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sldIdLst>
    <p:sldId id="256" r:id="rId2"/>
    <p:sldId id="265" r:id="rId3"/>
    <p:sldId id="386" r:id="rId4"/>
    <p:sldId id="266" r:id="rId5"/>
    <p:sldId id="387" r:id="rId6"/>
    <p:sldId id="403" r:id="rId7"/>
    <p:sldId id="267" r:id="rId8"/>
    <p:sldId id="389" r:id="rId9"/>
    <p:sldId id="390" r:id="rId10"/>
    <p:sldId id="391" r:id="rId11"/>
    <p:sldId id="388" r:id="rId12"/>
    <p:sldId id="392" r:id="rId13"/>
    <p:sldId id="264" r:id="rId14"/>
    <p:sldId id="395" r:id="rId15"/>
    <p:sldId id="393" r:id="rId16"/>
    <p:sldId id="394" r:id="rId17"/>
    <p:sldId id="396" r:id="rId18"/>
    <p:sldId id="399" r:id="rId19"/>
    <p:sldId id="272" r:id="rId20"/>
    <p:sldId id="400" r:id="rId21"/>
    <p:sldId id="397" r:id="rId22"/>
    <p:sldId id="404" r:id="rId23"/>
    <p:sldId id="398" r:id="rId24"/>
    <p:sldId id="273" r:id="rId25"/>
    <p:sldId id="401" r:id="rId26"/>
    <p:sldId id="402" r:id="rId27"/>
    <p:sldId id="275" r:id="rId28"/>
    <p:sldId id="276" r:id="rId29"/>
    <p:sldId id="277" r:id="rId30"/>
    <p:sldId id="405" r:id="rId31"/>
    <p:sldId id="406" r:id="rId32"/>
    <p:sldId id="278" r:id="rId33"/>
    <p:sldId id="279" r:id="rId34"/>
    <p:sldId id="407" r:id="rId35"/>
    <p:sldId id="280" r:id="rId36"/>
    <p:sldId id="408" r:id="rId37"/>
    <p:sldId id="281" r:id="rId38"/>
    <p:sldId id="409" r:id="rId39"/>
    <p:sldId id="410" r:id="rId40"/>
    <p:sldId id="282" r:id="rId41"/>
    <p:sldId id="283" r:id="rId42"/>
    <p:sldId id="284" r:id="rId43"/>
    <p:sldId id="285" r:id="rId44"/>
    <p:sldId id="287" r:id="rId45"/>
    <p:sldId id="288" r:id="rId46"/>
    <p:sldId id="411" r:id="rId47"/>
    <p:sldId id="289" r:id="rId48"/>
    <p:sldId id="290" r:id="rId49"/>
    <p:sldId id="291" r:id="rId50"/>
    <p:sldId id="412" r:id="rId51"/>
    <p:sldId id="292" r:id="rId52"/>
    <p:sldId id="413" r:id="rId53"/>
    <p:sldId id="293" r:id="rId54"/>
    <p:sldId id="294" r:id="rId55"/>
    <p:sldId id="295" r:id="rId56"/>
    <p:sldId id="296" r:id="rId57"/>
    <p:sldId id="297" r:id="rId58"/>
    <p:sldId id="298" r:id="rId59"/>
    <p:sldId id="414" r:id="rId60"/>
    <p:sldId id="299" r:id="rId61"/>
    <p:sldId id="300" r:id="rId62"/>
    <p:sldId id="301" r:id="rId63"/>
    <p:sldId id="416" r:id="rId64"/>
    <p:sldId id="415" r:id="rId65"/>
    <p:sldId id="302" r:id="rId66"/>
    <p:sldId id="303" r:id="rId67"/>
    <p:sldId id="417" r:id="rId68"/>
    <p:sldId id="304" r:id="rId69"/>
    <p:sldId id="305" r:id="rId70"/>
    <p:sldId id="418" r:id="rId71"/>
    <p:sldId id="306" r:id="rId72"/>
    <p:sldId id="309" r:id="rId73"/>
    <p:sldId id="419" r:id="rId74"/>
    <p:sldId id="310" r:id="rId75"/>
    <p:sldId id="420" r:id="rId76"/>
    <p:sldId id="311" r:id="rId77"/>
    <p:sldId id="312" r:id="rId78"/>
    <p:sldId id="313" r:id="rId79"/>
    <p:sldId id="314" r:id="rId80"/>
    <p:sldId id="315" r:id="rId81"/>
    <p:sldId id="421" r:id="rId82"/>
    <p:sldId id="316" r:id="rId83"/>
    <p:sldId id="422" r:id="rId84"/>
    <p:sldId id="317" r:id="rId85"/>
    <p:sldId id="423" r:id="rId86"/>
    <p:sldId id="318" r:id="rId87"/>
    <p:sldId id="424" r:id="rId88"/>
    <p:sldId id="319" r:id="rId89"/>
    <p:sldId id="320" r:id="rId90"/>
    <p:sldId id="321" r:id="rId91"/>
    <p:sldId id="322" r:id="rId92"/>
    <p:sldId id="323" r:id="rId93"/>
    <p:sldId id="324" r:id="rId94"/>
    <p:sldId id="325" r:id="rId95"/>
    <p:sldId id="326" r:id="rId96"/>
    <p:sldId id="328" r:id="rId97"/>
    <p:sldId id="425" r:id="rId98"/>
    <p:sldId id="329" r:id="rId99"/>
    <p:sldId id="426" r:id="rId100"/>
    <p:sldId id="330" r:id="rId101"/>
    <p:sldId id="427" r:id="rId102"/>
    <p:sldId id="331" r:id="rId103"/>
    <p:sldId id="428"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45" r:id="rId118"/>
    <p:sldId id="429" r:id="rId119"/>
    <p:sldId id="346" r:id="rId120"/>
    <p:sldId id="349" r:id="rId121"/>
    <p:sldId id="350" r:id="rId122"/>
    <p:sldId id="351" r:id="rId123"/>
    <p:sldId id="352" r:id="rId124"/>
    <p:sldId id="353" r:id="rId125"/>
    <p:sldId id="430" r:id="rId126"/>
    <p:sldId id="354" r:id="rId127"/>
    <p:sldId id="432" r:id="rId128"/>
    <p:sldId id="431" r:id="rId129"/>
    <p:sldId id="433" r:id="rId130"/>
    <p:sldId id="355" r:id="rId131"/>
    <p:sldId id="356" r:id="rId132"/>
    <p:sldId id="357" r:id="rId133"/>
    <p:sldId id="358" r:id="rId134"/>
    <p:sldId id="363" r:id="rId135"/>
    <p:sldId id="434" r:id="rId136"/>
    <p:sldId id="364" r:id="rId137"/>
    <p:sldId id="365" r:id="rId138"/>
    <p:sldId id="435" r:id="rId139"/>
    <p:sldId id="366" r:id="rId140"/>
    <p:sldId id="436" r:id="rId141"/>
    <p:sldId id="367" r:id="rId142"/>
    <p:sldId id="368" r:id="rId143"/>
    <p:sldId id="369" r:id="rId144"/>
    <p:sldId id="437" r:id="rId145"/>
    <p:sldId id="438" r:id="rId146"/>
    <p:sldId id="370" r:id="rId147"/>
    <p:sldId id="372" r:id="rId148"/>
    <p:sldId id="439" r:id="rId149"/>
    <p:sldId id="440" r:id="rId150"/>
    <p:sldId id="373" r:id="rId151"/>
    <p:sldId id="441" r:id="rId152"/>
    <p:sldId id="374" r:id="rId153"/>
    <p:sldId id="375" r:id="rId154"/>
    <p:sldId id="377" r:id="rId155"/>
    <p:sldId id="378" r:id="rId156"/>
    <p:sldId id="379" r:id="rId157"/>
    <p:sldId id="380" r:id="rId158"/>
    <p:sldId id="381" r:id="rId159"/>
    <p:sldId id="382" r:id="rId160"/>
    <p:sldId id="383" r:id="rId1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1" autoAdjust="0"/>
    <p:restoredTop sz="94660"/>
  </p:normalViewPr>
  <p:slideViewPr>
    <p:cSldViewPr snapToGrid="0">
      <p:cViewPr varScale="1">
        <p:scale>
          <a:sx n="71" d="100"/>
          <a:sy n="71" d="100"/>
        </p:scale>
        <p:origin x="6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9603-03D6-4431-9546-3B937A135486}" type="datetimeFigureOut">
              <a:rPr lang="en-US" smtClean="0"/>
              <a:t>10/8/2014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75F4B-CA13-4D98-BF14-0D3CFEF8234A}" type="slidenum">
              <a:rPr lang="en-US" smtClean="0"/>
              <a:t>‹#›</a:t>
            </a:fld>
            <a:endParaRPr lang="en-US"/>
          </a:p>
        </p:txBody>
      </p:sp>
    </p:spTree>
    <p:extLst>
      <p:ext uri="{BB962C8B-B14F-4D97-AF65-F5344CB8AC3E}">
        <p14:creationId xmlns:p14="http://schemas.microsoft.com/office/powerpoint/2010/main" val="213156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843F42-F853-457A-9F7F-2FE70DB0831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134242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43F42-F853-457A-9F7F-2FE70DB0831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87738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43F42-F853-457A-9F7F-2FE70DB0831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191847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43F42-F853-457A-9F7F-2FE70DB0831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17982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43F42-F853-457A-9F7F-2FE70DB0831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11812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43F42-F853-457A-9F7F-2FE70DB0831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76282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43F42-F853-457A-9F7F-2FE70DB08315}"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373252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843F42-F853-457A-9F7F-2FE70DB08315}"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56204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43F42-F853-457A-9F7F-2FE70DB08315}"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309922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43F42-F853-457A-9F7F-2FE70DB0831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299934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43F42-F853-457A-9F7F-2FE70DB0831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64BA-8196-4448-B891-6D9DAE965ED1}" type="slidenum">
              <a:rPr lang="en-US" smtClean="0"/>
              <a:t>‹#›</a:t>
            </a:fld>
            <a:endParaRPr lang="en-US"/>
          </a:p>
        </p:txBody>
      </p:sp>
    </p:spTree>
    <p:extLst>
      <p:ext uri="{BB962C8B-B14F-4D97-AF65-F5344CB8AC3E}">
        <p14:creationId xmlns:p14="http://schemas.microsoft.com/office/powerpoint/2010/main" val="144040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43F42-F853-457A-9F7F-2FE70DB08315}" type="datetimeFigureOut">
              <a:rPr lang="en-US" smtClean="0"/>
              <a:t>10/8/2014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D64BA-8196-4448-B891-6D9DAE965ED1}" type="slidenum">
              <a:rPr lang="en-US" smtClean="0"/>
              <a:t>‹#›</a:t>
            </a:fld>
            <a:endParaRPr lang="en-US"/>
          </a:p>
        </p:txBody>
      </p:sp>
    </p:spTree>
    <p:extLst>
      <p:ext uri="{BB962C8B-B14F-4D97-AF65-F5344CB8AC3E}">
        <p14:creationId xmlns:p14="http://schemas.microsoft.com/office/powerpoint/2010/main" val="45581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D64BA-8196-4448-B891-6D9DAE965ED1}" type="slidenum">
              <a:rPr lang="en-US" smtClean="0"/>
              <a:t>1</a:t>
            </a:fld>
            <a:endParaRPr lang="en-US"/>
          </a:p>
        </p:txBody>
      </p:sp>
    </p:spTree>
    <p:extLst>
      <p:ext uri="{BB962C8B-B14F-4D97-AF65-F5344CB8AC3E}">
        <p14:creationId xmlns:p14="http://schemas.microsoft.com/office/powerpoint/2010/main" val="1451260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6"/>
          </a:xfrm>
        </p:spPr>
        <p:txBody>
          <a:bodyPr>
            <a:normAutofit/>
          </a:bodyPr>
          <a:lstStyle/>
          <a:p>
            <a:pPr marL="0" lvl="0" indent="0" algn="ctr" rtl="1">
              <a:buNone/>
            </a:pPr>
            <a:r>
              <a:rPr lang="fa-IR" b="1" dirty="0" smtClean="0"/>
              <a:t>وَ </a:t>
            </a:r>
            <a:r>
              <a:rPr lang="fa-IR" b="1" dirty="0"/>
              <a:t>هُوَ مُنْشِئُ الشَّیءِ حینَ لاشَیءَ دائمٌ حَی وَقائمٌ بِالْقِسْطِ، لاإِلاهَ إِلاَّ هُوَ الْعَزیزُالْحَکیمُ.</a:t>
            </a:r>
          </a:p>
          <a:p>
            <a:pPr marL="0" lvl="0" indent="0" algn="ctr" rtl="1">
              <a:buNone/>
            </a:pPr>
            <a:endParaRPr lang="fa-IR" b="1" dirty="0"/>
          </a:p>
          <a:p>
            <a:pPr marL="0" lvl="0" indent="0" algn="ctr" rtl="1">
              <a:buNone/>
            </a:pP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a:t>
            </a:fld>
            <a:endParaRPr lang="en-US" dirty="0"/>
          </a:p>
        </p:txBody>
      </p:sp>
      <p:sp>
        <p:nvSpPr>
          <p:cNvPr id="5" name="Content Placeholder 2"/>
          <p:cNvSpPr txBox="1">
            <a:spLocks/>
          </p:cNvSpPr>
          <p:nvPr/>
        </p:nvSpPr>
        <p:spPr>
          <a:xfrm>
            <a:off x="838200" y="4087906"/>
            <a:ext cx="10515600" cy="2268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و </a:t>
            </a:r>
            <a:r>
              <a:rPr lang="ar-SA" dirty="0" smtClean="0"/>
              <a:t>ا</a:t>
            </a:r>
            <a:r>
              <a:rPr lang="fa-IR" dirty="0" smtClean="0"/>
              <a:t>و</a:t>
            </a:r>
            <a:r>
              <a:rPr lang="ar-SA" dirty="0" smtClean="0"/>
              <a:t> </a:t>
            </a:r>
            <a:r>
              <a:rPr lang="ar-SA" dirty="0"/>
              <a:t>به وجود آورنده </a:t>
            </a:r>
            <a:r>
              <a:rPr lang="fa-IR" dirty="0" smtClean="0"/>
              <a:t>همه چیز است، </a:t>
            </a:r>
            <a:r>
              <a:rPr lang="ar-SA" dirty="0" smtClean="0"/>
              <a:t>هنگامى </a:t>
            </a:r>
            <a:r>
              <a:rPr lang="ar-SA" dirty="0"/>
              <a:t>که چیزى نبود. دائم و زنده است، و به قسط و عدل قائم است. نیست خدایى جز او که با عزّت و حکیم است</a:t>
            </a:r>
            <a:r>
              <a:rPr lang="en-US" dirty="0"/>
              <a:t>.</a:t>
            </a:r>
            <a:endParaRPr lang="fa-IR" dirty="0"/>
          </a:p>
        </p:txBody>
      </p:sp>
    </p:spTree>
    <p:extLst>
      <p:ext uri="{BB962C8B-B14F-4D97-AF65-F5344CB8AC3E}">
        <p14:creationId xmlns:p14="http://schemas.microsoft.com/office/powerpoint/2010/main" val="41152974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753"/>
            <a:ext cx="10515600" cy="1745993"/>
          </a:xfrm>
        </p:spPr>
        <p:txBody>
          <a:bodyPr>
            <a:normAutofit/>
          </a:bodyPr>
          <a:lstStyle/>
          <a:p>
            <a:pPr marL="0" lvl="0" indent="0" algn="ctr" rtl="1">
              <a:lnSpc>
                <a:spcPct val="150000"/>
              </a:lnSpc>
              <a:buNone/>
            </a:pPr>
            <a:r>
              <a:rPr lang="fa-IR" b="1" dirty="0"/>
              <a:t>مَعاشِرَالنّاسِ، أَنَا صِراطُ الله الْمُسْتَقیمُ الَّذی أَمَرَکُمْ بِاتِّباعِهِ، ثُمَّ عَلِی مِنْ بَعْدی. ثُمَّ وُلْدی مِنْ صُلْبِهِ أَئِمَّةُ (الْهُدی)، یَهْدونَ إِلَی الْحَقِّ وَ بِهِ یَعْدِلونَ</a:t>
            </a:r>
            <a:r>
              <a:rPr lang="fa-IR" b="1" dirty="0" smtClean="0"/>
              <a:t>.</a:t>
            </a: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من راه مستقیم خداوند هستم که شما را به پیروى آن امر نموده، و سپس على بعد از من، و سپس فرزندانم از نسل او که امامان هدایت‏اند، به حق هدایت مى‏کنند و به یارى حق به عدالت رفتار مى‏کنند</a:t>
            </a:r>
            <a:r>
              <a:rPr lang="en-US" dirty="0"/>
              <a:t>.</a:t>
            </a:r>
            <a:endParaRPr lang="fa-IR" dirty="0"/>
          </a:p>
        </p:txBody>
      </p:sp>
    </p:spTree>
    <p:extLst>
      <p:ext uri="{BB962C8B-B14F-4D97-AF65-F5344CB8AC3E}">
        <p14:creationId xmlns:p14="http://schemas.microsoft.com/office/powerpoint/2010/main" val="20209707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753"/>
            <a:ext cx="10515600" cy="1745993"/>
          </a:xfrm>
        </p:spPr>
        <p:txBody>
          <a:bodyPr>
            <a:normAutofit fontScale="92500" lnSpcReduction="20000"/>
          </a:bodyPr>
          <a:lstStyle/>
          <a:p>
            <a:pPr marL="0" lvl="0" indent="0" algn="ctr" rtl="1">
              <a:lnSpc>
                <a:spcPct val="150000"/>
              </a:lnSpc>
              <a:buNone/>
            </a:pPr>
            <a:r>
              <a:rPr lang="fa-IR" b="1" dirty="0" smtClean="0"/>
              <a:t>ثُمَّ </a:t>
            </a:r>
            <a:r>
              <a:rPr lang="fa-IR" b="1" dirty="0"/>
              <a:t>قَرَأَ: «بِسْمِ الله الرَّحْمانِ الرَّحیمِ الْحَمْدُلِلَّهِ رَبِ الْعالَمینَ...» إِلی آخِرِها</a:t>
            </a:r>
            <a:r>
              <a:rPr lang="fa-IR" b="1" dirty="0" smtClean="0"/>
              <a:t>، </a:t>
            </a:r>
            <a:r>
              <a:rPr lang="fa-IR" b="1" dirty="0"/>
              <a:t>َقالَ: فِی نَزَلَتْ وَفیهِمْ (وَالله) نَزَلَتْ، وَلَهُمْ عَمَّتْ وَإِیَّاهُمْ خَصَّتْ، أُولئکَ أَوْلِیاءُالله الَّذینَ لاخَوْفٌ عَلَیْهِمْ وَلاهُمْ یَحْزَنونَ، أَلا إِنَّ حِزْبَ الله هُمُ الْغالِبُونَ. </a:t>
            </a:r>
          </a:p>
        </p:txBody>
      </p:sp>
      <p:sp>
        <p:nvSpPr>
          <p:cNvPr id="4" name="Slide Number Placeholder 3"/>
          <p:cNvSpPr>
            <a:spLocks noGrp="1"/>
          </p:cNvSpPr>
          <p:nvPr>
            <p:ph type="sldNum" sz="quarter" idx="12"/>
          </p:nvPr>
        </p:nvSpPr>
        <p:spPr/>
        <p:txBody>
          <a:bodyPr/>
          <a:lstStyle/>
          <a:p>
            <a:fld id="{2E0D64BA-8196-4448-B891-6D9DAE965ED1}" type="slidenum">
              <a:rPr lang="en-US" smtClean="0"/>
              <a:t>101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سپس سوره حمد را قرائت کرد و فرمود: «</a:t>
            </a:r>
            <a:r>
              <a:rPr lang="ar-SA" dirty="0" smtClean="0"/>
              <a:t>این </a:t>
            </a:r>
            <a:r>
              <a:rPr lang="ar-SA" dirty="0"/>
              <a:t>سوره درباره من نازل شده، و به خدا قسم درباره امامان نازل شده است. به طور عموم شامل آنان است و به طور خاص درباره آنان است. ایشان دوستان خدایند که ترسى بر آنان نیست و محزون نمى‏شوند، بدانید که حزب خداوند غالب هستند</a:t>
            </a:r>
            <a:r>
              <a:rPr lang="ar-SA" dirty="0" smtClean="0"/>
              <a:t>.</a:t>
            </a:r>
            <a:r>
              <a:rPr lang="fa-IR" dirty="0" smtClean="0"/>
              <a:t>»</a:t>
            </a:r>
            <a:endParaRPr lang="fa-IR" dirty="0"/>
          </a:p>
        </p:txBody>
      </p:sp>
    </p:spTree>
    <p:extLst>
      <p:ext uri="{BB962C8B-B14F-4D97-AF65-F5344CB8AC3E}">
        <p14:creationId xmlns:p14="http://schemas.microsoft.com/office/powerpoint/2010/main" val="15705249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3306"/>
            <a:ext cx="10515600" cy="1759440"/>
          </a:xfrm>
        </p:spPr>
        <p:txBody>
          <a:bodyPr>
            <a:normAutofit/>
          </a:bodyPr>
          <a:lstStyle/>
          <a:p>
            <a:pPr marL="0" lvl="0" indent="0" algn="ctr" rtl="1">
              <a:lnSpc>
                <a:spcPct val="160000"/>
              </a:lnSpc>
              <a:buNone/>
            </a:pPr>
            <a:r>
              <a:rPr lang="fa-IR" b="1" dirty="0" smtClean="0"/>
              <a:t>وأَلا </a:t>
            </a:r>
            <a:r>
              <a:rPr lang="fa-IR" b="1" dirty="0"/>
              <a:t>إِنَّ أَعْدائَهُمْ هُمُ السُّفَهاءُالْغاوُونَ إِخْوانُ الشَّیاطینِ یوحی بَعْضُهُمْ إِلی بَعْضٍ زُخْرُفَ الْقَوْلِ غُروراً.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دشمنان ایشان سفهاء گمراه و برادران شیاطین‏اند که اباطیل را از روى غرور به یکدیگر مى‏رسانند</a:t>
            </a:r>
            <a:r>
              <a:rPr lang="en-US" dirty="0"/>
              <a:t>.</a:t>
            </a:r>
            <a:endParaRPr lang="en-US" dirty="0"/>
          </a:p>
        </p:txBody>
      </p:sp>
    </p:spTree>
    <p:extLst>
      <p:ext uri="{BB962C8B-B14F-4D97-AF65-F5344CB8AC3E}">
        <p14:creationId xmlns:p14="http://schemas.microsoft.com/office/powerpoint/2010/main" val="26612334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3306"/>
            <a:ext cx="10515600" cy="1759440"/>
          </a:xfrm>
        </p:spPr>
        <p:txBody>
          <a:bodyPr>
            <a:normAutofit fontScale="85000" lnSpcReduction="20000"/>
          </a:bodyPr>
          <a:lstStyle/>
          <a:p>
            <a:pPr marL="0" lvl="0" indent="0" algn="ctr" rtl="1">
              <a:lnSpc>
                <a:spcPct val="170000"/>
              </a:lnSpc>
              <a:buNone/>
            </a:pPr>
            <a:r>
              <a:rPr lang="fa-IR" b="1" dirty="0" smtClean="0"/>
              <a:t>أَلا </a:t>
            </a:r>
            <a:r>
              <a:rPr lang="fa-IR" b="1" dirty="0"/>
              <a:t>إِنَّ أَوْلِیائَهُمُ الَّذینَ ذَکَرَهُمُ الله فی کِتابِهِ، فَقالَ عَزَّوَجَلَّ: (لاتَجِدُ قَوْماً یُؤمِنُونَ بِالله وَالْیَوْمِ الْآخِرِ یُوادُّونَ مَنْ حادَّالله وَ رَسُولَهُ وَلَوْکانُوا آبائَهُمْ أَوْأَبْنائَهُمْ أَوْإِخْوانَهُمْ أَوْعَشیرَتَهُمْ، أُولئِکَ کَتَبَ فی قُلوبِهِمُ الْإیمانَ) إِلی آخِرالآیَةِ.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دوستان اهل بیت کسانى‏اند که خداوند در کتابش آنان را یاد کرده و فرموده است: </a:t>
            </a:r>
            <a:r>
              <a:rPr lang="ar-SA" dirty="0" smtClean="0"/>
              <a:t>«</a:t>
            </a:r>
            <a:r>
              <a:rPr lang="ar-SA" dirty="0"/>
              <a:t>نمى‏یابى قومى را که به خدا و روز قیامت ایمان آورده باشند، و در عین حال با کسانى که با خدا و رسولش ضدّیت دارند روى دوستى داشته باشند، اگر چه پدرانشان یا فرزندانشان یا برادرانشان یا فامیلشان باشند. آنان‏اند که ایمان در قلوبشان نوشته شده </a:t>
            </a:r>
            <a:endParaRPr lang="fa-IR" dirty="0" smtClean="0"/>
          </a:p>
          <a:p>
            <a:pPr marL="0" indent="0" algn="just" rtl="1">
              <a:buNone/>
            </a:pPr>
            <a:r>
              <a:rPr lang="ar-SA" sz="1900" dirty="0" smtClean="0"/>
              <a:t>و </a:t>
            </a:r>
            <a:r>
              <a:rPr lang="ar-SA" sz="1900" dirty="0"/>
              <a:t>خداوند آنان را با روحى از خود تأیید فرموده و ایشان را به بهشتى وارد مى‏کند که از پایین آن نهرها جارى است و در آن دائمى خواهند بود. خدا از آنان راضى است و آنان از خدا راضى هستند. آنان حزب خداوند هستند. بدانید که حزب خدا رستگارند».</a:t>
            </a:r>
            <a:endParaRPr lang="en-US" sz="1900" dirty="0"/>
          </a:p>
        </p:txBody>
      </p:sp>
    </p:spTree>
    <p:extLst>
      <p:ext uri="{BB962C8B-B14F-4D97-AF65-F5344CB8AC3E}">
        <p14:creationId xmlns:p14="http://schemas.microsoft.com/office/powerpoint/2010/main" val="32431342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a:bodyPr>
          <a:lstStyle/>
          <a:p>
            <a:pPr marL="0" lvl="0" indent="0" algn="ctr" rtl="1">
              <a:lnSpc>
                <a:spcPct val="150000"/>
              </a:lnSpc>
              <a:buNone/>
            </a:pPr>
            <a:r>
              <a:rPr lang="fa-IR" b="1" dirty="0"/>
              <a:t>أَلا إِنَّ أَوْلِیائَهُمُ الْمُؤْمِنونَ الَّذینَ وَصَفَهُمُ الله عَزَّوَجَلَّ فَقالَ: (الَّذینَ آمَنُوا وَلَمْ یَلْبِسُوا إیمانَهُمْ بِظُلْمٍ أُولئِکَ لَهُمُ الْأَمْنُ وَ هُمْ مُهْتَدونَ).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دوستان اهل بیت کسانى‏اند که خداوند عزو جل آنان را توصیف کرده و فرموده است: </a:t>
            </a:r>
            <a:r>
              <a:rPr lang="ar-SA" dirty="0" smtClean="0"/>
              <a:t>«</a:t>
            </a:r>
            <a:r>
              <a:rPr lang="ar-SA" dirty="0"/>
              <a:t>کسانى که ایمان آورده‏اند و ایمانشان را با ظلم نپوشانده‏اند، آنان‏اند که برایشان امان است و آنان هدایت یافتگان‏اند».</a:t>
            </a:r>
            <a:endParaRPr lang="en-US" dirty="0"/>
          </a:p>
        </p:txBody>
      </p:sp>
    </p:spTree>
    <p:extLst>
      <p:ext uri="{BB962C8B-B14F-4D97-AF65-F5344CB8AC3E}">
        <p14:creationId xmlns:p14="http://schemas.microsoft.com/office/powerpoint/2010/main" val="36454867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1813228"/>
          </a:xfrm>
        </p:spPr>
        <p:txBody>
          <a:bodyPr>
            <a:normAutofit/>
          </a:bodyPr>
          <a:lstStyle/>
          <a:p>
            <a:pPr marL="0" lvl="0" indent="0" algn="ctr" rtl="1">
              <a:buNone/>
            </a:pPr>
            <a:r>
              <a:rPr lang="fa-IR" b="1" dirty="0"/>
              <a:t>(أَلا إِنَّ أَوْلِیائَهُمُ الَّذینَ آمَنُوا وَلَمْ یَرْتابوا).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هشدار! یاران پیشوایان کسانی هستند که به باور رسیده و از تردید و انکار دور خواهند بود.</a:t>
            </a:r>
            <a:endParaRPr lang="en-US" dirty="0"/>
          </a:p>
        </p:txBody>
      </p:sp>
    </p:spTree>
    <p:extLst>
      <p:ext uri="{BB962C8B-B14F-4D97-AF65-F5344CB8AC3E}">
        <p14:creationId xmlns:p14="http://schemas.microsoft.com/office/powerpoint/2010/main" val="39432426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753"/>
            <a:ext cx="10515600" cy="1745993"/>
          </a:xfrm>
        </p:spPr>
        <p:txBody>
          <a:bodyPr>
            <a:normAutofit/>
          </a:bodyPr>
          <a:lstStyle/>
          <a:p>
            <a:pPr marL="0" lvl="0" indent="0" algn="ctr" rtl="1">
              <a:lnSpc>
                <a:spcPct val="150000"/>
              </a:lnSpc>
              <a:buNone/>
            </a:pPr>
            <a:r>
              <a:rPr lang="fa-IR" b="1" dirty="0"/>
              <a:t>أَلا إِنَّ أَوْلِیائَهُمُ الَّذینَ یدْخُلونَ الْجَنَّةَ بِسَلامٍ آمِنینَ، تَتَلَقّاهُمُ الْمَلائِکَةُ بِالتَّسْلیمِ یَقُولونَ: سَلامٌ عَلَیْکُمْ طِبْتُمْ فَادْخُلوها خالِدینَ.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دوستان ایشان کسانى‏اند که با سلامتى و در حال امن وارد بهشت مى‏شوند، و ملائکه با سلام به ملاقات آنان مى‏آیند و مى‏گویند: «سلام بر شما، پاکیزه شدید، پس براى همیشه داخل بهشت شوید.»</a:t>
            </a:r>
            <a:endParaRPr lang="en-US" dirty="0"/>
          </a:p>
        </p:txBody>
      </p:sp>
    </p:spTree>
    <p:extLst>
      <p:ext uri="{BB962C8B-B14F-4D97-AF65-F5344CB8AC3E}">
        <p14:creationId xmlns:p14="http://schemas.microsoft.com/office/powerpoint/2010/main" val="21272856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1772887"/>
          </a:xfrm>
        </p:spPr>
        <p:txBody>
          <a:bodyPr>
            <a:normAutofit/>
          </a:bodyPr>
          <a:lstStyle/>
          <a:p>
            <a:pPr marL="0" lvl="0" indent="0" algn="ctr" rtl="1">
              <a:buNone/>
            </a:pPr>
            <a:r>
              <a:rPr lang="fa-IR" b="1" dirty="0"/>
              <a:t>أَلا إِنَّ أَوْلِیائَهُمْ، لَهُمُ الْجَنَّةُ یُرْزَقونَ فیها بِغَیْرِ حِسابٍ.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دوستان ایشان کسانى هستند که بهشت براى آنان است و در آن بدون حساب روزى داده مى‏شوند</a:t>
            </a:r>
            <a:r>
              <a:rPr lang="en-US" dirty="0"/>
              <a:t>.</a:t>
            </a:r>
            <a:endParaRPr lang="fa-IR" dirty="0"/>
          </a:p>
        </p:txBody>
      </p:sp>
    </p:spTree>
    <p:extLst>
      <p:ext uri="{BB962C8B-B14F-4D97-AF65-F5344CB8AC3E}">
        <p14:creationId xmlns:p14="http://schemas.microsoft.com/office/powerpoint/2010/main" val="28773141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1772887"/>
          </a:xfrm>
        </p:spPr>
        <p:txBody>
          <a:bodyPr>
            <a:normAutofit/>
          </a:bodyPr>
          <a:lstStyle/>
          <a:p>
            <a:pPr marL="0" lvl="0" indent="0" algn="ctr" rtl="1">
              <a:lnSpc>
                <a:spcPct val="150000"/>
              </a:lnSpc>
              <a:buNone/>
            </a:pPr>
            <a:r>
              <a:rPr lang="fa-IR" b="1" dirty="0"/>
              <a:t>أَلا إِنَّ أَعْدائَهُمُ الَّذینَ یَصْلَونَ سَعیراً</a:t>
            </a:r>
            <a:r>
              <a:rPr lang="fa-IR" b="1" dirty="0" smtClean="0"/>
              <a:t>.</a:t>
            </a:r>
          </a:p>
          <a:p>
            <a:pPr marL="0" lvl="0" indent="0" algn="ctr" rtl="1">
              <a:lnSpc>
                <a:spcPct val="150000"/>
              </a:lnSpc>
              <a:buNone/>
            </a:pPr>
            <a:r>
              <a:rPr lang="fa-IR" b="1" dirty="0" smtClean="0"/>
              <a:t>أَلا إِنَّ أَعْدائَهُمُ الَّذینَ یَسْمَعونَ لِجَهَنَّمَ شَهیقاً وَ هِی تَفورُ وَ یَرَوْنَ لَهازَفیراً.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دشمنان اهل بیت کسانى‏اند که به شعله‏هاى آتش وارد مى‏شوند. </a:t>
            </a:r>
            <a:endParaRPr lang="fa-IR" dirty="0" smtClean="0"/>
          </a:p>
          <a:p>
            <a:pPr marL="0" indent="0" algn="just" rtl="1">
              <a:buNone/>
            </a:pPr>
            <a:r>
              <a:rPr lang="ar-SA" dirty="0" smtClean="0"/>
              <a:t>بدانید </a:t>
            </a:r>
            <a:r>
              <a:rPr lang="ar-SA" dirty="0"/>
              <a:t>که دشمنان ایشان کسانى‏اند که از جهنم در حالى که مى‏جوشد صداى وحشتناکى مى‏شنوند و شعله کشیدن آن را مى‏</a:t>
            </a:r>
            <a:r>
              <a:rPr lang="ar-SA" dirty="0" smtClean="0"/>
              <a:t>بینند</a:t>
            </a:r>
            <a:r>
              <a:rPr lang="fa-IR" dirty="0" smtClean="0"/>
              <a:t>.</a:t>
            </a:r>
            <a:endParaRPr lang="en-US" dirty="0"/>
          </a:p>
        </p:txBody>
      </p:sp>
    </p:spTree>
    <p:extLst>
      <p:ext uri="{BB962C8B-B14F-4D97-AF65-F5344CB8AC3E}">
        <p14:creationId xmlns:p14="http://schemas.microsoft.com/office/powerpoint/2010/main" val="35462738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2"/>
            <a:ext cx="10515600" cy="1786334"/>
          </a:xfrm>
        </p:spPr>
        <p:txBody>
          <a:bodyPr>
            <a:normAutofit/>
          </a:bodyPr>
          <a:lstStyle/>
          <a:p>
            <a:pPr marL="0" lvl="0" indent="0" algn="ctr" rtl="1">
              <a:buNone/>
            </a:pPr>
            <a:r>
              <a:rPr lang="fa-IR" b="1" dirty="0"/>
              <a:t>أَلا إِنَّ أَعْدائَهُمُ الَّذینَ قالَ الله فیهِمْ: (کُلَّما دَخَلَتْ أُمَّةٌ لَعَنَتْ أُخْتَها) الآیة.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109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دشمنان ایشان کسانى‏اند که خداوند درباره آنان فرموده است</a:t>
            </a:r>
            <a:r>
              <a:rPr lang="ar-SA" dirty="0" smtClean="0"/>
              <a:t>: «</a:t>
            </a:r>
            <a:r>
              <a:rPr lang="ar-SA" dirty="0"/>
              <a:t>هر گروهى که داخل جهنم مى‏شوند همتاى خود را لعنت مى‏کنند، </a:t>
            </a:r>
            <a:endParaRPr lang="fa-IR" dirty="0" smtClean="0"/>
          </a:p>
          <a:p>
            <a:pPr marL="0" indent="0" algn="just" rtl="1">
              <a:buNone/>
            </a:pPr>
            <a:r>
              <a:rPr lang="ar-SA" sz="2000" dirty="0" smtClean="0"/>
              <a:t>تا </a:t>
            </a:r>
            <a:r>
              <a:rPr lang="ar-SA" sz="2000" dirty="0"/>
              <a:t>آنکه همه آنان در آنجا به یکدیگر بپیوندند آخرین آنان با اشاره به اولین آنان مى‏گویند: پروردگارا، اینان ما را گمراه کردند؛ پس عذاب دو چندان از آتش به آنان نازل کن. خدا مى‏فرماید: براى هر دو گروه عذاب مضاعف است ولى شما نمى‏دانید».</a:t>
            </a:r>
            <a:endParaRPr lang="en-US" sz="2000" dirty="0"/>
          </a:p>
        </p:txBody>
      </p:sp>
    </p:spTree>
    <p:extLst>
      <p:ext uri="{BB962C8B-B14F-4D97-AF65-F5344CB8AC3E}">
        <p14:creationId xmlns:p14="http://schemas.microsoft.com/office/powerpoint/2010/main" val="248151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211"/>
            <a:ext cx="10515600" cy="2243535"/>
          </a:xfrm>
        </p:spPr>
        <p:txBody>
          <a:bodyPr>
            <a:normAutofit/>
          </a:bodyPr>
          <a:lstStyle/>
          <a:p>
            <a:pPr marL="0" lvl="0" indent="0" algn="just" rtl="1">
              <a:buNone/>
            </a:pPr>
            <a:endParaRPr lang="fa-IR" b="1" dirty="0"/>
          </a:p>
          <a:p>
            <a:pPr marL="0" lvl="0" indent="0" algn="ctr" rtl="1">
              <a:buNone/>
            </a:pPr>
            <a:r>
              <a:rPr lang="fa-IR" b="1" dirty="0"/>
              <a:t>جَلَّ عَنْ أَنْ تُدْرِکَهُ الْأَبْصارُ وَ هُوَ یُدْرِکُ الْأَبْصارَ وَ هُوَاللَّطیفُ الْخَبیرُ. لایَلْحَقُ أَحَدٌ وَصْفَهُ مِنْ مُعایَنَةٍ، وَلایَجِدُ أَحَدٌ کَیْفَ هُوَمِنْ سِرٍ وَ عَلانِیَةٍ إِلاّ بِمادَلَّ عَزَّوَجَلَّ عَلی نَفْسِهِ.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a:t>
            </a:fld>
            <a:endParaRPr lang="en-US" dirty="0"/>
          </a:p>
        </p:txBody>
      </p:sp>
      <p:sp>
        <p:nvSpPr>
          <p:cNvPr id="5" name="Content Placeholder 2"/>
          <p:cNvSpPr txBox="1">
            <a:spLocks/>
          </p:cNvSpPr>
          <p:nvPr/>
        </p:nvSpPr>
        <p:spPr>
          <a:xfrm>
            <a:off x="838200" y="3751728"/>
            <a:ext cx="10515600" cy="2604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a:t>دیده ها را بر او راهی نیست و اوست دریابنده دیده ها. بر پنهانی ها آگاه و بر کارها داناست. کسی از دیدن به وصف او نرسد و بر چگونگی او از نهان و آشکار دست نیابد مگر، او - عزّوجلّ - خود، راه نماید و بشناساند.</a:t>
            </a:r>
            <a:endParaRPr lang="en-US" dirty="0"/>
          </a:p>
        </p:txBody>
      </p:sp>
    </p:spTree>
    <p:extLst>
      <p:ext uri="{BB962C8B-B14F-4D97-AF65-F5344CB8AC3E}">
        <p14:creationId xmlns:p14="http://schemas.microsoft.com/office/powerpoint/2010/main" val="3875674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1813228"/>
          </a:xfrm>
        </p:spPr>
        <p:txBody>
          <a:bodyPr>
            <a:normAutofit fontScale="92500" lnSpcReduction="10000"/>
          </a:bodyPr>
          <a:lstStyle/>
          <a:p>
            <a:pPr marL="0" lvl="0" indent="0" algn="ctr" rtl="1">
              <a:lnSpc>
                <a:spcPct val="150000"/>
              </a:lnSpc>
              <a:buNone/>
            </a:pPr>
            <a:r>
              <a:rPr lang="fa-IR" b="1" dirty="0"/>
              <a:t>أَلا إِنَّ أَعْدائَهُمُ الَّذینَ قالَ الله عَزَّوَجَلَّ: (کُلَّما أُلْقِی فیها فَوْجٌ سَأَلَهُمْ خَزَنَتُها أَلَمْ یَأتِکُمْ نَذیرٌ، قالوا بَلی قَدْ جاءَنا نَذیرٌ فَکَذَّبْنا وَ قُلنا مانَزَّلَ الله مِنْ شَیءٍ إِنْ أَنْتُمْ إِلاّ فی ضَلالٍ کَبیرٍ) إِلی قَوله: (أَلافَسُحْقاً لاَِصْحابِ السَّعیرِ).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دشمنان ایشان کسانى‏اند که خداوند عز و جل مى‏فرماید: </a:t>
            </a:r>
            <a:r>
              <a:rPr lang="ar-SA" dirty="0" smtClean="0"/>
              <a:t>«</a:t>
            </a:r>
            <a:r>
              <a:rPr lang="ar-SA" dirty="0"/>
              <a:t>هر گاه گروهى را در جهنم مى‏اندازند خزانه داران دوزخ از ایشان مى‏پرسند: آیا ترساننده‏اى براى شما نیامد؟ مى‏گویند: بلى، براى ما نذیر و ترساننده آمد ولى ما او را تکذیب کردیم و گفتیم: خداوند هیچ چیز نازل نکرده است، و شما در گمراهىِ بزرگ هستید. </a:t>
            </a:r>
            <a:endParaRPr lang="fa-IR" dirty="0" smtClean="0"/>
          </a:p>
          <a:p>
            <a:pPr marL="0" indent="0" algn="just" rtl="1">
              <a:buNone/>
            </a:pPr>
            <a:r>
              <a:rPr lang="ar-SA" dirty="0" smtClean="0"/>
              <a:t>و </a:t>
            </a:r>
            <a:r>
              <a:rPr lang="ar-SA" dirty="0"/>
              <a:t>مى‏گویند: اگر مى‏شنیدیم یا فکر مى‏کردیم در اصحاب آتش نبودیم. به گناه خود اعتراف کردند، پس دور باشند اصحاب آتش».</a:t>
            </a:r>
            <a:endParaRPr lang="en-US" dirty="0"/>
          </a:p>
        </p:txBody>
      </p:sp>
    </p:spTree>
    <p:extLst>
      <p:ext uri="{BB962C8B-B14F-4D97-AF65-F5344CB8AC3E}">
        <p14:creationId xmlns:p14="http://schemas.microsoft.com/office/powerpoint/2010/main" val="678618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1772887"/>
          </a:xfrm>
        </p:spPr>
        <p:txBody>
          <a:bodyPr>
            <a:normAutofit/>
          </a:bodyPr>
          <a:lstStyle/>
          <a:p>
            <a:pPr marL="0" lvl="0" indent="0" algn="ctr" rtl="1">
              <a:buNone/>
            </a:pPr>
            <a:r>
              <a:rPr lang="fa-IR" b="1" dirty="0"/>
              <a:t> أَلا إِنَّ أَوْلِیائَهُمُ الَّذینَ یَخْشَوْنَ رَبَّهُمْ بِالْغَیْبِ، لَهُمْ مَغْفِرَةٌ وَأَجْرٌ کَبیرٌ.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دوستان اهل بیت کسانى هستند که در پنهانى از پروردگارشان مى‏ترسند و براى آنان مغفرت و اجر بزرگ است</a:t>
            </a:r>
            <a:r>
              <a:rPr lang="en-US" dirty="0"/>
              <a:t>.</a:t>
            </a:r>
            <a:endParaRPr lang="en-US" dirty="0"/>
          </a:p>
        </p:txBody>
      </p:sp>
    </p:spTree>
    <p:extLst>
      <p:ext uri="{BB962C8B-B14F-4D97-AF65-F5344CB8AC3E}">
        <p14:creationId xmlns:p14="http://schemas.microsoft.com/office/powerpoint/2010/main" val="17313846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5"/>
          </a:xfrm>
        </p:spPr>
        <p:txBody>
          <a:bodyPr>
            <a:normAutofit/>
          </a:bodyPr>
          <a:lstStyle/>
          <a:p>
            <a:pPr marL="0" lvl="0" indent="0" algn="ctr" rtl="1">
              <a:buNone/>
            </a:pPr>
            <a:r>
              <a:rPr lang="fa-IR" b="1" dirty="0"/>
              <a:t>مَعاشِرَالنَاسِ، شَتّانَ مابَیْنَ السَّعیرِ وَالْأَجْرِ الْکَبیرِ.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t>اى مردم، چقدر فاصله است بین شعله‏هاى آتش و بین اَجر </a:t>
            </a:r>
            <a:r>
              <a:rPr lang="ar-SA" dirty="0" smtClean="0"/>
              <a:t>بزرگ</a:t>
            </a:r>
            <a:r>
              <a:rPr lang="fa-IR" dirty="0" smtClean="0"/>
              <a:t>!</a:t>
            </a:r>
            <a:endParaRPr lang="en-US" dirty="0"/>
          </a:p>
        </p:txBody>
      </p:sp>
    </p:spTree>
    <p:extLst>
      <p:ext uri="{BB962C8B-B14F-4D97-AF65-F5344CB8AC3E}">
        <p14:creationId xmlns:p14="http://schemas.microsoft.com/office/powerpoint/2010/main" val="33927064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071"/>
            <a:ext cx="10515600" cy="1826675"/>
          </a:xfrm>
        </p:spPr>
        <p:txBody>
          <a:bodyPr>
            <a:normAutofit/>
          </a:bodyPr>
          <a:lstStyle/>
          <a:p>
            <a:pPr marL="0" lvl="0" indent="0" algn="ctr" rtl="1">
              <a:buNone/>
            </a:pPr>
            <a:r>
              <a:rPr lang="fa-IR" b="1" dirty="0"/>
              <a:t>(مَعاشِرَالنّاسِ)، عَدُوُّنا مَنْ ذَمَّهُ الله وَلَعَنَهُ، وَ وَلِیُّنا (کُلُّ) مَنْ مَدَحَهُ الله وَ أَحَبَّهُ.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دشمن ما کسى است که خداوند او را مذمت و لعنت نموده، و دوست ما کسى است که خداوند او را مدح نموده و دوستش بدارد</a:t>
            </a:r>
            <a:r>
              <a:rPr lang="en-US" dirty="0"/>
              <a:t>.</a:t>
            </a:r>
            <a:endParaRPr lang="en-US" dirty="0"/>
          </a:p>
        </p:txBody>
      </p:sp>
    </p:spTree>
    <p:extLst>
      <p:ext uri="{BB962C8B-B14F-4D97-AF65-F5344CB8AC3E}">
        <p14:creationId xmlns:p14="http://schemas.microsoft.com/office/powerpoint/2010/main" val="32048965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2"/>
            <a:ext cx="10515600" cy="1786334"/>
          </a:xfrm>
        </p:spPr>
        <p:txBody>
          <a:bodyPr>
            <a:normAutofit/>
          </a:bodyPr>
          <a:lstStyle/>
          <a:p>
            <a:pPr marL="0" lvl="0" indent="0" algn="ctr" rtl="1">
              <a:buNone/>
            </a:pPr>
            <a:r>
              <a:rPr lang="fa-IR" b="1" dirty="0"/>
              <a:t>مَعاشِرَ النّاسِ، أَلاوَإِنّی (أَنَا) النَّذیرُ و عَلِی الْبَشیرُ.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t>اى مردم، بدانید که من نذیر و ترساننده‏ام و على بشارت دهنده است</a:t>
            </a:r>
            <a:r>
              <a:rPr lang="en-US" dirty="0"/>
              <a:t>.</a:t>
            </a:r>
            <a:endParaRPr lang="en-US" dirty="0"/>
          </a:p>
        </p:txBody>
      </p:sp>
    </p:spTree>
    <p:extLst>
      <p:ext uri="{BB962C8B-B14F-4D97-AF65-F5344CB8AC3E}">
        <p14:creationId xmlns:p14="http://schemas.microsoft.com/office/powerpoint/2010/main" val="13739516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a:bodyPr>
          <a:lstStyle/>
          <a:p>
            <a:pPr marL="0" lvl="0" indent="0" algn="ctr" rtl="1">
              <a:buNone/>
            </a:pPr>
            <a:r>
              <a:rPr lang="fa-IR" b="1" dirty="0"/>
              <a:t>(مَعاشِرَالنّاسِ)، أَلا وَ إِنِّی مُنْذِرٌ وَ عَلِی هادٍ.</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بدانید که من مُنذر و بر حذر دارنده‏ام و على هدایت کننده است. </a:t>
            </a:r>
            <a:endParaRPr lang="en-US" dirty="0"/>
          </a:p>
        </p:txBody>
      </p:sp>
    </p:spTree>
    <p:extLst>
      <p:ext uri="{BB962C8B-B14F-4D97-AF65-F5344CB8AC3E}">
        <p14:creationId xmlns:p14="http://schemas.microsoft.com/office/powerpoint/2010/main" val="40203596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5729"/>
            <a:ext cx="10515600" cy="1867017"/>
          </a:xfrm>
        </p:spPr>
        <p:txBody>
          <a:bodyPr>
            <a:normAutofit/>
          </a:bodyPr>
          <a:lstStyle/>
          <a:p>
            <a:pPr marL="0" lvl="0" indent="0" algn="ctr" rtl="1">
              <a:buNone/>
            </a:pPr>
            <a:r>
              <a:rPr lang="fa-IR" b="1" dirty="0"/>
              <a:t>مَعاشِرَ النّاس (أَلا) وَ إِنّی نَبی وَ عَلِی وَصِیّی.</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t>اى مردم، من پیامبرم و على جانشین من است</a:t>
            </a:r>
            <a:r>
              <a:rPr lang="en-US" dirty="0"/>
              <a:t>.</a:t>
            </a:r>
            <a:endParaRPr lang="en-US" dirty="0"/>
          </a:p>
        </p:txBody>
      </p:sp>
    </p:spTree>
    <p:extLst>
      <p:ext uri="{BB962C8B-B14F-4D97-AF65-F5344CB8AC3E}">
        <p14:creationId xmlns:p14="http://schemas.microsoft.com/office/powerpoint/2010/main" val="30301597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1772887"/>
          </a:xfrm>
        </p:spPr>
        <p:txBody>
          <a:bodyPr>
            <a:normAutofit/>
          </a:bodyPr>
          <a:lstStyle/>
          <a:p>
            <a:pPr marL="0" lvl="0" indent="0" algn="ctr" rtl="1">
              <a:lnSpc>
                <a:spcPct val="150000"/>
              </a:lnSpc>
              <a:buNone/>
            </a:pPr>
            <a:r>
              <a:rPr lang="fa-IR" b="1" dirty="0"/>
              <a:t>(مَعاشِرَالنّاسِ، أَلاوَإِنِّی رَسولٌ وَ عَلِی الْإِمامُ وَالْوَصِی مِنْ بَعْدی، وَالْأَئِمَّةُ مِنْ بَعْدِهِ وُلْدُهُ. أَلاوَإِنّی والِدُهُمْ وَهُمْ یَخْرُجونَ مِنْ صُلْبِهِ).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117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بدانید که من پیامبرم و على امام و وصى بعد از من است، و امامان بعد از او فرزندان او هستند. بدانید که من پدر آنانم و آنها از صلب او به وجود مى‏آیند</a:t>
            </a:r>
            <a:r>
              <a:rPr lang="en-US" dirty="0"/>
              <a:t>.</a:t>
            </a:r>
            <a:endParaRPr lang="en-US" dirty="0"/>
          </a:p>
        </p:txBody>
      </p:sp>
    </p:spTree>
    <p:extLst>
      <p:ext uri="{BB962C8B-B14F-4D97-AF65-F5344CB8AC3E}">
        <p14:creationId xmlns:p14="http://schemas.microsoft.com/office/powerpoint/2010/main" val="14277103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هشتم: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حضرت </a:t>
            </a:r>
            <a:r>
              <a:rPr lang="fa-IR" dirty="0">
                <a:cs typeface="B Jadid" panose="00000700000000000000" pitchFamily="2" charset="-78"/>
              </a:rPr>
              <a:t>مهدی عجل الله فرجه </a:t>
            </a:r>
            <a:r>
              <a:rPr lang="fa-IR" dirty="0" smtClean="0">
                <a:cs typeface="B Jadid" panose="00000700000000000000" pitchFamily="2" charset="-78"/>
              </a:rPr>
              <a:t>الشریف</a:t>
            </a:r>
            <a:endParaRPr lang="en-US" dirty="0">
              <a:cs typeface="B Jadid" panose="00000700000000000000" pitchFamily="2" charset="-78"/>
            </a:endParaRPr>
          </a:p>
        </p:txBody>
      </p:sp>
    </p:spTree>
    <p:extLst>
      <p:ext uri="{BB962C8B-B14F-4D97-AF65-F5344CB8AC3E}">
        <p14:creationId xmlns:p14="http://schemas.microsoft.com/office/powerpoint/2010/main" val="22656226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lnSpcReduction="10000"/>
          </a:bodyPr>
          <a:lstStyle/>
          <a:p>
            <a:pPr marL="0" lvl="0" indent="0" algn="ctr" rtl="1">
              <a:lnSpc>
                <a:spcPct val="150000"/>
              </a:lnSpc>
              <a:buNone/>
            </a:pPr>
            <a:r>
              <a:rPr lang="fa-IR" b="1" dirty="0"/>
              <a:t>أَلا إِنَّ خاتَمَ الْأَئِمَةِ مِنَّا الْقائِمَ الْمَهْدِی.</a:t>
            </a:r>
          </a:p>
          <a:p>
            <a:pPr marL="0" lvl="0" indent="0" algn="ctr" rtl="1">
              <a:lnSpc>
                <a:spcPct val="150000"/>
              </a:lnSpc>
              <a:buNone/>
            </a:pPr>
            <a:r>
              <a:rPr lang="fa-IR" b="1" dirty="0"/>
              <a:t>أَلا إِنَّهُ الظّاهِرُ عَلَی الدِّینِ.</a:t>
            </a:r>
          </a:p>
          <a:p>
            <a:pPr marL="0" lvl="0" indent="0" algn="ctr" rtl="1">
              <a:lnSpc>
                <a:spcPct val="150000"/>
              </a:lnSpc>
              <a:buNone/>
            </a:pPr>
            <a:r>
              <a:rPr lang="fa-IR" b="1" dirty="0"/>
              <a:t>أَلا إِنَّهُ الْمُنْتَقِمُ مِنَ الظّالِمینَ.</a:t>
            </a:r>
          </a:p>
        </p:txBody>
      </p:sp>
      <p:sp>
        <p:nvSpPr>
          <p:cNvPr id="4" name="Slide Number Placeholder 3"/>
          <p:cNvSpPr>
            <a:spLocks noGrp="1"/>
          </p:cNvSpPr>
          <p:nvPr>
            <p:ph type="sldNum" sz="quarter" idx="12"/>
          </p:nvPr>
        </p:nvSpPr>
        <p:spPr/>
        <p:txBody>
          <a:bodyPr/>
          <a:lstStyle/>
          <a:p>
            <a:fld id="{2E0D64BA-8196-4448-B891-6D9DAE965ED1}" type="slidenum">
              <a:rPr lang="en-US" smtClean="0"/>
              <a:t>119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dirty="0" smtClean="0"/>
              <a:t>آگاه باشید! همانا آخرین امام، قائم مهدی از ماست. </a:t>
            </a:r>
          </a:p>
          <a:p>
            <a:pPr marL="0" indent="0" algn="ctr" rtl="1">
              <a:buNone/>
            </a:pPr>
            <a:r>
              <a:rPr lang="fa-IR" dirty="0"/>
              <a:t>هشدار</a:t>
            </a:r>
            <a:r>
              <a:rPr lang="fa-IR" dirty="0" smtClean="0"/>
              <a:t>! او بر تمامی ادیان چیره خواهد بود.</a:t>
            </a:r>
          </a:p>
          <a:p>
            <a:pPr marL="0" indent="0" algn="ctr" rtl="1">
              <a:buNone/>
            </a:pPr>
            <a:r>
              <a:rPr lang="fa-IR" dirty="0" smtClean="0"/>
              <a:t>هشدار! که اوست انتقام گیرنده از ستمکاران.</a:t>
            </a:r>
            <a:endParaRPr lang="fa-IR" dirty="0"/>
          </a:p>
        </p:txBody>
      </p:sp>
    </p:spTree>
    <p:extLst>
      <p:ext uri="{BB962C8B-B14F-4D97-AF65-F5344CB8AC3E}">
        <p14:creationId xmlns:p14="http://schemas.microsoft.com/office/powerpoint/2010/main" val="73778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3717"/>
            <a:ext cx="10515600" cy="2499029"/>
          </a:xfrm>
        </p:spPr>
        <p:txBody>
          <a:bodyPr>
            <a:normAutofit/>
          </a:bodyPr>
          <a:lstStyle/>
          <a:p>
            <a:pPr marL="0" lvl="0" indent="0" algn="just" rtl="1">
              <a:buNone/>
            </a:pPr>
            <a:endParaRPr lang="fa-IR" b="1" dirty="0"/>
          </a:p>
          <a:p>
            <a:pPr marL="0" lvl="0" indent="0" algn="ctr" rtl="1">
              <a:buNone/>
            </a:pPr>
            <a:r>
              <a:rPr lang="fa-IR" b="1" dirty="0"/>
              <a:t>جَلَّ عَنْ أَنْ تُدْرِکَهُ الْأَبْصارُ وَ هُوَ یُدْرِکُ الْأَبْصارَ وَ هُوَاللَّطیفُ الْخَبیرُ.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12</a:t>
            </a:fld>
            <a:endParaRPr lang="en-US" dirty="0"/>
          </a:p>
        </p:txBody>
      </p:sp>
      <p:sp>
        <p:nvSpPr>
          <p:cNvPr id="5" name="Content Placeholder 2"/>
          <p:cNvSpPr txBox="1">
            <a:spLocks/>
          </p:cNvSpPr>
          <p:nvPr/>
        </p:nvSpPr>
        <p:spPr>
          <a:xfrm>
            <a:off x="838200" y="3724834"/>
            <a:ext cx="10515600" cy="2631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ar-SA" dirty="0"/>
              <a:t>بالاتر از آن است که چشمها او را درک کنند ولى او چشمها را درک مى‏کند و او </a:t>
            </a:r>
            <a:r>
              <a:rPr lang="fa-IR" dirty="0" smtClean="0"/>
              <a:t>بر پنهانی ها آگاه و بر کارها داناست. </a:t>
            </a:r>
            <a:endParaRPr lang="en-US" dirty="0"/>
          </a:p>
        </p:txBody>
      </p:sp>
    </p:spTree>
    <p:extLst>
      <p:ext uri="{BB962C8B-B14F-4D97-AF65-F5344CB8AC3E}">
        <p14:creationId xmlns:p14="http://schemas.microsoft.com/office/powerpoint/2010/main" val="32272744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fontScale="92500" lnSpcReduction="20000"/>
          </a:bodyPr>
          <a:lstStyle/>
          <a:p>
            <a:pPr marL="0" lvl="0" indent="0" algn="ctr" rtl="1">
              <a:lnSpc>
                <a:spcPct val="150000"/>
              </a:lnSpc>
              <a:buNone/>
            </a:pPr>
            <a:r>
              <a:rPr lang="fa-IR" b="1" dirty="0"/>
              <a:t>أَلا إِنَّهُ فاتِحُ الْحُصُونِ وَهادِمُها.</a:t>
            </a:r>
          </a:p>
          <a:p>
            <a:pPr marL="0" lvl="0" indent="0" algn="ctr" rtl="1">
              <a:lnSpc>
                <a:spcPct val="150000"/>
              </a:lnSpc>
              <a:buNone/>
            </a:pPr>
            <a:r>
              <a:rPr lang="fa-IR" b="1" dirty="0"/>
              <a:t>أَلا إِنَّهُ غالِبُ کُلِّ قَبیلَةٍ مِنْ أَهْلِ الشِّرْکِ وَهادیها.</a:t>
            </a:r>
          </a:p>
          <a:p>
            <a:pPr marL="0" lvl="0" indent="0" algn="ctr" rtl="1">
              <a:lnSpc>
                <a:spcPct val="150000"/>
              </a:lnSpc>
              <a:buNone/>
            </a:pPr>
            <a:r>
              <a:rPr lang="fa-IR" b="1" dirty="0"/>
              <a:t>أَلاإِنَّهُ الْمُدْرِکُ بِکُلِّ ثارٍ لاَِوْلِیاءِالله.</a:t>
            </a:r>
          </a:p>
        </p:txBody>
      </p:sp>
      <p:sp>
        <p:nvSpPr>
          <p:cNvPr id="4" name="Slide Number Placeholder 3"/>
          <p:cNvSpPr>
            <a:spLocks noGrp="1"/>
          </p:cNvSpPr>
          <p:nvPr>
            <p:ph type="sldNum" sz="quarter" idx="12"/>
          </p:nvPr>
        </p:nvSpPr>
        <p:spPr/>
        <p:txBody>
          <a:bodyPr/>
          <a:lstStyle/>
          <a:p>
            <a:fld id="{2E0D64BA-8196-4448-B891-6D9DAE965ED1}" type="slidenum">
              <a:rPr lang="en-US" smtClean="0"/>
              <a:t>120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dirty="0"/>
              <a:t>هشدار! که اوست فاتح دژها و منهدم </a:t>
            </a:r>
            <a:r>
              <a:rPr lang="fa-IR" dirty="0" smtClean="0"/>
              <a:t>کننده </a:t>
            </a:r>
            <a:r>
              <a:rPr lang="fa-IR" dirty="0"/>
              <a:t>آنها.</a:t>
            </a:r>
          </a:p>
          <a:p>
            <a:pPr marL="0" indent="0" algn="ctr" rtl="1">
              <a:buNone/>
            </a:pPr>
            <a:r>
              <a:rPr lang="fa-IR" dirty="0" smtClean="0"/>
              <a:t>هشدار</a:t>
            </a:r>
            <a:r>
              <a:rPr lang="fa-IR" dirty="0"/>
              <a:t>! که اوست چیره بر تمامی قبایل مشرکان و راهنمی آنان.</a:t>
            </a:r>
          </a:p>
          <a:p>
            <a:pPr marL="0" indent="0" algn="ctr" rtl="1">
              <a:buNone/>
            </a:pPr>
            <a:r>
              <a:rPr lang="fa-IR" dirty="0"/>
              <a:t>هشدار! که او خونخواه تمام </a:t>
            </a:r>
            <a:r>
              <a:rPr lang="fa-IR" dirty="0" smtClean="0"/>
              <a:t>اولیای </a:t>
            </a:r>
            <a:r>
              <a:rPr lang="fa-IR" dirty="0"/>
              <a:t>خداست</a:t>
            </a:r>
            <a:r>
              <a:rPr lang="fa-IR" dirty="0" smtClean="0"/>
              <a:t>.</a:t>
            </a:r>
            <a:endParaRPr lang="fa-IR" dirty="0"/>
          </a:p>
        </p:txBody>
      </p:sp>
    </p:spTree>
    <p:extLst>
      <p:ext uri="{BB962C8B-B14F-4D97-AF65-F5344CB8AC3E}">
        <p14:creationId xmlns:p14="http://schemas.microsoft.com/office/powerpoint/2010/main" val="39333992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5729"/>
            <a:ext cx="10515600" cy="1963271"/>
          </a:xfrm>
        </p:spPr>
        <p:txBody>
          <a:bodyPr>
            <a:normAutofit fontScale="92500" lnSpcReduction="20000"/>
          </a:bodyPr>
          <a:lstStyle/>
          <a:p>
            <a:pPr marL="0" lvl="0" indent="0" algn="ctr" rtl="1">
              <a:lnSpc>
                <a:spcPct val="150000"/>
              </a:lnSpc>
              <a:buNone/>
            </a:pPr>
            <a:r>
              <a:rPr lang="fa-IR" b="1" dirty="0"/>
              <a:t>أَلا إِنَّهُ النّاصِرُ لِدینِ الله.</a:t>
            </a:r>
          </a:p>
          <a:p>
            <a:pPr marL="0" lvl="0" indent="0" algn="ctr" rtl="1">
              <a:lnSpc>
                <a:spcPct val="150000"/>
              </a:lnSpc>
              <a:buNone/>
            </a:pPr>
            <a:r>
              <a:rPr lang="fa-IR" b="1" dirty="0"/>
              <a:t>أَلا إِنَّهُ الْغَرّافُ مِنْ بَحْرٍ عَمیقٍ.</a:t>
            </a:r>
          </a:p>
          <a:p>
            <a:pPr marL="0" lvl="0" indent="0" algn="ctr" rtl="1">
              <a:lnSpc>
                <a:spcPct val="150000"/>
              </a:lnSpc>
              <a:buNone/>
            </a:pPr>
            <a:r>
              <a:rPr lang="fa-IR" b="1" dirty="0"/>
              <a:t>أَلا إِنَّهُ یَسِمُ کُلَّ ذی فَضْلٍ بِفَضْلِهِ وَ کُلَّ ذی جَهْلٍ بِجَهْلِهِ.</a:t>
            </a:r>
          </a:p>
        </p:txBody>
      </p:sp>
      <p:sp>
        <p:nvSpPr>
          <p:cNvPr id="4" name="Slide Number Placeholder 3"/>
          <p:cNvSpPr>
            <a:spLocks noGrp="1"/>
          </p:cNvSpPr>
          <p:nvPr>
            <p:ph type="sldNum" sz="quarter" idx="12"/>
          </p:nvPr>
        </p:nvSpPr>
        <p:spPr/>
        <p:txBody>
          <a:bodyPr/>
          <a:lstStyle/>
          <a:p>
            <a:fld id="{2E0D64BA-8196-4448-B891-6D9DAE965ED1}" type="slidenum">
              <a:rPr lang="en-US" smtClean="0"/>
              <a:t>121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dirty="0"/>
              <a:t>هشدار</a:t>
            </a:r>
            <a:r>
              <a:rPr lang="fa-IR" dirty="0" smtClean="0"/>
              <a:t>! </a:t>
            </a:r>
            <a:r>
              <a:rPr lang="fa-IR" dirty="0"/>
              <a:t>اوست یاور دین خدا.</a:t>
            </a:r>
          </a:p>
          <a:p>
            <a:pPr marL="0" indent="0" algn="ctr" rtl="1">
              <a:buNone/>
            </a:pPr>
            <a:r>
              <a:rPr lang="fa-IR" dirty="0"/>
              <a:t>هشدار! </a:t>
            </a:r>
            <a:r>
              <a:rPr lang="ar-SA" dirty="0"/>
              <a:t>که اوست استفاده کننده از دریایى عمیق. </a:t>
            </a:r>
            <a:endParaRPr lang="fa-IR" dirty="0" smtClean="0"/>
          </a:p>
          <a:p>
            <a:pPr marL="0" indent="0" algn="ctr" rtl="1">
              <a:buNone/>
            </a:pPr>
            <a:r>
              <a:rPr lang="fa-IR" dirty="0" smtClean="0"/>
              <a:t>هشدار</a:t>
            </a:r>
            <a:r>
              <a:rPr lang="fa-IR" dirty="0"/>
              <a:t>! </a:t>
            </a:r>
            <a:r>
              <a:rPr lang="ar-SA" dirty="0" smtClean="0"/>
              <a:t>که </a:t>
            </a:r>
            <a:r>
              <a:rPr lang="ar-SA" dirty="0"/>
              <a:t>اوست استفاده کننده از دریایى عمیق. اوست که هر صاحب فضیلتى را به قدر فضلش و هر صاحب جهالتى را به قدر جهلش نشانه مى‏دهد. </a:t>
            </a:r>
            <a:endParaRPr lang="fa-IR" dirty="0"/>
          </a:p>
        </p:txBody>
      </p:sp>
    </p:spTree>
    <p:extLst>
      <p:ext uri="{BB962C8B-B14F-4D97-AF65-F5344CB8AC3E}">
        <p14:creationId xmlns:p14="http://schemas.microsoft.com/office/powerpoint/2010/main" val="36510216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2030506"/>
          </a:xfrm>
        </p:spPr>
        <p:txBody>
          <a:bodyPr>
            <a:normAutofit fontScale="92500" lnSpcReduction="10000"/>
          </a:bodyPr>
          <a:lstStyle/>
          <a:p>
            <a:pPr marL="0" lvl="0" indent="0" algn="ctr" rtl="1">
              <a:lnSpc>
                <a:spcPct val="150000"/>
              </a:lnSpc>
              <a:buNone/>
            </a:pPr>
            <a:r>
              <a:rPr lang="fa-IR" b="1" dirty="0"/>
              <a:t>أَلا إِنَّهُ خِیَرَةُالله وَ مُخْتارُهُ.</a:t>
            </a:r>
          </a:p>
          <a:p>
            <a:pPr marL="0" lvl="0" indent="0" algn="ctr" rtl="1">
              <a:lnSpc>
                <a:spcPct val="150000"/>
              </a:lnSpc>
              <a:buNone/>
            </a:pPr>
            <a:r>
              <a:rPr lang="fa-IR" b="1" dirty="0"/>
              <a:t>أَلا إِنَّهُ وارِثُ کُلِّ عِلْمٍ وَالُْمحیطُ بِکُلِّ فَهْمٍ.</a:t>
            </a:r>
          </a:p>
          <a:p>
            <a:pPr marL="0" lvl="0" indent="0" algn="ctr" rtl="1">
              <a:lnSpc>
                <a:spcPct val="150000"/>
              </a:lnSpc>
              <a:buNone/>
            </a:pPr>
            <a:r>
              <a:rPr lang="fa-IR" b="1" dirty="0"/>
              <a:t>أَلا إِنَّهُ الُْمخْبِرُ عَنْ رَبِّهِ عَزَّوَجَلَّ وَ الْمُشَیِّدُ لاَِمْرِ آیاتِهِ.</a:t>
            </a:r>
          </a:p>
        </p:txBody>
      </p:sp>
      <p:sp>
        <p:nvSpPr>
          <p:cNvPr id="4" name="Slide Number Placeholder 3"/>
          <p:cNvSpPr>
            <a:spLocks noGrp="1"/>
          </p:cNvSpPr>
          <p:nvPr>
            <p:ph type="sldNum" sz="quarter" idx="12"/>
          </p:nvPr>
        </p:nvSpPr>
        <p:spPr/>
        <p:txBody>
          <a:bodyPr/>
          <a:lstStyle/>
          <a:p>
            <a:fld id="{2E0D64BA-8196-4448-B891-6D9DAE965ED1}" type="slidenum">
              <a:rPr lang="en-US" smtClean="0"/>
              <a:t>122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1">
              <a:buNone/>
            </a:pPr>
            <a:r>
              <a:rPr lang="fa-IR" dirty="0" smtClean="0"/>
              <a:t>هشدار! </a:t>
            </a:r>
            <a:r>
              <a:rPr lang="ar-SA" dirty="0" smtClean="0"/>
              <a:t>اوست </a:t>
            </a:r>
            <a:r>
              <a:rPr lang="ar-SA" dirty="0"/>
              <a:t>انتخاب شده و اختیار شده خداوند. </a:t>
            </a:r>
            <a:endParaRPr lang="fa-IR" dirty="0" smtClean="0"/>
          </a:p>
          <a:p>
            <a:pPr marL="0" lvl="0" indent="0" algn="ctr" rtl="1">
              <a:buNone/>
            </a:pPr>
            <a:r>
              <a:rPr lang="fa-IR" dirty="0"/>
              <a:t>هشدار! </a:t>
            </a:r>
            <a:r>
              <a:rPr lang="ar-SA" dirty="0" smtClean="0"/>
              <a:t>اوست </a:t>
            </a:r>
            <a:r>
              <a:rPr lang="ar-SA" dirty="0"/>
              <a:t>وارث هر علمى و احاطه دارنده به هر فهمى</a:t>
            </a:r>
            <a:r>
              <a:rPr lang="en-US" dirty="0" smtClean="0"/>
              <a:t>.</a:t>
            </a:r>
            <a:endParaRPr lang="fa-IR" dirty="0" smtClean="0"/>
          </a:p>
          <a:p>
            <a:pPr marL="0" lvl="0" indent="0" algn="ctr" rtl="1">
              <a:buNone/>
            </a:pPr>
            <a:r>
              <a:rPr lang="fa-IR" dirty="0"/>
              <a:t>هشدار</a:t>
            </a:r>
            <a:r>
              <a:rPr lang="fa-IR" dirty="0" smtClean="0"/>
              <a:t>! </a:t>
            </a:r>
            <a:r>
              <a:rPr lang="ar-SA" dirty="0"/>
              <a:t>که اوست خبر دهنده از پروردگارش، و بالا برنده آیات الهى. </a:t>
            </a:r>
            <a:endParaRPr lang="en-US" dirty="0"/>
          </a:p>
        </p:txBody>
      </p:sp>
    </p:spTree>
    <p:extLst>
      <p:ext uri="{BB962C8B-B14F-4D97-AF65-F5344CB8AC3E}">
        <p14:creationId xmlns:p14="http://schemas.microsoft.com/office/powerpoint/2010/main" val="36406299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071"/>
            <a:ext cx="10515600" cy="2097741"/>
          </a:xfrm>
        </p:spPr>
        <p:txBody>
          <a:bodyPr>
            <a:normAutofit fontScale="92500" lnSpcReduction="10000"/>
          </a:bodyPr>
          <a:lstStyle/>
          <a:p>
            <a:pPr marL="0" lvl="0" indent="0" algn="ctr" rtl="1">
              <a:lnSpc>
                <a:spcPct val="150000"/>
              </a:lnSpc>
              <a:buNone/>
            </a:pPr>
            <a:r>
              <a:rPr lang="fa-IR" b="1" dirty="0"/>
              <a:t>أَلا إِنَّهُ الرَّشیدُ السَّدیدُ.</a:t>
            </a:r>
          </a:p>
          <a:p>
            <a:pPr marL="0" lvl="0" indent="0" algn="ctr" rtl="1">
              <a:lnSpc>
                <a:spcPct val="150000"/>
              </a:lnSpc>
              <a:buNone/>
            </a:pPr>
            <a:r>
              <a:rPr lang="fa-IR" b="1" dirty="0"/>
              <a:t>أَلا إِنَّهُ الْمُفَوَّضُ إِلَیْهِ.</a:t>
            </a:r>
          </a:p>
          <a:p>
            <a:pPr marL="0" lvl="0" indent="0" algn="ctr" rtl="1">
              <a:lnSpc>
                <a:spcPct val="150000"/>
              </a:lnSpc>
              <a:buNone/>
            </a:pPr>
            <a:r>
              <a:rPr lang="fa-IR" b="1" dirty="0"/>
              <a:t>أَلا إِنَّهُ قَدْ بَشَّرَ بِهِ مَنْ سَلَفَ مِنَ الْقُرونِ بَیْنَ یَدَیْهِ.</a:t>
            </a:r>
          </a:p>
        </p:txBody>
      </p:sp>
      <p:sp>
        <p:nvSpPr>
          <p:cNvPr id="4" name="Slide Number Placeholder 3"/>
          <p:cNvSpPr>
            <a:spLocks noGrp="1"/>
          </p:cNvSpPr>
          <p:nvPr>
            <p:ph type="sldNum" sz="quarter" idx="12"/>
          </p:nvPr>
        </p:nvSpPr>
        <p:spPr/>
        <p:txBody>
          <a:bodyPr/>
          <a:lstStyle/>
          <a:p>
            <a:fld id="{2E0D64BA-8196-4448-B891-6D9DAE965ED1}" type="slidenum">
              <a:rPr lang="en-US" smtClean="0"/>
              <a:t>123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dirty="0"/>
              <a:t>هشدار! </a:t>
            </a:r>
            <a:r>
              <a:rPr lang="fa-IR" dirty="0" smtClean="0"/>
              <a:t>همانا </a:t>
            </a:r>
            <a:r>
              <a:rPr lang="fa-IR" dirty="0"/>
              <a:t>اوست بالیده و استوار.</a:t>
            </a:r>
          </a:p>
          <a:p>
            <a:pPr marL="0" indent="0" algn="ctr" rtl="1">
              <a:buNone/>
            </a:pPr>
            <a:r>
              <a:rPr lang="fa-IR" dirty="0"/>
              <a:t>هشدار! </a:t>
            </a:r>
            <a:r>
              <a:rPr lang="fa-IR" dirty="0" smtClean="0"/>
              <a:t>هموست </a:t>
            </a:r>
            <a:r>
              <a:rPr lang="fa-IR" dirty="0"/>
              <a:t>که [اختیار امور جهانیان و آیین آنان ] به او واگذار شده است.</a:t>
            </a:r>
          </a:p>
          <a:p>
            <a:pPr marL="0" indent="0" algn="ctr" rtl="1">
              <a:buNone/>
            </a:pPr>
            <a:r>
              <a:rPr lang="fa-IR" dirty="0"/>
              <a:t>هشدار! </a:t>
            </a:r>
            <a:r>
              <a:rPr lang="fa-IR" dirty="0" smtClean="0"/>
              <a:t>که </a:t>
            </a:r>
            <a:r>
              <a:rPr lang="fa-IR" dirty="0"/>
              <a:t>تمامی گذشتگان ظهور او را پیشگویی کرده اند.</a:t>
            </a:r>
          </a:p>
        </p:txBody>
      </p:sp>
    </p:spTree>
    <p:extLst>
      <p:ext uri="{BB962C8B-B14F-4D97-AF65-F5344CB8AC3E}">
        <p14:creationId xmlns:p14="http://schemas.microsoft.com/office/powerpoint/2010/main" val="6555032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2003612"/>
          </a:xfrm>
        </p:spPr>
        <p:txBody>
          <a:bodyPr>
            <a:normAutofit fontScale="92500" lnSpcReduction="20000"/>
          </a:bodyPr>
          <a:lstStyle/>
          <a:p>
            <a:pPr marL="0" lvl="0" indent="0" algn="ctr" rtl="1">
              <a:lnSpc>
                <a:spcPct val="150000"/>
              </a:lnSpc>
              <a:buNone/>
            </a:pPr>
            <a:r>
              <a:rPr lang="fa-IR" b="1" dirty="0"/>
              <a:t>أَلا إِنَّهُ الْباقی حُجَّةً وَلاحُجَّةَ بَعْدَهُ وَلا حَقَّ إِلاّ مَعَهُ وَلانُورَ إِلاّعِنْدَهُ.</a:t>
            </a:r>
          </a:p>
          <a:p>
            <a:pPr marL="0" lvl="0" indent="0" algn="ctr" rtl="1">
              <a:lnSpc>
                <a:spcPct val="150000"/>
              </a:lnSpc>
              <a:buNone/>
            </a:pPr>
            <a:r>
              <a:rPr lang="fa-IR" b="1" dirty="0"/>
              <a:t>أَلا إِنَّهُ لاغالِبَ لَهُ وَلامَنْصورَ عَلَیْهِ.</a:t>
            </a:r>
          </a:p>
          <a:p>
            <a:pPr marL="0" lvl="0" indent="0" algn="ctr" rtl="1">
              <a:lnSpc>
                <a:spcPct val="150000"/>
              </a:lnSpc>
              <a:buNone/>
            </a:pPr>
            <a:r>
              <a:rPr lang="fa-IR" b="1" dirty="0"/>
              <a:t>أَلاوَإِنَّهُ وَلِی الله فی أَرْضِهِ، وَحَکَمُهُ فی خَلْقِهِ، وَأَمینُهُ فی سِرِّهِ وَ علانِیَتِهِ.</a:t>
            </a:r>
          </a:p>
        </p:txBody>
      </p:sp>
      <p:sp>
        <p:nvSpPr>
          <p:cNvPr id="4" name="Slide Number Placeholder 3"/>
          <p:cNvSpPr>
            <a:spLocks noGrp="1"/>
          </p:cNvSpPr>
          <p:nvPr>
            <p:ph type="sldNum" sz="quarter" idx="12"/>
          </p:nvPr>
        </p:nvSpPr>
        <p:spPr/>
        <p:txBody>
          <a:bodyPr/>
          <a:lstStyle/>
          <a:p>
            <a:fld id="{2E0D64BA-8196-4448-B891-6D9DAE965ED1}" type="slidenum">
              <a:rPr lang="en-US" smtClean="0"/>
              <a:t>124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dirty="0"/>
              <a:t>هشدار! </a:t>
            </a:r>
            <a:r>
              <a:rPr lang="fa-IR" dirty="0" smtClean="0"/>
              <a:t>که </a:t>
            </a:r>
            <a:r>
              <a:rPr lang="fa-IR" dirty="0"/>
              <a:t>اوست حجّت پایدار و پس از او حجّتی نخواهد بود</a:t>
            </a:r>
            <a:r>
              <a:rPr lang="fa-IR" dirty="0" smtClean="0"/>
              <a:t>. </a:t>
            </a:r>
            <a:r>
              <a:rPr lang="ar-SA" dirty="0"/>
              <a:t>هیچ حقى نیست مگر همراه او، و هیچ نورى نیست مگر نزد او</a:t>
            </a:r>
            <a:r>
              <a:rPr lang="en-US" dirty="0"/>
              <a:t>.</a:t>
            </a:r>
            <a:endParaRPr lang="fa-IR" dirty="0"/>
          </a:p>
          <a:p>
            <a:pPr marL="0" indent="0" algn="ctr" rtl="1">
              <a:buNone/>
            </a:pPr>
            <a:r>
              <a:rPr lang="fa-IR" dirty="0"/>
              <a:t>هشدار! </a:t>
            </a:r>
            <a:r>
              <a:rPr lang="fa-IR" dirty="0" smtClean="0"/>
              <a:t>کسی </a:t>
            </a:r>
            <a:r>
              <a:rPr lang="fa-IR" dirty="0"/>
              <a:t>بر او پیروز نخواهد شد و </a:t>
            </a:r>
            <a:r>
              <a:rPr lang="fa-IR" dirty="0" smtClean="0"/>
              <a:t>ستیزنده </a:t>
            </a:r>
            <a:r>
              <a:rPr lang="fa-IR" dirty="0"/>
              <a:t>او یاری نخواهد گشت</a:t>
            </a:r>
            <a:r>
              <a:rPr lang="fa-IR" dirty="0" smtClean="0"/>
              <a:t>.</a:t>
            </a:r>
            <a:endParaRPr lang="fa-IR" dirty="0"/>
          </a:p>
          <a:p>
            <a:pPr marL="0" indent="0" algn="ctr" rtl="1">
              <a:buNone/>
            </a:pPr>
            <a:r>
              <a:rPr lang="fa-IR" dirty="0"/>
              <a:t>هشدار! </a:t>
            </a:r>
            <a:r>
              <a:rPr lang="fa-IR" dirty="0" smtClean="0"/>
              <a:t>که </a:t>
            </a:r>
            <a:r>
              <a:rPr lang="fa-IR" dirty="0"/>
              <a:t>او ولی خدا در زمین، داور او در میان مردم و امانتدار امور آشکار و نهان است</a:t>
            </a:r>
            <a:r>
              <a:rPr lang="fa-IR" dirty="0" smtClean="0"/>
              <a:t>.</a:t>
            </a:r>
            <a:endParaRPr lang="fa-IR" dirty="0"/>
          </a:p>
        </p:txBody>
      </p:sp>
    </p:spTree>
    <p:extLst>
      <p:ext uri="{BB962C8B-B14F-4D97-AF65-F5344CB8AC3E}">
        <p14:creationId xmlns:p14="http://schemas.microsoft.com/office/powerpoint/2010/main" val="2849077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نهم: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مطرح </a:t>
            </a:r>
            <a:r>
              <a:rPr lang="fa-IR" dirty="0">
                <a:cs typeface="B Jadid" panose="00000700000000000000" pitchFamily="2" charset="-78"/>
              </a:rPr>
              <a:t>کردن </a:t>
            </a:r>
            <a:r>
              <a:rPr lang="fa-IR" dirty="0" smtClean="0">
                <a:cs typeface="B Jadid" panose="00000700000000000000" pitchFamily="2" charset="-78"/>
              </a:rPr>
              <a:t>بیعت</a:t>
            </a:r>
            <a:endParaRPr lang="en-US" dirty="0">
              <a:cs typeface="B Jadid" panose="00000700000000000000" pitchFamily="2" charset="-78"/>
            </a:endParaRPr>
          </a:p>
        </p:txBody>
      </p:sp>
    </p:spTree>
    <p:extLst>
      <p:ext uri="{BB962C8B-B14F-4D97-AF65-F5344CB8AC3E}">
        <p14:creationId xmlns:p14="http://schemas.microsoft.com/office/powerpoint/2010/main" val="30568121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071"/>
            <a:ext cx="10515600" cy="1826675"/>
          </a:xfrm>
        </p:spPr>
        <p:txBody>
          <a:bodyPr>
            <a:normAutofit/>
          </a:bodyPr>
          <a:lstStyle/>
          <a:p>
            <a:pPr marL="0" lvl="0" indent="0" algn="ctr" rtl="1">
              <a:buNone/>
            </a:pPr>
            <a:r>
              <a:rPr lang="fa-IR" b="1" dirty="0"/>
              <a:t>مَعاشِرَالنّاسِ، إِنّی قَدْبَیَّنْتُ لَکُمْ وَأَفْهَمْتُکُمْ، وَ هذا عَلِی یُفْهِمُکُمْ بَعْدی.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126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b="1" dirty="0"/>
              <a:t>92.	اى مردم، من برایتان روشن کردم و به شما فهمانیدم، و این على است که بعد از من به شما مى‏فهماند.</a:t>
            </a:r>
            <a:endParaRPr lang="en-US" dirty="0"/>
          </a:p>
        </p:txBody>
      </p:sp>
    </p:spTree>
    <p:extLst>
      <p:ext uri="{BB962C8B-B14F-4D97-AF65-F5344CB8AC3E}">
        <p14:creationId xmlns:p14="http://schemas.microsoft.com/office/powerpoint/2010/main" val="36699441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4671"/>
            <a:ext cx="10515600" cy="1598075"/>
          </a:xfrm>
        </p:spPr>
        <p:txBody>
          <a:bodyPr>
            <a:normAutofit/>
          </a:bodyPr>
          <a:lstStyle/>
          <a:p>
            <a:pPr marL="0" lvl="0" indent="0" algn="ctr" rtl="1">
              <a:buNone/>
            </a:pPr>
            <a:r>
              <a:rPr lang="fa-IR" b="1" dirty="0" smtClean="0"/>
              <a:t>أَلاوَإِنِّی </a:t>
            </a:r>
            <a:r>
              <a:rPr lang="fa-IR" b="1" dirty="0"/>
              <a:t>عِنْدَ انْقِضاءِ خُطْبَتی أَدْعُوکُمْ إِلی مُصافَقَتی عَلی بَیْعَتِهِ وَ الإِقْرارِبِهِ، ثُمَّ مُصافَقَتِهِ بَعْدی.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127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من بعد از پایان خطابه‏ام شما را به دست دادن با من به عنوان بیعـت با او و اقرار به او، و بعـد از من به دست دادن با خود او فرا مى‏خوانم</a:t>
            </a:r>
            <a:r>
              <a:rPr lang="en-US" dirty="0"/>
              <a:t>.</a:t>
            </a:r>
            <a:endParaRPr lang="en-US" dirty="0"/>
          </a:p>
        </p:txBody>
      </p:sp>
    </p:spTree>
    <p:extLst>
      <p:ext uri="{BB962C8B-B14F-4D97-AF65-F5344CB8AC3E}">
        <p14:creationId xmlns:p14="http://schemas.microsoft.com/office/powerpoint/2010/main" val="6312033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2017059"/>
          </a:xfrm>
        </p:spPr>
        <p:txBody>
          <a:bodyPr>
            <a:normAutofit/>
          </a:bodyPr>
          <a:lstStyle/>
          <a:p>
            <a:pPr marL="0" lvl="0" indent="0" algn="ctr" rtl="1">
              <a:lnSpc>
                <a:spcPct val="150000"/>
              </a:lnSpc>
              <a:buNone/>
            </a:pPr>
            <a:r>
              <a:rPr lang="fa-IR" b="1" dirty="0" smtClean="0"/>
              <a:t>أَلاوَإِنَّی </a:t>
            </a:r>
            <a:r>
              <a:rPr lang="fa-IR" b="1" dirty="0"/>
              <a:t>قَدْ بایَعْتُ الله وَ عَلِی قَدْ بایَعَنی. وَأَنَا آخِذُکُمْ بِالْبَیْعَةِ لَهُ عَنِ الله عَزَّوَجَلَّ. (إِنَّ الَّذینَ یُبایِعُونَکَ إِنَّما یُبایِعُونَ الله، یَدُالله فَوْقَ أَیْدیهِمْ. فَمَنْ نَکَثَ فَإِنَّما یَنْکُثُ عَلی نَفْسِهِ، وَ مَنْ أَوْفی بِما عاهَدَ عَلَیْهُ الله فَسَیُؤْتیهِ أَجْراً عَظیماً).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128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من با خدا بیعت کرده‏ام و على با من بیعت کرده است، و من از جانب خداوند براى او از شما بیعت مى‏گیرم. </a:t>
            </a:r>
            <a:r>
              <a:rPr lang="ar-SA" dirty="0" smtClean="0"/>
              <a:t>« «</a:t>
            </a:r>
            <a:r>
              <a:rPr lang="ar-SA" dirty="0"/>
              <a:t>کسانى که با تو بیعت مى‏کنند در واقع با خدا بیعت مى‏کنند، دست خداوند بر روى دست آنان است. پس هر کس بیعت را بشکند بر ضرر خود اوست، و هر کس به آنچه با خدا عهد بسته وفادار باشد خداوند به او اجر عظیمى عنایت خواهد کرد».</a:t>
            </a:r>
            <a:endParaRPr lang="en-US" dirty="0"/>
          </a:p>
        </p:txBody>
      </p:sp>
    </p:spTree>
    <p:extLst>
      <p:ext uri="{BB962C8B-B14F-4D97-AF65-F5344CB8AC3E}">
        <p14:creationId xmlns:p14="http://schemas.microsoft.com/office/powerpoint/2010/main" val="27864493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دهم: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حلال </a:t>
            </a:r>
            <a:r>
              <a:rPr lang="fa-IR" dirty="0">
                <a:cs typeface="B Jadid" panose="00000700000000000000" pitchFamily="2" charset="-78"/>
              </a:rPr>
              <a:t>و حرام، واجبات و </a:t>
            </a:r>
            <a:r>
              <a:rPr lang="fa-IR" dirty="0" smtClean="0">
                <a:cs typeface="B Jadid" panose="00000700000000000000" pitchFamily="2" charset="-78"/>
              </a:rPr>
              <a:t>محرمات</a:t>
            </a:r>
            <a:endParaRPr lang="en-US" dirty="0">
              <a:cs typeface="B Jadid" panose="00000700000000000000" pitchFamily="2" charset="-78"/>
            </a:endParaRPr>
          </a:p>
        </p:txBody>
      </p:sp>
    </p:spTree>
    <p:extLst>
      <p:ext uri="{BB962C8B-B14F-4D97-AF65-F5344CB8AC3E}">
        <p14:creationId xmlns:p14="http://schemas.microsoft.com/office/powerpoint/2010/main" val="4014581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599"/>
            <a:ext cx="10515600" cy="1961147"/>
          </a:xfrm>
        </p:spPr>
        <p:txBody>
          <a:bodyPr>
            <a:normAutofit/>
          </a:bodyPr>
          <a:lstStyle/>
          <a:p>
            <a:pPr marL="0" lvl="0" indent="0" algn="ctr" rtl="1">
              <a:buNone/>
            </a:pPr>
            <a:r>
              <a:rPr lang="fa-IR" b="1" dirty="0"/>
              <a:t>وَأَشْهَدُ أَنَّهُ الله ألَّذی مَلَأَ الدَّهْرَ قُدْسُهُ، وَالَّذی یَغْشَی الْأَبَدَ نُورُهُ، وَالَّذی یُنْفِذُ أَمْرَهُ بِلامُشاوَرَةِ مُشیرٍ وَلامَعَهُ شَریکٌ فی تَقْدیرِهِ وَلایُعاوَنُ فی تَدْبیرِهِ. </a:t>
            </a:r>
            <a:endParaRPr lang="fa-IR" b="1" dirty="0" smtClean="0"/>
          </a:p>
          <a:p>
            <a:pPr marL="0" lvl="0" indent="0" algn="ctr" rtl="1">
              <a:buNone/>
            </a:pPr>
            <a:endParaRPr lang="fa-IR" b="1" dirty="0"/>
          </a:p>
          <a:p>
            <a:pPr marL="0" lvl="0" indent="0" algn="ctr" rtl="1">
              <a:buNone/>
            </a:pP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a:t>
            </a:fld>
            <a:endParaRPr lang="en-US" dirty="0"/>
          </a:p>
        </p:txBody>
      </p:sp>
      <p:sp>
        <p:nvSpPr>
          <p:cNvPr id="5" name="Content Placeholder 2"/>
          <p:cNvSpPr txBox="1">
            <a:spLocks/>
          </p:cNvSpPr>
          <p:nvPr/>
        </p:nvSpPr>
        <p:spPr>
          <a:xfrm>
            <a:off x="838200" y="3886200"/>
            <a:ext cx="10515600" cy="2470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و گواهی می دهم که او «الله» است. همو که تنزّهش سراسر </a:t>
            </a:r>
            <a:r>
              <a:rPr lang="fa-IR" dirty="0" smtClean="0"/>
              <a:t>روزگار را پر کرده، و </a:t>
            </a:r>
            <a:r>
              <a:rPr lang="ar-SA" dirty="0"/>
              <a:t>نورش ابدیّت را فرا گرفته </a:t>
            </a:r>
            <a:r>
              <a:rPr lang="ar-SA" dirty="0" smtClean="0"/>
              <a:t>است</a:t>
            </a:r>
            <a:r>
              <a:rPr lang="fa-IR" dirty="0" smtClean="0"/>
              <a:t>. </a:t>
            </a:r>
            <a:r>
              <a:rPr lang="ar-SA" dirty="0" smtClean="0"/>
              <a:t>او دستورش </a:t>
            </a:r>
            <a:r>
              <a:rPr lang="ar-SA" dirty="0"/>
              <a:t>را بدون مشورتِ مشورت کننده‏اى اجرا مى‏کند و در تقدیرش شریک ندارد و در تدبیرش کمک نمى‏شود</a:t>
            </a:r>
            <a:r>
              <a:rPr lang="en-US" dirty="0"/>
              <a:t>.</a:t>
            </a:r>
            <a:endParaRPr lang="fa-IR" dirty="0" smtClean="0"/>
          </a:p>
        </p:txBody>
      </p:sp>
    </p:spTree>
    <p:extLst>
      <p:ext uri="{BB962C8B-B14F-4D97-AF65-F5344CB8AC3E}">
        <p14:creationId xmlns:p14="http://schemas.microsoft.com/office/powerpoint/2010/main" val="25168123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0541"/>
            <a:ext cx="10515600" cy="1692205"/>
          </a:xfrm>
        </p:spPr>
        <p:txBody>
          <a:bodyPr>
            <a:normAutofit/>
          </a:bodyPr>
          <a:lstStyle/>
          <a:p>
            <a:pPr marL="0" lvl="0" indent="0" algn="ctr" rtl="1">
              <a:lnSpc>
                <a:spcPct val="150000"/>
              </a:lnSpc>
              <a:buNone/>
            </a:pPr>
            <a:r>
              <a:rPr lang="fa-IR" b="1" dirty="0"/>
              <a:t>مَعاشِرَالنّاسِ، إِنَّ الْحَجَّ وَالْعُمْرَةَ مِنْ شَعائرِالله، (فَمَنْ حَجَّ الْبَیْتَ أَوِاعْتَمَرَ فَلاجُناحَ عَلَیْهِ أَنْ یَطَّوَّفَ بِهِما) الآیَة.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حج و عمره از شعائر الهى هستند، «فَمَنْ حَجَّ الْبَیْتَ اَوِ اعْتَمَرَ فَلا جُناحَ عَلَیْهِ اَنْ یَطَّوَّفَ بِهِما ...» : «هر کس به خانه خدا به عنوان حج یا عمره بیاید براى او اشکالى نیست که بر صفا و مروه بسیار طواف کند، و هر کس کار خیرى را بدون چشم داشتى انجام دهد خداوند سپاسگزار داناست.»</a:t>
            </a:r>
            <a:endParaRPr lang="en-US" dirty="0"/>
          </a:p>
        </p:txBody>
      </p:sp>
    </p:spTree>
    <p:extLst>
      <p:ext uri="{BB962C8B-B14F-4D97-AF65-F5344CB8AC3E}">
        <p14:creationId xmlns:p14="http://schemas.microsoft.com/office/powerpoint/2010/main" val="23550940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4671"/>
            <a:ext cx="10515600" cy="1598075"/>
          </a:xfrm>
        </p:spPr>
        <p:txBody>
          <a:bodyPr>
            <a:normAutofit/>
          </a:bodyPr>
          <a:lstStyle/>
          <a:p>
            <a:pPr marL="0" lvl="0" indent="0" algn="ctr" rtl="1">
              <a:lnSpc>
                <a:spcPct val="150000"/>
              </a:lnSpc>
              <a:buNone/>
            </a:pPr>
            <a:r>
              <a:rPr lang="fa-IR" b="1" dirty="0"/>
              <a:t>مَعاشِرَالنّاسِ، حُجُّواالْبَیْتَ، فَماوَرَدَهُ أَهْلُ بَیْتٍ إِلاَّ اسْتَغْنَوْا وَ أُبْشِروا، وَلاتَخَلَّفوا عَنْهُ إِلاّبَتَرُوا وَ افْتَقَرُوا.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به حج خانه خدا بروید. هیچ خاندانى به خانه خدا وارد نمى‏شوند مگر آنکه مستغنى مى‏گردند و شاد مى‏شوند، و هیچ خاندانى آن را ترک نمى‏کنند مگر آنکه منقطع مى‏شوند و فقیر مى‏گردند</a:t>
            </a:r>
            <a:r>
              <a:rPr lang="en-US" dirty="0"/>
              <a:t>.</a:t>
            </a:r>
            <a:endParaRPr lang="en-US" dirty="0"/>
          </a:p>
        </p:txBody>
      </p:sp>
    </p:spTree>
    <p:extLst>
      <p:ext uri="{BB962C8B-B14F-4D97-AF65-F5344CB8AC3E}">
        <p14:creationId xmlns:p14="http://schemas.microsoft.com/office/powerpoint/2010/main" val="14312822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7094"/>
            <a:ext cx="10515600" cy="1705652"/>
          </a:xfrm>
        </p:spPr>
        <p:txBody>
          <a:bodyPr>
            <a:normAutofit/>
          </a:bodyPr>
          <a:lstStyle/>
          <a:p>
            <a:pPr marL="0" lvl="0" indent="0" algn="ctr" rtl="1">
              <a:lnSpc>
                <a:spcPct val="150000"/>
              </a:lnSpc>
              <a:buNone/>
            </a:pPr>
            <a:r>
              <a:rPr lang="fa-IR" b="1" dirty="0"/>
              <a:t>مَعاشِرَالنّاسِ، ماوَقَفَ بِالْمَوْقِفِ مُؤْمِنٌ إِلاَّغَفَرَالله لَهُ ماسَلَفَ مِنْ ذَنْبِهِ إِلی وَقْتِهِ ذالِکَ، فَإِذا انْقَضَتْ حَجَّتُهُ اسْتَأْنَفَ عَمَلَهُ.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هیچ مؤمنى در موقف (عرفات، مشعر، منى) وقوف نمى‏کند مگر آنکه خداوند گناهان گذشته او را تا آن وقت مى‏آمرزد، و هر گاه که حجش پایان یافت اعمالش را از سر مى‏گیرد</a:t>
            </a:r>
            <a:r>
              <a:rPr lang="en-US" dirty="0"/>
              <a:t>.</a:t>
            </a:r>
            <a:endParaRPr lang="en-US" dirty="0"/>
          </a:p>
        </p:txBody>
      </p:sp>
    </p:spTree>
    <p:extLst>
      <p:ext uri="{BB962C8B-B14F-4D97-AF65-F5344CB8AC3E}">
        <p14:creationId xmlns:p14="http://schemas.microsoft.com/office/powerpoint/2010/main" val="416383905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4671"/>
            <a:ext cx="10515600" cy="1598075"/>
          </a:xfrm>
        </p:spPr>
        <p:txBody>
          <a:bodyPr>
            <a:normAutofit/>
          </a:bodyPr>
          <a:lstStyle/>
          <a:p>
            <a:pPr marL="0" lvl="0" indent="0" algn="ctr" rtl="1">
              <a:buNone/>
            </a:pPr>
            <a:r>
              <a:rPr lang="fa-IR" b="1" dirty="0"/>
              <a:t>مَعاشِرَالنَّاسِ، الْحُجّاجُ مُعانُونَ وَ نَفَقاتُهُمْ مُخَلَّفَةٌ عَلَیْهِمْ وَالله لایُضیعُ أَجْرَالُْمحْسِنینَ.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حاجیان کمک مى‏شوند و آنچه خرج مى‏کنند به آنان باز مى‏گردد، و خداوند جزاى محسنین را ضایع نمى‏</a:t>
            </a:r>
            <a:r>
              <a:rPr lang="ar-SA" dirty="0" smtClean="0"/>
              <a:t>نماید</a:t>
            </a:r>
            <a:r>
              <a:rPr lang="fa-IR" dirty="0" smtClean="0"/>
              <a:t>.</a:t>
            </a:r>
            <a:endParaRPr lang="en-US" dirty="0"/>
          </a:p>
        </p:txBody>
      </p:sp>
    </p:spTree>
    <p:extLst>
      <p:ext uri="{BB962C8B-B14F-4D97-AF65-F5344CB8AC3E}">
        <p14:creationId xmlns:p14="http://schemas.microsoft.com/office/powerpoint/2010/main" val="11556907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a:bodyPr>
          <a:lstStyle/>
          <a:p>
            <a:pPr marL="0" lvl="0" indent="0" algn="ctr" rtl="1">
              <a:lnSpc>
                <a:spcPct val="150000"/>
              </a:lnSpc>
              <a:buNone/>
            </a:pPr>
            <a:r>
              <a:rPr lang="fa-IR" b="1" dirty="0"/>
              <a:t>مَعاشِرَالنّاسِ، حُجُّوا الْبَیْتَ بِکَمالِ الدّینِ وَالتَّفَقُّهِ، وَلاتَنْصَرِفُوا عَنِ الْمشَاهِدِإِلاّ بِتَوْبَةٍ وَ إِقْلاعٍ.</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با دین کامل و با تَفَقُّه و فهم به حج خانه خدا بروید و از آن مشاهد مشرفه جز با توبه و دست کشیدن از گناه بر مگردید</a:t>
            </a:r>
            <a:r>
              <a:rPr lang="en-US" dirty="0"/>
              <a:t>.</a:t>
            </a:r>
            <a:endParaRPr lang="en-US" dirty="0"/>
          </a:p>
        </p:txBody>
      </p:sp>
    </p:spTree>
    <p:extLst>
      <p:ext uri="{BB962C8B-B14F-4D97-AF65-F5344CB8AC3E}">
        <p14:creationId xmlns:p14="http://schemas.microsoft.com/office/powerpoint/2010/main" val="38278139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18"/>
            <a:ext cx="10515600" cy="1584628"/>
          </a:xfrm>
        </p:spPr>
        <p:txBody>
          <a:bodyPr>
            <a:normAutofit fontScale="85000" lnSpcReduction="10000"/>
          </a:bodyPr>
          <a:lstStyle/>
          <a:p>
            <a:pPr marL="0" lvl="0" indent="0" algn="ctr" rtl="1">
              <a:lnSpc>
                <a:spcPct val="160000"/>
              </a:lnSpc>
              <a:buNone/>
            </a:pPr>
            <a:r>
              <a:rPr lang="fa-IR" b="1" dirty="0"/>
              <a:t>مَعاشِرَالنّاسِ، أَقیمُوا الصَّلاةَ وَ آتُوا الزَّکاةَ کَما أَمَرَکُمُ الله عَزَّوَجَلَّ، فَإِنْ طالَ عَلَیْکُمُ الْأَمَدُ فَقَصَّرْتُمْ أَوْنَسِیتُمْ فَعَلِی وَلِیُّکُمْ وَمُبَیِّنٌ لَکُمْ، الَّذی نَصَبَهُ الله عَزَّوَجَلَّ لَکُمْ بَعْدی أَمینَ خَلْقِهِ.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نماز را بپا دارید و زکات را بپردازید همانطور که خداوند عز و جل به شما فرمان داده است و اگر زمان طویلى بر شما گذشت و کوتاهى نمودید یا فراموش کردید، على صاحب اختیار شماست و براى شما بیان مى‏کند، او که خداوند عز و جل بعد از من به عنوان امین بر خلقش او را منصوب نموده است. </a:t>
            </a:r>
            <a:endParaRPr lang="en-US" dirty="0"/>
          </a:p>
        </p:txBody>
      </p:sp>
    </p:spTree>
    <p:extLst>
      <p:ext uri="{BB962C8B-B14F-4D97-AF65-F5344CB8AC3E}">
        <p14:creationId xmlns:p14="http://schemas.microsoft.com/office/powerpoint/2010/main" val="278909430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18"/>
            <a:ext cx="10515600" cy="1584628"/>
          </a:xfrm>
        </p:spPr>
        <p:txBody>
          <a:bodyPr>
            <a:normAutofit/>
          </a:bodyPr>
          <a:lstStyle/>
          <a:p>
            <a:pPr marL="0" lvl="0" indent="0" algn="ctr" rtl="1">
              <a:lnSpc>
                <a:spcPct val="160000"/>
              </a:lnSpc>
              <a:buNone/>
            </a:pPr>
            <a:r>
              <a:rPr lang="fa-IR" b="1" dirty="0" smtClean="0"/>
              <a:t>إِنَّهُ </a:t>
            </a:r>
            <a:r>
              <a:rPr lang="fa-IR" b="1" dirty="0"/>
              <a:t>مِنِّی وَ أَنَا مِنْهُ، وَ هُوَ وَ مَنْ تَخْلُفُ مِنْ ذُرِّیَّتی یُخْبِرونَکُمْ بِماتَسْأَلوُنَ عَنْهُ وَیُبَیِّنُونَ لَکُمْ ما لاتَعْلَمُونَ.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او </a:t>
            </a:r>
            <a:r>
              <a:rPr lang="ar-SA" dirty="0"/>
              <a:t>از من است و من از </a:t>
            </a:r>
            <a:r>
              <a:rPr lang="ar-SA" dirty="0" smtClean="0"/>
              <a:t>اویم</a:t>
            </a:r>
            <a:r>
              <a:rPr lang="fa-IR" dirty="0" smtClean="0"/>
              <a:t>. و </a:t>
            </a:r>
            <a:r>
              <a:rPr lang="ar-SA" dirty="0"/>
              <a:t>او و آنان که از نسل من‏اند از آنچه سؤال کنید به شما خبر مى‏دهند و آنچه را نمى‏دانید براى شما بیان مى‏کنند</a:t>
            </a:r>
            <a:r>
              <a:rPr lang="en-US" dirty="0"/>
              <a:t>.</a:t>
            </a:r>
            <a:endParaRPr lang="en-US" dirty="0"/>
          </a:p>
        </p:txBody>
      </p:sp>
    </p:spTree>
    <p:extLst>
      <p:ext uri="{BB962C8B-B14F-4D97-AF65-F5344CB8AC3E}">
        <p14:creationId xmlns:p14="http://schemas.microsoft.com/office/powerpoint/2010/main" val="374952186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a:bodyPr>
          <a:lstStyle/>
          <a:p>
            <a:pPr marL="0" lvl="0" indent="0" algn="ctr" rtl="1">
              <a:lnSpc>
                <a:spcPct val="150000"/>
              </a:lnSpc>
              <a:buNone/>
            </a:pPr>
            <a:r>
              <a:rPr lang="fa-IR" b="1" dirty="0"/>
              <a:t>أَلا إِنَّ الْحَلالَ وَالْحَرامَ أَکْثَرُمِنْ أَنْ أُحصِیَهُما وَأُعَرِّفَهُما فَآمُرَ بِالْحَلالِ وَ اَنهَی عَنِ الْحَرامِ فی مَقامٍ واحِدٍ،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حلال و حرام بیش از آن است که من همه آنها را بشمارم و معرفى کنم و بتوانم در یک مجلس به همه حلال‏ها دستور دهم و از همه حرام‏ها نهى کنم. </a:t>
            </a:r>
            <a:endParaRPr lang="en-US" dirty="0"/>
          </a:p>
        </p:txBody>
      </p:sp>
    </p:spTree>
    <p:extLst>
      <p:ext uri="{BB962C8B-B14F-4D97-AF65-F5344CB8AC3E}">
        <p14:creationId xmlns:p14="http://schemas.microsoft.com/office/powerpoint/2010/main" val="40437302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fontScale="92500" lnSpcReduction="20000"/>
          </a:bodyPr>
          <a:lstStyle/>
          <a:p>
            <a:pPr marL="0" lvl="0" indent="0" algn="ctr" rtl="1">
              <a:lnSpc>
                <a:spcPct val="150000"/>
              </a:lnSpc>
              <a:buNone/>
            </a:pPr>
            <a:r>
              <a:rPr lang="fa-IR" b="1" dirty="0" smtClean="0"/>
              <a:t>فَأُمِرْتُ </a:t>
            </a:r>
            <a:r>
              <a:rPr lang="fa-IR" b="1" dirty="0"/>
              <a:t>أَنْ آخُذَ الْبَیْعَةَ مِنْکُمْ وَالصَّفْقَةَ لَکُمْ بِقَبُولِ ماجِئْتُ بِهِ عَنِ الله عَزَّوَجَلَّ فی عَلِی أمیرِالْمُؤْمِنینَ وَالأَوْصِیاءِ مِنْ بَعْدِهِ الَّذینَ هُمْ مِنِّی وَمِنْهُ إمامَةٌ فیهِمْ قائِمَةٌ، خاتِمُها الْمَهْدی إِلی یَوْمٍ یَلْقَی الله الَّذی یُقَدِّرُ وَ یَقْضی.</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پس </a:t>
            </a:r>
            <a:r>
              <a:rPr lang="ar-SA" dirty="0"/>
              <a:t>مأمورم که از شما بیعت بگیرم و با شما دست بدهم بر اینکه قبول کنید آنچه از طرف خداوند عز و جل درباره امیر المؤمنین على و جانشینان بعد از او آورده‏ام که آنان از نسل من و اویند، و آن موضوع امامتى است که فقط در آنها بپا خواهد بود، و آخر ایشان مهدى است تا روزى که خداى مدبِّرِ قضا و قدر را ملاقات </a:t>
            </a:r>
            <a:r>
              <a:rPr lang="ar-SA" dirty="0" smtClean="0"/>
              <a:t>کند</a:t>
            </a:r>
            <a:r>
              <a:rPr lang="fa-IR" dirty="0" smtClean="0"/>
              <a:t>.</a:t>
            </a:r>
            <a:endParaRPr lang="en-US" dirty="0"/>
          </a:p>
        </p:txBody>
      </p:sp>
    </p:spTree>
    <p:extLst>
      <p:ext uri="{BB962C8B-B14F-4D97-AF65-F5344CB8AC3E}">
        <p14:creationId xmlns:p14="http://schemas.microsoft.com/office/powerpoint/2010/main" val="5609524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4329"/>
            <a:ext cx="10515600" cy="1638417"/>
          </a:xfrm>
        </p:spPr>
        <p:txBody>
          <a:bodyPr>
            <a:normAutofit/>
          </a:bodyPr>
          <a:lstStyle/>
          <a:p>
            <a:pPr marL="0" lvl="0" indent="0" algn="ctr" rtl="1">
              <a:lnSpc>
                <a:spcPct val="150000"/>
              </a:lnSpc>
              <a:buNone/>
            </a:pPr>
            <a:r>
              <a:rPr lang="fa-IR" b="1" dirty="0"/>
              <a:t>مَعاشِرَالنّاسِ، وَ کُلُّ حَلالٍ دَلَلْتُکُمْ عَلَیْهِ وَکُلُّ حَرامٍ نَهَیْتُکُمْ عَنْهُ فَإِنِّی لَمْ أَرْجِعْ عَنْ ذالِکَ وَ لَمْ أُبَدِّلْ. أَلا فَاذْکُرُوا ذالِکَ وَاحْفَظُوهُ وَ تَواصَوْابِهِ، وَلا تُبَدِّلُوهُ وَلاتُغَیِّرُوهُ.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139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هر حلالى که شما را بدان راهنمایى کردم و هر حرامى که شما را از آن نهى نمودم، هرگز از آنها بر نگشته‏ام و تغییر نداده‏ام. </a:t>
            </a:r>
            <a:r>
              <a:rPr lang="fa-IR" dirty="0" smtClean="0"/>
              <a:t>هشدار! </a:t>
            </a:r>
            <a:r>
              <a:rPr lang="ar-SA" dirty="0" smtClean="0"/>
              <a:t>این </a:t>
            </a:r>
            <a:r>
              <a:rPr lang="ar-SA" dirty="0"/>
              <a:t>مطلب را به یاد داشته باشید و آن را حفظ کنید و به یکدیگر سفارش کنید، و آن را تبدیل نکنید و تغییر ندهید</a:t>
            </a:r>
            <a:r>
              <a:rPr lang="en-US" dirty="0"/>
              <a:t>.</a:t>
            </a:r>
            <a:endParaRPr lang="en-US" dirty="0"/>
          </a:p>
        </p:txBody>
      </p:sp>
    </p:spTree>
    <p:extLst>
      <p:ext uri="{BB962C8B-B14F-4D97-AF65-F5344CB8AC3E}">
        <p14:creationId xmlns:p14="http://schemas.microsoft.com/office/powerpoint/2010/main" val="968697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5754"/>
            <a:ext cx="10515600" cy="2136992"/>
          </a:xfrm>
        </p:spPr>
        <p:txBody>
          <a:bodyPr>
            <a:normAutofit/>
          </a:bodyPr>
          <a:lstStyle/>
          <a:p>
            <a:pPr marL="0" lvl="0" indent="0" algn="ctr" rtl="1">
              <a:lnSpc>
                <a:spcPct val="150000"/>
              </a:lnSpc>
              <a:buNone/>
            </a:pPr>
            <a:r>
              <a:rPr lang="fa-IR" b="1" dirty="0" smtClean="0"/>
              <a:t>صَوَّرَ </a:t>
            </a:r>
            <a:r>
              <a:rPr lang="fa-IR" b="1" dirty="0"/>
              <a:t>مَا ابْتَدَعَ عَلی غَیْرِ مِثالٍ، وَ خَلَقَ ما خَلَقَ بِلامَعُونَةٍ مِنْ أَحَدٍ وَلا تَکَلُّفٍ وَلاَ احْتِیالٍ. أَنْشَأَها فَکانَتْ وَ بَرَأَها فَبانَتْ</a:t>
            </a:r>
            <a:r>
              <a:rPr lang="fa-IR" b="1" dirty="0" smtClean="0"/>
              <a:t>.</a:t>
            </a: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a:t>
            </a:fld>
            <a:endParaRPr lang="en-US" dirty="0"/>
          </a:p>
        </p:txBody>
      </p:sp>
      <p:sp>
        <p:nvSpPr>
          <p:cNvPr id="5" name="Content Placeholder 2"/>
          <p:cNvSpPr txBox="1">
            <a:spLocks/>
          </p:cNvSpPr>
          <p:nvPr/>
        </p:nvSpPr>
        <p:spPr>
          <a:xfrm>
            <a:off x="838200" y="3692768"/>
            <a:ext cx="10515600" cy="2663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آنچه ایجاد کرده بدون نمونه و مثالى تصویر نموده و آنچه خلق کرده بدون کمک از کسى و بدون زحمت و بدون احتیاج به فکر و حیله خلق کرده است. آنها را ایجاد کرد پس به وجود آمدند و خلق کرد پس ظاهر شدند.</a:t>
            </a:r>
            <a:endParaRPr lang="fa-IR" dirty="0"/>
          </a:p>
        </p:txBody>
      </p:sp>
    </p:spTree>
    <p:extLst>
      <p:ext uri="{BB962C8B-B14F-4D97-AF65-F5344CB8AC3E}">
        <p14:creationId xmlns:p14="http://schemas.microsoft.com/office/powerpoint/2010/main" val="32511230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4329"/>
            <a:ext cx="10515600" cy="1638417"/>
          </a:xfrm>
        </p:spPr>
        <p:txBody>
          <a:bodyPr>
            <a:normAutofit/>
          </a:bodyPr>
          <a:lstStyle/>
          <a:p>
            <a:pPr marL="0" lvl="0" indent="0" algn="ctr" rtl="1">
              <a:lnSpc>
                <a:spcPct val="150000"/>
              </a:lnSpc>
              <a:buNone/>
            </a:pPr>
            <a:r>
              <a:rPr lang="fa-IR" b="1" dirty="0" smtClean="0"/>
              <a:t>أَلا </a:t>
            </a:r>
            <a:r>
              <a:rPr lang="fa-IR" b="1" dirty="0"/>
              <a:t>وَ إِنِّی اُجَدِّدُالْقَوْلَ: أَلا فَأَقیمُوا الصَّلاةَ وَآتُوا الزَّکاةَ وَأْمُرُوا بِالْمَعْروفِ وَانْهَوْا عَنِ الْمُنْکَرِ.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و هشدار! </a:t>
            </a:r>
            <a:r>
              <a:rPr lang="ar-SA" dirty="0" smtClean="0"/>
              <a:t>من </a:t>
            </a:r>
            <a:r>
              <a:rPr lang="ar-SA" dirty="0"/>
              <a:t>سخن خود را تکرار مى‏کنم: نماز را بپا دارید و زکات را بپردازید و به کار نیک امر کنید و از منکرات نهى نمایید</a:t>
            </a:r>
            <a:r>
              <a:rPr lang="en-US" dirty="0"/>
              <a:t>.</a:t>
            </a:r>
            <a:endParaRPr lang="en-US" dirty="0"/>
          </a:p>
        </p:txBody>
      </p:sp>
    </p:spTree>
    <p:extLst>
      <p:ext uri="{BB962C8B-B14F-4D97-AF65-F5344CB8AC3E}">
        <p14:creationId xmlns:p14="http://schemas.microsoft.com/office/powerpoint/2010/main" val="28286258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2"/>
            <a:ext cx="10515600" cy="1786334"/>
          </a:xfrm>
        </p:spPr>
        <p:txBody>
          <a:bodyPr>
            <a:normAutofit fontScale="92500" lnSpcReduction="10000"/>
          </a:bodyPr>
          <a:lstStyle/>
          <a:p>
            <a:pPr marL="0" lvl="0" indent="0" algn="ctr" rtl="1">
              <a:lnSpc>
                <a:spcPct val="150000"/>
              </a:lnSpc>
              <a:buNone/>
            </a:pPr>
            <a:r>
              <a:rPr lang="fa-IR" b="1" dirty="0"/>
              <a:t> أَلاوَإِنَّ رَأْسَ الْأَمْرِ بِالْمَعْرُوفِ أَنْ تَنْتَهُوا إِلی قَوْلی وَتُبَلِّغُوهُ مَنْ لَمْ یَحْضُرْ وَ تَأْمُروُهُ بِقَبُولِهِ عَنِّی وَتَنْهَوْهُ عَنْ مُخالَفَتِهِ، فَإِنَّهُ أَمْرٌ مِنَ الله عَزَّوَجَلَّ وَمِنِّی. وَلا أَمْرَ بِمَعْروفٍ وَلا نَهْی عَنْ مُنْکَرٍ إِلاَّمَعَ إِمامٍ مَعْصومٍ.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و هشدار! </a:t>
            </a:r>
            <a:r>
              <a:rPr lang="ar-SA" dirty="0" smtClean="0"/>
              <a:t>بدانید </a:t>
            </a:r>
            <a:r>
              <a:rPr lang="ar-SA" dirty="0"/>
              <a:t>که بالاترین امر به معروف آن است که سخن مرا </a:t>
            </a:r>
            <a:r>
              <a:rPr lang="fa-IR" dirty="0" smtClean="0"/>
              <a:t>[درباره امامت] </a:t>
            </a:r>
            <a:r>
              <a:rPr lang="ar-SA" dirty="0" smtClean="0"/>
              <a:t>بفهمید </a:t>
            </a:r>
            <a:r>
              <a:rPr lang="ar-SA" dirty="0"/>
              <a:t>و آن را به کسانى که حاضر نیستند برسانید و او را از طرف من به قبولش امر کنید و از مخالفتش نهى نمایید، چرا که این دستورى از جانب خداوند عز و جل و از نزد من است، و هیچ امر به معروف و نهى از منکرى نمى‏شود مگر با امام معصوم</a:t>
            </a:r>
            <a:r>
              <a:rPr lang="en-US" dirty="0"/>
              <a:t>.</a:t>
            </a:r>
            <a:endParaRPr lang="en-US" dirty="0"/>
          </a:p>
        </p:txBody>
      </p:sp>
    </p:spTree>
    <p:extLst>
      <p:ext uri="{BB962C8B-B14F-4D97-AF65-F5344CB8AC3E}">
        <p14:creationId xmlns:p14="http://schemas.microsoft.com/office/powerpoint/2010/main" val="29578048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fontScale="92500" lnSpcReduction="20000"/>
          </a:bodyPr>
          <a:lstStyle/>
          <a:p>
            <a:pPr marL="0" lvl="0" indent="0" algn="ctr" rtl="1">
              <a:lnSpc>
                <a:spcPct val="150000"/>
              </a:lnSpc>
              <a:buNone/>
            </a:pPr>
            <a:r>
              <a:rPr lang="fa-IR" b="1" dirty="0"/>
              <a:t>مَعاشِرَالنّاسِ، الْقُرْآنُ یُعَرِّفُکُمْ أَنَّ الْأَئِمَّةَ مِنْ بَعْدِهِ وُلْدُهُ، وَعَرَّفْتُکُمْ إِنَّهُمْ مِنِّی وَمِنْهُ، حَیْثُ یَقُولُ الله فی کِتابِهِ: </a:t>
            </a:r>
            <a:r>
              <a:rPr lang="fa-IR" b="1" dirty="0" smtClean="0"/>
              <a:t>«وَ </a:t>
            </a:r>
            <a:r>
              <a:rPr lang="fa-IR" b="1" dirty="0"/>
              <a:t>جَعَلَها کَلِمَةً باقِیَةً فی </a:t>
            </a:r>
            <a:r>
              <a:rPr lang="fa-IR" b="1" dirty="0" smtClean="0"/>
              <a:t>عَقِبِهِ». </a:t>
            </a:r>
            <a:r>
              <a:rPr lang="fa-IR" b="1" dirty="0"/>
              <a:t>وَقُلْتُ: «لَنْ تَضِلُّوا ما إِنْ تَمَسَّکْتُمْ </a:t>
            </a:r>
            <a:r>
              <a:rPr lang="fa-IR" b="1" dirty="0" smtClean="0"/>
              <a:t>بِهِما</a:t>
            </a:r>
            <a:r>
              <a:rPr lang="fa-IR" b="1" dirty="0"/>
              <a:t>»</a:t>
            </a:r>
            <a:endParaRPr lang="en-US" b="1" dirty="0"/>
          </a:p>
          <a:p>
            <a:pPr marL="0" lvl="0" indent="0" algn="ctr" rtl="1">
              <a:lnSpc>
                <a:spcPct val="150000"/>
              </a:lnSpc>
              <a:buNone/>
            </a:pP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قرآن به شما مى‏شناساند که امامان بعد از على فرزندان او هستند و من هم به شما شناساندم که آنان از نسل من و از نسل اویند. آنجا که خداوند در کتابش مى‏فرماید: </a:t>
            </a:r>
            <a:r>
              <a:rPr lang="ar-SA" dirty="0" smtClean="0"/>
              <a:t>« «</a:t>
            </a:r>
            <a:r>
              <a:rPr lang="ar-SA" dirty="0"/>
              <a:t>آن امامت را به عنوان کلمه باقى در نسل او قرار داد»، و من نیز به شما گفتم: «اگر به آن دو (قرآن و اهل بیت) تمسک کنید هرگز گمراه نمى‏شوید».</a:t>
            </a:r>
            <a:endParaRPr lang="en-US" dirty="0"/>
          </a:p>
        </p:txBody>
      </p:sp>
    </p:spTree>
    <p:extLst>
      <p:ext uri="{BB962C8B-B14F-4D97-AF65-F5344CB8AC3E}">
        <p14:creationId xmlns:p14="http://schemas.microsoft.com/office/powerpoint/2010/main" val="3210359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a:bodyPr>
          <a:lstStyle/>
          <a:p>
            <a:pPr marL="0" lvl="0" indent="0" algn="ctr" rtl="1">
              <a:lnSpc>
                <a:spcPct val="150000"/>
              </a:lnSpc>
              <a:buNone/>
            </a:pPr>
            <a:r>
              <a:rPr lang="fa-IR" b="1" dirty="0"/>
              <a:t>مَعاشِرَالنّاسِ، التَّقْوی، التَّقْوی، وَاحْذَرُوا السّاعَةَ کَما قالَ الله عَزَّوَجَلَّ: </a:t>
            </a:r>
            <a:r>
              <a:rPr lang="fa-IR" b="1" dirty="0" smtClean="0"/>
              <a:t>«إِنَّ </a:t>
            </a:r>
            <a:r>
              <a:rPr lang="fa-IR" b="1" dirty="0"/>
              <a:t>زَلْزَلَةَ السّاعَةِ شَیءٌ </a:t>
            </a:r>
            <a:r>
              <a:rPr lang="fa-IR" b="1" dirty="0" smtClean="0"/>
              <a:t>عَظیمٌ».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تقوى را، تقوى را. از قیامت بر حذر باشید همانگونه که خداى عزوجل فرموده: «اِنَّ زَلْزَلَةَ السّاعَةِ شَیْى‏ءٌ عَظیمٌ»، «زلزله قیامت شیئ عظیمى است».</a:t>
            </a:r>
            <a:endParaRPr lang="en-US" dirty="0"/>
          </a:p>
        </p:txBody>
      </p:sp>
    </p:spTree>
    <p:extLst>
      <p:ext uri="{BB962C8B-B14F-4D97-AF65-F5344CB8AC3E}">
        <p14:creationId xmlns:p14="http://schemas.microsoft.com/office/powerpoint/2010/main" val="28505188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fontScale="92500"/>
          </a:bodyPr>
          <a:lstStyle/>
          <a:p>
            <a:pPr marL="0" lvl="0" indent="0" algn="ctr" rtl="1">
              <a:lnSpc>
                <a:spcPct val="150000"/>
              </a:lnSpc>
              <a:buNone/>
            </a:pPr>
            <a:r>
              <a:rPr lang="fa-IR" b="1" dirty="0" smtClean="0"/>
              <a:t>اُذْکُرُوا </a:t>
            </a:r>
            <a:r>
              <a:rPr lang="fa-IR" b="1" dirty="0"/>
              <a:t>الْمَماتَ (وَالْمَعادَ) وَالْحِسابَ وَالْمَوازینَ وَالُْمحاسَبَةَ بَیْنَ یَدَی رَبِّ الْعالَمینَ وَالثَّوابَ وَالْعِقابَ. فَمَنْ جاءَ بِالْحَسَنَةِ أُثیبَ عَلَیْها وَ مَنْ جاءَ بِالسَّیِّئَةِ فَلَیْسَ لَهُ فِی الجِنانِ نَصیبٌ.</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مرگ و معاد و حساب و ترازوهاى الهى و حسابرسى در پیشگاه رب العالمین و ثواب و عقاب را به یاد آورید. هر کس حسنه با خود بیاورد طبق آن ثواب داده مى‏شود، و هر کس گناه بیاورد در بهشت او را نصیبى نخواهد </a:t>
            </a:r>
            <a:r>
              <a:rPr lang="ar-SA" dirty="0" smtClean="0"/>
              <a:t>بود</a:t>
            </a:r>
            <a:r>
              <a:rPr lang="fa-IR" dirty="0" smtClean="0"/>
              <a:t>.</a:t>
            </a:r>
            <a:endParaRPr lang="en-US" dirty="0"/>
          </a:p>
        </p:txBody>
      </p:sp>
    </p:spTree>
    <p:extLst>
      <p:ext uri="{BB962C8B-B14F-4D97-AF65-F5344CB8AC3E}">
        <p14:creationId xmlns:p14="http://schemas.microsoft.com/office/powerpoint/2010/main" val="33014438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یازدهم: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بیعت گرفتن رسمی</a:t>
            </a:r>
            <a:endParaRPr lang="en-US" dirty="0">
              <a:cs typeface="B Jadid" panose="00000700000000000000" pitchFamily="2" charset="-78"/>
            </a:endParaRPr>
          </a:p>
        </p:txBody>
      </p:sp>
    </p:spTree>
    <p:extLst>
      <p:ext uri="{BB962C8B-B14F-4D97-AF65-F5344CB8AC3E}">
        <p14:creationId xmlns:p14="http://schemas.microsoft.com/office/powerpoint/2010/main" val="228650096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4329"/>
            <a:ext cx="10515600" cy="1909483"/>
          </a:xfrm>
        </p:spPr>
        <p:txBody>
          <a:bodyPr>
            <a:normAutofit lnSpcReduction="10000"/>
          </a:bodyPr>
          <a:lstStyle/>
          <a:p>
            <a:pPr marL="0" lvl="0" indent="0" algn="ctr" rtl="1">
              <a:lnSpc>
                <a:spcPct val="150000"/>
              </a:lnSpc>
              <a:buNone/>
            </a:pPr>
            <a:r>
              <a:rPr lang="fa-IR" b="1" dirty="0"/>
              <a:t>مَعاشِرَالنّاسِ، إِنَّکُمْ أَکْثَرُ مِنْ أَنْ تُصافِقُونی بِکَفٍّ واحِدٍ فی وَقْتٍ واحِدٍ، وَقَدْ أَمَرَنِی الله عَزَّوَجَلَّ أَنْ آخُذَ مِنْ أَلْسِنَتِکُمُ الْإِقْرارَ بِما عَقَّدْتُ لِعَلِی أَمیرِالْمُؤْمنینَ، وَلِمَنْ جاءَ بَعْدَهُ مِنَ الْأَئِمَّةِ مِنّی وَ مِنْهُ، عَلی ما أَعْلَمْتُکُمْ أَنَّ ذُرِّیَّتی مِنْ صُلْبِهِ.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شما بیش از آن هستید با یک دست و در یک زمان با من دست دهید، و پروردگارم مرا مأمور کرده است که از زبان شما اقرار بگیرم درباره آنچه منعقد نمودم براى على امیرالمؤمنین و امامانى که بعد از او مى‏آیند و از نسل من و اویند، چنانکه به شما فهماندم که فرزندان من از صلب اویند</a:t>
            </a:r>
            <a:r>
              <a:rPr lang="en-US" dirty="0"/>
              <a:t>.</a:t>
            </a:r>
            <a:endParaRPr lang="en-US" dirty="0"/>
          </a:p>
        </p:txBody>
      </p:sp>
    </p:spTree>
    <p:extLst>
      <p:ext uri="{BB962C8B-B14F-4D97-AF65-F5344CB8AC3E}">
        <p14:creationId xmlns:p14="http://schemas.microsoft.com/office/powerpoint/2010/main" val="249624267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50000"/>
              </a:lnSpc>
              <a:buNone/>
            </a:pPr>
            <a:r>
              <a:rPr lang="fa-IR" b="1" dirty="0"/>
              <a:t>فَقُولُوا بِأَجْمَعِکُمْ: «إِنّا سامِعُونَ مُطیعُونَ راضُونَ مُنْقادُونَ لِما بَلَّغْتَ عَنْ رَبِّنا وَرَبِّکَ فی أَمْرِ إِمامِنا عَلِی أَمیرِالْمُؤْمِنینَ وَ مَنْ وُلِدَ مِنْ صُلْبِهِ مِنَ الْأَئِمَّةِ. نُبایِعُکَ عَلی ذالِکَ بِقُلوُبِنا وَأَنْفُسِنا وَأَلْسِنَتِنا وَأَیْدینا.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پس همگى چنین بگویید: «ما شنیدیم و اطاعت مى‏کنیم و راضى هستیم و سر تسلیم فرود مى‏آوریم درباره آنچه از جانب پروردگار ما و خودت به ما رساندى درباره امر امامتِ اماممان على امیرالمؤمنین و امامانى که از صلب او به دنیا مى‏آیند. بر این مطلب با قلب‏هایمان و با جانمان و با زبانمان و با دستانمان با تو بیعت مى‏</a:t>
            </a:r>
            <a:r>
              <a:rPr lang="ar-SA" dirty="0" smtClean="0"/>
              <a:t>کنیم</a:t>
            </a:r>
            <a:r>
              <a:rPr lang="fa-IR" dirty="0" smtClean="0"/>
              <a:t>.</a:t>
            </a:r>
            <a:endParaRPr lang="en-US" dirty="0"/>
          </a:p>
        </p:txBody>
      </p:sp>
    </p:spTree>
    <p:extLst>
      <p:ext uri="{BB962C8B-B14F-4D97-AF65-F5344CB8AC3E}">
        <p14:creationId xmlns:p14="http://schemas.microsoft.com/office/powerpoint/2010/main" val="21327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50000"/>
              </a:lnSpc>
              <a:buNone/>
            </a:pPr>
            <a:r>
              <a:rPr lang="fa-IR" b="1" dirty="0" smtClean="0"/>
              <a:t>علی </a:t>
            </a:r>
            <a:r>
              <a:rPr lang="fa-IR" b="1" dirty="0"/>
              <a:t>ذالِکَ نَحْیی وَ عَلَیْهِ نَموتُ وَ عَلَیْهِ نُبْعَثُ. وَلانُغَیِّرُ وَلانُبَدِّلُ، وَلا نَشُکُّ (وَلانَجْحَدُ) وَلانَرْتابُ، وَلا نَرْجِعُ عَنِ الْعَهْدِ وَلا نَنْقُضُ الْمیثاقَ.</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بر این عقیده زنده‏ایم و با آن مى‏میریم و روز قیامت با آن محشور مى‏شویم. تغییر نخواهیم داد و تبدیل نمى‏کنیم و شک و انکار نمى‏نماییم و تردید به دل راه نمى‏دهیم و از این قول بر نمى‏گردیم و پیمان را نمى‏شکنیم</a:t>
            </a:r>
            <a:r>
              <a:rPr lang="en-US" dirty="0"/>
              <a:t>.</a:t>
            </a:r>
            <a:endParaRPr lang="en-US" dirty="0"/>
          </a:p>
        </p:txBody>
      </p:sp>
    </p:spTree>
    <p:extLst>
      <p:ext uri="{BB962C8B-B14F-4D97-AF65-F5344CB8AC3E}">
        <p14:creationId xmlns:p14="http://schemas.microsoft.com/office/powerpoint/2010/main" val="2252277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60000"/>
              </a:lnSpc>
              <a:buNone/>
            </a:pPr>
            <a:r>
              <a:rPr lang="fa-IR" b="1" dirty="0"/>
              <a:t>وَعَظْتَنا بِوَعْظِ الله فی عَلِی أَمیرِالْمؤْمِنینَ وَالْأَئِمَّةِ الَّذینَ ذَکَرْتَ مِنْ ذُرِّیتِکَ مِنْ وُلْدِهِ بَعْدَهُ، الْحَسَنِ وَالْحُسَیْنِ وَ مَنْ نَصَبَهُ الله بَعْدَهُما.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149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تو ما را به موعظه الهى نصیحت نمودى درباره على امیرالمؤمنین و امامانى که گفتى بعد از او از نسل تو و فرزندان اویند، یعنى حسن و حسین و آنان که خداوند بعد از آن دو منصوب نموده است</a:t>
            </a:r>
            <a:r>
              <a:rPr lang="en-US" dirty="0"/>
              <a:t>.</a:t>
            </a:r>
            <a:endParaRPr lang="en-US" dirty="0"/>
          </a:p>
        </p:txBody>
      </p:sp>
    </p:spTree>
    <p:extLst>
      <p:ext uri="{BB962C8B-B14F-4D97-AF65-F5344CB8AC3E}">
        <p14:creationId xmlns:p14="http://schemas.microsoft.com/office/powerpoint/2010/main" val="399356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0611"/>
            <a:ext cx="10515600" cy="2472135"/>
          </a:xfrm>
        </p:spPr>
        <p:txBody>
          <a:bodyPr>
            <a:normAutofit/>
          </a:bodyPr>
          <a:lstStyle/>
          <a:p>
            <a:pPr marL="0" lvl="0" indent="0" algn="just" rtl="1">
              <a:buNone/>
            </a:pPr>
            <a:endParaRPr lang="fa-IR" b="1" dirty="0"/>
          </a:p>
          <a:p>
            <a:pPr marL="0" lvl="0" indent="0" algn="ctr" rtl="1">
              <a:buNone/>
            </a:pPr>
            <a:r>
              <a:rPr lang="fa-IR" b="1" dirty="0"/>
              <a:t>فَهُوَالله الَّذی لا إِلاهَ إِلاَّ هُوالمُتْقِنُ الصَّنْعَةَ، اَلْحَسَنُ الصَّنیعَةِ، الْعَدْلُ الَّذی لایَجُوُر، وَالْأَکْرَمُ الَّذی تَرْجِعُ إِلَیْهِ الْأُمُورُ</a:t>
            </a:r>
            <a:r>
              <a:rPr lang="fa-IR" b="1" dirty="0" smtClean="0"/>
              <a:t>.</a:t>
            </a: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a:t>پس اوست «الله» که معبودی به جز او نیست. </a:t>
            </a:r>
            <a:r>
              <a:rPr lang="ar-SA" dirty="0"/>
              <a:t>صنعت او محکم و کار او زیباست. عادلى که ظلم نمى‏کند و کَرم کننده‏اى که کارها به سوى او باز مى‏گردد</a:t>
            </a:r>
            <a:r>
              <a:rPr lang="en-US" dirty="0"/>
              <a:t>.</a:t>
            </a:r>
            <a:endParaRPr lang="fa-IR" dirty="0"/>
          </a:p>
        </p:txBody>
      </p:sp>
    </p:spTree>
    <p:extLst>
      <p:ext uri="{BB962C8B-B14F-4D97-AF65-F5344CB8AC3E}">
        <p14:creationId xmlns:p14="http://schemas.microsoft.com/office/powerpoint/2010/main" val="803702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60000"/>
              </a:lnSpc>
              <a:buNone/>
            </a:pPr>
            <a:r>
              <a:rPr lang="fa-IR" b="1" dirty="0" smtClean="0"/>
              <a:t>فَالْعَهْدُ </a:t>
            </a:r>
            <a:r>
              <a:rPr lang="fa-IR" b="1" dirty="0"/>
              <a:t>وَالْمیثاقُ لَهُمْ مَأْخُوذٌ مِنَّا، مِنْ قُلُوبِنا وَأَنْفُسِنا وَأَلْسِنَتِنا وَضَمائِرِنا وَأَیْدینا. مَنْ أَدْرَکَها بِیَدِهِ وَ إِلاَّ فَقَدْ أَقَرَّ بِلِسانِهِ، وَلا نَبْتَغی بِذالِکَ بَدَلاً وَلایَرَی الله مِنْ أَنْفُسِنا حِوَلاً.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پس براى آنان عهد و پیمان از ما گرفته شد، از قلب‏هایمان و جان‏هایمان و زبان‏هایمان و ضمائرمان و دستهایمان. هر کس توانست با دست بیعت مى‏نماید و گرنه با زبانش اقرار مى‏کند. هرگز در پى تغییر این عهد نیستیم و خداوند (در این باره) از نفسهایمان دگرگونى </a:t>
            </a:r>
            <a:r>
              <a:rPr lang="ar-SA" dirty="0" smtClean="0"/>
              <a:t>نبیند</a:t>
            </a:r>
            <a:r>
              <a:rPr lang="fa-IR" dirty="0" smtClean="0"/>
              <a:t>.</a:t>
            </a:r>
            <a:endParaRPr lang="en-US" dirty="0"/>
          </a:p>
        </p:txBody>
      </p:sp>
    </p:spTree>
    <p:extLst>
      <p:ext uri="{BB962C8B-B14F-4D97-AF65-F5344CB8AC3E}">
        <p14:creationId xmlns:p14="http://schemas.microsoft.com/office/powerpoint/2010/main" val="40104796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60000"/>
              </a:lnSpc>
              <a:buNone/>
            </a:pPr>
            <a:r>
              <a:rPr lang="fa-IR" b="1" dirty="0" smtClean="0"/>
              <a:t>نَحْنُ </a:t>
            </a:r>
            <a:r>
              <a:rPr lang="fa-IR" b="1" dirty="0"/>
              <a:t>نُؤَدّی ذالِکَ عَنْکَ الّدانی والقاصی مِنْ اَوْلادِنا واَهالینا، وَ نُشْهِدُالله بِذالِکَ وَ کَفی بِالله شَهیداً وَأَنْتَ عَلَیْنا بِهِ شَهیدٌ</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ما این مطالب را از قول تو به نزدیک و دور از فرزندانمان و فامیلمان مى‏رسانیم، و خدا را بر آن شاهد مى‏گیریم. خداوند در شاهد بودن کفایت مى‏کند و تو نیز بر این اقرار ما شاهد هستى».</a:t>
            </a:r>
            <a:endParaRPr lang="en-US" dirty="0"/>
          </a:p>
        </p:txBody>
      </p:sp>
    </p:spTree>
    <p:extLst>
      <p:ext uri="{BB962C8B-B14F-4D97-AF65-F5344CB8AC3E}">
        <p14:creationId xmlns:p14="http://schemas.microsoft.com/office/powerpoint/2010/main" val="17045102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50000"/>
              </a:lnSpc>
              <a:buNone/>
            </a:pPr>
            <a:r>
              <a:rPr lang="fa-IR" b="1" dirty="0"/>
              <a:t>مَعاشِرَالنّاسِ، ماتَقُولونَ؟ فَإِنَّ الله یَعْلَمُ کُلَّ صَوْتٍ وَ خافِیَةَ کُلِّ نَفْسٍ، (فَمَنِ اهْتَدی فَلِنَفْسِهِ وَ مَنْ ضَلَّ فَإِنَّما یَضِلُّ عَلَیْها)، وَمَنْ بایَعَ فَإِنَّما یُبایِعُ الله، (یَدُالله فَوْقَ أَیْدیهِمْ).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چه مى‏گویید؟ خداوند هر صدایى را و پنهانى‏هاى هر کسى را مى‏داند. پس هر کس هدایت یافت به نفع خودش است و هر کس گمراه شد به ضرر خودش گمراه شده است، و هر کس بیعت کند با خداوند بیعت مى‏کند. دست خداوند بر روى دست بیعت کنندگان است</a:t>
            </a:r>
            <a:r>
              <a:rPr lang="en-US" dirty="0"/>
              <a:t>.</a:t>
            </a:r>
            <a:endParaRPr lang="en-US" dirty="0"/>
          </a:p>
        </p:txBody>
      </p:sp>
    </p:spTree>
    <p:extLst>
      <p:ext uri="{BB962C8B-B14F-4D97-AF65-F5344CB8AC3E}">
        <p14:creationId xmlns:p14="http://schemas.microsoft.com/office/powerpoint/2010/main" val="123582117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17"/>
            <a:ext cx="10515600" cy="2189747"/>
          </a:xfrm>
        </p:spPr>
        <p:txBody>
          <a:bodyPr>
            <a:normAutofit/>
          </a:bodyPr>
          <a:lstStyle/>
          <a:p>
            <a:pPr marL="0" lvl="0" indent="0" algn="ctr" rtl="1">
              <a:lnSpc>
                <a:spcPct val="150000"/>
              </a:lnSpc>
              <a:buNone/>
            </a:pPr>
            <a:r>
              <a:rPr lang="fa-IR" b="1" dirty="0"/>
              <a:t>مَعاشِرَالنّاسِ، فَبایِعُوا الله وَ بایِعُونی وَبایِعُوا عَلِیّاً أَمیرَالْمُؤْمِنینَ وَالْحَسَنَ وَالْحُسَیْنَ وَالْأَئِمَّةَ (مِنْهُمْ فِی الدُّنْیا وَالْآخِرَةِ) کَلِمَةً باقِیَةً.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با خدا بیعت کنید و با من بیعت نمایید و با على امیرالمؤمنین و حسن و حسین و امامان از ایشان در دنیا و آخرت، به عنوان امامتى که در نسل ایشان باقى است بیعت کنید. </a:t>
            </a:r>
            <a:endParaRPr lang="en-US" dirty="0"/>
          </a:p>
        </p:txBody>
      </p:sp>
    </p:spTree>
    <p:extLst>
      <p:ext uri="{BB962C8B-B14F-4D97-AF65-F5344CB8AC3E}">
        <p14:creationId xmlns:p14="http://schemas.microsoft.com/office/powerpoint/2010/main" val="18893424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4670"/>
            <a:ext cx="10515600" cy="2189747"/>
          </a:xfrm>
        </p:spPr>
        <p:txBody>
          <a:bodyPr>
            <a:normAutofit/>
          </a:bodyPr>
          <a:lstStyle/>
          <a:p>
            <a:pPr marL="0" lvl="0" indent="0" algn="just" rtl="1">
              <a:buNone/>
            </a:pPr>
            <a:r>
              <a:rPr lang="fa-IR" b="1" dirty="0"/>
              <a:t>یُهْلِکُ الله مَنْ غَدَرَ وَ یَرْحَمُ مَنْ وَ فی، (وَ مَنْ نَکَثَ فَإِنَّما یَنْکُثُ عَلی نَفْسِهِ وَ مَنْ أَوْفی بِما عاهَدَ عَلَیْهُ الله فَسَیُؤْتیهِ أَجْراً عَظیماً).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خداوند بیعت شکنان را هلاک و وفاداران را مورد رحمت قرار مى‏دهد. و هر کس بیعت را بشکند به ضرر خویش شکسته است، و هر کس به آنچه با خدا پیمان بسته وفا کند خداوند به او اجر عظیمى عنایت مى‏فرماید</a:t>
            </a:r>
            <a:r>
              <a:rPr lang="en-US" dirty="0"/>
              <a:t>.</a:t>
            </a:r>
            <a:endParaRPr lang="en-US" dirty="0"/>
          </a:p>
        </p:txBody>
      </p:sp>
    </p:spTree>
    <p:extLst>
      <p:ext uri="{BB962C8B-B14F-4D97-AF65-F5344CB8AC3E}">
        <p14:creationId xmlns:p14="http://schemas.microsoft.com/office/powerpoint/2010/main" val="2460982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1223"/>
            <a:ext cx="10515600" cy="2189747"/>
          </a:xfrm>
        </p:spPr>
        <p:txBody>
          <a:bodyPr>
            <a:normAutofit/>
          </a:bodyPr>
          <a:lstStyle/>
          <a:p>
            <a:pPr marL="0" lvl="0" indent="0" algn="ctr" rtl="1">
              <a:lnSpc>
                <a:spcPct val="150000"/>
              </a:lnSpc>
              <a:buNone/>
            </a:pPr>
            <a:r>
              <a:rPr lang="fa-IR" b="1" dirty="0"/>
              <a:t>مَعاشِرَالنّاسِ، قُولُوا الَّذی قُلْتُ لَکُمْ وَسَلِّمُوا عَلی عَلی بِإِمْرَةِ الْمُؤْمِنینَ، وَقُولُوا: </a:t>
            </a:r>
            <a:r>
              <a:rPr lang="fa-IR" b="1" dirty="0" smtClean="0"/>
              <a:t>«سَمِعْنا </a:t>
            </a:r>
            <a:r>
              <a:rPr lang="fa-IR" b="1" dirty="0"/>
              <a:t>وَ أَطَعْنا غُفْرانَکَ رَبَّنا وَ إِلَیْکَ </a:t>
            </a:r>
            <a:r>
              <a:rPr lang="fa-IR" b="1" dirty="0" smtClean="0"/>
              <a:t>الْمَصیرُ»، </a:t>
            </a:r>
            <a:r>
              <a:rPr lang="fa-IR" b="1" dirty="0"/>
              <a:t>وَ قُولوا: </a:t>
            </a:r>
            <a:r>
              <a:rPr lang="fa-IR" b="1" dirty="0" smtClean="0"/>
              <a:t>«اَلْحَمْدُ </a:t>
            </a:r>
            <a:r>
              <a:rPr lang="fa-IR" b="1" dirty="0"/>
              <a:t>لِلَّهِ الَّذی هَدانا لِهذا وَ ما کُنّا لِنَهْتَدِی لَوْلا أَنْ هَدانَا </a:t>
            </a:r>
            <a:r>
              <a:rPr lang="fa-IR" b="1" dirty="0" smtClean="0"/>
              <a:t>الله» </a:t>
            </a:r>
            <a:r>
              <a:rPr lang="fa-IR" b="1" dirty="0"/>
              <a:t>الآیة.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آنچه به شما گفتم بگویید، و به على به عنوان «امیرالمؤمنین» سلام کنید و بگویید: «شنیدیم و اطاعت کردیم، پروردگارا مغفرت تو را مى‏خواهیم و بازگشت به سوى توست». و بگویید: </a:t>
            </a:r>
            <a:r>
              <a:rPr lang="ar-SA" dirty="0" smtClean="0"/>
              <a:t>«</a:t>
            </a:r>
            <a:r>
              <a:rPr lang="ar-SA" dirty="0"/>
              <a:t>حمد و سپاس خداى را که ما را به این راه هدایت کرد، و اگر خداوند هدایت نمى‏کرد ما هدایت نمى‏شدیم. فرستادگان پروردگارمان به حق آمده‏اند.»</a:t>
            </a:r>
            <a:endParaRPr lang="en-US" dirty="0"/>
          </a:p>
        </p:txBody>
      </p:sp>
    </p:spTree>
    <p:extLst>
      <p:ext uri="{BB962C8B-B14F-4D97-AF65-F5344CB8AC3E}">
        <p14:creationId xmlns:p14="http://schemas.microsoft.com/office/powerpoint/2010/main" val="188603660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8458"/>
            <a:ext cx="10515600" cy="2189747"/>
          </a:xfrm>
        </p:spPr>
        <p:txBody>
          <a:bodyPr>
            <a:normAutofit/>
          </a:bodyPr>
          <a:lstStyle/>
          <a:p>
            <a:pPr marL="0" lvl="0" indent="0" algn="ctr" rtl="1">
              <a:lnSpc>
                <a:spcPct val="150000"/>
              </a:lnSpc>
              <a:buNone/>
            </a:pPr>
            <a:r>
              <a:rPr lang="fa-IR" b="1" dirty="0"/>
              <a:t>مَعاشِرَالنّاسِ، إِنَّ فَضائِلَ عَلی بْنِ أَبی طالِبٍ عِنْدَالله عَزَّوَجَلَّ - وَ قَدْ أَنْزَلَهافِی الْقُرْآنِ - أَکْثَرُ مِنْ أَنْ أُحْصِیَها فی مَقامٍ واحِدٍ، فَمَنْ أَنْبَاَکُمْ بِها وَ عَرَفَها فَصَدِّقُوهُ.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فضایل على بن ابى‏طالب نزد خداوند- که در قرآن آن را نازل کرده- بیش از آن است که همه را در یک مجلس بشمارم. پس هر کس درباره آنها به شما خبر داد و معرفت آن را داشت او را تصدیق کنید</a:t>
            </a:r>
            <a:r>
              <a:rPr lang="en-US" dirty="0"/>
              <a:t>.</a:t>
            </a:r>
            <a:endParaRPr lang="en-US" dirty="0"/>
          </a:p>
        </p:txBody>
      </p:sp>
    </p:spTree>
    <p:extLst>
      <p:ext uri="{BB962C8B-B14F-4D97-AF65-F5344CB8AC3E}">
        <p14:creationId xmlns:p14="http://schemas.microsoft.com/office/powerpoint/2010/main" val="295491063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50000"/>
              </a:lnSpc>
              <a:buNone/>
            </a:pPr>
            <a:r>
              <a:rPr lang="fa-IR" b="1" dirty="0"/>
              <a:t>مَعاشِرَالنّاسِ، مَنْ یُطِعِ الله وَ رَسُولَهُ وَ عَلِیّاً وَ الْأَئِمَةَ الَّذینَ ذَکرْتُهُمْ فَقَدْ فازَفَوْزاً عَظیماً.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هر کس خدا و رسولش و على و امامانى را که ذکر کردم اطاعت کند به رستگارى بزرگ دست یافته است</a:t>
            </a:r>
            <a:r>
              <a:rPr lang="en-US" dirty="0"/>
              <a:t>.</a:t>
            </a:r>
            <a:endParaRPr lang="en-US" dirty="0"/>
          </a:p>
        </p:txBody>
      </p:sp>
    </p:spTree>
    <p:extLst>
      <p:ext uri="{BB962C8B-B14F-4D97-AF65-F5344CB8AC3E}">
        <p14:creationId xmlns:p14="http://schemas.microsoft.com/office/powerpoint/2010/main" val="41187584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4328"/>
            <a:ext cx="10515600" cy="2189747"/>
          </a:xfrm>
        </p:spPr>
        <p:txBody>
          <a:bodyPr>
            <a:normAutofit/>
          </a:bodyPr>
          <a:lstStyle/>
          <a:p>
            <a:pPr marL="0" lvl="0" indent="0" algn="ctr" rtl="1">
              <a:lnSpc>
                <a:spcPct val="150000"/>
              </a:lnSpc>
              <a:buNone/>
            </a:pPr>
            <a:r>
              <a:rPr lang="fa-IR" b="1" dirty="0"/>
              <a:t>مَعاشِرَالنَّاسِ، السّابِقُونَ إِلی مُبایَعَتِهِ وَ مُوالاتِهِ وَ التَّسْلیمِ عَلَیْهِ بِإِمْرَةِ الْمُؤْمِنینَ أُولئکَ هُمُ الْفائزُونَ فی جَنّاتِ النَّعیمِ.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کسانى که براى بیعت با او و قبول ولایت او و سلام کردن به عنوان «امیرالمؤمنین» با او، سبقت بگیرند آنان رستگارانند و در باغ‏هاى نعمت خواهند بود</a:t>
            </a:r>
            <a:r>
              <a:rPr lang="en-US" dirty="0"/>
              <a:t>.</a:t>
            </a:r>
            <a:endParaRPr lang="en-US" dirty="0"/>
          </a:p>
        </p:txBody>
      </p:sp>
    </p:spTree>
    <p:extLst>
      <p:ext uri="{BB962C8B-B14F-4D97-AF65-F5344CB8AC3E}">
        <p14:creationId xmlns:p14="http://schemas.microsoft.com/office/powerpoint/2010/main" val="141799578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0408"/>
            <a:ext cx="10515600" cy="2189747"/>
          </a:xfrm>
        </p:spPr>
        <p:txBody>
          <a:bodyPr>
            <a:normAutofit/>
          </a:bodyPr>
          <a:lstStyle/>
          <a:p>
            <a:pPr marL="0" lvl="0" indent="0" algn="ctr" rtl="1">
              <a:lnSpc>
                <a:spcPct val="150000"/>
              </a:lnSpc>
              <a:buNone/>
            </a:pPr>
            <a:r>
              <a:rPr lang="fa-IR" b="1" dirty="0"/>
              <a:t>مَعاشِرَالنّاسِ، قُولُوا ما یَرْضَی الله بِهِ عَنْکُمْ مِنَ الْقَوْلِ، فَإِنْ تَکْفُرُوا أَنْتُمْ وَ مَنْ فِی الْأَرْضِ جَمیعاً فَلَنْ یَضُرَّالله شَیْئاً.</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159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سخنى بگویید که به خاطر آن خداوند از شما راضى شود، و اگر شما و همه کسانى که در زمین هستند کافر شوند به خدا ضررى نمى‏رسانند</a:t>
            </a:r>
            <a:endParaRPr lang="en-US" dirty="0"/>
          </a:p>
        </p:txBody>
      </p:sp>
    </p:spTree>
    <p:extLst>
      <p:ext uri="{BB962C8B-B14F-4D97-AF65-F5344CB8AC3E}">
        <p14:creationId xmlns:p14="http://schemas.microsoft.com/office/powerpoint/2010/main" val="442894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7847"/>
            <a:ext cx="10515600" cy="2404900"/>
          </a:xfrm>
        </p:spPr>
        <p:txBody>
          <a:bodyPr>
            <a:normAutofit/>
          </a:bodyPr>
          <a:lstStyle/>
          <a:p>
            <a:pPr marL="0" lvl="0" indent="0" algn="just" rtl="1">
              <a:buNone/>
            </a:pPr>
            <a:endParaRPr lang="fa-IR" b="1" dirty="0"/>
          </a:p>
          <a:p>
            <a:pPr marL="0" lvl="0" indent="0" algn="ctr" rtl="1">
              <a:buNone/>
            </a:pPr>
            <a:r>
              <a:rPr lang="fa-IR" b="1" dirty="0"/>
              <a:t>وَأَشْهَدُ أَنَّهُ الله الَّذی تَواضَعَ کُلُّ شَیءٍ لِعَظَمَتِهِ، وَذَلَّ کُلُّ شَیءٍ لِعِزَّتِهِ، وَاسْتَسْلَمَ کُلُّ شَیءٍ لِقُدْرَتِهِ، وَخَضَعَ کُلُّ شَیءٍ لِهَیْبَتِهِ.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16</a:t>
            </a:fld>
            <a:endParaRPr lang="en-US" dirty="0"/>
          </a:p>
        </p:txBody>
      </p:sp>
      <p:sp>
        <p:nvSpPr>
          <p:cNvPr id="5" name="Content Placeholder 2"/>
          <p:cNvSpPr txBox="1">
            <a:spLocks/>
          </p:cNvSpPr>
          <p:nvPr/>
        </p:nvSpPr>
        <p:spPr>
          <a:xfrm>
            <a:off x="838200" y="3832412"/>
            <a:ext cx="10515600" cy="2523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a:t>و گواهی می دهم که او «الله» </a:t>
            </a:r>
            <a:r>
              <a:rPr lang="fa-IR" dirty="0" smtClean="0"/>
              <a:t>است. همو </a:t>
            </a:r>
            <a:r>
              <a:rPr lang="fa-IR" dirty="0"/>
              <a:t>که آفریدگان در برابر بزرگی اش فروتن و در مقابل عزّتش رام و به توانایی اش تسلیم و به هیبت و بزرگی اش فروتن اند. </a:t>
            </a:r>
            <a:endParaRPr lang="en-US" dirty="0"/>
          </a:p>
        </p:txBody>
      </p:sp>
    </p:spTree>
    <p:extLst>
      <p:ext uri="{BB962C8B-B14F-4D97-AF65-F5344CB8AC3E}">
        <p14:creationId xmlns:p14="http://schemas.microsoft.com/office/powerpoint/2010/main" val="243977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7775"/>
            <a:ext cx="10515600" cy="2189747"/>
          </a:xfrm>
        </p:spPr>
        <p:txBody>
          <a:bodyPr>
            <a:normAutofit/>
          </a:bodyPr>
          <a:lstStyle/>
          <a:p>
            <a:pPr marL="0" lvl="0" indent="0" algn="ctr" rtl="1">
              <a:lnSpc>
                <a:spcPct val="150000"/>
              </a:lnSpc>
              <a:buNone/>
            </a:pPr>
            <a:r>
              <a:rPr lang="fa-IR" b="1" dirty="0"/>
              <a:t>اللهمَّ اغْفِرْ لِلْمُؤْمِنینَ (بِما أَدَّیْتُ وَأَمَرْتُ) وَاغْضِبْ عَلَی (الْجاحِدینَ) الْکافِرینَ، وَالْحَمْدُ لِلَّهِ رَبِّ الْعالَمینَ.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160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خدایا، به خاطر آنچه ادا کردم و امر نمودم مؤمنین را بیامرز، و بر منکرین که کافرند غضب نما، و حمد و سپاس مخصوص خداوند عالم </a:t>
            </a:r>
            <a:r>
              <a:rPr lang="ar-SA" dirty="0" smtClean="0"/>
              <a:t>است</a:t>
            </a:r>
            <a:r>
              <a:rPr lang="fa-IR" dirty="0" smtClean="0"/>
              <a:t>.</a:t>
            </a:r>
            <a:endParaRPr lang="en-US" dirty="0"/>
          </a:p>
        </p:txBody>
      </p:sp>
    </p:spTree>
    <p:extLst>
      <p:ext uri="{BB962C8B-B14F-4D97-AF65-F5344CB8AC3E}">
        <p14:creationId xmlns:p14="http://schemas.microsoft.com/office/powerpoint/2010/main" val="352317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7847"/>
            <a:ext cx="10515600" cy="2404900"/>
          </a:xfrm>
        </p:spPr>
        <p:txBody>
          <a:bodyPr>
            <a:normAutofit/>
          </a:bodyPr>
          <a:lstStyle/>
          <a:p>
            <a:pPr marL="0" lvl="0" indent="0" algn="just" rtl="1">
              <a:buNone/>
            </a:pPr>
            <a:endParaRPr lang="fa-IR" b="1" dirty="0"/>
          </a:p>
          <a:p>
            <a:pPr marL="0" lvl="0" indent="0" algn="ctr" rtl="1">
              <a:buNone/>
            </a:pPr>
            <a:r>
              <a:rPr lang="fa-IR" b="1" dirty="0" smtClean="0"/>
              <a:t>مَلِکُ الْاَمْلاکِ وَ مُفَلِّکُ الْأَفْلاکِ وَمُسَخِّرُالشَّمْسِ وَالْقَمَرِ، کُلٌّ یَجْری لاَِجَلٍ مُسَمّی.</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17</a:t>
            </a:fld>
            <a:endParaRPr lang="en-US" dirty="0"/>
          </a:p>
        </p:txBody>
      </p:sp>
      <p:sp>
        <p:nvSpPr>
          <p:cNvPr id="5" name="Content Placeholder 2"/>
          <p:cNvSpPr txBox="1">
            <a:spLocks/>
          </p:cNvSpPr>
          <p:nvPr/>
        </p:nvSpPr>
        <p:spPr>
          <a:xfrm>
            <a:off x="838200" y="3832412"/>
            <a:ext cx="10515600" cy="2523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smtClean="0"/>
              <a:t>پادشاه هستی ها و چرخاننده افلاک و رام کننده آفتاب و ماه که هریک تا زمان معین حرکت می‌کنند.</a:t>
            </a:r>
            <a:endParaRPr lang="en-US" dirty="0"/>
          </a:p>
        </p:txBody>
      </p:sp>
    </p:spTree>
    <p:extLst>
      <p:ext uri="{BB962C8B-B14F-4D97-AF65-F5344CB8AC3E}">
        <p14:creationId xmlns:p14="http://schemas.microsoft.com/office/powerpoint/2010/main" val="109240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7847"/>
            <a:ext cx="10515600" cy="2404900"/>
          </a:xfrm>
        </p:spPr>
        <p:txBody>
          <a:bodyPr>
            <a:normAutofit/>
          </a:bodyPr>
          <a:lstStyle/>
          <a:p>
            <a:pPr marL="0" lvl="0" indent="0" algn="just" rtl="1">
              <a:buNone/>
            </a:pPr>
            <a:endParaRPr lang="fa-IR" b="1" dirty="0"/>
          </a:p>
          <a:p>
            <a:pPr marL="0" lvl="0" indent="0" algn="ctr" rtl="1">
              <a:lnSpc>
                <a:spcPct val="150000"/>
              </a:lnSpc>
              <a:buNone/>
            </a:pPr>
            <a:r>
              <a:rPr lang="fa-IR" b="1" dirty="0" smtClean="0"/>
              <a:t>یُکَوِّرُالَّلیْلَ عَلَی النَّهارِ وَیُکَوِّرُالنَّهارَ عَلَی الَّلیْلِ یَطْلُبُهُ حَثیثاً. قاصِمُ کُلِّ جَبّارٍ عَنیدٍ وَ مُهْلِکُ کُلِّ شَیْطانٍ مَریدٍ.</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18</a:t>
            </a:fld>
            <a:endParaRPr lang="en-US" dirty="0"/>
          </a:p>
        </p:txBody>
      </p:sp>
      <p:sp>
        <p:nvSpPr>
          <p:cNvPr id="5" name="Content Placeholder 2"/>
          <p:cNvSpPr txBox="1">
            <a:spLocks/>
          </p:cNvSpPr>
          <p:nvPr/>
        </p:nvSpPr>
        <p:spPr>
          <a:xfrm>
            <a:off x="838200" y="3832412"/>
            <a:ext cx="10515600" cy="2523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شب </a:t>
            </a:r>
            <a:r>
              <a:rPr lang="ar-SA" dirty="0"/>
              <a:t>را بر روى روز و روز </a:t>
            </a:r>
            <a:r>
              <a:rPr lang="ar-SA" dirty="0" smtClean="0"/>
              <a:t>را</a:t>
            </a:r>
            <a:r>
              <a:rPr lang="fa-IR" dirty="0" smtClean="0"/>
              <a:t>- که </a:t>
            </a:r>
            <a:r>
              <a:rPr lang="fa-IR" dirty="0"/>
              <a:t>شتابان در پی شب </a:t>
            </a:r>
            <a:r>
              <a:rPr lang="fa-IR" dirty="0" smtClean="0"/>
              <a:t>است- </a:t>
            </a:r>
            <a:r>
              <a:rPr lang="ar-SA" dirty="0" smtClean="0"/>
              <a:t>بر </a:t>
            </a:r>
            <a:r>
              <a:rPr lang="ar-SA" dirty="0"/>
              <a:t>روى </a:t>
            </a:r>
            <a:r>
              <a:rPr lang="fa-IR" dirty="0" smtClean="0"/>
              <a:t>آن </a:t>
            </a:r>
            <a:r>
              <a:rPr lang="ar-SA" dirty="0" smtClean="0"/>
              <a:t>مى</a:t>
            </a:r>
            <a:r>
              <a:rPr lang="ar-SA" dirty="0"/>
              <a:t>‏</a:t>
            </a:r>
            <a:r>
              <a:rPr lang="ar-SA" dirty="0" smtClean="0"/>
              <a:t>گرداند</a:t>
            </a:r>
            <a:r>
              <a:rPr lang="fa-IR" dirty="0" smtClean="0"/>
              <a:t>. </a:t>
            </a:r>
            <a:r>
              <a:rPr lang="ar-SA" dirty="0" smtClean="0"/>
              <a:t>در </a:t>
            </a:r>
            <a:r>
              <a:rPr lang="ar-SA" dirty="0"/>
              <a:t>هم شکننده هر زورگوى با عناد، و هلاک کننده هر شیطان سر پیچ و متمرّد</a:t>
            </a:r>
            <a:r>
              <a:rPr lang="en-US" dirty="0"/>
              <a:t>.</a:t>
            </a:r>
            <a:endParaRPr lang="en-US" dirty="0"/>
          </a:p>
        </p:txBody>
      </p:sp>
    </p:spTree>
    <p:extLst>
      <p:ext uri="{BB962C8B-B14F-4D97-AF65-F5344CB8AC3E}">
        <p14:creationId xmlns:p14="http://schemas.microsoft.com/office/powerpoint/2010/main" val="4287460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6"/>
          </a:xfrm>
        </p:spPr>
        <p:txBody>
          <a:bodyPr>
            <a:normAutofit/>
          </a:bodyPr>
          <a:lstStyle/>
          <a:p>
            <a:pPr marL="0" lvl="0" indent="0" algn="ctr" rtl="1">
              <a:buNone/>
            </a:pPr>
            <a:r>
              <a:rPr lang="fa-IR" b="1" dirty="0"/>
              <a:t>لَمْ یَکُنْ لَهُ ضِدٌّ وَلا مَعَهُ نِدٌّ أَحَدٌ صَمَدٌ لَمْ یَلِدْ وَلَمْ یُولَدْ وَلَمْ یَکُنْ لَهُ کُفْواً أَحَدٌ. </a:t>
            </a:r>
          </a:p>
        </p:txBody>
      </p:sp>
      <p:sp>
        <p:nvSpPr>
          <p:cNvPr id="4" name="Slide Number Placeholder 3"/>
          <p:cNvSpPr>
            <a:spLocks noGrp="1"/>
          </p:cNvSpPr>
          <p:nvPr>
            <p:ph type="sldNum" sz="quarter" idx="12"/>
          </p:nvPr>
        </p:nvSpPr>
        <p:spPr/>
        <p:txBody>
          <a:bodyPr/>
          <a:lstStyle/>
          <a:p>
            <a:fld id="{2E0D64BA-8196-4448-B891-6D9DAE965ED1}" type="slidenum">
              <a:rPr lang="en-US" smtClean="0"/>
              <a:t>19</a:t>
            </a:fld>
            <a:endParaRPr lang="en-US" dirty="0"/>
          </a:p>
        </p:txBody>
      </p:sp>
      <p:sp>
        <p:nvSpPr>
          <p:cNvPr id="5" name="Content Placeholder 2"/>
          <p:cNvSpPr txBox="1">
            <a:spLocks/>
          </p:cNvSpPr>
          <p:nvPr/>
        </p:nvSpPr>
        <p:spPr>
          <a:xfrm>
            <a:off x="838200" y="4020670"/>
            <a:ext cx="10515600" cy="2335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براى او ضدّى و همراه او معارضى نبوده است. یکتا و بى‏نیاز است. زاییده نشده و نمى‏زاید، و براى او هیچ همتایى نیست.</a:t>
            </a:r>
            <a:endParaRPr lang="fa-IR" dirty="0"/>
          </a:p>
        </p:txBody>
      </p:sp>
    </p:spTree>
    <p:extLst>
      <p:ext uri="{BB962C8B-B14F-4D97-AF65-F5344CB8AC3E}">
        <p14:creationId xmlns:p14="http://schemas.microsoft.com/office/powerpoint/2010/main" val="56022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a:cs typeface="B Jadid" panose="00000700000000000000" pitchFamily="2" charset="-78"/>
            </a:endParaRPr>
          </a:p>
          <a:p>
            <a:pPr marL="0" indent="0" rtl="1">
              <a:buNone/>
            </a:pPr>
            <a:r>
              <a:rPr lang="fa-IR" dirty="0" smtClean="0">
                <a:cs typeface="B Jadid" panose="00000700000000000000" pitchFamily="2" charset="-78"/>
              </a:rPr>
              <a:t>بخش </a:t>
            </a:r>
            <a:r>
              <a:rPr lang="fa-IR" dirty="0">
                <a:cs typeface="B Jadid" panose="00000700000000000000" pitchFamily="2" charset="-78"/>
              </a:rPr>
              <a:t>اول: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حمد </a:t>
            </a:r>
            <a:r>
              <a:rPr lang="fa-IR" dirty="0">
                <a:cs typeface="B Jadid" panose="00000700000000000000" pitchFamily="2" charset="-78"/>
              </a:rPr>
              <a:t>و ثنای الهی</a:t>
            </a:r>
            <a:endParaRPr lang="en-US" dirty="0">
              <a:cs typeface="B Jadid" panose="00000700000000000000" pitchFamily="2" charset="-78"/>
            </a:endParaRPr>
          </a:p>
        </p:txBody>
      </p:sp>
    </p:spTree>
    <p:extLst>
      <p:ext uri="{BB962C8B-B14F-4D97-AF65-F5344CB8AC3E}">
        <p14:creationId xmlns:p14="http://schemas.microsoft.com/office/powerpoint/2010/main" val="3717030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6"/>
          </a:xfrm>
        </p:spPr>
        <p:txBody>
          <a:bodyPr>
            <a:normAutofit lnSpcReduction="10000"/>
          </a:bodyPr>
          <a:lstStyle/>
          <a:p>
            <a:pPr marL="0" lvl="0" indent="0" algn="ctr" rtl="1">
              <a:lnSpc>
                <a:spcPct val="150000"/>
              </a:lnSpc>
              <a:buNone/>
            </a:pPr>
            <a:r>
              <a:rPr lang="fa-IR" b="1" dirty="0" smtClean="0"/>
              <a:t>إلهٌ </a:t>
            </a:r>
            <a:r>
              <a:rPr lang="fa-IR" b="1" dirty="0"/>
              <a:t>واحِدٌ وَرَبٌّ ماجِدٌ یَشاءُ فَیُمْضی، وَیُریدُ فَیَقْضی، وَیَعْلَمُ فَیُحْصی، وَیُمیتُ وَیُحْیی، وَیُفْقِرُ وَیُغْنی، وَیُضْحِکُ وَیُبْکی، (وَیُدْنی وَ یُقْصی) وَیَمْنَعُ وَ یُعْطی، لَهُ الْمُلْکُ وَلَهُ الْحَمْدُ، بِیَدِهِ الْخَیْرُ وَ هُوَ عَلی کُلِّ شَیءٍ قَدیرٌ</a:t>
            </a:r>
            <a:r>
              <a:rPr lang="fa-IR" b="1" dirty="0" smtClean="0"/>
              <a:t>.</a:t>
            </a: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20</a:t>
            </a:fld>
            <a:endParaRPr lang="en-US" dirty="0"/>
          </a:p>
        </p:txBody>
      </p:sp>
      <p:sp>
        <p:nvSpPr>
          <p:cNvPr id="5" name="Content Placeholder 2"/>
          <p:cNvSpPr txBox="1">
            <a:spLocks/>
          </p:cNvSpPr>
          <p:nvPr/>
        </p:nvSpPr>
        <p:spPr>
          <a:xfrm>
            <a:off x="838200" y="4020670"/>
            <a:ext cx="10515600" cy="2335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خداى یگانه و پروردگار با عظمت. مى‏خواهد پس به انجام مى‏رساند، و اراده مى‏کند پس مقدّر مى‏نماید، و مى‏داند پس به شماره مى‏آورد. مى‏میراند و زنده مى‏کند، فقیر مى‏کند و غنى مى‏نماید، مى‏خنداند و مى‏گریاند، نزدیک مى‏کند و دور مى‏نماید، منع مى‏کند و عطا مى‏نماید. پادشاهى از آن او و حمد و سپاس براى اوست. خیر به دست اوست و او بر هر چیزى قادر است</a:t>
            </a:r>
            <a:r>
              <a:rPr lang="en-US" dirty="0"/>
              <a:t>.</a:t>
            </a:r>
            <a:endParaRPr lang="fa-IR" dirty="0"/>
          </a:p>
        </p:txBody>
      </p:sp>
    </p:spTree>
    <p:extLst>
      <p:ext uri="{BB962C8B-B14F-4D97-AF65-F5344CB8AC3E}">
        <p14:creationId xmlns:p14="http://schemas.microsoft.com/office/powerpoint/2010/main" val="388373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4059"/>
            <a:ext cx="10515600" cy="2458688"/>
          </a:xfrm>
        </p:spPr>
        <p:txBody>
          <a:bodyPr>
            <a:normAutofit/>
          </a:bodyPr>
          <a:lstStyle/>
          <a:p>
            <a:pPr marL="0" lvl="0" indent="0" algn="ctr" rtl="1">
              <a:buNone/>
            </a:pPr>
            <a:endParaRPr lang="fa-IR" b="1" dirty="0"/>
          </a:p>
          <a:p>
            <a:pPr marL="0" lvl="0" indent="0" algn="ctr" rtl="1">
              <a:buNone/>
            </a:pPr>
            <a:r>
              <a:rPr lang="fa-IR" b="1" dirty="0"/>
              <a:t>یُولِجُ الَّلیْلَ فِی النَّهارِ وَیُولِجُ النَّهارَ فی الَّلیْلِ، </a:t>
            </a:r>
            <a:r>
              <a:rPr lang="fa-IR" b="1" dirty="0" smtClean="0"/>
              <a:t>لاإِلهَ </a:t>
            </a:r>
            <a:r>
              <a:rPr lang="fa-IR" b="1" dirty="0"/>
              <a:t>إِلاّهُوَالْعَزیزُ الْغَفّارُ. مُسْتَجیبُ الدُّعاءِ وَمُجْزِلُ الْعَطاءِ، مُحْصِی الْأَنْفاسِ وَ رَبُّ الْجِنَّةِ وَالنّاسِ، </a:t>
            </a:r>
          </a:p>
        </p:txBody>
      </p:sp>
      <p:sp>
        <p:nvSpPr>
          <p:cNvPr id="4" name="Slide Number Placeholder 3"/>
          <p:cNvSpPr>
            <a:spLocks noGrp="1"/>
          </p:cNvSpPr>
          <p:nvPr>
            <p:ph type="sldNum" sz="quarter" idx="12"/>
          </p:nvPr>
        </p:nvSpPr>
        <p:spPr/>
        <p:txBody>
          <a:bodyPr/>
          <a:lstStyle/>
          <a:p>
            <a:fld id="{2E0D64BA-8196-4448-B891-6D9DAE965ED1}" type="slidenum">
              <a:rPr lang="en-US" smtClean="0"/>
              <a:t>21</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شب را در روز و روز را در شب فرو مى‏برد. نیست خدایى جز او که با عزّت و آمرزنده است. اجابت کننده دعا، بسیار عطا کننده، شمارنده نَفَس‏ها و پروردگار جنّ و </a:t>
            </a:r>
            <a:r>
              <a:rPr lang="ar-SA" dirty="0" smtClean="0"/>
              <a:t>بشر</a:t>
            </a:r>
            <a:r>
              <a:rPr lang="fa-IR" dirty="0" smtClean="0"/>
              <a:t>،</a:t>
            </a:r>
            <a:endParaRPr lang="fa-IR" dirty="0"/>
          </a:p>
        </p:txBody>
      </p:sp>
    </p:spTree>
    <p:extLst>
      <p:ext uri="{BB962C8B-B14F-4D97-AF65-F5344CB8AC3E}">
        <p14:creationId xmlns:p14="http://schemas.microsoft.com/office/powerpoint/2010/main" val="1385624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4059"/>
            <a:ext cx="10515600" cy="2458688"/>
          </a:xfrm>
        </p:spPr>
        <p:txBody>
          <a:bodyPr>
            <a:normAutofit/>
          </a:bodyPr>
          <a:lstStyle/>
          <a:p>
            <a:pPr marL="0" lvl="0" indent="0" algn="ctr" rtl="1">
              <a:buNone/>
            </a:pPr>
            <a:endParaRPr lang="fa-IR" b="1" dirty="0"/>
          </a:p>
          <a:p>
            <a:pPr marL="0" lvl="0" indent="0" algn="ctr" rtl="1">
              <a:buNone/>
            </a:pPr>
            <a:r>
              <a:rPr lang="fa-IR" b="1" dirty="0" smtClean="0"/>
              <a:t>الَّذی </a:t>
            </a:r>
            <a:r>
              <a:rPr lang="fa-IR" b="1" dirty="0"/>
              <a:t>لایُشْکِلُ عَلَیْهِ شَیءٌ، وَ لایُضجِرُهُ صُراخُ الْمُسْتَصْرِخینَ وَلایُبْرِمُهُ إِلْحاحُ الْمُلِحّینَ.</a:t>
            </a:r>
          </a:p>
          <a:p>
            <a:pPr marL="0" lvl="0" indent="0" algn="ctr" rtl="1">
              <a:buNone/>
            </a:pPr>
            <a:endParaRPr lang="fa-IR"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22</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ar-SA" dirty="0"/>
              <a:t>هیچ امرى بر او مشکل نمى‏شود، و فریاد دادخواهان او را </a:t>
            </a:r>
            <a:r>
              <a:rPr lang="fa-IR" dirty="0" smtClean="0"/>
              <a:t>آزرده </a:t>
            </a:r>
            <a:r>
              <a:rPr lang="ar-SA" dirty="0" smtClean="0"/>
              <a:t>نمى</a:t>
            </a:r>
            <a:r>
              <a:rPr lang="ar-SA" dirty="0"/>
              <a:t>‏کند، و اصرار اصرار کنندگانش او را خسته نمى‏نماید.</a:t>
            </a:r>
            <a:endParaRPr lang="fa-IR" dirty="0"/>
          </a:p>
        </p:txBody>
      </p:sp>
    </p:spTree>
    <p:extLst>
      <p:ext uri="{BB962C8B-B14F-4D97-AF65-F5344CB8AC3E}">
        <p14:creationId xmlns:p14="http://schemas.microsoft.com/office/powerpoint/2010/main" val="3564668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7165"/>
            <a:ext cx="10515600" cy="2485582"/>
          </a:xfrm>
        </p:spPr>
        <p:txBody>
          <a:bodyPr>
            <a:normAutofit/>
          </a:bodyPr>
          <a:lstStyle/>
          <a:p>
            <a:pPr marL="0" lvl="0" indent="0" algn="ctr" rtl="1">
              <a:buNone/>
            </a:pPr>
            <a:endParaRPr lang="fa-IR" b="1" dirty="0"/>
          </a:p>
          <a:p>
            <a:pPr marL="0" lvl="0" indent="0" algn="ctr" rtl="1">
              <a:buNone/>
            </a:pPr>
            <a:r>
              <a:rPr lang="fa-IR" b="1" dirty="0"/>
              <a:t>اَلْعاصِمُ لِلصّالِحینَ، وَالْمُوَفِّقُ لِلْمُفْلِحینَ، وَ مَوْلَی الْمُؤْمِنینَ وَرَبُّ الْعالَمینَ. الَّذِی اسْتَحَقَّ مِنْ کُلِّ مَنْ خَلَقَ أَنْ یَشْکُرَهُ وَیَحْمَدَهُ (عَلی کُلِّ حالٍ)</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23</a:t>
            </a:fld>
            <a:endParaRPr lang="en-US" dirty="0"/>
          </a:p>
        </p:txBody>
      </p:sp>
      <p:sp>
        <p:nvSpPr>
          <p:cNvPr id="5" name="Content Placeholder 2"/>
          <p:cNvSpPr txBox="1">
            <a:spLocks/>
          </p:cNvSpPr>
          <p:nvPr/>
        </p:nvSpPr>
        <p:spPr>
          <a:xfrm>
            <a:off x="838200" y="3630706"/>
            <a:ext cx="10515600" cy="272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a:t>نیکوکاران را نگاهدار، رستگاران را یار، مؤمنان را صاحب اختیار و جهانیان را پروردگار است؛ </a:t>
            </a:r>
            <a:r>
              <a:rPr lang="ar-SA" dirty="0"/>
              <a:t>خدایى که از آنچه خلق کرده مستحق است که او را در هر حالى شکر و سپاس گویند</a:t>
            </a:r>
            <a:r>
              <a:rPr lang="en-US" dirty="0"/>
              <a:t>.</a:t>
            </a:r>
            <a:endParaRPr lang="en-US" dirty="0"/>
          </a:p>
        </p:txBody>
      </p:sp>
    </p:spTree>
    <p:extLst>
      <p:ext uri="{BB962C8B-B14F-4D97-AF65-F5344CB8AC3E}">
        <p14:creationId xmlns:p14="http://schemas.microsoft.com/office/powerpoint/2010/main" val="258248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1259"/>
            <a:ext cx="10515600" cy="2001488"/>
          </a:xfrm>
        </p:spPr>
        <p:txBody>
          <a:bodyPr>
            <a:normAutofit/>
          </a:bodyPr>
          <a:lstStyle/>
          <a:p>
            <a:pPr marL="0" lvl="0" indent="0" algn="ctr" rtl="1">
              <a:lnSpc>
                <a:spcPct val="150000"/>
              </a:lnSpc>
              <a:buNone/>
            </a:pPr>
            <a:r>
              <a:rPr lang="fa-IR" b="1" dirty="0"/>
              <a:t>أَحْمَدُهُ کَثیراً وَأَشْکُرُهُ دائماً عَلَی السَّرّاءِ والضَّرّاءِ وَالشِّدَّةِ وَالرَّخاءِ، وَأُومِنُ بِهِ و بِمَلائکَتِهِ وکُتُبِهِ وَرُسُلِهِ.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24</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او را سپاس بسیار مى‏گویم و دائما شکر مى‏نمایم، چه در آسایش و چه در گرفتارى، چه در حال شدت و چه در حال آرامش. و به او و ملائکه‏اش و کتاب‏ها و پیامبرانش ایمان مى‏آورم.</a:t>
            </a:r>
            <a:endParaRPr lang="en-US" dirty="0"/>
          </a:p>
        </p:txBody>
      </p:sp>
    </p:spTree>
    <p:extLst>
      <p:ext uri="{BB962C8B-B14F-4D97-AF65-F5344CB8AC3E}">
        <p14:creationId xmlns:p14="http://schemas.microsoft.com/office/powerpoint/2010/main" val="549898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1259"/>
            <a:ext cx="10515600" cy="2001488"/>
          </a:xfrm>
        </p:spPr>
        <p:txBody>
          <a:bodyPr>
            <a:normAutofit/>
          </a:bodyPr>
          <a:lstStyle/>
          <a:p>
            <a:pPr marL="0" lvl="0" indent="0" algn="ctr" rtl="1">
              <a:lnSpc>
                <a:spcPct val="150000"/>
              </a:lnSpc>
              <a:buNone/>
            </a:pPr>
            <a:r>
              <a:rPr lang="fa-IR" b="1" dirty="0" smtClean="0"/>
              <a:t>أَسْمَعُ </a:t>
            </a:r>
            <a:r>
              <a:rPr lang="fa-IR" b="1" dirty="0"/>
              <a:t>لاَِمْرِهِ وَاُطیعُ وَأُبادِرُ إِلی کُلِّ مایَرْضاهُ وَأَسْتَسْلِمُ لِماقَضاهُ، رَغْبَةً فی طاعَتِهِ وَ خَوْفاً مِنْ عُقُوبَتِهِ، لاَِنَّهُ الله الَّذی لایُؤْمَنُ مَکْرُهُ وَلایُخافُ جَورُهُ.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25</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فرمان </a:t>
            </a:r>
            <a:r>
              <a:rPr lang="fa-IR" dirty="0"/>
              <a:t>او را گردن می گذارم و اطاعت می کنم؛ و به سوی خشنودی او می شتابم و به حکم او تسلیمم؛ چرا که به فرمانبری او شائق و از کیفر او ترسانم. زیرا او خدایی است که کسی از مکرش در امان نبوده و از بی عدالتیش ترسان نباشد (زیرا او را ستمی نیست</a:t>
            </a:r>
            <a:r>
              <a:rPr lang="fa-IR" dirty="0" smtClean="0"/>
              <a:t>).</a:t>
            </a:r>
          </a:p>
          <a:p>
            <a:pPr marL="0" indent="0" algn="just" rtl="1">
              <a:buNone/>
            </a:pPr>
            <a:r>
              <a:rPr lang="ar-SA" dirty="0"/>
              <a:t>دستور او را گوش مى‏دهم و اطاعت مى‏نمایم و به آنچه او را راضى مى‏کند مبادرت مى‏ورزم و در مقابل مقدرات او تسلیم مى‏</a:t>
            </a:r>
            <a:r>
              <a:rPr lang="ar-SA" dirty="0" smtClean="0"/>
              <a:t>شوم</a:t>
            </a:r>
            <a:r>
              <a:rPr lang="fa-IR" dirty="0" smtClean="0"/>
              <a:t>. به خاطر این که به اطاعت او رغبت و اشتیاق دارم و از عقوبت او می‌ترسم.</a:t>
            </a:r>
            <a:r>
              <a:rPr lang="ar-SA" dirty="0" smtClean="0"/>
              <a:t> چرا </a:t>
            </a:r>
            <a:r>
              <a:rPr lang="ar-SA" dirty="0"/>
              <a:t>که اوست خدایى که نمى‏توان از مکر او در امـان بود و از ظلم او هم </a:t>
            </a:r>
            <a:r>
              <a:rPr lang="ar-SA" dirty="0" smtClean="0"/>
              <a:t>ترس</a:t>
            </a:r>
            <a:r>
              <a:rPr lang="fa-IR" dirty="0" smtClean="0"/>
              <a:t>ی نیست </a:t>
            </a:r>
            <a:r>
              <a:rPr lang="ar-SA" dirty="0" smtClean="0"/>
              <a:t>(</a:t>
            </a:r>
            <a:r>
              <a:rPr lang="fa-IR" dirty="0" smtClean="0"/>
              <a:t>زیرا </a:t>
            </a:r>
            <a:r>
              <a:rPr lang="ar-SA" dirty="0" smtClean="0"/>
              <a:t>ظلم </a:t>
            </a:r>
            <a:r>
              <a:rPr lang="ar-SA" dirty="0"/>
              <a:t>نمى‏کند.)</a:t>
            </a:r>
            <a:endParaRPr lang="en-US" dirty="0"/>
          </a:p>
        </p:txBody>
      </p:sp>
    </p:spTree>
    <p:extLst>
      <p:ext uri="{BB962C8B-B14F-4D97-AF65-F5344CB8AC3E}">
        <p14:creationId xmlns:p14="http://schemas.microsoft.com/office/powerpoint/2010/main" val="580733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a:cs typeface="B Jadid" panose="00000700000000000000" pitchFamily="2" charset="-78"/>
            </a:endParaRPr>
          </a:p>
          <a:p>
            <a:pPr marL="0" indent="0" rtl="1">
              <a:buNone/>
            </a:pPr>
            <a:r>
              <a:rPr lang="fa-IR" dirty="0" smtClean="0">
                <a:cs typeface="B Jadid" panose="00000700000000000000" pitchFamily="2" charset="-78"/>
              </a:rPr>
              <a:t>بخش </a:t>
            </a:r>
            <a:r>
              <a:rPr lang="fa-IR" b="1" dirty="0">
                <a:cs typeface="B Jadid" panose="00000700000000000000" pitchFamily="2" charset="-78"/>
              </a:rPr>
              <a:t>دوم: </a:t>
            </a:r>
            <a:endParaRPr lang="fa-IR" b="1" dirty="0" smtClean="0">
              <a:cs typeface="B Jadid" panose="00000700000000000000" pitchFamily="2" charset="-78"/>
            </a:endParaRPr>
          </a:p>
          <a:p>
            <a:pPr marL="0" indent="0" rtl="1">
              <a:buNone/>
            </a:pPr>
            <a:r>
              <a:rPr lang="fa-IR" b="1" dirty="0" smtClean="0">
                <a:cs typeface="B Jadid" panose="00000700000000000000" pitchFamily="2" charset="-78"/>
              </a:rPr>
              <a:t>فرمان </a:t>
            </a:r>
            <a:r>
              <a:rPr lang="fa-IR" b="1" dirty="0">
                <a:cs typeface="B Jadid" panose="00000700000000000000" pitchFamily="2" charset="-78"/>
              </a:rPr>
              <a:t>الهی برای مطلبی مهم</a:t>
            </a:r>
            <a:endParaRPr lang="en-US" dirty="0">
              <a:cs typeface="B Jadid" panose="00000700000000000000" pitchFamily="2" charset="-78"/>
            </a:endParaRPr>
          </a:p>
        </p:txBody>
      </p:sp>
    </p:spTree>
    <p:extLst>
      <p:ext uri="{BB962C8B-B14F-4D97-AF65-F5344CB8AC3E}">
        <p14:creationId xmlns:p14="http://schemas.microsoft.com/office/powerpoint/2010/main" val="2069489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4354"/>
            <a:ext cx="10515600" cy="1908392"/>
          </a:xfrm>
        </p:spPr>
        <p:txBody>
          <a:bodyPr>
            <a:normAutofit/>
          </a:bodyPr>
          <a:lstStyle/>
          <a:p>
            <a:pPr marL="0" lvl="0" indent="0" algn="ctr" rtl="1">
              <a:lnSpc>
                <a:spcPct val="150000"/>
              </a:lnSpc>
              <a:buNone/>
            </a:pPr>
            <a:r>
              <a:rPr lang="fa-IR" b="1" dirty="0"/>
              <a:t>وَأُقِرُّلَهُ عَلی نَفْسی بِالْعُبُودِیَّةِ وَ أَشْهَدُ لَهُ بِالرُّبُوبِیَّةِ، وَأُؤَدّی ما أَوْحی بِهِ إِلَی حَذَراً مِنْ أَنْ لا أَفْعَلَ فَتَحِلَّ بی مِنْهُ قارِعَةٌ لایَدْفَعُها عَنّی أَحَدٌ وَإِنْ عَظُمَتْ حیلَتُهُ وَصَفَتْ خُلَّتُهُ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27</a:t>
            </a:fld>
            <a:endParaRPr lang="en-US" dirty="0"/>
          </a:p>
        </p:txBody>
      </p:sp>
      <p:sp>
        <p:nvSpPr>
          <p:cNvPr id="5" name="Content Placeholder 2"/>
          <p:cNvSpPr txBox="1">
            <a:spLocks/>
          </p:cNvSpPr>
          <p:nvPr/>
        </p:nvSpPr>
        <p:spPr>
          <a:xfrm>
            <a:off x="838200" y="4038600"/>
            <a:ext cx="10515600" cy="2317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و اکنون به عبودیت خویش و پروردگاری او گواهی می دهم. و وظیفه خود را در آن چه وحی شده انجام می دهم </a:t>
            </a:r>
            <a:r>
              <a:rPr lang="fa-IR" dirty="0" smtClean="0"/>
              <a:t>مبادا </a:t>
            </a:r>
            <a:r>
              <a:rPr lang="fa-IR" dirty="0"/>
              <a:t>که از سوی او عذابی فرود آید که کسی </a:t>
            </a:r>
            <a:r>
              <a:rPr lang="fa-IR" dirty="0" smtClean="0"/>
              <a:t>قدرت دورساختن </a:t>
            </a:r>
            <a:r>
              <a:rPr lang="fa-IR" dirty="0"/>
              <a:t>آن </a:t>
            </a:r>
            <a:r>
              <a:rPr lang="fa-IR" dirty="0" smtClean="0"/>
              <a:t>را از </a:t>
            </a:r>
            <a:r>
              <a:rPr lang="fa-IR" dirty="0"/>
              <a:t>من </a:t>
            </a:r>
            <a:r>
              <a:rPr lang="fa-IR" dirty="0" smtClean="0"/>
              <a:t>ندارد. </a:t>
            </a:r>
            <a:r>
              <a:rPr lang="ar-SA" dirty="0"/>
              <a:t>هر چند که حیله عظیمى بکار بندد و دوستى او خالص </a:t>
            </a:r>
            <a:r>
              <a:rPr lang="ar-SA" dirty="0" smtClean="0"/>
              <a:t>باشد</a:t>
            </a:r>
            <a:r>
              <a:rPr lang="fa-IR" dirty="0" smtClean="0"/>
              <a:t>.</a:t>
            </a:r>
            <a:endParaRPr lang="en-US" dirty="0"/>
          </a:p>
        </p:txBody>
      </p:sp>
    </p:spTree>
    <p:extLst>
      <p:ext uri="{BB962C8B-B14F-4D97-AF65-F5344CB8AC3E}">
        <p14:creationId xmlns:p14="http://schemas.microsoft.com/office/powerpoint/2010/main" val="2065602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4354"/>
            <a:ext cx="10515600" cy="1908392"/>
          </a:xfrm>
        </p:spPr>
        <p:txBody>
          <a:bodyPr>
            <a:normAutofit/>
          </a:bodyPr>
          <a:lstStyle/>
          <a:p>
            <a:pPr marL="0" lvl="0" indent="0" algn="just" rtl="1">
              <a:lnSpc>
                <a:spcPct val="150000"/>
              </a:lnSpc>
              <a:buNone/>
            </a:pPr>
            <a:r>
              <a:rPr lang="fa-IR" b="1" dirty="0"/>
              <a:t>- لاإِلاهَ إِلاَّهُوَ - لاَِنَّهُ قَدْأَعْلَمَنی أَنِّی إِنْ لَمْ أُبَلِّغْ ما أَنْزَلَ إِلَی (فی حَقِّ عَلِی) فَما بَلَّغْتُ رِسالَتَهُ، وَقَدْ ضَمِنَ لی تَبارَکَ وَتَعالَی الْعِصْمَةَ (مِنَ النّاسِ) وَ هُوَالله الْکافِی الْکَریمُ.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28</a:t>
            </a:fld>
            <a:endParaRPr lang="en-US" dirty="0"/>
          </a:p>
        </p:txBody>
      </p:sp>
      <p:sp>
        <p:nvSpPr>
          <p:cNvPr id="5" name="Content Placeholder 2"/>
          <p:cNvSpPr txBox="1">
            <a:spLocks/>
          </p:cNvSpPr>
          <p:nvPr/>
        </p:nvSpPr>
        <p:spPr>
          <a:xfrm>
            <a:off x="838200" y="4099560"/>
            <a:ext cx="10515600" cy="2256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ـ نیست خدایى جز او ـ زیرا خداوند به من اعلام فرموده که اگر آنچه در حق على بر من نازل نموده ابلاغ نکنم رسالت او را نرسانده‏ام، و براى من حفظ از شر مردم را ضمانت نموده و خدا کفایت کننده و کریم است</a:t>
            </a:r>
            <a:r>
              <a:rPr lang="en-US" dirty="0"/>
              <a:t>.</a:t>
            </a:r>
            <a:endParaRPr lang="en-US" dirty="0"/>
          </a:p>
        </p:txBody>
      </p:sp>
    </p:spTree>
    <p:extLst>
      <p:ext uri="{BB962C8B-B14F-4D97-AF65-F5344CB8AC3E}">
        <p14:creationId xmlns:p14="http://schemas.microsoft.com/office/powerpoint/2010/main" val="550385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3959"/>
            <a:ext cx="10515600" cy="2128787"/>
          </a:xfrm>
        </p:spPr>
        <p:txBody>
          <a:bodyPr>
            <a:normAutofit/>
          </a:bodyPr>
          <a:lstStyle/>
          <a:p>
            <a:pPr marL="0" lvl="0" indent="0" algn="ctr" rtl="1">
              <a:lnSpc>
                <a:spcPct val="150000"/>
              </a:lnSpc>
              <a:buNone/>
            </a:pPr>
            <a:r>
              <a:rPr lang="fa-IR" b="1" dirty="0"/>
              <a:t>فَأَوْحی إِلَی: (بِسْمِ الله الرَّحْمانِ الرَّحیمِ، یا أَیُهَاالرَّسُولُ بَلِّغْ ما أُنْزِلَ إِلَیْکَ مِنْ رَبِّکَ - فی عَلِی یَعْنی فِی الْخِلاَفَةِ لِعَلِی بْنِ أَبی طالِبٍ - وَإِنْ لَمْ تَفْعَلْ فَما بَلَّغْتَ رِسالَتَهُ وَالله یَعْصِمُکَ مِنَ النّاسِ).</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29</a:t>
            </a:fld>
            <a:endParaRPr lang="en-US" dirty="0"/>
          </a:p>
        </p:txBody>
      </p:sp>
      <p:sp>
        <p:nvSpPr>
          <p:cNvPr id="5" name="Content Placeholder 2"/>
          <p:cNvSpPr txBox="1">
            <a:spLocks/>
          </p:cNvSpPr>
          <p:nvPr/>
        </p:nvSpPr>
        <p:spPr>
          <a:xfrm>
            <a:off x="838200" y="4236720"/>
            <a:ext cx="10515600" cy="2119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خداوند </a:t>
            </a:r>
            <a:r>
              <a:rPr lang="fa-IR" dirty="0"/>
              <a:t>به من چنین وحى کرده است: </a:t>
            </a:r>
            <a:r>
              <a:rPr lang="fa-IR" dirty="0" smtClean="0"/>
              <a:t>«</a:t>
            </a:r>
            <a:r>
              <a:rPr lang="fa-IR" dirty="0"/>
              <a:t>اى پیامبر ابلاغ کن آنچه از طرف پروردگارت بر تو نازل شده ـ درباره على، یعنى خلافت على بن ابى‏طالب ـ و اگر انجام ندهى رسالت او را نرسانده‏اى، و خداوند تو را از مردم حفظ مى‏کند.»</a:t>
            </a:r>
            <a:endParaRPr lang="en-US" dirty="0"/>
          </a:p>
        </p:txBody>
      </p:sp>
    </p:spTree>
    <p:extLst>
      <p:ext uri="{BB962C8B-B14F-4D97-AF65-F5344CB8AC3E}">
        <p14:creationId xmlns:p14="http://schemas.microsoft.com/office/powerpoint/2010/main" val="156796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0235"/>
            <a:ext cx="10515600" cy="2122511"/>
          </a:xfrm>
        </p:spPr>
        <p:txBody>
          <a:bodyPr>
            <a:normAutofit/>
          </a:bodyPr>
          <a:lstStyle/>
          <a:p>
            <a:pPr marL="0" lvl="0" indent="0" algn="ctr" rtl="1">
              <a:lnSpc>
                <a:spcPct val="150000"/>
              </a:lnSpc>
              <a:buNone/>
            </a:pPr>
            <a:r>
              <a:rPr lang="fa-IR" b="1" dirty="0"/>
              <a:t>اَلْحَمْدُ لِلَّهِ الَّذی عَلا فی تَوَحُّدِهِ وَ دَنا فی تَفَرُّدِهِ وَجَلَّ فی سُلْطانِهِ وَعَظُمَ فی اَرْکانِهِ، وَاَحاطَ بِکُلِّ شَیءٍ عِلْماً وَ هُوَ فی مَکانِهِ وَ قَهَرَ جَمیعَ الْخَلْقِ بِقُدْرَتِهِ وَ بُرْهانِهِ،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a:t>
            </a:fld>
            <a:endParaRPr lang="en-US" dirty="0"/>
          </a:p>
        </p:txBody>
      </p:sp>
      <p:sp>
        <p:nvSpPr>
          <p:cNvPr id="5" name="Content Placeholder 2"/>
          <p:cNvSpPr txBox="1">
            <a:spLocks/>
          </p:cNvSpPr>
          <p:nvPr/>
        </p:nvSpPr>
        <p:spPr>
          <a:xfrm>
            <a:off x="838200" y="3657600"/>
            <a:ext cx="10515600" cy="2698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ستایش خدای را سزاست که در یگانگی اش بلند مرتبه و در تنهایی اش به آفریدگان نزدیک است؛ سلطنتش پرجلال و در ارکان آفرینش اش بزرگ است. بی آنکه مکان گیرد و جابه جا شود، بر همه چیز احاطه دارد و بر تمامی آفریدگان به قدرت و برهان خود چیره است</a:t>
            </a:r>
            <a:r>
              <a:rPr lang="fa-IR" dirty="0" smtClean="0"/>
              <a:t>.</a:t>
            </a:r>
            <a:endParaRPr lang="fa-IR" dirty="0"/>
          </a:p>
        </p:txBody>
      </p:sp>
    </p:spTree>
    <p:extLst>
      <p:ext uri="{BB962C8B-B14F-4D97-AF65-F5344CB8AC3E}">
        <p14:creationId xmlns:p14="http://schemas.microsoft.com/office/powerpoint/2010/main" val="982978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3959"/>
            <a:ext cx="10515600" cy="2128787"/>
          </a:xfrm>
        </p:spPr>
        <p:txBody>
          <a:bodyPr>
            <a:normAutofit fontScale="92500"/>
          </a:bodyPr>
          <a:lstStyle/>
          <a:p>
            <a:pPr marL="0" lvl="0" indent="0" algn="ctr" rtl="1">
              <a:lnSpc>
                <a:spcPct val="170000"/>
              </a:lnSpc>
              <a:buNone/>
            </a:pPr>
            <a:r>
              <a:rPr lang="fa-IR" b="1" dirty="0" smtClean="0"/>
              <a:t>مَعاشِرَالنّاسِ</a:t>
            </a:r>
            <a:r>
              <a:rPr lang="fa-IR" b="1" dirty="0"/>
              <a:t>، ما قَصَّرْتُ فی تَبْلیغِ ما أَنْزَلَ الله تَعالی إِلَی، وَ أَنَا أُبَیِّنُ لَکُمْ سَبَبَ هذِهِ الْآیَةِ: إِنَّ جَبْرئیلَ هَبَطَ إِلَی مِراراً ثَلاثاً یَأْمُرُنی عَنِ السَّلامِ رَبّی - وَ هُوالسَّلامُ - أَنْ أَقُومَ فی هذَا الْمَشْهَدِ فَأُعْلِمَ کُلَّ أَبْیَضَ وَأَسْوَدَ</a:t>
            </a:r>
            <a:r>
              <a:rPr lang="fa-IR" b="1" dirty="0" smtClean="0"/>
              <a:t>:</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30</a:t>
            </a:fld>
            <a:endParaRPr lang="en-US" dirty="0"/>
          </a:p>
        </p:txBody>
      </p:sp>
      <p:sp>
        <p:nvSpPr>
          <p:cNvPr id="5" name="Content Placeholder 2"/>
          <p:cNvSpPr txBox="1">
            <a:spLocks/>
          </p:cNvSpPr>
          <p:nvPr/>
        </p:nvSpPr>
        <p:spPr>
          <a:xfrm>
            <a:off x="838200" y="4236720"/>
            <a:ext cx="10515600" cy="2119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من در رساندن آنچه خداوند بر من نازل کرده کوتاهى نکرده‏ام، و من سبب نزول این آیه را براى شما بیان مى‏</a:t>
            </a:r>
            <a:r>
              <a:rPr lang="ar-SA" dirty="0" smtClean="0"/>
              <a:t>کنم</a:t>
            </a:r>
            <a:r>
              <a:rPr lang="fa-IR" dirty="0"/>
              <a:t>:</a:t>
            </a:r>
            <a:r>
              <a:rPr lang="en-US" dirty="0" smtClean="0"/>
              <a:t> </a:t>
            </a:r>
            <a:r>
              <a:rPr lang="ar-SA" dirty="0" smtClean="0"/>
              <a:t>جبرئیل </a:t>
            </a:r>
            <a:r>
              <a:rPr lang="ar-SA" dirty="0"/>
              <a:t>سه مرتبه بر من نازل شد و از طرف خداوندِ سلام پروردگارم ـ که او سلام است ـ مرا مأمور کرد که در این اجتماع بپاخیزم و بر هر سفید و سیاهى اعلام کنم </a:t>
            </a:r>
            <a:r>
              <a:rPr lang="ar-SA" dirty="0" smtClean="0"/>
              <a:t>که</a:t>
            </a:r>
            <a:r>
              <a:rPr lang="fa-IR" dirty="0" smtClean="0"/>
              <a:t>:</a:t>
            </a:r>
            <a:endParaRPr lang="en-US" dirty="0"/>
          </a:p>
        </p:txBody>
      </p:sp>
    </p:spTree>
    <p:extLst>
      <p:ext uri="{BB962C8B-B14F-4D97-AF65-F5344CB8AC3E}">
        <p14:creationId xmlns:p14="http://schemas.microsoft.com/office/powerpoint/2010/main" val="250126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3959"/>
            <a:ext cx="10515600" cy="2128787"/>
          </a:xfrm>
        </p:spPr>
        <p:txBody>
          <a:bodyPr>
            <a:normAutofit/>
          </a:bodyPr>
          <a:lstStyle/>
          <a:p>
            <a:pPr marL="0" lvl="0" indent="0" algn="ctr" rtl="1">
              <a:lnSpc>
                <a:spcPct val="170000"/>
              </a:lnSpc>
              <a:buNone/>
            </a:pPr>
            <a:r>
              <a:rPr lang="fa-IR" b="1" dirty="0" smtClean="0"/>
              <a:t>أَنَّ </a:t>
            </a:r>
            <a:r>
              <a:rPr lang="fa-IR" b="1" dirty="0"/>
              <a:t>عَلِی بْنَ أَبی طالِبٍ أَخی وَ وَصِیّی وَ خَلیفَتی (عَلی أُمَّتی) وَالْإِمامُ مِنْ بَعْدی، الَّذی مَحَلُّهُ مِنّی مَحَلُّ هارُونَ مِنْ مُوسی إِلاَّ أَنَّهُ لانَبِی بَعْدی وَهُوَ وَلِیُّکُمْ بَعْدَالله وَ رَسُولِهِ.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31</a:t>
            </a:fld>
            <a:endParaRPr lang="en-US" dirty="0"/>
          </a:p>
        </p:txBody>
      </p:sp>
      <p:sp>
        <p:nvSpPr>
          <p:cNvPr id="5" name="Content Placeholder 2"/>
          <p:cNvSpPr txBox="1">
            <a:spLocks/>
          </p:cNvSpPr>
          <p:nvPr/>
        </p:nvSpPr>
        <p:spPr>
          <a:xfrm>
            <a:off x="838200" y="4236720"/>
            <a:ext cx="10515600" cy="2119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a:t>
            </a:r>
            <a:r>
              <a:rPr lang="ar-SA" dirty="0"/>
              <a:t>على بن ابى‏طالب برادرِ من و وصى من و جانشین من بر امتم و امام بعد از من است. نسبت او به من همانند هارون به موسى است جز اینکه پیامبرى بعد از من نیست. و او صاحب اختیار شما بعد از خدا و رسولش است.»</a:t>
            </a:r>
            <a:endParaRPr lang="en-US" dirty="0"/>
          </a:p>
        </p:txBody>
      </p:sp>
    </p:spTree>
    <p:extLst>
      <p:ext uri="{BB962C8B-B14F-4D97-AF65-F5344CB8AC3E}">
        <p14:creationId xmlns:p14="http://schemas.microsoft.com/office/powerpoint/2010/main" val="3427788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just" rtl="1">
              <a:lnSpc>
                <a:spcPct val="150000"/>
              </a:lnSpc>
              <a:buNone/>
            </a:pPr>
            <a:r>
              <a:rPr lang="fa-IR" b="1" dirty="0"/>
              <a:t>وَقَدْ أَنْزَلَ الله تَبارَکَ وَ تَعالی عَلَی بِذالِکَ آیَةً مِنْ کِتابِهِ (هِی): (إِنَّما وَلِیُّکُمُ الله وَ رَسُولُهُ وَالَّذینَ آمَنُواالَّذینَ یُقیمُونَ الصَّلاةَ وَیُؤْتونَ الزَّکاةَ وَ هُمْ راکِعُونَ)، وَ عَلِی بْنُ أَبی طالِبٍ الَّذی أَقامَ الصَّلاةَ وَ آتَی الزَّکاةَ وَهُوَ راکِعٌ یُریدُالله عَزَّوَجَلَّ فی کُلِّ حالٍ.</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و پروردگارم آیه ای بر من نازل فرموده که: «همانا ولی، صاحب اختیار و سرپرست شما، خدا و پیامبر او و ایمانیانی هستند که نماز به پا می دارند و در حال رکوع زکات می پردازند.» و هر آینه علی بن ابی طالب نماز به پا داشته و در رکوع زکات پرداخته و پیوسته خداخواه است.</a:t>
            </a:r>
            <a:endParaRPr lang="en-US" dirty="0"/>
          </a:p>
        </p:txBody>
      </p:sp>
    </p:spTree>
    <p:extLst>
      <p:ext uri="{BB962C8B-B14F-4D97-AF65-F5344CB8AC3E}">
        <p14:creationId xmlns:p14="http://schemas.microsoft.com/office/powerpoint/2010/main" val="700058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ctr" rtl="1">
              <a:lnSpc>
                <a:spcPct val="150000"/>
              </a:lnSpc>
              <a:buNone/>
            </a:pPr>
            <a:r>
              <a:rPr lang="fa-IR" b="1" dirty="0"/>
              <a:t>وَسَأَلْتُ جَبْرَئیلَ أَنْ یَسْتَعْفِی لِی (السَّلامَ) عَنْ تَبْلیغِ ذالِکَ إِلیْکُمْ - أَیُّهَاالنّاسُ - لِعِلْمی بِقِلَّةِ الْمُتَّقینَ وَکَثْرَةِ الْمُنافِقینَ وَإِدغالِ اللّائمینَ وَ حِیَلِ الْمُسْتَهْزِئینَ بِالْإِسْلامِ،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من از جبرئیل درخواست کردم از خدا بخواهد تا مرا از ابلاغ این مهم معاف بدارد، زیرا از کمى متقین و زیادى منافقین و فساد ملامت کنندگان و حیله‏هاى مسخره کنندگانِ اسلام اطلاع دارم،</a:t>
            </a:r>
            <a:endParaRPr lang="en-US" dirty="0"/>
          </a:p>
        </p:txBody>
      </p:sp>
    </p:spTree>
    <p:extLst>
      <p:ext uri="{BB962C8B-B14F-4D97-AF65-F5344CB8AC3E}">
        <p14:creationId xmlns:p14="http://schemas.microsoft.com/office/powerpoint/2010/main" val="1328041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ctr" rtl="1">
              <a:lnSpc>
                <a:spcPct val="150000"/>
              </a:lnSpc>
              <a:buNone/>
            </a:pPr>
            <a:r>
              <a:rPr lang="fa-IR" b="1" dirty="0" smtClean="0"/>
              <a:t>الَّذینَ </a:t>
            </a:r>
            <a:r>
              <a:rPr lang="fa-IR" b="1" dirty="0"/>
              <a:t>وَصَفَهُمُ الله فی کِتابِهِ بِأَنَّهُمْ یَقُولُونَ بِأَلْسِنَتِهِمْ مالَیْسَ فی قُلوبِهِمْ، وَیَحْسَبُونَهُ هَیِّناً وَ هُوَ عِنْدَالله عَظیمٌ.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کسانى که خداوند در کتابش آنان را چنین توصیف کرده است که با زبانشان مى‏گویند آنچه در قلب‏هایشان نیست، و این کار را سهل مى‏شمارند در حالى که نزد خداوند عظیم است.</a:t>
            </a:r>
            <a:endParaRPr lang="en-US" dirty="0"/>
          </a:p>
        </p:txBody>
      </p:sp>
    </p:spTree>
    <p:extLst>
      <p:ext uri="{BB962C8B-B14F-4D97-AF65-F5344CB8AC3E}">
        <p14:creationId xmlns:p14="http://schemas.microsoft.com/office/powerpoint/2010/main" val="238709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8494"/>
            <a:ext cx="10515600" cy="1934252"/>
          </a:xfrm>
        </p:spPr>
        <p:txBody>
          <a:bodyPr>
            <a:normAutofit/>
          </a:bodyPr>
          <a:lstStyle/>
          <a:p>
            <a:pPr marL="0" lvl="0" indent="0" algn="just" rtl="1">
              <a:buNone/>
            </a:pPr>
            <a:r>
              <a:rPr lang="fa-IR" b="1" dirty="0"/>
              <a:t>وَکَثْرَةِ أَذاهُمْ لی غَیْرَ مَرَّةٍ حَتّی سَمَّونی أُذُناً وَ زَعَمُوا أَنِّی کَذالِکَ لِکَثْرَةِ مُلازَمَتِهِ إِیّی وَ إِقْبالی عَلَیْهِ (وَ هَواهُ وَ قَبُولِهِ مِنِّی</a:t>
            </a:r>
            <a:r>
              <a:rPr lang="fa-IR" b="1" dirty="0" smtClean="0"/>
              <a:t>)</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همچنین به خاطر اینکه منافقین بارها مرا اذیت کرده‏اند تا آنجا که مرا «اُذُن» (گوش دهنده بر هر حرفى) نامیدند، و گمان کردند که من چنین هستم به خاطر ملازمت بسیار على با من و توجه من به او و تمایل او و قبولش از من،</a:t>
            </a:r>
            <a:endParaRPr lang="en-US" dirty="0"/>
          </a:p>
        </p:txBody>
      </p:sp>
    </p:spTree>
    <p:extLst>
      <p:ext uri="{BB962C8B-B14F-4D97-AF65-F5344CB8AC3E}">
        <p14:creationId xmlns:p14="http://schemas.microsoft.com/office/powerpoint/2010/main" val="3059665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ctr" rtl="1">
              <a:lnSpc>
                <a:spcPct val="150000"/>
              </a:lnSpc>
              <a:buNone/>
            </a:pPr>
            <a:r>
              <a:rPr lang="fa-IR" b="1" dirty="0" smtClean="0"/>
              <a:t>حَتّی </a:t>
            </a:r>
            <a:r>
              <a:rPr lang="fa-IR" b="1" dirty="0"/>
              <a:t>أَنْزَلَ الله عَزَّوَجَلَّ فی ذالِکَ (وَ مِنْهُمُ الَّذینَ یُؤْذونَ النَّبِی وَ یَقولونَ هُوَ أُذُنٌ، قُلْ أُذُنُ - (عَلَی الَّذینَ یَزْعُمونَ أَنَّهُ أُذُنٌ) - خَیْرٍ لَکُمْ، یُؤْمِنُ بِالله وَ یُؤْمِنُ لِلْمُؤْمِنینَ) الآیَةُ.</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36</a:t>
            </a:fld>
            <a:endParaRPr lang="en-US" dirty="0"/>
          </a:p>
        </p:txBody>
      </p:sp>
      <p:sp>
        <p:nvSpPr>
          <p:cNvPr id="5" name="Content Placeholder 2"/>
          <p:cNvSpPr txBox="1">
            <a:spLocks/>
          </p:cNvSpPr>
          <p:nvPr/>
        </p:nvSpPr>
        <p:spPr>
          <a:xfrm>
            <a:off x="838200" y="3859306"/>
            <a:ext cx="10515600" cy="2497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تا آنکه خداوند عز و جل در این باره چنین نازل کرد: </a:t>
            </a:r>
            <a:r>
              <a:rPr lang="ar-SA" dirty="0" smtClean="0"/>
              <a:t>«</a:t>
            </a:r>
            <a:r>
              <a:rPr lang="ar-SA" dirty="0"/>
              <a:t>از آنان کسانى هستند که پیامبر را اذیت مى‏کنند و مى‏گویند او «اُذُن» (گوش دهنده به هر حرفى) است، بگو: گوش </a:t>
            </a:r>
            <a:r>
              <a:rPr lang="ar-SA" dirty="0" smtClean="0"/>
              <a:t>است</a:t>
            </a:r>
            <a:r>
              <a:rPr lang="fa-IR" dirty="0" smtClean="0"/>
              <a:t>-</a:t>
            </a:r>
            <a:r>
              <a:rPr lang="ar-SA" dirty="0" smtClean="0"/>
              <a:t> </a:t>
            </a:r>
            <a:r>
              <a:rPr lang="ar-SA" dirty="0"/>
              <a:t>بر ضد کسانى که گمان مى‏کنند او «اُذُن» </a:t>
            </a:r>
            <a:r>
              <a:rPr lang="ar-SA" dirty="0" smtClean="0"/>
              <a:t>است</a:t>
            </a:r>
            <a:r>
              <a:rPr lang="fa-IR" dirty="0" smtClean="0"/>
              <a:t>-</a:t>
            </a:r>
            <a:r>
              <a:rPr lang="ar-SA" dirty="0" smtClean="0"/>
              <a:t> </a:t>
            </a:r>
            <a:r>
              <a:rPr lang="ar-SA" dirty="0"/>
              <a:t>و براى شما خیر است، به خدا ایمان مى‏آورد </a:t>
            </a:r>
            <a:r>
              <a:rPr lang="fa-IR" dirty="0" smtClean="0"/>
              <a:t>آنچه </a:t>
            </a:r>
            <a:r>
              <a:rPr lang="fa-IR" dirty="0"/>
              <a:t>را مؤمنان مى گويند، به سود آنان مى پذيرد و آنان را در سخنانشان دروغگو نمى </a:t>
            </a:r>
            <a:r>
              <a:rPr lang="fa-IR" dirty="0" smtClean="0"/>
              <a:t>شمرد.»</a:t>
            </a:r>
          </a:p>
          <a:p>
            <a:pPr marL="0" indent="0" algn="just" rtl="1">
              <a:buNone/>
            </a:pPr>
            <a:r>
              <a:rPr lang="fa-IR" sz="1200" dirty="0" smtClean="0"/>
              <a:t>[ادامه آیه: و </a:t>
            </a:r>
            <a:r>
              <a:rPr lang="fa-IR" sz="1200" dirty="0"/>
              <a:t>براى کسانى از شما مسلمانان که حقيقتاً ايمان آورده اند مايه رحمت است، و کسانى که پيامبر خدا را آزار مى رسانند براى آنان عذابى دردناک خواهد </a:t>
            </a:r>
            <a:r>
              <a:rPr lang="fa-IR" sz="1200" dirty="0" smtClean="0"/>
              <a:t>بود.]</a:t>
            </a:r>
            <a:endParaRPr lang="en-US" sz="1200" dirty="0"/>
          </a:p>
        </p:txBody>
      </p:sp>
    </p:spTree>
    <p:extLst>
      <p:ext uri="{BB962C8B-B14F-4D97-AF65-F5344CB8AC3E}">
        <p14:creationId xmlns:p14="http://schemas.microsoft.com/office/powerpoint/2010/main" val="1452631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5"/>
            <a:ext cx="10515600" cy="1963272"/>
          </a:xfrm>
        </p:spPr>
        <p:txBody>
          <a:bodyPr>
            <a:normAutofit/>
          </a:bodyPr>
          <a:lstStyle/>
          <a:p>
            <a:pPr marL="0" lvl="0" indent="0" algn="ctr" rtl="1">
              <a:lnSpc>
                <a:spcPct val="160000"/>
              </a:lnSpc>
              <a:buNone/>
            </a:pPr>
            <a:r>
              <a:rPr lang="fa-IR" b="1" dirty="0"/>
              <a:t>وَلَوْشِئْتُ أَنْ أُسَمِّی الْقائلینَ بِذالِکَ بِأَسْمائهِمْ لَسَمَّیْتُ وَأَنْ أُوْمِئَ إِلَیْهِمْ بِأَعْیانِهِمْ لَأَوْمَأْتُ وَأَنْ أَدُلَّ عَلَیْهِمُ لَدَلَلْتُ، وَلکِنِّی وَالله فی أُمورِهمْ قَدْ تَکَرَّمْتُ.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و اگر می خواستم نام گویندگان چنین سخنی را بر زبان آورم و یا به آنان اشارت کنم و یا مردمان را به سویشان هدایت کنم [که آنان را شناسایی کنند] </a:t>
            </a:r>
            <a:r>
              <a:rPr lang="fa-IR" dirty="0" smtClean="0"/>
              <a:t>می‌توانستم</a:t>
            </a:r>
            <a:r>
              <a:rPr lang="fa-IR" dirty="0"/>
              <a:t>. لیکن سوگند به خدا در کارشان کرامت نموده لب فروبستم. </a:t>
            </a:r>
            <a:endParaRPr lang="en-US" dirty="0"/>
          </a:p>
        </p:txBody>
      </p:sp>
    </p:spTree>
    <p:extLst>
      <p:ext uri="{BB962C8B-B14F-4D97-AF65-F5344CB8AC3E}">
        <p14:creationId xmlns:p14="http://schemas.microsoft.com/office/powerpoint/2010/main" val="1421094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5"/>
            <a:ext cx="10515600" cy="1963272"/>
          </a:xfrm>
        </p:spPr>
        <p:txBody>
          <a:bodyPr>
            <a:normAutofit fontScale="92500" lnSpcReduction="10000"/>
          </a:bodyPr>
          <a:lstStyle/>
          <a:p>
            <a:pPr marL="0" lvl="0" indent="0" algn="ctr" rtl="1">
              <a:lnSpc>
                <a:spcPct val="160000"/>
              </a:lnSpc>
              <a:buNone/>
            </a:pPr>
            <a:r>
              <a:rPr lang="fa-IR" b="1" dirty="0" smtClean="0"/>
              <a:t>وَکُلُّ </a:t>
            </a:r>
            <a:r>
              <a:rPr lang="fa-IR" b="1" dirty="0"/>
              <a:t>ذالِکَ لایَرْضَی الله مِنّی إِلاّ أَنْ أُبَلِّغَ ما أَنْزَلَ الله إِلَی (فی حَقِّ عَلِی)، ثُمَّ تلا: (یا أَیُّهَاالرَّسُولُ بَلِّغْ ما أُنْزِلَ إِلَیْکَ مِنْ رَبِّکَ - فی حَقِّ عَلِی - وَ انْ لَمْ تَفْعَلْ فَما بَلَّغْتَ رِسالَتَهُ وَالله یَعْصِمُکَ مِنَ النّاسِ).</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38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با </a:t>
            </a:r>
            <a:r>
              <a:rPr lang="fa-IR" dirty="0"/>
              <a:t>این حال خداوند از من خشنود نخواهد گشت مگر این که آن چه در حق علی </a:t>
            </a:r>
            <a:r>
              <a:rPr lang="fa-IR" dirty="0" smtClean="0"/>
              <a:t>(علیه‌السّلام) </a:t>
            </a:r>
            <a:r>
              <a:rPr lang="fa-IR" dirty="0"/>
              <a:t>فرو فرستاده به گوش شما برسانم. سپس پیامبر </a:t>
            </a:r>
            <a:r>
              <a:rPr lang="fa-IR" dirty="0" smtClean="0"/>
              <a:t>(صلّی‌الله‌علیه‌وآله) </a:t>
            </a:r>
            <a:r>
              <a:rPr lang="fa-IR" dirty="0"/>
              <a:t>چنین خواند: </a:t>
            </a:r>
            <a:r>
              <a:rPr lang="fa-IR" dirty="0" smtClean="0"/>
              <a:t>«ای پیامبر! </a:t>
            </a:r>
            <a:r>
              <a:rPr lang="fa-IR" dirty="0"/>
              <a:t>آن چه از سوی پروردگارت بر تو نازل شده - در حقّ علی - ابلاغ کن؛ وگرنه کار رسالتش را انجام </a:t>
            </a:r>
            <a:r>
              <a:rPr lang="fa-IR" dirty="0" smtClean="0"/>
              <a:t>نداده‌ای</a:t>
            </a:r>
            <a:r>
              <a:rPr lang="fa-IR" dirty="0"/>
              <a:t>. و البته خداوند تو را از آسیب مردمان نگاه </a:t>
            </a:r>
            <a:r>
              <a:rPr lang="fa-IR" dirty="0" smtClean="0"/>
              <a:t>می‌دارد</a:t>
            </a:r>
            <a:r>
              <a:rPr lang="fa-IR" dirty="0"/>
              <a:t>.»</a:t>
            </a:r>
            <a:endParaRPr lang="en-US" dirty="0"/>
          </a:p>
        </p:txBody>
      </p:sp>
    </p:spTree>
    <p:extLst>
      <p:ext uri="{BB962C8B-B14F-4D97-AF65-F5344CB8AC3E}">
        <p14:creationId xmlns:p14="http://schemas.microsoft.com/office/powerpoint/2010/main" val="3677548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سوم: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اعلان </a:t>
            </a:r>
            <a:r>
              <a:rPr lang="fa-IR" dirty="0">
                <a:cs typeface="B Jadid" panose="00000700000000000000" pitchFamily="2" charset="-78"/>
              </a:rPr>
              <a:t>رسمی ولایت و امامت دوازده امام علیهم السلام</a:t>
            </a:r>
            <a:endParaRPr lang="en-US" dirty="0">
              <a:cs typeface="B Jadid" panose="00000700000000000000" pitchFamily="2" charset="-78"/>
            </a:endParaRPr>
          </a:p>
        </p:txBody>
      </p:sp>
    </p:spTree>
    <p:extLst>
      <p:ext uri="{BB962C8B-B14F-4D97-AF65-F5344CB8AC3E}">
        <p14:creationId xmlns:p14="http://schemas.microsoft.com/office/powerpoint/2010/main" val="166351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6787"/>
            <a:ext cx="10515600" cy="2135959"/>
          </a:xfrm>
        </p:spPr>
        <p:txBody>
          <a:bodyPr>
            <a:normAutofit/>
          </a:bodyPr>
          <a:lstStyle/>
          <a:p>
            <a:pPr marL="0" lvl="0" indent="0" algn="ctr" rtl="1">
              <a:lnSpc>
                <a:spcPct val="150000"/>
              </a:lnSpc>
              <a:buNone/>
            </a:pPr>
            <a:r>
              <a:rPr lang="fa-IR" b="1" dirty="0" smtClean="0"/>
              <a:t>حَمیداً </a:t>
            </a:r>
            <a:r>
              <a:rPr lang="fa-IR" b="1" dirty="0"/>
              <a:t>لَمْ یَزَلْ، مَحْموداً لایَزالُ (وَ مَجیداً لایَزولُ، وَمُبْدِئاً وَمُعیداً وَ کُلُّ أَمْرٍ إِلَیْهِ یَعُودُ).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a:t>
            </a:fld>
            <a:endParaRPr lang="en-US" dirty="0"/>
          </a:p>
        </p:txBody>
      </p:sp>
      <p:sp>
        <p:nvSpPr>
          <p:cNvPr id="5" name="Content Placeholder 2"/>
          <p:cNvSpPr txBox="1">
            <a:spLocks/>
          </p:cNvSpPr>
          <p:nvPr/>
        </p:nvSpPr>
        <p:spPr>
          <a:xfrm>
            <a:off x="838200" y="3644152"/>
            <a:ext cx="10515600" cy="2712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a:t>همواره ستوده بوده و خواهد بود و مجد و بزرگی او را پایانی نیست. آغاز و انجام از او و برگشت تمامی امور به سوی اوست.</a:t>
            </a:r>
          </a:p>
          <a:p>
            <a:pPr marL="0" indent="0" algn="just" rtl="1">
              <a:buNone/>
            </a:pPr>
            <a:endParaRPr lang="fa-IR" dirty="0"/>
          </a:p>
        </p:txBody>
      </p:sp>
    </p:spTree>
    <p:extLst>
      <p:ext uri="{BB962C8B-B14F-4D97-AF65-F5344CB8AC3E}">
        <p14:creationId xmlns:p14="http://schemas.microsoft.com/office/powerpoint/2010/main" val="1146629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fontScale="85000" lnSpcReduction="10000"/>
          </a:bodyPr>
          <a:lstStyle/>
          <a:p>
            <a:pPr marL="0" lvl="0" indent="0" algn="ctr" rtl="1">
              <a:lnSpc>
                <a:spcPct val="150000"/>
              </a:lnSpc>
              <a:buNone/>
            </a:pPr>
            <a:r>
              <a:rPr lang="fa-IR" b="1" dirty="0"/>
              <a:t>فَاعْلَمُوا مَعاشِرَ النّاسِ (ذالِکَ فیهِ وَافْهَموهُ وَاعْلَمُوا) أَنَّ الله قَدْ نَصَبَهُ لَکُمْ وَلِیّاً وَإِماماً فَرَضَ طاعَتَهُ عَلَی الْمُهاجِرینَ وَالْأَنْصارِ وَ عَلَی التّابِعینَ لَهُمْ بِإِحْسانٍ، وَ عَلَی الْبادی وَالْحاضِرِ، وَ عَلَی الْعَجَمِی وَالْعَرَبی، وَالْحُرِّ وَالْمَمْلوکِ وَالصَّغیرِ وَالْکَبیرِ، وَ عَلَی الْأَبْیَضِ وَالأَسْوَدِ، وَ عَلی کُلِّ مُوَحِّدٍ.</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این مطلب را درباره او بدانید و بفهمید، و بدانید که خداوند او را براى شما صاحب اختیار و امامى قرار داده که اطاعتش را واجب نموده است بر مهاجرین و انصار و بر تابعین آنان به نیکى، و بر روستایى و شهرى، و بر عجمى و عربى، و بر آزاد و بنده، و بر بزرگ و کوچک، و بر سفید و سیاه</a:t>
            </a:r>
            <a:r>
              <a:rPr lang="ar-SA" dirty="0" smtClean="0"/>
              <a:t>.</a:t>
            </a:r>
            <a:r>
              <a:rPr lang="fa-IR" dirty="0" smtClean="0"/>
              <a:t> و</a:t>
            </a:r>
            <a:r>
              <a:rPr lang="ar-SA" dirty="0" smtClean="0"/>
              <a:t> </a:t>
            </a:r>
            <a:r>
              <a:rPr lang="ar-SA" dirty="0"/>
              <a:t>بر هر یکتا </a:t>
            </a:r>
            <a:r>
              <a:rPr lang="ar-SA" dirty="0" smtClean="0"/>
              <a:t>پرستى</a:t>
            </a:r>
            <a:endParaRPr lang="en-US" dirty="0"/>
          </a:p>
        </p:txBody>
      </p:sp>
    </p:spTree>
    <p:extLst>
      <p:ext uri="{BB962C8B-B14F-4D97-AF65-F5344CB8AC3E}">
        <p14:creationId xmlns:p14="http://schemas.microsoft.com/office/powerpoint/2010/main" val="32151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2"/>
            <a:ext cx="10515600" cy="1786334"/>
          </a:xfrm>
        </p:spPr>
        <p:txBody>
          <a:bodyPr>
            <a:normAutofit/>
          </a:bodyPr>
          <a:lstStyle/>
          <a:p>
            <a:pPr marL="0" lvl="0" indent="0" algn="ctr" rtl="1">
              <a:buNone/>
            </a:pPr>
            <a:r>
              <a:rPr lang="fa-IR" b="1" dirty="0"/>
              <a:t>ماضٍ حُکْمُهُ، جازٍ قَوْلُهُ، نافِذٌ أَمْرُهُ، مَلْعونٌ مَنْ خالَفَهُ، مَرْحومٌ مَنْ تَبِعَهُ وَ صَدَّقَهُ، فَقَدْ غَفَرَالله لَهُ وَلِمَنْ سَمِعَ مِنْهُ وَ أَطاعَ 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حکم او اجرا شونده و کلام او مورد عمل و امر او نافذ است. هر کس با او مخالفت کند ملعون است، و هر کس تابع او باشد و او را تصدیق نماید مورد رحمت الهى است. خداوند او را و هر کس را که از او بشنود و او را اطاعت کند آمرزیده است</a:t>
            </a:r>
            <a:r>
              <a:rPr lang="fa-IR" dirty="0"/>
              <a:t>.</a:t>
            </a:r>
            <a:endParaRPr lang="en-US" dirty="0"/>
          </a:p>
        </p:txBody>
      </p:sp>
    </p:spTree>
    <p:extLst>
      <p:ext uri="{BB962C8B-B14F-4D97-AF65-F5344CB8AC3E}">
        <p14:creationId xmlns:p14="http://schemas.microsoft.com/office/powerpoint/2010/main" val="4266230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8493"/>
            <a:ext cx="10515600" cy="2164977"/>
          </a:xfrm>
        </p:spPr>
        <p:txBody>
          <a:bodyPr>
            <a:normAutofit fontScale="92500" lnSpcReduction="20000"/>
          </a:bodyPr>
          <a:lstStyle/>
          <a:p>
            <a:pPr marL="0" lvl="0" indent="0" algn="ctr" rtl="1">
              <a:lnSpc>
                <a:spcPct val="150000"/>
              </a:lnSpc>
              <a:buNone/>
            </a:pPr>
            <a:r>
              <a:rPr lang="fa-IR" b="1" dirty="0"/>
              <a:t>مَعاشِرَالنّاسِ، إِنَّهُ آخِرُ مَقامٍ أَقُومُهُ فی هذا الْمَشْهَدِ، فَاسْمَعوا وَ أَطیعوا وَانْقادوا لاَِمْرِ(الله) رَبِّکُمْ، فَإِنَّ الله عَزَّوَجَلَّ هُوَ مَوْلاکُمْ وَإِلاهُکُمْ، ثُمَّ مِنْ دونِهِ رَسولُهُ وَنَبِیُهُ الُْمخاطِبُ لَکُمْ، ثُمَّ مِنْ بَعْدی عَلی وَلِیُّکُمْ وَ إِمامُکُمْ بِأَمْرِالله رَبِّکُمْ، ثُمَّ الْإِمامَةُ فی ذُرِّیَّتی مِنْ وُلْدِهِ إِلی یَوْمٍ تَلْقَوْنَ الله وَرَسولَهُ.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اى </a:t>
            </a:r>
            <a:r>
              <a:rPr lang="fa-IR" dirty="0"/>
              <a:t>مردم، این آخرین بارى است که در چنین اجتماعى بپا مى‏ایستم. پس بشنوید و اطاعت کنید و در مقابل امر خداوند پروردگارتان سر تسلیم فرود آورید، چرا که خداوند عز و جل صاحب اختیار شما و معبود شماست، و بعد از خداوند رسولش و پیامبرش که شما را مخاطب قرار داده، و بعد از من على صاحب اختیار شما و امام شما به امر خداوند است، و بعد از او امامت در نسل من از فرزندان اوست تا روزى که خدا و رسولش را ملاقات خواهید کرد.</a:t>
            </a:r>
            <a:endParaRPr lang="en-US" dirty="0"/>
          </a:p>
        </p:txBody>
      </p:sp>
    </p:spTree>
    <p:extLst>
      <p:ext uri="{BB962C8B-B14F-4D97-AF65-F5344CB8AC3E}">
        <p14:creationId xmlns:p14="http://schemas.microsoft.com/office/powerpoint/2010/main" val="3553047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4706"/>
            <a:ext cx="10515600" cy="2057400"/>
          </a:xfrm>
        </p:spPr>
        <p:txBody>
          <a:bodyPr>
            <a:normAutofit/>
          </a:bodyPr>
          <a:lstStyle/>
          <a:p>
            <a:pPr marL="0" lvl="0" indent="0" algn="ctr" rtl="1">
              <a:lnSpc>
                <a:spcPct val="150000"/>
              </a:lnSpc>
              <a:buNone/>
            </a:pPr>
            <a:r>
              <a:rPr lang="fa-IR" b="1" dirty="0"/>
              <a:t>لاحَلالَ إِلاّ ما أَحَلَّهُ الله وَ رَسُولُهُ وَهُمْ، وَلاحَرامَ إِلاّ ما حَرَّمَهُ الله (عَلَیْکُمْ) وَ رَسُولُهُ وَ هُمْ، وَالله عَزَّوَجَلَّ عَرَّفَنِی الْحَلالَ وَالْحَرامَ وَأَنَا أَفْضَیْتُ بِما عَلَّمَنی رَبِّی مِنْ کِتابِهِ وَحَلالِهِ وَ حَرامِهِ إِلَیْهِ.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حلالى نیست مگر آنچه خدا و رسولش و امامان حلال کرده باشند، و حرامى نیست مگر آنچه خدا و رسولش و امامان بر شما حرام کرده باشند. خداوند عز و جل حلال و حرام را به من شناسانده است، و آنچه پروردگارم از کتابش و حلال و حرامش به من آموخته به او سپرده‏ام</a:t>
            </a:r>
            <a:r>
              <a:rPr lang="en-US" dirty="0"/>
              <a:t>.</a:t>
            </a:r>
            <a:endParaRPr lang="en-US" dirty="0"/>
          </a:p>
        </p:txBody>
      </p:sp>
    </p:spTree>
    <p:extLst>
      <p:ext uri="{BB962C8B-B14F-4D97-AF65-F5344CB8AC3E}">
        <p14:creationId xmlns:p14="http://schemas.microsoft.com/office/powerpoint/2010/main" val="2844941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3682"/>
            <a:ext cx="10515600" cy="2109064"/>
          </a:xfrm>
        </p:spPr>
        <p:txBody>
          <a:bodyPr>
            <a:normAutofit/>
          </a:bodyPr>
          <a:lstStyle/>
          <a:p>
            <a:pPr marL="0" lvl="0" indent="0" algn="ctr" rtl="1">
              <a:lnSpc>
                <a:spcPct val="150000"/>
              </a:lnSpc>
              <a:buNone/>
            </a:pPr>
            <a:r>
              <a:rPr lang="fa-IR" b="1" dirty="0"/>
              <a:t>مَعاشِرَالنّاسِ، علی (فَضِّلُوهُ). مامِنْ عِلْمٍ إِلاَّ وَقَدْ أَحْصاهُ الله فِی، وَ کُلُّ عِلْمٍ عُلِّمْتُ فَقَدْ أَحْصَیْتُهُ فی إِمامِ الْمُتَّقینَ، وَما مِنْ عِلْمٍ إِلاّ وَقَدْ عَلَّمْتُهُ عَلِیّاً، وَ هُوَ الْإِمامُ الْمُبینُ </a:t>
            </a:r>
            <a:r>
              <a:rPr lang="fa-IR" b="1" dirty="0" smtClean="0"/>
              <a:t>الَّذی </a:t>
            </a:r>
            <a:r>
              <a:rPr lang="fa-IR" b="1" dirty="0"/>
              <a:t>ذَکَرَهُ الله فی سُورَةِ یس: </a:t>
            </a:r>
            <a:r>
              <a:rPr lang="fa-IR" b="1" dirty="0" smtClean="0"/>
              <a:t>«وَ </a:t>
            </a:r>
            <a:r>
              <a:rPr lang="fa-IR" b="1" dirty="0"/>
              <a:t>کُلَّ شَیءٍ أَحْصَیْناهُ فی إِمامٍ </a:t>
            </a:r>
            <a:r>
              <a:rPr lang="fa-IR" b="1" dirty="0" smtClean="0"/>
              <a:t>مُبینٍ».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اى </a:t>
            </a:r>
            <a:r>
              <a:rPr lang="fa-IR" dirty="0"/>
              <a:t>مردم، على را فضیلت دهید. هیچ علمى نیست مگر آنکه خداوند آن را در من جمع کرده است و هر علمى را که آموخته‏ام در امام المتقین جمع نموده‏ام، و هیچ علمى نیست مگر آنکه آن را به على آموخته‏ام. اوست «امام مبین» که خداوند در سوره یس ذکر کرده است: </a:t>
            </a:r>
            <a:r>
              <a:rPr lang="fa-IR" dirty="0" smtClean="0"/>
              <a:t>«</a:t>
            </a:r>
            <a:r>
              <a:rPr lang="fa-IR" dirty="0"/>
              <a:t>و هر چیزى را در امام مبین جمع کردیم».</a:t>
            </a:r>
            <a:endParaRPr lang="en-US" dirty="0"/>
          </a:p>
        </p:txBody>
      </p:sp>
    </p:spTree>
    <p:extLst>
      <p:ext uri="{BB962C8B-B14F-4D97-AF65-F5344CB8AC3E}">
        <p14:creationId xmlns:p14="http://schemas.microsoft.com/office/powerpoint/2010/main" val="754875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0"/>
            <a:ext cx="10515600" cy="2151531"/>
          </a:xfrm>
        </p:spPr>
        <p:txBody>
          <a:bodyPr>
            <a:normAutofit/>
          </a:bodyPr>
          <a:lstStyle/>
          <a:p>
            <a:pPr marL="0" lvl="0" indent="0" algn="just" rtl="1">
              <a:lnSpc>
                <a:spcPct val="150000"/>
              </a:lnSpc>
              <a:buNone/>
            </a:pPr>
            <a:r>
              <a:rPr lang="fa-IR" b="1" dirty="0"/>
              <a:t>مَعاشِرَالنَّاسِ، لاتَضِلُّوا عَنْهُ وَلاتَنْفِرُوا مِنْهُ، وَلاتَسْتَنْکِفُوا عَنْ وِلایَتِهِ، فَهُوَالَّذی یَهدی إِلَی الْحَقِّ وَیَعْمَلُ بِهِ، وَیُزْهِقُ الْباطِلَ وَیَنْهی عَنْهُ، وَلاتَأْخُذُهُ فِی الله لَوْمَةُ لائِمٍ.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اى مردم</a:t>
            </a:r>
            <a:r>
              <a:rPr lang="fa-IR" dirty="0" smtClean="0"/>
              <a:t>!</a:t>
            </a:r>
            <a:r>
              <a:rPr lang="ar-SA" dirty="0" smtClean="0"/>
              <a:t> </a:t>
            </a:r>
            <a:r>
              <a:rPr lang="ar-SA" dirty="0"/>
              <a:t>از على به سوى دیگرى گمراه نشوید، و از او روى برمگردانید و از ولایت او سرباز نزنید. اوست که به حق هدایت نموده و به آن عمل مى‏کند، و باطل را </a:t>
            </a:r>
            <a:r>
              <a:rPr lang="fa-IR" dirty="0" smtClean="0"/>
              <a:t>نابود </a:t>
            </a:r>
            <a:r>
              <a:rPr lang="ar-SA" dirty="0" smtClean="0"/>
              <a:t>نموده </a:t>
            </a:r>
            <a:r>
              <a:rPr lang="ar-SA" dirty="0"/>
              <a:t>و از آن نهى مى‏نماید، و در راه خدا سرزنش ملامت کننده‏اى او را مانع نمى‏شود</a:t>
            </a:r>
            <a:r>
              <a:rPr lang="en-US" dirty="0"/>
              <a:t>.</a:t>
            </a:r>
            <a:endParaRPr lang="en-US" dirty="0"/>
          </a:p>
        </p:txBody>
      </p:sp>
    </p:spTree>
    <p:extLst>
      <p:ext uri="{BB962C8B-B14F-4D97-AF65-F5344CB8AC3E}">
        <p14:creationId xmlns:p14="http://schemas.microsoft.com/office/powerpoint/2010/main" val="4099013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0"/>
            <a:ext cx="10515600" cy="2151531"/>
          </a:xfrm>
        </p:spPr>
        <p:txBody>
          <a:bodyPr>
            <a:normAutofit/>
          </a:bodyPr>
          <a:lstStyle/>
          <a:p>
            <a:pPr marL="0" lvl="0" indent="0" algn="ctr" rtl="1">
              <a:lnSpc>
                <a:spcPct val="150000"/>
              </a:lnSpc>
              <a:buNone/>
            </a:pPr>
            <a:r>
              <a:rPr lang="fa-IR" b="1" dirty="0" smtClean="0"/>
              <a:t>أَوَّلُ </a:t>
            </a:r>
            <a:r>
              <a:rPr lang="fa-IR" b="1" dirty="0"/>
              <a:t>مَنْ آمَنَ بِالله وَ رَسُولِهِ (لَمْ یَسْبِقْهُ إِلَی الْایمانِ بی أَحَدٌ)، وَالَّذی فَدی رَسُولَ الله بِنَفْسِهِ، وَالَّذی کانَ مَعَ رَسُولِ الله وَلا أَحَدَ یَعْبُدُالله مَعَ رَسُولِهِ مِنَ الرِّجالِ غَیْرُهُ.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على اول کسى است که به خدا و رسولش ایمان آورد و هیچکس در ایمانِ به من بر او سبقت نگرفت. اوست که با جان خود در راه رسول خدا فداکارى کرد. اوست که با پیامبر خدا بود در حالى که هیچکس از مردان همراه او خدا را عبادت نمى‏کرد. </a:t>
            </a:r>
            <a:endParaRPr lang="en-US" dirty="0"/>
          </a:p>
        </p:txBody>
      </p:sp>
    </p:spTree>
    <p:extLst>
      <p:ext uri="{BB962C8B-B14F-4D97-AF65-F5344CB8AC3E}">
        <p14:creationId xmlns:p14="http://schemas.microsoft.com/office/powerpoint/2010/main" val="3379963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2624"/>
            <a:ext cx="10515600" cy="1840122"/>
          </a:xfrm>
        </p:spPr>
        <p:txBody>
          <a:bodyPr>
            <a:normAutofit/>
          </a:bodyPr>
          <a:lstStyle/>
          <a:p>
            <a:pPr marL="0" lvl="0" indent="0" algn="ctr" rtl="1">
              <a:buNone/>
            </a:pPr>
            <a:r>
              <a:rPr lang="fa-IR" b="1" dirty="0"/>
              <a:t>(أَوَّلُ النّاسِ صَلاةً وَ أَوَّلُ مَنْ عَبَدَالله مَعی. أَمَرْتُهُ عَنِ الله أَنْ یَنامَ فی مَضْجَعی، فَفَعَلَ فادِیاً لی بِنَفْسِهِ).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اولین مردم در نماز گزاردن، و اول کسى است که با من خدا را عبادت کرد. از طرف خداوند به او امر کردم تا در خوابگاه من بخوابد، او هم در حالى که جانش را فداى من کرده بود در جاى من خوابید</a:t>
            </a:r>
            <a:r>
              <a:rPr lang="en-US" dirty="0"/>
              <a:t>.</a:t>
            </a:r>
            <a:endParaRPr lang="en-US" dirty="0"/>
          </a:p>
        </p:txBody>
      </p:sp>
    </p:spTree>
    <p:extLst>
      <p:ext uri="{BB962C8B-B14F-4D97-AF65-F5344CB8AC3E}">
        <p14:creationId xmlns:p14="http://schemas.microsoft.com/office/powerpoint/2010/main" val="747918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9859"/>
            <a:ext cx="10515600" cy="1772887"/>
          </a:xfrm>
        </p:spPr>
        <p:txBody>
          <a:bodyPr>
            <a:normAutofit/>
          </a:bodyPr>
          <a:lstStyle/>
          <a:p>
            <a:pPr marL="0" lvl="0" indent="0" algn="ctr" rtl="1">
              <a:buNone/>
            </a:pPr>
            <a:r>
              <a:rPr lang="fa-IR" b="1" dirty="0"/>
              <a:t>مَعاشِرَالنّاسِ، فَضِّلُوهُ فَقَدْ فَضَّلَهُ الله، وَاقْبَلُوهُ فَقَدْ نَصَبَهُ الله.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او را فضیلت دهید که خدا او را فضیلت داده است، و او را قبول کنید که خداوند او را منصوب نموده است</a:t>
            </a:r>
            <a:r>
              <a:rPr lang="en-US" dirty="0"/>
              <a:t>.</a:t>
            </a:r>
            <a:endParaRPr lang="en-US" dirty="0"/>
          </a:p>
        </p:txBody>
      </p:sp>
    </p:spTree>
    <p:extLst>
      <p:ext uri="{BB962C8B-B14F-4D97-AF65-F5344CB8AC3E}">
        <p14:creationId xmlns:p14="http://schemas.microsoft.com/office/powerpoint/2010/main" val="2019427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2030506"/>
          </a:xfrm>
        </p:spPr>
        <p:txBody>
          <a:bodyPr>
            <a:normAutofit/>
          </a:bodyPr>
          <a:lstStyle/>
          <a:p>
            <a:pPr marL="0" lvl="0" indent="0" algn="ctr" rtl="1">
              <a:lnSpc>
                <a:spcPct val="150000"/>
              </a:lnSpc>
              <a:buNone/>
            </a:pPr>
            <a:r>
              <a:rPr lang="fa-IR" b="1" dirty="0"/>
              <a:t>مَعاشِرَالنّاسِ، إِنَّهُ إِمامٌ مِنَ الله، وَلَنْ یَتُوبَ الله عَلی أَحَدٍ أَنْکَرَ وِلایَتَهُ وَلَنْ یَغْفِرَ لَهُ، حَتْماً عَلَی الله أَنْ یَفْعَلَ ذالِکَ بِمَنْ خالَفَ أَمْرَهُ وَأَنْ یُعَذِّبَهُ عَذاباً نُکْراً أَبَدَا الْآبادِ وَ دَهْرَ الدُّهورِ.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49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او از طرف خداوند امام است، و هر کس ولایت او را انکار کند خداوند هرگز توبه‏اش را نمى‏پذیرد و او را نمى‏بخشد. حتمى است بر خداوند که با کسى که با او مخالفت نماید چنین کند و او را به عذابى شدید تا ابدیت و تا آخر روزگار معذب نماید. </a:t>
            </a:r>
            <a:endParaRPr lang="en-US" dirty="0"/>
          </a:p>
        </p:txBody>
      </p:sp>
    </p:spTree>
    <p:extLst>
      <p:ext uri="{BB962C8B-B14F-4D97-AF65-F5344CB8AC3E}">
        <p14:creationId xmlns:p14="http://schemas.microsoft.com/office/powerpoint/2010/main" val="45991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0234"/>
            <a:ext cx="10515600" cy="2122511"/>
          </a:xfrm>
        </p:spPr>
        <p:txBody>
          <a:bodyPr>
            <a:normAutofit/>
          </a:bodyPr>
          <a:lstStyle/>
          <a:p>
            <a:pPr marL="0" lvl="0" indent="0" algn="ctr" rtl="1">
              <a:lnSpc>
                <a:spcPct val="150000"/>
              </a:lnSpc>
              <a:buNone/>
            </a:pPr>
            <a:r>
              <a:rPr lang="fa-IR" b="1" dirty="0" smtClean="0"/>
              <a:t>بارِئُ الْمَسْمُوکاتِ وَداحِی الْمَدْحُوّاتِ وَجَبّارُ الْأَرَضینَ وَ السّماواتِ، قُدُّوسٌ سُبُّوحٌ، رَبُّ الْمَلائکَةِ وَالرُّوحِ، مُتَفَضِّلٌ عَلی جَمیعِ مَنْ بَرَأَهُ، مُتَطَوِّلٌ عَلی جَمیعِ مَنْ أَنْشَأَهُ.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smtClean="0"/>
              <a:t>اوست آفریننده آسمان ها و گستراننده زمین ها و حکمران آن ها. پاک و منزه از خصایص آفریده هاست و در منزه بودن خود نیز از تقدیس همگان برتر است. هموست پروردگار فرشتگان و روح؛ افزونی بخش آفریده ها و نعمت ده ایجاد شده هاست. </a:t>
            </a:r>
            <a:endParaRPr lang="en-US" dirty="0"/>
          </a:p>
        </p:txBody>
      </p:sp>
    </p:spTree>
    <p:extLst>
      <p:ext uri="{BB962C8B-B14F-4D97-AF65-F5344CB8AC3E}">
        <p14:creationId xmlns:p14="http://schemas.microsoft.com/office/powerpoint/2010/main" val="2566062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2030506"/>
          </a:xfrm>
        </p:spPr>
        <p:txBody>
          <a:bodyPr>
            <a:normAutofit/>
          </a:bodyPr>
          <a:lstStyle/>
          <a:p>
            <a:pPr marL="0" lvl="0" indent="0" algn="ctr" rtl="1">
              <a:lnSpc>
                <a:spcPct val="150000"/>
              </a:lnSpc>
              <a:buNone/>
            </a:pPr>
            <a:r>
              <a:rPr lang="fa-IR" b="1" dirty="0" smtClean="0"/>
              <a:t>فَاحْذَرُوا </a:t>
            </a:r>
            <a:r>
              <a:rPr lang="fa-IR" b="1" dirty="0"/>
              <a:t>أَنْ تُخالِفوهُ. فَتَصْلُوا ناراً وَقودُهَا النَّاسُ وَالْحِجارَةُ أُعِدَّتْ لِلْکافِرینَ.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پس بپرهیزید از اینکه با او مخالفت کنید و گرفتار آتشى شوید که آتشگیره آن مردم و سنگ‏ها هستند و براى کافران آماده شده است</a:t>
            </a:r>
            <a:r>
              <a:rPr lang="en-US" dirty="0"/>
              <a:t>.</a:t>
            </a:r>
            <a:endParaRPr lang="en-US" dirty="0"/>
          </a:p>
        </p:txBody>
      </p:sp>
    </p:spTree>
    <p:extLst>
      <p:ext uri="{BB962C8B-B14F-4D97-AF65-F5344CB8AC3E}">
        <p14:creationId xmlns:p14="http://schemas.microsoft.com/office/powerpoint/2010/main" val="3821425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ctr" rtl="1">
              <a:lnSpc>
                <a:spcPct val="160000"/>
              </a:lnSpc>
              <a:buNone/>
            </a:pPr>
            <a:r>
              <a:rPr lang="fa-IR" b="1" dirty="0"/>
              <a:t>مَعاشِرَالنّاسِ، بی - وَالله - بَشَّرَالْأَوَّلُونَ مِنَ النَّبِیِّینَ وَالْمُرْسَلینَ، وَأَنَا - (وَالله) - خاتَمُ الْأَنْبِیاءِ وَالْمُرْسَلینَ والْحُجَّةُ عَلی جَمیعِ الَْمخْلوقینَ مِنْ أَهْلِ السَّماواتِ وَالْأَرَضینَ.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به خدا قسم پیامبران و رسولان پیشین به من بشارت داده‏اند، و من به خدا قسم خاتم پیامبران و مرسلین و حجت بر همه مخلوقین از اهل آسمان‏ها و زمین‏ها هستم. </a:t>
            </a:r>
            <a:endParaRPr lang="en-US" dirty="0"/>
          </a:p>
        </p:txBody>
      </p:sp>
    </p:spTree>
    <p:extLst>
      <p:ext uri="{BB962C8B-B14F-4D97-AF65-F5344CB8AC3E}">
        <p14:creationId xmlns:p14="http://schemas.microsoft.com/office/powerpoint/2010/main" val="937104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2999"/>
            <a:ext cx="10515600" cy="2189747"/>
          </a:xfrm>
        </p:spPr>
        <p:txBody>
          <a:bodyPr>
            <a:normAutofit/>
          </a:bodyPr>
          <a:lstStyle/>
          <a:p>
            <a:pPr marL="0" lvl="0" indent="0" algn="ctr" rtl="1">
              <a:lnSpc>
                <a:spcPct val="160000"/>
              </a:lnSpc>
              <a:buNone/>
            </a:pPr>
            <a:r>
              <a:rPr lang="fa-IR" b="1" dirty="0" smtClean="0"/>
              <a:t>فَمَنْ </a:t>
            </a:r>
            <a:r>
              <a:rPr lang="fa-IR" b="1" dirty="0"/>
              <a:t>شَکَّ فی ذالِکَ فَقَدْ کَفَرَ کُفْرَ الْجاهِلِیَّةِ الْأُولی وَ مَنْ شَکَّ فی شَیءٍ مِنْ قَوْلی هذا فَقَدْ شَکَّ فی کُلِّ ما أُنْزِلَ إِلَی، وَمَنْ شَکَّ فی واحِدٍ مِنَ الْأَئمَّةِ فَقَدْ شَکَّ فِی الْکُلِّ مِنْهُمْ، وَالشَاکُّ فینا فِی النّارِ.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هر </a:t>
            </a:r>
            <a:r>
              <a:rPr lang="ar-SA" dirty="0"/>
              <a:t>کس در این مطالب شک کند مانند کفر جاهلیت اول کافر شده است. و هر کس در چیزى از این گفتار من شک کند در همه آنچه بر من نازل شده شک کرده است، و هر کس در یکى از امامان شک کند در همه آنان شک کرده است، و شک کننده درباره ما در آتش است</a:t>
            </a:r>
            <a:r>
              <a:rPr lang="en-US" dirty="0"/>
              <a:t>.</a:t>
            </a:r>
            <a:endParaRPr lang="en-US" dirty="0"/>
          </a:p>
        </p:txBody>
      </p:sp>
    </p:spTree>
    <p:extLst>
      <p:ext uri="{BB962C8B-B14F-4D97-AF65-F5344CB8AC3E}">
        <p14:creationId xmlns:p14="http://schemas.microsoft.com/office/powerpoint/2010/main" val="38491050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2"/>
            <a:ext cx="10515600" cy="1786334"/>
          </a:xfrm>
        </p:spPr>
        <p:txBody>
          <a:bodyPr>
            <a:normAutofit/>
          </a:bodyPr>
          <a:lstStyle/>
          <a:p>
            <a:pPr marL="0" lvl="0" indent="0" algn="ctr" rtl="1">
              <a:lnSpc>
                <a:spcPct val="150000"/>
              </a:lnSpc>
              <a:buNone/>
            </a:pPr>
            <a:r>
              <a:rPr lang="fa-IR" b="1" dirty="0"/>
              <a:t>مَعاشِرَالنّاسِ، حَبانِی الله عَزَّوَجَلَّ بِهذِهِ الْفَضیلَةِ مَنّاً مِنْهُ عَلَی وَ إِحْساناً مِنْهُ إِلَی وَلا </a:t>
            </a:r>
            <a:r>
              <a:rPr lang="fa-IR" b="1" dirty="0" smtClean="0"/>
              <a:t>إِلهَ </a:t>
            </a:r>
            <a:r>
              <a:rPr lang="fa-IR" b="1" dirty="0"/>
              <a:t>إِلاّهُوَ، أَلا لَهُ الْحَمْدُ مِنِّی أَبَدَ الْآبِدینَ وَدَهْرَالدّاهِرینَ وَ عَلی کُلِّ حالٍ.</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خداوند این فضیلت را بر من ارزانى داشته که منّتى از او بر من و احسانى از جانب او به سوى من است. خدایى جز او نیست. حمد و سپاس از من بر او تا ابدیت و تا آخر روزگار و در هر حال</a:t>
            </a:r>
            <a:r>
              <a:rPr lang="en-US" dirty="0"/>
              <a:t>.</a:t>
            </a:r>
            <a:endParaRPr lang="en-US" dirty="0"/>
          </a:p>
        </p:txBody>
      </p:sp>
    </p:spTree>
    <p:extLst>
      <p:ext uri="{BB962C8B-B14F-4D97-AF65-F5344CB8AC3E}">
        <p14:creationId xmlns:p14="http://schemas.microsoft.com/office/powerpoint/2010/main" val="1475720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5047"/>
            <a:ext cx="10515600" cy="1947699"/>
          </a:xfrm>
        </p:spPr>
        <p:txBody>
          <a:bodyPr>
            <a:normAutofit/>
          </a:bodyPr>
          <a:lstStyle/>
          <a:p>
            <a:pPr marL="0" lvl="0" indent="0" algn="ctr" rtl="1">
              <a:lnSpc>
                <a:spcPct val="150000"/>
              </a:lnSpc>
              <a:buNone/>
            </a:pPr>
            <a:r>
              <a:rPr lang="fa-IR" b="1" dirty="0"/>
              <a:t>مَعاشِرَالنّاسِ، فَضِّلُوا عَلِیّاً فَإِنَّهُ أَفْضَلُ النَّاسِ بَعْدی مِنْ ذَکَرٍ و أُنْثی ما أَنْزَلَ الله الرِّزْقَ وَبَقِی الْخَلْقُ.</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على را فضیلت دهید که او افضل مردم بعد از من از مرد و زن است تا مادامى که خداوند روزى را نازل مى‏کند و خلق باقى هستند.</a:t>
            </a:r>
            <a:endParaRPr lang="en-US" dirty="0"/>
          </a:p>
        </p:txBody>
      </p:sp>
    </p:spTree>
    <p:extLst>
      <p:ext uri="{BB962C8B-B14F-4D97-AF65-F5344CB8AC3E}">
        <p14:creationId xmlns:p14="http://schemas.microsoft.com/office/powerpoint/2010/main" val="166676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buNone/>
            </a:pPr>
            <a:r>
              <a:rPr lang="fa-IR" b="1" dirty="0"/>
              <a:t>مَلْعُونٌ مَلْعُونٌ، مَغْضُوبٌ مَغْضُوبٌ مَنْ رَدَّ عَلَی قَوْلی هذا وَلَمْ یُوافِقْهُ.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ملعون است ملعون است، مورد غضب است مورد غضب است کسى که این گفتار مرا ردّ کند و با آن موافق نباشد. </a:t>
            </a:r>
            <a:endParaRPr lang="en-US" dirty="0"/>
          </a:p>
        </p:txBody>
      </p:sp>
    </p:spTree>
    <p:extLst>
      <p:ext uri="{BB962C8B-B14F-4D97-AF65-F5344CB8AC3E}">
        <p14:creationId xmlns:p14="http://schemas.microsoft.com/office/powerpoint/2010/main" val="2383587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5047"/>
            <a:ext cx="10515600" cy="1947699"/>
          </a:xfrm>
        </p:spPr>
        <p:txBody>
          <a:bodyPr>
            <a:normAutofit lnSpcReduction="10000"/>
          </a:bodyPr>
          <a:lstStyle/>
          <a:p>
            <a:pPr marL="0" lvl="0" indent="0" algn="ctr" rtl="1">
              <a:lnSpc>
                <a:spcPct val="150000"/>
              </a:lnSpc>
              <a:buNone/>
            </a:pPr>
            <a:r>
              <a:rPr lang="fa-IR" b="1" dirty="0"/>
              <a:t>أَلا إِنَّ جَبْرئیلَ خَبَّرنی عَنِ الله تَعالی بِذالِکَ وَیَقُولُ: «مَنْ عادی عَلِیّاً وَلَمْ یَتَوَلَّهُ فَعَلَیْهِ لَعْنَتی وَ غَضَبی»، (وَ لْتَنْظُرْ نَفْسٌ ما قَدَّمَتْ لِغَدٍ وَاتَّقُوالله - أَنْ تُخالِفُوهُ فَتَزِلَّ قَدَمٌ بَعْدَ ثُبُوتِها - إِنَّ الله خَبیرٌ بِما تَعْمَلُونَ).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جبرئیل از جانب خداوند این خبر را براى من آورده است و مى‏گوید: «هر کس با على دشمنى کند و ولایت او را نپذیرد لعنت و غضب من بر او باد». هر کس ببیند براى فردا چه پیش فرستاده است. از خدا بترسید که با على مخالفت کنید و در نتیجه قدمى بعد از ثابت بودن آن بلغزد، خداوند از آنچه انجام مى‏دهید آگاه </a:t>
            </a:r>
            <a:r>
              <a:rPr lang="ar-SA" dirty="0" smtClean="0"/>
              <a:t>است</a:t>
            </a:r>
            <a:r>
              <a:rPr lang="fa-IR" dirty="0" smtClean="0"/>
              <a:t>.</a:t>
            </a:r>
            <a:endParaRPr lang="en-US" dirty="0"/>
          </a:p>
        </p:txBody>
      </p:sp>
    </p:spTree>
    <p:extLst>
      <p:ext uri="{BB962C8B-B14F-4D97-AF65-F5344CB8AC3E}">
        <p14:creationId xmlns:p14="http://schemas.microsoft.com/office/powerpoint/2010/main" val="2609406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5"/>
          </a:xfrm>
        </p:spPr>
        <p:txBody>
          <a:bodyPr>
            <a:normAutofit/>
          </a:bodyPr>
          <a:lstStyle/>
          <a:p>
            <a:pPr marL="0" lvl="0" indent="0" algn="ctr" rtl="1">
              <a:lnSpc>
                <a:spcPct val="150000"/>
              </a:lnSpc>
              <a:buNone/>
            </a:pPr>
            <a:r>
              <a:rPr lang="fa-IR" b="1" dirty="0"/>
              <a:t>مَعاشِرَ النَّاسِ، إِنَّهُ جَنْبُ الله الَّذی ذَکَرَ فی کِتابِهِ العَزیزِ، فَقالَ تعالی (مُخْبِراً عَمَّنْ یُخالِفُهُ): </a:t>
            </a:r>
            <a:r>
              <a:rPr lang="fa-IR" b="1" dirty="0" smtClean="0"/>
              <a:t>«أَنْ </a:t>
            </a:r>
            <a:r>
              <a:rPr lang="fa-IR" b="1" dirty="0"/>
              <a:t>تَقُولَ نَفْسٌ یا حَسْرَتا عَلی ما فَرَّطْتُ فی جَنْبِ </a:t>
            </a:r>
            <a:r>
              <a:rPr lang="fa-IR" b="1" dirty="0" smtClean="0"/>
              <a:t>الله».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على «جنب اللّه‏» است که خداوند در کتاب عزیزش ذکر کرده و درباره کسى که با او مخالفت کند فرموده است</a:t>
            </a:r>
            <a:r>
              <a:rPr lang="ar-SA" dirty="0" smtClean="0"/>
              <a:t>:، </a:t>
            </a:r>
            <a:r>
              <a:rPr lang="ar-SA" dirty="0"/>
              <a:t>«اى حسرت بر آنچه درباره جنب خداوند تفریط و کوتاهى کردم».</a:t>
            </a:r>
            <a:endParaRPr lang="en-US" dirty="0"/>
          </a:p>
        </p:txBody>
      </p:sp>
    </p:spTree>
    <p:extLst>
      <p:ext uri="{BB962C8B-B14F-4D97-AF65-F5344CB8AC3E}">
        <p14:creationId xmlns:p14="http://schemas.microsoft.com/office/powerpoint/2010/main" val="486737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a:bodyPr>
          <a:lstStyle/>
          <a:p>
            <a:pPr marL="0" lvl="0" indent="0" algn="just" rtl="1">
              <a:lnSpc>
                <a:spcPct val="150000"/>
              </a:lnSpc>
              <a:buNone/>
            </a:pPr>
            <a:r>
              <a:rPr lang="fa-IR" b="1" dirty="0"/>
              <a:t>مَعاشِرَالنّاسِ، تَدَبَّرُوا الْقُرْآنَ وَ افْهَمُوا آیاتِهِ وَانْظُرُوا إِلی مُحْکَماتِهِ وَلاتَتَّبِعوا مُتَشابِهَهُ،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قرآن را تدبر نمایید و آیات آن را بفهمید و در محکمات آن نظر کنید و به دنبال متشابه آن نروید. </a:t>
            </a:r>
            <a:endParaRPr lang="en-US" dirty="0"/>
          </a:p>
        </p:txBody>
      </p:sp>
    </p:spTree>
    <p:extLst>
      <p:ext uri="{BB962C8B-B14F-4D97-AF65-F5344CB8AC3E}">
        <p14:creationId xmlns:p14="http://schemas.microsoft.com/office/powerpoint/2010/main" val="1528316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fontScale="92500" lnSpcReduction="10000"/>
          </a:bodyPr>
          <a:lstStyle/>
          <a:p>
            <a:pPr marL="0" lvl="0" indent="0" algn="ctr" rtl="1">
              <a:lnSpc>
                <a:spcPct val="150000"/>
              </a:lnSpc>
              <a:buNone/>
            </a:pPr>
            <a:r>
              <a:rPr lang="fa-IR" b="1" dirty="0" smtClean="0"/>
              <a:t>فَوَالله </a:t>
            </a:r>
            <a:r>
              <a:rPr lang="fa-IR" b="1" dirty="0"/>
              <a:t>لَنْ یُبَیِّنَ لَکُمْ زواجِرَهُ وَلَنْ یُوضِحَ لَکُمْ تَفْسیرَهُ إِلاَّ الَّذی أَنَا آخِذٌ بِیَدِهِ وَمُصْعِدُهُ إِلی وَشائلٌ بِعَضُدِهِ (وَ رافِعُهُ بِیَدَی) وَ مُعْلِمُکُمْ: أَنَّ مَنْ کُنْتُ مَوْلاهُ فَهذا عَلِی مَوْلاهُ، وَ هُوَ عَلِی بْنُ أَبی طالِبٍ أَخی وَ وَصِیّی، وَ مُوالاتُهُ مِنَ الله عَزَّوَجَلَّ أَنْزَلَها عَلَی.</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59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به </a:t>
            </a:r>
            <a:r>
              <a:rPr lang="ar-SA" dirty="0"/>
              <a:t>خدا قسم، باطن آن را براى شما بیان نمى‏کند و تفسیرش را برایتان روشن نمى‏کند مگر این شخصى که دست او را مى‏گیرم و او را به سوى خود بالا مى‏برم و بازوى او را مى‏گیرم و با دستم او را بلند مى‏کنم و به شما مى‏فهمانم که: «هر کس من صاحب اختیار اویم این على صاحب اختیار اوست»، و او على بن ابى‏طالب برادر و جانشین من است، و ولایتِ او از جانب خداوندِ عز و جل است که بر من نازل کرده است</a:t>
            </a:r>
            <a:r>
              <a:rPr lang="en-US" dirty="0"/>
              <a:t>.</a:t>
            </a:r>
            <a:endParaRPr lang="en-US" dirty="0"/>
          </a:p>
        </p:txBody>
      </p:sp>
    </p:spTree>
    <p:extLst>
      <p:ext uri="{BB962C8B-B14F-4D97-AF65-F5344CB8AC3E}">
        <p14:creationId xmlns:p14="http://schemas.microsoft.com/office/powerpoint/2010/main" val="339018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0234"/>
            <a:ext cx="10515600" cy="2122511"/>
          </a:xfrm>
        </p:spPr>
        <p:txBody>
          <a:bodyPr>
            <a:normAutofit/>
          </a:bodyPr>
          <a:lstStyle/>
          <a:p>
            <a:pPr marL="0" lvl="0" indent="0" algn="ctr" rtl="1">
              <a:lnSpc>
                <a:spcPct val="150000"/>
              </a:lnSpc>
              <a:buNone/>
            </a:pPr>
            <a:r>
              <a:rPr lang="fa-IR" b="1" dirty="0" smtClean="0"/>
              <a:t> یَلْحَظُ کُلَّ عَیْنٍ وَالْعُیُونُ لاتَراهُ.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a:t>
            </a:fld>
            <a:endParaRPr lang="en-US" dirty="0"/>
          </a:p>
        </p:txBody>
      </p:sp>
      <p:sp>
        <p:nvSpPr>
          <p:cNvPr id="5" name="Content Placeholder 2"/>
          <p:cNvSpPr txBox="1">
            <a:spLocks/>
          </p:cNvSpPr>
          <p:nvPr/>
        </p:nvSpPr>
        <p:spPr>
          <a:xfrm>
            <a:off x="838200" y="3459480"/>
            <a:ext cx="10515600" cy="289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endParaRPr lang="fa-IR" dirty="0"/>
          </a:p>
          <a:p>
            <a:pPr marL="0" indent="0" algn="just" rtl="1">
              <a:buNone/>
            </a:pPr>
            <a:r>
              <a:rPr lang="fa-IR" dirty="0" smtClean="0"/>
              <a:t>به یک نیم نگاه دیده ها را ببیند و دیده ها هرگز او را نبینند.</a:t>
            </a:r>
            <a:endParaRPr lang="en-US" dirty="0"/>
          </a:p>
        </p:txBody>
      </p:sp>
    </p:spTree>
    <p:extLst>
      <p:ext uri="{BB962C8B-B14F-4D97-AF65-F5344CB8AC3E}">
        <p14:creationId xmlns:p14="http://schemas.microsoft.com/office/powerpoint/2010/main" val="3490770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fontScale="92500"/>
          </a:bodyPr>
          <a:lstStyle/>
          <a:p>
            <a:pPr marL="0" lvl="0" indent="0" algn="ctr" rtl="1">
              <a:lnSpc>
                <a:spcPct val="150000"/>
              </a:lnSpc>
              <a:buNone/>
            </a:pPr>
            <a:r>
              <a:rPr lang="fa-IR" b="1" dirty="0"/>
              <a:t>مَعاشِرَالنّاسِ، إِنَّ عَلِیّاً وَالطَّیِّبینَ مِنْ وُلْدی (مِنْ صُلْبِهِ) هُمُ الثِّقْلُ الْأَصْغَرُ، وَالْقُرْآنُ الثِّقْلُ الْأَکْبَرُ، فَکُلُّ واحِدٍ مِنْهُما مُنْبِئٌ عَنْ صاحِبِهِ وَ مُوافِقٌ لَهُ، لَنْ یَفْتَرِقا حَتّی یَرِدا عَلَی الْحَوْضَ.</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على و پاکان از فرزندانم از نسل او ثقل اصغرند و قرآن ثقل اکبر است. هر یک از این دو از دیگرى خبر مى‏دهد و با آن موافق است. آنها از یکدیگر جدا نمى‏شوند تا بر سر حوض کوثر بر من وارد شوند. </a:t>
            </a:r>
            <a:endParaRPr lang="en-US" dirty="0"/>
          </a:p>
        </p:txBody>
      </p:sp>
    </p:spTree>
    <p:extLst>
      <p:ext uri="{BB962C8B-B14F-4D97-AF65-F5344CB8AC3E}">
        <p14:creationId xmlns:p14="http://schemas.microsoft.com/office/powerpoint/2010/main" val="31202549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3306"/>
            <a:ext cx="10515600" cy="1759440"/>
          </a:xfrm>
        </p:spPr>
        <p:txBody>
          <a:bodyPr>
            <a:normAutofit/>
          </a:bodyPr>
          <a:lstStyle/>
          <a:p>
            <a:pPr marL="0" lvl="0" indent="0" algn="ctr" rtl="1">
              <a:buNone/>
            </a:pPr>
            <a:r>
              <a:rPr lang="fa-IR" b="1" dirty="0"/>
              <a:t>أَلا إِنَّهُمْ أُمَناءُ الله فی خَلْقِهِ وَ حُکّامُهُ فی أَرْضِهِ.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آنان امین‏هاى خداوند بین مردم و حاکمان او در زمین هستند</a:t>
            </a:r>
            <a:r>
              <a:rPr lang="fa-IR" dirty="0"/>
              <a:t>.</a:t>
            </a:r>
            <a:endParaRPr lang="en-US" dirty="0"/>
          </a:p>
        </p:txBody>
      </p:sp>
    </p:spTree>
    <p:extLst>
      <p:ext uri="{BB962C8B-B14F-4D97-AF65-F5344CB8AC3E}">
        <p14:creationId xmlns:p14="http://schemas.microsoft.com/office/powerpoint/2010/main" val="1525457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fontScale="92500" lnSpcReduction="10000"/>
          </a:bodyPr>
          <a:lstStyle/>
          <a:p>
            <a:pPr marL="0" lvl="0" indent="0" algn="ctr" rtl="1">
              <a:lnSpc>
                <a:spcPct val="150000"/>
              </a:lnSpc>
              <a:buNone/>
            </a:pPr>
            <a:r>
              <a:rPr lang="fa-IR" b="1" dirty="0" smtClean="0"/>
              <a:t>أَلاوَقَدْ أَدَّیْتُ، أَلا </a:t>
            </a:r>
            <a:r>
              <a:rPr lang="fa-IR" b="1" dirty="0"/>
              <a:t>وَقَدْ بَلَّغْتُ، أَلاوَقَدْ أَسْمَعْتُ، أَلاوَقَدْ أَوْضَحْتُ، أَلا وَ إِنَّ الله عَزَّوَجَلَّ قالَ وَ أَنَا قُلْتُ عَنِ الله عَزَّوَجَلَّ، أَلاإِنَّهُ لا «أَمیرَالْمُؤْمِنینَ» غَیْرَ أَخی هذا، أَلا لاتَحِلُّ إِمْرَةُ الْمُؤْمِنینَ بَعْدی لاَِحَدٍ غَیْرِهِ.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من ادا نمودم، بدانید که من ابلاغ کردم، بدانید که من شنوانیدم، بدانید که من روشن نمودم، بدانید که خداوند فرموده است و من از جانب خداوند عز و جل مى‏گویم، بدانید که امیرالمؤمنینى جز این برادرم نیست. بدانید که امیرالمؤمنین بودن بعد از من براى احدى جز او حلال </a:t>
            </a:r>
            <a:r>
              <a:rPr lang="ar-SA" dirty="0" smtClean="0"/>
              <a:t>نیست</a:t>
            </a:r>
            <a:r>
              <a:rPr lang="fa-IR" dirty="0" smtClean="0"/>
              <a:t>.</a:t>
            </a:r>
            <a:endParaRPr lang="en-US" dirty="0"/>
          </a:p>
        </p:txBody>
      </p:sp>
    </p:spTree>
    <p:extLst>
      <p:ext uri="{BB962C8B-B14F-4D97-AF65-F5344CB8AC3E}">
        <p14:creationId xmlns:p14="http://schemas.microsoft.com/office/powerpoint/2010/main" val="2028286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چهارم: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بلند </a:t>
            </a:r>
            <a:r>
              <a:rPr lang="fa-IR" dirty="0">
                <a:cs typeface="B Jadid" panose="00000700000000000000" pitchFamily="2" charset="-78"/>
              </a:rPr>
              <a:t>کردن امیرالمومنین </a:t>
            </a:r>
            <a:r>
              <a:rPr lang="fa-IR" dirty="0" smtClean="0">
                <a:cs typeface="B Jadid" panose="00000700000000000000" pitchFamily="2" charset="-78"/>
              </a:rPr>
              <a:t>به دست رسول‌الله</a:t>
            </a:r>
            <a:endParaRPr lang="en-US" dirty="0">
              <a:cs typeface="B Jadid" panose="00000700000000000000" pitchFamily="2" charset="-78"/>
            </a:endParaRPr>
          </a:p>
        </p:txBody>
      </p:sp>
    </p:spTree>
    <p:extLst>
      <p:ext uri="{BB962C8B-B14F-4D97-AF65-F5344CB8AC3E}">
        <p14:creationId xmlns:p14="http://schemas.microsoft.com/office/powerpoint/2010/main" val="14038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lnSpc>
                <a:spcPct val="150000"/>
              </a:lnSpc>
              <a:buNone/>
            </a:pPr>
            <a:r>
              <a:rPr lang="fa-IR" b="1" dirty="0"/>
              <a:t>ثم قال: «ایهاالنَّاسُ، مَنْ اَوْلی بِکُمْ مِنْ اَنْفُسِکُمْ؟ قالوا: الله و رَسُولُهُ.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64</a:t>
            </a:fld>
            <a:endParaRPr lang="en-US" dirty="0"/>
          </a:p>
        </p:txBody>
      </p:sp>
      <p:sp>
        <p:nvSpPr>
          <p:cNvPr id="5" name="Content Placeholder 2"/>
          <p:cNvSpPr txBox="1">
            <a:spLocks/>
          </p:cNvSpPr>
          <p:nvPr/>
        </p:nvSpPr>
        <p:spPr>
          <a:xfrm>
            <a:off x="838200" y="3160059"/>
            <a:ext cx="10515600" cy="3196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sz="1900" dirty="0" smtClean="0"/>
              <a:t>سپس </a:t>
            </a:r>
            <a:r>
              <a:rPr lang="fa-IR" sz="1900" dirty="0"/>
              <a:t>پیامبر صلى‏الله‏علیه‏و‏آله دستش را بر بازوى على علیه‏السلام زد و آن حضرت را بلند کرد. و این در حالى بود که امیرالمؤمنین علیه‏السلام از زمانى که پیامبر صلى‏الله‏علیه‏و‏آله بر فراز منبرآمده بود یک پله پایین‏تر از مکان حضرت ایستاده بود و نسبت به صورت حضرت به طرف راست مایل بود که گویى هر دو در یک مکان ایستاده‏اند.</a:t>
            </a:r>
          </a:p>
          <a:p>
            <a:pPr marL="0" indent="0" algn="just" rtl="1">
              <a:buNone/>
            </a:pPr>
            <a:r>
              <a:rPr lang="fa-IR" sz="1900" dirty="0" smtClean="0"/>
              <a:t>پس </a:t>
            </a:r>
            <a:r>
              <a:rPr lang="fa-IR" sz="1900" dirty="0"/>
              <a:t>پیامبر صلى‏الله‏علیه‏و‏آله با دستش او را بلند کرد و هر دو دست را به سوى آسمان باز نمود و على علیه‏السلام را از جا بلند نمود تا حدى که پاى آن حضرت موازى زانوى پیامبر صلى‏الله‏علیه‏و‏آله رسید. </a:t>
            </a:r>
            <a:endParaRPr lang="fa-IR" sz="1900" dirty="0" smtClean="0"/>
          </a:p>
          <a:p>
            <a:pPr marL="0" indent="0" algn="just" rtl="1">
              <a:buNone/>
            </a:pPr>
            <a:r>
              <a:rPr lang="fa-IR" dirty="0" smtClean="0"/>
              <a:t>سپس </a:t>
            </a:r>
            <a:r>
              <a:rPr lang="fa-IR" dirty="0"/>
              <a:t>فرمود: </a:t>
            </a:r>
            <a:r>
              <a:rPr lang="fa-IR" dirty="0" smtClean="0"/>
              <a:t>اى </a:t>
            </a:r>
            <a:r>
              <a:rPr lang="fa-IR" dirty="0"/>
              <a:t>مردم، چه کسى بر شما از خودتان صاحب اختیارتر است؟</a:t>
            </a:r>
          </a:p>
          <a:p>
            <a:pPr marL="0" indent="0" algn="just" rtl="1">
              <a:buNone/>
            </a:pPr>
            <a:r>
              <a:rPr lang="fa-IR" dirty="0" smtClean="0"/>
              <a:t>گفتند</a:t>
            </a:r>
            <a:r>
              <a:rPr lang="fa-IR" dirty="0"/>
              <a:t>: خدا و رسولش. </a:t>
            </a:r>
            <a:endParaRPr lang="en-US" dirty="0"/>
          </a:p>
        </p:txBody>
      </p:sp>
    </p:spTree>
    <p:extLst>
      <p:ext uri="{BB962C8B-B14F-4D97-AF65-F5344CB8AC3E}">
        <p14:creationId xmlns:p14="http://schemas.microsoft.com/office/powerpoint/2010/main" val="3081444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lnSpc>
                <a:spcPct val="150000"/>
              </a:lnSpc>
              <a:buNone/>
            </a:pPr>
            <a:r>
              <a:rPr lang="fa-IR" b="1" dirty="0" smtClean="0"/>
              <a:t>فَقالَ</a:t>
            </a:r>
            <a:r>
              <a:rPr lang="fa-IR" b="1" dirty="0"/>
              <a:t>: اَلا من کُنْتُ مَوْلاهُ فَهذا عَلی مَوْلاهُ، اللهمَّ والِ مَنْ والاهُ و عادِ مَنْ عاداهُ وَانْصُرْمَنْ نَصَرَهُ واخْذُلْ مَنْ خَذَلَهُ.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سپس </a:t>
            </a:r>
            <a:r>
              <a:rPr lang="fa-IR" dirty="0"/>
              <a:t>فرمود آگاه باشید! آن که من سرپرست اویم، پس این علی سرپرست اوست! خداوندا دوست بدار آن را که سرپرستی او را بپذیرد و دشمن بدار هر آن که او را دشمن دارد و یاری کن یار او را؛ و تنها گذار آن را که او را تنها بگذارد.</a:t>
            </a:r>
            <a:endParaRPr lang="en-US" dirty="0"/>
          </a:p>
        </p:txBody>
      </p:sp>
    </p:spTree>
    <p:extLst>
      <p:ext uri="{BB962C8B-B14F-4D97-AF65-F5344CB8AC3E}">
        <p14:creationId xmlns:p14="http://schemas.microsoft.com/office/powerpoint/2010/main" val="4008018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fontScale="92500" lnSpcReduction="10000"/>
          </a:bodyPr>
          <a:lstStyle/>
          <a:p>
            <a:pPr marL="0" lvl="0" indent="0" algn="ctr" rtl="1">
              <a:lnSpc>
                <a:spcPct val="150000"/>
              </a:lnSpc>
              <a:buNone/>
            </a:pPr>
            <a:r>
              <a:rPr lang="fa-IR" b="1" dirty="0"/>
              <a:t>مَعاشِرَالنّاسِ، هذا عَلِی أخی وَ وَصیی وَ واعی عِلْمی، وَ خَلیفَتی فی اُمَّتی عَلی مَنْ آمَنَ بی وَعَلی تَفْسیرِ کِتابِ الله عَزَّوَجَلَّ وَالدّاعی إِلَیْهِ وَالْعامِلُ بِمایَرْضاهُ وَالُْمحارِبُ لاَِعْدائهِ وَالْمُوالی عَلی طاعَتِهِ وَالنّاهی عَنْ مَعْصِیَتِهِ.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این على است برادر من و وصى من و جامع علم من، و جانشین من در امتم بر آنان که به من ایمان آورده‏اند، و جانشین من در تفسیر کتاب خداوند عز و جل و دعوت به آن، و عمل کننده به آنچه او را راضى مى‏کند، و جنگ کننده با دشمنان خدا و دوستى کننده بر اطاعت او و نهى کننده از معصیت او</a:t>
            </a:r>
            <a:r>
              <a:rPr lang="en-US" dirty="0"/>
              <a:t>.</a:t>
            </a:r>
            <a:endParaRPr lang="en-US" dirty="0"/>
          </a:p>
        </p:txBody>
      </p:sp>
    </p:spTree>
    <p:extLst>
      <p:ext uri="{BB962C8B-B14F-4D97-AF65-F5344CB8AC3E}">
        <p14:creationId xmlns:p14="http://schemas.microsoft.com/office/powerpoint/2010/main" val="3891309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753"/>
            <a:ext cx="10515600" cy="1745993"/>
          </a:xfrm>
        </p:spPr>
        <p:txBody>
          <a:bodyPr>
            <a:normAutofit/>
          </a:bodyPr>
          <a:lstStyle/>
          <a:p>
            <a:pPr marL="0" lvl="0" indent="0" algn="ctr" rtl="1">
              <a:lnSpc>
                <a:spcPct val="150000"/>
              </a:lnSpc>
              <a:buNone/>
            </a:pPr>
            <a:r>
              <a:rPr lang="fa-IR" b="1" dirty="0" smtClean="0"/>
              <a:t>إِنَّهُ </a:t>
            </a:r>
            <a:r>
              <a:rPr lang="fa-IR" b="1" dirty="0"/>
              <a:t>خَلیفَةُ رَسُولِ الله وَ أَمیرُالْمُؤْمِنینَ وَالْإمامُ الْهادی مِنَ الله، وَ قاتِلُ النّاکِثینَ وَالْقاسِطینَ وَالْمارِقینَ بِأَمْرِالله. </a:t>
            </a:r>
            <a:r>
              <a:rPr lang="fa-IR" b="1" dirty="0"/>
              <a:t>یَقُولُ الله: «مایُبَدَّلُ الْقَوْلُ لَدَی».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اوست خلیفه رسول خدا، و اوست امیرالمؤمنین و امام هدایت کننده از طرف خداوند، و اوست قاتل ناکثین و قاسطین و مارقین به امر خداوند</a:t>
            </a:r>
            <a:r>
              <a:rPr lang="en-US" dirty="0" smtClean="0"/>
              <a:t>.</a:t>
            </a:r>
            <a:r>
              <a:rPr lang="fa-IR" dirty="0" smtClean="0"/>
              <a:t> </a:t>
            </a:r>
            <a:r>
              <a:rPr lang="ar-SA" dirty="0"/>
              <a:t>خداوند مى‏فرماید: «سخن در پیشگاه من تغییر نمى‏پذیرد</a:t>
            </a:r>
            <a:r>
              <a:rPr lang="ar-SA" dirty="0" smtClean="0"/>
              <a:t>»</a:t>
            </a:r>
            <a:r>
              <a:rPr lang="fa-IR" dirty="0" smtClean="0"/>
              <a:t>.</a:t>
            </a:r>
            <a:endParaRPr lang="en-US" dirty="0"/>
          </a:p>
        </p:txBody>
      </p:sp>
    </p:spTree>
    <p:extLst>
      <p:ext uri="{BB962C8B-B14F-4D97-AF65-F5344CB8AC3E}">
        <p14:creationId xmlns:p14="http://schemas.microsoft.com/office/powerpoint/2010/main" val="1755617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1813228"/>
          </a:xfrm>
        </p:spPr>
        <p:txBody>
          <a:bodyPr>
            <a:normAutofit/>
          </a:bodyPr>
          <a:lstStyle/>
          <a:p>
            <a:pPr marL="0" indent="0" algn="ctr" rtl="1">
              <a:lnSpc>
                <a:spcPct val="150000"/>
              </a:lnSpc>
              <a:buNone/>
            </a:pPr>
            <a:r>
              <a:rPr lang="fa-IR" b="1" dirty="0" smtClean="0"/>
              <a:t>بِأَمْرِکَ یارَبِّ أَقولُ: اَلَّلهُمَّ والِ مَنْ والاهُ وَعادِ مَنْ عاداهُ (وَانْصُرْ مَنْ نَصَرَهُ وَاخْذُلْ مَنْ خَذَلَهُ) وَالْعَنْ مَنْ أَنْکَرَهُ وَاغْضِبْ عَلی مَنْ جَحَدَ حَقَّهُ.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پروردگارا</a:t>
            </a:r>
            <a:r>
              <a:rPr lang="ar-SA" dirty="0"/>
              <a:t>، به امر تو مى‏گویم : «خداوندا دوست بدار هر کس على را دوست بدارد و دشمن بدار هر کس على را دشمن بدارد، و یارى کن هر کس على را یارى کند و خوار کن هر کس على را خوار کند، و لعنت نما هر کس على را انکار کند و غضب نما بر هر کس که حق على را انکار </a:t>
            </a:r>
            <a:r>
              <a:rPr lang="ar-SA" dirty="0" smtClean="0"/>
              <a:t>نماید</a:t>
            </a:r>
            <a:r>
              <a:rPr lang="fa-IR" dirty="0" smtClean="0"/>
              <a:t>»</a:t>
            </a:r>
            <a:r>
              <a:rPr lang="en-US" dirty="0" smtClean="0"/>
              <a:t>.</a:t>
            </a:r>
            <a:endParaRPr lang="en-US" dirty="0"/>
          </a:p>
        </p:txBody>
      </p:sp>
    </p:spTree>
    <p:extLst>
      <p:ext uri="{BB962C8B-B14F-4D97-AF65-F5344CB8AC3E}">
        <p14:creationId xmlns:p14="http://schemas.microsoft.com/office/powerpoint/2010/main" val="2428190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8188"/>
            <a:ext cx="10515600" cy="2364558"/>
          </a:xfrm>
        </p:spPr>
        <p:txBody>
          <a:bodyPr>
            <a:normAutofit lnSpcReduction="10000"/>
          </a:bodyPr>
          <a:lstStyle/>
          <a:p>
            <a:pPr marL="0" lvl="0" indent="0" algn="just" rtl="1">
              <a:lnSpc>
                <a:spcPct val="150000"/>
              </a:lnSpc>
              <a:buNone/>
            </a:pPr>
            <a:r>
              <a:rPr lang="fa-IR" b="1" dirty="0"/>
              <a:t>اللهمَّ إِنَّکَ أَنْزَلْتَ الْآیَةَ فی عَلِی وَلِیِّکَ </a:t>
            </a:r>
            <a:r>
              <a:rPr lang="fa-IR" b="1" dirty="0" smtClean="0"/>
              <a:t>عِنْدَ تَبْیینِ </a:t>
            </a:r>
            <a:r>
              <a:rPr lang="fa-IR" b="1" dirty="0"/>
              <a:t>ذالِکَ وَنَصْبِکَ إِیّاهُ لِهذَا الْیَوْمِ: </a:t>
            </a:r>
            <a:endParaRPr lang="fa-IR" b="1" dirty="0" smtClean="0"/>
          </a:p>
          <a:p>
            <a:pPr marL="1371600" lvl="3" indent="0" algn="just" rtl="1">
              <a:lnSpc>
                <a:spcPct val="150000"/>
              </a:lnSpc>
              <a:buNone/>
            </a:pPr>
            <a:r>
              <a:rPr lang="fa-IR" b="1" dirty="0" smtClean="0"/>
              <a:t>«الْیَوْمَ أَکْمَلْتُ لَکُمْ دینَکُمْ وَأَتْمَمْتُ عَلَیْکُمْ نِعْمَتی وَ رَضیتُ لَکُمُ الْإِسْلامَ دیناً»، </a:t>
            </a:r>
          </a:p>
          <a:p>
            <a:pPr marL="1371600" lvl="3" indent="0" algn="just" rtl="1">
              <a:lnSpc>
                <a:spcPct val="150000"/>
              </a:lnSpc>
              <a:buNone/>
            </a:pPr>
            <a:r>
              <a:rPr lang="fa-IR" b="1" dirty="0" smtClean="0"/>
              <a:t>«وَ مَنْ یَبْتَغِ غَیْرَالْإِسْلامِ دیناً فَلَنْ یُقْبَلَ مِنْهُ وَهُوَ فِی الْآخِرَةِ مِنَ الْخاسِرینَ». </a:t>
            </a:r>
          </a:p>
          <a:p>
            <a:pPr marL="0" lvl="0" indent="0" algn="just" rtl="1">
              <a:lnSpc>
                <a:spcPct val="150000"/>
              </a:lnSpc>
              <a:buNone/>
            </a:pPr>
            <a:r>
              <a:rPr lang="fa-IR" b="1" dirty="0" smtClean="0"/>
              <a:t>اللهمَّ إِنِّی أُشْهِدُکَ أَنِّی قَدْ بَلَّغْتُ.</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69</a:t>
            </a:fld>
            <a:endParaRPr lang="en-US" dirty="0"/>
          </a:p>
        </p:txBody>
      </p:sp>
      <p:sp>
        <p:nvSpPr>
          <p:cNvPr id="5" name="Content Placeholder 2"/>
          <p:cNvSpPr txBox="1">
            <a:spLocks/>
          </p:cNvSpPr>
          <p:nvPr/>
        </p:nvSpPr>
        <p:spPr>
          <a:xfrm>
            <a:off x="838200" y="3962716"/>
            <a:ext cx="10515600" cy="257619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60000"/>
              </a:lnSpc>
              <a:buNone/>
            </a:pPr>
            <a:r>
              <a:rPr lang="ar-SA" dirty="0"/>
              <a:t>پروردگارا، تو هنگام روشن شدن این مطلب و منصوب نمودن على در این روز این آیه را درباره او نازل کردى: </a:t>
            </a:r>
            <a:r>
              <a:rPr lang="ar-SA" dirty="0" smtClean="0"/>
              <a:t>«</a:t>
            </a:r>
            <a:r>
              <a:rPr lang="ar-SA" dirty="0"/>
              <a:t>امروز دین شما را برایتان کامل نمودم و نعمت خود را بر شما تمام کردم و اسلام را به عنوان دین شما راضى شدم»، و فرمودى: </a:t>
            </a:r>
            <a:r>
              <a:rPr lang="ar-SA" dirty="0" smtClean="0"/>
              <a:t>«دین </a:t>
            </a:r>
            <a:r>
              <a:rPr lang="ar-SA" dirty="0"/>
              <a:t>نزد خداوند اسلام است»، و فرمودى: </a:t>
            </a:r>
            <a:r>
              <a:rPr lang="ar-SA" dirty="0" smtClean="0"/>
              <a:t>«</a:t>
            </a:r>
            <a:r>
              <a:rPr lang="ar-SA" dirty="0"/>
              <a:t>هر کس دینى غیر از اسلام انتخاب کند هرگز از او قبول نخواهد شد و او در آخرت از زیانکاران خواهد بود». پروردگارا، تو را شاهد مى‏گیرم که من ابلاغ نمودم</a:t>
            </a:r>
            <a:r>
              <a:rPr lang="en-US" dirty="0"/>
              <a:t>.</a:t>
            </a:r>
            <a:endParaRPr lang="en-US" dirty="0"/>
          </a:p>
        </p:txBody>
      </p:sp>
    </p:spTree>
    <p:extLst>
      <p:ext uri="{BB962C8B-B14F-4D97-AF65-F5344CB8AC3E}">
        <p14:creationId xmlns:p14="http://schemas.microsoft.com/office/powerpoint/2010/main" val="363414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8494"/>
            <a:ext cx="10515600" cy="1934252"/>
          </a:xfrm>
        </p:spPr>
        <p:txBody>
          <a:bodyPr>
            <a:normAutofit/>
          </a:bodyPr>
          <a:lstStyle/>
          <a:p>
            <a:pPr marL="0" lvl="0" indent="0" algn="ctr" rtl="1">
              <a:buNone/>
            </a:pPr>
            <a:r>
              <a:rPr lang="fa-IR" b="1" dirty="0"/>
              <a:t>کَریمٌ حَلیمٌ ذُوأَناتٍ، قَدْ وَسِعَ کُلَّ شَیءٍ رَحْمَتُهُ وَ مَنَّ عَلَیْهِمْ بِنِعْمَتِهِ. لا یَعْجَلُ بِانْتِقامِهِ، وَلایُبادِرُ إِلَیْهِمْ بِمَا اسْتَحَقُّوا مِنْ عَذابِهِ. </a:t>
            </a:r>
          </a:p>
          <a:p>
            <a:pPr marL="0" lvl="0" indent="0" algn="ctr" rtl="1">
              <a:buNone/>
            </a:pP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a:t>
            </a:fld>
            <a:endParaRPr lang="en-US" dirty="0"/>
          </a:p>
        </p:txBody>
      </p:sp>
      <p:sp>
        <p:nvSpPr>
          <p:cNvPr id="5" name="Content Placeholder 2"/>
          <p:cNvSpPr txBox="1">
            <a:spLocks/>
          </p:cNvSpPr>
          <p:nvPr/>
        </p:nvSpPr>
        <p:spPr>
          <a:xfrm>
            <a:off x="838200" y="3818964"/>
            <a:ext cx="10515600" cy="2537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کریم و بردبار و شکیباست. رحمت اش </a:t>
            </a:r>
            <a:r>
              <a:rPr lang="fa-IR" dirty="0" smtClean="0"/>
              <a:t>جهان‌شمول </a:t>
            </a:r>
            <a:r>
              <a:rPr lang="fa-IR" dirty="0"/>
              <a:t>و عطایش منّت گذار. در انتقام بی شتاب و در کیفر سزاواران عذاب، صبور و شکیباست. </a:t>
            </a:r>
          </a:p>
        </p:txBody>
      </p:sp>
    </p:spTree>
    <p:extLst>
      <p:ext uri="{BB962C8B-B14F-4D97-AF65-F5344CB8AC3E}">
        <p14:creationId xmlns:p14="http://schemas.microsoft.com/office/powerpoint/2010/main" val="22297178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پنجم: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تاکید </a:t>
            </a:r>
            <a:r>
              <a:rPr lang="fa-IR" dirty="0">
                <a:cs typeface="B Jadid" panose="00000700000000000000" pitchFamily="2" charset="-78"/>
              </a:rPr>
              <a:t>بر توجه امت به مسئله </a:t>
            </a:r>
            <a:r>
              <a:rPr lang="fa-IR" dirty="0" smtClean="0">
                <a:cs typeface="B Jadid" panose="00000700000000000000" pitchFamily="2" charset="-78"/>
              </a:rPr>
              <a:t>امامت</a:t>
            </a:r>
            <a:endParaRPr lang="en-US" dirty="0">
              <a:cs typeface="B Jadid" panose="00000700000000000000" pitchFamily="2" charset="-78"/>
            </a:endParaRPr>
          </a:p>
        </p:txBody>
      </p:sp>
    </p:spTree>
    <p:extLst>
      <p:ext uri="{BB962C8B-B14F-4D97-AF65-F5344CB8AC3E}">
        <p14:creationId xmlns:p14="http://schemas.microsoft.com/office/powerpoint/2010/main" val="3765483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071"/>
            <a:ext cx="10515600" cy="1826675"/>
          </a:xfrm>
        </p:spPr>
        <p:txBody>
          <a:bodyPr>
            <a:normAutofit fontScale="92500" lnSpcReduction="10000"/>
          </a:bodyPr>
          <a:lstStyle/>
          <a:p>
            <a:pPr marL="0" lvl="0" indent="0" algn="ctr" rtl="1">
              <a:lnSpc>
                <a:spcPct val="150000"/>
              </a:lnSpc>
              <a:buNone/>
            </a:pPr>
            <a:r>
              <a:rPr lang="fa-IR" b="1" dirty="0"/>
              <a:t>مَعاشِرَالنّاسِ، إِنَّما أَکْمَلَ الله عَزَّوَجَلَّ دینَکُمْ بِإِمامَتِهِ. فَمَنْ لَمْ یَأْتَمَّ بِهِ وَبِمَنْ یَقُومُ مَقامَهُ مِنْ وُلْدی مِنْ صُلْبِهِ إِلی یَوْمِ الْقِیامَةِ وَالْعَرْضِ عَلَی الله عَزَّوَجَلَّ فَأُولئِکَ الَّذینَ حَبِطَتْ أَعْمالُهُمْ (فِی الدُّنْیا وَالْآخِرَةِ) وَ فِی النّارِهُمْ خالِدُونَ، (لایُخَفَّفُ عَنْهُمُ الْعَذابُ وَلاهُمْ یُنْظَرونَ).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خداوند دین شما را با امامت او کامل نمود، پس هر کس اقتدا نکند به او و به کسانى که جانشین او از فرزندان من و از نسل او هستند تا روز قیامت و روز رفتن به پیشگاه خداوند عز و جل، چنین کسانى اعمالشان در دنیا و آخرت از بین رفته و در آتش دائمى خواهند بود. عذاب از آنان تخفیف نمى‏یابد و به آنها مهلت داده نمى‏شود</a:t>
            </a:r>
            <a:r>
              <a:rPr lang="en-US" dirty="0"/>
              <a:t>.</a:t>
            </a:r>
            <a:endParaRPr lang="en-US" dirty="0"/>
          </a:p>
        </p:txBody>
      </p:sp>
    </p:spTree>
    <p:extLst>
      <p:ext uri="{BB962C8B-B14F-4D97-AF65-F5344CB8AC3E}">
        <p14:creationId xmlns:p14="http://schemas.microsoft.com/office/powerpoint/2010/main" val="4294145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10515600" cy="1853570"/>
          </a:xfrm>
        </p:spPr>
        <p:txBody>
          <a:bodyPr>
            <a:normAutofit/>
          </a:bodyPr>
          <a:lstStyle/>
          <a:p>
            <a:pPr marL="0" lvl="0" indent="0" algn="ctr" rtl="1">
              <a:lnSpc>
                <a:spcPct val="150000"/>
              </a:lnSpc>
              <a:buNone/>
            </a:pPr>
            <a:r>
              <a:rPr lang="fa-IR" b="1" dirty="0"/>
              <a:t>مَعاشِرَالنّاسِ، هذا عَلِی، أَنْصَرُکُمْ لی وَأَحَقُّکُمْ بی وَأَقْرَبُکُمْ إِلَی وَأَعَزُّکُمْ عَلَی، وَالله عَزَّوَجَلَّ </a:t>
            </a:r>
            <a:r>
              <a:rPr lang="fa-IR" b="1" dirty="0" smtClean="0"/>
              <a:t>وَأَنَا عَنْهُ </a:t>
            </a:r>
            <a:r>
              <a:rPr lang="fa-IR" b="1" dirty="0"/>
              <a:t>راضِیانِ.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این على است که یارى کننده‏ترین شما نسبت به من و سزاوارترین شما به من و نزدیک‏ترین شما به من و عزیزترین شما نزد من است. خداوند عز و جل و من از او راضى هستیم. </a:t>
            </a:r>
            <a:endParaRPr lang="en-US" dirty="0"/>
          </a:p>
        </p:txBody>
      </p:sp>
    </p:spTree>
    <p:extLst>
      <p:ext uri="{BB962C8B-B14F-4D97-AF65-F5344CB8AC3E}">
        <p14:creationId xmlns:p14="http://schemas.microsoft.com/office/powerpoint/2010/main" val="42490304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9518"/>
            <a:ext cx="10515600" cy="1963270"/>
          </a:xfrm>
        </p:spPr>
        <p:txBody>
          <a:bodyPr>
            <a:normAutofit lnSpcReduction="10000"/>
          </a:bodyPr>
          <a:lstStyle/>
          <a:p>
            <a:pPr marL="0" lvl="0" indent="0" algn="ctr" rtl="1">
              <a:lnSpc>
                <a:spcPct val="150000"/>
              </a:lnSpc>
              <a:buNone/>
            </a:pPr>
            <a:r>
              <a:rPr lang="fa-IR" b="1" dirty="0" smtClean="0"/>
              <a:t>وَ </a:t>
            </a:r>
            <a:r>
              <a:rPr lang="fa-IR" b="1" dirty="0"/>
              <a:t>مانَزَلَتْ آیَةُ رِضاً (فی الْقُرْآنِ) إِلاّ فیهِ، وَلا خاطَبَ الله الَّذینَ آمَنُوا </a:t>
            </a:r>
            <a:r>
              <a:rPr lang="fa-IR" b="1" dirty="0" smtClean="0"/>
              <a:t>إِلاّ بَدَأ </a:t>
            </a:r>
            <a:r>
              <a:rPr lang="fa-IR" b="1" dirty="0"/>
              <a:t>بِهِ، وَلانَزَلَتْ آیَةُ مَدْحٍ فِی الْقُرْآنِ إِلاّ فیهِ، وَلاشَهِدَ الله بِالْجَنَّةِ فی </a:t>
            </a:r>
            <a:r>
              <a:rPr lang="fa-IR" b="1" dirty="0" smtClean="0"/>
              <a:t>«هَلْ </a:t>
            </a:r>
            <a:r>
              <a:rPr lang="fa-IR" b="1" dirty="0"/>
              <a:t>أَتی عَلَی </a:t>
            </a:r>
            <a:r>
              <a:rPr lang="fa-IR" b="1" dirty="0" smtClean="0"/>
              <a:t>الْاِنْسانِ» إِلاّ لَهُ</a:t>
            </a:r>
            <a:r>
              <a:rPr lang="fa-IR" b="1" dirty="0"/>
              <a:t>، وَلا أَنْزَلَها فی سِواهُ وَلامَدَحَ بِها غَیْرَهُ.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هیچ </a:t>
            </a:r>
            <a:r>
              <a:rPr lang="ar-SA" dirty="0"/>
              <a:t>آیه رضایتى در قرآن نازل نشده مگر درباره او، و هیچگاه خداوند مؤمنین را مورد خطاب قرار نداده مگر آنکه ابتدا او مخاطب بوده است، و هیچ آیه مدحى در قرآن نیست مگر درباره او، و خداوند در سوره «هَلْ اَتى عَلَى الإِنْسانِ ...» شهادت به بهشت نداده مگر براى او، و این سوره را درباره غیر او نازل نکرده و با این سوره جز او را مدح نکرده است</a:t>
            </a:r>
            <a:r>
              <a:rPr lang="en-US" dirty="0"/>
              <a:t>.</a:t>
            </a:r>
            <a:endParaRPr lang="en-US" dirty="0"/>
          </a:p>
        </p:txBody>
      </p:sp>
    </p:spTree>
    <p:extLst>
      <p:ext uri="{BB962C8B-B14F-4D97-AF65-F5344CB8AC3E}">
        <p14:creationId xmlns:p14="http://schemas.microsoft.com/office/powerpoint/2010/main" val="535415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2"/>
            <a:ext cx="10515600" cy="1880464"/>
          </a:xfrm>
        </p:spPr>
        <p:txBody>
          <a:bodyPr>
            <a:normAutofit/>
          </a:bodyPr>
          <a:lstStyle/>
          <a:p>
            <a:pPr marL="0" lvl="0" indent="0" algn="ctr" rtl="1">
              <a:lnSpc>
                <a:spcPct val="150000"/>
              </a:lnSpc>
              <a:buNone/>
            </a:pPr>
            <a:r>
              <a:rPr lang="fa-IR" b="1" dirty="0"/>
              <a:t>مَعاشِرَالنّاسِ، هُوَ ناصِرُ دینِ الله وَالُْمجادِلُ عَنْ رَسُولِ الله، وَ هُوَالتَّقِی النَّقِی الْهادِی الْمَهْدِی. نَبِیُّکُمْ خَیْرُ نَبی وَ وَصِیُّکُمْ خَیْرُ وَصِی (وَبَنُوهُ خَیْرُالْأَوْصِیاءِ).</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او یارى دهنده دین خدا و دفاع کننده از رسول خداست، و اوست با تقواى پاکیزه هدایت کننده هدایت شده. پیامبرتان بهترین پیامبر و وصیّتان بهترین وصى و فرزندان او بهترین اوصیاء هستند</a:t>
            </a:r>
            <a:r>
              <a:rPr lang="en-US" dirty="0"/>
              <a:t>.</a:t>
            </a:r>
            <a:endParaRPr lang="en-US" dirty="0"/>
          </a:p>
        </p:txBody>
      </p:sp>
    </p:spTree>
    <p:extLst>
      <p:ext uri="{BB962C8B-B14F-4D97-AF65-F5344CB8AC3E}">
        <p14:creationId xmlns:p14="http://schemas.microsoft.com/office/powerpoint/2010/main" val="5338700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2"/>
            <a:ext cx="10515600" cy="1880464"/>
          </a:xfrm>
        </p:spPr>
        <p:txBody>
          <a:bodyPr>
            <a:normAutofit/>
          </a:bodyPr>
          <a:lstStyle/>
          <a:p>
            <a:pPr marL="0" lvl="0" indent="0" algn="ctr" rtl="1">
              <a:lnSpc>
                <a:spcPct val="150000"/>
              </a:lnSpc>
              <a:buNone/>
            </a:pPr>
            <a:r>
              <a:rPr lang="fa-IR" b="1" dirty="0"/>
              <a:t>مَعاشِرَالنّاسِ، ذُرِّیَّةُ کُلِّ نَبِی مِنْ صُلْبِهِ، وَ ذُرِّیَّتی مِنْ صُلْبِ (أَمیرِالْمُؤْمِنینَ) عَلِی.</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نسل هر پیامبرى از صلب خود او هستند ولى نسل من از صلب امیرالمؤمنین على است</a:t>
            </a:r>
            <a:r>
              <a:rPr lang="en-US" dirty="0"/>
              <a:t>.</a:t>
            </a:r>
            <a:endParaRPr lang="en-US" dirty="0"/>
          </a:p>
        </p:txBody>
      </p:sp>
    </p:spTree>
    <p:extLst>
      <p:ext uri="{BB962C8B-B14F-4D97-AF65-F5344CB8AC3E}">
        <p14:creationId xmlns:p14="http://schemas.microsoft.com/office/powerpoint/2010/main" val="2912003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2"/>
            <a:ext cx="10515600" cy="1880464"/>
          </a:xfrm>
        </p:spPr>
        <p:txBody>
          <a:bodyPr>
            <a:normAutofit fontScale="92500"/>
          </a:bodyPr>
          <a:lstStyle/>
          <a:p>
            <a:pPr marL="0" lvl="0" indent="0" algn="ctr" rtl="1">
              <a:lnSpc>
                <a:spcPct val="150000"/>
              </a:lnSpc>
              <a:buNone/>
            </a:pPr>
            <a:r>
              <a:rPr lang="fa-IR" b="1" dirty="0"/>
              <a:t>مَعاشِرَ النّاسِ، إِنَّ إِبْلیسَ أَخْرَجَ آدَمَ مِنَ الْجَنَّةِ بِالْحَسَدِ، فَلاتَحْسُدُوهُ فَتَحْبِطَ أَعْمالُکُمْ وَتَزِلَّ أَقْدامُکُمْ، فَإِنَّ آدَمَ أُهْبِطَ إِلَی الْأَرضِ بِخَطیئَةٍ واحِدَةٍ، وَهُوَ صَفْوَةُالله عَزَّوَجَلَّ، وَکَیْفَ بِکُمْ وَأَنْتُمْ أَنْتُمْ وَ مِنْکُمْ أَعْداءُالله،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شیطان آدم را با حسد از بهشت بیرون کرد. مبادا به على حسد کنید که اعمالتان نابود شود و قدم‏هایتان بلغزد. آدم به خاطر یک گناه به زمین فرستاده شد در حالى که انتخاب شده خداوند عز و جل بود، پس شما چگونه خواهید بود در حالى که </a:t>
            </a:r>
            <a:r>
              <a:rPr lang="fa-IR" dirty="0" smtClean="0"/>
              <a:t>شما </a:t>
            </a:r>
            <a:r>
              <a:rPr lang="ar-SA" dirty="0" smtClean="0"/>
              <a:t>شمایید </a:t>
            </a:r>
            <a:r>
              <a:rPr lang="ar-SA" dirty="0"/>
              <a:t>و در بین شما دشمنان خدا </a:t>
            </a:r>
            <a:r>
              <a:rPr lang="ar-SA" dirty="0" smtClean="0"/>
              <a:t>هستند</a:t>
            </a:r>
            <a:r>
              <a:rPr lang="fa-IR" dirty="0"/>
              <a:t>؟</a:t>
            </a:r>
            <a:endParaRPr lang="en-US" dirty="0"/>
          </a:p>
        </p:txBody>
      </p:sp>
    </p:spTree>
    <p:extLst>
      <p:ext uri="{BB962C8B-B14F-4D97-AF65-F5344CB8AC3E}">
        <p14:creationId xmlns:p14="http://schemas.microsoft.com/office/powerpoint/2010/main" val="30757800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buNone/>
            </a:pPr>
            <a:r>
              <a:rPr lang="fa-IR" b="1" dirty="0"/>
              <a:t>أَلا وَ إِنَّهُ لایُبْغِضُ عَلِیّاً إِلاّشَقِی، وَ لایُوالی عَلِیّاً إِلاَّ تَقِی، وَ لایُؤْمِنُ بِهِ إِلاّ مُؤْمِنٌ مُخْلِصٌ.</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بدانید که با على دشمنى نمى‏کند مگر شقى و با على دوستى نمى‏کند مگر با تقوى، و به او ایمان نمى‏آورد مگر مؤمن مخلص.</a:t>
            </a:r>
            <a:endParaRPr lang="en-US" dirty="0"/>
          </a:p>
        </p:txBody>
      </p:sp>
    </p:spTree>
    <p:extLst>
      <p:ext uri="{BB962C8B-B14F-4D97-AF65-F5344CB8AC3E}">
        <p14:creationId xmlns:p14="http://schemas.microsoft.com/office/powerpoint/2010/main" val="766572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5729"/>
            <a:ext cx="10515600" cy="1867017"/>
          </a:xfrm>
        </p:spPr>
        <p:txBody>
          <a:bodyPr>
            <a:normAutofit/>
          </a:bodyPr>
          <a:lstStyle/>
          <a:p>
            <a:pPr marL="0" lvl="0" indent="0" algn="ctr" rtl="1">
              <a:buNone/>
            </a:pPr>
            <a:r>
              <a:rPr lang="fa-IR" b="1" dirty="0"/>
              <a:t>وَ فی عَلِی - وَالله - نَزَلَتْ سُورَةُ الْعَصْر: </a:t>
            </a:r>
            <a:r>
              <a:rPr lang="fa-IR" b="1" dirty="0" smtClean="0"/>
              <a:t>«بِسْمِ </a:t>
            </a:r>
            <a:r>
              <a:rPr lang="fa-IR" b="1" dirty="0"/>
              <a:t>الله الرَّحْمانِ الرَّحیمِ، وَالْعَصْرِ، إِنَّ الْإِنْسانَ لَفی </a:t>
            </a:r>
            <a:r>
              <a:rPr lang="fa-IR" b="1" dirty="0" smtClean="0"/>
              <a:t>خُسْرٍ» </a:t>
            </a:r>
            <a:r>
              <a:rPr lang="fa-IR" b="1" dirty="0"/>
              <a:t>(إِلاّ عَلیّاً الّذی آمَنَ وَ رَضِی بِالْحَقِّ وَالصَّبْرِ).</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a:t>و سوگند به خدا که </a:t>
            </a:r>
            <a:r>
              <a:rPr lang="fa-IR" dirty="0" smtClean="0"/>
              <a:t>سوره </a:t>
            </a:r>
            <a:r>
              <a:rPr lang="fa-IR" dirty="0"/>
              <a:t>والعصر درباره </a:t>
            </a:r>
            <a:r>
              <a:rPr lang="fa-IR" dirty="0" smtClean="0"/>
              <a:t>اوست</a:t>
            </a:r>
            <a:r>
              <a:rPr lang="fa-IR" dirty="0"/>
              <a:t>: «به نام خداوند همه مهر مهر ورز. قسم به زمان که انسان در زیان است.» مگر علی که ایمان آورده و به درستی و شکیبایی آراسته است.</a:t>
            </a:r>
            <a:endParaRPr lang="en-US" dirty="0"/>
          </a:p>
        </p:txBody>
      </p:sp>
    </p:spTree>
    <p:extLst>
      <p:ext uri="{BB962C8B-B14F-4D97-AF65-F5344CB8AC3E}">
        <p14:creationId xmlns:p14="http://schemas.microsoft.com/office/powerpoint/2010/main" val="30187451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388"/>
            <a:ext cx="10515600" cy="1907358"/>
          </a:xfrm>
        </p:spPr>
        <p:txBody>
          <a:bodyPr>
            <a:normAutofit/>
          </a:bodyPr>
          <a:lstStyle/>
          <a:p>
            <a:pPr marL="0" lvl="0" indent="0" algn="ctr" rtl="1">
              <a:buNone/>
            </a:pPr>
            <a:r>
              <a:rPr lang="fa-IR" b="1" dirty="0"/>
              <a:t>مَعاشِرَالنّاسِ، قَدِ اسْتَشْهَدْتُ الله وَبَلَّغْتُکُمْ رِسالَتی </a:t>
            </a:r>
            <a:r>
              <a:rPr lang="fa-IR" b="1" dirty="0" smtClean="0"/>
              <a:t>«وَ </a:t>
            </a:r>
            <a:r>
              <a:rPr lang="fa-IR" b="1" dirty="0"/>
              <a:t>ما عَلَی الرَّسُولِ إِلاَّالْبَلاغُ الْمُبینُ</a:t>
            </a:r>
            <a:r>
              <a:rPr lang="fa-IR" b="1" dirty="0" smtClean="0"/>
              <a:t>.»</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79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من خدا را شاهد گرفتم و رسالتم را به شما ابلاغ نمودم، و بر عهده رسول جز ابلاغ روشن چیزى نیست. </a:t>
            </a:r>
            <a:endParaRPr lang="en-US" dirty="0"/>
          </a:p>
        </p:txBody>
      </p:sp>
    </p:spTree>
    <p:extLst>
      <p:ext uri="{BB962C8B-B14F-4D97-AF65-F5344CB8AC3E}">
        <p14:creationId xmlns:p14="http://schemas.microsoft.com/office/powerpoint/2010/main" val="85427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5423"/>
            <a:ext cx="10515600" cy="2297323"/>
          </a:xfrm>
        </p:spPr>
        <p:txBody>
          <a:bodyPr>
            <a:normAutofit/>
          </a:bodyPr>
          <a:lstStyle/>
          <a:p>
            <a:pPr marL="0" lvl="0" indent="0" algn="ctr" rtl="1">
              <a:buNone/>
            </a:pPr>
            <a:r>
              <a:rPr lang="fa-IR" b="1" dirty="0" smtClean="0"/>
              <a:t>قَدْفَهِمَ </a:t>
            </a:r>
            <a:r>
              <a:rPr lang="fa-IR" b="1" dirty="0"/>
              <a:t>السَّرائِرَ وَ عَلِمَ الضَّمائِرَ، وَلَمْ تَخْفَ عَلَیْهِ اَلْمَکْنوناتُ ولا اشْتَبَهَتْ عَلَیْهِ الْخَفِیّاتُ. </a:t>
            </a:r>
          </a:p>
          <a:p>
            <a:pPr marL="0" lvl="0" indent="0" algn="ctr" rtl="1">
              <a:buNone/>
            </a:pP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a:t>
            </a:fld>
            <a:endParaRPr lang="en-US" dirty="0"/>
          </a:p>
        </p:txBody>
      </p:sp>
      <p:sp>
        <p:nvSpPr>
          <p:cNvPr id="5" name="Content Placeholder 2"/>
          <p:cNvSpPr txBox="1">
            <a:spLocks/>
          </p:cNvSpPr>
          <p:nvPr/>
        </p:nvSpPr>
        <p:spPr>
          <a:xfrm>
            <a:off x="838200" y="3765176"/>
            <a:ext cx="10515600" cy="2591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بر </a:t>
            </a:r>
            <a:r>
              <a:rPr lang="fa-IR" dirty="0"/>
              <a:t>نهان ها آگاه و بر درون ها </a:t>
            </a:r>
            <a:r>
              <a:rPr lang="fa-IR" dirty="0" smtClean="0"/>
              <a:t>داناست. پوشیده‌ها از او مخفی نیست و مخفی‌شده‌ها او را به اشتباه نمی‌اندازد.</a:t>
            </a:r>
            <a:endParaRPr lang="fa-IR" dirty="0"/>
          </a:p>
        </p:txBody>
      </p:sp>
    </p:spTree>
    <p:extLst>
      <p:ext uri="{BB962C8B-B14F-4D97-AF65-F5344CB8AC3E}">
        <p14:creationId xmlns:p14="http://schemas.microsoft.com/office/powerpoint/2010/main" val="14882194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1941"/>
            <a:ext cx="10515600" cy="1920805"/>
          </a:xfrm>
        </p:spPr>
        <p:txBody>
          <a:bodyPr>
            <a:normAutofit/>
          </a:bodyPr>
          <a:lstStyle/>
          <a:p>
            <a:pPr marL="0" lvl="0" indent="0" algn="ctr" rtl="1">
              <a:buNone/>
            </a:pPr>
            <a:r>
              <a:rPr lang="fa-IR" b="1" dirty="0"/>
              <a:t>مَعاشِرَالنّاسِ، </a:t>
            </a:r>
            <a:r>
              <a:rPr lang="fa-IR" b="1" dirty="0" smtClean="0"/>
              <a:t>«إتَّقُوالله </a:t>
            </a:r>
            <a:r>
              <a:rPr lang="fa-IR" b="1" dirty="0"/>
              <a:t>حَقَّ تُقاتِهِ وَلاتَموتُنَّ إِلاّ وَأَنْتُمْ </a:t>
            </a:r>
            <a:r>
              <a:rPr lang="fa-IR" b="1" dirty="0" smtClean="0"/>
              <a:t>مُسْلِمُونَ».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از خدا بترسید آن گونه که باید ترسید و از دنیا نروید مگر آنکه مسلمان باشید</a:t>
            </a:r>
            <a:r>
              <a:rPr lang="en-US" dirty="0"/>
              <a:t>.</a:t>
            </a:r>
            <a:endParaRPr lang="en-US" dirty="0"/>
          </a:p>
        </p:txBody>
      </p:sp>
    </p:spTree>
    <p:extLst>
      <p:ext uri="{BB962C8B-B14F-4D97-AF65-F5344CB8AC3E}">
        <p14:creationId xmlns:p14="http://schemas.microsoft.com/office/powerpoint/2010/main" val="1441828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ششم: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اشاره </a:t>
            </a:r>
            <a:r>
              <a:rPr lang="fa-IR" dirty="0">
                <a:cs typeface="B Jadid" panose="00000700000000000000" pitchFamily="2" charset="-78"/>
              </a:rPr>
              <a:t>به کارشکنی های </a:t>
            </a:r>
            <a:r>
              <a:rPr lang="fa-IR" dirty="0" smtClean="0">
                <a:cs typeface="B Jadid" panose="00000700000000000000" pitchFamily="2" charset="-78"/>
              </a:rPr>
              <a:t>منافقین</a:t>
            </a:r>
            <a:endParaRPr lang="en-US" dirty="0">
              <a:cs typeface="B Jadid" panose="00000700000000000000" pitchFamily="2" charset="-78"/>
            </a:endParaRPr>
          </a:p>
        </p:txBody>
      </p:sp>
    </p:spTree>
    <p:extLst>
      <p:ext uri="{BB962C8B-B14F-4D97-AF65-F5344CB8AC3E}">
        <p14:creationId xmlns:p14="http://schemas.microsoft.com/office/powerpoint/2010/main" val="7231038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lnSpc>
                <a:spcPct val="150000"/>
              </a:lnSpc>
              <a:buNone/>
            </a:pPr>
            <a:r>
              <a:rPr lang="fa-IR" b="1" dirty="0"/>
              <a:t>مَعاشِرَالنّاسِ، </a:t>
            </a:r>
            <a:r>
              <a:rPr lang="fa-IR" b="1" dirty="0" smtClean="0"/>
              <a:t>«آمِنُوا </a:t>
            </a:r>
            <a:r>
              <a:rPr lang="fa-IR" b="1" dirty="0"/>
              <a:t>بِالله وَ رَسُولِهِ وَالنَّورِ الَّذی أُنْزِلَ مَعَهُ مِنْ قَبْلِ أَنْ نَطْمِسَ وُجُوهاً فَنَرُدَّها عَلی أَدْبارِها أَوْ نَلْعَنَهُمْ کَما لَعَنَّا أَصْحابَ </a:t>
            </a:r>
            <a:r>
              <a:rPr lang="fa-IR" b="1" dirty="0" smtClean="0"/>
              <a:t>السَّبْتِ».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«ایمان آورید به خدا و رسولش و به نورى که همراه او نازل شده است، قبل از آنکه هلاک کنیم وجوهى را و آن صورت‏ها را به پشت برگردانیم یا آنان را مانند اصحاب سبت لعنت کنیم». </a:t>
            </a:r>
            <a:endParaRPr lang="en-US" dirty="0"/>
          </a:p>
        </p:txBody>
      </p:sp>
    </p:spTree>
    <p:extLst>
      <p:ext uri="{BB962C8B-B14F-4D97-AF65-F5344CB8AC3E}">
        <p14:creationId xmlns:p14="http://schemas.microsoft.com/office/powerpoint/2010/main" val="15874805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lnSpc>
                <a:spcPct val="150000"/>
              </a:lnSpc>
              <a:buNone/>
            </a:pPr>
            <a:r>
              <a:rPr lang="fa-IR" b="1" dirty="0" smtClean="0"/>
              <a:t>(</a:t>
            </a:r>
            <a:r>
              <a:rPr lang="fa-IR" b="1" dirty="0"/>
              <a:t>بالله ما عَنی بِهذِهِ الْآیَةِ إِلاَّ قَوْماً مِنْ أَصْحابی أَعْرِفُهُمْ بِأَسْمائِهِمْ وَأَنْسابِهِمْ، وَقَدْ أُمِرْتُ بِالصَّفْحِ عَنْهُمْ فَلْیَعْمَلْ کُلُّ امْرِئٍ عَلی مایَجِدُ لِعَلِی فی قَلْبِهِ مِنَ الْحُبِّ وَالْبُغْضِ).</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به </a:t>
            </a:r>
            <a:r>
              <a:rPr lang="ar-SA" dirty="0"/>
              <a:t>خدا قسم، از این آیه قصد نشده است مگر قومى از اصحابم که آنان را به اسم و نسبشان مى‏شناسم، ولى مأمورم بر آنان پرده پوشى کنم. پس هر کس عمل کند مطابق آنچه در قلبش از حب یا بغض نسبت به على مى‏یابد</a:t>
            </a:r>
            <a:r>
              <a:rPr lang="en-US" dirty="0"/>
              <a:t>.</a:t>
            </a:r>
            <a:endParaRPr lang="en-US" dirty="0"/>
          </a:p>
        </p:txBody>
      </p:sp>
    </p:spTree>
    <p:extLst>
      <p:ext uri="{BB962C8B-B14F-4D97-AF65-F5344CB8AC3E}">
        <p14:creationId xmlns:p14="http://schemas.microsoft.com/office/powerpoint/2010/main" val="1283604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8153"/>
            <a:ext cx="10515600" cy="1974593"/>
          </a:xfrm>
        </p:spPr>
        <p:txBody>
          <a:bodyPr>
            <a:normAutofit/>
          </a:bodyPr>
          <a:lstStyle/>
          <a:p>
            <a:pPr marL="0" lvl="0" indent="0" algn="ctr" rtl="1">
              <a:lnSpc>
                <a:spcPct val="150000"/>
              </a:lnSpc>
              <a:buNone/>
            </a:pPr>
            <a:r>
              <a:rPr lang="fa-IR" b="1" dirty="0"/>
              <a:t>مَعاشِرَالنّاسِ، النُّورُ مِنَ الله عَزَّوَجَلَّ مَسْلوکٌ فِی ثُمَّ فی عَلِی بْنِ أَبی طالِبٍ، ثُمَّ فِی النَّسْلِ مِنْهُ إِلَی الْقائِمِ الْمَهْدِی الَّذی یَأْخُذُ بِحَقِّ الله وَ بِکُلِّ حَقّ هُوَ لَنا،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نور از جانب خداوند عز و جل در من نهاده شده و سپس در على بن ابى‏طالب و بعد در نسل او تا مهدى قائم، که حق خداوند و هر حقى که براى ما باشد مى‏گیرد، </a:t>
            </a:r>
            <a:endParaRPr lang="en-US" dirty="0"/>
          </a:p>
        </p:txBody>
      </p:sp>
    </p:spTree>
    <p:extLst>
      <p:ext uri="{BB962C8B-B14F-4D97-AF65-F5344CB8AC3E}">
        <p14:creationId xmlns:p14="http://schemas.microsoft.com/office/powerpoint/2010/main" val="16494941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5729"/>
            <a:ext cx="10515600" cy="1867017"/>
          </a:xfrm>
        </p:spPr>
        <p:txBody>
          <a:bodyPr>
            <a:normAutofit/>
          </a:bodyPr>
          <a:lstStyle/>
          <a:p>
            <a:pPr marL="0" lvl="0" indent="0" algn="ctr" rtl="1">
              <a:lnSpc>
                <a:spcPct val="150000"/>
              </a:lnSpc>
              <a:buNone/>
            </a:pPr>
            <a:r>
              <a:rPr lang="fa-IR" b="1" dirty="0" smtClean="0"/>
              <a:t>لاَِنَّ الله عَزَّوَجَلَّ قَدْ جَعَلَنا حُجَّةً عَلَی الْمُقَصِّرینَ وَالْمعُانِدینَ وَالُْمخالِفینَ وَالْخائِنینَ وَالْآثِمینَ وَالّظَالِمینَ وَالْغاصِبینَ مِنْ جَمیعِ الْعالَمینَ.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چرا که خداوند عز و جل ما را بر کوتاهى کنندگان و بر معاندان و مخالفان و خائنان و گناهکاران و ظالمان و غاصبان از همه عالمیان حجت قرار داده است</a:t>
            </a:r>
            <a:r>
              <a:rPr lang="en-US" dirty="0"/>
              <a:t>.</a:t>
            </a:r>
            <a:endParaRPr lang="en-US" dirty="0"/>
          </a:p>
        </p:txBody>
      </p:sp>
    </p:spTree>
    <p:extLst>
      <p:ext uri="{BB962C8B-B14F-4D97-AF65-F5344CB8AC3E}">
        <p14:creationId xmlns:p14="http://schemas.microsoft.com/office/powerpoint/2010/main" val="187960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909482"/>
          </a:xfrm>
        </p:spPr>
        <p:txBody>
          <a:bodyPr>
            <a:normAutofit fontScale="92500" lnSpcReduction="20000"/>
          </a:bodyPr>
          <a:lstStyle/>
          <a:p>
            <a:pPr marL="0" lvl="0" indent="0" algn="ctr" rtl="1">
              <a:lnSpc>
                <a:spcPct val="170000"/>
              </a:lnSpc>
              <a:buNone/>
            </a:pPr>
            <a:r>
              <a:rPr lang="fa-IR" b="1" dirty="0"/>
              <a:t>مَعاشِرَالنّاسِ، أُنْذِرُکُمْ أَنّی رَسُولُ الله قَدْخَلَتْ مِنْ قَبْلِی الرُّسُلُ، أَفَإِنْ مِتُّ أَوْقُتِلْتُ انْقَلَبْتُمْ عَلی أَعْقابِکُمْ؟ وَمَنْ یَنْقَلِبْ عَلی عَقِبَیْهِ فَلَنْهان یَضُرَّالله شَیْئاً وَسَیَجْزِی الله الشّاکِرینَ (الصّابِرینَ).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شما را مى‏ترسانم و انذار مى‏نمایم که من رسول خدا هستم، و قبل از من پیامبران بوده‏اند. آیا اگر من بمیرم یا کشته شوم شما عقب‏گرد مى‏نمایید؟ هر کس به عقب برگردد به خدا ضررى نمى‏رساند، و خداوند به زودى شاکرین و صابرین را پاداش مى‏دهد. بدانید که على است توصیف شده به صبر و شکر و بعد از او فرزندانم از نسل او چنین اند</a:t>
            </a:r>
            <a:r>
              <a:rPr lang="en-US" dirty="0"/>
              <a:t>.</a:t>
            </a:r>
            <a:endParaRPr lang="en-US" dirty="0"/>
          </a:p>
        </p:txBody>
      </p:sp>
    </p:spTree>
    <p:extLst>
      <p:ext uri="{BB962C8B-B14F-4D97-AF65-F5344CB8AC3E}">
        <p14:creationId xmlns:p14="http://schemas.microsoft.com/office/powerpoint/2010/main" val="32414319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a:bodyPr>
          <a:lstStyle/>
          <a:p>
            <a:pPr marL="0" lvl="0" indent="0" algn="ctr" rtl="1">
              <a:lnSpc>
                <a:spcPct val="150000"/>
              </a:lnSpc>
              <a:buNone/>
            </a:pPr>
            <a:r>
              <a:rPr lang="fa-IR" b="1" dirty="0" smtClean="0"/>
              <a:t>أَلاوَإِنَّ </a:t>
            </a:r>
            <a:r>
              <a:rPr lang="fa-IR" b="1" dirty="0"/>
              <a:t>عَلِیّاً هُوَالْمَوْصُوفُ بِالصَّبْرِ وَالشُّکْرِ، ثُمَّ مِنْ بَعْدِهِ وُلْدی مِنْ صُلْبِهِ.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بدانید </a:t>
            </a:r>
            <a:r>
              <a:rPr lang="ar-SA" dirty="0"/>
              <a:t>که على است توصیف شده به صبر و شکر و بعد از او فرزندانم از نسل او چنین اند</a:t>
            </a:r>
            <a:r>
              <a:rPr lang="en-US" dirty="0"/>
              <a:t>.</a:t>
            </a:r>
            <a:endParaRPr lang="en-US" dirty="0"/>
          </a:p>
        </p:txBody>
      </p:sp>
    </p:spTree>
    <p:extLst>
      <p:ext uri="{BB962C8B-B14F-4D97-AF65-F5344CB8AC3E}">
        <p14:creationId xmlns:p14="http://schemas.microsoft.com/office/powerpoint/2010/main" val="33152011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753"/>
            <a:ext cx="10515600" cy="1745993"/>
          </a:xfrm>
        </p:spPr>
        <p:txBody>
          <a:bodyPr>
            <a:normAutofit/>
          </a:bodyPr>
          <a:lstStyle/>
          <a:p>
            <a:pPr marL="0" lvl="0" indent="0" algn="ctr" rtl="1">
              <a:lnSpc>
                <a:spcPct val="150000"/>
              </a:lnSpc>
              <a:buNone/>
            </a:pPr>
            <a:r>
              <a:rPr lang="fa-IR" b="1" dirty="0"/>
              <a:t>مَعاشِرَالنّاسِ، لاتَمُنُّوا عَلَی بِإِسْلامِکُمْ، بَلْ لاتَمُنُّوا عَلَی الله فَیُحْبِطَ عَمَلَکُمْ وَیَسْخَطَ عَلَیْکُمْ وَ یَبْتَلِیَکُمْ بِشُواظٍ مِنْ نارٍ وَنُحاسٍ، إِنَّ رَبَّکُمْ لَبِا الْمِرْصادِ.</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با اسلامتان بر من منت مگذارید، بلکه بر خدا منت نگذارید، که اعمالتان را نابود مى‏نماید و بر شما غضب مى‏کند و شما را به شعله‏اى از آتش و مس گداخته مبتلا مى‏کند. پروردگار شما در کمین است</a:t>
            </a:r>
            <a:r>
              <a:rPr lang="en-US" dirty="0"/>
              <a:t>.</a:t>
            </a:r>
            <a:endParaRPr lang="en-US" dirty="0"/>
          </a:p>
        </p:txBody>
      </p:sp>
    </p:spTree>
    <p:extLst>
      <p:ext uri="{BB962C8B-B14F-4D97-AF65-F5344CB8AC3E}">
        <p14:creationId xmlns:p14="http://schemas.microsoft.com/office/powerpoint/2010/main" val="22110670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8494"/>
            <a:ext cx="10515600" cy="1934252"/>
          </a:xfrm>
        </p:spPr>
        <p:txBody>
          <a:bodyPr>
            <a:normAutofit/>
          </a:bodyPr>
          <a:lstStyle/>
          <a:p>
            <a:pPr marL="0" lvl="0" indent="0" algn="ctr" rtl="1">
              <a:lnSpc>
                <a:spcPct val="150000"/>
              </a:lnSpc>
              <a:buNone/>
            </a:pPr>
            <a:r>
              <a:rPr lang="fa-IR" b="1" dirty="0"/>
              <a:t>مَعاشِرَالنّاسِ، إِنَّهُ سَیَکُونُ مِنْ بَعْدی أَئمَّةٌ یَدْعُونَ إِلَی النّارِ وَیَوْمَ الْقِیامَةِ لایُنْصَرونَ. مَعاشِرَالنّاسِ، إِنَّ الله وَأَنَا بَریئانِ مِنْهُمْ.</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89</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بعد از من امامانى خواهند بود که به آتش دعوت مى‏کنند و روز قیامت کمک نمى‏شوند. اى مردم، خداوند و من از آنان بیزار هستیم. </a:t>
            </a:r>
            <a:endParaRPr lang="en-US" dirty="0"/>
          </a:p>
        </p:txBody>
      </p:sp>
    </p:spTree>
    <p:extLst>
      <p:ext uri="{BB962C8B-B14F-4D97-AF65-F5344CB8AC3E}">
        <p14:creationId xmlns:p14="http://schemas.microsoft.com/office/powerpoint/2010/main" val="4071363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387"/>
            <a:ext cx="10515600" cy="1907359"/>
          </a:xfrm>
        </p:spPr>
        <p:txBody>
          <a:bodyPr>
            <a:normAutofit/>
          </a:bodyPr>
          <a:lstStyle/>
          <a:p>
            <a:pPr marL="0" lvl="0" indent="0" algn="ctr" rtl="1">
              <a:buNone/>
            </a:pPr>
            <a:r>
              <a:rPr lang="fa-IR" b="1" dirty="0" smtClean="0"/>
              <a:t>لَهُ </a:t>
            </a:r>
            <a:r>
              <a:rPr lang="fa-IR" b="1" dirty="0"/>
              <a:t>الْإِحاطَةُ بِکُلِّ شَیءٍ، والغَلَبَةُ علی کُلِّ شَیءٍ والقُوَّةُ فی کُلِّ شَئٍ والقُدْرَةُ عَلی کُلِّ شَئٍ وَلَیْسَ مِثْلَهُ شَیءٌ. </a:t>
            </a:r>
          </a:p>
          <a:p>
            <a:pPr marL="0" lvl="0" indent="0" algn="just" rtl="1">
              <a:buNone/>
            </a:pP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a:t>
            </a:fld>
            <a:endParaRPr lang="en-US" dirty="0"/>
          </a:p>
        </p:txBody>
      </p:sp>
      <p:sp>
        <p:nvSpPr>
          <p:cNvPr id="5" name="Content Placeholder 2"/>
          <p:cNvSpPr txBox="1">
            <a:spLocks/>
          </p:cNvSpPr>
          <p:nvPr/>
        </p:nvSpPr>
        <p:spPr>
          <a:xfrm>
            <a:off x="838200" y="4249270"/>
            <a:ext cx="10515600" cy="2107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dirty="0" smtClean="0"/>
              <a:t>او </a:t>
            </a:r>
            <a:r>
              <a:rPr lang="fa-IR" dirty="0"/>
              <a:t>راست فراگیری و چیرگی بر هر هستی. نیروی آفریدگان از او و توانایی بر هر پدیده ویژه </a:t>
            </a:r>
            <a:r>
              <a:rPr lang="fa-IR" dirty="0" smtClean="0"/>
              <a:t>اوست</a:t>
            </a:r>
            <a:r>
              <a:rPr lang="fa-IR" dirty="0"/>
              <a:t> </a:t>
            </a:r>
            <a:r>
              <a:rPr lang="fa-IR" dirty="0" smtClean="0"/>
              <a:t>و هیچ چیز همانند او نیست .</a:t>
            </a:r>
            <a:endParaRPr lang="fa-IR" dirty="0"/>
          </a:p>
        </p:txBody>
      </p:sp>
    </p:spTree>
    <p:extLst>
      <p:ext uri="{BB962C8B-B14F-4D97-AF65-F5344CB8AC3E}">
        <p14:creationId xmlns:p14="http://schemas.microsoft.com/office/powerpoint/2010/main" val="39496750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1893911"/>
          </a:xfrm>
        </p:spPr>
        <p:txBody>
          <a:bodyPr>
            <a:normAutofit/>
          </a:bodyPr>
          <a:lstStyle/>
          <a:p>
            <a:pPr marL="0" lvl="0" indent="0" algn="ctr" rtl="1">
              <a:lnSpc>
                <a:spcPct val="150000"/>
              </a:lnSpc>
              <a:buNone/>
            </a:pPr>
            <a:r>
              <a:rPr lang="fa-IR" b="1" dirty="0"/>
              <a:t>مَعاشِرَالنّاسِ، إِنَّهُمْ وَأَنْصارَهُمْ وَأَتْباعَهُمْ وَأَشْیاعَهُمْ فِی الدَّرْکِ الْأَسْفَلِ مِنَ النّارِ وَلَبِئْسَ مَثْوَی الْمُتَکَبِّرِینَ. أَلا إِنَّهُمْ أَصْحابُ الصَّحیفَةِ، فَلْیَنْظُرْ أَحَدُکُمْ فی صَحیفَتِهِ!!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90</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آنان و یارانشان و تابعینشان و پیروانشان در پایین‏ترین درجه آتش‏اند و چه بد است جاى متکبران. بدانید که آنان «اصحاب صحیفه» هستند، پس هر یک از شما در صحیفه خود نظر کند</a:t>
            </a:r>
            <a:r>
              <a:rPr lang="en-US" dirty="0" smtClean="0"/>
              <a:t>.</a:t>
            </a:r>
            <a:endParaRPr lang="fa-IR" dirty="0" smtClean="0"/>
          </a:p>
          <a:p>
            <a:pPr marL="0" indent="0" algn="just" rtl="1">
              <a:buNone/>
            </a:pPr>
            <a:r>
              <a:rPr lang="ar-SA" sz="1800" dirty="0"/>
              <a:t>راوى مى‏گوید: وقتى پیامبر صلى‏الله‏علیه‏و‏آله نام «اصحاب صحیفه» را آورد اکثر مردم منظور حضرت از این کلام رانفهمیدند و برایشان سؤال انگیز شد، و فقط عده کمى مقصود حضرت را فهمیدند</a:t>
            </a:r>
            <a:r>
              <a:rPr lang="en-US" sz="1800" dirty="0"/>
              <a:t>.</a:t>
            </a:r>
          </a:p>
        </p:txBody>
      </p:sp>
    </p:spTree>
    <p:extLst>
      <p:ext uri="{BB962C8B-B14F-4D97-AF65-F5344CB8AC3E}">
        <p14:creationId xmlns:p14="http://schemas.microsoft.com/office/powerpoint/2010/main" val="11678265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fontScale="92500" lnSpcReduction="10000"/>
          </a:bodyPr>
          <a:lstStyle/>
          <a:p>
            <a:pPr marL="0" lvl="0" indent="0" algn="ctr" rtl="1">
              <a:lnSpc>
                <a:spcPct val="150000"/>
              </a:lnSpc>
              <a:buNone/>
            </a:pPr>
            <a:r>
              <a:rPr lang="fa-IR" b="1" dirty="0"/>
              <a:t>مَعاشِرَالنّاسِ، إِنِّی أَدَعُها إِمامَةً وَ وِراثَةً (فی عَقِبی إِلی یَوْمِ الْقِیامَةِ)، وَقَدْ بَلَّغْتُ ما أُمِرتُ </a:t>
            </a:r>
            <a:r>
              <a:rPr lang="fa-IR" b="1" dirty="0" smtClean="0"/>
              <a:t>بِتَبْلیغِهِ </a:t>
            </a:r>
            <a:r>
              <a:rPr lang="fa-IR" b="1" dirty="0"/>
              <a:t>حُجَّةً عَلی کُلِّ حاضِرٍ وَغائبٍ وَ عَلی کُلِّ أَحَدٍ مِمَّنْ شَهِدَ أَوْلَمْ یَشْهَدْ، وُلِدَ أَوْلَمْ یُولَدْ، فَلْیُبَلِّغِ الْحاضِرُ الْغائِبَ وَالْوالِدُ الْوَلَدَ إِلی یَوْمِ الْقِیامَةِ. </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91</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من امر خلافت را به عنوان امامت و وراثتِ آن در نسل خودم تا روز قیامت به ودیعه مى‏سپارم، و من رسانیدم آنچه مأمور به ابلاغش بودم تا حجت باشد بر حاضر و غایب و بر همه کسانى که حضور دارند یا ندارند، به دنیا آمده‏اند یا نیامده‏اند. پس حاضران به غایبان و پدران به فرزندان تا روز قیامت </a:t>
            </a:r>
            <a:r>
              <a:rPr lang="ar-SA" dirty="0" smtClean="0"/>
              <a:t>برسانند</a:t>
            </a:r>
            <a:r>
              <a:rPr lang="fa-IR" dirty="0" smtClean="0"/>
              <a:t>.</a:t>
            </a:r>
            <a:endParaRPr lang="en-US" dirty="0"/>
          </a:p>
        </p:txBody>
      </p:sp>
    </p:spTree>
    <p:extLst>
      <p:ext uri="{BB962C8B-B14F-4D97-AF65-F5344CB8AC3E}">
        <p14:creationId xmlns:p14="http://schemas.microsoft.com/office/powerpoint/2010/main" val="19452392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47"/>
            <a:ext cx="10515600" cy="1719099"/>
          </a:xfrm>
        </p:spPr>
        <p:txBody>
          <a:bodyPr>
            <a:normAutofit fontScale="92500"/>
          </a:bodyPr>
          <a:lstStyle/>
          <a:p>
            <a:pPr marL="0" lvl="0" indent="0" algn="ctr" rtl="1">
              <a:lnSpc>
                <a:spcPct val="150000"/>
              </a:lnSpc>
              <a:buNone/>
            </a:pPr>
            <a:r>
              <a:rPr lang="fa-IR" b="1" dirty="0"/>
              <a:t>وَسَیَجْعَلُونَ الْإِمامَةَ بَعْدی مُلْکاً وَ اغْتِصاباً، (أَلا لَعَنَ الله الْغاصِبینَ الْمُغْتَصبینَ)، وَعِنْدَها سَیَفْرُغُ لَکُمْ أَیُّهَا الثَّقَلانِ (مَنْ یَفْرَغُ) وَیُرْسِلُ عَلَیْکُما شُواظٌ مِنْ نارٍ وَنُحاسٌ فَلاتَنْتَصِرانِ.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92</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و به زودى امامت را بعد از من به عنوان پادشاهى و با ظلم و زور مى‏گیرند. خداوند غاصبین و تعدى کنندگان را لعنت کند. </a:t>
            </a:r>
            <a:endParaRPr lang="fa-IR" dirty="0" smtClean="0"/>
          </a:p>
          <a:p>
            <a:pPr marL="0" indent="0" algn="just" rtl="1">
              <a:buNone/>
            </a:pPr>
            <a:r>
              <a:rPr lang="ar-SA" dirty="0" smtClean="0"/>
              <a:t>و </a:t>
            </a:r>
            <a:r>
              <a:rPr lang="ar-SA" dirty="0"/>
              <a:t>در آن هنگام است- اى جن و </a:t>
            </a:r>
            <a:r>
              <a:rPr lang="ar-SA" dirty="0" smtClean="0"/>
              <a:t>انس</a:t>
            </a:r>
            <a:r>
              <a:rPr lang="fa-IR" dirty="0" smtClean="0"/>
              <a:t>- </a:t>
            </a:r>
            <a:r>
              <a:rPr lang="ar-SA" dirty="0" smtClean="0"/>
              <a:t>که </a:t>
            </a:r>
            <a:r>
              <a:rPr lang="ar-SA" dirty="0"/>
              <a:t>مى‏ریزد براى شما آنکه باید بریزد و مى‏فرستد بر شما شعله‏اى از آتش و مس گداخته و نمى‏توانید آن را از خود دفع کنید</a:t>
            </a:r>
            <a:r>
              <a:rPr lang="en-US" dirty="0"/>
              <a:t>.</a:t>
            </a:r>
            <a:endParaRPr lang="en-US" dirty="0"/>
          </a:p>
        </p:txBody>
      </p:sp>
    </p:spTree>
    <p:extLst>
      <p:ext uri="{BB962C8B-B14F-4D97-AF65-F5344CB8AC3E}">
        <p14:creationId xmlns:p14="http://schemas.microsoft.com/office/powerpoint/2010/main" val="1283964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3306"/>
            <a:ext cx="10515600" cy="1759440"/>
          </a:xfrm>
        </p:spPr>
        <p:txBody>
          <a:bodyPr>
            <a:normAutofit/>
          </a:bodyPr>
          <a:lstStyle/>
          <a:p>
            <a:pPr marL="0" lvl="0" indent="0" algn="ctr" rtl="1">
              <a:lnSpc>
                <a:spcPct val="150000"/>
              </a:lnSpc>
              <a:buNone/>
            </a:pPr>
            <a:r>
              <a:rPr lang="fa-IR" b="1" dirty="0"/>
              <a:t>مَعاشِرَالنّاسِ، إِنَّ الله عَزَّوَجَلَّ لَمْ یَکُنْ لِیَذَرَکُمْ عَلی ما أَنْتُمْ عَلَیْهِ حَتّی یَمیزَالْخَبیثَ مِنَ الطَّیِّبِ، وَ ما کانَ الله لِیُطْلِعَکُمْ عَلَی الْغَیْبِ.</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93</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خداوند عز و جل شما را به حال خود رها نخواهد کرد تا آنکه خبیث را از پاکیزه جدا کند، و خداوند شما را بر غیب مطلع نمى‏کند</a:t>
            </a:r>
            <a:r>
              <a:rPr lang="en-US" dirty="0" smtClean="0"/>
              <a:t>.</a:t>
            </a:r>
            <a:r>
              <a:rPr lang="fa-IR" dirty="0" smtClean="0"/>
              <a:t> </a:t>
            </a:r>
            <a:r>
              <a:rPr lang="fa-IR" sz="2000" dirty="0" smtClean="0"/>
              <a:t>(اشاره به آل‌عمران، 179)</a:t>
            </a:r>
            <a:endParaRPr lang="en-US" dirty="0"/>
          </a:p>
        </p:txBody>
      </p:sp>
    </p:spTree>
    <p:extLst>
      <p:ext uri="{BB962C8B-B14F-4D97-AF65-F5344CB8AC3E}">
        <p14:creationId xmlns:p14="http://schemas.microsoft.com/office/powerpoint/2010/main" val="38399812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a:bodyPr>
          <a:lstStyle/>
          <a:p>
            <a:pPr marL="0" lvl="0" indent="0" algn="ctr" rtl="1">
              <a:lnSpc>
                <a:spcPct val="150000"/>
              </a:lnSpc>
              <a:buNone/>
            </a:pPr>
            <a:r>
              <a:rPr lang="fa-IR" b="1" dirty="0"/>
              <a:t>مَعاشِرَالنّاسِ، إِنَّهُ ما مِنْ قَرْیَةٍ إِلاّ وَالله مُهْلِکُها بِتَکْذیبِها قَبْلَ یَوْمِ الْقِیامَةِ وَ مُمَلِّکُهَا الْإِمامَ الْمَهْدِی وَالله مُصَدِّقٌ وَعْدَهُ.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94</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هیچ سرزمین آبادى نیست مگر آنکه در اثر تکذیبِ (اهل آن آیات الهى را) خداوند قبل از روز قیامت آنان را هلاک خواهد کرد و آن را تحت حکومت امام مهدى خواهد آورد، و خداوند وعده خود را عملى مى‏نماید</a:t>
            </a:r>
            <a:r>
              <a:rPr lang="en-US" dirty="0"/>
              <a:t>.</a:t>
            </a:r>
            <a:endParaRPr lang="en-US" dirty="0"/>
          </a:p>
        </p:txBody>
      </p:sp>
    </p:spTree>
    <p:extLst>
      <p:ext uri="{BB962C8B-B14F-4D97-AF65-F5344CB8AC3E}">
        <p14:creationId xmlns:p14="http://schemas.microsoft.com/office/powerpoint/2010/main" val="24190350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071"/>
            <a:ext cx="10515600" cy="1826675"/>
          </a:xfrm>
        </p:spPr>
        <p:txBody>
          <a:bodyPr>
            <a:normAutofit/>
          </a:bodyPr>
          <a:lstStyle/>
          <a:p>
            <a:pPr marL="0" lvl="0" indent="0" algn="ctr" rtl="1">
              <a:lnSpc>
                <a:spcPct val="150000"/>
              </a:lnSpc>
              <a:buNone/>
            </a:pPr>
            <a:r>
              <a:rPr lang="fa-IR" b="1" dirty="0"/>
              <a:t>مَعاشِرَالنّاسِ، قَدْ ضَلَّ قَبْلَکُمْ أَکْثَرُالْأَوَّلینَ، وَالله لَقَدْ أَهْلَکَ الْأَوَّلینَ، وَهُوَ مُهْلِکُ الْآخِرینَ.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95</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قبل از شما اکثر پیشینیان هلاک شدند، و خداوند آنها را هلاک نمود و اوست که آیندگان را هلاک خواهد کرد. </a:t>
            </a:r>
            <a:endParaRPr lang="en-US" dirty="0"/>
          </a:p>
        </p:txBody>
      </p:sp>
    </p:spTree>
    <p:extLst>
      <p:ext uri="{BB962C8B-B14F-4D97-AF65-F5344CB8AC3E}">
        <p14:creationId xmlns:p14="http://schemas.microsoft.com/office/powerpoint/2010/main" val="5145656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2965"/>
            <a:ext cx="10515600" cy="1799781"/>
          </a:xfrm>
        </p:spPr>
        <p:txBody>
          <a:bodyPr>
            <a:normAutofit/>
          </a:bodyPr>
          <a:lstStyle/>
          <a:p>
            <a:pPr marL="0" lvl="0" indent="0" algn="ctr" rtl="1">
              <a:lnSpc>
                <a:spcPct val="150000"/>
              </a:lnSpc>
              <a:buNone/>
            </a:pPr>
            <a:r>
              <a:rPr lang="fa-IR" b="1" dirty="0"/>
              <a:t>قالَ الله تَعالی: </a:t>
            </a:r>
            <a:r>
              <a:rPr lang="fa-IR" b="1" dirty="0" smtClean="0"/>
              <a:t>«أَلَمْ </a:t>
            </a:r>
            <a:r>
              <a:rPr lang="fa-IR" b="1" dirty="0"/>
              <a:t>نُهْلِکِ الْأَوَّلینَ، ثُمَّ نُتْبِعُهُمُ الْآخِرینَ، کذالِکَ نَفْعَلُ بِالُْمجْرِمینَ، وَیْلٌ یَوْمَئِذٍ </a:t>
            </a:r>
            <a:r>
              <a:rPr lang="fa-IR" b="1" dirty="0" smtClean="0"/>
              <a:t>لِلْمُکَذِّبینَ»</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96</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خداى تعالى مى‏فرماید: </a:t>
            </a:r>
            <a:r>
              <a:rPr lang="ar-SA" dirty="0" smtClean="0"/>
              <a:t>«</a:t>
            </a:r>
            <a:r>
              <a:rPr lang="ar-SA" dirty="0"/>
              <a:t>آیا ماپیشینیان را هلاک نکردیم؟ آیا در پى آنان دیگران را نفرستادیم؟ ما با مجرمان چنین مى‏کنیم. واى بر مکذبین در آن روز.»</a:t>
            </a:r>
            <a:endParaRPr lang="en-US" dirty="0"/>
          </a:p>
        </p:txBody>
      </p:sp>
    </p:spTree>
    <p:extLst>
      <p:ext uri="{BB962C8B-B14F-4D97-AF65-F5344CB8AC3E}">
        <p14:creationId xmlns:p14="http://schemas.microsoft.com/office/powerpoint/2010/main" val="21099986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2"/>
            <a:ext cx="10515600" cy="1880464"/>
          </a:xfrm>
        </p:spPr>
        <p:txBody>
          <a:bodyPr>
            <a:normAutofit/>
          </a:bodyPr>
          <a:lstStyle/>
          <a:p>
            <a:pPr marL="0" lvl="0" indent="0" algn="ctr" rtl="1">
              <a:lnSpc>
                <a:spcPct val="150000"/>
              </a:lnSpc>
              <a:buNone/>
            </a:pPr>
            <a:r>
              <a:rPr lang="fa-IR" b="1" dirty="0"/>
              <a:t>مَعاشِرَالنّاسِ، إِنَّ الله قَدْ أَمَرَنی وَنَهانی، وَقَدْ أَمَرْتُ عَلِیّاً وَنَهَیْتُهُ (بِأَمْرِهِ). فَعِلْمُ الْأَمْرِ وَالنَّهُی لَدَیْهِ</a:t>
            </a:r>
            <a:r>
              <a:rPr lang="fa-IR" b="1" dirty="0" smtClean="0"/>
              <a:t>،</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97</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a:t>اى مردم، خداوند مرا امر و نهى نموده است، و من هم به امر الهى على را امر و نهى نموده‏ام، و علم امر و نهى نزد اوست. </a:t>
            </a:r>
            <a:endParaRPr lang="en-US" dirty="0"/>
          </a:p>
        </p:txBody>
      </p:sp>
    </p:spTree>
    <p:extLst>
      <p:ext uri="{BB962C8B-B14F-4D97-AF65-F5344CB8AC3E}">
        <p14:creationId xmlns:p14="http://schemas.microsoft.com/office/powerpoint/2010/main" val="32071339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82"/>
            <a:ext cx="10515600" cy="1880464"/>
          </a:xfrm>
        </p:spPr>
        <p:txBody>
          <a:bodyPr>
            <a:normAutofit/>
          </a:bodyPr>
          <a:lstStyle/>
          <a:p>
            <a:pPr marL="0" lvl="0" indent="0" algn="ctr" rtl="1">
              <a:lnSpc>
                <a:spcPct val="150000"/>
              </a:lnSpc>
              <a:buNone/>
            </a:pPr>
            <a:r>
              <a:rPr lang="fa-IR" b="1" dirty="0" smtClean="0"/>
              <a:t>فَاسْمَعُوا </a:t>
            </a:r>
            <a:r>
              <a:rPr lang="fa-IR" b="1" dirty="0"/>
              <a:t>لاَِمْرِهِ تَسْلَمُوا وَأَطیعُوهُ تَهْتَدُوا وَانْتَهُوا لِنَهْیِهِ تَرشُدُوا، (وَصیرُوا إِلی مُرادِهِ) وَلا تَتَفَرَّقْ بِکُمُ السُّبُلُ عَنْ سَبیلِهِ.</a:t>
            </a:r>
            <a:endParaRPr lang="en-US" b="1" dirty="0"/>
          </a:p>
        </p:txBody>
      </p:sp>
      <p:sp>
        <p:nvSpPr>
          <p:cNvPr id="4" name="Slide Number Placeholder 3"/>
          <p:cNvSpPr>
            <a:spLocks noGrp="1"/>
          </p:cNvSpPr>
          <p:nvPr>
            <p:ph type="sldNum" sz="quarter" idx="12"/>
          </p:nvPr>
        </p:nvSpPr>
        <p:spPr/>
        <p:txBody>
          <a:bodyPr/>
          <a:lstStyle/>
          <a:p>
            <a:fld id="{2E0D64BA-8196-4448-B891-6D9DAE965ED1}" type="slidenum">
              <a:rPr lang="en-US" smtClean="0"/>
              <a:t>98</a:t>
            </a:fld>
            <a:endParaRPr lang="en-US" dirty="0"/>
          </a:p>
        </p:txBody>
      </p:sp>
      <p:sp>
        <p:nvSpPr>
          <p:cNvPr id="5" name="Content Placeholder 2"/>
          <p:cNvSpPr txBox="1">
            <a:spLocks/>
          </p:cNvSpPr>
          <p:nvPr/>
        </p:nvSpPr>
        <p:spPr>
          <a:xfrm>
            <a:off x="838200" y="4145280"/>
            <a:ext cx="10515600" cy="221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dirty="0" smtClean="0"/>
              <a:t>پس </a:t>
            </a:r>
            <a:r>
              <a:rPr lang="ar-SA" dirty="0"/>
              <a:t>امر او را گوش دهید تا سلامت بمانید، و او را اطاعت کنید تا هدایت شوید و نهى او را قبول کنید تا در راه درست باشید، و به سوى مقصد و مراد او بروید، و راه‏هاى بیگانه شما را از راه او منحرف نکند</a:t>
            </a:r>
            <a:r>
              <a:rPr lang="en-US" dirty="0"/>
              <a:t>.</a:t>
            </a:r>
            <a:endParaRPr lang="en-US" dirty="0"/>
          </a:p>
        </p:txBody>
      </p:sp>
    </p:spTree>
    <p:extLst>
      <p:ext uri="{BB962C8B-B14F-4D97-AF65-F5344CB8AC3E}">
        <p14:creationId xmlns:p14="http://schemas.microsoft.com/office/powerpoint/2010/main" val="1446408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cs typeface="B Jadid" panose="00000700000000000000" pitchFamily="2" charset="-78"/>
            </a:endParaRPr>
          </a:p>
          <a:p>
            <a:pPr algn="r" rtl="1"/>
            <a:endParaRPr lang="fa-IR" dirty="0" smtClean="0">
              <a:cs typeface="B Jadid" panose="00000700000000000000" pitchFamily="2" charset="-78"/>
            </a:endParaRPr>
          </a:p>
          <a:p>
            <a:pPr marL="0" indent="0" rtl="1">
              <a:buNone/>
            </a:pPr>
            <a:r>
              <a:rPr lang="fa-IR" dirty="0">
                <a:cs typeface="B Jadid" panose="00000700000000000000" pitchFamily="2" charset="-78"/>
              </a:rPr>
              <a:t>بخش هفتم: </a:t>
            </a:r>
            <a:endParaRPr lang="fa-IR" dirty="0" smtClean="0">
              <a:cs typeface="B Jadid" panose="00000700000000000000" pitchFamily="2" charset="-78"/>
            </a:endParaRPr>
          </a:p>
          <a:p>
            <a:pPr marL="0" indent="0" rtl="1">
              <a:buNone/>
            </a:pPr>
            <a:r>
              <a:rPr lang="fa-IR" dirty="0" smtClean="0">
                <a:cs typeface="B Jadid" panose="00000700000000000000" pitchFamily="2" charset="-78"/>
              </a:rPr>
              <a:t>پیروان </a:t>
            </a:r>
            <a:r>
              <a:rPr lang="fa-IR" dirty="0">
                <a:cs typeface="B Jadid" panose="00000700000000000000" pitchFamily="2" charset="-78"/>
              </a:rPr>
              <a:t>اهل بیت علیهم السلام و دشمنان ایشان</a:t>
            </a:r>
            <a:endParaRPr lang="en-US" dirty="0">
              <a:cs typeface="B Jadid" panose="00000700000000000000" pitchFamily="2" charset="-78"/>
            </a:endParaRPr>
          </a:p>
        </p:txBody>
      </p:sp>
    </p:spTree>
    <p:extLst>
      <p:ext uri="{BB962C8B-B14F-4D97-AF65-F5344CB8AC3E}">
        <p14:creationId xmlns:p14="http://schemas.microsoft.com/office/powerpoint/2010/main" val="650431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a:ea typeface=""/>
        <a:cs typeface="B Homa"/>
      </a:majorFont>
      <a:minorFont>
        <a:latin typeface="Calibri"/>
        <a:ea typeface=""/>
        <a:cs typeface="B Yek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TotalTime>
  <Words>11731</Words>
  <Application>Microsoft Office PowerPoint</Application>
  <PresentationFormat>Widescreen</PresentationFormat>
  <Paragraphs>547</Paragraphs>
  <Slides>160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160</vt:i4>
      </vt:variant>
    </vt:vector>
  </HeadingPairs>
  <TitlesOfParts>
    <vt:vector size="166" baseType="lpstr">
      <vt:lpstr>Arial</vt:lpstr>
      <vt:lpstr>B Homa</vt:lpstr>
      <vt:lpstr>B Jadid</vt:lpstr>
      <vt:lpstr>B Yekan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متن و ترجمه خطبه غدیر</dc:title>
  <dc:creator>Mohammad Hossein</dc:creator>
  <cp:lastModifiedBy>Mohammad Hossein</cp:lastModifiedBy>
  <cp:revision>55</cp:revision>
  <dcterms:created xsi:type="dcterms:W3CDTF">2014-10-08T03:25:06Z</dcterms:created>
  <dcterms:modified xsi:type="dcterms:W3CDTF">2014-10-10T03:43:27Z</dcterms:modified>
</cp:coreProperties>
</file>