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9A4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6" d="100"/>
          <a:sy n="36" d="100"/>
        </p:scale>
        <p:origin x="-144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CBAFDA85-96EC-42C2-9250-43FBDB551DF3}"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CBAFDA85-96EC-42C2-9250-43FBDB551DF3}"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CBAFDA85-96EC-42C2-9250-43FBDB551DF3}"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CBAFDA85-96EC-42C2-9250-43FBDB551DF3}"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AFDA85-96EC-42C2-9250-43FBDB551DF3}"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FC47FEC-DD15-462D-B8E7-CEDFAF78BE24}" type="datetimeFigureOut">
              <a:rPr lang="fa-IR" smtClean="0"/>
              <a:pPr/>
              <a:t>08/05/1435</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CBAFDA85-96EC-42C2-9250-43FBDB551DF3}"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FC47FEC-DD15-462D-B8E7-CEDFAF78BE24}" type="datetimeFigureOut">
              <a:rPr lang="fa-IR" smtClean="0"/>
              <a:pPr/>
              <a:t>08/05/1435</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BAFDA85-96EC-42C2-9250-43FBDB551DF3}"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00200"/>
            <a:ext cx="8305800" cy="1981200"/>
          </a:xfrm>
        </p:spPr>
        <p:txBody>
          <a:bodyPr>
            <a:noAutofit/>
          </a:bodyPr>
          <a:lstStyle/>
          <a:p>
            <a:pPr algn="ctr"/>
            <a:r>
              <a:rPr lang="fa-IR" sz="17700" dirty="0" smtClean="0">
                <a:solidFill>
                  <a:schemeClr val="tx2">
                    <a:lumMod val="75000"/>
                  </a:schemeClr>
                </a:solidFill>
                <a:latin typeface="Forte" pitchFamily="66" charset="0"/>
                <a:cs typeface="Aldhabi" pitchFamily="2" charset="-78"/>
              </a:rPr>
              <a:t>بسم الله الرحمن الرحیم</a:t>
            </a:r>
            <a:endParaRPr lang="fa-IR" sz="17700" dirty="0">
              <a:solidFill>
                <a:schemeClr val="tx2">
                  <a:lumMod val="75000"/>
                </a:schemeClr>
              </a:solidFill>
              <a:latin typeface="Forte" pitchFamily="66" charset="0"/>
              <a:cs typeface="Aldhabi" pitchFamily="2" charset="-78"/>
            </a:endParaRPr>
          </a:p>
        </p:txBody>
      </p:sp>
      <p:sp>
        <p:nvSpPr>
          <p:cNvPr id="3" name="Subtitle 2"/>
          <p:cNvSpPr>
            <a:spLocks noGrp="1"/>
          </p:cNvSpPr>
          <p:nvPr>
            <p:ph type="subTitle" idx="1"/>
          </p:nvPr>
        </p:nvSpPr>
        <p:spPr/>
        <p:txBody>
          <a:bodyPr/>
          <a:lstStyle/>
          <a:p>
            <a:endParaRPr lang="fa-I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pPr algn="r"/>
            <a:r>
              <a:rPr lang="fa-IR" sz="4400" dirty="0" smtClean="0">
                <a:solidFill>
                  <a:srgbClr val="699A44"/>
                </a:solidFill>
              </a:rPr>
              <a:t>1)حرفه گرایی:</a:t>
            </a:r>
            <a:endParaRPr lang="fa-IR" sz="4400" dirty="0">
              <a:solidFill>
                <a:srgbClr val="699A44"/>
              </a:solidFill>
            </a:endParaRPr>
          </a:p>
        </p:txBody>
      </p:sp>
      <p:sp>
        <p:nvSpPr>
          <p:cNvPr id="3" name="Content Placeholder 2"/>
          <p:cNvSpPr>
            <a:spLocks noGrp="1"/>
          </p:cNvSpPr>
          <p:nvPr>
            <p:ph idx="1"/>
          </p:nvPr>
        </p:nvSpPr>
        <p:spPr>
          <a:xfrm>
            <a:off x="304800" y="1981200"/>
            <a:ext cx="8686800" cy="4098925"/>
          </a:xfrm>
        </p:spPr>
        <p:txBody>
          <a:bodyPr>
            <a:normAutofit/>
          </a:bodyPr>
          <a:lstStyle/>
          <a:p>
            <a:pPr algn="justLow">
              <a:buNone/>
            </a:pPr>
            <a:r>
              <a:rPr lang="fa-IR" sz="2800" dirty="0" smtClean="0"/>
              <a:t>از ویژگی های بارز جوامع حرفه گر،تمایل به اعمال قضاوت حرفه ای و اعمال کنترل توسط خود حرفه(نه قانون)می باشد.با بررسی محتوای گزارشات مالی شرکتها و روند تدوین استانداردهای حسابداری میتوان حرفه گرایی حسابداری را در یک جامعه مشخص کرد.</a:t>
            </a:r>
            <a:endParaRPr lang="fa-IR" sz="2800" dirty="0"/>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pPr algn="r"/>
            <a:r>
              <a:rPr lang="fa-IR" dirty="0" smtClean="0">
                <a:solidFill>
                  <a:srgbClr val="699A44"/>
                </a:solidFill>
              </a:rPr>
              <a:t>2)محافظه کاری:</a:t>
            </a:r>
            <a:endParaRPr lang="fa-IR" dirty="0">
              <a:solidFill>
                <a:srgbClr val="699A44"/>
              </a:solidFill>
            </a:endParaRPr>
          </a:p>
        </p:txBody>
      </p:sp>
      <p:sp>
        <p:nvSpPr>
          <p:cNvPr id="3" name="Content Placeholder 2"/>
          <p:cNvSpPr>
            <a:spLocks noGrp="1"/>
          </p:cNvSpPr>
          <p:nvPr>
            <p:ph idx="1"/>
          </p:nvPr>
        </p:nvSpPr>
        <p:spPr>
          <a:xfrm>
            <a:off x="304800" y="990600"/>
            <a:ext cx="8686800" cy="5638800"/>
          </a:xfrm>
        </p:spPr>
        <p:txBody>
          <a:bodyPr>
            <a:normAutofit/>
          </a:bodyPr>
          <a:lstStyle/>
          <a:p>
            <a:pPr>
              <a:buNone/>
            </a:pPr>
            <a:r>
              <a:rPr lang="fa-IR" sz="2800" dirty="0" smtClean="0"/>
              <a:t>محافظه کاری در حسابداری به معنای این است که گزارشات مالی،دارایی ها و درآمدها را به کمترین تعداد ممکن و بدهی ها و هزینه ها را به بالاترین تعداد ممکن افشاء نمایند.</a:t>
            </a:r>
          </a:p>
          <a:p>
            <a:pPr>
              <a:buNone/>
            </a:pPr>
            <a:r>
              <a:rPr lang="fa-IR" sz="3600" dirty="0" smtClean="0">
                <a:solidFill>
                  <a:srgbClr val="699A44"/>
                </a:solidFill>
              </a:rPr>
              <a:t>3)پنهان کاری:</a:t>
            </a:r>
          </a:p>
          <a:p>
            <a:pPr>
              <a:buNone/>
            </a:pPr>
            <a:r>
              <a:rPr lang="fa-IR" sz="2800" dirty="0" smtClean="0"/>
              <a:t>محرمانه بودن برخی اطلاعات شرکتها باعث محدودیت های افشا در گزارشات مالی میشود.این محدودیت ها درواقع همان پنهان کاری در حسابداری میباشند.بنابراین،یک رابطه معکوس بین سطوح محتوایی گزارشات مالی و میزان پنهان کاری حسابداری وجود دارد.</a:t>
            </a:r>
          </a:p>
          <a:p>
            <a:pPr>
              <a:buNone/>
            </a:pPr>
            <a:endParaRPr lang="fa-IR" sz="3600" dirty="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699A44"/>
                </a:solidFill>
              </a:rPr>
              <a:t>4)یکنواختی:</a:t>
            </a:r>
            <a:endParaRPr lang="fa-IR" dirty="0">
              <a:solidFill>
                <a:srgbClr val="699A44"/>
              </a:solidFill>
            </a:endParaRPr>
          </a:p>
        </p:txBody>
      </p:sp>
      <p:sp>
        <p:nvSpPr>
          <p:cNvPr id="3" name="Content Placeholder 2"/>
          <p:cNvSpPr>
            <a:spLocks noGrp="1"/>
          </p:cNvSpPr>
          <p:nvPr>
            <p:ph idx="1"/>
          </p:nvPr>
        </p:nvSpPr>
        <p:spPr>
          <a:xfrm>
            <a:off x="457200" y="1600200"/>
            <a:ext cx="8686800" cy="4525963"/>
          </a:xfrm>
        </p:spPr>
        <p:txBody>
          <a:bodyPr>
            <a:normAutofit/>
          </a:bodyPr>
          <a:lstStyle/>
          <a:p>
            <a:pPr algn="justLow">
              <a:buNone/>
            </a:pPr>
            <a:r>
              <a:rPr lang="fa-IR" sz="2800" dirty="0" smtClean="0"/>
              <a:t>یکنواختی در حسابداری به دو مفهوم است:</a:t>
            </a:r>
          </a:p>
          <a:p>
            <a:pPr algn="justLow">
              <a:buNone/>
            </a:pPr>
            <a:r>
              <a:rPr lang="fa-IR" sz="2800" dirty="0" smtClean="0"/>
              <a:t>ـ بکارگیری روشهای حسابداری یکسان توسط یک شرکت در طی زمان</a:t>
            </a:r>
          </a:p>
          <a:p>
            <a:pPr algn="justLow">
              <a:buNone/>
            </a:pPr>
            <a:r>
              <a:rPr lang="fa-IR" sz="2800" dirty="0" smtClean="0"/>
              <a:t>ـ بکارگیری رویه های حسابداری مشابه شرکتهای مختلف در طی یک دوره</a:t>
            </a:r>
          </a:p>
          <a:p>
            <a:pPr algn="justLow">
              <a:buNone/>
            </a:pPr>
            <a:r>
              <a:rPr lang="fa-IR" sz="2800" dirty="0" smtClean="0"/>
              <a:t>شرکتهایی که هیچگونه تغییر حسابداری نداشته اند،دارای ثبات رویه بالایی می باشند.</a:t>
            </a:r>
            <a:endParaRPr lang="fa-IR" sz="2800" dirty="0"/>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28600" y="1295400"/>
            <a:ext cx="8686800" cy="4525963"/>
          </a:xfrm>
        </p:spPr>
        <p:txBody>
          <a:bodyPr>
            <a:normAutofit/>
          </a:bodyPr>
          <a:lstStyle/>
          <a:p>
            <a:pPr>
              <a:buNone/>
            </a:pPr>
            <a:r>
              <a:rPr lang="fa-IR" sz="2800" dirty="0" smtClean="0"/>
              <a:t>نظریه تحقیقی هوفستد(1980)بعد فرهنگی موثر بر حسابداری کشورها را به شرح ذیل بیان میکند:</a:t>
            </a:r>
          </a:p>
          <a:p>
            <a:pPr>
              <a:buNone/>
            </a:pPr>
            <a:r>
              <a:rPr lang="fa-IR" sz="2800" dirty="0" smtClean="0">
                <a:solidFill>
                  <a:srgbClr val="699A44"/>
                </a:solidFill>
              </a:rPr>
              <a:t>1)</a:t>
            </a:r>
            <a:r>
              <a:rPr lang="fa-IR" sz="2800" dirty="0" smtClean="0"/>
              <a:t>فاصله قدرت</a:t>
            </a:r>
          </a:p>
          <a:p>
            <a:pPr>
              <a:buNone/>
            </a:pPr>
            <a:r>
              <a:rPr lang="fa-IR" sz="2800" dirty="0" smtClean="0">
                <a:solidFill>
                  <a:srgbClr val="699A44"/>
                </a:solidFill>
              </a:rPr>
              <a:t>2)</a:t>
            </a:r>
            <a:r>
              <a:rPr lang="fa-IR" sz="2800" dirty="0" smtClean="0"/>
              <a:t>اجتناب از عدم اطمینان</a:t>
            </a:r>
          </a:p>
          <a:p>
            <a:pPr>
              <a:buNone/>
            </a:pPr>
            <a:r>
              <a:rPr lang="fa-IR" sz="2800" dirty="0" smtClean="0">
                <a:solidFill>
                  <a:srgbClr val="699A44"/>
                </a:solidFill>
              </a:rPr>
              <a:t>3)</a:t>
            </a:r>
            <a:r>
              <a:rPr lang="fa-IR" sz="2800" dirty="0" smtClean="0"/>
              <a:t>فردگرایی</a:t>
            </a:r>
          </a:p>
          <a:p>
            <a:pPr algn="justLow">
              <a:buNone/>
            </a:pPr>
            <a:r>
              <a:rPr lang="fa-IR" sz="2800" dirty="0" smtClean="0">
                <a:solidFill>
                  <a:srgbClr val="699A44"/>
                </a:solidFill>
              </a:rPr>
              <a:t>4)</a:t>
            </a:r>
            <a:r>
              <a:rPr lang="fa-IR" sz="2800" dirty="0" smtClean="0"/>
              <a:t>مردگرایی</a:t>
            </a:r>
            <a:endParaRPr lang="fa-IR" sz="2800" dirty="0"/>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lstStyle/>
          <a:p>
            <a:pPr algn="r"/>
            <a:r>
              <a:rPr lang="fa-IR" dirty="0" smtClean="0">
                <a:solidFill>
                  <a:srgbClr val="699A44"/>
                </a:solidFill>
              </a:rPr>
              <a:t>1)فاصله قدرت:</a:t>
            </a:r>
            <a:endParaRPr lang="fa-IR" dirty="0">
              <a:solidFill>
                <a:srgbClr val="699A44"/>
              </a:solidFill>
            </a:endParaRPr>
          </a:p>
        </p:txBody>
      </p:sp>
      <p:sp>
        <p:nvSpPr>
          <p:cNvPr id="3" name="Content Placeholder 2"/>
          <p:cNvSpPr>
            <a:spLocks noGrp="1"/>
          </p:cNvSpPr>
          <p:nvPr>
            <p:ph idx="1"/>
          </p:nvPr>
        </p:nvSpPr>
        <p:spPr>
          <a:xfrm>
            <a:off x="228600" y="1066800"/>
            <a:ext cx="8915400" cy="5638800"/>
          </a:xfrm>
        </p:spPr>
        <p:txBody>
          <a:bodyPr>
            <a:normAutofit/>
          </a:bodyPr>
          <a:lstStyle/>
          <a:p>
            <a:pPr algn="justLow">
              <a:buNone/>
            </a:pPr>
            <a:r>
              <a:rPr lang="fa-IR" sz="2800" dirty="0" smtClean="0"/>
              <a:t>به عدم توازن قدرت و روابط افراد جامعه بر حسب جایگاه و منزلت اجتماعی مربوط است.زمانی این فاصله زیاد است که افراد نظم سلسله مراتبی شدیدی را پذیرفته و این تفکر که در جامعه </a:t>
            </a:r>
            <a:r>
              <a:rPr lang="fa-IR" sz="2800" smtClean="0"/>
              <a:t>برابر ی قدرت </a:t>
            </a:r>
            <a:r>
              <a:rPr lang="fa-IR" sz="2800" dirty="0" smtClean="0"/>
              <a:t>وجود نداشته باشد،مقبولیت عام دارد.</a:t>
            </a:r>
          </a:p>
          <a:p>
            <a:pPr algn="justLow">
              <a:buNone/>
            </a:pPr>
            <a:r>
              <a:rPr lang="fa-IR" dirty="0" smtClean="0">
                <a:solidFill>
                  <a:srgbClr val="699A44"/>
                </a:solidFill>
              </a:rPr>
              <a:t>2)اجتناب از عدم اطمینان:</a:t>
            </a:r>
          </a:p>
          <a:p>
            <a:pPr algn="justLow">
              <a:buNone/>
            </a:pPr>
            <a:r>
              <a:rPr lang="fa-IR" sz="2800" dirty="0" smtClean="0"/>
              <a:t>خودداری از عدم اطمینان زمانی قوی تلقی میگردد که قوانین اعتقادی سختی وجود دارد و انحراف از این قواعد برای هیچ فردی توجیه پذیر نیست.حالت ضعیف آن زمانی وجود دارد که جو آزادتر است و دیدگاههای مختلف راحت تر ابراز میگردند.</a:t>
            </a:r>
          </a:p>
          <a:p>
            <a:pPr>
              <a:buNone/>
            </a:pPr>
            <a:endParaRPr lang="fa-IR" sz="2800" dirty="0"/>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lstStyle/>
          <a:p>
            <a:pPr algn="r"/>
            <a:r>
              <a:rPr lang="fa-IR" dirty="0" smtClean="0">
                <a:solidFill>
                  <a:srgbClr val="699A44"/>
                </a:solidFill>
              </a:rPr>
              <a:t>3)فرد گرایی:</a:t>
            </a:r>
            <a:endParaRPr lang="fa-IR" dirty="0">
              <a:solidFill>
                <a:srgbClr val="699A44"/>
              </a:solidFill>
            </a:endParaRPr>
          </a:p>
        </p:txBody>
      </p:sp>
      <p:sp>
        <p:nvSpPr>
          <p:cNvPr id="3" name="Content Placeholder 2"/>
          <p:cNvSpPr>
            <a:spLocks noGrp="1"/>
          </p:cNvSpPr>
          <p:nvPr>
            <p:ph idx="1"/>
          </p:nvPr>
        </p:nvSpPr>
        <p:spPr>
          <a:xfrm>
            <a:off x="457200" y="1066800"/>
            <a:ext cx="8686800" cy="5486400"/>
          </a:xfrm>
        </p:spPr>
        <p:txBody>
          <a:bodyPr>
            <a:normAutofit/>
          </a:bodyPr>
          <a:lstStyle/>
          <a:p>
            <a:pPr algn="justLow">
              <a:buNone/>
            </a:pPr>
            <a:r>
              <a:rPr lang="fa-IR" sz="2800" smtClean="0"/>
              <a:t>جوامعی </a:t>
            </a:r>
            <a:r>
              <a:rPr lang="fa-IR" sz="2800" dirty="0" smtClean="0"/>
              <a:t>وجود دارد که در آنها رابطه بین افراد ضعیف و کمرنگ شده است.در این جوامع افراد تنها از خود و خانواده ی درجه یک خود مراقبت میکنند.درجه فردگرایی یا جمع گرایی افراد بر روابط بین جوامع و سازمانها تاثیر میگذارند.</a:t>
            </a:r>
          </a:p>
          <a:p>
            <a:pPr>
              <a:buNone/>
            </a:pPr>
            <a:r>
              <a:rPr lang="fa-IR" sz="3600" dirty="0" smtClean="0">
                <a:solidFill>
                  <a:srgbClr val="699A44"/>
                </a:solidFill>
              </a:rPr>
              <a:t>4)مرد گرایی:</a:t>
            </a:r>
          </a:p>
          <a:p>
            <a:pPr algn="justLow">
              <a:buNone/>
            </a:pPr>
            <a:r>
              <a:rPr lang="fa-IR" sz="2800" dirty="0" smtClean="0"/>
              <a:t>معیاری که میزان گرایش افراد جامعه به داشتن رفتاری جسورانه در برابر برخورد متواضعانه را نشان میدهد به عبارتی به معنای گرایش افراد به برتری و قهرمان پروری است.در مقابل،زن گرایی به معنای گرایش جامعه به برقراری ارتباط،فروتنی و بهبود کیفیت زندگی است.</a:t>
            </a:r>
          </a:p>
          <a:p>
            <a:pPr>
              <a:buNone/>
            </a:pPr>
            <a:endParaRPr lang="fa-IR" sz="3600" dirty="0"/>
          </a:p>
        </p:txBody>
      </p:sp>
    </p:spTree>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lstStyle/>
          <a:p>
            <a:pPr algn="r"/>
            <a:r>
              <a:rPr lang="fa-IR" dirty="0" smtClean="0">
                <a:solidFill>
                  <a:srgbClr val="699A44"/>
                </a:solidFill>
              </a:rPr>
              <a:t>در ایران:</a:t>
            </a:r>
            <a:endParaRPr lang="fa-IR" dirty="0">
              <a:solidFill>
                <a:srgbClr val="699A44"/>
              </a:solidFill>
            </a:endParaRPr>
          </a:p>
        </p:txBody>
      </p:sp>
      <p:sp>
        <p:nvSpPr>
          <p:cNvPr id="3" name="Content Placeholder 2"/>
          <p:cNvSpPr>
            <a:spLocks noGrp="1"/>
          </p:cNvSpPr>
          <p:nvPr>
            <p:ph idx="1"/>
          </p:nvPr>
        </p:nvSpPr>
        <p:spPr>
          <a:xfrm>
            <a:off x="0" y="990600"/>
            <a:ext cx="9144000" cy="5867400"/>
          </a:xfrm>
        </p:spPr>
        <p:txBody>
          <a:bodyPr>
            <a:normAutofit/>
          </a:bodyPr>
          <a:lstStyle/>
          <a:p>
            <a:pPr algn="justLow">
              <a:buNone/>
            </a:pPr>
            <a:r>
              <a:rPr lang="fa-IR" sz="2600" dirty="0" smtClean="0"/>
              <a:t>پورجلالی و میک(1995)در یک مقاله تحلیلی ـ نظری به بررسی تغییرات فرهنگی ایجاد شده در ایران قبل و بعد از انقلاب اسلامی و تاثیرات آن بر ارزشهای حسابداری پرداختند.با انطباق نظرات تحقیقی هوفستد و گری،طبق عقیده پورجلالی و میک، بعداز انقلاب،فرهنگ جامعه ایران و ارزشهای حسابداری آن دچار تغییرات هشتگانه زیر شده است:</a:t>
            </a:r>
          </a:p>
          <a:p>
            <a:pPr algn="justLow">
              <a:buNone/>
            </a:pPr>
            <a:r>
              <a:rPr lang="fa-IR" sz="2600" dirty="0" smtClean="0">
                <a:solidFill>
                  <a:srgbClr val="699A44"/>
                </a:solidFill>
              </a:rPr>
              <a:t>1)جمع گرایی در ایران بیشتر شده است زیرا:</a:t>
            </a:r>
          </a:p>
          <a:p>
            <a:pPr algn="justLow">
              <a:buNone/>
            </a:pPr>
            <a:r>
              <a:rPr lang="fa-IR" sz="2600" dirty="0" smtClean="0"/>
              <a:t>جامعه به سمت اسلامی شدن سوق پیداکرده و تعالیم اسلام نیز برجمع بیشتر از فرد تاکید دارد برای مثال اگرچه در قرآن مالکیت خصوصی و کسب درآمد مجازشناخته شده،امااموال جامعه متعلق به کل مسلمانان است.ایرادی که به این نظروارد شده این است که انقلاب و جنگ مربوط به سالهای گذشته بوده،به ویژه جنگ پدیده ای موقت بوده و برای حال ارزش ساز نیست.</a:t>
            </a:r>
            <a:endParaRPr lang="fa-IR" sz="2600" dirty="0"/>
          </a:p>
        </p:txBody>
      </p:sp>
    </p:spTree>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838200"/>
          </a:xfrm>
        </p:spPr>
        <p:txBody>
          <a:bodyPr>
            <a:noAutofit/>
          </a:bodyPr>
          <a:lstStyle/>
          <a:p>
            <a:pPr algn="r"/>
            <a:r>
              <a:rPr lang="fa-IR" sz="2800" dirty="0" smtClean="0">
                <a:solidFill>
                  <a:srgbClr val="699A44"/>
                </a:solidFill>
              </a:rPr>
              <a:t>2)فاصله ی قدرت اجتماعی در بعد از انقلاب بیشتر شد:</a:t>
            </a:r>
            <a:endParaRPr lang="fa-IR" sz="2800" dirty="0">
              <a:solidFill>
                <a:srgbClr val="699A44"/>
              </a:solidFill>
            </a:endParaRPr>
          </a:p>
        </p:txBody>
      </p:sp>
      <p:sp>
        <p:nvSpPr>
          <p:cNvPr id="3" name="Content Placeholder 2"/>
          <p:cNvSpPr>
            <a:spLocks noGrp="1"/>
          </p:cNvSpPr>
          <p:nvPr>
            <p:ph idx="1"/>
          </p:nvPr>
        </p:nvSpPr>
        <p:spPr>
          <a:xfrm>
            <a:off x="-228600" y="914400"/>
            <a:ext cx="9372600" cy="5943600"/>
          </a:xfrm>
        </p:spPr>
        <p:txBody>
          <a:bodyPr>
            <a:normAutofit/>
          </a:bodyPr>
          <a:lstStyle/>
          <a:p>
            <a:pPr>
              <a:buNone/>
            </a:pPr>
            <a:r>
              <a:rPr lang="fa-IR" sz="2600" dirty="0" smtClean="0"/>
              <a:t>اقتصادایران بانرخ بالایی ازتورم روبروشدکه این باعث کاهش </a:t>
            </a:r>
            <a:r>
              <a:rPr lang="fa-IR" sz="2600" smtClean="0"/>
              <a:t>ارزش پول </a:t>
            </a:r>
            <a:r>
              <a:rPr lang="fa-IR" sz="2600" dirty="0" smtClean="0"/>
              <a:t>وافزایش اختلاف اقتصادی بین افرادجامعه گردید.برای مثال قیمت زمین وساختمان یکباره وبمیزان قابل توجهی افزایش یافت وهیچ تدبیری نیزبرای جبران افزایش هزینه های زندگی صورت نگرفت.درنتیجه فاصله اقتصادی بین فقیروغنی دائماافزایش یافت.</a:t>
            </a:r>
          </a:p>
          <a:p>
            <a:pPr>
              <a:buNone/>
            </a:pPr>
            <a:r>
              <a:rPr lang="fa-IR" sz="2800" dirty="0" smtClean="0">
                <a:solidFill>
                  <a:srgbClr val="699A44"/>
                </a:solidFill>
              </a:rPr>
              <a:t>3)اجتناب ازعدم اطمینان افزایش پیداکرده است:</a:t>
            </a:r>
          </a:p>
          <a:p>
            <a:pPr>
              <a:buNone/>
            </a:pPr>
            <a:r>
              <a:rPr lang="fa-IR" sz="2600" dirty="0" smtClean="0"/>
              <a:t>باافزایش نرخ تورم درکشور،ابهام شدیدی دررابطه باارزش آتی پول ایران بوجودآمد.ازسویی تحریمهاعلیه ایران،کمبودمایحتاج ضروری زندگی درذهن مردم ابهامات شدیدی درموردآینده ایجادکرد.دراین شرایط مردم سعی میکنندخودومایملک خودرا ازوقایع احتمالی مصون نگهدارند.یکی دیگرازافزایش تردیدهادر میان مردم مشخص نبودن طرحهای بلندمدت دولت دردوران پس ازانقلاب بود.</a:t>
            </a:r>
            <a:endParaRPr lang="fa-IR" sz="2600" dirty="0"/>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838200"/>
          </a:xfrm>
        </p:spPr>
        <p:txBody>
          <a:bodyPr>
            <a:normAutofit/>
          </a:bodyPr>
          <a:lstStyle/>
          <a:p>
            <a:pPr algn="r"/>
            <a:r>
              <a:rPr lang="fa-IR" sz="2800" dirty="0" smtClean="0">
                <a:solidFill>
                  <a:srgbClr val="699A44"/>
                </a:solidFill>
              </a:rPr>
              <a:t>4)مردگرایی درکشورافزایش یافته است:</a:t>
            </a:r>
            <a:endParaRPr lang="fa-IR" sz="2800" dirty="0">
              <a:solidFill>
                <a:srgbClr val="699A44"/>
              </a:solidFill>
            </a:endParaRPr>
          </a:p>
        </p:txBody>
      </p:sp>
      <p:sp>
        <p:nvSpPr>
          <p:cNvPr id="3" name="Content Placeholder 2"/>
          <p:cNvSpPr>
            <a:spLocks noGrp="1"/>
          </p:cNvSpPr>
          <p:nvPr>
            <p:ph idx="1"/>
          </p:nvPr>
        </p:nvSpPr>
        <p:spPr>
          <a:xfrm>
            <a:off x="0" y="1219200"/>
            <a:ext cx="9144000" cy="5334000"/>
          </a:xfrm>
        </p:spPr>
        <p:txBody>
          <a:bodyPr>
            <a:normAutofit/>
          </a:bodyPr>
          <a:lstStyle/>
          <a:p>
            <a:pPr>
              <a:buNone/>
            </a:pPr>
            <a:r>
              <a:rPr lang="fa-IR" sz="2600" dirty="0" smtClean="0"/>
              <a:t>بدلیل گسترش قوانین اسلامی دربعدازانقلاب،جامعه ایران نسبت به دوران قبل ازانقلاب،مردمنش ترشده است.بعلاوه،جامعه ای که درگیرجنگ است تاکیدبیشتری برارزشهای مرداته(برتری طلبی)دارد.</a:t>
            </a:r>
          </a:p>
          <a:p>
            <a:pPr>
              <a:buNone/>
            </a:pPr>
            <a:r>
              <a:rPr lang="fa-IR" sz="2800" dirty="0" smtClean="0">
                <a:solidFill>
                  <a:srgbClr val="699A44"/>
                </a:solidFill>
              </a:rPr>
              <a:t>5)کنترل قانوتی بیشترشده است:</a:t>
            </a:r>
          </a:p>
          <a:p>
            <a:pPr>
              <a:buNone/>
            </a:pPr>
            <a:r>
              <a:rPr lang="fa-IR" sz="2600" dirty="0" smtClean="0"/>
              <a:t>اصلاح قانون مالیات هادرسال 1349 منجربه تشکیل انجمن حسابرسان شد.درسال1353 انجمن حسابداران خبره ایران ایجادشد.امابعدازانقلاب هردوانجمن فوق منحل شدوتاثیرات حرفه محدودبه افرادویاسازمانهای دولتی شد.درنتیجه میتوان گفت که بعدازانقلاب درجه کنترل حرفه ای درمقابل کنترل قانونی کاهش یافته است.</a:t>
            </a:r>
            <a:endParaRPr lang="fa-IR" sz="2600" dirty="0"/>
          </a:p>
        </p:txBody>
      </p:sp>
    </p:spTree>
  </p:cSld>
  <p:clrMapOvr>
    <a:masterClrMapping/>
  </p:clrMapOvr>
  <p:transition spd="slow">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86800" cy="838200"/>
          </a:xfrm>
        </p:spPr>
        <p:txBody>
          <a:bodyPr>
            <a:normAutofit/>
          </a:bodyPr>
          <a:lstStyle/>
          <a:p>
            <a:pPr algn="r"/>
            <a:r>
              <a:rPr lang="fa-IR" sz="2800" dirty="0" smtClean="0">
                <a:solidFill>
                  <a:srgbClr val="699A44"/>
                </a:solidFill>
              </a:rPr>
              <a:t>6)یکنواختی در حسابداری بیشترشده است:</a:t>
            </a:r>
            <a:endParaRPr lang="fa-IR" sz="2800" dirty="0">
              <a:solidFill>
                <a:srgbClr val="699A44"/>
              </a:solidFill>
            </a:endParaRPr>
          </a:p>
        </p:txBody>
      </p:sp>
      <p:sp>
        <p:nvSpPr>
          <p:cNvPr id="3" name="Content Placeholder 2"/>
          <p:cNvSpPr>
            <a:spLocks noGrp="1"/>
          </p:cNvSpPr>
          <p:nvPr>
            <p:ph idx="1"/>
          </p:nvPr>
        </p:nvSpPr>
        <p:spPr>
          <a:xfrm>
            <a:off x="152400" y="1143000"/>
            <a:ext cx="8839200" cy="5486400"/>
          </a:xfrm>
        </p:spPr>
        <p:txBody>
          <a:bodyPr>
            <a:normAutofit/>
          </a:bodyPr>
          <a:lstStyle/>
          <a:p>
            <a:pPr>
              <a:buNone/>
            </a:pPr>
            <a:r>
              <a:rPr lang="fa-IR" sz="2600" dirty="0" smtClean="0"/>
              <a:t>بعدازانقلاب فعالیتهای حرفه وتاثیرات آن محدودبه شرکتهای تحت تملک دولت شد.دولت نیزبیشترتمایل به حفظ یکنواختی دراموردارد.لذا میتوان کفت که یکنواختی درحسابداری افزایش یافته است.</a:t>
            </a:r>
          </a:p>
          <a:p>
            <a:pPr>
              <a:buNone/>
            </a:pPr>
            <a:r>
              <a:rPr lang="fa-IR" sz="2800" dirty="0" smtClean="0">
                <a:solidFill>
                  <a:srgbClr val="699A44"/>
                </a:solidFill>
              </a:rPr>
              <a:t>7)میزان محافظه کاری درحسابداری افزایش یافته است:</a:t>
            </a:r>
          </a:p>
          <a:p>
            <a:pPr>
              <a:buNone/>
            </a:pPr>
            <a:r>
              <a:rPr lang="fa-IR" sz="2600" dirty="0" smtClean="0"/>
              <a:t>بدلیل شرایط وخیم اقتصادی بعدازانقلاب،حرفه حسابداری گرایش بیشتری به استفاده ازروشهای محافظه کارانه پیداکرده است زیرابااین روش میتوان سودشرکتهاراکمترازواقع نشان دادوبالتبع مالیات کمتری نیزپرداخت.ضمنا شرکتهادراینروش توان مقابله با ابهامات مرتبط بارویدادهای احتمالی رانیز خواهند داشت.</a:t>
            </a:r>
            <a:endParaRPr lang="fa-IR" sz="2600" dirty="0"/>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fa-IR" sz="4800" dirty="0" smtClean="0"/>
              <a:t>فرهنگ و سیاست در حسابداری</a:t>
            </a:r>
            <a:endParaRPr lang="fa-IR" sz="4800" dirty="0"/>
          </a:p>
        </p:txBody>
      </p:sp>
      <p:sp>
        <p:nvSpPr>
          <p:cNvPr id="3" name="Content Placeholder 2"/>
          <p:cNvSpPr>
            <a:spLocks noGrp="1"/>
          </p:cNvSpPr>
          <p:nvPr>
            <p:ph idx="1"/>
          </p:nvPr>
        </p:nvSpPr>
        <p:spPr/>
        <p:txBody>
          <a:bodyPr>
            <a:noAutofit/>
          </a:bodyPr>
          <a:lstStyle/>
          <a:p>
            <a:pPr>
              <a:buNone/>
            </a:pPr>
            <a:endParaRPr lang="fa-IR" dirty="0"/>
          </a:p>
        </p:txBody>
      </p:sp>
      <p:sp>
        <p:nvSpPr>
          <p:cNvPr id="4" name="Rectangle 3"/>
          <p:cNvSpPr/>
          <p:nvPr/>
        </p:nvSpPr>
        <p:spPr>
          <a:xfrm>
            <a:off x="1295400" y="4038600"/>
            <a:ext cx="7467600" cy="707886"/>
          </a:xfrm>
          <a:prstGeom prst="rect">
            <a:avLst/>
          </a:prstGeom>
        </p:spPr>
        <p:txBody>
          <a:bodyPr wrap="square">
            <a:spAutoFit/>
          </a:bodyPr>
          <a:lstStyle/>
          <a:p>
            <a:r>
              <a:rPr lang="fa-IR" sz="4000" dirty="0">
                <a:solidFill>
                  <a:schemeClr val="bg2">
                    <a:lumMod val="25000"/>
                  </a:schemeClr>
                </a:solidFill>
              </a:rPr>
              <a:t>ارائه دهنده:    </a:t>
            </a:r>
            <a:r>
              <a:rPr lang="fa-IR" sz="4000" dirty="0">
                <a:solidFill>
                  <a:srgbClr val="4E3B30"/>
                </a:solidFill>
              </a:rPr>
              <a:t>خالد سعیدی</a:t>
            </a:r>
            <a:endParaRPr lang="fa-IR" sz="1600" dirty="0"/>
          </a:p>
        </p:txBody>
      </p:sp>
      <p:sp>
        <p:nvSpPr>
          <p:cNvPr id="5" name="Rectangle 4"/>
          <p:cNvSpPr/>
          <p:nvPr/>
        </p:nvSpPr>
        <p:spPr>
          <a:xfrm>
            <a:off x="457200" y="2743200"/>
            <a:ext cx="8382000" cy="707886"/>
          </a:xfrm>
          <a:prstGeom prst="rect">
            <a:avLst/>
          </a:prstGeom>
        </p:spPr>
        <p:txBody>
          <a:bodyPr wrap="square">
            <a:spAutoFit/>
          </a:bodyPr>
          <a:lstStyle/>
          <a:p>
            <a:pPr marL="342900" lvl="0" indent="-342900">
              <a:spcBef>
                <a:spcPct val="20000"/>
              </a:spcBef>
              <a:buClr>
                <a:srgbClr val="F0A22E"/>
              </a:buClr>
              <a:buSzPct val="70000"/>
            </a:pPr>
            <a:r>
              <a:rPr lang="fa-IR" sz="3600" dirty="0">
                <a:solidFill>
                  <a:schemeClr val="bg2">
                    <a:lumMod val="25000"/>
                  </a:schemeClr>
                </a:solidFill>
              </a:rPr>
              <a:t>نام استاد</a:t>
            </a:r>
            <a:r>
              <a:rPr lang="fa-IR" sz="4000" dirty="0">
                <a:solidFill>
                  <a:schemeClr val="bg2">
                    <a:lumMod val="25000"/>
                  </a:schemeClr>
                </a:solidFill>
              </a:rPr>
              <a:t>:      </a:t>
            </a:r>
            <a:r>
              <a:rPr lang="fa-IR" sz="4000" dirty="0">
                <a:solidFill>
                  <a:srgbClr val="4E3B30"/>
                </a:solidFill>
              </a:rPr>
              <a:t>جناب آقای دکتر اخگر</a:t>
            </a:r>
            <a:endParaRPr lang="fa-IR" sz="3600" dirty="0">
              <a:solidFill>
                <a:srgbClr val="4E3B30"/>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solidFill>
                  <a:srgbClr val="699A44"/>
                </a:solidFill>
              </a:rPr>
              <a:t>8)پنهان کاری بیشتر شده است:</a:t>
            </a:r>
            <a:endParaRPr lang="fa-IR" sz="2800" dirty="0">
              <a:solidFill>
                <a:srgbClr val="699A44"/>
              </a:solidFill>
            </a:endParaRPr>
          </a:p>
        </p:txBody>
      </p:sp>
      <p:sp>
        <p:nvSpPr>
          <p:cNvPr id="3" name="Content Placeholder 2"/>
          <p:cNvSpPr>
            <a:spLocks noGrp="1"/>
          </p:cNvSpPr>
          <p:nvPr>
            <p:ph idx="1"/>
          </p:nvPr>
        </p:nvSpPr>
        <p:spPr/>
        <p:txBody>
          <a:bodyPr>
            <a:normAutofit/>
          </a:bodyPr>
          <a:lstStyle/>
          <a:p>
            <a:pPr>
              <a:buNone/>
            </a:pPr>
            <a:r>
              <a:rPr lang="fa-IR" sz="2600" dirty="0" smtClean="0"/>
              <a:t>یکی ازدلایل افشای اطلاعات،جلب سرمایه ها وافزایش ارزش بازارشرکتها است.قبل ازانقلاب بازاربورس وبازارهای سرمایه خارجی که در شرکتهای ایرانی سرمایه گذاری میکردند، متقاضی افشای اطلاعات حسابداری توسط شرکتها بودند، امابعداز انقلاب وتعطیلی این بازارها وخروج سرمایه های خارجی،تمایل به افشای اطلاعات به میزان لازم درشرکتها کاهش یافت.</a:t>
            </a:r>
            <a:endParaRPr lang="fa-IR" sz="2600" dirty="0"/>
          </a:p>
        </p:txBody>
      </p:sp>
    </p:spTree>
  </p:cSld>
  <p:clrMapOvr>
    <a:masterClrMapping/>
  </p:clrMapOvr>
  <p:transition spd="slow">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4000" dirty="0" smtClean="0">
                <a:solidFill>
                  <a:srgbClr val="699A44"/>
                </a:solidFill>
              </a:rPr>
              <a:t>نتیجه گیری :</a:t>
            </a:r>
            <a:r>
              <a:rPr lang="fa-IR" dirty="0" smtClean="0"/>
              <a:t/>
            </a:r>
            <a:br>
              <a:rPr lang="fa-IR" dirty="0" smtClean="0"/>
            </a:br>
            <a:endParaRPr lang="fa-IR" dirty="0"/>
          </a:p>
        </p:txBody>
      </p:sp>
      <p:sp>
        <p:nvSpPr>
          <p:cNvPr id="3" name="Content Placeholder 2"/>
          <p:cNvSpPr>
            <a:spLocks noGrp="1"/>
          </p:cNvSpPr>
          <p:nvPr>
            <p:ph idx="1"/>
          </p:nvPr>
        </p:nvSpPr>
        <p:spPr>
          <a:xfrm>
            <a:off x="304800" y="1219200"/>
            <a:ext cx="8686800" cy="5410200"/>
          </a:xfrm>
        </p:spPr>
        <p:txBody>
          <a:bodyPr>
            <a:normAutofit/>
          </a:bodyPr>
          <a:lstStyle/>
          <a:p>
            <a:pPr algn="justLow">
              <a:buNone/>
            </a:pPr>
            <a:r>
              <a:rPr lang="fa-IR" sz="2600" dirty="0" smtClean="0"/>
              <a:t>فرهنگ وسیاست بعنوان عوامل مهم تاثیرگذار برسیستم حسابداری وفرایند تغییر وتکامل آن معرفی گردید،مطالعات تاریخی تغییرحسابداری درکشورهای مختلف بمنظور افزایش آگاهی درزمینه تاثیر فرهنگ وسیاست برحسابداری لازم است،امابرای بررسی تاثیرفرهنگ وسیاست برحسابداری یک کشور،نیازمند یک چهارچوب مناسب هستیم.دراین مقاله براساس کار،گری(1988)و هوفستد(1980) چهارچوبی ارائه شدکه انتظار میرود تحلبل تاثیرفرهنگ وسیاست برتحول وتوسعه حسابداری دریک کشورخاص راتسهیل کند.اگرچه انتظارات مربوط به نحوه اثرگذاری فرهنگ وسیاست دریک سطح ملی راافزایش داده است،بااین وجود تحقیقات تجربی بطوررضایت بخشی مدارکی دال برحمایت ازاین فرضیه ها ارائه نکرده است.</a:t>
            </a:r>
            <a:endParaRPr lang="fa-IR" sz="2600" dirty="0"/>
          </a:p>
        </p:txBody>
      </p:sp>
    </p:spTree>
  </p:cSld>
  <p:clrMapOvr>
    <a:masterClrMapping/>
  </p:clrMapOvr>
  <p:transition spd="slow">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smtClean="0">
                <a:solidFill>
                  <a:srgbClr val="699A44"/>
                </a:solidFill>
              </a:rPr>
              <a:t>منابع:</a:t>
            </a:r>
            <a:endParaRPr lang="fa-IR" dirty="0">
              <a:solidFill>
                <a:srgbClr val="699A44"/>
              </a:solidFill>
            </a:endParaRPr>
          </a:p>
        </p:txBody>
      </p:sp>
      <p:sp>
        <p:nvSpPr>
          <p:cNvPr id="3" name="Content Placeholder 2"/>
          <p:cNvSpPr>
            <a:spLocks noGrp="1"/>
          </p:cNvSpPr>
          <p:nvPr>
            <p:ph idx="1"/>
          </p:nvPr>
        </p:nvSpPr>
        <p:spPr/>
        <p:txBody>
          <a:bodyPr>
            <a:normAutofit/>
          </a:bodyPr>
          <a:lstStyle/>
          <a:p>
            <a:pPr>
              <a:buNone/>
            </a:pPr>
            <a:r>
              <a:rPr lang="fa-IR" sz="2400" dirty="0" smtClean="0">
                <a:solidFill>
                  <a:srgbClr val="699A44"/>
                </a:solidFill>
              </a:rPr>
              <a:t>1.</a:t>
            </a:r>
            <a:r>
              <a:rPr lang="fa-IR" sz="2400" dirty="0" smtClean="0"/>
              <a:t>نوروش ایرج وزهرادیانتی دیلمی.1382.بررسی تاثیرفرهنگ برارزشهای حسابداری درایران(آزمون تجربی مدل گری).فصلنامه بررسی های حسابداری دانشگاه تهران.شماره33</a:t>
            </a:r>
          </a:p>
          <a:p>
            <a:pPr>
              <a:buNone/>
            </a:pPr>
            <a:r>
              <a:rPr lang="fa-IR" sz="2400" dirty="0" smtClean="0">
                <a:solidFill>
                  <a:srgbClr val="699A44"/>
                </a:solidFill>
              </a:rPr>
              <a:t>2.</a:t>
            </a:r>
            <a:r>
              <a:rPr lang="fa-IR" sz="2400" dirty="0" smtClean="0"/>
              <a:t>حامدآراد وسلام عبدالله زاده(1384).بررسی نظری تاثیرفرهنگ بر رویه های بین المللی حسابداری.</a:t>
            </a:r>
          </a:p>
          <a:p>
            <a:pPr algn="justLow">
              <a:buNone/>
            </a:pPr>
            <a:r>
              <a:rPr lang="fa-IR" sz="2400" dirty="0" smtClean="0">
                <a:solidFill>
                  <a:srgbClr val="699A44"/>
                </a:solidFill>
              </a:rPr>
              <a:t>3.</a:t>
            </a:r>
            <a:r>
              <a:rPr lang="fa-IR" sz="2400" dirty="0" smtClean="0"/>
              <a:t>جوادمرادی.سیاست وفرهنگ درحسابداری بین المللی(ارائه یک چهارچوب تحلیلی)</a:t>
            </a:r>
            <a:endParaRPr lang="fa-IR" sz="2400" dirty="0"/>
          </a:p>
        </p:txBody>
      </p:sp>
    </p:spTree>
  </p:cSld>
  <p:clrMapOvr>
    <a:masterClrMapping/>
  </p:clrMapOvr>
  <p:transition spd="slow">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noAutofit/>
          </a:bodyPr>
          <a:lstStyle/>
          <a:p>
            <a:pPr algn="r"/>
            <a:r>
              <a:rPr lang="fa-IR" sz="5400" dirty="0" smtClean="0">
                <a:solidFill>
                  <a:srgbClr val="699A44"/>
                </a:solidFill>
              </a:rPr>
              <a:t>مقدمه:</a:t>
            </a:r>
            <a:endParaRPr lang="fa-IR" sz="5400" dirty="0">
              <a:solidFill>
                <a:srgbClr val="699A44"/>
              </a:solidFill>
            </a:endParaRPr>
          </a:p>
        </p:txBody>
      </p:sp>
      <p:sp>
        <p:nvSpPr>
          <p:cNvPr id="3" name="Content Placeholder 2"/>
          <p:cNvSpPr>
            <a:spLocks noGrp="1"/>
          </p:cNvSpPr>
          <p:nvPr>
            <p:ph idx="1"/>
          </p:nvPr>
        </p:nvSpPr>
        <p:spPr>
          <a:xfrm>
            <a:off x="304800" y="1371600"/>
            <a:ext cx="8686800" cy="4953000"/>
          </a:xfrm>
        </p:spPr>
        <p:txBody>
          <a:bodyPr>
            <a:normAutofit/>
          </a:bodyPr>
          <a:lstStyle/>
          <a:p>
            <a:pPr algn="just">
              <a:buNone/>
            </a:pPr>
            <a:r>
              <a:rPr lang="fa-IR" sz="3000" dirty="0" smtClean="0"/>
              <a:t>حسابداری همزاد تمدن است و قدمتی به درازای تاریخ دارد.هر سیستم حسابداری محصول محیط و شرایط خاص است و توسعه  و تکامل آن در هر جامعه ای تابعی از عوامل محیطی و اجتماعی آن جامعه است.</a:t>
            </a:r>
          </a:p>
          <a:p>
            <a:pPr algn="just">
              <a:buNone/>
            </a:pPr>
            <a:r>
              <a:rPr lang="fa-IR" sz="3000" dirty="0" smtClean="0"/>
              <a:t> فرهنگ و سیاست بعنوان دو عامل مهم و تاثیرگذار بر توسعه سیستم حسابداری کشورهای مختلف مطرح هستند.با مطرح شدن حسابداری بعنوان یک میدان تحقیقاتی ارزشمند</a:t>
            </a:r>
            <a:r>
              <a:rPr lang="en-US" sz="3000" dirty="0" smtClean="0"/>
              <a:t>,</a:t>
            </a:r>
            <a:r>
              <a:rPr lang="fa-IR" sz="3000" dirty="0" smtClean="0"/>
              <a:t>محققان مختلف تلاش کردند عوامل مختلف تاثیرگذار و توصیف کننده تفاوتهای حسابداری کشورها را تعریف کنند.</a:t>
            </a:r>
            <a:endParaRPr lang="fa-IR" sz="30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normAutofit/>
          </a:bodyPr>
          <a:lstStyle/>
          <a:p>
            <a:pPr algn="r"/>
            <a:r>
              <a:rPr lang="fa-IR" sz="4000" dirty="0" smtClean="0">
                <a:solidFill>
                  <a:srgbClr val="699A44"/>
                </a:solidFill>
              </a:rPr>
              <a:t>سیاست و حسابداری:</a:t>
            </a:r>
            <a:endParaRPr lang="fa-IR" sz="4000" dirty="0">
              <a:solidFill>
                <a:srgbClr val="699A44"/>
              </a:solidFill>
            </a:endParaRPr>
          </a:p>
        </p:txBody>
      </p:sp>
      <p:sp>
        <p:nvSpPr>
          <p:cNvPr id="3" name="Content Placeholder 2"/>
          <p:cNvSpPr>
            <a:spLocks noGrp="1"/>
          </p:cNvSpPr>
          <p:nvPr>
            <p:ph idx="1"/>
          </p:nvPr>
        </p:nvSpPr>
        <p:spPr>
          <a:xfrm>
            <a:off x="304800" y="1295400"/>
            <a:ext cx="8686800" cy="5257800"/>
          </a:xfrm>
        </p:spPr>
        <p:txBody>
          <a:bodyPr>
            <a:normAutofit/>
          </a:bodyPr>
          <a:lstStyle/>
          <a:p>
            <a:pPr algn="just">
              <a:buNone/>
            </a:pPr>
            <a:r>
              <a:rPr lang="fa-IR" sz="2800" dirty="0" smtClean="0"/>
              <a:t>امروزه حسابداری بعنوان یک روش عینی صرف مطرح نیست که عملکرد واحدهای اقتصادی را به تصویر می کشد</a:t>
            </a:r>
            <a:r>
              <a:rPr lang="en-US" sz="2800" dirty="0" smtClean="0"/>
              <a:t>,</a:t>
            </a:r>
            <a:r>
              <a:rPr lang="fa-IR" sz="2800" dirty="0" smtClean="0"/>
              <a:t>بلکه حسابداری و تغییرات آن تحت تاثیر فشارها و فرآیندهای سیاسی است.این فشارها به دو دلیل تشدید می گردند:</a:t>
            </a:r>
          </a:p>
          <a:p>
            <a:pPr algn="just">
              <a:buNone/>
            </a:pPr>
            <a:r>
              <a:rPr lang="fa-IR" sz="2800" dirty="0" smtClean="0"/>
              <a:t>اول اینکه پیامد رویه های حسابداری اغلب تبعات اقتصادی با اهمیتی در تهیه گزارشهای حسابداری برای استفاده کنندگان آن دارد.زوف(1972)نشان داده است که فرآیند توسعه حسابداری فرآیندی سیاسی است که در آن افراد ذینفع از نظر اقتصادی یا غیر آن سعی دارند بر فرآیند وضع قوانین حسابداری تاثیر بگذارند.</a:t>
            </a:r>
            <a:endParaRPr lang="fa-IR" sz="2800" dirty="0"/>
          </a:p>
        </p:txBody>
      </p:sp>
    </p:spTree>
  </p:cSld>
  <p:clrMapOvr>
    <a:masterClrMapping/>
  </p:clrMapOvr>
  <p:transition spd="med">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04800" y="533400"/>
            <a:ext cx="8686800" cy="5867400"/>
          </a:xfrm>
        </p:spPr>
        <p:txBody>
          <a:bodyPr>
            <a:normAutofit/>
          </a:bodyPr>
          <a:lstStyle/>
          <a:p>
            <a:pPr algn="justLow">
              <a:buNone/>
            </a:pPr>
            <a:r>
              <a:rPr lang="fa-IR" sz="2800" dirty="0" smtClean="0"/>
              <a:t>دوم اینکه حسابداری بعنوان یک ابزار مدیریت اجتماعی و اقتصادی مفید مطرح است.فرهنگ و سیاست که بعنوان دو عامل موثر بر تغییر و توسعه حسابداری مطرح هستند</a:t>
            </a:r>
            <a:r>
              <a:rPr lang="en-US" sz="2800" dirty="0" smtClean="0"/>
              <a:t>,</a:t>
            </a:r>
            <a:r>
              <a:rPr lang="fa-IR" sz="2800" dirty="0" smtClean="0"/>
              <a:t>نیازمند چهارچوبی است که بتوان از طریق آن مطالعه تاریخی تاثیر فرهنگ و سیاست بر تحول حسابداری در کشورهای مختلف را انجام داد.گری(1988)یک چهارچوب نظری در این زمینه پیشنهاد داده است:</a:t>
            </a:r>
          </a:p>
          <a:p>
            <a:pPr algn="justLow">
              <a:buNone/>
            </a:pPr>
            <a:r>
              <a:rPr lang="fa-IR" sz="2800" dirty="0" smtClean="0"/>
              <a:t>در این چهارچوب سیستم حسابداری بعنوان جزئی از کل سیستم اجتماعی کشور،شامل مقامات قانونی که مقررات را وضع می کنند،ساختار محیطی درون سیستم و تعاملات بین همه اجزای مختلف سیستم دیده می شوند.</a:t>
            </a:r>
            <a:endParaRPr lang="fa-IR" sz="2800" dirty="0"/>
          </a:p>
        </p:txBody>
      </p:sp>
    </p:spTree>
  </p:cSld>
  <p:clrMapOvr>
    <a:masterClrMapping/>
  </p:clrMapOvr>
  <p:transition spd="med">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28600" y="152400"/>
            <a:ext cx="8686800" cy="6705600"/>
          </a:xfrm>
        </p:spPr>
        <p:txBody>
          <a:bodyPr>
            <a:normAutofit/>
          </a:bodyPr>
          <a:lstStyle/>
          <a:p>
            <a:pPr algn="just">
              <a:buNone/>
            </a:pPr>
            <a:r>
              <a:rPr lang="fa-IR" sz="2800" dirty="0" smtClean="0"/>
              <a:t>انتظار میرود هر کشوری دارای سیستم های اجتماعی شامل سیستم حکومتی،سیاسی،سیستم فعالیت دولتی،اقتصادی،سیستم مالی و بین المللی باشند که احتمالا بر سیستم حسابداری تاثیر می گذارند و سیستم حسابداری نیز بر سیستم های مجاور خود اثر گذار است.هرگونه تغییر حسابداری،نتیجه مذاکرات سیاسی بین همه افراد ذینفع در حسابداری است لذا افراد ذینفع نیز برهمه مرحله های تحول،اثر میگذارد.بنظر میرسد چهارچوب پیش گفته بطور بالقوه توان بررسی تاثیر سیاست بر فرآیند تحول و توسعه حسابداری را دارد.لازم است این چهارچوب برای توسعه و تحول حسابداری در کشورهای مختلف با زمینه های فرهنگی و سیاسی متفاوت بکار رود تا دریابیم که آیا چهارچوب مذکور واقعا در تحلیل تاثیر سیاست بر تغییر حسابداری سودمند است یا خیر.</a:t>
            </a:r>
            <a:endParaRPr lang="fa-IR" sz="2800" dirty="0"/>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normAutofit/>
          </a:bodyPr>
          <a:lstStyle/>
          <a:p>
            <a:pPr algn="r"/>
            <a:r>
              <a:rPr lang="fa-IR" sz="4000" dirty="0" smtClean="0">
                <a:solidFill>
                  <a:srgbClr val="699A44"/>
                </a:solidFill>
              </a:rPr>
              <a:t>فرهنگ و حسابداری:</a:t>
            </a:r>
            <a:endParaRPr lang="fa-IR" sz="4000" dirty="0">
              <a:solidFill>
                <a:srgbClr val="699A44"/>
              </a:solidFill>
            </a:endParaRPr>
          </a:p>
        </p:txBody>
      </p:sp>
      <p:sp>
        <p:nvSpPr>
          <p:cNvPr id="3" name="Content Placeholder 2"/>
          <p:cNvSpPr>
            <a:spLocks noGrp="1"/>
          </p:cNvSpPr>
          <p:nvPr>
            <p:ph idx="1"/>
          </p:nvPr>
        </p:nvSpPr>
        <p:spPr>
          <a:xfrm>
            <a:off x="304800" y="1219200"/>
            <a:ext cx="8686800" cy="5334000"/>
          </a:xfrm>
        </p:spPr>
        <p:txBody>
          <a:bodyPr>
            <a:normAutofit/>
          </a:bodyPr>
          <a:lstStyle/>
          <a:p>
            <a:pPr algn="just">
              <a:buNone/>
            </a:pPr>
            <a:r>
              <a:rPr lang="fa-IR" sz="2800" dirty="0" smtClean="0"/>
              <a:t>تاکنون مطالعات زیادی در عرصه حسابداری و عوامل محیطی تاثیرگذار برآن ذر جهان صورت گرفته است که همگی آنها موید تقابل و تعامل حسابداری و محیط بر یکدیگرند.یکی از مهمترین این عوامل «فرهنگ»است.</a:t>
            </a:r>
          </a:p>
          <a:p>
            <a:pPr algn="just">
              <a:buNone/>
            </a:pPr>
            <a:r>
              <a:rPr lang="fa-IR" sz="2800" dirty="0" smtClean="0"/>
              <a:t>همگام با توسعه بازارهای مالی و ایجاد شرکتهای چند ملیتی و بدلیل نیاز مبرم،محققان به انجام تحقیقات بین فرهنگی روی آورده اند.آنها در تحقیقات تطبیقی خود،سعی کردند تا با استفاده از دو رویکرد قیاسی و تحقیقی به بررسی و دسته بندی سیستم های حسابداری موجود در جهان بپردازند.</a:t>
            </a:r>
            <a:endParaRPr lang="fa-IR" sz="2800" dirty="0"/>
          </a:p>
        </p:txBody>
      </p:sp>
    </p:spTree>
  </p:cSld>
  <p:clrMapOvr>
    <a:masterClrMapping/>
  </p:clrMapOvr>
  <p:transition spd="slow">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28600" y="1371600"/>
            <a:ext cx="8686800" cy="4648200"/>
          </a:xfrm>
        </p:spPr>
        <p:txBody>
          <a:bodyPr>
            <a:normAutofit/>
          </a:bodyPr>
          <a:lstStyle/>
          <a:p>
            <a:pPr algn="just">
              <a:buNone/>
            </a:pPr>
            <a:r>
              <a:rPr lang="fa-IR" sz="2800" dirty="0" smtClean="0"/>
              <a:t>تحقیقات مورد نظر،صرف نظر از رویکرد بکار رفته،حاکی از این حقیقت بودند که توسعه و تکامل حسابداری در هر جامعه تابع عوامل محیطی آن می باشد و این محققان را بر آن داشت تا به شناخت این عوامل بپردازند در این میان تحقیقات آرپن و اروبورگ(1985)کمک بسیاری به محققان کرد،آنها چهار عامل محافظه کاری،پنهان کاری،بی اعتمادی و جبرگرایی را بر عملکرد حسابداری موثر دانستند.</a:t>
            </a:r>
            <a:endParaRPr lang="fa-IR" sz="2800" dirty="0"/>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28600" y="1447800"/>
            <a:ext cx="8686800" cy="4525963"/>
          </a:xfrm>
        </p:spPr>
        <p:txBody>
          <a:bodyPr>
            <a:normAutofit/>
          </a:bodyPr>
          <a:lstStyle/>
          <a:p>
            <a:pPr>
              <a:buNone/>
            </a:pPr>
            <a:r>
              <a:rPr lang="fa-IR" sz="2800" dirty="0" smtClean="0"/>
              <a:t>گری(1988)با الهام از این تحقیقات بعدهای ارزشی حسابداری را به شرح ذیل برشمرد:</a:t>
            </a:r>
          </a:p>
          <a:p>
            <a:pPr>
              <a:buNone/>
            </a:pPr>
            <a:r>
              <a:rPr lang="fa-IR" sz="2800" dirty="0" smtClean="0">
                <a:solidFill>
                  <a:srgbClr val="699A44"/>
                </a:solidFill>
              </a:rPr>
              <a:t>1)</a:t>
            </a:r>
            <a:r>
              <a:rPr lang="fa-IR" sz="2800" dirty="0" smtClean="0"/>
              <a:t>حرفه گرایی</a:t>
            </a:r>
          </a:p>
          <a:p>
            <a:pPr>
              <a:buNone/>
            </a:pPr>
            <a:r>
              <a:rPr lang="fa-IR" sz="2800" dirty="0" smtClean="0">
                <a:solidFill>
                  <a:srgbClr val="699A44"/>
                </a:solidFill>
              </a:rPr>
              <a:t>2)</a:t>
            </a:r>
            <a:r>
              <a:rPr lang="fa-IR" sz="2800" dirty="0" smtClean="0"/>
              <a:t>محافظه کاری</a:t>
            </a:r>
          </a:p>
          <a:p>
            <a:pPr>
              <a:buNone/>
            </a:pPr>
            <a:r>
              <a:rPr lang="fa-IR" sz="2800" dirty="0" smtClean="0">
                <a:solidFill>
                  <a:srgbClr val="699A44"/>
                </a:solidFill>
              </a:rPr>
              <a:t>3)</a:t>
            </a:r>
            <a:r>
              <a:rPr lang="fa-IR" sz="2800" dirty="0" smtClean="0"/>
              <a:t>پنهان کاری</a:t>
            </a:r>
          </a:p>
          <a:p>
            <a:pPr>
              <a:buNone/>
            </a:pPr>
            <a:r>
              <a:rPr lang="fa-IR" sz="2800" dirty="0" smtClean="0">
                <a:solidFill>
                  <a:srgbClr val="699A44"/>
                </a:solidFill>
              </a:rPr>
              <a:t>4)</a:t>
            </a:r>
            <a:r>
              <a:rPr lang="fa-IR" sz="2800" dirty="0" smtClean="0"/>
              <a:t>یکنواختی</a:t>
            </a:r>
            <a:endParaRPr lang="fa-IR" sz="2800"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325</TotalTime>
  <Words>1525</Words>
  <Application>Microsoft Office PowerPoint</Application>
  <PresentationFormat>On-screen Show (4:3)</PresentationFormat>
  <Paragraphs>70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بسم الله الرحمن الرحیم</vt:lpstr>
      <vt:lpstr>فرهنگ و سیاست در حسابداری</vt:lpstr>
      <vt:lpstr>مقدمه:</vt:lpstr>
      <vt:lpstr>سیاست و حسابداری:</vt:lpstr>
      <vt:lpstr>Slide 5</vt:lpstr>
      <vt:lpstr>Slide 6</vt:lpstr>
      <vt:lpstr>فرهنگ و حسابداری:</vt:lpstr>
      <vt:lpstr>Slide 8</vt:lpstr>
      <vt:lpstr>Slide 9</vt:lpstr>
      <vt:lpstr>1)حرفه گرایی:</vt:lpstr>
      <vt:lpstr>2)محافظه کاری:</vt:lpstr>
      <vt:lpstr>4)یکنواختی:</vt:lpstr>
      <vt:lpstr>Slide 13</vt:lpstr>
      <vt:lpstr>1)فاصله قدرت:</vt:lpstr>
      <vt:lpstr>3)فرد گرایی:</vt:lpstr>
      <vt:lpstr>در ایران:</vt:lpstr>
      <vt:lpstr>2)فاصله ی قدرت اجتماعی در بعد از انقلاب بیشتر شد:</vt:lpstr>
      <vt:lpstr>4)مردگرایی درکشورافزایش یافته است:</vt:lpstr>
      <vt:lpstr>6)یکنواختی در حسابداری بیشترشده است:</vt:lpstr>
      <vt:lpstr>8)پنهان کاری بیشتر شده است:</vt:lpstr>
      <vt:lpstr>نتیجه گیری : </vt:lpstr>
      <vt:lpstr>منابع: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Zagros</dc:creator>
  <cp:lastModifiedBy>Zagros</cp:lastModifiedBy>
  <cp:revision>45</cp:revision>
  <dcterms:created xsi:type="dcterms:W3CDTF">2014-03-08T18:19:38Z</dcterms:created>
  <dcterms:modified xsi:type="dcterms:W3CDTF">2014-03-09T07:53:19Z</dcterms:modified>
</cp:coreProperties>
</file>