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23"/>
  </p:notesMasterIdLst>
  <p:sldIdLst>
    <p:sldId id="268" r:id="rId2"/>
    <p:sldId id="256" r:id="rId3"/>
    <p:sldId id="322" r:id="rId4"/>
    <p:sldId id="257" r:id="rId5"/>
    <p:sldId id="258" r:id="rId6"/>
    <p:sldId id="261" r:id="rId7"/>
    <p:sldId id="311" r:id="rId8"/>
    <p:sldId id="312" r:id="rId9"/>
    <p:sldId id="313" r:id="rId10"/>
    <p:sldId id="262" r:id="rId11"/>
    <p:sldId id="270" r:id="rId12"/>
    <p:sldId id="314" r:id="rId13"/>
    <p:sldId id="315" r:id="rId14"/>
    <p:sldId id="302" r:id="rId15"/>
    <p:sldId id="316" r:id="rId16"/>
    <p:sldId id="317" r:id="rId17"/>
    <p:sldId id="318" r:id="rId18"/>
    <p:sldId id="319" r:id="rId19"/>
    <p:sldId id="320" r:id="rId20"/>
    <p:sldId id="321" r:id="rId21"/>
    <p:sldId id="267" r:id="rId2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36" autoAdjust="0"/>
    <p:restoredTop sz="94681" autoAdjust="0"/>
  </p:normalViewPr>
  <p:slideViewPr>
    <p:cSldViewPr>
      <p:cViewPr varScale="1">
        <p:scale>
          <a:sx n="37" d="100"/>
          <a:sy n="37" d="100"/>
        </p:scale>
        <p:origin x="-14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0523E-FE94-4F83-8952-2E3C71BEC48C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988E7-7680-4349-8578-3926D259D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8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88E7-7680-4349-8578-3926D259DA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962A-23A8-443E-A0BB-8B9E627422FC}" type="datetimeFigureOut">
              <a:rPr lang="fa-IR" smtClean="0"/>
              <a:pPr/>
              <a:t>12/20/1435</a:t>
            </a:fld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0EFF94-6A62-416B-B451-0518687C996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962A-23A8-443E-A0BB-8B9E627422FC}" type="datetimeFigureOut">
              <a:rPr lang="fa-IR" smtClean="0"/>
              <a:pPr/>
              <a:t>12/20/1435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FF94-6A62-416B-B451-0518687C996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962A-23A8-443E-A0BB-8B9E627422FC}" type="datetimeFigureOut">
              <a:rPr lang="fa-IR" smtClean="0"/>
              <a:pPr/>
              <a:t>12/20/1435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FF94-6A62-416B-B451-0518687C996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49962A-23A8-443E-A0BB-8B9E627422FC}" type="datetimeFigureOut">
              <a:rPr lang="fa-IR" smtClean="0"/>
              <a:pPr/>
              <a:t>12/20/1435</a:t>
            </a:fld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70EFF94-6A62-416B-B451-0518687C996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962A-23A8-443E-A0BB-8B9E627422FC}" type="datetimeFigureOut">
              <a:rPr lang="fa-IR" smtClean="0"/>
              <a:pPr/>
              <a:t>12/20/1435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FF94-6A62-416B-B451-0518687C996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962A-23A8-443E-A0BB-8B9E627422FC}" type="datetimeFigureOut">
              <a:rPr lang="fa-IR" smtClean="0"/>
              <a:pPr/>
              <a:t>12/20/1435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FF94-6A62-416B-B451-0518687C996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FF94-6A62-416B-B451-0518687C996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962A-23A8-443E-A0BB-8B9E627422FC}" type="datetimeFigureOut">
              <a:rPr lang="fa-IR" smtClean="0"/>
              <a:pPr/>
              <a:t>12/20/1435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962A-23A8-443E-A0BB-8B9E627422FC}" type="datetimeFigureOut">
              <a:rPr lang="fa-IR" smtClean="0"/>
              <a:pPr/>
              <a:t>12/20/1435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FF94-6A62-416B-B451-0518687C996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962A-23A8-443E-A0BB-8B9E627422FC}" type="datetimeFigureOut">
              <a:rPr lang="fa-IR" smtClean="0"/>
              <a:pPr/>
              <a:t>12/20/1435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FF94-6A62-416B-B451-0518687C996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49962A-23A8-443E-A0BB-8B9E627422FC}" type="datetimeFigureOut">
              <a:rPr lang="fa-IR" smtClean="0"/>
              <a:pPr/>
              <a:t>12/20/1435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0EFF94-6A62-416B-B451-0518687C996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962A-23A8-443E-A0BB-8B9E627422FC}" type="datetimeFigureOut">
              <a:rPr lang="fa-IR" smtClean="0"/>
              <a:pPr/>
              <a:t>12/20/1435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0EFF94-6A62-416B-B451-0518687C996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49962A-23A8-443E-A0BB-8B9E627422FC}" type="datetimeFigureOut">
              <a:rPr lang="fa-IR" smtClean="0"/>
              <a:pPr/>
              <a:t>12/20/1435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70EFF94-6A62-416B-B451-0518687C996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lipour.ALIPOUR-DA430A3.000\My Documents\My Pictures\1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32" cy="687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633394"/>
          </a:xfrm>
        </p:spPr>
        <p:txBody>
          <a:bodyPr>
            <a:noAutofit/>
          </a:bodyPr>
          <a:lstStyle/>
          <a:p>
            <a:pPr algn="ctr"/>
            <a:r>
              <a:rPr lang="fa-IR" sz="3200" u="sng" dirty="0" smtClean="0">
                <a:solidFill>
                  <a:srgbClr val="C00000"/>
                </a:solidFill>
                <a:cs typeface="B Titr" pitchFamily="2" charset="-78"/>
              </a:rPr>
              <a:t>بر اساس علایم بالینی و آزمایشگاهی دو دوره وجود دارد :  </a:t>
            </a:r>
            <a:endParaRPr lang="fa-IR" sz="3200" u="sng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857884" y="1357298"/>
            <a:ext cx="3086064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kumimoji="0" lang="fa-IR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1</a:t>
            </a:r>
            <a:r>
              <a:rPr kumimoji="0" lang="fa-IR" sz="32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– مرحله پنجره : </a:t>
            </a:r>
            <a:endParaRPr kumimoji="0" lang="fa-IR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2">
                  <a:lumMod val="7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3071810"/>
            <a:ext cx="8929718" cy="185738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 lnSpcReduction="10000"/>
          </a:bodyPr>
          <a:lstStyle/>
          <a:p>
            <a:pPr lvl="0">
              <a:spcBef>
                <a:spcPct val="0"/>
              </a:spcBef>
            </a:pPr>
            <a:r>
              <a:rPr kumimoji="0" lang="fa-IR" sz="6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از زمان ورود ویروس</a:t>
            </a:r>
            <a:r>
              <a:rPr kumimoji="0" lang="fa-IR" sz="60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به بدن علایم بیماری</a:t>
            </a:r>
            <a:r>
              <a:rPr kumimoji="0" lang="fa-IR" sz="60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2 الی 6 ماه </a:t>
            </a:r>
            <a:r>
              <a:rPr kumimoji="0" lang="fa-IR" sz="60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طول می کشد </a:t>
            </a:r>
            <a:endParaRPr kumimoji="0" lang="fa-IR" sz="6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623" y="568091"/>
            <a:ext cx="8389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dirty="0" smtClean="0">
                <a:solidFill>
                  <a:srgbClr val="FFC000"/>
                </a:solidFill>
                <a:cs typeface="B Titr" pitchFamily="2" charset="-78"/>
              </a:rPr>
              <a:t>2 – مرحله آلودگی ( مرحله ظهور علایم ) :  </a:t>
            </a:r>
            <a:endParaRPr lang="fa-IR" sz="3600" dirty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785926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6600" dirty="0" smtClean="0">
                <a:cs typeface="B Titr" pitchFamily="2" charset="-78"/>
              </a:rPr>
              <a:t>این مرحله می تواند 5</a:t>
            </a:r>
            <a:r>
              <a:rPr lang="fa-IR" sz="6600" dirty="0" smtClean="0">
                <a:solidFill>
                  <a:srgbClr val="FFFF00"/>
                </a:solidFill>
                <a:cs typeface="B Titr" pitchFamily="2" charset="-78"/>
              </a:rPr>
              <a:t> الی 20 سال</a:t>
            </a:r>
            <a:r>
              <a:rPr lang="fa-IR" sz="6600" dirty="0" smtClean="0">
                <a:cs typeface="B Titr" pitchFamily="2" charset="-78"/>
              </a:rPr>
              <a:t> طول می کشد . </a:t>
            </a:r>
            <a:endParaRPr lang="fa-IR" sz="66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1406" y="-71462"/>
            <a:ext cx="8715436" cy="80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علایم بیماری  : </a:t>
            </a:r>
            <a:endParaRPr kumimoji="0" lang="en-US" sz="4000" b="0" i="0" u="sng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214678" y="2285992"/>
            <a:ext cx="5929354" cy="64294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1 – تب بیش از یک ماه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85786" y="3214686"/>
            <a:ext cx="8358246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2 – خستگی و بی حالی شدید و پایدار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92D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4500570"/>
            <a:ext cx="9153556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3 – اسهال بیش از یک ماه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14282" y="5572140"/>
            <a:ext cx="8858312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4 – کاهش وزن بدن بیش از 10 درصد وزن بدن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F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571736" y="1000108"/>
            <a:ext cx="3643338" cy="64294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علایم اصلی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214678" y="1428736"/>
            <a:ext cx="5929354" cy="64294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1 – زخم های دهانی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85786" y="2500306"/>
            <a:ext cx="8358246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2 – عفونت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92D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3643314"/>
            <a:ext cx="9153556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3 – تب خال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14282" y="4714884"/>
            <a:ext cx="8858312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4 – تعرق زیاد در شب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F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571736" y="428604"/>
            <a:ext cx="3643338" cy="64294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علایم فرعی 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71470" y="5643578"/>
            <a:ext cx="9153556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5 – برفک دهانی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1406" y="128550"/>
            <a:ext cx="8715436" cy="80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تشخیص بیماری : </a:t>
            </a:r>
            <a:endParaRPr kumimoji="0" lang="en-US" sz="4000" b="0" i="0" u="sng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1142984"/>
            <a:ext cx="9144032" cy="114300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fa-IR" sz="4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تنها راه تشخیص بیماری انجام </a:t>
            </a:r>
            <a:r>
              <a:rPr lang="fa-IR" sz="4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آزمایش خون </a:t>
            </a:r>
            <a:r>
              <a:rPr lang="fa-IR" sz="4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است </a:t>
            </a:r>
            <a:endParaRPr kumimoji="0" lang="en-US" sz="40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1406" y="2771756"/>
            <a:ext cx="8715436" cy="80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درمان  بیماری : </a:t>
            </a:r>
            <a:endParaRPr kumimoji="0" lang="en-US" sz="4000" b="0" i="0" u="sng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-32" y="3929066"/>
            <a:ext cx="9144032" cy="157163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fa-IR" sz="4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این بیماری درمان قطعی ندارد و فقط به وسیله داروی ضد ویروس آن را به تاخیر انداخت </a:t>
            </a:r>
            <a:endParaRPr kumimoji="0" lang="en-US" sz="40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857388"/>
          </a:xfrm>
        </p:spPr>
        <p:txBody>
          <a:bodyPr>
            <a:noAutofit/>
          </a:bodyPr>
          <a:lstStyle/>
          <a:p>
            <a:pPr algn="ctr"/>
            <a:r>
              <a:rPr lang="fa-IR" sz="11500" u="sng" dirty="0" smtClean="0">
                <a:solidFill>
                  <a:srgbClr val="C00000"/>
                </a:solidFill>
                <a:cs typeface="B Titr" pitchFamily="2" charset="-78"/>
              </a:rPr>
              <a:t>هپاتیت :</a:t>
            </a:r>
            <a:endParaRPr lang="fa-IR" sz="11500" u="sng" dirty="0">
              <a:cs typeface="B Titr" pitchFamily="2" charset="-7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85720" y="3143248"/>
            <a:ext cx="8515352" cy="278608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algn="just">
              <a:spcBef>
                <a:spcPct val="0"/>
              </a:spcBef>
            </a:pPr>
            <a:r>
              <a:rPr lang="fa-IR" sz="45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ویروسی است که بیشتر به کبد آسیب می زند </a:t>
            </a:r>
            <a:endParaRPr lang="en-US" sz="45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3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04832"/>
          </a:xfrm>
        </p:spPr>
        <p:txBody>
          <a:bodyPr>
            <a:noAutofit/>
          </a:bodyPr>
          <a:lstStyle/>
          <a:p>
            <a:pPr algn="ctr"/>
            <a:r>
              <a:rPr lang="fa-IR" sz="4400" u="sng" dirty="0" smtClean="0">
                <a:solidFill>
                  <a:srgbClr val="C00000"/>
                </a:solidFill>
                <a:cs typeface="B Titr" pitchFamily="2" charset="-78"/>
              </a:rPr>
              <a:t>انواع هپاتیت : </a:t>
            </a:r>
            <a:endParaRPr lang="fa-IR" sz="4400" u="sng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929190" y="1357298"/>
            <a:ext cx="4014758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fa-IR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1</a:t>
            </a:r>
            <a:r>
              <a:rPr kumimoji="0" lang="fa-IR" sz="36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– </a:t>
            </a:r>
            <a:r>
              <a:rPr lang="en-US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HBB</a:t>
            </a: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 یا نوع ( </a:t>
            </a:r>
            <a:r>
              <a:rPr lang="en-US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B</a:t>
            </a: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 ) </a:t>
            </a:r>
            <a:r>
              <a:rPr kumimoji="0" lang="fa-IR" sz="36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: </a:t>
            </a:r>
            <a:endParaRPr kumimoji="0" lang="fa-IR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2">
                  <a:lumMod val="7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3357562"/>
            <a:ext cx="8929718" cy="157163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20000"/>
          </a:bodyPr>
          <a:lstStyle/>
          <a:p>
            <a:pPr lvl="0" algn="just">
              <a:spcBef>
                <a:spcPct val="0"/>
              </a:spcBef>
            </a:pPr>
            <a:r>
              <a:rPr kumimoji="0" lang="fa-IR" sz="6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تماس جنسی ، مصرف مواد مخدر ، مایعات بدن مثل عرق و بزاق </a:t>
            </a:r>
            <a:endParaRPr kumimoji="0" lang="fa-IR" sz="6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43108" y="2071678"/>
            <a:ext cx="3143272" cy="5715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2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راههای انتقال </a:t>
            </a:r>
            <a:endParaRPr kumimoji="0" lang="fa-IR" sz="4200" b="0" i="0" u="sng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929190" y="1357298"/>
            <a:ext cx="4014758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fa-IR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1</a:t>
            </a:r>
            <a:r>
              <a:rPr kumimoji="0" lang="fa-IR" sz="36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– </a:t>
            </a:r>
            <a:r>
              <a:rPr lang="en-US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HCV</a:t>
            </a: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 یا نوع ( </a:t>
            </a:r>
            <a:r>
              <a:rPr lang="en-US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C</a:t>
            </a: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 ) </a:t>
            </a:r>
            <a:r>
              <a:rPr kumimoji="0" lang="fa-IR" sz="36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: </a:t>
            </a:r>
            <a:endParaRPr kumimoji="0" lang="fa-IR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2">
                  <a:lumMod val="7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3357562"/>
            <a:ext cx="8929718" cy="157163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lvl="0" algn="just">
              <a:spcBef>
                <a:spcPct val="0"/>
              </a:spcBef>
            </a:pPr>
            <a:r>
              <a:rPr lang="fa-IR" sz="6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بیشتر از طریق تزریق می باشد . </a:t>
            </a:r>
            <a:endParaRPr kumimoji="0" lang="fa-IR" sz="6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43108" y="2071678"/>
            <a:ext cx="3143272" cy="5715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2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راههای انتقال </a:t>
            </a:r>
            <a:endParaRPr kumimoji="0" lang="fa-IR" sz="4200" b="0" i="0" u="sng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71406" y="1000108"/>
            <a:ext cx="8715436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درمان  بیماری : </a:t>
            </a:r>
            <a:endParaRPr kumimoji="0" lang="en-US" sz="5400" b="0" i="0" u="sng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3571876"/>
            <a:ext cx="9144032" cy="157163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fa-IR" sz="4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این بیماری درمان قطعی ندارد ولی با  داروی ضد ویروس آن را ضعیف نگه داشت </a:t>
            </a:r>
            <a:endParaRPr kumimoji="0" lang="en-US" sz="40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04832"/>
          </a:xfrm>
        </p:spPr>
        <p:txBody>
          <a:bodyPr>
            <a:noAutofit/>
          </a:bodyPr>
          <a:lstStyle/>
          <a:p>
            <a:pPr algn="ctr"/>
            <a:r>
              <a:rPr lang="fa-IR" sz="4400" u="sng" dirty="0" smtClean="0">
                <a:solidFill>
                  <a:srgbClr val="C00000"/>
                </a:solidFill>
                <a:cs typeface="B Titr" pitchFamily="2" charset="-78"/>
              </a:rPr>
              <a:t>علایم بیماری هپاتیت : </a:t>
            </a:r>
            <a:endParaRPr lang="fa-IR" sz="4400" u="sng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857884" y="1357298"/>
            <a:ext cx="3086064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kumimoji="0" lang="fa-IR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1</a:t>
            </a:r>
            <a:r>
              <a:rPr kumimoji="0" lang="fa-IR" sz="32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– مرحله انتقال  : </a:t>
            </a:r>
            <a:endParaRPr kumimoji="0" lang="fa-IR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2">
                  <a:lumMod val="7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3071810"/>
            <a:ext cx="8929718" cy="185738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 lnSpcReduction="10000"/>
          </a:bodyPr>
          <a:lstStyle/>
          <a:p>
            <a:pPr lvl="0" algn="just">
              <a:spcBef>
                <a:spcPct val="0"/>
              </a:spcBef>
            </a:pPr>
            <a:r>
              <a:rPr kumimoji="0" lang="fa-IR" sz="6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از انتقال تا آلودگی </a:t>
            </a:r>
            <a:r>
              <a:rPr kumimoji="0" lang="fa-IR" sz="6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6 </a:t>
            </a:r>
            <a:r>
              <a:rPr kumimoji="0" lang="fa-IR" sz="60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الی 8 هفته </a:t>
            </a:r>
            <a:r>
              <a:rPr kumimoji="0" lang="fa-IR" sz="60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طول می کشد . </a:t>
            </a:r>
            <a:endParaRPr kumimoji="0" lang="fa-IR" sz="6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305800" cy="2343386"/>
          </a:xfrm>
        </p:spPr>
        <p:txBody>
          <a:bodyPr/>
          <a:lstStyle/>
          <a:p>
            <a:r>
              <a:rPr lang="fa-IR" dirty="0" smtClean="0">
                <a:cs typeface="B Titr" pitchFamily="2" charset="-78"/>
              </a:rPr>
              <a:t>هر که نفسی را حیات بخشد مثل آن است که تمام مردم را حیات بخشیده است . </a:t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                                      </a:t>
            </a:r>
            <a:r>
              <a:rPr lang="fa-IR" sz="3200" dirty="0" smtClean="0">
                <a:cs typeface="B Titr" pitchFamily="2" charset="-78"/>
              </a:rPr>
              <a:t>سوره مائده آیه 32</a:t>
            </a:r>
            <a:endParaRPr lang="fa-IR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623" y="568091"/>
            <a:ext cx="8389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dirty="0" smtClean="0">
                <a:solidFill>
                  <a:srgbClr val="FFC000"/>
                </a:solidFill>
                <a:cs typeface="B Titr" pitchFamily="2" charset="-78"/>
              </a:rPr>
              <a:t>2 – مرحله علایم ظاهری :  </a:t>
            </a:r>
            <a:endParaRPr lang="fa-IR" sz="3600" dirty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785926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6600" dirty="0" smtClean="0">
                <a:cs typeface="B Titr" pitchFamily="2" charset="-78"/>
              </a:rPr>
              <a:t>خستگی ، ضعف ، بی حالی ، زردی و کم کاری کبد </a:t>
            </a:r>
            <a:endParaRPr lang="fa-IR" sz="66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358314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218709" y="476672"/>
            <a:ext cx="3925291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و جوان ناکام محمد اصغری فاتحه ای نثار نماییم</a:t>
            </a:r>
            <a:endParaRPr lang="fa-IR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0396007">
            <a:off x="-6745347" y="-2643704"/>
            <a:ext cx="7500990" cy="24006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fa-IR" sz="15000" dirty="0"/>
          </a:p>
        </p:txBody>
      </p:sp>
      <p:sp>
        <p:nvSpPr>
          <p:cNvPr id="7" name="Rectangle 6"/>
          <p:cNvSpPr/>
          <p:nvPr/>
        </p:nvSpPr>
        <p:spPr>
          <a:xfrm>
            <a:off x="1643042" y="785794"/>
            <a:ext cx="6072214" cy="3046988"/>
          </a:xfrm>
          <a:prstGeom prst="rect">
            <a:avLst/>
          </a:prstGeom>
          <a:scene3d>
            <a:camera prst="perspectiveHeroicExtremeLeftFacing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9600" b="1" spc="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بیماری های    خونی              </a:t>
            </a:r>
            <a:endParaRPr lang="fa-IR" sz="9600" b="1" spc="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2984"/>
          </a:xfrm>
        </p:spPr>
        <p:txBody>
          <a:bodyPr>
            <a:normAutofit/>
          </a:bodyPr>
          <a:lstStyle/>
          <a:p>
            <a:pPr algn="ctr"/>
            <a:r>
              <a:rPr lang="fa-IR" sz="6000" u="sng" dirty="0" smtClean="0">
                <a:solidFill>
                  <a:srgbClr val="FF0000"/>
                </a:solidFill>
                <a:cs typeface="B Titr" pitchFamily="2" charset="-78"/>
              </a:rPr>
              <a:t>ایدز ( </a:t>
            </a:r>
            <a:r>
              <a:rPr sz="6000" u="sng" smtClean="0">
                <a:solidFill>
                  <a:srgbClr val="FF0000"/>
                </a:solidFill>
                <a:cs typeface="B Titr" pitchFamily="2" charset="-78"/>
              </a:rPr>
              <a:t>HIV</a:t>
            </a:r>
            <a:r>
              <a:rPr lang="fa-IR" sz="6000" u="sng" dirty="0" smtClean="0">
                <a:solidFill>
                  <a:srgbClr val="FF0000"/>
                </a:solidFill>
                <a:cs typeface="B Titr" pitchFamily="2" charset="-78"/>
              </a:rPr>
              <a:t> ) و هپاتیت </a:t>
            </a:r>
            <a:endParaRPr lang="fa-IR" sz="6000" u="sng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2910" y="6536529"/>
            <a:ext cx="8229600" cy="64294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تهیه و تدوین : سید عرفان صدرنیاکی</a:t>
            </a: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/>
            </a:r>
            <a:b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</a:br>
            <a:endParaRPr kumimoji="0" lang="fa-IR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تعریف ایدز :</a:t>
            </a:r>
            <a:r>
              <a:rPr lang="fa-IR" u="sng" dirty="0" smtClean="0">
                <a:cs typeface="B Titr" pitchFamily="2" charset="-78"/>
              </a:rPr>
              <a:t/>
            </a:r>
            <a:br>
              <a:rPr lang="fa-IR" u="sng" dirty="0" smtClean="0">
                <a:cs typeface="B Titr" pitchFamily="2" charset="-78"/>
              </a:rPr>
            </a:br>
            <a:r>
              <a:rPr u="sng" smtClean="0">
                <a:cs typeface="B Titr" pitchFamily="2" charset="-78"/>
              </a:rPr>
              <a:t/>
            </a:r>
            <a:br>
              <a:rPr u="sng" smtClean="0">
                <a:cs typeface="B Titr" pitchFamily="2" charset="-78"/>
              </a:rPr>
            </a:br>
            <a:endParaRPr lang="fa-IR" u="sng" dirty="0">
              <a:cs typeface="B Titr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357298"/>
            <a:ext cx="14859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8370" y="1428736"/>
            <a:ext cx="15811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85720" y="3143248"/>
            <a:ext cx="8515352" cy="278608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algn="just">
              <a:spcBef>
                <a:spcPct val="0"/>
              </a:spcBef>
            </a:pPr>
            <a:r>
              <a:rPr lang="fa-IR" sz="45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بیماری عفونی که باعث تحلیل شدید توان و قدرت سیستم دفاعی بدن می شود و در نهایت باعث مرگ و میر می شود . </a:t>
            </a:r>
            <a:endParaRPr lang="en-US" sz="45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3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-24"/>
            <a:ext cx="8515352" cy="1504952"/>
          </a:xfrm>
        </p:spPr>
        <p:txBody>
          <a:bodyPr>
            <a:normAutofit/>
          </a:bodyPr>
          <a:lstStyle/>
          <a:p>
            <a:pPr algn="ctr"/>
            <a:r>
              <a:rPr lang="fa-IR" sz="7300" dirty="0" smtClean="0">
                <a:solidFill>
                  <a:srgbClr val="C00000"/>
                </a:solidFill>
                <a:cs typeface="B Titr" pitchFamily="2" charset="-78"/>
              </a:rPr>
              <a:t>عامل مولد بیماری :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2857488" y="1643050"/>
            <a:ext cx="4000528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fa-IR" sz="4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ویروسی به نام </a:t>
            </a:r>
            <a:r>
              <a:rPr kumimoji="0" lang="en-US" sz="4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HIV</a:t>
            </a:r>
            <a:endParaRPr kumimoji="0" lang="fa-IR" sz="4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285752" y="2571744"/>
            <a:ext cx="4143372" cy="64294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10000"/>
          </a:bodyPr>
          <a:lstStyle/>
          <a:p>
            <a:pPr lvl="0" algn="l">
              <a:spcBef>
                <a:spcPct val="0"/>
              </a:spcBef>
            </a:pPr>
            <a:r>
              <a:rPr lang="en-US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H</a:t>
            </a:r>
            <a:r>
              <a:rPr lang="en-US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: </a:t>
            </a:r>
            <a:r>
              <a:rPr lang="en-US" sz="44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Humman</a:t>
            </a:r>
            <a:endParaRPr kumimoji="0" lang="fa-IR" sz="4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F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14282" y="5000636"/>
            <a:ext cx="2786082" cy="64294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10000"/>
          </a:bodyPr>
          <a:lstStyle/>
          <a:p>
            <a:pPr lvl="0" algn="l">
              <a:spcBef>
                <a:spcPct val="0"/>
              </a:spcBef>
            </a:pPr>
            <a:r>
              <a:rPr lang="en-US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V</a:t>
            </a:r>
            <a:r>
              <a:rPr lang="en-US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: </a:t>
            </a:r>
            <a:r>
              <a:rPr lang="en-US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Virus</a:t>
            </a:r>
            <a:endParaRPr kumimoji="0" lang="fa-IR" sz="4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F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4282" y="3857628"/>
            <a:ext cx="4500594" cy="64294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82500" lnSpcReduction="10000"/>
          </a:bodyPr>
          <a:lstStyle/>
          <a:p>
            <a:pPr lvl="0" algn="l">
              <a:spcBef>
                <a:spcPct val="0"/>
              </a:spcBef>
            </a:pPr>
            <a:r>
              <a:rPr lang="en-US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I</a:t>
            </a:r>
            <a:r>
              <a:rPr lang="en-US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: </a:t>
            </a:r>
            <a:r>
              <a:rPr lang="en-US" sz="44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Immuno</a:t>
            </a:r>
            <a:r>
              <a:rPr lang="en-US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 deficiency</a:t>
            </a:r>
            <a:endParaRPr kumimoji="0" lang="fa-IR" sz="4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F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0" y="2571744"/>
            <a:ext cx="4000528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fa-IR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انسان </a:t>
            </a:r>
            <a:endParaRPr kumimoji="0" lang="fa-IR" sz="4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724400" y="3714752"/>
            <a:ext cx="4000528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fa-IR" sz="4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کاهش ایمنی </a:t>
            </a:r>
            <a:endParaRPr kumimoji="0" lang="fa-IR" sz="4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57752" y="5000636"/>
            <a:ext cx="4000528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fa-IR" sz="4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ویروس</a:t>
            </a:r>
            <a:endParaRPr kumimoji="0" lang="fa-IR" sz="4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1406" y="285728"/>
            <a:ext cx="8715436" cy="80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راههای </a:t>
            </a:r>
            <a:r>
              <a:rPr lang="fa-IR" sz="40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انتقال ویروس</a:t>
            </a:r>
            <a:r>
              <a:rPr kumimoji="0" lang="fa-IR" sz="4000" b="0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: </a:t>
            </a:r>
            <a:endParaRPr kumimoji="0" lang="en-US" sz="4000" b="0" i="0" u="sng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14348" y="1785926"/>
            <a:ext cx="8429684" cy="64294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1 – از طریق خون و فرآورده های خونی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857620" y="2643182"/>
            <a:ext cx="5286412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2 – تماس جنسی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92D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714744" y="3786190"/>
            <a:ext cx="5438812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3 – از طریق سرنگ مشترک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000496" y="4929198"/>
            <a:ext cx="5072098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4 – مادر آلوده به فرزند 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F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000232" y="5786454"/>
            <a:ext cx="7072362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5 – از طریق خالکوبی و مسواک مشترک و ...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1406" y="285728"/>
            <a:ext cx="8715436" cy="80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راههای </a:t>
            </a:r>
            <a:r>
              <a:rPr lang="fa-IR" sz="4000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که ویروس انتقال نمی یابد </a:t>
            </a:r>
            <a:r>
              <a:rPr kumimoji="0" lang="fa-IR" sz="4000" b="0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: </a:t>
            </a:r>
            <a:endParaRPr kumimoji="0" lang="en-US" sz="4000" b="0" i="0" u="sng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14348" y="1785926"/>
            <a:ext cx="8429684" cy="64294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1 – خوردن و آشامیدن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857620" y="2643182"/>
            <a:ext cx="5286412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2 – نشستن در کنار یکدیگر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92D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714744" y="3786190"/>
            <a:ext cx="5438812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3 – همکلاسی شدن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000496" y="4929198"/>
            <a:ext cx="5072098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4 – هم صحبت شدن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F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000232" y="5786454"/>
            <a:ext cx="7072362" cy="7858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fa-IR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5 – زندگی دسته جمعی و ... </a:t>
            </a:r>
            <a:endParaRPr kumimoji="0" lang="en-US" sz="3600" b="0" i="0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1406" y="285728"/>
            <a:ext cx="8715436" cy="80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پس از ورود ویروس به بدن چه اتفاقی می افتد : </a:t>
            </a:r>
            <a:endParaRPr kumimoji="0" lang="en-US" sz="4000" b="0" i="0" u="sng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1785926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5400" dirty="0" smtClean="0">
                <a:cs typeface="B Titr" pitchFamily="2" charset="-78"/>
              </a:rPr>
              <a:t>سلولهای دفاعی بدن انسان به نام </a:t>
            </a:r>
            <a:r>
              <a:rPr lang="fa-IR" sz="5400" dirty="0" smtClean="0">
                <a:solidFill>
                  <a:srgbClr val="FFFF00"/>
                </a:solidFill>
                <a:cs typeface="B Titr" pitchFamily="2" charset="-78"/>
              </a:rPr>
              <a:t>لنفوسیت ها </a:t>
            </a:r>
            <a:r>
              <a:rPr lang="fa-IR" sz="5400" dirty="0" smtClean="0">
                <a:cs typeface="B Titr" pitchFamily="2" charset="-78"/>
              </a:rPr>
              <a:t>را مورد حمله قرار داده و در آنها شروع به ترشح ویروس می کند . </a:t>
            </a:r>
            <a:endParaRPr lang="fa-IR" sz="54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846</TotalTime>
  <Words>478</Words>
  <Application>Microsoft Office PowerPoint</Application>
  <PresentationFormat>On-screen Show (4:3)</PresentationFormat>
  <Paragraphs>86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Paper</vt:lpstr>
      <vt:lpstr>PowerPoint Presentation</vt:lpstr>
      <vt:lpstr>هر که نفسی را حیات بخشد مثل آن است که تمام مردم را حیات بخشیده است .                                        سوره مائده آیه 32</vt:lpstr>
      <vt:lpstr>PowerPoint Presentation</vt:lpstr>
      <vt:lpstr>ایدز ( HIV ) و هپاتیت </vt:lpstr>
      <vt:lpstr>تعریف ایدز :  </vt:lpstr>
      <vt:lpstr>عامل مولد بیماری : </vt:lpstr>
      <vt:lpstr>PowerPoint Presentation</vt:lpstr>
      <vt:lpstr>PowerPoint Presentation</vt:lpstr>
      <vt:lpstr>PowerPoint Presentation</vt:lpstr>
      <vt:lpstr>بر اساس علایم بالینی و آزمایشگاهی دو دوره وجود دارد :  </vt:lpstr>
      <vt:lpstr>PowerPoint Presentation</vt:lpstr>
      <vt:lpstr>PowerPoint Presentation</vt:lpstr>
      <vt:lpstr>PowerPoint Presentation</vt:lpstr>
      <vt:lpstr>PowerPoint Presentation</vt:lpstr>
      <vt:lpstr>هپاتیت :</vt:lpstr>
      <vt:lpstr>انواع هپاتیت : </vt:lpstr>
      <vt:lpstr>PowerPoint Presentation</vt:lpstr>
      <vt:lpstr>PowerPoint Presentation</vt:lpstr>
      <vt:lpstr>علایم بیماری هپاتیت 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alipour</dc:creator>
  <cp:lastModifiedBy>D-103</cp:lastModifiedBy>
  <cp:revision>106</cp:revision>
  <dcterms:created xsi:type="dcterms:W3CDTF">2012-10-23T13:55:35Z</dcterms:created>
  <dcterms:modified xsi:type="dcterms:W3CDTF">2014-10-14T07:28:33Z</dcterms:modified>
</cp:coreProperties>
</file>