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8" r:id="rId3"/>
    <p:sldId id="277" r:id="rId4"/>
    <p:sldId id="278" r:id="rId5"/>
    <p:sldId id="293" r:id="rId6"/>
    <p:sldId id="279" r:id="rId7"/>
    <p:sldId id="294" r:id="rId8"/>
    <p:sldId id="295" r:id="rId9"/>
    <p:sldId id="296" r:id="rId10"/>
    <p:sldId id="257" r:id="rId11"/>
    <p:sldId id="292" r:id="rId12"/>
    <p:sldId id="280" r:id="rId13"/>
    <p:sldId id="281" r:id="rId14"/>
    <p:sldId id="282" r:id="rId15"/>
    <p:sldId id="297" r:id="rId16"/>
    <p:sldId id="283" r:id="rId17"/>
    <p:sldId id="298" r:id="rId18"/>
    <p:sldId id="299" r:id="rId19"/>
    <p:sldId id="300" r:id="rId20"/>
    <p:sldId id="284" r:id="rId21"/>
    <p:sldId id="301" r:id="rId22"/>
    <p:sldId id="285" r:id="rId23"/>
    <p:sldId id="286" r:id="rId24"/>
    <p:sldId id="287" r:id="rId25"/>
    <p:sldId id="288" r:id="rId26"/>
    <p:sldId id="289" r:id="rId27"/>
    <p:sldId id="29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593F99-A679-46F0-9F76-9EDFE25A1D49}" type="doc">
      <dgm:prSet loTypeId="urn:microsoft.com/office/officeart/2005/8/layout/cycle5" loCatId="cycle" qsTypeId="urn:microsoft.com/office/officeart/2005/8/quickstyle/3d2" qsCatId="3D" csTypeId="urn:microsoft.com/office/officeart/2005/8/colors/accent1_2" csCatId="accent1" phldr="1"/>
      <dgm:spPr/>
      <dgm:t>
        <a:bodyPr/>
        <a:lstStyle/>
        <a:p>
          <a:endParaRPr lang="en-US"/>
        </a:p>
      </dgm:t>
    </dgm:pt>
    <dgm:pt modelId="{7E87A341-6988-41CD-9729-5963846FCE48}">
      <dgm:prSet phldrT="[Text]"/>
      <dgm:spPr/>
      <dgm:t>
        <a:bodyPr/>
        <a:lstStyle/>
        <a:p>
          <a:r>
            <a:rPr lang="fa-IR" dirty="0" smtClean="0"/>
            <a:t>نیازها</a:t>
          </a:r>
          <a:endParaRPr lang="en-US" dirty="0"/>
        </a:p>
      </dgm:t>
    </dgm:pt>
    <dgm:pt modelId="{3ADCE788-D937-4398-B3C8-A5AA81ED6508}" type="parTrans" cxnId="{6C9470D7-755D-469E-B888-27D42937A578}">
      <dgm:prSet/>
      <dgm:spPr/>
      <dgm:t>
        <a:bodyPr/>
        <a:lstStyle/>
        <a:p>
          <a:endParaRPr lang="en-US"/>
        </a:p>
      </dgm:t>
    </dgm:pt>
    <dgm:pt modelId="{B0627047-273A-4327-8E26-3F6BBBB81427}" type="sibTrans" cxnId="{6C9470D7-755D-469E-B888-27D42937A578}">
      <dgm:prSet/>
      <dgm:spPr/>
      <dgm:t>
        <a:bodyPr/>
        <a:lstStyle/>
        <a:p>
          <a:endParaRPr lang="en-US"/>
        </a:p>
      </dgm:t>
    </dgm:pt>
    <dgm:pt modelId="{7D31CC0E-8C20-4A31-8000-D54428EAE31B}">
      <dgm:prSet phldrT="[Text]"/>
      <dgm:spPr/>
      <dgm:t>
        <a:bodyPr/>
        <a:lstStyle/>
        <a:p>
          <a:r>
            <a:rPr lang="fa-IR" dirty="0" smtClean="0"/>
            <a:t>کالاها</a:t>
          </a:r>
          <a:endParaRPr lang="en-US" dirty="0"/>
        </a:p>
      </dgm:t>
    </dgm:pt>
    <dgm:pt modelId="{753398C6-74DA-41FB-9F9E-A53230A0B195}" type="parTrans" cxnId="{C31D2518-A420-48C6-A46A-F1A82B00F6E5}">
      <dgm:prSet/>
      <dgm:spPr/>
      <dgm:t>
        <a:bodyPr/>
        <a:lstStyle/>
        <a:p>
          <a:endParaRPr lang="en-US"/>
        </a:p>
      </dgm:t>
    </dgm:pt>
    <dgm:pt modelId="{C42003BC-7E4D-4C48-A24A-436F5002365D}" type="sibTrans" cxnId="{C31D2518-A420-48C6-A46A-F1A82B00F6E5}">
      <dgm:prSet/>
      <dgm:spPr/>
      <dgm:t>
        <a:bodyPr/>
        <a:lstStyle/>
        <a:p>
          <a:endParaRPr lang="en-US"/>
        </a:p>
      </dgm:t>
    </dgm:pt>
    <dgm:pt modelId="{F21E81EE-F52B-4899-A56D-83C94C143D10}">
      <dgm:prSet phldrT="[Text]"/>
      <dgm:spPr/>
      <dgm:t>
        <a:bodyPr/>
        <a:lstStyle/>
        <a:p>
          <a:r>
            <a:rPr lang="fa-IR" dirty="0" smtClean="0"/>
            <a:t>مبادلات</a:t>
          </a:r>
          <a:endParaRPr lang="en-US" dirty="0"/>
        </a:p>
      </dgm:t>
    </dgm:pt>
    <dgm:pt modelId="{A9907AB1-D04B-42A0-8A4D-5CF02E028000}" type="parTrans" cxnId="{E8B44801-62A5-4F00-AE05-6C4E8319DC34}">
      <dgm:prSet/>
      <dgm:spPr/>
      <dgm:t>
        <a:bodyPr/>
        <a:lstStyle/>
        <a:p>
          <a:endParaRPr lang="en-US"/>
        </a:p>
      </dgm:t>
    </dgm:pt>
    <dgm:pt modelId="{2AD90CC8-D5EC-4A3C-B426-2275E1392E56}" type="sibTrans" cxnId="{E8B44801-62A5-4F00-AE05-6C4E8319DC34}">
      <dgm:prSet/>
      <dgm:spPr/>
      <dgm:t>
        <a:bodyPr/>
        <a:lstStyle/>
        <a:p>
          <a:endParaRPr lang="en-US"/>
        </a:p>
      </dgm:t>
    </dgm:pt>
    <dgm:pt modelId="{3A08C684-D69C-47AA-A977-E495A3065FD5}">
      <dgm:prSet phldrT="[Text]"/>
      <dgm:spPr/>
      <dgm:t>
        <a:bodyPr/>
        <a:lstStyle/>
        <a:p>
          <a:r>
            <a:rPr lang="fa-IR" dirty="0" smtClean="0"/>
            <a:t>معاملات</a:t>
          </a:r>
          <a:endParaRPr lang="en-US" dirty="0"/>
        </a:p>
      </dgm:t>
    </dgm:pt>
    <dgm:pt modelId="{9A8FF44E-0024-4A02-8EE1-250E3EF80B8A}" type="parTrans" cxnId="{B6E213AB-1719-4BCD-A65C-8CFDCEC88251}">
      <dgm:prSet/>
      <dgm:spPr/>
      <dgm:t>
        <a:bodyPr/>
        <a:lstStyle/>
        <a:p>
          <a:endParaRPr lang="en-US"/>
        </a:p>
      </dgm:t>
    </dgm:pt>
    <dgm:pt modelId="{951EC6AB-5444-48AB-82CE-AA10AC1A0311}" type="sibTrans" cxnId="{B6E213AB-1719-4BCD-A65C-8CFDCEC88251}">
      <dgm:prSet/>
      <dgm:spPr/>
      <dgm:t>
        <a:bodyPr/>
        <a:lstStyle/>
        <a:p>
          <a:endParaRPr lang="en-US"/>
        </a:p>
      </dgm:t>
    </dgm:pt>
    <dgm:pt modelId="{BFF3BB79-878B-40DD-A6C3-5663961BB2F6}">
      <dgm:prSet phldrT="[Text]"/>
      <dgm:spPr/>
      <dgm:t>
        <a:bodyPr/>
        <a:lstStyle/>
        <a:p>
          <a:r>
            <a:rPr lang="fa-IR" dirty="0" smtClean="0"/>
            <a:t>بازارها</a:t>
          </a:r>
          <a:endParaRPr lang="en-US" dirty="0"/>
        </a:p>
      </dgm:t>
    </dgm:pt>
    <dgm:pt modelId="{5228C4F9-DC69-46DA-99A0-DD54EA06587B}" type="parTrans" cxnId="{1F385E60-BE6F-4554-9A5A-175F0869472B}">
      <dgm:prSet/>
      <dgm:spPr/>
      <dgm:t>
        <a:bodyPr/>
        <a:lstStyle/>
        <a:p>
          <a:endParaRPr lang="en-US"/>
        </a:p>
      </dgm:t>
    </dgm:pt>
    <dgm:pt modelId="{DD85D706-0704-4C11-AE59-28BBA8CC4A6D}" type="sibTrans" cxnId="{1F385E60-BE6F-4554-9A5A-175F0869472B}">
      <dgm:prSet/>
      <dgm:spPr/>
      <dgm:t>
        <a:bodyPr/>
        <a:lstStyle/>
        <a:p>
          <a:endParaRPr lang="en-US"/>
        </a:p>
      </dgm:t>
    </dgm:pt>
    <dgm:pt modelId="{DDF36B23-2DE5-4B62-8BF4-860DAB6BDE32}">
      <dgm:prSet phldrT="[Text]"/>
      <dgm:spPr/>
      <dgm:t>
        <a:bodyPr/>
        <a:lstStyle/>
        <a:p>
          <a:r>
            <a:rPr lang="fa-IR" dirty="0" smtClean="0"/>
            <a:t>خواسته ها</a:t>
          </a:r>
          <a:r>
            <a:rPr lang="en-US" dirty="0"/>
            <a:t/>
          </a:r>
          <a:br>
            <a:rPr lang="en-US" dirty="0"/>
          </a:br>
          <a:endParaRPr lang="en-US" dirty="0"/>
        </a:p>
      </dgm:t>
    </dgm:pt>
    <dgm:pt modelId="{E00B1EC5-4022-4F90-824D-1FBA2598D9C8}" type="parTrans" cxnId="{B445640A-6FC6-43CE-B501-1472B36FE156}">
      <dgm:prSet/>
      <dgm:spPr/>
      <dgm:t>
        <a:bodyPr/>
        <a:lstStyle/>
        <a:p>
          <a:endParaRPr lang="en-US"/>
        </a:p>
      </dgm:t>
    </dgm:pt>
    <dgm:pt modelId="{02E93B7A-AF8B-4DE8-B835-7FBBFBD5C7D9}" type="sibTrans" cxnId="{B445640A-6FC6-43CE-B501-1472B36FE156}">
      <dgm:prSet/>
      <dgm:spPr/>
      <dgm:t>
        <a:bodyPr/>
        <a:lstStyle/>
        <a:p>
          <a:endParaRPr lang="en-US"/>
        </a:p>
      </dgm:t>
    </dgm:pt>
    <dgm:pt modelId="{FBF25F26-AB1E-4EC2-BB0E-0849D9A6F38A}">
      <dgm:prSet phldrT="[Text]"/>
      <dgm:spPr/>
      <dgm:t>
        <a:bodyPr/>
        <a:lstStyle/>
        <a:p>
          <a:r>
            <a:rPr lang="fa-IR" dirty="0" smtClean="0"/>
            <a:t>تقاضاها</a:t>
          </a:r>
          <a:r>
            <a:rPr lang="en-US" dirty="0"/>
            <a:t/>
          </a:r>
          <a:br>
            <a:rPr lang="en-US" dirty="0"/>
          </a:br>
          <a:endParaRPr lang="en-US" dirty="0"/>
        </a:p>
      </dgm:t>
    </dgm:pt>
    <dgm:pt modelId="{C8A540DF-F065-456E-9A4C-9BDE41CD73ED}" type="parTrans" cxnId="{F1D2B7A9-306A-4689-B441-BFE0A02DE28F}">
      <dgm:prSet/>
      <dgm:spPr/>
      <dgm:t>
        <a:bodyPr/>
        <a:lstStyle/>
        <a:p>
          <a:endParaRPr lang="en-US"/>
        </a:p>
      </dgm:t>
    </dgm:pt>
    <dgm:pt modelId="{E7849835-B302-4F77-8BB3-1E99297A4475}" type="sibTrans" cxnId="{F1D2B7A9-306A-4689-B441-BFE0A02DE28F}">
      <dgm:prSet/>
      <dgm:spPr/>
      <dgm:t>
        <a:bodyPr/>
        <a:lstStyle/>
        <a:p>
          <a:endParaRPr lang="en-US"/>
        </a:p>
      </dgm:t>
    </dgm:pt>
    <dgm:pt modelId="{9D5A20F6-D0AA-43B1-B3B8-307EFA49C0F2}" type="pres">
      <dgm:prSet presAssocID="{A8593F99-A679-46F0-9F76-9EDFE25A1D49}" presName="cycle" presStyleCnt="0">
        <dgm:presLayoutVars>
          <dgm:dir/>
          <dgm:resizeHandles val="exact"/>
        </dgm:presLayoutVars>
      </dgm:prSet>
      <dgm:spPr/>
      <dgm:t>
        <a:bodyPr/>
        <a:lstStyle/>
        <a:p>
          <a:endParaRPr lang="en-US"/>
        </a:p>
      </dgm:t>
    </dgm:pt>
    <dgm:pt modelId="{EDD2270C-B731-464A-A406-E5FFADF0B6C7}" type="pres">
      <dgm:prSet presAssocID="{7E87A341-6988-41CD-9729-5963846FCE48}" presName="node" presStyleLbl="node1" presStyleIdx="0" presStyleCnt="7">
        <dgm:presLayoutVars>
          <dgm:bulletEnabled val="1"/>
        </dgm:presLayoutVars>
      </dgm:prSet>
      <dgm:spPr/>
      <dgm:t>
        <a:bodyPr/>
        <a:lstStyle/>
        <a:p>
          <a:endParaRPr lang="en-US"/>
        </a:p>
      </dgm:t>
    </dgm:pt>
    <dgm:pt modelId="{590FE777-6E2A-46C2-ACEA-E9C7FEE0A5A7}" type="pres">
      <dgm:prSet presAssocID="{7E87A341-6988-41CD-9729-5963846FCE48}" presName="spNode" presStyleCnt="0"/>
      <dgm:spPr/>
    </dgm:pt>
    <dgm:pt modelId="{6D7AFCDA-1735-4BD3-B787-683AFC9D83F2}" type="pres">
      <dgm:prSet presAssocID="{B0627047-273A-4327-8E26-3F6BBBB81427}" presName="sibTrans" presStyleLbl="sibTrans1D1" presStyleIdx="0" presStyleCnt="7"/>
      <dgm:spPr/>
      <dgm:t>
        <a:bodyPr/>
        <a:lstStyle/>
        <a:p>
          <a:endParaRPr lang="en-US"/>
        </a:p>
      </dgm:t>
    </dgm:pt>
    <dgm:pt modelId="{5B20477D-D78C-4532-A800-2F681E5CECBC}" type="pres">
      <dgm:prSet presAssocID="{DDF36B23-2DE5-4B62-8BF4-860DAB6BDE32}" presName="node" presStyleLbl="node1" presStyleIdx="1" presStyleCnt="7">
        <dgm:presLayoutVars>
          <dgm:bulletEnabled val="1"/>
        </dgm:presLayoutVars>
      </dgm:prSet>
      <dgm:spPr/>
      <dgm:t>
        <a:bodyPr/>
        <a:lstStyle/>
        <a:p>
          <a:endParaRPr lang="en-US"/>
        </a:p>
      </dgm:t>
    </dgm:pt>
    <dgm:pt modelId="{5EA3E913-8555-4379-A145-AB08A4FDEBDF}" type="pres">
      <dgm:prSet presAssocID="{DDF36B23-2DE5-4B62-8BF4-860DAB6BDE32}" presName="spNode" presStyleCnt="0"/>
      <dgm:spPr/>
    </dgm:pt>
    <dgm:pt modelId="{7540E3EE-B483-4C2B-A9E1-63FB25768259}" type="pres">
      <dgm:prSet presAssocID="{02E93B7A-AF8B-4DE8-B835-7FBBFBD5C7D9}" presName="sibTrans" presStyleLbl="sibTrans1D1" presStyleIdx="1" presStyleCnt="7"/>
      <dgm:spPr/>
      <dgm:t>
        <a:bodyPr/>
        <a:lstStyle/>
        <a:p>
          <a:endParaRPr lang="en-US"/>
        </a:p>
      </dgm:t>
    </dgm:pt>
    <dgm:pt modelId="{6C92019D-93D3-4B75-A341-380B1B629FF7}" type="pres">
      <dgm:prSet presAssocID="{FBF25F26-AB1E-4EC2-BB0E-0849D9A6F38A}" presName="node" presStyleLbl="node1" presStyleIdx="2" presStyleCnt="7">
        <dgm:presLayoutVars>
          <dgm:bulletEnabled val="1"/>
        </dgm:presLayoutVars>
      </dgm:prSet>
      <dgm:spPr/>
      <dgm:t>
        <a:bodyPr/>
        <a:lstStyle/>
        <a:p>
          <a:endParaRPr lang="en-US"/>
        </a:p>
      </dgm:t>
    </dgm:pt>
    <dgm:pt modelId="{3C352F74-045A-43F8-A1A0-0F518AB7ECF6}" type="pres">
      <dgm:prSet presAssocID="{FBF25F26-AB1E-4EC2-BB0E-0849D9A6F38A}" presName="spNode" presStyleCnt="0"/>
      <dgm:spPr/>
    </dgm:pt>
    <dgm:pt modelId="{1570D2AF-1B70-46BB-B572-D825A139D9B2}" type="pres">
      <dgm:prSet presAssocID="{E7849835-B302-4F77-8BB3-1E99297A4475}" presName="sibTrans" presStyleLbl="sibTrans1D1" presStyleIdx="2" presStyleCnt="7"/>
      <dgm:spPr/>
      <dgm:t>
        <a:bodyPr/>
        <a:lstStyle/>
        <a:p>
          <a:endParaRPr lang="en-US"/>
        </a:p>
      </dgm:t>
    </dgm:pt>
    <dgm:pt modelId="{A4C10DC0-D293-48B2-9773-94F4E93F74BD}" type="pres">
      <dgm:prSet presAssocID="{7D31CC0E-8C20-4A31-8000-D54428EAE31B}" presName="node" presStyleLbl="node1" presStyleIdx="3" presStyleCnt="7">
        <dgm:presLayoutVars>
          <dgm:bulletEnabled val="1"/>
        </dgm:presLayoutVars>
      </dgm:prSet>
      <dgm:spPr/>
      <dgm:t>
        <a:bodyPr/>
        <a:lstStyle/>
        <a:p>
          <a:endParaRPr lang="en-US"/>
        </a:p>
      </dgm:t>
    </dgm:pt>
    <dgm:pt modelId="{7EF71F7A-056F-4B55-BDA1-58148AAEAF73}" type="pres">
      <dgm:prSet presAssocID="{7D31CC0E-8C20-4A31-8000-D54428EAE31B}" presName="spNode" presStyleCnt="0"/>
      <dgm:spPr/>
    </dgm:pt>
    <dgm:pt modelId="{A5DA6700-08A3-4FBB-9E58-43DBD202D4BD}" type="pres">
      <dgm:prSet presAssocID="{C42003BC-7E4D-4C48-A24A-436F5002365D}" presName="sibTrans" presStyleLbl="sibTrans1D1" presStyleIdx="3" presStyleCnt="7"/>
      <dgm:spPr/>
      <dgm:t>
        <a:bodyPr/>
        <a:lstStyle/>
        <a:p>
          <a:endParaRPr lang="en-US"/>
        </a:p>
      </dgm:t>
    </dgm:pt>
    <dgm:pt modelId="{9D7FCA56-76C3-4D04-9962-963A861BC823}" type="pres">
      <dgm:prSet presAssocID="{F21E81EE-F52B-4899-A56D-83C94C143D10}" presName="node" presStyleLbl="node1" presStyleIdx="4" presStyleCnt="7">
        <dgm:presLayoutVars>
          <dgm:bulletEnabled val="1"/>
        </dgm:presLayoutVars>
      </dgm:prSet>
      <dgm:spPr/>
      <dgm:t>
        <a:bodyPr/>
        <a:lstStyle/>
        <a:p>
          <a:endParaRPr lang="en-US"/>
        </a:p>
      </dgm:t>
    </dgm:pt>
    <dgm:pt modelId="{6C92B482-F072-4770-A116-9F71482F3669}" type="pres">
      <dgm:prSet presAssocID="{F21E81EE-F52B-4899-A56D-83C94C143D10}" presName="spNode" presStyleCnt="0"/>
      <dgm:spPr/>
    </dgm:pt>
    <dgm:pt modelId="{F6C9CBC4-79AB-462E-8C84-D1A9916416BA}" type="pres">
      <dgm:prSet presAssocID="{2AD90CC8-D5EC-4A3C-B426-2275E1392E56}" presName="sibTrans" presStyleLbl="sibTrans1D1" presStyleIdx="4" presStyleCnt="7"/>
      <dgm:spPr/>
      <dgm:t>
        <a:bodyPr/>
        <a:lstStyle/>
        <a:p>
          <a:endParaRPr lang="en-US"/>
        </a:p>
      </dgm:t>
    </dgm:pt>
    <dgm:pt modelId="{5A61AE70-23D6-412D-8F11-06CC628179DF}" type="pres">
      <dgm:prSet presAssocID="{3A08C684-D69C-47AA-A977-E495A3065FD5}" presName="node" presStyleLbl="node1" presStyleIdx="5" presStyleCnt="7">
        <dgm:presLayoutVars>
          <dgm:bulletEnabled val="1"/>
        </dgm:presLayoutVars>
      </dgm:prSet>
      <dgm:spPr/>
      <dgm:t>
        <a:bodyPr/>
        <a:lstStyle/>
        <a:p>
          <a:endParaRPr lang="en-US"/>
        </a:p>
      </dgm:t>
    </dgm:pt>
    <dgm:pt modelId="{43D64137-0128-4608-9918-CF05BA7E7523}" type="pres">
      <dgm:prSet presAssocID="{3A08C684-D69C-47AA-A977-E495A3065FD5}" presName="spNode" presStyleCnt="0"/>
      <dgm:spPr/>
    </dgm:pt>
    <dgm:pt modelId="{C249A300-1EA5-412F-BEA7-F0A9C41A750E}" type="pres">
      <dgm:prSet presAssocID="{951EC6AB-5444-48AB-82CE-AA10AC1A0311}" presName="sibTrans" presStyleLbl="sibTrans1D1" presStyleIdx="5" presStyleCnt="7"/>
      <dgm:spPr/>
      <dgm:t>
        <a:bodyPr/>
        <a:lstStyle/>
        <a:p>
          <a:endParaRPr lang="en-US"/>
        </a:p>
      </dgm:t>
    </dgm:pt>
    <dgm:pt modelId="{34F359C4-1ACB-4591-9D20-CF0F6A9542BD}" type="pres">
      <dgm:prSet presAssocID="{BFF3BB79-878B-40DD-A6C3-5663961BB2F6}" presName="node" presStyleLbl="node1" presStyleIdx="6" presStyleCnt="7">
        <dgm:presLayoutVars>
          <dgm:bulletEnabled val="1"/>
        </dgm:presLayoutVars>
      </dgm:prSet>
      <dgm:spPr/>
      <dgm:t>
        <a:bodyPr/>
        <a:lstStyle/>
        <a:p>
          <a:endParaRPr lang="en-US"/>
        </a:p>
      </dgm:t>
    </dgm:pt>
    <dgm:pt modelId="{C663B977-4328-41BE-A172-EF882431C450}" type="pres">
      <dgm:prSet presAssocID="{BFF3BB79-878B-40DD-A6C3-5663961BB2F6}" presName="spNode" presStyleCnt="0"/>
      <dgm:spPr/>
    </dgm:pt>
    <dgm:pt modelId="{FBE3B9CA-460C-4961-889C-2A141D25CB54}" type="pres">
      <dgm:prSet presAssocID="{DD85D706-0704-4C11-AE59-28BBA8CC4A6D}" presName="sibTrans" presStyleLbl="sibTrans1D1" presStyleIdx="6" presStyleCnt="7"/>
      <dgm:spPr/>
      <dgm:t>
        <a:bodyPr/>
        <a:lstStyle/>
        <a:p>
          <a:endParaRPr lang="en-US"/>
        </a:p>
      </dgm:t>
    </dgm:pt>
  </dgm:ptLst>
  <dgm:cxnLst>
    <dgm:cxn modelId="{C8EC4920-E39A-4D4C-A6A9-193E3BC7C2A4}" type="presOf" srcId="{951EC6AB-5444-48AB-82CE-AA10AC1A0311}" destId="{C249A300-1EA5-412F-BEA7-F0A9C41A750E}" srcOrd="0" destOrd="0" presId="urn:microsoft.com/office/officeart/2005/8/layout/cycle5"/>
    <dgm:cxn modelId="{33CB7ACE-28D0-40A7-8D7D-F6A2C673D9F4}" type="presOf" srcId="{7D31CC0E-8C20-4A31-8000-D54428EAE31B}" destId="{A4C10DC0-D293-48B2-9773-94F4E93F74BD}" srcOrd="0" destOrd="0" presId="urn:microsoft.com/office/officeart/2005/8/layout/cycle5"/>
    <dgm:cxn modelId="{2D6B46AA-553D-4C92-B956-271DE9780CBD}" type="presOf" srcId="{DDF36B23-2DE5-4B62-8BF4-860DAB6BDE32}" destId="{5B20477D-D78C-4532-A800-2F681E5CECBC}" srcOrd="0" destOrd="0" presId="urn:microsoft.com/office/officeart/2005/8/layout/cycle5"/>
    <dgm:cxn modelId="{6F1E23D1-608B-4DE8-B093-88F9E5E99F4F}" type="presOf" srcId="{F21E81EE-F52B-4899-A56D-83C94C143D10}" destId="{9D7FCA56-76C3-4D04-9962-963A861BC823}" srcOrd="0" destOrd="0" presId="urn:microsoft.com/office/officeart/2005/8/layout/cycle5"/>
    <dgm:cxn modelId="{B6E213AB-1719-4BCD-A65C-8CFDCEC88251}" srcId="{A8593F99-A679-46F0-9F76-9EDFE25A1D49}" destId="{3A08C684-D69C-47AA-A977-E495A3065FD5}" srcOrd="5" destOrd="0" parTransId="{9A8FF44E-0024-4A02-8EE1-250E3EF80B8A}" sibTransId="{951EC6AB-5444-48AB-82CE-AA10AC1A0311}"/>
    <dgm:cxn modelId="{1256A77D-E7F9-4672-A4E9-DAC2DCC2D046}" type="presOf" srcId="{7E87A341-6988-41CD-9729-5963846FCE48}" destId="{EDD2270C-B731-464A-A406-E5FFADF0B6C7}" srcOrd="0" destOrd="0" presId="urn:microsoft.com/office/officeart/2005/8/layout/cycle5"/>
    <dgm:cxn modelId="{F1AFCEE5-FF3E-4FCA-AAA1-9A8FABBCED96}" type="presOf" srcId="{3A08C684-D69C-47AA-A977-E495A3065FD5}" destId="{5A61AE70-23D6-412D-8F11-06CC628179DF}" srcOrd="0" destOrd="0" presId="urn:microsoft.com/office/officeart/2005/8/layout/cycle5"/>
    <dgm:cxn modelId="{C31D2518-A420-48C6-A46A-F1A82B00F6E5}" srcId="{A8593F99-A679-46F0-9F76-9EDFE25A1D49}" destId="{7D31CC0E-8C20-4A31-8000-D54428EAE31B}" srcOrd="3" destOrd="0" parTransId="{753398C6-74DA-41FB-9F9E-A53230A0B195}" sibTransId="{C42003BC-7E4D-4C48-A24A-436F5002365D}"/>
    <dgm:cxn modelId="{6C9470D7-755D-469E-B888-27D42937A578}" srcId="{A8593F99-A679-46F0-9F76-9EDFE25A1D49}" destId="{7E87A341-6988-41CD-9729-5963846FCE48}" srcOrd="0" destOrd="0" parTransId="{3ADCE788-D937-4398-B3C8-A5AA81ED6508}" sibTransId="{B0627047-273A-4327-8E26-3F6BBBB81427}"/>
    <dgm:cxn modelId="{0E751E40-500F-4148-BB6E-C0112C997699}" type="presOf" srcId="{B0627047-273A-4327-8E26-3F6BBBB81427}" destId="{6D7AFCDA-1735-4BD3-B787-683AFC9D83F2}" srcOrd="0" destOrd="0" presId="urn:microsoft.com/office/officeart/2005/8/layout/cycle5"/>
    <dgm:cxn modelId="{B445640A-6FC6-43CE-B501-1472B36FE156}" srcId="{A8593F99-A679-46F0-9F76-9EDFE25A1D49}" destId="{DDF36B23-2DE5-4B62-8BF4-860DAB6BDE32}" srcOrd="1" destOrd="0" parTransId="{E00B1EC5-4022-4F90-824D-1FBA2598D9C8}" sibTransId="{02E93B7A-AF8B-4DE8-B835-7FBBFBD5C7D9}"/>
    <dgm:cxn modelId="{6E841B43-0024-4DFB-AE0C-0DA3F70B8894}" type="presOf" srcId="{DD85D706-0704-4C11-AE59-28BBA8CC4A6D}" destId="{FBE3B9CA-460C-4961-889C-2A141D25CB54}" srcOrd="0" destOrd="0" presId="urn:microsoft.com/office/officeart/2005/8/layout/cycle5"/>
    <dgm:cxn modelId="{E8B44801-62A5-4F00-AE05-6C4E8319DC34}" srcId="{A8593F99-A679-46F0-9F76-9EDFE25A1D49}" destId="{F21E81EE-F52B-4899-A56D-83C94C143D10}" srcOrd="4" destOrd="0" parTransId="{A9907AB1-D04B-42A0-8A4D-5CF02E028000}" sibTransId="{2AD90CC8-D5EC-4A3C-B426-2275E1392E56}"/>
    <dgm:cxn modelId="{E5570C36-438F-4018-8ABB-F43A5FC585A2}" type="presOf" srcId="{2AD90CC8-D5EC-4A3C-B426-2275E1392E56}" destId="{F6C9CBC4-79AB-462E-8C84-D1A9916416BA}" srcOrd="0" destOrd="0" presId="urn:microsoft.com/office/officeart/2005/8/layout/cycle5"/>
    <dgm:cxn modelId="{BB0471AD-85BF-4144-94C0-4B74A5A2A5E3}" type="presOf" srcId="{02E93B7A-AF8B-4DE8-B835-7FBBFBD5C7D9}" destId="{7540E3EE-B483-4C2B-A9E1-63FB25768259}" srcOrd="0" destOrd="0" presId="urn:microsoft.com/office/officeart/2005/8/layout/cycle5"/>
    <dgm:cxn modelId="{97FC3199-60A2-492F-B93C-427DC1E69677}" type="presOf" srcId="{E7849835-B302-4F77-8BB3-1E99297A4475}" destId="{1570D2AF-1B70-46BB-B572-D825A139D9B2}" srcOrd="0" destOrd="0" presId="urn:microsoft.com/office/officeart/2005/8/layout/cycle5"/>
    <dgm:cxn modelId="{04A5146D-2A63-4193-9050-675A7007800B}" type="presOf" srcId="{BFF3BB79-878B-40DD-A6C3-5663961BB2F6}" destId="{34F359C4-1ACB-4591-9D20-CF0F6A9542BD}" srcOrd="0" destOrd="0" presId="urn:microsoft.com/office/officeart/2005/8/layout/cycle5"/>
    <dgm:cxn modelId="{3CA2B1C9-0AB2-4EB1-A6A7-B2483CEE8822}" type="presOf" srcId="{FBF25F26-AB1E-4EC2-BB0E-0849D9A6F38A}" destId="{6C92019D-93D3-4B75-A341-380B1B629FF7}" srcOrd="0" destOrd="0" presId="urn:microsoft.com/office/officeart/2005/8/layout/cycle5"/>
    <dgm:cxn modelId="{F1D2B7A9-306A-4689-B441-BFE0A02DE28F}" srcId="{A8593F99-A679-46F0-9F76-9EDFE25A1D49}" destId="{FBF25F26-AB1E-4EC2-BB0E-0849D9A6F38A}" srcOrd="2" destOrd="0" parTransId="{C8A540DF-F065-456E-9A4C-9BDE41CD73ED}" sibTransId="{E7849835-B302-4F77-8BB3-1E99297A4475}"/>
    <dgm:cxn modelId="{1F385E60-BE6F-4554-9A5A-175F0869472B}" srcId="{A8593F99-A679-46F0-9F76-9EDFE25A1D49}" destId="{BFF3BB79-878B-40DD-A6C3-5663961BB2F6}" srcOrd="6" destOrd="0" parTransId="{5228C4F9-DC69-46DA-99A0-DD54EA06587B}" sibTransId="{DD85D706-0704-4C11-AE59-28BBA8CC4A6D}"/>
    <dgm:cxn modelId="{5C67DF1E-AF78-44E6-B155-400FAFE683CD}" type="presOf" srcId="{A8593F99-A679-46F0-9F76-9EDFE25A1D49}" destId="{9D5A20F6-D0AA-43B1-B3B8-307EFA49C0F2}" srcOrd="0" destOrd="0" presId="urn:microsoft.com/office/officeart/2005/8/layout/cycle5"/>
    <dgm:cxn modelId="{4B78A198-9FBB-4553-8B03-3DF36A164D3E}" type="presOf" srcId="{C42003BC-7E4D-4C48-A24A-436F5002365D}" destId="{A5DA6700-08A3-4FBB-9E58-43DBD202D4BD}" srcOrd="0" destOrd="0" presId="urn:microsoft.com/office/officeart/2005/8/layout/cycle5"/>
    <dgm:cxn modelId="{1B048181-8FAA-4DF4-B797-9EFAC619773D}" type="presParOf" srcId="{9D5A20F6-D0AA-43B1-B3B8-307EFA49C0F2}" destId="{EDD2270C-B731-464A-A406-E5FFADF0B6C7}" srcOrd="0" destOrd="0" presId="urn:microsoft.com/office/officeart/2005/8/layout/cycle5"/>
    <dgm:cxn modelId="{A927F2A8-5CC3-45D5-B807-FE4DADEBD334}" type="presParOf" srcId="{9D5A20F6-D0AA-43B1-B3B8-307EFA49C0F2}" destId="{590FE777-6E2A-46C2-ACEA-E9C7FEE0A5A7}" srcOrd="1" destOrd="0" presId="urn:microsoft.com/office/officeart/2005/8/layout/cycle5"/>
    <dgm:cxn modelId="{2B16D5EC-5C02-4293-BCE0-1207F5E9D9FA}" type="presParOf" srcId="{9D5A20F6-D0AA-43B1-B3B8-307EFA49C0F2}" destId="{6D7AFCDA-1735-4BD3-B787-683AFC9D83F2}" srcOrd="2" destOrd="0" presId="urn:microsoft.com/office/officeart/2005/8/layout/cycle5"/>
    <dgm:cxn modelId="{213637B3-89D2-427E-BB50-8B793C9C0D10}" type="presParOf" srcId="{9D5A20F6-D0AA-43B1-B3B8-307EFA49C0F2}" destId="{5B20477D-D78C-4532-A800-2F681E5CECBC}" srcOrd="3" destOrd="0" presId="urn:microsoft.com/office/officeart/2005/8/layout/cycle5"/>
    <dgm:cxn modelId="{EE95B235-50E6-497F-8C2C-24B2C8F0D843}" type="presParOf" srcId="{9D5A20F6-D0AA-43B1-B3B8-307EFA49C0F2}" destId="{5EA3E913-8555-4379-A145-AB08A4FDEBDF}" srcOrd="4" destOrd="0" presId="urn:microsoft.com/office/officeart/2005/8/layout/cycle5"/>
    <dgm:cxn modelId="{59E482EA-E1E1-4053-AB31-CA53B12D712C}" type="presParOf" srcId="{9D5A20F6-D0AA-43B1-B3B8-307EFA49C0F2}" destId="{7540E3EE-B483-4C2B-A9E1-63FB25768259}" srcOrd="5" destOrd="0" presId="urn:microsoft.com/office/officeart/2005/8/layout/cycle5"/>
    <dgm:cxn modelId="{7B0D7967-388E-4E72-B7D4-768BB8B65E45}" type="presParOf" srcId="{9D5A20F6-D0AA-43B1-B3B8-307EFA49C0F2}" destId="{6C92019D-93D3-4B75-A341-380B1B629FF7}" srcOrd="6" destOrd="0" presId="urn:microsoft.com/office/officeart/2005/8/layout/cycle5"/>
    <dgm:cxn modelId="{EF417FB2-59B1-4B7C-AB53-EF31C3B82B96}" type="presParOf" srcId="{9D5A20F6-D0AA-43B1-B3B8-307EFA49C0F2}" destId="{3C352F74-045A-43F8-A1A0-0F518AB7ECF6}" srcOrd="7" destOrd="0" presId="urn:microsoft.com/office/officeart/2005/8/layout/cycle5"/>
    <dgm:cxn modelId="{1029A281-8DE8-46B1-9952-A91DE31E2040}" type="presParOf" srcId="{9D5A20F6-D0AA-43B1-B3B8-307EFA49C0F2}" destId="{1570D2AF-1B70-46BB-B572-D825A139D9B2}" srcOrd="8" destOrd="0" presId="urn:microsoft.com/office/officeart/2005/8/layout/cycle5"/>
    <dgm:cxn modelId="{65D4100A-EC1C-4260-8ED2-DEC1EF41E197}" type="presParOf" srcId="{9D5A20F6-D0AA-43B1-B3B8-307EFA49C0F2}" destId="{A4C10DC0-D293-48B2-9773-94F4E93F74BD}" srcOrd="9" destOrd="0" presId="urn:microsoft.com/office/officeart/2005/8/layout/cycle5"/>
    <dgm:cxn modelId="{30CA6859-8D8C-4966-926D-C97CEDD7F272}" type="presParOf" srcId="{9D5A20F6-D0AA-43B1-B3B8-307EFA49C0F2}" destId="{7EF71F7A-056F-4B55-BDA1-58148AAEAF73}" srcOrd="10" destOrd="0" presId="urn:microsoft.com/office/officeart/2005/8/layout/cycle5"/>
    <dgm:cxn modelId="{45F35D34-574C-4BDF-9CCE-A33266C95C0F}" type="presParOf" srcId="{9D5A20F6-D0AA-43B1-B3B8-307EFA49C0F2}" destId="{A5DA6700-08A3-4FBB-9E58-43DBD202D4BD}" srcOrd="11" destOrd="0" presId="urn:microsoft.com/office/officeart/2005/8/layout/cycle5"/>
    <dgm:cxn modelId="{75DD6728-E359-401F-9187-9EEF7C884A44}" type="presParOf" srcId="{9D5A20F6-D0AA-43B1-B3B8-307EFA49C0F2}" destId="{9D7FCA56-76C3-4D04-9962-963A861BC823}" srcOrd="12" destOrd="0" presId="urn:microsoft.com/office/officeart/2005/8/layout/cycle5"/>
    <dgm:cxn modelId="{79206612-6D59-49BC-94C5-E18A7D495545}" type="presParOf" srcId="{9D5A20F6-D0AA-43B1-B3B8-307EFA49C0F2}" destId="{6C92B482-F072-4770-A116-9F71482F3669}" srcOrd="13" destOrd="0" presId="urn:microsoft.com/office/officeart/2005/8/layout/cycle5"/>
    <dgm:cxn modelId="{D94EF4F7-3DB3-4EE7-8C9E-A80A39518948}" type="presParOf" srcId="{9D5A20F6-D0AA-43B1-B3B8-307EFA49C0F2}" destId="{F6C9CBC4-79AB-462E-8C84-D1A9916416BA}" srcOrd="14" destOrd="0" presId="urn:microsoft.com/office/officeart/2005/8/layout/cycle5"/>
    <dgm:cxn modelId="{713CD675-BE63-4A72-96E5-5754DC2CCABB}" type="presParOf" srcId="{9D5A20F6-D0AA-43B1-B3B8-307EFA49C0F2}" destId="{5A61AE70-23D6-412D-8F11-06CC628179DF}" srcOrd="15" destOrd="0" presId="urn:microsoft.com/office/officeart/2005/8/layout/cycle5"/>
    <dgm:cxn modelId="{AC885627-5832-487F-B6E9-463B393BDFF9}" type="presParOf" srcId="{9D5A20F6-D0AA-43B1-B3B8-307EFA49C0F2}" destId="{43D64137-0128-4608-9918-CF05BA7E7523}" srcOrd="16" destOrd="0" presId="urn:microsoft.com/office/officeart/2005/8/layout/cycle5"/>
    <dgm:cxn modelId="{8C962019-D3F8-4DBD-87B9-909A9E221A5F}" type="presParOf" srcId="{9D5A20F6-D0AA-43B1-B3B8-307EFA49C0F2}" destId="{C249A300-1EA5-412F-BEA7-F0A9C41A750E}" srcOrd="17" destOrd="0" presId="urn:microsoft.com/office/officeart/2005/8/layout/cycle5"/>
    <dgm:cxn modelId="{33AE9F07-DF93-4F58-8488-23E41A90B977}" type="presParOf" srcId="{9D5A20F6-D0AA-43B1-B3B8-307EFA49C0F2}" destId="{34F359C4-1ACB-4591-9D20-CF0F6A9542BD}" srcOrd="18" destOrd="0" presId="urn:microsoft.com/office/officeart/2005/8/layout/cycle5"/>
    <dgm:cxn modelId="{DDF49558-001E-4F2F-9C38-DD88690B7272}" type="presParOf" srcId="{9D5A20F6-D0AA-43B1-B3B8-307EFA49C0F2}" destId="{C663B977-4328-41BE-A172-EF882431C450}" srcOrd="19" destOrd="0" presId="urn:microsoft.com/office/officeart/2005/8/layout/cycle5"/>
    <dgm:cxn modelId="{B3AC0F2E-17B2-4229-AAFC-873DA470F2D4}" type="presParOf" srcId="{9D5A20F6-D0AA-43B1-B3B8-307EFA49C0F2}" destId="{FBE3B9CA-460C-4961-889C-2A141D25CB54}" srcOrd="20"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7CCC8C-1148-4C90-AB29-EAB9A4D97378}" type="datetimeFigureOut">
              <a:rPr lang="en-US" smtClean="0"/>
              <a:pPr/>
              <a:t>2/27/2015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14C871-D966-4B05-BD35-BB8F7A05CDCD}" type="slidenum">
              <a:rPr lang="en-US" smtClean="0"/>
              <a:pPr/>
              <a:t>‹#›</a:t>
            </a:fld>
            <a:endParaRPr lang="en-US"/>
          </a:p>
        </p:txBody>
      </p:sp>
    </p:spTree>
    <p:extLst>
      <p:ext uri="{BB962C8B-B14F-4D97-AF65-F5344CB8AC3E}">
        <p14:creationId xmlns:p14="http://schemas.microsoft.com/office/powerpoint/2010/main" val="3629300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30C49E-D14E-494F-98C4-8608ABD3A96A}" type="slidenum">
              <a:rPr lang="ar-SA"/>
              <a:pPr/>
              <a:t>15</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fa-IR"/>
          </a:p>
        </p:txBody>
      </p:sp>
    </p:spTree>
    <p:extLst>
      <p:ext uri="{BB962C8B-B14F-4D97-AF65-F5344CB8AC3E}">
        <p14:creationId xmlns:p14="http://schemas.microsoft.com/office/powerpoint/2010/main" val="341005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D589EB-72A7-47D7-8794-1F8F4627F178}" type="slidenum">
              <a:rPr lang="ar-SA"/>
              <a:pPr/>
              <a:t>18</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fa-IR"/>
          </a:p>
        </p:txBody>
      </p:sp>
    </p:spTree>
    <p:extLst>
      <p:ext uri="{BB962C8B-B14F-4D97-AF65-F5344CB8AC3E}">
        <p14:creationId xmlns:p14="http://schemas.microsoft.com/office/powerpoint/2010/main" val="3604484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D30D09-7042-4AF7-8133-816D980BA7FD}" type="slidenum">
              <a:rPr lang="ar-SA"/>
              <a:pPr/>
              <a:t>19</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fa-IR"/>
          </a:p>
        </p:txBody>
      </p:sp>
    </p:spTree>
    <p:extLst>
      <p:ext uri="{BB962C8B-B14F-4D97-AF65-F5344CB8AC3E}">
        <p14:creationId xmlns:p14="http://schemas.microsoft.com/office/powerpoint/2010/main" val="1129595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3CC610-30DB-4545-81B6-A827C143F1E9}" type="slidenum">
              <a:rPr lang="ar-SA"/>
              <a:pPr/>
              <a:t>21</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fa-IR"/>
          </a:p>
        </p:txBody>
      </p:sp>
    </p:spTree>
    <p:extLst>
      <p:ext uri="{BB962C8B-B14F-4D97-AF65-F5344CB8AC3E}">
        <p14:creationId xmlns:p14="http://schemas.microsoft.com/office/powerpoint/2010/main" val="871968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14C871-D966-4B05-BD35-BB8F7A05CDCD}" type="slidenum">
              <a:rPr lang="en-US" smtClean="0"/>
              <a:pPr/>
              <a:t>23</a:t>
            </a:fld>
            <a:endParaRPr lang="en-US"/>
          </a:p>
        </p:txBody>
      </p:sp>
    </p:spTree>
    <p:extLst>
      <p:ext uri="{BB962C8B-B14F-4D97-AF65-F5344CB8AC3E}">
        <p14:creationId xmlns:p14="http://schemas.microsoft.com/office/powerpoint/2010/main" val="2965932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2/27/2015</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2/27/2015</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2/27/2015</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2/27/2015</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2/27/2015</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2/27/2015</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2/27/2015</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2/27/2015</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2/27/2015</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wipe/>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BEBA8EAE-BF5A-486C-A8C5-ECC9F3942E4B}">
                <a14:imgProps xmlns:a14="http://schemas.microsoft.com/office/drawing/2010/main">
                  <a14:imgLayer r:embed="rId3">
                    <a14:imgEffect>
                      <a14:sharpenSoften amount="-50000"/>
                    </a14:imgEffect>
                    <a14:imgEffect>
                      <a14:colorTemperature colorTemp="7200"/>
                    </a14:imgEffect>
                  </a14:imgLayer>
                </a14:imgProps>
              </a:ext>
              <a:ext uri="{28A0092B-C50C-407E-A947-70E740481C1C}">
                <a14:useLocalDpi xmlns:a14="http://schemas.microsoft.com/office/drawing/2010/main" val="0"/>
              </a:ext>
            </a:extLst>
          </a:blip>
          <a:stretch>
            <a:fillRect/>
          </a:stretch>
        </p:blipFill>
        <p:spPr>
          <a:xfrm>
            <a:off x="467544" y="1124744"/>
            <a:ext cx="8305800" cy="4224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Subtitle 8"/>
          <p:cNvSpPr>
            <a:spLocks noGrp="1"/>
          </p:cNvSpPr>
          <p:nvPr>
            <p:ph type="subTitle" idx="1"/>
          </p:nvPr>
        </p:nvSpPr>
        <p:spPr>
          <a:xfrm>
            <a:off x="4121944" y="1524000"/>
            <a:ext cx="4717256" cy="1752600"/>
          </a:xfrm>
        </p:spPr>
        <p:txBody>
          <a:bodyPr>
            <a:normAutofit/>
          </a:bodyPr>
          <a:lstStyle/>
          <a:p>
            <a:r>
              <a:rPr lang="fa-IR" sz="4400" b="1" i="1" dirty="0">
                <a:solidFill>
                  <a:schemeClr val="bg1">
                    <a:lumMod val="85000"/>
                    <a:lumOff val="15000"/>
                  </a:schemeClr>
                </a:solidFill>
              </a:rPr>
              <a:t> مدیریت بازاریابی</a:t>
            </a:r>
            <a:endParaRPr lang="en-US" sz="4400" dirty="0"/>
          </a:p>
        </p:txBody>
      </p:sp>
      <p:sp>
        <p:nvSpPr>
          <p:cNvPr id="11" name="TextBox 10"/>
          <p:cNvSpPr txBox="1"/>
          <p:nvPr/>
        </p:nvSpPr>
        <p:spPr>
          <a:xfrm>
            <a:off x="304800" y="1295400"/>
            <a:ext cx="3886200" cy="830997"/>
          </a:xfrm>
          <a:prstGeom prst="rect">
            <a:avLst/>
          </a:prstGeom>
          <a:noFill/>
        </p:spPr>
        <p:txBody>
          <a:bodyPr wrap="square" rtlCol="0">
            <a:spAutoFit/>
          </a:bodyPr>
          <a:lstStyle/>
          <a:p>
            <a:pPr algn="ctr"/>
            <a:r>
              <a:rPr lang="fa-IR" sz="2400" b="1" dirty="0" smtClean="0">
                <a:solidFill>
                  <a:schemeClr val="bg2">
                    <a:lumMod val="50000"/>
                  </a:schemeClr>
                </a:solidFill>
                <a:latin typeface="Arabic Typesetting" pitchFamily="66" charset="-78"/>
                <a:cs typeface="Arabic Typesetting" pitchFamily="66" charset="-78"/>
              </a:rPr>
              <a:t>:</a:t>
            </a:r>
          </a:p>
          <a:p>
            <a:pPr algn="ctr"/>
            <a:endParaRPr lang="en-US" sz="2400" b="1" dirty="0">
              <a:solidFill>
                <a:schemeClr val="bg2">
                  <a:lumMod val="50000"/>
                </a:schemeClr>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3514759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p:cNvGraphicFramePr>
            <a:graphicFrameLocks noGrp="1"/>
          </p:cNvGraphicFramePr>
          <p:nvPr>
            <p:ph idx="1"/>
            <p:extLst>
              <p:ext uri="{D42A27DB-BD31-4B8C-83A1-F6EECF244321}">
                <p14:modId xmlns:p14="http://schemas.microsoft.com/office/powerpoint/2010/main" val="2563969559"/>
              </p:ext>
            </p:extLst>
          </p:nvPr>
        </p:nvGraphicFramePr>
        <p:xfrm>
          <a:off x="304800" y="990600"/>
          <a:ext cx="8382000" cy="5464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Rectangle 14"/>
          <p:cNvSpPr/>
          <p:nvPr/>
        </p:nvSpPr>
        <p:spPr>
          <a:xfrm>
            <a:off x="3284633" y="2967335"/>
            <a:ext cx="2574744"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2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pitchFamily="34" charset="0"/>
                <a:cs typeface="Arial" pitchFamily="34" charset="0"/>
              </a:rPr>
              <a:t>مفاهیم اساسی بازاریابی</a:t>
            </a:r>
            <a:endParaRPr lang="en-US" sz="2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pitchFamily="34" charset="0"/>
              <a:cs typeface="Arial" pitchFamily="34" charset="0"/>
            </a:endParaRPr>
          </a:p>
        </p:txBody>
      </p:sp>
    </p:spTree>
    <p:extLst>
      <p:ext uri="{BB962C8B-B14F-4D97-AF65-F5344CB8AC3E}">
        <p14:creationId xmlns:p14="http://schemas.microsoft.com/office/powerpoint/2010/main" val="19422640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586" name="Text Box 2"/>
          <p:cNvSpPr txBox="1">
            <a:spLocks noChangeArrowheads="1"/>
          </p:cNvSpPr>
          <p:nvPr/>
        </p:nvSpPr>
        <p:spPr bwMode="auto">
          <a:xfrm>
            <a:off x="0" y="1268413"/>
            <a:ext cx="1860550" cy="914400"/>
          </a:xfrm>
          <a:prstGeom prst="rect">
            <a:avLst/>
          </a:prstGeom>
          <a:noFill/>
          <a:ln>
            <a:noFill/>
          </a:ln>
          <a:effectLst>
            <a:outerShdw dist="107763" dir="13500000" algn="ctr" rotWithShape="0">
              <a:srgbClr val="CC0066">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en-US" sz="5400" b="1">
                <a:solidFill>
                  <a:schemeClr val="tx2"/>
                </a:solidFill>
                <a:latin typeface="SimSun" panose="02010600030101010101" pitchFamily="2" charset="-122"/>
                <a:cs typeface="Arial" panose="020B0604020202020204" pitchFamily="34" charset="0"/>
              </a:rPr>
              <a:t>Need</a:t>
            </a:r>
          </a:p>
        </p:txBody>
      </p:sp>
      <p:sp>
        <p:nvSpPr>
          <p:cNvPr id="1091587" name="Text Box 3"/>
          <p:cNvSpPr txBox="1">
            <a:spLocks noChangeArrowheads="1"/>
          </p:cNvSpPr>
          <p:nvPr/>
        </p:nvSpPr>
        <p:spPr bwMode="auto">
          <a:xfrm>
            <a:off x="3019425" y="1358900"/>
            <a:ext cx="1860550" cy="914400"/>
          </a:xfrm>
          <a:prstGeom prst="rect">
            <a:avLst/>
          </a:prstGeom>
          <a:noFill/>
          <a:ln>
            <a:noFill/>
          </a:ln>
          <a:effectLst>
            <a:outerShdw dist="107763" dir="13500000" algn="ctr" rotWithShape="0">
              <a:srgbClr val="00990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en-US" sz="5400" b="1">
                <a:solidFill>
                  <a:schemeClr val="tx2"/>
                </a:solidFill>
                <a:latin typeface="SimSun" panose="02010600030101010101" pitchFamily="2" charset="-122"/>
                <a:cs typeface="Arial" panose="020B0604020202020204" pitchFamily="34" charset="0"/>
              </a:rPr>
              <a:t>Want</a:t>
            </a:r>
          </a:p>
        </p:txBody>
      </p:sp>
      <p:sp>
        <p:nvSpPr>
          <p:cNvPr id="1091588" name="Line 4"/>
          <p:cNvSpPr>
            <a:spLocks noChangeShapeType="1"/>
          </p:cNvSpPr>
          <p:nvPr/>
        </p:nvSpPr>
        <p:spPr bwMode="auto">
          <a:xfrm>
            <a:off x="1860550" y="1744663"/>
            <a:ext cx="1152525" cy="0"/>
          </a:xfrm>
          <a:prstGeom prst="line">
            <a:avLst/>
          </a:prstGeom>
          <a:noFill/>
          <a:ln w="57150">
            <a:solidFill>
              <a:srgbClr val="FFCCC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91589" name="Oval 5"/>
          <p:cNvSpPr>
            <a:spLocks noChangeArrowheads="1"/>
          </p:cNvSpPr>
          <p:nvPr/>
        </p:nvSpPr>
        <p:spPr bwMode="auto">
          <a:xfrm>
            <a:off x="1187450" y="3502025"/>
            <a:ext cx="6626225" cy="2303463"/>
          </a:xfrm>
          <a:prstGeom prst="ellipse">
            <a:avLst/>
          </a:prstGeom>
          <a:solidFill>
            <a:schemeClr val="hlink"/>
          </a:solidFill>
          <a:ln w="9525">
            <a:round/>
            <a:headEnd/>
            <a:tailEnd/>
          </a:ln>
          <a:scene3d>
            <a:camera prst="legacyPerspectiveTop"/>
            <a:lightRig rig="legacyFlat3" dir="b"/>
          </a:scene3d>
          <a:sp3d extrusionH="121893000" prstMaterial="legacyMatte">
            <a:bevelT w="13500" h="13500" prst="angle"/>
            <a:bevelB w="13500" h="13500" prst="angle"/>
            <a:extrusionClr>
              <a:schemeClr val="hlink"/>
            </a:extrusionClr>
            <a:contourClr>
              <a:schemeClr val="hlink"/>
            </a:contourClr>
          </a:sp3d>
        </p:spPr>
        <p:txBody>
          <a:bodyPr wrap="none" anchor="ctr">
            <a:flatTx/>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r>
              <a:rPr lang="fa-IR" sz="3200" b="1">
                <a:solidFill>
                  <a:schemeClr val="tx2"/>
                </a:solidFill>
                <a:latin typeface="Arial Black" panose="020B0A04020102020204" pitchFamily="34" charset="0"/>
              </a:rPr>
              <a:t/>
            </a:r>
            <a:br>
              <a:rPr lang="fa-IR" sz="3200" b="1">
                <a:solidFill>
                  <a:schemeClr val="tx2"/>
                </a:solidFill>
                <a:latin typeface="Arial Black" panose="020B0A04020102020204" pitchFamily="34" charset="0"/>
              </a:rPr>
            </a:br>
            <a:r>
              <a:rPr lang="fa-IR" sz="3200" b="1">
                <a:solidFill>
                  <a:schemeClr val="tx2"/>
                </a:solidFill>
                <a:latin typeface="Arial Black" panose="020B0A04020102020204" pitchFamily="34" charset="0"/>
              </a:rPr>
              <a:t>نیاز و خواسته های انسان</a:t>
            </a:r>
            <a:endParaRPr lang="en-US" sz="3200" b="1">
              <a:solidFill>
                <a:schemeClr val="tx2"/>
              </a:solidFill>
              <a:latin typeface="Arial Black" panose="020B0A04020102020204" pitchFamily="34" charset="0"/>
            </a:endParaRPr>
          </a:p>
        </p:txBody>
      </p:sp>
      <p:sp>
        <p:nvSpPr>
          <p:cNvPr id="16390" name="Text Box 6"/>
          <p:cNvSpPr txBox="1">
            <a:spLocks noChangeArrowheads="1"/>
          </p:cNvSpPr>
          <p:nvPr/>
        </p:nvSpPr>
        <p:spPr bwMode="auto">
          <a:xfrm>
            <a:off x="3851275" y="2708275"/>
            <a:ext cx="117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fa-IR" sz="2400" b="1">
                <a:solidFill>
                  <a:schemeClr val="tx2"/>
                </a:solidFill>
                <a:latin typeface="Arial Black" panose="020B0A04020102020204" pitchFamily="34" charset="0"/>
              </a:rPr>
              <a:t>بازاریابی</a:t>
            </a:r>
            <a:endParaRPr lang="en-US" sz="2400" b="1">
              <a:solidFill>
                <a:schemeClr val="tx2"/>
              </a:solidFill>
              <a:latin typeface="Arial Black" panose="020B0A04020102020204" pitchFamily="34" charset="0"/>
            </a:endParaRPr>
          </a:p>
        </p:txBody>
      </p:sp>
      <p:sp>
        <p:nvSpPr>
          <p:cNvPr id="16391" name="Line 7"/>
          <p:cNvSpPr>
            <a:spLocks noChangeShapeType="1"/>
          </p:cNvSpPr>
          <p:nvPr/>
        </p:nvSpPr>
        <p:spPr bwMode="auto">
          <a:xfrm flipV="1">
            <a:off x="4500563" y="3213100"/>
            <a:ext cx="0" cy="1295400"/>
          </a:xfrm>
          <a:prstGeom prst="line">
            <a:avLst/>
          </a:prstGeom>
          <a:noFill/>
          <a:ln w="38100">
            <a:solidFill>
              <a:srgbClr val="FFCCC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91592" name="Line 8"/>
          <p:cNvSpPr>
            <a:spLocks noChangeShapeType="1"/>
          </p:cNvSpPr>
          <p:nvPr/>
        </p:nvSpPr>
        <p:spPr bwMode="auto">
          <a:xfrm>
            <a:off x="4879975" y="1784350"/>
            <a:ext cx="1368425" cy="0"/>
          </a:xfrm>
          <a:prstGeom prst="line">
            <a:avLst/>
          </a:prstGeom>
          <a:noFill/>
          <a:ln w="57150">
            <a:solidFill>
              <a:srgbClr val="FFCCC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91593" name="WordArt 9"/>
          <p:cNvSpPr>
            <a:spLocks noChangeArrowheads="1" noChangeShapeType="1" noTextEdit="1"/>
          </p:cNvSpPr>
          <p:nvPr/>
        </p:nvSpPr>
        <p:spPr bwMode="auto">
          <a:xfrm>
            <a:off x="6265863" y="1346200"/>
            <a:ext cx="2016125" cy="863600"/>
          </a:xfrm>
          <a:prstGeom prst="rect">
            <a:avLst/>
          </a:prstGeom>
        </p:spPr>
        <p:txBody>
          <a:bodyPr wrap="none" fromWordArt="1">
            <a:prstTxWarp prst="textPlain">
              <a:avLst>
                <a:gd name="adj" fmla="val 50000"/>
              </a:avLst>
            </a:prstTxWarp>
          </a:bodyPr>
          <a:lstStyle/>
          <a:p>
            <a:pPr algn="ctr"/>
            <a:r>
              <a:rPr lang="en-US" sz="3600" kern="10">
                <a:ln w="12700">
                  <a:solidFill>
                    <a:schemeClr val="tx1"/>
                  </a:solidFill>
                  <a:round/>
                  <a:headEnd/>
                  <a:tailEnd/>
                </a:ln>
                <a:effectLst>
                  <a:outerShdw dist="35921" dir="2700000" sy="50000" kx="2115830" algn="bl" rotWithShape="0">
                    <a:srgbClr val="C0C0C0">
                      <a:alpha val="79999"/>
                    </a:srgbClr>
                  </a:outerShdw>
                </a:effectLst>
                <a:latin typeface="Arial Black" panose="020B0A04020102020204" pitchFamily="34" charset="0"/>
              </a:rPr>
              <a:t>Marketing</a:t>
            </a:r>
          </a:p>
        </p:txBody>
      </p:sp>
      <p:sp>
        <p:nvSpPr>
          <p:cNvPr id="1639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chemeClr val="tx2"/>
              </a:solidFill>
            </a:endParaRPr>
          </a:p>
        </p:txBody>
      </p:sp>
      <p:sp>
        <p:nvSpPr>
          <p:cNvPr id="1639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fld id="{4BB30C80-98F6-4BB1-AA1C-C97080B4BFCA}" type="slidenum">
              <a:rPr lang="fa-IR">
                <a:solidFill>
                  <a:schemeClr val="tx2"/>
                </a:solidFill>
              </a:rPr>
              <a:pPr/>
              <a:t>11</a:t>
            </a:fld>
            <a:endParaRPr lang="en-US">
              <a:solidFill>
                <a:schemeClr val="tx2"/>
              </a:solidFill>
            </a:endParaRPr>
          </a:p>
        </p:txBody>
      </p:sp>
    </p:spTree>
    <p:extLst>
      <p:ext uri="{BB962C8B-B14F-4D97-AF65-F5344CB8AC3E}">
        <p14:creationId xmlns:p14="http://schemas.microsoft.com/office/powerpoint/2010/main" val="32680744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091589"/>
                                        </p:tgtEl>
                                        <p:attrNameLst>
                                          <p:attrName>style.visibility</p:attrName>
                                        </p:attrNameLst>
                                      </p:cBhvr>
                                      <p:to>
                                        <p:strVal val="visible"/>
                                      </p:to>
                                    </p:set>
                                    <p:animEffect transition="in" filter="fade">
                                      <p:cBhvr>
                                        <p:cTn id="7" dur="1155" decel="100000"/>
                                        <p:tgtEl>
                                          <p:spTgt spid="1091589"/>
                                        </p:tgtEl>
                                      </p:cBhvr>
                                    </p:animEffect>
                                    <p:animScale>
                                      <p:cBhvr>
                                        <p:cTn id="8" dur="1155" decel="100000"/>
                                        <p:tgtEl>
                                          <p:spTgt spid="1091589"/>
                                        </p:tgtEl>
                                      </p:cBhvr>
                                      <p:from x="10000" y="10000"/>
                                      <p:to x="200000" y="450000"/>
                                    </p:animScale>
                                    <p:animScale>
                                      <p:cBhvr>
                                        <p:cTn id="9" dur="1845" accel="100000" fill="hold">
                                          <p:stCondLst>
                                            <p:cond delay="1155"/>
                                          </p:stCondLst>
                                        </p:cTn>
                                        <p:tgtEl>
                                          <p:spTgt spid="1091589"/>
                                        </p:tgtEl>
                                      </p:cBhvr>
                                      <p:from x="200000" y="450000"/>
                                      <p:to x="100000" y="100000"/>
                                    </p:animScale>
                                    <p:set>
                                      <p:cBhvr>
                                        <p:cTn id="10" dur="1155" fill="hold"/>
                                        <p:tgtEl>
                                          <p:spTgt spid="1091589"/>
                                        </p:tgtEl>
                                        <p:attrNameLst>
                                          <p:attrName>ppt_x</p:attrName>
                                        </p:attrNameLst>
                                      </p:cBhvr>
                                      <p:to>
                                        <p:strVal val="(0.5)"/>
                                      </p:to>
                                    </p:set>
                                    <p:anim from="(0.5)" to="(#ppt_x)" calcmode="lin" valueType="num">
                                      <p:cBhvr>
                                        <p:cTn id="11" dur="1845" accel="100000" fill="hold">
                                          <p:stCondLst>
                                            <p:cond delay="1155"/>
                                          </p:stCondLst>
                                        </p:cTn>
                                        <p:tgtEl>
                                          <p:spTgt spid="1091589"/>
                                        </p:tgtEl>
                                        <p:attrNameLst>
                                          <p:attrName>ppt_x</p:attrName>
                                        </p:attrNameLst>
                                      </p:cBhvr>
                                    </p:anim>
                                    <p:set>
                                      <p:cBhvr>
                                        <p:cTn id="12" dur="1155" fill="hold"/>
                                        <p:tgtEl>
                                          <p:spTgt spid="1091589"/>
                                        </p:tgtEl>
                                        <p:attrNameLst>
                                          <p:attrName>ppt_y</p:attrName>
                                        </p:attrNameLst>
                                      </p:cBhvr>
                                      <p:to>
                                        <p:strVal val="(#ppt_y+0.4)"/>
                                      </p:to>
                                    </p:set>
                                    <p:anim from="(#ppt_y+0.4)" to="(#ppt_y)" calcmode="lin" valueType="num">
                                      <p:cBhvr>
                                        <p:cTn id="13" dur="1845" accel="100000" fill="hold">
                                          <p:stCondLst>
                                            <p:cond delay="1155"/>
                                          </p:stCondLst>
                                        </p:cTn>
                                        <p:tgtEl>
                                          <p:spTgt spid="1091589"/>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5" presetClass="entr" presetSubtype="0" fill="hold" grpId="0" nodeType="clickEffect">
                                  <p:stCondLst>
                                    <p:cond delay="0"/>
                                  </p:stCondLst>
                                  <p:childTnLst>
                                    <p:set>
                                      <p:cBhvr>
                                        <p:cTn id="17" dur="1" fill="hold">
                                          <p:stCondLst>
                                            <p:cond delay="0"/>
                                          </p:stCondLst>
                                        </p:cTn>
                                        <p:tgtEl>
                                          <p:spTgt spid="1091586"/>
                                        </p:tgtEl>
                                        <p:attrNameLst>
                                          <p:attrName>style.visibility</p:attrName>
                                        </p:attrNameLst>
                                      </p:cBhvr>
                                      <p:to>
                                        <p:strVal val="visible"/>
                                      </p:to>
                                    </p:set>
                                    <p:anim calcmode="lin" valueType="num">
                                      <p:cBhvr>
                                        <p:cTn id="18" dur="1000" decel="50000" fill="hold">
                                          <p:stCondLst>
                                            <p:cond delay="0"/>
                                          </p:stCondLst>
                                        </p:cTn>
                                        <p:tgtEl>
                                          <p:spTgt spid="1091586"/>
                                        </p:tgtEl>
                                        <p:attrNameLst>
                                          <p:attrName>style.rotation</p:attrName>
                                        </p:attrNameLst>
                                      </p:cBhvr>
                                      <p:tavLst>
                                        <p:tav tm="0">
                                          <p:val>
                                            <p:fltVal val="-90"/>
                                          </p:val>
                                        </p:tav>
                                        <p:tav tm="100000">
                                          <p:val>
                                            <p:fltVal val="0"/>
                                          </p:val>
                                        </p:tav>
                                      </p:tavLst>
                                    </p:anim>
                                    <p:anim calcmode="lin" valueType="num">
                                      <p:cBhvr>
                                        <p:cTn id="19" dur="1000" decel="50000" fill="hold">
                                          <p:stCondLst>
                                            <p:cond delay="0"/>
                                          </p:stCondLst>
                                        </p:cTn>
                                        <p:tgtEl>
                                          <p:spTgt spid="1091586"/>
                                        </p:tgtEl>
                                        <p:attrNameLst>
                                          <p:attrName>ppt_w</p:attrName>
                                        </p:attrNameLst>
                                      </p:cBhvr>
                                      <p:tavLst>
                                        <p:tav tm="0">
                                          <p:val>
                                            <p:strVal val="#ppt_w"/>
                                          </p:val>
                                        </p:tav>
                                        <p:tav tm="100000">
                                          <p:val>
                                            <p:strVal val="#ppt_w*.05"/>
                                          </p:val>
                                        </p:tav>
                                      </p:tavLst>
                                    </p:anim>
                                    <p:anim calcmode="lin" valueType="num">
                                      <p:cBhvr>
                                        <p:cTn id="20" dur="1000" accel="50000" fill="hold">
                                          <p:stCondLst>
                                            <p:cond delay="1000"/>
                                          </p:stCondLst>
                                        </p:cTn>
                                        <p:tgtEl>
                                          <p:spTgt spid="1091586"/>
                                        </p:tgtEl>
                                        <p:attrNameLst>
                                          <p:attrName>ppt_w</p:attrName>
                                        </p:attrNameLst>
                                      </p:cBhvr>
                                      <p:tavLst>
                                        <p:tav tm="0">
                                          <p:val>
                                            <p:strVal val="#ppt_w*.05"/>
                                          </p:val>
                                        </p:tav>
                                        <p:tav tm="100000">
                                          <p:val>
                                            <p:strVal val="#ppt_w"/>
                                          </p:val>
                                        </p:tav>
                                      </p:tavLst>
                                    </p:anim>
                                    <p:anim calcmode="lin" valueType="num">
                                      <p:cBhvr>
                                        <p:cTn id="21" dur="2000" fill="hold"/>
                                        <p:tgtEl>
                                          <p:spTgt spid="1091586"/>
                                        </p:tgtEl>
                                        <p:attrNameLst>
                                          <p:attrName>ppt_h</p:attrName>
                                        </p:attrNameLst>
                                      </p:cBhvr>
                                      <p:tavLst>
                                        <p:tav tm="0">
                                          <p:val>
                                            <p:strVal val="#ppt_h"/>
                                          </p:val>
                                        </p:tav>
                                        <p:tav tm="100000">
                                          <p:val>
                                            <p:strVal val="#ppt_h"/>
                                          </p:val>
                                        </p:tav>
                                      </p:tavLst>
                                    </p:anim>
                                    <p:anim calcmode="lin" valueType="num">
                                      <p:cBhvr>
                                        <p:cTn id="22" dur="1000" decel="50000" fill="hold">
                                          <p:stCondLst>
                                            <p:cond delay="0"/>
                                          </p:stCondLst>
                                        </p:cTn>
                                        <p:tgtEl>
                                          <p:spTgt spid="1091586"/>
                                        </p:tgtEl>
                                        <p:attrNameLst>
                                          <p:attrName>ppt_x</p:attrName>
                                        </p:attrNameLst>
                                      </p:cBhvr>
                                      <p:tavLst>
                                        <p:tav tm="0">
                                          <p:val>
                                            <p:strVal val="#ppt_x+.4"/>
                                          </p:val>
                                        </p:tav>
                                        <p:tav tm="100000">
                                          <p:val>
                                            <p:strVal val="#ppt_x"/>
                                          </p:val>
                                        </p:tav>
                                      </p:tavLst>
                                    </p:anim>
                                    <p:anim calcmode="lin" valueType="num">
                                      <p:cBhvr>
                                        <p:cTn id="23" dur="1000" decel="50000" fill="hold">
                                          <p:stCondLst>
                                            <p:cond delay="0"/>
                                          </p:stCondLst>
                                        </p:cTn>
                                        <p:tgtEl>
                                          <p:spTgt spid="1091586"/>
                                        </p:tgtEl>
                                        <p:attrNameLst>
                                          <p:attrName>ppt_y</p:attrName>
                                        </p:attrNameLst>
                                      </p:cBhvr>
                                      <p:tavLst>
                                        <p:tav tm="0">
                                          <p:val>
                                            <p:strVal val="#ppt_y-.2"/>
                                          </p:val>
                                        </p:tav>
                                        <p:tav tm="100000">
                                          <p:val>
                                            <p:strVal val="#ppt_y+.1"/>
                                          </p:val>
                                        </p:tav>
                                      </p:tavLst>
                                    </p:anim>
                                    <p:anim calcmode="lin" valueType="num">
                                      <p:cBhvr>
                                        <p:cTn id="24" dur="1000" accel="50000" fill="hold">
                                          <p:stCondLst>
                                            <p:cond delay="1000"/>
                                          </p:stCondLst>
                                        </p:cTn>
                                        <p:tgtEl>
                                          <p:spTgt spid="1091586"/>
                                        </p:tgtEl>
                                        <p:attrNameLst>
                                          <p:attrName>ppt_y</p:attrName>
                                        </p:attrNameLst>
                                      </p:cBhvr>
                                      <p:tavLst>
                                        <p:tav tm="0">
                                          <p:val>
                                            <p:strVal val="#ppt_y+.1"/>
                                          </p:val>
                                        </p:tav>
                                        <p:tav tm="100000">
                                          <p:val>
                                            <p:strVal val="#ppt_y"/>
                                          </p:val>
                                        </p:tav>
                                      </p:tavLst>
                                    </p:anim>
                                    <p:animEffect transition="in" filter="fade">
                                      <p:cBhvr>
                                        <p:cTn id="25" dur="2000" decel="50000">
                                          <p:stCondLst>
                                            <p:cond delay="0"/>
                                          </p:stCondLst>
                                        </p:cTn>
                                        <p:tgtEl>
                                          <p:spTgt spid="109158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1091588"/>
                                        </p:tgtEl>
                                        <p:attrNameLst>
                                          <p:attrName>style.visibility</p:attrName>
                                        </p:attrNameLst>
                                      </p:cBhvr>
                                      <p:to>
                                        <p:strVal val="visible"/>
                                      </p:to>
                                    </p:set>
                                    <p:anim calcmode="lin" valueType="num">
                                      <p:cBhvr>
                                        <p:cTn id="30" dur="2000" fill="hold"/>
                                        <p:tgtEl>
                                          <p:spTgt spid="1091588"/>
                                        </p:tgtEl>
                                        <p:attrNameLst>
                                          <p:attrName>ppt_w</p:attrName>
                                        </p:attrNameLst>
                                      </p:cBhvr>
                                      <p:tavLst>
                                        <p:tav tm="0">
                                          <p:val>
                                            <p:fltVal val="0"/>
                                          </p:val>
                                        </p:tav>
                                        <p:tav tm="100000">
                                          <p:val>
                                            <p:strVal val="#ppt_w"/>
                                          </p:val>
                                        </p:tav>
                                      </p:tavLst>
                                    </p:anim>
                                    <p:anim calcmode="lin" valueType="num">
                                      <p:cBhvr>
                                        <p:cTn id="31" dur="2000" fill="hold"/>
                                        <p:tgtEl>
                                          <p:spTgt spid="1091588"/>
                                        </p:tgtEl>
                                        <p:attrNameLst>
                                          <p:attrName>ppt_h</p:attrName>
                                        </p:attrNameLst>
                                      </p:cBhvr>
                                      <p:tavLst>
                                        <p:tav tm="0">
                                          <p:val>
                                            <p:fltVal val="0"/>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56" presetClass="entr" presetSubtype="0" fill="hold" grpId="0" nodeType="clickEffect">
                                  <p:stCondLst>
                                    <p:cond delay="0"/>
                                  </p:stCondLst>
                                  <p:iterate type="lt">
                                    <p:tmPct val="10000"/>
                                  </p:iterate>
                                  <p:childTnLst>
                                    <p:set>
                                      <p:cBhvr>
                                        <p:cTn id="35" dur="1" fill="hold">
                                          <p:stCondLst>
                                            <p:cond delay="0"/>
                                          </p:stCondLst>
                                        </p:cTn>
                                        <p:tgtEl>
                                          <p:spTgt spid="1091587"/>
                                        </p:tgtEl>
                                        <p:attrNameLst>
                                          <p:attrName>style.visibility</p:attrName>
                                        </p:attrNameLst>
                                      </p:cBhvr>
                                      <p:to>
                                        <p:strVal val="visible"/>
                                      </p:to>
                                    </p:set>
                                    <p:anim by="(-#ppt_w*2)" calcmode="lin" valueType="num">
                                      <p:cBhvr rctx="PPT">
                                        <p:cTn id="36" dur="1000" autoRev="1" fill="hold">
                                          <p:stCondLst>
                                            <p:cond delay="0"/>
                                          </p:stCondLst>
                                        </p:cTn>
                                        <p:tgtEl>
                                          <p:spTgt spid="1091587"/>
                                        </p:tgtEl>
                                        <p:attrNameLst>
                                          <p:attrName>ppt_w</p:attrName>
                                        </p:attrNameLst>
                                      </p:cBhvr>
                                    </p:anim>
                                    <p:anim by="(#ppt_w*0.50)" calcmode="lin" valueType="num">
                                      <p:cBhvr>
                                        <p:cTn id="37" dur="1000" decel="50000" autoRev="1" fill="hold">
                                          <p:stCondLst>
                                            <p:cond delay="0"/>
                                          </p:stCondLst>
                                        </p:cTn>
                                        <p:tgtEl>
                                          <p:spTgt spid="1091587"/>
                                        </p:tgtEl>
                                        <p:attrNameLst>
                                          <p:attrName>ppt_x</p:attrName>
                                        </p:attrNameLst>
                                      </p:cBhvr>
                                    </p:anim>
                                    <p:anim from="(-#ppt_h/2)" to="(#ppt_y)" calcmode="lin" valueType="num">
                                      <p:cBhvr>
                                        <p:cTn id="38" dur="2000" fill="hold">
                                          <p:stCondLst>
                                            <p:cond delay="0"/>
                                          </p:stCondLst>
                                        </p:cTn>
                                        <p:tgtEl>
                                          <p:spTgt spid="1091587"/>
                                        </p:tgtEl>
                                        <p:attrNameLst>
                                          <p:attrName>ppt_y</p:attrName>
                                        </p:attrNameLst>
                                      </p:cBhvr>
                                    </p:anim>
                                    <p:animRot by="21600000">
                                      <p:cBhvr>
                                        <p:cTn id="39" dur="2000" fill="hold">
                                          <p:stCondLst>
                                            <p:cond delay="0"/>
                                          </p:stCondLst>
                                        </p:cTn>
                                        <p:tgtEl>
                                          <p:spTgt spid="1091587"/>
                                        </p:tgtEl>
                                        <p:attrNameLst>
                                          <p:attrName>r</p:attrName>
                                        </p:attrNameLst>
                                      </p:cBhvr>
                                    </p:animRot>
                                  </p:childTnLst>
                                </p:cTn>
                              </p:par>
                            </p:childTnLst>
                          </p:cTn>
                        </p:par>
                      </p:childTnLst>
                    </p:cTn>
                  </p:par>
                  <p:par>
                    <p:cTn id="40" fill="hold" nodeType="clickPar">
                      <p:stCondLst>
                        <p:cond delay="indefinite"/>
                      </p:stCondLst>
                      <p:childTnLst>
                        <p:par>
                          <p:cTn id="41" fill="hold" nodeType="withGroup">
                            <p:stCondLst>
                              <p:cond delay="0"/>
                            </p:stCondLst>
                            <p:childTnLst>
                              <p:par>
                                <p:cTn id="42" presetID="23" presetClass="entr" presetSubtype="16" fill="hold" grpId="0" nodeType="clickEffect">
                                  <p:stCondLst>
                                    <p:cond delay="0"/>
                                  </p:stCondLst>
                                  <p:childTnLst>
                                    <p:set>
                                      <p:cBhvr>
                                        <p:cTn id="43" dur="1" fill="hold">
                                          <p:stCondLst>
                                            <p:cond delay="0"/>
                                          </p:stCondLst>
                                        </p:cTn>
                                        <p:tgtEl>
                                          <p:spTgt spid="1091592"/>
                                        </p:tgtEl>
                                        <p:attrNameLst>
                                          <p:attrName>style.visibility</p:attrName>
                                        </p:attrNameLst>
                                      </p:cBhvr>
                                      <p:to>
                                        <p:strVal val="visible"/>
                                      </p:to>
                                    </p:set>
                                    <p:anim calcmode="lin" valueType="num">
                                      <p:cBhvr>
                                        <p:cTn id="44" dur="2000" fill="hold"/>
                                        <p:tgtEl>
                                          <p:spTgt spid="1091592"/>
                                        </p:tgtEl>
                                        <p:attrNameLst>
                                          <p:attrName>ppt_w</p:attrName>
                                        </p:attrNameLst>
                                      </p:cBhvr>
                                      <p:tavLst>
                                        <p:tav tm="0">
                                          <p:val>
                                            <p:fltVal val="0"/>
                                          </p:val>
                                        </p:tav>
                                        <p:tav tm="100000">
                                          <p:val>
                                            <p:strVal val="#ppt_w"/>
                                          </p:val>
                                        </p:tav>
                                      </p:tavLst>
                                    </p:anim>
                                    <p:anim calcmode="lin" valueType="num">
                                      <p:cBhvr>
                                        <p:cTn id="45" dur="2000" fill="hold"/>
                                        <p:tgtEl>
                                          <p:spTgt spid="1091592"/>
                                        </p:tgtEl>
                                        <p:attrNameLst>
                                          <p:attrName>ppt_h</p:attrName>
                                        </p:attrNameLst>
                                      </p:cBhvr>
                                      <p:tavLst>
                                        <p:tav tm="0">
                                          <p:val>
                                            <p:fltVal val="0"/>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9" presetClass="entr" presetSubtype="0" fill="hold" grpId="0" nodeType="clickEffect">
                                  <p:stCondLst>
                                    <p:cond delay="0"/>
                                  </p:stCondLst>
                                  <p:childTnLst>
                                    <p:set>
                                      <p:cBhvr>
                                        <p:cTn id="49" dur="1" fill="hold">
                                          <p:stCondLst>
                                            <p:cond delay="0"/>
                                          </p:stCondLst>
                                        </p:cTn>
                                        <p:tgtEl>
                                          <p:spTgt spid="1091593"/>
                                        </p:tgtEl>
                                        <p:attrNameLst>
                                          <p:attrName>style.visibility</p:attrName>
                                        </p:attrNameLst>
                                      </p:cBhvr>
                                      <p:to>
                                        <p:strVal val="visible"/>
                                      </p:to>
                                    </p:set>
                                    <p:anim calcmode="lin" valueType="num">
                                      <p:cBhvr>
                                        <p:cTn id="50" dur="2000" fill="hold"/>
                                        <p:tgtEl>
                                          <p:spTgt spid="1091593"/>
                                        </p:tgtEl>
                                        <p:attrNameLst>
                                          <p:attrName>ppt_x</p:attrName>
                                        </p:attrNameLst>
                                      </p:cBhvr>
                                      <p:tavLst>
                                        <p:tav tm="0">
                                          <p:val>
                                            <p:strVal val="#ppt_x-.2"/>
                                          </p:val>
                                        </p:tav>
                                        <p:tav tm="100000">
                                          <p:val>
                                            <p:strVal val="#ppt_x"/>
                                          </p:val>
                                        </p:tav>
                                      </p:tavLst>
                                    </p:anim>
                                    <p:anim calcmode="lin" valueType="num">
                                      <p:cBhvr>
                                        <p:cTn id="51" dur="2000" fill="hold"/>
                                        <p:tgtEl>
                                          <p:spTgt spid="1091593"/>
                                        </p:tgtEl>
                                        <p:attrNameLst>
                                          <p:attrName>ppt_y</p:attrName>
                                        </p:attrNameLst>
                                      </p:cBhvr>
                                      <p:tavLst>
                                        <p:tav tm="0">
                                          <p:val>
                                            <p:strVal val="#ppt_y"/>
                                          </p:val>
                                        </p:tav>
                                        <p:tav tm="100000">
                                          <p:val>
                                            <p:strVal val="#ppt_y"/>
                                          </p:val>
                                        </p:tav>
                                      </p:tavLst>
                                    </p:anim>
                                    <p:animEffect transition="in" filter="wipe(right)" prLst="gradientSize: 0.1">
                                      <p:cBhvr>
                                        <p:cTn id="52" dur="2000"/>
                                        <p:tgtEl>
                                          <p:spTgt spid="1091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1586" grpId="0"/>
      <p:bldP spid="1091587" grpId="0"/>
      <p:bldP spid="1091588" grpId="0" animBg="1"/>
      <p:bldP spid="1091589" grpId="0" animBg="1"/>
      <p:bldP spid="1091592" grpId="0" animBg="1"/>
      <p:bldP spid="109159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7" name="Content Placeholder 6"/>
          <p:cNvSpPr>
            <a:spLocks noGrp="1"/>
          </p:cNvSpPr>
          <p:nvPr>
            <p:ph idx="1"/>
          </p:nvPr>
        </p:nvSpPr>
        <p:spPr/>
        <p:txBody>
          <a:bodyPr>
            <a:normAutofit/>
          </a:bodyPr>
          <a:lstStyle/>
          <a:p>
            <a:pPr marL="64008" indent="0" algn="r" rtl="1">
              <a:buNone/>
            </a:pPr>
            <a:r>
              <a:rPr lang="fa-IR" sz="2400" dirty="0" smtClean="0">
                <a:cs typeface="B Mitra"/>
              </a:rPr>
              <a:t>نیازهای انسان یکی از مفاهیم اساسی بازاریابی است.</a:t>
            </a:r>
          </a:p>
          <a:p>
            <a:pPr marL="64008" indent="0" algn="r" rtl="1">
              <a:buNone/>
            </a:pPr>
            <a:r>
              <a:rPr lang="fa-IR" sz="2400" dirty="0" smtClean="0">
                <a:cs typeface="B Mitra"/>
              </a:rPr>
              <a:t>نیاز، کمبودی است که در فرد احساس می شود یا به عبارت دیگر احساس محرومیت همان نیاز است. که این محرومیت آرامش و تعادل آدمی را بر هم میزند و او را بر انگیزه رفع آن نیاز وا می دارد.</a:t>
            </a:r>
          </a:p>
          <a:p>
            <a:pPr marL="64008" indent="0" algn="r" rtl="1">
              <a:buNone/>
            </a:pPr>
            <a:endParaRPr lang="fa-IR" sz="2400" dirty="0">
              <a:cs typeface="B Mitra"/>
            </a:endParaRPr>
          </a:p>
          <a:p>
            <a:pPr marL="64008" indent="0" algn="r" rtl="1">
              <a:buNone/>
            </a:pPr>
            <a:r>
              <a:rPr lang="fa-IR" sz="2400" dirty="0" smtClean="0">
                <a:cs typeface="B Mitra"/>
              </a:rPr>
              <a:t>                                   1- به دنبال چیزی باشد که نیاز را تأمین کند.</a:t>
            </a:r>
          </a:p>
          <a:p>
            <a:pPr marL="64008" indent="0" algn="r" rtl="1">
              <a:buNone/>
            </a:pPr>
            <a:r>
              <a:rPr lang="fa-IR" sz="2400" dirty="0" smtClean="0">
                <a:cs typeface="B Mitra"/>
              </a:rPr>
              <a:t>وقتی نیاز تأمین نشده باشد </a:t>
            </a:r>
          </a:p>
          <a:p>
            <a:pPr marL="64008" indent="0" algn="r" rtl="1">
              <a:buNone/>
            </a:pPr>
            <a:r>
              <a:rPr lang="fa-IR" sz="2400" dirty="0" smtClean="0">
                <a:cs typeface="B Mitra"/>
              </a:rPr>
              <a:t>                                   2- تلاش کند به نحوی آن نیاز را تعدیل کند و شدت </a:t>
            </a:r>
          </a:p>
          <a:p>
            <a:pPr marL="64008" indent="0" algn="r" rtl="1">
              <a:buNone/>
            </a:pPr>
            <a:r>
              <a:rPr lang="fa-IR" sz="2400" dirty="0">
                <a:cs typeface="B Mitra"/>
              </a:rPr>
              <a:t> </a:t>
            </a:r>
            <a:r>
              <a:rPr lang="fa-IR" sz="2400" dirty="0" smtClean="0">
                <a:cs typeface="B Mitra"/>
              </a:rPr>
              <a:t>                                  آن را کاهش دهد.</a:t>
            </a:r>
            <a:endParaRPr lang="en-US" sz="2400" dirty="0">
              <a:cs typeface="B Mitra"/>
            </a:endParaRPr>
          </a:p>
        </p:txBody>
      </p:sp>
      <p:grpSp>
        <p:nvGrpSpPr>
          <p:cNvPr id="8" name="Group 7"/>
          <p:cNvGrpSpPr/>
          <p:nvPr/>
        </p:nvGrpSpPr>
        <p:grpSpPr>
          <a:xfrm>
            <a:off x="2286000" y="457200"/>
            <a:ext cx="4648200" cy="848636"/>
            <a:chOff x="3538202" y="2924"/>
            <a:chExt cx="1305594" cy="848636"/>
          </a:xfrm>
          <a:scene3d>
            <a:camera prst="orthographicFront"/>
            <a:lightRig rig="threePt" dir="t">
              <a:rot lat="0" lon="0" rev="7500000"/>
            </a:lightRig>
          </a:scene3d>
        </p:grpSpPr>
        <p:sp>
          <p:nvSpPr>
            <p:cNvPr id="9" name="Rounded Rectangle 8"/>
            <p:cNvSpPr/>
            <p:nvPr/>
          </p:nvSpPr>
          <p:spPr>
            <a:xfrm>
              <a:off x="3538202" y="2924"/>
              <a:ext cx="1305594" cy="848636"/>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Rounded Rectangle 4"/>
            <p:cNvSpPr/>
            <p:nvPr/>
          </p:nvSpPr>
          <p:spPr>
            <a:xfrm>
              <a:off x="3579629" y="44351"/>
              <a:ext cx="1222740" cy="7657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3200" kern="1200" dirty="0" smtClean="0"/>
                <a:t>نیازها</a:t>
              </a:r>
              <a:endParaRPr lang="en-US" sz="3200" kern="1200" dirty="0"/>
            </a:p>
          </p:txBody>
        </p:sp>
      </p:grpSp>
      <p:sp>
        <p:nvSpPr>
          <p:cNvPr id="3" name="Right Brace 2"/>
          <p:cNvSpPr/>
          <p:nvPr/>
        </p:nvSpPr>
        <p:spPr>
          <a:xfrm>
            <a:off x="6096000" y="4038600"/>
            <a:ext cx="304800" cy="114300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w="18415" cmpd="sng">
                <a:solidFill>
                  <a:srgbClr val="FFFFFF"/>
                </a:solidFill>
                <a:prstDash val="solid"/>
              </a:ln>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9528764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7" name="Content Placeholder 6"/>
          <p:cNvSpPr>
            <a:spLocks noGrp="1"/>
          </p:cNvSpPr>
          <p:nvPr>
            <p:ph idx="1"/>
          </p:nvPr>
        </p:nvSpPr>
        <p:spPr/>
        <p:txBody>
          <a:bodyPr>
            <a:normAutofit/>
          </a:bodyPr>
          <a:lstStyle/>
          <a:p>
            <a:pPr algn="r" rtl="1">
              <a:buFont typeface="Arial" pitchFamily="34" charset="0"/>
              <a:buChar char="•"/>
            </a:pPr>
            <a:r>
              <a:rPr lang="fa-IR" sz="2400" dirty="0" smtClean="0">
                <a:cs typeface="B Mitra"/>
              </a:rPr>
              <a:t>خواسته شکلی است که نیازهای انسان تحت تأثیر فرهنگ و شخصیت انفرادی به خود می گیرد.</a:t>
            </a:r>
          </a:p>
          <a:p>
            <a:pPr algn="r" rtl="1">
              <a:buFont typeface="Arial" pitchFamily="34" charset="0"/>
              <a:buChar char="•"/>
            </a:pPr>
            <a:r>
              <a:rPr lang="fa-IR" sz="2400" dirty="0" smtClean="0">
                <a:cs typeface="B Mitra"/>
              </a:rPr>
              <a:t>خواسته ها بر حسب امکاناتی که تأمین کننده ی نیازها هستند، تعریف می شوند.</a:t>
            </a:r>
          </a:p>
          <a:p>
            <a:pPr algn="r" rtl="1">
              <a:buFont typeface="Arial" pitchFamily="34" charset="0"/>
              <a:buChar char="•"/>
            </a:pPr>
            <a:r>
              <a:rPr lang="fa-IR" sz="2400" dirty="0" smtClean="0">
                <a:cs typeface="B Mitra"/>
              </a:rPr>
              <a:t>بسیاری از فروشندگان خواسته ها و نیازها را با هم اشتباه می کنند.</a:t>
            </a:r>
          </a:p>
          <a:p>
            <a:pPr algn="r" rtl="1">
              <a:buFont typeface="Arial" pitchFamily="34" charset="0"/>
              <a:buChar char="•"/>
            </a:pPr>
            <a:endParaRPr lang="fa-IR" sz="2400" dirty="0" smtClean="0">
              <a:cs typeface="B Mitra"/>
            </a:endParaRPr>
          </a:p>
          <a:p>
            <a:pPr algn="r" rtl="1">
              <a:buFont typeface="Arial" pitchFamily="34" charset="0"/>
              <a:buChar char="•"/>
            </a:pPr>
            <a:endParaRPr lang="en-US" sz="2400" dirty="0">
              <a:cs typeface="B Mitra"/>
            </a:endParaRPr>
          </a:p>
        </p:txBody>
      </p:sp>
      <p:grpSp>
        <p:nvGrpSpPr>
          <p:cNvPr id="8" name="Group 7"/>
          <p:cNvGrpSpPr/>
          <p:nvPr/>
        </p:nvGrpSpPr>
        <p:grpSpPr>
          <a:xfrm>
            <a:off x="2302433" y="422427"/>
            <a:ext cx="4615334" cy="869281"/>
            <a:chOff x="5434077" y="915930"/>
            <a:chExt cx="1305594" cy="869281"/>
          </a:xfrm>
          <a:scene3d>
            <a:camera prst="orthographicFront"/>
            <a:lightRig rig="threePt" dir="t">
              <a:rot lat="0" lon="0" rev="7500000"/>
            </a:lightRig>
          </a:scene3d>
        </p:grpSpPr>
        <p:sp>
          <p:nvSpPr>
            <p:cNvPr id="9" name="Rounded Rectangle 8"/>
            <p:cNvSpPr/>
            <p:nvPr/>
          </p:nvSpPr>
          <p:spPr>
            <a:xfrm>
              <a:off x="5434077" y="915930"/>
              <a:ext cx="1305594" cy="848636"/>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Rounded Rectangle 4"/>
            <p:cNvSpPr/>
            <p:nvPr/>
          </p:nvSpPr>
          <p:spPr>
            <a:xfrm>
              <a:off x="5475504" y="1019429"/>
              <a:ext cx="1222740" cy="7657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3200" kern="1200" dirty="0" smtClean="0"/>
                <a:t>خواسته ها</a:t>
              </a:r>
              <a:r>
                <a:rPr lang="en-US" sz="1800" kern="1200" dirty="0"/>
                <a:t/>
              </a:r>
              <a:br>
                <a:rPr lang="en-US" sz="1800" kern="1200" dirty="0"/>
              </a:br>
              <a:endParaRPr lang="en-US" sz="1800" kern="1200" dirty="0"/>
            </a:p>
          </p:txBody>
        </p:sp>
      </p:grpSp>
    </p:spTree>
    <p:extLst>
      <p:ext uri="{BB962C8B-B14F-4D97-AF65-F5344CB8AC3E}">
        <p14:creationId xmlns:p14="http://schemas.microsoft.com/office/powerpoint/2010/main" val="19528764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1000"/>
                                        <p:tgtEl>
                                          <p:spTgt spid="7">
                                            <p:txEl>
                                              <p:pRg st="0" end="0"/>
                                            </p:txEl>
                                          </p:spTgt>
                                        </p:tgtEl>
                                      </p:cBhvr>
                                    </p:animEffect>
                                    <p:anim calcmode="lin" valueType="num">
                                      <p:cBhvr>
                                        <p:cTn id="13"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fade">
                                      <p:cBhvr>
                                        <p:cTn id="19" dur="1000"/>
                                        <p:tgtEl>
                                          <p:spTgt spid="7">
                                            <p:txEl>
                                              <p:pRg st="1" end="1"/>
                                            </p:txEl>
                                          </p:spTgt>
                                        </p:tgtEl>
                                      </p:cBhvr>
                                    </p:animEffect>
                                    <p:anim calcmode="lin" valueType="num">
                                      <p:cBhvr>
                                        <p:cTn id="20"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1000"/>
                                        <p:tgtEl>
                                          <p:spTgt spid="7">
                                            <p:txEl>
                                              <p:pRg st="2" end="2"/>
                                            </p:txEl>
                                          </p:spTgt>
                                        </p:tgtEl>
                                      </p:cBhvr>
                                    </p:animEffect>
                                    <p:anim calcmode="lin" valueType="num">
                                      <p:cBhvr>
                                        <p:cTn id="27"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7" name="Content Placeholder 6"/>
          <p:cNvSpPr>
            <a:spLocks noGrp="1"/>
          </p:cNvSpPr>
          <p:nvPr>
            <p:ph idx="1"/>
          </p:nvPr>
        </p:nvSpPr>
        <p:spPr/>
        <p:txBody>
          <a:bodyPr>
            <a:normAutofit/>
          </a:bodyPr>
          <a:lstStyle/>
          <a:p>
            <a:pPr marL="64008" indent="0" algn="r" rtl="1">
              <a:buNone/>
            </a:pPr>
            <a:r>
              <a:rPr lang="fa-IR" sz="2400" dirty="0" smtClean="0">
                <a:cs typeface="B Mitra"/>
              </a:rPr>
              <a:t>مردم تقریباً دارای خواسته هایی نامحدودند، اما در برابر منابع محدودی قرار دارند. از این رو کالاهایی را برای مصرف انتخاب می کنند که در ازای وجوه پرداختی، حداکثر رضایت را برای ایشان فراهم آورد.</a:t>
            </a:r>
          </a:p>
          <a:p>
            <a:pPr marL="64008" indent="0" algn="r" rtl="1">
              <a:buNone/>
            </a:pPr>
            <a:r>
              <a:rPr lang="fa-IR" sz="2400" dirty="0" smtClean="0">
                <a:solidFill>
                  <a:srgbClr val="00B050"/>
                </a:solidFill>
                <a:cs typeface="B Mitra"/>
              </a:rPr>
              <a:t>خواسته ها وقتی با قدرت خرید همراه شوند تبدیل به </a:t>
            </a:r>
            <a:r>
              <a:rPr lang="fa-IR" sz="2400" dirty="0" smtClean="0">
                <a:solidFill>
                  <a:srgbClr val="FF0000"/>
                </a:solidFill>
                <a:cs typeface="B Mitra"/>
              </a:rPr>
              <a:t>تقاضا </a:t>
            </a:r>
            <a:r>
              <a:rPr lang="fa-IR" sz="2400" dirty="0" smtClean="0">
                <a:solidFill>
                  <a:srgbClr val="00B050"/>
                </a:solidFill>
                <a:cs typeface="B Mitra"/>
              </a:rPr>
              <a:t>می شوند.</a:t>
            </a:r>
            <a:endParaRPr lang="en-US" sz="2400" dirty="0">
              <a:solidFill>
                <a:srgbClr val="00B050"/>
              </a:solidFill>
              <a:cs typeface="B Mitra"/>
            </a:endParaRPr>
          </a:p>
        </p:txBody>
      </p:sp>
      <p:grpSp>
        <p:nvGrpSpPr>
          <p:cNvPr id="8" name="Group 7"/>
          <p:cNvGrpSpPr/>
          <p:nvPr/>
        </p:nvGrpSpPr>
        <p:grpSpPr>
          <a:xfrm>
            <a:off x="2190750" y="422427"/>
            <a:ext cx="4838700" cy="848636"/>
            <a:chOff x="5902320" y="2967434"/>
            <a:chExt cx="1305594" cy="848636"/>
          </a:xfrm>
          <a:scene3d>
            <a:camera prst="orthographicFront"/>
            <a:lightRig rig="threePt" dir="t">
              <a:rot lat="0" lon="0" rev="7500000"/>
            </a:lightRig>
          </a:scene3d>
        </p:grpSpPr>
        <p:sp>
          <p:nvSpPr>
            <p:cNvPr id="9" name="Rounded Rectangle 8"/>
            <p:cNvSpPr/>
            <p:nvPr/>
          </p:nvSpPr>
          <p:spPr>
            <a:xfrm>
              <a:off x="5902320" y="2967434"/>
              <a:ext cx="1305594" cy="848636"/>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Rounded Rectangle 4"/>
            <p:cNvSpPr/>
            <p:nvPr/>
          </p:nvSpPr>
          <p:spPr>
            <a:xfrm>
              <a:off x="5943747" y="3008861"/>
              <a:ext cx="1222740" cy="7657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3200" kern="1200" dirty="0" smtClean="0"/>
                <a:t>تقاضاها</a:t>
              </a:r>
              <a:endParaRPr lang="en-US" sz="3200" kern="1200" dirty="0"/>
            </a:p>
          </p:txBody>
        </p:sp>
      </p:grpSp>
    </p:spTree>
    <p:extLst>
      <p:ext uri="{BB962C8B-B14F-4D97-AF65-F5344CB8AC3E}">
        <p14:creationId xmlns:p14="http://schemas.microsoft.com/office/powerpoint/2010/main" val="19528764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p:cTn id="12" dur="500" fill="hold"/>
                                        <p:tgtEl>
                                          <p:spTgt spid="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7">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ext Box 2"/>
          <p:cNvSpPr txBox="1">
            <a:spLocks noChangeArrowheads="1"/>
          </p:cNvSpPr>
          <p:nvPr/>
        </p:nvSpPr>
        <p:spPr bwMode="auto">
          <a:xfrm>
            <a:off x="2667000" y="0"/>
            <a:ext cx="6172200" cy="56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00" tIns="39600" rIns="39600" bIns="39600">
            <a:spAutoFit/>
          </a:bodyPr>
          <a:lstStyle/>
          <a:p>
            <a:pPr algn="r" rtl="1">
              <a:spcBef>
                <a:spcPct val="50000"/>
              </a:spcBef>
            </a:pPr>
            <a:r>
              <a:rPr lang="fa-IR" altLang="en-US" sz="3200" b="1">
                <a:solidFill>
                  <a:srgbClr val="CC9900"/>
                </a:solidFill>
                <a:latin typeface="Times New Roman" panose="02020603050405020304" pitchFamily="18" charset="0"/>
                <a:cs typeface="Zar" panose="00000400000000000000" pitchFamily="2" charset="-78"/>
              </a:rPr>
              <a:t>مثال:</a:t>
            </a:r>
            <a:endParaRPr lang="en-US" altLang="en-US" sz="3200" b="1">
              <a:solidFill>
                <a:srgbClr val="CC9900"/>
              </a:solidFill>
              <a:latin typeface="Times New Roman" panose="02020603050405020304" pitchFamily="18" charset="0"/>
              <a:cs typeface="Zar" panose="00000400000000000000" pitchFamily="2" charset="-78"/>
            </a:endParaRPr>
          </a:p>
        </p:txBody>
      </p:sp>
      <p:sp>
        <p:nvSpPr>
          <p:cNvPr id="161795" name="Line 3"/>
          <p:cNvSpPr>
            <a:spLocks noChangeShapeType="1"/>
          </p:cNvSpPr>
          <p:nvPr/>
        </p:nvSpPr>
        <p:spPr bwMode="auto">
          <a:xfrm>
            <a:off x="0" y="692150"/>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61796" name="Line 4"/>
          <p:cNvSpPr>
            <a:spLocks noChangeShapeType="1"/>
          </p:cNvSpPr>
          <p:nvPr/>
        </p:nvSpPr>
        <p:spPr bwMode="auto">
          <a:xfrm>
            <a:off x="0" y="12700"/>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61797" name="Text Box 5"/>
          <p:cNvSpPr txBox="1">
            <a:spLocks noChangeArrowheads="1"/>
          </p:cNvSpPr>
          <p:nvPr/>
        </p:nvSpPr>
        <p:spPr bwMode="auto">
          <a:xfrm>
            <a:off x="1116013" y="836613"/>
            <a:ext cx="7694612" cy="428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lnSpc>
                <a:spcPct val="140000"/>
              </a:lnSpc>
              <a:spcBef>
                <a:spcPct val="50000"/>
              </a:spcBef>
            </a:pPr>
            <a:r>
              <a:rPr lang="fa-IR" altLang="en-US" sz="2800" b="1" dirty="0">
                <a:solidFill>
                  <a:srgbClr val="C00000"/>
                </a:solidFill>
                <a:latin typeface="Times New Roman" panose="02020603050405020304" pitchFamily="18" charset="0"/>
                <a:cs typeface="Zar" panose="00000400000000000000" pitchFamily="2" charset="-78"/>
              </a:rPr>
              <a:t>فرق خواسته و تقاضا در اين است که امکان دارد خواسته فردي به منظور رفع نياز گرسنگي، چلوکباب باشد در حالي که با پول همراه خود فقط توانايي خريد يک ساندويچ را دارد و نهايتاً با توجه به قدرت خريد و رضايت حاصله از آن، ساندويچ را براي خريد انتخاب مي کند که در اثر اين عمل خريد ساندويچ به عنوان عمل تقاضا محسوب شده و خواسته چلوکباب به حساب نمي آيد</a:t>
            </a:r>
            <a:r>
              <a:rPr lang="fa-IR" altLang="en-US" sz="2800" b="1" dirty="0">
                <a:solidFill>
                  <a:schemeClr val="accent2">
                    <a:lumMod val="75000"/>
                  </a:schemeClr>
                </a:solidFill>
                <a:latin typeface="Times New Roman" panose="02020603050405020304" pitchFamily="18" charset="0"/>
                <a:cs typeface="Zar" panose="00000400000000000000" pitchFamily="2" charset="-78"/>
              </a:rPr>
              <a:t>.</a:t>
            </a:r>
            <a:endParaRPr lang="ar-SA" altLang="en-US" sz="2800" b="1" dirty="0">
              <a:solidFill>
                <a:schemeClr val="accent2">
                  <a:lumMod val="75000"/>
                </a:schemeClr>
              </a:solidFill>
              <a:latin typeface="Times New Roman" panose="02020603050405020304" pitchFamily="18" charset="0"/>
              <a:cs typeface="Zar" panose="00000400000000000000" pitchFamily="2" charset="-78"/>
            </a:endParaRPr>
          </a:p>
        </p:txBody>
      </p:sp>
    </p:spTree>
    <p:extLst>
      <p:ext uri="{BB962C8B-B14F-4D97-AF65-F5344CB8AC3E}">
        <p14:creationId xmlns:p14="http://schemas.microsoft.com/office/powerpoint/2010/main" val="2159158664"/>
      </p:ext>
    </p:extLst>
  </p:cSld>
  <p:clrMapOvr>
    <a:masterClrMapping/>
  </p:clrMapOvr>
  <p:transition spd="med">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7" name="Content Placeholder 6"/>
          <p:cNvSpPr>
            <a:spLocks noGrp="1"/>
          </p:cNvSpPr>
          <p:nvPr>
            <p:ph idx="1"/>
          </p:nvPr>
        </p:nvSpPr>
        <p:spPr>
          <a:xfrm>
            <a:off x="533400" y="1882808"/>
            <a:ext cx="8153400" cy="4594192"/>
          </a:xfrm>
        </p:spPr>
        <p:txBody>
          <a:bodyPr>
            <a:normAutofit/>
          </a:bodyPr>
          <a:lstStyle/>
          <a:p>
            <a:pPr marL="64008" indent="0" algn="r" rtl="1">
              <a:buNone/>
            </a:pPr>
            <a:r>
              <a:rPr lang="fa-IR" sz="2400" dirty="0" smtClean="0">
                <a:cs typeface="B Mitra"/>
              </a:rPr>
              <a:t>هر چیزی که بتوان برای جلب توجه، به دست آوردن، استفاده و یا مصرف، در بازار عرضه کرد و توانایی تأمین یک خواسته یا نیاز را داشته باشد کالا تلقی می شود.</a:t>
            </a:r>
          </a:p>
          <a:p>
            <a:pPr marL="64008" indent="0" algn="r" rtl="1">
              <a:buNone/>
            </a:pPr>
            <a:r>
              <a:rPr lang="fa-IR" sz="2400" dirty="0" smtClean="0">
                <a:cs typeface="B Mitra"/>
              </a:rPr>
              <a:t>مجموعه کالاهایی را که می توانند نیازهای فرد را تأمین کنند سبد انتخاب کالا می نامیم.</a:t>
            </a:r>
            <a:endParaRPr lang="en-US" sz="2400" dirty="0">
              <a:cs typeface="B Mitra"/>
            </a:endParaRPr>
          </a:p>
        </p:txBody>
      </p:sp>
      <p:grpSp>
        <p:nvGrpSpPr>
          <p:cNvPr id="8" name="Group 7"/>
          <p:cNvGrpSpPr/>
          <p:nvPr/>
        </p:nvGrpSpPr>
        <p:grpSpPr>
          <a:xfrm>
            <a:off x="2133600" y="381000"/>
            <a:ext cx="4953000" cy="848636"/>
            <a:chOff x="4590333" y="4612613"/>
            <a:chExt cx="1305594" cy="848636"/>
          </a:xfrm>
          <a:scene3d>
            <a:camera prst="orthographicFront"/>
            <a:lightRig rig="threePt" dir="t">
              <a:rot lat="0" lon="0" rev="7500000"/>
            </a:lightRig>
          </a:scene3d>
        </p:grpSpPr>
        <p:sp>
          <p:nvSpPr>
            <p:cNvPr id="9" name="Rounded Rectangle 8"/>
            <p:cNvSpPr/>
            <p:nvPr/>
          </p:nvSpPr>
          <p:spPr>
            <a:xfrm>
              <a:off x="4590333" y="4612613"/>
              <a:ext cx="1305594" cy="848636"/>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Rounded Rectangle 4"/>
            <p:cNvSpPr/>
            <p:nvPr/>
          </p:nvSpPr>
          <p:spPr>
            <a:xfrm>
              <a:off x="4631760" y="4654040"/>
              <a:ext cx="1222740" cy="7657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3200" kern="1200" dirty="0" smtClean="0"/>
                <a:t>کالاها</a:t>
              </a:r>
              <a:endParaRPr lang="en-US" sz="3200" kern="1200" dirty="0"/>
            </a:p>
          </p:txBody>
        </p:sp>
      </p:grpSp>
      <p:pic>
        <p:nvPicPr>
          <p:cNvPr id="2" name="Picture 1"/>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838200" y="4038600"/>
            <a:ext cx="3522406" cy="2329963"/>
          </a:xfrm>
          <a:prstGeom prst="rect">
            <a:avLst/>
          </a:prstGeom>
        </p:spPr>
      </p:pic>
    </p:spTree>
    <p:extLst>
      <p:ext uri="{BB962C8B-B14F-4D97-AF65-F5344CB8AC3E}">
        <p14:creationId xmlns:p14="http://schemas.microsoft.com/office/powerpoint/2010/main" val="19528764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Grp="1" noChangeArrowheads="1"/>
          </p:cNvSpPr>
          <p:nvPr>
            <p:ph type="title"/>
          </p:nvPr>
        </p:nvSpPr>
        <p:spPr bwMode="auto">
          <a:xfrm>
            <a:off x="468313" y="0"/>
            <a:ext cx="82296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r" rtl="1"/>
            <a:r>
              <a:rPr lang="en-US" altLang="en-US" sz="4000" i="0">
                <a:solidFill>
                  <a:srgbClr val="CC9900"/>
                </a:solidFill>
                <a:cs typeface="Zar" panose="00000400000000000000" pitchFamily="2" charset="-78"/>
              </a:rPr>
              <a:t> </a:t>
            </a:r>
            <a:r>
              <a:rPr lang="fa-IR" altLang="en-US" sz="4000" i="0">
                <a:solidFill>
                  <a:srgbClr val="CC9900"/>
                </a:solidFill>
                <a:cs typeface="Zar" panose="00000400000000000000" pitchFamily="2" charset="-78"/>
              </a:rPr>
              <a:t>انواع کالا</a:t>
            </a:r>
            <a:r>
              <a:rPr lang="en-US" altLang="en-US" sz="4000" i="0">
                <a:solidFill>
                  <a:srgbClr val="CC9900"/>
                </a:solidFill>
                <a:cs typeface="Zar" panose="00000400000000000000" pitchFamily="2" charset="-78"/>
              </a:rPr>
              <a:t/>
            </a:r>
            <a:br>
              <a:rPr lang="en-US" altLang="en-US" sz="4000" i="0">
                <a:solidFill>
                  <a:srgbClr val="CC9900"/>
                </a:solidFill>
                <a:cs typeface="Zar" panose="00000400000000000000" pitchFamily="2" charset="-78"/>
              </a:rPr>
            </a:br>
            <a:endParaRPr lang="en-US" sz="4000" i="0">
              <a:solidFill>
                <a:srgbClr val="CC9900"/>
              </a:solidFill>
              <a:cs typeface="Zar" panose="00000400000000000000" pitchFamily="2" charset="-78"/>
            </a:endParaRPr>
          </a:p>
        </p:txBody>
      </p:sp>
      <p:sp>
        <p:nvSpPr>
          <p:cNvPr id="656387" name="Rectangle 3"/>
          <p:cNvSpPr>
            <a:spLocks noGrp="1" noChangeArrowheads="1"/>
          </p:cNvSpPr>
          <p:nvPr>
            <p:ph type="body" idx="1"/>
          </p:nvPr>
        </p:nvSpPr>
        <p:spPr/>
        <p:txBody>
          <a:bodyPr/>
          <a:lstStyle/>
          <a:p>
            <a:pPr algn="r" rtl="1">
              <a:buFontTx/>
              <a:buNone/>
            </a:pPr>
            <a:r>
              <a:rPr lang="fa-IR">
                <a:cs typeface="Zar" panose="00000400000000000000" pitchFamily="2" charset="-78"/>
              </a:rPr>
              <a:t>1- </a:t>
            </a:r>
            <a:r>
              <a:rPr lang="fa-IR" altLang="en-US" b="1">
                <a:cs typeface="Zar" panose="00000400000000000000" pitchFamily="2" charset="-78"/>
              </a:rPr>
              <a:t>محصولات فيزيکي</a:t>
            </a:r>
            <a:r>
              <a:rPr lang="fa-IR" altLang="en-US">
                <a:cs typeface="Zar" panose="00000400000000000000" pitchFamily="2" charset="-78"/>
              </a:rPr>
              <a:t> </a:t>
            </a:r>
          </a:p>
          <a:p>
            <a:pPr algn="r" rtl="1">
              <a:buFontTx/>
              <a:buNone/>
            </a:pPr>
            <a:r>
              <a:rPr lang="fa-IR">
                <a:cs typeface="Zar" panose="00000400000000000000" pitchFamily="2" charset="-78"/>
              </a:rPr>
              <a:t>2-</a:t>
            </a:r>
            <a:r>
              <a:rPr lang="fa-IR" altLang="en-US" b="1">
                <a:cs typeface="Zar" panose="00000400000000000000" pitchFamily="2" charset="-78"/>
              </a:rPr>
              <a:t>خدمات</a:t>
            </a:r>
          </a:p>
          <a:p>
            <a:pPr algn="r" rtl="1">
              <a:buFontTx/>
              <a:buNone/>
            </a:pPr>
            <a:r>
              <a:rPr lang="fa-IR" b="1">
                <a:cs typeface="Zar" panose="00000400000000000000" pitchFamily="2" charset="-78"/>
              </a:rPr>
              <a:t>3- </a:t>
            </a:r>
            <a:r>
              <a:rPr lang="fa-IR" altLang="en-US" b="1">
                <a:cs typeface="Arial" panose="020B0604020202020204" pitchFamily="34" charset="0"/>
              </a:rPr>
              <a:t>‌</a:t>
            </a:r>
            <a:r>
              <a:rPr lang="fa-IR" altLang="en-US" b="1">
                <a:cs typeface="Zar" panose="00000400000000000000" pitchFamily="2" charset="-78"/>
              </a:rPr>
              <a:t>ايده ها، عقايد و انديشه‏ها</a:t>
            </a:r>
          </a:p>
          <a:p>
            <a:pPr algn="r" rtl="1">
              <a:buFontTx/>
              <a:buNone/>
            </a:pPr>
            <a:r>
              <a:rPr lang="fa-IR" b="1">
                <a:cs typeface="Zar" panose="00000400000000000000" pitchFamily="2" charset="-78"/>
              </a:rPr>
              <a:t>4- </a:t>
            </a:r>
            <a:r>
              <a:rPr lang="fa-IR" altLang="en-US" b="1">
                <a:cs typeface="Zar" panose="00000400000000000000" pitchFamily="2" charset="-78"/>
              </a:rPr>
              <a:t>سازمانها، مکانها، فعاليتها</a:t>
            </a:r>
            <a:r>
              <a:rPr lang="fa-IR" altLang="en-US">
                <a:cs typeface="Zar" panose="00000400000000000000" pitchFamily="2" charset="-78"/>
              </a:rPr>
              <a:t> </a:t>
            </a:r>
            <a:endParaRPr lang="en-US">
              <a:cs typeface="Zar" panose="00000400000000000000" pitchFamily="2" charset="-78"/>
            </a:endParaRPr>
          </a:p>
        </p:txBody>
      </p:sp>
      <p:sp>
        <p:nvSpPr>
          <p:cNvPr id="656388" name="Line 4"/>
          <p:cNvSpPr>
            <a:spLocks noChangeShapeType="1"/>
          </p:cNvSpPr>
          <p:nvPr/>
        </p:nvSpPr>
        <p:spPr bwMode="auto">
          <a:xfrm>
            <a:off x="0" y="-26988"/>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656389" name="Line 5"/>
          <p:cNvSpPr>
            <a:spLocks noChangeShapeType="1"/>
          </p:cNvSpPr>
          <p:nvPr/>
        </p:nvSpPr>
        <p:spPr bwMode="auto">
          <a:xfrm>
            <a:off x="0" y="765175"/>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Tree>
    <p:extLst>
      <p:ext uri="{BB962C8B-B14F-4D97-AF65-F5344CB8AC3E}">
        <p14:creationId xmlns:p14="http://schemas.microsoft.com/office/powerpoint/2010/main" val="3328789307"/>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ext Box 2"/>
          <p:cNvSpPr txBox="1">
            <a:spLocks noChangeArrowheads="1"/>
          </p:cNvSpPr>
          <p:nvPr/>
        </p:nvSpPr>
        <p:spPr bwMode="auto">
          <a:xfrm>
            <a:off x="2667000" y="188913"/>
            <a:ext cx="61722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00" tIns="39600" rIns="39600" bIns="39600">
            <a:spAutoFit/>
          </a:bodyPr>
          <a:lstStyle/>
          <a:p>
            <a:pPr algn="r" rtl="1">
              <a:spcBef>
                <a:spcPct val="50000"/>
              </a:spcBef>
            </a:pPr>
            <a:r>
              <a:rPr lang="fa-IR" altLang="en-US" sz="3200" b="1">
                <a:solidFill>
                  <a:srgbClr val="CC9900"/>
                </a:solidFill>
                <a:latin typeface="Times New Roman" panose="02020603050405020304" pitchFamily="18" charset="0"/>
                <a:cs typeface="Zar" panose="00000400000000000000" pitchFamily="2" charset="-78"/>
              </a:rPr>
              <a:t>تعريف کالاي ايده آل</a:t>
            </a:r>
            <a:endParaRPr lang="en-US" altLang="en-US" sz="3200" b="1">
              <a:solidFill>
                <a:srgbClr val="CC9900"/>
              </a:solidFill>
              <a:latin typeface="Times New Roman" panose="02020603050405020304" pitchFamily="18" charset="0"/>
              <a:cs typeface="Zar" panose="00000400000000000000" pitchFamily="2" charset="-78"/>
            </a:endParaRPr>
          </a:p>
        </p:txBody>
      </p:sp>
      <p:sp>
        <p:nvSpPr>
          <p:cNvPr id="155651" name="Line 3"/>
          <p:cNvSpPr>
            <a:spLocks noChangeShapeType="1"/>
          </p:cNvSpPr>
          <p:nvPr/>
        </p:nvSpPr>
        <p:spPr bwMode="auto">
          <a:xfrm>
            <a:off x="0" y="762000"/>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55652" name="Line 4"/>
          <p:cNvSpPr>
            <a:spLocks noChangeShapeType="1"/>
          </p:cNvSpPr>
          <p:nvPr/>
        </p:nvSpPr>
        <p:spPr bwMode="auto">
          <a:xfrm>
            <a:off x="0" y="76200"/>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55653" name="Text Box 5"/>
          <p:cNvSpPr txBox="1">
            <a:spLocks noChangeArrowheads="1"/>
          </p:cNvSpPr>
          <p:nvPr/>
        </p:nvSpPr>
        <p:spPr bwMode="auto">
          <a:xfrm>
            <a:off x="1042988" y="1196975"/>
            <a:ext cx="7488237" cy="329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lnSpc>
                <a:spcPct val="150000"/>
              </a:lnSpc>
              <a:spcBef>
                <a:spcPct val="50000"/>
              </a:spcBef>
            </a:pPr>
            <a:r>
              <a:rPr lang="fa-IR" altLang="en-US" sz="2800" b="1">
                <a:solidFill>
                  <a:schemeClr val="tx2"/>
                </a:solidFill>
                <a:latin typeface="Times New Roman" panose="02020603050405020304" pitchFamily="18" charset="0"/>
                <a:cs typeface="Zar" panose="00000400000000000000" pitchFamily="2" charset="-78"/>
              </a:rPr>
              <a:t>محصولي که خواسته مربوط به نياز خاصي را کاملاً ارضاء نمايد يک کالاي ”ايده‏ال“ ناميده مي شود و بدين جهت است که اکثر توليدکنندگان سعي مي کنند محصولي را به بازار عرضه کنند که با خواسته ها و نيازهاي مصرف کنندگان بيشترين مطابقت را  داشته باشد.</a:t>
            </a:r>
            <a:endParaRPr lang="ar-SA" altLang="en-US" sz="2800" b="1">
              <a:solidFill>
                <a:schemeClr val="tx2"/>
              </a:solidFill>
              <a:latin typeface="Times New Roman" panose="02020603050405020304" pitchFamily="18" charset="0"/>
              <a:cs typeface="Zar" panose="00000400000000000000" pitchFamily="2" charset="-78"/>
            </a:endParaRPr>
          </a:p>
        </p:txBody>
      </p:sp>
    </p:spTree>
    <p:extLst>
      <p:ext uri="{BB962C8B-B14F-4D97-AF65-F5344CB8AC3E}">
        <p14:creationId xmlns:p14="http://schemas.microsoft.com/office/powerpoint/2010/main" val="2578515422"/>
      </p:ext>
    </p:extLst>
  </p:cSld>
  <p:clrMapOvr>
    <a:masterClrMapping/>
  </p:clrMapOvr>
  <p:transition spd="med">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ext Box 2"/>
          <p:cNvSpPr txBox="1">
            <a:spLocks noChangeArrowheads="1"/>
          </p:cNvSpPr>
          <p:nvPr/>
        </p:nvSpPr>
        <p:spPr bwMode="auto">
          <a:xfrm>
            <a:off x="2667000" y="188913"/>
            <a:ext cx="61722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00" tIns="39600" rIns="39600" bIns="39600">
            <a:spAutoFit/>
          </a:bodyPr>
          <a:lstStyle/>
          <a:p>
            <a:pPr algn="r" rtl="1">
              <a:spcBef>
                <a:spcPct val="50000"/>
              </a:spcBef>
            </a:pPr>
            <a:r>
              <a:rPr lang="fa-IR" altLang="en-US" sz="3200" b="1">
                <a:solidFill>
                  <a:srgbClr val="CC9900"/>
                </a:solidFill>
                <a:latin typeface="Times New Roman" panose="02020603050405020304" pitchFamily="18" charset="0"/>
                <a:cs typeface="Zar" panose="00000400000000000000" pitchFamily="2" charset="-78"/>
              </a:rPr>
              <a:t>عوامل اثرگذار در خريد کالا:</a:t>
            </a:r>
            <a:endParaRPr lang="en-US" altLang="en-US" sz="3200" b="1">
              <a:solidFill>
                <a:srgbClr val="CC9900"/>
              </a:solidFill>
              <a:latin typeface="Times New Roman" panose="02020603050405020304" pitchFamily="18" charset="0"/>
              <a:cs typeface="Zar" panose="00000400000000000000" pitchFamily="2" charset="-78"/>
            </a:endParaRPr>
          </a:p>
        </p:txBody>
      </p:sp>
      <p:sp>
        <p:nvSpPr>
          <p:cNvPr id="166915" name="Line 3"/>
          <p:cNvSpPr>
            <a:spLocks noChangeShapeType="1"/>
          </p:cNvSpPr>
          <p:nvPr/>
        </p:nvSpPr>
        <p:spPr bwMode="auto">
          <a:xfrm>
            <a:off x="0" y="762000"/>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66916" name="Line 4"/>
          <p:cNvSpPr>
            <a:spLocks noChangeShapeType="1"/>
          </p:cNvSpPr>
          <p:nvPr/>
        </p:nvSpPr>
        <p:spPr bwMode="auto">
          <a:xfrm>
            <a:off x="0" y="76200"/>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66917" name="Text Box 5"/>
          <p:cNvSpPr txBox="1">
            <a:spLocks noChangeArrowheads="1"/>
          </p:cNvSpPr>
          <p:nvPr/>
        </p:nvSpPr>
        <p:spPr bwMode="auto">
          <a:xfrm>
            <a:off x="549275" y="981075"/>
            <a:ext cx="8126413"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نام بر معروفيت تجاري کالا</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ابعاد و اندازه</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کيفيت</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شکل</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طرح و رنگ</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گارانتي</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خدمات پس از فروش </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تسهيلات خريد</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حمل و نقل</a:t>
            </a:r>
          </a:p>
          <a:p>
            <a:pPr algn="just" rtl="1">
              <a:spcBef>
                <a:spcPct val="50000"/>
              </a:spcBef>
              <a:buFontTx/>
              <a:buChar char="-"/>
            </a:pPr>
            <a:r>
              <a:rPr lang="fa-IR" altLang="en-US" sz="2400" b="1" dirty="0">
                <a:solidFill>
                  <a:srgbClr val="C00000"/>
                </a:solidFill>
                <a:latin typeface="Times New Roman" panose="02020603050405020304" pitchFamily="18" charset="0"/>
                <a:cs typeface="Yagut" panose="00000400000000000000" pitchFamily="2" charset="-78"/>
              </a:rPr>
              <a:t>شرايط تحويل</a:t>
            </a:r>
            <a:endParaRPr lang="ar-SA" altLang="en-US" sz="2400" b="1" dirty="0">
              <a:solidFill>
                <a:srgbClr val="C00000"/>
              </a:solidFill>
              <a:latin typeface="Times New Roman" panose="02020603050405020304" pitchFamily="18" charset="0"/>
              <a:cs typeface="Yagut" panose="00000400000000000000" pitchFamily="2" charset="-78"/>
            </a:endParaRPr>
          </a:p>
        </p:txBody>
      </p:sp>
    </p:spTree>
    <p:extLst>
      <p:ext uri="{BB962C8B-B14F-4D97-AF65-F5344CB8AC3E}">
        <p14:creationId xmlns:p14="http://schemas.microsoft.com/office/powerpoint/2010/main" val="1106133171"/>
      </p:ext>
    </p:extLst>
  </p:cSld>
  <p:clrMapOvr>
    <a:masterClrMapping/>
  </p:clrMapOvr>
  <p:transition spd="med">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6" name="Title 5"/>
          <p:cNvSpPr>
            <a:spLocks noGrp="1"/>
          </p:cNvSpPr>
          <p:nvPr>
            <p:ph type="title"/>
          </p:nvPr>
        </p:nvSpPr>
        <p:spPr>
          <a:xfrm>
            <a:off x="457200" y="267494"/>
            <a:ext cx="8229600" cy="1256506"/>
          </a:xfrm>
        </p:spPr>
        <p:txBody>
          <a:bodyPr/>
          <a:lstStyle/>
          <a:p>
            <a:pPr algn="r" rtl="1"/>
            <a:r>
              <a:rPr lang="fa-IR" dirty="0" smtClean="0">
                <a:solidFill>
                  <a:schemeClr val="tx1">
                    <a:lumMod val="95000"/>
                  </a:schemeClr>
                </a:solidFill>
                <a:cs typeface="Titr"/>
              </a:rPr>
              <a:t>مقدمه</a:t>
            </a:r>
            <a:endParaRPr lang="en-US" dirty="0">
              <a:solidFill>
                <a:schemeClr val="tx1">
                  <a:lumMod val="95000"/>
                </a:schemeClr>
              </a:solidFill>
              <a:cs typeface="Titr"/>
            </a:endParaRPr>
          </a:p>
        </p:txBody>
      </p:sp>
      <p:sp>
        <p:nvSpPr>
          <p:cNvPr id="7" name="Content Placeholder 6"/>
          <p:cNvSpPr>
            <a:spLocks noGrp="1"/>
          </p:cNvSpPr>
          <p:nvPr>
            <p:ph idx="1"/>
          </p:nvPr>
        </p:nvSpPr>
        <p:spPr/>
        <p:txBody>
          <a:bodyPr>
            <a:normAutofit/>
          </a:bodyPr>
          <a:lstStyle/>
          <a:p>
            <a:pPr marL="64008" indent="0" algn="r" rtl="1">
              <a:buNone/>
            </a:pPr>
            <a:r>
              <a:rPr lang="fa-IR" sz="3600" b="1" dirty="0" smtClean="0">
                <a:cs typeface="B Mitra"/>
              </a:rPr>
              <a:t>بازاریابی همه روزه به نحوی با زندگی ما ارتباط دارد.</a:t>
            </a:r>
          </a:p>
          <a:p>
            <a:pPr marL="64008" indent="0" algn="r" rtl="1">
              <a:buNone/>
            </a:pPr>
            <a:r>
              <a:rPr lang="fa-IR" sz="3200" b="1" dirty="0" smtClean="0">
                <a:cs typeface="B Mitra"/>
              </a:rPr>
              <a:t>نظام بازاریابی، خود و با حداقل تلاش ما، تمام این نیازها را برای ما محیا می کند. این نظام آنچنان استانداردی برای ما فراهم کرده است که پیشینیان ما حتی تصور آن را هم نمی کردند.</a:t>
            </a:r>
            <a:endParaRPr lang="en-US" sz="3200" b="1" dirty="0">
              <a:cs typeface="B Mitra"/>
            </a:endParaRPr>
          </a:p>
        </p:txBody>
      </p:sp>
    </p:spTree>
    <p:extLst>
      <p:ext uri="{BB962C8B-B14F-4D97-AF65-F5344CB8AC3E}">
        <p14:creationId xmlns:p14="http://schemas.microsoft.com/office/powerpoint/2010/main" val="350806461"/>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7" name="Content Placeholder 6"/>
          <p:cNvSpPr>
            <a:spLocks noGrp="1"/>
          </p:cNvSpPr>
          <p:nvPr>
            <p:ph idx="1"/>
          </p:nvPr>
        </p:nvSpPr>
        <p:spPr/>
        <p:txBody>
          <a:bodyPr>
            <a:normAutofit/>
          </a:bodyPr>
          <a:lstStyle/>
          <a:p>
            <a:pPr marL="64008" indent="0" algn="r" rtl="1">
              <a:buNone/>
            </a:pPr>
            <a:r>
              <a:rPr lang="fa-IR" sz="2400" dirty="0" smtClean="0">
                <a:cs typeface="B Mitra"/>
              </a:rPr>
              <a:t>مبادله عبارت است از دریافت چیزی مطلوب از کسی دیگر، در مقابل ارائه مابه ازایی به او.</a:t>
            </a:r>
          </a:p>
          <a:p>
            <a:pPr marL="64008" indent="0" algn="r" rtl="1">
              <a:buNone/>
            </a:pPr>
            <a:r>
              <a:rPr lang="fa-IR" sz="2400" dirty="0" smtClean="0">
                <a:cs typeface="B Mitra"/>
              </a:rPr>
              <a:t>روش مبادله روشی است که در آن فرد کالای مورد نیاز خود را با پرداخت پول یا ارائه کالا و یا خدمات به دیگران به دست می آورد.</a:t>
            </a:r>
            <a:endParaRPr lang="en-US" sz="2400" dirty="0">
              <a:cs typeface="B Mitra"/>
            </a:endParaRPr>
          </a:p>
        </p:txBody>
      </p:sp>
      <p:grpSp>
        <p:nvGrpSpPr>
          <p:cNvPr id="8" name="Group 7"/>
          <p:cNvGrpSpPr/>
          <p:nvPr/>
        </p:nvGrpSpPr>
        <p:grpSpPr>
          <a:xfrm>
            <a:off x="2171700" y="415773"/>
            <a:ext cx="4876800" cy="848636"/>
            <a:chOff x="2486071" y="4612613"/>
            <a:chExt cx="1305594" cy="848636"/>
          </a:xfrm>
          <a:scene3d>
            <a:camera prst="orthographicFront"/>
            <a:lightRig rig="threePt" dir="t">
              <a:rot lat="0" lon="0" rev="7500000"/>
            </a:lightRig>
          </a:scene3d>
        </p:grpSpPr>
        <p:sp>
          <p:nvSpPr>
            <p:cNvPr id="9" name="Rounded Rectangle 8"/>
            <p:cNvSpPr/>
            <p:nvPr/>
          </p:nvSpPr>
          <p:spPr>
            <a:xfrm>
              <a:off x="2486071" y="4612613"/>
              <a:ext cx="1305594" cy="848636"/>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Rounded Rectangle 4"/>
            <p:cNvSpPr/>
            <p:nvPr/>
          </p:nvSpPr>
          <p:spPr>
            <a:xfrm>
              <a:off x="2527498" y="4654040"/>
              <a:ext cx="1222740" cy="7657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3200" kern="1200" dirty="0" smtClean="0"/>
                <a:t>مبادلات</a:t>
              </a:r>
              <a:endParaRPr lang="en-US" sz="3200" kern="1200" dirty="0"/>
            </a:p>
          </p:txBody>
        </p:sp>
      </p:grpSp>
    </p:spTree>
    <p:extLst>
      <p:ext uri="{BB962C8B-B14F-4D97-AF65-F5344CB8AC3E}">
        <p14:creationId xmlns:p14="http://schemas.microsoft.com/office/powerpoint/2010/main" val="1529071129"/>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2667000" y="188913"/>
            <a:ext cx="61722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00" tIns="39600" rIns="39600" bIns="39600">
            <a:spAutoFit/>
          </a:bodyPr>
          <a:lstStyle/>
          <a:p>
            <a:pPr algn="r" rtl="1">
              <a:spcBef>
                <a:spcPct val="50000"/>
              </a:spcBef>
            </a:pPr>
            <a:r>
              <a:rPr lang="fa-IR" altLang="en-US" sz="3200" b="1">
                <a:solidFill>
                  <a:srgbClr val="CC9900"/>
                </a:solidFill>
                <a:latin typeface="Times New Roman" panose="02020603050405020304" pitchFamily="18" charset="0"/>
                <a:cs typeface="Zar" panose="00000400000000000000" pitchFamily="2" charset="-78"/>
              </a:rPr>
              <a:t>روشهاي مبادله</a:t>
            </a:r>
            <a:endParaRPr lang="en-US" altLang="en-US" sz="3200" b="1">
              <a:solidFill>
                <a:srgbClr val="CC9900"/>
              </a:solidFill>
              <a:latin typeface="Times New Roman" panose="02020603050405020304" pitchFamily="18" charset="0"/>
              <a:cs typeface="Zar" panose="00000400000000000000" pitchFamily="2" charset="-78"/>
            </a:endParaRPr>
          </a:p>
        </p:txBody>
      </p:sp>
      <p:sp>
        <p:nvSpPr>
          <p:cNvPr id="171011" name="Line 3"/>
          <p:cNvSpPr>
            <a:spLocks noChangeShapeType="1"/>
          </p:cNvSpPr>
          <p:nvPr/>
        </p:nvSpPr>
        <p:spPr bwMode="auto">
          <a:xfrm>
            <a:off x="0" y="762000"/>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1012" name="Line 4"/>
          <p:cNvSpPr>
            <a:spLocks noChangeShapeType="1"/>
          </p:cNvSpPr>
          <p:nvPr/>
        </p:nvSpPr>
        <p:spPr bwMode="auto">
          <a:xfrm>
            <a:off x="0" y="-26988"/>
            <a:ext cx="914400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71013" name="Text Box 5"/>
          <p:cNvSpPr txBox="1">
            <a:spLocks noChangeArrowheads="1"/>
          </p:cNvSpPr>
          <p:nvPr/>
        </p:nvSpPr>
        <p:spPr bwMode="auto">
          <a:xfrm>
            <a:off x="971550" y="1125538"/>
            <a:ext cx="7632700"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spcBef>
                <a:spcPct val="50000"/>
              </a:spcBef>
            </a:pPr>
            <a:r>
              <a:rPr lang="fa-IR" altLang="en-US" sz="2800" b="1">
                <a:solidFill>
                  <a:schemeClr val="tx2"/>
                </a:solidFill>
                <a:latin typeface="Times New Roman" panose="02020603050405020304" pitchFamily="18" charset="0"/>
                <a:cs typeface="Zar" panose="00000400000000000000" pitchFamily="2" charset="-78"/>
              </a:rPr>
              <a:t>1-  خود توليدي: در اين روش انسان نياز، به ارتباط با ديگران ندارد و نيازي به بازار و بازاريابي نمي باشد.</a:t>
            </a:r>
            <a:endParaRPr lang="en-US" altLang="en-US" sz="2800" b="1">
              <a:solidFill>
                <a:schemeClr val="tx2"/>
              </a:solidFill>
              <a:latin typeface="Times New Roman" panose="02020603050405020304" pitchFamily="18" charset="0"/>
              <a:cs typeface="Zar" panose="00000400000000000000" pitchFamily="2" charset="-78"/>
            </a:endParaRPr>
          </a:p>
          <a:p>
            <a:pPr algn="just" rtl="1">
              <a:spcBef>
                <a:spcPct val="50000"/>
              </a:spcBef>
            </a:pPr>
            <a:r>
              <a:rPr lang="fa-IR" altLang="en-US" sz="2800" b="1">
                <a:solidFill>
                  <a:schemeClr val="tx2"/>
                </a:solidFill>
                <a:latin typeface="Times New Roman" panose="02020603050405020304" pitchFamily="18" charset="0"/>
                <a:cs typeface="Zar" panose="00000400000000000000" pitchFamily="2" charset="-78"/>
              </a:rPr>
              <a:t>2- تکدي گري: کمک خواستن عاجزانه از ديگران </a:t>
            </a:r>
            <a:endParaRPr lang="en-US" altLang="en-US" sz="2800" b="1">
              <a:solidFill>
                <a:schemeClr val="tx2"/>
              </a:solidFill>
              <a:latin typeface="Times New Roman" panose="02020603050405020304" pitchFamily="18" charset="0"/>
              <a:cs typeface="Zar" panose="00000400000000000000" pitchFamily="2" charset="-78"/>
            </a:endParaRPr>
          </a:p>
          <a:p>
            <a:pPr algn="just" rtl="1">
              <a:spcBef>
                <a:spcPct val="50000"/>
              </a:spcBef>
            </a:pPr>
            <a:r>
              <a:rPr lang="fa-IR" altLang="en-US" sz="2800" b="1">
                <a:solidFill>
                  <a:schemeClr val="tx2"/>
                </a:solidFill>
                <a:latin typeface="Times New Roman" panose="02020603050405020304" pitchFamily="18" charset="0"/>
                <a:cs typeface="Zar" panose="00000400000000000000" pitchFamily="2" charset="-78"/>
              </a:rPr>
              <a:t>3- توسل به زور و سرقت: غيراخلاقي و به تراز روش هاي ديگر است.</a:t>
            </a:r>
            <a:endParaRPr lang="en-US" altLang="en-US" sz="2800" b="1">
              <a:solidFill>
                <a:schemeClr val="tx2"/>
              </a:solidFill>
              <a:latin typeface="Times New Roman" panose="02020603050405020304" pitchFamily="18" charset="0"/>
              <a:cs typeface="Zar" panose="00000400000000000000" pitchFamily="2" charset="-78"/>
            </a:endParaRPr>
          </a:p>
          <a:p>
            <a:pPr algn="just" rtl="1">
              <a:spcBef>
                <a:spcPct val="50000"/>
              </a:spcBef>
            </a:pPr>
            <a:r>
              <a:rPr lang="fa-IR" altLang="en-US" sz="2800" b="1">
                <a:solidFill>
                  <a:schemeClr val="tx2"/>
                </a:solidFill>
                <a:latin typeface="Times New Roman" panose="02020603050405020304" pitchFamily="18" charset="0"/>
                <a:cs typeface="Zar" panose="00000400000000000000" pitchFamily="2" charset="-78"/>
              </a:rPr>
              <a:t>4- مبادله در ازاي پول: بازاريابي رکن اساسي جهت دستيابي به محصول است.</a:t>
            </a:r>
            <a:endParaRPr lang="ar-SA" altLang="en-US" sz="2800" b="1">
              <a:solidFill>
                <a:schemeClr val="tx2"/>
              </a:solidFill>
              <a:latin typeface="Times New Roman" panose="02020603050405020304" pitchFamily="18" charset="0"/>
              <a:cs typeface="Zar" panose="00000400000000000000" pitchFamily="2" charset="-78"/>
            </a:endParaRPr>
          </a:p>
        </p:txBody>
      </p:sp>
    </p:spTree>
    <p:extLst>
      <p:ext uri="{BB962C8B-B14F-4D97-AF65-F5344CB8AC3E}">
        <p14:creationId xmlns:p14="http://schemas.microsoft.com/office/powerpoint/2010/main" val="935698058"/>
      </p:ext>
    </p:extLst>
  </p:cSld>
  <p:clrMapOvr>
    <a:masterClrMapping/>
  </p:clrMapOvr>
  <p:transition spd="med">
    <p:strips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6" name="Title 5"/>
          <p:cNvSpPr>
            <a:spLocks noGrp="1"/>
          </p:cNvSpPr>
          <p:nvPr>
            <p:ph type="title"/>
          </p:nvPr>
        </p:nvSpPr>
        <p:spPr>
          <a:xfrm>
            <a:off x="457200" y="267494"/>
            <a:ext cx="8229600" cy="1256506"/>
          </a:xfrm>
        </p:spPr>
        <p:txBody>
          <a:bodyPr/>
          <a:lstStyle/>
          <a:p>
            <a:pPr algn="r" rtl="1"/>
            <a:r>
              <a:rPr lang="fa-IR" dirty="0" smtClean="0">
                <a:solidFill>
                  <a:schemeClr val="tx1">
                    <a:lumMod val="95000"/>
                  </a:schemeClr>
                </a:solidFill>
                <a:cs typeface="Titr"/>
              </a:rPr>
              <a:t>شرایط مبادله:</a:t>
            </a:r>
            <a:endParaRPr lang="en-US" dirty="0">
              <a:solidFill>
                <a:schemeClr val="tx1">
                  <a:lumMod val="95000"/>
                </a:schemeClr>
              </a:solidFill>
              <a:cs typeface="Titr"/>
            </a:endParaRPr>
          </a:p>
        </p:txBody>
      </p:sp>
      <p:sp>
        <p:nvSpPr>
          <p:cNvPr id="7" name="Content Placeholder 6"/>
          <p:cNvSpPr>
            <a:spLocks noGrp="1"/>
          </p:cNvSpPr>
          <p:nvPr>
            <p:ph idx="1"/>
          </p:nvPr>
        </p:nvSpPr>
        <p:spPr/>
        <p:txBody>
          <a:bodyPr/>
          <a:lstStyle/>
          <a:p>
            <a:pPr algn="r" rtl="1">
              <a:buClr>
                <a:srgbClr val="FFC000"/>
              </a:buClr>
              <a:buFont typeface="Arial" pitchFamily="34" charset="0"/>
              <a:buChar char="•"/>
            </a:pPr>
            <a:r>
              <a:rPr lang="fa-IR" sz="2400" dirty="0" smtClean="0">
                <a:cs typeface="B Mitra"/>
              </a:rPr>
              <a:t>حداقل دو طرف باید با یکدیگر مشارکت داشته باشند.</a:t>
            </a:r>
          </a:p>
          <a:p>
            <a:pPr algn="r" rtl="1">
              <a:buClr>
                <a:srgbClr val="FFC000"/>
              </a:buClr>
              <a:buFont typeface="Arial" pitchFamily="34" charset="0"/>
              <a:buChar char="•"/>
            </a:pPr>
            <a:r>
              <a:rPr lang="fa-IR" sz="2400" dirty="0" smtClean="0">
                <a:cs typeface="B Mitra"/>
              </a:rPr>
              <a:t>هر طرف باید چیز با ارزشی برای مبادله با دیگری در اختیار داشته باشد.</a:t>
            </a:r>
          </a:p>
          <a:p>
            <a:pPr algn="r" rtl="1">
              <a:buClr>
                <a:srgbClr val="FFC000"/>
              </a:buClr>
              <a:buFont typeface="Arial" pitchFamily="34" charset="0"/>
              <a:buChar char="•"/>
            </a:pPr>
            <a:r>
              <a:rPr lang="fa-IR" sz="2400" dirty="0" smtClean="0">
                <a:cs typeface="B Mitra"/>
              </a:rPr>
              <a:t>هر طرف باید علاقه مند به مبادله با طرف دیگر باشد.</a:t>
            </a:r>
          </a:p>
          <a:p>
            <a:pPr algn="r" rtl="1">
              <a:buClr>
                <a:srgbClr val="FFC000"/>
              </a:buClr>
              <a:buFont typeface="Arial" pitchFamily="34" charset="0"/>
              <a:buChar char="•"/>
            </a:pPr>
            <a:r>
              <a:rPr lang="fa-IR" sz="2400" dirty="0" smtClean="0">
                <a:cs typeface="B Mitra"/>
              </a:rPr>
              <a:t>هر طرف باید در رد و قبول پیشنهاد طرف دیگر آزادی کامل داشته باشد.</a:t>
            </a:r>
          </a:p>
          <a:p>
            <a:pPr algn="r" rtl="1">
              <a:buClr>
                <a:srgbClr val="FFC000"/>
              </a:buClr>
              <a:buFont typeface="Arial" pitchFamily="34" charset="0"/>
              <a:buChar char="•"/>
            </a:pPr>
            <a:r>
              <a:rPr lang="fa-IR" sz="2400" dirty="0" smtClean="0">
                <a:cs typeface="B Mitra"/>
              </a:rPr>
              <a:t>و بالاخره هر طرف باید دارای توانایی لازم برای مراوده و تحویل باشد.</a:t>
            </a:r>
          </a:p>
          <a:p>
            <a:pPr algn="r" rtl="1">
              <a:buClr>
                <a:srgbClr val="FFC000"/>
              </a:buClr>
              <a:buFont typeface="Arial" pitchFamily="34" charset="0"/>
              <a:buChar char="•"/>
            </a:pPr>
            <a:endParaRPr lang="en-US" dirty="0">
              <a:cs typeface="B Mitra"/>
            </a:endParaRPr>
          </a:p>
        </p:txBody>
      </p:sp>
    </p:spTree>
    <p:extLst>
      <p:ext uri="{BB962C8B-B14F-4D97-AF65-F5344CB8AC3E}">
        <p14:creationId xmlns:p14="http://schemas.microsoft.com/office/powerpoint/2010/main" val="152907112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decel="50000" fill="hold">
                                          <p:stCondLst>
                                            <p:cond delay="0"/>
                                          </p:stCondLst>
                                        </p:cTn>
                                        <p:tgtEl>
                                          <p:spTgt spid="7">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7">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p:cTn id="19" dur="500" decel="50000" fill="hold">
                                          <p:stCondLst>
                                            <p:cond delay="0"/>
                                          </p:stCondLst>
                                        </p:cTn>
                                        <p:tgtEl>
                                          <p:spTgt spid="7">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7">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7">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7">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7">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7">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7">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p:cTn id="31" dur="500" decel="50000" fill="hold">
                                          <p:stCondLst>
                                            <p:cond delay="0"/>
                                          </p:stCondLst>
                                        </p:cTn>
                                        <p:tgtEl>
                                          <p:spTgt spid="7">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7">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7">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7">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7">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7">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7">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7">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7">
                                            <p:txEl>
                                              <p:pRg st="3" end="3"/>
                                            </p:txEl>
                                          </p:spTgt>
                                        </p:tgtEl>
                                        <p:attrNameLst>
                                          <p:attrName>style.visibility</p:attrName>
                                        </p:attrNameLst>
                                      </p:cBhvr>
                                      <p:to>
                                        <p:strVal val="visible"/>
                                      </p:to>
                                    </p:set>
                                    <p:anim calcmode="lin" valueType="num">
                                      <p:cBhvr>
                                        <p:cTn id="43" dur="500" decel="50000" fill="hold">
                                          <p:stCondLst>
                                            <p:cond delay="0"/>
                                          </p:stCondLst>
                                        </p:cTn>
                                        <p:tgtEl>
                                          <p:spTgt spid="7">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7">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7">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7">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7">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7">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7">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7">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7">
                                            <p:txEl>
                                              <p:pRg st="4" end="4"/>
                                            </p:txEl>
                                          </p:spTgt>
                                        </p:tgtEl>
                                        <p:attrNameLst>
                                          <p:attrName>style.visibility</p:attrName>
                                        </p:attrNameLst>
                                      </p:cBhvr>
                                      <p:to>
                                        <p:strVal val="visible"/>
                                      </p:to>
                                    </p:set>
                                    <p:anim calcmode="lin" valueType="num">
                                      <p:cBhvr>
                                        <p:cTn id="55" dur="500" decel="50000" fill="hold">
                                          <p:stCondLst>
                                            <p:cond delay="0"/>
                                          </p:stCondLst>
                                        </p:cTn>
                                        <p:tgtEl>
                                          <p:spTgt spid="7">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7">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7">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7">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7">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7">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7">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7" name="Content Placeholder 6"/>
          <p:cNvSpPr>
            <a:spLocks noGrp="1"/>
          </p:cNvSpPr>
          <p:nvPr>
            <p:ph idx="1"/>
          </p:nvPr>
        </p:nvSpPr>
        <p:spPr>
          <a:xfrm>
            <a:off x="443345" y="1828800"/>
            <a:ext cx="8229600" cy="1469992"/>
          </a:xfrm>
        </p:spPr>
        <p:txBody>
          <a:bodyPr>
            <a:normAutofit fontScale="92500" lnSpcReduction="20000"/>
          </a:bodyPr>
          <a:lstStyle/>
          <a:p>
            <a:pPr marL="64008" indent="0" algn="r" rtl="1">
              <a:buNone/>
            </a:pPr>
            <a:r>
              <a:rPr lang="fa-IR" sz="2400" dirty="0" smtClean="0">
                <a:cs typeface="B Mitra"/>
              </a:rPr>
              <a:t>مبادله هسته مرکزی بازاریابی است اما معامله واحد اندازه گیری بازاریابی به شمار می رود.</a:t>
            </a:r>
          </a:p>
          <a:p>
            <a:pPr marL="64008" indent="0" algn="r" rtl="1">
              <a:buNone/>
            </a:pPr>
            <a:r>
              <a:rPr lang="fa-IR" sz="2400" dirty="0" smtClean="0">
                <a:cs typeface="B Mitra"/>
              </a:rPr>
              <a:t>یک معامله شامل داد و ستد فایده بین طرفین معامله است.</a:t>
            </a:r>
          </a:p>
          <a:p>
            <a:pPr marL="64008" indent="0" algn="r" rtl="1">
              <a:buNone/>
            </a:pPr>
            <a:endParaRPr lang="fa-IR" sz="2400" dirty="0">
              <a:cs typeface="B Mitra"/>
            </a:endParaRPr>
          </a:p>
          <a:p>
            <a:pPr marL="64008" indent="0" algn="r" rtl="1">
              <a:buNone/>
            </a:pPr>
            <a:r>
              <a:rPr lang="fa-IR" sz="2400" dirty="0" smtClean="0">
                <a:cs typeface="B Mitra"/>
              </a:rPr>
              <a:t>        </a:t>
            </a:r>
            <a:endParaRPr lang="fa-IR" sz="2400" dirty="0">
              <a:cs typeface="B Mitra"/>
            </a:endParaRPr>
          </a:p>
        </p:txBody>
      </p:sp>
      <p:grpSp>
        <p:nvGrpSpPr>
          <p:cNvPr id="8" name="Group 7"/>
          <p:cNvGrpSpPr/>
          <p:nvPr/>
        </p:nvGrpSpPr>
        <p:grpSpPr>
          <a:xfrm>
            <a:off x="1981200" y="422427"/>
            <a:ext cx="5257800" cy="848636"/>
            <a:chOff x="1174084" y="2967434"/>
            <a:chExt cx="1305594" cy="848636"/>
          </a:xfrm>
          <a:scene3d>
            <a:camera prst="orthographicFront"/>
            <a:lightRig rig="threePt" dir="t">
              <a:rot lat="0" lon="0" rev="7500000"/>
            </a:lightRig>
          </a:scene3d>
        </p:grpSpPr>
        <p:sp>
          <p:nvSpPr>
            <p:cNvPr id="9" name="Rounded Rectangle 8"/>
            <p:cNvSpPr/>
            <p:nvPr/>
          </p:nvSpPr>
          <p:spPr>
            <a:xfrm>
              <a:off x="1174084" y="2967434"/>
              <a:ext cx="1305594" cy="848636"/>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Rounded Rectangle 4"/>
            <p:cNvSpPr/>
            <p:nvPr/>
          </p:nvSpPr>
          <p:spPr>
            <a:xfrm>
              <a:off x="1215511" y="3008861"/>
              <a:ext cx="1222740" cy="7657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3200" kern="1200" dirty="0" smtClean="0"/>
                <a:t>معاملات</a:t>
              </a:r>
              <a:endParaRPr lang="en-US" sz="3200" kern="1200" dirty="0"/>
            </a:p>
          </p:txBody>
        </p:sp>
      </p:grpSp>
      <p:sp>
        <p:nvSpPr>
          <p:cNvPr id="3" name="TextBox 2"/>
          <p:cNvSpPr txBox="1"/>
          <p:nvPr/>
        </p:nvSpPr>
        <p:spPr>
          <a:xfrm>
            <a:off x="6653068" y="3385203"/>
            <a:ext cx="838200" cy="461665"/>
          </a:xfrm>
          <a:prstGeom prst="rect">
            <a:avLst/>
          </a:prstGeom>
          <a:noFill/>
        </p:spPr>
        <p:txBody>
          <a:bodyPr wrap="square" rtlCol="0">
            <a:spAutoFit/>
          </a:bodyPr>
          <a:lstStyle/>
          <a:p>
            <a:pPr algn="r" rtl="1"/>
            <a:r>
              <a:rPr lang="fa-IR" sz="2400" dirty="0" smtClean="0">
                <a:cs typeface="B Mitra"/>
              </a:rPr>
              <a:t>پولی</a:t>
            </a:r>
            <a:endParaRPr lang="en-US" sz="2400" dirty="0">
              <a:cs typeface="B Mitra"/>
            </a:endParaRPr>
          </a:p>
        </p:txBody>
      </p:sp>
      <p:sp>
        <p:nvSpPr>
          <p:cNvPr id="11" name="TextBox 10"/>
          <p:cNvSpPr txBox="1"/>
          <p:nvPr/>
        </p:nvSpPr>
        <p:spPr>
          <a:xfrm>
            <a:off x="6576868" y="4216476"/>
            <a:ext cx="990600" cy="461665"/>
          </a:xfrm>
          <a:prstGeom prst="rect">
            <a:avLst/>
          </a:prstGeom>
          <a:noFill/>
        </p:spPr>
        <p:txBody>
          <a:bodyPr wrap="square" rtlCol="0">
            <a:spAutoFit/>
          </a:bodyPr>
          <a:lstStyle/>
          <a:p>
            <a:pPr algn="r" rtl="1"/>
            <a:r>
              <a:rPr lang="fa-IR" sz="2400" dirty="0" smtClean="0">
                <a:cs typeface="B Mitra"/>
              </a:rPr>
              <a:t>پایاپای</a:t>
            </a:r>
            <a:endParaRPr lang="en-US" sz="2400" dirty="0">
              <a:cs typeface="B Mitra"/>
            </a:endParaRPr>
          </a:p>
        </p:txBody>
      </p:sp>
      <p:sp>
        <p:nvSpPr>
          <p:cNvPr id="12" name="TextBox 11"/>
          <p:cNvSpPr txBox="1"/>
          <p:nvPr/>
        </p:nvSpPr>
        <p:spPr>
          <a:xfrm>
            <a:off x="5984847" y="3996898"/>
            <a:ext cx="599237" cy="461665"/>
          </a:xfrm>
          <a:prstGeom prst="rect">
            <a:avLst/>
          </a:prstGeom>
          <a:noFill/>
        </p:spPr>
        <p:txBody>
          <a:bodyPr wrap="square" rtlCol="0">
            <a:spAutoFit/>
          </a:bodyPr>
          <a:lstStyle/>
          <a:p>
            <a:r>
              <a:rPr lang="fa-IR" sz="2400" dirty="0" smtClean="0">
                <a:cs typeface="B Mitra"/>
              </a:rPr>
              <a:t>کالا</a:t>
            </a:r>
            <a:endParaRPr lang="en-US" sz="2400" dirty="0">
              <a:cs typeface="B Mitra"/>
            </a:endParaRPr>
          </a:p>
        </p:txBody>
      </p:sp>
      <p:sp>
        <p:nvSpPr>
          <p:cNvPr id="13" name="TextBox 12"/>
          <p:cNvSpPr txBox="1"/>
          <p:nvPr/>
        </p:nvSpPr>
        <p:spPr>
          <a:xfrm>
            <a:off x="7765473" y="3766065"/>
            <a:ext cx="1110081" cy="461665"/>
          </a:xfrm>
          <a:prstGeom prst="rect">
            <a:avLst/>
          </a:prstGeom>
          <a:noFill/>
        </p:spPr>
        <p:txBody>
          <a:bodyPr wrap="square" rtlCol="0">
            <a:spAutoFit/>
          </a:bodyPr>
          <a:lstStyle/>
          <a:p>
            <a:r>
              <a:rPr lang="fa-IR" sz="2400" dirty="0" smtClean="0">
                <a:cs typeface="B Mitra"/>
              </a:rPr>
              <a:t>معامله</a:t>
            </a:r>
            <a:endParaRPr lang="en-US" sz="2400" dirty="0">
              <a:cs typeface="B Mitra"/>
            </a:endParaRPr>
          </a:p>
        </p:txBody>
      </p:sp>
      <p:sp>
        <p:nvSpPr>
          <p:cNvPr id="14" name="TextBox 13"/>
          <p:cNvSpPr txBox="1"/>
          <p:nvPr/>
        </p:nvSpPr>
        <p:spPr>
          <a:xfrm>
            <a:off x="5662468" y="4513981"/>
            <a:ext cx="914400" cy="461665"/>
          </a:xfrm>
          <a:prstGeom prst="rect">
            <a:avLst/>
          </a:prstGeom>
          <a:noFill/>
        </p:spPr>
        <p:txBody>
          <a:bodyPr wrap="square" rtlCol="0">
            <a:spAutoFit/>
          </a:bodyPr>
          <a:lstStyle/>
          <a:p>
            <a:r>
              <a:rPr lang="fa-IR" sz="2400" dirty="0" smtClean="0">
                <a:cs typeface="B Mitra"/>
              </a:rPr>
              <a:t>خدمات</a:t>
            </a:r>
            <a:endParaRPr lang="en-US" sz="2400" dirty="0">
              <a:cs typeface="B Mitra"/>
            </a:endParaRPr>
          </a:p>
        </p:txBody>
      </p:sp>
      <p:sp>
        <p:nvSpPr>
          <p:cNvPr id="15" name="Right Brace 14"/>
          <p:cNvSpPr/>
          <p:nvPr/>
        </p:nvSpPr>
        <p:spPr>
          <a:xfrm>
            <a:off x="7567468" y="3616035"/>
            <a:ext cx="198005" cy="89794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ight Brace 15"/>
          <p:cNvSpPr/>
          <p:nvPr/>
        </p:nvSpPr>
        <p:spPr>
          <a:xfrm>
            <a:off x="6554787" y="4103775"/>
            <a:ext cx="136958" cy="7591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801" y="2816678"/>
            <a:ext cx="4368799" cy="3431722"/>
          </a:xfrm>
          <a:prstGeom prst="rect">
            <a:avLst/>
          </a:prstGeom>
        </p:spPr>
      </p:pic>
    </p:spTree>
    <p:extLst>
      <p:ext uri="{BB962C8B-B14F-4D97-AF65-F5344CB8AC3E}">
        <p14:creationId xmlns:p14="http://schemas.microsoft.com/office/powerpoint/2010/main" val="152907112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6" name="Title 5"/>
          <p:cNvSpPr>
            <a:spLocks noGrp="1"/>
          </p:cNvSpPr>
          <p:nvPr>
            <p:ph type="title"/>
          </p:nvPr>
        </p:nvSpPr>
        <p:spPr>
          <a:xfrm>
            <a:off x="457200" y="267494"/>
            <a:ext cx="8229600" cy="1256506"/>
          </a:xfrm>
        </p:spPr>
        <p:txBody>
          <a:bodyPr/>
          <a:lstStyle/>
          <a:p>
            <a:pPr algn="r" rtl="1"/>
            <a:r>
              <a:rPr lang="fa-IR" dirty="0" smtClean="0">
                <a:solidFill>
                  <a:schemeClr val="tx1">
                    <a:lumMod val="95000"/>
                  </a:schemeClr>
                </a:solidFill>
                <a:cs typeface="Titr"/>
              </a:rPr>
              <a:t>شرایط تحقق معامله:</a:t>
            </a:r>
            <a:endParaRPr lang="en-US" dirty="0">
              <a:solidFill>
                <a:schemeClr val="tx1">
                  <a:lumMod val="95000"/>
                </a:schemeClr>
              </a:solidFill>
              <a:cs typeface="Titr"/>
            </a:endParaRPr>
          </a:p>
        </p:txBody>
      </p:sp>
      <p:sp>
        <p:nvSpPr>
          <p:cNvPr id="7" name="Content Placeholder 6"/>
          <p:cNvSpPr>
            <a:spLocks noGrp="1"/>
          </p:cNvSpPr>
          <p:nvPr>
            <p:ph idx="1"/>
          </p:nvPr>
        </p:nvSpPr>
        <p:spPr/>
        <p:txBody>
          <a:bodyPr>
            <a:normAutofit/>
          </a:bodyPr>
          <a:lstStyle/>
          <a:p>
            <a:pPr algn="r" rtl="1">
              <a:buClr>
                <a:srgbClr val="FFFF00"/>
              </a:buClr>
              <a:buFont typeface="Arial" pitchFamily="34" charset="0"/>
              <a:buChar char="•"/>
            </a:pPr>
            <a:r>
              <a:rPr lang="fa-IR" sz="2400" dirty="0" smtClean="0">
                <a:cs typeface="B Mitra"/>
              </a:rPr>
              <a:t>وجود حداق</a:t>
            </a:r>
            <a:r>
              <a:rPr lang="fa-IR" sz="2400" dirty="0">
                <a:cs typeface="B Mitra"/>
              </a:rPr>
              <a:t>ل</a:t>
            </a:r>
            <a:r>
              <a:rPr lang="fa-IR" sz="2400" dirty="0" smtClean="0">
                <a:cs typeface="B Mitra"/>
              </a:rPr>
              <a:t> دو کالای با ارزش</a:t>
            </a:r>
          </a:p>
          <a:p>
            <a:pPr algn="r" rtl="1">
              <a:buClr>
                <a:srgbClr val="FFFF00"/>
              </a:buClr>
              <a:buFont typeface="Arial" pitchFamily="34" charset="0"/>
              <a:buChar char="•"/>
            </a:pPr>
            <a:r>
              <a:rPr lang="fa-IR" sz="2400" dirty="0" smtClean="0">
                <a:cs typeface="B Mitra"/>
              </a:rPr>
              <a:t>شرایطی که روی آن توافق به عمل آید</a:t>
            </a:r>
          </a:p>
          <a:p>
            <a:pPr algn="r" rtl="1">
              <a:buClr>
                <a:srgbClr val="FFFF00"/>
              </a:buClr>
              <a:buFont typeface="Arial" pitchFamily="34" charset="0"/>
              <a:buChar char="•"/>
            </a:pPr>
            <a:r>
              <a:rPr lang="fa-IR" sz="2400" dirty="0" smtClean="0">
                <a:cs typeface="B Mitra"/>
              </a:rPr>
              <a:t>زمان توافق</a:t>
            </a:r>
          </a:p>
          <a:p>
            <a:pPr algn="r" rtl="1">
              <a:buClr>
                <a:srgbClr val="FFFF00"/>
              </a:buClr>
              <a:buFont typeface="Arial" pitchFamily="34" charset="0"/>
              <a:buChar char="•"/>
            </a:pPr>
            <a:r>
              <a:rPr lang="fa-IR" sz="2400" dirty="0" smtClean="0">
                <a:cs typeface="B Mitra"/>
              </a:rPr>
              <a:t>مکان توافق</a:t>
            </a:r>
            <a:endParaRPr lang="en-US" sz="2400" dirty="0">
              <a:cs typeface="B Mitra"/>
            </a:endParaRPr>
          </a:p>
        </p:txBody>
      </p:sp>
    </p:spTree>
    <p:extLst>
      <p:ext uri="{BB962C8B-B14F-4D97-AF65-F5344CB8AC3E}">
        <p14:creationId xmlns:p14="http://schemas.microsoft.com/office/powerpoint/2010/main" val="223256187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7">
                                            <p:txEl>
                                              <p:pRg st="1" end="1"/>
                                            </p:txEl>
                                          </p:spTgt>
                                        </p:tgtEl>
                                        <p:attrNameLst>
                                          <p:attrName>style.visibility</p:attrName>
                                        </p:attrNameLst>
                                      </p:cBhvr>
                                      <p:to>
                                        <p:strVal val="visible"/>
                                      </p:to>
                                    </p:set>
                                    <p:anim calcmode="lin" valueType="num">
                                      <p:cBhvr>
                                        <p:cTn id="16" dur="500" fill="hold"/>
                                        <p:tgtEl>
                                          <p:spTgt spid="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7">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7">
                                            <p:txEl>
                                              <p:pRg st="2" end="2"/>
                                            </p:txEl>
                                          </p:spTgt>
                                        </p:tgtEl>
                                        <p:attrNameLst>
                                          <p:attrName>style.visibility</p:attrName>
                                        </p:attrNameLst>
                                      </p:cBhvr>
                                      <p:to>
                                        <p:strVal val="visible"/>
                                      </p:to>
                                    </p:set>
                                    <p:anim calcmode="lin" valueType="num">
                                      <p:cBhvr>
                                        <p:cTn id="25" dur="500" fill="hold"/>
                                        <p:tgtEl>
                                          <p:spTgt spid="7">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7">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7">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7">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7">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7">
                                            <p:txEl>
                                              <p:pRg st="3" end="3"/>
                                            </p:txEl>
                                          </p:spTgt>
                                        </p:tgtEl>
                                        <p:attrNameLst>
                                          <p:attrName>style.visibility</p:attrName>
                                        </p:attrNameLst>
                                      </p:cBhvr>
                                      <p:to>
                                        <p:strVal val="visible"/>
                                      </p:to>
                                    </p:set>
                                    <p:anim calcmode="lin" valueType="num">
                                      <p:cBhvr>
                                        <p:cTn id="34" dur="500" fill="hold"/>
                                        <p:tgtEl>
                                          <p:spTgt spid="7">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7">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7">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7">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7" name="Content Placeholder 6"/>
          <p:cNvSpPr>
            <a:spLocks noGrp="1"/>
          </p:cNvSpPr>
          <p:nvPr>
            <p:ph idx="1"/>
          </p:nvPr>
        </p:nvSpPr>
        <p:spPr/>
        <p:txBody>
          <a:bodyPr>
            <a:normAutofit/>
          </a:bodyPr>
          <a:lstStyle/>
          <a:p>
            <a:pPr marL="64008" indent="0" algn="r" rtl="1">
              <a:buNone/>
            </a:pPr>
            <a:r>
              <a:rPr lang="fa-IR" sz="2400" dirty="0" smtClean="0">
                <a:cs typeface="B Mitra"/>
              </a:rPr>
              <a:t>به مجموعه ای از خریداران بالقوه و بالفعل یک کالا، بازار اطلاق می شود.</a:t>
            </a:r>
          </a:p>
          <a:p>
            <a:pPr marL="64008" indent="0" algn="r" rtl="1">
              <a:buNone/>
            </a:pPr>
            <a:r>
              <a:rPr lang="fa-IR" sz="2400" dirty="0" smtClean="0">
                <a:cs typeface="B Mitra"/>
              </a:rPr>
              <a:t> </a:t>
            </a:r>
          </a:p>
          <a:p>
            <a:pPr marL="64008" indent="0" algn="r" rtl="1">
              <a:buNone/>
            </a:pPr>
            <a:r>
              <a:rPr lang="fa-IR" sz="2400" dirty="0" smtClean="0">
                <a:cs typeface="B Mitra"/>
              </a:rPr>
              <a:t>عوامل تشکیل بازار :</a:t>
            </a:r>
          </a:p>
          <a:p>
            <a:pPr marL="64008" indent="0" algn="r" rtl="1">
              <a:buNone/>
            </a:pPr>
            <a:r>
              <a:rPr lang="fa-IR" sz="2400" dirty="0" smtClean="0">
                <a:cs typeface="B Mitra"/>
              </a:rPr>
              <a:t>1- فروشندگان</a:t>
            </a:r>
          </a:p>
          <a:p>
            <a:pPr marL="64008" indent="0" algn="r" rtl="1">
              <a:buNone/>
            </a:pPr>
            <a:r>
              <a:rPr lang="fa-IR" sz="2400" dirty="0" smtClean="0">
                <a:cs typeface="B Mitra"/>
              </a:rPr>
              <a:t>2- خریداران</a:t>
            </a:r>
          </a:p>
          <a:p>
            <a:pPr marL="64008" indent="0" algn="r" rtl="1">
              <a:buNone/>
            </a:pPr>
            <a:r>
              <a:rPr lang="fa-IR" sz="2400" dirty="0" smtClean="0">
                <a:cs typeface="B Mitra"/>
              </a:rPr>
              <a:t>3-نیاز یا احتیاج</a:t>
            </a:r>
          </a:p>
          <a:p>
            <a:pPr marL="64008" indent="0" algn="r" rtl="1">
              <a:buNone/>
            </a:pPr>
            <a:r>
              <a:rPr lang="fa-IR" sz="2400" dirty="0" smtClean="0">
                <a:cs typeface="B Mitra"/>
              </a:rPr>
              <a:t>4- قدرت خرید</a:t>
            </a:r>
            <a:endParaRPr lang="en-US" sz="2400" dirty="0">
              <a:cs typeface="B Mitra"/>
            </a:endParaRPr>
          </a:p>
        </p:txBody>
      </p:sp>
      <p:grpSp>
        <p:nvGrpSpPr>
          <p:cNvPr id="8" name="Group 7"/>
          <p:cNvGrpSpPr/>
          <p:nvPr/>
        </p:nvGrpSpPr>
        <p:grpSpPr>
          <a:xfrm>
            <a:off x="2019300" y="346227"/>
            <a:ext cx="5181600" cy="848636"/>
            <a:chOff x="1642327" y="915930"/>
            <a:chExt cx="1305594" cy="848636"/>
          </a:xfrm>
          <a:scene3d>
            <a:camera prst="orthographicFront"/>
            <a:lightRig rig="threePt" dir="t">
              <a:rot lat="0" lon="0" rev="7500000"/>
            </a:lightRig>
          </a:scene3d>
        </p:grpSpPr>
        <p:sp>
          <p:nvSpPr>
            <p:cNvPr id="9" name="Rounded Rectangle 8"/>
            <p:cNvSpPr/>
            <p:nvPr/>
          </p:nvSpPr>
          <p:spPr>
            <a:xfrm>
              <a:off x="1642327" y="915930"/>
              <a:ext cx="1305594" cy="848636"/>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Rounded Rectangle 4"/>
            <p:cNvSpPr/>
            <p:nvPr/>
          </p:nvSpPr>
          <p:spPr>
            <a:xfrm>
              <a:off x="1683754" y="957357"/>
              <a:ext cx="1222740" cy="7657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a-IR" sz="3200" kern="1200" dirty="0" smtClean="0"/>
                <a:t>بازارها</a:t>
              </a:r>
              <a:endParaRPr lang="en-US" sz="3200" kern="1200" dirty="0"/>
            </a:p>
          </p:txBody>
        </p:sp>
      </p:grpSp>
    </p:spTree>
    <p:extLst>
      <p:ext uri="{BB962C8B-B14F-4D97-AF65-F5344CB8AC3E}">
        <p14:creationId xmlns:p14="http://schemas.microsoft.com/office/powerpoint/2010/main" val="223256187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460440" y="614920"/>
            <a:ext cx="2590800" cy="3352800"/>
            <a:chOff x="4191000" y="533400"/>
            <a:chExt cx="2590800" cy="3352800"/>
          </a:xfrm>
        </p:grpSpPr>
        <p:sp>
          <p:nvSpPr>
            <p:cNvPr id="12" name="Rectangle 11"/>
            <p:cNvSpPr/>
            <p:nvPr/>
          </p:nvSpPr>
          <p:spPr>
            <a:xfrm>
              <a:off x="4191000" y="533400"/>
              <a:ext cx="2590800" cy="335280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grpSp>
          <p:nvGrpSpPr>
            <p:cNvPr id="13" name="Group 12"/>
            <p:cNvGrpSpPr/>
            <p:nvPr/>
          </p:nvGrpSpPr>
          <p:grpSpPr>
            <a:xfrm>
              <a:off x="4295002" y="762000"/>
              <a:ext cx="2382795" cy="2778171"/>
              <a:chOff x="838200" y="801555"/>
              <a:chExt cx="2382795" cy="2778171"/>
            </a:xfrm>
          </p:grpSpPr>
          <p:sp>
            <p:nvSpPr>
              <p:cNvPr id="14" name="Circular Arrow 13"/>
              <p:cNvSpPr/>
              <p:nvPr/>
            </p:nvSpPr>
            <p:spPr>
              <a:xfrm rot="17189913" flipH="1">
                <a:off x="2147594" y="1258755"/>
                <a:ext cx="990600" cy="990600"/>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15" name="Group 14"/>
              <p:cNvGrpSpPr/>
              <p:nvPr/>
            </p:nvGrpSpPr>
            <p:grpSpPr>
              <a:xfrm>
                <a:off x="2089532" y="813734"/>
                <a:ext cx="1106723" cy="458876"/>
                <a:chOff x="4112113" y="794613"/>
                <a:chExt cx="1222845" cy="611276"/>
              </a:xfrm>
            </p:grpSpPr>
            <p:sp>
              <p:nvSpPr>
                <p:cNvPr id="28" name="Rectangle 27"/>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9" name="Rectangle 28"/>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ماهیگیر</a:t>
                  </a:r>
                  <a:endParaRPr lang="en-US" sz="1600" kern="1200" dirty="0"/>
                </a:p>
              </p:txBody>
            </p:sp>
          </p:grpSp>
          <p:sp>
            <p:nvSpPr>
              <p:cNvPr id="16" name="Circular Arrow 15"/>
              <p:cNvSpPr/>
              <p:nvPr/>
            </p:nvSpPr>
            <p:spPr>
              <a:xfrm rot="17189913" flipH="1">
                <a:off x="896262" y="1246576"/>
                <a:ext cx="990600" cy="990600"/>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17" name="Group 16"/>
              <p:cNvGrpSpPr/>
              <p:nvPr/>
            </p:nvGrpSpPr>
            <p:grpSpPr>
              <a:xfrm>
                <a:off x="838200" y="801555"/>
                <a:ext cx="1106723" cy="458876"/>
                <a:chOff x="4112113" y="794613"/>
                <a:chExt cx="1222845" cy="611276"/>
              </a:xfrm>
            </p:grpSpPr>
            <p:sp>
              <p:nvSpPr>
                <p:cNvPr id="26" name="Rectangle 25"/>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7" name="Rectangle 26"/>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شکارچی</a:t>
                  </a:r>
                  <a:endParaRPr lang="en-US" sz="1600" kern="1200" dirty="0"/>
                </a:p>
              </p:txBody>
            </p:sp>
          </p:grpSp>
          <p:sp>
            <p:nvSpPr>
              <p:cNvPr id="18" name="Circular Arrow 17"/>
              <p:cNvSpPr/>
              <p:nvPr/>
            </p:nvSpPr>
            <p:spPr>
              <a:xfrm rot="8391427" flipH="1" flipV="1">
                <a:off x="907799" y="2340451"/>
                <a:ext cx="990600" cy="954890"/>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Circular Arrow 18"/>
              <p:cNvSpPr/>
              <p:nvPr/>
            </p:nvSpPr>
            <p:spPr>
              <a:xfrm rot="8391427" flipH="1" flipV="1">
                <a:off x="2172334" y="2264251"/>
                <a:ext cx="990600" cy="954890"/>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20" name="Group 19"/>
              <p:cNvGrpSpPr/>
              <p:nvPr/>
            </p:nvGrpSpPr>
            <p:grpSpPr>
              <a:xfrm>
                <a:off x="852194" y="3120850"/>
                <a:ext cx="1106723" cy="458876"/>
                <a:chOff x="4112113" y="794613"/>
                <a:chExt cx="1222845" cy="611276"/>
              </a:xfrm>
            </p:grpSpPr>
            <p:sp>
              <p:nvSpPr>
                <p:cNvPr id="24" name="Rectangle 23"/>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tangle 24"/>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کشاورز</a:t>
                  </a:r>
                  <a:endParaRPr lang="en-US" sz="1600" kern="1200" dirty="0"/>
                </a:p>
              </p:txBody>
            </p:sp>
          </p:grpSp>
          <p:grpSp>
            <p:nvGrpSpPr>
              <p:cNvPr id="21" name="Group 20"/>
              <p:cNvGrpSpPr/>
              <p:nvPr/>
            </p:nvGrpSpPr>
            <p:grpSpPr>
              <a:xfrm>
                <a:off x="2114272" y="3119020"/>
                <a:ext cx="1106723" cy="458876"/>
                <a:chOff x="4112113" y="794613"/>
                <a:chExt cx="1222845" cy="611276"/>
              </a:xfrm>
            </p:grpSpPr>
            <p:sp>
              <p:nvSpPr>
                <p:cNvPr id="22" name="Rectangle 21"/>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Rectangle 22"/>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کوزه گر</a:t>
                  </a:r>
                  <a:endParaRPr lang="en-US" sz="1600" kern="1200" dirty="0"/>
                </a:p>
              </p:txBody>
            </p:sp>
          </p:grpSp>
        </p:grpSp>
      </p:grpSp>
      <p:grpSp>
        <p:nvGrpSpPr>
          <p:cNvPr id="49" name="Group 48"/>
          <p:cNvGrpSpPr/>
          <p:nvPr/>
        </p:nvGrpSpPr>
        <p:grpSpPr>
          <a:xfrm>
            <a:off x="6069247" y="614920"/>
            <a:ext cx="2590800" cy="3352800"/>
            <a:chOff x="5562600" y="1362941"/>
            <a:chExt cx="2590800" cy="3352800"/>
          </a:xfrm>
        </p:grpSpPr>
        <p:sp>
          <p:nvSpPr>
            <p:cNvPr id="50" name="Rectangle 49"/>
            <p:cNvSpPr/>
            <p:nvPr/>
          </p:nvSpPr>
          <p:spPr>
            <a:xfrm>
              <a:off x="5562600" y="1362941"/>
              <a:ext cx="2590800" cy="335280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grpSp>
          <p:nvGrpSpPr>
            <p:cNvPr id="51" name="Group 50"/>
            <p:cNvGrpSpPr/>
            <p:nvPr/>
          </p:nvGrpSpPr>
          <p:grpSpPr>
            <a:xfrm>
              <a:off x="5666602" y="1650255"/>
              <a:ext cx="2382795" cy="2778171"/>
              <a:chOff x="1704202" y="1121324"/>
              <a:chExt cx="2382795" cy="2778171"/>
            </a:xfrm>
          </p:grpSpPr>
          <p:grpSp>
            <p:nvGrpSpPr>
              <p:cNvPr id="52" name="Group 51"/>
              <p:cNvGrpSpPr/>
              <p:nvPr/>
            </p:nvGrpSpPr>
            <p:grpSpPr>
              <a:xfrm>
                <a:off x="2955534" y="1133503"/>
                <a:ext cx="1106723" cy="458876"/>
                <a:chOff x="4112113" y="794613"/>
                <a:chExt cx="1222845" cy="611276"/>
              </a:xfrm>
            </p:grpSpPr>
            <p:sp>
              <p:nvSpPr>
                <p:cNvPr id="67" name="Rectangle 66"/>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8" name="Rectangle 67"/>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ماهیگیر</a:t>
                  </a:r>
                  <a:endParaRPr lang="en-US" sz="1600" kern="1200" dirty="0"/>
                </a:p>
              </p:txBody>
            </p:sp>
          </p:grpSp>
          <p:grpSp>
            <p:nvGrpSpPr>
              <p:cNvPr id="53" name="Group 52"/>
              <p:cNvGrpSpPr/>
              <p:nvPr/>
            </p:nvGrpSpPr>
            <p:grpSpPr>
              <a:xfrm>
                <a:off x="1704202" y="1121324"/>
                <a:ext cx="1106723" cy="458876"/>
                <a:chOff x="4112113" y="794613"/>
                <a:chExt cx="1222845" cy="611276"/>
              </a:xfrm>
            </p:grpSpPr>
            <p:sp>
              <p:nvSpPr>
                <p:cNvPr id="65" name="Rectangle 64"/>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6" name="Rectangle 65"/>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شکارچی</a:t>
                  </a:r>
                  <a:endParaRPr lang="en-US" sz="1600" kern="1200" dirty="0"/>
                </a:p>
              </p:txBody>
            </p:sp>
          </p:grpSp>
          <p:grpSp>
            <p:nvGrpSpPr>
              <p:cNvPr id="54" name="Group 53"/>
              <p:cNvGrpSpPr/>
              <p:nvPr/>
            </p:nvGrpSpPr>
            <p:grpSpPr>
              <a:xfrm>
                <a:off x="1718196" y="3440619"/>
                <a:ext cx="1106723" cy="458876"/>
                <a:chOff x="4112113" y="794613"/>
                <a:chExt cx="1222845" cy="611276"/>
              </a:xfrm>
            </p:grpSpPr>
            <p:sp>
              <p:nvSpPr>
                <p:cNvPr id="63" name="Rectangle 62"/>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4" name="Rectangle 63"/>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کشاورز</a:t>
                  </a:r>
                  <a:endParaRPr lang="en-US" sz="1600" kern="1200" dirty="0"/>
                </a:p>
              </p:txBody>
            </p:sp>
          </p:grpSp>
          <p:grpSp>
            <p:nvGrpSpPr>
              <p:cNvPr id="55" name="Group 54"/>
              <p:cNvGrpSpPr/>
              <p:nvPr/>
            </p:nvGrpSpPr>
            <p:grpSpPr>
              <a:xfrm>
                <a:off x="2980274" y="3438789"/>
                <a:ext cx="1106723" cy="458876"/>
                <a:chOff x="4112113" y="794613"/>
                <a:chExt cx="1222845" cy="611276"/>
              </a:xfrm>
            </p:grpSpPr>
            <p:sp>
              <p:nvSpPr>
                <p:cNvPr id="61" name="Rectangle 60"/>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2" name="Rectangle 61"/>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کوزه گر</a:t>
                  </a:r>
                  <a:endParaRPr lang="en-US" sz="1600" kern="1200" dirty="0"/>
                </a:p>
              </p:txBody>
            </p:sp>
          </p:grpSp>
          <p:sp>
            <p:nvSpPr>
              <p:cNvPr id="56" name="Oval 55"/>
              <p:cNvSpPr/>
              <p:nvPr/>
            </p:nvSpPr>
            <p:spPr>
              <a:xfrm>
                <a:off x="2362200" y="1981200"/>
                <a:ext cx="10668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p:nvPr/>
            </p:nvCxnSpPr>
            <p:spPr>
              <a:xfrm>
                <a:off x="2105890" y="1539240"/>
                <a:ext cx="457200" cy="44196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3200400" y="2987040"/>
                <a:ext cx="457200" cy="44196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2146724" y="2999510"/>
                <a:ext cx="409436" cy="468819"/>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a:off x="3276600" y="1579922"/>
                <a:ext cx="291532" cy="40127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grpSp>
      <p:sp>
        <p:nvSpPr>
          <p:cNvPr id="69" name="TextBox 68"/>
          <p:cNvSpPr txBox="1"/>
          <p:nvPr/>
        </p:nvSpPr>
        <p:spPr>
          <a:xfrm>
            <a:off x="990600" y="4267200"/>
            <a:ext cx="1600200" cy="369332"/>
          </a:xfrm>
          <a:prstGeom prst="rect">
            <a:avLst/>
          </a:prstGeom>
          <a:noFill/>
        </p:spPr>
        <p:txBody>
          <a:bodyPr wrap="square" rtlCol="0">
            <a:spAutoFit/>
          </a:bodyPr>
          <a:lstStyle/>
          <a:p>
            <a:pPr algn="r" rtl="1"/>
            <a:r>
              <a:rPr lang="fa-IR" dirty="0" smtClean="0"/>
              <a:t>خود کفایی</a:t>
            </a:r>
            <a:endParaRPr lang="en-US" dirty="0"/>
          </a:p>
        </p:txBody>
      </p:sp>
      <p:sp>
        <p:nvSpPr>
          <p:cNvPr id="70" name="TextBox 69"/>
          <p:cNvSpPr txBox="1"/>
          <p:nvPr/>
        </p:nvSpPr>
        <p:spPr>
          <a:xfrm>
            <a:off x="3530626" y="4267200"/>
            <a:ext cx="2010825" cy="369332"/>
          </a:xfrm>
          <a:prstGeom prst="rect">
            <a:avLst/>
          </a:prstGeom>
          <a:noFill/>
        </p:spPr>
        <p:txBody>
          <a:bodyPr wrap="square" rtlCol="0">
            <a:spAutoFit/>
          </a:bodyPr>
          <a:lstStyle/>
          <a:p>
            <a:pPr algn="r" rtl="1"/>
            <a:r>
              <a:rPr lang="fa-IR" dirty="0" smtClean="0"/>
              <a:t>مبادله غیر متمرکز</a:t>
            </a:r>
            <a:endParaRPr lang="en-US" dirty="0"/>
          </a:p>
        </p:txBody>
      </p:sp>
      <p:sp>
        <p:nvSpPr>
          <p:cNvPr id="71" name="TextBox 70"/>
          <p:cNvSpPr txBox="1"/>
          <p:nvPr/>
        </p:nvSpPr>
        <p:spPr>
          <a:xfrm>
            <a:off x="6359234" y="4294909"/>
            <a:ext cx="2010825" cy="369332"/>
          </a:xfrm>
          <a:prstGeom prst="rect">
            <a:avLst/>
          </a:prstGeom>
          <a:noFill/>
        </p:spPr>
        <p:txBody>
          <a:bodyPr wrap="square" rtlCol="0">
            <a:spAutoFit/>
          </a:bodyPr>
          <a:lstStyle/>
          <a:p>
            <a:pPr algn="r" rtl="1"/>
            <a:r>
              <a:rPr lang="fa-IR" dirty="0" smtClean="0"/>
              <a:t>مبادله متمرکز</a:t>
            </a:r>
            <a:endParaRPr lang="en-US" dirty="0"/>
          </a:p>
        </p:txBody>
      </p:sp>
      <p:grpSp>
        <p:nvGrpSpPr>
          <p:cNvPr id="72" name="Group 71"/>
          <p:cNvGrpSpPr/>
          <p:nvPr/>
        </p:nvGrpSpPr>
        <p:grpSpPr>
          <a:xfrm>
            <a:off x="3240638" y="614920"/>
            <a:ext cx="2590800" cy="3352800"/>
            <a:chOff x="152400" y="614920"/>
            <a:chExt cx="2590800" cy="3352800"/>
          </a:xfrm>
        </p:grpSpPr>
        <p:sp>
          <p:nvSpPr>
            <p:cNvPr id="73" name="Rectangle 72"/>
            <p:cNvSpPr/>
            <p:nvPr/>
          </p:nvSpPr>
          <p:spPr>
            <a:xfrm>
              <a:off x="152400" y="614920"/>
              <a:ext cx="2590800" cy="335280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grpSp>
          <p:nvGrpSpPr>
            <p:cNvPr id="74" name="Group 73"/>
            <p:cNvGrpSpPr/>
            <p:nvPr/>
          </p:nvGrpSpPr>
          <p:grpSpPr>
            <a:xfrm>
              <a:off x="256402" y="943585"/>
              <a:ext cx="2382795" cy="2778171"/>
              <a:chOff x="3357528" y="902234"/>
              <a:chExt cx="2382795" cy="2778171"/>
            </a:xfrm>
          </p:grpSpPr>
          <p:grpSp>
            <p:nvGrpSpPr>
              <p:cNvPr id="75" name="Group 74"/>
              <p:cNvGrpSpPr/>
              <p:nvPr/>
            </p:nvGrpSpPr>
            <p:grpSpPr>
              <a:xfrm>
                <a:off x="4608860" y="914413"/>
                <a:ext cx="1106723" cy="458876"/>
                <a:chOff x="4112113" y="794613"/>
                <a:chExt cx="1222845" cy="611276"/>
              </a:xfrm>
            </p:grpSpPr>
            <p:sp>
              <p:nvSpPr>
                <p:cNvPr id="91" name="Rectangle 90"/>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92" name="Rectangle 91"/>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ماهیگیر</a:t>
                  </a:r>
                  <a:endParaRPr lang="en-US" sz="1600" kern="1200" dirty="0"/>
                </a:p>
              </p:txBody>
            </p:sp>
          </p:grpSp>
          <p:grpSp>
            <p:nvGrpSpPr>
              <p:cNvPr id="76" name="Group 75"/>
              <p:cNvGrpSpPr/>
              <p:nvPr/>
            </p:nvGrpSpPr>
            <p:grpSpPr>
              <a:xfrm>
                <a:off x="3357528" y="902234"/>
                <a:ext cx="1106723" cy="458876"/>
                <a:chOff x="4112113" y="794613"/>
                <a:chExt cx="1222845" cy="611276"/>
              </a:xfrm>
            </p:grpSpPr>
            <p:sp>
              <p:nvSpPr>
                <p:cNvPr id="89" name="Rectangle 88"/>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90" name="Rectangle 89"/>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شکارچی</a:t>
                  </a:r>
                  <a:endParaRPr lang="en-US" sz="1600" kern="1200" dirty="0"/>
                </a:p>
              </p:txBody>
            </p:sp>
          </p:grpSp>
          <p:grpSp>
            <p:nvGrpSpPr>
              <p:cNvPr id="77" name="Group 76"/>
              <p:cNvGrpSpPr/>
              <p:nvPr/>
            </p:nvGrpSpPr>
            <p:grpSpPr>
              <a:xfrm>
                <a:off x="3371522" y="3221529"/>
                <a:ext cx="1106723" cy="458876"/>
                <a:chOff x="4112113" y="794613"/>
                <a:chExt cx="1222845" cy="611276"/>
              </a:xfrm>
            </p:grpSpPr>
            <p:sp>
              <p:nvSpPr>
                <p:cNvPr id="87" name="Rectangle 86"/>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8" name="Rectangle 87"/>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کشاورز</a:t>
                  </a:r>
                  <a:endParaRPr lang="en-US" sz="1600" kern="1200" dirty="0"/>
                </a:p>
              </p:txBody>
            </p:sp>
          </p:grpSp>
          <p:grpSp>
            <p:nvGrpSpPr>
              <p:cNvPr id="78" name="Group 77"/>
              <p:cNvGrpSpPr/>
              <p:nvPr/>
            </p:nvGrpSpPr>
            <p:grpSpPr>
              <a:xfrm>
                <a:off x="4633600" y="3219699"/>
                <a:ext cx="1106723" cy="458876"/>
                <a:chOff x="4112113" y="794613"/>
                <a:chExt cx="1222845" cy="611276"/>
              </a:xfrm>
            </p:grpSpPr>
            <p:sp>
              <p:nvSpPr>
                <p:cNvPr id="85" name="Rectangle 84"/>
                <p:cNvSpPr/>
                <p:nvPr/>
              </p:nvSpPr>
              <p:spPr>
                <a:xfrm>
                  <a:off x="4112113" y="794613"/>
                  <a:ext cx="1222845" cy="61127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6" name="Rectangle 85"/>
                <p:cNvSpPr/>
                <p:nvPr/>
              </p:nvSpPr>
              <p:spPr>
                <a:xfrm>
                  <a:off x="4112113" y="794613"/>
                  <a:ext cx="1222845" cy="6112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1600" kern="1200" dirty="0" smtClean="0"/>
                    <a:t>کوزه گر</a:t>
                  </a:r>
                  <a:endParaRPr lang="en-US" sz="1600" kern="1200" dirty="0"/>
                </a:p>
              </p:txBody>
            </p:sp>
          </p:grpSp>
          <p:sp>
            <p:nvSpPr>
              <p:cNvPr id="79" name="Up-Down Arrow 78"/>
              <p:cNvSpPr/>
              <p:nvPr/>
            </p:nvSpPr>
            <p:spPr>
              <a:xfrm>
                <a:off x="3759080" y="1361110"/>
                <a:ext cx="151809" cy="194312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Up-Down Arrow 79"/>
              <p:cNvSpPr/>
              <p:nvPr/>
            </p:nvSpPr>
            <p:spPr>
              <a:xfrm>
                <a:off x="5086316" y="1361110"/>
                <a:ext cx="151809" cy="194312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1" name="Straight Arrow Connector 80"/>
              <p:cNvCxnSpPr/>
              <p:nvPr/>
            </p:nvCxnSpPr>
            <p:spPr>
              <a:xfrm>
                <a:off x="3987680" y="1475432"/>
                <a:ext cx="1022436" cy="1668067"/>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H="1">
                <a:off x="3952594" y="1565487"/>
                <a:ext cx="1085232" cy="1593697"/>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4156365" y="1440875"/>
                <a:ext cx="6858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4128655" y="3228110"/>
                <a:ext cx="6858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55674088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p:cTn id="7" dur="1000" fill="hold"/>
                                        <p:tgtEl>
                                          <p:spTgt spid="69"/>
                                        </p:tgtEl>
                                        <p:attrNameLst>
                                          <p:attrName>ppt_w</p:attrName>
                                        </p:attrNameLst>
                                      </p:cBhvr>
                                      <p:tavLst>
                                        <p:tav tm="0">
                                          <p:val>
                                            <p:strVal val="#ppt_w*0.70"/>
                                          </p:val>
                                        </p:tav>
                                        <p:tav tm="100000">
                                          <p:val>
                                            <p:strVal val="#ppt_w"/>
                                          </p:val>
                                        </p:tav>
                                      </p:tavLst>
                                    </p:anim>
                                    <p:anim calcmode="lin" valueType="num">
                                      <p:cBhvr>
                                        <p:cTn id="8" dur="1000" fill="hold"/>
                                        <p:tgtEl>
                                          <p:spTgt spid="69"/>
                                        </p:tgtEl>
                                        <p:attrNameLst>
                                          <p:attrName>ppt_h</p:attrName>
                                        </p:attrNameLst>
                                      </p:cBhvr>
                                      <p:tavLst>
                                        <p:tav tm="0">
                                          <p:val>
                                            <p:strVal val="#ppt_h"/>
                                          </p:val>
                                        </p:tav>
                                        <p:tav tm="100000">
                                          <p:val>
                                            <p:strVal val="#ppt_h"/>
                                          </p:val>
                                        </p:tav>
                                      </p:tavLst>
                                    </p:anim>
                                    <p:animEffect transition="in" filter="fade">
                                      <p:cBhvr>
                                        <p:cTn id="9" dur="1000"/>
                                        <p:tgtEl>
                                          <p:spTgt spid="69"/>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0"/>
                                        </p:tgtEl>
                                        <p:attrNameLst>
                                          <p:attrName>style.visibility</p:attrName>
                                        </p:attrNameLst>
                                      </p:cBhvr>
                                      <p:to>
                                        <p:strVal val="visible"/>
                                      </p:to>
                                    </p:set>
                                    <p:anim calcmode="lin" valueType="num">
                                      <p:cBhvr>
                                        <p:cTn id="14" dur="1000" fill="hold"/>
                                        <p:tgtEl>
                                          <p:spTgt spid="70"/>
                                        </p:tgtEl>
                                        <p:attrNameLst>
                                          <p:attrName>ppt_w</p:attrName>
                                        </p:attrNameLst>
                                      </p:cBhvr>
                                      <p:tavLst>
                                        <p:tav tm="0">
                                          <p:val>
                                            <p:strVal val="#ppt_w*0.70"/>
                                          </p:val>
                                        </p:tav>
                                        <p:tav tm="100000">
                                          <p:val>
                                            <p:strVal val="#ppt_w"/>
                                          </p:val>
                                        </p:tav>
                                      </p:tavLst>
                                    </p:anim>
                                    <p:anim calcmode="lin" valueType="num">
                                      <p:cBhvr>
                                        <p:cTn id="15" dur="1000" fill="hold"/>
                                        <p:tgtEl>
                                          <p:spTgt spid="70"/>
                                        </p:tgtEl>
                                        <p:attrNameLst>
                                          <p:attrName>ppt_h</p:attrName>
                                        </p:attrNameLst>
                                      </p:cBhvr>
                                      <p:tavLst>
                                        <p:tav tm="0">
                                          <p:val>
                                            <p:strVal val="#ppt_h"/>
                                          </p:val>
                                        </p:tav>
                                        <p:tav tm="100000">
                                          <p:val>
                                            <p:strVal val="#ppt_h"/>
                                          </p:val>
                                        </p:tav>
                                      </p:tavLst>
                                    </p:anim>
                                    <p:animEffect transition="in" filter="fade">
                                      <p:cBhvr>
                                        <p:cTn id="16" dur="1000"/>
                                        <p:tgtEl>
                                          <p:spTgt spid="70"/>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1"/>
                                        </p:tgtEl>
                                        <p:attrNameLst>
                                          <p:attrName>style.visibility</p:attrName>
                                        </p:attrNameLst>
                                      </p:cBhvr>
                                      <p:to>
                                        <p:strVal val="visible"/>
                                      </p:to>
                                    </p:set>
                                    <p:anim calcmode="lin" valueType="num">
                                      <p:cBhvr>
                                        <p:cTn id="21" dur="1000" fill="hold"/>
                                        <p:tgtEl>
                                          <p:spTgt spid="71"/>
                                        </p:tgtEl>
                                        <p:attrNameLst>
                                          <p:attrName>ppt_w</p:attrName>
                                        </p:attrNameLst>
                                      </p:cBhvr>
                                      <p:tavLst>
                                        <p:tav tm="0">
                                          <p:val>
                                            <p:strVal val="#ppt_w*0.70"/>
                                          </p:val>
                                        </p:tav>
                                        <p:tav tm="100000">
                                          <p:val>
                                            <p:strVal val="#ppt_w"/>
                                          </p:val>
                                        </p:tav>
                                      </p:tavLst>
                                    </p:anim>
                                    <p:anim calcmode="lin" valueType="num">
                                      <p:cBhvr>
                                        <p:cTn id="22" dur="1000" fill="hold"/>
                                        <p:tgtEl>
                                          <p:spTgt spid="71"/>
                                        </p:tgtEl>
                                        <p:attrNameLst>
                                          <p:attrName>ppt_h</p:attrName>
                                        </p:attrNameLst>
                                      </p:cBhvr>
                                      <p:tavLst>
                                        <p:tav tm="0">
                                          <p:val>
                                            <p:strVal val="#ppt_h"/>
                                          </p:val>
                                        </p:tav>
                                        <p:tav tm="100000">
                                          <p:val>
                                            <p:strVal val="#ppt_h"/>
                                          </p:val>
                                        </p:tav>
                                      </p:tavLst>
                                    </p:anim>
                                    <p:animEffect transition="in" filter="fade">
                                      <p:cBhvr>
                                        <p:cTn id="23" dur="10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7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4" name="Content Placeholder 3"/>
          <p:cNvSpPr>
            <a:spLocks noGrp="1"/>
          </p:cNvSpPr>
          <p:nvPr>
            <p:ph idx="1"/>
          </p:nvPr>
        </p:nvSpPr>
        <p:spPr/>
        <p:txBody>
          <a:bodyPr>
            <a:normAutofit/>
          </a:bodyPr>
          <a:lstStyle/>
          <a:p>
            <a:pPr marL="64008" indent="0" algn="r" rtl="1">
              <a:buNone/>
            </a:pPr>
            <a:r>
              <a:rPr lang="fa-IR" sz="4000" dirty="0" smtClean="0">
                <a:solidFill>
                  <a:srgbClr val="C00000"/>
                </a:solidFill>
                <a:latin typeface="Berlin Sans FB Demi" pitchFamily="34" charset="0"/>
              </a:rPr>
              <a:t>کتاب اصول بازاریابی فیلیپ کاتلر و گری آمسترانگ به ترجمه ی بهمن فروزنده</a:t>
            </a:r>
            <a:endParaRPr lang="en-US" sz="4000" dirty="0">
              <a:solidFill>
                <a:srgbClr val="C00000"/>
              </a:solidFill>
              <a:latin typeface="Berlin Sans FB Demi" pitchFamily="34" charset="0"/>
            </a:endParaRPr>
          </a:p>
        </p:txBody>
      </p:sp>
      <p:sp>
        <p:nvSpPr>
          <p:cNvPr id="6" name="Title 5"/>
          <p:cNvSpPr>
            <a:spLocks noGrp="1"/>
          </p:cNvSpPr>
          <p:nvPr>
            <p:ph type="title"/>
          </p:nvPr>
        </p:nvSpPr>
        <p:spPr/>
        <p:txBody>
          <a:bodyPr/>
          <a:lstStyle/>
          <a:p>
            <a:pPr algn="r" rtl="1"/>
            <a:r>
              <a:rPr lang="fa-IR" dirty="0" smtClean="0"/>
              <a:t>منابع</a:t>
            </a:r>
            <a:endParaRPr lang="en-US" dirty="0"/>
          </a:p>
        </p:txBody>
      </p:sp>
    </p:spTree>
    <p:extLst>
      <p:ext uri="{BB962C8B-B14F-4D97-AF65-F5344CB8AC3E}">
        <p14:creationId xmlns:p14="http://schemas.microsoft.com/office/powerpoint/2010/main" val="208241392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0203" y="4419600"/>
            <a:ext cx="1905000" cy="828675"/>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1000" y="3906981"/>
            <a:ext cx="3136058" cy="2085975"/>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10200" y="1369000"/>
            <a:ext cx="2857500" cy="1143000"/>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7800" y="1167245"/>
            <a:ext cx="3301629" cy="2133600"/>
          </a:xfrm>
          <a:prstGeom prst="rect">
            <a:avLst/>
          </a:prstGeom>
        </p:spPr>
      </p:pic>
    </p:spTree>
    <p:extLst>
      <p:ext uri="{BB962C8B-B14F-4D97-AF65-F5344CB8AC3E}">
        <p14:creationId xmlns:p14="http://schemas.microsoft.com/office/powerpoint/2010/main" val="274802274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strVal val="#ppt_w*0.70"/>
                                          </p:val>
                                        </p:tav>
                                        <p:tav tm="100000">
                                          <p:val>
                                            <p:strVal val="#ppt_w"/>
                                          </p:val>
                                        </p:tav>
                                      </p:tavLst>
                                    </p:anim>
                                    <p:anim calcmode="lin" valueType="num">
                                      <p:cBhvr>
                                        <p:cTn id="15" dur="1000" fill="hold"/>
                                        <p:tgtEl>
                                          <p:spTgt spid="12"/>
                                        </p:tgtEl>
                                        <p:attrNameLst>
                                          <p:attrName>ppt_h</p:attrName>
                                        </p:attrNameLst>
                                      </p:cBhvr>
                                      <p:tavLst>
                                        <p:tav tm="0">
                                          <p:val>
                                            <p:strVal val="#ppt_h"/>
                                          </p:val>
                                        </p:tav>
                                        <p:tav tm="100000">
                                          <p:val>
                                            <p:strVal val="#ppt_h"/>
                                          </p:val>
                                        </p:tav>
                                      </p:tavLst>
                                    </p:anim>
                                    <p:animEffect transition="in" filter="fade">
                                      <p:cBhvr>
                                        <p:cTn id="16" dur="1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strVal val="#ppt_w*0.70"/>
                                          </p:val>
                                        </p:tav>
                                        <p:tav tm="100000">
                                          <p:val>
                                            <p:strVal val="#ppt_w"/>
                                          </p:val>
                                        </p:tav>
                                      </p:tavLst>
                                    </p:anim>
                                    <p:anim calcmode="lin" valueType="num">
                                      <p:cBhvr>
                                        <p:cTn id="22" dur="1000" fill="hold"/>
                                        <p:tgtEl>
                                          <p:spTgt spid="10"/>
                                        </p:tgtEl>
                                        <p:attrNameLst>
                                          <p:attrName>ppt_h</p:attrName>
                                        </p:attrNameLst>
                                      </p:cBhvr>
                                      <p:tavLst>
                                        <p:tav tm="0">
                                          <p:val>
                                            <p:strVal val="#ppt_h"/>
                                          </p:val>
                                        </p:tav>
                                        <p:tav tm="100000">
                                          <p:val>
                                            <p:strVal val="#ppt_h"/>
                                          </p:val>
                                        </p:tav>
                                      </p:tavLst>
                                    </p:anim>
                                    <p:animEffect transition="in" filter="fade">
                                      <p:cBhvr>
                                        <p:cTn id="23" dur="10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strVal val="#ppt_w*0.70"/>
                                          </p:val>
                                        </p:tav>
                                        <p:tav tm="100000">
                                          <p:val>
                                            <p:strVal val="#ppt_w"/>
                                          </p:val>
                                        </p:tav>
                                      </p:tavLst>
                                    </p:anim>
                                    <p:anim calcmode="lin" valueType="num">
                                      <p:cBhvr>
                                        <p:cTn id="29" dur="1000" fill="hold"/>
                                        <p:tgtEl>
                                          <p:spTgt spid="11"/>
                                        </p:tgtEl>
                                        <p:attrNameLst>
                                          <p:attrName>ppt_h</p:attrName>
                                        </p:attrNameLst>
                                      </p:cBhvr>
                                      <p:tavLst>
                                        <p:tav tm="0">
                                          <p:val>
                                            <p:strVal val="#ppt_h"/>
                                          </p:val>
                                        </p:tav>
                                        <p:tav tm="100000">
                                          <p:val>
                                            <p:strVal val="#ppt_h"/>
                                          </p:val>
                                        </p:tav>
                                      </p:tavLst>
                                    </p:anim>
                                    <p:animEffect transition="in" filter="fade">
                                      <p:cBhvr>
                                        <p:cTn id="3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6" name="Title 5"/>
          <p:cNvSpPr>
            <a:spLocks noGrp="1"/>
          </p:cNvSpPr>
          <p:nvPr>
            <p:ph type="title"/>
          </p:nvPr>
        </p:nvSpPr>
        <p:spPr>
          <a:xfrm>
            <a:off x="457200" y="267494"/>
            <a:ext cx="8229600" cy="1256506"/>
          </a:xfrm>
        </p:spPr>
        <p:txBody>
          <a:bodyPr/>
          <a:lstStyle/>
          <a:p>
            <a:pPr algn="r" rtl="1"/>
            <a:r>
              <a:rPr lang="fa-IR" dirty="0" smtClean="0">
                <a:solidFill>
                  <a:schemeClr val="tx1">
                    <a:lumMod val="95000"/>
                  </a:schemeClr>
                </a:solidFill>
                <a:cs typeface="Titr"/>
              </a:rPr>
              <a:t>نتیجه بدست آمده:	</a:t>
            </a:r>
            <a:endParaRPr lang="en-US" dirty="0">
              <a:solidFill>
                <a:schemeClr val="tx1">
                  <a:lumMod val="95000"/>
                </a:schemeClr>
              </a:solidFill>
              <a:cs typeface="Titr"/>
            </a:endParaRPr>
          </a:p>
        </p:txBody>
      </p:sp>
      <p:sp>
        <p:nvSpPr>
          <p:cNvPr id="7" name="Content Placeholder 6"/>
          <p:cNvSpPr>
            <a:spLocks noGrp="1"/>
          </p:cNvSpPr>
          <p:nvPr>
            <p:ph idx="1"/>
          </p:nvPr>
        </p:nvSpPr>
        <p:spPr/>
        <p:txBody>
          <a:bodyPr/>
          <a:lstStyle/>
          <a:p>
            <a:pPr marL="64008" indent="0" algn="r" rtl="1">
              <a:buNone/>
            </a:pPr>
            <a:r>
              <a:rPr lang="fa-IR" sz="2400" dirty="0" smtClean="0">
                <a:cs typeface="B Mitra"/>
              </a:rPr>
              <a:t>عوامل مختلفی نظیر خط مشی عالی، کارکنان فهمیده، نظام اطلاعاتی مطلوب و اجرای صحیح و عالی موجب موفقیت ساز مان خواهد شد </a:t>
            </a:r>
          </a:p>
          <a:p>
            <a:pPr marL="64008" indent="0" algn="r" rtl="1">
              <a:buNone/>
            </a:pPr>
            <a:endParaRPr lang="fa-IR" dirty="0">
              <a:cs typeface="B Mitra"/>
            </a:endParaRPr>
          </a:p>
          <a:p>
            <a:pPr marL="64008" indent="0" algn="ctr" rtl="1">
              <a:buNone/>
            </a:pPr>
            <a:r>
              <a:rPr lang="fa-IR" sz="4000" b="1" dirty="0" smtClean="0">
                <a:solidFill>
                  <a:srgbClr val="FF0000"/>
                </a:solidFill>
                <a:cs typeface="B Mitra"/>
              </a:rPr>
              <a:t>اما تأکید بیشتر بر داشتن درکی درست از مشتریان، خدمت به ایشان و تأمین نیازهای آنان در یک بازار هدف بوده است.</a:t>
            </a:r>
            <a:endParaRPr lang="en-US" sz="4000" b="1" dirty="0">
              <a:solidFill>
                <a:srgbClr val="FF0000"/>
              </a:solidFill>
              <a:cs typeface="B Mitra"/>
            </a:endParaRPr>
          </a:p>
        </p:txBody>
      </p:sp>
    </p:spTree>
    <p:extLst>
      <p:ext uri="{BB962C8B-B14F-4D97-AF65-F5344CB8AC3E}">
        <p14:creationId xmlns:p14="http://schemas.microsoft.com/office/powerpoint/2010/main" val="19528764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down)">
                                      <p:cBhvr>
                                        <p:cTn id="7" dur="580">
                                          <p:stCondLst>
                                            <p:cond delay="0"/>
                                          </p:stCondLst>
                                        </p:cTn>
                                        <p:tgtEl>
                                          <p:spTgt spid="7">
                                            <p:txEl>
                                              <p:pRg st="2" end="2"/>
                                            </p:txEl>
                                          </p:spTgt>
                                        </p:tgtEl>
                                      </p:cBhvr>
                                    </p:animEffect>
                                    <p:anim calcmode="lin" valueType="num">
                                      <p:cBhvr>
                                        <p:cTn id="8" dur="1822" tmFilter="0,0; 0.14,0.36; 0.43,0.73; 0.71,0.91; 1.0,1.0">
                                          <p:stCondLst>
                                            <p:cond delay="0"/>
                                          </p:stCondLst>
                                        </p:cTn>
                                        <p:tgtEl>
                                          <p:spTgt spid="7">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xEl>
                                              <p:pRg st="2" end="2"/>
                                            </p:txEl>
                                          </p:spTgt>
                                        </p:tgtEl>
                                      </p:cBhvr>
                                      <p:to x="100000" y="60000"/>
                                    </p:animScale>
                                    <p:animScale>
                                      <p:cBhvr>
                                        <p:cTn id="14" dur="166" decel="50000">
                                          <p:stCondLst>
                                            <p:cond delay="676"/>
                                          </p:stCondLst>
                                        </p:cTn>
                                        <p:tgtEl>
                                          <p:spTgt spid="7">
                                            <p:txEl>
                                              <p:pRg st="2" end="2"/>
                                            </p:txEl>
                                          </p:spTgt>
                                        </p:tgtEl>
                                      </p:cBhvr>
                                      <p:to x="100000" y="100000"/>
                                    </p:animScale>
                                    <p:animScale>
                                      <p:cBhvr>
                                        <p:cTn id="15" dur="26">
                                          <p:stCondLst>
                                            <p:cond delay="1312"/>
                                          </p:stCondLst>
                                        </p:cTn>
                                        <p:tgtEl>
                                          <p:spTgt spid="7">
                                            <p:txEl>
                                              <p:pRg st="2" end="2"/>
                                            </p:txEl>
                                          </p:spTgt>
                                        </p:tgtEl>
                                      </p:cBhvr>
                                      <p:to x="100000" y="80000"/>
                                    </p:animScale>
                                    <p:animScale>
                                      <p:cBhvr>
                                        <p:cTn id="16" dur="166" decel="50000">
                                          <p:stCondLst>
                                            <p:cond delay="1338"/>
                                          </p:stCondLst>
                                        </p:cTn>
                                        <p:tgtEl>
                                          <p:spTgt spid="7">
                                            <p:txEl>
                                              <p:pRg st="2" end="2"/>
                                            </p:txEl>
                                          </p:spTgt>
                                        </p:tgtEl>
                                      </p:cBhvr>
                                      <p:to x="100000" y="100000"/>
                                    </p:animScale>
                                    <p:animScale>
                                      <p:cBhvr>
                                        <p:cTn id="17" dur="26">
                                          <p:stCondLst>
                                            <p:cond delay="1642"/>
                                          </p:stCondLst>
                                        </p:cTn>
                                        <p:tgtEl>
                                          <p:spTgt spid="7">
                                            <p:txEl>
                                              <p:pRg st="2" end="2"/>
                                            </p:txEl>
                                          </p:spTgt>
                                        </p:tgtEl>
                                      </p:cBhvr>
                                      <p:to x="100000" y="90000"/>
                                    </p:animScale>
                                    <p:animScale>
                                      <p:cBhvr>
                                        <p:cTn id="18" dur="166" decel="50000">
                                          <p:stCondLst>
                                            <p:cond delay="1668"/>
                                          </p:stCondLst>
                                        </p:cTn>
                                        <p:tgtEl>
                                          <p:spTgt spid="7">
                                            <p:txEl>
                                              <p:pRg st="2" end="2"/>
                                            </p:txEl>
                                          </p:spTgt>
                                        </p:tgtEl>
                                      </p:cBhvr>
                                      <p:to x="100000" y="100000"/>
                                    </p:animScale>
                                    <p:animScale>
                                      <p:cBhvr>
                                        <p:cTn id="19" dur="26">
                                          <p:stCondLst>
                                            <p:cond delay="1808"/>
                                          </p:stCondLst>
                                        </p:cTn>
                                        <p:tgtEl>
                                          <p:spTgt spid="7">
                                            <p:txEl>
                                              <p:pRg st="2" end="2"/>
                                            </p:txEl>
                                          </p:spTgt>
                                        </p:tgtEl>
                                      </p:cBhvr>
                                      <p:to x="100000" y="95000"/>
                                    </p:animScale>
                                    <p:animScale>
                                      <p:cBhvr>
                                        <p:cTn id="20" dur="166" decel="50000">
                                          <p:stCondLst>
                                            <p:cond delay="1834"/>
                                          </p:stCondLst>
                                        </p:cTn>
                                        <p:tgtEl>
                                          <p:spTgt spid="7">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9778" name="Rectangle 2"/>
          <p:cNvSpPr>
            <a:spLocks noChangeArrowheads="1"/>
          </p:cNvSpPr>
          <p:nvPr/>
        </p:nvSpPr>
        <p:spPr bwMode="auto">
          <a:xfrm>
            <a:off x="6156176" y="213704"/>
            <a:ext cx="2232248" cy="1631216"/>
          </a:xfrm>
          <a:prstGeom prst="rect">
            <a:avLst/>
          </a:prstGeom>
          <a:solidFill>
            <a:schemeClr val="bg1"/>
          </a:solidFill>
          <a:ln w="9525" algn="ctr">
            <a:solidFill>
              <a:schemeClr val="tx1"/>
            </a:solidFill>
            <a:miter lim="800000"/>
            <a:headEnd/>
            <a:tailEnd/>
          </a:ln>
          <a:effectLst>
            <a:outerShdw dist="107763" dir="13500000" algn="ctr" rotWithShape="0">
              <a:srgbClr val="0000FF">
                <a:alpha val="50000"/>
              </a:srgbClr>
            </a:outerShdw>
          </a:effectLst>
        </p:spPr>
        <p:txBody>
          <a:bodyPr wrap="square" anchor="ct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endParaRPr lang="fa-IR" sz="3200" b="1"/>
          </a:p>
          <a:p>
            <a:pPr algn="ctr" eaLnBrk="1" hangingPunct="1"/>
            <a:r>
              <a:rPr lang="fa-IR" sz="3200" b="1">
                <a:solidFill>
                  <a:srgbClr val="FF66FF"/>
                </a:solidFill>
              </a:rPr>
              <a:t> </a:t>
            </a:r>
            <a:r>
              <a:rPr lang="fa-IR" sz="2800" b="1">
                <a:solidFill>
                  <a:srgbClr val="0000FF"/>
                </a:solidFill>
                <a:latin typeface="Arial Black" panose="020B0A04020102020204" pitchFamily="34" charset="0"/>
              </a:rPr>
              <a:t>بازار چیست ؟</a:t>
            </a:r>
            <a:r>
              <a:rPr lang="fa-IR" sz="3200" b="1">
                <a:solidFill>
                  <a:srgbClr val="33CCFF"/>
                </a:solidFill>
              </a:rPr>
              <a:t> </a:t>
            </a:r>
          </a:p>
          <a:p>
            <a:pPr algn="ctr" eaLnBrk="1" hangingPunct="1"/>
            <a:r>
              <a:rPr lang="fa-IR" sz="3600" b="1">
                <a:solidFill>
                  <a:srgbClr val="CC0099"/>
                </a:solidFill>
              </a:rPr>
              <a:t>                               </a:t>
            </a:r>
            <a:endParaRPr lang="en-US" sz="3600" b="1">
              <a:solidFill>
                <a:srgbClr val="CC0099"/>
              </a:solidFill>
            </a:endParaRPr>
          </a:p>
        </p:txBody>
      </p:sp>
      <p:sp>
        <p:nvSpPr>
          <p:cNvPr id="1099779" name="Rectangle 3"/>
          <p:cNvSpPr>
            <a:spLocks noChangeArrowheads="1"/>
          </p:cNvSpPr>
          <p:nvPr/>
        </p:nvSpPr>
        <p:spPr bwMode="auto">
          <a:xfrm>
            <a:off x="934442" y="2085452"/>
            <a:ext cx="7848600" cy="4154984"/>
          </a:xfrm>
          <a:prstGeom prst="rect">
            <a:avLst/>
          </a:prstGeom>
          <a:solidFill>
            <a:schemeClr val="bg1"/>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bg1"/>
            </a:extrusionClr>
            <a:contourClr>
              <a:schemeClr val="bg1"/>
            </a:contourClr>
          </a:sp3d>
        </p:spPr>
        <p:txBody>
          <a:bodyPr anchor="ctr">
            <a:spAutoFit/>
            <a:flatTx/>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endParaRPr lang="fa-IR" sz="3200" b="1" dirty="0">
              <a:solidFill>
                <a:srgbClr val="FF0000"/>
              </a:solidFill>
            </a:endParaRPr>
          </a:p>
          <a:p>
            <a:pPr algn="ctr" eaLnBrk="1" hangingPunct="1"/>
            <a:r>
              <a:rPr lang="fa-IR" sz="3200" b="1" dirty="0">
                <a:solidFill>
                  <a:srgbClr val="FF0000"/>
                </a:solidFill>
              </a:rPr>
              <a:t> </a:t>
            </a:r>
            <a:r>
              <a:rPr lang="fa-IR" sz="2000" b="1" dirty="0">
                <a:solidFill>
                  <a:srgbClr val="FF0000"/>
                </a:solidFill>
                <a:latin typeface="Arial Black" panose="020B0A04020102020204" pitchFamily="34" charset="0"/>
              </a:rPr>
              <a:t>منظور از بازار صرفا محل فیزیکی نیست</a:t>
            </a:r>
          </a:p>
          <a:p>
            <a:pPr algn="ctr" eaLnBrk="1" hangingPunct="1"/>
            <a:endParaRPr lang="fa-IR" sz="2000" b="1" dirty="0">
              <a:solidFill>
                <a:srgbClr val="FF0000"/>
              </a:solidFill>
              <a:latin typeface="Arial Black" panose="020B0A04020102020204" pitchFamily="34" charset="0"/>
            </a:endParaRPr>
          </a:p>
          <a:p>
            <a:pPr algn="ctr" eaLnBrk="1" hangingPunct="1"/>
            <a:r>
              <a:rPr lang="fa-IR" sz="2000" b="1" dirty="0">
                <a:solidFill>
                  <a:srgbClr val="FF0000"/>
                </a:solidFill>
                <a:latin typeface="Arial Black" panose="020B0A04020102020204" pitchFamily="34" charset="0"/>
              </a:rPr>
              <a:t> بلکه </a:t>
            </a:r>
            <a:r>
              <a:rPr lang="fa-IR" sz="2000" b="1" u="sng" dirty="0">
                <a:solidFill>
                  <a:srgbClr val="FF0000"/>
                </a:solidFill>
                <a:latin typeface="Arial Black" panose="020B0A04020102020204" pitchFamily="34" charset="0"/>
              </a:rPr>
              <a:t>مکانیزمی</a:t>
            </a:r>
            <a:r>
              <a:rPr lang="fa-IR" sz="2000" b="1" dirty="0">
                <a:solidFill>
                  <a:srgbClr val="FF0000"/>
                </a:solidFill>
                <a:latin typeface="Arial Black" panose="020B0A04020102020204" pitchFamily="34" charset="0"/>
              </a:rPr>
              <a:t> است که</a:t>
            </a:r>
          </a:p>
          <a:p>
            <a:pPr algn="ctr" eaLnBrk="1" hangingPunct="1"/>
            <a:r>
              <a:rPr lang="fa-IR" sz="2000" b="1" dirty="0">
                <a:solidFill>
                  <a:srgbClr val="FF0000"/>
                </a:solidFill>
                <a:latin typeface="Arial Black" panose="020B0A04020102020204" pitchFamily="34" charset="0"/>
              </a:rPr>
              <a:t> </a:t>
            </a:r>
          </a:p>
          <a:p>
            <a:pPr algn="ctr" eaLnBrk="1" hangingPunct="1"/>
            <a:r>
              <a:rPr lang="fa-IR" sz="2000" b="1" dirty="0">
                <a:solidFill>
                  <a:srgbClr val="FF0000"/>
                </a:solidFill>
                <a:latin typeface="Arial Black" panose="020B0A04020102020204" pitchFamily="34" charset="0"/>
              </a:rPr>
              <a:t>عرضه و تقاضا را به همدیگر می رساند</a:t>
            </a:r>
            <a:r>
              <a:rPr lang="fa-IR" sz="2000" b="1" dirty="0">
                <a:solidFill>
                  <a:srgbClr val="FF0000"/>
                </a:solidFill>
              </a:rPr>
              <a:t> </a:t>
            </a:r>
            <a:r>
              <a:rPr lang="fa-IR" sz="2000" b="1" dirty="0" smtClean="0">
                <a:solidFill>
                  <a:srgbClr val="FF0000"/>
                </a:solidFill>
              </a:rPr>
              <a:t>.</a:t>
            </a:r>
          </a:p>
          <a:p>
            <a:pPr algn="ctr" eaLnBrk="1" hangingPunct="1"/>
            <a:endParaRPr lang="fa-IR" sz="2000" b="1" dirty="0" smtClean="0">
              <a:solidFill>
                <a:srgbClr val="FF0000"/>
              </a:solidFill>
            </a:endParaRPr>
          </a:p>
          <a:p>
            <a:pPr algn="ctr" eaLnBrk="1" hangingPunct="1"/>
            <a:r>
              <a:rPr lang="fa-IR" sz="3200" b="1" dirty="0" smtClean="0">
                <a:solidFill>
                  <a:srgbClr val="FF0000"/>
                </a:solidFill>
              </a:rPr>
              <a:t>    </a:t>
            </a:r>
            <a:r>
              <a:rPr lang="fa-IR" sz="3200" b="1" dirty="0" smtClean="0">
                <a:solidFill>
                  <a:schemeClr val="tx2"/>
                </a:solidFill>
              </a:rPr>
              <a:t>یا بعبارتی محیط ناظر بر فعالیت موسسه ما را بازار می گویند</a:t>
            </a:r>
            <a:endParaRPr lang="fa-IR" sz="3200" b="1" dirty="0">
              <a:solidFill>
                <a:schemeClr val="tx2"/>
              </a:solidFill>
            </a:endParaRPr>
          </a:p>
          <a:p>
            <a:pPr algn="ctr" eaLnBrk="1" hangingPunct="1"/>
            <a:r>
              <a:rPr lang="fa-IR" sz="3600" b="1" dirty="0">
                <a:solidFill>
                  <a:srgbClr val="CC0099"/>
                </a:solidFill>
              </a:rPr>
              <a:t>                               </a:t>
            </a:r>
            <a:endParaRPr lang="en-US" sz="3600" b="1" dirty="0">
              <a:solidFill>
                <a:srgbClr val="CC0099"/>
              </a:solidFill>
            </a:endParaRPr>
          </a:p>
        </p:txBody>
      </p:sp>
      <p:sp>
        <p:nvSpPr>
          <p:cNvPr id="1099780" name="WordArt 4"/>
          <p:cNvSpPr>
            <a:spLocks noChangeArrowheads="1" noChangeShapeType="1" noTextEdit="1"/>
          </p:cNvSpPr>
          <p:nvPr/>
        </p:nvSpPr>
        <p:spPr bwMode="auto">
          <a:xfrm>
            <a:off x="1691680" y="270106"/>
            <a:ext cx="3167062" cy="792163"/>
          </a:xfrm>
          <a:prstGeom prst="rect">
            <a:avLst/>
          </a:prstGeom>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effectLst>
                  <a:outerShdw dist="35921" dir="2700000" algn="ctr" rotWithShape="0">
                    <a:srgbClr val="990000"/>
                  </a:outerShdw>
                </a:effectLst>
                <a:latin typeface="Impact" panose="020B0806030902050204" pitchFamily="34" charset="0"/>
              </a:rPr>
              <a:t>Market</a:t>
            </a:r>
          </a:p>
        </p:txBody>
      </p:sp>
      <p:sp>
        <p:nvSpPr>
          <p:cNvPr id="19461"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chemeClr val="tx2"/>
              </a:solidFill>
            </a:endParaRPr>
          </a:p>
        </p:txBody>
      </p:sp>
      <p:sp>
        <p:nvSpPr>
          <p:cNvPr id="1946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fld id="{0DFC1E19-612F-413E-9282-34A6519CFBFA}" type="slidenum">
              <a:rPr lang="fa-IR">
                <a:solidFill>
                  <a:schemeClr val="tx2"/>
                </a:solidFill>
              </a:rPr>
              <a:pPr/>
              <a:t>5</a:t>
            </a:fld>
            <a:endParaRPr lang="en-US">
              <a:solidFill>
                <a:schemeClr val="tx2"/>
              </a:solidFill>
            </a:endParaRPr>
          </a:p>
        </p:txBody>
      </p:sp>
    </p:spTree>
    <p:extLst>
      <p:ext uri="{BB962C8B-B14F-4D97-AF65-F5344CB8AC3E}">
        <p14:creationId xmlns:p14="http://schemas.microsoft.com/office/powerpoint/2010/main" val="6338351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099780"/>
                                        </p:tgtEl>
                                        <p:attrNameLst>
                                          <p:attrName>style.visibility</p:attrName>
                                        </p:attrNameLst>
                                      </p:cBhvr>
                                      <p:to>
                                        <p:strVal val="visible"/>
                                      </p:to>
                                    </p:set>
                                    <p:anim calcmode="lin" valueType="num">
                                      <p:cBhvr>
                                        <p:cTn id="7" dur="2000" fill="hold"/>
                                        <p:tgtEl>
                                          <p:spTgt spid="1099780"/>
                                        </p:tgtEl>
                                        <p:attrNameLst>
                                          <p:attrName>ppt_w</p:attrName>
                                        </p:attrNameLst>
                                      </p:cBhvr>
                                      <p:tavLst>
                                        <p:tav tm="0">
                                          <p:val>
                                            <p:fltVal val="0"/>
                                          </p:val>
                                        </p:tav>
                                        <p:tav tm="100000">
                                          <p:val>
                                            <p:strVal val="#ppt_w"/>
                                          </p:val>
                                        </p:tav>
                                      </p:tavLst>
                                    </p:anim>
                                    <p:anim calcmode="lin" valueType="num">
                                      <p:cBhvr>
                                        <p:cTn id="8" dur="2000" fill="hold"/>
                                        <p:tgtEl>
                                          <p:spTgt spid="109978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0" presetClass="entr" presetSubtype="0" decel="100000" fill="hold" grpId="0" nodeType="clickEffect">
                                  <p:stCondLst>
                                    <p:cond delay="0"/>
                                  </p:stCondLst>
                                  <p:childTnLst>
                                    <p:set>
                                      <p:cBhvr>
                                        <p:cTn id="12" dur="1" fill="hold">
                                          <p:stCondLst>
                                            <p:cond delay="0"/>
                                          </p:stCondLst>
                                        </p:cTn>
                                        <p:tgtEl>
                                          <p:spTgt spid="1099778"/>
                                        </p:tgtEl>
                                        <p:attrNameLst>
                                          <p:attrName>style.visibility</p:attrName>
                                        </p:attrNameLst>
                                      </p:cBhvr>
                                      <p:to>
                                        <p:strVal val="visible"/>
                                      </p:to>
                                    </p:set>
                                    <p:anim calcmode="lin" valueType="num">
                                      <p:cBhvr>
                                        <p:cTn id="13" dur="1000" fill="hold"/>
                                        <p:tgtEl>
                                          <p:spTgt spid="1099778"/>
                                        </p:tgtEl>
                                        <p:attrNameLst>
                                          <p:attrName>ppt_w</p:attrName>
                                        </p:attrNameLst>
                                      </p:cBhvr>
                                      <p:tavLst>
                                        <p:tav tm="0">
                                          <p:val>
                                            <p:strVal val="#ppt_w+.3"/>
                                          </p:val>
                                        </p:tav>
                                        <p:tav tm="100000">
                                          <p:val>
                                            <p:strVal val="#ppt_w"/>
                                          </p:val>
                                        </p:tav>
                                      </p:tavLst>
                                    </p:anim>
                                    <p:anim calcmode="lin" valueType="num">
                                      <p:cBhvr>
                                        <p:cTn id="14" dur="1000" fill="hold"/>
                                        <p:tgtEl>
                                          <p:spTgt spid="1099778"/>
                                        </p:tgtEl>
                                        <p:attrNameLst>
                                          <p:attrName>ppt_h</p:attrName>
                                        </p:attrNameLst>
                                      </p:cBhvr>
                                      <p:tavLst>
                                        <p:tav tm="0">
                                          <p:val>
                                            <p:strVal val="#ppt_h"/>
                                          </p:val>
                                        </p:tav>
                                        <p:tav tm="100000">
                                          <p:val>
                                            <p:strVal val="#ppt_h"/>
                                          </p:val>
                                        </p:tav>
                                      </p:tavLst>
                                    </p:anim>
                                    <p:animEffect transition="in" filter="fade">
                                      <p:cBhvr>
                                        <p:cTn id="15" dur="1000"/>
                                        <p:tgtEl>
                                          <p:spTgt spid="109977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1099779"/>
                                        </p:tgtEl>
                                        <p:attrNameLst>
                                          <p:attrName>style.visibility</p:attrName>
                                        </p:attrNameLst>
                                      </p:cBhvr>
                                      <p:to>
                                        <p:strVal val="visible"/>
                                      </p:to>
                                    </p:set>
                                    <p:animEffect transition="in" filter="diamond(in)">
                                      <p:cBhvr>
                                        <p:cTn id="20" dur="2000"/>
                                        <p:tgtEl>
                                          <p:spTgt spid="1099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9778" grpId="0" animBg="1"/>
      <p:bldP spid="1099779" grpId="0" animBg="1"/>
      <p:bldP spid="109978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533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6" name="Title 5"/>
          <p:cNvSpPr>
            <a:spLocks noGrp="1"/>
          </p:cNvSpPr>
          <p:nvPr>
            <p:ph type="title"/>
          </p:nvPr>
        </p:nvSpPr>
        <p:spPr>
          <a:xfrm>
            <a:off x="457200" y="267494"/>
            <a:ext cx="8229600" cy="1256506"/>
          </a:xfrm>
        </p:spPr>
        <p:txBody>
          <a:bodyPr/>
          <a:lstStyle/>
          <a:p>
            <a:pPr algn="r" rtl="1"/>
            <a:r>
              <a:rPr lang="fa-IR" dirty="0" smtClean="0">
                <a:solidFill>
                  <a:schemeClr val="tx1">
                    <a:lumMod val="95000"/>
                  </a:schemeClr>
                </a:solidFill>
                <a:cs typeface="Titr"/>
              </a:rPr>
              <a:t>بازاریابی چیست؟</a:t>
            </a:r>
            <a:endParaRPr lang="en-US" dirty="0">
              <a:solidFill>
                <a:schemeClr val="tx1">
                  <a:lumMod val="95000"/>
                </a:schemeClr>
              </a:solidFill>
              <a:cs typeface="Titr"/>
            </a:endParaRPr>
          </a:p>
        </p:txBody>
      </p:sp>
      <p:sp>
        <p:nvSpPr>
          <p:cNvPr id="7" name="Content Placeholder 6"/>
          <p:cNvSpPr>
            <a:spLocks noGrp="1"/>
          </p:cNvSpPr>
          <p:nvPr>
            <p:ph idx="1"/>
          </p:nvPr>
        </p:nvSpPr>
        <p:spPr>
          <a:xfrm>
            <a:off x="457200" y="2025352"/>
            <a:ext cx="8229600" cy="4572000"/>
          </a:xfrm>
        </p:spPr>
        <p:txBody>
          <a:bodyPr>
            <a:normAutofit/>
          </a:bodyPr>
          <a:lstStyle/>
          <a:p>
            <a:pPr marL="64008" indent="0" algn="r" rtl="1">
              <a:buNone/>
            </a:pPr>
            <a:r>
              <a:rPr lang="fa-IR" sz="2800" dirty="0" smtClean="0">
                <a:solidFill>
                  <a:srgbClr val="C00000"/>
                </a:solidFill>
                <a:cs typeface="B Mitra"/>
              </a:rPr>
              <a:t>بسیاری از مردم بازاریابی را به غلط فروش و تبلیغات پیشبردی تعریف میکنند.</a:t>
            </a:r>
          </a:p>
          <a:p>
            <a:pPr marL="64008" indent="0" algn="r" rtl="1">
              <a:buNone/>
            </a:pPr>
            <a:r>
              <a:rPr lang="fa-IR" sz="2800" dirty="0" smtClean="0">
                <a:solidFill>
                  <a:srgbClr val="C00000"/>
                </a:solidFill>
                <a:cs typeface="B Mitra"/>
              </a:rPr>
              <a:t>درحالی که فروش جزء کوچکی از مجموعه عظیم بازاریابی است.</a:t>
            </a:r>
          </a:p>
          <a:p>
            <a:pPr marL="64008" indent="0" algn="r" rtl="1">
              <a:buNone/>
            </a:pPr>
            <a:r>
              <a:rPr lang="fa-IR" sz="2800" u="sng" dirty="0" smtClean="0">
                <a:solidFill>
                  <a:srgbClr val="C00000"/>
                </a:solidFill>
                <a:cs typeface="B Mitra"/>
              </a:rPr>
              <a:t>کالا تنها زمانی به سهولت به فروش خواهد رسید که بازاریاب در تشخیص نیازهای مشتری، تولید کالای مطلوب، قیمت گذاری، توزیع و تبلیغات پیشبردی توفیق حاصل نماید.</a:t>
            </a:r>
          </a:p>
          <a:p>
            <a:pPr marL="64008" indent="0" algn="r" rtl="1">
              <a:buNone/>
            </a:pPr>
            <a:r>
              <a:rPr lang="fa-IR" sz="2800" dirty="0" smtClean="0">
                <a:solidFill>
                  <a:srgbClr val="C00000"/>
                </a:solidFill>
                <a:cs typeface="B Mitra"/>
              </a:rPr>
              <a:t>اگر بخواهیم تعریف جامع و کاملی از بازاریابی داشته باشیم می گوییم بازاریابی به عنوان فرآیندی مدیریتی اجتماعی تعریف میشود که به وسیله ی آن افراد و گروه ها از طریق تولید و مبادله ی کالا با یکدیگر، به امر تأمین نیازها و خواسته های خود اقدام میکنند</a:t>
            </a:r>
            <a:r>
              <a:rPr lang="fa-IR" sz="2400" dirty="0" smtClean="0">
                <a:solidFill>
                  <a:srgbClr val="FFFF00"/>
                </a:solidFill>
                <a:cs typeface="B Mitra"/>
              </a:rPr>
              <a:t>.</a:t>
            </a:r>
            <a:endParaRPr lang="en-US" sz="2400" dirty="0">
              <a:solidFill>
                <a:srgbClr val="FFFF00"/>
              </a:solidFill>
              <a:cs typeface="B Mitra"/>
            </a:endParaRPr>
          </a:p>
        </p:txBody>
      </p:sp>
    </p:spTree>
    <p:extLst>
      <p:ext uri="{BB962C8B-B14F-4D97-AF65-F5344CB8AC3E}">
        <p14:creationId xmlns:p14="http://schemas.microsoft.com/office/powerpoint/2010/main" val="19528764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800" decel="100000"/>
                                        <p:tgtEl>
                                          <p:spTgt spid="7">
                                            <p:txEl>
                                              <p:pRg st="3" end="3"/>
                                            </p:txEl>
                                          </p:spTgt>
                                        </p:tgtEl>
                                      </p:cBhvr>
                                    </p:animEffect>
                                    <p:anim calcmode="lin" valueType="num">
                                      <p:cBhvr>
                                        <p:cTn id="8" dur="800" decel="100000" fill="hold"/>
                                        <p:tgtEl>
                                          <p:spTgt spid="7">
                                            <p:txEl>
                                              <p:pRg st="3" end="3"/>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7">
                                            <p:txEl>
                                              <p:pRg st="3" end="3"/>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7">
                                            <p:txEl>
                                              <p:pRg st="3" end="3"/>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xEl>
                                              <p:pRg st="3" end="3"/>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algn="ctr" eaLnBrk="1" hangingPunct="1">
              <a:buFontTx/>
              <a:buNone/>
            </a:pPr>
            <a:endParaRPr lang="fa-IR" smtClean="0">
              <a:cs typeface="B Farnaz" panose="00000400000000000000" pitchFamily="2" charset="-78"/>
            </a:endParaRPr>
          </a:p>
          <a:p>
            <a:pPr algn="ctr" eaLnBrk="1" hangingPunct="1">
              <a:buFontTx/>
              <a:buNone/>
            </a:pPr>
            <a:r>
              <a:rPr lang="fa-IR" smtClean="0">
                <a:cs typeface="B Bardiya" pitchFamily="2" charset="-78"/>
              </a:rPr>
              <a:t>مشتری مداری زیادی هم خوب نیست !</a:t>
            </a:r>
          </a:p>
          <a:p>
            <a:pPr algn="ctr" eaLnBrk="1" hangingPunct="1">
              <a:buFontTx/>
              <a:buNone/>
            </a:pPr>
            <a:r>
              <a:rPr lang="fa-IR" smtClean="0">
                <a:cs typeface="B Bardiya" pitchFamily="2" charset="-78"/>
              </a:rPr>
              <a:t>اصلا مشتریان نمی دانند که چی می خواهند !</a:t>
            </a:r>
          </a:p>
          <a:p>
            <a:pPr algn="ctr" eaLnBrk="1" hangingPunct="1">
              <a:buFontTx/>
              <a:buNone/>
            </a:pPr>
            <a:r>
              <a:rPr lang="fa-IR" smtClean="0">
                <a:cs typeface="B Bardiya" pitchFamily="2" charset="-78"/>
              </a:rPr>
              <a:t>باید کاری کنیم که مشتری قدر محصول را خوب بفهمد !</a:t>
            </a:r>
          </a:p>
          <a:p>
            <a:pPr algn="ctr" eaLnBrk="1" hangingPunct="1">
              <a:buFontTx/>
              <a:buNone/>
            </a:pPr>
            <a:endParaRPr lang="fa-IR" smtClean="0">
              <a:cs typeface="B Bardiya" pitchFamily="2" charset="-78"/>
            </a:endParaRPr>
          </a:p>
          <a:p>
            <a:pPr algn="ctr" eaLnBrk="1" hangingPunct="1">
              <a:buFontTx/>
              <a:buNone/>
            </a:pPr>
            <a:r>
              <a:rPr lang="fa-IR" smtClean="0">
                <a:solidFill>
                  <a:schemeClr val="hlink"/>
                </a:solidFill>
                <a:cs typeface="B Bardiya" pitchFamily="2" charset="-78"/>
              </a:rPr>
              <a:t>اغراق ، سرکار گذاشتن ، پنهان کاری ، سرگرمی و ...</a:t>
            </a:r>
            <a:endParaRPr lang="en-US" smtClean="0">
              <a:solidFill>
                <a:schemeClr val="hlink"/>
              </a:solidFill>
              <a:cs typeface="B Bardiya" pitchFamily="2" charset="-78"/>
            </a:endParaRPr>
          </a:p>
        </p:txBody>
      </p:sp>
      <p:sp>
        <p:nvSpPr>
          <p:cNvPr id="21507"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chemeClr val="tx2"/>
              </a:solidFill>
            </a:endParaRPr>
          </a:p>
        </p:txBody>
      </p:sp>
      <p:sp>
        <p:nvSpPr>
          <p:cNvPr id="2150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fld id="{DE8CC548-C948-461F-91EF-B26E6E39DEFF}" type="slidenum">
              <a:rPr lang="fa-IR">
                <a:solidFill>
                  <a:schemeClr val="tx2"/>
                </a:solidFill>
              </a:rPr>
              <a:pPr/>
              <a:t>7</a:t>
            </a:fld>
            <a:endParaRPr lang="en-US">
              <a:solidFill>
                <a:schemeClr val="tx2"/>
              </a:solidFill>
            </a:endParaRPr>
          </a:p>
        </p:txBody>
      </p:sp>
      <p:sp>
        <p:nvSpPr>
          <p:cNvPr id="7170" name="Rectangle 2"/>
          <p:cNvSpPr>
            <a:spLocks noGrp="1" noChangeArrowheads="1"/>
          </p:cNvSpPr>
          <p:nvPr>
            <p:ph type="title"/>
          </p:nvPr>
        </p:nvSpPr>
        <p:spPr>
          <a:xfrm>
            <a:off x="2209800" y="533400"/>
            <a:ext cx="8229600" cy="884238"/>
          </a:xfrm>
        </p:spPr>
        <p:txBody>
          <a:bodyPr>
            <a:normAutofit fontScale="90000"/>
          </a:bodyPr>
          <a:lstStyle/>
          <a:p>
            <a:pPr eaLnBrk="1" fontAlgn="auto" hangingPunct="1">
              <a:spcAft>
                <a:spcPts val="0"/>
              </a:spcAft>
              <a:defRPr/>
            </a:pPr>
            <a:r>
              <a:rPr lang="fa-IR" sz="4800" smtClean="0">
                <a:solidFill>
                  <a:schemeClr val="hlink"/>
                </a:solidFill>
                <a:cs typeface="B Farnaz" pitchFamily="2" charset="-78"/>
              </a:rPr>
              <a:t>پارادایم بازاریابی رجعت</a:t>
            </a:r>
            <a:r>
              <a:rPr lang="fa-IR" sz="4000" smtClean="0">
                <a:solidFill>
                  <a:schemeClr val="hlink"/>
                </a:solidFill>
                <a:cs typeface="B Farnaz" pitchFamily="2" charset="-78"/>
              </a:rPr>
              <a:t> </a:t>
            </a:r>
            <a:r>
              <a:rPr lang="en-US" sz="4000" smtClean="0">
                <a:solidFill>
                  <a:schemeClr val="hlink"/>
                </a:solidFill>
                <a:cs typeface="B Farnaz" pitchFamily="2" charset="-78"/>
              </a:rPr>
              <a:t/>
            </a:r>
            <a:br>
              <a:rPr lang="en-US" sz="4000" smtClean="0">
                <a:solidFill>
                  <a:schemeClr val="hlink"/>
                </a:solidFill>
                <a:cs typeface="B Farnaz" pitchFamily="2" charset="-78"/>
              </a:rPr>
            </a:br>
            <a:endParaRPr lang="en-US" sz="4000" smtClean="0">
              <a:solidFill>
                <a:schemeClr val="hlink"/>
              </a:solidFill>
              <a:cs typeface="B Farnaz" pitchFamily="2" charset="-78"/>
            </a:endParaRPr>
          </a:p>
        </p:txBody>
      </p:sp>
    </p:spTree>
    <p:extLst>
      <p:ext uri="{BB962C8B-B14F-4D97-AF65-F5344CB8AC3E}">
        <p14:creationId xmlns:p14="http://schemas.microsoft.com/office/powerpoint/2010/main" val="4238151264"/>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4114" name="WordArt 2"/>
          <p:cNvSpPr>
            <a:spLocks noChangeArrowheads="1" noChangeShapeType="1" noTextEdit="1"/>
          </p:cNvSpPr>
          <p:nvPr/>
        </p:nvSpPr>
        <p:spPr bwMode="auto">
          <a:xfrm>
            <a:off x="1128713" y="1039813"/>
            <a:ext cx="3025775" cy="117475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effectLst>
                  <a:outerShdw dist="35921" dir="2700000" sy="50000" kx="2115830" algn="bl" rotWithShape="0">
                    <a:srgbClr val="CC00CC">
                      <a:alpha val="79999"/>
                    </a:srgbClr>
                  </a:outerShdw>
                </a:effectLst>
                <a:latin typeface="Arial Black" panose="020B0A04020102020204" pitchFamily="34" charset="0"/>
              </a:rPr>
              <a:t>Marketing</a:t>
            </a:r>
          </a:p>
        </p:txBody>
      </p:sp>
      <p:sp>
        <p:nvSpPr>
          <p:cNvPr id="1114115" name="Rectangle 3"/>
          <p:cNvSpPr>
            <a:spLocks noChangeArrowheads="1"/>
          </p:cNvSpPr>
          <p:nvPr/>
        </p:nvSpPr>
        <p:spPr bwMode="auto">
          <a:xfrm>
            <a:off x="5334000" y="211138"/>
            <a:ext cx="2982913" cy="2419350"/>
          </a:xfrm>
          <a:prstGeom prst="rect">
            <a:avLst/>
          </a:prstGeom>
          <a:solidFill>
            <a:srgbClr val="C0C0C0"/>
          </a:solidFill>
          <a:ln w="9525" algn="ctr">
            <a:solidFill>
              <a:schemeClr val="tx1"/>
            </a:solidFill>
            <a:miter lim="800000"/>
            <a:headEnd/>
            <a:tailEnd/>
          </a:ln>
          <a:effectLst>
            <a:outerShdw dist="107763" dir="13500000" algn="ctr" rotWithShape="0">
              <a:srgbClr val="CC00CC">
                <a:alpha val="50000"/>
              </a:srgbClr>
            </a:outerShdw>
          </a:effectLst>
        </p:spPr>
        <p:txBody>
          <a:bodyPr anchor="ct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endParaRPr lang="fa-IR" sz="3200" b="1"/>
          </a:p>
          <a:p>
            <a:pPr algn="ctr" eaLnBrk="1" hangingPunct="1"/>
            <a:r>
              <a:rPr lang="fa-IR" sz="2800" b="1">
                <a:solidFill>
                  <a:srgbClr val="0000FF"/>
                </a:solidFill>
              </a:rPr>
              <a:t>تعریف </a:t>
            </a:r>
            <a:r>
              <a:rPr lang="fa-IR" sz="2800" b="1">
                <a:solidFill>
                  <a:srgbClr val="0000FF"/>
                </a:solidFill>
                <a:latin typeface="Arial Black" panose="020B0A04020102020204" pitchFamily="34" charset="0"/>
              </a:rPr>
              <a:t>بازاریابی</a:t>
            </a:r>
          </a:p>
          <a:p>
            <a:pPr algn="ctr" eaLnBrk="1" hangingPunct="1"/>
            <a:endParaRPr lang="fa-IR" sz="2800" b="1">
              <a:solidFill>
                <a:srgbClr val="0000FF"/>
              </a:solidFill>
              <a:latin typeface="Arial Black" panose="020B0A04020102020204" pitchFamily="34" charset="0"/>
            </a:endParaRPr>
          </a:p>
          <a:p>
            <a:pPr algn="ctr" eaLnBrk="1" hangingPunct="1"/>
            <a:r>
              <a:rPr lang="fa-IR" sz="2800" b="1" u="sng">
                <a:solidFill>
                  <a:srgbClr val="0000FF"/>
                </a:solidFill>
                <a:latin typeface="Arial Black" panose="020B0A04020102020204" pitchFamily="34" charset="0"/>
              </a:rPr>
              <a:t>( دیدگاه جدید )</a:t>
            </a:r>
            <a:endParaRPr lang="fa-IR" sz="2800" b="1" u="sng">
              <a:solidFill>
                <a:srgbClr val="0000FF"/>
              </a:solidFill>
            </a:endParaRPr>
          </a:p>
          <a:p>
            <a:pPr algn="ctr" eaLnBrk="1" hangingPunct="1"/>
            <a:r>
              <a:rPr lang="fa-IR" sz="3600" b="1">
                <a:solidFill>
                  <a:srgbClr val="CC0099"/>
                </a:solidFill>
              </a:rPr>
              <a:t>                               </a:t>
            </a:r>
            <a:endParaRPr lang="en-US" sz="3600" b="1">
              <a:solidFill>
                <a:srgbClr val="CC0099"/>
              </a:solidFill>
            </a:endParaRPr>
          </a:p>
        </p:txBody>
      </p:sp>
      <p:sp>
        <p:nvSpPr>
          <p:cNvPr id="1114116" name="Rectangle 4"/>
          <p:cNvSpPr>
            <a:spLocks noChangeArrowheads="1"/>
          </p:cNvSpPr>
          <p:nvPr/>
        </p:nvSpPr>
        <p:spPr bwMode="auto">
          <a:xfrm>
            <a:off x="7956550" y="3706813"/>
            <a:ext cx="1008063" cy="1625600"/>
          </a:xfrm>
          <a:prstGeom prst="rect">
            <a:avLst/>
          </a:prstGeom>
          <a:solidFill>
            <a:srgbClr val="DDDDDD"/>
          </a:solidFill>
          <a:ln w="9525" algn="ctr">
            <a:solidFill>
              <a:schemeClr val="tx1"/>
            </a:solidFill>
            <a:miter lim="800000"/>
            <a:headEnd/>
            <a:tailEnd/>
          </a:ln>
          <a:effectLst>
            <a:outerShdw dist="107763" dir="13500000" algn="ctr" rotWithShape="0">
              <a:srgbClr val="CC00CC">
                <a:alpha val="50000"/>
              </a:srgbClr>
            </a:outerShdw>
          </a:effectLst>
        </p:spPr>
        <p:txBody>
          <a:bodyPr anchor="ct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endParaRPr lang="fa-IR" sz="2000" b="1"/>
          </a:p>
          <a:p>
            <a:pPr algn="ctr" eaLnBrk="1" hangingPunct="1"/>
            <a:r>
              <a:rPr lang="fa-IR" sz="2000" b="1">
                <a:solidFill>
                  <a:srgbClr val="0000FF"/>
                </a:solidFill>
              </a:rPr>
              <a:t>تحقیق</a:t>
            </a:r>
          </a:p>
          <a:p>
            <a:pPr algn="ctr" eaLnBrk="1" hangingPunct="1"/>
            <a:r>
              <a:rPr lang="fa-IR" sz="2000" b="1">
                <a:solidFill>
                  <a:srgbClr val="0000FF"/>
                </a:solidFill>
              </a:rPr>
              <a:t>و</a:t>
            </a:r>
          </a:p>
          <a:p>
            <a:pPr algn="ctr" eaLnBrk="1" hangingPunct="1"/>
            <a:r>
              <a:rPr lang="fa-IR" sz="2000" b="1">
                <a:solidFill>
                  <a:srgbClr val="0000FF"/>
                </a:solidFill>
              </a:rPr>
              <a:t>بررسی</a:t>
            </a:r>
          </a:p>
          <a:p>
            <a:pPr algn="ctr" eaLnBrk="1" hangingPunct="1"/>
            <a:r>
              <a:rPr lang="fa-IR" sz="2000" b="1">
                <a:solidFill>
                  <a:srgbClr val="CC0099"/>
                </a:solidFill>
              </a:rPr>
              <a:t>                               </a:t>
            </a:r>
            <a:endParaRPr lang="en-US" sz="2000" b="1">
              <a:solidFill>
                <a:srgbClr val="CC0099"/>
              </a:solidFill>
            </a:endParaRPr>
          </a:p>
        </p:txBody>
      </p:sp>
      <p:sp>
        <p:nvSpPr>
          <p:cNvPr id="1114117" name="Line 5"/>
          <p:cNvSpPr>
            <a:spLocks noChangeShapeType="1"/>
          </p:cNvSpPr>
          <p:nvPr/>
        </p:nvSpPr>
        <p:spPr bwMode="auto">
          <a:xfrm flipH="1">
            <a:off x="7380288" y="4437063"/>
            <a:ext cx="431800"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14118" name="Rectangle 6"/>
          <p:cNvSpPr>
            <a:spLocks noChangeArrowheads="1"/>
          </p:cNvSpPr>
          <p:nvPr/>
        </p:nvSpPr>
        <p:spPr bwMode="auto">
          <a:xfrm>
            <a:off x="6372225" y="3917950"/>
            <a:ext cx="1008063" cy="1196975"/>
          </a:xfrm>
          <a:prstGeom prst="rect">
            <a:avLst/>
          </a:prstGeom>
          <a:solidFill>
            <a:srgbClr val="DDDDDD"/>
          </a:solidFill>
          <a:ln w="9525" algn="ctr">
            <a:solidFill>
              <a:schemeClr val="tx1"/>
            </a:solidFill>
            <a:miter lim="800000"/>
            <a:headEnd/>
            <a:tailEnd/>
          </a:ln>
          <a:effectLst>
            <a:outerShdw dist="107763" dir="13500000" algn="ctr" rotWithShape="0">
              <a:srgbClr val="CC00CC">
                <a:alpha val="50000"/>
              </a:srgbClr>
            </a:outerShdw>
          </a:effectLst>
        </p:spPr>
        <p:txBody>
          <a:bodyPr anchor="ct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endParaRPr lang="fa-IR" sz="2400" b="1"/>
          </a:p>
          <a:p>
            <a:pPr algn="ctr" eaLnBrk="1" hangingPunct="1"/>
            <a:r>
              <a:rPr lang="fa-IR" sz="2400" b="1">
                <a:solidFill>
                  <a:srgbClr val="0000FF"/>
                </a:solidFill>
              </a:rPr>
              <a:t>تولید</a:t>
            </a:r>
          </a:p>
          <a:p>
            <a:pPr algn="ctr" eaLnBrk="1" hangingPunct="1"/>
            <a:r>
              <a:rPr lang="fa-IR" sz="2400" b="1">
                <a:solidFill>
                  <a:srgbClr val="CC0099"/>
                </a:solidFill>
              </a:rPr>
              <a:t>                               </a:t>
            </a:r>
            <a:endParaRPr lang="en-US" sz="2400" b="1">
              <a:solidFill>
                <a:srgbClr val="CC0099"/>
              </a:solidFill>
            </a:endParaRPr>
          </a:p>
        </p:txBody>
      </p:sp>
      <p:sp>
        <p:nvSpPr>
          <p:cNvPr id="1114119" name="Line 7"/>
          <p:cNvSpPr>
            <a:spLocks noChangeShapeType="1"/>
          </p:cNvSpPr>
          <p:nvPr/>
        </p:nvSpPr>
        <p:spPr bwMode="auto">
          <a:xfrm flipH="1">
            <a:off x="5795963" y="4437063"/>
            <a:ext cx="431800"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14120" name="Rectangle 8"/>
          <p:cNvSpPr>
            <a:spLocks noChangeArrowheads="1"/>
          </p:cNvSpPr>
          <p:nvPr/>
        </p:nvSpPr>
        <p:spPr bwMode="auto">
          <a:xfrm>
            <a:off x="4716463" y="3613150"/>
            <a:ext cx="1008062" cy="1812925"/>
          </a:xfrm>
          <a:prstGeom prst="rect">
            <a:avLst/>
          </a:prstGeom>
          <a:solidFill>
            <a:srgbClr val="DDDDDD"/>
          </a:solidFill>
          <a:ln w="9525" algn="ctr">
            <a:solidFill>
              <a:schemeClr val="tx1"/>
            </a:solidFill>
            <a:miter lim="800000"/>
            <a:headEnd/>
            <a:tailEnd/>
          </a:ln>
          <a:effectLst>
            <a:outerShdw dist="107763" dir="13500000" algn="ctr" rotWithShape="0">
              <a:srgbClr val="CC00CC">
                <a:alpha val="50000"/>
              </a:srgbClr>
            </a:outerShdw>
          </a:effectLst>
        </p:spPr>
        <p:txBody>
          <a:bodyPr anchor="ct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endParaRPr lang="fa-IR" sz="1600" b="1"/>
          </a:p>
          <a:p>
            <a:pPr algn="ctr" eaLnBrk="1" hangingPunct="1"/>
            <a:r>
              <a:rPr lang="fa-IR" sz="1600" b="1">
                <a:solidFill>
                  <a:srgbClr val="0000FF"/>
                </a:solidFill>
              </a:rPr>
              <a:t>تبلیغ</a:t>
            </a:r>
          </a:p>
          <a:p>
            <a:pPr algn="ctr" eaLnBrk="1" hangingPunct="1"/>
            <a:r>
              <a:rPr lang="en-US" sz="1600" b="1">
                <a:solidFill>
                  <a:srgbClr val="0000FF"/>
                </a:solidFill>
              </a:rPr>
              <a:t> </a:t>
            </a:r>
            <a:r>
              <a:rPr lang="fa-IR" sz="1600" b="1">
                <a:solidFill>
                  <a:srgbClr val="0000FF"/>
                </a:solidFill>
              </a:rPr>
              <a:t>و</a:t>
            </a:r>
          </a:p>
          <a:p>
            <a:pPr algn="ctr" eaLnBrk="1" hangingPunct="1"/>
            <a:endParaRPr lang="fa-IR" sz="1600" b="1">
              <a:solidFill>
                <a:srgbClr val="0000FF"/>
              </a:solidFill>
            </a:endParaRPr>
          </a:p>
          <a:p>
            <a:pPr algn="ctr" eaLnBrk="1" hangingPunct="1"/>
            <a:r>
              <a:rPr lang="fa-IR" sz="1600" b="1">
                <a:solidFill>
                  <a:srgbClr val="0000FF"/>
                </a:solidFill>
              </a:rPr>
              <a:t>شناساند ن محصول</a:t>
            </a:r>
          </a:p>
          <a:p>
            <a:pPr algn="ctr" eaLnBrk="1" hangingPunct="1"/>
            <a:r>
              <a:rPr lang="fa-IR" sz="1600" b="1">
                <a:solidFill>
                  <a:srgbClr val="CC0099"/>
                </a:solidFill>
              </a:rPr>
              <a:t>                               </a:t>
            </a:r>
            <a:endParaRPr lang="en-US" sz="1600" b="1">
              <a:solidFill>
                <a:srgbClr val="CC0099"/>
              </a:solidFill>
            </a:endParaRPr>
          </a:p>
        </p:txBody>
      </p:sp>
      <p:sp>
        <p:nvSpPr>
          <p:cNvPr id="1114121" name="Line 9"/>
          <p:cNvSpPr>
            <a:spLocks noChangeShapeType="1"/>
          </p:cNvSpPr>
          <p:nvPr/>
        </p:nvSpPr>
        <p:spPr bwMode="auto">
          <a:xfrm flipH="1">
            <a:off x="4284663" y="4437063"/>
            <a:ext cx="431800"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14122" name="Rectangle 10"/>
          <p:cNvSpPr>
            <a:spLocks noChangeArrowheads="1"/>
          </p:cNvSpPr>
          <p:nvPr/>
        </p:nvSpPr>
        <p:spPr bwMode="auto">
          <a:xfrm>
            <a:off x="3132138" y="3784600"/>
            <a:ext cx="1008062" cy="1320800"/>
          </a:xfrm>
          <a:prstGeom prst="rect">
            <a:avLst/>
          </a:prstGeom>
          <a:solidFill>
            <a:srgbClr val="DDDDDD"/>
          </a:solidFill>
          <a:ln w="9525" algn="ctr">
            <a:solidFill>
              <a:schemeClr val="tx1"/>
            </a:solidFill>
            <a:miter lim="800000"/>
            <a:headEnd/>
            <a:tailEnd/>
          </a:ln>
          <a:effectLst>
            <a:outerShdw dist="107763" dir="13500000" algn="ctr" rotWithShape="0">
              <a:srgbClr val="CC00CC">
                <a:alpha val="50000"/>
              </a:srgbClr>
            </a:outerShdw>
          </a:effectLst>
        </p:spPr>
        <p:txBody>
          <a:bodyPr anchor="ct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endParaRPr lang="fa-IR" sz="2800" b="1"/>
          </a:p>
          <a:p>
            <a:pPr algn="ctr" eaLnBrk="1" hangingPunct="1"/>
            <a:r>
              <a:rPr lang="fa-IR" sz="2400" b="1">
                <a:solidFill>
                  <a:srgbClr val="0000FF"/>
                </a:solidFill>
              </a:rPr>
              <a:t>فروش</a:t>
            </a:r>
          </a:p>
          <a:p>
            <a:pPr algn="ctr" eaLnBrk="1" hangingPunct="1"/>
            <a:r>
              <a:rPr lang="fa-IR" sz="2800" b="1">
                <a:solidFill>
                  <a:srgbClr val="CC0099"/>
                </a:solidFill>
              </a:rPr>
              <a:t>                               </a:t>
            </a:r>
            <a:endParaRPr lang="en-US" sz="2800" b="1">
              <a:solidFill>
                <a:srgbClr val="CC0099"/>
              </a:solidFill>
            </a:endParaRPr>
          </a:p>
        </p:txBody>
      </p:sp>
      <p:sp>
        <p:nvSpPr>
          <p:cNvPr id="1114123" name="Line 11"/>
          <p:cNvSpPr>
            <a:spLocks noChangeShapeType="1"/>
          </p:cNvSpPr>
          <p:nvPr/>
        </p:nvSpPr>
        <p:spPr bwMode="auto">
          <a:xfrm flipH="1">
            <a:off x="2627313" y="4365625"/>
            <a:ext cx="431800"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14124" name="Rectangle 12"/>
          <p:cNvSpPr>
            <a:spLocks noChangeArrowheads="1"/>
          </p:cNvSpPr>
          <p:nvPr/>
        </p:nvSpPr>
        <p:spPr bwMode="auto">
          <a:xfrm>
            <a:off x="1547813" y="3667125"/>
            <a:ext cx="1008062" cy="1562100"/>
          </a:xfrm>
          <a:prstGeom prst="rect">
            <a:avLst/>
          </a:prstGeom>
          <a:solidFill>
            <a:srgbClr val="DDDDDD"/>
          </a:solidFill>
          <a:ln w="9525" algn="ctr">
            <a:solidFill>
              <a:schemeClr val="tx1"/>
            </a:solidFill>
            <a:miter lim="800000"/>
            <a:headEnd/>
            <a:tailEnd/>
          </a:ln>
          <a:effectLst>
            <a:outerShdw dist="107763" dir="13500000" algn="ctr" rotWithShape="0">
              <a:srgbClr val="CC00CC">
                <a:alpha val="50000"/>
              </a:srgbClr>
            </a:outerShdw>
          </a:effectLst>
        </p:spPr>
        <p:txBody>
          <a:bodyPr anchor="ct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r>
              <a:rPr lang="fa-IR" sz="2400" b="1">
                <a:solidFill>
                  <a:srgbClr val="0000FF"/>
                </a:solidFill>
              </a:rPr>
              <a:t>رضایت فرد</a:t>
            </a:r>
          </a:p>
          <a:p>
            <a:pPr algn="ctr" eaLnBrk="1" hangingPunct="1"/>
            <a:r>
              <a:rPr lang="fa-IR" sz="2400" b="1">
                <a:solidFill>
                  <a:srgbClr val="0000FF"/>
                </a:solidFill>
              </a:rPr>
              <a:t> و جامعه</a:t>
            </a:r>
            <a:r>
              <a:rPr lang="fa-IR" sz="2400" b="1">
                <a:solidFill>
                  <a:srgbClr val="CC0099"/>
                </a:solidFill>
              </a:rPr>
              <a:t>                               </a:t>
            </a:r>
            <a:endParaRPr lang="en-US" sz="2400" b="1">
              <a:solidFill>
                <a:srgbClr val="CC0099"/>
              </a:solidFill>
            </a:endParaRPr>
          </a:p>
        </p:txBody>
      </p:sp>
      <p:sp>
        <p:nvSpPr>
          <p:cNvPr id="1114125" name="Line 13"/>
          <p:cNvSpPr>
            <a:spLocks noChangeShapeType="1"/>
          </p:cNvSpPr>
          <p:nvPr/>
        </p:nvSpPr>
        <p:spPr bwMode="auto">
          <a:xfrm flipH="1">
            <a:off x="1042988" y="4365625"/>
            <a:ext cx="431800"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14126" name="Rectangle 14"/>
          <p:cNvSpPr>
            <a:spLocks noChangeArrowheads="1"/>
          </p:cNvSpPr>
          <p:nvPr/>
        </p:nvSpPr>
        <p:spPr bwMode="auto">
          <a:xfrm>
            <a:off x="179388" y="3829050"/>
            <a:ext cx="865187" cy="1196975"/>
          </a:xfrm>
          <a:prstGeom prst="rect">
            <a:avLst/>
          </a:prstGeom>
          <a:solidFill>
            <a:srgbClr val="DDDDDD"/>
          </a:solidFill>
          <a:ln w="9525" algn="ctr">
            <a:solidFill>
              <a:schemeClr val="tx1"/>
            </a:solidFill>
            <a:miter lim="800000"/>
            <a:headEnd/>
            <a:tailEnd/>
          </a:ln>
          <a:effectLst>
            <a:outerShdw dist="107763" dir="13500000" algn="ctr" rotWithShape="0">
              <a:srgbClr val="CC00CC">
                <a:alpha val="50000"/>
              </a:srgbClr>
            </a:outerShdw>
          </a:effectLst>
        </p:spPr>
        <p:txBody>
          <a:bodyPr anchor="ct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eaLnBrk="1" hangingPunct="1"/>
            <a:endParaRPr lang="fa-IR" sz="2400" b="1"/>
          </a:p>
          <a:p>
            <a:pPr algn="ctr" eaLnBrk="1" hangingPunct="1"/>
            <a:r>
              <a:rPr lang="fa-IR" sz="2400" b="1" u="sng">
                <a:solidFill>
                  <a:srgbClr val="0000FF"/>
                </a:solidFill>
              </a:rPr>
              <a:t>سود</a:t>
            </a:r>
          </a:p>
          <a:p>
            <a:pPr algn="ctr" eaLnBrk="1" hangingPunct="1"/>
            <a:r>
              <a:rPr lang="fa-IR" sz="2400" b="1">
                <a:solidFill>
                  <a:srgbClr val="CC0099"/>
                </a:solidFill>
              </a:rPr>
              <a:t>                               </a:t>
            </a:r>
            <a:endParaRPr lang="en-US" sz="2400" b="1">
              <a:solidFill>
                <a:srgbClr val="CC0099"/>
              </a:solidFill>
            </a:endParaRPr>
          </a:p>
        </p:txBody>
      </p:sp>
      <p:sp>
        <p:nvSpPr>
          <p:cNvPr id="23567"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chemeClr val="tx2"/>
              </a:solidFill>
            </a:endParaRPr>
          </a:p>
        </p:txBody>
      </p:sp>
      <p:sp>
        <p:nvSpPr>
          <p:cNvPr id="2356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fld id="{D0A9E475-7E35-42B3-8C54-94B87357178B}" type="slidenum">
              <a:rPr lang="fa-IR">
                <a:solidFill>
                  <a:schemeClr val="tx2"/>
                </a:solidFill>
              </a:rPr>
              <a:pPr/>
              <a:t>8</a:t>
            </a:fld>
            <a:endParaRPr lang="en-US">
              <a:solidFill>
                <a:schemeClr val="tx2"/>
              </a:solidFill>
            </a:endParaRPr>
          </a:p>
        </p:txBody>
      </p:sp>
    </p:spTree>
    <p:extLst>
      <p:ext uri="{BB962C8B-B14F-4D97-AF65-F5344CB8AC3E}">
        <p14:creationId xmlns:p14="http://schemas.microsoft.com/office/powerpoint/2010/main" val="13573630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14114"/>
                                        </p:tgtEl>
                                        <p:attrNameLst>
                                          <p:attrName>style.visibility</p:attrName>
                                        </p:attrNameLst>
                                      </p:cBhvr>
                                      <p:to>
                                        <p:strVal val="visible"/>
                                      </p:to>
                                    </p:set>
                                    <p:animEffect transition="in" filter="checkerboard(across)">
                                      <p:cBhvr>
                                        <p:cTn id="7" dur="500"/>
                                        <p:tgtEl>
                                          <p:spTgt spid="11141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114115"/>
                                        </p:tgtEl>
                                        <p:attrNameLst>
                                          <p:attrName>style.visibility</p:attrName>
                                        </p:attrNameLst>
                                      </p:cBhvr>
                                      <p:to>
                                        <p:strVal val="visible"/>
                                      </p:to>
                                    </p:set>
                                    <p:animEffect transition="in" filter="plus(in)">
                                      <p:cBhvr>
                                        <p:cTn id="12" dur="1000"/>
                                        <p:tgtEl>
                                          <p:spTgt spid="11141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1114116"/>
                                        </p:tgtEl>
                                        <p:attrNameLst>
                                          <p:attrName>style.visibility</p:attrName>
                                        </p:attrNameLst>
                                      </p:cBhvr>
                                      <p:to>
                                        <p:strVal val="visible"/>
                                      </p:to>
                                    </p:set>
                                    <p:animEffect transition="in" filter="plus(in)">
                                      <p:cBhvr>
                                        <p:cTn id="17" dur="1000"/>
                                        <p:tgtEl>
                                          <p:spTgt spid="11141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114117"/>
                                        </p:tgtEl>
                                        <p:attrNameLst>
                                          <p:attrName>style.visibility</p:attrName>
                                        </p:attrNameLst>
                                      </p:cBhvr>
                                      <p:to>
                                        <p:strVal val="visible"/>
                                      </p:to>
                                    </p:set>
                                    <p:animEffect transition="in" filter="strips(downLeft)">
                                      <p:cBhvr>
                                        <p:cTn id="22" dur="500"/>
                                        <p:tgtEl>
                                          <p:spTgt spid="11141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1114118"/>
                                        </p:tgtEl>
                                        <p:attrNameLst>
                                          <p:attrName>style.visibility</p:attrName>
                                        </p:attrNameLst>
                                      </p:cBhvr>
                                      <p:to>
                                        <p:strVal val="visible"/>
                                      </p:to>
                                    </p:set>
                                    <p:animEffect transition="in" filter="plus(in)">
                                      <p:cBhvr>
                                        <p:cTn id="27" dur="1000"/>
                                        <p:tgtEl>
                                          <p:spTgt spid="11141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7" presetClass="entr" presetSubtype="10" fill="hold" grpId="0" nodeType="clickEffect">
                                  <p:stCondLst>
                                    <p:cond delay="0"/>
                                  </p:stCondLst>
                                  <p:childTnLst>
                                    <p:set>
                                      <p:cBhvr>
                                        <p:cTn id="31" dur="1" fill="hold">
                                          <p:stCondLst>
                                            <p:cond delay="0"/>
                                          </p:stCondLst>
                                        </p:cTn>
                                        <p:tgtEl>
                                          <p:spTgt spid="1114119"/>
                                        </p:tgtEl>
                                        <p:attrNameLst>
                                          <p:attrName>style.visibility</p:attrName>
                                        </p:attrNameLst>
                                      </p:cBhvr>
                                      <p:to>
                                        <p:strVal val="visible"/>
                                      </p:to>
                                    </p:set>
                                    <p:anim calcmode="lin" valueType="num">
                                      <p:cBhvr>
                                        <p:cTn id="32" dur="500" fill="hold"/>
                                        <p:tgtEl>
                                          <p:spTgt spid="1114119"/>
                                        </p:tgtEl>
                                        <p:attrNameLst>
                                          <p:attrName>ppt_w</p:attrName>
                                        </p:attrNameLst>
                                      </p:cBhvr>
                                      <p:tavLst>
                                        <p:tav tm="0">
                                          <p:val>
                                            <p:fltVal val="0"/>
                                          </p:val>
                                        </p:tav>
                                        <p:tav tm="100000">
                                          <p:val>
                                            <p:strVal val="#ppt_w"/>
                                          </p:val>
                                        </p:tav>
                                      </p:tavLst>
                                    </p:anim>
                                    <p:anim calcmode="lin" valueType="num">
                                      <p:cBhvr>
                                        <p:cTn id="33" dur="500" fill="hold"/>
                                        <p:tgtEl>
                                          <p:spTgt spid="1114119"/>
                                        </p:tgtEl>
                                        <p:attrNameLst>
                                          <p:attrName>ppt_h</p:attrName>
                                        </p:attrNameLst>
                                      </p:cBhvr>
                                      <p:tavLst>
                                        <p:tav tm="0">
                                          <p:val>
                                            <p:strVal val="#ppt_h"/>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13" presetClass="entr" presetSubtype="16" fill="hold" grpId="0" nodeType="clickEffect">
                                  <p:stCondLst>
                                    <p:cond delay="0"/>
                                  </p:stCondLst>
                                  <p:childTnLst>
                                    <p:set>
                                      <p:cBhvr>
                                        <p:cTn id="37" dur="1" fill="hold">
                                          <p:stCondLst>
                                            <p:cond delay="0"/>
                                          </p:stCondLst>
                                        </p:cTn>
                                        <p:tgtEl>
                                          <p:spTgt spid="1114120"/>
                                        </p:tgtEl>
                                        <p:attrNameLst>
                                          <p:attrName>style.visibility</p:attrName>
                                        </p:attrNameLst>
                                      </p:cBhvr>
                                      <p:to>
                                        <p:strVal val="visible"/>
                                      </p:to>
                                    </p:set>
                                    <p:animEffect transition="in" filter="plus(in)">
                                      <p:cBhvr>
                                        <p:cTn id="38" dur="1000"/>
                                        <p:tgtEl>
                                          <p:spTgt spid="111412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0" presetClass="entr" presetSubtype="0" decel="100000" fill="hold" grpId="0" nodeType="clickEffect">
                                  <p:stCondLst>
                                    <p:cond delay="0"/>
                                  </p:stCondLst>
                                  <p:childTnLst>
                                    <p:set>
                                      <p:cBhvr>
                                        <p:cTn id="42" dur="1" fill="hold">
                                          <p:stCondLst>
                                            <p:cond delay="0"/>
                                          </p:stCondLst>
                                        </p:cTn>
                                        <p:tgtEl>
                                          <p:spTgt spid="1114121"/>
                                        </p:tgtEl>
                                        <p:attrNameLst>
                                          <p:attrName>style.visibility</p:attrName>
                                        </p:attrNameLst>
                                      </p:cBhvr>
                                      <p:to>
                                        <p:strVal val="visible"/>
                                      </p:to>
                                    </p:set>
                                    <p:anim calcmode="lin" valueType="num">
                                      <p:cBhvr>
                                        <p:cTn id="43" dur="1000" fill="hold"/>
                                        <p:tgtEl>
                                          <p:spTgt spid="1114121"/>
                                        </p:tgtEl>
                                        <p:attrNameLst>
                                          <p:attrName>ppt_w</p:attrName>
                                        </p:attrNameLst>
                                      </p:cBhvr>
                                      <p:tavLst>
                                        <p:tav tm="0">
                                          <p:val>
                                            <p:strVal val="#ppt_w+.3"/>
                                          </p:val>
                                        </p:tav>
                                        <p:tav tm="100000">
                                          <p:val>
                                            <p:strVal val="#ppt_w"/>
                                          </p:val>
                                        </p:tav>
                                      </p:tavLst>
                                    </p:anim>
                                    <p:anim calcmode="lin" valueType="num">
                                      <p:cBhvr>
                                        <p:cTn id="44" dur="1000" fill="hold"/>
                                        <p:tgtEl>
                                          <p:spTgt spid="1114121"/>
                                        </p:tgtEl>
                                        <p:attrNameLst>
                                          <p:attrName>ppt_h</p:attrName>
                                        </p:attrNameLst>
                                      </p:cBhvr>
                                      <p:tavLst>
                                        <p:tav tm="0">
                                          <p:val>
                                            <p:strVal val="#ppt_h"/>
                                          </p:val>
                                        </p:tav>
                                        <p:tav tm="100000">
                                          <p:val>
                                            <p:strVal val="#ppt_h"/>
                                          </p:val>
                                        </p:tav>
                                      </p:tavLst>
                                    </p:anim>
                                    <p:animEffect transition="in" filter="fade">
                                      <p:cBhvr>
                                        <p:cTn id="45" dur="1000"/>
                                        <p:tgtEl>
                                          <p:spTgt spid="111412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3" presetClass="entr" presetSubtype="16" fill="hold" grpId="0" nodeType="clickEffect">
                                  <p:stCondLst>
                                    <p:cond delay="0"/>
                                  </p:stCondLst>
                                  <p:childTnLst>
                                    <p:set>
                                      <p:cBhvr>
                                        <p:cTn id="49" dur="1" fill="hold">
                                          <p:stCondLst>
                                            <p:cond delay="0"/>
                                          </p:stCondLst>
                                        </p:cTn>
                                        <p:tgtEl>
                                          <p:spTgt spid="1114122"/>
                                        </p:tgtEl>
                                        <p:attrNameLst>
                                          <p:attrName>style.visibility</p:attrName>
                                        </p:attrNameLst>
                                      </p:cBhvr>
                                      <p:to>
                                        <p:strVal val="visible"/>
                                      </p:to>
                                    </p:set>
                                    <p:animEffect transition="in" filter="plus(in)">
                                      <p:cBhvr>
                                        <p:cTn id="50" dur="1000"/>
                                        <p:tgtEl>
                                          <p:spTgt spid="111412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0" presetClass="entr" presetSubtype="0" decel="100000" fill="hold" grpId="0" nodeType="clickEffect">
                                  <p:stCondLst>
                                    <p:cond delay="0"/>
                                  </p:stCondLst>
                                  <p:childTnLst>
                                    <p:set>
                                      <p:cBhvr>
                                        <p:cTn id="54" dur="1" fill="hold">
                                          <p:stCondLst>
                                            <p:cond delay="0"/>
                                          </p:stCondLst>
                                        </p:cTn>
                                        <p:tgtEl>
                                          <p:spTgt spid="1114123"/>
                                        </p:tgtEl>
                                        <p:attrNameLst>
                                          <p:attrName>style.visibility</p:attrName>
                                        </p:attrNameLst>
                                      </p:cBhvr>
                                      <p:to>
                                        <p:strVal val="visible"/>
                                      </p:to>
                                    </p:set>
                                    <p:anim calcmode="lin" valueType="num">
                                      <p:cBhvr>
                                        <p:cTn id="55" dur="1000" fill="hold"/>
                                        <p:tgtEl>
                                          <p:spTgt spid="1114123"/>
                                        </p:tgtEl>
                                        <p:attrNameLst>
                                          <p:attrName>ppt_w</p:attrName>
                                        </p:attrNameLst>
                                      </p:cBhvr>
                                      <p:tavLst>
                                        <p:tav tm="0">
                                          <p:val>
                                            <p:strVal val="#ppt_w+.3"/>
                                          </p:val>
                                        </p:tav>
                                        <p:tav tm="100000">
                                          <p:val>
                                            <p:strVal val="#ppt_w"/>
                                          </p:val>
                                        </p:tav>
                                      </p:tavLst>
                                    </p:anim>
                                    <p:anim calcmode="lin" valueType="num">
                                      <p:cBhvr>
                                        <p:cTn id="56" dur="1000" fill="hold"/>
                                        <p:tgtEl>
                                          <p:spTgt spid="1114123"/>
                                        </p:tgtEl>
                                        <p:attrNameLst>
                                          <p:attrName>ppt_h</p:attrName>
                                        </p:attrNameLst>
                                      </p:cBhvr>
                                      <p:tavLst>
                                        <p:tav tm="0">
                                          <p:val>
                                            <p:strVal val="#ppt_h"/>
                                          </p:val>
                                        </p:tav>
                                        <p:tav tm="100000">
                                          <p:val>
                                            <p:strVal val="#ppt_h"/>
                                          </p:val>
                                        </p:tav>
                                      </p:tavLst>
                                    </p:anim>
                                    <p:animEffect transition="in" filter="fade">
                                      <p:cBhvr>
                                        <p:cTn id="57" dur="1000"/>
                                        <p:tgtEl>
                                          <p:spTgt spid="111412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3" presetClass="entr" presetSubtype="16" fill="hold" grpId="0" nodeType="clickEffect">
                                  <p:stCondLst>
                                    <p:cond delay="0"/>
                                  </p:stCondLst>
                                  <p:childTnLst>
                                    <p:set>
                                      <p:cBhvr>
                                        <p:cTn id="61" dur="1" fill="hold">
                                          <p:stCondLst>
                                            <p:cond delay="0"/>
                                          </p:stCondLst>
                                        </p:cTn>
                                        <p:tgtEl>
                                          <p:spTgt spid="1114124"/>
                                        </p:tgtEl>
                                        <p:attrNameLst>
                                          <p:attrName>style.visibility</p:attrName>
                                        </p:attrNameLst>
                                      </p:cBhvr>
                                      <p:to>
                                        <p:strVal val="visible"/>
                                      </p:to>
                                    </p:set>
                                    <p:animEffect transition="in" filter="plus(in)">
                                      <p:cBhvr>
                                        <p:cTn id="62" dur="1000"/>
                                        <p:tgtEl>
                                          <p:spTgt spid="111412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7" presetClass="entr" presetSubtype="10" fill="hold" grpId="0" nodeType="clickEffect">
                                  <p:stCondLst>
                                    <p:cond delay="0"/>
                                  </p:stCondLst>
                                  <p:childTnLst>
                                    <p:set>
                                      <p:cBhvr>
                                        <p:cTn id="66" dur="1" fill="hold">
                                          <p:stCondLst>
                                            <p:cond delay="0"/>
                                          </p:stCondLst>
                                        </p:cTn>
                                        <p:tgtEl>
                                          <p:spTgt spid="1114125"/>
                                        </p:tgtEl>
                                        <p:attrNameLst>
                                          <p:attrName>style.visibility</p:attrName>
                                        </p:attrNameLst>
                                      </p:cBhvr>
                                      <p:to>
                                        <p:strVal val="visible"/>
                                      </p:to>
                                    </p:set>
                                    <p:anim calcmode="lin" valueType="num">
                                      <p:cBhvr>
                                        <p:cTn id="67" dur="500" fill="hold"/>
                                        <p:tgtEl>
                                          <p:spTgt spid="1114125"/>
                                        </p:tgtEl>
                                        <p:attrNameLst>
                                          <p:attrName>ppt_w</p:attrName>
                                        </p:attrNameLst>
                                      </p:cBhvr>
                                      <p:tavLst>
                                        <p:tav tm="0">
                                          <p:val>
                                            <p:fltVal val="0"/>
                                          </p:val>
                                        </p:tav>
                                        <p:tav tm="100000">
                                          <p:val>
                                            <p:strVal val="#ppt_w"/>
                                          </p:val>
                                        </p:tav>
                                      </p:tavLst>
                                    </p:anim>
                                    <p:anim calcmode="lin" valueType="num">
                                      <p:cBhvr>
                                        <p:cTn id="68" dur="500" fill="hold"/>
                                        <p:tgtEl>
                                          <p:spTgt spid="1114125"/>
                                        </p:tgtEl>
                                        <p:attrNameLst>
                                          <p:attrName>ppt_h</p:attrName>
                                        </p:attrNameLst>
                                      </p:cBhvr>
                                      <p:tavLst>
                                        <p:tav tm="0">
                                          <p:val>
                                            <p:strVal val="#ppt_h"/>
                                          </p:val>
                                        </p:tav>
                                        <p:tav tm="100000">
                                          <p:val>
                                            <p:strVal val="#ppt_h"/>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13" presetClass="entr" presetSubtype="16" fill="hold" grpId="0" nodeType="clickEffect">
                                  <p:stCondLst>
                                    <p:cond delay="0"/>
                                  </p:stCondLst>
                                  <p:childTnLst>
                                    <p:set>
                                      <p:cBhvr>
                                        <p:cTn id="72" dur="1" fill="hold">
                                          <p:stCondLst>
                                            <p:cond delay="0"/>
                                          </p:stCondLst>
                                        </p:cTn>
                                        <p:tgtEl>
                                          <p:spTgt spid="1114126"/>
                                        </p:tgtEl>
                                        <p:attrNameLst>
                                          <p:attrName>style.visibility</p:attrName>
                                        </p:attrNameLst>
                                      </p:cBhvr>
                                      <p:to>
                                        <p:strVal val="visible"/>
                                      </p:to>
                                    </p:set>
                                    <p:animEffect transition="in" filter="plus(in)">
                                      <p:cBhvr>
                                        <p:cTn id="73" dur="1000"/>
                                        <p:tgtEl>
                                          <p:spTgt spid="1114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4114" grpId="0" animBg="1"/>
      <p:bldP spid="1114115" grpId="0" animBg="1"/>
      <p:bldP spid="1114116" grpId="0" animBg="1"/>
      <p:bldP spid="1114117" grpId="0" animBg="1"/>
      <p:bldP spid="1114118" grpId="0" animBg="1"/>
      <p:bldP spid="1114119" grpId="0" animBg="1"/>
      <p:bldP spid="1114120" grpId="0" animBg="1"/>
      <p:bldP spid="1114121" grpId="0" animBg="1"/>
      <p:bldP spid="1114122" grpId="0" animBg="1"/>
      <p:bldP spid="1114123" grpId="0" animBg="1"/>
      <p:bldP spid="1114124" grpId="0" animBg="1"/>
      <p:bldP spid="1114125" grpId="0" animBg="1"/>
      <p:bldP spid="11141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WordArt 2"/>
          <p:cNvSpPr>
            <a:spLocks noChangeArrowheads="1" noChangeShapeType="1" noTextEdit="1"/>
          </p:cNvSpPr>
          <p:nvPr/>
        </p:nvSpPr>
        <p:spPr bwMode="auto">
          <a:xfrm>
            <a:off x="3232150" y="812800"/>
            <a:ext cx="3455988" cy="720725"/>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effectLst>
                  <a:outerShdw dist="107763" dir="13500000" algn="ctr" rotWithShape="0">
                    <a:schemeClr val="accent1">
                      <a:alpha val="50000"/>
                    </a:schemeClr>
                  </a:outerShdw>
                </a:effectLst>
                <a:latin typeface="Impact" panose="020B0806030902050204" pitchFamily="34" charset="0"/>
              </a:rPr>
              <a:t>Marketing</a:t>
            </a:r>
          </a:p>
        </p:txBody>
      </p:sp>
      <p:sp>
        <p:nvSpPr>
          <p:cNvPr id="24579" name="Text Box 3"/>
          <p:cNvSpPr txBox="1">
            <a:spLocks noChangeArrowheads="1"/>
          </p:cNvSpPr>
          <p:nvPr/>
        </p:nvSpPr>
        <p:spPr bwMode="auto">
          <a:xfrm>
            <a:off x="6781800" y="866775"/>
            <a:ext cx="996950" cy="579438"/>
          </a:xfrm>
          <a:prstGeom prst="rect">
            <a:avLst/>
          </a:prstGeom>
          <a:noFill/>
          <a:ln>
            <a:noFill/>
          </a:ln>
          <a:effectLst>
            <a:outerShdw dist="107763" dir="13500000" algn="ctr" rotWithShape="0">
              <a:schemeClr val="accent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fa-IR" sz="3200" b="1" dirty="0">
                <a:latin typeface="Arial Black" panose="020B0A04020102020204" pitchFamily="34" charset="0"/>
              </a:rPr>
              <a:t>هدف </a:t>
            </a:r>
            <a:endParaRPr lang="en-US" sz="3200" b="1" dirty="0">
              <a:latin typeface="Arial Black" panose="020B0A04020102020204" pitchFamily="34" charset="0"/>
            </a:endParaRPr>
          </a:p>
        </p:txBody>
      </p:sp>
      <p:sp>
        <p:nvSpPr>
          <p:cNvPr id="24580" name="Text Box 4"/>
          <p:cNvSpPr txBox="1">
            <a:spLocks noChangeArrowheads="1"/>
          </p:cNvSpPr>
          <p:nvPr/>
        </p:nvSpPr>
        <p:spPr bwMode="auto">
          <a:xfrm>
            <a:off x="1493838" y="876300"/>
            <a:ext cx="1485900" cy="641350"/>
          </a:xfrm>
          <a:prstGeom prst="rect">
            <a:avLst/>
          </a:prstGeom>
          <a:noFill/>
          <a:ln>
            <a:noFill/>
          </a:ln>
          <a:effectLst>
            <a:outerShdw dist="107763" dir="13500000" algn="ctr" rotWithShape="0">
              <a:schemeClr val="accent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fa-IR" sz="3600" b="1">
                <a:latin typeface="Arial Black" panose="020B0A04020102020204" pitchFamily="34" charset="0"/>
              </a:rPr>
              <a:t>چیست ؟</a:t>
            </a:r>
            <a:endParaRPr lang="en-US" sz="3600" b="1">
              <a:latin typeface="Arial Black" panose="020B0A04020102020204" pitchFamily="34" charset="0"/>
            </a:endParaRPr>
          </a:p>
        </p:txBody>
      </p:sp>
      <p:sp>
        <p:nvSpPr>
          <p:cNvPr id="24581" name="Text Box 5"/>
          <p:cNvSpPr txBox="1">
            <a:spLocks noChangeArrowheads="1"/>
          </p:cNvSpPr>
          <p:nvPr/>
        </p:nvSpPr>
        <p:spPr bwMode="auto">
          <a:xfrm>
            <a:off x="3633788" y="2311400"/>
            <a:ext cx="43513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fa-IR" sz="2800" b="1" dirty="0">
                <a:latin typeface="Arial Black" panose="020B0A04020102020204" pitchFamily="34" charset="0"/>
              </a:rPr>
              <a:t>1- عقلایی و منطقی کردن مصرف</a:t>
            </a:r>
            <a:endParaRPr lang="en-US" sz="2800" b="1" dirty="0">
              <a:latin typeface="Arial Black" panose="020B0A04020102020204" pitchFamily="34" charset="0"/>
            </a:endParaRPr>
          </a:p>
        </p:txBody>
      </p:sp>
      <p:sp>
        <p:nvSpPr>
          <p:cNvPr id="24582" name="Text Box 6"/>
          <p:cNvSpPr txBox="1">
            <a:spLocks noChangeArrowheads="1"/>
          </p:cNvSpPr>
          <p:nvPr/>
        </p:nvSpPr>
        <p:spPr bwMode="auto">
          <a:xfrm>
            <a:off x="1266825" y="3376613"/>
            <a:ext cx="6777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fa-IR" sz="2800" b="1">
                <a:latin typeface="Arial Black" panose="020B0A04020102020204" pitchFamily="34" charset="0"/>
              </a:rPr>
              <a:t>2- به حداکثر رساندن رضایت مندی جامعه و اشخاص</a:t>
            </a:r>
            <a:endParaRPr lang="en-US" sz="2800" b="1">
              <a:latin typeface="Arial Black" panose="020B0A04020102020204" pitchFamily="34" charset="0"/>
            </a:endParaRPr>
          </a:p>
        </p:txBody>
      </p:sp>
      <p:sp>
        <p:nvSpPr>
          <p:cNvPr id="24583" name="Text Box 7"/>
          <p:cNvSpPr txBox="1">
            <a:spLocks noChangeArrowheads="1"/>
          </p:cNvSpPr>
          <p:nvPr/>
        </p:nvSpPr>
        <p:spPr bwMode="auto">
          <a:xfrm>
            <a:off x="1909763" y="4384675"/>
            <a:ext cx="61293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fa-IR" sz="2800" b="1">
                <a:latin typeface="Arial Black" panose="020B0A04020102020204" pitchFamily="34" charset="0"/>
              </a:rPr>
              <a:t>3- به حداکثر رساندن حق انتخاب مصرف کننده</a:t>
            </a:r>
            <a:endParaRPr lang="en-US" sz="2800" b="1">
              <a:latin typeface="Arial Black" panose="020B0A04020102020204" pitchFamily="34" charset="0"/>
            </a:endParaRPr>
          </a:p>
        </p:txBody>
      </p:sp>
      <p:sp>
        <p:nvSpPr>
          <p:cNvPr id="24584" name="Text Box 8"/>
          <p:cNvSpPr txBox="1">
            <a:spLocks noChangeArrowheads="1"/>
          </p:cNvSpPr>
          <p:nvPr/>
        </p:nvSpPr>
        <p:spPr bwMode="auto">
          <a:xfrm>
            <a:off x="3186658" y="5480050"/>
            <a:ext cx="482863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eaLnBrk="1" hangingPunct="1"/>
            <a:r>
              <a:rPr lang="fa-IR" sz="2800" b="1" dirty="0">
                <a:latin typeface="Arial Black" panose="020B0A04020102020204" pitchFamily="34" charset="0"/>
              </a:rPr>
              <a:t>4- به حداکثر رساندن کیفیت </a:t>
            </a:r>
            <a:r>
              <a:rPr lang="fa-IR" sz="2800" b="1" dirty="0" smtClean="0">
                <a:latin typeface="Arial Black" panose="020B0A04020102020204" pitchFamily="34" charset="0"/>
              </a:rPr>
              <a:t>زندگی</a:t>
            </a:r>
          </a:p>
          <a:p>
            <a:pPr eaLnBrk="1" hangingPunct="1"/>
            <a:endParaRPr lang="fa-IR" sz="2800" b="1" dirty="0" smtClean="0">
              <a:latin typeface="Arial Black" panose="020B0A04020102020204" pitchFamily="34" charset="0"/>
            </a:endParaRPr>
          </a:p>
          <a:p>
            <a:r>
              <a:rPr lang="fa-IR" sz="2800" b="1" dirty="0" smtClean="0">
                <a:latin typeface="Arial Black" panose="020B0A04020102020204" pitchFamily="34" charset="0"/>
              </a:rPr>
              <a:t>5-</a:t>
            </a:r>
            <a:r>
              <a:rPr lang="fa-IR" altLang="en-US" sz="2800" b="1" dirty="0">
                <a:solidFill>
                  <a:schemeClr val="tx2"/>
                </a:solidFill>
                <a:latin typeface="Times New Roman" panose="02020603050405020304" pitchFamily="18" charset="0"/>
                <a:cs typeface="Zar" panose="00000400000000000000" pitchFamily="2" charset="-78"/>
              </a:rPr>
              <a:t>به حداکثر رساندن مصرف مشتري</a:t>
            </a:r>
          </a:p>
          <a:p>
            <a:pPr eaLnBrk="1" hangingPunct="1"/>
            <a:endParaRPr lang="en-US" sz="2800" b="1" dirty="0">
              <a:latin typeface="Arial Black" panose="020B0A04020102020204" pitchFamily="34" charset="0"/>
            </a:endParaRPr>
          </a:p>
        </p:txBody>
      </p:sp>
      <p:sp>
        <p:nvSpPr>
          <p:cNvPr id="24585"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chemeClr val="tx2"/>
              </a:solidFill>
            </a:endParaRPr>
          </a:p>
        </p:txBody>
      </p:sp>
      <p:sp>
        <p:nvSpPr>
          <p:cNvPr id="2458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fld id="{F91B68F8-BA14-4018-8B11-5AF60B08A87E}" type="slidenum">
              <a:rPr lang="fa-IR">
                <a:solidFill>
                  <a:schemeClr val="tx2"/>
                </a:solidFill>
              </a:rPr>
              <a:pPr/>
              <a:t>9</a:t>
            </a:fld>
            <a:endParaRPr lang="en-US">
              <a:solidFill>
                <a:schemeClr val="tx2"/>
              </a:solidFill>
            </a:endParaRPr>
          </a:p>
        </p:txBody>
      </p:sp>
    </p:spTree>
    <p:extLst>
      <p:ext uri="{BB962C8B-B14F-4D97-AF65-F5344CB8AC3E}">
        <p14:creationId xmlns:p14="http://schemas.microsoft.com/office/powerpoint/2010/main" val="3919135448"/>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861</TotalTime>
  <Words>1134</Words>
  <Application>Microsoft Office PowerPoint</Application>
  <PresentationFormat>On-screen Show (4:3)</PresentationFormat>
  <Paragraphs>186</Paragraphs>
  <Slides>27</Slides>
  <Notes>5</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27</vt:i4>
      </vt:variant>
    </vt:vector>
  </HeadingPairs>
  <TitlesOfParts>
    <vt:vector size="47" baseType="lpstr">
      <vt:lpstr>SimSun</vt:lpstr>
      <vt:lpstr>Arabic Typesetting</vt:lpstr>
      <vt:lpstr>Arial</vt:lpstr>
      <vt:lpstr>Arial Black</vt:lpstr>
      <vt:lpstr>B Bardiya</vt:lpstr>
      <vt:lpstr>B Farnaz</vt:lpstr>
      <vt:lpstr>B Mitra</vt:lpstr>
      <vt:lpstr>B Titr</vt:lpstr>
      <vt:lpstr>Berlin Sans FB Demi</vt:lpstr>
      <vt:lpstr>Calibri</vt:lpstr>
      <vt:lpstr>Century Gothic</vt:lpstr>
      <vt:lpstr>Impact</vt:lpstr>
      <vt:lpstr>Tahoma</vt:lpstr>
      <vt:lpstr>Times New Roman</vt:lpstr>
      <vt:lpstr>Titr</vt:lpstr>
      <vt:lpstr>Verdana</vt:lpstr>
      <vt:lpstr>Wingdings 2</vt:lpstr>
      <vt:lpstr>Yagut</vt:lpstr>
      <vt:lpstr>Zar</vt:lpstr>
      <vt:lpstr>Verve</vt:lpstr>
      <vt:lpstr>PowerPoint Presentation</vt:lpstr>
      <vt:lpstr>مقدمه</vt:lpstr>
      <vt:lpstr>PowerPoint Presentation</vt:lpstr>
      <vt:lpstr>نتیجه بدست آمده: </vt:lpstr>
      <vt:lpstr>PowerPoint Presentation</vt:lpstr>
      <vt:lpstr>بازاریابی چیست؟</vt:lpstr>
      <vt:lpstr>پارادایم بازاریابی رجعت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انواع کالا </vt:lpstr>
      <vt:lpstr>PowerPoint Presentation</vt:lpstr>
      <vt:lpstr>PowerPoint Presentation</vt:lpstr>
      <vt:lpstr>PowerPoint Presentation</vt:lpstr>
      <vt:lpstr>PowerPoint Presentation</vt:lpstr>
      <vt:lpstr>شرایط مبادله:</vt:lpstr>
      <vt:lpstr>PowerPoint Presentation</vt:lpstr>
      <vt:lpstr>شرایط تحقق معامله:</vt:lpstr>
      <vt:lpstr>PowerPoint Presentation</vt:lpstr>
      <vt:lpstr>PowerPoint Presentation</vt:lpstr>
      <vt:lpstr>منابع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farzad</dc:creator>
  <cp:lastModifiedBy>NAVID-CO</cp:lastModifiedBy>
  <cp:revision>59</cp:revision>
  <dcterms:created xsi:type="dcterms:W3CDTF">2006-08-16T00:00:00Z</dcterms:created>
  <dcterms:modified xsi:type="dcterms:W3CDTF">2015-02-27T06:00:02Z</dcterms:modified>
</cp:coreProperties>
</file>