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08" r:id="rId2"/>
  </p:sldMasterIdLst>
  <p:sldIdLst>
    <p:sldId id="258" r:id="rId3"/>
    <p:sldId id="256" r:id="rId4"/>
    <p:sldId id="257" r:id="rId5"/>
    <p:sldId id="264" r:id="rId6"/>
    <p:sldId id="322" r:id="rId7"/>
    <p:sldId id="325" r:id="rId8"/>
    <p:sldId id="324" r:id="rId9"/>
    <p:sldId id="340" r:id="rId10"/>
    <p:sldId id="359" r:id="rId11"/>
    <p:sldId id="360" r:id="rId12"/>
    <p:sldId id="361" r:id="rId13"/>
    <p:sldId id="374" r:id="rId14"/>
    <p:sldId id="375" r:id="rId15"/>
    <p:sldId id="358" r:id="rId16"/>
    <p:sldId id="371" r:id="rId17"/>
    <p:sldId id="372" r:id="rId18"/>
    <p:sldId id="362" r:id="rId19"/>
    <p:sldId id="370" r:id="rId20"/>
    <p:sldId id="369" r:id="rId21"/>
    <p:sldId id="373" r:id="rId22"/>
    <p:sldId id="347" r:id="rId23"/>
    <p:sldId id="363" r:id="rId24"/>
    <p:sldId id="364" r:id="rId25"/>
    <p:sldId id="365" r:id="rId26"/>
    <p:sldId id="357" r:id="rId27"/>
    <p:sldId id="367" r:id="rId28"/>
    <p:sldId id="261" r:id="rId29"/>
  </p:sldIdLst>
  <p:sldSz cx="9144000" cy="6858000" type="screen4x3"/>
  <p:notesSz cx="6858000" cy="9144000"/>
  <p:embeddedFontLst>
    <p:embeddedFont>
      <p:font typeface="Calibri" pitchFamily="34" charset="0"/>
      <p:regular r:id="rId30"/>
      <p:bold r:id="rId31"/>
      <p:italic r:id="rId32"/>
      <p:boldItalic r:id="rId33"/>
    </p:embeddedFont>
    <p:embeddedFont>
      <p:font typeface="B Yekan" pitchFamily="2" charset="-78"/>
      <p:regular r:id="rId34"/>
    </p:embeddedFont>
    <p:embeddedFont>
      <p:font typeface="IRDast Nevis" pitchFamily="2" charset="-78"/>
      <p:regular r:id="rId35"/>
    </p:embeddedFont>
    <p:embeddedFont>
      <p:font typeface="굴림" pitchFamily="34" charset="-127"/>
      <p:regular r:id="rId36"/>
    </p:embeddedFont>
    <p:embeddedFont>
      <p:font typeface="B Titr" pitchFamily="2" charset="-78"/>
      <p:bold r:id="rId37"/>
    </p:embeddedFont>
    <p:embeddedFont>
      <p:font typeface="Agency FB" pitchFamily="34" charset="0"/>
      <p:regular r:id="rId38"/>
      <p:bold r:id="rId39"/>
    </p:embeddedFont>
    <p:embeddedFont>
      <p:font typeface="B Nazanin" pitchFamily="2" charset="-78"/>
      <p:regular r:id="rId40"/>
      <p:bold r:id="rId41"/>
    </p:embeddedFont>
    <p:embeddedFont>
      <p:font typeface="A Sim khardar" pitchFamily="2" charset="-78"/>
      <p:regular r:id="rId42"/>
    </p:embeddedFont>
    <p:embeddedFont>
      <p:font typeface="A Zarghan Hadith" pitchFamily="2" charset="-78"/>
      <p:regular r:id="rId43"/>
    </p:embeddedFont>
    <p:embeddedFont>
      <p:font typeface="AFSANEH" pitchFamily="2" charset="-78"/>
      <p:regular r:id="rId44"/>
    </p:embeddedFont>
    <p:embeddedFont>
      <p:font typeface="dara-fer" pitchFamily="2" charset="-78"/>
      <p:regular r:id="rId45"/>
    </p:embeddedFont>
    <p:embeddedFont>
      <p:font typeface="dara-zar" pitchFamily="2" charset="-78"/>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53ja0UZpaq00jGhxtLlGw==" hashData="Hppvwlilwmvdjo9Q3LJzgm1iWu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82C"/>
    <a:srgbClr val="3B1E8A"/>
    <a:srgbClr val="FFC300"/>
    <a:srgbClr val="91C300"/>
    <a:srgbClr val="00B4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6" autoAdjust="0"/>
    <p:restoredTop sz="94624" autoAdjust="0"/>
  </p:normalViewPr>
  <p:slideViewPr>
    <p:cSldViewPr>
      <p:cViewPr varScale="1">
        <p:scale>
          <a:sx n="69" d="100"/>
          <a:sy n="69" d="100"/>
        </p:scale>
        <p:origin x="-12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4EB86-5363-4B4E-A1E1-202DB87BE68A}"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A05678D1-D7E2-43DF-B193-424C6CFA4ED1}">
      <dgm:prSet phldrT="[Text]" custT="1"/>
      <dgm:spPr>
        <a:solidFill>
          <a:srgbClr val="00B4F1"/>
        </a:solidFill>
        <a:ln>
          <a:solidFill>
            <a:schemeClr val="bg1"/>
          </a:solidFill>
        </a:ln>
      </dgm:spPr>
      <dgm:t>
        <a:bodyPr/>
        <a:lstStyle/>
        <a:p>
          <a:r>
            <a:rPr lang="fa-IR" sz="2400" dirty="0" smtClean="0">
              <a:cs typeface="B Yekan" pitchFamily="2" charset="-78"/>
            </a:rPr>
            <a:t>طراحی قالب</a:t>
          </a:r>
          <a:endParaRPr lang="en-US" sz="2400" dirty="0">
            <a:cs typeface="B Yekan" pitchFamily="2" charset="-78"/>
          </a:endParaRPr>
        </a:p>
      </dgm:t>
    </dgm:pt>
    <dgm:pt modelId="{4823F09E-1987-4A5A-98D3-6310E59F4681}" type="parTrans" cxnId="{E297A217-E836-45EE-9400-89D02E6F699F}">
      <dgm:prSet/>
      <dgm:spPr/>
      <dgm:t>
        <a:bodyPr/>
        <a:lstStyle/>
        <a:p>
          <a:endParaRPr lang="en-US" sz="1600">
            <a:cs typeface="B Yekan" pitchFamily="2" charset="-78"/>
          </a:endParaRPr>
        </a:p>
      </dgm:t>
    </dgm:pt>
    <dgm:pt modelId="{5B8D3A82-8E95-4BDA-838B-BC41D4101BA9}" type="sibTrans" cxnId="{E297A217-E836-45EE-9400-89D02E6F699F}">
      <dgm:prSet/>
      <dgm:spPr/>
      <dgm:t>
        <a:bodyPr/>
        <a:lstStyle/>
        <a:p>
          <a:endParaRPr lang="en-US" sz="1600">
            <a:cs typeface="B Yekan" pitchFamily="2" charset="-78"/>
          </a:endParaRPr>
        </a:p>
      </dgm:t>
    </dgm:pt>
    <dgm:pt modelId="{65417B2C-FEC1-4617-8D55-1CC4A9CCC44E}">
      <dgm:prSet phldrT="[Text]" custT="1"/>
      <dgm:spPr>
        <a:solidFill>
          <a:srgbClr val="91C300"/>
        </a:solidFill>
      </dgm:spPr>
      <dgm:t>
        <a:bodyPr/>
        <a:lstStyle/>
        <a:p>
          <a:r>
            <a:rPr lang="fa-IR" sz="2400" dirty="0" smtClean="0">
              <a:cs typeface="B Yekan" pitchFamily="2" charset="-78"/>
            </a:rPr>
            <a:t>توزیع محتوا</a:t>
          </a:r>
          <a:endParaRPr lang="en-US" sz="2400" dirty="0">
            <a:cs typeface="B Yekan" pitchFamily="2" charset="-78"/>
          </a:endParaRPr>
        </a:p>
      </dgm:t>
    </dgm:pt>
    <dgm:pt modelId="{0A93AC99-0B02-480A-B7AA-B66C3581303A}" type="parTrans" cxnId="{77A22034-52DC-485D-AB3A-F1B6FFC5E03A}">
      <dgm:prSet/>
      <dgm:spPr/>
      <dgm:t>
        <a:bodyPr/>
        <a:lstStyle/>
        <a:p>
          <a:endParaRPr lang="en-US" sz="1600">
            <a:cs typeface="B Yekan" pitchFamily="2" charset="-78"/>
          </a:endParaRPr>
        </a:p>
      </dgm:t>
    </dgm:pt>
    <dgm:pt modelId="{81AB52AF-65DD-4C93-82C6-C1F7710278A7}" type="sibTrans" cxnId="{77A22034-52DC-485D-AB3A-F1B6FFC5E03A}">
      <dgm:prSet/>
      <dgm:spPr/>
      <dgm:t>
        <a:bodyPr/>
        <a:lstStyle/>
        <a:p>
          <a:endParaRPr lang="en-US" sz="1600">
            <a:cs typeface="B Yekan" pitchFamily="2" charset="-78"/>
          </a:endParaRPr>
        </a:p>
      </dgm:t>
    </dgm:pt>
    <dgm:pt modelId="{556628DA-7A3D-4812-ADB9-8AF91F4450B0}">
      <dgm:prSet phldrT="[Text]" custT="1"/>
      <dgm:spPr>
        <a:solidFill>
          <a:srgbClr val="F8682C"/>
        </a:solidFill>
      </dgm:spPr>
      <dgm:t>
        <a:bodyPr/>
        <a:lstStyle/>
        <a:p>
          <a:r>
            <a:rPr lang="fa-IR" sz="2400" dirty="0" smtClean="0">
              <a:cs typeface="B Yekan" pitchFamily="2" charset="-78"/>
            </a:rPr>
            <a:t>تنظیم انیمیشن ها</a:t>
          </a:r>
          <a:endParaRPr lang="en-US" sz="2400" dirty="0">
            <a:cs typeface="B Yekan" pitchFamily="2" charset="-78"/>
          </a:endParaRPr>
        </a:p>
      </dgm:t>
    </dgm:pt>
    <dgm:pt modelId="{DB5B39F3-19D2-4D90-82CF-3EE22F4FA6EA}" type="parTrans" cxnId="{0B8BBBF8-D48D-4576-89CC-8D1C67BAB42A}">
      <dgm:prSet/>
      <dgm:spPr/>
      <dgm:t>
        <a:bodyPr/>
        <a:lstStyle/>
        <a:p>
          <a:endParaRPr lang="en-US" sz="1600">
            <a:cs typeface="B Yekan" pitchFamily="2" charset="-78"/>
          </a:endParaRPr>
        </a:p>
      </dgm:t>
    </dgm:pt>
    <dgm:pt modelId="{BAA0BD93-A325-4178-8DB8-24B7751C80C8}" type="sibTrans" cxnId="{0B8BBBF8-D48D-4576-89CC-8D1C67BAB42A}">
      <dgm:prSet/>
      <dgm:spPr/>
      <dgm:t>
        <a:bodyPr/>
        <a:lstStyle/>
        <a:p>
          <a:endParaRPr lang="en-US" sz="1600">
            <a:cs typeface="B Yekan" pitchFamily="2" charset="-78"/>
          </a:endParaRPr>
        </a:p>
      </dgm:t>
    </dgm:pt>
    <dgm:pt modelId="{0ADCC14F-3FE0-4030-8736-973D8EF5547E}" type="pres">
      <dgm:prSet presAssocID="{B784EB86-5363-4B4E-A1E1-202DB87BE68A}" presName="linear" presStyleCnt="0">
        <dgm:presLayoutVars>
          <dgm:dir val="rev"/>
          <dgm:animLvl val="lvl"/>
          <dgm:resizeHandles val="exact"/>
        </dgm:presLayoutVars>
      </dgm:prSet>
      <dgm:spPr/>
      <dgm:t>
        <a:bodyPr/>
        <a:lstStyle/>
        <a:p>
          <a:endParaRPr lang="en-US"/>
        </a:p>
      </dgm:t>
    </dgm:pt>
    <dgm:pt modelId="{E4859456-790F-4ADB-83C1-1C008CA97CC6}" type="pres">
      <dgm:prSet presAssocID="{A05678D1-D7E2-43DF-B193-424C6CFA4ED1}" presName="parentLin" presStyleCnt="0"/>
      <dgm:spPr/>
    </dgm:pt>
    <dgm:pt modelId="{ACEDDADA-3546-4951-ABC6-3D8FED0481A8}" type="pres">
      <dgm:prSet presAssocID="{A05678D1-D7E2-43DF-B193-424C6CFA4ED1}" presName="parentLeftMargin" presStyleLbl="node1" presStyleIdx="0" presStyleCnt="3"/>
      <dgm:spPr/>
      <dgm:t>
        <a:bodyPr/>
        <a:lstStyle/>
        <a:p>
          <a:endParaRPr lang="en-US"/>
        </a:p>
      </dgm:t>
    </dgm:pt>
    <dgm:pt modelId="{8F9A59EF-69C1-4B75-A523-E2A698665851}" type="pres">
      <dgm:prSet presAssocID="{A05678D1-D7E2-43DF-B193-424C6CFA4ED1}" presName="parentText" presStyleLbl="node1" presStyleIdx="0" presStyleCnt="3">
        <dgm:presLayoutVars>
          <dgm:chMax val="0"/>
          <dgm:bulletEnabled val="1"/>
        </dgm:presLayoutVars>
      </dgm:prSet>
      <dgm:spPr/>
      <dgm:t>
        <a:bodyPr/>
        <a:lstStyle/>
        <a:p>
          <a:endParaRPr lang="en-US"/>
        </a:p>
      </dgm:t>
    </dgm:pt>
    <dgm:pt modelId="{9283A5C0-C362-4E6B-B8D1-8161EEB260B0}" type="pres">
      <dgm:prSet presAssocID="{A05678D1-D7E2-43DF-B193-424C6CFA4ED1}" presName="negativeSpace" presStyleCnt="0"/>
      <dgm:spPr/>
    </dgm:pt>
    <dgm:pt modelId="{0EE77FAF-823B-4EA4-A422-C92D65AB2694}" type="pres">
      <dgm:prSet presAssocID="{A05678D1-D7E2-43DF-B193-424C6CFA4ED1}" presName="childText" presStyleLbl="conFgAcc1" presStyleIdx="0" presStyleCnt="3">
        <dgm:presLayoutVars>
          <dgm:bulletEnabled val="1"/>
        </dgm:presLayoutVars>
      </dgm:prSet>
      <dgm:spPr>
        <a:ln>
          <a:solidFill>
            <a:srgbClr val="00B4F1"/>
          </a:solidFill>
        </a:ln>
      </dgm:spPr>
      <dgm:t>
        <a:bodyPr/>
        <a:lstStyle/>
        <a:p>
          <a:endParaRPr lang="en-US"/>
        </a:p>
      </dgm:t>
    </dgm:pt>
    <dgm:pt modelId="{140D0C28-6957-4105-9028-5828D552FB4D}" type="pres">
      <dgm:prSet presAssocID="{5B8D3A82-8E95-4BDA-838B-BC41D4101BA9}" presName="spaceBetweenRectangles" presStyleCnt="0"/>
      <dgm:spPr/>
    </dgm:pt>
    <dgm:pt modelId="{20DD869E-9403-4613-982F-B1FE764C5AB4}" type="pres">
      <dgm:prSet presAssocID="{65417B2C-FEC1-4617-8D55-1CC4A9CCC44E}" presName="parentLin" presStyleCnt="0"/>
      <dgm:spPr/>
    </dgm:pt>
    <dgm:pt modelId="{93D2AC1D-ACC3-4978-9B82-F72C9ECA1730}" type="pres">
      <dgm:prSet presAssocID="{65417B2C-FEC1-4617-8D55-1CC4A9CCC44E}" presName="parentLeftMargin" presStyleLbl="node1" presStyleIdx="0" presStyleCnt="3"/>
      <dgm:spPr/>
      <dgm:t>
        <a:bodyPr/>
        <a:lstStyle/>
        <a:p>
          <a:endParaRPr lang="en-US"/>
        </a:p>
      </dgm:t>
    </dgm:pt>
    <dgm:pt modelId="{0F737BD6-ECDF-4F59-A0EE-AC125EC1EBF2}" type="pres">
      <dgm:prSet presAssocID="{65417B2C-FEC1-4617-8D55-1CC4A9CCC44E}" presName="parentText" presStyleLbl="node1" presStyleIdx="1" presStyleCnt="3">
        <dgm:presLayoutVars>
          <dgm:chMax val="0"/>
          <dgm:bulletEnabled val="1"/>
        </dgm:presLayoutVars>
      </dgm:prSet>
      <dgm:spPr/>
      <dgm:t>
        <a:bodyPr/>
        <a:lstStyle/>
        <a:p>
          <a:endParaRPr lang="en-US"/>
        </a:p>
      </dgm:t>
    </dgm:pt>
    <dgm:pt modelId="{0C2F0C8F-2113-47ED-A29D-D2821DD9E0DB}" type="pres">
      <dgm:prSet presAssocID="{65417B2C-FEC1-4617-8D55-1CC4A9CCC44E}" presName="negativeSpace" presStyleCnt="0"/>
      <dgm:spPr/>
    </dgm:pt>
    <dgm:pt modelId="{AB393012-8213-47D2-B921-04B13245A7BD}" type="pres">
      <dgm:prSet presAssocID="{65417B2C-FEC1-4617-8D55-1CC4A9CCC44E}" presName="childText" presStyleLbl="conFgAcc1" presStyleIdx="1" presStyleCnt="3">
        <dgm:presLayoutVars>
          <dgm:bulletEnabled val="1"/>
        </dgm:presLayoutVars>
      </dgm:prSet>
      <dgm:spPr>
        <a:ln>
          <a:solidFill>
            <a:srgbClr val="91C300"/>
          </a:solidFill>
        </a:ln>
      </dgm:spPr>
    </dgm:pt>
    <dgm:pt modelId="{72C5CEC8-FF2D-4367-907A-46DBA0AF74BD}" type="pres">
      <dgm:prSet presAssocID="{81AB52AF-65DD-4C93-82C6-C1F7710278A7}" presName="spaceBetweenRectangles" presStyleCnt="0"/>
      <dgm:spPr/>
    </dgm:pt>
    <dgm:pt modelId="{87AAA0C2-A078-4BD7-99AD-50840ACDEC3C}" type="pres">
      <dgm:prSet presAssocID="{556628DA-7A3D-4812-ADB9-8AF91F4450B0}" presName="parentLin" presStyleCnt="0"/>
      <dgm:spPr/>
    </dgm:pt>
    <dgm:pt modelId="{A457E003-DAA3-4EA1-96BD-DDF03B7947E1}" type="pres">
      <dgm:prSet presAssocID="{556628DA-7A3D-4812-ADB9-8AF91F4450B0}" presName="parentLeftMargin" presStyleLbl="node1" presStyleIdx="1" presStyleCnt="3"/>
      <dgm:spPr/>
      <dgm:t>
        <a:bodyPr/>
        <a:lstStyle/>
        <a:p>
          <a:endParaRPr lang="en-US"/>
        </a:p>
      </dgm:t>
    </dgm:pt>
    <dgm:pt modelId="{57AE99AF-5098-4199-A9BA-F84C2D4E0F8E}" type="pres">
      <dgm:prSet presAssocID="{556628DA-7A3D-4812-ADB9-8AF91F4450B0}" presName="parentText" presStyleLbl="node1" presStyleIdx="2" presStyleCnt="3">
        <dgm:presLayoutVars>
          <dgm:chMax val="0"/>
          <dgm:bulletEnabled val="1"/>
        </dgm:presLayoutVars>
      </dgm:prSet>
      <dgm:spPr/>
      <dgm:t>
        <a:bodyPr/>
        <a:lstStyle/>
        <a:p>
          <a:endParaRPr lang="en-US"/>
        </a:p>
      </dgm:t>
    </dgm:pt>
    <dgm:pt modelId="{61E9CE9D-82DE-416A-A5CC-39E9FEAA8783}" type="pres">
      <dgm:prSet presAssocID="{556628DA-7A3D-4812-ADB9-8AF91F4450B0}" presName="negativeSpace" presStyleCnt="0"/>
      <dgm:spPr/>
    </dgm:pt>
    <dgm:pt modelId="{99E22BC1-DD14-42C4-9806-CED19D7989F4}" type="pres">
      <dgm:prSet presAssocID="{556628DA-7A3D-4812-ADB9-8AF91F4450B0}" presName="childText" presStyleLbl="conFgAcc1" presStyleIdx="2" presStyleCnt="3">
        <dgm:presLayoutVars>
          <dgm:bulletEnabled val="1"/>
        </dgm:presLayoutVars>
      </dgm:prSet>
      <dgm:spPr>
        <a:ln>
          <a:solidFill>
            <a:srgbClr val="F8682C"/>
          </a:solidFill>
        </a:ln>
      </dgm:spPr>
    </dgm:pt>
  </dgm:ptLst>
  <dgm:cxnLst>
    <dgm:cxn modelId="{4856F1DC-7868-482A-9F7E-64F755D7CCF2}" type="presOf" srcId="{65417B2C-FEC1-4617-8D55-1CC4A9CCC44E}" destId="{93D2AC1D-ACC3-4978-9B82-F72C9ECA1730}" srcOrd="0" destOrd="0" presId="urn:microsoft.com/office/officeart/2005/8/layout/list1"/>
    <dgm:cxn modelId="{15B190D9-EDA0-4A69-9F70-BC96C21B48CC}" type="presOf" srcId="{556628DA-7A3D-4812-ADB9-8AF91F4450B0}" destId="{A457E003-DAA3-4EA1-96BD-DDF03B7947E1}" srcOrd="0" destOrd="0" presId="urn:microsoft.com/office/officeart/2005/8/layout/list1"/>
    <dgm:cxn modelId="{E297A217-E836-45EE-9400-89D02E6F699F}" srcId="{B784EB86-5363-4B4E-A1E1-202DB87BE68A}" destId="{A05678D1-D7E2-43DF-B193-424C6CFA4ED1}" srcOrd="0" destOrd="0" parTransId="{4823F09E-1987-4A5A-98D3-6310E59F4681}" sibTransId="{5B8D3A82-8E95-4BDA-838B-BC41D4101BA9}"/>
    <dgm:cxn modelId="{BCA239AE-E763-411E-A43A-F2C2692FC736}" type="presOf" srcId="{B784EB86-5363-4B4E-A1E1-202DB87BE68A}" destId="{0ADCC14F-3FE0-4030-8736-973D8EF5547E}" srcOrd="0" destOrd="0" presId="urn:microsoft.com/office/officeart/2005/8/layout/list1"/>
    <dgm:cxn modelId="{77A22034-52DC-485D-AB3A-F1B6FFC5E03A}" srcId="{B784EB86-5363-4B4E-A1E1-202DB87BE68A}" destId="{65417B2C-FEC1-4617-8D55-1CC4A9CCC44E}" srcOrd="1" destOrd="0" parTransId="{0A93AC99-0B02-480A-B7AA-B66C3581303A}" sibTransId="{81AB52AF-65DD-4C93-82C6-C1F7710278A7}"/>
    <dgm:cxn modelId="{FCC244E5-CC75-4F5B-974D-D34E4F955104}" type="presOf" srcId="{556628DA-7A3D-4812-ADB9-8AF91F4450B0}" destId="{57AE99AF-5098-4199-A9BA-F84C2D4E0F8E}" srcOrd="1" destOrd="0" presId="urn:microsoft.com/office/officeart/2005/8/layout/list1"/>
    <dgm:cxn modelId="{1EB61083-AC1B-4E5D-88E6-B1A2F86E2DB7}" type="presOf" srcId="{A05678D1-D7E2-43DF-B193-424C6CFA4ED1}" destId="{ACEDDADA-3546-4951-ABC6-3D8FED0481A8}" srcOrd="0" destOrd="0" presId="urn:microsoft.com/office/officeart/2005/8/layout/list1"/>
    <dgm:cxn modelId="{7D9839DE-0CA9-4D4D-A21E-3B56615C389A}" type="presOf" srcId="{A05678D1-D7E2-43DF-B193-424C6CFA4ED1}" destId="{8F9A59EF-69C1-4B75-A523-E2A698665851}" srcOrd="1" destOrd="0" presId="urn:microsoft.com/office/officeart/2005/8/layout/list1"/>
    <dgm:cxn modelId="{E7C16C96-6A12-4639-9D75-42DC7267DBCD}" type="presOf" srcId="{65417B2C-FEC1-4617-8D55-1CC4A9CCC44E}" destId="{0F737BD6-ECDF-4F59-A0EE-AC125EC1EBF2}" srcOrd="1" destOrd="0" presId="urn:microsoft.com/office/officeart/2005/8/layout/list1"/>
    <dgm:cxn modelId="{0B8BBBF8-D48D-4576-89CC-8D1C67BAB42A}" srcId="{B784EB86-5363-4B4E-A1E1-202DB87BE68A}" destId="{556628DA-7A3D-4812-ADB9-8AF91F4450B0}" srcOrd="2" destOrd="0" parTransId="{DB5B39F3-19D2-4D90-82CF-3EE22F4FA6EA}" sibTransId="{BAA0BD93-A325-4178-8DB8-24B7751C80C8}"/>
    <dgm:cxn modelId="{62E70B2F-AD0C-4D14-9346-423451145709}" type="presParOf" srcId="{0ADCC14F-3FE0-4030-8736-973D8EF5547E}" destId="{E4859456-790F-4ADB-83C1-1C008CA97CC6}" srcOrd="0" destOrd="0" presId="urn:microsoft.com/office/officeart/2005/8/layout/list1"/>
    <dgm:cxn modelId="{E57D851C-813A-4FC5-B7D3-7C982F670E68}" type="presParOf" srcId="{E4859456-790F-4ADB-83C1-1C008CA97CC6}" destId="{ACEDDADA-3546-4951-ABC6-3D8FED0481A8}" srcOrd="0" destOrd="0" presId="urn:microsoft.com/office/officeart/2005/8/layout/list1"/>
    <dgm:cxn modelId="{E862F9FD-B062-46A7-93F5-F8FAE7EC2C77}" type="presParOf" srcId="{E4859456-790F-4ADB-83C1-1C008CA97CC6}" destId="{8F9A59EF-69C1-4B75-A523-E2A698665851}" srcOrd="1" destOrd="0" presId="urn:microsoft.com/office/officeart/2005/8/layout/list1"/>
    <dgm:cxn modelId="{4B92AEC5-4499-4538-A856-BF6EB3270705}" type="presParOf" srcId="{0ADCC14F-3FE0-4030-8736-973D8EF5547E}" destId="{9283A5C0-C362-4E6B-B8D1-8161EEB260B0}" srcOrd="1" destOrd="0" presId="urn:microsoft.com/office/officeart/2005/8/layout/list1"/>
    <dgm:cxn modelId="{F69C4CFD-ED08-47D5-9A4D-63E679C32417}" type="presParOf" srcId="{0ADCC14F-3FE0-4030-8736-973D8EF5547E}" destId="{0EE77FAF-823B-4EA4-A422-C92D65AB2694}" srcOrd="2" destOrd="0" presId="urn:microsoft.com/office/officeart/2005/8/layout/list1"/>
    <dgm:cxn modelId="{B7CD4F38-1070-4FD5-A77E-33428B85F13D}" type="presParOf" srcId="{0ADCC14F-3FE0-4030-8736-973D8EF5547E}" destId="{140D0C28-6957-4105-9028-5828D552FB4D}" srcOrd="3" destOrd="0" presId="urn:microsoft.com/office/officeart/2005/8/layout/list1"/>
    <dgm:cxn modelId="{EA1A8F92-B6FE-4DDA-8E45-DAD99E221410}" type="presParOf" srcId="{0ADCC14F-3FE0-4030-8736-973D8EF5547E}" destId="{20DD869E-9403-4613-982F-B1FE764C5AB4}" srcOrd="4" destOrd="0" presId="urn:microsoft.com/office/officeart/2005/8/layout/list1"/>
    <dgm:cxn modelId="{0CBE645E-898F-47E8-AE1E-13D3F022F2AB}" type="presParOf" srcId="{20DD869E-9403-4613-982F-B1FE764C5AB4}" destId="{93D2AC1D-ACC3-4978-9B82-F72C9ECA1730}" srcOrd="0" destOrd="0" presId="urn:microsoft.com/office/officeart/2005/8/layout/list1"/>
    <dgm:cxn modelId="{58E1307F-AF50-4E6D-A731-6B8F134D42C0}" type="presParOf" srcId="{20DD869E-9403-4613-982F-B1FE764C5AB4}" destId="{0F737BD6-ECDF-4F59-A0EE-AC125EC1EBF2}" srcOrd="1" destOrd="0" presId="urn:microsoft.com/office/officeart/2005/8/layout/list1"/>
    <dgm:cxn modelId="{82A1A655-C615-484D-9581-A22561B8C1F7}" type="presParOf" srcId="{0ADCC14F-3FE0-4030-8736-973D8EF5547E}" destId="{0C2F0C8F-2113-47ED-A29D-D2821DD9E0DB}" srcOrd="5" destOrd="0" presId="urn:microsoft.com/office/officeart/2005/8/layout/list1"/>
    <dgm:cxn modelId="{11CD4FF6-AEC7-41A3-BC3C-51335AFBEA55}" type="presParOf" srcId="{0ADCC14F-3FE0-4030-8736-973D8EF5547E}" destId="{AB393012-8213-47D2-B921-04B13245A7BD}" srcOrd="6" destOrd="0" presId="urn:microsoft.com/office/officeart/2005/8/layout/list1"/>
    <dgm:cxn modelId="{8F341168-E045-44CE-843F-D7633FA554B6}" type="presParOf" srcId="{0ADCC14F-3FE0-4030-8736-973D8EF5547E}" destId="{72C5CEC8-FF2D-4367-907A-46DBA0AF74BD}" srcOrd="7" destOrd="0" presId="urn:microsoft.com/office/officeart/2005/8/layout/list1"/>
    <dgm:cxn modelId="{57F0185B-9134-4DC9-A76A-E9D943558603}" type="presParOf" srcId="{0ADCC14F-3FE0-4030-8736-973D8EF5547E}" destId="{87AAA0C2-A078-4BD7-99AD-50840ACDEC3C}" srcOrd="8" destOrd="0" presId="urn:microsoft.com/office/officeart/2005/8/layout/list1"/>
    <dgm:cxn modelId="{6CFB4357-E8DE-472E-970A-FF20DA782EA4}" type="presParOf" srcId="{87AAA0C2-A078-4BD7-99AD-50840ACDEC3C}" destId="{A457E003-DAA3-4EA1-96BD-DDF03B7947E1}" srcOrd="0" destOrd="0" presId="urn:microsoft.com/office/officeart/2005/8/layout/list1"/>
    <dgm:cxn modelId="{E3D7CE24-B2C2-4A39-964A-507D27F5EDB8}" type="presParOf" srcId="{87AAA0C2-A078-4BD7-99AD-50840ACDEC3C}" destId="{57AE99AF-5098-4199-A9BA-F84C2D4E0F8E}" srcOrd="1" destOrd="0" presId="urn:microsoft.com/office/officeart/2005/8/layout/list1"/>
    <dgm:cxn modelId="{BF5D005D-4CE0-4A3C-97B2-F5B4ABF27ABC}" type="presParOf" srcId="{0ADCC14F-3FE0-4030-8736-973D8EF5547E}" destId="{61E9CE9D-82DE-416A-A5CC-39E9FEAA8783}" srcOrd="9" destOrd="0" presId="urn:microsoft.com/office/officeart/2005/8/layout/list1"/>
    <dgm:cxn modelId="{19493D24-02AE-4F7F-A86F-73BA639C33C4}" type="presParOf" srcId="{0ADCC14F-3FE0-4030-8736-973D8EF5547E}" destId="{99E22BC1-DD14-42C4-9806-CED19D7989F4}"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E77FAF-823B-4EA4-A422-C92D65AB2694}">
      <dsp:nvSpPr>
        <dsp:cNvPr id="0" name=""/>
        <dsp:cNvSpPr/>
      </dsp:nvSpPr>
      <dsp:spPr>
        <a:xfrm>
          <a:off x="0" y="428887"/>
          <a:ext cx="4223792" cy="655200"/>
        </a:xfrm>
        <a:prstGeom prst="rect">
          <a:avLst/>
        </a:prstGeom>
        <a:solidFill>
          <a:schemeClr val="lt1">
            <a:alpha val="90000"/>
            <a:hueOff val="0"/>
            <a:satOff val="0"/>
            <a:lumOff val="0"/>
            <a:alphaOff val="0"/>
          </a:schemeClr>
        </a:solidFill>
        <a:ln w="25400" cap="flat" cmpd="sng" algn="ctr">
          <a:solidFill>
            <a:srgbClr val="00B4F1"/>
          </a:solidFill>
          <a:prstDash val="solid"/>
        </a:ln>
        <a:effectLst/>
      </dsp:spPr>
      <dsp:style>
        <a:lnRef idx="2">
          <a:scrgbClr r="0" g="0" b="0"/>
        </a:lnRef>
        <a:fillRef idx="1">
          <a:scrgbClr r="0" g="0" b="0"/>
        </a:fillRef>
        <a:effectRef idx="0">
          <a:scrgbClr r="0" g="0" b="0"/>
        </a:effectRef>
        <a:fontRef idx="minor"/>
      </dsp:style>
    </dsp:sp>
    <dsp:sp modelId="{8F9A59EF-69C1-4B75-A523-E2A698665851}">
      <dsp:nvSpPr>
        <dsp:cNvPr id="0" name=""/>
        <dsp:cNvSpPr/>
      </dsp:nvSpPr>
      <dsp:spPr>
        <a:xfrm>
          <a:off x="1055947" y="45127"/>
          <a:ext cx="2956654" cy="767520"/>
        </a:xfrm>
        <a:prstGeom prst="roundRect">
          <a:avLst/>
        </a:prstGeom>
        <a:solidFill>
          <a:srgbClr val="00B4F1"/>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754" tIns="0" rIns="111754" bIns="0" numCol="1" spcCol="1270" anchor="ctr" anchorCtr="0">
          <a:noAutofit/>
        </a:bodyPr>
        <a:lstStyle/>
        <a:p>
          <a:pPr lvl="0" algn="r" defTabSz="1066800">
            <a:lnSpc>
              <a:spcPct val="90000"/>
            </a:lnSpc>
            <a:spcBef>
              <a:spcPct val="0"/>
            </a:spcBef>
            <a:spcAft>
              <a:spcPct val="35000"/>
            </a:spcAft>
          </a:pPr>
          <a:r>
            <a:rPr lang="fa-IR" sz="2400" kern="1200" dirty="0" smtClean="0">
              <a:cs typeface="B Yekan" pitchFamily="2" charset="-78"/>
            </a:rPr>
            <a:t>طراحی قالب</a:t>
          </a:r>
          <a:endParaRPr lang="en-US" sz="2400" kern="1200" dirty="0">
            <a:cs typeface="B Yekan" pitchFamily="2" charset="-78"/>
          </a:endParaRPr>
        </a:p>
      </dsp:txBody>
      <dsp:txXfrm>
        <a:off x="1055947" y="45127"/>
        <a:ext cx="2956654" cy="767520"/>
      </dsp:txXfrm>
    </dsp:sp>
    <dsp:sp modelId="{AB393012-8213-47D2-B921-04B13245A7BD}">
      <dsp:nvSpPr>
        <dsp:cNvPr id="0" name=""/>
        <dsp:cNvSpPr/>
      </dsp:nvSpPr>
      <dsp:spPr>
        <a:xfrm>
          <a:off x="0" y="1608247"/>
          <a:ext cx="4223792" cy="655200"/>
        </a:xfrm>
        <a:prstGeom prst="rect">
          <a:avLst/>
        </a:prstGeom>
        <a:solidFill>
          <a:schemeClr val="lt1">
            <a:alpha val="90000"/>
            <a:hueOff val="0"/>
            <a:satOff val="0"/>
            <a:lumOff val="0"/>
            <a:alphaOff val="0"/>
          </a:schemeClr>
        </a:solidFill>
        <a:ln w="25400" cap="flat" cmpd="sng" algn="ctr">
          <a:solidFill>
            <a:srgbClr val="91C300"/>
          </a:solidFill>
          <a:prstDash val="solid"/>
        </a:ln>
        <a:effectLst/>
      </dsp:spPr>
      <dsp:style>
        <a:lnRef idx="2">
          <a:scrgbClr r="0" g="0" b="0"/>
        </a:lnRef>
        <a:fillRef idx="1">
          <a:scrgbClr r="0" g="0" b="0"/>
        </a:fillRef>
        <a:effectRef idx="0">
          <a:scrgbClr r="0" g="0" b="0"/>
        </a:effectRef>
        <a:fontRef idx="minor"/>
      </dsp:style>
    </dsp:sp>
    <dsp:sp modelId="{0F737BD6-ECDF-4F59-A0EE-AC125EC1EBF2}">
      <dsp:nvSpPr>
        <dsp:cNvPr id="0" name=""/>
        <dsp:cNvSpPr/>
      </dsp:nvSpPr>
      <dsp:spPr>
        <a:xfrm>
          <a:off x="1055947" y="1224488"/>
          <a:ext cx="2956654" cy="767520"/>
        </a:xfrm>
        <a:prstGeom prst="roundRect">
          <a:avLst/>
        </a:prstGeom>
        <a:solidFill>
          <a:srgbClr val="91C3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754" tIns="0" rIns="111754" bIns="0" numCol="1" spcCol="1270" anchor="ctr" anchorCtr="0">
          <a:noAutofit/>
        </a:bodyPr>
        <a:lstStyle/>
        <a:p>
          <a:pPr lvl="0" algn="r" defTabSz="1066800">
            <a:lnSpc>
              <a:spcPct val="90000"/>
            </a:lnSpc>
            <a:spcBef>
              <a:spcPct val="0"/>
            </a:spcBef>
            <a:spcAft>
              <a:spcPct val="35000"/>
            </a:spcAft>
          </a:pPr>
          <a:r>
            <a:rPr lang="fa-IR" sz="2400" kern="1200" dirty="0" smtClean="0">
              <a:cs typeface="B Yekan" pitchFamily="2" charset="-78"/>
            </a:rPr>
            <a:t>توزیع محتوا</a:t>
          </a:r>
          <a:endParaRPr lang="en-US" sz="2400" kern="1200" dirty="0">
            <a:cs typeface="B Yekan" pitchFamily="2" charset="-78"/>
          </a:endParaRPr>
        </a:p>
      </dsp:txBody>
      <dsp:txXfrm>
        <a:off x="1055947" y="1224488"/>
        <a:ext cx="2956654" cy="767520"/>
      </dsp:txXfrm>
    </dsp:sp>
    <dsp:sp modelId="{99E22BC1-DD14-42C4-9806-CED19D7989F4}">
      <dsp:nvSpPr>
        <dsp:cNvPr id="0" name=""/>
        <dsp:cNvSpPr/>
      </dsp:nvSpPr>
      <dsp:spPr>
        <a:xfrm>
          <a:off x="0" y="2787608"/>
          <a:ext cx="4223792" cy="655200"/>
        </a:xfrm>
        <a:prstGeom prst="rect">
          <a:avLst/>
        </a:prstGeom>
        <a:solidFill>
          <a:schemeClr val="lt1">
            <a:alpha val="90000"/>
            <a:hueOff val="0"/>
            <a:satOff val="0"/>
            <a:lumOff val="0"/>
            <a:alphaOff val="0"/>
          </a:schemeClr>
        </a:solidFill>
        <a:ln w="25400" cap="flat" cmpd="sng" algn="ctr">
          <a:solidFill>
            <a:srgbClr val="F8682C"/>
          </a:solidFill>
          <a:prstDash val="solid"/>
        </a:ln>
        <a:effectLst/>
      </dsp:spPr>
      <dsp:style>
        <a:lnRef idx="2">
          <a:scrgbClr r="0" g="0" b="0"/>
        </a:lnRef>
        <a:fillRef idx="1">
          <a:scrgbClr r="0" g="0" b="0"/>
        </a:fillRef>
        <a:effectRef idx="0">
          <a:scrgbClr r="0" g="0" b="0"/>
        </a:effectRef>
        <a:fontRef idx="minor"/>
      </dsp:style>
    </dsp:sp>
    <dsp:sp modelId="{57AE99AF-5098-4199-A9BA-F84C2D4E0F8E}">
      <dsp:nvSpPr>
        <dsp:cNvPr id="0" name=""/>
        <dsp:cNvSpPr/>
      </dsp:nvSpPr>
      <dsp:spPr>
        <a:xfrm>
          <a:off x="1055947" y="2403848"/>
          <a:ext cx="2956654" cy="767520"/>
        </a:xfrm>
        <a:prstGeom prst="roundRect">
          <a:avLst/>
        </a:prstGeom>
        <a:solidFill>
          <a:srgbClr val="F8682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754" tIns="0" rIns="111754" bIns="0" numCol="1" spcCol="1270" anchor="ctr" anchorCtr="0">
          <a:noAutofit/>
        </a:bodyPr>
        <a:lstStyle/>
        <a:p>
          <a:pPr lvl="0" algn="r" defTabSz="1066800">
            <a:lnSpc>
              <a:spcPct val="90000"/>
            </a:lnSpc>
            <a:spcBef>
              <a:spcPct val="0"/>
            </a:spcBef>
            <a:spcAft>
              <a:spcPct val="35000"/>
            </a:spcAft>
          </a:pPr>
          <a:r>
            <a:rPr lang="fa-IR" sz="2400" kern="1200" dirty="0" smtClean="0">
              <a:cs typeface="B Yekan" pitchFamily="2" charset="-78"/>
            </a:rPr>
            <a:t>تنظیم انیمیشن ها</a:t>
          </a:r>
          <a:endParaRPr lang="en-US" sz="2400" kern="1200" dirty="0">
            <a:cs typeface="B Yekan" pitchFamily="2" charset="-78"/>
          </a:endParaRPr>
        </a:p>
      </dsp:txBody>
      <dsp:txXfrm>
        <a:off x="1055947" y="2403848"/>
        <a:ext cx="2956654" cy="7675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C8B15-D22E-46BE-955F-0CCADA7B08B4}"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C8B15-D22E-46BE-955F-0CCADA7B08B4}" type="datetimeFigureOut">
              <a:rPr lang="en-US" smtClean="0"/>
              <a:pPr/>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C8B15-D22E-46BE-955F-0CCADA7B08B4}" type="datetimeFigureOut">
              <a:rPr lang="en-US" smtClean="0"/>
              <a:pPr/>
              <a:t>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8B15-D22E-46BE-955F-0CCADA7B08B4}" type="datetimeFigureOut">
              <a:rPr lang="en-US" smtClean="0"/>
              <a:pPr/>
              <a:t>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C8B15-D22E-46BE-955F-0CCADA7B08B4}"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C8B15-D22E-46BE-955F-0CCADA7B08B4}"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C8B15-D22E-46BE-955F-0CCADA7B08B4}" type="datetimeFigureOut">
              <a:rPr lang="en-US" smtClean="0"/>
              <a:pPr/>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C8B15-D22E-46BE-955F-0CCADA7B08B4}" type="datetimeFigureOut">
              <a:rPr lang="en-US" smtClean="0"/>
              <a:pPr/>
              <a:t>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8B15-D22E-46BE-955F-0CCADA7B08B4}" type="datetimeFigureOut">
              <a:rPr lang="en-US" smtClean="0"/>
              <a:pPr/>
              <a:t>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C8B15-D22E-46BE-955F-0CCADA7B08B4}" type="datetimeFigureOut">
              <a:rPr lang="en-US" smtClean="0"/>
              <a:pPr/>
              <a:t>2/28/2015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0EB1-2DA5-4FA3-BAC8-53AB45BD60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C8B15-D22E-46BE-955F-0CCADA7B08B4}" type="datetimeFigureOut">
              <a:rPr lang="en-US" smtClean="0"/>
              <a:pPr/>
              <a:t>2/28/2015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0EB1-2DA5-4FA3-BAC8-53AB45BD60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gif"/><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2" cstate="print"/>
          <a:stretch>
            <a:fillRect/>
          </a:stretch>
        </p:blipFill>
        <p:spPr>
          <a:xfrm>
            <a:off x="1905473" y="476672"/>
            <a:ext cx="5909118" cy="6192688"/>
          </a:xfrm>
          <a:prstGeom prst="rect">
            <a:avLst/>
          </a:prstGeom>
        </p:spPr>
      </p:pic>
      <p:sp>
        <p:nvSpPr>
          <p:cNvPr id="5" name="Rectangle 4"/>
          <p:cNvSpPr/>
          <p:nvPr/>
        </p:nvSpPr>
        <p:spPr>
          <a:xfrm>
            <a:off x="1475656" y="630932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331640" y="18864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rot="5400000">
            <a:off x="-1404665" y="3284983"/>
            <a:ext cx="6624736" cy="432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rot="5400000">
            <a:off x="4103948" y="2816932"/>
            <a:ext cx="6408712"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endParaRPr lang="en-US" sz="16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Round Same Side Corner Rectangle 18"/>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فضای تتراهدرال</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6</a:t>
            </a:r>
            <a:endParaRPr lang="en-US" dirty="0">
              <a:cs typeface="B Yekan" pitchFamily="2" charset="-78"/>
            </a:endParaRPr>
          </a:p>
        </p:txBody>
      </p:sp>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pic>
        <p:nvPicPr>
          <p:cNvPr id="18" name="Picture 17" descr="closepack_tetrahedral.png"/>
          <p:cNvPicPr>
            <a:picLocks noChangeAspect="1"/>
          </p:cNvPicPr>
          <p:nvPr/>
        </p:nvPicPr>
        <p:blipFill>
          <a:blip r:embed="rId4" cstate="print"/>
          <a:stretch>
            <a:fillRect/>
          </a:stretch>
        </p:blipFill>
        <p:spPr>
          <a:xfrm>
            <a:off x="3059832" y="2729262"/>
            <a:ext cx="3456384" cy="29681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endParaRPr lang="en-US" sz="16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Round Same Side Corner Rectangle 18"/>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فضای اکتاهدرال</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7</a:t>
            </a:r>
            <a:endParaRPr lang="en-US" dirty="0">
              <a:cs typeface="B Yekan" pitchFamily="2" charset="-78"/>
            </a:endParaRPr>
          </a:p>
        </p:txBody>
      </p:sp>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pic>
        <p:nvPicPr>
          <p:cNvPr id="18" name="Picture 17" descr="closepack_tetrahedral.png"/>
          <p:cNvPicPr>
            <a:picLocks noChangeAspect="1"/>
          </p:cNvPicPr>
          <p:nvPr/>
        </p:nvPicPr>
        <p:blipFill>
          <a:blip r:embed="rId4" cstate="print"/>
          <a:stretch>
            <a:fillRect/>
          </a:stretch>
        </p:blipFill>
        <p:spPr>
          <a:xfrm>
            <a:off x="1109966" y="2420888"/>
            <a:ext cx="7356116" cy="358494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آلیاژ دوتایی از آهن با شبکه مکعبی مرکز حجمی و نیتروژن ساخته ایم. اتمهای نیتروژن ¼ مکانهای تتراهدرال شبکه آهن را اشغال کرده اند. با توجه به جرمهای اتمی آهن  و نیتروژن که برابر با 56 و 14 گرم بر مول می باشند درصد اتمی و وزنی نیتروژن را درآلیاژ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Round Same Side Corner Rectangle 18"/>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rtl="1"/>
            <a:r>
              <a:rPr lang="fa-IR" dirty="0" smtClean="0">
                <a:cs typeface="B Yekan" pitchFamily="2" charset="-78"/>
              </a:rPr>
              <a:t>محاسبات بین نشینی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8</a:t>
            </a:r>
            <a:endParaRPr lang="en-US" dirty="0">
              <a:cs typeface="B Yekan" pitchFamily="2" charset="-78"/>
            </a:endParaRPr>
          </a:p>
        </p:txBody>
      </p:sp>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آلیاژ دوتایی از آهن با شبکه مکعبی مرکز </a:t>
              </a:r>
              <a:r>
                <a:rPr lang="fa-IR" dirty="0" smtClean="0">
                  <a:solidFill>
                    <a:schemeClr val="tx1"/>
                  </a:solidFill>
                  <a:cs typeface="B Yekan" pitchFamily="2" charset="-78"/>
                </a:rPr>
                <a:t>سطحی</a:t>
              </a:r>
              <a:r>
                <a:rPr lang="fa-IR" dirty="0" smtClean="0">
                  <a:solidFill>
                    <a:schemeClr val="tx1"/>
                  </a:solidFill>
                  <a:cs typeface="B Yekan" pitchFamily="2" charset="-78"/>
                </a:rPr>
                <a:t> </a:t>
              </a:r>
              <a:r>
                <a:rPr lang="fa-IR" dirty="0" smtClean="0">
                  <a:solidFill>
                    <a:schemeClr val="tx1"/>
                  </a:solidFill>
                  <a:cs typeface="B Yekan" pitchFamily="2" charset="-78"/>
                </a:rPr>
                <a:t>و </a:t>
              </a:r>
              <a:r>
                <a:rPr lang="fa-IR" dirty="0" smtClean="0">
                  <a:solidFill>
                    <a:schemeClr val="tx1"/>
                  </a:solidFill>
                  <a:cs typeface="B Yekan" pitchFamily="2" charset="-78"/>
                </a:rPr>
                <a:t>کروم </a:t>
              </a:r>
              <a:r>
                <a:rPr lang="fa-IR" dirty="0" smtClean="0">
                  <a:solidFill>
                    <a:schemeClr val="tx1"/>
                  </a:solidFill>
                  <a:cs typeface="B Yekan" pitchFamily="2" charset="-78"/>
                </a:rPr>
                <a:t>ساخته ایم. اتمهای </a:t>
              </a:r>
              <a:r>
                <a:rPr lang="fa-IR" dirty="0" smtClean="0">
                  <a:solidFill>
                    <a:schemeClr val="tx1"/>
                  </a:solidFill>
                  <a:cs typeface="B Yekan" pitchFamily="2" charset="-78"/>
                </a:rPr>
                <a:t>نیتروژن از هر 25 سلول واحد 2 مکان </a:t>
              </a:r>
              <a:r>
                <a:rPr lang="fa-IR" dirty="0" smtClean="0">
                  <a:solidFill>
                    <a:schemeClr val="tx1"/>
                  </a:solidFill>
                  <a:cs typeface="B Yekan" pitchFamily="2" charset="-78"/>
                </a:rPr>
                <a:t>تتراهدرال شبکه آهن را اشغال کرده اند. با توجه به جرمهای اتمی آهن  و </a:t>
              </a:r>
              <a:r>
                <a:rPr lang="fa-IR" dirty="0" smtClean="0">
                  <a:solidFill>
                    <a:schemeClr val="tx1"/>
                  </a:solidFill>
                  <a:cs typeface="B Yekan" pitchFamily="2" charset="-78"/>
                </a:rPr>
                <a:t>کروم</a:t>
              </a:r>
              <a:r>
                <a:rPr lang="fa-IR" dirty="0" smtClean="0">
                  <a:solidFill>
                    <a:schemeClr val="tx1"/>
                  </a:solidFill>
                  <a:cs typeface="B Yekan" pitchFamily="2" charset="-78"/>
                </a:rPr>
                <a:t> </a:t>
              </a:r>
              <a:r>
                <a:rPr lang="fa-IR" dirty="0" smtClean="0">
                  <a:solidFill>
                    <a:schemeClr val="tx1"/>
                  </a:solidFill>
                  <a:cs typeface="B Yekan" pitchFamily="2" charset="-78"/>
                </a:rPr>
                <a:t>که برابر با 56 و </a:t>
              </a:r>
              <a:r>
                <a:rPr lang="fa-IR" dirty="0" smtClean="0">
                  <a:solidFill>
                    <a:schemeClr val="tx1"/>
                  </a:solidFill>
                  <a:cs typeface="B Yekan" pitchFamily="2" charset="-78"/>
                </a:rPr>
                <a:t>52 </a:t>
              </a:r>
              <a:r>
                <a:rPr lang="fa-IR" dirty="0" smtClean="0">
                  <a:solidFill>
                    <a:schemeClr val="tx1"/>
                  </a:solidFill>
                  <a:cs typeface="B Yekan" pitchFamily="2" charset="-78"/>
                </a:rPr>
                <a:t>گرم بر مول می باشند درصد اتمی و وزنی </a:t>
              </a:r>
              <a:r>
                <a:rPr lang="fa-IR" dirty="0" smtClean="0">
                  <a:solidFill>
                    <a:schemeClr val="tx1"/>
                  </a:solidFill>
                  <a:cs typeface="B Yekan" pitchFamily="2" charset="-78"/>
                </a:rPr>
                <a:t>کروم را </a:t>
              </a:r>
              <a:r>
                <a:rPr lang="fa-IR" dirty="0" smtClean="0">
                  <a:solidFill>
                    <a:schemeClr val="tx1"/>
                  </a:solidFill>
                  <a:cs typeface="B Yekan" pitchFamily="2" charset="-78"/>
                </a:rPr>
                <a:t>درآلیاژ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Round Same Side Corner Rectangle 18"/>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rtl="1"/>
            <a:r>
              <a:rPr lang="fa-IR" dirty="0" smtClean="0">
                <a:cs typeface="B Yekan" pitchFamily="2" charset="-78"/>
              </a:rPr>
              <a:t>محاسبات بین نشینی</a:t>
            </a:r>
            <a:endParaRPr lang="en-US" dirty="0">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فضاهای بی نشین</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9</a:t>
            </a:r>
            <a:endParaRPr lang="en-US" dirty="0">
              <a:cs typeface="B Yekan" pitchFamily="2" charset="-78"/>
            </a:endParaRPr>
          </a:p>
        </p:txBody>
      </p:sp>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جزئیات اولیه</a:t>
            </a:r>
            <a:endParaRPr lang="en-US" sz="2000" dirty="0">
              <a:cs typeface="B Yekan" pitchFamily="2" charset="-78"/>
            </a:endParaRPr>
          </a:p>
        </p:txBody>
      </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7"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10</a:t>
            </a:r>
            <a:endParaRPr lang="en-US" sz="1400" dirty="0">
              <a:cs typeface="B Yekan" pitchFamily="2" charset="-78"/>
            </a:endParaRPr>
          </a:p>
        </p:txBody>
      </p:sp>
      <p:sp>
        <p:nvSpPr>
          <p:cNvPr id="22" name="Subtitle 2"/>
          <p:cNvSpPr txBox="1">
            <a:spLocks/>
          </p:cNvSpPr>
          <p:nvPr/>
        </p:nvSpPr>
        <p:spPr>
          <a:xfrm rot="21267905">
            <a:off x="5316590" y="5408893"/>
            <a:ext cx="2262768" cy="61759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شبکه های براوه</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cxnSp>
        <p:nvCxnSpPr>
          <p:cNvPr id="36" name="Curved Connector 44"/>
          <p:cNvCxnSpPr/>
          <p:nvPr/>
        </p:nvCxnSpPr>
        <p:spPr>
          <a:xfrm rot="14460000" flipV="1">
            <a:off x="3057082" y="2981138"/>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44"/>
          <p:cNvCxnSpPr/>
          <p:nvPr/>
        </p:nvCxnSpPr>
        <p:spPr>
          <a:xfrm rot="7140000">
            <a:off x="3054501" y="4695123"/>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707904" y="3140968"/>
            <a:ext cx="2160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5"/>
          <p:cNvPicPr>
            <a:picLocks noGrp="1" noChangeAspect="1" noChangeArrowheads="1"/>
          </p:cNvPicPr>
          <p:nvPr>
            <p:ph/>
          </p:nvPr>
        </p:nvPicPr>
        <p:blipFill>
          <a:blip r:embed="rId4" cstate="print">
            <a:extLst>
              <a:ext uri="{28A0092B-C50C-407E-A947-70E740481C1C}">
                <a14:useLocalDpi xmlns="" xmlns:a14="http://schemas.microsoft.com/office/drawing/2010/main" val="0"/>
              </a:ext>
            </a:extLst>
          </a:blip>
          <a:srcRect l="3178" t="14845" r="3889" b="10324"/>
          <a:stretch>
            <a:fillRect/>
          </a:stretch>
        </p:blipFill>
        <p:spPr>
          <a:xfrm>
            <a:off x="4067944" y="2924944"/>
            <a:ext cx="3863254" cy="23047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3" name="Group 49"/>
          <p:cNvGrpSpPr/>
          <p:nvPr/>
        </p:nvGrpSpPr>
        <p:grpSpPr>
          <a:xfrm rot="21248049">
            <a:off x="3959226" y="2868084"/>
            <a:ext cx="4018648" cy="2305816"/>
            <a:chOff x="490538" y="1340768"/>
            <a:chExt cx="8293100" cy="4758407"/>
          </a:xfrm>
        </p:grpSpPr>
        <p:sp>
          <p:nvSpPr>
            <p:cNvPr id="14" name="AutoShape 17"/>
            <p:cNvSpPr>
              <a:spLocks noChangeArrowheads="1"/>
            </p:cNvSpPr>
            <p:nvPr/>
          </p:nvSpPr>
          <p:spPr bwMode="auto">
            <a:xfrm>
              <a:off x="755576" y="1412503"/>
              <a:ext cx="4451498" cy="1368425"/>
            </a:xfrm>
            <a:prstGeom prst="roundRect">
              <a:avLst>
                <a:gd name="adj" fmla="val 16667"/>
              </a:avLst>
            </a:prstGeom>
            <a:noFill/>
            <a:ln w="31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5" name="AutoShape 18"/>
            <p:cNvSpPr>
              <a:spLocks noChangeArrowheads="1"/>
            </p:cNvSpPr>
            <p:nvPr/>
          </p:nvSpPr>
          <p:spPr bwMode="auto">
            <a:xfrm>
              <a:off x="5646738" y="1340768"/>
              <a:ext cx="2879725" cy="1440160"/>
            </a:xfrm>
            <a:prstGeom prst="roundRect">
              <a:avLst>
                <a:gd name="adj" fmla="val 16667"/>
              </a:avLst>
            </a:prstGeom>
            <a:noFill/>
            <a:ln w="3175">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6" name="AutoShape 19"/>
            <p:cNvSpPr>
              <a:spLocks noChangeArrowheads="1"/>
            </p:cNvSpPr>
            <p:nvPr/>
          </p:nvSpPr>
          <p:spPr bwMode="auto">
            <a:xfrm>
              <a:off x="490538" y="2924175"/>
              <a:ext cx="6480175" cy="1728788"/>
            </a:xfrm>
            <a:prstGeom prst="roundRect">
              <a:avLst>
                <a:gd name="adj" fmla="val 16667"/>
              </a:avLst>
            </a:prstGeom>
            <a:noFill/>
            <a:ln w="317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7" name="AutoShape 20"/>
            <p:cNvSpPr>
              <a:spLocks noChangeArrowheads="1"/>
            </p:cNvSpPr>
            <p:nvPr/>
          </p:nvSpPr>
          <p:spPr bwMode="auto">
            <a:xfrm>
              <a:off x="7342188" y="2924175"/>
              <a:ext cx="1441450" cy="1657350"/>
            </a:xfrm>
            <a:prstGeom prst="roundRect">
              <a:avLst>
                <a:gd name="adj" fmla="val 16667"/>
              </a:avLst>
            </a:prstGeom>
            <a:noFill/>
            <a:ln w="3175">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8" name="AutoShape 21"/>
            <p:cNvSpPr>
              <a:spLocks noChangeArrowheads="1"/>
            </p:cNvSpPr>
            <p:nvPr/>
          </p:nvSpPr>
          <p:spPr bwMode="auto">
            <a:xfrm>
              <a:off x="1259632" y="4797152"/>
              <a:ext cx="1224136" cy="1135509"/>
            </a:xfrm>
            <a:prstGeom prst="roundRect">
              <a:avLst>
                <a:gd name="adj" fmla="val 16667"/>
              </a:avLst>
            </a:prstGeom>
            <a:noFill/>
            <a:ln w="317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19" name="AutoShape 22"/>
            <p:cNvSpPr>
              <a:spLocks noChangeArrowheads="1"/>
            </p:cNvSpPr>
            <p:nvPr/>
          </p:nvSpPr>
          <p:spPr bwMode="auto">
            <a:xfrm>
              <a:off x="3141648" y="4797425"/>
              <a:ext cx="2870024" cy="1301750"/>
            </a:xfrm>
            <a:prstGeom prst="roundRect">
              <a:avLst>
                <a:gd name="adj" fmla="val 16667"/>
              </a:avLst>
            </a:prstGeom>
            <a:noFill/>
            <a:ln w="3175">
              <a:solidFill>
                <a:srgbClr val="33339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20" name="AutoShape 23"/>
            <p:cNvSpPr>
              <a:spLocks noChangeArrowheads="1"/>
            </p:cNvSpPr>
            <p:nvPr/>
          </p:nvSpPr>
          <p:spPr bwMode="auto">
            <a:xfrm>
              <a:off x="6444208" y="4797152"/>
              <a:ext cx="1533525" cy="1223863"/>
            </a:xfrm>
            <a:prstGeom prst="roundRect">
              <a:avLst>
                <a:gd name="adj" fmla="val 16667"/>
              </a:avLst>
            </a:prstGeom>
            <a:noFill/>
            <a:ln w="3175">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grpSp>
      <p:sp>
        <p:nvSpPr>
          <p:cNvPr id="40" name="Subtitle 2"/>
          <p:cNvSpPr txBox="1">
            <a:spLocks/>
          </p:cNvSpPr>
          <p:nvPr/>
        </p:nvSpPr>
        <p:spPr>
          <a:xfrm>
            <a:off x="755576" y="3116560"/>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مختصات اتمها</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2" name="Subtitle 2"/>
          <p:cNvSpPr txBox="1">
            <a:spLocks/>
          </p:cNvSpPr>
          <p:nvPr/>
        </p:nvSpPr>
        <p:spPr>
          <a:xfrm>
            <a:off x="691480" y="4797152"/>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شبیه ساز بلور</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cxnSp>
        <p:nvCxnSpPr>
          <p:cNvPr id="44" name="Straight Arrow Connector 43"/>
          <p:cNvCxnSpPr/>
          <p:nvPr/>
        </p:nvCxnSpPr>
        <p:spPr>
          <a:xfrm flipH="1">
            <a:off x="2843808" y="4221088"/>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Subtitle 2"/>
          <p:cNvSpPr txBox="1">
            <a:spLocks/>
          </p:cNvSpPr>
          <p:nvPr/>
        </p:nvSpPr>
        <p:spPr>
          <a:xfrm>
            <a:off x="395536" y="3980656"/>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عناصر دارای شبکه</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جزئیات اولیه</a:t>
            </a:r>
            <a:endParaRPr lang="en-US" sz="2000" dirty="0">
              <a:cs typeface="B Yekan" pitchFamily="2" charset="-78"/>
            </a:endParaRPr>
          </a:p>
        </p:txBody>
      </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11</a:t>
            </a:r>
            <a:endParaRPr lang="en-US" sz="1400" dirty="0">
              <a:cs typeface="B Yekan" pitchFamily="2" charset="-78"/>
            </a:endParaRPr>
          </a:p>
        </p:txBody>
      </p:sp>
      <p:sp>
        <p:nvSpPr>
          <p:cNvPr id="22" name="Subtitle 2"/>
          <p:cNvSpPr txBox="1">
            <a:spLocks/>
          </p:cNvSpPr>
          <p:nvPr/>
        </p:nvSpPr>
        <p:spPr>
          <a:xfrm rot="21437437">
            <a:off x="5089390" y="4994303"/>
            <a:ext cx="2262768" cy="61759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شبکه های مهم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cxnSp>
        <p:nvCxnSpPr>
          <p:cNvPr id="24" name="Curved Connector 44"/>
          <p:cNvCxnSpPr/>
          <p:nvPr/>
        </p:nvCxnSpPr>
        <p:spPr>
          <a:xfrm rot="15420000" flipV="1">
            <a:off x="3225455" y="2352692"/>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44"/>
          <p:cNvCxnSpPr/>
          <p:nvPr/>
        </p:nvCxnSpPr>
        <p:spPr>
          <a:xfrm rot="5640000">
            <a:off x="3380088" y="5161004"/>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843808" y="4221088"/>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44"/>
          <p:cNvCxnSpPr/>
          <p:nvPr/>
        </p:nvCxnSpPr>
        <p:spPr>
          <a:xfrm rot="14460000" flipV="1">
            <a:off x="2982494" y="3066676"/>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44"/>
          <p:cNvCxnSpPr/>
          <p:nvPr/>
        </p:nvCxnSpPr>
        <p:spPr>
          <a:xfrm rot="7140000">
            <a:off x="3054501" y="4623116"/>
            <a:ext cx="581617" cy="824392"/>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707904" y="3140968"/>
            <a:ext cx="2160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ubtitle 2"/>
          <p:cNvSpPr txBox="1">
            <a:spLocks/>
          </p:cNvSpPr>
          <p:nvPr/>
        </p:nvSpPr>
        <p:spPr>
          <a:xfrm>
            <a:off x="1123528" y="2324472"/>
            <a:ext cx="1792288" cy="528464"/>
          </a:xfrm>
          <a:prstGeom prst="rect">
            <a:avLst/>
          </a:prstGeom>
        </p:spPr>
        <p:txBody>
          <a:bodyPr vert="horz" lIns="91440" tIns="45720" rIns="91440" bIns="45720" rtlCol="0" anchor="ctr">
            <a:normAutofit fontScale="700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فضاهای بین نشین</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0" name="Subtitle 2"/>
          <p:cNvSpPr txBox="1">
            <a:spLocks/>
          </p:cNvSpPr>
          <p:nvPr/>
        </p:nvSpPr>
        <p:spPr>
          <a:xfrm>
            <a:off x="1195536" y="3140968"/>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en-US" sz="2400" noProof="0" dirty="0" err="1" smtClean="0">
                <a:cs typeface="B Yekan" pitchFamily="2" charset="-78"/>
              </a:rPr>
              <a:t>apc</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1" name="Subtitle 2"/>
          <p:cNvSpPr txBox="1">
            <a:spLocks/>
          </p:cNvSpPr>
          <p:nvPr/>
        </p:nvSpPr>
        <p:spPr>
          <a:xfrm>
            <a:off x="395536" y="3980656"/>
            <a:ext cx="2368352" cy="528464"/>
          </a:xfrm>
          <a:prstGeom prst="rect">
            <a:avLst/>
          </a:prstGeom>
        </p:spPr>
        <p:txBody>
          <a:bodyPr vert="horz" lIns="91440" tIns="45720" rIns="91440" bIns="45720" rtlCol="0" anchor="ctr">
            <a:normAutofit fontScale="700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محاسبه ضریب چیدن اتمی</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2" name="Subtitle 2"/>
          <p:cNvSpPr txBox="1">
            <a:spLocks/>
          </p:cNvSpPr>
          <p:nvPr/>
        </p:nvSpPr>
        <p:spPr>
          <a:xfrm>
            <a:off x="467544" y="4797152"/>
            <a:ext cx="2368352" cy="528464"/>
          </a:xfrm>
          <a:prstGeom prst="rect">
            <a:avLst/>
          </a:prstGeom>
        </p:spPr>
        <p:txBody>
          <a:bodyPr vert="horz" lIns="91440" tIns="45720" rIns="91440" bIns="45720" rtlCol="0" anchor="ctr">
            <a:normAutofit fontScale="775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رابطه شعاع و ثابت شبکه</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3" name="Subtitle 2"/>
          <p:cNvSpPr txBox="1">
            <a:spLocks/>
          </p:cNvSpPr>
          <p:nvPr/>
        </p:nvSpPr>
        <p:spPr>
          <a:xfrm>
            <a:off x="1195536" y="5517232"/>
            <a:ext cx="2368352" cy="52846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000" dirty="0" smtClean="0">
                <a:cs typeface="B Yekan" pitchFamily="2" charset="-78"/>
              </a:rPr>
              <a:t>عدد همسایگی</a:t>
            </a:r>
            <a:endParaRPr kumimoji="0" lang="en-US" sz="2000" b="0" i="0" u="none" strike="noStrike" kern="1200" cap="none" spc="0" normalizeH="0" baseline="0" noProof="0" dirty="0" smtClean="0">
              <a:ln>
                <a:noFill/>
              </a:ln>
              <a:effectLst/>
              <a:uLnTx/>
              <a:uFillTx/>
              <a:latin typeface="+mn-lt"/>
              <a:ea typeface="+mn-ea"/>
              <a:cs typeface="B Yekan" pitchFamily="2" charset="-78"/>
            </a:endParaRPr>
          </a:p>
        </p:txBody>
      </p:sp>
      <p:pic>
        <p:nvPicPr>
          <p:cNvPr id="44" name="Picture 43" descr="free-vector-diamond-vector_006032_dmn 1 (1).jpg"/>
          <p:cNvPicPr>
            <a:picLocks noChangeAspect="1"/>
          </p:cNvPicPr>
          <p:nvPr/>
        </p:nvPicPr>
        <p:blipFill>
          <a:blip r:embed="rId4" cstate="print"/>
          <a:stretch>
            <a:fillRect/>
          </a:stretch>
        </p:blipFill>
        <p:spPr>
          <a:xfrm rot="193386">
            <a:off x="3932190" y="3144499"/>
            <a:ext cx="4456234" cy="174528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جزئیات اولیه</a:t>
            </a:r>
            <a:endParaRPr lang="en-US" sz="2000" dirty="0">
              <a:cs typeface="B Yekan" pitchFamily="2" charset="-78"/>
            </a:endParaRPr>
          </a:p>
        </p:txBody>
      </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12</a:t>
            </a:r>
            <a:endParaRPr lang="en-US" sz="1400" dirty="0">
              <a:cs typeface="B Yekan" pitchFamily="2" charset="-78"/>
            </a:endParaRPr>
          </a:p>
        </p:txBody>
      </p:sp>
      <p:sp>
        <p:nvSpPr>
          <p:cNvPr id="22" name="Subtitle 2"/>
          <p:cNvSpPr txBox="1">
            <a:spLocks/>
          </p:cNvSpPr>
          <p:nvPr/>
        </p:nvSpPr>
        <p:spPr>
          <a:xfrm rot="21437437">
            <a:off x="5161397" y="5426352"/>
            <a:ext cx="2262768" cy="617594"/>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solidFill>
                  <a:schemeClr val="bg1">
                    <a:lumMod val="50000"/>
                  </a:schemeClr>
                </a:solidFill>
                <a:cs typeface="B Yekan" pitchFamily="2" charset="-78"/>
              </a:rPr>
              <a:t>شبکه های یونی</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cxnSp>
        <p:nvCxnSpPr>
          <p:cNvPr id="28" name="Curved Connector 44"/>
          <p:cNvCxnSpPr/>
          <p:nvPr/>
        </p:nvCxnSpPr>
        <p:spPr>
          <a:xfrm rot="6205638">
            <a:off x="3625205" y="4991616"/>
            <a:ext cx="693610" cy="983133"/>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65638" flipH="1">
            <a:off x="3256141" y="3873435"/>
            <a:ext cx="103048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44"/>
          <p:cNvCxnSpPr/>
          <p:nvPr/>
        </p:nvCxnSpPr>
        <p:spPr>
          <a:xfrm rot="15025638" flipV="1">
            <a:off x="3566554" y="2450084"/>
            <a:ext cx="693610" cy="983133"/>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44"/>
          <p:cNvCxnSpPr/>
          <p:nvPr/>
        </p:nvCxnSpPr>
        <p:spPr>
          <a:xfrm rot="7705638">
            <a:off x="3347238" y="4376452"/>
            <a:ext cx="693610" cy="983133"/>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rot="565638">
            <a:off x="4313088" y="2635618"/>
            <a:ext cx="257620" cy="2146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ubtitle 2"/>
          <p:cNvSpPr txBox="1">
            <a:spLocks/>
          </p:cNvSpPr>
          <p:nvPr/>
        </p:nvSpPr>
        <p:spPr>
          <a:xfrm>
            <a:off x="1276258" y="2492896"/>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ترکیب</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1" name="Subtitle 2"/>
          <p:cNvSpPr txBox="1">
            <a:spLocks/>
          </p:cNvSpPr>
          <p:nvPr/>
        </p:nvSpPr>
        <p:spPr>
          <a:xfrm>
            <a:off x="1243555" y="3374842"/>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noProof="0" dirty="0" smtClean="0">
                <a:cs typeface="B Yekan" pitchFamily="2" charset="-78"/>
              </a:rPr>
              <a:t>تصویر</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2" name="Subtitle 2"/>
          <p:cNvSpPr txBox="1">
            <a:spLocks/>
          </p:cNvSpPr>
          <p:nvPr/>
        </p:nvSpPr>
        <p:spPr>
          <a:xfrm>
            <a:off x="1171547" y="4310946"/>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400" dirty="0" smtClean="0">
                <a:cs typeface="B Yekan" pitchFamily="2" charset="-78"/>
              </a:rPr>
              <a:t>ساختار</a:t>
            </a:r>
            <a:endParaRPr kumimoji="0" lang="en-US" sz="2400" b="0" i="0" u="none" strike="noStrike" kern="1200" cap="none" spc="0" normalizeH="0" baseline="0" noProof="0" dirty="0" smtClean="0">
              <a:ln>
                <a:noFill/>
              </a:ln>
              <a:effectLst/>
              <a:uLnTx/>
              <a:uFillTx/>
              <a:latin typeface="+mn-lt"/>
              <a:ea typeface="+mn-ea"/>
              <a:cs typeface="B Yekan" pitchFamily="2" charset="-78"/>
            </a:endParaRPr>
          </a:p>
        </p:txBody>
      </p:sp>
      <p:sp>
        <p:nvSpPr>
          <p:cNvPr id="43" name="Subtitle 2"/>
          <p:cNvSpPr txBox="1">
            <a:spLocks/>
          </p:cNvSpPr>
          <p:nvPr/>
        </p:nvSpPr>
        <p:spPr>
          <a:xfrm>
            <a:off x="1115616" y="5247050"/>
            <a:ext cx="2824389" cy="630222"/>
          </a:xfrm>
          <a:prstGeom prst="rect">
            <a:avLst/>
          </a:prstGeom>
        </p:spPr>
        <p:txBody>
          <a:bodyPr vert="horz" lIns="91440" tIns="45720" rIns="91440" bIns="45720" rtlCol="0" anchor="ct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2000" dirty="0" smtClean="0">
                <a:cs typeface="B Yekan" pitchFamily="2" charset="-78"/>
              </a:rPr>
              <a:t>عدد همسایگی</a:t>
            </a:r>
            <a:endParaRPr kumimoji="0" lang="en-US" sz="2000" b="0" i="0" u="none" strike="noStrike" kern="1200" cap="none" spc="0" normalizeH="0" baseline="0" noProof="0" dirty="0" smtClean="0">
              <a:ln>
                <a:noFill/>
              </a:ln>
              <a:effectLst/>
              <a:uLnTx/>
              <a:uFillTx/>
              <a:latin typeface="+mn-lt"/>
              <a:ea typeface="+mn-ea"/>
              <a:cs typeface="B Yekan" pitchFamily="2" charset="-78"/>
            </a:endParaRPr>
          </a:p>
        </p:txBody>
      </p:sp>
      <p:pic>
        <p:nvPicPr>
          <p:cNvPr id="44" name="Picture 43" descr="free-vector-diamond-vector_006032_dmn 1 (1).jpg"/>
          <p:cNvPicPr>
            <a:picLocks noChangeAspect="1"/>
          </p:cNvPicPr>
          <p:nvPr/>
        </p:nvPicPr>
        <p:blipFill>
          <a:blip r:embed="rId4" cstate="print"/>
          <a:stretch>
            <a:fillRect/>
          </a:stretch>
        </p:blipFill>
        <p:spPr>
          <a:xfrm rot="193386">
            <a:off x="4702415" y="2698096"/>
            <a:ext cx="2915784" cy="263809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E</a:t>
            </a:r>
            <a:endParaRPr lang="en-US" dirty="0"/>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تیم بندی</a:t>
            </a:r>
            <a:endParaRPr lang="en-US" sz="2000" dirty="0">
              <a:cs typeface="B Yekan" pitchFamily="2" charset="-78"/>
            </a:endParaRPr>
          </a:p>
        </p:txBody>
      </p:sp>
      <p:grpSp>
        <p:nvGrpSpPr>
          <p:cNvPr id="2" name="Group 49"/>
          <p:cNvGrpSpPr/>
          <p:nvPr/>
        </p:nvGrpSpPr>
        <p:grpSpPr>
          <a:xfrm>
            <a:off x="1899466" y="2492896"/>
            <a:ext cx="5345068" cy="1320132"/>
            <a:chOff x="827584" y="2420888"/>
            <a:chExt cx="4062252" cy="1003300"/>
          </a:xfrm>
        </p:grpSpPr>
        <p:pic>
          <p:nvPicPr>
            <p:cNvPr id="51" name="Picture 50"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827584" y="2420888"/>
              <a:ext cx="406400" cy="1003300"/>
            </a:xfrm>
            <a:prstGeom prst="rect">
              <a:avLst/>
            </a:prstGeom>
          </p:spPr>
        </p:pic>
        <p:pic>
          <p:nvPicPr>
            <p:cNvPr id="52" name="Picture 51"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1161976" y="2420888"/>
              <a:ext cx="406400" cy="1003300"/>
            </a:xfrm>
            <a:prstGeom prst="rect">
              <a:avLst/>
            </a:prstGeom>
          </p:spPr>
        </p:pic>
        <p:pic>
          <p:nvPicPr>
            <p:cNvPr id="53" name="Picture 52"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1501304" y="2420888"/>
              <a:ext cx="406400" cy="1003300"/>
            </a:xfrm>
            <a:prstGeom prst="rect">
              <a:avLst/>
            </a:prstGeom>
          </p:spPr>
        </p:pic>
        <p:pic>
          <p:nvPicPr>
            <p:cNvPr id="54" name="Picture 53"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1835696" y="2420888"/>
              <a:ext cx="406400" cy="1003300"/>
            </a:xfrm>
            <a:prstGeom prst="rect">
              <a:avLst/>
            </a:prstGeom>
          </p:spPr>
        </p:pic>
        <p:pic>
          <p:nvPicPr>
            <p:cNvPr id="55" name="Picture 54"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2165932" y="2420888"/>
              <a:ext cx="406400" cy="1003300"/>
            </a:xfrm>
            <a:prstGeom prst="rect">
              <a:avLst/>
            </a:prstGeom>
          </p:spPr>
        </p:pic>
        <p:pic>
          <p:nvPicPr>
            <p:cNvPr id="56" name="Picture 55"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2500324" y="2420888"/>
              <a:ext cx="406400" cy="1003300"/>
            </a:xfrm>
            <a:prstGeom prst="rect">
              <a:avLst/>
            </a:prstGeom>
          </p:spPr>
        </p:pic>
        <p:pic>
          <p:nvPicPr>
            <p:cNvPr id="57" name="Picture 56"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2843808" y="2420888"/>
              <a:ext cx="406400" cy="1003300"/>
            </a:xfrm>
            <a:prstGeom prst="rect">
              <a:avLst/>
            </a:prstGeom>
          </p:spPr>
        </p:pic>
        <p:pic>
          <p:nvPicPr>
            <p:cNvPr id="58" name="Picture 57"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3178200" y="2420888"/>
              <a:ext cx="406400" cy="1003300"/>
            </a:xfrm>
            <a:prstGeom prst="rect">
              <a:avLst/>
            </a:prstGeom>
          </p:spPr>
        </p:pic>
        <p:pic>
          <p:nvPicPr>
            <p:cNvPr id="59" name="Picture 58"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3491880" y="2420888"/>
              <a:ext cx="406400" cy="1003300"/>
            </a:xfrm>
            <a:prstGeom prst="rect">
              <a:avLst/>
            </a:prstGeom>
          </p:spPr>
        </p:pic>
        <p:pic>
          <p:nvPicPr>
            <p:cNvPr id="60" name="Picture 59"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3809716" y="2420888"/>
              <a:ext cx="406400" cy="1003300"/>
            </a:xfrm>
            <a:prstGeom prst="rect">
              <a:avLst/>
            </a:prstGeom>
          </p:spPr>
        </p:pic>
        <p:pic>
          <p:nvPicPr>
            <p:cNvPr id="61" name="Picture 60"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4149044" y="2420888"/>
              <a:ext cx="406400" cy="1003300"/>
            </a:xfrm>
            <a:prstGeom prst="rect">
              <a:avLst/>
            </a:prstGeom>
          </p:spPr>
        </p:pic>
        <p:pic>
          <p:nvPicPr>
            <p:cNvPr id="62" name="Picture 61"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4483436" y="2420888"/>
              <a:ext cx="406400" cy="1003300"/>
            </a:xfrm>
            <a:prstGeom prst="rect">
              <a:avLst/>
            </a:prstGeom>
          </p:spPr>
        </p:pic>
      </p:grpSp>
      <p:grpSp>
        <p:nvGrpSpPr>
          <p:cNvPr id="3" name="Group 62"/>
          <p:cNvGrpSpPr/>
          <p:nvPr/>
        </p:nvGrpSpPr>
        <p:grpSpPr>
          <a:xfrm>
            <a:off x="971600" y="4773164"/>
            <a:ext cx="7200800" cy="1320132"/>
            <a:chOff x="323528" y="4153892"/>
            <a:chExt cx="5472608" cy="1003300"/>
          </a:xfrm>
        </p:grpSpPr>
        <p:pic>
          <p:nvPicPr>
            <p:cNvPr id="64" name="Picture 63" descr="woman.tif"/>
            <p:cNvPicPr>
              <a:picLocks noChangeAspect="1"/>
            </p:cNvPicPr>
            <p:nvPr/>
          </p:nvPicPr>
          <p:blipFill>
            <a:blip r:embed="rId3" cstate="print">
              <a:duotone>
                <a:schemeClr val="accent2">
                  <a:shade val="45000"/>
                  <a:satMod val="135000"/>
                </a:schemeClr>
                <a:prstClr val="white"/>
              </a:duotone>
            </a:blip>
            <a:stretch>
              <a:fillRect/>
            </a:stretch>
          </p:blipFill>
          <p:spPr>
            <a:xfrm flipH="1">
              <a:off x="323528" y="4153892"/>
              <a:ext cx="406400" cy="1003300"/>
            </a:xfrm>
            <a:prstGeom prst="rect">
              <a:avLst/>
            </a:prstGeom>
          </p:spPr>
        </p:pic>
        <p:pic>
          <p:nvPicPr>
            <p:cNvPr id="65" name="Picture 64" descr="woman.tif"/>
            <p:cNvPicPr>
              <a:picLocks noChangeAspect="1"/>
            </p:cNvPicPr>
            <p:nvPr/>
          </p:nvPicPr>
          <p:blipFill>
            <a:blip r:embed="rId3" cstate="print">
              <a:duotone>
                <a:schemeClr val="accent2">
                  <a:shade val="45000"/>
                  <a:satMod val="135000"/>
                </a:schemeClr>
                <a:prstClr val="white"/>
              </a:duotone>
            </a:blip>
            <a:stretch>
              <a:fillRect/>
            </a:stretch>
          </p:blipFill>
          <p:spPr>
            <a:xfrm flipH="1">
              <a:off x="657920" y="4153892"/>
              <a:ext cx="406400" cy="1003300"/>
            </a:xfrm>
            <a:prstGeom prst="rect">
              <a:avLst/>
            </a:prstGeom>
          </p:spPr>
        </p:pic>
        <p:pic>
          <p:nvPicPr>
            <p:cNvPr id="66" name="Picture 65" descr="woman.tif"/>
            <p:cNvPicPr>
              <a:picLocks noChangeAspect="1"/>
            </p:cNvPicPr>
            <p:nvPr/>
          </p:nvPicPr>
          <p:blipFill>
            <a:blip r:embed="rId3" cstate="print">
              <a:duotone>
                <a:schemeClr val="accent2">
                  <a:shade val="45000"/>
                  <a:satMod val="135000"/>
                </a:schemeClr>
                <a:prstClr val="white"/>
              </a:duotone>
            </a:blip>
            <a:stretch>
              <a:fillRect/>
            </a:stretch>
          </p:blipFill>
          <p:spPr>
            <a:xfrm flipH="1">
              <a:off x="997248" y="4153892"/>
              <a:ext cx="406400" cy="1003300"/>
            </a:xfrm>
            <a:prstGeom prst="rect">
              <a:avLst/>
            </a:prstGeom>
          </p:spPr>
        </p:pic>
        <p:pic>
          <p:nvPicPr>
            <p:cNvPr id="67" name="Picture 66" descr="woman.tif"/>
            <p:cNvPicPr>
              <a:picLocks noChangeAspect="1"/>
            </p:cNvPicPr>
            <p:nvPr/>
          </p:nvPicPr>
          <p:blipFill>
            <a:blip r:embed="rId3" cstate="print">
              <a:duotone>
                <a:schemeClr val="accent1">
                  <a:shade val="45000"/>
                  <a:satMod val="135000"/>
                </a:schemeClr>
                <a:prstClr val="white"/>
              </a:duotone>
            </a:blip>
            <a:stretch>
              <a:fillRect/>
            </a:stretch>
          </p:blipFill>
          <p:spPr>
            <a:xfrm flipH="1">
              <a:off x="1475656" y="4153892"/>
              <a:ext cx="406400" cy="1003300"/>
            </a:xfrm>
            <a:prstGeom prst="rect">
              <a:avLst/>
            </a:prstGeom>
          </p:spPr>
        </p:pic>
        <p:pic>
          <p:nvPicPr>
            <p:cNvPr id="68" name="Picture 67" descr="woman.tif"/>
            <p:cNvPicPr>
              <a:picLocks noChangeAspect="1"/>
            </p:cNvPicPr>
            <p:nvPr/>
          </p:nvPicPr>
          <p:blipFill>
            <a:blip r:embed="rId3" cstate="print">
              <a:duotone>
                <a:schemeClr val="accent1">
                  <a:shade val="45000"/>
                  <a:satMod val="135000"/>
                </a:schemeClr>
                <a:prstClr val="white"/>
              </a:duotone>
            </a:blip>
            <a:stretch>
              <a:fillRect/>
            </a:stretch>
          </p:blipFill>
          <p:spPr>
            <a:xfrm flipH="1">
              <a:off x="1835696" y="4153892"/>
              <a:ext cx="406400" cy="1003300"/>
            </a:xfrm>
            <a:prstGeom prst="rect">
              <a:avLst/>
            </a:prstGeom>
          </p:spPr>
        </p:pic>
        <p:pic>
          <p:nvPicPr>
            <p:cNvPr id="69" name="Picture 68" descr="woman.tif"/>
            <p:cNvPicPr>
              <a:picLocks noChangeAspect="1"/>
            </p:cNvPicPr>
            <p:nvPr/>
          </p:nvPicPr>
          <p:blipFill>
            <a:blip r:embed="rId3" cstate="print">
              <a:duotone>
                <a:schemeClr val="accent1">
                  <a:shade val="45000"/>
                  <a:satMod val="135000"/>
                </a:schemeClr>
                <a:prstClr val="white"/>
              </a:duotone>
            </a:blip>
            <a:stretch>
              <a:fillRect/>
            </a:stretch>
          </p:blipFill>
          <p:spPr>
            <a:xfrm flipH="1">
              <a:off x="2170088" y="4153892"/>
              <a:ext cx="406400" cy="1003300"/>
            </a:xfrm>
            <a:prstGeom prst="rect">
              <a:avLst/>
            </a:prstGeom>
          </p:spPr>
        </p:pic>
        <p:pic>
          <p:nvPicPr>
            <p:cNvPr id="70" name="Picture 69" descr="woman.tif"/>
            <p:cNvPicPr>
              <a:picLocks noChangeAspect="1"/>
            </p:cNvPicPr>
            <p:nvPr/>
          </p:nvPicPr>
          <p:blipFill>
            <a:blip r:embed="rId3" cstate="print">
              <a:duotone>
                <a:schemeClr val="accent3">
                  <a:shade val="45000"/>
                  <a:satMod val="135000"/>
                </a:schemeClr>
                <a:prstClr val="white"/>
              </a:duotone>
            </a:blip>
            <a:stretch>
              <a:fillRect/>
            </a:stretch>
          </p:blipFill>
          <p:spPr>
            <a:xfrm flipH="1">
              <a:off x="2657588" y="4153892"/>
              <a:ext cx="406400" cy="1003300"/>
            </a:xfrm>
            <a:prstGeom prst="rect">
              <a:avLst/>
            </a:prstGeom>
          </p:spPr>
        </p:pic>
        <p:pic>
          <p:nvPicPr>
            <p:cNvPr id="71" name="Picture 70" descr="woman.tif"/>
            <p:cNvPicPr>
              <a:picLocks noChangeAspect="1"/>
            </p:cNvPicPr>
            <p:nvPr/>
          </p:nvPicPr>
          <p:blipFill>
            <a:blip r:embed="rId3" cstate="print">
              <a:duotone>
                <a:schemeClr val="accent3">
                  <a:shade val="45000"/>
                  <a:satMod val="135000"/>
                </a:schemeClr>
                <a:prstClr val="white"/>
              </a:duotone>
            </a:blip>
            <a:stretch>
              <a:fillRect/>
            </a:stretch>
          </p:blipFill>
          <p:spPr>
            <a:xfrm flipH="1">
              <a:off x="2991980" y="4153892"/>
              <a:ext cx="406400" cy="1003300"/>
            </a:xfrm>
            <a:prstGeom prst="rect">
              <a:avLst/>
            </a:prstGeom>
          </p:spPr>
        </p:pic>
        <p:pic>
          <p:nvPicPr>
            <p:cNvPr id="72" name="Picture 71" descr="woman.tif"/>
            <p:cNvPicPr>
              <a:picLocks noChangeAspect="1"/>
            </p:cNvPicPr>
            <p:nvPr/>
          </p:nvPicPr>
          <p:blipFill>
            <a:blip r:embed="rId3" cstate="print">
              <a:duotone>
                <a:schemeClr val="accent3">
                  <a:shade val="45000"/>
                  <a:satMod val="135000"/>
                </a:schemeClr>
                <a:prstClr val="white"/>
              </a:duotone>
            </a:blip>
            <a:stretch>
              <a:fillRect/>
            </a:stretch>
          </p:blipFill>
          <p:spPr>
            <a:xfrm flipH="1">
              <a:off x="3326372" y="4153892"/>
              <a:ext cx="406400" cy="1003300"/>
            </a:xfrm>
            <a:prstGeom prst="rect">
              <a:avLst/>
            </a:prstGeom>
          </p:spPr>
        </p:pic>
        <p:pic>
          <p:nvPicPr>
            <p:cNvPr id="73" name="Picture 72" descr="woman.tif"/>
            <p:cNvPicPr>
              <a:picLocks noChangeAspect="1"/>
            </p:cNvPicPr>
            <p:nvPr/>
          </p:nvPicPr>
          <p:blipFill>
            <a:blip r:embed="rId3" cstate="print">
              <a:duotone>
                <a:schemeClr val="accent4">
                  <a:shade val="45000"/>
                  <a:satMod val="135000"/>
                </a:schemeClr>
                <a:prstClr val="white"/>
              </a:duotone>
            </a:blip>
            <a:stretch>
              <a:fillRect/>
            </a:stretch>
          </p:blipFill>
          <p:spPr>
            <a:xfrm flipH="1">
              <a:off x="3779912" y="4153892"/>
              <a:ext cx="406400" cy="1003300"/>
            </a:xfrm>
            <a:prstGeom prst="rect">
              <a:avLst/>
            </a:prstGeom>
          </p:spPr>
        </p:pic>
        <p:pic>
          <p:nvPicPr>
            <p:cNvPr id="74" name="Picture 73" descr="woman.tif"/>
            <p:cNvPicPr>
              <a:picLocks noChangeAspect="1"/>
            </p:cNvPicPr>
            <p:nvPr/>
          </p:nvPicPr>
          <p:blipFill>
            <a:blip r:embed="rId3" cstate="print">
              <a:duotone>
                <a:schemeClr val="accent5">
                  <a:shade val="45000"/>
                  <a:satMod val="135000"/>
                </a:schemeClr>
                <a:prstClr val="white"/>
              </a:duotone>
            </a:blip>
            <a:stretch>
              <a:fillRect/>
            </a:stretch>
          </p:blipFill>
          <p:spPr>
            <a:xfrm flipH="1">
              <a:off x="4191248" y="4153892"/>
              <a:ext cx="406400" cy="1003300"/>
            </a:xfrm>
            <a:prstGeom prst="rect">
              <a:avLst/>
            </a:prstGeom>
          </p:spPr>
        </p:pic>
        <p:pic>
          <p:nvPicPr>
            <p:cNvPr id="75" name="Picture 74" descr="woman.tif"/>
            <p:cNvPicPr>
              <a:picLocks noChangeAspect="1"/>
            </p:cNvPicPr>
            <p:nvPr/>
          </p:nvPicPr>
          <p:blipFill>
            <a:blip r:embed="rId3" cstate="print">
              <a:duotone>
                <a:schemeClr val="accent5">
                  <a:shade val="45000"/>
                  <a:satMod val="135000"/>
                </a:schemeClr>
                <a:prstClr val="white"/>
              </a:duotone>
            </a:blip>
            <a:stretch>
              <a:fillRect/>
            </a:stretch>
          </p:blipFill>
          <p:spPr>
            <a:xfrm flipH="1">
              <a:off x="4525640" y="4153892"/>
              <a:ext cx="406400" cy="1003300"/>
            </a:xfrm>
            <a:prstGeom prst="rect">
              <a:avLst/>
            </a:prstGeom>
          </p:spPr>
        </p:pic>
        <p:pic>
          <p:nvPicPr>
            <p:cNvPr id="76" name="Picture 75" descr="woman.tif"/>
            <p:cNvPicPr>
              <a:picLocks noChangeAspect="1"/>
            </p:cNvPicPr>
            <p:nvPr/>
          </p:nvPicPr>
          <p:blipFill>
            <a:blip r:embed="rId3" cstate="print">
              <a:duotone>
                <a:schemeClr val="bg2">
                  <a:shade val="45000"/>
                  <a:satMod val="135000"/>
                </a:schemeClr>
                <a:prstClr val="white"/>
              </a:duotone>
            </a:blip>
            <a:stretch>
              <a:fillRect/>
            </a:stretch>
          </p:blipFill>
          <p:spPr>
            <a:xfrm flipH="1">
              <a:off x="5389736" y="4153892"/>
              <a:ext cx="406400" cy="1003300"/>
            </a:xfrm>
            <a:prstGeom prst="rect">
              <a:avLst/>
            </a:prstGeom>
          </p:spPr>
        </p:pic>
      </p:grpSp>
      <p:grpSp>
        <p:nvGrpSpPr>
          <p:cNvPr id="4" name="Group 76"/>
          <p:cNvGrpSpPr/>
          <p:nvPr/>
        </p:nvGrpSpPr>
        <p:grpSpPr>
          <a:xfrm>
            <a:off x="1556958" y="3636196"/>
            <a:ext cx="6030084" cy="1320132"/>
            <a:chOff x="683568" y="3289796"/>
            <a:chExt cx="4582864" cy="1003300"/>
          </a:xfrm>
        </p:grpSpPr>
        <p:pic>
          <p:nvPicPr>
            <p:cNvPr id="78" name="Picture 77" descr="woman.tif"/>
            <p:cNvPicPr>
              <a:picLocks noChangeAspect="1"/>
            </p:cNvPicPr>
            <p:nvPr/>
          </p:nvPicPr>
          <p:blipFill>
            <a:blip r:embed="rId2" cstate="print">
              <a:duotone>
                <a:schemeClr val="accent2">
                  <a:shade val="45000"/>
                  <a:satMod val="135000"/>
                </a:schemeClr>
                <a:prstClr val="white"/>
              </a:duotone>
            </a:blip>
            <a:stretch>
              <a:fillRect/>
            </a:stretch>
          </p:blipFill>
          <p:spPr>
            <a:xfrm flipH="1">
              <a:off x="683568" y="3289796"/>
              <a:ext cx="406400" cy="1003300"/>
            </a:xfrm>
            <a:prstGeom prst="rect">
              <a:avLst/>
            </a:prstGeom>
          </p:spPr>
        </p:pic>
        <p:pic>
          <p:nvPicPr>
            <p:cNvPr id="79" name="Picture 78" descr="woman.tif"/>
            <p:cNvPicPr>
              <a:picLocks noChangeAspect="1"/>
            </p:cNvPicPr>
            <p:nvPr/>
          </p:nvPicPr>
          <p:blipFill>
            <a:blip r:embed="rId2" cstate="print">
              <a:duotone>
                <a:schemeClr val="accent2">
                  <a:shade val="45000"/>
                  <a:satMod val="135000"/>
                </a:schemeClr>
                <a:prstClr val="white"/>
              </a:duotone>
            </a:blip>
            <a:stretch>
              <a:fillRect/>
            </a:stretch>
          </p:blipFill>
          <p:spPr>
            <a:xfrm flipH="1">
              <a:off x="1017960" y="3289796"/>
              <a:ext cx="406400" cy="1003300"/>
            </a:xfrm>
            <a:prstGeom prst="rect">
              <a:avLst/>
            </a:prstGeom>
          </p:spPr>
        </p:pic>
        <p:pic>
          <p:nvPicPr>
            <p:cNvPr id="80" name="Picture 79" descr="woman.tif"/>
            <p:cNvPicPr>
              <a:picLocks noChangeAspect="1"/>
            </p:cNvPicPr>
            <p:nvPr/>
          </p:nvPicPr>
          <p:blipFill>
            <a:blip r:embed="rId2" cstate="print">
              <a:duotone>
                <a:schemeClr val="accent2">
                  <a:shade val="45000"/>
                  <a:satMod val="135000"/>
                </a:schemeClr>
                <a:prstClr val="white"/>
              </a:duotone>
            </a:blip>
            <a:stretch>
              <a:fillRect/>
            </a:stretch>
          </p:blipFill>
          <p:spPr>
            <a:xfrm flipH="1">
              <a:off x="1357288" y="3289796"/>
              <a:ext cx="406400" cy="1003300"/>
            </a:xfrm>
            <a:prstGeom prst="rect">
              <a:avLst/>
            </a:prstGeom>
          </p:spPr>
        </p:pic>
        <p:pic>
          <p:nvPicPr>
            <p:cNvPr id="84" name="Picture 83" descr="woman.tif"/>
            <p:cNvPicPr>
              <a:picLocks noChangeAspect="1"/>
            </p:cNvPicPr>
            <p:nvPr/>
          </p:nvPicPr>
          <p:blipFill>
            <a:blip r:embed="rId2" cstate="print">
              <a:duotone>
                <a:schemeClr val="accent2">
                  <a:shade val="45000"/>
                  <a:satMod val="135000"/>
                </a:schemeClr>
                <a:prstClr val="white"/>
              </a:duotone>
            </a:blip>
            <a:stretch>
              <a:fillRect/>
            </a:stretch>
          </p:blipFill>
          <p:spPr>
            <a:xfrm flipH="1">
              <a:off x="1691680" y="3289796"/>
              <a:ext cx="406400" cy="1003300"/>
            </a:xfrm>
            <a:prstGeom prst="rect">
              <a:avLst/>
            </a:prstGeom>
          </p:spPr>
        </p:pic>
        <p:pic>
          <p:nvPicPr>
            <p:cNvPr id="97" name="Picture 96" descr="woman.tif"/>
            <p:cNvPicPr>
              <a:picLocks noChangeAspect="1"/>
            </p:cNvPicPr>
            <p:nvPr/>
          </p:nvPicPr>
          <p:blipFill>
            <a:blip r:embed="rId2" cstate="print">
              <a:duotone>
                <a:schemeClr val="accent1">
                  <a:shade val="45000"/>
                  <a:satMod val="135000"/>
                </a:schemeClr>
                <a:prstClr val="white"/>
              </a:duotone>
            </a:blip>
            <a:stretch>
              <a:fillRect/>
            </a:stretch>
          </p:blipFill>
          <p:spPr>
            <a:xfrm flipH="1">
              <a:off x="2165932" y="3289796"/>
              <a:ext cx="406400" cy="1003300"/>
            </a:xfrm>
            <a:prstGeom prst="rect">
              <a:avLst/>
            </a:prstGeom>
          </p:spPr>
        </p:pic>
        <p:pic>
          <p:nvPicPr>
            <p:cNvPr id="98" name="Picture 97" descr="woman.tif"/>
            <p:cNvPicPr>
              <a:picLocks noChangeAspect="1"/>
            </p:cNvPicPr>
            <p:nvPr/>
          </p:nvPicPr>
          <p:blipFill>
            <a:blip r:embed="rId2" cstate="print">
              <a:duotone>
                <a:schemeClr val="accent1">
                  <a:shade val="45000"/>
                  <a:satMod val="135000"/>
                </a:schemeClr>
                <a:prstClr val="white"/>
              </a:duotone>
            </a:blip>
            <a:stretch>
              <a:fillRect/>
            </a:stretch>
          </p:blipFill>
          <p:spPr>
            <a:xfrm flipH="1">
              <a:off x="2500324" y="3289796"/>
              <a:ext cx="406400" cy="1003300"/>
            </a:xfrm>
            <a:prstGeom prst="rect">
              <a:avLst/>
            </a:prstGeom>
          </p:spPr>
        </p:pic>
        <p:pic>
          <p:nvPicPr>
            <p:cNvPr id="99" name="Picture 98" descr="woman.tif"/>
            <p:cNvPicPr>
              <a:picLocks noChangeAspect="1"/>
            </p:cNvPicPr>
            <p:nvPr/>
          </p:nvPicPr>
          <p:blipFill>
            <a:blip r:embed="rId2" cstate="print">
              <a:duotone>
                <a:schemeClr val="accent1">
                  <a:shade val="45000"/>
                  <a:satMod val="135000"/>
                </a:schemeClr>
                <a:prstClr val="white"/>
              </a:duotone>
            </a:blip>
            <a:stretch>
              <a:fillRect/>
            </a:stretch>
          </p:blipFill>
          <p:spPr>
            <a:xfrm flipH="1">
              <a:off x="2829740" y="3289796"/>
              <a:ext cx="406400" cy="1003300"/>
            </a:xfrm>
            <a:prstGeom prst="rect">
              <a:avLst/>
            </a:prstGeom>
          </p:spPr>
        </p:pic>
        <p:pic>
          <p:nvPicPr>
            <p:cNvPr id="100" name="Picture 99" descr="woman.tif"/>
            <p:cNvPicPr>
              <a:picLocks noChangeAspect="1"/>
            </p:cNvPicPr>
            <p:nvPr/>
          </p:nvPicPr>
          <p:blipFill>
            <a:blip r:embed="rId2" cstate="print">
              <a:duotone>
                <a:schemeClr val="accent3">
                  <a:shade val="45000"/>
                  <a:satMod val="135000"/>
                </a:schemeClr>
                <a:prstClr val="white"/>
              </a:duotone>
            </a:blip>
            <a:stretch>
              <a:fillRect/>
            </a:stretch>
          </p:blipFill>
          <p:spPr>
            <a:xfrm flipH="1">
              <a:off x="3322216" y="3289796"/>
              <a:ext cx="406400" cy="1003300"/>
            </a:xfrm>
            <a:prstGeom prst="rect">
              <a:avLst/>
            </a:prstGeom>
          </p:spPr>
        </p:pic>
        <p:pic>
          <p:nvPicPr>
            <p:cNvPr id="101" name="Picture 100" descr="woman.tif"/>
            <p:cNvPicPr>
              <a:picLocks noChangeAspect="1"/>
            </p:cNvPicPr>
            <p:nvPr/>
          </p:nvPicPr>
          <p:blipFill>
            <a:blip r:embed="rId2" cstate="print">
              <a:duotone>
                <a:schemeClr val="accent3">
                  <a:shade val="45000"/>
                  <a:satMod val="135000"/>
                </a:schemeClr>
                <a:prstClr val="white"/>
              </a:duotone>
            </a:blip>
            <a:stretch>
              <a:fillRect/>
            </a:stretch>
          </p:blipFill>
          <p:spPr>
            <a:xfrm flipH="1">
              <a:off x="3640052" y="3289796"/>
              <a:ext cx="406400" cy="1003300"/>
            </a:xfrm>
            <a:prstGeom prst="rect">
              <a:avLst/>
            </a:prstGeom>
          </p:spPr>
        </p:pic>
        <p:pic>
          <p:nvPicPr>
            <p:cNvPr id="102" name="Picture 101" descr="woman.tif"/>
            <p:cNvPicPr>
              <a:picLocks noChangeAspect="1"/>
            </p:cNvPicPr>
            <p:nvPr/>
          </p:nvPicPr>
          <p:blipFill>
            <a:blip r:embed="rId2" cstate="print">
              <a:duotone>
                <a:schemeClr val="accent4">
                  <a:shade val="45000"/>
                  <a:satMod val="135000"/>
                </a:schemeClr>
                <a:prstClr val="white"/>
              </a:duotone>
            </a:blip>
            <a:stretch>
              <a:fillRect/>
            </a:stretch>
          </p:blipFill>
          <p:spPr>
            <a:xfrm flipH="1">
              <a:off x="4093592" y="3289796"/>
              <a:ext cx="406400" cy="1003300"/>
            </a:xfrm>
            <a:prstGeom prst="rect">
              <a:avLst/>
            </a:prstGeom>
          </p:spPr>
        </p:pic>
        <p:pic>
          <p:nvPicPr>
            <p:cNvPr id="103" name="Picture 102" descr="woman.tif"/>
            <p:cNvPicPr>
              <a:picLocks noChangeAspect="1"/>
            </p:cNvPicPr>
            <p:nvPr/>
          </p:nvPicPr>
          <p:blipFill>
            <a:blip r:embed="rId2" cstate="print">
              <a:duotone>
                <a:schemeClr val="accent4">
                  <a:shade val="45000"/>
                  <a:satMod val="135000"/>
                </a:schemeClr>
                <a:prstClr val="white"/>
              </a:duotone>
            </a:blip>
            <a:stretch>
              <a:fillRect/>
            </a:stretch>
          </p:blipFill>
          <p:spPr>
            <a:xfrm flipH="1">
              <a:off x="4432920" y="3289796"/>
              <a:ext cx="406400" cy="1003300"/>
            </a:xfrm>
            <a:prstGeom prst="rect">
              <a:avLst/>
            </a:prstGeom>
          </p:spPr>
        </p:pic>
        <p:pic>
          <p:nvPicPr>
            <p:cNvPr id="104" name="Picture 103" descr="woman.tif"/>
            <p:cNvPicPr>
              <a:picLocks noChangeAspect="1"/>
            </p:cNvPicPr>
            <p:nvPr/>
          </p:nvPicPr>
          <p:blipFill>
            <a:blip r:embed="rId2" cstate="print">
              <a:duotone>
                <a:schemeClr val="accent6">
                  <a:shade val="45000"/>
                  <a:satMod val="135000"/>
                </a:schemeClr>
                <a:prstClr val="white"/>
              </a:duotone>
            </a:blip>
            <a:stretch>
              <a:fillRect/>
            </a:stretch>
          </p:blipFill>
          <p:spPr>
            <a:xfrm flipH="1">
              <a:off x="4860032" y="3289796"/>
              <a:ext cx="406400" cy="1003300"/>
            </a:xfrm>
            <a:prstGeom prst="rect">
              <a:avLst/>
            </a:prstGeom>
          </p:spPr>
        </p:pic>
      </p:grpSp>
      <p:sp>
        <p:nvSpPr>
          <p:cNvPr id="7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5"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6" name="Picture 85" descr="free-vector-diamond-vector_006032_dmn 1 (1).jpg"/>
          <p:cNvPicPr>
            <a:picLocks noChangeAspect="1"/>
          </p:cNvPicPr>
          <p:nvPr/>
        </p:nvPicPr>
        <p:blipFill>
          <a:blip r:embed="rId4"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 name="Group 31"/>
          <p:cNvGrpSpPr/>
          <p:nvPr/>
        </p:nvGrpSpPr>
        <p:grpSpPr>
          <a:xfrm>
            <a:off x="611560" y="116632"/>
            <a:ext cx="1512000" cy="1656000"/>
            <a:chOff x="5762915" y="2479198"/>
            <a:chExt cx="1779546" cy="1737935"/>
          </a:xfrm>
          <a:effectLst/>
        </p:grpSpPr>
        <p:sp>
          <p:nvSpPr>
            <p:cNvPr id="88" name="Round Same Side Corner Rectangle 87"/>
            <p:cNvSpPr/>
            <p:nvPr/>
          </p:nvSpPr>
          <p:spPr>
            <a:xfrm>
              <a:off x="5762915" y="2479198"/>
              <a:ext cx="1779546" cy="1328393"/>
            </a:xfrm>
            <a:prstGeom prst="round2SameRect">
              <a:avLst>
                <a:gd name="adj1" fmla="val 8000"/>
                <a:gd name="adj2" fmla="val 0"/>
              </a:avLst>
            </a:prstGeom>
            <a:blipFill>
              <a:blip r:embed="rId5"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پروژه</a:t>
              </a:r>
              <a:endParaRPr lang="en-US" sz="2000" dirty="0">
                <a:cs typeface="B Yekan" pitchFamily="2" charset="-78"/>
              </a:endParaRPr>
            </a:p>
          </p:txBody>
        </p:sp>
      </p:grpSp>
      <p:sp>
        <p:nvSpPr>
          <p:cNvPr id="90" name="Round Single Corner Rectangle 89"/>
          <p:cNvSpPr/>
          <p:nvPr/>
        </p:nvSpPr>
        <p:spPr>
          <a:xfrm>
            <a:off x="165657" y="6165304"/>
            <a:ext cx="432048" cy="432048"/>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13</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F8682C"/>
            </a:solidFill>
            <a:ln>
              <a:solidFill>
                <a:srgbClr val="F8682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2800" dirty="0" smtClean="0">
                <a:solidFill>
                  <a:schemeClr val="tx1"/>
                </a:solidFill>
                <a:latin typeface="Agency FB" pitchFamily="34" charset="0"/>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F8682C"/>
          </a:solidFill>
          <a:ln w="88900">
            <a:solidFill>
              <a:srgbClr val="F8682C"/>
            </a:solid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چهار جلسه اول</a:t>
            </a:r>
            <a:endParaRPr lang="en-US" sz="2000" dirty="0">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7" name="Round Same Side Corner Rectangle 16"/>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F8682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5762915" y="3807592"/>
              <a:ext cx="1779546" cy="409541"/>
            </a:xfrm>
            <a:prstGeom prst="rect">
              <a:avLst/>
            </a:prstGeom>
            <a:solidFill>
              <a:srgbClr val="F8682C"/>
            </a:solidFill>
            <a:ln>
              <a:solidFill>
                <a:srgbClr val="F8682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dirty="0" smtClean="0">
                  <a:cs typeface="B Yekan" pitchFamily="2" charset="-78"/>
                </a:rPr>
                <a:t>نگاه به گذشته</a:t>
              </a:r>
              <a:endParaRPr lang="en-US" dirty="0">
                <a:cs typeface="B Yekan" pitchFamily="2" charset="-78"/>
              </a:endParaRPr>
            </a:p>
          </p:txBody>
        </p:sp>
      </p:grpSp>
      <p:sp>
        <p:nvSpPr>
          <p:cNvPr id="19"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3"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ound Single Corner Rectangle 19"/>
          <p:cNvSpPr/>
          <p:nvPr/>
        </p:nvSpPr>
        <p:spPr>
          <a:xfrm>
            <a:off x="165657" y="6165304"/>
            <a:ext cx="432048" cy="432048"/>
          </a:xfrm>
          <a:prstGeom prst="round1Rect">
            <a:avLst/>
          </a:prstGeom>
          <a:solidFill>
            <a:srgbClr val="F8682C"/>
          </a:solidFill>
          <a:ln>
            <a:solidFill>
              <a:srgbClr val="F8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14</a:t>
            </a:r>
            <a:endParaRPr lang="en-US" sz="1400" dirty="0">
              <a:cs typeface="B Yekan" pitchFamily="2" charset="-78"/>
            </a:endParaRPr>
          </a:p>
        </p:txBody>
      </p:sp>
      <p:sp>
        <p:nvSpPr>
          <p:cNvPr id="16" name="Subtitle 2"/>
          <p:cNvSpPr txBox="1">
            <a:spLocks/>
          </p:cNvSpPr>
          <p:nvPr/>
        </p:nvSpPr>
        <p:spPr>
          <a:xfrm>
            <a:off x="2816995" y="5229200"/>
            <a:ext cx="1936304" cy="648072"/>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B Yekan" pitchFamily="2" charset="-78"/>
            </a:endParaRPr>
          </a:p>
        </p:txBody>
      </p:sp>
      <p:pic>
        <p:nvPicPr>
          <p:cNvPr id="27" name="Picture 26" descr="free-vector-diamond-vector_006032_dmn 1 (1).jpg"/>
          <p:cNvPicPr>
            <a:picLocks noChangeAspect="1"/>
          </p:cNvPicPr>
          <p:nvPr/>
        </p:nvPicPr>
        <p:blipFill>
          <a:blip r:embed="rId4" cstate="print"/>
          <a:stretch>
            <a:fillRect/>
          </a:stretch>
        </p:blipFill>
        <p:spPr>
          <a:xfrm>
            <a:off x="7081276" y="2854251"/>
            <a:ext cx="1523172" cy="1826592"/>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Picture 23" descr="free-vector-diamond-vector_006032_dmn 1 (1).jpg"/>
          <p:cNvPicPr>
            <a:picLocks noChangeAspect="1"/>
          </p:cNvPicPr>
          <p:nvPr/>
        </p:nvPicPr>
        <p:blipFill>
          <a:blip r:embed="rId5" cstate="print"/>
          <a:stretch>
            <a:fillRect/>
          </a:stretch>
        </p:blipFill>
        <p:spPr>
          <a:xfrm rot="857902">
            <a:off x="4102846" y="3220780"/>
            <a:ext cx="2792120" cy="109353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descr="free-vector-diamond-vector_006032_dmn 1 (1).jpg"/>
          <p:cNvPicPr>
            <a:picLocks noChangeAspect="1"/>
          </p:cNvPicPr>
          <p:nvPr/>
        </p:nvPicPr>
        <p:blipFill>
          <a:blip r:embed="rId6" cstate="print"/>
          <a:stretch>
            <a:fillRect/>
          </a:stretch>
        </p:blipFill>
        <p:spPr>
          <a:xfrm>
            <a:off x="2463790" y="2850436"/>
            <a:ext cx="1460138" cy="1834222"/>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Subtitle 2"/>
          <p:cNvSpPr txBox="1">
            <a:spLocks/>
          </p:cNvSpPr>
          <p:nvPr/>
        </p:nvSpPr>
        <p:spPr>
          <a:xfrm>
            <a:off x="4834756" y="5229200"/>
            <a:ext cx="1859686" cy="648072"/>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B Yekan" pitchFamily="2" charset="-78"/>
            </a:endParaRPr>
          </a:p>
        </p:txBody>
      </p:sp>
      <p:sp>
        <p:nvSpPr>
          <p:cNvPr id="26" name="Subtitle 2"/>
          <p:cNvSpPr txBox="1">
            <a:spLocks/>
          </p:cNvSpPr>
          <p:nvPr/>
        </p:nvSpPr>
        <p:spPr>
          <a:xfrm>
            <a:off x="6775898" y="5229200"/>
            <a:ext cx="1900558" cy="648072"/>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اول</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B Yekan" pitchFamily="2" charset="-78"/>
            </a:endParaRPr>
          </a:p>
        </p:txBody>
      </p:sp>
      <p:sp>
        <p:nvSpPr>
          <p:cNvPr id="28" name="Subtitle 2"/>
          <p:cNvSpPr txBox="1">
            <a:spLocks/>
          </p:cNvSpPr>
          <p:nvPr/>
        </p:nvSpPr>
        <p:spPr>
          <a:xfrm>
            <a:off x="583210" y="5229200"/>
            <a:ext cx="2152328" cy="648072"/>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B Yekan" pitchFamily="2" charset="-78"/>
            </a:endParaRPr>
          </a:p>
        </p:txBody>
      </p:sp>
      <p:pic>
        <p:nvPicPr>
          <p:cNvPr id="30" name="Picture 29" descr="free-vector-diamond-vector_006032_dmn 1 (1).jpg"/>
          <p:cNvPicPr>
            <a:picLocks noChangeAspect="1"/>
          </p:cNvPicPr>
          <p:nvPr/>
        </p:nvPicPr>
        <p:blipFill>
          <a:blip r:embed="rId3" cstate="print"/>
          <a:srcRect l="-4320" t="-4320" r="-4320" b="-4320"/>
          <a:stretch>
            <a:fillRect/>
          </a:stretch>
        </p:blipFill>
        <p:spPr>
          <a:xfrm rot="830618">
            <a:off x="391608" y="2995486"/>
            <a:ext cx="1876136" cy="1544122"/>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8" name="Group 37"/>
          <p:cNvGrpSpPr/>
          <p:nvPr/>
        </p:nvGrpSpPr>
        <p:grpSpPr>
          <a:xfrm>
            <a:off x="6981239" y="4437200"/>
            <a:ext cx="1553827" cy="518390"/>
            <a:chOff x="6981239" y="4437200"/>
            <a:chExt cx="1553827" cy="518390"/>
          </a:xfrm>
        </p:grpSpPr>
        <p:sp>
          <p:nvSpPr>
            <p:cNvPr id="31" name="Rectangle 30"/>
            <p:cNvSpPr/>
            <p:nvPr/>
          </p:nvSpPr>
          <p:spPr>
            <a:xfrm rot="21293425">
              <a:off x="6981239" y="4437200"/>
              <a:ext cx="1553827" cy="51839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rtl="1"/>
              <a:endParaRPr lang="en-US" sz="1400" dirty="0">
                <a:cs typeface="B Yekan" pitchFamily="2" charset="-78"/>
              </a:endParaRPr>
            </a:p>
          </p:txBody>
        </p:sp>
        <p:pic>
          <p:nvPicPr>
            <p:cNvPr id="32" name="Picture 31" descr="f-top-logo.png"/>
            <p:cNvPicPr>
              <a:picLocks noChangeAspect="1"/>
            </p:cNvPicPr>
            <p:nvPr/>
          </p:nvPicPr>
          <p:blipFill>
            <a:blip r:embed="rId7" cstate="print"/>
            <a:stretch>
              <a:fillRect/>
            </a:stretch>
          </p:blipFill>
          <p:spPr>
            <a:xfrm rot="21293425">
              <a:off x="7190672" y="4532644"/>
              <a:ext cx="1115661" cy="338357"/>
            </a:xfrm>
            <a:prstGeom prst="rect">
              <a:avLst/>
            </a:prstGeom>
          </p:spPr>
        </p:pic>
      </p:grpSp>
      <p:grpSp>
        <p:nvGrpSpPr>
          <p:cNvPr id="35" name="Group 34"/>
          <p:cNvGrpSpPr/>
          <p:nvPr/>
        </p:nvGrpSpPr>
        <p:grpSpPr>
          <a:xfrm rot="518066">
            <a:off x="4750930" y="4186524"/>
            <a:ext cx="1501762" cy="578484"/>
            <a:chOff x="765801" y="4211519"/>
            <a:chExt cx="1894187" cy="729647"/>
          </a:xfrm>
        </p:grpSpPr>
        <p:sp>
          <p:nvSpPr>
            <p:cNvPr id="36" name="Rectangle 35"/>
            <p:cNvSpPr/>
            <p:nvPr/>
          </p:nvSpPr>
          <p:spPr>
            <a:xfrm>
              <a:off x="765801" y="4211519"/>
              <a:ext cx="1894187" cy="729647"/>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rtl="1"/>
              <a:endParaRPr lang="en-US" sz="3600" dirty="0">
                <a:cs typeface="B Yekan" pitchFamily="2" charset="-78"/>
              </a:endParaRPr>
            </a:p>
          </p:txBody>
        </p:sp>
        <p:pic>
          <p:nvPicPr>
            <p:cNvPr id="37" name="Picture 36" descr="mbti.png"/>
            <p:cNvPicPr>
              <a:picLocks noChangeAspect="1"/>
            </p:cNvPicPr>
            <p:nvPr/>
          </p:nvPicPr>
          <p:blipFill>
            <a:blip r:embed="rId8" cstate="print"/>
            <a:stretch>
              <a:fillRect/>
            </a:stretch>
          </p:blipFill>
          <p:spPr>
            <a:xfrm>
              <a:off x="898314" y="4286779"/>
              <a:ext cx="1641364" cy="533144"/>
            </a:xfrm>
            <a:prstGeom prst="rect">
              <a:avLst/>
            </a:prstGeom>
            <a:effectLst>
              <a:outerShdw blurRad="50800" dist="38100" dir="2700000" algn="tl" rotWithShape="0">
                <a:prstClr val="black">
                  <a:alpha val="40000"/>
                </a:prstClr>
              </a:outerShdw>
            </a:effectLst>
          </p:spPr>
        </p:pic>
      </p:grpSp>
      <p:sp>
        <p:nvSpPr>
          <p:cNvPr id="45" name="Rectangle 44"/>
          <p:cNvSpPr/>
          <p:nvPr/>
        </p:nvSpPr>
        <p:spPr>
          <a:xfrm rot="21172088">
            <a:off x="2409683" y="4516977"/>
            <a:ext cx="1348838" cy="428635"/>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rtl="1"/>
            <a:r>
              <a:rPr lang="fa-IR" sz="1600" dirty="0" smtClean="0">
                <a:cs typeface="B Yekan" pitchFamily="2" charset="-78"/>
              </a:rPr>
              <a:t>جستجوی علمی</a:t>
            </a:r>
            <a:endParaRPr lang="en-US" sz="1600" dirty="0">
              <a:cs typeface="B Yekan" pitchFamily="2" charset="-78"/>
            </a:endParaRPr>
          </a:p>
        </p:txBody>
      </p:sp>
      <p:sp>
        <p:nvSpPr>
          <p:cNvPr id="46" name="Rectangle 45"/>
          <p:cNvSpPr/>
          <p:nvPr/>
        </p:nvSpPr>
        <p:spPr>
          <a:xfrm rot="581083">
            <a:off x="463770" y="4393405"/>
            <a:ext cx="1231820" cy="463604"/>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rtl="1"/>
            <a:r>
              <a:rPr lang="fa-IR" dirty="0" smtClean="0">
                <a:cs typeface="B Yekan" pitchFamily="2" charset="-78"/>
              </a:rPr>
              <a:t>ارائه صحیح</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72052" y="1614202"/>
            <a:ext cx="6199897" cy="4874910"/>
            <a:chOff x="1684471" y="1614202"/>
            <a:chExt cx="6199897" cy="4874910"/>
          </a:xfrm>
        </p:grpSpPr>
        <p:sp>
          <p:nvSpPr>
            <p:cNvPr id="39" name="Rounded Rectangle 38"/>
            <p:cNvSpPr/>
            <p:nvPr/>
          </p:nvSpPr>
          <p:spPr>
            <a:xfrm>
              <a:off x="2051720" y="4437112"/>
              <a:ext cx="2520280" cy="2052000"/>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گروه بندی</a:t>
              </a:r>
            </a:p>
            <a:p>
              <a:pPr algn="ctr" rtl="1">
                <a:lnSpc>
                  <a:spcPct val="150000"/>
                </a:lnSpc>
              </a:pPr>
              <a:r>
                <a:rPr lang="fa-IR" dirty="0" smtClean="0">
                  <a:cs typeface="B Yekan" pitchFamily="2" charset="-78"/>
                </a:rPr>
                <a:t>برنامه ریزی</a:t>
              </a:r>
              <a:endParaRPr lang="en-US" dirty="0" smtClean="0">
                <a:cs typeface="B Yekan" pitchFamily="2" charset="-78"/>
              </a:endParaRPr>
            </a:p>
            <a:p>
              <a:pPr algn="ctr" rtl="1">
                <a:lnSpc>
                  <a:spcPct val="150000"/>
                </a:lnSpc>
              </a:pPr>
              <a:r>
                <a:rPr lang="fa-IR" dirty="0" smtClean="0">
                  <a:cs typeface="B Yekan" pitchFamily="2" charset="-78"/>
                </a:rPr>
                <a:t>اشکالات اجرا</a:t>
              </a:r>
            </a:p>
          </p:txBody>
        </p:sp>
        <p:sp>
          <p:nvSpPr>
            <p:cNvPr id="41" name="Rounded Rectangle 40"/>
            <p:cNvSpPr/>
            <p:nvPr/>
          </p:nvSpPr>
          <p:spPr>
            <a:xfrm>
              <a:off x="5220072" y="4437112"/>
              <a:ext cx="2520280" cy="2052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محورهای بلورشناسی</a:t>
              </a:r>
            </a:p>
            <a:p>
              <a:pPr algn="ctr" rtl="1">
                <a:lnSpc>
                  <a:spcPct val="150000"/>
                </a:lnSpc>
              </a:pPr>
              <a:r>
                <a:rPr lang="fa-IR" dirty="0" smtClean="0">
                  <a:cs typeface="B Yekan" pitchFamily="2" charset="-78"/>
                </a:rPr>
                <a:t>نام گذاری میلر</a:t>
              </a:r>
            </a:p>
            <a:p>
              <a:pPr algn="ctr" rtl="1">
                <a:lnSpc>
                  <a:spcPct val="150000"/>
                </a:lnSpc>
              </a:pPr>
              <a:r>
                <a:rPr lang="fa-IR" dirty="0" smtClean="0">
                  <a:cs typeface="B Yekan" pitchFamily="2" charset="-78"/>
                </a:rPr>
                <a:t>جهات بلورشناسی</a:t>
              </a:r>
            </a:p>
          </p:txBody>
        </p:sp>
        <p:grpSp>
          <p:nvGrpSpPr>
            <p:cNvPr id="2" name="Group 140"/>
            <p:cNvGrpSpPr/>
            <p:nvPr/>
          </p:nvGrpSpPr>
          <p:grpSpPr>
            <a:xfrm>
              <a:off x="1684471" y="1614202"/>
              <a:ext cx="3031545" cy="3326964"/>
              <a:chOff x="100295" y="1398180"/>
              <a:chExt cx="3031545" cy="3326964"/>
            </a:xfrm>
            <a:effectLst>
              <a:outerShdw blurRad="50800" dist="38100" dir="2700000" algn="tl" rotWithShape="0">
                <a:prstClr val="black">
                  <a:alpha val="40000"/>
                </a:prstClr>
              </a:outerShdw>
            </a:effectLst>
          </p:grpSpPr>
          <p:grpSp>
            <p:nvGrpSpPr>
              <p:cNvPr id="3" name="Group 31"/>
              <p:cNvGrpSpPr/>
              <p:nvPr/>
            </p:nvGrpSpPr>
            <p:grpSpPr>
              <a:xfrm>
                <a:off x="293947" y="1628800"/>
                <a:ext cx="2837893" cy="3096344"/>
                <a:chOff x="5762915" y="2479198"/>
                <a:chExt cx="1779546" cy="1737935"/>
              </a:xfrm>
            </p:grpSpPr>
            <p:sp>
              <p:nvSpPr>
                <p:cNvPr id="55" name="Round Same Side Corner Rectangle 54"/>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Rectangle 55"/>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طرح کریستال</a:t>
                  </a:r>
                  <a:endParaRPr lang="en-US" sz="2400" dirty="0">
                    <a:cs typeface="B Yekan" pitchFamily="2" charset="-78"/>
                  </a:endParaRPr>
                </a:p>
              </p:txBody>
            </p:sp>
          </p:grpSp>
          <p:grpSp>
            <p:nvGrpSpPr>
              <p:cNvPr id="4" name="Group 139"/>
              <p:cNvGrpSpPr/>
              <p:nvPr/>
            </p:nvGrpSpPr>
            <p:grpSpPr>
              <a:xfrm>
                <a:off x="100295" y="1398180"/>
                <a:ext cx="1633801" cy="525760"/>
                <a:chOff x="100295" y="1398180"/>
                <a:chExt cx="1633801" cy="525760"/>
              </a:xfrm>
            </p:grpSpPr>
            <p:sp>
              <p:nvSpPr>
                <p:cNvPr id="52" name="Flowchart: Alternate Process 51"/>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b"/>
                <a:lstStyle/>
                <a:p>
                  <a:pPr algn="r" rtl="1"/>
                  <a:r>
                    <a:rPr lang="fa-IR" sz="1600" dirty="0" smtClean="0">
                      <a:solidFill>
                        <a:schemeClr val="tx1"/>
                      </a:solidFill>
                      <a:latin typeface="IRDast Nevis" pitchFamily="2" charset="-78"/>
                      <a:cs typeface="IRDast Nevis" pitchFamily="2" charset="-78"/>
                    </a:rPr>
                    <a:t>کلاس پلاس</a:t>
                  </a:r>
                  <a:endParaRPr lang="en-US" sz="1600" dirty="0">
                    <a:solidFill>
                      <a:schemeClr val="tx1"/>
                    </a:solidFill>
                    <a:latin typeface="IRDast Nevis" pitchFamily="2" charset="-78"/>
                    <a:cs typeface="IRDast Nevis" pitchFamily="2" charset="-78"/>
                  </a:endParaRPr>
                </a:p>
              </p:txBody>
            </p:sp>
            <p:sp>
              <p:nvSpPr>
                <p:cNvPr id="53" name="Oval 52"/>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54" name="Cross 53"/>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grpSp>
        <p:grpSp>
          <p:nvGrpSpPr>
            <p:cNvPr id="6" name="Group 31"/>
            <p:cNvGrpSpPr/>
            <p:nvPr/>
          </p:nvGrpSpPr>
          <p:grpSpPr>
            <a:xfrm>
              <a:off x="5076056" y="1844822"/>
              <a:ext cx="2808312" cy="3096344"/>
              <a:chOff x="5762915" y="2479198"/>
              <a:chExt cx="1779546" cy="1737935"/>
            </a:xfrm>
            <a:effectLst>
              <a:outerShdw blurRad="50800" dist="38100" dir="2700000" algn="tl" rotWithShape="0">
                <a:prstClr val="black">
                  <a:alpha val="40000"/>
                </a:prstClr>
              </a:outerShdw>
            </a:effectLst>
          </p:grpSpPr>
          <p:sp>
            <p:nvSpPr>
              <p:cNvPr id="46" name="Round Same Side Corner Rectangle 45"/>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ectangle 46"/>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مختصات بلورشناسی</a:t>
                </a:r>
                <a:endParaRPr lang="en-US" sz="2400" dirty="0">
                  <a:cs typeface="B Yekan" pitchFamily="2" charset="-78"/>
                </a:endParaRPr>
              </a:p>
            </p:txBody>
          </p:sp>
        </p:grpSp>
      </p:grpSp>
      <p:pic>
        <p:nvPicPr>
          <p:cNvPr id="26" name="Picture 25" descr="free-vector-diamond-vector_006032_dmn 1 (1).jpg"/>
          <p:cNvPicPr>
            <a:picLocks noChangeAspect="1"/>
          </p:cNvPicPr>
          <p:nvPr/>
        </p:nvPicPr>
        <p:blipFill>
          <a:blip r:embed="rId4" cstate="print"/>
          <a:stretch>
            <a:fillRect/>
          </a:stretch>
        </p:blipFill>
        <p:spPr>
          <a:xfrm>
            <a:off x="7452320" y="364247"/>
            <a:ext cx="1368152" cy="108628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پنجم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247007"/>
            <a:ext cx="7772400" cy="1470025"/>
          </a:xfrm>
        </p:spPr>
        <p:txBody>
          <a:bodyPr>
            <a:normAutofit/>
          </a:bodyPr>
          <a:lstStyle/>
          <a:p>
            <a:pPr algn="l" rtl="1"/>
            <a:r>
              <a:rPr lang="fa-IR" sz="5400" dirty="0" smtClean="0">
                <a:cs typeface="B Yekan" pitchFamily="2" charset="-78"/>
              </a:rPr>
              <a:t>حل تمرین بلورشناسی</a:t>
            </a:r>
            <a:endParaRPr lang="en-US" sz="5400" dirty="0">
              <a:cs typeface="B Yekan" pitchFamily="2" charset="-78"/>
            </a:endParaRPr>
          </a:p>
        </p:txBody>
      </p:sp>
      <p:sp>
        <p:nvSpPr>
          <p:cNvPr id="9" name="Subtitle 2"/>
          <p:cNvSpPr>
            <a:spLocks noGrp="1"/>
          </p:cNvSpPr>
          <p:nvPr>
            <p:ph type="subTitle" idx="1"/>
          </p:nvPr>
        </p:nvSpPr>
        <p:spPr>
          <a:xfrm>
            <a:off x="4139952" y="3645024"/>
            <a:ext cx="2152328" cy="648072"/>
          </a:xfrm>
        </p:spPr>
        <p:txBody>
          <a:bodyPr>
            <a:normAutofit/>
          </a:bodyPr>
          <a:lstStyle/>
          <a:p>
            <a:pPr algn="r" rtl="1"/>
            <a:r>
              <a:rPr lang="fa-IR" dirty="0" smtClean="0">
                <a:cs typeface="B Yekan" pitchFamily="2" charset="-78"/>
              </a:rPr>
              <a:t>جلسه چهارم</a:t>
            </a:r>
            <a:endParaRPr lang="en-US" dirty="0">
              <a:cs typeface="B Yekan" pitchFamily="2" charset="-78"/>
            </a:endParaRPr>
          </a:p>
        </p:txBody>
      </p:sp>
      <p:pic>
        <p:nvPicPr>
          <p:cNvPr id="10" name="Picture 9" descr="free-vector-diamond-vector_006032_dmn 1 (1).jpg"/>
          <p:cNvPicPr>
            <a:picLocks noChangeAspect="1"/>
          </p:cNvPicPr>
          <p:nvPr/>
        </p:nvPicPr>
        <p:blipFill>
          <a:blip r:embed="rId2" cstate="print"/>
          <a:srcRect l="-4320" t="-4320" r="-4320" b="-4320"/>
          <a:stretch>
            <a:fillRect/>
          </a:stretch>
        </p:blipFill>
        <p:spPr>
          <a:xfrm>
            <a:off x="6554184" y="2564903"/>
            <a:ext cx="2012296" cy="1656186"/>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FFC300"/>
            </a:solidFill>
            <a:ln>
              <a:solidFill>
                <a:srgbClr val="FFC3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sz="4400" dirty="0" smtClean="0">
                  <a:solidFill>
                    <a:schemeClr val="tx1"/>
                  </a:solidFill>
                  <a:latin typeface="Agency FB" pitchFamily="34" charset="0"/>
                  <a:cs typeface="B Yekan" pitchFamily="2" charset="-78"/>
                </a:rPr>
                <a:t>کار با فایل های </a:t>
              </a:r>
              <a:r>
                <a:rPr lang="en-US" sz="5400" dirty="0" smtClean="0">
                  <a:solidFill>
                    <a:schemeClr val="tx1"/>
                  </a:solidFill>
                  <a:latin typeface="Agency FB" pitchFamily="34" charset="0"/>
                  <a:cs typeface="B Yekan" pitchFamily="2" charset="-78"/>
                </a:rPr>
                <a:t>xyz</a:t>
              </a:r>
              <a:endParaRPr lang="en-US" sz="4400" dirty="0" smtClean="0">
                <a:solidFill>
                  <a:schemeClr val="tx1"/>
                </a:solidFill>
                <a:latin typeface="Agency FB" pitchFamily="34" charset="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FFC3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شبیه سازی بلورها</a:t>
            </a:r>
            <a:endParaRPr lang="en-US" sz="2000" dirty="0">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7" name="Round Same Side Corner Rectangle 16"/>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FFC3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5762915" y="3807592"/>
              <a:ext cx="1779546" cy="409541"/>
            </a:xfrm>
            <a:prstGeom prst="rect">
              <a:avLst/>
            </a:prstGeom>
            <a:solidFill>
              <a:srgbClr val="FFC300"/>
            </a:solidFill>
            <a:ln>
              <a:solidFill>
                <a:srgbClr val="FFC3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نکته ها</a:t>
              </a:r>
              <a:endParaRPr lang="en-US" sz="2000" dirty="0">
                <a:cs typeface="B Yekan" pitchFamily="2" charset="-78"/>
              </a:endParaRPr>
            </a:p>
          </p:txBody>
        </p:sp>
      </p:grpSp>
      <p:sp>
        <p:nvSpPr>
          <p:cNvPr id="19"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3"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ound Single Corner Rectangle 19"/>
          <p:cNvSpPr/>
          <p:nvPr/>
        </p:nvSpPr>
        <p:spPr>
          <a:xfrm>
            <a:off x="165657" y="6165304"/>
            <a:ext cx="432048" cy="432048"/>
          </a:xfrm>
          <a:prstGeom prst="round1Rect">
            <a:avLst/>
          </a:prstGeom>
          <a:solidFill>
            <a:srgbClr val="FF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15</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sz="6000" dirty="0" smtClean="0">
                <a:solidFill>
                  <a:schemeClr val="tx1"/>
                </a:solidFill>
                <a:cs typeface="B Yekan" pitchFamily="2" charset="-78"/>
              </a:rPr>
              <a:t>طراحی قالب</a:t>
            </a: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23" name="Picture 22"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 name="Round Single Corner Rectangle 30"/>
          <p:cNvSpPr/>
          <p:nvPr/>
        </p:nvSpPr>
        <p:spPr>
          <a:xfrm>
            <a:off x="165657" y="6165304"/>
            <a:ext cx="432048" cy="432048"/>
          </a:xfrm>
          <a:prstGeom prst="round1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16</a:t>
            </a:r>
            <a:endParaRPr lang="en-US" sz="1400" dirty="0">
              <a:cs typeface="B Yekan" pitchFamily="2" charset="-78"/>
            </a:endParaRPr>
          </a:p>
        </p:txBody>
      </p:sp>
      <p:sp>
        <p:nvSpPr>
          <p:cNvPr id="3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45" name="Group 140"/>
          <p:cNvGrpSpPr/>
          <p:nvPr/>
        </p:nvGrpSpPr>
        <p:grpSpPr>
          <a:xfrm>
            <a:off x="467544" y="-27384"/>
            <a:ext cx="1681200" cy="1846800"/>
            <a:chOff x="100295" y="1398180"/>
            <a:chExt cx="3031545" cy="3326964"/>
          </a:xfrm>
          <a:effectLst/>
        </p:grpSpPr>
        <p:grpSp>
          <p:nvGrpSpPr>
            <p:cNvPr id="46" name="Group 31"/>
            <p:cNvGrpSpPr/>
            <p:nvPr/>
          </p:nvGrpSpPr>
          <p:grpSpPr>
            <a:xfrm>
              <a:off x="293947" y="1628800"/>
              <a:ext cx="2837893" cy="3096344"/>
              <a:chOff x="5762915" y="2479198"/>
              <a:chExt cx="1779546" cy="1737935"/>
            </a:xfrm>
          </p:grpSpPr>
          <p:sp>
            <p:nvSpPr>
              <p:cNvPr id="51" name="Round Same Side Corner Rectangle 50"/>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ارائه صحیح</a:t>
                </a:r>
                <a:endParaRPr lang="en-US" sz="1600" dirty="0">
                  <a:cs typeface="B Yekan" pitchFamily="2" charset="-78"/>
                </a:endParaRPr>
              </a:p>
            </p:txBody>
          </p:sp>
        </p:grpSp>
        <p:grpSp>
          <p:nvGrpSpPr>
            <p:cNvPr id="47" name="Group 139"/>
            <p:cNvGrpSpPr/>
            <p:nvPr/>
          </p:nvGrpSpPr>
          <p:grpSpPr>
            <a:xfrm>
              <a:off x="100295" y="1398180"/>
              <a:ext cx="1633801" cy="525760"/>
              <a:chOff x="100295" y="1398180"/>
              <a:chExt cx="1633801" cy="525760"/>
            </a:xfrm>
          </p:grpSpPr>
          <p:sp>
            <p:nvSpPr>
              <p:cNvPr id="48" name="Flowchart: Alternate Process 47"/>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9" name="Oval 48"/>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effectLst>
                    <a:outerShdw blurRad="50800" dist="38100" dir="2700000" algn="tl" rotWithShape="0">
                      <a:prstClr val="black">
                        <a:alpha val="40000"/>
                      </a:prstClr>
                    </a:outerShdw>
                  </a:effectLst>
                </a:endParaRPr>
              </a:p>
            </p:txBody>
          </p:sp>
          <p:sp>
            <p:nvSpPr>
              <p:cNvPr id="50" name="Cross 49"/>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1200" dirty="0">
                  <a:latin typeface="IRDast Nevis" pitchFamily="2" charset="-78"/>
                  <a:cs typeface="IRDast Nevis" pitchFamily="2" charset="-78"/>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FFFF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solidFill>
                <a:schemeClr val="bg1"/>
              </a:solidFill>
            </a:endParaRPr>
          </a:p>
        </p:txBody>
      </p:sp>
      <p:sp>
        <p:nvSpPr>
          <p:cNvPr id="33" name="Rounded Rectangle 32"/>
          <p:cNvSpPr/>
          <p:nvPr/>
        </p:nvSpPr>
        <p:spPr>
          <a:xfrm>
            <a:off x="179512" y="1844824"/>
            <a:ext cx="8640960" cy="4752528"/>
          </a:xfrm>
          <a:prstGeom prst="roundRect">
            <a:avLst>
              <a:gd name="adj" fmla="val 4332"/>
            </a:avLst>
          </a:prstGeom>
          <a:solidFill>
            <a:schemeClr val="bg2">
              <a:lumMod val="50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sz="2800" dirty="0" smtClean="0">
                <a:solidFill>
                  <a:schemeClr val="bg1"/>
                </a:solidFill>
                <a:cs typeface="B Nazanin" pitchFamily="2" charset="-78"/>
              </a:rPr>
              <a:t>رنگ بندی مناسب</a:t>
            </a:r>
          </a:p>
        </p:txBody>
      </p:sp>
      <p:sp>
        <p:nvSpPr>
          <p:cNvPr id="25" name="Round Same Side Corner Rectangle 24"/>
          <p:cNvSpPr/>
          <p:nvPr/>
        </p:nvSpPr>
        <p:spPr>
          <a:xfrm>
            <a:off x="6588224" y="2204864"/>
            <a:ext cx="2016000" cy="576064"/>
          </a:xfrm>
          <a:prstGeom prst="round2SameRect">
            <a:avLst>
              <a:gd name="adj1" fmla="val 0"/>
              <a:gd name="adj2" fmla="val 29177"/>
            </a:avLst>
          </a:prstGeom>
          <a:solidFill>
            <a:srgbClr val="FF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solidFill>
                  <a:srgbClr val="00B0F0"/>
                </a:solidFill>
                <a:cs typeface="B Yekan" pitchFamily="2" charset="-78"/>
              </a:rPr>
              <a:t>طراحی قالب</a:t>
            </a:r>
            <a:endParaRPr lang="en-US" sz="2000" dirty="0">
              <a:solidFill>
                <a:srgbClr val="00B0F0"/>
              </a:solidFill>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FFFF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solidFill>
                  <a:schemeClr val="tx1">
                    <a:lumMod val="95000"/>
                  </a:schemeClr>
                </a:solidFill>
                <a:cs typeface="B Yekan" pitchFamily="2" charset="-78"/>
              </a:rPr>
              <a:t>  کلاس پلاس</a:t>
            </a:r>
            <a:endParaRPr lang="en-US" sz="2000" dirty="0">
              <a:solidFill>
                <a:schemeClr val="tx1">
                  <a:lumMod val="95000"/>
                </a:schemeClr>
              </a:solidFill>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solidFill>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solidFill>
                  <a:schemeClr val="bg1"/>
                </a:solidFill>
                <a:latin typeface="IRDast Nevis" pitchFamily="2" charset="-78"/>
                <a:cs typeface="IRDast Nevis" pitchFamily="2" charset="-78"/>
              </a:endParaRPr>
            </a:p>
          </p:txBody>
        </p:sp>
      </p:grpSp>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accent2"/>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accent2"/>
              </a:solidFill>
              <a:effectLst/>
              <a:uLnTx/>
              <a:uFillTx/>
              <a:latin typeface="+mj-lt"/>
              <a:ea typeface="+mj-ea"/>
              <a:cs typeface="+mj-cs"/>
            </a:endParaRPr>
          </a:p>
        </p:txBody>
      </p:sp>
      <p:pic>
        <p:nvPicPr>
          <p:cNvPr id="23" name="Picture 22"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 name="Round Single Corner Rectangle 30"/>
          <p:cNvSpPr/>
          <p:nvPr/>
        </p:nvSpPr>
        <p:spPr>
          <a:xfrm>
            <a:off x="165657" y="6165304"/>
            <a:ext cx="432048" cy="432048"/>
          </a:xfrm>
          <a:prstGeom prst="round1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bg1"/>
                </a:solidFill>
                <a:cs typeface="B Yekan" pitchFamily="2" charset="-78"/>
              </a:rPr>
              <a:t>17</a:t>
            </a:r>
            <a:endParaRPr lang="en-US" sz="1400" dirty="0">
              <a:solidFill>
                <a:schemeClr val="bg1"/>
              </a:solidFill>
              <a:cs typeface="B Yekan" pitchFamily="2" charset="-78"/>
            </a:endParaRPr>
          </a:p>
        </p:txBody>
      </p:sp>
      <p:sp>
        <p:nvSpPr>
          <p:cNvPr id="3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B Yekan" pitchFamily="2" charset="-78"/>
            </a:endParaRPr>
          </a:p>
        </p:txBody>
      </p:sp>
      <p:grpSp>
        <p:nvGrpSpPr>
          <p:cNvPr id="3" name="Group 140"/>
          <p:cNvGrpSpPr/>
          <p:nvPr/>
        </p:nvGrpSpPr>
        <p:grpSpPr>
          <a:xfrm>
            <a:off x="467544" y="-27384"/>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51" name="Round Same Side Corner Rectangle 50"/>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FFFF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5762915" y="3807592"/>
                <a:ext cx="1779546" cy="409541"/>
              </a:xfrm>
              <a:prstGeom prst="rect">
                <a:avLst/>
              </a:prstGeom>
              <a:solidFill>
                <a:srgbClr val="FFFF00"/>
              </a:solidFill>
              <a:ln>
                <a:solidFill>
                  <a:srgbClr val="FFFF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solidFill>
                      <a:schemeClr val="bg1"/>
                    </a:solidFill>
                    <a:cs typeface="B Yekan" pitchFamily="2" charset="-78"/>
                  </a:rPr>
                  <a:t>ارائه صحیح</a:t>
                </a:r>
                <a:endParaRPr lang="en-US" sz="1600" dirty="0">
                  <a:solidFill>
                    <a:schemeClr val="bg1"/>
                  </a:solidFill>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48" name="Flowchart: Alternate Process 47"/>
              <p:cNvSpPr/>
              <p:nvPr/>
            </p:nvSpPr>
            <p:spPr>
              <a:xfrm>
                <a:off x="437952" y="1481040"/>
                <a:ext cx="1296144" cy="360040"/>
              </a:xfrm>
              <a:prstGeom prst="flowChartAlternateProcess">
                <a:avLst/>
              </a:prstGeom>
              <a:solidFill>
                <a:schemeClr val="bg1">
                  <a:lumMod val="95000"/>
                </a:schemeClr>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rgbClr val="00B050"/>
                    </a:solidFill>
                    <a:latin typeface="IRDast Nevis" pitchFamily="2" charset="-78"/>
                    <a:cs typeface="IRDast Nevis" pitchFamily="2" charset="-78"/>
                  </a:rPr>
                  <a:t>کلاس پلاس</a:t>
                </a:r>
                <a:endParaRPr lang="en-US" sz="800" dirty="0">
                  <a:solidFill>
                    <a:srgbClr val="00B050"/>
                  </a:solidFill>
                  <a:latin typeface="IRDast Nevis" pitchFamily="2" charset="-78"/>
                  <a:cs typeface="IRDast Nevis" pitchFamily="2" charset="-78"/>
                </a:endParaRPr>
              </a:p>
            </p:txBody>
          </p:sp>
          <p:sp>
            <p:nvSpPr>
              <p:cNvPr id="49" name="Oval 48"/>
              <p:cNvSpPr/>
              <p:nvPr/>
            </p:nvSpPr>
            <p:spPr>
              <a:xfrm>
                <a:off x="100295" y="1398180"/>
                <a:ext cx="525600" cy="525760"/>
              </a:xfrm>
              <a:prstGeom prst="ellipse">
                <a:avLst/>
              </a:prstGeom>
              <a:solidFill>
                <a:schemeClr val="bg1">
                  <a:lumMod val="95000"/>
                </a:schemeClr>
              </a:solid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solidFill>
                    <a:schemeClr val="bg1"/>
                  </a:solidFill>
                  <a:effectLst>
                    <a:outerShdw blurRad="50800" dist="38100" dir="2700000" algn="tl" rotWithShape="0">
                      <a:prstClr val="black">
                        <a:alpha val="40000"/>
                      </a:prstClr>
                    </a:outerShdw>
                  </a:effectLst>
                </a:endParaRPr>
              </a:p>
            </p:txBody>
          </p:sp>
          <p:sp>
            <p:nvSpPr>
              <p:cNvPr id="50" name="Cross 49"/>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1200" dirty="0">
                  <a:solidFill>
                    <a:schemeClr val="bg1"/>
                  </a:solidFill>
                  <a:latin typeface="IRDast Nevis" pitchFamily="2" charset="-78"/>
                  <a:cs typeface="IRDast Nevis" pitchFamily="2" charset="-78"/>
                </a:endParaRPr>
              </a:p>
            </p:txBody>
          </p:sp>
        </p:grpSp>
      </p:gr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fa-IR" sz="2800" dirty="0" smtClean="0">
              <a:solidFill>
                <a:schemeClr val="tx1"/>
              </a:solidFill>
              <a:cs typeface="B Nazanin" pitchFamily="2" charset="-78"/>
            </a:endParaRPr>
          </a:p>
        </p:txBody>
      </p:sp>
      <p:sp>
        <p:nvSpPr>
          <p:cNvPr id="25" name="Round Same Side Corner Rectangle 24"/>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طراحی قالب</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23" name="Picture 22"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 name="Round Single Corner Rectangle 30"/>
          <p:cNvSpPr/>
          <p:nvPr/>
        </p:nvSpPr>
        <p:spPr>
          <a:xfrm>
            <a:off x="165657" y="6165304"/>
            <a:ext cx="432048" cy="432048"/>
          </a:xfrm>
          <a:prstGeom prst="round1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18</a:t>
            </a:r>
            <a:endParaRPr lang="en-US" sz="1400" dirty="0">
              <a:cs typeface="B Yekan" pitchFamily="2" charset="-78"/>
            </a:endParaRPr>
          </a:p>
        </p:txBody>
      </p:sp>
      <p:sp>
        <p:nvSpPr>
          <p:cNvPr id="3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27384"/>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51" name="Round Same Side Corner Rectangle 50"/>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ارائه صحیح</a:t>
                </a:r>
                <a:endParaRPr lang="en-US" sz="16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48" name="Flowchart: Alternate Process 47"/>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9" name="Oval 48"/>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effectLst>
                    <a:outerShdw blurRad="50800" dist="38100" dir="2700000" algn="tl" rotWithShape="0">
                      <a:prstClr val="black">
                        <a:alpha val="40000"/>
                      </a:prstClr>
                    </a:outerShdw>
                  </a:effectLst>
                </a:endParaRPr>
              </a:p>
            </p:txBody>
          </p:sp>
          <p:sp>
            <p:nvSpPr>
              <p:cNvPr id="50" name="Cross 49"/>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1200" dirty="0">
                  <a:latin typeface="IRDast Nevis" pitchFamily="2" charset="-78"/>
                  <a:cs typeface="IRDast Nevis" pitchFamily="2" charset="-78"/>
                </a:endParaRPr>
              </a:p>
            </p:txBody>
          </p:sp>
        </p:grpSp>
      </p:grpSp>
      <p:graphicFrame>
        <p:nvGraphicFramePr>
          <p:cNvPr id="22" name="Diagram 21"/>
          <p:cNvGraphicFramePr/>
          <p:nvPr/>
        </p:nvGraphicFramePr>
        <p:xfrm>
          <a:off x="1403648" y="2492896"/>
          <a:ext cx="4223792" cy="3487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Subtitle 2"/>
          <p:cNvSpPr txBox="1">
            <a:spLocks/>
          </p:cNvSpPr>
          <p:nvPr/>
        </p:nvSpPr>
        <p:spPr>
          <a:xfrm>
            <a:off x="6220272" y="3861048"/>
            <a:ext cx="2240160" cy="816496"/>
          </a:xfrm>
          <a:prstGeom prst="rect">
            <a:avLst/>
          </a:prstGeom>
        </p:spPr>
        <p:txBody>
          <a:bodyPr vert="horz" lIns="91440" tIns="45720" rIns="91440" bIns="45720" rtlCol="0" anchor="ctr">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3200" b="0" i="0" u="none" strike="noStrike" kern="1200" cap="none" spc="0" normalizeH="0" baseline="0" noProof="0" dirty="0" smtClean="0">
                <a:ln>
                  <a:noFill/>
                </a:ln>
                <a:effectLst/>
                <a:uLnTx/>
                <a:uFillTx/>
                <a:latin typeface="+mn-lt"/>
                <a:ea typeface="+mn-ea"/>
                <a:cs typeface="B Yekan" pitchFamily="2" charset="-78"/>
              </a:rPr>
              <a:t>ایجاد فهرست</a:t>
            </a:r>
            <a:endParaRPr kumimoji="0" lang="en-US" sz="3200" b="0" i="0" u="none" strike="noStrike" kern="1200" cap="none" spc="0" normalizeH="0" baseline="0" noProof="0" dirty="0" smtClean="0">
              <a:ln>
                <a:noFill/>
              </a:ln>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lnSpc>
                <a:spcPct val="150000"/>
              </a:lnSpc>
            </a:pPr>
            <a:r>
              <a:rPr lang="fa-IR" sz="4000" dirty="0" smtClean="0">
                <a:solidFill>
                  <a:schemeClr val="tx1"/>
                </a:solidFill>
                <a:cs typeface="A Sim khardar" pitchFamily="2" charset="-78"/>
              </a:rPr>
              <a:t>فونت مناسب و شکیل</a:t>
            </a:r>
          </a:p>
          <a:p>
            <a:pPr algn="ctr" rtl="1">
              <a:lnSpc>
                <a:spcPct val="150000"/>
              </a:lnSpc>
            </a:pPr>
            <a:r>
              <a:rPr lang="fa-IR" sz="4000" dirty="0" smtClean="0">
                <a:solidFill>
                  <a:schemeClr val="tx1"/>
                </a:solidFill>
                <a:cs typeface="A Zarghan Hadith" pitchFamily="2" charset="-78"/>
              </a:rPr>
              <a:t>فونت مناسب و شکیل</a:t>
            </a:r>
          </a:p>
          <a:p>
            <a:pPr algn="ctr" rtl="1">
              <a:lnSpc>
                <a:spcPct val="150000"/>
              </a:lnSpc>
            </a:pPr>
            <a:r>
              <a:rPr lang="fa-IR" sz="4000" dirty="0" smtClean="0">
                <a:solidFill>
                  <a:schemeClr val="tx1"/>
                </a:solidFill>
                <a:cs typeface="AFSANEH" pitchFamily="2" charset="-78"/>
              </a:rPr>
              <a:t>فونت مناسب و شکیل</a:t>
            </a:r>
          </a:p>
          <a:p>
            <a:pPr algn="ctr" rtl="1">
              <a:lnSpc>
                <a:spcPct val="150000"/>
              </a:lnSpc>
            </a:pPr>
            <a:r>
              <a:rPr lang="fa-IR" sz="4000" dirty="0" smtClean="0">
                <a:solidFill>
                  <a:schemeClr val="tx1"/>
                </a:solidFill>
                <a:cs typeface="dara-fer" pitchFamily="2" charset="-78"/>
              </a:rPr>
              <a:t>فونت مناسب و شکیل</a:t>
            </a:r>
          </a:p>
          <a:p>
            <a:pPr algn="ctr" rtl="1">
              <a:lnSpc>
                <a:spcPct val="150000"/>
              </a:lnSpc>
            </a:pPr>
            <a:r>
              <a:rPr lang="fa-IR" sz="4000" dirty="0" smtClean="0">
                <a:solidFill>
                  <a:schemeClr val="tx1"/>
                </a:solidFill>
                <a:cs typeface="dara-zar" pitchFamily="2" charset="-78"/>
              </a:rPr>
              <a:t>اینها نیست.</a:t>
            </a:r>
          </a:p>
        </p:txBody>
      </p:sp>
      <p:sp>
        <p:nvSpPr>
          <p:cNvPr id="25" name="Round Same Side Corner Rectangle 24"/>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طراحی قالب</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23" name="Picture 22"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 name="Round Single Corner Rectangle 30"/>
          <p:cNvSpPr/>
          <p:nvPr/>
        </p:nvSpPr>
        <p:spPr>
          <a:xfrm>
            <a:off x="165657" y="6165304"/>
            <a:ext cx="432048" cy="432048"/>
          </a:xfrm>
          <a:prstGeom prst="round1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19</a:t>
            </a:r>
            <a:endParaRPr lang="en-US" sz="1400" dirty="0">
              <a:cs typeface="B Yekan" pitchFamily="2" charset="-78"/>
            </a:endParaRPr>
          </a:p>
        </p:txBody>
      </p:sp>
      <p:sp>
        <p:nvSpPr>
          <p:cNvPr id="3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27384"/>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51" name="Round Same Side Corner Rectangle 50"/>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ارائه صحیح</a:t>
                </a:r>
                <a:endParaRPr lang="en-US" sz="16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48" name="Flowchart: Alternate Process 47"/>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9" name="Oval 48"/>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effectLst>
                    <a:outerShdw blurRad="50800" dist="38100" dir="2700000" algn="tl" rotWithShape="0">
                      <a:prstClr val="black">
                        <a:alpha val="40000"/>
                      </a:prstClr>
                    </a:outerShdw>
                  </a:effectLst>
                </a:endParaRPr>
              </a:p>
            </p:txBody>
          </p:sp>
          <p:sp>
            <p:nvSpPr>
              <p:cNvPr id="50" name="Cross 49"/>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1200" dirty="0">
                  <a:latin typeface="IRDast Nevis" pitchFamily="2" charset="-78"/>
                  <a:cs typeface="IRDast Nevis" pitchFamily="2" charset="-78"/>
                </a:endParaRP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lnSpc>
                <a:spcPct val="150000"/>
              </a:lnSpc>
            </a:pPr>
            <a:endParaRPr lang="fa-IR" sz="1600" dirty="0" smtClean="0">
              <a:solidFill>
                <a:schemeClr val="tx1"/>
              </a:solidFill>
              <a:cs typeface="B Nazanin" pitchFamily="2" charset="-78"/>
            </a:endParaRPr>
          </a:p>
          <a:p>
            <a:pPr algn="ctr" rtl="1">
              <a:lnSpc>
                <a:spcPct val="150000"/>
              </a:lnSpc>
            </a:pPr>
            <a:r>
              <a:rPr lang="fa-IR" sz="2000" dirty="0" smtClean="0">
                <a:solidFill>
                  <a:schemeClr val="tx1"/>
                </a:solidFill>
                <a:cs typeface="B Nazanin" pitchFamily="2" charset="-78"/>
              </a:rPr>
              <a:t>یکی از مهمترین نکات برای داشتن یک ارائه ی حرفه ای آماده کردن یک پاورپوینت خوب است و اصلی ترین نشانه یک پاورپوینت خوب توزیع مناسب محتوا در آن است. توزیع مناسب محتوا یعنی آن که متون پاورپوینت خلاصه ای از مطالب ارائه شده باشد. حجم زیاد مطالب در یک صفحه از پاورپوینت که شما در حال صحبت کردن درباره آن هستید خواننده را مجبور به انتخاب یکی از دو گزینه گوش دادن به صحبت های شما و یا خواندن مطالب پاورپوینتتان می کند. امری که عملا کارایی پاورپوینت را به شدت پایین خواهد آورد. میتوان گفت نقش متون در ارائه ها یادآوری مطالب برای ارائه دهنده و تثبیت کننده آنها برای خواننده است. یکی دیگر از معایب استفاده از متون به مقدار زیاد در پاورپوینت تشویق شدن شما به از روخوانی پاورپوینت است که برای یک جلسه ارائه یک فاجعه کامل محسوب می شود. و این به زبان ساده تر یعنی:</a:t>
            </a:r>
          </a:p>
          <a:p>
            <a:pPr algn="ctr" rtl="1">
              <a:lnSpc>
                <a:spcPct val="150000"/>
              </a:lnSpc>
            </a:pPr>
            <a:r>
              <a:rPr lang="fa-IR" b="1" dirty="0" smtClean="0">
                <a:solidFill>
                  <a:schemeClr val="tx1"/>
                </a:solidFill>
                <a:cs typeface="B Nazanin" pitchFamily="2" charset="-78"/>
              </a:rPr>
              <a:t>بجای اینکه این متن سرکاری رو بخونی به حرفای من گوش کن. من که گل لقد نمی کنم!</a:t>
            </a:r>
          </a:p>
        </p:txBody>
      </p:sp>
      <p:sp>
        <p:nvSpPr>
          <p:cNvPr id="20" name="Round Same Side Corner Rectangle 19"/>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توزیع محتوا</a:t>
            </a:r>
            <a:endParaRPr lang="en-US"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25" name="Picture 2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0"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26" name="Group 140"/>
          <p:cNvGrpSpPr/>
          <p:nvPr/>
        </p:nvGrpSpPr>
        <p:grpSpPr>
          <a:xfrm>
            <a:off x="467544" y="-27384"/>
            <a:ext cx="1681200" cy="1846800"/>
            <a:chOff x="100295" y="1398180"/>
            <a:chExt cx="3031545" cy="3326964"/>
          </a:xfrm>
          <a:effectLst/>
        </p:grpSpPr>
        <p:grpSp>
          <p:nvGrpSpPr>
            <p:cNvPr id="28" name="Group 31"/>
            <p:cNvGrpSpPr/>
            <p:nvPr/>
          </p:nvGrpSpPr>
          <p:grpSpPr>
            <a:xfrm>
              <a:off x="293947" y="1628800"/>
              <a:ext cx="2837893" cy="3096344"/>
              <a:chOff x="5762915" y="2479198"/>
              <a:chExt cx="1779546" cy="1737935"/>
            </a:xfrm>
          </p:grpSpPr>
          <p:sp>
            <p:nvSpPr>
              <p:cNvPr id="37" name="Round Same Side Corner Rectangle 36"/>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ارائه صحیح</a:t>
                </a:r>
                <a:endParaRPr lang="en-US" sz="1600" dirty="0">
                  <a:cs typeface="B Yekan" pitchFamily="2" charset="-78"/>
                </a:endParaRPr>
              </a:p>
            </p:txBody>
          </p:sp>
        </p:grpSp>
        <p:grpSp>
          <p:nvGrpSpPr>
            <p:cNvPr id="32" name="Group 139"/>
            <p:cNvGrpSpPr/>
            <p:nvPr/>
          </p:nvGrpSpPr>
          <p:grpSpPr>
            <a:xfrm>
              <a:off x="100295" y="1398180"/>
              <a:ext cx="1633801" cy="525760"/>
              <a:chOff x="100295" y="1398180"/>
              <a:chExt cx="1633801" cy="525760"/>
            </a:xfrm>
          </p:grpSpPr>
          <p:sp>
            <p:nvSpPr>
              <p:cNvPr id="34" name="Flowchart: Alternate Process 33"/>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35" name="Oval 34"/>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effectLst>
                    <a:outerShdw blurRad="50800" dist="38100" dir="2700000" algn="tl" rotWithShape="0">
                      <a:prstClr val="black">
                        <a:alpha val="40000"/>
                      </a:prstClr>
                    </a:outerShdw>
                  </a:effectLst>
                </a:endParaRPr>
              </a:p>
            </p:txBody>
          </p:sp>
          <p:sp>
            <p:nvSpPr>
              <p:cNvPr id="36" name="Cross 35"/>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1200" dirty="0">
                  <a:latin typeface="IRDast Nevis" pitchFamily="2" charset="-78"/>
                  <a:cs typeface="IRDast Nevis" pitchFamily="2" charset="-78"/>
                </a:endParaRPr>
              </a:p>
            </p:txBody>
          </p:sp>
        </p:grpSp>
      </p:grpSp>
      <p:sp>
        <p:nvSpPr>
          <p:cNvPr id="44" name="Round Single Corner Rectangle 43"/>
          <p:cNvSpPr/>
          <p:nvPr/>
        </p:nvSpPr>
        <p:spPr>
          <a:xfrm>
            <a:off x="165657" y="6165304"/>
            <a:ext cx="432048" cy="432048"/>
          </a:xfrm>
          <a:prstGeom prst="round1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20</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rtl="1">
              <a:lnSpc>
                <a:spcPct val="150000"/>
              </a:lnSpc>
            </a:pPr>
            <a:r>
              <a:rPr lang="fa-IR" sz="2800" dirty="0" smtClean="0">
                <a:solidFill>
                  <a:schemeClr val="tx1"/>
                </a:solidFill>
                <a:cs typeface="B Nazanin" pitchFamily="2" charset="-78"/>
              </a:rPr>
              <a:t>رعایت تعادل</a:t>
            </a:r>
          </a:p>
        </p:txBody>
      </p:sp>
      <p:sp>
        <p:nvSpPr>
          <p:cNvPr id="25" name="Round Same Side Corner Rectangle 24"/>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تنظیم انیمیشن ها</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23" name="Picture 22"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 name="Round Single Corner Rectangle 30"/>
          <p:cNvSpPr/>
          <p:nvPr/>
        </p:nvSpPr>
        <p:spPr>
          <a:xfrm>
            <a:off x="165657" y="6165304"/>
            <a:ext cx="432048" cy="432048"/>
          </a:xfrm>
          <a:prstGeom prst="round1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cs typeface="B Yekan" pitchFamily="2" charset="-78"/>
              </a:rPr>
              <a:t>21</a:t>
            </a:r>
            <a:endParaRPr lang="en-US" sz="1400" dirty="0">
              <a:cs typeface="B Yekan" pitchFamily="2" charset="-78"/>
            </a:endParaRPr>
          </a:p>
        </p:txBody>
      </p:sp>
      <p:sp>
        <p:nvSpPr>
          <p:cNvPr id="3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27384"/>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51" name="Round Same Side Corner Rectangle 50"/>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ارائه صحیح</a:t>
                </a:r>
                <a:endParaRPr lang="en-US" sz="16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48" name="Flowchart: Alternate Process 47"/>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9" name="Oval 48"/>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effectLst>
                    <a:outerShdw blurRad="50800" dist="38100" dir="2700000" algn="tl" rotWithShape="0">
                      <a:prstClr val="black">
                        <a:alpha val="40000"/>
                      </a:prstClr>
                    </a:outerShdw>
                  </a:effectLst>
                </a:endParaRPr>
              </a:p>
            </p:txBody>
          </p:sp>
          <p:sp>
            <p:nvSpPr>
              <p:cNvPr id="50" name="Cross 49"/>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1200" dirty="0">
                  <a:latin typeface="IRDast Nevis" pitchFamily="2" charset="-78"/>
                  <a:cs typeface="IRDast Nevis" pitchFamily="2" charset="-78"/>
                </a:endParaRPr>
              </a:p>
            </p:txBody>
          </p:sp>
        </p:grpSp>
      </p:grpSp>
      <p:cxnSp>
        <p:nvCxnSpPr>
          <p:cNvPr id="24" name="Straight Connector 23"/>
          <p:cNvCxnSpPr/>
          <p:nvPr/>
        </p:nvCxnSpPr>
        <p:spPr>
          <a:xfrm>
            <a:off x="4499992" y="2636912"/>
            <a:ext cx="0" cy="3744416"/>
          </a:xfrm>
          <a:prstGeom prst="line">
            <a:avLst/>
          </a:prstGeom>
        </p:spPr>
        <p:style>
          <a:lnRef idx="3">
            <a:schemeClr val="accent2"/>
          </a:lnRef>
          <a:fillRef idx="0">
            <a:schemeClr val="accent2"/>
          </a:fillRef>
          <a:effectRef idx="2">
            <a:schemeClr val="accent2"/>
          </a:effectRef>
          <a:fontRef idx="minor">
            <a:schemeClr val="tx1"/>
          </a:fontRef>
        </p:style>
      </p:cxnSp>
      <p:sp>
        <p:nvSpPr>
          <p:cNvPr id="35" name="Rectangle 34"/>
          <p:cNvSpPr/>
          <p:nvPr/>
        </p:nvSpPr>
        <p:spPr>
          <a:xfrm>
            <a:off x="5836251" y="3298593"/>
            <a:ext cx="1848584" cy="684803"/>
          </a:xfrm>
          <a:prstGeom prst="rect">
            <a:avLst/>
          </a:prstGeom>
        </p:spPr>
        <p:txBody>
          <a:bodyPr wrap="none" anchor="ctr">
            <a:spAutoFit/>
          </a:bodyPr>
          <a:lstStyle/>
          <a:p>
            <a:pPr algn="ctr" rtl="1">
              <a:lnSpc>
                <a:spcPct val="150000"/>
              </a:lnSpc>
            </a:pPr>
            <a:r>
              <a:rPr lang="fa-IR" sz="2800" dirty="0" smtClean="0">
                <a:cs typeface="B Nazanin" pitchFamily="2" charset="-78"/>
              </a:rPr>
              <a:t>خیلی خوشحال</a:t>
            </a:r>
          </a:p>
        </p:txBody>
      </p:sp>
      <p:sp>
        <p:nvSpPr>
          <p:cNvPr id="37" name="Rectangle 36"/>
          <p:cNvSpPr/>
          <p:nvPr/>
        </p:nvSpPr>
        <p:spPr>
          <a:xfrm>
            <a:off x="6031818" y="4164704"/>
            <a:ext cx="1457450" cy="684803"/>
          </a:xfrm>
          <a:prstGeom prst="rect">
            <a:avLst/>
          </a:prstGeom>
        </p:spPr>
        <p:txBody>
          <a:bodyPr wrap="none" anchor="ctr">
            <a:spAutoFit/>
          </a:bodyPr>
          <a:lstStyle/>
          <a:p>
            <a:pPr algn="ctr" rtl="1">
              <a:lnSpc>
                <a:spcPct val="150000"/>
              </a:lnSpc>
            </a:pPr>
            <a:r>
              <a:rPr lang="fa-IR" sz="2800" dirty="0" smtClean="0">
                <a:cs typeface="B Nazanin" pitchFamily="2" charset="-78"/>
              </a:rPr>
              <a:t>خیلی سریع</a:t>
            </a:r>
          </a:p>
        </p:txBody>
      </p:sp>
      <p:sp>
        <p:nvSpPr>
          <p:cNvPr id="38" name="Rectangle 37"/>
          <p:cNvSpPr/>
          <p:nvPr/>
        </p:nvSpPr>
        <p:spPr>
          <a:xfrm>
            <a:off x="5998956" y="5030815"/>
            <a:ext cx="1523174" cy="684803"/>
          </a:xfrm>
          <a:prstGeom prst="rect">
            <a:avLst/>
          </a:prstGeom>
        </p:spPr>
        <p:txBody>
          <a:bodyPr wrap="none" anchor="ctr">
            <a:spAutoFit/>
          </a:bodyPr>
          <a:lstStyle/>
          <a:p>
            <a:pPr algn="ctr" rtl="1">
              <a:lnSpc>
                <a:spcPct val="150000"/>
              </a:lnSpc>
            </a:pPr>
            <a:r>
              <a:rPr lang="fa-IR" sz="2800" dirty="0" smtClean="0">
                <a:cs typeface="B Nazanin" pitchFamily="2" charset="-78"/>
              </a:rPr>
              <a:t>خیلی خسته</a:t>
            </a:r>
          </a:p>
        </p:txBody>
      </p:sp>
      <p:sp>
        <p:nvSpPr>
          <p:cNvPr id="39" name="Rectangle 38"/>
          <p:cNvSpPr/>
          <p:nvPr/>
        </p:nvSpPr>
        <p:spPr>
          <a:xfrm>
            <a:off x="2160667" y="3298593"/>
            <a:ext cx="574195" cy="684803"/>
          </a:xfrm>
          <a:prstGeom prst="rect">
            <a:avLst/>
          </a:prstGeom>
        </p:spPr>
        <p:txBody>
          <a:bodyPr wrap="none" anchor="ctr">
            <a:spAutoFit/>
          </a:bodyPr>
          <a:lstStyle/>
          <a:p>
            <a:pPr algn="ctr" rtl="1">
              <a:lnSpc>
                <a:spcPct val="150000"/>
              </a:lnSpc>
            </a:pPr>
            <a:r>
              <a:rPr lang="fa-IR" sz="2800" dirty="0" smtClean="0">
                <a:cs typeface="B Nazanin" pitchFamily="2" charset="-78"/>
              </a:rPr>
              <a:t>زیبا</a:t>
            </a:r>
          </a:p>
        </p:txBody>
      </p:sp>
      <p:sp>
        <p:nvSpPr>
          <p:cNvPr id="40" name="Rectangle 39"/>
          <p:cNvSpPr/>
          <p:nvPr/>
        </p:nvSpPr>
        <p:spPr>
          <a:xfrm>
            <a:off x="2024411" y="4164704"/>
            <a:ext cx="846707" cy="684803"/>
          </a:xfrm>
          <a:prstGeom prst="rect">
            <a:avLst/>
          </a:prstGeom>
        </p:spPr>
        <p:txBody>
          <a:bodyPr wrap="none" anchor="ctr">
            <a:spAutoFit/>
          </a:bodyPr>
          <a:lstStyle/>
          <a:p>
            <a:pPr algn="ctr" rtl="1">
              <a:lnSpc>
                <a:spcPct val="150000"/>
              </a:lnSpc>
            </a:pPr>
            <a:r>
              <a:rPr lang="fa-IR" sz="2800" dirty="0" smtClean="0">
                <a:cs typeface="B Nazanin" pitchFamily="2" charset="-78"/>
              </a:rPr>
              <a:t>شکیل</a:t>
            </a:r>
          </a:p>
        </p:txBody>
      </p:sp>
      <p:sp>
        <p:nvSpPr>
          <p:cNvPr id="41" name="Rectangle 40"/>
          <p:cNvSpPr/>
          <p:nvPr/>
        </p:nvSpPr>
        <p:spPr>
          <a:xfrm>
            <a:off x="2096546" y="5030815"/>
            <a:ext cx="702436" cy="684803"/>
          </a:xfrm>
          <a:prstGeom prst="rect">
            <a:avLst/>
          </a:prstGeom>
        </p:spPr>
        <p:txBody>
          <a:bodyPr wrap="none" anchor="ctr">
            <a:spAutoFit/>
          </a:bodyPr>
          <a:lstStyle/>
          <a:p>
            <a:pPr algn="ctr" rtl="1">
              <a:lnSpc>
                <a:spcPct val="150000"/>
              </a:lnSpc>
            </a:pPr>
            <a:r>
              <a:rPr lang="fa-IR" sz="2800" dirty="0" smtClean="0">
                <a:cs typeface="B Nazanin" pitchFamily="2" charset="-78"/>
              </a:rPr>
              <a:t>ساده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7"/>
                                        </p:tgtEl>
                                        <p:attrNameLst>
                                          <p:attrName>style.visibility</p:attrName>
                                        </p:attrNameLst>
                                      </p:cBhvr>
                                      <p:to>
                                        <p:strVal val="visible"/>
                                      </p:to>
                                    </p:set>
                                    <p:anim calcmode="lin" valueType="num">
                                      <p:cBhvr>
                                        <p:cTn id="25"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6" dur="100" fill="hold"/>
                                        <p:tgtEl>
                                          <p:spTgt spid="37"/>
                                        </p:tgtEl>
                                        <p:attrNameLst>
                                          <p:attrName>ppt_y</p:attrName>
                                        </p:attrNameLst>
                                      </p:cBhvr>
                                      <p:tavLst>
                                        <p:tav tm="0">
                                          <p:val>
                                            <p:strVal val="#ppt_y"/>
                                          </p:val>
                                        </p:tav>
                                        <p:tav tm="100000">
                                          <p:val>
                                            <p:strVal val="#ppt_y"/>
                                          </p:val>
                                        </p:tav>
                                      </p:tavLst>
                                    </p:anim>
                                    <p:anim calcmode="lin" valueType="num">
                                      <p:cBhvr>
                                        <p:cTn id="27"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8"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 tmFilter="0,0; .5, 1; 1, 1"/>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8"/>
                                        </p:tgtEl>
                                        <p:attrNameLst>
                                          <p:attrName>style.visibility</p:attrName>
                                        </p:attrNameLst>
                                      </p:cBhvr>
                                      <p:to>
                                        <p:strVal val="visible"/>
                                      </p:to>
                                    </p:set>
                                    <p:set>
                                      <p:cBhvr>
                                        <p:cTn id="34" dur="2275" fill="hold">
                                          <p:stCondLst>
                                            <p:cond delay="0"/>
                                          </p:stCondLst>
                                        </p:cTn>
                                        <p:tgtEl>
                                          <p:spTgt spid="38"/>
                                        </p:tgtEl>
                                        <p:attrNameLst>
                                          <p:attrName>style.rotation</p:attrName>
                                        </p:attrNameLst>
                                      </p:cBhvr>
                                      <p:to>
                                        <p:strVal val="-45.0"/>
                                      </p:to>
                                    </p:set>
                                    <p:anim calcmode="lin" valueType="num">
                                      <p:cBhvr>
                                        <p:cTn id="35" dur="2275" fill="hold">
                                          <p:stCondLst>
                                            <p:cond delay="2275"/>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36" dur="2275"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37" dur="780" decel="50000" autoRev="1" fill="hold">
                                          <p:stCondLst>
                                            <p:cond delay="2275"/>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38" dur="680" fill="hold">
                                          <p:stCondLst>
                                            <p:cond delay="4320"/>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lide(fromBottom)">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right)">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1"/>
            <a:r>
              <a:rPr lang="fa-IR" altLang="en-US" dirty="0" smtClean="0">
                <a:cs typeface="B Yekan" pitchFamily="2" charset="-78"/>
              </a:rPr>
              <a:t>و بی نگاه تو نتوانم رفت ...</a:t>
            </a:r>
            <a:endParaRPr lang="en-US" dirty="0"/>
          </a:p>
        </p:txBody>
      </p:sp>
      <p:sp>
        <p:nvSpPr>
          <p:cNvPr id="5" name="Subtitle 4"/>
          <p:cNvSpPr>
            <a:spLocks noGrp="1"/>
          </p:cNvSpPr>
          <p:nvPr>
            <p:ph type="subTitle" idx="1"/>
          </p:nvPr>
        </p:nvSpPr>
        <p:spPr/>
        <p:txBody>
          <a:bodyPr>
            <a:normAutofit/>
          </a:bodyPr>
          <a:lstStyle/>
          <a:p>
            <a:pPr rtl="1"/>
            <a:r>
              <a:rPr lang="fa-IR" sz="2400" dirty="0" smtClean="0">
                <a:cs typeface="B Nazanin" panose="00000400000000000000" pitchFamily="2" charset="-78"/>
              </a:rPr>
              <a:t>الهی! دانایی ده که از راه نیفتیم و بینایی ده که در چاه نیفتیم.</a:t>
            </a:r>
          </a:p>
          <a:p>
            <a:pPr rtl="1"/>
            <a:endParaRPr lang="en-US" sz="2400" dirty="0"/>
          </a:p>
        </p:txBody>
      </p:sp>
      <p:sp>
        <p:nvSpPr>
          <p:cNvPr id="1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8" name="Picture 7"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455420" y="213285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smtClean="0">
                <a:cs typeface="B Yekan" pitchFamily="2" charset="-78"/>
              </a:rPr>
              <a:t>1</a:t>
            </a:r>
            <a:endParaRPr lang="en-US" dirty="0">
              <a:cs typeface="B Yekan" pitchFamily="2" charset="-78"/>
            </a:endParaRPr>
          </a:p>
        </p:txBody>
      </p:sp>
      <p:sp>
        <p:nvSpPr>
          <p:cNvPr id="18" name="Rounded Rectangle 17"/>
          <p:cNvSpPr/>
          <p:nvPr/>
        </p:nvSpPr>
        <p:spPr>
          <a:xfrm>
            <a:off x="8455420" y="274749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2</a:t>
            </a:r>
            <a:endParaRPr lang="en-US" dirty="0">
              <a:cs typeface="B Yekan" pitchFamily="2" charset="-78"/>
            </a:endParaRPr>
          </a:p>
        </p:txBody>
      </p:sp>
      <p:sp>
        <p:nvSpPr>
          <p:cNvPr id="19" name="Rounded Rectangle 18"/>
          <p:cNvSpPr/>
          <p:nvPr/>
        </p:nvSpPr>
        <p:spPr>
          <a:xfrm>
            <a:off x="8455420" y="3362128"/>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3</a:t>
            </a:r>
            <a:endParaRPr lang="en-US" dirty="0">
              <a:cs typeface="B Yekan" pitchFamily="2" charset="-78"/>
            </a:endParaRPr>
          </a:p>
        </p:txBody>
      </p:sp>
      <p:sp>
        <p:nvSpPr>
          <p:cNvPr id="20" name="Rounded Rectangle 19"/>
          <p:cNvSpPr/>
          <p:nvPr/>
        </p:nvSpPr>
        <p:spPr>
          <a:xfrm>
            <a:off x="8455420" y="3976764"/>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4</a:t>
            </a:r>
            <a:endParaRPr lang="en-US" dirty="0">
              <a:cs typeface="B Yekan" pitchFamily="2" charset="-78"/>
            </a:endParaRPr>
          </a:p>
        </p:txBody>
      </p:sp>
      <p:sp>
        <p:nvSpPr>
          <p:cNvPr id="21" name="Rounded Rectangle 20"/>
          <p:cNvSpPr/>
          <p:nvPr/>
        </p:nvSpPr>
        <p:spPr>
          <a:xfrm>
            <a:off x="8455420" y="4591400"/>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5</a:t>
            </a:r>
            <a:endParaRPr lang="en-US" dirty="0">
              <a:cs typeface="B Yekan" pitchFamily="2" charset="-78"/>
            </a:endParaRPr>
          </a:p>
        </p:txBody>
      </p:sp>
      <p:sp>
        <p:nvSpPr>
          <p:cNvPr id="22" name="Rounded Rectangle 21"/>
          <p:cNvSpPr/>
          <p:nvPr/>
        </p:nvSpPr>
        <p:spPr>
          <a:xfrm>
            <a:off x="8455420" y="520603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smtClean="0">
                <a:cs typeface="B Yekan" pitchFamily="2" charset="-78"/>
              </a:rPr>
              <a:t>6</a:t>
            </a:r>
          </a:p>
        </p:txBody>
      </p:sp>
      <p:sp>
        <p:nvSpPr>
          <p:cNvPr id="31" name="Rounded Rectangle 30"/>
          <p:cNvSpPr/>
          <p:nvPr/>
        </p:nvSpPr>
        <p:spPr>
          <a:xfrm>
            <a:off x="4805481" y="2139619"/>
            <a:ext cx="3548552"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مقدمات بلورشناسی</a:t>
            </a:r>
            <a:endParaRPr lang="en-US" dirty="0">
              <a:cs typeface="B Yekan" pitchFamily="2" charset="-78"/>
            </a:endParaRPr>
          </a:p>
        </p:txBody>
      </p:sp>
      <p:sp>
        <p:nvSpPr>
          <p:cNvPr id="32" name="Rounded Rectangle 31"/>
          <p:cNvSpPr/>
          <p:nvPr/>
        </p:nvSpPr>
        <p:spPr>
          <a:xfrm>
            <a:off x="4805481" y="2754255"/>
            <a:ext cx="3548552"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انواع بلورها</a:t>
            </a:r>
            <a:endParaRPr lang="en-US" dirty="0">
              <a:cs typeface="B Yekan" pitchFamily="2" charset="-78"/>
            </a:endParaRPr>
          </a:p>
        </p:txBody>
      </p:sp>
      <p:sp>
        <p:nvSpPr>
          <p:cNvPr id="33" name="Rounded Rectangle 32"/>
          <p:cNvSpPr/>
          <p:nvPr/>
        </p:nvSpPr>
        <p:spPr>
          <a:xfrm>
            <a:off x="4805678" y="3368891"/>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محاسبات بلورشناسی 1</a:t>
            </a:r>
            <a:endParaRPr lang="en-US" dirty="0">
              <a:cs typeface="B Yekan" pitchFamily="2" charset="-78"/>
            </a:endParaRPr>
          </a:p>
        </p:txBody>
      </p:sp>
      <p:sp>
        <p:nvSpPr>
          <p:cNvPr id="34" name="Rounded Rectangle 33"/>
          <p:cNvSpPr/>
          <p:nvPr/>
        </p:nvSpPr>
        <p:spPr>
          <a:xfrm>
            <a:off x="4805678" y="3983527"/>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شبکه های یونی</a:t>
            </a:r>
            <a:endParaRPr lang="en-US" dirty="0">
              <a:cs typeface="B Yekan" pitchFamily="2" charset="-78"/>
            </a:endParaRPr>
          </a:p>
        </p:txBody>
      </p:sp>
      <p:sp>
        <p:nvSpPr>
          <p:cNvPr id="35" name="Rounded Rectangle 34"/>
          <p:cNvSpPr/>
          <p:nvPr/>
        </p:nvSpPr>
        <p:spPr>
          <a:xfrm>
            <a:off x="4805678" y="4598163"/>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مختصات بلورشناسی 1</a:t>
            </a:r>
            <a:endParaRPr lang="en-US" dirty="0">
              <a:cs typeface="B Yekan" pitchFamily="2" charset="-78"/>
            </a:endParaRPr>
          </a:p>
        </p:txBody>
      </p:sp>
      <p:sp>
        <p:nvSpPr>
          <p:cNvPr id="36" name="Rounded Rectangle 35"/>
          <p:cNvSpPr/>
          <p:nvPr/>
        </p:nvSpPr>
        <p:spPr>
          <a:xfrm>
            <a:off x="4805678" y="5212799"/>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محاسبات بلورشناسی 2</a:t>
            </a:r>
          </a:p>
        </p:txBody>
      </p:sp>
      <p:sp>
        <p:nvSpPr>
          <p:cNvPr id="23" name="Rounded Rectangle 22"/>
          <p:cNvSpPr/>
          <p:nvPr/>
        </p:nvSpPr>
        <p:spPr>
          <a:xfrm>
            <a:off x="3892997" y="244117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7</a:t>
            </a:r>
            <a:endParaRPr lang="en-US" dirty="0">
              <a:cs typeface="B Yekan" pitchFamily="2" charset="-78"/>
            </a:endParaRPr>
          </a:p>
        </p:txBody>
      </p:sp>
      <p:sp>
        <p:nvSpPr>
          <p:cNvPr id="24" name="Rounded Rectangle 23"/>
          <p:cNvSpPr/>
          <p:nvPr/>
        </p:nvSpPr>
        <p:spPr>
          <a:xfrm>
            <a:off x="3892997" y="3055808"/>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8</a:t>
            </a:r>
            <a:endParaRPr lang="en-US" dirty="0">
              <a:cs typeface="B Yekan" pitchFamily="2" charset="-78"/>
            </a:endParaRPr>
          </a:p>
        </p:txBody>
      </p:sp>
      <p:sp>
        <p:nvSpPr>
          <p:cNvPr id="25" name="Rounded Rectangle 24"/>
          <p:cNvSpPr/>
          <p:nvPr/>
        </p:nvSpPr>
        <p:spPr>
          <a:xfrm>
            <a:off x="3892997" y="3670444"/>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9</a:t>
            </a:r>
            <a:endParaRPr lang="en-US" dirty="0">
              <a:cs typeface="B Yekan" pitchFamily="2" charset="-78"/>
            </a:endParaRPr>
          </a:p>
        </p:txBody>
      </p:sp>
      <p:sp>
        <p:nvSpPr>
          <p:cNvPr id="26" name="Rounded Rectangle 25"/>
          <p:cNvSpPr/>
          <p:nvPr/>
        </p:nvSpPr>
        <p:spPr>
          <a:xfrm>
            <a:off x="3892997" y="4285080"/>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10</a:t>
            </a:r>
            <a:endParaRPr lang="en-US" dirty="0">
              <a:cs typeface="B Yekan" pitchFamily="2" charset="-78"/>
            </a:endParaRPr>
          </a:p>
        </p:txBody>
      </p:sp>
      <p:sp>
        <p:nvSpPr>
          <p:cNvPr id="27" name="Rounded Rectangle 26"/>
          <p:cNvSpPr/>
          <p:nvPr/>
        </p:nvSpPr>
        <p:spPr>
          <a:xfrm>
            <a:off x="3892997" y="489971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11</a:t>
            </a:r>
            <a:endParaRPr lang="en-US" dirty="0">
              <a:cs typeface="B Yekan" pitchFamily="2" charset="-78"/>
            </a:endParaRPr>
          </a:p>
        </p:txBody>
      </p:sp>
      <p:sp>
        <p:nvSpPr>
          <p:cNvPr id="28" name="Rounded Rectangle 27"/>
          <p:cNvSpPr/>
          <p:nvPr/>
        </p:nvSpPr>
        <p:spPr>
          <a:xfrm>
            <a:off x="3892997" y="551435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12</a:t>
            </a:r>
            <a:endParaRPr lang="en-US" dirty="0">
              <a:cs typeface="B Yekan" pitchFamily="2" charset="-78"/>
            </a:endParaRPr>
          </a:p>
        </p:txBody>
      </p:sp>
      <p:sp>
        <p:nvSpPr>
          <p:cNvPr id="37" name="Rounded Rectangle 36"/>
          <p:cNvSpPr/>
          <p:nvPr/>
        </p:nvSpPr>
        <p:spPr>
          <a:xfrm>
            <a:off x="243452" y="2446937"/>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1700" dirty="0" smtClean="0">
                <a:cs typeface="B Yekan" pitchFamily="2" charset="-78"/>
              </a:rPr>
              <a:t>قواعد بلورشناسی و تقارن ها</a:t>
            </a:r>
            <a:endParaRPr lang="en-US" sz="1700" dirty="0">
              <a:cs typeface="B Yekan" pitchFamily="2" charset="-78"/>
            </a:endParaRPr>
          </a:p>
        </p:txBody>
      </p:sp>
      <p:sp>
        <p:nvSpPr>
          <p:cNvPr id="38" name="Rounded Rectangle 37"/>
          <p:cNvSpPr/>
          <p:nvPr/>
        </p:nvSpPr>
        <p:spPr>
          <a:xfrm>
            <a:off x="243452" y="3061573"/>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تصاویر استریوگرافیک 1</a:t>
            </a:r>
            <a:endParaRPr lang="en-US" dirty="0">
              <a:cs typeface="B Yekan" pitchFamily="2" charset="-78"/>
            </a:endParaRPr>
          </a:p>
        </p:txBody>
      </p:sp>
      <p:sp>
        <p:nvSpPr>
          <p:cNvPr id="39" name="Rounded Rectangle 38"/>
          <p:cNvSpPr/>
          <p:nvPr/>
        </p:nvSpPr>
        <p:spPr>
          <a:xfrm>
            <a:off x="243452" y="3676209"/>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تصاویر استریوگرافیک 2</a:t>
            </a:r>
            <a:endParaRPr lang="en-US" dirty="0">
              <a:cs typeface="B Yekan" pitchFamily="2" charset="-78"/>
            </a:endParaRPr>
          </a:p>
        </p:txBody>
      </p:sp>
      <p:sp>
        <p:nvSpPr>
          <p:cNvPr id="40" name="Rounded Rectangle 39"/>
          <p:cNvSpPr/>
          <p:nvPr/>
        </p:nvSpPr>
        <p:spPr>
          <a:xfrm>
            <a:off x="243452" y="4290845"/>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اشعه ایکس در بلورشناسی 1</a:t>
            </a:r>
            <a:endParaRPr lang="en-US" dirty="0">
              <a:cs typeface="B Yekan" pitchFamily="2" charset="-78"/>
            </a:endParaRPr>
          </a:p>
        </p:txBody>
      </p:sp>
      <p:sp>
        <p:nvSpPr>
          <p:cNvPr id="41" name="Rounded Rectangle 40"/>
          <p:cNvSpPr/>
          <p:nvPr/>
        </p:nvSpPr>
        <p:spPr>
          <a:xfrm>
            <a:off x="243452" y="4905481"/>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اشعه ایکس در بلورشناسی 2</a:t>
            </a:r>
            <a:endParaRPr lang="en-US" dirty="0">
              <a:cs typeface="B Yekan" pitchFamily="2" charset="-78"/>
            </a:endParaRPr>
          </a:p>
        </p:txBody>
      </p:sp>
      <p:sp>
        <p:nvSpPr>
          <p:cNvPr id="42" name="Rounded Rectangle 41"/>
          <p:cNvSpPr/>
          <p:nvPr/>
        </p:nvSpPr>
        <p:spPr>
          <a:xfrm>
            <a:off x="243452" y="5520112"/>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مرور</a:t>
            </a:r>
            <a:endParaRPr lang="en-US" dirty="0">
              <a:cs typeface="B Yekan" pitchFamily="2" charset="-78"/>
            </a:endParaRPr>
          </a:p>
        </p:txBody>
      </p:sp>
      <p:sp>
        <p:nvSpPr>
          <p:cNvPr id="43"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4"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29" name="Picture 28"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Rounded Rectangle 20"/>
          <p:cNvSpPr/>
          <p:nvPr/>
        </p:nvSpPr>
        <p:spPr>
          <a:xfrm>
            <a:off x="467544" y="4437112"/>
            <a:ext cx="2520280" cy="2052000"/>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طراحی قالب</a:t>
            </a:r>
          </a:p>
          <a:p>
            <a:pPr algn="ctr" rtl="1">
              <a:lnSpc>
                <a:spcPct val="150000"/>
              </a:lnSpc>
            </a:pPr>
            <a:r>
              <a:rPr lang="fa-IR" dirty="0" smtClean="0">
                <a:cs typeface="B Yekan" pitchFamily="2" charset="-78"/>
              </a:rPr>
              <a:t>توزیع محتوا</a:t>
            </a:r>
            <a:endParaRPr lang="en-US" dirty="0" smtClean="0">
              <a:cs typeface="B Yekan" pitchFamily="2" charset="-78"/>
            </a:endParaRPr>
          </a:p>
          <a:p>
            <a:pPr algn="ctr" rtl="1">
              <a:lnSpc>
                <a:spcPct val="150000"/>
              </a:lnSpc>
            </a:pPr>
            <a:r>
              <a:rPr lang="fa-IR" dirty="0" smtClean="0">
                <a:cs typeface="B Yekan" pitchFamily="2" charset="-78"/>
              </a:rPr>
              <a:t>تنظیم انیمیشن ها</a:t>
            </a:r>
          </a:p>
        </p:txBody>
      </p:sp>
      <p:sp>
        <p:nvSpPr>
          <p:cNvPr id="22" name="Rounded Rectangle 21"/>
          <p:cNvSpPr/>
          <p:nvPr/>
        </p:nvSpPr>
        <p:spPr>
          <a:xfrm>
            <a:off x="3419872" y="4437112"/>
            <a:ext cx="2520280" cy="2052000"/>
          </a:xfrm>
          <a:prstGeom prst="roundRect">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تیم بندی</a:t>
            </a:r>
          </a:p>
          <a:p>
            <a:pPr algn="ctr" rtl="1">
              <a:lnSpc>
                <a:spcPct val="150000"/>
              </a:lnSpc>
            </a:pPr>
            <a:r>
              <a:rPr lang="fa-IR" dirty="0" smtClean="0">
                <a:cs typeface="B Yekan" pitchFamily="2" charset="-78"/>
              </a:rPr>
              <a:t>اعلان جزئیات اولیه</a:t>
            </a:r>
          </a:p>
        </p:txBody>
      </p:sp>
      <p:sp>
        <p:nvSpPr>
          <p:cNvPr id="23" name="Rounded Rectangle 22"/>
          <p:cNvSpPr/>
          <p:nvPr/>
        </p:nvSpPr>
        <p:spPr>
          <a:xfrm>
            <a:off x="6372200" y="4437112"/>
            <a:ext cx="2520280" cy="2052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فضاهای بین نشین</a:t>
            </a:r>
          </a:p>
          <a:p>
            <a:pPr algn="ctr" rtl="1">
              <a:lnSpc>
                <a:spcPct val="150000"/>
              </a:lnSpc>
            </a:pPr>
            <a:r>
              <a:rPr lang="fa-IR" dirty="0" smtClean="0">
                <a:cs typeface="B Yekan" pitchFamily="2" charset="-78"/>
              </a:rPr>
              <a:t>نسبت شعاع ها</a:t>
            </a:r>
          </a:p>
          <a:p>
            <a:pPr algn="ctr" rtl="1">
              <a:lnSpc>
                <a:spcPct val="150000"/>
              </a:lnSpc>
            </a:pPr>
            <a:r>
              <a:rPr lang="fa-IR" dirty="0" smtClean="0">
                <a:cs typeface="B Yekan" pitchFamily="2" charset="-78"/>
              </a:rPr>
              <a:t>دگرشکل های کربن</a:t>
            </a:r>
          </a:p>
        </p:txBody>
      </p:sp>
      <p:grpSp>
        <p:nvGrpSpPr>
          <p:cNvPr id="30" name="Group 140"/>
          <p:cNvGrpSpPr/>
          <p:nvPr/>
        </p:nvGrpSpPr>
        <p:grpSpPr>
          <a:xfrm>
            <a:off x="100295" y="1614202"/>
            <a:ext cx="3031545" cy="3326964"/>
            <a:chOff x="100295" y="1398180"/>
            <a:chExt cx="3031545" cy="3326964"/>
          </a:xfrm>
          <a:effectLst>
            <a:outerShdw blurRad="50800" dist="38100" dir="2700000" algn="tl" rotWithShape="0">
              <a:prstClr val="black">
                <a:alpha val="40000"/>
              </a:prstClr>
            </a:outerShdw>
          </a:effectLst>
        </p:grpSpPr>
        <p:grpSp>
          <p:nvGrpSpPr>
            <p:cNvPr id="31" name="Group 31"/>
            <p:cNvGrpSpPr/>
            <p:nvPr/>
          </p:nvGrpSpPr>
          <p:grpSpPr>
            <a:xfrm>
              <a:off x="293947" y="1628800"/>
              <a:ext cx="2837893" cy="3096344"/>
              <a:chOff x="5762915" y="2479198"/>
              <a:chExt cx="1779546" cy="1737935"/>
            </a:xfrm>
          </p:grpSpPr>
          <p:sp>
            <p:nvSpPr>
              <p:cNvPr id="36" name="Round Same Side Corner Rectangle 35"/>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ectangle 36"/>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ارائه صحیح</a:t>
                </a:r>
                <a:endParaRPr lang="en-US" sz="2400" dirty="0">
                  <a:cs typeface="B Yekan" pitchFamily="2" charset="-78"/>
                </a:endParaRPr>
              </a:p>
            </p:txBody>
          </p:sp>
        </p:grpSp>
        <p:grpSp>
          <p:nvGrpSpPr>
            <p:cNvPr id="32" name="Group 139"/>
            <p:cNvGrpSpPr/>
            <p:nvPr/>
          </p:nvGrpSpPr>
          <p:grpSpPr>
            <a:xfrm>
              <a:off x="100295" y="1398180"/>
              <a:ext cx="1633801" cy="525760"/>
              <a:chOff x="100295" y="1398180"/>
              <a:chExt cx="1633801" cy="525760"/>
            </a:xfrm>
          </p:grpSpPr>
          <p:sp>
            <p:nvSpPr>
              <p:cNvPr id="33" name="Flowchart: Alternate Process 32"/>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b"/>
              <a:lstStyle/>
              <a:p>
                <a:pPr algn="r" rtl="1"/>
                <a:r>
                  <a:rPr lang="fa-IR" sz="1600" dirty="0" smtClean="0">
                    <a:solidFill>
                      <a:schemeClr val="tx1"/>
                    </a:solidFill>
                    <a:latin typeface="IRDast Nevis" pitchFamily="2" charset="-78"/>
                    <a:cs typeface="IRDast Nevis" pitchFamily="2" charset="-78"/>
                  </a:rPr>
                  <a:t>کلاس پلاس</a:t>
                </a:r>
                <a:endParaRPr lang="en-US" sz="1600" dirty="0">
                  <a:solidFill>
                    <a:schemeClr val="tx1"/>
                  </a:solidFill>
                  <a:latin typeface="IRDast Nevis" pitchFamily="2" charset="-78"/>
                  <a:cs typeface="IRDast Nevis" pitchFamily="2" charset="-78"/>
                </a:endParaRPr>
              </a:p>
            </p:txBody>
          </p:sp>
          <p:sp>
            <p:nvSpPr>
              <p:cNvPr id="34" name="Oval 33"/>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35" name="Cross 34"/>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grpSp>
      <p:grpSp>
        <p:nvGrpSpPr>
          <p:cNvPr id="38" name="Group 31"/>
          <p:cNvGrpSpPr/>
          <p:nvPr/>
        </p:nvGrpSpPr>
        <p:grpSpPr>
          <a:xfrm>
            <a:off x="3275856" y="1844823"/>
            <a:ext cx="2808312" cy="3096345"/>
            <a:chOff x="5762915" y="2479198"/>
            <a:chExt cx="1779546" cy="1737935"/>
          </a:xfrm>
          <a:effectLst>
            <a:outerShdw blurRad="50800" dist="38100" dir="2700000" algn="tl" rotWithShape="0">
              <a:prstClr val="black">
                <a:alpha val="40000"/>
              </a:prstClr>
            </a:outerShdw>
          </a:effectLst>
        </p:grpSpPr>
        <p:sp>
          <p:nvSpPr>
            <p:cNvPr id="40" name="Round Same Side Corner Rectangle 39"/>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ectangle 41"/>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800" dirty="0" smtClean="0">
                  <a:cs typeface="B Yekan" pitchFamily="2" charset="-78"/>
                </a:rPr>
                <a:t>پروژه</a:t>
              </a:r>
              <a:endParaRPr lang="en-US" sz="2800" dirty="0">
                <a:cs typeface="B Yekan" pitchFamily="2" charset="-78"/>
              </a:endParaRPr>
            </a:p>
          </p:txBody>
        </p:sp>
      </p:grpSp>
      <p:grpSp>
        <p:nvGrpSpPr>
          <p:cNvPr id="44" name="Group 31"/>
          <p:cNvGrpSpPr/>
          <p:nvPr/>
        </p:nvGrpSpPr>
        <p:grpSpPr>
          <a:xfrm>
            <a:off x="6228184" y="1844822"/>
            <a:ext cx="2808312" cy="3096344"/>
            <a:chOff x="5762915" y="2479198"/>
            <a:chExt cx="1779546" cy="1737935"/>
          </a:xfrm>
          <a:effectLst>
            <a:outerShdw blurRad="50800" dist="38100" dir="2700000" algn="tl" rotWithShape="0">
              <a:prstClr val="black">
                <a:alpha val="40000"/>
              </a:prstClr>
            </a:outerShdw>
          </a:effectLst>
        </p:grpSpPr>
        <p:sp>
          <p:nvSpPr>
            <p:cNvPr id="48" name="Round Same Side Corner Rectangle 47"/>
            <p:cNvSpPr/>
            <p:nvPr/>
          </p:nvSpPr>
          <p:spPr>
            <a:xfrm>
              <a:off x="5762915" y="2479198"/>
              <a:ext cx="1779546" cy="1328393"/>
            </a:xfrm>
            <a:prstGeom prst="round2SameRect">
              <a:avLst>
                <a:gd name="adj1" fmla="val 8000"/>
                <a:gd name="adj2" fmla="val 0"/>
              </a:avLst>
            </a:prstGeom>
            <a:blipFill>
              <a:blip r:embed="rId4"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شبکه های یونی</a:t>
              </a:r>
              <a:endParaRPr lang="en-US" sz="2400" dirty="0">
                <a:cs typeface="B Yekan" pitchFamily="2" charset="-78"/>
              </a:endParaRPr>
            </a:p>
          </p:txBody>
        </p:sp>
      </p:grpSp>
      <p:sp>
        <p:nvSpPr>
          <p:cNvPr id="57"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24" name="Picture 23" descr="free-vector-diamond-vector_006032_dmn 1 (1).jpg"/>
          <p:cNvPicPr>
            <a:picLocks noChangeAspect="1"/>
          </p:cNvPicPr>
          <p:nvPr/>
        </p:nvPicPr>
        <p:blipFill>
          <a:blip r:embed="rId5"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49" name="Picture 15"/>
          <p:cNvPicPr>
            <a:picLocks noGrp="1" noChangeAspect="1" noChangeArrowheads="1"/>
          </p:cNvPicPr>
          <p:nvPr>
            <p:ph/>
          </p:nvPr>
        </p:nvPicPr>
        <p:blipFill>
          <a:blip r:embed="rId4" cstate="print">
            <a:extLst>
              <a:ext uri="{28A0092B-C50C-407E-A947-70E740481C1C}">
                <a14:useLocalDpi xmlns:a14="http://schemas.microsoft.com/office/drawing/2010/main" xmlns="" val="0"/>
              </a:ext>
            </a:extLst>
          </a:blip>
          <a:srcRect l="3178" t="14845" r="3889" b="10324"/>
          <a:stretch>
            <a:fillRect/>
          </a:stretch>
        </p:blipFill>
        <p:spPr>
          <a:xfrm>
            <a:off x="847110" y="2129029"/>
            <a:ext cx="7248555" cy="4324307"/>
          </a:xfrm>
          <a:noFill/>
        </p:spPr>
      </p:pic>
      <p:grpSp>
        <p:nvGrpSpPr>
          <p:cNvPr id="4" name="Group 49"/>
          <p:cNvGrpSpPr/>
          <p:nvPr/>
        </p:nvGrpSpPr>
        <p:grpSpPr>
          <a:xfrm>
            <a:off x="755576" y="2057128"/>
            <a:ext cx="7540113" cy="4326359"/>
            <a:chOff x="490538" y="1340768"/>
            <a:chExt cx="8293100" cy="4758407"/>
          </a:xfrm>
        </p:grpSpPr>
        <p:sp>
          <p:nvSpPr>
            <p:cNvPr id="51" name="AutoShape 17"/>
            <p:cNvSpPr>
              <a:spLocks noChangeArrowheads="1"/>
            </p:cNvSpPr>
            <p:nvPr/>
          </p:nvSpPr>
          <p:spPr bwMode="auto">
            <a:xfrm>
              <a:off x="755576" y="1412503"/>
              <a:ext cx="4451498" cy="13684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2" name="AutoShape 18"/>
            <p:cNvSpPr>
              <a:spLocks noChangeArrowheads="1"/>
            </p:cNvSpPr>
            <p:nvPr/>
          </p:nvSpPr>
          <p:spPr bwMode="auto">
            <a:xfrm>
              <a:off x="5646738" y="1340768"/>
              <a:ext cx="2879725" cy="1440160"/>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3" name="AutoShape 19"/>
            <p:cNvSpPr>
              <a:spLocks noChangeArrowheads="1"/>
            </p:cNvSpPr>
            <p:nvPr/>
          </p:nvSpPr>
          <p:spPr bwMode="auto">
            <a:xfrm>
              <a:off x="490538" y="2924175"/>
              <a:ext cx="6480175" cy="1728788"/>
            </a:xfrm>
            <a:prstGeom prst="roundRect">
              <a:avLst>
                <a:gd name="adj" fmla="val 16667"/>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4" name="AutoShape 20"/>
            <p:cNvSpPr>
              <a:spLocks noChangeArrowheads="1"/>
            </p:cNvSpPr>
            <p:nvPr/>
          </p:nvSpPr>
          <p:spPr bwMode="auto">
            <a:xfrm>
              <a:off x="7342188" y="2924175"/>
              <a:ext cx="1441450" cy="16573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5" name="AutoShape 21"/>
            <p:cNvSpPr>
              <a:spLocks noChangeArrowheads="1"/>
            </p:cNvSpPr>
            <p:nvPr/>
          </p:nvSpPr>
          <p:spPr bwMode="auto">
            <a:xfrm>
              <a:off x="1259632" y="4797152"/>
              <a:ext cx="1224136" cy="1135509"/>
            </a:xfrm>
            <a:prstGeom prst="roundRect">
              <a:avLst>
                <a:gd name="adj" fmla="val 16667"/>
              </a:avLst>
            </a:prstGeom>
            <a:noFill/>
            <a:ln w="381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6" name="AutoShape 22"/>
            <p:cNvSpPr>
              <a:spLocks noChangeArrowheads="1"/>
            </p:cNvSpPr>
            <p:nvPr/>
          </p:nvSpPr>
          <p:spPr bwMode="auto">
            <a:xfrm>
              <a:off x="3141648" y="4797425"/>
              <a:ext cx="2870024" cy="1301750"/>
            </a:xfrm>
            <a:prstGeom prst="roundRect">
              <a:avLst>
                <a:gd name="adj" fmla="val 16667"/>
              </a:avLst>
            </a:prstGeom>
            <a:noFill/>
            <a:ln w="38100">
              <a:solidFill>
                <a:srgbClr val="33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sp>
          <p:nvSpPr>
            <p:cNvPr id="57" name="AutoShape 23"/>
            <p:cNvSpPr>
              <a:spLocks noChangeArrowheads="1"/>
            </p:cNvSpPr>
            <p:nvPr/>
          </p:nvSpPr>
          <p:spPr bwMode="auto">
            <a:xfrm>
              <a:off x="6444208" y="4797152"/>
              <a:ext cx="1533525" cy="1223863"/>
            </a:xfrm>
            <a:prstGeom prst="roundRect">
              <a:avLst>
                <a:gd name="adj" fmla="val 16667"/>
              </a:avLst>
            </a:prstGeom>
            <a:noFill/>
            <a:ln w="3810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algn="r" rtl="1" eaLnBrk="1" hangingPunct="1"/>
              <a:endParaRPr lang="fa-IR"/>
            </a:p>
          </p:txBody>
        </p:sp>
      </p:grpSp>
      <p:grpSp>
        <p:nvGrpSpPr>
          <p:cNvPr id="21" name="Group 20"/>
          <p:cNvGrpSpPr/>
          <p:nvPr/>
        </p:nvGrpSpPr>
        <p:grpSpPr>
          <a:xfrm rot="2631951">
            <a:off x="1337159" y="489144"/>
            <a:ext cx="1590451" cy="1279816"/>
            <a:chOff x="6623341" y="3498167"/>
            <a:chExt cx="1590451" cy="1279816"/>
          </a:xfrm>
        </p:grpSpPr>
        <p:pic>
          <p:nvPicPr>
            <p:cNvPr id="23" name="Picture 22"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5" name="TextBox 24"/>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6" name="Round Single Corner Rectangle 25"/>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1</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23" name="Picture 22" descr="m020a.JPG"/>
          <p:cNvPicPr>
            <a:picLocks noChangeAspect="1"/>
          </p:cNvPicPr>
          <p:nvPr/>
        </p:nvPicPr>
        <p:blipFill>
          <a:blip r:embed="rId2" cstate="print">
            <a:duotone>
              <a:schemeClr val="bg2">
                <a:shade val="45000"/>
                <a:satMod val="135000"/>
              </a:schemeClr>
              <a:prstClr val="white"/>
            </a:duotone>
          </a:blip>
          <a:stretch>
            <a:fillRect/>
          </a:stretch>
        </p:blipFill>
        <p:spPr>
          <a:xfrm>
            <a:off x="2267744" y="2996201"/>
            <a:ext cx="6440414" cy="2522388"/>
          </a:xfrm>
          <a:prstGeom prst="rect">
            <a:avLst/>
          </a:prstGeom>
        </p:spPr>
      </p:pic>
      <p:pic>
        <p:nvPicPr>
          <p:cNvPr id="28" name="Picture 27" descr="m020a.JPG"/>
          <p:cNvPicPr>
            <a:picLocks noChangeAspect="1"/>
          </p:cNvPicPr>
          <p:nvPr/>
        </p:nvPicPr>
        <p:blipFill>
          <a:blip r:embed="rId4" cstate="print">
            <a:duotone>
              <a:schemeClr val="bg2">
                <a:shade val="45000"/>
                <a:satMod val="135000"/>
              </a:schemeClr>
              <a:prstClr val="white"/>
            </a:duotone>
          </a:blip>
          <a:stretch>
            <a:fillRect/>
          </a:stretch>
        </p:blipFill>
        <p:spPr>
          <a:xfrm>
            <a:off x="179512" y="2995595"/>
            <a:ext cx="2113675" cy="2523600"/>
          </a:xfrm>
          <a:prstGeom prst="rect">
            <a:avLst/>
          </a:prstGeom>
        </p:spPr>
      </p:pic>
      <p:grpSp>
        <p:nvGrpSpPr>
          <p:cNvPr id="16" name="Group 15"/>
          <p:cNvGrpSpPr/>
          <p:nvPr/>
        </p:nvGrpSpPr>
        <p:grpSpPr>
          <a:xfrm>
            <a:off x="323528" y="2686268"/>
            <a:ext cx="8479798" cy="3046988"/>
            <a:chOff x="340674" y="1844824"/>
            <a:chExt cx="8479798" cy="3046988"/>
          </a:xfrm>
        </p:grpSpPr>
        <p:sp>
          <p:nvSpPr>
            <p:cNvPr id="14" name="TextBox 13"/>
            <p:cNvSpPr txBox="1"/>
            <p:nvPr/>
          </p:nvSpPr>
          <p:spPr>
            <a:xfrm>
              <a:off x="340674" y="1844824"/>
              <a:ext cx="4375342" cy="3046988"/>
            </a:xfrm>
            <a:prstGeom prst="rect">
              <a:avLst/>
            </a:prstGeom>
            <a:noFill/>
          </p:spPr>
          <p:txBody>
            <a:bodyPr wrap="square" rtlCol="0">
              <a:spAutoFit/>
            </a:bodyPr>
            <a:lstStyle/>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رابطه شعاع اتمی و واحد شبکه</a:t>
              </a:r>
            </a:p>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ضریب چیدن اتمی</a:t>
              </a:r>
              <a:endParaRPr lang="en-US" sz="2400" dirty="0" smtClean="0">
                <a:cs typeface="B Yekan" pitchFamily="2" charset="-78"/>
              </a:endParaRPr>
            </a:p>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عدد همسایگی</a:t>
              </a:r>
            </a:p>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تعداد اتمها در هر سلول واحد</a:t>
              </a:r>
            </a:p>
          </p:txBody>
        </p:sp>
        <p:sp>
          <p:nvSpPr>
            <p:cNvPr id="15" name="TextBox 14"/>
            <p:cNvSpPr txBox="1"/>
            <p:nvPr/>
          </p:nvSpPr>
          <p:spPr>
            <a:xfrm>
              <a:off x="4644008" y="1844824"/>
              <a:ext cx="4176464" cy="3046988"/>
            </a:xfrm>
            <a:prstGeom prst="rect">
              <a:avLst/>
            </a:prstGeom>
            <a:noFill/>
          </p:spPr>
          <p:txBody>
            <a:bodyPr wrap="square" rtlCol="0">
              <a:spAutoFit/>
            </a:bodyPr>
            <a:lstStyle/>
            <a:p>
              <a:pPr rtl="1">
                <a:lnSpc>
                  <a:spcPct val="200000"/>
                </a:lnSpc>
              </a:pPr>
              <a:r>
                <a:rPr lang="en-US" sz="2400" dirty="0" smtClean="0">
                  <a:cs typeface="B Yekan" pitchFamily="2" charset="-78"/>
                </a:rPr>
                <a:t>a</a:t>
              </a:r>
              <a:r>
                <a:rPr lang="en-US" sz="1200" dirty="0" smtClean="0">
                  <a:cs typeface="B Yekan" pitchFamily="2" charset="-78"/>
                </a:rPr>
                <a:t>0</a:t>
              </a:r>
              <a:r>
                <a:rPr lang="en-US" sz="2400" dirty="0" smtClean="0">
                  <a:cs typeface="B Yekan" pitchFamily="2" charset="-78"/>
                </a:rPr>
                <a:t> &amp; Atomic radius Function</a:t>
              </a:r>
              <a:endParaRPr lang="fa-IR" sz="2400" dirty="0" smtClean="0">
                <a:cs typeface="B Yekan" pitchFamily="2" charset="-78"/>
              </a:endParaRPr>
            </a:p>
            <a:p>
              <a:pPr rtl="1">
                <a:lnSpc>
                  <a:spcPct val="200000"/>
                </a:lnSpc>
              </a:pPr>
              <a:r>
                <a:rPr lang="en-US" sz="2400" dirty="0" smtClean="0">
                  <a:cs typeface="B Yekan" pitchFamily="2" charset="-78"/>
                </a:rPr>
                <a:t>Atomic Packing Factor (APF)</a:t>
              </a:r>
              <a:endParaRPr lang="fa-IR" sz="2400" dirty="0" smtClean="0">
                <a:cs typeface="B Yekan" pitchFamily="2" charset="-78"/>
              </a:endParaRPr>
            </a:p>
            <a:p>
              <a:pPr rtl="1">
                <a:lnSpc>
                  <a:spcPct val="200000"/>
                </a:lnSpc>
              </a:pPr>
              <a:r>
                <a:rPr lang="en-US" sz="2400" dirty="0" smtClean="0">
                  <a:cs typeface="B Yekan" pitchFamily="2" charset="-78"/>
                </a:rPr>
                <a:t>Coordination Number</a:t>
              </a:r>
            </a:p>
            <a:p>
              <a:pPr rtl="1">
                <a:lnSpc>
                  <a:spcPct val="200000"/>
                </a:lnSpc>
              </a:pPr>
              <a:r>
                <a:rPr lang="en-US" sz="2400" dirty="0" smtClean="0">
                  <a:cs typeface="B Yekan" pitchFamily="2" charset="-78"/>
                </a:rPr>
                <a:t>Atoms per Unit Cell (</a:t>
              </a:r>
              <a:r>
                <a:rPr lang="en-US" sz="2400" dirty="0" err="1" smtClean="0">
                  <a:cs typeface="B Yekan" pitchFamily="2" charset="-78"/>
                </a:rPr>
                <a:t>apc</a:t>
              </a:r>
              <a:r>
                <a:rPr lang="en-US" sz="2400" dirty="0" smtClean="0">
                  <a:cs typeface="B Yekan" pitchFamily="2" charset="-78"/>
                </a:rPr>
                <a:t>)</a:t>
              </a:r>
            </a:p>
          </p:txBody>
        </p:sp>
      </p:grpSp>
      <p:grpSp>
        <p:nvGrpSpPr>
          <p:cNvPr id="17" name="Group 16"/>
          <p:cNvGrpSpPr/>
          <p:nvPr/>
        </p:nvGrpSpPr>
        <p:grpSpPr>
          <a:xfrm rot="2631951">
            <a:off x="1337159" y="489144"/>
            <a:ext cx="1590451" cy="1279816"/>
            <a:chOff x="6623341" y="3498167"/>
            <a:chExt cx="1590451" cy="1279816"/>
          </a:xfrm>
        </p:grpSpPr>
        <p:pic>
          <p:nvPicPr>
            <p:cNvPr id="18" name="Picture 17" descr="vector-mohr-www.barGGraph.com.png"/>
            <p:cNvPicPr>
              <a:picLocks noChangeAspect="1"/>
            </p:cNvPicPr>
            <p:nvPr/>
          </p:nvPicPr>
          <p:blipFill>
            <a:blip r:embed="rId6" cstate="print"/>
            <a:stretch>
              <a:fillRect/>
            </a:stretch>
          </p:blipFill>
          <p:spPr>
            <a:xfrm rot="693808" flipH="1">
              <a:off x="6623341" y="3498167"/>
              <a:ext cx="1590451" cy="1279816"/>
            </a:xfrm>
            <a:prstGeom prst="rect">
              <a:avLst/>
            </a:prstGeom>
          </p:spPr>
        </p:pic>
        <p:sp>
          <p:nvSpPr>
            <p:cNvPr id="19" name="TextBox 18"/>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0" name="Round Single Corner Rectangle 19"/>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2</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lnSpc>
                  <a:spcPct val="200000"/>
                </a:lnSpc>
              </a:pPr>
              <a:r>
                <a:rPr lang="fa-IR" sz="2400" dirty="0" smtClean="0">
                  <a:solidFill>
                    <a:schemeClr val="tx1"/>
                  </a:solidFill>
                  <a:cs typeface="B Yekan" pitchFamily="2" charset="-78"/>
                </a:rPr>
                <a:t>محاسبات ماده بالک</a:t>
              </a:r>
            </a:p>
            <a:p>
              <a:pPr algn="ctr" rtl="1">
                <a:lnSpc>
                  <a:spcPct val="200000"/>
                </a:lnSpc>
              </a:pPr>
              <a:r>
                <a:rPr lang="fa-IR" sz="2400" dirty="0" smtClean="0">
                  <a:solidFill>
                    <a:schemeClr val="tx1"/>
                  </a:solidFill>
                  <a:cs typeface="B Yekan" pitchFamily="2" charset="-78"/>
                </a:rPr>
                <a:t>محاسبه چگالی نظری</a:t>
              </a:r>
            </a:p>
            <a:p>
              <a:pPr algn="ctr" rtl="1">
                <a:lnSpc>
                  <a:spcPct val="200000"/>
                </a:lnSpc>
              </a:pPr>
              <a:r>
                <a:rPr lang="fa-IR" sz="2400" dirty="0" smtClean="0">
                  <a:solidFill>
                    <a:schemeClr val="tx1"/>
                  </a:solidFill>
                  <a:cs typeface="B Yekan" pitchFamily="2" charset="-78"/>
                </a:rPr>
                <a:t>محاسبه ثابت شبکه</a:t>
              </a:r>
              <a:endParaRPr lang="en-US" sz="2400" dirty="0" smtClean="0">
                <a:solidFill>
                  <a:schemeClr val="tx1"/>
                </a:solidFill>
                <a:cs typeface="B Yekan" pitchFamily="2" charset="-78"/>
              </a:endParaRPr>
            </a:p>
            <a:p>
              <a:pPr algn="ctr" rtl="1">
                <a:lnSpc>
                  <a:spcPct val="200000"/>
                </a:lnSpc>
              </a:pPr>
              <a:r>
                <a:rPr lang="fa-IR" sz="2400" dirty="0" smtClean="0">
                  <a:solidFill>
                    <a:schemeClr val="tx1"/>
                  </a:solidFill>
                  <a:cs typeface="B Yekan" pitchFamily="2" charset="-78"/>
                </a:rPr>
                <a:t>پیش بینی شبکه بلوری</a:t>
              </a:r>
            </a:p>
            <a:p>
              <a:pPr algn="ctr" rtl="1">
                <a:lnSpc>
                  <a:spcPct val="200000"/>
                </a:lnSpc>
              </a:pPr>
              <a:r>
                <a:rPr lang="fa-IR" sz="2400" dirty="0" smtClean="0">
                  <a:solidFill>
                    <a:schemeClr val="tx1"/>
                  </a:solidFill>
                  <a:cs typeface="B Yekan" pitchFamily="2" charset="-78"/>
                </a:rPr>
                <a:t>تغییر حجم در استحاله های فازی</a:t>
              </a: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18"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grpSp>
        <p:nvGrpSpPr>
          <p:cNvPr id="12" name="Group 11"/>
          <p:cNvGrpSpPr/>
          <p:nvPr/>
        </p:nvGrpSpPr>
        <p:grpSpPr>
          <a:xfrm rot="2631951">
            <a:off x="1337159" y="489144"/>
            <a:ext cx="1590451" cy="1279816"/>
            <a:chOff x="6623341" y="3498167"/>
            <a:chExt cx="1590451" cy="1279816"/>
          </a:xfrm>
        </p:grpSpPr>
        <p:pic>
          <p:nvPicPr>
            <p:cNvPr id="16" name="Picture 15"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17" name="TextBox 16"/>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
        <p:nvSpPr>
          <p:cNvPr id="21" name="Round Single Corner Rectangle 20"/>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3</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endParaRPr lang="en-US" sz="16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شبکه های یونی</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4</a:t>
            </a:r>
            <a:endParaRPr lang="en-US" dirty="0">
              <a:cs typeface="B Yekan" pitchFamily="2" charset="-78"/>
            </a:endParaRPr>
          </a:p>
        </p:txBody>
      </p:sp>
      <p:grpSp>
        <p:nvGrpSpPr>
          <p:cNvPr id="2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pic>
        <p:nvPicPr>
          <p:cNvPr id="42" name="Picture 41" descr="fcc.png"/>
          <p:cNvPicPr>
            <a:picLocks noChangeAspect="1"/>
          </p:cNvPicPr>
          <p:nvPr/>
        </p:nvPicPr>
        <p:blipFill>
          <a:blip r:embed="rId4" cstate="print"/>
          <a:stretch>
            <a:fillRect/>
          </a:stretch>
        </p:blipFill>
        <p:spPr>
          <a:xfrm>
            <a:off x="2843808" y="2636912"/>
            <a:ext cx="3391374" cy="339137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endParaRPr lang="en-US" sz="16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شبکه های یونی</a:t>
            </a:r>
            <a:endParaRPr lang="en-US" sz="2000" dirty="0">
              <a:cs typeface="B Yekan" pitchFamily="2" charset="-78"/>
            </a:endParaRPr>
          </a:p>
        </p:txBody>
      </p:sp>
      <p:sp>
        <p:nvSpPr>
          <p:cNvPr id="16"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15" name="Picture 14" descr="free-vector-diamond-vector_006032_dmn 1 (1).jpg"/>
          <p:cNvPicPr>
            <a:picLocks noChangeAspect="1"/>
          </p:cNvPicPr>
          <p:nvPr/>
        </p:nvPicPr>
        <p:blipFill>
          <a:blip r:embed="rId2" cstate="print"/>
          <a:srcRect l="-4320" t="-4320" r="-4320" b="-4320"/>
          <a:stretch>
            <a:fillRect/>
          </a:stretch>
        </p:blipFill>
        <p:spPr>
          <a:xfrm>
            <a:off x="7395795" y="260648"/>
            <a:ext cx="1487348" cy="122413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ound Single Corner Rectangle 16"/>
          <p:cNvSpPr/>
          <p:nvPr/>
        </p:nvSpPr>
        <p:spPr>
          <a:xfrm>
            <a:off x="165657" y="6165304"/>
            <a:ext cx="432048" cy="432048"/>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Yekan" pitchFamily="2" charset="-78"/>
              </a:rPr>
              <a:t>5</a:t>
            </a:r>
            <a:endParaRPr lang="en-US" dirty="0">
              <a:cs typeface="B Yekan" pitchFamily="2" charset="-78"/>
            </a:endParaRPr>
          </a:p>
        </p:txBody>
      </p:sp>
      <p:grpSp>
        <p:nvGrpSpPr>
          <p:cNvPr id="3" name="Group 31"/>
          <p:cNvGrpSpPr/>
          <p:nvPr/>
        </p:nvGrpSpPr>
        <p:grpSpPr>
          <a:xfrm>
            <a:off x="611560" y="116632"/>
            <a:ext cx="1512000" cy="1656000"/>
            <a:chOff x="5762915" y="2479198"/>
            <a:chExt cx="1779546" cy="1737935"/>
          </a:xfrm>
          <a:effectLst/>
        </p:grpSpPr>
        <p:sp>
          <p:nvSpPr>
            <p:cNvPr id="24" name="Round Same Side Corner Rectangle 23"/>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600" dirty="0" smtClean="0">
                  <a:cs typeface="B Yekan" pitchFamily="2" charset="-78"/>
                </a:rPr>
                <a:t>شبکه های یونی</a:t>
              </a:r>
              <a:endParaRPr lang="en-US" sz="1600" dirty="0">
                <a:cs typeface="B Yekan" pitchFamily="2" charset="-78"/>
              </a:endParaRPr>
            </a:p>
          </p:txBody>
        </p:sp>
      </p:grpSp>
      <p:pic>
        <p:nvPicPr>
          <p:cNvPr id="19" name="Picture 18" descr="Untitled2.png"/>
          <p:cNvPicPr>
            <a:picLocks noChangeAspect="1"/>
          </p:cNvPicPr>
          <p:nvPr/>
        </p:nvPicPr>
        <p:blipFill>
          <a:blip r:embed="rId4" cstate="print"/>
          <a:stretch>
            <a:fillRect/>
          </a:stretch>
        </p:blipFill>
        <p:spPr>
          <a:xfrm>
            <a:off x="2713647" y="2623057"/>
            <a:ext cx="3591426" cy="350569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2341</TotalTime>
  <Words>861</Words>
  <Application>Microsoft Office PowerPoint</Application>
  <PresentationFormat>On-screen Show (4:3)</PresentationFormat>
  <Paragraphs>246</Paragraphs>
  <Slides>27</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Arial</vt:lpstr>
      <vt:lpstr>Calibri</vt:lpstr>
      <vt:lpstr>B Yekan</vt:lpstr>
      <vt:lpstr>IRDast Nevis</vt:lpstr>
      <vt:lpstr>굴림</vt:lpstr>
      <vt:lpstr>B Titr</vt:lpstr>
      <vt:lpstr>Agency FB</vt:lpstr>
      <vt:lpstr>B Nazanin</vt:lpstr>
      <vt:lpstr>A Sim khardar</vt:lpstr>
      <vt:lpstr>A Zarghan Hadith</vt:lpstr>
      <vt:lpstr>AFSANEH</vt:lpstr>
      <vt:lpstr>dara-fer</vt:lpstr>
      <vt:lpstr>dara-zar</vt:lpstr>
      <vt:lpstr>Office Theme</vt:lpstr>
      <vt:lpstr>1_Office Theme</vt:lpstr>
      <vt:lpstr>Slide 1</vt:lpstr>
      <vt:lpstr>حل تمرین بلورشناسی</vt:lpstr>
      <vt:lpstr>Slide 3</vt:lpstr>
      <vt:lpstr>Slide 4</vt:lpstr>
      <vt:lpstr>حل تمرین بلورشناسی</vt:lpstr>
      <vt:lpstr>حل تمرین بلورشناسی</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و بی نگاه تو نتوانم رفت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XP</dc:creator>
  <cp:lastModifiedBy>WIN XP</cp:lastModifiedBy>
  <cp:revision>407</cp:revision>
  <dcterms:created xsi:type="dcterms:W3CDTF">2015-01-31T17:42:16Z</dcterms:created>
  <dcterms:modified xsi:type="dcterms:W3CDTF">2015-02-28T08:05:14Z</dcterms:modified>
</cp:coreProperties>
</file>