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6"/>
  </p:notesMasterIdLst>
  <p:sldIdLst>
    <p:sldId id="256" r:id="rId2"/>
    <p:sldId id="285" r:id="rId3"/>
    <p:sldId id="279" r:id="rId4"/>
    <p:sldId id="280" r:id="rId5"/>
    <p:sldId id="282" r:id="rId6"/>
    <p:sldId id="286" r:id="rId7"/>
    <p:sldId id="283" r:id="rId8"/>
    <p:sldId id="257" r:id="rId9"/>
    <p:sldId id="281" r:id="rId10"/>
    <p:sldId id="258" r:id="rId11"/>
    <p:sldId id="259" r:id="rId12"/>
    <p:sldId id="284" r:id="rId13"/>
    <p:sldId id="261" r:id="rId14"/>
    <p:sldId id="262" r:id="rId15"/>
    <p:sldId id="263" r:id="rId16"/>
    <p:sldId id="268" r:id="rId17"/>
    <p:sldId id="271" r:id="rId18"/>
    <p:sldId id="272" r:id="rId19"/>
    <p:sldId id="278" r:id="rId20"/>
    <p:sldId id="287" r:id="rId21"/>
    <p:sldId id="288" r:id="rId22"/>
    <p:sldId id="289" r:id="rId23"/>
    <p:sldId id="290" r:id="rId24"/>
    <p:sldId id="291"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0" d="100"/>
          <a:sy n="70" d="100"/>
        </p:scale>
        <p:origin x="714" y="72"/>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6CAC23A-84DD-42BD-B561-677F308379F0}" type="datetimeFigureOut">
              <a:rPr lang="en-US" smtClean="0"/>
              <a:pPr/>
              <a:t>7/28/2015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8A40BEB-1E29-443D-AE7E-B894DEEB3AC1}" type="slidenum">
              <a:rPr lang="en-US" smtClean="0"/>
              <a:pPr/>
              <a:t>‹#›</a:t>
            </a:fld>
            <a:endParaRPr lang="en-US"/>
          </a:p>
        </p:txBody>
      </p:sp>
    </p:spTree>
    <p:extLst>
      <p:ext uri="{BB962C8B-B14F-4D97-AF65-F5344CB8AC3E}">
        <p14:creationId xmlns:p14="http://schemas.microsoft.com/office/powerpoint/2010/main" val="19781796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A40BEB-1E29-443D-AE7E-B894DEEB3AC1}" type="slidenum">
              <a:rPr lang="en-US" smtClean="0"/>
              <a:pPr/>
              <a:t>16</a:t>
            </a:fld>
            <a:endParaRPr lang="en-US"/>
          </a:p>
        </p:txBody>
      </p:sp>
    </p:spTree>
    <p:extLst>
      <p:ext uri="{BB962C8B-B14F-4D97-AF65-F5344CB8AC3E}">
        <p14:creationId xmlns:p14="http://schemas.microsoft.com/office/powerpoint/2010/main" val="188437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A40BEB-1E29-443D-AE7E-B894DEEB3AC1}" type="slidenum">
              <a:rPr lang="en-US" smtClean="0"/>
              <a:pPr/>
              <a:t>19</a:t>
            </a:fld>
            <a:endParaRPr lang="en-US"/>
          </a:p>
        </p:txBody>
      </p:sp>
    </p:spTree>
    <p:extLst>
      <p:ext uri="{BB962C8B-B14F-4D97-AF65-F5344CB8AC3E}">
        <p14:creationId xmlns:p14="http://schemas.microsoft.com/office/powerpoint/2010/main" val="22449973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A50DCDE-160E-4EAE-A339-54F275BA22EC}" type="datetimeFigureOut">
              <a:rPr lang="en-US" smtClean="0"/>
              <a:pPr/>
              <a:t>7/28/2015</a:t>
            </a:fld>
            <a:endParaRPr lang="en-US"/>
          </a:p>
        </p:txBody>
      </p:sp>
      <p:sp>
        <p:nvSpPr>
          <p:cNvPr id="5" name="Footer Placeholder 4"/>
          <p:cNvSpPr>
            <a:spLocks noGrp="1"/>
          </p:cNvSpPr>
          <p:nvPr>
            <p:ph type="ftr" sz="quarter" idx="11"/>
          </p:nvPr>
        </p:nvSpPr>
        <p:spPr>
          <a:xfrm>
            <a:off x="5332412" y="5883275"/>
            <a:ext cx="4324044" cy="365125"/>
          </a:xfrm>
        </p:spPr>
        <p:txBody>
          <a:bodyPr/>
          <a:lstStyle/>
          <a:p>
            <a:endParaRPr lang="en-US"/>
          </a:p>
        </p:txBody>
      </p:sp>
      <p:sp>
        <p:nvSpPr>
          <p:cNvPr id="6" name="Slide Number Placeholder 5"/>
          <p:cNvSpPr>
            <a:spLocks noGrp="1"/>
          </p:cNvSpPr>
          <p:nvPr>
            <p:ph type="sldNum" sz="quarter" idx="12"/>
          </p:nvPr>
        </p:nvSpPr>
        <p:spPr/>
        <p:txBody>
          <a:bodyPr/>
          <a:lstStyle/>
          <a:p>
            <a:fld id="{5A3E7348-9FF1-488B-8766-C5909D0DD34B}" type="slidenum">
              <a:rPr lang="en-US" smtClean="0"/>
              <a:pPr/>
              <a:t>‹#›</a:t>
            </a:fld>
            <a:endParaRPr lang="en-US"/>
          </a:p>
        </p:txBody>
      </p:sp>
    </p:spTree>
    <p:extLst>
      <p:ext uri="{BB962C8B-B14F-4D97-AF65-F5344CB8AC3E}">
        <p14:creationId xmlns:p14="http://schemas.microsoft.com/office/powerpoint/2010/main" val="282824983"/>
      </p:ext>
    </p:extLst>
  </p:cSld>
  <p:clrMapOvr>
    <a:masterClrMapping/>
  </p:clrMapOvr>
  <p:transition spd="med">
    <p:randomBar dir="ver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A50DCDE-160E-4EAE-A339-54F275BA22EC}" type="datetimeFigureOut">
              <a:rPr lang="en-US" smtClean="0"/>
              <a:pPr/>
              <a:t>7/28/2015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3E7348-9FF1-488B-8766-C5909D0DD34B}" type="slidenum">
              <a:rPr lang="en-US" smtClean="0"/>
              <a:pPr/>
              <a:t>‹#›</a:t>
            </a:fld>
            <a:endParaRPr lang="en-US"/>
          </a:p>
        </p:txBody>
      </p:sp>
    </p:spTree>
    <p:extLst>
      <p:ext uri="{BB962C8B-B14F-4D97-AF65-F5344CB8AC3E}">
        <p14:creationId xmlns:p14="http://schemas.microsoft.com/office/powerpoint/2010/main" val="2494415132"/>
      </p:ext>
    </p:extLst>
  </p:cSld>
  <p:clrMapOvr>
    <a:masterClrMapping/>
  </p:clrMapOvr>
  <p:transition spd="med">
    <p:randomBar dir="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A50DCDE-160E-4EAE-A339-54F275BA22EC}" type="datetimeFigureOut">
              <a:rPr lang="en-US" smtClean="0"/>
              <a:pPr/>
              <a:t>7/28/2015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3E7348-9FF1-488B-8766-C5909D0DD34B}" type="slidenum">
              <a:rPr lang="en-US" smtClean="0"/>
              <a:pPr/>
              <a:t>‹#›</a:t>
            </a:fld>
            <a:endParaRPr lang="en-US"/>
          </a:p>
        </p:txBody>
      </p:sp>
    </p:spTree>
    <p:extLst>
      <p:ext uri="{BB962C8B-B14F-4D97-AF65-F5344CB8AC3E}">
        <p14:creationId xmlns:p14="http://schemas.microsoft.com/office/powerpoint/2010/main" val="2809389669"/>
      </p:ext>
    </p:extLst>
  </p:cSld>
  <p:clrMapOvr>
    <a:masterClrMapping/>
  </p:clrMapOvr>
  <p:transition spd="med">
    <p:randomBar dir="vert"/>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A50DCDE-160E-4EAE-A339-54F275BA22EC}" type="datetimeFigureOut">
              <a:rPr lang="en-US" smtClean="0"/>
              <a:pPr/>
              <a:t>7/28/2015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3E7348-9FF1-488B-8766-C5909D0DD34B}" type="slidenum">
              <a:rPr lang="en-US" smtClean="0"/>
              <a:pPr/>
              <a:t>‹#›</a:t>
            </a:fld>
            <a:endParaRPr lang="en-US"/>
          </a:p>
        </p:txBody>
      </p:sp>
    </p:spTree>
    <p:extLst>
      <p:ext uri="{BB962C8B-B14F-4D97-AF65-F5344CB8AC3E}">
        <p14:creationId xmlns:p14="http://schemas.microsoft.com/office/powerpoint/2010/main" val="612711644"/>
      </p:ext>
    </p:extLst>
  </p:cSld>
  <p:clrMapOvr>
    <a:masterClrMapping/>
  </p:clrMapOvr>
  <p:transition spd="med">
    <p:randomBar dir="vert"/>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A50DCDE-160E-4EAE-A339-54F275BA22EC}" type="datetimeFigureOut">
              <a:rPr lang="en-US" smtClean="0"/>
              <a:pPr/>
              <a:t>7/28/2015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3E7348-9FF1-488B-8766-C5909D0DD34B}" type="slidenum">
              <a:rPr lang="en-US" smtClean="0"/>
              <a:pPr/>
              <a:t>‹#›</a:t>
            </a:fld>
            <a:endParaRPr lang="en-US"/>
          </a:p>
        </p:txBody>
      </p:sp>
    </p:spTree>
    <p:extLst>
      <p:ext uri="{BB962C8B-B14F-4D97-AF65-F5344CB8AC3E}">
        <p14:creationId xmlns:p14="http://schemas.microsoft.com/office/powerpoint/2010/main" val="539769659"/>
      </p:ext>
    </p:extLst>
  </p:cSld>
  <p:clrMapOvr>
    <a:masterClrMapping/>
  </p:clrMapOvr>
  <p:transition spd="med">
    <p:randomBar dir="vert"/>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A50DCDE-160E-4EAE-A339-54F275BA22EC}" type="datetimeFigureOut">
              <a:rPr lang="en-US" smtClean="0"/>
              <a:pPr/>
              <a:t>7/28/2015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3E7348-9FF1-488B-8766-C5909D0DD34B}" type="slidenum">
              <a:rPr lang="en-US" smtClean="0"/>
              <a:pPr/>
              <a:t>‹#›</a:t>
            </a:fld>
            <a:endParaRPr lang="en-US"/>
          </a:p>
        </p:txBody>
      </p:sp>
    </p:spTree>
    <p:extLst>
      <p:ext uri="{BB962C8B-B14F-4D97-AF65-F5344CB8AC3E}">
        <p14:creationId xmlns:p14="http://schemas.microsoft.com/office/powerpoint/2010/main" val="2763147451"/>
      </p:ext>
    </p:extLst>
  </p:cSld>
  <p:clrMapOvr>
    <a:masterClrMapping/>
  </p:clrMapOvr>
  <p:transition spd="med">
    <p:randomBar dir="vert"/>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A50DCDE-160E-4EAE-A339-54F275BA22EC}" type="datetimeFigureOut">
              <a:rPr lang="en-US" smtClean="0"/>
              <a:pPr/>
              <a:t>7/28/2015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3E7348-9FF1-488B-8766-C5909D0DD34B}" type="slidenum">
              <a:rPr lang="en-US" smtClean="0"/>
              <a:pPr/>
              <a:t>‹#›</a:t>
            </a:fld>
            <a:endParaRPr lang="en-US"/>
          </a:p>
        </p:txBody>
      </p:sp>
    </p:spTree>
    <p:extLst>
      <p:ext uri="{BB962C8B-B14F-4D97-AF65-F5344CB8AC3E}">
        <p14:creationId xmlns:p14="http://schemas.microsoft.com/office/powerpoint/2010/main" val="400788313"/>
      </p:ext>
    </p:extLst>
  </p:cSld>
  <p:clrMapOvr>
    <a:masterClrMapping/>
  </p:clrMapOvr>
  <p:transition spd="med">
    <p:randomBar dir="vert"/>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A50DCDE-160E-4EAE-A339-54F275BA22EC}" type="datetimeFigureOut">
              <a:rPr lang="en-US" smtClean="0"/>
              <a:pPr/>
              <a:t>7/28/2015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3E7348-9FF1-488B-8766-C5909D0DD34B}" type="slidenum">
              <a:rPr lang="en-US" smtClean="0"/>
              <a:pPr/>
              <a:t>‹#›</a:t>
            </a:fld>
            <a:endParaRPr lang="en-US"/>
          </a:p>
        </p:txBody>
      </p:sp>
    </p:spTree>
    <p:extLst>
      <p:ext uri="{BB962C8B-B14F-4D97-AF65-F5344CB8AC3E}">
        <p14:creationId xmlns:p14="http://schemas.microsoft.com/office/powerpoint/2010/main" val="2031793836"/>
      </p:ext>
    </p:extLst>
  </p:cSld>
  <p:clrMapOvr>
    <a:masterClrMapping/>
  </p:clrMapOvr>
  <p:transition spd="med">
    <p:randomBar dir="vert"/>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A50DCDE-160E-4EAE-A339-54F275BA22EC}" type="datetimeFigureOut">
              <a:rPr lang="en-US" smtClean="0"/>
              <a:pPr/>
              <a:t>7/28/2015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3E7348-9FF1-488B-8766-C5909D0DD34B}" type="slidenum">
              <a:rPr lang="en-US" smtClean="0"/>
              <a:pPr/>
              <a:t>‹#›</a:t>
            </a:fld>
            <a:endParaRPr lang="en-US"/>
          </a:p>
        </p:txBody>
      </p:sp>
    </p:spTree>
    <p:extLst>
      <p:ext uri="{BB962C8B-B14F-4D97-AF65-F5344CB8AC3E}">
        <p14:creationId xmlns:p14="http://schemas.microsoft.com/office/powerpoint/2010/main" val="4021351558"/>
      </p:ext>
    </p:extLst>
  </p:cSld>
  <p:clrMapOvr>
    <a:masterClrMapping/>
  </p:clrMapOvr>
  <p:transition spd="med">
    <p:randomBar dir="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A50DCDE-160E-4EAE-A339-54F275BA22EC}" type="datetimeFigureOut">
              <a:rPr lang="en-US" smtClean="0"/>
              <a:pPr/>
              <a:t>7/28/2015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10951856" y="5867131"/>
            <a:ext cx="551167" cy="365125"/>
          </a:xfrm>
        </p:spPr>
        <p:txBody>
          <a:bodyPr/>
          <a:lstStyle/>
          <a:p>
            <a:fld id="{5A3E7348-9FF1-488B-8766-C5909D0DD34B}" type="slidenum">
              <a:rPr lang="en-US" smtClean="0"/>
              <a:pPr/>
              <a:t>‹#›</a:t>
            </a:fld>
            <a:endParaRPr lang="en-US"/>
          </a:p>
        </p:txBody>
      </p:sp>
    </p:spTree>
    <p:extLst>
      <p:ext uri="{BB962C8B-B14F-4D97-AF65-F5344CB8AC3E}">
        <p14:creationId xmlns:p14="http://schemas.microsoft.com/office/powerpoint/2010/main" val="2885124018"/>
      </p:ext>
    </p:extLst>
  </p:cSld>
  <p:clrMapOvr>
    <a:masterClrMapping/>
  </p:clrMapOvr>
  <p:transition spd="med">
    <p:randomBar dir="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A50DCDE-160E-4EAE-A339-54F275BA22EC}" type="datetimeFigureOut">
              <a:rPr lang="en-US" smtClean="0"/>
              <a:pPr/>
              <a:t>7/28/2015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3E7348-9FF1-488B-8766-C5909D0DD34B}" type="slidenum">
              <a:rPr lang="en-US" smtClean="0"/>
              <a:pPr/>
              <a:t>‹#›</a:t>
            </a:fld>
            <a:endParaRPr lang="en-US"/>
          </a:p>
        </p:txBody>
      </p:sp>
    </p:spTree>
    <p:extLst>
      <p:ext uri="{BB962C8B-B14F-4D97-AF65-F5344CB8AC3E}">
        <p14:creationId xmlns:p14="http://schemas.microsoft.com/office/powerpoint/2010/main" val="2211539647"/>
      </p:ext>
    </p:extLst>
  </p:cSld>
  <p:clrMapOvr>
    <a:masterClrMapping/>
  </p:clrMapOvr>
  <p:transition spd="med">
    <p:randomBar dir="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A50DCDE-160E-4EAE-A339-54F275BA22EC}" type="datetimeFigureOut">
              <a:rPr lang="en-US" smtClean="0"/>
              <a:pPr/>
              <a:t>7/28/2015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3E7348-9FF1-488B-8766-C5909D0DD34B}" type="slidenum">
              <a:rPr lang="en-US" smtClean="0"/>
              <a:pPr/>
              <a:t>‹#›</a:t>
            </a:fld>
            <a:endParaRPr lang="en-US"/>
          </a:p>
        </p:txBody>
      </p:sp>
    </p:spTree>
    <p:extLst>
      <p:ext uri="{BB962C8B-B14F-4D97-AF65-F5344CB8AC3E}">
        <p14:creationId xmlns:p14="http://schemas.microsoft.com/office/powerpoint/2010/main" val="2068524939"/>
      </p:ext>
    </p:extLst>
  </p:cSld>
  <p:clrMapOvr>
    <a:masterClrMapping/>
  </p:clrMapOvr>
  <p:transition spd="med">
    <p:randomBar dir="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A50DCDE-160E-4EAE-A339-54F275BA22EC}" type="datetimeFigureOut">
              <a:rPr lang="en-US" smtClean="0"/>
              <a:pPr/>
              <a:t>7/28/2015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A3E7348-9FF1-488B-8766-C5909D0DD34B}" type="slidenum">
              <a:rPr lang="en-US" smtClean="0"/>
              <a:pPr/>
              <a:t>‹#›</a:t>
            </a:fld>
            <a:endParaRPr lang="en-US"/>
          </a:p>
        </p:txBody>
      </p:sp>
    </p:spTree>
    <p:extLst>
      <p:ext uri="{BB962C8B-B14F-4D97-AF65-F5344CB8AC3E}">
        <p14:creationId xmlns:p14="http://schemas.microsoft.com/office/powerpoint/2010/main" val="4279044385"/>
      </p:ext>
    </p:extLst>
  </p:cSld>
  <p:clrMapOvr>
    <a:masterClrMapping/>
  </p:clrMapOvr>
  <p:transition spd="med">
    <p:randomBar dir="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A50DCDE-160E-4EAE-A339-54F275BA22EC}" type="datetimeFigureOut">
              <a:rPr lang="en-US" smtClean="0"/>
              <a:pPr/>
              <a:t>7/28/2015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A3E7348-9FF1-488B-8766-C5909D0DD34B}" type="slidenum">
              <a:rPr lang="en-US" smtClean="0"/>
              <a:pPr/>
              <a:t>‹#›</a:t>
            </a:fld>
            <a:endParaRPr lang="en-US"/>
          </a:p>
        </p:txBody>
      </p:sp>
    </p:spTree>
    <p:extLst>
      <p:ext uri="{BB962C8B-B14F-4D97-AF65-F5344CB8AC3E}">
        <p14:creationId xmlns:p14="http://schemas.microsoft.com/office/powerpoint/2010/main" val="3206195111"/>
      </p:ext>
    </p:extLst>
  </p:cSld>
  <p:clrMapOvr>
    <a:masterClrMapping/>
  </p:clrMapOvr>
  <p:transition spd="med">
    <p:randomBar dir="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50DCDE-160E-4EAE-A339-54F275BA22EC}" type="datetimeFigureOut">
              <a:rPr lang="en-US" smtClean="0"/>
              <a:pPr/>
              <a:t>7/28/2015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A3E7348-9FF1-488B-8766-C5909D0DD34B}" type="slidenum">
              <a:rPr lang="en-US" smtClean="0"/>
              <a:pPr/>
              <a:t>‹#›</a:t>
            </a:fld>
            <a:endParaRPr lang="en-US"/>
          </a:p>
        </p:txBody>
      </p:sp>
    </p:spTree>
    <p:extLst>
      <p:ext uri="{BB962C8B-B14F-4D97-AF65-F5344CB8AC3E}">
        <p14:creationId xmlns:p14="http://schemas.microsoft.com/office/powerpoint/2010/main" val="1935091881"/>
      </p:ext>
    </p:extLst>
  </p:cSld>
  <p:clrMapOvr>
    <a:masterClrMapping/>
  </p:clrMapOvr>
  <p:transition spd="med">
    <p:randomBar dir="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A50DCDE-160E-4EAE-A339-54F275BA22EC}" type="datetimeFigureOut">
              <a:rPr lang="en-US" smtClean="0"/>
              <a:pPr/>
              <a:t>7/28/2015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3E7348-9FF1-488B-8766-C5909D0DD34B}" type="slidenum">
              <a:rPr lang="en-US" smtClean="0"/>
              <a:pPr/>
              <a:t>‹#›</a:t>
            </a:fld>
            <a:endParaRPr lang="en-US"/>
          </a:p>
        </p:txBody>
      </p:sp>
    </p:spTree>
    <p:extLst>
      <p:ext uri="{BB962C8B-B14F-4D97-AF65-F5344CB8AC3E}">
        <p14:creationId xmlns:p14="http://schemas.microsoft.com/office/powerpoint/2010/main" val="1351510745"/>
      </p:ext>
    </p:extLst>
  </p:cSld>
  <p:clrMapOvr>
    <a:masterClrMapping/>
  </p:clrMapOvr>
  <p:transition spd="med">
    <p:randomBar dir="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A50DCDE-160E-4EAE-A339-54F275BA22EC}" type="datetimeFigureOut">
              <a:rPr lang="en-US" smtClean="0"/>
              <a:pPr/>
              <a:t>7/28/2015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3E7348-9FF1-488B-8766-C5909D0DD34B}" type="slidenum">
              <a:rPr lang="en-US" smtClean="0"/>
              <a:pPr/>
              <a:t>‹#›</a:t>
            </a:fld>
            <a:endParaRPr lang="en-US"/>
          </a:p>
        </p:txBody>
      </p:sp>
    </p:spTree>
    <p:extLst>
      <p:ext uri="{BB962C8B-B14F-4D97-AF65-F5344CB8AC3E}">
        <p14:creationId xmlns:p14="http://schemas.microsoft.com/office/powerpoint/2010/main" val="2692220168"/>
      </p:ext>
    </p:extLst>
  </p:cSld>
  <p:clrMapOvr>
    <a:masterClrMapping/>
  </p:clrMapOvr>
  <p:transition spd="med">
    <p:randomBar dir="vert"/>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CA50DCDE-160E-4EAE-A339-54F275BA22EC}" type="datetimeFigureOut">
              <a:rPr lang="en-US" smtClean="0"/>
              <a:pPr/>
              <a:t>7/28/2015</a:t>
            </a:fld>
            <a:endParaRPr lang="en-US"/>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5A3E7348-9FF1-488B-8766-C5909D0DD34B}" type="slidenum">
              <a:rPr lang="en-US" smtClean="0"/>
              <a:pPr/>
              <a:t>‹#›</a:t>
            </a:fld>
            <a:endParaRPr lang="en-US"/>
          </a:p>
        </p:txBody>
      </p:sp>
    </p:spTree>
    <p:extLst>
      <p:ext uri="{BB962C8B-B14F-4D97-AF65-F5344CB8AC3E}">
        <p14:creationId xmlns:p14="http://schemas.microsoft.com/office/powerpoint/2010/main" val="91855342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ransition spd="med">
    <p:randomBar dir="vert"/>
  </p:transition>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996640" y="943339"/>
            <a:ext cx="8574622" cy="2616199"/>
          </a:xfrm>
        </p:spPr>
        <p:txBody>
          <a:bodyPr>
            <a:normAutofit/>
          </a:bodyPr>
          <a:lstStyle/>
          <a:p>
            <a:r>
              <a:rPr lang="ar-SA" sz="9600" b="1" dirty="0" smtClean="0">
                <a:solidFill>
                  <a:srgbClr val="0070C0"/>
                </a:solidFill>
                <a:latin typeface="Agency FB" panose="020B0503020202020204" pitchFamily="34" charset="0"/>
                <a:cs typeface="Arabic Typesetting" panose="03020402040406030203" pitchFamily="66" charset="-78"/>
              </a:rPr>
              <a:t>بسم الله الرحمن الرحیم</a:t>
            </a:r>
            <a:endParaRPr lang="en-US" sz="9600" dirty="0">
              <a:solidFill>
                <a:srgbClr val="0070C0"/>
              </a:solidFill>
              <a:latin typeface="Agency FB" panose="020B0503020202020204" pitchFamily="34" charset="0"/>
              <a:cs typeface="Arabic Typesetting" panose="03020402040406030203" pitchFamily="66" charset="-78"/>
            </a:endParaRPr>
          </a:p>
        </p:txBody>
      </p:sp>
    </p:spTree>
    <p:extLst>
      <p:ext uri="{BB962C8B-B14F-4D97-AF65-F5344CB8AC3E}">
        <p14:creationId xmlns:p14="http://schemas.microsoft.com/office/powerpoint/2010/main" val="2308425875"/>
      </p:ext>
    </p:extLst>
  </p:cSld>
  <p:clrMapOvr>
    <a:masterClrMapping/>
  </p:clrMapOvr>
  <p:transition spd="med">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434442" y="661182"/>
            <a:ext cx="8999791" cy="692605"/>
          </a:xfrm>
        </p:spPr>
        <p:txBody>
          <a:bodyPr>
            <a:noAutofit/>
          </a:bodyPr>
          <a:lstStyle/>
          <a:p>
            <a:pPr algn="r" rtl="1"/>
            <a:r>
              <a:rPr lang="fa-IR" sz="4000" dirty="0">
                <a:solidFill>
                  <a:srgbClr val="FF0000"/>
                </a:solidFill>
                <a:cs typeface="B Badr" panose="00000400000000000000" pitchFamily="2" charset="-78"/>
              </a:rPr>
              <a:t>بخش بندی بازار </a:t>
            </a:r>
            <a:r>
              <a:rPr lang="fa-IR" sz="4000" dirty="0" smtClean="0">
                <a:solidFill>
                  <a:srgbClr val="FF0000"/>
                </a:solidFill>
                <a:cs typeface="B Badr" panose="00000400000000000000" pitchFamily="2" charset="-78"/>
              </a:rPr>
              <a:t>بر اساس </a:t>
            </a:r>
            <a:r>
              <a:rPr lang="fa-IR" sz="4000" dirty="0" smtClean="0">
                <a:solidFill>
                  <a:schemeClr val="accent1">
                    <a:lumMod val="75000"/>
                  </a:schemeClr>
                </a:solidFill>
                <a:cs typeface="B Badr" panose="00000400000000000000" pitchFamily="2" charset="-78"/>
              </a:rPr>
              <a:t>ترکیب جمعیت</a:t>
            </a:r>
            <a:endParaRPr lang="en-US" sz="4000" b="1" dirty="0">
              <a:solidFill>
                <a:schemeClr val="accent1">
                  <a:lumMod val="75000"/>
                </a:schemeClr>
              </a:solidFill>
            </a:endParaRPr>
          </a:p>
        </p:txBody>
      </p:sp>
      <p:sp>
        <p:nvSpPr>
          <p:cNvPr id="7" name="Text Placeholder 6"/>
          <p:cNvSpPr>
            <a:spLocks noGrp="1"/>
          </p:cNvSpPr>
          <p:nvPr>
            <p:ph type="body" sz="half" idx="2"/>
          </p:nvPr>
        </p:nvSpPr>
        <p:spPr>
          <a:xfrm>
            <a:off x="1816925" y="2493819"/>
            <a:ext cx="8609367" cy="4096986"/>
          </a:xfrm>
        </p:spPr>
        <p:txBody>
          <a:bodyPr>
            <a:normAutofit/>
          </a:bodyPr>
          <a:lstStyle/>
          <a:p>
            <a:pPr algn="r" rtl="1"/>
            <a:r>
              <a:rPr lang="fa-IR" sz="3200" dirty="0" smtClean="0">
                <a:cs typeface="B Badr" panose="00000400000000000000" pitchFamily="2" charset="-78"/>
              </a:rPr>
              <a:t>بازاریاب ها  </a:t>
            </a:r>
            <a:r>
              <a:rPr lang="ar-SA" sz="3200" dirty="0" smtClean="0">
                <a:cs typeface="B Badr" panose="00000400000000000000" pitchFamily="2" charset="-78"/>
              </a:rPr>
              <a:t>بازار </a:t>
            </a:r>
            <a:r>
              <a:rPr lang="ar-SA" sz="3200" dirty="0">
                <a:cs typeface="B Badr" panose="00000400000000000000" pitchFamily="2" charset="-78"/>
              </a:rPr>
              <a:t>بر مبناي متغييرهاي جمعيت شناختي همچون؛</a:t>
            </a:r>
            <a:r>
              <a:rPr lang="fa-IR" sz="3200" dirty="0" smtClean="0">
                <a:cs typeface="B Badr" panose="00000400000000000000" pitchFamily="2" charset="-78"/>
              </a:rPr>
              <a:t> </a:t>
            </a:r>
            <a:r>
              <a:rPr lang="ur-PK" sz="3200" dirty="0">
                <a:solidFill>
                  <a:srgbClr val="FF0000"/>
                </a:solidFill>
                <a:cs typeface="B Badr" panose="00000400000000000000" pitchFamily="2" charset="-78"/>
              </a:rPr>
              <a:t>سن</a:t>
            </a:r>
            <a:r>
              <a:rPr lang="ur-PK" sz="3200" dirty="0">
                <a:cs typeface="B Badr" panose="00000400000000000000" pitchFamily="2" charset="-78"/>
              </a:rPr>
              <a:t> ، </a:t>
            </a:r>
            <a:r>
              <a:rPr lang="ur-PK" sz="3200" dirty="0">
                <a:solidFill>
                  <a:srgbClr val="FF0000"/>
                </a:solidFill>
                <a:cs typeface="B Badr" panose="00000400000000000000" pitchFamily="2" charset="-78"/>
              </a:rPr>
              <a:t>جنسیت</a:t>
            </a:r>
            <a:r>
              <a:rPr lang="ur-PK" sz="3200" dirty="0">
                <a:cs typeface="B Badr" panose="00000400000000000000" pitchFamily="2" charset="-78"/>
              </a:rPr>
              <a:t> ، </a:t>
            </a:r>
            <a:r>
              <a:rPr lang="ur-PK" sz="3200" dirty="0">
                <a:solidFill>
                  <a:srgbClr val="FF0000"/>
                </a:solidFill>
                <a:cs typeface="B Badr" panose="00000400000000000000" pitchFamily="2" charset="-78"/>
              </a:rPr>
              <a:t>اندازۀ خانواده </a:t>
            </a:r>
            <a:r>
              <a:rPr lang="ur-PK" sz="3200" dirty="0">
                <a:cs typeface="B Badr" panose="00000400000000000000" pitchFamily="2" charset="-78"/>
              </a:rPr>
              <a:t>، </a:t>
            </a:r>
            <a:r>
              <a:rPr lang="ur-PK" sz="3200" dirty="0">
                <a:solidFill>
                  <a:srgbClr val="FF0000"/>
                </a:solidFill>
                <a:cs typeface="B Badr" panose="00000400000000000000" pitchFamily="2" charset="-78"/>
              </a:rPr>
              <a:t>منحنی عمر خانواده </a:t>
            </a:r>
            <a:r>
              <a:rPr lang="ur-PK" sz="3200" dirty="0">
                <a:cs typeface="B Badr" panose="00000400000000000000" pitchFamily="2" charset="-78"/>
              </a:rPr>
              <a:t>، </a:t>
            </a:r>
            <a:r>
              <a:rPr lang="ur-PK" sz="3200" dirty="0" smtClean="0">
                <a:solidFill>
                  <a:srgbClr val="FF0000"/>
                </a:solidFill>
                <a:cs typeface="B Badr" panose="00000400000000000000" pitchFamily="2" charset="-78"/>
              </a:rPr>
              <a:t>درآمد</a:t>
            </a:r>
            <a:r>
              <a:rPr lang="ur-PK" sz="3200" dirty="0" smtClean="0">
                <a:cs typeface="B Badr" panose="00000400000000000000" pitchFamily="2" charset="-78"/>
              </a:rPr>
              <a:t> </a:t>
            </a:r>
            <a:r>
              <a:rPr lang="ur-PK" sz="3200" dirty="0">
                <a:cs typeface="B Badr" panose="00000400000000000000" pitchFamily="2" charset="-78"/>
              </a:rPr>
              <a:t>،</a:t>
            </a:r>
            <a:r>
              <a:rPr lang="ur-PK" sz="3200" dirty="0">
                <a:solidFill>
                  <a:srgbClr val="FF0000"/>
                </a:solidFill>
                <a:cs typeface="B Badr" panose="00000400000000000000" pitchFamily="2" charset="-78"/>
              </a:rPr>
              <a:t> شغل </a:t>
            </a:r>
            <a:r>
              <a:rPr lang="ur-PK" sz="3200" dirty="0">
                <a:cs typeface="B Badr" panose="00000400000000000000" pitchFamily="2" charset="-78"/>
              </a:rPr>
              <a:t>، </a:t>
            </a:r>
            <a:r>
              <a:rPr lang="ur-PK" sz="3200" dirty="0">
                <a:solidFill>
                  <a:srgbClr val="FF0000"/>
                </a:solidFill>
                <a:cs typeface="B Badr" panose="00000400000000000000" pitchFamily="2" charset="-78"/>
              </a:rPr>
              <a:t>میزان</a:t>
            </a:r>
            <a:r>
              <a:rPr lang="ur-PK" sz="3200" dirty="0">
                <a:cs typeface="B Badr" panose="00000400000000000000" pitchFamily="2" charset="-78"/>
              </a:rPr>
              <a:t> </a:t>
            </a:r>
            <a:r>
              <a:rPr lang="ur-PK" sz="3200" dirty="0">
                <a:solidFill>
                  <a:srgbClr val="FF0000"/>
                </a:solidFill>
                <a:cs typeface="B Badr" panose="00000400000000000000" pitchFamily="2" charset="-78"/>
              </a:rPr>
              <a:t>تحصیلات</a:t>
            </a:r>
            <a:r>
              <a:rPr lang="ur-PK" sz="3200" dirty="0">
                <a:cs typeface="B Badr" panose="00000400000000000000" pitchFamily="2" charset="-78"/>
              </a:rPr>
              <a:t> ، </a:t>
            </a:r>
            <a:r>
              <a:rPr lang="ur-PK" sz="3200" dirty="0">
                <a:solidFill>
                  <a:srgbClr val="FF0000"/>
                </a:solidFill>
                <a:cs typeface="B Badr" panose="00000400000000000000" pitchFamily="2" charset="-78"/>
              </a:rPr>
              <a:t>نژاد</a:t>
            </a:r>
            <a:r>
              <a:rPr lang="ur-PK" sz="3200" dirty="0">
                <a:cs typeface="B Badr" panose="00000400000000000000" pitchFamily="2" charset="-78"/>
              </a:rPr>
              <a:t> و</a:t>
            </a:r>
            <a:r>
              <a:rPr lang="ur-PK" sz="3200" dirty="0">
                <a:solidFill>
                  <a:srgbClr val="FF0000"/>
                </a:solidFill>
                <a:cs typeface="B Badr" panose="00000400000000000000" pitchFamily="2" charset="-78"/>
              </a:rPr>
              <a:t>ملیت</a:t>
            </a:r>
            <a:r>
              <a:rPr lang="ur-PK" sz="3200" dirty="0">
                <a:cs typeface="B Badr" panose="00000400000000000000" pitchFamily="2" charset="-78"/>
              </a:rPr>
              <a:t> تقسیم می شود . هنگام تقسیم بازار متغیرهای جمعیت شناختی بیش از متغیرهای دیگر استفاده می گردد .</a:t>
            </a:r>
          </a:p>
          <a:p>
            <a:pPr algn="r" rtl="1"/>
            <a:endParaRPr lang="en-US" sz="3200" dirty="0">
              <a:cs typeface="B Badr" panose="00000400000000000000" pitchFamily="2" charset="-78"/>
            </a:endParaRPr>
          </a:p>
          <a:p>
            <a:pPr algn="r" rtl="1"/>
            <a:endParaRPr lang="en-US" dirty="0"/>
          </a:p>
        </p:txBody>
      </p:sp>
      <p:pic>
        <p:nvPicPr>
          <p:cNvPr id="3" name="Picture 2"/>
          <p:cNvPicPr>
            <a:picLocks noChangeAspect="1"/>
          </p:cNvPicPr>
          <p:nvPr/>
        </p:nvPicPr>
        <p:blipFill>
          <a:blip r:embed="rId2"/>
          <a:stretch>
            <a:fillRect/>
          </a:stretch>
        </p:blipFill>
        <p:spPr>
          <a:xfrm>
            <a:off x="1666775" y="202993"/>
            <a:ext cx="3380238" cy="2528332"/>
          </a:xfrm>
          <a:prstGeom prst="rect">
            <a:avLst/>
          </a:prstGeom>
        </p:spPr>
      </p:pic>
    </p:spTree>
    <p:extLst>
      <p:ext uri="{BB962C8B-B14F-4D97-AF65-F5344CB8AC3E}">
        <p14:creationId xmlns:p14="http://schemas.microsoft.com/office/powerpoint/2010/main" val="23357083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7">
                                            <p:txEl>
                                              <p:pRg st="0" end="0"/>
                                            </p:txEl>
                                          </p:spTgt>
                                        </p:tgtEl>
                                        <p:attrNameLst>
                                          <p:attrName>style.visibility</p:attrName>
                                        </p:attrNameLst>
                                      </p:cBhvr>
                                      <p:to>
                                        <p:strVal val="visible"/>
                                      </p:to>
                                    </p:set>
                                    <p:anim calcmode="lin" valueType="num">
                                      <p:cBhvr additive="base">
                                        <p:cTn id="14"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10668" y="148421"/>
            <a:ext cx="10149671" cy="2157045"/>
          </a:xfrm>
        </p:spPr>
        <p:txBody>
          <a:bodyPr>
            <a:normAutofit/>
          </a:bodyPr>
          <a:lstStyle/>
          <a:p>
            <a:r>
              <a:rPr lang="fa-IR" dirty="0">
                <a:solidFill>
                  <a:srgbClr val="FF0000"/>
                </a:solidFill>
                <a:cs typeface="B Badr" panose="00000400000000000000" pitchFamily="2" charset="-78"/>
              </a:rPr>
              <a:t>بخش بندی بازار </a:t>
            </a:r>
            <a:r>
              <a:rPr lang="fa-IR" dirty="0" smtClean="0">
                <a:solidFill>
                  <a:srgbClr val="FF0000"/>
                </a:solidFill>
                <a:cs typeface="B Badr" panose="00000400000000000000" pitchFamily="2" charset="-78"/>
              </a:rPr>
              <a:t>از دیدگاه</a:t>
            </a:r>
            <a:r>
              <a:rPr lang="fa-IR" dirty="0" smtClean="0">
                <a:solidFill>
                  <a:schemeClr val="tx1">
                    <a:lumMod val="95000"/>
                    <a:lumOff val="5000"/>
                  </a:schemeClr>
                </a:solidFill>
                <a:cs typeface="B Badr" panose="00000400000000000000" pitchFamily="2" charset="-78"/>
              </a:rPr>
              <a:t> </a:t>
            </a:r>
            <a:r>
              <a:rPr lang="fa-IR" dirty="0" smtClean="0">
                <a:solidFill>
                  <a:schemeClr val="accent1">
                    <a:lumMod val="75000"/>
                  </a:schemeClr>
                </a:solidFill>
                <a:cs typeface="B Badr" panose="00000400000000000000" pitchFamily="2" charset="-78"/>
              </a:rPr>
              <a:t>روان نگاری</a:t>
            </a:r>
            <a:endParaRPr lang="en-US" dirty="0">
              <a:solidFill>
                <a:schemeClr val="accent1">
                  <a:lumMod val="75000"/>
                </a:schemeClr>
              </a:solidFill>
            </a:endParaRPr>
          </a:p>
        </p:txBody>
      </p:sp>
      <p:sp>
        <p:nvSpPr>
          <p:cNvPr id="3" name="Content Placeholder 2"/>
          <p:cNvSpPr>
            <a:spLocks noGrp="1"/>
          </p:cNvSpPr>
          <p:nvPr>
            <p:ph idx="1"/>
          </p:nvPr>
        </p:nvSpPr>
        <p:spPr>
          <a:xfrm>
            <a:off x="1549788" y="2305466"/>
            <a:ext cx="10018713" cy="3319480"/>
          </a:xfrm>
        </p:spPr>
        <p:txBody>
          <a:bodyPr>
            <a:normAutofit/>
          </a:bodyPr>
          <a:lstStyle/>
          <a:p>
            <a:pPr marL="0" indent="0" algn="just" rtl="1">
              <a:buNone/>
            </a:pPr>
            <a:r>
              <a:rPr lang="fa-IR" sz="3200" dirty="0" smtClean="0">
                <a:cs typeface="B Badr" panose="00000400000000000000" pitchFamily="2" charset="-78"/>
              </a:rPr>
              <a:t>در</a:t>
            </a:r>
            <a:r>
              <a:rPr lang="ur-PK" sz="3200" dirty="0" smtClean="0">
                <a:cs typeface="B Badr" panose="00000400000000000000" pitchFamily="2" charset="-78"/>
              </a:rPr>
              <a:t>این</a:t>
            </a:r>
            <a:r>
              <a:rPr lang="fa-IR" sz="3200" dirty="0" smtClean="0">
                <a:cs typeface="B Badr" panose="00000400000000000000" pitchFamily="2" charset="-78"/>
              </a:rPr>
              <a:t> </a:t>
            </a:r>
            <a:r>
              <a:rPr lang="ur-PK" sz="3200" dirty="0" smtClean="0">
                <a:cs typeface="B Badr" panose="00000400000000000000" pitchFamily="2" charset="-78"/>
              </a:rPr>
              <a:t>تقسیم بندی، </a:t>
            </a:r>
            <a:r>
              <a:rPr lang="fa-IR" sz="3200" dirty="0" smtClean="0">
                <a:cs typeface="B Badr" panose="00000400000000000000" pitchFamily="2" charset="-78"/>
              </a:rPr>
              <a:t>مصرف کنندگان را براساس ویژگی های خاص </a:t>
            </a:r>
            <a:r>
              <a:rPr lang="fa-IR" sz="3200" dirty="0" smtClean="0">
                <a:solidFill>
                  <a:srgbClr val="FF0000"/>
                </a:solidFill>
                <a:cs typeface="B Badr" panose="00000400000000000000" pitchFamily="2" charset="-78"/>
              </a:rPr>
              <a:t>روان شناسی</a:t>
            </a:r>
            <a:r>
              <a:rPr lang="fa-IR" sz="3200" dirty="0" smtClean="0">
                <a:cs typeface="B Badr" panose="00000400000000000000" pitchFamily="2" charset="-78"/>
              </a:rPr>
              <a:t>،</a:t>
            </a:r>
            <a:r>
              <a:rPr lang="fa-IR" sz="3200" dirty="0" smtClean="0">
                <a:solidFill>
                  <a:srgbClr val="FF0000"/>
                </a:solidFill>
                <a:cs typeface="B Badr" panose="00000400000000000000" pitchFamily="2" charset="-78"/>
              </a:rPr>
              <a:t>سبک زندگی </a:t>
            </a:r>
            <a:r>
              <a:rPr lang="fa-IR" sz="3200" dirty="0" smtClean="0">
                <a:cs typeface="B Badr" panose="00000400000000000000" pitchFamily="2" charset="-78"/>
              </a:rPr>
              <a:t>،</a:t>
            </a:r>
            <a:r>
              <a:rPr lang="fa-IR" sz="3200" dirty="0" smtClean="0">
                <a:solidFill>
                  <a:srgbClr val="FF0000"/>
                </a:solidFill>
                <a:cs typeface="B Badr" panose="00000400000000000000" pitchFamily="2" charset="-78"/>
              </a:rPr>
              <a:t> ارزش ها </a:t>
            </a:r>
            <a:r>
              <a:rPr lang="fa-IR" sz="3200" dirty="0" smtClean="0">
                <a:cs typeface="B Badr" panose="00000400000000000000" pitchFamily="2" charset="-78"/>
              </a:rPr>
              <a:t>طبقه بندی می شوند.در درون گروه (ترکیب جمعیت)می توان افرادرا از نظر روان نگاری در گرو های کوچکتر قرار داد.</a:t>
            </a:r>
            <a:endParaRPr lang="en-US" sz="3200" dirty="0">
              <a:cs typeface="B Badr" panose="00000400000000000000" pitchFamily="2" charset="-78"/>
            </a:endParaRPr>
          </a:p>
        </p:txBody>
      </p:sp>
      <p:sp>
        <p:nvSpPr>
          <p:cNvPr id="4" name="Content Placeholder 2"/>
          <p:cNvSpPr txBox="1">
            <a:spLocks/>
          </p:cNvSpPr>
          <p:nvPr/>
        </p:nvSpPr>
        <p:spPr>
          <a:xfrm>
            <a:off x="1549787" y="2305466"/>
            <a:ext cx="10018713" cy="3319480"/>
          </a:xfrm>
          <a:prstGeom prst="rect">
            <a:avLst/>
          </a:prstGeom>
        </p:spPr>
        <p:txBody>
          <a:bodyPr vert="horz" lIns="91440" tIns="45720" rIns="91440" bIns="45720" rtlCol="0" anchor="ctr">
            <a:normAutofit/>
          </a:bodyPr>
          <a:lst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a:lstStyle>
          <a:p>
            <a:pPr marL="0" indent="0" algn="just" rtl="1">
              <a:buFont typeface="Arial"/>
              <a:buNone/>
            </a:pPr>
            <a:endParaRPr lang="en-US" sz="3200" dirty="0">
              <a:cs typeface="B Badr" panose="00000400000000000000" pitchFamily="2" charset="-78"/>
            </a:endParaRPr>
          </a:p>
        </p:txBody>
      </p:sp>
    </p:spTree>
    <p:extLst>
      <p:ext uri="{BB962C8B-B14F-4D97-AF65-F5344CB8AC3E}">
        <p14:creationId xmlns:p14="http://schemas.microsoft.com/office/powerpoint/2010/main" val="4254536716"/>
      </p:ext>
    </p:extLst>
  </p:cSld>
  <p:clrMapOvr>
    <a:masterClrMapping/>
  </p:clrMapOvr>
  <p:transition spd="slow">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p:cTn id="12"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3"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14" dur="5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nodePh="1">
                                  <p:stCondLst>
                                    <p:cond delay="0"/>
                                  </p:stCondLst>
                                  <p:endCondLst>
                                    <p:cond evt="begin" delay="0">
                                      <p:tn val="17"/>
                                    </p:cond>
                                  </p:endCondLst>
                                  <p:childTnLst>
                                    <p:set>
                                      <p:cBhvr>
                                        <p:cTn id="18" dur="1" fill="hold">
                                          <p:stCondLst>
                                            <p:cond delay="0"/>
                                          </p:stCondLst>
                                        </p:cTn>
                                        <p:tgtEl>
                                          <p:spTgt spid="4">
                                            <p:txEl>
                                              <p:pRg st="0" end="0"/>
                                            </p:txEl>
                                          </p:spTgt>
                                        </p:tgtEl>
                                        <p:attrNameLst>
                                          <p:attrName>style.visibility</p:attrName>
                                        </p:attrNameLst>
                                      </p:cBhvr>
                                      <p:to>
                                        <p:strVal val="visible"/>
                                      </p:to>
                                    </p:set>
                                    <p:anim calcmode="lin" valueType="num">
                                      <p:cBhvr>
                                        <p:cTn id="19" dur="500" fill="hold"/>
                                        <p:tgtEl>
                                          <p:spTgt spid="4">
                                            <p:txEl>
                                              <p:pRg st="0" end="0"/>
                                            </p:txEl>
                                          </p:spTgt>
                                        </p:tgtEl>
                                        <p:attrNameLst>
                                          <p:attrName>ppt_w</p:attrName>
                                        </p:attrNameLst>
                                      </p:cBhvr>
                                      <p:tavLst>
                                        <p:tav tm="0">
                                          <p:val>
                                            <p:fltVal val="0"/>
                                          </p:val>
                                        </p:tav>
                                        <p:tav tm="100000">
                                          <p:val>
                                            <p:strVal val="#ppt_w"/>
                                          </p:val>
                                        </p:tav>
                                      </p:tavLst>
                                    </p:anim>
                                    <p:anim calcmode="lin" valueType="num">
                                      <p:cBhvr>
                                        <p:cTn id="20" dur="500" fill="hold"/>
                                        <p:tgtEl>
                                          <p:spTgt spid="4">
                                            <p:txEl>
                                              <p:pRg st="0" end="0"/>
                                            </p:txEl>
                                          </p:spTgt>
                                        </p:tgtEl>
                                        <p:attrNameLst>
                                          <p:attrName>ppt_h</p:attrName>
                                        </p:attrNameLst>
                                      </p:cBhvr>
                                      <p:tavLst>
                                        <p:tav tm="0">
                                          <p:val>
                                            <p:fltVal val="0"/>
                                          </p:val>
                                        </p:tav>
                                        <p:tav tm="100000">
                                          <p:val>
                                            <p:strVal val="#ppt_h"/>
                                          </p:val>
                                        </p:tav>
                                      </p:tavLst>
                                    </p:anim>
                                    <p:animEffect transition="in" filter="fade">
                                      <p:cBhvr>
                                        <p:cTn id="21"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200" y="5878286"/>
            <a:ext cx="6848104" cy="1080655"/>
          </a:xfrm>
        </p:spPr>
        <p:txBody>
          <a:bodyPr>
            <a:normAutofit/>
          </a:bodyPr>
          <a:lstStyle/>
          <a:p>
            <a:pPr rtl="1"/>
            <a:r>
              <a:rPr lang="fa-IR" sz="2400" dirty="0" smtClean="0">
                <a:solidFill>
                  <a:srgbClr val="FF0000"/>
                </a:solidFill>
                <a:latin typeface="Arial Narrow" panose="020B0606020202030204" pitchFamily="34" charset="0"/>
                <a:cs typeface="B Badr" panose="00000400000000000000" pitchFamily="2" charset="-78"/>
              </a:rPr>
              <a:t>سیستم بخش بندی بازار برحسب هشت نوع ویژگی</a:t>
            </a:r>
            <a:endParaRPr lang="en-US" sz="2400" dirty="0">
              <a:solidFill>
                <a:srgbClr val="FF0000"/>
              </a:solidFill>
              <a:latin typeface="Arial Narrow" panose="020B0606020202030204" pitchFamily="34" charset="0"/>
              <a:cs typeface="B Badr" panose="00000400000000000000" pitchFamily="2" charset="-78"/>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289465" y="166255"/>
            <a:ext cx="5911932" cy="5846995"/>
          </a:xfrm>
        </p:spPr>
      </p:pic>
    </p:spTree>
    <p:extLst>
      <p:ext uri="{BB962C8B-B14F-4D97-AF65-F5344CB8AC3E}">
        <p14:creationId xmlns:p14="http://schemas.microsoft.com/office/powerpoint/2010/main" val="2912765337"/>
      </p:ext>
    </p:extLst>
  </p:cSld>
  <p:clrMapOvr>
    <a:masterClrMapping/>
  </p:clrMapOvr>
  <p:transition spd="med">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0" y="576618"/>
            <a:ext cx="10018713" cy="1752599"/>
          </a:xfrm>
        </p:spPr>
        <p:txBody>
          <a:bodyPr>
            <a:normAutofit/>
          </a:bodyPr>
          <a:lstStyle/>
          <a:p>
            <a:pPr rtl="1"/>
            <a:r>
              <a:rPr lang="fa-IR" dirty="0">
                <a:solidFill>
                  <a:srgbClr val="FF0000"/>
                </a:solidFill>
                <a:cs typeface="B Badr" panose="00000400000000000000" pitchFamily="2" charset="-78"/>
              </a:rPr>
              <a:t>بخش بندی بازار براساس </a:t>
            </a:r>
            <a:r>
              <a:rPr lang="fa-IR" dirty="0" smtClean="0">
                <a:solidFill>
                  <a:schemeClr val="accent1">
                    <a:lumMod val="75000"/>
                  </a:schemeClr>
                </a:solidFill>
                <a:cs typeface="B Badr" panose="00000400000000000000" pitchFamily="2" charset="-78"/>
              </a:rPr>
              <a:t>رفتار مصرف کننده</a:t>
            </a:r>
            <a:endParaRPr lang="en-US" dirty="0">
              <a:solidFill>
                <a:schemeClr val="accent1">
                  <a:lumMod val="75000"/>
                </a:schemeClr>
              </a:solidFill>
            </a:endParaRPr>
          </a:p>
        </p:txBody>
      </p:sp>
      <p:sp>
        <p:nvSpPr>
          <p:cNvPr id="3" name="Content Placeholder 2"/>
          <p:cNvSpPr>
            <a:spLocks noGrp="1"/>
          </p:cNvSpPr>
          <p:nvPr>
            <p:ph idx="1"/>
          </p:nvPr>
        </p:nvSpPr>
        <p:spPr>
          <a:xfrm>
            <a:off x="1401182" y="2329217"/>
            <a:ext cx="10018713" cy="3124201"/>
          </a:xfrm>
        </p:spPr>
        <p:txBody>
          <a:bodyPr>
            <a:normAutofit/>
          </a:bodyPr>
          <a:lstStyle/>
          <a:p>
            <a:pPr marL="0" indent="0" algn="just" rtl="1">
              <a:buNone/>
            </a:pPr>
            <a:r>
              <a:rPr lang="fa-IR" sz="3200" dirty="0">
                <a:cs typeface="B Badr" panose="00000400000000000000" pitchFamily="2" charset="-78"/>
              </a:rPr>
              <a:t>در</a:t>
            </a:r>
            <a:r>
              <a:rPr lang="ur-PK" sz="3200" dirty="0">
                <a:cs typeface="B Badr" panose="00000400000000000000" pitchFamily="2" charset="-78"/>
              </a:rPr>
              <a:t>این تقسیم بندی ، خریداران بر پایۀ </a:t>
            </a:r>
            <a:r>
              <a:rPr lang="ur-PK" sz="3200" dirty="0">
                <a:solidFill>
                  <a:srgbClr val="FF0000"/>
                </a:solidFill>
                <a:cs typeface="B Badr" panose="00000400000000000000" pitchFamily="2" charset="-78"/>
              </a:rPr>
              <a:t>اطلاعات</a:t>
            </a:r>
            <a:r>
              <a:rPr lang="ur-PK" sz="3200" dirty="0">
                <a:cs typeface="B Badr" panose="00000400000000000000" pitchFamily="2" charset="-78"/>
              </a:rPr>
              <a:t> ، </a:t>
            </a:r>
            <a:r>
              <a:rPr lang="ur-PK" sz="3200" dirty="0">
                <a:solidFill>
                  <a:srgbClr val="FF0000"/>
                </a:solidFill>
                <a:cs typeface="B Badr" panose="00000400000000000000" pitchFamily="2" charset="-78"/>
              </a:rPr>
              <a:t>طرز تلقی </a:t>
            </a:r>
            <a:r>
              <a:rPr lang="ur-PK" sz="3200" dirty="0">
                <a:cs typeface="B Badr" panose="00000400000000000000" pitchFamily="2" charset="-78"/>
              </a:rPr>
              <a:t>، یا </a:t>
            </a:r>
            <a:r>
              <a:rPr lang="ur-PK" sz="3200" dirty="0">
                <a:solidFill>
                  <a:srgbClr val="FF0000"/>
                </a:solidFill>
                <a:cs typeface="B Badr" panose="00000400000000000000" pitchFamily="2" charset="-78"/>
              </a:rPr>
              <a:t>میزان استفاده از محصول</a:t>
            </a:r>
            <a:r>
              <a:rPr lang="ur-PK" sz="3200" dirty="0">
                <a:cs typeface="B Badr" panose="00000400000000000000" pitchFamily="2" charset="-78"/>
              </a:rPr>
              <a:t> به گروه های مختلفی تقسیم می شوند . بسیاری از بازاریابان عقیده دارند که استفاده از متغیرهای رفتاری بهترین وسیله برای تقسیم بازار است .</a:t>
            </a:r>
            <a:endParaRPr lang="en-US" sz="3200" dirty="0">
              <a:cs typeface="B Badr" panose="00000400000000000000" pitchFamily="2" charset="-78"/>
            </a:endParaRPr>
          </a:p>
        </p:txBody>
      </p:sp>
    </p:spTree>
    <p:extLst>
      <p:ext uri="{BB962C8B-B14F-4D97-AF65-F5344CB8AC3E}">
        <p14:creationId xmlns:p14="http://schemas.microsoft.com/office/powerpoint/2010/main" val="2514484535"/>
      </p:ext>
    </p:extLst>
  </p:cSld>
  <p:clrMapOvr>
    <a:masterClrMapping/>
  </p:clrMapOvr>
  <p:transition spd="med">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64426" y="688770"/>
            <a:ext cx="9674224" cy="3230087"/>
          </a:xfrm>
        </p:spPr>
        <p:txBody>
          <a:bodyPr>
            <a:noAutofit/>
          </a:bodyPr>
          <a:lstStyle/>
          <a:p>
            <a:pPr algn="just" rtl="1"/>
            <a:r>
              <a:rPr lang="ar-SA" sz="3200" dirty="0">
                <a:cs typeface="B Badr" panose="00000400000000000000" pitchFamily="2" charset="-78"/>
              </a:rPr>
              <a:t>بسياري از بازاريابان بر اين باورند كه متغييرهاي رفتاري بهترين نقطه شروع  براي قسمت بنديهاي بازار هستند متغييرهاي رفتاري مواردي از قبيل ؛ </a:t>
            </a:r>
            <a:r>
              <a:rPr lang="ar-SA" sz="3200" dirty="0" smtClean="0">
                <a:solidFill>
                  <a:srgbClr val="C00000"/>
                </a:solidFill>
                <a:cs typeface="B Badr" panose="00000400000000000000" pitchFamily="2" charset="-78"/>
              </a:rPr>
              <a:t>موقعيت</a:t>
            </a:r>
            <a:r>
              <a:rPr lang="fa-IR" sz="3200" dirty="0" smtClean="0">
                <a:cs typeface="B Badr" panose="00000400000000000000" pitchFamily="2" charset="-78"/>
              </a:rPr>
              <a:t>،</a:t>
            </a:r>
            <a:r>
              <a:rPr lang="ar-SA" sz="3200" dirty="0" smtClean="0">
                <a:solidFill>
                  <a:srgbClr val="C00000"/>
                </a:solidFill>
                <a:cs typeface="B Badr" panose="00000400000000000000" pitchFamily="2" charset="-78"/>
              </a:rPr>
              <a:t> مناسبت</a:t>
            </a:r>
            <a:r>
              <a:rPr lang="fa-IR" sz="3200" dirty="0" smtClean="0">
                <a:cs typeface="B Badr" panose="00000400000000000000" pitchFamily="2" charset="-78"/>
              </a:rPr>
              <a:t>،</a:t>
            </a:r>
            <a:r>
              <a:rPr lang="ar-SA" sz="3200" dirty="0" smtClean="0">
                <a:solidFill>
                  <a:srgbClr val="C00000"/>
                </a:solidFill>
                <a:cs typeface="B Badr" panose="00000400000000000000" pitchFamily="2" charset="-78"/>
              </a:rPr>
              <a:t> </a:t>
            </a:r>
            <a:r>
              <a:rPr lang="ar-SA" sz="3200" dirty="0">
                <a:solidFill>
                  <a:srgbClr val="C00000"/>
                </a:solidFill>
                <a:cs typeface="B Badr" panose="00000400000000000000" pitchFamily="2" charset="-78"/>
              </a:rPr>
              <a:t>مزيت مورد انتظار</a:t>
            </a:r>
            <a:r>
              <a:rPr lang="ar-SA" sz="3200" dirty="0">
                <a:cs typeface="B Badr" panose="00000400000000000000" pitchFamily="2" charset="-78"/>
              </a:rPr>
              <a:t>،</a:t>
            </a:r>
            <a:r>
              <a:rPr lang="ar-SA" sz="3200" dirty="0">
                <a:solidFill>
                  <a:srgbClr val="C00000"/>
                </a:solidFill>
                <a:cs typeface="B Badr" panose="00000400000000000000" pitchFamily="2" charset="-78"/>
              </a:rPr>
              <a:t> وضعيت استفاده </a:t>
            </a:r>
            <a:r>
              <a:rPr lang="ar-SA" sz="3200" dirty="0" smtClean="0">
                <a:solidFill>
                  <a:srgbClr val="C00000"/>
                </a:solidFill>
                <a:cs typeface="B Badr" panose="00000400000000000000" pitchFamily="2" charset="-78"/>
              </a:rPr>
              <a:t>كننده</a:t>
            </a:r>
            <a:r>
              <a:rPr lang="fa-IR" sz="3200" dirty="0" smtClean="0">
                <a:cs typeface="B Badr" panose="00000400000000000000" pitchFamily="2" charset="-78"/>
              </a:rPr>
              <a:t>،</a:t>
            </a:r>
            <a:r>
              <a:rPr lang="ar-SA" sz="3200" dirty="0" smtClean="0">
                <a:solidFill>
                  <a:srgbClr val="C00000"/>
                </a:solidFill>
                <a:cs typeface="B Badr" panose="00000400000000000000" pitchFamily="2" charset="-78"/>
              </a:rPr>
              <a:t> </a:t>
            </a:r>
            <a:r>
              <a:rPr lang="ar-SA" sz="3200" dirty="0">
                <a:solidFill>
                  <a:srgbClr val="C00000"/>
                </a:solidFill>
                <a:cs typeface="B Badr" panose="00000400000000000000" pitchFamily="2" charset="-78"/>
              </a:rPr>
              <a:t>ميزان </a:t>
            </a:r>
            <a:r>
              <a:rPr lang="ar-SA" sz="3200" dirty="0" smtClean="0">
                <a:solidFill>
                  <a:srgbClr val="C00000"/>
                </a:solidFill>
                <a:cs typeface="B Badr" panose="00000400000000000000" pitchFamily="2" charset="-78"/>
              </a:rPr>
              <a:t>مصرف</a:t>
            </a:r>
            <a:r>
              <a:rPr lang="fa-IR" sz="3200" dirty="0" smtClean="0">
                <a:cs typeface="B Badr" panose="00000400000000000000" pitchFamily="2" charset="-78"/>
              </a:rPr>
              <a:t>،</a:t>
            </a:r>
            <a:r>
              <a:rPr lang="ar-SA" sz="3200" dirty="0" smtClean="0">
                <a:solidFill>
                  <a:srgbClr val="C00000"/>
                </a:solidFill>
                <a:cs typeface="B Badr" panose="00000400000000000000" pitchFamily="2" charset="-78"/>
              </a:rPr>
              <a:t> </a:t>
            </a:r>
            <a:r>
              <a:rPr lang="ar-SA" sz="3200" dirty="0">
                <a:solidFill>
                  <a:srgbClr val="C00000"/>
                </a:solidFill>
                <a:cs typeface="B Badr" panose="00000400000000000000" pitchFamily="2" charset="-78"/>
              </a:rPr>
              <a:t>وضعيت و فاداري نسبت به </a:t>
            </a:r>
            <a:r>
              <a:rPr lang="ar-SA" sz="3200" dirty="0" smtClean="0">
                <a:solidFill>
                  <a:srgbClr val="C00000"/>
                </a:solidFill>
                <a:cs typeface="B Badr" panose="00000400000000000000" pitchFamily="2" charset="-78"/>
              </a:rPr>
              <a:t>كالا</a:t>
            </a:r>
            <a:r>
              <a:rPr lang="fa-IR" sz="3200" dirty="0" smtClean="0">
                <a:cs typeface="B Badr" panose="00000400000000000000" pitchFamily="2" charset="-78"/>
              </a:rPr>
              <a:t>،</a:t>
            </a:r>
            <a:r>
              <a:rPr lang="ar-SA" sz="3200" dirty="0" smtClean="0">
                <a:solidFill>
                  <a:srgbClr val="C00000"/>
                </a:solidFill>
                <a:cs typeface="B Badr" panose="00000400000000000000" pitchFamily="2" charset="-78"/>
              </a:rPr>
              <a:t> </a:t>
            </a:r>
            <a:r>
              <a:rPr lang="ar-SA" sz="3200" dirty="0">
                <a:solidFill>
                  <a:srgbClr val="C00000"/>
                </a:solidFill>
                <a:cs typeface="B Badr" panose="00000400000000000000" pitchFamily="2" charset="-78"/>
              </a:rPr>
              <a:t>مرحله آمادگي خريدار </a:t>
            </a:r>
            <a:r>
              <a:rPr lang="ar-SA" sz="3200" dirty="0" smtClean="0">
                <a:solidFill>
                  <a:srgbClr val="C00000"/>
                </a:solidFill>
                <a:cs typeface="B Badr" panose="00000400000000000000" pitchFamily="2" charset="-78"/>
              </a:rPr>
              <a:t>و</a:t>
            </a:r>
            <a:r>
              <a:rPr lang="fa-IR" sz="3200" dirty="0" smtClean="0">
                <a:solidFill>
                  <a:srgbClr val="C00000"/>
                </a:solidFill>
                <a:cs typeface="B Badr" panose="00000400000000000000" pitchFamily="2" charset="-78"/>
              </a:rPr>
              <a:t> </a:t>
            </a:r>
            <a:r>
              <a:rPr lang="ar-SA" sz="3200" dirty="0" smtClean="0">
                <a:solidFill>
                  <a:srgbClr val="C00000"/>
                </a:solidFill>
                <a:cs typeface="B Badr" panose="00000400000000000000" pitchFamily="2" charset="-78"/>
              </a:rPr>
              <a:t>عقيده </a:t>
            </a:r>
            <a:r>
              <a:rPr lang="ar-SA" sz="3200" dirty="0">
                <a:solidFill>
                  <a:srgbClr val="C00000"/>
                </a:solidFill>
                <a:cs typeface="B Badr" panose="00000400000000000000" pitchFamily="2" charset="-78"/>
              </a:rPr>
              <a:t>درباره كالا </a:t>
            </a:r>
            <a:r>
              <a:rPr lang="ar-SA" sz="3200" dirty="0">
                <a:cs typeface="B Badr" panose="00000400000000000000" pitchFamily="2" charset="-78"/>
              </a:rPr>
              <a:t>را شامل است</a:t>
            </a:r>
            <a:r>
              <a:rPr lang="en-US" sz="3200" dirty="0" smtClean="0">
                <a:cs typeface="B Badr" panose="00000400000000000000" pitchFamily="2" charset="-78"/>
              </a:rPr>
              <a:t>.</a:t>
            </a:r>
            <a:r>
              <a:rPr lang="en-US" sz="3200" dirty="0">
                <a:cs typeface="B Badr" panose="00000400000000000000" pitchFamily="2" charset="-78"/>
              </a:rPr>
              <a:t/>
            </a:r>
            <a:br>
              <a:rPr lang="en-US" sz="3200" dirty="0">
                <a:cs typeface="B Badr" panose="00000400000000000000" pitchFamily="2" charset="-78"/>
              </a:rPr>
            </a:br>
            <a:endParaRPr lang="en-US" sz="3200" dirty="0">
              <a:cs typeface="B Badr" panose="00000400000000000000" pitchFamily="2" charset="-78"/>
            </a:endParaRPr>
          </a:p>
        </p:txBody>
      </p:sp>
      <p:sp>
        <p:nvSpPr>
          <p:cNvPr id="4" name="Rectangle 2"/>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3"/>
          <p:cNvSpPr>
            <a:spLocks noChangeArrowheads="1"/>
          </p:cNvSpPr>
          <p:nvPr/>
        </p:nvSpPr>
        <p:spPr bwMode="auto">
          <a:xfrm>
            <a:off x="0" y="239077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r" defTabSz="914400" rtl="1"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smtClean="0">
                <a:ln>
                  <a:noFill/>
                </a:ln>
                <a:solidFill>
                  <a:schemeClr val="tx1"/>
                </a:solidFill>
                <a:effectLst/>
                <a:latin typeface="Calibri" panose="020F0502020204030204" pitchFamily="34" charset="0"/>
                <a:ea typeface="Times New Roman" panose="02020603050405020304" pitchFamily="18" charset="0"/>
                <a:cs typeface="Arabic Typesetting" panose="03020402040406030203" pitchFamily="66" charset="-78"/>
              </a:rPr>
              <a:t> </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33700" y="3257550"/>
            <a:ext cx="7715250" cy="3600450"/>
          </a:xfrm>
          <a:prstGeom prst="rect">
            <a:avLst/>
          </a:prstGeom>
        </p:spPr>
      </p:pic>
    </p:spTree>
    <p:extLst>
      <p:ext uri="{BB962C8B-B14F-4D97-AF65-F5344CB8AC3E}">
        <p14:creationId xmlns:p14="http://schemas.microsoft.com/office/powerpoint/2010/main" val="3270770859"/>
      </p:ext>
    </p:extLst>
  </p:cSld>
  <p:clrMapOvr>
    <a:masterClrMapping/>
  </p:clrMapOvr>
  <p:transition spd="med">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15150" y="0"/>
            <a:ext cx="5276850" cy="1714500"/>
          </a:xfrm>
        </p:spPr>
        <p:txBody>
          <a:bodyPr>
            <a:normAutofit/>
          </a:bodyPr>
          <a:lstStyle/>
          <a:p>
            <a:pPr rtl="1"/>
            <a:r>
              <a:rPr lang="en-US" dirty="0"/>
              <a:t> </a:t>
            </a:r>
            <a:r>
              <a:rPr lang="ar-SA" dirty="0">
                <a:solidFill>
                  <a:srgbClr val="FF0000"/>
                </a:solidFill>
                <a:cs typeface="B Badr" panose="00000400000000000000" pitchFamily="2" charset="-78"/>
              </a:rPr>
              <a:t>بخش بندی بازار </a:t>
            </a:r>
            <a:r>
              <a:rPr lang="fa-IR" dirty="0" smtClean="0">
                <a:solidFill>
                  <a:srgbClr val="FF0000"/>
                </a:solidFill>
                <a:cs typeface="B Badr" panose="00000400000000000000" pitchFamily="2" charset="-78"/>
              </a:rPr>
              <a:t>شرکتی</a:t>
            </a:r>
            <a:r>
              <a:rPr lang="en-US" sz="2000" dirty="0"/>
              <a:t/>
            </a:r>
            <a:br>
              <a:rPr lang="en-US" sz="2000" dirty="0"/>
            </a:br>
            <a:endParaRPr lang="en-US" sz="2000" b="1" dirty="0"/>
          </a:p>
        </p:txBody>
      </p:sp>
      <p:sp>
        <p:nvSpPr>
          <p:cNvPr id="3" name="Content Placeholder 2"/>
          <p:cNvSpPr>
            <a:spLocks noGrp="1"/>
          </p:cNvSpPr>
          <p:nvPr>
            <p:ph idx="1"/>
          </p:nvPr>
        </p:nvSpPr>
        <p:spPr>
          <a:xfrm>
            <a:off x="1175412" y="3352800"/>
            <a:ext cx="10635587" cy="3048000"/>
          </a:xfrm>
        </p:spPr>
        <p:txBody>
          <a:bodyPr>
            <a:normAutofit/>
          </a:bodyPr>
          <a:lstStyle/>
          <a:p>
            <a:pPr marL="0" indent="0" algn="r" rtl="1">
              <a:buNone/>
            </a:pPr>
            <a:r>
              <a:rPr lang="ar-SA" dirty="0"/>
              <a:t>علاوه بر معیار ها و متغیرهای بیان شده در بخش بندی بازار مصرف کننده </a:t>
            </a:r>
            <a:r>
              <a:rPr lang="ar-SA" dirty="0" smtClean="0"/>
              <a:t>متغیرهای</a:t>
            </a:r>
            <a:r>
              <a:rPr lang="fa-IR" dirty="0" smtClean="0"/>
              <a:t> </a:t>
            </a:r>
            <a:r>
              <a:rPr lang="ar-SA" dirty="0" smtClean="0"/>
              <a:t>زیر </a:t>
            </a:r>
            <a:r>
              <a:rPr lang="ar-SA" dirty="0"/>
              <a:t>نیز در بخش بندی بازار تجاری </a:t>
            </a:r>
            <a:r>
              <a:rPr lang="fa-IR" dirty="0" smtClean="0"/>
              <a:t>از اهمیت خاصی برخوردار است.</a:t>
            </a:r>
          </a:p>
          <a:p>
            <a:pPr marL="0" indent="0" algn="r" rtl="1">
              <a:buNone/>
            </a:pPr>
            <a:r>
              <a:rPr lang="fa-IR" dirty="0" smtClean="0"/>
              <a:t> به ترتیب  می توان به </a:t>
            </a:r>
            <a:r>
              <a:rPr lang="fa-IR" dirty="0" smtClean="0">
                <a:solidFill>
                  <a:srgbClr val="C00000"/>
                </a:solidFill>
              </a:rPr>
              <a:t>مردم نگاری </a:t>
            </a:r>
            <a:r>
              <a:rPr lang="fa-IR" dirty="0" smtClean="0"/>
              <a:t>،</a:t>
            </a:r>
            <a:r>
              <a:rPr lang="fa-IR" dirty="0" smtClean="0">
                <a:solidFill>
                  <a:srgbClr val="C00000"/>
                </a:solidFill>
              </a:rPr>
              <a:t>متغیر های عملیاتی </a:t>
            </a:r>
            <a:r>
              <a:rPr lang="fa-IR" dirty="0" smtClean="0"/>
              <a:t>،</a:t>
            </a:r>
            <a:r>
              <a:rPr lang="fa-IR" dirty="0" smtClean="0">
                <a:solidFill>
                  <a:srgbClr val="C00000"/>
                </a:solidFill>
              </a:rPr>
              <a:t>ویژ گی های شخصی خریدار</a:t>
            </a:r>
            <a:r>
              <a:rPr lang="fa-IR" dirty="0" smtClean="0"/>
              <a:t> اشاره کرد.</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57350" y="0"/>
            <a:ext cx="5581650" cy="3352800"/>
          </a:xfrm>
          <a:prstGeom prst="rect">
            <a:avLst/>
          </a:prstGeom>
        </p:spPr>
      </p:pic>
    </p:spTree>
    <p:extLst>
      <p:ext uri="{BB962C8B-B14F-4D97-AF65-F5344CB8AC3E}">
        <p14:creationId xmlns:p14="http://schemas.microsoft.com/office/powerpoint/2010/main" val="492703852"/>
      </p:ext>
    </p:extLst>
  </p:cSld>
  <p:clrMapOvr>
    <a:masterClrMapping/>
  </p:clrMapOvr>
  <p:transition spd="med">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5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7140" y="112594"/>
            <a:ext cx="10018713" cy="1752599"/>
          </a:xfrm>
        </p:spPr>
        <p:txBody>
          <a:bodyPr>
            <a:noAutofit/>
          </a:bodyPr>
          <a:lstStyle/>
          <a:p>
            <a:pPr rtl="1"/>
            <a:r>
              <a:rPr lang="fa-IR" dirty="0" smtClean="0">
                <a:solidFill>
                  <a:srgbClr val="FF0000"/>
                </a:solidFill>
                <a:latin typeface="Arial" panose="020B0604020202020204" pitchFamily="34" charset="0"/>
                <a:cs typeface="B Badr" panose="00000400000000000000" pitchFamily="2" charset="-78"/>
              </a:rPr>
              <a:t>پنج شاخص اصلی بخش بندی بازار </a:t>
            </a:r>
            <a:endParaRPr lang="en-US" dirty="0">
              <a:solidFill>
                <a:srgbClr val="FF0000"/>
              </a:solidFill>
              <a:latin typeface="Arial" panose="020B0604020202020204" pitchFamily="34" charset="0"/>
              <a:cs typeface="B Badr" panose="00000400000000000000" pitchFamily="2" charset="-78"/>
            </a:endParaRPr>
          </a:p>
        </p:txBody>
      </p:sp>
      <p:sp>
        <p:nvSpPr>
          <p:cNvPr id="3" name="Content Placeholder 2"/>
          <p:cNvSpPr>
            <a:spLocks noGrp="1"/>
          </p:cNvSpPr>
          <p:nvPr>
            <p:ph idx="1"/>
          </p:nvPr>
        </p:nvSpPr>
        <p:spPr>
          <a:xfrm>
            <a:off x="1607141" y="2265528"/>
            <a:ext cx="10018712" cy="4385481"/>
          </a:xfrm>
        </p:spPr>
        <p:txBody>
          <a:bodyPr>
            <a:noAutofit/>
          </a:bodyPr>
          <a:lstStyle/>
          <a:p>
            <a:pPr marL="0" indent="0" algn="r" rtl="1">
              <a:buNone/>
            </a:pPr>
            <a:r>
              <a:rPr lang="ar-SA" sz="3200" dirty="0" smtClean="0">
                <a:cs typeface="B Badr" panose="00000400000000000000" pitchFamily="2" charset="-78"/>
              </a:rPr>
              <a:t>• </a:t>
            </a:r>
            <a:r>
              <a:rPr lang="fa-IR" sz="3200" dirty="0" smtClean="0">
                <a:cs typeface="B Badr" panose="00000400000000000000" pitchFamily="2" charset="-78"/>
              </a:rPr>
              <a:t> </a:t>
            </a:r>
            <a:r>
              <a:rPr lang="ar-SA" sz="3600" dirty="0" smtClean="0">
                <a:cs typeface="B Badr" panose="00000400000000000000" pitchFamily="2" charset="-78"/>
              </a:rPr>
              <a:t>قابل </a:t>
            </a:r>
            <a:r>
              <a:rPr lang="fa-IR" sz="3600" dirty="0">
                <a:solidFill>
                  <a:srgbClr val="C00000"/>
                </a:solidFill>
                <a:cs typeface="B Badr" panose="00000400000000000000" pitchFamily="2" charset="-78"/>
              </a:rPr>
              <a:t>اندازه گیری</a:t>
            </a:r>
            <a:r>
              <a:rPr lang="ar-SA" sz="3600" dirty="0">
                <a:solidFill>
                  <a:srgbClr val="C00000"/>
                </a:solidFill>
                <a:cs typeface="B Badr" panose="00000400000000000000" pitchFamily="2" charset="-78"/>
              </a:rPr>
              <a:t> </a:t>
            </a:r>
            <a:r>
              <a:rPr lang="ar-SA" sz="3600" dirty="0" smtClean="0">
                <a:cs typeface="B Badr" panose="00000400000000000000" pitchFamily="2" charset="-78"/>
              </a:rPr>
              <a:t>باشد</a:t>
            </a:r>
            <a:r>
              <a:rPr lang="fa-IR" sz="3600" dirty="0" smtClean="0">
                <a:cs typeface="B Badr" panose="00000400000000000000" pitchFamily="2" charset="-78"/>
              </a:rPr>
              <a:t>.</a:t>
            </a:r>
            <a:endParaRPr lang="ar-SA" sz="3600" dirty="0">
              <a:cs typeface="B Badr" panose="00000400000000000000" pitchFamily="2" charset="-78"/>
            </a:endParaRPr>
          </a:p>
          <a:p>
            <a:pPr marL="0" indent="0" algn="r" rtl="1">
              <a:buNone/>
            </a:pPr>
            <a:r>
              <a:rPr lang="ar-SA" sz="3600" dirty="0">
                <a:cs typeface="B Badr" panose="00000400000000000000" pitchFamily="2" charset="-78"/>
              </a:rPr>
              <a:t>• </a:t>
            </a:r>
            <a:r>
              <a:rPr lang="fa-IR" sz="3600" dirty="0" smtClean="0">
                <a:cs typeface="B Badr" panose="00000400000000000000" pitchFamily="2" charset="-78"/>
              </a:rPr>
              <a:t> </a:t>
            </a:r>
            <a:r>
              <a:rPr lang="fa-IR" sz="3600" dirty="0" smtClean="0">
                <a:solidFill>
                  <a:srgbClr val="C00000"/>
                </a:solidFill>
                <a:cs typeface="B Badr" panose="00000400000000000000" pitchFamily="2" charset="-78"/>
              </a:rPr>
              <a:t>گسترده</a:t>
            </a:r>
            <a:r>
              <a:rPr lang="fa-IR" sz="3600" dirty="0" smtClean="0">
                <a:cs typeface="B Badr" panose="00000400000000000000" pitchFamily="2" charset="-78"/>
              </a:rPr>
              <a:t> باشد.</a:t>
            </a:r>
            <a:endParaRPr lang="ar-SA" sz="3600" dirty="0">
              <a:cs typeface="B Badr" panose="00000400000000000000" pitchFamily="2" charset="-78"/>
            </a:endParaRPr>
          </a:p>
          <a:p>
            <a:pPr marL="0" indent="0" algn="r" rtl="1">
              <a:buNone/>
            </a:pPr>
            <a:r>
              <a:rPr lang="ar-SA" sz="3600" dirty="0" smtClean="0">
                <a:cs typeface="B Badr" panose="00000400000000000000" pitchFamily="2" charset="-78"/>
              </a:rPr>
              <a:t>•</a:t>
            </a:r>
            <a:r>
              <a:rPr lang="fa-IR" sz="3600" dirty="0" smtClean="0">
                <a:cs typeface="B Badr" panose="00000400000000000000" pitchFamily="2" charset="-78"/>
              </a:rPr>
              <a:t> </a:t>
            </a:r>
            <a:r>
              <a:rPr lang="ar-SA" sz="3600" dirty="0" smtClean="0">
                <a:cs typeface="B Badr" panose="00000400000000000000" pitchFamily="2" charset="-78"/>
              </a:rPr>
              <a:t> </a:t>
            </a:r>
            <a:r>
              <a:rPr lang="ar-SA" sz="3600" dirty="0">
                <a:cs typeface="B Badr" panose="00000400000000000000" pitchFamily="2" charset="-78"/>
              </a:rPr>
              <a:t>قابل </a:t>
            </a:r>
            <a:r>
              <a:rPr lang="fa-IR" sz="3600" dirty="0" smtClean="0">
                <a:solidFill>
                  <a:srgbClr val="C00000"/>
                </a:solidFill>
                <a:cs typeface="B Badr" panose="00000400000000000000" pitchFamily="2" charset="-78"/>
              </a:rPr>
              <a:t>دسترس</a:t>
            </a:r>
            <a:r>
              <a:rPr lang="ar-SA" sz="3600" dirty="0" smtClean="0">
                <a:cs typeface="B Badr" panose="00000400000000000000" pitchFamily="2" charset="-78"/>
              </a:rPr>
              <a:t> باشد</a:t>
            </a:r>
            <a:r>
              <a:rPr lang="fa-IR" sz="3600" dirty="0" smtClean="0">
                <a:cs typeface="B Badr" panose="00000400000000000000" pitchFamily="2" charset="-78"/>
              </a:rPr>
              <a:t>.</a:t>
            </a:r>
            <a:endParaRPr lang="ar-SA" sz="3600" dirty="0">
              <a:cs typeface="B Badr" panose="00000400000000000000" pitchFamily="2" charset="-78"/>
            </a:endParaRPr>
          </a:p>
          <a:p>
            <a:pPr marL="0" indent="0" algn="r" rtl="1">
              <a:buNone/>
            </a:pPr>
            <a:r>
              <a:rPr lang="ar-SA" sz="3600" dirty="0" smtClean="0">
                <a:cs typeface="B Badr" panose="00000400000000000000" pitchFamily="2" charset="-78"/>
              </a:rPr>
              <a:t>•</a:t>
            </a:r>
            <a:r>
              <a:rPr lang="fa-IR" sz="3600" dirty="0" smtClean="0">
                <a:cs typeface="B Badr" panose="00000400000000000000" pitchFamily="2" charset="-78"/>
              </a:rPr>
              <a:t> </a:t>
            </a:r>
            <a:r>
              <a:rPr lang="ar-SA" sz="3600" dirty="0" smtClean="0">
                <a:cs typeface="B Badr" panose="00000400000000000000" pitchFamily="2" charset="-78"/>
              </a:rPr>
              <a:t> </a:t>
            </a:r>
            <a:r>
              <a:rPr lang="ar-SA" sz="3600" dirty="0">
                <a:cs typeface="B Badr" panose="00000400000000000000" pitchFamily="2" charset="-78"/>
              </a:rPr>
              <a:t>قابل </a:t>
            </a:r>
            <a:r>
              <a:rPr lang="ar-SA" sz="3600" dirty="0">
                <a:solidFill>
                  <a:srgbClr val="C00000"/>
                </a:solidFill>
                <a:cs typeface="B Badr" panose="00000400000000000000" pitchFamily="2" charset="-78"/>
              </a:rPr>
              <a:t>تمایز</a:t>
            </a:r>
            <a:r>
              <a:rPr lang="ar-SA" sz="3600" dirty="0">
                <a:cs typeface="B Badr" panose="00000400000000000000" pitchFamily="2" charset="-78"/>
              </a:rPr>
              <a:t> </a:t>
            </a:r>
            <a:r>
              <a:rPr lang="ar-SA" sz="3600" dirty="0" smtClean="0">
                <a:cs typeface="B Badr" panose="00000400000000000000" pitchFamily="2" charset="-78"/>
              </a:rPr>
              <a:t>باشد</a:t>
            </a:r>
            <a:r>
              <a:rPr lang="fa-IR" sz="3600" dirty="0" smtClean="0">
                <a:cs typeface="B Badr" panose="00000400000000000000" pitchFamily="2" charset="-78"/>
              </a:rPr>
              <a:t>.</a:t>
            </a:r>
            <a:endParaRPr lang="ar-SA" sz="3600" dirty="0">
              <a:cs typeface="B Badr" panose="00000400000000000000" pitchFamily="2" charset="-78"/>
            </a:endParaRPr>
          </a:p>
          <a:p>
            <a:pPr marL="0" indent="0" algn="r" rtl="1">
              <a:buNone/>
            </a:pPr>
            <a:r>
              <a:rPr lang="ar-SA" sz="3600" dirty="0">
                <a:cs typeface="B Badr" panose="00000400000000000000" pitchFamily="2" charset="-78"/>
              </a:rPr>
              <a:t>• </a:t>
            </a:r>
            <a:r>
              <a:rPr lang="fa-IR" sz="3600" dirty="0" smtClean="0">
                <a:cs typeface="B Badr" panose="00000400000000000000" pitchFamily="2" charset="-78"/>
              </a:rPr>
              <a:t> </a:t>
            </a:r>
            <a:r>
              <a:rPr lang="ar-SA" sz="3600" dirty="0" smtClean="0">
                <a:cs typeface="B Badr" panose="00000400000000000000" pitchFamily="2" charset="-78"/>
              </a:rPr>
              <a:t>قابل</a:t>
            </a:r>
            <a:r>
              <a:rPr lang="ar-SA" sz="3600" dirty="0" smtClean="0">
                <a:solidFill>
                  <a:srgbClr val="C00000"/>
                </a:solidFill>
                <a:cs typeface="B Badr" panose="00000400000000000000" pitchFamily="2" charset="-78"/>
              </a:rPr>
              <a:t> </a:t>
            </a:r>
            <a:r>
              <a:rPr lang="fa-IR" sz="3600" dirty="0" smtClean="0">
                <a:solidFill>
                  <a:srgbClr val="C00000"/>
                </a:solidFill>
                <a:cs typeface="B Badr" panose="00000400000000000000" pitchFamily="2" charset="-78"/>
              </a:rPr>
              <a:t>اجرا</a:t>
            </a:r>
            <a:r>
              <a:rPr lang="ar-SA" sz="3600" dirty="0" smtClean="0">
                <a:solidFill>
                  <a:srgbClr val="C00000"/>
                </a:solidFill>
                <a:cs typeface="B Badr" panose="00000400000000000000" pitchFamily="2" charset="-78"/>
              </a:rPr>
              <a:t> </a:t>
            </a:r>
            <a:r>
              <a:rPr lang="ar-SA" sz="3600" dirty="0" smtClean="0">
                <a:cs typeface="B Badr" panose="00000400000000000000" pitchFamily="2" charset="-78"/>
              </a:rPr>
              <a:t>باشد</a:t>
            </a:r>
            <a:r>
              <a:rPr lang="fa-IR" sz="3600" dirty="0" smtClean="0">
                <a:cs typeface="B Badr" panose="00000400000000000000" pitchFamily="2" charset="-78"/>
              </a:rPr>
              <a:t>.</a:t>
            </a:r>
            <a:endParaRPr lang="ar-SA" sz="3600" dirty="0">
              <a:cs typeface="B Badr" panose="00000400000000000000" pitchFamily="2" charset="-78"/>
            </a:endParaRPr>
          </a:p>
        </p:txBody>
      </p:sp>
    </p:spTree>
    <p:extLst>
      <p:ext uri="{BB962C8B-B14F-4D97-AF65-F5344CB8AC3E}">
        <p14:creationId xmlns:p14="http://schemas.microsoft.com/office/powerpoint/2010/main" val="948054421"/>
      </p:ext>
    </p:extLst>
  </p:cSld>
  <p:clrMapOvr>
    <a:masterClrMapping/>
  </p:clrMapOvr>
  <p:transition spd="med">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Effect transition="in" filter="fade">
                                      <p:cBhvr>
                                        <p:cTn id="42" dur="1000"/>
                                        <p:tgtEl>
                                          <p:spTgt spid="3">
                                            <p:txEl>
                                              <p:pRg st="4" end="4"/>
                                            </p:txEl>
                                          </p:spTgt>
                                        </p:tgtEl>
                                      </p:cBhvr>
                                    </p:animEffect>
                                    <p:anim calcmode="lin" valueType="num">
                                      <p:cBhvr>
                                        <p:cTn id="4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23408" y="5545776"/>
            <a:ext cx="10018713" cy="1398629"/>
          </a:xfrm>
        </p:spPr>
        <p:txBody>
          <a:bodyPr>
            <a:normAutofit/>
          </a:bodyPr>
          <a:lstStyle/>
          <a:p>
            <a:pPr marL="0" indent="0" algn="ctr" rtl="1">
              <a:buNone/>
            </a:pPr>
            <a:r>
              <a:rPr lang="fa-IR" sz="2800" dirty="0" smtClean="0">
                <a:cs typeface="B Badr" panose="00000400000000000000" pitchFamily="2" charset="-78"/>
              </a:rPr>
              <a:t>مدل پنج نیروی رقابتی پورتر</a:t>
            </a:r>
            <a:endParaRPr lang="en-US" sz="2800" dirty="0">
              <a:cs typeface="B Badr" panose="00000400000000000000" pitchFamily="2" charset="-78"/>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52799" y="-1"/>
            <a:ext cx="7525143" cy="5545777"/>
          </a:xfrm>
          <a:prstGeom prst="rect">
            <a:avLst/>
          </a:prstGeom>
        </p:spPr>
      </p:pic>
    </p:spTree>
    <p:extLst>
      <p:ext uri="{BB962C8B-B14F-4D97-AF65-F5344CB8AC3E}">
        <p14:creationId xmlns:p14="http://schemas.microsoft.com/office/powerpoint/2010/main" val="560344105"/>
      </p:ext>
    </p:extLst>
  </p:cSld>
  <p:clrMapOvr>
    <a:masterClrMapping/>
  </p:clrMapOvr>
  <p:transition spd="med">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42015" y="391885"/>
            <a:ext cx="10018713" cy="1163961"/>
          </a:xfrm>
        </p:spPr>
        <p:txBody>
          <a:bodyPr>
            <a:noAutofit/>
          </a:bodyPr>
          <a:lstStyle/>
          <a:p>
            <a:pPr algn="r" rtl="1"/>
            <a:r>
              <a:rPr lang="ar-SA" dirty="0">
                <a:solidFill>
                  <a:srgbClr val="FF0000"/>
                </a:solidFill>
                <a:cs typeface="B Badr" panose="00000400000000000000" pitchFamily="2" charset="-78"/>
              </a:rPr>
              <a:t>ارزیابی بخش های بازار</a:t>
            </a:r>
            <a:r>
              <a:rPr lang="en-US" sz="2400" dirty="0"/>
              <a:t/>
            </a:r>
            <a:br>
              <a:rPr lang="en-US" sz="2400" dirty="0"/>
            </a:br>
            <a:r>
              <a:rPr lang="en-US" sz="2400" dirty="0"/>
              <a:t/>
            </a:r>
            <a:br>
              <a:rPr lang="en-US" sz="2400" dirty="0"/>
            </a:br>
            <a:endParaRPr lang="en-US" sz="2400" dirty="0"/>
          </a:p>
        </p:txBody>
      </p:sp>
      <p:sp>
        <p:nvSpPr>
          <p:cNvPr id="3" name="Content Placeholder 2"/>
          <p:cNvSpPr>
            <a:spLocks noGrp="1"/>
          </p:cNvSpPr>
          <p:nvPr>
            <p:ph idx="1"/>
          </p:nvPr>
        </p:nvSpPr>
        <p:spPr>
          <a:xfrm>
            <a:off x="1555563" y="1852552"/>
            <a:ext cx="10018713" cy="4950712"/>
          </a:xfrm>
        </p:spPr>
        <p:txBody>
          <a:bodyPr>
            <a:noAutofit/>
          </a:bodyPr>
          <a:lstStyle/>
          <a:p>
            <a:pPr marL="0" indent="0" algn="r" rtl="1">
              <a:buNone/>
            </a:pPr>
            <a:r>
              <a:rPr lang="ar-SA" dirty="0">
                <a:cs typeface="B Badr" panose="00000400000000000000" pitchFamily="2" charset="-78"/>
              </a:rPr>
              <a:t>پس از اینکه بازار بخش بندی گردید ، باید این بخش ها مورد ارزیابی قرار گیرند</a:t>
            </a:r>
            <a:r>
              <a:rPr lang="en-US" dirty="0" smtClean="0">
                <a:cs typeface="B Badr" panose="00000400000000000000" pitchFamily="2" charset="-78"/>
              </a:rPr>
              <a:t>.</a:t>
            </a:r>
            <a:endParaRPr lang="fa-IR" dirty="0" smtClean="0">
              <a:cs typeface="B Badr" panose="00000400000000000000" pitchFamily="2" charset="-78"/>
            </a:endParaRPr>
          </a:p>
          <a:p>
            <a:pPr marL="0" indent="0" algn="r" rtl="1">
              <a:buNone/>
            </a:pPr>
            <a:r>
              <a:rPr lang="ar-SA" dirty="0" smtClean="0">
                <a:cs typeface="B Badr" panose="00000400000000000000" pitchFamily="2" charset="-78"/>
              </a:rPr>
              <a:t>در </a:t>
            </a:r>
            <a:r>
              <a:rPr lang="ar-SA" dirty="0">
                <a:cs typeface="B Badr" panose="00000400000000000000" pitchFamily="2" charset="-78"/>
              </a:rPr>
              <a:t>ارزیابی بخش های مختلف بازار ، شرکت باید </a:t>
            </a:r>
            <a:r>
              <a:rPr lang="fa-IR" dirty="0" smtClean="0">
                <a:cs typeface="B Badr" panose="00000400000000000000" pitchFamily="2" charset="-78"/>
              </a:rPr>
              <a:t>دو</a:t>
            </a:r>
            <a:r>
              <a:rPr lang="ar-SA" dirty="0" smtClean="0">
                <a:cs typeface="B Badr" panose="00000400000000000000" pitchFamily="2" charset="-78"/>
              </a:rPr>
              <a:t> </a:t>
            </a:r>
            <a:r>
              <a:rPr lang="ar-SA" dirty="0">
                <a:cs typeface="B Badr" panose="00000400000000000000" pitchFamily="2" charset="-78"/>
              </a:rPr>
              <a:t>عامل </a:t>
            </a:r>
            <a:r>
              <a:rPr lang="fa-IR" dirty="0" smtClean="0">
                <a:cs typeface="B Badr" panose="00000400000000000000" pitchFamily="2" charset="-78"/>
              </a:rPr>
              <a:t>عمده توجه کند.</a:t>
            </a:r>
            <a:r>
              <a:rPr lang="ar-SA" dirty="0" smtClean="0">
                <a:cs typeface="B Badr" panose="00000400000000000000" pitchFamily="2" charset="-78"/>
              </a:rPr>
              <a:t> </a:t>
            </a:r>
            <a:endParaRPr lang="en-US" dirty="0">
              <a:cs typeface="B Badr" panose="00000400000000000000" pitchFamily="2" charset="-78"/>
            </a:endParaRPr>
          </a:p>
          <a:p>
            <a:pPr algn="r" rtl="1">
              <a:buFont typeface="Arial" panose="020B0604020202020204" pitchFamily="34" charset="0"/>
              <a:buChar char="•"/>
            </a:pPr>
            <a:r>
              <a:rPr lang="ar-SA" dirty="0" smtClean="0">
                <a:solidFill>
                  <a:srgbClr val="C00000"/>
                </a:solidFill>
                <a:cs typeface="B Badr" panose="00000400000000000000" pitchFamily="2" charset="-78"/>
              </a:rPr>
              <a:t>جذابیت </a:t>
            </a:r>
            <a:r>
              <a:rPr lang="fa-IR" dirty="0" smtClean="0">
                <a:solidFill>
                  <a:srgbClr val="C00000"/>
                </a:solidFill>
                <a:cs typeface="B Badr" panose="00000400000000000000" pitchFamily="2" charset="-78"/>
              </a:rPr>
              <a:t>کل بازار</a:t>
            </a:r>
            <a:endParaRPr lang="en-US" dirty="0">
              <a:solidFill>
                <a:srgbClr val="C00000"/>
              </a:solidFill>
              <a:cs typeface="B Badr" panose="00000400000000000000" pitchFamily="2" charset="-78"/>
            </a:endParaRPr>
          </a:p>
          <a:p>
            <a:pPr marL="0" indent="0" algn="r" rtl="1">
              <a:buNone/>
            </a:pPr>
            <a:r>
              <a:rPr lang="fa-IR" dirty="0" smtClean="0">
                <a:cs typeface="B Badr" panose="00000400000000000000" pitchFamily="2" charset="-78"/>
              </a:rPr>
              <a:t>با توجه به پنج شاخص یک بخش بالقوه بازار تا چه اندازه جذابیت دارد.دارای ویژگی هایی که بتوان آن را جذاب دانست. مانند:</a:t>
            </a:r>
          </a:p>
          <a:p>
            <a:pPr marL="0" indent="0" algn="r" rtl="1">
              <a:buNone/>
            </a:pPr>
            <a:r>
              <a:rPr lang="fa-IR" dirty="0" smtClean="0">
                <a:cs typeface="B Badr" panose="00000400000000000000" pitchFamily="2" charset="-78"/>
              </a:rPr>
              <a:t>اندازه یا بزرگی،رشد بالقوه، سودآوری،صرفه جویی،میزان ریسک.</a:t>
            </a:r>
            <a:endParaRPr lang="en-US" dirty="0">
              <a:cs typeface="B Badr" panose="00000400000000000000" pitchFamily="2" charset="-78"/>
            </a:endParaRPr>
          </a:p>
          <a:p>
            <a:pPr algn="r" rtl="1"/>
            <a:r>
              <a:rPr lang="ar-SA" dirty="0" smtClean="0">
                <a:solidFill>
                  <a:srgbClr val="C00000"/>
                </a:solidFill>
                <a:cs typeface="B Badr" panose="00000400000000000000" pitchFamily="2" charset="-78"/>
              </a:rPr>
              <a:t>منابع </a:t>
            </a:r>
            <a:r>
              <a:rPr lang="fa-IR" dirty="0" smtClean="0">
                <a:solidFill>
                  <a:srgbClr val="C00000"/>
                </a:solidFill>
                <a:cs typeface="B Badr" panose="00000400000000000000" pitchFamily="2" charset="-78"/>
              </a:rPr>
              <a:t> و هدف های مورد نظر</a:t>
            </a:r>
          </a:p>
          <a:p>
            <a:pPr marL="0" indent="0" algn="r" rtl="1">
              <a:buNone/>
            </a:pPr>
            <a:r>
              <a:rPr lang="fa-IR" dirty="0" smtClean="0">
                <a:cs typeface="B Badr" panose="00000400000000000000" pitchFamily="2" charset="-78"/>
              </a:rPr>
              <a:t>آیا با توجه به هدف ها ، توانایی های خاص شرکت و منابع ،سرمایه گذاری در آن بخش معقول است؟</a:t>
            </a:r>
          </a:p>
          <a:p>
            <a:pPr marL="0" indent="0" algn="r" rtl="1">
              <a:buNone/>
            </a:pPr>
            <a:r>
              <a:rPr lang="fa-IR" dirty="0" smtClean="0">
                <a:cs typeface="B Badr" panose="00000400000000000000" pitchFamily="2" charset="-78"/>
              </a:rPr>
              <a:t>شاید برخی از ویژگی های این دو عامل با هدف ها بلند مدت شرکت سازگار نباشد.</a:t>
            </a:r>
          </a:p>
          <a:p>
            <a:pPr marL="0" indent="0" algn="r" rtl="1">
              <a:buNone/>
            </a:pPr>
            <a:endParaRPr lang="en-US" sz="2000" dirty="0">
              <a:cs typeface="B Badr" panose="00000400000000000000" pitchFamily="2" charset="-78"/>
            </a:endParaRPr>
          </a:p>
        </p:txBody>
      </p:sp>
    </p:spTree>
    <p:extLst>
      <p:ext uri="{BB962C8B-B14F-4D97-AF65-F5344CB8AC3E}">
        <p14:creationId xmlns:p14="http://schemas.microsoft.com/office/powerpoint/2010/main" val="255953379"/>
      </p:ext>
    </p:extLst>
  </p:cSld>
  <p:clrMapOvr>
    <a:masterClrMapping/>
  </p:clrMapOvr>
  <p:transition spd="med">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Effect transition="in" filter="fade">
                                      <p:cBhvr>
                                        <p:cTn id="42" dur="1000"/>
                                        <p:tgtEl>
                                          <p:spTgt spid="3">
                                            <p:txEl>
                                              <p:pRg st="4" end="4"/>
                                            </p:txEl>
                                          </p:spTgt>
                                        </p:tgtEl>
                                      </p:cBhvr>
                                    </p:animEffect>
                                    <p:anim calcmode="lin" valueType="num">
                                      <p:cBhvr>
                                        <p:cTn id="4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5" end="5"/>
                                            </p:txEl>
                                          </p:spTgt>
                                        </p:tgtEl>
                                        <p:attrNameLst>
                                          <p:attrName>style.visibility</p:attrName>
                                        </p:attrNameLst>
                                      </p:cBhvr>
                                      <p:to>
                                        <p:strVal val="visible"/>
                                      </p:to>
                                    </p:set>
                                    <p:animEffect transition="in" filter="fade">
                                      <p:cBhvr>
                                        <p:cTn id="49" dur="1000"/>
                                        <p:tgtEl>
                                          <p:spTgt spid="3">
                                            <p:txEl>
                                              <p:pRg st="5" end="5"/>
                                            </p:txEl>
                                          </p:spTgt>
                                        </p:tgtEl>
                                      </p:cBhvr>
                                    </p:animEffect>
                                    <p:anim calcmode="lin" valueType="num">
                                      <p:cBhvr>
                                        <p:cTn id="50"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3">
                                            <p:txEl>
                                              <p:pRg st="6" end="6"/>
                                            </p:txEl>
                                          </p:spTgt>
                                        </p:tgtEl>
                                        <p:attrNameLst>
                                          <p:attrName>style.visibility</p:attrName>
                                        </p:attrNameLst>
                                      </p:cBhvr>
                                      <p:to>
                                        <p:strVal val="visible"/>
                                      </p:to>
                                    </p:set>
                                    <p:animEffect transition="in" filter="fade">
                                      <p:cBhvr>
                                        <p:cTn id="56" dur="1000"/>
                                        <p:tgtEl>
                                          <p:spTgt spid="3">
                                            <p:txEl>
                                              <p:pRg st="6" end="6"/>
                                            </p:txEl>
                                          </p:spTgt>
                                        </p:tgtEl>
                                      </p:cBhvr>
                                    </p:animEffect>
                                    <p:anim calcmode="lin" valueType="num">
                                      <p:cBhvr>
                                        <p:cTn id="57"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3">
                                            <p:txEl>
                                              <p:pRg st="7" end="7"/>
                                            </p:txEl>
                                          </p:spTgt>
                                        </p:tgtEl>
                                        <p:attrNameLst>
                                          <p:attrName>style.visibility</p:attrName>
                                        </p:attrNameLst>
                                      </p:cBhvr>
                                      <p:to>
                                        <p:strVal val="visible"/>
                                      </p:to>
                                    </p:set>
                                    <p:animEffect transition="in" filter="fade">
                                      <p:cBhvr>
                                        <p:cTn id="63" dur="1000"/>
                                        <p:tgtEl>
                                          <p:spTgt spid="3">
                                            <p:txEl>
                                              <p:pRg st="7" end="7"/>
                                            </p:txEl>
                                          </p:spTgt>
                                        </p:tgtEl>
                                      </p:cBhvr>
                                    </p:animEffect>
                                    <p:anim calcmode="lin" valueType="num">
                                      <p:cBhvr>
                                        <p:cTn id="64"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65"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05970" y="276367"/>
            <a:ext cx="9837997" cy="1197591"/>
          </a:xfrm>
        </p:spPr>
        <p:txBody>
          <a:bodyPr>
            <a:normAutofit/>
          </a:bodyPr>
          <a:lstStyle/>
          <a:p>
            <a:pPr rtl="1"/>
            <a:r>
              <a:rPr lang="ar-SA" dirty="0">
                <a:solidFill>
                  <a:srgbClr val="FF0000"/>
                </a:solidFill>
                <a:cs typeface="B Badr" panose="00000400000000000000" pitchFamily="2" charset="-78"/>
              </a:rPr>
              <a:t>گزینش بخش های بازار هدف</a:t>
            </a:r>
            <a:endParaRPr lang="en-US" dirty="0">
              <a:solidFill>
                <a:srgbClr val="FF0000"/>
              </a:solidFill>
              <a:cs typeface="B Badr" panose="00000400000000000000" pitchFamily="2" charset="-78"/>
            </a:endParaRPr>
          </a:p>
        </p:txBody>
      </p:sp>
      <p:sp>
        <p:nvSpPr>
          <p:cNvPr id="3" name="Content Placeholder 2"/>
          <p:cNvSpPr>
            <a:spLocks noGrp="1"/>
          </p:cNvSpPr>
          <p:nvPr>
            <p:ph idx="1"/>
          </p:nvPr>
        </p:nvSpPr>
        <p:spPr>
          <a:xfrm>
            <a:off x="1705970" y="1583140"/>
            <a:ext cx="10058400" cy="4844956"/>
          </a:xfrm>
        </p:spPr>
        <p:txBody>
          <a:bodyPr>
            <a:normAutofit/>
          </a:bodyPr>
          <a:lstStyle/>
          <a:p>
            <a:pPr marL="0" indent="0" algn="r" rtl="1">
              <a:buNone/>
            </a:pPr>
            <a:r>
              <a:rPr lang="ar-SA" sz="2800" dirty="0" smtClean="0">
                <a:cs typeface="B Badr" panose="00000400000000000000" pitchFamily="2" charset="-78"/>
              </a:rPr>
              <a:t>پس </a:t>
            </a:r>
            <a:r>
              <a:rPr lang="ar-SA" sz="2800" dirty="0">
                <a:cs typeface="B Badr" panose="00000400000000000000" pitchFamily="2" charset="-78"/>
              </a:rPr>
              <a:t>از ارزیابی بخش های متفاوت ، شرکت باید مشخص کند که چه تعداد و کدام بخش را مورد هدف قرار خواهد </a:t>
            </a:r>
            <a:r>
              <a:rPr lang="ar-SA" sz="2800" dirty="0" smtClean="0">
                <a:cs typeface="B Badr" panose="00000400000000000000" pitchFamily="2" charset="-78"/>
              </a:rPr>
              <a:t>داد</a:t>
            </a:r>
            <a:r>
              <a:rPr lang="en-US" sz="2800" dirty="0" smtClean="0">
                <a:cs typeface="B Badr" panose="00000400000000000000" pitchFamily="2" charset="-78"/>
              </a:rPr>
              <a:t> .</a:t>
            </a:r>
            <a:endParaRPr lang="fa-IR" sz="2800" dirty="0" smtClean="0">
              <a:cs typeface="B Badr" panose="00000400000000000000" pitchFamily="2" charset="-78"/>
            </a:endParaRPr>
          </a:p>
          <a:p>
            <a:pPr marL="0" indent="0" algn="r" rtl="1">
              <a:buNone/>
            </a:pPr>
            <a:r>
              <a:rPr lang="ar-SA" sz="2800" dirty="0" smtClean="0">
                <a:cs typeface="B Badr" panose="00000400000000000000" pitchFamily="2" charset="-78"/>
              </a:rPr>
              <a:t> </a:t>
            </a:r>
            <a:r>
              <a:rPr lang="fa-IR" sz="2800" dirty="0" smtClean="0">
                <a:cs typeface="B Badr" panose="00000400000000000000" pitchFamily="2" charset="-78"/>
              </a:rPr>
              <a:t>تعیین </a:t>
            </a:r>
            <a:r>
              <a:rPr lang="ar-SA" sz="2800" dirty="0" smtClean="0">
                <a:cs typeface="B Badr" panose="00000400000000000000" pitchFamily="2" charset="-78"/>
              </a:rPr>
              <a:t>بازار </a:t>
            </a:r>
            <a:r>
              <a:rPr lang="ar-SA" sz="2800" dirty="0">
                <a:cs typeface="B Badr" panose="00000400000000000000" pitchFamily="2" charset="-78"/>
              </a:rPr>
              <a:t>هدف می تواند در سطوح مختلفی صورت بگیرد</a:t>
            </a:r>
            <a:r>
              <a:rPr lang="en-US" sz="2800" dirty="0">
                <a:cs typeface="B Badr" panose="00000400000000000000" pitchFamily="2" charset="-78"/>
              </a:rPr>
              <a:t> . </a:t>
            </a:r>
            <a:r>
              <a:rPr lang="ar-SA" sz="2800" dirty="0" smtClean="0">
                <a:cs typeface="B Badr" panose="00000400000000000000" pitchFamily="2" charset="-78"/>
              </a:rPr>
              <a:t>شرکت </a:t>
            </a:r>
            <a:r>
              <a:rPr lang="ar-SA" sz="2800" dirty="0">
                <a:cs typeface="B Badr" panose="00000400000000000000" pitchFamily="2" charset="-78"/>
              </a:rPr>
              <a:t>می تواند به شکلی بسیار </a:t>
            </a:r>
            <a:r>
              <a:rPr lang="ar-SA" sz="2800" dirty="0" smtClean="0">
                <a:cs typeface="B Badr" panose="00000400000000000000" pitchFamily="2" charset="-78"/>
              </a:rPr>
              <a:t>گسترده</a:t>
            </a:r>
            <a:r>
              <a:rPr lang="en-US" sz="2800" dirty="0" smtClean="0">
                <a:cs typeface="B Badr" panose="00000400000000000000" pitchFamily="2" charset="-78"/>
              </a:rPr>
              <a:t> ) </a:t>
            </a:r>
            <a:r>
              <a:rPr lang="ar-SA" sz="2800" dirty="0" smtClean="0">
                <a:cs typeface="B Badr" panose="00000400000000000000" pitchFamily="2" charset="-78"/>
              </a:rPr>
              <a:t>بازاریابی</a:t>
            </a:r>
            <a:r>
              <a:rPr lang="fa-IR" sz="2800" dirty="0" smtClean="0">
                <a:cs typeface="B Badr" panose="00000400000000000000" pitchFamily="2" charset="-78"/>
              </a:rPr>
              <a:t> غیر</a:t>
            </a:r>
            <a:r>
              <a:rPr lang="ar-SA" sz="2800" dirty="0" smtClean="0">
                <a:cs typeface="B Badr" panose="00000400000000000000" pitchFamily="2" charset="-78"/>
              </a:rPr>
              <a:t>متمایز</a:t>
            </a:r>
            <a:r>
              <a:rPr lang="en-US" sz="2800" dirty="0">
                <a:cs typeface="B Badr" panose="00000400000000000000" pitchFamily="2" charset="-78"/>
              </a:rPr>
              <a:t>( </a:t>
            </a:r>
            <a:r>
              <a:rPr lang="ar-SA" sz="2800" dirty="0">
                <a:cs typeface="B Badr" panose="00000400000000000000" pitchFamily="2" charset="-78"/>
              </a:rPr>
              <a:t>خیلی محدود</a:t>
            </a:r>
            <a:r>
              <a:rPr lang="en-US" sz="2800" dirty="0">
                <a:cs typeface="B Badr" panose="00000400000000000000" pitchFamily="2" charset="-78"/>
              </a:rPr>
              <a:t> ) </a:t>
            </a:r>
            <a:r>
              <a:rPr lang="ar-SA" sz="2800" dirty="0">
                <a:cs typeface="B Badr" panose="00000400000000000000" pitchFamily="2" charset="-78"/>
              </a:rPr>
              <a:t>بازاریابی خرد</a:t>
            </a:r>
            <a:r>
              <a:rPr lang="en-US" sz="2800" dirty="0">
                <a:cs typeface="B Badr" panose="00000400000000000000" pitchFamily="2" charset="-78"/>
              </a:rPr>
              <a:t> ( </a:t>
            </a:r>
            <a:r>
              <a:rPr lang="ar-SA" sz="2800" dirty="0">
                <a:cs typeface="B Badr" panose="00000400000000000000" pitchFamily="2" charset="-78"/>
              </a:rPr>
              <a:t>یا حالتی میان این دو</a:t>
            </a:r>
            <a:r>
              <a:rPr lang="en-US" sz="2800" dirty="0">
                <a:cs typeface="B Badr" panose="00000400000000000000" pitchFamily="2" charset="-78"/>
              </a:rPr>
              <a:t> ) </a:t>
            </a:r>
            <a:r>
              <a:rPr lang="ar-SA" sz="2800" dirty="0">
                <a:cs typeface="B Badr" panose="00000400000000000000" pitchFamily="2" charset="-78"/>
              </a:rPr>
              <a:t>بازاریابی متمایز یا متمرکز شده</a:t>
            </a:r>
            <a:r>
              <a:rPr lang="en-US" sz="2800" dirty="0">
                <a:cs typeface="B Badr" panose="00000400000000000000" pitchFamily="2" charset="-78"/>
              </a:rPr>
              <a:t> ( </a:t>
            </a:r>
            <a:r>
              <a:rPr lang="ar-SA" sz="2800" dirty="0">
                <a:cs typeface="B Badr" panose="00000400000000000000" pitchFamily="2" charset="-78"/>
              </a:rPr>
              <a:t>بازار هدف را مشخص کند</a:t>
            </a:r>
            <a:r>
              <a:rPr lang="en-US" sz="2800" dirty="0">
                <a:cs typeface="B Badr" panose="00000400000000000000" pitchFamily="2" charset="-78"/>
              </a:rPr>
              <a:t>.</a:t>
            </a:r>
          </a:p>
          <a:p>
            <a:pPr marL="0" indent="0" algn="r" rtl="1">
              <a:buNone/>
            </a:pPr>
            <a:endParaRPr lang="en-US" sz="2800" dirty="0">
              <a:cs typeface="B Badr" panose="00000400000000000000" pitchFamily="2" charset="-78"/>
            </a:endParaRPr>
          </a:p>
        </p:txBody>
      </p:sp>
    </p:spTree>
    <p:extLst>
      <p:ext uri="{BB962C8B-B14F-4D97-AF65-F5344CB8AC3E}">
        <p14:creationId xmlns:p14="http://schemas.microsoft.com/office/powerpoint/2010/main" val="2217573869"/>
      </p:ext>
    </p:extLst>
  </p:cSld>
  <p:clrMapOvr>
    <a:masterClrMapping/>
  </p:clrMapOvr>
  <p:transition spd="med">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40675" y="148441"/>
            <a:ext cx="9864231" cy="2125683"/>
          </a:xfrm>
        </p:spPr>
        <p:txBody>
          <a:bodyPr>
            <a:normAutofit/>
          </a:bodyPr>
          <a:lstStyle/>
          <a:p>
            <a:pPr algn="just" rtl="1"/>
            <a:r>
              <a:rPr lang="ur-PK" sz="3200" dirty="0">
                <a:solidFill>
                  <a:schemeClr val="accent6">
                    <a:lumMod val="50000"/>
                  </a:schemeClr>
                </a:solidFill>
                <a:cs typeface="B Badr" panose="00000400000000000000" pitchFamily="2" charset="-78"/>
              </a:rPr>
              <a:t>یادگیری مداوم </a:t>
            </a:r>
            <a:r>
              <a:rPr lang="ur-PK" sz="3200" dirty="0" smtClean="0">
                <a:solidFill>
                  <a:schemeClr val="accent6">
                    <a:lumMod val="50000"/>
                  </a:schemeClr>
                </a:solidFill>
                <a:cs typeface="B Badr" panose="00000400000000000000" pitchFamily="2" charset="-78"/>
              </a:rPr>
              <a:t>حداقل </a:t>
            </a:r>
            <a:r>
              <a:rPr lang="ur-PK" sz="3200" dirty="0">
                <a:solidFill>
                  <a:schemeClr val="accent6">
                    <a:lumMod val="50000"/>
                  </a:schemeClr>
                </a:solidFill>
                <a:cs typeface="B Badr" panose="00000400000000000000" pitchFamily="2" charset="-78"/>
              </a:rPr>
              <a:t>شرط لازم برای موفقیت در هر زمینه ای است که در آن فعالیت می کنید؛ هر روز چیز جدیدی </a:t>
            </a:r>
            <a:r>
              <a:rPr lang="ur-PK" sz="3200" dirty="0" smtClean="0">
                <a:solidFill>
                  <a:schemeClr val="accent6">
                    <a:lumMod val="50000"/>
                  </a:schemeClr>
                </a:solidFill>
                <a:cs typeface="B Badr" panose="00000400000000000000" pitchFamily="2" charset="-78"/>
              </a:rPr>
              <a:t>بیاموزید</a:t>
            </a:r>
            <a:r>
              <a:rPr lang="ur-PK" sz="3200" dirty="0" smtClean="0">
                <a:solidFill>
                  <a:srgbClr val="FF0000"/>
                </a:solidFill>
                <a:cs typeface="B Badr" panose="00000400000000000000" pitchFamily="2" charset="-78"/>
              </a:rPr>
              <a:t>. </a:t>
            </a:r>
            <a:r>
              <a:rPr lang="en-US" sz="3200" dirty="0" smtClean="0">
                <a:solidFill>
                  <a:srgbClr val="FF0000"/>
                </a:solidFill>
                <a:cs typeface="B Badr" panose="00000400000000000000" pitchFamily="2" charset="-78"/>
              </a:rPr>
              <a:t>                          </a:t>
            </a:r>
            <a:r>
              <a:rPr lang="ur-PK" sz="2800" dirty="0" smtClean="0">
                <a:solidFill>
                  <a:srgbClr val="FF0000"/>
                </a:solidFill>
                <a:cs typeface="B Badr" panose="00000400000000000000" pitchFamily="2" charset="-78"/>
              </a:rPr>
              <a:t>برایان </a:t>
            </a:r>
            <a:r>
              <a:rPr lang="ur-PK" sz="2800" dirty="0">
                <a:solidFill>
                  <a:srgbClr val="FF0000"/>
                </a:solidFill>
                <a:cs typeface="B Badr" panose="00000400000000000000" pitchFamily="2" charset="-78"/>
              </a:rPr>
              <a:t>تریسی</a:t>
            </a:r>
            <a:endParaRPr lang="en-US" sz="2800" dirty="0">
              <a:solidFill>
                <a:srgbClr val="FF0000"/>
              </a:solidFill>
              <a:cs typeface="B Badr" panose="00000400000000000000" pitchFamily="2" charset="-78"/>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40945" y="2541319"/>
            <a:ext cx="7863692" cy="4316681"/>
          </a:xfrm>
          <a:prstGeom prst="rect">
            <a:avLst/>
          </a:prstGeom>
        </p:spPr>
      </p:pic>
    </p:spTree>
    <p:extLst>
      <p:ext uri="{BB962C8B-B14F-4D97-AF65-F5344CB8AC3E}">
        <p14:creationId xmlns:p14="http://schemas.microsoft.com/office/powerpoint/2010/main" val="516335172"/>
      </p:ext>
    </p:extLst>
  </p:cSld>
  <p:clrMapOvr>
    <a:masterClrMapping/>
  </p:clrMapOvr>
  <p:transition spd="med">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6" presetClass="entr" presetSubtype="16"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circle(in)">
                                      <p:cBhvr>
                                        <p:cTn id="14"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SA" dirty="0">
                <a:solidFill>
                  <a:srgbClr val="FF0000"/>
                </a:solidFill>
                <a:cs typeface="B Badr" panose="00000400000000000000" pitchFamily="2" charset="-78"/>
              </a:rPr>
              <a:t>بازاریابی </a:t>
            </a:r>
            <a:r>
              <a:rPr lang="fa-IR" dirty="0">
                <a:solidFill>
                  <a:srgbClr val="FF0000"/>
                </a:solidFill>
                <a:cs typeface="B Badr" panose="00000400000000000000" pitchFamily="2" charset="-78"/>
              </a:rPr>
              <a:t> انبوه یا غیر</a:t>
            </a:r>
            <a:r>
              <a:rPr lang="ar-SA" dirty="0">
                <a:solidFill>
                  <a:srgbClr val="FF0000"/>
                </a:solidFill>
                <a:cs typeface="B Badr" panose="00000400000000000000" pitchFamily="2" charset="-78"/>
              </a:rPr>
              <a:t>متمایز</a:t>
            </a:r>
            <a:r>
              <a:rPr lang="en-US" dirty="0">
                <a:solidFill>
                  <a:srgbClr val="FF0000"/>
                </a:solidFill>
                <a:cs typeface="B Badr" panose="00000400000000000000" pitchFamily="2" charset="-78"/>
              </a:rPr>
              <a:t> </a:t>
            </a:r>
            <a:r>
              <a:rPr lang="en-US" dirty="0">
                <a:solidFill>
                  <a:schemeClr val="accent6">
                    <a:lumMod val="75000"/>
                  </a:schemeClr>
                </a:solidFill>
                <a:cs typeface="B Badr" panose="00000400000000000000" pitchFamily="2" charset="-78"/>
              </a:rPr>
              <a:t>) </a:t>
            </a:r>
            <a:r>
              <a:rPr lang="ar-SA" dirty="0">
                <a:solidFill>
                  <a:schemeClr val="accent6">
                    <a:lumMod val="75000"/>
                  </a:schemeClr>
                </a:solidFill>
                <a:cs typeface="B Badr" panose="00000400000000000000" pitchFamily="2" charset="-78"/>
              </a:rPr>
              <a:t>استراتژی یکسان برای کل بازار</a:t>
            </a:r>
            <a:r>
              <a:rPr lang="en-US" dirty="0">
                <a:solidFill>
                  <a:schemeClr val="accent6">
                    <a:lumMod val="75000"/>
                  </a:schemeClr>
                </a:solidFill>
                <a:cs typeface="B Badr" panose="00000400000000000000" pitchFamily="2" charset="-78"/>
              </a:rPr>
              <a:t> (</a:t>
            </a:r>
          </a:p>
        </p:txBody>
      </p:sp>
      <p:sp>
        <p:nvSpPr>
          <p:cNvPr id="3" name="Content Placeholder 2"/>
          <p:cNvSpPr>
            <a:spLocks noGrp="1"/>
          </p:cNvSpPr>
          <p:nvPr>
            <p:ph idx="1"/>
          </p:nvPr>
        </p:nvSpPr>
        <p:spPr>
          <a:xfrm>
            <a:off x="1484310" y="2438399"/>
            <a:ext cx="10018713" cy="3352801"/>
          </a:xfrm>
        </p:spPr>
        <p:txBody>
          <a:bodyPr>
            <a:noAutofit/>
          </a:bodyPr>
          <a:lstStyle/>
          <a:p>
            <a:pPr marL="0" indent="0" algn="just" rtl="1">
              <a:buNone/>
            </a:pPr>
            <a:r>
              <a:rPr lang="ar-SA" sz="2800" dirty="0" smtClean="0">
                <a:cs typeface="B Badr" panose="00000400000000000000" pitchFamily="2" charset="-78"/>
              </a:rPr>
              <a:t>با </a:t>
            </a:r>
            <a:r>
              <a:rPr lang="ar-SA" sz="2800" dirty="0">
                <a:cs typeface="B Badr" panose="00000400000000000000" pitchFamily="2" charset="-78"/>
              </a:rPr>
              <a:t>بکارگیری این استراتژی شرکت شاید تصمیم به نادیده گرفتن تفاوت های میان </a:t>
            </a:r>
            <a:r>
              <a:rPr lang="ar-SA" sz="2800" dirty="0" smtClean="0">
                <a:cs typeface="B Badr" panose="00000400000000000000" pitchFamily="2" charset="-78"/>
              </a:rPr>
              <a:t>بخش</a:t>
            </a:r>
            <a:r>
              <a:rPr lang="fa-IR" sz="2800" dirty="0" smtClean="0">
                <a:cs typeface="B Badr" panose="00000400000000000000" pitchFamily="2" charset="-78"/>
              </a:rPr>
              <a:t> </a:t>
            </a:r>
            <a:r>
              <a:rPr lang="ar-SA" sz="2800" dirty="0" smtClean="0">
                <a:cs typeface="B Badr" panose="00000400000000000000" pitchFamily="2" charset="-78"/>
              </a:rPr>
              <a:t>ها </a:t>
            </a:r>
            <a:r>
              <a:rPr lang="ar-SA" sz="2800" dirty="0">
                <a:cs typeface="B Badr" panose="00000400000000000000" pitchFamily="2" charset="-78"/>
              </a:rPr>
              <a:t>در بازار گرفته و کل بازار را با یک کالا یا خدمت مورد هدف قرار دهد</a:t>
            </a:r>
            <a:r>
              <a:rPr lang="en-US" sz="2800" dirty="0">
                <a:cs typeface="B Badr" panose="00000400000000000000" pitchFamily="2" charset="-78"/>
              </a:rPr>
              <a:t> . </a:t>
            </a:r>
            <a:r>
              <a:rPr lang="ar-SA" sz="2800" dirty="0">
                <a:cs typeface="B Badr" panose="00000400000000000000" pitchFamily="2" charset="-78"/>
              </a:rPr>
              <a:t>شرکت </a:t>
            </a:r>
            <a:r>
              <a:rPr lang="ar-SA" sz="2800" dirty="0" smtClean="0">
                <a:cs typeface="B Badr" panose="00000400000000000000" pitchFamily="2" charset="-78"/>
              </a:rPr>
              <a:t>محصول</a:t>
            </a:r>
            <a:r>
              <a:rPr lang="fa-IR" sz="2800" dirty="0" smtClean="0">
                <a:cs typeface="B Badr" panose="00000400000000000000" pitchFamily="2" charset="-78"/>
              </a:rPr>
              <a:t> </a:t>
            </a:r>
            <a:r>
              <a:rPr lang="ar-SA" sz="2800" dirty="0" smtClean="0">
                <a:cs typeface="B Badr" panose="00000400000000000000" pitchFamily="2" charset="-78"/>
              </a:rPr>
              <a:t>و </a:t>
            </a:r>
            <a:r>
              <a:rPr lang="ar-SA" sz="2800" dirty="0">
                <a:cs typeface="B Badr" panose="00000400000000000000" pitchFamily="2" charset="-78"/>
              </a:rPr>
              <a:t>برنامه بازاریابی را طراحی می کند که متناسب با ذائقه اکثریت خریداران </a:t>
            </a:r>
            <a:r>
              <a:rPr lang="ar-SA" sz="2800" dirty="0" smtClean="0">
                <a:cs typeface="B Badr" panose="00000400000000000000" pitchFamily="2" charset="-78"/>
              </a:rPr>
              <a:t>باشد</a:t>
            </a:r>
            <a:r>
              <a:rPr lang="fa-IR" sz="2800" dirty="0" smtClean="0">
                <a:cs typeface="B Badr" panose="00000400000000000000" pitchFamily="2" charset="-78"/>
              </a:rPr>
              <a:t>.</a:t>
            </a:r>
            <a:r>
              <a:rPr lang="en-US" sz="2800" dirty="0" smtClean="0">
                <a:cs typeface="B Badr" panose="00000400000000000000" pitchFamily="2" charset="-78"/>
              </a:rPr>
              <a:t> </a:t>
            </a:r>
            <a:endParaRPr lang="fa-IR" sz="2800" dirty="0" smtClean="0">
              <a:cs typeface="B Badr" panose="00000400000000000000" pitchFamily="2" charset="-78"/>
            </a:endParaRPr>
          </a:p>
          <a:p>
            <a:pPr marL="0" indent="0" algn="just" rtl="1">
              <a:buNone/>
            </a:pPr>
            <a:r>
              <a:rPr lang="fa-IR" sz="2800" dirty="0" smtClean="0">
                <a:cs typeface="B Badr" panose="00000400000000000000" pitchFamily="2" charset="-78"/>
              </a:rPr>
              <a:t>و برای زمانی مناسب است که سلیقه های مصرف کنندگان یکسان باشد وبازار دارای بخش های مختلف نباشد.</a:t>
            </a:r>
            <a:endParaRPr lang="en-US" sz="2800" dirty="0">
              <a:cs typeface="B Badr" panose="00000400000000000000" pitchFamily="2" charset="-78"/>
            </a:endParaRPr>
          </a:p>
        </p:txBody>
      </p:sp>
    </p:spTree>
    <p:extLst>
      <p:ext uri="{BB962C8B-B14F-4D97-AF65-F5344CB8AC3E}">
        <p14:creationId xmlns:p14="http://schemas.microsoft.com/office/powerpoint/2010/main" val="2150138615"/>
      </p:ext>
    </p:extLst>
  </p:cSld>
  <p:clrMapOvr>
    <a:masterClrMapping/>
  </p:clrMapOvr>
  <p:transition spd="med">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1"/>
            <a:ext cx="10018713" cy="1463634"/>
          </a:xfrm>
        </p:spPr>
        <p:txBody>
          <a:bodyPr>
            <a:normAutofit/>
          </a:bodyPr>
          <a:lstStyle/>
          <a:p>
            <a:pPr rtl="1"/>
            <a:r>
              <a:rPr lang="ar-SA" sz="3600" dirty="0">
                <a:solidFill>
                  <a:srgbClr val="FF0000"/>
                </a:solidFill>
                <a:cs typeface="B Badr" panose="00000400000000000000" pitchFamily="2" charset="-78"/>
              </a:rPr>
              <a:t>بازاریابی متمرکز</a:t>
            </a:r>
            <a:r>
              <a:rPr lang="en-US" sz="3600" dirty="0">
                <a:solidFill>
                  <a:srgbClr val="FF0000"/>
                </a:solidFill>
                <a:cs typeface="B Badr" panose="00000400000000000000" pitchFamily="2" charset="-78"/>
              </a:rPr>
              <a:t> </a:t>
            </a:r>
            <a:r>
              <a:rPr lang="en-US" sz="3600" dirty="0">
                <a:solidFill>
                  <a:schemeClr val="accent6">
                    <a:lumMod val="75000"/>
                  </a:schemeClr>
                </a:solidFill>
                <a:cs typeface="B Badr" panose="00000400000000000000" pitchFamily="2" charset="-78"/>
              </a:rPr>
              <a:t>)</a:t>
            </a:r>
            <a:r>
              <a:rPr lang="en-US" sz="3600" dirty="0">
                <a:cs typeface="B Badr" panose="00000400000000000000" pitchFamily="2" charset="-78"/>
              </a:rPr>
              <a:t> </a:t>
            </a:r>
            <a:r>
              <a:rPr lang="ar-SA" sz="3600" dirty="0">
                <a:solidFill>
                  <a:schemeClr val="accent6">
                    <a:lumMod val="75000"/>
                  </a:schemeClr>
                </a:solidFill>
                <a:cs typeface="B Badr" panose="00000400000000000000" pitchFamily="2" charset="-78"/>
              </a:rPr>
              <a:t>استراتژی بازاریابی برای بخش خاصی از بازار</a:t>
            </a:r>
            <a:r>
              <a:rPr lang="en-US" sz="3600" dirty="0">
                <a:solidFill>
                  <a:schemeClr val="accent6">
                    <a:lumMod val="75000"/>
                  </a:schemeClr>
                </a:solidFill>
                <a:cs typeface="B Badr" panose="00000400000000000000" pitchFamily="2" charset="-78"/>
              </a:rPr>
              <a:t> (</a:t>
            </a:r>
            <a:r>
              <a:rPr lang="en-US" sz="3600" dirty="0">
                <a:cs typeface="B Badr" panose="00000400000000000000" pitchFamily="2" charset="-78"/>
              </a:rPr>
              <a:t/>
            </a:r>
            <a:br>
              <a:rPr lang="en-US" sz="3600" dirty="0">
                <a:cs typeface="B Badr" panose="00000400000000000000" pitchFamily="2" charset="-78"/>
              </a:rPr>
            </a:br>
            <a:endParaRPr lang="en-US" sz="3600" dirty="0">
              <a:cs typeface="B Badr" panose="00000400000000000000" pitchFamily="2" charset="-78"/>
            </a:endParaRPr>
          </a:p>
        </p:txBody>
      </p:sp>
      <p:sp>
        <p:nvSpPr>
          <p:cNvPr id="3" name="Content Placeholder 2"/>
          <p:cNvSpPr>
            <a:spLocks noGrp="1"/>
          </p:cNvSpPr>
          <p:nvPr>
            <p:ph idx="1"/>
          </p:nvPr>
        </p:nvSpPr>
        <p:spPr/>
        <p:txBody>
          <a:bodyPr>
            <a:normAutofit lnSpcReduction="10000"/>
          </a:bodyPr>
          <a:lstStyle/>
          <a:p>
            <a:pPr algn="just" rtl="1"/>
            <a:r>
              <a:rPr lang="en-US" dirty="0">
                <a:cs typeface="B Badr" panose="00000400000000000000" pitchFamily="2" charset="-78"/>
              </a:rPr>
              <a:t> </a:t>
            </a:r>
            <a:r>
              <a:rPr lang="ar-SA" dirty="0">
                <a:cs typeface="B Badr" panose="00000400000000000000" pitchFamily="2" charset="-78"/>
              </a:rPr>
              <a:t>بکارگیری </a:t>
            </a:r>
            <a:r>
              <a:rPr lang="ar-SA" dirty="0">
                <a:solidFill>
                  <a:srgbClr val="FF0000"/>
                </a:solidFill>
                <a:cs typeface="B Badr" panose="00000400000000000000" pitchFamily="2" charset="-78"/>
              </a:rPr>
              <a:t>استراتژی بازاریابی متمرکز</a:t>
            </a:r>
            <a:r>
              <a:rPr lang="ar-SA" dirty="0">
                <a:cs typeface="B Badr" panose="00000400000000000000" pitchFamily="2" charset="-78"/>
              </a:rPr>
              <a:t>، به جای دنبال </a:t>
            </a:r>
            <a:r>
              <a:rPr lang="ar-SA" dirty="0">
                <a:solidFill>
                  <a:schemeClr val="accent6">
                    <a:lumMod val="75000"/>
                  </a:schemeClr>
                </a:solidFill>
                <a:cs typeface="B Badr" panose="00000400000000000000" pitchFamily="2" charset="-78"/>
              </a:rPr>
              <a:t>کردن سهمی کوچک از بازاری بزرگ</a:t>
            </a:r>
            <a:r>
              <a:rPr lang="ar-SA" dirty="0">
                <a:cs typeface="B Badr" panose="00000400000000000000" pitchFamily="2" charset="-78"/>
              </a:rPr>
              <a:t>، شرکت به دنبال </a:t>
            </a:r>
            <a:r>
              <a:rPr lang="ar-SA" dirty="0">
                <a:solidFill>
                  <a:schemeClr val="accent6">
                    <a:lumMod val="75000"/>
                  </a:schemeClr>
                </a:solidFill>
                <a:cs typeface="B Badr" panose="00000400000000000000" pitchFamily="2" charset="-78"/>
              </a:rPr>
              <a:t>سهمی بزرگ از یک یا چند بخش کوچک تر </a:t>
            </a:r>
            <a:r>
              <a:rPr lang="ar-SA" dirty="0">
                <a:cs typeface="B Badr" panose="00000400000000000000" pitchFamily="2" charset="-78"/>
              </a:rPr>
              <a:t>می رود</a:t>
            </a:r>
            <a:r>
              <a:rPr lang="en-US" dirty="0">
                <a:cs typeface="B Badr" panose="00000400000000000000" pitchFamily="2" charset="-78"/>
              </a:rPr>
              <a:t> . </a:t>
            </a:r>
            <a:endParaRPr lang="fa-IR" dirty="0" smtClean="0">
              <a:cs typeface="B Badr" panose="00000400000000000000" pitchFamily="2" charset="-78"/>
            </a:endParaRPr>
          </a:p>
          <a:p>
            <a:pPr algn="just" rtl="1"/>
            <a:r>
              <a:rPr lang="ar-SA" dirty="0" smtClean="0">
                <a:cs typeface="B Badr" panose="00000400000000000000" pitchFamily="2" charset="-78"/>
              </a:rPr>
              <a:t>از </a:t>
            </a:r>
            <a:r>
              <a:rPr lang="ar-SA" dirty="0">
                <a:cs typeface="B Badr" panose="00000400000000000000" pitchFamily="2" charset="-78"/>
              </a:rPr>
              <a:t>طریق بازاریابی متمرکز ، شرکت با دانش عمیق تر از نیازهای مصرف کننده در بخشهایی که خدمات ارائه می دهد و شهرت ویژه ای که به خاطر ارائه خدمت در بخش خاصی ازبازار بدست می آورد بازاریابی متمرکز می تواند به </a:t>
            </a:r>
            <a:r>
              <a:rPr lang="ar-SA" dirty="0">
                <a:solidFill>
                  <a:srgbClr val="C00000"/>
                </a:solidFill>
                <a:cs typeface="B Badr" panose="00000400000000000000" pitchFamily="2" charset="-78"/>
              </a:rPr>
              <a:t>شدت پرسود </a:t>
            </a:r>
            <a:r>
              <a:rPr lang="ar-SA" dirty="0">
                <a:cs typeface="B Badr" panose="00000400000000000000" pitchFamily="2" charset="-78"/>
              </a:rPr>
              <a:t>باشد و در کنار آن ، </a:t>
            </a:r>
            <a:r>
              <a:rPr lang="ar-SA" dirty="0" smtClean="0">
                <a:solidFill>
                  <a:srgbClr val="C00000"/>
                </a:solidFill>
                <a:cs typeface="B Badr" panose="00000400000000000000" pitchFamily="2" charset="-78"/>
              </a:rPr>
              <a:t>مخاطرات</a:t>
            </a:r>
            <a:r>
              <a:rPr lang="fa-IR" dirty="0" smtClean="0">
                <a:solidFill>
                  <a:srgbClr val="C00000"/>
                </a:solidFill>
                <a:cs typeface="B Badr" panose="00000400000000000000" pitchFamily="2" charset="-78"/>
              </a:rPr>
              <a:t> </a:t>
            </a:r>
            <a:r>
              <a:rPr lang="ar-SA" dirty="0" smtClean="0">
                <a:solidFill>
                  <a:srgbClr val="C00000"/>
                </a:solidFill>
                <a:cs typeface="B Badr" panose="00000400000000000000" pitchFamily="2" charset="-78"/>
              </a:rPr>
              <a:t>بیش </a:t>
            </a:r>
            <a:r>
              <a:rPr lang="ar-SA" dirty="0">
                <a:solidFill>
                  <a:srgbClr val="C00000"/>
                </a:solidFill>
                <a:cs typeface="B Badr" panose="00000400000000000000" pitchFamily="2" charset="-78"/>
              </a:rPr>
              <a:t>از حدی </a:t>
            </a:r>
            <a:r>
              <a:rPr lang="ar-SA" dirty="0">
                <a:cs typeface="B Badr" panose="00000400000000000000" pitchFamily="2" charset="-78"/>
              </a:rPr>
              <a:t>را هم در بر دارد</a:t>
            </a:r>
            <a:r>
              <a:rPr lang="en-US" dirty="0">
                <a:cs typeface="B Badr" panose="00000400000000000000" pitchFamily="2" charset="-78"/>
              </a:rPr>
              <a:t>. </a:t>
            </a:r>
            <a:r>
              <a:rPr lang="ar-SA" dirty="0">
                <a:cs typeface="B Badr" panose="00000400000000000000" pitchFamily="2" charset="-78"/>
              </a:rPr>
              <a:t>شرکت هایی که تنها به یک یا چند بخش برای تمام فعالیتشان بسنده می کنند اگر بخش مربوطه دارای کیفیت مورد نظر نباشد شدیداً ضربه خواهند خورد یاشاید رقیبان بزرگتر تصمیم به حضور در همان بخش و با منابعی بیشتر را بگیرند </a:t>
            </a:r>
            <a:r>
              <a:rPr lang="fa-IR" dirty="0" smtClean="0">
                <a:cs typeface="B Badr" panose="00000400000000000000" pitchFamily="2" charset="-78"/>
              </a:rPr>
              <a:t>.</a:t>
            </a:r>
            <a:endParaRPr lang="en-US" dirty="0">
              <a:cs typeface="B Badr" panose="00000400000000000000" pitchFamily="2" charset="-78"/>
            </a:endParaRPr>
          </a:p>
        </p:txBody>
      </p:sp>
    </p:spTree>
    <p:extLst>
      <p:ext uri="{BB962C8B-B14F-4D97-AF65-F5344CB8AC3E}">
        <p14:creationId xmlns:p14="http://schemas.microsoft.com/office/powerpoint/2010/main" val="1134836914"/>
      </p:ext>
    </p:extLst>
  </p:cSld>
  <p:clrMapOvr>
    <a:masterClrMapping/>
  </p:clrMapOvr>
  <p:transition spd="med">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wipe(down)">
                                      <p:cBhvr>
                                        <p:cTn id="14" dur="5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6" presetClass="entr" presetSubtype="16"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circle(in)">
                                      <p:cBhvr>
                                        <p:cTn id="19"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solidFill>
                  <a:srgbClr val="FF0000"/>
                </a:solidFill>
                <a:cs typeface="B Badr" panose="00000400000000000000" pitchFamily="2" charset="-78"/>
              </a:rPr>
              <a:t>بازاریابی انفرادی(تک به تک)</a:t>
            </a:r>
            <a:endParaRPr lang="en-US" dirty="0">
              <a:solidFill>
                <a:srgbClr val="FF0000"/>
              </a:solidFill>
              <a:cs typeface="B Badr" panose="00000400000000000000" pitchFamily="2" charset="-78"/>
            </a:endParaRPr>
          </a:p>
        </p:txBody>
      </p:sp>
      <p:sp>
        <p:nvSpPr>
          <p:cNvPr id="3" name="Content Placeholder 2"/>
          <p:cNvSpPr>
            <a:spLocks noGrp="1"/>
          </p:cNvSpPr>
          <p:nvPr>
            <p:ph idx="1"/>
          </p:nvPr>
        </p:nvSpPr>
        <p:spPr/>
        <p:txBody>
          <a:bodyPr>
            <a:normAutofit/>
          </a:bodyPr>
          <a:lstStyle/>
          <a:p>
            <a:pPr marL="0" indent="0" algn="just" rtl="1">
              <a:buNone/>
            </a:pPr>
            <a:r>
              <a:rPr lang="fa-IR" dirty="0">
                <a:cs typeface="B Badr" panose="00000400000000000000" pitchFamily="2" charset="-78"/>
              </a:rPr>
              <a:t> </a:t>
            </a:r>
            <a:r>
              <a:rPr lang="fa-IR" dirty="0" smtClean="0">
                <a:cs typeface="B Badr" panose="00000400000000000000" pitchFamily="2" charset="-78"/>
              </a:rPr>
              <a:t>در این نوع بازاریابی </a:t>
            </a:r>
            <a:r>
              <a:rPr lang="fa-IR" dirty="0" smtClean="0">
                <a:solidFill>
                  <a:schemeClr val="accent6">
                    <a:lumMod val="75000"/>
                  </a:schemeClr>
                </a:solidFill>
                <a:cs typeface="B Badr" panose="00000400000000000000" pitchFamily="2" charset="-78"/>
              </a:rPr>
              <a:t>عرضه محصول طبق سفارش مشتری </a:t>
            </a:r>
            <a:r>
              <a:rPr lang="fa-IR" dirty="0" smtClean="0">
                <a:cs typeface="B Badr" panose="00000400000000000000" pitchFamily="2" charset="-78"/>
              </a:rPr>
              <a:t>صورت می گیردو </a:t>
            </a:r>
            <a:r>
              <a:rPr lang="ur-PK" dirty="0" smtClean="0">
                <a:cs typeface="B Badr" panose="00000400000000000000" pitchFamily="2" charset="-78"/>
              </a:rPr>
              <a:t>بازارياب در </a:t>
            </a:r>
            <a:r>
              <a:rPr lang="ur-PK" dirty="0">
                <a:solidFill>
                  <a:schemeClr val="accent6">
                    <a:lumMod val="75000"/>
                  </a:schemeClr>
                </a:solidFill>
                <a:cs typeface="B Badr" panose="00000400000000000000" pitchFamily="2" charset="-78"/>
              </a:rPr>
              <a:t>پي حمايت از مشتريان در طول زمان</a:t>
            </a:r>
            <a:r>
              <a:rPr lang="ur-PK" dirty="0">
                <a:cs typeface="B Badr" panose="00000400000000000000" pitchFamily="2" charset="-78"/>
              </a:rPr>
              <a:t>، مديريت بر يكسري تعاملات با مشتريان و سنجش ميزان خريد مشتري از محصولات گوناگون است با توجه به اينكه بازاريابي تك به تك داراي </a:t>
            </a:r>
            <a:r>
              <a:rPr lang="ur-PK" dirty="0">
                <a:solidFill>
                  <a:srgbClr val="FF0000"/>
                </a:solidFill>
                <a:cs typeface="B Badr" panose="00000400000000000000" pitchFamily="2" charset="-78"/>
              </a:rPr>
              <a:t>ماهيتي يكپارچه </a:t>
            </a:r>
            <a:r>
              <a:rPr lang="ur-PK" dirty="0">
                <a:cs typeface="B Badr" panose="00000400000000000000" pitchFamily="2" charset="-78"/>
              </a:rPr>
              <a:t>است لذا بايد </a:t>
            </a:r>
            <a:r>
              <a:rPr lang="ur-PK" dirty="0">
                <a:solidFill>
                  <a:srgbClr val="00B050"/>
                </a:solidFill>
                <a:cs typeface="B Badr" panose="00000400000000000000" pitchFamily="2" charset="-78"/>
              </a:rPr>
              <a:t>فرآيندهاي درون سازماني به گونه اي باشد كه امكان برخورد ويژه و انفرادي با تك تك مشتريان را به كليه واحدها، بخش ها و عمليات سازمان بدهد. </a:t>
            </a:r>
            <a:endParaRPr lang="en-US" dirty="0">
              <a:solidFill>
                <a:srgbClr val="00B050"/>
              </a:solidFill>
              <a:cs typeface="B Badr" panose="00000400000000000000" pitchFamily="2" charset="-78"/>
            </a:endParaRPr>
          </a:p>
        </p:txBody>
      </p:sp>
    </p:spTree>
    <p:extLst>
      <p:ext uri="{BB962C8B-B14F-4D97-AF65-F5344CB8AC3E}">
        <p14:creationId xmlns:p14="http://schemas.microsoft.com/office/powerpoint/2010/main" val="3024835264"/>
      </p:ext>
    </p:extLst>
  </p:cSld>
  <p:clrMapOvr>
    <a:masterClrMapping/>
  </p:clrMapOvr>
  <p:transition spd="med">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ur-PK" b="1" dirty="0" smtClean="0">
                <a:solidFill>
                  <a:srgbClr val="FF0000"/>
                </a:solidFill>
                <a:cs typeface="B Badr" panose="00000400000000000000" pitchFamily="2" charset="-78"/>
              </a:rPr>
              <a:t>بازارهاي </a:t>
            </a:r>
            <a:r>
              <a:rPr lang="ur-PK" b="1" dirty="0">
                <a:solidFill>
                  <a:srgbClr val="FF0000"/>
                </a:solidFill>
                <a:cs typeface="B Badr" panose="00000400000000000000" pitchFamily="2" charset="-78"/>
              </a:rPr>
              <a:t>هدف با </a:t>
            </a:r>
            <a:r>
              <a:rPr lang="ur-PK" b="1" dirty="0" smtClean="0">
                <a:solidFill>
                  <a:srgbClr val="FF0000"/>
                </a:solidFill>
                <a:cs typeface="B Badr" panose="00000400000000000000" pitchFamily="2" charset="-78"/>
              </a:rPr>
              <a:t>رعايت اصو</a:t>
            </a:r>
            <a:r>
              <a:rPr lang="fa-IR" b="1" dirty="0" smtClean="0">
                <a:solidFill>
                  <a:srgbClr val="FF0000"/>
                </a:solidFill>
                <a:cs typeface="B Badr" panose="00000400000000000000" pitchFamily="2" charset="-78"/>
              </a:rPr>
              <a:t>ل</a:t>
            </a:r>
            <a:r>
              <a:rPr lang="ur-PK" b="1" dirty="0" smtClean="0">
                <a:solidFill>
                  <a:srgbClr val="FF0000"/>
                </a:solidFill>
                <a:cs typeface="B Badr" panose="00000400000000000000" pitchFamily="2" charset="-78"/>
              </a:rPr>
              <a:t> اخلاق</a:t>
            </a:r>
            <a:r>
              <a:rPr lang="fa-IR" b="1" dirty="0" smtClean="0">
                <a:solidFill>
                  <a:srgbClr val="FF0000"/>
                </a:solidFill>
                <a:cs typeface="B Badr" panose="00000400000000000000" pitchFamily="2" charset="-78"/>
              </a:rPr>
              <a:t>ی</a:t>
            </a:r>
            <a:endParaRPr lang="en-US" dirty="0">
              <a:solidFill>
                <a:srgbClr val="FF0000"/>
              </a:solidFill>
              <a:cs typeface="B Badr" panose="00000400000000000000" pitchFamily="2" charset="-78"/>
            </a:endParaRPr>
          </a:p>
        </p:txBody>
      </p:sp>
      <p:sp>
        <p:nvSpPr>
          <p:cNvPr id="3" name="Content Placeholder 2"/>
          <p:cNvSpPr>
            <a:spLocks noGrp="1"/>
          </p:cNvSpPr>
          <p:nvPr>
            <p:ph idx="1"/>
          </p:nvPr>
        </p:nvSpPr>
        <p:spPr>
          <a:xfrm>
            <a:off x="1484310" y="2438399"/>
            <a:ext cx="10018713" cy="3352801"/>
          </a:xfrm>
        </p:spPr>
        <p:txBody>
          <a:bodyPr>
            <a:normAutofit/>
          </a:bodyPr>
          <a:lstStyle/>
          <a:p>
            <a:pPr marL="0" indent="0" algn="just" rtl="1">
              <a:buNone/>
            </a:pPr>
            <a:r>
              <a:rPr lang="fa-IR" sz="2600" dirty="0" smtClean="0">
                <a:cs typeface="B Badr" panose="00000400000000000000" pitchFamily="2" charset="-78"/>
              </a:rPr>
              <a:t>بازاریاب ها باید در </a:t>
            </a:r>
            <a:r>
              <a:rPr lang="fa-IR" sz="2600" dirty="0" smtClean="0">
                <a:solidFill>
                  <a:schemeClr val="accent1">
                    <a:lumMod val="75000"/>
                  </a:schemeClr>
                </a:solidFill>
                <a:cs typeface="B Badr" panose="00000400000000000000" pitchFamily="2" charset="-78"/>
              </a:rPr>
              <a:t>هنگام </a:t>
            </a:r>
            <a:r>
              <a:rPr lang="ur-PK" sz="2600" dirty="0" smtClean="0">
                <a:solidFill>
                  <a:schemeClr val="accent1">
                    <a:lumMod val="75000"/>
                  </a:schemeClr>
                </a:solidFill>
                <a:cs typeface="B Badr" panose="00000400000000000000" pitchFamily="2" charset="-78"/>
              </a:rPr>
              <a:t>گزين</a:t>
            </a:r>
            <a:r>
              <a:rPr lang="fa-IR" sz="2600" dirty="0" smtClean="0">
                <a:solidFill>
                  <a:schemeClr val="accent1">
                    <a:lumMod val="75000"/>
                  </a:schemeClr>
                </a:solidFill>
                <a:cs typeface="B Badr" panose="00000400000000000000" pitchFamily="2" charset="-78"/>
              </a:rPr>
              <a:t>ش</a:t>
            </a:r>
            <a:r>
              <a:rPr lang="ur-PK" sz="2600" dirty="0" smtClean="0">
                <a:solidFill>
                  <a:schemeClr val="accent1">
                    <a:lumMod val="75000"/>
                  </a:schemeClr>
                </a:solidFill>
                <a:cs typeface="B Badr" panose="00000400000000000000" pitchFamily="2" charset="-78"/>
              </a:rPr>
              <a:t> </a:t>
            </a:r>
            <a:r>
              <a:rPr lang="ur-PK" sz="2600" dirty="0">
                <a:solidFill>
                  <a:schemeClr val="accent1">
                    <a:lumMod val="75000"/>
                  </a:schemeClr>
                </a:solidFill>
                <a:cs typeface="B Badr" panose="00000400000000000000" pitchFamily="2" charset="-78"/>
              </a:rPr>
              <a:t>بازارهاي هدف </a:t>
            </a:r>
            <a:r>
              <a:rPr lang="fa-IR" sz="2600" dirty="0" smtClean="0">
                <a:solidFill>
                  <a:schemeClr val="accent1">
                    <a:lumMod val="75000"/>
                  </a:schemeClr>
                </a:solidFill>
                <a:cs typeface="B Badr" panose="00000400000000000000" pitchFamily="2" charset="-78"/>
              </a:rPr>
              <a:t>،</a:t>
            </a:r>
            <a:r>
              <a:rPr lang="ur-PK" sz="2600" dirty="0" smtClean="0">
                <a:solidFill>
                  <a:schemeClr val="accent1">
                    <a:lumMod val="75000"/>
                  </a:schemeClr>
                </a:solidFill>
                <a:cs typeface="B Badr" panose="00000400000000000000" pitchFamily="2" charset="-78"/>
              </a:rPr>
              <a:t>رعايت اصول</a:t>
            </a:r>
            <a:r>
              <a:rPr lang="fa-IR" sz="2600" dirty="0" smtClean="0">
                <a:solidFill>
                  <a:schemeClr val="accent1">
                    <a:lumMod val="75000"/>
                  </a:schemeClr>
                </a:solidFill>
                <a:cs typeface="B Badr" panose="00000400000000000000" pitchFamily="2" charset="-78"/>
              </a:rPr>
              <a:t> </a:t>
            </a:r>
            <a:r>
              <a:rPr lang="ur-PK" sz="2600" dirty="0" smtClean="0">
                <a:solidFill>
                  <a:schemeClr val="accent1">
                    <a:lumMod val="75000"/>
                  </a:schemeClr>
                </a:solidFill>
                <a:cs typeface="B Badr" panose="00000400000000000000" pitchFamily="2" charset="-78"/>
              </a:rPr>
              <a:t>اخلاقي</a:t>
            </a:r>
            <a:r>
              <a:rPr lang="fa-IR" sz="2600" dirty="0" smtClean="0">
                <a:solidFill>
                  <a:schemeClr val="accent1">
                    <a:lumMod val="75000"/>
                  </a:schemeClr>
                </a:solidFill>
                <a:cs typeface="B Badr" panose="00000400000000000000" pitchFamily="2" charset="-78"/>
              </a:rPr>
              <a:t> </a:t>
            </a:r>
            <a:r>
              <a:rPr lang="fa-IR" sz="2600" dirty="0" smtClean="0">
                <a:cs typeface="B Badr" panose="00000400000000000000" pitchFamily="2" charset="-78"/>
              </a:rPr>
              <a:t>را لحاظ کنند.تا </a:t>
            </a:r>
            <a:r>
              <a:rPr lang="fa-IR" sz="2600" dirty="0" smtClean="0">
                <a:solidFill>
                  <a:schemeClr val="accent5">
                    <a:lumMod val="75000"/>
                  </a:schemeClr>
                </a:solidFill>
                <a:cs typeface="B Badr" panose="00000400000000000000" pitchFamily="2" charset="-78"/>
              </a:rPr>
              <a:t>با واکنش منفی مشتریان روبرو نشوند.</a:t>
            </a:r>
          </a:p>
          <a:p>
            <a:pPr marL="0" indent="0" algn="just" rtl="1">
              <a:buNone/>
            </a:pPr>
            <a:endParaRPr lang="fa-IR" sz="2600" dirty="0" smtClean="0">
              <a:solidFill>
                <a:schemeClr val="accent3">
                  <a:lumMod val="75000"/>
                </a:schemeClr>
              </a:solidFill>
              <a:cs typeface="B Badr" panose="00000400000000000000" pitchFamily="2" charset="-78"/>
            </a:endParaRPr>
          </a:p>
          <a:p>
            <a:pPr marL="0" indent="0" algn="just" rtl="1">
              <a:buNone/>
            </a:pPr>
            <a:r>
              <a:rPr lang="fa-IR" sz="2600" dirty="0" smtClean="0">
                <a:cs typeface="B Badr" panose="00000400000000000000" pitchFamily="2" charset="-78"/>
              </a:rPr>
              <a:t>مشتریان ،</a:t>
            </a:r>
            <a:r>
              <a:rPr lang="ur-PK" sz="2600" dirty="0" smtClean="0">
                <a:cs typeface="B Badr" panose="00000400000000000000" pitchFamily="2" charset="-78"/>
              </a:rPr>
              <a:t>زماني </a:t>
            </a:r>
            <a:r>
              <a:rPr lang="ur-PK" sz="2600" dirty="0">
                <a:cs typeface="B Badr" panose="00000400000000000000" pitchFamily="2" charset="-78"/>
              </a:rPr>
              <a:t>كه بازاريابان از </a:t>
            </a:r>
            <a:r>
              <a:rPr lang="fa-IR" sz="2600" dirty="0" smtClean="0">
                <a:solidFill>
                  <a:srgbClr val="FF0000"/>
                </a:solidFill>
                <a:cs typeface="B Badr" panose="00000400000000000000" pitchFamily="2" charset="-78"/>
              </a:rPr>
              <a:t>(</a:t>
            </a:r>
            <a:r>
              <a:rPr lang="ur-PK" sz="2600" dirty="0" smtClean="0">
                <a:solidFill>
                  <a:srgbClr val="FF0000"/>
                </a:solidFill>
                <a:cs typeface="B Badr" panose="00000400000000000000" pitchFamily="2" charset="-78"/>
              </a:rPr>
              <a:t>گروههاي </a:t>
            </a:r>
            <a:r>
              <a:rPr lang="ur-PK" sz="2600" dirty="0">
                <a:solidFill>
                  <a:srgbClr val="FF0000"/>
                </a:solidFill>
                <a:cs typeface="B Badr" panose="00000400000000000000" pitchFamily="2" charset="-78"/>
              </a:rPr>
              <a:t>آسيب پذير </a:t>
            </a:r>
            <a:r>
              <a:rPr lang="ur-PK" sz="2600" dirty="0" smtClean="0">
                <a:solidFill>
                  <a:srgbClr val="FF0000"/>
                </a:solidFill>
                <a:cs typeface="B Badr" panose="00000400000000000000" pitchFamily="2" charset="-78"/>
              </a:rPr>
              <a:t>)</a:t>
            </a:r>
            <a:r>
              <a:rPr lang="ur-PK" sz="2600" dirty="0" smtClean="0">
                <a:cs typeface="B Badr" panose="00000400000000000000" pitchFamily="2" charset="-78"/>
              </a:rPr>
              <a:t>هم </a:t>
            </a:r>
            <a:r>
              <a:rPr lang="ur-PK" sz="2600" dirty="0">
                <a:cs typeface="B Badr" panose="00000400000000000000" pitchFamily="2" charset="-78"/>
              </a:rPr>
              <a:t>چون كود كان</a:t>
            </a:r>
            <a:r>
              <a:rPr lang="ur-PK" sz="2600" dirty="0">
                <a:solidFill>
                  <a:srgbClr val="FF0000"/>
                </a:solidFill>
                <a:cs typeface="B Badr" panose="00000400000000000000" pitchFamily="2" charset="-78"/>
              </a:rPr>
              <a:t>( يا گروه هاي </a:t>
            </a:r>
            <a:r>
              <a:rPr lang="ur-PK" sz="2600" dirty="0" smtClean="0">
                <a:solidFill>
                  <a:srgbClr val="FF0000"/>
                </a:solidFill>
                <a:cs typeface="B Badr" panose="00000400000000000000" pitchFamily="2" charset="-78"/>
              </a:rPr>
              <a:t>محروم </a:t>
            </a:r>
            <a:r>
              <a:rPr lang="ur-PK" sz="2600" dirty="0">
                <a:solidFill>
                  <a:srgbClr val="FF0000"/>
                </a:solidFill>
                <a:cs typeface="B Badr" panose="00000400000000000000" pitchFamily="2" charset="-78"/>
              </a:rPr>
              <a:t>)</a:t>
            </a:r>
            <a:r>
              <a:rPr lang="ur-PK" sz="2600" dirty="0" smtClean="0">
                <a:cs typeface="B Badr" panose="00000400000000000000" pitchFamily="2" charset="-78"/>
              </a:rPr>
              <a:t>نظير ساكنين</a:t>
            </a:r>
            <a:r>
              <a:rPr lang="fa-IR" sz="2600" dirty="0" smtClean="0">
                <a:cs typeface="B Badr" panose="00000400000000000000" pitchFamily="2" charset="-78"/>
              </a:rPr>
              <a:t> </a:t>
            </a:r>
            <a:r>
              <a:rPr lang="ur-PK" sz="2600" dirty="0" smtClean="0">
                <a:cs typeface="B Badr" panose="00000400000000000000" pitchFamily="2" charset="-78"/>
              </a:rPr>
              <a:t>جنوب شهر </a:t>
            </a:r>
            <a:r>
              <a:rPr lang="ur-PK" sz="2600" dirty="0">
                <a:cs typeface="B Badr" panose="00000400000000000000" pitchFamily="2" charset="-78"/>
              </a:rPr>
              <a:t>سوء ا ستفاده مي </a:t>
            </a:r>
            <a:r>
              <a:rPr lang="ur-PK" sz="2600" dirty="0" smtClean="0">
                <a:cs typeface="B Badr" panose="00000400000000000000" pitchFamily="2" charset="-78"/>
              </a:rPr>
              <a:t>كنند </a:t>
            </a:r>
            <a:r>
              <a:rPr lang="ur-PK" sz="2600" dirty="0">
                <a:cs typeface="B Badr" panose="00000400000000000000" pitchFamily="2" charset="-78"/>
              </a:rPr>
              <a:t>و يا</a:t>
            </a:r>
            <a:r>
              <a:rPr lang="ur-PK" sz="2600" dirty="0">
                <a:solidFill>
                  <a:schemeClr val="accent3">
                    <a:lumMod val="75000"/>
                  </a:schemeClr>
                </a:solidFill>
                <a:cs typeface="B Badr" panose="00000400000000000000" pitchFamily="2" charset="-78"/>
              </a:rPr>
              <a:t> </a:t>
            </a:r>
            <a:r>
              <a:rPr lang="ur-PK" sz="2600" dirty="0" smtClean="0">
                <a:solidFill>
                  <a:schemeClr val="accent3">
                    <a:lumMod val="75000"/>
                  </a:schemeClr>
                </a:solidFill>
                <a:cs typeface="B Badr" panose="00000400000000000000" pitchFamily="2" charset="-78"/>
              </a:rPr>
              <a:t>هنگامي كه</a:t>
            </a:r>
            <a:r>
              <a:rPr lang="fa-IR" sz="2600" dirty="0" smtClean="0">
                <a:solidFill>
                  <a:schemeClr val="accent3">
                    <a:lumMod val="75000"/>
                  </a:schemeClr>
                </a:solidFill>
                <a:cs typeface="B Badr" panose="00000400000000000000" pitchFamily="2" charset="-78"/>
              </a:rPr>
              <a:t> </a:t>
            </a:r>
            <a:r>
              <a:rPr lang="ur-PK" sz="2600" dirty="0" smtClean="0">
                <a:solidFill>
                  <a:schemeClr val="accent3">
                    <a:lumMod val="75000"/>
                  </a:schemeClr>
                </a:solidFill>
                <a:cs typeface="B Badr" panose="00000400000000000000" pitchFamily="2" charset="-78"/>
              </a:rPr>
              <a:t>اقدام </a:t>
            </a:r>
            <a:r>
              <a:rPr lang="ur-PK" sz="2600" dirty="0">
                <a:solidFill>
                  <a:schemeClr val="accent3">
                    <a:lumMod val="75000"/>
                  </a:schemeClr>
                </a:solidFill>
                <a:cs typeface="B Badr" panose="00000400000000000000" pitchFamily="2" charset="-78"/>
              </a:rPr>
              <a:t>به </a:t>
            </a:r>
            <a:r>
              <a:rPr lang="ur-PK" sz="2600" dirty="0" smtClean="0">
                <a:solidFill>
                  <a:schemeClr val="accent3">
                    <a:lumMod val="75000"/>
                  </a:schemeClr>
                </a:solidFill>
                <a:cs typeface="B Badr" panose="00000400000000000000" pitchFamily="2" charset="-78"/>
              </a:rPr>
              <a:t>توليد </a:t>
            </a:r>
            <a:r>
              <a:rPr lang="ur-PK" sz="2600" dirty="0">
                <a:solidFill>
                  <a:schemeClr val="accent3">
                    <a:lumMod val="75000"/>
                  </a:schemeClr>
                </a:solidFill>
                <a:cs typeface="B Badr" panose="00000400000000000000" pitchFamily="2" charset="-78"/>
              </a:rPr>
              <a:t>و ترويج </a:t>
            </a:r>
            <a:r>
              <a:rPr lang="ur-PK" sz="2600" dirty="0" smtClean="0">
                <a:solidFill>
                  <a:schemeClr val="accent3">
                    <a:lumMod val="75000"/>
                  </a:schemeClr>
                </a:solidFill>
                <a:cs typeface="B Badr" panose="00000400000000000000" pitchFamily="2" charset="-78"/>
              </a:rPr>
              <a:t>كالاهايي </a:t>
            </a:r>
            <a:r>
              <a:rPr lang="ur-PK" sz="2600" dirty="0">
                <a:solidFill>
                  <a:schemeClr val="accent3">
                    <a:lumMod val="75000"/>
                  </a:schemeClr>
                </a:solidFill>
                <a:cs typeface="B Badr" panose="00000400000000000000" pitchFamily="2" charset="-78"/>
              </a:rPr>
              <a:t>مي </a:t>
            </a:r>
            <a:r>
              <a:rPr lang="ur-PK" sz="2600" dirty="0" smtClean="0">
                <a:solidFill>
                  <a:schemeClr val="accent3">
                    <a:lumMod val="75000"/>
                  </a:schemeClr>
                </a:solidFill>
                <a:cs typeface="B Badr" panose="00000400000000000000" pitchFamily="2" charset="-78"/>
              </a:rPr>
              <a:t>كنند </a:t>
            </a:r>
            <a:r>
              <a:rPr lang="ur-PK" sz="2600" dirty="0">
                <a:solidFill>
                  <a:schemeClr val="accent3">
                    <a:lumMod val="75000"/>
                  </a:schemeClr>
                </a:solidFill>
                <a:cs typeface="B Badr" panose="00000400000000000000" pitchFamily="2" charset="-78"/>
              </a:rPr>
              <a:t>كه </a:t>
            </a:r>
            <a:r>
              <a:rPr lang="ur-PK" sz="2600" dirty="0" smtClean="0">
                <a:solidFill>
                  <a:schemeClr val="accent3">
                    <a:lumMod val="75000"/>
                  </a:schemeClr>
                </a:solidFill>
                <a:cs typeface="B Badr" panose="00000400000000000000" pitchFamily="2" charset="-78"/>
              </a:rPr>
              <a:t>ازضرر </a:t>
            </a:r>
            <a:r>
              <a:rPr lang="ur-PK" sz="2600" dirty="0">
                <a:solidFill>
                  <a:schemeClr val="accent3">
                    <a:lumMod val="75000"/>
                  </a:schemeClr>
                </a:solidFill>
                <a:cs typeface="B Badr" panose="00000400000000000000" pitchFamily="2" charset="-78"/>
              </a:rPr>
              <a:t>و زيان بالقوه اي </a:t>
            </a:r>
            <a:r>
              <a:rPr lang="ur-PK" sz="2600" dirty="0" smtClean="0">
                <a:solidFill>
                  <a:schemeClr val="accent3">
                    <a:lumMod val="75000"/>
                  </a:schemeClr>
                </a:solidFill>
                <a:cs typeface="B Badr" panose="00000400000000000000" pitchFamily="2" charset="-78"/>
              </a:rPr>
              <a:t>برخوردارند </a:t>
            </a:r>
            <a:r>
              <a:rPr lang="ur-PK" sz="2600" dirty="0">
                <a:solidFill>
                  <a:schemeClr val="accent3">
                    <a:lumMod val="75000"/>
                  </a:schemeClr>
                </a:solidFill>
                <a:cs typeface="B Badr" panose="00000400000000000000" pitchFamily="2" charset="-78"/>
              </a:rPr>
              <a:t>از خود </a:t>
            </a:r>
            <a:r>
              <a:rPr lang="ur-PK" sz="2600" dirty="0" smtClean="0">
                <a:solidFill>
                  <a:schemeClr val="accent3">
                    <a:lumMod val="75000"/>
                  </a:schemeClr>
                </a:solidFill>
                <a:cs typeface="B Badr" panose="00000400000000000000" pitchFamily="2" charset="-78"/>
              </a:rPr>
              <a:t>نگراني</a:t>
            </a:r>
            <a:r>
              <a:rPr lang="fa-IR" sz="2600" dirty="0" smtClean="0">
                <a:solidFill>
                  <a:schemeClr val="accent3">
                    <a:lumMod val="75000"/>
                  </a:schemeClr>
                </a:solidFill>
                <a:cs typeface="B Badr" panose="00000400000000000000" pitchFamily="2" charset="-78"/>
              </a:rPr>
              <a:t> </a:t>
            </a:r>
            <a:r>
              <a:rPr lang="ur-PK" sz="2600" dirty="0" smtClean="0">
                <a:solidFill>
                  <a:schemeClr val="accent3">
                    <a:lumMod val="75000"/>
                  </a:schemeClr>
                </a:solidFill>
                <a:cs typeface="B Badr" panose="00000400000000000000" pitchFamily="2" charset="-78"/>
              </a:rPr>
              <a:t>نشان </a:t>
            </a:r>
            <a:r>
              <a:rPr lang="ur-PK" sz="2600" dirty="0">
                <a:solidFill>
                  <a:schemeClr val="accent3">
                    <a:lumMod val="75000"/>
                  </a:schemeClr>
                </a:solidFill>
                <a:cs typeface="B Badr" panose="00000400000000000000" pitchFamily="2" charset="-78"/>
              </a:rPr>
              <a:t>مي دهند</a:t>
            </a:r>
            <a:r>
              <a:rPr lang="ur-PK" sz="2600" dirty="0">
                <a:cs typeface="B Badr" panose="00000400000000000000" pitchFamily="2" charset="-78"/>
              </a:rPr>
              <a:t>.</a:t>
            </a:r>
            <a:endParaRPr lang="fa-IR" sz="2600" dirty="0" smtClean="0">
              <a:cs typeface="B Badr" panose="00000400000000000000" pitchFamily="2" charset="-78"/>
            </a:endParaRPr>
          </a:p>
          <a:p>
            <a:pPr marL="0" indent="0" algn="r" rtl="1">
              <a:buNone/>
            </a:pPr>
            <a:endParaRPr lang="en-US" dirty="0">
              <a:cs typeface="B Badr" panose="00000400000000000000" pitchFamily="2" charset="-78"/>
            </a:endParaRPr>
          </a:p>
        </p:txBody>
      </p:sp>
    </p:spTree>
    <p:extLst>
      <p:ext uri="{BB962C8B-B14F-4D97-AF65-F5344CB8AC3E}">
        <p14:creationId xmlns:p14="http://schemas.microsoft.com/office/powerpoint/2010/main" val="149194435"/>
      </p:ext>
    </p:extLst>
  </p:cSld>
  <p:clrMapOvr>
    <a:masterClrMapping/>
  </p:clrMapOvr>
  <p:transition spd="med">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barn(inVertical)">
                                      <p:cBhvr>
                                        <p:cTn id="14" dur="5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385964" cy="6858000"/>
          </a:xfrm>
          <a:prstGeom prst="rect">
            <a:avLst/>
          </a:prstGeom>
        </p:spPr>
      </p:pic>
    </p:spTree>
    <p:extLst>
      <p:ext uri="{BB962C8B-B14F-4D97-AF65-F5344CB8AC3E}">
        <p14:creationId xmlns:p14="http://schemas.microsoft.com/office/powerpoint/2010/main" val="294264384"/>
      </p:ext>
    </p:extLst>
  </p:cSld>
  <p:clrMapOvr>
    <a:masterClrMapping/>
  </p:clrMapOvr>
  <p:transition spd="med">
    <p:randomBar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55563" y="673923"/>
            <a:ext cx="10018713" cy="5703125"/>
          </a:xfrm>
        </p:spPr>
        <p:txBody>
          <a:bodyPr>
            <a:noAutofit/>
          </a:bodyPr>
          <a:lstStyle/>
          <a:p>
            <a:pPr rtl="1"/>
            <a:r>
              <a:rPr lang="fa-IR" sz="3600" b="1" dirty="0">
                <a:latin typeface="Arial" panose="020B0604020202020204" pitchFamily="34" charset="0"/>
                <a:cs typeface="Arial" panose="020B0604020202020204" pitchFamily="34" charset="0"/>
              </a:rPr>
              <a:t/>
            </a:r>
            <a:br>
              <a:rPr lang="fa-IR" sz="3600" b="1" dirty="0">
                <a:latin typeface="Arial" panose="020B0604020202020204" pitchFamily="34" charset="0"/>
                <a:cs typeface="Arial" panose="020B0604020202020204" pitchFamily="34" charset="0"/>
              </a:rPr>
            </a:br>
            <a:r>
              <a:rPr lang="fa-IR" sz="3600" b="1" dirty="0" smtClean="0">
                <a:latin typeface="Arial" panose="020B0604020202020204" pitchFamily="34" charset="0"/>
                <a:cs typeface="Arial" panose="020B0604020202020204" pitchFamily="34" charset="0"/>
              </a:rPr>
              <a:t/>
            </a:r>
            <a:br>
              <a:rPr lang="fa-IR" sz="3600" b="1" dirty="0" smtClean="0">
                <a:latin typeface="Arial" panose="020B0604020202020204" pitchFamily="34" charset="0"/>
                <a:cs typeface="Arial" panose="020B0604020202020204" pitchFamily="34" charset="0"/>
              </a:rPr>
            </a:br>
            <a:r>
              <a:rPr lang="fa-IR" sz="3600" b="1" dirty="0">
                <a:latin typeface="Arial" panose="020B0604020202020204" pitchFamily="34" charset="0"/>
                <a:cs typeface="Arial" panose="020B0604020202020204" pitchFamily="34" charset="0"/>
              </a:rPr>
              <a:t/>
            </a:r>
            <a:br>
              <a:rPr lang="fa-IR" sz="3600" b="1" dirty="0">
                <a:latin typeface="Arial" panose="020B0604020202020204" pitchFamily="34" charset="0"/>
                <a:cs typeface="Arial" panose="020B0604020202020204" pitchFamily="34" charset="0"/>
              </a:rPr>
            </a:br>
            <a:r>
              <a:rPr lang="fa-IR" sz="3600" b="1" dirty="0" smtClean="0">
                <a:latin typeface="Arial" panose="020B0604020202020204" pitchFamily="34" charset="0"/>
                <a:cs typeface="Arial" panose="020B0604020202020204" pitchFamily="34" charset="0"/>
              </a:rPr>
              <a:t/>
            </a:r>
            <a:br>
              <a:rPr lang="fa-IR" sz="3600" b="1" dirty="0" smtClean="0">
                <a:latin typeface="Arial" panose="020B0604020202020204" pitchFamily="34" charset="0"/>
                <a:cs typeface="Arial" panose="020B0604020202020204" pitchFamily="34" charset="0"/>
              </a:rPr>
            </a:br>
            <a:r>
              <a:rPr lang="fa-IR" sz="3600" b="1" dirty="0" smtClean="0">
                <a:latin typeface="Arial" panose="020B0604020202020204" pitchFamily="34" charset="0"/>
                <a:cs typeface="Arial" panose="020B0604020202020204" pitchFamily="34" charset="0"/>
              </a:rPr>
              <a:t/>
            </a:r>
            <a:br>
              <a:rPr lang="fa-IR" sz="3600" b="1" dirty="0" smtClean="0">
                <a:latin typeface="Arial" panose="020B0604020202020204" pitchFamily="34" charset="0"/>
                <a:cs typeface="Arial" panose="020B0604020202020204" pitchFamily="34" charset="0"/>
              </a:rPr>
            </a:br>
            <a:r>
              <a:rPr lang="fa-IR" sz="3600" b="1" dirty="0" smtClean="0">
                <a:latin typeface="Arial" panose="020B0604020202020204" pitchFamily="34" charset="0"/>
                <a:cs typeface="Arial" panose="020B0604020202020204" pitchFamily="34" charset="0"/>
              </a:rPr>
              <a:t/>
            </a:r>
            <a:br>
              <a:rPr lang="fa-IR" sz="3600" b="1" dirty="0" smtClean="0">
                <a:latin typeface="Arial" panose="020B0604020202020204" pitchFamily="34" charset="0"/>
                <a:cs typeface="Arial" panose="020B0604020202020204" pitchFamily="34" charset="0"/>
              </a:rPr>
            </a:br>
            <a:r>
              <a:rPr lang="fa-IR" sz="3600" b="1" dirty="0">
                <a:solidFill>
                  <a:schemeClr val="accent6">
                    <a:lumMod val="75000"/>
                  </a:schemeClr>
                </a:solidFill>
                <a:latin typeface="Arial" panose="020B0604020202020204" pitchFamily="34" charset="0"/>
                <a:cs typeface="Arial" panose="020B0604020202020204" pitchFamily="34" charset="0"/>
              </a:rPr>
              <a:t/>
            </a:r>
            <a:br>
              <a:rPr lang="fa-IR" sz="3600" b="1" dirty="0">
                <a:solidFill>
                  <a:schemeClr val="accent6">
                    <a:lumMod val="75000"/>
                  </a:schemeClr>
                </a:solidFill>
                <a:latin typeface="Arial" panose="020B0604020202020204" pitchFamily="34" charset="0"/>
                <a:cs typeface="Arial" panose="020B0604020202020204" pitchFamily="34" charset="0"/>
              </a:rPr>
            </a:br>
            <a:r>
              <a:rPr lang="fa-IR" sz="3200" b="1" dirty="0" smtClean="0">
                <a:solidFill>
                  <a:srgbClr val="FF0000"/>
                </a:solidFill>
                <a:latin typeface="Arial" panose="020B0604020202020204" pitchFamily="34" charset="0"/>
                <a:cs typeface="B Badr" panose="00000400000000000000" pitchFamily="2" charset="-78"/>
              </a:rPr>
              <a:t>موضوع ارائه: </a:t>
            </a:r>
            <a:r>
              <a:rPr lang="fa-IR" sz="3200" b="1" dirty="0" smtClean="0">
                <a:solidFill>
                  <a:schemeClr val="accent6">
                    <a:lumMod val="75000"/>
                  </a:schemeClr>
                </a:solidFill>
                <a:latin typeface="Arabic Typesetting" panose="03020402040406030203" pitchFamily="66" charset="-78"/>
                <a:cs typeface="B Badr" panose="00000400000000000000" pitchFamily="2" charset="-78"/>
              </a:rPr>
              <a:t>شناسایی </a:t>
            </a:r>
            <a:r>
              <a:rPr lang="fa-IR" sz="3200" b="1" dirty="0">
                <a:solidFill>
                  <a:schemeClr val="accent6">
                    <a:lumMod val="75000"/>
                  </a:schemeClr>
                </a:solidFill>
                <a:latin typeface="Arabic Typesetting" panose="03020402040406030203" pitchFamily="66" charset="-78"/>
                <a:cs typeface="B Badr" panose="00000400000000000000" pitchFamily="2" charset="-78"/>
              </a:rPr>
              <a:t>بخش های بازار و بازار </a:t>
            </a:r>
            <a:r>
              <a:rPr lang="fa-IR" sz="3200" b="1" dirty="0" smtClean="0">
                <a:solidFill>
                  <a:schemeClr val="accent6">
                    <a:lumMod val="75000"/>
                  </a:schemeClr>
                </a:solidFill>
                <a:latin typeface="Arabic Typesetting" panose="03020402040406030203" pitchFamily="66" charset="-78"/>
                <a:cs typeface="B Badr" panose="00000400000000000000" pitchFamily="2" charset="-78"/>
              </a:rPr>
              <a:t>هدف</a:t>
            </a:r>
            <a:r>
              <a:rPr lang="en-US" sz="3200" b="1" dirty="0" smtClean="0">
                <a:solidFill>
                  <a:schemeClr val="accent6">
                    <a:lumMod val="75000"/>
                  </a:schemeClr>
                </a:solidFill>
                <a:latin typeface="Arabic Typesetting" panose="03020402040406030203" pitchFamily="66" charset="-78"/>
                <a:cs typeface="B Badr" panose="00000400000000000000" pitchFamily="2" charset="-78"/>
              </a:rPr>
              <a:t/>
            </a:r>
            <a:br>
              <a:rPr lang="en-US" sz="3200" b="1" dirty="0" smtClean="0">
                <a:solidFill>
                  <a:schemeClr val="accent6">
                    <a:lumMod val="75000"/>
                  </a:schemeClr>
                </a:solidFill>
                <a:latin typeface="Arabic Typesetting" panose="03020402040406030203" pitchFamily="66" charset="-78"/>
                <a:cs typeface="B Badr" panose="00000400000000000000" pitchFamily="2" charset="-78"/>
              </a:rPr>
            </a:br>
            <a:r>
              <a:rPr lang="en-US" sz="3200" b="1" dirty="0" smtClean="0">
                <a:solidFill>
                  <a:schemeClr val="accent6">
                    <a:lumMod val="75000"/>
                  </a:schemeClr>
                </a:solidFill>
                <a:latin typeface="Arabic Typesetting" panose="03020402040406030203" pitchFamily="66" charset="-78"/>
                <a:cs typeface="B Badr" panose="00000400000000000000" pitchFamily="2" charset="-78"/>
              </a:rPr>
              <a:t>)</a:t>
            </a:r>
            <a:r>
              <a:rPr lang="fa-IR" sz="3200" b="1" dirty="0" smtClean="0">
                <a:solidFill>
                  <a:schemeClr val="accent6">
                    <a:lumMod val="75000"/>
                  </a:schemeClr>
                </a:solidFill>
                <a:latin typeface="Arabic Typesetting" panose="03020402040406030203" pitchFamily="66" charset="-78"/>
                <a:cs typeface="B Badr" panose="00000400000000000000" pitchFamily="2" charset="-78"/>
              </a:rPr>
              <a:t>فصل هشتم کتاب مدیریت بازاریابی کاتلرو کلر 2013 )</a:t>
            </a:r>
            <a:r>
              <a:rPr lang="fa-IR" sz="3200" b="1" dirty="0" smtClean="0">
                <a:solidFill>
                  <a:schemeClr val="accent6">
                    <a:lumMod val="75000"/>
                  </a:schemeClr>
                </a:solidFill>
                <a:latin typeface="Arial" panose="020B0604020202020204" pitchFamily="34" charset="0"/>
                <a:cs typeface="B Badr" panose="00000400000000000000" pitchFamily="2" charset="-78"/>
              </a:rPr>
              <a:t/>
            </a:r>
            <a:br>
              <a:rPr lang="fa-IR" sz="3200" b="1" dirty="0" smtClean="0">
                <a:solidFill>
                  <a:schemeClr val="accent6">
                    <a:lumMod val="75000"/>
                  </a:schemeClr>
                </a:solidFill>
                <a:latin typeface="Arial" panose="020B0604020202020204" pitchFamily="34" charset="0"/>
                <a:cs typeface="B Badr" panose="00000400000000000000" pitchFamily="2" charset="-78"/>
              </a:rPr>
            </a:br>
            <a:r>
              <a:rPr lang="fa-IR" sz="3200" b="1" dirty="0" smtClean="0">
                <a:solidFill>
                  <a:schemeClr val="accent6">
                    <a:lumMod val="75000"/>
                  </a:schemeClr>
                </a:solidFill>
                <a:latin typeface="Arial" panose="020B0604020202020204" pitchFamily="34" charset="0"/>
                <a:cs typeface="B Badr" panose="00000400000000000000" pitchFamily="2" charset="-78"/>
              </a:rPr>
              <a:t/>
            </a:r>
            <a:br>
              <a:rPr lang="fa-IR" sz="3200" b="1" dirty="0" smtClean="0">
                <a:solidFill>
                  <a:schemeClr val="accent6">
                    <a:lumMod val="75000"/>
                  </a:schemeClr>
                </a:solidFill>
                <a:latin typeface="Arial" panose="020B0604020202020204" pitchFamily="34" charset="0"/>
                <a:cs typeface="B Badr" panose="00000400000000000000" pitchFamily="2" charset="-78"/>
              </a:rPr>
            </a:br>
            <a:r>
              <a:rPr lang="fa-IR" sz="3600" b="1" dirty="0" smtClean="0">
                <a:solidFill>
                  <a:srgbClr val="FF0000"/>
                </a:solidFill>
                <a:latin typeface="Arial" panose="020B0604020202020204" pitchFamily="34" charset="0"/>
                <a:cs typeface="B Badr" panose="00000400000000000000" pitchFamily="2" charset="-78"/>
              </a:rPr>
              <a:t>استاد مربوطه: </a:t>
            </a:r>
            <a:r>
              <a:rPr lang="fa-IR" sz="3600" b="1" dirty="0" smtClean="0">
                <a:solidFill>
                  <a:schemeClr val="accent6">
                    <a:lumMod val="75000"/>
                  </a:schemeClr>
                </a:solidFill>
                <a:latin typeface="Arial" panose="020B0604020202020204" pitchFamily="34" charset="0"/>
                <a:cs typeface="B Badr" panose="00000400000000000000" pitchFamily="2" charset="-78"/>
              </a:rPr>
              <a:t>دکتر اسماعیل</a:t>
            </a:r>
            <a:r>
              <a:rPr lang="fa-IR" sz="3600" b="1" dirty="0">
                <a:solidFill>
                  <a:schemeClr val="accent6">
                    <a:lumMod val="75000"/>
                  </a:schemeClr>
                </a:solidFill>
                <a:latin typeface="Arial" panose="020B0604020202020204" pitchFamily="34" charset="0"/>
                <a:cs typeface="B Badr" panose="00000400000000000000" pitchFamily="2" charset="-78"/>
              </a:rPr>
              <a:t>ی</a:t>
            </a:r>
            <a:r>
              <a:rPr lang="fa-IR" sz="3600" b="1" dirty="0" smtClean="0">
                <a:solidFill>
                  <a:schemeClr val="accent6">
                    <a:lumMod val="75000"/>
                  </a:schemeClr>
                </a:solidFill>
                <a:latin typeface="Arial" panose="020B0604020202020204" pitchFamily="34" charset="0"/>
                <a:cs typeface="B Badr" panose="00000400000000000000" pitchFamily="2" charset="-78"/>
              </a:rPr>
              <a:t> فر</a:t>
            </a:r>
            <a:br>
              <a:rPr lang="fa-IR" sz="3600" b="1" dirty="0" smtClean="0">
                <a:solidFill>
                  <a:schemeClr val="accent6">
                    <a:lumMod val="75000"/>
                  </a:schemeClr>
                </a:solidFill>
                <a:latin typeface="Arial" panose="020B0604020202020204" pitchFamily="34" charset="0"/>
                <a:cs typeface="B Badr" panose="00000400000000000000" pitchFamily="2" charset="-78"/>
              </a:rPr>
            </a:br>
            <a:r>
              <a:rPr lang="fa-IR" sz="3600" b="1" dirty="0" smtClean="0">
                <a:solidFill>
                  <a:schemeClr val="accent6">
                    <a:lumMod val="75000"/>
                  </a:schemeClr>
                </a:solidFill>
                <a:latin typeface="Arial" panose="020B0604020202020204" pitchFamily="34" charset="0"/>
                <a:cs typeface="B Badr" panose="00000400000000000000" pitchFamily="2" charset="-78"/>
              </a:rPr>
              <a:t/>
            </a:r>
            <a:br>
              <a:rPr lang="fa-IR" sz="3600" b="1" dirty="0" smtClean="0">
                <a:solidFill>
                  <a:schemeClr val="accent6">
                    <a:lumMod val="75000"/>
                  </a:schemeClr>
                </a:solidFill>
                <a:latin typeface="Arial" panose="020B0604020202020204" pitchFamily="34" charset="0"/>
                <a:cs typeface="B Badr" panose="00000400000000000000" pitchFamily="2" charset="-78"/>
              </a:rPr>
            </a:br>
            <a:r>
              <a:rPr lang="fa-IR" sz="3600" b="1" dirty="0" smtClean="0">
                <a:solidFill>
                  <a:srgbClr val="FF0000"/>
                </a:solidFill>
                <a:latin typeface="Arial" panose="020B0604020202020204" pitchFamily="34" charset="0"/>
                <a:cs typeface="B Badr" panose="00000400000000000000" pitchFamily="2" charset="-78"/>
              </a:rPr>
              <a:t>ارائه کننده: </a:t>
            </a:r>
            <a:r>
              <a:rPr lang="fa-IR" sz="3600" b="1" dirty="0" smtClean="0">
                <a:solidFill>
                  <a:schemeClr val="accent6">
                    <a:lumMod val="75000"/>
                  </a:schemeClr>
                </a:solidFill>
                <a:latin typeface="Arial" panose="020B0604020202020204" pitchFamily="34" charset="0"/>
                <a:cs typeface="B Badr" panose="00000400000000000000" pitchFamily="2" charset="-78"/>
              </a:rPr>
              <a:t>فاطمه خوانساری</a:t>
            </a:r>
            <a:r>
              <a:rPr lang="fa-IR" sz="3600" b="1" dirty="0" smtClean="0">
                <a:solidFill>
                  <a:schemeClr val="accent6">
                    <a:lumMod val="75000"/>
                  </a:schemeClr>
                </a:solidFill>
                <a:latin typeface="Arial" panose="020B0604020202020204" pitchFamily="34" charset="0"/>
                <a:cs typeface="Arial" panose="020B0604020202020204" pitchFamily="34" charset="0"/>
              </a:rPr>
              <a:t/>
            </a:r>
            <a:br>
              <a:rPr lang="fa-IR" sz="3600" b="1" dirty="0" smtClean="0">
                <a:solidFill>
                  <a:schemeClr val="accent6">
                    <a:lumMod val="75000"/>
                  </a:schemeClr>
                </a:solidFill>
                <a:latin typeface="Arial" panose="020B0604020202020204" pitchFamily="34" charset="0"/>
                <a:cs typeface="Arial" panose="020B0604020202020204" pitchFamily="34" charset="0"/>
              </a:rPr>
            </a:br>
            <a:r>
              <a:rPr lang="fa-IR" sz="3600" b="1" dirty="0" smtClean="0">
                <a:solidFill>
                  <a:schemeClr val="accent6">
                    <a:lumMod val="75000"/>
                  </a:schemeClr>
                </a:solidFill>
                <a:latin typeface="Arial" panose="020B0604020202020204" pitchFamily="34" charset="0"/>
                <a:cs typeface="Arial" panose="020B0604020202020204" pitchFamily="34" charset="0"/>
              </a:rPr>
              <a:t/>
            </a:r>
            <a:br>
              <a:rPr lang="fa-IR" sz="3600" b="1" dirty="0" smtClean="0">
                <a:solidFill>
                  <a:schemeClr val="accent6">
                    <a:lumMod val="75000"/>
                  </a:schemeClr>
                </a:solidFill>
                <a:latin typeface="Arial" panose="020B0604020202020204" pitchFamily="34" charset="0"/>
                <a:cs typeface="Arial" panose="020B0604020202020204" pitchFamily="34" charset="0"/>
              </a:rPr>
            </a:br>
            <a:r>
              <a:rPr lang="ar-SA" sz="3600" b="1" dirty="0">
                <a:solidFill>
                  <a:schemeClr val="accent1">
                    <a:lumMod val="50000"/>
                  </a:schemeClr>
                </a:solidFill>
                <a:latin typeface="Arabic Typesetting" panose="03020402040406030203" pitchFamily="66" charset="-78"/>
                <a:cs typeface="B Badr" panose="00000400000000000000" pitchFamily="2" charset="-78"/>
              </a:rPr>
              <a:t>دانشکده مدیریت دانشگاه آزاد اسلامی تهران مرکز</a:t>
            </a:r>
            <a:r>
              <a:rPr lang="en-US" sz="3600" dirty="0">
                <a:solidFill>
                  <a:schemeClr val="accent1">
                    <a:lumMod val="50000"/>
                  </a:schemeClr>
                </a:solidFill>
                <a:latin typeface="Arabic Typesetting" panose="03020402040406030203" pitchFamily="66" charset="-78"/>
                <a:cs typeface="B Badr" panose="00000400000000000000" pitchFamily="2" charset="-78"/>
              </a:rPr>
              <a:t/>
            </a:r>
            <a:br>
              <a:rPr lang="en-US" sz="3600" dirty="0">
                <a:solidFill>
                  <a:schemeClr val="accent1">
                    <a:lumMod val="50000"/>
                  </a:schemeClr>
                </a:solidFill>
                <a:latin typeface="Arabic Typesetting" panose="03020402040406030203" pitchFamily="66" charset="-78"/>
                <a:cs typeface="B Badr" panose="00000400000000000000" pitchFamily="2" charset="-78"/>
              </a:rPr>
            </a:br>
            <a:r>
              <a:rPr lang="fa-IR" sz="3600" b="1" dirty="0">
                <a:solidFill>
                  <a:schemeClr val="accent1">
                    <a:lumMod val="50000"/>
                  </a:schemeClr>
                </a:solidFill>
                <a:latin typeface="Arabic Typesetting" panose="03020402040406030203" pitchFamily="66" charset="-78"/>
                <a:cs typeface="B Badr" panose="00000400000000000000" pitchFamily="2" charset="-78"/>
              </a:rPr>
              <a:t>تابستان</a:t>
            </a:r>
            <a:r>
              <a:rPr lang="ar-SA" sz="3600" b="1" dirty="0">
                <a:solidFill>
                  <a:schemeClr val="accent1">
                    <a:lumMod val="50000"/>
                  </a:schemeClr>
                </a:solidFill>
                <a:latin typeface="Arabic Typesetting" panose="03020402040406030203" pitchFamily="66" charset="-78"/>
                <a:cs typeface="B Badr" panose="00000400000000000000" pitchFamily="2" charset="-78"/>
              </a:rPr>
              <a:t> 1394</a:t>
            </a:r>
            <a:r>
              <a:rPr lang="en-US" sz="3600" dirty="0">
                <a:solidFill>
                  <a:schemeClr val="accent1">
                    <a:lumMod val="50000"/>
                  </a:schemeClr>
                </a:solidFill>
                <a:latin typeface="Arabic Typesetting" panose="03020402040406030203" pitchFamily="66" charset="-78"/>
                <a:cs typeface="Arabic Typesetting" panose="03020402040406030203" pitchFamily="66" charset="-78"/>
              </a:rPr>
              <a:t/>
            </a:r>
            <a:br>
              <a:rPr lang="en-US" sz="3600" dirty="0">
                <a:solidFill>
                  <a:schemeClr val="accent1">
                    <a:lumMod val="50000"/>
                  </a:schemeClr>
                </a:solidFill>
                <a:latin typeface="Arabic Typesetting" panose="03020402040406030203" pitchFamily="66" charset="-78"/>
                <a:cs typeface="Arabic Typesetting" panose="03020402040406030203" pitchFamily="66" charset="-78"/>
              </a:rPr>
            </a:br>
            <a:r>
              <a:rPr lang="fa-IR" sz="3600" b="1" dirty="0" smtClean="0">
                <a:latin typeface="Arial" panose="020B0604020202020204" pitchFamily="34" charset="0"/>
                <a:cs typeface="Arial" panose="020B0604020202020204" pitchFamily="34" charset="0"/>
              </a:rPr>
              <a:t/>
            </a:r>
            <a:br>
              <a:rPr lang="fa-IR" sz="3600" b="1" dirty="0" smtClean="0">
                <a:latin typeface="Arial" panose="020B0604020202020204" pitchFamily="34" charset="0"/>
                <a:cs typeface="Arial" panose="020B0604020202020204" pitchFamily="34" charset="0"/>
              </a:rPr>
            </a:br>
            <a:r>
              <a:rPr lang="fa-IR" sz="8000" b="1" dirty="0" smtClean="0">
                <a:latin typeface="Arial" panose="020B0604020202020204" pitchFamily="34" charset="0"/>
                <a:cs typeface="Arial" panose="020B0604020202020204" pitchFamily="34" charset="0"/>
              </a:rPr>
              <a:t/>
            </a:r>
            <a:br>
              <a:rPr lang="fa-IR" sz="8000" b="1" dirty="0" smtClean="0">
                <a:latin typeface="Arial" panose="020B0604020202020204" pitchFamily="34" charset="0"/>
                <a:cs typeface="Arial" panose="020B0604020202020204" pitchFamily="34" charset="0"/>
              </a:rPr>
            </a:br>
            <a:r>
              <a:rPr lang="ar-SA" sz="8000" b="1" dirty="0" smtClean="0">
                <a:latin typeface="Arial" panose="020B0604020202020204" pitchFamily="34" charset="0"/>
                <a:cs typeface="Arial" panose="020B0604020202020204" pitchFamily="34" charset="0"/>
              </a:rPr>
              <a:t> </a:t>
            </a:r>
            <a:r>
              <a:rPr lang="fa-IR" b="1" dirty="0" smtClean="0">
                <a:latin typeface="Arial" panose="020B0604020202020204" pitchFamily="34" charset="0"/>
                <a:cs typeface="Arial" panose="020B0604020202020204" pitchFamily="34" charset="0"/>
              </a:rPr>
              <a:t/>
            </a:r>
            <a:br>
              <a:rPr lang="fa-IR" b="1" dirty="0" smtClean="0">
                <a:latin typeface="Arial" panose="020B0604020202020204" pitchFamily="34" charset="0"/>
                <a:cs typeface="Arial" panose="020B0604020202020204" pitchFamily="34" charset="0"/>
              </a:rPr>
            </a:b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66659837"/>
      </p:ext>
    </p:extLst>
  </p:cSld>
  <p:clrMapOvr>
    <a:masterClrMapping/>
  </p:clrMapOvr>
  <p:transition spd="med">
    <p:randomBar dir="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09" y="949139"/>
            <a:ext cx="10018713" cy="4584762"/>
          </a:xfrm>
        </p:spPr>
        <p:txBody>
          <a:bodyPr>
            <a:normAutofit/>
          </a:bodyPr>
          <a:lstStyle/>
          <a:p>
            <a:pPr algn="r" rtl="1"/>
            <a:r>
              <a:rPr lang="fa-IR" sz="4400" dirty="0" smtClean="0">
                <a:solidFill>
                  <a:srgbClr val="FF0000"/>
                </a:solidFill>
                <a:latin typeface="Arabic Typesetting" panose="03020402040406030203" pitchFamily="66" charset="-78"/>
                <a:cs typeface="Arabic Typesetting" panose="03020402040406030203" pitchFamily="66" charset="-78"/>
              </a:rPr>
              <a:t>مقدمه:</a:t>
            </a:r>
            <a:r>
              <a:rPr lang="fa-IR" sz="4400" dirty="0" smtClean="0">
                <a:latin typeface="Arabic Typesetting" panose="03020402040406030203" pitchFamily="66" charset="-78"/>
                <a:cs typeface="Arabic Typesetting" panose="03020402040406030203" pitchFamily="66" charset="-78"/>
              </a:rPr>
              <a:t/>
            </a:r>
            <a:br>
              <a:rPr lang="fa-IR" sz="4400" dirty="0" smtClean="0">
                <a:latin typeface="Arabic Typesetting" panose="03020402040406030203" pitchFamily="66" charset="-78"/>
                <a:cs typeface="Arabic Typesetting" panose="03020402040406030203" pitchFamily="66" charset="-78"/>
              </a:rPr>
            </a:br>
            <a:r>
              <a:rPr lang="fa-IR" sz="4400" dirty="0" smtClean="0">
                <a:latin typeface="Arabic Typesetting" panose="03020402040406030203" pitchFamily="66" charset="-78"/>
                <a:cs typeface="Arabic Typesetting" panose="03020402040406030203" pitchFamily="66" charset="-78"/>
              </a:rPr>
              <a:t/>
            </a:r>
            <a:br>
              <a:rPr lang="fa-IR" sz="4400" dirty="0" smtClean="0">
                <a:latin typeface="Arabic Typesetting" panose="03020402040406030203" pitchFamily="66" charset="-78"/>
                <a:cs typeface="Arabic Typesetting" panose="03020402040406030203" pitchFamily="66" charset="-78"/>
              </a:rPr>
            </a:br>
            <a:r>
              <a:rPr lang="fa-IR" sz="3100" dirty="0" smtClean="0">
                <a:latin typeface="Arabic Typesetting" panose="03020402040406030203" pitchFamily="66" charset="-78"/>
                <a:cs typeface="B Badr" panose="00000400000000000000" pitchFamily="2" charset="-78"/>
              </a:rPr>
              <a:t>شرکت ها نمی توانند با همه شرکت های مختلف و در هر سطحی گسترده ای رابطه برقرار کنند ولی آنها می توانند این بازار ها را به </a:t>
            </a:r>
            <a:r>
              <a:rPr lang="fa-IR" sz="3100" dirty="0" smtClean="0">
                <a:solidFill>
                  <a:srgbClr val="FF0000"/>
                </a:solidFill>
                <a:latin typeface="Arabic Typesetting" panose="03020402040406030203" pitchFamily="66" charset="-78"/>
                <a:cs typeface="B Badr" panose="00000400000000000000" pitchFamily="2" charset="-78"/>
              </a:rPr>
              <a:t>گروه هایی از مصرف کننده یا بخش های از نیازها و در خواست های مشخص </a:t>
            </a:r>
            <a:r>
              <a:rPr lang="fa-IR" sz="3100" dirty="0" smtClean="0">
                <a:latin typeface="Arabic Typesetting" panose="03020402040406030203" pitchFamily="66" charset="-78"/>
                <a:cs typeface="B Badr" panose="00000400000000000000" pitchFamily="2" charset="-78"/>
              </a:rPr>
              <a:t>تقسیم کنند.</a:t>
            </a:r>
            <a:endParaRPr lang="en-US" sz="3100" dirty="0">
              <a:latin typeface="Arabic Typesetting" panose="03020402040406030203" pitchFamily="66" charset="-78"/>
              <a:cs typeface="B Badr" panose="00000400000000000000" pitchFamily="2" charset="-78"/>
            </a:endParaRPr>
          </a:p>
        </p:txBody>
      </p:sp>
    </p:spTree>
    <p:extLst>
      <p:ext uri="{BB962C8B-B14F-4D97-AF65-F5344CB8AC3E}">
        <p14:creationId xmlns:p14="http://schemas.microsoft.com/office/powerpoint/2010/main" val="848807996"/>
      </p:ext>
    </p:extLst>
  </p:cSld>
  <p:clrMapOvr>
    <a:masterClrMapping/>
  </p:clrMapOvr>
  <p:transition spd="med">
    <p:randomBar dir="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43686" y="190005"/>
            <a:ext cx="10018713" cy="5569527"/>
          </a:xfrm>
        </p:spPr>
        <p:txBody>
          <a:bodyPr>
            <a:normAutofit/>
          </a:bodyPr>
          <a:lstStyle/>
          <a:p>
            <a:pPr marL="0" indent="0" algn="r" rtl="1">
              <a:buNone/>
            </a:pPr>
            <a:r>
              <a:rPr lang="ur-PK" sz="3200" dirty="0">
                <a:solidFill>
                  <a:schemeClr val="accent1">
                    <a:lumMod val="75000"/>
                  </a:schemeClr>
                </a:solidFill>
                <a:cs typeface="B Badr" panose="00000400000000000000" pitchFamily="2" charset="-78"/>
              </a:rPr>
              <a:t>شرکت ها هنگام بخش بندی بازارهدف </a:t>
            </a:r>
            <a:r>
              <a:rPr lang="ur-PK" sz="3200" dirty="0">
                <a:solidFill>
                  <a:srgbClr val="C00000"/>
                </a:solidFill>
                <a:cs typeface="B Badr" panose="00000400000000000000" pitchFamily="2" charset="-78"/>
              </a:rPr>
              <a:t>سه</a:t>
            </a:r>
            <a:r>
              <a:rPr lang="ur-PK" sz="3200" dirty="0">
                <a:cs typeface="B Badr" panose="00000400000000000000" pitchFamily="2" charset="-78"/>
              </a:rPr>
              <a:t> </a:t>
            </a:r>
            <a:r>
              <a:rPr lang="ur-PK" sz="3200" dirty="0">
                <a:solidFill>
                  <a:schemeClr val="accent1">
                    <a:lumMod val="75000"/>
                  </a:schemeClr>
                </a:solidFill>
                <a:cs typeface="B Badr" panose="00000400000000000000" pitchFamily="2" charset="-78"/>
              </a:rPr>
              <a:t>نوع فعالیت را انجام می </a:t>
            </a:r>
            <a:r>
              <a:rPr lang="ur-PK" sz="3200" dirty="0" smtClean="0">
                <a:solidFill>
                  <a:schemeClr val="accent1">
                    <a:lumMod val="75000"/>
                  </a:schemeClr>
                </a:solidFill>
                <a:cs typeface="B Badr" panose="00000400000000000000" pitchFamily="2" charset="-78"/>
              </a:rPr>
              <a:t>دهند</a:t>
            </a:r>
            <a:r>
              <a:rPr lang="fa-IR" sz="3200" dirty="0" smtClean="0">
                <a:cs typeface="B Badr" panose="00000400000000000000" pitchFamily="2" charset="-78"/>
              </a:rPr>
              <a:t>.</a:t>
            </a:r>
            <a:r>
              <a:rPr lang="ur-PK" sz="3200" dirty="0" smtClean="0">
                <a:cs typeface="B Badr" panose="00000400000000000000" pitchFamily="2" charset="-78"/>
              </a:rPr>
              <a:t> </a:t>
            </a:r>
            <a:endParaRPr lang="fa-IR" sz="3200" dirty="0" smtClean="0">
              <a:cs typeface="B Badr" panose="00000400000000000000" pitchFamily="2" charset="-78"/>
            </a:endParaRPr>
          </a:p>
          <a:p>
            <a:pPr marL="0" indent="0" algn="r" rtl="1">
              <a:buNone/>
            </a:pPr>
            <a:endParaRPr lang="ur-PK" dirty="0">
              <a:cs typeface="B Badr" panose="00000400000000000000" pitchFamily="2" charset="-78"/>
            </a:endParaRPr>
          </a:p>
          <a:p>
            <a:pPr algn="r" rtl="1"/>
            <a:r>
              <a:rPr lang="ur-PK" sz="3200" dirty="0">
                <a:solidFill>
                  <a:srgbClr val="FF0000"/>
                </a:solidFill>
                <a:cs typeface="B Badr" panose="00000400000000000000" pitchFamily="2" charset="-78"/>
              </a:rPr>
              <a:t>بخش بندی </a:t>
            </a:r>
            <a:r>
              <a:rPr lang="ur-PK" sz="3200" dirty="0" smtClean="0">
                <a:solidFill>
                  <a:srgbClr val="FF0000"/>
                </a:solidFill>
                <a:cs typeface="B Badr" panose="00000400000000000000" pitchFamily="2" charset="-78"/>
              </a:rPr>
              <a:t>بازار</a:t>
            </a:r>
            <a:r>
              <a:rPr lang="fa-IR" sz="3200" dirty="0" smtClean="0">
                <a:solidFill>
                  <a:srgbClr val="FF0000"/>
                </a:solidFill>
                <a:cs typeface="B Badr" panose="00000400000000000000" pitchFamily="2" charset="-78"/>
              </a:rPr>
              <a:t>: </a:t>
            </a:r>
            <a:r>
              <a:rPr lang="fa-IR" sz="2800" dirty="0" smtClean="0">
                <a:solidFill>
                  <a:srgbClr val="FF0000"/>
                </a:solidFill>
                <a:cs typeface="B Badr" panose="00000400000000000000" pitchFamily="2" charset="-78"/>
              </a:rPr>
              <a:t> </a:t>
            </a:r>
            <a:r>
              <a:rPr lang="ur-PK" sz="2800" dirty="0" smtClean="0">
                <a:cs typeface="B Badr" panose="00000400000000000000" pitchFamily="2" charset="-78"/>
              </a:rPr>
              <a:t>تعيين </a:t>
            </a:r>
            <a:r>
              <a:rPr lang="ur-PK" sz="2800" dirty="0">
                <a:cs typeface="B Badr" panose="00000400000000000000" pitchFamily="2" charset="-78"/>
              </a:rPr>
              <a:t>گروههاي برجسته </a:t>
            </a:r>
            <a:r>
              <a:rPr lang="ur-PK" sz="2800" dirty="0" smtClean="0">
                <a:cs typeface="B Badr" panose="00000400000000000000" pitchFamily="2" charset="-78"/>
              </a:rPr>
              <a:t>خريداران</a:t>
            </a:r>
            <a:r>
              <a:rPr lang="fa-IR" sz="2800" dirty="0" smtClean="0">
                <a:cs typeface="B Badr" panose="00000400000000000000" pitchFamily="2" charset="-78"/>
              </a:rPr>
              <a:t> </a:t>
            </a:r>
            <a:r>
              <a:rPr lang="fa-IR" dirty="0" smtClean="0">
                <a:cs typeface="B Badr" panose="00000400000000000000" pitchFamily="2" charset="-78"/>
              </a:rPr>
              <a:t>.</a:t>
            </a:r>
          </a:p>
          <a:p>
            <a:pPr algn="r" rtl="1"/>
            <a:endParaRPr lang="ur-PK" dirty="0">
              <a:cs typeface="B Badr" panose="00000400000000000000" pitchFamily="2" charset="-78"/>
            </a:endParaRPr>
          </a:p>
          <a:p>
            <a:pPr algn="r" rtl="1"/>
            <a:r>
              <a:rPr lang="ur-PK" sz="3200" dirty="0">
                <a:solidFill>
                  <a:srgbClr val="FF0000"/>
                </a:solidFill>
                <a:cs typeface="B Badr" panose="00000400000000000000" pitchFamily="2" charset="-78"/>
              </a:rPr>
              <a:t>تعیین </a:t>
            </a:r>
            <a:r>
              <a:rPr lang="ur-PK" sz="3200" dirty="0" smtClean="0">
                <a:solidFill>
                  <a:srgbClr val="FF0000"/>
                </a:solidFill>
                <a:cs typeface="B Badr" panose="00000400000000000000" pitchFamily="2" charset="-78"/>
              </a:rPr>
              <a:t>بازار</a:t>
            </a:r>
            <a:r>
              <a:rPr lang="fa-IR" sz="3200" dirty="0" smtClean="0">
                <a:solidFill>
                  <a:srgbClr val="FF0000"/>
                </a:solidFill>
                <a:cs typeface="B Badr" panose="00000400000000000000" pitchFamily="2" charset="-78"/>
              </a:rPr>
              <a:t> هدف</a:t>
            </a:r>
            <a:r>
              <a:rPr lang="ur-PK" sz="3200" dirty="0" smtClean="0">
                <a:solidFill>
                  <a:srgbClr val="FF0000"/>
                </a:solidFill>
                <a:cs typeface="B Badr" panose="00000400000000000000" pitchFamily="2" charset="-78"/>
              </a:rPr>
              <a:t> </a:t>
            </a:r>
            <a:r>
              <a:rPr lang="fa-IR" dirty="0" smtClean="0">
                <a:solidFill>
                  <a:srgbClr val="FF0000"/>
                </a:solidFill>
                <a:cs typeface="B Badr" panose="00000400000000000000" pitchFamily="2" charset="-78"/>
              </a:rPr>
              <a:t>: </a:t>
            </a:r>
            <a:r>
              <a:rPr lang="ar-SA" sz="2800" dirty="0" smtClean="0">
                <a:cs typeface="B Badr" panose="00000400000000000000" pitchFamily="2" charset="-78"/>
              </a:rPr>
              <a:t>انتخاب </a:t>
            </a:r>
            <a:r>
              <a:rPr lang="ar-SA" sz="2800" dirty="0">
                <a:cs typeface="B Badr" panose="00000400000000000000" pitchFamily="2" charset="-78"/>
              </a:rPr>
              <a:t>يك يا چند قسمت </a:t>
            </a:r>
            <a:r>
              <a:rPr lang="ar-SA" sz="2800" dirty="0" smtClean="0">
                <a:cs typeface="B Badr" panose="00000400000000000000" pitchFamily="2" charset="-78"/>
              </a:rPr>
              <a:t>بازار</a:t>
            </a:r>
            <a:r>
              <a:rPr lang="fa-IR" sz="2800" dirty="0" smtClean="0">
                <a:cs typeface="B Badr" panose="00000400000000000000" pitchFamily="2" charset="-78"/>
              </a:rPr>
              <a:t> </a:t>
            </a:r>
            <a:r>
              <a:rPr lang="ar-SA" sz="2800" dirty="0" smtClean="0">
                <a:cs typeface="B Badr" panose="00000400000000000000" pitchFamily="2" charset="-78"/>
              </a:rPr>
              <a:t>براي ورود</a:t>
            </a:r>
            <a:r>
              <a:rPr lang="fa-IR" sz="2800" dirty="0" smtClean="0">
                <a:cs typeface="B Badr" panose="00000400000000000000" pitchFamily="2" charset="-78"/>
              </a:rPr>
              <a:t> .</a:t>
            </a:r>
          </a:p>
          <a:p>
            <a:pPr algn="r" rtl="1"/>
            <a:endParaRPr lang="fa-IR" dirty="0" smtClean="0">
              <a:cs typeface="B Badr" panose="00000400000000000000" pitchFamily="2" charset="-78"/>
            </a:endParaRPr>
          </a:p>
          <a:p>
            <a:pPr algn="r" rtl="1"/>
            <a:r>
              <a:rPr lang="fa-IR" sz="3200" dirty="0">
                <a:solidFill>
                  <a:srgbClr val="FF0000"/>
                </a:solidFill>
                <a:cs typeface="B Badr" panose="00000400000000000000" pitchFamily="2" charset="-78"/>
              </a:rPr>
              <a:t>تعیین جایگاه بازار(در ذهن مشتریان) : </a:t>
            </a:r>
            <a:r>
              <a:rPr lang="ar-SA" sz="2800" dirty="0">
                <a:cs typeface="B Badr" panose="00000400000000000000" pitchFamily="2" charset="-78"/>
              </a:rPr>
              <a:t>تعيين و اعلام مزاياي برجسته و اساسي كالا</a:t>
            </a:r>
            <a:endParaRPr lang="ur-PK" sz="2800" dirty="0">
              <a:cs typeface="B Badr" panose="00000400000000000000" pitchFamily="2" charset="-78"/>
            </a:endParaRPr>
          </a:p>
        </p:txBody>
      </p:sp>
    </p:spTree>
    <p:extLst>
      <p:ext uri="{BB962C8B-B14F-4D97-AF65-F5344CB8AC3E}">
        <p14:creationId xmlns:p14="http://schemas.microsoft.com/office/powerpoint/2010/main" val="155334130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1000"/>
                                        <p:tgtEl>
                                          <p:spTgt spid="3">
                                            <p:txEl>
                                              <p:pRg st="2" end="2"/>
                                            </p:txEl>
                                          </p:spTgt>
                                        </p:tgtEl>
                                      </p:cBhvr>
                                    </p:animEffect>
                                    <p:anim calcmode="lin" valueType="num">
                                      <p:cBhvr>
                                        <p:cTn id="14"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fade">
                                      <p:cBhvr>
                                        <p:cTn id="20" dur="1000"/>
                                        <p:tgtEl>
                                          <p:spTgt spid="3">
                                            <p:txEl>
                                              <p:pRg st="4" end="4"/>
                                            </p:txEl>
                                          </p:spTgt>
                                        </p:tgtEl>
                                      </p:cBhvr>
                                    </p:animEffect>
                                    <p:anim calcmode="lin" valueType="num">
                                      <p:cBhvr>
                                        <p:cTn id="21"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2"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1000"/>
                                        <p:tgtEl>
                                          <p:spTgt spid="3">
                                            <p:txEl>
                                              <p:pRg st="6" end="6"/>
                                            </p:txEl>
                                          </p:spTgt>
                                        </p:tgtEl>
                                      </p:cBhvr>
                                    </p:animEffect>
                                    <p:anim calcmode="lin" valueType="num">
                                      <p:cBhvr>
                                        <p:cTn id="28"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solidFill>
                  <a:srgbClr val="FF0000"/>
                </a:solidFill>
                <a:cs typeface="B Badr" panose="00000400000000000000" pitchFamily="2" charset="-78"/>
              </a:rPr>
              <a:t>انواع بخش بندی بازار</a:t>
            </a:r>
            <a:endParaRPr lang="en-US" dirty="0">
              <a:solidFill>
                <a:srgbClr val="FF0000"/>
              </a:solidFill>
              <a:cs typeface="B Badr" panose="00000400000000000000" pitchFamily="2" charset="-78"/>
            </a:endParaRPr>
          </a:p>
        </p:txBody>
      </p:sp>
      <p:sp>
        <p:nvSpPr>
          <p:cNvPr id="3" name="Content Placeholder 2"/>
          <p:cNvSpPr>
            <a:spLocks noGrp="1"/>
          </p:cNvSpPr>
          <p:nvPr>
            <p:ph idx="1"/>
          </p:nvPr>
        </p:nvSpPr>
        <p:spPr/>
        <p:txBody>
          <a:bodyPr>
            <a:normAutofit/>
          </a:bodyPr>
          <a:lstStyle/>
          <a:p>
            <a:pPr algn="r" rtl="1"/>
            <a:r>
              <a:rPr lang="ur-PK" sz="3200" dirty="0">
                <a:cs typeface="B Badr" panose="00000400000000000000" pitchFamily="2" charset="-78"/>
              </a:rPr>
              <a:t>بخش بندی بازارهای </a:t>
            </a:r>
            <a:r>
              <a:rPr lang="ur-PK" sz="3200" dirty="0" smtClean="0">
                <a:solidFill>
                  <a:srgbClr val="C00000"/>
                </a:solidFill>
                <a:cs typeface="B Badr" panose="00000400000000000000" pitchFamily="2" charset="-78"/>
              </a:rPr>
              <a:t>مصرفی</a:t>
            </a:r>
            <a:endParaRPr lang="fa-IR" sz="3200" dirty="0" smtClean="0">
              <a:solidFill>
                <a:srgbClr val="C00000"/>
              </a:solidFill>
              <a:cs typeface="B Badr" panose="00000400000000000000" pitchFamily="2" charset="-78"/>
            </a:endParaRPr>
          </a:p>
          <a:p>
            <a:pPr algn="r" rtl="1"/>
            <a:endParaRPr lang="ur-PK" sz="3200" dirty="0">
              <a:cs typeface="B Badr" panose="00000400000000000000" pitchFamily="2" charset="-78"/>
            </a:endParaRPr>
          </a:p>
          <a:p>
            <a:pPr algn="r" rtl="1"/>
            <a:r>
              <a:rPr lang="ur-PK" sz="3200" dirty="0" smtClean="0">
                <a:cs typeface="B Badr" panose="00000400000000000000" pitchFamily="2" charset="-78"/>
              </a:rPr>
              <a:t>بخش </a:t>
            </a:r>
            <a:r>
              <a:rPr lang="ur-PK" sz="3200" dirty="0">
                <a:cs typeface="B Badr" panose="00000400000000000000" pitchFamily="2" charset="-78"/>
              </a:rPr>
              <a:t>بندی بازارهای</a:t>
            </a:r>
            <a:r>
              <a:rPr lang="ur-PK" sz="3200" dirty="0">
                <a:solidFill>
                  <a:srgbClr val="C00000"/>
                </a:solidFill>
                <a:cs typeface="B Badr" panose="00000400000000000000" pitchFamily="2" charset="-78"/>
              </a:rPr>
              <a:t> </a:t>
            </a:r>
            <a:r>
              <a:rPr lang="fa-IR" sz="3200" dirty="0" smtClean="0">
                <a:solidFill>
                  <a:srgbClr val="C00000"/>
                </a:solidFill>
                <a:cs typeface="B Badr" panose="00000400000000000000" pitchFamily="2" charset="-78"/>
              </a:rPr>
              <a:t>شرکتی</a:t>
            </a:r>
            <a:endParaRPr lang="en-US" sz="3200" dirty="0">
              <a:solidFill>
                <a:srgbClr val="C00000"/>
              </a:solidFill>
              <a:cs typeface="B Badr" panose="00000400000000000000" pitchFamily="2" charset="-78"/>
            </a:endParaRPr>
          </a:p>
        </p:txBody>
      </p:sp>
    </p:spTree>
    <p:extLst>
      <p:ext uri="{BB962C8B-B14F-4D97-AF65-F5344CB8AC3E}">
        <p14:creationId xmlns:p14="http://schemas.microsoft.com/office/powerpoint/2010/main" val="2285460100"/>
      </p:ext>
    </p:extLst>
  </p:cSld>
  <p:clrMapOvr>
    <a:masterClrMapping/>
  </p:clrMapOvr>
  <p:transition spd="med">
    <p:randomBar dir="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ur-PK" dirty="0">
                <a:solidFill>
                  <a:srgbClr val="FF0000"/>
                </a:solidFill>
                <a:cs typeface="B Badr" panose="00000400000000000000" pitchFamily="2" charset="-78"/>
              </a:rPr>
              <a:t>روش ها و متغیرهای تقسیم </a:t>
            </a:r>
            <a:r>
              <a:rPr lang="ur-PK" dirty="0" smtClean="0">
                <a:solidFill>
                  <a:srgbClr val="FF0000"/>
                </a:solidFill>
                <a:cs typeface="B Badr" panose="00000400000000000000" pitchFamily="2" charset="-78"/>
              </a:rPr>
              <a:t>بازار</a:t>
            </a:r>
            <a:r>
              <a:rPr lang="fa-IR" dirty="0" smtClean="0">
                <a:solidFill>
                  <a:srgbClr val="FF0000"/>
                </a:solidFill>
                <a:cs typeface="B Badr" panose="00000400000000000000" pitchFamily="2" charset="-78"/>
              </a:rPr>
              <a:t>های مصرفی</a:t>
            </a:r>
            <a:r>
              <a:rPr lang="ur-PK" dirty="0">
                <a:solidFill>
                  <a:schemeClr val="accent3">
                    <a:lumMod val="75000"/>
                  </a:schemeClr>
                </a:solidFill>
              </a:rPr>
              <a:t/>
            </a:r>
            <a:br>
              <a:rPr lang="ur-PK" dirty="0">
                <a:solidFill>
                  <a:schemeClr val="accent3">
                    <a:lumMod val="75000"/>
                  </a:schemeClr>
                </a:solidFill>
              </a:rPr>
            </a:br>
            <a:endParaRPr lang="en-US" dirty="0">
              <a:solidFill>
                <a:schemeClr val="accent3">
                  <a:lumMod val="75000"/>
                </a:schemeClr>
              </a:solidFill>
            </a:endParaRPr>
          </a:p>
        </p:txBody>
      </p:sp>
      <p:sp>
        <p:nvSpPr>
          <p:cNvPr id="3" name="Content Placeholder 2"/>
          <p:cNvSpPr>
            <a:spLocks noGrp="1"/>
          </p:cNvSpPr>
          <p:nvPr>
            <p:ph idx="1"/>
          </p:nvPr>
        </p:nvSpPr>
        <p:spPr/>
        <p:txBody>
          <a:bodyPr/>
          <a:lstStyle/>
          <a:p>
            <a:pPr algn="just" rtl="1"/>
            <a:r>
              <a:rPr lang="ur-PK" sz="3200" dirty="0" smtClean="0">
                <a:solidFill>
                  <a:schemeClr val="accent6">
                    <a:lumMod val="50000"/>
                  </a:schemeClr>
                </a:solidFill>
                <a:cs typeface="B Badr" panose="00000400000000000000" pitchFamily="2" charset="-78"/>
              </a:rPr>
              <a:t>برای </a:t>
            </a:r>
            <a:r>
              <a:rPr lang="ur-PK" sz="3200" dirty="0">
                <a:solidFill>
                  <a:schemeClr val="accent6">
                    <a:lumMod val="50000"/>
                  </a:schemeClr>
                </a:solidFill>
                <a:cs typeface="B Badr" panose="00000400000000000000" pitchFamily="2" charset="-78"/>
              </a:rPr>
              <a:t>تقسیم بازار راه های مختلفی وجود دارد و بازاریاب باید از متغیرهای مختلف استفاده کند ،</a:t>
            </a:r>
            <a:r>
              <a:rPr lang="ur-PK" sz="3200" dirty="0">
                <a:solidFill>
                  <a:schemeClr val="accent3">
                    <a:lumMod val="75000"/>
                  </a:schemeClr>
                </a:solidFill>
                <a:cs typeface="B Badr" panose="00000400000000000000" pitchFamily="2" charset="-78"/>
              </a:rPr>
              <a:t> به طوری که این متغیرها به تنهایی یا به صورت جمعی ساختار بازار را نشان دهد . </a:t>
            </a:r>
            <a:r>
              <a:rPr lang="ur-PK" sz="3200" dirty="0">
                <a:cs typeface="B Badr" panose="00000400000000000000" pitchFamily="2" charset="-78"/>
              </a:rPr>
              <a:t>در اینجا تقسیم بازار را بر اساس متغیرهای </a:t>
            </a:r>
            <a:r>
              <a:rPr lang="ur-PK" sz="3200" dirty="0">
                <a:solidFill>
                  <a:srgbClr val="FF0000"/>
                </a:solidFill>
                <a:cs typeface="B Badr" panose="00000400000000000000" pitchFamily="2" charset="-78"/>
              </a:rPr>
              <a:t>جغرافیایی</a:t>
            </a:r>
            <a:r>
              <a:rPr lang="ur-PK" sz="3200" dirty="0">
                <a:cs typeface="B Badr" panose="00000400000000000000" pitchFamily="2" charset="-78"/>
              </a:rPr>
              <a:t> ، </a:t>
            </a:r>
            <a:r>
              <a:rPr lang="fa-IR" sz="3200" dirty="0">
                <a:solidFill>
                  <a:srgbClr val="FF0000"/>
                </a:solidFill>
                <a:cs typeface="B Badr" panose="00000400000000000000" pitchFamily="2" charset="-78"/>
              </a:rPr>
              <a:t>مردم نگاری(ترکیب جمعیت</a:t>
            </a:r>
            <a:r>
              <a:rPr lang="fa-IR" sz="3200" dirty="0" smtClean="0">
                <a:solidFill>
                  <a:srgbClr val="FF0000"/>
                </a:solidFill>
                <a:cs typeface="B Badr" panose="00000400000000000000" pitchFamily="2" charset="-78"/>
              </a:rPr>
              <a:t>)</a:t>
            </a:r>
            <a:r>
              <a:rPr lang="ur-PK" sz="3200" dirty="0" smtClean="0">
                <a:cs typeface="B Badr" panose="00000400000000000000" pitchFamily="2" charset="-78"/>
              </a:rPr>
              <a:t>، </a:t>
            </a:r>
            <a:r>
              <a:rPr lang="fa-IR" sz="3200" dirty="0">
                <a:solidFill>
                  <a:srgbClr val="FF0000"/>
                </a:solidFill>
                <a:cs typeface="B Badr" panose="00000400000000000000" pitchFamily="2" charset="-78"/>
              </a:rPr>
              <a:t>روان نگاری </a:t>
            </a:r>
            <a:r>
              <a:rPr lang="ur-PK" sz="3200" dirty="0" smtClean="0">
                <a:cs typeface="B Badr" panose="00000400000000000000" pitchFamily="2" charset="-78"/>
              </a:rPr>
              <a:t>و</a:t>
            </a:r>
            <a:r>
              <a:rPr lang="fa-IR" sz="3200" dirty="0" smtClean="0">
                <a:cs typeface="B Badr" panose="00000400000000000000" pitchFamily="2" charset="-78"/>
              </a:rPr>
              <a:t> </a:t>
            </a:r>
            <a:r>
              <a:rPr lang="fa-IR" sz="3200" dirty="0" smtClean="0">
                <a:solidFill>
                  <a:srgbClr val="FF0000"/>
                </a:solidFill>
                <a:cs typeface="B Badr" panose="00000400000000000000" pitchFamily="2" charset="-78"/>
              </a:rPr>
              <a:t>رفتار </a:t>
            </a:r>
            <a:r>
              <a:rPr lang="fa-IR" sz="3200" dirty="0">
                <a:solidFill>
                  <a:srgbClr val="FF0000"/>
                </a:solidFill>
                <a:cs typeface="B Badr" panose="00000400000000000000" pitchFamily="2" charset="-78"/>
              </a:rPr>
              <a:t>مصرف کنندگان</a:t>
            </a:r>
            <a:r>
              <a:rPr lang="ur-PK" sz="3200" dirty="0" smtClean="0">
                <a:solidFill>
                  <a:srgbClr val="FF0000"/>
                </a:solidFill>
                <a:cs typeface="B Badr" panose="00000400000000000000" pitchFamily="2" charset="-78"/>
              </a:rPr>
              <a:t> </a:t>
            </a:r>
            <a:r>
              <a:rPr lang="ur-PK" sz="3200" dirty="0" smtClean="0">
                <a:cs typeface="B Badr" panose="00000400000000000000" pitchFamily="2" charset="-78"/>
              </a:rPr>
              <a:t>بررسی </a:t>
            </a:r>
            <a:r>
              <a:rPr lang="ur-PK" sz="3200" dirty="0">
                <a:cs typeface="B Badr" panose="00000400000000000000" pitchFamily="2" charset="-78"/>
              </a:rPr>
              <a:t>می </a:t>
            </a:r>
            <a:r>
              <a:rPr lang="ur-PK" sz="3200" dirty="0" smtClean="0">
                <a:cs typeface="B Badr" panose="00000400000000000000" pitchFamily="2" charset="-78"/>
              </a:rPr>
              <a:t>کنیم</a:t>
            </a:r>
            <a:r>
              <a:rPr lang="fa-IR" sz="3200" dirty="0" smtClean="0">
                <a:cs typeface="B Badr" panose="00000400000000000000" pitchFamily="2" charset="-78"/>
              </a:rPr>
              <a:t>.</a:t>
            </a:r>
            <a:endParaRPr lang="ur-PK" sz="3200" dirty="0">
              <a:cs typeface="B Badr" panose="00000400000000000000" pitchFamily="2" charset="-78"/>
            </a:endParaRPr>
          </a:p>
          <a:p>
            <a:endParaRPr lang="en-US" dirty="0"/>
          </a:p>
        </p:txBody>
      </p:sp>
    </p:spTree>
    <p:extLst>
      <p:ext uri="{BB962C8B-B14F-4D97-AF65-F5344CB8AC3E}">
        <p14:creationId xmlns:p14="http://schemas.microsoft.com/office/powerpoint/2010/main" val="1725901450"/>
      </p:ext>
    </p:extLst>
  </p:cSld>
  <p:clrMapOvr>
    <a:masterClrMapping/>
  </p:clrMapOvr>
  <p:transition spd="med">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29970" y="782477"/>
            <a:ext cx="9212329" cy="1729613"/>
          </a:xfrm>
        </p:spPr>
        <p:txBody>
          <a:bodyPr>
            <a:noAutofit/>
          </a:bodyPr>
          <a:lstStyle/>
          <a:p>
            <a:pPr rtl="1"/>
            <a:r>
              <a:rPr lang="fa-IR" sz="4400" dirty="0">
                <a:solidFill>
                  <a:srgbClr val="FF0000"/>
                </a:solidFill>
                <a:cs typeface="B Badr" panose="00000400000000000000" pitchFamily="2" charset="-78"/>
              </a:rPr>
              <a:t>مبنای بخش بندی </a:t>
            </a:r>
            <a:r>
              <a:rPr lang="fa-IR" sz="4400" dirty="0" smtClean="0">
                <a:solidFill>
                  <a:srgbClr val="FF0000"/>
                </a:solidFill>
                <a:cs typeface="B Badr" panose="00000400000000000000" pitchFamily="2" charset="-78"/>
              </a:rPr>
              <a:t>بازار</a:t>
            </a:r>
            <a:r>
              <a:rPr lang="en-US" sz="4400" dirty="0">
                <a:cs typeface="B Badr" panose="00000400000000000000" pitchFamily="2" charset="-78"/>
              </a:rPr>
              <a:t/>
            </a:r>
            <a:br>
              <a:rPr lang="en-US" sz="4400" dirty="0">
                <a:cs typeface="B Badr" panose="00000400000000000000" pitchFamily="2" charset="-78"/>
              </a:rPr>
            </a:br>
            <a:endParaRPr lang="en-US" sz="4400" dirty="0">
              <a:cs typeface="B Badr" panose="00000400000000000000" pitchFamily="2" charset="-78"/>
            </a:endParaRPr>
          </a:p>
        </p:txBody>
      </p:sp>
      <p:sp>
        <p:nvSpPr>
          <p:cNvPr id="3" name="Content Placeholder 2"/>
          <p:cNvSpPr>
            <a:spLocks noGrp="1"/>
          </p:cNvSpPr>
          <p:nvPr>
            <p:ph idx="1"/>
          </p:nvPr>
        </p:nvSpPr>
        <p:spPr>
          <a:xfrm>
            <a:off x="1484416" y="1947553"/>
            <a:ext cx="10365513" cy="1900052"/>
          </a:xfrm>
        </p:spPr>
        <p:txBody>
          <a:bodyPr/>
          <a:lstStyle/>
          <a:p>
            <a:pPr algn="r" rtl="1"/>
            <a:r>
              <a:rPr lang="fa-IR" sz="3200" dirty="0">
                <a:cs typeface="B Badr" panose="00000400000000000000" pitchFamily="2" charset="-78"/>
              </a:rPr>
              <a:t>شرکت ها هنگام بخش بندی بازارهای مصرفی به دو عامل توجه می کنند </a:t>
            </a:r>
            <a:r>
              <a:rPr lang="fa-IR" sz="3200" dirty="0">
                <a:solidFill>
                  <a:srgbClr val="FF0000"/>
                </a:solidFill>
                <a:cs typeface="B Badr" panose="00000400000000000000" pitchFamily="2" charset="-78"/>
              </a:rPr>
              <a:t>ویژگی های مصرف کنندگان </a:t>
            </a:r>
            <a:r>
              <a:rPr lang="fa-IR" sz="3200" dirty="0">
                <a:cs typeface="B Badr" panose="00000400000000000000" pitchFamily="2" charset="-78"/>
              </a:rPr>
              <a:t>و </a:t>
            </a:r>
            <a:r>
              <a:rPr lang="fa-IR" sz="3200" dirty="0">
                <a:solidFill>
                  <a:srgbClr val="FF0000"/>
                </a:solidFill>
                <a:cs typeface="B Badr" panose="00000400000000000000" pitchFamily="2" charset="-78"/>
              </a:rPr>
              <a:t>واکنش </a:t>
            </a:r>
            <a:r>
              <a:rPr lang="fa-IR" sz="3200" dirty="0" smtClean="0">
                <a:solidFill>
                  <a:srgbClr val="FF0000"/>
                </a:solidFill>
                <a:cs typeface="B Badr" panose="00000400000000000000" pitchFamily="2" charset="-78"/>
              </a:rPr>
              <a:t>آنان. </a:t>
            </a:r>
          </a:p>
          <a:p>
            <a:pPr algn="r" rtl="1"/>
            <a:endParaRPr lang="fa-IR" b="1" dirty="0">
              <a:cs typeface="B Badr" panose="00000400000000000000" pitchFamily="2" charset="-78"/>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14452" y="3507483"/>
            <a:ext cx="4405746" cy="3010395"/>
          </a:xfrm>
          <a:prstGeom prst="rect">
            <a:avLst/>
          </a:prstGeom>
        </p:spPr>
      </p:pic>
    </p:spTree>
    <p:extLst>
      <p:ext uri="{BB962C8B-B14F-4D97-AF65-F5344CB8AC3E}">
        <p14:creationId xmlns:p14="http://schemas.microsoft.com/office/powerpoint/2010/main" val="1476857386"/>
      </p:ext>
    </p:extLst>
  </p:cSld>
  <p:clrMapOvr>
    <a:masterClrMapping/>
  </p:clrMapOvr>
  <p:transition spd="med">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dirty="0" smtClean="0">
                <a:solidFill>
                  <a:srgbClr val="FF0000"/>
                </a:solidFill>
                <a:cs typeface="B Badr" panose="00000400000000000000" pitchFamily="2" charset="-78"/>
              </a:rPr>
              <a:t>بخش بندی بازار براساس </a:t>
            </a:r>
            <a:r>
              <a:rPr lang="fa-IR" dirty="0" smtClean="0">
                <a:solidFill>
                  <a:schemeClr val="accent1">
                    <a:lumMod val="75000"/>
                  </a:schemeClr>
                </a:solidFill>
                <a:cs typeface="B Badr" panose="00000400000000000000" pitchFamily="2" charset="-78"/>
              </a:rPr>
              <a:t>منطقه </a:t>
            </a:r>
            <a:r>
              <a:rPr lang="ur-PK" dirty="0" smtClean="0">
                <a:solidFill>
                  <a:schemeClr val="accent1">
                    <a:lumMod val="75000"/>
                  </a:schemeClr>
                </a:solidFill>
                <a:cs typeface="B Badr" panose="00000400000000000000" pitchFamily="2" charset="-78"/>
              </a:rPr>
              <a:t>جغرافيا</a:t>
            </a:r>
            <a:r>
              <a:rPr lang="fa-IR" dirty="0" smtClean="0">
                <a:solidFill>
                  <a:schemeClr val="accent1">
                    <a:lumMod val="75000"/>
                  </a:schemeClr>
                </a:solidFill>
                <a:cs typeface="B Badr" panose="00000400000000000000" pitchFamily="2" charset="-78"/>
              </a:rPr>
              <a:t>ی</a:t>
            </a:r>
            <a:r>
              <a:rPr lang="ur-PK" dirty="0" smtClean="0">
                <a:solidFill>
                  <a:schemeClr val="accent1">
                    <a:lumMod val="75000"/>
                  </a:schemeClr>
                </a:solidFill>
                <a:cs typeface="B Badr" panose="00000400000000000000" pitchFamily="2" charset="-78"/>
              </a:rPr>
              <a:t>ي</a:t>
            </a:r>
            <a:endParaRPr lang="en-US" dirty="0">
              <a:solidFill>
                <a:schemeClr val="accent1">
                  <a:lumMod val="75000"/>
                </a:schemeClr>
              </a:solidFill>
              <a:cs typeface="B Badr" panose="00000400000000000000" pitchFamily="2" charset="-78"/>
            </a:endParaRPr>
          </a:p>
        </p:txBody>
      </p:sp>
      <p:sp>
        <p:nvSpPr>
          <p:cNvPr id="3" name="Content Placeholder 2"/>
          <p:cNvSpPr>
            <a:spLocks noGrp="1"/>
          </p:cNvSpPr>
          <p:nvPr>
            <p:ph idx="1"/>
          </p:nvPr>
        </p:nvSpPr>
        <p:spPr/>
        <p:txBody>
          <a:bodyPr>
            <a:normAutofit/>
          </a:bodyPr>
          <a:lstStyle/>
          <a:p>
            <a:pPr marL="0" indent="0" algn="just" rtl="1">
              <a:buNone/>
            </a:pPr>
            <a:r>
              <a:rPr lang="ur-PK" sz="3200" dirty="0" smtClean="0">
                <a:cs typeface="B Badr" panose="00000400000000000000" pitchFamily="2" charset="-78"/>
              </a:rPr>
              <a:t>در </a:t>
            </a:r>
            <a:r>
              <a:rPr lang="ur-PK" sz="3200" dirty="0">
                <a:cs typeface="B Badr" panose="00000400000000000000" pitchFamily="2" charset="-78"/>
              </a:rPr>
              <a:t>این تقسیم بندی ، بازار به </a:t>
            </a:r>
            <a:r>
              <a:rPr lang="ur-PK" sz="3200" dirty="0">
                <a:solidFill>
                  <a:srgbClr val="C00000"/>
                </a:solidFill>
                <a:cs typeface="B Badr" panose="00000400000000000000" pitchFamily="2" charset="-78"/>
              </a:rPr>
              <a:t>واحدهای مختلف جغرافیایی </a:t>
            </a:r>
            <a:r>
              <a:rPr lang="ur-PK" sz="3200" dirty="0">
                <a:cs typeface="B Badr" panose="00000400000000000000" pitchFamily="2" charset="-78"/>
              </a:rPr>
              <a:t>مانند</a:t>
            </a:r>
            <a:r>
              <a:rPr lang="ur-PK" sz="3200" dirty="0">
                <a:solidFill>
                  <a:srgbClr val="FF0000"/>
                </a:solidFill>
                <a:cs typeface="B Badr" panose="00000400000000000000" pitchFamily="2" charset="-78"/>
              </a:rPr>
              <a:t> کشورها </a:t>
            </a:r>
            <a:r>
              <a:rPr lang="ur-PK" sz="3200" dirty="0">
                <a:cs typeface="B Badr" panose="00000400000000000000" pitchFamily="2" charset="-78"/>
              </a:rPr>
              <a:t>، </a:t>
            </a:r>
            <a:r>
              <a:rPr lang="ur-PK" sz="3200" dirty="0">
                <a:solidFill>
                  <a:srgbClr val="FF0000"/>
                </a:solidFill>
                <a:cs typeface="B Badr" panose="00000400000000000000" pitchFamily="2" charset="-78"/>
              </a:rPr>
              <a:t>استان ها</a:t>
            </a:r>
            <a:r>
              <a:rPr lang="ur-PK" sz="3200" dirty="0">
                <a:cs typeface="B Badr" panose="00000400000000000000" pitchFamily="2" charset="-78"/>
              </a:rPr>
              <a:t> ، </a:t>
            </a:r>
            <a:r>
              <a:rPr lang="ur-PK" sz="3200" dirty="0">
                <a:solidFill>
                  <a:srgbClr val="FF0000"/>
                </a:solidFill>
                <a:cs typeface="B Badr" panose="00000400000000000000" pitchFamily="2" charset="-78"/>
              </a:rPr>
              <a:t>منطقه ها</a:t>
            </a:r>
            <a:r>
              <a:rPr lang="ur-PK" sz="3200" dirty="0">
                <a:cs typeface="B Badr" panose="00000400000000000000" pitchFamily="2" charset="-78"/>
              </a:rPr>
              <a:t>، </a:t>
            </a:r>
            <a:r>
              <a:rPr lang="ur-PK" sz="3200" dirty="0">
                <a:solidFill>
                  <a:srgbClr val="FF0000"/>
                </a:solidFill>
                <a:cs typeface="B Badr" panose="00000400000000000000" pitchFamily="2" charset="-78"/>
              </a:rPr>
              <a:t>شهرها</a:t>
            </a:r>
            <a:r>
              <a:rPr lang="ur-PK" sz="3200" dirty="0">
                <a:cs typeface="B Badr" panose="00000400000000000000" pitchFamily="2" charset="-78"/>
              </a:rPr>
              <a:t> یا </a:t>
            </a:r>
            <a:r>
              <a:rPr lang="ur-PK" sz="3200" dirty="0">
                <a:solidFill>
                  <a:srgbClr val="FF0000"/>
                </a:solidFill>
                <a:cs typeface="B Badr" panose="00000400000000000000" pitchFamily="2" charset="-78"/>
              </a:rPr>
              <a:t>خیابان ها </a:t>
            </a:r>
            <a:r>
              <a:rPr lang="ur-PK" sz="3200" dirty="0">
                <a:cs typeface="B Badr" panose="00000400000000000000" pitchFamily="2" charset="-78"/>
              </a:rPr>
              <a:t>تقسیم می </a:t>
            </a:r>
            <a:r>
              <a:rPr lang="ur-PK" sz="3200" dirty="0" smtClean="0">
                <a:cs typeface="B Badr" panose="00000400000000000000" pitchFamily="2" charset="-78"/>
              </a:rPr>
              <a:t>شوند</a:t>
            </a:r>
            <a:r>
              <a:rPr lang="fa-IR" sz="3200" dirty="0" smtClean="0">
                <a:cs typeface="B Badr" panose="00000400000000000000" pitchFamily="2" charset="-78"/>
              </a:rPr>
              <a:t>.</a:t>
            </a:r>
            <a:r>
              <a:rPr lang="ur-PK" sz="3200" dirty="0" smtClean="0">
                <a:cs typeface="B Badr" panose="00000400000000000000" pitchFamily="2" charset="-78"/>
              </a:rPr>
              <a:t> </a:t>
            </a:r>
            <a:r>
              <a:rPr lang="ur-PK" sz="3200" dirty="0">
                <a:cs typeface="B Badr" panose="00000400000000000000" pitchFamily="2" charset="-78"/>
              </a:rPr>
              <a:t>شركت مي تواند تصميم بگيرد كه در يك يا تعداد معدودي از نواحي فعاليت كند.</a:t>
            </a:r>
            <a:endParaRPr lang="fa-IR" sz="3200" dirty="0">
              <a:cs typeface="B Badr" panose="00000400000000000000" pitchFamily="2" charset="-78"/>
            </a:endParaRPr>
          </a:p>
          <a:p>
            <a:pPr marL="0" indent="0" algn="just" rtl="1">
              <a:buNone/>
            </a:pPr>
            <a:endParaRPr lang="en-US" sz="3200" dirty="0" smtClean="0">
              <a:cs typeface="B Badr" panose="00000400000000000000" pitchFamily="2" charset="-78"/>
            </a:endParaRPr>
          </a:p>
          <a:p>
            <a:endParaRPr lang="en-US" dirty="0"/>
          </a:p>
        </p:txBody>
      </p:sp>
    </p:spTree>
    <p:extLst>
      <p:ext uri="{BB962C8B-B14F-4D97-AF65-F5344CB8AC3E}">
        <p14:creationId xmlns:p14="http://schemas.microsoft.com/office/powerpoint/2010/main" val="2124364027"/>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Slice</Template>
  <TotalTime>1027</TotalTime>
  <Words>1135</Words>
  <Application>Microsoft Office PowerPoint</Application>
  <PresentationFormat>Widescreen</PresentationFormat>
  <Paragraphs>66</Paragraphs>
  <Slides>24</Slides>
  <Notes>2</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24</vt:i4>
      </vt:variant>
    </vt:vector>
  </HeadingPairs>
  <TitlesOfParts>
    <vt:vector size="34" baseType="lpstr">
      <vt:lpstr>Agency FB</vt:lpstr>
      <vt:lpstr>Arabic Typesetting</vt:lpstr>
      <vt:lpstr>Arial</vt:lpstr>
      <vt:lpstr>Arial Narrow</vt:lpstr>
      <vt:lpstr>B Badr</vt:lpstr>
      <vt:lpstr>Calibri</vt:lpstr>
      <vt:lpstr>Corbel</vt:lpstr>
      <vt:lpstr>Tahoma</vt:lpstr>
      <vt:lpstr>Times New Roman</vt:lpstr>
      <vt:lpstr>Parallax</vt:lpstr>
      <vt:lpstr>بسم الله الرحمن الرحیم</vt:lpstr>
      <vt:lpstr>یادگیری مداوم حداقل شرط لازم برای موفقیت در هر زمینه ای است که در آن فعالیت می کنید؛ هر روز چیز جدیدی بیاموزید.                           برایان تریسی</vt:lpstr>
      <vt:lpstr>       موضوع ارائه: شناسایی بخش های بازار و بازار هدف )فصل هشتم کتاب مدیریت بازاریابی کاتلرو کلر 2013 )  استاد مربوطه: دکتر اسماعیلی فر  ارائه کننده: فاطمه خوانساری  دانشکده مدیریت دانشگاه آزاد اسلامی تهران مرکز تابستان 1394     </vt:lpstr>
      <vt:lpstr>مقدمه:  شرکت ها نمی توانند با همه شرکت های مختلف و در هر سطحی گسترده ای رابطه برقرار کنند ولی آنها می توانند این بازار ها را به گروه هایی از مصرف کننده یا بخش های از نیازها و در خواست های مشخص تقسیم کنند.</vt:lpstr>
      <vt:lpstr>PowerPoint Presentation</vt:lpstr>
      <vt:lpstr>انواع بخش بندی بازار</vt:lpstr>
      <vt:lpstr>روش ها و متغیرهای تقسیم بازارهای مصرفی </vt:lpstr>
      <vt:lpstr>مبنای بخش بندی بازار </vt:lpstr>
      <vt:lpstr>بخش بندی بازار براساس منطقه جغرافيایي</vt:lpstr>
      <vt:lpstr>بخش بندی بازار بر اساس ترکیب جمعیت</vt:lpstr>
      <vt:lpstr>بخش بندی بازار از دیدگاه روان نگاری</vt:lpstr>
      <vt:lpstr>سیستم بخش بندی بازار برحسب هشت نوع ویژگی</vt:lpstr>
      <vt:lpstr>بخش بندی بازار براساس رفتار مصرف کننده</vt:lpstr>
      <vt:lpstr>بسياري از بازاريابان بر اين باورند كه متغييرهاي رفتاري بهترين نقطه شروع  براي قسمت بنديهاي بازار هستند متغييرهاي رفتاري مواردي از قبيل ؛ موقعيت، مناسبت، مزيت مورد انتظار، وضعيت استفاده كننده، ميزان مصرف، وضعيت و فاداري نسبت به كالا، مرحله آمادگي خريدار و عقيده درباره كالا را شامل است. </vt:lpstr>
      <vt:lpstr> بخش بندی بازار شرکتی </vt:lpstr>
      <vt:lpstr>پنج شاخص اصلی بخش بندی بازار </vt:lpstr>
      <vt:lpstr>PowerPoint Presentation</vt:lpstr>
      <vt:lpstr>ارزیابی بخش های بازار  </vt:lpstr>
      <vt:lpstr>گزینش بخش های بازار هدف</vt:lpstr>
      <vt:lpstr>بازاریابی  انبوه یا غیرمتمایز ) استراتژی یکسان برای کل بازار (</vt:lpstr>
      <vt:lpstr>بازاریابی متمرکز ) استراتژی بازاریابی برای بخش خاصی از بازار ( </vt:lpstr>
      <vt:lpstr>بازاریابی انفرادی(تک به تک)</vt:lpstr>
      <vt:lpstr>بازارهاي هدف با رعايت اصول اخلاقی</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بسم الله الرحمن الرحیم</dc:title>
  <dc:creator>seyed</dc:creator>
  <cp:lastModifiedBy>seyed</cp:lastModifiedBy>
  <cp:revision>128</cp:revision>
  <dcterms:created xsi:type="dcterms:W3CDTF">2015-05-03T08:07:17Z</dcterms:created>
  <dcterms:modified xsi:type="dcterms:W3CDTF">2015-07-28T13:52:39Z</dcterms:modified>
</cp:coreProperties>
</file>