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2" r:id="rId4"/>
    <p:sldId id="258" r:id="rId5"/>
    <p:sldId id="259" r:id="rId6"/>
    <p:sldId id="260" r:id="rId7"/>
    <p:sldId id="261" r:id="rId8"/>
    <p:sldId id="262" r:id="rId9"/>
    <p:sldId id="263" r:id="rId10"/>
    <p:sldId id="265" r:id="rId11"/>
    <p:sldId id="267" r:id="rId12"/>
    <p:sldId id="266" r:id="rId13"/>
    <p:sldId id="268" r:id="rId14"/>
    <p:sldId id="269" r:id="rId15"/>
    <p:sldId id="270"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95" r:id="rId34"/>
    <p:sldId id="290" r:id="rId35"/>
    <p:sldId id="291" r:id="rId36"/>
    <p:sldId id="292" r:id="rId37"/>
    <p:sldId id="293" r:id="rId38"/>
    <p:sldId id="294"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i World!" initials="HW" lastIdx="1" clrIdx="0">
    <p:extLst>
      <p:ext uri="{19B8F6BF-5375-455C-9EA6-DF929625EA0E}">
        <p15:presenceInfo xmlns:p15="http://schemas.microsoft.com/office/powerpoint/2012/main" userId="Hi Worl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537DFD-D0B5-4046-BC95-8186CA5B5EEE}" type="doc">
      <dgm:prSet loTypeId="urn:microsoft.com/office/officeart/2005/8/layout/pyramid3" loCatId="pyramid" qsTypeId="urn:microsoft.com/office/officeart/2005/8/quickstyle/simple1" qsCatId="simple" csTypeId="urn:microsoft.com/office/officeart/2005/8/colors/colorful1" csCatId="colorful" phldr="1"/>
      <dgm:spPr/>
    </dgm:pt>
    <dgm:pt modelId="{B6887952-6DDA-4FA9-A50A-9EFD2B08CD3F}">
      <dgm:prSet phldrT="[Text]"/>
      <dgm:spPr/>
      <dgm:t>
        <a:bodyPr/>
        <a:lstStyle/>
        <a:p>
          <a:r>
            <a:rPr lang="fa-IR" dirty="0" smtClean="0"/>
            <a:t>مشتریان</a:t>
          </a:r>
          <a:endParaRPr lang="en-US" dirty="0"/>
        </a:p>
      </dgm:t>
    </dgm:pt>
    <dgm:pt modelId="{CB405C2C-D852-4E65-97E4-2F892B4553AF}" type="parTrans" cxnId="{8616C65F-9C63-4956-8725-5DB1F418D806}">
      <dgm:prSet/>
      <dgm:spPr/>
      <dgm:t>
        <a:bodyPr/>
        <a:lstStyle/>
        <a:p>
          <a:endParaRPr lang="en-US"/>
        </a:p>
      </dgm:t>
    </dgm:pt>
    <dgm:pt modelId="{D8438A54-6BD3-4B9F-9753-D4494824BE63}" type="sibTrans" cxnId="{8616C65F-9C63-4956-8725-5DB1F418D806}">
      <dgm:prSet/>
      <dgm:spPr/>
      <dgm:t>
        <a:bodyPr/>
        <a:lstStyle/>
        <a:p>
          <a:endParaRPr lang="en-US"/>
        </a:p>
      </dgm:t>
    </dgm:pt>
    <dgm:pt modelId="{14C751F5-6598-45CD-93CE-BF25A511FB8B}">
      <dgm:prSet phldrT="[Text]"/>
      <dgm:spPr/>
      <dgm:t>
        <a:bodyPr/>
        <a:lstStyle/>
        <a:p>
          <a:r>
            <a:rPr lang="fa-IR" dirty="0" smtClean="0"/>
            <a:t>مدیران میانی</a:t>
          </a:r>
          <a:endParaRPr lang="en-US" dirty="0"/>
        </a:p>
      </dgm:t>
    </dgm:pt>
    <dgm:pt modelId="{5E91429D-70DB-4D85-9933-A49FFAF092D3}" type="parTrans" cxnId="{4CAE80FA-F365-4DAE-BDA6-373F69BF6EAA}">
      <dgm:prSet/>
      <dgm:spPr/>
      <dgm:t>
        <a:bodyPr/>
        <a:lstStyle/>
        <a:p>
          <a:endParaRPr lang="en-US"/>
        </a:p>
      </dgm:t>
    </dgm:pt>
    <dgm:pt modelId="{47BA06B5-803F-415A-BFF8-A9BE7E8F674A}" type="sibTrans" cxnId="{4CAE80FA-F365-4DAE-BDA6-373F69BF6EAA}">
      <dgm:prSet/>
      <dgm:spPr/>
      <dgm:t>
        <a:bodyPr/>
        <a:lstStyle/>
        <a:p>
          <a:endParaRPr lang="en-US"/>
        </a:p>
      </dgm:t>
    </dgm:pt>
    <dgm:pt modelId="{2CCDD9F0-25AE-43D3-9B1D-2A3B9249B111}">
      <dgm:prSet phldrT="[Text]"/>
      <dgm:spPr/>
      <dgm:t>
        <a:bodyPr/>
        <a:lstStyle/>
        <a:p>
          <a:r>
            <a:rPr lang="fa-IR" dirty="0" smtClean="0"/>
            <a:t>مدیران ارشد</a:t>
          </a:r>
          <a:endParaRPr lang="en-US" dirty="0"/>
        </a:p>
      </dgm:t>
    </dgm:pt>
    <dgm:pt modelId="{27B48CCF-0698-4200-8CCA-878EC8B7BC9E}" type="parTrans" cxnId="{01F4EA59-47F3-40EC-90F7-6A0DBC94E36C}">
      <dgm:prSet/>
      <dgm:spPr/>
      <dgm:t>
        <a:bodyPr/>
        <a:lstStyle/>
        <a:p>
          <a:endParaRPr lang="en-US"/>
        </a:p>
      </dgm:t>
    </dgm:pt>
    <dgm:pt modelId="{82B10DDD-F86A-4555-902F-DA4A71371A74}" type="sibTrans" cxnId="{01F4EA59-47F3-40EC-90F7-6A0DBC94E36C}">
      <dgm:prSet/>
      <dgm:spPr/>
      <dgm:t>
        <a:bodyPr/>
        <a:lstStyle/>
        <a:p>
          <a:endParaRPr lang="en-US"/>
        </a:p>
      </dgm:t>
    </dgm:pt>
    <dgm:pt modelId="{46D8F617-F8CC-42CC-936E-3FC2BCD75FD3}">
      <dgm:prSet phldrT="[Text]"/>
      <dgm:spPr/>
      <dgm:t>
        <a:bodyPr/>
        <a:lstStyle/>
        <a:p>
          <a:r>
            <a:rPr lang="fa-IR" dirty="0" smtClean="0"/>
            <a:t>نیروهای صفی</a:t>
          </a:r>
          <a:endParaRPr lang="en-US" dirty="0"/>
        </a:p>
      </dgm:t>
    </dgm:pt>
    <dgm:pt modelId="{B425219E-ACCB-4625-8855-69145781FF35}" type="parTrans" cxnId="{E0206298-C25A-4E7E-9ACC-4AD5E615944A}">
      <dgm:prSet/>
      <dgm:spPr/>
      <dgm:t>
        <a:bodyPr/>
        <a:lstStyle/>
        <a:p>
          <a:endParaRPr lang="en-US"/>
        </a:p>
      </dgm:t>
    </dgm:pt>
    <dgm:pt modelId="{FF1296D1-CCDA-43AD-9793-ADA0216F0D45}" type="sibTrans" cxnId="{E0206298-C25A-4E7E-9ACC-4AD5E615944A}">
      <dgm:prSet/>
      <dgm:spPr/>
      <dgm:t>
        <a:bodyPr/>
        <a:lstStyle/>
        <a:p>
          <a:endParaRPr lang="en-US"/>
        </a:p>
      </dgm:t>
    </dgm:pt>
    <dgm:pt modelId="{9105ED05-4F6E-4558-A139-3B7722580433}" type="pres">
      <dgm:prSet presAssocID="{F6537DFD-D0B5-4046-BC95-8186CA5B5EEE}" presName="Name0" presStyleCnt="0">
        <dgm:presLayoutVars>
          <dgm:dir/>
          <dgm:animLvl val="lvl"/>
          <dgm:resizeHandles val="exact"/>
        </dgm:presLayoutVars>
      </dgm:prSet>
      <dgm:spPr/>
    </dgm:pt>
    <dgm:pt modelId="{46702A1C-B198-41E1-A6FD-906C68DC9BA2}" type="pres">
      <dgm:prSet presAssocID="{B6887952-6DDA-4FA9-A50A-9EFD2B08CD3F}" presName="Name8" presStyleCnt="0"/>
      <dgm:spPr/>
    </dgm:pt>
    <dgm:pt modelId="{57E87CC4-E2F4-4C05-BA99-37E95C20CAAF}" type="pres">
      <dgm:prSet presAssocID="{B6887952-6DDA-4FA9-A50A-9EFD2B08CD3F}" presName="level" presStyleLbl="node1" presStyleIdx="0" presStyleCnt="4">
        <dgm:presLayoutVars>
          <dgm:chMax val="1"/>
          <dgm:bulletEnabled val="1"/>
        </dgm:presLayoutVars>
      </dgm:prSet>
      <dgm:spPr/>
      <dgm:t>
        <a:bodyPr/>
        <a:lstStyle/>
        <a:p>
          <a:endParaRPr lang="en-US"/>
        </a:p>
      </dgm:t>
    </dgm:pt>
    <dgm:pt modelId="{4FDE104A-E1E8-4EAA-A0B7-4C2060703C2F}" type="pres">
      <dgm:prSet presAssocID="{B6887952-6DDA-4FA9-A50A-9EFD2B08CD3F}" presName="levelTx" presStyleLbl="revTx" presStyleIdx="0" presStyleCnt="0">
        <dgm:presLayoutVars>
          <dgm:chMax val="1"/>
          <dgm:bulletEnabled val="1"/>
        </dgm:presLayoutVars>
      </dgm:prSet>
      <dgm:spPr/>
      <dgm:t>
        <a:bodyPr/>
        <a:lstStyle/>
        <a:p>
          <a:endParaRPr lang="en-US"/>
        </a:p>
      </dgm:t>
    </dgm:pt>
    <dgm:pt modelId="{E19E4D70-73B1-45E6-83BB-449405A1D503}" type="pres">
      <dgm:prSet presAssocID="{46D8F617-F8CC-42CC-936E-3FC2BCD75FD3}" presName="Name8" presStyleCnt="0"/>
      <dgm:spPr/>
    </dgm:pt>
    <dgm:pt modelId="{7D2AF33C-6A05-4399-98F9-559FEBD27003}" type="pres">
      <dgm:prSet presAssocID="{46D8F617-F8CC-42CC-936E-3FC2BCD75FD3}" presName="level" presStyleLbl="node1" presStyleIdx="1" presStyleCnt="4">
        <dgm:presLayoutVars>
          <dgm:chMax val="1"/>
          <dgm:bulletEnabled val="1"/>
        </dgm:presLayoutVars>
      </dgm:prSet>
      <dgm:spPr/>
      <dgm:t>
        <a:bodyPr/>
        <a:lstStyle/>
        <a:p>
          <a:endParaRPr lang="en-US"/>
        </a:p>
      </dgm:t>
    </dgm:pt>
    <dgm:pt modelId="{3BC01B2F-2880-41C7-9502-743397247D4B}" type="pres">
      <dgm:prSet presAssocID="{46D8F617-F8CC-42CC-936E-3FC2BCD75FD3}" presName="levelTx" presStyleLbl="revTx" presStyleIdx="0" presStyleCnt="0">
        <dgm:presLayoutVars>
          <dgm:chMax val="1"/>
          <dgm:bulletEnabled val="1"/>
        </dgm:presLayoutVars>
      </dgm:prSet>
      <dgm:spPr/>
      <dgm:t>
        <a:bodyPr/>
        <a:lstStyle/>
        <a:p>
          <a:endParaRPr lang="en-US"/>
        </a:p>
      </dgm:t>
    </dgm:pt>
    <dgm:pt modelId="{AF6733FE-4CD9-47AB-BF0C-79908EE21181}" type="pres">
      <dgm:prSet presAssocID="{14C751F5-6598-45CD-93CE-BF25A511FB8B}" presName="Name8" presStyleCnt="0"/>
      <dgm:spPr/>
    </dgm:pt>
    <dgm:pt modelId="{C2302A61-5C43-4C86-B8A7-83A9423ACA5C}" type="pres">
      <dgm:prSet presAssocID="{14C751F5-6598-45CD-93CE-BF25A511FB8B}" presName="level" presStyleLbl="node1" presStyleIdx="2" presStyleCnt="4">
        <dgm:presLayoutVars>
          <dgm:chMax val="1"/>
          <dgm:bulletEnabled val="1"/>
        </dgm:presLayoutVars>
      </dgm:prSet>
      <dgm:spPr/>
      <dgm:t>
        <a:bodyPr/>
        <a:lstStyle/>
        <a:p>
          <a:endParaRPr lang="en-US"/>
        </a:p>
      </dgm:t>
    </dgm:pt>
    <dgm:pt modelId="{CC38DB40-F1DD-41B2-A775-4EFBE4569E9F}" type="pres">
      <dgm:prSet presAssocID="{14C751F5-6598-45CD-93CE-BF25A511FB8B}" presName="levelTx" presStyleLbl="revTx" presStyleIdx="0" presStyleCnt="0">
        <dgm:presLayoutVars>
          <dgm:chMax val="1"/>
          <dgm:bulletEnabled val="1"/>
        </dgm:presLayoutVars>
      </dgm:prSet>
      <dgm:spPr/>
      <dgm:t>
        <a:bodyPr/>
        <a:lstStyle/>
        <a:p>
          <a:endParaRPr lang="en-US"/>
        </a:p>
      </dgm:t>
    </dgm:pt>
    <dgm:pt modelId="{2A6CC934-3AFE-4D59-8D69-B46AB6316599}" type="pres">
      <dgm:prSet presAssocID="{2CCDD9F0-25AE-43D3-9B1D-2A3B9249B111}" presName="Name8" presStyleCnt="0"/>
      <dgm:spPr/>
    </dgm:pt>
    <dgm:pt modelId="{641104B2-9A24-4860-AFB5-7F9362E88C61}" type="pres">
      <dgm:prSet presAssocID="{2CCDD9F0-25AE-43D3-9B1D-2A3B9249B111}" presName="level" presStyleLbl="node1" presStyleIdx="3" presStyleCnt="4">
        <dgm:presLayoutVars>
          <dgm:chMax val="1"/>
          <dgm:bulletEnabled val="1"/>
        </dgm:presLayoutVars>
      </dgm:prSet>
      <dgm:spPr/>
      <dgm:t>
        <a:bodyPr/>
        <a:lstStyle/>
        <a:p>
          <a:endParaRPr lang="en-US"/>
        </a:p>
      </dgm:t>
    </dgm:pt>
    <dgm:pt modelId="{883EDD1D-3050-4EA0-AB20-1625D0B918A1}" type="pres">
      <dgm:prSet presAssocID="{2CCDD9F0-25AE-43D3-9B1D-2A3B9249B111}" presName="levelTx" presStyleLbl="revTx" presStyleIdx="0" presStyleCnt="0">
        <dgm:presLayoutVars>
          <dgm:chMax val="1"/>
          <dgm:bulletEnabled val="1"/>
        </dgm:presLayoutVars>
      </dgm:prSet>
      <dgm:spPr/>
      <dgm:t>
        <a:bodyPr/>
        <a:lstStyle/>
        <a:p>
          <a:endParaRPr lang="en-US"/>
        </a:p>
      </dgm:t>
    </dgm:pt>
  </dgm:ptLst>
  <dgm:cxnLst>
    <dgm:cxn modelId="{CF5A4AF3-53FD-45C5-9F77-2B36F602264E}" type="presOf" srcId="{B6887952-6DDA-4FA9-A50A-9EFD2B08CD3F}" destId="{57E87CC4-E2F4-4C05-BA99-37E95C20CAAF}" srcOrd="0" destOrd="0" presId="urn:microsoft.com/office/officeart/2005/8/layout/pyramid3"/>
    <dgm:cxn modelId="{8616C65F-9C63-4956-8725-5DB1F418D806}" srcId="{F6537DFD-D0B5-4046-BC95-8186CA5B5EEE}" destId="{B6887952-6DDA-4FA9-A50A-9EFD2B08CD3F}" srcOrd="0" destOrd="0" parTransId="{CB405C2C-D852-4E65-97E4-2F892B4553AF}" sibTransId="{D8438A54-6BD3-4B9F-9753-D4494824BE63}"/>
    <dgm:cxn modelId="{99172A3E-1BE2-466C-9ADF-5D1E4B0F86C2}" type="presOf" srcId="{F6537DFD-D0B5-4046-BC95-8186CA5B5EEE}" destId="{9105ED05-4F6E-4558-A139-3B7722580433}" srcOrd="0" destOrd="0" presId="urn:microsoft.com/office/officeart/2005/8/layout/pyramid3"/>
    <dgm:cxn modelId="{4BA7E5E5-DAD6-481F-8A8B-E35A6547CA3E}" type="presOf" srcId="{46D8F617-F8CC-42CC-936E-3FC2BCD75FD3}" destId="{7D2AF33C-6A05-4399-98F9-559FEBD27003}" srcOrd="0" destOrd="0" presId="urn:microsoft.com/office/officeart/2005/8/layout/pyramid3"/>
    <dgm:cxn modelId="{E0206298-C25A-4E7E-9ACC-4AD5E615944A}" srcId="{F6537DFD-D0B5-4046-BC95-8186CA5B5EEE}" destId="{46D8F617-F8CC-42CC-936E-3FC2BCD75FD3}" srcOrd="1" destOrd="0" parTransId="{B425219E-ACCB-4625-8855-69145781FF35}" sibTransId="{FF1296D1-CCDA-43AD-9793-ADA0216F0D45}"/>
    <dgm:cxn modelId="{0EF897AE-1084-47B9-B05F-9E1F09A0A414}" type="presOf" srcId="{14C751F5-6598-45CD-93CE-BF25A511FB8B}" destId="{CC38DB40-F1DD-41B2-A775-4EFBE4569E9F}" srcOrd="1" destOrd="0" presId="urn:microsoft.com/office/officeart/2005/8/layout/pyramid3"/>
    <dgm:cxn modelId="{01F4EA59-47F3-40EC-90F7-6A0DBC94E36C}" srcId="{F6537DFD-D0B5-4046-BC95-8186CA5B5EEE}" destId="{2CCDD9F0-25AE-43D3-9B1D-2A3B9249B111}" srcOrd="3" destOrd="0" parTransId="{27B48CCF-0698-4200-8CCA-878EC8B7BC9E}" sibTransId="{82B10DDD-F86A-4555-902F-DA4A71371A74}"/>
    <dgm:cxn modelId="{ECC0CB5F-FCE2-4F2C-96B8-8AE95ED7EE24}" type="presOf" srcId="{14C751F5-6598-45CD-93CE-BF25A511FB8B}" destId="{C2302A61-5C43-4C86-B8A7-83A9423ACA5C}" srcOrd="0" destOrd="0" presId="urn:microsoft.com/office/officeart/2005/8/layout/pyramid3"/>
    <dgm:cxn modelId="{84781129-D820-4D22-BF8F-2094D19894CE}" type="presOf" srcId="{46D8F617-F8CC-42CC-936E-3FC2BCD75FD3}" destId="{3BC01B2F-2880-41C7-9502-743397247D4B}" srcOrd="1" destOrd="0" presId="urn:microsoft.com/office/officeart/2005/8/layout/pyramid3"/>
    <dgm:cxn modelId="{F2E6357C-E287-4DC4-A635-E08C0D7124C8}" type="presOf" srcId="{2CCDD9F0-25AE-43D3-9B1D-2A3B9249B111}" destId="{883EDD1D-3050-4EA0-AB20-1625D0B918A1}" srcOrd="1" destOrd="0" presId="urn:microsoft.com/office/officeart/2005/8/layout/pyramid3"/>
    <dgm:cxn modelId="{93AB5488-161B-4528-8E60-AB277DF1BA27}" type="presOf" srcId="{B6887952-6DDA-4FA9-A50A-9EFD2B08CD3F}" destId="{4FDE104A-E1E8-4EAA-A0B7-4C2060703C2F}" srcOrd="1" destOrd="0" presId="urn:microsoft.com/office/officeart/2005/8/layout/pyramid3"/>
    <dgm:cxn modelId="{4CAE80FA-F365-4DAE-BDA6-373F69BF6EAA}" srcId="{F6537DFD-D0B5-4046-BC95-8186CA5B5EEE}" destId="{14C751F5-6598-45CD-93CE-BF25A511FB8B}" srcOrd="2" destOrd="0" parTransId="{5E91429D-70DB-4D85-9933-A49FFAF092D3}" sibTransId="{47BA06B5-803F-415A-BFF8-A9BE7E8F674A}"/>
    <dgm:cxn modelId="{3FE7AD09-90C6-4849-970B-EE0C032F73A8}" type="presOf" srcId="{2CCDD9F0-25AE-43D3-9B1D-2A3B9249B111}" destId="{641104B2-9A24-4860-AFB5-7F9362E88C61}" srcOrd="0" destOrd="0" presId="urn:microsoft.com/office/officeart/2005/8/layout/pyramid3"/>
    <dgm:cxn modelId="{4CFDD724-3C2E-4CE0-BB9F-A300F14732C1}" type="presParOf" srcId="{9105ED05-4F6E-4558-A139-3B7722580433}" destId="{46702A1C-B198-41E1-A6FD-906C68DC9BA2}" srcOrd="0" destOrd="0" presId="urn:microsoft.com/office/officeart/2005/8/layout/pyramid3"/>
    <dgm:cxn modelId="{0793E943-1AAE-40C7-85FE-70FFE9609326}" type="presParOf" srcId="{46702A1C-B198-41E1-A6FD-906C68DC9BA2}" destId="{57E87CC4-E2F4-4C05-BA99-37E95C20CAAF}" srcOrd="0" destOrd="0" presId="urn:microsoft.com/office/officeart/2005/8/layout/pyramid3"/>
    <dgm:cxn modelId="{7DDFAC45-119E-48AB-A1F4-CA17F76E08A3}" type="presParOf" srcId="{46702A1C-B198-41E1-A6FD-906C68DC9BA2}" destId="{4FDE104A-E1E8-4EAA-A0B7-4C2060703C2F}" srcOrd="1" destOrd="0" presId="urn:microsoft.com/office/officeart/2005/8/layout/pyramid3"/>
    <dgm:cxn modelId="{9A294F9D-2D04-4C90-8B95-7C6F88BBDBF8}" type="presParOf" srcId="{9105ED05-4F6E-4558-A139-3B7722580433}" destId="{E19E4D70-73B1-45E6-83BB-449405A1D503}" srcOrd="1" destOrd="0" presId="urn:microsoft.com/office/officeart/2005/8/layout/pyramid3"/>
    <dgm:cxn modelId="{525D72F0-2757-4F0F-BA13-21E44B5D2FB2}" type="presParOf" srcId="{E19E4D70-73B1-45E6-83BB-449405A1D503}" destId="{7D2AF33C-6A05-4399-98F9-559FEBD27003}" srcOrd="0" destOrd="0" presId="urn:microsoft.com/office/officeart/2005/8/layout/pyramid3"/>
    <dgm:cxn modelId="{E60ACB24-FF45-472D-AD65-F5646F9E8563}" type="presParOf" srcId="{E19E4D70-73B1-45E6-83BB-449405A1D503}" destId="{3BC01B2F-2880-41C7-9502-743397247D4B}" srcOrd="1" destOrd="0" presId="urn:microsoft.com/office/officeart/2005/8/layout/pyramid3"/>
    <dgm:cxn modelId="{6DFCE473-7178-43BE-ABC1-C939561E7963}" type="presParOf" srcId="{9105ED05-4F6E-4558-A139-3B7722580433}" destId="{AF6733FE-4CD9-47AB-BF0C-79908EE21181}" srcOrd="2" destOrd="0" presId="urn:microsoft.com/office/officeart/2005/8/layout/pyramid3"/>
    <dgm:cxn modelId="{52B95338-0E7B-4DE9-A956-33FD05527246}" type="presParOf" srcId="{AF6733FE-4CD9-47AB-BF0C-79908EE21181}" destId="{C2302A61-5C43-4C86-B8A7-83A9423ACA5C}" srcOrd="0" destOrd="0" presId="urn:microsoft.com/office/officeart/2005/8/layout/pyramid3"/>
    <dgm:cxn modelId="{B884D5AF-8574-4FC8-A564-A1190ECE3045}" type="presParOf" srcId="{AF6733FE-4CD9-47AB-BF0C-79908EE21181}" destId="{CC38DB40-F1DD-41B2-A775-4EFBE4569E9F}" srcOrd="1" destOrd="0" presId="urn:microsoft.com/office/officeart/2005/8/layout/pyramid3"/>
    <dgm:cxn modelId="{498002D1-E54D-432F-B609-FA2ECA8C6B69}" type="presParOf" srcId="{9105ED05-4F6E-4558-A139-3B7722580433}" destId="{2A6CC934-3AFE-4D59-8D69-B46AB6316599}" srcOrd="3" destOrd="0" presId="urn:microsoft.com/office/officeart/2005/8/layout/pyramid3"/>
    <dgm:cxn modelId="{DAE72453-2C0F-40C4-AE3B-68D529C1DA61}" type="presParOf" srcId="{2A6CC934-3AFE-4D59-8D69-B46AB6316599}" destId="{641104B2-9A24-4860-AFB5-7F9362E88C61}" srcOrd="0" destOrd="0" presId="urn:microsoft.com/office/officeart/2005/8/layout/pyramid3"/>
    <dgm:cxn modelId="{CF8E8EDD-93E8-4E53-8A61-5E9EB6A498D2}" type="presParOf" srcId="{2A6CC934-3AFE-4D59-8D69-B46AB6316599}" destId="{883EDD1D-3050-4EA0-AB20-1625D0B918A1}"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E87CC4-E2F4-4C05-BA99-37E95C20CAAF}">
      <dsp:nvSpPr>
        <dsp:cNvPr id="0" name=""/>
        <dsp:cNvSpPr/>
      </dsp:nvSpPr>
      <dsp:spPr>
        <a:xfrm rot="10800000">
          <a:off x="0" y="0"/>
          <a:ext cx="6965350" cy="948666"/>
        </a:xfrm>
        <a:prstGeom prst="trapezoid">
          <a:avLst>
            <a:gd name="adj" fmla="val 91778"/>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a-IR" sz="3100" kern="1200" dirty="0" smtClean="0"/>
            <a:t>مشتریان</a:t>
          </a:r>
          <a:endParaRPr lang="en-US" sz="3100" kern="1200" dirty="0"/>
        </a:p>
      </dsp:txBody>
      <dsp:txXfrm rot="-10800000">
        <a:off x="1218936" y="0"/>
        <a:ext cx="4527477" cy="948666"/>
      </dsp:txXfrm>
    </dsp:sp>
    <dsp:sp modelId="{7D2AF33C-6A05-4399-98F9-559FEBD27003}">
      <dsp:nvSpPr>
        <dsp:cNvPr id="0" name=""/>
        <dsp:cNvSpPr/>
      </dsp:nvSpPr>
      <dsp:spPr>
        <a:xfrm rot="10800000">
          <a:off x="870668" y="948666"/>
          <a:ext cx="5224012" cy="948666"/>
        </a:xfrm>
        <a:prstGeom prst="trapezoid">
          <a:avLst>
            <a:gd name="adj" fmla="val 91778"/>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a-IR" sz="3100" kern="1200" dirty="0" smtClean="0"/>
            <a:t>نیروهای صفی</a:t>
          </a:r>
          <a:endParaRPr lang="en-US" sz="3100" kern="1200" dirty="0"/>
        </a:p>
      </dsp:txBody>
      <dsp:txXfrm rot="-10800000">
        <a:off x="1784870" y="948666"/>
        <a:ext cx="3395608" cy="948666"/>
      </dsp:txXfrm>
    </dsp:sp>
    <dsp:sp modelId="{C2302A61-5C43-4C86-B8A7-83A9423ACA5C}">
      <dsp:nvSpPr>
        <dsp:cNvPr id="0" name=""/>
        <dsp:cNvSpPr/>
      </dsp:nvSpPr>
      <dsp:spPr>
        <a:xfrm rot="10800000">
          <a:off x="1741337" y="1897332"/>
          <a:ext cx="3482675" cy="948666"/>
        </a:xfrm>
        <a:prstGeom prst="trapezoid">
          <a:avLst>
            <a:gd name="adj" fmla="val 91778"/>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a-IR" sz="3100" kern="1200" dirty="0" smtClean="0"/>
            <a:t>مدیران میانی</a:t>
          </a:r>
          <a:endParaRPr lang="en-US" sz="3100" kern="1200" dirty="0"/>
        </a:p>
      </dsp:txBody>
      <dsp:txXfrm rot="-10800000">
        <a:off x="2350805" y="1897332"/>
        <a:ext cx="2263738" cy="948666"/>
      </dsp:txXfrm>
    </dsp:sp>
    <dsp:sp modelId="{641104B2-9A24-4860-AFB5-7F9362E88C61}">
      <dsp:nvSpPr>
        <dsp:cNvPr id="0" name=""/>
        <dsp:cNvSpPr/>
      </dsp:nvSpPr>
      <dsp:spPr>
        <a:xfrm rot="10800000">
          <a:off x="2612006" y="2845998"/>
          <a:ext cx="1741337" cy="948666"/>
        </a:xfrm>
        <a:prstGeom prst="trapezoid">
          <a:avLst>
            <a:gd name="adj" fmla="val 91778"/>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a-IR" sz="3100" kern="1200" dirty="0" smtClean="0"/>
            <a:t>مدیران ارشد</a:t>
          </a:r>
          <a:endParaRPr lang="en-US" sz="3100" kern="1200" dirty="0"/>
        </a:p>
      </dsp:txBody>
      <dsp:txXfrm rot="-10800000">
        <a:off x="2612006" y="2845998"/>
        <a:ext cx="1741337" cy="948666"/>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7/25/2015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7/25/2015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marL="0" marR="0" algn="r">
              <a:lnSpc>
                <a:spcPct val="107000"/>
              </a:lnSpc>
              <a:spcBef>
                <a:spcPts val="0"/>
              </a:spcBef>
              <a:spcAft>
                <a:spcPts val="800"/>
              </a:spcAft>
            </a:pPr>
            <a:r>
              <a:rPr lang="fa-IR" sz="4000" dirty="0" smtClean="0"/>
              <a:t>به نام خداوند بخشنده و مهربان</a:t>
            </a:r>
            <a:br>
              <a:rPr lang="fa-IR" sz="4000" dirty="0" smtClean="0"/>
            </a:br>
            <a:r>
              <a:rPr lang="fa-IR" sz="4000" dirty="0">
                <a:latin typeface="Calibri" panose="020F0502020204030204" pitchFamily="34" charset="0"/>
                <a:ea typeface="Calibri" panose="020F0502020204030204" pitchFamily="34" charset="0"/>
                <a:cs typeface="Arial" panose="020B0604020202020204" pitchFamily="34" charset="0"/>
              </a:rPr>
              <a:t>درس : بازارشناسی و مسائل بازار</a:t>
            </a:r>
            <a:r>
              <a:rPr lang="en-US" sz="2000" dirty="0">
                <a:latin typeface="Calibri" panose="020F0502020204030204" pitchFamily="34" charset="0"/>
                <a:ea typeface="Calibri" panose="020F0502020204030204" pitchFamily="34" charset="0"/>
                <a:cs typeface="Arial" panose="020B0604020202020204" pitchFamily="34" charset="0"/>
              </a:rPr>
              <a:t/>
            </a:r>
            <a:br>
              <a:rPr lang="en-US" sz="2000" dirty="0">
                <a:latin typeface="Calibri" panose="020F0502020204030204" pitchFamily="34" charset="0"/>
                <a:ea typeface="Calibri" panose="020F0502020204030204" pitchFamily="34" charset="0"/>
                <a:cs typeface="Arial" panose="020B0604020202020204" pitchFamily="34" charset="0"/>
              </a:rPr>
            </a:br>
            <a:r>
              <a:rPr lang="fa-IR" sz="4000" dirty="0">
                <a:latin typeface="Calibri" panose="020F0502020204030204" pitchFamily="34" charset="0"/>
                <a:ea typeface="Calibri" panose="020F0502020204030204" pitchFamily="34" charset="0"/>
                <a:cs typeface="Arial" panose="020B0604020202020204" pitchFamily="34" charset="0"/>
              </a:rPr>
              <a:t>استاد : جناب آقای دکتر اسماعیلی فر</a:t>
            </a:r>
            <a:r>
              <a:rPr lang="en-US" sz="2000" dirty="0">
                <a:latin typeface="Calibri" panose="020F0502020204030204" pitchFamily="34" charset="0"/>
                <a:ea typeface="Calibri" panose="020F0502020204030204" pitchFamily="34" charset="0"/>
                <a:cs typeface="Arial" panose="020B0604020202020204" pitchFamily="34" charset="0"/>
              </a:rPr>
              <a:t/>
            </a:r>
            <a:br>
              <a:rPr lang="en-US" sz="2000" dirty="0">
                <a:latin typeface="Calibri" panose="020F0502020204030204" pitchFamily="34" charset="0"/>
                <a:ea typeface="Calibri" panose="020F0502020204030204" pitchFamily="34" charset="0"/>
                <a:cs typeface="Arial" panose="020B0604020202020204" pitchFamily="34" charset="0"/>
              </a:rPr>
            </a:br>
            <a:endParaRPr lang="en-US" sz="4000" dirty="0"/>
          </a:p>
        </p:txBody>
      </p:sp>
      <p:sp>
        <p:nvSpPr>
          <p:cNvPr id="3" name="Subtitle 2"/>
          <p:cNvSpPr>
            <a:spLocks noGrp="1"/>
          </p:cNvSpPr>
          <p:nvPr>
            <p:ph type="subTitle" idx="1"/>
          </p:nvPr>
        </p:nvSpPr>
        <p:spPr/>
        <p:txBody>
          <a:bodyPr/>
          <a:lstStyle/>
          <a:p>
            <a:pPr algn="ctr"/>
            <a:r>
              <a:rPr lang="fa-IR" dirty="0"/>
              <a:t>دانشجو : حمید خودجوصفت</a:t>
            </a:r>
          </a:p>
          <a:p>
            <a:pPr algn="ctr"/>
            <a:r>
              <a:rPr lang="fa-IR" dirty="0"/>
              <a:t>ترم تحصیلی : تابستان 1394</a:t>
            </a:r>
          </a:p>
          <a:p>
            <a:pPr algn="ctr"/>
            <a:endParaRPr lang="en-US" dirty="0"/>
          </a:p>
        </p:txBody>
      </p:sp>
    </p:spTree>
    <p:extLst>
      <p:ext uri="{BB962C8B-B14F-4D97-AF65-F5344CB8AC3E}">
        <p14:creationId xmlns:p14="http://schemas.microsoft.com/office/powerpoint/2010/main" val="783750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2136" y="301924"/>
            <a:ext cx="8534401" cy="863513"/>
          </a:xfrm>
        </p:spPr>
        <p:txBody>
          <a:bodyPr/>
          <a:lstStyle/>
          <a:p>
            <a:pPr algn="r"/>
            <a:r>
              <a:rPr lang="fa-IR" dirty="0" smtClean="0"/>
              <a:t>تجزیه و تحلیل ارزش مورد نظر مشتری</a:t>
            </a:r>
            <a:endParaRPr lang="en-US" dirty="0"/>
          </a:p>
        </p:txBody>
      </p:sp>
      <p:sp>
        <p:nvSpPr>
          <p:cNvPr id="3" name="Text Placeholder 2"/>
          <p:cNvSpPr>
            <a:spLocks noGrp="1"/>
          </p:cNvSpPr>
          <p:nvPr>
            <p:ph type="body" idx="1"/>
          </p:nvPr>
        </p:nvSpPr>
        <p:spPr>
          <a:xfrm>
            <a:off x="787730" y="1587260"/>
            <a:ext cx="8534400" cy="3863676"/>
          </a:xfrm>
        </p:spPr>
        <p:txBody>
          <a:bodyPr/>
          <a:lstStyle/>
          <a:p>
            <a:pPr algn="r"/>
            <a:r>
              <a:rPr lang="fa-IR" dirty="0" smtClean="0"/>
              <a:t>اغلب مدیران اقدام به این کار می کنند تا به نقاط قوت و ضعف شرکت (در مقایسه با رقیبان ) پی ببرند . در این  تجزیه و تحلیل باید گام های زیر را برداشت : </a:t>
            </a:r>
          </a:p>
          <a:p>
            <a:pPr algn="r"/>
            <a:r>
              <a:rPr lang="fa-IR" dirty="0" smtClean="0"/>
              <a:t>1- شناسایی ویژگی ها و منافع مورد نظر مشتری</a:t>
            </a:r>
          </a:p>
          <a:p>
            <a:pPr algn="r"/>
            <a:r>
              <a:rPr lang="fa-IR" dirty="0" smtClean="0"/>
              <a:t>2- تعیین مقدار منافع و ویژگی های مورد نظر مشتری به صورت کمی</a:t>
            </a:r>
          </a:p>
          <a:p>
            <a:pPr algn="r"/>
            <a:r>
              <a:rPr lang="fa-IR" dirty="0" smtClean="0"/>
              <a:t>3- مقایسه عملکرد محصولات شرکت های رقیب با محصولات شرکت </a:t>
            </a:r>
          </a:p>
          <a:p>
            <a:pPr algn="r"/>
            <a:r>
              <a:rPr lang="fa-IR" dirty="0" smtClean="0"/>
              <a:t>4- در رابطه با یک مزیت خاص رتبه محصول را (در یک بخش خاص از بازار ) در مقایسه با محصول شرکت رقیب تعیین می کتتد.</a:t>
            </a:r>
          </a:p>
          <a:p>
            <a:pPr algn="r"/>
            <a:r>
              <a:rPr lang="fa-IR" dirty="0" smtClean="0"/>
              <a:t>5- نظارت مستمر برمحصولات شرکت های رقیب</a:t>
            </a:r>
            <a:endParaRPr lang="en-US" dirty="0"/>
          </a:p>
        </p:txBody>
      </p:sp>
    </p:spTree>
    <p:extLst>
      <p:ext uri="{BB962C8B-B14F-4D97-AF65-F5344CB8AC3E}">
        <p14:creationId xmlns:p14="http://schemas.microsoft.com/office/powerpoint/2010/main" val="784645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8452" y="427966"/>
            <a:ext cx="8534401" cy="736600"/>
          </a:xfrm>
        </p:spPr>
        <p:txBody>
          <a:bodyPr/>
          <a:lstStyle/>
          <a:p>
            <a:pPr algn="r"/>
            <a:r>
              <a:rPr lang="fa-IR" dirty="0" smtClean="0"/>
              <a:t>فرآیند تصمیم گیری</a:t>
            </a:r>
            <a:endParaRPr lang="en-US" dirty="0"/>
          </a:p>
        </p:txBody>
      </p:sp>
      <p:sp>
        <p:nvSpPr>
          <p:cNvPr id="3" name="Text Placeholder 2"/>
          <p:cNvSpPr>
            <a:spLocks noGrp="1"/>
          </p:cNvSpPr>
          <p:nvPr>
            <p:ph type="body" idx="1"/>
          </p:nvPr>
        </p:nvSpPr>
        <p:spPr>
          <a:xfrm>
            <a:off x="684213" y="1595887"/>
            <a:ext cx="8534400" cy="4398513"/>
          </a:xfrm>
        </p:spPr>
        <p:txBody>
          <a:bodyPr/>
          <a:lstStyle/>
          <a:p>
            <a:pPr algn="r"/>
            <a:r>
              <a:rPr lang="fa-IR" dirty="0" smtClean="0"/>
              <a:t>دیدگاه مبتنی بر « ارزش مورد نظر مشتری » براین پایه است که فروشنده باید کل منافع مورد نظر مشتری و کل هزینه ها یی را که هر محصول بر مشتری تحمیل خواهد کرد (در مقایسه با محصولات شرکت های رقیب ) محاسبه کند تا بتواند رتبه محصول را در ذهن خریدار (در مقایسه با سایر محصولات عرضه شده به بازار ) تعیین نماید . </a:t>
            </a:r>
          </a:p>
          <a:p>
            <a:pPr algn="r"/>
            <a:r>
              <a:rPr lang="fa-IR" dirty="0" smtClean="0"/>
              <a:t>دیدگاه مزبور مؤید این است که اگر فروشنده در موضع دفاعی قرار گیرد دو گزینه پیش رو خواهد داشت : </a:t>
            </a:r>
          </a:p>
          <a:p>
            <a:pPr algn="r"/>
            <a:r>
              <a:rPr lang="fa-IR" dirty="0" smtClean="0"/>
              <a:t>1- بالا بردن کل منافع مورد نظر مشتری </a:t>
            </a:r>
          </a:p>
          <a:p>
            <a:pPr algn="r"/>
            <a:r>
              <a:rPr lang="fa-IR" dirty="0" smtClean="0"/>
              <a:t>2- پایین آوردن هزینه هایی که بر او تحمیل خواهد شد</a:t>
            </a:r>
            <a:endParaRPr lang="en-US" dirty="0"/>
          </a:p>
        </p:txBody>
      </p:sp>
    </p:spTree>
    <p:extLst>
      <p:ext uri="{BB962C8B-B14F-4D97-AF65-F5344CB8AC3E}">
        <p14:creationId xmlns:p14="http://schemas.microsoft.com/office/powerpoint/2010/main" val="18328023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9328" y="462472"/>
            <a:ext cx="8534401" cy="762479"/>
          </a:xfrm>
        </p:spPr>
        <p:txBody>
          <a:bodyPr/>
          <a:lstStyle/>
          <a:p>
            <a:pPr algn="r"/>
            <a:r>
              <a:rPr lang="fa-IR" dirty="0" smtClean="0"/>
              <a:t>وفاداری</a:t>
            </a:r>
            <a:endParaRPr lang="en-US" dirty="0"/>
          </a:p>
        </p:txBody>
      </p:sp>
      <p:sp>
        <p:nvSpPr>
          <p:cNvPr id="3" name="Text Placeholder 2"/>
          <p:cNvSpPr>
            <a:spLocks noGrp="1"/>
          </p:cNvSpPr>
          <p:nvPr>
            <p:ph type="body" idx="1"/>
          </p:nvPr>
        </p:nvSpPr>
        <p:spPr>
          <a:xfrm>
            <a:off x="684213" y="1820174"/>
            <a:ext cx="8534400" cy="3735237"/>
          </a:xfrm>
        </p:spPr>
        <p:txBody>
          <a:bodyPr/>
          <a:lstStyle/>
          <a:p>
            <a:pPr algn="r"/>
            <a:r>
              <a:rPr lang="fa-IR" dirty="0" smtClean="0"/>
              <a:t> وفاداری را بدین گونه تعریف می کند : </a:t>
            </a:r>
            <a:r>
              <a:rPr lang="en-US" dirty="0" smtClean="0"/>
              <a:t>Oliver</a:t>
            </a:r>
            <a:endParaRPr lang="fa-IR" dirty="0" smtClean="0"/>
          </a:p>
          <a:p>
            <a:pPr algn="r"/>
            <a:r>
              <a:rPr lang="fa-IR" dirty="0" smtClean="0"/>
              <a:t>تعهد بسیار زیاد به خرید مجدد یک کالا یا خدمت در آینده ، بدون توجه به فعالیت های تبلیغاتی و ترویجی سایر شرکت ها ، فعالیت هایی که می توانند بر رفتار او اثر بگذارند . </a:t>
            </a:r>
          </a:p>
        </p:txBody>
      </p:sp>
    </p:spTree>
    <p:extLst>
      <p:ext uri="{BB962C8B-B14F-4D97-AF65-F5344CB8AC3E}">
        <p14:creationId xmlns:p14="http://schemas.microsoft.com/office/powerpoint/2010/main" val="21313908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5101" y="462472"/>
            <a:ext cx="8534401" cy="891875"/>
          </a:xfrm>
        </p:spPr>
        <p:txBody>
          <a:bodyPr/>
          <a:lstStyle/>
          <a:p>
            <a:pPr algn="r"/>
            <a:r>
              <a:rPr lang="fa-IR" dirty="0" smtClean="0"/>
              <a:t>کل ارزش تعهد شده</a:t>
            </a:r>
            <a:endParaRPr lang="en-US" dirty="0"/>
          </a:p>
        </p:txBody>
      </p:sp>
      <p:sp>
        <p:nvSpPr>
          <p:cNvPr id="3" name="Text Placeholder 2"/>
          <p:cNvSpPr>
            <a:spLocks noGrp="1"/>
          </p:cNvSpPr>
          <p:nvPr>
            <p:ph type="body" idx="1"/>
          </p:nvPr>
        </p:nvSpPr>
        <p:spPr>
          <a:xfrm>
            <a:off x="727345" y="2286001"/>
            <a:ext cx="8534400" cy="2699109"/>
          </a:xfrm>
        </p:spPr>
        <p:txBody>
          <a:bodyPr/>
          <a:lstStyle/>
          <a:p>
            <a:pPr algn="r"/>
            <a:r>
              <a:rPr lang="fa-IR" dirty="0" smtClean="0"/>
              <a:t>کل منافعی را که شرکت تعهد می کند ، ارائه نماید ؛ چیزی بیش از ویژگی متمایز محصول است . مانند خودرو ولوو که ویژگی متمایز آن از دید خریداران ایمنی بوده ولی شرکت عملکرد خوب ، شیک و زیبا بودن وحفظ محیط زیست را تعهد می کند .</a:t>
            </a:r>
            <a:endParaRPr lang="en-US" dirty="0"/>
          </a:p>
        </p:txBody>
      </p:sp>
    </p:spTree>
    <p:extLst>
      <p:ext uri="{BB962C8B-B14F-4D97-AF65-F5344CB8AC3E}">
        <p14:creationId xmlns:p14="http://schemas.microsoft.com/office/powerpoint/2010/main" val="26368324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1199" y="548736"/>
            <a:ext cx="8534401" cy="840117"/>
          </a:xfrm>
        </p:spPr>
        <p:txBody>
          <a:bodyPr/>
          <a:lstStyle/>
          <a:p>
            <a:pPr algn="r"/>
            <a:r>
              <a:rPr lang="fa-IR" dirty="0" smtClean="0"/>
              <a:t>رضایت مشتری </a:t>
            </a:r>
            <a:endParaRPr lang="en-US" dirty="0"/>
          </a:p>
        </p:txBody>
      </p:sp>
      <p:sp>
        <p:nvSpPr>
          <p:cNvPr id="3" name="Text Placeholder 2"/>
          <p:cNvSpPr>
            <a:spLocks noGrp="1"/>
          </p:cNvSpPr>
          <p:nvPr>
            <p:ph type="body" idx="1"/>
          </p:nvPr>
        </p:nvSpPr>
        <p:spPr>
          <a:xfrm>
            <a:off x="684213" y="2268748"/>
            <a:ext cx="8534400" cy="3114136"/>
          </a:xfrm>
        </p:spPr>
        <p:txBody>
          <a:bodyPr/>
          <a:lstStyle/>
          <a:p>
            <a:pPr algn="r"/>
            <a:r>
              <a:rPr lang="fa-IR" dirty="0" smtClean="0"/>
              <a:t>به طور کلی « رضایت » یعنی احساس خشنودی یا ناخشنودی ناشی از مقایسه عملکرد واقعی یک محصول با عملکرد مورد انتظار . اگر عملکرد واقعی محصول از آن چه مورد انتظار بوده است ، کمتر شود ، مشتری ناراضی خواهد شد . اگر همانند انتظارات شود ، مشتری راضی می شود و اگر از مرز انتظارات فراتر رود ، مشتری بسیار راضی خواهد شد و از آن لذت می برد . </a:t>
            </a:r>
          </a:p>
          <a:p>
            <a:pPr algn="r"/>
            <a:r>
              <a:rPr lang="fa-IR" dirty="0" smtClean="0"/>
              <a:t>انتظارات خریداران ناشی از تعهدات و اطلاعاتی است که بازاریاب ها و شرکت های رقیب به خریداران می دهند . </a:t>
            </a:r>
            <a:endParaRPr lang="en-US" dirty="0"/>
          </a:p>
        </p:txBody>
      </p:sp>
    </p:spTree>
    <p:extLst>
      <p:ext uri="{BB962C8B-B14F-4D97-AF65-F5344CB8AC3E}">
        <p14:creationId xmlns:p14="http://schemas.microsoft.com/office/powerpoint/2010/main" val="15180944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9992" y="557362"/>
            <a:ext cx="8534401" cy="788358"/>
          </a:xfrm>
        </p:spPr>
        <p:txBody>
          <a:bodyPr/>
          <a:lstStyle/>
          <a:p>
            <a:pPr algn="r"/>
            <a:r>
              <a:rPr lang="fa-IR" dirty="0" smtClean="0"/>
              <a:t>نظارت بر میزان رضایت مشتری</a:t>
            </a:r>
            <a:endParaRPr lang="en-US" dirty="0"/>
          </a:p>
        </p:txBody>
      </p:sp>
      <p:sp>
        <p:nvSpPr>
          <p:cNvPr id="3" name="Text Placeholder 2"/>
          <p:cNvSpPr>
            <a:spLocks noGrp="1"/>
          </p:cNvSpPr>
          <p:nvPr>
            <p:ph type="body" idx="1"/>
          </p:nvPr>
        </p:nvSpPr>
        <p:spPr>
          <a:xfrm>
            <a:off x="615202" y="1949570"/>
            <a:ext cx="8534400" cy="3906808"/>
          </a:xfrm>
        </p:spPr>
        <p:txBody>
          <a:bodyPr/>
          <a:lstStyle/>
          <a:p>
            <a:pPr algn="r"/>
            <a:r>
              <a:rPr lang="fa-IR" dirty="0" smtClean="0"/>
              <a:t>شرکت هایی که به شیوه ای معقول عمل می کنند ، به صورت مرتب میزان رضایت مشتری را در دوره های زمانی مشخص تعیین می کنند ، زیرا آن یکی از عوامل اصلی وفادار ماندن آن ها به شرکت است . مشتریان بسیار راضی همواره به شرکت وفادار خواهند ماند ؛ </a:t>
            </a:r>
          </a:p>
          <a:p>
            <a:pPr algn="r"/>
            <a:r>
              <a:rPr lang="fa-IR" dirty="0" smtClean="0"/>
              <a:t>ولی بین رضایت مشتری و میزان وفاداری او به محصول یا شرکت یک رابطه مستقیم یا مثبت وجود ندارد . </a:t>
            </a:r>
          </a:p>
        </p:txBody>
      </p:sp>
    </p:spTree>
    <p:extLst>
      <p:ext uri="{BB962C8B-B14F-4D97-AF65-F5344CB8AC3E}">
        <p14:creationId xmlns:p14="http://schemas.microsoft.com/office/powerpoint/2010/main" val="19669887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5871" y="540110"/>
            <a:ext cx="8534401" cy="771106"/>
          </a:xfrm>
        </p:spPr>
        <p:txBody>
          <a:bodyPr/>
          <a:lstStyle/>
          <a:p>
            <a:pPr algn="r"/>
            <a:r>
              <a:rPr lang="fa-IR" dirty="0" smtClean="0"/>
              <a:t>روش های تعیین میزان رضایت مشتری</a:t>
            </a:r>
            <a:endParaRPr lang="en-US" dirty="0"/>
          </a:p>
        </p:txBody>
      </p:sp>
      <p:sp>
        <p:nvSpPr>
          <p:cNvPr id="3" name="Text Placeholder 2"/>
          <p:cNvSpPr>
            <a:spLocks noGrp="1"/>
          </p:cNvSpPr>
          <p:nvPr>
            <p:ph type="body" idx="1"/>
          </p:nvPr>
        </p:nvSpPr>
        <p:spPr>
          <a:xfrm>
            <a:off x="718718" y="2035834"/>
            <a:ext cx="8534400" cy="3518619"/>
          </a:xfrm>
        </p:spPr>
        <p:txBody>
          <a:bodyPr/>
          <a:lstStyle/>
          <a:p>
            <a:pPr algn="r" rtl="1"/>
            <a:r>
              <a:rPr lang="fa-IR" dirty="0" smtClean="0"/>
              <a:t>شرکت ها با دادن پرسش نامه به مشتریان می توانند میزان رضایت آنان را برآورد کنند و با مطرح کردن پرسش های اضافی می توانند از نیت آنان از خرید های آینده از شرکت آگاه شوند .مانند شرکت ساخختمان سازی </a:t>
            </a:r>
            <a:r>
              <a:rPr lang="en-US" dirty="0" smtClean="0"/>
              <a:t>Pulte Homes</a:t>
            </a:r>
          </a:p>
          <a:p>
            <a:pPr algn="r" rtl="1"/>
            <a:r>
              <a:rPr lang="fa-IR" dirty="0" smtClean="0"/>
              <a:t>همچنین شرکت ها باید عملکرد شرکت های رقیب را هم تحت نظر قرار دهند .</a:t>
            </a:r>
          </a:p>
          <a:p>
            <a:pPr algn="r" rtl="1"/>
            <a:r>
              <a:rPr lang="fa-IR" dirty="0" smtClean="0"/>
              <a:t>شرکت ها می توانند افرادی را استخدام کنند و یا خود مدیران را به عنوان مشتری به فروشگاه های خود بفرستند . </a:t>
            </a:r>
          </a:p>
          <a:p>
            <a:pPr algn="r" rtl="1"/>
            <a:r>
              <a:rPr lang="fa-IR" dirty="0" smtClean="0"/>
              <a:t>مدیران می توانند به عنوان مشتری ناشناس با شرکت تماس بگیرند .</a:t>
            </a:r>
            <a:endParaRPr lang="en-US" dirty="0"/>
          </a:p>
        </p:txBody>
      </p:sp>
    </p:spTree>
    <p:extLst>
      <p:ext uri="{BB962C8B-B14F-4D97-AF65-F5344CB8AC3E}">
        <p14:creationId xmlns:p14="http://schemas.microsoft.com/office/powerpoint/2010/main" val="6925164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5872" y="345057"/>
            <a:ext cx="8534401" cy="673732"/>
          </a:xfrm>
        </p:spPr>
        <p:txBody>
          <a:bodyPr/>
          <a:lstStyle/>
          <a:p>
            <a:pPr algn="r" rtl="1"/>
            <a:r>
              <a:rPr lang="fa-IR" smtClean="0"/>
              <a:t>شکایت مشتریان </a:t>
            </a:r>
            <a:endParaRPr lang="en-US" dirty="0"/>
          </a:p>
        </p:txBody>
      </p:sp>
      <p:sp>
        <p:nvSpPr>
          <p:cNvPr id="3" name="Text Placeholder 2"/>
          <p:cNvSpPr>
            <a:spLocks noGrp="1"/>
          </p:cNvSpPr>
          <p:nvPr>
            <p:ph type="body" idx="1"/>
          </p:nvPr>
        </p:nvSpPr>
        <p:spPr>
          <a:xfrm>
            <a:off x="684213" y="1561382"/>
            <a:ext cx="8534400" cy="3959524"/>
          </a:xfrm>
        </p:spPr>
        <p:txBody>
          <a:bodyPr/>
          <a:lstStyle/>
          <a:p>
            <a:pPr algn="r" rtl="1"/>
            <a:r>
              <a:rPr lang="fa-IR" dirty="0" smtClean="0"/>
              <a:t>تحقیقات نشان داده فقط 5 درصد مشتریانی که از 25 درصد خرید های خود راضی نیستند، شکایت می کنند . 95 درصد بقیه معتقدند نباید وقت و انرژی خود را هدر دهند یا اینکه نمی دانند به کجا و چه کسی شکایت کنند ، بنابراین از شرکت روی گردان می شوند . </a:t>
            </a:r>
          </a:p>
          <a:p>
            <a:pPr algn="r" rtl="1"/>
            <a:r>
              <a:rPr lang="fa-IR" dirty="0" smtClean="0"/>
              <a:t>از میان مشتریانی که شکایت می کنند ، 54 درصد تا 70 درصد در صورتی رابطه معاملاتی خود را با شرکت حفظ خواهند کرد که احساس کنند به شکایت آن ها به سرعت رسیدگی شده است . </a:t>
            </a:r>
            <a:endParaRPr lang="en-US" dirty="0"/>
          </a:p>
        </p:txBody>
      </p:sp>
    </p:spTree>
    <p:extLst>
      <p:ext uri="{BB962C8B-B14F-4D97-AF65-F5344CB8AC3E}">
        <p14:creationId xmlns:p14="http://schemas.microsoft.com/office/powerpoint/2010/main" val="28757462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2905" y="353682"/>
            <a:ext cx="8534401" cy="647853"/>
          </a:xfrm>
        </p:spPr>
        <p:txBody>
          <a:bodyPr>
            <a:normAutofit/>
          </a:bodyPr>
          <a:lstStyle/>
          <a:p>
            <a:pPr algn="r" rtl="1"/>
            <a:r>
              <a:rPr lang="fa-IR" sz="2800" dirty="0" smtClean="0"/>
              <a:t>شرکت ها میتوانند موجب رضایت مجدد مشتریان شوند : </a:t>
            </a:r>
            <a:endParaRPr lang="en-US" sz="2800" dirty="0"/>
          </a:p>
        </p:txBody>
      </p:sp>
      <p:sp>
        <p:nvSpPr>
          <p:cNvPr id="3" name="Text Placeholder 2"/>
          <p:cNvSpPr>
            <a:spLocks noGrp="1"/>
          </p:cNvSpPr>
          <p:nvPr>
            <p:ph type="body" idx="1"/>
          </p:nvPr>
        </p:nvSpPr>
        <p:spPr>
          <a:xfrm>
            <a:off x="684213" y="1475118"/>
            <a:ext cx="8534400" cy="4364966"/>
          </a:xfrm>
        </p:spPr>
        <p:txBody>
          <a:bodyPr/>
          <a:lstStyle/>
          <a:p>
            <a:pPr algn="r" rtl="1"/>
            <a:r>
              <a:rPr lang="fa-IR" dirty="0" smtClean="0"/>
              <a:t>1- یک خط تلفن رایگان 24 ساعته در اختیار مشتریان قرار دهند تا بتوانند به راحتی شکایات خود را مطرح کنند . </a:t>
            </a:r>
          </a:p>
          <a:p>
            <a:pPr algn="r" rtl="1"/>
            <a:r>
              <a:rPr lang="fa-IR" dirty="0" smtClean="0"/>
              <a:t>2- هر چه سریع تر با مشتری شاکی تماس بگیرند . </a:t>
            </a:r>
          </a:p>
          <a:p>
            <a:pPr algn="r" rtl="1"/>
            <a:r>
              <a:rPr lang="fa-IR" dirty="0" smtClean="0"/>
              <a:t>3- نباید مشتری را سرزنش کرد و باید مسئولیت را پذیرفت . </a:t>
            </a:r>
          </a:p>
          <a:p>
            <a:pPr algn="r" rtl="1"/>
            <a:r>
              <a:rPr lang="fa-IR" dirty="0" smtClean="0"/>
              <a:t>4- مسئول رسیدگی به شکایات باید خود را به جای مشتری قرار داده و با او احساس </a:t>
            </a:r>
          </a:p>
          <a:p>
            <a:pPr algn="r" rtl="1"/>
            <a:r>
              <a:rPr lang="fa-IR" dirty="0" smtClean="0"/>
              <a:t>هم دردی کند . </a:t>
            </a:r>
          </a:p>
          <a:p>
            <a:pPr algn="r" rtl="1"/>
            <a:r>
              <a:rPr lang="fa-IR" dirty="0" smtClean="0"/>
              <a:t>5- باید مسئله را به صورتی حل و مشتری را راضی کرد . </a:t>
            </a:r>
            <a:endParaRPr lang="en-US" dirty="0"/>
          </a:p>
        </p:txBody>
      </p:sp>
    </p:spTree>
    <p:extLst>
      <p:ext uri="{BB962C8B-B14F-4D97-AF65-F5344CB8AC3E}">
        <p14:creationId xmlns:p14="http://schemas.microsoft.com/office/powerpoint/2010/main" val="2809346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5871" y="367581"/>
            <a:ext cx="8534401" cy="710721"/>
          </a:xfrm>
        </p:spPr>
        <p:txBody>
          <a:bodyPr/>
          <a:lstStyle/>
          <a:p>
            <a:pPr algn="r" rtl="1"/>
            <a:r>
              <a:rPr lang="fa-IR" dirty="0" smtClean="0"/>
              <a:t>کیفیت کالا و خدمات</a:t>
            </a:r>
            <a:endParaRPr lang="en-US" dirty="0"/>
          </a:p>
        </p:txBody>
      </p:sp>
      <p:sp>
        <p:nvSpPr>
          <p:cNvPr id="3" name="Text Placeholder 2"/>
          <p:cNvSpPr>
            <a:spLocks noGrp="1"/>
          </p:cNvSpPr>
          <p:nvPr>
            <p:ph type="body" idx="1"/>
          </p:nvPr>
        </p:nvSpPr>
        <p:spPr>
          <a:xfrm>
            <a:off x="572069" y="1406106"/>
            <a:ext cx="8534400" cy="4502030"/>
          </a:xfrm>
        </p:spPr>
        <p:txBody>
          <a:bodyPr/>
          <a:lstStyle/>
          <a:p>
            <a:pPr algn="r" rtl="1"/>
            <a:r>
              <a:rPr lang="fa-IR" dirty="0" smtClean="0"/>
              <a:t>« جامعه آمریکایی برای کیفیت » واژه « کیفیت » را این گونه تعریف کرده است : </a:t>
            </a:r>
          </a:p>
          <a:p>
            <a:pPr algn="r" rtl="1"/>
            <a:r>
              <a:rPr lang="fa-IR" dirty="0" smtClean="0"/>
              <a:t>« مجموعه ای از ویژگی ها و خصوصیات یک کالا یا یک خدمت که بتواند نیازهای اعلام شده یا اعلام نشده را تأمین کند. » </a:t>
            </a:r>
          </a:p>
          <a:p>
            <a:pPr algn="r" rtl="1"/>
            <a:r>
              <a:rPr lang="fa-IR" dirty="0" smtClean="0"/>
              <a:t>باید بین دو نوع کیفیت فرق قائل شد : </a:t>
            </a:r>
          </a:p>
          <a:p>
            <a:pPr algn="r" rtl="1"/>
            <a:r>
              <a:rPr lang="fa-IR" dirty="0" smtClean="0"/>
              <a:t>1- کیفیت عملکرد</a:t>
            </a:r>
          </a:p>
          <a:p>
            <a:pPr algn="r" rtl="1"/>
            <a:r>
              <a:rPr lang="fa-IR" dirty="0" smtClean="0"/>
              <a:t>2- کیفیت مورد نیاز</a:t>
            </a:r>
          </a:p>
          <a:p>
            <a:pPr algn="r" rtl="1"/>
            <a:r>
              <a:rPr lang="fa-IR" dirty="0" smtClean="0"/>
              <a:t>مانند خودرو لکسوز و هیوندا</a:t>
            </a:r>
            <a:endParaRPr lang="en-US" dirty="0"/>
          </a:p>
        </p:txBody>
      </p:sp>
    </p:spTree>
    <p:extLst>
      <p:ext uri="{BB962C8B-B14F-4D97-AF65-F5344CB8AC3E}">
        <p14:creationId xmlns:p14="http://schemas.microsoft.com/office/powerpoint/2010/main" val="1089033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92573" y="172528"/>
            <a:ext cx="8534401" cy="1647645"/>
          </a:xfrm>
        </p:spPr>
        <p:txBody>
          <a:bodyPr/>
          <a:lstStyle/>
          <a:p>
            <a:pPr algn="r"/>
            <a:r>
              <a:rPr lang="fa-IR" dirty="0"/>
              <a:t>ایجاد رابطه بلند مدت با مشتریان </a:t>
            </a:r>
            <a:r>
              <a:rPr lang="en-US" dirty="0"/>
              <a:t/>
            </a:r>
            <a:br>
              <a:rPr lang="en-US" dirty="0"/>
            </a:br>
            <a:endParaRPr lang="en-US" dirty="0"/>
          </a:p>
        </p:txBody>
      </p:sp>
      <p:sp>
        <p:nvSpPr>
          <p:cNvPr id="5" name="Text Placeholder 4"/>
          <p:cNvSpPr>
            <a:spLocks noGrp="1"/>
          </p:cNvSpPr>
          <p:nvPr>
            <p:ph type="body" idx="1"/>
          </p:nvPr>
        </p:nvSpPr>
        <p:spPr>
          <a:xfrm>
            <a:off x="684213" y="1966823"/>
            <a:ext cx="8534400" cy="4027577"/>
          </a:xfrm>
        </p:spPr>
        <p:txBody>
          <a:bodyPr>
            <a:normAutofit/>
          </a:bodyPr>
          <a:lstStyle/>
          <a:p>
            <a:pPr algn="r">
              <a:lnSpc>
                <a:spcPct val="107000"/>
              </a:lnSpc>
              <a:spcBef>
                <a:spcPts val="0"/>
              </a:spcBef>
              <a:spcAft>
                <a:spcPts val="800"/>
              </a:spcAft>
            </a:pPr>
            <a:r>
              <a:rPr lang="fa-IR" sz="2800" dirty="0">
                <a:latin typeface="Calibri" panose="020F0502020204030204" pitchFamily="34" charset="0"/>
                <a:ea typeface="Calibri" panose="020F0502020204030204" pitchFamily="34" charset="0"/>
                <a:cs typeface="Arial" panose="020B0604020202020204" pitchFamily="34" charset="0"/>
              </a:rPr>
              <a:t>در زمان کنونی رقابت شدیدتری بین شرکت ها وجود دارد.روی گرداندن از" فلسفه مبتنی بر فروش" وروی آوردن به فلسفه " بازاریابی کل نگر"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r">
              <a:lnSpc>
                <a:spcPct val="107000"/>
              </a:lnSpc>
              <a:spcBef>
                <a:spcPts val="0"/>
              </a:spcBef>
              <a:spcAft>
                <a:spcPts val="800"/>
              </a:spcAft>
            </a:pPr>
            <a:r>
              <a:rPr lang="fa-IR" sz="2800" dirty="0">
                <a:latin typeface="Calibri" panose="020F0502020204030204" pitchFamily="34" charset="0"/>
                <a:ea typeface="Calibri" panose="020F0502020204030204" pitchFamily="34" charset="0"/>
                <a:cs typeface="Arial" panose="020B0604020202020204" pitchFamily="34" charset="0"/>
              </a:rPr>
              <a:t>که پایه و اساس آن"رابطه قوی با مشتریا ن" است؛ باعث شده شرکت ها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r">
              <a:lnSpc>
                <a:spcPct val="107000"/>
              </a:lnSpc>
              <a:spcBef>
                <a:spcPts val="0"/>
              </a:spcBef>
              <a:spcAft>
                <a:spcPts val="800"/>
              </a:spcAft>
            </a:pPr>
            <a:r>
              <a:rPr lang="fa-IR" sz="2800" dirty="0">
                <a:latin typeface="Calibri" panose="020F0502020204030204" pitchFamily="34" charset="0"/>
                <a:ea typeface="Calibri" panose="020F0502020204030204" pitchFamily="34" charset="0"/>
                <a:cs typeface="Arial" panose="020B0604020202020204" pitchFamily="34" charset="0"/>
              </a:rPr>
              <a:t>برای برتری جویی در صحنه رقابت از فرصت های بیشتری برخوردار شوند . این شرکت ها در زمینه امور مهندسی بازار تخصص های لازم را دارند </a:t>
            </a:r>
            <a:r>
              <a:rPr lang="fa-IR" dirty="0">
                <a:latin typeface="Calibri" panose="020F0502020204030204" pitchFamily="34" charset="0"/>
                <a:ea typeface="Calibri" panose="020F0502020204030204" pitchFamily="34" charset="0"/>
                <a:cs typeface="Arial" panose="020B0604020202020204" pitchFamily="34" charset="0"/>
              </a:rPr>
              <a:t>. </a:t>
            </a:r>
            <a:endParaRPr lang="en-US" sz="1050" dirty="0">
              <a:latin typeface="Calibri" panose="020F0502020204030204" pitchFamily="34" charset="0"/>
              <a:ea typeface="Calibri" panose="020F0502020204030204" pitchFamily="34" charset="0"/>
              <a:cs typeface="Arial" panose="020B0604020202020204" pitchFamily="34" charset="0"/>
            </a:endParaRPr>
          </a:p>
          <a:p>
            <a:pPr algn="r"/>
            <a:endParaRPr lang="en-US" dirty="0"/>
          </a:p>
        </p:txBody>
      </p:sp>
    </p:spTree>
    <p:extLst>
      <p:ext uri="{BB962C8B-B14F-4D97-AF65-F5344CB8AC3E}">
        <p14:creationId xmlns:p14="http://schemas.microsoft.com/office/powerpoint/2010/main" val="19984462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8618" y="427966"/>
            <a:ext cx="8534401" cy="762479"/>
          </a:xfrm>
        </p:spPr>
        <p:txBody>
          <a:bodyPr/>
          <a:lstStyle/>
          <a:p>
            <a:pPr algn="r" rtl="1"/>
            <a:r>
              <a:rPr lang="fa-IR" dirty="0" smtClean="0"/>
              <a:t>اثرهای ناشی از کیفیت محصول</a:t>
            </a:r>
            <a:endParaRPr lang="en-US" dirty="0"/>
          </a:p>
        </p:txBody>
      </p:sp>
      <p:sp>
        <p:nvSpPr>
          <p:cNvPr id="3" name="Text Placeholder 2"/>
          <p:cNvSpPr>
            <a:spLocks noGrp="1"/>
          </p:cNvSpPr>
          <p:nvPr>
            <p:ph type="body" idx="1"/>
          </p:nvPr>
        </p:nvSpPr>
        <p:spPr>
          <a:xfrm>
            <a:off x="701466" y="1940943"/>
            <a:ext cx="8534400" cy="3519577"/>
          </a:xfrm>
        </p:spPr>
        <p:txBody>
          <a:bodyPr/>
          <a:lstStyle/>
          <a:p>
            <a:pPr algn="r" rtl="1"/>
            <a:r>
              <a:rPr lang="fa-IR" dirty="0" smtClean="0"/>
              <a:t>کیفیت کالا و خدمت ، رضایت مشتری و سود آوری شرکت با یکدیگر رابطه تنگاتنگ دارد . </a:t>
            </a:r>
          </a:p>
          <a:p>
            <a:pPr algn="r" rtl="1"/>
            <a:r>
              <a:rPr lang="fa-IR" dirty="0" smtClean="0"/>
              <a:t>سطح بالای کیفیت محصول بر رضایت مشتری می افزاید که در نتیجه شرکت می تواند قیمت را بالاتر ببرد و ( اغلب ) بهای تمام شده آن کاهش می یابد . </a:t>
            </a:r>
          </a:p>
          <a:p>
            <a:pPr algn="r" rtl="1"/>
            <a:r>
              <a:rPr lang="fa-IR" dirty="0" smtClean="0"/>
              <a:t>چندین کشور برای ایجاد انگیزه در شرکت ها جهت ارائه محصولات با کیفیت بالا به بازارهای جهانی جوایزی در نظر گرفته اند . </a:t>
            </a:r>
            <a:endParaRPr lang="fa-IR" dirty="0"/>
          </a:p>
          <a:p>
            <a:pPr algn="r" rtl="1"/>
            <a:r>
              <a:rPr lang="fa-IR" dirty="0" smtClean="0"/>
              <a:t>در ژاپن </a:t>
            </a:r>
            <a:r>
              <a:rPr lang="en-US" dirty="0" smtClean="0"/>
              <a:t>Deming</a:t>
            </a:r>
            <a:r>
              <a:rPr lang="fa-IR" dirty="0" smtClean="0"/>
              <a:t> ، در اروپا </a:t>
            </a:r>
            <a:r>
              <a:rPr lang="en-US" dirty="0" smtClean="0"/>
              <a:t>European Quality Award</a:t>
            </a:r>
            <a:endParaRPr lang="en-US" dirty="0"/>
          </a:p>
        </p:txBody>
      </p:sp>
    </p:spTree>
    <p:extLst>
      <p:ext uri="{BB962C8B-B14F-4D97-AF65-F5344CB8AC3E}">
        <p14:creationId xmlns:p14="http://schemas.microsoft.com/office/powerpoint/2010/main" val="3982856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124" y="405440"/>
            <a:ext cx="8534401" cy="725491"/>
          </a:xfrm>
        </p:spPr>
        <p:txBody>
          <a:bodyPr/>
          <a:lstStyle/>
          <a:p>
            <a:pPr algn="r" rtl="1"/>
            <a:r>
              <a:rPr lang="fa-IR" dirty="0" smtClean="0"/>
              <a:t>قاعده مشهور 20-80 </a:t>
            </a:r>
            <a:endParaRPr lang="en-US" dirty="0"/>
          </a:p>
        </p:txBody>
      </p:sp>
      <p:sp>
        <p:nvSpPr>
          <p:cNvPr id="3" name="Text Placeholder 2"/>
          <p:cNvSpPr>
            <a:spLocks noGrp="1"/>
          </p:cNvSpPr>
          <p:nvPr>
            <p:ph type="body" idx="1"/>
          </p:nvPr>
        </p:nvSpPr>
        <p:spPr>
          <a:xfrm>
            <a:off x="615202" y="1777041"/>
            <a:ext cx="8534400" cy="3829170"/>
          </a:xfrm>
        </p:spPr>
        <p:txBody>
          <a:bodyPr/>
          <a:lstStyle/>
          <a:p>
            <a:pPr algn="r" rtl="1"/>
            <a:r>
              <a:rPr lang="fa-IR" dirty="0" smtClean="0"/>
              <a:t>بیان گر این است که بیش از 80 درصد سود شرکت مربوط به 20 درصد از بهترین مشتریان </a:t>
            </a:r>
          </a:p>
          <a:p>
            <a:pPr algn="r" rtl="1"/>
            <a:r>
              <a:rPr lang="fa-IR" dirty="0" smtClean="0"/>
              <a:t>است . </a:t>
            </a:r>
          </a:p>
          <a:p>
            <a:pPr algn="r" rtl="1"/>
            <a:r>
              <a:rPr lang="fa-IR" dirty="0" smtClean="0"/>
              <a:t>بازاریابی یعنی هنر جذب و نگهداری مشتریان سودآور</a:t>
            </a:r>
          </a:p>
          <a:p>
            <a:pPr algn="r" rtl="1"/>
            <a:endParaRPr lang="en-US" dirty="0"/>
          </a:p>
        </p:txBody>
      </p:sp>
    </p:spTree>
    <p:extLst>
      <p:ext uri="{BB962C8B-B14F-4D97-AF65-F5344CB8AC3E}">
        <p14:creationId xmlns:p14="http://schemas.microsoft.com/office/powerpoint/2010/main" val="4052928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4113" y="496977"/>
            <a:ext cx="8534401" cy="779732"/>
          </a:xfrm>
        </p:spPr>
        <p:txBody>
          <a:bodyPr/>
          <a:lstStyle/>
          <a:p>
            <a:pPr algn="r" rtl="1"/>
            <a:r>
              <a:rPr lang="fa-IR" dirty="0" smtClean="0"/>
              <a:t>سود آوری مشتری </a:t>
            </a:r>
            <a:endParaRPr lang="en-US" dirty="0"/>
          </a:p>
        </p:txBody>
      </p:sp>
      <p:sp>
        <p:nvSpPr>
          <p:cNvPr id="3" name="Text Placeholder 2"/>
          <p:cNvSpPr>
            <a:spLocks noGrp="1"/>
          </p:cNvSpPr>
          <p:nvPr>
            <p:ph type="body" idx="1"/>
          </p:nvPr>
        </p:nvSpPr>
        <p:spPr>
          <a:xfrm>
            <a:off x="597949" y="1889186"/>
            <a:ext cx="8534400" cy="3613509"/>
          </a:xfrm>
        </p:spPr>
        <p:txBody>
          <a:bodyPr/>
          <a:lstStyle/>
          <a:p>
            <a:pPr algn="r" rtl="1"/>
            <a:r>
              <a:rPr lang="fa-IR" dirty="0" smtClean="0"/>
              <a:t>یک « مشتری سودآور » یک شخص ، خانواده یا شرکتی است که در طول زمان (چندین سال ) جریانی از درآمد ایجاد کند که مبلغ آن به بیش از جریان هزینه های مربوط به جذب  مشتری ( آن شخص ) ، فروش و ارائه خدمت به وی برسد .</a:t>
            </a:r>
            <a:endParaRPr lang="en-US" dirty="0"/>
          </a:p>
        </p:txBody>
      </p:sp>
    </p:spTree>
    <p:extLst>
      <p:ext uri="{BB962C8B-B14F-4D97-AF65-F5344CB8AC3E}">
        <p14:creationId xmlns:p14="http://schemas.microsoft.com/office/powerpoint/2010/main" val="2287377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8837" y="586595"/>
            <a:ext cx="8534401" cy="690985"/>
          </a:xfrm>
        </p:spPr>
        <p:txBody>
          <a:bodyPr/>
          <a:lstStyle/>
          <a:p>
            <a:pPr algn="r" rtl="1"/>
            <a:r>
              <a:rPr lang="fa-IR" dirty="0" smtClean="0"/>
              <a:t>هزینه یابی مبتنی بر مشتری</a:t>
            </a:r>
            <a:endParaRPr lang="en-US" dirty="0"/>
          </a:p>
        </p:txBody>
      </p:sp>
      <p:sp>
        <p:nvSpPr>
          <p:cNvPr id="3" name="Text Placeholder 2"/>
          <p:cNvSpPr>
            <a:spLocks noGrp="1"/>
          </p:cNvSpPr>
          <p:nvPr>
            <p:ph type="body" idx="1"/>
          </p:nvPr>
        </p:nvSpPr>
        <p:spPr>
          <a:xfrm>
            <a:off x="666960" y="2104845"/>
            <a:ext cx="8534400" cy="3294332"/>
          </a:xfrm>
        </p:spPr>
        <p:txBody>
          <a:bodyPr/>
          <a:lstStyle/>
          <a:p>
            <a:pPr algn="r" rtl="1"/>
            <a:r>
              <a:rPr lang="fa-IR" dirty="0" smtClean="0"/>
              <a:t>هزینه های واقعی مربوط به ارائه خدمات به هر یک از مشتریان را حساب می کنند (یعنی </a:t>
            </a:r>
          </a:p>
          <a:p>
            <a:pPr algn="r" rtl="1"/>
            <a:r>
              <a:rPr lang="fa-IR" dirty="0" smtClean="0"/>
              <a:t>بهای تمام شده کالاها و خدمات براساس منابع مصرف شده ).</a:t>
            </a:r>
          </a:p>
          <a:p>
            <a:pPr algn="r" rtl="1"/>
            <a:r>
              <a:rPr lang="fa-IR" dirty="0" smtClean="0"/>
              <a:t>شرکت همه درآمد های حاصل از یک مشتری را پس از کسر هزینه های مربوطه محاسبه می کند .</a:t>
            </a:r>
            <a:endParaRPr lang="en-US" dirty="0"/>
          </a:p>
        </p:txBody>
      </p:sp>
    </p:spTree>
    <p:extLst>
      <p:ext uri="{BB962C8B-B14F-4D97-AF65-F5344CB8AC3E}">
        <p14:creationId xmlns:p14="http://schemas.microsoft.com/office/powerpoint/2010/main" val="1563488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8234" y="462472"/>
            <a:ext cx="8534401" cy="745226"/>
          </a:xfrm>
        </p:spPr>
        <p:txBody>
          <a:bodyPr/>
          <a:lstStyle/>
          <a:p>
            <a:pPr algn="r" rtl="1"/>
            <a:r>
              <a:rPr lang="fa-IR" dirty="0"/>
              <a:t>هزینه یابی مبتنی بر </a:t>
            </a:r>
            <a:r>
              <a:rPr lang="fa-IR" dirty="0" smtClean="0"/>
              <a:t>فعالیت</a:t>
            </a:r>
            <a:endParaRPr lang="en-US" dirty="0"/>
          </a:p>
        </p:txBody>
      </p:sp>
      <p:sp>
        <p:nvSpPr>
          <p:cNvPr id="3" name="Text Placeholder 2"/>
          <p:cNvSpPr>
            <a:spLocks noGrp="1"/>
          </p:cNvSpPr>
          <p:nvPr>
            <p:ph type="body" idx="1"/>
          </p:nvPr>
        </p:nvSpPr>
        <p:spPr>
          <a:xfrm>
            <a:off x="675586" y="1820174"/>
            <a:ext cx="8534400" cy="3751531"/>
          </a:xfrm>
        </p:spPr>
        <p:txBody>
          <a:bodyPr/>
          <a:lstStyle/>
          <a:p>
            <a:pPr algn="r" rtl="1"/>
            <a:r>
              <a:rPr lang="fa-IR" dirty="0" smtClean="0"/>
              <a:t>در اجرای این روش علاوه بر هزینه های تولید کالا و ارائه خدمات ، هزینه های مربوط به تلفن ، مسافرت ، تفریح و هرنوع کالای اهدایی محاسبه می گردد . همچنین هزینه های </a:t>
            </a:r>
          </a:p>
          <a:p>
            <a:pPr algn="r" rtl="1"/>
            <a:r>
              <a:rPr lang="fa-IR" dirty="0" smtClean="0"/>
              <a:t>غیر مستقیم ( مانند برق ، امور اداری ، ملزومات و...)نیز منظور می گردد.</a:t>
            </a:r>
          </a:p>
          <a:p>
            <a:pPr algn="r" rtl="1"/>
            <a:r>
              <a:rPr lang="fa-IR" dirty="0" smtClean="0"/>
              <a:t>همه هزینه های متغیر و سربار را به حساب هر یک از مشتریان منظور می کنند . </a:t>
            </a:r>
            <a:endParaRPr lang="en-US" dirty="0"/>
          </a:p>
        </p:txBody>
      </p:sp>
    </p:spTree>
    <p:extLst>
      <p:ext uri="{BB962C8B-B14F-4D97-AF65-F5344CB8AC3E}">
        <p14:creationId xmlns:p14="http://schemas.microsoft.com/office/powerpoint/2010/main" val="3902868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2135" y="422694"/>
            <a:ext cx="8534401" cy="751370"/>
          </a:xfrm>
        </p:spPr>
        <p:txBody>
          <a:bodyPr/>
          <a:lstStyle/>
          <a:p>
            <a:pPr algn="r" rtl="1"/>
            <a:r>
              <a:rPr lang="fa-IR" dirty="0" smtClean="0"/>
              <a:t>ارزش مادامالعمر مشتری </a:t>
            </a:r>
            <a:endParaRPr lang="en-US" dirty="0"/>
          </a:p>
        </p:txBody>
      </p:sp>
      <p:sp>
        <p:nvSpPr>
          <p:cNvPr id="3" name="Text Placeholder 2"/>
          <p:cNvSpPr>
            <a:spLocks noGrp="1"/>
          </p:cNvSpPr>
          <p:nvPr>
            <p:ph type="body" idx="1"/>
          </p:nvPr>
        </p:nvSpPr>
        <p:spPr>
          <a:xfrm>
            <a:off x="684213" y="1664898"/>
            <a:ext cx="8534400" cy="4329502"/>
          </a:xfrm>
        </p:spPr>
        <p:txBody>
          <a:bodyPr/>
          <a:lstStyle/>
          <a:p>
            <a:pPr algn="r" rtl="1"/>
            <a:r>
              <a:rPr lang="fa-IR" dirty="0" smtClean="0"/>
              <a:t>در این روش خالص ارزش فعلی جریان سودهای مورد انتظار ناشی از خریدهای مشتری در طول عمرخودرا محاسبه می کنند که شرکت باید هزینه های مورد انتظار مربوط به جذب  مشتری ، فروش کالا و ارائه خدمات به او را از آن کم کند . بدیهی است که در محاسبه این </a:t>
            </a:r>
          </a:p>
          <a:p>
            <a:pPr algn="r" rtl="1"/>
            <a:r>
              <a:rPr lang="fa-IR" dirty="0" smtClean="0"/>
              <a:t>اعداد از یک نرخ تنزیل معقول استفاده کرد . </a:t>
            </a:r>
            <a:endParaRPr lang="en-US" dirty="0"/>
          </a:p>
        </p:txBody>
      </p:sp>
    </p:spTree>
    <p:extLst>
      <p:ext uri="{BB962C8B-B14F-4D97-AF65-F5344CB8AC3E}">
        <p14:creationId xmlns:p14="http://schemas.microsoft.com/office/powerpoint/2010/main" val="269780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1532" y="505604"/>
            <a:ext cx="8534401" cy="753853"/>
          </a:xfrm>
        </p:spPr>
        <p:txBody>
          <a:bodyPr/>
          <a:lstStyle/>
          <a:p>
            <a:pPr algn="r" rtl="1"/>
            <a:r>
              <a:rPr lang="fa-IR" dirty="0"/>
              <a:t>محاسبه ارزش مادامالعمر مشتری </a:t>
            </a:r>
            <a:endParaRPr lang="en-US"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a:xfrm>
                <a:off x="684213" y="1639019"/>
                <a:ext cx="8534400" cy="4355381"/>
              </a:xfrm>
            </p:spPr>
            <p:txBody>
              <a:bodyPr/>
              <a:lstStyle/>
              <a:p>
                <a:pPr algn="r" rtl="1"/>
                <a14:m>
                  <m:oMathPara xmlns:m="http://schemas.openxmlformats.org/officeDocument/2006/math">
                    <m:oMathParaPr>
                      <m:jc m:val="centerGroup"/>
                    </m:oMathParaPr>
                    <m:oMath xmlns:m="http://schemas.openxmlformats.org/officeDocument/2006/math">
                      <m:sSup>
                        <m:sSupPr>
                          <m:ctrlPr>
                            <a:rPr lang="pt-BR" i="1" smtClean="0">
                              <a:latin typeface="Cambria Math" panose="02040503050406030204" pitchFamily="18" charset="0"/>
                            </a:rPr>
                          </m:ctrlPr>
                        </m:sSupPr>
                        <m:e>
                          <m:r>
                            <a:rPr lang="en-US" b="0" i="1" smtClean="0">
                              <a:latin typeface="Cambria Math" panose="02040503050406030204" pitchFamily="18" charset="0"/>
                            </a:rPr>
                            <m:t>𝐶𝐿𝑉</m:t>
                          </m:r>
                        </m:e>
                        <m:sup/>
                      </m:sSup>
                      <m:r>
                        <a:rPr lang="pt-BR" i="1" smtClean="0">
                          <a:latin typeface="Cambria Math" panose="02040503050406030204" pitchFamily="18" charset="0"/>
                        </a:rPr>
                        <m:t>=</m:t>
                      </m:r>
                      <m:nary>
                        <m:naryPr>
                          <m:chr m:val="∑"/>
                          <m:ctrlPr>
                            <a:rPr lang="pt-BR" i="1" smtClean="0">
                              <a:latin typeface="Cambria Math" panose="02040503050406030204" pitchFamily="18" charset="0"/>
                            </a:rPr>
                          </m:ctrlPr>
                        </m:naryPr>
                        <m:sub>
                          <m:r>
                            <m:rPr>
                              <m:brk m:alnAt="23"/>
                            </m:rPr>
                            <a:rPr lang="en-US" b="0" i="1" smtClean="0">
                              <a:latin typeface="Cambria Math" panose="02040503050406030204" pitchFamily="18" charset="0"/>
                            </a:rPr>
                            <m:t>𝑡</m:t>
                          </m:r>
                          <m:r>
                            <a:rPr lang="pt-BR" i="1" smtClean="0">
                              <a:latin typeface="Cambria Math" panose="02040503050406030204" pitchFamily="18" charset="0"/>
                            </a:rPr>
                            <m:t>=</m:t>
                          </m:r>
                          <m:r>
                            <a:rPr lang="pt-BR" i="1" smtClean="0">
                              <a:latin typeface="Cambria Math" panose="02040503050406030204" pitchFamily="18" charset="0"/>
                            </a:rPr>
                            <m:t>0</m:t>
                          </m:r>
                        </m:sub>
                        <m:sup>
                          <m:r>
                            <a:rPr lang="en-US" b="0" i="1" smtClean="0">
                              <a:latin typeface="Cambria Math" panose="02040503050406030204" pitchFamily="18" charset="0"/>
                            </a:rPr>
                            <m:t>𝑇</m:t>
                          </m:r>
                        </m:sup>
                        <m:e>
                          <m:f>
                            <m:fPr>
                              <m:ctrlPr>
                                <a:rPr lang="pt-BR" i="1" smtClean="0">
                                  <a:latin typeface="Cambria Math" panose="02040503050406030204" pitchFamily="18" charset="0"/>
                                </a:rPr>
                              </m:ctrlPr>
                            </m:fPr>
                            <m:num>
                              <m:d>
                                <m:dPr>
                                  <m:ctrlPr>
                                    <a:rPr lang="en-US" b="0" i="1" smtClean="0">
                                      <a:latin typeface="Cambria Math" panose="02040503050406030204" pitchFamily="18" charset="0"/>
                                    </a:rPr>
                                  </m:ctrlPr>
                                </m:dPr>
                                <m:e>
                                  <m:r>
                                    <a:rPr lang="en-US" b="0" i="1" smtClean="0">
                                      <a:latin typeface="Cambria Math" panose="02040503050406030204" pitchFamily="18" charset="0"/>
                                    </a:rPr>
                                    <m:t> </m:t>
                                  </m:r>
                                  <m:r>
                                    <a:rPr lang="en-US" b="0" i="1" smtClean="0">
                                      <a:latin typeface="Cambria Math" panose="02040503050406030204" pitchFamily="18" charset="0"/>
                                    </a:rPr>
                                    <m:t>𝑃𝑡</m:t>
                                  </m:r>
                                  <m:r>
                                    <a:rPr lang="en-US" b="0" i="1" smtClean="0">
                                      <a:latin typeface="Cambria Math" panose="02040503050406030204" pitchFamily="18" charset="0"/>
                                    </a:rPr>
                                    <m:t> −</m:t>
                                  </m:r>
                                  <m:r>
                                    <a:rPr lang="en-US" b="0" i="1" smtClean="0">
                                      <a:latin typeface="Cambria Math" panose="02040503050406030204" pitchFamily="18" charset="0"/>
                                    </a:rPr>
                                    <m:t>𝐶𝑡</m:t>
                                  </m:r>
                                  <m:r>
                                    <a:rPr lang="en-US" b="0" i="1" smtClean="0">
                                      <a:latin typeface="Cambria Math" panose="02040503050406030204" pitchFamily="18" charset="0"/>
                                    </a:rPr>
                                    <m:t> </m:t>
                                  </m:r>
                                </m:e>
                              </m:d>
                              <m:r>
                                <a:rPr lang="en-US" b="0" i="1" smtClean="0">
                                  <a:latin typeface="Cambria Math" panose="02040503050406030204" pitchFamily="18" charset="0"/>
                                </a:rPr>
                                <m:t> </m:t>
                              </m:r>
                              <m:r>
                                <a:rPr lang="en-US" b="0" i="1" smtClean="0">
                                  <a:latin typeface="Cambria Math" panose="02040503050406030204" pitchFamily="18" charset="0"/>
                                </a:rPr>
                                <m:t>𝑟𝑡</m:t>
                              </m:r>
                            </m:num>
                            <m:den>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m:t>
                                  </m:r>
                                  <m:r>
                                    <a:rPr lang="en-US" b="0" i="1" smtClean="0">
                                      <a:latin typeface="Cambria Math" panose="02040503050406030204" pitchFamily="18" charset="0"/>
                                    </a:rPr>
                                    <m:t>𝑖</m:t>
                                  </m:r>
                                  <m:r>
                                    <a:rPr lang="en-US" b="0" i="1" smtClean="0">
                                      <a:latin typeface="Cambria Math" panose="02040503050406030204" pitchFamily="18" charset="0"/>
                                    </a:rPr>
                                    <m:t> </m:t>
                                  </m:r>
                                </m:e>
                              </m:d>
                              <m:r>
                                <a:rPr lang="en-US" b="0" i="1" smtClean="0">
                                  <a:latin typeface="Cambria Math" panose="02040503050406030204" pitchFamily="18" charset="0"/>
                                </a:rPr>
                                <m:t>𝑡</m:t>
                              </m:r>
                            </m:den>
                          </m:f>
                        </m:e>
                      </m:nary>
                      <m:r>
                        <a:rPr lang="en-US" b="0" i="0" smtClean="0">
                          <a:latin typeface="Cambria Math" panose="02040503050406030204" pitchFamily="18" charset="0"/>
                        </a:rPr>
                        <m:t> −</m:t>
                      </m:r>
                      <m:r>
                        <m:rPr>
                          <m:sty m:val="p"/>
                        </m:rPr>
                        <a:rPr lang="en-US" b="0" i="0" smtClean="0">
                          <a:latin typeface="Cambria Math" panose="02040503050406030204" pitchFamily="18" charset="0"/>
                        </a:rPr>
                        <m:t>AC</m:t>
                      </m:r>
                    </m:oMath>
                  </m:oMathPara>
                </a14:m>
                <a:endParaRPr lang="en-US" b="0" dirty="0" smtClean="0"/>
              </a:p>
              <a:p>
                <a:pPr algn="r" rtl="1"/>
                <a:r>
                  <a:rPr lang="fa-IR" dirty="0" smtClean="0"/>
                  <a:t>در این رابطه : </a:t>
                </a:r>
              </a:p>
              <a:p>
                <a:pPr algn="r" rtl="1"/>
                <a:r>
                  <a:rPr lang="en-US" dirty="0" smtClean="0"/>
                  <a:t>Ct</a:t>
                </a:r>
                <a:r>
                  <a:rPr lang="fa-IR" dirty="0" smtClean="0"/>
                  <a:t> = هزینه مستقیم ارائه خدمت به مشتری در زمان </a:t>
                </a:r>
                <a:r>
                  <a:rPr lang="en-US" dirty="0" smtClean="0"/>
                  <a:t>t</a:t>
                </a:r>
              </a:p>
              <a:p>
                <a:pPr algn="r" rtl="1"/>
                <a:r>
                  <a:rPr lang="en-US" dirty="0"/>
                  <a:t>i</a:t>
                </a:r>
                <a:r>
                  <a:rPr lang="fa-IR" dirty="0" smtClean="0"/>
                  <a:t> = نرخ تنزیل برای هزینه سرمایه (برای شرکت )</a:t>
                </a:r>
              </a:p>
              <a:p>
                <a:pPr algn="r" rtl="1"/>
                <a:r>
                  <a:rPr lang="en-US" dirty="0" err="1" smtClean="0"/>
                  <a:t>rt</a:t>
                </a:r>
                <a:r>
                  <a:rPr lang="fa-IR" dirty="0"/>
                  <a:t> </a:t>
                </a:r>
                <a:r>
                  <a:rPr lang="fa-IR" dirty="0" smtClean="0"/>
                  <a:t>= احتمال خرید های تکراری مشتری در زمان </a:t>
                </a:r>
                <a:r>
                  <a:rPr lang="en-US" dirty="0" smtClean="0"/>
                  <a:t>t</a:t>
                </a:r>
                <a:r>
                  <a:rPr lang="fa-IR" dirty="0" smtClean="0"/>
                  <a:t> «فعال بودن »</a:t>
                </a:r>
              </a:p>
              <a:p>
                <a:pPr algn="r" rtl="1"/>
                <a:r>
                  <a:rPr lang="en-US" dirty="0" smtClean="0"/>
                  <a:t>AC</a:t>
                </a:r>
                <a:r>
                  <a:rPr lang="fa-IR" dirty="0" smtClean="0"/>
                  <a:t> = هزینه جذب مشتری</a:t>
                </a:r>
              </a:p>
              <a:p>
                <a:pPr algn="r" rtl="1"/>
                <a:r>
                  <a:rPr lang="en-US" dirty="0" smtClean="0"/>
                  <a:t>T</a:t>
                </a:r>
                <a:r>
                  <a:rPr lang="fa-IR" dirty="0" smtClean="0"/>
                  <a:t> = دوره زمانی برای محاسبه </a:t>
                </a:r>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xfrm>
                <a:off x="684213" y="1639019"/>
                <a:ext cx="8534400" cy="4355381"/>
              </a:xfrm>
              <a:blipFill rotWithShape="0">
                <a:blip r:embed="rId2"/>
                <a:stretch>
                  <a:fillRect r="-714"/>
                </a:stretch>
              </a:blipFill>
            </p:spPr>
            <p:txBody>
              <a:bodyPr/>
              <a:lstStyle/>
              <a:p>
                <a:r>
                  <a:rPr lang="en-US">
                    <a:noFill/>
                  </a:rPr>
                  <a:t> </a:t>
                </a:r>
              </a:p>
            </p:txBody>
          </p:sp>
        </mc:Fallback>
      </mc:AlternateContent>
    </p:spTree>
    <p:extLst>
      <p:ext uri="{BB962C8B-B14F-4D97-AF65-F5344CB8AC3E}">
        <p14:creationId xmlns:p14="http://schemas.microsoft.com/office/powerpoint/2010/main" val="434401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6256" y="500332"/>
            <a:ext cx="8534401" cy="794502"/>
          </a:xfrm>
        </p:spPr>
        <p:txBody>
          <a:bodyPr/>
          <a:lstStyle/>
          <a:p>
            <a:pPr algn="r" rtl="1"/>
            <a:r>
              <a:rPr lang="fa-IR" dirty="0" smtClean="0"/>
              <a:t>مدیریت بر رابطه با مشتریان</a:t>
            </a:r>
            <a:endParaRPr lang="en-US" dirty="0"/>
          </a:p>
        </p:txBody>
      </p:sp>
      <p:sp>
        <p:nvSpPr>
          <p:cNvPr id="3" name="Text Placeholder 2"/>
          <p:cNvSpPr>
            <a:spLocks noGrp="1"/>
          </p:cNvSpPr>
          <p:nvPr>
            <p:ph type="body" idx="1"/>
          </p:nvPr>
        </p:nvSpPr>
        <p:spPr>
          <a:xfrm>
            <a:off x="684213" y="1802921"/>
            <a:ext cx="8534400" cy="4088921"/>
          </a:xfrm>
        </p:spPr>
        <p:txBody>
          <a:bodyPr/>
          <a:lstStyle/>
          <a:p>
            <a:pPr algn="r" rtl="1"/>
            <a:r>
              <a:rPr lang="fa-IR" dirty="0" smtClean="0"/>
              <a:t>مدیریت یا اعمال کنترل دقیق برهمه اطلاعات مربوط به هر یک از مشتریان و همه مشتریان </a:t>
            </a:r>
          </a:p>
          <a:p>
            <a:pPr algn="r" rtl="1"/>
            <a:r>
              <a:rPr lang="fa-IR" dirty="0" smtClean="0"/>
              <a:t>درنقطه تماس مشتری با شرکت، با هدف به حداکثر رساندن وفاداری مشتری یا مشتریان.</a:t>
            </a:r>
          </a:p>
          <a:p>
            <a:pPr algn="r" rtl="1"/>
            <a:r>
              <a:rPr lang="fa-IR" dirty="0" smtClean="0"/>
              <a:t>نقطه تماس مشتری : </a:t>
            </a:r>
          </a:p>
          <a:p>
            <a:pPr algn="r" rtl="1"/>
            <a:r>
              <a:rPr lang="fa-IR" dirty="0" smtClean="0"/>
              <a:t>مقصود هر نوع تماس است کهمشتری با نام و نشان تجاری  ومحصول شرکت می گیرد .</a:t>
            </a:r>
            <a:endParaRPr lang="en-US" dirty="0"/>
          </a:p>
        </p:txBody>
      </p:sp>
    </p:spTree>
    <p:extLst>
      <p:ext uri="{BB962C8B-B14F-4D97-AF65-F5344CB8AC3E}">
        <p14:creationId xmlns:p14="http://schemas.microsoft.com/office/powerpoint/2010/main" val="8393144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9388" y="471098"/>
            <a:ext cx="8534401" cy="736600"/>
          </a:xfrm>
        </p:spPr>
        <p:txBody>
          <a:bodyPr/>
          <a:lstStyle/>
          <a:p>
            <a:pPr algn="r" rtl="1"/>
            <a:r>
              <a:rPr lang="fa-IR" dirty="0" smtClean="0"/>
              <a:t>تفاوت مشتریان موردی و دائمی</a:t>
            </a:r>
            <a:endParaRPr lang="en-US" dirty="0"/>
          </a:p>
        </p:txBody>
      </p:sp>
      <p:sp>
        <p:nvSpPr>
          <p:cNvPr id="3" name="Text Placeholder 2"/>
          <p:cNvSpPr>
            <a:spLocks noGrp="1"/>
          </p:cNvSpPr>
          <p:nvPr>
            <p:ph type="body" idx="1"/>
          </p:nvPr>
        </p:nvSpPr>
        <p:spPr>
          <a:xfrm>
            <a:off x="684213" y="1751162"/>
            <a:ext cx="8534400" cy="4132053"/>
          </a:xfrm>
        </p:spPr>
        <p:txBody>
          <a:bodyPr/>
          <a:lstStyle/>
          <a:p>
            <a:pPr algn="r" rtl="1"/>
            <a:r>
              <a:rPr lang="fa-IR" dirty="0" smtClean="0"/>
              <a:t>نهاد مربوطه اسم مشتریان موردی نمی داند ، ولی اسم مشتریان دائمی را می داند .</a:t>
            </a:r>
          </a:p>
          <a:p>
            <a:pPr algn="r" rtl="1"/>
            <a:r>
              <a:rPr lang="fa-IR" dirty="0" smtClean="0"/>
              <a:t>نوع خدماتی که به مشتریان موردی ارائه می شود همانند خدماتی است که به سایر مشتریان ارائه می شود ، ولی مشتریان دائمی به عنوان افراد خاص مورد توجه قرار می گیرند . هر یک از کارکنان سازمان می تواند به مشتریان موردی رسیدگی کنند ، ولی برای  مشتریان دائمی نیروهای متخصص و ویژه تعیین شده اند .</a:t>
            </a:r>
            <a:endParaRPr lang="en-US" dirty="0"/>
          </a:p>
        </p:txBody>
      </p:sp>
    </p:spTree>
    <p:extLst>
      <p:ext uri="{BB962C8B-B14F-4D97-AF65-F5344CB8AC3E}">
        <p14:creationId xmlns:p14="http://schemas.microsoft.com/office/powerpoint/2010/main" val="8969707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8618" y="315822"/>
            <a:ext cx="8534401" cy="762479"/>
          </a:xfrm>
        </p:spPr>
        <p:txBody>
          <a:bodyPr/>
          <a:lstStyle/>
          <a:p>
            <a:pPr algn="r" rtl="1"/>
            <a:r>
              <a:rPr lang="fa-IR" dirty="0" smtClean="0"/>
              <a:t>بازاریابی با کسب اجازه</a:t>
            </a:r>
            <a:endParaRPr lang="en-US" dirty="0"/>
          </a:p>
        </p:txBody>
      </p:sp>
      <p:sp>
        <p:nvSpPr>
          <p:cNvPr id="3" name="Text Placeholder 2"/>
          <p:cNvSpPr>
            <a:spLocks noGrp="1"/>
          </p:cNvSpPr>
          <p:nvPr>
            <p:ph type="body" idx="1"/>
          </p:nvPr>
        </p:nvSpPr>
        <p:spPr>
          <a:xfrm>
            <a:off x="684213" y="1846053"/>
            <a:ext cx="8534400" cy="3734279"/>
          </a:xfrm>
        </p:spPr>
        <p:txBody>
          <a:bodyPr/>
          <a:lstStyle/>
          <a:p>
            <a:pPr algn="r" rtl="1"/>
            <a:r>
              <a:rPr lang="fa-IR" dirty="0" smtClean="0"/>
              <a:t>دراین نوع بازاریابی شرکت پس از کسب اجازه از مشتری رابطه خود را برقرار می کند و بر این اساس است که در فعالیت های بازاریابی مزاحم دیگران نشوند . </a:t>
            </a:r>
          </a:p>
        </p:txBody>
      </p:sp>
    </p:spTree>
    <p:extLst>
      <p:ext uri="{BB962C8B-B14F-4D97-AF65-F5344CB8AC3E}">
        <p14:creationId xmlns:p14="http://schemas.microsoft.com/office/powerpoint/2010/main" val="3043861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367581"/>
            <a:ext cx="8534401" cy="891875"/>
          </a:xfrm>
        </p:spPr>
        <p:txBody>
          <a:bodyPr/>
          <a:lstStyle/>
          <a:p>
            <a:r>
              <a:rPr lang="en-US" dirty="0" err="1" smtClean="0"/>
              <a:t>Harra’s</a:t>
            </a:r>
            <a:r>
              <a:rPr lang="en-US" dirty="0" smtClean="0"/>
              <a:t> entertainment</a:t>
            </a:r>
            <a:endParaRPr lang="en-US" dirty="0"/>
          </a:p>
        </p:txBody>
      </p:sp>
      <p:sp>
        <p:nvSpPr>
          <p:cNvPr id="3" name="Text Placeholder 2"/>
          <p:cNvSpPr>
            <a:spLocks noGrp="1"/>
          </p:cNvSpPr>
          <p:nvPr>
            <p:ph type="body" idx="1"/>
          </p:nvPr>
        </p:nvSpPr>
        <p:spPr>
          <a:xfrm>
            <a:off x="684213" y="1733909"/>
            <a:ext cx="8534400" cy="3958566"/>
          </a:xfrm>
        </p:spPr>
        <p:txBody>
          <a:bodyPr/>
          <a:lstStyle/>
          <a:p>
            <a:pPr algn="r" rtl="1"/>
            <a:r>
              <a:rPr lang="fa-IR" dirty="0" smtClean="0"/>
              <a:t>این شرکت در سال 1977 در لاس وگاس فعالیت خود را آغاز کرد و در اجرای برنامه وفادار کردن مشتریان ، یک مرکز جمع آوری داده ها ایجاد کرد تا داده های متعلق به مشتریان را به روش های گوناگون تجزیه و تحلیل کند و توانسته بازدهی مربوط به بخش های مختلف سیستم بازاریابی را محاسبه و فروش سالانه خود را به بیش از 6/4 میلیون دلار برساند . </a:t>
            </a:r>
          </a:p>
          <a:p>
            <a:pPr algn="r" rtl="1"/>
            <a:r>
              <a:rPr lang="fa-IR" dirty="0" smtClean="0"/>
              <a:t>تجربه این شرکت نشان می دهد بازاریاب کسی است که بر پایگاه مشتریان کنترل دقیق </a:t>
            </a:r>
          </a:p>
          <a:p>
            <a:pPr algn="r" rtl="1"/>
            <a:r>
              <a:rPr lang="fa-IR" dirty="0" smtClean="0"/>
              <a:t>اعمال کند . </a:t>
            </a:r>
            <a:endParaRPr lang="en-US" dirty="0"/>
          </a:p>
        </p:txBody>
      </p:sp>
    </p:spTree>
    <p:extLst>
      <p:ext uri="{BB962C8B-B14F-4D97-AF65-F5344CB8AC3E}">
        <p14:creationId xmlns:p14="http://schemas.microsoft.com/office/powerpoint/2010/main" val="35315183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6860" y="479725"/>
            <a:ext cx="8534401" cy="736600"/>
          </a:xfrm>
        </p:spPr>
        <p:txBody>
          <a:bodyPr/>
          <a:lstStyle/>
          <a:p>
            <a:pPr algn="r" rtl="1"/>
            <a:r>
              <a:rPr lang="fa-IR" dirty="0" smtClean="0"/>
              <a:t>بازاریابی مبتنی بررابطه متقابل</a:t>
            </a:r>
            <a:endParaRPr lang="en-US" dirty="0"/>
          </a:p>
        </p:txBody>
      </p:sp>
      <p:sp>
        <p:nvSpPr>
          <p:cNvPr id="3" name="Text Placeholder 2"/>
          <p:cNvSpPr>
            <a:spLocks noGrp="1"/>
          </p:cNvSpPr>
          <p:nvPr>
            <p:ph type="body" idx="1"/>
          </p:nvPr>
        </p:nvSpPr>
        <p:spPr>
          <a:xfrm>
            <a:off x="684213" y="1699404"/>
            <a:ext cx="8534400" cy="4054416"/>
          </a:xfrm>
        </p:spPr>
        <p:txBody>
          <a:bodyPr/>
          <a:lstStyle/>
          <a:p>
            <a:pPr algn="r" rtl="1"/>
            <a:r>
              <a:rPr lang="en-US" dirty="0" smtClean="0"/>
              <a:t>Don Peppers and Martha Rogers</a:t>
            </a:r>
            <a:r>
              <a:rPr lang="fa-IR" dirty="0" smtClean="0"/>
              <a:t> یک چارچوب چهارمرحله ای برای آن ارائه کرده اند:</a:t>
            </a:r>
          </a:p>
          <a:p>
            <a:pPr algn="r" rtl="1"/>
            <a:r>
              <a:rPr lang="fa-IR" dirty="0" smtClean="0"/>
              <a:t>1- سعی کنید مشتریان بالقوه را شناسایی نمایید .</a:t>
            </a:r>
          </a:p>
          <a:p>
            <a:pPr algn="r" rtl="1"/>
            <a:r>
              <a:rPr lang="fa-IR" dirty="0" smtClean="0"/>
              <a:t>2- (1) باتوجه به نیازها و (2) ارزش هر مشتری برای شرکت ، مشتریان را طبقه بندی نمایید .</a:t>
            </a:r>
          </a:p>
          <a:p>
            <a:pPr algn="r" rtl="1"/>
            <a:r>
              <a:rPr lang="fa-IR" dirty="0" smtClean="0"/>
              <a:t>3- با هر یک از مشتریان رابطه مستقیم برقرار کنید . </a:t>
            </a:r>
          </a:p>
          <a:p>
            <a:pPr algn="r" rtl="1"/>
            <a:r>
              <a:rPr lang="fa-IR" dirty="0" smtClean="0"/>
              <a:t>4- کالاها و خدمات طبق خواست هر مشتری تهیه  و ارائه نمایید . </a:t>
            </a:r>
            <a:endParaRPr lang="en-US" dirty="0"/>
          </a:p>
        </p:txBody>
      </p:sp>
    </p:spTree>
    <p:extLst>
      <p:ext uri="{BB962C8B-B14F-4D97-AF65-F5344CB8AC3E}">
        <p14:creationId xmlns:p14="http://schemas.microsoft.com/office/powerpoint/2010/main" val="11155922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1532" y="410713"/>
            <a:ext cx="8534401" cy="857370"/>
          </a:xfrm>
        </p:spPr>
        <p:txBody>
          <a:bodyPr>
            <a:normAutofit/>
          </a:bodyPr>
          <a:lstStyle/>
          <a:p>
            <a:pPr algn="r" rtl="1"/>
            <a:r>
              <a:rPr lang="fa-IR" sz="2800" dirty="0" smtClean="0"/>
              <a:t>اقدامات لازم برای جلوگیری از قطع رابطه مشتریان : </a:t>
            </a:r>
            <a:endParaRPr lang="en-US" sz="2800" dirty="0"/>
          </a:p>
        </p:txBody>
      </p:sp>
      <p:sp>
        <p:nvSpPr>
          <p:cNvPr id="3" name="Text Placeholder 2"/>
          <p:cNvSpPr>
            <a:spLocks noGrp="1"/>
          </p:cNvSpPr>
          <p:nvPr>
            <p:ph type="body" idx="1"/>
          </p:nvPr>
        </p:nvSpPr>
        <p:spPr>
          <a:xfrm>
            <a:off x="684213" y="1682151"/>
            <a:ext cx="8534400" cy="4183811"/>
          </a:xfrm>
        </p:spPr>
        <p:txBody>
          <a:bodyPr/>
          <a:lstStyle/>
          <a:p>
            <a:pPr algn="r" rtl="1"/>
            <a:r>
              <a:rPr lang="fa-IR" dirty="0" smtClean="0"/>
              <a:t>1- در رابطه با درصد یا نرخ نگهداری مشتریان باید معیاری را در نظر بگیرند . </a:t>
            </a:r>
          </a:p>
          <a:p>
            <a:pPr algn="r" rtl="1"/>
            <a:r>
              <a:rPr lang="fa-IR" dirty="0" smtClean="0"/>
              <a:t>2- تعیین علت ریزش  مشتریان و شناسایی علت ها . </a:t>
            </a:r>
          </a:p>
          <a:p>
            <a:pPr algn="r" rtl="1"/>
            <a:r>
              <a:rPr lang="fa-IR" dirty="0" smtClean="0"/>
              <a:t>3- ارزش مادامالعمر مشتری را با هزینه های مربوط درصد مشتریان رود گردان از شرکت مقایسه کنید . </a:t>
            </a:r>
          </a:p>
          <a:p>
            <a:pPr algn="r" rtl="1"/>
            <a:r>
              <a:rPr lang="fa-IR" dirty="0" smtClean="0"/>
              <a:t>4- اقدامات لارم برای جلوگیری از ریزش مشتریان . -ج</a:t>
            </a:r>
            <a:endParaRPr lang="en-US" dirty="0"/>
          </a:p>
        </p:txBody>
      </p:sp>
    </p:spTree>
    <p:extLst>
      <p:ext uri="{BB962C8B-B14F-4D97-AF65-F5344CB8AC3E}">
        <p14:creationId xmlns:p14="http://schemas.microsoft.com/office/powerpoint/2010/main" val="33513800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2039" y="384834"/>
            <a:ext cx="10892136" cy="943634"/>
          </a:xfrm>
        </p:spPr>
        <p:txBody>
          <a:bodyPr>
            <a:normAutofit/>
          </a:bodyPr>
          <a:lstStyle/>
          <a:p>
            <a:pPr algn="r" rtl="1"/>
            <a:r>
              <a:rPr lang="fa-IR" sz="2800" dirty="0" smtClean="0"/>
              <a:t>استراتژی های شرکت های موفق جهت افزایش ارزش هر مشتری : </a:t>
            </a:r>
            <a:endParaRPr lang="en-US" sz="2800" dirty="0"/>
          </a:p>
        </p:txBody>
      </p:sp>
      <p:sp>
        <p:nvSpPr>
          <p:cNvPr id="3" name="Text Placeholder 2"/>
          <p:cNvSpPr>
            <a:spLocks noGrp="1"/>
          </p:cNvSpPr>
          <p:nvPr>
            <p:ph type="body" idx="1"/>
          </p:nvPr>
        </p:nvSpPr>
        <p:spPr>
          <a:xfrm>
            <a:off x="658334" y="1673525"/>
            <a:ext cx="8534400" cy="4156974"/>
          </a:xfrm>
        </p:spPr>
        <p:txBody>
          <a:bodyPr/>
          <a:lstStyle/>
          <a:p>
            <a:pPr algn="r" rtl="1"/>
            <a:r>
              <a:rPr lang="fa-IR" dirty="0" smtClean="0"/>
              <a:t>1- کاهش دادن نرخ ریزش مشتریان . </a:t>
            </a:r>
          </a:p>
          <a:p>
            <a:pPr algn="r" rtl="1"/>
            <a:r>
              <a:rPr lang="fa-IR" dirty="0" smtClean="0"/>
              <a:t>2- طولانی تر کردن رابطه مشتری با شرکت . </a:t>
            </a:r>
          </a:p>
          <a:p>
            <a:pPr algn="r" rtl="1"/>
            <a:r>
              <a:rPr lang="fa-IR" dirty="0" smtClean="0"/>
              <a:t>3- تقویت رابطه با مشتری از مجرای عرضه سایر محصوولات . </a:t>
            </a:r>
          </a:p>
          <a:p>
            <a:pPr algn="r" rtl="1"/>
            <a:r>
              <a:rPr lang="fa-IR" dirty="0" smtClean="0"/>
              <a:t>4- افزودن بر سود مشتریان کنونی یا قطع رابطه با آنان . </a:t>
            </a:r>
          </a:p>
          <a:p>
            <a:pPr algn="r" rtl="1"/>
            <a:r>
              <a:rPr lang="fa-IR" dirty="0" smtClean="0"/>
              <a:t>5- عرضه خدمات بهتر به مشتریان سود آور . </a:t>
            </a:r>
            <a:endParaRPr lang="en-US" dirty="0"/>
          </a:p>
        </p:txBody>
      </p:sp>
    </p:spTree>
    <p:extLst>
      <p:ext uri="{BB962C8B-B14F-4D97-AF65-F5344CB8AC3E}">
        <p14:creationId xmlns:p14="http://schemas.microsoft.com/office/powerpoint/2010/main" val="331417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9774" y="436592"/>
            <a:ext cx="8534401" cy="745226"/>
          </a:xfrm>
        </p:spPr>
        <p:txBody>
          <a:bodyPr/>
          <a:lstStyle/>
          <a:p>
            <a:pPr algn="r" rtl="1"/>
            <a:r>
              <a:rPr lang="fa-IR" dirty="0" smtClean="0"/>
              <a:t>برقرار کردن رابطه قوی با مشتریان </a:t>
            </a:r>
            <a:endParaRPr lang="en-US" dirty="0"/>
          </a:p>
        </p:txBody>
      </p:sp>
      <p:sp>
        <p:nvSpPr>
          <p:cNvPr id="3" name="Text Placeholder 2"/>
          <p:cNvSpPr>
            <a:spLocks noGrp="1"/>
          </p:cNvSpPr>
          <p:nvPr>
            <p:ph type="body" idx="1"/>
          </p:nvPr>
        </p:nvSpPr>
        <p:spPr>
          <a:xfrm>
            <a:off x="684213" y="1673525"/>
            <a:ext cx="8534400" cy="4208732"/>
          </a:xfrm>
        </p:spPr>
        <p:txBody>
          <a:bodyPr/>
          <a:lstStyle/>
          <a:p>
            <a:pPr algn="r" rtl="1"/>
            <a:r>
              <a:rPr lang="fa-IR" dirty="0" smtClean="0"/>
              <a:t>1- به بازار هدف بهترین کالاها و خدمات و تجربه ها را ارائه کنید . </a:t>
            </a:r>
          </a:p>
          <a:p>
            <a:pPr algn="r" rtl="1"/>
            <a:r>
              <a:rPr lang="fa-IR" dirty="0" smtClean="0"/>
              <a:t>2- هنگام برنامه ریزی و اعمال کنترل بررابطه مشتریان با شرکت از سایر نیروهای صاحب نظر از واحد های دیگر سازمان استفاده کنید . </a:t>
            </a:r>
          </a:p>
          <a:p>
            <a:pPr algn="r" rtl="1"/>
            <a:r>
              <a:rPr lang="fa-IR" dirty="0" smtClean="0"/>
              <a:t>3-سیستمی را به کار گیرید که کارکنان بتوانند از تمام اطلاعات مربوط به مشتریان آگاه شوند. </a:t>
            </a:r>
          </a:p>
          <a:p>
            <a:pPr algn="r" rtl="1"/>
            <a:r>
              <a:rPr lang="fa-IR" dirty="0" smtClean="0"/>
              <a:t>4- امکاناتی برای برقراری تماس مشتریان با کارکنان جهت شکایات ، نیازها و ...</a:t>
            </a:r>
          </a:p>
          <a:p>
            <a:pPr algn="r" rtl="1"/>
            <a:r>
              <a:rPr lang="fa-IR" dirty="0" smtClean="0"/>
              <a:t>5- ارزیابی فعالیت اعضا در باشگاه های شرکت</a:t>
            </a:r>
          </a:p>
          <a:p>
            <a:pPr algn="r" rtl="1"/>
            <a:r>
              <a:rPr lang="fa-IR" dirty="0" smtClean="0"/>
              <a:t>6- پاداش برای کارکنانی که بهترین خدمات را ارائه می کنند . </a:t>
            </a:r>
            <a:endParaRPr lang="en-US" dirty="0"/>
          </a:p>
        </p:txBody>
      </p:sp>
    </p:spTree>
    <p:extLst>
      <p:ext uri="{BB962C8B-B14F-4D97-AF65-F5344CB8AC3E}">
        <p14:creationId xmlns:p14="http://schemas.microsoft.com/office/powerpoint/2010/main" val="10816862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375653" y="396815"/>
            <a:ext cx="8534401" cy="1044668"/>
          </a:xfrm>
        </p:spPr>
        <p:txBody>
          <a:bodyPr/>
          <a:lstStyle/>
          <a:p>
            <a:pPr algn="r" rtl="1"/>
            <a:r>
              <a:rPr lang="fa-IR" dirty="0" smtClean="0"/>
              <a:t>پایگاه داده های مشتریان </a:t>
            </a:r>
            <a:endParaRPr lang="en-US" dirty="0"/>
          </a:p>
        </p:txBody>
      </p:sp>
      <p:sp>
        <p:nvSpPr>
          <p:cNvPr id="10" name="Text Placeholder 9"/>
          <p:cNvSpPr>
            <a:spLocks noGrp="1"/>
          </p:cNvSpPr>
          <p:nvPr>
            <p:ph type="body" idx="1"/>
          </p:nvPr>
        </p:nvSpPr>
        <p:spPr>
          <a:xfrm>
            <a:off x="528938" y="1733909"/>
            <a:ext cx="8534400" cy="4260491"/>
          </a:xfrm>
        </p:spPr>
        <p:txBody>
          <a:bodyPr/>
          <a:lstStyle/>
          <a:p>
            <a:pPr algn="r" rtl="1"/>
            <a:r>
              <a:rPr lang="fa-IR" dirty="0" smtClean="0"/>
              <a:t>«دفتر نام و آدرس پستی مشتریان » مجموعه ای از نام ، آدرس پستی و شماره تلفن مشتریان است ؛ در صورتی که یک « پایگاه داده های مشتریان » در برگیرنده مقدار بسیار بیشتری اطلاعات است مربوط به معامله های انجام شده ، ثبت سفارش ، پرونده شخصی و هرنوع تماس با مشتری ؛ که بساری از شرکت ها نمی توانند بین آن ها فرق قائل شوند .</a:t>
            </a:r>
            <a:endParaRPr lang="en-US" dirty="0"/>
          </a:p>
        </p:txBody>
      </p:sp>
    </p:spTree>
    <p:extLst>
      <p:ext uri="{BB962C8B-B14F-4D97-AF65-F5344CB8AC3E}">
        <p14:creationId xmlns:p14="http://schemas.microsoft.com/office/powerpoint/2010/main" val="33743155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5268" y="439947"/>
            <a:ext cx="8534401" cy="673732"/>
          </a:xfrm>
        </p:spPr>
        <p:txBody>
          <a:bodyPr/>
          <a:lstStyle/>
          <a:p>
            <a:pPr algn="r" rtl="1"/>
            <a:r>
              <a:rPr lang="fa-IR" dirty="0" smtClean="0"/>
              <a:t>پایگاه داده های شرکت</a:t>
            </a:r>
            <a:endParaRPr lang="en-US" dirty="0"/>
          </a:p>
        </p:txBody>
      </p:sp>
      <p:sp>
        <p:nvSpPr>
          <p:cNvPr id="3" name="Text Placeholder 2"/>
          <p:cNvSpPr>
            <a:spLocks noGrp="1"/>
          </p:cNvSpPr>
          <p:nvPr>
            <p:ph type="body" idx="1"/>
          </p:nvPr>
        </p:nvSpPr>
        <p:spPr>
          <a:xfrm>
            <a:off x="960258" y="1552755"/>
            <a:ext cx="8534400" cy="2923396"/>
          </a:xfrm>
        </p:spPr>
        <p:txBody>
          <a:bodyPr/>
          <a:lstStyle/>
          <a:p>
            <a:pPr algn="r" rtl="1"/>
            <a:r>
              <a:rPr lang="fa-IR" dirty="0" smtClean="0"/>
              <a:t>در برگیرنده اطلاعاتی در زمینه های زیر می باشد : </a:t>
            </a:r>
          </a:p>
          <a:p>
            <a:pPr algn="r" rtl="1"/>
            <a:r>
              <a:rPr lang="fa-IR" dirty="0" smtClean="0"/>
              <a:t>خرید های مشتریان در گذشته ، حجم خرید ها ، قیمت و سود ، نام های اعضای تیمی که خخریدار در آن قرار دارد ، سن افراد ، تاریخ تولد ، برآورد سهم عرضه کننده ازکل فعالیت های شرکت ، عرضه کننندگان رقیب ، ارزیابی نقاط قوت و ضعف آن ها در فروش کالا و ارائه خدمات ؛ و سرانجام سیاست ها ، الگوها و روش های خرید مشتری . </a:t>
            </a:r>
            <a:endParaRPr lang="en-US" dirty="0"/>
          </a:p>
        </p:txBody>
      </p:sp>
    </p:spTree>
    <p:extLst>
      <p:ext uri="{BB962C8B-B14F-4D97-AF65-F5344CB8AC3E}">
        <p14:creationId xmlns:p14="http://schemas.microsoft.com/office/powerpoint/2010/main" val="15721274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5653" y="345056"/>
            <a:ext cx="8534401" cy="1010162"/>
          </a:xfrm>
        </p:spPr>
        <p:txBody>
          <a:bodyPr/>
          <a:lstStyle/>
          <a:p>
            <a:pPr algn="r" rtl="1"/>
            <a:r>
              <a:rPr lang="fa-IR" dirty="0" smtClean="0"/>
              <a:t>روش های استفاده از پایگاه های داده ها : </a:t>
            </a:r>
            <a:endParaRPr lang="en-US" dirty="0"/>
          </a:p>
        </p:txBody>
      </p:sp>
      <p:sp>
        <p:nvSpPr>
          <p:cNvPr id="3" name="Text Placeholder 2"/>
          <p:cNvSpPr>
            <a:spLocks noGrp="1"/>
          </p:cNvSpPr>
          <p:nvPr>
            <p:ph type="body" idx="1"/>
          </p:nvPr>
        </p:nvSpPr>
        <p:spPr>
          <a:xfrm>
            <a:off x="675586" y="1871932"/>
            <a:ext cx="8534400" cy="3924060"/>
          </a:xfrm>
        </p:spPr>
        <p:txBody>
          <a:bodyPr/>
          <a:lstStyle/>
          <a:p>
            <a:pPr algn="r" rtl="1"/>
            <a:r>
              <a:rPr lang="fa-IR" dirty="0" smtClean="0"/>
              <a:t>1- شناسایی مشتریان بالقوه . </a:t>
            </a:r>
          </a:p>
          <a:p>
            <a:pPr algn="r" rtl="1"/>
            <a:r>
              <a:rPr lang="fa-IR" dirty="0" smtClean="0"/>
              <a:t>2- تعیین مشتریانی که باید برای آن ها شرایط ویژه در نظر گرفت . </a:t>
            </a:r>
          </a:p>
          <a:p>
            <a:pPr algn="r" rtl="1"/>
            <a:r>
              <a:rPr lang="fa-IR" dirty="0" smtClean="0"/>
              <a:t>3- افزودن بر میزان وفاداری مشتری . </a:t>
            </a:r>
          </a:p>
          <a:p>
            <a:pPr algn="r" rtl="1"/>
            <a:r>
              <a:rPr lang="fa-IR" dirty="0" smtClean="0"/>
              <a:t>4- تشویق بیشتر به خرید . </a:t>
            </a:r>
          </a:p>
          <a:p>
            <a:pPr algn="r" rtl="1"/>
            <a:r>
              <a:rPr lang="fa-IR" dirty="0" smtClean="0"/>
              <a:t>5- اتخاذ تدابیری برای جلوگیری از اشتباهات عمده درباره مشتریان .</a:t>
            </a:r>
            <a:endParaRPr lang="en-US" dirty="0"/>
          </a:p>
        </p:txBody>
      </p:sp>
    </p:spTree>
    <p:extLst>
      <p:ext uri="{BB962C8B-B14F-4D97-AF65-F5344CB8AC3E}">
        <p14:creationId xmlns:p14="http://schemas.microsoft.com/office/powerpoint/2010/main" val="35835744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4279" y="465827"/>
            <a:ext cx="8534401" cy="802256"/>
          </a:xfrm>
        </p:spPr>
        <p:txBody>
          <a:bodyPr>
            <a:normAutofit/>
          </a:bodyPr>
          <a:lstStyle/>
          <a:p>
            <a:pPr algn="r" rtl="1"/>
            <a:r>
              <a:rPr lang="fa-IR" sz="2400" dirty="0" smtClean="0"/>
              <a:t>نقاط ضف پایگاه داده های بازاریابی و مدیریت بر رابطه با مشتری : </a:t>
            </a:r>
            <a:endParaRPr lang="en-US" sz="2400" dirty="0"/>
          </a:p>
        </p:txBody>
      </p:sp>
      <p:sp>
        <p:nvSpPr>
          <p:cNvPr id="3" name="Text Placeholder 2"/>
          <p:cNvSpPr>
            <a:spLocks noGrp="1"/>
          </p:cNvSpPr>
          <p:nvPr>
            <p:ph type="body" idx="1"/>
          </p:nvPr>
        </p:nvSpPr>
        <p:spPr>
          <a:xfrm>
            <a:off x="641081" y="1889185"/>
            <a:ext cx="8534400" cy="3872302"/>
          </a:xfrm>
        </p:spPr>
        <p:txBody>
          <a:bodyPr/>
          <a:lstStyle/>
          <a:p>
            <a:pPr algn="r" rtl="1"/>
            <a:r>
              <a:rPr lang="fa-IR" dirty="0" smtClean="0"/>
              <a:t>1- برخی از شرایط در خور مدیریت بر پایگاه داده ها نیستند . </a:t>
            </a:r>
          </a:p>
          <a:p>
            <a:pPr algn="r" rtl="1"/>
            <a:r>
              <a:rPr lang="fa-IR" dirty="0" smtClean="0"/>
              <a:t>2- برای تشکیل پایگاه داده ها برای مشتریان باید هزینه های سنگینی پرداخت کرد . </a:t>
            </a:r>
          </a:p>
          <a:p>
            <a:pPr algn="r" rtl="1"/>
            <a:r>
              <a:rPr lang="fa-IR" dirty="0" smtClean="0"/>
              <a:t>3- شاید نتوان همه نیروها را وادار کرد که فعالیت خود را بر مشتری متمرکز و از اطلاعات موجود استفاده کنند . </a:t>
            </a:r>
          </a:p>
          <a:p>
            <a:pPr algn="r" rtl="1"/>
            <a:r>
              <a:rPr lang="fa-IR" dirty="0" smtClean="0"/>
              <a:t>4- همه مشتریان خواستار این نیستند که با شرکت یک رابطه داشته باشند . </a:t>
            </a:r>
          </a:p>
          <a:p>
            <a:pPr algn="r" rtl="1"/>
            <a:r>
              <a:rPr lang="fa-IR" dirty="0" smtClean="0"/>
              <a:t>5- شاید فرض هایی که اساس سیستم پایگاه قرار گرفته اند چندان درست نباشند . </a:t>
            </a:r>
            <a:endParaRPr lang="en-US" dirty="0"/>
          </a:p>
        </p:txBody>
      </p:sp>
    </p:spTree>
    <p:extLst>
      <p:ext uri="{BB962C8B-B14F-4D97-AF65-F5344CB8AC3E}">
        <p14:creationId xmlns:p14="http://schemas.microsoft.com/office/powerpoint/2010/main" val="25230179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01797" y="1804516"/>
            <a:ext cx="8534400" cy="1507067"/>
          </a:xfrm>
        </p:spPr>
        <p:txBody>
          <a:bodyPr/>
          <a:lstStyle/>
          <a:p>
            <a:pPr algn="r" rtl="1"/>
            <a:r>
              <a:rPr lang="fa-IR" dirty="0" smtClean="0"/>
              <a:t>با تشکر از توجه دوستان گرامی </a:t>
            </a:r>
            <a:endParaRPr lang="en-US" dirty="0"/>
          </a:p>
        </p:txBody>
      </p:sp>
    </p:spTree>
    <p:extLst>
      <p:ext uri="{BB962C8B-B14F-4D97-AF65-F5344CB8AC3E}">
        <p14:creationId xmlns:p14="http://schemas.microsoft.com/office/powerpoint/2010/main" val="4160246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935705" y="422693"/>
            <a:ext cx="8534401" cy="854887"/>
          </a:xfrm>
        </p:spPr>
        <p:txBody>
          <a:bodyPr/>
          <a:lstStyle/>
          <a:p>
            <a:pPr algn="r"/>
            <a:r>
              <a:rPr lang="fa-IR" dirty="0" smtClean="0"/>
              <a:t>برقرار کردن رابطه سود آور با مشتری</a:t>
            </a:r>
            <a:endParaRPr lang="en-US" dirty="0"/>
          </a:p>
        </p:txBody>
      </p:sp>
      <p:sp>
        <p:nvSpPr>
          <p:cNvPr id="4" name="Text Placeholder 3"/>
          <p:cNvSpPr>
            <a:spLocks noGrp="1"/>
          </p:cNvSpPr>
          <p:nvPr>
            <p:ph type="body" idx="1"/>
          </p:nvPr>
        </p:nvSpPr>
        <p:spPr>
          <a:xfrm>
            <a:off x="684213" y="2320506"/>
            <a:ext cx="8534400" cy="2786331"/>
          </a:xfrm>
        </p:spPr>
        <p:txBody>
          <a:bodyPr>
            <a:normAutofit/>
          </a:bodyPr>
          <a:lstStyle/>
          <a:p>
            <a:pPr algn="r"/>
            <a:r>
              <a:rPr lang="fa-IR" dirty="0" smtClean="0"/>
              <a:t>تنها ارزشی را که یک شرکت می تواند ایجاد کند ارزشی است که از ناحیه مشتریان به آن می رسد (مشتریان کنونی و بالقوه ) شرکت هایی که در جذب و نگهداری مشتربان موفق باشند و بتوانند بر تعداد آن ها بیفزایند ، همواره موفق خواهند بود .</a:t>
            </a:r>
          </a:p>
          <a:p>
            <a:pPr algn="r"/>
            <a:r>
              <a:rPr lang="fa-IR" dirty="0" smtClean="0"/>
              <a:t>بدون مشتری چیزی به نام شرکت وجود نخواهد داشت .</a:t>
            </a:r>
          </a:p>
          <a:p>
            <a:r>
              <a:rPr lang="en-US" dirty="0" smtClean="0"/>
              <a:t>Don Peppers and Martha Rogers</a:t>
            </a:r>
            <a:endParaRPr lang="fa-IR" dirty="0" smtClean="0"/>
          </a:p>
          <a:p>
            <a:pPr algn="r"/>
            <a:endParaRPr lang="en-US" dirty="0"/>
          </a:p>
        </p:txBody>
      </p:sp>
    </p:spTree>
    <p:extLst>
      <p:ext uri="{BB962C8B-B14F-4D97-AF65-F5344CB8AC3E}">
        <p14:creationId xmlns:p14="http://schemas.microsoft.com/office/powerpoint/2010/main" val="2648267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3367026" y="267419"/>
            <a:ext cx="8534401" cy="708238"/>
          </a:xfrm>
        </p:spPr>
        <p:txBody>
          <a:bodyPr/>
          <a:lstStyle/>
          <a:p>
            <a:endParaRPr lang="en-US" dirty="0"/>
          </a:p>
        </p:txBody>
      </p:sp>
      <p:sp>
        <p:nvSpPr>
          <p:cNvPr id="19" name="Text Placeholder 18"/>
          <p:cNvSpPr>
            <a:spLocks noGrp="1"/>
          </p:cNvSpPr>
          <p:nvPr>
            <p:ph type="body" idx="1"/>
          </p:nvPr>
        </p:nvSpPr>
        <p:spPr>
          <a:xfrm>
            <a:off x="761851" y="1302590"/>
            <a:ext cx="8534400" cy="4589252"/>
          </a:xfrm>
        </p:spPr>
        <p:txBody>
          <a:bodyPr/>
          <a:lstStyle/>
          <a:p>
            <a:pPr algn="r"/>
            <a:r>
              <a:rPr lang="fa-IR" dirty="0" smtClean="0"/>
              <a:t>مدیرانی که به مشتری فقط از دیدگاه کسب سود نگاه می کنند ، دارای ساختار سازمانی سنتی هستند . یعنی یک هرم که در رأس ، مدیران ، در وسط کارمندان صفی و در انتها مشتریان قرار دارند .(این ساختار منسوخ شده است ) </a:t>
            </a:r>
            <a:r>
              <a:rPr lang="en-US" dirty="0" smtClean="0"/>
              <a:t> </a:t>
            </a:r>
            <a:endParaRPr lang="en-US" dirty="0"/>
          </a:p>
        </p:txBody>
      </p:sp>
      <p:sp>
        <p:nvSpPr>
          <p:cNvPr id="20" name="Isosceles Triangle 19"/>
          <p:cNvSpPr/>
          <p:nvPr/>
        </p:nvSpPr>
        <p:spPr>
          <a:xfrm>
            <a:off x="1846053" y="2587925"/>
            <a:ext cx="5020573" cy="3372927"/>
          </a:xfrm>
          <a:prstGeom prst="triangle">
            <a:avLst>
              <a:gd name="adj" fmla="val 48805"/>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a-IR" dirty="0" smtClean="0"/>
              <a:t>مدیران ارشد</a:t>
            </a:r>
          </a:p>
          <a:p>
            <a:pPr algn="ctr"/>
            <a:endParaRPr lang="fa-IR" dirty="0"/>
          </a:p>
          <a:p>
            <a:pPr algn="ctr"/>
            <a:r>
              <a:rPr lang="fa-IR" dirty="0" smtClean="0"/>
              <a:t>مدیران میانی</a:t>
            </a:r>
          </a:p>
          <a:p>
            <a:pPr algn="ctr"/>
            <a:endParaRPr lang="fa-IR" dirty="0"/>
          </a:p>
          <a:p>
            <a:pPr algn="ctr"/>
            <a:r>
              <a:rPr lang="fa-IR" dirty="0" smtClean="0"/>
              <a:t>نیروهای صفی</a:t>
            </a:r>
          </a:p>
          <a:p>
            <a:pPr algn="ctr"/>
            <a:endParaRPr lang="fa-IR" dirty="0"/>
          </a:p>
          <a:p>
            <a:pPr algn="ctr"/>
            <a:r>
              <a:rPr lang="fa-IR" dirty="0" smtClean="0"/>
              <a:t>مشتریان</a:t>
            </a:r>
          </a:p>
          <a:p>
            <a:pPr algn="ctr"/>
            <a:endParaRPr lang="fa-IR" dirty="0"/>
          </a:p>
          <a:p>
            <a:pPr algn="ctr"/>
            <a:endParaRPr lang="fa-IR" dirty="0" smtClean="0"/>
          </a:p>
          <a:p>
            <a:pPr algn="ctr"/>
            <a:endParaRPr lang="fa-IR" dirty="0"/>
          </a:p>
          <a:p>
            <a:pPr algn="ctr"/>
            <a:endParaRPr lang="fa-IR" dirty="0" smtClean="0"/>
          </a:p>
        </p:txBody>
      </p:sp>
      <p:cxnSp>
        <p:nvCxnSpPr>
          <p:cNvPr id="28" name="Straight Connector 27"/>
          <p:cNvCxnSpPr/>
          <p:nvPr/>
        </p:nvCxnSpPr>
        <p:spPr>
          <a:xfrm flipV="1">
            <a:off x="3295291" y="3950898"/>
            <a:ext cx="2018581" cy="25879"/>
          </a:xfrm>
          <a:prstGeom prst="line">
            <a:avLst/>
          </a:prstGeom>
        </p:spPr>
        <p:style>
          <a:lnRef idx="2">
            <a:schemeClr val="accent6"/>
          </a:lnRef>
          <a:fillRef idx="0">
            <a:schemeClr val="accent6"/>
          </a:fillRef>
          <a:effectRef idx="1">
            <a:schemeClr val="accent6"/>
          </a:effectRef>
          <a:fontRef idx="minor">
            <a:schemeClr val="tx1"/>
          </a:fontRef>
        </p:style>
      </p:cxnSp>
      <p:cxnSp>
        <p:nvCxnSpPr>
          <p:cNvPr id="30" name="Straight Connector 29"/>
          <p:cNvCxnSpPr/>
          <p:nvPr/>
        </p:nvCxnSpPr>
        <p:spPr>
          <a:xfrm flipV="1">
            <a:off x="2846717" y="4546121"/>
            <a:ext cx="2932981" cy="25879"/>
          </a:xfrm>
          <a:prstGeom prst="line">
            <a:avLst/>
          </a:prstGeom>
        </p:spPr>
        <p:style>
          <a:lnRef idx="2">
            <a:schemeClr val="accent6"/>
          </a:lnRef>
          <a:fillRef idx="0">
            <a:schemeClr val="accent6"/>
          </a:fillRef>
          <a:effectRef idx="1">
            <a:schemeClr val="accent6"/>
          </a:effectRef>
          <a:fontRef idx="minor">
            <a:schemeClr val="tx1"/>
          </a:fontRef>
        </p:style>
      </p:cxnSp>
      <p:cxnSp>
        <p:nvCxnSpPr>
          <p:cNvPr id="32" name="Straight Connector 31"/>
          <p:cNvCxnSpPr/>
          <p:nvPr/>
        </p:nvCxnSpPr>
        <p:spPr>
          <a:xfrm flipV="1">
            <a:off x="2441275" y="5115464"/>
            <a:ext cx="3761117" cy="43132"/>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3151893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1917" y="289943"/>
            <a:ext cx="8534401" cy="796985"/>
          </a:xfrm>
        </p:spPr>
        <p:txBody>
          <a:bodyPr/>
          <a:lstStyle/>
          <a:p>
            <a:endParaRPr lang="en-US" dirty="0"/>
          </a:p>
        </p:txBody>
      </p:sp>
      <p:sp>
        <p:nvSpPr>
          <p:cNvPr id="3" name="Text Placeholder 2"/>
          <p:cNvSpPr>
            <a:spLocks noGrp="1"/>
          </p:cNvSpPr>
          <p:nvPr>
            <p:ph type="body" idx="1"/>
          </p:nvPr>
        </p:nvSpPr>
        <p:spPr>
          <a:xfrm>
            <a:off x="684213" y="1311215"/>
            <a:ext cx="8534400" cy="4683185"/>
          </a:xfrm>
        </p:spPr>
        <p:txBody>
          <a:bodyPr/>
          <a:lstStyle/>
          <a:p>
            <a:pPr algn="r"/>
            <a:r>
              <a:rPr lang="fa-IR" dirty="0" smtClean="0"/>
              <a:t>شرکت هایی که از نظر بازاریابی موفق هستند این ساختار را واررونه کرده اند.در دو طرف نمودار زیر مشتریان اضافه شده که هدف بیان این مطلب است که مدیران در هر سطحی از سازمان باید مشتریان را شناسایی و به آن ها خدمات لازم را ارائه دهند .</a:t>
            </a:r>
            <a:endParaRPr lang="en-US" dirty="0"/>
          </a:p>
        </p:txBody>
      </p:sp>
      <p:graphicFrame>
        <p:nvGraphicFramePr>
          <p:cNvPr id="16" name="Diagram 15"/>
          <p:cNvGraphicFramePr/>
          <p:nvPr>
            <p:extLst>
              <p:ext uri="{D42A27DB-BD31-4B8C-83A1-F6EECF244321}">
                <p14:modId xmlns:p14="http://schemas.microsoft.com/office/powerpoint/2010/main" val="258823809"/>
              </p:ext>
            </p:extLst>
          </p:nvPr>
        </p:nvGraphicFramePr>
        <p:xfrm>
          <a:off x="2101012" y="2424023"/>
          <a:ext cx="6965350" cy="3794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Rounded Rectangle 23"/>
          <p:cNvSpPr/>
          <p:nvPr/>
        </p:nvSpPr>
        <p:spPr>
          <a:xfrm rot="18723344">
            <a:off x="4900420" y="4317008"/>
            <a:ext cx="5339236" cy="2932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dirty="0" smtClean="0"/>
              <a:t>مشتریان</a:t>
            </a:r>
            <a:endParaRPr lang="en-US" dirty="0"/>
          </a:p>
        </p:txBody>
      </p:sp>
      <p:sp>
        <p:nvSpPr>
          <p:cNvPr id="25" name="Rounded Rectangle 24"/>
          <p:cNvSpPr/>
          <p:nvPr/>
        </p:nvSpPr>
        <p:spPr>
          <a:xfrm rot="2828538">
            <a:off x="773279" y="4279354"/>
            <a:ext cx="5447339" cy="31917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a-IR" dirty="0" smtClean="0"/>
              <a:t>مشتریان</a:t>
            </a:r>
            <a:endParaRPr lang="en-US" dirty="0"/>
          </a:p>
        </p:txBody>
      </p:sp>
    </p:spTree>
    <p:extLst>
      <p:ext uri="{BB962C8B-B14F-4D97-AF65-F5344CB8AC3E}">
        <p14:creationId xmlns:p14="http://schemas.microsoft.com/office/powerpoint/2010/main" val="818255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1750" y="258792"/>
            <a:ext cx="8534401" cy="811755"/>
          </a:xfrm>
        </p:spPr>
        <p:txBody>
          <a:bodyPr/>
          <a:lstStyle/>
          <a:p>
            <a:pPr algn="r"/>
            <a:r>
              <a:rPr lang="fa-IR" dirty="0" smtClean="0"/>
              <a:t>ارزش مورد نظر مشتری</a:t>
            </a:r>
            <a:endParaRPr lang="en-US" dirty="0"/>
          </a:p>
        </p:txBody>
      </p:sp>
      <p:sp>
        <p:nvSpPr>
          <p:cNvPr id="3" name="Text Placeholder 2"/>
          <p:cNvSpPr>
            <a:spLocks noGrp="1"/>
          </p:cNvSpPr>
          <p:nvPr>
            <p:ph type="body" idx="1"/>
          </p:nvPr>
        </p:nvSpPr>
        <p:spPr>
          <a:xfrm>
            <a:off x="675587" y="2147977"/>
            <a:ext cx="8534400" cy="3587630"/>
          </a:xfrm>
        </p:spPr>
        <p:txBody>
          <a:bodyPr/>
          <a:lstStyle/>
          <a:p>
            <a:pPr algn="r"/>
            <a:r>
              <a:rPr lang="fa-IR" dirty="0" smtClean="0"/>
              <a:t>ارزش یا منفعت مورد نظر مشتری برابر است با تفاوت بین همه منافع و هزینه های مربوط به یک محصول و هزینه ها و منافع ناشی از محصول دیگر (مورد نظر مشتری )</a:t>
            </a:r>
          </a:p>
          <a:p>
            <a:pPr algn="r"/>
            <a:r>
              <a:rPr lang="fa-IR" dirty="0" smtClean="0"/>
              <a:t>به عبارتی ارزش مورد تصور مشتری برابر </a:t>
            </a:r>
            <a:r>
              <a:rPr lang="fa-IR" dirty="0"/>
              <a:t>است با تفاوت منافعی که مشتری بدست می آورد و هزینه هایی را که از بابت یک محصول تحمل می نماید .</a:t>
            </a:r>
          </a:p>
          <a:p>
            <a:pPr algn="r"/>
            <a:endParaRPr lang="en-US" dirty="0"/>
          </a:p>
        </p:txBody>
      </p:sp>
    </p:spTree>
    <p:extLst>
      <p:ext uri="{BB962C8B-B14F-4D97-AF65-F5344CB8AC3E}">
        <p14:creationId xmlns:p14="http://schemas.microsoft.com/office/powerpoint/2010/main" val="18992041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6695" y="396814"/>
            <a:ext cx="8534401" cy="1268955"/>
          </a:xfrm>
        </p:spPr>
        <p:txBody>
          <a:bodyPr/>
          <a:lstStyle/>
          <a:p>
            <a:pPr algn="r"/>
            <a:r>
              <a:rPr lang="fa-IR" dirty="0" smtClean="0"/>
              <a:t>کل منافع مورد نظر مشتری</a:t>
            </a:r>
            <a:endParaRPr lang="en-US" dirty="0"/>
          </a:p>
        </p:txBody>
      </p:sp>
      <p:sp>
        <p:nvSpPr>
          <p:cNvPr id="3" name="Text Placeholder 2"/>
          <p:cNvSpPr>
            <a:spLocks noGrp="1"/>
          </p:cNvSpPr>
          <p:nvPr>
            <p:ph type="body" idx="1"/>
          </p:nvPr>
        </p:nvSpPr>
        <p:spPr>
          <a:xfrm>
            <a:off x="684213" y="2518913"/>
            <a:ext cx="8534400" cy="3475487"/>
          </a:xfrm>
        </p:spPr>
        <p:txBody>
          <a:bodyPr/>
          <a:lstStyle/>
          <a:p>
            <a:pPr algn="r"/>
            <a:r>
              <a:rPr lang="fa-IR" dirty="0" smtClean="0"/>
              <a:t>ارزش پولی مورد تصور از مجموعه ای از منافع ( اقتصادی ، کارکردی و روانی ) که مشتریان انتظار دارند از محصول ارائه شده به بازار بدست آورند.</a:t>
            </a:r>
            <a:endParaRPr lang="en-US" dirty="0"/>
          </a:p>
        </p:txBody>
      </p:sp>
    </p:spTree>
    <p:extLst>
      <p:ext uri="{BB962C8B-B14F-4D97-AF65-F5344CB8AC3E}">
        <p14:creationId xmlns:p14="http://schemas.microsoft.com/office/powerpoint/2010/main" val="1832858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3894" y="267419"/>
            <a:ext cx="8534401" cy="1294834"/>
          </a:xfrm>
        </p:spPr>
        <p:txBody>
          <a:bodyPr/>
          <a:lstStyle/>
          <a:p>
            <a:pPr algn="r"/>
            <a:r>
              <a:rPr lang="fa-IR" dirty="0" smtClean="0"/>
              <a:t>کل هزینه های مورد نظر مشتری</a:t>
            </a:r>
            <a:endParaRPr lang="en-US" dirty="0"/>
          </a:p>
        </p:txBody>
      </p:sp>
      <p:sp>
        <p:nvSpPr>
          <p:cNvPr id="3" name="Text Placeholder 2"/>
          <p:cNvSpPr>
            <a:spLocks noGrp="1"/>
          </p:cNvSpPr>
          <p:nvPr>
            <p:ph type="body" idx="1"/>
          </p:nvPr>
        </p:nvSpPr>
        <p:spPr>
          <a:xfrm>
            <a:off x="684213" y="2165230"/>
            <a:ext cx="8534400" cy="3829170"/>
          </a:xfrm>
        </p:spPr>
        <p:txBody>
          <a:bodyPr/>
          <a:lstStyle/>
          <a:p>
            <a:pPr algn="r"/>
            <a:r>
              <a:rPr lang="fa-IR" dirty="0" smtClean="0"/>
              <a:t>هزینه های مورد تصور را که مشتری انتظار دارد در رابطه با بازاریابی ، تهیه کردن یا خریدن، مورد استفاده قرار دادن و سرانجام به فروش رساندن (یا کنار گذاشتن ) محصول ارائه شده به بازار پرداخت کند .</a:t>
            </a:r>
            <a:endParaRPr lang="en-US" dirty="0"/>
          </a:p>
        </p:txBody>
      </p:sp>
    </p:spTree>
    <p:extLst>
      <p:ext uri="{BB962C8B-B14F-4D97-AF65-F5344CB8AC3E}">
        <p14:creationId xmlns:p14="http://schemas.microsoft.com/office/powerpoint/2010/main" val="2315858698"/>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1581</TotalTime>
  <Words>2478</Words>
  <Application>Microsoft Office PowerPoint</Application>
  <PresentationFormat>Widescreen</PresentationFormat>
  <Paragraphs>166</Paragraphs>
  <Slides>38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Cambria Math</vt:lpstr>
      <vt:lpstr>Century Gothic</vt:lpstr>
      <vt:lpstr>Tahoma</vt:lpstr>
      <vt:lpstr>Wingdings 3</vt:lpstr>
      <vt:lpstr>Slice</vt:lpstr>
      <vt:lpstr>به نام خداوند بخشنده و مهربان درس : بازارشناسی و مسائل بازار استاد : جناب آقای دکتر اسماعیلی فر </vt:lpstr>
      <vt:lpstr>ایجاد رابطه بلند مدت با مشتریان  </vt:lpstr>
      <vt:lpstr>Harra’s entertainment</vt:lpstr>
      <vt:lpstr>برقرار کردن رابطه سود آور با مشتری</vt:lpstr>
      <vt:lpstr>PowerPoint Presentation</vt:lpstr>
      <vt:lpstr>PowerPoint Presentation</vt:lpstr>
      <vt:lpstr>ارزش مورد نظر مشتری</vt:lpstr>
      <vt:lpstr>کل منافع مورد نظر مشتری</vt:lpstr>
      <vt:lpstr>کل هزینه های مورد نظر مشتری</vt:lpstr>
      <vt:lpstr>تجزیه و تحلیل ارزش مورد نظر مشتری</vt:lpstr>
      <vt:lpstr>فرآیند تصمیم گیری</vt:lpstr>
      <vt:lpstr>وفاداری</vt:lpstr>
      <vt:lpstr>کل ارزش تعهد شده</vt:lpstr>
      <vt:lpstr>رضایت مشتری </vt:lpstr>
      <vt:lpstr>نظارت بر میزان رضایت مشتری</vt:lpstr>
      <vt:lpstr>روش های تعیین میزان رضایت مشتری</vt:lpstr>
      <vt:lpstr>شکایت مشتریان </vt:lpstr>
      <vt:lpstr>شرکت ها میتوانند موجب رضایت مجدد مشتریان شوند : </vt:lpstr>
      <vt:lpstr>کیفیت کالا و خدمات</vt:lpstr>
      <vt:lpstr>اثرهای ناشی از کیفیت محصول</vt:lpstr>
      <vt:lpstr>قاعده مشهور 20-80 </vt:lpstr>
      <vt:lpstr>سود آوری مشتری </vt:lpstr>
      <vt:lpstr>هزینه یابی مبتنی بر مشتری</vt:lpstr>
      <vt:lpstr>هزینه یابی مبتنی بر فعالیت</vt:lpstr>
      <vt:lpstr>ارزش مادامالعمر مشتری </vt:lpstr>
      <vt:lpstr>محاسبه ارزش مادامالعمر مشتری </vt:lpstr>
      <vt:lpstr>مدیریت بر رابطه با مشتریان</vt:lpstr>
      <vt:lpstr>تفاوت مشتریان موردی و دائمی</vt:lpstr>
      <vt:lpstr>بازاریابی با کسب اجازه</vt:lpstr>
      <vt:lpstr>بازاریابی مبتنی بررابطه متقابل</vt:lpstr>
      <vt:lpstr>اقدامات لازم برای جلوگیری از قطع رابطه مشتریان : </vt:lpstr>
      <vt:lpstr>استراتژی های شرکت های موفق جهت افزایش ارزش هر مشتری : </vt:lpstr>
      <vt:lpstr>برقرار کردن رابطه قوی با مشتریان </vt:lpstr>
      <vt:lpstr>پایگاه داده های مشتریان </vt:lpstr>
      <vt:lpstr>پایگاه داده های شرکت</vt:lpstr>
      <vt:lpstr>روش های استفاده از پایگاه های داده ها : </vt:lpstr>
      <vt:lpstr>نقاط ضف پایگاه داده های بازاریابی و مدیریت بر رابطه با مشتری : </vt:lpstr>
      <vt:lpstr>با تشکر از توجه دوستان گرامی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خداوند بخشنده و مهربان درس : بازارشناسی و مسائل بازار استاد : جناب آقای دکتر اسماعیلی فر</dc:title>
  <dc:creator>Hi World!</dc:creator>
  <cp:lastModifiedBy>Hi World!</cp:lastModifiedBy>
  <cp:revision>65</cp:revision>
  <dcterms:created xsi:type="dcterms:W3CDTF">2015-07-24T19:54:10Z</dcterms:created>
  <dcterms:modified xsi:type="dcterms:W3CDTF">2015-07-25T12:02:58Z</dcterms:modified>
</cp:coreProperties>
</file>