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7" r:id="rId15"/>
    <p:sldId id="269" r:id="rId16"/>
    <p:sldId id="276" r:id="rId17"/>
    <p:sldId id="270" r:id="rId18"/>
    <p:sldId id="271" r:id="rId19"/>
    <p:sldId id="278" r:id="rId20"/>
    <p:sldId id="2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91165-386B-4682-BDFC-6C6246EF3648}" type="datetimeFigureOut">
              <a:rPr lang="en-US" smtClean="0"/>
              <a:pPr/>
              <a:t>7/26/2015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BB4DB-1175-4A63-92AD-D82D20883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77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79D91-0B2A-48F4-A537-EE9F9FBBD9DF}" type="datetimeFigureOut">
              <a:rPr lang="en-US" smtClean="0"/>
              <a:t>7/26/2015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2EAD6-959C-4C80-AFCC-DD876E205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432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2EAD6-959C-4C80-AFCC-DD876E2054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47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2EAD6-959C-4C80-AFCC-DD876E2054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49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7346FA4-E9D2-47E7-889C-EA7CBB81105E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97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F84BD-6C62-4AE7-B692-2AFA8256DE3E}" type="datetime1">
              <a:rPr lang="en-US" smtClean="0"/>
              <a:t>7/26/2015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2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2D44-9CF2-4E46-894B-C264F1FA6A3A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808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83B14-48B1-4E27-98FD-6D2B4F33BEB2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931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179A-21B3-47FF-B4A5-6D03C9071E50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23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075AE-6458-4C3D-AFD9-56A0EFDC2270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439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B6B3D-D1AD-4956-A2DB-598343BF2A14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670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074D-569B-4059-A8A0-827F4FAB50B2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045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6C-5721-422A-A04B-5232E30A6781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5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85A3-2683-47E3-965C-6BF00A5494DC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866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0EB1-4373-4A20-9AE9-416DF30B3101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72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C838-6BC6-414D-9D48-B422E7BC670E}" type="datetime1">
              <a:rPr lang="en-US" smtClean="0"/>
              <a:t>7/26/2015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87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9503-D12C-458F-9596-7C6AAE43868F}" type="datetime1">
              <a:rPr lang="en-US" smtClean="0"/>
              <a:t>7/26/2015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69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5AD3-1F2B-4B12-B856-F33026376850}" type="datetime1">
              <a:rPr lang="en-US" smtClean="0"/>
              <a:t>7/26/2015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299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84D8-5889-4F45-ACBC-F2646C040676}" type="datetime1">
              <a:rPr lang="en-US" smtClean="0"/>
              <a:t>7/26/2015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06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43E92-9DA2-487C-ACE1-4050A0B3BEA6}" type="datetime1">
              <a:rPr lang="en-US" smtClean="0"/>
              <a:t>7/26/2015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716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DE86-490B-4F50-A012-78DD95665978}" type="datetime1">
              <a:rPr lang="en-US" smtClean="0"/>
              <a:t>7/26/2015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1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A405A2C-B044-4D32-B368-F1B00D43D846}" type="datetime1">
              <a:rPr lang="en-US" smtClean="0"/>
              <a:t>7/26/2015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37D752-DF42-4F00-9A7A-87E1D6AAFF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0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به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نام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خدا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6"/>
            <a:ext cx="6815669" cy="1645923"/>
          </a:xfrm>
        </p:spPr>
        <p:txBody>
          <a:bodyPr>
            <a:normAutofit fontScale="85000" lnSpcReduction="20000"/>
          </a:bodyPr>
          <a:lstStyle/>
          <a:p>
            <a:pPr rtl="1"/>
            <a:r>
              <a:rPr lang="fa-IR" sz="3600" dirty="0">
                <a:latin typeface="گAndalus"/>
                <a:cs typeface="B Zar" pitchFamily="2" charset="-78"/>
              </a:rPr>
              <a:t>بخش اول- درک مدیریت بازاریابی</a:t>
            </a:r>
          </a:p>
          <a:p>
            <a:pPr rtl="1"/>
            <a:r>
              <a:rPr lang="fa-IR" sz="3600" dirty="0" smtClean="0">
                <a:latin typeface="گAndalus"/>
                <a:cs typeface="B Zar" pitchFamily="2" charset="-78"/>
              </a:rPr>
              <a:t> </a:t>
            </a:r>
          </a:p>
          <a:p>
            <a:pPr rtl="1"/>
            <a:r>
              <a:rPr lang="fa-IR" sz="3600" dirty="0" smtClean="0">
                <a:latin typeface="گAndalus"/>
                <a:cs typeface="B Zar" pitchFamily="2" charset="-78"/>
              </a:rPr>
              <a:t>فصل اول:تعریف بازاریابی برای سده 21 </a:t>
            </a:r>
          </a:p>
          <a:p>
            <a:pPr rtl="1"/>
            <a:endParaRPr lang="fa-IR" sz="3600" dirty="0">
              <a:latin typeface="گAndalus"/>
              <a:cs typeface="B Zar" pitchFamily="2" charset="-78"/>
            </a:endParaRPr>
          </a:p>
          <a:p>
            <a:pPr rtl="1"/>
            <a:endParaRPr lang="fa-IR" sz="3600" dirty="0" smtClean="0">
              <a:latin typeface="گAndalus"/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: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ارزش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محصولی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و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رضایت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مشتری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مشتری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محصولی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انتخاب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میکند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بالاترین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ارزش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داشته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باشد</a:t>
            </a:r>
            <a:r>
              <a:rPr lang="en-US" dirty="0" smtClean="0">
                <a:cs typeface="B Zar" pitchFamily="2" charset="-78"/>
              </a:rPr>
              <a:t> </a:t>
            </a:r>
          </a:p>
          <a:p>
            <a:pPr marL="0" indent="0" algn="r">
              <a:buNone/>
            </a:pPr>
            <a:r>
              <a:rPr lang="en-US" dirty="0" err="1">
                <a:solidFill>
                  <a:srgbClr val="C00000"/>
                </a:solidFill>
                <a:cs typeface="B Zar" pitchFamily="2" charset="-78"/>
              </a:rPr>
              <a:t>ا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رزش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مجموع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منافع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مشهود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نامشهود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محصول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یا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ترکیبی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کیفیت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خدمت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قیمت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مناسب</a:t>
            </a:r>
            <a:endParaRPr lang="en-US" dirty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سه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کلمه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باهم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مثلث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ارزش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تشکیل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دادند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زمانی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مثلث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بالاتر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انتظار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باشد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او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رضایت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دارد</a:t>
            </a:r>
            <a:endParaRPr lang="en-US" dirty="0" smtClean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کانال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های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بازاریابی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مستقیم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اینترنت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تلفن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یا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پست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غیر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مستقیم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مثل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انبارها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بانک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بیمه</a:t>
            </a:r>
            <a:r>
              <a:rPr lang="en-US" dirty="0" smtClean="0">
                <a:cs typeface="B Zar" pitchFamily="2" charset="-78"/>
              </a:rPr>
              <a:t> </a:t>
            </a:r>
            <a:endParaRPr lang="en-US" dirty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با</a:t>
            </a:r>
            <a:r>
              <a:rPr lang="en-US" dirty="0" smtClean="0">
                <a:cs typeface="B Zar" pitchFamily="2" charset="-78"/>
              </a:rPr>
              <a:t>  </a:t>
            </a:r>
            <a:r>
              <a:rPr lang="en-US" dirty="0" err="1" smtClean="0">
                <a:cs typeface="B Zar" pitchFamily="2" charset="-78"/>
              </a:rPr>
              <a:t>استفاده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اینترنت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هزینه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قدیمی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جلوگیری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میشه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اطلاع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رسانی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راحتر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شده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خود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endParaRPr lang="en-US" dirty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36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ویژگی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مدیران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ارشد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اکتسابی</a:t>
            </a:r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 یا به مرور بدست می اورند 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cs typeface="B Zar" pitchFamily="2" charset="-78"/>
              </a:rPr>
              <a:t>تجربه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جهانی</a:t>
            </a:r>
            <a:r>
              <a:rPr lang="en-US" dirty="0" smtClean="0">
                <a:cs typeface="B Zar" pitchFamily="2" charset="-78"/>
              </a:rPr>
              <a:t> </a:t>
            </a:r>
          </a:p>
          <a:p>
            <a:pPr marL="0" indent="0">
              <a:buNone/>
            </a:pPr>
            <a:r>
              <a:rPr lang="en-US" dirty="0" err="1" smtClean="0">
                <a:cs typeface="B Zar" pitchFamily="2" charset="-78"/>
              </a:rPr>
              <a:t>تخصص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ارتباطات</a:t>
            </a:r>
            <a:endParaRPr lang="en-US" dirty="0" smtClean="0">
              <a:cs typeface="B Zar" pitchFamily="2" charset="-78"/>
            </a:endParaRPr>
          </a:p>
          <a:p>
            <a:pPr marL="0" indent="0">
              <a:buNone/>
            </a:pPr>
            <a:r>
              <a:rPr lang="en-US" dirty="0" err="1" smtClean="0">
                <a:cs typeface="B Zar" pitchFamily="2" charset="-78"/>
              </a:rPr>
              <a:t>تجربه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مختلف</a:t>
            </a:r>
            <a:endParaRPr lang="en-US" dirty="0" smtClean="0">
              <a:cs typeface="B Zar" pitchFamily="2" charset="-78"/>
            </a:endParaRPr>
          </a:p>
          <a:p>
            <a:pPr marL="0" indent="0">
              <a:buNone/>
            </a:pPr>
            <a:r>
              <a:rPr lang="en-US" dirty="0" err="1" smtClean="0">
                <a:cs typeface="B Zar" pitchFamily="2" charset="-78"/>
              </a:rPr>
              <a:t>دانش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کافی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عملیات</a:t>
            </a:r>
            <a:endParaRPr lang="en-US" dirty="0">
              <a:cs typeface="B Zar" pitchFamily="2" charset="-7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38342" cy="576262"/>
          </a:xfrm>
        </p:spPr>
        <p:txBody>
          <a:bodyPr/>
          <a:lstStyle/>
          <a:p>
            <a:pPr algn="r"/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ذاتی</a:t>
            </a:r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 دارند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ریسک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پذیری</a:t>
            </a:r>
            <a:endParaRPr lang="en-US" dirty="0" smtClean="0">
              <a:solidFill>
                <a:schemeClr val="tx1"/>
              </a:solidFill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جرات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تصمیم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گیری</a:t>
            </a:r>
            <a:endParaRPr lang="en-US" dirty="0" smtClean="0">
              <a:solidFill>
                <a:schemeClr val="tx1"/>
              </a:solidFill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عامل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تغییر</a:t>
            </a:r>
            <a:endParaRPr lang="en-US" dirty="0">
              <a:solidFill>
                <a:schemeClr val="tx1"/>
              </a:solidFill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تاکید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بر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نتیجه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8993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: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بازاریابی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مبتنی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بر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روابط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ما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چهار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گروه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ذی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نفع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داریم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آنها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ارتباطی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مناسب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باشیم</a:t>
            </a:r>
            <a:r>
              <a:rPr lang="en-US" dirty="0" smtClean="0">
                <a:cs typeface="B Zar" pitchFamily="2" charset="-78"/>
              </a:rPr>
              <a:t> 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شامل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مشتریان</a:t>
            </a:r>
            <a:r>
              <a:rPr lang="fa-IR" dirty="0" smtClean="0">
                <a:cs typeface="B Zar" pitchFamily="2" charset="-78"/>
              </a:rPr>
              <a:t>  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smtClean="0">
                <a:cs typeface="B Zar" pitchFamily="2" charset="-78"/>
              </a:rPr>
              <a:t>و </a:t>
            </a:r>
            <a:r>
              <a:rPr lang="en-US" dirty="0" err="1" smtClean="0">
                <a:cs typeface="B Zar" pitchFamily="2" charset="-78"/>
              </a:rPr>
              <a:t>کارکنان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  </a:t>
            </a:r>
            <a:r>
              <a:rPr lang="en-US" dirty="0" smtClean="0">
                <a:cs typeface="B Zar" pitchFamily="2" charset="-78"/>
              </a:rPr>
              <a:t>و </a:t>
            </a:r>
            <a:r>
              <a:rPr lang="en-US" dirty="0" err="1" smtClean="0">
                <a:cs typeface="B Zar" pitchFamily="2" charset="-78"/>
              </a:rPr>
              <a:t>همکاران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  </a:t>
            </a:r>
            <a:r>
              <a:rPr lang="en-US" dirty="0" smtClean="0">
                <a:cs typeface="B Zar" pitchFamily="2" charset="-78"/>
              </a:rPr>
              <a:t>و </a:t>
            </a:r>
            <a:r>
              <a:rPr lang="en-US" dirty="0" err="1" smtClean="0">
                <a:cs typeface="B Zar" pitchFamily="2" charset="-78"/>
              </a:rPr>
              <a:t>اعضای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جامعه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مالی</a:t>
            </a:r>
            <a:r>
              <a:rPr lang="en-US" dirty="0" smtClean="0">
                <a:cs typeface="B Zar" pitchFamily="2" charset="-78"/>
              </a:rPr>
              <a:t> 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تمامی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گروه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نفع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برسانند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آنها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ادامه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همکاری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ترغیب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منظور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نیازها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هدف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خواست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گروه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بشناسند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آنجا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اهمیت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بسیار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بالاست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آن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فقط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عهده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واحد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گذاشت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همه</a:t>
            </a:r>
            <a:r>
              <a:rPr lang="en-US" dirty="0" smtClean="0">
                <a:cs typeface="B Zar" pitchFamily="2" charset="-78"/>
              </a:rPr>
              <a:t> ی </a:t>
            </a:r>
            <a:r>
              <a:rPr lang="en-US" dirty="0" err="1" smtClean="0">
                <a:cs typeface="B Zar" pitchFamily="2" charset="-78"/>
              </a:rPr>
              <a:t>واحدها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همکاری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کنند</a:t>
            </a:r>
            <a:endParaRPr lang="en-US" dirty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982132"/>
            <a:ext cx="9799318" cy="1303867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sz="3600" dirty="0" smtClean="0"/>
              <a:t>بازاریابی کل نگر:</a:t>
            </a:r>
            <a:r>
              <a:rPr lang="fa-IR" dirty="0" smtClean="0"/>
              <a:t/>
            </a:r>
            <a:br>
              <a:rPr lang="fa-IR" dirty="0" smtClean="0"/>
            </a:br>
            <a:r>
              <a:rPr lang="fa-IR" sz="2200" dirty="0" smtClean="0"/>
              <a:t>در بازاریابی کل نگر به این واقعیت توجه می شود که در بازاریابی همه چیز اهمیت دارد و باید همواره دارای دیدگاه گسترده، </a:t>
            </a:r>
            <a:r>
              <a:rPr lang="fa-IR" sz="2200" dirty="0" smtClean="0"/>
              <a:t>جامع </a:t>
            </a:r>
            <a:r>
              <a:rPr lang="fa-IR" sz="2200" dirty="0" smtClean="0"/>
              <a:t>و یکپارچه بود و همانگونه که در نمودارد 3-1 نشان می دهد دارای 4ویژگی مشخص زیر است</a:t>
            </a:r>
            <a:endParaRPr lang="en-US" sz="2200" dirty="0"/>
          </a:p>
        </p:txBody>
      </p:sp>
      <p:sp>
        <p:nvSpPr>
          <p:cNvPr id="16" name="Quad Arrow 15" descr="بازاریابی کل نگر" title="بازاریابی کل نگر"/>
          <p:cNvSpPr/>
          <p:nvPr/>
        </p:nvSpPr>
        <p:spPr>
          <a:xfrm rot="18842585">
            <a:off x="4531352" y="2621743"/>
            <a:ext cx="3544000" cy="3304981"/>
          </a:xfrm>
          <a:prstGeom prst="quadArrow">
            <a:avLst>
              <a:gd name="adj1" fmla="val 2973"/>
              <a:gd name="adj2" fmla="val 5200"/>
              <a:gd name="adj3" fmla="val 2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564798" y="3880337"/>
            <a:ext cx="1477107" cy="78779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بازاریابی کل نگر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2948117" y="2577903"/>
            <a:ext cx="1871003" cy="9284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بازاریابی داخلی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787583" y="2535700"/>
            <a:ext cx="1871003" cy="9284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بازاریابی یکپارچه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948118" y="4988354"/>
            <a:ext cx="1871003" cy="9284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بازاریابی عملکرد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7787583" y="4988354"/>
            <a:ext cx="1871003" cy="9284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بازاریابی روابط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378360" y="5655212"/>
            <a:ext cx="10364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400" dirty="0" smtClean="0">
                <a:latin typeface="Andalus" panose="02020603050405020304" pitchFamily="18" charset="-78"/>
                <a:cs typeface="B Zar" pitchFamily="2" charset="-78"/>
              </a:rPr>
              <a:t>نمودار 3-1 </a:t>
            </a:r>
          </a:p>
          <a:p>
            <a:pPr algn="ctr"/>
            <a:r>
              <a:rPr lang="fa-IR" sz="1400" dirty="0" smtClean="0">
                <a:latin typeface="Andalus" panose="02020603050405020304" pitchFamily="18" charset="-78"/>
                <a:cs typeface="B Zar" pitchFamily="2" charset="-78"/>
              </a:rPr>
              <a:t>صفحه 22کتاب</a:t>
            </a:r>
            <a:endParaRPr lang="en-US" sz="14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7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: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بازاریابی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یک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پارچه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و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بازاریابی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داخلی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>
                <a:cs typeface="B Zar" pitchFamily="2" charset="-78"/>
              </a:rPr>
              <a:t>بازاربابی ی</a:t>
            </a:r>
            <a:r>
              <a:rPr lang="en-US" dirty="0" smtClean="0">
                <a:cs typeface="B Zar" pitchFamily="2" charset="-78"/>
              </a:rPr>
              <a:t>ک </a:t>
            </a:r>
            <a:r>
              <a:rPr lang="en-US" dirty="0" err="1" smtClean="0">
                <a:cs typeface="B Zar" pitchFamily="2" charset="-78"/>
              </a:rPr>
              <a:t>پارچه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یعنی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سیستم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ارتباطی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آنهایی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هماهنگ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هستند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یکدیگر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تایید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تقویت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مینمایند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انتخاب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تاثیرگذاری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بهتر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fa-IR" dirty="0" smtClean="0">
                <a:cs typeface="B Zar" pitchFamily="2" charset="-78"/>
              </a:rPr>
              <a:t>  مثل اعضای تیم ملی والیبال 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cs typeface="B Zar" pitchFamily="2" charset="-78"/>
              </a:rPr>
              <a:t>بازاریابی </a:t>
            </a:r>
            <a:r>
              <a:rPr lang="en-US" dirty="0" err="1" smtClean="0">
                <a:cs typeface="B Zar" pitchFamily="2" charset="-78"/>
              </a:rPr>
              <a:t>داخلی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بدیهی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است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زمانی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میتواند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شکل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احسن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خدمات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</a:t>
            </a:r>
            <a:r>
              <a:rPr lang="fa-IR" dirty="0" smtClean="0">
                <a:cs typeface="B Zar" pitchFamily="2" charset="-78"/>
              </a:rPr>
              <a:t>ا</a:t>
            </a:r>
            <a:r>
              <a:rPr lang="fa-IR" dirty="0">
                <a:cs typeface="B Zar" pitchFamily="2" charset="-78"/>
              </a:rPr>
              <a:t>ئ</a:t>
            </a:r>
            <a:r>
              <a:rPr lang="en-US" dirty="0" smtClean="0">
                <a:cs typeface="B Zar" pitchFamily="2" charset="-78"/>
              </a:rPr>
              <a:t>ه </a:t>
            </a:r>
            <a:r>
              <a:rPr lang="en-US" dirty="0" err="1" smtClean="0">
                <a:cs typeface="B Zar" pitchFamily="2" charset="-78"/>
              </a:rPr>
              <a:t>کند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داخل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دارای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نیروهای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مجرب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متعهد</a:t>
            </a:r>
            <a:r>
              <a:rPr lang="en-US" dirty="0" smtClean="0">
                <a:cs typeface="B Zar" pitchFamily="2" charset="-78"/>
              </a:rPr>
              <a:t>  </a:t>
            </a:r>
            <a:r>
              <a:rPr lang="en-US" dirty="0" err="1" smtClean="0">
                <a:cs typeface="B Zar" pitchFamily="2" charset="-78"/>
              </a:rPr>
              <a:t>باشد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هدف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آرمان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پرسنل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نشان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دهد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cs typeface="B Zar" pitchFamily="2" charset="-78"/>
              </a:rPr>
              <a:t>مثلا شرکت ماکروسافت و اپل از با هوشترین و نخبه ترین افرال استفاده میکند </a:t>
            </a:r>
            <a:endParaRPr lang="en-US" dirty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15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542669" y="2031131"/>
            <a:ext cx="1969479" cy="6942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متغیرهای اصلی بازاریابی</a:t>
            </a:r>
            <a:endParaRPr lang="en-US" dirty="0"/>
          </a:p>
        </p:txBody>
      </p:sp>
      <p:cxnSp>
        <p:nvCxnSpPr>
          <p:cNvPr id="4" name="Straight Arrow Connector 3"/>
          <p:cNvCxnSpPr>
            <a:stCxn id="2" idx="3"/>
          </p:cNvCxnSpPr>
          <p:nvPr/>
        </p:nvCxnSpPr>
        <p:spPr>
          <a:xfrm flipH="1">
            <a:off x="2595491" y="2623750"/>
            <a:ext cx="3235602" cy="269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5062346" y="2725427"/>
            <a:ext cx="1091092" cy="2516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979597" y="2669157"/>
            <a:ext cx="998807" cy="307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" idx="5"/>
          </p:cNvCxnSpPr>
          <p:nvPr/>
        </p:nvCxnSpPr>
        <p:spPr>
          <a:xfrm>
            <a:off x="7223724" y="2623750"/>
            <a:ext cx="3221535" cy="428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809593" y="5616042"/>
            <a:ext cx="3756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dirty="0">
                <a:latin typeface="Andalus" panose="02020603050405020304" pitchFamily="18" charset="-78"/>
                <a:cs typeface="B Zar" pitchFamily="2" charset="-78"/>
              </a:rPr>
              <a:t>نمودار </a:t>
            </a:r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4-1 چهار متغیر اصلی تشکیل دهنده بازاریابی</a:t>
            </a:r>
            <a:endParaRPr lang="fa-IR" dirty="0">
              <a:latin typeface="Andalus" panose="02020603050405020304" pitchFamily="18" charset="-78"/>
              <a:cs typeface="B Zar" pitchFamily="2" charset="-78"/>
            </a:endParaRPr>
          </a:p>
          <a:p>
            <a:pPr algn="r"/>
            <a:r>
              <a:rPr lang="fa-IR" dirty="0">
                <a:latin typeface="Andalus" panose="02020603050405020304" pitchFamily="18" charset="-78"/>
                <a:cs typeface="B Zar" pitchFamily="2" charset="-78"/>
              </a:rPr>
              <a:t>صفحه </a:t>
            </a:r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29کتاب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9687630" y="3144087"/>
            <a:ext cx="15524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مکان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-------------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کانال </a:t>
            </a:r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ها یا نما یندگی ها </a:t>
            </a:r>
            <a:endParaRPr lang="fa-IR" dirty="0" smtClean="0">
              <a:latin typeface="Andalus" panose="02020603050405020304" pitchFamily="18" charset="-78"/>
              <a:cs typeface="B Zar" pitchFamily="2" charset="-78"/>
            </a:endParaRP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پوشش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جور بودن جنس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مکان های عرضه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موجودی کالا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سیستم حمل و نقل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918366" y="298045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ترویج</a:t>
            </a:r>
            <a:endParaRPr lang="fa-IR" dirty="0">
              <a:latin typeface="Andalus" panose="02020603050405020304" pitchFamily="18" charset="-78"/>
              <a:cs typeface="B Zar" pitchFamily="2" charset="-78"/>
            </a:endParaRPr>
          </a:p>
          <a:p>
            <a:pPr algn="ctr"/>
            <a:r>
              <a:rPr lang="fa-IR" dirty="0">
                <a:latin typeface="Andalus" panose="02020603050405020304" pitchFamily="18" charset="-78"/>
                <a:cs typeface="B Zar" pitchFamily="2" charset="-78"/>
              </a:rPr>
              <a:t>-------------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ترویج برای فروش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تبلیغ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نیروی فروش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روابط عمومی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بازاریابی(فروش)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مستقیم</a:t>
            </a:r>
            <a:endParaRPr lang="fa-IR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70366" y="302632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قیمت</a:t>
            </a:r>
            <a:endParaRPr lang="fa-IR" dirty="0">
              <a:latin typeface="Andalus" panose="02020603050405020304" pitchFamily="18" charset="-78"/>
              <a:cs typeface="B Zar" pitchFamily="2" charset="-78"/>
            </a:endParaRPr>
          </a:p>
          <a:p>
            <a:pPr algn="ctr"/>
            <a:r>
              <a:rPr lang="fa-IR" dirty="0">
                <a:latin typeface="Andalus" panose="02020603050405020304" pitchFamily="18" charset="-78"/>
                <a:cs typeface="B Zar" pitchFamily="2" charset="-78"/>
              </a:rPr>
              <a:t>-------------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لیست قیمت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تخفیف های نقدی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تخفیف های خاص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دوره پرداخت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شرایط نسیه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90876" y="2977083"/>
            <a:ext cx="36013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محصول</a:t>
            </a:r>
            <a:endParaRPr lang="fa-IR" dirty="0">
              <a:latin typeface="Andalus" panose="02020603050405020304" pitchFamily="18" charset="-78"/>
              <a:cs typeface="B Zar" pitchFamily="2" charset="-78"/>
            </a:endParaRPr>
          </a:p>
          <a:p>
            <a:pPr algn="ctr"/>
            <a:r>
              <a:rPr lang="fa-IR" dirty="0">
                <a:latin typeface="Andalus" panose="02020603050405020304" pitchFamily="18" charset="-78"/>
                <a:cs typeface="B Zar" pitchFamily="2" charset="-78"/>
              </a:rPr>
              <a:t>-------------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انواع محصول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کیفیت و طرح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ویژگی ها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نام و نشان تجاری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بسته بندی و اندازه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ضمانت نامه ها</a:t>
            </a:r>
          </a:p>
          <a:p>
            <a:pPr algn="ctr"/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برگشت</a:t>
            </a:r>
            <a:endParaRPr lang="fa-IR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055077" y="742622"/>
            <a:ext cx="101850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800" dirty="0" smtClean="0">
                <a:latin typeface="Andalus" panose="02020603050405020304" pitchFamily="18" charset="-78"/>
                <a:cs typeface="B Zar" pitchFamily="2" charset="-78"/>
              </a:rPr>
              <a:t>بروز کردن فعالیت های بازاریابی: </a:t>
            </a:r>
          </a:p>
          <a:p>
            <a:pPr algn="r" rtl="1"/>
            <a:r>
              <a:rPr lang="fa-IR" sz="2000" dirty="0" smtClean="0">
                <a:latin typeface="Andalus" panose="02020603050405020304" pitchFamily="18" charset="-78"/>
                <a:cs typeface="B Zar" pitchFamily="2" charset="-78"/>
              </a:rPr>
              <a:t>فعالیت های بازاریابی در قالب</a:t>
            </a:r>
            <a:r>
              <a:rPr lang="fa-IR" sz="2000" b="1" dirty="0" smtClean="0">
                <a:latin typeface="Andalus" panose="02020603050405020304" pitchFamily="18" charset="-78"/>
                <a:cs typeface="B Zar" pitchFamily="2" charset="-78"/>
              </a:rPr>
              <a:t> متغییرهای اصلی بازاریابی </a:t>
            </a:r>
            <a:r>
              <a:rPr lang="fa-IR" sz="2000" dirty="0" smtClean="0">
                <a:latin typeface="Andalus" panose="02020603050405020304" pitchFamily="18" charset="-78"/>
                <a:cs typeface="B Zar" pitchFamily="2" charset="-78"/>
              </a:rPr>
              <a:t>در چهار گروه قرار دارد و آنها را  </a:t>
            </a:r>
            <a:r>
              <a:rPr lang="en-US" sz="2000" dirty="0" smtClean="0">
                <a:latin typeface="Andalus" panose="02020603050405020304" pitchFamily="18" charset="-78"/>
                <a:cs typeface="B Zar" pitchFamily="2" charset="-78"/>
              </a:rPr>
              <a:t>4P</a:t>
            </a:r>
            <a:r>
              <a:rPr lang="fa-IR" sz="2000" dirty="0" smtClean="0">
                <a:latin typeface="Andalus" panose="02020603050405020304" pitchFamily="18" charset="-78"/>
                <a:cs typeface="B Zar" pitchFamily="2" charset="-78"/>
              </a:rPr>
              <a:t> به شرح شکل ذیل می نامند</a:t>
            </a:r>
            <a:endParaRPr lang="en-US" sz="2000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8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: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وظیفه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های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اصلی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مدیریت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بازاریابی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>
              <a:buNone/>
            </a:pPr>
            <a:r>
              <a:rPr lang="fa-IR" dirty="0" smtClean="0">
                <a:cs typeface="B Zar" pitchFamily="2" charset="-78"/>
              </a:rPr>
              <a:t>  </a:t>
            </a:r>
            <a:r>
              <a:rPr lang="en-US" dirty="0" smtClean="0">
                <a:cs typeface="B Zar" pitchFamily="2" charset="-78"/>
              </a:rPr>
              <a:t>۱</a:t>
            </a:r>
            <a:r>
              <a:rPr lang="fa-IR" dirty="0" smtClean="0">
                <a:cs typeface="B Zar" pitchFamily="2" charset="-78"/>
              </a:rPr>
              <a:t>_</a:t>
            </a:r>
            <a:r>
              <a:rPr lang="en-US" dirty="0" err="1" smtClean="0">
                <a:cs typeface="B Zar" pitchFamily="2" charset="-78"/>
              </a:rPr>
              <a:t>تدوین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استراتژی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تهیه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برنامه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یعنی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شخص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توجه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تخصصی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 </a:t>
            </a:r>
            <a:r>
              <a:rPr lang="en-US" dirty="0" err="1" smtClean="0">
                <a:cs typeface="B Zar" pitchFamily="2" charset="-78"/>
              </a:rPr>
              <a:t>دارد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جای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خودش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قرار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دهیم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cs typeface="B Zar" pitchFamily="2" charset="-78"/>
              </a:rPr>
              <a:t> </a:t>
            </a:r>
            <a:r>
              <a:rPr lang="en-US" dirty="0" smtClean="0">
                <a:cs typeface="B Zar" pitchFamily="2" charset="-78"/>
              </a:rPr>
              <a:t>۲ا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fa-IR" dirty="0" smtClean="0">
                <a:cs typeface="B Zar" pitchFamily="2" charset="-78"/>
              </a:rPr>
              <a:t>ئ</a:t>
            </a:r>
            <a:r>
              <a:rPr lang="en-US" dirty="0" smtClean="0">
                <a:cs typeface="B Zar" pitchFamily="2" charset="-78"/>
              </a:rPr>
              <a:t>ه </a:t>
            </a:r>
            <a:r>
              <a:rPr lang="en-US" dirty="0" err="1" smtClean="0">
                <a:cs typeface="B Zar" pitchFamily="2" charset="-78"/>
              </a:rPr>
              <a:t>دیدگاهی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ژرف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یعنی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مدیران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اولا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یک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گروه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تحقیقاتی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کوشا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داشته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باشند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اتفاقی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میافتد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باخبر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شوند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بتوانند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تحلیل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بررسی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کنند</a:t>
            </a:r>
            <a:r>
              <a:rPr lang="en-US" dirty="0" smtClean="0">
                <a:cs typeface="B Zar" pitchFamily="2" charset="-78"/>
              </a:rPr>
              <a:t> 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دوما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سیستم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کارآمد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باشند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محیط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مناسب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گروه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محقق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فراهم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باشد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لحاظ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اطلاعات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۳ایجاد </a:t>
            </a:r>
            <a:r>
              <a:rPr lang="en-US" dirty="0" err="1" smtClean="0">
                <a:cs typeface="B Zar" pitchFamily="2" charset="-78"/>
              </a:rPr>
              <a:t>رابطه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بررسی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چگونه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میتواند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هدف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ارزش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ایجاد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کند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با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رابطه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بلندمدت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سودآور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برقرار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کند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ترجیحات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بشناسد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(مشتری وفادار بشود )</a:t>
            </a:r>
            <a:endParaRPr lang="fa-IR" dirty="0" smtClean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62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۴به </a:t>
            </a:r>
            <a:r>
              <a:rPr lang="en-US" dirty="0" err="1" smtClean="0">
                <a:cs typeface="B Zar" pitchFamily="2" charset="-78"/>
              </a:rPr>
              <a:t>وجود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آوردن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یک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نام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نشان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تجاری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قوی</a:t>
            </a:r>
            <a:r>
              <a:rPr lang="fa-IR" dirty="0" smtClean="0">
                <a:cs typeface="B Zar" pitchFamily="2" charset="-78"/>
              </a:rPr>
              <a:t> مثل اپل یا سامسونگ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>
                <a:cs typeface="B Zar" pitchFamily="2" charset="-78"/>
              </a:rPr>
              <a:t>۵</a:t>
            </a:r>
            <a:r>
              <a:rPr lang="en-US" dirty="0" smtClean="0">
                <a:cs typeface="B Zar" pitchFamily="2" charset="-78"/>
              </a:rPr>
              <a:t>تعیین </a:t>
            </a:r>
            <a:r>
              <a:rPr lang="en-US" dirty="0" err="1" smtClean="0">
                <a:cs typeface="B Zar" pitchFamily="2" charset="-78"/>
              </a:rPr>
              <a:t>شکل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آنچه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عرضه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میشود</a:t>
            </a:r>
            <a:endParaRPr lang="en-US" dirty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۶ارا</a:t>
            </a:r>
            <a:r>
              <a:rPr lang="fa-IR" dirty="0" smtClean="0">
                <a:cs typeface="B Zar" pitchFamily="2" charset="-78"/>
              </a:rPr>
              <a:t>ئ</a:t>
            </a:r>
            <a:r>
              <a:rPr lang="en-US" dirty="0" smtClean="0">
                <a:cs typeface="B Zar" pitchFamily="2" charset="-78"/>
              </a:rPr>
              <a:t>ه </a:t>
            </a:r>
            <a:r>
              <a:rPr lang="en-US" dirty="0" err="1" smtClean="0">
                <a:cs typeface="B Zar" pitchFamily="2" charset="-78"/>
              </a:rPr>
              <a:t>ارزش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جوری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تبلیغ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ارزش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ترویج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جذب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کند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۷ایجاد </a:t>
            </a:r>
            <a:r>
              <a:rPr lang="en-US" dirty="0" err="1" smtClean="0">
                <a:cs typeface="B Zar" pitchFamily="2" charset="-78"/>
              </a:rPr>
              <a:t>رابطه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بلند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مدت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سودآور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مشتریان</a:t>
            </a:r>
            <a:r>
              <a:rPr lang="fa-IR" smtClean="0">
                <a:cs typeface="B Zar" pitchFamily="2" charset="-78"/>
              </a:rPr>
              <a:t> مثل سونی</a:t>
            </a:r>
            <a:endParaRPr lang="en-US" dirty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33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87708"/>
            <a:ext cx="9601196" cy="1303867"/>
          </a:xfrm>
        </p:spPr>
        <p:txBody>
          <a:bodyPr>
            <a:normAutofit fontScale="90000"/>
          </a:bodyPr>
          <a:lstStyle/>
          <a:p>
            <a:pPr rtl="1"/>
            <a:r>
              <a:rPr lang="fa-IR" dirty="0">
                <a:latin typeface="گAndalus"/>
                <a:cs typeface="B Zar" pitchFamily="2" charset="-78"/>
              </a:rPr>
              <a:t>استاد : دکتر بهنام اسماعیل فر</a:t>
            </a:r>
            <a:br>
              <a:rPr lang="fa-IR" dirty="0">
                <a:latin typeface="گAndalus"/>
                <a:cs typeface="B Zar" pitchFamily="2" charset="-78"/>
              </a:rPr>
            </a:br>
            <a:r>
              <a:rPr lang="fa-IR" dirty="0">
                <a:latin typeface="گAndalus"/>
                <a:cs typeface="B Zar" pitchFamily="2" charset="-78"/>
              </a:rPr>
              <a:t>درس: بازارشناسی و مسائل بازاریابی</a:t>
            </a:r>
            <a:br>
              <a:rPr lang="fa-IR" dirty="0">
                <a:latin typeface="گAndalus"/>
                <a:cs typeface="B Zar" pitchFamily="2" charset="-78"/>
              </a:rPr>
            </a:br>
            <a:r>
              <a:rPr lang="en-US" dirty="0" err="1">
                <a:latin typeface="گAndalus"/>
                <a:cs typeface="B Zar" pitchFamily="2" charset="-78"/>
              </a:rPr>
              <a:t>گردآورنده:حسین</a:t>
            </a:r>
            <a:r>
              <a:rPr lang="en-US" dirty="0">
                <a:latin typeface="گAndalus"/>
                <a:cs typeface="B Zar" pitchFamily="2" charset="-78"/>
              </a:rPr>
              <a:t> </a:t>
            </a:r>
            <a:r>
              <a:rPr lang="en-US" dirty="0" err="1" smtClean="0">
                <a:latin typeface="گAndalus"/>
                <a:cs typeface="B Zar" pitchFamily="2" charset="-78"/>
              </a:rPr>
              <a:t>آرویی</a:t>
            </a:r>
            <a:r>
              <a:rPr lang="fa-IR" dirty="0" smtClean="0">
                <a:latin typeface="گAndalus"/>
                <a:cs typeface="B Zar" pitchFamily="2" charset="-78"/>
              </a:rPr>
              <a:t/>
            </a:r>
            <a:br>
              <a:rPr lang="fa-IR" dirty="0" smtClean="0">
                <a:latin typeface="گAndalus"/>
                <a:cs typeface="B Zar" pitchFamily="2" charset="-78"/>
              </a:rPr>
            </a:br>
            <a:r>
              <a:rPr lang="fa-IR" dirty="0" smtClean="0">
                <a:latin typeface="گAndalus"/>
                <a:cs typeface="B Zar" pitchFamily="2" charset="-78"/>
              </a:rPr>
              <a:t>شماره دانشجویی:930596399</a:t>
            </a:r>
            <a:r>
              <a:rPr lang="en-US" dirty="0">
                <a:latin typeface="گAndalus"/>
                <a:cs typeface="B Zar" pitchFamily="2" charset="-78"/>
              </a:rPr>
              <a:t/>
            </a:r>
            <a:br>
              <a:rPr lang="en-US" dirty="0">
                <a:latin typeface="گAndalus"/>
                <a:cs typeface="B Zar" pitchFamily="2" charset="-78"/>
              </a:rPr>
            </a:br>
            <a:r>
              <a:rPr lang="fa-IR" dirty="0">
                <a:latin typeface="گAndalus"/>
                <a:cs typeface="B Zar" pitchFamily="2" charset="-78"/>
              </a:rPr>
              <a:t>تابستان  94</a:t>
            </a:r>
            <a:br>
              <a:rPr lang="fa-IR" dirty="0">
                <a:latin typeface="گAndalus"/>
                <a:cs typeface="B Zar" pitchFamily="2" charset="-78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98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تتAndalus"/>
                <a:cs typeface="B Zar" pitchFamily="2" charset="-78"/>
              </a:rPr>
              <a:t>تعریف</a:t>
            </a:r>
            <a:r>
              <a:rPr lang="en-US" dirty="0" smtClean="0">
                <a:latin typeface="تتAndalus"/>
                <a:cs typeface="B Zar" pitchFamily="2" charset="-78"/>
              </a:rPr>
              <a:t> </a:t>
            </a:r>
            <a:r>
              <a:rPr lang="en-US" dirty="0" err="1" smtClean="0">
                <a:latin typeface="تتAndalus"/>
                <a:cs typeface="B Zar" pitchFamily="2" charset="-78"/>
              </a:rPr>
              <a:t>بازاریابی</a:t>
            </a:r>
            <a:r>
              <a:rPr lang="en-US" dirty="0" smtClean="0">
                <a:latin typeface="تتAndalus"/>
                <a:cs typeface="Andalus" panose="02020603050405020304" pitchFamily="18" charset="-78"/>
              </a:rPr>
              <a:t>                                         </a:t>
            </a:r>
            <a:endParaRPr lang="en-US" dirty="0">
              <a:latin typeface="تتAndalus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امری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تصادفی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نیست</a:t>
            </a:r>
            <a:r>
              <a:rPr lang="en-US" dirty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نتیجه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برنامه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ریزی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اجرای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دقیق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است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روش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علمی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استفاده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کرد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چون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حل</a:t>
            </a:r>
            <a:r>
              <a:rPr lang="en-US" dirty="0" smtClean="0">
                <a:cs typeface="B Zar" pitchFamily="2" charset="-78"/>
              </a:rPr>
              <a:t> م</a:t>
            </a:r>
            <a:r>
              <a:rPr lang="fa-IR" dirty="0" smtClean="0">
                <a:cs typeface="B Zar" pitchFamily="2" charset="-78"/>
              </a:rPr>
              <a:t>سئ</a:t>
            </a:r>
            <a:r>
              <a:rPr lang="en-US" dirty="0" err="1" smtClean="0">
                <a:cs typeface="B Zar" pitchFamily="2" charset="-78"/>
              </a:rPr>
              <a:t>له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دامنگیر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مشتریان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اغلب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حل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ابتکاری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اراءه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نظر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اجتماعی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ار</a:t>
            </a:r>
            <a:r>
              <a:rPr lang="fa-IR" dirty="0" smtClean="0">
                <a:cs typeface="B Zar" pitchFamily="2" charset="-78"/>
              </a:rPr>
              <a:t>ا</a:t>
            </a:r>
            <a:r>
              <a:rPr lang="fa-IR" dirty="0">
                <a:cs typeface="B Zar" pitchFamily="2" charset="-78"/>
              </a:rPr>
              <a:t>ئ</a:t>
            </a:r>
            <a:r>
              <a:rPr lang="en-US" dirty="0" smtClean="0">
                <a:cs typeface="B Zar" pitchFamily="2" charset="-78"/>
              </a:rPr>
              <a:t>ه </a:t>
            </a:r>
            <a:r>
              <a:rPr lang="en-US" dirty="0" err="1" smtClean="0">
                <a:cs typeface="B Zar" pitchFamily="2" charset="-78"/>
              </a:rPr>
              <a:t>استاندارد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بالاتر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زندگی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است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2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91" y="691376"/>
            <a:ext cx="2698596" cy="48730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255" y="1226634"/>
            <a:ext cx="2408896" cy="4761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786" y="780584"/>
            <a:ext cx="5374887" cy="537488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07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: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اهمیت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بازاریابی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اوایل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قرن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بیست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یکم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اکثر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لحاظ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بحران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مالی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مرز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تعطیلی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کشانده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شدند</a:t>
            </a:r>
            <a:r>
              <a:rPr lang="en-US" dirty="0" smtClean="0">
                <a:cs typeface="B Zar" pitchFamily="2" charset="-78"/>
              </a:rPr>
              <a:t> 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توانایی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sz="4400" dirty="0" err="1" smtClean="0">
                <a:cs typeface="B Zar" pitchFamily="2" charset="-78"/>
              </a:rPr>
              <a:t>لازم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گردید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چون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تشکیل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تیم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کاری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توانستند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ابتکار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تامین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نیاز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مردم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عرضه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محصولات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جدید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کمک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موفق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شده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بودند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زندگی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مردم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راحتتر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کنند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باعث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افزایش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موقعیت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کاری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شوند</a:t>
            </a:r>
            <a:r>
              <a:rPr lang="en-US" dirty="0" smtClean="0">
                <a:cs typeface="B Zar" pitchFamily="2" charset="-78"/>
              </a:rPr>
              <a:t> </a:t>
            </a:r>
            <a:endParaRPr lang="en-US" dirty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: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مدیریت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بازاریابی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موضوع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شناسایی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نیازهای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انسان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جامعه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شیوه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تامین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آنها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مطرح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است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یا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عبارت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دیگر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تامین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نیازها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روش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سودآور</a:t>
            </a:r>
            <a:r>
              <a:rPr lang="en-US" dirty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نیازمند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مهارت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کارهای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بسیار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است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اینصورت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معرفی</a:t>
            </a:r>
            <a:r>
              <a:rPr lang="en-US" dirty="0" smtClean="0">
                <a:cs typeface="B Zar" pitchFamily="2" charset="-78"/>
              </a:rPr>
              <a:t>  </a:t>
            </a:r>
            <a:r>
              <a:rPr lang="en-US" dirty="0" err="1" smtClean="0">
                <a:cs typeface="B Zar" pitchFamily="2" charset="-78"/>
              </a:rPr>
              <a:t>مدیریت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بازاریابی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پردازیم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مهم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عبارت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است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sz="3200" dirty="0" err="1" smtClean="0">
                <a:cs typeface="B Zar" pitchFamily="2" charset="-78"/>
              </a:rPr>
              <a:t>علم</a:t>
            </a:r>
            <a:r>
              <a:rPr lang="en-US" sz="3200" dirty="0" smtClean="0">
                <a:cs typeface="B Zar" pitchFamily="2" charset="-78"/>
              </a:rPr>
              <a:t> و </a:t>
            </a:r>
            <a:r>
              <a:rPr lang="en-US" sz="3200" dirty="0" err="1" smtClean="0">
                <a:cs typeface="B Zar" pitchFamily="2" charset="-78"/>
              </a:rPr>
              <a:t>هنر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انتخاب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بازارهای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هدف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برای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ایجاد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ارزش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های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بیشتر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برای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مشتریان</a:t>
            </a:r>
            <a:r>
              <a:rPr lang="en-US" sz="3200" dirty="0" smtClean="0">
                <a:cs typeface="B Zar" pitchFamily="2" charset="-78"/>
              </a:rPr>
              <a:t> و </a:t>
            </a:r>
            <a:r>
              <a:rPr lang="en-US" sz="3200" dirty="0" err="1" smtClean="0">
                <a:cs typeface="B Zar" pitchFamily="2" charset="-78"/>
              </a:rPr>
              <a:t>جذب</a:t>
            </a:r>
            <a:r>
              <a:rPr lang="en-US" sz="3200" dirty="0" smtClean="0">
                <a:cs typeface="B Zar" pitchFamily="2" charset="-78"/>
              </a:rPr>
              <a:t> و </a:t>
            </a:r>
            <a:r>
              <a:rPr lang="en-US" sz="3200" dirty="0" err="1" smtClean="0">
                <a:cs typeface="B Zar" pitchFamily="2" charset="-78"/>
              </a:rPr>
              <a:t>نگهداری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مشتریان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هدف</a:t>
            </a:r>
            <a:r>
              <a:rPr lang="en-US" sz="3200" dirty="0" smtClean="0">
                <a:cs typeface="B Zar" pitchFamily="2" charset="-78"/>
              </a:rPr>
              <a:t> و </a:t>
            </a:r>
            <a:r>
              <a:rPr lang="en-US" sz="3200" dirty="0" err="1" smtClean="0">
                <a:cs typeface="B Zar" pitchFamily="2" charset="-78"/>
              </a:rPr>
              <a:t>افزودن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بر</a:t>
            </a:r>
            <a:r>
              <a:rPr lang="en-US" sz="3200" dirty="0" smtClean="0">
                <a:cs typeface="B Zar" pitchFamily="2" charset="-78"/>
              </a:rPr>
              <a:t> </a:t>
            </a:r>
            <a:r>
              <a:rPr lang="en-US" sz="3200" dirty="0" err="1" smtClean="0">
                <a:cs typeface="B Zar" pitchFamily="2" charset="-78"/>
              </a:rPr>
              <a:t>آنها</a:t>
            </a:r>
            <a:endParaRPr lang="en-US" sz="3200" dirty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887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انواع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محصولات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عرضه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شده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به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</a:t>
            </a:r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(از سوی بازاریابان)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عبارتند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از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Oval 2"/>
          <p:cNvSpPr/>
          <p:nvPr/>
        </p:nvSpPr>
        <p:spPr>
          <a:xfrm>
            <a:off x="8820615" y="2709747"/>
            <a:ext cx="1650380" cy="6356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کالا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228148" y="2709747"/>
            <a:ext cx="1650380" cy="6356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خدمات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509040" y="2712290"/>
            <a:ext cx="1650380" cy="6356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رویداد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8820615" y="3901569"/>
            <a:ext cx="1650380" cy="6356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تجربه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228148" y="3879577"/>
            <a:ext cx="1650380" cy="6356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شخص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509040" y="3921252"/>
            <a:ext cx="1650380" cy="6356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مکان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8820615" y="5049408"/>
            <a:ext cx="1650380" cy="6356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مالکیت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228148" y="5049409"/>
            <a:ext cx="1650380" cy="6356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سازمان اطلاعات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1509040" y="5188930"/>
            <a:ext cx="1650380" cy="6356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دیدگاه ها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786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بازاریاب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کیست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؟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شخصی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که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دنبال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واکنش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طرف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دیگر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که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مشتری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هدف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نام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دارد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برای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فروش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کالای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عرضه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شده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است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و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بازار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از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همین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دو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شخص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تشکیل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شده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fa-IR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(مثل فروشنده بیمه عمر )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endParaRPr lang="fa-IR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یعنی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ازخریداران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و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فروشندگان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و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همچنین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اقلام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قابل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دادوستد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</a:p>
          <a:p>
            <a:pPr marL="0" indent="0" algn="r">
              <a:buNone/>
            </a:pP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اما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بازاریاب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ها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واژه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بازار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را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بدین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گونه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کار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میبرند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که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دربرگیرنده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گروه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های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مختلف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مشتریان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است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که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بازار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را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تشکیل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می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دهند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و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با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این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دیدگاه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فروشندگان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نگاه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می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کنند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که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صنعت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را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تشکیل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می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دهند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47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814707"/>
            <a:ext cx="9601196" cy="1303867"/>
          </a:xfrm>
        </p:spPr>
        <p:txBody>
          <a:bodyPr/>
          <a:lstStyle/>
          <a:p>
            <a:pPr algn="r"/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نیاز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-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خواست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fa-IR" dirty="0" smtClean="0">
                <a:latin typeface="Andalus" panose="02020603050405020304" pitchFamily="18" charset="-78"/>
                <a:cs typeface="B Zar" pitchFamily="2" charset="-78"/>
              </a:rPr>
              <a:t>-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تقاضا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cs typeface="B Zar" pitchFamily="2" charset="-78"/>
              </a:rPr>
              <a:t>نیاز</a:t>
            </a:r>
            <a:r>
              <a:rPr lang="fa-IR" dirty="0" smtClean="0">
                <a:solidFill>
                  <a:schemeClr val="accent1">
                    <a:lumMod val="75000"/>
                  </a:schemeClr>
                </a:solidFill>
                <a:cs typeface="B Zar" pitchFamily="2" charset="-78"/>
              </a:rPr>
              <a:t>   :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نیازها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در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همه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ی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افراد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ریشه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ای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است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و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اکتسابی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نیست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cs typeface="B Zar" pitchFamily="2" charset="-78"/>
              </a:rPr>
              <a:t>خواست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cs typeface="B Zar" pitchFamily="2" charset="-78"/>
              </a:rPr>
              <a:t> </a:t>
            </a:r>
            <a:r>
              <a:rPr lang="fa-IR" dirty="0" smtClean="0">
                <a:solidFill>
                  <a:schemeClr val="accent1">
                    <a:lumMod val="75000"/>
                  </a:schemeClr>
                </a:solidFill>
                <a:cs typeface="B Zar" pitchFamily="2" charset="-78"/>
              </a:rPr>
              <a:t> :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همان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ترجیحات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مصرف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کننده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است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که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شرکت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ها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باید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تعدادشان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را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برآورد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کنند</a:t>
            </a:r>
            <a:r>
              <a:rPr lang="fa-IR" dirty="0" smtClean="0">
                <a:solidFill>
                  <a:schemeClr val="tx1"/>
                </a:solidFill>
                <a:cs typeface="B Zar" pitchFamily="2" charset="-78"/>
              </a:rPr>
              <a:t>.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cs typeface="B Zar" pitchFamily="2" charset="-78"/>
              </a:rPr>
              <a:t>تقاضا</a:t>
            </a:r>
            <a:r>
              <a:rPr lang="fa-IR" dirty="0" smtClean="0">
                <a:solidFill>
                  <a:schemeClr val="accent1">
                    <a:lumMod val="75000"/>
                  </a:schemeClr>
                </a:solidFill>
                <a:cs typeface="B Zar" pitchFamily="2" charset="-78"/>
              </a:rPr>
              <a:t> 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تعداد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افرادی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که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توانایی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خرید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یک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کالا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را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دارند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را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جزء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متقاضیان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محاسبه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میکنیم</a:t>
            </a:r>
            <a:r>
              <a:rPr lang="fa-IR" dirty="0" smtClean="0">
                <a:solidFill>
                  <a:schemeClr val="tx1"/>
                </a:solidFill>
                <a:cs typeface="B Zar" pitchFamily="2" charset="-78"/>
              </a:rPr>
              <a:t>.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endParaRPr lang="fa-IR" dirty="0" smtClean="0">
              <a:solidFill>
                <a:schemeClr val="tx1"/>
              </a:solidFill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در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واقع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به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طور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کلی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بازاریاب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ها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نیازی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را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خلق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نمیکنند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بلکه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آنها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میتوانند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کمک</a:t>
            </a:r>
            <a:r>
              <a:rPr lang="en-US" dirty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عوامل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اجتماعی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بر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خواست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اثر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بگذارند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چون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گاهی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مشتریان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نیازهایی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دارند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که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از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انها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cs typeface="B Zar" pitchFamily="2" charset="-78"/>
              </a:rPr>
              <a:t>بیخبرند</a:t>
            </a:r>
            <a:r>
              <a:rPr lang="en-US" dirty="0" smtClean="0">
                <a:solidFill>
                  <a:schemeClr val="tx1"/>
                </a:solidFill>
                <a:cs typeface="B Zar" pitchFamily="2" charset="-78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2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: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انواع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تقاضا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تقاضای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منفی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مصرف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کننده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پول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میدهد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دست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محصول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خلاص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شود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تقاضایی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که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وجود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ندارد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از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محصول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هیچ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اطلاعی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ندارد</a:t>
            </a:r>
            <a:r>
              <a:rPr lang="en-US" dirty="0" smtClean="0">
                <a:cs typeface="B Zar" pitchFamily="2" charset="-78"/>
              </a:rPr>
              <a:t> </a:t>
            </a:r>
          </a:p>
          <a:p>
            <a:pPr marL="0" indent="0" algn="r">
              <a:buNone/>
            </a:pP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تقاضای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رو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به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کاهش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مصرف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کننده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رغبتی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خرید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محصول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ندارد</a:t>
            </a:r>
            <a:endParaRPr lang="en-US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تقاضای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پنهان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یعنی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چیزی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مردم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میخواهند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ولی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وجود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ندارد</a:t>
            </a:r>
            <a:endParaRPr lang="en-US" dirty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تقاضای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نامنظم</a:t>
            </a:r>
            <a:r>
              <a:rPr lang="fa-IR" dirty="0" smtClean="0">
                <a:solidFill>
                  <a:srgbClr val="C00000"/>
                </a:solidFill>
                <a:cs typeface="B Zar" pitchFamily="2" charset="-78"/>
              </a:rPr>
              <a:t>م مثل خرید چتر و یا زنجیر چرخ 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smtClean="0">
                <a:cs typeface="B Zar" pitchFamily="2" charset="-78"/>
              </a:rPr>
              <a:t>و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تقاضای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مازاد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بر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نیاز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fa-IR" dirty="0" smtClean="0">
                <a:solidFill>
                  <a:srgbClr val="C00000"/>
                </a:solidFill>
                <a:cs typeface="B Zar" pitchFamily="2" charset="-78"/>
              </a:rPr>
              <a:t>(مثل خرید 10 جعبه انگور )</a:t>
            </a:r>
            <a:endParaRPr lang="en-US" dirty="0" smtClean="0">
              <a:solidFill>
                <a:srgbClr val="C00000"/>
              </a:solidFill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تقاضای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کامل</a:t>
            </a:r>
            <a:r>
              <a:rPr lang="fa-IR" dirty="0" smtClean="0">
                <a:solidFill>
                  <a:srgbClr val="C00000"/>
                </a:solidFill>
                <a:cs typeface="B Zar" pitchFamily="2" charset="-78"/>
              </a:rPr>
              <a:t> یعنی تعادل در بازار 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smtClean="0">
                <a:cs typeface="B Zar" pitchFamily="2" charset="-78"/>
              </a:rPr>
              <a:t>و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تقاضای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مشمءز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B Zar" pitchFamily="2" charset="-78"/>
              </a:rPr>
              <a:t>کننده</a:t>
            </a:r>
            <a:r>
              <a:rPr lang="en-US" dirty="0" smtClean="0">
                <a:solidFill>
                  <a:srgbClr val="C00000"/>
                </a:solidFill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مصرف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کننده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جذب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محصول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شود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مثل مواد مخدر </a:t>
            </a:r>
            <a:endParaRPr lang="en-US" dirty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3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: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بازار</a:t>
            </a:r>
            <a:r>
              <a:rPr lang="en-US" dirty="0" smtClean="0">
                <a:latin typeface="Andalus" panose="02020603050405020304" pitchFamily="18" charset="-78"/>
                <a:cs typeface="B Zar" pitchFamily="2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cs typeface="B Zar" pitchFamily="2" charset="-78"/>
              </a:rPr>
              <a:t>هدف</a:t>
            </a:r>
            <a:endParaRPr lang="en-US" dirty="0">
              <a:latin typeface="Andalus" panose="02020603050405020304" pitchFamily="18" charset="-78"/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err="1" smtClean="0">
                <a:cs typeface="B Zar" pitchFamily="2" charset="-78"/>
              </a:rPr>
              <a:t>بازاریاب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گروه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های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مختلف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تقسیم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میکنند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اساس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ترکیب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جمعیت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یا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روان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نگاری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وغیره</a:t>
            </a:r>
            <a:endParaRPr lang="en-US" dirty="0">
              <a:cs typeface="B Zar" pitchFamily="2" charset="-78"/>
            </a:endParaRPr>
          </a:p>
          <a:p>
            <a:pPr marL="0" indent="0" algn="r">
              <a:buNone/>
            </a:pPr>
            <a:r>
              <a:rPr lang="en-US" dirty="0" smtClean="0">
                <a:cs typeface="B Zar" pitchFamily="2" charset="-78"/>
              </a:rPr>
              <a:t>و </a:t>
            </a:r>
            <a:r>
              <a:rPr lang="en-US" dirty="0" err="1" smtClean="0">
                <a:cs typeface="B Zar" pitchFamily="2" charset="-78"/>
              </a:rPr>
              <a:t>آن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گروه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که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میتواند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بیشترین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فرصت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وجود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آورد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میشود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sz="3600" dirty="0" err="1" smtClean="0">
                <a:cs typeface="B Zar" pitchFamily="2" charset="-78"/>
              </a:rPr>
              <a:t>بازارهدف</a:t>
            </a:r>
            <a:r>
              <a:rPr lang="en-US" dirty="0" smtClean="0">
                <a:cs typeface="B Zar" pitchFamily="2" charset="-78"/>
              </a:rPr>
              <a:t> و </a:t>
            </a:r>
            <a:r>
              <a:rPr lang="en-US" dirty="0" err="1" smtClean="0">
                <a:cs typeface="B Zar" pitchFamily="2" charset="-78"/>
              </a:rPr>
              <a:t>شرکت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متناسب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این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نوع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بازار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محصول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مورد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نظر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خود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را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عرضه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en-US" dirty="0" err="1" smtClean="0">
                <a:cs typeface="B Zar" pitchFamily="2" charset="-78"/>
              </a:rPr>
              <a:t>میکند</a:t>
            </a:r>
            <a:r>
              <a:rPr lang="en-US" dirty="0" smtClean="0">
                <a:cs typeface="B Zar" pitchFamily="2" charset="-78"/>
              </a:rPr>
              <a:t> </a:t>
            </a:r>
            <a:endParaRPr lang="fa-IR" dirty="0" smtClean="0">
              <a:cs typeface="B Zar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cs typeface="B Zar" pitchFamily="2" charset="-78"/>
              </a:rPr>
              <a:t>مثلا چادر مشگی بازار هدف ژاپن در ایران است </a:t>
            </a:r>
            <a:endParaRPr lang="en-US" dirty="0">
              <a:cs typeface="B Zar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D752-DF42-4F00-9A7A-87E1D6AAFF7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03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771</TotalTime>
  <Words>1187</Words>
  <Application>Microsoft Office PowerPoint</Application>
  <PresentationFormat>Widescreen</PresentationFormat>
  <Paragraphs>151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Andalus</vt:lpstr>
      <vt:lpstr>Arial</vt:lpstr>
      <vt:lpstr>B Zar</vt:lpstr>
      <vt:lpstr>Calibri</vt:lpstr>
      <vt:lpstr>Garamond</vt:lpstr>
      <vt:lpstr>Times New Roman</vt:lpstr>
      <vt:lpstr>تتAndalus</vt:lpstr>
      <vt:lpstr>گAndalus</vt:lpstr>
      <vt:lpstr>Organic</vt:lpstr>
      <vt:lpstr>به نام خدا</vt:lpstr>
      <vt:lpstr>تعریف بازاریابی                                         </vt:lpstr>
      <vt:lpstr>:اهمیت بازاریابی</vt:lpstr>
      <vt:lpstr>:مدیریت بازاریابی</vt:lpstr>
      <vt:lpstr>انواع محصولات عرضه شده به بازار(از سوی بازاریابان) عبارتند از</vt:lpstr>
      <vt:lpstr>بازاریاب کیست؟</vt:lpstr>
      <vt:lpstr>نیاز - خواست - تقاضا</vt:lpstr>
      <vt:lpstr>:انواع تقاضا</vt:lpstr>
      <vt:lpstr>:بازار هدف</vt:lpstr>
      <vt:lpstr>:ارزش محصولی و رضایت مشتری</vt:lpstr>
      <vt:lpstr>کانال های بازاریابی</vt:lpstr>
      <vt:lpstr>ویژگی مدیران ارشد </vt:lpstr>
      <vt:lpstr>:بازاریابی مبتنی بر روابط</vt:lpstr>
      <vt:lpstr>بازاریابی کل نگر: در بازاریابی کل نگر به این واقعیت توجه می شود که در بازاریابی همه چیز اهمیت دارد و باید همواره دارای دیدگاه گسترده، جامع و یکپارچه بود و همانگونه که در نمودارد 3-1 نشان می دهد دارای 4ویژگی مشخص زیر است</vt:lpstr>
      <vt:lpstr>:بازاریابی یک پارچه و بازاریابی داخلی</vt:lpstr>
      <vt:lpstr>PowerPoint Presentation</vt:lpstr>
      <vt:lpstr>:وظیفه های اصلی مدیریت بازاریابی</vt:lpstr>
      <vt:lpstr>PowerPoint Presentation</vt:lpstr>
      <vt:lpstr>استاد : دکتر بهنام اسماعیل فر درس: بازارشناسی و مسائل بازاریابی گردآورنده:حسین آرویی شماره دانشجویی:930596399 تابستان  94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</dc:title>
  <dc:creator>ali</dc:creator>
  <cp:lastModifiedBy>ali</cp:lastModifiedBy>
  <cp:revision>71</cp:revision>
  <dcterms:created xsi:type="dcterms:W3CDTF">2015-07-21T09:35:12Z</dcterms:created>
  <dcterms:modified xsi:type="dcterms:W3CDTF">2015-07-26T10:53:49Z</dcterms:modified>
</cp:coreProperties>
</file>