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087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71D93FC-0E00-46DB-B2E2-AC8E7BFA3BC4}" type="datetimeFigureOut">
              <a:rPr lang="fa-IR" smtClean="0"/>
              <a:t>10/16/1436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775F915-7EEA-4095-AA9E-C24E9A7AA802}" type="slidenum">
              <a:rPr lang="fa-IR" smtClean="0"/>
              <a:t>‹#›</a:t>
            </a:fld>
            <a:endParaRPr lang="fa-I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3139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93FC-0E00-46DB-B2E2-AC8E7BFA3BC4}" type="datetimeFigureOut">
              <a:rPr lang="fa-IR" smtClean="0"/>
              <a:t>10/16/1436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F915-7EEA-4095-AA9E-C24E9A7AA80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47102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93FC-0E00-46DB-B2E2-AC8E7BFA3BC4}" type="datetimeFigureOut">
              <a:rPr lang="fa-IR" smtClean="0"/>
              <a:t>10/16/1436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F915-7EEA-4095-AA9E-C24E9A7AA802}" type="slidenum">
              <a:rPr lang="fa-IR" smtClean="0"/>
              <a:t>‹#›</a:t>
            </a:fld>
            <a:endParaRPr lang="fa-I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6242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93FC-0E00-46DB-B2E2-AC8E7BFA3BC4}" type="datetimeFigureOut">
              <a:rPr lang="fa-IR" smtClean="0"/>
              <a:t>10/16/1436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F915-7EEA-4095-AA9E-C24E9A7AA802}" type="slidenum">
              <a:rPr lang="fa-IR" smtClean="0"/>
              <a:t>‹#›</a:t>
            </a:fld>
            <a:endParaRPr lang="fa-I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4826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93FC-0E00-46DB-B2E2-AC8E7BFA3BC4}" type="datetimeFigureOut">
              <a:rPr lang="fa-IR" smtClean="0"/>
              <a:t>10/16/1436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F915-7EEA-4095-AA9E-C24E9A7AA80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289250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93FC-0E00-46DB-B2E2-AC8E7BFA3BC4}" type="datetimeFigureOut">
              <a:rPr lang="fa-IR" smtClean="0"/>
              <a:t>10/16/1436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F915-7EEA-4095-AA9E-C24E9A7AA802}" type="slidenum">
              <a:rPr lang="fa-IR" smtClean="0"/>
              <a:t>‹#›</a:t>
            </a:fld>
            <a:endParaRPr lang="fa-I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31070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93FC-0E00-46DB-B2E2-AC8E7BFA3BC4}" type="datetimeFigureOut">
              <a:rPr lang="fa-IR" smtClean="0"/>
              <a:t>10/16/1436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F915-7EEA-4095-AA9E-C24E9A7AA802}" type="slidenum">
              <a:rPr lang="fa-IR" smtClean="0"/>
              <a:t>‹#›</a:t>
            </a:fld>
            <a:endParaRPr lang="fa-I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30143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93FC-0E00-46DB-B2E2-AC8E7BFA3BC4}" type="datetimeFigureOut">
              <a:rPr lang="fa-IR" smtClean="0"/>
              <a:t>10/16/1436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F915-7EEA-4095-AA9E-C24E9A7AA802}" type="slidenum">
              <a:rPr lang="fa-IR" smtClean="0"/>
              <a:t>‹#›</a:t>
            </a:fld>
            <a:endParaRPr lang="fa-I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77371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93FC-0E00-46DB-B2E2-AC8E7BFA3BC4}" type="datetimeFigureOut">
              <a:rPr lang="fa-IR" smtClean="0"/>
              <a:t>10/16/1436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F915-7EEA-4095-AA9E-C24E9A7AA802}" type="slidenum">
              <a:rPr lang="fa-IR" smtClean="0"/>
              <a:t>‹#›</a:t>
            </a:fld>
            <a:endParaRPr lang="fa-I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3503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93FC-0E00-46DB-B2E2-AC8E7BFA3BC4}" type="datetimeFigureOut">
              <a:rPr lang="fa-IR" smtClean="0"/>
              <a:t>10/16/1436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F915-7EEA-4095-AA9E-C24E9A7AA80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97636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93FC-0E00-46DB-B2E2-AC8E7BFA3BC4}" type="datetimeFigureOut">
              <a:rPr lang="fa-IR" smtClean="0"/>
              <a:t>10/16/1436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F915-7EEA-4095-AA9E-C24E9A7AA802}" type="slidenum">
              <a:rPr lang="fa-IR" smtClean="0"/>
              <a:t>‹#›</a:t>
            </a:fld>
            <a:endParaRPr lang="fa-I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9936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93FC-0E00-46DB-B2E2-AC8E7BFA3BC4}" type="datetimeFigureOut">
              <a:rPr lang="fa-IR" smtClean="0"/>
              <a:t>10/16/1436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F915-7EEA-4095-AA9E-C24E9A7AA80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3651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93FC-0E00-46DB-B2E2-AC8E7BFA3BC4}" type="datetimeFigureOut">
              <a:rPr lang="fa-IR" smtClean="0"/>
              <a:t>10/16/1436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F915-7EEA-4095-AA9E-C24E9A7AA802}" type="slidenum">
              <a:rPr lang="fa-IR" smtClean="0"/>
              <a:t>‹#›</a:t>
            </a:fld>
            <a:endParaRPr lang="fa-I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8343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93FC-0E00-46DB-B2E2-AC8E7BFA3BC4}" type="datetimeFigureOut">
              <a:rPr lang="fa-IR" smtClean="0"/>
              <a:t>10/16/1436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F915-7EEA-4095-AA9E-C24E9A7AA802}" type="slidenum">
              <a:rPr lang="fa-IR" smtClean="0"/>
              <a:t>‹#›</a:t>
            </a:fld>
            <a:endParaRPr lang="fa-I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851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93FC-0E00-46DB-B2E2-AC8E7BFA3BC4}" type="datetimeFigureOut">
              <a:rPr lang="fa-IR" smtClean="0"/>
              <a:t>10/16/1436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F915-7EEA-4095-AA9E-C24E9A7AA80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5522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93FC-0E00-46DB-B2E2-AC8E7BFA3BC4}" type="datetimeFigureOut">
              <a:rPr lang="fa-IR" smtClean="0"/>
              <a:t>10/16/1436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F915-7EEA-4095-AA9E-C24E9A7AA802}" type="slidenum">
              <a:rPr lang="fa-IR" smtClean="0"/>
              <a:t>‹#›</a:t>
            </a:fld>
            <a:endParaRPr lang="fa-I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60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93FC-0E00-46DB-B2E2-AC8E7BFA3BC4}" type="datetimeFigureOut">
              <a:rPr lang="fa-IR" smtClean="0"/>
              <a:t>10/16/1436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F915-7EEA-4095-AA9E-C24E9A7AA80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25261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71D93FC-0E00-46DB-B2E2-AC8E7BFA3BC4}" type="datetimeFigureOut">
              <a:rPr lang="fa-IR" smtClean="0"/>
              <a:t>10/16/1436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775F915-7EEA-4095-AA9E-C24E9A7AA80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78001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8" r:id="rId1"/>
    <p:sldLayoutId id="2147484089" r:id="rId2"/>
    <p:sldLayoutId id="2147484090" r:id="rId3"/>
    <p:sldLayoutId id="2147484091" r:id="rId4"/>
    <p:sldLayoutId id="2147484092" r:id="rId5"/>
    <p:sldLayoutId id="2147484093" r:id="rId6"/>
    <p:sldLayoutId id="2147484094" r:id="rId7"/>
    <p:sldLayoutId id="2147484095" r:id="rId8"/>
    <p:sldLayoutId id="2147484096" r:id="rId9"/>
    <p:sldLayoutId id="2147484097" r:id="rId10"/>
    <p:sldLayoutId id="2147484098" r:id="rId11"/>
    <p:sldLayoutId id="2147484099" r:id="rId12"/>
    <p:sldLayoutId id="2147484100" r:id="rId13"/>
    <p:sldLayoutId id="2147484101" r:id="rId14"/>
    <p:sldLayoutId id="2147484102" r:id="rId15"/>
    <p:sldLayoutId id="2147484103" r:id="rId16"/>
    <p:sldLayoutId id="2147484104" r:id="rId17"/>
  </p:sldLayoutIdLst>
  <p:txStyles>
    <p:titleStyle>
      <a:lvl1pPr algn="ctr" defTabSz="457200" rtl="1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7334" y="2331076"/>
            <a:ext cx="8596668" cy="2807594"/>
          </a:xfrm>
        </p:spPr>
        <p:txBody>
          <a:bodyPr>
            <a:normAutofit/>
          </a:bodyPr>
          <a:lstStyle/>
          <a:p>
            <a:pPr algn="ctr"/>
            <a:r>
              <a:rPr lang="fa-IR" sz="6000" dirty="0" smtClean="0">
                <a:solidFill>
                  <a:schemeClr val="tx1"/>
                </a:solidFill>
              </a:rPr>
              <a:t>بسمه</a:t>
            </a:r>
            <a:r>
              <a:rPr lang="fa-IR" sz="6000" dirty="0" smtClean="0"/>
              <a:t> </a:t>
            </a:r>
            <a:r>
              <a:rPr lang="fa-IR" sz="6000" dirty="0" smtClean="0">
                <a:solidFill>
                  <a:schemeClr val="tx1"/>
                </a:solidFill>
              </a:rPr>
              <a:t>تعالی</a:t>
            </a:r>
            <a:r>
              <a:rPr lang="fa-IR" sz="6000" dirty="0" smtClean="0"/>
              <a:t/>
            </a:r>
            <a:br>
              <a:rPr lang="fa-IR" sz="6000" dirty="0" smtClean="0"/>
            </a:br>
            <a:endParaRPr lang="fa-IR" sz="6000" dirty="0"/>
          </a:p>
        </p:txBody>
      </p:sp>
    </p:spTree>
    <p:extLst>
      <p:ext uri="{BB962C8B-B14F-4D97-AF65-F5344CB8AC3E}">
        <p14:creationId xmlns:p14="http://schemas.microsoft.com/office/powerpoint/2010/main" val="3806869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متمایز ساختن محصول</a:t>
            </a:r>
            <a:endParaRPr lang="fa-I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a-IR" sz="4000" dirty="0" smtClean="0">
                <a:solidFill>
                  <a:schemeClr val="accent5">
                    <a:lumMod val="75000"/>
                  </a:schemeClr>
                </a:solidFill>
              </a:rPr>
              <a:t>طرح محصول</a:t>
            </a:r>
            <a:endParaRPr lang="fa-IR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813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متمایز بودن محصول</a:t>
            </a:r>
            <a:endParaRPr lang="fa-IR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a-IR" dirty="0" smtClean="0"/>
              <a:t>شکل</a:t>
            </a:r>
          </a:p>
          <a:p>
            <a:r>
              <a:rPr lang="fa-IR" dirty="0" smtClean="0"/>
              <a:t>ویژگی</a:t>
            </a:r>
          </a:p>
          <a:p>
            <a:r>
              <a:rPr lang="fa-IR" dirty="0" smtClean="0"/>
              <a:t>تولید محصول طبق سفارش مشتری</a:t>
            </a:r>
          </a:p>
          <a:p>
            <a:r>
              <a:rPr lang="fa-IR" dirty="0" smtClean="0"/>
              <a:t>کیفیت عملکرد</a:t>
            </a:r>
          </a:p>
          <a:p>
            <a:r>
              <a:rPr lang="fa-IR" dirty="0" smtClean="0"/>
              <a:t>همانند بودن محصولات</a:t>
            </a:r>
          </a:p>
          <a:p>
            <a:r>
              <a:rPr lang="fa-IR" dirty="0" smtClean="0"/>
              <a:t>با دوام</a:t>
            </a:r>
          </a:p>
          <a:p>
            <a:r>
              <a:rPr lang="fa-IR" dirty="0" smtClean="0"/>
              <a:t>قابل اعتماد</a:t>
            </a:r>
          </a:p>
          <a:p>
            <a:r>
              <a:rPr lang="fa-IR" dirty="0" smtClean="0"/>
              <a:t>شیک بودن</a:t>
            </a:r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76957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ارایه خدمات متمایز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/>
              <a:t>آسان بودن فرآیند سفارش</a:t>
            </a:r>
          </a:p>
          <a:p>
            <a:r>
              <a:rPr lang="fa-IR" dirty="0" smtClean="0"/>
              <a:t>تحویل دادن کالای فروش رفته</a:t>
            </a:r>
          </a:p>
          <a:p>
            <a:r>
              <a:rPr lang="fa-IR" dirty="0" smtClean="0"/>
              <a:t>نصب</a:t>
            </a:r>
          </a:p>
          <a:p>
            <a:r>
              <a:rPr lang="fa-IR" dirty="0" smtClean="0"/>
              <a:t>آموزش کارکنان</a:t>
            </a:r>
          </a:p>
          <a:p>
            <a:r>
              <a:rPr lang="fa-IR" dirty="0" smtClean="0"/>
              <a:t>ارایه خدمات مشاوره ای به مشتریان</a:t>
            </a:r>
          </a:p>
          <a:p>
            <a:r>
              <a:rPr lang="fa-IR" dirty="0" smtClean="0"/>
              <a:t>برگشتی ها</a:t>
            </a:r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70938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طرح محصول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a-IR" sz="5400" dirty="0" smtClean="0">
                <a:solidFill>
                  <a:schemeClr val="accent5">
                    <a:lumMod val="75000"/>
                  </a:schemeClr>
                </a:solidFill>
              </a:rPr>
              <a:t>همه ویژگی های اثرگذار بر زاویه دید مصرف کننده و احساس او نسبت به محصول و کارکرد آن</a:t>
            </a:r>
            <a:endParaRPr lang="fa-IR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095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سیستم و ترکیب محصول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a-IR" dirty="0" smtClean="0"/>
              <a:t>تعدادخط محصول</a:t>
            </a:r>
          </a:p>
          <a:p>
            <a:endParaRPr lang="fa-IR" dirty="0"/>
          </a:p>
          <a:p>
            <a:r>
              <a:rPr lang="fa-IR" dirty="0" smtClean="0"/>
              <a:t>کل اقلام تشکیل دهنده یک ترکیب محصول</a:t>
            </a:r>
          </a:p>
          <a:p>
            <a:endParaRPr lang="fa-IR" dirty="0"/>
          </a:p>
          <a:p>
            <a:r>
              <a:rPr lang="fa-IR" dirty="0" smtClean="0"/>
              <a:t>تعداد گونه های موجود در یک خط محصول</a:t>
            </a:r>
          </a:p>
          <a:p>
            <a:endParaRPr lang="fa-IR" dirty="0"/>
          </a:p>
          <a:p>
            <a:r>
              <a:rPr lang="fa-IR" dirty="0" smtClean="0"/>
              <a:t>همگونی اقلام تشکیل دهنده ترکیب محصول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57618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تجزیه و تحلیل بازار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sz="2800" dirty="0" smtClean="0"/>
              <a:t>با استفاده از نقشه محصول:</a:t>
            </a:r>
          </a:p>
          <a:p>
            <a:pPr marL="0" indent="0" algn="ctr">
              <a:buNone/>
            </a:pPr>
            <a:endParaRPr lang="fa-IR" sz="2800" dirty="0"/>
          </a:p>
          <a:p>
            <a:pPr algn="ctr"/>
            <a:r>
              <a:rPr lang="fa-IR" sz="2800" dirty="0" smtClean="0"/>
              <a:t>قیمت گذاری ترکیب محصول</a:t>
            </a:r>
          </a:p>
          <a:p>
            <a:pPr algn="ctr"/>
            <a:endParaRPr lang="fa-IR" sz="2800" dirty="0" smtClean="0"/>
          </a:p>
          <a:p>
            <a:pPr algn="ctr"/>
            <a:r>
              <a:rPr lang="fa-IR" sz="2800" dirty="0" smtClean="0"/>
              <a:t>افزودن یا کاهش دادن کل اقلام تشکیل دهنده خط محصول</a:t>
            </a:r>
            <a:endParaRPr lang="fa-IR" sz="2800" dirty="0"/>
          </a:p>
        </p:txBody>
      </p:sp>
    </p:spTree>
    <p:extLst>
      <p:ext uri="{BB962C8B-B14F-4D97-AF65-F5344CB8AC3E}">
        <p14:creationId xmlns:p14="http://schemas.microsoft.com/office/powerpoint/2010/main" val="199918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کل اقلام تشکیل دهنده خط محصول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a-IR" dirty="0" smtClean="0"/>
              <a:t>بر اهداف بلند مدت شرکت اثر میگذارد:</a:t>
            </a:r>
            <a:endParaRPr lang="fa-IR" sz="2600" dirty="0" smtClean="0"/>
          </a:p>
          <a:p>
            <a:pPr algn="ctr"/>
            <a:r>
              <a:rPr lang="fa-IR" sz="2600" dirty="0" smtClean="0"/>
              <a:t>سهم بازار بیشتر</a:t>
            </a:r>
          </a:p>
          <a:p>
            <a:pPr algn="ctr"/>
            <a:r>
              <a:rPr lang="fa-IR" sz="2600" dirty="0" smtClean="0"/>
              <a:t>سود بیشتر</a:t>
            </a:r>
          </a:p>
          <a:p>
            <a:pPr algn="ctr"/>
            <a:r>
              <a:rPr lang="fa-IR" sz="2600" dirty="0" smtClean="0"/>
              <a:t>افزودن بر طول خط محصولافزودن بر طول خط محصول در جهت پایین</a:t>
            </a:r>
          </a:p>
          <a:p>
            <a:pPr algn="ctr"/>
            <a:r>
              <a:rPr lang="fa-IR" sz="2600" dirty="0"/>
              <a:t>افزودن بر طول خط محصولافزودن بر طول خط محصول در جهت </a:t>
            </a:r>
            <a:r>
              <a:rPr lang="fa-IR" sz="2600" dirty="0" smtClean="0"/>
              <a:t>بالا</a:t>
            </a:r>
          </a:p>
          <a:p>
            <a:pPr algn="ctr"/>
            <a:r>
              <a:rPr lang="fa-IR" sz="2600" dirty="0" smtClean="0"/>
              <a:t>گسترش خط محصول در دو جهت</a:t>
            </a:r>
          </a:p>
          <a:p>
            <a:pPr algn="ctr"/>
            <a:r>
              <a:rPr lang="fa-IR" sz="2600" dirty="0" smtClean="0"/>
              <a:t>پر کردن جاهای خالی</a:t>
            </a:r>
          </a:p>
          <a:p>
            <a:pPr algn="ctr"/>
            <a:r>
              <a:rPr lang="fa-IR" sz="2600" dirty="0" smtClean="0"/>
              <a:t>به روز کردن خط محصول</a:t>
            </a:r>
            <a:endParaRPr lang="fa-IR" sz="2600" dirty="0"/>
          </a:p>
          <a:p>
            <a:pPr algn="ctr"/>
            <a:endParaRPr lang="fa-IR" dirty="0" smtClean="0"/>
          </a:p>
          <a:p>
            <a:pPr marL="0" indent="0">
              <a:buNone/>
            </a:pP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20309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شش روش قیمت گذاری ترکیب محصول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fa-IR" sz="2800" dirty="0" smtClean="0"/>
              <a:t>قیمت گذاری خط محصول</a:t>
            </a:r>
          </a:p>
          <a:p>
            <a:pPr marL="457200" indent="-457200">
              <a:buFont typeface="+mj-lt"/>
              <a:buAutoNum type="arabicPeriod"/>
            </a:pPr>
            <a:r>
              <a:rPr lang="fa-IR" sz="2800" dirty="0" smtClean="0"/>
              <a:t>قیمت گذاری بر اساس ویژگی ها</a:t>
            </a:r>
          </a:p>
          <a:p>
            <a:pPr marL="457200" indent="-457200">
              <a:buFont typeface="+mj-lt"/>
              <a:buAutoNum type="arabicPeriod"/>
            </a:pPr>
            <a:r>
              <a:rPr lang="fa-IR" sz="2800" dirty="0" smtClean="0"/>
              <a:t>قیمت </a:t>
            </a:r>
            <a:r>
              <a:rPr lang="fa-IR" sz="2800" dirty="0"/>
              <a:t>گذاری بر </a:t>
            </a:r>
            <a:r>
              <a:rPr lang="fa-IR" sz="2800" dirty="0" smtClean="0"/>
              <a:t>اساس کالاهای مکمل</a:t>
            </a:r>
          </a:p>
          <a:p>
            <a:pPr marL="457200" indent="-457200">
              <a:buFont typeface="+mj-lt"/>
              <a:buAutoNum type="arabicPeriod"/>
            </a:pPr>
            <a:r>
              <a:rPr lang="fa-IR" sz="2800" dirty="0"/>
              <a:t>قیمت گذاری </a:t>
            </a:r>
            <a:r>
              <a:rPr lang="fa-IR" sz="2800" dirty="0" smtClean="0"/>
              <a:t>دو بخشی</a:t>
            </a:r>
          </a:p>
          <a:p>
            <a:pPr marL="457200" indent="-457200">
              <a:buFont typeface="+mj-lt"/>
              <a:buAutoNum type="arabicPeriod"/>
            </a:pPr>
            <a:r>
              <a:rPr lang="fa-IR" sz="2800" dirty="0"/>
              <a:t>قیمت گذاری بر </a:t>
            </a:r>
            <a:r>
              <a:rPr lang="fa-IR" sz="2800" dirty="0" smtClean="0"/>
              <a:t>اساس محصول فرعی</a:t>
            </a:r>
          </a:p>
          <a:p>
            <a:pPr marL="457200" indent="-457200">
              <a:buFont typeface="+mj-lt"/>
              <a:buAutoNum type="arabicPeriod"/>
            </a:pPr>
            <a:r>
              <a:rPr lang="fa-IR" sz="2800" dirty="0"/>
              <a:t>قیمت گذاری  </a:t>
            </a:r>
            <a:r>
              <a:rPr lang="fa-IR" sz="2800" dirty="0" smtClean="0"/>
              <a:t>مجموعه ای از محصول</a:t>
            </a:r>
            <a:endParaRPr lang="fa-IR" sz="2800" dirty="0"/>
          </a:p>
        </p:txBody>
      </p:sp>
    </p:spTree>
    <p:extLst>
      <p:ext uri="{BB962C8B-B14F-4D97-AF65-F5344CB8AC3E}">
        <p14:creationId xmlns:p14="http://schemas.microsoft.com/office/powerpoint/2010/main" val="2210098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نام گذاری مشترک محصولات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sz="2800" dirty="0" smtClean="0"/>
              <a:t>مضاعف</a:t>
            </a:r>
          </a:p>
          <a:p>
            <a:r>
              <a:rPr lang="fa-IR" sz="2800" dirty="0" smtClean="0"/>
              <a:t>نام و نشان تجاری متعلق به یک شرکت</a:t>
            </a:r>
          </a:p>
          <a:p>
            <a:r>
              <a:rPr lang="fa-IR" sz="2800" dirty="0" smtClean="0"/>
              <a:t>نام و نشان تجاری متعلق به مشارکت خاص</a:t>
            </a:r>
          </a:p>
          <a:p>
            <a:r>
              <a:rPr lang="fa-IR" sz="2800" dirty="0" smtClean="0"/>
              <a:t>نام و نشان تجاری چند شرکت</a:t>
            </a:r>
          </a:p>
          <a:p>
            <a:r>
              <a:rPr lang="fa-IR" sz="2800" dirty="0" smtClean="0"/>
              <a:t>فروشگاه با نام و نشان تجاری مشترک</a:t>
            </a:r>
            <a:endParaRPr lang="fa-IR" sz="2800" dirty="0"/>
          </a:p>
        </p:txBody>
      </p:sp>
    </p:spTree>
    <p:extLst>
      <p:ext uri="{BB962C8B-B14F-4D97-AF65-F5344CB8AC3E}">
        <p14:creationId xmlns:p14="http://schemas.microsoft.com/office/powerpoint/2010/main" val="132172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/>
              <a:t>نام گذاری بر اساس بخش های تشکیل دهنده محصول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 dirty="0"/>
          </a:p>
          <a:p>
            <a:endParaRPr lang="fa-IR" dirty="0"/>
          </a:p>
          <a:p>
            <a:pPr marL="0" indent="0" algn="ctr">
              <a:buNone/>
            </a:pPr>
            <a:r>
              <a:rPr lang="fa-IR" sz="4400" dirty="0" smtClean="0">
                <a:solidFill>
                  <a:schemeClr val="accent4">
                    <a:lumMod val="75000"/>
                  </a:schemeClr>
                </a:solidFill>
              </a:rPr>
              <a:t>حالت</a:t>
            </a:r>
            <a:r>
              <a:rPr lang="fa-IR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a-IR" sz="4400" dirty="0" smtClean="0">
                <a:solidFill>
                  <a:schemeClr val="accent4">
                    <a:lumMod val="75000"/>
                  </a:schemeClr>
                </a:solidFill>
              </a:rPr>
              <a:t>خاصی از نام و نشان تجاری مشترک</a:t>
            </a:r>
            <a:endParaRPr lang="fa-IR" sz="44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80961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777285"/>
            <a:ext cx="8596668" cy="4250027"/>
          </a:xfrm>
        </p:spPr>
        <p:txBody>
          <a:bodyPr>
            <a:normAutofit/>
          </a:bodyPr>
          <a:lstStyle/>
          <a:p>
            <a:pPr algn="ctr"/>
            <a:r>
              <a:rPr lang="fa-IR" sz="4500" dirty="0" smtClean="0">
                <a:solidFill>
                  <a:schemeClr val="tx1"/>
                </a:solidFill>
              </a:rPr>
              <a:t>موضوع</a:t>
            </a:r>
            <a:r>
              <a:rPr lang="fa-IR" sz="4500" dirty="0" smtClean="0"/>
              <a:t/>
            </a:r>
            <a:br>
              <a:rPr lang="fa-IR" sz="4500" dirty="0" smtClean="0"/>
            </a:br>
            <a:r>
              <a:rPr lang="fa-IR" sz="4500" dirty="0" smtClean="0"/>
              <a:t/>
            </a:r>
            <a:br>
              <a:rPr lang="fa-IR" sz="4500" dirty="0" smtClean="0"/>
            </a:br>
            <a:r>
              <a:rPr lang="fa-IR" sz="4500" dirty="0"/>
              <a:t/>
            </a:r>
            <a:br>
              <a:rPr lang="fa-IR" sz="4500" dirty="0"/>
            </a:br>
            <a:r>
              <a:rPr lang="fa-IR" sz="4900" dirty="0" smtClean="0">
                <a:solidFill>
                  <a:schemeClr val="tx1"/>
                </a:solidFill>
              </a:rPr>
              <a:t>استراتژی محصول</a:t>
            </a:r>
            <a:endParaRPr lang="fa-IR" sz="4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17353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بسته بندی محصولات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sz="3200" dirty="0" smtClean="0"/>
              <a:t>سیستم های الکترونیکی</a:t>
            </a:r>
          </a:p>
          <a:p>
            <a:endParaRPr lang="fa-IR" sz="2800" dirty="0" smtClean="0"/>
          </a:p>
          <a:p>
            <a:r>
              <a:rPr lang="fa-IR" sz="3200" dirty="0" smtClean="0"/>
              <a:t>بالا رفتن توان مالی مصرف کنندگان</a:t>
            </a:r>
          </a:p>
          <a:p>
            <a:endParaRPr lang="fa-IR" sz="2800" dirty="0" smtClean="0"/>
          </a:p>
          <a:p>
            <a:r>
              <a:rPr lang="fa-IR" sz="3200" dirty="0" smtClean="0"/>
              <a:t>فرصت نو آوری</a:t>
            </a:r>
            <a:endParaRPr lang="fa-IR" sz="3200" dirty="0"/>
          </a:p>
        </p:txBody>
      </p:sp>
    </p:spTree>
    <p:extLst>
      <p:ext uri="{BB962C8B-B14F-4D97-AF65-F5344CB8AC3E}">
        <p14:creationId xmlns:p14="http://schemas.microsoft.com/office/powerpoint/2010/main" val="149495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اهداف بسته بندی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sz="2800" dirty="0" smtClean="0"/>
              <a:t>تعیین هویت محصول</a:t>
            </a:r>
          </a:p>
          <a:p>
            <a:r>
              <a:rPr lang="fa-IR" sz="2800" dirty="0" smtClean="0"/>
              <a:t>ارایه شرحی از محصولات</a:t>
            </a:r>
          </a:p>
          <a:p>
            <a:r>
              <a:rPr lang="fa-IR" sz="2800" dirty="0" smtClean="0"/>
              <a:t>آسان ساختن حمل و نقل و مصون داشتن محصولات</a:t>
            </a:r>
          </a:p>
          <a:p>
            <a:r>
              <a:rPr lang="fa-IR" sz="2800" dirty="0" smtClean="0"/>
              <a:t>کمک به شیوه نگهداری محصول در خانه</a:t>
            </a:r>
          </a:p>
          <a:p>
            <a:r>
              <a:rPr lang="fa-IR" sz="2800" dirty="0" smtClean="0"/>
              <a:t>کمک به ضیوه استفاده محصول در خانه</a:t>
            </a:r>
            <a:endParaRPr lang="fa-IR" sz="2800" dirty="0"/>
          </a:p>
        </p:txBody>
      </p:sp>
    </p:spTree>
    <p:extLst>
      <p:ext uri="{BB962C8B-B14F-4D97-AF65-F5344CB8AC3E}">
        <p14:creationId xmlns:p14="http://schemas.microsoft.com/office/powerpoint/2010/main" val="217317326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/>
              <a:t>بر چسب زدن به کالا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a-IR" dirty="0" smtClean="0"/>
          </a:p>
          <a:p>
            <a:pPr algn="ctr"/>
            <a:endParaRPr lang="fa-IR" dirty="0"/>
          </a:p>
          <a:p>
            <a:pPr marL="0" indent="0" algn="ctr">
              <a:buNone/>
            </a:pPr>
            <a:r>
              <a:rPr lang="fa-IR" sz="4400" dirty="0" smtClean="0">
                <a:solidFill>
                  <a:schemeClr val="accent4">
                    <a:lumMod val="75000"/>
                  </a:schemeClr>
                </a:solidFill>
              </a:rPr>
              <a:t>ارایه اطلاعاتی درباره کالا</a:t>
            </a:r>
            <a:endParaRPr lang="fa-IR" sz="44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3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ضمانت نامه و تضمین محصول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a-IR" sz="4400" dirty="0" smtClean="0">
                <a:solidFill>
                  <a:srgbClr val="FF0000"/>
                </a:solidFill>
              </a:rPr>
              <a:t>یک گواهی رسمی است که شرکت تولید کننده درباره عملکرد مورد انتظار کالای تولیدی به خریدار می دهد.</a:t>
            </a:r>
            <a:endParaRPr lang="fa-IR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63125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14354" y="3308581"/>
            <a:ext cx="9609668" cy="1468800"/>
          </a:xfrm>
        </p:spPr>
        <p:txBody>
          <a:bodyPr>
            <a:normAutofit/>
          </a:bodyPr>
          <a:lstStyle/>
          <a:p>
            <a:r>
              <a:rPr lang="fa-IR" sz="5400" dirty="0" smtClean="0"/>
              <a:t>با تشکر از توجه شما</a:t>
            </a:r>
            <a:endParaRPr lang="fa-IR" sz="5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fa-IR" sz="5400" dirty="0" smtClean="0">
                <a:solidFill>
                  <a:schemeClr val="accent4">
                    <a:lumMod val="75000"/>
                  </a:schemeClr>
                </a:solidFill>
              </a:rPr>
              <a:t>پایان</a:t>
            </a:r>
            <a:endParaRPr lang="fa-IR" sz="54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91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369713"/>
            <a:ext cx="8596668" cy="4134118"/>
          </a:xfrm>
        </p:spPr>
        <p:txBody>
          <a:bodyPr/>
          <a:lstStyle/>
          <a:p>
            <a:pPr algn="ctr"/>
            <a:r>
              <a:rPr lang="fa-IR" dirty="0" smtClean="0">
                <a:solidFill>
                  <a:schemeClr val="tx1"/>
                </a:solidFill>
              </a:rPr>
              <a:t>استاد محترم:جناب آقای دکتر اسماعیلی فر</a:t>
            </a:r>
            <a:br>
              <a:rPr lang="fa-IR" dirty="0" smtClean="0">
                <a:solidFill>
                  <a:schemeClr val="tx1"/>
                </a:solidFill>
              </a:rPr>
            </a:br>
            <a:r>
              <a:rPr lang="fa-IR" dirty="0">
                <a:solidFill>
                  <a:schemeClr val="tx1"/>
                </a:solidFill>
              </a:rPr>
              <a:t/>
            </a:r>
            <a:br>
              <a:rPr lang="fa-IR" dirty="0">
                <a:solidFill>
                  <a:schemeClr val="tx1"/>
                </a:solidFill>
              </a:rPr>
            </a:br>
            <a:r>
              <a:rPr lang="fa-IR" dirty="0" smtClean="0">
                <a:solidFill>
                  <a:schemeClr val="tx1"/>
                </a:solidFill>
              </a:rPr>
              <a:t/>
            </a:r>
            <a:br>
              <a:rPr lang="fa-IR" dirty="0" smtClean="0">
                <a:solidFill>
                  <a:schemeClr val="tx1"/>
                </a:solidFill>
              </a:rPr>
            </a:br>
            <a:r>
              <a:rPr lang="fa-IR" dirty="0" smtClean="0">
                <a:solidFill>
                  <a:schemeClr val="tx1"/>
                </a:solidFill>
              </a:rPr>
              <a:t>دانشجو:مرجان دوستی شکیب</a:t>
            </a:r>
            <a:endParaRPr lang="fa-I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43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آنچه به بازار ارایه می شود</a:t>
            </a:r>
            <a:endParaRPr lang="fa-IR" dirty="0"/>
          </a:p>
        </p:txBody>
      </p:sp>
      <p:sp>
        <p:nvSpPr>
          <p:cNvPr id="5" name="Rectangle 4"/>
          <p:cNvSpPr/>
          <p:nvPr/>
        </p:nvSpPr>
        <p:spPr>
          <a:xfrm>
            <a:off x="3827877" y="2846231"/>
            <a:ext cx="3701089" cy="4279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solidFill>
                  <a:schemeClr val="tx1"/>
                </a:solidFill>
              </a:rPr>
              <a:t>قیمت  مبتنی بر ارزش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6" name="Isosceles Triangle 5"/>
          <p:cNvSpPr/>
          <p:nvPr/>
        </p:nvSpPr>
        <p:spPr>
          <a:xfrm>
            <a:off x="4646953" y="3356438"/>
            <a:ext cx="2062939" cy="1558341"/>
          </a:xfrm>
          <a:prstGeom prst="triangl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solidFill>
                  <a:schemeClr val="tx1"/>
                </a:solidFill>
              </a:rPr>
              <a:t>جذابیت محصول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90197" y="4914779"/>
            <a:ext cx="3284113" cy="450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solidFill>
                  <a:schemeClr val="tx1"/>
                </a:solidFill>
              </a:rPr>
              <a:t>کیفیت</a:t>
            </a:r>
            <a:r>
              <a:rPr lang="fa-IR" dirty="0" smtClean="0"/>
              <a:t> </a:t>
            </a:r>
            <a:r>
              <a:rPr lang="fa-IR" dirty="0" smtClean="0">
                <a:solidFill>
                  <a:schemeClr val="tx1"/>
                </a:solidFill>
              </a:rPr>
              <a:t>محصول و خدمات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03798" y="4914779"/>
            <a:ext cx="3065172" cy="450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solidFill>
                  <a:schemeClr val="tx1"/>
                </a:solidFill>
              </a:rPr>
              <a:t>ویژگی ها و کیفیت محصول</a:t>
            </a:r>
            <a:endParaRPr lang="fa-I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86809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/>
              <a:t>سلسله مراتب مورد نظر مشتری</a:t>
            </a:r>
            <a:endParaRPr lang="fa-I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/>
              <a:t>منافع بنیادی</a:t>
            </a:r>
          </a:p>
          <a:p>
            <a:r>
              <a:rPr lang="fa-IR" dirty="0" smtClean="0"/>
              <a:t>محصول اصلی</a:t>
            </a:r>
          </a:p>
          <a:p>
            <a:r>
              <a:rPr lang="fa-IR" dirty="0" smtClean="0"/>
              <a:t>محصول مورد انتظار</a:t>
            </a:r>
          </a:p>
          <a:p>
            <a:r>
              <a:rPr lang="fa-IR" dirty="0" smtClean="0"/>
              <a:t>محصول مکمل</a:t>
            </a:r>
          </a:p>
          <a:p>
            <a:r>
              <a:rPr lang="fa-IR" dirty="0" smtClean="0"/>
              <a:t>محصول بالقوه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12432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طبقه بندی محصولات از طرف بازاریاب</a:t>
            </a:r>
            <a:endParaRPr lang="fa-I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/>
              <a:t>قابل دوام و مشهود بودن محصول</a:t>
            </a:r>
          </a:p>
          <a:p>
            <a:endParaRPr lang="fa-IR" dirty="0"/>
          </a:p>
          <a:p>
            <a:r>
              <a:rPr lang="fa-IR" dirty="0" smtClean="0"/>
              <a:t>مصرفی بودن محصول</a:t>
            </a:r>
          </a:p>
          <a:p>
            <a:endParaRPr lang="fa-IR" dirty="0"/>
          </a:p>
          <a:p>
            <a:r>
              <a:rPr lang="fa-IR" dirty="0" smtClean="0"/>
              <a:t>صنعتی بودن محصول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85538468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قابل دوام بودن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/>
              <a:t>کالاهای بی دوام</a:t>
            </a:r>
          </a:p>
          <a:p>
            <a:endParaRPr lang="fa-IR" dirty="0"/>
          </a:p>
          <a:p>
            <a:r>
              <a:rPr lang="fa-IR" dirty="0" smtClean="0"/>
              <a:t>کالاهای بادوام</a:t>
            </a:r>
          </a:p>
          <a:p>
            <a:endParaRPr lang="fa-IR" dirty="0"/>
          </a:p>
          <a:p>
            <a:r>
              <a:rPr lang="fa-IR" dirty="0" smtClean="0"/>
              <a:t>خدمات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30949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کالاهای مصرفی</a:t>
            </a:r>
            <a:endParaRPr lang="fa-IR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a-IR" dirty="0" smtClean="0"/>
              <a:t>کالاهای در دسترس</a:t>
            </a:r>
          </a:p>
          <a:p>
            <a:r>
              <a:rPr lang="fa-IR" dirty="0" smtClean="0"/>
              <a:t>کالاهای کالاهای ضروری و غیر ضروری</a:t>
            </a:r>
          </a:p>
          <a:p>
            <a:r>
              <a:rPr lang="fa-IR" dirty="0" smtClean="0"/>
              <a:t>کالاهای بازاری</a:t>
            </a:r>
          </a:p>
          <a:p>
            <a:r>
              <a:rPr lang="fa-IR" dirty="0" smtClean="0"/>
              <a:t>کالاهای بازاری همگون</a:t>
            </a:r>
          </a:p>
          <a:p>
            <a:r>
              <a:rPr lang="fa-IR" dirty="0"/>
              <a:t>کالاهای بازاری </a:t>
            </a:r>
            <a:r>
              <a:rPr lang="fa-IR" dirty="0" smtClean="0"/>
              <a:t>ناهمگون</a:t>
            </a:r>
          </a:p>
          <a:p>
            <a:r>
              <a:rPr lang="fa-IR" dirty="0" smtClean="0"/>
              <a:t>کالاهای خاص</a:t>
            </a:r>
          </a:p>
          <a:p>
            <a:r>
              <a:rPr lang="fa-IR" dirty="0" smtClean="0"/>
              <a:t>کالاهای ناخواسته</a:t>
            </a:r>
          </a:p>
          <a:p>
            <a:pPr marL="0" indent="0">
              <a:buNone/>
            </a:pPr>
            <a:endParaRPr lang="fa-IR" dirty="0"/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10204627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کالاهای صنعتی</a:t>
            </a:r>
            <a:endParaRPr lang="fa-IR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a-IR" dirty="0" smtClean="0"/>
              <a:t>مواد و قطعه</a:t>
            </a:r>
          </a:p>
          <a:p>
            <a:pPr marL="0" indent="0">
              <a:buNone/>
            </a:pPr>
            <a:endParaRPr lang="fa-IR" dirty="0"/>
          </a:p>
          <a:p>
            <a:r>
              <a:rPr lang="fa-IR" dirty="0" smtClean="0"/>
              <a:t>قطعه ها و کالاهای ساخته شده</a:t>
            </a:r>
          </a:p>
          <a:p>
            <a:pPr marL="0" indent="0">
              <a:buNone/>
            </a:pPr>
            <a:endParaRPr lang="fa-IR" dirty="0"/>
          </a:p>
          <a:p>
            <a:r>
              <a:rPr lang="fa-IR" dirty="0" smtClean="0"/>
              <a:t>اقلام سرمایه ای</a:t>
            </a:r>
          </a:p>
          <a:p>
            <a:pPr marL="0" indent="0">
              <a:buNone/>
            </a:pPr>
            <a:endParaRPr lang="fa-IR" dirty="0"/>
          </a:p>
          <a:p>
            <a:r>
              <a:rPr lang="fa-IR" dirty="0" smtClean="0"/>
              <a:t>خدمات شرکتی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45953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108</TotalTime>
  <Words>466</Words>
  <Application>Microsoft Office PowerPoint</Application>
  <PresentationFormat>Widescreen</PresentationFormat>
  <Paragraphs>122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Garamond</vt:lpstr>
      <vt:lpstr>Times New Roman</vt:lpstr>
      <vt:lpstr>Organic</vt:lpstr>
      <vt:lpstr>بسمه تعالی </vt:lpstr>
      <vt:lpstr>موضوع   استراتژی محصول</vt:lpstr>
      <vt:lpstr>استاد محترم:جناب آقای دکتر اسماعیلی فر   دانشجو:مرجان دوستی شکیب</vt:lpstr>
      <vt:lpstr>آنچه به بازار ارایه می شود</vt:lpstr>
      <vt:lpstr>سلسله مراتب مورد نظر مشتری</vt:lpstr>
      <vt:lpstr>طبقه بندی محصولات از طرف بازاریاب</vt:lpstr>
      <vt:lpstr>قابل دوام بودن</vt:lpstr>
      <vt:lpstr>کالاهای مصرفی</vt:lpstr>
      <vt:lpstr>کالاهای صنعتی</vt:lpstr>
      <vt:lpstr>متمایز ساختن محصول</vt:lpstr>
      <vt:lpstr>متمایز بودن محصول</vt:lpstr>
      <vt:lpstr>ارایه خدمات متمایز</vt:lpstr>
      <vt:lpstr>طرح محصول</vt:lpstr>
      <vt:lpstr>سیستم و ترکیب محصول</vt:lpstr>
      <vt:lpstr>تجزیه و تحلیل بازار</vt:lpstr>
      <vt:lpstr>کل اقلام تشکیل دهنده خط محصول</vt:lpstr>
      <vt:lpstr>شش روش قیمت گذاری ترکیب محصول</vt:lpstr>
      <vt:lpstr>نام گذاری مشترک محصولات</vt:lpstr>
      <vt:lpstr>نام گذاری بر اساس بخش های تشکیل دهنده محصول</vt:lpstr>
      <vt:lpstr>بسته بندی محصولات</vt:lpstr>
      <vt:lpstr>اهداف بسته بندی</vt:lpstr>
      <vt:lpstr>بر چسب زدن به کالا</vt:lpstr>
      <vt:lpstr>ضمانت نامه و تضمین محصول</vt:lpstr>
      <vt:lpstr>با تشکر از توجه شما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بسمه تعالی</dc:title>
  <dc:creator>net2</dc:creator>
  <cp:lastModifiedBy>net2</cp:lastModifiedBy>
  <cp:revision>17</cp:revision>
  <dcterms:created xsi:type="dcterms:W3CDTF">2015-07-29T11:52:56Z</dcterms:created>
  <dcterms:modified xsi:type="dcterms:W3CDTF">2015-08-01T07:12:10Z</dcterms:modified>
</cp:coreProperties>
</file>