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52" r:id="rId16"/>
    <p:sldMasterId id="2147483864" r:id="rId17"/>
    <p:sldMasterId id="2147483876" r:id="rId18"/>
    <p:sldMasterId id="2147483888" r:id="rId19"/>
    <p:sldMasterId id="2147483900" r:id="rId20"/>
    <p:sldMasterId id="2147483912" r:id="rId21"/>
    <p:sldMasterId id="2147483924" r:id="rId22"/>
  </p:sldMasterIdLst>
  <p:notesMasterIdLst>
    <p:notesMasterId r:id="rId89"/>
  </p:notesMasterIdLst>
  <p:sldIdLst>
    <p:sldId id="256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16" r:id="rId31"/>
    <p:sldId id="311" r:id="rId32"/>
    <p:sldId id="312" r:id="rId33"/>
    <p:sldId id="313" r:id="rId34"/>
    <p:sldId id="314" r:id="rId35"/>
    <p:sldId id="294" r:id="rId36"/>
    <p:sldId id="295" r:id="rId37"/>
    <p:sldId id="318" r:id="rId38"/>
    <p:sldId id="296" r:id="rId39"/>
    <p:sldId id="297" r:id="rId40"/>
    <p:sldId id="299" r:id="rId41"/>
    <p:sldId id="319" r:id="rId42"/>
    <p:sldId id="300" r:id="rId43"/>
    <p:sldId id="301" r:id="rId44"/>
    <p:sldId id="317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258" r:id="rId54"/>
    <p:sldId id="260" r:id="rId55"/>
    <p:sldId id="261" r:id="rId56"/>
    <p:sldId id="262" r:id="rId57"/>
    <p:sldId id="263" r:id="rId58"/>
    <p:sldId id="264" r:id="rId59"/>
    <p:sldId id="265" r:id="rId60"/>
    <p:sldId id="266" r:id="rId61"/>
    <p:sldId id="277" r:id="rId62"/>
    <p:sldId id="267" r:id="rId63"/>
    <p:sldId id="276" r:id="rId64"/>
    <p:sldId id="274" r:id="rId65"/>
    <p:sldId id="275" r:id="rId66"/>
    <p:sldId id="278" r:id="rId67"/>
    <p:sldId id="269" r:id="rId68"/>
    <p:sldId id="279" r:id="rId69"/>
    <p:sldId id="270" r:id="rId70"/>
    <p:sldId id="280" r:id="rId71"/>
    <p:sldId id="271" r:id="rId72"/>
    <p:sldId id="273" r:id="rId73"/>
    <p:sldId id="272" r:id="rId74"/>
    <p:sldId id="281" r:id="rId75"/>
    <p:sldId id="283" r:id="rId76"/>
    <p:sldId id="282" r:id="rId77"/>
    <p:sldId id="284" r:id="rId78"/>
    <p:sldId id="285" r:id="rId79"/>
    <p:sldId id="289" r:id="rId80"/>
    <p:sldId id="286" r:id="rId81"/>
    <p:sldId id="287" r:id="rId82"/>
    <p:sldId id="288" r:id="rId83"/>
    <p:sldId id="290" r:id="rId84"/>
    <p:sldId id="291" r:id="rId85"/>
    <p:sldId id="292" r:id="rId86"/>
    <p:sldId id="293" r:id="rId87"/>
    <p:sldId id="259" r:id="rId8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>
        <p:scale>
          <a:sx n="89" d="100"/>
          <a:sy n="89" d="100"/>
        </p:scale>
        <p:origin x="-612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ABB6F-BA9E-461F-8920-4F1545151CA7}" type="datetimeFigureOut">
              <a:rPr lang="en-US" smtClean="0"/>
              <a:t>11/6/2015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FF7E7-CBBE-40DB-9EC7-7CDFB44EB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7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1713D-7B8C-4044-B386-C3E90F7FF0F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7E7-CBBE-40DB-9EC7-7CDFB44EBA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1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372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072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804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931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77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546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634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983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427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214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89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161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151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945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028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614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671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231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227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640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234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08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683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4128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744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852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037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849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48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16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293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601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42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66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866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686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145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410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758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944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321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330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5411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33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716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116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341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720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047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781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266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281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0427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530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36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22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537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28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742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52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549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359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431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5031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134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79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9602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305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399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613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006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67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156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2DCA1C9-871A-4E42-BF8B-BBD0C395058F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08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0831F7-E559-4CC3-8EDC-C9C6E7891776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83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87647D8-B7B5-4D7C-90FB-80A8FA4C0E50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5341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D34464-B2A9-4701-A5A9-B436C9EE7092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98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386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F8C3495-6488-4F2D-A899-270BEC2EDE85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640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2E84DC9-DCBC-4BBD-BB56-100FAE37D78B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058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DF20C23-676C-4D47-B984-DC368C9CD195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045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DB219EF-CCAD-4CBC-89A0-0CE595B23840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542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9CC4639-501E-47E9-BB37-49DDBECE4DED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  <a:latin typeface="Gill Sans MT"/>
              <a:cs typeface="B Nazanin" pitchFamily="2" charset="-78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5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6645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405C4C5-198E-4CFB-A743-31E695B36C3D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5051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41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2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56A71FA-10D4-4DA0-85A2-BCFDF6F802C4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46253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695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977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85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929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9417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4040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6124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9060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6122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1596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698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8818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0669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96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8610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1158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908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5866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8555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5937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1871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299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2113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6982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0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58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49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8466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153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379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376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9964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4772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6776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610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0387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64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1453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982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1105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6141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4502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3055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2878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2143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6107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2083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19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3482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2494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0441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3580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5598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4403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2719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6390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4755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429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49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2664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558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996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7512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3297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6360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7253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8006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0215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6419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7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1757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909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7528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99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09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51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7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21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9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66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62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39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30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85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35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40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36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84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06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3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20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634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40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05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03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35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40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36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846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0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83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98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20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634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40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058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03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913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841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662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4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673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844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107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849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59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850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9452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78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234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365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3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15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125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006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684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937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770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33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7513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584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743200"/>
            <a:ext cx="7467600" cy="121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191000"/>
            <a:ext cx="5715000" cy="381000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05C6D33-F026-431B-B249-A752FFF38E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885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AE260-79C7-48E7-BA11-1E687A0A08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7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865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DD9C0-5740-4D68-9336-D94BEF886C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380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8194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600200"/>
            <a:ext cx="28194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E4CBE-8349-482D-AAC8-B7A7205039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043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36A34-D3D8-4F3A-87A5-B24DBB3080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232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AA67C-F806-48FF-AC78-EC963E8E4F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58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894C93-CB9D-4E37-8094-05F18D135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967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B06AD-55AE-4774-8281-26A6AC989B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600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98873-B98C-47E8-9238-657321F0F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489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E5FBC-6D1B-4A00-A0CE-B7EDEFD9B8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773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9300" y="457200"/>
            <a:ext cx="17907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2197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659C1-818C-4E18-B187-BCC6175F6C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003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5181600" cy="1143000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5181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2B43C0-48A9-42AA-9BE9-B5D60A208C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0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564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0211-BDE5-4AB5-8314-6DD92EC04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804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2B5EF-587D-4DC4-A82E-9B250E98BB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931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EE9DB-E6E0-4A38-ABF9-8F296A4E10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77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3C2D-13FF-49D3-92B7-8B121FC339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546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45742-33A3-4E04-98E3-FDF661C49D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634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9EB-4849-4CD2-9E22-982A26820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983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67C5-FAF6-4841-84A3-D06B4CFFD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427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72C7F-38F2-46FC-A936-59E328041B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214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18492-D90F-4843-985A-936D1D50E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894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09600"/>
            <a:ext cx="1619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705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91517-F1DB-4235-A85C-EBECE421D7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1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5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3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4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4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3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6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7" y="21104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2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cs typeface="B Nazanin" pitchFamily="2" charset="-78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cs typeface="B Nazanin" pitchFamily="2" charset="-78"/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  <a:cs typeface="B Nazanin" pitchFamily="2" charset="-78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EA2B55EF-A410-4DF3-9EB3-248AAA08530D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  <a:cs typeface="B Nazanin" pitchFamily="2" charset="-78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cs typeface="B Nazanin" pitchFamily="2" charset="-78"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2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9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4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3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8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7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8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8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1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1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6858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5791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B09E67-6AF5-4A6D-BB35-5F518DABB58A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7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58C844-83CA-49D4-9AF4-DEE885370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fa.wikipedia.org/wiki/%D9%BE%D8%B1%D9%88%D9%86%D8%AF%D9%87:Atome_de_Rutherford.pn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1.xml"/><Relationship Id="rId5" Type="http://schemas.openxmlformats.org/officeDocument/2006/relationships/image" Target="mhtml:file://C:\Users\rez\Desktop\&#1578;&#1575;&#1585;&#1740;&#1582;%20&#1588;&#1740;&#1605;&#1740;%20-%20&#1608;&#1740;&#1705;&#1740;&#8204;&#1662;&#1583;&#1740;&#1575;.mht!http://upload.wikimedia.org/wikipedia/commons/thumb/5/5b/Atome_de_Rutherford.png/150px-Atome_de_Rutherford.png" TargetMode="Externa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5760"/>
            <a:ext cx="5181600" cy="3447256"/>
          </a:xfrm>
        </p:spPr>
        <p:txBody>
          <a:bodyPr/>
          <a:lstStyle/>
          <a:p>
            <a:r>
              <a:rPr lang="fa-IR" b="0" dirty="0">
                <a:cs typeface="B Farnaz" pitchFamily="2" charset="-78"/>
              </a:rPr>
              <a:t>فصل </a:t>
            </a:r>
            <a:r>
              <a:rPr lang="fa-IR" b="0" dirty="0" smtClean="0">
                <a:cs typeface="B Farnaz" pitchFamily="2" charset="-78"/>
              </a:rPr>
              <a:t>سوم:</a:t>
            </a:r>
            <a:r>
              <a:rPr lang="fa-IR" b="0" dirty="0">
                <a:cs typeface="B Farnaz" pitchFamily="2" charset="-78"/>
              </a:rPr>
              <a:t/>
            </a:r>
            <a:br>
              <a:rPr lang="fa-IR" b="0" dirty="0">
                <a:cs typeface="B Farnaz" pitchFamily="2" charset="-78"/>
              </a:rPr>
            </a:br>
            <a:r>
              <a:rPr lang="fa-IR" sz="7200" b="0" dirty="0" smtClean="0">
                <a:cs typeface="B Farnaz" pitchFamily="2" charset="-78"/>
              </a:rPr>
              <a:t>اتمها الفبای مواد</a:t>
            </a:r>
            <a:endParaRPr lang="en-US" sz="7200" dirty="0">
              <a:cs typeface="B Farnaz" pitchFamily="2" charset="-78"/>
            </a:endParaRPr>
          </a:p>
        </p:txBody>
      </p:sp>
      <p:pic>
        <p:nvPicPr>
          <p:cNvPr id="5" name="Picture 4" descr="on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50328">
            <a:off x="432712" y="3756360"/>
            <a:ext cx="2501534" cy="247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332656"/>
            <a:ext cx="71287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6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Farnaz" pitchFamily="2" charset="-78"/>
              </a:rPr>
              <a:t>یک مثال...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solidFill>
                  <a:srgbClr val="FF0000"/>
                </a:solidFill>
                <a:latin typeface="IranNastaliq" pitchFamily="18" charset="0"/>
                <a:cs typeface="B Yagut" pitchFamily="2" charset="-78"/>
              </a:rPr>
              <a:t>کربن</a:t>
            </a:r>
            <a:r>
              <a:rPr lang="fa-IR" sz="2800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 </a:t>
            </a:r>
            <a:r>
              <a:rPr lang="fa-IR" sz="2000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ماده ای است که می تواند به اشکال مختلف </a:t>
            </a: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باشد </a:t>
            </a:r>
          </a:p>
          <a:p>
            <a:pPr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مثل </a:t>
            </a:r>
            <a:r>
              <a:rPr lang="fa-IR" sz="2800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گرافیت، الماس و </a:t>
            </a: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دوده  </a:t>
            </a:r>
          </a:p>
          <a:p>
            <a:pPr algn="r" rtl="1">
              <a:lnSpc>
                <a:spcPct val="150000"/>
              </a:lnSpc>
            </a:pPr>
            <a:endParaRPr lang="fa-IR" sz="2800" dirty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800" dirty="0" smtClean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FF0000"/>
                </a:solidFill>
                <a:latin typeface="IranNastaliq" pitchFamily="18" charset="0"/>
                <a:cs typeface="B Yagut" pitchFamily="2" charset="-78"/>
              </a:rPr>
              <a:t>پلی اتیلن: </a:t>
            </a:r>
            <a:r>
              <a:rPr lang="fa-IR" sz="2000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ماده ای است که می تواند به اشکال مختلف باشد</a:t>
            </a:r>
            <a:r>
              <a:rPr lang="fa-IR" sz="2800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 </a:t>
            </a:r>
            <a:endParaRPr lang="fa-IR" sz="2800" dirty="0" smtClean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مثل ظروف نازک مثلا ظرف سس گوجه باشد </a:t>
            </a:r>
          </a:p>
          <a:p>
            <a:pPr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و یا سخت بصورت لوله های آب   </a:t>
            </a:r>
            <a:endParaRPr lang="fa-IR" sz="2800" dirty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800" dirty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800" dirty="0" smtClean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</p:txBody>
      </p:sp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006182" y="4376662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/>
          <a:stretch/>
        </p:blipFill>
        <p:spPr bwMode="auto">
          <a:xfrm>
            <a:off x="5215682" y="1812097"/>
            <a:ext cx="3295499" cy="202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56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332656"/>
            <a:ext cx="7128792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6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Farnaz" pitchFamily="2" charset="-78"/>
              </a:rPr>
              <a:t>ادامه مثال...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FF0000"/>
                </a:solidFill>
                <a:latin typeface="IranNastaliq" pitchFamily="18" charset="0"/>
                <a:cs typeface="B Yagut" pitchFamily="2" charset="-78"/>
              </a:rPr>
              <a:t>نفت</a:t>
            </a: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 </a:t>
            </a:r>
            <a:r>
              <a:rPr lang="fa-IR" sz="2000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(طلای </a:t>
            </a: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سیاه)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chemeClr val="accent6">
                    <a:lumMod val="50000"/>
                  </a:schemeClr>
                </a:solidFill>
                <a:latin typeface="IranNastaliq" pitchFamily="18" charset="0"/>
                <a:cs typeface="B Yagut" pitchFamily="2" charset="-78"/>
              </a:rPr>
              <a:t>الف) با سوزاندن انرژی زیاد تولید می شود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chemeClr val="accent6">
                    <a:lumMod val="50000"/>
                  </a:schemeClr>
                </a:solidFill>
                <a:latin typeface="IranNastaliq" pitchFamily="18" charset="0"/>
                <a:cs typeface="B Yagut" pitchFamily="2" charset="-78"/>
              </a:rPr>
              <a:t>ب) مواد شیمیایی گوناگونی از آن می توان گرفت مثل :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بنزین هواپیما			گاز شهری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بنزین ماشین			سوخت دیزل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بنزین سفید			دوده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نفتا یا حلال های صنعتی		سوخت کشتی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مواد پتروشیمی مثل الکلها و داروها (آسپیرین)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شیرین کننده			قیر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عطرها و رنگ های </a:t>
            </a:r>
            <a:r>
              <a:rPr lang="fa-IR" sz="2000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خوراکی		پلاستیک </a:t>
            </a:r>
            <a:r>
              <a:rPr lang="fa-IR" sz="2000" dirty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ها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فرآوده جانبی (انواع کود، امونیک، اسید سولفریک) </a:t>
            </a:r>
            <a:r>
              <a:rPr lang="fa-IR" sz="2000" dirty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	</a:t>
            </a:r>
            <a:endParaRPr lang="fa-IR" sz="2000" dirty="0" smtClean="0">
              <a:solidFill>
                <a:srgbClr val="C00000"/>
              </a:solidFill>
              <a:latin typeface="IranNastaliq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000" dirty="0" smtClean="0">
              <a:solidFill>
                <a:schemeClr val="accent6">
                  <a:lumMod val="50000"/>
                </a:schemeClr>
              </a:solidFill>
              <a:latin typeface="IranNastaliq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800" dirty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800" dirty="0" smtClean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09944"/>
            <a:ext cx="1821500" cy="111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1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15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332656"/>
            <a:ext cx="7128792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6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Farnaz" pitchFamily="2" charset="-78"/>
              </a:rPr>
              <a:t>سوال اساسی :</a:t>
            </a:r>
          </a:p>
          <a:p>
            <a:pPr algn="ctr" rtl="1">
              <a:lnSpc>
                <a:spcPct val="150000"/>
              </a:lnSpc>
            </a:pPr>
            <a:r>
              <a:rPr lang="fa-IR" sz="36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Farnaz" pitchFamily="2" charset="-78"/>
              </a:rPr>
              <a:t>مواد از چه چیزی ساخته شده است؟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solidFill>
                  <a:schemeClr val="accent2">
                    <a:lumMod val="75000"/>
                  </a:schemeClr>
                </a:solidFill>
                <a:latin typeface="IranNastaliq" pitchFamily="18" charset="0"/>
                <a:cs typeface="B Yagut" pitchFamily="2" charset="-78"/>
              </a:rPr>
              <a:t>2500 سال پیش </a:t>
            </a:r>
            <a:r>
              <a:rPr lang="fa-IR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		تالس		آب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accent2">
                    <a:lumMod val="75000"/>
                  </a:schemeClr>
                </a:solidFill>
                <a:latin typeface="IranNastaliq" pitchFamily="18" charset="0"/>
                <a:cs typeface="B Yagut" pitchFamily="2" charset="-78"/>
              </a:rPr>
              <a:t>2300 سال </a:t>
            </a:r>
            <a:r>
              <a:rPr lang="fa-IR" dirty="0" smtClean="0">
                <a:solidFill>
                  <a:schemeClr val="accent2">
                    <a:lumMod val="75000"/>
                  </a:schemeClr>
                </a:solidFill>
                <a:latin typeface="IranNastaliq" pitchFamily="18" charset="0"/>
                <a:cs typeface="B Yagut" pitchFamily="2" charset="-78"/>
              </a:rPr>
              <a:t>پیش	</a:t>
            </a:r>
            <a:r>
              <a:rPr lang="fa-IR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	ارسطو		آب، باد، خاک و آتش</a:t>
            </a:r>
          </a:p>
          <a:p>
            <a:pPr algn="ctr" rtl="1"/>
            <a:r>
              <a:rPr lang="fa-IR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.</a:t>
            </a:r>
          </a:p>
          <a:p>
            <a:pPr algn="ctr" rtl="1"/>
            <a:r>
              <a:rPr lang="fa-IR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solidFill>
                  <a:schemeClr val="accent2">
                    <a:lumMod val="75000"/>
                  </a:schemeClr>
                </a:solidFill>
                <a:latin typeface="IranNastaliq" pitchFamily="18" charset="0"/>
                <a:cs typeface="B Yagut" pitchFamily="2" charset="-78"/>
              </a:rPr>
              <a:t>1803 میلادی</a:t>
            </a:r>
            <a:r>
              <a:rPr lang="fa-IR" dirty="0" smtClean="0">
                <a:solidFill>
                  <a:srgbClr val="C00000"/>
                </a:solidFill>
                <a:latin typeface="IranNastaliq" pitchFamily="18" charset="0"/>
                <a:cs typeface="B Yagut" pitchFamily="2" charset="-78"/>
              </a:rPr>
              <a:t>		جان دالتون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ranNastaliq" pitchFamily="18" charset="0"/>
                <a:cs typeface="B Yagut" pitchFamily="2" charset="-78"/>
              </a:rPr>
              <a:t>مواد از ذرات ریزی به نام اتم ساخته شده است که خود تجزیه نمی شوند و مواد مختلف از ترکیب اتمهای گوناگون تشکیل شده است</a:t>
            </a:r>
            <a:endParaRPr lang="fa-IR" sz="2000" dirty="0">
              <a:solidFill>
                <a:schemeClr val="tx1">
                  <a:lumMod val="95000"/>
                  <a:lumOff val="5000"/>
                </a:schemeClr>
              </a:solidFill>
              <a:latin typeface="IranNastaliq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accent2">
                    <a:lumMod val="75000"/>
                  </a:schemeClr>
                </a:solidFill>
                <a:latin typeface="IranNastaliq" pitchFamily="18" charset="0"/>
                <a:cs typeface="B Yagut" pitchFamily="2" charset="-78"/>
              </a:rPr>
              <a:t>امروز	</a:t>
            </a: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		</a:t>
            </a:r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IranNastaliq" pitchFamily="18" charset="0"/>
                <a:cs typeface="B Yagut" pitchFamily="2" charset="-78"/>
              </a:rPr>
              <a:t>اتمها نیز از ذرات ریزتری به نام الکترون و پروتون و نوترون تشکیل شده است</a:t>
            </a:r>
          </a:p>
          <a:p>
            <a:pPr algn="r" rtl="1">
              <a:lnSpc>
                <a:spcPct val="150000"/>
              </a:lnSpc>
            </a:pPr>
            <a:endParaRPr lang="fa-IR" sz="2800" dirty="0" smtClean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97761"/>
            <a:ext cx="972660" cy="116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0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37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681365" y="4731785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27583" y="5075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3608" y="1282746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 smtClean="0">
                <a:solidFill>
                  <a:srgbClr val="000000"/>
                </a:solidFill>
                <a:latin typeface="Calibri"/>
                <a:ea typeface="Calibri"/>
                <a:cs typeface="B Roya"/>
              </a:rPr>
              <a:t>.</a:t>
            </a:r>
            <a:endParaRPr lang="fa-IR" sz="2000" dirty="0">
              <a:solidFill>
                <a:srgbClr val="000000"/>
              </a:solidFill>
              <a:latin typeface="Calibri"/>
              <a:ea typeface="Calibri"/>
              <a:cs typeface="B Farnaz" pitchFamily="2" charset="-78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3872" y="341462"/>
            <a:ext cx="7308304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350" algn="just" rtl="1">
              <a:lnSpc>
                <a:spcPct val="150000"/>
              </a:lnSpc>
              <a:spcAft>
                <a:spcPts val="1000"/>
              </a:spcAft>
              <a:tabLst>
                <a:tab pos="4279900" algn="l"/>
              </a:tabLst>
            </a:pPr>
            <a:r>
              <a:rPr lang="fa-IR" sz="2800" dirty="0" smtClean="0">
                <a:solidFill>
                  <a:srgbClr val="000000"/>
                </a:solidFill>
                <a:latin typeface="Times New Roman"/>
                <a:ea typeface="Times New Roman"/>
                <a:cs typeface="B Farnaz" pitchFamily="2" charset="-78"/>
              </a:rPr>
              <a:t>تقسیم </a:t>
            </a:r>
            <a:r>
              <a:rPr lang="fa-IR" sz="2800" dirty="0">
                <a:solidFill>
                  <a:srgbClr val="000000"/>
                </a:solidFill>
                <a:latin typeface="Times New Roman"/>
                <a:ea typeface="Times New Roman"/>
                <a:cs typeface="B Farnaz" pitchFamily="2" charset="-78"/>
              </a:rPr>
              <a:t>بندی مواد: </a:t>
            </a:r>
            <a:endParaRPr lang="en-US" sz="2800" dirty="0">
              <a:solidFill>
                <a:srgbClr val="000000"/>
              </a:solidFill>
              <a:latin typeface="Times New Roman"/>
              <a:ea typeface="Times New Roman"/>
              <a:cs typeface="B Farnaz" pitchFamily="2" charset="-78"/>
            </a:endParaRPr>
          </a:p>
        </p:txBody>
      </p:sp>
      <p:pic>
        <p:nvPicPr>
          <p:cNvPr id="8194" name="Picture 2" descr="7"/>
          <p:cNvPicPr>
            <a:picLocks noChangeAspect="1" noChangeArrowheads="1"/>
          </p:cNvPicPr>
          <p:nvPr/>
        </p:nvPicPr>
        <p:blipFill>
          <a:blip r:embed="rId4" cstate="print">
            <a:lum bright="20000" contrast="-1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 r="2087" b="5898"/>
          <a:stretch>
            <a:fillRect/>
          </a:stretch>
        </p:blipFill>
        <p:spPr bwMode="auto">
          <a:xfrm>
            <a:off x="1168264" y="1071671"/>
            <a:ext cx="6728524" cy="426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98" y="4239034"/>
            <a:ext cx="2182639" cy="219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6689579" y="1248335"/>
            <a:ext cx="1907245" cy="18358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619672" y="1077669"/>
            <a:ext cx="1756155" cy="18358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gray">
          <a:xfrm>
            <a:off x="3399457" y="1734826"/>
            <a:ext cx="850900" cy="118586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36A1B6"/>
              </a:gs>
              <a:gs pos="100000">
                <a:srgbClr val="36A1B6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006182" y="4376662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3801152" y="380637"/>
            <a:ext cx="2178684" cy="1407678"/>
            <a:chOff x="1997" y="1314"/>
            <a:chExt cx="1889" cy="1009"/>
          </a:xfrm>
        </p:grpSpPr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16" name="Oval 13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36A1B6"/>
                  </a:gs>
                  <a:gs pos="100000">
                    <a:srgbClr val="36A1B6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7FB242">
                      <a:gamma/>
                      <a:tint val="44314"/>
                      <a:invGamma/>
                    </a:srgbClr>
                  </a:gs>
                  <a:gs pos="100000">
                    <a:srgbClr val="7FB24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rgbClr val="4987E3">
                    <a:gamma/>
                    <a:shade val="46275"/>
                    <a:invGamma/>
                  </a:srgbClr>
                </a:gs>
                <a:gs pos="100000">
                  <a:srgbClr val="4987E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rgbClr val="4987E3">
                    <a:alpha val="0"/>
                  </a:srgbClr>
                </a:gs>
                <a:gs pos="100000">
                  <a:srgbClr val="4987E3">
                    <a:gamma/>
                    <a:tint val="34902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rgbClr val="4987E3">
                    <a:gamma/>
                    <a:shade val="79216"/>
                    <a:invGamma/>
                  </a:srgbClr>
                </a:gs>
                <a:gs pos="100000">
                  <a:srgbClr val="4987E3">
                    <a:alpha val="4800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gray">
            <a:xfrm>
              <a:off x="2228" y="1359"/>
              <a:ext cx="1382" cy="624"/>
            </a:xfrm>
            <a:prstGeom prst="ellipse">
              <a:avLst/>
            </a:prstGeom>
            <a:gradFill rotWithShape="1">
              <a:gsLst>
                <a:gs pos="0">
                  <a:srgbClr val="4987E3">
                    <a:gamma/>
                    <a:tint val="0"/>
                    <a:invGamma/>
                  </a:srgbClr>
                </a:gs>
                <a:gs pos="100000">
                  <a:srgbClr val="4987E3">
                    <a:alpha val="3800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4800" kern="0" noProof="0" dirty="0" smtClean="0">
                  <a:solidFill>
                    <a:sysClr val="windowText" lastClr="000000"/>
                  </a:solidFill>
                  <a:cs typeface="0 Jadid Bold" pitchFamily="2" charset="-78"/>
                </a:rPr>
                <a:t>مواد</a:t>
              </a:r>
              <a:endPara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0 Jadid Bold" pitchFamily="2" charset="-78"/>
              </a:endParaRPr>
            </a:p>
          </p:txBody>
        </p:sp>
      </p:grpSp>
      <p:sp>
        <p:nvSpPr>
          <p:cNvPr id="18" name="Freeform 10"/>
          <p:cNvSpPr>
            <a:spLocks/>
          </p:cNvSpPr>
          <p:nvPr/>
        </p:nvSpPr>
        <p:spPr bwMode="gray">
          <a:xfrm flipH="1">
            <a:off x="5711761" y="1747265"/>
            <a:ext cx="852487" cy="118586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4987E3"/>
              </a:gs>
              <a:gs pos="100000">
                <a:srgbClr val="4987E3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18446" y="1571308"/>
            <a:ext cx="18783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r>
              <a:rPr lang="fa-IR" sz="4000" kern="0" dirty="0" smtClean="0">
                <a:solidFill>
                  <a:sysClr val="windowText" lastClr="000000"/>
                </a:solidFill>
                <a:cs typeface="0 Jadid Bold" pitchFamily="2" charset="-78"/>
              </a:rPr>
              <a:t>خالص</a:t>
            </a:r>
            <a:endParaRPr lang="fa-IR" sz="4800" kern="0" dirty="0">
              <a:solidFill>
                <a:sysClr val="windowText" lastClr="000000"/>
              </a:solidFill>
              <a:cs typeface="0 Jadid Bold" pitchFamily="2" charset="-78"/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r>
              <a:rPr lang="fa-IR" sz="2800" kern="0" dirty="0">
                <a:solidFill>
                  <a:sysClr val="windowText" lastClr="000000"/>
                </a:solidFill>
                <a:cs typeface="0 Baran" pitchFamily="2" charset="-78"/>
              </a:rPr>
              <a:t>ساختار یکسان دارد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75656" y="1210749"/>
            <a:ext cx="18783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r>
              <a:rPr lang="fa-IR" sz="4000" kern="0" dirty="0" smtClean="0">
                <a:solidFill>
                  <a:sysClr val="windowText" lastClr="000000"/>
                </a:solidFill>
                <a:cs typeface="0 Jadid Bold" pitchFamily="2" charset="-78"/>
              </a:rPr>
              <a:t>ناخالص</a:t>
            </a:r>
            <a:endParaRPr lang="fa-IR" sz="4800" kern="0" dirty="0">
              <a:solidFill>
                <a:sysClr val="windowText" lastClr="000000"/>
              </a:solidFill>
              <a:cs typeface="0 Jadid Bold" pitchFamily="2" charset="-78"/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r>
              <a:rPr lang="fa-IR" sz="2800" kern="0" dirty="0">
                <a:solidFill>
                  <a:sysClr val="windowText" lastClr="000000"/>
                </a:solidFill>
                <a:cs typeface="0 Baran" pitchFamily="2" charset="-78"/>
              </a:rPr>
              <a:t>ساختار یکسان </a:t>
            </a:r>
            <a:r>
              <a:rPr lang="fa-IR" sz="2800" kern="0" dirty="0" smtClean="0">
                <a:solidFill>
                  <a:sysClr val="windowText" lastClr="000000"/>
                </a:solidFill>
                <a:cs typeface="0 Baran" pitchFamily="2" charset="-78"/>
              </a:rPr>
              <a:t>ندارد</a:t>
            </a:r>
            <a:endParaRPr lang="fa-IR" sz="2800" kern="0" dirty="0">
              <a:solidFill>
                <a:sysClr val="windowText" lastClr="000000"/>
              </a:solidFill>
              <a:cs typeface="0 Baran" pitchFamily="2" charset="-78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97" y="3068960"/>
            <a:ext cx="7115175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3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006182" y="4376662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689579" y="1248335"/>
            <a:ext cx="1907245" cy="18358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619672" y="1077669"/>
            <a:ext cx="1756155" cy="18358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gray">
          <a:xfrm>
            <a:off x="3399457" y="1734826"/>
            <a:ext cx="850900" cy="118586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36A1B6"/>
              </a:gs>
              <a:gs pos="100000">
                <a:srgbClr val="36A1B6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3801152" y="380637"/>
            <a:ext cx="2178684" cy="1407678"/>
            <a:chOff x="1997" y="1314"/>
            <a:chExt cx="1889" cy="1009"/>
          </a:xfrm>
        </p:grpSpPr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15" name="Oval 13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36A1B6"/>
                  </a:gs>
                  <a:gs pos="100000">
                    <a:srgbClr val="36A1B6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7FB242">
                      <a:gamma/>
                      <a:tint val="44314"/>
                      <a:invGamma/>
                    </a:srgbClr>
                  </a:gs>
                  <a:gs pos="100000">
                    <a:srgbClr val="7FB24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rgbClr val="4987E3">
                    <a:gamma/>
                    <a:shade val="46275"/>
                    <a:invGamma/>
                  </a:srgbClr>
                </a:gs>
                <a:gs pos="100000">
                  <a:srgbClr val="4987E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rgbClr val="4987E3">
                    <a:alpha val="0"/>
                  </a:srgbClr>
                </a:gs>
                <a:gs pos="100000">
                  <a:srgbClr val="4987E3">
                    <a:gamma/>
                    <a:tint val="34902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rgbClr val="4987E3">
                    <a:gamma/>
                    <a:shade val="79216"/>
                    <a:invGamma/>
                  </a:srgbClr>
                </a:gs>
                <a:gs pos="100000">
                  <a:srgbClr val="4987E3">
                    <a:alpha val="4800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gray">
            <a:xfrm>
              <a:off x="2228" y="1359"/>
              <a:ext cx="1382" cy="624"/>
            </a:xfrm>
            <a:prstGeom prst="ellipse">
              <a:avLst/>
            </a:prstGeom>
            <a:gradFill rotWithShape="1">
              <a:gsLst>
                <a:gs pos="0">
                  <a:srgbClr val="4987E3">
                    <a:gamma/>
                    <a:tint val="0"/>
                    <a:invGamma/>
                  </a:srgbClr>
                </a:gs>
                <a:gs pos="100000">
                  <a:srgbClr val="4987E3">
                    <a:alpha val="3800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a-IR" sz="4800" kern="0" noProof="0" dirty="0" smtClean="0">
                  <a:solidFill>
                    <a:sysClr val="windowText" lastClr="000000"/>
                  </a:solidFill>
                  <a:cs typeface="0 Jadid Bold" pitchFamily="2" charset="-78"/>
                </a:rPr>
                <a:t>ناخالص</a:t>
              </a:r>
              <a:endPara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0 Jadid Bold" pitchFamily="2" charset="-78"/>
              </a:endParaRPr>
            </a:p>
          </p:txBody>
        </p:sp>
      </p:grpSp>
      <p:sp>
        <p:nvSpPr>
          <p:cNvPr id="17" name="Freeform 10"/>
          <p:cNvSpPr>
            <a:spLocks/>
          </p:cNvSpPr>
          <p:nvPr/>
        </p:nvSpPr>
        <p:spPr bwMode="gray">
          <a:xfrm flipH="1">
            <a:off x="5711761" y="1747265"/>
            <a:ext cx="852487" cy="118586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4987E3"/>
              </a:gs>
              <a:gs pos="100000">
                <a:srgbClr val="4987E3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98205" y="1106347"/>
            <a:ext cx="18783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r>
              <a:rPr lang="fa-IR" sz="2800" kern="0" dirty="0" smtClean="0">
                <a:solidFill>
                  <a:sysClr val="windowText" lastClr="000000"/>
                </a:solidFill>
                <a:cs typeface="0 Jadid Bold" pitchFamily="2" charset="-78"/>
              </a:rPr>
              <a:t>ناهمگن: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r>
              <a:rPr lang="fa-IR" sz="2800" kern="0" dirty="0" smtClean="0">
                <a:solidFill>
                  <a:sysClr val="windowText" lastClr="000000"/>
                </a:solidFill>
                <a:cs typeface="0 Jadid Bold" pitchFamily="2" charset="-78"/>
              </a:rPr>
              <a:t>اجزای سازنده ان در همه جا یکسان پخش نشده اند</a:t>
            </a:r>
            <a:endParaRPr lang="fa-IR" sz="1800" kern="0" dirty="0">
              <a:solidFill>
                <a:sysClr val="windowText" lastClr="000000"/>
              </a:solidFill>
              <a:cs typeface="0 Baran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65523" y="1247555"/>
            <a:ext cx="18783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r>
              <a:rPr lang="fa-IR" sz="2800" kern="0" dirty="0" smtClean="0">
                <a:solidFill>
                  <a:sysClr val="windowText" lastClr="000000"/>
                </a:solidFill>
                <a:cs typeface="0 Jadid Bold" pitchFamily="2" charset="-78"/>
              </a:rPr>
              <a:t>همگن: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</a:pPr>
            <a:r>
              <a:rPr lang="fa-IR" sz="2800" kern="0" dirty="0" smtClean="0">
                <a:solidFill>
                  <a:sysClr val="windowText" lastClr="000000"/>
                </a:solidFill>
                <a:cs typeface="0 Jadid Bold" pitchFamily="2" charset="-78"/>
              </a:rPr>
              <a:t>اجزای سازنده ان در همه جا یکسان پخش شده اند</a:t>
            </a:r>
            <a:endParaRPr lang="fa-IR" sz="1800" kern="0" dirty="0">
              <a:solidFill>
                <a:sysClr val="windowText" lastClr="000000"/>
              </a:solidFill>
              <a:cs typeface="0 Baran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8205" y="3429000"/>
            <a:ext cx="71287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FF0000"/>
                </a:solidFill>
                <a:latin typeface="IranNastaliq" pitchFamily="18" charset="0"/>
                <a:cs typeface="B Yagut" pitchFamily="2" charset="-78"/>
              </a:rPr>
              <a:t>مثال: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chemeClr val="accent2">
                    <a:lumMod val="75000"/>
                  </a:schemeClr>
                </a:solidFill>
                <a:latin typeface="IranNastaliq" pitchFamily="18" charset="0"/>
                <a:cs typeface="B Yagut" pitchFamily="2" charset="-78"/>
              </a:rPr>
              <a:t>ماده خالص عنصر</a:t>
            </a: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		مس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chemeClr val="accent2">
                    <a:lumMod val="75000"/>
                  </a:schemeClr>
                </a:solidFill>
                <a:latin typeface="IranNastaliq" pitchFamily="18" charset="0"/>
                <a:cs typeface="B Yagut" pitchFamily="2" charset="-78"/>
              </a:rPr>
              <a:t>ماده خالص ترکیب</a:t>
            </a: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		دی اکسیدکربن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chemeClr val="accent2">
                    <a:lumMod val="75000"/>
                  </a:schemeClr>
                </a:solidFill>
                <a:latin typeface="IranNastaliq" pitchFamily="18" charset="0"/>
                <a:cs typeface="B Yagut" pitchFamily="2" charset="-78"/>
              </a:rPr>
              <a:t>ماده ناخالص همگن</a:t>
            </a: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		هوا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chemeClr val="accent2">
                    <a:lumMod val="75000"/>
                  </a:schemeClr>
                </a:solidFill>
                <a:latin typeface="IranNastaliq" pitchFamily="18" charset="0"/>
                <a:cs typeface="B Yagut" pitchFamily="2" charset="-78"/>
              </a:rPr>
              <a:t>ماده ناخالص ناهمگن</a:t>
            </a: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		مخلوط شن و ماسه</a:t>
            </a:r>
          </a:p>
        </p:txBody>
      </p:sp>
    </p:spTree>
    <p:extLst>
      <p:ext uri="{BB962C8B-B14F-4D97-AF65-F5344CB8AC3E}">
        <p14:creationId xmlns:p14="http://schemas.microsoft.com/office/powerpoint/2010/main" val="17309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332656"/>
            <a:ext cx="71287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>
                <a:solidFill>
                  <a:schemeClr val="accent6">
                    <a:lumMod val="50000"/>
                  </a:schemeClr>
                </a:solidFill>
                <a:latin typeface="IranNastaliq" pitchFamily="18" charset="0"/>
                <a:cs typeface="B Yagut" pitchFamily="2" charset="-78"/>
              </a:rPr>
              <a:t>درحال حاضر </a:t>
            </a:r>
            <a:r>
              <a:rPr lang="fa-IR" dirty="0" smtClean="0">
                <a:solidFill>
                  <a:schemeClr val="accent6">
                    <a:lumMod val="50000"/>
                  </a:schemeClr>
                </a:solidFill>
                <a:latin typeface="IranNastaliq" pitchFamily="18" charset="0"/>
                <a:cs typeface="B Yagut" pitchFamily="2" charset="-78"/>
              </a:rPr>
              <a:t>111 عنصر شیمیایی شناخته شده که 90 تای آن </a:t>
            </a:r>
            <a:r>
              <a:rPr lang="fa-IR" dirty="0">
                <a:solidFill>
                  <a:schemeClr val="accent6">
                    <a:lumMod val="50000"/>
                  </a:schemeClr>
                </a:solidFill>
                <a:latin typeface="IranNastaliq" pitchFamily="18" charset="0"/>
                <a:cs typeface="B Yagut" pitchFamily="2" charset="-78"/>
              </a:rPr>
              <a:t>در طبیعت شناخته شده و 21 عنصر در طبیعت وجود </a:t>
            </a:r>
            <a:r>
              <a:rPr lang="fa-IR" dirty="0" smtClean="0">
                <a:solidFill>
                  <a:schemeClr val="accent6">
                    <a:lumMod val="50000"/>
                  </a:schemeClr>
                </a:solidFill>
                <a:latin typeface="IranNastaliq" pitchFamily="18" charset="0"/>
                <a:cs typeface="B Yagut" pitchFamily="2" charset="-78"/>
              </a:rPr>
              <a:t>ندارد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latin typeface="IranNastaliq" pitchFamily="18" charset="0"/>
                <a:cs typeface="B Yagut" pitchFamily="2" charset="-78"/>
              </a:rPr>
              <a:t>تعریف ملکول:</a:t>
            </a:r>
          </a:p>
          <a:p>
            <a:pPr algn="ctr" rtl="1">
              <a:lnSpc>
                <a:spcPct val="150000"/>
              </a:lnSpc>
            </a:pPr>
            <a:r>
              <a:rPr lang="fa-IR" sz="3200" dirty="0" smtClean="0">
                <a:latin typeface="IranNastaliq" pitchFamily="18" charset="0"/>
                <a:cs typeface="B Yagut" pitchFamily="2" charset="-78"/>
              </a:rPr>
              <a:t>به گروهی از اتمها که از اتصال دو یا چند اتم به یکدیگر به وجود آمده 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latin typeface="IranNastaliq" pitchFamily="18" charset="0"/>
                <a:cs typeface="B Yagut" pitchFamily="2" charset="-78"/>
              </a:rPr>
              <a:t>مثلا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latin typeface="IranNastaliq" pitchFamily="18" charset="0"/>
                <a:cs typeface="B Yagut" pitchFamily="2" charset="-78"/>
              </a:rPr>
              <a:t>در ملکول آب دو اتم هیدروژن و یک اتم اکسیژن ترکیب می شوند و یک ملکول سه اتمی است....			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latin typeface="IranNastaliq" pitchFamily="18" charset="0"/>
                <a:cs typeface="B Yagut" pitchFamily="2" charset="-78"/>
              </a:rPr>
              <a:t> یا در ملکول کلر</a:t>
            </a:r>
            <a:endParaRPr lang="fa-IR" sz="2000" dirty="0">
              <a:latin typeface="IranNastaliq" pitchFamily="18" charset="0"/>
              <a:cs typeface="B Yagut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41637"/>
            <a:ext cx="3330289" cy="147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32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006182" y="4376662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1597168" y="620688"/>
            <a:ext cx="5975350" cy="4495800"/>
          </a:xfrm>
          <a:prstGeom prst="rightArrow">
            <a:avLst>
              <a:gd name="adj1" fmla="val 79306"/>
              <a:gd name="adj2" fmla="val 32920"/>
            </a:avLst>
          </a:prstGeom>
          <a:gradFill rotWithShape="1">
            <a:gsLst>
              <a:gs pos="0">
                <a:srgbClr val="4987E3">
                  <a:gamma/>
                  <a:tint val="3137"/>
                  <a:invGamma/>
                </a:srgbClr>
              </a:gs>
              <a:gs pos="100000">
                <a:srgbClr val="4987E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blackWhite">
          <a:xfrm>
            <a:off x="2108622" y="1196752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4987E3"/>
              </a:gs>
              <a:gs pos="50000">
                <a:srgbClr val="4987E3">
                  <a:gamma/>
                  <a:tint val="66667"/>
                  <a:invGamma/>
                </a:srgbClr>
              </a:gs>
              <a:gs pos="100000">
                <a:srgbClr val="4987E3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kern="0" dirty="0" smtClean="0">
                <a:cs typeface="B Koodak" pitchFamily="2" charset="-78"/>
              </a:rPr>
              <a:t>الکترون(</a:t>
            </a:r>
            <a:r>
              <a:rPr lang="en-US" kern="0" dirty="0" smtClean="0">
                <a:cs typeface="B Koodak" pitchFamily="2" charset="-78"/>
              </a:rPr>
              <a:t>e</a:t>
            </a:r>
            <a:r>
              <a:rPr lang="fa-IR" kern="0" dirty="0" smtClean="0">
                <a:cs typeface="B Koodak" pitchFamily="2" charset="-78"/>
              </a:rPr>
              <a:t>): </a:t>
            </a:r>
            <a:r>
              <a:rPr lang="fa-IR" sz="1800" kern="0" dirty="0" smtClean="0">
                <a:cs typeface="B Koodak" pitchFamily="2" charset="-78"/>
              </a:rPr>
              <a:t>ذره ای که به دور  </a:t>
            </a:r>
            <a:r>
              <a:rPr lang="fa-IR" sz="1800" b="1" kern="0" dirty="0" smtClean="0">
                <a:cs typeface="B Koodak" pitchFamily="2" charset="-78"/>
              </a:rPr>
              <a:t>هسته</a:t>
            </a:r>
            <a:r>
              <a:rPr lang="fa-IR" sz="1800" kern="0" dirty="0" smtClean="0">
                <a:cs typeface="B Koodak" pitchFamily="2" charset="-78"/>
              </a:rPr>
              <a:t> می چرخد 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800" kern="0" dirty="0" smtClean="0">
                <a:cs typeface="B Koodak" pitchFamily="2" charset="-78"/>
              </a:rPr>
              <a:t>و بار آن منفی است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cs typeface="B Koodak" pitchFamily="2" charset="-78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blackWhite">
          <a:xfrm>
            <a:off x="2108622" y="2420888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36A1B6"/>
              </a:gs>
              <a:gs pos="50000">
                <a:srgbClr val="36A1B6">
                  <a:gamma/>
                  <a:tint val="66667"/>
                  <a:invGamma/>
                </a:srgbClr>
              </a:gs>
              <a:gs pos="100000">
                <a:srgbClr val="36A1B6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2000" kern="0" dirty="0" smtClean="0">
              <a:solidFill>
                <a:srgbClr val="000000"/>
              </a:solidFill>
              <a:cs typeface="0 Koodak Bold" pitchFamily="2" charset="-78"/>
            </a:endParaRP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kern="0" dirty="0">
                <a:cs typeface="B Koodak" pitchFamily="2" charset="-78"/>
              </a:rPr>
              <a:t>پروتون (</a:t>
            </a:r>
            <a:r>
              <a:rPr lang="en-US" kern="0" dirty="0">
                <a:cs typeface="B Koodak" pitchFamily="2" charset="-78"/>
              </a:rPr>
              <a:t>p</a:t>
            </a:r>
            <a:r>
              <a:rPr lang="fa-IR" kern="0" dirty="0">
                <a:cs typeface="B Koodak" pitchFamily="2" charset="-78"/>
              </a:rPr>
              <a:t>): </a:t>
            </a:r>
            <a:r>
              <a:rPr lang="fa-IR" sz="1600" kern="0" dirty="0">
                <a:solidFill>
                  <a:srgbClr val="000000"/>
                </a:solidFill>
                <a:cs typeface="B Koodak" pitchFamily="2" charset="-78"/>
              </a:rPr>
              <a:t>ذره ای </a:t>
            </a:r>
            <a:r>
              <a:rPr lang="fa-IR" sz="1600" kern="0" dirty="0" smtClean="0">
                <a:solidFill>
                  <a:srgbClr val="000000"/>
                </a:solidFill>
                <a:cs typeface="B Koodak" pitchFamily="2" charset="-78"/>
              </a:rPr>
              <a:t>که درون </a:t>
            </a:r>
            <a:r>
              <a:rPr lang="fa-IR" sz="1600" kern="0" dirty="0">
                <a:solidFill>
                  <a:srgbClr val="000000"/>
                </a:solidFill>
                <a:cs typeface="B Koodak" pitchFamily="2" charset="-78"/>
              </a:rPr>
              <a:t>هسته </a:t>
            </a:r>
            <a:r>
              <a:rPr lang="fa-IR" sz="1600" kern="0" dirty="0" smtClean="0">
                <a:solidFill>
                  <a:srgbClr val="000000"/>
                </a:solidFill>
                <a:cs typeface="B Koodak" pitchFamily="2" charset="-78"/>
              </a:rPr>
              <a:t> است و </a:t>
            </a:r>
            <a:r>
              <a:rPr lang="fa-IR" sz="1600" kern="0" dirty="0">
                <a:solidFill>
                  <a:srgbClr val="000000"/>
                </a:solidFill>
                <a:cs typeface="B Koodak" pitchFamily="2" charset="-78"/>
              </a:rPr>
              <a:t>بار آن </a:t>
            </a:r>
            <a:endParaRPr lang="fa-IR" sz="1600" kern="0" dirty="0" smtClean="0">
              <a:solidFill>
                <a:srgbClr val="000000"/>
              </a:solidFill>
              <a:cs typeface="B Koodak" pitchFamily="2" charset="-78"/>
            </a:endParaRP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600" kern="0" dirty="0" smtClean="0">
                <a:solidFill>
                  <a:srgbClr val="000000"/>
                </a:solidFill>
                <a:cs typeface="B Koodak" pitchFamily="2" charset="-78"/>
              </a:rPr>
              <a:t>مثبت است، مقدارش با الکترون مساوی است</a:t>
            </a:r>
            <a:endParaRPr lang="en-US" sz="1600" kern="0" dirty="0">
              <a:solidFill>
                <a:srgbClr val="000000"/>
              </a:solidFill>
              <a:cs typeface="B Koodak" pitchFamily="2" charset="-78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blackWhite">
          <a:xfrm>
            <a:off x="2108622" y="3573016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7FB242"/>
              </a:gs>
              <a:gs pos="50000">
                <a:srgbClr val="7FB242">
                  <a:gamma/>
                  <a:tint val="66667"/>
                  <a:invGamma/>
                </a:srgbClr>
              </a:gs>
              <a:gs pos="100000">
                <a:srgbClr val="7FB242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kern="0" dirty="0" smtClean="0">
                <a:solidFill>
                  <a:srgbClr val="000000"/>
                </a:solidFill>
                <a:cs typeface="B Koodak" pitchFamily="2" charset="-78"/>
              </a:rPr>
              <a:t>نوترون</a:t>
            </a:r>
            <a:r>
              <a:rPr lang="en-US" kern="0" dirty="0" smtClean="0">
                <a:solidFill>
                  <a:srgbClr val="000000"/>
                </a:solidFill>
                <a:cs typeface="B Koodak" pitchFamily="2" charset="-78"/>
              </a:rPr>
              <a:t> </a:t>
            </a:r>
            <a:r>
              <a:rPr lang="fa-IR" kern="0" dirty="0" smtClean="0">
                <a:solidFill>
                  <a:srgbClr val="000000"/>
                </a:solidFill>
                <a:cs typeface="B Koodak" pitchFamily="2" charset="-78"/>
              </a:rPr>
              <a:t>(</a:t>
            </a:r>
            <a:r>
              <a:rPr lang="en-US" kern="0" dirty="0" smtClean="0">
                <a:solidFill>
                  <a:srgbClr val="000000"/>
                </a:solidFill>
                <a:cs typeface="B Koodak" pitchFamily="2" charset="-78"/>
              </a:rPr>
              <a:t>N</a:t>
            </a:r>
            <a:r>
              <a:rPr lang="fa-IR" kern="0" dirty="0" smtClean="0">
                <a:solidFill>
                  <a:srgbClr val="000000"/>
                </a:solidFill>
                <a:cs typeface="B Koodak" pitchFamily="2" charset="-78"/>
              </a:rPr>
              <a:t>): </a:t>
            </a:r>
            <a:r>
              <a:rPr lang="fa-IR" sz="1600" kern="0" dirty="0">
                <a:solidFill>
                  <a:srgbClr val="000000"/>
                </a:solidFill>
                <a:cs typeface="B Koodak" pitchFamily="2" charset="-78"/>
              </a:rPr>
              <a:t>ذره ای که درون هسته  است و بار آن </a:t>
            </a:r>
          </a:p>
          <a:p>
            <a:pPr marL="0" marR="0" lvl="0" indent="0" algn="ct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600" kern="0" dirty="0" smtClean="0">
                <a:solidFill>
                  <a:srgbClr val="000000"/>
                </a:solidFill>
                <a:cs typeface="B Koodak" pitchFamily="2" charset="-78"/>
              </a:rPr>
              <a:t>خنثی </a:t>
            </a:r>
            <a:r>
              <a:rPr lang="fa-IR" sz="1600" kern="0" dirty="0">
                <a:solidFill>
                  <a:srgbClr val="000000"/>
                </a:solidFill>
                <a:cs typeface="B Koodak" pitchFamily="2" charset="-78"/>
              </a:rPr>
              <a:t>است</a:t>
            </a:r>
            <a:endParaRPr lang="en-US" sz="1800" kern="0" dirty="0">
              <a:solidFill>
                <a:srgbClr val="000000"/>
              </a:solidFill>
              <a:cs typeface="B Koodak" pitchFamily="2" charset="-78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7092280" y="2260130"/>
            <a:ext cx="2230048" cy="977304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ACDD4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/>
            <a:r>
              <a:rPr lang="fa-IR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B Jadid" pitchFamily="2" charset="-78"/>
              </a:rPr>
              <a:t>ساختار عناصر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cs typeface="B Jadid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95736" y="5264920"/>
            <a:ext cx="64842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b="1" dirty="0" smtClean="0">
                <a:cs typeface="B Compset" pitchFamily="2" charset="-78"/>
              </a:rPr>
              <a:t>هر عنصر نشانه ویژه ای دارد </a:t>
            </a:r>
          </a:p>
          <a:p>
            <a:pPr algn="ctr" rtl="1"/>
            <a:r>
              <a:rPr lang="fa-IR" sz="3200" b="1" dirty="0" smtClean="0">
                <a:cs typeface="B Compset" pitchFamily="2" charset="-78"/>
              </a:rPr>
              <a:t>اکسیژن </a:t>
            </a:r>
            <a:r>
              <a:rPr lang="en-US" sz="3200" b="1" dirty="0" smtClean="0">
                <a:cs typeface="B Compset" pitchFamily="2" charset="-78"/>
              </a:rPr>
              <a:t> O</a:t>
            </a:r>
            <a:r>
              <a:rPr lang="fa-IR" sz="3200" b="1" dirty="0" smtClean="0">
                <a:cs typeface="B Compset" pitchFamily="2" charset="-78"/>
              </a:rPr>
              <a:t>     نیتروژن  </a:t>
            </a:r>
            <a:r>
              <a:rPr lang="en-US" sz="3200" b="1" dirty="0" smtClean="0">
                <a:cs typeface="B Compset" pitchFamily="2" charset="-78"/>
              </a:rPr>
              <a:t>N</a:t>
            </a:r>
            <a:r>
              <a:rPr lang="fa-IR" sz="3200" b="1" dirty="0" smtClean="0">
                <a:cs typeface="B Compset" pitchFamily="2" charset="-78"/>
              </a:rPr>
              <a:t>          کربن </a:t>
            </a:r>
            <a:r>
              <a:rPr lang="en-US" sz="3200" b="1" dirty="0" smtClean="0">
                <a:cs typeface="0 Compset" pitchFamily="2" charset="-78"/>
              </a:rPr>
              <a:t>C</a:t>
            </a:r>
            <a:endParaRPr lang="en-US" sz="3200" b="1" dirty="0">
              <a:cs typeface="0 Compset" pitchFamily="2" charset="-78"/>
            </a:endParaRPr>
          </a:p>
        </p:txBody>
      </p:sp>
      <p:pic>
        <p:nvPicPr>
          <p:cNvPr id="11" name="Picture 10" descr="مدل اتمی رادرفورد">
            <a:hlinkClick r:id="rId3" tooltip="&quot;مدل اتمی رادرفورد&quot;"/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863432" y="257641"/>
            <a:ext cx="1968335" cy="1878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18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006182" y="4376662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63688" y="548680"/>
            <a:ext cx="6484219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4000" kern="0" dirty="0">
                <a:solidFill>
                  <a:sysClr val="windowText" lastClr="000000"/>
                </a:solidFill>
                <a:cs typeface="B Jadid" pitchFamily="2" charset="-78"/>
              </a:rPr>
              <a:t>عدد اتمی: </a:t>
            </a:r>
            <a:endParaRPr lang="fa-IR" sz="4000" kern="0" dirty="0" smtClean="0">
              <a:solidFill>
                <a:sysClr val="windowText" lastClr="000000"/>
              </a:solidFill>
              <a:cs typeface="B Jadid" pitchFamily="2" charset="-78"/>
            </a:endParaRPr>
          </a:p>
          <a:p>
            <a:pPr algn="ctr" rtl="1"/>
            <a:r>
              <a:rPr lang="fa-IR" sz="3200" b="1" dirty="0" smtClean="0">
                <a:solidFill>
                  <a:srgbClr val="000000"/>
                </a:solidFill>
                <a:cs typeface="B Compset" pitchFamily="2" charset="-78"/>
              </a:rPr>
              <a:t>به تعداد پروتونهای هر عنصر می گویند.</a:t>
            </a:r>
          </a:p>
          <a:p>
            <a:pPr algn="ctr" rtl="1"/>
            <a:r>
              <a:rPr lang="en-US" sz="2800" b="1" dirty="0" smtClean="0">
                <a:solidFill>
                  <a:srgbClr val="000000"/>
                </a:solidFill>
                <a:cs typeface="0 Compset" pitchFamily="2" charset="-78"/>
              </a:rPr>
              <a:t>2</a:t>
            </a:r>
            <a:r>
              <a:rPr lang="en-US" sz="5400" b="1" dirty="0" smtClean="0">
                <a:solidFill>
                  <a:srgbClr val="000000"/>
                </a:solidFill>
                <a:cs typeface="0 Compset" pitchFamily="2" charset="-78"/>
              </a:rPr>
              <a:t>He</a:t>
            </a:r>
          </a:p>
          <a:p>
            <a:pPr algn="ctr" rtl="1"/>
            <a:r>
              <a:rPr lang="fa-IR" sz="3600" dirty="0" smtClean="0">
                <a:solidFill>
                  <a:srgbClr val="000000"/>
                </a:solidFill>
                <a:cs typeface="B Compset" pitchFamily="2" charset="-78"/>
              </a:rPr>
              <a:t>2</a:t>
            </a:r>
            <a:r>
              <a:rPr lang="en-US" sz="3600" dirty="0" smtClean="0">
                <a:solidFill>
                  <a:srgbClr val="000000"/>
                </a:solidFill>
                <a:cs typeface="B Compset" pitchFamily="2" charset="-78"/>
              </a:rPr>
              <a:t> </a:t>
            </a:r>
            <a:r>
              <a:rPr lang="fa-IR" sz="3600" dirty="0" smtClean="0">
                <a:solidFill>
                  <a:srgbClr val="000000"/>
                </a:solidFill>
                <a:cs typeface="B Compset" pitchFamily="2" charset="-78"/>
              </a:rPr>
              <a:t>عدد اتمی است.</a:t>
            </a:r>
          </a:p>
          <a:p>
            <a:pPr algn="r" rtl="1"/>
            <a:r>
              <a:rPr lang="fa-IR" sz="4000" kern="0" dirty="0">
                <a:solidFill>
                  <a:sysClr val="windowText" lastClr="000000"/>
                </a:solidFill>
                <a:cs typeface="B Jadid" pitchFamily="2" charset="-78"/>
              </a:rPr>
              <a:t>جدول تناوبی </a:t>
            </a:r>
            <a:r>
              <a:rPr lang="fa-IR" sz="4000" kern="0" dirty="0" smtClean="0">
                <a:solidFill>
                  <a:sysClr val="windowText" lastClr="000000"/>
                </a:solidFill>
                <a:cs typeface="B Jadid" pitchFamily="2" charset="-78"/>
              </a:rPr>
              <a:t>:</a:t>
            </a:r>
          </a:p>
          <a:p>
            <a:pPr algn="just" rtl="1">
              <a:lnSpc>
                <a:spcPct val="150000"/>
              </a:lnSpc>
            </a:pPr>
            <a:r>
              <a:rPr lang="fa-IR" sz="3200" dirty="0">
                <a:solidFill>
                  <a:srgbClr val="000000"/>
                </a:solidFill>
                <a:cs typeface="B Compset" pitchFamily="2" charset="-78"/>
              </a:rPr>
              <a:t>اگر </a:t>
            </a:r>
            <a:r>
              <a:rPr lang="fa-IR" sz="3200" dirty="0" smtClean="0">
                <a:solidFill>
                  <a:srgbClr val="000000"/>
                </a:solidFill>
                <a:cs typeface="B Compset" pitchFamily="2" charset="-78"/>
              </a:rPr>
              <a:t>عناصر شناخته شده را به ترتیب افزایش عدد اتمی آنها، کنار هم قرار دهیم جدولی به دست    می آید که به آن جدول تناوبی عناصر می گوییم.</a:t>
            </a:r>
            <a:endParaRPr lang="fa-IR" sz="3200" dirty="0">
              <a:solidFill>
                <a:srgbClr val="000000"/>
              </a:solidFill>
              <a:cs typeface="B Compse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60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Animation\Chemical Animation\tn_med02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75" y="5715003"/>
            <a:ext cx="788377" cy="854075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DCA1C9-871A-4E42-BF8B-BBD0C395058F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19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266092" y="304800"/>
            <a:ext cx="7455877" cy="6248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2296" algn="ctr" rtl="1" fontAlgn="auto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defRPr/>
            </a:pPr>
            <a:r>
              <a:rPr lang="fa-IR" sz="3200" b="1" dirty="0" smtClean="0">
                <a:solidFill>
                  <a:prstClr val="black"/>
                </a:solidFill>
                <a:cs typeface="B Tabassom" pitchFamily="2" charset="-78"/>
              </a:rPr>
              <a:t>جدول تناوبی 18 ستون و 7 ردیف منظم دارد و عناصری که در یک ستون قرار دارند از نظر ویژگی شیمیایی بسیار شبیه هم هستند</a:t>
            </a:r>
            <a:r>
              <a:rPr lang="fa-IR" dirty="0" smtClean="0">
                <a:solidFill>
                  <a:prstClr val="black"/>
                </a:solidFill>
                <a:cs typeface="B Tabassom" pitchFamily="2" charset="-78"/>
              </a:rPr>
              <a:t>.</a:t>
            </a:r>
          </a:p>
          <a:p>
            <a:pPr marL="82296" algn="ctr" rtl="1" fontAlgn="auto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defRPr/>
            </a:pPr>
            <a:r>
              <a:rPr lang="fa-IR" sz="2800" dirty="0" smtClean="0">
                <a:solidFill>
                  <a:prstClr val="black"/>
                </a:solidFill>
                <a:cs typeface="B Homa" pitchFamily="2" charset="-78"/>
              </a:rPr>
              <a:t>ساده ترین عنصر شناخته شده </a:t>
            </a:r>
            <a:r>
              <a:rPr lang="en-US" sz="2800" dirty="0" smtClean="0">
                <a:solidFill>
                  <a:prstClr val="black"/>
                </a:solidFill>
                <a:cs typeface="B Homa" pitchFamily="2" charset="-78"/>
              </a:rPr>
              <a:t>H</a:t>
            </a:r>
            <a:r>
              <a:rPr lang="fa-IR" sz="2800" dirty="0" smtClean="0">
                <a:solidFill>
                  <a:prstClr val="black"/>
                </a:solidFill>
                <a:cs typeface="B Homa" pitchFamily="2" charset="-78"/>
              </a:rPr>
              <a:t> است که </a:t>
            </a:r>
          </a:p>
          <a:p>
            <a:pPr marL="82296" algn="ctr" rtl="1" fontAlgn="auto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defRPr/>
            </a:pPr>
            <a:r>
              <a:rPr lang="fa-IR" sz="2800" dirty="0" smtClean="0">
                <a:solidFill>
                  <a:prstClr val="black"/>
                </a:solidFill>
                <a:cs typeface="B Homa" pitchFamily="2" charset="-78"/>
              </a:rPr>
              <a:t>کلاً 1 الکترون و 1 پروتون دارد و نوترون هم ندارد.</a:t>
            </a:r>
            <a:endParaRPr lang="en-US" sz="2800" dirty="0" smtClean="0">
              <a:solidFill>
                <a:prstClr val="black"/>
              </a:solidFill>
              <a:cs typeface="B Homa" pitchFamily="2" charset="-78"/>
            </a:endParaRPr>
          </a:p>
        </p:txBody>
      </p:sp>
      <p:pic>
        <p:nvPicPr>
          <p:cNvPr id="9" name="Picture 2" descr="H:\Wor\SRB\HS\untitled (2)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14" y="2438400"/>
            <a:ext cx="91440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I:\Picture\@Chemistry\Periodic Table\PT_mosaic_sma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0584" y="2438400"/>
            <a:ext cx="7666892" cy="4236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6919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006182" y="4376662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5616" y="476672"/>
            <a:ext cx="717656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fa-IR" dirty="0">
                <a:solidFill>
                  <a:srgbClr val="FF0000"/>
                </a:solidFill>
                <a:latin typeface="Calibri"/>
                <a:ea typeface="Calibri"/>
                <a:cs typeface="B Morvarid"/>
              </a:rPr>
              <a:t>یک سوال:  </a:t>
            </a:r>
            <a:r>
              <a:rPr lang="fa-IR" sz="4800" dirty="0">
                <a:latin typeface="Calibri"/>
                <a:ea typeface="Calibri"/>
                <a:cs typeface="B Morvarid"/>
              </a:rPr>
              <a:t>فکر می کنی علوم فیزیک، شیمی، زیست و ... یا به بیانی دیگر، علوم تجربی چگونه به وجودآمده اند؟</a:t>
            </a:r>
            <a:endParaRPr lang="en-US" sz="4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1 (80)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2" t="21336" r="34348" b="39561"/>
          <a:stretch>
            <a:fillRect/>
          </a:stretch>
        </p:blipFill>
        <p:spPr bwMode="auto">
          <a:xfrm>
            <a:off x="6228184" y="3844132"/>
            <a:ext cx="2640801" cy="279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3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476672"/>
            <a:ext cx="7498080" cy="5472608"/>
          </a:xfrm>
        </p:spPr>
        <p:txBody>
          <a:bodyPr>
            <a:normAutofit fontScale="92500" lnSpcReduction="10000"/>
          </a:bodyPr>
          <a:lstStyle/>
          <a:p>
            <a:pPr marL="82296" indent="0" algn="ctr" rtl="1">
              <a:buNone/>
            </a:pPr>
            <a:r>
              <a:rPr lang="fa-IR" dirty="0" smtClean="0">
                <a:solidFill>
                  <a:srgbClr val="00B050"/>
                </a:solidFill>
                <a:latin typeface="Verdana" pitchFamily="34" charset="0"/>
                <a:cs typeface="B Koodak" pitchFamily="2" charset="-78"/>
              </a:rPr>
              <a:t>عناصر</a:t>
            </a:r>
            <a:r>
              <a:rPr lang="en-US" dirty="0" smtClean="0">
                <a:solidFill>
                  <a:srgbClr val="00B050"/>
                </a:solidFill>
                <a:latin typeface="Verdana" pitchFamily="34" charset="0"/>
                <a:cs typeface="B Koodak" pitchFamily="2" charset="-78"/>
              </a:rPr>
              <a:t> </a:t>
            </a:r>
            <a:r>
              <a:rPr lang="fa-IR" dirty="0">
                <a:solidFill>
                  <a:srgbClr val="00B050"/>
                </a:solidFill>
                <a:latin typeface="Verdana" pitchFamily="34" charset="0"/>
                <a:cs typeface="B Koodak" pitchFamily="2" charset="-78"/>
              </a:rPr>
              <a:t>نیز </a:t>
            </a:r>
            <a:r>
              <a:rPr lang="fa-IR" dirty="0" smtClean="0">
                <a:solidFill>
                  <a:srgbClr val="00B050"/>
                </a:solidFill>
                <a:latin typeface="Verdana" pitchFamily="34" charset="0"/>
                <a:cs typeface="B Koodak" pitchFamily="2" charset="-78"/>
              </a:rPr>
              <a:t>در یک دسته بندی کلی سه دسته اند:</a:t>
            </a:r>
          </a:p>
          <a:p>
            <a:pPr marL="82296" indent="0" algn="r" rtl="1">
              <a:lnSpc>
                <a:spcPct val="150000"/>
              </a:lnSpc>
              <a:buNone/>
            </a:pPr>
            <a:r>
              <a:rPr lang="fa-IR" sz="3000" dirty="0" smtClean="0">
                <a:solidFill>
                  <a:srgbClr val="FF0000"/>
                </a:solidFill>
                <a:latin typeface="Verdana" pitchFamily="34" charset="0"/>
                <a:cs typeface="B Koodak" pitchFamily="2" charset="-78"/>
              </a:rPr>
              <a:t>فلز (بیش از 80 درصد عناصر) : </a:t>
            </a:r>
          </a:p>
          <a:p>
            <a:pPr marL="82296" indent="0" algn="r" rtl="1">
              <a:lnSpc>
                <a:spcPct val="150000"/>
              </a:lnSpc>
              <a:buNone/>
            </a:pPr>
            <a:r>
              <a:rPr lang="fa-IR" sz="26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رسانای خوب الکتریسیته و گرما، جلاپذیر و براق، چکش خوارند، نقطه ذوب و جوش بالا، چگالی بالا، جامد و محکم (به غیر از جیوه)</a:t>
            </a:r>
          </a:p>
          <a:p>
            <a:pPr marL="82296" indent="0" algn="r" rtl="1">
              <a:lnSpc>
                <a:spcPct val="150000"/>
              </a:lnSpc>
              <a:buNone/>
            </a:pPr>
            <a:r>
              <a:rPr lang="fa-IR" sz="3000" dirty="0" smtClean="0">
                <a:solidFill>
                  <a:srgbClr val="FF0000"/>
                </a:solidFill>
                <a:latin typeface="Verdana" pitchFamily="34" charset="0"/>
                <a:cs typeface="B Koodak" pitchFamily="2" charset="-78"/>
              </a:rPr>
              <a:t>نافلزات: </a:t>
            </a:r>
          </a:p>
          <a:p>
            <a:pPr marL="82296" indent="0" algn="r" rtl="1">
              <a:lnSpc>
                <a:spcPct val="150000"/>
              </a:lnSpc>
              <a:buNone/>
            </a:pPr>
            <a:r>
              <a:rPr lang="fa-IR" sz="26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رسانای </a:t>
            </a:r>
            <a:r>
              <a:rPr lang="fa-IR" sz="2600" dirty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خوب الکتریسیته و </a:t>
            </a:r>
            <a:r>
              <a:rPr lang="fa-IR" sz="26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گرما نیستند، </a:t>
            </a:r>
            <a:r>
              <a:rPr lang="fa-IR" sz="2600" dirty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جلاپذیر و </a:t>
            </a:r>
            <a:r>
              <a:rPr lang="fa-IR" sz="26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براق نیستند، </a:t>
            </a:r>
            <a:r>
              <a:rPr lang="fa-IR" sz="2600" dirty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نقطه ذوب و جوش </a:t>
            </a:r>
            <a:r>
              <a:rPr lang="fa-IR" sz="26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پایین تر از فلزات، چگالی پایین تر از فلزات</a:t>
            </a:r>
          </a:p>
          <a:p>
            <a:pPr marL="82296" indent="0" algn="r" rtl="1">
              <a:lnSpc>
                <a:spcPct val="150000"/>
              </a:lnSpc>
              <a:buNone/>
            </a:pPr>
            <a:r>
              <a:rPr lang="fa-IR" sz="3000" dirty="0" smtClean="0">
                <a:solidFill>
                  <a:srgbClr val="FF0000"/>
                </a:solidFill>
                <a:latin typeface="Verdana" pitchFamily="34" charset="0"/>
                <a:cs typeface="B Koodak" pitchFamily="2" charset="-78"/>
              </a:rPr>
              <a:t>شبه فلزات: </a:t>
            </a:r>
          </a:p>
          <a:p>
            <a:pPr marL="82296" indent="0" algn="ctr" rtl="1">
              <a:lnSpc>
                <a:spcPct val="150000"/>
              </a:lnSpc>
              <a:buNone/>
            </a:pPr>
            <a:r>
              <a:rPr lang="fa-IR" sz="26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عناصری که نه فلز باشند نه نافلز و برخی از ویژگی های هر دو را دارند</a:t>
            </a:r>
          </a:p>
          <a:p>
            <a:pPr marL="82296" indent="0" algn="r" rtl="1">
              <a:buNone/>
            </a:pPr>
            <a:endParaRPr lang="fa-IR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Chronology of Chemistry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831F7-E559-4CC3-8EDC-C9C6E7891776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7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3484" y="620688"/>
            <a:ext cx="62349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200" kern="0" dirty="0">
                <a:solidFill>
                  <a:sysClr val="windowText" lastClr="000000"/>
                </a:solidFill>
                <a:cs typeface="B Jadid" pitchFamily="2" charset="-78"/>
              </a:rPr>
              <a:t>معرفی </a:t>
            </a:r>
            <a:r>
              <a:rPr lang="fa-IR" sz="3200" kern="0" dirty="0" smtClean="0">
                <a:solidFill>
                  <a:sysClr val="windowText" lastClr="000000"/>
                </a:solidFill>
                <a:cs typeface="B Jadid" pitchFamily="2" charset="-78"/>
              </a:rPr>
              <a:t>اجمالی گروه های </a:t>
            </a:r>
          </a:p>
          <a:p>
            <a:pPr algn="ctr" rtl="1"/>
            <a:r>
              <a:rPr lang="fa-IR" sz="3200" kern="0" dirty="0" smtClean="0">
                <a:solidFill>
                  <a:sysClr val="windowText" lastClr="000000"/>
                </a:solidFill>
                <a:cs typeface="B Jadid" pitchFamily="2" charset="-78"/>
              </a:rPr>
              <a:t>جدول </a:t>
            </a:r>
            <a:r>
              <a:rPr lang="fa-IR" sz="3200" kern="0" dirty="0">
                <a:solidFill>
                  <a:sysClr val="windowText" lastClr="000000"/>
                </a:solidFill>
                <a:cs typeface="B Jadid" pitchFamily="2" charset="-78"/>
              </a:rPr>
              <a:t>تناوبی</a:t>
            </a:r>
            <a:r>
              <a:rPr lang="fa-IR" sz="3200" kern="0" dirty="0" smtClean="0">
                <a:solidFill>
                  <a:sysClr val="windowText" lastClr="000000"/>
                </a:solidFill>
                <a:cs typeface="B Jadid" pitchFamily="2" charset="-78"/>
              </a:rPr>
              <a:t>:</a:t>
            </a:r>
          </a:p>
        </p:txBody>
      </p:sp>
      <p:grpSp>
        <p:nvGrpSpPr>
          <p:cNvPr id="42" name="Group 28"/>
          <p:cNvGrpSpPr>
            <a:grpSpLocks/>
          </p:cNvGrpSpPr>
          <p:nvPr/>
        </p:nvGrpSpPr>
        <p:grpSpPr bwMode="auto">
          <a:xfrm>
            <a:off x="2051720" y="1878013"/>
            <a:ext cx="1724025" cy="482600"/>
            <a:chOff x="816" y="2304"/>
            <a:chExt cx="1440" cy="448"/>
          </a:xfrm>
        </p:grpSpPr>
        <p:sp>
          <p:nvSpPr>
            <p:cNvPr id="43" name="Freeform 29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50000">
                  <a:srgbClr val="000000">
                    <a:gamma/>
                    <a:tint val="57647"/>
                    <a:invGamma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4987E3"/>
                </a:gs>
                <a:gs pos="50000">
                  <a:srgbClr val="4987E3">
                    <a:gamma/>
                    <a:tint val="57647"/>
                    <a:invGamma/>
                  </a:srgbClr>
                </a:gs>
                <a:gs pos="100000">
                  <a:srgbClr val="4987E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cs typeface="B Tabassom" pitchFamily="2" charset="-78"/>
                </a:rPr>
                <a:t>گروه اول 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uLnTx/>
                <a:uFillTx/>
                <a:cs typeface="B Tabassom" pitchFamily="2" charset="-78"/>
              </a:endParaRPr>
            </a:p>
          </p:txBody>
        </p:sp>
      </p:grpSp>
      <p:grpSp>
        <p:nvGrpSpPr>
          <p:cNvPr id="45" name="Group 31"/>
          <p:cNvGrpSpPr>
            <a:grpSpLocks/>
          </p:cNvGrpSpPr>
          <p:nvPr/>
        </p:nvGrpSpPr>
        <p:grpSpPr bwMode="auto">
          <a:xfrm>
            <a:off x="2051720" y="3021013"/>
            <a:ext cx="1724025" cy="482600"/>
            <a:chOff x="816" y="2304"/>
            <a:chExt cx="1440" cy="448"/>
          </a:xfrm>
        </p:grpSpPr>
        <p:sp>
          <p:nvSpPr>
            <p:cNvPr id="46" name="Freeform 32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50000">
                  <a:srgbClr val="000000">
                    <a:gamma/>
                    <a:tint val="57647"/>
                    <a:invGamma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36A1B6"/>
                </a:gs>
                <a:gs pos="50000">
                  <a:srgbClr val="36A1B6">
                    <a:gamma/>
                    <a:tint val="57647"/>
                    <a:invGamma/>
                  </a:srgbClr>
                </a:gs>
                <a:gs pos="100000">
                  <a:srgbClr val="36A1B6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vl="0"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2800" b="1" kern="0" dirty="0">
                  <a:solidFill>
                    <a:srgbClr val="FFFFFF"/>
                  </a:solidFill>
                  <a:cs typeface="B Tabassom" pitchFamily="2" charset="-78"/>
                </a:rPr>
                <a:t>گروه </a:t>
              </a:r>
              <a:r>
                <a:rPr lang="fa-IR" sz="2800" b="1" kern="0" dirty="0" smtClean="0">
                  <a:solidFill>
                    <a:srgbClr val="FFFFFF"/>
                  </a:solidFill>
                  <a:cs typeface="B Tabassom" pitchFamily="2" charset="-78"/>
                </a:rPr>
                <a:t>دوم </a:t>
              </a:r>
              <a:endParaRPr lang="en-US" sz="2800" b="1" kern="0" dirty="0">
                <a:solidFill>
                  <a:srgbClr val="FFFFFF"/>
                </a:solidFill>
                <a:cs typeface="B Tabassom" pitchFamily="2" charset="-78"/>
              </a:endParaRPr>
            </a:p>
          </p:txBody>
        </p:sp>
      </p:grpSp>
      <p:grpSp>
        <p:nvGrpSpPr>
          <p:cNvPr id="48" name="Group 34"/>
          <p:cNvGrpSpPr>
            <a:grpSpLocks/>
          </p:cNvGrpSpPr>
          <p:nvPr/>
        </p:nvGrpSpPr>
        <p:grpSpPr bwMode="auto">
          <a:xfrm>
            <a:off x="2051720" y="4164013"/>
            <a:ext cx="1724025" cy="482600"/>
            <a:chOff x="816" y="2304"/>
            <a:chExt cx="1440" cy="448"/>
          </a:xfrm>
        </p:grpSpPr>
        <p:sp>
          <p:nvSpPr>
            <p:cNvPr id="49" name="Freeform 35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50000">
                  <a:srgbClr val="000000">
                    <a:gamma/>
                    <a:tint val="57647"/>
                    <a:invGamma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37399B"/>
                </a:gs>
                <a:gs pos="50000">
                  <a:srgbClr val="37399B">
                    <a:gamma/>
                    <a:tint val="57647"/>
                    <a:invGamma/>
                  </a:srgbClr>
                </a:gs>
                <a:gs pos="100000">
                  <a:srgbClr val="37399B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vl="0"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2800" b="1" kern="0" dirty="0">
                  <a:solidFill>
                    <a:srgbClr val="FFFFFF"/>
                  </a:solidFill>
                  <a:cs typeface="B Tabassom" pitchFamily="2" charset="-78"/>
                </a:rPr>
                <a:t>گروه </a:t>
              </a:r>
              <a:r>
                <a:rPr lang="fa-IR" sz="2800" b="1" kern="0" dirty="0" smtClean="0">
                  <a:solidFill>
                    <a:srgbClr val="FFFFFF"/>
                  </a:solidFill>
                  <a:cs typeface="B Tabassom" pitchFamily="2" charset="-78"/>
                </a:rPr>
                <a:t>سوم </a:t>
              </a:r>
              <a:endParaRPr lang="en-US" sz="2800" b="1" kern="0" dirty="0">
                <a:solidFill>
                  <a:srgbClr val="FFFFFF"/>
                </a:solidFill>
                <a:cs typeface="B Tabassom" pitchFamily="2" charset="-78"/>
              </a:endParaRPr>
            </a:p>
          </p:txBody>
        </p:sp>
      </p:grpSp>
      <p:grpSp>
        <p:nvGrpSpPr>
          <p:cNvPr id="51" name="Group 37"/>
          <p:cNvGrpSpPr>
            <a:grpSpLocks/>
          </p:cNvGrpSpPr>
          <p:nvPr/>
        </p:nvGrpSpPr>
        <p:grpSpPr bwMode="auto">
          <a:xfrm>
            <a:off x="2051720" y="5307013"/>
            <a:ext cx="1724025" cy="482600"/>
            <a:chOff x="816" y="2304"/>
            <a:chExt cx="1440" cy="448"/>
          </a:xfrm>
        </p:grpSpPr>
        <p:sp>
          <p:nvSpPr>
            <p:cNvPr id="52" name="Freeform 38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50000">
                  <a:srgbClr val="000000">
                    <a:gamma/>
                    <a:tint val="57647"/>
                    <a:invGamma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7FB242"/>
                </a:gs>
                <a:gs pos="50000">
                  <a:srgbClr val="7FB242">
                    <a:gamma/>
                    <a:tint val="57647"/>
                    <a:invGamma/>
                  </a:srgbClr>
                </a:gs>
                <a:gs pos="100000">
                  <a:srgbClr val="7FB24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lvl="0"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2800" b="1" kern="0" dirty="0">
                  <a:solidFill>
                    <a:srgbClr val="FFFFFF"/>
                  </a:solidFill>
                  <a:cs typeface="B Tabassom" pitchFamily="2" charset="-78"/>
                </a:rPr>
                <a:t>گروه </a:t>
              </a:r>
              <a:r>
                <a:rPr lang="fa-IR" sz="2800" b="1" kern="0" dirty="0" smtClean="0">
                  <a:solidFill>
                    <a:srgbClr val="FFFFFF"/>
                  </a:solidFill>
                  <a:cs typeface="B Tabassom" pitchFamily="2" charset="-78"/>
                </a:rPr>
                <a:t>چهارم </a:t>
              </a:r>
              <a:endParaRPr lang="en-US" sz="2800" b="1" kern="0" dirty="0">
                <a:solidFill>
                  <a:srgbClr val="FFFFFF"/>
                </a:solidFill>
                <a:cs typeface="B Tabassom" pitchFamily="2" charset="-78"/>
              </a:endParaRPr>
            </a:p>
          </p:txBody>
        </p:sp>
      </p:grpSp>
      <p:cxnSp>
        <p:nvCxnSpPr>
          <p:cNvPr id="54" name="AutoShape 40"/>
          <p:cNvCxnSpPr>
            <a:cxnSpLocks noChangeShapeType="1"/>
            <a:stCxn id="43" idx="11"/>
            <a:endCxn id="47" idx="0"/>
          </p:cNvCxnSpPr>
          <p:nvPr/>
        </p:nvCxnSpPr>
        <p:spPr bwMode="gray">
          <a:xfrm>
            <a:off x="2908970" y="2305050"/>
            <a:ext cx="4763" cy="715963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AutoShape 41"/>
          <p:cNvCxnSpPr>
            <a:cxnSpLocks noChangeShapeType="1"/>
            <a:stCxn id="46" idx="11"/>
            <a:endCxn id="50" idx="0"/>
          </p:cNvCxnSpPr>
          <p:nvPr/>
        </p:nvCxnSpPr>
        <p:spPr bwMode="gray">
          <a:xfrm>
            <a:off x="2908970" y="3448050"/>
            <a:ext cx="4763" cy="715963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AutoShape 42"/>
          <p:cNvCxnSpPr>
            <a:cxnSpLocks noChangeShapeType="1"/>
            <a:stCxn id="49" idx="11"/>
            <a:endCxn id="53" idx="0"/>
          </p:cNvCxnSpPr>
          <p:nvPr/>
        </p:nvCxnSpPr>
        <p:spPr bwMode="gray">
          <a:xfrm>
            <a:off x="2908970" y="4591050"/>
            <a:ext cx="4763" cy="715963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Line 43"/>
          <p:cNvSpPr>
            <a:spLocks noChangeShapeType="1"/>
          </p:cNvSpPr>
          <p:nvPr/>
        </p:nvSpPr>
        <p:spPr bwMode="auto">
          <a:xfrm>
            <a:off x="2966120" y="2590800"/>
            <a:ext cx="5943600" cy="0"/>
          </a:xfrm>
          <a:prstGeom prst="line">
            <a:avLst/>
          </a:prstGeom>
          <a:noFill/>
          <a:ln w="38100" cap="rnd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Line 44"/>
          <p:cNvSpPr>
            <a:spLocks noChangeShapeType="1"/>
          </p:cNvSpPr>
          <p:nvPr/>
        </p:nvSpPr>
        <p:spPr bwMode="auto">
          <a:xfrm>
            <a:off x="2966120" y="3835400"/>
            <a:ext cx="5943600" cy="0"/>
          </a:xfrm>
          <a:prstGeom prst="line">
            <a:avLst/>
          </a:prstGeom>
          <a:noFill/>
          <a:ln w="38100" cap="rnd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Line 45"/>
          <p:cNvSpPr>
            <a:spLocks noChangeShapeType="1"/>
          </p:cNvSpPr>
          <p:nvPr/>
        </p:nvSpPr>
        <p:spPr bwMode="auto">
          <a:xfrm>
            <a:off x="2966120" y="4956175"/>
            <a:ext cx="5943600" cy="0"/>
          </a:xfrm>
          <a:prstGeom prst="line">
            <a:avLst/>
          </a:prstGeom>
          <a:noFill/>
          <a:ln w="38100" cap="rnd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Text Box 46"/>
          <p:cNvSpPr txBox="1">
            <a:spLocks noChangeArrowheads="1"/>
          </p:cNvSpPr>
          <p:nvPr/>
        </p:nvSpPr>
        <p:spPr bwMode="auto">
          <a:xfrm>
            <a:off x="4139952" y="1752600"/>
            <a:ext cx="46805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1" eaLnBrk="0" hangingPunct="0"/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معروف به </a:t>
            </a:r>
            <a:r>
              <a:rPr lang="fa-IR" sz="1800" dirty="0" smtClean="0">
                <a:solidFill>
                  <a:srgbClr val="FF0000"/>
                </a:solidFill>
                <a:latin typeface="Verdana" pitchFamily="34" charset="0"/>
                <a:cs typeface="B Koodak" pitchFamily="2" charset="-78"/>
              </a:rPr>
              <a:t>فلزهای قلیایی</a:t>
            </a:r>
          </a:p>
          <a:p>
            <a:pPr algn="ctr" rtl="1" eaLnBrk="0" hangingPunct="0"/>
            <a:r>
              <a:rPr lang="fa-IR" sz="14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ویژگی: نرم، بسیار واکنش پذیر، آن قدر نرم که با چاقو بریده می شود،</a:t>
            </a:r>
          </a:p>
          <a:p>
            <a:pPr algn="ctr" rtl="1" eaLnBrk="0" hangingPunct="0"/>
            <a:r>
              <a:rPr lang="fa-IR" sz="16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 در آزمایشگاه زیر نفت نگه می دارند</a:t>
            </a:r>
            <a:endParaRPr lang="en-US" sz="1600" dirty="0">
              <a:solidFill>
                <a:srgbClr val="5F5F5F"/>
              </a:solidFill>
              <a:latin typeface="Verdana" pitchFamily="34" charset="0"/>
              <a:cs typeface="B Koodak" pitchFamily="2" charset="-78"/>
            </a:endParaRPr>
          </a:p>
        </p:txBody>
      </p:sp>
      <p:sp>
        <p:nvSpPr>
          <p:cNvPr id="66" name="Text Box 46"/>
          <p:cNvSpPr txBox="1">
            <a:spLocks noChangeArrowheads="1"/>
          </p:cNvSpPr>
          <p:nvPr/>
        </p:nvSpPr>
        <p:spPr bwMode="auto">
          <a:xfrm>
            <a:off x="4139952" y="2773431"/>
            <a:ext cx="46805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1" eaLnBrk="0" hangingPunct="0"/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معروف به فلزهای </a:t>
            </a:r>
            <a:r>
              <a:rPr lang="fa-IR" sz="1800" dirty="0" smtClean="0">
                <a:solidFill>
                  <a:srgbClr val="FF0000"/>
                </a:solidFill>
                <a:latin typeface="Verdana" pitchFamily="34" charset="0"/>
                <a:cs typeface="B Koodak" pitchFamily="2" charset="-78"/>
              </a:rPr>
              <a:t>قلیایی خاکی</a:t>
            </a:r>
          </a:p>
          <a:p>
            <a:pPr algn="ctr" rtl="1" eaLnBrk="0" hangingPunct="0"/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معروفترین عناصر </a:t>
            </a:r>
            <a:r>
              <a:rPr lang="fa-IR" sz="1800" dirty="0" smtClean="0">
                <a:solidFill>
                  <a:srgbClr val="00B0F0"/>
                </a:solidFill>
                <a:latin typeface="Verdana" pitchFamily="34" charset="0"/>
                <a:cs typeface="B Koodak" pitchFamily="2" charset="-78"/>
              </a:rPr>
              <a:t>منیزیم و کلسیم </a:t>
            </a:r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است</a:t>
            </a:r>
            <a:endParaRPr lang="en-US" sz="2000" dirty="0">
              <a:solidFill>
                <a:srgbClr val="5F5F5F"/>
              </a:solidFill>
              <a:latin typeface="Verdana" pitchFamily="34" charset="0"/>
              <a:cs typeface="B Koodak" pitchFamily="2" charset="-78"/>
            </a:endParaRPr>
          </a:p>
        </p:txBody>
      </p:sp>
      <p:sp>
        <p:nvSpPr>
          <p:cNvPr id="67" name="Text Box 46"/>
          <p:cNvSpPr txBox="1">
            <a:spLocks noChangeArrowheads="1"/>
          </p:cNvSpPr>
          <p:nvPr/>
        </p:nvSpPr>
        <p:spPr bwMode="auto">
          <a:xfrm>
            <a:off x="4119874" y="4052523"/>
            <a:ext cx="46805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1" eaLnBrk="0" hangingPunct="0"/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معروفترین عنصر آن </a:t>
            </a:r>
            <a:r>
              <a:rPr lang="fa-IR" sz="1800" dirty="0" smtClean="0">
                <a:solidFill>
                  <a:srgbClr val="00B0F0"/>
                </a:solidFill>
                <a:latin typeface="Verdana" pitchFamily="34" charset="0"/>
                <a:cs typeface="B Koodak" pitchFamily="2" charset="-78"/>
              </a:rPr>
              <a:t>آلومینیوم</a:t>
            </a:r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  است</a:t>
            </a:r>
            <a:endParaRPr lang="en-US" sz="2000" dirty="0">
              <a:solidFill>
                <a:srgbClr val="5F5F5F"/>
              </a:solidFill>
              <a:latin typeface="Verdana" pitchFamily="34" charset="0"/>
              <a:cs typeface="B Koodak" pitchFamily="2" charset="-78"/>
            </a:endParaRPr>
          </a:p>
        </p:txBody>
      </p:sp>
      <p:sp>
        <p:nvSpPr>
          <p:cNvPr id="68" name="Text Box 46"/>
          <p:cNvSpPr txBox="1">
            <a:spLocks noChangeArrowheads="1"/>
          </p:cNvSpPr>
          <p:nvPr/>
        </p:nvSpPr>
        <p:spPr bwMode="auto">
          <a:xfrm>
            <a:off x="4101349" y="5316627"/>
            <a:ext cx="46805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1" eaLnBrk="0" hangingPunct="0"/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معروفترین عناصر آن </a:t>
            </a:r>
            <a:r>
              <a:rPr lang="fa-IR" sz="1800" dirty="0" smtClean="0">
                <a:solidFill>
                  <a:srgbClr val="00B0F0"/>
                </a:solidFill>
                <a:latin typeface="Verdana" pitchFamily="34" charset="0"/>
                <a:cs typeface="B Koodak" pitchFamily="2" charset="-78"/>
              </a:rPr>
              <a:t>کربن  </a:t>
            </a:r>
            <a:r>
              <a:rPr lang="fa-IR" sz="1800" dirty="0" smtClean="0">
                <a:latin typeface="Verdana" pitchFamily="34" charset="0"/>
                <a:cs typeface="B Koodak" pitchFamily="2" charset="-78"/>
              </a:rPr>
              <a:t>که در الماس و گرانیت وجود دارد و </a:t>
            </a:r>
            <a:r>
              <a:rPr lang="fa-IR" sz="1800" dirty="0" smtClean="0">
                <a:solidFill>
                  <a:srgbClr val="00B0F0"/>
                </a:solidFill>
                <a:latin typeface="Verdana" pitchFamily="34" charset="0"/>
                <a:cs typeface="B Koodak" pitchFamily="2" charset="-78"/>
              </a:rPr>
              <a:t>ژرمانیوم </a:t>
            </a:r>
            <a:r>
              <a:rPr lang="fa-IR" sz="1800" dirty="0" smtClean="0">
                <a:latin typeface="Verdana" pitchFamily="34" charset="0"/>
                <a:cs typeface="B Koodak" pitchFamily="2" charset="-78"/>
              </a:rPr>
              <a:t>که در الکترونیک کابرد دارد.</a:t>
            </a:r>
            <a:endParaRPr lang="en-US" sz="2000" dirty="0">
              <a:latin typeface="Verdana" pitchFamily="34" charset="0"/>
              <a:cs typeface="B Koodak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68" y="1159297"/>
            <a:ext cx="988119" cy="90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67" y="1145834"/>
            <a:ext cx="1625201" cy="72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8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3484" y="620688"/>
            <a:ext cx="62349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200" kern="0" dirty="0">
                <a:solidFill>
                  <a:sysClr val="windowText" lastClr="000000"/>
                </a:solidFill>
                <a:cs typeface="B Jadid" pitchFamily="2" charset="-78"/>
              </a:rPr>
              <a:t>معرفی </a:t>
            </a:r>
            <a:r>
              <a:rPr lang="fa-IR" sz="3200" kern="0" dirty="0" smtClean="0">
                <a:solidFill>
                  <a:sysClr val="windowText" lastClr="000000"/>
                </a:solidFill>
                <a:cs typeface="B Jadid" pitchFamily="2" charset="-78"/>
              </a:rPr>
              <a:t>اجمالی گروه های </a:t>
            </a:r>
          </a:p>
          <a:p>
            <a:pPr algn="ctr" rtl="1"/>
            <a:r>
              <a:rPr lang="fa-IR" sz="3200" kern="0" dirty="0" smtClean="0">
                <a:solidFill>
                  <a:sysClr val="windowText" lastClr="000000"/>
                </a:solidFill>
                <a:cs typeface="B Jadid" pitchFamily="2" charset="-78"/>
              </a:rPr>
              <a:t>جدول </a:t>
            </a:r>
            <a:r>
              <a:rPr lang="fa-IR" sz="3200" kern="0" dirty="0">
                <a:solidFill>
                  <a:sysClr val="windowText" lastClr="000000"/>
                </a:solidFill>
                <a:cs typeface="B Jadid" pitchFamily="2" charset="-78"/>
              </a:rPr>
              <a:t>تناوبی</a:t>
            </a:r>
            <a:r>
              <a:rPr lang="fa-IR" sz="3200" kern="0" dirty="0" smtClean="0">
                <a:solidFill>
                  <a:sysClr val="windowText" lastClr="000000"/>
                </a:solidFill>
                <a:cs typeface="B Jadid" pitchFamily="2" charset="-78"/>
              </a:rPr>
              <a:t>:</a:t>
            </a:r>
          </a:p>
        </p:txBody>
      </p:sp>
      <p:grpSp>
        <p:nvGrpSpPr>
          <p:cNvPr id="42" name="Group 28"/>
          <p:cNvGrpSpPr>
            <a:grpSpLocks/>
          </p:cNvGrpSpPr>
          <p:nvPr/>
        </p:nvGrpSpPr>
        <p:grpSpPr bwMode="auto">
          <a:xfrm>
            <a:off x="2051720" y="1878013"/>
            <a:ext cx="1724025" cy="482600"/>
            <a:chOff x="816" y="2304"/>
            <a:chExt cx="1440" cy="448"/>
          </a:xfrm>
        </p:grpSpPr>
        <p:sp>
          <p:nvSpPr>
            <p:cNvPr id="43" name="Freeform 29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50000">
                  <a:srgbClr val="000000">
                    <a:gamma/>
                    <a:tint val="57647"/>
                    <a:invGamma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4987E3"/>
                </a:gs>
                <a:gs pos="50000">
                  <a:srgbClr val="4987E3">
                    <a:gamma/>
                    <a:tint val="57647"/>
                    <a:invGamma/>
                  </a:srgbClr>
                </a:gs>
                <a:gs pos="100000">
                  <a:srgbClr val="4987E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fa-IR" sz="2800" b="1" kern="0" dirty="0" smtClean="0">
                  <a:solidFill>
                    <a:srgbClr val="FFFFFF"/>
                  </a:solidFill>
                  <a:cs typeface="B Tabassom" pitchFamily="2" charset="-78"/>
                </a:rPr>
                <a:t>گروه پنجم</a:t>
              </a:r>
              <a:endParaRPr lang="en-US" sz="2800" b="1" kern="0" dirty="0" smtClean="0">
                <a:solidFill>
                  <a:srgbClr val="FFFFFF"/>
                </a:solidFill>
                <a:cs typeface="B Tabassom" pitchFamily="2" charset="-78"/>
              </a:endParaRPr>
            </a:p>
          </p:txBody>
        </p:sp>
      </p:grpSp>
      <p:grpSp>
        <p:nvGrpSpPr>
          <p:cNvPr id="45" name="Group 31"/>
          <p:cNvGrpSpPr>
            <a:grpSpLocks/>
          </p:cNvGrpSpPr>
          <p:nvPr/>
        </p:nvGrpSpPr>
        <p:grpSpPr bwMode="auto">
          <a:xfrm>
            <a:off x="2051720" y="3021013"/>
            <a:ext cx="1724025" cy="482600"/>
            <a:chOff x="816" y="2304"/>
            <a:chExt cx="1440" cy="448"/>
          </a:xfrm>
        </p:grpSpPr>
        <p:sp>
          <p:nvSpPr>
            <p:cNvPr id="46" name="Freeform 32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50000">
                  <a:srgbClr val="000000">
                    <a:gamma/>
                    <a:tint val="57647"/>
                    <a:invGamma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36A1B6"/>
                </a:gs>
                <a:gs pos="50000">
                  <a:srgbClr val="36A1B6">
                    <a:gamma/>
                    <a:tint val="57647"/>
                    <a:invGamma/>
                  </a:srgbClr>
                </a:gs>
                <a:gs pos="100000">
                  <a:srgbClr val="36A1B6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2800" b="1" kern="0" dirty="0">
                  <a:solidFill>
                    <a:srgbClr val="FFFFFF"/>
                  </a:solidFill>
                  <a:cs typeface="B Tabassom" pitchFamily="2" charset="-78"/>
                </a:rPr>
                <a:t>گروه </a:t>
              </a:r>
              <a:r>
                <a:rPr lang="fa-IR" sz="2800" b="1" kern="0" dirty="0" smtClean="0">
                  <a:solidFill>
                    <a:srgbClr val="FFFFFF"/>
                  </a:solidFill>
                  <a:cs typeface="B Tabassom" pitchFamily="2" charset="-78"/>
                </a:rPr>
                <a:t>ششم </a:t>
              </a:r>
              <a:endParaRPr lang="en-US" sz="2800" b="1" kern="0" dirty="0">
                <a:solidFill>
                  <a:srgbClr val="FFFFFF"/>
                </a:solidFill>
                <a:cs typeface="B Tabassom" pitchFamily="2" charset="-78"/>
              </a:endParaRPr>
            </a:p>
          </p:txBody>
        </p:sp>
      </p:grpSp>
      <p:grpSp>
        <p:nvGrpSpPr>
          <p:cNvPr id="48" name="Group 34"/>
          <p:cNvGrpSpPr>
            <a:grpSpLocks/>
          </p:cNvGrpSpPr>
          <p:nvPr/>
        </p:nvGrpSpPr>
        <p:grpSpPr bwMode="auto">
          <a:xfrm>
            <a:off x="2051720" y="4164013"/>
            <a:ext cx="1724025" cy="482600"/>
            <a:chOff x="816" y="2304"/>
            <a:chExt cx="1440" cy="448"/>
          </a:xfrm>
        </p:grpSpPr>
        <p:sp>
          <p:nvSpPr>
            <p:cNvPr id="49" name="Freeform 35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50000">
                  <a:srgbClr val="000000">
                    <a:gamma/>
                    <a:tint val="57647"/>
                    <a:invGamma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37399B"/>
                </a:gs>
                <a:gs pos="50000">
                  <a:srgbClr val="37399B">
                    <a:gamma/>
                    <a:tint val="57647"/>
                    <a:invGamma/>
                  </a:srgbClr>
                </a:gs>
                <a:gs pos="100000">
                  <a:srgbClr val="37399B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2800" b="1" kern="0" dirty="0">
                  <a:solidFill>
                    <a:srgbClr val="FFFFFF"/>
                  </a:solidFill>
                  <a:cs typeface="B Tabassom" pitchFamily="2" charset="-78"/>
                </a:rPr>
                <a:t>گروه </a:t>
              </a:r>
              <a:r>
                <a:rPr lang="fa-IR" sz="2800" b="1" kern="0" dirty="0" smtClean="0">
                  <a:solidFill>
                    <a:srgbClr val="FFFFFF"/>
                  </a:solidFill>
                  <a:cs typeface="B Tabassom" pitchFamily="2" charset="-78"/>
                </a:rPr>
                <a:t>هفتم </a:t>
              </a:r>
              <a:endParaRPr lang="en-US" sz="2800" b="1" kern="0" dirty="0">
                <a:solidFill>
                  <a:srgbClr val="FFFFFF"/>
                </a:solidFill>
                <a:cs typeface="B Tabassom" pitchFamily="2" charset="-78"/>
              </a:endParaRPr>
            </a:p>
          </p:txBody>
        </p:sp>
      </p:grpSp>
      <p:grpSp>
        <p:nvGrpSpPr>
          <p:cNvPr id="51" name="Group 37"/>
          <p:cNvGrpSpPr>
            <a:grpSpLocks/>
          </p:cNvGrpSpPr>
          <p:nvPr/>
        </p:nvGrpSpPr>
        <p:grpSpPr bwMode="auto">
          <a:xfrm>
            <a:off x="2051720" y="5307013"/>
            <a:ext cx="1724025" cy="482600"/>
            <a:chOff x="816" y="2304"/>
            <a:chExt cx="1440" cy="448"/>
          </a:xfrm>
        </p:grpSpPr>
        <p:sp>
          <p:nvSpPr>
            <p:cNvPr id="52" name="Freeform 38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50000">
                  <a:srgbClr val="000000">
                    <a:gamma/>
                    <a:tint val="57647"/>
                    <a:invGamma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7FB242"/>
                </a:gs>
                <a:gs pos="50000">
                  <a:srgbClr val="7FB242">
                    <a:gamma/>
                    <a:tint val="57647"/>
                    <a:invGamma/>
                  </a:srgbClr>
                </a:gs>
                <a:gs pos="100000">
                  <a:srgbClr val="7FB24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2800" b="1" kern="0" dirty="0">
                  <a:solidFill>
                    <a:srgbClr val="FFFFFF"/>
                  </a:solidFill>
                  <a:cs typeface="B Tabassom" pitchFamily="2" charset="-78"/>
                </a:rPr>
                <a:t>گروه </a:t>
              </a:r>
              <a:r>
                <a:rPr lang="fa-IR" sz="2800" b="1" kern="0" dirty="0" smtClean="0">
                  <a:solidFill>
                    <a:srgbClr val="FFFFFF"/>
                  </a:solidFill>
                  <a:cs typeface="B Tabassom" pitchFamily="2" charset="-78"/>
                </a:rPr>
                <a:t>هشتم </a:t>
              </a:r>
              <a:endParaRPr lang="en-US" sz="2800" b="1" kern="0" dirty="0">
                <a:solidFill>
                  <a:srgbClr val="FFFFFF"/>
                </a:solidFill>
                <a:cs typeface="B Tabassom" pitchFamily="2" charset="-78"/>
              </a:endParaRPr>
            </a:p>
          </p:txBody>
        </p:sp>
      </p:grpSp>
      <p:cxnSp>
        <p:nvCxnSpPr>
          <p:cNvPr id="54" name="AutoShape 40"/>
          <p:cNvCxnSpPr>
            <a:cxnSpLocks noChangeShapeType="1"/>
            <a:stCxn id="43" idx="11"/>
            <a:endCxn id="47" idx="0"/>
          </p:cNvCxnSpPr>
          <p:nvPr/>
        </p:nvCxnSpPr>
        <p:spPr bwMode="gray">
          <a:xfrm>
            <a:off x="2908970" y="2305050"/>
            <a:ext cx="4763" cy="715963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AutoShape 41"/>
          <p:cNvCxnSpPr>
            <a:cxnSpLocks noChangeShapeType="1"/>
            <a:stCxn id="46" idx="11"/>
            <a:endCxn id="50" idx="0"/>
          </p:cNvCxnSpPr>
          <p:nvPr/>
        </p:nvCxnSpPr>
        <p:spPr bwMode="gray">
          <a:xfrm>
            <a:off x="2908970" y="3448050"/>
            <a:ext cx="4763" cy="715963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AutoShape 42"/>
          <p:cNvCxnSpPr>
            <a:cxnSpLocks noChangeShapeType="1"/>
            <a:stCxn id="49" idx="11"/>
            <a:endCxn id="53" idx="0"/>
          </p:cNvCxnSpPr>
          <p:nvPr/>
        </p:nvCxnSpPr>
        <p:spPr bwMode="gray">
          <a:xfrm>
            <a:off x="2908970" y="4591050"/>
            <a:ext cx="4763" cy="715963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Line 43"/>
          <p:cNvSpPr>
            <a:spLocks noChangeShapeType="1"/>
          </p:cNvSpPr>
          <p:nvPr/>
        </p:nvSpPr>
        <p:spPr bwMode="auto">
          <a:xfrm>
            <a:off x="2966120" y="2590800"/>
            <a:ext cx="5943600" cy="0"/>
          </a:xfrm>
          <a:prstGeom prst="line">
            <a:avLst/>
          </a:prstGeom>
          <a:noFill/>
          <a:ln w="38100" cap="rnd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8" name="Line 44"/>
          <p:cNvSpPr>
            <a:spLocks noChangeShapeType="1"/>
          </p:cNvSpPr>
          <p:nvPr/>
        </p:nvSpPr>
        <p:spPr bwMode="auto">
          <a:xfrm>
            <a:off x="2966120" y="3835400"/>
            <a:ext cx="5943600" cy="0"/>
          </a:xfrm>
          <a:prstGeom prst="line">
            <a:avLst/>
          </a:prstGeom>
          <a:noFill/>
          <a:ln w="38100" cap="rnd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59" name="Line 45"/>
          <p:cNvSpPr>
            <a:spLocks noChangeShapeType="1"/>
          </p:cNvSpPr>
          <p:nvPr/>
        </p:nvSpPr>
        <p:spPr bwMode="auto">
          <a:xfrm>
            <a:off x="2966120" y="4956175"/>
            <a:ext cx="5943600" cy="0"/>
          </a:xfrm>
          <a:prstGeom prst="line">
            <a:avLst/>
          </a:prstGeom>
          <a:noFill/>
          <a:ln w="38100" cap="rnd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3846083" y="1866496"/>
            <a:ext cx="46805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1" eaLnBrk="0" hangingPunct="0"/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معروفترین عناصر آن </a:t>
            </a:r>
            <a:r>
              <a:rPr lang="fa-IR" sz="1800" dirty="0">
                <a:solidFill>
                  <a:srgbClr val="00B0F0"/>
                </a:solidFill>
                <a:latin typeface="Verdana" pitchFamily="34" charset="0"/>
                <a:cs typeface="B Koodak" pitchFamily="2" charset="-78"/>
              </a:rPr>
              <a:t>نیتروژن و فسفر </a:t>
            </a:r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است</a:t>
            </a:r>
            <a:endParaRPr lang="en-US" sz="2000" dirty="0">
              <a:solidFill>
                <a:srgbClr val="5F5F5F"/>
              </a:solidFill>
              <a:latin typeface="Verdana" pitchFamily="34" charset="0"/>
              <a:cs typeface="B Koodak" pitchFamily="2" charset="-78"/>
            </a:endParaRP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3998483" y="3031944"/>
            <a:ext cx="46805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1" eaLnBrk="0" hangingPunct="0"/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معروفترین عناصر آن </a:t>
            </a:r>
            <a:r>
              <a:rPr lang="fa-IR" sz="1800" dirty="0" smtClean="0">
                <a:solidFill>
                  <a:srgbClr val="00B0F0"/>
                </a:solidFill>
                <a:latin typeface="Verdana" pitchFamily="34" charset="0"/>
                <a:cs typeface="B Koodak" pitchFamily="2" charset="-78"/>
              </a:rPr>
              <a:t>اکسیژن وگوگرد </a:t>
            </a:r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است</a:t>
            </a:r>
            <a:endParaRPr lang="en-US" sz="2000" dirty="0">
              <a:solidFill>
                <a:srgbClr val="5F5F5F"/>
              </a:solidFill>
              <a:latin typeface="Verdana" pitchFamily="34" charset="0"/>
              <a:cs typeface="B Koodak" pitchFamily="2" charset="-78"/>
            </a:endParaRPr>
          </a:p>
        </p:txBody>
      </p:sp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4025602" y="4026440"/>
            <a:ext cx="468052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1" eaLnBrk="0" hangingPunct="0"/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معروف به </a:t>
            </a:r>
            <a:r>
              <a:rPr lang="fa-IR" sz="1800" dirty="0" smtClean="0">
                <a:solidFill>
                  <a:srgbClr val="FF0000"/>
                </a:solidFill>
                <a:latin typeface="Verdana" pitchFamily="34" charset="0"/>
                <a:cs typeface="B Koodak" pitchFamily="2" charset="-78"/>
              </a:rPr>
              <a:t>هالوژن ها</a:t>
            </a:r>
          </a:p>
          <a:p>
            <a:pPr algn="ctr" rtl="1" eaLnBrk="0" hangingPunct="0"/>
            <a:r>
              <a:rPr lang="fa-IR" sz="16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چون خیلی فعالند در طبیعت به صورت آزاد یافت نمی شوند.</a:t>
            </a:r>
          </a:p>
          <a:p>
            <a:pPr algn="ctr" rtl="1" eaLnBrk="0" hangingPunct="0"/>
            <a:r>
              <a:rPr lang="fa-IR" sz="1600" dirty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معروفترین عناصر </a:t>
            </a:r>
            <a:r>
              <a:rPr lang="fa-IR" sz="1600" dirty="0" smtClean="0">
                <a:solidFill>
                  <a:srgbClr val="00B0F0"/>
                </a:solidFill>
                <a:latin typeface="Verdana" pitchFamily="34" charset="0"/>
                <a:cs typeface="B Koodak" pitchFamily="2" charset="-78"/>
              </a:rPr>
              <a:t>کلر، برم ، فلوئور </a:t>
            </a:r>
            <a:r>
              <a:rPr lang="fa-IR" sz="16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است</a:t>
            </a:r>
            <a:endParaRPr lang="en-US" sz="1800" dirty="0">
              <a:solidFill>
                <a:srgbClr val="5F5F5F"/>
              </a:solidFill>
              <a:latin typeface="Verdana" pitchFamily="34" charset="0"/>
              <a:cs typeface="B Koodak" pitchFamily="2" charset="-78"/>
            </a:endParaRPr>
          </a:p>
        </p:txBody>
      </p:sp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4060183" y="5154052"/>
            <a:ext cx="468052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rtl="1" eaLnBrk="0" hangingPunct="0"/>
            <a:r>
              <a:rPr lang="fa-IR" sz="18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معروف به </a:t>
            </a:r>
            <a:r>
              <a:rPr lang="fa-IR" sz="1800" dirty="0" smtClean="0">
                <a:solidFill>
                  <a:srgbClr val="FF0000"/>
                </a:solidFill>
                <a:latin typeface="Verdana" pitchFamily="34" charset="0"/>
                <a:cs typeface="B Koodak" pitchFamily="2" charset="-78"/>
              </a:rPr>
              <a:t>گازهای بی اثر </a:t>
            </a:r>
            <a:r>
              <a:rPr lang="fa-IR" sz="1800" dirty="0" smtClean="0">
                <a:latin typeface="Verdana" pitchFamily="34" charset="0"/>
                <a:cs typeface="B Koodak" pitchFamily="2" charset="-78"/>
              </a:rPr>
              <a:t>یا</a:t>
            </a:r>
            <a:r>
              <a:rPr lang="fa-IR" sz="1800" dirty="0" smtClean="0">
                <a:solidFill>
                  <a:srgbClr val="FF0000"/>
                </a:solidFill>
                <a:latin typeface="Verdana" pitchFamily="34" charset="0"/>
                <a:cs typeface="B Koodak" pitchFamily="2" charset="-78"/>
              </a:rPr>
              <a:t> نجیب</a:t>
            </a:r>
          </a:p>
          <a:p>
            <a:pPr algn="ctr" rtl="1" eaLnBrk="0" hangingPunct="0"/>
            <a:r>
              <a:rPr lang="fa-IR" sz="1600" dirty="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بطور کلی فاقد فعالیت شیمیایی</a:t>
            </a:r>
          </a:p>
          <a:p>
            <a:pPr algn="ctr" rtl="1" eaLnBrk="0" hangingPunct="0"/>
            <a:r>
              <a:rPr lang="fa-IR" sz="1600" dirty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معروفترین عناصر </a:t>
            </a:r>
            <a:r>
              <a:rPr lang="fa-IR" sz="1600" dirty="0" smtClean="0">
                <a:solidFill>
                  <a:srgbClr val="00B0F0"/>
                </a:solidFill>
                <a:latin typeface="Verdana" pitchFamily="34" charset="0"/>
                <a:cs typeface="B Koodak" pitchFamily="2" charset="-78"/>
              </a:rPr>
              <a:t>هلیم، </a:t>
            </a:r>
            <a:r>
              <a:rPr lang="fa-IR" sz="1600" smtClean="0">
                <a:solidFill>
                  <a:srgbClr val="00B0F0"/>
                </a:solidFill>
                <a:latin typeface="Verdana" pitchFamily="34" charset="0"/>
                <a:cs typeface="B Koodak" pitchFamily="2" charset="-78"/>
              </a:rPr>
              <a:t>نئون، </a:t>
            </a:r>
            <a:r>
              <a:rPr lang="fa-IR" sz="1600" smtClean="0">
                <a:solidFill>
                  <a:srgbClr val="5F5F5F"/>
                </a:solidFill>
                <a:latin typeface="Verdana" pitchFamily="34" charset="0"/>
                <a:cs typeface="B Koodak" pitchFamily="2" charset="-78"/>
              </a:rPr>
              <a:t>است</a:t>
            </a:r>
            <a:endParaRPr lang="en-US" sz="1800" dirty="0">
              <a:solidFill>
                <a:srgbClr val="5F5F5F"/>
              </a:solidFill>
              <a:latin typeface="Verdana" pitchFamily="34" charset="0"/>
              <a:cs typeface="B Kooda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2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875"/>
                    </a14:imgEffect>
                    <a14:imgEffect>
                      <a14:saturation sat="2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681365" y="4731785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27583" y="5075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>
              <a:solidFill>
                <a:srgbClr val="0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7"/>
          <a:stretch/>
        </p:blipFill>
        <p:spPr bwMode="auto">
          <a:xfrm>
            <a:off x="1536150" y="1290246"/>
            <a:ext cx="6888163" cy="34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47664" y="810835"/>
            <a:ext cx="6624736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orvarid" pitchFamily="2" charset="-78"/>
              </a:rPr>
              <a:t>نماد شیمیایی و مقدار فراونی بعضی از عناصر شناخته شده در زمین :</a:t>
            </a:r>
            <a:endParaRPr kumimoji="0" lang="fa-I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 descr="D:\فیزیک12\logo olu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446" y="5157192"/>
            <a:ext cx="1653172" cy="126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19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3484" y="476672"/>
            <a:ext cx="623493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kern="0" dirty="0" smtClean="0">
                <a:solidFill>
                  <a:sysClr val="windowText" lastClr="000000"/>
                </a:solidFill>
                <a:cs typeface="B Jadid" pitchFamily="2" charset="-78"/>
              </a:rPr>
              <a:t>نظریه ملکولی:</a:t>
            </a:r>
            <a:endParaRPr lang="fa-IR" sz="2800" kern="0" dirty="0" smtClean="0">
              <a:solidFill>
                <a:sysClr val="windowText" lastClr="000000"/>
              </a:solidFill>
              <a:cs typeface="B Lotus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kern="0" dirty="0" smtClean="0">
                <a:solidFill>
                  <a:sysClr val="windowText" lastClr="000000"/>
                </a:solidFill>
                <a:cs typeface="B Lotus" pitchFamily="2" charset="-78"/>
              </a:rPr>
              <a:t>1- همه مواد از ذراتی به نام ملکول ساخته شده اند</a:t>
            </a:r>
          </a:p>
          <a:p>
            <a:pPr algn="r" rtl="1">
              <a:lnSpc>
                <a:spcPct val="150000"/>
              </a:lnSpc>
            </a:pPr>
            <a:r>
              <a:rPr lang="fa-IR" sz="2800" kern="0" dirty="0" smtClean="0">
                <a:solidFill>
                  <a:sysClr val="windowText" lastClr="000000"/>
                </a:solidFill>
                <a:cs typeface="B Lotus" pitchFamily="2" charset="-78"/>
              </a:rPr>
              <a:t>2- ملکولها همواره در حال حرکت و جنبش هستند.</a:t>
            </a:r>
          </a:p>
          <a:p>
            <a:pPr algn="r" rtl="1">
              <a:lnSpc>
                <a:spcPct val="150000"/>
              </a:lnSpc>
            </a:pPr>
            <a:r>
              <a:rPr lang="fa-IR" sz="2800" kern="0" dirty="0" smtClean="0">
                <a:solidFill>
                  <a:sysClr val="windowText" lastClr="000000"/>
                </a:solidFill>
                <a:cs typeface="B Lotus" pitchFamily="2" charset="-78"/>
              </a:rPr>
              <a:t>3- با افزایش دما جنبش ذره ها افزایش پیدا کرده</a:t>
            </a:r>
          </a:p>
          <a:p>
            <a:pPr algn="r" rtl="1">
              <a:lnSpc>
                <a:spcPct val="150000"/>
              </a:lnSpc>
            </a:pPr>
            <a:r>
              <a:rPr lang="fa-IR" sz="2800" kern="0" dirty="0" smtClean="0">
                <a:solidFill>
                  <a:sysClr val="windowText" lastClr="000000"/>
                </a:solidFill>
                <a:cs typeface="B Lotus" pitchFamily="2" charset="-78"/>
              </a:rPr>
              <a:t>4- فاصله بین ملکولها در جامدات بسیار بسیار کم و در مایعات کم و در گازها بیشتر است </a:t>
            </a:r>
          </a:p>
          <a:p>
            <a:pPr algn="r" rtl="1">
              <a:lnSpc>
                <a:spcPct val="150000"/>
              </a:lnSpc>
            </a:pPr>
            <a:r>
              <a:rPr lang="fa-IR" sz="2800" kern="0" dirty="0" smtClean="0">
                <a:solidFill>
                  <a:sysClr val="windowText" lastClr="000000"/>
                </a:solidFill>
                <a:cs typeface="B Lotus" pitchFamily="2" charset="-78"/>
              </a:rPr>
              <a:t>5- ملکولها به یکدیگر نیرو وارد می کنند.</a:t>
            </a:r>
          </a:p>
        </p:txBody>
      </p:sp>
    </p:spTree>
    <p:extLst>
      <p:ext uri="{BB962C8B-B14F-4D97-AF65-F5344CB8AC3E}">
        <p14:creationId xmlns:p14="http://schemas.microsoft.com/office/powerpoint/2010/main" val="13797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476672"/>
            <a:ext cx="72728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kern="0" dirty="0" smtClean="0">
                <a:solidFill>
                  <a:sysClr val="windowText" lastClr="000000"/>
                </a:solidFill>
                <a:cs typeface="B Jadid" pitchFamily="2" charset="-78"/>
              </a:rPr>
              <a:t>چند سوال فنی:</a:t>
            </a:r>
          </a:p>
          <a:p>
            <a:pPr algn="r" rtl="1">
              <a:lnSpc>
                <a:spcPct val="150000"/>
              </a:lnSpc>
            </a:pPr>
            <a:r>
              <a:rPr lang="fa-IR" sz="3200" kern="0" dirty="0" smtClean="0">
                <a:solidFill>
                  <a:srgbClr val="FF0000"/>
                </a:solidFill>
                <a:cs typeface="B Compset" pitchFamily="2" charset="-78"/>
              </a:rPr>
              <a:t>1- اگر در منزل اسپری استفاده شود پس از مدتی بوی خوش در همه جا به مشام می رسد؟</a:t>
            </a:r>
          </a:p>
          <a:p>
            <a:pPr algn="r" rtl="1">
              <a:lnSpc>
                <a:spcPct val="150000"/>
              </a:lnSpc>
            </a:pPr>
            <a:r>
              <a:rPr lang="fa-IR" sz="3200" kern="0" dirty="0" smtClean="0">
                <a:solidFill>
                  <a:schemeClr val="accent1">
                    <a:lumMod val="75000"/>
                  </a:schemeClr>
                </a:solidFill>
                <a:cs typeface="B Compset" pitchFamily="2" charset="-78"/>
              </a:rPr>
              <a:t>2- هنگامی که نوشابه روی میز می ریزد بصورت دریاچه مانند به هم می چسبند؟</a:t>
            </a:r>
          </a:p>
          <a:p>
            <a:pPr algn="r" rtl="1">
              <a:lnSpc>
                <a:spcPct val="150000"/>
              </a:lnSpc>
            </a:pPr>
            <a:r>
              <a:rPr lang="fa-IR" sz="3200" kern="0" dirty="0" smtClean="0">
                <a:solidFill>
                  <a:srgbClr val="7030A0"/>
                </a:solidFill>
                <a:cs typeface="B Compset" pitchFamily="2" charset="-78"/>
              </a:rPr>
              <a:t>3- هنگام حل شدن شکر در آب چه اتفاقی می افتد؟</a:t>
            </a:r>
            <a:endParaRPr lang="fa-IR" sz="2800" kern="0" dirty="0" smtClean="0">
              <a:solidFill>
                <a:srgbClr val="7030A0"/>
              </a:solidFill>
              <a:cs typeface="B Compse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463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476672"/>
            <a:ext cx="727280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200" kern="0" dirty="0" smtClean="0">
                <a:solidFill>
                  <a:sysClr val="windowText" lastClr="000000"/>
                </a:solidFill>
                <a:cs typeface="B Jadid" pitchFamily="2" charset="-78"/>
              </a:rPr>
              <a:t>اثر گرما بر حجم مواد:</a:t>
            </a:r>
          </a:p>
          <a:p>
            <a:pPr algn="r" rtl="1">
              <a:lnSpc>
                <a:spcPct val="150000"/>
              </a:lnSpc>
            </a:pPr>
            <a:r>
              <a:rPr lang="fa-IR" sz="3200" kern="0" dirty="0" smtClean="0">
                <a:solidFill>
                  <a:srgbClr val="C00000"/>
                </a:solidFill>
                <a:cs typeface="B Compset" pitchFamily="2" charset="-78"/>
              </a:rPr>
              <a:t>چون گرما باعث افزایش انرژی جنبشی شده طبق نظریه ملکولی سرعت و جنبش ذرات افزایش یافته و برخوردها با یکدیگر بیشتر شده و ذرات از یکدیگر دور شده در نتیجه حجم افزایش یافته و ماده </a:t>
            </a:r>
            <a:r>
              <a:rPr lang="fa-IR" sz="3200" u="sng" kern="0" dirty="0" smtClean="0">
                <a:solidFill>
                  <a:srgbClr val="C00000"/>
                </a:solidFill>
                <a:cs typeface="B Compset" pitchFamily="2" charset="-78"/>
              </a:rPr>
              <a:t>منبسط</a:t>
            </a:r>
            <a:r>
              <a:rPr lang="fa-IR" sz="3200" kern="0" dirty="0" smtClean="0">
                <a:solidFill>
                  <a:srgbClr val="C00000"/>
                </a:solidFill>
                <a:cs typeface="B Compset" pitchFamily="2" charset="-78"/>
              </a:rPr>
              <a:t> می شود.</a:t>
            </a:r>
          </a:p>
          <a:p>
            <a:pPr algn="r" rtl="1">
              <a:lnSpc>
                <a:spcPct val="150000"/>
              </a:lnSpc>
            </a:pPr>
            <a:r>
              <a:rPr lang="fa-IR" sz="3200" kern="0" dirty="0" smtClean="0">
                <a:solidFill>
                  <a:srgbClr val="7030A0"/>
                </a:solidFill>
                <a:cs typeface="B Compset" pitchFamily="2" charset="-78"/>
              </a:rPr>
              <a:t>هنگام سرد کردن انرژی جنبشی ذرات کاهش یافته و ذرات به هم نزدیک تر شده در این حالت جسم </a:t>
            </a:r>
            <a:r>
              <a:rPr lang="fa-IR" sz="3200" u="sng" kern="0" dirty="0" smtClean="0">
                <a:solidFill>
                  <a:srgbClr val="7030A0"/>
                </a:solidFill>
                <a:cs typeface="B Compset" pitchFamily="2" charset="-78"/>
              </a:rPr>
              <a:t>منقبض</a:t>
            </a:r>
            <a:r>
              <a:rPr lang="fa-IR" sz="3200" kern="0" dirty="0" smtClean="0">
                <a:solidFill>
                  <a:srgbClr val="7030A0"/>
                </a:solidFill>
                <a:cs typeface="B Compset" pitchFamily="2" charset="-78"/>
              </a:rPr>
              <a:t> شده وحجم کاهش می یابد. </a:t>
            </a:r>
            <a:endParaRPr lang="fa-IR" sz="2800" kern="0" dirty="0" smtClean="0">
              <a:solidFill>
                <a:srgbClr val="7030A0"/>
              </a:solidFill>
              <a:cs typeface="B Compse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012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332655"/>
            <a:ext cx="712879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در هنگام انبساط و انقباض:</a:t>
            </a:r>
          </a:p>
          <a:p>
            <a:pPr algn="ctr" rtl="1"/>
            <a:endParaRPr lang="fa-IR" sz="2800" dirty="0" smtClean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algn="ctr" rtl="1"/>
            <a:endParaRPr lang="fa-IR" sz="2800" dirty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algn="ctr" rtl="1"/>
            <a:endParaRPr lang="fa-IR" sz="2800" dirty="0" smtClean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algn="ctr" rtl="1"/>
            <a:endParaRPr lang="fa-IR" sz="2800" dirty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algn="ctr" rtl="1"/>
            <a:endParaRPr lang="fa-IR" sz="2800" dirty="0" smtClean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algn="ctr" rtl="1"/>
            <a:r>
              <a:rPr lang="fa-IR" sz="44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تغییر می کند</a:t>
            </a:r>
            <a:endParaRPr lang="fa-IR" sz="4400" dirty="0">
              <a:solidFill>
                <a:srgbClr val="000000"/>
              </a:solidFill>
              <a:latin typeface="IranNastaliq" pitchFamily="18" charset="0"/>
              <a:cs typeface="B Tabassom" pitchFamily="2" charset="-78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707904" y="1268760"/>
            <a:ext cx="4032448" cy="18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lnSpc>
                <a:spcPct val="150000"/>
              </a:lnSpc>
            </a:pPr>
            <a:r>
              <a:rPr lang="fa-IR" b="1" dirty="0">
                <a:solidFill>
                  <a:srgbClr val="000000"/>
                </a:solidFill>
                <a:latin typeface="IranNastaliq" pitchFamily="18" charset="0"/>
                <a:cs typeface="B Shiraz" pitchFamily="2" charset="-78"/>
              </a:rPr>
              <a:t>فاصله ملکولها از یکدیگر</a:t>
            </a:r>
          </a:p>
          <a:p>
            <a:pPr algn="r" rtl="1">
              <a:lnSpc>
                <a:spcPct val="150000"/>
              </a:lnSpc>
            </a:pPr>
            <a:r>
              <a:rPr lang="fa-IR" b="1" dirty="0">
                <a:solidFill>
                  <a:srgbClr val="000000"/>
                </a:solidFill>
                <a:latin typeface="IranNastaliq" pitchFamily="18" charset="0"/>
                <a:cs typeface="B Shiraz" pitchFamily="2" charset="-78"/>
              </a:rPr>
              <a:t>حجم ماده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211959" y="3933056"/>
            <a:ext cx="4032448" cy="18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lnSpc>
                <a:spcPct val="150000"/>
              </a:lnSpc>
            </a:pPr>
            <a:r>
              <a:rPr lang="fa-IR" b="1" dirty="0" smtClean="0">
                <a:solidFill>
                  <a:srgbClr val="000000"/>
                </a:solidFill>
                <a:latin typeface="IranNastaliq" pitchFamily="18" charset="0"/>
                <a:cs typeface="B Shiraz" pitchFamily="2" charset="-78"/>
              </a:rPr>
              <a:t>حجم خود ملکولها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solidFill>
                  <a:srgbClr val="000000"/>
                </a:solidFill>
                <a:latin typeface="IranNastaliq" pitchFamily="18" charset="0"/>
                <a:cs typeface="B Shiraz" pitchFamily="2" charset="-78"/>
              </a:rPr>
              <a:t>جرم و وزن ملکولها</a:t>
            </a: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solidFill>
                  <a:srgbClr val="000000"/>
                </a:solidFill>
                <a:latin typeface="IranNastaliq" pitchFamily="18" charset="0"/>
                <a:cs typeface="B Shiraz" pitchFamily="2" charset="-78"/>
              </a:rPr>
              <a:t>تعداد ملکولها</a:t>
            </a:r>
            <a:endParaRPr lang="fa-IR" b="1" dirty="0">
              <a:solidFill>
                <a:srgbClr val="000000"/>
              </a:solidFill>
              <a:latin typeface="IranNastaliq" pitchFamily="18" charset="0"/>
              <a:cs typeface="B Shiraz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7296" y="5768676"/>
            <a:ext cx="22894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4400" dirty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تغییر نمی کند</a:t>
            </a:r>
          </a:p>
        </p:txBody>
      </p:sp>
    </p:spTree>
    <p:extLst>
      <p:ext uri="{BB962C8B-B14F-4D97-AF65-F5344CB8AC3E}">
        <p14:creationId xmlns:p14="http://schemas.microsoft.com/office/powerpoint/2010/main" val="26910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332656"/>
            <a:ext cx="676875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استثناهای ماجرا ...</a:t>
            </a:r>
          </a:p>
          <a:p>
            <a:pPr algn="r" rtl="1"/>
            <a:r>
              <a:rPr lang="fa-IR" sz="4000" b="1" dirty="0" smtClean="0">
                <a:solidFill>
                  <a:srgbClr val="000000"/>
                </a:solidFill>
                <a:latin typeface="IranNastaliq" pitchFamily="18" charset="0"/>
                <a:cs typeface="B Tanab" pitchFamily="2" charset="-78"/>
              </a:rPr>
              <a:t>آب: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از دمای صفر تا 4 درجه هر چه گرم می کنیم به جای انبساط برعکس، منقبض می شود.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همچنین  هنگامی که آب خیلی سرد باشد و یخ بزند (به جامد تبدیل شود) حجم و فضای بیشتری اشغال می کند.</a:t>
            </a:r>
          </a:p>
          <a:p>
            <a:pPr algn="r" rtl="1"/>
            <a:r>
              <a:rPr lang="fa-IR" sz="4000" b="1" dirty="0">
                <a:solidFill>
                  <a:srgbClr val="000000"/>
                </a:solidFill>
                <a:latin typeface="IranNastaliq" pitchFamily="18" charset="0"/>
                <a:cs typeface="B Tanab" pitchFamily="2" charset="-78"/>
              </a:rPr>
              <a:t>چرم: </a:t>
            </a:r>
            <a:endParaRPr lang="fa-IR" sz="4000" b="1" dirty="0" smtClean="0">
              <a:solidFill>
                <a:srgbClr val="000000"/>
              </a:solidFill>
              <a:latin typeface="IranNastaliq" pitchFamily="18" charset="0"/>
              <a:cs typeface="B Tanab" pitchFamily="2" charset="-78"/>
            </a:endParaRPr>
          </a:p>
          <a:p>
            <a:pPr algn="ctr" rtl="1"/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در </a:t>
            </a:r>
            <a:r>
              <a:rPr lang="fa-IR" sz="2000" dirty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حالت طبیعی اگر سرد کنیم سفت می شود اما اگر گرم هم کنیم </a:t>
            </a: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دوباره سفت </a:t>
            </a:r>
            <a:r>
              <a:rPr lang="fa-IR" sz="2000" dirty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می </a:t>
            </a: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شود.	</a:t>
            </a:r>
          </a:p>
          <a:p>
            <a:pPr algn="r" rtl="1"/>
            <a:r>
              <a:rPr lang="fa-IR" sz="2000" b="1" dirty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 </a:t>
            </a:r>
            <a:r>
              <a:rPr lang="fa-IR" sz="2000" b="1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                                  </a:t>
            </a:r>
            <a:r>
              <a:rPr lang="fa-IR" sz="4000" b="1" dirty="0" smtClean="0">
                <a:solidFill>
                  <a:srgbClr val="000000"/>
                </a:solidFill>
                <a:latin typeface="IranNastaliq" pitchFamily="18" charset="0"/>
                <a:cs typeface="B Tanab" pitchFamily="2" charset="-78"/>
              </a:rPr>
              <a:t>لاستیک: </a:t>
            </a:r>
          </a:p>
          <a:p>
            <a:pPr algn="ctr" rtl="1"/>
            <a:r>
              <a:rPr lang="fa-IR" sz="4000" b="1" dirty="0">
                <a:solidFill>
                  <a:srgbClr val="000000"/>
                </a:solidFill>
                <a:latin typeface="IranNastaliq" pitchFamily="18" charset="0"/>
                <a:cs typeface="B Tanab" pitchFamily="2" charset="-78"/>
              </a:rPr>
              <a:t> </a:t>
            </a:r>
            <a:r>
              <a:rPr lang="fa-IR" sz="4000" b="1" dirty="0" smtClean="0">
                <a:solidFill>
                  <a:srgbClr val="000000"/>
                </a:solidFill>
                <a:latin typeface="IranNastaliq" pitchFamily="18" charset="0"/>
                <a:cs typeface="B Tanab" pitchFamily="2" charset="-78"/>
              </a:rPr>
              <a:t>                 </a:t>
            </a: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در </a:t>
            </a:r>
            <a:r>
              <a:rPr lang="fa-IR" sz="2000" dirty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حالت طبیعی </a:t>
            </a: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اگر سرما دهیم سفت می شود اما اگر گرما بدهیم جمع                                                                     می شود که این مسئله استثناء است</a:t>
            </a:r>
            <a:endParaRPr lang="fa-IR" sz="2000" dirty="0">
              <a:solidFill>
                <a:srgbClr val="000000"/>
              </a:solidFill>
              <a:latin typeface="IranNastaliq" pitchFamily="18" charset="0"/>
              <a:cs typeface="B Tabassom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816424"/>
            <a:ext cx="2482410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4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332656"/>
            <a:ext cx="676875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در صورتی که به حجم های مساوی  از چند ماده مختلف به یک اندازه گرما دهیم :</a:t>
            </a:r>
          </a:p>
          <a:p>
            <a:pPr algn="ctr" rtl="1">
              <a:lnSpc>
                <a:spcPct val="150000"/>
              </a:lnSpc>
            </a:pP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تحلیل نموار صفحه 31 کتاب 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1- </a:t>
            </a: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گازها بیشترین افزایش یا  کاهش حجم را دارند.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2- پس از گازها مایعات  </a:t>
            </a:r>
            <a:r>
              <a:rPr lang="fa-IR" sz="2800" dirty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بیشترین افزایش یا  کاهش حجم را دارند.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3- جامدات کمترین افزایش یا کاهش حجم 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4-</a:t>
            </a:r>
            <a:r>
              <a:rPr lang="fa-IR" sz="2800" dirty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انبساط یا </a:t>
            </a: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انقباض نافلزها از همه مواد کمتر است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5- انبساط یا انقباض فلزات از نافلزات بیشتر است.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Tabassom" pitchFamily="2" charset="-78"/>
              </a:rPr>
              <a:t>6- انبساط فلزات مختلف با یکدیگر برابر نیست.</a:t>
            </a:r>
            <a:endParaRPr lang="fa-IR" sz="2800" dirty="0">
              <a:solidFill>
                <a:srgbClr val="000000"/>
              </a:solidFill>
              <a:latin typeface="IranNastaliq" pitchFamily="18" charset="0"/>
              <a:cs typeface="B Tabassom" pitchFamily="2" charset="-78"/>
            </a:endParaRPr>
          </a:p>
          <a:p>
            <a:pPr algn="ctr" rtl="1"/>
            <a:endParaRPr lang="fa-IR" sz="2000" dirty="0">
              <a:solidFill>
                <a:srgbClr val="000000"/>
              </a:solidFill>
              <a:latin typeface="IranNastaliq" pitchFamily="18" charset="0"/>
              <a:cs typeface="B Tabasso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686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006182" y="4376662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7704" y="836712"/>
            <a:ext cx="6624736" cy="5237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9390" algn="ctr" rtl="1">
              <a:lnSpc>
                <a:spcPct val="115000"/>
              </a:lnSpc>
              <a:spcAft>
                <a:spcPts val="1000"/>
              </a:spcAft>
            </a:pPr>
            <a:r>
              <a:rPr lang="fa-IR" dirty="0">
                <a:latin typeface="Calibri"/>
                <a:ea typeface="Calibri"/>
                <a:cs typeface="B Morvarid"/>
              </a:rPr>
              <a:t>"علوم تجربی"</a:t>
            </a:r>
            <a:r>
              <a:rPr lang="fa-IR" dirty="0">
                <a:latin typeface="Calibri"/>
                <a:ea typeface="Calibri"/>
                <a:cs typeface="B Roya"/>
              </a:rPr>
              <a:t> از دو </a:t>
            </a:r>
            <a:r>
              <a:rPr lang="fa-IR" dirty="0" smtClean="0">
                <a:latin typeface="Calibri"/>
                <a:ea typeface="Calibri"/>
                <a:cs typeface="B Roya"/>
              </a:rPr>
              <a:t>کلمه</a:t>
            </a:r>
          </a:p>
          <a:p>
            <a:pPr marL="199390" algn="ctr" rtl="1">
              <a:lnSpc>
                <a:spcPct val="115000"/>
              </a:lnSpc>
              <a:spcAft>
                <a:spcPts val="1000"/>
              </a:spcAft>
            </a:pPr>
            <a:r>
              <a:rPr lang="fa-IR" dirty="0" smtClean="0">
                <a:latin typeface="Calibri"/>
                <a:ea typeface="Calibri"/>
                <a:cs typeface="B Roya"/>
              </a:rPr>
              <a:t> </a:t>
            </a:r>
            <a:r>
              <a:rPr lang="fa-IR" dirty="0">
                <a:latin typeface="Calibri"/>
                <a:ea typeface="Calibri"/>
                <a:cs typeface="B Morvarid"/>
              </a:rPr>
              <a:t>"علوم"</a:t>
            </a:r>
            <a:r>
              <a:rPr lang="fa-IR" dirty="0">
                <a:latin typeface="Calibri"/>
                <a:ea typeface="Calibri"/>
                <a:cs typeface="B Roya"/>
              </a:rPr>
              <a:t> و </a:t>
            </a:r>
            <a:r>
              <a:rPr lang="fa-IR" dirty="0">
                <a:latin typeface="Calibri"/>
                <a:ea typeface="Calibri"/>
                <a:cs typeface="B Morvarid"/>
              </a:rPr>
              <a:t>"تجربی" </a:t>
            </a:r>
            <a:r>
              <a:rPr lang="fa-IR" dirty="0">
                <a:latin typeface="Calibri"/>
                <a:ea typeface="Calibri"/>
                <a:cs typeface="B Roya"/>
              </a:rPr>
              <a:t>تشکیل شده است </a:t>
            </a:r>
            <a:endParaRPr lang="fa-IR" dirty="0" smtClean="0">
              <a:latin typeface="Calibri"/>
              <a:ea typeface="Calibri"/>
              <a:cs typeface="B Roya"/>
            </a:endParaRPr>
          </a:p>
          <a:p>
            <a:pPr marL="199390" algn="r" rtl="1">
              <a:lnSpc>
                <a:spcPct val="115000"/>
              </a:lnSpc>
              <a:spcAft>
                <a:spcPts val="1000"/>
              </a:spcAft>
            </a:pPr>
            <a:r>
              <a:rPr lang="fa-IR" dirty="0" smtClean="0">
                <a:latin typeface="Calibri"/>
                <a:ea typeface="Calibri"/>
                <a:cs typeface="B Morvarid"/>
              </a:rPr>
              <a:t>علوم</a:t>
            </a:r>
            <a:r>
              <a:rPr lang="fa-IR" dirty="0">
                <a:latin typeface="Calibri"/>
                <a:ea typeface="Calibri"/>
                <a:cs typeface="B Morvarid"/>
              </a:rPr>
              <a:t>:</a:t>
            </a:r>
            <a:r>
              <a:rPr lang="fa-IR" dirty="0">
                <a:latin typeface="Calibri"/>
                <a:ea typeface="Calibri"/>
                <a:cs typeface="B Roya"/>
              </a:rPr>
              <a:t> علم ها، دانش ها</a:t>
            </a:r>
            <a:r>
              <a:rPr lang="fa-IR" dirty="0">
                <a:latin typeface="Calibri"/>
                <a:ea typeface="Calibri"/>
                <a:cs typeface="B Morvarid"/>
              </a:rPr>
              <a:t>		</a:t>
            </a:r>
            <a:endParaRPr lang="fa-IR" dirty="0" smtClean="0">
              <a:latin typeface="Calibri"/>
              <a:ea typeface="Calibri"/>
              <a:cs typeface="B Morvarid"/>
            </a:endParaRPr>
          </a:p>
          <a:p>
            <a:pPr marL="199390" algn="r" rtl="1">
              <a:lnSpc>
                <a:spcPct val="115000"/>
              </a:lnSpc>
              <a:spcAft>
                <a:spcPts val="1000"/>
              </a:spcAft>
            </a:pPr>
            <a:r>
              <a:rPr lang="fa-IR" dirty="0" smtClean="0">
                <a:latin typeface="Calibri"/>
                <a:ea typeface="Calibri"/>
                <a:cs typeface="B Morvarid"/>
              </a:rPr>
              <a:t>علم</a:t>
            </a:r>
            <a:r>
              <a:rPr lang="fa-IR" dirty="0">
                <a:latin typeface="Calibri"/>
                <a:ea typeface="Calibri"/>
                <a:cs typeface="B Morvarid"/>
              </a:rPr>
              <a:t>:</a:t>
            </a:r>
            <a:r>
              <a:rPr lang="fa-IR" dirty="0">
                <a:latin typeface="Calibri"/>
                <a:ea typeface="Calibri"/>
                <a:cs typeface="B Roya"/>
              </a:rPr>
              <a:t> </a:t>
            </a:r>
            <a:r>
              <a:rPr lang="fa-IR" dirty="0" smtClean="0">
                <a:latin typeface="Calibri"/>
                <a:ea typeface="Calibri"/>
                <a:cs typeface="B Roya"/>
              </a:rPr>
              <a:t>دانستن، آگاهی</a:t>
            </a:r>
            <a:r>
              <a:rPr lang="fa-IR" dirty="0">
                <a:latin typeface="Calibri"/>
                <a:ea typeface="Calibri"/>
                <a:cs typeface="B Roya"/>
              </a:rPr>
              <a:t>، یقین کردن، هر چیز دانسته</a:t>
            </a:r>
            <a:endParaRPr lang="en-US" dirty="0"/>
          </a:p>
          <a:p>
            <a:pPr marL="199390" algn="r" rtl="1">
              <a:lnSpc>
                <a:spcPct val="115000"/>
              </a:lnSpc>
              <a:spcAft>
                <a:spcPts val="1000"/>
              </a:spcAft>
            </a:pPr>
            <a:r>
              <a:rPr lang="fa-IR" dirty="0">
                <a:latin typeface="Calibri"/>
                <a:ea typeface="Calibri"/>
                <a:cs typeface="B Morvarid"/>
              </a:rPr>
              <a:t>تجربی:</a:t>
            </a:r>
            <a:r>
              <a:rPr lang="fa-IR" dirty="0">
                <a:latin typeface="Calibri"/>
                <a:ea typeface="Calibri"/>
                <a:cs typeface="B Roya"/>
              </a:rPr>
              <a:t> آن چه که از راه تجربه به دست می </a:t>
            </a:r>
            <a:r>
              <a:rPr lang="fa-IR" dirty="0" smtClean="0">
                <a:latin typeface="Calibri"/>
                <a:ea typeface="Calibri"/>
                <a:cs typeface="B Roya"/>
              </a:rPr>
              <a:t>آید</a:t>
            </a:r>
            <a:endParaRPr lang="fa-IR" dirty="0" smtClean="0">
              <a:latin typeface="Calibri"/>
              <a:ea typeface="Calibri"/>
              <a:cs typeface="B Morvarid"/>
            </a:endParaRPr>
          </a:p>
          <a:p>
            <a:pPr marL="199390" algn="r" rtl="1">
              <a:lnSpc>
                <a:spcPct val="115000"/>
              </a:lnSpc>
              <a:spcAft>
                <a:spcPts val="1000"/>
              </a:spcAft>
            </a:pPr>
            <a:r>
              <a:rPr lang="fa-IR" dirty="0" smtClean="0">
                <a:latin typeface="Calibri"/>
                <a:ea typeface="Calibri"/>
                <a:cs typeface="B Morvarid"/>
              </a:rPr>
              <a:t>تجربه</a:t>
            </a:r>
            <a:r>
              <a:rPr lang="fa-IR" dirty="0">
                <a:latin typeface="Calibri"/>
                <a:ea typeface="Calibri"/>
                <a:cs typeface="B Morvarid"/>
              </a:rPr>
              <a:t>:</a:t>
            </a:r>
            <a:r>
              <a:rPr lang="fa-IR" dirty="0">
                <a:latin typeface="Calibri"/>
                <a:ea typeface="Calibri"/>
                <a:cs typeface="B Roya"/>
              </a:rPr>
              <a:t> آزمودن</a:t>
            </a:r>
            <a:endParaRPr lang="en-US" dirty="0"/>
          </a:p>
          <a:p>
            <a:pPr marL="199390" algn="r" rtl="1">
              <a:lnSpc>
                <a:spcPct val="115000"/>
              </a:lnSpc>
              <a:spcAft>
                <a:spcPts val="1000"/>
              </a:spcAft>
            </a:pPr>
            <a:r>
              <a:rPr lang="fa-IR" dirty="0" smtClean="0">
                <a:latin typeface="Calibri"/>
                <a:cs typeface="B Roya"/>
              </a:rPr>
              <a:t>پس:</a:t>
            </a:r>
            <a:endParaRPr lang="en-US" dirty="0"/>
          </a:p>
          <a:p>
            <a:pPr marL="199390" algn="ctr" rtl="1">
              <a:lnSpc>
                <a:spcPct val="115000"/>
              </a:lnSpc>
              <a:spcAft>
                <a:spcPts val="1000"/>
              </a:spcAft>
            </a:pPr>
            <a:r>
              <a:rPr lang="fa-IR" sz="3600" b="1" dirty="0">
                <a:latin typeface="Calibri"/>
                <a:ea typeface="Calibri"/>
                <a:cs typeface="B Roya"/>
              </a:rPr>
              <a:t>چیزهایی که با </a:t>
            </a:r>
            <a:r>
              <a:rPr lang="fa-IR" sz="36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B Roya"/>
              </a:rPr>
              <a:t>شیوه آزمایش و آزمودن،</a:t>
            </a:r>
            <a:r>
              <a:rPr lang="fa-IR" sz="3600" b="1" dirty="0">
                <a:latin typeface="Calibri"/>
                <a:ea typeface="Calibri"/>
                <a:cs typeface="B Roya"/>
              </a:rPr>
              <a:t> بفهمیم و بدانیم.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51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4"/>
            <a:ext cx="745232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b="1" dirty="0" smtClean="0">
                <a:solidFill>
                  <a:schemeClr val="accent1">
                    <a:lumMod val="50000"/>
                  </a:schemeClr>
                </a:solidFill>
                <a:latin typeface="IranNastaliq" pitchFamily="18" charset="0"/>
                <a:cs typeface="B Yagut" pitchFamily="2" charset="-78"/>
              </a:rPr>
              <a:t>اثر گرما بر حالت مواد:</a:t>
            </a:r>
          </a:p>
          <a:p>
            <a:pPr algn="ctr" rtl="1"/>
            <a:r>
              <a:rPr lang="fa-IR" sz="3600" b="1" dirty="0" smtClean="0">
                <a:solidFill>
                  <a:srgbClr val="000000"/>
                </a:solidFill>
                <a:latin typeface="IranNastaliq" pitchFamily="18" charset="0"/>
                <a:cs typeface="B Siavash" pitchFamily="2" charset="-78"/>
              </a:rPr>
              <a:t>ذوب   		 انجماد</a:t>
            </a:r>
          </a:p>
          <a:p>
            <a:pPr algn="ctr" rtl="1"/>
            <a:r>
              <a:rPr lang="fa-IR" sz="3600" b="1" dirty="0" smtClean="0">
                <a:solidFill>
                  <a:srgbClr val="000000"/>
                </a:solidFill>
                <a:latin typeface="IranNastaliq" pitchFamily="18" charset="0"/>
                <a:cs typeface="B Siavash" pitchFamily="2" charset="-78"/>
              </a:rPr>
              <a:t>تبخیر  	   	میعان</a:t>
            </a:r>
          </a:p>
          <a:p>
            <a:pPr algn="ctr" rtl="1"/>
            <a:r>
              <a:rPr lang="fa-IR" sz="3600" b="1" dirty="0" smtClean="0">
                <a:solidFill>
                  <a:srgbClr val="000000"/>
                </a:solidFill>
                <a:latin typeface="IranNastaliq" pitchFamily="18" charset="0"/>
                <a:cs typeface="B Siavash" pitchFamily="2" charset="-78"/>
              </a:rPr>
              <a:t>تصعید  </a:t>
            </a: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Mah" pitchFamily="2" charset="-78"/>
              </a:rPr>
              <a:t>فرازش(تبدیل مستقیم جامد به گاز)</a:t>
            </a:r>
          </a:p>
          <a:p>
            <a:pPr algn="ctr" rtl="1"/>
            <a:r>
              <a:rPr lang="fa-IR" dirty="0" smtClean="0">
                <a:solidFill>
                  <a:srgbClr val="000000"/>
                </a:solidFill>
                <a:latin typeface="IranNastaliq" pitchFamily="18" charset="0"/>
                <a:cs typeface="B Homa" pitchFamily="2" charset="-78"/>
              </a:rPr>
              <a:t>تبدیل یخ خشک به گاز کربن دی اکسید</a:t>
            </a:r>
          </a:p>
          <a:p>
            <a:pPr algn="ctr" rtl="1"/>
            <a:r>
              <a:rPr lang="fa-IR" dirty="0" smtClean="0">
                <a:solidFill>
                  <a:srgbClr val="000000"/>
                </a:solidFill>
                <a:latin typeface="IranNastaliq" pitchFamily="18" charset="0"/>
                <a:cs typeface="B Homa" pitchFamily="2" charset="-78"/>
              </a:rPr>
              <a:t>ناپدید شدن نفتالین</a:t>
            </a:r>
          </a:p>
          <a:p>
            <a:pPr algn="ctr" rtl="1"/>
            <a:r>
              <a:rPr lang="fa-IR" sz="3600" b="1" dirty="0" smtClean="0">
                <a:solidFill>
                  <a:srgbClr val="000000"/>
                </a:solidFill>
                <a:latin typeface="IranNastaliq" pitchFamily="18" charset="0"/>
                <a:cs typeface="B Siavash" pitchFamily="2" charset="-78"/>
              </a:rPr>
              <a:t>تبرید   </a:t>
            </a:r>
            <a:r>
              <a:rPr lang="fa-IR" sz="2000" dirty="0">
                <a:solidFill>
                  <a:srgbClr val="000000"/>
                </a:solidFill>
                <a:latin typeface="IranNastaliq" pitchFamily="18" charset="0"/>
                <a:cs typeface="B Mah" pitchFamily="2" charset="-78"/>
              </a:rPr>
              <a:t>چگالش  (تبدیل مستقیم گاز به جامد</a:t>
            </a:r>
            <a:r>
              <a:rPr lang="fa-IR" sz="2000" dirty="0" smtClean="0">
                <a:solidFill>
                  <a:srgbClr val="000000"/>
                </a:solidFill>
                <a:latin typeface="IranNastaliq" pitchFamily="18" charset="0"/>
                <a:cs typeface="B Mah" pitchFamily="2" charset="-78"/>
              </a:rPr>
              <a:t>)</a:t>
            </a:r>
          </a:p>
          <a:p>
            <a:pPr algn="ctr" rtl="1"/>
            <a:r>
              <a:rPr lang="fa-IR" dirty="0">
                <a:solidFill>
                  <a:srgbClr val="000000"/>
                </a:solidFill>
                <a:latin typeface="IranNastaliq" pitchFamily="18" charset="0"/>
                <a:cs typeface="B Homa" pitchFamily="2" charset="-78"/>
              </a:rPr>
              <a:t>تشکیل برف از بخار آب</a:t>
            </a:r>
          </a:p>
          <a:p>
            <a:pPr algn="ctr" rtl="1"/>
            <a:r>
              <a:rPr lang="fa-IR" dirty="0">
                <a:solidFill>
                  <a:srgbClr val="000000"/>
                </a:solidFill>
                <a:latin typeface="IranNastaliq" pitchFamily="18" charset="0"/>
                <a:cs typeface="B Homa" pitchFamily="2" charset="-78"/>
              </a:rPr>
              <a:t>تشکیل برفک یخچال از بخار آب موچود در یخچال فریزر</a:t>
            </a:r>
          </a:p>
          <a:p>
            <a:pPr algn="ctr" rtl="1"/>
            <a:endParaRPr lang="en-US" sz="2800" b="1" dirty="0">
              <a:solidFill>
                <a:srgbClr val="000000"/>
              </a:solidFill>
              <a:latin typeface="IranNastaliq" pitchFamily="18" charset="0"/>
              <a:cs typeface="B Siavash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4766421"/>
            <a:ext cx="1080119" cy="184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4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9912" y="23716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a-IR" dirty="0">
              <a:solidFill>
                <a:srgbClr val="000000"/>
              </a:solidFill>
              <a:latin typeface="IranNastaliq" pitchFamily="18" charset="0"/>
              <a:cs typeface="IranNastaliq" pitchFamily="18" charset="0"/>
            </a:endParaRPr>
          </a:p>
          <a:p>
            <a:endParaRPr lang="fa-IR" dirty="0">
              <a:solidFill>
                <a:srgbClr val="000000"/>
              </a:solidFill>
              <a:latin typeface="IranNastaliq" pitchFamily="18" charset="0"/>
              <a:cs typeface="IranNastaliq" pitchFamily="18" charset="0"/>
            </a:endParaRPr>
          </a:p>
          <a:p>
            <a:endParaRPr lang="en-US" dirty="0">
              <a:solidFill>
                <a:srgbClr val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696" y="332656"/>
            <a:ext cx="65162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مواد در حال </a:t>
            </a:r>
            <a:r>
              <a:rPr lang="ar-SA" sz="3600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تغيير</a:t>
            </a:r>
            <a:r>
              <a:rPr lang="fa-IR" sz="3600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:</a:t>
            </a:r>
          </a:p>
          <a:p>
            <a:pPr algn="just" rtl="1"/>
            <a:endParaRPr lang="fa-IR" sz="2000" dirty="0" smtClean="0">
              <a:solidFill>
                <a:srgbClr val="000000"/>
              </a:solidFill>
              <a:cs typeface="0 Yagut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cs typeface="0 Yagut" pitchFamily="2" charset="-78"/>
              </a:rPr>
              <a:t>مواد </a:t>
            </a:r>
            <a:r>
              <a:rPr lang="fa-IR" sz="2800" dirty="0">
                <a:solidFill>
                  <a:srgbClr val="000000"/>
                </a:solidFill>
                <a:cs typeface="0 Yagut" pitchFamily="2" charset="-78"/>
              </a:rPr>
              <a:t>پيرامون ما پيوسته در حال تغييرند</a:t>
            </a:r>
            <a:r>
              <a:rPr lang="fa-IR" sz="2800" dirty="0" smtClean="0">
                <a:solidFill>
                  <a:srgbClr val="000000"/>
                </a:solidFill>
                <a:cs typeface="0 Yagut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cs typeface="0 Yagut" pitchFamily="2" charset="-78"/>
              </a:rPr>
              <a:t> </a:t>
            </a:r>
            <a:r>
              <a:rPr lang="fa-IR" sz="2800" dirty="0">
                <a:solidFill>
                  <a:srgbClr val="C00000"/>
                </a:solidFill>
                <a:cs typeface="0 Yagut" pitchFamily="2" charset="-78"/>
              </a:rPr>
              <a:t>انجماد آب، زنگ زدن آهن شكستن شيشه، ذوب </a:t>
            </a:r>
            <a:r>
              <a:rPr lang="fa-IR" sz="2800" dirty="0" smtClean="0">
                <a:solidFill>
                  <a:srgbClr val="C00000"/>
                </a:solidFill>
                <a:cs typeface="0 Yagut" pitchFamily="2" charset="-78"/>
              </a:rPr>
              <a:t>يخ، </a:t>
            </a:r>
            <a:r>
              <a:rPr lang="fa-IR" sz="2800" dirty="0">
                <a:solidFill>
                  <a:srgbClr val="C00000"/>
                </a:solidFill>
                <a:cs typeface="0 Yagut" pitchFamily="2" charset="-78"/>
              </a:rPr>
              <a:t>تغيير رنگ پارچه ها، ترش شدن شير، هضم غذا </a:t>
            </a:r>
            <a:endParaRPr lang="fa-IR" sz="2800" dirty="0" smtClean="0">
              <a:solidFill>
                <a:srgbClr val="C00000"/>
              </a:solidFill>
              <a:cs typeface="0 Yagut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cs typeface="0 Yagut" pitchFamily="2" charset="-78"/>
              </a:rPr>
              <a:t>و </a:t>
            </a:r>
            <a:r>
              <a:rPr lang="fa-IR" sz="2800" dirty="0">
                <a:solidFill>
                  <a:srgbClr val="000000"/>
                </a:solidFill>
                <a:cs typeface="0 Yagut" pitchFamily="2" charset="-78"/>
              </a:rPr>
              <a:t>... از جمله تغييرات مواد هستند</a:t>
            </a:r>
            <a:r>
              <a:rPr lang="fa-IR" sz="2800" dirty="0" smtClean="0">
                <a:solidFill>
                  <a:srgbClr val="000000"/>
                </a:solidFill>
                <a:cs typeface="0 Yagut" pitchFamily="2" charset="-78"/>
              </a:rPr>
              <a:t>.</a:t>
            </a:r>
          </a:p>
          <a:p>
            <a:pPr algn="just" rtl="1"/>
            <a:endParaRPr lang="en-US" sz="2000" dirty="0">
              <a:solidFill>
                <a:srgbClr val="000000"/>
              </a:solidFill>
              <a:cs typeface="0 Yagut" pitchFamily="2" charset="-78"/>
            </a:endParaRPr>
          </a:p>
          <a:p>
            <a:pPr algn="just" rtl="1"/>
            <a:r>
              <a:rPr lang="en-US" sz="3200" dirty="0">
                <a:solidFill>
                  <a:srgbClr val="000000"/>
                </a:solidFill>
                <a:cs typeface="0 Yagut" pitchFamily="2" charset="-78"/>
              </a:rPr>
              <a:t> </a:t>
            </a:r>
            <a:r>
              <a:rPr lang="fa-IR" sz="3200" dirty="0">
                <a:solidFill>
                  <a:srgbClr val="000000"/>
                </a:solidFill>
                <a:cs typeface="B Tabassom" pitchFamily="2" charset="-78"/>
              </a:rPr>
              <a:t>برخي از اين تغييرات سودمند و برخي زيان آورند و ما پيوسته در پي آن هستيم كه تغييرات مطلوب را پديد آوريم و از بروز تغييرات نامطلوب جلوگيري كنيم</a:t>
            </a:r>
            <a:r>
              <a:rPr lang="en-US" sz="3200" dirty="0">
                <a:solidFill>
                  <a:srgbClr val="000000"/>
                </a:solidFill>
                <a:cs typeface="B Tabassom" pitchFamily="2" charset="-78"/>
              </a:rPr>
              <a:t>.</a:t>
            </a:r>
            <a:endParaRPr lang="en-US" sz="4400" dirty="0">
              <a:solidFill>
                <a:srgbClr val="000000"/>
              </a:solidFill>
              <a:cs typeface="B Tabassom" pitchFamily="2" charset="-78"/>
            </a:endParaRPr>
          </a:p>
          <a:p>
            <a:pPr algn="r" rtl="1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9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5013" y="332656"/>
            <a:ext cx="576064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b="1" dirty="0">
                <a:latin typeface="IranNastaliq" pitchFamily="18" charset="0"/>
                <a:cs typeface="B Yagut" pitchFamily="2" charset="-78"/>
              </a:rPr>
              <a:t>خواص فیزیکی: </a:t>
            </a:r>
          </a:p>
          <a:p>
            <a:pPr algn="ctr" rtl="1">
              <a:lnSpc>
                <a:spcPct val="150000"/>
              </a:lnSpc>
            </a:pPr>
            <a:r>
              <a:rPr lang="fa-IR" sz="2800" dirty="0">
                <a:latin typeface="IranNastaliq" pitchFamily="18" charset="0"/>
                <a:cs typeface="B Yagut" pitchFamily="2" charset="-78"/>
              </a:rPr>
              <a:t>ویژگی هایی از ماده می باشد که مربوط به ظاهر ماده یا رفتار های فیزیکی ماده می باشد. </a:t>
            </a:r>
            <a:r>
              <a:rPr lang="fa-IR" sz="2800" dirty="0" smtClean="0">
                <a:latin typeface="IranNastaliq" pitchFamily="18" charset="0"/>
                <a:cs typeface="B Yagut" pitchFamily="2" charset="-78"/>
              </a:rPr>
              <a:t>و به تعبیری آن </a:t>
            </a:r>
            <a:r>
              <a:rPr lang="fa-IR" sz="2800" dirty="0">
                <a:latin typeface="IranNastaliq" pitchFamily="18" charset="0"/>
                <a:cs typeface="B Yagut" pitchFamily="2" charset="-78"/>
              </a:rPr>
              <a:t>دسته از خواص گفته مي شود كه مشاهده و اندازه گيري آنها به توليد ماده جديد منجر نمي شود</a:t>
            </a:r>
            <a:r>
              <a:rPr lang="en-US" sz="2800" dirty="0">
                <a:latin typeface="IranNastaliq" pitchFamily="18" charset="0"/>
                <a:cs typeface="B Yagut" pitchFamily="2" charset="-78"/>
              </a:rPr>
              <a:t>.</a:t>
            </a:r>
            <a:endParaRPr lang="fa-IR" sz="2800" dirty="0">
              <a:latin typeface="IranNastaliq" pitchFamily="18" charset="0"/>
              <a:cs typeface="B Yagut" pitchFamily="2" charset="-78"/>
            </a:endParaRPr>
          </a:p>
        </p:txBody>
      </p:sp>
      <p:pic>
        <p:nvPicPr>
          <p:cNvPr id="4" name="Content Placeholder 4" descr="2511052221882556186122130127371982822915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077072"/>
            <a:ext cx="3312368" cy="2576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4"/>
            <a:ext cx="745232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b="1" dirty="0">
                <a:latin typeface="IranNastaliq" pitchFamily="18" charset="0"/>
                <a:cs typeface="B Yagut" pitchFamily="2" charset="-78"/>
              </a:rPr>
              <a:t>خواص </a:t>
            </a:r>
            <a:r>
              <a:rPr lang="fa-IR" sz="3600" b="1" dirty="0" smtClean="0">
                <a:latin typeface="IranNastaliq" pitchFamily="18" charset="0"/>
                <a:cs typeface="B Yagut" pitchFamily="2" charset="-78"/>
              </a:rPr>
              <a:t>ظاهری: </a:t>
            </a:r>
            <a:endParaRPr lang="fa-IR" sz="3600" b="1" dirty="0">
              <a:latin typeface="IranNastaliq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latin typeface="IranNastaliq" pitchFamily="18" charset="0"/>
                <a:cs typeface="0 Compset" pitchFamily="2" charset="-78"/>
              </a:rPr>
              <a:t>شکل </a:t>
            </a: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latin typeface="IranNastaliq" pitchFamily="18" charset="0"/>
                <a:cs typeface="0 Compset" pitchFamily="2" charset="-78"/>
              </a:rPr>
              <a:t>اندازه </a:t>
            </a: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latin typeface="IranNastaliq" pitchFamily="18" charset="0"/>
                <a:cs typeface="0 Compset" pitchFamily="2" charset="-78"/>
              </a:rPr>
              <a:t>حالت </a:t>
            </a: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latin typeface="IranNastaliq" pitchFamily="18" charset="0"/>
                <a:cs typeface="0 Compset" pitchFamily="2" charset="-78"/>
              </a:rPr>
              <a:t>جلارنگ خود جسم</a:t>
            </a:r>
          </a:p>
          <a:p>
            <a:pPr algn="r" rtl="1">
              <a:lnSpc>
                <a:spcPct val="150000"/>
              </a:lnSpc>
            </a:pPr>
            <a:r>
              <a:rPr lang="fa-IR" sz="2800" b="1" dirty="0">
                <a:latin typeface="IranNastaliq" pitchFamily="18" charset="0"/>
                <a:cs typeface="0 Compset" pitchFamily="2" charset="-78"/>
              </a:rPr>
              <a:t>رفتار های </a:t>
            </a:r>
            <a:r>
              <a:rPr lang="fa-IR" sz="2800" b="1" dirty="0" smtClean="0">
                <a:latin typeface="IranNastaliq" pitchFamily="18" charset="0"/>
                <a:cs typeface="0 Compset" pitchFamily="2" charset="-78"/>
              </a:rPr>
              <a:t>فیزیکی </a:t>
            </a:r>
            <a:r>
              <a:rPr lang="fa-IR" sz="2800" dirty="0" smtClean="0">
                <a:latin typeface="IranNastaliq" pitchFamily="18" charset="0"/>
                <a:cs typeface="B Tabassom" pitchFamily="2" charset="-78"/>
              </a:rPr>
              <a:t>شامل </a:t>
            </a:r>
            <a:r>
              <a:rPr lang="fa-IR" sz="2800" dirty="0">
                <a:latin typeface="IranNastaliq" pitchFamily="18" charset="0"/>
                <a:cs typeface="B Tabassom" pitchFamily="2" charset="-78"/>
              </a:rPr>
              <a:t>نقطه جوش – نقطه </a:t>
            </a:r>
            <a:r>
              <a:rPr lang="fa-IR" sz="2800" dirty="0" smtClean="0">
                <a:latin typeface="IranNastaliq" pitchFamily="18" charset="0"/>
                <a:cs typeface="B Tabassom" pitchFamily="2" charset="-78"/>
              </a:rPr>
              <a:t>ذوب–  میزان رسانایی</a:t>
            </a:r>
            <a:endParaRPr lang="fa-IR" sz="1800" dirty="0">
              <a:latin typeface="IranNastaliq" pitchFamily="18" charset="0"/>
              <a:cs typeface="B Tabassom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latin typeface="IranNastaliq" pitchFamily="18" charset="0"/>
                <a:cs typeface="0 Compset" pitchFamily="2" charset="-78"/>
              </a:rPr>
              <a:t>چگالی</a:t>
            </a: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latin typeface="IranNastaliq" pitchFamily="18" charset="0"/>
                <a:cs typeface="0 Compset" pitchFamily="2" charset="-78"/>
              </a:rPr>
              <a:t>میزان انحلال پذیری</a:t>
            </a: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latin typeface="IranNastaliq" pitchFamily="18" charset="0"/>
                <a:cs typeface="0 Compset" pitchFamily="2" charset="-78"/>
              </a:rPr>
              <a:t>میزان انعطاف پذیری</a:t>
            </a:r>
            <a:endParaRPr lang="en-US" sz="2800" b="1" dirty="0">
              <a:latin typeface="IranNastaliq" pitchFamily="18" charset="0"/>
              <a:cs typeface="0 Compse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92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4"/>
            <a:ext cx="745232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dirty="0" smtClean="0">
                <a:latin typeface="IranNastaliq" pitchFamily="18" charset="0"/>
                <a:cs typeface="0 Homa" pitchFamily="2" charset="-78"/>
              </a:rPr>
              <a:t>مثال: </a:t>
            </a:r>
          </a:p>
          <a:p>
            <a:pPr algn="r" rtl="1"/>
            <a:r>
              <a:rPr lang="fa-IR" sz="3600" dirty="0">
                <a:latin typeface="IranNastaliq" pitchFamily="18" charset="0"/>
                <a:cs typeface="0 Homa" pitchFamily="2" charset="-78"/>
              </a:rPr>
              <a:t>خواص </a:t>
            </a:r>
            <a:r>
              <a:rPr lang="fa-IR" sz="3600" dirty="0" smtClean="0">
                <a:latin typeface="IranNastaliq" pitchFamily="18" charset="0"/>
                <a:cs typeface="0 Homa" pitchFamily="2" charset="-78"/>
              </a:rPr>
              <a:t>فيزيكي آب</a:t>
            </a:r>
          </a:p>
          <a:p>
            <a:pPr algn="ctr" rtl="1">
              <a:lnSpc>
                <a:spcPct val="150000"/>
              </a:lnSpc>
            </a:pPr>
            <a:r>
              <a:rPr lang="fa-IR" sz="3600" b="1" dirty="0" smtClean="0">
                <a:latin typeface="IranNastaliq" pitchFamily="18" charset="0"/>
                <a:cs typeface="0 Compset" pitchFamily="2" charset="-78"/>
              </a:rPr>
              <a:t>رنگ: </a:t>
            </a:r>
            <a:r>
              <a:rPr lang="fa-IR" sz="3600" b="1" dirty="0">
                <a:latin typeface="IranNastaliq" pitchFamily="18" charset="0"/>
                <a:cs typeface="0 Compset" pitchFamily="2" charset="-78"/>
              </a:rPr>
              <a:t>بي رنگ</a:t>
            </a:r>
            <a:endParaRPr lang="fa-IR" sz="3600" b="1" dirty="0" smtClean="0">
              <a:latin typeface="IranNastaliq" pitchFamily="18" charset="0"/>
              <a:cs typeface="0 Compset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3600" b="1" dirty="0" smtClean="0">
                <a:latin typeface="IranNastaliq" pitchFamily="18" charset="0"/>
                <a:cs typeface="0 Compset" pitchFamily="2" charset="-78"/>
              </a:rPr>
              <a:t>بو: </a:t>
            </a:r>
            <a:r>
              <a:rPr lang="fa-IR" sz="3600" b="1" dirty="0">
                <a:latin typeface="IranNastaliq" pitchFamily="18" charset="0"/>
                <a:cs typeface="0 Compset" pitchFamily="2" charset="-78"/>
              </a:rPr>
              <a:t>بي بو	</a:t>
            </a:r>
            <a:endParaRPr lang="fa-IR" sz="3600" b="1" dirty="0" smtClean="0">
              <a:latin typeface="IranNastaliq" pitchFamily="18" charset="0"/>
              <a:cs typeface="0 Compset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3600" b="1" dirty="0" smtClean="0">
                <a:latin typeface="IranNastaliq" pitchFamily="18" charset="0"/>
                <a:cs typeface="0 Compset" pitchFamily="2" charset="-78"/>
              </a:rPr>
              <a:t>چگالي: 1</a:t>
            </a:r>
          </a:p>
          <a:p>
            <a:pPr algn="ctr" rtl="1">
              <a:lnSpc>
                <a:spcPct val="150000"/>
              </a:lnSpc>
            </a:pPr>
            <a:r>
              <a:rPr lang="fa-IR" sz="3600" b="1" dirty="0" smtClean="0">
                <a:latin typeface="IranNastaliq" pitchFamily="18" charset="0"/>
                <a:cs typeface="0 Compset" pitchFamily="2" charset="-78"/>
              </a:rPr>
              <a:t>نقطه ذوب: </a:t>
            </a:r>
            <a:r>
              <a:rPr lang="fa-IR" sz="3600" b="1" dirty="0">
                <a:latin typeface="IranNastaliq" pitchFamily="18" charset="0"/>
                <a:cs typeface="0 Compset" pitchFamily="2" charset="-78"/>
              </a:rPr>
              <a:t>صفر درجه</a:t>
            </a:r>
            <a:endParaRPr lang="fa-IR" sz="3600" b="1" dirty="0" smtClean="0">
              <a:latin typeface="IranNastaliq" pitchFamily="18" charset="0"/>
              <a:cs typeface="0 Compset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3600" b="1" dirty="0" smtClean="0">
                <a:latin typeface="IranNastaliq" pitchFamily="18" charset="0"/>
                <a:cs typeface="0 Compset" pitchFamily="2" charset="-78"/>
              </a:rPr>
              <a:t>نقطه جوش:</a:t>
            </a:r>
            <a:r>
              <a:rPr lang="fa-IR" sz="3600" b="1" dirty="0">
                <a:latin typeface="IranNastaliq" pitchFamily="18" charset="0"/>
                <a:cs typeface="0 Compset" pitchFamily="2" charset="-78"/>
              </a:rPr>
              <a:t>100 درجه</a:t>
            </a:r>
            <a:endParaRPr lang="fa-IR" sz="3600" b="1" dirty="0" smtClean="0">
              <a:latin typeface="IranNastaliq" pitchFamily="18" charset="0"/>
              <a:cs typeface="0 Compset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3600" b="1" dirty="0" smtClean="0">
                <a:latin typeface="IranNastaliq" pitchFamily="18" charset="0"/>
                <a:cs typeface="0 Compset" pitchFamily="2" charset="-78"/>
              </a:rPr>
              <a:t>رسانايي </a:t>
            </a:r>
            <a:r>
              <a:rPr lang="fa-IR" sz="3600" b="1" dirty="0">
                <a:latin typeface="IranNastaliq" pitchFamily="18" charset="0"/>
                <a:cs typeface="0 Compset" pitchFamily="2" charset="-78"/>
              </a:rPr>
              <a:t>(الكتريكي</a:t>
            </a:r>
            <a:r>
              <a:rPr lang="fa-IR" sz="3600" b="1" dirty="0" smtClean="0">
                <a:latin typeface="IranNastaliq" pitchFamily="18" charset="0"/>
                <a:cs typeface="0 Compset" pitchFamily="2" charset="-78"/>
              </a:rPr>
              <a:t>): ناچيز</a:t>
            </a:r>
            <a:endParaRPr lang="fa-IR" sz="3600" b="1" dirty="0"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latin typeface="IranNastaliq" pitchFamily="18" charset="0"/>
              <a:cs typeface="0 Compset" pitchFamily="2" charset="-78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432" y="2420888"/>
            <a:ext cx="2656839" cy="176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33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64" y="404664"/>
            <a:ext cx="70202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600" dirty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0 Farnaz" pitchFamily="2" charset="-78"/>
              </a:rPr>
              <a:t>تغییر فیزیکی : </a:t>
            </a:r>
            <a:r>
              <a:rPr lang="fa-IR" dirty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/>
            </a:r>
            <a:br>
              <a:rPr lang="fa-IR" dirty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</a:br>
            <a:r>
              <a:rPr lang="fa-IR" sz="3600" dirty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تغییری است که در آن فقط خواص ظاهری ماده عوض می شود </a:t>
            </a:r>
            <a:endParaRPr lang="fa-IR" sz="3600" dirty="0" smtClean="0">
              <a:solidFill>
                <a:schemeClr val="tx2">
                  <a:lumMod val="50000"/>
                </a:schemeClr>
              </a:solidFill>
              <a:latin typeface="IranNastaliq" pitchFamily="18" charset="0"/>
              <a:cs typeface="B Tehran" pitchFamily="2" charset="-78"/>
            </a:endParaRPr>
          </a:p>
          <a:p>
            <a:pPr algn="r" rtl="1"/>
            <a:r>
              <a:rPr lang="fa-IR" sz="36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(</a:t>
            </a:r>
            <a:r>
              <a:rPr lang="fa-IR" sz="3600" dirty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جنس عوض </a:t>
            </a:r>
            <a:r>
              <a:rPr lang="fa-IR" sz="3600" dirty="0">
                <a:solidFill>
                  <a:srgbClr val="FF0000"/>
                </a:solidFill>
                <a:latin typeface="IranNastaliq" pitchFamily="18" charset="0"/>
                <a:cs typeface="B Tehran" pitchFamily="2" charset="-78"/>
              </a:rPr>
              <a:t>نمی شود</a:t>
            </a:r>
            <a:r>
              <a:rPr lang="fa-IR" sz="3600" dirty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) </a:t>
            </a:r>
            <a:endParaRPr lang="fa-IR" sz="3600" dirty="0" smtClean="0">
              <a:solidFill>
                <a:schemeClr val="tx2">
                  <a:lumMod val="50000"/>
                </a:schemeClr>
              </a:solidFill>
              <a:latin typeface="IranNastaliq" pitchFamily="18" charset="0"/>
              <a:cs typeface="B Tehran" pitchFamily="2" charset="-78"/>
            </a:endParaRPr>
          </a:p>
          <a:p>
            <a:pPr algn="r" rtl="1"/>
            <a:r>
              <a:rPr lang="fa-IR" sz="36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(رفتار </a:t>
            </a:r>
            <a:r>
              <a:rPr lang="fa-IR" sz="3600" dirty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های فیزیکی ماده عوض </a:t>
            </a:r>
            <a:r>
              <a:rPr lang="fa-IR" sz="3600" dirty="0">
                <a:solidFill>
                  <a:srgbClr val="FF0000"/>
                </a:solidFill>
                <a:latin typeface="IranNastaliq" pitchFamily="18" charset="0"/>
                <a:cs typeface="B Tehran" pitchFamily="2" charset="-78"/>
              </a:rPr>
              <a:t>نمی شود </a:t>
            </a:r>
            <a:r>
              <a:rPr lang="fa-IR" sz="36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)</a:t>
            </a:r>
          </a:p>
          <a:p>
            <a:pPr algn="r" rtl="1"/>
            <a:r>
              <a:rPr lang="fa-IR" sz="36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(ساختار </a:t>
            </a:r>
            <a:r>
              <a:rPr lang="fa-IR" sz="3600" dirty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مولکولی یا  اتمی ماده عوض </a:t>
            </a:r>
            <a:r>
              <a:rPr lang="fa-IR" sz="3600" dirty="0">
                <a:solidFill>
                  <a:srgbClr val="FF0000"/>
                </a:solidFill>
                <a:latin typeface="IranNastaliq" pitchFamily="18" charset="0"/>
                <a:cs typeface="B Tehran" pitchFamily="2" charset="-78"/>
              </a:rPr>
              <a:t>نمی </a:t>
            </a:r>
            <a:r>
              <a:rPr lang="fa-IR" sz="3600" dirty="0" smtClean="0">
                <a:solidFill>
                  <a:srgbClr val="FF0000"/>
                </a:solidFill>
                <a:latin typeface="IranNastaliq" pitchFamily="18" charset="0"/>
                <a:cs typeface="B Tehran" pitchFamily="2" charset="-78"/>
              </a:rPr>
              <a:t>شود</a:t>
            </a:r>
            <a:r>
              <a:rPr lang="fa-IR" sz="36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)</a:t>
            </a:r>
          </a:p>
          <a:p>
            <a:pPr algn="r" rtl="1"/>
            <a:r>
              <a:rPr lang="fa-IR" sz="36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(نوع </a:t>
            </a:r>
            <a:r>
              <a:rPr lang="fa-IR" sz="3600" dirty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پیوند مولکولی یا اتمی عوض </a:t>
            </a:r>
            <a:r>
              <a:rPr lang="fa-IR" sz="3600" dirty="0">
                <a:solidFill>
                  <a:srgbClr val="FF0000"/>
                </a:solidFill>
                <a:latin typeface="IranNastaliq" pitchFamily="18" charset="0"/>
                <a:cs typeface="B Tehran" pitchFamily="2" charset="-78"/>
              </a:rPr>
              <a:t>نمی </a:t>
            </a:r>
            <a:r>
              <a:rPr lang="fa-IR" sz="3600" dirty="0" smtClean="0">
                <a:solidFill>
                  <a:srgbClr val="FF0000"/>
                </a:solidFill>
                <a:latin typeface="IranNastaliq" pitchFamily="18" charset="0"/>
                <a:cs typeface="B Tehran" pitchFamily="2" charset="-78"/>
              </a:rPr>
              <a:t>شود</a:t>
            </a:r>
            <a:r>
              <a:rPr lang="fa-IR" sz="36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Tehran" pitchFamily="2" charset="-78"/>
              </a:rPr>
              <a:t>)</a:t>
            </a:r>
            <a:endParaRPr lang="en-US" sz="3600" dirty="0">
              <a:cs typeface="B Tehran" pitchFamily="2" charset="-78"/>
            </a:endParaRPr>
          </a:p>
        </p:txBody>
      </p:sp>
      <p:pic>
        <p:nvPicPr>
          <p:cNvPr id="6" name="Content Placeholder 6" descr="suppo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1636" y="4383777"/>
            <a:ext cx="2608312" cy="202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59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412776"/>
            <a:ext cx="650376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3688" y="433746"/>
            <a:ext cx="64842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Farnaz" pitchFamily="2" charset="-78"/>
              </a:rPr>
              <a:t>یک سوال فنی: شکل زیر </a:t>
            </a:r>
            <a:r>
              <a:rPr lang="fa-IR" sz="40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Farnaz" pitchFamily="2" charset="-78"/>
              </a:rPr>
              <a:t>بیانگر </a:t>
            </a:r>
            <a:r>
              <a:rPr lang="fa-IR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Farnaz" pitchFamily="2" charset="-78"/>
              </a:rPr>
              <a:t>چیست؟</a:t>
            </a:r>
            <a:endParaRPr lang="en-US" dirty="0">
              <a:cs typeface="B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972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3892" y="1124744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7664" y="1147342"/>
            <a:ext cx="69847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b="1" dirty="0">
                <a:latin typeface="IranNastaliq" pitchFamily="18" charset="0"/>
                <a:cs typeface="B Yagut" pitchFamily="2" charset="-78"/>
              </a:rPr>
              <a:t>خواص </a:t>
            </a:r>
            <a:r>
              <a:rPr lang="fa-IR" sz="4000" b="1" dirty="0" smtClean="0">
                <a:latin typeface="IranNastaliq" pitchFamily="18" charset="0"/>
                <a:cs typeface="B Yagut" pitchFamily="2" charset="-78"/>
              </a:rPr>
              <a:t>شیمیایی: </a:t>
            </a:r>
            <a:endParaRPr lang="fa-IR" sz="4000" b="1" dirty="0">
              <a:latin typeface="IranNastaliq" pitchFamily="18" charset="0"/>
              <a:cs typeface="B Yagut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>
                <a:latin typeface="IranNastaliq" pitchFamily="18" charset="0"/>
                <a:cs typeface="B Homa" pitchFamily="2" charset="-78"/>
              </a:rPr>
              <a:t>به تغييري گفته مي شود كه در نتيجه آن خواص و ماهيت ماده تغيير مي كند و ماده يا موادي با خواص جديد حاصل مي شود </a:t>
            </a:r>
            <a:endParaRPr lang="fa-IR" dirty="0" smtClean="0">
              <a:latin typeface="IranNastaliq" pitchFamily="18" charset="0"/>
              <a:cs typeface="B Homa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3600" dirty="0" smtClean="0">
                <a:latin typeface="IranNastaliq" pitchFamily="18" charset="0"/>
                <a:cs typeface="B Homa" pitchFamily="2" charset="-78"/>
              </a:rPr>
              <a:t>به </a:t>
            </a:r>
            <a:r>
              <a:rPr lang="fa-IR" sz="3600" dirty="0">
                <a:latin typeface="IranNastaliq" pitchFamily="18" charset="0"/>
                <a:cs typeface="B Homa" pitchFamily="2" charset="-78"/>
              </a:rPr>
              <a:t>ویژگی هایی از ماده که مربوط </a:t>
            </a:r>
            <a:endParaRPr lang="fa-IR" sz="3600" dirty="0" smtClean="0">
              <a:latin typeface="IranNastaliq" pitchFamily="18" charset="0"/>
              <a:cs typeface="B Homa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3600" dirty="0" smtClean="0">
                <a:latin typeface="IranNastaliq" pitchFamily="18" charset="0"/>
                <a:cs typeface="B Homa" pitchFamily="2" charset="-78"/>
              </a:rPr>
              <a:t>به </a:t>
            </a:r>
            <a:r>
              <a:rPr lang="fa-IR" sz="3600" dirty="0">
                <a:latin typeface="IranNastaliq" pitchFamily="18" charset="0"/>
                <a:cs typeface="B Homa" pitchFamily="2" charset="-78"/>
              </a:rPr>
              <a:t>رفتار اتم </a:t>
            </a:r>
            <a:r>
              <a:rPr lang="fa-IR" sz="3600" dirty="0" smtClean="0">
                <a:latin typeface="IranNastaliq" pitchFamily="18" charset="0"/>
                <a:cs typeface="B Homa" pitchFamily="2" charset="-78"/>
              </a:rPr>
              <a:t>هاست.</a:t>
            </a:r>
            <a:endParaRPr lang="fa-IR" sz="3600" dirty="0">
              <a:latin typeface="IranNastaliq" pitchFamily="18" charset="0"/>
              <a:cs typeface="B Hom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972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3728" y="407593"/>
            <a:ext cx="636543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Farnaz" pitchFamily="2" charset="-78"/>
              </a:rPr>
              <a:t>مثل: 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/>
              <a:t>1</a:t>
            </a:r>
            <a:r>
              <a:rPr lang="fa-IR" dirty="0" smtClean="0">
                <a:latin typeface="IranNastaliq" pitchFamily="18" charset="0"/>
                <a:cs typeface="B Homa" pitchFamily="2" charset="-78"/>
              </a:rPr>
              <a:t>- </a:t>
            </a:r>
            <a:r>
              <a:rPr lang="fa-IR" dirty="0">
                <a:latin typeface="IranNastaliq" pitchFamily="18" charset="0"/>
                <a:cs typeface="B Homa" pitchFamily="2" charset="-78"/>
              </a:rPr>
              <a:t>میزان اشتعال </a:t>
            </a:r>
            <a:r>
              <a:rPr lang="fa-IR" dirty="0" smtClean="0">
                <a:latin typeface="IranNastaliq" pitchFamily="18" charset="0"/>
                <a:cs typeface="B Homa" pitchFamily="2" charset="-78"/>
              </a:rPr>
              <a:t>پذیری: </a:t>
            </a:r>
            <a:endParaRPr lang="fa-IR" dirty="0">
              <a:latin typeface="IranNastaliq" pitchFamily="18" charset="0"/>
              <a:cs typeface="B Homa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>
                <a:latin typeface="IranNastaliq" pitchFamily="18" charset="0"/>
                <a:cs typeface="B Homa" pitchFamily="2" charset="-78"/>
              </a:rPr>
              <a:t>مثلا بنزین اشتعال پذیری زیادی دارد.</a:t>
            </a:r>
          </a:p>
          <a:p>
            <a:pPr algn="ctr" rtl="1">
              <a:lnSpc>
                <a:spcPct val="150000"/>
              </a:lnSpc>
            </a:pPr>
            <a:r>
              <a:rPr lang="fa-IR" dirty="0">
                <a:latin typeface="IranNastaliq" pitchFamily="18" charset="0"/>
                <a:cs typeface="B Homa" pitchFamily="2" charset="-78"/>
              </a:rPr>
              <a:t>چوب قابل سوختن است.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latin typeface="IranNastaliq" pitchFamily="18" charset="0"/>
                <a:cs typeface="B Homa" pitchFamily="2" charset="-78"/>
              </a:rPr>
              <a:t>2- میزان واکنش </a:t>
            </a:r>
            <a:r>
              <a:rPr lang="fa-IR" dirty="0" smtClean="0">
                <a:latin typeface="IranNastaliq" pitchFamily="18" charset="0"/>
                <a:cs typeface="B Homa" pitchFamily="2" charset="-78"/>
              </a:rPr>
              <a:t>پذیری:</a:t>
            </a:r>
            <a:endParaRPr lang="fa-IR" dirty="0">
              <a:latin typeface="IranNastaliq" pitchFamily="18" charset="0"/>
              <a:cs typeface="B Homa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>
                <a:latin typeface="IranNastaliq" pitchFamily="18" charset="0"/>
                <a:cs typeface="B Homa" pitchFamily="2" charset="-78"/>
              </a:rPr>
              <a:t>مثلا آب با آهن واکنش چندانی نمی دهد.</a:t>
            </a:r>
          </a:p>
          <a:p>
            <a:pPr algn="ctr" rtl="1">
              <a:lnSpc>
                <a:spcPct val="150000"/>
              </a:lnSpc>
            </a:pPr>
            <a:r>
              <a:rPr lang="fa-IR" dirty="0">
                <a:latin typeface="IranNastaliq" pitchFamily="18" charset="0"/>
                <a:cs typeface="B Homa" pitchFamily="2" charset="-78"/>
              </a:rPr>
              <a:t>پتاسیم با آب واکنش شدیدی دارد.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latin typeface="IranNastaliq" pitchFamily="18" charset="0"/>
                <a:cs typeface="B Homa" pitchFamily="2" charset="-78"/>
              </a:rPr>
              <a:t>3- میزان اکسید </a:t>
            </a:r>
            <a:r>
              <a:rPr lang="fa-IR" dirty="0" smtClean="0">
                <a:latin typeface="IranNastaliq" pitchFamily="18" charset="0"/>
                <a:cs typeface="B Homa" pitchFamily="2" charset="-78"/>
              </a:rPr>
              <a:t>شدن:</a:t>
            </a:r>
            <a:endParaRPr lang="fa-IR" dirty="0">
              <a:latin typeface="IranNastaliq" pitchFamily="18" charset="0"/>
              <a:cs typeface="B Homa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>
                <a:latin typeface="IranNastaliq" pitchFamily="18" charset="0"/>
                <a:cs typeface="B Homa" pitchFamily="2" charset="-78"/>
              </a:rPr>
              <a:t>مثال : آب نمی سوزد و نمی سوزاند.</a:t>
            </a:r>
          </a:p>
        </p:txBody>
      </p:sp>
      <p:pic>
        <p:nvPicPr>
          <p:cNvPr id="7" name="Picture 6" descr="Gasoline-fi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06198">
            <a:off x="1231906" y="511995"/>
            <a:ext cx="2319169" cy="1885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96+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17885">
            <a:off x="1461999" y="4002021"/>
            <a:ext cx="2129198" cy="159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972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1600" y="450830"/>
            <a:ext cx="774035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600" b="1" dirty="0">
                <a:latin typeface="IranNastaliq" pitchFamily="18" charset="0"/>
                <a:cs typeface="B Yagut" pitchFamily="2" charset="-78"/>
              </a:rPr>
              <a:t>تغییر شیمیایی: </a:t>
            </a:r>
            <a:endParaRPr lang="fa-IR" sz="3600" b="1" dirty="0" smtClean="0">
              <a:latin typeface="IranNastaliq" pitchFamily="18" charset="0"/>
              <a:cs typeface="B Yagut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3200" dirty="0" smtClean="0">
                <a:latin typeface="IranNastaliq" pitchFamily="18" charset="0"/>
                <a:cs typeface="B Homa" pitchFamily="2" charset="-78"/>
              </a:rPr>
              <a:t>تغییری </a:t>
            </a:r>
            <a:r>
              <a:rPr lang="fa-IR" sz="3200" dirty="0">
                <a:latin typeface="IranNastaliq" pitchFamily="18" charset="0"/>
                <a:cs typeface="B Homa" pitchFamily="2" charset="-78"/>
              </a:rPr>
              <a:t>است که در آن جنس ماده </a:t>
            </a:r>
            <a:r>
              <a:rPr lang="fa-IR" sz="3200" dirty="0" smtClean="0">
                <a:latin typeface="IranNastaliq" pitchFamily="18" charset="0"/>
                <a:cs typeface="B Homa" pitchFamily="2" charset="-78"/>
              </a:rPr>
              <a:t>یا </a:t>
            </a:r>
            <a:r>
              <a:rPr lang="fa-IR" sz="3200" dirty="0">
                <a:latin typeface="IranNastaliq" pitchFamily="18" charset="0"/>
                <a:cs typeface="B Homa" pitchFamily="2" charset="-78"/>
              </a:rPr>
              <a:t>ساختار اتمی </a:t>
            </a:r>
            <a:endParaRPr lang="fa-IR" sz="3200" dirty="0" smtClean="0">
              <a:latin typeface="IranNastaliq" pitchFamily="18" charset="0"/>
              <a:cs typeface="B Homa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3200" dirty="0" smtClean="0">
                <a:latin typeface="IranNastaliq" pitchFamily="18" charset="0"/>
                <a:cs typeface="B Homa" pitchFamily="2" charset="-78"/>
              </a:rPr>
              <a:t>یا مولکولی </a:t>
            </a:r>
            <a:r>
              <a:rPr lang="fa-IR" sz="3200" dirty="0">
                <a:latin typeface="IranNastaliq" pitchFamily="18" charset="0"/>
                <a:cs typeface="B Homa" pitchFamily="2" charset="-78"/>
              </a:rPr>
              <a:t>آن عوض می </a:t>
            </a:r>
            <a:r>
              <a:rPr lang="fa-IR" sz="3200" dirty="0" smtClean="0">
                <a:latin typeface="IranNastaliq" pitchFamily="18" charset="0"/>
                <a:cs typeface="B Homa" pitchFamily="2" charset="-78"/>
              </a:rPr>
              <a:t>شود.</a:t>
            </a: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latin typeface="IranNastaliq" pitchFamily="18" charset="0"/>
                <a:cs typeface="B Homa" pitchFamily="2" charset="-78"/>
              </a:rPr>
              <a:t>مثال:</a:t>
            </a: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4" b="67563"/>
          <a:stretch/>
        </p:blipFill>
        <p:spPr bwMode="auto">
          <a:xfrm>
            <a:off x="1907704" y="3212976"/>
            <a:ext cx="6336704" cy="84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 descr="36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9197" y="4312910"/>
            <a:ext cx="1974569" cy="1682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 descr="images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260259"/>
            <a:ext cx="1734691" cy="1734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972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006182" y="4376662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 descr="Untitled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7" t="10643" r="12172" b="31081"/>
          <a:stretch>
            <a:fillRect/>
          </a:stretch>
        </p:blipFill>
        <p:spPr bwMode="auto">
          <a:xfrm>
            <a:off x="2843808" y="2564904"/>
            <a:ext cx="4721448" cy="3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91680" y="692696"/>
            <a:ext cx="6624736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9390" algn="ctr" rtl="1">
              <a:lnSpc>
                <a:spcPct val="115000"/>
              </a:lnSpc>
              <a:spcAft>
                <a:spcPts val="1000"/>
              </a:spcAft>
            </a:pPr>
            <a:r>
              <a:rPr lang="fa-IR" sz="4800" dirty="0">
                <a:latin typeface="Calibri"/>
                <a:ea typeface="Calibri"/>
                <a:cs typeface="B Roya"/>
              </a:rPr>
              <a:t>علم شیمی یعنی </a:t>
            </a:r>
            <a:r>
              <a:rPr lang="fa-IR" sz="4800" dirty="0">
                <a:solidFill>
                  <a:srgbClr val="7030A0"/>
                </a:solidFill>
                <a:latin typeface="Calibri"/>
                <a:ea typeface="Calibri"/>
                <a:cs typeface="B Roya"/>
              </a:rPr>
              <a:t>علم مواد </a:t>
            </a:r>
          </a:p>
          <a:p>
            <a:pPr marL="199390" algn="ctr" rtl="1">
              <a:lnSpc>
                <a:spcPct val="115000"/>
              </a:lnSpc>
              <a:spcAft>
                <a:spcPts val="1000"/>
              </a:spcAft>
            </a:pPr>
            <a:r>
              <a:rPr lang="fa-IR" dirty="0">
                <a:latin typeface="Calibri"/>
                <a:ea typeface="Calibri"/>
                <a:cs typeface="B Homa" pitchFamily="2" charset="-78"/>
              </a:rPr>
              <a:t>(البته نه اون </a:t>
            </a:r>
            <a:r>
              <a:rPr lang="fa-IR" dirty="0" smtClean="0">
                <a:latin typeface="Calibri"/>
                <a:ea typeface="Calibri"/>
                <a:cs typeface="B Homa" pitchFamily="2" charset="-78"/>
              </a:rPr>
              <a:t>مواد بلکه این مواد!!!)</a:t>
            </a:r>
            <a:endParaRPr lang="en-US" dirty="0">
              <a:latin typeface="Calibri"/>
              <a:ea typeface="Calibri"/>
              <a:cs typeface="B Hom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121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3688" y="320024"/>
            <a:ext cx="6804248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نمونه ای از تغییر شیمیایی و فیزیکی:</a:t>
            </a:r>
            <a:endParaRPr lang="en-US" sz="1800" b="1" dirty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</p:txBody>
      </p:sp>
      <p:pic>
        <p:nvPicPr>
          <p:cNvPr id="6" name="Content Placeholder 4" descr="3509179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1295" y="1233137"/>
            <a:ext cx="6455187" cy="47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6488" y="692696"/>
            <a:ext cx="68762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</a:pPr>
            <a:r>
              <a:rPr lang="fa-IR" sz="36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نشانه های تغییر شیمیایی</a:t>
            </a:r>
            <a:r>
              <a:rPr lang="fa-IR" sz="2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: </a:t>
            </a:r>
            <a:endParaRPr lang="fa-IR" sz="800" b="1" dirty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b="1" dirty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الف) ظهور يك رنگ جديد:       </a:t>
            </a:r>
          </a:p>
          <a:p>
            <a:pPr lvl="0" algn="ctr" rtl="1">
              <a:lnSpc>
                <a:spcPct val="150000"/>
              </a:lnSpc>
            </a:pPr>
            <a:r>
              <a:rPr lang="fa-IR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رنگ قهوه اي ‹--------------- قرار گرفتن ميخ آهني در محلول مس سولفات</a:t>
            </a:r>
          </a:p>
          <a:p>
            <a:pPr lvl="0" algn="ctr" rtl="1">
              <a:lnSpc>
                <a:spcPct val="150000"/>
              </a:lnSpc>
            </a:pPr>
            <a:r>
              <a:rPr lang="fa-IR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رنگ مايل به سياه </a:t>
            </a:r>
            <a:r>
              <a:rPr lang="fa-IR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‹----------   </a:t>
            </a:r>
            <a:r>
              <a:rPr lang="fa-IR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افزودن محلول يد به </a:t>
            </a:r>
            <a:endParaRPr lang="fa-IR" b="1" dirty="0" smtClean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lvl="0" algn="ctr" rtl="1">
              <a:lnSpc>
                <a:spcPct val="150000"/>
              </a:lnSpc>
            </a:pPr>
            <a:r>
              <a:rPr lang="fa-IR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سيب </a:t>
            </a:r>
            <a:r>
              <a:rPr lang="fa-IR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زميني</a:t>
            </a:r>
          </a:p>
          <a:p>
            <a:pPr lvl="0" algn="ctr" rtl="1">
              <a:lnSpc>
                <a:spcPct val="150000"/>
              </a:lnSpc>
            </a:pPr>
            <a:r>
              <a:rPr lang="fa-IR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شيري رنگ ‹--------------- دميدن در آب </a:t>
            </a:r>
            <a:r>
              <a:rPr lang="fa-IR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آهك</a:t>
            </a:r>
          </a:p>
        </p:txBody>
      </p:sp>
    </p:spTree>
    <p:extLst>
      <p:ext uri="{BB962C8B-B14F-4D97-AF65-F5344CB8AC3E}">
        <p14:creationId xmlns:p14="http://schemas.microsoft.com/office/powerpoint/2010/main" val="13575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688" y="404662"/>
            <a:ext cx="6804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marR="47625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b="1" dirty="0" smtClean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ب</a:t>
            </a:r>
            <a:r>
              <a:rPr lang="ar-SA" b="1" dirty="0" smtClean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) </a:t>
            </a:r>
            <a:r>
              <a:rPr lang="ar-SA" b="1" dirty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تشكيل يك ماده </a:t>
            </a:r>
            <a:r>
              <a:rPr lang="ar-SA" b="1" dirty="0" smtClean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ج</a:t>
            </a:r>
            <a:r>
              <a:rPr lang="fa-IR" b="1" dirty="0" smtClean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دی</a:t>
            </a:r>
            <a:r>
              <a:rPr lang="ar-SA" b="1" dirty="0" smtClean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د</a:t>
            </a:r>
            <a:r>
              <a:rPr lang="ar-SA" b="1" dirty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: </a:t>
            </a:r>
            <a:r>
              <a:rPr lang="en-US" sz="1100" b="1" dirty="0">
                <a:solidFill>
                  <a:srgbClr val="000000"/>
                </a:solidFill>
                <a:latin typeface="Tahoma"/>
                <a:ea typeface="Times New Roman"/>
              </a:rPr>
              <a:t/>
            </a:r>
            <a:br>
              <a:rPr lang="en-US" sz="1100" b="1" dirty="0">
                <a:solidFill>
                  <a:srgbClr val="000000"/>
                </a:solidFill>
                <a:latin typeface="Tahoma"/>
                <a:ea typeface="Times New Roman"/>
              </a:rPr>
            </a:br>
            <a:r>
              <a:rPr lang="fa-IR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                 </a:t>
            </a:r>
            <a:r>
              <a:rPr lang="fa-IR" sz="1800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  </a:t>
            </a:r>
            <a:r>
              <a:rPr lang="fa-IR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ماده جامد پنير مانند </a:t>
            </a:r>
            <a:r>
              <a:rPr lang="ar-SA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‹-------------- </a:t>
            </a:r>
            <a:r>
              <a:rPr lang="fa-IR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افزودن سركه به شير</a:t>
            </a:r>
            <a:r>
              <a:rPr lang="en-US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/>
            </a:r>
            <a:br>
              <a:rPr lang="en-US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</a:br>
            <a:r>
              <a:rPr lang="fa-IR" sz="1800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                 مثل </a:t>
            </a:r>
            <a:r>
              <a:rPr lang="fa-IR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رسوب مس (مس قرمز رنگ ) روی میخ داخل محلول کاد کبود </a:t>
            </a:r>
            <a:endParaRPr lang="en-US" sz="1800" b="1" dirty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</p:txBody>
      </p:sp>
      <p:pic>
        <p:nvPicPr>
          <p:cNvPr id="5" name="Picture Placeholder 4" descr="A500654-Copper_reacting_with_silver_nitrate-SPL.jpg"/>
          <p:cNvPicPr>
            <a:picLocks noChangeAspect="1"/>
          </p:cNvPicPr>
          <p:nvPr/>
        </p:nvPicPr>
        <p:blipFill>
          <a:blip r:embed="rId3" cstate="print"/>
          <a:srcRect t="21093" b="21093"/>
          <a:stretch>
            <a:fillRect/>
          </a:stretch>
        </p:blipFill>
        <p:spPr>
          <a:xfrm>
            <a:off x="2483768" y="2291601"/>
            <a:ext cx="3064667" cy="4106994"/>
          </a:xfrm>
          <a:prstGeom prst="rect">
            <a:avLst/>
          </a:prstGeom>
          <a:solidFill>
            <a:srgbClr val="DBF5F9"/>
          </a:solidFill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A500655-Copper_reacting_with_silver_nitrate-SP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2814">
            <a:off x="6313726" y="2298636"/>
            <a:ext cx="2133600" cy="40854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3100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688" y="404662"/>
            <a:ext cx="68042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b="1" dirty="0" smtClean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ج</a:t>
            </a:r>
            <a:r>
              <a:rPr lang="ar-SA" b="1" dirty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) تشكيل حبابهايي از گاز:</a:t>
            </a:r>
            <a:r>
              <a:rPr lang="en-US" sz="1100" b="1" dirty="0">
                <a:solidFill>
                  <a:srgbClr val="000000"/>
                </a:solidFill>
                <a:latin typeface="Tahoma"/>
                <a:ea typeface="Times New Roman"/>
              </a:rPr>
              <a:t/>
            </a:r>
            <a:br>
              <a:rPr lang="en-US" sz="1100" b="1" dirty="0">
                <a:solidFill>
                  <a:srgbClr val="000000"/>
                </a:solidFill>
                <a:latin typeface="Tahoma"/>
                <a:ea typeface="Times New Roman"/>
              </a:rPr>
            </a:br>
            <a:r>
              <a:rPr lang="fa-IR" sz="1800" dirty="0">
                <a:solidFill>
                  <a:srgbClr val="000000"/>
                </a:solidFill>
                <a:latin typeface="Tahoma"/>
                <a:ea typeface="Times New Roman"/>
                <a:cs typeface="0 Homa"/>
              </a:rPr>
              <a:t> </a:t>
            </a:r>
            <a:r>
              <a:rPr lang="fa-IR" sz="1800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حباب </a:t>
            </a:r>
            <a:r>
              <a:rPr lang="fa-IR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هاي گاز كربن دي اكسيد </a:t>
            </a:r>
            <a:r>
              <a:rPr lang="ar-SA" sz="1800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‹---- </a:t>
            </a:r>
            <a:r>
              <a:rPr lang="fa-IR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ريختن جوهر نمك بر روي پوسته تخم مرغ</a:t>
            </a:r>
            <a:r>
              <a:rPr lang="en-US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/>
            </a:r>
            <a:br>
              <a:rPr lang="en-US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</a:br>
            <a:r>
              <a:rPr lang="fa-IR" sz="1800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حباب </a:t>
            </a:r>
            <a:r>
              <a:rPr lang="fa-IR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هاي گاز كربن دي اكسيد </a:t>
            </a:r>
            <a:r>
              <a:rPr lang="ar-SA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‹-------------- </a:t>
            </a:r>
            <a:r>
              <a:rPr lang="fa-IR" sz="18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افزودن سركه به جوش شيرين</a:t>
            </a:r>
            <a:endParaRPr lang="en-US" sz="1800" b="1" dirty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b="1" dirty="0" smtClean="0">
              <a:solidFill>
                <a:srgbClr val="000000"/>
              </a:solidFill>
              <a:latin typeface="IranNastaliq" pitchFamily="18" charset="0"/>
              <a:cs typeface="B Jadid" pitchFamily="2" charset="-78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b="1" dirty="0">
              <a:solidFill>
                <a:srgbClr val="000000"/>
              </a:solidFill>
              <a:latin typeface="IranNastaliq" pitchFamily="18" charset="0"/>
              <a:cs typeface="B Jadid" pitchFamily="2" charset="-78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b="1" dirty="0" smtClean="0">
              <a:solidFill>
                <a:srgbClr val="000000"/>
              </a:solidFill>
              <a:latin typeface="IranNastaliq" pitchFamily="18" charset="0"/>
              <a:cs typeface="B Jadid" pitchFamily="2" charset="-78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b="1" dirty="0">
              <a:solidFill>
                <a:srgbClr val="000000"/>
              </a:solidFill>
              <a:latin typeface="IranNastaliq" pitchFamily="18" charset="0"/>
              <a:cs typeface="B Jadid" pitchFamily="2" charset="-78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b="1" dirty="0" smtClean="0">
              <a:solidFill>
                <a:srgbClr val="000000"/>
              </a:solidFill>
              <a:latin typeface="IranNastaliq" pitchFamily="18" charset="0"/>
              <a:cs typeface="B Jadid" pitchFamily="2" charset="-78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b="1" dirty="0">
              <a:solidFill>
                <a:srgbClr val="000000"/>
              </a:solidFill>
              <a:latin typeface="IranNastaliq" pitchFamily="18" charset="0"/>
              <a:cs typeface="B Jadid" pitchFamily="2" charset="-78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b="1" dirty="0" smtClean="0">
              <a:solidFill>
                <a:srgbClr val="000000"/>
              </a:solidFill>
              <a:latin typeface="IranNastaliq" pitchFamily="18" charset="0"/>
              <a:cs typeface="B Jadid" pitchFamily="2" charset="-78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b="1" dirty="0">
              <a:solidFill>
                <a:srgbClr val="000000"/>
              </a:solidFill>
              <a:latin typeface="IranNastaliq" pitchFamily="18" charset="0"/>
              <a:cs typeface="B Jadid" pitchFamily="2" charset="-78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sz="1200" b="1" dirty="0" smtClean="0">
              <a:solidFill>
                <a:srgbClr val="000000"/>
              </a:solidFill>
              <a:latin typeface="IranNastaliq" pitchFamily="18" charset="0"/>
              <a:cs typeface="B Jadid" pitchFamily="2" charset="-78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b="1" dirty="0" smtClean="0">
              <a:solidFill>
                <a:srgbClr val="000000"/>
              </a:solidFill>
              <a:latin typeface="IranNastaliq" pitchFamily="18" charset="0"/>
              <a:cs typeface="B Jadid" pitchFamily="2" charset="-78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b="1" dirty="0">
              <a:solidFill>
                <a:srgbClr val="000000"/>
              </a:solidFill>
              <a:latin typeface="IranNastaliq" pitchFamily="18" charset="0"/>
              <a:cs typeface="B Jadid" pitchFamily="2" charset="-78"/>
            </a:endParaRPr>
          </a:p>
        </p:txBody>
      </p:sp>
      <p:pic>
        <p:nvPicPr>
          <p:cNvPr id="5" name="Picture 4" descr="A500800-Sulphuric_acid_reacting_with_sugar_(2_of-SP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2076621"/>
            <a:ext cx="2915816" cy="4377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500801-sulphuric_Acid_Reacting_With_Sugar_(3_of_3)-SP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4160" y="2076621"/>
            <a:ext cx="2811652" cy="422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0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688" y="404662"/>
            <a:ext cx="680424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r>
              <a:rPr lang="ar-SA" b="1" dirty="0" smtClean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د</a:t>
            </a:r>
            <a:r>
              <a:rPr lang="ar-SA" b="1" dirty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) توليد </a:t>
            </a:r>
            <a:r>
              <a:rPr lang="ar-SA" b="1" dirty="0" smtClean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گرما</a:t>
            </a:r>
            <a:r>
              <a:rPr lang="fa-IR" b="1" dirty="0" smtClean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 و نور </a:t>
            </a:r>
            <a:r>
              <a:rPr lang="ar-SA" b="1" dirty="0" smtClean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:</a:t>
            </a:r>
            <a:r>
              <a:rPr lang="en-US" b="1" dirty="0" smtClean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 </a:t>
            </a:r>
            <a:endParaRPr lang="en-US" b="1" dirty="0">
              <a:solidFill>
                <a:srgbClr val="000000"/>
              </a:solidFill>
              <a:latin typeface="IranNastaliq" pitchFamily="18" charset="0"/>
              <a:cs typeface="B Jadid" pitchFamily="2" charset="-78"/>
            </a:endParaRPr>
          </a:p>
          <a:p>
            <a:pPr algn="ctr" rtl="1"/>
            <a:r>
              <a:rPr lang="fa-IR" sz="20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سوختن چوب</a:t>
            </a:r>
          </a:p>
          <a:p>
            <a:pPr algn="ctr" rtl="1"/>
            <a:r>
              <a:rPr lang="en-US" b="1" dirty="0">
                <a:solidFill>
                  <a:srgbClr val="000000"/>
                </a:solidFill>
                <a:latin typeface="IranNastaliq" pitchFamily="18" charset="0"/>
                <a:cs typeface="B Jadid" pitchFamily="2" charset="-78"/>
              </a:rPr>
              <a:t> </a:t>
            </a:r>
            <a:r>
              <a:rPr lang="fa-IR" sz="2000" b="1" dirty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مانند </a:t>
            </a:r>
            <a:r>
              <a:rPr lang="fa-IR" sz="2000" b="1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اکسید شدن منیزیم </a:t>
            </a:r>
          </a:p>
          <a:p>
            <a:pPr algn="ctr" rtl="1"/>
            <a:endParaRPr lang="en-US" sz="1800" b="1" dirty="0">
              <a:solidFill>
                <a:srgbClr val="000000"/>
              </a:solidFill>
              <a:latin typeface="IranNastaliq" pitchFamily="18" charset="0"/>
              <a:cs typeface="B Yagut" pitchFamily="2" charset="-78"/>
            </a:endParaRPr>
          </a:p>
        </p:txBody>
      </p:sp>
      <p:pic>
        <p:nvPicPr>
          <p:cNvPr id="7" name="Picture 6" descr="A510305-Magnesium-SP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6832" y="1916832"/>
            <a:ext cx="2667000" cy="400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fi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18" y="2090170"/>
            <a:ext cx="3347918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35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9632" y="404663"/>
            <a:ext cx="745232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marR="47625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1838" y="829852"/>
            <a:ext cx="66602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IranNastaliq" pitchFamily="18" charset="0"/>
                <a:ea typeface="+mj-ea"/>
                <a:cs typeface="IranNastaliq" pitchFamily="18" charset="0"/>
              </a:rPr>
              <a:t>نکته:</a:t>
            </a:r>
            <a:r>
              <a:rPr kumimoji="0" lang="fa-IR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ranNastaliq" pitchFamily="18" charset="0"/>
                <a:ea typeface="+mj-ea"/>
                <a:cs typeface="IranNastaliq" pitchFamily="18" charset="0"/>
              </a:rPr>
              <a:t/>
            </a:r>
            <a:br>
              <a:rPr kumimoji="0" lang="fa-IR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ranNastaliq" pitchFamily="18" charset="0"/>
                <a:ea typeface="+mj-ea"/>
                <a:cs typeface="IranNastaliq" pitchFamily="18" charset="0"/>
              </a:rPr>
            </a:br>
            <a:r>
              <a:rPr kumimoji="0" lang="fa-IR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ranNastaliq" pitchFamily="18" charset="0"/>
                <a:ea typeface="+mj-ea"/>
                <a:cs typeface="B Kourosh" pitchFamily="2" charset="-78"/>
              </a:rPr>
              <a:t>هریک از نشانه های فوق به تنهایی نمی تواند ثابت کند که تغییر شیمیایی است ولی هرگاه دوتا از آن نشانه ها با هم رخ دهند تغییر  شیمیایی است.</a:t>
            </a:r>
            <a:r>
              <a:rPr kumimoji="0" lang="fa-IR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Nastaliq" pitchFamily="18" charset="0"/>
                <a:ea typeface="+mj-ea"/>
                <a:cs typeface="B Kourosh" pitchFamily="2" charset="-78"/>
              </a:rPr>
              <a:t> 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B Kouros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244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marR="47625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4000" b="1" dirty="0">
                <a:latin typeface="Tahoma"/>
                <a:ea typeface="Times New Roman"/>
                <a:cs typeface="B Tabassom" pitchFamily="2" charset="-78"/>
              </a:rPr>
              <a:t>اجزاء يك تغيير شيميايي:</a:t>
            </a:r>
            <a:r>
              <a:rPr lang="fa-IR" dirty="0">
                <a:latin typeface="Times New Roman"/>
                <a:ea typeface="Times New Roman"/>
                <a:cs typeface="B Tabassom" pitchFamily="2" charset="-78"/>
              </a:rPr>
              <a:t> </a:t>
            </a:r>
            <a:r>
              <a:rPr lang="en-US" sz="4800" b="1" dirty="0">
                <a:latin typeface="Tahoma"/>
                <a:ea typeface="Times New Roman"/>
                <a:cs typeface="0 Tabassom"/>
              </a:rPr>
              <a:t/>
            </a:r>
            <a:br>
              <a:rPr lang="en-US" sz="4800" b="1" dirty="0">
                <a:latin typeface="Tahoma"/>
                <a:ea typeface="Times New Roman"/>
                <a:cs typeface="0 Tabassom"/>
              </a:rPr>
            </a:br>
            <a:r>
              <a:rPr lang="en-US" sz="3600" dirty="0">
                <a:latin typeface="Tahoma"/>
                <a:ea typeface="Times New Roman"/>
                <a:cs typeface="B Roya"/>
              </a:rPr>
              <a:t> </a:t>
            </a:r>
            <a:r>
              <a:rPr lang="fa-IR" sz="2800" dirty="0">
                <a:latin typeface="Tahoma"/>
                <a:ea typeface="Times New Roman"/>
                <a:cs typeface="B Roya"/>
              </a:rPr>
              <a:t>هر تغییر شیمیایی دارای دو جزء است: </a:t>
            </a:r>
            <a:endParaRPr lang="en-US" dirty="0">
              <a:latin typeface="Times New Roman"/>
              <a:ea typeface="Times New Roman"/>
            </a:endParaRPr>
          </a:p>
          <a:p>
            <a:pPr marL="47625" marR="47625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2800" dirty="0">
                <a:latin typeface="Tahoma"/>
                <a:ea typeface="Times New Roman"/>
                <a:cs typeface="B Roya"/>
              </a:rPr>
              <a:t>الف) </a:t>
            </a:r>
            <a:r>
              <a:rPr lang="fa-IR" sz="3600" dirty="0">
                <a:latin typeface="Tahoma"/>
                <a:ea typeface="Times New Roman"/>
                <a:cs typeface="B Moj" pitchFamily="2" charset="-78"/>
              </a:rPr>
              <a:t>واکنش دهنده: </a:t>
            </a:r>
            <a:r>
              <a:rPr lang="fa-IR" sz="2800" dirty="0">
                <a:latin typeface="Tahoma"/>
                <a:ea typeface="Times New Roman"/>
                <a:cs typeface="B Roya"/>
              </a:rPr>
              <a:t>مواد آغاز کننده تغییر شیمیایی                  </a:t>
            </a:r>
          </a:p>
          <a:p>
            <a:pPr marL="47625" marR="47625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2800" dirty="0">
                <a:latin typeface="Tahoma"/>
                <a:ea typeface="Times New Roman"/>
                <a:cs typeface="B Roya"/>
              </a:rPr>
              <a:t>ب) </a:t>
            </a:r>
            <a:r>
              <a:rPr lang="fa-IR" sz="3600" dirty="0">
                <a:latin typeface="Tahoma"/>
                <a:ea typeface="Times New Roman"/>
                <a:cs typeface="B Moj" pitchFamily="2" charset="-78"/>
              </a:rPr>
              <a:t>فرآورده: </a:t>
            </a:r>
            <a:r>
              <a:rPr lang="fa-IR" sz="2800" dirty="0" smtClean="0">
                <a:latin typeface="Tahoma"/>
                <a:ea typeface="Times New Roman"/>
                <a:cs typeface="B Roya"/>
              </a:rPr>
              <a:t>مواد </a:t>
            </a:r>
            <a:r>
              <a:rPr lang="fa-IR" sz="2800" dirty="0">
                <a:latin typeface="Tahoma"/>
                <a:ea typeface="Times New Roman"/>
                <a:cs typeface="B Roya"/>
              </a:rPr>
              <a:t>تولید شده در تغییر شیمیایی </a:t>
            </a:r>
            <a:endParaRPr lang="en-US" sz="2800" dirty="0">
              <a:latin typeface="Tahoma"/>
              <a:ea typeface="Times New Roman"/>
              <a:cs typeface="B Roya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sz="2800" dirty="0" smtClean="0">
              <a:latin typeface="Tahoma"/>
              <a:ea typeface="Times New Roman"/>
              <a:cs typeface="B Roya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sz="2800" dirty="0">
              <a:latin typeface="Tahoma"/>
              <a:ea typeface="Times New Roman"/>
              <a:cs typeface="B Roya"/>
            </a:endParaRPr>
          </a:p>
        </p:txBody>
      </p:sp>
      <p:pic>
        <p:nvPicPr>
          <p:cNvPr id="1026" name="Picture 2" descr="pc12"/>
          <p:cNvPicPr>
            <a:picLocks noChangeAspect="1" noChangeArrowheads="1"/>
          </p:cNvPicPr>
          <p:nvPr/>
        </p:nvPicPr>
        <p:blipFill>
          <a:blip r:embed="rId3">
            <a:lum bright="-10000" contrast="-1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70" y="4305172"/>
            <a:ext cx="6228117" cy="15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50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marR="47625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4000" b="1" dirty="0" smtClean="0">
                <a:solidFill>
                  <a:srgbClr val="000000"/>
                </a:solidFill>
                <a:latin typeface="Tahoma"/>
                <a:ea typeface="Times New Roman"/>
                <a:cs typeface="B Tabassom" pitchFamily="2" charset="-78"/>
              </a:rPr>
              <a:t>موازنه یک واکنش شيميايي</a:t>
            </a:r>
            <a:r>
              <a:rPr lang="fa-IR" sz="4000" b="1" dirty="0">
                <a:solidFill>
                  <a:srgbClr val="000000"/>
                </a:solidFill>
                <a:latin typeface="Tahoma"/>
                <a:ea typeface="Times New Roman"/>
                <a:cs typeface="B Tabassom" pitchFamily="2" charset="-78"/>
              </a:rPr>
              <a:t>:</a:t>
            </a:r>
            <a:r>
              <a:rPr lang="fa-IR" dirty="0">
                <a:solidFill>
                  <a:srgbClr val="000000"/>
                </a:solidFill>
                <a:latin typeface="Times New Roman"/>
                <a:ea typeface="Times New Roman"/>
                <a:cs typeface="B Tabassom" pitchFamily="2" charset="-78"/>
              </a:rPr>
              <a:t> </a:t>
            </a:r>
            <a:r>
              <a:rPr lang="en-US" sz="4800" b="1" dirty="0">
                <a:solidFill>
                  <a:srgbClr val="000000"/>
                </a:solidFill>
                <a:latin typeface="Tahoma"/>
                <a:ea typeface="Times New Roman"/>
                <a:cs typeface="0 Tabassom"/>
              </a:rPr>
              <a:t/>
            </a:r>
            <a:br>
              <a:rPr lang="en-US" sz="4800" b="1" dirty="0">
                <a:solidFill>
                  <a:srgbClr val="000000"/>
                </a:solidFill>
                <a:latin typeface="Tahoma"/>
                <a:ea typeface="Times New Roman"/>
                <a:cs typeface="0 Tabassom"/>
              </a:rPr>
            </a:br>
            <a:r>
              <a:rPr lang="fa-IR" sz="3200" b="1" dirty="0">
                <a:solidFill>
                  <a:srgbClr val="000000"/>
                </a:solidFill>
                <a:latin typeface="Tahoma"/>
                <a:ea typeface="Times New Roman"/>
                <a:cs typeface="B Nikoo" pitchFamily="2" charset="-78"/>
              </a:rPr>
              <a:t>مساوی قرار دادن تعداد اتم  ها در </a:t>
            </a:r>
            <a:r>
              <a:rPr lang="fa-IR" sz="3200" b="1" dirty="0" smtClean="0">
                <a:solidFill>
                  <a:srgbClr val="000000"/>
                </a:solidFill>
                <a:latin typeface="Tahoma"/>
                <a:ea typeface="Times New Roman"/>
                <a:cs typeface="B Nikoo" pitchFamily="2" charset="-78"/>
              </a:rPr>
              <a:t>دو طرف </a:t>
            </a:r>
            <a:r>
              <a:rPr lang="fa-IR" sz="3200" b="1" dirty="0">
                <a:solidFill>
                  <a:srgbClr val="000000"/>
                </a:solidFill>
                <a:latin typeface="Tahoma"/>
                <a:ea typeface="Times New Roman"/>
                <a:cs typeface="B Nikoo" pitchFamily="2" charset="-78"/>
              </a:rPr>
              <a:t>واکنش  با قرار دادن  اعداد پشت فرمول های شیمیایی. </a:t>
            </a:r>
            <a:endParaRPr lang="fa-IR" sz="2800" b="1" dirty="0" smtClean="0">
              <a:solidFill>
                <a:srgbClr val="000000"/>
              </a:solidFill>
              <a:latin typeface="Tahoma"/>
              <a:ea typeface="Times New Roman"/>
              <a:cs typeface="B Nikoo" pitchFamily="2" charset="-78"/>
            </a:endParaRPr>
          </a:p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endParaRPr lang="fa-IR" sz="2800" dirty="0">
              <a:solidFill>
                <a:srgbClr val="000000"/>
              </a:solidFill>
              <a:latin typeface="Tahoma"/>
              <a:ea typeface="Times New Roman"/>
              <a:cs typeface="B Roya"/>
            </a:endParaRPr>
          </a:p>
        </p:txBody>
      </p:sp>
    </p:spTree>
    <p:extLst>
      <p:ext uri="{BB962C8B-B14F-4D97-AF65-F5344CB8AC3E}">
        <p14:creationId xmlns:p14="http://schemas.microsoft.com/office/powerpoint/2010/main" val="293204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423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31640" y="381000"/>
            <a:ext cx="75608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4000" b="1" dirty="0" smtClean="0">
                <a:latin typeface="Tahoma"/>
                <a:ea typeface="Times New Roman"/>
                <a:cs typeface="0 Tabassom"/>
              </a:rPr>
              <a:t>                         </a:t>
            </a:r>
            <a:r>
              <a:rPr lang="fa-IR" sz="4000" b="1" dirty="0" smtClean="0">
                <a:latin typeface="Tahoma"/>
                <a:ea typeface="Times New Roman"/>
                <a:cs typeface="B Tabassom" pitchFamily="2" charset="-78"/>
              </a:rPr>
              <a:t>نظریه </a:t>
            </a:r>
            <a:r>
              <a:rPr lang="fa-IR" sz="4000" b="1" dirty="0">
                <a:latin typeface="Tahoma"/>
                <a:ea typeface="Times New Roman"/>
                <a:cs typeface="B Tabassom" pitchFamily="2" charset="-78"/>
              </a:rPr>
              <a:t>های سوختن:</a:t>
            </a:r>
            <a:r>
              <a:rPr lang="fa-IR" sz="2800" dirty="0">
                <a:latin typeface="Tahoma"/>
                <a:ea typeface="Times New Roman"/>
                <a:cs typeface="B Roya"/>
              </a:rPr>
              <a:t/>
            </a:r>
            <a:br>
              <a:rPr lang="fa-IR" sz="2800" dirty="0">
                <a:latin typeface="Tahoma"/>
                <a:ea typeface="Times New Roman"/>
                <a:cs typeface="B Roya"/>
              </a:rPr>
            </a:br>
            <a:r>
              <a:rPr lang="fa-IR" sz="3200" dirty="0">
                <a:latin typeface="Tahoma"/>
                <a:ea typeface="Times New Roman"/>
                <a:cs typeface="B Roya"/>
              </a:rPr>
              <a:t> </a:t>
            </a:r>
            <a:r>
              <a:rPr lang="fa-IR" sz="4000" dirty="0">
                <a:latin typeface="Tahoma"/>
                <a:ea typeface="Times New Roman"/>
                <a:cs typeface="B Moj" pitchFamily="2" charset="-78"/>
              </a:rPr>
              <a:t>آمپدوکلس: </a:t>
            </a:r>
            <a:endParaRPr lang="fa-IR" sz="4000" dirty="0" smtClean="0">
              <a:latin typeface="Tahoma"/>
              <a:ea typeface="Times New Roman"/>
              <a:cs typeface="B Moj" pitchFamily="2" charset="-78"/>
            </a:endParaRPr>
          </a:p>
          <a:p>
            <a:pPr algn="r" rtl="1"/>
            <a:r>
              <a:rPr lang="fa-IR" sz="3200" dirty="0" smtClean="0">
                <a:latin typeface="Tahoma"/>
                <a:ea typeface="Times New Roman"/>
                <a:cs typeface="B Roya"/>
              </a:rPr>
              <a:t>هرماده </a:t>
            </a:r>
            <a:r>
              <a:rPr lang="fa-IR" sz="3200" dirty="0">
                <a:latin typeface="Tahoma"/>
                <a:ea typeface="Times New Roman"/>
                <a:cs typeface="B Roya"/>
              </a:rPr>
              <a:t>ای که عنصر آتش داشته باشد قابل سوختن </a:t>
            </a:r>
            <a:r>
              <a:rPr lang="fa-IR" sz="3200" dirty="0" smtClean="0">
                <a:latin typeface="Tahoma"/>
                <a:ea typeface="Times New Roman"/>
                <a:cs typeface="B Roya"/>
              </a:rPr>
              <a:t>است.</a:t>
            </a:r>
          </a:p>
          <a:p>
            <a:pPr algn="r" rtl="1"/>
            <a:r>
              <a:rPr lang="fa-IR" sz="4000" dirty="0" smtClean="0">
                <a:latin typeface="Tahoma"/>
                <a:ea typeface="Times New Roman"/>
                <a:cs typeface="B Moj" pitchFamily="2" charset="-78"/>
              </a:rPr>
              <a:t>اشتال</a:t>
            </a:r>
            <a:r>
              <a:rPr lang="fa-IR" sz="4000" dirty="0">
                <a:latin typeface="Tahoma"/>
                <a:ea typeface="Times New Roman"/>
                <a:cs typeface="B Moj" pitchFamily="2" charset="-78"/>
              </a:rPr>
              <a:t>: </a:t>
            </a:r>
            <a:endParaRPr lang="fa-IR" sz="4000" dirty="0" smtClean="0">
              <a:latin typeface="Tahoma"/>
              <a:ea typeface="Times New Roman"/>
              <a:cs typeface="B Moj" pitchFamily="2" charset="-78"/>
            </a:endParaRPr>
          </a:p>
          <a:p>
            <a:pPr algn="r" rtl="1"/>
            <a:r>
              <a:rPr lang="fa-IR" sz="3200" dirty="0" smtClean="0">
                <a:latin typeface="Tahoma"/>
                <a:ea typeface="Times New Roman"/>
                <a:cs typeface="B Roya"/>
              </a:rPr>
              <a:t>هر </a:t>
            </a:r>
            <a:r>
              <a:rPr lang="fa-IR" sz="3200" dirty="0">
                <a:latin typeface="Tahoma"/>
                <a:ea typeface="Times New Roman"/>
                <a:cs typeface="B Roya"/>
              </a:rPr>
              <a:t>ماده ای که فلوژیستون </a:t>
            </a:r>
            <a:r>
              <a:rPr lang="fa-IR" sz="3200" dirty="0">
                <a:solidFill>
                  <a:srgbClr val="FF0000"/>
                </a:solidFill>
                <a:latin typeface="Tahoma"/>
                <a:ea typeface="Times New Roman"/>
                <a:cs typeface="B Roya"/>
              </a:rPr>
              <a:t>(</a:t>
            </a:r>
            <a:r>
              <a:rPr lang="fa-IR" sz="3200" dirty="0" smtClean="0">
                <a:solidFill>
                  <a:srgbClr val="FF0000"/>
                </a:solidFill>
                <a:latin typeface="Tahoma"/>
                <a:ea typeface="Times New Roman"/>
                <a:cs typeface="B Roya"/>
              </a:rPr>
              <a:t>روح آتش</a:t>
            </a:r>
            <a:r>
              <a:rPr lang="fa-IR" sz="3200" dirty="0">
                <a:solidFill>
                  <a:srgbClr val="FF0000"/>
                </a:solidFill>
                <a:latin typeface="Tahoma"/>
                <a:ea typeface="Times New Roman"/>
                <a:cs typeface="B Roya"/>
              </a:rPr>
              <a:t>) </a:t>
            </a:r>
            <a:r>
              <a:rPr lang="fa-IR" sz="3200" dirty="0">
                <a:latin typeface="Tahoma"/>
                <a:ea typeface="Times New Roman"/>
                <a:cs typeface="B Roya"/>
              </a:rPr>
              <a:t>دارد قابل </a:t>
            </a:r>
            <a:endParaRPr lang="fa-IR" sz="3200" dirty="0" smtClean="0">
              <a:latin typeface="Tahoma"/>
              <a:ea typeface="Times New Roman"/>
              <a:cs typeface="B Roya"/>
            </a:endParaRPr>
          </a:p>
          <a:p>
            <a:pPr algn="r" rtl="1"/>
            <a:r>
              <a:rPr lang="fa-IR" sz="3200" dirty="0" smtClean="0">
                <a:latin typeface="Tahoma"/>
                <a:ea typeface="Times New Roman"/>
                <a:cs typeface="B Roya"/>
              </a:rPr>
              <a:t>سوختن </a:t>
            </a:r>
            <a:r>
              <a:rPr lang="fa-IR" sz="3200" dirty="0">
                <a:latin typeface="Tahoma"/>
                <a:ea typeface="Times New Roman"/>
                <a:cs typeface="B Roya"/>
              </a:rPr>
              <a:t>است و هرگاه محیط اطراف از </a:t>
            </a:r>
            <a:r>
              <a:rPr lang="fa-IR" sz="3200" dirty="0" smtClean="0">
                <a:latin typeface="Tahoma"/>
                <a:ea typeface="Times New Roman"/>
                <a:cs typeface="B Roya"/>
              </a:rPr>
              <a:t>فلوژیستون </a:t>
            </a:r>
          </a:p>
          <a:p>
            <a:pPr algn="r" rtl="1"/>
            <a:r>
              <a:rPr lang="fa-IR" sz="3200" dirty="0" smtClean="0">
                <a:latin typeface="Tahoma"/>
                <a:ea typeface="Times New Roman"/>
                <a:cs typeface="B Roya"/>
              </a:rPr>
              <a:t>پر شود </a:t>
            </a:r>
            <a:r>
              <a:rPr lang="fa-IR" sz="3200" dirty="0">
                <a:latin typeface="Tahoma"/>
                <a:ea typeface="Times New Roman"/>
                <a:cs typeface="B Roya"/>
              </a:rPr>
              <a:t>سوختن </a:t>
            </a:r>
            <a:r>
              <a:rPr lang="fa-IR" sz="3200" dirty="0" smtClean="0">
                <a:latin typeface="Tahoma"/>
                <a:ea typeface="Times New Roman"/>
                <a:cs typeface="B Roya"/>
              </a:rPr>
              <a:t>متوقف </a:t>
            </a:r>
            <a:r>
              <a:rPr lang="fa-IR" sz="3200" dirty="0">
                <a:latin typeface="Tahoma"/>
                <a:ea typeface="Times New Roman"/>
                <a:cs typeface="B Roya"/>
              </a:rPr>
              <a:t>می شود.</a:t>
            </a:r>
            <a:br>
              <a:rPr lang="fa-IR" sz="3200" dirty="0">
                <a:latin typeface="Tahoma"/>
                <a:ea typeface="Times New Roman"/>
                <a:cs typeface="B Roya"/>
              </a:rPr>
            </a:br>
            <a:r>
              <a:rPr lang="fa-IR" sz="4000" dirty="0">
                <a:latin typeface="Tahoma"/>
                <a:ea typeface="Times New Roman"/>
                <a:cs typeface="B Moj" pitchFamily="2" charset="-78"/>
              </a:rPr>
              <a:t>لاوازیه:</a:t>
            </a:r>
            <a:r>
              <a:rPr lang="fa-IR" sz="3200" dirty="0">
                <a:latin typeface="Tahoma"/>
                <a:ea typeface="Times New Roman"/>
                <a:cs typeface="B Roya"/>
              </a:rPr>
              <a:t/>
            </a:r>
            <a:br>
              <a:rPr lang="fa-IR" sz="3200" dirty="0">
                <a:latin typeface="Tahoma"/>
                <a:ea typeface="Times New Roman"/>
                <a:cs typeface="B Roya"/>
              </a:rPr>
            </a:br>
            <a:r>
              <a:rPr lang="fa-IR" sz="3200" dirty="0">
                <a:latin typeface="Tahoma"/>
                <a:ea typeface="Times New Roman"/>
                <a:cs typeface="B Roya"/>
              </a:rPr>
              <a:t> هرماده ای که بتواند با اکسیژن به سرعت ترکیب شود خواهد </a:t>
            </a:r>
            <a:r>
              <a:rPr lang="fa-IR" sz="3200" dirty="0" smtClean="0">
                <a:latin typeface="Tahoma"/>
                <a:ea typeface="Times New Roman"/>
                <a:cs typeface="B Roya"/>
              </a:rPr>
              <a:t>سوخت.</a:t>
            </a:r>
            <a:endParaRPr lang="en-US" sz="3200" dirty="0">
              <a:latin typeface="Tahoma"/>
              <a:ea typeface="Times New Roman"/>
              <a:cs typeface="B Roya"/>
            </a:endParaRPr>
          </a:p>
        </p:txBody>
      </p:sp>
      <p:pic>
        <p:nvPicPr>
          <p:cNvPr id="12" name="Picture 11" descr="2-1-1-13-B-12-PIC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30498">
            <a:off x="258263" y="2513934"/>
            <a:ext cx="1818928" cy="1566039"/>
          </a:xfrm>
          <a:prstGeom prst="rect">
            <a:avLst/>
          </a:prstGeom>
        </p:spPr>
      </p:pic>
      <p:pic>
        <p:nvPicPr>
          <p:cNvPr id="13" name="Picture 12" descr="Antoine_lavoisier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26849">
            <a:off x="381380" y="4746626"/>
            <a:ext cx="1447800" cy="17916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 descr="empedoc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51559">
            <a:off x="325778" y="292770"/>
            <a:ext cx="1259245" cy="16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605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681365" y="4731785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27583" y="5075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sp>
        <p:nvSpPr>
          <p:cNvPr id="15" name="Rectangle 14"/>
          <p:cNvSpPr/>
          <p:nvPr/>
        </p:nvSpPr>
        <p:spPr>
          <a:xfrm>
            <a:off x="1043608" y="1282746"/>
            <a:ext cx="7488832" cy="406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>
                <a:latin typeface="Calibri"/>
                <a:ea typeface="Calibri"/>
                <a:cs typeface="B Farnaz"/>
              </a:rPr>
              <a:t>نظریه های موجود در یونان باستان:  </a:t>
            </a:r>
            <a:endParaRPr lang="en-US" sz="2000" dirty="0">
              <a:latin typeface="Times New Roman"/>
              <a:ea typeface="Times New Roman"/>
            </a:endParaRPr>
          </a:p>
          <a:p>
            <a:pPr marL="133350" algn="r" rtl="1">
              <a:lnSpc>
                <a:spcPct val="115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>
                <a:latin typeface="Calibri"/>
                <a:ea typeface="Calibri"/>
                <a:cs typeface="B Homa"/>
              </a:rPr>
              <a:t>تالس</a:t>
            </a:r>
            <a:r>
              <a:rPr lang="fa-IR" sz="2000" dirty="0">
                <a:latin typeface="Calibri"/>
                <a:ea typeface="Calibri"/>
                <a:cs typeface="B Roya"/>
              </a:rPr>
              <a:t> </a:t>
            </a:r>
            <a:r>
              <a:rPr lang="fa-IR" sz="2000" dirty="0" smtClean="0">
                <a:latin typeface="Calibri"/>
                <a:ea typeface="Calibri"/>
                <a:cs typeface="B Roya"/>
              </a:rPr>
              <a:t>	</a:t>
            </a:r>
          </a:p>
          <a:p>
            <a:pPr marL="133350" algn="ctr" rtl="1">
              <a:lnSpc>
                <a:spcPct val="115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>
                <a:solidFill>
                  <a:srgbClr val="000000"/>
                </a:solidFill>
                <a:latin typeface="Calibri"/>
                <a:ea typeface="Calibri"/>
                <a:cs typeface="B Roya"/>
              </a:rPr>
              <a:t>معتقد بود </a:t>
            </a:r>
            <a:r>
              <a:rPr lang="fa-IR" sz="2000" dirty="0" smtClean="0">
                <a:latin typeface="Calibri"/>
                <a:ea typeface="Calibri"/>
                <a:cs typeface="B Roya"/>
              </a:rPr>
              <a:t>همه </a:t>
            </a:r>
            <a:r>
              <a:rPr lang="fa-IR" sz="2000" dirty="0">
                <a:latin typeface="Calibri"/>
                <a:ea typeface="Calibri"/>
                <a:cs typeface="B Roya"/>
              </a:rPr>
              <a:t>چیز از آب ساخته شده است </a:t>
            </a:r>
            <a:endParaRPr lang="fa-IR" sz="2000" dirty="0" smtClean="0">
              <a:latin typeface="Calibri"/>
              <a:ea typeface="Calibri"/>
              <a:cs typeface="B Roya"/>
            </a:endParaRPr>
          </a:p>
          <a:p>
            <a:pPr marL="133350" algn="r" rtl="1">
              <a:lnSpc>
                <a:spcPct val="115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 smtClean="0">
                <a:latin typeface="Calibri"/>
                <a:ea typeface="Calibri"/>
                <a:cs typeface="B Homa"/>
              </a:rPr>
              <a:t>آناکسیمنس</a:t>
            </a:r>
            <a:r>
              <a:rPr lang="fa-IR" sz="2000" dirty="0" smtClean="0">
                <a:latin typeface="Calibri"/>
                <a:ea typeface="Calibri"/>
                <a:cs typeface="B Roya"/>
              </a:rPr>
              <a:t> 	    </a:t>
            </a:r>
          </a:p>
          <a:p>
            <a:pPr marL="133350" algn="ctr" rtl="1">
              <a:lnSpc>
                <a:spcPct val="115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 smtClean="0">
                <a:latin typeface="Calibri"/>
                <a:ea typeface="Calibri"/>
                <a:cs typeface="B Roya"/>
              </a:rPr>
              <a:t>معتقد </a:t>
            </a:r>
            <a:r>
              <a:rPr lang="fa-IR" sz="2000" dirty="0">
                <a:latin typeface="Calibri"/>
                <a:ea typeface="Calibri"/>
                <a:cs typeface="B Roya"/>
              </a:rPr>
              <a:t>بود همه چیز از هوا ساخته </a:t>
            </a:r>
            <a:r>
              <a:rPr lang="fa-IR" sz="2000" dirty="0" smtClean="0">
                <a:latin typeface="Calibri"/>
                <a:ea typeface="Calibri"/>
                <a:cs typeface="B Roya"/>
              </a:rPr>
              <a:t>شده</a:t>
            </a:r>
            <a:endParaRPr lang="en-US" sz="2000" dirty="0">
              <a:latin typeface="Times New Roman"/>
              <a:ea typeface="Times New Roman"/>
            </a:endParaRPr>
          </a:p>
          <a:p>
            <a:pPr marL="133350" algn="r" rtl="1">
              <a:lnSpc>
                <a:spcPct val="115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>
                <a:latin typeface="Calibri"/>
                <a:ea typeface="Calibri"/>
                <a:cs typeface="B Homa"/>
              </a:rPr>
              <a:t>زنوفانس</a:t>
            </a:r>
            <a:r>
              <a:rPr lang="fa-IR" sz="2000" dirty="0">
                <a:latin typeface="Calibri"/>
                <a:ea typeface="Calibri"/>
                <a:cs typeface="B Roya"/>
              </a:rPr>
              <a:t> </a:t>
            </a:r>
            <a:r>
              <a:rPr lang="fa-IR" sz="2000" dirty="0" smtClean="0">
                <a:latin typeface="Calibri"/>
                <a:ea typeface="Calibri"/>
                <a:cs typeface="B Roya"/>
              </a:rPr>
              <a:t>          </a:t>
            </a:r>
          </a:p>
          <a:p>
            <a:pPr marL="133350" algn="ctr" rtl="1">
              <a:lnSpc>
                <a:spcPct val="115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 smtClean="0">
                <a:latin typeface="Calibri"/>
                <a:ea typeface="Calibri"/>
                <a:cs typeface="B Roya"/>
              </a:rPr>
              <a:t>معتقد </a:t>
            </a:r>
            <a:r>
              <a:rPr lang="fa-IR" sz="2000" dirty="0">
                <a:latin typeface="Calibri"/>
                <a:ea typeface="Calibri"/>
                <a:cs typeface="B Roya"/>
              </a:rPr>
              <a:t>بود همه چیز از خاک ساخته </a:t>
            </a:r>
            <a:r>
              <a:rPr lang="fa-IR" sz="2000" dirty="0" smtClean="0">
                <a:latin typeface="Calibri"/>
                <a:ea typeface="Calibri"/>
                <a:cs typeface="B Roya"/>
              </a:rPr>
              <a:t>شده</a:t>
            </a:r>
            <a:endParaRPr lang="en-US" sz="2000" dirty="0">
              <a:latin typeface="Times New Roman"/>
              <a:ea typeface="Times New Roman"/>
            </a:endParaRPr>
          </a:p>
          <a:p>
            <a:pPr marL="133350" algn="r" rtl="1">
              <a:lnSpc>
                <a:spcPct val="115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>
                <a:latin typeface="Calibri"/>
                <a:ea typeface="Calibri"/>
                <a:cs typeface="B Homa"/>
              </a:rPr>
              <a:t>هراکلیتوس</a:t>
            </a:r>
            <a:r>
              <a:rPr lang="fa-IR" sz="2000" dirty="0">
                <a:latin typeface="Calibri"/>
                <a:ea typeface="Calibri"/>
                <a:cs typeface="B Roya"/>
              </a:rPr>
              <a:t> </a:t>
            </a:r>
            <a:r>
              <a:rPr lang="fa-IR" sz="2000" dirty="0" smtClean="0">
                <a:latin typeface="Calibri"/>
                <a:ea typeface="Calibri"/>
                <a:cs typeface="B Roya"/>
              </a:rPr>
              <a:t>       </a:t>
            </a:r>
          </a:p>
          <a:p>
            <a:pPr marL="133350" algn="ctr" rtl="1">
              <a:lnSpc>
                <a:spcPct val="115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 smtClean="0">
                <a:latin typeface="Calibri"/>
                <a:ea typeface="Calibri"/>
                <a:cs typeface="B Roya"/>
              </a:rPr>
              <a:t>معتقد </a:t>
            </a:r>
            <a:r>
              <a:rPr lang="fa-IR" sz="2000" dirty="0">
                <a:latin typeface="Calibri"/>
                <a:ea typeface="Calibri"/>
                <a:cs typeface="B Roya"/>
              </a:rPr>
              <a:t>بود همه چیز از آتش است </a:t>
            </a:r>
            <a:endParaRPr lang="fa-IR" sz="2000" dirty="0" smtClean="0">
              <a:latin typeface="Calibri"/>
              <a:ea typeface="Calibri"/>
              <a:cs typeface="B Roya"/>
            </a:endParaRPr>
          </a:p>
          <a:p>
            <a:pPr marL="133350" algn="r" rtl="1">
              <a:lnSpc>
                <a:spcPct val="115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 smtClean="0">
                <a:latin typeface="Calibri"/>
                <a:ea typeface="Calibri"/>
                <a:cs typeface="B Homa"/>
              </a:rPr>
              <a:t>آمپدوکلس</a:t>
            </a:r>
            <a:r>
              <a:rPr lang="fa-IR" sz="2000" dirty="0" smtClean="0">
                <a:latin typeface="Calibri"/>
                <a:ea typeface="Calibri"/>
                <a:cs typeface="B Roya"/>
              </a:rPr>
              <a:t>        </a:t>
            </a:r>
          </a:p>
          <a:p>
            <a:pPr marL="133350" algn="ctr" rtl="1">
              <a:lnSpc>
                <a:spcPct val="115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 smtClean="0">
                <a:latin typeface="Calibri"/>
                <a:ea typeface="Calibri"/>
                <a:cs typeface="B Roya"/>
              </a:rPr>
              <a:t>آب</a:t>
            </a:r>
            <a:r>
              <a:rPr lang="fa-IR" sz="2000" dirty="0">
                <a:latin typeface="Calibri"/>
                <a:ea typeface="Calibri"/>
                <a:cs typeface="B Roya"/>
              </a:rPr>
              <a:t>، خاک، هوا و آتش را چهار عنصر سازنده جهان معرفی کرد</a:t>
            </a:r>
            <a:r>
              <a:rPr lang="fa-IR" sz="2000" dirty="0" smtClean="0">
                <a:latin typeface="Calibri"/>
                <a:ea typeface="Calibri"/>
                <a:cs typeface="B Roya"/>
              </a:rPr>
              <a:t>.</a:t>
            </a:r>
            <a:endParaRPr lang="en-US" sz="2000" dirty="0">
              <a:latin typeface="Times New Roman"/>
              <a:ea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5656" y="332656"/>
            <a:ext cx="662473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9390" algn="ctr" rtl="1">
              <a:lnSpc>
                <a:spcPct val="115000"/>
              </a:lnSpc>
              <a:spcAft>
                <a:spcPts val="1000"/>
              </a:spcAft>
            </a:pPr>
            <a:r>
              <a:rPr lang="fa-IR" sz="4800" dirty="0" smtClean="0">
                <a:solidFill>
                  <a:srgbClr val="FF0000"/>
                </a:solidFill>
                <a:latin typeface="Calibri"/>
                <a:ea typeface="Calibri"/>
                <a:cs typeface="B Roya"/>
              </a:rPr>
              <a:t>نظریات راجع به ساختار ماده:</a:t>
            </a:r>
            <a:endParaRPr lang="fa-IR" sz="4800" dirty="0">
              <a:solidFill>
                <a:srgbClr val="FF0000"/>
              </a:solidFill>
              <a:latin typeface="Calibri"/>
              <a:ea typeface="Calibri"/>
              <a:cs typeface="B Roya"/>
            </a:endParaRPr>
          </a:p>
        </p:txBody>
      </p:sp>
      <p:pic>
        <p:nvPicPr>
          <p:cNvPr id="3083" name="Picture 11" descr="Untitled1"/>
          <p:cNvPicPr>
            <a:picLocks noChangeAspect="1" noChangeArrowheads="1"/>
          </p:cNvPicPr>
          <p:nvPr/>
        </p:nvPicPr>
        <p:blipFill>
          <a:blip r:embed="rId3" cstate="print">
            <a:lum bright="14000" contrast="-1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446">
            <a:off x="1661327" y="1515636"/>
            <a:ext cx="1287463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3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t="6218" r="20473" b="31224"/>
          <a:stretch>
            <a:fillRect/>
          </a:stretch>
        </p:blipFill>
        <p:spPr bwMode="auto">
          <a:xfrm>
            <a:off x="7740352" y="5138775"/>
            <a:ext cx="1080120" cy="151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5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292747"/>
            <a:ext cx="838487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marR="47625" algn="r" rtl="1">
              <a:spcBef>
                <a:spcPts val="0"/>
              </a:spcBef>
              <a:spcAft>
                <a:spcPts val="0"/>
              </a:spcAft>
            </a:pPr>
            <a:r>
              <a:rPr lang="ar-SA" sz="3600" dirty="0">
                <a:latin typeface="Times New Roman"/>
                <a:ea typeface="Times New Roman"/>
                <a:cs typeface="IranNastaliq"/>
              </a:rPr>
              <a:t>انواع سوختن ها</a:t>
            </a:r>
            <a:r>
              <a:rPr lang="en-US" sz="3600" dirty="0" smtClean="0">
                <a:latin typeface="IranNastaliq"/>
                <a:ea typeface="Times New Roman"/>
              </a:rPr>
              <a:t>:</a:t>
            </a:r>
            <a:endParaRPr lang="fa-IR" dirty="0">
              <a:latin typeface="Times New Roman"/>
              <a:ea typeface="Times New Roman"/>
            </a:endParaRPr>
          </a:p>
          <a:p>
            <a:pPr marL="47625" marR="47625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3200" b="1" dirty="0" smtClean="0">
                <a:latin typeface="Tahoma"/>
                <a:ea typeface="Times New Roman"/>
                <a:cs typeface="B Tabassom" pitchFamily="2" charset="-78"/>
              </a:rPr>
              <a:t>تند </a:t>
            </a:r>
            <a:r>
              <a:rPr lang="fa-IR" sz="3200" b="1" dirty="0">
                <a:latin typeface="Tahoma"/>
                <a:ea typeface="Times New Roman"/>
                <a:cs typeface="B Tabassom" pitchFamily="2" charset="-78"/>
              </a:rPr>
              <a:t>(احتراق</a:t>
            </a:r>
            <a:r>
              <a:rPr lang="fa-IR" sz="3200" b="1" dirty="0" smtClean="0">
                <a:latin typeface="Tahoma"/>
                <a:ea typeface="Times New Roman"/>
                <a:cs typeface="B Tabassom" pitchFamily="2" charset="-78"/>
              </a:rPr>
              <a:t>):</a:t>
            </a:r>
            <a:r>
              <a:rPr lang="en-US" sz="3200" dirty="0">
                <a:latin typeface="Tahoma"/>
                <a:ea typeface="Times New Roman"/>
                <a:cs typeface="B Roya"/>
              </a:rPr>
              <a:t> </a:t>
            </a:r>
            <a:r>
              <a:rPr lang="fa-IR" sz="2800" dirty="0">
                <a:latin typeface="Tahoma"/>
                <a:ea typeface="Times New Roman"/>
                <a:cs typeface="B Roya"/>
              </a:rPr>
              <a:t>با نور و گرماي شديد همراه </a:t>
            </a:r>
            <a:r>
              <a:rPr lang="fa-IR" sz="2800" dirty="0" smtClean="0">
                <a:latin typeface="Tahoma"/>
                <a:ea typeface="Times New Roman"/>
                <a:cs typeface="B Roya"/>
              </a:rPr>
              <a:t>است. </a:t>
            </a:r>
          </a:p>
          <a:p>
            <a:pPr marL="47625" marR="47625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2800" dirty="0" smtClean="0">
                <a:latin typeface="Tahoma"/>
                <a:ea typeface="Times New Roman"/>
                <a:cs typeface="B Roya"/>
              </a:rPr>
              <a:t>مانند سوختن </a:t>
            </a:r>
            <a:r>
              <a:rPr lang="fa-IR" sz="2800" dirty="0">
                <a:latin typeface="Tahoma"/>
                <a:ea typeface="Times New Roman"/>
                <a:cs typeface="B Roya"/>
              </a:rPr>
              <a:t>منيزيم و يا احتراق مواد منفجره </a:t>
            </a:r>
            <a:endParaRPr lang="en-US" dirty="0">
              <a:latin typeface="Times New Roman"/>
              <a:ea typeface="Times New Roman"/>
            </a:endParaRPr>
          </a:p>
          <a:p>
            <a:pPr algn="r" rtl="1">
              <a:lnSpc>
                <a:spcPct val="150000"/>
              </a:lnSpc>
            </a:pPr>
            <a:r>
              <a:rPr lang="en-US" dirty="0">
                <a:latin typeface="Times New Roman"/>
                <a:ea typeface="Times New Roman"/>
              </a:rPr>
              <a:t> </a:t>
            </a:r>
            <a:r>
              <a:rPr lang="fa-IR" sz="3200" b="1" dirty="0">
                <a:latin typeface="Tahoma"/>
                <a:ea typeface="Times New Roman"/>
                <a:cs typeface="B Tabassom" pitchFamily="2" charset="-78"/>
              </a:rPr>
              <a:t>كند (اكسايش): </a:t>
            </a:r>
            <a:r>
              <a:rPr lang="en-US" sz="1600" dirty="0">
                <a:latin typeface="Tahoma"/>
                <a:ea typeface="Times New Roman"/>
              </a:rPr>
              <a:t> </a:t>
            </a:r>
            <a:r>
              <a:rPr lang="fa-IR" sz="2800" dirty="0">
                <a:latin typeface="Tahoma"/>
                <a:ea typeface="Times New Roman"/>
                <a:cs typeface="B Roya"/>
              </a:rPr>
              <a:t>نور و گرماي محسوس ندارد. </a:t>
            </a:r>
            <a:endParaRPr lang="fa-IR" sz="2800" dirty="0" smtClean="0">
              <a:latin typeface="Tahoma"/>
              <a:ea typeface="Times New Roman"/>
              <a:cs typeface="B Roya"/>
            </a:endParaRPr>
          </a:p>
          <a:p>
            <a:pPr rtl="1">
              <a:lnSpc>
                <a:spcPct val="150000"/>
              </a:lnSpc>
            </a:pPr>
            <a:r>
              <a:rPr lang="fa-IR" sz="2800" dirty="0" smtClean="0">
                <a:latin typeface="Tahoma"/>
                <a:ea typeface="Times New Roman"/>
                <a:cs typeface="B Roya"/>
              </a:rPr>
              <a:t>مانند </a:t>
            </a:r>
            <a:r>
              <a:rPr lang="fa-IR" sz="2800" dirty="0">
                <a:latin typeface="Tahoma"/>
                <a:ea typeface="Times New Roman"/>
                <a:cs typeface="B Roya"/>
              </a:rPr>
              <a:t>اكسيد شدن غذا در سلول هاي </a:t>
            </a:r>
            <a:r>
              <a:rPr lang="fa-IR" sz="2800" dirty="0" smtClean="0">
                <a:latin typeface="Tahoma"/>
                <a:ea typeface="Times New Roman"/>
                <a:cs typeface="B Roya"/>
              </a:rPr>
              <a:t>بدن، </a:t>
            </a:r>
            <a:r>
              <a:rPr lang="fa-IR" sz="2800" dirty="0">
                <a:latin typeface="Tahoma"/>
                <a:ea typeface="Times New Roman"/>
                <a:cs typeface="B Roya"/>
              </a:rPr>
              <a:t>زنگ زدن </a:t>
            </a:r>
            <a:r>
              <a:rPr lang="fa-IR" sz="2800" dirty="0" smtClean="0">
                <a:latin typeface="Tahoma"/>
                <a:ea typeface="Times New Roman"/>
                <a:cs typeface="B Roya"/>
              </a:rPr>
              <a:t>آهن</a:t>
            </a:r>
          </a:p>
          <a:p>
            <a:pPr algn="r" rtl="1">
              <a:lnSpc>
                <a:spcPct val="150000"/>
              </a:lnSpc>
            </a:pPr>
            <a:r>
              <a:rPr lang="fa-IR" sz="3200" dirty="0">
                <a:latin typeface="Times New Roman"/>
                <a:ea typeface="Times New Roman"/>
                <a:cs typeface="IranNastaliq"/>
              </a:rPr>
              <a:t>تفاوت سوختن شمع با سوختن گاز شهری </a:t>
            </a:r>
            <a:r>
              <a:rPr lang="fa-IR" sz="2000" dirty="0">
                <a:latin typeface="Tahoma"/>
                <a:ea typeface="Times New Roman"/>
                <a:cs typeface="B Roya"/>
              </a:rPr>
              <a:t>:</a:t>
            </a:r>
            <a:r>
              <a:rPr lang="fa-IR" dirty="0">
                <a:latin typeface="Tahoma"/>
                <a:ea typeface="Times New Roman"/>
                <a:cs typeface="B Roya"/>
              </a:rPr>
              <a:t/>
            </a:r>
            <a:br>
              <a:rPr lang="fa-IR" dirty="0">
                <a:latin typeface="Tahoma"/>
                <a:ea typeface="Times New Roman"/>
                <a:cs typeface="B Roya"/>
              </a:rPr>
            </a:br>
            <a:r>
              <a:rPr lang="fa-IR" sz="2800" dirty="0" smtClean="0">
                <a:latin typeface="Tahoma"/>
                <a:ea typeface="Times New Roman"/>
                <a:cs typeface="B Roya"/>
              </a:rPr>
              <a:t>گاز </a:t>
            </a:r>
            <a:r>
              <a:rPr lang="fa-IR" sz="2800" dirty="0">
                <a:latin typeface="Tahoma"/>
                <a:ea typeface="Times New Roman"/>
                <a:cs typeface="B Roya"/>
              </a:rPr>
              <a:t>شهری </a:t>
            </a:r>
            <a:r>
              <a:rPr lang="fa-IR" sz="2800" dirty="0" smtClean="0">
                <a:latin typeface="Tahoma"/>
                <a:ea typeface="Times New Roman"/>
                <a:cs typeface="B Roya"/>
              </a:rPr>
              <a:t>سوختن کامل دارد.</a:t>
            </a:r>
          </a:p>
          <a:p>
            <a:pPr algn="r" rtl="1">
              <a:lnSpc>
                <a:spcPct val="150000"/>
              </a:lnSpc>
            </a:pPr>
            <a:r>
              <a:rPr lang="en-US" sz="2800" dirty="0">
                <a:latin typeface="Tahoma"/>
                <a:ea typeface="Times New Roman"/>
                <a:cs typeface="B Roya"/>
              </a:rPr>
              <a:t/>
            </a:r>
            <a:br>
              <a:rPr lang="en-US" sz="2800" dirty="0">
                <a:latin typeface="Tahoma"/>
                <a:ea typeface="Times New Roman"/>
                <a:cs typeface="B Roya"/>
              </a:rPr>
            </a:br>
            <a:r>
              <a:rPr lang="fa-IR" sz="2800" dirty="0" smtClean="0">
                <a:latin typeface="Tahoma"/>
                <a:ea typeface="Times New Roman"/>
                <a:cs typeface="B Roya"/>
              </a:rPr>
              <a:t> </a:t>
            </a:r>
            <a:r>
              <a:rPr lang="fa-IR" sz="2800" dirty="0">
                <a:latin typeface="Tahoma"/>
                <a:ea typeface="Times New Roman"/>
                <a:cs typeface="B Roya"/>
              </a:rPr>
              <a:t>ولی شمع سوختن ناقص </a:t>
            </a:r>
            <a:r>
              <a:rPr lang="fa-IR" sz="2800" dirty="0" smtClean="0">
                <a:latin typeface="Tahoma"/>
                <a:ea typeface="Times New Roman"/>
                <a:cs typeface="B Roya"/>
              </a:rPr>
              <a:t>دارد.</a:t>
            </a:r>
            <a:endParaRPr lang="en-US" sz="2800" dirty="0">
              <a:latin typeface="Tahoma"/>
              <a:ea typeface="Times New Roman"/>
              <a:cs typeface="B Roya"/>
            </a:endParaRPr>
          </a:p>
        </p:txBody>
      </p:sp>
      <p:pic>
        <p:nvPicPr>
          <p:cNvPr id="5" name="Picture 4" descr="blue_flame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12" y="4001353"/>
            <a:ext cx="2476219" cy="1710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37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0425" y="4947218"/>
            <a:ext cx="1285367" cy="16922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9423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1640" y="381000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4000" b="1" dirty="0" smtClean="0">
                <a:latin typeface="Tahoma"/>
                <a:ea typeface="Times New Roman"/>
                <a:cs typeface="B Tabassom" pitchFamily="2" charset="-78"/>
              </a:rPr>
              <a:t>                         سوختن کامل: </a:t>
            </a:r>
          </a:p>
          <a:p>
            <a:pPr algn="r" rtl="1"/>
            <a:endParaRPr lang="en-US" sz="3200" dirty="0">
              <a:latin typeface="Tahoma"/>
              <a:ea typeface="Times New Roman"/>
              <a:cs typeface="B Roya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7036420" cy="424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 descr="H1104312-Clean_and_dirty_water-SP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43618">
            <a:off x="475955" y="284752"/>
            <a:ext cx="1330702" cy="1997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 descr="blue_flame1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56752">
            <a:off x="463601" y="5318090"/>
            <a:ext cx="2057400" cy="142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423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3793" y="120530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4000" b="1" dirty="0" smtClean="0">
                <a:latin typeface="Tahoma"/>
                <a:ea typeface="Times New Roman"/>
                <a:cs typeface="B Tabassom" pitchFamily="2" charset="-78"/>
              </a:rPr>
              <a:t>                         سوختن ناقص: </a:t>
            </a:r>
          </a:p>
          <a:p>
            <a:pPr algn="r" rtl="1"/>
            <a:endParaRPr lang="en-US" sz="3200" dirty="0">
              <a:latin typeface="Tahoma"/>
              <a:ea typeface="Times New Roman"/>
              <a:cs typeface="B Roy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1052329"/>
            <a:ext cx="72355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dirty="0">
                <a:latin typeface="IranNastaliq" pitchFamily="18" charset="0"/>
                <a:cs typeface="0 Farnaz" pitchFamily="2" charset="-78"/>
              </a:rPr>
              <a:t>1</a:t>
            </a:r>
            <a:r>
              <a:rPr lang="fa-IR" sz="2800" dirty="0">
                <a:latin typeface="IranNastaliq" pitchFamily="18" charset="0"/>
                <a:cs typeface="B Farnaz" pitchFamily="2" charset="-78"/>
              </a:rPr>
              <a:t> - دی اکسید کربن</a:t>
            </a:r>
            <a:r>
              <a:rPr lang="fa-IR" sz="2800" dirty="0" smtClean="0">
                <a:latin typeface="IranNastaliq" pitchFamily="18" charset="0"/>
                <a:cs typeface="B Farnaz" pitchFamily="2" charset="-78"/>
              </a:rPr>
              <a:t>:</a:t>
            </a:r>
            <a:endParaRPr lang="fa-IR" sz="2800" dirty="0">
              <a:latin typeface="IranNastaliq" pitchFamily="18" charset="0"/>
              <a:cs typeface="B Farnaz" pitchFamily="2" charset="-78"/>
            </a:endParaRPr>
          </a:p>
          <a:p>
            <a:pPr algn="r"/>
            <a:endParaRPr lang="fa-IR" sz="2800" dirty="0">
              <a:latin typeface="IranNastaliq" pitchFamily="18" charset="0"/>
              <a:cs typeface="B Farnaz" pitchFamily="2" charset="-78"/>
            </a:endParaRPr>
          </a:p>
          <a:p>
            <a:pPr algn="r"/>
            <a:r>
              <a:rPr lang="fa-IR" sz="2800" dirty="0">
                <a:latin typeface="IranNastaliq" pitchFamily="18" charset="0"/>
                <a:cs typeface="B Farnaz" pitchFamily="2" charset="-78"/>
              </a:rPr>
              <a:t>2- بخار آب </a:t>
            </a:r>
            <a:r>
              <a:rPr lang="fa-IR" sz="2800" dirty="0" smtClean="0">
                <a:latin typeface="IranNastaliq" pitchFamily="18" charset="0"/>
                <a:cs typeface="B Farnaz" pitchFamily="2" charset="-78"/>
              </a:rPr>
              <a:t>:</a:t>
            </a:r>
          </a:p>
          <a:p>
            <a:pPr algn="r"/>
            <a:endParaRPr lang="fa-IR" sz="2800" dirty="0" smtClean="0">
              <a:latin typeface="IranNastaliq" pitchFamily="18" charset="0"/>
              <a:cs typeface="B Farnaz" pitchFamily="2" charset="-78"/>
            </a:endParaRPr>
          </a:p>
          <a:p>
            <a:pPr algn="r"/>
            <a:r>
              <a:rPr lang="fa-IR" sz="2800" dirty="0" smtClean="0">
                <a:latin typeface="IranNastaliq" pitchFamily="18" charset="0"/>
                <a:cs typeface="B Farnaz" pitchFamily="2" charset="-78"/>
              </a:rPr>
              <a:t>3- مونو کسید کربن : </a:t>
            </a:r>
            <a:r>
              <a:rPr lang="fa-IR" sz="2800" dirty="0">
                <a:latin typeface="IranNastaliq" pitchFamily="18" charset="0"/>
                <a:cs typeface="B Farnaz" pitchFamily="2" charset="-78"/>
              </a:rPr>
              <a:t>گیاه را می خشکاند.</a:t>
            </a:r>
          </a:p>
          <a:p>
            <a:pPr algn="r"/>
            <a:endParaRPr lang="fa-IR" sz="2800" dirty="0" smtClean="0">
              <a:latin typeface="IranNastaliq" pitchFamily="18" charset="0"/>
              <a:cs typeface="B Farnaz" pitchFamily="2" charset="-78"/>
            </a:endParaRPr>
          </a:p>
          <a:p>
            <a:pPr algn="r"/>
            <a:r>
              <a:rPr lang="fa-IR" sz="2800" dirty="0" smtClean="0">
                <a:latin typeface="IranNastaliq" pitchFamily="18" charset="0"/>
                <a:cs typeface="B Farnaz" pitchFamily="2" charset="-78"/>
              </a:rPr>
              <a:t>4- </a:t>
            </a:r>
            <a:r>
              <a:rPr lang="fa-IR" sz="2800" dirty="0">
                <a:latin typeface="IranNastaliq" pitchFamily="18" charset="0"/>
                <a:cs typeface="B Farnaz" pitchFamily="2" charset="-78"/>
              </a:rPr>
              <a:t>کربن های نسوخته : یک ظرف سرد را روی شعله می گیریم روی آن سیاه می شود .</a:t>
            </a:r>
            <a:endParaRPr lang="fa-IR" sz="3200" dirty="0">
              <a:latin typeface="IranNastaliq" pitchFamily="18" charset="0"/>
              <a:cs typeface="B Farnaz" pitchFamily="2" charset="-78"/>
            </a:endParaRPr>
          </a:p>
          <a:p>
            <a:pPr algn="r"/>
            <a:endParaRPr lang="fa-IR" sz="3200" dirty="0">
              <a:latin typeface="IranNastaliq" pitchFamily="18" charset="0"/>
              <a:cs typeface="B Farnaz" pitchFamily="2" charset="-78"/>
            </a:endParaRPr>
          </a:p>
          <a:p>
            <a:pPr algn="r"/>
            <a:r>
              <a:rPr lang="fa-IR" sz="2800" dirty="0">
                <a:latin typeface="IranNastaliq" pitchFamily="18" charset="0"/>
                <a:cs typeface="B Farnaz" pitchFamily="2" charset="-78"/>
              </a:rPr>
              <a:t>5- گرما و نور کم : </a:t>
            </a:r>
            <a:r>
              <a:rPr lang="fa-IR" sz="2800" dirty="0" smtClean="0">
                <a:latin typeface="IranNastaliq" pitchFamily="18" charset="0"/>
                <a:cs typeface="B Farnaz" pitchFamily="2" charset="-78"/>
              </a:rPr>
              <a:t>رنگ های </a:t>
            </a:r>
            <a:r>
              <a:rPr lang="fa-IR" sz="2800" dirty="0" smtClean="0">
                <a:solidFill>
                  <a:srgbClr val="FFC000"/>
                </a:solidFill>
                <a:latin typeface="IranNastaliq" pitchFamily="18" charset="0"/>
                <a:cs typeface="B Homa" pitchFamily="2" charset="-78"/>
              </a:rPr>
              <a:t>نارنجی</a:t>
            </a:r>
            <a:r>
              <a:rPr lang="fa-IR" sz="2800" dirty="0" smtClean="0">
                <a:latin typeface="IranNastaliq" pitchFamily="18" charset="0"/>
                <a:cs typeface="B Homa" pitchFamily="2" charset="-78"/>
              </a:rPr>
              <a:t> – </a:t>
            </a:r>
            <a:r>
              <a:rPr lang="fa-IR" sz="2800" dirty="0" smtClean="0">
                <a:solidFill>
                  <a:srgbClr val="FFFF00"/>
                </a:solidFill>
                <a:latin typeface="IranNastaliq" pitchFamily="18" charset="0"/>
                <a:cs typeface="B Homa" pitchFamily="2" charset="-78"/>
              </a:rPr>
              <a:t>زرد </a:t>
            </a:r>
            <a:r>
              <a:rPr lang="fa-IR" sz="2800" dirty="0" smtClean="0">
                <a:latin typeface="IranNastaliq" pitchFamily="18" charset="0"/>
                <a:cs typeface="B Homa" pitchFamily="2" charset="-78"/>
              </a:rPr>
              <a:t>– </a:t>
            </a:r>
            <a:r>
              <a:rPr lang="fa-IR" sz="2800" dirty="0" smtClean="0">
                <a:solidFill>
                  <a:srgbClr val="C00000"/>
                </a:solidFill>
                <a:latin typeface="IranNastaliq" pitchFamily="18" charset="0"/>
                <a:cs typeface="B Homa" pitchFamily="2" charset="-78"/>
              </a:rPr>
              <a:t>قرمز</a:t>
            </a:r>
            <a:r>
              <a:rPr lang="fa-IR" sz="2400" dirty="0" smtClean="0">
                <a:solidFill>
                  <a:srgbClr val="C00000"/>
                </a:solidFill>
                <a:latin typeface="IranNastaliq" pitchFamily="18" charset="0"/>
                <a:cs typeface="B Homa" pitchFamily="2" charset="-78"/>
              </a:rPr>
              <a:t> </a:t>
            </a:r>
            <a:endParaRPr lang="fa-IR" sz="2800" dirty="0" smtClean="0">
              <a:solidFill>
                <a:srgbClr val="C00000"/>
              </a:solidFill>
              <a:latin typeface="IranNastaliq" pitchFamily="18" charset="0"/>
              <a:cs typeface="B Homa" pitchFamily="2" charset="-78"/>
            </a:endParaRPr>
          </a:p>
        </p:txBody>
      </p:sp>
      <p:pic>
        <p:nvPicPr>
          <p:cNvPr id="10" name="Picture 9" descr="IMG_37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42325"/>
            <a:ext cx="2187352" cy="2879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67544" y="5475485"/>
            <a:ext cx="8244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fa-IR" sz="2800" b="1" dirty="0">
                <a:solidFill>
                  <a:prstClr val="black"/>
                </a:solidFill>
                <a:latin typeface="IranNastaliq" pitchFamily="18" charset="0"/>
                <a:cs typeface="0 Lotus Bold"/>
              </a:rPr>
              <a:t>در شعله شمع کربن نسوخته وجود دارد. این ذرات </a:t>
            </a:r>
            <a:r>
              <a:rPr lang="fa-IR" sz="2800" b="1" dirty="0" smtClean="0">
                <a:solidFill>
                  <a:prstClr val="black"/>
                </a:solidFill>
                <a:latin typeface="IranNastaliq" pitchFamily="18" charset="0"/>
                <a:cs typeface="0 Lotus Bold"/>
              </a:rPr>
              <a:t>انرژی </a:t>
            </a:r>
            <a:r>
              <a:rPr lang="fa-IR" sz="2800" b="1" dirty="0">
                <a:solidFill>
                  <a:prstClr val="black"/>
                </a:solidFill>
                <a:latin typeface="IranNastaliq" pitchFamily="18" charset="0"/>
                <a:cs typeface="0 Lotus Bold"/>
              </a:rPr>
              <a:t>نور شمع را می گیرد و برانگیخته می شود و درخشنده می شود و محیط را روشن می کند و بعد پخش می شود.</a:t>
            </a:r>
            <a:endParaRPr lang="en-US" sz="2800" b="1" dirty="0">
              <a:solidFill>
                <a:prstClr val="black"/>
              </a:solidFill>
              <a:latin typeface="IranNastaliq" pitchFamily="18" charset="0"/>
              <a:cs typeface="0 Lotus Bold"/>
            </a:endParaRPr>
          </a:p>
        </p:txBody>
      </p:sp>
    </p:spTree>
    <p:extLst>
      <p:ext uri="{BB962C8B-B14F-4D97-AF65-F5344CB8AC3E}">
        <p14:creationId xmlns:p14="http://schemas.microsoft.com/office/powerpoint/2010/main" val="59423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35000">
              <a:schemeClr val="accent2">
                <a:lumMod val="40000"/>
                <a:lumOff val="60000"/>
                <a:alpha val="99000"/>
              </a:schemeClr>
            </a:gs>
            <a:gs pos="97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404663"/>
            <a:ext cx="83884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400" b="1" dirty="0" smtClean="0">
                <a:latin typeface="Tahoma"/>
                <a:ea typeface="Times New Roman"/>
                <a:cs typeface="B Tabassom" pitchFamily="2" charset="-78"/>
              </a:rPr>
              <a:t>ماده </a:t>
            </a:r>
            <a:r>
              <a:rPr lang="fa-IR" sz="4400" b="1" dirty="0">
                <a:latin typeface="Tahoma"/>
                <a:ea typeface="Times New Roman"/>
                <a:cs typeface="B Tabassom" pitchFamily="2" charset="-78"/>
              </a:rPr>
              <a:t>سوختنی: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IranNastaliq" pitchFamily="18" charset="0"/>
                <a:ea typeface="+mj-ea"/>
                <a:cs typeface="B Nikoo" pitchFamily="2" charset="-78"/>
              </a:rPr>
              <a:t>به هر ماده ای که با اکسیژ ن به سرعت واکنش دهد گفته می شود. </a:t>
            </a:r>
            <a:endParaRPr kumimoji="0" lang="fa-IR" sz="4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IranNastaliq" pitchFamily="18" charset="0"/>
              <a:ea typeface="+mj-ea"/>
              <a:cs typeface="B Nikoo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1463" y="5229200"/>
            <a:ext cx="838842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400" b="1" dirty="0" smtClean="0">
                <a:latin typeface="Tahoma"/>
                <a:ea typeface="Times New Roman"/>
                <a:cs typeface="B Tabassom" pitchFamily="2" charset="-78"/>
              </a:rPr>
              <a:t>اکسایش</a:t>
            </a:r>
            <a:r>
              <a:rPr lang="fa-IR" sz="3200" b="1" dirty="0">
                <a:latin typeface="Tahoma"/>
                <a:ea typeface="Times New Roman"/>
                <a:cs typeface="B Tabassom" pitchFamily="2" charset="-78"/>
              </a:rPr>
              <a:t>: </a:t>
            </a:r>
            <a:endParaRPr lang="fa-IR" sz="3200" b="1" dirty="0" smtClean="0">
              <a:latin typeface="Tahoma"/>
              <a:ea typeface="Times New Roman"/>
              <a:cs typeface="B Tabassom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200" kern="0" dirty="0" smtClean="0">
                <a:latin typeface="IranNastaliq" pitchFamily="18" charset="0"/>
                <a:ea typeface="+mj-ea"/>
                <a:cs typeface="0 Lotus Bold"/>
              </a:rPr>
              <a:t>به </a:t>
            </a:r>
            <a:r>
              <a:rPr lang="fa-IR" sz="3200" kern="0" dirty="0">
                <a:latin typeface="IranNastaliq" pitchFamily="18" charset="0"/>
                <a:ea typeface="+mj-ea"/>
                <a:cs typeface="0 Lotus Bold"/>
              </a:rPr>
              <a:t>ترکیب اکسیژن با هر ماده اکسایش می گویند.</a:t>
            </a:r>
            <a:r>
              <a:rPr kumimoji="0" lang="fa-I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IranNastaliq" pitchFamily="18" charset="0"/>
                <a:ea typeface="+mj-ea"/>
                <a:cs typeface="0 Lotus Bold"/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0 Lotus Bol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5062" y="2343655"/>
            <a:ext cx="83884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400" b="1" dirty="0" smtClean="0">
                <a:latin typeface="Tahoma"/>
                <a:ea typeface="Times New Roman"/>
                <a:cs typeface="B Tabassom" pitchFamily="2" charset="-78"/>
              </a:rPr>
              <a:t>شرایط سوختن: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400" b="1" dirty="0" smtClean="0">
                <a:latin typeface="Tahoma"/>
                <a:ea typeface="Times New Roman"/>
                <a:cs typeface="0 Nikoo"/>
              </a:rPr>
              <a:t>1- وجود ماده سوختنی 2- گرما 3- اکسیژن</a:t>
            </a:r>
            <a:endParaRPr lang="fa-IR" sz="4400" b="1" dirty="0">
              <a:latin typeface="Tahoma"/>
              <a:ea typeface="Times New Roman"/>
              <a:cs typeface="0 Nikoo"/>
            </a:endParaRPr>
          </a:p>
        </p:txBody>
      </p:sp>
      <p:pic>
        <p:nvPicPr>
          <p:cNvPr id="15" name="Picture 14" descr="roloum2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8478" y="3716901"/>
            <a:ext cx="1861592" cy="2014899"/>
          </a:xfrm>
          <a:prstGeom prst="round2DiagRect">
            <a:avLst>
              <a:gd name="adj1" fmla="val 16667"/>
              <a:gd name="adj2" fmla="val 1171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22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35000">
              <a:schemeClr val="accent2">
                <a:lumMod val="40000"/>
                <a:lumOff val="60000"/>
                <a:alpha val="99000"/>
              </a:schemeClr>
            </a:gs>
            <a:gs pos="97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937" y="404663"/>
            <a:ext cx="871195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fa-IR" sz="7200" b="1" dirty="0">
                <a:solidFill>
                  <a:srgbClr val="000000"/>
                </a:solidFill>
                <a:latin typeface="Tahoma"/>
                <a:ea typeface="Times New Roman"/>
                <a:cs typeface="B Tabassom" pitchFamily="2" charset="-78"/>
              </a:rPr>
              <a:t>انواع اکسایش: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fa-IR" sz="4800" kern="0" dirty="0" smtClean="0">
                <a:solidFill>
                  <a:srgbClr val="000000"/>
                </a:solidFill>
                <a:latin typeface="IranNastaliq" pitchFamily="18" charset="0"/>
                <a:cs typeface="B Moj" pitchFamily="2" charset="-78"/>
              </a:rPr>
              <a:t>کند</a:t>
            </a:r>
            <a:r>
              <a:rPr lang="fa-IR" sz="4800" kern="0" dirty="0">
                <a:solidFill>
                  <a:srgbClr val="000000"/>
                </a:solidFill>
                <a:latin typeface="IranNastaliq" pitchFamily="18" charset="0"/>
                <a:cs typeface="B Moj" pitchFamily="2" charset="-78"/>
              </a:rPr>
              <a:t>: </a:t>
            </a:r>
            <a:r>
              <a:rPr lang="fa-IR" sz="4800" kern="0" dirty="0" smtClean="0">
                <a:solidFill>
                  <a:srgbClr val="000000"/>
                </a:solidFill>
                <a:latin typeface="IranNastaliq" pitchFamily="18" charset="0"/>
                <a:cs typeface="B Moj" pitchFamily="2" charset="-78"/>
              </a:rPr>
              <a:t>  </a:t>
            </a:r>
            <a:r>
              <a:rPr lang="fa-IR" sz="3600" kern="0" dirty="0" smtClean="0">
                <a:solidFill>
                  <a:srgbClr val="000000"/>
                </a:solidFill>
                <a:latin typeface="IranNastaliq" pitchFamily="18" charset="0"/>
                <a:cs typeface="0 Lotus Bold"/>
              </a:rPr>
              <a:t>اکسید </a:t>
            </a:r>
            <a:r>
              <a:rPr lang="fa-IR" sz="3600" kern="0" dirty="0">
                <a:solidFill>
                  <a:srgbClr val="000000"/>
                </a:solidFill>
                <a:latin typeface="IranNastaliq" pitchFamily="18" charset="0"/>
                <a:cs typeface="0 Lotus Bold"/>
              </a:rPr>
              <a:t>شدن (فلزات: زنگ زدن)  </a:t>
            </a:r>
            <a:endParaRPr lang="fa-IR" sz="3600" kern="0" dirty="0" smtClean="0">
              <a:solidFill>
                <a:srgbClr val="000000"/>
              </a:solidFill>
              <a:latin typeface="IranNastaliq" pitchFamily="18" charset="0"/>
              <a:cs typeface="0 Lotus Bold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fa-IR" sz="3600" kern="0" dirty="0">
                <a:solidFill>
                  <a:srgbClr val="000000"/>
                </a:solidFill>
                <a:latin typeface="IranNastaliq" pitchFamily="18" charset="0"/>
                <a:cs typeface="0 Lotus Bold" pitchFamily="2" charset="-78"/>
              </a:rPr>
              <a:t> </a:t>
            </a:r>
            <a:r>
              <a:rPr lang="fa-IR" sz="3600" kern="0" dirty="0" smtClean="0">
                <a:solidFill>
                  <a:srgbClr val="000000"/>
                </a:solidFill>
                <a:latin typeface="IranNastaliq" pitchFamily="18" charset="0"/>
                <a:cs typeface="0 Lotus Bold" pitchFamily="2" charset="-78"/>
              </a:rPr>
              <a:t>        </a:t>
            </a:r>
            <a:r>
              <a:rPr lang="fa-IR" sz="3600" kern="0" dirty="0" smtClean="0">
                <a:solidFill>
                  <a:srgbClr val="000000"/>
                </a:solidFill>
                <a:latin typeface="IranNastaliq" pitchFamily="18" charset="0"/>
                <a:cs typeface="0 Lotus Bold"/>
              </a:rPr>
              <a:t>(</a:t>
            </a:r>
            <a:r>
              <a:rPr lang="fa-IR" sz="3600" kern="0" dirty="0">
                <a:solidFill>
                  <a:srgbClr val="000000"/>
                </a:solidFill>
                <a:latin typeface="IranNastaliq" pitchFamily="18" charset="0"/>
                <a:cs typeface="0 Lotus Bold"/>
              </a:rPr>
              <a:t>نافلزات: </a:t>
            </a:r>
            <a:r>
              <a:rPr lang="fa-IR" sz="3600" kern="0" dirty="0" smtClean="0">
                <a:solidFill>
                  <a:srgbClr val="000000"/>
                </a:solidFill>
                <a:latin typeface="IranNastaliq" pitchFamily="18" charset="0"/>
                <a:cs typeface="0 Lotus Bold"/>
              </a:rPr>
              <a:t>پوسیدن)   </a:t>
            </a:r>
            <a:r>
              <a:rPr lang="fa-IR" sz="4400" kern="0" dirty="0" smtClean="0">
                <a:solidFill>
                  <a:srgbClr val="000000"/>
                </a:solidFill>
                <a:latin typeface="IranNastaliq" pitchFamily="18" charset="0"/>
                <a:cs typeface="B Kourosh" pitchFamily="2" charset="-78"/>
              </a:rPr>
              <a:t>بدون نور– گرما–  صدا</a:t>
            </a:r>
            <a:endParaRPr lang="en-US" sz="4400" kern="0" dirty="0">
              <a:solidFill>
                <a:srgbClr val="000000"/>
              </a:solidFill>
              <a:latin typeface="IranNastaliq" pitchFamily="18" charset="0"/>
              <a:cs typeface="B Kourosh" pitchFamily="2" charset="-78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fa-IR" sz="4800" kern="0" dirty="0" smtClean="0">
                <a:solidFill>
                  <a:srgbClr val="000000"/>
                </a:solidFill>
                <a:latin typeface="IranNastaliq" pitchFamily="18" charset="0"/>
                <a:cs typeface="B Moj" pitchFamily="2" charset="-78"/>
              </a:rPr>
              <a:t>تند</a:t>
            </a:r>
            <a:r>
              <a:rPr lang="fa-IR" sz="4800" kern="0" dirty="0">
                <a:solidFill>
                  <a:srgbClr val="000000"/>
                </a:solidFill>
                <a:latin typeface="IranNastaliq" pitchFamily="18" charset="0"/>
                <a:cs typeface="B Moj" pitchFamily="2" charset="-78"/>
              </a:rPr>
              <a:t>: </a:t>
            </a:r>
            <a:endParaRPr lang="fa-IR" sz="4800" kern="0" dirty="0" smtClean="0">
              <a:solidFill>
                <a:srgbClr val="000000"/>
              </a:solidFill>
              <a:latin typeface="IranNastaliq" pitchFamily="18" charset="0"/>
              <a:cs typeface="B Moj" pitchFamily="2" charset="-78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fa-IR" sz="3600" kern="0" dirty="0" smtClean="0">
                <a:solidFill>
                  <a:srgbClr val="000000"/>
                </a:solidFill>
                <a:latin typeface="IranNastaliq" pitchFamily="18" charset="0"/>
                <a:cs typeface="0 Lotus Bold"/>
              </a:rPr>
              <a:t>سوختن </a:t>
            </a:r>
            <a:r>
              <a:rPr lang="fa-IR" sz="3600" kern="0" dirty="0">
                <a:solidFill>
                  <a:srgbClr val="000000"/>
                </a:solidFill>
                <a:latin typeface="IranNastaliq" pitchFamily="18" charset="0"/>
                <a:cs typeface="0 Lotus Bold"/>
              </a:rPr>
              <a:t>همراه با نور گرما بدون صدا</a:t>
            </a:r>
            <a:endParaRPr lang="en-US" sz="3600" kern="0" dirty="0">
              <a:solidFill>
                <a:srgbClr val="000000"/>
              </a:solidFill>
              <a:latin typeface="IranNastaliq" pitchFamily="18" charset="0"/>
              <a:cs typeface="0 Lotus Bold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fa-IR" sz="4800" kern="0" dirty="0">
                <a:solidFill>
                  <a:srgbClr val="000000"/>
                </a:solidFill>
                <a:latin typeface="IranNastaliq" pitchFamily="18" charset="0"/>
                <a:cs typeface="B Moj" pitchFamily="2" charset="-78"/>
              </a:rPr>
              <a:t>بسیار تند: </a:t>
            </a:r>
            <a:endParaRPr lang="fa-IR" sz="4800" kern="0" dirty="0" smtClean="0">
              <a:solidFill>
                <a:srgbClr val="000000"/>
              </a:solidFill>
              <a:latin typeface="IranNastaliq" pitchFamily="18" charset="0"/>
              <a:cs typeface="B Moj" pitchFamily="2" charset="-78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fa-IR" sz="3600" kern="0" dirty="0" smtClean="0">
                <a:solidFill>
                  <a:srgbClr val="000000"/>
                </a:solidFill>
                <a:latin typeface="IranNastaliq" pitchFamily="18" charset="0"/>
                <a:cs typeface="0 Lotus Bold"/>
              </a:rPr>
              <a:t>انفجار </a:t>
            </a:r>
            <a:r>
              <a:rPr lang="fa-IR" sz="3600" kern="0" dirty="0">
                <a:solidFill>
                  <a:srgbClr val="000000"/>
                </a:solidFill>
                <a:latin typeface="IranNastaliq" pitchFamily="18" charset="0"/>
                <a:cs typeface="0 Lotus Bold"/>
              </a:rPr>
              <a:t>همراه با نور و گرما </a:t>
            </a:r>
            <a:r>
              <a:rPr lang="fa-IR" sz="3600" kern="0" dirty="0" smtClean="0">
                <a:solidFill>
                  <a:srgbClr val="000000"/>
                </a:solidFill>
                <a:latin typeface="IranNastaliq" pitchFamily="18" charset="0"/>
                <a:cs typeface="0 Lotus Bold"/>
              </a:rPr>
              <a:t>و صدا </a:t>
            </a:r>
            <a:endParaRPr lang="fa-IR" sz="3600" kern="0" dirty="0">
              <a:solidFill>
                <a:srgbClr val="000000"/>
              </a:solidFill>
              <a:latin typeface="IranNastaliq" pitchFamily="18" charset="0"/>
              <a:cs typeface="0 Lotus Bold"/>
            </a:endParaRPr>
          </a:p>
        </p:txBody>
      </p:sp>
      <p:pic>
        <p:nvPicPr>
          <p:cNvPr id="8" name="Picture 7" descr="250px-RustCh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20688"/>
            <a:ext cx="1892300" cy="1423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as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5534" y="2924944"/>
            <a:ext cx="1676400" cy="1818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84114.ahvaz-4bahman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684" y="5009578"/>
            <a:ext cx="2438400" cy="17045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249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5656" y="469216"/>
            <a:ext cx="724239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>
                <a:cs typeface="B Farnaz" pitchFamily="2" charset="-78"/>
              </a:rPr>
              <a:t>انرژی شیمیایی: </a:t>
            </a:r>
            <a:r>
              <a:rPr lang="fa-IR" dirty="0"/>
              <a:t/>
            </a:r>
            <a:br>
              <a:rPr lang="fa-IR" dirty="0"/>
            </a:br>
            <a:r>
              <a:rPr lang="fa-IR" sz="2800" b="1" dirty="0" smtClean="0">
                <a:cs typeface="0 Nazanin Bold"/>
              </a:rPr>
              <a:t>انرژی </a:t>
            </a:r>
            <a:r>
              <a:rPr lang="fa-IR" sz="2800" b="1" dirty="0">
                <a:cs typeface="0 Nazanin Bold"/>
              </a:rPr>
              <a:t>ذخیره شده در پیوند بین اتم ها یا مولکول </a:t>
            </a:r>
            <a:r>
              <a:rPr lang="fa-IR" sz="2800" b="1" dirty="0" smtClean="0">
                <a:cs typeface="0 Nazanin Bold"/>
              </a:rPr>
              <a:t>ها</a:t>
            </a:r>
            <a:r>
              <a:rPr lang="fa-IR" dirty="0"/>
              <a:t/>
            </a:r>
            <a:br>
              <a:rPr lang="fa-IR" dirty="0"/>
            </a:br>
            <a:r>
              <a:rPr lang="fa-IR" dirty="0" smtClean="0">
                <a:cs typeface="B Farnaz" pitchFamily="2" charset="-78"/>
              </a:rPr>
              <a:t>انواع تغییرات انرژی :</a:t>
            </a:r>
            <a:r>
              <a:rPr lang="fa-IR" dirty="0"/>
              <a:t/>
            </a:r>
            <a:br>
              <a:rPr lang="fa-IR" dirty="0"/>
            </a:br>
            <a:r>
              <a:rPr lang="fa-IR" sz="2800" dirty="0">
                <a:cs typeface="B Farnaz" pitchFamily="2" charset="-78"/>
              </a:rPr>
              <a:t>1- گرماگیر: </a:t>
            </a:r>
            <a:endParaRPr lang="en-US" dirty="0">
              <a:cs typeface="B Farnaz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800" b="1" dirty="0" smtClean="0">
                <a:cs typeface="0 Nazanin Bold"/>
              </a:rPr>
              <a:t>تغییراتی </a:t>
            </a:r>
            <a:r>
              <a:rPr lang="fa-IR" sz="2800" b="1" dirty="0">
                <a:cs typeface="0 Nazanin Bold"/>
              </a:rPr>
              <a:t>هستند که برای انجام شدنشان باید از ما گرما یا انرژی بگیرند و اگر در وسط کار گرما را قطع کنیم </a:t>
            </a:r>
            <a:endParaRPr lang="en-US" sz="2800" b="1" dirty="0" smtClean="0">
              <a:cs typeface="0 Nazanin Bold"/>
            </a:endParaRPr>
          </a:p>
          <a:p>
            <a:pPr algn="ctr" rtl="1">
              <a:lnSpc>
                <a:spcPct val="150000"/>
              </a:lnSpc>
            </a:pPr>
            <a:r>
              <a:rPr lang="fa-IR" sz="2800" b="1" dirty="0" smtClean="0">
                <a:cs typeface="0 Nazanin Bold"/>
              </a:rPr>
              <a:t>تغییر </a:t>
            </a:r>
            <a:r>
              <a:rPr lang="fa-IR" sz="2800" b="1" dirty="0">
                <a:cs typeface="0 Nazanin Bold"/>
              </a:rPr>
              <a:t>متوقف می شود.</a:t>
            </a: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22500">
            <a:off x="6196947" y="4668308"/>
            <a:ext cx="2360663" cy="1573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22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pic>
        <p:nvPicPr>
          <p:cNvPr id="1026" name="Picture 2" descr="pn1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06" y="1604992"/>
            <a:ext cx="615457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59632" y="649331"/>
            <a:ext cx="7242392" cy="122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b="1" dirty="0">
                <a:cs typeface="0 Nazanin Bold"/>
              </a:rPr>
              <a:t>نمودار تغییرات انرژی گرماگیر:</a:t>
            </a:r>
            <a:r>
              <a:rPr lang="fa-IR" dirty="0">
                <a:cs typeface="0 Nazanin Bold"/>
              </a:rPr>
              <a:t/>
            </a:r>
            <a:br>
              <a:rPr lang="fa-IR" dirty="0">
                <a:cs typeface="0 Nazanin Bold"/>
              </a:rPr>
            </a:br>
            <a:endParaRPr lang="en-US" dirty="0">
              <a:cs typeface="0 Nazanin Bold"/>
            </a:endParaRPr>
          </a:p>
        </p:txBody>
      </p:sp>
    </p:spTree>
    <p:extLst>
      <p:ext uri="{BB962C8B-B14F-4D97-AF65-F5344CB8AC3E}">
        <p14:creationId xmlns:p14="http://schemas.microsoft.com/office/powerpoint/2010/main" val="18971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5616" y="496996"/>
            <a:ext cx="7596336" cy="370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fa-IR" sz="2800" dirty="0">
                <a:cs typeface="B Farnaz" pitchFamily="2" charset="-78"/>
              </a:rPr>
              <a:t>2- گرماده: </a:t>
            </a:r>
            <a:r>
              <a:rPr lang="fa-IR" sz="2800" b="1" dirty="0">
                <a:cs typeface="B Farnaz" pitchFamily="2" charset="-78"/>
              </a:rPr>
              <a:t/>
            </a:r>
            <a:br>
              <a:rPr lang="fa-IR" sz="2800" b="1" dirty="0">
                <a:cs typeface="B Farnaz" pitchFamily="2" charset="-78"/>
              </a:rPr>
            </a:br>
            <a:r>
              <a:rPr lang="fa-IR" sz="2800" b="1" dirty="0" smtClean="0">
                <a:cs typeface="0 Nazanin Bold" pitchFamily="2" charset="-78"/>
              </a:rPr>
              <a:t>تغییراتی که برای </a:t>
            </a:r>
            <a:r>
              <a:rPr lang="fa-IR" sz="2800" b="1" dirty="0">
                <a:cs typeface="0 Nazanin Bold" pitchFamily="2" charset="-78"/>
              </a:rPr>
              <a:t>شروع شدنشان نیاز به </a:t>
            </a:r>
            <a:r>
              <a:rPr lang="fa-IR" sz="2800" b="1" dirty="0" smtClean="0">
                <a:cs typeface="0 Nazanin Bold" pitchFamily="2" charset="-78"/>
              </a:rPr>
              <a:t>انرژی فعالسازی </a:t>
            </a:r>
            <a:r>
              <a:rPr lang="fa-IR" sz="2800" b="1" dirty="0">
                <a:cs typeface="0 Nazanin Bold" pitchFamily="2" charset="-78"/>
              </a:rPr>
              <a:t>دارند. </a:t>
            </a:r>
            <a:r>
              <a:rPr kumimoji="0" lang="fa-IR" sz="3600" b="0" i="0" u="none" strike="noStrike" kern="0" cap="none" spc="0" normalizeH="0" baseline="0" noProof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IranNastaliq" pitchFamily="18" charset="0"/>
                <a:ea typeface="+mj-ea"/>
                <a:cs typeface="IranNastaliq" pitchFamily="18" charset="0"/>
              </a:rPr>
              <a:t/>
            </a:r>
            <a:br>
              <a:rPr kumimoji="0" lang="fa-IR" sz="3600" b="0" i="0" u="none" strike="noStrike" kern="0" cap="none" spc="0" normalizeH="0" baseline="0" noProof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IranNastaliq" pitchFamily="18" charset="0"/>
                <a:ea typeface="+mj-ea"/>
                <a:cs typeface="IranNastaliq" pitchFamily="18" charset="0"/>
              </a:rPr>
            </a:br>
            <a:r>
              <a:rPr lang="fa-IR" sz="2800" dirty="0">
                <a:cs typeface="B Farnaz" pitchFamily="2" charset="-78"/>
              </a:rPr>
              <a:t>انرژی فعالسازی :</a:t>
            </a:r>
          </a:p>
          <a:p>
            <a:pPr lvl="0" algn="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fa-IR" sz="2800" b="1" dirty="0">
                <a:cs typeface="0 Nazanin Bold"/>
              </a:rPr>
              <a:t>به کمترین انرژی برای شروع واکنش گفته می شود</a:t>
            </a:r>
            <a:r>
              <a:rPr lang="fa-IR" sz="3300" dirty="0">
                <a:solidFill>
                  <a:srgbClr val="DBF5F9">
                    <a:lumMod val="10000"/>
                  </a:srgbClr>
                </a:solidFill>
                <a:latin typeface="IranNastaliq" pitchFamily="18" charset="0"/>
                <a:cs typeface="0 Nazanin Bold"/>
              </a:rPr>
              <a:t>.</a:t>
            </a:r>
            <a:endParaRPr lang="en-US" sz="3300" dirty="0">
              <a:solidFill>
                <a:srgbClr val="DBF5F9">
                  <a:lumMod val="10000"/>
                </a:srgbClr>
              </a:solidFill>
              <a:latin typeface="IranNastaliq" pitchFamily="18" charset="0"/>
              <a:cs typeface="0 Nazanin Bold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b="1" dirty="0">
                <a:cs typeface="0 Nazanin Bold"/>
              </a:rPr>
              <a:t>مثل</a:t>
            </a:r>
            <a:r>
              <a:rPr lang="fa-IR" sz="2800" b="1" dirty="0" smtClean="0">
                <a:cs typeface="0 Nazanin Bold"/>
              </a:rPr>
              <a:t>: ذوب، تبخیر، تجزیه آب</a:t>
            </a:r>
            <a:r>
              <a:rPr kumimoji="0" lang="fa-IR" sz="3600" b="0" i="0" u="none" strike="noStrike" kern="0" cap="none" spc="0" normalizeH="0" baseline="0" noProof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IranNastaliq" pitchFamily="18" charset="0"/>
                <a:ea typeface="+mj-ea"/>
                <a:cs typeface="IranNastaliq" pitchFamily="18" charset="0"/>
              </a:rPr>
              <a:t/>
            </a:r>
            <a:br>
              <a:rPr kumimoji="0" lang="fa-IR" sz="3600" b="0" i="0" u="none" strike="noStrike" kern="0" cap="none" spc="0" normalizeH="0" baseline="0" noProof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IranNastaliq" pitchFamily="18" charset="0"/>
                <a:ea typeface="+mj-ea"/>
                <a:cs typeface="IranNastaliq" pitchFamily="18" charset="0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5" descr="roloum1_2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3845562"/>
            <a:ext cx="1828800" cy="20006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 descr="water_fu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66658">
            <a:off x="6921398" y="4428189"/>
            <a:ext cx="1640359" cy="1791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2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413144"/>
            <a:ext cx="7596336" cy="122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800" b="1" dirty="0">
                <a:solidFill>
                  <a:srgbClr val="000000"/>
                </a:solidFill>
                <a:cs typeface="0 Nazanin Bold" pitchFamily="2" charset="-78"/>
              </a:rPr>
              <a:t>نمودار تغییرات انرژی </a:t>
            </a:r>
            <a:r>
              <a:rPr lang="fa-IR" sz="2800" b="1" dirty="0" smtClean="0">
                <a:solidFill>
                  <a:srgbClr val="000000"/>
                </a:solidFill>
                <a:cs typeface="0 Nazanin Bold" pitchFamily="2" charset="-78"/>
              </a:rPr>
              <a:t>گرماده:</a:t>
            </a:r>
            <a:r>
              <a:rPr lang="fa-IR" dirty="0">
                <a:solidFill>
                  <a:srgbClr val="000000"/>
                </a:solidFill>
              </a:rPr>
              <a:t/>
            </a:r>
            <a:br>
              <a:rPr lang="fa-IR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5616" y="496996"/>
            <a:ext cx="7596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/>
            </a:r>
            <a:b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</a:br>
            <a:endParaRPr lang="en-US" sz="18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7704" y="2060848"/>
            <a:ext cx="668060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dirty="0">
                <a:cs typeface="B Farnaz" pitchFamily="2" charset="-78"/>
              </a:rPr>
              <a:t>عوامل موثر بر سرعت واکنش ها:</a:t>
            </a:r>
            <a:r>
              <a:rPr kumimoji="0" lang="fa-IR" sz="1600" b="0" i="0" u="none" strike="noStrike" kern="0" cap="none" spc="0" normalizeH="0" baseline="0" noProof="0" dirty="0" smtClean="0">
                <a:ln w="635">
                  <a:noFill/>
                </a:ln>
                <a:effectLst/>
                <a:uLnTx/>
                <a:uFillTx/>
                <a:latin typeface="IranNastaliq" pitchFamily="18" charset="0"/>
                <a:ea typeface="+mj-ea"/>
                <a:cs typeface="B Nazanin" pitchFamily="2" charset="-78"/>
              </a:rPr>
              <a:t/>
            </a:r>
            <a:br>
              <a:rPr kumimoji="0" lang="fa-IR" sz="1600" b="0" i="0" u="none" strike="noStrike" kern="0" cap="none" spc="0" normalizeH="0" baseline="0" noProof="0" dirty="0" smtClean="0">
                <a:ln w="635">
                  <a:noFill/>
                </a:ln>
                <a:effectLst/>
                <a:uLnTx/>
                <a:uFillTx/>
                <a:latin typeface="IranNastaliq" pitchFamily="18" charset="0"/>
                <a:ea typeface="+mj-ea"/>
                <a:cs typeface="B Nazanin" pitchFamily="2" charset="-78"/>
              </a:rPr>
            </a:br>
            <a:r>
              <a:rPr lang="fa-IR" sz="2800" dirty="0">
                <a:cs typeface="B Farnaz" pitchFamily="2" charset="-78"/>
              </a:rPr>
              <a:t>1- گرما : </a:t>
            </a:r>
            <a:r>
              <a:rPr lang="fa-IR" dirty="0">
                <a:latin typeface="Tahoma"/>
                <a:ea typeface="Times New Roman"/>
                <a:cs typeface="B Roya"/>
              </a:rPr>
              <a:t>سرعت واکنش را زیاد می کند. زیرا جنبش مولکول ها و برخورد آن ها را زیاد می کند.</a:t>
            </a:r>
            <a:br>
              <a:rPr lang="fa-IR" dirty="0">
                <a:latin typeface="Tahoma"/>
                <a:ea typeface="Times New Roman"/>
                <a:cs typeface="B Roya"/>
              </a:rPr>
            </a:br>
            <a:r>
              <a:rPr lang="fa-IR" sz="2800" dirty="0">
                <a:cs typeface="B Farnaz" pitchFamily="2" charset="-78"/>
              </a:rPr>
              <a:t>2- سطح تماس: </a:t>
            </a:r>
            <a:r>
              <a:rPr lang="fa-IR" dirty="0">
                <a:latin typeface="Tahoma"/>
                <a:ea typeface="Times New Roman"/>
                <a:cs typeface="B Roya"/>
              </a:rPr>
              <a:t>سرعت واکنش ها را زیاد می </a:t>
            </a:r>
            <a:r>
              <a:rPr lang="fa-IR" dirty="0" smtClean="0">
                <a:latin typeface="Tahoma"/>
                <a:ea typeface="Times New Roman"/>
                <a:cs typeface="B Roya"/>
              </a:rPr>
              <a:t>کند زیرا </a:t>
            </a:r>
            <a:r>
              <a:rPr lang="fa-IR" dirty="0">
                <a:latin typeface="Tahoma"/>
                <a:ea typeface="Times New Roman"/>
                <a:cs typeface="B Roya"/>
              </a:rPr>
              <a:t>تعداد برخورد آن ها بیشتر می شود.</a:t>
            </a:r>
            <a:br>
              <a:rPr lang="fa-IR" dirty="0">
                <a:latin typeface="Tahoma"/>
                <a:ea typeface="Times New Roman"/>
                <a:cs typeface="B Roya"/>
              </a:rPr>
            </a:br>
            <a:r>
              <a:rPr kumimoji="0" lang="fa-IR" sz="1600" b="0" i="0" u="none" strike="noStrike" kern="0" cap="none" spc="0" normalizeH="0" baseline="0" noProof="0" dirty="0" smtClean="0">
                <a:ln w="635">
                  <a:noFill/>
                </a:ln>
                <a:effectLst/>
                <a:uLnTx/>
                <a:uFillTx/>
                <a:latin typeface="IranNastaliq" pitchFamily="18" charset="0"/>
                <a:ea typeface="+mj-ea"/>
                <a:cs typeface="B Nazanin" pitchFamily="2" charset="-78"/>
              </a:rPr>
              <a:t/>
            </a:r>
            <a:br>
              <a:rPr kumimoji="0" lang="fa-IR" sz="1600" b="0" i="0" u="none" strike="noStrike" kern="0" cap="none" spc="0" normalizeH="0" baseline="0" noProof="0" dirty="0" smtClean="0">
                <a:ln w="635">
                  <a:noFill/>
                </a:ln>
                <a:effectLst/>
                <a:uLnTx/>
                <a:uFillTx/>
                <a:latin typeface="IranNastaliq" pitchFamily="18" charset="0"/>
                <a:ea typeface="+mj-ea"/>
                <a:cs typeface="B Nazanin" pitchFamily="2" charset="-78"/>
              </a:rPr>
            </a:b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cs typeface="B Nazanin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5617" y="404663"/>
            <a:ext cx="75048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cs typeface="B Farnaz" pitchFamily="2" charset="-78"/>
              </a:rPr>
              <a:t>سرعت واكنش شيميايي: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latin typeface="Tahoma"/>
                <a:ea typeface="Times New Roman"/>
                <a:cs typeface="B Roya"/>
              </a:rPr>
              <a:t>سرعت </a:t>
            </a:r>
            <a:r>
              <a:rPr lang="fa-IR" dirty="0">
                <a:latin typeface="Tahoma"/>
                <a:ea typeface="Times New Roman"/>
                <a:cs typeface="B Roya"/>
              </a:rPr>
              <a:t>توليد </a:t>
            </a:r>
            <a:r>
              <a:rPr lang="fa-IR" dirty="0" smtClean="0">
                <a:latin typeface="Tahoma"/>
                <a:ea typeface="Times New Roman"/>
                <a:cs typeface="B Roya"/>
              </a:rPr>
              <a:t>فرآورده </a:t>
            </a:r>
            <a:r>
              <a:rPr lang="fa-IR" dirty="0">
                <a:latin typeface="Tahoma"/>
                <a:ea typeface="Times New Roman"/>
                <a:cs typeface="B Roya"/>
              </a:rPr>
              <a:t>ها و يا سرعت مصرف واكنش دهنده </a:t>
            </a:r>
            <a:r>
              <a:rPr lang="fa-IR" dirty="0" smtClean="0">
                <a:latin typeface="Tahoma"/>
                <a:ea typeface="Times New Roman"/>
                <a:cs typeface="B Roya"/>
              </a:rPr>
              <a:t>ها در واحد زمان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2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681365" y="4731785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27583" y="5075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3608" y="1282746"/>
            <a:ext cx="7488832" cy="4006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800" dirty="0">
                <a:latin typeface="Calibri"/>
                <a:ea typeface="Calibri"/>
                <a:cs typeface="B Farnaz"/>
              </a:rPr>
              <a:t>نظریه های موجود در خاورمیانه:</a:t>
            </a:r>
            <a:r>
              <a:rPr lang="fa-IR" sz="2800" dirty="0">
                <a:latin typeface="Calibri"/>
                <a:ea typeface="Calibri"/>
                <a:cs typeface="B Jadid"/>
              </a:rPr>
              <a:t> </a:t>
            </a:r>
            <a:endParaRPr lang="fa-IR" sz="2800" dirty="0" smtClean="0">
              <a:latin typeface="Calibri"/>
              <a:ea typeface="Calibri"/>
              <a:cs typeface="B Jadid"/>
            </a:endParaRPr>
          </a:p>
          <a:p>
            <a:pPr marL="13335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 smtClean="0">
                <a:solidFill>
                  <a:srgbClr val="000000"/>
                </a:solidFill>
                <a:latin typeface="Calibri"/>
                <a:ea typeface="Times New Roman"/>
                <a:cs typeface="B Roya"/>
              </a:rPr>
              <a:t>................</a:t>
            </a:r>
          </a:p>
          <a:p>
            <a:pPr marL="13335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 smtClean="0">
                <a:solidFill>
                  <a:srgbClr val="000000"/>
                </a:solidFill>
                <a:latin typeface="Calibri"/>
                <a:ea typeface="Times New Roman"/>
                <a:cs typeface="B Roya"/>
              </a:rPr>
              <a:t>................</a:t>
            </a:r>
          </a:p>
          <a:p>
            <a:pPr marL="13335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 smtClean="0">
                <a:solidFill>
                  <a:srgbClr val="000000"/>
                </a:solidFill>
                <a:latin typeface="Calibri"/>
                <a:ea typeface="Times New Roman"/>
                <a:cs typeface="B Roya"/>
              </a:rPr>
              <a:t>.................</a:t>
            </a:r>
          </a:p>
          <a:p>
            <a:pPr marL="133350" lvl="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800" dirty="0">
                <a:latin typeface="Calibri"/>
                <a:ea typeface="Calibri"/>
                <a:cs typeface="B Farnaz"/>
              </a:rPr>
              <a:t>نظریه های موجود در اروپا: </a:t>
            </a:r>
          </a:p>
          <a:p>
            <a:pPr marL="13335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>
                <a:latin typeface="Calibri"/>
                <a:ea typeface="Calibri"/>
                <a:cs typeface="B Homa"/>
              </a:rPr>
              <a:t>رابرت </a:t>
            </a:r>
            <a:r>
              <a:rPr lang="fa-IR" sz="2000" dirty="0" smtClean="0">
                <a:latin typeface="Calibri"/>
                <a:ea typeface="Calibri"/>
                <a:cs typeface="B Homa"/>
              </a:rPr>
              <a:t>بویل</a:t>
            </a:r>
          </a:p>
          <a:p>
            <a:pPr marL="133350" algn="ctr" rtl="1"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 smtClean="0">
                <a:solidFill>
                  <a:srgbClr val="000000"/>
                </a:solidFill>
                <a:latin typeface="Calibri"/>
                <a:ea typeface="Times New Roman"/>
                <a:cs typeface="B Homa"/>
              </a:rPr>
              <a:t>در کتاب شیمیدان شکاک </a:t>
            </a:r>
          </a:p>
          <a:p>
            <a:pPr marL="13335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>
                <a:latin typeface="Calibri"/>
                <a:ea typeface="Calibri"/>
                <a:cs typeface="B Roya"/>
              </a:rPr>
              <a:t>چون آتش و خاک امکان تجزیه به عناصر ساده تر را دارند دیگر نمی توانند به عنوان ذرات سازنده جهان مطرح باشند.</a:t>
            </a:r>
            <a:endParaRPr lang="fa-IR" sz="2000" dirty="0" smtClean="0">
              <a:solidFill>
                <a:srgbClr val="000000"/>
              </a:solidFill>
              <a:latin typeface="Calibri"/>
              <a:ea typeface="Times New Roman"/>
              <a:cs typeface="B Roy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5656" y="332656"/>
            <a:ext cx="662473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9390" algn="ctr" rtl="1">
              <a:lnSpc>
                <a:spcPct val="115000"/>
              </a:lnSpc>
              <a:spcAft>
                <a:spcPts val="1000"/>
              </a:spcAft>
            </a:pPr>
            <a:r>
              <a:rPr lang="fa-IR" sz="4800" dirty="0" smtClean="0">
                <a:solidFill>
                  <a:srgbClr val="FF0000"/>
                </a:solidFill>
                <a:latin typeface="Calibri"/>
                <a:ea typeface="Calibri"/>
                <a:cs typeface="B Roya"/>
              </a:rPr>
              <a:t>نظریات راجع به ساختار ماده:</a:t>
            </a:r>
            <a:endParaRPr lang="fa-IR" sz="4800" dirty="0">
              <a:solidFill>
                <a:srgbClr val="FF0000"/>
              </a:solidFill>
              <a:latin typeface="Calibri"/>
              <a:ea typeface="Calibri"/>
              <a:cs typeface="B Roya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pic>
        <p:nvPicPr>
          <p:cNvPr id="5121" name="Picture 1" descr="4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27" y="1400882"/>
            <a:ext cx="1862572" cy="265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5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5616" y="496996"/>
            <a:ext cx="7596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/>
            </a:r>
            <a:b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</a:br>
            <a:endParaRPr lang="en-US" sz="18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7664" y="496996"/>
            <a:ext cx="69847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dirty="0">
                <a:cs typeface="B Farnaz" pitchFamily="2" charset="-78"/>
              </a:rPr>
              <a:t>3- غلظت: </a:t>
            </a:r>
            <a:endParaRPr lang="fa-IR" sz="2800" dirty="0" smtClean="0">
              <a:cs typeface="B Farnaz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 smtClean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میزان </a:t>
            </a:r>
            <a:r>
              <a:rPr lang="fa-IR" dirty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ماده حل شده در یک لیتر </a:t>
            </a:r>
            <a:r>
              <a:rPr lang="fa-IR" dirty="0" smtClean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محلول </a:t>
            </a:r>
            <a:r>
              <a:rPr lang="fa-IR" dirty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هرچه </a:t>
            </a:r>
            <a:r>
              <a:rPr lang="fa-IR" dirty="0" smtClean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غلظت </a:t>
            </a:r>
            <a:r>
              <a:rPr lang="fa-IR" dirty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بیشتر باشد. سرعت واکنش ها زیاد می شود به </a:t>
            </a:r>
            <a:r>
              <a:rPr lang="fa-IR" dirty="0" smtClean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جز اسید</a:t>
            </a:r>
            <a:r>
              <a:rPr lang="fa-IR" dirty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. اگر اسید غلیظ باشد با آهن واکنش </a:t>
            </a:r>
            <a:r>
              <a:rPr lang="fa-IR" dirty="0" smtClean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نمی دهد</a:t>
            </a:r>
            <a:r>
              <a:rPr lang="fa-IR" dirty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.</a:t>
            </a:r>
            <a:br>
              <a:rPr lang="fa-IR" dirty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</a:br>
            <a:r>
              <a:rPr lang="fa-IR" sz="2800" dirty="0">
                <a:cs typeface="B Farnaz" pitchFamily="2" charset="-78"/>
              </a:rPr>
              <a:t>4- ناخالصی: </a:t>
            </a:r>
            <a:endParaRPr lang="fa-IR" sz="2800" dirty="0" smtClean="0">
              <a:cs typeface="B Farnaz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 smtClean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سرعت </a:t>
            </a:r>
            <a:r>
              <a:rPr lang="fa-IR" dirty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واکنش را کم می کند چون مانع برخورد مولکول ها به هم می شود</a:t>
            </a:r>
            <a:r>
              <a:rPr lang="fa-IR" dirty="0" smtClean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cs typeface="B Farnaz" pitchFamily="2" charset="-78"/>
              </a:rPr>
              <a:t>5- کاتالیزگر:</a:t>
            </a:r>
            <a:r>
              <a:rPr lang="fa-IR" sz="2800" dirty="0" smtClean="0">
                <a:latin typeface="Tahoma"/>
                <a:ea typeface="Times New Roman"/>
                <a:cs typeface="B Farnaz" pitchFamily="2" charset="-78"/>
              </a:rPr>
              <a:t>  </a:t>
            </a:r>
            <a:r>
              <a:rPr lang="fa-IR" dirty="0" smtClean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موادي </a:t>
            </a:r>
            <a:r>
              <a:rPr lang="fa-IR" dirty="0">
                <a:solidFill>
                  <a:srgbClr val="000000"/>
                </a:solidFill>
                <a:latin typeface="Tahoma"/>
                <a:ea typeface="Times New Roman"/>
                <a:cs typeface="B Roya"/>
              </a:rPr>
              <a:t>هستند كه سرعت واكنش هاي شيميايي را افزايش مي دهند اما خود دچار تغيير شيميايي نمي شوند و در پايان واكنش دست نخورده باقي مي مانند</a:t>
            </a:r>
            <a:endParaRPr lang="en-US" dirty="0">
              <a:solidFill>
                <a:srgbClr val="000000"/>
              </a:solidFill>
              <a:latin typeface="Tahoma"/>
              <a:ea typeface="Times New Roman"/>
              <a:cs typeface="B Roya"/>
            </a:endParaRPr>
          </a:p>
        </p:txBody>
      </p:sp>
    </p:spTree>
    <p:extLst>
      <p:ext uri="{BB962C8B-B14F-4D97-AF65-F5344CB8AC3E}">
        <p14:creationId xmlns:p14="http://schemas.microsoft.com/office/powerpoint/2010/main" val="36572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5505" y="543055"/>
            <a:ext cx="7596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/>
            </a:r>
            <a:b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</a:br>
            <a:endParaRPr lang="en-US" sz="18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7"/>
          <a:stretch/>
        </p:blipFill>
        <p:spPr bwMode="auto">
          <a:xfrm>
            <a:off x="1599725" y="404663"/>
            <a:ext cx="6607896" cy="40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29000"/>
            <a:ext cx="2184268" cy="316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2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5505" y="543055"/>
            <a:ext cx="7596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/>
            </a:r>
            <a:b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</a:br>
            <a:endParaRPr lang="en-US" sz="18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3074" name="Picture 2" descr="pn2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03" y="1772816"/>
            <a:ext cx="734817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47664" y="758499"/>
            <a:ext cx="64842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dirty="0" smtClean="0">
                <a:solidFill>
                  <a:schemeClr val="tx2">
                    <a:lumMod val="50000"/>
                  </a:schemeClr>
                </a:solidFill>
                <a:latin typeface="0 Nazanin Bold"/>
                <a:cs typeface="B Farnaz" pitchFamily="2" charset="-78"/>
              </a:rPr>
              <a:t>یک سوال فنی: شکل زیر </a:t>
            </a:r>
            <a:r>
              <a:rPr lang="fa-IR" sz="4000" dirty="0" smtClean="0">
                <a:solidFill>
                  <a:schemeClr val="tx2">
                    <a:lumMod val="50000"/>
                  </a:schemeClr>
                </a:solidFill>
                <a:latin typeface="0 Nazanin Bold"/>
                <a:cs typeface="B Farnaz" pitchFamily="2" charset="-78"/>
              </a:rPr>
              <a:t>بیانگر </a:t>
            </a:r>
            <a:r>
              <a:rPr lang="fa-IR" dirty="0" smtClean="0">
                <a:solidFill>
                  <a:schemeClr val="tx2">
                    <a:lumMod val="50000"/>
                  </a:schemeClr>
                </a:solidFill>
                <a:latin typeface="0 Nazanin Bold"/>
                <a:cs typeface="B Farnaz" pitchFamily="2" charset="-78"/>
              </a:rPr>
              <a:t>چیست؟</a:t>
            </a:r>
            <a:endParaRPr lang="en-US" dirty="0">
              <a:latin typeface="0 Nazanin Bold"/>
              <a:cs typeface="B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03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5505" y="543055"/>
            <a:ext cx="7596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/>
            </a:r>
            <a:b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</a:br>
            <a:endParaRPr lang="en-US" sz="18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1145" y="1081920"/>
            <a:ext cx="7772400" cy="3499208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r" rtl="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fa-IR" sz="3600" b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IranNastaliq" pitchFamily="18" charset="0"/>
                <a:cs typeface="B Jadid" pitchFamily="2" charset="-78"/>
              </a:rPr>
              <a:t> قانون </a:t>
            </a:r>
            <a:r>
              <a:rPr lang="fa-IR" sz="3600" b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IranNastaliq" pitchFamily="18" charset="0"/>
                <a:cs typeface="B Jadid" pitchFamily="2" charset="-78"/>
              </a:rPr>
              <a:t>پایستگی جرم </a:t>
            </a:r>
            <a:r>
              <a:rPr lang="fa-IR" sz="3600" b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IranNastaliq" pitchFamily="18" charset="0"/>
                <a:cs typeface="B Jadid" pitchFamily="2" charset="-78"/>
              </a:rPr>
              <a:t>: 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kern="1800" dirty="0" smtClean="0">
                <a:effectLst/>
                <a:latin typeface="Times New Roman"/>
                <a:ea typeface="Times New Roman"/>
              </a:rPr>
              <a:t>   </a:t>
            </a:r>
            <a:r>
              <a:rPr lang="fa-IR" sz="2400" kern="1800" dirty="0" smtClean="0">
                <a:effectLst/>
                <a:latin typeface="Times New Roman"/>
                <a:ea typeface="Times New Roman"/>
              </a:rPr>
              <a:t>   </a:t>
            </a:r>
            <a:r>
              <a:rPr lang="en-US" sz="2400" kern="1800" dirty="0" smtClean="0">
                <a:effectLst/>
                <a:latin typeface="Times New Roman"/>
                <a:ea typeface="Times New Roman"/>
              </a:rPr>
              <a:t>  The </a:t>
            </a:r>
            <a:r>
              <a:rPr lang="en-US" sz="2400" kern="1800" dirty="0">
                <a:effectLst/>
                <a:latin typeface="Times New Roman"/>
                <a:ea typeface="Times New Roman"/>
              </a:rPr>
              <a:t>Law of Conservation </a:t>
            </a:r>
            <a:r>
              <a:rPr lang="en-US" sz="2400" kern="1800" dirty="0" smtClean="0">
                <a:effectLst/>
                <a:latin typeface="Times New Roman"/>
                <a:ea typeface="Times New Roman"/>
              </a:rPr>
              <a:t>of Mass</a:t>
            </a:r>
            <a:endParaRPr lang="fa-IR" sz="2400" kern="1800" dirty="0" smtClean="0">
              <a:effectLst/>
              <a:latin typeface="Times New Roman"/>
              <a:ea typeface="Times New Roman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fa-IR" sz="2400" b="0" dirty="0">
              <a:solidFill>
                <a:sysClr val="windowText" lastClr="000000">
                  <a:lumMod val="65000"/>
                  <a:lumOff val="35000"/>
                </a:sysClr>
              </a:solidFill>
              <a:latin typeface="IranNastaliq" pitchFamily="18" charset="0"/>
              <a:cs typeface="0 Jadid Bold" pitchFamily="2" charset="-78"/>
            </a:endParaRPr>
          </a:p>
          <a:p>
            <a:pPr lvl="0" algn="r" rtl="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fa-IR" sz="3600" dirty="0" smtClean="0">
                <a:effectLst/>
                <a:cs typeface="B Ferdosi" pitchFamily="2" charset="-78"/>
              </a:rPr>
              <a:t>لاوازيه </a:t>
            </a:r>
            <a:r>
              <a:rPr lang="fa-IR" sz="3600" dirty="0">
                <a:effectLst/>
                <a:cs typeface="B Ferdosi" pitchFamily="2" charset="-78"/>
              </a:rPr>
              <a:t>در سال 1782 به اين نتيجه رسيد كه وقتي ماده اي </a:t>
            </a:r>
            <a:endParaRPr lang="fa-IR" sz="3600" dirty="0" smtClean="0">
              <a:effectLst/>
              <a:cs typeface="B Ferdosi" pitchFamily="2" charset="-78"/>
            </a:endParaRPr>
          </a:p>
          <a:p>
            <a:pPr lvl="0" algn="r" rtl="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fa-IR" sz="3600" dirty="0" smtClean="0">
                <a:effectLst/>
                <a:cs typeface="B Ferdosi" pitchFamily="2" charset="-78"/>
              </a:rPr>
              <a:t>به </a:t>
            </a:r>
            <a:r>
              <a:rPr lang="fa-IR" sz="3600" dirty="0">
                <a:effectLst/>
                <a:cs typeface="B Ferdosi" pitchFamily="2" charset="-78"/>
              </a:rPr>
              <a:t>ماده ديگر تبديل مي شود وزن كلي آن تغيير نمي </a:t>
            </a:r>
            <a:r>
              <a:rPr lang="fa-IR" sz="3600" dirty="0" smtClean="0">
                <a:effectLst/>
                <a:cs typeface="B Ferdosi" pitchFamily="2" charset="-78"/>
              </a:rPr>
              <a:t>كند.</a:t>
            </a:r>
          </a:p>
          <a:p>
            <a:pPr lvl="0" algn="ctr" rtl="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kumimoji="0" lang="fa-IR" sz="4000" b="0" i="0" u="none" strike="noStrike" kern="1200" cap="none" spc="0" normalizeH="0" baseline="0" noProof="0" dirty="0" smtClean="0">
                <a:ln w="635"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IranNastaliq" pitchFamily="18" charset="0"/>
                <a:cs typeface="B Ziba" pitchFamily="2" charset="-78"/>
              </a:rPr>
              <a:t>همواره جرم فرآورده ها = واکنش دهنده ها </a:t>
            </a:r>
            <a:endParaRPr kumimoji="0" lang="fa-IR" sz="4000" b="0" i="0" u="none" strike="noStrike" kern="1200" cap="none" spc="0" normalizeH="0" baseline="0" noProof="0" dirty="0">
              <a:ln w="635"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IranNastaliq" pitchFamily="18" charset="0"/>
              <a:cs typeface="B Ziba" pitchFamily="2" charset="-78"/>
            </a:endParaRPr>
          </a:p>
        </p:txBody>
      </p:sp>
      <p:pic>
        <p:nvPicPr>
          <p:cNvPr id="5" name="Picture 4" descr="Tarazo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41779">
            <a:off x="6042639" y="4618942"/>
            <a:ext cx="2597620" cy="1632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95" y="512473"/>
            <a:ext cx="1525475" cy="159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0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5505" y="543055"/>
            <a:ext cx="7596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/>
            </a:r>
            <a:b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</a:br>
            <a:endParaRPr lang="en-US" sz="18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1145" y="937904"/>
            <a:ext cx="7772400" cy="3499208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fa-IR" sz="2400" b="0" dirty="0">
              <a:solidFill>
                <a:sysClr val="windowText" lastClr="000000">
                  <a:lumMod val="65000"/>
                  <a:lumOff val="35000"/>
                </a:sysClr>
              </a:solidFill>
              <a:latin typeface="IranNastaliq" pitchFamily="18" charset="0"/>
              <a:cs typeface="0 Jadid Bold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5505" y="337739"/>
            <a:ext cx="76784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600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latin typeface="+mj-lt"/>
                <a:ea typeface="+mj-ea"/>
                <a:cs typeface="B Ferdosi" pitchFamily="2" charset="-78"/>
              </a:rPr>
              <a:t>مثال: </a:t>
            </a:r>
          </a:p>
          <a:p>
            <a:pPr algn="r" rtl="1"/>
            <a:r>
              <a:rPr lang="fa-IR" sz="3600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latin typeface="+mj-lt"/>
                <a:ea typeface="+mj-ea"/>
                <a:cs typeface="B Ferdosi" pitchFamily="2" charset="-78"/>
              </a:rPr>
              <a:t>اگر 4</a:t>
            </a:r>
            <a:r>
              <a:rPr lang="en-US" sz="3600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latin typeface="+mj-lt"/>
                <a:ea typeface="+mj-ea"/>
                <a:cs typeface="B Ferdosi" pitchFamily="2" charset="-78"/>
              </a:rPr>
              <a:t> </a:t>
            </a:r>
            <a:r>
              <a:rPr lang="fa-IR" sz="3600" b="1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latin typeface="+mj-lt"/>
                <a:ea typeface="+mj-ea"/>
                <a:cs typeface="B Ferdosi" pitchFamily="2" charset="-78"/>
              </a:rPr>
              <a:t>گرم آهن و 7 گرم گوگرد را با هم حرارت دهيم </a:t>
            </a:r>
            <a:r>
              <a:rPr lang="fa-IR" sz="3600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latin typeface="+mj-lt"/>
                <a:ea typeface="+mj-ea"/>
                <a:cs typeface="B Ferdosi" pitchFamily="2" charset="-78"/>
              </a:rPr>
              <a:t>حتماً </a:t>
            </a:r>
            <a:r>
              <a:rPr lang="fa-IR" sz="3600" b="1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latin typeface="+mj-lt"/>
                <a:ea typeface="+mj-ea"/>
                <a:cs typeface="B Ferdosi" pitchFamily="2" charset="-78"/>
              </a:rPr>
              <a:t>11 گرم آهن سولفيد حاصل مي شود</a:t>
            </a:r>
            <a:r>
              <a:rPr lang="fa-IR" dirty="0">
                <a:cs typeface="B Ferdosi" pitchFamily="2" charset="-78"/>
              </a:rPr>
              <a:t>.</a:t>
            </a:r>
            <a:endParaRPr lang="en-US" dirty="0">
              <a:cs typeface="B Ferdosi" pitchFamily="2" charset="-78"/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lum brigh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5"/>
          <a:stretch>
            <a:fillRect/>
          </a:stretch>
        </p:blipFill>
        <p:spPr bwMode="auto">
          <a:xfrm>
            <a:off x="2520396" y="2333638"/>
            <a:ext cx="2316949" cy="389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3">
            <a:lum brigh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3" r="-423" b="6062"/>
          <a:stretch>
            <a:fillRect/>
          </a:stretch>
        </p:blipFill>
        <p:spPr bwMode="auto">
          <a:xfrm>
            <a:off x="5796136" y="2333638"/>
            <a:ext cx="2565648" cy="396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404663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  <a:p>
            <a:pPr algn="ctr" rtl="1"/>
            <a:endParaRPr lang="fa-IR" sz="3600" b="1" dirty="0">
              <a:solidFill>
                <a:srgbClr val="000000"/>
              </a:solidFill>
              <a:latin typeface="IranNastaliq" pitchFamily="18" charset="0"/>
              <a:cs typeface="0 Compse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5505" y="543055"/>
            <a:ext cx="7596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/>
            </a:r>
            <a:br>
              <a:rPr lang="fa-IR" sz="3600" kern="0" dirty="0" smtClean="0">
                <a:ln w="635">
                  <a:noFill/>
                </a:ln>
                <a:solidFill>
                  <a:srgbClr val="10CF9B">
                    <a:tint val="90000"/>
                    <a:satMod val="125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</a:br>
            <a:endParaRPr lang="en-US" sz="18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1145" y="937904"/>
            <a:ext cx="7772400" cy="3499208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fa-IR" sz="2400" b="0">
              <a:solidFill>
                <a:sysClr val="windowText" lastClr="000000">
                  <a:lumMod val="65000"/>
                  <a:lumOff val="35000"/>
                </a:sysClr>
              </a:solidFill>
              <a:latin typeface="IranNastaliq" pitchFamily="18" charset="0"/>
              <a:cs typeface="0 Jadid Bold" pitchFamily="2" charset="-78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44534"/>
            <a:ext cx="6651272" cy="242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47664" y="758499"/>
            <a:ext cx="64842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Farnaz" pitchFamily="2" charset="-78"/>
              </a:rPr>
              <a:t>یک سوال فنی: شکل زیر </a:t>
            </a:r>
            <a:r>
              <a:rPr lang="fa-IR" sz="4000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Farnaz" pitchFamily="2" charset="-78"/>
              </a:rPr>
              <a:t>بیانگر </a:t>
            </a:r>
            <a:r>
              <a:rPr lang="fa-IR" dirty="0" smtClean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Farnaz" pitchFamily="2" charset="-78"/>
              </a:rPr>
              <a:t>چیست؟</a:t>
            </a:r>
            <a:endParaRPr lang="en-US" dirty="0">
              <a:cs typeface="B Farnaz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102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1676400"/>
            <a:ext cx="9144000" cy="3276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151563" y="4373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124" name="Picture 4" descr="C:\DOCUME~1\eclipse\LOCALS~1\Temp\~ga4~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191000" y="2362200"/>
            <a:ext cx="45720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Tahoma" charset="0"/>
              </a:rPr>
              <a:t>Transition Page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681365" y="4731785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27583" y="5075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3608" y="1282746"/>
            <a:ext cx="7488832" cy="1395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800" dirty="0" smtClean="0">
                <a:solidFill>
                  <a:srgbClr val="000000"/>
                </a:solidFill>
                <a:latin typeface="Calibri"/>
                <a:ea typeface="Calibri"/>
                <a:cs typeface="B Farnaz"/>
              </a:rPr>
              <a:t>ادامه نظریه </a:t>
            </a:r>
            <a:r>
              <a:rPr lang="fa-IR" sz="2800" dirty="0">
                <a:solidFill>
                  <a:srgbClr val="000000"/>
                </a:solidFill>
                <a:latin typeface="Calibri"/>
                <a:ea typeface="Calibri"/>
                <a:cs typeface="B Farnaz"/>
              </a:rPr>
              <a:t>های موجود در اروپا: </a:t>
            </a:r>
            <a:endParaRPr lang="fa-IR" sz="2800" dirty="0" smtClean="0">
              <a:solidFill>
                <a:srgbClr val="000000"/>
              </a:solidFill>
              <a:latin typeface="Calibri"/>
              <a:ea typeface="Calibri"/>
              <a:cs typeface="B Farnaz"/>
            </a:endParaRPr>
          </a:p>
          <a:p>
            <a:pPr marL="13335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 smtClean="0">
                <a:solidFill>
                  <a:srgbClr val="000000"/>
                </a:solidFill>
                <a:latin typeface="Calibri"/>
                <a:ea typeface="Calibri"/>
                <a:cs typeface="B Farnaz" pitchFamily="2" charset="-78"/>
              </a:rPr>
              <a:t>آنتوان لاوازیه</a:t>
            </a:r>
          </a:p>
          <a:p>
            <a:pPr marL="133350" algn="ctr" rtl="1"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>
                <a:latin typeface="Calibri"/>
                <a:ea typeface="Calibri"/>
                <a:cs typeface="B Roya"/>
              </a:rPr>
              <a:t>موفق به تجزیه آب و کشف عناصر هیدروژن و اکسیژن شد.</a:t>
            </a:r>
            <a:endParaRPr lang="fa-IR" sz="2000" dirty="0">
              <a:solidFill>
                <a:srgbClr val="000000"/>
              </a:solidFill>
              <a:latin typeface="Calibri"/>
              <a:ea typeface="Calibri"/>
              <a:cs typeface="B Farnaz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5656" y="332656"/>
            <a:ext cx="662473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9390" algn="ctr" rtl="1">
              <a:lnSpc>
                <a:spcPct val="115000"/>
              </a:lnSpc>
              <a:spcAft>
                <a:spcPts val="1000"/>
              </a:spcAft>
            </a:pPr>
            <a:r>
              <a:rPr lang="fa-IR" sz="4800" dirty="0" smtClean="0">
                <a:solidFill>
                  <a:srgbClr val="FF0000"/>
                </a:solidFill>
                <a:latin typeface="Calibri"/>
                <a:ea typeface="Calibri"/>
                <a:cs typeface="B Roya"/>
              </a:rPr>
              <a:t>نظریات راجع به ساختار ماده:</a:t>
            </a:r>
            <a:endParaRPr lang="fa-IR" sz="4800" dirty="0">
              <a:solidFill>
                <a:srgbClr val="FF0000"/>
              </a:solidFill>
              <a:latin typeface="Calibri"/>
              <a:ea typeface="Calibri"/>
              <a:cs typeface="B Roya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>
              <a:solidFill>
                <a:srgbClr val="000000"/>
              </a:solidFill>
            </a:endParaRPr>
          </a:p>
        </p:txBody>
      </p:sp>
      <p:pic>
        <p:nvPicPr>
          <p:cNvPr id="6146" name="Picture 2" descr="5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4944"/>
            <a:ext cx="4373208" cy="31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00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681365" y="4731785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27583" y="5075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3608" y="1282746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 smtClean="0">
                <a:solidFill>
                  <a:srgbClr val="000000"/>
                </a:solidFill>
                <a:latin typeface="Calibri"/>
                <a:ea typeface="Calibri"/>
                <a:cs typeface="B Roya"/>
              </a:rPr>
              <a:t>.</a:t>
            </a:r>
            <a:endParaRPr lang="fa-IR" sz="2000" dirty="0">
              <a:solidFill>
                <a:srgbClr val="000000"/>
              </a:solidFill>
              <a:latin typeface="Calibri"/>
              <a:ea typeface="Calibri"/>
              <a:cs typeface="B Farnaz" pitchFamily="2" charset="-78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3872" y="341462"/>
            <a:ext cx="7308304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350" algn="just" rtl="1">
              <a:lnSpc>
                <a:spcPct val="150000"/>
              </a:lnSpc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>
                <a:latin typeface="Calibri"/>
                <a:ea typeface="Calibri"/>
                <a:cs typeface="B Farnaz"/>
              </a:rPr>
              <a:t>به یاد گذشتگان ...</a:t>
            </a:r>
            <a:endParaRPr lang="en-US" sz="1800" dirty="0">
              <a:latin typeface="Times New Roman"/>
              <a:ea typeface="Times New Roman"/>
            </a:endParaRPr>
          </a:p>
          <a:p>
            <a:pPr marL="133350" algn="just" rtl="1">
              <a:lnSpc>
                <a:spcPct val="150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>
                <a:latin typeface="Calibri"/>
                <a:ea typeface="Calibri"/>
                <a:cs typeface="B Ziba"/>
              </a:rPr>
              <a:t>در سال 1794 لاووازیه به دلایل سیاسی به اعدام به گیوتین محکوم شد. </a:t>
            </a:r>
            <a:endParaRPr lang="fa-IR" sz="2000" dirty="0" smtClean="0">
              <a:latin typeface="Calibri"/>
              <a:ea typeface="Calibri"/>
              <a:cs typeface="B Ziba"/>
            </a:endParaRPr>
          </a:p>
          <a:p>
            <a:pPr marL="133350" algn="ctr" rtl="1">
              <a:lnSpc>
                <a:spcPct val="150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 smtClean="0">
                <a:latin typeface="Calibri"/>
                <a:ea typeface="Calibri"/>
                <a:cs typeface="B Ziba"/>
              </a:rPr>
              <a:t>بعد </a:t>
            </a:r>
            <a:r>
              <a:rPr lang="fa-IR" sz="2000" dirty="0">
                <a:latin typeface="Calibri"/>
                <a:ea typeface="Calibri"/>
                <a:cs typeface="B Ziba"/>
              </a:rPr>
              <a:t>از اعدام او "لاگرانژ" نوشت</a:t>
            </a:r>
            <a:r>
              <a:rPr lang="fa-IR" sz="2000" dirty="0" smtClean="0">
                <a:latin typeface="Calibri"/>
                <a:ea typeface="Calibri"/>
                <a:cs typeface="B Ziba"/>
              </a:rPr>
              <a:t>:</a:t>
            </a:r>
          </a:p>
          <a:p>
            <a:pPr marR="133350" algn="ctr" rtl="1">
              <a:lnSpc>
                <a:spcPct val="150000"/>
              </a:lnSpc>
              <a:spcAft>
                <a:spcPts val="0"/>
              </a:spcAft>
              <a:tabLst>
                <a:tab pos="4279900" algn="l"/>
              </a:tabLst>
            </a:pPr>
            <a:r>
              <a:rPr lang="fa-IR" sz="2000" dirty="0" smtClean="0">
                <a:latin typeface="Calibri"/>
                <a:ea typeface="Calibri"/>
                <a:cs typeface="B Homa"/>
              </a:rPr>
              <a:t>برای </a:t>
            </a:r>
            <a:r>
              <a:rPr lang="fa-IR" sz="2000" dirty="0">
                <a:latin typeface="Calibri"/>
                <a:ea typeface="Calibri"/>
                <a:cs typeface="B Homa"/>
              </a:rPr>
              <a:t>قطع سر لحظه ای بیش لازم نبود ولی برای آن که نظیر او به وجود آید شاید صد سال وقت لازم باشد. </a:t>
            </a:r>
            <a:endParaRPr lang="en-US" sz="1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7170" name="Picture 2" descr="6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b="14671"/>
          <a:stretch>
            <a:fillRect/>
          </a:stretch>
        </p:blipFill>
        <p:spPr bwMode="auto">
          <a:xfrm>
            <a:off x="2357462" y="2870359"/>
            <a:ext cx="4752528" cy="349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4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>
            <a:spLocks noChangeAspect="1" noChangeArrowheads="1" noTextEdit="1"/>
          </p:cNvSpPr>
          <p:nvPr/>
        </p:nvSpPr>
        <p:spPr bwMode="gray">
          <a:xfrm flipH="1">
            <a:off x="6681365" y="4731785"/>
            <a:ext cx="857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27583" y="5075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3608" y="1282746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r" rtl="1">
              <a:spcAft>
                <a:spcPts val="1000"/>
              </a:spcAft>
              <a:tabLst>
                <a:tab pos="4279900" algn="l"/>
              </a:tabLst>
            </a:pPr>
            <a:r>
              <a:rPr lang="fa-IR" sz="2000" dirty="0" smtClean="0">
                <a:solidFill>
                  <a:srgbClr val="000000"/>
                </a:solidFill>
                <a:latin typeface="Calibri"/>
                <a:ea typeface="Calibri"/>
                <a:cs typeface="B Roya"/>
              </a:rPr>
              <a:t>.</a:t>
            </a:r>
            <a:endParaRPr lang="fa-IR" sz="2000" dirty="0">
              <a:solidFill>
                <a:srgbClr val="000000"/>
              </a:solidFill>
              <a:latin typeface="Calibri"/>
              <a:ea typeface="Calibri"/>
              <a:cs typeface="B Farnaz" pitchFamily="2" charset="-78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1152" y="2088315"/>
            <a:ext cx="730830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350" algn="just" rtl="1">
              <a:lnSpc>
                <a:spcPct val="150000"/>
              </a:lnSpc>
              <a:spcAft>
                <a:spcPts val="1000"/>
              </a:spcAft>
              <a:tabLst>
                <a:tab pos="4279900" algn="l"/>
              </a:tabLst>
            </a:pPr>
            <a:endParaRPr lang="fa-IR" sz="2800" dirty="0" smtClean="0">
              <a:solidFill>
                <a:srgbClr val="000000"/>
              </a:solidFill>
              <a:latin typeface="Times New Roman"/>
              <a:ea typeface="Times New Roman"/>
              <a:cs typeface="B Farnaz" pitchFamily="2" charset="-78"/>
            </a:endParaRPr>
          </a:p>
          <a:p>
            <a:pPr marR="133350" algn="just" rtl="1">
              <a:lnSpc>
                <a:spcPct val="150000"/>
              </a:lnSpc>
              <a:spcAft>
                <a:spcPts val="1000"/>
              </a:spcAft>
              <a:tabLst>
                <a:tab pos="4279900" algn="l"/>
              </a:tabLst>
            </a:pPr>
            <a:r>
              <a:rPr lang="fa-IR" sz="2800" dirty="0" smtClean="0">
                <a:solidFill>
                  <a:srgbClr val="000000"/>
                </a:solidFill>
                <a:latin typeface="Times New Roman"/>
                <a:ea typeface="Times New Roman"/>
                <a:cs typeface="B Farnaz" pitchFamily="2" charset="-78"/>
              </a:rPr>
              <a:t>تعریف ماده: </a:t>
            </a:r>
          </a:p>
          <a:p>
            <a:pPr marR="133350" algn="ctr" rtl="1">
              <a:lnSpc>
                <a:spcPct val="150000"/>
              </a:lnSpc>
              <a:spcAft>
                <a:spcPts val="1000"/>
              </a:spcAft>
              <a:tabLst>
                <a:tab pos="4279900" algn="l"/>
              </a:tabLst>
            </a:pPr>
            <a:r>
              <a:rPr lang="fa-IR" sz="2800" b="1" dirty="0" smtClean="0">
                <a:latin typeface="Calibri"/>
                <a:ea typeface="Calibri"/>
                <a:cs typeface="B Roya"/>
              </a:rPr>
              <a:t>ماده </a:t>
            </a:r>
            <a:r>
              <a:rPr lang="fa-IR" sz="2800" b="1" dirty="0">
                <a:latin typeface="Calibri"/>
                <a:ea typeface="Calibri"/>
                <a:cs typeface="B Roya"/>
              </a:rPr>
              <a:t>به چیزی گفته می شود که وزن داشته باشد و حجمی را اشغال کند مواد </a:t>
            </a:r>
            <a:r>
              <a:rPr lang="fa-IR" sz="2800" b="1" dirty="0" smtClean="0">
                <a:latin typeface="Calibri"/>
                <a:ea typeface="Calibri"/>
                <a:cs typeface="B Roya"/>
              </a:rPr>
              <a:t>پیرامون </a:t>
            </a:r>
            <a:r>
              <a:rPr lang="fa-IR" sz="2800" b="1" dirty="0">
                <a:latin typeface="Calibri"/>
                <a:ea typeface="Calibri"/>
                <a:cs typeface="B Roya"/>
              </a:rPr>
              <a:t>ما </a:t>
            </a:r>
            <a:r>
              <a:rPr lang="fa-IR" sz="2800" b="1" dirty="0" smtClean="0">
                <a:latin typeface="Calibri"/>
                <a:ea typeface="Calibri"/>
                <a:cs typeface="B Roya"/>
              </a:rPr>
              <a:t>بطور کلی </a:t>
            </a:r>
            <a:r>
              <a:rPr lang="fa-IR" sz="2800" b="1" dirty="0">
                <a:latin typeface="Calibri"/>
                <a:ea typeface="Calibri"/>
                <a:cs typeface="B Roya"/>
              </a:rPr>
              <a:t>بصورت جامد، مایع و گاز هستند.</a:t>
            </a:r>
            <a:endParaRPr lang="en-US" sz="3200" dirty="0">
              <a:latin typeface="Times New Roman"/>
              <a:ea typeface="Times New Roman"/>
            </a:endParaRPr>
          </a:p>
          <a:p>
            <a:pPr marR="133350" algn="just" rtl="1">
              <a:lnSpc>
                <a:spcPct val="150000"/>
              </a:lnSpc>
              <a:spcAft>
                <a:spcPts val="1000"/>
              </a:spcAft>
              <a:tabLst>
                <a:tab pos="4279900" algn="l"/>
              </a:tabLst>
            </a:pPr>
            <a:r>
              <a:rPr lang="fa-IR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2800" dirty="0">
              <a:solidFill>
                <a:srgbClr val="000000"/>
              </a:solidFill>
              <a:latin typeface="Times New Roman"/>
              <a:ea typeface="Times New Roman"/>
              <a:cs typeface="B Farnaz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23628" y="238484"/>
            <a:ext cx="712879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3600" dirty="0">
                <a:solidFill>
                  <a:schemeClr val="tx2">
                    <a:lumMod val="50000"/>
                  </a:schemeClr>
                </a:solidFill>
                <a:latin typeface="IranNastaliq" pitchFamily="18" charset="0"/>
                <a:cs typeface="B Farnaz" pitchFamily="2" charset="-78"/>
              </a:rPr>
              <a:t>موضوع علم شیمی: 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مطالعه ساختمان و خواص مواد، </a:t>
            </a:r>
          </a:p>
          <a:p>
            <a:pPr algn="r" rtl="1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IranNastaliq" pitchFamily="18" charset="0"/>
                <a:cs typeface="B Yagut" pitchFamily="2" charset="-78"/>
              </a:rPr>
              <a:t>تغییرات آنها و کاربرد آنها در زندگی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152" y="964723"/>
            <a:ext cx="2305050" cy="24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5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6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8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9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hemical_bond_theme">
  <a:themeElements>
    <a:clrScheme name="binary_priz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nary_priz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inary_priz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nary_priz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nary_priz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nary_priz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nary_priz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nary_priz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nary_priz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nary_priz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nary_priz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nary_priz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nary_priz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nary_priz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ouble_helix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</TotalTime>
  <Words>1970</Words>
  <Application>Microsoft Office PowerPoint</Application>
  <PresentationFormat>On-screen Show (4:3)</PresentationFormat>
  <Paragraphs>361</Paragraphs>
  <Slides>66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66</vt:i4>
      </vt:variant>
    </vt:vector>
  </HeadingPairs>
  <TitlesOfParts>
    <vt:vector size="88" baseType="lpstr">
      <vt:lpstr>double_helix</vt:lpstr>
      <vt:lpstr>1_double_helix</vt:lpstr>
      <vt:lpstr>2_double_helix</vt:lpstr>
      <vt:lpstr>3_double_helix</vt:lpstr>
      <vt:lpstr>5_double_helix</vt:lpstr>
      <vt:lpstr>6_double_helix</vt:lpstr>
      <vt:lpstr>4_double_helix</vt:lpstr>
      <vt:lpstr>Chemical_bond_theme</vt:lpstr>
      <vt:lpstr>7_double_helix</vt:lpstr>
      <vt:lpstr>8_double_helix</vt:lpstr>
      <vt:lpstr>9_double_helix</vt:lpstr>
      <vt:lpstr>10_double_helix</vt:lpstr>
      <vt:lpstr>11_double_helix</vt:lpstr>
      <vt:lpstr>12_double_helix</vt:lpstr>
      <vt:lpstr>13_double_helix</vt:lpstr>
      <vt:lpstr>Solstice</vt:lpstr>
      <vt:lpstr>14_double_helix</vt:lpstr>
      <vt:lpstr>15_double_helix</vt:lpstr>
      <vt:lpstr>16_double_helix</vt:lpstr>
      <vt:lpstr>17_double_helix</vt:lpstr>
      <vt:lpstr>18_double_helix</vt:lpstr>
      <vt:lpstr>19_double_helix</vt:lpstr>
      <vt:lpstr>فصل سوم: اتمها الفبای مواد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Double Helix</dc:title>
  <dc:creator>احسان جهانی</dc:creator>
  <cp:lastModifiedBy>pc</cp:lastModifiedBy>
  <cp:revision>147</cp:revision>
  <dcterms:created xsi:type="dcterms:W3CDTF">2012-06-10T16:48:05Z</dcterms:created>
  <dcterms:modified xsi:type="dcterms:W3CDTF">2015-11-06T19:34:43Z</dcterms:modified>
</cp:coreProperties>
</file>