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59" d="100"/>
          <a:sy n="59" d="100"/>
        </p:scale>
        <p:origin x="-1380" y="-90"/>
      </p:cViewPr>
      <p:guideLst>
        <p:guide orient="horz" pos="2160"/>
        <p:guide pos="2880"/>
      </p:guideLst>
    </p:cSldViewPr>
  </p:slideViewPr>
  <p:outlineViewPr>
    <p:cViewPr>
      <p:scale>
        <a:sx n="33" d="100"/>
        <a:sy n="33" d="100"/>
      </p:scale>
      <p:origin x="0" y="504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861AC-FF94-4034-99D4-E28871739D3B}" type="datetimeFigureOut">
              <a:rPr lang="en-US" smtClean="0"/>
              <a:pPr/>
              <a:t>4/21/2015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F3205E-6DD0-409A-9D72-6806D19638BE}" type="slidenum">
              <a:rPr lang="en-US" smtClean="0"/>
              <a:pPr/>
              <a:t>‹#›</a:t>
            </a:fld>
            <a:endParaRPr lang="en-US"/>
          </a:p>
        </p:txBody>
      </p:sp>
    </p:spTree>
    <p:extLst>
      <p:ext uri="{BB962C8B-B14F-4D97-AF65-F5344CB8AC3E}">
        <p14:creationId xmlns:p14="http://schemas.microsoft.com/office/powerpoint/2010/main" val="536111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6705600" cy="1695450"/>
          </a:xfrm>
        </p:spPr>
        <p:txBody>
          <a:bodyPr>
            <a:normAutofit/>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descr="280938_orig.jpg"/>
          <p:cNvPicPr>
            <a:picLocks noChangeAspect="1"/>
          </p:cNvPicPr>
          <p:nvPr/>
        </p:nvPicPr>
        <p:blipFill>
          <a:blip r:embed="rId2"/>
          <a:stretch>
            <a:fillRect/>
          </a:stretch>
        </p:blipFill>
        <p:spPr>
          <a:xfrm>
            <a:off x="0" y="0"/>
            <a:ext cx="9144000" cy="6858000"/>
          </a:xfrm>
          <a:prstGeom prst="ellipse">
            <a:avLst/>
          </a:prstGeom>
          <a:ln>
            <a:noFill/>
          </a:ln>
          <a:effectLst>
            <a:softEdge rad="112500"/>
          </a:effectLst>
        </p:spPr>
      </p:pic>
      <p:sp>
        <p:nvSpPr>
          <p:cNvPr id="5" name="TextBox 4"/>
          <p:cNvSpPr txBox="1"/>
          <p:nvPr/>
        </p:nvSpPr>
        <p:spPr>
          <a:xfrm>
            <a:off x="762000" y="304800"/>
            <a:ext cx="6324600" cy="769441"/>
          </a:xfrm>
          <a:prstGeom prst="rect">
            <a:avLst/>
          </a:prstGeom>
          <a:noFill/>
        </p:spPr>
        <p:txBody>
          <a:bodyPr wrap="square" rtlCol="0">
            <a:spAutoFit/>
          </a:bodyPr>
          <a:lstStyle/>
          <a:p>
            <a:pPr algn="ctr"/>
            <a:r>
              <a:rPr lang="fa-IR" sz="4400" dirty="0" smtClean="0">
                <a:solidFill>
                  <a:schemeClr val="bg1"/>
                </a:solidFill>
              </a:rPr>
              <a:t>به نام خدا</a:t>
            </a:r>
            <a:endParaRPr lang="en-US" sz="4400" dirty="0">
              <a:solidFill>
                <a:schemeClr val="bg1"/>
              </a:solidFill>
            </a:endParaRPr>
          </a:p>
        </p:txBody>
      </p:sp>
      <p:sp>
        <p:nvSpPr>
          <p:cNvPr id="8" name="TextBox 7"/>
          <p:cNvSpPr txBox="1"/>
          <p:nvPr/>
        </p:nvSpPr>
        <p:spPr>
          <a:xfrm>
            <a:off x="3581400" y="1295400"/>
            <a:ext cx="5181600" cy="1938992"/>
          </a:xfrm>
          <a:prstGeom prst="rect">
            <a:avLst/>
          </a:prstGeom>
          <a:noFill/>
        </p:spPr>
        <p:txBody>
          <a:bodyPr wrap="square" rtlCol="0">
            <a:spAutoFit/>
          </a:bodyPr>
          <a:lstStyle/>
          <a:p>
            <a:pPr algn="r"/>
            <a:r>
              <a:rPr lang="fa-IR" sz="2400" b="1" dirty="0" smtClean="0">
                <a:cs typeface="B Titr" pitchFamily="2" charset="-78"/>
              </a:rPr>
              <a:t>نوید حاجی رجبی</a:t>
            </a:r>
          </a:p>
          <a:p>
            <a:pPr algn="r"/>
            <a:endParaRPr lang="fa-IR" sz="2400" b="1" dirty="0" smtClean="0">
              <a:cs typeface="B Titr" pitchFamily="2" charset="-78"/>
            </a:endParaRPr>
          </a:p>
          <a:p>
            <a:pPr algn="r"/>
            <a:r>
              <a:rPr lang="fa-IR" sz="2400" b="1" dirty="0" smtClean="0">
                <a:cs typeface="B Titr" pitchFamily="2" charset="-78"/>
              </a:rPr>
              <a:t>معماری ( مقایسه معماری اسلامی با کلاسیک)</a:t>
            </a:r>
          </a:p>
          <a:p>
            <a:pPr algn="r"/>
            <a:endParaRPr lang="fa-IR" sz="2400" b="1" dirty="0" smtClean="0">
              <a:cs typeface="B Titr" pitchFamily="2" charset="-78"/>
            </a:endParaRPr>
          </a:p>
          <a:p>
            <a:pPr algn="r"/>
            <a:r>
              <a:rPr lang="fa-IR" sz="2400" b="1" dirty="0" smtClean="0">
                <a:cs typeface="B Titr" pitchFamily="2" charset="-78"/>
              </a:rPr>
              <a:t>نام دبیر : آقای عبدی</a:t>
            </a:r>
            <a:endParaRPr lang="en-US" sz="2400" b="1" dirty="0">
              <a:cs typeface="B Titr" pitchFamily="2" charset="-78"/>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924800" cy="5745163"/>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منابع</a:t>
            </a:r>
          </a:p>
          <a:p>
            <a:pPr algn="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سایت ویکی پدیا</a:t>
            </a: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سایت معماری آنلاین</a:t>
            </a: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کتاب آشنای با معماری جهان نوشته دکتر محمد ابراهیم زارعی</a:t>
            </a: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کتاب  معماری اسلامی ایران نوشته استاد محمد کریم </a:t>
            </a: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پیرنیا</a:t>
            </a: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و با کمک یکی از اعضای خانواده</a:t>
            </a:r>
          </a:p>
          <a:p>
            <a:pPr>
              <a:buNone/>
            </a:pP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پایان</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Rectangle 3"/>
          <p:cNvSpPr/>
          <p:nvPr/>
        </p:nvSpPr>
        <p:spPr>
          <a:xfrm>
            <a:off x="3926630" y="2967335"/>
            <a:ext cx="18473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fa-IR" dirty="0" smtClean="0">
                <a:latin typeface="+mn-lt"/>
                <a:cs typeface="B Titr" pitchFamily="2" charset="-78"/>
              </a:rPr>
              <a:t>معماری</a:t>
            </a:r>
            <a:endParaRPr lang="en-US" dirty="0">
              <a:latin typeface="+mn-lt"/>
              <a:cs typeface="B Titr" pitchFamily="2" charset="-78"/>
            </a:endParaRPr>
          </a:p>
        </p:txBody>
      </p:sp>
      <p:sp>
        <p:nvSpPr>
          <p:cNvPr id="5" name="Content Placeholder 4"/>
          <p:cNvSpPr>
            <a:spLocks noGrp="1"/>
          </p:cNvSpPr>
          <p:nvPr>
            <p:ph idx="1"/>
          </p:nvPr>
        </p:nvSpPr>
        <p:spPr>
          <a:xfrm>
            <a:off x="457200" y="1447800"/>
            <a:ext cx="8153400" cy="4754563"/>
          </a:xfrm>
        </p:spPr>
        <p:txBody>
          <a:bodyPr>
            <a:noAutofit/>
          </a:bodyPr>
          <a:lstStyle/>
          <a:p>
            <a:pPr marL="0" indent="273050" algn="just" rtl="1">
              <a:buNone/>
            </a:pPr>
            <a:r>
              <a:rPr lang="fa-IR" sz="2800" b="1" dirty="0" smtClean="0">
                <a:cs typeface="B Nazanin" pitchFamily="2" charset="-78"/>
              </a:rPr>
              <a:t>معماری یا مهرازی هنر و فن طراحی و ساختن بناها فضاهای شهری و دیگر فضا های درونی وبیرونی برای پاسخ هماهنگ به نیاز های کارکردی و زیبا شناسانه است.</a:t>
            </a:r>
            <a:endParaRPr lang="en-US" sz="2800" b="1" dirty="0" smtClean="0">
              <a:cs typeface="B Nazanin" pitchFamily="2" charset="-78"/>
            </a:endParaRPr>
          </a:p>
          <a:p>
            <a:pPr marL="0" indent="273050" algn="just" rtl="1">
              <a:buNone/>
            </a:pPr>
            <a:r>
              <a:rPr lang="fa-IR" sz="2800" b="1" dirty="0" smtClean="0">
                <a:cs typeface="B Nazanin" pitchFamily="2" charset="-78"/>
              </a:rPr>
              <a:t>معماری سبک طراحی و شیوه ساخت و ساز ساختمان ها و دیگر ساختارهای </a:t>
            </a:r>
            <a:endParaRPr lang="en-US" sz="2800" b="1" dirty="0" smtClean="0">
              <a:cs typeface="B Nazanin" pitchFamily="2" charset="-78"/>
            </a:endParaRPr>
          </a:p>
          <a:p>
            <a:pPr marL="0" indent="273050" algn="just" rtl="1">
              <a:buNone/>
            </a:pPr>
            <a:r>
              <a:rPr lang="fa-IR" sz="2800" b="1" dirty="0" smtClean="0">
                <a:cs typeface="B Nazanin" pitchFamily="2" charset="-78"/>
              </a:rPr>
              <a:t>فیزیکی است.</a:t>
            </a:r>
            <a:endParaRPr lang="en-US" sz="2800" b="1" dirty="0" smtClean="0">
              <a:cs typeface="B Nazanin" pitchFamily="2" charset="-78"/>
            </a:endParaRPr>
          </a:p>
          <a:p>
            <a:pPr marL="0" indent="273050" algn="just" rtl="1">
              <a:buNone/>
            </a:pPr>
            <a:r>
              <a:rPr lang="fa-IR" sz="2800" b="1" dirty="0" smtClean="0">
                <a:cs typeface="B Nazanin" pitchFamily="2" charset="-78"/>
              </a:rPr>
              <a:t>باید معماری را از مهندسی سازه و ساخت و ساز متمایز ساخت. گرچه بسیاری از بناها (مانند خانه ها و مکان های عمومی) کاملا در حیطه دانش معماری است برخی سازه ها و بناهای دیگر( مانند یادمان ها و پل ها و کارخانجات) وجود دارند که در مرزی بین معماری ومهندسی یا معماری و هنر قرار می گیرند.</a:t>
            </a:r>
            <a:endParaRPr lang="en-US" sz="2800" b="1" dirty="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00" y="457200"/>
            <a:ext cx="2133600" cy="884238"/>
          </a:xfrm>
        </p:spPr>
        <p:txBody>
          <a:bodyPr>
            <a:normAutofit/>
          </a:bodyPr>
          <a:lstStyle/>
          <a:p>
            <a:pPr algn="r"/>
            <a:r>
              <a:rPr lang="fa-IR" sz="2800" dirty="0" smtClean="0"/>
              <a:t>معماری اسلامی</a:t>
            </a:r>
            <a:endParaRPr lang="en-US" sz="2800" dirty="0"/>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algn="r">
              <a:buNone/>
            </a:pPr>
            <a:r>
              <a:rPr lang="ar-SA" b="1" dirty="0" smtClean="0"/>
              <a:t>زیبایی معماری اسلا</a:t>
            </a:r>
            <a:r>
              <a:rPr lang="fa-IR" b="1" dirty="0" smtClean="0"/>
              <a:t>م</a:t>
            </a:r>
            <a:endParaRPr lang="en-US" dirty="0" smtClean="0"/>
          </a:p>
          <a:p>
            <a:pPr indent="9525" algn="r" rtl="1">
              <a:buNone/>
            </a:pPr>
            <a:r>
              <a:rPr lang="ar-SA" sz="3800" b="1" dirty="0" smtClean="0">
                <a:cs typeface="B Nazanin" pitchFamily="2" charset="-78"/>
              </a:rPr>
              <a:t>شکوه و زیبایی معماری ایران به ویژه در دوره اسلامی، به تزیین و آرایش آن بستگی دارد. هنرهای والای اسلامی از هنرهای تزیینی و کاربردی گرفته تا احداث بزرگ ترین بنا های مذهبی اهمیت و اعتبار ویژه ای دارد. تزئیناتی چون آیینه کاری، آجرکاری، گچبری، کاشیکاری، حجاری، منبت کاری و نقاشی در سراسر دوران اسلامی رواج داشته و در هر دوره ای با امکانات آن روزگاران پیشرفت کرده است</a:t>
            </a:r>
            <a:endParaRPr lang="en-US" sz="3800" b="1" dirty="0" smtClean="0">
              <a:cs typeface="B Nazanin" pitchFamily="2" charset="-78"/>
            </a:endParaRPr>
          </a:p>
          <a:p>
            <a:pPr indent="9525" algn="r" rtl="1">
              <a:buNone/>
            </a:pPr>
            <a:r>
              <a:rPr lang="ar-SA" sz="3800" b="1" dirty="0" smtClean="0">
                <a:cs typeface="B Nazanin" pitchFamily="2" charset="-78"/>
              </a:rPr>
              <a:t>در معماری اسلامی با استفاده از قوانین انعکاس نور با آئینه کاری راهروها و سقف ها سعی میشده تا نور بیشتری را به داخل بناراهنمایی کند. از آن جمله تمامی بناهای مذهبی باقی مانده از دوران صفوی می باشد</a:t>
            </a:r>
            <a:endParaRPr lang="en-US" sz="3800" b="1" dirty="0" smtClean="0">
              <a:cs typeface="B Nazanin" pitchFamily="2" charset="-78"/>
            </a:endParaRPr>
          </a:p>
          <a:p>
            <a:pPr indent="9525" algn="r" rtl="1">
              <a:buNone/>
            </a:pPr>
            <a:r>
              <a:rPr lang="ar-SA" sz="3800" b="1" dirty="0" smtClean="0">
                <a:cs typeface="B Nazanin" pitchFamily="2" charset="-78"/>
              </a:rPr>
              <a:t>این نکته قابل ذکر می باشد که هنر آئینه کاری منحصرا به ایران اختصاص داشته و در دوران قاجاریه به اوج شکوفایی خود رسیده است</a:t>
            </a:r>
            <a:endParaRPr lang="en-US" sz="3800" b="1" dirty="0" smtClean="0">
              <a:cs typeface="B Nazanin" pitchFamily="2" charset="-78"/>
            </a:endParaRPr>
          </a:p>
          <a:p>
            <a:pPr indent="9525" algn="r" rtl="1">
              <a:buNone/>
            </a:pPr>
            <a:r>
              <a:rPr lang="ar-SA" sz="3800" b="1" dirty="0" smtClean="0">
                <a:cs typeface="B Nazanin" pitchFamily="2" charset="-78"/>
              </a:rPr>
              <a:t>آئینه از دیربازدر مراسم سنتی ازدواج ایرانیان نیز جایگاهی ویژه دارد چنانکه عروس و داماد در هنگام قرائت خطبه عقد در آئینه می نگرند تا زندگی همچون صداقت و شفافیت آئینه داشته باشند وهمچنین آئینه در سر سفره هفت سین عید نوروز از سنتهای قدیمی و ماندگار است</a:t>
            </a:r>
            <a:endParaRPr lang="en-US" sz="3800" b="1" dirty="0" smtClean="0">
              <a:cs typeface="B Nazanin" pitchFamily="2" charset="-78"/>
            </a:endParaRPr>
          </a:p>
          <a:p>
            <a:pPr indent="9525" algn="r" rtl="1"/>
            <a:endParaRPr lang="en-US" sz="3800" b="1" dirty="0">
              <a:cs typeface="B Nazanin" pitchFamily="2" charset="-78"/>
            </a:endParaRPr>
          </a:p>
        </p:txBody>
      </p:sp>
      <p:pic>
        <p:nvPicPr>
          <p:cNvPr id="1026" name="Picture 2" descr="G:\280938_orig.jpg"/>
          <p:cNvPicPr>
            <a:picLocks noChangeAspect="1" noChangeArrowheads="1"/>
          </p:cNvPicPr>
          <p:nvPr/>
        </p:nvPicPr>
        <p:blipFill>
          <a:blip r:embed="rId2"/>
          <a:srcRect/>
          <a:stretch>
            <a:fillRect/>
          </a:stretch>
        </p:blipFill>
        <p:spPr bwMode="auto">
          <a:xfrm rot="321301">
            <a:off x="826349" y="255830"/>
            <a:ext cx="2286000" cy="1485900"/>
          </a:xfrm>
          <a:prstGeom prst="rect">
            <a:avLst/>
          </a:prstGeom>
          <a:noFill/>
        </p:spPr>
      </p:pic>
    </p:spTree>
  </p:cSld>
  <p:clrMapOvr>
    <a:masterClrMapping/>
  </p:clrMapOvr>
  <p:transition>
    <p:pull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4600" y="457200"/>
            <a:ext cx="2819400" cy="457200"/>
          </a:xfrm>
        </p:spPr>
        <p:txBody>
          <a:bodyPr>
            <a:normAutofit fontScale="90000"/>
          </a:bodyPr>
          <a:lstStyle/>
          <a:p>
            <a:r>
              <a:rPr lang="ar-SA" sz="2800" b="1" dirty="0" smtClean="0"/>
              <a:t>معماری دوران اسلامی</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Autofit/>
          </a:bodyPr>
          <a:lstStyle/>
          <a:p>
            <a:pPr algn="r">
              <a:buNone/>
            </a:pPr>
            <a:r>
              <a:rPr lang="ar-SA" sz="2400" dirty="0" smtClean="0"/>
              <a:t>ما معماری اسلامی نداریم بلکه معماری دوران اسلام درست است چرا که اسلام مبتنی بر مجموعه ای از اصول فکری و اعتقادی است که این اصول حقیقی، کلی، ازلی، ابدی و غیر نسبی هستند در حالیکه مسلمانان انسان هایی نسبی بوده و در نتیجه آثار معماری آن ها هم نسبی </a:t>
            </a:r>
            <a:endParaRPr lang="fa-IR" sz="2400" dirty="0" smtClean="0"/>
          </a:p>
          <a:p>
            <a:pPr algn="r">
              <a:buNone/>
            </a:pPr>
            <a:r>
              <a:rPr lang="ar-SA" sz="2400" dirty="0" smtClean="0"/>
              <a:t>و وابسته به شرایط زمان و مکان خواهد بود بنابراین بهتر است بگوئیم معماری دوران اسلام</a:t>
            </a:r>
            <a:r>
              <a:rPr lang="fa-IR" sz="2400" dirty="0" smtClean="0"/>
              <a:t>.</a:t>
            </a:r>
          </a:p>
          <a:p>
            <a:pPr algn="r">
              <a:buNone/>
            </a:pPr>
            <a:r>
              <a:rPr lang="fa-IR" sz="2400" dirty="0" smtClean="0"/>
              <a:t> </a:t>
            </a:r>
            <a:r>
              <a:rPr lang="ar-SA" sz="2400" dirty="0" smtClean="0"/>
              <a:t>در معماری دوران اسلام فضا ها بر حسب کارکردشان درجه بندی می شوند: در شهرها، فضاهای مذهبی و فرهنگی ، قلب و کانون و نماد برجسته شهر هستند و سایر عناصر فضایی بر حسب نوع عملکردشان درجه بندی و مکان یابی می شوند . در داخل بناها و خانه ها هم، فضا های </a:t>
            </a:r>
            <a:r>
              <a:rPr lang="fa-IR" sz="2400" dirty="0" smtClean="0"/>
              <a:t>.</a:t>
            </a:r>
            <a:r>
              <a:rPr lang="ar-SA" sz="2400" dirty="0" smtClean="0"/>
              <a:t>جمعی در محور اصلی و فضاهای فردی و خدماتی و عبوری در حاشیه قرار می گیرند</a:t>
            </a:r>
            <a:endParaRPr lang="en-US" sz="2400" dirty="0"/>
          </a:p>
        </p:txBody>
      </p:sp>
      <p:pic>
        <p:nvPicPr>
          <p:cNvPr id="2050" name="Picture 2" descr="G:\81364134-6038801.jpg"/>
          <p:cNvPicPr>
            <a:picLocks noChangeAspect="1" noChangeArrowheads="1"/>
          </p:cNvPicPr>
          <p:nvPr/>
        </p:nvPicPr>
        <p:blipFill>
          <a:blip r:embed="rId2"/>
          <a:srcRect/>
          <a:stretch>
            <a:fillRect/>
          </a:stretch>
        </p:blipFill>
        <p:spPr bwMode="auto">
          <a:xfrm rot="722533">
            <a:off x="344582" y="192138"/>
            <a:ext cx="1981200" cy="1320800"/>
          </a:xfrm>
          <a:prstGeom prst="rect">
            <a:avLst/>
          </a:prstGeom>
          <a:noFill/>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274638"/>
            <a:ext cx="2514600" cy="1325562"/>
          </a:xfrm>
        </p:spPr>
        <p:txBody>
          <a:bodyPr>
            <a:normAutofit/>
          </a:bodyPr>
          <a:lstStyle/>
          <a:p>
            <a:pPr algn="r"/>
            <a:r>
              <a:rPr lang="fa-IR" sz="2400" b="1" dirty="0" smtClean="0"/>
              <a:t>اصول معماری اسلامی</a:t>
            </a:r>
            <a:endParaRPr lang="en-US" sz="2400" b="1" dirty="0"/>
          </a:p>
        </p:txBody>
      </p:sp>
      <p:sp>
        <p:nvSpPr>
          <p:cNvPr id="3" name="Content Placeholder 2"/>
          <p:cNvSpPr>
            <a:spLocks noGrp="1"/>
          </p:cNvSpPr>
          <p:nvPr>
            <p:ph idx="1"/>
          </p:nvPr>
        </p:nvSpPr>
        <p:spPr>
          <a:xfrm>
            <a:off x="457200" y="1981200"/>
            <a:ext cx="8153400" cy="4144963"/>
          </a:xfrm>
        </p:spPr>
        <p:txBody>
          <a:bodyPr>
            <a:normAutofit/>
          </a:bodyPr>
          <a:lstStyle/>
          <a:p>
            <a:pPr algn="r">
              <a:buNone/>
            </a:pPr>
            <a:r>
              <a:rPr lang="ar-SA" sz="2800" dirty="0" smtClean="0"/>
              <a:t>با توجه به جمیع جهات و توجه به آنچه تاکنون بر معماری اسلامی گذشته و آنچه که شارع بدان نظر دارد، می‌توان این نوع معماری را با اعمال هفت اصل تبیین شده ذیل به وجود آورد. این اصول در همه جا به صورت کم و زیاد اعمال شده، به طوری‌که اعمال این اصول ضمن نگرش به هنر مردمان سرزمین‌های اسلامی، مکتب‌های رایج پنج گانه متداول دنیای اسلام را به وجود آورده و به صورت محدودتری شیوه‌های معماری را در هر ناحیه‌ای معمول داشته‌اند. این اصول عبارتند از: توحید، اخلاص، علم، حیا و حجاب، عبادت و احترام، اقتصاد و ذکر</a:t>
            </a:r>
            <a:endParaRPr lang="en-US" sz="2800" dirty="0"/>
          </a:p>
        </p:txBody>
      </p:sp>
      <p:pic>
        <p:nvPicPr>
          <p:cNvPr id="3074" name="Picture 2" descr="G:\9172247953681289284.jpg"/>
          <p:cNvPicPr>
            <a:picLocks noChangeAspect="1" noChangeArrowheads="1"/>
          </p:cNvPicPr>
          <p:nvPr/>
        </p:nvPicPr>
        <p:blipFill>
          <a:blip r:embed="rId2" cstate="print"/>
          <a:srcRect/>
          <a:stretch>
            <a:fillRect/>
          </a:stretch>
        </p:blipFill>
        <p:spPr bwMode="auto">
          <a:xfrm rot="21062291">
            <a:off x="645013" y="308815"/>
            <a:ext cx="2133600" cy="1600200"/>
          </a:xfrm>
          <a:prstGeom prst="rect">
            <a:avLst/>
          </a:prstGeom>
          <a:noFill/>
        </p:spPr>
      </p:pic>
    </p:spTree>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8400" y="304800"/>
            <a:ext cx="2438400" cy="1143000"/>
          </a:xfrm>
        </p:spPr>
        <p:txBody>
          <a:bodyPr>
            <a:normAutofit/>
          </a:bodyPr>
          <a:lstStyle/>
          <a:p>
            <a:pPr algn="r"/>
            <a:r>
              <a:rPr lang="fa-IR" sz="2400" dirty="0" smtClean="0"/>
              <a:t>اصول معماری ایرانی</a:t>
            </a:r>
            <a:endParaRPr lang="en-US" sz="2400" dirty="0"/>
          </a:p>
        </p:txBody>
      </p:sp>
      <p:sp>
        <p:nvSpPr>
          <p:cNvPr id="3" name="Content Placeholder 2"/>
          <p:cNvSpPr>
            <a:spLocks noGrp="1"/>
          </p:cNvSpPr>
          <p:nvPr>
            <p:ph idx="1"/>
          </p:nvPr>
        </p:nvSpPr>
        <p:spPr>
          <a:xfrm>
            <a:off x="685800" y="1295400"/>
            <a:ext cx="8077200" cy="4800600"/>
          </a:xfrm>
        </p:spPr>
        <p:txBody>
          <a:bodyPr>
            <a:noAutofit/>
          </a:bodyPr>
          <a:lstStyle/>
          <a:p>
            <a:pPr algn="r">
              <a:buNone/>
            </a:pPr>
            <a:r>
              <a:rPr lang="ar-SA" sz="2400" dirty="0" smtClean="0"/>
              <a:t>معماری ایران از گذشته بر پایه های مردم واری، پرهیز از بیهودگی، نیارش، خودبسندگی و درونگرایی ساخته می </a:t>
            </a:r>
            <a:r>
              <a:rPr lang="fa-IR" sz="2400" dirty="0" smtClean="0"/>
              <a:t>شد.  </a:t>
            </a:r>
            <a:r>
              <a:rPr lang="ar-SA" sz="2400" dirty="0" smtClean="0"/>
              <a:t/>
            </a:r>
            <a:br>
              <a:rPr lang="ar-SA" sz="2400" dirty="0" smtClean="0"/>
            </a:br>
            <a:r>
              <a:rPr lang="ar-SA" sz="2400" dirty="0" smtClean="0"/>
              <a:t>    مردم واری به معنای رعایت تناسب میان اندام های ساختمانی با اندام های انسان و توجه به نیازهای او در كار ساختمان سازی است.</a:t>
            </a:r>
            <a:br>
              <a:rPr lang="ar-SA" sz="2400" dirty="0" smtClean="0"/>
            </a:br>
            <a:r>
              <a:rPr lang="ar-SA" sz="2400" dirty="0" smtClean="0"/>
              <a:t>در معماری ایران تلاش می شده كار بیهوده در ساختمان سازی نكنند و از اسراف پرهیز می كردند. این اصل هم پیش از اسلام و هم پس از آن مراعات می شده است.</a:t>
            </a:r>
            <a:br>
              <a:rPr lang="ar-SA" sz="2400" dirty="0" smtClean="0"/>
            </a:br>
            <a:r>
              <a:rPr lang="ar-SA" sz="2400" dirty="0" smtClean="0"/>
              <a:t>واژه «نیارش» در معماری گذشته ایران بسیار به كار می رفته است.نیارش به دانش ایستایی،فن ساختمان و ساختمایه (مصالح)شناسی گفته می شده است.</a:t>
            </a:r>
            <a:br>
              <a:rPr lang="ar-SA" sz="2400" dirty="0" smtClean="0"/>
            </a:br>
            <a:r>
              <a:rPr lang="ar-SA" sz="2400" dirty="0" smtClean="0"/>
              <a:t>معماران گذشته به نیارش ساختمان بسیار توجه می كردند و آن را از زیبایی جدا نمی دانستند.آنها به تجربه به اندازه هایی برای پوشش ها و دهانه ها و جرزها دست یافته بودند كه همه بر پایه نیارش به دست آمده بود.</a:t>
            </a:r>
            <a:br>
              <a:rPr lang="ar-SA" sz="2400" dirty="0" smtClean="0"/>
            </a:br>
            <a:endParaRPr lang="en-US" sz="2400" dirty="0"/>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228600"/>
            <a:ext cx="5181600" cy="990600"/>
          </a:xfrm>
        </p:spPr>
        <p:txBody>
          <a:bodyPr/>
          <a:lstStyle/>
          <a:p>
            <a:r>
              <a:rPr lang="fa-IR" dirty="0" smtClean="0"/>
              <a:t>معماری کلاسیک</a:t>
            </a:r>
            <a:endParaRPr lang="en-US" dirty="0"/>
          </a:p>
        </p:txBody>
      </p:sp>
      <p:sp>
        <p:nvSpPr>
          <p:cNvPr id="3" name="Content Placeholder 2"/>
          <p:cNvSpPr>
            <a:spLocks noGrp="1"/>
          </p:cNvSpPr>
          <p:nvPr>
            <p:ph idx="1"/>
          </p:nvPr>
        </p:nvSpPr>
        <p:spPr>
          <a:xfrm flipH="1">
            <a:off x="533400" y="1524001"/>
            <a:ext cx="8229600" cy="3200400"/>
          </a:xfrm>
        </p:spPr>
        <p:txBody>
          <a:bodyPr>
            <a:normAutofit/>
          </a:bodyPr>
          <a:lstStyle/>
          <a:p>
            <a:pPr algn="r">
              <a:buNone/>
            </a:pPr>
            <a:r>
              <a:rPr lang="ar-SA" dirty="0" smtClean="0"/>
              <a:t>معماری و تمدن غرب همچنان وامدار دوره كلاسیك یونان باستان است و به آن می بالد. قرن </a:t>
            </a:r>
            <a:r>
              <a:rPr lang="fa-IR" dirty="0" smtClean="0"/>
              <a:t>چهارم و پنجم </a:t>
            </a:r>
            <a:r>
              <a:rPr lang="ar-SA" dirty="0" smtClean="0"/>
              <a:t>قبل از میلاد مسیح، زمان تكامل معماری یونان باستان بوده كه با كشورگشایی های اسكندر مقدونی پایان یافت اما تمام سبك های معماری غرب تا امروز به گونه ای تحت تاثیر آن مانده است</a:t>
            </a:r>
            <a:endParaRPr lang="en-US" dirty="0"/>
          </a:p>
        </p:txBody>
      </p:sp>
      <p:pic>
        <p:nvPicPr>
          <p:cNvPr id="6" name="Picture 5" descr="revivalstpetespalladian.jpg"/>
          <p:cNvPicPr>
            <a:picLocks noChangeAspect="1"/>
          </p:cNvPicPr>
          <p:nvPr/>
        </p:nvPicPr>
        <p:blipFill>
          <a:blip r:embed="rId2"/>
          <a:stretch>
            <a:fillRect/>
          </a:stretch>
        </p:blipFill>
        <p:spPr>
          <a:xfrm>
            <a:off x="457200" y="4114800"/>
            <a:ext cx="3505200" cy="236220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5600" y="990600"/>
            <a:ext cx="6019800" cy="4373563"/>
          </a:xfrm>
        </p:spPr>
        <p:txBody>
          <a:bodyPr>
            <a:normAutofit/>
          </a:bodyPr>
          <a:lstStyle/>
          <a:p>
            <a:pPr algn="r">
              <a:buNone/>
            </a:pPr>
            <a:r>
              <a:rPr lang="ar-SA" sz="2400" dirty="0" smtClean="0"/>
              <a:t>رنگ‌هایی که در سبک کلاسیک استفاده می‌شوند (با اقتباس از رنگ‌هایی که در معماری یونانی و رومی استفاده می‌شده است) معمولاً برگرفته از طبیعت هستند از جمله آبی سیر، قهوه‌ای، زرد، سبز و تونالیته‌‌ای از پوشش گیاهی کرهٔ زمین (قهوه‌ای مایل به قرمز). علاوه بر این، سیاه نیز می‌تواند برای متمرکز کردن المان‌هایی خاص از فضا استفاده شود</a:t>
            </a:r>
            <a:r>
              <a:rPr lang="fa-IR" sz="2400" dirty="0" smtClean="0"/>
              <a:t>.</a:t>
            </a:r>
            <a:endParaRPr lang="en-US" sz="2400" dirty="0" smtClean="0"/>
          </a:p>
          <a:p>
            <a:pPr algn="r">
              <a:buNone/>
            </a:pPr>
            <a:r>
              <a:rPr lang="ar-SA" sz="2400" dirty="0" smtClean="0"/>
              <a:t>استفاده از اجسامی مانند ستون‌ها و سرستون‌های سبک رومی و گلدان‌های بزرگ نیز در سبک کلاسیک به چشم می‌خورند</a:t>
            </a:r>
            <a:r>
              <a:rPr lang="fa-IR" sz="2400" dirty="0" smtClean="0"/>
              <a:t>.</a:t>
            </a:r>
            <a:r>
              <a:rPr lang="en-US" sz="2400" dirty="0" smtClean="0"/>
              <a:t> </a:t>
            </a:r>
          </a:p>
          <a:p>
            <a:pPr algn="r" rtl="1">
              <a:buNone/>
            </a:pPr>
            <a:r>
              <a:rPr lang="en-US" sz="2400" dirty="0" smtClean="0"/>
              <a:t> </a:t>
            </a:r>
          </a:p>
          <a:p>
            <a:pPr algn="r"/>
            <a:endParaRPr lang="en-US" sz="2400" dirty="0"/>
          </a:p>
        </p:txBody>
      </p:sp>
      <p:pic>
        <p:nvPicPr>
          <p:cNvPr id="4098" name="Picture 2" descr="G:\200px-Firenze.Duomo05.JPG"/>
          <p:cNvPicPr>
            <a:picLocks noChangeAspect="1" noChangeArrowheads="1"/>
          </p:cNvPicPr>
          <p:nvPr/>
        </p:nvPicPr>
        <p:blipFill>
          <a:blip r:embed="rId2"/>
          <a:srcRect/>
          <a:stretch>
            <a:fillRect/>
          </a:stretch>
        </p:blipFill>
        <p:spPr bwMode="auto">
          <a:xfrm>
            <a:off x="304800" y="228600"/>
            <a:ext cx="2540000" cy="3390900"/>
          </a:xfrm>
          <a:prstGeom prst="rect">
            <a:avLst/>
          </a:prstGeom>
          <a:noFill/>
        </p:spPr>
      </p:pic>
      <p:pic>
        <p:nvPicPr>
          <p:cNvPr id="4099" name="Picture 3" descr="G:\milan.jpg"/>
          <p:cNvPicPr>
            <a:picLocks noChangeAspect="1" noChangeArrowheads="1"/>
          </p:cNvPicPr>
          <p:nvPr/>
        </p:nvPicPr>
        <p:blipFill>
          <a:blip r:embed="rId3" cstate="print"/>
          <a:srcRect/>
          <a:stretch>
            <a:fillRect/>
          </a:stretch>
        </p:blipFill>
        <p:spPr bwMode="auto">
          <a:xfrm>
            <a:off x="533399" y="4267200"/>
            <a:ext cx="3006531" cy="2209800"/>
          </a:xfrm>
          <a:prstGeom prst="rect">
            <a:avLst/>
          </a:prstGeom>
          <a:noFill/>
        </p:spPr>
      </p:pic>
      <p:sp>
        <p:nvSpPr>
          <p:cNvPr id="5" name="TextBox 4"/>
          <p:cNvSpPr txBox="1"/>
          <p:nvPr/>
        </p:nvSpPr>
        <p:spPr>
          <a:xfrm>
            <a:off x="609600" y="3733800"/>
            <a:ext cx="2286000" cy="381000"/>
          </a:xfrm>
          <a:prstGeom prst="rect">
            <a:avLst/>
          </a:prstGeom>
          <a:noFill/>
        </p:spPr>
        <p:txBody>
          <a:bodyPr wrap="square" rtlCol="0">
            <a:spAutoFit/>
          </a:bodyPr>
          <a:lstStyle/>
          <a:p>
            <a:r>
              <a:rPr lang="fa-IR" dirty="0" smtClean="0"/>
              <a:t>گنبد کلیسای سن پیترو    رم</a:t>
            </a:r>
            <a:endParaRPr lang="en-US" dirty="0"/>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458200" cy="4068763"/>
          </a:xfrm>
        </p:spPr>
        <p:txBody>
          <a:bodyPr>
            <a:normAutofit fontScale="92500" lnSpcReduction="20000"/>
          </a:bodyPr>
          <a:lstStyle/>
          <a:p>
            <a:pPr algn="r">
              <a:buNone/>
            </a:pPr>
            <a:r>
              <a:rPr lang="fa-IR" sz="2000" dirty="0" smtClean="0"/>
              <a:t>نتیجه گیری که من می توانم داشته باشم این است که :</a:t>
            </a:r>
          </a:p>
          <a:p>
            <a:pPr algn="r">
              <a:buNone/>
            </a:pPr>
            <a:r>
              <a:rPr lang="fa-IR" dirty="0" smtClean="0"/>
              <a:t>معماری یک منطقه بر اساس فرهنگ آداب و رسوم و مذهب واقلیم و ... آن منطقه به وجود می آید. زیرا دین و مذهب و فرهنگ مناطق اسلامی با غرب یا کلاسیک متفاوت است پس معماری این دو منطقه نیز از یکدیگر متفاوت است.</a:t>
            </a:r>
          </a:p>
          <a:p>
            <a:pPr algn="r">
              <a:buNone/>
            </a:pPr>
            <a:r>
              <a:rPr lang="fa-IR" dirty="0" smtClean="0"/>
              <a:t>همچنین تفاوت معماری این دو منطقه  تزيینات شکل و تاریخ ساخت بنا می باشد.</a:t>
            </a:r>
          </a:p>
          <a:p>
            <a:pPr algn="r">
              <a:buNone/>
            </a:pPr>
            <a:r>
              <a:rPr lang="fa-IR" dirty="0" smtClean="0"/>
              <a:t>معماری اسلامی مدت ها بعد از معماری غرب شکل گرفته است که همانطور که گفته شد معماری کلاسیک چندین قرن قبل از میلاد مسیح می باشد.</a:t>
            </a:r>
          </a:p>
          <a:p>
            <a:pPr algn="r">
              <a:buNone/>
            </a:pPr>
            <a:endParaRPr lang="en-US" dirty="0"/>
          </a:p>
        </p:txBody>
      </p:sp>
      <p:sp>
        <p:nvSpPr>
          <p:cNvPr id="6" name="Down Arrow Callout 5"/>
          <p:cNvSpPr/>
          <p:nvPr/>
        </p:nvSpPr>
        <p:spPr>
          <a:xfrm>
            <a:off x="2819400" y="0"/>
            <a:ext cx="4343400" cy="2057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200400" y="381000"/>
            <a:ext cx="3733800" cy="923330"/>
          </a:xfrm>
          <a:prstGeom prst="rect">
            <a:avLst/>
          </a:prstGeom>
          <a:noFill/>
        </p:spPr>
        <p:txBody>
          <a:bodyPr wrap="square" rtlCol="0">
            <a:spAutoFit/>
          </a:bodyPr>
          <a:lstStyle/>
          <a:p>
            <a:pPr algn="ctr"/>
            <a:r>
              <a:rPr lang="fa-IR" sz="5400" dirty="0" smtClean="0">
                <a:solidFill>
                  <a:schemeClr val="bg1"/>
                </a:solidFill>
              </a:rPr>
              <a:t>نتیجه گیری</a:t>
            </a:r>
            <a:endParaRPr lang="en-US" sz="5400" dirty="0">
              <a:solidFill>
                <a:schemeClr val="bg1"/>
              </a:solidFill>
            </a:endParaRPr>
          </a:p>
        </p:txBody>
      </p:sp>
    </p:spTree>
  </p:cSld>
  <p:clrMapOvr>
    <a:masterClrMapping/>
  </p:clrMapOvr>
  <p:transition>
    <p:pull dir="l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898</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معماری</vt:lpstr>
      <vt:lpstr>معماری اسلامی</vt:lpstr>
      <vt:lpstr>معماری دوران اسلامی </vt:lpstr>
      <vt:lpstr>اصول معماری اسلامی</vt:lpstr>
      <vt:lpstr>اصول معماری ایرانی</vt:lpstr>
      <vt:lpstr>معماری کلاسیک</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NAVID</dc:creator>
  <cp:lastModifiedBy>D103</cp:lastModifiedBy>
  <cp:revision>31</cp:revision>
  <dcterms:created xsi:type="dcterms:W3CDTF">2006-08-16T00:00:00Z</dcterms:created>
  <dcterms:modified xsi:type="dcterms:W3CDTF">2015-04-21T06:26:29Z</dcterms:modified>
</cp:coreProperties>
</file>