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34"/>
  </p:notesMasterIdLst>
  <p:handoutMasterIdLst>
    <p:handoutMasterId r:id="rId335"/>
  </p:handoutMasterIdLst>
  <p:sldIdLst>
    <p:sldId id="589" r:id="rId2"/>
    <p:sldId id="587" r:id="rId3"/>
    <p:sldId id="58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Lst>
  <p:sldSz cx="9144000" cy="6858000" type="screen4x3"/>
  <p:notesSz cx="6858000" cy="9144000"/>
  <p:defaultTextStyle>
    <a:defPPr>
      <a:defRPr lang="en-US"/>
    </a:defPPr>
    <a:lvl1pPr algn="ctr" rtl="0" fontAlgn="base">
      <a:spcBef>
        <a:spcPct val="0"/>
      </a:spcBef>
      <a:spcAft>
        <a:spcPct val="0"/>
      </a:spcAft>
      <a:defRPr sz="4400"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sz="4400"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sz="4400"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sz="4400"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sz="4400" kern="1200">
        <a:solidFill>
          <a:schemeClr val="tx1"/>
        </a:solidFill>
        <a:latin typeface="Arial" pitchFamily="34" charset="0"/>
        <a:ea typeface="+mn-ea"/>
        <a:cs typeface="Arial" pitchFamily="34" charset="0"/>
      </a:defRPr>
    </a:lvl5pPr>
    <a:lvl6pPr marL="2286000" algn="r" defTabSz="914400" rtl="1" eaLnBrk="1" latinLnBrk="0" hangingPunct="1">
      <a:defRPr sz="4400" kern="1200">
        <a:solidFill>
          <a:schemeClr val="tx1"/>
        </a:solidFill>
        <a:latin typeface="Arial" pitchFamily="34" charset="0"/>
        <a:ea typeface="+mn-ea"/>
        <a:cs typeface="Arial" pitchFamily="34" charset="0"/>
      </a:defRPr>
    </a:lvl6pPr>
    <a:lvl7pPr marL="2743200" algn="r" defTabSz="914400" rtl="1" eaLnBrk="1" latinLnBrk="0" hangingPunct="1">
      <a:defRPr sz="4400" kern="1200">
        <a:solidFill>
          <a:schemeClr val="tx1"/>
        </a:solidFill>
        <a:latin typeface="Arial" pitchFamily="34" charset="0"/>
        <a:ea typeface="+mn-ea"/>
        <a:cs typeface="Arial" pitchFamily="34" charset="0"/>
      </a:defRPr>
    </a:lvl7pPr>
    <a:lvl8pPr marL="3200400" algn="r" defTabSz="914400" rtl="1" eaLnBrk="1" latinLnBrk="0" hangingPunct="1">
      <a:defRPr sz="4400" kern="1200">
        <a:solidFill>
          <a:schemeClr val="tx1"/>
        </a:solidFill>
        <a:latin typeface="Arial" pitchFamily="34" charset="0"/>
        <a:ea typeface="+mn-ea"/>
        <a:cs typeface="Arial" pitchFamily="34" charset="0"/>
      </a:defRPr>
    </a:lvl8pPr>
    <a:lvl9pPr marL="3657600" algn="r" defTabSz="914400" rtl="1" eaLnBrk="1" latinLnBrk="0" hangingPunct="1">
      <a:defRPr sz="4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00"/>
    <a:srgbClr val="565656"/>
    <a:srgbClr val="7B7B7B"/>
    <a:srgbClr val="A9A9A9"/>
    <a:srgbClr val="C2C2C2"/>
    <a:srgbClr val="666666"/>
    <a:srgbClr val="717171"/>
    <a:srgbClr val="D4D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8" autoAdjust="0"/>
    <p:restoredTop sz="94648" autoAdjust="0"/>
  </p:normalViewPr>
  <p:slideViewPr>
    <p:cSldViewPr>
      <p:cViewPr varScale="1">
        <p:scale>
          <a:sx n="66" d="100"/>
          <a:sy n="66" d="100"/>
        </p:scale>
        <p:origin x="166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presProps" Target="pres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viewProps" Target="view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theme" Target="theme/theme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10403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0403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1040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6296696-CD7C-4419-994F-63346E714503}" type="slidenum">
              <a:rPr lang="ar-SA"/>
              <a:pPr>
                <a:defRPr/>
              </a:pPr>
              <a:t>‹#›</a:t>
            </a:fld>
            <a:endParaRPr lang="en-US"/>
          </a:p>
        </p:txBody>
      </p:sp>
    </p:spTree>
    <p:extLst>
      <p:ext uri="{BB962C8B-B14F-4D97-AF65-F5344CB8AC3E}">
        <p14:creationId xmlns:p14="http://schemas.microsoft.com/office/powerpoint/2010/main" val="2995395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1038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409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38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8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1038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B86DD8B-4101-4CF9-984C-49E1E43F232B}" type="slidenum">
              <a:rPr lang="ar-SA"/>
              <a:pPr>
                <a:defRPr/>
              </a:pPr>
              <a:t>‹#›</a:t>
            </a:fld>
            <a:endParaRPr lang="en-US"/>
          </a:p>
        </p:txBody>
      </p:sp>
    </p:spTree>
    <p:extLst>
      <p:ext uri="{BB962C8B-B14F-4D97-AF65-F5344CB8AC3E}">
        <p14:creationId xmlns:p14="http://schemas.microsoft.com/office/powerpoint/2010/main" val="3749341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381832F-EDAA-4732-BFA2-14ABD58C7C36}" type="slidenum">
              <a:rPr lang="ar-SA">
                <a:solidFill>
                  <a:prstClr val="black"/>
                </a:solidFill>
              </a:rPr>
              <a:pPr/>
              <a:t>1</a:t>
            </a:fld>
            <a:endParaRPr lang="en-US">
              <a:solidFill>
                <a:prstClr val="black"/>
              </a:solidFill>
            </a:endParaRPr>
          </a:p>
        </p:txBody>
      </p:sp>
      <p:sp>
        <p:nvSpPr>
          <p:cNvPr id="53251"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fontAlgn="base">
              <a:spcBef>
                <a:spcPct val="0"/>
              </a:spcBef>
              <a:spcAft>
                <a:spcPct val="0"/>
              </a:spcAft>
            </a:pPr>
            <a:fld id="{04EF80D8-6603-4446-A8B1-C54EFA0C6819}" type="slidenum">
              <a:rPr lang="ar-SA" sz="1200">
                <a:solidFill>
                  <a:prstClr val="black"/>
                </a:solidFill>
              </a:rPr>
              <a:pPr rtl="1" fontAlgn="base">
                <a:spcBef>
                  <a:spcPct val="0"/>
                </a:spcBef>
                <a:spcAft>
                  <a:spcPct val="0"/>
                </a:spcAft>
              </a:pPr>
              <a:t>1</a:t>
            </a:fld>
            <a:endParaRPr lang="en-US" sz="1200">
              <a:solidFill>
                <a:prstClr val="black"/>
              </a:solidFill>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42141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F228C4DD-8E90-42F7-9875-BCFC3CDDA240}" type="slidenum">
              <a:rPr lang="ar-SA"/>
              <a:pPr/>
              <a:t>6</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902975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654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164465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287973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67384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9381670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53686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3583818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48891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4781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127467D-5956-4765-AD62-6343F4D67DBF}" type="slidenum">
              <a:rPr lang="ar-SA"/>
              <a:pPr>
                <a:defRPr/>
              </a:pPr>
              <a:t>‹#›</a:t>
            </a:fld>
            <a:endParaRPr lang="en-US"/>
          </a:p>
        </p:txBody>
      </p:sp>
    </p:spTree>
    <p:extLst>
      <p:ext uri="{BB962C8B-B14F-4D97-AF65-F5344CB8AC3E}">
        <p14:creationId xmlns:p14="http://schemas.microsoft.com/office/powerpoint/2010/main" val="1025115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579826A-F43D-42A1-9C76-22F769E8D4D2}" type="slidenum">
              <a:rPr lang="ar-SA"/>
              <a:pPr>
                <a:defRPr/>
              </a:pPr>
              <a:t>‹#›</a:t>
            </a:fld>
            <a:endParaRPr lang="en-US"/>
          </a:p>
        </p:txBody>
      </p:sp>
    </p:spTree>
    <p:extLst>
      <p:ext uri="{BB962C8B-B14F-4D97-AF65-F5344CB8AC3E}">
        <p14:creationId xmlns:p14="http://schemas.microsoft.com/office/powerpoint/2010/main" val="155112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26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8039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7086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1655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977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0664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88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188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3/24/2019</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
        <p:nvSpPr>
          <p:cNvPr id="8" name="Rectangle 7"/>
          <p:cNvSpPr/>
          <p:nvPr userDrawn="1"/>
        </p:nvSpPr>
        <p:spPr>
          <a:xfrm>
            <a:off x="-108520"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8544793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 Id="rId9" Type="http://schemas.openxmlformats.org/officeDocument/2006/relationships/image" Target="../media/image4.jpeg"/></Relationships>
</file>

<file path=ppt/slides/_rels/slide14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 Id="rId9" Type="http://schemas.openxmlformats.org/officeDocument/2006/relationships/image" Target="../media/image4.jpeg"/></Relationships>
</file>

<file path=ppt/slides/_rels/slide14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image" Target="../media/image4.jpeg"/><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15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image" Target="../media/image4.jpeg"/><Relationship Id="rId5" Type="http://schemas.openxmlformats.org/officeDocument/2006/relationships/oleObject" Target="../embeddings/oleObject13.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5.bin"/></Relationships>
</file>

<file path=ppt/slides/_rels/slide1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Freeform 3"/>
          <p:cNvSpPr>
            <a:spLocks/>
          </p:cNvSpPr>
          <p:nvPr/>
        </p:nvSpPr>
        <p:spPr bwMode="ltGray">
          <a:xfrm>
            <a:off x="4414838" y="1485900"/>
            <a:ext cx="3630612" cy="3289300"/>
          </a:xfrm>
          <a:custGeom>
            <a:avLst/>
            <a:gdLst>
              <a:gd name="T0" fmla="*/ 2147483647 w 2287"/>
              <a:gd name="T1" fmla="*/ 2147483647 h 2072"/>
              <a:gd name="T2" fmla="*/ 2147483647 w 2287"/>
              <a:gd name="T3" fmla="*/ 2147483647 h 2072"/>
              <a:gd name="T4" fmla="*/ 2147483647 w 2287"/>
              <a:gd name="T5" fmla="*/ 2147483647 h 2072"/>
              <a:gd name="T6" fmla="*/ 2147483647 w 2287"/>
              <a:gd name="T7" fmla="*/ 2147483647 h 2072"/>
              <a:gd name="T8" fmla="*/ 2147483647 w 2287"/>
              <a:gd name="T9" fmla="*/ 2147483647 h 2072"/>
              <a:gd name="T10" fmla="*/ 2147483647 w 2287"/>
              <a:gd name="T11" fmla="*/ 2147483647 h 2072"/>
              <a:gd name="T12" fmla="*/ 2147483647 w 2287"/>
              <a:gd name="T13" fmla="*/ 2147483647 h 2072"/>
              <a:gd name="T14" fmla="*/ 2147483647 w 2287"/>
              <a:gd name="T15" fmla="*/ 2147483647 h 2072"/>
              <a:gd name="T16" fmla="*/ 2147483647 w 2287"/>
              <a:gd name="T17" fmla="*/ 2147483647 h 2072"/>
              <a:gd name="T18" fmla="*/ 2147483647 w 2287"/>
              <a:gd name="T19" fmla="*/ 2147483647 h 2072"/>
              <a:gd name="T20" fmla="*/ 2147483647 w 2287"/>
              <a:gd name="T21" fmla="*/ 2147483647 h 2072"/>
              <a:gd name="T22" fmla="*/ 2147483647 w 2287"/>
              <a:gd name="T23" fmla="*/ 2147483647 h 2072"/>
              <a:gd name="T24" fmla="*/ 2147483647 w 2287"/>
              <a:gd name="T25" fmla="*/ 2147483647 h 2072"/>
              <a:gd name="T26" fmla="*/ 2147483647 w 2287"/>
              <a:gd name="T27" fmla="*/ 2147483647 h 2072"/>
              <a:gd name="T28" fmla="*/ 2147483647 w 2287"/>
              <a:gd name="T29" fmla="*/ 2147483647 h 2072"/>
              <a:gd name="T30" fmla="*/ 2147483647 w 2287"/>
              <a:gd name="T31" fmla="*/ 2147483647 h 2072"/>
              <a:gd name="T32" fmla="*/ 2147483647 w 2287"/>
              <a:gd name="T33" fmla="*/ 2147483647 h 2072"/>
              <a:gd name="T34" fmla="*/ 2147483647 w 2287"/>
              <a:gd name="T35" fmla="*/ 2147483647 h 2072"/>
              <a:gd name="T36" fmla="*/ 2147483647 w 2287"/>
              <a:gd name="T37" fmla="*/ 2147483647 h 2072"/>
              <a:gd name="T38" fmla="*/ 2147483647 w 2287"/>
              <a:gd name="T39" fmla="*/ 2147483647 h 2072"/>
              <a:gd name="T40" fmla="*/ 2147483647 w 2287"/>
              <a:gd name="T41" fmla="*/ 2147483647 h 2072"/>
              <a:gd name="T42" fmla="*/ 2147483647 w 2287"/>
              <a:gd name="T43" fmla="*/ 2147483647 h 2072"/>
              <a:gd name="T44" fmla="*/ 2147483647 w 2287"/>
              <a:gd name="T45" fmla="*/ 2147483647 h 2072"/>
              <a:gd name="T46" fmla="*/ 2147483647 w 2287"/>
              <a:gd name="T47" fmla="*/ 2147483647 h 2072"/>
              <a:gd name="T48" fmla="*/ 2147483647 w 2287"/>
              <a:gd name="T49" fmla="*/ 2147483647 h 2072"/>
              <a:gd name="T50" fmla="*/ 2147483647 w 2287"/>
              <a:gd name="T51" fmla="*/ 2147483647 h 2072"/>
              <a:gd name="T52" fmla="*/ 2147483647 w 2287"/>
              <a:gd name="T53" fmla="*/ 2147483647 h 2072"/>
              <a:gd name="T54" fmla="*/ 2147483647 w 2287"/>
              <a:gd name="T55" fmla="*/ 2147483647 h 2072"/>
              <a:gd name="T56" fmla="*/ 2147483647 w 2287"/>
              <a:gd name="T57" fmla="*/ 2147483647 h 2072"/>
              <a:gd name="T58" fmla="*/ 2147483647 w 2287"/>
              <a:gd name="T59" fmla="*/ 2147483647 h 2072"/>
              <a:gd name="T60" fmla="*/ 2147483647 w 2287"/>
              <a:gd name="T61" fmla="*/ 2147483647 h 20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87"/>
              <a:gd name="T94" fmla="*/ 0 h 2072"/>
              <a:gd name="T95" fmla="*/ 2287 w 2287"/>
              <a:gd name="T96" fmla="*/ 2072 h 20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87" h="2072">
                <a:moveTo>
                  <a:pt x="2282" y="5"/>
                </a:moveTo>
                <a:cubicBezTo>
                  <a:pt x="2277" y="0"/>
                  <a:pt x="2239" y="132"/>
                  <a:pt x="2197" y="203"/>
                </a:cubicBezTo>
                <a:cubicBezTo>
                  <a:pt x="2155" y="274"/>
                  <a:pt x="2126" y="345"/>
                  <a:pt x="2027" y="430"/>
                </a:cubicBezTo>
                <a:cubicBezTo>
                  <a:pt x="1928" y="515"/>
                  <a:pt x="1762" y="643"/>
                  <a:pt x="1602" y="714"/>
                </a:cubicBezTo>
                <a:cubicBezTo>
                  <a:pt x="1442" y="785"/>
                  <a:pt x="1224" y="827"/>
                  <a:pt x="1063" y="855"/>
                </a:cubicBezTo>
                <a:cubicBezTo>
                  <a:pt x="902" y="883"/>
                  <a:pt x="751" y="884"/>
                  <a:pt x="638" y="884"/>
                </a:cubicBezTo>
                <a:cubicBezTo>
                  <a:pt x="525" y="884"/>
                  <a:pt x="434" y="869"/>
                  <a:pt x="382" y="855"/>
                </a:cubicBezTo>
                <a:cubicBezTo>
                  <a:pt x="330" y="841"/>
                  <a:pt x="345" y="799"/>
                  <a:pt x="326" y="799"/>
                </a:cubicBezTo>
                <a:cubicBezTo>
                  <a:pt x="307" y="799"/>
                  <a:pt x="297" y="831"/>
                  <a:pt x="269" y="855"/>
                </a:cubicBezTo>
                <a:cubicBezTo>
                  <a:pt x="241" y="879"/>
                  <a:pt x="189" y="903"/>
                  <a:pt x="156" y="941"/>
                </a:cubicBezTo>
                <a:cubicBezTo>
                  <a:pt x="123" y="979"/>
                  <a:pt x="95" y="1025"/>
                  <a:pt x="71" y="1082"/>
                </a:cubicBezTo>
                <a:cubicBezTo>
                  <a:pt x="47" y="1139"/>
                  <a:pt x="25" y="1209"/>
                  <a:pt x="14" y="1281"/>
                </a:cubicBezTo>
                <a:cubicBezTo>
                  <a:pt x="3" y="1353"/>
                  <a:pt x="4" y="1386"/>
                  <a:pt x="3" y="1516"/>
                </a:cubicBezTo>
                <a:cubicBezTo>
                  <a:pt x="2" y="1646"/>
                  <a:pt x="0" y="2056"/>
                  <a:pt x="7" y="2064"/>
                </a:cubicBezTo>
                <a:cubicBezTo>
                  <a:pt x="14" y="2072"/>
                  <a:pt x="31" y="1694"/>
                  <a:pt x="42" y="1564"/>
                </a:cubicBezTo>
                <a:cubicBezTo>
                  <a:pt x="53" y="1434"/>
                  <a:pt x="62" y="1356"/>
                  <a:pt x="71" y="1281"/>
                </a:cubicBezTo>
                <a:cubicBezTo>
                  <a:pt x="80" y="1206"/>
                  <a:pt x="85" y="1149"/>
                  <a:pt x="99" y="1111"/>
                </a:cubicBezTo>
                <a:cubicBezTo>
                  <a:pt x="113" y="1073"/>
                  <a:pt x="132" y="1068"/>
                  <a:pt x="156" y="1054"/>
                </a:cubicBezTo>
                <a:cubicBezTo>
                  <a:pt x="180" y="1040"/>
                  <a:pt x="213" y="1026"/>
                  <a:pt x="241" y="1026"/>
                </a:cubicBezTo>
                <a:cubicBezTo>
                  <a:pt x="269" y="1026"/>
                  <a:pt x="307" y="1045"/>
                  <a:pt x="326" y="1054"/>
                </a:cubicBezTo>
                <a:cubicBezTo>
                  <a:pt x="345" y="1063"/>
                  <a:pt x="340" y="1087"/>
                  <a:pt x="354" y="1082"/>
                </a:cubicBezTo>
                <a:cubicBezTo>
                  <a:pt x="368" y="1077"/>
                  <a:pt x="383" y="1031"/>
                  <a:pt x="411" y="1026"/>
                </a:cubicBezTo>
                <a:cubicBezTo>
                  <a:pt x="439" y="1021"/>
                  <a:pt x="449" y="1049"/>
                  <a:pt x="524" y="1054"/>
                </a:cubicBezTo>
                <a:cubicBezTo>
                  <a:pt x="599" y="1059"/>
                  <a:pt x="755" y="1064"/>
                  <a:pt x="864" y="1054"/>
                </a:cubicBezTo>
                <a:cubicBezTo>
                  <a:pt x="973" y="1044"/>
                  <a:pt x="1048" y="1035"/>
                  <a:pt x="1176" y="997"/>
                </a:cubicBezTo>
                <a:cubicBezTo>
                  <a:pt x="1304" y="959"/>
                  <a:pt x="1516" y="880"/>
                  <a:pt x="1630" y="827"/>
                </a:cubicBezTo>
                <a:cubicBezTo>
                  <a:pt x="1744" y="774"/>
                  <a:pt x="1795" y="724"/>
                  <a:pt x="1861" y="677"/>
                </a:cubicBezTo>
                <a:cubicBezTo>
                  <a:pt x="1927" y="630"/>
                  <a:pt x="1981" y="590"/>
                  <a:pt x="2027" y="544"/>
                </a:cubicBezTo>
                <a:cubicBezTo>
                  <a:pt x="2073" y="498"/>
                  <a:pt x="2107" y="454"/>
                  <a:pt x="2140" y="402"/>
                </a:cubicBezTo>
                <a:cubicBezTo>
                  <a:pt x="2173" y="350"/>
                  <a:pt x="2201" y="298"/>
                  <a:pt x="2225" y="232"/>
                </a:cubicBezTo>
                <a:cubicBezTo>
                  <a:pt x="2249" y="166"/>
                  <a:pt x="2287" y="10"/>
                  <a:pt x="2282" y="5"/>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76" name="Freeform 4"/>
          <p:cNvSpPr>
            <a:spLocks/>
          </p:cNvSpPr>
          <p:nvPr/>
        </p:nvSpPr>
        <p:spPr bwMode="ltGray">
          <a:xfrm>
            <a:off x="7227888" y="2776538"/>
            <a:ext cx="284162" cy="352425"/>
          </a:xfrm>
          <a:custGeom>
            <a:avLst/>
            <a:gdLst>
              <a:gd name="T0" fmla="*/ 2147483647 w 179"/>
              <a:gd name="T1" fmla="*/ 2147483647 h 222"/>
              <a:gd name="T2" fmla="*/ 0 w 179"/>
              <a:gd name="T3" fmla="*/ 2147483647 h 222"/>
              <a:gd name="T4" fmla="*/ 2147483647 w 179"/>
              <a:gd name="T5" fmla="*/ 2147483647 h 222"/>
              <a:gd name="T6" fmla="*/ 2147483647 w 179"/>
              <a:gd name="T7" fmla="*/ 2147483647 h 222"/>
              <a:gd name="T8" fmla="*/ 2147483647 w 179"/>
              <a:gd name="T9" fmla="*/ 2147483647 h 222"/>
              <a:gd name="T10" fmla="*/ 2147483647 w 179"/>
              <a:gd name="T11" fmla="*/ 2147483647 h 222"/>
              <a:gd name="T12" fmla="*/ 2147483647 w 179"/>
              <a:gd name="T13" fmla="*/ 2147483647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77" name="Freeform 5"/>
          <p:cNvSpPr>
            <a:spLocks/>
          </p:cNvSpPr>
          <p:nvPr/>
        </p:nvSpPr>
        <p:spPr bwMode="ltGray">
          <a:xfrm>
            <a:off x="2898775" y="969963"/>
            <a:ext cx="3162300" cy="2762250"/>
          </a:xfrm>
          <a:custGeom>
            <a:avLst/>
            <a:gdLst>
              <a:gd name="T0" fmla="*/ 2147483647 w 1992"/>
              <a:gd name="T1" fmla="*/ 2147483647 h 1740"/>
              <a:gd name="T2" fmla="*/ 2147483647 w 1992"/>
              <a:gd name="T3" fmla="*/ 2147483647 h 1740"/>
              <a:gd name="T4" fmla="*/ 2147483647 w 1992"/>
              <a:gd name="T5" fmla="*/ 2147483647 h 1740"/>
              <a:gd name="T6" fmla="*/ 2147483647 w 1992"/>
              <a:gd name="T7" fmla="*/ 2147483647 h 1740"/>
              <a:gd name="T8" fmla="*/ 2147483647 w 1992"/>
              <a:gd name="T9" fmla="*/ 2147483647 h 1740"/>
              <a:gd name="T10" fmla="*/ 2147483647 w 1992"/>
              <a:gd name="T11" fmla="*/ 2147483647 h 1740"/>
              <a:gd name="T12" fmla="*/ 2147483647 w 1992"/>
              <a:gd name="T13" fmla="*/ 2147483647 h 1740"/>
              <a:gd name="T14" fmla="*/ 2147483647 w 1992"/>
              <a:gd name="T15" fmla="*/ 2147483647 h 1740"/>
              <a:gd name="T16" fmla="*/ 2147483647 w 1992"/>
              <a:gd name="T17" fmla="*/ 2147483647 h 1740"/>
              <a:gd name="T18" fmla="*/ 2147483647 w 1992"/>
              <a:gd name="T19" fmla="*/ 2147483647 h 1740"/>
              <a:gd name="T20" fmla="*/ 2147483647 w 1992"/>
              <a:gd name="T21" fmla="*/ 2147483647 h 1740"/>
              <a:gd name="T22" fmla="*/ 2147483647 w 1992"/>
              <a:gd name="T23" fmla="*/ 2147483647 h 1740"/>
              <a:gd name="T24" fmla="*/ 2147483647 w 1992"/>
              <a:gd name="T25" fmla="*/ 2147483647 h 1740"/>
              <a:gd name="T26" fmla="*/ 2147483647 w 1992"/>
              <a:gd name="T27" fmla="*/ 2147483647 h 1740"/>
              <a:gd name="T28" fmla="*/ 2147483647 w 1992"/>
              <a:gd name="T29" fmla="*/ 2147483647 h 1740"/>
              <a:gd name="T30" fmla="*/ 2147483647 w 1992"/>
              <a:gd name="T31" fmla="*/ 2147483647 h 1740"/>
              <a:gd name="T32" fmla="*/ 2147483647 w 1992"/>
              <a:gd name="T33" fmla="*/ 2147483647 h 1740"/>
              <a:gd name="T34" fmla="*/ 2147483647 w 1992"/>
              <a:gd name="T35" fmla="*/ 2147483647 h 1740"/>
              <a:gd name="T36" fmla="*/ 2147483647 w 1992"/>
              <a:gd name="T37" fmla="*/ 2147483647 h 1740"/>
              <a:gd name="T38" fmla="*/ 2147483647 w 1992"/>
              <a:gd name="T39" fmla="*/ 2147483647 h 1740"/>
              <a:gd name="T40" fmla="*/ 2147483647 w 1992"/>
              <a:gd name="T41" fmla="*/ 2147483647 h 1740"/>
              <a:gd name="T42" fmla="*/ 2147483647 w 1992"/>
              <a:gd name="T43" fmla="*/ 2147483647 h 1740"/>
              <a:gd name="T44" fmla="*/ 2147483647 w 1992"/>
              <a:gd name="T45" fmla="*/ 2147483647 h 1740"/>
              <a:gd name="T46" fmla="*/ 2147483647 w 1992"/>
              <a:gd name="T47" fmla="*/ 2147483647 h 1740"/>
              <a:gd name="T48" fmla="*/ 2147483647 w 1992"/>
              <a:gd name="T49" fmla="*/ 2147483647 h 1740"/>
              <a:gd name="T50" fmla="*/ 2147483647 w 1992"/>
              <a:gd name="T51" fmla="*/ 2147483647 h 1740"/>
              <a:gd name="T52" fmla="*/ 2147483647 w 1992"/>
              <a:gd name="T53" fmla="*/ 2147483647 h 1740"/>
              <a:gd name="T54" fmla="*/ 2147483647 w 1992"/>
              <a:gd name="T55" fmla="*/ 2147483647 h 1740"/>
              <a:gd name="T56" fmla="*/ 2147483647 w 1992"/>
              <a:gd name="T57" fmla="*/ 2147483647 h 1740"/>
              <a:gd name="T58" fmla="*/ 2147483647 w 1992"/>
              <a:gd name="T59" fmla="*/ 2147483647 h 1740"/>
              <a:gd name="T60" fmla="*/ 2147483647 w 1992"/>
              <a:gd name="T61" fmla="*/ 2147483647 h 1740"/>
              <a:gd name="T62" fmla="*/ 2147483647 w 1992"/>
              <a:gd name="T63" fmla="*/ 2147483647 h 1740"/>
              <a:gd name="T64" fmla="*/ 2147483647 w 1992"/>
              <a:gd name="T65" fmla="*/ 2147483647 h 1740"/>
              <a:gd name="T66" fmla="*/ 2147483647 w 1992"/>
              <a:gd name="T67" fmla="*/ 2147483647 h 1740"/>
              <a:gd name="T68" fmla="*/ 2147483647 w 1992"/>
              <a:gd name="T69" fmla="*/ 2147483647 h 1740"/>
              <a:gd name="T70" fmla="*/ 2147483647 w 1992"/>
              <a:gd name="T71" fmla="*/ 2147483647 h 1740"/>
              <a:gd name="T72" fmla="*/ 2147483647 w 1992"/>
              <a:gd name="T73" fmla="*/ 2147483647 h 1740"/>
              <a:gd name="T74" fmla="*/ 2147483647 w 1992"/>
              <a:gd name="T75" fmla="*/ 2147483647 h 1740"/>
              <a:gd name="T76" fmla="*/ 2147483647 w 1992"/>
              <a:gd name="T77" fmla="*/ 2147483647 h 1740"/>
              <a:gd name="T78" fmla="*/ 2147483647 w 1992"/>
              <a:gd name="T79" fmla="*/ 2147483647 h 1740"/>
              <a:gd name="T80" fmla="*/ 2147483647 w 1992"/>
              <a:gd name="T81" fmla="*/ 2147483647 h 1740"/>
              <a:gd name="T82" fmla="*/ 2147483647 w 1992"/>
              <a:gd name="T83" fmla="*/ 2147483647 h 1740"/>
              <a:gd name="T84" fmla="*/ 2147483647 w 1992"/>
              <a:gd name="T85" fmla="*/ 2147483647 h 1740"/>
              <a:gd name="T86" fmla="*/ 2147483647 w 1992"/>
              <a:gd name="T87" fmla="*/ 2147483647 h 17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92"/>
              <a:gd name="T133" fmla="*/ 0 h 1740"/>
              <a:gd name="T134" fmla="*/ 1992 w 1992"/>
              <a:gd name="T135" fmla="*/ 1740 h 17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92" h="1740">
                <a:moveTo>
                  <a:pt x="1763" y="358"/>
                </a:moveTo>
                <a:cubicBezTo>
                  <a:pt x="1782" y="337"/>
                  <a:pt x="1873" y="252"/>
                  <a:pt x="1906" y="205"/>
                </a:cubicBezTo>
                <a:cubicBezTo>
                  <a:pt x="1939" y="158"/>
                  <a:pt x="1947" y="106"/>
                  <a:pt x="1961" y="75"/>
                </a:cubicBezTo>
                <a:cubicBezTo>
                  <a:pt x="1975" y="44"/>
                  <a:pt x="1988" y="0"/>
                  <a:pt x="1990" y="18"/>
                </a:cubicBezTo>
                <a:cubicBezTo>
                  <a:pt x="1992" y="36"/>
                  <a:pt x="1973" y="125"/>
                  <a:pt x="1970" y="181"/>
                </a:cubicBezTo>
                <a:cubicBezTo>
                  <a:pt x="1967" y="237"/>
                  <a:pt x="1971" y="300"/>
                  <a:pt x="1970" y="357"/>
                </a:cubicBezTo>
                <a:cubicBezTo>
                  <a:pt x="1969" y="414"/>
                  <a:pt x="1966" y="455"/>
                  <a:pt x="1962" y="521"/>
                </a:cubicBezTo>
                <a:cubicBezTo>
                  <a:pt x="1958" y="587"/>
                  <a:pt x="1958" y="688"/>
                  <a:pt x="1948" y="751"/>
                </a:cubicBezTo>
                <a:cubicBezTo>
                  <a:pt x="1938" y="814"/>
                  <a:pt x="1919" y="862"/>
                  <a:pt x="1904" y="897"/>
                </a:cubicBezTo>
                <a:cubicBezTo>
                  <a:pt x="1889" y="932"/>
                  <a:pt x="1874" y="942"/>
                  <a:pt x="1860" y="961"/>
                </a:cubicBezTo>
                <a:cubicBezTo>
                  <a:pt x="1846" y="980"/>
                  <a:pt x="1840" y="988"/>
                  <a:pt x="1819" y="1010"/>
                </a:cubicBezTo>
                <a:cubicBezTo>
                  <a:pt x="1798" y="1032"/>
                  <a:pt x="1767" y="1081"/>
                  <a:pt x="1734" y="1095"/>
                </a:cubicBezTo>
                <a:cubicBezTo>
                  <a:pt x="1701" y="1109"/>
                  <a:pt x="1648" y="1101"/>
                  <a:pt x="1621" y="1095"/>
                </a:cubicBezTo>
                <a:cubicBezTo>
                  <a:pt x="1594" y="1089"/>
                  <a:pt x="1585" y="1071"/>
                  <a:pt x="1570" y="1057"/>
                </a:cubicBezTo>
                <a:cubicBezTo>
                  <a:pt x="1555" y="1043"/>
                  <a:pt x="1542" y="1033"/>
                  <a:pt x="1530" y="1013"/>
                </a:cubicBezTo>
                <a:cubicBezTo>
                  <a:pt x="1518" y="993"/>
                  <a:pt x="1503" y="960"/>
                  <a:pt x="1498" y="934"/>
                </a:cubicBezTo>
                <a:cubicBezTo>
                  <a:pt x="1493" y="908"/>
                  <a:pt x="1489" y="905"/>
                  <a:pt x="1501" y="859"/>
                </a:cubicBezTo>
                <a:cubicBezTo>
                  <a:pt x="1513" y="813"/>
                  <a:pt x="1540" y="714"/>
                  <a:pt x="1569" y="656"/>
                </a:cubicBezTo>
                <a:cubicBezTo>
                  <a:pt x="1598" y="598"/>
                  <a:pt x="1641" y="545"/>
                  <a:pt x="1678" y="509"/>
                </a:cubicBezTo>
                <a:cubicBezTo>
                  <a:pt x="1715" y="473"/>
                  <a:pt x="1763" y="459"/>
                  <a:pt x="1791" y="443"/>
                </a:cubicBezTo>
                <a:cubicBezTo>
                  <a:pt x="1819" y="427"/>
                  <a:pt x="1839" y="398"/>
                  <a:pt x="1848" y="415"/>
                </a:cubicBezTo>
                <a:cubicBezTo>
                  <a:pt x="1857" y="432"/>
                  <a:pt x="1847" y="515"/>
                  <a:pt x="1847" y="548"/>
                </a:cubicBezTo>
                <a:cubicBezTo>
                  <a:pt x="1847" y="581"/>
                  <a:pt x="1853" y="574"/>
                  <a:pt x="1848" y="613"/>
                </a:cubicBezTo>
                <a:cubicBezTo>
                  <a:pt x="1843" y="652"/>
                  <a:pt x="1833" y="727"/>
                  <a:pt x="1819" y="784"/>
                </a:cubicBezTo>
                <a:cubicBezTo>
                  <a:pt x="1805" y="841"/>
                  <a:pt x="1783" y="918"/>
                  <a:pt x="1763" y="954"/>
                </a:cubicBezTo>
                <a:cubicBezTo>
                  <a:pt x="1743" y="990"/>
                  <a:pt x="1718" y="992"/>
                  <a:pt x="1698" y="1001"/>
                </a:cubicBezTo>
                <a:cubicBezTo>
                  <a:pt x="1678" y="1010"/>
                  <a:pt x="1659" y="1012"/>
                  <a:pt x="1642" y="1009"/>
                </a:cubicBezTo>
                <a:cubicBezTo>
                  <a:pt x="1625" y="1006"/>
                  <a:pt x="1611" y="972"/>
                  <a:pt x="1593" y="982"/>
                </a:cubicBezTo>
                <a:cubicBezTo>
                  <a:pt x="1575" y="992"/>
                  <a:pt x="1555" y="1048"/>
                  <a:pt x="1536" y="1067"/>
                </a:cubicBezTo>
                <a:cubicBezTo>
                  <a:pt x="1517" y="1086"/>
                  <a:pt x="1498" y="1090"/>
                  <a:pt x="1479" y="1095"/>
                </a:cubicBezTo>
                <a:cubicBezTo>
                  <a:pt x="1460" y="1100"/>
                  <a:pt x="1442" y="1100"/>
                  <a:pt x="1423" y="1095"/>
                </a:cubicBezTo>
                <a:cubicBezTo>
                  <a:pt x="1404" y="1090"/>
                  <a:pt x="1387" y="1075"/>
                  <a:pt x="1366" y="1067"/>
                </a:cubicBezTo>
                <a:cubicBezTo>
                  <a:pt x="1345" y="1059"/>
                  <a:pt x="1329" y="1046"/>
                  <a:pt x="1298" y="1049"/>
                </a:cubicBezTo>
                <a:cubicBezTo>
                  <a:pt x="1267" y="1052"/>
                  <a:pt x="1213" y="1068"/>
                  <a:pt x="1182" y="1085"/>
                </a:cubicBezTo>
                <a:cubicBezTo>
                  <a:pt x="1151" y="1102"/>
                  <a:pt x="1136" y="1130"/>
                  <a:pt x="1111" y="1152"/>
                </a:cubicBezTo>
                <a:cubicBezTo>
                  <a:pt x="1086" y="1174"/>
                  <a:pt x="1062" y="1189"/>
                  <a:pt x="1034" y="1217"/>
                </a:cubicBezTo>
                <a:cubicBezTo>
                  <a:pt x="1006" y="1245"/>
                  <a:pt x="976" y="1280"/>
                  <a:pt x="941" y="1322"/>
                </a:cubicBezTo>
                <a:cubicBezTo>
                  <a:pt x="906" y="1364"/>
                  <a:pt x="862" y="1427"/>
                  <a:pt x="824" y="1469"/>
                </a:cubicBezTo>
                <a:cubicBezTo>
                  <a:pt x="786" y="1511"/>
                  <a:pt x="761" y="1540"/>
                  <a:pt x="714" y="1577"/>
                </a:cubicBezTo>
                <a:cubicBezTo>
                  <a:pt x="667" y="1614"/>
                  <a:pt x="609" y="1664"/>
                  <a:pt x="544" y="1691"/>
                </a:cubicBezTo>
                <a:cubicBezTo>
                  <a:pt x="479" y="1718"/>
                  <a:pt x="393" y="1740"/>
                  <a:pt x="322" y="1740"/>
                </a:cubicBezTo>
                <a:cubicBezTo>
                  <a:pt x="251" y="1740"/>
                  <a:pt x="166" y="1718"/>
                  <a:pt x="118" y="1691"/>
                </a:cubicBezTo>
                <a:cubicBezTo>
                  <a:pt x="70" y="1664"/>
                  <a:pt x="52" y="1624"/>
                  <a:pt x="33" y="1577"/>
                </a:cubicBezTo>
                <a:cubicBezTo>
                  <a:pt x="14" y="1530"/>
                  <a:pt x="0" y="1454"/>
                  <a:pt x="5" y="1407"/>
                </a:cubicBezTo>
                <a:cubicBezTo>
                  <a:pt x="10" y="1360"/>
                  <a:pt x="48" y="1322"/>
                  <a:pt x="62" y="1294"/>
                </a:cubicBezTo>
                <a:cubicBezTo>
                  <a:pt x="76" y="1266"/>
                  <a:pt x="95" y="1227"/>
                  <a:pt x="90" y="1237"/>
                </a:cubicBezTo>
                <a:cubicBezTo>
                  <a:pt x="85" y="1247"/>
                  <a:pt x="43" y="1315"/>
                  <a:pt x="34" y="1353"/>
                </a:cubicBezTo>
                <a:cubicBezTo>
                  <a:pt x="25" y="1391"/>
                  <a:pt x="24" y="1422"/>
                  <a:pt x="33" y="1464"/>
                </a:cubicBezTo>
                <a:cubicBezTo>
                  <a:pt x="42" y="1506"/>
                  <a:pt x="60" y="1571"/>
                  <a:pt x="90" y="1606"/>
                </a:cubicBezTo>
                <a:cubicBezTo>
                  <a:pt x="120" y="1641"/>
                  <a:pt x="176" y="1659"/>
                  <a:pt x="214" y="1673"/>
                </a:cubicBezTo>
                <a:cubicBezTo>
                  <a:pt x="252" y="1687"/>
                  <a:pt x="286" y="1687"/>
                  <a:pt x="316" y="1690"/>
                </a:cubicBezTo>
                <a:cubicBezTo>
                  <a:pt x="346" y="1693"/>
                  <a:pt x="371" y="1695"/>
                  <a:pt x="394" y="1693"/>
                </a:cubicBezTo>
                <a:cubicBezTo>
                  <a:pt x="417" y="1691"/>
                  <a:pt x="421" y="1695"/>
                  <a:pt x="454" y="1681"/>
                </a:cubicBezTo>
                <a:cubicBezTo>
                  <a:pt x="487" y="1667"/>
                  <a:pt x="550" y="1637"/>
                  <a:pt x="595" y="1609"/>
                </a:cubicBezTo>
                <a:cubicBezTo>
                  <a:pt x="640" y="1581"/>
                  <a:pt x="690" y="1539"/>
                  <a:pt x="722" y="1510"/>
                </a:cubicBezTo>
                <a:cubicBezTo>
                  <a:pt x="754" y="1481"/>
                  <a:pt x="754" y="1480"/>
                  <a:pt x="790" y="1435"/>
                </a:cubicBezTo>
                <a:cubicBezTo>
                  <a:pt x="826" y="1390"/>
                  <a:pt x="897" y="1294"/>
                  <a:pt x="941" y="1237"/>
                </a:cubicBezTo>
                <a:cubicBezTo>
                  <a:pt x="985" y="1180"/>
                  <a:pt x="1022" y="1134"/>
                  <a:pt x="1054" y="1095"/>
                </a:cubicBezTo>
                <a:cubicBezTo>
                  <a:pt x="1086" y="1056"/>
                  <a:pt x="1104" y="1026"/>
                  <a:pt x="1134" y="1001"/>
                </a:cubicBezTo>
                <a:cubicBezTo>
                  <a:pt x="1164" y="976"/>
                  <a:pt x="1210" y="958"/>
                  <a:pt x="1234" y="945"/>
                </a:cubicBezTo>
                <a:cubicBezTo>
                  <a:pt x="1258" y="932"/>
                  <a:pt x="1254" y="930"/>
                  <a:pt x="1281" y="925"/>
                </a:cubicBezTo>
                <a:cubicBezTo>
                  <a:pt x="1308" y="920"/>
                  <a:pt x="1356" y="908"/>
                  <a:pt x="1394" y="913"/>
                </a:cubicBezTo>
                <a:cubicBezTo>
                  <a:pt x="1432" y="918"/>
                  <a:pt x="1480" y="947"/>
                  <a:pt x="1508" y="954"/>
                </a:cubicBezTo>
                <a:cubicBezTo>
                  <a:pt x="1536" y="961"/>
                  <a:pt x="1550" y="963"/>
                  <a:pt x="1564" y="954"/>
                </a:cubicBezTo>
                <a:cubicBezTo>
                  <a:pt x="1578" y="945"/>
                  <a:pt x="1584" y="916"/>
                  <a:pt x="1593" y="897"/>
                </a:cubicBezTo>
                <a:cubicBezTo>
                  <a:pt x="1602" y="878"/>
                  <a:pt x="1612" y="854"/>
                  <a:pt x="1621" y="840"/>
                </a:cubicBezTo>
                <a:cubicBezTo>
                  <a:pt x="1630" y="826"/>
                  <a:pt x="1640" y="812"/>
                  <a:pt x="1649" y="812"/>
                </a:cubicBezTo>
                <a:cubicBezTo>
                  <a:pt x="1658" y="812"/>
                  <a:pt x="1664" y="831"/>
                  <a:pt x="1678" y="840"/>
                </a:cubicBezTo>
                <a:cubicBezTo>
                  <a:pt x="1692" y="849"/>
                  <a:pt x="1717" y="875"/>
                  <a:pt x="1734" y="869"/>
                </a:cubicBezTo>
                <a:cubicBezTo>
                  <a:pt x="1751" y="863"/>
                  <a:pt x="1772" y="837"/>
                  <a:pt x="1779" y="805"/>
                </a:cubicBezTo>
                <a:cubicBezTo>
                  <a:pt x="1786" y="773"/>
                  <a:pt x="1776" y="716"/>
                  <a:pt x="1779" y="677"/>
                </a:cubicBezTo>
                <a:cubicBezTo>
                  <a:pt x="1782" y="638"/>
                  <a:pt x="1787" y="607"/>
                  <a:pt x="1794" y="573"/>
                </a:cubicBezTo>
                <a:cubicBezTo>
                  <a:pt x="1801" y="539"/>
                  <a:pt x="1827" y="483"/>
                  <a:pt x="1819" y="472"/>
                </a:cubicBezTo>
                <a:cubicBezTo>
                  <a:pt x="1811" y="461"/>
                  <a:pt x="1779" y="478"/>
                  <a:pt x="1746" y="505"/>
                </a:cubicBezTo>
                <a:cubicBezTo>
                  <a:pt x="1713" y="532"/>
                  <a:pt x="1658" y="580"/>
                  <a:pt x="1623" y="636"/>
                </a:cubicBezTo>
                <a:cubicBezTo>
                  <a:pt x="1588" y="692"/>
                  <a:pt x="1548" y="780"/>
                  <a:pt x="1536" y="840"/>
                </a:cubicBezTo>
                <a:cubicBezTo>
                  <a:pt x="1524" y="900"/>
                  <a:pt x="1531" y="959"/>
                  <a:pt x="1550" y="997"/>
                </a:cubicBezTo>
                <a:cubicBezTo>
                  <a:pt x="1569" y="1035"/>
                  <a:pt x="1609" y="1069"/>
                  <a:pt x="1649" y="1067"/>
                </a:cubicBezTo>
                <a:cubicBezTo>
                  <a:pt x="1689" y="1065"/>
                  <a:pt x="1751" y="1023"/>
                  <a:pt x="1791" y="982"/>
                </a:cubicBezTo>
                <a:cubicBezTo>
                  <a:pt x="1831" y="941"/>
                  <a:pt x="1866" y="891"/>
                  <a:pt x="1888" y="819"/>
                </a:cubicBezTo>
                <a:cubicBezTo>
                  <a:pt x="1910" y="747"/>
                  <a:pt x="1915" y="621"/>
                  <a:pt x="1921" y="548"/>
                </a:cubicBezTo>
                <a:cubicBezTo>
                  <a:pt x="1927" y="475"/>
                  <a:pt x="1920" y="422"/>
                  <a:pt x="1922" y="381"/>
                </a:cubicBezTo>
                <a:cubicBezTo>
                  <a:pt x="1924" y="340"/>
                  <a:pt x="1930" y="330"/>
                  <a:pt x="1933" y="302"/>
                </a:cubicBezTo>
                <a:cubicBezTo>
                  <a:pt x="1936" y="274"/>
                  <a:pt x="1947" y="208"/>
                  <a:pt x="1938" y="213"/>
                </a:cubicBezTo>
                <a:cubicBezTo>
                  <a:pt x="1929" y="218"/>
                  <a:pt x="1891" y="306"/>
                  <a:pt x="1876" y="330"/>
                </a:cubicBezTo>
                <a:cubicBezTo>
                  <a:pt x="1861" y="354"/>
                  <a:pt x="1861" y="355"/>
                  <a:pt x="1848" y="358"/>
                </a:cubicBezTo>
                <a:cubicBezTo>
                  <a:pt x="1835" y="361"/>
                  <a:pt x="1811" y="346"/>
                  <a:pt x="1797" y="346"/>
                </a:cubicBezTo>
                <a:cubicBezTo>
                  <a:pt x="1783" y="346"/>
                  <a:pt x="1770" y="356"/>
                  <a:pt x="1763" y="358"/>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78" name="Freeform 6"/>
          <p:cNvSpPr>
            <a:spLocks/>
          </p:cNvSpPr>
          <p:nvPr/>
        </p:nvSpPr>
        <p:spPr bwMode="ltGray">
          <a:xfrm>
            <a:off x="5380038" y="1254125"/>
            <a:ext cx="100012" cy="295275"/>
          </a:xfrm>
          <a:custGeom>
            <a:avLst/>
            <a:gdLst>
              <a:gd name="T0" fmla="*/ 2147483647 w 63"/>
              <a:gd name="T1" fmla="*/ 2147483647 h 186"/>
              <a:gd name="T2" fmla="*/ 2147483647 w 63"/>
              <a:gd name="T3" fmla="*/ 2147483647 h 186"/>
              <a:gd name="T4" fmla="*/ 2147483647 w 63"/>
              <a:gd name="T5" fmla="*/ 2147483647 h 186"/>
              <a:gd name="T6" fmla="*/ 2147483647 w 63"/>
              <a:gd name="T7" fmla="*/ 2147483647 h 186"/>
              <a:gd name="T8" fmla="*/ 2147483647 w 63"/>
              <a:gd name="T9" fmla="*/ 2147483647 h 186"/>
              <a:gd name="T10" fmla="*/ 2147483647 w 63"/>
              <a:gd name="T11" fmla="*/ 2147483647 h 186"/>
              <a:gd name="T12" fmla="*/ 2147483647 w 63"/>
              <a:gd name="T13" fmla="*/ 2147483647 h 186"/>
              <a:gd name="T14" fmla="*/ 0 60000 65536"/>
              <a:gd name="T15" fmla="*/ 0 60000 65536"/>
              <a:gd name="T16" fmla="*/ 0 60000 65536"/>
              <a:gd name="T17" fmla="*/ 0 60000 65536"/>
              <a:gd name="T18" fmla="*/ 0 60000 65536"/>
              <a:gd name="T19" fmla="*/ 0 60000 65536"/>
              <a:gd name="T20" fmla="*/ 0 60000 65536"/>
              <a:gd name="T21" fmla="*/ 0 w 63"/>
              <a:gd name="T22" fmla="*/ 0 h 186"/>
              <a:gd name="T23" fmla="*/ 63 w 63"/>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86">
                <a:moveTo>
                  <a:pt x="58" y="9"/>
                </a:moveTo>
                <a:cubicBezTo>
                  <a:pt x="53" y="0"/>
                  <a:pt x="37" y="18"/>
                  <a:pt x="30" y="38"/>
                </a:cubicBezTo>
                <a:cubicBezTo>
                  <a:pt x="23" y="58"/>
                  <a:pt x="23" y="107"/>
                  <a:pt x="19" y="131"/>
                </a:cubicBezTo>
                <a:cubicBezTo>
                  <a:pt x="15" y="155"/>
                  <a:pt x="0" y="182"/>
                  <a:pt x="3" y="184"/>
                </a:cubicBezTo>
                <a:cubicBezTo>
                  <a:pt x="6" y="186"/>
                  <a:pt x="27" y="161"/>
                  <a:pt x="36" y="146"/>
                </a:cubicBezTo>
                <a:cubicBezTo>
                  <a:pt x="45" y="131"/>
                  <a:pt x="54" y="117"/>
                  <a:pt x="58" y="94"/>
                </a:cubicBezTo>
                <a:cubicBezTo>
                  <a:pt x="62" y="71"/>
                  <a:pt x="63" y="18"/>
                  <a:pt x="58" y="9"/>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79" name="Freeform 7"/>
          <p:cNvSpPr>
            <a:spLocks/>
          </p:cNvSpPr>
          <p:nvPr/>
        </p:nvSpPr>
        <p:spPr bwMode="ltGray">
          <a:xfrm>
            <a:off x="5334000" y="1581150"/>
            <a:ext cx="182563" cy="228600"/>
          </a:xfrm>
          <a:custGeom>
            <a:avLst/>
            <a:gdLst>
              <a:gd name="T0" fmla="*/ 2147483647 w 115"/>
              <a:gd name="T1" fmla="*/ 2147483647 h 144"/>
              <a:gd name="T2" fmla="*/ 2147483647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2147483647 h 144"/>
              <a:gd name="T18" fmla="*/ 2147483647 w 115"/>
              <a:gd name="T19" fmla="*/ 2147483647 h 144"/>
              <a:gd name="T20" fmla="*/ 2147483647 w 115"/>
              <a:gd name="T21" fmla="*/ 2147483647 h 144"/>
              <a:gd name="T22" fmla="*/ 2147483647 w 115"/>
              <a:gd name="T23" fmla="*/ 2147483647 h 144"/>
              <a:gd name="T24" fmla="*/ 2147483647 w 115"/>
              <a:gd name="T25" fmla="*/ 2147483647 h 144"/>
              <a:gd name="T26" fmla="*/ 2147483647 w 115"/>
              <a:gd name="T27" fmla="*/ 2147483647 h 144"/>
              <a:gd name="T28" fmla="*/ 2147483647 w 115"/>
              <a:gd name="T29" fmla="*/ 2147483647 h 144"/>
              <a:gd name="T30" fmla="*/ 2147483647 w 115"/>
              <a:gd name="T31" fmla="*/ 2147483647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0" name="Freeform 8"/>
          <p:cNvSpPr>
            <a:spLocks/>
          </p:cNvSpPr>
          <p:nvPr/>
        </p:nvSpPr>
        <p:spPr bwMode="ltGray">
          <a:xfrm>
            <a:off x="3824288" y="925513"/>
            <a:ext cx="1377950" cy="1974850"/>
          </a:xfrm>
          <a:custGeom>
            <a:avLst/>
            <a:gdLst>
              <a:gd name="T0" fmla="*/ 2147483647 w 868"/>
              <a:gd name="T1" fmla="*/ 2147483647 h 1244"/>
              <a:gd name="T2" fmla="*/ 2147483647 w 868"/>
              <a:gd name="T3" fmla="*/ 2147483647 h 1244"/>
              <a:gd name="T4" fmla="*/ 2147483647 w 868"/>
              <a:gd name="T5" fmla="*/ 2147483647 h 1244"/>
              <a:gd name="T6" fmla="*/ 2147483647 w 868"/>
              <a:gd name="T7" fmla="*/ 2147483647 h 1244"/>
              <a:gd name="T8" fmla="*/ 2147483647 w 868"/>
              <a:gd name="T9" fmla="*/ 2147483647 h 1244"/>
              <a:gd name="T10" fmla="*/ 2147483647 w 868"/>
              <a:gd name="T11" fmla="*/ 2147483647 h 1244"/>
              <a:gd name="T12" fmla="*/ 2147483647 w 868"/>
              <a:gd name="T13" fmla="*/ 2147483647 h 1244"/>
              <a:gd name="T14" fmla="*/ 2147483647 w 868"/>
              <a:gd name="T15" fmla="*/ 2147483647 h 1244"/>
              <a:gd name="T16" fmla="*/ 2147483647 w 868"/>
              <a:gd name="T17" fmla="*/ 2147483647 h 1244"/>
              <a:gd name="T18" fmla="*/ 2147483647 w 868"/>
              <a:gd name="T19" fmla="*/ 2147483647 h 1244"/>
              <a:gd name="T20" fmla="*/ 2147483647 w 868"/>
              <a:gd name="T21" fmla="*/ 2147483647 h 1244"/>
              <a:gd name="T22" fmla="*/ 2147483647 w 868"/>
              <a:gd name="T23" fmla="*/ 2147483647 h 1244"/>
              <a:gd name="T24" fmla="*/ 2147483647 w 868"/>
              <a:gd name="T25" fmla="*/ 2147483647 h 1244"/>
              <a:gd name="T26" fmla="*/ 2147483647 w 868"/>
              <a:gd name="T27" fmla="*/ 2147483647 h 1244"/>
              <a:gd name="T28" fmla="*/ 2147483647 w 868"/>
              <a:gd name="T29" fmla="*/ 2147483647 h 1244"/>
              <a:gd name="T30" fmla="*/ 2147483647 w 868"/>
              <a:gd name="T31" fmla="*/ 2147483647 h 1244"/>
              <a:gd name="T32" fmla="*/ 2147483647 w 868"/>
              <a:gd name="T33" fmla="*/ 2147483647 h 1244"/>
              <a:gd name="T34" fmla="*/ 2147483647 w 868"/>
              <a:gd name="T35" fmla="*/ 2147483647 h 1244"/>
              <a:gd name="T36" fmla="*/ 2147483647 w 868"/>
              <a:gd name="T37" fmla="*/ 2147483647 h 1244"/>
              <a:gd name="T38" fmla="*/ 2147483647 w 868"/>
              <a:gd name="T39" fmla="*/ 2147483647 h 1244"/>
              <a:gd name="T40" fmla="*/ 2147483647 w 868"/>
              <a:gd name="T41" fmla="*/ 2147483647 h 1244"/>
              <a:gd name="T42" fmla="*/ 2147483647 w 868"/>
              <a:gd name="T43" fmla="*/ 2147483647 h 1244"/>
              <a:gd name="T44" fmla="*/ 2147483647 w 868"/>
              <a:gd name="T45" fmla="*/ 2147483647 h 1244"/>
              <a:gd name="T46" fmla="*/ 2147483647 w 868"/>
              <a:gd name="T47" fmla="*/ 2147483647 h 1244"/>
              <a:gd name="T48" fmla="*/ 2147483647 w 868"/>
              <a:gd name="T49" fmla="*/ 2147483647 h 1244"/>
              <a:gd name="T50" fmla="*/ 2147483647 w 868"/>
              <a:gd name="T51" fmla="*/ 2147483647 h 1244"/>
              <a:gd name="T52" fmla="*/ 2147483647 w 868"/>
              <a:gd name="T53" fmla="*/ 2147483647 h 1244"/>
              <a:gd name="T54" fmla="*/ 2147483647 w 868"/>
              <a:gd name="T55" fmla="*/ 2147483647 h 1244"/>
              <a:gd name="T56" fmla="*/ 2147483647 w 868"/>
              <a:gd name="T57" fmla="*/ 2147483647 h 1244"/>
              <a:gd name="T58" fmla="*/ 2147483647 w 868"/>
              <a:gd name="T59" fmla="*/ 2147483647 h 1244"/>
              <a:gd name="T60" fmla="*/ 2147483647 w 868"/>
              <a:gd name="T61" fmla="*/ 2147483647 h 1244"/>
              <a:gd name="T62" fmla="*/ 2147483647 w 868"/>
              <a:gd name="T63" fmla="*/ 2147483647 h 1244"/>
              <a:gd name="T64" fmla="*/ 2147483647 w 868"/>
              <a:gd name="T65" fmla="*/ 2147483647 h 1244"/>
              <a:gd name="T66" fmla="*/ 2147483647 w 868"/>
              <a:gd name="T67" fmla="*/ 2147483647 h 1244"/>
              <a:gd name="T68" fmla="*/ 2147483647 w 868"/>
              <a:gd name="T69" fmla="*/ 2147483647 h 1244"/>
              <a:gd name="T70" fmla="*/ 2147483647 w 868"/>
              <a:gd name="T71" fmla="*/ 2147483647 h 1244"/>
              <a:gd name="T72" fmla="*/ 2147483647 w 868"/>
              <a:gd name="T73" fmla="*/ 2147483647 h 1244"/>
              <a:gd name="T74" fmla="*/ 2147483647 w 868"/>
              <a:gd name="T75" fmla="*/ 2147483647 h 1244"/>
              <a:gd name="T76" fmla="*/ 2147483647 w 868"/>
              <a:gd name="T77" fmla="*/ 2147483647 h 1244"/>
              <a:gd name="T78" fmla="*/ 2147483647 w 868"/>
              <a:gd name="T79" fmla="*/ 2147483647 h 1244"/>
              <a:gd name="T80" fmla="*/ 2147483647 w 868"/>
              <a:gd name="T81" fmla="*/ 2147483647 h 1244"/>
              <a:gd name="T82" fmla="*/ 2147483647 w 868"/>
              <a:gd name="T83" fmla="*/ 2147483647 h 1244"/>
              <a:gd name="T84" fmla="*/ 2147483647 w 868"/>
              <a:gd name="T85" fmla="*/ 2147483647 h 1244"/>
              <a:gd name="T86" fmla="*/ 2147483647 w 868"/>
              <a:gd name="T87" fmla="*/ 2147483647 h 1244"/>
              <a:gd name="T88" fmla="*/ 2147483647 w 868"/>
              <a:gd name="T89" fmla="*/ 2147483647 h 1244"/>
              <a:gd name="T90" fmla="*/ 2147483647 w 868"/>
              <a:gd name="T91" fmla="*/ 2147483647 h 1244"/>
              <a:gd name="T92" fmla="*/ 2147483647 w 868"/>
              <a:gd name="T93" fmla="*/ 2147483647 h 1244"/>
              <a:gd name="T94" fmla="*/ 2147483647 w 868"/>
              <a:gd name="T95" fmla="*/ 2147483647 h 1244"/>
              <a:gd name="T96" fmla="*/ 2147483647 w 868"/>
              <a:gd name="T97" fmla="*/ 2147483647 h 1244"/>
              <a:gd name="T98" fmla="*/ 2147483647 w 868"/>
              <a:gd name="T99" fmla="*/ 2147483647 h 1244"/>
              <a:gd name="T100" fmla="*/ 2147483647 w 868"/>
              <a:gd name="T101" fmla="*/ 2147483647 h 1244"/>
              <a:gd name="T102" fmla="*/ 2147483647 w 868"/>
              <a:gd name="T103" fmla="*/ 2147483647 h 1244"/>
              <a:gd name="T104" fmla="*/ 2147483647 w 868"/>
              <a:gd name="T105" fmla="*/ 2147483647 h 1244"/>
              <a:gd name="T106" fmla="*/ 2147483647 w 868"/>
              <a:gd name="T107" fmla="*/ 2147483647 h 1244"/>
              <a:gd name="T108" fmla="*/ 2147483647 w 868"/>
              <a:gd name="T109" fmla="*/ 2147483647 h 1244"/>
              <a:gd name="T110" fmla="*/ 2147483647 w 868"/>
              <a:gd name="T111" fmla="*/ 2147483647 h 1244"/>
              <a:gd name="T112" fmla="*/ 2147483647 w 868"/>
              <a:gd name="T113" fmla="*/ 2147483647 h 1244"/>
              <a:gd name="T114" fmla="*/ 2147483647 w 868"/>
              <a:gd name="T115" fmla="*/ 2147483647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1" name="Freeform 9"/>
          <p:cNvSpPr>
            <a:spLocks/>
          </p:cNvSpPr>
          <p:nvPr/>
        </p:nvSpPr>
        <p:spPr bwMode="ltGray">
          <a:xfrm>
            <a:off x="1289050" y="1755775"/>
            <a:ext cx="3252788" cy="4760913"/>
          </a:xfrm>
          <a:custGeom>
            <a:avLst/>
            <a:gdLst>
              <a:gd name="T0" fmla="*/ 2147483647 w 2049"/>
              <a:gd name="T1" fmla="*/ 2147483647 h 2999"/>
              <a:gd name="T2" fmla="*/ 2147483647 w 2049"/>
              <a:gd name="T3" fmla="*/ 2147483647 h 2999"/>
              <a:gd name="T4" fmla="*/ 2147483647 w 2049"/>
              <a:gd name="T5" fmla="*/ 2147483647 h 2999"/>
              <a:gd name="T6" fmla="*/ 2147483647 w 2049"/>
              <a:gd name="T7" fmla="*/ 2147483647 h 2999"/>
              <a:gd name="T8" fmla="*/ 2147483647 w 2049"/>
              <a:gd name="T9" fmla="*/ 2147483647 h 2999"/>
              <a:gd name="T10" fmla="*/ 2147483647 w 2049"/>
              <a:gd name="T11" fmla="*/ 2147483647 h 2999"/>
              <a:gd name="T12" fmla="*/ 2147483647 w 2049"/>
              <a:gd name="T13" fmla="*/ 2147483647 h 2999"/>
              <a:gd name="T14" fmla="*/ 2147483647 w 2049"/>
              <a:gd name="T15" fmla="*/ 2147483647 h 2999"/>
              <a:gd name="T16" fmla="*/ 2147483647 w 2049"/>
              <a:gd name="T17" fmla="*/ 2147483647 h 2999"/>
              <a:gd name="T18" fmla="*/ 2147483647 w 2049"/>
              <a:gd name="T19" fmla="*/ 2147483647 h 2999"/>
              <a:gd name="T20" fmla="*/ 2147483647 w 2049"/>
              <a:gd name="T21" fmla="*/ 2147483647 h 2999"/>
              <a:gd name="T22" fmla="*/ 2147483647 w 2049"/>
              <a:gd name="T23" fmla="*/ 2147483647 h 2999"/>
              <a:gd name="T24" fmla="*/ 2147483647 w 2049"/>
              <a:gd name="T25" fmla="*/ 2147483647 h 2999"/>
              <a:gd name="T26" fmla="*/ 2147483647 w 2049"/>
              <a:gd name="T27" fmla="*/ 2147483647 h 2999"/>
              <a:gd name="T28" fmla="*/ 2147483647 w 2049"/>
              <a:gd name="T29" fmla="*/ 2147483647 h 2999"/>
              <a:gd name="T30" fmla="*/ 2147483647 w 2049"/>
              <a:gd name="T31" fmla="*/ 2147483647 h 2999"/>
              <a:gd name="T32" fmla="*/ 2147483647 w 2049"/>
              <a:gd name="T33" fmla="*/ 2147483647 h 2999"/>
              <a:gd name="T34" fmla="*/ 2147483647 w 2049"/>
              <a:gd name="T35" fmla="*/ 2147483647 h 2999"/>
              <a:gd name="T36" fmla="*/ 2147483647 w 2049"/>
              <a:gd name="T37" fmla="*/ 2147483647 h 2999"/>
              <a:gd name="T38" fmla="*/ 2147483647 w 2049"/>
              <a:gd name="T39" fmla="*/ 2147483647 h 2999"/>
              <a:gd name="T40" fmla="*/ 2147483647 w 2049"/>
              <a:gd name="T41" fmla="*/ 2147483647 h 2999"/>
              <a:gd name="T42" fmla="*/ 2147483647 w 2049"/>
              <a:gd name="T43" fmla="*/ 2147483647 h 2999"/>
              <a:gd name="T44" fmla="*/ 2147483647 w 2049"/>
              <a:gd name="T45" fmla="*/ 2147483647 h 2999"/>
              <a:gd name="T46" fmla="*/ 2147483647 w 2049"/>
              <a:gd name="T47" fmla="*/ 2147483647 h 2999"/>
              <a:gd name="T48" fmla="*/ 2147483647 w 2049"/>
              <a:gd name="T49" fmla="*/ 2147483647 h 2999"/>
              <a:gd name="T50" fmla="*/ 2147483647 w 2049"/>
              <a:gd name="T51" fmla="*/ 2147483647 h 2999"/>
              <a:gd name="T52" fmla="*/ 2147483647 w 2049"/>
              <a:gd name="T53" fmla="*/ 2147483647 h 2999"/>
              <a:gd name="T54" fmla="*/ 2147483647 w 2049"/>
              <a:gd name="T55" fmla="*/ 2147483647 h 2999"/>
              <a:gd name="T56" fmla="*/ 2147483647 w 2049"/>
              <a:gd name="T57" fmla="*/ 2147483647 h 2999"/>
              <a:gd name="T58" fmla="*/ 2147483647 w 2049"/>
              <a:gd name="T59" fmla="*/ 2147483647 h 2999"/>
              <a:gd name="T60" fmla="*/ 2147483647 w 2049"/>
              <a:gd name="T61" fmla="*/ 2147483647 h 2999"/>
              <a:gd name="T62" fmla="*/ 2147483647 w 2049"/>
              <a:gd name="T63" fmla="*/ 2147483647 h 2999"/>
              <a:gd name="T64" fmla="*/ 2147483647 w 2049"/>
              <a:gd name="T65" fmla="*/ 2147483647 h 2999"/>
              <a:gd name="T66" fmla="*/ 2147483647 w 2049"/>
              <a:gd name="T67" fmla="*/ 2147483647 h 2999"/>
              <a:gd name="T68" fmla="*/ 2147483647 w 2049"/>
              <a:gd name="T69" fmla="*/ 2147483647 h 2999"/>
              <a:gd name="T70" fmla="*/ 2147483647 w 2049"/>
              <a:gd name="T71" fmla="*/ 2147483647 h 2999"/>
              <a:gd name="T72" fmla="*/ 2147483647 w 2049"/>
              <a:gd name="T73" fmla="*/ 2147483647 h 2999"/>
              <a:gd name="T74" fmla="*/ 2147483647 w 2049"/>
              <a:gd name="T75" fmla="*/ 2147483647 h 2999"/>
              <a:gd name="T76" fmla="*/ 2147483647 w 2049"/>
              <a:gd name="T77" fmla="*/ 2147483647 h 2999"/>
              <a:gd name="T78" fmla="*/ 2147483647 w 2049"/>
              <a:gd name="T79" fmla="*/ 2147483647 h 2999"/>
              <a:gd name="T80" fmla="*/ 2147483647 w 2049"/>
              <a:gd name="T81" fmla="*/ 2147483647 h 2999"/>
              <a:gd name="T82" fmla="*/ 2147483647 w 2049"/>
              <a:gd name="T83" fmla="*/ 2147483647 h 2999"/>
              <a:gd name="T84" fmla="*/ 2147483647 w 2049"/>
              <a:gd name="T85" fmla="*/ 2147483647 h 2999"/>
              <a:gd name="T86" fmla="*/ 2147483647 w 2049"/>
              <a:gd name="T87" fmla="*/ 2147483647 h 2999"/>
              <a:gd name="T88" fmla="*/ 2147483647 w 2049"/>
              <a:gd name="T89" fmla="*/ 2147483647 h 2999"/>
              <a:gd name="T90" fmla="*/ 2147483647 w 2049"/>
              <a:gd name="T91" fmla="*/ 2147483647 h 2999"/>
              <a:gd name="T92" fmla="*/ 2147483647 w 2049"/>
              <a:gd name="T93" fmla="*/ 2147483647 h 2999"/>
              <a:gd name="T94" fmla="*/ 2147483647 w 2049"/>
              <a:gd name="T95" fmla="*/ 2147483647 h 2999"/>
              <a:gd name="T96" fmla="*/ 2147483647 w 2049"/>
              <a:gd name="T97" fmla="*/ 2147483647 h 2999"/>
              <a:gd name="T98" fmla="*/ 2147483647 w 2049"/>
              <a:gd name="T99" fmla="*/ 2147483647 h 29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9"/>
              <a:gd name="T151" fmla="*/ 0 h 2999"/>
              <a:gd name="T152" fmla="*/ 2049 w 2049"/>
              <a:gd name="T153" fmla="*/ 2999 h 29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9" h="2999">
                <a:moveTo>
                  <a:pt x="1643" y="147"/>
                </a:moveTo>
                <a:cubicBezTo>
                  <a:pt x="1638" y="142"/>
                  <a:pt x="1657" y="109"/>
                  <a:pt x="1671" y="90"/>
                </a:cubicBezTo>
                <a:cubicBezTo>
                  <a:pt x="1685" y="71"/>
                  <a:pt x="1704" y="47"/>
                  <a:pt x="1728" y="33"/>
                </a:cubicBezTo>
                <a:cubicBezTo>
                  <a:pt x="1752" y="19"/>
                  <a:pt x="1775" y="10"/>
                  <a:pt x="1813" y="5"/>
                </a:cubicBezTo>
                <a:cubicBezTo>
                  <a:pt x="1851" y="0"/>
                  <a:pt x="1917" y="0"/>
                  <a:pt x="1955" y="5"/>
                </a:cubicBezTo>
                <a:cubicBezTo>
                  <a:pt x="1993" y="10"/>
                  <a:pt x="2031" y="19"/>
                  <a:pt x="2040" y="33"/>
                </a:cubicBezTo>
                <a:cubicBezTo>
                  <a:pt x="2049" y="47"/>
                  <a:pt x="2025" y="71"/>
                  <a:pt x="2011" y="90"/>
                </a:cubicBezTo>
                <a:cubicBezTo>
                  <a:pt x="1997" y="109"/>
                  <a:pt x="1983" y="128"/>
                  <a:pt x="1955" y="147"/>
                </a:cubicBezTo>
                <a:cubicBezTo>
                  <a:pt x="1927" y="166"/>
                  <a:pt x="1874" y="190"/>
                  <a:pt x="1841" y="204"/>
                </a:cubicBezTo>
                <a:cubicBezTo>
                  <a:pt x="1808" y="218"/>
                  <a:pt x="1775" y="218"/>
                  <a:pt x="1756" y="232"/>
                </a:cubicBezTo>
                <a:cubicBezTo>
                  <a:pt x="1737" y="246"/>
                  <a:pt x="1723" y="280"/>
                  <a:pt x="1728" y="289"/>
                </a:cubicBezTo>
                <a:cubicBezTo>
                  <a:pt x="1733" y="298"/>
                  <a:pt x="1771" y="280"/>
                  <a:pt x="1785" y="289"/>
                </a:cubicBezTo>
                <a:cubicBezTo>
                  <a:pt x="1799" y="298"/>
                  <a:pt x="1813" y="325"/>
                  <a:pt x="1813" y="345"/>
                </a:cubicBezTo>
                <a:cubicBezTo>
                  <a:pt x="1813" y="365"/>
                  <a:pt x="1794" y="391"/>
                  <a:pt x="1784" y="410"/>
                </a:cubicBezTo>
                <a:cubicBezTo>
                  <a:pt x="1774" y="429"/>
                  <a:pt x="1770" y="446"/>
                  <a:pt x="1756" y="459"/>
                </a:cubicBezTo>
                <a:cubicBezTo>
                  <a:pt x="1742" y="472"/>
                  <a:pt x="1746" y="468"/>
                  <a:pt x="1699" y="487"/>
                </a:cubicBezTo>
                <a:cubicBezTo>
                  <a:pt x="1652" y="506"/>
                  <a:pt x="1544" y="539"/>
                  <a:pt x="1473" y="572"/>
                </a:cubicBezTo>
                <a:cubicBezTo>
                  <a:pt x="1402" y="605"/>
                  <a:pt x="1350" y="642"/>
                  <a:pt x="1274" y="685"/>
                </a:cubicBezTo>
                <a:cubicBezTo>
                  <a:pt x="1198" y="728"/>
                  <a:pt x="1085" y="789"/>
                  <a:pt x="1019" y="827"/>
                </a:cubicBezTo>
                <a:cubicBezTo>
                  <a:pt x="953" y="865"/>
                  <a:pt x="948" y="870"/>
                  <a:pt x="877" y="912"/>
                </a:cubicBezTo>
                <a:cubicBezTo>
                  <a:pt x="806" y="954"/>
                  <a:pt x="687" y="1008"/>
                  <a:pt x="594" y="1082"/>
                </a:cubicBezTo>
                <a:cubicBezTo>
                  <a:pt x="501" y="1156"/>
                  <a:pt x="401" y="1253"/>
                  <a:pt x="320" y="1354"/>
                </a:cubicBezTo>
                <a:cubicBezTo>
                  <a:pt x="239" y="1455"/>
                  <a:pt x="149" y="1613"/>
                  <a:pt x="108" y="1690"/>
                </a:cubicBezTo>
                <a:cubicBezTo>
                  <a:pt x="67" y="1767"/>
                  <a:pt x="81" y="1777"/>
                  <a:pt x="72" y="1814"/>
                </a:cubicBezTo>
                <a:cubicBezTo>
                  <a:pt x="63" y="1851"/>
                  <a:pt x="59" y="1871"/>
                  <a:pt x="56" y="1914"/>
                </a:cubicBezTo>
                <a:cubicBezTo>
                  <a:pt x="53" y="1957"/>
                  <a:pt x="37" y="1986"/>
                  <a:pt x="55" y="2075"/>
                </a:cubicBezTo>
                <a:cubicBezTo>
                  <a:pt x="73" y="2164"/>
                  <a:pt x="107" y="2340"/>
                  <a:pt x="164" y="2450"/>
                </a:cubicBezTo>
                <a:cubicBezTo>
                  <a:pt x="221" y="2560"/>
                  <a:pt x="337" y="2675"/>
                  <a:pt x="396" y="2738"/>
                </a:cubicBezTo>
                <a:cubicBezTo>
                  <a:pt x="455" y="2801"/>
                  <a:pt x="497" y="2795"/>
                  <a:pt x="520" y="2826"/>
                </a:cubicBezTo>
                <a:cubicBezTo>
                  <a:pt x="543" y="2857"/>
                  <a:pt x="535" y="2901"/>
                  <a:pt x="536" y="2926"/>
                </a:cubicBezTo>
                <a:cubicBezTo>
                  <a:pt x="537" y="2951"/>
                  <a:pt x="573" y="2999"/>
                  <a:pt x="524" y="2974"/>
                </a:cubicBezTo>
                <a:cubicBezTo>
                  <a:pt x="475" y="2949"/>
                  <a:pt x="317" y="2853"/>
                  <a:pt x="240" y="2774"/>
                </a:cubicBezTo>
                <a:cubicBezTo>
                  <a:pt x="163" y="2695"/>
                  <a:pt x="103" y="2609"/>
                  <a:pt x="64" y="2502"/>
                </a:cubicBezTo>
                <a:cubicBezTo>
                  <a:pt x="25" y="2395"/>
                  <a:pt x="16" y="2238"/>
                  <a:pt x="8" y="2134"/>
                </a:cubicBezTo>
                <a:cubicBezTo>
                  <a:pt x="0" y="2030"/>
                  <a:pt x="5" y="1959"/>
                  <a:pt x="16" y="1878"/>
                </a:cubicBezTo>
                <a:cubicBezTo>
                  <a:pt x="27" y="1797"/>
                  <a:pt x="18" y="1764"/>
                  <a:pt x="72" y="1650"/>
                </a:cubicBezTo>
                <a:cubicBezTo>
                  <a:pt x="126" y="1536"/>
                  <a:pt x="214" y="1333"/>
                  <a:pt x="339" y="1196"/>
                </a:cubicBezTo>
                <a:cubicBezTo>
                  <a:pt x="464" y="1059"/>
                  <a:pt x="656" y="936"/>
                  <a:pt x="821" y="827"/>
                </a:cubicBezTo>
                <a:cubicBezTo>
                  <a:pt x="986" y="718"/>
                  <a:pt x="1209" y="609"/>
                  <a:pt x="1331" y="544"/>
                </a:cubicBezTo>
                <a:cubicBezTo>
                  <a:pt x="1453" y="479"/>
                  <a:pt x="1516" y="462"/>
                  <a:pt x="1556" y="438"/>
                </a:cubicBezTo>
                <a:cubicBezTo>
                  <a:pt x="1596" y="414"/>
                  <a:pt x="1558" y="427"/>
                  <a:pt x="1568" y="402"/>
                </a:cubicBezTo>
                <a:cubicBezTo>
                  <a:pt x="1578" y="377"/>
                  <a:pt x="1592" y="322"/>
                  <a:pt x="1614" y="289"/>
                </a:cubicBezTo>
                <a:cubicBezTo>
                  <a:pt x="1636" y="256"/>
                  <a:pt x="1652" y="232"/>
                  <a:pt x="1699" y="204"/>
                </a:cubicBezTo>
                <a:cubicBezTo>
                  <a:pt x="1746" y="176"/>
                  <a:pt x="1860" y="137"/>
                  <a:pt x="1898" y="118"/>
                </a:cubicBezTo>
                <a:cubicBezTo>
                  <a:pt x="1936" y="99"/>
                  <a:pt x="1931" y="95"/>
                  <a:pt x="1926" y="90"/>
                </a:cubicBezTo>
                <a:cubicBezTo>
                  <a:pt x="1921" y="85"/>
                  <a:pt x="1893" y="95"/>
                  <a:pt x="1870" y="90"/>
                </a:cubicBezTo>
                <a:cubicBezTo>
                  <a:pt x="1847" y="85"/>
                  <a:pt x="1809" y="62"/>
                  <a:pt x="1785" y="62"/>
                </a:cubicBezTo>
                <a:cubicBezTo>
                  <a:pt x="1761" y="62"/>
                  <a:pt x="1742" y="81"/>
                  <a:pt x="1728" y="90"/>
                </a:cubicBezTo>
                <a:cubicBezTo>
                  <a:pt x="1714" y="99"/>
                  <a:pt x="1713" y="108"/>
                  <a:pt x="1699" y="118"/>
                </a:cubicBezTo>
                <a:cubicBezTo>
                  <a:pt x="1685" y="128"/>
                  <a:pt x="1648" y="152"/>
                  <a:pt x="1643" y="147"/>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2" name="Freeform 10"/>
          <p:cNvSpPr>
            <a:spLocks/>
          </p:cNvSpPr>
          <p:nvPr/>
        </p:nvSpPr>
        <p:spPr bwMode="ltGray">
          <a:xfrm>
            <a:off x="3311525" y="2168525"/>
            <a:ext cx="269875" cy="314325"/>
          </a:xfrm>
          <a:custGeom>
            <a:avLst/>
            <a:gdLst>
              <a:gd name="T0" fmla="*/ 2147483647 w 179"/>
              <a:gd name="T1" fmla="*/ 2147483647 h 222"/>
              <a:gd name="T2" fmla="*/ 0 w 179"/>
              <a:gd name="T3" fmla="*/ 2147483647 h 222"/>
              <a:gd name="T4" fmla="*/ 2147483647 w 179"/>
              <a:gd name="T5" fmla="*/ 2147483647 h 222"/>
              <a:gd name="T6" fmla="*/ 2147483647 w 179"/>
              <a:gd name="T7" fmla="*/ 2147483647 h 222"/>
              <a:gd name="T8" fmla="*/ 2147483647 w 179"/>
              <a:gd name="T9" fmla="*/ 2147483647 h 222"/>
              <a:gd name="T10" fmla="*/ 2147483647 w 179"/>
              <a:gd name="T11" fmla="*/ 2147483647 h 222"/>
              <a:gd name="T12" fmla="*/ 2147483647 w 179"/>
              <a:gd name="T13" fmla="*/ 2147483647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3" name="Freeform 11"/>
          <p:cNvSpPr>
            <a:spLocks/>
          </p:cNvSpPr>
          <p:nvPr/>
        </p:nvSpPr>
        <p:spPr bwMode="ltGray">
          <a:xfrm>
            <a:off x="1376363" y="571500"/>
            <a:ext cx="4000500" cy="3217863"/>
          </a:xfrm>
          <a:custGeom>
            <a:avLst/>
            <a:gdLst>
              <a:gd name="T0" fmla="*/ 2147483647 w 2520"/>
              <a:gd name="T1" fmla="*/ 2147483647 h 2027"/>
              <a:gd name="T2" fmla="*/ 2147483647 w 2520"/>
              <a:gd name="T3" fmla="*/ 2147483647 h 2027"/>
              <a:gd name="T4" fmla="*/ 2147483647 w 2520"/>
              <a:gd name="T5" fmla="*/ 2147483647 h 2027"/>
              <a:gd name="T6" fmla="*/ 2147483647 w 2520"/>
              <a:gd name="T7" fmla="*/ 2147483647 h 2027"/>
              <a:gd name="T8" fmla="*/ 2147483647 w 2520"/>
              <a:gd name="T9" fmla="*/ 2147483647 h 2027"/>
              <a:gd name="T10" fmla="*/ 2147483647 w 2520"/>
              <a:gd name="T11" fmla="*/ 2147483647 h 2027"/>
              <a:gd name="T12" fmla="*/ 2147483647 w 2520"/>
              <a:gd name="T13" fmla="*/ 2147483647 h 2027"/>
              <a:gd name="T14" fmla="*/ 2147483647 w 2520"/>
              <a:gd name="T15" fmla="*/ 2147483647 h 2027"/>
              <a:gd name="T16" fmla="*/ 2147483647 w 2520"/>
              <a:gd name="T17" fmla="*/ 2147483647 h 2027"/>
              <a:gd name="T18" fmla="*/ 2147483647 w 2520"/>
              <a:gd name="T19" fmla="*/ 2147483647 h 2027"/>
              <a:gd name="T20" fmla="*/ 2147483647 w 2520"/>
              <a:gd name="T21" fmla="*/ 2147483647 h 2027"/>
              <a:gd name="T22" fmla="*/ 2147483647 w 2520"/>
              <a:gd name="T23" fmla="*/ 2147483647 h 2027"/>
              <a:gd name="T24" fmla="*/ 2147483647 w 2520"/>
              <a:gd name="T25" fmla="*/ 2147483647 h 2027"/>
              <a:gd name="T26" fmla="*/ 2147483647 w 2520"/>
              <a:gd name="T27" fmla="*/ 2147483647 h 2027"/>
              <a:gd name="T28" fmla="*/ 2147483647 w 2520"/>
              <a:gd name="T29" fmla="*/ 2147483647 h 2027"/>
              <a:gd name="T30" fmla="*/ 2147483647 w 2520"/>
              <a:gd name="T31" fmla="*/ 2147483647 h 2027"/>
              <a:gd name="T32" fmla="*/ 2147483647 w 2520"/>
              <a:gd name="T33" fmla="*/ 2147483647 h 2027"/>
              <a:gd name="T34" fmla="*/ 2147483647 w 2520"/>
              <a:gd name="T35" fmla="*/ 2147483647 h 2027"/>
              <a:gd name="T36" fmla="*/ 2147483647 w 2520"/>
              <a:gd name="T37" fmla="*/ 2147483647 h 2027"/>
              <a:gd name="T38" fmla="*/ 2147483647 w 2520"/>
              <a:gd name="T39" fmla="*/ 2147483647 h 2027"/>
              <a:gd name="T40" fmla="*/ 2147483647 w 2520"/>
              <a:gd name="T41" fmla="*/ 2147483647 h 2027"/>
              <a:gd name="T42" fmla="*/ 2147483647 w 2520"/>
              <a:gd name="T43" fmla="*/ 2147483647 h 2027"/>
              <a:gd name="T44" fmla="*/ 2147483647 w 2520"/>
              <a:gd name="T45" fmla="*/ 2147483647 h 2027"/>
              <a:gd name="T46" fmla="*/ 2147483647 w 2520"/>
              <a:gd name="T47" fmla="*/ 2147483647 h 2027"/>
              <a:gd name="T48" fmla="*/ 2147483647 w 2520"/>
              <a:gd name="T49" fmla="*/ 2147483647 h 2027"/>
              <a:gd name="T50" fmla="*/ 2147483647 w 2520"/>
              <a:gd name="T51" fmla="*/ 2147483647 h 2027"/>
              <a:gd name="T52" fmla="*/ 2147483647 w 2520"/>
              <a:gd name="T53" fmla="*/ 2147483647 h 2027"/>
              <a:gd name="T54" fmla="*/ 2147483647 w 2520"/>
              <a:gd name="T55" fmla="*/ 2147483647 h 2027"/>
              <a:gd name="T56" fmla="*/ 2147483647 w 2520"/>
              <a:gd name="T57" fmla="*/ 2147483647 h 2027"/>
              <a:gd name="T58" fmla="*/ 2147483647 w 2520"/>
              <a:gd name="T59" fmla="*/ 2147483647 h 2027"/>
              <a:gd name="T60" fmla="*/ 2147483647 w 2520"/>
              <a:gd name="T61" fmla="*/ 2147483647 h 2027"/>
              <a:gd name="T62" fmla="*/ 2147483647 w 2520"/>
              <a:gd name="T63" fmla="*/ 2147483647 h 2027"/>
              <a:gd name="T64" fmla="*/ 2147483647 w 2520"/>
              <a:gd name="T65" fmla="*/ 2147483647 h 2027"/>
              <a:gd name="T66" fmla="*/ 2147483647 w 2520"/>
              <a:gd name="T67" fmla="*/ 2147483647 h 2027"/>
              <a:gd name="T68" fmla="*/ 2147483647 w 2520"/>
              <a:gd name="T69" fmla="*/ 2147483647 h 2027"/>
              <a:gd name="T70" fmla="*/ 2147483647 w 2520"/>
              <a:gd name="T71" fmla="*/ 2147483647 h 2027"/>
              <a:gd name="T72" fmla="*/ 0 w 2520"/>
              <a:gd name="T73" fmla="*/ 2147483647 h 2027"/>
              <a:gd name="T74" fmla="*/ 2147483647 w 2520"/>
              <a:gd name="T75" fmla="*/ 2147483647 h 2027"/>
              <a:gd name="T76" fmla="*/ 2147483647 w 2520"/>
              <a:gd name="T77" fmla="*/ 2147483647 h 2027"/>
              <a:gd name="T78" fmla="*/ 2147483647 w 2520"/>
              <a:gd name="T79" fmla="*/ 2147483647 h 2027"/>
              <a:gd name="T80" fmla="*/ 2147483647 w 2520"/>
              <a:gd name="T81" fmla="*/ 2147483647 h 2027"/>
              <a:gd name="T82" fmla="*/ 2147483647 w 2520"/>
              <a:gd name="T83" fmla="*/ 2147483647 h 2027"/>
              <a:gd name="T84" fmla="*/ 2147483647 w 2520"/>
              <a:gd name="T85" fmla="*/ 2147483647 h 2027"/>
              <a:gd name="T86" fmla="*/ 2147483647 w 2520"/>
              <a:gd name="T87" fmla="*/ 2147483647 h 2027"/>
              <a:gd name="T88" fmla="*/ 2147483647 w 2520"/>
              <a:gd name="T89" fmla="*/ 2147483647 h 2027"/>
              <a:gd name="T90" fmla="*/ 2147483647 w 2520"/>
              <a:gd name="T91" fmla="*/ 2147483647 h 2027"/>
              <a:gd name="T92" fmla="*/ 2147483647 w 2520"/>
              <a:gd name="T93" fmla="*/ 2147483647 h 2027"/>
              <a:gd name="T94" fmla="*/ 2147483647 w 2520"/>
              <a:gd name="T95" fmla="*/ 2147483647 h 2027"/>
              <a:gd name="T96" fmla="*/ 2147483647 w 2520"/>
              <a:gd name="T97" fmla="*/ 2147483647 h 2027"/>
              <a:gd name="T98" fmla="*/ 2147483647 w 2520"/>
              <a:gd name="T99" fmla="*/ 2147483647 h 2027"/>
              <a:gd name="T100" fmla="*/ 2147483647 w 2520"/>
              <a:gd name="T101" fmla="*/ 2147483647 h 2027"/>
              <a:gd name="T102" fmla="*/ 2147483647 w 2520"/>
              <a:gd name="T103" fmla="*/ 2147483647 h 2027"/>
              <a:gd name="T104" fmla="*/ 2147483647 w 2520"/>
              <a:gd name="T105" fmla="*/ 2147483647 h 2027"/>
              <a:gd name="T106" fmla="*/ 2147483647 w 2520"/>
              <a:gd name="T107" fmla="*/ 2147483647 h 2027"/>
              <a:gd name="T108" fmla="*/ 2147483647 w 2520"/>
              <a:gd name="T109" fmla="*/ 2147483647 h 2027"/>
              <a:gd name="T110" fmla="*/ 2147483647 w 2520"/>
              <a:gd name="T111" fmla="*/ 2147483647 h 2027"/>
              <a:gd name="T112" fmla="*/ 2147483647 w 2520"/>
              <a:gd name="T113" fmla="*/ 2147483647 h 2027"/>
              <a:gd name="T114" fmla="*/ 2147483647 w 2520"/>
              <a:gd name="T115" fmla="*/ 2147483647 h 2027"/>
              <a:gd name="T116" fmla="*/ 2147483647 w 2520"/>
              <a:gd name="T117" fmla="*/ 2147483647 h 2027"/>
              <a:gd name="T118" fmla="*/ 2147483647 w 2520"/>
              <a:gd name="T119" fmla="*/ 2147483647 h 2027"/>
              <a:gd name="T120" fmla="*/ 2147483647 w 2520"/>
              <a:gd name="T121" fmla="*/ 2147483647 h 20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0"/>
              <a:gd name="T184" fmla="*/ 0 h 2027"/>
              <a:gd name="T185" fmla="*/ 2520 w 2520"/>
              <a:gd name="T186" fmla="*/ 2027 h 20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0" h="2027">
                <a:moveTo>
                  <a:pt x="2077" y="90"/>
                </a:moveTo>
                <a:cubicBezTo>
                  <a:pt x="2082" y="81"/>
                  <a:pt x="2096" y="71"/>
                  <a:pt x="2105" y="62"/>
                </a:cubicBezTo>
                <a:cubicBezTo>
                  <a:pt x="2114" y="53"/>
                  <a:pt x="2124" y="42"/>
                  <a:pt x="2133" y="33"/>
                </a:cubicBezTo>
                <a:cubicBezTo>
                  <a:pt x="2142" y="24"/>
                  <a:pt x="2143" y="10"/>
                  <a:pt x="2162" y="5"/>
                </a:cubicBezTo>
                <a:cubicBezTo>
                  <a:pt x="2181" y="0"/>
                  <a:pt x="2214" y="0"/>
                  <a:pt x="2247" y="5"/>
                </a:cubicBezTo>
                <a:cubicBezTo>
                  <a:pt x="2280" y="10"/>
                  <a:pt x="2331" y="26"/>
                  <a:pt x="2358" y="35"/>
                </a:cubicBezTo>
                <a:cubicBezTo>
                  <a:pt x="2385" y="44"/>
                  <a:pt x="2392" y="53"/>
                  <a:pt x="2412" y="60"/>
                </a:cubicBezTo>
                <a:cubicBezTo>
                  <a:pt x="2432" y="67"/>
                  <a:pt x="2463" y="78"/>
                  <a:pt x="2480" y="79"/>
                </a:cubicBezTo>
                <a:cubicBezTo>
                  <a:pt x="2497" y="80"/>
                  <a:pt x="2512" y="60"/>
                  <a:pt x="2516" y="67"/>
                </a:cubicBezTo>
                <a:cubicBezTo>
                  <a:pt x="2520" y="74"/>
                  <a:pt x="2516" y="105"/>
                  <a:pt x="2504" y="123"/>
                </a:cubicBezTo>
                <a:cubicBezTo>
                  <a:pt x="2492" y="141"/>
                  <a:pt x="2464" y="162"/>
                  <a:pt x="2445" y="175"/>
                </a:cubicBezTo>
                <a:cubicBezTo>
                  <a:pt x="2426" y="188"/>
                  <a:pt x="2435" y="174"/>
                  <a:pt x="2389" y="203"/>
                </a:cubicBezTo>
                <a:cubicBezTo>
                  <a:pt x="2343" y="232"/>
                  <a:pt x="2216" y="314"/>
                  <a:pt x="2168" y="347"/>
                </a:cubicBezTo>
                <a:cubicBezTo>
                  <a:pt x="2120" y="380"/>
                  <a:pt x="2123" y="382"/>
                  <a:pt x="2100" y="399"/>
                </a:cubicBezTo>
                <a:cubicBezTo>
                  <a:pt x="2077" y="416"/>
                  <a:pt x="2074" y="418"/>
                  <a:pt x="2028" y="447"/>
                </a:cubicBezTo>
                <a:cubicBezTo>
                  <a:pt x="1982" y="476"/>
                  <a:pt x="1908" y="528"/>
                  <a:pt x="1822" y="572"/>
                </a:cubicBezTo>
                <a:cubicBezTo>
                  <a:pt x="1736" y="616"/>
                  <a:pt x="1642" y="676"/>
                  <a:pt x="1510" y="714"/>
                </a:cubicBezTo>
                <a:cubicBezTo>
                  <a:pt x="1378" y="752"/>
                  <a:pt x="1156" y="790"/>
                  <a:pt x="1028" y="799"/>
                </a:cubicBezTo>
                <a:cubicBezTo>
                  <a:pt x="900" y="808"/>
                  <a:pt x="811" y="788"/>
                  <a:pt x="744" y="770"/>
                </a:cubicBezTo>
                <a:cubicBezTo>
                  <a:pt x="677" y="752"/>
                  <a:pt x="648" y="712"/>
                  <a:pt x="624" y="692"/>
                </a:cubicBezTo>
                <a:cubicBezTo>
                  <a:pt x="600" y="672"/>
                  <a:pt x="615" y="657"/>
                  <a:pt x="600" y="651"/>
                </a:cubicBezTo>
                <a:cubicBezTo>
                  <a:pt x="585" y="645"/>
                  <a:pt x="555" y="655"/>
                  <a:pt x="536" y="659"/>
                </a:cubicBezTo>
                <a:cubicBezTo>
                  <a:pt x="517" y="663"/>
                  <a:pt x="496" y="666"/>
                  <a:pt x="484" y="675"/>
                </a:cubicBezTo>
                <a:cubicBezTo>
                  <a:pt x="472" y="684"/>
                  <a:pt x="460" y="703"/>
                  <a:pt x="461" y="714"/>
                </a:cubicBezTo>
                <a:cubicBezTo>
                  <a:pt x="462" y="725"/>
                  <a:pt x="475" y="733"/>
                  <a:pt x="489" y="742"/>
                </a:cubicBezTo>
                <a:cubicBezTo>
                  <a:pt x="503" y="751"/>
                  <a:pt x="532" y="761"/>
                  <a:pt x="546" y="770"/>
                </a:cubicBezTo>
                <a:cubicBezTo>
                  <a:pt x="560" y="779"/>
                  <a:pt x="579" y="780"/>
                  <a:pt x="574" y="799"/>
                </a:cubicBezTo>
                <a:cubicBezTo>
                  <a:pt x="569" y="818"/>
                  <a:pt x="534" y="861"/>
                  <a:pt x="517" y="884"/>
                </a:cubicBezTo>
                <a:cubicBezTo>
                  <a:pt x="500" y="907"/>
                  <a:pt x="492" y="926"/>
                  <a:pt x="472" y="939"/>
                </a:cubicBezTo>
                <a:cubicBezTo>
                  <a:pt x="452" y="952"/>
                  <a:pt x="435" y="956"/>
                  <a:pt x="400" y="963"/>
                </a:cubicBezTo>
                <a:cubicBezTo>
                  <a:pt x="365" y="970"/>
                  <a:pt x="306" y="968"/>
                  <a:pt x="264" y="983"/>
                </a:cubicBezTo>
                <a:cubicBezTo>
                  <a:pt x="222" y="998"/>
                  <a:pt x="182" y="1017"/>
                  <a:pt x="149" y="1054"/>
                </a:cubicBezTo>
                <a:cubicBezTo>
                  <a:pt x="116" y="1091"/>
                  <a:pt x="83" y="1136"/>
                  <a:pt x="64" y="1207"/>
                </a:cubicBezTo>
                <a:cubicBezTo>
                  <a:pt x="45" y="1278"/>
                  <a:pt x="43" y="1351"/>
                  <a:pt x="36" y="1479"/>
                </a:cubicBezTo>
                <a:cubicBezTo>
                  <a:pt x="29" y="1607"/>
                  <a:pt x="25" y="1923"/>
                  <a:pt x="20" y="1975"/>
                </a:cubicBezTo>
                <a:cubicBezTo>
                  <a:pt x="15" y="2027"/>
                  <a:pt x="10" y="1874"/>
                  <a:pt x="7" y="1791"/>
                </a:cubicBezTo>
                <a:cubicBezTo>
                  <a:pt x="4" y="1708"/>
                  <a:pt x="0" y="1551"/>
                  <a:pt x="0" y="1475"/>
                </a:cubicBezTo>
                <a:cubicBezTo>
                  <a:pt x="0" y="1399"/>
                  <a:pt x="2" y="1379"/>
                  <a:pt x="7" y="1337"/>
                </a:cubicBezTo>
                <a:cubicBezTo>
                  <a:pt x="12" y="1295"/>
                  <a:pt x="19" y="1258"/>
                  <a:pt x="28" y="1220"/>
                </a:cubicBezTo>
                <a:cubicBezTo>
                  <a:pt x="37" y="1182"/>
                  <a:pt x="44" y="1149"/>
                  <a:pt x="64" y="1107"/>
                </a:cubicBezTo>
                <a:cubicBezTo>
                  <a:pt x="84" y="1065"/>
                  <a:pt x="116" y="1006"/>
                  <a:pt x="149" y="969"/>
                </a:cubicBezTo>
                <a:cubicBezTo>
                  <a:pt x="182" y="932"/>
                  <a:pt x="230" y="903"/>
                  <a:pt x="262" y="884"/>
                </a:cubicBezTo>
                <a:cubicBezTo>
                  <a:pt x="294" y="865"/>
                  <a:pt x="322" y="869"/>
                  <a:pt x="340" y="855"/>
                </a:cubicBezTo>
                <a:cubicBezTo>
                  <a:pt x="358" y="841"/>
                  <a:pt x="361" y="822"/>
                  <a:pt x="372" y="799"/>
                </a:cubicBezTo>
                <a:cubicBezTo>
                  <a:pt x="383" y="776"/>
                  <a:pt x="386" y="743"/>
                  <a:pt x="404" y="714"/>
                </a:cubicBezTo>
                <a:cubicBezTo>
                  <a:pt x="422" y="685"/>
                  <a:pt x="461" y="643"/>
                  <a:pt x="480" y="623"/>
                </a:cubicBezTo>
                <a:cubicBezTo>
                  <a:pt x="499" y="603"/>
                  <a:pt x="491" y="608"/>
                  <a:pt x="516" y="595"/>
                </a:cubicBezTo>
                <a:cubicBezTo>
                  <a:pt x="541" y="582"/>
                  <a:pt x="606" y="549"/>
                  <a:pt x="631" y="544"/>
                </a:cubicBezTo>
                <a:cubicBezTo>
                  <a:pt x="656" y="539"/>
                  <a:pt x="612" y="549"/>
                  <a:pt x="664" y="563"/>
                </a:cubicBezTo>
                <a:cubicBezTo>
                  <a:pt x="716" y="577"/>
                  <a:pt x="816" y="623"/>
                  <a:pt x="943" y="629"/>
                </a:cubicBezTo>
                <a:cubicBezTo>
                  <a:pt x="1070" y="635"/>
                  <a:pt x="1267" y="634"/>
                  <a:pt x="1425" y="600"/>
                </a:cubicBezTo>
                <a:cubicBezTo>
                  <a:pt x="1583" y="566"/>
                  <a:pt x="1783" y="474"/>
                  <a:pt x="1892" y="427"/>
                </a:cubicBezTo>
                <a:cubicBezTo>
                  <a:pt x="2001" y="380"/>
                  <a:pt x="2027" y="350"/>
                  <a:pt x="2077" y="318"/>
                </a:cubicBezTo>
                <a:cubicBezTo>
                  <a:pt x="2127" y="286"/>
                  <a:pt x="2148" y="260"/>
                  <a:pt x="2190" y="232"/>
                </a:cubicBezTo>
                <a:cubicBezTo>
                  <a:pt x="2232" y="204"/>
                  <a:pt x="2313" y="166"/>
                  <a:pt x="2332" y="147"/>
                </a:cubicBezTo>
                <a:cubicBezTo>
                  <a:pt x="2351" y="128"/>
                  <a:pt x="2327" y="132"/>
                  <a:pt x="2303" y="118"/>
                </a:cubicBezTo>
                <a:cubicBezTo>
                  <a:pt x="2279" y="104"/>
                  <a:pt x="2213" y="71"/>
                  <a:pt x="2190" y="62"/>
                </a:cubicBezTo>
                <a:cubicBezTo>
                  <a:pt x="2167" y="53"/>
                  <a:pt x="2176" y="57"/>
                  <a:pt x="2162" y="62"/>
                </a:cubicBezTo>
                <a:cubicBezTo>
                  <a:pt x="2148" y="67"/>
                  <a:pt x="2121" y="83"/>
                  <a:pt x="2107" y="92"/>
                </a:cubicBezTo>
                <a:cubicBezTo>
                  <a:pt x="2093" y="101"/>
                  <a:pt x="2082" y="118"/>
                  <a:pt x="2077" y="118"/>
                </a:cubicBezTo>
                <a:cubicBezTo>
                  <a:pt x="2072" y="118"/>
                  <a:pt x="2072" y="99"/>
                  <a:pt x="2077" y="90"/>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4" name="Freeform 12"/>
          <p:cNvSpPr>
            <a:spLocks/>
          </p:cNvSpPr>
          <p:nvPr/>
        </p:nvSpPr>
        <p:spPr bwMode="ltGray">
          <a:xfrm>
            <a:off x="2262188" y="2071688"/>
            <a:ext cx="531812" cy="323850"/>
          </a:xfrm>
          <a:custGeom>
            <a:avLst/>
            <a:gdLst>
              <a:gd name="T0" fmla="*/ 2147483647 w 335"/>
              <a:gd name="T1" fmla="*/ 2147483647 h 204"/>
              <a:gd name="T2" fmla="*/ 2147483647 w 335"/>
              <a:gd name="T3" fmla="*/ 2147483647 h 204"/>
              <a:gd name="T4" fmla="*/ 2147483647 w 335"/>
              <a:gd name="T5" fmla="*/ 2147483647 h 204"/>
              <a:gd name="T6" fmla="*/ 2147483647 w 335"/>
              <a:gd name="T7" fmla="*/ 2147483647 h 204"/>
              <a:gd name="T8" fmla="*/ 2147483647 w 335"/>
              <a:gd name="T9" fmla="*/ 2147483647 h 204"/>
              <a:gd name="T10" fmla="*/ 2147483647 w 335"/>
              <a:gd name="T11" fmla="*/ 2147483647 h 204"/>
              <a:gd name="T12" fmla="*/ 2147483647 w 335"/>
              <a:gd name="T13" fmla="*/ 2147483647 h 204"/>
              <a:gd name="T14" fmla="*/ 2147483647 w 335"/>
              <a:gd name="T15" fmla="*/ 2147483647 h 204"/>
              <a:gd name="T16" fmla="*/ 2147483647 w 335"/>
              <a:gd name="T17" fmla="*/ 2147483647 h 204"/>
              <a:gd name="T18" fmla="*/ 2147483647 w 335"/>
              <a:gd name="T19" fmla="*/ 2147483647 h 204"/>
              <a:gd name="T20" fmla="*/ 2147483647 w 335"/>
              <a:gd name="T21" fmla="*/ 2147483647 h 204"/>
              <a:gd name="T22" fmla="*/ 2147483647 w 335"/>
              <a:gd name="T23" fmla="*/ 2147483647 h 204"/>
              <a:gd name="T24" fmla="*/ 2147483647 w 335"/>
              <a:gd name="T25" fmla="*/ 2147483647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5"/>
              <a:gd name="T40" fmla="*/ 0 h 204"/>
              <a:gd name="T41" fmla="*/ 335 w 335"/>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5" h="204">
                <a:moveTo>
                  <a:pt x="9" y="175"/>
                </a:moveTo>
                <a:cubicBezTo>
                  <a:pt x="28" y="189"/>
                  <a:pt x="50" y="202"/>
                  <a:pt x="66" y="203"/>
                </a:cubicBezTo>
                <a:cubicBezTo>
                  <a:pt x="82" y="204"/>
                  <a:pt x="91" y="188"/>
                  <a:pt x="103" y="179"/>
                </a:cubicBezTo>
                <a:cubicBezTo>
                  <a:pt x="115" y="170"/>
                  <a:pt x="128" y="154"/>
                  <a:pt x="139" y="147"/>
                </a:cubicBezTo>
                <a:cubicBezTo>
                  <a:pt x="150" y="140"/>
                  <a:pt x="155" y="134"/>
                  <a:pt x="171" y="139"/>
                </a:cubicBezTo>
                <a:cubicBezTo>
                  <a:pt x="187" y="144"/>
                  <a:pt x="211" y="188"/>
                  <a:pt x="236" y="175"/>
                </a:cubicBezTo>
                <a:cubicBezTo>
                  <a:pt x="261" y="162"/>
                  <a:pt x="307" y="85"/>
                  <a:pt x="321" y="61"/>
                </a:cubicBezTo>
                <a:cubicBezTo>
                  <a:pt x="335" y="37"/>
                  <a:pt x="335" y="42"/>
                  <a:pt x="321" y="33"/>
                </a:cubicBezTo>
                <a:cubicBezTo>
                  <a:pt x="307" y="24"/>
                  <a:pt x="260" y="0"/>
                  <a:pt x="236" y="5"/>
                </a:cubicBezTo>
                <a:cubicBezTo>
                  <a:pt x="212" y="10"/>
                  <a:pt x="203" y="56"/>
                  <a:pt x="179" y="61"/>
                </a:cubicBezTo>
                <a:cubicBezTo>
                  <a:pt x="155" y="66"/>
                  <a:pt x="122" y="19"/>
                  <a:pt x="94" y="33"/>
                </a:cubicBezTo>
                <a:cubicBezTo>
                  <a:pt x="66" y="47"/>
                  <a:pt x="18" y="118"/>
                  <a:pt x="9" y="146"/>
                </a:cubicBezTo>
                <a:cubicBezTo>
                  <a:pt x="0" y="174"/>
                  <a:pt x="19" y="188"/>
                  <a:pt x="38" y="203"/>
                </a:cubicBezTo>
              </a:path>
            </a:pathLst>
          </a:custGeom>
          <a:gradFill rotWithShape="1">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5" name="Freeform 13"/>
          <p:cNvSpPr>
            <a:spLocks/>
          </p:cNvSpPr>
          <p:nvPr/>
        </p:nvSpPr>
        <p:spPr bwMode="ltGray">
          <a:xfrm>
            <a:off x="2636838" y="549275"/>
            <a:ext cx="1377950" cy="1974850"/>
          </a:xfrm>
          <a:custGeom>
            <a:avLst/>
            <a:gdLst>
              <a:gd name="T0" fmla="*/ 2147483647 w 868"/>
              <a:gd name="T1" fmla="*/ 2147483647 h 1244"/>
              <a:gd name="T2" fmla="*/ 2147483647 w 868"/>
              <a:gd name="T3" fmla="*/ 2147483647 h 1244"/>
              <a:gd name="T4" fmla="*/ 2147483647 w 868"/>
              <a:gd name="T5" fmla="*/ 2147483647 h 1244"/>
              <a:gd name="T6" fmla="*/ 2147483647 w 868"/>
              <a:gd name="T7" fmla="*/ 2147483647 h 1244"/>
              <a:gd name="T8" fmla="*/ 2147483647 w 868"/>
              <a:gd name="T9" fmla="*/ 2147483647 h 1244"/>
              <a:gd name="T10" fmla="*/ 2147483647 w 868"/>
              <a:gd name="T11" fmla="*/ 2147483647 h 1244"/>
              <a:gd name="T12" fmla="*/ 2147483647 w 868"/>
              <a:gd name="T13" fmla="*/ 2147483647 h 1244"/>
              <a:gd name="T14" fmla="*/ 2147483647 w 868"/>
              <a:gd name="T15" fmla="*/ 2147483647 h 1244"/>
              <a:gd name="T16" fmla="*/ 2147483647 w 868"/>
              <a:gd name="T17" fmla="*/ 2147483647 h 1244"/>
              <a:gd name="T18" fmla="*/ 2147483647 w 868"/>
              <a:gd name="T19" fmla="*/ 2147483647 h 1244"/>
              <a:gd name="T20" fmla="*/ 2147483647 w 868"/>
              <a:gd name="T21" fmla="*/ 2147483647 h 1244"/>
              <a:gd name="T22" fmla="*/ 2147483647 w 868"/>
              <a:gd name="T23" fmla="*/ 2147483647 h 1244"/>
              <a:gd name="T24" fmla="*/ 2147483647 w 868"/>
              <a:gd name="T25" fmla="*/ 2147483647 h 1244"/>
              <a:gd name="T26" fmla="*/ 2147483647 w 868"/>
              <a:gd name="T27" fmla="*/ 2147483647 h 1244"/>
              <a:gd name="T28" fmla="*/ 2147483647 w 868"/>
              <a:gd name="T29" fmla="*/ 2147483647 h 1244"/>
              <a:gd name="T30" fmla="*/ 2147483647 w 868"/>
              <a:gd name="T31" fmla="*/ 2147483647 h 1244"/>
              <a:gd name="T32" fmla="*/ 2147483647 w 868"/>
              <a:gd name="T33" fmla="*/ 2147483647 h 1244"/>
              <a:gd name="T34" fmla="*/ 2147483647 w 868"/>
              <a:gd name="T35" fmla="*/ 2147483647 h 1244"/>
              <a:gd name="T36" fmla="*/ 2147483647 w 868"/>
              <a:gd name="T37" fmla="*/ 2147483647 h 1244"/>
              <a:gd name="T38" fmla="*/ 2147483647 w 868"/>
              <a:gd name="T39" fmla="*/ 2147483647 h 1244"/>
              <a:gd name="T40" fmla="*/ 2147483647 w 868"/>
              <a:gd name="T41" fmla="*/ 2147483647 h 1244"/>
              <a:gd name="T42" fmla="*/ 2147483647 w 868"/>
              <a:gd name="T43" fmla="*/ 2147483647 h 1244"/>
              <a:gd name="T44" fmla="*/ 2147483647 w 868"/>
              <a:gd name="T45" fmla="*/ 2147483647 h 1244"/>
              <a:gd name="T46" fmla="*/ 2147483647 w 868"/>
              <a:gd name="T47" fmla="*/ 2147483647 h 1244"/>
              <a:gd name="T48" fmla="*/ 2147483647 w 868"/>
              <a:gd name="T49" fmla="*/ 2147483647 h 1244"/>
              <a:gd name="T50" fmla="*/ 2147483647 w 868"/>
              <a:gd name="T51" fmla="*/ 2147483647 h 1244"/>
              <a:gd name="T52" fmla="*/ 2147483647 w 868"/>
              <a:gd name="T53" fmla="*/ 2147483647 h 1244"/>
              <a:gd name="T54" fmla="*/ 2147483647 w 868"/>
              <a:gd name="T55" fmla="*/ 2147483647 h 1244"/>
              <a:gd name="T56" fmla="*/ 2147483647 w 868"/>
              <a:gd name="T57" fmla="*/ 2147483647 h 1244"/>
              <a:gd name="T58" fmla="*/ 2147483647 w 868"/>
              <a:gd name="T59" fmla="*/ 2147483647 h 1244"/>
              <a:gd name="T60" fmla="*/ 2147483647 w 868"/>
              <a:gd name="T61" fmla="*/ 2147483647 h 1244"/>
              <a:gd name="T62" fmla="*/ 2147483647 w 868"/>
              <a:gd name="T63" fmla="*/ 2147483647 h 1244"/>
              <a:gd name="T64" fmla="*/ 2147483647 w 868"/>
              <a:gd name="T65" fmla="*/ 2147483647 h 1244"/>
              <a:gd name="T66" fmla="*/ 2147483647 w 868"/>
              <a:gd name="T67" fmla="*/ 2147483647 h 1244"/>
              <a:gd name="T68" fmla="*/ 2147483647 w 868"/>
              <a:gd name="T69" fmla="*/ 2147483647 h 1244"/>
              <a:gd name="T70" fmla="*/ 2147483647 w 868"/>
              <a:gd name="T71" fmla="*/ 2147483647 h 1244"/>
              <a:gd name="T72" fmla="*/ 2147483647 w 868"/>
              <a:gd name="T73" fmla="*/ 2147483647 h 1244"/>
              <a:gd name="T74" fmla="*/ 2147483647 w 868"/>
              <a:gd name="T75" fmla="*/ 2147483647 h 1244"/>
              <a:gd name="T76" fmla="*/ 2147483647 w 868"/>
              <a:gd name="T77" fmla="*/ 2147483647 h 1244"/>
              <a:gd name="T78" fmla="*/ 2147483647 w 868"/>
              <a:gd name="T79" fmla="*/ 2147483647 h 1244"/>
              <a:gd name="T80" fmla="*/ 2147483647 w 868"/>
              <a:gd name="T81" fmla="*/ 2147483647 h 1244"/>
              <a:gd name="T82" fmla="*/ 2147483647 w 868"/>
              <a:gd name="T83" fmla="*/ 2147483647 h 1244"/>
              <a:gd name="T84" fmla="*/ 2147483647 w 868"/>
              <a:gd name="T85" fmla="*/ 2147483647 h 1244"/>
              <a:gd name="T86" fmla="*/ 2147483647 w 868"/>
              <a:gd name="T87" fmla="*/ 2147483647 h 1244"/>
              <a:gd name="T88" fmla="*/ 2147483647 w 868"/>
              <a:gd name="T89" fmla="*/ 2147483647 h 1244"/>
              <a:gd name="T90" fmla="*/ 2147483647 w 868"/>
              <a:gd name="T91" fmla="*/ 2147483647 h 1244"/>
              <a:gd name="T92" fmla="*/ 2147483647 w 868"/>
              <a:gd name="T93" fmla="*/ 2147483647 h 1244"/>
              <a:gd name="T94" fmla="*/ 2147483647 w 868"/>
              <a:gd name="T95" fmla="*/ 2147483647 h 1244"/>
              <a:gd name="T96" fmla="*/ 2147483647 w 868"/>
              <a:gd name="T97" fmla="*/ 2147483647 h 1244"/>
              <a:gd name="T98" fmla="*/ 2147483647 w 868"/>
              <a:gd name="T99" fmla="*/ 2147483647 h 1244"/>
              <a:gd name="T100" fmla="*/ 2147483647 w 868"/>
              <a:gd name="T101" fmla="*/ 2147483647 h 1244"/>
              <a:gd name="T102" fmla="*/ 2147483647 w 868"/>
              <a:gd name="T103" fmla="*/ 2147483647 h 1244"/>
              <a:gd name="T104" fmla="*/ 2147483647 w 868"/>
              <a:gd name="T105" fmla="*/ 2147483647 h 1244"/>
              <a:gd name="T106" fmla="*/ 2147483647 w 868"/>
              <a:gd name="T107" fmla="*/ 2147483647 h 1244"/>
              <a:gd name="T108" fmla="*/ 2147483647 w 868"/>
              <a:gd name="T109" fmla="*/ 2147483647 h 1244"/>
              <a:gd name="T110" fmla="*/ 2147483647 w 868"/>
              <a:gd name="T111" fmla="*/ 2147483647 h 1244"/>
              <a:gd name="T112" fmla="*/ 2147483647 w 868"/>
              <a:gd name="T113" fmla="*/ 2147483647 h 1244"/>
              <a:gd name="T114" fmla="*/ 2147483647 w 868"/>
              <a:gd name="T115" fmla="*/ 2147483647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6" name="Freeform 14"/>
          <p:cNvSpPr>
            <a:spLocks/>
          </p:cNvSpPr>
          <p:nvPr/>
        </p:nvSpPr>
        <p:spPr bwMode="ltGray">
          <a:xfrm>
            <a:off x="4437063" y="1403350"/>
            <a:ext cx="182562" cy="228600"/>
          </a:xfrm>
          <a:custGeom>
            <a:avLst/>
            <a:gdLst>
              <a:gd name="T0" fmla="*/ 2147483647 w 115"/>
              <a:gd name="T1" fmla="*/ 2147483647 h 144"/>
              <a:gd name="T2" fmla="*/ 2147483647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2147483647 h 144"/>
              <a:gd name="T18" fmla="*/ 2147483647 w 115"/>
              <a:gd name="T19" fmla="*/ 2147483647 h 144"/>
              <a:gd name="T20" fmla="*/ 2147483647 w 115"/>
              <a:gd name="T21" fmla="*/ 2147483647 h 144"/>
              <a:gd name="T22" fmla="*/ 2147483647 w 115"/>
              <a:gd name="T23" fmla="*/ 2147483647 h 144"/>
              <a:gd name="T24" fmla="*/ 2147483647 w 115"/>
              <a:gd name="T25" fmla="*/ 2147483647 h 144"/>
              <a:gd name="T26" fmla="*/ 2147483647 w 115"/>
              <a:gd name="T27" fmla="*/ 2147483647 h 144"/>
              <a:gd name="T28" fmla="*/ 2147483647 w 115"/>
              <a:gd name="T29" fmla="*/ 2147483647 h 144"/>
              <a:gd name="T30" fmla="*/ 2147483647 w 115"/>
              <a:gd name="T31" fmla="*/ 2147483647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7" name="Freeform 15"/>
          <p:cNvSpPr>
            <a:spLocks/>
          </p:cNvSpPr>
          <p:nvPr/>
        </p:nvSpPr>
        <p:spPr bwMode="ltGray">
          <a:xfrm>
            <a:off x="3446463" y="638175"/>
            <a:ext cx="182562" cy="228600"/>
          </a:xfrm>
          <a:custGeom>
            <a:avLst/>
            <a:gdLst>
              <a:gd name="T0" fmla="*/ 2147483647 w 115"/>
              <a:gd name="T1" fmla="*/ 2147483647 h 144"/>
              <a:gd name="T2" fmla="*/ 2147483647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2147483647 h 144"/>
              <a:gd name="T18" fmla="*/ 2147483647 w 115"/>
              <a:gd name="T19" fmla="*/ 2147483647 h 144"/>
              <a:gd name="T20" fmla="*/ 2147483647 w 115"/>
              <a:gd name="T21" fmla="*/ 2147483647 h 144"/>
              <a:gd name="T22" fmla="*/ 2147483647 w 115"/>
              <a:gd name="T23" fmla="*/ 2147483647 h 144"/>
              <a:gd name="T24" fmla="*/ 2147483647 w 115"/>
              <a:gd name="T25" fmla="*/ 2147483647 h 144"/>
              <a:gd name="T26" fmla="*/ 2147483647 w 115"/>
              <a:gd name="T27" fmla="*/ 2147483647 h 144"/>
              <a:gd name="T28" fmla="*/ 2147483647 w 115"/>
              <a:gd name="T29" fmla="*/ 2147483647 h 144"/>
              <a:gd name="T30" fmla="*/ 2147483647 w 115"/>
              <a:gd name="T31" fmla="*/ 2147483647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8" name="Freeform 16"/>
          <p:cNvSpPr>
            <a:spLocks/>
          </p:cNvSpPr>
          <p:nvPr/>
        </p:nvSpPr>
        <p:spPr bwMode="ltGray">
          <a:xfrm>
            <a:off x="2478088" y="2406650"/>
            <a:ext cx="74612" cy="501650"/>
          </a:xfrm>
          <a:custGeom>
            <a:avLst/>
            <a:gdLst>
              <a:gd name="T0" fmla="*/ 2147483647 w 47"/>
              <a:gd name="T1" fmla="*/ 2147483647 h 316"/>
              <a:gd name="T2" fmla="*/ 2147483647 w 47"/>
              <a:gd name="T3" fmla="*/ 2147483647 h 316"/>
              <a:gd name="T4" fmla="*/ 2147483647 w 47"/>
              <a:gd name="T5" fmla="*/ 2147483647 h 316"/>
              <a:gd name="T6" fmla="*/ 2147483647 w 47"/>
              <a:gd name="T7" fmla="*/ 2147483647 h 316"/>
              <a:gd name="T8" fmla="*/ 2147483647 w 47"/>
              <a:gd name="T9" fmla="*/ 2147483647 h 316"/>
              <a:gd name="T10" fmla="*/ 2147483647 w 47"/>
              <a:gd name="T11" fmla="*/ 2147483647 h 316"/>
              <a:gd name="T12" fmla="*/ 2147483647 w 47"/>
              <a:gd name="T13" fmla="*/ 2147483647 h 316"/>
              <a:gd name="T14" fmla="*/ 2147483647 w 47"/>
              <a:gd name="T15" fmla="*/ 2147483647 h 31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16"/>
              <a:gd name="T26" fmla="*/ 47 w 47"/>
              <a:gd name="T27" fmla="*/ 316 h 3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16">
                <a:moveTo>
                  <a:pt x="15" y="20"/>
                </a:moveTo>
                <a:cubicBezTo>
                  <a:pt x="21" y="36"/>
                  <a:pt x="35" y="115"/>
                  <a:pt x="40" y="148"/>
                </a:cubicBezTo>
                <a:cubicBezTo>
                  <a:pt x="45" y="181"/>
                  <a:pt x="47" y="191"/>
                  <a:pt x="43" y="219"/>
                </a:cubicBezTo>
                <a:cubicBezTo>
                  <a:pt x="39" y="247"/>
                  <a:pt x="16" y="316"/>
                  <a:pt x="13" y="316"/>
                </a:cubicBezTo>
                <a:cubicBezTo>
                  <a:pt x="10" y="316"/>
                  <a:pt x="23" y="246"/>
                  <a:pt x="25" y="221"/>
                </a:cubicBezTo>
                <a:cubicBezTo>
                  <a:pt x="27" y="196"/>
                  <a:pt x="26" y="193"/>
                  <a:pt x="22" y="164"/>
                </a:cubicBezTo>
                <a:cubicBezTo>
                  <a:pt x="18" y="135"/>
                  <a:pt x="2" y="73"/>
                  <a:pt x="1" y="49"/>
                </a:cubicBezTo>
                <a:cubicBezTo>
                  <a:pt x="0" y="25"/>
                  <a:pt x="9" y="0"/>
                  <a:pt x="15" y="20"/>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grpSp>
        <p:nvGrpSpPr>
          <p:cNvPr id="2" name="Group 17"/>
          <p:cNvGrpSpPr>
            <a:grpSpLocks/>
          </p:cNvGrpSpPr>
          <p:nvPr/>
        </p:nvGrpSpPr>
        <p:grpSpPr bwMode="auto">
          <a:xfrm>
            <a:off x="4302125" y="4598988"/>
            <a:ext cx="1065213" cy="887412"/>
            <a:chOff x="493" y="1555"/>
            <a:chExt cx="525" cy="480"/>
          </a:xfrm>
        </p:grpSpPr>
        <p:sp>
          <p:nvSpPr>
            <p:cNvPr id="8220" name="Freeform 18"/>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21" name="Freeform 19"/>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22" name="Freeform 20"/>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23" name="Freeform 21"/>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grpSp>
      <p:grpSp>
        <p:nvGrpSpPr>
          <p:cNvPr id="3" name="Group 22"/>
          <p:cNvGrpSpPr>
            <a:grpSpLocks/>
          </p:cNvGrpSpPr>
          <p:nvPr/>
        </p:nvGrpSpPr>
        <p:grpSpPr bwMode="auto">
          <a:xfrm>
            <a:off x="522288" y="2573338"/>
            <a:ext cx="1065212" cy="887412"/>
            <a:chOff x="493" y="1555"/>
            <a:chExt cx="525" cy="480"/>
          </a:xfrm>
        </p:grpSpPr>
        <p:sp>
          <p:nvSpPr>
            <p:cNvPr id="8216" name="Freeform 23"/>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7" name="Freeform 24"/>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8" name="Freeform 25"/>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9" name="Freeform 26"/>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grpSp>
      <p:grpSp>
        <p:nvGrpSpPr>
          <p:cNvPr id="4" name="Group 27"/>
          <p:cNvGrpSpPr>
            <a:grpSpLocks/>
          </p:cNvGrpSpPr>
          <p:nvPr/>
        </p:nvGrpSpPr>
        <p:grpSpPr bwMode="auto">
          <a:xfrm>
            <a:off x="6057900" y="1628775"/>
            <a:ext cx="1065213" cy="887413"/>
            <a:chOff x="493" y="1555"/>
            <a:chExt cx="525" cy="480"/>
          </a:xfrm>
        </p:grpSpPr>
        <p:sp>
          <p:nvSpPr>
            <p:cNvPr id="8212" name="Freeform 28"/>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3" name="Freeform 29"/>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4" name="Freeform 30"/>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5" name="Freeform 31"/>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grpSp>
    </p:spTree>
    <p:extLst>
      <p:ext uri="{BB962C8B-B14F-4D97-AF65-F5344CB8AC3E}">
        <p14:creationId xmlns:p14="http://schemas.microsoft.com/office/powerpoint/2010/main" val="2118306030"/>
      </p:ext>
    </p:extLst>
  </p:cSld>
  <p:clrMapOvr>
    <a:masterClrMapping/>
  </p:clrMapOvr>
  <p:transition advClick="0"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strips(downLeft)">
                                      <p:cBhvr>
                                        <p:cTn id="7" dur="1000"/>
                                        <p:tgtEl>
                                          <p:spTgt spid="3075"/>
                                        </p:tgtEl>
                                      </p:cBhvr>
                                    </p:animEffect>
                                  </p:childTnLst>
                                </p:cTn>
                              </p:par>
                              <p:par>
                                <p:cTn id="8" presetID="0" presetClass="path" presetSubtype="0" accel="50000" decel="50000" fill="remove" nodeType="withEffect">
                                  <p:stCondLst>
                                    <p:cond delay="0"/>
                                  </p:stCondLst>
                                  <p:iterate type="lt">
                                    <p:tmPct val="0"/>
                                  </p:iterate>
                                  <p:childTnLst>
                                    <p:animMotion origin="layout" path="M 0.1599 -0.07615 C 0.15538 -0.03449 0.15087 0.00718 0.12101 0.04236 C 0.09115 0.07755 0.03281 0.11991 -0.01927 0.13496 C -0.07135 0.15 -0.15625 0.12107 -0.19149 0.13311 C -0.22674 0.14514 -0.22292 0.17176 -0.23038 0.20718 C -0.23785 0.24236 -0.23472 0.31459 -0.23594 0.34422 C -0.23715 0.37385 -0.23715 0.37963 -0.23733 0.38496 " pathEditMode="relative" ptsTypes="aaaaaaA">
                                      <p:cBhvr>
                                        <p:cTn id="9" dur="1000" fill="hold"/>
                                        <p:tgtEl>
                                          <p:spTgt spid="4"/>
                                        </p:tgtEl>
                                        <p:attrNameLst>
                                          <p:attrName>ppt_x</p:attrName>
                                          <p:attrName>ppt_y</p:attrName>
                                        </p:attrNameLst>
                                      </p:cBhvr>
                                    </p:animMotion>
                                  </p:childTnLst>
                                </p:cTn>
                              </p:par>
                            </p:childTnLst>
                          </p:cTn>
                        </p:par>
                        <p:par>
                          <p:cTn id="10" fill="hold" nodeType="afterGroup">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strips(downLeft)">
                                      <p:cBhvr>
                                        <p:cTn id="13" dur="500"/>
                                        <p:tgtEl>
                                          <p:spTgt spid="3076"/>
                                        </p:tgtEl>
                                      </p:cBhvr>
                                    </p:animEffect>
                                  </p:childTnLst>
                                </p:cTn>
                              </p:par>
                              <p:par>
                                <p:cTn id="14" presetID="42" presetClass="path" presetSubtype="0" accel="50000" decel="50000" fill="remove" nodeType="withEffect">
                                  <p:stCondLst>
                                    <p:cond delay="0"/>
                                  </p:stCondLst>
                                  <p:iterate type="lt">
                                    <p:tmPct val="0"/>
                                  </p:iterate>
                                  <p:childTnLst>
                                    <p:animMotion origin="layout" path="M 0.08455 0.11922 L 0.08455 0.15857 " pathEditMode="relative" rAng="0" ptsTypes="AA">
                                      <p:cBhvr>
                                        <p:cTn id="15" dur="500" fill="hold"/>
                                        <p:tgtEl>
                                          <p:spTgt spid="4"/>
                                        </p:tgtEl>
                                        <p:attrNameLst>
                                          <p:attrName>ppt_x</p:attrName>
                                          <p:attrName>ppt_y</p:attrName>
                                        </p:attrNameLst>
                                      </p:cBhvr>
                                      <p:rCtr x="0" y="1968"/>
                                    </p:animMotion>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strips(downLeft)">
                                      <p:cBhvr>
                                        <p:cTn id="19" dur="1000"/>
                                        <p:tgtEl>
                                          <p:spTgt spid="3077"/>
                                        </p:tgtEl>
                                      </p:cBhvr>
                                    </p:animEffect>
                                  </p:childTnLst>
                                </p:cTn>
                              </p:par>
                              <p:par>
                                <p:cTn id="20" presetID="0" presetClass="path" presetSubtype="0" accel="50000" decel="50000" fill="remove" nodeType="withEffect">
                                  <p:stCondLst>
                                    <p:cond delay="0"/>
                                  </p:stCondLst>
                                  <p:iterate type="lt">
                                    <p:tmPct val="0"/>
                                  </p:iterate>
                                  <p:childTnLst>
                                    <p:animMotion origin="layout" path="M -0.06233 -0.14097 C -0.06406 -0.08564 -0.06563 -0.03009 -0.07205 -0.00023 C -0.07847 0.02963 -0.08177 0.02639 -0.10122 0.03866 C -0.12066 0.05093 -0.16042 0.04861 -0.18872 0.07385 C -0.21701 0.09908 -0.2408 0.16389 -0.27066 0.19051 C -0.30052 0.21713 -0.34688 0.23102 -0.36788 0.23311 C -0.38889 0.23519 -0.39167 0.21621 -0.39705 0.20348 C -0.40243 0.19074 -0.39931 0.16482 -0.39983 0.15718 " pathEditMode="fixed" ptsTypes="aaaaaaaA">
                                      <p:cBhvr>
                                        <p:cTn id="21" dur="1000" fill="hold"/>
                                        <p:tgtEl>
                                          <p:spTgt spid="4"/>
                                        </p:tgtEl>
                                        <p:attrNameLst>
                                          <p:attrName>ppt_x</p:attrName>
                                          <p:attrName>ppt_y</p:attrName>
                                        </p:attrNameLst>
                                      </p:cBhvr>
                                    </p:animMotion>
                                  </p:childTnLst>
                                </p:cTn>
                              </p:par>
                            </p:childTnLst>
                          </p:cTn>
                        </p:par>
                        <p:par>
                          <p:cTn id="22" fill="hold" nodeType="afterGroup">
                            <p:stCondLst>
                              <p:cond delay="2500"/>
                            </p:stCondLst>
                            <p:childTnLst>
                              <p:par>
                                <p:cTn id="23" presetID="18" presetClass="entr" presetSubtype="12" fill="hold" grpId="0" nodeType="afterEffect">
                                  <p:stCondLst>
                                    <p:cond delay="0"/>
                                  </p:stCondLst>
                                  <p:childTnLst>
                                    <p:set>
                                      <p:cBhvr>
                                        <p:cTn id="24" dur="1" fill="hold">
                                          <p:stCondLst>
                                            <p:cond delay="0"/>
                                          </p:stCondLst>
                                        </p:cTn>
                                        <p:tgtEl>
                                          <p:spTgt spid="3079"/>
                                        </p:tgtEl>
                                        <p:attrNameLst>
                                          <p:attrName>style.visibility</p:attrName>
                                        </p:attrNameLst>
                                      </p:cBhvr>
                                      <p:to>
                                        <p:strVal val="visible"/>
                                      </p:to>
                                    </p:set>
                                    <p:animEffect transition="in" filter="strips(downLeft)">
                                      <p:cBhvr>
                                        <p:cTn id="25" dur="500"/>
                                        <p:tgtEl>
                                          <p:spTgt spid="3079"/>
                                        </p:tgtEl>
                                      </p:cBhvr>
                                    </p:animEffect>
                                  </p:childTnLst>
                                </p:cTn>
                              </p:par>
                              <p:par>
                                <p:cTn id="26" presetID="0" presetClass="path" presetSubtype="0" accel="50000" decel="50000" fill="remove" nodeType="withEffect">
                                  <p:stCondLst>
                                    <p:cond delay="0"/>
                                  </p:stCondLst>
                                  <p:iterate type="lt">
                                    <p:tmPct val="0"/>
                                  </p:iterate>
                                  <p:childTnLst>
                                    <p:animMotion origin="layout" path="M -0.11927 -0.05949 C -0.12622 -0.05301 -0.13299 -0.04652 -0.13455 -0.04467 " pathEditMode="relative" ptsTypes="aA">
                                      <p:cBhvr>
                                        <p:cTn id="27" dur="500" fill="hold"/>
                                        <p:tgtEl>
                                          <p:spTgt spid="4"/>
                                        </p:tgtEl>
                                        <p:attrNameLst>
                                          <p:attrName>ppt_x</p:attrName>
                                          <p:attrName>ppt_y</p:attrName>
                                        </p:attrNameLst>
                                      </p:cBhvr>
                                    </p:animMotion>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strips(downLeft)">
                                      <p:cBhvr>
                                        <p:cTn id="31" dur="500"/>
                                        <p:tgtEl>
                                          <p:spTgt spid="3078"/>
                                        </p:tgtEl>
                                      </p:cBhvr>
                                    </p:animEffect>
                                  </p:childTnLst>
                                </p:cTn>
                              </p:par>
                              <p:par>
                                <p:cTn id="32" presetID="42" presetClass="path" presetSubtype="0" accel="50000" decel="50000" fill="remove" nodeType="withEffect">
                                  <p:stCondLst>
                                    <p:cond delay="0"/>
                                  </p:stCondLst>
                                  <p:iterate type="lt">
                                    <p:tmPct val="0"/>
                                  </p:iterate>
                                  <p:childTnLst>
                                    <p:animMotion origin="layout" path="M -0.12708 -0.10416 L -0.12708 -0.07777 " pathEditMode="relative" rAng="0" ptsTypes="AA">
                                      <p:cBhvr>
                                        <p:cTn id="33" dur="500" fill="hold"/>
                                        <p:tgtEl>
                                          <p:spTgt spid="4"/>
                                        </p:tgtEl>
                                        <p:attrNameLst>
                                          <p:attrName>ppt_x</p:attrName>
                                          <p:attrName>ppt_y</p:attrName>
                                        </p:attrNameLst>
                                      </p:cBhvr>
                                      <p:rCtr x="0" y="1319"/>
                                    </p:animMotion>
                                  </p:childTnLst>
                                </p:cTn>
                              </p:par>
                            </p:childTnLst>
                          </p:cTn>
                        </p:par>
                        <p:par>
                          <p:cTn id="34" fill="hold" nodeType="afterGroup">
                            <p:stCondLst>
                              <p:cond delay="3500"/>
                            </p:stCondLst>
                            <p:childTnLst>
                              <p:par>
                                <p:cTn id="35" presetID="18" presetClass="entr" presetSubtype="12" fill="hold" grpId="0" nodeType="after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strips(downLeft)">
                                      <p:cBhvr>
                                        <p:cTn id="37" dur="1000"/>
                                        <p:tgtEl>
                                          <p:spTgt spid="3080"/>
                                        </p:tgtEl>
                                      </p:cBhvr>
                                    </p:animEffect>
                                  </p:childTnLst>
                                </p:cTn>
                              </p:par>
                              <p:par>
                                <p:cTn id="38" presetID="0" presetClass="path" presetSubtype="0" accel="50000" decel="50000" fill="remove" nodeType="withEffect">
                                  <p:stCondLst>
                                    <p:cond delay="0"/>
                                  </p:stCondLst>
                                  <p:iterate type="lt">
                                    <p:tmPct val="0"/>
                                  </p:iterate>
                                  <p:childTnLst>
                                    <p:animMotion origin="layout" path="M -0.15399 -0.15578 C -0.15573 -0.11736 -0.15729 -0.0787 -0.16094 -0.05393 C -0.16458 -0.02916 -0.1651 -0.02129 -0.17622 -0.00764 C -0.18733 0.00602 -0.21424 0.01389 -0.2276 0.02755 C -0.24097 0.04121 -0.24722 0.05926 -0.25677 0.07385 C -0.26632 0.0882 -0.2776 0.10764 -0.28455 0.11459 C -0.29149 0.1213 -0.29497 0.11783 -0.29844 0.11459 " pathEditMode="relative" ptsTypes="aaaaaaA">
                                      <p:cBhvr>
                                        <p:cTn id="39" dur="1000" fill="hold"/>
                                        <p:tgtEl>
                                          <p:spTgt spid="4"/>
                                        </p:tgtEl>
                                        <p:attrNameLst>
                                          <p:attrName>ppt_x</p:attrName>
                                          <p:attrName>ppt_y</p:attrName>
                                        </p:attrNameLst>
                                      </p:cBhvr>
                                    </p:animMotion>
                                  </p:childTnLst>
                                </p:cTn>
                              </p:par>
                            </p:childTnLst>
                          </p:cTn>
                        </p:par>
                        <p:par>
                          <p:cTn id="40" fill="hold" nodeType="afterGroup">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3086"/>
                                        </p:tgtEl>
                                        <p:attrNameLst>
                                          <p:attrName>style.visibility</p:attrName>
                                        </p:attrNameLst>
                                      </p:cBhvr>
                                      <p:to>
                                        <p:strVal val="visible"/>
                                      </p:to>
                                    </p:set>
                                    <p:animEffect transition="in" filter="strips(downLeft)">
                                      <p:cBhvr>
                                        <p:cTn id="43" dur="500"/>
                                        <p:tgtEl>
                                          <p:spTgt spid="3086"/>
                                        </p:tgtEl>
                                      </p:cBhvr>
                                    </p:animEffect>
                                  </p:childTnLst>
                                </p:cTn>
                              </p:par>
                              <p:par>
                                <p:cTn id="44" presetID="35" presetClass="path" presetSubtype="0" accel="50000" decel="50000" fill="remove" nodeType="withEffect">
                                  <p:stCondLst>
                                    <p:cond delay="0"/>
                                  </p:stCondLst>
                                  <p:iterate type="lt">
                                    <p:tmPct val="0"/>
                                  </p:iterate>
                                  <p:childTnLst>
                                    <p:animMotion origin="layout" path="M -0.21649 -0.07777 L -0.23542 -0.07662 " pathEditMode="relative" rAng="0" ptsTypes="AA">
                                      <p:cBhvr>
                                        <p:cTn id="45" dur="500" fill="hold"/>
                                        <p:tgtEl>
                                          <p:spTgt spid="4"/>
                                        </p:tgtEl>
                                        <p:attrNameLst>
                                          <p:attrName>ppt_x</p:attrName>
                                          <p:attrName>ppt_y</p:attrName>
                                        </p:attrNameLst>
                                      </p:cBhvr>
                                      <p:rCtr x="-955" y="46"/>
                                    </p:animMotion>
                                  </p:childTnLst>
                                </p:cTn>
                              </p:par>
                            </p:childTnLst>
                          </p:cTn>
                        </p:par>
                        <p:par>
                          <p:cTn id="46" fill="hold" nodeType="afterGroup">
                            <p:stCondLst>
                              <p:cond delay="5000"/>
                            </p:stCondLst>
                            <p:childTnLst>
                              <p:par>
                                <p:cTn id="47" presetID="18" presetClass="entr" presetSubtype="12" fill="hold" grpId="0" nodeType="afterEffect">
                                  <p:stCondLst>
                                    <p:cond delay="0"/>
                                  </p:stCondLst>
                                  <p:childTnLst>
                                    <p:set>
                                      <p:cBhvr>
                                        <p:cTn id="48" dur="1" fill="hold">
                                          <p:stCondLst>
                                            <p:cond delay="0"/>
                                          </p:stCondLst>
                                        </p:cTn>
                                        <p:tgtEl>
                                          <p:spTgt spid="3081"/>
                                        </p:tgtEl>
                                        <p:attrNameLst>
                                          <p:attrName>style.visibility</p:attrName>
                                        </p:attrNameLst>
                                      </p:cBhvr>
                                      <p:to>
                                        <p:strVal val="visible"/>
                                      </p:to>
                                    </p:set>
                                    <p:animEffect transition="in" filter="strips(downLeft)">
                                      <p:cBhvr>
                                        <p:cTn id="49" dur="1000"/>
                                        <p:tgtEl>
                                          <p:spTgt spid="3081"/>
                                        </p:tgtEl>
                                      </p:cBhvr>
                                    </p:animEffect>
                                  </p:childTnLst>
                                </p:cTn>
                              </p:par>
                              <p:par>
                                <p:cTn id="50" presetID="0" presetClass="path" presetSubtype="0" accel="50000" decel="50000" fill="remove" nodeType="withEffect">
                                  <p:stCondLst>
                                    <p:cond delay="0"/>
                                  </p:stCondLst>
                                  <p:iterate type="lt">
                                    <p:tmPct val="0"/>
                                  </p:iterate>
                                  <p:childTnLst>
                                    <p:animMotion origin="layout" path="M -0.29358 -0.01319 C -0.28628 -0.02477 -0.27899 -0.03611 -0.26927 -0.03912 C -0.25955 -0.04213 -0.23333 -0.03935 -0.23524 -0.03171 C -0.23715 -0.02407 -0.27118 -0.00648 -0.28108 0.00625 C -0.29097 0.01898 -0.29306 0.03658 -0.29497 0.04422 C -0.29688 0.05186 -0.29375 0.05047 -0.29219 0.05162 C -0.29063 0.05278 -0.26858 0.04005 -0.28524 0.05162 C -0.30191 0.0632 -0.35295 0.08959 -0.39219 0.12107 C -0.43142 0.15255 -0.49028 0.19769 -0.52066 0.24051 C -0.55104 0.28334 -0.56684 0.33172 -0.57413 0.37848 C -0.58142 0.42523 -0.57865 0.4801 -0.56441 0.52107 C -0.55017 0.56204 -0.50104 0.60718 -0.48872 0.62477 " pathEditMode="relative" ptsTypes="aaaaaaaaaaaA">
                                      <p:cBhvr>
                                        <p:cTn id="51" dur="1000" fill="hold"/>
                                        <p:tgtEl>
                                          <p:spTgt spid="4"/>
                                        </p:tgtEl>
                                        <p:attrNameLst>
                                          <p:attrName>ppt_x</p:attrName>
                                          <p:attrName>ppt_y</p:attrName>
                                        </p:attrNameLst>
                                      </p:cBhvr>
                                    </p:animMotion>
                                  </p:childTnLst>
                                </p:cTn>
                              </p:par>
                            </p:childTnLst>
                          </p:cTn>
                        </p:par>
                        <p:par>
                          <p:cTn id="52" fill="hold" nodeType="afterGroup">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3082"/>
                                        </p:tgtEl>
                                        <p:attrNameLst>
                                          <p:attrName>style.visibility</p:attrName>
                                        </p:attrNameLst>
                                      </p:cBhvr>
                                      <p:to>
                                        <p:strVal val="visible"/>
                                      </p:to>
                                    </p:set>
                                    <p:animEffect transition="in" filter="strips(downLeft)">
                                      <p:cBhvr>
                                        <p:cTn id="55" dur="500"/>
                                        <p:tgtEl>
                                          <p:spTgt spid="3082"/>
                                        </p:tgtEl>
                                      </p:cBhvr>
                                    </p:animEffect>
                                  </p:childTnLst>
                                </p:cTn>
                              </p:par>
                              <p:par>
                                <p:cTn id="56" presetID="0" presetClass="path" presetSubtype="0" accel="50000" decel="50000" fill="remove" nodeType="withEffect">
                                  <p:stCondLst>
                                    <p:cond delay="0"/>
                                  </p:stCondLst>
                                  <p:iterate type="lt">
                                    <p:tmPct val="0"/>
                                  </p:iterate>
                                  <p:childTnLst>
                                    <p:animMotion origin="layout" path="M -0.3276 0.04051 C -0.33663 0.03773 -0.34531 0.03473 -0.34861 0.0338 " pathEditMode="relative" rAng="0" ptsTypes="aA">
                                      <p:cBhvr>
                                        <p:cTn id="57" dur="500" fill="hold"/>
                                        <p:tgtEl>
                                          <p:spTgt spid="4"/>
                                        </p:tgtEl>
                                        <p:attrNameLst>
                                          <p:attrName>ppt_x</p:attrName>
                                          <p:attrName>ppt_y</p:attrName>
                                        </p:attrNameLst>
                                      </p:cBhvr>
                                      <p:rCtr x="-1059" y="-347"/>
                                    </p:animMotion>
                                  </p:childTnLst>
                                </p:cTn>
                              </p:par>
                            </p:childTnLst>
                          </p:cTn>
                        </p:par>
                        <p:par>
                          <p:cTn id="58" fill="hold" nodeType="afterGroup">
                            <p:stCondLst>
                              <p:cond delay="6500"/>
                            </p:stCondLst>
                            <p:childTnLst>
                              <p:par>
                                <p:cTn id="59" presetID="18" presetClass="entr" presetSubtype="12" fill="hold" grpId="0" nodeType="after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strips(downLeft)">
                                      <p:cBhvr>
                                        <p:cTn id="61" dur="1000"/>
                                        <p:tgtEl>
                                          <p:spTgt spid="3085"/>
                                        </p:tgtEl>
                                      </p:cBhvr>
                                    </p:animEffect>
                                  </p:childTnLst>
                                </p:cTn>
                              </p:par>
                              <p:par>
                                <p:cTn id="62" presetID="0" presetClass="path" presetSubtype="0" accel="50000" decel="50000" fill="remove" nodeType="withEffect">
                                  <p:stCondLst>
                                    <p:cond delay="0"/>
                                  </p:stCondLst>
                                  <p:iterate type="lt">
                                    <p:tmPct val="0"/>
                                  </p:iterate>
                                  <p:childTnLst>
                                    <p:animMotion origin="layout" path="M -0.30816 -0.18541 C -0.31111 -0.16412 -0.31441 -0.08796 -0.32622 -0.05625 C -0.33802 -0.02453 -0.36563 -0.01319 -0.37899 0.00486 C -0.39236 0.02292 -0.39896 0.04352 -0.40608 0.05209 C -0.41319 0.06065 -0.4184 0.05533 -0.4217 0.05625 " pathEditMode="relative" rAng="0" ptsTypes="aaaaa">
                                      <p:cBhvr>
                                        <p:cTn id="63" dur="1000" fill="hold"/>
                                        <p:tgtEl>
                                          <p:spTgt spid="4"/>
                                        </p:tgtEl>
                                        <p:attrNameLst>
                                          <p:attrName>ppt_x</p:attrName>
                                          <p:attrName>ppt_y</p:attrName>
                                        </p:attrNameLst>
                                      </p:cBhvr>
                                      <p:rCtr x="-5677" y="12292"/>
                                    </p:animMotion>
                                  </p:childTnLst>
                                </p:cTn>
                              </p:par>
                            </p:childTnLst>
                          </p:cTn>
                        </p:par>
                        <p:par>
                          <p:cTn id="64" fill="hold" nodeType="afterGroup">
                            <p:stCondLst>
                              <p:cond delay="7500"/>
                            </p:stCondLst>
                            <p:childTnLst>
                              <p:par>
                                <p:cTn id="65" presetID="18" presetClass="entr" presetSubtype="12" fill="hold" grpId="0" nodeType="afterEffect">
                                  <p:stCondLst>
                                    <p:cond delay="0"/>
                                  </p:stCondLst>
                                  <p:childTnLst>
                                    <p:set>
                                      <p:cBhvr>
                                        <p:cTn id="66" dur="1" fill="hold">
                                          <p:stCondLst>
                                            <p:cond delay="0"/>
                                          </p:stCondLst>
                                        </p:cTn>
                                        <p:tgtEl>
                                          <p:spTgt spid="3087"/>
                                        </p:tgtEl>
                                        <p:attrNameLst>
                                          <p:attrName>style.visibility</p:attrName>
                                        </p:attrNameLst>
                                      </p:cBhvr>
                                      <p:to>
                                        <p:strVal val="visible"/>
                                      </p:to>
                                    </p:set>
                                    <p:animEffect transition="in" filter="strips(downLeft)">
                                      <p:cBhvr>
                                        <p:cTn id="67" dur="500"/>
                                        <p:tgtEl>
                                          <p:spTgt spid="3087"/>
                                        </p:tgtEl>
                                      </p:cBhvr>
                                    </p:animEffect>
                                  </p:childTnLst>
                                </p:cTn>
                              </p:par>
                              <p:par>
                                <p:cTn id="68" presetID="0" presetClass="path" presetSubtype="0" accel="50000" decel="50000" fill="remove" nodeType="withEffect">
                                  <p:stCondLst>
                                    <p:cond delay="0"/>
                                  </p:stCondLst>
                                  <p:iterate type="lt">
                                    <p:tmPct val="0"/>
                                  </p:iterate>
                                  <p:childTnLst>
                                    <p:animMotion origin="layout" path="M -0.32795 -0.20069 C -0.33021 -0.19953 -0.33924 -0.1949 -0.34149 -0.19375 " pathEditMode="relative" rAng="0" ptsTypes="aa">
                                      <p:cBhvr>
                                        <p:cTn id="69" dur="500" fill="hold"/>
                                        <p:tgtEl>
                                          <p:spTgt spid="4"/>
                                        </p:tgtEl>
                                        <p:attrNameLst>
                                          <p:attrName>ppt_x</p:attrName>
                                          <p:attrName>ppt_y</p:attrName>
                                        </p:attrNameLst>
                                      </p:cBhvr>
                                      <p:rCtr x="-677" y="347"/>
                                    </p:animMotion>
                                  </p:childTnLst>
                                </p:cTn>
                              </p:par>
                            </p:childTnLst>
                          </p:cTn>
                        </p:par>
                        <p:par>
                          <p:cTn id="70" fill="hold" nodeType="afterGroup">
                            <p:stCondLst>
                              <p:cond delay="8000"/>
                            </p:stCondLst>
                            <p:childTnLst>
                              <p:par>
                                <p:cTn id="71" presetID="18" presetClass="entr" presetSubtype="12" fill="hold" grpId="0" nodeType="afterEffect">
                                  <p:stCondLst>
                                    <p:cond delay="0"/>
                                  </p:stCondLst>
                                  <p:childTnLst>
                                    <p:set>
                                      <p:cBhvr>
                                        <p:cTn id="72" dur="1" fill="hold">
                                          <p:stCondLst>
                                            <p:cond delay="0"/>
                                          </p:stCondLst>
                                        </p:cTn>
                                        <p:tgtEl>
                                          <p:spTgt spid="3083"/>
                                        </p:tgtEl>
                                        <p:attrNameLst>
                                          <p:attrName>style.visibility</p:attrName>
                                        </p:attrNameLst>
                                      </p:cBhvr>
                                      <p:to>
                                        <p:strVal val="visible"/>
                                      </p:to>
                                    </p:set>
                                    <p:animEffect transition="in" filter="strips(downLeft)">
                                      <p:cBhvr>
                                        <p:cTn id="73" dur="1000"/>
                                        <p:tgtEl>
                                          <p:spTgt spid="3083"/>
                                        </p:tgtEl>
                                      </p:cBhvr>
                                    </p:animEffect>
                                  </p:childTnLst>
                                </p:cTn>
                              </p:par>
                              <p:par>
                                <p:cTn id="74" presetID="0" presetClass="path" presetSubtype="0" accel="50000" decel="50000" fill="remove" nodeType="withEffect">
                                  <p:stCondLst>
                                    <p:cond delay="0"/>
                                  </p:stCondLst>
                                  <p:iterate type="lt">
                                    <p:tmPct val="0"/>
                                  </p:iterate>
                                  <p:childTnLst>
                                    <p:animMotion origin="layout" path="M -0.2092 -0.19375 C -0.20382 -0.2037 -0.19844 -0.21365 -0.18733 -0.21319 C -0.17622 -0.21273 -0.12292 -0.21551 -0.14253 -0.19097 C -0.16215 -0.16643 -0.25122 -0.08588 -0.30503 -0.06597 C -0.35885 -0.04606 -0.4349 -0.07152 -0.46545 -0.07176 C -0.49601 -0.07199 -0.48333 -0.07662 -0.48837 -0.06736 C -0.4934 -0.0581 -0.48576 -0.02916 -0.49566 -0.01597 C -0.50556 -0.00277 -0.53542 -0.02986 -0.54774 0.01181 C -0.56007 0.05324 -0.56493 0.14375 -0.56962 0.23403 " pathEditMode="relative" ptsTypes="aaaaaaaaA">
                                      <p:cBhvr>
                                        <p:cTn id="75" dur="1000" fill="hold"/>
                                        <p:tgtEl>
                                          <p:spTgt spid="4"/>
                                        </p:tgtEl>
                                        <p:attrNameLst>
                                          <p:attrName>ppt_x</p:attrName>
                                          <p:attrName>ppt_y</p:attrName>
                                        </p:attrNameLst>
                                      </p:cBhvr>
                                    </p:animMotion>
                                  </p:childTnLst>
                                </p:cTn>
                              </p:par>
                            </p:childTnLst>
                          </p:cTn>
                        </p:par>
                        <p:par>
                          <p:cTn id="76" fill="hold" nodeType="afterGroup">
                            <p:stCondLst>
                              <p:cond delay="9000"/>
                            </p:stCondLst>
                            <p:childTnLst>
                              <p:par>
                                <p:cTn id="77" presetID="18" presetClass="entr" presetSubtype="12" fill="hold" grpId="0" nodeType="afterEffect">
                                  <p:stCondLst>
                                    <p:cond delay="0"/>
                                  </p:stCondLst>
                                  <p:childTnLst>
                                    <p:set>
                                      <p:cBhvr>
                                        <p:cTn id="78" dur="1" fill="hold">
                                          <p:stCondLst>
                                            <p:cond delay="0"/>
                                          </p:stCondLst>
                                        </p:cTn>
                                        <p:tgtEl>
                                          <p:spTgt spid="3084"/>
                                        </p:tgtEl>
                                        <p:attrNameLst>
                                          <p:attrName>style.visibility</p:attrName>
                                        </p:attrNameLst>
                                      </p:cBhvr>
                                      <p:to>
                                        <p:strVal val="visible"/>
                                      </p:to>
                                    </p:set>
                                    <p:animEffect transition="in" filter="strips(downLeft)">
                                      <p:cBhvr>
                                        <p:cTn id="79" dur="500"/>
                                        <p:tgtEl>
                                          <p:spTgt spid="3084"/>
                                        </p:tgtEl>
                                      </p:cBhvr>
                                    </p:animEffect>
                                  </p:childTnLst>
                                </p:cTn>
                              </p:par>
                              <p:par>
                                <p:cTn id="80" presetID="0" presetClass="path" presetSubtype="0" accel="50000" decel="50000" fill="remove" nodeType="withEffect">
                                  <p:stCondLst>
                                    <p:cond delay="0"/>
                                  </p:stCondLst>
                                  <p:iterate type="lt">
                                    <p:tmPct val="0"/>
                                  </p:iterate>
                                  <p:childTnLst>
                                    <p:animMotion origin="layout" path="M -0.42483 0.0132 C -0.44045 0.01945 -0.45608 0.02593 -0.46233 0.02848 " pathEditMode="relative" ptsTypes="aA">
                                      <p:cBhvr>
                                        <p:cTn id="81" dur="500" fill="hold"/>
                                        <p:tgtEl>
                                          <p:spTgt spid="4"/>
                                        </p:tgtEl>
                                        <p:attrNameLst>
                                          <p:attrName>ppt_x</p:attrName>
                                          <p:attrName>ppt_y</p:attrName>
                                        </p:attrNameLst>
                                      </p:cBhvr>
                                    </p:animMotion>
                                  </p:childTnLst>
                                </p:cTn>
                              </p:par>
                            </p:childTnLst>
                          </p:cTn>
                        </p:par>
                        <p:par>
                          <p:cTn id="82" fill="hold" nodeType="afterGroup">
                            <p:stCondLst>
                              <p:cond delay="9500"/>
                            </p:stCondLst>
                            <p:childTnLst>
                              <p:par>
                                <p:cTn id="83" presetID="18" presetClass="entr" presetSubtype="12" fill="hold" grpId="0" nodeType="afterEffect">
                                  <p:stCondLst>
                                    <p:cond delay="0"/>
                                  </p:stCondLst>
                                  <p:childTnLst>
                                    <p:set>
                                      <p:cBhvr>
                                        <p:cTn id="84" dur="1" fill="hold">
                                          <p:stCondLst>
                                            <p:cond delay="0"/>
                                          </p:stCondLst>
                                        </p:cTn>
                                        <p:tgtEl>
                                          <p:spTgt spid="3088"/>
                                        </p:tgtEl>
                                        <p:attrNameLst>
                                          <p:attrName>style.visibility</p:attrName>
                                        </p:attrNameLst>
                                      </p:cBhvr>
                                      <p:to>
                                        <p:strVal val="visible"/>
                                      </p:to>
                                    </p:set>
                                    <p:animEffect transition="in" filter="strips(downLeft)">
                                      <p:cBhvr>
                                        <p:cTn id="85" dur="500"/>
                                        <p:tgtEl>
                                          <p:spTgt spid="3088"/>
                                        </p:tgtEl>
                                      </p:cBhvr>
                                    </p:animEffect>
                                  </p:childTnLst>
                                </p:cTn>
                              </p:par>
                              <p:par>
                                <p:cTn id="86" presetID="0" presetClass="path" presetSubtype="0" accel="50000" decel="50000" fill="remove" nodeType="withEffect">
                                  <p:stCondLst>
                                    <p:cond delay="0"/>
                                  </p:stCondLst>
                                  <p:iterate type="lt">
                                    <p:tmPct val="0"/>
                                  </p:iterate>
                                  <p:childTnLst>
                                    <p:animMotion origin="layout" path="M -0.44705 0.06459 C -0.44705 0.08264 -0.44688 0.10093 -0.44705 0.10903 " pathEditMode="relative" rAng="0" ptsTypes="aA">
                                      <p:cBhvr>
                                        <p:cTn id="87" dur="500" fill="hold"/>
                                        <p:tgtEl>
                                          <p:spTgt spid="4"/>
                                        </p:tgtEl>
                                        <p:attrNameLst>
                                          <p:attrName>ppt_x</p:attrName>
                                          <p:attrName>ppt_y</p:attrName>
                                        </p:attrNameLst>
                                      </p:cBhvr>
                                      <p:rCtr x="0" y="2222"/>
                                    </p:animMotion>
                                  </p:childTnLst>
                                </p:cTn>
                              </p:par>
                            </p:childTnLst>
                          </p:cTn>
                        </p:par>
                        <p:par>
                          <p:cTn id="88" fill="hold" nodeType="afterGroup">
                            <p:stCondLst>
                              <p:cond delay="10000"/>
                            </p:stCondLst>
                            <p:childTnLst>
                              <p:par>
                                <p:cTn id="89" presetID="31" presetClass="entr" presetSubtype="0" fill="remove" nodeType="afterEffect">
                                  <p:stCondLst>
                                    <p:cond delay="0"/>
                                  </p:stCondLst>
                                  <p:iterate type="lt">
                                    <p:tmPct val="5000"/>
                                  </p:iterate>
                                  <p:childTnLst>
                                    <p:set>
                                      <p:cBhvr>
                                        <p:cTn id="90" dur="1" fill="hold">
                                          <p:stCondLst>
                                            <p:cond delay="0"/>
                                          </p:stCondLst>
                                        </p:cTn>
                                        <p:tgtEl>
                                          <p:spTgt spid="4"/>
                                        </p:tgtEl>
                                        <p:attrNameLst>
                                          <p:attrName>style.visibility</p:attrName>
                                        </p:attrNameLst>
                                      </p:cBhvr>
                                      <p:to>
                                        <p:strVal val="visible"/>
                                      </p:to>
                                    </p:set>
                                    <p:anim calcmode="lin" valueType="num">
                                      <p:cBhvr>
                                        <p:cTn id="91" dur="1000" fill="hold"/>
                                        <p:tgtEl>
                                          <p:spTgt spid="4"/>
                                        </p:tgtEl>
                                        <p:attrNameLst>
                                          <p:attrName>ppt_w</p:attrName>
                                        </p:attrNameLst>
                                      </p:cBhvr>
                                      <p:tavLst>
                                        <p:tav tm="0">
                                          <p:val>
                                            <p:fltVal val="0"/>
                                          </p:val>
                                        </p:tav>
                                        <p:tav tm="100000">
                                          <p:val>
                                            <p:strVal val="#ppt_w"/>
                                          </p:val>
                                        </p:tav>
                                      </p:tavLst>
                                    </p:anim>
                                    <p:anim calcmode="lin" valueType="num">
                                      <p:cBhvr>
                                        <p:cTn id="92" dur="1000" fill="hold"/>
                                        <p:tgtEl>
                                          <p:spTgt spid="4"/>
                                        </p:tgtEl>
                                        <p:attrNameLst>
                                          <p:attrName>ppt_h</p:attrName>
                                        </p:attrNameLst>
                                      </p:cBhvr>
                                      <p:tavLst>
                                        <p:tav tm="0">
                                          <p:val>
                                            <p:fltVal val="0"/>
                                          </p:val>
                                        </p:tav>
                                        <p:tav tm="100000">
                                          <p:val>
                                            <p:strVal val="#ppt_h"/>
                                          </p:val>
                                        </p:tav>
                                      </p:tavLst>
                                    </p:anim>
                                    <p:anim calcmode="lin" valueType="num">
                                      <p:cBhvr>
                                        <p:cTn id="93" dur="1000" fill="hold"/>
                                        <p:tgtEl>
                                          <p:spTgt spid="4"/>
                                        </p:tgtEl>
                                        <p:attrNameLst>
                                          <p:attrName>style.rotation</p:attrName>
                                        </p:attrNameLst>
                                      </p:cBhvr>
                                      <p:tavLst>
                                        <p:tav tm="0">
                                          <p:val>
                                            <p:fltVal val="90"/>
                                          </p:val>
                                        </p:tav>
                                        <p:tav tm="100000">
                                          <p:val>
                                            <p:fltVal val="0"/>
                                          </p:val>
                                        </p:tav>
                                      </p:tavLst>
                                    </p:anim>
                                    <p:animEffect transition="in" filter="fade">
                                      <p:cBhvr>
                                        <p:cTn id="94" dur="1000"/>
                                        <p:tgtEl>
                                          <p:spTgt spid="4"/>
                                        </p:tgtEl>
                                      </p:cBhvr>
                                    </p:animEffect>
                                  </p:childTnLst>
                                  <p:subTnLst>
                                    <p:set>
                                      <p:cBhvr override="childStyle">
                                        <p:cTn dur="1" fill="hold" display="0" masterRel="sameClick" afterEffect="1">
                                          <p:stCondLst>
                                            <p:cond evt="end" delay="0">
                                              <p:tn val="89"/>
                                            </p:cond>
                                          </p:stCondLst>
                                        </p:cTn>
                                        <p:tgtEl>
                                          <p:spTgt spid="4"/>
                                        </p:tgtEl>
                                        <p:attrNameLst>
                                          <p:attrName>style.visibility</p:attrName>
                                        </p:attrNameLst>
                                      </p:cBhvr>
                                      <p:to>
                                        <p:strVal val="hidden"/>
                                      </p:to>
                                    </p:set>
                                  </p:subTnLst>
                                </p:cTn>
                              </p:par>
                            </p:childTnLst>
                          </p:cTn>
                        </p:par>
                        <p:par>
                          <p:cTn id="95" fill="hold" nodeType="afterGroup">
                            <p:stCondLst>
                              <p:cond delay="11000"/>
                            </p:stCondLst>
                            <p:childTnLst>
                              <p:par>
                                <p:cTn id="96" presetID="31" presetClass="entr" presetSubtype="0" fill="hold" nodeType="afterEffect">
                                  <p:stCondLst>
                                    <p:cond delay="0"/>
                                  </p:stCondLst>
                                  <p:iterate type="lt">
                                    <p:tmPct val="5000"/>
                                  </p:iterate>
                                  <p:childTnLst>
                                    <p:set>
                                      <p:cBhvr>
                                        <p:cTn id="97" dur="1" fill="hold">
                                          <p:stCondLst>
                                            <p:cond delay="0"/>
                                          </p:stCondLst>
                                        </p:cTn>
                                        <p:tgtEl>
                                          <p:spTgt spid="3"/>
                                        </p:tgtEl>
                                        <p:attrNameLst>
                                          <p:attrName>style.visibility</p:attrName>
                                        </p:attrNameLst>
                                      </p:cBhvr>
                                      <p:to>
                                        <p:strVal val="visible"/>
                                      </p:to>
                                    </p:set>
                                    <p:anim calcmode="lin" valueType="num">
                                      <p:cBhvr>
                                        <p:cTn id="98" dur="1000" fill="hold"/>
                                        <p:tgtEl>
                                          <p:spTgt spid="3"/>
                                        </p:tgtEl>
                                        <p:attrNameLst>
                                          <p:attrName>ppt_w</p:attrName>
                                        </p:attrNameLst>
                                      </p:cBhvr>
                                      <p:tavLst>
                                        <p:tav tm="0">
                                          <p:val>
                                            <p:fltVal val="0"/>
                                          </p:val>
                                        </p:tav>
                                        <p:tav tm="100000">
                                          <p:val>
                                            <p:strVal val="#ppt_w"/>
                                          </p:val>
                                        </p:tav>
                                      </p:tavLst>
                                    </p:anim>
                                    <p:anim calcmode="lin" valueType="num">
                                      <p:cBhvr>
                                        <p:cTn id="99" dur="1000" fill="hold"/>
                                        <p:tgtEl>
                                          <p:spTgt spid="3"/>
                                        </p:tgtEl>
                                        <p:attrNameLst>
                                          <p:attrName>ppt_h</p:attrName>
                                        </p:attrNameLst>
                                      </p:cBhvr>
                                      <p:tavLst>
                                        <p:tav tm="0">
                                          <p:val>
                                            <p:fltVal val="0"/>
                                          </p:val>
                                        </p:tav>
                                        <p:tav tm="100000">
                                          <p:val>
                                            <p:strVal val="#ppt_h"/>
                                          </p:val>
                                        </p:tav>
                                      </p:tavLst>
                                    </p:anim>
                                    <p:anim calcmode="lin" valueType="num">
                                      <p:cBhvr>
                                        <p:cTn id="100" dur="1000" fill="hold"/>
                                        <p:tgtEl>
                                          <p:spTgt spid="3"/>
                                        </p:tgtEl>
                                        <p:attrNameLst>
                                          <p:attrName>style.rotation</p:attrName>
                                        </p:attrNameLst>
                                      </p:cBhvr>
                                      <p:tavLst>
                                        <p:tav tm="0">
                                          <p:val>
                                            <p:fltVal val="90"/>
                                          </p:val>
                                        </p:tav>
                                        <p:tav tm="100000">
                                          <p:val>
                                            <p:fltVal val="0"/>
                                          </p:val>
                                        </p:tav>
                                      </p:tavLst>
                                    </p:anim>
                                    <p:animEffect transition="in" filter="fade">
                                      <p:cBhvr>
                                        <p:cTn id="101" dur="1000"/>
                                        <p:tgtEl>
                                          <p:spTgt spid="3"/>
                                        </p:tgtEl>
                                      </p:cBhvr>
                                    </p:animEffect>
                                  </p:childTnLst>
                                  <p:subTnLst>
                                    <p:set>
                                      <p:cBhvr override="childStyle">
                                        <p:cTn dur="1" fill="hold" display="0" masterRel="sameClick" afterEffect="1">
                                          <p:stCondLst>
                                            <p:cond evt="end" delay="0">
                                              <p:tn val="96"/>
                                            </p:cond>
                                          </p:stCondLst>
                                        </p:cTn>
                                        <p:tgtEl>
                                          <p:spTgt spid="3"/>
                                        </p:tgtEl>
                                        <p:attrNameLst>
                                          <p:attrName>style.visibility</p:attrName>
                                        </p:attrNameLst>
                                      </p:cBhvr>
                                      <p:to>
                                        <p:strVal val="hidden"/>
                                      </p:to>
                                    </p:set>
                                  </p:subTnLst>
                                </p:cTn>
                              </p:par>
                            </p:childTnLst>
                          </p:cTn>
                        </p:par>
                        <p:par>
                          <p:cTn id="102" fill="hold" nodeType="afterGroup">
                            <p:stCondLst>
                              <p:cond delay="120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2"/>
                                        </p:tgtEl>
                                        <p:attrNameLst>
                                          <p:attrName>style.visibility</p:attrName>
                                        </p:attrNameLst>
                                      </p:cBhvr>
                                      <p:to>
                                        <p:strVal val="visible"/>
                                      </p:to>
                                    </p:set>
                                    <p:anim calcmode="lin" valueType="num">
                                      <p:cBhvr>
                                        <p:cTn id="105" dur="1000" fill="hold"/>
                                        <p:tgtEl>
                                          <p:spTgt spid="2"/>
                                        </p:tgtEl>
                                        <p:attrNameLst>
                                          <p:attrName>ppt_w</p:attrName>
                                        </p:attrNameLst>
                                      </p:cBhvr>
                                      <p:tavLst>
                                        <p:tav tm="0">
                                          <p:val>
                                            <p:fltVal val="0"/>
                                          </p:val>
                                        </p:tav>
                                        <p:tav tm="100000">
                                          <p:val>
                                            <p:strVal val="#ppt_w"/>
                                          </p:val>
                                        </p:tav>
                                      </p:tavLst>
                                    </p:anim>
                                    <p:anim calcmode="lin" valueType="num">
                                      <p:cBhvr>
                                        <p:cTn id="106" dur="1000" fill="hold"/>
                                        <p:tgtEl>
                                          <p:spTgt spid="2"/>
                                        </p:tgtEl>
                                        <p:attrNameLst>
                                          <p:attrName>ppt_h</p:attrName>
                                        </p:attrNameLst>
                                      </p:cBhvr>
                                      <p:tavLst>
                                        <p:tav tm="0">
                                          <p:val>
                                            <p:fltVal val="0"/>
                                          </p:val>
                                        </p:tav>
                                        <p:tav tm="100000">
                                          <p:val>
                                            <p:strVal val="#ppt_h"/>
                                          </p:val>
                                        </p:tav>
                                      </p:tavLst>
                                    </p:anim>
                                    <p:anim calcmode="lin" valueType="num">
                                      <p:cBhvr>
                                        <p:cTn id="107" dur="1000" fill="hold"/>
                                        <p:tgtEl>
                                          <p:spTgt spid="2"/>
                                        </p:tgtEl>
                                        <p:attrNameLst>
                                          <p:attrName>style.rotation</p:attrName>
                                        </p:attrNameLst>
                                      </p:cBhvr>
                                      <p:tavLst>
                                        <p:tav tm="0">
                                          <p:val>
                                            <p:fltVal val="90"/>
                                          </p:val>
                                        </p:tav>
                                        <p:tav tm="100000">
                                          <p:val>
                                            <p:fltVal val="0"/>
                                          </p:val>
                                        </p:tav>
                                      </p:tavLst>
                                    </p:anim>
                                    <p:animEffect transition="in" filter="fade">
                                      <p:cBhvr>
                                        <p:cTn id="108" dur="1000"/>
                                        <p:tgtEl>
                                          <p:spTgt spid="2"/>
                                        </p:tgtEl>
                                      </p:cBhvr>
                                    </p:animEffect>
                                  </p:childTnLst>
                                  <p:subTnLst>
                                    <p:set>
                                      <p:cBhvr override="childStyle">
                                        <p:cTn dur="1" fill="hold" display="0" masterRel="sameClick" afterEffect="1">
                                          <p:stCondLst>
                                            <p:cond evt="end" delay="0">
                                              <p:tn val="103"/>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xfrm>
            <a:off x="7010400" y="6245225"/>
            <a:ext cx="2133600" cy="476250"/>
          </a:xfrm>
          <a:prstGeom prst="rect">
            <a:avLst/>
          </a:prstGeom>
          <a:noFill/>
        </p:spPr>
        <p:txBody>
          <a:bodyPr/>
          <a:lstStyle/>
          <a:p>
            <a:fld id="{D148B21C-5019-4ED1-804B-57FDAEFF9840}" type="slidenum">
              <a:rPr lang="ar-SA"/>
              <a:pPr/>
              <a:t>10</a:t>
            </a:fld>
            <a:endParaRPr lang="en-US"/>
          </a:p>
        </p:txBody>
      </p:sp>
      <p:sp>
        <p:nvSpPr>
          <p:cNvPr id="15363" name="Text Box 5"/>
          <p:cNvSpPr txBox="1">
            <a:spLocks noChangeArrowheads="1"/>
          </p:cNvSpPr>
          <p:nvPr/>
        </p:nvSpPr>
        <p:spPr bwMode="auto">
          <a:xfrm>
            <a:off x="457200" y="2789238"/>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کالا (</a:t>
            </a:r>
            <a:r>
              <a:rPr lang="en-US" i="1">
                <a:latin typeface="Monotype Corsiva" pitchFamily="66" charset="0"/>
                <a:cs typeface="B Mitra" pitchFamily="2" charset="-78"/>
              </a:rPr>
              <a:t>Product</a:t>
            </a:r>
            <a:r>
              <a:rPr lang="fa-IR" i="1">
                <a:latin typeface="Monotype Corsiva" pitchFamily="66" charset="0"/>
                <a:cs typeface="B Mitra" pitchFamily="2" charset="-78"/>
              </a:rPr>
              <a:t>) یعنی هر شیء یا چیزی که توسط شخص معین و یا مؤسسه ای تولید شده و قادر به رفع نیازهای فردی و یا جمعی مصرف کنندگان باشد</a:t>
            </a:r>
            <a:endParaRPr lang="en-US" i="1">
              <a:latin typeface="Monotype Corsiva" pitchFamily="66" charset="0"/>
              <a:cs typeface="B Mitra" pitchFamily="2" charset="-78"/>
            </a:endParaRPr>
          </a:p>
        </p:txBody>
      </p:sp>
      <p:sp>
        <p:nvSpPr>
          <p:cNvPr id="15364" name="WordArt 6" descr="Paper bag"/>
          <p:cNvSpPr>
            <a:spLocks noChangeArrowheads="1" noChangeShapeType="1" noTextEdit="1"/>
          </p:cNvSpPr>
          <p:nvPr/>
        </p:nvSpPr>
        <p:spPr bwMode="auto">
          <a:xfrm>
            <a:off x="3190875" y="523875"/>
            <a:ext cx="2752725"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مفهوم کالا</a:t>
            </a:r>
          </a:p>
        </p:txBody>
      </p:sp>
    </p:spTree>
  </p:cSld>
  <p:clrMapOvr>
    <a:masterClrMapping/>
  </p:clrMapOvr>
  <p:transition spd="slow">
    <p:comb dir="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xfrm>
            <a:off x="7010400" y="6245225"/>
            <a:ext cx="2133600" cy="476250"/>
          </a:xfrm>
          <a:prstGeom prst="rect">
            <a:avLst/>
          </a:prstGeom>
          <a:noFill/>
        </p:spPr>
        <p:txBody>
          <a:bodyPr/>
          <a:lstStyle/>
          <a:p>
            <a:fld id="{E4329DDF-3776-4872-A13C-C200C0D91591}" type="slidenum">
              <a:rPr lang="ar-SA"/>
              <a:pPr/>
              <a:t>100</a:t>
            </a:fld>
            <a:endParaRPr lang="en-US"/>
          </a:p>
        </p:txBody>
      </p:sp>
      <p:sp>
        <p:nvSpPr>
          <p:cNvPr id="107523" name="Text Box 4"/>
          <p:cNvSpPr txBox="1">
            <a:spLocks noChangeArrowheads="1"/>
          </p:cNvSpPr>
          <p:nvPr/>
        </p:nvSpPr>
        <p:spPr bwMode="auto">
          <a:xfrm>
            <a:off x="457200" y="26670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در این تقسیم بندی ، خریداران بر اساس سطح اطلاعات ، عقاید ، طرز تلقی ها ، موارد مصرف یا واکنش نسبت به یک کالا به گروه های مختلفی تقسیم می شوند</a:t>
            </a:r>
            <a:endParaRPr lang="en-US" i="1">
              <a:cs typeface="B Mitra" pitchFamily="2" charset="-78"/>
            </a:endParaRPr>
          </a:p>
        </p:txBody>
      </p:sp>
      <p:sp>
        <p:nvSpPr>
          <p:cNvPr id="107524" name="WordArt 5" descr="Paper bag"/>
          <p:cNvSpPr>
            <a:spLocks noChangeArrowheads="1" noChangeShapeType="1" noTextEdit="1"/>
          </p:cNvSpPr>
          <p:nvPr/>
        </p:nvSpPr>
        <p:spPr bwMode="auto">
          <a:xfrm>
            <a:off x="1528763" y="609600"/>
            <a:ext cx="60864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تقسیم بندی رفتاری</a:t>
            </a:r>
          </a:p>
        </p:txBody>
      </p:sp>
    </p:spTree>
  </p:cSld>
  <p:clrMapOvr>
    <a:masterClrMapping/>
  </p:clrMapOvr>
  <p:transition spd="slow">
    <p:pull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xfrm>
            <a:off x="7010400" y="6245225"/>
            <a:ext cx="2133600" cy="476250"/>
          </a:xfrm>
          <a:prstGeom prst="rect">
            <a:avLst/>
          </a:prstGeom>
          <a:noFill/>
        </p:spPr>
        <p:txBody>
          <a:bodyPr/>
          <a:lstStyle/>
          <a:p>
            <a:fld id="{D020C280-5734-4046-8CF9-1DDD73CC232D}" type="slidenum">
              <a:rPr lang="ar-SA"/>
              <a:pPr/>
              <a:t>101</a:t>
            </a:fld>
            <a:endParaRPr lang="en-US"/>
          </a:p>
        </p:txBody>
      </p:sp>
      <p:sp>
        <p:nvSpPr>
          <p:cNvPr id="108547" name="Text Box 4"/>
          <p:cNvSpPr txBox="1">
            <a:spLocks noChangeArrowheads="1"/>
          </p:cNvSpPr>
          <p:nvPr/>
        </p:nvSpPr>
        <p:spPr bwMode="auto">
          <a:xfrm>
            <a:off x="457200" y="2406650"/>
            <a:ext cx="8153400" cy="34448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مقرون به صرفه بودن از لحاظ اقتصادی</a:t>
            </a:r>
          </a:p>
          <a:p>
            <a:pPr algn="r" rtl="1">
              <a:spcBef>
                <a:spcPct val="50000"/>
              </a:spcBef>
            </a:pPr>
            <a:r>
              <a:rPr lang="fa-IR" sz="4000" i="1">
                <a:cs typeface="B Mitra" pitchFamily="2" charset="-78"/>
              </a:rPr>
              <a:t>2- قابلیت اجرا با توجه به منابع مؤسسه</a:t>
            </a:r>
          </a:p>
          <a:p>
            <a:pPr algn="r" rtl="1">
              <a:spcBef>
                <a:spcPct val="50000"/>
              </a:spcBef>
            </a:pPr>
            <a:r>
              <a:rPr lang="fa-IR" sz="4000" i="1">
                <a:cs typeface="B Mitra" pitchFamily="2" charset="-78"/>
              </a:rPr>
              <a:t>3- قابل اندازه گیری بودن میزان خرید بخش ها</a:t>
            </a:r>
          </a:p>
          <a:p>
            <a:pPr algn="r" rtl="1">
              <a:spcBef>
                <a:spcPct val="50000"/>
              </a:spcBef>
            </a:pPr>
            <a:r>
              <a:rPr lang="fa-IR" sz="4000" i="1">
                <a:cs typeface="B Mitra" pitchFamily="2" charset="-78"/>
              </a:rPr>
              <a:t>4- قابل دسترسی بودن خریداران بخش های مختلف</a:t>
            </a:r>
            <a:endParaRPr lang="en-US" sz="4000" i="1">
              <a:cs typeface="B Mitra" pitchFamily="2" charset="-78"/>
            </a:endParaRPr>
          </a:p>
        </p:txBody>
      </p:sp>
      <p:sp>
        <p:nvSpPr>
          <p:cNvPr id="108548" name="WordArt 5" descr="Paper bag"/>
          <p:cNvSpPr>
            <a:spLocks noChangeArrowheads="1" noChangeShapeType="1" noTextEdit="1"/>
          </p:cNvSpPr>
          <p:nvPr/>
        </p:nvSpPr>
        <p:spPr bwMode="auto">
          <a:xfrm>
            <a:off x="838200" y="581025"/>
            <a:ext cx="7239000" cy="1095375"/>
          </a:xfrm>
          <a:prstGeom prst="rect">
            <a:avLst/>
          </a:prstGeom>
        </p:spPr>
        <p:txBody>
          <a:bodyPr wrap="none" fromWordArt="1">
            <a:prstTxWarp prst="textPlain">
              <a:avLst>
                <a:gd name="adj" fmla="val 50000"/>
              </a:avLst>
            </a:prstTxWarp>
          </a:bodyPr>
          <a:lstStyle/>
          <a:p>
            <a:pPr rtl="1"/>
            <a:r>
              <a:rPr lang="fa-IR" b="1" kern="10">
                <a:ln w="9525">
                  <a:solidFill>
                    <a:schemeClr val="tx1"/>
                  </a:solidFill>
                  <a:round/>
                  <a:headEnd/>
                  <a:tailEnd/>
                </a:ln>
                <a:blipFill dpi="0" rotWithShape="0">
                  <a:blip r:embed="rId2"/>
                  <a:srcRect/>
                  <a:tile tx="0" ty="0" sx="100000" sy="100000" flip="none" algn="tl"/>
                </a:blipFill>
                <a:cs typeface="B Mitra"/>
              </a:rPr>
              <a:t>عوامل مؤثر در تقسیم بندی بهینه بازار</a:t>
            </a:r>
          </a:p>
        </p:txBody>
      </p:sp>
    </p:spTree>
  </p:cSld>
  <p:clrMapOvr>
    <a:masterClrMapping/>
  </p:clrMapOvr>
  <p:transition spd="slow">
    <p:pull/>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xfrm>
            <a:off x="7010400" y="6245225"/>
            <a:ext cx="2133600" cy="476250"/>
          </a:xfrm>
          <a:prstGeom prst="rect">
            <a:avLst/>
          </a:prstGeom>
          <a:noFill/>
        </p:spPr>
        <p:txBody>
          <a:bodyPr/>
          <a:lstStyle/>
          <a:p>
            <a:fld id="{695DFDD1-C1D5-40DA-8DB7-5D1F3C4312C2}" type="slidenum">
              <a:rPr lang="ar-SA"/>
              <a:pPr/>
              <a:t>102</a:t>
            </a:fld>
            <a:endParaRPr lang="en-US"/>
          </a:p>
        </p:txBody>
      </p:sp>
      <p:sp>
        <p:nvSpPr>
          <p:cNvPr id="109571" name="Text Box 4"/>
          <p:cNvSpPr txBox="1">
            <a:spLocks noChangeArrowheads="1"/>
          </p:cNvSpPr>
          <p:nvPr/>
        </p:nvSpPr>
        <p:spPr bwMode="auto">
          <a:xfrm>
            <a:off x="457200" y="2681288"/>
            <a:ext cx="8153400" cy="2771775"/>
          </a:xfrm>
          <a:prstGeom prst="rect">
            <a:avLst/>
          </a:prstGeom>
          <a:noFill/>
          <a:ln w="9525">
            <a:noFill/>
            <a:miter lim="800000"/>
            <a:headEnd/>
            <a:tailEnd/>
          </a:ln>
        </p:spPr>
        <p:txBody>
          <a:bodyPr>
            <a:spAutoFit/>
          </a:bodyPr>
          <a:lstStyle/>
          <a:p>
            <a:pPr algn="r" rtl="1">
              <a:spcBef>
                <a:spcPct val="50000"/>
              </a:spcBef>
            </a:pPr>
            <a:r>
              <a:rPr lang="fa-IR" i="1">
                <a:cs typeface="B Mitra" pitchFamily="2" charset="-78"/>
              </a:rPr>
              <a:t>1- استراتژی بازاریابی یکسان ( غیر تفکیکی )</a:t>
            </a:r>
          </a:p>
          <a:p>
            <a:pPr algn="r" rtl="1">
              <a:spcBef>
                <a:spcPct val="50000"/>
              </a:spcBef>
            </a:pPr>
            <a:r>
              <a:rPr lang="fa-IR" i="1">
                <a:cs typeface="B Mitra" pitchFamily="2" charset="-78"/>
              </a:rPr>
              <a:t>2- استراتژی بازاریابی متفاوت ( تفکیکی )</a:t>
            </a:r>
          </a:p>
          <a:p>
            <a:pPr algn="r" rtl="1">
              <a:spcBef>
                <a:spcPct val="50000"/>
              </a:spcBef>
            </a:pPr>
            <a:r>
              <a:rPr lang="fa-IR" i="1">
                <a:cs typeface="B Mitra" pitchFamily="2" charset="-78"/>
              </a:rPr>
              <a:t>3- استراتژی بازاریابی متمرکز ( تمرکزی )</a:t>
            </a:r>
            <a:endParaRPr lang="en-US" i="1">
              <a:cs typeface="B Mitra" pitchFamily="2" charset="-78"/>
            </a:endParaRPr>
          </a:p>
        </p:txBody>
      </p:sp>
      <p:sp>
        <p:nvSpPr>
          <p:cNvPr id="109572" name="WordArt 5" descr="Paper bag"/>
          <p:cNvSpPr>
            <a:spLocks noChangeArrowheads="1" noChangeShapeType="1" noTextEdit="1"/>
          </p:cNvSpPr>
          <p:nvPr/>
        </p:nvSpPr>
        <p:spPr bwMode="auto">
          <a:xfrm>
            <a:off x="1066800" y="561975"/>
            <a:ext cx="7010400" cy="1190625"/>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2"/>
                  <a:srcRect/>
                  <a:tile tx="0" ty="0" sx="100000" sy="100000" flip="none" algn="tl"/>
                </a:blipFill>
                <a:cs typeface="B Mitra"/>
              </a:rPr>
              <a:t>استراتژی های تعیین بازار هدف</a:t>
            </a:r>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xfrm>
            <a:off x="7010400" y="6245225"/>
            <a:ext cx="2133600" cy="476250"/>
          </a:xfrm>
          <a:prstGeom prst="rect">
            <a:avLst/>
          </a:prstGeom>
          <a:noFill/>
        </p:spPr>
        <p:txBody>
          <a:bodyPr/>
          <a:lstStyle/>
          <a:p>
            <a:fld id="{DC69E04D-657D-44DE-9184-00BBFDEF45EE}" type="slidenum">
              <a:rPr lang="ar-SA"/>
              <a:pPr/>
              <a:t>103</a:t>
            </a:fld>
            <a:endParaRPr lang="en-US"/>
          </a:p>
        </p:txBody>
      </p:sp>
      <p:sp>
        <p:nvSpPr>
          <p:cNvPr id="110595" name="Text Box 4"/>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یعنی نادیده گرفتن تفاوت های بخش های مختلف و عرضه یکسان و یکنواخت برای همه آنها در یک مقیاس وسیع ( سیاست بازاریابی واحد برای کل بازار ناهمگن )</a:t>
            </a:r>
            <a:endParaRPr lang="en-US" i="1">
              <a:cs typeface="B Mitra" pitchFamily="2" charset="-78"/>
            </a:endParaRPr>
          </a:p>
        </p:txBody>
      </p:sp>
      <p:sp>
        <p:nvSpPr>
          <p:cNvPr id="110596" name="WordArt 5" descr="Paper bag"/>
          <p:cNvSpPr>
            <a:spLocks noChangeArrowheads="1" noChangeShapeType="1" noTextEdit="1"/>
          </p:cNvSpPr>
          <p:nvPr/>
        </p:nvSpPr>
        <p:spPr bwMode="auto">
          <a:xfrm>
            <a:off x="1347788" y="590550"/>
            <a:ext cx="6448425" cy="93345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استراتژی بازاریابی غیر تفکیکی</a:t>
            </a:r>
          </a:p>
        </p:txBody>
      </p:sp>
    </p:spTree>
  </p:cSld>
  <p:clrMapOvr>
    <a:masterClrMapping/>
  </p:clrMapOvr>
  <p:transition spd="slow">
    <p:pull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xfrm>
            <a:off x="7010400" y="6245225"/>
            <a:ext cx="2133600" cy="476250"/>
          </a:xfrm>
          <a:prstGeom prst="rect">
            <a:avLst/>
          </a:prstGeom>
          <a:noFill/>
        </p:spPr>
        <p:txBody>
          <a:bodyPr/>
          <a:lstStyle/>
          <a:p>
            <a:fld id="{787184FD-55E7-4897-8617-B06AB2C880E1}" type="slidenum">
              <a:rPr lang="ar-SA"/>
              <a:pPr/>
              <a:t>104</a:t>
            </a:fld>
            <a:endParaRPr lang="en-US"/>
          </a:p>
        </p:txBody>
      </p:sp>
      <p:sp>
        <p:nvSpPr>
          <p:cNvPr id="111619" name="Text Box 4"/>
          <p:cNvSpPr txBox="1">
            <a:spLocks noChangeArrowheads="1"/>
          </p:cNvSpPr>
          <p:nvPr/>
        </p:nvSpPr>
        <p:spPr bwMode="auto">
          <a:xfrm>
            <a:off x="457200" y="28956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مشخص نمودن تعداد مشخصی از بازارها ( با توجه به بخش بندی آن ) و تنظیم سیاست بازاریابی مناسب برای هر بخش </a:t>
            </a:r>
            <a:endParaRPr lang="en-US" i="1">
              <a:cs typeface="B Mitra" pitchFamily="2" charset="-78"/>
            </a:endParaRPr>
          </a:p>
        </p:txBody>
      </p:sp>
      <p:sp>
        <p:nvSpPr>
          <p:cNvPr id="111620" name="WordArt 5" descr="Paper bag"/>
          <p:cNvSpPr>
            <a:spLocks noChangeArrowheads="1" noChangeShapeType="1" noTextEdit="1"/>
          </p:cNvSpPr>
          <p:nvPr/>
        </p:nvSpPr>
        <p:spPr bwMode="auto">
          <a:xfrm>
            <a:off x="838200" y="552450"/>
            <a:ext cx="7315200" cy="1047750"/>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2"/>
                  <a:srcRect/>
                  <a:tile tx="0" ty="0" sx="100000" sy="100000" flip="none" algn="tl"/>
                </a:blipFill>
                <a:cs typeface="B Mitra"/>
              </a:rPr>
              <a:t>استراتژی بازاریابی تفکیکی</a:t>
            </a:r>
          </a:p>
        </p:txBody>
      </p:sp>
    </p:spTree>
  </p:cSld>
  <p:clrMapOvr>
    <a:masterClrMapping/>
  </p:clrMapOvr>
  <p:transition spd="slow">
    <p:pull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xfrm>
            <a:off x="7010400" y="6245225"/>
            <a:ext cx="2133600" cy="476250"/>
          </a:xfrm>
          <a:prstGeom prst="rect">
            <a:avLst/>
          </a:prstGeom>
          <a:noFill/>
        </p:spPr>
        <p:txBody>
          <a:bodyPr/>
          <a:lstStyle/>
          <a:p>
            <a:fld id="{C290A67C-91B0-4468-BFF6-D82835522C65}" type="slidenum">
              <a:rPr lang="ar-SA"/>
              <a:pPr/>
              <a:t>105</a:t>
            </a:fld>
            <a:endParaRPr lang="en-US"/>
          </a:p>
        </p:txBody>
      </p:sp>
      <p:sp>
        <p:nvSpPr>
          <p:cNvPr id="112643" name="Text Box 4"/>
          <p:cNvSpPr txBox="1">
            <a:spLocks noChangeArrowheads="1"/>
          </p:cNvSpPr>
          <p:nvPr/>
        </p:nvSpPr>
        <p:spPr bwMode="auto">
          <a:xfrm>
            <a:off x="457200" y="2713038"/>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انتخاب دو یا چند بخش کاملاً مشابه از بین بخش های متعدد بازار و تنظیم یک سیاست بازاریابی واحد برای آنها ( انتخاب سهم بزرگ از یک بازار کوچک )</a:t>
            </a:r>
            <a:endParaRPr lang="en-US" i="1">
              <a:cs typeface="B Mitra" pitchFamily="2" charset="-78"/>
            </a:endParaRPr>
          </a:p>
        </p:txBody>
      </p:sp>
      <p:sp>
        <p:nvSpPr>
          <p:cNvPr id="112644" name="WordArt 5" descr="Paper bag"/>
          <p:cNvSpPr>
            <a:spLocks noChangeArrowheads="1" noChangeShapeType="1" noTextEdit="1"/>
          </p:cNvSpPr>
          <p:nvPr/>
        </p:nvSpPr>
        <p:spPr bwMode="auto">
          <a:xfrm>
            <a:off x="1143000" y="590550"/>
            <a:ext cx="6705600" cy="116205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استراتژی بازاریابی تمرکزی</a:t>
            </a:r>
          </a:p>
        </p:txBody>
      </p:sp>
    </p:spTree>
  </p:cSld>
  <p:clrMapOvr>
    <a:masterClrMapping/>
  </p:clrMapOvr>
  <p:transition spd="slow">
    <p:pull dir="l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xfrm>
            <a:off x="7010400" y="6245225"/>
            <a:ext cx="2133600" cy="476250"/>
          </a:xfrm>
          <a:prstGeom prst="rect">
            <a:avLst/>
          </a:prstGeom>
          <a:noFill/>
        </p:spPr>
        <p:txBody>
          <a:bodyPr/>
          <a:lstStyle/>
          <a:p>
            <a:fld id="{8F9D1D87-1990-4AC3-844D-89692CC0374A}" type="slidenum">
              <a:rPr lang="ar-SA"/>
              <a:pPr/>
              <a:t>106</a:t>
            </a:fld>
            <a:endParaRPr lang="en-US"/>
          </a:p>
        </p:txBody>
      </p:sp>
      <p:sp>
        <p:nvSpPr>
          <p:cNvPr id="113667" name="Text Box 4"/>
          <p:cNvSpPr txBox="1">
            <a:spLocks noChangeArrowheads="1"/>
          </p:cNvSpPr>
          <p:nvPr/>
        </p:nvSpPr>
        <p:spPr bwMode="auto">
          <a:xfrm>
            <a:off x="5486400" y="3657600"/>
            <a:ext cx="2819400" cy="457200"/>
          </a:xfrm>
          <a:prstGeom prst="rect">
            <a:avLst/>
          </a:prstGeom>
          <a:noFill/>
          <a:ln w="9525">
            <a:noFill/>
            <a:miter lim="800000"/>
            <a:headEnd/>
            <a:tailEnd/>
          </a:ln>
        </p:spPr>
        <p:txBody>
          <a:bodyPr>
            <a:spAutoFit/>
          </a:bodyPr>
          <a:lstStyle/>
          <a:p>
            <a:pPr algn="r" rtl="1">
              <a:spcBef>
                <a:spcPct val="50000"/>
              </a:spcBef>
            </a:pPr>
            <a:r>
              <a:rPr lang="fa-IR" sz="2400" i="1">
                <a:cs typeface="B Mitra" pitchFamily="2" charset="-78"/>
              </a:rPr>
              <a:t>ب) استراتژی بازاریابی متفاوت</a:t>
            </a:r>
            <a:endParaRPr lang="en-US" sz="2400" i="1">
              <a:cs typeface="B Mitra" pitchFamily="2" charset="-78"/>
            </a:endParaRPr>
          </a:p>
        </p:txBody>
      </p:sp>
      <p:sp>
        <p:nvSpPr>
          <p:cNvPr id="113668" name="Text Box 6"/>
          <p:cNvSpPr txBox="1">
            <a:spLocks noChangeArrowheads="1"/>
          </p:cNvSpPr>
          <p:nvPr/>
        </p:nvSpPr>
        <p:spPr bwMode="auto">
          <a:xfrm>
            <a:off x="990600" y="3657600"/>
            <a:ext cx="2819400" cy="457200"/>
          </a:xfrm>
          <a:prstGeom prst="rect">
            <a:avLst/>
          </a:prstGeom>
          <a:noFill/>
          <a:ln w="9525">
            <a:noFill/>
            <a:miter lim="800000"/>
            <a:headEnd/>
            <a:tailEnd/>
          </a:ln>
        </p:spPr>
        <p:txBody>
          <a:bodyPr>
            <a:spAutoFit/>
          </a:bodyPr>
          <a:lstStyle/>
          <a:p>
            <a:pPr algn="r" rtl="1">
              <a:spcBef>
                <a:spcPct val="50000"/>
              </a:spcBef>
            </a:pPr>
            <a:r>
              <a:rPr lang="fa-IR" sz="2400" i="1">
                <a:cs typeface="B Mitra" pitchFamily="2" charset="-78"/>
              </a:rPr>
              <a:t>الف) استراتژی بازاریابی یکسان</a:t>
            </a:r>
            <a:endParaRPr lang="en-US" sz="2400" i="1">
              <a:cs typeface="B Mitra" pitchFamily="2" charset="-78"/>
            </a:endParaRPr>
          </a:p>
        </p:txBody>
      </p:sp>
      <p:sp>
        <p:nvSpPr>
          <p:cNvPr id="113669" name="Rectangle 7"/>
          <p:cNvSpPr>
            <a:spLocks noChangeArrowheads="1"/>
          </p:cNvSpPr>
          <p:nvPr/>
        </p:nvSpPr>
        <p:spPr bwMode="auto">
          <a:xfrm>
            <a:off x="533400" y="2438400"/>
            <a:ext cx="1676400" cy="11430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سیاست</a:t>
            </a:r>
          </a:p>
          <a:p>
            <a:r>
              <a:rPr lang="fa-IR" sz="2400" i="1">
                <a:cs typeface="B Mitra" pitchFamily="2" charset="-78"/>
              </a:rPr>
              <a:t>بازاریابی</a:t>
            </a:r>
            <a:endParaRPr lang="en-US" sz="2400" i="1">
              <a:cs typeface="B Mitra" pitchFamily="2" charset="-78"/>
            </a:endParaRPr>
          </a:p>
        </p:txBody>
      </p:sp>
      <p:sp>
        <p:nvSpPr>
          <p:cNvPr id="113670" name="Rectangle 8"/>
          <p:cNvSpPr>
            <a:spLocks noChangeArrowheads="1"/>
          </p:cNvSpPr>
          <p:nvPr/>
        </p:nvSpPr>
        <p:spPr bwMode="auto">
          <a:xfrm>
            <a:off x="2667000" y="2438400"/>
            <a:ext cx="1676400" cy="11430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بازار</a:t>
            </a:r>
            <a:endParaRPr lang="en-US" sz="2400" i="1">
              <a:cs typeface="B Mitra" pitchFamily="2" charset="-78"/>
            </a:endParaRPr>
          </a:p>
        </p:txBody>
      </p:sp>
      <p:sp>
        <p:nvSpPr>
          <p:cNvPr id="113671" name="Line 9"/>
          <p:cNvSpPr>
            <a:spLocks noChangeShapeType="1"/>
          </p:cNvSpPr>
          <p:nvPr/>
        </p:nvSpPr>
        <p:spPr bwMode="auto">
          <a:xfrm>
            <a:off x="2209800" y="3048000"/>
            <a:ext cx="457200" cy="0"/>
          </a:xfrm>
          <a:prstGeom prst="line">
            <a:avLst/>
          </a:prstGeom>
          <a:noFill/>
          <a:ln w="19050">
            <a:solidFill>
              <a:schemeClr val="tx1"/>
            </a:solidFill>
            <a:round/>
            <a:headEnd/>
            <a:tailEnd/>
          </a:ln>
        </p:spPr>
        <p:txBody>
          <a:bodyPr wrap="none" anchor="ctr"/>
          <a:lstStyle/>
          <a:p>
            <a:endParaRPr lang="fa-IR"/>
          </a:p>
        </p:txBody>
      </p:sp>
      <p:sp>
        <p:nvSpPr>
          <p:cNvPr id="113672" name="Rectangle 10"/>
          <p:cNvSpPr>
            <a:spLocks noChangeArrowheads="1"/>
          </p:cNvSpPr>
          <p:nvPr/>
        </p:nvSpPr>
        <p:spPr bwMode="auto">
          <a:xfrm>
            <a:off x="5105400" y="2438400"/>
            <a:ext cx="1676400" cy="11430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سیاست بازاریابی 2</a:t>
            </a:r>
            <a:endParaRPr lang="en-US" sz="2000" i="1">
              <a:cs typeface="B Mitra" pitchFamily="2" charset="-78"/>
            </a:endParaRPr>
          </a:p>
        </p:txBody>
      </p:sp>
      <p:sp>
        <p:nvSpPr>
          <p:cNvPr id="113673" name="Rectangle 11"/>
          <p:cNvSpPr>
            <a:spLocks noChangeArrowheads="1"/>
          </p:cNvSpPr>
          <p:nvPr/>
        </p:nvSpPr>
        <p:spPr bwMode="auto">
          <a:xfrm>
            <a:off x="7239000" y="2438400"/>
            <a:ext cx="1295400" cy="1143000"/>
          </a:xfrm>
          <a:prstGeom prst="rect">
            <a:avLst/>
          </a:prstGeom>
          <a:solidFill>
            <a:schemeClr val="accent1"/>
          </a:solidFill>
          <a:ln w="19050" algn="ctr">
            <a:solidFill>
              <a:schemeClr val="tx1"/>
            </a:solidFill>
            <a:miter lim="800000"/>
            <a:headEnd/>
            <a:tailEnd/>
          </a:ln>
        </p:spPr>
        <p:txBody>
          <a:bodyPr wrap="none" anchor="ctr"/>
          <a:lstStyle/>
          <a:p>
            <a:endParaRPr lang="fa-IR" sz="2400" i="1">
              <a:cs typeface="B Mitra" pitchFamily="2" charset="-78"/>
            </a:endParaRPr>
          </a:p>
        </p:txBody>
      </p:sp>
      <p:sp>
        <p:nvSpPr>
          <p:cNvPr id="113674" name="Line 12"/>
          <p:cNvSpPr>
            <a:spLocks noChangeShapeType="1"/>
          </p:cNvSpPr>
          <p:nvPr/>
        </p:nvSpPr>
        <p:spPr bwMode="auto">
          <a:xfrm>
            <a:off x="6781800" y="3048000"/>
            <a:ext cx="457200" cy="0"/>
          </a:xfrm>
          <a:prstGeom prst="line">
            <a:avLst/>
          </a:prstGeom>
          <a:noFill/>
          <a:ln w="19050">
            <a:solidFill>
              <a:schemeClr val="tx1"/>
            </a:solidFill>
            <a:round/>
            <a:headEnd/>
            <a:tailEnd/>
          </a:ln>
        </p:spPr>
        <p:txBody>
          <a:bodyPr wrap="none" anchor="ctr"/>
          <a:lstStyle/>
          <a:p>
            <a:endParaRPr lang="fa-IR"/>
          </a:p>
        </p:txBody>
      </p:sp>
      <p:sp>
        <p:nvSpPr>
          <p:cNvPr id="113675" name="Line 13"/>
          <p:cNvSpPr>
            <a:spLocks noChangeShapeType="1"/>
          </p:cNvSpPr>
          <p:nvPr/>
        </p:nvSpPr>
        <p:spPr bwMode="auto">
          <a:xfrm>
            <a:off x="5105400" y="2819400"/>
            <a:ext cx="1676400" cy="0"/>
          </a:xfrm>
          <a:prstGeom prst="line">
            <a:avLst/>
          </a:prstGeom>
          <a:noFill/>
          <a:ln w="19050">
            <a:solidFill>
              <a:schemeClr val="tx1"/>
            </a:solidFill>
            <a:round/>
            <a:headEnd/>
            <a:tailEnd/>
          </a:ln>
        </p:spPr>
        <p:txBody>
          <a:bodyPr wrap="none" anchor="ctr"/>
          <a:lstStyle/>
          <a:p>
            <a:endParaRPr lang="fa-IR"/>
          </a:p>
        </p:txBody>
      </p:sp>
      <p:sp>
        <p:nvSpPr>
          <p:cNvPr id="113676" name="Line 14"/>
          <p:cNvSpPr>
            <a:spLocks noChangeShapeType="1"/>
          </p:cNvSpPr>
          <p:nvPr/>
        </p:nvSpPr>
        <p:spPr bwMode="auto">
          <a:xfrm>
            <a:off x="5105400" y="3200400"/>
            <a:ext cx="1676400" cy="0"/>
          </a:xfrm>
          <a:prstGeom prst="line">
            <a:avLst/>
          </a:prstGeom>
          <a:noFill/>
          <a:ln w="19050">
            <a:solidFill>
              <a:schemeClr val="tx1"/>
            </a:solidFill>
            <a:round/>
            <a:headEnd/>
            <a:tailEnd/>
          </a:ln>
        </p:spPr>
        <p:txBody>
          <a:bodyPr wrap="none" anchor="ctr"/>
          <a:lstStyle/>
          <a:p>
            <a:endParaRPr lang="fa-IR"/>
          </a:p>
        </p:txBody>
      </p:sp>
      <p:sp>
        <p:nvSpPr>
          <p:cNvPr id="113677" name="Line 15"/>
          <p:cNvSpPr>
            <a:spLocks noChangeShapeType="1"/>
          </p:cNvSpPr>
          <p:nvPr/>
        </p:nvSpPr>
        <p:spPr bwMode="auto">
          <a:xfrm>
            <a:off x="7239000" y="3200400"/>
            <a:ext cx="1295400" cy="0"/>
          </a:xfrm>
          <a:prstGeom prst="line">
            <a:avLst/>
          </a:prstGeom>
          <a:noFill/>
          <a:ln w="19050">
            <a:solidFill>
              <a:schemeClr val="tx1"/>
            </a:solidFill>
            <a:round/>
            <a:headEnd/>
            <a:tailEnd/>
          </a:ln>
        </p:spPr>
        <p:txBody>
          <a:bodyPr wrap="none" anchor="ctr"/>
          <a:lstStyle/>
          <a:p>
            <a:endParaRPr lang="fa-IR"/>
          </a:p>
        </p:txBody>
      </p:sp>
      <p:sp>
        <p:nvSpPr>
          <p:cNvPr id="113678" name="Line 16"/>
          <p:cNvSpPr>
            <a:spLocks noChangeShapeType="1"/>
          </p:cNvSpPr>
          <p:nvPr/>
        </p:nvSpPr>
        <p:spPr bwMode="auto">
          <a:xfrm>
            <a:off x="7239000" y="2819400"/>
            <a:ext cx="1295400" cy="0"/>
          </a:xfrm>
          <a:prstGeom prst="line">
            <a:avLst/>
          </a:prstGeom>
          <a:noFill/>
          <a:ln w="19050">
            <a:solidFill>
              <a:schemeClr val="tx1"/>
            </a:solidFill>
            <a:round/>
            <a:headEnd/>
            <a:tailEnd/>
          </a:ln>
        </p:spPr>
        <p:txBody>
          <a:bodyPr wrap="none" anchor="ctr"/>
          <a:lstStyle/>
          <a:p>
            <a:endParaRPr lang="fa-IR"/>
          </a:p>
        </p:txBody>
      </p:sp>
      <p:sp>
        <p:nvSpPr>
          <p:cNvPr id="113679" name="Text Box 18"/>
          <p:cNvSpPr txBox="1">
            <a:spLocks noChangeArrowheads="1"/>
          </p:cNvSpPr>
          <p:nvPr/>
        </p:nvSpPr>
        <p:spPr bwMode="auto">
          <a:xfrm>
            <a:off x="3048000" y="5791200"/>
            <a:ext cx="2895600" cy="457200"/>
          </a:xfrm>
          <a:prstGeom prst="rect">
            <a:avLst/>
          </a:prstGeom>
          <a:noFill/>
          <a:ln w="9525">
            <a:noFill/>
            <a:miter lim="800000"/>
            <a:headEnd/>
            <a:tailEnd/>
          </a:ln>
        </p:spPr>
        <p:txBody>
          <a:bodyPr>
            <a:spAutoFit/>
          </a:bodyPr>
          <a:lstStyle/>
          <a:p>
            <a:pPr algn="r" rtl="1">
              <a:spcBef>
                <a:spcPct val="50000"/>
              </a:spcBef>
            </a:pPr>
            <a:r>
              <a:rPr lang="fa-IR" sz="2400" i="1">
                <a:cs typeface="B Mitra" pitchFamily="2" charset="-78"/>
              </a:rPr>
              <a:t>ج) استراتژی بازاریابی متمرکز</a:t>
            </a:r>
            <a:endParaRPr lang="en-US" sz="2400" i="1">
              <a:cs typeface="B Mitra" pitchFamily="2" charset="-78"/>
            </a:endParaRPr>
          </a:p>
        </p:txBody>
      </p:sp>
      <p:sp>
        <p:nvSpPr>
          <p:cNvPr id="113680" name="Text Box 19"/>
          <p:cNvSpPr txBox="1">
            <a:spLocks noChangeArrowheads="1"/>
          </p:cNvSpPr>
          <p:nvPr/>
        </p:nvSpPr>
        <p:spPr bwMode="auto">
          <a:xfrm>
            <a:off x="5105400" y="2422525"/>
            <a:ext cx="1600200" cy="396875"/>
          </a:xfrm>
          <a:prstGeom prst="rect">
            <a:avLst/>
          </a:prstGeom>
          <a:noFill/>
          <a:ln w="9525">
            <a:noFill/>
            <a:miter lim="800000"/>
            <a:headEnd/>
            <a:tailEnd/>
          </a:ln>
        </p:spPr>
        <p:txBody>
          <a:bodyPr>
            <a:spAutoFit/>
          </a:bodyPr>
          <a:lstStyle/>
          <a:p>
            <a:pPr algn="r" rtl="1">
              <a:spcBef>
                <a:spcPct val="50000"/>
              </a:spcBef>
            </a:pPr>
            <a:r>
              <a:rPr lang="fa-IR" sz="2000" i="1">
                <a:cs typeface="B Mitra" pitchFamily="2" charset="-78"/>
              </a:rPr>
              <a:t>سیاست بازاریابی 1</a:t>
            </a:r>
            <a:endParaRPr lang="en-US" sz="2000" i="1">
              <a:cs typeface="B Mitra" pitchFamily="2" charset="-78"/>
            </a:endParaRPr>
          </a:p>
        </p:txBody>
      </p:sp>
      <p:sp>
        <p:nvSpPr>
          <p:cNvPr id="113681" name="Text Box 22"/>
          <p:cNvSpPr txBox="1">
            <a:spLocks noChangeArrowheads="1"/>
          </p:cNvSpPr>
          <p:nvPr/>
        </p:nvSpPr>
        <p:spPr bwMode="auto">
          <a:xfrm>
            <a:off x="5029200" y="3184525"/>
            <a:ext cx="1600200" cy="396875"/>
          </a:xfrm>
          <a:prstGeom prst="rect">
            <a:avLst/>
          </a:prstGeom>
          <a:noFill/>
          <a:ln w="9525">
            <a:noFill/>
            <a:miter lim="800000"/>
            <a:headEnd/>
            <a:tailEnd/>
          </a:ln>
        </p:spPr>
        <p:txBody>
          <a:bodyPr>
            <a:spAutoFit/>
          </a:bodyPr>
          <a:lstStyle/>
          <a:p>
            <a:pPr algn="r" rtl="1">
              <a:spcBef>
                <a:spcPct val="50000"/>
              </a:spcBef>
            </a:pPr>
            <a:r>
              <a:rPr lang="fa-IR" sz="2000" i="1">
                <a:cs typeface="B Mitra" pitchFamily="2" charset="-78"/>
              </a:rPr>
              <a:t>سیاست بازاریابی 3</a:t>
            </a:r>
            <a:endParaRPr lang="en-US" sz="2000" i="1">
              <a:cs typeface="B Mitra" pitchFamily="2" charset="-78"/>
            </a:endParaRPr>
          </a:p>
        </p:txBody>
      </p:sp>
      <p:sp>
        <p:nvSpPr>
          <p:cNvPr id="113682" name="Text Box 25"/>
          <p:cNvSpPr txBox="1">
            <a:spLocks noChangeArrowheads="1"/>
          </p:cNvSpPr>
          <p:nvPr/>
        </p:nvSpPr>
        <p:spPr bwMode="auto">
          <a:xfrm>
            <a:off x="7391400" y="2438400"/>
            <a:ext cx="838200" cy="396875"/>
          </a:xfrm>
          <a:prstGeom prst="rect">
            <a:avLst/>
          </a:prstGeom>
          <a:noFill/>
          <a:ln w="9525">
            <a:noFill/>
            <a:miter lim="800000"/>
            <a:headEnd/>
            <a:tailEnd/>
          </a:ln>
        </p:spPr>
        <p:txBody>
          <a:bodyPr>
            <a:spAutoFit/>
          </a:bodyPr>
          <a:lstStyle/>
          <a:p>
            <a:pPr algn="r" rtl="1">
              <a:spcBef>
                <a:spcPct val="50000"/>
              </a:spcBef>
            </a:pPr>
            <a:r>
              <a:rPr lang="fa-IR" sz="2000" i="1">
                <a:cs typeface="B Mitra" pitchFamily="2" charset="-78"/>
              </a:rPr>
              <a:t>بخش 1</a:t>
            </a:r>
            <a:endParaRPr lang="en-US" sz="2000" i="1">
              <a:cs typeface="B Mitra" pitchFamily="2" charset="-78"/>
            </a:endParaRPr>
          </a:p>
        </p:txBody>
      </p:sp>
      <p:sp>
        <p:nvSpPr>
          <p:cNvPr id="113683" name="Text Box 26"/>
          <p:cNvSpPr txBox="1">
            <a:spLocks noChangeArrowheads="1"/>
          </p:cNvSpPr>
          <p:nvPr/>
        </p:nvSpPr>
        <p:spPr bwMode="auto">
          <a:xfrm>
            <a:off x="7391400" y="2803525"/>
            <a:ext cx="838200" cy="396875"/>
          </a:xfrm>
          <a:prstGeom prst="rect">
            <a:avLst/>
          </a:prstGeom>
          <a:noFill/>
          <a:ln w="9525">
            <a:noFill/>
            <a:miter lim="800000"/>
            <a:headEnd/>
            <a:tailEnd/>
          </a:ln>
        </p:spPr>
        <p:txBody>
          <a:bodyPr>
            <a:spAutoFit/>
          </a:bodyPr>
          <a:lstStyle/>
          <a:p>
            <a:pPr algn="r" rtl="1">
              <a:spcBef>
                <a:spcPct val="50000"/>
              </a:spcBef>
            </a:pPr>
            <a:r>
              <a:rPr lang="fa-IR" sz="2000" i="1">
                <a:cs typeface="B Mitra" pitchFamily="2" charset="-78"/>
              </a:rPr>
              <a:t>بخش 2</a:t>
            </a:r>
            <a:endParaRPr lang="en-US" sz="2000" i="1">
              <a:cs typeface="B Mitra" pitchFamily="2" charset="-78"/>
            </a:endParaRPr>
          </a:p>
        </p:txBody>
      </p:sp>
      <p:sp>
        <p:nvSpPr>
          <p:cNvPr id="113684" name="Text Box 27"/>
          <p:cNvSpPr txBox="1">
            <a:spLocks noChangeArrowheads="1"/>
          </p:cNvSpPr>
          <p:nvPr/>
        </p:nvSpPr>
        <p:spPr bwMode="auto">
          <a:xfrm>
            <a:off x="7391400" y="3184525"/>
            <a:ext cx="838200" cy="396875"/>
          </a:xfrm>
          <a:prstGeom prst="rect">
            <a:avLst/>
          </a:prstGeom>
          <a:noFill/>
          <a:ln w="9525">
            <a:noFill/>
            <a:miter lim="800000"/>
            <a:headEnd/>
            <a:tailEnd/>
          </a:ln>
        </p:spPr>
        <p:txBody>
          <a:bodyPr>
            <a:spAutoFit/>
          </a:bodyPr>
          <a:lstStyle/>
          <a:p>
            <a:pPr algn="r" rtl="1">
              <a:spcBef>
                <a:spcPct val="50000"/>
              </a:spcBef>
            </a:pPr>
            <a:r>
              <a:rPr lang="fa-IR" sz="2000" i="1">
                <a:cs typeface="B Mitra" pitchFamily="2" charset="-78"/>
              </a:rPr>
              <a:t>بخش 3</a:t>
            </a:r>
            <a:endParaRPr lang="en-US" sz="2000" i="1">
              <a:cs typeface="B Mitra" pitchFamily="2" charset="-78"/>
            </a:endParaRPr>
          </a:p>
        </p:txBody>
      </p:sp>
      <p:sp>
        <p:nvSpPr>
          <p:cNvPr id="113685" name="Rectangle 28"/>
          <p:cNvSpPr>
            <a:spLocks noChangeArrowheads="1"/>
          </p:cNvSpPr>
          <p:nvPr/>
        </p:nvSpPr>
        <p:spPr bwMode="auto">
          <a:xfrm>
            <a:off x="2667000" y="4572000"/>
            <a:ext cx="1676400" cy="11430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سیاست</a:t>
            </a:r>
          </a:p>
          <a:p>
            <a:r>
              <a:rPr lang="fa-IR" sz="2400" i="1">
                <a:cs typeface="B Mitra" pitchFamily="2" charset="-78"/>
              </a:rPr>
              <a:t>بازاریابی</a:t>
            </a:r>
            <a:endParaRPr lang="en-US" sz="2400" i="1">
              <a:cs typeface="B Mitra" pitchFamily="2" charset="-78"/>
            </a:endParaRPr>
          </a:p>
        </p:txBody>
      </p:sp>
      <p:sp>
        <p:nvSpPr>
          <p:cNvPr id="113686" name="Rectangle 29"/>
          <p:cNvSpPr>
            <a:spLocks noChangeArrowheads="1"/>
          </p:cNvSpPr>
          <p:nvPr/>
        </p:nvSpPr>
        <p:spPr bwMode="auto">
          <a:xfrm>
            <a:off x="5105400" y="4572000"/>
            <a:ext cx="1295400" cy="1143000"/>
          </a:xfrm>
          <a:prstGeom prst="rect">
            <a:avLst/>
          </a:prstGeom>
          <a:solidFill>
            <a:schemeClr val="accent1"/>
          </a:solidFill>
          <a:ln w="19050" algn="ctr">
            <a:solidFill>
              <a:schemeClr val="tx1"/>
            </a:solidFill>
            <a:miter lim="800000"/>
            <a:headEnd/>
            <a:tailEnd/>
          </a:ln>
        </p:spPr>
        <p:txBody>
          <a:bodyPr wrap="none" anchor="ctr"/>
          <a:lstStyle/>
          <a:p>
            <a:endParaRPr lang="fa-IR" sz="2400" i="1">
              <a:cs typeface="B Mitra" pitchFamily="2" charset="-78"/>
            </a:endParaRPr>
          </a:p>
        </p:txBody>
      </p:sp>
      <p:sp>
        <p:nvSpPr>
          <p:cNvPr id="113687" name="Line 30"/>
          <p:cNvSpPr>
            <a:spLocks noChangeShapeType="1"/>
          </p:cNvSpPr>
          <p:nvPr/>
        </p:nvSpPr>
        <p:spPr bwMode="auto">
          <a:xfrm>
            <a:off x="5105400" y="5334000"/>
            <a:ext cx="1295400" cy="0"/>
          </a:xfrm>
          <a:prstGeom prst="line">
            <a:avLst/>
          </a:prstGeom>
          <a:noFill/>
          <a:ln w="19050">
            <a:solidFill>
              <a:schemeClr val="tx1"/>
            </a:solidFill>
            <a:round/>
            <a:headEnd/>
            <a:tailEnd/>
          </a:ln>
        </p:spPr>
        <p:txBody>
          <a:bodyPr wrap="none" anchor="ctr"/>
          <a:lstStyle/>
          <a:p>
            <a:endParaRPr lang="fa-IR"/>
          </a:p>
        </p:txBody>
      </p:sp>
      <p:sp>
        <p:nvSpPr>
          <p:cNvPr id="113688" name="Line 31"/>
          <p:cNvSpPr>
            <a:spLocks noChangeShapeType="1"/>
          </p:cNvSpPr>
          <p:nvPr/>
        </p:nvSpPr>
        <p:spPr bwMode="auto">
          <a:xfrm>
            <a:off x="5105400" y="4953000"/>
            <a:ext cx="1295400" cy="0"/>
          </a:xfrm>
          <a:prstGeom prst="line">
            <a:avLst/>
          </a:prstGeom>
          <a:noFill/>
          <a:ln w="19050">
            <a:solidFill>
              <a:schemeClr val="tx1"/>
            </a:solidFill>
            <a:round/>
            <a:headEnd/>
            <a:tailEnd/>
          </a:ln>
        </p:spPr>
        <p:txBody>
          <a:bodyPr wrap="none" anchor="ctr"/>
          <a:lstStyle/>
          <a:p>
            <a:endParaRPr lang="fa-IR"/>
          </a:p>
        </p:txBody>
      </p:sp>
      <p:sp>
        <p:nvSpPr>
          <p:cNvPr id="113689" name="Text Box 32"/>
          <p:cNvSpPr txBox="1">
            <a:spLocks noChangeArrowheads="1"/>
          </p:cNvSpPr>
          <p:nvPr/>
        </p:nvSpPr>
        <p:spPr bwMode="auto">
          <a:xfrm>
            <a:off x="5257800" y="4572000"/>
            <a:ext cx="838200" cy="396875"/>
          </a:xfrm>
          <a:prstGeom prst="rect">
            <a:avLst/>
          </a:prstGeom>
          <a:noFill/>
          <a:ln w="9525">
            <a:noFill/>
            <a:miter lim="800000"/>
            <a:headEnd/>
            <a:tailEnd/>
          </a:ln>
        </p:spPr>
        <p:txBody>
          <a:bodyPr>
            <a:spAutoFit/>
          </a:bodyPr>
          <a:lstStyle/>
          <a:p>
            <a:pPr algn="r" rtl="1">
              <a:spcBef>
                <a:spcPct val="50000"/>
              </a:spcBef>
            </a:pPr>
            <a:r>
              <a:rPr lang="fa-IR" sz="2000" i="1">
                <a:cs typeface="B Mitra" pitchFamily="2" charset="-78"/>
              </a:rPr>
              <a:t>بخش 1</a:t>
            </a:r>
            <a:endParaRPr lang="en-US" sz="2000" i="1">
              <a:cs typeface="B Mitra" pitchFamily="2" charset="-78"/>
            </a:endParaRPr>
          </a:p>
        </p:txBody>
      </p:sp>
      <p:sp>
        <p:nvSpPr>
          <p:cNvPr id="113690" name="Text Box 33"/>
          <p:cNvSpPr txBox="1">
            <a:spLocks noChangeArrowheads="1"/>
          </p:cNvSpPr>
          <p:nvPr/>
        </p:nvSpPr>
        <p:spPr bwMode="auto">
          <a:xfrm>
            <a:off x="5257800" y="4937125"/>
            <a:ext cx="838200" cy="396875"/>
          </a:xfrm>
          <a:prstGeom prst="rect">
            <a:avLst/>
          </a:prstGeom>
          <a:noFill/>
          <a:ln w="9525">
            <a:noFill/>
            <a:miter lim="800000"/>
            <a:headEnd/>
            <a:tailEnd/>
          </a:ln>
        </p:spPr>
        <p:txBody>
          <a:bodyPr>
            <a:spAutoFit/>
          </a:bodyPr>
          <a:lstStyle/>
          <a:p>
            <a:pPr algn="r" rtl="1">
              <a:spcBef>
                <a:spcPct val="50000"/>
              </a:spcBef>
            </a:pPr>
            <a:r>
              <a:rPr lang="fa-IR" sz="2000" i="1">
                <a:cs typeface="B Mitra" pitchFamily="2" charset="-78"/>
              </a:rPr>
              <a:t>بخش 2</a:t>
            </a:r>
            <a:endParaRPr lang="en-US" sz="2000" i="1">
              <a:cs typeface="B Mitra" pitchFamily="2" charset="-78"/>
            </a:endParaRPr>
          </a:p>
        </p:txBody>
      </p:sp>
      <p:sp>
        <p:nvSpPr>
          <p:cNvPr id="113691" name="Text Box 34"/>
          <p:cNvSpPr txBox="1">
            <a:spLocks noChangeArrowheads="1"/>
          </p:cNvSpPr>
          <p:nvPr/>
        </p:nvSpPr>
        <p:spPr bwMode="auto">
          <a:xfrm>
            <a:off x="5257800" y="5318125"/>
            <a:ext cx="838200" cy="396875"/>
          </a:xfrm>
          <a:prstGeom prst="rect">
            <a:avLst/>
          </a:prstGeom>
          <a:noFill/>
          <a:ln w="9525">
            <a:noFill/>
            <a:miter lim="800000"/>
            <a:headEnd/>
            <a:tailEnd/>
          </a:ln>
        </p:spPr>
        <p:txBody>
          <a:bodyPr>
            <a:spAutoFit/>
          </a:bodyPr>
          <a:lstStyle/>
          <a:p>
            <a:pPr algn="r" rtl="1">
              <a:spcBef>
                <a:spcPct val="50000"/>
              </a:spcBef>
            </a:pPr>
            <a:r>
              <a:rPr lang="fa-IR" sz="2000" i="1">
                <a:cs typeface="B Mitra" pitchFamily="2" charset="-78"/>
              </a:rPr>
              <a:t>بخش 3</a:t>
            </a:r>
            <a:endParaRPr lang="en-US" sz="2000" i="1">
              <a:cs typeface="B Mitra" pitchFamily="2" charset="-78"/>
            </a:endParaRPr>
          </a:p>
        </p:txBody>
      </p:sp>
      <p:sp>
        <p:nvSpPr>
          <p:cNvPr id="113692" name="Line 35"/>
          <p:cNvSpPr>
            <a:spLocks noChangeShapeType="1"/>
          </p:cNvSpPr>
          <p:nvPr/>
        </p:nvSpPr>
        <p:spPr bwMode="auto">
          <a:xfrm>
            <a:off x="4343400" y="5105400"/>
            <a:ext cx="762000" cy="0"/>
          </a:xfrm>
          <a:prstGeom prst="line">
            <a:avLst/>
          </a:prstGeom>
          <a:noFill/>
          <a:ln w="19050">
            <a:solidFill>
              <a:schemeClr val="tx1"/>
            </a:solidFill>
            <a:round/>
            <a:headEnd/>
            <a:tailEnd/>
          </a:ln>
        </p:spPr>
        <p:txBody>
          <a:bodyPr wrap="none" anchor="ctr"/>
          <a:lstStyle/>
          <a:p>
            <a:endParaRPr lang="fa-IR"/>
          </a:p>
        </p:txBody>
      </p:sp>
      <p:sp>
        <p:nvSpPr>
          <p:cNvPr id="113693" name="WordArt 36" descr="Paper bag"/>
          <p:cNvSpPr>
            <a:spLocks noChangeArrowheads="1" noChangeShapeType="1" noTextEdit="1"/>
          </p:cNvSpPr>
          <p:nvPr/>
        </p:nvSpPr>
        <p:spPr bwMode="auto">
          <a:xfrm>
            <a:off x="609600" y="581025"/>
            <a:ext cx="7848600" cy="942975"/>
          </a:xfrm>
          <a:prstGeom prst="rect">
            <a:avLst/>
          </a:prstGeom>
        </p:spPr>
        <p:txBody>
          <a:bodyPr wrap="none" fromWordArt="1">
            <a:prstTxWarp prst="textPlain">
              <a:avLst>
                <a:gd name="adj" fmla="val 50000"/>
              </a:avLst>
            </a:prstTxWarp>
          </a:bodyPr>
          <a:lstStyle/>
          <a:p>
            <a:pPr rtl="1"/>
            <a:r>
              <a:rPr lang="fa-IR" b="1" kern="10">
                <a:ln w="9525">
                  <a:solidFill>
                    <a:schemeClr val="tx1"/>
                  </a:solidFill>
                  <a:round/>
                  <a:headEnd/>
                  <a:tailEnd/>
                </a:ln>
                <a:blipFill dpi="0" rotWithShape="0">
                  <a:blip r:embed="rId2"/>
                  <a:srcRect/>
                  <a:tile tx="0" ty="0" sx="100000" sy="100000" flip="none" algn="tl"/>
                </a:blipFill>
                <a:cs typeface="B Mitra"/>
              </a:rPr>
              <a:t>نمودار استراتژی های سه گانه پوشش بازار</a:t>
            </a:r>
          </a:p>
        </p:txBody>
      </p:sp>
    </p:spTree>
  </p:cSld>
  <p:clrMapOvr>
    <a:masterClrMapping/>
  </p:clrMapOvr>
  <p:transition spd="slow">
    <p:pull dir="l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xfrm>
            <a:off x="7010400" y="6245225"/>
            <a:ext cx="2133600" cy="476250"/>
          </a:xfrm>
          <a:prstGeom prst="rect">
            <a:avLst/>
          </a:prstGeom>
          <a:noFill/>
        </p:spPr>
        <p:txBody>
          <a:bodyPr/>
          <a:lstStyle/>
          <a:p>
            <a:fld id="{40429FB3-19C8-48C4-AEEB-BE7BDB2295CE}" type="slidenum">
              <a:rPr lang="ar-SA"/>
              <a:pPr/>
              <a:t>107</a:t>
            </a:fld>
            <a:endParaRPr lang="en-US"/>
          </a:p>
        </p:txBody>
      </p:sp>
      <p:sp>
        <p:nvSpPr>
          <p:cNvPr id="114691" name="Text Box 4"/>
          <p:cNvSpPr txBox="1">
            <a:spLocks noChangeArrowheads="1"/>
          </p:cNvSpPr>
          <p:nvPr/>
        </p:nvSpPr>
        <p:spPr bwMode="auto">
          <a:xfrm>
            <a:off x="457200" y="1930400"/>
            <a:ext cx="8153400" cy="3937000"/>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1- میزان منابع و امکانات شرکت</a:t>
            </a:r>
          </a:p>
          <a:p>
            <a:pPr algn="r" rtl="1">
              <a:spcBef>
                <a:spcPct val="50000"/>
              </a:spcBef>
            </a:pPr>
            <a:r>
              <a:rPr lang="fa-IR" sz="3600" i="1">
                <a:cs typeface="B Mitra" pitchFamily="2" charset="-78"/>
              </a:rPr>
              <a:t>2- میزان تشابه محصولات </a:t>
            </a:r>
          </a:p>
          <a:p>
            <a:pPr algn="r" rtl="1">
              <a:spcBef>
                <a:spcPct val="50000"/>
              </a:spcBef>
            </a:pPr>
            <a:r>
              <a:rPr lang="fa-IR" sz="3600" i="1">
                <a:cs typeface="B Mitra" pitchFamily="2" charset="-78"/>
              </a:rPr>
              <a:t>3- میزان تجانس بازارها</a:t>
            </a:r>
          </a:p>
          <a:p>
            <a:pPr algn="r" rtl="1">
              <a:spcBef>
                <a:spcPct val="50000"/>
              </a:spcBef>
            </a:pPr>
            <a:r>
              <a:rPr lang="fa-IR" sz="3600" i="1">
                <a:cs typeface="B Mitra" pitchFamily="2" charset="-78"/>
              </a:rPr>
              <a:t>4- سیکل عمر کالاها </a:t>
            </a:r>
          </a:p>
          <a:p>
            <a:pPr algn="r" rtl="1">
              <a:spcBef>
                <a:spcPct val="50000"/>
              </a:spcBef>
            </a:pPr>
            <a:r>
              <a:rPr lang="fa-IR" sz="3600" i="1">
                <a:cs typeface="B Mitra" pitchFamily="2" charset="-78"/>
              </a:rPr>
              <a:t>5- استراتژی های بازاریابی رقباء</a:t>
            </a:r>
            <a:endParaRPr lang="en-US" sz="3600" i="1">
              <a:cs typeface="B Mitra" pitchFamily="2" charset="-78"/>
            </a:endParaRPr>
          </a:p>
        </p:txBody>
      </p:sp>
      <p:sp>
        <p:nvSpPr>
          <p:cNvPr id="114692" name="WordArt 5" descr="Paper bag"/>
          <p:cNvSpPr>
            <a:spLocks noChangeArrowheads="1" noChangeShapeType="1" noTextEdit="1"/>
          </p:cNvSpPr>
          <p:nvPr/>
        </p:nvSpPr>
        <p:spPr bwMode="auto">
          <a:xfrm>
            <a:off x="914400" y="533400"/>
            <a:ext cx="7239000" cy="838200"/>
          </a:xfrm>
          <a:prstGeom prst="rect">
            <a:avLst/>
          </a:prstGeom>
        </p:spPr>
        <p:txBody>
          <a:bodyPr wrap="none" fromWordArt="1">
            <a:prstTxWarp prst="textPlain">
              <a:avLst>
                <a:gd name="adj" fmla="val 50000"/>
              </a:avLst>
            </a:prstTxWarp>
          </a:bodyPr>
          <a:lstStyle/>
          <a:p>
            <a:pPr rtl="1"/>
            <a:r>
              <a:rPr lang="fa-IR" sz="3600" b="1" kern="10">
                <a:ln w="9525">
                  <a:solidFill>
                    <a:schemeClr val="tx1"/>
                  </a:solidFill>
                  <a:round/>
                  <a:headEnd/>
                  <a:tailEnd/>
                </a:ln>
                <a:blipFill dpi="0" rotWithShape="0">
                  <a:blip r:embed="rId2"/>
                  <a:srcRect/>
                  <a:tile tx="0" ty="0" sx="100000" sy="100000" flip="none" algn="tl"/>
                </a:blipFill>
                <a:cs typeface="B Mitra"/>
              </a:rPr>
              <a:t>عوامل مؤثر بر انتخاب استراتژی بازاریابی شرکت</a:t>
            </a:r>
          </a:p>
        </p:txBody>
      </p:sp>
    </p:spTree>
  </p:cSld>
  <p:clrMapOvr>
    <a:masterClrMapping/>
  </p:clrMapOvr>
  <p:transition spd="slow">
    <p:pull dir="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xfrm>
            <a:off x="7010400" y="6245225"/>
            <a:ext cx="2133600" cy="476250"/>
          </a:xfrm>
          <a:prstGeom prst="rect">
            <a:avLst/>
          </a:prstGeom>
          <a:noFill/>
        </p:spPr>
        <p:txBody>
          <a:bodyPr/>
          <a:lstStyle/>
          <a:p>
            <a:fld id="{5CF8FB93-AABB-4570-9474-1E662397E291}" type="slidenum">
              <a:rPr lang="ar-SA"/>
              <a:pPr/>
              <a:t>108</a:t>
            </a:fld>
            <a:endParaRPr lang="en-US"/>
          </a:p>
        </p:txBody>
      </p:sp>
      <p:sp>
        <p:nvSpPr>
          <p:cNvPr id="115715" name="Text Box 4"/>
          <p:cNvSpPr txBox="1">
            <a:spLocks noChangeArrowheads="1"/>
          </p:cNvSpPr>
          <p:nvPr/>
        </p:nvSpPr>
        <p:spPr bwMode="auto">
          <a:xfrm>
            <a:off x="457200" y="25908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شرکت ها در صورت داشتن محدودیت در منابع و امکانات از استراتژی بازاریابی تمرکزی و در صورت داشتن منابع قوی از استراتژی تفکیکی استفاده می نمایند</a:t>
            </a:r>
            <a:endParaRPr lang="en-US" i="1">
              <a:cs typeface="B Mitra" pitchFamily="2" charset="-78"/>
            </a:endParaRPr>
          </a:p>
        </p:txBody>
      </p:sp>
      <p:sp>
        <p:nvSpPr>
          <p:cNvPr id="115716" name="WordArt 5" descr="Paper bag"/>
          <p:cNvSpPr>
            <a:spLocks noChangeArrowheads="1" noChangeShapeType="1" noTextEdit="1"/>
          </p:cNvSpPr>
          <p:nvPr/>
        </p:nvSpPr>
        <p:spPr bwMode="auto">
          <a:xfrm>
            <a:off x="762000" y="533400"/>
            <a:ext cx="7543800" cy="129540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رابطه منابع و استراتژی بازاریابی</a:t>
            </a:r>
          </a:p>
        </p:txBody>
      </p:sp>
    </p:spTree>
  </p:cSld>
  <p:clrMapOvr>
    <a:masterClrMapping/>
  </p:clrMapOvr>
  <p:transition spd="slow">
    <p:pull dir="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xfrm>
            <a:off x="7010400" y="6245225"/>
            <a:ext cx="2133600" cy="476250"/>
          </a:xfrm>
          <a:prstGeom prst="rect">
            <a:avLst/>
          </a:prstGeom>
          <a:noFill/>
        </p:spPr>
        <p:txBody>
          <a:bodyPr/>
          <a:lstStyle/>
          <a:p>
            <a:fld id="{D0BCCD42-C538-4395-85BB-0D666E75CE94}" type="slidenum">
              <a:rPr lang="ar-SA"/>
              <a:pPr/>
              <a:t>109</a:t>
            </a:fld>
            <a:endParaRPr lang="en-US"/>
          </a:p>
        </p:txBody>
      </p:sp>
      <p:sp>
        <p:nvSpPr>
          <p:cNvPr id="116739" name="Text Box 4"/>
          <p:cNvSpPr txBox="1">
            <a:spLocks noChangeArrowheads="1"/>
          </p:cNvSpPr>
          <p:nvPr/>
        </p:nvSpPr>
        <p:spPr bwMode="auto">
          <a:xfrm>
            <a:off x="457200" y="2560638"/>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در صورتی که خریداران قادر باشند تفاوت های واقعی محصولات یک صنعت را تشخیص دهند ، استراتژی تفکیکی بهتر است در غیر این صورت استراتژی غیر تفکیکی </a:t>
            </a:r>
            <a:endParaRPr lang="en-US" i="1">
              <a:cs typeface="B Mitra" pitchFamily="2" charset="-78"/>
            </a:endParaRPr>
          </a:p>
        </p:txBody>
      </p:sp>
      <p:sp>
        <p:nvSpPr>
          <p:cNvPr id="116740" name="WordArt 5" descr="Paper bag"/>
          <p:cNvSpPr>
            <a:spLocks noChangeArrowheads="1" noChangeShapeType="1" noTextEdit="1"/>
          </p:cNvSpPr>
          <p:nvPr/>
        </p:nvSpPr>
        <p:spPr bwMode="auto">
          <a:xfrm>
            <a:off x="609600" y="685800"/>
            <a:ext cx="7924800" cy="1066800"/>
          </a:xfrm>
          <a:prstGeom prst="rect">
            <a:avLst/>
          </a:prstGeom>
        </p:spPr>
        <p:txBody>
          <a:bodyPr wrap="none" fromWordArt="1">
            <a:prstTxWarp prst="textPlain">
              <a:avLst>
                <a:gd name="adj" fmla="val 50000"/>
              </a:avLst>
            </a:prstTxWarp>
          </a:bodyPr>
          <a:lstStyle/>
          <a:p>
            <a:pPr rtl="1"/>
            <a:r>
              <a:rPr lang="fa-IR" sz="4000" b="1" kern="10">
                <a:ln w="9525">
                  <a:solidFill>
                    <a:schemeClr val="tx1"/>
                  </a:solidFill>
                  <a:round/>
                  <a:headEnd/>
                  <a:tailEnd/>
                </a:ln>
                <a:blipFill dpi="0" rotWithShape="0">
                  <a:blip r:embed="rId2"/>
                  <a:srcRect/>
                  <a:tile tx="0" ty="0" sx="100000" sy="100000" flip="none" algn="tl"/>
                </a:blipFill>
                <a:cs typeface="B Mitra"/>
              </a:rPr>
              <a:t>نقش تشابه محصولات در انتخاب استراتژی</a:t>
            </a: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xfrm>
            <a:off x="7010400" y="6245225"/>
            <a:ext cx="2133600" cy="476250"/>
          </a:xfrm>
          <a:prstGeom prst="rect">
            <a:avLst/>
          </a:prstGeom>
          <a:noFill/>
        </p:spPr>
        <p:txBody>
          <a:bodyPr/>
          <a:lstStyle/>
          <a:p>
            <a:fld id="{0F4DEF1B-5392-4B27-8710-8D84243C9043}" type="slidenum">
              <a:rPr lang="ar-SA"/>
              <a:pPr/>
              <a:t>11</a:t>
            </a:fld>
            <a:endParaRPr lang="en-US"/>
          </a:p>
        </p:txBody>
      </p:sp>
      <p:sp>
        <p:nvSpPr>
          <p:cNvPr id="16387" name="Text Box 5"/>
          <p:cNvSpPr txBox="1">
            <a:spLocks noChangeArrowheads="1"/>
          </p:cNvSpPr>
          <p:nvPr/>
        </p:nvSpPr>
        <p:spPr bwMode="auto">
          <a:xfrm>
            <a:off x="457200" y="2789238"/>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مبادله (</a:t>
            </a:r>
            <a:r>
              <a:rPr lang="en-US" i="1">
                <a:latin typeface="Monotype Corsiva" pitchFamily="66" charset="0"/>
                <a:cs typeface="B Mitra" pitchFamily="2" charset="-78"/>
              </a:rPr>
              <a:t>Exchange</a:t>
            </a:r>
            <a:r>
              <a:rPr lang="fa-IR" i="1">
                <a:latin typeface="Monotype Corsiva" pitchFamily="66" charset="0"/>
                <a:cs typeface="B Mitra" pitchFamily="2" charset="-78"/>
              </a:rPr>
              <a:t>) روشی است برای رفع نیاز که در آن فرد کالای مورد نیاز خود را با پرداخت پول یا ارائه کالا و یا خدمت به دیگران بدست می آورد</a:t>
            </a:r>
            <a:endParaRPr lang="en-US" i="1">
              <a:latin typeface="Monotype Corsiva" pitchFamily="66" charset="0"/>
              <a:cs typeface="B Mitra" pitchFamily="2" charset="-78"/>
            </a:endParaRPr>
          </a:p>
        </p:txBody>
      </p:sp>
      <p:sp>
        <p:nvSpPr>
          <p:cNvPr id="16388" name="WordArt 6" descr="Paper bag"/>
          <p:cNvSpPr>
            <a:spLocks noChangeArrowheads="1" noChangeShapeType="1" noTextEdit="1"/>
          </p:cNvSpPr>
          <p:nvPr/>
        </p:nvSpPr>
        <p:spPr bwMode="auto">
          <a:xfrm>
            <a:off x="2971800" y="523875"/>
            <a:ext cx="3200400"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مفهوم مبادله</a:t>
            </a:r>
          </a:p>
        </p:txBody>
      </p:sp>
    </p:spTree>
  </p:cSld>
  <p:clrMapOvr>
    <a:masterClrMapping/>
  </p:clrMapOvr>
  <p:transition spd="slow">
    <p:cover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xfrm>
            <a:off x="7010400" y="6245225"/>
            <a:ext cx="2133600" cy="476250"/>
          </a:xfrm>
          <a:prstGeom prst="rect">
            <a:avLst/>
          </a:prstGeom>
          <a:noFill/>
        </p:spPr>
        <p:txBody>
          <a:bodyPr/>
          <a:lstStyle/>
          <a:p>
            <a:fld id="{971F1B14-E4B5-49DA-A480-C35B2493C2D9}" type="slidenum">
              <a:rPr lang="ar-SA"/>
              <a:pPr/>
              <a:t>110</a:t>
            </a:fld>
            <a:endParaRPr lang="en-US"/>
          </a:p>
        </p:txBody>
      </p:sp>
      <p:sp>
        <p:nvSpPr>
          <p:cNvPr id="117763" name="Text Box 4"/>
          <p:cNvSpPr txBox="1">
            <a:spLocks noChangeArrowheads="1"/>
          </p:cNvSpPr>
          <p:nvPr/>
        </p:nvSpPr>
        <p:spPr bwMode="auto">
          <a:xfrm>
            <a:off x="457200" y="2562225"/>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در صورت متجانس بودن بازارها استراتژی غیر تفکیکی بهتر است در غیر این صورت استراتژی های تفکیکی یا تمرکزی  با توجه به منابع و امکانات شرکت</a:t>
            </a:r>
            <a:endParaRPr lang="en-US" i="1">
              <a:cs typeface="B Mitra" pitchFamily="2" charset="-78"/>
            </a:endParaRPr>
          </a:p>
        </p:txBody>
      </p:sp>
      <p:sp>
        <p:nvSpPr>
          <p:cNvPr id="117764" name="WordArt 5" descr="Paper bag"/>
          <p:cNvSpPr>
            <a:spLocks noChangeArrowheads="1" noChangeShapeType="1" noTextEdit="1"/>
          </p:cNvSpPr>
          <p:nvPr/>
        </p:nvSpPr>
        <p:spPr bwMode="auto">
          <a:xfrm>
            <a:off x="609600" y="609600"/>
            <a:ext cx="7696200" cy="121920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تجانس بازارها و انتخاب استراتژی</a:t>
            </a:r>
          </a:p>
        </p:txBody>
      </p:sp>
    </p:spTree>
  </p:cSld>
  <p:clrMapOvr>
    <a:masterClrMapping/>
  </p:clrMapOvr>
  <p:transition spd="slow">
    <p:wheel spokes="1"/>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xfrm>
            <a:off x="7010400" y="6245225"/>
            <a:ext cx="2133600" cy="476250"/>
          </a:xfrm>
          <a:prstGeom prst="rect">
            <a:avLst/>
          </a:prstGeom>
          <a:noFill/>
        </p:spPr>
        <p:txBody>
          <a:bodyPr/>
          <a:lstStyle/>
          <a:p>
            <a:fld id="{901968BB-4DC6-4DE9-800F-2FF9B6620E82}" type="slidenum">
              <a:rPr lang="ar-SA"/>
              <a:pPr/>
              <a:t>111</a:t>
            </a:fld>
            <a:endParaRPr lang="en-US"/>
          </a:p>
        </p:txBody>
      </p:sp>
      <p:sp>
        <p:nvSpPr>
          <p:cNvPr id="118787" name="Text Box 4"/>
          <p:cNvSpPr txBox="1">
            <a:spLocks noChangeArrowheads="1"/>
          </p:cNvSpPr>
          <p:nvPr/>
        </p:nvSpPr>
        <p:spPr bwMode="auto">
          <a:xfrm>
            <a:off x="457200" y="1828800"/>
            <a:ext cx="8153400" cy="4211638"/>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یعنی :</a:t>
            </a:r>
          </a:p>
          <a:p>
            <a:pPr algn="r" rtl="1">
              <a:spcBef>
                <a:spcPct val="50000"/>
              </a:spcBef>
            </a:pPr>
            <a:r>
              <a:rPr lang="fa-IR" sz="3600" i="1">
                <a:cs typeface="B Mitra" pitchFamily="2" charset="-78"/>
              </a:rPr>
              <a:t>      1- ذائقه و سلیقه یکسان اکثر خریداران</a:t>
            </a:r>
          </a:p>
          <a:p>
            <a:pPr algn="r" rtl="1">
              <a:spcBef>
                <a:spcPct val="50000"/>
              </a:spcBef>
            </a:pPr>
            <a:r>
              <a:rPr lang="fa-IR" sz="3600" i="1">
                <a:cs typeface="B Mitra" pitchFamily="2" charset="-78"/>
              </a:rPr>
              <a:t>      2- اختصاص مبالغ یکسان برای خرید کالاهای مورد نظر از سوی مشتریان</a:t>
            </a:r>
          </a:p>
          <a:p>
            <a:pPr algn="r" rtl="1">
              <a:spcBef>
                <a:spcPct val="50000"/>
              </a:spcBef>
            </a:pPr>
            <a:r>
              <a:rPr lang="fa-IR" sz="3600" i="1">
                <a:cs typeface="B Mitra" pitchFamily="2" charset="-78"/>
              </a:rPr>
              <a:t>      3- و نشان دادن واکنش های یکسان به تلاش های بازاریابی</a:t>
            </a:r>
            <a:endParaRPr lang="en-US" sz="3600" i="1">
              <a:cs typeface="B Mitra" pitchFamily="2" charset="-78"/>
            </a:endParaRPr>
          </a:p>
        </p:txBody>
      </p:sp>
      <p:sp>
        <p:nvSpPr>
          <p:cNvPr id="118788" name="WordArt 5" descr="Paper bag"/>
          <p:cNvSpPr>
            <a:spLocks noChangeArrowheads="1" noChangeShapeType="1" noTextEdit="1"/>
          </p:cNvSpPr>
          <p:nvPr/>
        </p:nvSpPr>
        <p:spPr bwMode="auto">
          <a:xfrm>
            <a:off x="2133600" y="552450"/>
            <a:ext cx="4781550"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معنی تجانس بازار</a:t>
            </a:r>
          </a:p>
        </p:txBody>
      </p:sp>
    </p:spTree>
  </p:cSld>
  <p:clrMapOvr>
    <a:masterClrMapping/>
  </p:clrMapOvr>
  <p:transition spd="slow">
    <p:wheel spokes="2"/>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xfrm>
            <a:off x="7010400" y="6245225"/>
            <a:ext cx="2133600" cy="476250"/>
          </a:xfrm>
          <a:prstGeom prst="rect">
            <a:avLst/>
          </a:prstGeom>
          <a:noFill/>
        </p:spPr>
        <p:txBody>
          <a:bodyPr/>
          <a:lstStyle/>
          <a:p>
            <a:fld id="{C654CAB2-9525-4EEC-BC81-794AF1767327}" type="slidenum">
              <a:rPr lang="ar-SA"/>
              <a:pPr/>
              <a:t>112</a:t>
            </a:fld>
            <a:endParaRPr lang="en-US"/>
          </a:p>
        </p:txBody>
      </p:sp>
      <p:sp>
        <p:nvSpPr>
          <p:cNvPr id="119811" name="Text Box 4"/>
          <p:cNvSpPr txBox="1">
            <a:spLocks noChangeArrowheads="1"/>
          </p:cNvSpPr>
          <p:nvPr/>
        </p:nvSpPr>
        <p:spPr bwMode="auto">
          <a:xfrm>
            <a:off x="457200" y="27432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استفاده از استراتژی بازاریابی غیر تفکیکی و یا تمرکزی برای کالایی که در ابتدای منحنی عمر خود قرار دارند و تفکیکی برای مراحل بعدی</a:t>
            </a:r>
            <a:endParaRPr lang="en-US" i="1">
              <a:cs typeface="B Mitra" pitchFamily="2" charset="-78"/>
            </a:endParaRPr>
          </a:p>
        </p:txBody>
      </p:sp>
      <p:sp>
        <p:nvSpPr>
          <p:cNvPr id="119812" name="WordArt 5" descr="Paper bag"/>
          <p:cNvSpPr>
            <a:spLocks noChangeArrowheads="1" noChangeShapeType="1" noTextEdit="1"/>
          </p:cNvSpPr>
          <p:nvPr/>
        </p:nvSpPr>
        <p:spPr bwMode="auto">
          <a:xfrm>
            <a:off x="990600" y="609600"/>
            <a:ext cx="7129463" cy="1047750"/>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2"/>
                  <a:srcRect/>
                  <a:tile tx="0" ty="0" sx="100000" sy="100000" flip="none" algn="tl"/>
                </a:blipFill>
                <a:cs typeface="B Mitra"/>
              </a:rPr>
              <a:t>رابطه سیکل عمر کالا و استراتژی</a:t>
            </a:r>
          </a:p>
        </p:txBody>
      </p:sp>
    </p:spTree>
  </p:cSld>
  <p:clrMapOvr>
    <a:masterClrMapping/>
  </p:clrMapOvr>
  <p:transition spd="slow">
    <p:wheel spokes="3"/>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a:xfrm>
            <a:off x="7010400" y="6245225"/>
            <a:ext cx="2133600" cy="476250"/>
          </a:xfrm>
          <a:prstGeom prst="rect">
            <a:avLst/>
          </a:prstGeom>
          <a:noFill/>
        </p:spPr>
        <p:txBody>
          <a:bodyPr/>
          <a:lstStyle/>
          <a:p>
            <a:fld id="{EFE428F9-72B4-43D3-B9BF-7C022C7C0603}" type="slidenum">
              <a:rPr lang="ar-SA"/>
              <a:pPr/>
              <a:t>113</a:t>
            </a:fld>
            <a:endParaRPr lang="en-US"/>
          </a:p>
        </p:txBody>
      </p:sp>
      <p:sp>
        <p:nvSpPr>
          <p:cNvPr id="120835" name="Text Box 4"/>
          <p:cNvSpPr txBox="1">
            <a:spLocks noChangeArrowheads="1"/>
          </p:cNvSpPr>
          <p:nvPr/>
        </p:nvSpPr>
        <p:spPr bwMode="auto">
          <a:xfrm>
            <a:off x="457200" y="28194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زمانی که رقباء از استراتژی غیر تفکیکی استفاده می کنند ، استفاده از استراتژی های بازاریابی تفکیکی یا تمرکزی مفید است</a:t>
            </a:r>
            <a:endParaRPr lang="en-US" i="1">
              <a:cs typeface="B Mitra" pitchFamily="2" charset="-78"/>
            </a:endParaRPr>
          </a:p>
        </p:txBody>
      </p:sp>
      <p:sp>
        <p:nvSpPr>
          <p:cNvPr id="120836" name="WordArt 5" descr="Paper bag"/>
          <p:cNvSpPr>
            <a:spLocks noChangeArrowheads="1" noChangeShapeType="1" noTextEdit="1"/>
          </p:cNvSpPr>
          <p:nvPr/>
        </p:nvSpPr>
        <p:spPr bwMode="auto">
          <a:xfrm>
            <a:off x="609600" y="581025"/>
            <a:ext cx="7848600" cy="1095375"/>
          </a:xfrm>
          <a:prstGeom prst="rect">
            <a:avLst/>
          </a:prstGeom>
        </p:spPr>
        <p:txBody>
          <a:bodyPr wrap="none" fromWordArt="1">
            <a:prstTxWarp prst="textPlain">
              <a:avLst>
                <a:gd name="adj" fmla="val 50000"/>
              </a:avLst>
            </a:prstTxWarp>
          </a:bodyPr>
          <a:lstStyle/>
          <a:p>
            <a:pPr rtl="1"/>
            <a:r>
              <a:rPr lang="fa-IR" b="1" kern="10">
                <a:ln w="9525">
                  <a:solidFill>
                    <a:schemeClr val="tx1"/>
                  </a:solidFill>
                  <a:round/>
                  <a:headEnd/>
                  <a:tailEnd/>
                </a:ln>
                <a:blipFill dpi="0" rotWithShape="0">
                  <a:blip r:embed="rId2"/>
                  <a:srcRect/>
                  <a:tile tx="0" ty="0" sx="100000" sy="100000" flip="none" algn="tl"/>
                </a:blipFill>
                <a:cs typeface="B Mitra"/>
              </a:rPr>
              <a:t>نقش رقباء در انتخاب استراتژی بازاریابی</a:t>
            </a:r>
          </a:p>
        </p:txBody>
      </p:sp>
    </p:spTree>
  </p:cSld>
  <p:clrMapOvr>
    <a:masterClrMapping/>
  </p:clrMapOvr>
  <p:transition spd="slow">
    <p:wheel/>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xfrm>
            <a:off x="7010400" y="6245225"/>
            <a:ext cx="2133600" cy="476250"/>
          </a:xfrm>
          <a:prstGeom prst="rect">
            <a:avLst/>
          </a:prstGeom>
          <a:noFill/>
        </p:spPr>
        <p:txBody>
          <a:bodyPr/>
          <a:lstStyle/>
          <a:p>
            <a:fld id="{2A97F3DA-3B8D-4D2E-9355-820D59E414D1}" type="slidenum">
              <a:rPr lang="ar-SA"/>
              <a:pPr/>
              <a:t>114</a:t>
            </a:fld>
            <a:endParaRPr lang="en-US"/>
          </a:p>
        </p:txBody>
      </p:sp>
      <p:sp>
        <p:nvSpPr>
          <p:cNvPr id="118789" name="WordArt 5"/>
          <p:cNvSpPr>
            <a:spLocks noChangeArrowheads="1" noChangeShapeType="1" noTextEdit="1"/>
          </p:cNvSpPr>
          <p:nvPr/>
        </p:nvSpPr>
        <p:spPr bwMode="auto">
          <a:xfrm>
            <a:off x="6400800" y="228600"/>
            <a:ext cx="2590800" cy="1162050"/>
          </a:xfrm>
          <a:prstGeom prst="rect">
            <a:avLst/>
          </a:prstGeom>
        </p:spPr>
        <p:txBody>
          <a:bodyPr wrap="none" fromWordArt="1">
            <a:prstTxWarp prst="textPlain">
              <a:avLst>
                <a:gd name="adj" fmla="val 50000"/>
              </a:avLst>
            </a:prstTxWarp>
          </a:bodyPr>
          <a:lstStyle/>
          <a:p>
            <a:pPr rtl="1"/>
            <a:r>
              <a:rPr lang="fa-IR" sz="6600" b="1" kern="10" spc="-660">
                <a:ln w="19050">
                  <a:solidFill>
                    <a:srgbClr val="000000"/>
                  </a:solidFill>
                  <a:round/>
                  <a:headEnd/>
                  <a:tailEnd/>
                </a:ln>
                <a:gradFill rotWithShape="1">
                  <a:gsLst>
                    <a:gs pos="0">
                      <a:srgbClr val="5C73E6"/>
                    </a:gs>
                    <a:gs pos="100000">
                      <a:schemeClr val="tx2"/>
                    </a:gs>
                  </a:gsLst>
                  <a:lin ang="5400000" scaled="1"/>
                </a:gradFill>
                <a:effectLst>
                  <a:outerShdw dist="125724" dir="18900000" algn="ctr" rotWithShape="0">
                    <a:srgbClr val="998F92"/>
                  </a:outerShdw>
                </a:effectLst>
                <a:cs typeface="B Mitra"/>
              </a:rPr>
              <a:t>فصل چهارم</a:t>
            </a:r>
          </a:p>
        </p:txBody>
      </p:sp>
      <p:sp>
        <p:nvSpPr>
          <p:cNvPr id="118790" name="WordArt 6" descr="Paper bag"/>
          <p:cNvSpPr>
            <a:spLocks noChangeArrowheads="1" noChangeShapeType="1" noTextEdit="1"/>
          </p:cNvSpPr>
          <p:nvPr/>
        </p:nvSpPr>
        <p:spPr bwMode="auto">
          <a:xfrm>
            <a:off x="1981200" y="1828800"/>
            <a:ext cx="5257800" cy="121920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نیازها و رفتار خریداران</a:t>
            </a:r>
          </a:p>
        </p:txBody>
      </p:sp>
      <p:sp>
        <p:nvSpPr>
          <p:cNvPr id="118791" name="Text Box 7"/>
          <p:cNvSpPr txBox="1">
            <a:spLocks noChangeArrowheads="1"/>
          </p:cNvSpPr>
          <p:nvPr/>
        </p:nvSpPr>
        <p:spPr bwMode="auto">
          <a:xfrm>
            <a:off x="457200" y="33528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هدف اصلی این فصل آشنا ساختن دانشجویان با نیازهای متعدد و متنوع خریداران و رفتار مصرفی آنان می باشد</a:t>
            </a:r>
            <a:endParaRPr lang="en-US" i="1">
              <a:cs typeface="B Mitra" pitchFamily="2" charset="-78"/>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8789"/>
                                        </p:tgtEl>
                                        <p:attrNameLst>
                                          <p:attrName>style.visibility</p:attrName>
                                        </p:attrNameLst>
                                      </p:cBhvr>
                                      <p:to>
                                        <p:strVal val="visible"/>
                                      </p:to>
                                    </p:set>
                                    <p:anim from="(-#ppt_w/2)" to="(#ppt_x)" calcmode="lin" valueType="num">
                                      <p:cBhvr>
                                        <p:cTn id="7" dur="600" fill="hold">
                                          <p:stCondLst>
                                            <p:cond delay="0"/>
                                          </p:stCondLst>
                                        </p:cTn>
                                        <p:tgtEl>
                                          <p:spTgt spid="118789"/>
                                        </p:tgtEl>
                                        <p:attrNameLst>
                                          <p:attrName>ppt_x</p:attrName>
                                        </p:attrNameLst>
                                      </p:cBhvr>
                                    </p:anim>
                                    <p:anim from="0" to="-1.0" calcmode="lin" valueType="num">
                                      <p:cBhvr>
                                        <p:cTn id="8" dur="200" decel="50000" autoRev="1" fill="hold">
                                          <p:stCondLst>
                                            <p:cond delay="600"/>
                                          </p:stCondLst>
                                        </p:cTn>
                                        <p:tgtEl>
                                          <p:spTgt spid="118789"/>
                                        </p:tgtEl>
                                        <p:attrNameLst>
                                          <p:attrName>xshear</p:attrName>
                                        </p:attrNameLst>
                                      </p:cBhvr>
                                    </p:anim>
                                    <p:animScale>
                                      <p:cBhvr>
                                        <p:cTn id="9" dur="200" decel="100000" autoRev="1" fill="hold">
                                          <p:stCondLst>
                                            <p:cond delay="600"/>
                                          </p:stCondLst>
                                        </p:cTn>
                                        <p:tgtEl>
                                          <p:spTgt spid="118789"/>
                                        </p:tgtEl>
                                      </p:cBhvr>
                                      <p:from x="100000" y="100000"/>
                                      <p:to x="80000" y="100000"/>
                                    </p:animScale>
                                    <p:anim by="(#ppt_h/3+#ppt_w*0.1)" calcmode="lin" valueType="num">
                                      <p:cBhvr additive="sum">
                                        <p:cTn id="10" dur="200" decel="100000" autoRev="1" fill="hold">
                                          <p:stCondLst>
                                            <p:cond delay="600"/>
                                          </p:stCondLst>
                                        </p:cTn>
                                        <p:tgtEl>
                                          <p:spTgt spid="118789"/>
                                        </p:tgtEl>
                                        <p:attrNameLst>
                                          <p:attrName>ppt_x</p:attrName>
                                        </p:attrNameLst>
                                      </p:cBhvr>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118790"/>
                                        </p:tgtEl>
                                        <p:attrNameLst>
                                          <p:attrName>style.visibility</p:attrName>
                                        </p:attrNameLst>
                                      </p:cBhvr>
                                      <p:to>
                                        <p:strVal val="visible"/>
                                      </p:to>
                                    </p:set>
                                    <p:animEffect transition="in" filter="fade">
                                      <p:cBhvr>
                                        <p:cTn id="14" dur="1000"/>
                                        <p:tgtEl>
                                          <p:spTgt spid="118790"/>
                                        </p:tgtEl>
                                      </p:cBhvr>
                                    </p:animEffect>
                                    <p:anim calcmode="lin" valueType="num">
                                      <p:cBhvr>
                                        <p:cTn id="15" dur="1000" fill="hold"/>
                                        <p:tgtEl>
                                          <p:spTgt spid="118790"/>
                                        </p:tgtEl>
                                        <p:attrNameLst>
                                          <p:attrName>style.rotation</p:attrName>
                                        </p:attrNameLst>
                                      </p:cBhvr>
                                      <p:tavLst>
                                        <p:tav tm="0">
                                          <p:val>
                                            <p:fltVal val="720"/>
                                          </p:val>
                                        </p:tav>
                                        <p:tav tm="100000">
                                          <p:val>
                                            <p:fltVal val="0"/>
                                          </p:val>
                                        </p:tav>
                                      </p:tavLst>
                                    </p:anim>
                                    <p:anim calcmode="lin" valueType="num">
                                      <p:cBhvr>
                                        <p:cTn id="16" dur="1000" fill="hold"/>
                                        <p:tgtEl>
                                          <p:spTgt spid="118790"/>
                                        </p:tgtEl>
                                        <p:attrNameLst>
                                          <p:attrName>ppt_h</p:attrName>
                                        </p:attrNameLst>
                                      </p:cBhvr>
                                      <p:tavLst>
                                        <p:tav tm="0">
                                          <p:val>
                                            <p:fltVal val="0"/>
                                          </p:val>
                                        </p:tav>
                                        <p:tav tm="100000">
                                          <p:val>
                                            <p:strVal val="#ppt_h"/>
                                          </p:val>
                                        </p:tav>
                                      </p:tavLst>
                                    </p:anim>
                                    <p:anim calcmode="lin" valueType="num">
                                      <p:cBhvr>
                                        <p:cTn id="17" dur="1000" fill="hold"/>
                                        <p:tgtEl>
                                          <p:spTgt spid="118790"/>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118791"/>
                                        </p:tgtEl>
                                        <p:attrNameLst>
                                          <p:attrName>style.visibility</p:attrName>
                                        </p:attrNameLst>
                                      </p:cBhvr>
                                      <p:to>
                                        <p:strVal val="visible"/>
                                      </p:to>
                                    </p:set>
                                    <p:anim calcmode="lin" valueType="num">
                                      <p:cBhvr>
                                        <p:cTn id="21" dur="500" fill="hold"/>
                                        <p:tgtEl>
                                          <p:spTgt spid="118791"/>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18791"/>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18791"/>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187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animBg="1"/>
      <p:bldP spid="118790" grpId="0" animBg="1"/>
      <p:bldP spid="118791" grpId="0"/>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xfrm>
            <a:off x="7010400" y="6245225"/>
            <a:ext cx="2133600" cy="476250"/>
          </a:xfrm>
          <a:prstGeom prst="rect">
            <a:avLst/>
          </a:prstGeom>
          <a:noFill/>
        </p:spPr>
        <p:txBody>
          <a:bodyPr/>
          <a:lstStyle/>
          <a:p>
            <a:fld id="{777CD73B-322A-4096-B438-5CA307CEEEDC}" type="slidenum">
              <a:rPr lang="ar-SA"/>
              <a:pPr/>
              <a:t>115</a:t>
            </a:fld>
            <a:endParaRPr lang="en-US"/>
          </a:p>
        </p:txBody>
      </p:sp>
      <p:sp>
        <p:nvSpPr>
          <p:cNvPr id="122883" name="Text Box 4"/>
          <p:cNvSpPr txBox="1">
            <a:spLocks noChangeArrowheads="1"/>
          </p:cNvSpPr>
          <p:nvPr/>
        </p:nvSpPr>
        <p:spPr bwMode="auto">
          <a:xfrm>
            <a:off x="3048000" y="5257800"/>
            <a:ext cx="3048000" cy="519113"/>
          </a:xfrm>
          <a:prstGeom prst="rect">
            <a:avLst/>
          </a:prstGeom>
          <a:noFill/>
          <a:ln w="9525">
            <a:noFill/>
            <a:miter lim="800000"/>
            <a:headEnd/>
            <a:tailEnd/>
          </a:ln>
        </p:spPr>
        <p:txBody>
          <a:bodyPr>
            <a:spAutoFit/>
          </a:bodyPr>
          <a:lstStyle/>
          <a:p>
            <a:pPr algn="r" rtl="1">
              <a:spcBef>
                <a:spcPct val="50000"/>
              </a:spcBef>
            </a:pPr>
            <a:r>
              <a:rPr lang="fa-IR" sz="2800" i="1">
                <a:cs typeface="B Mitra" pitchFamily="2" charset="-78"/>
              </a:rPr>
              <a:t>نمودار زنجیره خدمت - سود</a:t>
            </a:r>
            <a:endParaRPr lang="en-US" sz="2800" i="1">
              <a:cs typeface="B Mitra" pitchFamily="2" charset="-78"/>
            </a:endParaRPr>
          </a:p>
        </p:txBody>
      </p:sp>
      <p:sp>
        <p:nvSpPr>
          <p:cNvPr id="122884" name="WordArt 5" descr="Paper bag"/>
          <p:cNvSpPr>
            <a:spLocks noChangeArrowheads="1" noChangeShapeType="1" noTextEdit="1"/>
          </p:cNvSpPr>
          <p:nvPr/>
        </p:nvSpPr>
        <p:spPr bwMode="auto">
          <a:xfrm>
            <a:off x="914400" y="381000"/>
            <a:ext cx="7315200" cy="1066800"/>
          </a:xfrm>
          <a:prstGeom prst="rect">
            <a:avLst/>
          </a:prstGeom>
        </p:spPr>
        <p:txBody>
          <a:bodyPr wrap="none" fromWordArt="1">
            <a:prstTxWarp prst="textPlain">
              <a:avLst>
                <a:gd name="adj" fmla="val 50000"/>
              </a:avLst>
            </a:prstTxWarp>
          </a:bodyPr>
          <a:lstStyle/>
          <a:p>
            <a:pPr rtl="1"/>
            <a:r>
              <a:rPr lang="fa-IR" sz="3600" b="1" kern="10">
                <a:ln w="9525">
                  <a:solidFill>
                    <a:schemeClr val="tx1"/>
                  </a:solidFill>
                  <a:round/>
                  <a:headEnd/>
                  <a:tailEnd/>
                </a:ln>
                <a:blipFill dpi="0" rotWithShape="0">
                  <a:blip r:embed="rId2"/>
                  <a:srcRect/>
                  <a:tile tx="0" ty="0" sx="100000" sy="100000" flip="none" algn="tl"/>
                </a:blipFill>
                <a:cs typeface="B Mitra"/>
              </a:rPr>
              <a:t>رابطه بین خدمت به مشتری و سودآوری</a:t>
            </a:r>
          </a:p>
        </p:txBody>
      </p:sp>
      <p:sp>
        <p:nvSpPr>
          <p:cNvPr id="122885" name="Rectangle 6"/>
          <p:cNvSpPr>
            <a:spLocks noChangeArrowheads="1"/>
          </p:cNvSpPr>
          <p:nvPr/>
        </p:nvSpPr>
        <p:spPr bwMode="auto">
          <a:xfrm>
            <a:off x="1752600" y="2362200"/>
            <a:ext cx="5638800" cy="2743200"/>
          </a:xfrm>
          <a:prstGeom prst="rect">
            <a:avLst/>
          </a:prstGeom>
          <a:solidFill>
            <a:schemeClr val="accent1"/>
          </a:solidFill>
          <a:ln w="19050" algn="ctr">
            <a:solidFill>
              <a:schemeClr val="tx1"/>
            </a:solidFill>
            <a:miter lim="800000"/>
            <a:headEnd/>
            <a:tailEnd/>
          </a:ln>
        </p:spPr>
        <p:txBody>
          <a:bodyPr wrap="none" anchor="ctr"/>
          <a:lstStyle/>
          <a:p>
            <a:pPr algn="r"/>
            <a:r>
              <a:rPr lang="fa-IR" sz="2400" i="1">
                <a:cs typeface="B Mitra" pitchFamily="2" charset="-78"/>
              </a:rPr>
              <a:t>                        رضایت و وفاداری کارکنان  </a:t>
            </a:r>
          </a:p>
          <a:p>
            <a:pPr algn="r"/>
            <a:endParaRPr lang="fa-IR" sz="2400" i="1">
              <a:cs typeface="B Mitra" pitchFamily="2" charset="-78"/>
            </a:endParaRPr>
          </a:p>
          <a:p>
            <a:pPr algn="r"/>
            <a:endParaRPr lang="fa-IR" sz="2400" i="1">
              <a:cs typeface="B Mitra" pitchFamily="2" charset="-78"/>
            </a:endParaRPr>
          </a:p>
          <a:p>
            <a:pPr algn="r"/>
            <a:r>
              <a:rPr lang="fa-IR" sz="2400" i="1">
                <a:cs typeface="B Mitra" pitchFamily="2" charset="-78"/>
              </a:rPr>
              <a:t>کیفیت خدمات و ارزش                             سود و رشد شرکت</a:t>
            </a:r>
          </a:p>
          <a:p>
            <a:pPr algn="r"/>
            <a:endParaRPr lang="fa-IR" sz="2400" i="1">
              <a:cs typeface="B Mitra" pitchFamily="2" charset="-78"/>
            </a:endParaRPr>
          </a:p>
          <a:p>
            <a:pPr algn="r"/>
            <a:endParaRPr lang="fa-IR" sz="2400" i="1">
              <a:cs typeface="B Mitra" pitchFamily="2" charset="-78"/>
            </a:endParaRPr>
          </a:p>
          <a:p>
            <a:pPr algn="r"/>
            <a:r>
              <a:rPr lang="fa-IR" sz="2400" i="1">
                <a:cs typeface="B Mitra" pitchFamily="2" charset="-78"/>
              </a:rPr>
              <a:t>                        حفظ مشتری و وفاداری او</a:t>
            </a:r>
            <a:endParaRPr lang="en-US" sz="2400" i="1">
              <a:cs typeface="B Mitra" pitchFamily="2" charset="-78"/>
            </a:endParaRPr>
          </a:p>
        </p:txBody>
      </p:sp>
      <p:sp>
        <p:nvSpPr>
          <p:cNvPr id="122886" name="Arc 7"/>
          <p:cNvSpPr>
            <a:spLocks/>
          </p:cNvSpPr>
          <p:nvPr/>
        </p:nvSpPr>
        <p:spPr bwMode="auto">
          <a:xfrm>
            <a:off x="5257800" y="2819400"/>
            <a:ext cx="990600" cy="762000"/>
          </a:xfrm>
          <a:custGeom>
            <a:avLst/>
            <a:gdLst>
              <a:gd name="T0" fmla="*/ 396011 w 21600"/>
              <a:gd name="T1" fmla="*/ 0 h 19799"/>
              <a:gd name="T2" fmla="*/ 990600 w 21600"/>
              <a:gd name="T3" fmla="*/ 762000 h 19799"/>
              <a:gd name="T4" fmla="*/ 0 w 21600"/>
              <a:gd name="T5" fmla="*/ 762000 h 19799"/>
              <a:gd name="T6" fmla="*/ 0 60000 65536"/>
              <a:gd name="T7" fmla="*/ 0 60000 65536"/>
              <a:gd name="T8" fmla="*/ 0 60000 65536"/>
              <a:gd name="T9" fmla="*/ 0 w 21600"/>
              <a:gd name="T10" fmla="*/ 0 h 19799"/>
              <a:gd name="T11" fmla="*/ 21600 w 21600"/>
              <a:gd name="T12" fmla="*/ 19799 h 19799"/>
            </a:gdLst>
            <a:ahLst/>
            <a:cxnLst>
              <a:cxn ang="T6">
                <a:pos x="T0" y="T1"/>
              </a:cxn>
              <a:cxn ang="T7">
                <a:pos x="T2" y="T3"/>
              </a:cxn>
              <a:cxn ang="T8">
                <a:pos x="T4" y="T5"/>
              </a:cxn>
            </a:cxnLst>
            <a:rect l="T9" t="T10" r="T11" b="T12"/>
            <a:pathLst>
              <a:path w="21600" h="19799" fill="none" extrusionOk="0">
                <a:moveTo>
                  <a:pt x="8634" y="0"/>
                </a:moveTo>
                <a:cubicBezTo>
                  <a:pt x="16509" y="3434"/>
                  <a:pt x="21600" y="11208"/>
                  <a:pt x="21600" y="19799"/>
                </a:cubicBezTo>
              </a:path>
              <a:path w="21600" h="19799" stroke="0" extrusionOk="0">
                <a:moveTo>
                  <a:pt x="8634" y="0"/>
                </a:moveTo>
                <a:cubicBezTo>
                  <a:pt x="16509" y="3434"/>
                  <a:pt x="21600" y="11208"/>
                  <a:pt x="21600" y="19799"/>
                </a:cubicBezTo>
                <a:lnTo>
                  <a:pt x="0" y="19799"/>
                </a:lnTo>
                <a:close/>
              </a:path>
            </a:pathLst>
          </a:custGeom>
          <a:noFill/>
          <a:ln w="19050">
            <a:solidFill>
              <a:schemeClr val="tx1"/>
            </a:solidFill>
            <a:round/>
            <a:headEnd/>
            <a:tailEnd/>
          </a:ln>
        </p:spPr>
        <p:txBody>
          <a:bodyPr wrap="none" anchor="ctr"/>
          <a:lstStyle/>
          <a:p>
            <a:endParaRPr lang="fa-IR"/>
          </a:p>
        </p:txBody>
      </p:sp>
      <p:sp>
        <p:nvSpPr>
          <p:cNvPr id="122887" name="Arc 8"/>
          <p:cNvSpPr>
            <a:spLocks/>
          </p:cNvSpPr>
          <p:nvPr/>
        </p:nvSpPr>
        <p:spPr bwMode="auto">
          <a:xfrm rot="-5400000">
            <a:off x="2787650" y="3006725"/>
            <a:ext cx="1150938" cy="776288"/>
          </a:xfrm>
          <a:custGeom>
            <a:avLst/>
            <a:gdLst>
              <a:gd name="T0" fmla="*/ 460109 w 21600"/>
              <a:gd name="T1" fmla="*/ 0 h 20166"/>
              <a:gd name="T2" fmla="*/ 1150778 w 21600"/>
              <a:gd name="T3" fmla="*/ 776288 h 20166"/>
              <a:gd name="T4" fmla="*/ 0 w 21600"/>
              <a:gd name="T5" fmla="*/ 762160 h 20166"/>
              <a:gd name="T6" fmla="*/ 0 60000 65536"/>
              <a:gd name="T7" fmla="*/ 0 60000 65536"/>
              <a:gd name="T8" fmla="*/ 0 60000 65536"/>
              <a:gd name="T9" fmla="*/ 0 w 21600"/>
              <a:gd name="T10" fmla="*/ 0 h 20166"/>
              <a:gd name="T11" fmla="*/ 21600 w 21600"/>
              <a:gd name="T12" fmla="*/ 20166 h 20166"/>
            </a:gdLst>
            <a:ahLst/>
            <a:cxnLst>
              <a:cxn ang="T6">
                <a:pos x="T0" y="T1"/>
              </a:cxn>
              <a:cxn ang="T7">
                <a:pos x="T2" y="T3"/>
              </a:cxn>
              <a:cxn ang="T8">
                <a:pos x="T4" y="T5"/>
              </a:cxn>
            </a:cxnLst>
            <a:rect l="T9" t="T10" r="T11" b="T12"/>
            <a:pathLst>
              <a:path w="21600" h="20166" fill="none" extrusionOk="0">
                <a:moveTo>
                  <a:pt x="8634" y="0"/>
                </a:moveTo>
                <a:cubicBezTo>
                  <a:pt x="16509" y="3434"/>
                  <a:pt x="21600" y="11208"/>
                  <a:pt x="21600" y="19799"/>
                </a:cubicBezTo>
                <a:cubicBezTo>
                  <a:pt x="21600" y="19921"/>
                  <a:pt x="21598" y="20043"/>
                  <a:pt x="21596" y="20165"/>
                </a:cubicBezTo>
              </a:path>
              <a:path w="21600" h="20166" stroke="0" extrusionOk="0">
                <a:moveTo>
                  <a:pt x="8634" y="0"/>
                </a:moveTo>
                <a:cubicBezTo>
                  <a:pt x="16509" y="3434"/>
                  <a:pt x="21600" y="11208"/>
                  <a:pt x="21600" y="19799"/>
                </a:cubicBezTo>
                <a:cubicBezTo>
                  <a:pt x="21600" y="19921"/>
                  <a:pt x="21598" y="20043"/>
                  <a:pt x="21596" y="20165"/>
                </a:cubicBezTo>
                <a:lnTo>
                  <a:pt x="0" y="19799"/>
                </a:lnTo>
                <a:close/>
              </a:path>
            </a:pathLst>
          </a:custGeom>
          <a:noFill/>
          <a:ln w="19050">
            <a:solidFill>
              <a:schemeClr val="tx1"/>
            </a:solidFill>
            <a:round/>
            <a:headEnd/>
            <a:tailEnd/>
          </a:ln>
        </p:spPr>
        <p:txBody>
          <a:bodyPr wrap="none" anchor="ctr"/>
          <a:lstStyle/>
          <a:p>
            <a:endParaRPr lang="fa-IR"/>
          </a:p>
        </p:txBody>
      </p:sp>
      <p:sp>
        <p:nvSpPr>
          <p:cNvPr id="122888" name="Arc 9"/>
          <p:cNvSpPr>
            <a:spLocks/>
          </p:cNvSpPr>
          <p:nvPr/>
        </p:nvSpPr>
        <p:spPr bwMode="auto">
          <a:xfrm rot="5400000">
            <a:off x="5372100" y="3771900"/>
            <a:ext cx="990600" cy="762000"/>
          </a:xfrm>
          <a:custGeom>
            <a:avLst/>
            <a:gdLst>
              <a:gd name="T0" fmla="*/ 396011 w 21600"/>
              <a:gd name="T1" fmla="*/ 0 h 19799"/>
              <a:gd name="T2" fmla="*/ 990600 w 21600"/>
              <a:gd name="T3" fmla="*/ 762000 h 19799"/>
              <a:gd name="T4" fmla="*/ 0 w 21600"/>
              <a:gd name="T5" fmla="*/ 762000 h 19799"/>
              <a:gd name="T6" fmla="*/ 0 60000 65536"/>
              <a:gd name="T7" fmla="*/ 0 60000 65536"/>
              <a:gd name="T8" fmla="*/ 0 60000 65536"/>
              <a:gd name="T9" fmla="*/ 0 w 21600"/>
              <a:gd name="T10" fmla="*/ 0 h 19799"/>
              <a:gd name="T11" fmla="*/ 21600 w 21600"/>
              <a:gd name="T12" fmla="*/ 19799 h 19799"/>
            </a:gdLst>
            <a:ahLst/>
            <a:cxnLst>
              <a:cxn ang="T6">
                <a:pos x="T0" y="T1"/>
              </a:cxn>
              <a:cxn ang="T7">
                <a:pos x="T2" y="T3"/>
              </a:cxn>
              <a:cxn ang="T8">
                <a:pos x="T4" y="T5"/>
              </a:cxn>
            </a:cxnLst>
            <a:rect l="T9" t="T10" r="T11" b="T12"/>
            <a:pathLst>
              <a:path w="21600" h="19799" fill="none" extrusionOk="0">
                <a:moveTo>
                  <a:pt x="8634" y="0"/>
                </a:moveTo>
                <a:cubicBezTo>
                  <a:pt x="16509" y="3434"/>
                  <a:pt x="21600" y="11208"/>
                  <a:pt x="21600" y="19799"/>
                </a:cubicBezTo>
              </a:path>
              <a:path w="21600" h="19799" stroke="0" extrusionOk="0">
                <a:moveTo>
                  <a:pt x="8634" y="0"/>
                </a:moveTo>
                <a:cubicBezTo>
                  <a:pt x="16509" y="3434"/>
                  <a:pt x="21600" y="11208"/>
                  <a:pt x="21600" y="19799"/>
                </a:cubicBezTo>
                <a:lnTo>
                  <a:pt x="0" y="19799"/>
                </a:lnTo>
                <a:close/>
              </a:path>
            </a:pathLst>
          </a:custGeom>
          <a:noFill/>
          <a:ln w="19050">
            <a:solidFill>
              <a:schemeClr val="tx1"/>
            </a:solidFill>
            <a:round/>
            <a:headEnd/>
            <a:tailEnd/>
          </a:ln>
        </p:spPr>
        <p:txBody>
          <a:bodyPr wrap="none" anchor="ctr"/>
          <a:lstStyle/>
          <a:p>
            <a:endParaRPr lang="fa-IR"/>
          </a:p>
        </p:txBody>
      </p:sp>
      <p:sp>
        <p:nvSpPr>
          <p:cNvPr id="122889" name="Arc 10"/>
          <p:cNvSpPr>
            <a:spLocks/>
          </p:cNvSpPr>
          <p:nvPr/>
        </p:nvSpPr>
        <p:spPr bwMode="auto">
          <a:xfrm rot="10800000">
            <a:off x="2971800" y="3886200"/>
            <a:ext cx="990600" cy="762000"/>
          </a:xfrm>
          <a:custGeom>
            <a:avLst/>
            <a:gdLst>
              <a:gd name="T0" fmla="*/ 396011 w 21600"/>
              <a:gd name="T1" fmla="*/ 0 h 19799"/>
              <a:gd name="T2" fmla="*/ 990600 w 21600"/>
              <a:gd name="T3" fmla="*/ 762000 h 19799"/>
              <a:gd name="T4" fmla="*/ 0 w 21600"/>
              <a:gd name="T5" fmla="*/ 762000 h 19799"/>
              <a:gd name="T6" fmla="*/ 0 60000 65536"/>
              <a:gd name="T7" fmla="*/ 0 60000 65536"/>
              <a:gd name="T8" fmla="*/ 0 60000 65536"/>
              <a:gd name="T9" fmla="*/ 0 w 21600"/>
              <a:gd name="T10" fmla="*/ 0 h 19799"/>
              <a:gd name="T11" fmla="*/ 21600 w 21600"/>
              <a:gd name="T12" fmla="*/ 19799 h 19799"/>
            </a:gdLst>
            <a:ahLst/>
            <a:cxnLst>
              <a:cxn ang="T6">
                <a:pos x="T0" y="T1"/>
              </a:cxn>
              <a:cxn ang="T7">
                <a:pos x="T2" y="T3"/>
              </a:cxn>
              <a:cxn ang="T8">
                <a:pos x="T4" y="T5"/>
              </a:cxn>
            </a:cxnLst>
            <a:rect l="T9" t="T10" r="T11" b="T12"/>
            <a:pathLst>
              <a:path w="21600" h="19799" fill="none" extrusionOk="0">
                <a:moveTo>
                  <a:pt x="8634" y="0"/>
                </a:moveTo>
                <a:cubicBezTo>
                  <a:pt x="16509" y="3434"/>
                  <a:pt x="21600" y="11208"/>
                  <a:pt x="21600" y="19799"/>
                </a:cubicBezTo>
              </a:path>
              <a:path w="21600" h="19799" stroke="0" extrusionOk="0">
                <a:moveTo>
                  <a:pt x="8634" y="0"/>
                </a:moveTo>
                <a:cubicBezTo>
                  <a:pt x="16509" y="3434"/>
                  <a:pt x="21600" y="11208"/>
                  <a:pt x="21600" y="19799"/>
                </a:cubicBezTo>
                <a:lnTo>
                  <a:pt x="0" y="19799"/>
                </a:lnTo>
                <a:close/>
              </a:path>
            </a:pathLst>
          </a:custGeom>
          <a:noFill/>
          <a:ln w="19050">
            <a:solidFill>
              <a:schemeClr val="tx1"/>
            </a:solidFill>
            <a:round/>
            <a:headEnd/>
            <a:tailEnd/>
          </a:ln>
        </p:spPr>
        <p:txBody>
          <a:bodyPr wrap="none" anchor="ctr"/>
          <a:lstStyle/>
          <a:p>
            <a:endParaRPr lang="fa-IR"/>
          </a:p>
        </p:txBody>
      </p:sp>
    </p:spTree>
  </p:cSld>
  <p:clrMapOvr>
    <a:masterClrMapping/>
  </p:clrMapOvr>
  <p:transition spd="slow">
    <p:wipe dir="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xfrm>
            <a:off x="7010400" y="6245225"/>
            <a:ext cx="2133600" cy="476250"/>
          </a:xfrm>
          <a:prstGeom prst="rect">
            <a:avLst/>
          </a:prstGeom>
          <a:noFill/>
        </p:spPr>
        <p:txBody>
          <a:bodyPr/>
          <a:lstStyle/>
          <a:p>
            <a:fld id="{BC3EBEEE-6159-47BA-998E-5C1A13CA541F}" type="slidenum">
              <a:rPr lang="ar-SA"/>
              <a:pPr/>
              <a:t>116</a:t>
            </a:fld>
            <a:endParaRPr lang="en-US"/>
          </a:p>
        </p:txBody>
      </p:sp>
      <p:sp>
        <p:nvSpPr>
          <p:cNvPr id="123907" name="Text Box 4"/>
          <p:cNvSpPr txBox="1">
            <a:spLocks noChangeArrowheads="1"/>
          </p:cNvSpPr>
          <p:nvPr/>
        </p:nvSpPr>
        <p:spPr bwMode="auto">
          <a:xfrm>
            <a:off x="457200" y="2667000"/>
            <a:ext cx="8153400" cy="25304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ایجاد مشتریان شیفته و وفادار</a:t>
            </a:r>
          </a:p>
          <a:p>
            <a:pPr algn="r" rtl="1">
              <a:spcBef>
                <a:spcPct val="50000"/>
              </a:spcBef>
            </a:pPr>
            <a:r>
              <a:rPr lang="fa-IR" sz="4000" i="1">
                <a:cs typeface="B Mitra" pitchFamily="2" charset="-78"/>
              </a:rPr>
              <a:t>2- دانستن اینکه : نو امروزی کهنه فرداست</a:t>
            </a:r>
          </a:p>
          <a:p>
            <a:pPr algn="r" rtl="1">
              <a:spcBef>
                <a:spcPct val="50000"/>
              </a:spcBef>
            </a:pPr>
            <a:r>
              <a:rPr lang="fa-IR" sz="4000" i="1">
                <a:cs typeface="B Mitra" pitchFamily="2" charset="-78"/>
              </a:rPr>
              <a:t>     همانطوری که کهنه امروزی نو دیروزی بوده است  </a:t>
            </a:r>
            <a:endParaRPr lang="en-US" sz="4000" i="1">
              <a:cs typeface="B Mitra" pitchFamily="2" charset="-78"/>
            </a:endParaRPr>
          </a:p>
        </p:txBody>
      </p:sp>
      <p:sp>
        <p:nvSpPr>
          <p:cNvPr id="123908" name="WordArt 5" descr="Paper bag"/>
          <p:cNvSpPr>
            <a:spLocks noChangeArrowheads="1" noChangeShapeType="1" noTextEdit="1"/>
          </p:cNvSpPr>
          <p:nvPr/>
        </p:nvSpPr>
        <p:spPr bwMode="auto">
          <a:xfrm>
            <a:off x="819150" y="514350"/>
            <a:ext cx="7505700" cy="93345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دو نکته ارزشمند در موفقیت بازاریابی</a:t>
            </a:r>
          </a:p>
        </p:txBody>
      </p:sp>
    </p:spTree>
  </p:cSld>
  <p:clrMapOvr>
    <a:masterClrMapping/>
  </p:clrMapOvr>
  <p:transition spd="slow">
    <p:wip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xfrm>
            <a:off x="7010400" y="6245225"/>
            <a:ext cx="2133600" cy="476250"/>
          </a:xfrm>
          <a:prstGeom prst="rect">
            <a:avLst/>
          </a:prstGeom>
          <a:noFill/>
        </p:spPr>
        <p:txBody>
          <a:bodyPr/>
          <a:lstStyle/>
          <a:p>
            <a:fld id="{4CB58117-5353-421D-93AD-E7C38EEFC691}" type="slidenum">
              <a:rPr lang="ar-SA"/>
              <a:pPr/>
              <a:t>117</a:t>
            </a:fld>
            <a:endParaRPr lang="en-US"/>
          </a:p>
        </p:txBody>
      </p:sp>
      <p:sp>
        <p:nvSpPr>
          <p:cNvPr id="124931" name="Text Box 4"/>
          <p:cNvSpPr txBox="1">
            <a:spLocks noChangeArrowheads="1"/>
          </p:cNvSpPr>
          <p:nvPr/>
        </p:nvSpPr>
        <p:spPr bwMode="auto">
          <a:xfrm>
            <a:off x="457200" y="2422525"/>
            <a:ext cx="8153400" cy="25304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شور و شوق و علاقه و اشتیاق مشتریان</a:t>
            </a:r>
          </a:p>
          <a:p>
            <a:pPr algn="r" rtl="1">
              <a:spcBef>
                <a:spcPct val="50000"/>
              </a:spcBef>
            </a:pPr>
            <a:r>
              <a:rPr lang="fa-IR" sz="4000" i="1">
                <a:cs typeface="B Mitra" pitchFamily="2" charset="-78"/>
              </a:rPr>
              <a:t>2- نقدینگی و قدرت خرید آنان</a:t>
            </a:r>
          </a:p>
          <a:p>
            <a:pPr algn="r" rtl="1">
              <a:spcBef>
                <a:spcPct val="50000"/>
              </a:spcBef>
            </a:pPr>
            <a:r>
              <a:rPr lang="fa-IR" sz="4000" i="1">
                <a:cs typeface="B Mitra" pitchFamily="2" charset="-78"/>
              </a:rPr>
              <a:t>3- میزان نیاز و احتیاج خریداران</a:t>
            </a:r>
            <a:endParaRPr lang="en-US" sz="4000" i="1">
              <a:cs typeface="B Mitra" pitchFamily="2" charset="-78"/>
            </a:endParaRPr>
          </a:p>
        </p:txBody>
      </p:sp>
      <p:sp>
        <p:nvSpPr>
          <p:cNvPr id="124932" name="WordArt 5" descr="Paper bag"/>
          <p:cNvSpPr>
            <a:spLocks noChangeArrowheads="1" noChangeShapeType="1" noTextEdit="1"/>
          </p:cNvSpPr>
          <p:nvPr/>
        </p:nvSpPr>
        <p:spPr bwMode="auto">
          <a:xfrm>
            <a:off x="628650" y="590550"/>
            <a:ext cx="7886700" cy="857250"/>
          </a:xfrm>
          <a:prstGeom prst="rect">
            <a:avLst/>
          </a:prstGeom>
        </p:spPr>
        <p:txBody>
          <a:bodyPr wrap="none" fromWordArt="1">
            <a:prstTxWarp prst="textPlain">
              <a:avLst>
                <a:gd name="adj" fmla="val 50000"/>
              </a:avLst>
            </a:prstTxWarp>
          </a:bodyPr>
          <a:lstStyle/>
          <a:p>
            <a:pPr rtl="1"/>
            <a:r>
              <a:rPr lang="fa-IR" b="1" kern="10">
                <a:ln w="9525">
                  <a:solidFill>
                    <a:schemeClr val="tx1"/>
                  </a:solidFill>
                  <a:round/>
                  <a:headEnd/>
                  <a:tailEnd/>
                </a:ln>
                <a:blipFill dpi="0" rotWithShape="0">
                  <a:blip r:embed="rId2"/>
                  <a:srcRect/>
                  <a:tile tx="0" ty="0" sx="100000" sy="100000" flip="none" algn="tl"/>
                </a:blipFill>
                <a:cs typeface="B Mitra"/>
              </a:rPr>
              <a:t>معیارهای سه گانه برای شناسایی نوع بازار</a:t>
            </a:r>
          </a:p>
        </p:txBody>
      </p:sp>
    </p:spTree>
  </p:cSld>
  <p:clrMapOvr>
    <a:masterClrMapping/>
  </p:clrMapOvr>
  <p:transition spd="slow">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xfrm>
            <a:off x="7010400" y="6245225"/>
            <a:ext cx="2133600" cy="476250"/>
          </a:xfrm>
          <a:prstGeom prst="rect">
            <a:avLst/>
          </a:prstGeom>
          <a:noFill/>
        </p:spPr>
        <p:txBody>
          <a:bodyPr/>
          <a:lstStyle/>
          <a:p>
            <a:fld id="{B8945524-0FD4-4808-B3A2-ADE9720F88A7}" type="slidenum">
              <a:rPr lang="ar-SA"/>
              <a:pPr/>
              <a:t>118</a:t>
            </a:fld>
            <a:endParaRPr lang="en-US"/>
          </a:p>
        </p:txBody>
      </p:sp>
      <p:sp>
        <p:nvSpPr>
          <p:cNvPr id="125955" name="Text Box 4"/>
          <p:cNvSpPr txBox="1">
            <a:spLocks noChangeArrowheads="1"/>
          </p:cNvSpPr>
          <p:nvPr/>
        </p:nvSpPr>
        <p:spPr bwMode="auto">
          <a:xfrm>
            <a:off x="457200" y="2117725"/>
            <a:ext cx="8153400" cy="3444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بازار فعال ( </a:t>
            </a:r>
            <a:r>
              <a:rPr lang="en-US" sz="4000" i="1">
                <a:latin typeface="Monotype Corsiva" pitchFamily="66" charset="0"/>
                <a:cs typeface="B Mitra" pitchFamily="2" charset="-78"/>
              </a:rPr>
              <a:t>Active  Market</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2- بازار محتمل ( </a:t>
            </a:r>
            <a:r>
              <a:rPr lang="en-US" sz="4000" i="1">
                <a:latin typeface="Monotype Corsiva" pitchFamily="66" charset="0"/>
                <a:cs typeface="B Mitra" pitchFamily="2" charset="-78"/>
              </a:rPr>
              <a:t>Possible  Market</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3- بازار بالقوه ( </a:t>
            </a:r>
            <a:r>
              <a:rPr lang="en-US" sz="4000" i="1">
                <a:latin typeface="Monotype Corsiva" pitchFamily="66" charset="0"/>
                <a:cs typeface="B Mitra" pitchFamily="2" charset="-78"/>
              </a:rPr>
              <a:t>Potential  Market</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4- بازار پنهان ( </a:t>
            </a:r>
            <a:r>
              <a:rPr lang="en-US" sz="4000" i="1">
                <a:latin typeface="Monotype Corsiva" pitchFamily="66" charset="0"/>
                <a:cs typeface="B Mitra" pitchFamily="2" charset="-78"/>
              </a:rPr>
              <a:t>Latent  Market</a:t>
            </a:r>
            <a:r>
              <a:rPr lang="fa-IR" sz="4000" i="1">
                <a:latin typeface="Monotype Corsiva" pitchFamily="66" charset="0"/>
                <a:cs typeface="B Mitra" pitchFamily="2" charset="-78"/>
              </a:rPr>
              <a:t> )</a:t>
            </a:r>
            <a:endParaRPr lang="en-US" sz="4000" i="1">
              <a:latin typeface="Monotype Corsiva" pitchFamily="66" charset="0"/>
              <a:cs typeface="B Mitra" pitchFamily="2" charset="-78"/>
            </a:endParaRPr>
          </a:p>
        </p:txBody>
      </p:sp>
      <p:sp>
        <p:nvSpPr>
          <p:cNvPr id="125956" name="WordArt 5" descr="Paper bag"/>
          <p:cNvSpPr>
            <a:spLocks noChangeArrowheads="1" noChangeShapeType="1" noTextEdit="1"/>
          </p:cNvSpPr>
          <p:nvPr/>
        </p:nvSpPr>
        <p:spPr bwMode="auto">
          <a:xfrm>
            <a:off x="600075" y="514350"/>
            <a:ext cx="7943850" cy="93345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انواع بازار با توجه به معیارهای سه گانه</a:t>
            </a:r>
          </a:p>
        </p:txBody>
      </p:sp>
    </p:spTree>
  </p:cSld>
  <p:clrMapOvr>
    <a:masterClrMapping/>
  </p:clrMapOvr>
  <p:transition spd="slow">
    <p:wipe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a:xfrm>
            <a:off x="7010400" y="6245225"/>
            <a:ext cx="2133600" cy="476250"/>
          </a:xfrm>
          <a:prstGeom prst="rect">
            <a:avLst/>
          </a:prstGeom>
          <a:noFill/>
        </p:spPr>
        <p:txBody>
          <a:bodyPr/>
          <a:lstStyle/>
          <a:p>
            <a:fld id="{549D410A-FED0-4056-B0C1-1595AD5D1325}" type="slidenum">
              <a:rPr lang="ar-SA"/>
              <a:pPr/>
              <a:t>119</a:t>
            </a:fld>
            <a:endParaRPr lang="en-US"/>
          </a:p>
        </p:txBody>
      </p:sp>
      <p:sp>
        <p:nvSpPr>
          <p:cNvPr id="126979" name="Text Box 4"/>
          <p:cNvSpPr txBox="1">
            <a:spLocks noChangeArrowheads="1"/>
          </p:cNvSpPr>
          <p:nvPr/>
        </p:nvSpPr>
        <p:spPr bwMode="auto">
          <a:xfrm>
            <a:off x="457200" y="23177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بازاریست که در آن خریداران هم به کالا نیاز دارند ، هم علاقه و هم این که قدرت خرید کالا را دارند و عملاً به خرید کالا می پردازند </a:t>
            </a:r>
            <a:endParaRPr lang="en-US" i="1">
              <a:cs typeface="B Mitra" pitchFamily="2" charset="-78"/>
            </a:endParaRPr>
          </a:p>
        </p:txBody>
      </p:sp>
      <p:sp>
        <p:nvSpPr>
          <p:cNvPr id="126980" name="WordArt 5" descr="Paper bag"/>
          <p:cNvSpPr>
            <a:spLocks noChangeArrowheads="1" noChangeShapeType="1" noTextEdit="1"/>
          </p:cNvSpPr>
          <p:nvPr/>
        </p:nvSpPr>
        <p:spPr bwMode="auto">
          <a:xfrm>
            <a:off x="2819400" y="381000"/>
            <a:ext cx="35814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 فعال</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xfrm>
            <a:off x="7010400" y="6245225"/>
            <a:ext cx="2133600" cy="476250"/>
          </a:xfrm>
          <a:prstGeom prst="rect">
            <a:avLst/>
          </a:prstGeom>
          <a:noFill/>
        </p:spPr>
        <p:txBody>
          <a:bodyPr/>
          <a:lstStyle/>
          <a:p>
            <a:fld id="{94D141B6-D0E6-4220-A61C-8BDDCDC06FF3}" type="slidenum">
              <a:rPr lang="ar-SA"/>
              <a:pPr/>
              <a:t>12</a:t>
            </a:fld>
            <a:endParaRPr lang="en-US"/>
          </a:p>
        </p:txBody>
      </p:sp>
      <p:sp>
        <p:nvSpPr>
          <p:cNvPr id="17411" name="Text Box 5"/>
          <p:cNvSpPr txBox="1">
            <a:spLocks noChangeArrowheads="1"/>
          </p:cNvSpPr>
          <p:nvPr/>
        </p:nvSpPr>
        <p:spPr bwMode="auto">
          <a:xfrm>
            <a:off x="457200" y="1828800"/>
            <a:ext cx="8153400" cy="43592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وجود حداقل دو نفر</a:t>
            </a:r>
          </a:p>
          <a:p>
            <a:pPr algn="r" rtl="1">
              <a:spcBef>
                <a:spcPct val="50000"/>
              </a:spcBef>
            </a:pPr>
            <a:r>
              <a:rPr lang="fa-IR" sz="4000" i="1">
                <a:cs typeface="B Mitra" pitchFamily="2" charset="-78"/>
              </a:rPr>
              <a:t>2- وجود چیز ارزشمند و مورد نیاز طرفین</a:t>
            </a:r>
          </a:p>
          <a:p>
            <a:pPr algn="r" rtl="1">
              <a:spcBef>
                <a:spcPct val="50000"/>
              </a:spcBef>
            </a:pPr>
            <a:r>
              <a:rPr lang="fa-IR" sz="4000" i="1">
                <a:cs typeface="B Mitra" pitchFamily="2" charset="-78"/>
              </a:rPr>
              <a:t>3- وجود علاقمندی در طرفین</a:t>
            </a:r>
          </a:p>
          <a:p>
            <a:pPr algn="r" rtl="1">
              <a:spcBef>
                <a:spcPct val="50000"/>
              </a:spcBef>
            </a:pPr>
            <a:r>
              <a:rPr lang="fa-IR" sz="4000" i="1">
                <a:cs typeface="B Mitra" pitchFamily="2" charset="-78"/>
              </a:rPr>
              <a:t>4- آزادی طرفین در قبول یا رد پیشنهاد</a:t>
            </a:r>
          </a:p>
          <a:p>
            <a:pPr algn="r" rtl="1">
              <a:spcBef>
                <a:spcPct val="50000"/>
              </a:spcBef>
            </a:pPr>
            <a:r>
              <a:rPr lang="fa-IR" sz="4000" i="1">
                <a:cs typeface="B Mitra" pitchFamily="2" charset="-78"/>
              </a:rPr>
              <a:t>5- توانایی طرفین در مراوده و تحویل بموقع کالا</a:t>
            </a:r>
            <a:endParaRPr lang="en-US" sz="4000" i="1">
              <a:cs typeface="B Mitra" pitchFamily="2" charset="-78"/>
            </a:endParaRPr>
          </a:p>
        </p:txBody>
      </p:sp>
      <p:sp>
        <p:nvSpPr>
          <p:cNvPr id="17412" name="WordArt 6" descr="Paper bag"/>
          <p:cNvSpPr>
            <a:spLocks noChangeArrowheads="1" noChangeShapeType="1" noTextEdit="1"/>
          </p:cNvSpPr>
          <p:nvPr/>
        </p:nvSpPr>
        <p:spPr bwMode="auto">
          <a:xfrm>
            <a:off x="2943225" y="523875"/>
            <a:ext cx="3228975"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شرایط مبادله</a:t>
            </a:r>
          </a:p>
        </p:txBody>
      </p:sp>
    </p:spTree>
  </p:cSld>
  <p:clrMapOvr>
    <a:masterClrMapping/>
  </p:clrMapOvr>
  <p:transition spd="slow">
    <p:cove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a:xfrm>
            <a:off x="7010400" y="6245225"/>
            <a:ext cx="2133600" cy="476250"/>
          </a:xfrm>
          <a:prstGeom prst="rect">
            <a:avLst/>
          </a:prstGeom>
          <a:noFill/>
        </p:spPr>
        <p:txBody>
          <a:bodyPr/>
          <a:lstStyle/>
          <a:p>
            <a:fld id="{2ACA44F2-2361-43F9-980C-412C5DD6D85E}" type="slidenum">
              <a:rPr lang="ar-SA"/>
              <a:pPr/>
              <a:t>120</a:t>
            </a:fld>
            <a:endParaRPr lang="en-US"/>
          </a:p>
        </p:txBody>
      </p:sp>
      <p:sp>
        <p:nvSpPr>
          <p:cNvPr id="128003" name="Text Box 4"/>
          <p:cNvSpPr txBox="1">
            <a:spLocks noChangeArrowheads="1"/>
          </p:cNvSpPr>
          <p:nvPr/>
        </p:nvSpPr>
        <p:spPr bwMode="auto">
          <a:xfrm>
            <a:off x="457200" y="24384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بازاریست که در آن نیاز و علاقه وجود دارد ولی تنها مشکل موجود بر سر راه خرید کالا ، نداشتن قدرت خرید افراد می باشد</a:t>
            </a:r>
            <a:endParaRPr lang="en-US" i="1">
              <a:cs typeface="B Mitra" pitchFamily="2" charset="-78"/>
            </a:endParaRPr>
          </a:p>
        </p:txBody>
      </p:sp>
      <p:sp>
        <p:nvSpPr>
          <p:cNvPr id="128004" name="WordArt 5" descr="Paper bag"/>
          <p:cNvSpPr>
            <a:spLocks noChangeArrowheads="1" noChangeShapeType="1" noTextEdit="1"/>
          </p:cNvSpPr>
          <p:nvPr/>
        </p:nvSpPr>
        <p:spPr bwMode="auto">
          <a:xfrm>
            <a:off x="2514600" y="533400"/>
            <a:ext cx="40386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 محتمل</a:t>
            </a:r>
          </a:p>
        </p:txBody>
      </p:sp>
    </p:spTree>
  </p:cSld>
  <p:clrMapOvr>
    <a:masterClrMapping/>
  </p:clrMapOvr>
  <p:transition spd="slow">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xfrm>
            <a:off x="7010400" y="6245225"/>
            <a:ext cx="2133600" cy="476250"/>
          </a:xfrm>
          <a:prstGeom prst="rect">
            <a:avLst/>
          </a:prstGeom>
          <a:noFill/>
        </p:spPr>
        <p:txBody>
          <a:bodyPr/>
          <a:lstStyle/>
          <a:p>
            <a:fld id="{7B044C00-C3C3-4FA2-955D-131589C3B6A7}" type="slidenum">
              <a:rPr lang="ar-SA"/>
              <a:pPr/>
              <a:t>121</a:t>
            </a:fld>
            <a:endParaRPr lang="en-US"/>
          </a:p>
        </p:txBody>
      </p:sp>
      <p:sp>
        <p:nvSpPr>
          <p:cNvPr id="129027" name="Text Box 4"/>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بازاریست که در آن افراد پول لازم را برای خرید دارند ، به کالا هم نیازمند هستند ولی در آن زمان یا مکان علاقه لازم را ندارند</a:t>
            </a:r>
            <a:endParaRPr lang="en-US" i="1">
              <a:cs typeface="B Mitra" pitchFamily="2" charset="-78"/>
            </a:endParaRPr>
          </a:p>
        </p:txBody>
      </p:sp>
      <p:sp>
        <p:nvSpPr>
          <p:cNvPr id="129028" name="WordArt 5" descr="Paper bag"/>
          <p:cNvSpPr>
            <a:spLocks noChangeArrowheads="1" noChangeShapeType="1" noTextEdit="1"/>
          </p:cNvSpPr>
          <p:nvPr/>
        </p:nvSpPr>
        <p:spPr bwMode="auto">
          <a:xfrm>
            <a:off x="2514600" y="533400"/>
            <a:ext cx="41148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 بالقوه</a:t>
            </a:r>
          </a:p>
        </p:txBody>
      </p:sp>
    </p:spTree>
  </p:cSld>
  <p:clrMapOvr>
    <a:masterClrMapping/>
  </p:clrMapOvr>
  <p:transition spd="slow">
    <p:blinds/>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xfrm>
            <a:off x="7010400" y="6245225"/>
            <a:ext cx="2133600" cy="476250"/>
          </a:xfrm>
          <a:prstGeom prst="rect">
            <a:avLst/>
          </a:prstGeom>
          <a:noFill/>
        </p:spPr>
        <p:txBody>
          <a:bodyPr/>
          <a:lstStyle/>
          <a:p>
            <a:fld id="{9B2EFB09-EE7A-40CD-9D1E-4154E0DAF342}" type="slidenum">
              <a:rPr lang="ar-SA"/>
              <a:pPr/>
              <a:t>122</a:t>
            </a:fld>
            <a:endParaRPr lang="en-US"/>
          </a:p>
        </p:txBody>
      </p:sp>
      <p:sp>
        <p:nvSpPr>
          <p:cNvPr id="130051" name="Text Box 4"/>
          <p:cNvSpPr txBox="1">
            <a:spLocks noChangeArrowheads="1"/>
          </p:cNvSpPr>
          <p:nvPr/>
        </p:nvSpPr>
        <p:spPr bwMode="auto">
          <a:xfrm>
            <a:off x="457200" y="24701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بازاری که در آن افراد پول و علاقه لازم را برای خرید کالا دارند ولی در آن مقطع نیازی به محصول مورد نظر ما ندارند</a:t>
            </a:r>
            <a:endParaRPr lang="en-US" i="1">
              <a:cs typeface="B Mitra" pitchFamily="2" charset="-78"/>
            </a:endParaRPr>
          </a:p>
        </p:txBody>
      </p:sp>
      <p:sp>
        <p:nvSpPr>
          <p:cNvPr id="130052" name="WordArt 5" descr="Paper bag"/>
          <p:cNvSpPr>
            <a:spLocks noChangeArrowheads="1" noChangeShapeType="1" noTextEdit="1"/>
          </p:cNvSpPr>
          <p:nvPr/>
        </p:nvSpPr>
        <p:spPr bwMode="auto">
          <a:xfrm>
            <a:off x="2743200" y="533400"/>
            <a:ext cx="36576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 پنهان</a:t>
            </a:r>
          </a:p>
        </p:txBody>
      </p:sp>
    </p:spTree>
  </p:cSld>
  <p:clrMapOvr>
    <a:masterClrMapping/>
  </p:clrMapOvr>
  <p:transition spd="slow">
    <p:blinds dir="ver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a:xfrm>
            <a:off x="7010400" y="6245225"/>
            <a:ext cx="2133600" cy="476250"/>
          </a:xfrm>
          <a:prstGeom prst="rect">
            <a:avLst/>
          </a:prstGeom>
          <a:noFill/>
        </p:spPr>
        <p:txBody>
          <a:bodyPr/>
          <a:lstStyle/>
          <a:p>
            <a:fld id="{1032EDDE-1346-4A4C-90E6-C7530C10C315}" type="slidenum">
              <a:rPr lang="ar-SA"/>
              <a:pPr/>
              <a:t>123</a:t>
            </a:fld>
            <a:endParaRPr lang="en-US"/>
          </a:p>
        </p:txBody>
      </p:sp>
      <p:sp>
        <p:nvSpPr>
          <p:cNvPr id="131075" name="Text Box 4"/>
          <p:cNvSpPr txBox="1">
            <a:spLocks noChangeArrowheads="1"/>
          </p:cNvSpPr>
          <p:nvPr/>
        </p:nvSpPr>
        <p:spPr bwMode="auto">
          <a:xfrm>
            <a:off x="457200" y="2193925"/>
            <a:ext cx="8153400" cy="3444875"/>
          </a:xfrm>
          <a:prstGeom prst="rect">
            <a:avLst/>
          </a:prstGeom>
          <a:noFill/>
          <a:ln w="9525">
            <a:noFill/>
            <a:miter lim="800000"/>
            <a:headEnd/>
            <a:tailEnd/>
          </a:ln>
        </p:spPr>
        <p:txBody>
          <a:bodyPr>
            <a:spAutoFit/>
          </a:bodyPr>
          <a:lstStyle/>
          <a:p>
            <a:pPr algn="l" rtl="1">
              <a:spcBef>
                <a:spcPct val="50000"/>
              </a:spcBef>
            </a:pPr>
            <a:r>
              <a:rPr lang="en-US" sz="4000" i="1">
                <a:latin typeface="Monotype Corsiva" pitchFamily="66" charset="0"/>
                <a:cs typeface="B Mitra" pitchFamily="2" charset="-78"/>
              </a:rPr>
              <a:t>1- occupants                    5- operations</a:t>
            </a:r>
          </a:p>
          <a:p>
            <a:pPr algn="l" rtl="1">
              <a:spcBef>
                <a:spcPct val="50000"/>
              </a:spcBef>
            </a:pPr>
            <a:r>
              <a:rPr lang="en-US" sz="4000" i="1">
                <a:latin typeface="Monotype Corsiva" pitchFamily="66" charset="0"/>
                <a:cs typeface="B Mitra" pitchFamily="2" charset="-78"/>
              </a:rPr>
              <a:t>2- objects                         6- occasions </a:t>
            </a:r>
          </a:p>
          <a:p>
            <a:pPr algn="l" rtl="1">
              <a:spcBef>
                <a:spcPct val="50000"/>
              </a:spcBef>
            </a:pPr>
            <a:r>
              <a:rPr lang="en-US" sz="4000" i="1">
                <a:latin typeface="Monotype Corsiva" pitchFamily="66" charset="0"/>
                <a:cs typeface="B Mitra" pitchFamily="2" charset="-78"/>
              </a:rPr>
              <a:t>3- objectives                    7- outiets</a:t>
            </a:r>
          </a:p>
          <a:p>
            <a:pPr algn="l" rtl="1">
              <a:spcBef>
                <a:spcPct val="50000"/>
              </a:spcBef>
            </a:pPr>
            <a:r>
              <a:rPr lang="en-US" sz="4000" i="1">
                <a:latin typeface="Monotype Corsiva" pitchFamily="66" charset="0"/>
                <a:cs typeface="B Mitra" pitchFamily="2" charset="-78"/>
              </a:rPr>
              <a:t>4- organization</a:t>
            </a:r>
          </a:p>
        </p:txBody>
      </p:sp>
      <p:sp>
        <p:nvSpPr>
          <p:cNvPr id="128005" name="WordArt 5" descr="Paper bag"/>
          <p:cNvSpPr>
            <a:spLocks noChangeArrowheads="1" noChangeShapeType="1" noTextEdit="1"/>
          </p:cNvSpPr>
          <p:nvPr/>
        </p:nvSpPr>
        <p:spPr bwMode="auto">
          <a:xfrm>
            <a:off x="762000" y="228600"/>
            <a:ext cx="7548563" cy="1114425"/>
          </a:xfrm>
          <a:prstGeom prst="rect">
            <a:avLst/>
          </a:prstGeom>
        </p:spPr>
        <p:txBody>
          <a:bodyPr wrap="none" fromWordArt="1">
            <a:prstTxWarp prst="textPlain">
              <a:avLst>
                <a:gd name="adj" fmla="val 50000"/>
              </a:avLst>
            </a:prstTxWarp>
          </a:bodyPr>
          <a:lstStyle/>
          <a:p>
            <a:pPr rtl="1">
              <a:defRPr/>
            </a:pPr>
            <a:r>
              <a:rPr lang="fa-IR" sz="7200" b="1" kern="10">
                <a:ln w="9525">
                  <a:solidFill>
                    <a:schemeClr val="tx1"/>
                  </a:solidFill>
                  <a:round/>
                  <a:headEnd/>
                  <a:tailEnd/>
                </a:ln>
                <a:blipFill dpi="0" rotWithShape="0">
                  <a:blip r:embed="rId2"/>
                  <a:srcRect/>
                  <a:tile tx="0" ty="0" sx="100000" sy="100000" flip="none" algn="tl"/>
                </a:blipFill>
                <a:cs typeface="B Mitra"/>
              </a:rPr>
              <a:t>هفت </a:t>
            </a:r>
            <a:r>
              <a:rPr lang="en-US" sz="7200" b="1" kern="10">
                <a:ln w="9525">
                  <a:solidFill>
                    <a:schemeClr val="tx1"/>
                  </a:solidFill>
                  <a:round/>
                  <a:headEnd/>
                  <a:tailEnd/>
                </a:ln>
                <a:blipFill dpi="0" rotWithShape="0">
                  <a:blip r:embed="rId2"/>
                  <a:srcRect/>
                  <a:tile tx="0" ty="0" sx="100000" sy="100000" flip="none" algn="tl"/>
                </a:blipFill>
                <a:cs typeface="B Mitra"/>
              </a:rPr>
              <a:t>O ( </a:t>
            </a:r>
            <a:r>
              <a:rPr lang="fa-IR" sz="7200" b="1" kern="10">
                <a:ln w="9525">
                  <a:solidFill>
                    <a:schemeClr val="tx1"/>
                  </a:solidFill>
                  <a:round/>
                  <a:headEnd/>
                  <a:tailEnd/>
                </a:ln>
                <a:blipFill dpi="0" rotWithShape="0">
                  <a:blip r:embed="rId2"/>
                  <a:srcRect/>
                  <a:tile tx="0" ty="0" sx="100000" sy="100000" flip="none" algn="tl"/>
                </a:blipFill>
                <a:cs typeface="B Mitra"/>
              </a:rPr>
              <a:t>اُو ) بازاریابی</a:t>
            </a:r>
          </a:p>
        </p:txBody>
      </p:sp>
    </p:spTree>
  </p:cSld>
  <p:clrMapOvr>
    <a:masterClrMapping/>
  </p:clrMapOvr>
  <p:transition spd="slow">
    <p:zoom dir="in"/>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xfrm>
            <a:off x="7010400" y="6245225"/>
            <a:ext cx="2133600" cy="476250"/>
          </a:xfrm>
          <a:prstGeom prst="rect">
            <a:avLst/>
          </a:prstGeom>
          <a:noFill/>
        </p:spPr>
        <p:txBody>
          <a:bodyPr/>
          <a:lstStyle/>
          <a:p>
            <a:fld id="{636423F2-68CA-456B-BC51-97F270335611}" type="slidenum">
              <a:rPr lang="ar-SA"/>
              <a:pPr/>
              <a:t>124</a:t>
            </a:fld>
            <a:endParaRPr lang="en-US"/>
          </a:p>
        </p:txBody>
      </p:sp>
      <p:sp>
        <p:nvSpPr>
          <p:cNvPr id="132099" name="Text Box 4"/>
          <p:cNvSpPr txBox="1">
            <a:spLocks noChangeArrowheads="1"/>
          </p:cNvSpPr>
          <p:nvPr/>
        </p:nvSpPr>
        <p:spPr bwMode="auto">
          <a:xfrm>
            <a:off x="457200" y="2409825"/>
            <a:ext cx="8153400" cy="2771775"/>
          </a:xfrm>
          <a:prstGeom prst="rect">
            <a:avLst/>
          </a:prstGeom>
          <a:noFill/>
          <a:ln w="9525">
            <a:noFill/>
            <a:miter lim="800000"/>
            <a:headEnd/>
            <a:tailEnd/>
          </a:ln>
        </p:spPr>
        <p:txBody>
          <a:bodyPr>
            <a:spAutoFit/>
          </a:bodyPr>
          <a:lstStyle/>
          <a:p>
            <a:pPr algn="r" rtl="1">
              <a:spcBef>
                <a:spcPct val="50000"/>
              </a:spcBef>
            </a:pPr>
            <a:r>
              <a:rPr lang="fa-IR" i="1">
                <a:cs typeface="B Mitra" pitchFamily="2" charset="-78"/>
              </a:rPr>
              <a:t>1- بازاریابی واکنشی </a:t>
            </a:r>
          </a:p>
          <a:p>
            <a:pPr algn="r" rtl="1">
              <a:spcBef>
                <a:spcPct val="50000"/>
              </a:spcBef>
            </a:pPr>
            <a:r>
              <a:rPr lang="fa-IR" i="1">
                <a:cs typeface="B Mitra" pitchFamily="2" charset="-78"/>
              </a:rPr>
              <a:t>2- بازاریابی پیش بین</a:t>
            </a:r>
          </a:p>
          <a:p>
            <a:pPr algn="r" rtl="1">
              <a:spcBef>
                <a:spcPct val="50000"/>
              </a:spcBef>
            </a:pPr>
            <a:r>
              <a:rPr lang="fa-IR" i="1">
                <a:cs typeface="B Mitra" pitchFamily="2" charset="-78"/>
              </a:rPr>
              <a:t>3- بازاریابی نیازآفرین</a:t>
            </a:r>
            <a:endParaRPr lang="en-US" i="1">
              <a:cs typeface="B Mitra" pitchFamily="2" charset="-78"/>
            </a:endParaRPr>
          </a:p>
        </p:txBody>
      </p:sp>
      <p:sp>
        <p:nvSpPr>
          <p:cNvPr id="132100" name="WordArt 5" descr="Paper bag"/>
          <p:cNvSpPr>
            <a:spLocks noChangeArrowheads="1" noChangeShapeType="1" noTextEdit="1"/>
          </p:cNvSpPr>
          <p:nvPr/>
        </p:nvSpPr>
        <p:spPr bwMode="auto">
          <a:xfrm>
            <a:off x="2447925" y="514350"/>
            <a:ext cx="424815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انواع بازاریابی</a:t>
            </a:r>
          </a:p>
        </p:txBody>
      </p:sp>
    </p:spTree>
  </p:cSld>
  <p:clrMapOvr>
    <a:masterClrMapping/>
  </p:clrMapOvr>
  <p:transition spd="slow">
    <p:zo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2"/>
          </p:nvPr>
        </p:nvSpPr>
        <p:spPr>
          <a:xfrm>
            <a:off x="7010400" y="6245225"/>
            <a:ext cx="2133600" cy="476250"/>
          </a:xfrm>
          <a:prstGeom prst="rect">
            <a:avLst/>
          </a:prstGeom>
          <a:noFill/>
        </p:spPr>
        <p:txBody>
          <a:bodyPr/>
          <a:lstStyle/>
          <a:p>
            <a:fld id="{1BB14B90-5FAB-4910-8D26-A139B78CEE4A}" type="slidenum">
              <a:rPr lang="ar-SA"/>
              <a:pPr/>
              <a:t>125</a:t>
            </a:fld>
            <a:endParaRPr lang="en-US"/>
          </a:p>
        </p:txBody>
      </p:sp>
      <p:sp>
        <p:nvSpPr>
          <p:cNvPr id="133123" name="Text Box 4"/>
          <p:cNvSpPr txBox="1">
            <a:spLocks noChangeArrowheads="1"/>
          </p:cNvSpPr>
          <p:nvPr/>
        </p:nvSpPr>
        <p:spPr bwMode="auto">
          <a:xfrm>
            <a:off x="457200" y="25463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این بازاریابی حالت انفعالی داشته و برای شناسایی و ارضاء نیازهایی بکار می رود که روشن و آشکار بوده و نمود عینی دارند</a:t>
            </a:r>
            <a:endParaRPr lang="en-US" i="1">
              <a:cs typeface="B Mitra" pitchFamily="2" charset="-78"/>
            </a:endParaRPr>
          </a:p>
        </p:txBody>
      </p:sp>
      <p:sp>
        <p:nvSpPr>
          <p:cNvPr id="133124" name="WordArt 5" descr="Paper bag"/>
          <p:cNvSpPr>
            <a:spLocks noChangeArrowheads="1" noChangeShapeType="1" noTextEdit="1"/>
          </p:cNvSpPr>
          <p:nvPr/>
        </p:nvSpPr>
        <p:spPr bwMode="auto">
          <a:xfrm>
            <a:off x="1971675" y="514350"/>
            <a:ext cx="520065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 واکنشی</a:t>
            </a:r>
          </a:p>
        </p:txBody>
      </p:sp>
    </p:spTree>
  </p:cSld>
  <p:clrMapOvr>
    <a:masterClrMapping/>
  </p:clrMapOvr>
  <p:transition spd="slow">
    <p:checke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xfrm>
            <a:off x="7010400" y="6245225"/>
            <a:ext cx="2133600" cy="476250"/>
          </a:xfrm>
          <a:prstGeom prst="rect">
            <a:avLst/>
          </a:prstGeom>
          <a:noFill/>
        </p:spPr>
        <p:txBody>
          <a:bodyPr/>
          <a:lstStyle/>
          <a:p>
            <a:fld id="{28E399BD-D25C-470F-8355-5C7933216AB2}" type="slidenum">
              <a:rPr lang="ar-SA"/>
              <a:pPr/>
              <a:t>126</a:t>
            </a:fld>
            <a:endParaRPr lang="en-US"/>
          </a:p>
        </p:txBody>
      </p:sp>
      <p:sp>
        <p:nvSpPr>
          <p:cNvPr id="134147" name="Text Box 4"/>
          <p:cNvSpPr txBox="1">
            <a:spLocks noChangeArrowheads="1"/>
          </p:cNvSpPr>
          <p:nvPr/>
        </p:nvSpPr>
        <p:spPr bwMode="auto">
          <a:xfrm>
            <a:off x="457200" y="25463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مخصوص زمانی است که نیاز هنوز بطور آشکار بروز ننموده ولی با توجه به تغییر و تحولات موجود جامعه پیش بینی می شود که به زودی آشکار شود</a:t>
            </a:r>
            <a:endParaRPr lang="en-US" i="1">
              <a:cs typeface="B Mitra" pitchFamily="2" charset="-78"/>
            </a:endParaRPr>
          </a:p>
        </p:txBody>
      </p:sp>
      <p:sp>
        <p:nvSpPr>
          <p:cNvPr id="134148" name="WordArt 5" descr="Paper bag"/>
          <p:cNvSpPr>
            <a:spLocks noChangeArrowheads="1" noChangeShapeType="1" noTextEdit="1"/>
          </p:cNvSpPr>
          <p:nvPr/>
        </p:nvSpPr>
        <p:spPr bwMode="auto">
          <a:xfrm>
            <a:off x="1743075" y="514350"/>
            <a:ext cx="565785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 پیش بین</a:t>
            </a:r>
          </a:p>
        </p:txBody>
      </p:sp>
    </p:spTree>
  </p:cSld>
  <p:clrMapOvr>
    <a:masterClrMapping/>
  </p:clrMapOvr>
  <p:transition spd="slow">
    <p:checker dir="ver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Slide Number Placeholder 5"/>
          <p:cNvSpPr>
            <a:spLocks noGrp="1"/>
          </p:cNvSpPr>
          <p:nvPr>
            <p:ph type="sldNum" sz="quarter" idx="12"/>
          </p:nvPr>
        </p:nvSpPr>
        <p:spPr>
          <a:xfrm>
            <a:off x="7010400" y="6245225"/>
            <a:ext cx="2133600" cy="476250"/>
          </a:xfrm>
          <a:prstGeom prst="rect">
            <a:avLst/>
          </a:prstGeom>
          <a:noFill/>
        </p:spPr>
        <p:txBody>
          <a:bodyPr/>
          <a:lstStyle/>
          <a:p>
            <a:fld id="{196E91F1-DD42-45EF-B1BB-CE90858E3C98}" type="slidenum">
              <a:rPr lang="ar-SA"/>
              <a:pPr/>
              <a:t>127</a:t>
            </a:fld>
            <a:endParaRPr lang="en-US"/>
          </a:p>
        </p:txBody>
      </p:sp>
      <p:sp>
        <p:nvSpPr>
          <p:cNvPr id="135171" name="Text Box 4"/>
          <p:cNvSpPr txBox="1">
            <a:spLocks noChangeArrowheads="1"/>
          </p:cNvSpPr>
          <p:nvPr/>
        </p:nvSpPr>
        <p:spPr bwMode="auto">
          <a:xfrm>
            <a:off x="457200" y="26225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یعنی عرضه محصولی به بازار که قبل از آن هیچ کس متقاضی آن نبوده و حتی وجود چنین کالا یا خدمتی به ذهنشان هم خطور نکرده بود </a:t>
            </a:r>
            <a:endParaRPr lang="en-US" i="1">
              <a:cs typeface="B Mitra" pitchFamily="2" charset="-78"/>
            </a:endParaRPr>
          </a:p>
        </p:txBody>
      </p:sp>
      <p:sp>
        <p:nvSpPr>
          <p:cNvPr id="135172" name="WordArt 5" descr="Paper bag"/>
          <p:cNvSpPr>
            <a:spLocks noChangeArrowheads="1" noChangeShapeType="1" noTextEdit="1"/>
          </p:cNvSpPr>
          <p:nvPr/>
        </p:nvSpPr>
        <p:spPr bwMode="auto">
          <a:xfrm>
            <a:off x="1738313" y="590550"/>
            <a:ext cx="56673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 نیازآفرین</a:t>
            </a:r>
          </a:p>
        </p:txBody>
      </p:sp>
    </p:spTree>
  </p:cSld>
  <p:clrMapOvr>
    <a:masterClrMapping/>
  </p:clrMapOvr>
  <p:transition spd="slow">
    <p:comb/>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xfrm>
            <a:off x="7010400" y="6245225"/>
            <a:ext cx="2133600" cy="476250"/>
          </a:xfrm>
          <a:prstGeom prst="rect">
            <a:avLst/>
          </a:prstGeom>
          <a:noFill/>
        </p:spPr>
        <p:txBody>
          <a:bodyPr/>
          <a:lstStyle/>
          <a:p>
            <a:fld id="{CE4310F2-39BC-42A2-8B69-9B377112D101}" type="slidenum">
              <a:rPr lang="ar-SA"/>
              <a:pPr/>
              <a:t>128</a:t>
            </a:fld>
            <a:endParaRPr lang="en-US"/>
          </a:p>
        </p:txBody>
      </p:sp>
      <p:sp>
        <p:nvSpPr>
          <p:cNvPr id="136195" name="WordArt 5" descr="Paper bag"/>
          <p:cNvSpPr>
            <a:spLocks noChangeArrowheads="1" noChangeShapeType="1" noTextEdit="1"/>
          </p:cNvSpPr>
          <p:nvPr/>
        </p:nvSpPr>
        <p:spPr bwMode="auto">
          <a:xfrm>
            <a:off x="342900" y="533400"/>
            <a:ext cx="8458200" cy="914400"/>
          </a:xfrm>
          <a:prstGeom prst="rect">
            <a:avLst/>
          </a:prstGeom>
        </p:spPr>
        <p:txBody>
          <a:bodyPr wrap="none" fromWordArt="1">
            <a:prstTxWarp prst="textPlain">
              <a:avLst>
                <a:gd name="adj" fmla="val 50000"/>
              </a:avLst>
            </a:prstTxWarp>
          </a:bodyPr>
          <a:lstStyle/>
          <a:p>
            <a:pPr rtl="1"/>
            <a:r>
              <a:rPr lang="fa-IR" sz="4000" b="1" kern="10">
                <a:ln w="9525">
                  <a:solidFill>
                    <a:schemeClr val="tx1"/>
                  </a:solidFill>
                  <a:round/>
                  <a:headEnd/>
                  <a:tailEnd/>
                </a:ln>
                <a:blipFill dpi="0" rotWithShape="0">
                  <a:blip r:embed="rId2"/>
                  <a:srcRect/>
                  <a:tile tx="0" ty="0" sx="100000" sy="100000" flip="none" algn="tl"/>
                </a:blipFill>
                <a:cs typeface="B Mitra"/>
              </a:rPr>
              <a:t>نمودار سلسله مراتب نیاز در بازارهای توسعه نیافته</a:t>
            </a:r>
          </a:p>
        </p:txBody>
      </p:sp>
      <p:sp>
        <p:nvSpPr>
          <p:cNvPr id="136196" name="AutoShape 6"/>
          <p:cNvSpPr>
            <a:spLocks noChangeArrowheads="1"/>
          </p:cNvSpPr>
          <p:nvPr/>
        </p:nvSpPr>
        <p:spPr bwMode="auto">
          <a:xfrm>
            <a:off x="1752600" y="1905000"/>
            <a:ext cx="5486400" cy="3886200"/>
          </a:xfrm>
          <a:prstGeom prst="triangle">
            <a:avLst>
              <a:gd name="adj" fmla="val 50000"/>
            </a:avLst>
          </a:prstGeom>
          <a:solidFill>
            <a:schemeClr val="accent1"/>
          </a:solidFill>
          <a:ln w="19050" algn="ctr">
            <a:solidFill>
              <a:schemeClr val="tx1"/>
            </a:solidFill>
            <a:miter lim="800000"/>
            <a:headEnd/>
            <a:tailEnd/>
          </a:ln>
        </p:spPr>
        <p:txBody>
          <a:bodyPr wrap="none" anchor="ctr"/>
          <a:lstStyle/>
          <a:p>
            <a:pPr rtl="1"/>
            <a:endParaRPr lang="fa-IR" sz="2400" i="1">
              <a:cs typeface="B Mitra" pitchFamily="2" charset="-78"/>
            </a:endParaRPr>
          </a:p>
        </p:txBody>
      </p:sp>
      <p:sp>
        <p:nvSpPr>
          <p:cNvPr id="136197" name="Text Box 7"/>
          <p:cNvSpPr txBox="1">
            <a:spLocks noChangeArrowheads="1"/>
          </p:cNvSpPr>
          <p:nvPr/>
        </p:nvSpPr>
        <p:spPr bwMode="auto">
          <a:xfrm>
            <a:off x="3733800" y="2209800"/>
            <a:ext cx="1447800" cy="1004888"/>
          </a:xfrm>
          <a:prstGeom prst="rect">
            <a:avLst/>
          </a:prstGeom>
          <a:noFill/>
          <a:ln w="9525" algn="ctr">
            <a:noFill/>
            <a:miter lim="800000"/>
            <a:headEnd/>
            <a:tailEnd/>
          </a:ln>
        </p:spPr>
        <p:txBody>
          <a:bodyPr>
            <a:spAutoFit/>
          </a:bodyPr>
          <a:lstStyle/>
          <a:p>
            <a:pPr>
              <a:spcBef>
                <a:spcPct val="50000"/>
              </a:spcBef>
            </a:pPr>
            <a:r>
              <a:rPr lang="fa-IR" sz="2400" i="1">
                <a:cs typeface="B Mitra" pitchFamily="2" charset="-78"/>
              </a:rPr>
              <a:t>نیازهای</a:t>
            </a:r>
          </a:p>
          <a:p>
            <a:pPr>
              <a:spcBef>
                <a:spcPct val="50000"/>
              </a:spcBef>
            </a:pPr>
            <a:r>
              <a:rPr lang="fa-IR" sz="2400" i="1">
                <a:cs typeface="B Mitra" pitchFamily="2" charset="-78"/>
              </a:rPr>
              <a:t> خود شکوفایی</a:t>
            </a:r>
            <a:endParaRPr lang="en-US" sz="2400" i="1">
              <a:cs typeface="B Mitra" pitchFamily="2" charset="-78"/>
            </a:endParaRPr>
          </a:p>
        </p:txBody>
      </p:sp>
      <p:sp>
        <p:nvSpPr>
          <p:cNvPr id="136198" name="Text Box 8"/>
          <p:cNvSpPr txBox="1">
            <a:spLocks noChangeArrowheads="1"/>
          </p:cNvSpPr>
          <p:nvPr/>
        </p:nvSpPr>
        <p:spPr bwMode="auto">
          <a:xfrm>
            <a:off x="3352800" y="3352800"/>
            <a:ext cx="2286000" cy="457200"/>
          </a:xfrm>
          <a:prstGeom prst="rect">
            <a:avLst/>
          </a:prstGeom>
          <a:noFill/>
          <a:ln w="9525" algn="ctr">
            <a:noFill/>
            <a:miter lim="800000"/>
            <a:headEnd/>
            <a:tailEnd/>
          </a:ln>
        </p:spPr>
        <p:txBody>
          <a:bodyPr>
            <a:spAutoFit/>
          </a:bodyPr>
          <a:lstStyle/>
          <a:p>
            <a:pPr>
              <a:spcBef>
                <a:spcPct val="50000"/>
              </a:spcBef>
            </a:pPr>
            <a:r>
              <a:rPr lang="fa-IR" sz="2400" i="1">
                <a:cs typeface="B Mitra" pitchFamily="2" charset="-78"/>
              </a:rPr>
              <a:t>نیازهای قدر و منزلت</a:t>
            </a:r>
            <a:endParaRPr lang="en-US" sz="2400" i="1">
              <a:cs typeface="B Mitra" pitchFamily="2" charset="-78"/>
            </a:endParaRPr>
          </a:p>
        </p:txBody>
      </p:sp>
      <p:sp>
        <p:nvSpPr>
          <p:cNvPr id="136199" name="Text Box 9"/>
          <p:cNvSpPr txBox="1">
            <a:spLocks noChangeArrowheads="1"/>
          </p:cNvSpPr>
          <p:nvPr/>
        </p:nvSpPr>
        <p:spPr bwMode="auto">
          <a:xfrm>
            <a:off x="3429000" y="4038600"/>
            <a:ext cx="2057400" cy="457200"/>
          </a:xfrm>
          <a:prstGeom prst="rect">
            <a:avLst/>
          </a:prstGeom>
          <a:noFill/>
          <a:ln w="9525" algn="ctr">
            <a:noFill/>
            <a:miter lim="800000"/>
            <a:headEnd/>
            <a:tailEnd/>
          </a:ln>
        </p:spPr>
        <p:txBody>
          <a:bodyPr>
            <a:spAutoFit/>
          </a:bodyPr>
          <a:lstStyle/>
          <a:p>
            <a:pPr>
              <a:spcBef>
                <a:spcPct val="50000"/>
              </a:spcBef>
            </a:pPr>
            <a:r>
              <a:rPr lang="fa-IR" sz="2400" i="1">
                <a:cs typeface="B Mitra" pitchFamily="2" charset="-78"/>
              </a:rPr>
              <a:t>نیازهای اجتماعی</a:t>
            </a:r>
            <a:endParaRPr lang="en-US" sz="2400" i="1">
              <a:cs typeface="B Mitra" pitchFamily="2" charset="-78"/>
            </a:endParaRPr>
          </a:p>
        </p:txBody>
      </p:sp>
      <p:sp>
        <p:nvSpPr>
          <p:cNvPr id="136200" name="Text Box 10"/>
          <p:cNvSpPr txBox="1">
            <a:spLocks noChangeArrowheads="1"/>
          </p:cNvSpPr>
          <p:nvPr/>
        </p:nvSpPr>
        <p:spPr bwMode="auto">
          <a:xfrm>
            <a:off x="3200400" y="4648200"/>
            <a:ext cx="2514600" cy="457200"/>
          </a:xfrm>
          <a:prstGeom prst="rect">
            <a:avLst/>
          </a:prstGeom>
          <a:noFill/>
          <a:ln w="9525" algn="ctr">
            <a:noFill/>
            <a:miter lim="800000"/>
            <a:headEnd/>
            <a:tailEnd/>
          </a:ln>
        </p:spPr>
        <p:txBody>
          <a:bodyPr>
            <a:spAutoFit/>
          </a:bodyPr>
          <a:lstStyle/>
          <a:p>
            <a:pPr>
              <a:spcBef>
                <a:spcPct val="50000"/>
              </a:spcBef>
            </a:pPr>
            <a:r>
              <a:rPr lang="fa-IR" sz="2400" i="1">
                <a:cs typeface="B Mitra" pitchFamily="2" charset="-78"/>
              </a:rPr>
              <a:t>نیازهای تأمین و امنیت</a:t>
            </a:r>
            <a:endParaRPr lang="en-US" sz="2400" i="1">
              <a:cs typeface="B Mitra" pitchFamily="2" charset="-78"/>
            </a:endParaRPr>
          </a:p>
        </p:txBody>
      </p:sp>
      <p:sp>
        <p:nvSpPr>
          <p:cNvPr id="136201" name="Text Box 11"/>
          <p:cNvSpPr txBox="1">
            <a:spLocks noChangeArrowheads="1"/>
          </p:cNvSpPr>
          <p:nvPr/>
        </p:nvSpPr>
        <p:spPr bwMode="auto">
          <a:xfrm>
            <a:off x="3048000" y="5257800"/>
            <a:ext cx="2895600" cy="457200"/>
          </a:xfrm>
          <a:prstGeom prst="rect">
            <a:avLst/>
          </a:prstGeom>
          <a:noFill/>
          <a:ln w="9525" algn="ctr">
            <a:noFill/>
            <a:miter lim="800000"/>
            <a:headEnd/>
            <a:tailEnd/>
          </a:ln>
        </p:spPr>
        <p:txBody>
          <a:bodyPr>
            <a:spAutoFit/>
          </a:bodyPr>
          <a:lstStyle/>
          <a:p>
            <a:pPr>
              <a:spcBef>
                <a:spcPct val="50000"/>
              </a:spcBef>
            </a:pPr>
            <a:r>
              <a:rPr lang="fa-IR" sz="2400" i="1">
                <a:cs typeface="B Mitra" pitchFamily="2" charset="-78"/>
              </a:rPr>
              <a:t>نیازهای مادی و فیزیولوژیکی</a:t>
            </a:r>
            <a:endParaRPr lang="en-US" sz="2400" i="1">
              <a:cs typeface="B Mitra" pitchFamily="2" charset="-78"/>
            </a:endParaRPr>
          </a:p>
        </p:txBody>
      </p:sp>
      <p:sp>
        <p:nvSpPr>
          <p:cNvPr id="136202" name="Freeform 12"/>
          <p:cNvSpPr>
            <a:spLocks/>
          </p:cNvSpPr>
          <p:nvPr/>
        </p:nvSpPr>
        <p:spPr bwMode="auto">
          <a:xfrm>
            <a:off x="3546475" y="3267075"/>
            <a:ext cx="1895475" cy="1588"/>
          </a:xfrm>
          <a:custGeom>
            <a:avLst/>
            <a:gdLst>
              <a:gd name="T0" fmla="*/ 0 w 1194"/>
              <a:gd name="T1" fmla="*/ 0 h 1"/>
              <a:gd name="T2" fmla="*/ 1194 w 1194"/>
              <a:gd name="T3" fmla="*/ 0 h 1"/>
              <a:gd name="T4" fmla="*/ 0 60000 65536"/>
              <a:gd name="T5" fmla="*/ 0 60000 65536"/>
              <a:gd name="T6" fmla="*/ 0 w 1194"/>
              <a:gd name="T7" fmla="*/ 0 h 1"/>
              <a:gd name="T8" fmla="*/ 1194 w 1194"/>
              <a:gd name="T9" fmla="*/ 1 h 1"/>
            </a:gdLst>
            <a:ahLst/>
            <a:cxnLst>
              <a:cxn ang="T4">
                <a:pos x="T0" y="T1"/>
              </a:cxn>
              <a:cxn ang="T5">
                <a:pos x="T2" y="T3"/>
              </a:cxn>
            </a:cxnLst>
            <a:rect l="T6" t="T7" r="T8" b="T9"/>
            <a:pathLst>
              <a:path w="1194" h="1">
                <a:moveTo>
                  <a:pt x="0" y="0"/>
                </a:moveTo>
                <a:lnTo>
                  <a:pt x="1194" y="0"/>
                </a:lnTo>
              </a:path>
            </a:pathLst>
          </a:custGeom>
          <a:noFill/>
          <a:ln w="19050">
            <a:solidFill>
              <a:schemeClr val="tx1"/>
            </a:solidFill>
            <a:round/>
            <a:headEnd/>
            <a:tailEnd/>
          </a:ln>
        </p:spPr>
        <p:txBody>
          <a:bodyPr wrap="none" anchor="ctr"/>
          <a:lstStyle/>
          <a:p>
            <a:endParaRPr lang="fa-IR"/>
          </a:p>
        </p:txBody>
      </p:sp>
      <p:sp>
        <p:nvSpPr>
          <p:cNvPr id="136203" name="Freeform 13"/>
          <p:cNvSpPr>
            <a:spLocks/>
          </p:cNvSpPr>
          <p:nvPr/>
        </p:nvSpPr>
        <p:spPr bwMode="auto">
          <a:xfrm>
            <a:off x="3089275" y="3903663"/>
            <a:ext cx="2798763" cy="1587"/>
          </a:xfrm>
          <a:custGeom>
            <a:avLst/>
            <a:gdLst>
              <a:gd name="T0" fmla="*/ 0 w 1763"/>
              <a:gd name="T1" fmla="*/ 0 h 1"/>
              <a:gd name="T2" fmla="*/ 1763 w 1763"/>
              <a:gd name="T3" fmla="*/ 0 h 1"/>
              <a:gd name="T4" fmla="*/ 0 60000 65536"/>
              <a:gd name="T5" fmla="*/ 0 60000 65536"/>
              <a:gd name="T6" fmla="*/ 0 w 1763"/>
              <a:gd name="T7" fmla="*/ 0 h 1"/>
              <a:gd name="T8" fmla="*/ 1763 w 1763"/>
              <a:gd name="T9" fmla="*/ 1 h 1"/>
            </a:gdLst>
            <a:ahLst/>
            <a:cxnLst>
              <a:cxn ang="T4">
                <a:pos x="T0" y="T1"/>
              </a:cxn>
              <a:cxn ang="T5">
                <a:pos x="T2" y="T3"/>
              </a:cxn>
            </a:cxnLst>
            <a:rect l="T6" t="T7" r="T8" b="T9"/>
            <a:pathLst>
              <a:path w="1763" h="1">
                <a:moveTo>
                  <a:pt x="0" y="0"/>
                </a:moveTo>
                <a:lnTo>
                  <a:pt x="1763" y="0"/>
                </a:lnTo>
              </a:path>
            </a:pathLst>
          </a:custGeom>
          <a:noFill/>
          <a:ln w="19050">
            <a:solidFill>
              <a:schemeClr val="tx1"/>
            </a:solidFill>
            <a:round/>
            <a:headEnd/>
            <a:tailEnd/>
          </a:ln>
        </p:spPr>
        <p:txBody>
          <a:bodyPr wrap="none" anchor="ctr"/>
          <a:lstStyle/>
          <a:p>
            <a:endParaRPr lang="fa-IR"/>
          </a:p>
        </p:txBody>
      </p:sp>
      <p:sp>
        <p:nvSpPr>
          <p:cNvPr id="136204" name="Freeform 14"/>
          <p:cNvSpPr>
            <a:spLocks/>
          </p:cNvSpPr>
          <p:nvPr/>
        </p:nvSpPr>
        <p:spPr bwMode="auto">
          <a:xfrm>
            <a:off x="2620963" y="4572000"/>
            <a:ext cx="3746500" cy="1588"/>
          </a:xfrm>
          <a:custGeom>
            <a:avLst/>
            <a:gdLst>
              <a:gd name="T0" fmla="*/ 0 w 2360"/>
              <a:gd name="T1" fmla="*/ 0 h 1"/>
              <a:gd name="T2" fmla="*/ 2360 w 2360"/>
              <a:gd name="T3" fmla="*/ 0 h 1"/>
              <a:gd name="T4" fmla="*/ 0 60000 65536"/>
              <a:gd name="T5" fmla="*/ 0 60000 65536"/>
              <a:gd name="T6" fmla="*/ 0 w 2360"/>
              <a:gd name="T7" fmla="*/ 0 h 1"/>
              <a:gd name="T8" fmla="*/ 2360 w 2360"/>
              <a:gd name="T9" fmla="*/ 1 h 1"/>
            </a:gdLst>
            <a:ahLst/>
            <a:cxnLst>
              <a:cxn ang="T4">
                <a:pos x="T0" y="T1"/>
              </a:cxn>
              <a:cxn ang="T5">
                <a:pos x="T2" y="T3"/>
              </a:cxn>
            </a:cxnLst>
            <a:rect l="T6" t="T7" r="T8" b="T9"/>
            <a:pathLst>
              <a:path w="2360" h="1">
                <a:moveTo>
                  <a:pt x="0" y="0"/>
                </a:moveTo>
                <a:lnTo>
                  <a:pt x="2360" y="0"/>
                </a:lnTo>
              </a:path>
            </a:pathLst>
          </a:custGeom>
          <a:noFill/>
          <a:ln w="19050">
            <a:solidFill>
              <a:schemeClr val="tx1"/>
            </a:solidFill>
            <a:round/>
            <a:headEnd/>
            <a:tailEnd/>
          </a:ln>
        </p:spPr>
        <p:txBody>
          <a:bodyPr wrap="none" anchor="ctr"/>
          <a:lstStyle/>
          <a:p>
            <a:endParaRPr lang="fa-IR"/>
          </a:p>
        </p:txBody>
      </p:sp>
      <p:sp>
        <p:nvSpPr>
          <p:cNvPr id="136205" name="Freeform 15"/>
          <p:cNvSpPr>
            <a:spLocks/>
          </p:cNvSpPr>
          <p:nvPr/>
        </p:nvSpPr>
        <p:spPr bwMode="auto">
          <a:xfrm>
            <a:off x="2197100" y="5195888"/>
            <a:ext cx="4605338" cy="1587"/>
          </a:xfrm>
          <a:custGeom>
            <a:avLst/>
            <a:gdLst>
              <a:gd name="T0" fmla="*/ 0 w 2901"/>
              <a:gd name="T1" fmla="*/ 0 h 1"/>
              <a:gd name="T2" fmla="*/ 2901 w 2901"/>
              <a:gd name="T3" fmla="*/ 0 h 1"/>
              <a:gd name="T4" fmla="*/ 0 60000 65536"/>
              <a:gd name="T5" fmla="*/ 0 60000 65536"/>
              <a:gd name="T6" fmla="*/ 0 w 2901"/>
              <a:gd name="T7" fmla="*/ 0 h 1"/>
              <a:gd name="T8" fmla="*/ 2901 w 2901"/>
              <a:gd name="T9" fmla="*/ 1 h 1"/>
            </a:gdLst>
            <a:ahLst/>
            <a:cxnLst>
              <a:cxn ang="T4">
                <a:pos x="T0" y="T1"/>
              </a:cxn>
              <a:cxn ang="T5">
                <a:pos x="T2" y="T3"/>
              </a:cxn>
            </a:cxnLst>
            <a:rect l="T6" t="T7" r="T8" b="T9"/>
            <a:pathLst>
              <a:path w="2901" h="1">
                <a:moveTo>
                  <a:pt x="0" y="0"/>
                </a:moveTo>
                <a:lnTo>
                  <a:pt x="2901" y="0"/>
                </a:lnTo>
              </a:path>
            </a:pathLst>
          </a:custGeom>
          <a:noFill/>
          <a:ln w="19050">
            <a:solidFill>
              <a:schemeClr val="tx1"/>
            </a:solidFill>
            <a:round/>
            <a:headEnd/>
            <a:tailEnd/>
          </a:ln>
        </p:spPr>
        <p:txBody>
          <a:bodyPr wrap="none" anchor="ctr"/>
          <a:lstStyle/>
          <a:p>
            <a:endParaRPr lang="fa-IR"/>
          </a:p>
        </p:txBody>
      </p:sp>
    </p:spTree>
  </p:cSld>
  <p:clrMapOvr>
    <a:masterClrMapping/>
  </p:clrMapOvr>
  <p:transition spd="slow">
    <p:comb dir="ver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xfrm>
            <a:off x="7010400" y="6245225"/>
            <a:ext cx="2133600" cy="476250"/>
          </a:xfrm>
          <a:prstGeom prst="rect">
            <a:avLst/>
          </a:prstGeom>
          <a:noFill/>
        </p:spPr>
        <p:txBody>
          <a:bodyPr/>
          <a:lstStyle/>
          <a:p>
            <a:fld id="{C44D60DA-EBDF-4017-8BF4-DFBD8A2C3D14}" type="slidenum">
              <a:rPr lang="ar-SA"/>
              <a:pPr/>
              <a:t>129</a:t>
            </a:fld>
            <a:endParaRPr lang="en-US"/>
          </a:p>
        </p:txBody>
      </p:sp>
      <p:sp>
        <p:nvSpPr>
          <p:cNvPr id="137219" name="WordArt 5" descr="Paper bag"/>
          <p:cNvSpPr>
            <a:spLocks noChangeArrowheads="1" noChangeShapeType="1" noTextEdit="1"/>
          </p:cNvSpPr>
          <p:nvPr/>
        </p:nvSpPr>
        <p:spPr bwMode="auto">
          <a:xfrm>
            <a:off x="342900" y="533400"/>
            <a:ext cx="8458200" cy="914400"/>
          </a:xfrm>
          <a:prstGeom prst="rect">
            <a:avLst/>
          </a:prstGeom>
        </p:spPr>
        <p:txBody>
          <a:bodyPr wrap="none" fromWordArt="1">
            <a:prstTxWarp prst="textPlain">
              <a:avLst>
                <a:gd name="adj" fmla="val 50000"/>
              </a:avLst>
            </a:prstTxWarp>
          </a:bodyPr>
          <a:lstStyle/>
          <a:p>
            <a:pPr rtl="1"/>
            <a:r>
              <a:rPr lang="fa-IR" sz="4000" b="1" kern="10">
                <a:ln w="9525">
                  <a:solidFill>
                    <a:schemeClr val="tx1"/>
                  </a:solidFill>
                  <a:round/>
                  <a:headEnd/>
                  <a:tailEnd/>
                </a:ln>
                <a:blipFill dpi="0" rotWithShape="0">
                  <a:blip r:embed="rId2"/>
                  <a:srcRect/>
                  <a:tile tx="0" ty="0" sx="100000" sy="100000" flip="none" algn="tl"/>
                </a:blipFill>
                <a:cs typeface="B Mitra"/>
              </a:rPr>
              <a:t>نمودار سلسله مراتب نیاز در بازارهای نیم توسعه یافته</a:t>
            </a:r>
          </a:p>
        </p:txBody>
      </p:sp>
      <p:sp>
        <p:nvSpPr>
          <p:cNvPr id="137220" name="AutoShape 6"/>
          <p:cNvSpPr>
            <a:spLocks noChangeArrowheads="1"/>
          </p:cNvSpPr>
          <p:nvPr/>
        </p:nvSpPr>
        <p:spPr bwMode="auto">
          <a:xfrm>
            <a:off x="1828800" y="2209800"/>
            <a:ext cx="5562600" cy="3657600"/>
          </a:xfrm>
          <a:prstGeom prst="flowChartDecision">
            <a:avLst/>
          </a:prstGeom>
          <a:solidFill>
            <a:schemeClr val="accent1"/>
          </a:solidFill>
          <a:ln w="19050" algn="ctr">
            <a:solidFill>
              <a:schemeClr val="tx1"/>
            </a:solidFill>
            <a:miter lim="800000"/>
            <a:headEnd/>
            <a:tailEnd/>
          </a:ln>
        </p:spPr>
        <p:txBody>
          <a:bodyPr wrap="none" anchor="ctr"/>
          <a:lstStyle/>
          <a:p>
            <a:endParaRPr lang="fa-IR"/>
          </a:p>
        </p:txBody>
      </p:sp>
      <p:sp>
        <p:nvSpPr>
          <p:cNvPr id="137221" name="Line 7"/>
          <p:cNvSpPr>
            <a:spLocks noChangeShapeType="1"/>
          </p:cNvSpPr>
          <p:nvPr/>
        </p:nvSpPr>
        <p:spPr bwMode="auto">
          <a:xfrm>
            <a:off x="3352800" y="3048000"/>
            <a:ext cx="2514600" cy="0"/>
          </a:xfrm>
          <a:prstGeom prst="line">
            <a:avLst/>
          </a:prstGeom>
          <a:noFill/>
          <a:ln w="19050">
            <a:solidFill>
              <a:schemeClr val="tx1"/>
            </a:solidFill>
            <a:round/>
            <a:headEnd/>
            <a:tailEnd/>
          </a:ln>
        </p:spPr>
        <p:txBody>
          <a:bodyPr wrap="none" anchor="ctr"/>
          <a:lstStyle/>
          <a:p>
            <a:endParaRPr lang="fa-IR"/>
          </a:p>
        </p:txBody>
      </p:sp>
      <p:sp>
        <p:nvSpPr>
          <p:cNvPr id="137222" name="Text Box 8"/>
          <p:cNvSpPr txBox="1">
            <a:spLocks noChangeArrowheads="1"/>
          </p:cNvSpPr>
          <p:nvPr/>
        </p:nvSpPr>
        <p:spPr bwMode="auto">
          <a:xfrm>
            <a:off x="3657600" y="2438400"/>
            <a:ext cx="1524000" cy="457200"/>
          </a:xfrm>
          <a:prstGeom prst="rect">
            <a:avLst/>
          </a:prstGeom>
          <a:noFill/>
          <a:ln w="9525">
            <a:noFill/>
            <a:miter lim="800000"/>
            <a:headEnd/>
            <a:tailEnd/>
          </a:ln>
        </p:spPr>
        <p:txBody>
          <a:bodyPr>
            <a:spAutoFit/>
          </a:bodyPr>
          <a:lstStyle/>
          <a:p>
            <a:pPr algn="r" rtl="1">
              <a:spcBef>
                <a:spcPct val="50000"/>
              </a:spcBef>
            </a:pPr>
            <a:r>
              <a:rPr lang="fa-IR" sz="2400" i="1">
                <a:cs typeface="B Mitra" pitchFamily="2" charset="-78"/>
              </a:rPr>
              <a:t>نیاز خود یابی</a:t>
            </a:r>
            <a:endParaRPr lang="en-US" sz="2400" i="1">
              <a:cs typeface="B Mitra" pitchFamily="2" charset="-78"/>
            </a:endParaRPr>
          </a:p>
        </p:txBody>
      </p:sp>
      <p:sp>
        <p:nvSpPr>
          <p:cNvPr id="137223" name="Text Box 4"/>
          <p:cNvSpPr txBox="1">
            <a:spLocks noChangeArrowheads="1"/>
          </p:cNvSpPr>
          <p:nvPr/>
        </p:nvSpPr>
        <p:spPr bwMode="auto">
          <a:xfrm>
            <a:off x="3657600" y="3124200"/>
            <a:ext cx="1828800" cy="457200"/>
          </a:xfrm>
          <a:prstGeom prst="rect">
            <a:avLst/>
          </a:prstGeom>
          <a:noFill/>
          <a:ln w="9525">
            <a:noFill/>
            <a:miter lim="800000"/>
            <a:headEnd/>
            <a:tailEnd/>
          </a:ln>
        </p:spPr>
        <p:txBody>
          <a:bodyPr>
            <a:spAutoFit/>
          </a:bodyPr>
          <a:lstStyle/>
          <a:p>
            <a:pPr algn="r" rtl="1">
              <a:spcBef>
                <a:spcPct val="50000"/>
              </a:spcBef>
            </a:pPr>
            <a:r>
              <a:rPr lang="fa-IR" sz="2400" i="1">
                <a:cs typeface="B Mitra" pitchFamily="2" charset="-78"/>
              </a:rPr>
              <a:t>نیاز به قدر و منزلت</a:t>
            </a:r>
            <a:endParaRPr lang="en-US" sz="2400" i="1">
              <a:cs typeface="B Mitra" pitchFamily="2" charset="-78"/>
            </a:endParaRPr>
          </a:p>
        </p:txBody>
      </p:sp>
      <p:sp>
        <p:nvSpPr>
          <p:cNvPr id="137224" name="Text Box 9"/>
          <p:cNvSpPr txBox="1">
            <a:spLocks noChangeArrowheads="1"/>
          </p:cNvSpPr>
          <p:nvPr/>
        </p:nvSpPr>
        <p:spPr bwMode="auto">
          <a:xfrm>
            <a:off x="3505200" y="4495800"/>
            <a:ext cx="2209800" cy="457200"/>
          </a:xfrm>
          <a:prstGeom prst="rect">
            <a:avLst/>
          </a:prstGeom>
          <a:noFill/>
          <a:ln w="9525">
            <a:noFill/>
            <a:miter lim="800000"/>
            <a:headEnd/>
            <a:tailEnd/>
          </a:ln>
        </p:spPr>
        <p:txBody>
          <a:bodyPr>
            <a:spAutoFit/>
          </a:bodyPr>
          <a:lstStyle/>
          <a:p>
            <a:pPr rtl="1">
              <a:spcBef>
                <a:spcPct val="50000"/>
              </a:spcBef>
            </a:pPr>
            <a:r>
              <a:rPr lang="fa-IR" sz="2400" i="1">
                <a:cs typeface="B Mitra" pitchFamily="2" charset="-78"/>
              </a:rPr>
              <a:t>نیازهای تأمین و امنیت</a:t>
            </a:r>
            <a:endParaRPr lang="en-US" sz="2400" i="1">
              <a:cs typeface="B Mitra" pitchFamily="2" charset="-78"/>
            </a:endParaRPr>
          </a:p>
        </p:txBody>
      </p:sp>
      <p:sp>
        <p:nvSpPr>
          <p:cNvPr id="137225" name="Text Box 10"/>
          <p:cNvSpPr txBox="1">
            <a:spLocks noChangeArrowheads="1"/>
          </p:cNvSpPr>
          <p:nvPr/>
        </p:nvSpPr>
        <p:spPr bwMode="auto">
          <a:xfrm>
            <a:off x="3886200" y="5105400"/>
            <a:ext cx="1447800" cy="457200"/>
          </a:xfrm>
          <a:prstGeom prst="rect">
            <a:avLst/>
          </a:prstGeom>
          <a:noFill/>
          <a:ln w="9525">
            <a:noFill/>
            <a:miter lim="800000"/>
            <a:headEnd/>
            <a:tailEnd/>
          </a:ln>
        </p:spPr>
        <p:txBody>
          <a:bodyPr>
            <a:spAutoFit/>
          </a:bodyPr>
          <a:lstStyle/>
          <a:p>
            <a:pPr rtl="1">
              <a:spcBef>
                <a:spcPct val="50000"/>
              </a:spcBef>
            </a:pPr>
            <a:r>
              <a:rPr lang="fa-IR" sz="2400" i="1">
                <a:cs typeface="B Mitra" pitchFamily="2" charset="-78"/>
              </a:rPr>
              <a:t>نیازهای مادی</a:t>
            </a:r>
            <a:endParaRPr lang="en-US" sz="2400" i="1">
              <a:cs typeface="B Mitra" pitchFamily="2" charset="-78"/>
            </a:endParaRPr>
          </a:p>
        </p:txBody>
      </p:sp>
      <p:sp>
        <p:nvSpPr>
          <p:cNvPr id="137226" name="Text Box 11"/>
          <p:cNvSpPr txBox="1">
            <a:spLocks noChangeArrowheads="1"/>
          </p:cNvSpPr>
          <p:nvPr/>
        </p:nvSpPr>
        <p:spPr bwMode="auto">
          <a:xfrm>
            <a:off x="3657600" y="3810000"/>
            <a:ext cx="1828800" cy="457200"/>
          </a:xfrm>
          <a:prstGeom prst="rect">
            <a:avLst/>
          </a:prstGeom>
          <a:noFill/>
          <a:ln w="9525">
            <a:noFill/>
            <a:miter lim="800000"/>
            <a:headEnd/>
            <a:tailEnd/>
          </a:ln>
        </p:spPr>
        <p:txBody>
          <a:bodyPr>
            <a:spAutoFit/>
          </a:bodyPr>
          <a:lstStyle/>
          <a:p>
            <a:pPr rtl="1">
              <a:spcBef>
                <a:spcPct val="50000"/>
              </a:spcBef>
            </a:pPr>
            <a:r>
              <a:rPr lang="fa-IR" sz="2400" i="1">
                <a:cs typeface="B Mitra" pitchFamily="2" charset="-78"/>
              </a:rPr>
              <a:t>نیازهای اجتماعی</a:t>
            </a:r>
            <a:endParaRPr lang="en-US" sz="2400" i="1">
              <a:cs typeface="B Mitra" pitchFamily="2" charset="-78"/>
            </a:endParaRPr>
          </a:p>
        </p:txBody>
      </p:sp>
      <p:sp>
        <p:nvSpPr>
          <p:cNvPr id="137227" name="Freeform 12"/>
          <p:cNvSpPr>
            <a:spLocks/>
          </p:cNvSpPr>
          <p:nvPr/>
        </p:nvSpPr>
        <p:spPr bwMode="auto">
          <a:xfrm>
            <a:off x="2286000" y="3733800"/>
            <a:ext cx="4649788" cy="1588"/>
          </a:xfrm>
          <a:custGeom>
            <a:avLst/>
            <a:gdLst>
              <a:gd name="T0" fmla="*/ 0 w 2929"/>
              <a:gd name="T1" fmla="*/ 0 h 1"/>
              <a:gd name="T2" fmla="*/ 2929 w 2929"/>
              <a:gd name="T3" fmla="*/ 1 h 1"/>
              <a:gd name="T4" fmla="*/ 0 60000 65536"/>
              <a:gd name="T5" fmla="*/ 0 60000 65536"/>
              <a:gd name="T6" fmla="*/ 0 w 2929"/>
              <a:gd name="T7" fmla="*/ 0 h 1"/>
              <a:gd name="T8" fmla="*/ 2929 w 2929"/>
              <a:gd name="T9" fmla="*/ 1 h 1"/>
            </a:gdLst>
            <a:ahLst/>
            <a:cxnLst>
              <a:cxn ang="T4">
                <a:pos x="T0" y="T1"/>
              </a:cxn>
              <a:cxn ang="T5">
                <a:pos x="T2" y="T3"/>
              </a:cxn>
            </a:cxnLst>
            <a:rect l="T6" t="T7" r="T8" b="T9"/>
            <a:pathLst>
              <a:path w="2929" h="1">
                <a:moveTo>
                  <a:pt x="0" y="0"/>
                </a:moveTo>
                <a:lnTo>
                  <a:pt x="2929" y="1"/>
                </a:lnTo>
              </a:path>
            </a:pathLst>
          </a:custGeom>
          <a:noFill/>
          <a:ln w="19050">
            <a:solidFill>
              <a:schemeClr val="tx1"/>
            </a:solidFill>
            <a:round/>
            <a:headEnd/>
            <a:tailEnd/>
          </a:ln>
        </p:spPr>
        <p:txBody>
          <a:bodyPr wrap="none" anchor="ctr"/>
          <a:lstStyle/>
          <a:p>
            <a:endParaRPr lang="fa-IR"/>
          </a:p>
        </p:txBody>
      </p:sp>
      <p:sp>
        <p:nvSpPr>
          <p:cNvPr id="137228" name="Freeform 13"/>
          <p:cNvSpPr>
            <a:spLocks/>
          </p:cNvSpPr>
          <p:nvPr/>
        </p:nvSpPr>
        <p:spPr bwMode="auto">
          <a:xfrm>
            <a:off x="2408238" y="4416425"/>
            <a:ext cx="4405312" cy="1588"/>
          </a:xfrm>
          <a:custGeom>
            <a:avLst/>
            <a:gdLst>
              <a:gd name="T0" fmla="*/ 0 w 2775"/>
              <a:gd name="T1" fmla="*/ 0 h 1"/>
              <a:gd name="T2" fmla="*/ 2775 w 2775"/>
              <a:gd name="T3" fmla="*/ 0 h 1"/>
              <a:gd name="T4" fmla="*/ 0 60000 65536"/>
              <a:gd name="T5" fmla="*/ 0 60000 65536"/>
              <a:gd name="T6" fmla="*/ 0 w 2775"/>
              <a:gd name="T7" fmla="*/ 0 h 1"/>
              <a:gd name="T8" fmla="*/ 2775 w 2775"/>
              <a:gd name="T9" fmla="*/ 1 h 1"/>
            </a:gdLst>
            <a:ahLst/>
            <a:cxnLst>
              <a:cxn ang="T4">
                <a:pos x="T0" y="T1"/>
              </a:cxn>
              <a:cxn ang="T5">
                <a:pos x="T2" y="T3"/>
              </a:cxn>
            </a:cxnLst>
            <a:rect l="T6" t="T7" r="T8" b="T9"/>
            <a:pathLst>
              <a:path w="2775" h="1">
                <a:moveTo>
                  <a:pt x="0" y="0"/>
                </a:moveTo>
                <a:lnTo>
                  <a:pt x="2775" y="0"/>
                </a:lnTo>
              </a:path>
            </a:pathLst>
          </a:custGeom>
          <a:noFill/>
          <a:ln w="19050">
            <a:solidFill>
              <a:schemeClr val="tx1"/>
            </a:solidFill>
            <a:round/>
            <a:headEnd/>
            <a:tailEnd/>
          </a:ln>
        </p:spPr>
        <p:txBody>
          <a:bodyPr wrap="none" anchor="ctr"/>
          <a:lstStyle/>
          <a:p>
            <a:endParaRPr lang="fa-IR"/>
          </a:p>
        </p:txBody>
      </p:sp>
      <p:sp>
        <p:nvSpPr>
          <p:cNvPr id="137229" name="Freeform 14"/>
          <p:cNvSpPr>
            <a:spLocks/>
          </p:cNvSpPr>
          <p:nvPr/>
        </p:nvSpPr>
        <p:spPr bwMode="auto">
          <a:xfrm>
            <a:off x="3468688" y="5106988"/>
            <a:ext cx="2274887" cy="1587"/>
          </a:xfrm>
          <a:custGeom>
            <a:avLst/>
            <a:gdLst>
              <a:gd name="T0" fmla="*/ 0 w 1433"/>
              <a:gd name="T1" fmla="*/ 0 h 1"/>
              <a:gd name="T2" fmla="*/ 1433 w 1433"/>
              <a:gd name="T3" fmla="*/ 0 h 1"/>
              <a:gd name="T4" fmla="*/ 0 60000 65536"/>
              <a:gd name="T5" fmla="*/ 0 60000 65536"/>
              <a:gd name="T6" fmla="*/ 0 w 1433"/>
              <a:gd name="T7" fmla="*/ 0 h 1"/>
              <a:gd name="T8" fmla="*/ 1433 w 1433"/>
              <a:gd name="T9" fmla="*/ 1 h 1"/>
            </a:gdLst>
            <a:ahLst/>
            <a:cxnLst>
              <a:cxn ang="T4">
                <a:pos x="T0" y="T1"/>
              </a:cxn>
              <a:cxn ang="T5">
                <a:pos x="T2" y="T3"/>
              </a:cxn>
            </a:cxnLst>
            <a:rect l="T6" t="T7" r="T8" b="T9"/>
            <a:pathLst>
              <a:path w="1433" h="1">
                <a:moveTo>
                  <a:pt x="0" y="0"/>
                </a:moveTo>
                <a:lnTo>
                  <a:pt x="1433" y="0"/>
                </a:lnTo>
              </a:path>
            </a:pathLst>
          </a:custGeom>
          <a:noFill/>
          <a:ln w="19050">
            <a:solidFill>
              <a:schemeClr val="tx1"/>
            </a:solidFill>
            <a:round/>
            <a:headEnd/>
            <a:tailEnd/>
          </a:ln>
        </p:spPr>
        <p:txBody>
          <a:bodyPr wrap="none" anchor="ctr"/>
          <a:lstStyle/>
          <a:p>
            <a:endParaRPr lang="fa-IR"/>
          </a:p>
        </p:txBody>
      </p:sp>
    </p:spTree>
  </p:cSld>
  <p:clrMapOvr>
    <a:masterClrMapping/>
  </p:clrMapOvr>
  <p:transition spd="slow">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xfrm>
            <a:off x="7010400" y="6245225"/>
            <a:ext cx="2133600" cy="476250"/>
          </a:xfrm>
          <a:prstGeom prst="rect">
            <a:avLst/>
          </a:prstGeom>
          <a:noFill/>
        </p:spPr>
        <p:txBody>
          <a:bodyPr/>
          <a:lstStyle/>
          <a:p>
            <a:fld id="{A707FFDA-0E9F-42AF-822D-361ED55A7209}" type="slidenum">
              <a:rPr lang="ar-SA"/>
              <a:pPr/>
              <a:t>13</a:t>
            </a:fld>
            <a:endParaRPr lang="en-US"/>
          </a:p>
        </p:txBody>
      </p:sp>
      <p:sp>
        <p:nvSpPr>
          <p:cNvPr id="18435" name="Text Box 5"/>
          <p:cNvSpPr txBox="1">
            <a:spLocks noChangeArrowheads="1"/>
          </p:cNvSpPr>
          <p:nvPr/>
        </p:nvSpPr>
        <p:spPr bwMode="auto">
          <a:xfrm>
            <a:off x="457200" y="2362200"/>
            <a:ext cx="8153400" cy="3106738"/>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به واحد اندازه گیری بازاریابی ، معامله (</a:t>
            </a:r>
            <a:r>
              <a:rPr lang="en-US" i="1">
                <a:latin typeface="Monotype Corsiva" pitchFamily="66" charset="0"/>
                <a:cs typeface="B Mitra" pitchFamily="2" charset="-78"/>
              </a:rPr>
              <a:t>Transaction</a:t>
            </a:r>
            <a:r>
              <a:rPr lang="fa-IR" i="1">
                <a:latin typeface="Monotype Corsiva" pitchFamily="66" charset="0"/>
                <a:cs typeface="B Mitra" pitchFamily="2" charset="-78"/>
              </a:rPr>
              <a:t>) اطلاق می شود</a:t>
            </a:r>
          </a:p>
          <a:p>
            <a:pPr rtl="1">
              <a:spcBef>
                <a:spcPct val="50000"/>
              </a:spcBef>
            </a:pPr>
            <a:r>
              <a:rPr lang="fa-IR" i="1">
                <a:latin typeface="Monotype Corsiva" pitchFamily="66" charset="0"/>
                <a:cs typeface="B Mitra" pitchFamily="2" charset="-78"/>
              </a:rPr>
              <a:t>یک معامله در بر گیرنده داد و ستد یا بده-بستان فایده بین طرفین مبادله می باشد</a:t>
            </a:r>
            <a:endParaRPr lang="en-US" i="1">
              <a:latin typeface="Monotype Corsiva" pitchFamily="66" charset="0"/>
              <a:cs typeface="B Mitra" pitchFamily="2" charset="-78"/>
            </a:endParaRPr>
          </a:p>
        </p:txBody>
      </p:sp>
      <p:sp>
        <p:nvSpPr>
          <p:cNvPr id="18436" name="WordArt 6" descr="Paper bag"/>
          <p:cNvSpPr>
            <a:spLocks noChangeArrowheads="1" noChangeShapeType="1" noTextEdit="1"/>
          </p:cNvSpPr>
          <p:nvPr/>
        </p:nvSpPr>
        <p:spPr bwMode="auto">
          <a:xfrm>
            <a:off x="2895600" y="523875"/>
            <a:ext cx="3286125"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مفهوم معامله</a:t>
            </a:r>
          </a:p>
        </p:txBody>
      </p:sp>
    </p:spTree>
  </p:cSld>
  <p:clrMapOvr>
    <a:masterClrMapping/>
  </p:clrMapOvr>
  <p:transition spd="slow">
    <p:cover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xfrm>
            <a:off x="7010400" y="6245225"/>
            <a:ext cx="2133600" cy="476250"/>
          </a:xfrm>
          <a:prstGeom prst="rect">
            <a:avLst/>
          </a:prstGeom>
          <a:noFill/>
        </p:spPr>
        <p:txBody>
          <a:bodyPr/>
          <a:lstStyle/>
          <a:p>
            <a:fld id="{90D0BB56-5BCB-4479-9EBC-C6AD1028838D}" type="slidenum">
              <a:rPr lang="ar-SA"/>
              <a:pPr/>
              <a:t>130</a:t>
            </a:fld>
            <a:endParaRPr lang="en-US"/>
          </a:p>
        </p:txBody>
      </p:sp>
      <p:sp>
        <p:nvSpPr>
          <p:cNvPr id="138243" name="WordArt 5" descr="Paper bag"/>
          <p:cNvSpPr>
            <a:spLocks noChangeArrowheads="1" noChangeShapeType="1" noTextEdit="1"/>
          </p:cNvSpPr>
          <p:nvPr/>
        </p:nvSpPr>
        <p:spPr bwMode="auto">
          <a:xfrm>
            <a:off x="342900" y="533400"/>
            <a:ext cx="8458200" cy="914400"/>
          </a:xfrm>
          <a:prstGeom prst="rect">
            <a:avLst/>
          </a:prstGeom>
        </p:spPr>
        <p:txBody>
          <a:bodyPr wrap="none" fromWordArt="1">
            <a:prstTxWarp prst="textPlain">
              <a:avLst>
                <a:gd name="adj" fmla="val 50000"/>
              </a:avLst>
            </a:prstTxWarp>
          </a:bodyPr>
          <a:lstStyle/>
          <a:p>
            <a:pPr rtl="1"/>
            <a:r>
              <a:rPr lang="fa-IR" sz="4000" b="1" kern="10">
                <a:ln w="9525">
                  <a:solidFill>
                    <a:schemeClr val="tx1"/>
                  </a:solidFill>
                  <a:round/>
                  <a:headEnd/>
                  <a:tailEnd/>
                </a:ln>
                <a:blipFill dpi="0" rotWithShape="0">
                  <a:blip r:embed="rId2"/>
                  <a:srcRect/>
                  <a:tile tx="0" ty="0" sx="100000" sy="100000" flip="none" algn="tl"/>
                </a:blipFill>
                <a:cs typeface="B Mitra"/>
              </a:rPr>
              <a:t>نمودار سلسله مراتب نیاز در بازارهای توسعه یافته</a:t>
            </a:r>
          </a:p>
        </p:txBody>
      </p:sp>
      <p:sp>
        <p:nvSpPr>
          <p:cNvPr id="138244" name="AutoShape 6"/>
          <p:cNvSpPr>
            <a:spLocks noChangeArrowheads="1"/>
          </p:cNvSpPr>
          <p:nvPr/>
        </p:nvSpPr>
        <p:spPr bwMode="auto">
          <a:xfrm rot="10800000">
            <a:off x="1752600" y="1905000"/>
            <a:ext cx="5486400" cy="3886200"/>
          </a:xfrm>
          <a:prstGeom prst="triangle">
            <a:avLst>
              <a:gd name="adj" fmla="val 50000"/>
            </a:avLst>
          </a:prstGeom>
          <a:solidFill>
            <a:schemeClr val="accent1"/>
          </a:solidFill>
          <a:ln w="19050" algn="ctr">
            <a:solidFill>
              <a:schemeClr val="tx1"/>
            </a:solidFill>
            <a:miter lim="800000"/>
            <a:headEnd/>
            <a:tailEnd/>
          </a:ln>
        </p:spPr>
        <p:txBody>
          <a:bodyPr rot="10800000" wrap="none" anchor="ctr"/>
          <a:lstStyle/>
          <a:p>
            <a:pPr rtl="1"/>
            <a:endParaRPr lang="fa-IR" sz="2400" i="1">
              <a:cs typeface="B Mitra" pitchFamily="2" charset="-78"/>
            </a:endParaRPr>
          </a:p>
        </p:txBody>
      </p:sp>
      <p:sp>
        <p:nvSpPr>
          <p:cNvPr id="138245" name="Freeform 7"/>
          <p:cNvSpPr>
            <a:spLocks/>
          </p:cNvSpPr>
          <p:nvPr/>
        </p:nvSpPr>
        <p:spPr bwMode="auto">
          <a:xfrm>
            <a:off x="3513138" y="4416425"/>
            <a:ext cx="1951037" cy="1588"/>
          </a:xfrm>
          <a:custGeom>
            <a:avLst/>
            <a:gdLst>
              <a:gd name="T0" fmla="*/ 0 w 1229"/>
              <a:gd name="T1" fmla="*/ 0 h 1"/>
              <a:gd name="T2" fmla="*/ 1229 w 1229"/>
              <a:gd name="T3" fmla="*/ 0 h 1"/>
              <a:gd name="T4" fmla="*/ 0 60000 65536"/>
              <a:gd name="T5" fmla="*/ 0 60000 65536"/>
              <a:gd name="T6" fmla="*/ 0 w 1229"/>
              <a:gd name="T7" fmla="*/ 0 h 1"/>
              <a:gd name="T8" fmla="*/ 1229 w 1229"/>
              <a:gd name="T9" fmla="*/ 1 h 1"/>
            </a:gdLst>
            <a:ahLst/>
            <a:cxnLst>
              <a:cxn ang="T4">
                <a:pos x="T0" y="T1"/>
              </a:cxn>
              <a:cxn ang="T5">
                <a:pos x="T2" y="T3"/>
              </a:cxn>
            </a:cxnLst>
            <a:rect l="T6" t="T7" r="T8" b="T9"/>
            <a:pathLst>
              <a:path w="1229" h="1">
                <a:moveTo>
                  <a:pt x="0" y="0"/>
                </a:moveTo>
                <a:lnTo>
                  <a:pt x="1229" y="0"/>
                </a:lnTo>
              </a:path>
            </a:pathLst>
          </a:custGeom>
          <a:noFill/>
          <a:ln w="19050">
            <a:solidFill>
              <a:schemeClr val="tx1"/>
            </a:solidFill>
            <a:round/>
            <a:headEnd/>
            <a:tailEnd/>
          </a:ln>
        </p:spPr>
        <p:txBody>
          <a:bodyPr wrap="none" anchor="ctr"/>
          <a:lstStyle/>
          <a:p>
            <a:endParaRPr lang="fa-IR"/>
          </a:p>
        </p:txBody>
      </p:sp>
      <p:sp>
        <p:nvSpPr>
          <p:cNvPr id="138246" name="Freeform 8"/>
          <p:cNvSpPr>
            <a:spLocks/>
          </p:cNvSpPr>
          <p:nvPr/>
        </p:nvSpPr>
        <p:spPr bwMode="auto">
          <a:xfrm>
            <a:off x="3089275" y="3810000"/>
            <a:ext cx="2798763" cy="1588"/>
          </a:xfrm>
          <a:custGeom>
            <a:avLst/>
            <a:gdLst>
              <a:gd name="T0" fmla="*/ 0 w 1763"/>
              <a:gd name="T1" fmla="*/ 0 h 1"/>
              <a:gd name="T2" fmla="*/ 1763 w 1763"/>
              <a:gd name="T3" fmla="*/ 0 h 1"/>
              <a:gd name="T4" fmla="*/ 0 60000 65536"/>
              <a:gd name="T5" fmla="*/ 0 60000 65536"/>
              <a:gd name="T6" fmla="*/ 0 w 1763"/>
              <a:gd name="T7" fmla="*/ 0 h 1"/>
              <a:gd name="T8" fmla="*/ 1763 w 1763"/>
              <a:gd name="T9" fmla="*/ 1 h 1"/>
            </a:gdLst>
            <a:ahLst/>
            <a:cxnLst>
              <a:cxn ang="T4">
                <a:pos x="T0" y="T1"/>
              </a:cxn>
              <a:cxn ang="T5">
                <a:pos x="T2" y="T3"/>
              </a:cxn>
            </a:cxnLst>
            <a:rect l="T6" t="T7" r="T8" b="T9"/>
            <a:pathLst>
              <a:path w="1763" h="1">
                <a:moveTo>
                  <a:pt x="0" y="0"/>
                </a:moveTo>
                <a:lnTo>
                  <a:pt x="1763" y="0"/>
                </a:lnTo>
              </a:path>
            </a:pathLst>
          </a:custGeom>
          <a:noFill/>
          <a:ln w="19050">
            <a:solidFill>
              <a:schemeClr val="tx1"/>
            </a:solidFill>
            <a:round/>
            <a:headEnd/>
            <a:tailEnd/>
          </a:ln>
        </p:spPr>
        <p:txBody>
          <a:bodyPr wrap="none" anchor="ctr"/>
          <a:lstStyle/>
          <a:p>
            <a:endParaRPr lang="fa-IR"/>
          </a:p>
        </p:txBody>
      </p:sp>
      <p:sp>
        <p:nvSpPr>
          <p:cNvPr id="138247" name="Freeform 9"/>
          <p:cNvSpPr>
            <a:spLocks/>
          </p:cNvSpPr>
          <p:nvPr/>
        </p:nvSpPr>
        <p:spPr bwMode="auto">
          <a:xfrm>
            <a:off x="2620963" y="3124200"/>
            <a:ext cx="3746500" cy="1588"/>
          </a:xfrm>
          <a:custGeom>
            <a:avLst/>
            <a:gdLst>
              <a:gd name="T0" fmla="*/ 0 w 2360"/>
              <a:gd name="T1" fmla="*/ 0 h 1"/>
              <a:gd name="T2" fmla="*/ 2360 w 2360"/>
              <a:gd name="T3" fmla="*/ 0 h 1"/>
              <a:gd name="T4" fmla="*/ 0 60000 65536"/>
              <a:gd name="T5" fmla="*/ 0 60000 65536"/>
              <a:gd name="T6" fmla="*/ 0 w 2360"/>
              <a:gd name="T7" fmla="*/ 0 h 1"/>
              <a:gd name="T8" fmla="*/ 2360 w 2360"/>
              <a:gd name="T9" fmla="*/ 1 h 1"/>
            </a:gdLst>
            <a:ahLst/>
            <a:cxnLst>
              <a:cxn ang="T4">
                <a:pos x="T0" y="T1"/>
              </a:cxn>
              <a:cxn ang="T5">
                <a:pos x="T2" y="T3"/>
              </a:cxn>
            </a:cxnLst>
            <a:rect l="T6" t="T7" r="T8" b="T9"/>
            <a:pathLst>
              <a:path w="2360" h="1">
                <a:moveTo>
                  <a:pt x="0" y="0"/>
                </a:moveTo>
                <a:lnTo>
                  <a:pt x="2360" y="0"/>
                </a:lnTo>
              </a:path>
            </a:pathLst>
          </a:custGeom>
          <a:noFill/>
          <a:ln w="19050">
            <a:solidFill>
              <a:schemeClr val="tx1"/>
            </a:solidFill>
            <a:round/>
            <a:headEnd/>
            <a:tailEnd/>
          </a:ln>
        </p:spPr>
        <p:txBody>
          <a:bodyPr wrap="none" anchor="ctr"/>
          <a:lstStyle/>
          <a:p>
            <a:endParaRPr lang="fa-IR"/>
          </a:p>
        </p:txBody>
      </p:sp>
      <p:sp>
        <p:nvSpPr>
          <p:cNvPr id="138248" name="Freeform 10"/>
          <p:cNvSpPr>
            <a:spLocks/>
          </p:cNvSpPr>
          <p:nvPr/>
        </p:nvSpPr>
        <p:spPr bwMode="auto">
          <a:xfrm>
            <a:off x="2197100" y="2514600"/>
            <a:ext cx="4605338" cy="1588"/>
          </a:xfrm>
          <a:custGeom>
            <a:avLst/>
            <a:gdLst>
              <a:gd name="T0" fmla="*/ 0 w 2901"/>
              <a:gd name="T1" fmla="*/ 0 h 1"/>
              <a:gd name="T2" fmla="*/ 2901 w 2901"/>
              <a:gd name="T3" fmla="*/ 0 h 1"/>
              <a:gd name="T4" fmla="*/ 0 60000 65536"/>
              <a:gd name="T5" fmla="*/ 0 60000 65536"/>
              <a:gd name="T6" fmla="*/ 0 w 2901"/>
              <a:gd name="T7" fmla="*/ 0 h 1"/>
              <a:gd name="T8" fmla="*/ 2901 w 2901"/>
              <a:gd name="T9" fmla="*/ 1 h 1"/>
            </a:gdLst>
            <a:ahLst/>
            <a:cxnLst>
              <a:cxn ang="T4">
                <a:pos x="T0" y="T1"/>
              </a:cxn>
              <a:cxn ang="T5">
                <a:pos x="T2" y="T3"/>
              </a:cxn>
            </a:cxnLst>
            <a:rect l="T6" t="T7" r="T8" b="T9"/>
            <a:pathLst>
              <a:path w="2901" h="1">
                <a:moveTo>
                  <a:pt x="0" y="0"/>
                </a:moveTo>
                <a:lnTo>
                  <a:pt x="2901" y="0"/>
                </a:lnTo>
              </a:path>
            </a:pathLst>
          </a:custGeom>
          <a:noFill/>
          <a:ln w="19050">
            <a:solidFill>
              <a:schemeClr val="tx1"/>
            </a:solidFill>
            <a:round/>
            <a:headEnd/>
            <a:tailEnd/>
          </a:ln>
        </p:spPr>
        <p:txBody>
          <a:bodyPr wrap="none" anchor="ctr"/>
          <a:lstStyle/>
          <a:p>
            <a:endParaRPr lang="fa-IR"/>
          </a:p>
        </p:txBody>
      </p:sp>
      <p:sp>
        <p:nvSpPr>
          <p:cNvPr id="138249" name="Text Box 11"/>
          <p:cNvSpPr txBox="1">
            <a:spLocks noChangeArrowheads="1"/>
          </p:cNvSpPr>
          <p:nvPr/>
        </p:nvSpPr>
        <p:spPr bwMode="auto">
          <a:xfrm>
            <a:off x="3352800" y="1981200"/>
            <a:ext cx="2286000" cy="457200"/>
          </a:xfrm>
          <a:prstGeom prst="rect">
            <a:avLst/>
          </a:prstGeom>
          <a:noFill/>
          <a:ln w="9525" algn="ctr">
            <a:noFill/>
            <a:miter lim="800000"/>
            <a:headEnd/>
            <a:tailEnd/>
          </a:ln>
        </p:spPr>
        <p:txBody>
          <a:bodyPr>
            <a:spAutoFit/>
          </a:bodyPr>
          <a:lstStyle/>
          <a:p>
            <a:pPr>
              <a:spcBef>
                <a:spcPct val="50000"/>
              </a:spcBef>
            </a:pPr>
            <a:r>
              <a:rPr lang="fa-IR" sz="2400" i="1">
                <a:cs typeface="B Mitra" pitchFamily="2" charset="-78"/>
              </a:rPr>
              <a:t>نیازهای خود شکوفایی</a:t>
            </a:r>
            <a:endParaRPr lang="en-US" sz="2400" i="1">
              <a:cs typeface="B Mitra" pitchFamily="2" charset="-78"/>
            </a:endParaRPr>
          </a:p>
        </p:txBody>
      </p:sp>
      <p:sp>
        <p:nvSpPr>
          <p:cNvPr id="138250" name="Text Box 12"/>
          <p:cNvSpPr txBox="1">
            <a:spLocks noChangeArrowheads="1"/>
          </p:cNvSpPr>
          <p:nvPr/>
        </p:nvSpPr>
        <p:spPr bwMode="auto">
          <a:xfrm>
            <a:off x="3352800" y="2590800"/>
            <a:ext cx="2286000" cy="457200"/>
          </a:xfrm>
          <a:prstGeom prst="rect">
            <a:avLst/>
          </a:prstGeom>
          <a:noFill/>
          <a:ln w="9525" algn="ctr">
            <a:noFill/>
            <a:miter lim="800000"/>
            <a:headEnd/>
            <a:tailEnd/>
          </a:ln>
        </p:spPr>
        <p:txBody>
          <a:bodyPr>
            <a:spAutoFit/>
          </a:bodyPr>
          <a:lstStyle/>
          <a:p>
            <a:pPr>
              <a:spcBef>
                <a:spcPct val="50000"/>
              </a:spcBef>
            </a:pPr>
            <a:r>
              <a:rPr lang="fa-IR" sz="2400" i="1">
                <a:cs typeface="B Mitra" pitchFamily="2" charset="-78"/>
              </a:rPr>
              <a:t>نیازهای قدر و منزلت</a:t>
            </a:r>
            <a:endParaRPr lang="en-US" sz="2400" i="1">
              <a:cs typeface="B Mitra" pitchFamily="2" charset="-78"/>
            </a:endParaRPr>
          </a:p>
        </p:txBody>
      </p:sp>
      <p:sp>
        <p:nvSpPr>
          <p:cNvPr id="138251" name="Text Box 13"/>
          <p:cNvSpPr txBox="1">
            <a:spLocks noChangeArrowheads="1"/>
          </p:cNvSpPr>
          <p:nvPr/>
        </p:nvSpPr>
        <p:spPr bwMode="auto">
          <a:xfrm>
            <a:off x="3429000" y="3200400"/>
            <a:ext cx="2057400" cy="457200"/>
          </a:xfrm>
          <a:prstGeom prst="rect">
            <a:avLst/>
          </a:prstGeom>
          <a:noFill/>
          <a:ln w="9525" algn="ctr">
            <a:noFill/>
            <a:miter lim="800000"/>
            <a:headEnd/>
            <a:tailEnd/>
          </a:ln>
        </p:spPr>
        <p:txBody>
          <a:bodyPr>
            <a:spAutoFit/>
          </a:bodyPr>
          <a:lstStyle/>
          <a:p>
            <a:pPr>
              <a:spcBef>
                <a:spcPct val="50000"/>
              </a:spcBef>
            </a:pPr>
            <a:r>
              <a:rPr lang="fa-IR" sz="2400" i="1">
                <a:cs typeface="B Mitra" pitchFamily="2" charset="-78"/>
              </a:rPr>
              <a:t>نیازهای اجتماعی</a:t>
            </a:r>
            <a:endParaRPr lang="en-US" sz="2400" i="1">
              <a:cs typeface="B Mitra" pitchFamily="2" charset="-78"/>
            </a:endParaRPr>
          </a:p>
        </p:txBody>
      </p:sp>
      <p:sp>
        <p:nvSpPr>
          <p:cNvPr id="138252" name="Text Box 14"/>
          <p:cNvSpPr txBox="1">
            <a:spLocks noChangeArrowheads="1"/>
          </p:cNvSpPr>
          <p:nvPr/>
        </p:nvSpPr>
        <p:spPr bwMode="auto">
          <a:xfrm>
            <a:off x="3200400" y="3886200"/>
            <a:ext cx="2514600" cy="457200"/>
          </a:xfrm>
          <a:prstGeom prst="rect">
            <a:avLst/>
          </a:prstGeom>
          <a:noFill/>
          <a:ln w="9525" algn="ctr">
            <a:noFill/>
            <a:miter lim="800000"/>
            <a:headEnd/>
            <a:tailEnd/>
          </a:ln>
        </p:spPr>
        <p:txBody>
          <a:bodyPr>
            <a:spAutoFit/>
          </a:bodyPr>
          <a:lstStyle/>
          <a:p>
            <a:pPr>
              <a:spcBef>
                <a:spcPct val="50000"/>
              </a:spcBef>
            </a:pPr>
            <a:r>
              <a:rPr lang="fa-IR" sz="2400" i="1">
                <a:cs typeface="B Mitra" pitchFamily="2" charset="-78"/>
              </a:rPr>
              <a:t>نیازهای تأمین و امنیت</a:t>
            </a:r>
            <a:endParaRPr lang="en-US" sz="2400" i="1">
              <a:cs typeface="B Mitra" pitchFamily="2" charset="-78"/>
            </a:endParaRPr>
          </a:p>
        </p:txBody>
      </p:sp>
      <p:sp>
        <p:nvSpPr>
          <p:cNvPr id="138253" name="Text Box 15"/>
          <p:cNvSpPr txBox="1">
            <a:spLocks noChangeArrowheads="1"/>
          </p:cNvSpPr>
          <p:nvPr/>
        </p:nvSpPr>
        <p:spPr bwMode="auto">
          <a:xfrm>
            <a:off x="3048000" y="4495800"/>
            <a:ext cx="2895600" cy="457200"/>
          </a:xfrm>
          <a:prstGeom prst="rect">
            <a:avLst/>
          </a:prstGeom>
          <a:noFill/>
          <a:ln w="9525" algn="ctr">
            <a:noFill/>
            <a:miter lim="800000"/>
            <a:headEnd/>
            <a:tailEnd/>
          </a:ln>
        </p:spPr>
        <p:txBody>
          <a:bodyPr>
            <a:spAutoFit/>
          </a:bodyPr>
          <a:lstStyle/>
          <a:p>
            <a:pPr>
              <a:spcBef>
                <a:spcPct val="50000"/>
              </a:spcBef>
            </a:pPr>
            <a:r>
              <a:rPr lang="fa-IR" sz="2400" i="1">
                <a:cs typeface="B Mitra" pitchFamily="2" charset="-78"/>
              </a:rPr>
              <a:t>نیازهای مادی</a:t>
            </a:r>
            <a:endParaRPr lang="en-US" sz="2400" i="1">
              <a:cs typeface="B Mitra" pitchFamily="2" charset="-78"/>
            </a:endParaRPr>
          </a:p>
        </p:txBody>
      </p:sp>
    </p:spTree>
  </p:cSld>
  <p:clrMapOvr>
    <a:masterClrMapping/>
  </p:clrMapOvr>
  <p:transition spd="slow">
    <p:cove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xfrm>
            <a:off x="7010400" y="6245225"/>
            <a:ext cx="2133600" cy="476250"/>
          </a:xfrm>
          <a:prstGeom prst="rect">
            <a:avLst/>
          </a:prstGeom>
          <a:noFill/>
        </p:spPr>
        <p:txBody>
          <a:bodyPr/>
          <a:lstStyle/>
          <a:p>
            <a:fld id="{F7C273A2-44A3-41B7-B884-C2E9CE29D6C9}" type="slidenum">
              <a:rPr lang="ar-SA"/>
              <a:pPr/>
              <a:t>131</a:t>
            </a:fld>
            <a:endParaRPr lang="en-US"/>
          </a:p>
        </p:txBody>
      </p:sp>
      <p:sp>
        <p:nvSpPr>
          <p:cNvPr id="139267" name="Text Box 4"/>
          <p:cNvSpPr txBox="1">
            <a:spLocks noChangeArrowheads="1"/>
          </p:cNvSpPr>
          <p:nvPr/>
        </p:nvSpPr>
        <p:spPr bwMode="auto">
          <a:xfrm>
            <a:off x="457200" y="1354138"/>
            <a:ext cx="8153400" cy="4970462"/>
          </a:xfrm>
          <a:prstGeom prst="rect">
            <a:avLst/>
          </a:prstGeom>
          <a:noFill/>
          <a:ln w="9525">
            <a:noFill/>
            <a:miter lim="800000"/>
            <a:headEnd/>
            <a:tailEnd/>
          </a:ln>
        </p:spPr>
        <p:txBody>
          <a:bodyPr>
            <a:spAutoFit/>
          </a:bodyPr>
          <a:lstStyle/>
          <a:p>
            <a:pPr algn="r" rtl="1">
              <a:spcBef>
                <a:spcPct val="50000"/>
              </a:spcBef>
            </a:pPr>
            <a:r>
              <a:rPr lang="fa-IR" sz="3200" i="1">
                <a:cs typeface="B Mitra" pitchFamily="2" charset="-78"/>
              </a:rPr>
              <a:t>1- تطابق کالا با نیاز</a:t>
            </a:r>
          </a:p>
          <a:p>
            <a:pPr algn="r" rtl="1">
              <a:spcBef>
                <a:spcPct val="50000"/>
              </a:spcBef>
            </a:pPr>
            <a:r>
              <a:rPr lang="fa-IR" sz="3200" i="1">
                <a:cs typeface="B Mitra" pitchFamily="2" charset="-78"/>
              </a:rPr>
              <a:t>2- دریافت کالا مطابق ویژگی های مورد نظر</a:t>
            </a:r>
          </a:p>
          <a:p>
            <a:pPr algn="r" rtl="1">
              <a:spcBef>
                <a:spcPct val="50000"/>
              </a:spcBef>
            </a:pPr>
            <a:r>
              <a:rPr lang="fa-IR" sz="3200" i="1">
                <a:cs typeface="B Mitra" pitchFamily="2" charset="-78"/>
              </a:rPr>
              <a:t>3- دریافت محصولات سالم </a:t>
            </a:r>
          </a:p>
          <a:p>
            <a:pPr algn="r" rtl="1">
              <a:spcBef>
                <a:spcPct val="50000"/>
              </a:spcBef>
            </a:pPr>
            <a:r>
              <a:rPr lang="fa-IR" sz="3200" i="1">
                <a:cs typeface="B Mitra" pitchFamily="2" charset="-78"/>
              </a:rPr>
              <a:t>4- قیمت مناسب </a:t>
            </a:r>
          </a:p>
          <a:p>
            <a:pPr algn="r" rtl="1">
              <a:spcBef>
                <a:spcPct val="50000"/>
              </a:spcBef>
            </a:pPr>
            <a:r>
              <a:rPr lang="fa-IR" sz="3200" i="1">
                <a:cs typeface="B Mitra" pitchFamily="2" charset="-78"/>
              </a:rPr>
              <a:t>5- کیفیت مطمئن</a:t>
            </a:r>
          </a:p>
          <a:p>
            <a:pPr algn="r" rtl="1">
              <a:spcBef>
                <a:spcPct val="50000"/>
              </a:spcBef>
            </a:pPr>
            <a:r>
              <a:rPr lang="fa-IR" sz="3200" i="1">
                <a:cs typeface="B Mitra" pitchFamily="2" charset="-78"/>
              </a:rPr>
              <a:t>6- تحویل سریع و بموقع</a:t>
            </a:r>
          </a:p>
          <a:p>
            <a:pPr algn="r" rtl="1">
              <a:spcBef>
                <a:spcPct val="50000"/>
              </a:spcBef>
            </a:pPr>
            <a:r>
              <a:rPr lang="fa-IR" sz="3200" i="1">
                <a:cs typeface="B Mitra" pitchFamily="2" charset="-78"/>
              </a:rPr>
              <a:t>7- ضمانت و خدمات پس از فروش </a:t>
            </a:r>
            <a:endParaRPr lang="en-US" sz="3200" i="1">
              <a:cs typeface="B Mitra" pitchFamily="2" charset="-78"/>
            </a:endParaRPr>
          </a:p>
        </p:txBody>
      </p:sp>
      <p:sp>
        <p:nvSpPr>
          <p:cNvPr id="139268" name="WordArt 5" descr="Paper bag"/>
          <p:cNvSpPr>
            <a:spLocks noChangeArrowheads="1" noChangeShapeType="1" noTextEdit="1"/>
          </p:cNvSpPr>
          <p:nvPr/>
        </p:nvSpPr>
        <p:spPr bwMode="auto">
          <a:xfrm>
            <a:off x="1143000" y="228600"/>
            <a:ext cx="6858000" cy="106680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انتظارات مصرف کنندگان از مؤسسات</a:t>
            </a:r>
          </a:p>
        </p:txBody>
      </p:sp>
    </p:spTree>
  </p:cSld>
  <p:clrMapOvr>
    <a:masterClrMapping/>
  </p:clrMapOvr>
  <p:transition spd="slow">
    <p:cover dir="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xfrm>
            <a:off x="7010400" y="6245225"/>
            <a:ext cx="2133600" cy="476250"/>
          </a:xfrm>
          <a:prstGeom prst="rect">
            <a:avLst/>
          </a:prstGeom>
          <a:noFill/>
        </p:spPr>
        <p:txBody>
          <a:bodyPr/>
          <a:lstStyle/>
          <a:p>
            <a:fld id="{3BDFD03A-F0EE-4B93-9D40-72007E456E46}" type="slidenum">
              <a:rPr lang="ar-SA"/>
              <a:pPr/>
              <a:t>132</a:t>
            </a:fld>
            <a:endParaRPr lang="en-US"/>
          </a:p>
        </p:txBody>
      </p:sp>
      <p:sp>
        <p:nvSpPr>
          <p:cNvPr id="140291" name="Text Box 4"/>
          <p:cNvSpPr txBox="1">
            <a:spLocks noChangeArrowheads="1"/>
          </p:cNvSpPr>
          <p:nvPr/>
        </p:nvSpPr>
        <p:spPr bwMode="auto">
          <a:xfrm>
            <a:off x="457200" y="2270125"/>
            <a:ext cx="8153400" cy="28352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محرک های بازاریابی ، که به </a:t>
            </a:r>
            <a:r>
              <a:rPr lang="en-US" sz="4000" i="1">
                <a:latin typeface="Monotype Corsiva" pitchFamily="66" charset="0"/>
                <a:cs typeface="B Mitra" pitchFamily="2" charset="-78"/>
              </a:rPr>
              <a:t>4P</a:t>
            </a:r>
            <a:r>
              <a:rPr lang="fa-IR" sz="4000" i="1">
                <a:latin typeface="Monotype Corsiva" pitchFamily="66" charset="0"/>
                <a:cs typeface="B Mitra" pitchFamily="2" charset="-78"/>
              </a:rPr>
              <a:t> یا آمیخته های بازاریابی مشهور هستند</a:t>
            </a:r>
          </a:p>
          <a:p>
            <a:pPr algn="r" rtl="1">
              <a:spcBef>
                <a:spcPct val="50000"/>
              </a:spcBef>
            </a:pPr>
            <a:r>
              <a:rPr lang="fa-IR" sz="4000" i="1">
                <a:latin typeface="Monotype Corsiva" pitchFamily="66" charset="0"/>
                <a:cs typeface="B Mitra" pitchFamily="2" charset="-78"/>
              </a:rPr>
              <a:t>2- محرک های محیطی ، که شامل عوامل و شرایط اقتصادی ، اجتماعی ، فرهنگی و . . . می باشند</a:t>
            </a:r>
            <a:endParaRPr lang="en-US" sz="4000" i="1">
              <a:latin typeface="Monotype Corsiva" pitchFamily="66" charset="0"/>
              <a:cs typeface="B Mitra" pitchFamily="2" charset="-78"/>
            </a:endParaRPr>
          </a:p>
        </p:txBody>
      </p:sp>
      <p:sp>
        <p:nvSpPr>
          <p:cNvPr id="140292" name="WordArt 5" descr="Paper bag"/>
          <p:cNvSpPr>
            <a:spLocks noChangeArrowheads="1" noChangeShapeType="1" noTextEdit="1"/>
          </p:cNvSpPr>
          <p:nvPr/>
        </p:nvSpPr>
        <p:spPr bwMode="auto">
          <a:xfrm>
            <a:off x="1066800" y="609600"/>
            <a:ext cx="7010400" cy="106680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محرک های پیش روی خریداران</a:t>
            </a:r>
          </a:p>
        </p:txBody>
      </p:sp>
    </p:spTree>
  </p:cSld>
  <p:clrMapOvr>
    <a:masterClrMapping/>
  </p:clrMapOvr>
  <p:transition spd="slow">
    <p:cover di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xfrm>
            <a:off x="7010400" y="6245225"/>
            <a:ext cx="2133600" cy="476250"/>
          </a:xfrm>
          <a:prstGeom prst="rect">
            <a:avLst/>
          </a:prstGeom>
          <a:noFill/>
        </p:spPr>
        <p:txBody>
          <a:bodyPr/>
          <a:lstStyle/>
          <a:p>
            <a:fld id="{FA3D9E12-AEFC-45D8-BF33-4138B8B6E56A}" type="slidenum">
              <a:rPr lang="ar-SA"/>
              <a:pPr/>
              <a:t>133</a:t>
            </a:fld>
            <a:endParaRPr lang="en-US"/>
          </a:p>
        </p:txBody>
      </p:sp>
      <p:sp>
        <p:nvSpPr>
          <p:cNvPr id="141315" name="AutoShape 5"/>
          <p:cNvSpPr>
            <a:spLocks noChangeArrowheads="1"/>
          </p:cNvSpPr>
          <p:nvPr/>
        </p:nvSpPr>
        <p:spPr bwMode="auto">
          <a:xfrm>
            <a:off x="685800" y="2209800"/>
            <a:ext cx="2286000" cy="2667000"/>
          </a:xfrm>
          <a:prstGeom prst="flowChartProcess">
            <a:avLst/>
          </a:prstGeom>
          <a:solidFill>
            <a:schemeClr val="accent1"/>
          </a:solidFill>
          <a:ln w="19050" algn="ctr">
            <a:solidFill>
              <a:schemeClr val="tx1"/>
            </a:solidFill>
            <a:miter lim="800000"/>
            <a:headEnd/>
            <a:tailEnd/>
          </a:ln>
        </p:spPr>
        <p:txBody>
          <a:bodyPr wrap="none" anchor="ctr"/>
          <a:lstStyle/>
          <a:p>
            <a:endParaRPr lang="fa-IR"/>
          </a:p>
        </p:txBody>
      </p:sp>
      <p:sp>
        <p:nvSpPr>
          <p:cNvPr id="141316" name="WordArt 6" descr="Paper bag"/>
          <p:cNvSpPr>
            <a:spLocks noChangeArrowheads="1" noChangeShapeType="1" noTextEdit="1"/>
          </p:cNvSpPr>
          <p:nvPr/>
        </p:nvSpPr>
        <p:spPr bwMode="auto">
          <a:xfrm>
            <a:off x="190500" y="381000"/>
            <a:ext cx="8763000" cy="11620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نمودار فرآیند رفتار مصرف کنندگان</a:t>
            </a:r>
          </a:p>
        </p:txBody>
      </p:sp>
      <p:sp>
        <p:nvSpPr>
          <p:cNvPr id="141317" name="Text Box 7"/>
          <p:cNvSpPr txBox="1">
            <a:spLocks noChangeArrowheads="1"/>
          </p:cNvSpPr>
          <p:nvPr/>
        </p:nvSpPr>
        <p:spPr bwMode="auto">
          <a:xfrm>
            <a:off x="1828800" y="2192338"/>
            <a:ext cx="1066800" cy="77946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محرک های </a:t>
            </a:r>
          </a:p>
          <a:p>
            <a:pPr>
              <a:spcBef>
                <a:spcPct val="50000"/>
              </a:spcBef>
            </a:pPr>
            <a:r>
              <a:rPr lang="fa-IR" sz="1800" i="1">
                <a:cs typeface="B Mitra" pitchFamily="2" charset="-78"/>
              </a:rPr>
              <a:t>محیطی</a:t>
            </a:r>
            <a:endParaRPr lang="en-US" sz="1800" i="1">
              <a:cs typeface="B Mitra" pitchFamily="2" charset="-78"/>
            </a:endParaRPr>
          </a:p>
        </p:txBody>
      </p:sp>
      <p:sp>
        <p:nvSpPr>
          <p:cNvPr id="141318" name="Text Box 8"/>
          <p:cNvSpPr txBox="1">
            <a:spLocks noChangeArrowheads="1"/>
          </p:cNvSpPr>
          <p:nvPr/>
        </p:nvSpPr>
        <p:spPr bwMode="auto">
          <a:xfrm>
            <a:off x="685800" y="2192338"/>
            <a:ext cx="1066800" cy="77946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محرک های </a:t>
            </a:r>
          </a:p>
          <a:p>
            <a:pPr>
              <a:spcBef>
                <a:spcPct val="50000"/>
              </a:spcBef>
            </a:pPr>
            <a:r>
              <a:rPr lang="fa-IR" sz="1800" i="1">
                <a:cs typeface="B Mitra" pitchFamily="2" charset="-78"/>
              </a:rPr>
              <a:t>بازاریابی</a:t>
            </a:r>
            <a:endParaRPr lang="en-US" sz="1800" i="1">
              <a:cs typeface="B Mitra" pitchFamily="2" charset="-78"/>
            </a:endParaRPr>
          </a:p>
        </p:txBody>
      </p:sp>
      <p:sp>
        <p:nvSpPr>
          <p:cNvPr id="141319" name="Line 9"/>
          <p:cNvSpPr>
            <a:spLocks noChangeShapeType="1"/>
          </p:cNvSpPr>
          <p:nvPr/>
        </p:nvSpPr>
        <p:spPr bwMode="auto">
          <a:xfrm>
            <a:off x="1828800" y="2209800"/>
            <a:ext cx="0" cy="2667000"/>
          </a:xfrm>
          <a:prstGeom prst="line">
            <a:avLst/>
          </a:prstGeom>
          <a:noFill/>
          <a:ln w="19050">
            <a:solidFill>
              <a:schemeClr val="tx1"/>
            </a:solidFill>
            <a:round/>
            <a:headEnd/>
            <a:tailEnd/>
          </a:ln>
        </p:spPr>
        <p:txBody>
          <a:bodyPr wrap="none" anchor="ctr"/>
          <a:lstStyle/>
          <a:p>
            <a:endParaRPr lang="fa-IR"/>
          </a:p>
        </p:txBody>
      </p:sp>
      <p:sp>
        <p:nvSpPr>
          <p:cNvPr id="141320" name="Line 10"/>
          <p:cNvSpPr>
            <a:spLocks noChangeShapeType="1"/>
          </p:cNvSpPr>
          <p:nvPr/>
        </p:nvSpPr>
        <p:spPr bwMode="auto">
          <a:xfrm>
            <a:off x="685800" y="2971800"/>
            <a:ext cx="2286000" cy="0"/>
          </a:xfrm>
          <a:prstGeom prst="line">
            <a:avLst/>
          </a:prstGeom>
          <a:noFill/>
          <a:ln w="19050">
            <a:solidFill>
              <a:schemeClr val="tx1"/>
            </a:solidFill>
            <a:round/>
            <a:headEnd/>
            <a:tailEnd/>
          </a:ln>
        </p:spPr>
        <p:txBody>
          <a:bodyPr wrap="none" anchor="ctr"/>
          <a:lstStyle/>
          <a:p>
            <a:endParaRPr lang="fa-IR"/>
          </a:p>
        </p:txBody>
      </p:sp>
      <p:sp>
        <p:nvSpPr>
          <p:cNvPr id="141321" name="Text Box 11"/>
          <p:cNvSpPr txBox="1">
            <a:spLocks noChangeArrowheads="1"/>
          </p:cNvSpPr>
          <p:nvPr/>
        </p:nvSpPr>
        <p:spPr bwMode="auto">
          <a:xfrm>
            <a:off x="1828800" y="3367088"/>
            <a:ext cx="1066800" cy="36671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اجتماعی</a:t>
            </a:r>
            <a:endParaRPr lang="en-US" sz="1800" i="1">
              <a:cs typeface="B Mitra" pitchFamily="2" charset="-78"/>
            </a:endParaRPr>
          </a:p>
        </p:txBody>
      </p:sp>
      <p:sp>
        <p:nvSpPr>
          <p:cNvPr id="141322" name="Text Box 12"/>
          <p:cNvSpPr txBox="1">
            <a:spLocks noChangeArrowheads="1"/>
          </p:cNvSpPr>
          <p:nvPr/>
        </p:nvSpPr>
        <p:spPr bwMode="auto">
          <a:xfrm>
            <a:off x="1828800" y="3748088"/>
            <a:ext cx="1066800" cy="36671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سیاسی</a:t>
            </a:r>
            <a:endParaRPr lang="en-US" sz="1800" i="1">
              <a:cs typeface="B Mitra" pitchFamily="2" charset="-78"/>
            </a:endParaRPr>
          </a:p>
        </p:txBody>
      </p:sp>
      <p:sp>
        <p:nvSpPr>
          <p:cNvPr id="141323" name="Text Box 13"/>
          <p:cNvSpPr txBox="1">
            <a:spLocks noChangeArrowheads="1"/>
          </p:cNvSpPr>
          <p:nvPr/>
        </p:nvSpPr>
        <p:spPr bwMode="auto">
          <a:xfrm>
            <a:off x="1828800" y="4129088"/>
            <a:ext cx="1066800" cy="36671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فرهنگی</a:t>
            </a:r>
            <a:endParaRPr lang="en-US" sz="1800" i="1">
              <a:cs typeface="B Mitra" pitchFamily="2" charset="-78"/>
            </a:endParaRPr>
          </a:p>
        </p:txBody>
      </p:sp>
      <p:sp>
        <p:nvSpPr>
          <p:cNvPr id="141324" name="Text Box 14"/>
          <p:cNvSpPr txBox="1">
            <a:spLocks noChangeArrowheads="1"/>
          </p:cNvSpPr>
          <p:nvPr/>
        </p:nvSpPr>
        <p:spPr bwMode="auto">
          <a:xfrm>
            <a:off x="762000" y="2971800"/>
            <a:ext cx="1066800" cy="366713"/>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محصول</a:t>
            </a:r>
            <a:endParaRPr lang="en-US" sz="1800" i="1">
              <a:cs typeface="B Mitra" pitchFamily="2" charset="-78"/>
            </a:endParaRPr>
          </a:p>
        </p:txBody>
      </p:sp>
      <p:sp>
        <p:nvSpPr>
          <p:cNvPr id="141325" name="Text Box 15"/>
          <p:cNvSpPr txBox="1">
            <a:spLocks noChangeArrowheads="1"/>
          </p:cNvSpPr>
          <p:nvPr/>
        </p:nvSpPr>
        <p:spPr bwMode="auto">
          <a:xfrm>
            <a:off x="1828800" y="2971800"/>
            <a:ext cx="1066800" cy="366713"/>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اقتصادی</a:t>
            </a:r>
            <a:endParaRPr lang="en-US" sz="1800" i="1">
              <a:cs typeface="B Mitra" pitchFamily="2" charset="-78"/>
            </a:endParaRPr>
          </a:p>
        </p:txBody>
      </p:sp>
      <p:sp>
        <p:nvSpPr>
          <p:cNvPr id="141326" name="Text Box 16"/>
          <p:cNvSpPr txBox="1">
            <a:spLocks noChangeArrowheads="1"/>
          </p:cNvSpPr>
          <p:nvPr/>
        </p:nvSpPr>
        <p:spPr bwMode="auto">
          <a:xfrm>
            <a:off x="762000" y="3367088"/>
            <a:ext cx="1066800" cy="36671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قیمت</a:t>
            </a:r>
            <a:endParaRPr lang="en-US" sz="1800" i="1">
              <a:cs typeface="B Mitra" pitchFamily="2" charset="-78"/>
            </a:endParaRPr>
          </a:p>
        </p:txBody>
      </p:sp>
      <p:sp>
        <p:nvSpPr>
          <p:cNvPr id="141327" name="Text Box 17"/>
          <p:cNvSpPr txBox="1">
            <a:spLocks noChangeArrowheads="1"/>
          </p:cNvSpPr>
          <p:nvPr/>
        </p:nvSpPr>
        <p:spPr bwMode="auto">
          <a:xfrm>
            <a:off x="762000" y="3748088"/>
            <a:ext cx="1066800" cy="36671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مکان توزیع</a:t>
            </a:r>
            <a:endParaRPr lang="en-US" sz="1800" i="1">
              <a:cs typeface="B Mitra" pitchFamily="2" charset="-78"/>
            </a:endParaRPr>
          </a:p>
        </p:txBody>
      </p:sp>
      <p:sp>
        <p:nvSpPr>
          <p:cNvPr id="141328" name="Text Box 18"/>
          <p:cNvSpPr txBox="1">
            <a:spLocks noChangeArrowheads="1"/>
          </p:cNvSpPr>
          <p:nvPr/>
        </p:nvSpPr>
        <p:spPr bwMode="auto">
          <a:xfrm>
            <a:off x="762000" y="4114800"/>
            <a:ext cx="1066800" cy="366713"/>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پیشبرد فروش</a:t>
            </a:r>
            <a:endParaRPr lang="en-US" sz="1800" i="1">
              <a:cs typeface="B Mitra" pitchFamily="2" charset="-78"/>
            </a:endParaRPr>
          </a:p>
        </p:txBody>
      </p:sp>
      <p:sp>
        <p:nvSpPr>
          <p:cNvPr id="141329" name="AutoShape 19"/>
          <p:cNvSpPr>
            <a:spLocks noChangeArrowheads="1"/>
          </p:cNvSpPr>
          <p:nvPr/>
        </p:nvSpPr>
        <p:spPr bwMode="auto">
          <a:xfrm rot="5400000">
            <a:off x="1905000" y="3276600"/>
            <a:ext cx="2667000" cy="533400"/>
          </a:xfrm>
          <a:prstGeom prst="flowChartExtract">
            <a:avLst/>
          </a:prstGeom>
          <a:solidFill>
            <a:schemeClr val="accent1"/>
          </a:solidFill>
          <a:ln w="19050" algn="ctr">
            <a:solidFill>
              <a:schemeClr val="tx1"/>
            </a:solidFill>
            <a:miter lim="800000"/>
            <a:headEnd/>
            <a:tailEnd/>
          </a:ln>
        </p:spPr>
        <p:txBody>
          <a:bodyPr wrap="none" anchor="ctr"/>
          <a:lstStyle/>
          <a:p>
            <a:endParaRPr lang="fa-IR"/>
          </a:p>
        </p:txBody>
      </p:sp>
      <p:sp>
        <p:nvSpPr>
          <p:cNvPr id="141330" name="AutoShape 21"/>
          <p:cNvSpPr>
            <a:spLocks noChangeArrowheads="1"/>
          </p:cNvSpPr>
          <p:nvPr/>
        </p:nvSpPr>
        <p:spPr bwMode="auto">
          <a:xfrm>
            <a:off x="3505200" y="2209800"/>
            <a:ext cx="2286000" cy="2667000"/>
          </a:xfrm>
          <a:prstGeom prst="flowChartProcess">
            <a:avLst/>
          </a:prstGeom>
          <a:solidFill>
            <a:schemeClr val="accent1"/>
          </a:solidFill>
          <a:ln w="19050" algn="ctr">
            <a:solidFill>
              <a:schemeClr val="tx1"/>
            </a:solidFill>
            <a:miter lim="800000"/>
            <a:headEnd/>
            <a:tailEnd/>
          </a:ln>
        </p:spPr>
        <p:txBody>
          <a:bodyPr wrap="none" anchor="ctr"/>
          <a:lstStyle/>
          <a:p>
            <a:endParaRPr lang="fa-IR"/>
          </a:p>
        </p:txBody>
      </p:sp>
      <p:sp>
        <p:nvSpPr>
          <p:cNvPr id="141331" name="Line 22"/>
          <p:cNvSpPr>
            <a:spLocks noChangeShapeType="1"/>
          </p:cNvSpPr>
          <p:nvPr/>
        </p:nvSpPr>
        <p:spPr bwMode="auto">
          <a:xfrm>
            <a:off x="4648200" y="2971800"/>
            <a:ext cx="0" cy="1905000"/>
          </a:xfrm>
          <a:prstGeom prst="line">
            <a:avLst/>
          </a:prstGeom>
          <a:noFill/>
          <a:ln w="19050">
            <a:solidFill>
              <a:schemeClr val="tx1"/>
            </a:solidFill>
            <a:round/>
            <a:headEnd/>
            <a:tailEnd/>
          </a:ln>
        </p:spPr>
        <p:txBody>
          <a:bodyPr wrap="none" anchor="ctr"/>
          <a:lstStyle/>
          <a:p>
            <a:endParaRPr lang="fa-IR"/>
          </a:p>
        </p:txBody>
      </p:sp>
      <p:sp>
        <p:nvSpPr>
          <p:cNvPr id="141332" name="Line 23"/>
          <p:cNvSpPr>
            <a:spLocks noChangeShapeType="1"/>
          </p:cNvSpPr>
          <p:nvPr/>
        </p:nvSpPr>
        <p:spPr bwMode="auto">
          <a:xfrm>
            <a:off x="3505200" y="2971800"/>
            <a:ext cx="2286000" cy="0"/>
          </a:xfrm>
          <a:prstGeom prst="line">
            <a:avLst/>
          </a:prstGeom>
          <a:noFill/>
          <a:ln w="19050">
            <a:solidFill>
              <a:schemeClr val="tx1"/>
            </a:solidFill>
            <a:round/>
            <a:headEnd/>
            <a:tailEnd/>
          </a:ln>
        </p:spPr>
        <p:txBody>
          <a:bodyPr wrap="none" anchor="ctr"/>
          <a:lstStyle/>
          <a:p>
            <a:endParaRPr lang="fa-IR"/>
          </a:p>
        </p:txBody>
      </p:sp>
      <p:sp>
        <p:nvSpPr>
          <p:cNvPr id="141333" name="AutoShape 24"/>
          <p:cNvSpPr>
            <a:spLocks noChangeArrowheads="1"/>
          </p:cNvSpPr>
          <p:nvPr/>
        </p:nvSpPr>
        <p:spPr bwMode="auto">
          <a:xfrm rot="5400000">
            <a:off x="4724400" y="3276600"/>
            <a:ext cx="2667000" cy="533400"/>
          </a:xfrm>
          <a:prstGeom prst="flowChartExtract">
            <a:avLst/>
          </a:prstGeom>
          <a:solidFill>
            <a:schemeClr val="accent1"/>
          </a:solidFill>
          <a:ln w="19050" algn="ctr">
            <a:solidFill>
              <a:schemeClr val="tx1"/>
            </a:solidFill>
            <a:miter lim="800000"/>
            <a:headEnd/>
            <a:tailEnd/>
          </a:ln>
        </p:spPr>
        <p:txBody>
          <a:bodyPr wrap="none" anchor="ctr"/>
          <a:lstStyle/>
          <a:p>
            <a:endParaRPr lang="fa-IR"/>
          </a:p>
        </p:txBody>
      </p:sp>
      <p:sp>
        <p:nvSpPr>
          <p:cNvPr id="141334" name="Text Box 25"/>
          <p:cNvSpPr txBox="1">
            <a:spLocks noChangeArrowheads="1"/>
          </p:cNvSpPr>
          <p:nvPr/>
        </p:nvSpPr>
        <p:spPr bwMode="auto">
          <a:xfrm>
            <a:off x="3733800" y="2438400"/>
            <a:ext cx="1752600" cy="366713"/>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جعبه سیاه مشتری</a:t>
            </a:r>
            <a:endParaRPr lang="en-US" sz="1800" i="1">
              <a:cs typeface="B Mitra" pitchFamily="2" charset="-78"/>
            </a:endParaRPr>
          </a:p>
        </p:txBody>
      </p:sp>
      <p:sp>
        <p:nvSpPr>
          <p:cNvPr id="141335" name="Text Box 26"/>
          <p:cNvSpPr txBox="1">
            <a:spLocks noChangeArrowheads="1"/>
          </p:cNvSpPr>
          <p:nvPr/>
        </p:nvSpPr>
        <p:spPr bwMode="auto">
          <a:xfrm>
            <a:off x="4648200" y="3138488"/>
            <a:ext cx="1066800" cy="36671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فرآیند</a:t>
            </a:r>
            <a:endParaRPr lang="en-US" sz="1800" i="1">
              <a:cs typeface="B Mitra" pitchFamily="2" charset="-78"/>
            </a:endParaRPr>
          </a:p>
        </p:txBody>
      </p:sp>
      <p:sp>
        <p:nvSpPr>
          <p:cNvPr id="141336" name="Text Box 27"/>
          <p:cNvSpPr txBox="1">
            <a:spLocks noChangeArrowheads="1"/>
          </p:cNvSpPr>
          <p:nvPr/>
        </p:nvSpPr>
        <p:spPr bwMode="auto">
          <a:xfrm>
            <a:off x="4648200" y="3595688"/>
            <a:ext cx="1066800" cy="36671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تصمیم گیری</a:t>
            </a:r>
            <a:endParaRPr lang="en-US" sz="1800" i="1">
              <a:cs typeface="B Mitra" pitchFamily="2" charset="-78"/>
            </a:endParaRPr>
          </a:p>
        </p:txBody>
      </p:sp>
      <p:sp>
        <p:nvSpPr>
          <p:cNvPr id="141337" name="Text Box 28"/>
          <p:cNvSpPr txBox="1">
            <a:spLocks noChangeArrowheads="1"/>
          </p:cNvSpPr>
          <p:nvPr/>
        </p:nvSpPr>
        <p:spPr bwMode="auto">
          <a:xfrm>
            <a:off x="4648200" y="3976688"/>
            <a:ext cx="1066800" cy="36671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خریدار</a:t>
            </a:r>
            <a:endParaRPr lang="en-US" sz="1800" i="1">
              <a:cs typeface="B Mitra" pitchFamily="2" charset="-78"/>
            </a:endParaRPr>
          </a:p>
        </p:txBody>
      </p:sp>
      <p:sp>
        <p:nvSpPr>
          <p:cNvPr id="141338" name="Text Box 29"/>
          <p:cNvSpPr txBox="1">
            <a:spLocks noChangeArrowheads="1"/>
          </p:cNvSpPr>
          <p:nvPr/>
        </p:nvSpPr>
        <p:spPr bwMode="auto">
          <a:xfrm>
            <a:off x="3505200" y="3124200"/>
            <a:ext cx="1066800" cy="1192213"/>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صفات و</a:t>
            </a:r>
          </a:p>
          <a:p>
            <a:pPr>
              <a:spcBef>
                <a:spcPct val="50000"/>
              </a:spcBef>
            </a:pPr>
            <a:r>
              <a:rPr lang="fa-IR" sz="1800" i="1">
                <a:cs typeface="B Mitra" pitchFamily="2" charset="-78"/>
              </a:rPr>
              <a:t>ویژگی های</a:t>
            </a:r>
          </a:p>
          <a:p>
            <a:pPr>
              <a:spcBef>
                <a:spcPct val="50000"/>
              </a:spcBef>
            </a:pPr>
            <a:r>
              <a:rPr lang="fa-IR" sz="1800" i="1">
                <a:cs typeface="B Mitra" pitchFamily="2" charset="-78"/>
              </a:rPr>
              <a:t>مصرف کننده</a:t>
            </a:r>
            <a:endParaRPr lang="en-US" sz="1800" i="1">
              <a:cs typeface="B Mitra" pitchFamily="2" charset="-78"/>
            </a:endParaRPr>
          </a:p>
        </p:txBody>
      </p:sp>
      <p:sp>
        <p:nvSpPr>
          <p:cNvPr id="141339" name="AutoShape 30"/>
          <p:cNvSpPr>
            <a:spLocks noChangeArrowheads="1"/>
          </p:cNvSpPr>
          <p:nvPr/>
        </p:nvSpPr>
        <p:spPr bwMode="auto">
          <a:xfrm>
            <a:off x="6324600" y="2209800"/>
            <a:ext cx="1752600" cy="2667000"/>
          </a:xfrm>
          <a:prstGeom prst="flowChartProcess">
            <a:avLst/>
          </a:prstGeom>
          <a:solidFill>
            <a:schemeClr val="accent1"/>
          </a:solidFill>
          <a:ln w="19050" algn="ctr">
            <a:solidFill>
              <a:schemeClr val="tx1"/>
            </a:solidFill>
            <a:miter lim="800000"/>
            <a:headEnd/>
            <a:tailEnd/>
          </a:ln>
        </p:spPr>
        <p:txBody>
          <a:bodyPr wrap="none" anchor="ctr"/>
          <a:lstStyle/>
          <a:p>
            <a:endParaRPr lang="fa-IR"/>
          </a:p>
        </p:txBody>
      </p:sp>
      <p:sp>
        <p:nvSpPr>
          <p:cNvPr id="141340" name="AutoShape 31"/>
          <p:cNvSpPr>
            <a:spLocks noChangeArrowheads="1"/>
          </p:cNvSpPr>
          <p:nvPr/>
        </p:nvSpPr>
        <p:spPr bwMode="auto">
          <a:xfrm rot="5400000">
            <a:off x="7010400" y="3276600"/>
            <a:ext cx="2667000" cy="533400"/>
          </a:xfrm>
          <a:prstGeom prst="flowChartExtract">
            <a:avLst/>
          </a:prstGeom>
          <a:solidFill>
            <a:schemeClr val="accent1"/>
          </a:solidFill>
          <a:ln w="19050" algn="ctr">
            <a:solidFill>
              <a:schemeClr val="tx1"/>
            </a:solidFill>
            <a:miter lim="800000"/>
            <a:headEnd/>
            <a:tailEnd/>
          </a:ln>
        </p:spPr>
        <p:txBody>
          <a:bodyPr wrap="none" anchor="ctr"/>
          <a:lstStyle/>
          <a:p>
            <a:endParaRPr lang="fa-IR"/>
          </a:p>
        </p:txBody>
      </p:sp>
      <p:sp>
        <p:nvSpPr>
          <p:cNvPr id="141341" name="Text Box 32"/>
          <p:cNvSpPr txBox="1">
            <a:spLocks noChangeArrowheads="1"/>
          </p:cNvSpPr>
          <p:nvPr/>
        </p:nvSpPr>
        <p:spPr bwMode="auto">
          <a:xfrm>
            <a:off x="6324600" y="2192338"/>
            <a:ext cx="1752600" cy="77946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عکس العمل</a:t>
            </a:r>
          </a:p>
          <a:p>
            <a:pPr>
              <a:spcBef>
                <a:spcPct val="50000"/>
              </a:spcBef>
            </a:pPr>
            <a:r>
              <a:rPr lang="fa-IR" sz="1800" i="1">
                <a:cs typeface="B Mitra" pitchFamily="2" charset="-78"/>
              </a:rPr>
              <a:t>خریدار</a:t>
            </a:r>
            <a:endParaRPr lang="en-US" sz="1800" i="1">
              <a:cs typeface="B Mitra" pitchFamily="2" charset="-78"/>
            </a:endParaRPr>
          </a:p>
        </p:txBody>
      </p:sp>
      <p:sp>
        <p:nvSpPr>
          <p:cNvPr id="141342" name="Line 33"/>
          <p:cNvSpPr>
            <a:spLocks noChangeShapeType="1"/>
          </p:cNvSpPr>
          <p:nvPr/>
        </p:nvSpPr>
        <p:spPr bwMode="auto">
          <a:xfrm>
            <a:off x="6324600" y="2971800"/>
            <a:ext cx="1752600" cy="0"/>
          </a:xfrm>
          <a:prstGeom prst="line">
            <a:avLst/>
          </a:prstGeom>
          <a:noFill/>
          <a:ln w="19050">
            <a:solidFill>
              <a:schemeClr val="tx1"/>
            </a:solidFill>
            <a:round/>
            <a:headEnd/>
            <a:tailEnd/>
          </a:ln>
        </p:spPr>
        <p:txBody>
          <a:bodyPr wrap="none" anchor="ctr"/>
          <a:lstStyle/>
          <a:p>
            <a:endParaRPr lang="fa-IR"/>
          </a:p>
        </p:txBody>
      </p:sp>
      <p:sp>
        <p:nvSpPr>
          <p:cNvPr id="141343" name="Text Box 34"/>
          <p:cNvSpPr txBox="1">
            <a:spLocks noChangeArrowheads="1"/>
          </p:cNvSpPr>
          <p:nvPr/>
        </p:nvSpPr>
        <p:spPr bwMode="auto">
          <a:xfrm>
            <a:off x="6324600" y="2895600"/>
            <a:ext cx="1676400" cy="2017713"/>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انتخاب محصول</a:t>
            </a:r>
          </a:p>
          <a:p>
            <a:pPr>
              <a:spcBef>
                <a:spcPct val="50000"/>
              </a:spcBef>
            </a:pPr>
            <a:r>
              <a:rPr lang="fa-IR" sz="1800" i="1">
                <a:cs typeface="B Mitra" pitchFamily="2" charset="-78"/>
              </a:rPr>
              <a:t>انتخاب نامی خاص</a:t>
            </a:r>
          </a:p>
          <a:p>
            <a:pPr>
              <a:spcBef>
                <a:spcPct val="50000"/>
              </a:spcBef>
            </a:pPr>
            <a:r>
              <a:rPr lang="fa-IR" sz="1800" i="1">
                <a:cs typeface="B Mitra" pitchFamily="2" charset="-78"/>
              </a:rPr>
              <a:t>انتخاب فروشنده</a:t>
            </a:r>
          </a:p>
          <a:p>
            <a:pPr>
              <a:spcBef>
                <a:spcPct val="50000"/>
              </a:spcBef>
            </a:pPr>
            <a:r>
              <a:rPr lang="fa-IR" sz="1800" i="1">
                <a:cs typeface="B Mitra" pitchFamily="2" charset="-78"/>
              </a:rPr>
              <a:t>انتخاب وقت خرید</a:t>
            </a:r>
          </a:p>
          <a:p>
            <a:pPr>
              <a:spcBef>
                <a:spcPct val="50000"/>
              </a:spcBef>
            </a:pPr>
            <a:r>
              <a:rPr lang="fa-IR" sz="1800" i="1">
                <a:cs typeface="B Mitra" pitchFamily="2" charset="-78"/>
              </a:rPr>
              <a:t>تعیین مبلغ خرید</a:t>
            </a:r>
            <a:endParaRPr lang="en-US" sz="1800" i="1">
              <a:cs typeface="B Mitra" pitchFamily="2" charset="-78"/>
            </a:endParaRPr>
          </a:p>
        </p:txBody>
      </p:sp>
    </p:spTree>
  </p:cSld>
  <p:clrMapOvr>
    <a:masterClrMapping/>
  </p:clrMapOvr>
  <p:transition spd="slow">
    <p:cover dir="l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xfrm>
            <a:off x="7010400" y="6245225"/>
            <a:ext cx="2133600" cy="476250"/>
          </a:xfrm>
          <a:prstGeom prst="rect">
            <a:avLst/>
          </a:prstGeom>
          <a:noFill/>
        </p:spPr>
        <p:txBody>
          <a:bodyPr/>
          <a:lstStyle/>
          <a:p>
            <a:fld id="{423816C2-FF66-4F6C-9EA7-CC25C8F2225D}" type="slidenum">
              <a:rPr lang="ar-SA"/>
              <a:pPr/>
              <a:t>134</a:t>
            </a:fld>
            <a:endParaRPr lang="en-US"/>
          </a:p>
        </p:txBody>
      </p:sp>
      <p:sp>
        <p:nvSpPr>
          <p:cNvPr id="142339" name="WordArt 5" descr="Paper bag"/>
          <p:cNvSpPr>
            <a:spLocks noChangeArrowheads="1" noChangeShapeType="1" noTextEdit="1"/>
          </p:cNvSpPr>
          <p:nvPr/>
        </p:nvSpPr>
        <p:spPr bwMode="auto">
          <a:xfrm>
            <a:off x="190500" y="381000"/>
            <a:ext cx="8763000" cy="11620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نمودار عوامل مؤثر در رفتار مصرف کننده</a:t>
            </a:r>
          </a:p>
        </p:txBody>
      </p:sp>
      <p:sp>
        <p:nvSpPr>
          <p:cNvPr id="142340" name="AutoShape 6"/>
          <p:cNvSpPr>
            <a:spLocks noChangeArrowheads="1"/>
          </p:cNvSpPr>
          <p:nvPr/>
        </p:nvSpPr>
        <p:spPr bwMode="auto">
          <a:xfrm>
            <a:off x="228600" y="2209800"/>
            <a:ext cx="1752600" cy="2971800"/>
          </a:xfrm>
          <a:prstGeom prst="flowChartProcess">
            <a:avLst/>
          </a:prstGeom>
          <a:solidFill>
            <a:schemeClr val="accent1"/>
          </a:solidFill>
          <a:ln w="19050" algn="ctr">
            <a:solidFill>
              <a:schemeClr val="tx1"/>
            </a:solidFill>
            <a:miter lim="800000"/>
            <a:headEnd/>
            <a:tailEnd/>
          </a:ln>
        </p:spPr>
        <p:txBody>
          <a:bodyPr wrap="none" anchor="ctr"/>
          <a:lstStyle/>
          <a:p>
            <a:endParaRPr lang="fa-IR"/>
          </a:p>
        </p:txBody>
      </p:sp>
      <p:sp>
        <p:nvSpPr>
          <p:cNvPr id="142341" name="Line 7"/>
          <p:cNvSpPr>
            <a:spLocks noChangeShapeType="1"/>
          </p:cNvSpPr>
          <p:nvPr/>
        </p:nvSpPr>
        <p:spPr bwMode="auto">
          <a:xfrm>
            <a:off x="228600" y="2667000"/>
            <a:ext cx="1752600" cy="0"/>
          </a:xfrm>
          <a:prstGeom prst="line">
            <a:avLst/>
          </a:prstGeom>
          <a:noFill/>
          <a:ln w="19050">
            <a:solidFill>
              <a:schemeClr val="tx1"/>
            </a:solidFill>
            <a:round/>
            <a:headEnd/>
            <a:tailEnd/>
          </a:ln>
        </p:spPr>
        <p:txBody>
          <a:bodyPr wrap="none" anchor="ctr"/>
          <a:lstStyle/>
          <a:p>
            <a:endParaRPr lang="fa-IR"/>
          </a:p>
        </p:txBody>
      </p:sp>
      <p:sp>
        <p:nvSpPr>
          <p:cNvPr id="142342" name="AutoShape 8"/>
          <p:cNvSpPr>
            <a:spLocks noChangeArrowheads="1"/>
          </p:cNvSpPr>
          <p:nvPr/>
        </p:nvSpPr>
        <p:spPr bwMode="auto">
          <a:xfrm>
            <a:off x="1981200" y="2667000"/>
            <a:ext cx="1752600" cy="2514600"/>
          </a:xfrm>
          <a:prstGeom prst="flowChartProcess">
            <a:avLst/>
          </a:prstGeom>
          <a:solidFill>
            <a:schemeClr val="accent1"/>
          </a:solidFill>
          <a:ln w="19050" algn="ctr">
            <a:solidFill>
              <a:schemeClr val="tx1"/>
            </a:solidFill>
            <a:miter lim="800000"/>
            <a:headEnd/>
            <a:tailEnd/>
          </a:ln>
        </p:spPr>
        <p:txBody>
          <a:bodyPr wrap="none" anchor="ctr"/>
          <a:lstStyle/>
          <a:p>
            <a:endParaRPr lang="fa-IR"/>
          </a:p>
        </p:txBody>
      </p:sp>
      <p:sp>
        <p:nvSpPr>
          <p:cNvPr id="142343" name="Line 9"/>
          <p:cNvSpPr>
            <a:spLocks noChangeShapeType="1"/>
          </p:cNvSpPr>
          <p:nvPr/>
        </p:nvSpPr>
        <p:spPr bwMode="auto">
          <a:xfrm>
            <a:off x="1981200" y="3124200"/>
            <a:ext cx="1752600" cy="0"/>
          </a:xfrm>
          <a:prstGeom prst="line">
            <a:avLst/>
          </a:prstGeom>
          <a:noFill/>
          <a:ln w="19050">
            <a:solidFill>
              <a:schemeClr val="tx1"/>
            </a:solidFill>
            <a:round/>
            <a:headEnd/>
            <a:tailEnd/>
          </a:ln>
        </p:spPr>
        <p:txBody>
          <a:bodyPr wrap="none" anchor="ctr"/>
          <a:lstStyle/>
          <a:p>
            <a:endParaRPr lang="fa-IR"/>
          </a:p>
        </p:txBody>
      </p:sp>
      <p:sp>
        <p:nvSpPr>
          <p:cNvPr id="142344" name="AutoShape 10"/>
          <p:cNvSpPr>
            <a:spLocks noChangeArrowheads="1"/>
          </p:cNvSpPr>
          <p:nvPr/>
        </p:nvSpPr>
        <p:spPr bwMode="auto">
          <a:xfrm>
            <a:off x="3733800" y="3124200"/>
            <a:ext cx="1752600" cy="2057400"/>
          </a:xfrm>
          <a:prstGeom prst="flowChartProcess">
            <a:avLst/>
          </a:prstGeom>
          <a:solidFill>
            <a:schemeClr val="accent1"/>
          </a:solidFill>
          <a:ln w="19050" algn="ctr">
            <a:solidFill>
              <a:schemeClr val="tx1"/>
            </a:solidFill>
            <a:miter lim="800000"/>
            <a:headEnd/>
            <a:tailEnd/>
          </a:ln>
        </p:spPr>
        <p:txBody>
          <a:bodyPr wrap="none" anchor="ctr"/>
          <a:lstStyle/>
          <a:p>
            <a:endParaRPr lang="fa-IR"/>
          </a:p>
        </p:txBody>
      </p:sp>
      <p:sp>
        <p:nvSpPr>
          <p:cNvPr id="142345" name="Line 11"/>
          <p:cNvSpPr>
            <a:spLocks noChangeShapeType="1"/>
          </p:cNvSpPr>
          <p:nvPr/>
        </p:nvSpPr>
        <p:spPr bwMode="auto">
          <a:xfrm>
            <a:off x="3733800" y="3581400"/>
            <a:ext cx="1752600" cy="0"/>
          </a:xfrm>
          <a:prstGeom prst="line">
            <a:avLst/>
          </a:prstGeom>
          <a:noFill/>
          <a:ln w="19050">
            <a:solidFill>
              <a:schemeClr val="tx1"/>
            </a:solidFill>
            <a:round/>
            <a:headEnd/>
            <a:tailEnd/>
          </a:ln>
        </p:spPr>
        <p:txBody>
          <a:bodyPr wrap="none" anchor="ctr"/>
          <a:lstStyle/>
          <a:p>
            <a:endParaRPr lang="fa-IR"/>
          </a:p>
        </p:txBody>
      </p:sp>
      <p:sp>
        <p:nvSpPr>
          <p:cNvPr id="142346" name="AutoShape 12"/>
          <p:cNvSpPr>
            <a:spLocks noChangeArrowheads="1"/>
          </p:cNvSpPr>
          <p:nvPr/>
        </p:nvSpPr>
        <p:spPr bwMode="auto">
          <a:xfrm>
            <a:off x="5486400" y="3581400"/>
            <a:ext cx="1752600" cy="1600200"/>
          </a:xfrm>
          <a:prstGeom prst="flowChartProcess">
            <a:avLst/>
          </a:prstGeom>
          <a:solidFill>
            <a:schemeClr val="accent1"/>
          </a:solidFill>
          <a:ln w="19050" algn="ctr">
            <a:solidFill>
              <a:schemeClr val="tx1"/>
            </a:solidFill>
            <a:miter lim="800000"/>
            <a:headEnd/>
            <a:tailEnd/>
          </a:ln>
        </p:spPr>
        <p:txBody>
          <a:bodyPr wrap="none" anchor="ctr"/>
          <a:lstStyle/>
          <a:p>
            <a:endParaRPr lang="fa-IR"/>
          </a:p>
        </p:txBody>
      </p:sp>
      <p:sp>
        <p:nvSpPr>
          <p:cNvPr id="142347" name="Line 13"/>
          <p:cNvSpPr>
            <a:spLocks noChangeShapeType="1"/>
          </p:cNvSpPr>
          <p:nvPr/>
        </p:nvSpPr>
        <p:spPr bwMode="auto">
          <a:xfrm>
            <a:off x="5486400" y="4038600"/>
            <a:ext cx="1752600" cy="0"/>
          </a:xfrm>
          <a:prstGeom prst="line">
            <a:avLst/>
          </a:prstGeom>
          <a:noFill/>
          <a:ln w="19050">
            <a:solidFill>
              <a:schemeClr val="tx1"/>
            </a:solidFill>
            <a:round/>
            <a:headEnd/>
            <a:tailEnd/>
          </a:ln>
        </p:spPr>
        <p:txBody>
          <a:bodyPr wrap="none" anchor="ctr"/>
          <a:lstStyle/>
          <a:p>
            <a:endParaRPr lang="fa-IR"/>
          </a:p>
        </p:txBody>
      </p:sp>
      <p:sp>
        <p:nvSpPr>
          <p:cNvPr id="142348" name="AutoShape 14"/>
          <p:cNvSpPr>
            <a:spLocks noChangeArrowheads="1"/>
          </p:cNvSpPr>
          <p:nvPr/>
        </p:nvSpPr>
        <p:spPr bwMode="auto">
          <a:xfrm>
            <a:off x="7239000" y="4267200"/>
            <a:ext cx="1752600" cy="914400"/>
          </a:xfrm>
          <a:prstGeom prst="flowChartProcess">
            <a:avLst/>
          </a:prstGeom>
          <a:solidFill>
            <a:schemeClr val="accent1"/>
          </a:solidFill>
          <a:ln w="19050" algn="ctr">
            <a:solidFill>
              <a:schemeClr val="tx1"/>
            </a:solidFill>
            <a:miter lim="800000"/>
            <a:headEnd/>
            <a:tailEnd/>
          </a:ln>
        </p:spPr>
        <p:txBody>
          <a:bodyPr wrap="none" anchor="ctr"/>
          <a:lstStyle/>
          <a:p>
            <a:endParaRPr lang="fa-IR"/>
          </a:p>
        </p:txBody>
      </p:sp>
      <p:sp>
        <p:nvSpPr>
          <p:cNvPr id="142349" name="Text Box 15"/>
          <p:cNvSpPr txBox="1">
            <a:spLocks noChangeArrowheads="1"/>
          </p:cNvSpPr>
          <p:nvPr/>
        </p:nvSpPr>
        <p:spPr bwMode="auto">
          <a:xfrm>
            <a:off x="304800" y="2224088"/>
            <a:ext cx="1600200" cy="366712"/>
          </a:xfrm>
          <a:prstGeom prst="rect">
            <a:avLst/>
          </a:prstGeom>
          <a:noFill/>
          <a:ln w="9525" algn="ctr">
            <a:noFill/>
            <a:miter lim="800000"/>
            <a:headEnd/>
            <a:tailEnd/>
          </a:ln>
        </p:spPr>
        <p:txBody>
          <a:bodyPr>
            <a:spAutoFit/>
          </a:bodyPr>
          <a:lstStyle/>
          <a:p>
            <a:pPr>
              <a:spcBef>
                <a:spcPct val="50000"/>
              </a:spcBef>
            </a:pPr>
            <a:r>
              <a:rPr lang="fa-IR" sz="1800" b="1" i="1">
                <a:cs typeface="B Mitra" pitchFamily="2" charset="-78"/>
              </a:rPr>
              <a:t>عوامل فرهنگی</a:t>
            </a:r>
            <a:endParaRPr lang="en-US" sz="1800" b="1" i="1">
              <a:cs typeface="B Mitra" pitchFamily="2" charset="-78"/>
            </a:endParaRPr>
          </a:p>
        </p:txBody>
      </p:sp>
      <p:sp>
        <p:nvSpPr>
          <p:cNvPr id="142350" name="Text Box 16"/>
          <p:cNvSpPr txBox="1">
            <a:spLocks noChangeArrowheads="1"/>
          </p:cNvSpPr>
          <p:nvPr/>
        </p:nvSpPr>
        <p:spPr bwMode="auto">
          <a:xfrm>
            <a:off x="2057400" y="2667000"/>
            <a:ext cx="1676400" cy="366713"/>
          </a:xfrm>
          <a:prstGeom prst="rect">
            <a:avLst/>
          </a:prstGeom>
          <a:noFill/>
          <a:ln w="9525" algn="ctr">
            <a:noFill/>
            <a:miter lim="800000"/>
            <a:headEnd/>
            <a:tailEnd/>
          </a:ln>
        </p:spPr>
        <p:txBody>
          <a:bodyPr>
            <a:spAutoFit/>
          </a:bodyPr>
          <a:lstStyle/>
          <a:p>
            <a:pPr>
              <a:spcBef>
                <a:spcPct val="50000"/>
              </a:spcBef>
            </a:pPr>
            <a:r>
              <a:rPr lang="fa-IR" sz="1800" b="1" i="1">
                <a:cs typeface="B Mitra" pitchFamily="2" charset="-78"/>
              </a:rPr>
              <a:t>عوامل اجتماعی</a:t>
            </a:r>
            <a:endParaRPr lang="en-US" sz="1800" b="1" i="1">
              <a:cs typeface="B Mitra" pitchFamily="2" charset="-78"/>
            </a:endParaRPr>
          </a:p>
        </p:txBody>
      </p:sp>
      <p:sp>
        <p:nvSpPr>
          <p:cNvPr id="142351" name="Text Box 17"/>
          <p:cNvSpPr txBox="1">
            <a:spLocks noChangeArrowheads="1"/>
          </p:cNvSpPr>
          <p:nvPr/>
        </p:nvSpPr>
        <p:spPr bwMode="auto">
          <a:xfrm>
            <a:off x="3733800" y="3124200"/>
            <a:ext cx="1676400" cy="366713"/>
          </a:xfrm>
          <a:prstGeom prst="rect">
            <a:avLst/>
          </a:prstGeom>
          <a:noFill/>
          <a:ln w="9525" algn="ctr">
            <a:noFill/>
            <a:miter lim="800000"/>
            <a:headEnd/>
            <a:tailEnd/>
          </a:ln>
        </p:spPr>
        <p:txBody>
          <a:bodyPr>
            <a:spAutoFit/>
          </a:bodyPr>
          <a:lstStyle/>
          <a:p>
            <a:pPr>
              <a:spcBef>
                <a:spcPct val="50000"/>
              </a:spcBef>
            </a:pPr>
            <a:r>
              <a:rPr lang="fa-IR" sz="1800" b="1" i="1">
                <a:cs typeface="B Mitra" pitchFamily="2" charset="-78"/>
              </a:rPr>
              <a:t>عوامل شخصی</a:t>
            </a:r>
            <a:endParaRPr lang="en-US" sz="1800" b="1" i="1">
              <a:cs typeface="B Mitra" pitchFamily="2" charset="-78"/>
            </a:endParaRPr>
          </a:p>
        </p:txBody>
      </p:sp>
      <p:sp>
        <p:nvSpPr>
          <p:cNvPr id="142352" name="Text Box 18"/>
          <p:cNvSpPr txBox="1">
            <a:spLocks noChangeArrowheads="1"/>
          </p:cNvSpPr>
          <p:nvPr/>
        </p:nvSpPr>
        <p:spPr bwMode="auto">
          <a:xfrm>
            <a:off x="5715000" y="3595688"/>
            <a:ext cx="1219200" cy="366712"/>
          </a:xfrm>
          <a:prstGeom prst="rect">
            <a:avLst/>
          </a:prstGeom>
          <a:noFill/>
          <a:ln w="9525" algn="ctr">
            <a:noFill/>
            <a:miter lim="800000"/>
            <a:headEnd/>
            <a:tailEnd/>
          </a:ln>
        </p:spPr>
        <p:txBody>
          <a:bodyPr>
            <a:spAutoFit/>
          </a:bodyPr>
          <a:lstStyle/>
          <a:p>
            <a:pPr>
              <a:spcBef>
                <a:spcPct val="50000"/>
              </a:spcBef>
            </a:pPr>
            <a:r>
              <a:rPr lang="fa-IR" sz="1800" b="1" i="1">
                <a:cs typeface="B Mitra" pitchFamily="2" charset="-78"/>
              </a:rPr>
              <a:t>عوامل روانی</a:t>
            </a:r>
            <a:endParaRPr lang="en-US" sz="1800" b="1" i="1">
              <a:cs typeface="B Mitra" pitchFamily="2" charset="-78"/>
            </a:endParaRPr>
          </a:p>
        </p:txBody>
      </p:sp>
      <p:sp>
        <p:nvSpPr>
          <p:cNvPr id="142353" name="Text Box 19"/>
          <p:cNvSpPr txBox="1">
            <a:spLocks noChangeArrowheads="1"/>
          </p:cNvSpPr>
          <p:nvPr/>
        </p:nvSpPr>
        <p:spPr bwMode="auto">
          <a:xfrm>
            <a:off x="7620000" y="4495800"/>
            <a:ext cx="1066800" cy="366713"/>
          </a:xfrm>
          <a:prstGeom prst="rect">
            <a:avLst/>
          </a:prstGeom>
          <a:noFill/>
          <a:ln w="9525" algn="ctr">
            <a:noFill/>
            <a:miter lim="800000"/>
            <a:headEnd/>
            <a:tailEnd/>
          </a:ln>
        </p:spPr>
        <p:txBody>
          <a:bodyPr>
            <a:spAutoFit/>
          </a:bodyPr>
          <a:lstStyle/>
          <a:p>
            <a:pPr>
              <a:spcBef>
                <a:spcPct val="50000"/>
              </a:spcBef>
            </a:pPr>
            <a:r>
              <a:rPr lang="fa-IR" sz="1800" b="1" i="1">
                <a:cs typeface="B Mitra" pitchFamily="2" charset="-78"/>
              </a:rPr>
              <a:t>خریدار</a:t>
            </a:r>
            <a:endParaRPr lang="en-US" sz="1800" b="1" i="1">
              <a:cs typeface="B Mitra" pitchFamily="2" charset="-78"/>
            </a:endParaRPr>
          </a:p>
        </p:txBody>
      </p:sp>
      <p:sp>
        <p:nvSpPr>
          <p:cNvPr id="142354" name="Text Box 20"/>
          <p:cNvSpPr txBox="1">
            <a:spLocks noChangeArrowheads="1"/>
          </p:cNvSpPr>
          <p:nvPr/>
        </p:nvSpPr>
        <p:spPr bwMode="auto">
          <a:xfrm>
            <a:off x="533400" y="2971800"/>
            <a:ext cx="1066800" cy="2017713"/>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فرهنگ</a:t>
            </a:r>
          </a:p>
          <a:p>
            <a:pPr>
              <a:spcBef>
                <a:spcPct val="50000"/>
              </a:spcBef>
            </a:pPr>
            <a:endParaRPr lang="fa-IR" sz="1800" i="1">
              <a:cs typeface="B Mitra" pitchFamily="2" charset="-78"/>
            </a:endParaRPr>
          </a:p>
          <a:p>
            <a:pPr>
              <a:spcBef>
                <a:spcPct val="50000"/>
              </a:spcBef>
            </a:pPr>
            <a:r>
              <a:rPr lang="fa-IR" sz="1800" i="1">
                <a:cs typeface="B Mitra" pitchFamily="2" charset="-78"/>
              </a:rPr>
              <a:t>خرده فرهنگ</a:t>
            </a:r>
          </a:p>
          <a:p>
            <a:pPr>
              <a:spcBef>
                <a:spcPct val="50000"/>
              </a:spcBef>
            </a:pPr>
            <a:endParaRPr lang="fa-IR" sz="1800" i="1">
              <a:cs typeface="B Mitra" pitchFamily="2" charset="-78"/>
            </a:endParaRPr>
          </a:p>
          <a:p>
            <a:pPr>
              <a:spcBef>
                <a:spcPct val="50000"/>
              </a:spcBef>
            </a:pPr>
            <a:r>
              <a:rPr lang="fa-IR" sz="1800" i="1">
                <a:cs typeface="B Mitra" pitchFamily="2" charset="-78"/>
              </a:rPr>
              <a:t>طبقه اجتماعی</a:t>
            </a:r>
            <a:endParaRPr lang="en-US" sz="1800" i="1">
              <a:cs typeface="B Mitra" pitchFamily="2" charset="-78"/>
            </a:endParaRPr>
          </a:p>
        </p:txBody>
      </p:sp>
      <p:sp>
        <p:nvSpPr>
          <p:cNvPr id="142355" name="Text Box 21"/>
          <p:cNvSpPr txBox="1">
            <a:spLocks noChangeArrowheads="1"/>
          </p:cNvSpPr>
          <p:nvPr/>
        </p:nvSpPr>
        <p:spPr bwMode="auto">
          <a:xfrm>
            <a:off x="1981200" y="3352800"/>
            <a:ext cx="1752600" cy="1192213"/>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فامیل</a:t>
            </a:r>
          </a:p>
          <a:p>
            <a:pPr>
              <a:spcBef>
                <a:spcPct val="50000"/>
              </a:spcBef>
            </a:pPr>
            <a:r>
              <a:rPr lang="fa-IR" sz="1800" i="1">
                <a:cs typeface="B Mitra" pitchFamily="2" charset="-78"/>
              </a:rPr>
              <a:t>گروه های مرجع</a:t>
            </a:r>
          </a:p>
          <a:p>
            <a:pPr>
              <a:spcBef>
                <a:spcPct val="50000"/>
              </a:spcBef>
            </a:pPr>
            <a:r>
              <a:rPr lang="fa-IR" sz="1800" i="1">
                <a:cs typeface="B Mitra" pitchFamily="2" charset="-78"/>
              </a:rPr>
              <a:t>وظیفه و  نقش اجتماعی</a:t>
            </a:r>
            <a:endParaRPr lang="en-US" sz="1800" i="1">
              <a:cs typeface="B Mitra" pitchFamily="2" charset="-78"/>
            </a:endParaRPr>
          </a:p>
        </p:txBody>
      </p:sp>
      <p:sp>
        <p:nvSpPr>
          <p:cNvPr id="142356" name="Text Box 22"/>
          <p:cNvSpPr txBox="1">
            <a:spLocks noChangeArrowheads="1"/>
          </p:cNvSpPr>
          <p:nvPr/>
        </p:nvSpPr>
        <p:spPr bwMode="auto">
          <a:xfrm>
            <a:off x="3733800" y="3578225"/>
            <a:ext cx="1676400" cy="1603375"/>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سن و مرحله زندگی</a:t>
            </a:r>
          </a:p>
          <a:p>
            <a:pPr>
              <a:spcBef>
                <a:spcPct val="50000"/>
              </a:spcBef>
            </a:pPr>
            <a:r>
              <a:rPr lang="fa-IR" sz="1800" i="1">
                <a:cs typeface="B Mitra" pitchFamily="2" charset="-78"/>
              </a:rPr>
              <a:t>شکل و سبک زندگی شرایط اقتصادی فردی شخصیت و تصور شخصی</a:t>
            </a:r>
            <a:endParaRPr lang="en-US" sz="1800" i="1">
              <a:cs typeface="B Mitra" pitchFamily="2" charset="-78"/>
            </a:endParaRPr>
          </a:p>
        </p:txBody>
      </p:sp>
      <p:sp>
        <p:nvSpPr>
          <p:cNvPr id="142357" name="Text Box 23"/>
          <p:cNvSpPr txBox="1">
            <a:spLocks noChangeArrowheads="1"/>
          </p:cNvSpPr>
          <p:nvPr/>
        </p:nvSpPr>
        <p:spPr bwMode="auto">
          <a:xfrm>
            <a:off x="5486400" y="3976688"/>
            <a:ext cx="1676400" cy="36671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انگیزش </a:t>
            </a:r>
            <a:endParaRPr lang="en-US" sz="1800" i="1">
              <a:cs typeface="B Mitra" pitchFamily="2" charset="-78"/>
            </a:endParaRPr>
          </a:p>
        </p:txBody>
      </p:sp>
      <p:sp>
        <p:nvSpPr>
          <p:cNvPr id="142358" name="Text Box 24"/>
          <p:cNvSpPr txBox="1">
            <a:spLocks noChangeArrowheads="1"/>
          </p:cNvSpPr>
          <p:nvPr/>
        </p:nvSpPr>
        <p:spPr bwMode="auto">
          <a:xfrm>
            <a:off x="5486400" y="4267200"/>
            <a:ext cx="1752600" cy="366713"/>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درک</a:t>
            </a:r>
            <a:endParaRPr lang="en-US" sz="1800" i="1">
              <a:cs typeface="B Mitra" pitchFamily="2" charset="-78"/>
            </a:endParaRPr>
          </a:p>
        </p:txBody>
      </p:sp>
      <p:sp>
        <p:nvSpPr>
          <p:cNvPr id="142359" name="Text Box 25"/>
          <p:cNvSpPr txBox="1">
            <a:spLocks noChangeArrowheads="1"/>
          </p:cNvSpPr>
          <p:nvPr/>
        </p:nvSpPr>
        <p:spPr bwMode="auto">
          <a:xfrm>
            <a:off x="5486400" y="4495800"/>
            <a:ext cx="1676400" cy="366713"/>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یادگیری</a:t>
            </a:r>
            <a:endParaRPr lang="en-US" sz="1800" i="1">
              <a:cs typeface="B Mitra" pitchFamily="2" charset="-78"/>
            </a:endParaRPr>
          </a:p>
        </p:txBody>
      </p:sp>
      <p:sp>
        <p:nvSpPr>
          <p:cNvPr id="142360" name="Text Box 26"/>
          <p:cNvSpPr txBox="1">
            <a:spLocks noChangeArrowheads="1"/>
          </p:cNvSpPr>
          <p:nvPr/>
        </p:nvSpPr>
        <p:spPr bwMode="auto">
          <a:xfrm>
            <a:off x="5791200" y="4814888"/>
            <a:ext cx="1066800" cy="366712"/>
          </a:xfrm>
          <a:prstGeom prst="rect">
            <a:avLst/>
          </a:prstGeom>
          <a:noFill/>
          <a:ln w="9525" algn="ctr">
            <a:noFill/>
            <a:miter lim="800000"/>
            <a:headEnd/>
            <a:tailEnd/>
          </a:ln>
        </p:spPr>
        <p:txBody>
          <a:bodyPr>
            <a:spAutoFit/>
          </a:bodyPr>
          <a:lstStyle/>
          <a:p>
            <a:pPr>
              <a:spcBef>
                <a:spcPct val="50000"/>
              </a:spcBef>
            </a:pPr>
            <a:r>
              <a:rPr lang="fa-IR" sz="1800" i="1">
                <a:cs typeface="B Mitra" pitchFamily="2" charset="-78"/>
              </a:rPr>
              <a:t>باورها و عقاید</a:t>
            </a:r>
            <a:endParaRPr lang="en-US" sz="1800" i="1">
              <a:cs typeface="B Mitra" pitchFamily="2" charset="-78"/>
            </a:endParaRPr>
          </a:p>
        </p:txBody>
      </p:sp>
    </p:spTree>
  </p:cSld>
  <p:clrMapOvr>
    <a:masterClrMapping/>
  </p:clrMapOvr>
  <p:transition spd="slow">
    <p:cover dir="l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Slide Number Placeholder 5"/>
          <p:cNvSpPr>
            <a:spLocks noGrp="1"/>
          </p:cNvSpPr>
          <p:nvPr>
            <p:ph type="sldNum" sz="quarter" idx="12"/>
          </p:nvPr>
        </p:nvSpPr>
        <p:spPr>
          <a:xfrm>
            <a:off x="7010400" y="6245225"/>
            <a:ext cx="2133600" cy="476250"/>
          </a:xfrm>
          <a:prstGeom prst="rect">
            <a:avLst/>
          </a:prstGeom>
          <a:noFill/>
        </p:spPr>
        <p:txBody>
          <a:bodyPr/>
          <a:lstStyle/>
          <a:p>
            <a:fld id="{45C48143-C4C6-469A-AF52-A4ED1FE8BA53}" type="slidenum">
              <a:rPr lang="ar-SA"/>
              <a:pPr/>
              <a:t>135</a:t>
            </a:fld>
            <a:endParaRPr lang="en-US"/>
          </a:p>
        </p:txBody>
      </p:sp>
      <p:sp>
        <p:nvSpPr>
          <p:cNvPr id="143363" name="Text Box 4"/>
          <p:cNvSpPr txBox="1">
            <a:spLocks noChangeArrowheads="1"/>
          </p:cNvSpPr>
          <p:nvPr/>
        </p:nvSpPr>
        <p:spPr bwMode="auto">
          <a:xfrm>
            <a:off x="457200" y="2346325"/>
            <a:ext cx="8153400" cy="3444875"/>
          </a:xfrm>
          <a:prstGeom prst="rect">
            <a:avLst/>
          </a:prstGeom>
          <a:noFill/>
          <a:ln w="9525">
            <a:noFill/>
            <a:miter lim="800000"/>
            <a:headEnd/>
            <a:tailEnd/>
          </a:ln>
        </p:spPr>
        <p:txBody>
          <a:bodyPr>
            <a:spAutoFit/>
          </a:bodyPr>
          <a:lstStyle/>
          <a:p>
            <a:pPr algn="l">
              <a:spcBef>
                <a:spcPct val="50000"/>
              </a:spcBef>
            </a:pPr>
            <a:r>
              <a:rPr lang="en-US" sz="4000" i="1">
                <a:latin typeface="Monotype Corsiva" pitchFamily="66" charset="0"/>
                <a:cs typeface="B Mitra" pitchFamily="2" charset="-78"/>
              </a:rPr>
              <a:t>1- Product </a:t>
            </a:r>
            <a:r>
              <a:rPr lang="fa-IR" sz="4000" i="1">
                <a:latin typeface="Monotype Corsiva" pitchFamily="66" charset="0"/>
                <a:cs typeface="B Mitra" pitchFamily="2" charset="-78"/>
              </a:rPr>
              <a:t> (صفات و ویژگی های متعلق به محصول)</a:t>
            </a:r>
          </a:p>
          <a:p>
            <a:pPr algn="l">
              <a:spcBef>
                <a:spcPct val="50000"/>
              </a:spcBef>
            </a:pPr>
            <a:r>
              <a:rPr lang="en-US" sz="4000" i="1">
                <a:latin typeface="Monotype Corsiva" pitchFamily="66" charset="0"/>
                <a:cs typeface="B Mitra" pitchFamily="2" charset="-78"/>
              </a:rPr>
              <a:t>2- Price </a:t>
            </a:r>
            <a:r>
              <a:rPr lang="fa-IR" sz="4000" i="1">
                <a:latin typeface="Monotype Corsiva" pitchFamily="66" charset="0"/>
                <a:cs typeface="B Mitra" pitchFamily="2" charset="-78"/>
              </a:rPr>
              <a:t>(قیمت محصول)</a:t>
            </a:r>
          </a:p>
          <a:p>
            <a:pPr algn="l">
              <a:spcBef>
                <a:spcPct val="50000"/>
              </a:spcBef>
            </a:pPr>
            <a:r>
              <a:rPr lang="en-US" sz="4000" i="1">
                <a:latin typeface="Monotype Corsiva" pitchFamily="66" charset="0"/>
                <a:cs typeface="B Mitra" pitchFamily="2" charset="-78"/>
              </a:rPr>
              <a:t>3- Place </a:t>
            </a:r>
            <a:r>
              <a:rPr lang="fa-IR" sz="4000" i="1">
                <a:latin typeface="Monotype Corsiva" pitchFamily="66" charset="0"/>
                <a:cs typeface="B Mitra" pitchFamily="2" charset="-78"/>
              </a:rPr>
              <a:t>(مکان و کانال های توزیع)</a:t>
            </a:r>
          </a:p>
          <a:p>
            <a:pPr algn="l">
              <a:spcBef>
                <a:spcPct val="50000"/>
              </a:spcBef>
            </a:pPr>
            <a:r>
              <a:rPr lang="en-US" sz="4000" i="1">
                <a:latin typeface="Monotype Corsiva" pitchFamily="66" charset="0"/>
                <a:cs typeface="B Mitra" pitchFamily="2" charset="-78"/>
              </a:rPr>
              <a:t>4- Promotion </a:t>
            </a:r>
            <a:r>
              <a:rPr lang="fa-IR" sz="4000" i="1">
                <a:latin typeface="Monotype Corsiva" pitchFamily="66" charset="0"/>
                <a:cs typeface="B Mitra" pitchFamily="2" charset="-78"/>
              </a:rPr>
              <a:t>(فعالیت های مربوط به پیشبرد فروش)</a:t>
            </a:r>
            <a:endParaRPr lang="en-US" sz="4000" i="1">
              <a:latin typeface="Monotype Corsiva" pitchFamily="66" charset="0"/>
              <a:cs typeface="B Mitra" pitchFamily="2" charset="-78"/>
            </a:endParaRPr>
          </a:p>
        </p:txBody>
      </p:sp>
      <p:sp>
        <p:nvSpPr>
          <p:cNvPr id="143364" name="WordArt 5" descr="Paper bag"/>
          <p:cNvSpPr>
            <a:spLocks noChangeArrowheads="1" noChangeShapeType="1" noTextEdit="1"/>
          </p:cNvSpPr>
          <p:nvPr/>
        </p:nvSpPr>
        <p:spPr bwMode="auto">
          <a:xfrm>
            <a:off x="3124200" y="381000"/>
            <a:ext cx="260985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a:t>
            </a:r>
          </a:p>
        </p:txBody>
      </p:sp>
      <p:sp>
        <p:nvSpPr>
          <p:cNvPr id="143365" name="WordArt 6" descr="Paper bag"/>
          <p:cNvSpPr>
            <a:spLocks noChangeArrowheads="1" noChangeShapeType="1" noTextEdit="1"/>
          </p:cNvSpPr>
          <p:nvPr/>
        </p:nvSpPr>
        <p:spPr bwMode="auto">
          <a:xfrm>
            <a:off x="5943600" y="457200"/>
            <a:ext cx="914400" cy="1114425"/>
          </a:xfrm>
          <a:prstGeom prst="rect">
            <a:avLst/>
          </a:prstGeom>
        </p:spPr>
        <p:txBody>
          <a:bodyPr wrap="none" fromWordArt="1">
            <a:prstTxWarp prst="textPlain">
              <a:avLst>
                <a:gd name="adj" fmla="val 50000"/>
              </a:avLst>
            </a:prstTxWarp>
          </a:bodyPr>
          <a:lstStyle/>
          <a:p>
            <a:r>
              <a:rPr lang="en-US" sz="7200" b="1" kern="10">
                <a:ln w="9525">
                  <a:solidFill>
                    <a:schemeClr val="tx1"/>
                  </a:solidFill>
                  <a:round/>
                  <a:headEnd/>
                  <a:tailEnd/>
                </a:ln>
                <a:blipFill dpi="0" rotWithShape="0">
                  <a:blip r:embed="rId2"/>
                  <a:srcRect/>
                  <a:tile tx="0" ty="0" sx="100000" sy="100000" flip="none" algn="tl"/>
                </a:blipFill>
                <a:latin typeface="Monotype Corsiva"/>
              </a:rPr>
              <a:t>4P</a:t>
            </a:r>
            <a:endParaRPr lang="fa-IR" sz="7200" b="1" kern="10">
              <a:ln w="9525">
                <a:solidFill>
                  <a:schemeClr val="tx1"/>
                </a:solidFill>
                <a:round/>
                <a:headEnd/>
                <a:tailEnd/>
              </a:ln>
              <a:blipFill dpi="0" rotWithShape="0">
                <a:blip r:embed="rId2"/>
                <a:srcRect/>
                <a:tile tx="0" ty="0" sx="100000" sy="100000" flip="none" algn="tl"/>
              </a:blipFill>
              <a:latin typeface="Monotype Corsiva"/>
            </a:endParaRPr>
          </a:p>
        </p:txBody>
      </p:sp>
    </p:spTree>
  </p:cSld>
  <p:clrMapOvr>
    <a:masterClrMapping/>
  </p:clrMapOvr>
  <p:transition spd="slow">
    <p:cover dir="r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xfrm>
            <a:off x="7010400" y="6245225"/>
            <a:ext cx="2133600" cy="476250"/>
          </a:xfrm>
          <a:prstGeom prst="rect">
            <a:avLst/>
          </a:prstGeom>
          <a:noFill/>
        </p:spPr>
        <p:txBody>
          <a:bodyPr/>
          <a:lstStyle/>
          <a:p>
            <a:fld id="{D7F4B6A3-FCBC-4365-A45A-10CC3DEC3E94}" type="slidenum">
              <a:rPr lang="ar-SA"/>
              <a:pPr/>
              <a:t>136</a:t>
            </a:fld>
            <a:endParaRPr lang="en-US"/>
          </a:p>
        </p:txBody>
      </p:sp>
      <p:sp>
        <p:nvSpPr>
          <p:cNvPr id="144387" name="Text Box 4"/>
          <p:cNvSpPr txBox="1">
            <a:spLocks noChangeArrowheads="1"/>
          </p:cNvSpPr>
          <p:nvPr/>
        </p:nvSpPr>
        <p:spPr bwMode="auto">
          <a:xfrm>
            <a:off x="457200" y="2562225"/>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این عبارت اول سه کلمه </a:t>
            </a:r>
            <a:r>
              <a:rPr lang="en-US" i="1">
                <a:latin typeface="Monotype Corsiva" pitchFamily="66" charset="0"/>
                <a:cs typeface="B Mitra" pitchFamily="2" charset="-78"/>
              </a:rPr>
              <a:t>Activities , Interests , Opinions</a:t>
            </a:r>
            <a:r>
              <a:rPr lang="fa-IR" i="1">
                <a:latin typeface="Monotype Corsiva" pitchFamily="66" charset="0"/>
                <a:cs typeface="B Mitra" pitchFamily="2" charset="-78"/>
              </a:rPr>
              <a:t> یعنی فعالیت ها ، دلبستگی ها و افکار فردی است که تحت عنوان سبک و شیوه زندگی باعث رفتارهای مصرفی متفاوت افراد می شود</a:t>
            </a:r>
            <a:endParaRPr lang="en-US" i="1">
              <a:latin typeface="Monotype Corsiva" pitchFamily="66" charset="0"/>
              <a:cs typeface="B Mitra" pitchFamily="2" charset="-78"/>
            </a:endParaRPr>
          </a:p>
        </p:txBody>
      </p:sp>
      <p:sp>
        <p:nvSpPr>
          <p:cNvPr id="144388" name="WordArt 5" descr="Paper bag"/>
          <p:cNvSpPr>
            <a:spLocks noChangeArrowheads="1" noChangeShapeType="1" noTextEdit="1"/>
          </p:cNvSpPr>
          <p:nvPr/>
        </p:nvSpPr>
        <p:spPr bwMode="auto">
          <a:xfrm>
            <a:off x="2667000" y="457200"/>
            <a:ext cx="3810000" cy="1752600"/>
          </a:xfrm>
          <a:prstGeom prst="rect">
            <a:avLst/>
          </a:prstGeom>
        </p:spPr>
        <p:txBody>
          <a:bodyPr wrap="none" fromWordArt="1">
            <a:prstTxWarp prst="textPlain">
              <a:avLst>
                <a:gd name="adj" fmla="val 50000"/>
              </a:avLst>
            </a:prstTxWarp>
          </a:bodyPr>
          <a:lstStyle/>
          <a:p>
            <a:r>
              <a:rPr lang="en-US" sz="7200" b="1" kern="10">
                <a:ln w="9525">
                  <a:solidFill>
                    <a:schemeClr val="tx1"/>
                  </a:solidFill>
                  <a:round/>
                  <a:headEnd/>
                  <a:tailEnd/>
                </a:ln>
                <a:blipFill dpi="0" rotWithShape="0">
                  <a:blip r:embed="rId2"/>
                  <a:srcRect/>
                  <a:tile tx="0" ty="0" sx="100000" sy="100000" flip="none" algn="tl"/>
                </a:blipFill>
                <a:latin typeface="Monotype Corsiva"/>
              </a:rPr>
              <a:t>AIO</a:t>
            </a:r>
            <a:endParaRPr lang="fa-IR" sz="7200" b="1" kern="10">
              <a:ln w="9525">
                <a:solidFill>
                  <a:schemeClr val="tx1"/>
                </a:solidFill>
                <a:round/>
                <a:headEnd/>
                <a:tailEnd/>
              </a:ln>
              <a:blipFill dpi="0" rotWithShape="0">
                <a:blip r:embed="rId2"/>
                <a:srcRect/>
                <a:tile tx="0" ty="0" sx="100000" sy="100000" flip="none" algn="tl"/>
              </a:blipFill>
              <a:latin typeface="Monotype Corsiva"/>
            </a:endParaRPr>
          </a:p>
        </p:txBody>
      </p:sp>
    </p:spTree>
  </p:cSld>
  <p:clrMapOvr>
    <a:masterClrMapping/>
  </p:clrMapOvr>
  <p:transition spd="slow">
    <p:cover dir="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Slide Number Placeholder 5"/>
          <p:cNvSpPr>
            <a:spLocks noGrp="1"/>
          </p:cNvSpPr>
          <p:nvPr>
            <p:ph type="sldNum" sz="quarter" idx="12"/>
          </p:nvPr>
        </p:nvSpPr>
        <p:spPr>
          <a:xfrm>
            <a:off x="7010400" y="6245225"/>
            <a:ext cx="2133600" cy="476250"/>
          </a:xfrm>
          <a:prstGeom prst="rect">
            <a:avLst/>
          </a:prstGeom>
          <a:noFill/>
        </p:spPr>
        <p:txBody>
          <a:bodyPr/>
          <a:lstStyle/>
          <a:p>
            <a:fld id="{F79C3C64-F200-4AC9-9A0E-B2FF365BC0F6}" type="slidenum">
              <a:rPr lang="ar-SA"/>
              <a:pPr/>
              <a:t>137</a:t>
            </a:fld>
            <a:endParaRPr lang="en-US"/>
          </a:p>
        </p:txBody>
      </p:sp>
      <p:sp>
        <p:nvSpPr>
          <p:cNvPr id="142341" name="WordArt 5"/>
          <p:cNvSpPr>
            <a:spLocks noChangeArrowheads="1" noChangeShapeType="1" noTextEdit="1"/>
          </p:cNvSpPr>
          <p:nvPr/>
        </p:nvSpPr>
        <p:spPr bwMode="auto">
          <a:xfrm>
            <a:off x="6400800" y="228600"/>
            <a:ext cx="2590800" cy="1162050"/>
          </a:xfrm>
          <a:prstGeom prst="rect">
            <a:avLst/>
          </a:prstGeom>
        </p:spPr>
        <p:txBody>
          <a:bodyPr wrap="none" fromWordArt="1">
            <a:prstTxWarp prst="textPlain">
              <a:avLst>
                <a:gd name="adj" fmla="val 50000"/>
              </a:avLst>
            </a:prstTxWarp>
          </a:bodyPr>
          <a:lstStyle/>
          <a:p>
            <a:pPr rtl="1"/>
            <a:r>
              <a:rPr lang="fa-IR" sz="6600" b="1" kern="10" spc="-660">
                <a:ln w="19050">
                  <a:solidFill>
                    <a:srgbClr val="000000"/>
                  </a:solidFill>
                  <a:round/>
                  <a:headEnd/>
                  <a:tailEnd/>
                </a:ln>
                <a:gradFill rotWithShape="1">
                  <a:gsLst>
                    <a:gs pos="0">
                      <a:srgbClr val="5C73E6"/>
                    </a:gs>
                    <a:gs pos="100000">
                      <a:schemeClr val="tx2"/>
                    </a:gs>
                  </a:gsLst>
                  <a:lin ang="5400000" scaled="1"/>
                </a:gradFill>
                <a:effectLst>
                  <a:outerShdw dist="125724" dir="18900000" algn="ctr" rotWithShape="0">
                    <a:srgbClr val="998F92"/>
                  </a:outerShdw>
                </a:effectLst>
                <a:cs typeface="B Mitra"/>
              </a:rPr>
              <a:t>فصل پنجم</a:t>
            </a:r>
          </a:p>
        </p:txBody>
      </p:sp>
      <p:sp>
        <p:nvSpPr>
          <p:cNvPr id="142342" name="WordArt 6" descr="Paper bag"/>
          <p:cNvSpPr>
            <a:spLocks noChangeArrowheads="1" noChangeShapeType="1" noTextEdit="1"/>
          </p:cNvSpPr>
          <p:nvPr/>
        </p:nvSpPr>
        <p:spPr bwMode="auto">
          <a:xfrm>
            <a:off x="685800" y="1828800"/>
            <a:ext cx="7696200" cy="116205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اندازه گیری کمی بازار و پیش بینی فروش</a:t>
            </a:r>
          </a:p>
        </p:txBody>
      </p:sp>
      <p:sp>
        <p:nvSpPr>
          <p:cNvPr id="142343" name="Text Box 7"/>
          <p:cNvSpPr txBox="1">
            <a:spLocks noChangeArrowheads="1"/>
          </p:cNvSpPr>
          <p:nvPr/>
        </p:nvSpPr>
        <p:spPr bwMode="auto">
          <a:xfrm>
            <a:off x="457200" y="33528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هدف این فصل آشنا سازی دانشجویان با مدل های کمی و کیفی اندازه گیری بازار به منظور برآورد تقریبی میزان تقاضای آتی برای محصول می باشد</a:t>
            </a:r>
            <a:endParaRPr lang="en-US" i="1">
              <a:cs typeface="B Mitra"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42341"/>
                                        </p:tgtEl>
                                        <p:attrNameLst>
                                          <p:attrName>style.visibility</p:attrName>
                                        </p:attrNameLst>
                                      </p:cBhvr>
                                      <p:to>
                                        <p:strVal val="visible"/>
                                      </p:to>
                                    </p:set>
                                    <p:anim from="(-#ppt_w/2)" to="(#ppt_x)" calcmode="lin" valueType="num">
                                      <p:cBhvr>
                                        <p:cTn id="7" dur="600" fill="hold">
                                          <p:stCondLst>
                                            <p:cond delay="0"/>
                                          </p:stCondLst>
                                        </p:cTn>
                                        <p:tgtEl>
                                          <p:spTgt spid="142341"/>
                                        </p:tgtEl>
                                        <p:attrNameLst>
                                          <p:attrName>ppt_x</p:attrName>
                                        </p:attrNameLst>
                                      </p:cBhvr>
                                    </p:anim>
                                    <p:anim from="0" to="-1.0" calcmode="lin" valueType="num">
                                      <p:cBhvr>
                                        <p:cTn id="8" dur="200" decel="50000" autoRev="1" fill="hold">
                                          <p:stCondLst>
                                            <p:cond delay="600"/>
                                          </p:stCondLst>
                                        </p:cTn>
                                        <p:tgtEl>
                                          <p:spTgt spid="142341"/>
                                        </p:tgtEl>
                                        <p:attrNameLst>
                                          <p:attrName>xshear</p:attrName>
                                        </p:attrNameLst>
                                      </p:cBhvr>
                                    </p:anim>
                                    <p:animScale>
                                      <p:cBhvr>
                                        <p:cTn id="9" dur="200" decel="100000" autoRev="1" fill="hold">
                                          <p:stCondLst>
                                            <p:cond delay="600"/>
                                          </p:stCondLst>
                                        </p:cTn>
                                        <p:tgtEl>
                                          <p:spTgt spid="142341"/>
                                        </p:tgtEl>
                                      </p:cBhvr>
                                      <p:from x="100000" y="100000"/>
                                      <p:to x="80000" y="100000"/>
                                    </p:animScale>
                                    <p:anim by="(#ppt_h/3+#ppt_w*0.1)" calcmode="lin" valueType="num">
                                      <p:cBhvr additive="sum">
                                        <p:cTn id="10" dur="200" decel="100000" autoRev="1" fill="hold">
                                          <p:stCondLst>
                                            <p:cond delay="600"/>
                                          </p:stCondLst>
                                        </p:cTn>
                                        <p:tgtEl>
                                          <p:spTgt spid="142341"/>
                                        </p:tgtEl>
                                        <p:attrNameLst>
                                          <p:attrName>ppt_x</p:attrName>
                                        </p:attrNameLst>
                                      </p:cBhvr>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142342"/>
                                        </p:tgtEl>
                                        <p:attrNameLst>
                                          <p:attrName>style.visibility</p:attrName>
                                        </p:attrNameLst>
                                      </p:cBhvr>
                                      <p:to>
                                        <p:strVal val="visible"/>
                                      </p:to>
                                    </p:set>
                                    <p:animEffect transition="in" filter="fade">
                                      <p:cBhvr>
                                        <p:cTn id="14" dur="1000"/>
                                        <p:tgtEl>
                                          <p:spTgt spid="142342"/>
                                        </p:tgtEl>
                                      </p:cBhvr>
                                    </p:animEffect>
                                    <p:anim calcmode="lin" valueType="num">
                                      <p:cBhvr>
                                        <p:cTn id="15" dur="1000" fill="hold"/>
                                        <p:tgtEl>
                                          <p:spTgt spid="142342"/>
                                        </p:tgtEl>
                                        <p:attrNameLst>
                                          <p:attrName>style.rotation</p:attrName>
                                        </p:attrNameLst>
                                      </p:cBhvr>
                                      <p:tavLst>
                                        <p:tav tm="0">
                                          <p:val>
                                            <p:fltVal val="720"/>
                                          </p:val>
                                        </p:tav>
                                        <p:tav tm="100000">
                                          <p:val>
                                            <p:fltVal val="0"/>
                                          </p:val>
                                        </p:tav>
                                      </p:tavLst>
                                    </p:anim>
                                    <p:anim calcmode="lin" valueType="num">
                                      <p:cBhvr>
                                        <p:cTn id="16" dur="1000" fill="hold"/>
                                        <p:tgtEl>
                                          <p:spTgt spid="142342"/>
                                        </p:tgtEl>
                                        <p:attrNameLst>
                                          <p:attrName>ppt_h</p:attrName>
                                        </p:attrNameLst>
                                      </p:cBhvr>
                                      <p:tavLst>
                                        <p:tav tm="0">
                                          <p:val>
                                            <p:fltVal val="0"/>
                                          </p:val>
                                        </p:tav>
                                        <p:tav tm="100000">
                                          <p:val>
                                            <p:strVal val="#ppt_h"/>
                                          </p:val>
                                        </p:tav>
                                      </p:tavLst>
                                    </p:anim>
                                    <p:anim calcmode="lin" valueType="num">
                                      <p:cBhvr>
                                        <p:cTn id="17" dur="1000" fill="hold"/>
                                        <p:tgtEl>
                                          <p:spTgt spid="142342"/>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142343"/>
                                        </p:tgtEl>
                                        <p:attrNameLst>
                                          <p:attrName>style.visibility</p:attrName>
                                        </p:attrNameLst>
                                      </p:cBhvr>
                                      <p:to>
                                        <p:strVal val="visible"/>
                                      </p:to>
                                    </p:set>
                                    <p:anim calcmode="lin" valueType="num">
                                      <p:cBhvr>
                                        <p:cTn id="21" dur="500" fill="hold"/>
                                        <p:tgtEl>
                                          <p:spTgt spid="142343"/>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42343"/>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42343"/>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42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animBg="1"/>
      <p:bldP spid="142342" grpId="0" animBg="1"/>
      <p:bldP spid="142343" grpId="0"/>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xfrm>
            <a:off x="7010400" y="6245225"/>
            <a:ext cx="2133600" cy="476250"/>
          </a:xfrm>
          <a:prstGeom prst="rect">
            <a:avLst/>
          </a:prstGeom>
          <a:noFill/>
        </p:spPr>
        <p:txBody>
          <a:bodyPr/>
          <a:lstStyle/>
          <a:p>
            <a:fld id="{2D19C842-40A7-45C8-BACB-F2B5B901F515}" type="slidenum">
              <a:rPr lang="ar-SA"/>
              <a:pPr/>
              <a:t>138</a:t>
            </a:fld>
            <a:endParaRPr lang="en-US"/>
          </a:p>
        </p:txBody>
      </p:sp>
      <p:sp>
        <p:nvSpPr>
          <p:cNvPr id="146435" name="Text Box 4"/>
          <p:cNvSpPr txBox="1">
            <a:spLocks noChangeArrowheads="1"/>
          </p:cNvSpPr>
          <p:nvPr/>
        </p:nvSpPr>
        <p:spPr bwMode="auto">
          <a:xfrm>
            <a:off x="457200" y="2562225"/>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اوضاع اقتصادی جهانی ، ویژگی های جمعیتی بازار ، نرخ رشد جمعیت ، وضعیت رقباء ، اوضاع فرهنگی جامعه ، سرعت پیشرفت های تکنولوژیکی ، تحولات سیاسی و . . .</a:t>
            </a:r>
            <a:endParaRPr lang="en-US" i="1">
              <a:cs typeface="B Mitra" pitchFamily="2" charset="-78"/>
            </a:endParaRPr>
          </a:p>
        </p:txBody>
      </p:sp>
      <p:sp>
        <p:nvSpPr>
          <p:cNvPr id="146436" name="WordArt 5" descr="Paper bag"/>
          <p:cNvSpPr>
            <a:spLocks noChangeArrowheads="1" noChangeShapeType="1" noTextEdit="1"/>
          </p:cNvSpPr>
          <p:nvPr/>
        </p:nvSpPr>
        <p:spPr bwMode="auto">
          <a:xfrm>
            <a:off x="266700" y="457200"/>
            <a:ext cx="8610600" cy="127635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عوامل مؤثر بر پیش بینی تقاضا</a:t>
            </a:r>
          </a:p>
        </p:txBody>
      </p:sp>
    </p:spTree>
  </p:cSld>
  <p:clrMapOvr>
    <a:masterClrMapping/>
  </p:clrMapOvr>
  <p:transition spd="slow">
    <p:cu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xfrm>
            <a:off x="7010400" y="6245225"/>
            <a:ext cx="2133600" cy="476250"/>
          </a:xfrm>
          <a:prstGeom prst="rect">
            <a:avLst/>
          </a:prstGeom>
          <a:noFill/>
        </p:spPr>
        <p:txBody>
          <a:bodyPr/>
          <a:lstStyle/>
          <a:p>
            <a:fld id="{26150DC5-1623-4BA1-BCA4-F62E0210B13C}" type="slidenum">
              <a:rPr lang="ar-SA"/>
              <a:pPr/>
              <a:t>139</a:t>
            </a:fld>
            <a:endParaRPr lang="en-US"/>
          </a:p>
        </p:txBody>
      </p:sp>
      <p:sp>
        <p:nvSpPr>
          <p:cNvPr id="147459" name="Text Box 4"/>
          <p:cNvSpPr txBox="1">
            <a:spLocks noChangeArrowheads="1"/>
          </p:cNvSpPr>
          <p:nvPr/>
        </p:nvSpPr>
        <p:spPr bwMode="auto">
          <a:xfrm>
            <a:off x="457200" y="2668588"/>
            <a:ext cx="8153400" cy="2436812"/>
          </a:xfrm>
          <a:prstGeom prst="rect">
            <a:avLst/>
          </a:prstGeom>
          <a:noFill/>
          <a:ln w="9525">
            <a:noFill/>
            <a:miter lim="800000"/>
            <a:headEnd/>
            <a:tailEnd/>
          </a:ln>
        </p:spPr>
        <p:txBody>
          <a:bodyPr>
            <a:spAutoFit/>
          </a:bodyPr>
          <a:lstStyle/>
          <a:p>
            <a:pPr algn="r" rtl="1">
              <a:spcBef>
                <a:spcPct val="50000"/>
              </a:spcBef>
            </a:pPr>
            <a:r>
              <a:rPr lang="fa-IR" i="1">
                <a:cs typeface="B Mitra" pitchFamily="2" charset="-78"/>
              </a:rPr>
              <a:t>1- مشکلات مربوط به برآوردهای کمتر از واقع</a:t>
            </a:r>
          </a:p>
          <a:p>
            <a:pPr algn="r" rtl="1">
              <a:spcBef>
                <a:spcPct val="50000"/>
              </a:spcBef>
            </a:pPr>
            <a:r>
              <a:rPr lang="fa-IR" i="1">
                <a:cs typeface="B Mitra" pitchFamily="2" charset="-78"/>
              </a:rPr>
              <a:t>2- مشکلات مربوط به برآوردهای بیشتر از میزان واقعی</a:t>
            </a:r>
            <a:endParaRPr lang="en-US" i="1">
              <a:cs typeface="B Mitra" pitchFamily="2" charset="-78"/>
            </a:endParaRPr>
          </a:p>
        </p:txBody>
      </p:sp>
      <p:sp>
        <p:nvSpPr>
          <p:cNvPr id="147460" name="WordArt 5" descr="Paper bag"/>
          <p:cNvSpPr>
            <a:spLocks noChangeArrowheads="1" noChangeShapeType="1" noTextEdit="1"/>
          </p:cNvSpPr>
          <p:nvPr/>
        </p:nvSpPr>
        <p:spPr bwMode="auto">
          <a:xfrm>
            <a:off x="352425" y="514350"/>
            <a:ext cx="8486775" cy="1162050"/>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2"/>
                  <a:srcRect/>
                  <a:tile tx="0" ty="0" sx="100000" sy="100000" flip="none" algn="tl"/>
                </a:blipFill>
                <a:cs typeface="B Mitra"/>
              </a:rPr>
              <a:t>مشکلات مربوط به تخمین نادرست تقاضا</a:t>
            </a:r>
          </a:p>
        </p:txBody>
      </p:sp>
    </p:spTree>
  </p:cSld>
  <p:clrMapOvr>
    <a:masterClrMapping/>
  </p:clrMapOvr>
  <p:transition spd="slow">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xfrm>
            <a:off x="7010400" y="6245225"/>
            <a:ext cx="2133600" cy="476250"/>
          </a:xfrm>
          <a:prstGeom prst="rect">
            <a:avLst/>
          </a:prstGeom>
          <a:noFill/>
        </p:spPr>
        <p:txBody>
          <a:bodyPr/>
          <a:lstStyle/>
          <a:p>
            <a:fld id="{B530B1F9-065C-43D9-BCCD-90ABD3163ABC}" type="slidenum">
              <a:rPr lang="ar-SA"/>
              <a:pPr/>
              <a:t>14</a:t>
            </a:fld>
            <a:endParaRPr lang="en-US"/>
          </a:p>
        </p:txBody>
      </p:sp>
      <p:sp>
        <p:nvSpPr>
          <p:cNvPr id="19459" name="Text Box 5"/>
          <p:cNvSpPr txBox="1">
            <a:spLocks noChangeArrowheads="1"/>
          </p:cNvSpPr>
          <p:nvPr/>
        </p:nvSpPr>
        <p:spPr bwMode="auto">
          <a:xfrm>
            <a:off x="152400" y="2286000"/>
            <a:ext cx="8915400" cy="34448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وجود حداقل دو کالای با ارزش </a:t>
            </a:r>
          </a:p>
          <a:p>
            <a:pPr algn="r" rtl="1">
              <a:spcBef>
                <a:spcPct val="50000"/>
              </a:spcBef>
            </a:pPr>
            <a:r>
              <a:rPr lang="fa-IR" sz="4000" i="1">
                <a:cs typeface="B Mitra" pitchFamily="2" charset="-78"/>
              </a:rPr>
              <a:t>              2- توافق در مورد شرایط مبادله </a:t>
            </a:r>
          </a:p>
          <a:p>
            <a:pPr algn="r" rtl="1">
              <a:spcBef>
                <a:spcPct val="50000"/>
              </a:spcBef>
            </a:pPr>
            <a:r>
              <a:rPr lang="fa-IR" sz="4000" i="1">
                <a:cs typeface="B Mitra" pitchFamily="2" charset="-78"/>
              </a:rPr>
              <a:t>                         3- توافق در مورد زمان مبادله </a:t>
            </a:r>
          </a:p>
          <a:p>
            <a:pPr algn="r" rtl="1">
              <a:spcBef>
                <a:spcPct val="50000"/>
              </a:spcBef>
            </a:pPr>
            <a:r>
              <a:rPr lang="fa-IR" sz="4000" i="1">
                <a:cs typeface="B Mitra" pitchFamily="2" charset="-78"/>
              </a:rPr>
              <a:t>                                     4- توافق در مورد مکان مبادله</a:t>
            </a:r>
            <a:endParaRPr lang="en-US" sz="4000" i="1">
              <a:cs typeface="B Mitra" pitchFamily="2" charset="-78"/>
            </a:endParaRPr>
          </a:p>
        </p:txBody>
      </p:sp>
      <p:sp>
        <p:nvSpPr>
          <p:cNvPr id="19460" name="WordArt 6" descr="Paper bag"/>
          <p:cNvSpPr>
            <a:spLocks noChangeArrowheads="1" noChangeShapeType="1" noTextEdit="1"/>
          </p:cNvSpPr>
          <p:nvPr/>
        </p:nvSpPr>
        <p:spPr bwMode="auto">
          <a:xfrm>
            <a:off x="1038225" y="523875"/>
            <a:ext cx="7038975" cy="116205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شرایط لازم برای تحقق معامله</a:t>
            </a:r>
          </a:p>
        </p:txBody>
      </p:sp>
    </p:spTree>
  </p:cSld>
  <p:clrMapOvr>
    <a:masterClrMapping/>
  </p:clrMapOvr>
  <p:transition spd="slow">
    <p:cover di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xfrm>
            <a:off x="7010400" y="6245225"/>
            <a:ext cx="2133600" cy="476250"/>
          </a:xfrm>
          <a:prstGeom prst="rect">
            <a:avLst/>
          </a:prstGeom>
          <a:noFill/>
        </p:spPr>
        <p:txBody>
          <a:bodyPr/>
          <a:lstStyle/>
          <a:p>
            <a:fld id="{2EC7E106-E5CA-488A-8F5A-27B7C38EBD04}" type="slidenum">
              <a:rPr lang="ar-SA"/>
              <a:pPr/>
              <a:t>140</a:t>
            </a:fld>
            <a:endParaRPr lang="en-US"/>
          </a:p>
        </p:txBody>
      </p:sp>
      <p:sp>
        <p:nvSpPr>
          <p:cNvPr id="148483" name="Text Box 4"/>
          <p:cNvSpPr txBox="1">
            <a:spLocks noChangeArrowheads="1"/>
          </p:cNvSpPr>
          <p:nvPr/>
        </p:nvSpPr>
        <p:spPr bwMode="auto">
          <a:xfrm>
            <a:off x="457200" y="2373313"/>
            <a:ext cx="8153400" cy="3113087"/>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1- افزایش هزینه ها         5- تضعیف وضع رقابتی شرکت</a:t>
            </a:r>
          </a:p>
          <a:p>
            <a:pPr algn="r" rtl="1">
              <a:spcBef>
                <a:spcPct val="50000"/>
              </a:spcBef>
            </a:pPr>
            <a:r>
              <a:rPr lang="fa-IR" sz="3600" i="1">
                <a:cs typeface="B Mitra" pitchFamily="2" charset="-78"/>
              </a:rPr>
              <a:t>2- نارضایتی کارکنان        6- تراکم موجودی ها</a:t>
            </a:r>
          </a:p>
          <a:p>
            <a:pPr algn="r" rtl="1">
              <a:spcBef>
                <a:spcPct val="50000"/>
              </a:spcBef>
            </a:pPr>
            <a:r>
              <a:rPr lang="fa-IR" sz="3600" i="1">
                <a:cs typeface="B Mitra" pitchFamily="2" charset="-78"/>
              </a:rPr>
              <a:t>3- نارضایتی مشتریان        7- دادن تخفیفات بیش از حد لزوم</a:t>
            </a:r>
          </a:p>
          <a:p>
            <a:pPr algn="r" rtl="1">
              <a:spcBef>
                <a:spcPct val="50000"/>
              </a:spcBef>
            </a:pPr>
            <a:r>
              <a:rPr lang="fa-IR" sz="3600" i="1">
                <a:cs typeface="B Mitra" pitchFamily="2" charset="-78"/>
              </a:rPr>
              <a:t>4- کاهش سرمایه گذاری</a:t>
            </a:r>
            <a:endParaRPr lang="en-US" sz="3600" i="1">
              <a:cs typeface="B Mitra" pitchFamily="2" charset="-78"/>
            </a:endParaRPr>
          </a:p>
        </p:txBody>
      </p:sp>
      <p:sp>
        <p:nvSpPr>
          <p:cNvPr id="148484" name="WordArt 5" descr="Paper bag"/>
          <p:cNvSpPr>
            <a:spLocks noChangeArrowheads="1" noChangeShapeType="1" noTextEdit="1"/>
          </p:cNvSpPr>
          <p:nvPr/>
        </p:nvSpPr>
        <p:spPr bwMode="auto">
          <a:xfrm>
            <a:off x="609600" y="561975"/>
            <a:ext cx="7924800" cy="1114425"/>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2"/>
                  <a:srcRect/>
                  <a:tile tx="0" ty="0" sx="100000" sy="100000" flip="none" algn="tl"/>
                </a:blipFill>
                <a:cs typeface="B Mitra"/>
              </a:rPr>
              <a:t>معایب برآورد بیشتر از میزان واقعی تقاضا</a:t>
            </a:r>
          </a:p>
        </p:txBody>
      </p:sp>
    </p:spTree>
  </p:cSld>
  <p:clrMapOvr>
    <a:masterClrMapping/>
  </p:clrMapOvr>
  <p:transition spd="slow">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xfrm>
            <a:off x="7010400" y="6245225"/>
            <a:ext cx="2133600" cy="476250"/>
          </a:xfrm>
          <a:prstGeom prst="rect">
            <a:avLst/>
          </a:prstGeom>
          <a:noFill/>
        </p:spPr>
        <p:txBody>
          <a:bodyPr/>
          <a:lstStyle/>
          <a:p>
            <a:fld id="{18594C44-E057-47F3-8B51-1D8449727BED}" type="slidenum">
              <a:rPr lang="ar-SA"/>
              <a:pPr/>
              <a:t>141</a:t>
            </a:fld>
            <a:endParaRPr lang="en-US"/>
          </a:p>
        </p:txBody>
      </p:sp>
      <p:sp>
        <p:nvSpPr>
          <p:cNvPr id="149507" name="Text Box 4"/>
          <p:cNvSpPr txBox="1">
            <a:spLocks noChangeArrowheads="1"/>
          </p:cNvSpPr>
          <p:nvPr/>
        </p:nvSpPr>
        <p:spPr bwMode="auto">
          <a:xfrm>
            <a:off x="457200" y="1812925"/>
            <a:ext cx="8153400" cy="43592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عدم برنامه ریزی برای تأمین منابع لازم</a:t>
            </a:r>
          </a:p>
          <a:p>
            <a:pPr algn="r" rtl="1">
              <a:spcBef>
                <a:spcPct val="50000"/>
              </a:spcBef>
            </a:pPr>
            <a:r>
              <a:rPr lang="fa-IR" sz="4000" i="1">
                <a:cs typeface="B Mitra" pitchFamily="2" charset="-78"/>
              </a:rPr>
              <a:t>2- ضعف در تحویل بموقع کالا</a:t>
            </a:r>
          </a:p>
          <a:p>
            <a:pPr algn="r" rtl="1">
              <a:spcBef>
                <a:spcPct val="50000"/>
              </a:spcBef>
            </a:pPr>
            <a:r>
              <a:rPr lang="fa-IR" sz="4000" i="1">
                <a:cs typeface="B Mitra" pitchFamily="2" charset="-78"/>
              </a:rPr>
              <a:t>3- سرگردانی و ناخشنودی مشتریان</a:t>
            </a:r>
          </a:p>
          <a:p>
            <a:pPr algn="r" rtl="1">
              <a:spcBef>
                <a:spcPct val="50000"/>
              </a:spcBef>
            </a:pPr>
            <a:r>
              <a:rPr lang="fa-IR" sz="4000" i="1">
                <a:cs typeface="B Mitra" pitchFamily="2" charset="-78"/>
              </a:rPr>
              <a:t>4- از دست دادن اعتبار مؤسسه</a:t>
            </a:r>
          </a:p>
          <a:p>
            <a:pPr algn="r" rtl="1">
              <a:spcBef>
                <a:spcPct val="50000"/>
              </a:spcBef>
            </a:pPr>
            <a:r>
              <a:rPr lang="fa-IR" sz="4000" i="1">
                <a:cs typeface="B Mitra" pitchFamily="2" charset="-78"/>
              </a:rPr>
              <a:t>5- از دست دادن فرصت های سودآور</a:t>
            </a:r>
            <a:endParaRPr lang="en-US" sz="4000" i="1">
              <a:cs typeface="B Mitra" pitchFamily="2" charset="-78"/>
            </a:endParaRPr>
          </a:p>
        </p:txBody>
      </p:sp>
      <p:sp>
        <p:nvSpPr>
          <p:cNvPr id="149508" name="WordArt 5" descr="Paper bag"/>
          <p:cNvSpPr>
            <a:spLocks noChangeArrowheads="1" noChangeShapeType="1" noTextEdit="1"/>
          </p:cNvSpPr>
          <p:nvPr/>
        </p:nvSpPr>
        <p:spPr bwMode="auto">
          <a:xfrm>
            <a:off x="381000" y="381000"/>
            <a:ext cx="8382000" cy="99060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معضلات پیش بینی کمتر از میزان واقعی تقاضا</a:t>
            </a:r>
          </a:p>
        </p:txBody>
      </p:sp>
    </p:spTree>
  </p:cSld>
  <p:clrMapOvr>
    <a:masterClrMapping/>
  </p:clrMapOvr>
  <p:transition spd="slow">
    <p:fade thruBlk="1"/>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xfrm>
            <a:off x="7010400" y="6245225"/>
            <a:ext cx="2133600" cy="476250"/>
          </a:xfrm>
          <a:prstGeom prst="rect">
            <a:avLst/>
          </a:prstGeom>
          <a:noFill/>
        </p:spPr>
        <p:txBody>
          <a:bodyPr/>
          <a:lstStyle/>
          <a:p>
            <a:fld id="{21ECAFB5-B0E3-4A1A-91A7-6137FAA48E83}" type="slidenum">
              <a:rPr lang="ar-SA"/>
              <a:pPr/>
              <a:t>142</a:t>
            </a:fld>
            <a:endParaRPr lang="en-US"/>
          </a:p>
        </p:txBody>
      </p:sp>
      <p:sp>
        <p:nvSpPr>
          <p:cNvPr id="150531" name="Text Box 4"/>
          <p:cNvSpPr txBox="1">
            <a:spLocks noChangeArrowheads="1"/>
          </p:cNvSpPr>
          <p:nvPr/>
        </p:nvSpPr>
        <p:spPr bwMode="auto">
          <a:xfrm>
            <a:off x="457200" y="2166938"/>
            <a:ext cx="8153400" cy="3776662"/>
          </a:xfrm>
          <a:prstGeom prst="rect">
            <a:avLst/>
          </a:prstGeom>
          <a:noFill/>
          <a:ln w="9525">
            <a:noFill/>
            <a:miter lim="800000"/>
            <a:headEnd/>
            <a:tailEnd/>
          </a:ln>
        </p:spPr>
        <p:txBody>
          <a:bodyPr>
            <a:spAutoFit/>
          </a:bodyPr>
          <a:lstStyle/>
          <a:p>
            <a:pPr algn="r" rtl="1">
              <a:spcBef>
                <a:spcPct val="50000"/>
              </a:spcBef>
            </a:pPr>
            <a:r>
              <a:rPr lang="fa-IR" i="1">
                <a:cs typeface="B Mitra" pitchFamily="2" charset="-78"/>
              </a:rPr>
              <a:t>فروش فرآیندی است شامل مراحل زیر :</a:t>
            </a:r>
          </a:p>
          <a:p>
            <a:pPr algn="r" rtl="1">
              <a:spcBef>
                <a:spcPct val="50000"/>
              </a:spcBef>
            </a:pPr>
            <a:r>
              <a:rPr lang="fa-IR" i="1">
                <a:cs typeface="B Mitra" pitchFamily="2" charset="-78"/>
              </a:rPr>
              <a:t>1- شناسایی خواسته ها و نیازهای مشتری</a:t>
            </a:r>
          </a:p>
          <a:p>
            <a:pPr algn="r" rtl="1">
              <a:spcBef>
                <a:spcPct val="50000"/>
              </a:spcBef>
            </a:pPr>
            <a:r>
              <a:rPr lang="fa-IR" i="1">
                <a:cs typeface="B Mitra" pitchFamily="2" charset="-78"/>
              </a:rPr>
              <a:t>2- اقدام به ارائه راه حل مناسب جهت رفع نیاز</a:t>
            </a:r>
          </a:p>
          <a:p>
            <a:pPr algn="r" rtl="1">
              <a:spcBef>
                <a:spcPct val="50000"/>
              </a:spcBef>
            </a:pPr>
            <a:r>
              <a:rPr lang="fa-IR" i="1">
                <a:cs typeface="B Mitra" pitchFamily="2" charset="-78"/>
              </a:rPr>
              <a:t>3- جلب نظر مساعد مشتری برای پذیرش راه حل</a:t>
            </a:r>
            <a:endParaRPr lang="en-US" i="1">
              <a:cs typeface="B Mitra" pitchFamily="2" charset="-78"/>
            </a:endParaRPr>
          </a:p>
        </p:txBody>
      </p:sp>
      <p:sp>
        <p:nvSpPr>
          <p:cNvPr id="150532" name="WordArt 5" descr="Paper bag"/>
          <p:cNvSpPr>
            <a:spLocks noChangeArrowheads="1" noChangeShapeType="1" noTextEdit="1"/>
          </p:cNvSpPr>
          <p:nvPr/>
        </p:nvSpPr>
        <p:spPr bwMode="auto">
          <a:xfrm>
            <a:off x="2457450" y="361950"/>
            <a:ext cx="42291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تعریف فروش</a:t>
            </a:r>
          </a:p>
        </p:txBody>
      </p:sp>
    </p:spTree>
  </p:cSld>
  <p:clrMapOvr>
    <a:masterClrMapping/>
  </p:clrMapOvr>
  <p:transition spd="slow">
    <p:newsflash/>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xfrm>
            <a:off x="7010400" y="6245225"/>
            <a:ext cx="2133600" cy="476250"/>
          </a:xfrm>
          <a:prstGeom prst="rect">
            <a:avLst/>
          </a:prstGeom>
          <a:noFill/>
        </p:spPr>
        <p:txBody>
          <a:bodyPr/>
          <a:lstStyle/>
          <a:p>
            <a:fld id="{951987B6-03D5-4AE2-9E2D-1727EA94331C}" type="slidenum">
              <a:rPr lang="ar-SA"/>
              <a:pPr/>
              <a:t>143</a:t>
            </a:fld>
            <a:endParaRPr lang="en-US"/>
          </a:p>
        </p:txBody>
      </p:sp>
      <p:sp>
        <p:nvSpPr>
          <p:cNvPr id="151555" name="Text Box 4"/>
          <p:cNvSpPr txBox="1">
            <a:spLocks noChangeArrowheads="1"/>
          </p:cNvSpPr>
          <p:nvPr/>
        </p:nvSpPr>
        <p:spPr bwMode="auto">
          <a:xfrm>
            <a:off x="457200" y="2486025"/>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بخشی از کل بازار که مؤسسه آن را به خود اختصاص داده و برنامه های بازاریابی خود را در راستای رفع نیازهای آن تهیه ، تنظیم و اجرا می نماید</a:t>
            </a:r>
            <a:endParaRPr lang="en-US" i="1">
              <a:cs typeface="B Mitra" pitchFamily="2" charset="-78"/>
            </a:endParaRPr>
          </a:p>
        </p:txBody>
      </p:sp>
      <p:sp>
        <p:nvSpPr>
          <p:cNvPr id="151556" name="WordArt 5" descr="Paper bag"/>
          <p:cNvSpPr>
            <a:spLocks noChangeArrowheads="1" noChangeShapeType="1" noTextEdit="1"/>
          </p:cNvSpPr>
          <p:nvPr/>
        </p:nvSpPr>
        <p:spPr bwMode="auto">
          <a:xfrm>
            <a:off x="2362200" y="304800"/>
            <a:ext cx="4343400" cy="1828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سهم بازار</a:t>
            </a:r>
          </a:p>
        </p:txBody>
      </p:sp>
    </p:spTree>
  </p:cSld>
  <p:clrMapOvr>
    <a:masterClrMapping/>
  </p:clrMapOvr>
  <p:transition spd="slow">
    <p:push dir="d"/>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a:xfrm>
            <a:off x="7010400" y="6245225"/>
            <a:ext cx="2133600" cy="476250"/>
          </a:xfrm>
          <a:prstGeom prst="rect">
            <a:avLst/>
          </a:prstGeom>
          <a:noFill/>
        </p:spPr>
        <p:txBody>
          <a:bodyPr/>
          <a:lstStyle/>
          <a:p>
            <a:fld id="{64FB8EC1-3B19-4830-9B0C-90F75DCA2FD5}" type="slidenum">
              <a:rPr lang="ar-SA"/>
              <a:pPr/>
              <a:t>144</a:t>
            </a:fld>
            <a:endParaRPr lang="en-US"/>
          </a:p>
        </p:txBody>
      </p:sp>
      <p:sp>
        <p:nvSpPr>
          <p:cNvPr id="152579" name="Text Box 4"/>
          <p:cNvSpPr txBox="1">
            <a:spLocks noChangeArrowheads="1"/>
          </p:cNvSpPr>
          <p:nvPr/>
        </p:nvSpPr>
        <p:spPr bwMode="auto">
          <a:xfrm>
            <a:off x="457200" y="2727325"/>
            <a:ext cx="8153400" cy="16160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سهم بازار مطلق ( </a:t>
            </a:r>
            <a:r>
              <a:rPr lang="en-US" sz="4000" i="1">
                <a:latin typeface="Monotype Corsiva" pitchFamily="66" charset="0"/>
                <a:cs typeface="B Mitra" pitchFamily="2" charset="-78"/>
              </a:rPr>
              <a:t>Obsolute Market Share</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2- سهم بازار نسبی ( </a:t>
            </a:r>
            <a:r>
              <a:rPr lang="en-US" sz="4000" i="1">
                <a:latin typeface="Monotype Corsiva" pitchFamily="66" charset="0"/>
                <a:cs typeface="B Mitra" pitchFamily="2" charset="-78"/>
              </a:rPr>
              <a:t>Relative Market Share</a:t>
            </a:r>
            <a:r>
              <a:rPr lang="fa-IR" sz="4000" i="1">
                <a:latin typeface="Monotype Corsiva" pitchFamily="66" charset="0"/>
                <a:cs typeface="B Mitra" pitchFamily="2" charset="-78"/>
              </a:rPr>
              <a:t> )</a:t>
            </a:r>
            <a:endParaRPr lang="en-US" sz="4000" i="1">
              <a:latin typeface="Monotype Corsiva" pitchFamily="66" charset="0"/>
              <a:cs typeface="B Mitra" pitchFamily="2" charset="-78"/>
            </a:endParaRPr>
          </a:p>
        </p:txBody>
      </p:sp>
      <p:sp>
        <p:nvSpPr>
          <p:cNvPr id="152580" name="WordArt 5" descr="Paper bag"/>
          <p:cNvSpPr>
            <a:spLocks noChangeArrowheads="1" noChangeShapeType="1" noTextEdit="1"/>
          </p:cNvSpPr>
          <p:nvPr/>
        </p:nvSpPr>
        <p:spPr bwMode="auto">
          <a:xfrm>
            <a:off x="1981200" y="381000"/>
            <a:ext cx="5181600" cy="160020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انواع سهم بازار</a:t>
            </a:r>
          </a:p>
        </p:txBody>
      </p:sp>
    </p:spTree>
  </p:cSld>
  <p:clrMapOvr>
    <a:masterClrMapping/>
  </p:clrMapOvr>
  <p:transition spd="slow">
    <p:push/>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Slide Number Placeholder 5"/>
          <p:cNvSpPr>
            <a:spLocks noGrp="1"/>
          </p:cNvSpPr>
          <p:nvPr>
            <p:ph type="sldNum" sz="quarter" idx="12"/>
          </p:nvPr>
        </p:nvSpPr>
        <p:spPr>
          <a:xfrm>
            <a:off x="7010400" y="6245225"/>
            <a:ext cx="2133600" cy="476250"/>
          </a:xfrm>
          <a:prstGeom prst="rect">
            <a:avLst/>
          </a:prstGeom>
          <a:noFill/>
        </p:spPr>
        <p:txBody>
          <a:bodyPr/>
          <a:lstStyle/>
          <a:p>
            <a:fld id="{0DCFAB15-DED9-45B9-AB67-9470DA7410D4}" type="slidenum">
              <a:rPr lang="ar-SA"/>
              <a:pPr/>
              <a:t>145</a:t>
            </a:fld>
            <a:endParaRPr lang="en-US"/>
          </a:p>
        </p:txBody>
      </p:sp>
      <p:sp>
        <p:nvSpPr>
          <p:cNvPr id="153603" name="Text Box 4"/>
          <p:cNvSpPr txBox="1">
            <a:spLocks noChangeArrowheads="1"/>
          </p:cNvSpPr>
          <p:nvPr/>
        </p:nvSpPr>
        <p:spPr bwMode="auto">
          <a:xfrm>
            <a:off x="457200" y="2562225"/>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عبارتست از سهم بازار یک مؤسسه از کل بازار یعنی تقسیم تعداد فروش محصولات شرکت بر تعداد کل فروش محصولات مشابه داخلی و خارجی در بازار مورد نظر </a:t>
            </a:r>
            <a:endParaRPr lang="en-US" i="1">
              <a:cs typeface="B Mitra" pitchFamily="2" charset="-78"/>
            </a:endParaRPr>
          </a:p>
        </p:txBody>
      </p:sp>
      <p:sp>
        <p:nvSpPr>
          <p:cNvPr id="153604" name="WordArt 5" descr="Paper bag"/>
          <p:cNvSpPr>
            <a:spLocks noChangeArrowheads="1" noChangeShapeType="1" noTextEdit="1"/>
          </p:cNvSpPr>
          <p:nvPr/>
        </p:nvSpPr>
        <p:spPr bwMode="auto">
          <a:xfrm>
            <a:off x="1676400" y="381000"/>
            <a:ext cx="5715000" cy="167640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سهم بازار مطلق</a:t>
            </a:r>
          </a:p>
        </p:txBody>
      </p:sp>
    </p:spTree>
  </p:cSld>
  <p:clrMapOvr>
    <a:masterClrMapping/>
  </p:clrMapOvr>
  <p:transition spd="slow">
    <p:push dir="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xfrm>
            <a:off x="7010400" y="6245225"/>
            <a:ext cx="2133600" cy="476250"/>
          </a:xfrm>
          <a:prstGeom prst="rect">
            <a:avLst/>
          </a:prstGeom>
          <a:noFill/>
        </p:spPr>
        <p:txBody>
          <a:bodyPr/>
          <a:lstStyle/>
          <a:p>
            <a:fld id="{EAB7954E-5011-4142-A347-508B440B1699}" type="slidenum">
              <a:rPr lang="ar-SA"/>
              <a:pPr/>
              <a:t>146</a:t>
            </a:fld>
            <a:endParaRPr lang="en-US"/>
          </a:p>
        </p:txBody>
      </p:sp>
      <p:sp>
        <p:nvSpPr>
          <p:cNvPr id="154627" name="Text Box 4"/>
          <p:cNvSpPr txBox="1">
            <a:spLocks noChangeArrowheads="1"/>
          </p:cNvSpPr>
          <p:nvPr/>
        </p:nvSpPr>
        <p:spPr bwMode="auto">
          <a:xfrm>
            <a:off x="457200" y="25463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عبارتست از سهم بازار مؤسسه نسبت به بزرگترین رقیب خود در بازار که اصطلاحاً رهبر ( </a:t>
            </a:r>
            <a:r>
              <a:rPr lang="en-US" i="1">
                <a:latin typeface="Monotype Corsiva" pitchFamily="66" charset="0"/>
                <a:cs typeface="B Mitra" pitchFamily="2" charset="-78"/>
              </a:rPr>
              <a:t>Leader</a:t>
            </a:r>
            <a:r>
              <a:rPr lang="fa-IR" i="1">
                <a:latin typeface="Monotype Corsiva" pitchFamily="66" charset="0"/>
                <a:cs typeface="B Mitra" pitchFamily="2" charset="-78"/>
              </a:rPr>
              <a:t> ) نامیده می شود</a:t>
            </a:r>
            <a:endParaRPr lang="en-US" i="1">
              <a:latin typeface="Monotype Corsiva" pitchFamily="66" charset="0"/>
              <a:cs typeface="B Mitra" pitchFamily="2" charset="-78"/>
            </a:endParaRPr>
          </a:p>
        </p:txBody>
      </p:sp>
      <p:sp>
        <p:nvSpPr>
          <p:cNvPr id="154628" name="WordArt 5" descr="Paper bag"/>
          <p:cNvSpPr>
            <a:spLocks noChangeArrowheads="1" noChangeShapeType="1" noTextEdit="1"/>
          </p:cNvSpPr>
          <p:nvPr/>
        </p:nvSpPr>
        <p:spPr bwMode="auto">
          <a:xfrm>
            <a:off x="1676400" y="381000"/>
            <a:ext cx="5715000" cy="167640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سهم بازار نسبی</a:t>
            </a:r>
          </a:p>
        </p:txBody>
      </p:sp>
    </p:spTree>
  </p:cSld>
  <p:clrMapOvr>
    <a:masterClrMapping/>
  </p:clrMapOvr>
  <p:transition spd="slow">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6"/>
          <p:cNvGraphicFramePr>
            <a:graphicFrameLocks noGrp="1" noChangeAspect="1"/>
          </p:cNvGraphicFramePr>
          <p:nvPr>
            <p:ph sz="half" idx="1"/>
          </p:nvPr>
        </p:nvGraphicFramePr>
        <p:xfrm>
          <a:off x="457200" y="2286000"/>
          <a:ext cx="2432050" cy="1795463"/>
        </p:xfrm>
        <a:graphic>
          <a:graphicData uri="http://schemas.openxmlformats.org/presentationml/2006/ole">
            <mc:AlternateContent xmlns:mc="http://schemas.openxmlformats.org/markup-compatibility/2006">
              <mc:Choice xmlns:v="urn:schemas-microsoft-com:vml" Requires="v">
                <p:oleObj spid="_x0000_s1089" name="Equation" r:id="rId3" imgW="825480" imgH="609480" progId="Equation.3">
                  <p:embed/>
                </p:oleObj>
              </mc:Choice>
              <mc:Fallback>
                <p:oleObj name="Equation" r:id="rId3" imgW="825480" imgH="60948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0"/>
                        <a:ext cx="2432050" cy="179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8"/>
          <p:cNvGraphicFramePr>
            <a:graphicFrameLocks noGrp="1" noChangeAspect="1"/>
          </p:cNvGraphicFramePr>
          <p:nvPr>
            <p:ph sz="quarter" idx="2"/>
          </p:nvPr>
        </p:nvGraphicFramePr>
        <p:xfrm>
          <a:off x="6578600" y="2566988"/>
          <a:ext cx="177800" cy="254000"/>
        </p:xfrm>
        <a:graphic>
          <a:graphicData uri="http://schemas.openxmlformats.org/presentationml/2006/ole">
            <mc:AlternateContent xmlns:mc="http://schemas.openxmlformats.org/markup-compatibility/2006">
              <mc:Choice xmlns:v="urn:schemas-microsoft-com:vml" Requires="v">
                <p:oleObj spid="_x0000_s1090" name="Equation" r:id="rId5" imgW="177480" imgH="253800" progId="Equation.3">
                  <p:embed/>
                </p:oleObj>
              </mc:Choice>
              <mc:Fallback>
                <p:oleObj name="Equation" r:id="rId5" imgW="177480" imgH="253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8600" y="2566988"/>
                        <a:ext cx="1778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11"/>
          <p:cNvGraphicFramePr>
            <a:graphicFrameLocks noGrp="1" noChangeAspect="1"/>
          </p:cNvGraphicFramePr>
          <p:nvPr>
            <p:ph sz="quarter" idx="3"/>
          </p:nvPr>
        </p:nvGraphicFramePr>
        <p:xfrm>
          <a:off x="6546850" y="4905375"/>
          <a:ext cx="241300" cy="254000"/>
        </p:xfrm>
        <a:graphic>
          <a:graphicData uri="http://schemas.openxmlformats.org/presentationml/2006/ole">
            <mc:AlternateContent xmlns:mc="http://schemas.openxmlformats.org/markup-compatibility/2006">
              <mc:Choice xmlns:v="urn:schemas-microsoft-com:vml" Requires="v">
                <p:oleObj spid="_x0000_s1091" name="Equation" r:id="rId7" imgW="241200" imgH="253800" progId="Equation.3">
                  <p:embed/>
                </p:oleObj>
              </mc:Choice>
              <mc:Fallback>
                <p:oleObj name="Equation" r:id="rId7" imgW="241200" imgH="2538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6850" y="4905375"/>
                        <a:ext cx="2413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Slide Number Placeholder 7"/>
          <p:cNvSpPr>
            <a:spLocks noGrp="1"/>
          </p:cNvSpPr>
          <p:nvPr>
            <p:ph type="sldNum" sz="quarter" idx="12"/>
          </p:nvPr>
        </p:nvSpPr>
        <p:spPr>
          <a:noFill/>
        </p:spPr>
        <p:txBody>
          <a:bodyPr/>
          <a:lstStyle/>
          <a:p>
            <a:fld id="{C6038390-32A3-4E70-8043-A12B7D3C458D}" type="slidenum">
              <a:rPr lang="ar-SA"/>
              <a:pPr/>
              <a:t>147</a:t>
            </a:fld>
            <a:endParaRPr lang="en-US"/>
          </a:p>
        </p:txBody>
      </p:sp>
      <p:sp>
        <p:nvSpPr>
          <p:cNvPr id="1030" name="Text Box 4"/>
          <p:cNvSpPr txBox="1">
            <a:spLocks noChangeArrowheads="1"/>
          </p:cNvSpPr>
          <p:nvPr/>
        </p:nvSpPr>
        <p:spPr bwMode="auto">
          <a:xfrm>
            <a:off x="457200" y="1982788"/>
            <a:ext cx="8153400" cy="2771775"/>
          </a:xfrm>
          <a:prstGeom prst="rect">
            <a:avLst/>
          </a:prstGeom>
          <a:noFill/>
          <a:ln w="9525">
            <a:noFill/>
            <a:miter lim="800000"/>
            <a:headEnd/>
            <a:tailEnd/>
          </a:ln>
        </p:spPr>
        <p:txBody>
          <a:bodyPr>
            <a:spAutoFit/>
          </a:bodyPr>
          <a:lstStyle/>
          <a:p>
            <a:pPr algn="r" rtl="1">
              <a:spcBef>
                <a:spcPct val="50000"/>
              </a:spcBef>
            </a:pPr>
            <a:r>
              <a:rPr lang="fa-IR" i="1">
                <a:cs typeface="B Mitra" pitchFamily="2" charset="-78"/>
              </a:rPr>
              <a:t>با در نظر گرفتن میزان فعالیت </a:t>
            </a:r>
          </a:p>
          <a:p>
            <a:pPr algn="r" rtl="1">
              <a:spcBef>
                <a:spcPct val="50000"/>
              </a:spcBef>
            </a:pPr>
            <a:r>
              <a:rPr lang="fa-IR" i="1">
                <a:cs typeface="B Mitra" pitchFamily="2" charset="-78"/>
              </a:rPr>
              <a:t>بازاریابی شرکت ها عبارتست از :</a:t>
            </a:r>
          </a:p>
          <a:p>
            <a:pPr algn="r" rtl="1">
              <a:spcBef>
                <a:spcPct val="50000"/>
              </a:spcBef>
            </a:pPr>
            <a:endParaRPr lang="en-US" i="1"/>
          </a:p>
        </p:txBody>
      </p:sp>
      <p:sp>
        <p:nvSpPr>
          <p:cNvPr id="1031" name="WordArt 5" descr="Paper bag"/>
          <p:cNvSpPr>
            <a:spLocks noChangeArrowheads="1" noChangeShapeType="1" noTextEdit="1"/>
          </p:cNvSpPr>
          <p:nvPr/>
        </p:nvSpPr>
        <p:spPr bwMode="auto">
          <a:xfrm>
            <a:off x="633413" y="438150"/>
            <a:ext cx="7877175" cy="11620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9"/>
                  <a:srcRect/>
                  <a:tile tx="0" ty="0" sx="100000" sy="100000" flip="none" algn="tl"/>
                </a:blipFill>
                <a:cs typeface="B Mitra"/>
              </a:rPr>
              <a:t>فرمول تعیین سهم بازار شرکت</a:t>
            </a:r>
          </a:p>
        </p:txBody>
      </p:sp>
      <p:sp>
        <p:nvSpPr>
          <p:cNvPr id="1032" name="Text Box 14"/>
          <p:cNvSpPr txBox="1">
            <a:spLocks noChangeArrowheads="1"/>
          </p:cNvSpPr>
          <p:nvPr/>
        </p:nvSpPr>
        <p:spPr bwMode="auto">
          <a:xfrm>
            <a:off x="3429000" y="3886200"/>
            <a:ext cx="4648200" cy="762000"/>
          </a:xfrm>
          <a:prstGeom prst="rect">
            <a:avLst/>
          </a:prstGeom>
          <a:noFill/>
          <a:ln w="19050" algn="ctr">
            <a:noFill/>
            <a:miter lim="800000"/>
            <a:headEnd type="none" w="lg" len="lg"/>
            <a:tailEnd type="none" w="lg" len="lg"/>
          </a:ln>
        </p:spPr>
        <p:txBody>
          <a:bodyPr>
            <a:spAutoFit/>
          </a:bodyPr>
          <a:lstStyle/>
          <a:p>
            <a:pPr algn="r" rtl="1">
              <a:spcBef>
                <a:spcPct val="50000"/>
              </a:spcBef>
            </a:pPr>
            <a:r>
              <a:rPr lang="fa-IR" i="1">
                <a:cs typeface="B Mitra" pitchFamily="2" charset="-78"/>
              </a:rPr>
              <a:t>= سهم بازار شرکت مورد نظر</a:t>
            </a:r>
            <a:endParaRPr lang="en-US" i="1">
              <a:cs typeface="B Mitra" pitchFamily="2" charset="-78"/>
            </a:endParaRPr>
          </a:p>
        </p:txBody>
      </p:sp>
      <p:sp>
        <p:nvSpPr>
          <p:cNvPr id="1033" name="Text Box 15"/>
          <p:cNvSpPr txBox="1">
            <a:spLocks noChangeArrowheads="1"/>
          </p:cNvSpPr>
          <p:nvPr/>
        </p:nvSpPr>
        <p:spPr bwMode="auto">
          <a:xfrm>
            <a:off x="2895600" y="4800600"/>
            <a:ext cx="5105400" cy="762000"/>
          </a:xfrm>
          <a:prstGeom prst="rect">
            <a:avLst/>
          </a:prstGeom>
          <a:noFill/>
          <a:ln w="19050" algn="ctr">
            <a:noFill/>
            <a:miter lim="800000"/>
            <a:headEnd type="none" w="lg" len="lg"/>
            <a:tailEnd type="none" w="lg" len="lg"/>
          </a:ln>
        </p:spPr>
        <p:txBody>
          <a:bodyPr>
            <a:spAutoFit/>
          </a:bodyPr>
          <a:lstStyle/>
          <a:p>
            <a:pPr algn="r" rtl="1">
              <a:spcBef>
                <a:spcPct val="50000"/>
              </a:spcBef>
            </a:pPr>
            <a:r>
              <a:rPr lang="fa-IR" i="1">
                <a:cs typeface="B Mitra" pitchFamily="2" charset="-78"/>
              </a:rPr>
              <a:t>= میزان فعالیت بازاریابی شرکت</a:t>
            </a:r>
            <a:endParaRPr lang="en-US" i="1">
              <a:cs typeface="B Mitra" pitchFamily="2" charset="-78"/>
            </a:endParaRPr>
          </a:p>
        </p:txBody>
      </p:sp>
    </p:spTree>
  </p:cSld>
  <p:clrMapOvr>
    <a:masterClrMapping/>
  </p:clrMapOvr>
  <p:transition spd="slow">
    <p:randomBa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5"/>
          <p:cNvGraphicFramePr>
            <a:graphicFrameLocks noGrp="1" noChangeAspect="1"/>
          </p:cNvGraphicFramePr>
          <p:nvPr>
            <p:ph sz="quarter" idx="13"/>
          </p:nvPr>
        </p:nvGraphicFramePr>
        <p:xfrm>
          <a:off x="304800" y="1547813"/>
          <a:ext cx="3579813" cy="2174875"/>
        </p:xfrm>
        <a:graphic>
          <a:graphicData uri="http://schemas.openxmlformats.org/presentationml/2006/ole">
            <mc:AlternateContent xmlns:mc="http://schemas.openxmlformats.org/markup-compatibility/2006">
              <mc:Choice xmlns:v="urn:schemas-microsoft-com:vml" Requires="v">
                <p:oleObj spid="_x0000_s2113" name="Equation" r:id="rId3" imgW="1002960" imgH="609480" progId="Equation.3">
                  <p:embed/>
                </p:oleObj>
              </mc:Choice>
              <mc:Fallback>
                <p:oleObj name="Equation" r:id="rId3" imgW="1002960" imgH="609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47813"/>
                        <a:ext cx="3579813" cy="217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17"/>
          <p:cNvGraphicFramePr>
            <a:graphicFrameLocks noGrp="1" noChangeAspect="1"/>
          </p:cNvGraphicFramePr>
          <p:nvPr>
            <p:ph sz="quarter" idx="14"/>
          </p:nvPr>
        </p:nvGraphicFramePr>
        <p:xfrm>
          <a:off x="5791200" y="3657600"/>
          <a:ext cx="450850" cy="838200"/>
        </p:xfrm>
        <a:graphic>
          <a:graphicData uri="http://schemas.openxmlformats.org/presentationml/2006/ole">
            <mc:AlternateContent xmlns:mc="http://schemas.openxmlformats.org/markup-compatibility/2006">
              <mc:Choice xmlns:v="urn:schemas-microsoft-com:vml" Requires="v">
                <p:oleObj spid="_x0000_s2114" name="Equation" r:id="rId5" imgW="88560" imgH="164880" progId="Equation.3">
                  <p:embed/>
                </p:oleObj>
              </mc:Choice>
              <mc:Fallback>
                <p:oleObj name="Equation" r:id="rId5" imgW="88560" imgH="16488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657600"/>
                        <a:ext cx="4508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Slide Number Placeholder 6"/>
          <p:cNvSpPr>
            <a:spLocks noGrp="1"/>
          </p:cNvSpPr>
          <p:nvPr>
            <p:ph type="sldNum" sz="quarter" idx="12"/>
          </p:nvPr>
        </p:nvSpPr>
        <p:spPr>
          <a:xfrm>
            <a:off x="7010400" y="6245225"/>
            <a:ext cx="2133600" cy="476250"/>
          </a:xfrm>
          <a:prstGeom prst="rect">
            <a:avLst/>
          </a:prstGeom>
          <a:noFill/>
        </p:spPr>
        <p:txBody>
          <a:bodyPr/>
          <a:lstStyle/>
          <a:p>
            <a:fld id="{90860AF8-F3B5-4812-8D6F-8669ABE00FB2}" type="slidenum">
              <a:rPr lang="ar-SA"/>
              <a:pPr/>
              <a:t>148</a:t>
            </a:fld>
            <a:endParaRPr lang="en-US"/>
          </a:p>
        </p:txBody>
      </p:sp>
      <p:graphicFrame>
        <p:nvGraphicFramePr>
          <p:cNvPr id="2051" name="Object 11"/>
          <p:cNvGraphicFramePr>
            <a:graphicFrameLocks noChangeAspect="1"/>
          </p:cNvGraphicFramePr>
          <p:nvPr/>
        </p:nvGraphicFramePr>
        <p:xfrm>
          <a:off x="7848600" y="1752600"/>
          <a:ext cx="755650" cy="838200"/>
        </p:xfrm>
        <a:graphic>
          <a:graphicData uri="http://schemas.openxmlformats.org/presentationml/2006/ole">
            <mc:AlternateContent xmlns:mc="http://schemas.openxmlformats.org/markup-compatibility/2006">
              <mc:Choice xmlns:v="urn:schemas-microsoft-com:vml" Requires="v">
                <p:oleObj spid="_x0000_s2115" name="Equation" r:id="rId7" imgW="228600" imgH="253800" progId="Equation.3">
                  <p:embed/>
                </p:oleObj>
              </mc:Choice>
              <mc:Fallback>
                <p:oleObj name="Equation" r:id="rId7" imgW="228600" imgH="2538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1752600"/>
                        <a:ext cx="7556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13"/>
          <p:cNvSpPr>
            <a:spLocks noChangeArrowheads="1"/>
          </p:cNvSpPr>
          <p:nvPr/>
        </p:nvSpPr>
        <p:spPr bwMode="auto">
          <a:xfrm>
            <a:off x="0" y="3914775"/>
            <a:ext cx="9144000" cy="0"/>
          </a:xfrm>
          <a:prstGeom prst="rect">
            <a:avLst/>
          </a:prstGeom>
          <a:noFill/>
          <a:ln w="19050" algn="ctr">
            <a:noFill/>
            <a:miter lim="800000"/>
            <a:headEnd type="none" w="lg" len="lg"/>
            <a:tailEnd type="none" w="lg" len="lg"/>
          </a:ln>
        </p:spPr>
        <p:txBody>
          <a:bodyPr wrap="none" anchor="ctr">
            <a:spAutoFit/>
          </a:bodyPr>
          <a:lstStyle/>
          <a:p>
            <a:endParaRPr lang="fa-IR"/>
          </a:p>
        </p:txBody>
      </p:sp>
      <p:sp>
        <p:nvSpPr>
          <p:cNvPr id="2055" name="Rectangle 16"/>
          <p:cNvSpPr>
            <a:spLocks noChangeArrowheads="1"/>
          </p:cNvSpPr>
          <p:nvPr/>
        </p:nvSpPr>
        <p:spPr bwMode="auto">
          <a:xfrm>
            <a:off x="0" y="3962400"/>
            <a:ext cx="9144000" cy="0"/>
          </a:xfrm>
          <a:prstGeom prst="rect">
            <a:avLst/>
          </a:prstGeom>
          <a:noFill/>
          <a:ln w="19050" algn="ctr">
            <a:noFill/>
            <a:miter lim="800000"/>
            <a:headEnd type="none" w="lg" len="lg"/>
            <a:tailEnd type="none" w="lg" len="lg"/>
          </a:ln>
        </p:spPr>
        <p:txBody>
          <a:bodyPr wrap="none" anchor="ctr">
            <a:spAutoFit/>
          </a:bodyPr>
          <a:lstStyle/>
          <a:p>
            <a:endParaRPr lang="fa-IR"/>
          </a:p>
        </p:txBody>
      </p:sp>
      <p:sp>
        <p:nvSpPr>
          <p:cNvPr id="2056" name="WordArt 20" descr="Paper bag"/>
          <p:cNvSpPr>
            <a:spLocks noChangeArrowheads="1" noChangeShapeType="1" noTextEdit="1"/>
          </p:cNvSpPr>
          <p:nvPr/>
        </p:nvSpPr>
        <p:spPr bwMode="auto">
          <a:xfrm>
            <a:off x="1752600" y="438150"/>
            <a:ext cx="6300788" cy="8572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9"/>
                  <a:srcRect/>
                  <a:tile tx="0" ty="0" sx="100000" sy="100000" flip="none" algn="tl"/>
                </a:blipFill>
                <a:cs typeface="B Mitra"/>
              </a:rPr>
              <a:t>فرمول تعیین سهم بازار با در نظر گرفتن </a:t>
            </a:r>
          </a:p>
        </p:txBody>
      </p:sp>
      <p:sp>
        <p:nvSpPr>
          <p:cNvPr id="2057" name="Text Box 21"/>
          <p:cNvSpPr txBox="1">
            <a:spLocks noChangeArrowheads="1"/>
          </p:cNvSpPr>
          <p:nvPr/>
        </p:nvSpPr>
        <p:spPr bwMode="auto">
          <a:xfrm>
            <a:off x="914400" y="1965325"/>
            <a:ext cx="6934200" cy="25304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 در صد اثر بخشی </a:t>
            </a:r>
          </a:p>
          <a:p>
            <a:pPr algn="r" rtl="1">
              <a:spcBef>
                <a:spcPct val="50000"/>
              </a:spcBef>
            </a:pPr>
            <a:r>
              <a:rPr lang="fa-IR" sz="4000" i="1">
                <a:cs typeface="B Mitra" pitchFamily="2" charset="-78"/>
              </a:rPr>
              <a:t>    فعالیت های بازاریابی</a:t>
            </a:r>
          </a:p>
          <a:p>
            <a:pPr algn="r" rtl="1">
              <a:spcBef>
                <a:spcPct val="50000"/>
              </a:spcBef>
            </a:pPr>
            <a:r>
              <a:rPr lang="fa-IR" sz="4000" i="1">
                <a:cs typeface="B Mitra" pitchFamily="2" charset="-78"/>
              </a:rPr>
              <a:t>    شرکت      ام می باشد    </a:t>
            </a:r>
            <a:endParaRPr lang="en-US" sz="4000" i="1">
              <a:cs typeface="B Mitra" pitchFamily="2" charset="-78"/>
            </a:endParaRPr>
          </a:p>
        </p:txBody>
      </p:sp>
      <p:sp>
        <p:nvSpPr>
          <p:cNvPr id="2058" name="WordArt 22" descr="Paper bag"/>
          <p:cNvSpPr>
            <a:spLocks noChangeArrowheads="1" noChangeShapeType="1" noTextEdit="1"/>
          </p:cNvSpPr>
          <p:nvPr/>
        </p:nvSpPr>
        <p:spPr bwMode="auto">
          <a:xfrm>
            <a:off x="1143000" y="685800"/>
            <a:ext cx="457200" cy="533400"/>
          </a:xfrm>
          <a:prstGeom prst="rect">
            <a:avLst/>
          </a:prstGeom>
        </p:spPr>
        <p:txBody>
          <a:bodyPr wrap="none" fromWordArt="1">
            <a:prstTxWarp prst="textPlain">
              <a:avLst>
                <a:gd name="adj" fmla="val 50000"/>
              </a:avLst>
            </a:prstTxWarp>
          </a:bodyPr>
          <a:lstStyle/>
          <a:p>
            <a:r>
              <a:rPr lang="el-GR" sz="3600" b="1" kern="10">
                <a:ln w="9525">
                  <a:solidFill>
                    <a:schemeClr val="tx1"/>
                  </a:solidFill>
                  <a:round/>
                  <a:headEnd type="none" w="lg" len="lg"/>
                  <a:tailEnd type="none" w="lg" len="lg"/>
                </a:ln>
                <a:blipFill dpi="0" rotWithShape="0">
                  <a:blip r:embed="rId9"/>
                  <a:srcRect/>
                  <a:tile tx="0" ty="0" sx="100000" sy="100000" flip="none" algn="tl"/>
                </a:blipFill>
                <a:latin typeface="Times New Roman"/>
                <a:cs typeface="Times New Roman"/>
              </a:rPr>
              <a:t>α</a:t>
            </a:r>
            <a:endParaRPr lang="fa-IR" sz="3600" b="1" kern="10">
              <a:ln w="9525">
                <a:solidFill>
                  <a:schemeClr val="tx1"/>
                </a:solidFill>
                <a:round/>
                <a:headEnd type="none" w="lg" len="lg"/>
                <a:tailEnd type="none" w="lg" len="lg"/>
              </a:ln>
              <a:blipFill dpi="0" rotWithShape="0">
                <a:blip r:embed="rId9"/>
                <a:srcRect/>
                <a:tile tx="0" ty="0" sx="100000" sy="100000" flip="none" algn="tl"/>
              </a:blipFill>
              <a:latin typeface="Times New Roman"/>
              <a:cs typeface="Times New Roman"/>
            </a:endParaRPr>
          </a:p>
        </p:txBody>
      </p:sp>
    </p:spTree>
  </p:cSld>
  <p:clrMapOvr>
    <a:masterClrMapping/>
  </p:clrMapOvr>
  <p:transition spd="slow">
    <p:randomBar dir="vert"/>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7" name="Object 17"/>
          <p:cNvGraphicFramePr>
            <a:graphicFrameLocks noGrp="1" noChangeAspect="1"/>
          </p:cNvGraphicFramePr>
          <p:nvPr>
            <p:ph/>
          </p:nvPr>
        </p:nvGraphicFramePr>
        <p:xfrm>
          <a:off x="4406900" y="3073400"/>
          <a:ext cx="330200" cy="254000"/>
        </p:xfrm>
        <a:graphic>
          <a:graphicData uri="http://schemas.openxmlformats.org/presentationml/2006/ole">
            <mc:AlternateContent xmlns:mc="http://schemas.openxmlformats.org/markup-compatibility/2006">
              <mc:Choice xmlns:v="urn:schemas-microsoft-com:vml" Requires="v">
                <p:oleObj spid="_x0000_s3158" name="Equation" r:id="rId3" imgW="330057" imgH="253890" progId="Equation.3">
                  <p:embed/>
                </p:oleObj>
              </mc:Choice>
              <mc:Fallback>
                <p:oleObj name="Equation" r:id="rId3" imgW="330057" imgH="25389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073400"/>
                        <a:ext cx="3302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Slide Number Placeholder 4"/>
          <p:cNvSpPr>
            <a:spLocks noGrp="1"/>
          </p:cNvSpPr>
          <p:nvPr>
            <p:ph type="sldNum" sz="quarter" idx="12"/>
          </p:nvPr>
        </p:nvSpPr>
        <p:spPr>
          <a:noFill/>
        </p:spPr>
        <p:txBody>
          <a:bodyPr/>
          <a:lstStyle/>
          <a:p>
            <a:fld id="{76CDBA8B-B0F9-40B8-838F-4FED52DDBFB0}" type="slidenum">
              <a:rPr lang="ar-SA"/>
              <a:pPr/>
              <a:t>149</a:t>
            </a:fld>
            <a:endParaRPr lang="en-US"/>
          </a:p>
        </p:txBody>
      </p:sp>
      <p:graphicFrame>
        <p:nvGraphicFramePr>
          <p:cNvPr id="3074" name="Object 8"/>
          <p:cNvGraphicFramePr>
            <a:graphicFrameLocks noChangeAspect="1"/>
          </p:cNvGraphicFramePr>
          <p:nvPr/>
        </p:nvGraphicFramePr>
        <p:xfrm>
          <a:off x="304800" y="2743200"/>
          <a:ext cx="3657600" cy="1627188"/>
        </p:xfrm>
        <a:graphic>
          <a:graphicData uri="http://schemas.openxmlformats.org/presentationml/2006/ole">
            <mc:AlternateContent xmlns:mc="http://schemas.openxmlformats.org/markup-compatibility/2006">
              <mc:Choice xmlns:v="urn:schemas-microsoft-com:vml" Requires="v">
                <p:oleObj spid="_x0000_s3159" name="Equation" r:id="rId5" imgW="1346040" imgH="647640" progId="Equation.3">
                  <p:embed/>
                </p:oleObj>
              </mc:Choice>
              <mc:Fallback>
                <p:oleObj name="Equation" r:id="rId5" imgW="1346040" imgH="64764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743200"/>
                        <a:ext cx="3657600" cy="162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10"/>
          <p:cNvSpPr>
            <a:spLocks noChangeArrowheads="1"/>
          </p:cNvSpPr>
          <p:nvPr/>
        </p:nvSpPr>
        <p:spPr bwMode="auto">
          <a:xfrm>
            <a:off x="0" y="4662488"/>
            <a:ext cx="9144000" cy="0"/>
          </a:xfrm>
          <a:prstGeom prst="rect">
            <a:avLst/>
          </a:prstGeom>
          <a:noFill/>
          <a:ln w="19050" algn="ctr">
            <a:noFill/>
            <a:miter lim="800000"/>
            <a:headEnd type="none" w="lg" len="lg"/>
            <a:tailEnd type="none" w="lg" len="lg"/>
          </a:ln>
        </p:spPr>
        <p:txBody>
          <a:bodyPr wrap="none" anchor="ctr">
            <a:spAutoFit/>
          </a:bodyPr>
          <a:lstStyle/>
          <a:p>
            <a:endParaRPr lang="fa-IR"/>
          </a:p>
        </p:txBody>
      </p:sp>
      <p:graphicFrame>
        <p:nvGraphicFramePr>
          <p:cNvPr id="3075" name="Object 11"/>
          <p:cNvGraphicFramePr>
            <a:graphicFrameLocks noChangeAspect="1"/>
          </p:cNvGraphicFramePr>
          <p:nvPr/>
        </p:nvGraphicFramePr>
        <p:xfrm>
          <a:off x="4648200" y="3132138"/>
          <a:ext cx="1828800" cy="754062"/>
        </p:xfrm>
        <a:graphic>
          <a:graphicData uri="http://schemas.openxmlformats.org/presentationml/2006/ole">
            <mc:AlternateContent xmlns:mc="http://schemas.openxmlformats.org/markup-compatibility/2006">
              <mc:Choice xmlns:v="urn:schemas-microsoft-com:vml" Requires="v">
                <p:oleObj spid="_x0000_s3160" name="Equation" r:id="rId7" imgW="596880" imgH="253800" progId="Equation.3">
                  <p:embed/>
                </p:oleObj>
              </mc:Choice>
              <mc:Fallback>
                <p:oleObj name="Equation" r:id="rId7" imgW="596880" imgH="2538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132138"/>
                        <a:ext cx="1828800" cy="75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Rectangle 13"/>
          <p:cNvSpPr>
            <a:spLocks noChangeArrowheads="1"/>
          </p:cNvSpPr>
          <p:nvPr/>
        </p:nvSpPr>
        <p:spPr bwMode="auto">
          <a:xfrm>
            <a:off x="0" y="3914775"/>
            <a:ext cx="9144000" cy="0"/>
          </a:xfrm>
          <a:prstGeom prst="rect">
            <a:avLst/>
          </a:prstGeom>
          <a:noFill/>
          <a:ln w="19050" algn="ctr">
            <a:noFill/>
            <a:miter lim="800000"/>
            <a:headEnd type="none" w="lg" len="lg"/>
            <a:tailEnd type="none" w="lg" len="lg"/>
          </a:ln>
        </p:spPr>
        <p:txBody>
          <a:bodyPr wrap="none" anchor="ctr">
            <a:spAutoFit/>
          </a:bodyPr>
          <a:lstStyle/>
          <a:p>
            <a:endParaRPr lang="fa-IR"/>
          </a:p>
        </p:txBody>
      </p:sp>
      <p:graphicFrame>
        <p:nvGraphicFramePr>
          <p:cNvPr id="3076" name="Object 14"/>
          <p:cNvGraphicFramePr>
            <a:graphicFrameLocks noChangeAspect="1"/>
          </p:cNvGraphicFramePr>
          <p:nvPr/>
        </p:nvGraphicFramePr>
        <p:xfrm>
          <a:off x="533400" y="152400"/>
          <a:ext cx="1447800" cy="1112838"/>
        </p:xfrm>
        <a:graphic>
          <a:graphicData uri="http://schemas.openxmlformats.org/presentationml/2006/ole">
            <mc:AlternateContent xmlns:mc="http://schemas.openxmlformats.org/markup-compatibility/2006">
              <mc:Choice xmlns:v="urn:schemas-microsoft-com:vml" Requires="v">
                <p:oleObj spid="_x0000_s3161" name="Equation" r:id="rId9" imgW="330120" imgH="253800" progId="Equation.3">
                  <p:embed/>
                </p:oleObj>
              </mc:Choice>
              <mc:Fallback>
                <p:oleObj name="Equation" r:id="rId9" imgW="330120" imgH="2538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152400"/>
                        <a:ext cx="1447800" cy="1112838"/>
                      </a:xfrm>
                      <a:prstGeom prst="rect">
                        <a:avLst/>
                      </a:prstGeom>
                      <a:noFill/>
                      <a:ln>
                        <a:noFill/>
                      </a:ln>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sp>
        <p:nvSpPr>
          <p:cNvPr id="3081" name="Rectangle 16"/>
          <p:cNvSpPr>
            <a:spLocks noChangeArrowheads="1"/>
          </p:cNvSpPr>
          <p:nvPr/>
        </p:nvSpPr>
        <p:spPr bwMode="auto">
          <a:xfrm>
            <a:off x="0" y="3914775"/>
            <a:ext cx="9144000" cy="0"/>
          </a:xfrm>
          <a:prstGeom prst="rect">
            <a:avLst/>
          </a:prstGeom>
          <a:noFill/>
          <a:ln w="19050" algn="ctr">
            <a:noFill/>
            <a:miter lim="800000"/>
            <a:headEnd type="none" w="lg" len="lg"/>
            <a:tailEnd type="none" w="lg" len="lg"/>
          </a:ln>
        </p:spPr>
        <p:txBody>
          <a:bodyPr wrap="none" anchor="ctr">
            <a:spAutoFit/>
          </a:bodyPr>
          <a:lstStyle/>
          <a:p>
            <a:endParaRPr lang="fa-IR"/>
          </a:p>
        </p:txBody>
      </p:sp>
      <p:sp>
        <p:nvSpPr>
          <p:cNvPr id="3082" name="WordArt 19" descr="Paper bag"/>
          <p:cNvSpPr>
            <a:spLocks noChangeArrowheads="1" noChangeShapeType="1" noTextEdit="1"/>
          </p:cNvSpPr>
          <p:nvPr/>
        </p:nvSpPr>
        <p:spPr bwMode="auto">
          <a:xfrm>
            <a:off x="2005013" y="438150"/>
            <a:ext cx="6300787" cy="8572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11"/>
                  <a:srcRect/>
                  <a:tile tx="0" ty="0" sx="100000" sy="100000" flip="none" algn="tl"/>
                </a:blipFill>
                <a:cs typeface="B Mitra"/>
              </a:rPr>
              <a:t>فرمول تعیین سهم بازار با در نظر گرفتن </a:t>
            </a:r>
          </a:p>
        </p:txBody>
      </p:sp>
      <p:sp>
        <p:nvSpPr>
          <p:cNvPr id="3083" name="Text Box 20"/>
          <p:cNvSpPr txBox="1">
            <a:spLocks noChangeArrowheads="1"/>
          </p:cNvSpPr>
          <p:nvPr/>
        </p:nvSpPr>
        <p:spPr bwMode="auto">
          <a:xfrm>
            <a:off x="1447800" y="1905000"/>
            <a:ext cx="6934200" cy="43592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 کامل ترین فرمول )</a:t>
            </a:r>
          </a:p>
          <a:p>
            <a:pPr algn="r" rtl="1">
              <a:spcBef>
                <a:spcPct val="50000"/>
              </a:spcBef>
            </a:pPr>
            <a:endParaRPr lang="fa-IR" sz="4000" i="1">
              <a:cs typeface="B Mitra" pitchFamily="2" charset="-78"/>
            </a:endParaRPr>
          </a:p>
          <a:p>
            <a:pPr algn="r" rtl="1">
              <a:spcBef>
                <a:spcPct val="50000"/>
              </a:spcBef>
            </a:pPr>
            <a:endParaRPr lang="fa-IR" sz="4000" i="1">
              <a:cs typeface="B Mitra" pitchFamily="2" charset="-78"/>
            </a:endParaRPr>
          </a:p>
          <a:p>
            <a:pPr algn="r" rtl="1">
              <a:spcBef>
                <a:spcPct val="50000"/>
              </a:spcBef>
            </a:pPr>
            <a:endParaRPr lang="fa-IR" sz="4000" i="1">
              <a:cs typeface="B Mitra" pitchFamily="2" charset="-78"/>
            </a:endParaRPr>
          </a:p>
          <a:p>
            <a:pPr algn="r" rtl="1">
              <a:spcBef>
                <a:spcPct val="50000"/>
              </a:spcBef>
            </a:pPr>
            <a:r>
              <a:rPr lang="fa-IR" sz="4000" i="1">
                <a:cs typeface="B Mitra" pitchFamily="2" charset="-78"/>
              </a:rPr>
              <a:t>         یعنی میزان کشش سهم بازار شرکت ها</a:t>
            </a:r>
            <a:endParaRPr lang="en-US" sz="4000" i="1">
              <a:cs typeface="B Mitra" pitchFamily="2" charset="-78"/>
            </a:endParaRPr>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xfrm>
            <a:off x="7010400" y="6245225"/>
            <a:ext cx="2133600" cy="476250"/>
          </a:xfrm>
          <a:prstGeom prst="rect">
            <a:avLst/>
          </a:prstGeom>
          <a:noFill/>
        </p:spPr>
        <p:txBody>
          <a:bodyPr/>
          <a:lstStyle/>
          <a:p>
            <a:fld id="{AD9CDA14-1D5F-4DA5-B5BC-0B68B552334A}" type="slidenum">
              <a:rPr lang="ar-SA"/>
              <a:pPr/>
              <a:t>15</a:t>
            </a:fld>
            <a:endParaRPr lang="en-US"/>
          </a:p>
        </p:txBody>
      </p:sp>
      <p:sp>
        <p:nvSpPr>
          <p:cNvPr id="20483" name="Text Box 5"/>
          <p:cNvSpPr txBox="1">
            <a:spLocks noChangeArrowheads="1"/>
          </p:cNvSpPr>
          <p:nvPr/>
        </p:nvSpPr>
        <p:spPr bwMode="auto">
          <a:xfrm>
            <a:off x="457200" y="2409825"/>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محل تجمع عده ای از عرضه کنندگان و تقاضا کنندگان بالقوه و بالفعلی که دارای نیازهای مشترک بوده و از وسیله مبادله یا پول مشترکی استفاده می کنند ، بازار (</a:t>
            </a:r>
            <a:r>
              <a:rPr lang="en-US" i="1">
                <a:latin typeface="Monotype Corsiva" pitchFamily="66" charset="0"/>
                <a:cs typeface="B Mitra" pitchFamily="2" charset="-78"/>
              </a:rPr>
              <a:t>Market</a:t>
            </a:r>
            <a:r>
              <a:rPr lang="fa-IR" i="1">
                <a:latin typeface="Monotype Corsiva" pitchFamily="66" charset="0"/>
                <a:cs typeface="B Mitra" pitchFamily="2" charset="-78"/>
              </a:rPr>
              <a:t>) نامیده می شود</a:t>
            </a:r>
            <a:endParaRPr lang="en-US" i="1">
              <a:latin typeface="Monotype Corsiva" pitchFamily="66" charset="0"/>
              <a:cs typeface="B Mitra" pitchFamily="2" charset="-78"/>
            </a:endParaRPr>
          </a:p>
        </p:txBody>
      </p:sp>
      <p:sp>
        <p:nvSpPr>
          <p:cNvPr id="20484" name="WordArt 6" descr="Paper bag"/>
          <p:cNvSpPr>
            <a:spLocks noChangeArrowheads="1" noChangeShapeType="1" noTextEdit="1"/>
          </p:cNvSpPr>
          <p:nvPr/>
        </p:nvSpPr>
        <p:spPr bwMode="auto">
          <a:xfrm>
            <a:off x="3181350" y="523875"/>
            <a:ext cx="2762250"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تعریف بازار</a:t>
            </a:r>
          </a:p>
        </p:txBody>
      </p:sp>
    </p:spTree>
  </p:cSld>
  <p:clrMapOvr>
    <a:masterClrMapping/>
  </p:clrMapOvr>
  <p:transition spd="slow">
    <p:cover dir="ld"/>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xfrm>
            <a:off x="7010400" y="6245225"/>
            <a:ext cx="2133600" cy="476250"/>
          </a:xfrm>
          <a:prstGeom prst="rect">
            <a:avLst/>
          </a:prstGeom>
          <a:noFill/>
        </p:spPr>
        <p:txBody>
          <a:bodyPr/>
          <a:lstStyle/>
          <a:p>
            <a:fld id="{D58D79E6-2E62-45B5-92C1-71CE7B419CF0}" type="slidenum">
              <a:rPr lang="ar-SA"/>
              <a:pPr/>
              <a:t>150</a:t>
            </a:fld>
            <a:endParaRPr lang="en-US"/>
          </a:p>
        </p:txBody>
      </p:sp>
      <p:sp>
        <p:nvSpPr>
          <p:cNvPr id="4100" name="Text Box 4"/>
          <p:cNvSpPr txBox="1">
            <a:spLocks noChangeArrowheads="1"/>
          </p:cNvSpPr>
          <p:nvPr/>
        </p:nvSpPr>
        <p:spPr bwMode="auto">
          <a:xfrm>
            <a:off x="457200" y="2486025"/>
            <a:ext cx="8153400" cy="2771775"/>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میزان هزینه های بازاریابی ( </a:t>
            </a:r>
            <a:r>
              <a:rPr lang="en-US" i="1">
                <a:latin typeface="Monotype Corsiva" pitchFamily="66" charset="0"/>
                <a:cs typeface="B Mitra" pitchFamily="2" charset="-78"/>
              </a:rPr>
              <a:t>M</a:t>
            </a:r>
            <a:r>
              <a:rPr lang="fa-IR" i="1">
                <a:latin typeface="Monotype Corsiva" pitchFamily="66" charset="0"/>
                <a:cs typeface="B Mitra" pitchFamily="2" charset="-78"/>
              </a:rPr>
              <a:t> )</a:t>
            </a:r>
          </a:p>
          <a:p>
            <a:pPr algn="r" rtl="1">
              <a:spcBef>
                <a:spcPct val="50000"/>
              </a:spcBef>
            </a:pPr>
            <a:r>
              <a:rPr lang="fa-IR" i="1">
                <a:latin typeface="Monotype Corsiva" pitchFamily="66" charset="0"/>
                <a:cs typeface="B Mitra" pitchFamily="2" charset="-78"/>
              </a:rPr>
              <a:t>2- در صد اثر بخشی هزینه های بازاریابی (</a:t>
            </a:r>
            <a:r>
              <a:rPr lang="en-US" i="1">
                <a:latin typeface="Monotype Corsiva" pitchFamily="66" charset="0"/>
                <a:cs typeface="B Mitra" pitchFamily="2" charset="-78"/>
              </a:rPr>
              <a:t>      </a:t>
            </a:r>
            <a:r>
              <a:rPr lang="fa-IR" i="1">
                <a:latin typeface="Monotype Corsiva" pitchFamily="66" charset="0"/>
                <a:cs typeface="B Mitra" pitchFamily="2" charset="-78"/>
              </a:rPr>
              <a:t>)</a:t>
            </a:r>
          </a:p>
          <a:p>
            <a:pPr algn="r" rtl="1">
              <a:spcBef>
                <a:spcPct val="50000"/>
              </a:spcBef>
            </a:pPr>
            <a:r>
              <a:rPr lang="fa-IR" i="1">
                <a:latin typeface="Monotype Corsiva" pitchFamily="66" charset="0"/>
                <a:cs typeface="B Mitra" pitchFamily="2" charset="-78"/>
              </a:rPr>
              <a:t>3- میزان کشش سهم بازار شرکت ها ( </a:t>
            </a:r>
            <a:r>
              <a:rPr lang="en-US" i="1">
                <a:latin typeface="Monotype Corsiva" pitchFamily="66" charset="0"/>
                <a:cs typeface="B Mitra" pitchFamily="2" charset="-78"/>
              </a:rPr>
              <a:t>em</a:t>
            </a:r>
            <a:r>
              <a:rPr lang="fa-IR" i="1">
                <a:latin typeface="Monotype Corsiva" pitchFamily="66" charset="0"/>
                <a:cs typeface="B Mitra" pitchFamily="2" charset="-78"/>
              </a:rPr>
              <a:t> )</a:t>
            </a:r>
            <a:endParaRPr lang="el-GR" i="1">
              <a:latin typeface="Monotype Corsiva" pitchFamily="66" charset="0"/>
            </a:endParaRPr>
          </a:p>
        </p:txBody>
      </p:sp>
      <p:sp>
        <p:nvSpPr>
          <p:cNvPr id="4101" name="WordArt 5" descr="Paper bag"/>
          <p:cNvSpPr>
            <a:spLocks noChangeArrowheads="1" noChangeShapeType="1" noTextEdit="1"/>
          </p:cNvSpPr>
          <p:nvPr/>
        </p:nvSpPr>
        <p:spPr bwMode="auto">
          <a:xfrm>
            <a:off x="347663" y="457200"/>
            <a:ext cx="8448675" cy="1047750"/>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3"/>
                  <a:srcRect/>
                  <a:tile tx="0" ty="0" sx="100000" sy="100000" flip="none" algn="tl"/>
                </a:blipFill>
                <a:cs typeface="B Mitra"/>
              </a:rPr>
              <a:t>عوامل مؤثر در تعیین بهینه سهم بازار</a:t>
            </a:r>
          </a:p>
        </p:txBody>
      </p:sp>
      <p:sp>
        <p:nvSpPr>
          <p:cNvPr id="4102" name="Rectangle 7"/>
          <p:cNvSpPr>
            <a:spLocks noChangeArrowheads="1"/>
          </p:cNvSpPr>
          <p:nvPr/>
        </p:nvSpPr>
        <p:spPr bwMode="auto">
          <a:xfrm>
            <a:off x="0" y="3162300"/>
            <a:ext cx="9144000" cy="0"/>
          </a:xfrm>
          <a:prstGeom prst="rect">
            <a:avLst/>
          </a:prstGeom>
          <a:noFill/>
          <a:ln w="19050" algn="ctr">
            <a:noFill/>
            <a:miter lim="800000"/>
            <a:headEnd type="none" w="lg" len="lg"/>
            <a:tailEnd type="none" w="lg" len="lg"/>
          </a:ln>
        </p:spPr>
        <p:txBody>
          <a:bodyPr wrap="none" anchor="ctr">
            <a:spAutoFit/>
          </a:bodyPr>
          <a:lstStyle/>
          <a:p>
            <a:endParaRPr lang="fa-IR"/>
          </a:p>
        </p:txBody>
      </p:sp>
      <p:graphicFrame>
        <p:nvGraphicFramePr>
          <p:cNvPr id="4098" name="Object 6"/>
          <p:cNvGraphicFramePr>
            <a:graphicFrameLocks noChangeAspect="1"/>
          </p:cNvGraphicFramePr>
          <p:nvPr/>
        </p:nvGraphicFramePr>
        <p:xfrm>
          <a:off x="1295400" y="3581400"/>
          <a:ext cx="581025" cy="533400"/>
        </p:xfrm>
        <a:graphic>
          <a:graphicData uri="http://schemas.openxmlformats.org/presentationml/2006/ole">
            <mc:AlternateContent xmlns:mc="http://schemas.openxmlformats.org/markup-compatibility/2006">
              <mc:Choice xmlns:v="urn:schemas-microsoft-com:vml" Requires="v">
                <p:oleObj spid="_x0000_s4119" name="Equation" r:id="rId4" imgW="152334" imgH="139639" progId="Equation.3">
                  <p:embed/>
                </p:oleObj>
              </mc:Choice>
              <mc:Fallback>
                <p:oleObj name="Equation" r:id="rId4" imgW="152334" imgH="13963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581400"/>
                        <a:ext cx="5810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8"/>
          <p:cNvSpPr>
            <a:spLocks noChangeArrowheads="1"/>
          </p:cNvSpPr>
          <p:nvPr/>
        </p:nvSpPr>
        <p:spPr bwMode="auto">
          <a:xfrm>
            <a:off x="0" y="3695700"/>
            <a:ext cx="9144000" cy="0"/>
          </a:xfrm>
          <a:prstGeom prst="rect">
            <a:avLst/>
          </a:prstGeom>
          <a:noFill/>
          <a:ln w="19050" algn="ctr">
            <a:noFill/>
            <a:miter lim="800000"/>
            <a:headEnd type="none" w="lg" len="lg"/>
            <a:tailEnd type="none" w="lg" len="lg"/>
          </a:ln>
        </p:spPr>
        <p:txBody>
          <a:bodyPr wrap="none" anchor="ctr">
            <a:spAutoFit/>
          </a:bodyPr>
          <a:lstStyle/>
          <a:p>
            <a:endParaRPr lang="fa-IR"/>
          </a:p>
        </p:txBody>
      </p:sp>
    </p:spTree>
  </p:cSld>
  <p:clrMapOvr>
    <a:masterClrMapping/>
  </p:clrMapOvr>
  <p:transition spd="slow">
    <p:diamond/>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xfrm>
            <a:off x="7010400" y="6245225"/>
            <a:ext cx="2133600" cy="476250"/>
          </a:xfrm>
          <a:prstGeom prst="rect">
            <a:avLst/>
          </a:prstGeom>
          <a:noFill/>
        </p:spPr>
        <p:txBody>
          <a:bodyPr/>
          <a:lstStyle/>
          <a:p>
            <a:fld id="{B020D6DF-6F3B-4EBB-8ED4-D931B96886BD}" type="slidenum">
              <a:rPr lang="ar-SA"/>
              <a:pPr/>
              <a:t>151</a:t>
            </a:fld>
            <a:endParaRPr lang="en-US"/>
          </a:p>
        </p:txBody>
      </p:sp>
      <p:graphicFrame>
        <p:nvGraphicFramePr>
          <p:cNvPr id="5122" name="Object 7"/>
          <p:cNvGraphicFramePr>
            <a:graphicFrameLocks noChangeAspect="1"/>
          </p:cNvGraphicFramePr>
          <p:nvPr/>
        </p:nvGraphicFramePr>
        <p:xfrm>
          <a:off x="2895600" y="1736725"/>
          <a:ext cx="3581400" cy="1235075"/>
        </p:xfrm>
        <a:graphic>
          <a:graphicData uri="http://schemas.openxmlformats.org/presentationml/2006/ole">
            <mc:AlternateContent xmlns:mc="http://schemas.openxmlformats.org/markup-compatibility/2006">
              <mc:Choice xmlns:v="urn:schemas-microsoft-com:vml" Requires="v">
                <p:oleObj spid="_x0000_s5206" name="Equation" r:id="rId3" imgW="774360" imgH="291960" progId="Equation.3">
                  <p:embed/>
                </p:oleObj>
              </mc:Choice>
              <mc:Fallback>
                <p:oleObj name="Equation" r:id="rId3" imgW="774360" imgH="29196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736725"/>
                        <a:ext cx="3581400"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10"/>
          <p:cNvGraphicFramePr>
            <a:graphicFrameLocks noChangeAspect="1"/>
          </p:cNvGraphicFramePr>
          <p:nvPr/>
        </p:nvGraphicFramePr>
        <p:xfrm>
          <a:off x="7696200" y="3581400"/>
          <a:ext cx="762000" cy="792163"/>
        </p:xfrm>
        <a:graphic>
          <a:graphicData uri="http://schemas.openxmlformats.org/presentationml/2006/ole">
            <mc:AlternateContent xmlns:mc="http://schemas.openxmlformats.org/markup-compatibility/2006">
              <mc:Choice xmlns:v="urn:schemas-microsoft-com:vml" Requires="v">
                <p:oleObj spid="_x0000_s5207" name="Equation" r:id="rId5" imgW="228600" imgH="291960" progId="Equation.3">
                  <p:embed/>
                </p:oleObj>
              </mc:Choice>
              <mc:Fallback>
                <p:oleObj name="Equation" r:id="rId5" imgW="228600" imgH="29196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3581400"/>
                        <a:ext cx="76200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13"/>
          <p:cNvGraphicFramePr>
            <a:graphicFrameLocks noChangeAspect="1"/>
          </p:cNvGraphicFramePr>
          <p:nvPr/>
        </p:nvGraphicFramePr>
        <p:xfrm>
          <a:off x="7696200" y="4419600"/>
          <a:ext cx="584200" cy="685800"/>
        </p:xfrm>
        <a:graphic>
          <a:graphicData uri="http://schemas.openxmlformats.org/presentationml/2006/ole">
            <mc:AlternateContent xmlns:mc="http://schemas.openxmlformats.org/markup-compatibility/2006">
              <mc:Choice xmlns:v="urn:schemas-microsoft-com:vml" Requires="v">
                <p:oleObj spid="_x0000_s5208" name="Equation" r:id="rId7" imgW="215713" imgH="253780" progId="Equation.3">
                  <p:embed/>
                </p:oleObj>
              </mc:Choice>
              <mc:Fallback>
                <p:oleObj name="Equation" r:id="rId7" imgW="215713" imgH="25378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4419600"/>
                        <a:ext cx="584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16"/>
          <p:cNvGraphicFramePr>
            <a:graphicFrameLocks noChangeAspect="1"/>
          </p:cNvGraphicFramePr>
          <p:nvPr/>
        </p:nvGraphicFramePr>
        <p:xfrm>
          <a:off x="7696200" y="5181600"/>
          <a:ext cx="581025" cy="771525"/>
        </p:xfrm>
        <a:graphic>
          <a:graphicData uri="http://schemas.openxmlformats.org/presentationml/2006/ole">
            <mc:AlternateContent xmlns:mc="http://schemas.openxmlformats.org/markup-compatibility/2006">
              <mc:Choice xmlns:v="urn:schemas-microsoft-com:vml" Requires="v">
                <p:oleObj spid="_x0000_s5209" name="Equation" r:id="rId9" imgW="152268" imgH="203024" progId="Equation.3">
                  <p:embed/>
                </p:oleObj>
              </mc:Choice>
              <mc:Fallback>
                <p:oleObj name="Equation" r:id="rId9" imgW="152268" imgH="203024"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6200" y="5181600"/>
                        <a:ext cx="5810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WordArt 19" descr="Paper bag"/>
          <p:cNvSpPr>
            <a:spLocks noChangeArrowheads="1" noChangeShapeType="1" noTextEdit="1"/>
          </p:cNvSpPr>
          <p:nvPr/>
        </p:nvSpPr>
        <p:spPr bwMode="auto">
          <a:xfrm>
            <a:off x="762000" y="438150"/>
            <a:ext cx="7543800" cy="8572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11"/>
                  <a:srcRect/>
                  <a:tile tx="0" ty="0" sx="100000" sy="100000" flip="none" algn="tl"/>
                </a:blipFill>
                <a:cs typeface="B Mitra"/>
              </a:rPr>
              <a:t>فرمول تعیین مقدار تقاضا برای محصول شرکت</a:t>
            </a:r>
          </a:p>
        </p:txBody>
      </p:sp>
      <p:sp>
        <p:nvSpPr>
          <p:cNvPr id="5128" name="Text Box 20"/>
          <p:cNvSpPr txBox="1">
            <a:spLocks noChangeArrowheads="1"/>
          </p:cNvSpPr>
          <p:nvPr/>
        </p:nvSpPr>
        <p:spPr bwMode="auto">
          <a:xfrm>
            <a:off x="1676400" y="3654425"/>
            <a:ext cx="6172200" cy="2289175"/>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  = میزان تقاضا برای محصولات شرکت </a:t>
            </a:r>
            <a:r>
              <a:rPr lang="en-US" sz="3600" i="1">
                <a:latin typeface="Monotype Corsiva" pitchFamily="66" charset="0"/>
                <a:cs typeface="B Mitra" pitchFamily="2" charset="-78"/>
              </a:rPr>
              <a:t>i</a:t>
            </a:r>
            <a:r>
              <a:rPr lang="fa-IR" sz="3600" i="1">
                <a:latin typeface="Monotype Corsiva" pitchFamily="66" charset="0"/>
                <a:cs typeface="B Mitra" pitchFamily="2" charset="-78"/>
              </a:rPr>
              <a:t> </a:t>
            </a:r>
          </a:p>
          <a:p>
            <a:pPr algn="r" rtl="1">
              <a:spcBef>
                <a:spcPct val="50000"/>
              </a:spcBef>
            </a:pPr>
            <a:r>
              <a:rPr lang="fa-IR" sz="3600" i="1">
                <a:latin typeface="Monotype Corsiva" pitchFamily="66" charset="0"/>
                <a:cs typeface="B Mitra" pitchFamily="2" charset="-78"/>
              </a:rPr>
              <a:t>  = سهم بازار شرکت </a:t>
            </a:r>
            <a:r>
              <a:rPr lang="en-US" sz="3600" i="1">
                <a:latin typeface="Monotype Corsiva" pitchFamily="66" charset="0"/>
                <a:cs typeface="B Mitra" pitchFamily="2" charset="-78"/>
              </a:rPr>
              <a:t>i</a:t>
            </a:r>
            <a:r>
              <a:rPr lang="fa-IR" sz="3600" i="1">
                <a:latin typeface="Monotype Corsiva" pitchFamily="66" charset="0"/>
                <a:cs typeface="B Mitra" pitchFamily="2" charset="-78"/>
              </a:rPr>
              <a:t> </a:t>
            </a:r>
          </a:p>
          <a:p>
            <a:pPr algn="r" rtl="1">
              <a:spcBef>
                <a:spcPct val="50000"/>
              </a:spcBef>
            </a:pPr>
            <a:r>
              <a:rPr lang="fa-IR" sz="3600" i="1">
                <a:latin typeface="Monotype Corsiva" pitchFamily="66" charset="0"/>
                <a:cs typeface="B Mitra" pitchFamily="2" charset="-78"/>
              </a:rPr>
              <a:t>  = تقاضای کل بازار </a:t>
            </a:r>
            <a:endParaRPr lang="el-GR" sz="3600" i="1">
              <a:latin typeface="Monotype Corsiva" pitchFamily="66" charset="0"/>
              <a:cs typeface="B Mitra" pitchFamily="2" charset="-78"/>
            </a:endParaRPr>
          </a:p>
        </p:txBody>
      </p:sp>
    </p:spTree>
  </p:cSld>
  <p:clrMapOvr>
    <a:masterClrMapping/>
  </p:clrMapOvr>
  <p:transition spd="slow">
    <p:plus/>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2"/>
          </p:nvPr>
        </p:nvSpPr>
        <p:spPr>
          <a:xfrm>
            <a:off x="7010400" y="6245225"/>
            <a:ext cx="2133600" cy="476250"/>
          </a:xfrm>
          <a:prstGeom prst="rect">
            <a:avLst/>
          </a:prstGeom>
          <a:noFill/>
        </p:spPr>
        <p:txBody>
          <a:bodyPr/>
          <a:lstStyle/>
          <a:p>
            <a:fld id="{4A84B571-A65D-4DA4-A1FE-7B7937461B5E}" type="slidenum">
              <a:rPr lang="ar-SA"/>
              <a:pPr/>
              <a:t>152</a:t>
            </a:fld>
            <a:endParaRPr lang="en-US"/>
          </a:p>
        </p:txBody>
      </p:sp>
      <p:sp>
        <p:nvSpPr>
          <p:cNvPr id="155651" name="WordArt 5" descr="Paper bag"/>
          <p:cNvSpPr>
            <a:spLocks noChangeArrowheads="1" noChangeShapeType="1" noTextEdit="1"/>
          </p:cNvSpPr>
          <p:nvPr/>
        </p:nvSpPr>
        <p:spPr bwMode="auto">
          <a:xfrm>
            <a:off x="385763" y="304800"/>
            <a:ext cx="83724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شرایط لازم برای خرید کالا</a:t>
            </a:r>
          </a:p>
        </p:txBody>
      </p:sp>
      <p:sp>
        <p:nvSpPr>
          <p:cNvPr id="155652" name="Text Box 6"/>
          <p:cNvSpPr txBox="1">
            <a:spLocks noChangeArrowheads="1"/>
          </p:cNvSpPr>
          <p:nvPr/>
        </p:nvSpPr>
        <p:spPr bwMode="auto">
          <a:xfrm>
            <a:off x="457200" y="2082800"/>
            <a:ext cx="8153400" cy="3937000"/>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1- نیاز به کالا            </a:t>
            </a:r>
          </a:p>
          <a:p>
            <a:pPr algn="r" rtl="1">
              <a:spcBef>
                <a:spcPct val="50000"/>
              </a:spcBef>
            </a:pPr>
            <a:r>
              <a:rPr lang="fa-IR" sz="3600" i="1">
                <a:cs typeface="B Mitra" pitchFamily="2" charset="-78"/>
              </a:rPr>
              <a:t>2- علاقمندی به کالا   </a:t>
            </a:r>
          </a:p>
          <a:p>
            <a:pPr algn="r" rtl="1">
              <a:spcBef>
                <a:spcPct val="50000"/>
              </a:spcBef>
            </a:pPr>
            <a:r>
              <a:rPr lang="fa-IR" sz="3600" i="1">
                <a:cs typeface="B Mitra" pitchFamily="2" charset="-78"/>
              </a:rPr>
              <a:t>3- داشتن پول کافی</a:t>
            </a:r>
          </a:p>
          <a:p>
            <a:pPr algn="r" rtl="1">
              <a:spcBef>
                <a:spcPct val="50000"/>
              </a:spcBef>
            </a:pPr>
            <a:r>
              <a:rPr lang="fa-IR" sz="3600" i="1">
                <a:cs typeface="B Mitra" pitchFamily="2" charset="-78"/>
              </a:rPr>
              <a:t>4- دسترسی به کالای مورد نظر</a:t>
            </a:r>
          </a:p>
          <a:p>
            <a:pPr algn="r" rtl="1">
              <a:spcBef>
                <a:spcPct val="50000"/>
              </a:spcBef>
            </a:pPr>
            <a:r>
              <a:rPr lang="fa-IR" sz="3600" i="1">
                <a:cs typeface="B Mitra" pitchFamily="2" charset="-78"/>
              </a:rPr>
              <a:t>5- نداشتن محدودیت یا منع قانونی   برای خرید</a:t>
            </a:r>
            <a:endParaRPr lang="en-US" sz="3600" i="1">
              <a:cs typeface="B Mitra" pitchFamily="2" charset="-78"/>
            </a:endParaRPr>
          </a:p>
        </p:txBody>
      </p:sp>
    </p:spTree>
  </p:cSld>
  <p:clrMapOvr>
    <a:masterClrMapping/>
  </p:clrMapOvr>
  <p:transition spd="slow">
    <p:split dir="in"/>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Slide Number Placeholder 5"/>
          <p:cNvSpPr>
            <a:spLocks noGrp="1"/>
          </p:cNvSpPr>
          <p:nvPr>
            <p:ph type="sldNum" sz="quarter" idx="12"/>
          </p:nvPr>
        </p:nvSpPr>
        <p:spPr>
          <a:xfrm>
            <a:off x="7010400" y="6245225"/>
            <a:ext cx="2133600" cy="476250"/>
          </a:xfrm>
          <a:prstGeom prst="rect">
            <a:avLst/>
          </a:prstGeom>
          <a:noFill/>
        </p:spPr>
        <p:txBody>
          <a:bodyPr/>
          <a:lstStyle/>
          <a:p>
            <a:fld id="{D7BFE0C8-1B19-4F08-8A64-5CEBFBD759D3}" type="slidenum">
              <a:rPr lang="ar-SA"/>
              <a:pPr/>
              <a:t>153</a:t>
            </a:fld>
            <a:endParaRPr lang="en-US"/>
          </a:p>
        </p:txBody>
      </p:sp>
      <p:sp>
        <p:nvSpPr>
          <p:cNvPr id="156675" name="Text Box 4"/>
          <p:cNvSpPr txBox="1">
            <a:spLocks noChangeArrowheads="1"/>
          </p:cNvSpPr>
          <p:nvPr/>
        </p:nvSpPr>
        <p:spPr bwMode="auto">
          <a:xfrm>
            <a:off x="457200" y="1828800"/>
            <a:ext cx="8153400" cy="43592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بازار بالقوه</a:t>
            </a:r>
          </a:p>
          <a:p>
            <a:pPr algn="r" rtl="1">
              <a:spcBef>
                <a:spcPct val="50000"/>
              </a:spcBef>
            </a:pPr>
            <a:r>
              <a:rPr lang="fa-IR" sz="4000" i="1">
                <a:cs typeface="B Mitra" pitchFamily="2" charset="-78"/>
              </a:rPr>
              <a:t>2- بازار در دسترس </a:t>
            </a:r>
          </a:p>
          <a:p>
            <a:pPr algn="r" rtl="1">
              <a:spcBef>
                <a:spcPct val="50000"/>
              </a:spcBef>
            </a:pPr>
            <a:r>
              <a:rPr lang="fa-IR" sz="4000" i="1">
                <a:cs typeface="B Mitra" pitchFamily="2" charset="-78"/>
              </a:rPr>
              <a:t>3- بازار در دسترس واجد شرایط</a:t>
            </a:r>
          </a:p>
          <a:p>
            <a:pPr algn="r" rtl="1">
              <a:spcBef>
                <a:spcPct val="50000"/>
              </a:spcBef>
            </a:pPr>
            <a:r>
              <a:rPr lang="fa-IR" sz="4000" i="1">
                <a:cs typeface="B Mitra" pitchFamily="2" charset="-78"/>
              </a:rPr>
              <a:t>4- بازار هدف</a:t>
            </a:r>
          </a:p>
          <a:p>
            <a:pPr algn="r" rtl="1">
              <a:spcBef>
                <a:spcPct val="50000"/>
              </a:spcBef>
            </a:pPr>
            <a:r>
              <a:rPr lang="fa-IR" sz="4000" i="1">
                <a:cs typeface="B Mitra" pitchFamily="2" charset="-78"/>
              </a:rPr>
              <a:t>5- بازار تسخیر شده</a:t>
            </a:r>
            <a:endParaRPr lang="en-US" sz="4000" i="1">
              <a:cs typeface="B Mitra" pitchFamily="2" charset="-78"/>
            </a:endParaRPr>
          </a:p>
        </p:txBody>
      </p:sp>
      <p:sp>
        <p:nvSpPr>
          <p:cNvPr id="156676" name="WordArt 5" descr="Paper bag"/>
          <p:cNvSpPr>
            <a:spLocks noChangeArrowheads="1" noChangeShapeType="1" noTextEdit="1"/>
          </p:cNvSpPr>
          <p:nvPr/>
        </p:nvSpPr>
        <p:spPr bwMode="auto">
          <a:xfrm>
            <a:off x="528638" y="533400"/>
            <a:ext cx="8086725" cy="93345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انواع بازار با توجه به شرایط لازم خرید</a:t>
            </a:r>
          </a:p>
        </p:txBody>
      </p:sp>
    </p:spTree>
  </p:cSld>
  <p:clrMapOvr>
    <a:masterClrMapping/>
  </p:clrMapOvr>
  <p:transition spd="slow">
    <p:split/>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xfrm>
            <a:off x="7010400" y="6245225"/>
            <a:ext cx="2133600" cy="476250"/>
          </a:xfrm>
          <a:prstGeom prst="rect">
            <a:avLst/>
          </a:prstGeom>
          <a:noFill/>
        </p:spPr>
        <p:txBody>
          <a:bodyPr/>
          <a:lstStyle/>
          <a:p>
            <a:fld id="{296D5B59-D0A6-41AD-973F-D3E4E99FCAC9}" type="slidenum">
              <a:rPr lang="ar-SA"/>
              <a:pPr/>
              <a:t>154</a:t>
            </a:fld>
            <a:endParaRPr lang="en-US"/>
          </a:p>
        </p:txBody>
      </p:sp>
      <p:sp>
        <p:nvSpPr>
          <p:cNvPr id="157699" name="Text Box 4"/>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به مجموعه ای از مصرف کنندگان اطلاق می شود که نسبت به محصول خاص از خود علاقه لازم را نشان می دهند</a:t>
            </a:r>
            <a:endParaRPr lang="en-US" i="1">
              <a:cs typeface="B Mitra" pitchFamily="2" charset="-78"/>
            </a:endParaRPr>
          </a:p>
        </p:txBody>
      </p:sp>
      <p:sp>
        <p:nvSpPr>
          <p:cNvPr id="157700" name="WordArt 5" descr="Paper bag"/>
          <p:cNvSpPr>
            <a:spLocks noChangeArrowheads="1" noChangeShapeType="1" noTextEdit="1"/>
          </p:cNvSpPr>
          <p:nvPr/>
        </p:nvSpPr>
        <p:spPr bwMode="auto">
          <a:xfrm>
            <a:off x="2209800" y="457200"/>
            <a:ext cx="4724400" cy="184785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بازار بالقوه</a:t>
            </a:r>
          </a:p>
        </p:txBody>
      </p:sp>
    </p:spTree>
  </p:cSld>
  <p:clrMapOvr>
    <a:masterClrMapping/>
  </p:clrMapOvr>
  <p:transition spd="slow">
    <p:split orient="vert" dir="in"/>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Slide Number Placeholder 5"/>
          <p:cNvSpPr>
            <a:spLocks noGrp="1"/>
          </p:cNvSpPr>
          <p:nvPr>
            <p:ph type="sldNum" sz="quarter" idx="12"/>
          </p:nvPr>
        </p:nvSpPr>
        <p:spPr>
          <a:xfrm>
            <a:off x="7010400" y="6245225"/>
            <a:ext cx="2133600" cy="476250"/>
          </a:xfrm>
          <a:prstGeom prst="rect">
            <a:avLst/>
          </a:prstGeom>
          <a:noFill/>
        </p:spPr>
        <p:txBody>
          <a:bodyPr/>
          <a:lstStyle/>
          <a:p>
            <a:fld id="{75FD0752-B895-4E14-943C-D9DAA18B8406}" type="slidenum">
              <a:rPr lang="ar-SA"/>
              <a:pPr/>
              <a:t>155</a:t>
            </a:fld>
            <a:endParaRPr lang="en-US"/>
          </a:p>
        </p:txBody>
      </p:sp>
      <p:sp>
        <p:nvSpPr>
          <p:cNvPr id="158723" name="Text Box 4"/>
          <p:cNvSpPr txBox="1">
            <a:spLocks noChangeArrowheads="1"/>
          </p:cNvSpPr>
          <p:nvPr/>
        </p:nvSpPr>
        <p:spPr bwMode="auto">
          <a:xfrm>
            <a:off x="457200" y="2270125"/>
            <a:ext cx="8153400" cy="40544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بازاریست که مصرف کنندگان آن دارای ویژگی های زیر می باشند :</a:t>
            </a:r>
          </a:p>
          <a:p>
            <a:pPr algn="r" rtl="1">
              <a:spcBef>
                <a:spcPct val="50000"/>
              </a:spcBef>
            </a:pPr>
            <a:r>
              <a:rPr lang="fa-IR" sz="4000" i="1">
                <a:cs typeface="B Mitra" pitchFamily="2" charset="-78"/>
              </a:rPr>
              <a:t>1- علاقمندی به کالا یا خدمات مورد نظر</a:t>
            </a:r>
          </a:p>
          <a:p>
            <a:pPr algn="r" rtl="1">
              <a:spcBef>
                <a:spcPct val="50000"/>
              </a:spcBef>
            </a:pPr>
            <a:r>
              <a:rPr lang="fa-IR" sz="4000" i="1">
                <a:cs typeface="B Mitra" pitchFamily="2" charset="-78"/>
              </a:rPr>
              <a:t>2- داشتن توانایی مالی لازم برای خرید</a:t>
            </a:r>
          </a:p>
          <a:p>
            <a:pPr algn="r" rtl="1">
              <a:spcBef>
                <a:spcPct val="50000"/>
              </a:spcBef>
            </a:pPr>
            <a:r>
              <a:rPr lang="fa-IR" sz="4000" i="1">
                <a:cs typeface="B Mitra" pitchFamily="2" charset="-78"/>
              </a:rPr>
              <a:t>3- دسترسی به کالا یا خدمات مورد نظر</a:t>
            </a:r>
            <a:endParaRPr lang="en-US" sz="4000" i="1">
              <a:cs typeface="B Mitra" pitchFamily="2" charset="-78"/>
            </a:endParaRPr>
          </a:p>
        </p:txBody>
      </p:sp>
      <p:sp>
        <p:nvSpPr>
          <p:cNvPr id="158724" name="WordArt 5" descr="Paper bag"/>
          <p:cNvSpPr>
            <a:spLocks noChangeArrowheads="1" noChangeShapeType="1" noTextEdit="1"/>
          </p:cNvSpPr>
          <p:nvPr/>
        </p:nvSpPr>
        <p:spPr bwMode="auto">
          <a:xfrm>
            <a:off x="1524000" y="152400"/>
            <a:ext cx="6019800" cy="1752600"/>
          </a:xfrm>
          <a:prstGeom prst="rect">
            <a:avLst/>
          </a:prstGeom>
        </p:spPr>
        <p:txBody>
          <a:bodyPr wrap="none" fromWordArt="1">
            <a:prstTxWarp prst="textPlain">
              <a:avLst>
                <a:gd name="adj" fmla="val 50000"/>
              </a:avLst>
            </a:prstTxWarp>
          </a:bodyPr>
          <a:lstStyle/>
          <a:p>
            <a:pPr rtl="1"/>
            <a:r>
              <a:rPr lang="fa-IR" sz="8000" b="1" kern="10">
                <a:ln w="9525">
                  <a:solidFill>
                    <a:schemeClr val="tx1"/>
                  </a:solidFill>
                  <a:round/>
                  <a:headEnd/>
                  <a:tailEnd/>
                </a:ln>
                <a:blipFill dpi="0" rotWithShape="0">
                  <a:blip r:embed="rId2"/>
                  <a:srcRect/>
                  <a:tile tx="0" ty="0" sx="100000" sy="100000" flip="none" algn="tl"/>
                </a:blipFill>
                <a:cs typeface="B Mitra"/>
              </a:rPr>
              <a:t>بازار در دسترس </a:t>
            </a:r>
          </a:p>
        </p:txBody>
      </p:sp>
    </p:spTree>
  </p:cSld>
  <p:clrMapOvr>
    <a:masterClrMapping/>
  </p:clrMapOvr>
  <p:transition spd="slow">
    <p:split orient="vert"/>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Slide Number Placeholder 5"/>
          <p:cNvSpPr>
            <a:spLocks noGrp="1"/>
          </p:cNvSpPr>
          <p:nvPr>
            <p:ph type="sldNum" sz="quarter" idx="12"/>
          </p:nvPr>
        </p:nvSpPr>
        <p:spPr>
          <a:xfrm>
            <a:off x="7010400" y="6245225"/>
            <a:ext cx="2133600" cy="476250"/>
          </a:xfrm>
          <a:prstGeom prst="rect">
            <a:avLst/>
          </a:prstGeom>
          <a:noFill/>
        </p:spPr>
        <p:txBody>
          <a:bodyPr/>
          <a:lstStyle/>
          <a:p>
            <a:fld id="{4CF28A17-83A6-49E3-BD80-FF45968ABECF}" type="slidenum">
              <a:rPr lang="ar-SA"/>
              <a:pPr/>
              <a:t>156</a:t>
            </a:fld>
            <a:endParaRPr lang="en-US"/>
          </a:p>
        </p:txBody>
      </p:sp>
      <p:sp>
        <p:nvSpPr>
          <p:cNvPr id="159747" name="Text Box 4"/>
          <p:cNvSpPr txBox="1">
            <a:spLocks noChangeArrowheads="1"/>
          </p:cNvSpPr>
          <p:nvPr/>
        </p:nvSpPr>
        <p:spPr bwMode="auto">
          <a:xfrm>
            <a:off x="457200" y="25463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بازاریست دارای شرایط بازار در دسترس به اضافه نداشتن هیچ نوع مانع و محدودیت قانونی ، عرفی ، هنجاری یا مذهبی جهت دستیابی به کالا </a:t>
            </a:r>
            <a:endParaRPr lang="en-US" i="1">
              <a:cs typeface="B Mitra" pitchFamily="2" charset="-78"/>
            </a:endParaRPr>
          </a:p>
        </p:txBody>
      </p:sp>
      <p:sp>
        <p:nvSpPr>
          <p:cNvPr id="159748" name="WordArt 5" descr="Paper bag"/>
          <p:cNvSpPr>
            <a:spLocks noChangeArrowheads="1" noChangeShapeType="1" noTextEdit="1"/>
          </p:cNvSpPr>
          <p:nvPr/>
        </p:nvSpPr>
        <p:spPr bwMode="auto">
          <a:xfrm>
            <a:off x="1009650" y="400050"/>
            <a:ext cx="7067550"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 در دسترس واجد شرایط</a:t>
            </a:r>
          </a:p>
        </p:txBody>
      </p:sp>
    </p:spTree>
  </p:cSld>
  <p:clrMapOvr>
    <a:masterClrMapping/>
  </p:clrMapOvr>
  <p:transition spd="slow">
    <p:strips dir="ld"/>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xfrm>
            <a:off x="7010400" y="6245225"/>
            <a:ext cx="2133600" cy="476250"/>
          </a:xfrm>
          <a:prstGeom prst="rect">
            <a:avLst/>
          </a:prstGeom>
          <a:noFill/>
        </p:spPr>
        <p:txBody>
          <a:bodyPr/>
          <a:lstStyle/>
          <a:p>
            <a:fld id="{BDD597E6-8B60-482C-BDF8-7BF6B6ADBDC2}" type="slidenum">
              <a:rPr lang="ar-SA"/>
              <a:pPr/>
              <a:t>157</a:t>
            </a:fld>
            <a:endParaRPr lang="en-US"/>
          </a:p>
        </p:txBody>
      </p:sp>
      <p:sp>
        <p:nvSpPr>
          <p:cNvPr id="160771" name="Text Box 4"/>
          <p:cNvSpPr txBox="1">
            <a:spLocks noChangeArrowheads="1"/>
          </p:cNvSpPr>
          <p:nvPr/>
        </p:nvSpPr>
        <p:spPr bwMode="auto">
          <a:xfrm>
            <a:off x="457200" y="2562225"/>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به تمام یا بخشی از بازار در دسترس واجد شرایط که مؤسسه برای انجام فعالیت های بازاریابی انتخاب می کند ، بازار هدف ( </a:t>
            </a:r>
            <a:r>
              <a:rPr lang="en-US" i="1">
                <a:latin typeface="Monotype Corsiva" pitchFamily="66" charset="0"/>
                <a:cs typeface="B Mitra" pitchFamily="2" charset="-78"/>
              </a:rPr>
              <a:t>Target  Market</a:t>
            </a:r>
            <a:r>
              <a:rPr lang="fa-IR" i="1">
                <a:latin typeface="Monotype Corsiva" pitchFamily="66" charset="0"/>
                <a:cs typeface="B Mitra" pitchFamily="2" charset="-78"/>
              </a:rPr>
              <a:t> ) شرکت اطلاق می شود</a:t>
            </a:r>
            <a:endParaRPr lang="en-US" i="1">
              <a:latin typeface="Monotype Corsiva" pitchFamily="66" charset="0"/>
              <a:cs typeface="B Mitra" pitchFamily="2" charset="-78"/>
            </a:endParaRPr>
          </a:p>
        </p:txBody>
      </p:sp>
      <p:sp>
        <p:nvSpPr>
          <p:cNvPr id="160772" name="WordArt 5" descr="Paper bag"/>
          <p:cNvSpPr>
            <a:spLocks noChangeArrowheads="1" noChangeShapeType="1" noTextEdit="1"/>
          </p:cNvSpPr>
          <p:nvPr/>
        </p:nvSpPr>
        <p:spPr bwMode="auto">
          <a:xfrm>
            <a:off x="2562225" y="304800"/>
            <a:ext cx="4019550" cy="184785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بازار هدف</a:t>
            </a:r>
          </a:p>
        </p:txBody>
      </p:sp>
    </p:spTree>
  </p:cSld>
  <p:clrMapOvr>
    <a:masterClrMapping/>
  </p:clrMapOvr>
  <p:transition spd="slow">
    <p:strips/>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Slide Number Placeholder 5"/>
          <p:cNvSpPr>
            <a:spLocks noGrp="1"/>
          </p:cNvSpPr>
          <p:nvPr>
            <p:ph type="sldNum" sz="quarter" idx="12"/>
          </p:nvPr>
        </p:nvSpPr>
        <p:spPr>
          <a:xfrm>
            <a:off x="7010400" y="6245225"/>
            <a:ext cx="2133600" cy="476250"/>
          </a:xfrm>
          <a:prstGeom prst="rect">
            <a:avLst/>
          </a:prstGeom>
          <a:noFill/>
        </p:spPr>
        <p:txBody>
          <a:bodyPr/>
          <a:lstStyle/>
          <a:p>
            <a:fld id="{FB8E6F22-942A-48A7-AEF0-A0B21B665186}" type="slidenum">
              <a:rPr lang="ar-SA"/>
              <a:pPr/>
              <a:t>158</a:t>
            </a:fld>
            <a:endParaRPr lang="en-US"/>
          </a:p>
        </p:txBody>
      </p:sp>
      <p:sp>
        <p:nvSpPr>
          <p:cNvPr id="161795" name="Text Box 4"/>
          <p:cNvSpPr txBox="1">
            <a:spLocks noChangeArrowheads="1"/>
          </p:cNvSpPr>
          <p:nvPr/>
        </p:nvSpPr>
        <p:spPr bwMode="auto">
          <a:xfrm>
            <a:off x="457200" y="25463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به بازاری اطلاق می شود که مصرف کنندگان آن ، کالای شرکت مورد نظر ما و کالاهای مشابه مؤسسات رقیب را خریداری کرده اند</a:t>
            </a:r>
            <a:endParaRPr lang="en-US" i="1">
              <a:cs typeface="B Mitra" pitchFamily="2" charset="-78"/>
            </a:endParaRPr>
          </a:p>
        </p:txBody>
      </p:sp>
      <p:sp>
        <p:nvSpPr>
          <p:cNvPr id="161796" name="WordArt 5" descr="Paper bag"/>
          <p:cNvSpPr>
            <a:spLocks noChangeArrowheads="1" noChangeShapeType="1" noTextEdit="1"/>
          </p:cNvSpPr>
          <p:nvPr/>
        </p:nvSpPr>
        <p:spPr bwMode="auto">
          <a:xfrm>
            <a:off x="1828800" y="304800"/>
            <a:ext cx="5410200" cy="184785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بازار تسخیر شده</a:t>
            </a:r>
          </a:p>
        </p:txBody>
      </p:sp>
    </p:spTree>
  </p:cSld>
  <p:clrMapOvr>
    <a:masterClrMapping/>
  </p:clrMapOvr>
  <p:transition spd="slow">
    <p:strips dir="rd"/>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a:xfrm>
            <a:off x="7010400" y="6245225"/>
            <a:ext cx="2133600" cy="476250"/>
          </a:xfrm>
          <a:prstGeom prst="rect">
            <a:avLst/>
          </a:prstGeom>
          <a:noFill/>
        </p:spPr>
        <p:txBody>
          <a:bodyPr/>
          <a:lstStyle/>
          <a:p>
            <a:fld id="{E012F93E-5B90-4D2D-8E55-4AF0F603D2F6}" type="slidenum">
              <a:rPr lang="ar-SA"/>
              <a:pPr/>
              <a:t>159</a:t>
            </a:fld>
            <a:endParaRPr lang="en-US"/>
          </a:p>
        </p:txBody>
      </p:sp>
      <p:sp>
        <p:nvSpPr>
          <p:cNvPr id="162819" name="Text Box 4"/>
          <p:cNvSpPr txBox="1">
            <a:spLocks noChangeArrowheads="1"/>
          </p:cNvSpPr>
          <p:nvPr/>
        </p:nvSpPr>
        <p:spPr bwMode="auto">
          <a:xfrm>
            <a:off x="457200" y="2728913"/>
            <a:ext cx="8153400" cy="1766887"/>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مدل های کمی ( </a:t>
            </a:r>
            <a:r>
              <a:rPr lang="en-US" i="1">
                <a:latin typeface="Monotype Corsiva" pitchFamily="66" charset="0"/>
                <a:cs typeface="B Mitra" pitchFamily="2" charset="-78"/>
              </a:rPr>
              <a:t>quantitative  models</a:t>
            </a:r>
            <a:r>
              <a:rPr lang="fa-IR" i="1">
                <a:latin typeface="Monotype Corsiva" pitchFamily="66" charset="0"/>
                <a:cs typeface="B Mitra" pitchFamily="2" charset="-78"/>
              </a:rPr>
              <a:t> )</a:t>
            </a:r>
          </a:p>
          <a:p>
            <a:pPr algn="r" rtl="1">
              <a:spcBef>
                <a:spcPct val="50000"/>
              </a:spcBef>
            </a:pPr>
            <a:r>
              <a:rPr lang="fa-IR" i="1">
                <a:latin typeface="Monotype Corsiva" pitchFamily="66" charset="0"/>
                <a:cs typeface="B Mitra" pitchFamily="2" charset="-78"/>
              </a:rPr>
              <a:t>2- مدل های کیفی ( </a:t>
            </a:r>
            <a:r>
              <a:rPr lang="en-US" i="1">
                <a:latin typeface="Monotype Corsiva" pitchFamily="66" charset="0"/>
                <a:cs typeface="B Mitra" pitchFamily="2" charset="-78"/>
              </a:rPr>
              <a:t>qualitative  models</a:t>
            </a:r>
            <a:r>
              <a:rPr lang="fa-IR" i="1">
                <a:latin typeface="Monotype Corsiva" pitchFamily="66" charset="0"/>
                <a:cs typeface="B Mitra" pitchFamily="2" charset="-78"/>
              </a:rPr>
              <a:t> )</a:t>
            </a:r>
            <a:endParaRPr lang="en-US" i="1">
              <a:latin typeface="Monotype Corsiva" pitchFamily="66" charset="0"/>
              <a:cs typeface="B Mitra" pitchFamily="2" charset="-78"/>
            </a:endParaRPr>
          </a:p>
        </p:txBody>
      </p:sp>
      <p:sp>
        <p:nvSpPr>
          <p:cNvPr id="162820" name="WordArt 5" descr="Paper bag"/>
          <p:cNvSpPr>
            <a:spLocks noChangeArrowheads="1" noChangeShapeType="1" noTextEdit="1"/>
          </p:cNvSpPr>
          <p:nvPr/>
        </p:nvSpPr>
        <p:spPr bwMode="auto">
          <a:xfrm>
            <a:off x="685800" y="333375"/>
            <a:ext cx="7724775" cy="1419225"/>
          </a:xfrm>
          <a:prstGeom prst="rect">
            <a:avLst/>
          </a:prstGeom>
        </p:spPr>
        <p:txBody>
          <a:bodyPr wrap="none" fromWordArt="1">
            <a:prstTxWarp prst="textPlain">
              <a:avLst>
                <a:gd name="adj" fmla="val 50000"/>
              </a:avLst>
            </a:prstTxWarp>
          </a:bodyPr>
          <a:lstStyle/>
          <a:p>
            <a:pPr rtl="1"/>
            <a:r>
              <a:rPr lang="fa-IR" sz="8000" b="1" kern="10">
                <a:ln w="9525">
                  <a:solidFill>
                    <a:schemeClr val="tx1"/>
                  </a:solidFill>
                  <a:round/>
                  <a:headEnd/>
                  <a:tailEnd/>
                </a:ln>
                <a:blipFill dpi="0" rotWithShape="0">
                  <a:blip r:embed="rId2"/>
                  <a:srcRect/>
                  <a:tile tx="0" ty="0" sx="100000" sy="100000" flip="none" algn="tl"/>
                </a:blipFill>
                <a:cs typeface="B Mitra"/>
              </a:rPr>
              <a:t>مدل های پیش بینی فروش</a:t>
            </a:r>
          </a:p>
        </p:txBody>
      </p:sp>
    </p:spTree>
  </p:cSld>
  <p:clrMapOvr>
    <a:masterClrMapping/>
  </p:clrMapOvr>
  <p:transition spd="slow">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xfrm>
            <a:off x="7010400" y="6245225"/>
            <a:ext cx="2133600" cy="476250"/>
          </a:xfrm>
          <a:prstGeom prst="rect">
            <a:avLst/>
          </a:prstGeom>
          <a:noFill/>
        </p:spPr>
        <p:txBody>
          <a:bodyPr/>
          <a:lstStyle/>
          <a:p>
            <a:fld id="{A88577AE-77F4-4921-A17B-3E007636FC58}" type="slidenum">
              <a:rPr lang="ar-SA"/>
              <a:pPr/>
              <a:t>16</a:t>
            </a:fld>
            <a:endParaRPr lang="en-US"/>
          </a:p>
        </p:txBody>
      </p:sp>
      <p:sp>
        <p:nvSpPr>
          <p:cNvPr id="21507" name="Text Box 5"/>
          <p:cNvSpPr txBox="1">
            <a:spLocks noChangeArrowheads="1"/>
          </p:cNvSpPr>
          <p:nvPr/>
        </p:nvSpPr>
        <p:spPr bwMode="auto">
          <a:xfrm>
            <a:off x="457200" y="2133600"/>
            <a:ext cx="8153400" cy="3776663"/>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1- عرضه کننده</a:t>
            </a:r>
          </a:p>
          <a:p>
            <a:pPr rtl="1">
              <a:spcBef>
                <a:spcPct val="50000"/>
              </a:spcBef>
            </a:pPr>
            <a:r>
              <a:rPr lang="fa-IR" i="1">
                <a:cs typeface="B Mitra" pitchFamily="2" charset="-78"/>
              </a:rPr>
              <a:t>2- تقاضا کننده</a:t>
            </a:r>
          </a:p>
          <a:p>
            <a:pPr rtl="1">
              <a:spcBef>
                <a:spcPct val="50000"/>
              </a:spcBef>
            </a:pPr>
            <a:r>
              <a:rPr lang="fa-IR" i="1">
                <a:cs typeface="B Mitra" pitchFamily="2" charset="-78"/>
              </a:rPr>
              <a:t>3- نیاز یا احتیاج</a:t>
            </a:r>
          </a:p>
          <a:p>
            <a:pPr rtl="1">
              <a:spcBef>
                <a:spcPct val="50000"/>
              </a:spcBef>
            </a:pPr>
            <a:r>
              <a:rPr lang="fa-IR" i="1">
                <a:cs typeface="B Mitra" pitchFamily="2" charset="-78"/>
              </a:rPr>
              <a:t>4- قدرت خرید</a:t>
            </a:r>
            <a:endParaRPr lang="en-US" i="1">
              <a:cs typeface="B Mitra" pitchFamily="2" charset="-78"/>
            </a:endParaRPr>
          </a:p>
        </p:txBody>
      </p:sp>
      <p:sp>
        <p:nvSpPr>
          <p:cNvPr id="21508" name="WordArt 6" descr="Paper bag"/>
          <p:cNvSpPr>
            <a:spLocks noChangeArrowheads="1" noChangeShapeType="1" noTextEdit="1"/>
          </p:cNvSpPr>
          <p:nvPr/>
        </p:nvSpPr>
        <p:spPr bwMode="auto">
          <a:xfrm>
            <a:off x="1447800" y="523875"/>
            <a:ext cx="6315075" cy="962025"/>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2"/>
                  <a:srcRect/>
                  <a:tile tx="0" ty="0" sx="100000" sy="100000" flip="none" algn="tl"/>
                </a:blipFill>
                <a:cs typeface="B Mitra"/>
              </a:rPr>
              <a:t>عوامل مورد نیاز برای تشکیل بازار</a:t>
            </a:r>
          </a:p>
        </p:txBody>
      </p:sp>
    </p:spTree>
  </p:cSld>
  <p:clrMapOvr>
    <a:masterClrMapping/>
  </p:clrMapOvr>
  <p:transition spd="slow">
    <p:cover dir="l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xfrm>
            <a:off x="7010400" y="6245225"/>
            <a:ext cx="2133600" cy="476250"/>
          </a:xfrm>
          <a:prstGeom prst="rect">
            <a:avLst/>
          </a:prstGeom>
          <a:noFill/>
        </p:spPr>
        <p:txBody>
          <a:bodyPr/>
          <a:lstStyle/>
          <a:p>
            <a:fld id="{B5565993-6A7A-455B-B1DC-C08A25917B86}" type="slidenum">
              <a:rPr lang="ar-SA"/>
              <a:pPr/>
              <a:t>160</a:t>
            </a:fld>
            <a:endParaRPr lang="en-US"/>
          </a:p>
        </p:txBody>
      </p:sp>
      <p:sp>
        <p:nvSpPr>
          <p:cNvPr id="163843" name="Text Box 4"/>
          <p:cNvSpPr txBox="1">
            <a:spLocks noChangeArrowheads="1"/>
          </p:cNvSpPr>
          <p:nvPr/>
        </p:nvSpPr>
        <p:spPr bwMode="auto">
          <a:xfrm>
            <a:off x="457200" y="2057400"/>
            <a:ext cx="8153400" cy="3937000"/>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مدل های پیش بینی :</a:t>
            </a:r>
          </a:p>
          <a:p>
            <a:pPr algn="r" rtl="1">
              <a:spcBef>
                <a:spcPct val="50000"/>
              </a:spcBef>
            </a:pPr>
            <a:r>
              <a:rPr lang="fa-IR" sz="3600" i="1">
                <a:cs typeface="B Mitra" pitchFamily="2" charset="-78"/>
              </a:rPr>
              <a:t>1- بدون تغییر                    5- نمو هموار ساده </a:t>
            </a:r>
          </a:p>
          <a:p>
            <a:pPr algn="r" rtl="1">
              <a:spcBef>
                <a:spcPct val="50000"/>
              </a:spcBef>
            </a:pPr>
            <a:r>
              <a:rPr lang="fa-IR" sz="3600" i="1">
                <a:cs typeface="B Mitra" pitchFamily="2" charset="-78"/>
              </a:rPr>
              <a:t>2- با در صد تغییر                6- نمو هموار هلت - وینترز</a:t>
            </a:r>
          </a:p>
          <a:p>
            <a:pPr algn="r" rtl="1">
              <a:spcBef>
                <a:spcPct val="50000"/>
              </a:spcBef>
            </a:pPr>
            <a:r>
              <a:rPr lang="fa-IR" sz="3600" i="1">
                <a:cs typeface="B Mitra" pitchFamily="2" charset="-78"/>
              </a:rPr>
              <a:t>3- میانگین متحرک ساده       7- باکس و جنکینز</a:t>
            </a:r>
          </a:p>
          <a:p>
            <a:pPr algn="r" rtl="1">
              <a:spcBef>
                <a:spcPct val="50000"/>
              </a:spcBef>
            </a:pPr>
            <a:r>
              <a:rPr lang="fa-IR" sz="3600" i="1">
                <a:cs typeface="B Mitra" pitchFamily="2" charset="-78"/>
              </a:rPr>
              <a:t>4- میانگین متحرک موزون     8- اقتصاد سنجی</a:t>
            </a:r>
            <a:endParaRPr lang="en-US" sz="3600" i="1">
              <a:cs typeface="B Mitra" pitchFamily="2" charset="-78"/>
            </a:endParaRPr>
          </a:p>
        </p:txBody>
      </p:sp>
      <p:sp>
        <p:nvSpPr>
          <p:cNvPr id="163844" name="WordArt 5" descr="Paper bag"/>
          <p:cNvSpPr>
            <a:spLocks noChangeArrowheads="1" noChangeShapeType="1" noTextEdit="1"/>
          </p:cNvSpPr>
          <p:nvPr/>
        </p:nvSpPr>
        <p:spPr bwMode="auto">
          <a:xfrm>
            <a:off x="1676400" y="409575"/>
            <a:ext cx="5724525" cy="1419225"/>
          </a:xfrm>
          <a:prstGeom prst="rect">
            <a:avLst/>
          </a:prstGeom>
        </p:spPr>
        <p:txBody>
          <a:bodyPr wrap="none" fromWordArt="1">
            <a:prstTxWarp prst="textPlain">
              <a:avLst>
                <a:gd name="adj" fmla="val 50000"/>
              </a:avLst>
            </a:prstTxWarp>
          </a:bodyPr>
          <a:lstStyle/>
          <a:p>
            <a:pPr rtl="1"/>
            <a:r>
              <a:rPr lang="fa-IR" sz="8000" b="1" kern="10">
                <a:ln w="9525">
                  <a:solidFill>
                    <a:schemeClr val="tx1"/>
                  </a:solidFill>
                  <a:round/>
                  <a:headEnd/>
                  <a:tailEnd/>
                </a:ln>
                <a:blipFill dpi="0" rotWithShape="0">
                  <a:blip r:embed="rId2"/>
                  <a:srcRect/>
                  <a:tile tx="0" ty="0" sx="100000" sy="100000" flip="none" algn="tl"/>
                </a:blipFill>
                <a:cs typeface="B Mitra"/>
              </a:rPr>
              <a:t>انواع مدل های کمّی</a:t>
            </a:r>
          </a:p>
        </p:txBody>
      </p:sp>
    </p:spTree>
  </p:cSld>
  <p:clrMapOvr>
    <a:masterClrMapping/>
  </p:clrMapOvr>
  <p:transition spd="slow">
    <p:pull dir="d"/>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2"/>
          </p:nvPr>
        </p:nvSpPr>
        <p:spPr>
          <a:xfrm>
            <a:off x="7010400" y="6245225"/>
            <a:ext cx="2133600" cy="476250"/>
          </a:xfrm>
          <a:prstGeom prst="rect">
            <a:avLst/>
          </a:prstGeom>
          <a:noFill/>
        </p:spPr>
        <p:txBody>
          <a:bodyPr/>
          <a:lstStyle/>
          <a:p>
            <a:fld id="{9C7FA01D-5873-4087-9015-6EC0471AF2B8}" type="slidenum">
              <a:rPr lang="ar-SA"/>
              <a:pPr/>
              <a:t>161</a:t>
            </a:fld>
            <a:endParaRPr lang="en-US"/>
          </a:p>
        </p:txBody>
      </p:sp>
      <p:sp>
        <p:nvSpPr>
          <p:cNvPr id="164867" name="WordArt 5" descr="Paper bag"/>
          <p:cNvSpPr>
            <a:spLocks noChangeArrowheads="1" noChangeShapeType="1" noTextEdit="1"/>
          </p:cNvSpPr>
          <p:nvPr/>
        </p:nvSpPr>
        <p:spPr bwMode="auto">
          <a:xfrm>
            <a:off x="1676400" y="409575"/>
            <a:ext cx="5724525" cy="1419225"/>
          </a:xfrm>
          <a:prstGeom prst="rect">
            <a:avLst/>
          </a:prstGeom>
        </p:spPr>
        <p:txBody>
          <a:bodyPr wrap="none" fromWordArt="1">
            <a:prstTxWarp prst="textPlain">
              <a:avLst>
                <a:gd name="adj" fmla="val 50000"/>
              </a:avLst>
            </a:prstTxWarp>
          </a:bodyPr>
          <a:lstStyle/>
          <a:p>
            <a:pPr rtl="1"/>
            <a:r>
              <a:rPr lang="fa-IR" sz="8000" b="1" kern="10">
                <a:ln w="9525">
                  <a:solidFill>
                    <a:schemeClr val="tx1"/>
                  </a:solidFill>
                  <a:round/>
                  <a:headEnd/>
                  <a:tailEnd/>
                </a:ln>
                <a:blipFill dpi="0" rotWithShape="0">
                  <a:blip r:embed="rId2"/>
                  <a:srcRect/>
                  <a:tile tx="0" ty="0" sx="100000" sy="100000" flip="none" algn="tl"/>
                </a:blipFill>
                <a:cs typeface="B Mitra"/>
              </a:rPr>
              <a:t>انواع مدل های کیفی</a:t>
            </a:r>
          </a:p>
        </p:txBody>
      </p:sp>
      <p:sp>
        <p:nvSpPr>
          <p:cNvPr id="164868" name="Text Box 6"/>
          <p:cNvSpPr txBox="1">
            <a:spLocks noChangeArrowheads="1"/>
          </p:cNvSpPr>
          <p:nvPr/>
        </p:nvSpPr>
        <p:spPr bwMode="auto">
          <a:xfrm>
            <a:off x="457200" y="2057400"/>
            <a:ext cx="8153400" cy="3937000"/>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مدل ها شامل :</a:t>
            </a:r>
          </a:p>
          <a:p>
            <a:pPr algn="r" rtl="1">
              <a:spcBef>
                <a:spcPct val="50000"/>
              </a:spcBef>
            </a:pPr>
            <a:r>
              <a:rPr lang="fa-IR" sz="3600" i="1">
                <a:cs typeface="B Mitra" pitchFamily="2" charset="-78"/>
              </a:rPr>
              <a:t>1- دلفی                                 5- شبیه سازی تست بازار </a:t>
            </a:r>
          </a:p>
          <a:p>
            <a:pPr algn="r" rtl="1">
              <a:spcBef>
                <a:spcPct val="50000"/>
              </a:spcBef>
            </a:pPr>
            <a:r>
              <a:rPr lang="fa-IR" sz="3600" i="1">
                <a:cs typeface="B Mitra" pitchFamily="2" charset="-78"/>
              </a:rPr>
              <a:t>2- استفاده از نظرات مدیران          6- تست بازار</a:t>
            </a:r>
          </a:p>
          <a:p>
            <a:pPr algn="r" rtl="1">
              <a:spcBef>
                <a:spcPct val="50000"/>
              </a:spcBef>
            </a:pPr>
            <a:r>
              <a:rPr lang="fa-IR" sz="3600" i="1">
                <a:cs typeface="B Mitra" pitchFamily="2" charset="-78"/>
              </a:rPr>
              <a:t>3- بررسی نظرات فروشندگان         7- تلفیقی</a:t>
            </a:r>
          </a:p>
          <a:p>
            <a:pPr algn="r" rtl="1">
              <a:spcBef>
                <a:spcPct val="50000"/>
              </a:spcBef>
            </a:pPr>
            <a:r>
              <a:rPr lang="fa-IR" sz="3600" i="1">
                <a:cs typeface="B Mitra" pitchFamily="2" charset="-78"/>
              </a:rPr>
              <a:t>4- بررسی قصد خریداران</a:t>
            </a:r>
            <a:endParaRPr lang="en-US" sz="3600" i="1">
              <a:cs typeface="B Mitra" pitchFamily="2" charset="-78"/>
            </a:endParaRPr>
          </a:p>
        </p:txBody>
      </p:sp>
    </p:spTree>
  </p:cSld>
  <p:clrMapOvr>
    <a:masterClrMapping/>
  </p:clrMapOvr>
  <p:transition spd="slow">
    <p:pull/>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Slide Number Placeholder 5"/>
          <p:cNvSpPr>
            <a:spLocks noGrp="1"/>
          </p:cNvSpPr>
          <p:nvPr>
            <p:ph type="sldNum" sz="quarter" idx="12"/>
          </p:nvPr>
        </p:nvSpPr>
        <p:spPr>
          <a:xfrm>
            <a:off x="7010400" y="6245225"/>
            <a:ext cx="2133600" cy="476250"/>
          </a:xfrm>
          <a:prstGeom prst="rect">
            <a:avLst/>
          </a:prstGeom>
          <a:noFill/>
        </p:spPr>
        <p:txBody>
          <a:bodyPr/>
          <a:lstStyle/>
          <a:p>
            <a:fld id="{CDEBCFFE-18B3-48F5-9ADA-91AD24ADE4F9}" type="slidenum">
              <a:rPr lang="ar-SA"/>
              <a:pPr/>
              <a:t>162</a:t>
            </a:fld>
            <a:endParaRPr lang="en-US"/>
          </a:p>
        </p:txBody>
      </p:sp>
      <p:sp>
        <p:nvSpPr>
          <p:cNvPr id="165891" name="Text Box 5"/>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ساده ترین روش برای پیش بینی فروش است که فقط برای محیط های ساده ، ثابت و بدون تغییر گذشته کاربرد داشته است</a:t>
            </a:r>
            <a:endParaRPr lang="en-US" i="1">
              <a:cs typeface="B Mitra" pitchFamily="2" charset="-78"/>
            </a:endParaRPr>
          </a:p>
        </p:txBody>
      </p:sp>
      <p:sp>
        <p:nvSpPr>
          <p:cNvPr id="165892" name="WordArt 6" descr="Paper bag"/>
          <p:cNvSpPr>
            <a:spLocks noChangeArrowheads="1" noChangeShapeType="1" noTextEdit="1"/>
          </p:cNvSpPr>
          <p:nvPr/>
        </p:nvSpPr>
        <p:spPr bwMode="auto">
          <a:xfrm>
            <a:off x="990600" y="381000"/>
            <a:ext cx="7086600" cy="144780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مدل پیش بینی بدون تغییر</a:t>
            </a:r>
          </a:p>
        </p:txBody>
      </p:sp>
    </p:spTree>
  </p:cSld>
  <p:clrMapOvr>
    <a:masterClrMapping/>
  </p:clrMapOvr>
  <p:transition spd="slow">
    <p:pull dir="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Slide Number Placeholder 5"/>
          <p:cNvSpPr>
            <a:spLocks noGrp="1"/>
          </p:cNvSpPr>
          <p:nvPr>
            <p:ph type="sldNum" sz="quarter" idx="12"/>
          </p:nvPr>
        </p:nvSpPr>
        <p:spPr>
          <a:xfrm>
            <a:off x="7010400" y="6245225"/>
            <a:ext cx="2133600" cy="476250"/>
          </a:xfrm>
          <a:prstGeom prst="rect">
            <a:avLst/>
          </a:prstGeom>
          <a:noFill/>
        </p:spPr>
        <p:txBody>
          <a:bodyPr/>
          <a:lstStyle/>
          <a:p>
            <a:fld id="{5B54FAAA-A6BB-4EE7-860E-2C111EBBE811}" type="slidenum">
              <a:rPr lang="ar-SA"/>
              <a:pPr/>
              <a:t>163</a:t>
            </a:fld>
            <a:endParaRPr lang="en-US"/>
          </a:p>
        </p:txBody>
      </p:sp>
      <p:sp>
        <p:nvSpPr>
          <p:cNvPr id="166915" name="WordArt 5" descr="Paper bag"/>
          <p:cNvSpPr>
            <a:spLocks noChangeArrowheads="1" noChangeShapeType="1" noTextEdit="1"/>
          </p:cNvSpPr>
          <p:nvPr/>
        </p:nvSpPr>
        <p:spPr bwMode="auto">
          <a:xfrm>
            <a:off x="990600" y="381000"/>
            <a:ext cx="7086600" cy="144780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مدل پیش بینی با در صد تغییر</a:t>
            </a:r>
          </a:p>
        </p:txBody>
      </p:sp>
      <p:sp>
        <p:nvSpPr>
          <p:cNvPr id="166916" name="Text Box 6"/>
          <p:cNvSpPr txBox="1">
            <a:spLocks noChangeArrowheads="1"/>
          </p:cNvSpPr>
          <p:nvPr/>
        </p:nvSpPr>
        <p:spPr bwMode="auto">
          <a:xfrm>
            <a:off x="457200" y="269875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برای محیط های نسبتاً متغیر کاربرد دارد . بازاریابان با توجه به شرایط متغیر قابل پیش بینی هر سال در صد مشخصی تغییر ( </a:t>
            </a:r>
            <a:r>
              <a:rPr lang="en-US" i="1">
                <a:latin typeface="Monotype Corsiva" pitchFamily="66" charset="0"/>
                <a:cs typeface="B Mitra" pitchFamily="2" charset="-78"/>
              </a:rPr>
              <a:t>K</a:t>
            </a:r>
            <a:r>
              <a:rPr lang="fa-IR" i="1">
                <a:latin typeface="Monotype Corsiva" pitchFamily="66" charset="0"/>
                <a:cs typeface="B Mitra" pitchFamily="2" charset="-78"/>
              </a:rPr>
              <a:t> در صد ) در فروش پیش بینی می نمایند</a:t>
            </a:r>
            <a:endParaRPr lang="en-US" i="1">
              <a:latin typeface="Monotype Corsiva" pitchFamily="66" charset="0"/>
              <a:cs typeface="B Mitra" pitchFamily="2" charset="-78"/>
            </a:endParaRPr>
          </a:p>
        </p:txBody>
      </p:sp>
    </p:spTree>
  </p:cSld>
  <p:clrMapOvr>
    <a:masterClrMapping/>
  </p:clrMapOvr>
  <p:transition spd="slow">
    <p:pull dir="u"/>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Slide Number Placeholder 5"/>
          <p:cNvSpPr>
            <a:spLocks noGrp="1"/>
          </p:cNvSpPr>
          <p:nvPr>
            <p:ph type="sldNum" sz="quarter" idx="12"/>
          </p:nvPr>
        </p:nvSpPr>
        <p:spPr>
          <a:xfrm>
            <a:off x="7010400" y="6245225"/>
            <a:ext cx="2133600" cy="476250"/>
          </a:xfrm>
          <a:prstGeom prst="rect">
            <a:avLst/>
          </a:prstGeom>
          <a:noFill/>
        </p:spPr>
        <p:txBody>
          <a:bodyPr/>
          <a:lstStyle/>
          <a:p>
            <a:fld id="{CA0852BC-4486-4A75-A4D5-55BEE3A4C02A}" type="slidenum">
              <a:rPr lang="ar-SA"/>
              <a:pPr/>
              <a:t>164</a:t>
            </a:fld>
            <a:endParaRPr lang="en-US"/>
          </a:p>
        </p:txBody>
      </p:sp>
      <p:sp>
        <p:nvSpPr>
          <p:cNvPr id="167939" name="WordArt 5" descr="Paper bag"/>
          <p:cNvSpPr>
            <a:spLocks noChangeArrowheads="1" noChangeShapeType="1" noTextEdit="1"/>
          </p:cNvSpPr>
          <p:nvPr/>
        </p:nvSpPr>
        <p:spPr bwMode="auto">
          <a:xfrm>
            <a:off x="990600" y="381000"/>
            <a:ext cx="7086600" cy="144780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مدل میانگین متحرک ساده</a:t>
            </a:r>
          </a:p>
        </p:txBody>
      </p:sp>
      <p:sp>
        <p:nvSpPr>
          <p:cNvPr id="167940" name="Text Box 6"/>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از این مدل برای حذف اثر تغییرات بزرگ و نامنظم در سری های زمانی استفاده می شود تا مشاهدان صاف و هموار و قابل پیش بینی شوند</a:t>
            </a:r>
            <a:endParaRPr lang="en-US" i="1">
              <a:latin typeface="Monotype Corsiva" pitchFamily="66" charset="0"/>
              <a:cs typeface="B Mitra" pitchFamily="2" charset="-78"/>
            </a:endParaRPr>
          </a:p>
        </p:txBody>
      </p:sp>
    </p:spTree>
  </p:cSld>
  <p:clrMapOvr>
    <a:masterClrMapping/>
  </p:clrMapOvr>
  <p:transition spd="slow">
    <p:pull dir="ld"/>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Slide Number Placeholder 5"/>
          <p:cNvSpPr>
            <a:spLocks noGrp="1"/>
          </p:cNvSpPr>
          <p:nvPr>
            <p:ph type="sldNum" sz="quarter" idx="12"/>
          </p:nvPr>
        </p:nvSpPr>
        <p:spPr>
          <a:xfrm>
            <a:off x="7010400" y="6245225"/>
            <a:ext cx="2133600" cy="476250"/>
          </a:xfrm>
          <a:prstGeom prst="rect">
            <a:avLst/>
          </a:prstGeom>
          <a:noFill/>
        </p:spPr>
        <p:txBody>
          <a:bodyPr/>
          <a:lstStyle/>
          <a:p>
            <a:fld id="{670071C1-2B1E-47B0-A2DA-2CEB2CDE6FDC}" type="slidenum">
              <a:rPr lang="ar-SA"/>
              <a:pPr/>
              <a:t>165</a:t>
            </a:fld>
            <a:endParaRPr lang="en-US"/>
          </a:p>
        </p:txBody>
      </p:sp>
      <p:sp>
        <p:nvSpPr>
          <p:cNvPr id="168963" name="WordArt 5" descr="Paper bag"/>
          <p:cNvSpPr>
            <a:spLocks noChangeArrowheads="1" noChangeShapeType="1" noTextEdit="1"/>
          </p:cNvSpPr>
          <p:nvPr/>
        </p:nvSpPr>
        <p:spPr bwMode="auto">
          <a:xfrm>
            <a:off x="990600" y="381000"/>
            <a:ext cx="7086600" cy="144780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مدل میانگین متحرک موزون</a:t>
            </a:r>
          </a:p>
        </p:txBody>
      </p:sp>
      <p:sp>
        <p:nvSpPr>
          <p:cNvPr id="168964" name="Text Box 6"/>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تنها فرق این مدل با میانگین متحرک ساده ، وزن یا ضریبی است که به تمامی مشاهدات داده می شود و بیشترین وزن نیز مختص نقطه مرکزی است</a:t>
            </a:r>
            <a:endParaRPr lang="en-US" i="1">
              <a:latin typeface="Monotype Corsiva" pitchFamily="66" charset="0"/>
              <a:cs typeface="B Mitra" pitchFamily="2" charset="-78"/>
            </a:endParaRPr>
          </a:p>
        </p:txBody>
      </p:sp>
    </p:spTree>
  </p:cSld>
  <p:clrMapOvr>
    <a:masterClrMapping/>
  </p:clrMapOvr>
  <p:transition spd="slow">
    <p:pull dir="lu"/>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xfrm>
            <a:off x="7010400" y="6245225"/>
            <a:ext cx="2133600" cy="476250"/>
          </a:xfrm>
          <a:prstGeom prst="rect">
            <a:avLst/>
          </a:prstGeom>
          <a:noFill/>
        </p:spPr>
        <p:txBody>
          <a:bodyPr/>
          <a:lstStyle/>
          <a:p>
            <a:fld id="{8AFA6EB5-589B-43C2-913C-984AAE4BBCC9}" type="slidenum">
              <a:rPr lang="ar-SA"/>
              <a:pPr/>
              <a:t>166</a:t>
            </a:fld>
            <a:endParaRPr lang="en-US"/>
          </a:p>
        </p:txBody>
      </p:sp>
      <p:sp>
        <p:nvSpPr>
          <p:cNvPr id="169987" name="WordArt 5" descr="Paper bag"/>
          <p:cNvSpPr>
            <a:spLocks noChangeArrowheads="1" noChangeShapeType="1" noTextEdit="1"/>
          </p:cNvSpPr>
          <p:nvPr/>
        </p:nvSpPr>
        <p:spPr bwMode="auto">
          <a:xfrm>
            <a:off x="990600" y="381000"/>
            <a:ext cx="6772275" cy="1704975"/>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نمو هموار ساده</a:t>
            </a:r>
          </a:p>
        </p:txBody>
      </p:sp>
      <p:sp>
        <p:nvSpPr>
          <p:cNvPr id="169988" name="Text Box 6"/>
          <p:cNvSpPr txBox="1">
            <a:spLocks noChangeArrowheads="1"/>
          </p:cNvSpPr>
          <p:nvPr/>
        </p:nvSpPr>
        <p:spPr bwMode="auto">
          <a:xfrm>
            <a:off x="457200" y="269875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اگر در سری های زمانی ، تغییرات فصلی ( </a:t>
            </a:r>
            <a:r>
              <a:rPr lang="en-US" i="1">
                <a:latin typeface="Monotype Corsiva" pitchFamily="66" charset="0"/>
                <a:cs typeface="B Mitra" pitchFamily="2" charset="-78"/>
              </a:rPr>
              <a:t>S</a:t>
            </a:r>
            <a:r>
              <a:rPr lang="fa-IR" i="1">
                <a:latin typeface="Monotype Corsiva" pitchFamily="66" charset="0"/>
                <a:cs typeface="B Mitra" pitchFamily="2" charset="-78"/>
              </a:rPr>
              <a:t> ) ونوسانات دوره ای ( </a:t>
            </a:r>
            <a:r>
              <a:rPr lang="en-US" i="1">
                <a:latin typeface="Monotype Corsiva" pitchFamily="66" charset="0"/>
                <a:cs typeface="B Mitra" pitchFamily="2" charset="-78"/>
              </a:rPr>
              <a:t>C</a:t>
            </a:r>
            <a:r>
              <a:rPr lang="fa-IR" i="1">
                <a:latin typeface="Monotype Corsiva" pitchFamily="66" charset="0"/>
                <a:cs typeface="B Mitra" pitchFamily="2" charset="-78"/>
              </a:rPr>
              <a:t> ) برای محققان مهم نباشد ، از این مدل برای پیش بینی فروش استفاده می نمایند</a:t>
            </a:r>
            <a:endParaRPr lang="en-US" i="1">
              <a:latin typeface="Monotype Corsiva" pitchFamily="66" charset="0"/>
              <a:cs typeface="B Mitra" pitchFamily="2" charset="-78"/>
            </a:endParaRPr>
          </a:p>
        </p:txBody>
      </p:sp>
    </p:spTree>
  </p:cSld>
  <p:clrMapOvr>
    <a:masterClrMapping/>
  </p:clrMapOvr>
  <p:transition spd="slow">
    <p:pull dir="rd"/>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Slide Number Placeholder 5"/>
          <p:cNvSpPr>
            <a:spLocks noGrp="1"/>
          </p:cNvSpPr>
          <p:nvPr>
            <p:ph type="sldNum" sz="quarter" idx="12"/>
          </p:nvPr>
        </p:nvSpPr>
        <p:spPr>
          <a:xfrm>
            <a:off x="7010400" y="6245225"/>
            <a:ext cx="2133600" cy="476250"/>
          </a:xfrm>
          <a:prstGeom prst="rect">
            <a:avLst/>
          </a:prstGeom>
          <a:noFill/>
        </p:spPr>
        <p:txBody>
          <a:bodyPr/>
          <a:lstStyle/>
          <a:p>
            <a:fld id="{1A4382FB-756C-4C13-B10A-D1894673FBC7}" type="slidenum">
              <a:rPr lang="ar-SA"/>
              <a:pPr/>
              <a:t>167</a:t>
            </a:fld>
            <a:endParaRPr lang="en-US"/>
          </a:p>
        </p:txBody>
      </p:sp>
      <p:sp>
        <p:nvSpPr>
          <p:cNvPr id="171011" name="Text Box 4"/>
          <p:cNvSpPr txBox="1">
            <a:spLocks noChangeArrowheads="1"/>
          </p:cNvSpPr>
          <p:nvPr/>
        </p:nvSpPr>
        <p:spPr bwMode="auto">
          <a:xfrm>
            <a:off x="457200" y="1050925"/>
            <a:ext cx="8153400" cy="396875"/>
          </a:xfrm>
          <a:prstGeom prst="rect">
            <a:avLst/>
          </a:prstGeom>
          <a:noFill/>
          <a:ln w="9525">
            <a:noFill/>
            <a:miter lim="800000"/>
            <a:headEnd/>
            <a:tailEnd/>
          </a:ln>
        </p:spPr>
        <p:txBody>
          <a:bodyPr>
            <a:spAutoFit/>
          </a:bodyPr>
          <a:lstStyle/>
          <a:p>
            <a:pPr algn="r" rtl="1">
              <a:spcBef>
                <a:spcPct val="50000"/>
              </a:spcBef>
            </a:pPr>
            <a:endParaRPr lang="fa-IR" sz="2000">
              <a:cs typeface="B Mitra" pitchFamily="2" charset="-78"/>
            </a:endParaRPr>
          </a:p>
        </p:txBody>
      </p:sp>
      <p:sp>
        <p:nvSpPr>
          <p:cNvPr id="171012" name="Text Box 5"/>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فرق این مدل با نمو هموار ساده این است که در این مدل به جای ضریب هموارسازی </a:t>
            </a:r>
            <a:r>
              <a:rPr lang="el-GR" i="1">
                <a:latin typeface="Monotype Corsiva" pitchFamily="66" charset="0"/>
                <a:cs typeface="B Mitra" pitchFamily="2" charset="-78"/>
              </a:rPr>
              <a:t>α</a:t>
            </a:r>
            <a:r>
              <a:rPr lang="fa-IR" i="1">
                <a:latin typeface="Monotype Corsiva" pitchFamily="66" charset="0"/>
                <a:cs typeface="B Mitra" pitchFamily="2" charset="-78"/>
              </a:rPr>
              <a:t> از ضرایبی مثل </a:t>
            </a:r>
            <a:r>
              <a:rPr lang="en-US" i="1">
                <a:latin typeface="Monotype Corsiva" pitchFamily="66" charset="0"/>
                <a:cs typeface="B Mitra" pitchFamily="2" charset="-78"/>
              </a:rPr>
              <a:t>A , B , C</a:t>
            </a:r>
            <a:r>
              <a:rPr lang="fa-IR" i="1">
                <a:latin typeface="Monotype Corsiva" pitchFamily="66" charset="0"/>
                <a:cs typeface="B Mitra" pitchFamily="2" charset="-78"/>
              </a:rPr>
              <a:t> استفاده می کنند </a:t>
            </a:r>
            <a:endParaRPr lang="en-US" i="1">
              <a:latin typeface="Monotype Corsiva" pitchFamily="66" charset="0"/>
              <a:cs typeface="B Mitra" pitchFamily="2" charset="-78"/>
            </a:endParaRPr>
          </a:p>
        </p:txBody>
      </p:sp>
      <p:sp>
        <p:nvSpPr>
          <p:cNvPr id="171013" name="WordArt 6" descr="Paper bag"/>
          <p:cNvSpPr>
            <a:spLocks noChangeArrowheads="1" noChangeShapeType="1" noTextEdit="1"/>
          </p:cNvSpPr>
          <p:nvPr/>
        </p:nvSpPr>
        <p:spPr bwMode="auto">
          <a:xfrm>
            <a:off x="990600" y="381000"/>
            <a:ext cx="6772275" cy="1704975"/>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نمو هلت - وینترز</a:t>
            </a:r>
          </a:p>
        </p:txBody>
      </p:sp>
    </p:spTree>
  </p:cSld>
  <p:clrMapOvr>
    <a:masterClrMapping/>
  </p:clrMapOvr>
  <p:transition spd="slow">
    <p:pull dir="ru"/>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Slide Number Placeholder 5"/>
          <p:cNvSpPr>
            <a:spLocks noGrp="1"/>
          </p:cNvSpPr>
          <p:nvPr>
            <p:ph type="sldNum" sz="quarter" idx="12"/>
          </p:nvPr>
        </p:nvSpPr>
        <p:spPr>
          <a:xfrm>
            <a:off x="7010400" y="6245225"/>
            <a:ext cx="2133600" cy="476250"/>
          </a:xfrm>
          <a:prstGeom prst="rect">
            <a:avLst/>
          </a:prstGeom>
          <a:noFill/>
        </p:spPr>
        <p:txBody>
          <a:bodyPr/>
          <a:lstStyle/>
          <a:p>
            <a:fld id="{8E9B49C3-3614-41D9-B016-C283D5905DC7}" type="slidenum">
              <a:rPr lang="ar-SA"/>
              <a:pPr/>
              <a:t>168</a:t>
            </a:fld>
            <a:endParaRPr lang="en-US"/>
          </a:p>
        </p:txBody>
      </p:sp>
      <p:sp>
        <p:nvSpPr>
          <p:cNvPr id="172035" name="WordArt 5" descr="Paper bag"/>
          <p:cNvSpPr>
            <a:spLocks noChangeArrowheads="1" noChangeShapeType="1" noTextEdit="1"/>
          </p:cNvSpPr>
          <p:nvPr/>
        </p:nvSpPr>
        <p:spPr bwMode="auto">
          <a:xfrm>
            <a:off x="1743075" y="381000"/>
            <a:ext cx="5648325" cy="1704975"/>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باکس و جنکینز</a:t>
            </a:r>
          </a:p>
        </p:txBody>
      </p:sp>
      <p:sp>
        <p:nvSpPr>
          <p:cNvPr id="172036" name="Text Box 6"/>
          <p:cNvSpPr txBox="1">
            <a:spLocks noChangeArrowheads="1"/>
          </p:cNvSpPr>
          <p:nvPr/>
        </p:nvSpPr>
        <p:spPr bwMode="auto">
          <a:xfrm>
            <a:off x="457200" y="269875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در این مدل ، محققان به جای انتخاب یک روش برای پیش بینی ، همه مدل ها را در قالب </a:t>
            </a:r>
            <a:r>
              <a:rPr lang="en-US" i="1">
                <a:latin typeface="Monotype Corsiva" pitchFamily="66" charset="0"/>
                <a:cs typeface="B Mitra" pitchFamily="2" charset="-78"/>
              </a:rPr>
              <a:t>ARIMA</a:t>
            </a:r>
            <a:r>
              <a:rPr lang="fa-IR" i="1">
                <a:latin typeface="Monotype Corsiva" pitchFamily="66" charset="0"/>
                <a:cs typeface="B Mitra" pitchFamily="2" charset="-78"/>
              </a:rPr>
              <a:t> جمع کرده ، تک تک آنها را بررسی و بهترینش را انتخاب می نمایند</a:t>
            </a:r>
            <a:endParaRPr lang="en-US" i="1">
              <a:latin typeface="Monotype Corsiva" pitchFamily="66" charset="0"/>
              <a:cs typeface="B Mitra" pitchFamily="2" charset="-78"/>
            </a:endParaRPr>
          </a:p>
        </p:txBody>
      </p:sp>
    </p:spTree>
  </p:cSld>
  <p:clrMapOvr>
    <a:masterClrMapping/>
  </p:clrMapOvr>
  <p:transition spd="slow">
    <p:wedg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Slide Number Placeholder 5"/>
          <p:cNvSpPr>
            <a:spLocks noGrp="1"/>
          </p:cNvSpPr>
          <p:nvPr>
            <p:ph type="sldNum" sz="quarter" idx="12"/>
          </p:nvPr>
        </p:nvSpPr>
        <p:spPr>
          <a:xfrm>
            <a:off x="7010400" y="6245225"/>
            <a:ext cx="2133600" cy="476250"/>
          </a:xfrm>
          <a:prstGeom prst="rect">
            <a:avLst/>
          </a:prstGeom>
          <a:noFill/>
        </p:spPr>
        <p:txBody>
          <a:bodyPr/>
          <a:lstStyle/>
          <a:p>
            <a:fld id="{885A893A-5889-42AB-8760-16FBCBF38E12}" type="slidenum">
              <a:rPr lang="ar-SA"/>
              <a:pPr/>
              <a:t>169</a:t>
            </a:fld>
            <a:endParaRPr lang="en-US"/>
          </a:p>
        </p:txBody>
      </p:sp>
      <p:sp>
        <p:nvSpPr>
          <p:cNvPr id="173059" name="Text Box 5"/>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مدل هایی هستند که در آنها محققان سعی می کنند با استفاده از یک یا چند معادله رگرسیون ، رابطه علی و معلولی بین متغیرها را شناسایی کنند </a:t>
            </a:r>
            <a:endParaRPr lang="en-US" i="1">
              <a:latin typeface="Monotype Corsiva" pitchFamily="66" charset="0"/>
              <a:cs typeface="B Mitra" pitchFamily="2" charset="-78"/>
            </a:endParaRPr>
          </a:p>
        </p:txBody>
      </p:sp>
      <p:sp>
        <p:nvSpPr>
          <p:cNvPr id="173060" name="WordArt 6" descr="Paper bag"/>
          <p:cNvSpPr>
            <a:spLocks noChangeArrowheads="1" noChangeShapeType="1" noTextEdit="1"/>
          </p:cNvSpPr>
          <p:nvPr/>
        </p:nvSpPr>
        <p:spPr bwMode="auto">
          <a:xfrm>
            <a:off x="533400" y="381000"/>
            <a:ext cx="8029575" cy="137160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مدل های پیش بینی اقتصاد سنجی</a:t>
            </a:r>
          </a:p>
        </p:txBody>
      </p:sp>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xfrm>
            <a:off x="7010400" y="6245225"/>
            <a:ext cx="2133600" cy="476250"/>
          </a:xfrm>
          <a:prstGeom prst="rect">
            <a:avLst/>
          </a:prstGeom>
          <a:noFill/>
        </p:spPr>
        <p:txBody>
          <a:bodyPr/>
          <a:lstStyle/>
          <a:p>
            <a:fld id="{6F5E6091-FAFE-49CF-8785-DE76990CF8A5}" type="slidenum">
              <a:rPr lang="ar-SA"/>
              <a:pPr/>
              <a:t>17</a:t>
            </a:fld>
            <a:endParaRPr lang="en-US"/>
          </a:p>
        </p:txBody>
      </p:sp>
      <p:sp>
        <p:nvSpPr>
          <p:cNvPr id="22531" name="Text Box 5"/>
          <p:cNvSpPr txBox="1">
            <a:spLocks noChangeArrowheads="1"/>
          </p:cNvSpPr>
          <p:nvPr/>
        </p:nvSpPr>
        <p:spPr bwMode="auto">
          <a:xfrm>
            <a:off x="457200" y="5410200"/>
            <a:ext cx="8153400" cy="396875"/>
          </a:xfrm>
          <a:prstGeom prst="rect">
            <a:avLst/>
          </a:prstGeom>
          <a:noFill/>
          <a:ln w="9525">
            <a:noFill/>
            <a:miter lim="800000"/>
            <a:headEnd/>
            <a:tailEnd/>
          </a:ln>
        </p:spPr>
        <p:txBody>
          <a:bodyPr>
            <a:spAutoFit/>
          </a:bodyPr>
          <a:lstStyle/>
          <a:p>
            <a:pPr algn="r" rtl="1">
              <a:spcBef>
                <a:spcPct val="50000"/>
              </a:spcBef>
            </a:pPr>
            <a:r>
              <a:rPr lang="fa-IR" sz="2000" b="1" i="1">
                <a:cs typeface="B Mitra" pitchFamily="2" charset="-78"/>
              </a:rPr>
              <a:t>جوامع امروزی                                                                                                     جوامع اولیه</a:t>
            </a:r>
            <a:endParaRPr lang="en-US" sz="2000" b="1" i="1">
              <a:cs typeface="B Mitra" pitchFamily="2" charset="-78"/>
            </a:endParaRPr>
          </a:p>
        </p:txBody>
      </p:sp>
      <p:sp>
        <p:nvSpPr>
          <p:cNvPr id="22532" name="WordArt 6" descr="Paper bag"/>
          <p:cNvSpPr>
            <a:spLocks noChangeArrowheads="1" noChangeShapeType="1" noTextEdit="1"/>
          </p:cNvSpPr>
          <p:nvPr/>
        </p:nvSpPr>
        <p:spPr bwMode="auto">
          <a:xfrm>
            <a:off x="2438400" y="523875"/>
            <a:ext cx="4229100" cy="847725"/>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نمودار سیر تکاملی بازارها</a:t>
            </a:r>
          </a:p>
        </p:txBody>
      </p:sp>
      <p:sp>
        <p:nvSpPr>
          <p:cNvPr id="22533" name="Rectangle 7"/>
          <p:cNvSpPr>
            <a:spLocks noChangeArrowheads="1"/>
          </p:cNvSpPr>
          <p:nvPr/>
        </p:nvSpPr>
        <p:spPr bwMode="auto">
          <a:xfrm>
            <a:off x="533400" y="2133600"/>
            <a:ext cx="2057400" cy="1828800"/>
          </a:xfrm>
          <a:prstGeom prst="rect">
            <a:avLst/>
          </a:prstGeom>
          <a:solidFill>
            <a:schemeClr val="accent1"/>
          </a:solidFill>
          <a:ln w="19050">
            <a:solidFill>
              <a:schemeClr val="tx1"/>
            </a:solidFill>
            <a:miter lim="800000"/>
            <a:headEnd/>
            <a:tailEnd/>
          </a:ln>
        </p:spPr>
        <p:txBody>
          <a:bodyPr wrap="none" anchor="ctr"/>
          <a:lstStyle/>
          <a:p>
            <a:endParaRPr lang="fa-IR" sz="1800"/>
          </a:p>
        </p:txBody>
      </p:sp>
      <p:sp>
        <p:nvSpPr>
          <p:cNvPr id="22534" name="Rectangle 8"/>
          <p:cNvSpPr>
            <a:spLocks noChangeArrowheads="1"/>
          </p:cNvSpPr>
          <p:nvPr/>
        </p:nvSpPr>
        <p:spPr bwMode="auto">
          <a:xfrm>
            <a:off x="3581400" y="2133600"/>
            <a:ext cx="2057400" cy="1828800"/>
          </a:xfrm>
          <a:prstGeom prst="rect">
            <a:avLst/>
          </a:prstGeom>
          <a:solidFill>
            <a:schemeClr val="accent1"/>
          </a:solidFill>
          <a:ln w="19050">
            <a:solidFill>
              <a:schemeClr val="tx1"/>
            </a:solidFill>
            <a:miter lim="800000"/>
            <a:headEnd/>
            <a:tailEnd/>
          </a:ln>
        </p:spPr>
        <p:txBody>
          <a:bodyPr wrap="none" anchor="ctr"/>
          <a:lstStyle/>
          <a:p>
            <a:endParaRPr lang="fa-IR"/>
          </a:p>
        </p:txBody>
      </p:sp>
      <p:sp>
        <p:nvSpPr>
          <p:cNvPr id="22535" name="Rectangle 9"/>
          <p:cNvSpPr>
            <a:spLocks noChangeArrowheads="1"/>
          </p:cNvSpPr>
          <p:nvPr/>
        </p:nvSpPr>
        <p:spPr bwMode="auto">
          <a:xfrm>
            <a:off x="6553200" y="2133600"/>
            <a:ext cx="2057400" cy="1828800"/>
          </a:xfrm>
          <a:prstGeom prst="rect">
            <a:avLst/>
          </a:prstGeom>
          <a:solidFill>
            <a:schemeClr val="accent1"/>
          </a:solidFill>
          <a:ln w="19050">
            <a:solidFill>
              <a:schemeClr val="tx1"/>
            </a:solidFill>
            <a:miter lim="800000"/>
            <a:headEnd/>
            <a:tailEnd/>
          </a:ln>
        </p:spPr>
        <p:txBody>
          <a:bodyPr wrap="none" anchor="ctr"/>
          <a:lstStyle/>
          <a:p>
            <a:endParaRPr lang="fa-IR"/>
          </a:p>
        </p:txBody>
      </p:sp>
      <p:sp>
        <p:nvSpPr>
          <p:cNvPr id="22536" name="Line 11"/>
          <p:cNvSpPr>
            <a:spLocks noChangeShapeType="1"/>
          </p:cNvSpPr>
          <p:nvPr/>
        </p:nvSpPr>
        <p:spPr bwMode="auto">
          <a:xfrm>
            <a:off x="5715000" y="3124200"/>
            <a:ext cx="762000" cy="0"/>
          </a:xfrm>
          <a:prstGeom prst="line">
            <a:avLst/>
          </a:prstGeom>
          <a:noFill/>
          <a:ln w="19050">
            <a:solidFill>
              <a:schemeClr val="tx1"/>
            </a:solidFill>
            <a:round/>
            <a:headEnd/>
            <a:tailEnd type="stealth" w="lg" len="lg"/>
          </a:ln>
        </p:spPr>
        <p:txBody>
          <a:bodyPr/>
          <a:lstStyle/>
          <a:p>
            <a:endParaRPr lang="fa-IR"/>
          </a:p>
        </p:txBody>
      </p:sp>
      <p:sp>
        <p:nvSpPr>
          <p:cNvPr id="22537" name="Line 12"/>
          <p:cNvSpPr>
            <a:spLocks noChangeShapeType="1"/>
          </p:cNvSpPr>
          <p:nvPr/>
        </p:nvSpPr>
        <p:spPr bwMode="auto">
          <a:xfrm>
            <a:off x="2667000" y="3124200"/>
            <a:ext cx="762000" cy="0"/>
          </a:xfrm>
          <a:prstGeom prst="line">
            <a:avLst/>
          </a:prstGeom>
          <a:noFill/>
          <a:ln w="19050">
            <a:solidFill>
              <a:schemeClr val="tx1"/>
            </a:solidFill>
            <a:round/>
            <a:headEnd/>
            <a:tailEnd type="stealth" w="lg" len="lg"/>
          </a:ln>
        </p:spPr>
        <p:txBody>
          <a:bodyPr/>
          <a:lstStyle/>
          <a:p>
            <a:endParaRPr lang="fa-IR"/>
          </a:p>
        </p:txBody>
      </p:sp>
      <p:sp>
        <p:nvSpPr>
          <p:cNvPr id="22538" name="Line 13"/>
          <p:cNvSpPr>
            <a:spLocks noChangeShapeType="1"/>
          </p:cNvSpPr>
          <p:nvPr/>
        </p:nvSpPr>
        <p:spPr bwMode="auto">
          <a:xfrm>
            <a:off x="1676400" y="5638800"/>
            <a:ext cx="5486400" cy="0"/>
          </a:xfrm>
          <a:prstGeom prst="line">
            <a:avLst/>
          </a:prstGeom>
          <a:noFill/>
          <a:ln w="31750">
            <a:solidFill>
              <a:schemeClr val="tx1"/>
            </a:solidFill>
            <a:round/>
            <a:headEnd/>
            <a:tailEnd type="stealth" w="lg" len="lg"/>
          </a:ln>
        </p:spPr>
        <p:txBody>
          <a:bodyPr/>
          <a:lstStyle/>
          <a:p>
            <a:endParaRPr lang="fa-IR"/>
          </a:p>
        </p:txBody>
      </p:sp>
      <p:sp>
        <p:nvSpPr>
          <p:cNvPr id="22539" name="Text Box 14"/>
          <p:cNvSpPr txBox="1">
            <a:spLocks noChangeArrowheads="1"/>
          </p:cNvSpPr>
          <p:nvPr/>
        </p:nvSpPr>
        <p:spPr bwMode="auto">
          <a:xfrm>
            <a:off x="762000" y="4114800"/>
            <a:ext cx="1447800" cy="396875"/>
          </a:xfrm>
          <a:prstGeom prst="rect">
            <a:avLst/>
          </a:prstGeom>
          <a:noFill/>
          <a:ln w="9525">
            <a:noFill/>
            <a:miter lim="800000"/>
            <a:headEnd/>
            <a:tailEnd/>
          </a:ln>
        </p:spPr>
        <p:txBody>
          <a:bodyPr>
            <a:spAutoFit/>
          </a:bodyPr>
          <a:lstStyle/>
          <a:p>
            <a:pPr rtl="1">
              <a:spcBef>
                <a:spcPct val="50000"/>
              </a:spcBef>
            </a:pPr>
            <a:r>
              <a:rPr lang="fa-IR" sz="2000" b="1" i="1">
                <a:cs typeface="B Mitra" pitchFamily="2" charset="-78"/>
              </a:rPr>
              <a:t>خود کفایی</a:t>
            </a:r>
            <a:endParaRPr lang="en-US" sz="2000" b="1" i="1">
              <a:cs typeface="B Mitra" pitchFamily="2" charset="-78"/>
            </a:endParaRPr>
          </a:p>
        </p:txBody>
      </p:sp>
      <p:sp>
        <p:nvSpPr>
          <p:cNvPr id="22540" name="Text Box 15"/>
          <p:cNvSpPr txBox="1">
            <a:spLocks noChangeArrowheads="1"/>
          </p:cNvSpPr>
          <p:nvPr/>
        </p:nvSpPr>
        <p:spPr bwMode="auto">
          <a:xfrm>
            <a:off x="3657600" y="4114800"/>
            <a:ext cx="1828800" cy="396875"/>
          </a:xfrm>
          <a:prstGeom prst="rect">
            <a:avLst/>
          </a:prstGeom>
          <a:noFill/>
          <a:ln w="9525">
            <a:noFill/>
            <a:miter lim="800000"/>
            <a:headEnd/>
            <a:tailEnd/>
          </a:ln>
        </p:spPr>
        <p:txBody>
          <a:bodyPr>
            <a:spAutoFit/>
          </a:bodyPr>
          <a:lstStyle/>
          <a:p>
            <a:pPr rtl="1">
              <a:spcBef>
                <a:spcPct val="50000"/>
              </a:spcBef>
            </a:pPr>
            <a:r>
              <a:rPr lang="fa-IR" sz="2000" b="1" i="1">
                <a:cs typeface="B Mitra" pitchFamily="2" charset="-78"/>
              </a:rPr>
              <a:t>مبادله غیر متمرکز</a:t>
            </a:r>
            <a:endParaRPr lang="en-US" sz="2000" b="1" i="1">
              <a:cs typeface="B Mitra" pitchFamily="2" charset="-78"/>
            </a:endParaRPr>
          </a:p>
        </p:txBody>
      </p:sp>
      <p:sp>
        <p:nvSpPr>
          <p:cNvPr id="22541" name="Text Box 16"/>
          <p:cNvSpPr txBox="1">
            <a:spLocks noChangeArrowheads="1"/>
          </p:cNvSpPr>
          <p:nvPr/>
        </p:nvSpPr>
        <p:spPr bwMode="auto">
          <a:xfrm>
            <a:off x="6858000" y="4114800"/>
            <a:ext cx="1447800" cy="396875"/>
          </a:xfrm>
          <a:prstGeom prst="rect">
            <a:avLst/>
          </a:prstGeom>
          <a:noFill/>
          <a:ln w="9525">
            <a:noFill/>
            <a:miter lim="800000"/>
            <a:headEnd/>
            <a:tailEnd/>
          </a:ln>
        </p:spPr>
        <p:txBody>
          <a:bodyPr>
            <a:spAutoFit/>
          </a:bodyPr>
          <a:lstStyle/>
          <a:p>
            <a:pPr rtl="1">
              <a:spcBef>
                <a:spcPct val="50000"/>
              </a:spcBef>
            </a:pPr>
            <a:r>
              <a:rPr lang="fa-IR" sz="2000" b="1" i="1">
                <a:cs typeface="B Mitra" pitchFamily="2" charset="-78"/>
              </a:rPr>
              <a:t>مبادله متمرکز</a:t>
            </a:r>
            <a:endParaRPr lang="en-US" sz="2000" b="1" i="1">
              <a:cs typeface="B Mitra" pitchFamily="2" charset="-78"/>
            </a:endParaRPr>
          </a:p>
        </p:txBody>
      </p:sp>
      <p:sp>
        <p:nvSpPr>
          <p:cNvPr id="22542" name="Text Box 17"/>
          <p:cNvSpPr txBox="1">
            <a:spLocks noChangeArrowheads="1"/>
          </p:cNvSpPr>
          <p:nvPr/>
        </p:nvSpPr>
        <p:spPr bwMode="auto">
          <a:xfrm>
            <a:off x="533400" y="2209800"/>
            <a:ext cx="990600" cy="366713"/>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شکارچی</a:t>
            </a:r>
            <a:endParaRPr lang="en-US" sz="1800">
              <a:cs typeface="B Mitra" pitchFamily="2" charset="-78"/>
            </a:endParaRPr>
          </a:p>
        </p:txBody>
      </p:sp>
      <p:sp>
        <p:nvSpPr>
          <p:cNvPr id="22543" name="Text Box 18"/>
          <p:cNvSpPr txBox="1">
            <a:spLocks noChangeArrowheads="1"/>
          </p:cNvSpPr>
          <p:nvPr/>
        </p:nvSpPr>
        <p:spPr bwMode="auto">
          <a:xfrm>
            <a:off x="1600200" y="3505200"/>
            <a:ext cx="990600" cy="366713"/>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کوزه گر</a:t>
            </a:r>
            <a:endParaRPr lang="en-US" sz="1800">
              <a:cs typeface="B Mitra" pitchFamily="2" charset="-78"/>
            </a:endParaRPr>
          </a:p>
        </p:txBody>
      </p:sp>
      <p:sp>
        <p:nvSpPr>
          <p:cNvPr id="22544" name="Text Box 19"/>
          <p:cNvSpPr txBox="1">
            <a:spLocks noChangeArrowheads="1"/>
          </p:cNvSpPr>
          <p:nvPr/>
        </p:nvSpPr>
        <p:spPr bwMode="auto">
          <a:xfrm>
            <a:off x="1600200" y="2209800"/>
            <a:ext cx="990600" cy="366713"/>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ماهیگیر</a:t>
            </a:r>
            <a:endParaRPr lang="en-US" sz="1800">
              <a:cs typeface="B Mitra" pitchFamily="2" charset="-78"/>
            </a:endParaRPr>
          </a:p>
        </p:txBody>
      </p:sp>
      <p:sp>
        <p:nvSpPr>
          <p:cNvPr id="22545" name="Text Box 20"/>
          <p:cNvSpPr txBox="1">
            <a:spLocks noChangeArrowheads="1"/>
          </p:cNvSpPr>
          <p:nvPr/>
        </p:nvSpPr>
        <p:spPr bwMode="auto">
          <a:xfrm>
            <a:off x="533400" y="3505200"/>
            <a:ext cx="990600" cy="366713"/>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کشاورز</a:t>
            </a:r>
            <a:endParaRPr lang="en-US" sz="1800">
              <a:cs typeface="B Mitra" pitchFamily="2" charset="-78"/>
            </a:endParaRPr>
          </a:p>
        </p:txBody>
      </p:sp>
      <p:sp>
        <p:nvSpPr>
          <p:cNvPr id="22546" name="AutoShape 25"/>
          <p:cNvSpPr>
            <a:spLocks noChangeArrowheads="1"/>
          </p:cNvSpPr>
          <p:nvPr/>
        </p:nvSpPr>
        <p:spPr bwMode="auto">
          <a:xfrm>
            <a:off x="762000" y="3124200"/>
            <a:ext cx="609600" cy="533400"/>
          </a:xfrm>
          <a:custGeom>
            <a:avLst/>
            <a:gdLst>
              <a:gd name="T0" fmla="*/ 281347 w 21600"/>
              <a:gd name="T1" fmla="*/ 790 h 21600"/>
              <a:gd name="T2" fmla="*/ 38100 w 21600"/>
              <a:gd name="T3" fmla="*/ 390617 h 21600"/>
              <a:gd name="T4" fmla="*/ 281771 w 21600"/>
              <a:gd name="T5" fmla="*/ 5729 h 21600"/>
              <a:gd name="T6" fmla="*/ 664690 w 21600"/>
              <a:gd name="T7" fmla="*/ 376047 h 21600"/>
              <a:gd name="T8" fmla="*/ 564134 w 21600"/>
              <a:gd name="T9" fmla="*/ 418694 h 21600"/>
              <a:gd name="T10" fmla="*/ 515366 w 21600"/>
              <a:gd name="T11" fmla="*/ 3306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12" y="14276"/>
                </a:moveTo>
                <a:cubicBezTo>
                  <a:pt x="21200" y="13158"/>
                  <a:pt x="21399" y="11983"/>
                  <a:pt x="21399" y="10800"/>
                </a:cubicBezTo>
                <a:cubicBezTo>
                  <a:pt x="21399" y="4946"/>
                  <a:pt x="16653" y="201"/>
                  <a:pt x="10800" y="201"/>
                </a:cubicBezTo>
                <a:cubicBezTo>
                  <a:pt x="4946" y="201"/>
                  <a:pt x="201" y="4946"/>
                  <a:pt x="201" y="10800"/>
                </a:cubicBezTo>
                <a:cubicBezTo>
                  <a:pt x="200" y="12533"/>
                  <a:pt x="626" y="14240"/>
                  <a:pt x="1439" y="15771"/>
                </a:cubicBezTo>
                <a:lnTo>
                  <a:pt x="1261" y="15865"/>
                </a:lnTo>
                <a:cubicBezTo>
                  <a:pt x="433" y="14305"/>
                  <a:pt x="0" y="12566"/>
                  <a:pt x="0" y="10800"/>
                </a:cubicBezTo>
                <a:cubicBezTo>
                  <a:pt x="0" y="4835"/>
                  <a:pt x="4835" y="0"/>
                  <a:pt x="10800" y="0"/>
                </a:cubicBezTo>
                <a:cubicBezTo>
                  <a:pt x="16764" y="0"/>
                  <a:pt x="21600" y="4835"/>
                  <a:pt x="21600" y="10800"/>
                </a:cubicBezTo>
                <a:cubicBezTo>
                  <a:pt x="21600" y="12006"/>
                  <a:pt x="21398" y="13203"/>
                  <a:pt x="21002" y="14342"/>
                </a:cubicBezTo>
                <a:lnTo>
                  <a:pt x="23552" y="15228"/>
                </a:lnTo>
                <a:lnTo>
                  <a:pt x="19989" y="16955"/>
                </a:lnTo>
                <a:lnTo>
                  <a:pt x="18261" y="13391"/>
                </a:lnTo>
                <a:lnTo>
                  <a:pt x="20812" y="14276"/>
                </a:lnTo>
                <a:close/>
              </a:path>
            </a:pathLst>
          </a:custGeom>
          <a:solidFill>
            <a:srgbClr val="000000"/>
          </a:solidFill>
          <a:ln w="9525">
            <a:solidFill>
              <a:schemeClr val="tx1"/>
            </a:solidFill>
            <a:miter lim="800000"/>
            <a:headEnd/>
            <a:tailEnd/>
          </a:ln>
        </p:spPr>
        <p:txBody>
          <a:bodyPr wrap="none" anchor="ctr"/>
          <a:lstStyle/>
          <a:p>
            <a:endParaRPr lang="fa-IR"/>
          </a:p>
        </p:txBody>
      </p:sp>
      <p:sp>
        <p:nvSpPr>
          <p:cNvPr id="22547" name="AutoShape 28"/>
          <p:cNvSpPr>
            <a:spLocks noChangeArrowheads="1"/>
          </p:cNvSpPr>
          <p:nvPr/>
        </p:nvSpPr>
        <p:spPr bwMode="auto">
          <a:xfrm>
            <a:off x="1828800" y="3124200"/>
            <a:ext cx="609600" cy="533400"/>
          </a:xfrm>
          <a:custGeom>
            <a:avLst/>
            <a:gdLst>
              <a:gd name="T0" fmla="*/ 281347 w 21600"/>
              <a:gd name="T1" fmla="*/ 790 h 21600"/>
              <a:gd name="T2" fmla="*/ 38100 w 21600"/>
              <a:gd name="T3" fmla="*/ 390617 h 21600"/>
              <a:gd name="T4" fmla="*/ 281771 w 21600"/>
              <a:gd name="T5" fmla="*/ 5729 h 21600"/>
              <a:gd name="T6" fmla="*/ 664690 w 21600"/>
              <a:gd name="T7" fmla="*/ 376047 h 21600"/>
              <a:gd name="T8" fmla="*/ 564134 w 21600"/>
              <a:gd name="T9" fmla="*/ 418694 h 21600"/>
              <a:gd name="T10" fmla="*/ 515366 w 21600"/>
              <a:gd name="T11" fmla="*/ 3306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12" y="14276"/>
                </a:moveTo>
                <a:cubicBezTo>
                  <a:pt x="21200" y="13158"/>
                  <a:pt x="21399" y="11983"/>
                  <a:pt x="21399" y="10800"/>
                </a:cubicBezTo>
                <a:cubicBezTo>
                  <a:pt x="21399" y="4946"/>
                  <a:pt x="16653" y="201"/>
                  <a:pt x="10800" y="201"/>
                </a:cubicBezTo>
                <a:cubicBezTo>
                  <a:pt x="4946" y="201"/>
                  <a:pt x="201" y="4946"/>
                  <a:pt x="201" y="10800"/>
                </a:cubicBezTo>
                <a:cubicBezTo>
                  <a:pt x="200" y="12533"/>
                  <a:pt x="626" y="14240"/>
                  <a:pt x="1439" y="15771"/>
                </a:cubicBezTo>
                <a:lnTo>
                  <a:pt x="1261" y="15865"/>
                </a:lnTo>
                <a:cubicBezTo>
                  <a:pt x="433" y="14305"/>
                  <a:pt x="0" y="12566"/>
                  <a:pt x="0" y="10800"/>
                </a:cubicBezTo>
                <a:cubicBezTo>
                  <a:pt x="0" y="4835"/>
                  <a:pt x="4835" y="0"/>
                  <a:pt x="10800" y="0"/>
                </a:cubicBezTo>
                <a:cubicBezTo>
                  <a:pt x="16764" y="0"/>
                  <a:pt x="21600" y="4835"/>
                  <a:pt x="21600" y="10800"/>
                </a:cubicBezTo>
                <a:cubicBezTo>
                  <a:pt x="21600" y="12006"/>
                  <a:pt x="21398" y="13203"/>
                  <a:pt x="21002" y="14342"/>
                </a:cubicBezTo>
                <a:lnTo>
                  <a:pt x="23552" y="15228"/>
                </a:lnTo>
                <a:lnTo>
                  <a:pt x="19989" y="16955"/>
                </a:lnTo>
                <a:lnTo>
                  <a:pt x="18261" y="13391"/>
                </a:lnTo>
                <a:lnTo>
                  <a:pt x="20812" y="14276"/>
                </a:lnTo>
                <a:close/>
              </a:path>
            </a:pathLst>
          </a:custGeom>
          <a:solidFill>
            <a:srgbClr val="000000"/>
          </a:solidFill>
          <a:ln w="9525">
            <a:solidFill>
              <a:schemeClr val="tx1"/>
            </a:solidFill>
            <a:miter lim="800000"/>
            <a:headEnd/>
            <a:tailEnd/>
          </a:ln>
        </p:spPr>
        <p:txBody>
          <a:bodyPr wrap="none" anchor="ctr"/>
          <a:lstStyle/>
          <a:p>
            <a:endParaRPr lang="fa-IR"/>
          </a:p>
        </p:txBody>
      </p:sp>
      <p:sp>
        <p:nvSpPr>
          <p:cNvPr id="22548" name="AutoShape 31"/>
          <p:cNvSpPr>
            <a:spLocks noChangeArrowheads="1"/>
          </p:cNvSpPr>
          <p:nvPr/>
        </p:nvSpPr>
        <p:spPr bwMode="auto">
          <a:xfrm rot="10800000">
            <a:off x="762000" y="2438400"/>
            <a:ext cx="609600" cy="533400"/>
          </a:xfrm>
          <a:custGeom>
            <a:avLst/>
            <a:gdLst>
              <a:gd name="T0" fmla="*/ 281347 w 21600"/>
              <a:gd name="T1" fmla="*/ 790 h 21600"/>
              <a:gd name="T2" fmla="*/ 38100 w 21600"/>
              <a:gd name="T3" fmla="*/ 390617 h 21600"/>
              <a:gd name="T4" fmla="*/ 281771 w 21600"/>
              <a:gd name="T5" fmla="*/ 5729 h 21600"/>
              <a:gd name="T6" fmla="*/ 664690 w 21600"/>
              <a:gd name="T7" fmla="*/ 376047 h 21600"/>
              <a:gd name="T8" fmla="*/ 564134 w 21600"/>
              <a:gd name="T9" fmla="*/ 418694 h 21600"/>
              <a:gd name="T10" fmla="*/ 515366 w 21600"/>
              <a:gd name="T11" fmla="*/ 3306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12" y="14276"/>
                </a:moveTo>
                <a:cubicBezTo>
                  <a:pt x="21200" y="13158"/>
                  <a:pt x="21399" y="11983"/>
                  <a:pt x="21399" y="10800"/>
                </a:cubicBezTo>
                <a:cubicBezTo>
                  <a:pt x="21399" y="4946"/>
                  <a:pt x="16653" y="201"/>
                  <a:pt x="10800" y="201"/>
                </a:cubicBezTo>
                <a:cubicBezTo>
                  <a:pt x="4946" y="201"/>
                  <a:pt x="201" y="4946"/>
                  <a:pt x="201" y="10800"/>
                </a:cubicBezTo>
                <a:cubicBezTo>
                  <a:pt x="200" y="12533"/>
                  <a:pt x="626" y="14240"/>
                  <a:pt x="1439" y="15771"/>
                </a:cubicBezTo>
                <a:lnTo>
                  <a:pt x="1261" y="15865"/>
                </a:lnTo>
                <a:cubicBezTo>
                  <a:pt x="433" y="14305"/>
                  <a:pt x="0" y="12566"/>
                  <a:pt x="0" y="10800"/>
                </a:cubicBezTo>
                <a:cubicBezTo>
                  <a:pt x="0" y="4835"/>
                  <a:pt x="4835" y="0"/>
                  <a:pt x="10800" y="0"/>
                </a:cubicBezTo>
                <a:cubicBezTo>
                  <a:pt x="16764" y="0"/>
                  <a:pt x="21600" y="4835"/>
                  <a:pt x="21600" y="10800"/>
                </a:cubicBezTo>
                <a:cubicBezTo>
                  <a:pt x="21600" y="12006"/>
                  <a:pt x="21398" y="13203"/>
                  <a:pt x="21002" y="14342"/>
                </a:cubicBezTo>
                <a:lnTo>
                  <a:pt x="23552" y="15228"/>
                </a:lnTo>
                <a:lnTo>
                  <a:pt x="19989" y="16955"/>
                </a:lnTo>
                <a:lnTo>
                  <a:pt x="18261" y="13391"/>
                </a:lnTo>
                <a:lnTo>
                  <a:pt x="20812" y="14276"/>
                </a:lnTo>
                <a:close/>
              </a:path>
            </a:pathLst>
          </a:custGeom>
          <a:solidFill>
            <a:srgbClr val="000000"/>
          </a:solidFill>
          <a:ln w="9525">
            <a:solidFill>
              <a:schemeClr val="tx1"/>
            </a:solidFill>
            <a:miter lim="800000"/>
            <a:headEnd/>
            <a:tailEnd/>
          </a:ln>
        </p:spPr>
        <p:txBody>
          <a:bodyPr rot="10800000" wrap="none" anchor="ctr"/>
          <a:lstStyle/>
          <a:p>
            <a:endParaRPr lang="fa-IR" sz="1600"/>
          </a:p>
        </p:txBody>
      </p:sp>
      <p:sp>
        <p:nvSpPr>
          <p:cNvPr id="22549" name="AutoShape 32"/>
          <p:cNvSpPr>
            <a:spLocks noChangeArrowheads="1"/>
          </p:cNvSpPr>
          <p:nvPr/>
        </p:nvSpPr>
        <p:spPr bwMode="auto">
          <a:xfrm rot="10800000">
            <a:off x="1828800" y="2438400"/>
            <a:ext cx="609600" cy="533400"/>
          </a:xfrm>
          <a:custGeom>
            <a:avLst/>
            <a:gdLst>
              <a:gd name="T0" fmla="*/ 281347 w 21600"/>
              <a:gd name="T1" fmla="*/ 790 h 21600"/>
              <a:gd name="T2" fmla="*/ 38100 w 21600"/>
              <a:gd name="T3" fmla="*/ 390617 h 21600"/>
              <a:gd name="T4" fmla="*/ 281771 w 21600"/>
              <a:gd name="T5" fmla="*/ 5729 h 21600"/>
              <a:gd name="T6" fmla="*/ 664690 w 21600"/>
              <a:gd name="T7" fmla="*/ 376047 h 21600"/>
              <a:gd name="T8" fmla="*/ 564134 w 21600"/>
              <a:gd name="T9" fmla="*/ 418694 h 21600"/>
              <a:gd name="T10" fmla="*/ 515366 w 21600"/>
              <a:gd name="T11" fmla="*/ 3306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12" y="14276"/>
                </a:moveTo>
                <a:cubicBezTo>
                  <a:pt x="21200" y="13158"/>
                  <a:pt x="21399" y="11983"/>
                  <a:pt x="21399" y="10800"/>
                </a:cubicBezTo>
                <a:cubicBezTo>
                  <a:pt x="21399" y="4946"/>
                  <a:pt x="16653" y="201"/>
                  <a:pt x="10800" y="201"/>
                </a:cubicBezTo>
                <a:cubicBezTo>
                  <a:pt x="4946" y="201"/>
                  <a:pt x="201" y="4946"/>
                  <a:pt x="201" y="10800"/>
                </a:cubicBezTo>
                <a:cubicBezTo>
                  <a:pt x="200" y="12533"/>
                  <a:pt x="626" y="14240"/>
                  <a:pt x="1439" y="15771"/>
                </a:cubicBezTo>
                <a:lnTo>
                  <a:pt x="1261" y="15865"/>
                </a:lnTo>
                <a:cubicBezTo>
                  <a:pt x="433" y="14305"/>
                  <a:pt x="0" y="12566"/>
                  <a:pt x="0" y="10800"/>
                </a:cubicBezTo>
                <a:cubicBezTo>
                  <a:pt x="0" y="4835"/>
                  <a:pt x="4835" y="0"/>
                  <a:pt x="10800" y="0"/>
                </a:cubicBezTo>
                <a:cubicBezTo>
                  <a:pt x="16764" y="0"/>
                  <a:pt x="21600" y="4835"/>
                  <a:pt x="21600" y="10800"/>
                </a:cubicBezTo>
                <a:cubicBezTo>
                  <a:pt x="21600" y="12006"/>
                  <a:pt x="21398" y="13203"/>
                  <a:pt x="21002" y="14342"/>
                </a:cubicBezTo>
                <a:lnTo>
                  <a:pt x="23552" y="15228"/>
                </a:lnTo>
                <a:lnTo>
                  <a:pt x="19989" y="16955"/>
                </a:lnTo>
                <a:lnTo>
                  <a:pt x="18261" y="13391"/>
                </a:lnTo>
                <a:lnTo>
                  <a:pt x="20812" y="14276"/>
                </a:lnTo>
                <a:close/>
              </a:path>
            </a:pathLst>
          </a:custGeom>
          <a:solidFill>
            <a:srgbClr val="000000"/>
          </a:solidFill>
          <a:ln w="9525">
            <a:solidFill>
              <a:schemeClr val="tx1"/>
            </a:solidFill>
            <a:miter lim="800000"/>
            <a:headEnd/>
            <a:tailEnd/>
          </a:ln>
        </p:spPr>
        <p:txBody>
          <a:bodyPr rot="10800000" wrap="none" anchor="ctr"/>
          <a:lstStyle/>
          <a:p>
            <a:pPr algn="r"/>
            <a:endParaRPr lang="fa-IR" sz="1800"/>
          </a:p>
        </p:txBody>
      </p:sp>
      <p:sp>
        <p:nvSpPr>
          <p:cNvPr id="22550" name="Text Box 33"/>
          <p:cNvSpPr txBox="1">
            <a:spLocks noChangeArrowheads="1"/>
          </p:cNvSpPr>
          <p:nvPr/>
        </p:nvSpPr>
        <p:spPr bwMode="auto">
          <a:xfrm>
            <a:off x="4648200" y="2209800"/>
            <a:ext cx="990600" cy="366713"/>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ماهیگیر</a:t>
            </a:r>
            <a:endParaRPr lang="en-US" sz="1800">
              <a:cs typeface="B Mitra" pitchFamily="2" charset="-78"/>
            </a:endParaRPr>
          </a:p>
        </p:txBody>
      </p:sp>
      <p:sp>
        <p:nvSpPr>
          <p:cNvPr id="22551" name="Text Box 34"/>
          <p:cNvSpPr txBox="1">
            <a:spLocks noChangeArrowheads="1"/>
          </p:cNvSpPr>
          <p:nvPr/>
        </p:nvSpPr>
        <p:spPr bwMode="auto">
          <a:xfrm>
            <a:off x="3581400" y="2209800"/>
            <a:ext cx="990600" cy="366713"/>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شکارچی</a:t>
            </a:r>
            <a:endParaRPr lang="en-US" sz="1800">
              <a:cs typeface="B Mitra" pitchFamily="2" charset="-78"/>
            </a:endParaRPr>
          </a:p>
        </p:txBody>
      </p:sp>
      <p:sp>
        <p:nvSpPr>
          <p:cNvPr id="22552" name="Text Box 35"/>
          <p:cNvSpPr txBox="1">
            <a:spLocks noChangeArrowheads="1"/>
          </p:cNvSpPr>
          <p:nvPr/>
        </p:nvSpPr>
        <p:spPr bwMode="auto">
          <a:xfrm>
            <a:off x="4648200" y="3505200"/>
            <a:ext cx="990600" cy="366713"/>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کوزه گر</a:t>
            </a:r>
            <a:endParaRPr lang="en-US" sz="1800">
              <a:cs typeface="B Mitra" pitchFamily="2" charset="-78"/>
            </a:endParaRPr>
          </a:p>
        </p:txBody>
      </p:sp>
      <p:sp>
        <p:nvSpPr>
          <p:cNvPr id="22553" name="Text Box 36"/>
          <p:cNvSpPr txBox="1">
            <a:spLocks noChangeArrowheads="1"/>
          </p:cNvSpPr>
          <p:nvPr/>
        </p:nvSpPr>
        <p:spPr bwMode="auto">
          <a:xfrm>
            <a:off x="3581400" y="3505200"/>
            <a:ext cx="990600" cy="366713"/>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کشاورز</a:t>
            </a:r>
            <a:endParaRPr lang="en-US" sz="1800">
              <a:cs typeface="B Mitra" pitchFamily="2" charset="-78"/>
            </a:endParaRPr>
          </a:p>
        </p:txBody>
      </p:sp>
      <p:sp>
        <p:nvSpPr>
          <p:cNvPr id="22554" name="Line 37"/>
          <p:cNvSpPr>
            <a:spLocks noChangeShapeType="1"/>
          </p:cNvSpPr>
          <p:nvPr/>
        </p:nvSpPr>
        <p:spPr bwMode="auto">
          <a:xfrm>
            <a:off x="4419600" y="2438400"/>
            <a:ext cx="381000" cy="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22555" name="Line 38"/>
          <p:cNvSpPr>
            <a:spLocks noChangeShapeType="1"/>
          </p:cNvSpPr>
          <p:nvPr/>
        </p:nvSpPr>
        <p:spPr bwMode="auto">
          <a:xfrm>
            <a:off x="4419600" y="3733800"/>
            <a:ext cx="381000" cy="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22556" name="Line 39"/>
          <p:cNvSpPr>
            <a:spLocks noChangeShapeType="1"/>
          </p:cNvSpPr>
          <p:nvPr/>
        </p:nvSpPr>
        <p:spPr bwMode="auto">
          <a:xfrm flipV="1">
            <a:off x="5181600" y="2590800"/>
            <a:ext cx="0" cy="9144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22557" name="Line 41"/>
          <p:cNvSpPr>
            <a:spLocks noChangeShapeType="1"/>
          </p:cNvSpPr>
          <p:nvPr/>
        </p:nvSpPr>
        <p:spPr bwMode="auto">
          <a:xfrm flipV="1">
            <a:off x="4038600" y="2590800"/>
            <a:ext cx="0" cy="9144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22558" name="Freeform 42"/>
          <p:cNvSpPr>
            <a:spLocks/>
          </p:cNvSpPr>
          <p:nvPr/>
        </p:nvSpPr>
        <p:spPr bwMode="auto">
          <a:xfrm>
            <a:off x="4281488" y="2598738"/>
            <a:ext cx="714375" cy="892175"/>
          </a:xfrm>
          <a:custGeom>
            <a:avLst/>
            <a:gdLst>
              <a:gd name="T0" fmla="*/ 450 w 450"/>
              <a:gd name="T1" fmla="*/ 562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p:spPr>
        <p:txBody>
          <a:bodyPr wrap="none" anchor="ctr"/>
          <a:lstStyle/>
          <a:p>
            <a:endParaRPr lang="fa-IR"/>
          </a:p>
        </p:txBody>
      </p:sp>
      <p:sp>
        <p:nvSpPr>
          <p:cNvPr id="22559" name="Freeform 44"/>
          <p:cNvSpPr>
            <a:spLocks/>
          </p:cNvSpPr>
          <p:nvPr/>
        </p:nvSpPr>
        <p:spPr bwMode="auto">
          <a:xfrm rot="4658906">
            <a:off x="4267200" y="2590800"/>
            <a:ext cx="714375" cy="892175"/>
          </a:xfrm>
          <a:custGeom>
            <a:avLst/>
            <a:gdLst>
              <a:gd name="T0" fmla="*/ 450 w 450"/>
              <a:gd name="T1" fmla="*/ 562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p:spPr>
        <p:txBody>
          <a:bodyPr wrap="none" anchor="ctr"/>
          <a:lstStyle/>
          <a:p>
            <a:endParaRPr lang="fa-IR"/>
          </a:p>
        </p:txBody>
      </p:sp>
      <p:sp>
        <p:nvSpPr>
          <p:cNvPr id="22560" name="Text Box 45"/>
          <p:cNvSpPr txBox="1">
            <a:spLocks noChangeArrowheads="1"/>
          </p:cNvSpPr>
          <p:nvPr/>
        </p:nvSpPr>
        <p:spPr bwMode="auto">
          <a:xfrm>
            <a:off x="7620000" y="2209800"/>
            <a:ext cx="990600" cy="366713"/>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ماهیگیر</a:t>
            </a:r>
            <a:endParaRPr lang="en-US" sz="1800">
              <a:cs typeface="B Mitra" pitchFamily="2" charset="-78"/>
            </a:endParaRPr>
          </a:p>
        </p:txBody>
      </p:sp>
      <p:sp>
        <p:nvSpPr>
          <p:cNvPr id="22561" name="Text Box 46"/>
          <p:cNvSpPr txBox="1">
            <a:spLocks noChangeArrowheads="1"/>
          </p:cNvSpPr>
          <p:nvPr/>
        </p:nvSpPr>
        <p:spPr bwMode="auto">
          <a:xfrm>
            <a:off x="6553200" y="2209800"/>
            <a:ext cx="990600" cy="366713"/>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شکارچی</a:t>
            </a:r>
            <a:endParaRPr lang="en-US" sz="1800">
              <a:cs typeface="B Mitra" pitchFamily="2" charset="-78"/>
            </a:endParaRPr>
          </a:p>
        </p:txBody>
      </p:sp>
      <p:sp>
        <p:nvSpPr>
          <p:cNvPr id="22562" name="Text Box 47"/>
          <p:cNvSpPr txBox="1">
            <a:spLocks noChangeArrowheads="1"/>
          </p:cNvSpPr>
          <p:nvPr/>
        </p:nvSpPr>
        <p:spPr bwMode="auto">
          <a:xfrm>
            <a:off x="7620000" y="3505200"/>
            <a:ext cx="990600" cy="366713"/>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کوزه گر</a:t>
            </a:r>
            <a:endParaRPr lang="en-US" sz="1800">
              <a:cs typeface="B Mitra" pitchFamily="2" charset="-78"/>
            </a:endParaRPr>
          </a:p>
        </p:txBody>
      </p:sp>
      <p:sp>
        <p:nvSpPr>
          <p:cNvPr id="22563" name="Text Box 48"/>
          <p:cNvSpPr txBox="1">
            <a:spLocks noChangeArrowheads="1"/>
          </p:cNvSpPr>
          <p:nvPr/>
        </p:nvSpPr>
        <p:spPr bwMode="auto">
          <a:xfrm>
            <a:off x="6553200" y="3519488"/>
            <a:ext cx="990600" cy="366712"/>
          </a:xfrm>
          <a:prstGeom prst="rect">
            <a:avLst/>
          </a:prstGeom>
          <a:noFill/>
          <a:ln w="9525">
            <a:noFill/>
            <a:miter lim="800000"/>
            <a:headEnd/>
            <a:tailEnd/>
          </a:ln>
        </p:spPr>
        <p:txBody>
          <a:bodyPr>
            <a:spAutoFit/>
          </a:bodyPr>
          <a:lstStyle/>
          <a:p>
            <a:pPr rtl="1">
              <a:spcBef>
                <a:spcPct val="50000"/>
              </a:spcBef>
            </a:pPr>
            <a:r>
              <a:rPr lang="fa-IR" sz="1800">
                <a:cs typeface="B Mitra" pitchFamily="2" charset="-78"/>
              </a:rPr>
              <a:t>کشاورز</a:t>
            </a:r>
            <a:endParaRPr lang="en-US" sz="1800">
              <a:cs typeface="B Mitra" pitchFamily="2" charset="-78"/>
            </a:endParaRPr>
          </a:p>
        </p:txBody>
      </p:sp>
      <p:sp>
        <p:nvSpPr>
          <p:cNvPr id="22564" name="Oval 50"/>
          <p:cNvSpPr>
            <a:spLocks noChangeArrowheads="1"/>
          </p:cNvSpPr>
          <p:nvPr/>
        </p:nvSpPr>
        <p:spPr bwMode="auto">
          <a:xfrm>
            <a:off x="7086600" y="2743200"/>
            <a:ext cx="990600" cy="609600"/>
          </a:xfrm>
          <a:prstGeom prst="ellipse">
            <a:avLst/>
          </a:prstGeom>
          <a:solidFill>
            <a:schemeClr val="accent1"/>
          </a:solidFill>
          <a:ln w="19050" algn="ctr">
            <a:solidFill>
              <a:schemeClr val="tx1"/>
            </a:solidFill>
            <a:round/>
            <a:headEnd/>
            <a:tailEnd/>
          </a:ln>
        </p:spPr>
        <p:txBody>
          <a:bodyPr wrap="none" anchor="ctr"/>
          <a:lstStyle/>
          <a:p>
            <a:r>
              <a:rPr lang="fa-IR" sz="1800">
                <a:cs typeface="B Mitra" pitchFamily="2" charset="-78"/>
              </a:rPr>
              <a:t>بازرگان</a:t>
            </a:r>
            <a:endParaRPr lang="en-US" sz="1800">
              <a:cs typeface="B Mitra" pitchFamily="2" charset="-78"/>
            </a:endParaRPr>
          </a:p>
        </p:txBody>
      </p:sp>
      <p:sp>
        <p:nvSpPr>
          <p:cNvPr id="22565" name="Freeform 51"/>
          <p:cNvSpPr>
            <a:spLocks/>
          </p:cNvSpPr>
          <p:nvPr/>
        </p:nvSpPr>
        <p:spPr bwMode="auto">
          <a:xfrm>
            <a:off x="7086600" y="2514600"/>
            <a:ext cx="180975" cy="228600"/>
          </a:xfrm>
          <a:custGeom>
            <a:avLst/>
            <a:gdLst>
              <a:gd name="T0" fmla="*/ 450 w 450"/>
              <a:gd name="T1" fmla="*/ 562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p:spPr>
        <p:txBody>
          <a:bodyPr wrap="none" anchor="ctr"/>
          <a:lstStyle/>
          <a:p>
            <a:endParaRPr lang="fa-IR"/>
          </a:p>
        </p:txBody>
      </p:sp>
      <p:sp>
        <p:nvSpPr>
          <p:cNvPr id="22566" name="Freeform 54"/>
          <p:cNvSpPr>
            <a:spLocks/>
          </p:cNvSpPr>
          <p:nvPr/>
        </p:nvSpPr>
        <p:spPr bwMode="auto">
          <a:xfrm rot="4634998">
            <a:off x="7930356" y="2520157"/>
            <a:ext cx="230187" cy="215900"/>
          </a:xfrm>
          <a:custGeom>
            <a:avLst/>
            <a:gdLst>
              <a:gd name="T0" fmla="*/ 450 w 450"/>
              <a:gd name="T1" fmla="*/ 562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p:spPr>
        <p:txBody>
          <a:bodyPr wrap="none" anchor="ctr"/>
          <a:lstStyle/>
          <a:p>
            <a:endParaRPr lang="fa-IR"/>
          </a:p>
        </p:txBody>
      </p:sp>
      <p:sp>
        <p:nvSpPr>
          <p:cNvPr id="22567" name="Freeform 55"/>
          <p:cNvSpPr>
            <a:spLocks/>
          </p:cNvSpPr>
          <p:nvPr/>
        </p:nvSpPr>
        <p:spPr bwMode="auto">
          <a:xfrm>
            <a:off x="7924800" y="3352800"/>
            <a:ext cx="180975" cy="228600"/>
          </a:xfrm>
          <a:custGeom>
            <a:avLst/>
            <a:gdLst>
              <a:gd name="T0" fmla="*/ 450 w 450"/>
              <a:gd name="T1" fmla="*/ 562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p:spPr>
        <p:txBody>
          <a:bodyPr wrap="none" anchor="ctr"/>
          <a:lstStyle/>
          <a:p>
            <a:endParaRPr lang="fa-IR"/>
          </a:p>
        </p:txBody>
      </p:sp>
      <p:sp>
        <p:nvSpPr>
          <p:cNvPr id="22568" name="Freeform 56"/>
          <p:cNvSpPr>
            <a:spLocks/>
          </p:cNvSpPr>
          <p:nvPr/>
        </p:nvSpPr>
        <p:spPr bwMode="auto">
          <a:xfrm rot="4634998">
            <a:off x="7003256" y="3358357"/>
            <a:ext cx="230187" cy="215900"/>
          </a:xfrm>
          <a:custGeom>
            <a:avLst/>
            <a:gdLst>
              <a:gd name="T0" fmla="*/ 450 w 450"/>
              <a:gd name="T1" fmla="*/ 562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p:spPr>
        <p:txBody>
          <a:bodyPr wrap="none" anchor="ctr"/>
          <a:lstStyle/>
          <a:p>
            <a:endParaRPr lang="fa-IR"/>
          </a:p>
        </p:txBody>
      </p:sp>
    </p:spTree>
  </p:cSld>
  <p:clrMapOvr>
    <a:masterClrMapping/>
  </p:clrMapOvr>
  <p:transition spd="slow">
    <p:cover dir="rd"/>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Slide Number Placeholder 5"/>
          <p:cNvSpPr>
            <a:spLocks noGrp="1"/>
          </p:cNvSpPr>
          <p:nvPr>
            <p:ph type="sldNum" sz="quarter" idx="12"/>
          </p:nvPr>
        </p:nvSpPr>
        <p:spPr>
          <a:xfrm>
            <a:off x="7010400" y="6245225"/>
            <a:ext cx="2133600" cy="476250"/>
          </a:xfrm>
          <a:prstGeom prst="rect">
            <a:avLst/>
          </a:prstGeom>
          <a:noFill/>
        </p:spPr>
        <p:txBody>
          <a:bodyPr/>
          <a:lstStyle/>
          <a:p>
            <a:fld id="{7EC3F2A5-3C24-468F-A487-CDB8457AE5B7}" type="slidenum">
              <a:rPr lang="ar-SA"/>
              <a:pPr/>
              <a:t>170</a:t>
            </a:fld>
            <a:endParaRPr lang="en-US"/>
          </a:p>
        </p:txBody>
      </p:sp>
      <p:sp>
        <p:nvSpPr>
          <p:cNvPr id="174083" name="WordArt 5" descr="Paper bag"/>
          <p:cNvSpPr>
            <a:spLocks noChangeArrowheads="1" noChangeShapeType="1" noTextEdit="1"/>
          </p:cNvSpPr>
          <p:nvPr/>
        </p:nvSpPr>
        <p:spPr bwMode="auto">
          <a:xfrm>
            <a:off x="304800" y="381000"/>
            <a:ext cx="8382000" cy="1704975"/>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های معروف اقتصاد سنجی</a:t>
            </a:r>
          </a:p>
        </p:txBody>
      </p:sp>
      <p:sp>
        <p:nvSpPr>
          <p:cNvPr id="174084" name="Text Box 6"/>
          <p:cNvSpPr txBox="1">
            <a:spLocks noChangeArrowheads="1"/>
          </p:cNvSpPr>
          <p:nvPr/>
        </p:nvSpPr>
        <p:spPr bwMode="auto">
          <a:xfrm>
            <a:off x="457200" y="3033713"/>
            <a:ext cx="8153400" cy="1766887"/>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مدل رگرسیون خطی ساده</a:t>
            </a:r>
          </a:p>
          <a:p>
            <a:pPr algn="r" rtl="1">
              <a:spcBef>
                <a:spcPct val="50000"/>
              </a:spcBef>
            </a:pPr>
            <a:r>
              <a:rPr lang="fa-IR" i="1">
                <a:latin typeface="Monotype Corsiva" pitchFamily="66" charset="0"/>
                <a:cs typeface="B Mitra" pitchFamily="2" charset="-78"/>
              </a:rPr>
              <a:t>2- مدل رگرسیون چندگانه</a:t>
            </a:r>
            <a:endParaRPr lang="en-US" i="1">
              <a:latin typeface="Monotype Corsiva" pitchFamily="66" charset="0"/>
              <a:cs typeface="B Mitra" pitchFamily="2" charset="-78"/>
            </a:endParaRPr>
          </a:p>
        </p:txBody>
      </p:sp>
    </p:spTree>
  </p:cSld>
  <p:clrMapOvr>
    <a:masterClrMapping/>
  </p:clrMapOvr>
  <p:transition spd="slow">
    <p:wheel spokes="2"/>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Slide Number Placeholder 5"/>
          <p:cNvSpPr>
            <a:spLocks noGrp="1"/>
          </p:cNvSpPr>
          <p:nvPr>
            <p:ph type="sldNum" sz="quarter" idx="12"/>
          </p:nvPr>
        </p:nvSpPr>
        <p:spPr>
          <a:xfrm>
            <a:off x="7010400" y="6245225"/>
            <a:ext cx="2133600" cy="476250"/>
          </a:xfrm>
          <a:prstGeom prst="rect">
            <a:avLst/>
          </a:prstGeom>
          <a:noFill/>
        </p:spPr>
        <p:txBody>
          <a:bodyPr/>
          <a:lstStyle/>
          <a:p>
            <a:fld id="{3AA4C9D1-7AD6-4353-925E-2E2D95897540}" type="slidenum">
              <a:rPr lang="ar-SA"/>
              <a:pPr/>
              <a:t>171</a:t>
            </a:fld>
            <a:endParaRPr lang="en-US"/>
          </a:p>
        </p:txBody>
      </p:sp>
      <p:sp>
        <p:nvSpPr>
          <p:cNvPr id="175107" name="Text Box 5"/>
          <p:cNvSpPr txBox="1">
            <a:spLocks noChangeArrowheads="1"/>
          </p:cNvSpPr>
          <p:nvPr/>
        </p:nvSpPr>
        <p:spPr bwMode="auto">
          <a:xfrm>
            <a:off x="457200" y="269875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استفاده از مهارت افراد متخصص توسط مدیران به کمک یک هماهنگ کننده و با طی مراحل مختلف جهت پاسخگویی به سؤالات پرسشنامه در مورد پیش بینی فروش</a:t>
            </a:r>
            <a:endParaRPr lang="en-US" i="1">
              <a:latin typeface="Monotype Corsiva" pitchFamily="66" charset="0"/>
              <a:cs typeface="B Mitra" pitchFamily="2" charset="-78"/>
            </a:endParaRPr>
          </a:p>
        </p:txBody>
      </p:sp>
      <p:sp>
        <p:nvSpPr>
          <p:cNvPr id="175108" name="WordArt 6" descr="Paper bag"/>
          <p:cNvSpPr>
            <a:spLocks noChangeArrowheads="1" noChangeShapeType="1" noTextEdit="1"/>
          </p:cNvSpPr>
          <p:nvPr/>
        </p:nvSpPr>
        <p:spPr bwMode="auto">
          <a:xfrm>
            <a:off x="2286000" y="381000"/>
            <a:ext cx="4572000" cy="1828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دلفی</a:t>
            </a:r>
          </a:p>
        </p:txBody>
      </p:sp>
    </p:spTree>
  </p:cSld>
  <p:clrMapOvr>
    <a:masterClrMapping/>
  </p:clrMapOvr>
  <p:transition spd="slow">
    <p:wheel spokes="3"/>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Slide Number Placeholder 5"/>
          <p:cNvSpPr>
            <a:spLocks noGrp="1"/>
          </p:cNvSpPr>
          <p:nvPr>
            <p:ph type="sldNum" sz="quarter" idx="12"/>
          </p:nvPr>
        </p:nvSpPr>
        <p:spPr>
          <a:xfrm>
            <a:off x="7010400" y="6245225"/>
            <a:ext cx="2133600" cy="476250"/>
          </a:xfrm>
          <a:prstGeom prst="rect">
            <a:avLst/>
          </a:prstGeom>
          <a:noFill/>
        </p:spPr>
        <p:txBody>
          <a:bodyPr/>
          <a:lstStyle/>
          <a:p>
            <a:fld id="{5B6A93E3-A616-496F-BF34-75597E83BB7F}" type="slidenum">
              <a:rPr lang="ar-SA"/>
              <a:pPr/>
              <a:t>172</a:t>
            </a:fld>
            <a:endParaRPr lang="en-US"/>
          </a:p>
        </p:txBody>
      </p:sp>
      <p:sp>
        <p:nvSpPr>
          <p:cNvPr id="176131" name="WordArt 5" descr="Paper bag"/>
          <p:cNvSpPr>
            <a:spLocks noChangeArrowheads="1" noChangeShapeType="1" noTextEdit="1"/>
          </p:cNvSpPr>
          <p:nvPr/>
        </p:nvSpPr>
        <p:spPr bwMode="auto">
          <a:xfrm>
            <a:off x="304800" y="533400"/>
            <a:ext cx="8382000" cy="1371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استفاده از دیدگاه مجموعه مدیران</a:t>
            </a:r>
          </a:p>
        </p:txBody>
      </p:sp>
      <p:sp>
        <p:nvSpPr>
          <p:cNvPr id="176132" name="Text Box 6"/>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عمدتاً برای پیش بینی های کوتاه مدت است که در آن شرکت ها پس از دادن اطلاعات لازم ، نقطه نظرات مدیران بخش های مختلف را جویا می شوند</a:t>
            </a:r>
            <a:endParaRPr lang="en-US" i="1">
              <a:latin typeface="Monotype Corsiva" pitchFamily="66" charset="0"/>
              <a:cs typeface="B Mitra" pitchFamily="2" charset="-78"/>
            </a:endParaRPr>
          </a:p>
        </p:txBody>
      </p:sp>
    </p:spTree>
  </p:cSld>
  <p:clrMapOvr>
    <a:masterClrMapping/>
  </p:clrMapOvr>
  <p:transition spd="slow">
    <p:wheel/>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Slide Number Placeholder 5"/>
          <p:cNvSpPr>
            <a:spLocks noGrp="1"/>
          </p:cNvSpPr>
          <p:nvPr>
            <p:ph type="sldNum" sz="quarter" idx="12"/>
          </p:nvPr>
        </p:nvSpPr>
        <p:spPr>
          <a:xfrm>
            <a:off x="7010400" y="6245225"/>
            <a:ext cx="2133600" cy="476250"/>
          </a:xfrm>
          <a:prstGeom prst="rect">
            <a:avLst/>
          </a:prstGeom>
          <a:noFill/>
        </p:spPr>
        <p:txBody>
          <a:bodyPr/>
          <a:lstStyle/>
          <a:p>
            <a:fld id="{036A9960-8703-4E82-B21D-3FA3FBBA9A69}" type="slidenum">
              <a:rPr lang="ar-SA"/>
              <a:pPr/>
              <a:t>173</a:t>
            </a:fld>
            <a:endParaRPr lang="en-US"/>
          </a:p>
        </p:txBody>
      </p:sp>
      <p:sp>
        <p:nvSpPr>
          <p:cNvPr id="177155" name="Text Box 5"/>
          <p:cNvSpPr txBox="1">
            <a:spLocks noChangeArrowheads="1"/>
          </p:cNvSpPr>
          <p:nvPr/>
        </p:nvSpPr>
        <p:spPr bwMode="auto">
          <a:xfrm>
            <a:off x="457200" y="269875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مؤسسات از تک تک فروشندگان خود می خواهند به پیش بینی فروش آتی منطقه خود اقدام نمایند ، سپس با جمع کردن آنها، فروش کل شرکت را برآورد می نمایند</a:t>
            </a:r>
            <a:endParaRPr lang="en-US" i="1">
              <a:latin typeface="Monotype Corsiva" pitchFamily="66" charset="0"/>
              <a:cs typeface="B Mitra" pitchFamily="2" charset="-78"/>
            </a:endParaRPr>
          </a:p>
        </p:txBody>
      </p:sp>
      <p:sp>
        <p:nvSpPr>
          <p:cNvPr id="177156" name="WordArt 6" descr="Paper bag"/>
          <p:cNvSpPr>
            <a:spLocks noChangeArrowheads="1" noChangeShapeType="1" noTextEdit="1"/>
          </p:cNvSpPr>
          <p:nvPr/>
        </p:nvSpPr>
        <p:spPr bwMode="auto">
          <a:xfrm>
            <a:off x="304800" y="533400"/>
            <a:ext cx="8382000" cy="1371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استفاده از نقطه نظرات فروشندگان</a:t>
            </a:r>
          </a:p>
        </p:txBody>
      </p:sp>
    </p:spTree>
  </p:cSld>
  <p:clrMapOvr>
    <a:masterClrMapping/>
  </p:clrMapOvr>
  <p:transition spd="slow">
    <p:wheel spokes="8"/>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Slide Number Placeholder 5"/>
          <p:cNvSpPr>
            <a:spLocks noGrp="1"/>
          </p:cNvSpPr>
          <p:nvPr>
            <p:ph type="sldNum" sz="quarter" idx="12"/>
          </p:nvPr>
        </p:nvSpPr>
        <p:spPr>
          <a:xfrm>
            <a:off x="7010400" y="6245225"/>
            <a:ext cx="2133600" cy="476250"/>
          </a:xfrm>
          <a:prstGeom prst="rect">
            <a:avLst/>
          </a:prstGeom>
          <a:noFill/>
        </p:spPr>
        <p:txBody>
          <a:bodyPr/>
          <a:lstStyle/>
          <a:p>
            <a:fld id="{3F0AADE4-1413-4113-8F37-BB8F48D7577E}" type="slidenum">
              <a:rPr lang="ar-SA"/>
              <a:pPr/>
              <a:t>174</a:t>
            </a:fld>
            <a:endParaRPr lang="en-US"/>
          </a:p>
        </p:txBody>
      </p:sp>
      <p:sp>
        <p:nvSpPr>
          <p:cNvPr id="178179" name="WordArt 4" descr="Paper bag"/>
          <p:cNvSpPr>
            <a:spLocks noChangeArrowheads="1" noChangeShapeType="1" noTextEdit="1"/>
          </p:cNvSpPr>
          <p:nvPr/>
        </p:nvSpPr>
        <p:spPr bwMode="auto">
          <a:xfrm>
            <a:off x="304800" y="533400"/>
            <a:ext cx="8382000" cy="1371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بررسی قصد خریداران</a:t>
            </a:r>
          </a:p>
        </p:txBody>
      </p:sp>
      <p:sp>
        <p:nvSpPr>
          <p:cNvPr id="178180" name="Text Box 5"/>
          <p:cNvSpPr txBox="1">
            <a:spLocks noChangeArrowheads="1"/>
          </p:cNvSpPr>
          <p:nvPr/>
        </p:nvSpPr>
        <p:spPr bwMode="auto">
          <a:xfrm>
            <a:off x="457200" y="269875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یعنی پرسش از خود مصرف کنندگان بالقوه و بالفعل و بررسی تمایلات آنان ، این مدل برای کالاهای صنعتی ، مصرفی بادوام و کالاهای نو کاربرد خوبی دارد</a:t>
            </a:r>
            <a:endParaRPr lang="en-US" i="1">
              <a:latin typeface="Monotype Corsiva" pitchFamily="66" charset="0"/>
              <a:cs typeface="B Mitra" pitchFamily="2" charset="-78"/>
            </a:endParaRPr>
          </a:p>
        </p:txBody>
      </p:sp>
    </p:spTree>
  </p:cSld>
  <p:clrMapOvr>
    <a:masterClrMapping/>
  </p:clrMapOvr>
  <p:transition spd="slow">
    <p:wipe dir="d"/>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Slide Number Placeholder 5"/>
          <p:cNvSpPr>
            <a:spLocks noGrp="1"/>
          </p:cNvSpPr>
          <p:nvPr>
            <p:ph type="sldNum" sz="quarter" idx="12"/>
          </p:nvPr>
        </p:nvSpPr>
        <p:spPr>
          <a:xfrm>
            <a:off x="7010400" y="6245225"/>
            <a:ext cx="2133600" cy="476250"/>
          </a:xfrm>
          <a:prstGeom prst="rect">
            <a:avLst/>
          </a:prstGeom>
          <a:noFill/>
        </p:spPr>
        <p:txBody>
          <a:bodyPr/>
          <a:lstStyle/>
          <a:p>
            <a:fld id="{91F46AFC-79F7-4732-AD19-8A1C853D19E2}" type="slidenum">
              <a:rPr lang="ar-SA"/>
              <a:pPr/>
              <a:t>175</a:t>
            </a:fld>
            <a:endParaRPr lang="en-US"/>
          </a:p>
        </p:txBody>
      </p:sp>
      <p:sp>
        <p:nvSpPr>
          <p:cNvPr id="179203" name="Text Box 5"/>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در این روش معمولاً بدون این که خرید واقعی از ناحیه مشتریان صورت پذیرد ، رفتار آنها مورد سنجش و اندازه گیری واقع می شود</a:t>
            </a:r>
            <a:endParaRPr lang="en-US" i="1">
              <a:latin typeface="Monotype Corsiva" pitchFamily="66" charset="0"/>
              <a:cs typeface="B Mitra" pitchFamily="2" charset="-78"/>
            </a:endParaRPr>
          </a:p>
        </p:txBody>
      </p:sp>
      <p:sp>
        <p:nvSpPr>
          <p:cNvPr id="179204" name="WordArt 6" descr="Paper bag"/>
          <p:cNvSpPr>
            <a:spLocks noChangeArrowheads="1" noChangeShapeType="1" noTextEdit="1"/>
          </p:cNvSpPr>
          <p:nvPr/>
        </p:nvSpPr>
        <p:spPr bwMode="auto">
          <a:xfrm>
            <a:off x="304800" y="533400"/>
            <a:ext cx="8382000" cy="1371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شبیه سازی آزمایش بازار</a:t>
            </a:r>
          </a:p>
        </p:txBody>
      </p:sp>
    </p:spTree>
  </p:cSld>
  <p:clrMapOvr>
    <a:masterClrMapping/>
  </p:clrMapOvr>
  <p:transition spd="slow">
    <p:wip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Slide Number Placeholder 5"/>
          <p:cNvSpPr>
            <a:spLocks noGrp="1"/>
          </p:cNvSpPr>
          <p:nvPr>
            <p:ph type="sldNum" sz="quarter" idx="12"/>
          </p:nvPr>
        </p:nvSpPr>
        <p:spPr>
          <a:xfrm>
            <a:off x="7010400" y="6245225"/>
            <a:ext cx="2133600" cy="476250"/>
          </a:xfrm>
          <a:prstGeom prst="rect">
            <a:avLst/>
          </a:prstGeom>
          <a:noFill/>
        </p:spPr>
        <p:txBody>
          <a:bodyPr/>
          <a:lstStyle/>
          <a:p>
            <a:fld id="{15530225-A104-4941-9BE7-1D067207F1D2}" type="slidenum">
              <a:rPr lang="ar-SA"/>
              <a:pPr/>
              <a:t>176</a:t>
            </a:fld>
            <a:endParaRPr lang="en-US"/>
          </a:p>
        </p:txBody>
      </p:sp>
      <p:sp>
        <p:nvSpPr>
          <p:cNvPr id="180227" name="WordArt 5" descr="Paper bag"/>
          <p:cNvSpPr>
            <a:spLocks noChangeArrowheads="1" noChangeShapeType="1" noTextEdit="1"/>
          </p:cNvSpPr>
          <p:nvPr/>
        </p:nvSpPr>
        <p:spPr bwMode="auto">
          <a:xfrm>
            <a:off x="304800" y="533400"/>
            <a:ext cx="8382000" cy="1371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تست ( آزمایش ) بازار</a:t>
            </a:r>
          </a:p>
        </p:txBody>
      </p:sp>
      <p:sp>
        <p:nvSpPr>
          <p:cNvPr id="180228" name="Text Box 6"/>
          <p:cNvSpPr txBox="1">
            <a:spLocks noChangeArrowheads="1"/>
          </p:cNvSpPr>
          <p:nvPr/>
        </p:nvSpPr>
        <p:spPr bwMode="auto">
          <a:xfrm>
            <a:off x="457200" y="269875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در این روش ، کالاهای تولید شده ، در بازار محدودی عرضه شده و مدیران بازاریابی از طریق مشاهده واکنش مصرف کنندگان به پیش بینی فروش می پردازند</a:t>
            </a:r>
            <a:endParaRPr lang="en-US" i="1">
              <a:latin typeface="Monotype Corsiva" pitchFamily="66" charset="0"/>
              <a:cs typeface="B Mitra" pitchFamily="2" charset="-78"/>
            </a:endParaRPr>
          </a:p>
        </p:txBody>
      </p:sp>
    </p:spTree>
  </p:cSld>
  <p:clrMapOvr>
    <a:masterClrMapping/>
  </p:clrMapOvr>
  <p:transition spd="slow">
    <p:wipe dir="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Slide Number Placeholder 5"/>
          <p:cNvSpPr>
            <a:spLocks noGrp="1"/>
          </p:cNvSpPr>
          <p:nvPr>
            <p:ph type="sldNum" sz="quarter" idx="12"/>
          </p:nvPr>
        </p:nvSpPr>
        <p:spPr>
          <a:xfrm>
            <a:off x="7010400" y="6245225"/>
            <a:ext cx="2133600" cy="476250"/>
          </a:xfrm>
          <a:prstGeom prst="rect">
            <a:avLst/>
          </a:prstGeom>
          <a:noFill/>
        </p:spPr>
        <p:txBody>
          <a:bodyPr/>
          <a:lstStyle/>
          <a:p>
            <a:fld id="{37E3BA17-DEC8-46FB-B367-BBE05EAC3554}" type="slidenum">
              <a:rPr lang="ar-SA"/>
              <a:pPr/>
              <a:t>177</a:t>
            </a:fld>
            <a:endParaRPr lang="en-US"/>
          </a:p>
        </p:txBody>
      </p:sp>
      <p:sp>
        <p:nvSpPr>
          <p:cNvPr id="181251" name="Text Box 5"/>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استفاده از دو یا چند مدل ( اعم از کمی یا کیفی ) بطور همزمان ، به منظور استفاده از نقاط قوت همه آنها و کم کردن خطای پیش بینی</a:t>
            </a:r>
            <a:endParaRPr lang="en-US" i="1">
              <a:latin typeface="Monotype Corsiva" pitchFamily="66" charset="0"/>
              <a:cs typeface="B Mitra" pitchFamily="2" charset="-78"/>
            </a:endParaRPr>
          </a:p>
        </p:txBody>
      </p:sp>
      <p:sp>
        <p:nvSpPr>
          <p:cNvPr id="181252" name="WordArt 6" descr="Paper bag"/>
          <p:cNvSpPr>
            <a:spLocks noChangeArrowheads="1" noChangeShapeType="1" noTextEdit="1"/>
          </p:cNvSpPr>
          <p:nvPr/>
        </p:nvSpPr>
        <p:spPr bwMode="auto">
          <a:xfrm>
            <a:off x="1524000" y="533400"/>
            <a:ext cx="6019800" cy="1447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های تلفیقی</a:t>
            </a:r>
          </a:p>
        </p:txBody>
      </p:sp>
    </p:spTree>
  </p:cSld>
  <p:clrMapOvr>
    <a:masterClrMapping/>
  </p:clrMapOvr>
  <p:transition spd="slow">
    <p:wipe dir="u"/>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Slide Number Placeholder 5"/>
          <p:cNvSpPr>
            <a:spLocks noGrp="1"/>
          </p:cNvSpPr>
          <p:nvPr>
            <p:ph type="sldNum" sz="quarter" idx="12"/>
          </p:nvPr>
        </p:nvSpPr>
        <p:spPr>
          <a:xfrm>
            <a:off x="7010400" y="6245225"/>
            <a:ext cx="2133600" cy="476250"/>
          </a:xfrm>
          <a:prstGeom prst="rect">
            <a:avLst/>
          </a:prstGeom>
          <a:noFill/>
        </p:spPr>
        <p:txBody>
          <a:bodyPr/>
          <a:lstStyle/>
          <a:p>
            <a:fld id="{131AF4AD-F828-4873-A891-EC88F3D8C5C7}" type="slidenum">
              <a:rPr lang="ar-SA"/>
              <a:pPr/>
              <a:t>178</a:t>
            </a:fld>
            <a:endParaRPr lang="en-US"/>
          </a:p>
        </p:txBody>
      </p:sp>
      <p:sp>
        <p:nvSpPr>
          <p:cNvPr id="182275" name="WordArt 5" descr="Paper bag"/>
          <p:cNvSpPr>
            <a:spLocks noChangeArrowheads="1" noChangeShapeType="1" noTextEdit="1"/>
          </p:cNvSpPr>
          <p:nvPr/>
        </p:nvSpPr>
        <p:spPr bwMode="auto">
          <a:xfrm>
            <a:off x="304800" y="533400"/>
            <a:ext cx="83058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پیوستار بازاریابی مؤسسات با توجه به اندازه بازار</a:t>
            </a:r>
          </a:p>
        </p:txBody>
      </p:sp>
      <p:sp>
        <p:nvSpPr>
          <p:cNvPr id="182276" name="Text Box 6"/>
          <p:cNvSpPr txBox="1">
            <a:spLocks noChangeArrowheads="1"/>
          </p:cNvSpPr>
          <p:nvPr/>
        </p:nvSpPr>
        <p:spPr bwMode="auto">
          <a:xfrm>
            <a:off x="0" y="3962400"/>
            <a:ext cx="8839200" cy="519113"/>
          </a:xfrm>
          <a:prstGeom prst="rect">
            <a:avLst/>
          </a:prstGeom>
          <a:noFill/>
          <a:ln w="9525">
            <a:noFill/>
            <a:miter lim="800000"/>
            <a:headEnd/>
            <a:tailEnd/>
          </a:ln>
        </p:spPr>
        <p:txBody>
          <a:bodyPr>
            <a:spAutoFit/>
          </a:bodyPr>
          <a:lstStyle/>
          <a:p>
            <a:pPr algn="r" rtl="1">
              <a:spcBef>
                <a:spcPct val="50000"/>
              </a:spcBef>
            </a:pPr>
            <a:r>
              <a:rPr lang="fa-IR" sz="2800" i="1">
                <a:latin typeface="Monotype Corsiva" pitchFamily="66" charset="0"/>
                <a:cs typeface="B Mitra" pitchFamily="2" charset="-78"/>
              </a:rPr>
              <a:t>بازاریابی انبوه                         بازاریابی بازار هدف                بازاریابی مشتریان ویژه</a:t>
            </a:r>
            <a:endParaRPr lang="en-US" sz="2800" i="1">
              <a:latin typeface="Monotype Corsiva" pitchFamily="66" charset="0"/>
              <a:cs typeface="B Mitra" pitchFamily="2" charset="-78"/>
            </a:endParaRPr>
          </a:p>
        </p:txBody>
      </p:sp>
      <p:sp>
        <p:nvSpPr>
          <p:cNvPr id="182277" name="Line 7"/>
          <p:cNvSpPr>
            <a:spLocks noChangeShapeType="1"/>
          </p:cNvSpPr>
          <p:nvPr/>
        </p:nvSpPr>
        <p:spPr bwMode="auto">
          <a:xfrm>
            <a:off x="990600" y="3657600"/>
            <a:ext cx="7010400" cy="0"/>
          </a:xfrm>
          <a:prstGeom prst="line">
            <a:avLst/>
          </a:prstGeom>
          <a:noFill/>
          <a:ln w="31750">
            <a:solidFill>
              <a:schemeClr val="tx1"/>
            </a:solidFill>
            <a:round/>
            <a:headEnd type="stealth" w="lg" len="lg"/>
            <a:tailEnd type="stealth" w="lg" len="lg"/>
          </a:ln>
        </p:spPr>
        <p:txBody>
          <a:bodyPr wrap="none" anchor="ctr"/>
          <a:lstStyle/>
          <a:p>
            <a:endParaRPr lang="fa-IR"/>
          </a:p>
        </p:txBody>
      </p:sp>
      <p:sp>
        <p:nvSpPr>
          <p:cNvPr id="182278" name="Line 8"/>
          <p:cNvSpPr>
            <a:spLocks noChangeShapeType="1"/>
          </p:cNvSpPr>
          <p:nvPr/>
        </p:nvSpPr>
        <p:spPr bwMode="auto">
          <a:xfrm>
            <a:off x="4572000" y="3429000"/>
            <a:ext cx="0" cy="457200"/>
          </a:xfrm>
          <a:prstGeom prst="line">
            <a:avLst/>
          </a:prstGeom>
          <a:noFill/>
          <a:ln w="31750">
            <a:solidFill>
              <a:schemeClr val="tx1"/>
            </a:solidFill>
            <a:round/>
            <a:headEnd/>
            <a:tailEnd/>
          </a:ln>
        </p:spPr>
        <p:txBody>
          <a:bodyPr wrap="none" anchor="ctr"/>
          <a:lstStyle/>
          <a:p>
            <a:endParaRPr lang="fa-IR"/>
          </a:p>
        </p:txBody>
      </p:sp>
    </p:spTree>
  </p:cSld>
  <p:clrMapOvr>
    <a:masterClrMapping/>
  </p:clrMapOvr>
  <p:transition spd="slow">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Slide Number Placeholder 5"/>
          <p:cNvSpPr>
            <a:spLocks noGrp="1"/>
          </p:cNvSpPr>
          <p:nvPr>
            <p:ph type="sldNum" sz="quarter" idx="12"/>
          </p:nvPr>
        </p:nvSpPr>
        <p:spPr>
          <a:xfrm>
            <a:off x="7010400" y="6245225"/>
            <a:ext cx="2133600" cy="476250"/>
          </a:xfrm>
          <a:prstGeom prst="rect">
            <a:avLst/>
          </a:prstGeom>
          <a:noFill/>
        </p:spPr>
        <p:txBody>
          <a:bodyPr/>
          <a:lstStyle/>
          <a:p>
            <a:fld id="{F1B5EBFB-1DEC-4C31-8990-350A3C98E2E5}" type="slidenum">
              <a:rPr lang="ar-SA"/>
              <a:pPr/>
              <a:t>179</a:t>
            </a:fld>
            <a:endParaRPr lang="en-US"/>
          </a:p>
        </p:txBody>
      </p:sp>
      <p:sp>
        <p:nvSpPr>
          <p:cNvPr id="185349" name="WordArt 5"/>
          <p:cNvSpPr>
            <a:spLocks noChangeArrowheads="1" noChangeShapeType="1" noTextEdit="1"/>
          </p:cNvSpPr>
          <p:nvPr/>
        </p:nvSpPr>
        <p:spPr bwMode="auto">
          <a:xfrm>
            <a:off x="6400800" y="228600"/>
            <a:ext cx="2590800" cy="1162050"/>
          </a:xfrm>
          <a:prstGeom prst="rect">
            <a:avLst/>
          </a:prstGeom>
        </p:spPr>
        <p:txBody>
          <a:bodyPr wrap="none" fromWordArt="1">
            <a:prstTxWarp prst="textPlain">
              <a:avLst>
                <a:gd name="adj" fmla="val 50000"/>
              </a:avLst>
            </a:prstTxWarp>
          </a:bodyPr>
          <a:lstStyle/>
          <a:p>
            <a:pPr rtl="1"/>
            <a:r>
              <a:rPr lang="fa-IR" sz="6600" b="1" kern="10" spc="-660">
                <a:ln w="19050">
                  <a:solidFill>
                    <a:srgbClr val="000000"/>
                  </a:solidFill>
                  <a:round/>
                  <a:headEnd/>
                  <a:tailEnd/>
                </a:ln>
                <a:gradFill rotWithShape="1">
                  <a:gsLst>
                    <a:gs pos="0">
                      <a:srgbClr val="5C73E6"/>
                    </a:gs>
                    <a:gs pos="100000">
                      <a:schemeClr val="tx2"/>
                    </a:gs>
                  </a:gsLst>
                  <a:lin ang="5400000" scaled="1"/>
                </a:gradFill>
                <a:effectLst>
                  <a:outerShdw dist="125724" dir="18900000" algn="ctr" rotWithShape="0">
                    <a:srgbClr val="998F92"/>
                  </a:outerShdw>
                </a:effectLst>
                <a:cs typeface="B Mitra"/>
              </a:rPr>
              <a:t>فصل ششم</a:t>
            </a:r>
          </a:p>
        </p:txBody>
      </p:sp>
      <p:sp>
        <p:nvSpPr>
          <p:cNvPr id="185350" name="WordArt 6" descr="Paper bag"/>
          <p:cNvSpPr>
            <a:spLocks noChangeArrowheads="1" noChangeShapeType="1" noTextEdit="1"/>
          </p:cNvSpPr>
          <p:nvPr/>
        </p:nvSpPr>
        <p:spPr bwMode="auto">
          <a:xfrm>
            <a:off x="685800" y="1828800"/>
            <a:ext cx="7696200" cy="116205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اهداف بازرگانی و سازمان بازاریابی</a:t>
            </a:r>
          </a:p>
        </p:txBody>
      </p:sp>
      <p:sp>
        <p:nvSpPr>
          <p:cNvPr id="185351" name="Text Box 7"/>
          <p:cNvSpPr txBox="1">
            <a:spLocks noChangeArrowheads="1"/>
          </p:cNvSpPr>
          <p:nvPr/>
        </p:nvSpPr>
        <p:spPr bwMode="auto">
          <a:xfrm>
            <a:off x="457200" y="33528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هدف اصلی این بخش آشنا سازی دانشجویان با اهداف رایج مؤسسات بازرگانی و ساختارهای سازمانی آنهاست</a:t>
            </a:r>
            <a:endParaRPr lang="en-US" i="1">
              <a:cs typeface="B Mitra" pitchFamily="2" charset="-78"/>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85349"/>
                                        </p:tgtEl>
                                        <p:attrNameLst>
                                          <p:attrName>style.visibility</p:attrName>
                                        </p:attrNameLst>
                                      </p:cBhvr>
                                      <p:to>
                                        <p:strVal val="visible"/>
                                      </p:to>
                                    </p:set>
                                    <p:anim from="(-#ppt_w/2)" to="(#ppt_x)" calcmode="lin" valueType="num">
                                      <p:cBhvr>
                                        <p:cTn id="7" dur="600" fill="hold">
                                          <p:stCondLst>
                                            <p:cond delay="0"/>
                                          </p:stCondLst>
                                        </p:cTn>
                                        <p:tgtEl>
                                          <p:spTgt spid="185349"/>
                                        </p:tgtEl>
                                        <p:attrNameLst>
                                          <p:attrName>ppt_x</p:attrName>
                                        </p:attrNameLst>
                                      </p:cBhvr>
                                    </p:anim>
                                    <p:anim from="0" to="-1.0" calcmode="lin" valueType="num">
                                      <p:cBhvr>
                                        <p:cTn id="8" dur="200" decel="50000" autoRev="1" fill="hold">
                                          <p:stCondLst>
                                            <p:cond delay="600"/>
                                          </p:stCondLst>
                                        </p:cTn>
                                        <p:tgtEl>
                                          <p:spTgt spid="185349"/>
                                        </p:tgtEl>
                                        <p:attrNameLst>
                                          <p:attrName>xshear</p:attrName>
                                        </p:attrNameLst>
                                      </p:cBhvr>
                                    </p:anim>
                                    <p:animScale>
                                      <p:cBhvr>
                                        <p:cTn id="9" dur="200" decel="100000" autoRev="1" fill="hold">
                                          <p:stCondLst>
                                            <p:cond delay="600"/>
                                          </p:stCondLst>
                                        </p:cTn>
                                        <p:tgtEl>
                                          <p:spTgt spid="185349"/>
                                        </p:tgtEl>
                                      </p:cBhvr>
                                      <p:from x="100000" y="100000"/>
                                      <p:to x="80000" y="100000"/>
                                    </p:animScale>
                                    <p:anim by="(#ppt_h/3+#ppt_w*0.1)" calcmode="lin" valueType="num">
                                      <p:cBhvr additive="sum">
                                        <p:cTn id="10" dur="200" decel="100000" autoRev="1" fill="hold">
                                          <p:stCondLst>
                                            <p:cond delay="600"/>
                                          </p:stCondLst>
                                        </p:cTn>
                                        <p:tgtEl>
                                          <p:spTgt spid="185349"/>
                                        </p:tgtEl>
                                        <p:attrNameLst>
                                          <p:attrName>ppt_x</p:attrName>
                                        </p:attrNameLst>
                                      </p:cBhvr>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185350"/>
                                        </p:tgtEl>
                                        <p:attrNameLst>
                                          <p:attrName>style.visibility</p:attrName>
                                        </p:attrNameLst>
                                      </p:cBhvr>
                                      <p:to>
                                        <p:strVal val="visible"/>
                                      </p:to>
                                    </p:set>
                                    <p:animEffect transition="in" filter="fade">
                                      <p:cBhvr>
                                        <p:cTn id="14" dur="1000"/>
                                        <p:tgtEl>
                                          <p:spTgt spid="185350"/>
                                        </p:tgtEl>
                                      </p:cBhvr>
                                    </p:animEffect>
                                    <p:anim calcmode="lin" valueType="num">
                                      <p:cBhvr>
                                        <p:cTn id="15" dur="1000" fill="hold"/>
                                        <p:tgtEl>
                                          <p:spTgt spid="185350"/>
                                        </p:tgtEl>
                                        <p:attrNameLst>
                                          <p:attrName>style.rotation</p:attrName>
                                        </p:attrNameLst>
                                      </p:cBhvr>
                                      <p:tavLst>
                                        <p:tav tm="0">
                                          <p:val>
                                            <p:fltVal val="720"/>
                                          </p:val>
                                        </p:tav>
                                        <p:tav tm="100000">
                                          <p:val>
                                            <p:fltVal val="0"/>
                                          </p:val>
                                        </p:tav>
                                      </p:tavLst>
                                    </p:anim>
                                    <p:anim calcmode="lin" valueType="num">
                                      <p:cBhvr>
                                        <p:cTn id="16" dur="1000" fill="hold"/>
                                        <p:tgtEl>
                                          <p:spTgt spid="185350"/>
                                        </p:tgtEl>
                                        <p:attrNameLst>
                                          <p:attrName>ppt_h</p:attrName>
                                        </p:attrNameLst>
                                      </p:cBhvr>
                                      <p:tavLst>
                                        <p:tav tm="0">
                                          <p:val>
                                            <p:fltVal val="0"/>
                                          </p:val>
                                        </p:tav>
                                        <p:tav tm="100000">
                                          <p:val>
                                            <p:strVal val="#ppt_h"/>
                                          </p:val>
                                        </p:tav>
                                      </p:tavLst>
                                    </p:anim>
                                    <p:anim calcmode="lin" valueType="num">
                                      <p:cBhvr>
                                        <p:cTn id="17" dur="1000" fill="hold"/>
                                        <p:tgtEl>
                                          <p:spTgt spid="185350"/>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185351"/>
                                        </p:tgtEl>
                                        <p:attrNameLst>
                                          <p:attrName>style.visibility</p:attrName>
                                        </p:attrNameLst>
                                      </p:cBhvr>
                                      <p:to>
                                        <p:strVal val="visible"/>
                                      </p:to>
                                    </p:set>
                                    <p:anim calcmode="lin" valueType="num">
                                      <p:cBhvr>
                                        <p:cTn id="21" dur="500" fill="hold"/>
                                        <p:tgtEl>
                                          <p:spTgt spid="185351"/>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85351"/>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85351"/>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853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animBg="1"/>
      <p:bldP spid="185350" grpId="0" animBg="1"/>
      <p:bldP spid="18535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7010400" y="6245225"/>
            <a:ext cx="2133600" cy="476250"/>
          </a:xfrm>
          <a:prstGeom prst="rect">
            <a:avLst/>
          </a:prstGeom>
          <a:noFill/>
        </p:spPr>
        <p:txBody>
          <a:bodyPr/>
          <a:lstStyle/>
          <a:p>
            <a:fld id="{9A3DA568-3640-492B-90AF-A1A6AE35A320}" type="slidenum">
              <a:rPr lang="ar-SA"/>
              <a:pPr/>
              <a:t>18</a:t>
            </a:fld>
            <a:endParaRPr lang="en-US"/>
          </a:p>
        </p:txBody>
      </p:sp>
      <p:sp>
        <p:nvSpPr>
          <p:cNvPr id="23555" name="Text Box 5"/>
          <p:cNvSpPr txBox="1">
            <a:spLocks noChangeArrowheads="1"/>
          </p:cNvSpPr>
          <p:nvPr/>
        </p:nvSpPr>
        <p:spPr bwMode="auto">
          <a:xfrm>
            <a:off x="457200" y="26670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بازاریـابی (</a:t>
            </a:r>
            <a:r>
              <a:rPr lang="en-US" i="1">
                <a:latin typeface="Monotype Corsiva" pitchFamily="66" charset="0"/>
                <a:cs typeface="B Mitra" pitchFamily="2" charset="-78"/>
              </a:rPr>
              <a:t>Marketing</a:t>
            </a:r>
            <a:r>
              <a:rPr lang="fa-IR" i="1">
                <a:latin typeface="Monotype Corsiva" pitchFamily="66" charset="0"/>
                <a:cs typeface="B Mitra" pitchFamily="2" charset="-78"/>
              </a:rPr>
              <a:t>) به فرآیندی اطـلاق می شود که کلـیه فعالیت های مربـوط به تحـقیقات ، تولید ، توزیع و فروش کالاها از قبل از تولید تا پس از فروش در طی آن هدایت می شوند</a:t>
            </a:r>
            <a:endParaRPr lang="en-US" i="1">
              <a:latin typeface="Monotype Corsiva" pitchFamily="66" charset="0"/>
              <a:cs typeface="B Mitra" pitchFamily="2" charset="-78"/>
            </a:endParaRPr>
          </a:p>
        </p:txBody>
      </p:sp>
      <p:sp>
        <p:nvSpPr>
          <p:cNvPr id="23556" name="WordArt 6" descr="Paper bag"/>
          <p:cNvSpPr>
            <a:spLocks noChangeArrowheads="1" noChangeShapeType="1" noTextEdit="1"/>
          </p:cNvSpPr>
          <p:nvPr/>
        </p:nvSpPr>
        <p:spPr bwMode="auto">
          <a:xfrm>
            <a:off x="2657475" y="523875"/>
            <a:ext cx="3819525"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تعریف بازاریابی</a:t>
            </a:r>
          </a:p>
        </p:txBody>
      </p:sp>
    </p:spTree>
  </p:cSld>
  <p:clrMapOvr>
    <a:masterClrMapping/>
  </p:clrMapOvr>
  <p:transition spd="slow">
    <p:cover dir="ru"/>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Slide Number Placeholder 5"/>
          <p:cNvSpPr>
            <a:spLocks noGrp="1"/>
          </p:cNvSpPr>
          <p:nvPr>
            <p:ph type="sldNum" sz="quarter" idx="12"/>
          </p:nvPr>
        </p:nvSpPr>
        <p:spPr>
          <a:xfrm>
            <a:off x="7010400" y="6245225"/>
            <a:ext cx="2133600" cy="476250"/>
          </a:xfrm>
          <a:prstGeom prst="rect">
            <a:avLst/>
          </a:prstGeom>
          <a:noFill/>
        </p:spPr>
        <p:txBody>
          <a:bodyPr/>
          <a:lstStyle/>
          <a:p>
            <a:fld id="{CF9B0538-B7A0-4EA6-B2FA-D63B9F133258}" type="slidenum">
              <a:rPr lang="ar-SA"/>
              <a:pPr/>
              <a:t>180</a:t>
            </a:fld>
            <a:endParaRPr lang="en-US"/>
          </a:p>
        </p:txBody>
      </p:sp>
      <p:sp>
        <p:nvSpPr>
          <p:cNvPr id="184323" name="WordArt 5" descr="Paper bag"/>
          <p:cNvSpPr>
            <a:spLocks noChangeArrowheads="1" noChangeShapeType="1" noTextEdit="1"/>
          </p:cNvSpPr>
          <p:nvPr/>
        </p:nvSpPr>
        <p:spPr bwMode="auto">
          <a:xfrm>
            <a:off x="1752600" y="381000"/>
            <a:ext cx="5486400" cy="1600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رسالت شرکت</a:t>
            </a:r>
          </a:p>
        </p:txBody>
      </p:sp>
      <p:sp>
        <p:nvSpPr>
          <p:cNvPr id="184324" name="Text Box 6"/>
          <p:cNvSpPr txBox="1">
            <a:spLocks noChangeArrowheads="1"/>
          </p:cNvSpPr>
          <p:nvPr/>
        </p:nvSpPr>
        <p:spPr bwMode="auto">
          <a:xfrm>
            <a:off x="457200" y="2041525"/>
            <a:ext cx="8153400" cy="43592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رسالت ( </a:t>
            </a:r>
            <a:r>
              <a:rPr lang="en-US" sz="4000" i="1">
                <a:latin typeface="Monotype Corsiva" pitchFamily="66" charset="0"/>
                <a:cs typeface="B Mitra" pitchFamily="2" charset="-78"/>
              </a:rPr>
              <a:t>mission</a:t>
            </a:r>
            <a:r>
              <a:rPr lang="fa-IR" sz="4000" i="1">
                <a:latin typeface="Monotype Corsiva" pitchFamily="66" charset="0"/>
                <a:cs typeface="B Mitra" pitchFamily="2" charset="-78"/>
              </a:rPr>
              <a:t> ) بیانگر موارد زیر است :</a:t>
            </a:r>
          </a:p>
          <a:p>
            <a:pPr algn="r" rtl="1">
              <a:spcBef>
                <a:spcPct val="50000"/>
              </a:spcBef>
            </a:pPr>
            <a:r>
              <a:rPr lang="fa-IR" sz="4000" i="1">
                <a:latin typeface="Monotype Corsiva" pitchFamily="66" charset="0"/>
                <a:cs typeface="B Mitra" pitchFamily="2" charset="-78"/>
              </a:rPr>
              <a:t>1- چرایی تشکیل شرکت </a:t>
            </a:r>
          </a:p>
          <a:p>
            <a:pPr algn="r" rtl="1">
              <a:spcBef>
                <a:spcPct val="50000"/>
              </a:spcBef>
            </a:pPr>
            <a:r>
              <a:rPr lang="fa-IR" sz="4000" i="1">
                <a:latin typeface="Monotype Corsiva" pitchFamily="66" charset="0"/>
                <a:cs typeface="B Mitra" pitchFamily="2" charset="-78"/>
              </a:rPr>
              <a:t>       2- مقصد و هدف نهایی آن</a:t>
            </a:r>
          </a:p>
          <a:p>
            <a:pPr algn="r" rtl="1">
              <a:spcBef>
                <a:spcPct val="50000"/>
              </a:spcBef>
            </a:pPr>
            <a:r>
              <a:rPr lang="fa-IR" sz="4000" i="1">
                <a:latin typeface="Monotype Corsiva" pitchFamily="66" charset="0"/>
                <a:cs typeface="B Mitra" pitchFamily="2" charset="-78"/>
              </a:rPr>
              <a:t>             3- توانایی های اصلی شرکت</a:t>
            </a:r>
          </a:p>
          <a:p>
            <a:pPr algn="r" rtl="1">
              <a:spcBef>
                <a:spcPct val="50000"/>
              </a:spcBef>
            </a:pPr>
            <a:r>
              <a:rPr lang="fa-IR" sz="4000" i="1">
                <a:latin typeface="Monotype Corsiva" pitchFamily="66" charset="0"/>
                <a:cs typeface="B Mitra" pitchFamily="2" charset="-78"/>
              </a:rPr>
              <a:t>                    4- اعتقادات و باورهای عمده شرکت</a:t>
            </a:r>
            <a:endParaRPr lang="en-US" sz="4000" i="1">
              <a:latin typeface="Monotype Corsiva" pitchFamily="66" charset="0"/>
              <a:cs typeface="B Mitra" pitchFamily="2" charset="-78"/>
            </a:endParaRPr>
          </a:p>
        </p:txBody>
      </p:sp>
    </p:spTree>
  </p:cSld>
  <p:clrMapOvr>
    <a:masterClrMapping/>
  </p:clrMapOvr>
  <p:transition spd="slow">
    <p:blinds dir="vert"/>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Slide Number Placeholder 5"/>
          <p:cNvSpPr>
            <a:spLocks noGrp="1"/>
          </p:cNvSpPr>
          <p:nvPr>
            <p:ph type="sldNum" sz="quarter" idx="12"/>
          </p:nvPr>
        </p:nvSpPr>
        <p:spPr>
          <a:xfrm>
            <a:off x="7010400" y="6245225"/>
            <a:ext cx="2133600" cy="476250"/>
          </a:xfrm>
          <a:prstGeom prst="rect">
            <a:avLst/>
          </a:prstGeom>
          <a:noFill/>
        </p:spPr>
        <p:txBody>
          <a:bodyPr/>
          <a:lstStyle/>
          <a:p>
            <a:fld id="{8105ABA4-BBAB-4EA5-80CC-30619F4453D7}" type="slidenum">
              <a:rPr lang="ar-SA"/>
              <a:pPr/>
              <a:t>181</a:t>
            </a:fld>
            <a:endParaRPr lang="en-US"/>
          </a:p>
        </p:txBody>
      </p:sp>
      <p:sp>
        <p:nvSpPr>
          <p:cNvPr id="185347" name="WordArt 5" descr="Paper bag"/>
          <p:cNvSpPr>
            <a:spLocks noChangeArrowheads="1" noChangeShapeType="1" noTextEdit="1"/>
          </p:cNvSpPr>
          <p:nvPr/>
        </p:nvSpPr>
        <p:spPr bwMode="auto">
          <a:xfrm>
            <a:off x="533400" y="381000"/>
            <a:ext cx="7924800" cy="1219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سلسله مراتب اهداف یک شرکت تولیدی</a:t>
            </a:r>
          </a:p>
        </p:txBody>
      </p:sp>
      <p:sp>
        <p:nvSpPr>
          <p:cNvPr id="185348" name="Text Box 6"/>
          <p:cNvSpPr txBox="1">
            <a:spLocks noChangeArrowheads="1"/>
          </p:cNvSpPr>
          <p:nvPr/>
        </p:nvSpPr>
        <p:spPr bwMode="auto">
          <a:xfrm>
            <a:off x="457200" y="1652588"/>
            <a:ext cx="8153400" cy="4970462"/>
          </a:xfrm>
          <a:prstGeom prst="rect">
            <a:avLst/>
          </a:prstGeom>
          <a:noFill/>
          <a:ln w="9525">
            <a:noFill/>
            <a:miter lim="800000"/>
            <a:headEnd/>
            <a:tailEnd/>
          </a:ln>
        </p:spPr>
        <p:txBody>
          <a:bodyPr>
            <a:spAutoFit/>
          </a:bodyPr>
          <a:lstStyle/>
          <a:p>
            <a:pPr rtl="1">
              <a:spcBef>
                <a:spcPct val="50000"/>
              </a:spcBef>
            </a:pPr>
            <a:r>
              <a:rPr lang="fa-IR" sz="3200" b="1" i="1">
                <a:latin typeface="Monotype Corsiva" pitchFamily="66" charset="0"/>
                <a:cs typeface="B Mitra" pitchFamily="2" charset="-78"/>
              </a:rPr>
              <a:t>رسالت شرکت</a:t>
            </a:r>
          </a:p>
          <a:p>
            <a:pPr rtl="1">
              <a:spcBef>
                <a:spcPct val="50000"/>
              </a:spcBef>
            </a:pPr>
            <a:r>
              <a:rPr lang="en-US" sz="3200" b="1" i="1">
                <a:latin typeface="Monotype Corsiva" pitchFamily="66" charset="0"/>
                <a:cs typeface="B Mitra" pitchFamily="2" charset="-78"/>
              </a:rPr>
              <a:t>↓</a:t>
            </a:r>
            <a:endParaRPr lang="fa-IR" sz="3200" b="1" i="1">
              <a:latin typeface="Monotype Corsiva" pitchFamily="66" charset="0"/>
              <a:cs typeface="B Mitra" pitchFamily="2" charset="-78"/>
            </a:endParaRPr>
          </a:p>
          <a:p>
            <a:pPr rtl="1">
              <a:spcBef>
                <a:spcPct val="50000"/>
              </a:spcBef>
            </a:pPr>
            <a:r>
              <a:rPr lang="fa-IR" sz="3200" b="1" i="1">
                <a:latin typeface="Monotype Corsiva" pitchFamily="66" charset="0"/>
                <a:cs typeface="B Mitra" pitchFamily="2" charset="-78"/>
              </a:rPr>
              <a:t>اهداف اصلی و حرفه ای شرکت</a:t>
            </a:r>
          </a:p>
          <a:p>
            <a:pPr rtl="1">
              <a:spcBef>
                <a:spcPct val="50000"/>
              </a:spcBef>
            </a:pPr>
            <a:r>
              <a:rPr lang="en-US" sz="3200" b="1" i="1">
                <a:latin typeface="Monotype Corsiva" pitchFamily="66" charset="0"/>
                <a:cs typeface="B Mitra" pitchFamily="2" charset="-78"/>
              </a:rPr>
              <a:t>↓</a:t>
            </a:r>
            <a:endParaRPr lang="fa-IR" sz="3200" b="1" i="1">
              <a:latin typeface="Monotype Corsiva" pitchFamily="66" charset="0"/>
              <a:cs typeface="B Mitra" pitchFamily="2" charset="-78"/>
            </a:endParaRPr>
          </a:p>
          <a:p>
            <a:pPr rtl="1">
              <a:spcBef>
                <a:spcPct val="50000"/>
              </a:spcBef>
            </a:pPr>
            <a:r>
              <a:rPr lang="fa-IR" sz="3200" b="1" i="1">
                <a:latin typeface="Monotype Corsiva" pitchFamily="66" charset="0"/>
                <a:cs typeface="B Mitra" pitchFamily="2" charset="-78"/>
              </a:rPr>
              <a:t>اهداف بازاریابی </a:t>
            </a:r>
          </a:p>
          <a:p>
            <a:pPr rtl="1">
              <a:spcBef>
                <a:spcPct val="50000"/>
              </a:spcBef>
            </a:pPr>
            <a:r>
              <a:rPr lang="en-US" sz="3200" b="1" i="1">
                <a:latin typeface="Monotype Corsiva" pitchFamily="66" charset="0"/>
                <a:cs typeface="B Mitra" pitchFamily="2" charset="-78"/>
              </a:rPr>
              <a:t>↓</a:t>
            </a:r>
            <a:endParaRPr lang="fa-IR" sz="3200" b="1" i="1">
              <a:latin typeface="Monotype Corsiva" pitchFamily="66" charset="0"/>
              <a:cs typeface="B Mitra" pitchFamily="2" charset="-78"/>
            </a:endParaRPr>
          </a:p>
          <a:p>
            <a:pPr rtl="1">
              <a:spcBef>
                <a:spcPct val="50000"/>
              </a:spcBef>
            </a:pPr>
            <a:r>
              <a:rPr lang="fa-IR" sz="3200" b="1" i="1">
                <a:latin typeface="Monotype Corsiva" pitchFamily="66" charset="0"/>
                <a:cs typeface="B Mitra" pitchFamily="2" charset="-78"/>
              </a:rPr>
              <a:t>استراتژی بازاریابی</a:t>
            </a:r>
            <a:endParaRPr lang="en-US" sz="3200" b="1" i="1">
              <a:latin typeface="Monotype Corsiva" pitchFamily="66" charset="0"/>
              <a:cs typeface="B Mitra" pitchFamily="2" charset="-78"/>
            </a:endParaRPr>
          </a:p>
        </p:txBody>
      </p:sp>
    </p:spTree>
  </p:cSld>
  <p:clrMapOvr>
    <a:masterClrMapping/>
  </p:clrMapOvr>
  <p:transition spd="slow">
    <p:zoom dir="in"/>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Slide Number Placeholder 5"/>
          <p:cNvSpPr>
            <a:spLocks noGrp="1"/>
          </p:cNvSpPr>
          <p:nvPr>
            <p:ph type="sldNum" sz="quarter" idx="12"/>
          </p:nvPr>
        </p:nvSpPr>
        <p:spPr>
          <a:xfrm>
            <a:off x="7010400" y="6245225"/>
            <a:ext cx="2133600" cy="476250"/>
          </a:xfrm>
          <a:prstGeom prst="rect">
            <a:avLst/>
          </a:prstGeom>
          <a:noFill/>
        </p:spPr>
        <p:txBody>
          <a:bodyPr/>
          <a:lstStyle/>
          <a:p>
            <a:fld id="{CD39DEC0-EA8F-47A0-8C6A-3A82C9C23A00}" type="slidenum">
              <a:rPr lang="ar-SA"/>
              <a:pPr/>
              <a:t>182</a:t>
            </a:fld>
            <a:endParaRPr lang="en-US"/>
          </a:p>
        </p:txBody>
      </p:sp>
      <p:sp>
        <p:nvSpPr>
          <p:cNvPr id="186371" name="WordArt 5" descr="Paper bag"/>
          <p:cNvSpPr>
            <a:spLocks noChangeArrowheads="1" noChangeShapeType="1" noTextEdit="1"/>
          </p:cNvSpPr>
          <p:nvPr/>
        </p:nvSpPr>
        <p:spPr bwMode="auto">
          <a:xfrm>
            <a:off x="533400" y="533400"/>
            <a:ext cx="79248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جایگاه بازاریابی در نمودار سازمانی یک مؤسسه متوسط</a:t>
            </a:r>
          </a:p>
        </p:txBody>
      </p:sp>
      <p:sp>
        <p:nvSpPr>
          <p:cNvPr id="186372" name="Rectangle 6"/>
          <p:cNvSpPr>
            <a:spLocks noChangeArrowheads="1"/>
          </p:cNvSpPr>
          <p:nvPr/>
        </p:nvSpPr>
        <p:spPr bwMode="auto">
          <a:xfrm>
            <a:off x="304800" y="29718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معاونت فنی</a:t>
            </a:r>
            <a:endParaRPr lang="en-US" sz="2400" b="1" i="1">
              <a:cs typeface="B Mitra" pitchFamily="2" charset="-78"/>
            </a:endParaRPr>
          </a:p>
        </p:txBody>
      </p:sp>
      <p:sp>
        <p:nvSpPr>
          <p:cNvPr id="186373" name="Line 7"/>
          <p:cNvSpPr>
            <a:spLocks noChangeShapeType="1"/>
          </p:cNvSpPr>
          <p:nvPr/>
        </p:nvSpPr>
        <p:spPr bwMode="auto">
          <a:xfrm>
            <a:off x="1143000" y="2667000"/>
            <a:ext cx="0" cy="304800"/>
          </a:xfrm>
          <a:prstGeom prst="line">
            <a:avLst/>
          </a:prstGeom>
          <a:noFill/>
          <a:ln w="19050">
            <a:solidFill>
              <a:schemeClr val="tx1"/>
            </a:solidFill>
            <a:round/>
            <a:headEnd/>
            <a:tailEnd/>
          </a:ln>
        </p:spPr>
        <p:txBody>
          <a:bodyPr wrap="none" anchor="ctr"/>
          <a:lstStyle/>
          <a:p>
            <a:endParaRPr lang="fa-IR"/>
          </a:p>
        </p:txBody>
      </p:sp>
      <p:sp>
        <p:nvSpPr>
          <p:cNvPr id="186374" name="Line 8"/>
          <p:cNvSpPr>
            <a:spLocks noChangeShapeType="1"/>
          </p:cNvSpPr>
          <p:nvPr/>
        </p:nvSpPr>
        <p:spPr bwMode="auto">
          <a:xfrm flipH="1">
            <a:off x="1143000" y="2667000"/>
            <a:ext cx="6934200" cy="0"/>
          </a:xfrm>
          <a:prstGeom prst="line">
            <a:avLst/>
          </a:prstGeom>
          <a:noFill/>
          <a:ln w="19050">
            <a:solidFill>
              <a:schemeClr val="tx1"/>
            </a:solidFill>
            <a:round/>
            <a:headEnd/>
            <a:tailEnd/>
          </a:ln>
        </p:spPr>
        <p:txBody>
          <a:bodyPr wrap="none" anchor="ctr"/>
          <a:lstStyle/>
          <a:p>
            <a:endParaRPr lang="fa-IR"/>
          </a:p>
        </p:txBody>
      </p:sp>
      <p:sp>
        <p:nvSpPr>
          <p:cNvPr id="186375" name="Rectangle 9"/>
          <p:cNvSpPr>
            <a:spLocks noChangeArrowheads="1"/>
          </p:cNvSpPr>
          <p:nvPr/>
        </p:nvSpPr>
        <p:spPr bwMode="auto">
          <a:xfrm>
            <a:off x="2057400" y="29718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معاونت تولید</a:t>
            </a:r>
            <a:endParaRPr lang="en-US" sz="2400" b="1" i="1">
              <a:cs typeface="B Mitra" pitchFamily="2" charset="-78"/>
            </a:endParaRPr>
          </a:p>
        </p:txBody>
      </p:sp>
      <p:sp>
        <p:nvSpPr>
          <p:cNvPr id="186376" name="Rectangle 10"/>
          <p:cNvSpPr>
            <a:spLocks noChangeArrowheads="1"/>
          </p:cNvSpPr>
          <p:nvPr/>
        </p:nvSpPr>
        <p:spPr bwMode="auto">
          <a:xfrm>
            <a:off x="3810000" y="29718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معاونت </a:t>
            </a:r>
          </a:p>
          <a:p>
            <a:r>
              <a:rPr lang="fa-IR" sz="2400" b="1" i="1">
                <a:cs typeface="B Mitra" pitchFamily="2" charset="-78"/>
              </a:rPr>
              <a:t>بازرگانی</a:t>
            </a:r>
            <a:endParaRPr lang="en-US" sz="2400" b="1" i="1">
              <a:cs typeface="B Mitra" pitchFamily="2" charset="-78"/>
            </a:endParaRPr>
          </a:p>
        </p:txBody>
      </p:sp>
      <p:sp>
        <p:nvSpPr>
          <p:cNvPr id="186377" name="Rectangle 11"/>
          <p:cNvSpPr>
            <a:spLocks noChangeArrowheads="1"/>
          </p:cNvSpPr>
          <p:nvPr/>
        </p:nvSpPr>
        <p:spPr bwMode="auto">
          <a:xfrm>
            <a:off x="5562600" y="29718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معاونت مالی</a:t>
            </a:r>
            <a:endParaRPr lang="en-US" sz="2400" b="1" i="1">
              <a:cs typeface="B Mitra" pitchFamily="2" charset="-78"/>
            </a:endParaRPr>
          </a:p>
        </p:txBody>
      </p:sp>
      <p:sp>
        <p:nvSpPr>
          <p:cNvPr id="186378" name="Rectangle 12"/>
          <p:cNvSpPr>
            <a:spLocks noChangeArrowheads="1"/>
          </p:cNvSpPr>
          <p:nvPr/>
        </p:nvSpPr>
        <p:spPr bwMode="auto">
          <a:xfrm>
            <a:off x="7315200" y="29718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معاونت اداری</a:t>
            </a:r>
            <a:endParaRPr lang="en-US" sz="2400" b="1" i="1">
              <a:cs typeface="B Mitra" pitchFamily="2" charset="-78"/>
            </a:endParaRPr>
          </a:p>
        </p:txBody>
      </p:sp>
      <p:sp>
        <p:nvSpPr>
          <p:cNvPr id="186379" name="Line 13"/>
          <p:cNvSpPr>
            <a:spLocks noChangeShapeType="1"/>
          </p:cNvSpPr>
          <p:nvPr/>
        </p:nvSpPr>
        <p:spPr bwMode="auto">
          <a:xfrm>
            <a:off x="2819400" y="2667000"/>
            <a:ext cx="0" cy="304800"/>
          </a:xfrm>
          <a:prstGeom prst="line">
            <a:avLst/>
          </a:prstGeom>
          <a:noFill/>
          <a:ln w="19050">
            <a:solidFill>
              <a:schemeClr val="tx1"/>
            </a:solidFill>
            <a:round/>
            <a:headEnd/>
            <a:tailEnd/>
          </a:ln>
        </p:spPr>
        <p:txBody>
          <a:bodyPr wrap="none" anchor="ctr"/>
          <a:lstStyle/>
          <a:p>
            <a:endParaRPr lang="fa-IR"/>
          </a:p>
        </p:txBody>
      </p:sp>
      <p:sp>
        <p:nvSpPr>
          <p:cNvPr id="186380" name="Line 14"/>
          <p:cNvSpPr>
            <a:spLocks noChangeShapeType="1"/>
          </p:cNvSpPr>
          <p:nvPr/>
        </p:nvSpPr>
        <p:spPr bwMode="auto">
          <a:xfrm>
            <a:off x="8077200" y="2667000"/>
            <a:ext cx="0" cy="304800"/>
          </a:xfrm>
          <a:prstGeom prst="line">
            <a:avLst/>
          </a:prstGeom>
          <a:noFill/>
          <a:ln w="19050">
            <a:solidFill>
              <a:schemeClr val="tx1"/>
            </a:solidFill>
            <a:round/>
            <a:headEnd/>
            <a:tailEnd/>
          </a:ln>
        </p:spPr>
        <p:txBody>
          <a:bodyPr wrap="none" anchor="ctr"/>
          <a:lstStyle/>
          <a:p>
            <a:endParaRPr lang="fa-IR"/>
          </a:p>
        </p:txBody>
      </p:sp>
      <p:sp>
        <p:nvSpPr>
          <p:cNvPr id="186381" name="Line 15"/>
          <p:cNvSpPr>
            <a:spLocks noChangeShapeType="1"/>
          </p:cNvSpPr>
          <p:nvPr/>
        </p:nvSpPr>
        <p:spPr bwMode="auto">
          <a:xfrm>
            <a:off x="6324600" y="2667000"/>
            <a:ext cx="0" cy="304800"/>
          </a:xfrm>
          <a:prstGeom prst="line">
            <a:avLst/>
          </a:prstGeom>
          <a:noFill/>
          <a:ln w="19050">
            <a:solidFill>
              <a:schemeClr val="tx1"/>
            </a:solidFill>
            <a:round/>
            <a:headEnd/>
            <a:tailEnd/>
          </a:ln>
        </p:spPr>
        <p:txBody>
          <a:bodyPr wrap="none" anchor="ctr"/>
          <a:lstStyle/>
          <a:p>
            <a:endParaRPr lang="fa-IR"/>
          </a:p>
        </p:txBody>
      </p:sp>
      <p:sp>
        <p:nvSpPr>
          <p:cNvPr id="186382" name="Line 16"/>
          <p:cNvSpPr>
            <a:spLocks noChangeShapeType="1"/>
          </p:cNvSpPr>
          <p:nvPr/>
        </p:nvSpPr>
        <p:spPr bwMode="auto">
          <a:xfrm>
            <a:off x="4572000" y="2667000"/>
            <a:ext cx="0" cy="304800"/>
          </a:xfrm>
          <a:prstGeom prst="line">
            <a:avLst/>
          </a:prstGeom>
          <a:noFill/>
          <a:ln w="19050">
            <a:solidFill>
              <a:schemeClr val="tx1"/>
            </a:solidFill>
            <a:round/>
            <a:headEnd/>
            <a:tailEnd/>
          </a:ln>
        </p:spPr>
        <p:txBody>
          <a:bodyPr wrap="none" anchor="ctr"/>
          <a:lstStyle/>
          <a:p>
            <a:endParaRPr lang="fa-IR"/>
          </a:p>
        </p:txBody>
      </p:sp>
      <p:sp>
        <p:nvSpPr>
          <p:cNvPr id="186383" name="Line 17"/>
          <p:cNvSpPr>
            <a:spLocks noChangeShapeType="1"/>
          </p:cNvSpPr>
          <p:nvPr/>
        </p:nvSpPr>
        <p:spPr bwMode="auto">
          <a:xfrm>
            <a:off x="4572000" y="2362200"/>
            <a:ext cx="0" cy="304800"/>
          </a:xfrm>
          <a:prstGeom prst="line">
            <a:avLst/>
          </a:prstGeom>
          <a:noFill/>
          <a:ln w="19050">
            <a:solidFill>
              <a:schemeClr val="tx1"/>
            </a:solidFill>
            <a:round/>
            <a:headEnd/>
            <a:tailEnd/>
          </a:ln>
        </p:spPr>
        <p:txBody>
          <a:bodyPr wrap="none" anchor="ctr"/>
          <a:lstStyle/>
          <a:p>
            <a:endParaRPr lang="fa-IR"/>
          </a:p>
        </p:txBody>
      </p:sp>
      <p:sp>
        <p:nvSpPr>
          <p:cNvPr id="186384" name="Rectangle 18"/>
          <p:cNvSpPr>
            <a:spLocks noChangeArrowheads="1"/>
          </p:cNvSpPr>
          <p:nvPr/>
        </p:nvSpPr>
        <p:spPr bwMode="auto">
          <a:xfrm>
            <a:off x="3505200" y="1828800"/>
            <a:ext cx="2133600" cy="5334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مدیر عامل</a:t>
            </a:r>
            <a:endParaRPr lang="en-US" sz="2400" b="1" i="1">
              <a:cs typeface="B Mitra" pitchFamily="2" charset="-78"/>
            </a:endParaRPr>
          </a:p>
        </p:txBody>
      </p:sp>
      <p:sp>
        <p:nvSpPr>
          <p:cNvPr id="186385" name="Line 19"/>
          <p:cNvSpPr>
            <a:spLocks noChangeShapeType="1"/>
          </p:cNvSpPr>
          <p:nvPr/>
        </p:nvSpPr>
        <p:spPr bwMode="auto">
          <a:xfrm>
            <a:off x="1143000" y="3962400"/>
            <a:ext cx="0" cy="457200"/>
          </a:xfrm>
          <a:prstGeom prst="line">
            <a:avLst/>
          </a:prstGeom>
          <a:noFill/>
          <a:ln w="19050">
            <a:solidFill>
              <a:schemeClr val="tx1"/>
            </a:solidFill>
            <a:round/>
            <a:headEnd/>
            <a:tailEnd/>
          </a:ln>
        </p:spPr>
        <p:txBody>
          <a:bodyPr wrap="none" anchor="ctr"/>
          <a:lstStyle/>
          <a:p>
            <a:endParaRPr lang="fa-IR"/>
          </a:p>
        </p:txBody>
      </p:sp>
      <p:sp>
        <p:nvSpPr>
          <p:cNvPr id="186386" name="Rectangle 20"/>
          <p:cNvSpPr>
            <a:spLocks noChangeArrowheads="1"/>
          </p:cNvSpPr>
          <p:nvPr/>
        </p:nvSpPr>
        <p:spPr bwMode="auto">
          <a:xfrm>
            <a:off x="304800" y="4419600"/>
            <a:ext cx="1600200" cy="1676400"/>
          </a:xfrm>
          <a:prstGeom prst="rect">
            <a:avLst/>
          </a:prstGeom>
          <a:solidFill>
            <a:schemeClr val="accent1"/>
          </a:solidFill>
          <a:ln w="19050" algn="ctr">
            <a:solidFill>
              <a:schemeClr val="tx1"/>
            </a:solidFill>
            <a:miter lim="800000"/>
            <a:headEnd/>
            <a:tailEnd/>
          </a:ln>
        </p:spPr>
        <p:txBody>
          <a:bodyPr wrap="none" anchor="ctr"/>
          <a:lstStyle/>
          <a:p>
            <a:r>
              <a:rPr lang="fa-IR" sz="1600" i="1">
                <a:cs typeface="B Mitra" pitchFamily="2" charset="-78"/>
              </a:rPr>
              <a:t>مدیریت تعمیر و نگهداری</a:t>
            </a:r>
          </a:p>
          <a:p>
            <a:r>
              <a:rPr lang="fa-IR" sz="1600" i="1">
                <a:cs typeface="B Mitra" pitchFamily="2" charset="-78"/>
              </a:rPr>
              <a:t>مدیریت تحقیق و توسعه</a:t>
            </a:r>
          </a:p>
          <a:p>
            <a:r>
              <a:rPr lang="fa-IR" sz="1600" i="1">
                <a:cs typeface="B Mitra" pitchFamily="2" charset="-78"/>
              </a:rPr>
              <a:t>مدیریت پشتیبانی</a:t>
            </a:r>
            <a:endParaRPr lang="en-US" sz="1600" i="1">
              <a:cs typeface="B Mitra" pitchFamily="2" charset="-78"/>
            </a:endParaRPr>
          </a:p>
        </p:txBody>
      </p:sp>
      <p:sp>
        <p:nvSpPr>
          <p:cNvPr id="186387" name="Rectangle 21"/>
          <p:cNvSpPr>
            <a:spLocks noChangeArrowheads="1"/>
          </p:cNvSpPr>
          <p:nvPr/>
        </p:nvSpPr>
        <p:spPr bwMode="auto">
          <a:xfrm>
            <a:off x="2057400" y="4419600"/>
            <a:ext cx="1600200" cy="1676400"/>
          </a:xfrm>
          <a:prstGeom prst="rect">
            <a:avLst/>
          </a:prstGeom>
          <a:solidFill>
            <a:schemeClr val="accent1"/>
          </a:solidFill>
          <a:ln w="19050" algn="ctr">
            <a:solidFill>
              <a:schemeClr val="tx1"/>
            </a:solidFill>
            <a:miter lim="800000"/>
            <a:headEnd/>
            <a:tailEnd/>
          </a:ln>
        </p:spPr>
        <p:txBody>
          <a:bodyPr wrap="none" anchor="ctr"/>
          <a:lstStyle/>
          <a:p>
            <a:r>
              <a:rPr lang="fa-IR" sz="1600" i="1">
                <a:cs typeface="B Mitra" pitchFamily="2" charset="-78"/>
              </a:rPr>
              <a:t>مدیریت تولید</a:t>
            </a:r>
          </a:p>
          <a:p>
            <a:r>
              <a:rPr lang="fa-IR" sz="1600" i="1">
                <a:cs typeface="B Mitra" pitchFamily="2" charset="-78"/>
              </a:rPr>
              <a:t>مدیریت کنترل کیفیت</a:t>
            </a:r>
          </a:p>
          <a:p>
            <a:r>
              <a:rPr lang="fa-IR" sz="1600" i="1">
                <a:cs typeface="B Mitra" pitchFamily="2" charset="-78"/>
              </a:rPr>
              <a:t>مدیریت تحقیق در عملیات</a:t>
            </a:r>
            <a:endParaRPr lang="en-US" sz="1600" i="1">
              <a:cs typeface="B Mitra" pitchFamily="2" charset="-78"/>
            </a:endParaRPr>
          </a:p>
        </p:txBody>
      </p:sp>
      <p:sp>
        <p:nvSpPr>
          <p:cNvPr id="186388" name="Rectangle 22"/>
          <p:cNvSpPr>
            <a:spLocks noChangeArrowheads="1"/>
          </p:cNvSpPr>
          <p:nvPr/>
        </p:nvSpPr>
        <p:spPr bwMode="auto">
          <a:xfrm>
            <a:off x="3810000" y="4419600"/>
            <a:ext cx="1600200" cy="1676400"/>
          </a:xfrm>
          <a:prstGeom prst="rect">
            <a:avLst/>
          </a:prstGeom>
          <a:solidFill>
            <a:schemeClr val="accent1"/>
          </a:solidFill>
          <a:ln w="19050" algn="ctr">
            <a:solidFill>
              <a:schemeClr val="tx1"/>
            </a:solidFill>
            <a:miter lim="800000"/>
            <a:headEnd/>
            <a:tailEnd/>
          </a:ln>
        </p:spPr>
        <p:txBody>
          <a:bodyPr wrap="none" anchor="ctr"/>
          <a:lstStyle/>
          <a:p>
            <a:r>
              <a:rPr lang="fa-IR" sz="1600" i="1">
                <a:cs typeface="B Mitra" pitchFamily="2" charset="-78"/>
              </a:rPr>
              <a:t>مدیریت بازاریابی </a:t>
            </a:r>
          </a:p>
          <a:p>
            <a:r>
              <a:rPr lang="fa-IR" sz="1600" i="1">
                <a:cs typeface="B Mitra" pitchFamily="2" charset="-78"/>
              </a:rPr>
              <a:t>مدیریت خرید </a:t>
            </a:r>
          </a:p>
          <a:p>
            <a:r>
              <a:rPr lang="fa-IR" sz="1600" i="1">
                <a:cs typeface="B Mitra" pitchFamily="2" charset="-78"/>
              </a:rPr>
              <a:t>مدیریت فروش </a:t>
            </a:r>
            <a:endParaRPr lang="en-US" sz="1600" i="1">
              <a:cs typeface="B Mitra" pitchFamily="2" charset="-78"/>
            </a:endParaRPr>
          </a:p>
        </p:txBody>
      </p:sp>
      <p:sp>
        <p:nvSpPr>
          <p:cNvPr id="186389" name="Rectangle 23"/>
          <p:cNvSpPr>
            <a:spLocks noChangeArrowheads="1"/>
          </p:cNvSpPr>
          <p:nvPr/>
        </p:nvSpPr>
        <p:spPr bwMode="auto">
          <a:xfrm>
            <a:off x="5562600" y="4419600"/>
            <a:ext cx="1600200" cy="1676400"/>
          </a:xfrm>
          <a:prstGeom prst="rect">
            <a:avLst/>
          </a:prstGeom>
          <a:solidFill>
            <a:schemeClr val="accent1"/>
          </a:solidFill>
          <a:ln w="19050" algn="ctr">
            <a:solidFill>
              <a:schemeClr val="tx1"/>
            </a:solidFill>
            <a:miter lim="800000"/>
            <a:headEnd/>
            <a:tailEnd/>
          </a:ln>
        </p:spPr>
        <p:txBody>
          <a:bodyPr wrap="none" anchor="ctr"/>
          <a:lstStyle/>
          <a:p>
            <a:r>
              <a:rPr lang="fa-IR" sz="1600" i="1">
                <a:cs typeface="B Mitra" pitchFamily="2" charset="-78"/>
              </a:rPr>
              <a:t>مدیریت حسابداری</a:t>
            </a:r>
          </a:p>
          <a:p>
            <a:r>
              <a:rPr lang="fa-IR" sz="1600" i="1">
                <a:cs typeface="B Mitra" pitchFamily="2" charset="-78"/>
              </a:rPr>
              <a:t>مدیریت بودجه</a:t>
            </a:r>
          </a:p>
          <a:p>
            <a:r>
              <a:rPr lang="fa-IR" sz="1600" i="1">
                <a:cs typeface="B Mitra" pitchFamily="2" charset="-78"/>
              </a:rPr>
              <a:t>مدیریت اعتبارات</a:t>
            </a:r>
            <a:endParaRPr lang="en-US" sz="1600" i="1">
              <a:cs typeface="B Mitra" pitchFamily="2" charset="-78"/>
            </a:endParaRPr>
          </a:p>
        </p:txBody>
      </p:sp>
      <p:sp>
        <p:nvSpPr>
          <p:cNvPr id="186390" name="Rectangle 24"/>
          <p:cNvSpPr>
            <a:spLocks noChangeArrowheads="1"/>
          </p:cNvSpPr>
          <p:nvPr/>
        </p:nvSpPr>
        <p:spPr bwMode="auto">
          <a:xfrm>
            <a:off x="7315200" y="4419600"/>
            <a:ext cx="1600200" cy="1676400"/>
          </a:xfrm>
          <a:prstGeom prst="rect">
            <a:avLst/>
          </a:prstGeom>
          <a:solidFill>
            <a:schemeClr val="accent1"/>
          </a:solidFill>
          <a:ln w="19050" algn="ctr">
            <a:solidFill>
              <a:schemeClr val="tx1"/>
            </a:solidFill>
            <a:miter lim="800000"/>
            <a:headEnd/>
            <a:tailEnd/>
          </a:ln>
        </p:spPr>
        <p:txBody>
          <a:bodyPr wrap="none" anchor="ctr"/>
          <a:lstStyle/>
          <a:p>
            <a:r>
              <a:rPr lang="fa-IR" sz="1600" i="1">
                <a:cs typeface="B Mitra" pitchFamily="2" charset="-78"/>
              </a:rPr>
              <a:t>مدیریت اداری</a:t>
            </a:r>
          </a:p>
          <a:p>
            <a:r>
              <a:rPr lang="fa-IR" sz="1600" i="1">
                <a:cs typeface="B Mitra" pitchFamily="2" charset="-78"/>
              </a:rPr>
              <a:t>مدیریت کار گزینی</a:t>
            </a:r>
          </a:p>
          <a:p>
            <a:r>
              <a:rPr lang="fa-IR" sz="1600" i="1">
                <a:cs typeface="B Mitra" pitchFamily="2" charset="-78"/>
              </a:rPr>
              <a:t>مدیریت روابط عمومی</a:t>
            </a:r>
            <a:endParaRPr lang="en-US" sz="1600" i="1">
              <a:cs typeface="B Mitra" pitchFamily="2" charset="-78"/>
            </a:endParaRPr>
          </a:p>
        </p:txBody>
      </p:sp>
      <p:sp>
        <p:nvSpPr>
          <p:cNvPr id="186391" name="Line 25"/>
          <p:cNvSpPr>
            <a:spLocks noChangeShapeType="1"/>
          </p:cNvSpPr>
          <p:nvPr/>
        </p:nvSpPr>
        <p:spPr bwMode="auto">
          <a:xfrm>
            <a:off x="2819400" y="3962400"/>
            <a:ext cx="0" cy="457200"/>
          </a:xfrm>
          <a:prstGeom prst="line">
            <a:avLst/>
          </a:prstGeom>
          <a:noFill/>
          <a:ln w="19050">
            <a:solidFill>
              <a:schemeClr val="tx1"/>
            </a:solidFill>
            <a:round/>
            <a:headEnd/>
            <a:tailEnd/>
          </a:ln>
        </p:spPr>
        <p:txBody>
          <a:bodyPr wrap="none" anchor="ctr"/>
          <a:lstStyle/>
          <a:p>
            <a:endParaRPr lang="fa-IR"/>
          </a:p>
        </p:txBody>
      </p:sp>
      <p:sp>
        <p:nvSpPr>
          <p:cNvPr id="186392" name="Line 26"/>
          <p:cNvSpPr>
            <a:spLocks noChangeShapeType="1"/>
          </p:cNvSpPr>
          <p:nvPr/>
        </p:nvSpPr>
        <p:spPr bwMode="auto">
          <a:xfrm>
            <a:off x="4572000" y="3962400"/>
            <a:ext cx="0" cy="457200"/>
          </a:xfrm>
          <a:prstGeom prst="line">
            <a:avLst/>
          </a:prstGeom>
          <a:noFill/>
          <a:ln w="19050">
            <a:solidFill>
              <a:schemeClr val="tx1"/>
            </a:solidFill>
            <a:round/>
            <a:headEnd/>
            <a:tailEnd/>
          </a:ln>
        </p:spPr>
        <p:txBody>
          <a:bodyPr wrap="none" anchor="ctr"/>
          <a:lstStyle/>
          <a:p>
            <a:endParaRPr lang="fa-IR"/>
          </a:p>
        </p:txBody>
      </p:sp>
      <p:sp>
        <p:nvSpPr>
          <p:cNvPr id="186393" name="Line 27"/>
          <p:cNvSpPr>
            <a:spLocks noChangeShapeType="1"/>
          </p:cNvSpPr>
          <p:nvPr/>
        </p:nvSpPr>
        <p:spPr bwMode="auto">
          <a:xfrm>
            <a:off x="6324600" y="3962400"/>
            <a:ext cx="0" cy="457200"/>
          </a:xfrm>
          <a:prstGeom prst="line">
            <a:avLst/>
          </a:prstGeom>
          <a:noFill/>
          <a:ln w="19050">
            <a:solidFill>
              <a:schemeClr val="tx1"/>
            </a:solidFill>
            <a:round/>
            <a:headEnd/>
            <a:tailEnd/>
          </a:ln>
        </p:spPr>
        <p:txBody>
          <a:bodyPr wrap="none" anchor="ctr"/>
          <a:lstStyle/>
          <a:p>
            <a:endParaRPr lang="fa-IR"/>
          </a:p>
        </p:txBody>
      </p:sp>
      <p:sp>
        <p:nvSpPr>
          <p:cNvPr id="186394" name="Line 28"/>
          <p:cNvSpPr>
            <a:spLocks noChangeShapeType="1"/>
          </p:cNvSpPr>
          <p:nvPr/>
        </p:nvSpPr>
        <p:spPr bwMode="auto">
          <a:xfrm>
            <a:off x="8077200" y="3962400"/>
            <a:ext cx="0" cy="457200"/>
          </a:xfrm>
          <a:prstGeom prst="line">
            <a:avLst/>
          </a:prstGeom>
          <a:noFill/>
          <a:ln w="19050">
            <a:solidFill>
              <a:schemeClr val="tx1"/>
            </a:solidFill>
            <a:round/>
            <a:headEnd/>
            <a:tailEnd/>
          </a:ln>
        </p:spPr>
        <p:txBody>
          <a:bodyPr wrap="none" anchor="ctr"/>
          <a:lstStyle/>
          <a:p>
            <a:endParaRPr lang="fa-IR"/>
          </a:p>
        </p:txBody>
      </p:sp>
    </p:spTree>
  </p:cSld>
  <p:clrMapOvr>
    <a:masterClrMapping/>
  </p:clrMapOvr>
  <p:transition spd="slow">
    <p:zo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Slide Number Placeholder 5"/>
          <p:cNvSpPr>
            <a:spLocks noGrp="1"/>
          </p:cNvSpPr>
          <p:nvPr>
            <p:ph type="sldNum" sz="quarter" idx="12"/>
          </p:nvPr>
        </p:nvSpPr>
        <p:spPr>
          <a:xfrm>
            <a:off x="7010400" y="6245225"/>
            <a:ext cx="2133600" cy="476250"/>
          </a:xfrm>
          <a:prstGeom prst="rect">
            <a:avLst/>
          </a:prstGeom>
          <a:noFill/>
        </p:spPr>
        <p:txBody>
          <a:bodyPr/>
          <a:lstStyle/>
          <a:p>
            <a:fld id="{DADC341A-2C1C-43D1-9B0B-02619B56905A}" type="slidenum">
              <a:rPr lang="ar-SA"/>
              <a:pPr/>
              <a:t>183</a:t>
            </a:fld>
            <a:endParaRPr lang="en-US"/>
          </a:p>
        </p:txBody>
      </p:sp>
      <p:sp>
        <p:nvSpPr>
          <p:cNvPr id="187395" name="WordArt 5" descr="Paper bag"/>
          <p:cNvSpPr>
            <a:spLocks noChangeArrowheads="1" noChangeShapeType="1" noTextEdit="1"/>
          </p:cNvSpPr>
          <p:nvPr/>
        </p:nvSpPr>
        <p:spPr bwMode="auto">
          <a:xfrm>
            <a:off x="533400" y="533400"/>
            <a:ext cx="79248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جایگاه بازاریابی در نمودار سازمانی یک مؤسسه بزرگ</a:t>
            </a:r>
          </a:p>
        </p:txBody>
      </p:sp>
      <p:sp>
        <p:nvSpPr>
          <p:cNvPr id="187396" name="Rectangle 6"/>
          <p:cNvSpPr>
            <a:spLocks noChangeArrowheads="1"/>
          </p:cNvSpPr>
          <p:nvPr/>
        </p:nvSpPr>
        <p:spPr bwMode="auto">
          <a:xfrm>
            <a:off x="304800" y="29718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معاونت فنی</a:t>
            </a:r>
            <a:endParaRPr lang="en-US" sz="2400" b="1" i="1">
              <a:cs typeface="B Mitra" pitchFamily="2" charset="-78"/>
            </a:endParaRPr>
          </a:p>
        </p:txBody>
      </p:sp>
      <p:sp>
        <p:nvSpPr>
          <p:cNvPr id="187397" name="Line 7"/>
          <p:cNvSpPr>
            <a:spLocks noChangeShapeType="1"/>
          </p:cNvSpPr>
          <p:nvPr/>
        </p:nvSpPr>
        <p:spPr bwMode="auto">
          <a:xfrm>
            <a:off x="1143000" y="2667000"/>
            <a:ext cx="0" cy="304800"/>
          </a:xfrm>
          <a:prstGeom prst="line">
            <a:avLst/>
          </a:prstGeom>
          <a:noFill/>
          <a:ln w="19050">
            <a:solidFill>
              <a:schemeClr val="tx1"/>
            </a:solidFill>
            <a:round/>
            <a:headEnd/>
            <a:tailEnd/>
          </a:ln>
        </p:spPr>
        <p:txBody>
          <a:bodyPr wrap="none" anchor="ctr"/>
          <a:lstStyle/>
          <a:p>
            <a:endParaRPr lang="fa-IR"/>
          </a:p>
        </p:txBody>
      </p:sp>
      <p:sp>
        <p:nvSpPr>
          <p:cNvPr id="187398" name="Line 8"/>
          <p:cNvSpPr>
            <a:spLocks noChangeShapeType="1"/>
          </p:cNvSpPr>
          <p:nvPr/>
        </p:nvSpPr>
        <p:spPr bwMode="auto">
          <a:xfrm flipH="1">
            <a:off x="1143000" y="2667000"/>
            <a:ext cx="6934200" cy="0"/>
          </a:xfrm>
          <a:prstGeom prst="line">
            <a:avLst/>
          </a:prstGeom>
          <a:noFill/>
          <a:ln w="19050">
            <a:solidFill>
              <a:schemeClr val="tx1"/>
            </a:solidFill>
            <a:round/>
            <a:headEnd/>
            <a:tailEnd/>
          </a:ln>
        </p:spPr>
        <p:txBody>
          <a:bodyPr wrap="none" anchor="ctr"/>
          <a:lstStyle/>
          <a:p>
            <a:endParaRPr lang="fa-IR"/>
          </a:p>
        </p:txBody>
      </p:sp>
      <p:sp>
        <p:nvSpPr>
          <p:cNvPr id="187399" name="Rectangle 9"/>
          <p:cNvSpPr>
            <a:spLocks noChangeArrowheads="1"/>
          </p:cNvSpPr>
          <p:nvPr/>
        </p:nvSpPr>
        <p:spPr bwMode="auto">
          <a:xfrm>
            <a:off x="2057400" y="29718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معاونت تولید</a:t>
            </a:r>
            <a:endParaRPr lang="en-US" sz="2400" b="1" i="1">
              <a:cs typeface="B Mitra" pitchFamily="2" charset="-78"/>
            </a:endParaRPr>
          </a:p>
        </p:txBody>
      </p:sp>
      <p:sp>
        <p:nvSpPr>
          <p:cNvPr id="187400" name="Rectangle 10"/>
          <p:cNvSpPr>
            <a:spLocks noChangeArrowheads="1"/>
          </p:cNvSpPr>
          <p:nvPr/>
        </p:nvSpPr>
        <p:spPr bwMode="auto">
          <a:xfrm>
            <a:off x="3810000" y="29718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معاونت </a:t>
            </a:r>
          </a:p>
          <a:p>
            <a:r>
              <a:rPr lang="fa-IR" sz="2400" b="1" i="1">
                <a:cs typeface="B Mitra" pitchFamily="2" charset="-78"/>
              </a:rPr>
              <a:t>بازاریابی</a:t>
            </a:r>
            <a:endParaRPr lang="en-US" sz="2400" b="1" i="1">
              <a:cs typeface="B Mitra" pitchFamily="2" charset="-78"/>
            </a:endParaRPr>
          </a:p>
        </p:txBody>
      </p:sp>
      <p:sp>
        <p:nvSpPr>
          <p:cNvPr id="187401" name="Rectangle 11"/>
          <p:cNvSpPr>
            <a:spLocks noChangeArrowheads="1"/>
          </p:cNvSpPr>
          <p:nvPr/>
        </p:nvSpPr>
        <p:spPr bwMode="auto">
          <a:xfrm>
            <a:off x="5562600" y="29718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معاونت مالی</a:t>
            </a:r>
            <a:endParaRPr lang="en-US" sz="2400" b="1" i="1">
              <a:cs typeface="B Mitra" pitchFamily="2" charset="-78"/>
            </a:endParaRPr>
          </a:p>
        </p:txBody>
      </p:sp>
      <p:sp>
        <p:nvSpPr>
          <p:cNvPr id="187402" name="Rectangle 12"/>
          <p:cNvSpPr>
            <a:spLocks noChangeArrowheads="1"/>
          </p:cNvSpPr>
          <p:nvPr/>
        </p:nvSpPr>
        <p:spPr bwMode="auto">
          <a:xfrm>
            <a:off x="7315200" y="29718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معاونت اداری</a:t>
            </a:r>
            <a:endParaRPr lang="en-US" sz="2400" b="1" i="1">
              <a:cs typeface="B Mitra" pitchFamily="2" charset="-78"/>
            </a:endParaRPr>
          </a:p>
        </p:txBody>
      </p:sp>
      <p:sp>
        <p:nvSpPr>
          <p:cNvPr id="187403" name="Line 13"/>
          <p:cNvSpPr>
            <a:spLocks noChangeShapeType="1"/>
          </p:cNvSpPr>
          <p:nvPr/>
        </p:nvSpPr>
        <p:spPr bwMode="auto">
          <a:xfrm>
            <a:off x="2819400" y="2667000"/>
            <a:ext cx="0" cy="304800"/>
          </a:xfrm>
          <a:prstGeom prst="line">
            <a:avLst/>
          </a:prstGeom>
          <a:noFill/>
          <a:ln w="19050">
            <a:solidFill>
              <a:schemeClr val="tx1"/>
            </a:solidFill>
            <a:round/>
            <a:headEnd/>
            <a:tailEnd/>
          </a:ln>
        </p:spPr>
        <p:txBody>
          <a:bodyPr wrap="none" anchor="ctr"/>
          <a:lstStyle/>
          <a:p>
            <a:endParaRPr lang="fa-IR"/>
          </a:p>
        </p:txBody>
      </p:sp>
      <p:sp>
        <p:nvSpPr>
          <p:cNvPr id="187404" name="Line 14"/>
          <p:cNvSpPr>
            <a:spLocks noChangeShapeType="1"/>
          </p:cNvSpPr>
          <p:nvPr/>
        </p:nvSpPr>
        <p:spPr bwMode="auto">
          <a:xfrm>
            <a:off x="8077200" y="2667000"/>
            <a:ext cx="0" cy="304800"/>
          </a:xfrm>
          <a:prstGeom prst="line">
            <a:avLst/>
          </a:prstGeom>
          <a:noFill/>
          <a:ln w="19050">
            <a:solidFill>
              <a:schemeClr val="tx1"/>
            </a:solidFill>
            <a:round/>
            <a:headEnd/>
            <a:tailEnd/>
          </a:ln>
        </p:spPr>
        <p:txBody>
          <a:bodyPr wrap="none" anchor="ctr"/>
          <a:lstStyle/>
          <a:p>
            <a:endParaRPr lang="fa-IR"/>
          </a:p>
        </p:txBody>
      </p:sp>
      <p:sp>
        <p:nvSpPr>
          <p:cNvPr id="187405" name="Line 15"/>
          <p:cNvSpPr>
            <a:spLocks noChangeShapeType="1"/>
          </p:cNvSpPr>
          <p:nvPr/>
        </p:nvSpPr>
        <p:spPr bwMode="auto">
          <a:xfrm>
            <a:off x="6324600" y="2667000"/>
            <a:ext cx="0" cy="304800"/>
          </a:xfrm>
          <a:prstGeom prst="line">
            <a:avLst/>
          </a:prstGeom>
          <a:noFill/>
          <a:ln w="19050">
            <a:solidFill>
              <a:schemeClr val="tx1"/>
            </a:solidFill>
            <a:round/>
            <a:headEnd/>
            <a:tailEnd/>
          </a:ln>
        </p:spPr>
        <p:txBody>
          <a:bodyPr wrap="none" anchor="ctr"/>
          <a:lstStyle/>
          <a:p>
            <a:endParaRPr lang="fa-IR"/>
          </a:p>
        </p:txBody>
      </p:sp>
      <p:sp>
        <p:nvSpPr>
          <p:cNvPr id="187406" name="Line 16"/>
          <p:cNvSpPr>
            <a:spLocks noChangeShapeType="1"/>
          </p:cNvSpPr>
          <p:nvPr/>
        </p:nvSpPr>
        <p:spPr bwMode="auto">
          <a:xfrm>
            <a:off x="4572000" y="2667000"/>
            <a:ext cx="0" cy="304800"/>
          </a:xfrm>
          <a:prstGeom prst="line">
            <a:avLst/>
          </a:prstGeom>
          <a:noFill/>
          <a:ln w="19050">
            <a:solidFill>
              <a:schemeClr val="tx1"/>
            </a:solidFill>
            <a:round/>
            <a:headEnd/>
            <a:tailEnd/>
          </a:ln>
        </p:spPr>
        <p:txBody>
          <a:bodyPr wrap="none" anchor="ctr"/>
          <a:lstStyle/>
          <a:p>
            <a:endParaRPr lang="fa-IR"/>
          </a:p>
        </p:txBody>
      </p:sp>
      <p:sp>
        <p:nvSpPr>
          <p:cNvPr id="187407" name="Line 17"/>
          <p:cNvSpPr>
            <a:spLocks noChangeShapeType="1"/>
          </p:cNvSpPr>
          <p:nvPr/>
        </p:nvSpPr>
        <p:spPr bwMode="auto">
          <a:xfrm>
            <a:off x="4572000" y="2362200"/>
            <a:ext cx="0" cy="304800"/>
          </a:xfrm>
          <a:prstGeom prst="line">
            <a:avLst/>
          </a:prstGeom>
          <a:noFill/>
          <a:ln w="19050">
            <a:solidFill>
              <a:schemeClr val="tx1"/>
            </a:solidFill>
            <a:round/>
            <a:headEnd/>
            <a:tailEnd/>
          </a:ln>
        </p:spPr>
        <p:txBody>
          <a:bodyPr wrap="none" anchor="ctr"/>
          <a:lstStyle/>
          <a:p>
            <a:endParaRPr lang="fa-IR"/>
          </a:p>
        </p:txBody>
      </p:sp>
      <p:sp>
        <p:nvSpPr>
          <p:cNvPr id="187408" name="Rectangle 18"/>
          <p:cNvSpPr>
            <a:spLocks noChangeArrowheads="1"/>
          </p:cNvSpPr>
          <p:nvPr/>
        </p:nvSpPr>
        <p:spPr bwMode="auto">
          <a:xfrm>
            <a:off x="3505200" y="1828800"/>
            <a:ext cx="2133600" cy="533400"/>
          </a:xfrm>
          <a:prstGeom prst="rect">
            <a:avLst/>
          </a:prstGeom>
          <a:solidFill>
            <a:schemeClr val="accent1"/>
          </a:solidFill>
          <a:ln w="19050" algn="ctr">
            <a:solidFill>
              <a:schemeClr val="tx1"/>
            </a:solidFill>
            <a:miter lim="800000"/>
            <a:headEnd/>
            <a:tailEnd/>
          </a:ln>
        </p:spPr>
        <p:txBody>
          <a:bodyPr wrap="none" anchor="ctr"/>
          <a:lstStyle/>
          <a:p>
            <a:r>
              <a:rPr lang="fa-IR" sz="2400" b="1" i="1">
                <a:cs typeface="B Mitra" pitchFamily="2" charset="-78"/>
              </a:rPr>
              <a:t>مدیر عامل</a:t>
            </a:r>
            <a:endParaRPr lang="en-US" sz="2400" b="1" i="1">
              <a:cs typeface="B Mitra" pitchFamily="2" charset="-78"/>
            </a:endParaRPr>
          </a:p>
        </p:txBody>
      </p:sp>
      <p:sp>
        <p:nvSpPr>
          <p:cNvPr id="187409" name="Line 19"/>
          <p:cNvSpPr>
            <a:spLocks noChangeShapeType="1"/>
          </p:cNvSpPr>
          <p:nvPr/>
        </p:nvSpPr>
        <p:spPr bwMode="auto">
          <a:xfrm>
            <a:off x="1143000" y="3962400"/>
            <a:ext cx="0" cy="457200"/>
          </a:xfrm>
          <a:prstGeom prst="line">
            <a:avLst/>
          </a:prstGeom>
          <a:noFill/>
          <a:ln w="19050">
            <a:solidFill>
              <a:schemeClr val="tx1"/>
            </a:solidFill>
            <a:round/>
            <a:headEnd/>
            <a:tailEnd/>
          </a:ln>
        </p:spPr>
        <p:txBody>
          <a:bodyPr wrap="none" anchor="ctr"/>
          <a:lstStyle/>
          <a:p>
            <a:endParaRPr lang="fa-IR"/>
          </a:p>
        </p:txBody>
      </p:sp>
      <p:sp>
        <p:nvSpPr>
          <p:cNvPr id="187410" name="Rectangle 20"/>
          <p:cNvSpPr>
            <a:spLocks noChangeArrowheads="1"/>
          </p:cNvSpPr>
          <p:nvPr/>
        </p:nvSpPr>
        <p:spPr bwMode="auto">
          <a:xfrm>
            <a:off x="304800" y="44196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1600" i="1">
                <a:cs typeface="B Mitra" pitchFamily="2" charset="-78"/>
              </a:rPr>
              <a:t>مدیریت تعمیر و نگهداری</a:t>
            </a:r>
          </a:p>
          <a:p>
            <a:r>
              <a:rPr lang="fa-IR" sz="1600" i="1">
                <a:cs typeface="B Mitra" pitchFamily="2" charset="-78"/>
              </a:rPr>
              <a:t>مدیریت تحقیق و توسعه</a:t>
            </a:r>
          </a:p>
          <a:p>
            <a:r>
              <a:rPr lang="fa-IR" sz="1600" i="1">
                <a:cs typeface="B Mitra" pitchFamily="2" charset="-78"/>
              </a:rPr>
              <a:t>مدیریت پشتیبانی</a:t>
            </a:r>
            <a:endParaRPr lang="en-US" sz="1600" i="1">
              <a:cs typeface="B Mitra" pitchFamily="2" charset="-78"/>
            </a:endParaRPr>
          </a:p>
        </p:txBody>
      </p:sp>
      <p:sp>
        <p:nvSpPr>
          <p:cNvPr id="187411" name="Rectangle 21"/>
          <p:cNvSpPr>
            <a:spLocks noChangeArrowheads="1"/>
          </p:cNvSpPr>
          <p:nvPr/>
        </p:nvSpPr>
        <p:spPr bwMode="auto">
          <a:xfrm>
            <a:off x="2057400" y="44196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1600" i="1">
                <a:cs typeface="B Mitra" pitchFamily="2" charset="-78"/>
              </a:rPr>
              <a:t>مدیریت تولید</a:t>
            </a:r>
          </a:p>
          <a:p>
            <a:r>
              <a:rPr lang="fa-IR" sz="1600" i="1">
                <a:cs typeface="B Mitra" pitchFamily="2" charset="-78"/>
              </a:rPr>
              <a:t>مدیریت کنترل کیفیت</a:t>
            </a:r>
          </a:p>
          <a:p>
            <a:r>
              <a:rPr lang="fa-IR" sz="1600" i="1">
                <a:cs typeface="B Mitra" pitchFamily="2" charset="-78"/>
              </a:rPr>
              <a:t>مدیریت تحقیق در عملیات</a:t>
            </a:r>
            <a:endParaRPr lang="en-US" sz="1600" i="1">
              <a:cs typeface="B Mitra" pitchFamily="2" charset="-78"/>
            </a:endParaRPr>
          </a:p>
        </p:txBody>
      </p:sp>
      <p:sp>
        <p:nvSpPr>
          <p:cNvPr id="187412" name="Rectangle 22"/>
          <p:cNvSpPr>
            <a:spLocks noChangeArrowheads="1"/>
          </p:cNvSpPr>
          <p:nvPr/>
        </p:nvSpPr>
        <p:spPr bwMode="auto">
          <a:xfrm>
            <a:off x="3810000" y="44196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1600" i="1">
                <a:cs typeface="B Mitra" pitchFamily="2" charset="-78"/>
              </a:rPr>
              <a:t>مدیریت روابط عمومی</a:t>
            </a:r>
          </a:p>
          <a:p>
            <a:r>
              <a:rPr lang="fa-IR" sz="1600" i="1">
                <a:cs typeface="B Mitra" pitchFamily="2" charset="-78"/>
              </a:rPr>
              <a:t>مدیریت خرید </a:t>
            </a:r>
          </a:p>
          <a:p>
            <a:r>
              <a:rPr lang="fa-IR" sz="1600" i="1">
                <a:cs typeface="B Mitra" pitchFamily="2" charset="-78"/>
              </a:rPr>
              <a:t>مدیریت فروش </a:t>
            </a:r>
          </a:p>
          <a:p>
            <a:r>
              <a:rPr lang="fa-IR" sz="1600" i="1">
                <a:cs typeface="B Mitra" pitchFamily="2" charset="-78"/>
              </a:rPr>
              <a:t>مدیریت بازاریابی</a:t>
            </a:r>
          </a:p>
          <a:p>
            <a:r>
              <a:rPr lang="fa-IR" sz="1600" i="1">
                <a:cs typeface="B Mitra" pitchFamily="2" charset="-78"/>
              </a:rPr>
              <a:t>مدیریت تحقیق و توسعه </a:t>
            </a:r>
          </a:p>
          <a:p>
            <a:r>
              <a:rPr lang="fa-IR" sz="1600" i="1">
                <a:cs typeface="B Mitra" pitchFamily="2" charset="-78"/>
              </a:rPr>
              <a:t>مدیریت کنترل کیفیت</a:t>
            </a:r>
          </a:p>
          <a:p>
            <a:r>
              <a:rPr lang="fa-IR" sz="1600" i="1">
                <a:cs typeface="B Mitra" pitchFamily="2" charset="-78"/>
              </a:rPr>
              <a:t>مدیریت تحقیق در عملیات</a:t>
            </a:r>
            <a:endParaRPr lang="en-US" sz="1600" i="1">
              <a:cs typeface="B Mitra" pitchFamily="2" charset="-78"/>
            </a:endParaRPr>
          </a:p>
        </p:txBody>
      </p:sp>
      <p:sp>
        <p:nvSpPr>
          <p:cNvPr id="187413" name="Rectangle 23"/>
          <p:cNvSpPr>
            <a:spLocks noChangeArrowheads="1"/>
          </p:cNvSpPr>
          <p:nvPr/>
        </p:nvSpPr>
        <p:spPr bwMode="auto">
          <a:xfrm>
            <a:off x="5562600" y="44196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1600" i="1">
                <a:cs typeface="B Mitra" pitchFamily="2" charset="-78"/>
              </a:rPr>
              <a:t>مدیریت حسابداری</a:t>
            </a:r>
          </a:p>
          <a:p>
            <a:r>
              <a:rPr lang="fa-IR" sz="1600" i="1">
                <a:cs typeface="B Mitra" pitchFamily="2" charset="-78"/>
              </a:rPr>
              <a:t>مدیریت بودجه</a:t>
            </a:r>
          </a:p>
          <a:p>
            <a:r>
              <a:rPr lang="fa-IR" sz="1600" i="1">
                <a:cs typeface="B Mitra" pitchFamily="2" charset="-78"/>
              </a:rPr>
              <a:t>مدیریت اعتبارات</a:t>
            </a:r>
            <a:endParaRPr lang="en-US" sz="1600" i="1">
              <a:cs typeface="B Mitra" pitchFamily="2" charset="-78"/>
            </a:endParaRPr>
          </a:p>
        </p:txBody>
      </p:sp>
      <p:sp>
        <p:nvSpPr>
          <p:cNvPr id="187414" name="Rectangle 24"/>
          <p:cNvSpPr>
            <a:spLocks noChangeArrowheads="1"/>
          </p:cNvSpPr>
          <p:nvPr/>
        </p:nvSpPr>
        <p:spPr bwMode="auto">
          <a:xfrm>
            <a:off x="7315200" y="44196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1600" i="1">
                <a:cs typeface="B Mitra" pitchFamily="2" charset="-78"/>
              </a:rPr>
              <a:t>مدیریت اداری</a:t>
            </a:r>
          </a:p>
          <a:p>
            <a:r>
              <a:rPr lang="fa-IR" sz="1600" i="1">
                <a:cs typeface="B Mitra" pitchFamily="2" charset="-78"/>
              </a:rPr>
              <a:t>مدیریت کار گزینی</a:t>
            </a:r>
          </a:p>
          <a:p>
            <a:r>
              <a:rPr lang="fa-IR" sz="1600" i="1">
                <a:cs typeface="B Mitra" pitchFamily="2" charset="-78"/>
              </a:rPr>
              <a:t>مدیریت روابط عمومی</a:t>
            </a:r>
            <a:endParaRPr lang="en-US" sz="1600" i="1">
              <a:cs typeface="B Mitra" pitchFamily="2" charset="-78"/>
            </a:endParaRPr>
          </a:p>
        </p:txBody>
      </p:sp>
      <p:sp>
        <p:nvSpPr>
          <p:cNvPr id="187415" name="Line 25"/>
          <p:cNvSpPr>
            <a:spLocks noChangeShapeType="1"/>
          </p:cNvSpPr>
          <p:nvPr/>
        </p:nvSpPr>
        <p:spPr bwMode="auto">
          <a:xfrm>
            <a:off x="2819400" y="3962400"/>
            <a:ext cx="0" cy="457200"/>
          </a:xfrm>
          <a:prstGeom prst="line">
            <a:avLst/>
          </a:prstGeom>
          <a:noFill/>
          <a:ln w="19050">
            <a:solidFill>
              <a:schemeClr val="tx1"/>
            </a:solidFill>
            <a:round/>
            <a:headEnd/>
            <a:tailEnd/>
          </a:ln>
        </p:spPr>
        <p:txBody>
          <a:bodyPr wrap="none" anchor="ctr"/>
          <a:lstStyle/>
          <a:p>
            <a:endParaRPr lang="fa-IR"/>
          </a:p>
        </p:txBody>
      </p:sp>
      <p:sp>
        <p:nvSpPr>
          <p:cNvPr id="187416" name="Line 26"/>
          <p:cNvSpPr>
            <a:spLocks noChangeShapeType="1"/>
          </p:cNvSpPr>
          <p:nvPr/>
        </p:nvSpPr>
        <p:spPr bwMode="auto">
          <a:xfrm>
            <a:off x="4572000" y="3962400"/>
            <a:ext cx="0" cy="457200"/>
          </a:xfrm>
          <a:prstGeom prst="line">
            <a:avLst/>
          </a:prstGeom>
          <a:noFill/>
          <a:ln w="19050">
            <a:solidFill>
              <a:schemeClr val="tx1"/>
            </a:solidFill>
            <a:round/>
            <a:headEnd/>
            <a:tailEnd/>
          </a:ln>
        </p:spPr>
        <p:txBody>
          <a:bodyPr wrap="none" anchor="ctr"/>
          <a:lstStyle/>
          <a:p>
            <a:endParaRPr lang="fa-IR"/>
          </a:p>
        </p:txBody>
      </p:sp>
      <p:sp>
        <p:nvSpPr>
          <p:cNvPr id="187417" name="Line 27"/>
          <p:cNvSpPr>
            <a:spLocks noChangeShapeType="1"/>
          </p:cNvSpPr>
          <p:nvPr/>
        </p:nvSpPr>
        <p:spPr bwMode="auto">
          <a:xfrm>
            <a:off x="6324600" y="3962400"/>
            <a:ext cx="0" cy="457200"/>
          </a:xfrm>
          <a:prstGeom prst="line">
            <a:avLst/>
          </a:prstGeom>
          <a:noFill/>
          <a:ln w="19050">
            <a:solidFill>
              <a:schemeClr val="tx1"/>
            </a:solidFill>
            <a:round/>
            <a:headEnd/>
            <a:tailEnd/>
          </a:ln>
        </p:spPr>
        <p:txBody>
          <a:bodyPr wrap="none" anchor="ctr"/>
          <a:lstStyle/>
          <a:p>
            <a:endParaRPr lang="fa-IR"/>
          </a:p>
        </p:txBody>
      </p:sp>
      <p:sp>
        <p:nvSpPr>
          <p:cNvPr id="187418" name="Line 28"/>
          <p:cNvSpPr>
            <a:spLocks noChangeShapeType="1"/>
          </p:cNvSpPr>
          <p:nvPr/>
        </p:nvSpPr>
        <p:spPr bwMode="auto">
          <a:xfrm>
            <a:off x="8077200" y="3962400"/>
            <a:ext cx="0" cy="457200"/>
          </a:xfrm>
          <a:prstGeom prst="line">
            <a:avLst/>
          </a:prstGeom>
          <a:noFill/>
          <a:ln w="19050">
            <a:solidFill>
              <a:schemeClr val="tx1"/>
            </a:solidFill>
            <a:round/>
            <a:headEnd/>
            <a:tailEnd/>
          </a:ln>
        </p:spPr>
        <p:txBody>
          <a:bodyPr wrap="none" anchor="ctr"/>
          <a:lstStyle/>
          <a:p>
            <a:endParaRPr lang="fa-IR"/>
          </a:p>
        </p:txBody>
      </p:sp>
    </p:spTree>
  </p:cSld>
  <p:clrMapOvr>
    <a:masterClrMapping/>
  </p:clrMapOvr>
  <p:transition spd="slow">
    <p:checke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Slide Number Placeholder 5"/>
          <p:cNvSpPr>
            <a:spLocks noGrp="1"/>
          </p:cNvSpPr>
          <p:nvPr>
            <p:ph type="sldNum" sz="quarter" idx="12"/>
          </p:nvPr>
        </p:nvSpPr>
        <p:spPr>
          <a:xfrm>
            <a:off x="7010400" y="6245225"/>
            <a:ext cx="2133600" cy="476250"/>
          </a:xfrm>
          <a:prstGeom prst="rect">
            <a:avLst/>
          </a:prstGeom>
          <a:noFill/>
        </p:spPr>
        <p:txBody>
          <a:bodyPr/>
          <a:lstStyle/>
          <a:p>
            <a:fld id="{075019EE-C9B8-4159-9D30-603A5CDB9B5F}" type="slidenum">
              <a:rPr lang="ar-SA"/>
              <a:pPr/>
              <a:t>184</a:t>
            </a:fld>
            <a:endParaRPr lang="en-US"/>
          </a:p>
        </p:txBody>
      </p:sp>
      <p:sp>
        <p:nvSpPr>
          <p:cNvPr id="188419" name="WordArt 5" descr="Paper bag"/>
          <p:cNvSpPr>
            <a:spLocks noChangeArrowheads="1" noChangeShapeType="1" noTextEdit="1"/>
          </p:cNvSpPr>
          <p:nvPr/>
        </p:nvSpPr>
        <p:spPr bwMode="auto">
          <a:xfrm>
            <a:off x="1495425" y="152400"/>
            <a:ext cx="6200775" cy="847725"/>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نمودار عوامل مؤثر در طراحی سازمان</a:t>
            </a:r>
          </a:p>
        </p:txBody>
      </p:sp>
      <p:sp>
        <p:nvSpPr>
          <p:cNvPr id="188420" name="Oval 6"/>
          <p:cNvSpPr>
            <a:spLocks noChangeArrowheads="1"/>
          </p:cNvSpPr>
          <p:nvPr/>
        </p:nvSpPr>
        <p:spPr bwMode="auto">
          <a:xfrm>
            <a:off x="3886200" y="3048000"/>
            <a:ext cx="1524000" cy="1447800"/>
          </a:xfrm>
          <a:prstGeom prst="ellipse">
            <a:avLst/>
          </a:prstGeom>
          <a:solidFill>
            <a:schemeClr val="accent1"/>
          </a:solidFill>
          <a:ln w="19050" algn="ctr">
            <a:solidFill>
              <a:schemeClr val="tx1"/>
            </a:solidFill>
            <a:round/>
            <a:headEnd/>
            <a:tailEnd/>
          </a:ln>
        </p:spPr>
        <p:txBody>
          <a:bodyPr wrap="none" anchor="ctr"/>
          <a:lstStyle/>
          <a:p>
            <a:r>
              <a:rPr lang="fa-IR" sz="2800" i="1">
                <a:cs typeface="B Mitra" pitchFamily="2" charset="-78"/>
              </a:rPr>
              <a:t>طراحی </a:t>
            </a:r>
          </a:p>
          <a:p>
            <a:r>
              <a:rPr lang="fa-IR" sz="2800" i="1">
                <a:cs typeface="B Mitra" pitchFamily="2" charset="-78"/>
              </a:rPr>
              <a:t>سازمان</a:t>
            </a:r>
            <a:endParaRPr lang="en-US" sz="2800" i="1">
              <a:cs typeface="B Mitra" pitchFamily="2" charset="-78"/>
            </a:endParaRPr>
          </a:p>
        </p:txBody>
      </p:sp>
      <p:sp>
        <p:nvSpPr>
          <p:cNvPr id="188421" name="Rectangle 8"/>
          <p:cNvSpPr>
            <a:spLocks noChangeArrowheads="1"/>
          </p:cNvSpPr>
          <p:nvPr/>
        </p:nvSpPr>
        <p:spPr bwMode="auto">
          <a:xfrm>
            <a:off x="3429000" y="5029200"/>
            <a:ext cx="2514600" cy="1371600"/>
          </a:xfrm>
          <a:prstGeom prst="rect">
            <a:avLst/>
          </a:prstGeom>
          <a:solidFill>
            <a:schemeClr val="accent1"/>
          </a:solidFill>
          <a:ln w="19050" algn="ctr">
            <a:solidFill>
              <a:schemeClr val="tx1"/>
            </a:solidFill>
            <a:miter lim="800000"/>
            <a:headEnd/>
            <a:tailEnd/>
          </a:ln>
        </p:spPr>
        <p:txBody>
          <a:bodyPr wrap="none" anchor="ctr"/>
          <a:lstStyle/>
          <a:p>
            <a:pPr algn="r" rtl="1"/>
            <a:r>
              <a:rPr lang="fa-IR" sz="2000" b="1" i="1">
                <a:cs typeface="B Mitra" pitchFamily="2" charset="-78"/>
              </a:rPr>
              <a:t>سبک های مدیریتی :</a:t>
            </a:r>
          </a:p>
          <a:p>
            <a:pPr algn="r" rtl="1">
              <a:buFontTx/>
              <a:buChar char="-"/>
            </a:pPr>
            <a:r>
              <a:rPr lang="fa-IR" sz="2000" i="1">
                <a:cs typeface="B Mitra" pitchFamily="2" charset="-78"/>
              </a:rPr>
              <a:t> </a:t>
            </a:r>
            <a:r>
              <a:rPr lang="fa-IR" sz="1600" i="1">
                <a:cs typeface="B Mitra" pitchFamily="2" charset="-78"/>
              </a:rPr>
              <a:t>ساختار مدیریتی سازمان</a:t>
            </a:r>
          </a:p>
          <a:p>
            <a:pPr algn="r" rtl="1">
              <a:buFontTx/>
              <a:buChar char="-"/>
            </a:pPr>
            <a:r>
              <a:rPr lang="fa-IR" sz="1600" i="1">
                <a:cs typeface="B Mitra" pitchFamily="2" charset="-78"/>
              </a:rPr>
              <a:t> شکل فرآیند تصمیم گیری</a:t>
            </a:r>
            <a:endParaRPr lang="en-US" sz="2000" i="1">
              <a:cs typeface="B Mitra" pitchFamily="2" charset="-78"/>
            </a:endParaRPr>
          </a:p>
        </p:txBody>
      </p:sp>
      <p:sp>
        <p:nvSpPr>
          <p:cNvPr id="188422" name="Rectangle 9"/>
          <p:cNvSpPr>
            <a:spLocks noChangeArrowheads="1"/>
          </p:cNvSpPr>
          <p:nvPr/>
        </p:nvSpPr>
        <p:spPr bwMode="auto">
          <a:xfrm>
            <a:off x="3429000" y="1219200"/>
            <a:ext cx="2514600" cy="1371600"/>
          </a:xfrm>
          <a:prstGeom prst="rect">
            <a:avLst/>
          </a:prstGeom>
          <a:solidFill>
            <a:schemeClr val="accent1"/>
          </a:solidFill>
          <a:ln w="19050" algn="ctr">
            <a:solidFill>
              <a:schemeClr val="tx1"/>
            </a:solidFill>
            <a:miter lim="800000"/>
            <a:headEnd/>
            <a:tailEnd/>
          </a:ln>
        </p:spPr>
        <p:txBody>
          <a:bodyPr wrap="none" anchor="ctr"/>
          <a:lstStyle/>
          <a:p>
            <a:pPr algn="r" rtl="1"/>
            <a:r>
              <a:rPr lang="fa-IR" sz="2000" b="1" i="1">
                <a:cs typeface="B Mitra" pitchFamily="2" charset="-78"/>
              </a:rPr>
              <a:t>اهداف مؤسسه :</a:t>
            </a:r>
          </a:p>
          <a:p>
            <a:pPr algn="r" rtl="1">
              <a:buFontTx/>
              <a:buChar char="-"/>
            </a:pPr>
            <a:r>
              <a:rPr lang="fa-IR" sz="2000" i="1">
                <a:cs typeface="B Mitra" pitchFamily="2" charset="-78"/>
              </a:rPr>
              <a:t> </a:t>
            </a:r>
            <a:r>
              <a:rPr lang="fa-IR" sz="1600" i="1">
                <a:cs typeface="B Mitra" pitchFamily="2" charset="-78"/>
              </a:rPr>
              <a:t>رسالت ( هدف نهایی )</a:t>
            </a:r>
          </a:p>
          <a:p>
            <a:pPr algn="r" rtl="1">
              <a:buFontTx/>
              <a:buChar char="-"/>
            </a:pPr>
            <a:r>
              <a:rPr lang="fa-IR" sz="1600" i="1">
                <a:cs typeface="B Mitra" pitchFamily="2" charset="-78"/>
              </a:rPr>
              <a:t> اهداف بلند مدت ، میان مدت و </a:t>
            </a:r>
          </a:p>
          <a:p>
            <a:pPr algn="r" rtl="1"/>
            <a:r>
              <a:rPr lang="fa-IR" sz="1600" i="1">
                <a:cs typeface="B Mitra" pitchFamily="2" charset="-78"/>
              </a:rPr>
              <a:t>کوتاه مدت</a:t>
            </a:r>
          </a:p>
          <a:p>
            <a:pPr algn="r" rtl="1">
              <a:buFontTx/>
              <a:buChar char="-"/>
            </a:pPr>
            <a:r>
              <a:rPr lang="fa-IR" sz="1600" i="1">
                <a:cs typeface="B Mitra" pitchFamily="2" charset="-78"/>
              </a:rPr>
              <a:t> استراتژی ها و خط مشی ها</a:t>
            </a:r>
            <a:endParaRPr lang="en-US" sz="2000" i="1">
              <a:cs typeface="B Mitra" pitchFamily="2" charset="-78"/>
            </a:endParaRPr>
          </a:p>
        </p:txBody>
      </p:sp>
      <p:sp>
        <p:nvSpPr>
          <p:cNvPr id="188423" name="Rectangle 10"/>
          <p:cNvSpPr>
            <a:spLocks noChangeArrowheads="1"/>
          </p:cNvSpPr>
          <p:nvPr/>
        </p:nvSpPr>
        <p:spPr bwMode="auto">
          <a:xfrm>
            <a:off x="5943600" y="3048000"/>
            <a:ext cx="2514600" cy="1371600"/>
          </a:xfrm>
          <a:prstGeom prst="rect">
            <a:avLst/>
          </a:prstGeom>
          <a:solidFill>
            <a:schemeClr val="accent1"/>
          </a:solidFill>
          <a:ln w="19050" algn="ctr">
            <a:solidFill>
              <a:schemeClr val="tx1"/>
            </a:solidFill>
            <a:miter lim="800000"/>
            <a:headEnd/>
            <a:tailEnd/>
          </a:ln>
        </p:spPr>
        <p:txBody>
          <a:bodyPr wrap="none" anchor="ctr"/>
          <a:lstStyle/>
          <a:p>
            <a:pPr algn="r" rtl="1"/>
            <a:r>
              <a:rPr lang="fa-IR" sz="2000" b="1" i="1">
                <a:cs typeface="B Mitra" pitchFamily="2" charset="-78"/>
              </a:rPr>
              <a:t>نیروهای داخلی :</a:t>
            </a:r>
          </a:p>
          <a:p>
            <a:pPr algn="r" rtl="1">
              <a:buFontTx/>
              <a:buChar char="-"/>
            </a:pPr>
            <a:r>
              <a:rPr lang="fa-IR" sz="2000" i="1">
                <a:cs typeface="B Mitra" pitchFamily="2" charset="-78"/>
              </a:rPr>
              <a:t> </a:t>
            </a:r>
            <a:r>
              <a:rPr lang="fa-IR" sz="1600" i="1">
                <a:cs typeface="B Mitra" pitchFamily="2" charset="-78"/>
              </a:rPr>
              <a:t>نوع فروش </a:t>
            </a:r>
          </a:p>
          <a:p>
            <a:pPr algn="r" rtl="1">
              <a:buFontTx/>
              <a:buChar char="-"/>
            </a:pPr>
            <a:r>
              <a:rPr lang="fa-IR" sz="1600" i="1">
                <a:cs typeface="B Mitra" pitchFamily="2" charset="-78"/>
              </a:rPr>
              <a:t> تنوع بازارها</a:t>
            </a:r>
          </a:p>
          <a:p>
            <a:pPr algn="r" rtl="1">
              <a:buFontTx/>
              <a:buChar char="-"/>
            </a:pPr>
            <a:r>
              <a:rPr lang="fa-IR" sz="1600" i="1">
                <a:cs typeface="B Mitra" pitchFamily="2" charset="-78"/>
              </a:rPr>
              <a:t> نوع منابع انسانی</a:t>
            </a:r>
          </a:p>
          <a:p>
            <a:pPr algn="r" rtl="1">
              <a:buFontTx/>
              <a:buChar char="-"/>
            </a:pPr>
            <a:r>
              <a:rPr lang="fa-IR" sz="1600" i="1">
                <a:cs typeface="B Mitra" pitchFamily="2" charset="-78"/>
              </a:rPr>
              <a:t> میزان انعطاف پذیری</a:t>
            </a:r>
            <a:endParaRPr lang="en-US" sz="2000" i="1">
              <a:cs typeface="B Mitra" pitchFamily="2" charset="-78"/>
            </a:endParaRPr>
          </a:p>
        </p:txBody>
      </p:sp>
      <p:sp>
        <p:nvSpPr>
          <p:cNvPr id="188424" name="Rectangle 11"/>
          <p:cNvSpPr>
            <a:spLocks noChangeArrowheads="1"/>
          </p:cNvSpPr>
          <p:nvPr/>
        </p:nvSpPr>
        <p:spPr bwMode="auto">
          <a:xfrm>
            <a:off x="838200" y="3048000"/>
            <a:ext cx="2514600" cy="1371600"/>
          </a:xfrm>
          <a:prstGeom prst="rect">
            <a:avLst/>
          </a:prstGeom>
          <a:solidFill>
            <a:schemeClr val="accent1"/>
          </a:solidFill>
          <a:ln w="19050" algn="ctr">
            <a:solidFill>
              <a:schemeClr val="tx1"/>
            </a:solidFill>
            <a:miter lim="800000"/>
            <a:headEnd/>
            <a:tailEnd/>
          </a:ln>
        </p:spPr>
        <p:txBody>
          <a:bodyPr wrap="none" anchor="ctr"/>
          <a:lstStyle/>
          <a:p>
            <a:pPr algn="r" rtl="1"/>
            <a:r>
              <a:rPr lang="fa-IR" sz="2000" b="1" i="1">
                <a:cs typeface="B Mitra" pitchFamily="2" charset="-78"/>
              </a:rPr>
              <a:t>نیروهای خارجی :</a:t>
            </a:r>
          </a:p>
          <a:p>
            <a:pPr algn="r" rtl="1">
              <a:buFontTx/>
              <a:buChar char="-"/>
            </a:pPr>
            <a:r>
              <a:rPr lang="fa-IR" sz="2000" i="1">
                <a:cs typeface="B Mitra" pitchFamily="2" charset="-78"/>
              </a:rPr>
              <a:t> </a:t>
            </a:r>
            <a:r>
              <a:rPr lang="fa-IR" sz="1600" i="1">
                <a:cs typeface="B Mitra" pitchFamily="2" charset="-78"/>
              </a:rPr>
              <a:t>فاصله جغرافیایی</a:t>
            </a:r>
          </a:p>
          <a:p>
            <a:pPr algn="r" rtl="1">
              <a:buFontTx/>
              <a:buChar char="-"/>
            </a:pPr>
            <a:r>
              <a:rPr lang="fa-IR" sz="1600" i="1">
                <a:cs typeface="B Mitra" pitchFamily="2" charset="-78"/>
              </a:rPr>
              <a:t> نوع مشتری</a:t>
            </a:r>
          </a:p>
          <a:p>
            <a:pPr algn="r" rtl="1">
              <a:buFontTx/>
              <a:buChar char="-"/>
            </a:pPr>
            <a:r>
              <a:rPr lang="fa-IR" sz="1600" i="1">
                <a:cs typeface="B Mitra" pitchFamily="2" charset="-78"/>
              </a:rPr>
              <a:t> قوانین دولتی</a:t>
            </a:r>
            <a:endParaRPr lang="en-US" sz="2000" i="1">
              <a:cs typeface="B Mitra" pitchFamily="2" charset="-78"/>
            </a:endParaRPr>
          </a:p>
        </p:txBody>
      </p:sp>
      <p:sp>
        <p:nvSpPr>
          <p:cNvPr id="188425" name="Line 12"/>
          <p:cNvSpPr>
            <a:spLocks noChangeShapeType="1"/>
          </p:cNvSpPr>
          <p:nvPr/>
        </p:nvSpPr>
        <p:spPr bwMode="auto">
          <a:xfrm flipV="1">
            <a:off x="4648200" y="4648200"/>
            <a:ext cx="0" cy="381000"/>
          </a:xfrm>
          <a:prstGeom prst="line">
            <a:avLst/>
          </a:prstGeom>
          <a:noFill/>
          <a:ln w="19050">
            <a:solidFill>
              <a:schemeClr val="tx1"/>
            </a:solidFill>
            <a:round/>
            <a:headEnd/>
            <a:tailEnd type="stealth" w="lg" len="lg"/>
          </a:ln>
        </p:spPr>
        <p:txBody>
          <a:bodyPr wrap="none" anchor="ctr"/>
          <a:lstStyle/>
          <a:p>
            <a:endParaRPr lang="fa-IR"/>
          </a:p>
        </p:txBody>
      </p:sp>
      <p:sp>
        <p:nvSpPr>
          <p:cNvPr id="188426" name="Line 13"/>
          <p:cNvSpPr>
            <a:spLocks noChangeShapeType="1"/>
          </p:cNvSpPr>
          <p:nvPr/>
        </p:nvSpPr>
        <p:spPr bwMode="auto">
          <a:xfrm flipH="1" flipV="1">
            <a:off x="5486400" y="3733800"/>
            <a:ext cx="457200" cy="0"/>
          </a:xfrm>
          <a:prstGeom prst="line">
            <a:avLst/>
          </a:prstGeom>
          <a:noFill/>
          <a:ln w="19050">
            <a:solidFill>
              <a:schemeClr val="tx1"/>
            </a:solidFill>
            <a:round/>
            <a:headEnd/>
            <a:tailEnd type="stealth" w="lg" len="lg"/>
          </a:ln>
        </p:spPr>
        <p:txBody>
          <a:bodyPr wrap="none" anchor="ctr"/>
          <a:lstStyle/>
          <a:p>
            <a:endParaRPr lang="fa-IR"/>
          </a:p>
        </p:txBody>
      </p:sp>
      <p:sp>
        <p:nvSpPr>
          <p:cNvPr id="188427" name="Line 14"/>
          <p:cNvSpPr>
            <a:spLocks noChangeShapeType="1"/>
          </p:cNvSpPr>
          <p:nvPr/>
        </p:nvSpPr>
        <p:spPr bwMode="auto">
          <a:xfrm flipV="1">
            <a:off x="3352800" y="3733800"/>
            <a:ext cx="381000" cy="0"/>
          </a:xfrm>
          <a:prstGeom prst="line">
            <a:avLst/>
          </a:prstGeom>
          <a:noFill/>
          <a:ln w="19050">
            <a:solidFill>
              <a:schemeClr val="tx1"/>
            </a:solidFill>
            <a:round/>
            <a:headEnd/>
            <a:tailEnd type="stealth" w="lg" len="lg"/>
          </a:ln>
        </p:spPr>
        <p:txBody>
          <a:bodyPr wrap="none" anchor="ctr"/>
          <a:lstStyle/>
          <a:p>
            <a:endParaRPr lang="fa-IR"/>
          </a:p>
        </p:txBody>
      </p:sp>
      <p:sp>
        <p:nvSpPr>
          <p:cNvPr id="188428" name="Line 15"/>
          <p:cNvSpPr>
            <a:spLocks noChangeShapeType="1"/>
          </p:cNvSpPr>
          <p:nvPr/>
        </p:nvSpPr>
        <p:spPr bwMode="auto">
          <a:xfrm flipH="1">
            <a:off x="4648200" y="2590800"/>
            <a:ext cx="0" cy="381000"/>
          </a:xfrm>
          <a:prstGeom prst="line">
            <a:avLst/>
          </a:prstGeom>
          <a:noFill/>
          <a:ln w="19050">
            <a:solidFill>
              <a:schemeClr val="tx1"/>
            </a:solidFill>
            <a:round/>
            <a:headEnd/>
            <a:tailEnd type="stealth" w="lg" len="lg"/>
          </a:ln>
        </p:spPr>
        <p:txBody>
          <a:bodyPr wrap="none" anchor="ctr"/>
          <a:lstStyle/>
          <a:p>
            <a:endParaRPr lang="fa-IR"/>
          </a:p>
        </p:txBody>
      </p:sp>
    </p:spTree>
  </p:cSld>
  <p:clrMapOvr>
    <a:masterClrMapping/>
  </p:clrMapOvr>
  <p:transition spd="slow">
    <p:checker dir="vert"/>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Slide Number Placeholder 5"/>
          <p:cNvSpPr>
            <a:spLocks noGrp="1"/>
          </p:cNvSpPr>
          <p:nvPr>
            <p:ph type="sldNum" sz="quarter" idx="12"/>
          </p:nvPr>
        </p:nvSpPr>
        <p:spPr>
          <a:xfrm>
            <a:off x="7010400" y="6245225"/>
            <a:ext cx="2133600" cy="476250"/>
          </a:xfrm>
          <a:prstGeom prst="rect">
            <a:avLst/>
          </a:prstGeom>
          <a:noFill/>
        </p:spPr>
        <p:txBody>
          <a:bodyPr/>
          <a:lstStyle/>
          <a:p>
            <a:fld id="{27DE2964-4D41-4168-B59B-67C535A0B530}" type="slidenum">
              <a:rPr lang="ar-SA"/>
              <a:pPr/>
              <a:t>185</a:t>
            </a:fld>
            <a:endParaRPr lang="en-US"/>
          </a:p>
        </p:txBody>
      </p:sp>
      <p:sp>
        <p:nvSpPr>
          <p:cNvPr id="189443" name="WordArt 5" descr="Paper bag"/>
          <p:cNvSpPr>
            <a:spLocks noChangeArrowheads="1" noChangeShapeType="1" noTextEdit="1"/>
          </p:cNvSpPr>
          <p:nvPr/>
        </p:nvSpPr>
        <p:spPr bwMode="auto">
          <a:xfrm>
            <a:off x="533400" y="533400"/>
            <a:ext cx="79248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انواع ساختارهای سازمانی واحد بازاریابی</a:t>
            </a:r>
          </a:p>
        </p:txBody>
      </p:sp>
      <p:sp>
        <p:nvSpPr>
          <p:cNvPr id="189444" name="Text Box 6"/>
          <p:cNvSpPr txBox="1">
            <a:spLocks noChangeArrowheads="1"/>
          </p:cNvSpPr>
          <p:nvPr/>
        </p:nvSpPr>
        <p:spPr bwMode="auto">
          <a:xfrm>
            <a:off x="457200" y="1600200"/>
            <a:ext cx="8153400" cy="43592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سازمان عملیاتی</a:t>
            </a:r>
          </a:p>
          <a:p>
            <a:pPr algn="r" rtl="1">
              <a:spcBef>
                <a:spcPct val="50000"/>
              </a:spcBef>
            </a:pPr>
            <a:r>
              <a:rPr lang="fa-IR" sz="4000" i="1">
                <a:latin typeface="Monotype Corsiva" pitchFamily="66" charset="0"/>
                <a:cs typeface="B Mitra" pitchFamily="2" charset="-78"/>
              </a:rPr>
              <a:t>2- سازمان جغرافیایی</a:t>
            </a:r>
          </a:p>
          <a:p>
            <a:pPr algn="r" rtl="1">
              <a:spcBef>
                <a:spcPct val="50000"/>
              </a:spcBef>
            </a:pPr>
            <a:r>
              <a:rPr lang="fa-IR" sz="4000" i="1">
                <a:latin typeface="Monotype Corsiva" pitchFamily="66" charset="0"/>
                <a:cs typeface="B Mitra" pitchFamily="2" charset="-78"/>
              </a:rPr>
              <a:t>3- سازمان مدیریت محصول</a:t>
            </a:r>
          </a:p>
          <a:p>
            <a:pPr algn="r" rtl="1">
              <a:spcBef>
                <a:spcPct val="50000"/>
              </a:spcBef>
            </a:pPr>
            <a:r>
              <a:rPr lang="fa-IR" sz="4000" i="1">
                <a:latin typeface="Monotype Corsiva" pitchFamily="66" charset="0"/>
                <a:cs typeface="B Mitra" pitchFamily="2" charset="-78"/>
              </a:rPr>
              <a:t>4- سازمان مدیریت بازار</a:t>
            </a:r>
          </a:p>
          <a:p>
            <a:pPr algn="r" rtl="1">
              <a:spcBef>
                <a:spcPct val="50000"/>
              </a:spcBef>
            </a:pPr>
            <a:r>
              <a:rPr lang="fa-IR" sz="4000" i="1">
                <a:latin typeface="Monotype Corsiva" pitchFamily="66" charset="0"/>
                <a:cs typeface="B Mitra" pitchFamily="2" charset="-78"/>
              </a:rPr>
              <a:t>5- سازمان مدیریت محصول / مدیریت بازار</a:t>
            </a:r>
            <a:endParaRPr lang="en-US" sz="4000" i="1">
              <a:latin typeface="Monotype Corsiva" pitchFamily="66" charset="0"/>
              <a:cs typeface="B Mitra" pitchFamily="2" charset="-78"/>
            </a:endParaRPr>
          </a:p>
        </p:txBody>
      </p:sp>
    </p:spTree>
  </p:cSld>
  <p:clrMapOvr>
    <a:masterClrMapping/>
  </p:clrMapOvr>
  <p:transition spd="slow">
    <p:comb/>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Slide Number Placeholder 5"/>
          <p:cNvSpPr>
            <a:spLocks noGrp="1"/>
          </p:cNvSpPr>
          <p:nvPr>
            <p:ph type="sldNum" sz="quarter" idx="12"/>
          </p:nvPr>
        </p:nvSpPr>
        <p:spPr>
          <a:xfrm>
            <a:off x="7010400" y="6245225"/>
            <a:ext cx="2133600" cy="476250"/>
          </a:xfrm>
          <a:prstGeom prst="rect">
            <a:avLst/>
          </a:prstGeom>
          <a:noFill/>
        </p:spPr>
        <p:txBody>
          <a:bodyPr/>
          <a:lstStyle/>
          <a:p>
            <a:fld id="{2747E883-77D4-4282-B136-AFD9D27031C2}" type="slidenum">
              <a:rPr lang="ar-SA"/>
              <a:pPr/>
              <a:t>186</a:t>
            </a:fld>
            <a:endParaRPr lang="en-US"/>
          </a:p>
        </p:txBody>
      </p:sp>
      <p:sp>
        <p:nvSpPr>
          <p:cNvPr id="190467" name="WordArt 5" descr="Paper bag"/>
          <p:cNvSpPr>
            <a:spLocks noChangeArrowheads="1" noChangeShapeType="1" noTextEdit="1"/>
          </p:cNvSpPr>
          <p:nvPr/>
        </p:nvSpPr>
        <p:spPr bwMode="auto">
          <a:xfrm>
            <a:off x="1600200" y="381000"/>
            <a:ext cx="5867400" cy="990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سازمان عملیاتی</a:t>
            </a:r>
          </a:p>
        </p:txBody>
      </p:sp>
      <p:sp>
        <p:nvSpPr>
          <p:cNvPr id="190468" name="Text Box 6"/>
          <p:cNvSpPr txBox="1">
            <a:spLocks noChangeArrowheads="1"/>
          </p:cNvSpPr>
          <p:nvPr/>
        </p:nvSpPr>
        <p:spPr bwMode="auto">
          <a:xfrm>
            <a:off x="457200" y="2514600"/>
            <a:ext cx="8153400" cy="2530475"/>
          </a:xfrm>
          <a:prstGeom prst="rect">
            <a:avLst/>
          </a:prstGeom>
          <a:noFill/>
          <a:ln w="9525">
            <a:noFill/>
            <a:miter lim="800000"/>
            <a:headEnd/>
            <a:tailEnd/>
          </a:ln>
        </p:spPr>
        <p:txBody>
          <a:bodyPr>
            <a:spAutoFit/>
          </a:bodyPr>
          <a:lstStyle/>
          <a:p>
            <a:pPr rtl="1">
              <a:spcBef>
                <a:spcPct val="50000"/>
              </a:spcBef>
            </a:pPr>
            <a:r>
              <a:rPr lang="fa-IR" sz="4000" i="1">
                <a:latin typeface="Monotype Corsiva" pitchFamily="66" charset="0"/>
                <a:cs typeface="B Mitra" pitchFamily="2" charset="-78"/>
              </a:rPr>
              <a:t>یعنی تقسیم کلیه فعالیت های بازاریابی شرکت توسط معاونت بازاریابی به فعالیت های تخصصی جداگانه و سپردن مسئولیت هر یک از فعالیت ها به یک مدیریت مستقل جهت اجراء</a:t>
            </a:r>
            <a:endParaRPr lang="en-US" sz="4000" i="1">
              <a:latin typeface="Monotype Corsiva" pitchFamily="66" charset="0"/>
              <a:cs typeface="B Mitra" pitchFamily="2" charset="-78"/>
            </a:endParaRPr>
          </a:p>
        </p:txBody>
      </p:sp>
    </p:spTree>
  </p:cSld>
  <p:clrMapOvr>
    <a:masterClrMapping/>
  </p:clrMapOvr>
  <p:transition spd="slow">
    <p:comb dir="vert"/>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Slide Number Placeholder 5"/>
          <p:cNvSpPr>
            <a:spLocks noGrp="1"/>
          </p:cNvSpPr>
          <p:nvPr>
            <p:ph type="sldNum" sz="quarter" idx="12"/>
          </p:nvPr>
        </p:nvSpPr>
        <p:spPr>
          <a:xfrm>
            <a:off x="7010400" y="6245225"/>
            <a:ext cx="2133600" cy="476250"/>
          </a:xfrm>
          <a:prstGeom prst="rect">
            <a:avLst/>
          </a:prstGeom>
          <a:noFill/>
        </p:spPr>
        <p:txBody>
          <a:bodyPr/>
          <a:lstStyle/>
          <a:p>
            <a:fld id="{7D4B584E-21BA-4535-82EC-7B7CC44784B2}" type="slidenum">
              <a:rPr lang="ar-SA"/>
              <a:pPr/>
              <a:t>187</a:t>
            </a:fld>
            <a:endParaRPr lang="en-US"/>
          </a:p>
        </p:txBody>
      </p:sp>
      <p:sp>
        <p:nvSpPr>
          <p:cNvPr id="191491" name="WordArt 5" descr="Paper bag"/>
          <p:cNvSpPr>
            <a:spLocks noChangeArrowheads="1" noChangeShapeType="1" noTextEdit="1"/>
          </p:cNvSpPr>
          <p:nvPr/>
        </p:nvSpPr>
        <p:spPr bwMode="auto">
          <a:xfrm>
            <a:off x="304800" y="381000"/>
            <a:ext cx="8458200" cy="1143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دایره بازاریابی با ساختار عملیاتی</a:t>
            </a:r>
          </a:p>
        </p:txBody>
      </p:sp>
      <p:sp>
        <p:nvSpPr>
          <p:cNvPr id="191492" name="Rectangle 6"/>
          <p:cNvSpPr>
            <a:spLocks noChangeArrowheads="1"/>
          </p:cNvSpPr>
          <p:nvPr/>
        </p:nvSpPr>
        <p:spPr bwMode="auto">
          <a:xfrm>
            <a:off x="304800" y="32766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مدیریت اداری </a:t>
            </a:r>
          </a:p>
          <a:p>
            <a:r>
              <a:rPr lang="fa-IR" sz="2400" i="1">
                <a:cs typeface="B Mitra" pitchFamily="2" charset="-78"/>
              </a:rPr>
              <a:t>بازاریابی</a:t>
            </a:r>
            <a:endParaRPr lang="en-US" sz="2400" i="1">
              <a:cs typeface="B Mitra" pitchFamily="2" charset="-78"/>
            </a:endParaRPr>
          </a:p>
        </p:txBody>
      </p:sp>
      <p:sp>
        <p:nvSpPr>
          <p:cNvPr id="191493" name="Line 7"/>
          <p:cNvSpPr>
            <a:spLocks noChangeShapeType="1"/>
          </p:cNvSpPr>
          <p:nvPr/>
        </p:nvSpPr>
        <p:spPr bwMode="auto">
          <a:xfrm>
            <a:off x="1143000" y="2971800"/>
            <a:ext cx="0" cy="304800"/>
          </a:xfrm>
          <a:prstGeom prst="line">
            <a:avLst/>
          </a:prstGeom>
          <a:noFill/>
          <a:ln w="19050">
            <a:solidFill>
              <a:schemeClr val="tx1"/>
            </a:solidFill>
            <a:round/>
            <a:headEnd/>
            <a:tailEnd/>
          </a:ln>
        </p:spPr>
        <p:txBody>
          <a:bodyPr wrap="none" anchor="ctr"/>
          <a:lstStyle/>
          <a:p>
            <a:endParaRPr lang="fa-IR"/>
          </a:p>
        </p:txBody>
      </p:sp>
      <p:sp>
        <p:nvSpPr>
          <p:cNvPr id="191494" name="Line 8"/>
          <p:cNvSpPr>
            <a:spLocks noChangeShapeType="1"/>
          </p:cNvSpPr>
          <p:nvPr/>
        </p:nvSpPr>
        <p:spPr bwMode="auto">
          <a:xfrm flipH="1">
            <a:off x="1143000" y="2971800"/>
            <a:ext cx="6934200" cy="0"/>
          </a:xfrm>
          <a:prstGeom prst="line">
            <a:avLst/>
          </a:prstGeom>
          <a:noFill/>
          <a:ln w="19050">
            <a:solidFill>
              <a:schemeClr val="tx1"/>
            </a:solidFill>
            <a:round/>
            <a:headEnd/>
            <a:tailEnd/>
          </a:ln>
        </p:spPr>
        <p:txBody>
          <a:bodyPr wrap="none" anchor="ctr"/>
          <a:lstStyle/>
          <a:p>
            <a:endParaRPr lang="fa-IR"/>
          </a:p>
        </p:txBody>
      </p:sp>
      <p:sp>
        <p:nvSpPr>
          <p:cNvPr id="191495" name="Rectangle 9"/>
          <p:cNvSpPr>
            <a:spLocks noChangeArrowheads="1"/>
          </p:cNvSpPr>
          <p:nvPr/>
        </p:nvSpPr>
        <p:spPr bwMode="auto">
          <a:xfrm>
            <a:off x="2057400" y="32766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مدیریت تبلیغات </a:t>
            </a:r>
          </a:p>
          <a:p>
            <a:r>
              <a:rPr lang="fa-IR" sz="2400" i="1">
                <a:cs typeface="B Mitra" pitchFamily="2" charset="-78"/>
              </a:rPr>
              <a:t>و فعالیت های</a:t>
            </a:r>
          </a:p>
          <a:p>
            <a:r>
              <a:rPr lang="fa-IR" sz="2400" i="1">
                <a:cs typeface="B Mitra" pitchFamily="2" charset="-78"/>
              </a:rPr>
              <a:t>پیشبرد فروش</a:t>
            </a:r>
            <a:endParaRPr lang="en-US" sz="2400" i="1">
              <a:cs typeface="B Mitra" pitchFamily="2" charset="-78"/>
            </a:endParaRPr>
          </a:p>
        </p:txBody>
      </p:sp>
      <p:sp>
        <p:nvSpPr>
          <p:cNvPr id="191496" name="Rectangle 10"/>
          <p:cNvSpPr>
            <a:spLocks noChangeArrowheads="1"/>
          </p:cNvSpPr>
          <p:nvPr/>
        </p:nvSpPr>
        <p:spPr bwMode="auto">
          <a:xfrm>
            <a:off x="3810000" y="32766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مدیریت فروش</a:t>
            </a:r>
            <a:endParaRPr lang="en-US" sz="2400" i="1">
              <a:cs typeface="B Mitra" pitchFamily="2" charset="-78"/>
            </a:endParaRPr>
          </a:p>
        </p:txBody>
      </p:sp>
      <p:sp>
        <p:nvSpPr>
          <p:cNvPr id="191497" name="Rectangle 11"/>
          <p:cNvSpPr>
            <a:spLocks noChangeArrowheads="1"/>
          </p:cNvSpPr>
          <p:nvPr/>
        </p:nvSpPr>
        <p:spPr bwMode="auto">
          <a:xfrm>
            <a:off x="5562600" y="32766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مدیریت</a:t>
            </a:r>
          </a:p>
          <a:p>
            <a:r>
              <a:rPr lang="fa-IR" sz="2400" i="1">
                <a:cs typeface="B Mitra" pitchFamily="2" charset="-78"/>
              </a:rPr>
              <a:t> تحقیقات </a:t>
            </a:r>
          </a:p>
          <a:p>
            <a:r>
              <a:rPr lang="fa-IR" sz="2400" i="1">
                <a:cs typeface="B Mitra" pitchFamily="2" charset="-78"/>
              </a:rPr>
              <a:t>بازاریابی</a:t>
            </a:r>
            <a:endParaRPr lang="en-US" sz="2400" i="1">
              <a:cs typeface="B Mitra" pitchFamily="2" charset="-78"/>
            </a:endParaRPr>
          </a:p>
        </p:txBody>
      </p:sp>
      <p:sp>
        <p:nvSpPr>
          <p:cNvPr id="191498" name="Rectangle 12"/>
          <p:cNvSpPr>
            <a:spLocks noChangeArrowheads="1"/>
          </p:cNvSpPr>
          <p:nvPr/>
        </p:nvSpPr>
        <p:spPr bwMode="auto">
          <a:xfrm>
            <a:off x="7315200" y="32766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مدیریت</a:t>
            </a:r>
          </a:p>
          <a:p>
            <a:r>
              <a:rPr lang="fa-IR" sz="2400" i="1">
                <a:cs typeface="B Mitra" pitchFamily="2" charset="-78"/>
              </a:rPr>
              <a:t>محصولات</a:t>
            </a:r>
          </a:p>
          <a:p>
            <a:r>
              <a:rPr lang="fa-IR" sz="2400" i="1">
                <a:cs typeface="B Mitra" pitchFamily="2" charset="-78"/>
              </a:rPr>
              <a:t>جدید</a:t>
            </a:r>
            <a:endParaRPr lang="en-US" sz="2400" i="1">
              <a:cs typeface="B Mitra" pitchFamily="2" charset="-78"/>
            </a:endParaRPr>
          </a:p>
        </p:txBody>
      </p:sp>
      <p:sp>
        <p:nvSpPr>
          <p:cNvPr id="191499" name="Line 13"/>
          <p:cNvSpPr>
            <a:spLocks noChangeShapeType="1"/>
          </p:cNvSpPr>
          <p:nvPr/>
        </p:nvSpPr>
        <p:spPr bwMode="auto">
          <a:xfrm>
            <a:off x="2819400" y="2971800"/>
            <a:ext cx="0" cy="304800"/>
          </a:xfrm>
          <a:prstGeom prst="line">
            <a:avLst/>
          </a:prstGeom>
          <a:noFill/>
          <a:ln w="19050">
            <a:solidFill>
              <a:schemeClr val="tx1"/>
            </a:solidFill>
            <a:round/>
            <a:headEnd/>
            <a:tailEnd/>
          </a:ln>
        </p:spPr>
        <p:txBody>
          <a:bodyPr wrap="none" anchor="ctr"/>
          <a:lstStyle/>
          <a:p>
            <a:endParaRPr lang="fa-IR"/>
          </a:p>
        </p:txBody>
      </p:sp>
      <p:sp>
        <p:nvSpPr>
          <p:cNvPr id="191500" name="Line 14"/>
          <p:cNvSpPr>
            <a:spLocks noChangeShapeType="1"/>
          </p:cNvSpPr>
          <p:nvPr/>
        </p:nvSpPr>
        <p:spPr bwMode="auto">
          <a:xfrm>
            <a:off x="8077200" y="2971800"/>
            <a:ext cx="0" cy="304800"/>
          </a:xfrm>
          <a:prstGeom prst="line">
            <a:avLst/>
          </a:prstGeom>
          <a:noFill/>
          <a:ln w="19050">
            <a:solidFill>
              <a:schemeClr val="tx1"/>
            </a:solidFill>
            <a:round/>
            <a:headEnd/>
            <a:tailEnd/>
          </a:ln>
        </p:spPr>
        <p:txBody>
          <a:bodyPr wrap="none" anchor="ctr"/>
          <a:lstStyle/>
          <a:p>
            <a:endParaRPr lang="fa-IR"/>
          </a:p>
        </p:txBody>
      </p:sp>
      <p:sp>
        <p:nvSpPr>
          <p:cNvPr id="191501" name="Line 15"/>
          <p:cNvSpPr>
            <a:spLocks noChangeShapeType="1"/>
          </p:cNvSpPr>
          <p:nvPr/>
        </p:nvSpPr>
        <p:spPr bwMode="auto">
          <a:xfrm>
            <a:off x="6324600" y="2971800"/>
            <a:ext cx="0" cy="304800"/>
          </a:xfrm>
          <a:prstGeom prst="line">
            <a:avLst/>
          </a:prstGeom>
          <a:noFill/>
          <a:ln w="19050">
            <a:solidFill>
              <a:schemeClr val="tx1"/>
            </a:solidFill>
            <a:round/>
            <a:headEnd/>
            <a:tailEnd/>
          </a:ln>
        </p:spPr>
        <p:txBody>
          <a:bodyPr wrap="none" anchor="ctr"/>
          <a:lstStyle/>
          <a:p>
            <a:endParaRPr lang="fa-IR"/>
          </a:p>
        </p:txBody>
      </p:sp>
      <p:sp>
        <p:nvSpPr>
          <p:cNvPr id="191502" name="Line 16"/>
          <p:cNvSpPr>
            <a:spLocks noChangeShapeType="1"/>
          </p:cNvSpPr>
          <p:nvPr/>
        </p:nvSpPr>
        <p:spPr bwMode="auto">
          <a:xfrm>
            <a:off x="4572000" y="2971800"/>
            <a:ext cx="0" cy="304800"/>
          </a:xfrm>
          <a:prstGeom prst="line">
            <a:avLst/>
          </a:prstGeom>
          <a:noFill/>
          <a:ln w="19050">
            <a:solidFill>
              <a:schemeClr val="tx1"/>
            </a:solidFill>
            <a:round/>
            <a:headEnd/>
            <a:tailEnd/>
          </a:ln>
        </p:spPr>
        <p:txBody>
          <a:bodyPr wrap="none" anchor="ctr"/>
          <a:lstStyle/>
          <a:p>
            <a:endParaRPr lang="fa-IR"/>
          </a:p>
        </p:txBody>
      </p:sp>
      <p:sp>
        <p:nvSpPr>
          <p:cNvPr id="191503" name="Line 17"/>
          <p:cNvSpPr>
            <a:spLocks noChangeShapeType="1"/>
          </p:cNvSpPr>
          <p:nvPr/>
        </p:nvSpPr>
        <p:spPr bwMode="auto">
          <a:xfrm>
            <a:off x="4572000" y="2667000"/>
            <a:ext cx="0" cy="304800"/>
          </a:xfrm>
          <a:prstGeom prst="line">
            <a:avLst/>
          </a:prstGeom>
          <a:noFill/>
          <a:ln w="19050">
            <a:solidFill>
              <a:schemeClr val="tx1"/>
            </a:solidFill>
            <a:round/>
            <a:headEnd/>
            <a:tailEnd/>
          </a:ln>
        </p:spPr>
        <p:txBody>
          <a:bodyPr wrap="none" anchor="ctr"/>
          <a:lstStyle/>
          <a:p>
            <a:endParaRPr lang="fa-IR"/>
          </a:p>
        </p:txBody>
      </p:sp>
      <p:sp>
        <p:nvSpPr>
          <p:cNvPr id="191504" name="Rectangle 18"/>
          <p:cNvSpPr>
            <a:spLocks noChangeArrowheads="1"/>
          </p:cNvSpPr>
          <p:nvPr/>
        </p:nvSpPr>
        <p:spPr bwMode="auto">
          <a:xfrm>
            <a:off x="3276600" y="1905000"/>
            <a:ext cx="2590800" cy="762000"/>
          </a:xfrm>
          <a:prstGeom prst="rect">
            <a:avLst/>
          </a:prstGeom>
          <a:solidFill>
            <a:schemeClr val="accent1"/>
          </a:solidFill>
          <a:ln w="19050" algn="ctr">
            <a:solidFill>
              <a:schemeClr val="tx1"/>
            </a:solidFill>
            <a:miter lim="800000"/>
            <a:headEnd/>
            <a:tailEnd/>
          </a:ln>
        </p:spPr>
        <p:txBody>
          <a:bodyPr wrap="none" anchor="ctr"/>
          <a:lstStyle/>
          <a:p>
            <a:r>
              <a:rPr lang="fa-IR" sz="2800" b="1" i="1">
                <a:cs typeface="B Mitra" pitchFamily="2" charset="-78"/>
              </a:rPr>
              <a:t>معاونت بازاریابی</a:t>
            </a:r>
            <a:endParaRPr lang="en-US" sz="2800" b="1" i="1">
              <a:cs typeface="B Mitra" pitchFamily="2" charset="-78"/>
            </a:endParaRPr>
          </a:p>
        </p:txBody>
      </p:sp>
    </p:spTree>
  </p:cSld>
  <p:clrMapOvr>
    <a:masterClrMapping/>
  </p:clrMapOvr>
  <p:transition spd="slow">
    <p:cover dir="d"/>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Slide Number Placeholder 5"/>
          <p:cNvSpPr>
            <a:spLocks noGrp="1"/>
          </p:cNvSpPr>
          <p:nvPr>
            <p:ph type="sldNum" sz="quarter" idx="12"/>
          </p:nvPr>
        </p:nvSpPr>
        <p:spPr>
          <a:xfrm>
            <a:off x="7010400" y="6245225"/>
            <a:ext cx="2133600" cy="476250"/>
          </a:xfrm>
          <a:prstGeom prst="rect">
            <a:avLst/>
          </a:prstGeom>
          <a:noFill/>
        </p:spPr>
        <p:txBody>
          <a:bodyPr/>
          <a:lstStyle/>
          <a:p>
            <a:fld id="{60CEDEAF-A5AE-451E-BCD7-40E7981FA1BD}" type="slidenum">
              <a:rPr lang="ar-SA"/>
              <a:pPr/>
              <a:t>188</a:t>
            </a:fld>
            <a:endParaRPr lang="en-US"/>
          </a:p>
        </p:txBody>
      </p:sp>
      <p:sp>
        <p:nvSpPr>
          <p:cNvPr id="192515" name="WordArt 5" descr="Paper bag"/>
          <p:cNvSpPr>
            <a:spLocks noChangeArrowheads="1" noChangeShapeType="1" noTextEdit="1"/>
          </p:cNvSpPr>
          <p:nvPr/>
        </p:nvSpPr>
        <p:spPr bwMode="auto">
          <a:xfrm>
            <a:off x="1524000" y="381000"/>
            <a:ext cx="6019800" cy="1143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سازمان جغرافیایی</a:t>
            </a:r>
          </a:p>
        </p:txBody>
      </p:sp>
      <p:sp>
        <p:nvSpPr>
          <p:cNvPr id="192516" name="Text Box 6"/>
          <p:cNvSpPr txBox="1">
            <a:spLocks noChangeArrowheads="1"/>
          </p:cNvSpPr>
          <p:nvPr/>
        </p:nvSpPr>
        <p:spPr bwMode="auto">
          <a:xfrm>
            <a:off x="457200" y="2514600"/>
            <a:ext cx="8153400" cy="2530475"/>
          </a:xfrm>
          <a:prstGeom prst="rect">
            <a:avLst/>
          </a:prstGeom>
          <a:noFill/>
          <a:ln w="9525">
            <a:noFill/>
            <a:miter lim="800000"/>
            <a:headEnd/>
            <a:tailEnd/>
          </a:ln>
        </p:spPr>
        <p:txBody>
          <a:bodyPr>
            <a:spAutoFit/>
          </a:bodyPr>
          <a:lstStyle/>
          <a:p>
            <a:pPr rtl="1">
              <a:spcBef>
                <a:spcPct val="50000"/>
              </a:spcBef>
            </a:pPr>
            <a:r>
              <a:rPr lang="fa-IR" sz="4000" i="1">
                <a:latin typeface="Monotype Corsiva" pitchFamily="66" charset="0"/>
                <a:cs typeface="B Mitra" pitchFamily="2" charset="-78"/>
              </a:rPr>
              <a:t>فرق این سازماندهی با سازماندهی عملیاتی فقط در بخش مدیریت فروش است که به خاطر گستردگی حیطه جغرافیایی ، زیر نظر این مدیریت ، مدیریت های مناطق ، نواحی ، بخش ها و . . . شکل می گیرند</a:t>
            </a:r>
            <a:endParaRPr lang="en-US" sz="4000" i="1">
              <a:latin typeface="Monotype Corsiva" pitchFamily="66" charset="0"/>
              <a:cs typeface="B Mitra" pitchFamily="2" charset="-78"/>
            </a:endParaRPr>
          </a:p>
        </p:txBody>
      </p:sp>
    </p:spTree>
  </p:cSld>
  <p:clrMapOvr>
    <a:masterClrMapping/>
  </p:clrMapOvr>
  <p:transition spd="slow">
    <p:cove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Slide Number Placeholder 5"/>
          <p:cNvSpPr>
            <a:spLocks noGrp="1"/>
          </p:cNvSpPr>
          <p:nvPr>
            <p:ph type="sldNum" sz="quarter" idx="12"/>
          </p:nvPr>
        </p:nvSpPr>
        <p:spPr>
          <a:xfrm>
            <a:off x="7010400" y="6245225"/>
            <a:ext cx="2133600" cy="476250"/>
          </a:xfrm>
          <a:prstGeom prst="rect">
            <a:avLst/>
          </a:prstGeom>
          <a:noFill/>
        </p:spPr>
        <p:txBody>
          <a:bodyPr/>
          <a:lstStyle/>
          <a:p>
            <a:fld id="{8B047A3A-A551-4F42-9C62-5C5104652821}" type="slidenum">
              <a:rPr lang="ar-SA"/>
              <a:pPr/>
              <a:t>189</a:t>
            </a:fld>
            <a:endParaRPr lang="en-US"/>
          </a:p>
        </p:txBody>
      </p:sp>
      <p:sp>
        <p:nvSpPr>
          <p:cNvPr id="193539" name="WordArt 6" descr="Paper bag"/>
          <p:cNvSpPr>
            <a:spLocks noChangeArrowheads="1" noChangeShapeType="1" noTextEdit="1"/>
          </p:cNvSpPr>
          <p:nvPr/>
        </p:nvSpPr>
        <p:spPr bwMode="auto">
          <a:xfrm>
            <a:off x="228600" y="381000"/>
            <a:ext cx="86868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چارت سازمانی دایره بازاریابی با ساختار جغرافیایی</a:t>
            </a:r>
          </a:p>
        </p:txBody>
      </p:sp>
      <p:sp>
        <p:nvSpPr>
          <p:cNvPr id="193540" name="Rectangle 7"/>
          <p:cNvSpPr>
            <a:spLocks noChangeArrowheads="1"/>
          </p:cNvSpPr>
          <p:nvPr/>
        </p:nvSpPr>
        <p:spPr bwMode="auto">
          <a:xfrm>
            <a:off x="304800" y="28194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 اداری </a:t>
            </a:r>
          </a:p>
          <a:p>
            <a:r>
              <a:rPr lang="fa-IR" sz="2000" i="1">
                <a:cs typeface="B Mitra" pitchFamily="2" charset="-78"/>
              </a:rPr>
              <a:t>بازاریابی</a:t>
            </a:r>
            <a:endParaRPr lang="en-US" sz="2000" i="1">
              <a:cs typeface="B Mitra" pitchFamily="2" charset="-78"/>
            </a:endParaRPr>
          </a:p>
        </p:txBody>
      </p:sp>
      <p:sp>
        <p:nvSpPr>
          <p:cNvPr id="193541" name="Line 8"/>
          <p:cNvSpPr>
            <a:spLocks noChangeShapeType="1"/>
          </p:cNvSpPr>
          <p:nvPr/>
        </p:nvSpPr>
        <p:spPr bwMode="auto">
          <a:xfrm>
            <a:off x="1143000" y="2514600"/>
            <a:ext cx="0" cy="304800"/>
          </a:xfrm>
          <a:prstGeom prst="line">
            <a:avLst/>
          </a:prstGeom>
          <a:noFill/>
          <a:ln w="19050">
            <a:solidFill>
              <a:schemeClr val="tx1"/>
            </a:solidFill>
            <a:round/>
            <a:headEnd/>
            <a:tailEnd/>
          </a:ln>
        </p:spPr>
        <p:txBody>
          <a:bodyPr wrap="none" anchor="ctr"/>
          <a:lstStyle/>
          <a:p>
            <a:endParaRPr lang="fa-IR"/>
          </a:p>
        </p:txBody>
      </p:sp>
      <p:sp>
        <p:nvSpPr>
          <p:cNvPr id="193542" name="Line 9"/>
          <p:cNvSpPr>
            <a:spLocks noChangeShapeType="1"/>
          </p:cNvSpPr>
          <p:nvPr/>
        </p:nvSpPr>
        <p:spPr bwMode="auto">
          <a:xfrm flipH="1">
            <a:off x="1143000" y="2514600"/>
            <a:ext cx="6934200" cy="0"/>
          </a:xfrm>
          <a:prstGeom prst="line">
            <a:avLst/>
          </a:prstGeom>
          <a:noFill/>
          <a:ln w="19050">
            <a:solidFill>
              <a:schemeClr val="tx1"/>
            </a:solidFill>
            <a:round/>
            <a:headEnd/>
            <a:tailEnd/>
          </a:ln>
        </p:spPr>
        <p:txBody>
          <a:bodyPr wrap="none" anchor="ctr"/>
          <a:lstStyle/>
          <a:p>
            <a:endParaRPr lang="fa-IR"/>
          </a:p>
        </p:txBody>
      </p:sp>
      <p:sp>
        <p:nvSpPr>
          <p:cNvPr id="193543" name="Rectangle 10"/>
          <p:cNvSpPr>
            <a:spLocks noChangeArrowheads="1"/>
          </p:cNvSpPr>
          <p:nvPr/>
        </p:nvSpPr>
        <p:spPr bwMode="auto">
          <a:xfrm>
            <a:off x="2057400" y="28194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 تبلیغات </a:t>
            </a:r>
          </a:p>
          <a:p>
            <a:r>
              <a:rPr lang="fa-IR" sz="2000" i="1">
                <a:cs typeface="B Mitra" pitchFamily="2" charset="-78"/>
              </a:rPr>
              <a:t>و فعالیت های</a:t>
            </a:r>
          </a:p>
          <a:p>
            <a:r>
              <a:rPr lang="fa-IR" sz="2000" i="1">
                <a:cs typeface="B Mitra" pitchFamily="2" charset="-78"/>
              </a:rPr>
              <a:t>پیشبرد فروش</a:t>
            </a:r>
            <a:endParaRPr lang="en-US" sz="2000" i="1">
              <a:cs typeface="B Mitra" pitchFamily="2" charset="-78"/>
            </a:endParaRPr>
          </a:p>
        </p:txBody>
      </p:sp>
      <p:sp>
        <p:nvSpPr>
          <p:cNvPr id="193544" name="Rectangle 11"/>
          <p:cNvSpPr>
            <a:spLocks noChangeArrowheads="1"/>
          </p:cNvSpPr>
          <p:nvPr/>
        </p:nvSpPr>
        <p:spPr bwMode="auto">
          <a:xfrm>
            <a:off x="3810000" y="28194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 فروش</a:t>
            </a:r>
          </a:p>
          <a:p>
            <a:r>
              <a:rPr lang="fa-IR" sz="2000" i="1">
                <a:cs typeface="B Mitra" pitchFamily="2" charset="-78"/>
              </a:rPr>
              <a:t>سر تا سری</a:t>
            </a:r>
            <a:endParaRPr lang="en-US" sz="2000" i="1">
              <a:cs typeface="B Mitra" pitchFamily="2" charset="-78"/>
            </a:endParaRPr>
          </a:p>
        </p:txBody>
      </p:sp>
      <p:sp>
        <p:nvSpPr>
          <p:cNvPr id="193545" name="Rectangle 12"/>
          <p:cNvSpPr>
            <a:spLocks noChangeArrowheads="1"/>
          </p:cNvSpPr>
          <p:nvPr/>
        </p:nvSpPr>
        <p:spPr bwMode="auto">
          <a:xfrm>
            <a:off x="5562600" y="28194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a:t>
            </a:r>
          </a:p>
          <a:p>
            <a:r>
              <a:rPr lang="fa-IR" sz="2000" i="1">
                <a:cs typeface="B Mitra" pitchFamily="2" charset="-78"/>
              </a:rPr>
              <a:t> تحقیقات </a:t>
            </a:r>
          </a:p>
          <a:p>
            <a:r>
              <a:rPr lang="fa-IR" sz="2000" i="1">
                <a:cs typeface="B Mitra" pitchFamily="2" charset="-78"/>
              </a:rPr>
              <a:t>بازاریابی</a:t>
            </a:r>
            <a:endParaRPr lang="en-US" sz="2000" i="1">
              <a:cs typeface="B Mitra" pitchFamily="2" charset="-78"/>
            </a:endParaRPr>
          </a:p>
        </p:txBody>
      </p:sp>
      <p:sp>
        <p:nvSpPr>
          <p:cNvPr id="193546" name="Rectangle 13"/>
          <p:cNvSpPr>
            <a:spLocks noChangeArrowheads="1"/>
          </p:cNvSpPr>
          <p:nvPr/>
        </p:nvSpPr>
        <p:spPr bwMode="auto">
          <a:xfrm>
            <a:off x="7315200" y="28194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a:t>
            </a:r>
          </a:p>
          <a:p>
            <a:r>
              <a:rPr lang="fa-IR" sz="2000" i="1">
                <a:cs typeface="B Mitra" pitchFamily="2" charset="-78"/>
              </a:rPr>
              <a:t>محصولات</a:t>
            </a:r>
          </a:p>
          <a:p>
            <a:r>
              <a:rPr lang="fa-IR" sz="2000" i="1">
                <a:cs typeface="B Mitra" pitchFamily="2" charset="-78"/>
              </a:rPr>
              <a:t>جدید</a:t>
            </a:r>
            <a:endParaRPr lang="en-US" sz="2000" i="1">
              <a:cs typeface="B Mitra" pitchFamily="2" charset="-78"/>
            </a:endParaRPr>
          </a:p>
        </p:txBody>
      </p:sp>
      <p:sp>
        <p:nvSpPr>
          <p:cNvPr id="193547" name="Line 14"/>
          <p:cNvSpPr>
            <a:spLocks noChangeShapeType="1"/>
          </p:cNvSpPr>
          <p:nvPr/>
        </p:nvSpPr>
        <p:spPr bwMode="auto">
          <a:xfrm>
            <a:off x="2819400" y="2514600"/>
            <a:ext cx="0" cy="304800"/>
          </a:xfrm>
          <a:prstGeom prst="line">
            <a:avLst/>
          </a:prstGeom>
          <a:noFill/>
          <a:ln w="19050">
            <a:solidFill>
              <a:schemeClr val="tx1"/>
            </a:solidFill>
            <a:round/>
            <a:headEnd/>
            <a:tailEnd/>
          </a:ln>
        </p:spPr>
        <p:txBody>
          <a:bodyPr wrap="none" anchor="ctr"/>
          <a:lstStyle/>
          <a:p>
            <a:endParaRPr lang="fa-IR"/>
          </a:p>
        </p:txBody>
      </p:sp>
      <p:sp>
        <p:nvSpPr>
          <p:cNvPr id="193548" name="Line 15"/>
          <p:cNvSpPr>
            <a:spLocks noChangeShapeType="1"/>
          </p:cNvSpPr>
          <p:nvPr/>
        </p:nvSpPr>
        <p:spPr bwMode="auto">
          <a:xfrm>
            <a:off x="8077200" y="2514600"/>
            <a:ext cx="0" cy="304800"/>
          </a:xfrm>
          <a:prstGeom prst="line">
            <a:avLst/>
          </a:prstGeom>
          <a:noFill/>
          <a:ln w="19050">
            <a:solidFill>
              <a:schemeClr val="tx1"/>
            </a:solidFill>
            <a:round/>
            <a:headEnd/>
            <a:tailEnd/>
          </a:ln>
        </p:spPr>
        <p:txBody>
          <a:bodyPr wrap="none" anchor="ctr"/>
          <a:lstStyle/>
          <a:p>
            <a:endParaRPr lang="fa-IR"/>
          </a:p>
        </p:txBody>
      </p:sp>
      <p:sp>
        <p:nvSpPr>
          <p:cNvPr id="193549" name="Line 16"/>
          <p:cNvSpPr>
            <a:spLocks noChangeShapeType="1"/>
          </p:cNvSpPr>
          <p:nvPr/>
        </p:nvSpPr>
        <p:spPr bwMode="auto">
          <a:xfrm>
            <a:off x="6324600" y="2514600"/>
            <a:ext cx="0" cy="304800"/>
          </a:xfrm>
          <a:prstGeom prst="line">
            <a:avLst/>
          </a:prstGeom>
          <a:noFill/>
          <a:ln w="19050">
            <a:solidFill>
              <a:schemeClr val="tx1"/>
            </a:solidFill>
            <a:round/>
            <a:headEnd/>
            <a:tailEnd/>
          </a:ln>
        </p:spPr>
        <p:txBody>
          <a:bodyPr wrap="none" anchor="ctr"/>
          <a:lstStyle/>
          <a:p>
            <a:endParaRPr lang="fa-IR"/>
          </a:p>
        </p:txBody>
      </p:sp>
      <p:sp>
        <p:nvSpPr>
          <p:cNvPr id="193550" name="Line 17"/>
          <p:cNvSpPr>
            <a:spLocks noChangeShapeType="1"/>
          </p:cNvSpPr>
          <p:nvPr/>
        </p:nvSpPr>
        <p:spPr bwMode="auto">
          <a:xfrm>
            <a:off x="4572000" y="2514600"/>
            <a:ext cx="0" cy="304800"/>
          </a:xfrm>
          <a:prstGeom prst="line">
            <a:avLst/>
          </a:prstGeom>
          <a:noFill/>
          <a:ln w="19050">
            <a:solidFill>
              <a:schemeClr val="tx1"/>
            </a:solidFill>
            <a:round/>
            <a:headEnd/>
            <a:tailEnd/>
          </a:ln>
        </p:spPr>
        <p:txBody>
          <a:bodyPr wrap="none" anchor="ctr"/>
          <a:lstStyle/>
          <a:p>
            <a:endParaRPr lang="fa-IR"/>
          </a:p>
        </p:txBody>
      </p:sp>
      <p:sp>
        <p:nvSpPr>
          <p:cNvPr id="193551" name="Line 18"/>
          <p:cNvSpPr>
            <a:spLocks noChangeShapeType="1"/>
          </p:cNvSpPr>
          <p:nvPr/>
        </p:nvSpPr>
        <p:spPr bwMode="auto">
          <a:xfrm>
            <a:off x="4572000" y="2209800"/>
            <a:ext cx="0" cy="304800"/>
          </a:xfrm>
          <a:prstGeom prst="line">
            <a:avLst/>
          </a:prstGeom>
          <a:noFill/>
          <a:ln w="19050">
            <a:solidFill>
              <a:schemeClr val="tx1"/>
            </a:solidFill>
            <a:round/>
            <a:headEnd/>
            <a:tailEnd/>
          </a:ln>
        </p:spPr>
        <p:txBody>
          <a:bodyPr wrap="none" anchor="ctr"/>
          <a:lstStyle/>
          <a:p>
            <a:endParaRPr lang="fa-IR"/>
          </a:p>
        </p:txBody>
      </p:sp>
      <p:sp>
        <p:nvSpPr>
          <p:cNvPr id="193552" name="Rectangle 19"/>
          <p:cNvSpPr>
            <a:spLocks noChangeArrowheads="1"/>
          </p:cNvSpPr>
          <p:nvPr/>
        </p:nvSpPr>
        <p:spPr bwMode="auto">
          <a:xfrm>
            <a:off x="3276600" y="1447800"/>
            <a:ext cx="2590800" cy="762000"/>
          </a:xfrm>
          <a:prstGeom prst="rect">
            <a:avLst/>
          </a:prstGeom>
          <a:solidFill>
            <a:schemeClr val="accent1"/>
          </a:solidFill>
          <a:ln w="19050" algn="ctr">
            <a:solidFill>
              <a:schemeClr val="tx1"/>
            </a:solidFill>
            <a:miter lim="800000"/>
            <a:headEnd/>
            <a:tailEnd/>
          </a:ln>
        </p:spPr>
        <p:txBody>
          <a:bodyPr wrap="none" anchor="ctr"/>
          <a:lstStyle/>
          <a:p>
            <a:r>
              <a:rPr lang="fa-IR" sz="2800" b="1" i="1">
                <a:cs typeface="B Mitra" pitchFamily="2" charset="-78"/>
              </a:rPr>
              <a:t>معاونت بازاریابی</a:t>
            </a:r>
            <a:endParaRPr lang="en-US" sz="2800" b="1" i="1">
              <a:cs typeface="B Mitra" pitchFamily="2" charset="-78"/>
            </a:endParaRPr>
          </a:p>
        </p:txBody>
      </p:sp>
      <p:sp>
        <p:nvSpPr>
          <p:cNvPr id="193553" name="Rectangle 21"/>
          <p:cNvSpPr>
            <a:spLocks noChangeArrowheads="1"/>
          </p:cNvSpPr>
          <p:nvPr/>
        </p:nvSpPr>
        <p:spPr bwMode="auto">
          <a:xfrm>
            <a:off x="3810000" y="4114800"/>
            <a:ext cx="1600200" cy="2590800"/>
          </a:xfrm>
          <a:prstGeom prst="rect">
            <a:avLst/>
          </a:prstGeom>
          <a:solidFill>
            <a:schemeClr val="accent1"/>
          </a:solidFill>
          <a:ln w="19050" algn="ctr">
            <a:solidFill>
              <a:schemeClr val="tx1"/>
            </a:solidFill>
            <a:miter lim="800000"/>
            <a:headEnd/>
            <a:tailEnd/>
          </a:ln>
        </p:spPr>
        <p:txBody>
          <a:bodyPr wrap="none" anchor="ctr"/>
          <a:lstStyle/>
          <a:p>
            <a:endParaRPr lang="fa-IR" sz="2400" i="1">
              <a:cs typeface="B Mitra" pitchFamily="2" charset="-78"/>
            </a:endParaRPr>
          </a:p>
        </p:txBody>
      </p:sp>
      <p:sp>
        <p:nvSpPr>
          <p:cNvPr id="193554" name="Line 22"/>
          <p:cNvSpPr>
            <a:spLocks noChangeShapeType="1"/>
          </p:cNvSpPr>
          <p:nvPr/>
        </p:nvSpPr>
        <p:spPr bwMode="auto">
          <a:xfrm>
            <a:off x="4572000" y="3810000"/>
            <a:ext cx="0" cy="304800"/>
          </a:xfrm>
          <a:prstGeom prst="line">
            <a:avLst/>
          </a:prstGeom>
          <a:noFill/>
          <a:ln w="19050">
            <a:solidFill>
              <a:schemeClr val="tx1"/>
            </a:solidFill>
            <a:round/>
            <a:headEnd/>
            <a:tailEnd/>
          </a:ln>
        </p:spPr>
        <p:txBody>
          <a:bodyPr wrap="none" anchor="ctr"/>
          <a:lstStyle/>
          <a:p>
            <a:endParaRPr lang="fa-IR"/>
          </a:p>
        </p:txBody>
      </p:sp>
      <p:sp>
        <p:nvSpPr>
          <p:cNvPr id="193555" name="Text Box 20"/>
          <p:cNvSpPr txBox="1">
            <a:spLocks noChangeArrowheads="1"/>
          </p:cNvSpPr>
          <p:nvPr/>
        </p:nvSpPr>
        <p:spPr bwMode="auto">
          <a:xfrm>
            <a:off x="3810000" y="4038600"/>
            <a:ext cx="1524000" cy="703263"/>
          </a:xfrm>
          <a:prstGeom prst="rect">
            <a:avLst/>
          </a:prstGeom>
          <a:noFill/>
          <a:ln w="9525" algn="ctr">
            <a:noFill/>
            <a:miter lim="800000"/>
            <a:headEnd/>
            <a:tailEnd/>
          </a:ln>
        </p:spPr>
        <p:txBody>
          <a:bodyPr>
            <a:spAutoFit/>
          </a:bodyPr>
          <a:lstStyle/>
          <a:p>
            <a:pPr>
              <a:spcBef>
                <a:spcPct val="50000"/>
              </a:spcBef>
            </a:pPr>
            <a:r>
              <a:rPr lang="fa-IR" sz="1600" i="1">
                <a:cs typeface="B Mitra" pitchFamily="2" charset="-78"/>
              </a:rPr>
              <a:t>مدیران مناطق</a:t>
            </a:r>
          </a:p>
          <a:p>
            <a:pPr>
              <a:spcBef>
                <a:spcPct val="50000"/>
              </a:spcBef>
            </a:pPr>
            <a:endParaRPr lang="en-US" sz="1600" i="1">
              <a:cs typeface="B Mitra" pitchFamily="2" charset="-78"/>
            </a:endParaRPr>
          </a:p>
        </p:txBody>
      </p:sp>
      <p:sp>
        <p:nvSpPr>
          <p:cNvPr id="193556" name="Text Box 23"/>
          <p:cNvSpPr txBox="1">
            <a:spLocks noChangeArrowheads="1"/>
          </p:cNvSpPr>
          <p:nvPr/>
        </p:nvSpPr>
        <p:spPr bwMode="auto">
          <a:xfrm>
            <a:off x="3810000" y="4648200"/>
            <a:ext cx="1524000" cy="703263"/>
          </a:xfrm>
          <a:prstGeom prst="rect">
            <a:avLst/>
          </a:prstGeom>
          <a:noFill/>
          <a:ln w="9525" algn="ctr">
            <a:noFill/>
            <a:miter lim="800000"/>
            <a:headEnd/>
            <a:tailEnd/>
          </a:ln>
        </p:spPr>
        <p:txBody>
          <a:bodyPr>
            <a:spAutoFit/>
          </a:bodyPr>
          <a:lstStyle/>
          <a:p>
            <a:pPr>
              <a:spcBef>
                <a:spcPct val="50000"/>
              </a:spcBef>
            </a:pPr>
            <a:r>
              <a:rPr lang="fa-IR" sz="1600" i="1">
                <a:cs typeface="B Mitra" pitchFamily="2" charset="-78"/>
              </a:rPr>
              <a:t>مدیران نواحی</a:t>
            </a:r>
          </a:p>
          <a:p>
            <a:pPr>
              <a:spcBef>
                <a:spcPct val="50000"/>
              </a:spcBef>
            </a:pPr>
            <a:endParaRPr lang="en-US" sz="1600" i="1">
              <a:cs typeface="B Mitra" pitchFamily="2" charset="-78"/>
            </a:endParaRPr>
          </a:p>
        </p:txBody>
      </p:sp>
      <p:sp>
        <p:nvSpPr>
          <p:cNvPr id="193557" name="Text Box 24"/>
          <p:cNvSpPr txBox="1">
            <a:spLocks noChangeArrowheads="1"/>
          </p:cNvSpPr>
          <p:nvPr/>
        </p:nvSpPr>
        <p:spPr bwMode="auto">
          <a:xfrm>
            <a:off x="3810000" y="5334000"/>
            <a:ext cx="1524000" cy="703263"/>
          </a:xfrm>
          <a:prstGeom prst="rect">
            <a:avLst/>
          </a:prstGeom>
          <a:noFill/>
          <a:ln w="9525" algn="ctr">
            <a:noFill/>
            <a:miter lim="800000"/>
            <a:headEnd/>
            <a:tailEnd/>
          </a:ln>
        </p:spPr>
        <p:txBody>
          <a:bodyPr>
            <a:spAutoFit/>
          </a:bodyPr>
          <a:lstStyle/>
          <a:p>
            <a:pPr>
              <a:spcBef>
                <a:spcPct val="50000"/>
              </a:spcBef>
            </a:pPr>
            <a:r>
              <a:rPr lang="fa-IR" sz="1600" i="1">
                <a:cs typeface="B Mitra" pitchFamily="2" charset="-78"/>
              </a:rPr>
              <a:t>مدیران بخش</a:t>
            </a:r>
          </a:p>
          <a:p>
            <a:pPr>
              <a:spcBef>
                <a:spcPct val="50000"/>
              </a:spcBef>
            </a:pPr>
            <a:endParaRPr lang="en-US" sz="1600" i="1">
              <a:cs typeface="B Mitra" pitchFamily="2" charset="-78"/>
            </a:endParaRPr>
          </a:p>
        </p:txBody>
      </p:sp>
      <p:sp>
        <p:nvSpPr>
          <p:cNvPr id="193558" name="Text Box 25"/>
          <p:cNvSpPr txBox="1">
            <a:spLocks noChangeArrowheads="1"/>
          </p:cNvSpPr>
          <p:nvPr/>
        </p:nvSpPr>
        <p:spPr bwMode="auto">
          <a:xfrm>
            <a:off x="3810000" y="6002338"/>
            <a:ext cx="1524000" cy="703262"/>
          </a:xfrm>
          <a:prstGeom prst="rect">
            <a:avLst/>
          </a:prstGeom>
          <a:noFill/>
          <a:ln w="9525" algn="ctr">
            <a:noFill/>
            <a:miter lim="800000"/>
            <a:headEnd/>
            <a:tailEnd/>
          </a:ln>
        </p:spPr>
        <p:txBody>
          <a:bodyPr>
            <a:spAutoFit/>
          </a:bodyPr>
          <a:lstStyle/>
          <a:p>
            <a:pPr>
              <a:spcBef>
                <a:spcPct val="50000"/>
              </a:spcBef>
            </a:pPr>
            <a:r>
              <a:rPr lang="fa-IR" sz="1600" i="1">
                <a:cs typeface="B Mitra" pitchFamily="2" charset="-78"/>
              </a:rPr>
              <a:t>فروشندگان</a:t>
            </a:r>
          </a:p>
          <a:p>
            <a:pPr>
              <a:spcBef>
                <a:spcPct val="50000"/>
              </a:spcBef>
            </a:pPr>
            <a:endParaRPr lang="en-US" sz="1600" i="1">
              <a:cs typeface="B Mitra" pitchFamily="2" charset="-78"/>
            </a:endParaRPr>
          </a:p>
        </p:txBody>
      </p:sp>
      <p:sp>
        <p:nvSpPr>
          <p:cNvPr id="193559" name="Line 26"/>
          <p:cNvSpPr>
            <a:spLocks noChangeShapeType="1"/>
          </p:cNvSpPr>
          <p:nvPr/>
        </p:nvSpPr>
        <p:spPr bwMode="auto">
          <a:xfrm flipH="1">
            <a:off x="3810000" y="4724400"/>
            <a:ext cx="1600200" cy="0"/>
          </a:xfrm>
          <a:prstGeom prst="line">
            <a:avLst/>
          </a:prstGeom>
          <a:noFill/>
          <a:ln w="19050">
            <a:solidFill>
              <a:schemeClr val="tx1"/>
            </a:solidFill>
            <a:round/>
            <a:headEnd/>
            <a:tailEnd/>
          </a:ln>
        </p:spPr>
        <p:txBody>
          <a:bodyPr wrap="none" anchor="ctr"/>
          <a:lstStyle/>
          <a:p>
            <a:endParaRPr lang="fa-IR"/>
          </a:p>
        </p:txBody>
      </p:sp>
      <p:sp>
        <p:nvSpPr>
          <p:cNvPr id="193560" name="Line 27"/>
          <p:cNvSpPr>
            <a:spLocks noChangeShapeType="1"/>
          </p:cNvSpPr>
          <p:nvPr/>
        </p:nvSpPr>
        <p:spPr bwMode="auto">
          <a:xfrm flipH="1">
            <a:off x="3810000" y="5410200"/>
            <a:ext cx="1600200" cy="0"/>
          </a:xfrm>
          <a:prstGeom prst="line">
            <a:avLst/>
          </a:prstGeom>
          <a:noFill/>
          <a:ln w="19050">
            <a:solidFill>
              <a:schemeClr val="tx1"/>
            </a:solidFill>
            <a:round/>
            <a:headEnd/>
            <a:tailEnd/>
          </a:ln>
        </p:spPr>
        <p:txBody>
          <a:bodyPr wrap="none" anchor="ctr"/>
          <a:lstStyle/>
          <a:p>
            <a:endParaRPr lang="fa-IR"/>
          </a:p>
        </p:txBody>
      </p:sp>
      <p:sp>
        <p:nvSpPr>
          <p:cNvPr id="193561" name="Line 28"/>
          <p:cNvSpPr>
            <a:spLocks noChangeShapeType="1"/>
          </p:cNvSpPr>
          <p:nvPr/>
        </p:nvSpPr>
        <p:spPr bwMode="auto">
          <a:xfrm flipH="1">
            <a:off x="3810000" y="6019800"/>
            <a:ext cx="1600200" cy="0"/>
          </a:xfrm>
          <a:prstGeom prst="line">
            <a:avLst/>
          </a:prstGeom>
          <a:noFill/>
          <a:ln w="19050">
            <a:solidFill>
              <a:schemeClr val="tx1"/>
            </a:solidFill>
            <a:round/>
            <a:headEnd/>
            <a:tailEnd/>
          </a:ln>
        </p:spPr>
        <p:txBody>
          <a:bodyPr wrap="none" anchor="ctr"/>
          <a:lstStyle/>
          <a:p>
            <a:endParaRPr lang="fa-IR"/>
          </a:p>
        </p:txBody>
      </p:sp>
    </p:spTree>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7010400" y="6245225"/>
            <a:ext cx="2133600" cy="476250"/>
          </a:xfrm>
          <a:prstGeom prst="rect">
            <a:avLst/>
          </a:prstGeom>
          <a:noFill/>
        </p:spPr>
        <p:txBody>
          <a:bodyPr/>
          <a:lstStyle/>
          <a:p>
            <a:fld id="{1269D995-6555-4CC3-B278-887A49095320}" type="slidenum">
              <a:rPr lang="ar-SA"/>
              <a:pPr/>
              <a:t>19</a:t>
            </a:fld>
            <a:endParaRPr lang="en-US"/>
          </a:p>
        </p:txBody>
      </p:sp>
      <p:sp>
        <p:nvSpPr>
          <p:cNvPr id="24579" name="Text Box 5"/>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مدیریت بازاریابی عبارتست از تجزیه و تحلیل فرصتها ، برنامه ریزی ، اجرا و کنترل برنامه ها با هدف ایجاد و حفظ مبادلات مطلوب در بازارهای هدف به منظور نیل به اهداف سازمان</a:t>
            </a:r>
            <a:endParaRPr lang="en-US" i="1">
              <a:cs typeface="B Mitra" pitchFamily="2" charset="-78"/>
            </a:endParaRPr>
          </a:p>
        </p:txBody>
      </p:sp>
      <p:sp>
        <p:nvSpPr>
          <p:cNvPr id="24580" name="WordArt 6" descr="Paper bag"/>
          <p:cNvSpPr>
            <a:spLocks noChangeArrowheads="1" noChangeShapeType="1" noTextEdit="1"/>
          </p:cNvSpPr>
          <p:nvPr/>
        </p:nvSpPr>
        <p:spPr bwMode="auto">
          <a:xfrm>
            <a:off x="1571625" y="523875"/>
            <a:ext cx="5972175"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تعریف مدیریت بازاریابی</a:t>
            </a:r>
          </a:p>
        </p:txBody>
      </p:sp>
    </p:spTree>
  </p:cSld>
  <p:clrMapOvr>
    <a:masterClrMapping/>
  </p:clrMapOvr>
  <p:transition spd="slow">
    <p:cut/>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Slide Number Placeholder 5"/>
          <p:cNvSpPr>
            <a:spLocks noGrp="1"/>
          </p:cNvSpPr>
          <p:nvPr>
            <p:ph type="sldNum" sz="quarter" idx="12"/>
          </p:nvPr>
        </p:nvSpPr>
        <p:spPr>
          <a:xfrm>
            <a:off x="7010400" y="6245225"/>
            <a:ext cx="2133600" cy="476250"/>
          </a:xfrm>
          <a:prstGeom prst="rect">
            <a:avLst/>
          </a:prstGeom>
          <a:noFill/>
        </p:spPr>
        <p:txBody>
          <a:bodyPr/>
          <a:lstStyle/>
          <a:p>
            <a:fld id="{A4971843-0BDB-4D8E-9356-8BC602DA1386}" type="slidenum">
              <a:rPr lang="ar-SA"/>
              <a:pPr/>
              <a:t>190</a:t>
            </a:fld>
            <a:endParaRPr lang="en-US"/>
          </a:p>
        </p:txBody>
      </p:sp>
      <p:sp>
        <p:nvSpPr>
          <p:cNvPr id="194563" name="WordArt 5" descr="Paper bag"/>
          <p:cNvSpPr>
            <a:spLocks noChangeArrowheads="1" noChangeShapeType="1" noTextEdit="1"/>
          </p:cNvSpPr>
          <p:nvPr/>
        </p:nvSpPr>
        <p:spPr bwMode="auto">
          <a:xfrm>
            <a:off x="1143000" y="381000"/>
            <a:ext cx="6705600" cy="1143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سازمان مدیریت محصول</a:t>
            </a:r>
          </a:p>
        </p:txBody>
      </p:sp>
      <p:sp>
        <p:nvSpPr>
          <p:cNvPr id="194564" name="Text Box 6"/>
          <p:cNvSpPr txBox="1">
            <a:spLocks noChangeArrowheads="1"/>
          </p:cNvSpPr>
          <p:nvPr/>
        </p:nvSpPr>
        <p:spPr bwMode="auto">
          <a:xfrm>
            <a:off x="457200" y="2514600"/>
            <a:ext cx="8153400" cy="2530475"/>
          </a:xfrm>
          <a:prstGeom prst="rect">
            <a:avLst/>
          </a:prstGeom>
          <a:noFill/>
          <a:ln w="9525">
            <a:noFill/>
            <a:miter lim="800000"/>
            <a:headEnd/>
            <a:tailEnd/>
          </a:ln>
        </p:spPr>
        <p:txBody>
          <a:bodyPr>
            <a:spAutoFit/>
          </a:bodyPr>
          <a:lstStyle/>
          <a:p>
            <a:pPr rtl="1">
              <a:spcBef>
                <a:spcPct val="50000"/>
              </a:spcBef>
            </a:pPr>
            <a:r>
              <a:rPr lang="fa-IR" sz="4000" i="1">
                <a:latin typeface="Monotype Corsiva" pitchFamily="66" charset="0"/>
                <a:cs typeface="B Mitra" pitchFamily="2" charset="-78"/>
              </a:rPr>
              <a:t>این ساختار سازمانی مختص مؤسساتی است که کالاهای متنوع با مارک ها و علائم تجاری متعدد تولید و عرضه می کنند ، ( سازماندهی اصلی زیر مدیریت محصول صورت می پذیرد )</a:t>
            </a:r>
            <a:endParaRPr lang="en-US" sz="4000" i="1">
              <a:latin typeface="Monotype Corsiva" pitchFamily="66" charset="0"/>
              <a:cs typeface="B Mitra" pitchFamily="2" charset="-78"/>
            </a:endParaRPr>
          </a:p>
        </p:txBody>
      </p:sp>
    </p:spTree>
  </p:cSld>
  <p:clrMapOvr>
    <a:masterClrMapping/>
  </p:clrMapOvr>
  <p:transition spd="slow">
    <p:cover dir="u"/>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Slide Number Placeholder 5"/>
          <p:cNvSpPr>
            <a:spLocks noGrp="1"/>
          </p:cNvSpPr>
          <p:nvPr>
            <p:ph type="sldNum" sz="quarter" idx="12"/>
          </p:nvPr>
        </p:nvSpPr>
        <p:spPr>
          <a:xfrm>
            <a:off x="7010400" y="6245225"/>
            <a:ext cx="2133600" cy="476250"/>
          </a:xfrm>
          <a:prstGeom prst="rect">
            <a:avLst/>
          </a:prstGeom>
          <a:noFill/>
        </p:spPr>
        <p:txBody>
          <a:bodyPr/>
          <a:lstStyle/>
          <a:p>
            <a:fld id="{E4D56050-DDC0-479D-A7C6-3A58D9C8C260}" type="slidenum">
              <a:rPr lang="ar-SA"/>
              <a:pPr/>
              <a:t>191</a:t>
            </a:fld>
            <a:endParaRPr lang="en-US"/>
          </a:p>
        </p:txBody>
      </p:sp>
      <p:sp>
        <p:nvSpPr>
          <p:cNvPr id="195587" name="WordArt 5" descr="Paper bag"/>
          <p:cNvSpPr>
            <a:spLocks noChangeArrowheads="1" noChangeShapeType="1" noTextEdit="1"/>
          </p:cNvSpPr>
          <p:nvPr/>
        </p:nvSpPr>
        <p:spPr bwMode="auto">
          <a:xfrm>
            <a:off x="228600" y="457200"/>
            <a:ext cx="8610600" cy="990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سازمانی بر مبنای مدیریت محصول</a:t>
            </a:r>
          </a:p>
        </p:txBody>
      </p:sp>
      <p:sp>
        <p:nvSpPr>
          <p:cNvPr id="195588" name="Rectangle 24"/>
          <p:cNvSpPr>
            <a:spLocks noChangeArrowheads="1"/>
          </p:cNvSpPr>
          <p:nvPr/>
        </p:nvSpPr>
        <p:spPr bwMode="auto">
          <a:xfrm>
            <a:off x="304800" y="31242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 اداری </a:t>
            </a:r>
          </a:p>
          <a:p>
            <a:r>
              <a:rPr lang="fa-IR" sz="2000" i="1">
                <a:cs typeface="B Mitra" pitchFamily="2" charset="-78"/>
              </a:rPr>
              <a:t>بازاریابی</a:t>
            </a:r>
            <a:endParaRPr lang="en-US" sz="2000" i="1">
              <a:cs typeface="B Mitra" pitchFamily="2" charset="-78"/>
            </a:endParaRPr>
          </a:p>
        </p:txBody>
      </p:sp>
      <p:sp>
        <p:nvSpPr>
          <p:cNvPr id="195589" name="Line 25"/>
          <p:cNvSpPr>
            <a:spLocks noChangeShapeType="1"/>
          </p:cNvSpPr>
          <p:nvPr/>
        </p:nvSpPr>
        <p:spPr bwMode="auto">
          <a:xfrm>
            <a:off x="1143000" y="2819400"/>
            <a:ext cx="0" cy="304800"/>
          </a:xfrm>
          <a:prstGeom prst="line">
            <a:avLst/>
          </a:prstGeom>
          <a:noFill/>
          <a:ln w="19050">
            <a:solidFill>
              <a:schemeClr val="tx1"/>
            </a:solidFill>
            <a:round/>
            <a:headEnd/>
            <a:tailEnd/>
          </a:ln>
        </p:spPr>
        <p:txBody>
          <a:bodyPr wrap="none" anchor="ctr"/>
          <a:lstStyle/>
          <a:p>
            <a:endParaRPr lang="fa-IR"/>
          </a:p>
        </p:txBody>
      </p:sp>
      <p:sp>
        <p:nvSpPr>
          <p:cNvPr id="195590" name="Line 26"/>
          <p:cNvSpPr>
            <a:spLocks noChangeShapeType="1"/>
          </p:cNvSpPr>
          <p:nvPr/>
        </p:nvSpPr>
        <p:spPr bwMode="auto">
          <a:xfrm flipH="1">
            <a:off x="1143000" y="2819400"/>
            <a:ext cx="6934200" cy="0"/>
          </a:xfrm>
          <a:prstGeom prst="line">
            <a:avLst/>
          </a:prstGeom>
          <a:noFill/>
          <a:ln w="19050">
            <a:solidFill>
              <a:schemeClr val="tx1"/>
            </a:solidFill>
            <a:round/>
            <a:headEnd/>
            <a:tailEnd/>
          </a:ln>
        </p:spPr>
        <p:txBody>
          <a:bodyPr wrap="none" anchor="ctr"/>
          <a:lstStyle/>
          <a:p>
            <a:endParaRPr lang="fa-IR"/>
          </a:p>
        </p:txBody>
      </p:sp>
      <p:sp>
        <p:nvSpPr>
          <p:cNvPr id="195591" name="Rectangle 27"/>
          <p:cNvSpPr>
            <a:spLocks noChangeArrowheads="1"/>
          </p:cNvSpPr>
          <p:nvPr/>
        </p:nvSpPr>
        <p:spPr bwMode="auto">
          <a:xfrm>
            <a:off x="2057400" y="31242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 تبلیغات </a:t>
            </a:r>
          </a:p>
          <a:p>
            <a:r>
              <a:rPr lang="fa-IR" sz="2000" i="1">
                <a:cs typeface="B Mitra" pitchFamily="2" charset="-78"/>
              </a:rPr>
              <a:t>و فعالیت های</a:t>
            </a:r>
          </a:p>
          <a:p>
            <a:r>
              <a:rPr lang="fa-IR" sz="2000" i="1">
                <a:cs typeface="B Mitra" pitchFamily="2" charset="-78"/>
              </a:rPr>
              <a:t>پیشبرد فروش</a:t>
            </a:r>
            <a:endParaRPr lang="en-US" sz="2000" i="1">
              <a:cs typeface="B Mitra" pitchFamily="2" charset="-78"/>
            </a:endParaRPr>
          </a:p>
        </p:txBody>
      </p:sp>
      <p:sp>
        <p:nvSpPr>
          <p:cNvPr id="195592" name="Rectangle 28"/>
          <p:cNvSpPr>
            <a:spLocks noChangeArrowheads="1"/>
          </p:cNvSpPr>
          <p:nvPr/>
        </p:nvSpPr>
        <p:spPr bwMode="auto">
          <a:xfrm>
            <a:off x="3810000" y="31242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 </a:t>
            </a:r>
          </a:p>
          <a:p>
            <a:r>
              <a:rPr lang="fa-IR" sz="2000" i="1">
                <a:cs typeface="B Mitra" pitchFamily="2" charset="-78"/>
              </a:rPr>
              <a:t>محصولات</a:t>
            </a:r>
            <a:endParaRPr lang="en-US" sz="2000" i="1">
              <a:cs typeface="B Mitra" pitchFamily="2" charset="-78"/>
            </a:endParaRPr>
          </a:p>
        </p:txBody>
      </p:sp>
      <p:sp>
        <p:nvSpPr>
          <p:cNvPr id="195593" name="Rectangle 29"/>
          <p:cNvSpPr>
            <a:spLocks noChangeArrowheads="1"/>
          </p:cNvSpPr>
          <p:nvPr/>
        </p:nvSpPr>
        <p:spPr bwMode="auto">
          <a:xfrm>
            <a:off x="5562600" y="31242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a:t>
            </a:r>
          </a:p>
          <a:p>
            <a:r>
              <a:rPr lang="fa-IR" sz="2000" i="1">
                <a:cs typeface="B Mitra" pitchFamily="2" charset="-78"/>
              </a:rPr>
              <a:t> تحقیقات </a:t>
            </a:r>
          </a:p>
          <a:p>
            <a:r>
              <a:rPr lang="fa-IR" sz="2000" i="1">
                <a:cs typeface="B Mitra" pitchFamily="2" charset="-78"/>
              </a:rPr>
              <a:t>بازار</a:t>
            </a:r>
            <a:endParaRPr lang="en-US" sz="2000" i="1">
              <a:cs typeface="B Mitra" pitchFamily="2" charset="-78"/>
            </a:endParaRPr>
          </a:p>
        </p:txBody>
      </p:sp>
      <p:sp>
        <p:nvSpPr>
          <p:cNvPr id="195594" name="Rectangle 30"/>
          <p:cNvSpPr>
            <a:spLocks noChangeArrowheads="1"/>
          </p:cNvSpPr>
          <p:nvPr/>
        </p:nvSpPr>
        <p:spPr bwMode="auto">
          <a:xfrm>
            <a:off x="7315200" y="31242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a:t>
            </a:r>
          </a:p>
          <a:p>
            <a:r>
              <a:rPr lang="fa-IR" sz="2000" i="1">
                <a:cs typeface="B Mitra" pitchFamily="2" charset="-78"/>
              </a:rPr>
              <a:t>فروش</a:t>
            </a:r>
            <a:endParaRPr lang="en-US" sz="2000" i="1">
              <a:cs typeface="B Mitra" pitchFamily="2" charset="-78"/>
            </a:endParaRPr>
          </a:p>
        </p:txBody>
      </p:sp>
      <p:sp>
        <p:nvSpPr>
          <p:cNvPr id="195595" name="Line 31"/>
          <p:cNvSpPr>
            <a:spLocks noChangeShapeType="1"/>
          </p:cNvSpPr>
          <p:nvPr/>
        </p:nvSpPr>
        <p:spPr bwMode="auto">
          <a:xfrm>
            <a:off x="2819400" y="2819400"/>
            <a:ext cx="0" cy="304800"/>
          </a:xfrm>
          <a:prstGeom prst="line">
            <a:avLst/>
          </a:prstGeom>
          <a:noFill/>
          <a:ln w="19050">
            <a:solidFill>
              <a:schemeClr val="tx1"/>
            </a:solidFill>
            <a:round/>
            <a:headEnd/>
            <a:tailEnd/>
          </a:ln>
        </p:spPr>
        <p:txBody>
          <a:bodyPr wrap="none" anchor="ctr"/>
          <a:lstStyle/>
          <a:p>
            <a:endParaRPr lang="fa-IR"/>
          </a:p>
        </p:txBody>
      </p:sp>
      <p:sp>
        <p:nvSpPr>
          <p:cNvPr id="195596" name="Line 32"/>
          <p:cNvSpPr>
            <a:spLocks noChangeShapeType="1"/>
          </p:cNvSpPr>
          <p:nvPr/>
        </p:nvSpPr>
        <p:spPr bwMode="auto">
          <a:xfrm>
            <a:off x="8077200" y="2819400"/>
            <a:ext cx="0" cy="304800"/>
          </a:xfrm>
          <a:prstGeom prst="line">
            <a:avLst/>
          </a:prstGeom>
          <a:noFill/>
          <a:ln w="19050">
            <a:solidFill>
              <a:schemeClr val="tx1"/>
            </a:solidFill>
            <a:round/>
            <a:headEnd/>
            <a:tailEnd/>
          </a:ln>
        </p:spPr>
        <p:txBody>
          <a:bodyPr wrap="none" anchor="ctr"/>
          <a:lstStyle/>
          <a:p>
            <a:endParaRPr lang="fa-IR"/>
          </a:p>
        </p:txBody>
      </p:sp>
      <p:sp>
        <p:nvSpPr>
          <p:cNvPr id="195597" name="Line 33"/>
          <p:cNvSpPr>
            <a:spLocks noChangeShapeType="1"/>
          </p:cNvSpPr>
          <p:nvPr/>
        </p:nvSpPr>
        <p:spPr bwMode="auto">
          <a:xfrm>
            <a:off x="6324600" y="2819400"/>
            <a:ext cx="0" cy="304800"/>
          </a:xfrm>
          <a:prstGeom prst="line">
            <a:avLst/>
          </a:prstGeom>
          <a:noFill/>
          <a:ln w="19050">
            <a:solidFill>
              <a:schemeClr val="tx1"/>
            </a:solidFill>
            <a:round/>
            <a:headEnd/>
            <a:tailEnd/>
          </a:ln>
        </p:spPr>
        <p:txBody>
          <a:bodyPr wrap="none" anchor="ctr"/>
          <a:lstStyle/>
          <a:p>
            <a:endParaRPr lang="fa-IR"/>
          </a:p>
        </p:txBody>
      </p:sp>
      <p:sp>
        <p:nvSpPr>
          <p:cNvPr id="195598" name="Line 34"/>
          <p:cNvSpPr>
            <a:spLocks noChangeShapeType="1"/>
          </p:cNvSpPr>
          <p:nvPr/>
        </p:nvSpPr>
        <p:spPr bwMode="auto">
          <a:xfrm>
            <a:off x="4572000" y="2819400"/>
            <a:ext cx="0" cy="304800"/>
          </a:xfrm>
          <a:prstGeom prst="line">
            <a:avLst/>
          </a:prstGeom>
          <a:noFill/>
          <a:ln w="19050">
            <a:solidFill>
              <a:schemeClr val="tx1"/>
            </a:solidFill>
            <a:round/>
            <a:headEnd/>
            <a:tailEnd/>
          </a:ln>
        </p:spPr>
        <p:txBody>
          <a:bodyPr wrap="none" anchor="ctr"/>
          <a:lstStyle/>
          <a:p>
            <a:endParaRPr lang="fa-IR"/>
          </a:p>
        </p:txBody>
      </p:sp>
      <p:sp>
        <p:nvSpPr>
          <p:cNvPr id="195599" name="Line 35"/>
          <p:cNvSpPr>
            <a:spLocks noChangeShapeType="1"/>
          </p:cNvSpPr>
          <p:nvPr/>
        </p:nvSpPr>
        <p:spPr bwMode="auto">
          <a:xfrm>
            <a:off x="4572000" y="2514600"/>
            <a:ext cx="0" cy="304800"/>
          </a:xfrm>
          <a:prstGeom prst="line">
            <a:avLst/>
          </a:prstGeom>
          <a:noFill/>
          <a:ln w="19050">
            <a:solidFill>
              <a:schemeClr val="tx1"/>
            </a:solidFill>
            <a:round/>
            <a:headEnd/>
            <a:tailEnd/>
          </a:ln>
        </p:spPr>
        <p:txBody>
          <a:bodyPr wrap="none" anchor="ctr"/>
          <a:lstStyle/>
          <a:p>
            <a:endParaRPr lang="fa-IR"/>
          </a:p>
        </p:txBody>
      </p:sp>
      <p:sp>
        <p:nvSpPr>
          <p:cNvPr id="195600" name="Rectangle 36"/>
          <p:cNvSpPr>
            <a:spLocks noChangeArrowheads="1"/>
          </p:cNvSpPr>
          <p:nvPr/>
        </p:nvSpPr>
        <p:spPr bwMode="auto">
          <a:xfrm>
            <a:off x="3276600" y="1752600"/>
            <a:ext cx="2590800" cy="762000"/>
          </a:xfrm>
          <a:prstGeom prst="rect">
            <a:avLst/>
          </a:prstGeom>
          <a:solidFill>
            <a:schemeClr val="accent1"/>
          </a:solidFill>
          <a:ln w="19050" algn="ctr">
            <a:solidFill>
              <a:schemeClr val="tx1"/>
            </a:solidFill>
            <a:miter lim="800000"/>
            <a:headEnd/>
            <a:tailEnd/>
          </a:ln>
        </p:spPr>
        <p:txBody>
          <a:bodyPr wrap="none" anchor="ctr"/>
          <a:lstStyle/>
          <a:p>
            <a:r>
              <a:rPr lang="fa-IR" sz="2800" b="1" i="1">
                <a:cs typeface="B Mitra" pitchFamily="2" charset="-78"/>
              </a:rPr>
              <a:t>معاونت بازاریابی</a:t>
            </a:r>
            <a:endParaRPr lang="en-US" sz="2800" b="1" i="1">
              <a:cs typeface="B Mitra" pitchFamily="2" charset="-78"/>
            </a:endParaRPr>
          </a:p>
        </p:txBody>
      </p:sp>
      <p:sp>
        <p:nvSpPr>
          <p:cNvPr id="195601" name="Rectangle 37"/>
          <p:cNvSpPr>
            <a:spLocks noChangeArrowheads="1"/>
          </p:cNvSpPr>
          <p:nvPr/>
        </p:nvSpPr>
        <p:spPr bwMode="auto">
          <a:xfrm>
            <a:off x="3276600" y="46482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مدیران گروه محصول</a:t>
            </a:r>
            <a:endParaRPr lang="en-US" sz="2400" i="1">
              <a:cs typeface="B Mitra" pitchFamily="2" charset="-78"/>
            </a:endParaRPr>
          </a:p>
        </p:txBody>
      </p:sp>
      <p:sp>
        <p:nvSpPr>
          <p:cNvPr id="195602" name="Rectangle 38"/>
          <p:cNvSpPr>
            <a:spLocks noChangeArrowheads="1"/>
          </p:cNvSpPr>
          <p:nvPr/>
        </p:nvSpPr>
        <p:spPr bwMode="auto">
          <a:xfrm>
            <a:off x="3276600" y="54864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مدیران محصول</a:t>
            </a:r>
            <a:endParaRPr lang="en-US" sz="2400" i="1">
              <a:cs typeface="B Mitra" pitchFamily="2" charset="-78"/>
            </a:endParaRPr>
          </a:p>
        </p:txBody>
      </p:sp>
      <p:sp>
        <p:nvSpPr>
          <p:cNvPr id="195603" name="Line 39"/>
          <p:cNvSpPr>
            <a:spLocks noChangeShapeType="1"/>
          </p:cNvSpPr>
          <p:nvPr/>
        </p:nvSpPr>
        <p:spPr bwMode="auto">
          <a:xfrm>
            <a:off x="4572000" y="5181600"/>
            <a:ext cx="0" cy="304800"/>
          </a:xfrm>
          <a:prstGeom prst="line">
            <a:avLst/>
          </a:prstGeom>
          <a:noFill/>
          <a:ln w="19050">
            <a:solidFill>
              <a:schemeClr val="tx1"/>
            </a:solidFill>
            <a:round/>
            <a:headEnd/>
            <a:tailEnd/>
          </a:ln>
        </p:spPr>
        <p:txBody>
          <a:bodyPr wrap="none" anchor="ctr"/>
          <a:lstStyle/>
          <a:p>
            <a:endParaRPr lang="fa-IR"/>
          </a:p>
        </p:txBody>
      </p:sp>
      <p:sp>
        <p:nvSpPr>
          <p:cNvPr id="195604" name="Line 40"/>
          <p:cNvSpPr>
            <a:spLocks noChangeShapeType="1"/>
          </p:cNvSpPr>
          <p:nvPr/>
        </p:nvSpPr>
        <p:spPr bwMode="auto">
          <a:xfrm>
            <a:off x="4572000" y="4114800"/>
            <a:ext cx="0" cy="533400"/>
          </a:xfrm>
          <a:prstGeom prst="line">
            <a:avLst/>
          </a:prstGeom>
          <a:noFill/>
          <a:ln w="19050">
            <a:solidFill>
              <a:schemeClr val="tx1"/>
            </a:solidFill>
            <a:round/>
            <a:headEnd/>
            <a:tailEnd/>
          </a:ln>
        </p:spPr>
        <p:txBody>
          <a:bodyPr wrap="none" anchor="ctr"/>
          <a:lstStyle/>
          <a:p>
            <a:endParaRPr lang="fa-IR"/>
          </a:p>
        </p:txBody>
      </p:sp>
    </p:spTree>
  </p:cSld>
  <p:clrMapOvr>
    <a:masterClrMapping/>
  </p:clrMapOvr>
  <p:transition spd="slow">
    <p:cover dir="ld"/>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Slide Number Placeholder 5"/>
          <p:cNvSpPr>
            <a:spLocks noGrp="1"/>
          </p:cNvSpPr>
          <p:nvPr>
            <p:ph type="sldNum" sz="quarter" idx="12"/>
          </p:nvPr>
        </p:nvSpPr>
        <p:spPr>
          <a:xfrm>
            <a:off x="7010400" y="6245225"/>
            <a:ext cx="2133600" cy="476250"/>
          </a:xfrm>
          <a:prstGeom prst="rect">
            <a:avLst/>
          </a:prstGeom>
          <a:noFill/>
        </p:spPr>
        <p:txBody>
          <a:bodyPr/>
          <a:lstStyle/>
          <a:p>
            <a:fld id="{01E97AF6-9864-4151-B1E4-B8709E2CB108}" type="slidenum">
              <a:rPr lang="ar-SA"/>
              <a:pPr/>
              <a:t>192</a:t>
            </a:fld>
            <a:endParaRPr lang="en-US"/>
          </a:p>
        </p:txBody>
      </p:sp>
      <p:sp>
        <p:nvSpPr>
          <p:cNvPr id="196611" name="WordArt 5" descr="Paper bag"/>
          <p:cNvSpPr>
            <a:spLocks noChangeArrowheads="1" noChangeShapeType="1" noTextEdit="1"/>
          </p:cNvSpPr>
          <p:nvPr/>
        </p:nvSpPr>
        <p:spPr bwMode="auto">
          <a:xfrm>
            <a:off x="1447800" y="381000"/>
            <a:ext cx="6248400" cy="990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سازمان مدیریت بازار</a:t>
            </a:r>
          </a:p>
        </p:txBody>
      </p:sp>
      <p:sp>
        <p:nvSpPr>
          <p:cNvPr id="196612" name="Text Box 6"/>
          <p:cNvSpPr txBox="1">
            <a:spLocks noChangeArrowheads="1"/>
          </p:cNvSpPr>
          <p:nvPr/>
        </p:nvSpPr>
        <p:spPr bwMode="auto">
          <a:xfrm>
            <a:off x="457200" y="2803525"/>
            <a:ext cx="8153400" cy="1920875"/>
          </a:xfrm>
          <a:prstGeom prst="rect">
            <a:avLst/>
          </a:prstGeom>
          <a:noFill/>
          <a:ln w="9525">
            <a:noFill/>
            <a:miter lim="800000"/>
            <a:headEnd/>
            <a:tailEnd/>
          </a:ln>
        </p:spPr>
        <p:txBody>
          <a:bodyPr>
            <a:spAutoFit/>
          </a:bodyPr>
          <a:lstStyle/>
          <a:p>
            <a:pPr rtl="1">
              <a:spcBef>
                <a:spcPct val="50000"/>
              </a:spcBef>
            </a:pPr>
            <a:r>
              <a:rPr lang="fa-IR" sz="4000" i="1">
                <a:latin typeface="Monotype Corsiva" pitchFamily="66" charset="0"/>
                <a:cs typeface="B Mitra" pitchFamily="2" charset="-78"/>
              </a:rPr>
              <a:t>فرق اش با سایر سازمان دهی ها در تغییراتی اضافی است که در زیر مدیریت بازارها صورت می گیرد ، بطوریکه ابتدا مدیران گروه بازار و سپس مدیران بازار شکل می گیرند</a:t>
            </a:r>
            <a:endParaRPr lang="en-US" sz="4000" i="1">
              <a:latin typeface="Monotype Corsiva" pitchFamily="66" charset="0"/>
              <a:cs typeface="B Mitra" pitchFamily="2" charset="-78"/>
            </a:endParaRPr>
          </a:p>
        </p:txBody>
      </p:sp>
    </p:spTree>
  </p:cSld>
  <p:clrMapOvr>
    <a:masterClrMapping/>
  </p:clrMapOvr>
  <p:transition spd="slow">
    <p:cover dir="lu"/>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Slide Number Placeholder 5"/>
          <p:cNvSpPr>
            <a:spLocks noGrp="1"/>
          </p:cNvSpPr>
          <p:nvPr>
            <p:ph type="sldNum" sz="quarter" idx="12"/>
          </p:nvPr>
        </p:nvSpPr>
        <p:spPr>
          <a:xfrm>
            <a:off x="7010400" y="6245225"/>
            <a:ext cx="2133600" cy="476250"/>
          </a:xfrm>
          <a:prstGeom prst="rect">
            <a:avLst/>
          </a:prstGeom>
          <a:noFill/>
        </p:spPr>
        <p:txBody>
          <a:bodyPr/>
          <a:lstStyle/>
          <a:p>
            <a:fld id="{4E19BE5D-114F-4F63-B031-83AC50A2CB6F}" type="slidenum">
              <a:rPr lang="ar-SA"/>
              <a:pPr/>
              <a:t>193</a:t>
            </a:fld>
            <a:endParaRPr lang="en-US"/>
          </a:p>
        </p:txBody>
      </p:sp>
      <p:sp>
        <p:nvSpPr>
          <p:cNvPr id="197635" name="WordArt 6" descr="Paper bag"/>
          <p:cNvSpPr>
            <a:spLocks noChangeArrowheads="1" noChangeShapeType="1" noTextEdit="1"/>
          </p:cNvSpPr>
          <p:nvPr/>
        </p:nvSpPr>
        <p:spPr bwMode="auto">
          <a:xfrm>
            <a:off x="152400" y="381000"/>
            <a:ext cx="87630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ساختار سازمانی بر مبنای مدیریت بازار ( نمودار )</a:t>
            </a:r>
          </a:p>
        </p:txBody>
      </p:sp>
      <p:sp>
        <p:nvSpPr>
          <p:cNvPr id="197636" name="Rectangle 24"/>
          <p:cNvSpPr>
            <a:spLocks noChangeArrowheads="1"/>
          </p:cNvSpPr>
          <p:nvPr/>
        </p:nvSpPr>
        <p:spPr bwMode="auto">
          <a:xfrm>
            <a:off x="304800" y="31242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 اداری </a:t>
            </a:r>
          </a:p>
          <a:p>
            <a:r>
              <a:rPr lang="fa-IR" sz="2000" i="1">
                <a:cs typeface="B Mitra" pitchFamily="2" charset="-78"/>
              </a:rPr>
              <a:t>بازاریابی</a:t>
            </a:r>
            <a:endParaRPr lang="en-US" sz="2000" i="1">
              <a:cs typeface="B Mitra" pitchFamily="2" charset="-78"/>
            </a:endParaRPr>
          </a:p>
        </p:txBody>
      </p:sp>
      <p:sp>
        <p:nvSpPr>
          <p:cNvPr id="197637" name="Line 25"/>
          <p:cNvSpPr>
            <a:spLocks noChangeShapeType="1"/>
          </p:cNvSpPr>
          <p:nvPr/>
        </p:nvSpPr>
        <p:spPr bwMode="auto">
          <a:xfrm>
            <a:off x="1143000" y="2819400"/>
            <a:ext cx="0" cy="304800"/>
          </a:xfrm>
          <a:prstGeom prst="line">
            <a:avLst/>
          </a:prstGeom>
          <a:noFill/>
          <a:ln w="19050">
            <a:solidFill>
              <a:schemeClr val="tx1"/>
            </a:solidFill>
            <a:round/>
            <a:headEnd/>
            <a:tailEnd/>
          </a:ln>
        </p:spPr>
        <p:txBody>
          <a:bodyPr wrap="none" anchor="ctr"/>
          <a:lstStyle/>
          <a:p>
            <a:endParaRPr lang="fa-IR"/>
          </a:p>
        </p:txBody>
      </p:sp>
      <p:sp>
        <p:nvSpPr>
          <p:cNvPr id="197638" name="Line 26"/>
          <p:cNvSpPr>
            <a:spLocks noChangeShapeType="1"/>
          </p:cNvSpPr>
          <p:nvPr/>
        </p:nvSpPr>
        <p:spPr bwMode="auto">
          <a:xfrm flipH="1">
            <a:off x="1143000" y="2819400"/>
            <a:ext cx="6934200" cy="0"/>
          </a:xfrm>
          <a:prstGeom prst="line">
            <a:avLst/>
          </a:prstGeom>
          <a:noFill/>
          <a:ln w="19050">
            <a:solidFill>
              <a:schemeClr val="tx1"/>
            </a:solidFill>
            <a:round/>
            <a:headEnd/>
            <a:tailEnd/>
          </a:ln>
        </p:spPr>
        <p:txBody>
          <a:bodyPr wrap="none" anchor="ctr"/>
          <a:lstStyle/>
          <a:p>
            <a:endParaRPr lang="fa-IR"/>
          </a:p>
        </p:txBody>
      </p:sp>
      <p:sp>
        <p:nvSpPr>
          <p:cNvPr id="197639" name="Rectangle 27"/>
          <p:cNvSpPr>
            <a:spLocks noChangeArrowheads="1"/>
          </p:cNvSpPr>
          <p:nvPr/>
        </p:nvSpPr>
        <p:spPr bwMode="auto">
          <a:xfrm>
            <a:off x="2057400" y="31242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 تبلیغات </a:t>
            </a:r>
          </a:p>
          <a:p>
            <a:r>
              <a:rPr lang="fa-IR" sz="2000" i="1">
                <a:cs typeface="B Mitra" pitchFamily="2" charset="-78"/>
              </a:rPr>
              <a:t>و فعالیت های</a:t>
            </a:r>
          </a:p>
          <a:p>
            <a:r>
              <a:rPr lang="fa-IR" sz="2000" i="1">
                <a:cs typeface="B Mitra" pitchFamily="2" charset="-78"/>
              </a:rPr>
              <a:t>پیشبرد فروش</a:t>
            </a:r>
            <a:endParaRPr lang="en-US" sz="2000" i="1">
              <a:cs typeface="B Mitra" pitchFamily="2" charset="-78"/>
            </a:endParaRPr>
          </a:p>
        </p:txBody>
      </p:sp>
      <p:sp>
        <p:nvSpPr>
          <p:cNvPr id="197640" name="Rectangle 28"/>
          <p:cNvSpPr>
            <a:spLocks noChangeArrowheads="1"/>
          </p:cNvSpPr>
          <p:nvPr/>
        </p:nvSpPr>
        <p:spPr bwMode="auto">
          <a:xfrm>
            <a:off x="3810000" y="31242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 </a:t>
            </a:r>
          </a:p>
          <a:p>
            <a:r>
              <a:rPr lang="fa-IR" sz="2000" i="1">
                <a:cs typeface="B Mitra" pitchFamily="2" charset="-78"/>
              </a:rPr>
              <a:t>بازارها</a:t>
            </a:r>
            <a:endParaRPr lang="en-US" sz="2000" i="1">
              <a:cs typeface="B Mitra" pitchFamily="2" charset="-78"/>
            </a:endParaRPr>
          </a:p>
        </p:txBody>
      </p:sp>
      <p:sp>
        <p:nvSpPr>
          <p:cNvPr id="197641" name="Rectangle 29"/>
          <p:cNvSpPr>
            <a:spLocks noChangeArrowheads="1"/>
          </p:cNvSpPr>
          <p:nvPr/>
        </p:nvSpPr>
        <p:spPr bwMode="auto">
          <a:xfrm>
            <a:off x="5562600" y="31242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a:t>
            </a:r>
          </a:p>
          <a:p>
            <a:r>
              <a:rPr lang="fa-IR" sz="2000" i="1">
                <a:cs typeface="B Mitra" pitchFamily="2" charset="-78"/>
              </a:rPr>
              <a:t> تحقیقات </a:t>
            </a:r>
          </a:p>
          <a:p>
            <a:r>
              <a:rPr lang="fa-IR" sz="2000" i="1">
                <a:cs typeface="B Mitra" pitchFamily="2" charset="-78"/>
              </a:rPr>
              <a:t>بازاریابی</a:t>
            </a:r>
            <a:endParaRPr lang="en-US" sz="2000" i="1">
              <a:cs typeface="B Mitra" pitchFamily="2" charset="-78"/>
            </a:endParaRPr>
          </a:p>
        </p:txBody>
      </p:sp>
      <p:sp>
        <p:nvSpPr>
          <p:cNvPr id="197642" name="Rectangle 30"/>
          <p:cNvSpPr>
            <a:spLocks noChangeArrowheads="1"/>
          </p:cNvSpPr>
          <p:nvPr/>
        </p:nvSpPr>
        <p:spPr bwMode="auto">
          <a:xfrm>
            <a:off x="7315200" y="3124200"/>
            <a:ext cx="1600200" cy="9906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مدیریت</a:t>
            </a:r>
          </a:p>
          <a:p>
            <a:r>
              <a:rPr lang="fa-IR" sz="2000" i="1">
                <a:cs typeface="B Mitra" pitchFamily="2" charset="-78"/>
              </a:rPr>
              <a:t>فروش</a:t>
            </a:r>
            <a:endParaRPr lang="en-US" sz="2000" i="1">
              <a:cs typeface="B Mitra" pitchFamily="2" charset="-78"/>
            </a:endParaRPr>
          </a:p>
        </p:txBody>
      </p:sp>
      <p:sp>
        <p:nvSpPr>
          <p:cNvPr id="197643" name="Line 31"/>
          <p:cNvSpPr>
            <a:spLocks noChangeShapeType="1"/>
          </p:cNvSpPr>
          <p:nvPr/>
        </p:nvSpPr>
        <p:spPr bwMode="auto">
          <a:xfrm>
            <a:off x="2819400" y="2819400"/>
            <a:ext cx="0" cy="304800"/>
          </a:xfrm>
          <a:prstGeom prst="line">
            <a:avLst/>
          </a:prstGeom>
          <a:noFill/>
          <a:ln w="19050">
            <a:solidFill>
              <a:schemeClr val="tx1"/>
            </a:solidFill>
            <a:round/>
            <a:headEnd/>
            <a:tailEnd/>
          </a:ln>
        </p:spPr>
        <p:txBody>
          <a:bodyPr wrap="none" anchor="ctr"/>
          <a:lstStyle/>
          <a:p>
            <a:endParaRPr lang="fa-IR"/>
          </a:p>
        </p:txBody>
      </p:sp>
      <p:sp>
        <p:nvSpPr>
          <p:cNvPr id="197644" name="Line 32"/>
          <p:cNvSpPr>
            <a:spLocks noChangeShapeType="1"/>
          </p:cNvSpPr>
          <p:nvPr/>
        </p:nvSpPr>
        <p:spPr bwMode="auto">
          <a:xfrm>
            <a:off x="8077200" y="2819400"/>
            <a:ext cx="0" cy="304800"/>
          </a:xfrm>
          <a:prstGeom prst="line">
            <a:avLst/>
          </a:prstGeom>
          <a:noFill/>
          <a:ln w="19050">
            <a:solidFill>
              <a:schemeClr val="tx1"/>
            </a:solidFill>
            <a:round/>
            <a:headEnd/>
            <a:tailEnd/>
          </a:ln>
        </p:spPr>
        <p:txBody>
          <a:bodyPr wrap="none" anchor="ctr"/>
          <a:lstStyle/>
          <a:p>
            <a:endParaRPr lang="fa-IR"/>
          </a:p>
        </p:txBody>
      </p:sp>
      <p:sp>
        <p:nvSpPr>
          <p:cNvPr id="197645" name="Line 33"/>
          <p:cNvSpPr>
            <a:spLocks noChangeShapeType="1"/>
          </p:cNvSpPr>
          <p:nvPr/>
        </p:nvSpPr>
        <p:spPr bwMode="auto">
          <a:xfrm>
            <a:off x="6324600" y="2819400"/>
            <a:ext cx="0" cy="304800"/>
          </a:xfrm>
          <a:prstGeom prst="line">
            <a:avLst/>
          </a:prstGeom>
          <a:noFill/>
          <a:ln w="19050">
            <a:solidFill>
              <a:schemeClr val="tx1"/>
            </a:solidFill>
            <a:round/>
            <a:headEnd/>
            <a:tailEnd/>
          </a:ln>
        </p:spPr>
        <p:txBody>
          <a:bodyPr wrap="none" anchor="ctr"/>
          <a:lstStyle/>
          <a:p>
            <a:endParaRPr lang="fa-IR"/>
          </a:p>
        </p:txBody>
      </p:sp>
      <p:sp>
        <p:nvSpPr>
          <p:cNvPr id="197646" name="Line 34"/>
          <p:cNvSpPr>
            <a:spLocks noChangeShapeType="1"/>
          </p:cNvSpPr>
          <p:nvPr/>
        </p:nvSpPr>
        <p:spPr bwMode="auto">
          <a:xfrm>
            <a:off x="4572000" y="2819400"/>
            <a:ext cx="0" cy="304800"/>
          </a:xfrm>
          <a:prstGeom prst="line">
            <a:avLst/>
          </a:prstGeom>
          <a:noFill/>
          <a:ln w="19050">
            <a:solidFill>
              <a:schemeClr val="tx1"/>
            </a:solidFill>
            <a:round/>
            <a:headEnd/>
            <a:tailEnd/>
          </a:ln>
        </p:spPr>
        <p:txBody>
          <a:bodyPr wrap="none" anchor="ctr"/>
          <a:lstStyle/>
          <a:p>
            <a:endParaRPr lang="fa-IR"/>
          </a:p>
        </p:txBody>
      </p:sp>
      <p:sp>
        <p:nvSpPr>
          <p:cNvPr id="197647" name="Line 35"/>
          <p:cNvSpPr>
            <a:spLocks noChangeShapeType="1"/>
          </p:cNvSpPr>
          <p:nvPr/>
        </p:nvSpPr>
        <p:spPr bwMode="auto">
          <a:xfrm>
            <a:off x="4572000" y="2514600"/>
            <a:ext cx="0" cy="304800"/>
          </a:xfrm>
          <a:prstGeom prst="line">
            <a:avLst/>
          </a:prstGeom>
          <a:noFill/>
          <a:ln w="19050">
            <a:solidFill>
              <a:schemeClr val="tx1"/>
            </a:solidFill>
            <a:round/>
            <a:headEnd/>
            <a:tailEnd/>
          </a:ln>
        </p:spPr>
        <p:txBody>
          <a:bodyPr wrap="none" anchor="ctr"/>
          <a:lstStyle/>
          <a:p>
            <a:endParaRPr lang="fa-IR"/>
          </a:p>
        </p:txBody>
      </p:sp>
      <p:sp>
        <p:nvSpPr>
          <p:cNvPr id="197648" name="Rectangle 36"/>
          <p:cNvSpPr>
            <a:spLocks noChangeArrowheads="1"/>
          </p:cNvSpPr>
          <p:nvPr/>
        </p:nvSpPr>
        <p:spPr bwMode="auto">
          <a:xfrm>
            <a:off x="3276600" y="1752600"/>
            <a:ext cx="2590800" cy="762000"/>
          </a:xfrm>
          <a:prstGeom prst="rect">
            <a:avLst/>
          </a:prstGeom>
          <a:solidFill>
            <a:schemeClr val="accent1"/>
          </a:solidFill>
          <a:ln w="19050" algn="ctr">
            <a:solidFill>
              <a:schemeClr val="tx1"/>
            </a:solidFill>
            <a:miter lim="800000"/>
            <a:headEnd/>
            <a:tailEnd/>
          </a:ln>
        </p:spPr>
        <p:txBody>
          <a:bodyPr wrap="none" anchor="ctr"/>
          <a:lstStyle/>
          <a:p>
            <a:r>
              <a:rPr lang="fa-IR" sz="2800" b="1" i="1">
                <a:cs typeface="B Mitra" pitchFamily="2" charset="-78"/>
              </a:rPr>
              <a:t>معاونت بازاریابی</a:t>
            </a:r>
            <a:endParaRPr lang="en-US" sz="2800" b="1" i="1">
              <a:cs typeface="B Mitra" pitchFamily="2" charset="-78"/>
            </a:endParaRPr>
          </a:p>
        </p:txBody>
      </p:sp>
      <p:sp>
        <p:nvSpPr>
          <p:cNvPr id="197649" name="Rectangle 37"/>
          <p:cNvSpPr>
            <a:spLocks noChangeArrowheads="1"/>
          </p:cNvSpPr>
          <p:nvPr/>
        </p:nvSpPr>
        <p:spPr bwMode="auto">
          <a:xfrm>
            <a:off x="3276600" y="46482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مدیران گروه بازار</a:t>
            </a:r>
            <a:endParaRPr lang="en-US" sz="2400" i="1">
              <a:cs typeface="B Mitra" pitchFamily="2" charset="-78"/>
            </a:endParaRPr>
          </a:p>
        </p:txBody>
      </p:sp>
      <p:sp>
        <p:nvSpPr>
          <p:cNvPr id="197650" name="Rectangle 38"/>
          <p:cNvSpPr>
            <a:spLocks noChangeArrowheads="1"/>
          </p:cNvSpPr>
          <p:nvPr/>
        </p:nvSpPr>
        <p:spPr bwMode="auto">
          <a:xfrm>
            <a:off x="3276600" y="54864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مدیران بازار</a:t>
            </a:r>
            <a:endParaRPr lang="en-US" sz="2400" i="1">
              <a:cs typeface="B Mitra" pitchFamily="2" charset="-78"/>
            </a:endParaRPr>
          </a:p>
        </p:txBody>
      </p:sp>
      <p:sp>
        <p:nvSpPr>
          <p:cNvPr id="197651" name="Line 39"/>
          <p:cNvSpPr>
            <a:spLocks noChangeShapeType="1"/>
          </p:cNvSpPr>
          <p:nvPr/>
        </p:nvSpPr>
        <p:spPr bwMode="auto">
          <a:xfrm>
            <a:off x="4572000" y="5181600"/>
            <a:ext cx="0" cy="304800"/>
          </a:xfrm>
          <a:prstGeom prst="line">
            <a:avLst/>
          </a:prstGeom>
          <a:noFill/>
          <a:ln w="19050">
            <a:solidFill>
              <a:schemeClr val="tx1"/>
            </a:solidFill>
            <a:round/>
            <a:headEnd/>
            <a:tailEnd/>
          </a:ln>
        </p:spPr>
        <p:txBody>
          <a:bodyPr wrap="none" anchor="ctr"/>
          <a:lstStyle/>
          <a:p>
            <a:endParaRPr lang="fa-IR"/>
          </a:p>
        </p:txBody>
      </p:sp>
      <p:sp>
        <p:nvSpPr>
          <p:cNvPr id="197652" name="Line 40"/>
          <p:cNvSpPr>
            <a:spLocks noChangeShapeType="1"/>
          </p:cNvSpPr>
          <p:nvPr/>
        </p:nvSpPr>
        <p:spPr bwMode="auto">
          <a:xfrm>
            <a:off x="4572000" y="4114800"/>
            <a:ext cx="0" cy="533400"/>
          </a:xfrm>
          <a:prstGeom prst="line">
            <a:avLst/>
          </a:prstGeom>
          <a:noFill/>
          <a:ln w="19050">
            <a:solidFill>
              <a:schemeClr val="tx1"/>
            </a:solidFill>
            <a:round/>
            <a:headEnd/>
            <a:tailEnd/>
          </a:ln>
        </p:spPr>
        <p:txBody>
          <a:bodyPr wrap="none" anchor="ctr"/>
          <a:lstStyle/>
          <a:p>
            <a:endParaRPr lang="fa-IR"/>
          </a:p>
        </p:txBody>
      </p:sp>
    </p:spTree>
  </p:cSld>
  <p:clrMapOvr>
    <a:masterClrMapping/>
  </p:clrMapOvr>
  <p:transition spd="slow">
    <p:cover dir="rd"/>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Slide Number Placeholder 5"/>
          <p:cNvSpPr>
            <a:spLocks noGrp="1"/>
          </p:cNvSpPr>
          <p:nvPr>
            <p:ph type="sldNum" sz="quarter" idx="12"/>
          </p:nvPr>
        </p:nvSpPr>
        <p:spPr>
          <a:xfrm>
            <a:off x="7010400" y="6245225"/>
            <a:ext cx="2133600" cy="476250"/>
          </a:xfrm>
          <a:prstGeom prst="rect">
            <a:avLst/>
          </a:prstGeom>
          <a:noFill/>
        </p:spPr>
        <p:txBody>
          <a:bodyPr/>
          <a:lstStyle/>
          <a:p>
            <a:fld id="{2B98DE2A-3D02-467D-826F-42C64CEBCDF2}" type="slidenum">
              <a:rPr lang="ar-SA"/>
              <a:pPr/>
              <a:t>194</a:t>
            </a:fld>
            <a:endParaRPr lang="en-US"/>
          </a:p>
        </p:txBody>
      </p:sp>
      <p:sp>
        <p:nvSpPr>
          <p:cNvPr id="198659" name="WordArt 22" descr="Paper bag"/>
          <p:cNvSpPr>
            <a:spLocks noChangeArrowheads="1" noChangeShapeType="1" noTextEdit="1"/>
          </p:cNvSpPr>
          <p:nvPr/>
        </p:nvSpPr>
        <p:spPr bwMode="auto">
          <a:xfrm>
            <a:off x="914400" y="381000"/>
            <a:ext cx="73152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سازمان مدیریت محصول / مدیریت بازار</a:t>
            </a:r>
          </a:p>
        </p:txBody>
      </p:sp>
      <p:sp>
        <p:nvSpPr>
          <p:cNvPr id="198660" name="Text Box 23"/>
          <p:cNvSpPr txBox="1">
            <a:spLocks noChangeArrowheads="1"/>
          </p:cNvSpPr>
          <p:nvPr/>
        </p:nvSpPr>
        <p:spPr bwMode="auto">
          <a:xfrm>
            <a:off x="457200" y="2803525"/>
            <a:ext cx="8153400" cy="1920875"/>
          </a:xfrm>
          <a:prstGeom prst="rect">
            <a:avLst/>
          </a:prstGeom>
          <a:noFill/>
          <a:ln w="9525">
            <a:noFill/>
            <a:miter lim="800000"/>
            <a:headEnd/>
            <a:tailEnd/>
          </a:ln>
        </p:spPr>
        <p:txBody>
          <a:bodyPr>
            <a:spAutoFit/>
          </a:bodyPr>
          <a:lstStyle/>
          <a:p>
            <a:pPr rtl="1">
              <a:spcBef>
                <a:spcPct val="50000"/>
              </a:spcBef>
            </a:pPr>
            <a:r>
              <a:rPr lang="fa-IR" sz="4000" i="1">
                <a:latin typeface="Monotype Corsiva" pitchFamily="66" charset="0"/>
                <a:cs typeface="B Mitra" pitchFamily="2" charset="-78"/>
              </a:rPr>
              <a:t>این سازماندهی مختص شرکت های خیلی بزرگی است که هم محصولات متعدد دارند و هم بازارهای متنوع و لذا باید کارشان را بصورت ماتریسی انجام دهند</a:t>
            </a:r>
            <a:endParaRPr lang="en-US" sz="4000" i="1">
              <a:latin typeface="Monotype Corsiva" pitchFamily="66" charset="0"/>
              <a:cs typeface="B Mitra" pitchFamily="2" charset="-78"/>
            </a:endParaRPr>
          </a:p>
        </p:txBody>
      </p:sp>
    </p:spTree>
  </p:cSld>
  <p:clrMapOvr>
    <a:masterClrMapping/>
  </p:clrMapOvr>
  <p:transition spd="slow">
    <p:cover dir="ru"/>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Slide Number Placeholder 5"/>
          <p:cNvSpPr>
            <a:spLocks noGrp="1"/>
          </p:cNvSpPr>
          <p:nvPr>
            <p:ph type="sldNum" sz="quarter" idx="12"/>
          </p:nvPr>
        </p:nvSpPr>
        <p:spPr>
          <a:xfrm>
            <a:off x="7010400" y="6245225"/>
            <a:ext cx="2133600" cy="476250"/>
          </a:xfrm>
          <a:prstGeom prst="rect">
            <a:avLst/>
          </a:prstGeom>
          <a:noFill/>
        </p:spPr>
        <p:txBody>
          <a:bodyPr/>
          <a:lstStyle/>
          <a:p>
            <a:fld id="{246ECD3D-6792-46EC-ABA4-B69885866C1E}" type="slidenum">
              <a:rPr lang="ar-SA"/>
              <a:pPr/>
              <a:t>195</a:t>
            </a:fld>
            <a:endParaRPr lang="en-US"/>
          </a:p>
        </p:txBody>
      </p:sp>
      <p:sp>
        <p:nvSpPr>
          <p:cNvPr id="199683" name="WordArt 6" descr="Paper bag"/>
          <p:cNvSpPr>
            <a:spLocks noChangeArrowheads="1" noChangeShapeType="1" noTextEdit="1"/>
          </p:cNvSpPr>
          <p:nvPr/>
        </p:nvSpPr>
        <p:spPr bwMode="auto">
          <a:xfrm>
            <a:off x="990600" y="381000"/>
            <a:ext cx="70866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ساختار سازمانی ماتریسی ( دو بر )</a:t>
            </a:r>
          </a:p>
        </p:txBody>
      </p:sp>
      <p:sp>
        <p:nvSpPr>
          <p:cNvPr id="199684" name="Rectangle 7"/>
          <p:cNvSpPr>
            <a:spLocks noChangeArrowheads="1"/>
          </p:cNvSpPr>
          <p:nvPr/>
        </p:nvSpPr>
        <p:spPr bwMode="auto">
          <a:xfrm>
            <a:off x="2133600" y="3581400"/>
            <a:ext cx="1600200" cy="1828800"/>
          </a:xfrm>
          <a:prstGeom prst="rect">
            <a:avLst/>
          </a:prstGeom>
          <a:solidFill>
            <a:schemeClr val="accent1"/>
          </a:solidFill>
          <a:ln w="19050" algn="ctr">
            <a:solidFill>
              <a:schemeClr val="tx1"/>
            </a:solidFill>
            <a:miter lim="800000"/>
            <a:headEnd/>
            <a:tailEnd/>
          </a:ln>
        </p:spPr>
        <p:txBody>
          <a:bodyPr wrap="none" anchor="ctr"/>
          <a:lstStyle/>
          <a:p>
            <a:endParaRPr lang="fa-IR" sz="2400" i="1">
              <a:cs typeface="B Mitra" pitchFamily="2" charset="-78"/>
            </a:endParaRPr>
          </a:p>
        </p:txBody>
      </p:sp>
      <p:sp>
        <p:nvSpPr>
          <p:cNvPr id="199685" name="Text Box 8"/>
          <p:cNvSpPr txBox="1">
            <a:spLocks noChangeArrowheads="1"/>
          </p:cNvSpPr>
          <p:nvPr/>
        </p:nvSpPr>
        <p:spPr bwMode="auto">
          <a:xfrm>
            <a:off x="304800" y="3657600"/>
            <a:ext cx="1828800" cy="336550"/>
          </a:xfrm>
          <a:prstGeom prst="rect">
            <a:avLst/>
          </a:prstGeom>
          <a:noFill/>
          <a:ln w="9525" algn="ctr">
            <a:noFill/>
            <a:miter lim="800000"/>
            <a:headEnd/>
            <a:tailEnd/>
          </a:ln>
        </p:spPr>
        <p:txBody>
          <a:bodyPr>
            <a:spAutoFit/>
          </a:bodyPr>
          <a:lstStyle/>
          <a:p>
            <a:pPr>
              <a:spcBef>
                <a:spcPct val="50000"/>
              </a:spcBef>
            </a:pPr>
            <a:r>
              <a:rPr lang="fa-IR" sz="1600" b="1" i="1">
                <a:cs typeface="B Mitra" pitchFamily="2" charset="-78"/>
              </a:rPr>
              <a:t>مدیر محصول شماره 1</a:t>
            </a:r>
            <a:endParaRPr lang="en-US" sz="1600" b="1" i="1">
              <a:cs typeface="B Mitra" pitchFamily="2" charset="-78"/>
            </a:endParaRPr>
          </a:p>
        </p:txBody>
      </p:sp>
      <p:sp>
        <p:nvSpPr>
          <p:cNvPr id="199686" name="Line 12"/>
          <p:cNvSpPr>
            <a:spLocks noChangeShapeType="1"/>
          </p:cNvSpPr>
          <p:nvPr/>
        </p:nvSpPr>
        <p:spPr bwMode="auto">
          <a:xfrm flipH="1">
            <a:off x="2133600" y="4038600"/>
            <a:ext cx="1600200" cy="0"/>
          </a:xfrm>
          <a:prstGeom prst="line">
            <a:avLst/>
          </a:prstGeom>
          <a:noFill/>
          <a:ln w="19050">
            <a:solidFill>
              <a:schemeClr val="tx1"/>
            </a:solidFill>
            <a:round/>
            <a:headEnd/>
            <a:tailEnd/>
          </a:ln>
        </p:spPr>
        <p:txBody>
          <a:bodyPr wrap="none" anchor="ctr"/>
          <a:lstStyle/>
          <a:p>
            <a:endParaRPr lang="fa-IR"/>
          </a:p>
        </p:txBody>
      </p:sp>
      <p:sp>
        <p:nvSpPr>
          <p:cNvPr id="199687" name="Line 13"/>
          <p:cNvSpPr>
            <a:spLocks noChangeShapeType="1"/>
          </p:cNvSpPr>
          <p:nvPr/>
        </p:nvSpPr>
        <p:spPr bwMode="auto">
          <a:xfrm flipH="1">
            <a:off x="2133600" y="4495800"/>
            <a:ext cx="1600200" cy="0"/>
          </a:xfrm>
          <a:prstGeom prst="line">
            <a:avLst/>
          </a:prstGeom>
          <a:noFill/>
          <a:ln w="19050">
            <a:solidFill>
              <a:schemeClr val="tx1"/>
            </a:solidFill>
            <a:round/>
            <a:headEnd/>
            <a:tailEnd/>
          </a:ln>
        </p:spPr>
        <p:txBody>
          <a:bodyPr wrap="none" anchor="ctr"/>
          <a:lstStyle/>
          <a:p>
            <a:endParaRPr lang="fa-IR"/>
          </a:p>
        </p:txBody>
      </p:sp>
      <p:sp>
        <p:nvSpPr>
          <p:cNvPr id="199688" name="Line 14"/>
          <p:cNvSpPr>
            <a:spLocks noChangeShapeType="1"/>
          </p:cNvSpPr>
          <p:nvPr/>
        </p:nvSpPr>
        <p:spPr bwMode="auto">
          <a:xfrm flipH="1">
            <a:off x="2133600" y="4953000"/>
            <a:ext cx="1600200" cy="0"/>
          </a:xfrm>
          <a:prstGeom prst="line">
            <a:avLst/>
          </a:prstGeom>
          <a:noFill/>
          <a:ln w="19050">
            <a:solidFill>
              <a:schemeClr val="tx1"/>
            </a:solidFill>
            <a:round/>
            <a:headEnd/>
            <a:tailEnd/>
          </a:ln>
        </p:spPr>
        <p:txBody>
          <a:bodyPr wrap="none" anchor="ctr"/>
          <a:lstStyle/>
          <a:p>
            <a:endParaRPr lang="fa-IR"/>
          </a:p>
        </p:txBody>
      </p:sp>
      <p:sp>
        <p:nvSpPr>
          <p:cNvPr id="199689" name="Rectangle 39"/>
          <p:cNvSpPr>
            <a:spLocks noChangeArrowheads="1"/>
          </p:cNvSpPr>
          <p:nvPr/>
        </p:nvSpPr>
        <p:spPr bwMode="auto">
          <a:xfrm>
            <a:off x="3886200" y="3581400"/>
            <a:ext cx="1600200" cy="1828800"/>
          </a:xfrm>
          <a:prstGeom prst="rect">
            <a:avLst/>
          </a:prstGeom>
          <a:solidFill>
            <a:schemeClr val="accent1"/>
          </a:solidFill>
          <a:ln w="19050" algn="ctr">
            <a:solidFill>
              <a:schemeClr val="tx1"/>
            </a:solidFill>
            <a:miter lim="800000"/>
            <a:headEnd/>
            <a:tailEnd/>
          </a:ln>
        </p:spPr>
        <p:txBody>
          <a:bodyPr wrap="none" anchor="ctr"/>
          <a:lstStyle/>
          <a:p>
            <a:endParaRPr lang="fa-IR" sz="2400" i="1">
              <a:cs typeface="B Mitra" pitchFamily="2" charset="-78"/>
            </a:endParaRPr>
          </a:p>
        </p:txBody>
      </p:sp>
      <p:sp>
        <p:nvSpPr>
          <p:cNvPr id="199690" name="Line 40"/>
          <p:cNvSpPr>
            <a:spLocks noChangeShapeType="1"/>
          </p:cNvSpPr>
          <p:nvPr/>
        </p:nvSpPr>
        <p:spPr bwMode="auto">
          <a:xfrm flipH="1">
            <a:off x="3886200" y="4038600"/>
            <a:ext cx="1600200" cy="0"/>
          </a:xfrm>
          <a:prstGeom prst="line">
            <a:avLst/>
          </a:prstGeom>
          <a:noFill/>
          <a:ln w="19050">
            <a:solidFill>
              <a:schemeClr val="tx1"/>
            </a:solidFill>
            <a:round/>
            <a:headEnd/>
            <a:tailEnd/>
          </a:ln>
        </p:spPr>
        <p:txBody>
          <a:bodyPr wrap="none" anchor="ctr"/>
          <a:lstStyle/>
          <a:p>
            <a:endParaRPr lang="fa-IR"/>
          </a:p>
        </p:txBody>
      </p:sp>
      <p:sp>
        <p:nvSpPr>
          <p:cNvPr id="199691" name="Line 41"/>
          <p:cNvSpPr>
            <a:spLocks noChangeShapeType="1"/>
          </p:cNvSpPr>
          <p:nvPr/>
        </p:nvSpPr>
        <p:spPr bwMode="auto">
          <a:xfrm flipH="1">
            <a:off x="3886200" y="4495800"/>
            <a:ext cx="1600200" cy="0"/>
          </a:xfrm>
          <a:prstGeom prst="line">
            <a:avLst/>
          </a:prstGeom>
          <a:noFill/>
          <a:ln w="19050">
            <a:solidFill>
              <a:schemeClr val="tx1"/>
            </a:solidFill>
            <a:round/>
            <a:headEnd/>
            <a:tailEnd/>
          </a:ln>
        </p:spPr>
        <p:txBody>
          <a:bodyPr wrap="none" anchor="ctr"/>
          <a:lstStyle/>
          <a:p>
            <a:endParaRPr lang="fa-IR"/>
          </a:p>
        </p:txBody>
      </p:sp>
      <p:sp>
        <p:nvSpPr>
          <p:cNvPr id="199692" name="Line 42"/>
          <p:cNvSpPr>
            <a:spLocks noChangeShapeType="1"/>
          </p:cNvSpPr>
          <p:nvPr/>
        </p:nvSpPr>
        <p:spPr bwMode="auto">
          <a:xfrm flipH="1">
            <a:off x="3886200" y="4953000"/>
            <a:ext cx="1600200" cy="0"/>
          </a:xfrm>
          <a:prstGeom prst="line">
            <a:avLst/>
          </a:prstGeom>
          <a:noFill/>
          <a:ln w="19050">
            <a:solidFill>
              <a:schemeClr val="tx1"/>
            </a:solidFill>
            <a:round/>
            <a:headEnd/>
            <a:tailEnd/>
          </a:ln>
        </p:spPr>
        <p:txBody>
          <a:bodyPr wrap="none" anchor="ctr"/>
          <a:lstStyle/>
          <a:p>
            <a:endParaRPr lang="fa-IR"/>
          </a:p>
        </p:txBody>
      </p:sp>
      <p:sp>
        <p:nvSpPr>
          <p:cNvPr id="199693" name="Rectangle 43"/>
          <p:cNvSpPr>
            <a:spLocks noChangeArrowheads="1"/>
          </p:cNvSpPr>
          <p:nvPr/>
        </p:nvSpPr>
        <p:spPr bwMode="auto">
          <a:xfrm>
            <a:off x="5638800" y="3581400"/>
            <a:ext cx="1600200" cy="1828800"/>
          </a:xfrm>
          <a:prstGeom prst="rect">
            <a:avLst/>
          </a:prstGeom>
          <a:solidFill>
            <a:schemeClr val="accent1"/>
          </a:solidFill>
          <a:ln w="19050" algn="ctr">
            <a:solidFill>
              <a:schemeClr val="tx1"/>
            </a:solidFill>
            <a:miter lim="800000"/>
            <a:headEnd/>
            <a:tailEnd/>
          </a:ln>
        </p:spPr>
        <p:txBody>
          <a:bodyPr wrap="none" anchor="ctr"/>
          <a:lstStyle/>
          <a:p>
            <a:endParaRPr lang="fa-IR" sz="2400" i="1">
              <a:cs typeface="B Mitra" pitchFamily="2" charset="-78"/>
            </a:endParaRPr>
          </a:p>
        </p:txBody>
      </p:sp>
      <p:sp>
        <p:nvSpPr>
          <p:cNvPr id="199694" name="Line 44"/>
          <p:cNvSpPr>
            <a:spLocks noChangeShapeType="1"/>
          </p:cNvSpPr>
          <p:nvPr/>
        </p:nvSpPr>
        <p:spPr bwMode="auto">
          <a:xfrm flipH="1">
            <a:off x="5638800" y="4038600"/>
            <a:ext cx="1600200" cy="0"/>
          </a:xfrm>
          <a:prstGeom prst="line">
            <a:avLst/>
          </a:prstGeom>
          <a:noFill/>
          <a:ln w="19050">
            <a:solidFill>
              <a:schemeClr val="tx1"/>
            </a:solidFill>
            <a:round/>
            <a:headEnd/>
            <a:tailEnd/>
          </a:ln>
        </p:spPr>
        <p:txBody>
          <a:bodyPr wrap="none" anchor="ctr"/>
          <a:lstStyle/>
          <a:p>
            <a:endParaRPr lang="fa-IR"/>
          </a:p>
        </p:txBody>
      </p:sp>
      <p:sp>
        <p:nvSpPr>
          <p:cNvPr id="199695" name="Line 45"/>
          <p:cNvSpPr>
            <a:spLocks noChangeShapeType="1"/>
          </p:cNvSpPr>
          <p:nvPr/>
        </p:nvSpPr>
        <p:spPr bwMode="auto">
          <a:xfrm flipH="1">
            <a:off x="5638800" y="4495800"/>
            <a:ext cx="1600200" cy="0"/>
          </a:xfrm>
          <a:prstGeom prst="line">
            <a:avLst/>
          </a:prstGeom>
          <a:noFill/>
          <a:ln w="19050">
            <a:solidFill>
              <a:schemeClr val="tx1"/>
            </a:solidFill>
            <a:round/>
            <a:headEnd/>
            <a:tailEnd/>
          </a:ln>
        </p:spPr>
        <p:txBody>
          <a:bodyPr wrap="none" anchor="ctr"/>
          <a:lstStyle/>
          <a:p>
            <a:endParaRPr lang="fa-IR"/>
          </a:p>
        </p:txBody>
      </p:sp>
      <p:sp>
        <p:nvSpPr>
          <p:cNvPr id="199696" name="Line 46"/>
          <p:cNvSpPr>
            <a:spLocks noChangeShapeType="1"/>
          </p:cNvSpPr>
          <p:nvPr/>
        </p:nvSpPr>
        <p:spPr bwMode="auto">
          <a:xfrm flipH="1">
            <a:off x="5638800" y="4953000"/>
            <a:ext cx="1600200" cy="0"/>
          </a:xfrm>
          <a:prstGeom prst="line">
            <a:avLst/>
          </a:prstGeom>
          <a:noFill/>
          <a:ln w="19050">
            <a:solidFill>
              <a:schemeClr val="tx1"/>
            </a:solidFill>
            <a:round/>
            <a:headEnd/>
            <a:tailEnd/>
          </a:ln>
        </p:spPr>
        <p:txBody>
          <a:bodyPr wrap="none" anchor="ctr"/>
          <a:lstStyle/>
          <a:p>
            <a:endParaRPr lang="fa-IR"/>
          </a:p>
        </p:txBody>
      </p:sp>
      <p:sp>
        <p:nvSpPr>
          <p:cNvPr id="199697" name="Rectangle 47"/>
          <p:cNvSpPr>
            <a:spLocks noChangeArrowheads="1"/>
          </p:cNvSpPr>
          <p:nvPr/>
        </p:nvSpPr>
        <p:spPr bwMode="auto">
          <a:xfrm>
            <a:off x="7391400" y="3581400"/>
            <a:ext cx="1600200" cy="1828800"/>
          </a:xfrm>
          <a:prstGeom prst="rect">
            <a:avLst/>
          </a:prstGeom>
          <a:solidFill>
            <a:schemeClr val="accent1"/>
          </a:solidFill>
          <a:ln w="19050" algn="ctr">
            <a:solidFill>
              <a:schemeClr val="tx1"/>
            </a:solidFill>
            <a:miter lim="800000"/>
            <a:headEnd/>
            <a:tailEnd/>
          </a:ln>
        </p:spPr>
        <p:txBody>
          <a:bodyPr wrap="none" anchor="ctr"/>
          <a:lstStyle/>
          <a:p>
            <a:endParaRPr lang="fa-IR" sz="2400" i="1">
              <a:cs typeface="B Mitra" pitchFamily="2" charset="-78"/>
            </a:endParaRPr>
          </a:p>
        </p:txBody>
      </p:sp>
      <p:sp>
        <p:nvSpPr>
          <p:cNvPr id="199698" name="Line 48"/>
          <p:cNvSpPr>
            <a:spLocks noChangeShapeType="1"/>
          </p:cNvSpPr>
          <p:nvPr/>
        </p:nvSpPr>
        <p:spPr bwMode="auto">
          <a:xfrm flipH="1">
            <a:off x="7391400" y="4038600"/>
            <a:ext cx="1600200" cy="0"/>
          </a:xfrm>
          <a:prstGeom prst="line">
            <a:avLst/>
          </a:prstGeom>
          <a:noFill/>
          <a:ln w="19050">
            <a:solidFill>
              <a:schemeClr val="tx1"/>
            </a:solidFill>
            <a:round/>
            <a:headEnd/>
            <a:tailEnd/>
          </a:ln>
        </p:spPr>
        <p:txBody>
          <a:bodyPr wrap="none" anchor="ctr"/>
          <a:lstStyle/>
          <a:p>
            <a:endParaRPr lang="fa-IR"/>
          </a:p>
        </p:txBody>
      </p:sp>
      <p:sp>
        <p:nvSpPr>
          <p:cNvPr id="199699" name="Line 49"/>
          <p:cNvSpPr>
            <a:spLocks noChangeShapeType="1"/>
          </p:cNvSpPr>
          <p:nvPr/>
        </p:nvSpPr>
        <p:spPr bwMode="auto">
          <a:xfrm flipH="1">
            <a:off x="7391400" y="4495800"/>
            <a:ext cx="1600200" cy="0"/>
          </a:xfrm>
          <a:prstGeom prst="line">
            <a:avLst/>
          </a:prstGeom>
          <a:noFill/>
          <a:ln w="19050">
            <a:solidFill>
              <a:schemeClr val="tx1"/>
            </a:solidFill>
            <a:round/>
            <a:headEnd/>
            <a:tailEnd/>
          </a:ln>
        </p:spPr>
        <p:txBody>
          <a:bodyPr wrap="none" anchor="ctr"/>
          <a:lstStyle/>
          <a:p>
            <a:endParaRPr lang="fa-IR"/>
          </a:p>
        </p:txBody>
      </p:sp>
      <p:sp>
        <p:nvSpPr>
          <p:cNvPr id="199700" name="Line 50"/>
          <p:cNvSpPr>
            <a:spLocks noChangeShapeType="1"/>
          </p:cNvSpPr>
          <p:nvPr/>
        </p:nvSpPr>
        <p:spPr bwMode="auto">
          <a:xfrm flipH="1">
            <a:off x="7391400" y="4953000"/>
            <a:ext cx="1600200" cy="0"/>
          </a:xfrm>
          <a:prstGeom prst="line">
            <a:avLst/>
          </a:prstGeom>
          <a:noFill/>
          <a:ln w="19050">
            <a:solidFill>
              <a:schemeClr val="tx1"/>
            </a:solidFill>
            <a:round/>
            <a:headEnd/>
            <a:tailEnd/>
          </a:ln>
        </p:spPr>
        <p:txBody>
          <a:bodyPr wrap="none" anchor="ctr"/>
          <a:lstStyle/>
          <a:p>
            <a:endParaRPr lang="fa-IR"/>
          </a:p>
        </p:txBody>
      </p:sp>
      <p:sp>
        <p:nvSpPr>
          <p:cNvPr id="199701" name="Text Box 51"/>
          <p:cNvSpPr txBox="1">
            <a:spLocks noChangeArrowheads="1"/>
          </p:cNvSpPr>
          <p:nvPr/>
        </p:nvSpPr>
        <p:spPr bwMode="auto">
          <a:xfrm>
            <a:off x="381000" y="4114800"/>
            <a:ext cx="1752600" cy="336550"/>
          </a:xfrm>
          <a:prstGeom prst="rect">
            <a:avLst/>
          </a:prstGeom>
          <a:noFill/>
          <a:ln w="9525" algn="ctr">
            <a:noFill/>
            <a:miter lim="800000"/>
            <a:headEnd/>
            <a:tailEnd/>
          </a:ln>
        </p:spPr>
        <p:txBody>
          <a:bodyPr>
            <a:spAutoFit/>
          </a:bodyPr>
          <a:lstStyle/>
          <a:p>
            <a:pPr>
              <a:spcBef>
                <a:spcPct val="50000"/>
              </a:spcBef>
            </a:pPr>
            <a:r>
              <a:rPr lang="fa-IR" sz="1600" b="1" i="1">
                <a:cs typeface="B Mitra" pitchFamily="2" charset="-78"/>
              </a:rPr>
              <a:t>مدیر محصول شماره 2</a:t>
            </a:r>
            <a:endParaRPr lang="en-US" sz="1600" b="1" i="1">
              <a:cs typeface="B Mitra" pitchFamily="2" charset="-78"/>
            </a:endParaRPr>
          </a:p>
        </p:txBody>
      </p:sp>
      <p:sp>
        <p:nvSpPr>
          <p:cNvPr id="199702" name="Text Box 52"/>
          <p:cNvSpPr txBox="1">
            <a:spLocks noChangeArrowheads="1"/>
          </p:cNvSpPr>
          <p:nvPr/>
        </p:nvSpPr>
        <p:spPr bwMode="auto">
          <a:xfrm>
            <a:off x="304800" y="4572000"/>
            <a:ext cx="1905000" cy="336550"/>
          </a:xfrm>
          <a:prstGeom prst="rect">
            <a:avLst/>
          </a:prstGeom>
          <a:noFill/>
          <a:ln w="9525" algn="ctr">
            <a:noFill/>
            <a:miter lim="800000"/>
            <a:headEnd/>
            <a:tailEnd/>
          </a:ln>
        </p:spPr>
        <p:txBody>
          <a:bodyPr>
            <a:spAutoFit/>
          </a:bodyPr>
          <a:lstStyle/>
          <a:p>
            <a:pPr>
              <a:spcBef>
                <a:spcPct val="50000"/>
              </a:spcBef>
            </a:pPr>
            <a:r>
              <a:rPr lang="fa-IR" sz="1600" b="1" i="1">
                <a:cs typeface="B Mitra" pitchFamily="2" charset="-78"/>
              </a:rPr>
              <a:t>مدیر محصول شماره 3</a:t>
            </a:r>
            <a:endParaRPr lang="en-US" sz="1600" b="1" i="1">
              <a:cs typeface="B Mitra" pitchFamily="2" charset="-78"/>
            </a:endParaRPr>
          </a:p>
        </p:txBody>
      </p:sp>
      <p:sp>
        <p:nvSpPr>
          <p:cNvPr id="199703" name="Text Box 53"/>
          <p:cNvSpPr txBox="1">
            <a:spLocks noChangeArrowheads="1"/>
          </p:cNvSpPr>
          <p:nvPr/>
        </p:nvSpPr>
        <p:spPr bwMode="auto">
          <a:xfrm>
            <a:off x="381000" y="5029200"/>
            <a:ext cx="1752600" cy="336550"/>
          </a:xfrm>
          <a:prstGeom prst="rect">
            <a:avLst/>
          </a:prstGeom>
          <a:noFill/>
          <a:ln w="9525" algn="ctr">
            <a:noFill/>
            <a:miter lim="800000"/>
            <a:headEnd/>
            <a:tailEnd/>
          </a:ln>
        </p:spPr>
        <p:txBody>
          <a:bodyPr>
            <a:spAutoFit/>
          </a:bodyPr>
          <a:lstStyle/>
          <a:p>
            <a:pPr>
              <a:spcBef>
                <a:spcPct val="50000"/>
              </a:spcBef>
            </a:pPr>
            <a:r>
              <a:rPr lang="fa-IR" sz="1600" b="1" i="1">
                <a:cs typeface="B Mitra" pitchFamily="2" charset="-78"/>
              </a:rPr>
              <a:t>مدیر محصول شماره 4</a:t>
            </a:r>
            <a:endParaRPr lang="en-US" sz="1600" b="1" i="1">
              <a:cs typeface="B Mitra" pitchFamily="2" charset="-78"/>
            </a:endParaRPr>
          </a:p>
        </p:txBody>
      </p:sp>
      <p:sp>
        <p:nvSpPr>
          <p:cNvPr id="199704" name="AutoShape 54"/>
          <p:cNvSpPr>
            <a:spLocks/>
          </p:cNvSpPr>
          <p:nvPr/>
        </p:nvSpPr>
        <p:spPr bwMode="auto">
          <a:xfrm>
            <a:off x="457200" y="3429000"/>
            <a:ext cx="228600" cy="2133600"/>
          </a:xfrm>
          <a:prstGeom prst="leftBracket">
            <a:avLst>
              <a:gd name="adj" fmla="val 53494"/>
            </a:avLst>
          </a:prstGeom>
          <a:noFill/>
          <a:ln w="19050">
            <a:solidFill>
              <a:schemeClr val="tx1"/>
            </a:solidFill>
            <a:round/>
            <a:headEnd type="stealth" w="lg" len="lg"/>
            <a:tailEnd type="stealth" w="lg" len="lg"/>
          </a:ln>
        </p:spPr>
        <p:txBody>
          <a:bodyPr wrap="none" anchor="ctr"/>
          <a:lstStyle/>
          <a:p>
            <a:endParaRPr lang="fa-IR"/>
          </a:p>
        </p:txBody>
      </p:sp>
      <p:sp>
        <p:nvSpPr>
          <p:cNvPr id="199705" name="Text Box 55"/>
          <p:cNvSpPr txBox="1">
            <a:spLocks noChangeArrowheads="1"/>
          </p:cNvSpPr>
          <p:nvPr/>
        </p:nvSpPr>
        <p:spPr bwMode="auto">
          <a:xfrm rot="-5400000">
            <a:off x="-517525" y="4327525"/>
            <a:ext cx="1524000" cy="336550"/>
          </a:xfrm>
          <a:prstGeom prst="rect">
            <a:avLst/>
          </a:prstGeom>
          <a:noFill/>
          <a:ln w="9525" algn="ctr">
            <a:noFill/>
            <a:miter lim="800000"/>
            <a:headEnd/>
            <a:tailEnd/>
          </a:ln>
        </p:spPr>
        <p:txBody>
          <a:bodyPr>
            <a:spAutoFit/>
          </a:bodyPr>
          <a:lstStyle/>
          <a:p>
            <a:pPr>
              <a:spcBef>
                <a:spcPct val="50000"/>
              </a:spcBef>
            </a:pPr>
            <a:r>
              <a:rPr lang="fa-IR" sz="1600" b="1">
                <a:cs typeface="B Mitra" pitchFamily="2" charset="-78"/>
              </a:rPr>
              <a:t>مدیران محصول </a:t>
            </a:r>
            <a:endParaRPr lang="en-US" sz="1600" b="1">
              <a:cs typeface="B Mitra" pitchFamily="2" charset="-78"/>
            </a:endParaRPr>
          </a:p>
        </p:txBody>
      </p:sp>
      <p:sp>
        <p:nvSpPr>
          <p:cNvPr id="199706" name="Text Box 56"/>
          <p:cNvSpPr txBox="1">
            <a:spLocks noChangeArrowheads="1"/>
          </p:cNvSpPr>
          <p:nvPr/>
        </p:nvSpPr>
        <p:spPr bwMode="auto">
          <a:xfrm>
            <a:off x="2133600" y="3200400"/>
            <a:ext cx="1524000" cy="336550"/>
          </a:xfrm>
          <a:prstGeom prst="rect">
            <a:avLst/>
          </a:prstGeom>
          <a:noFill/>
          <a:ln w="9525" algn="ctr">
            <a:noFill/>
            <a:miter lim="800000"/>
            <a:headEnd/>
            <a:tailEnd/>
          </a:ln>
        </p:spPr>
        <p:txBody>
          <a:bodyPr>
            <a:spAutoFit/>
          </a:bodyPr>
          <a:lstStyle/>
          <a:p>
            <a:pPr>
              <a:spcBef>
                <a:spcPct val="50000"/>
              </a:spcBef>
            </a:pPr>
            <a:r>
              <a:rPr lang="fa-IR" sz="1600" b="1" i="1">
                <a:cs typeface="B Mitra" pitchFamily="2" charset="-78"/>
              </a:rPr>
              <a:t>مدیر بازار شماره 1</a:t>
            </a:r>
            <a:endParaRPr lang="en-US" sz="1600" b="1" i="1">
              <a:cs typeface="B Mitra" pitchFamily="2" charset="-78"/>
            </a:endParaRPr>
          </a:p>
        </p:txBody>
      </p:sp>
      <p:sp>
        <p:nvSpPr>
          <p:cNvPr id="199707" name="Text Box 57"/>
          <p:cNvSpPr txBox="1">
            <a:spLocks noChangeArrowheads="1"/>
          </p:cNvSpPr>
          <p:nvPr/>
        </p:nvSpPr>
        <p:spPr bwMode="auto">
          <a:xfrm>
            <a:off x="3886200" y="3200400"/>
            <a:ext cx="1524000" cy="336550"/>
          </a:xfrm>
          <a:prstGeom prst="rect">
            <a:avLst/>
          </a:prstGeom>
          <a:noFill/>
          <a:ln w="9525" algn="ctr">
            <a:noFill/>
            <a:miter lim="800000"/>
            <a:headEnd/>
            <a:tailEnd/>
          </a:ln>
        </p:spPr>
        <p:txBody>
          <a:bodyPr>
            <a:spAutoFit/>
          </a:bodyPr>
          <a:lstStyle/>
          <a:p>
            <a:pPr>
              <a:spcBef>
                <a:spcPct val="50000"/>
              </a:spcBef>
            </a:pPr>
            <a:r>
              <a:rPr lang="fa-IR" sz="1600" b="1" i="1">
                <a:cs typeface="B Mitra" pitchFamily="2" charset="-78"/>
              </a:rPr>
              <a:t>مدیر بازار شماره 2</a:t>
            </a:r>
            <a:endParaRPr lang="en-US" sz="1600" b="1" i="1">
              <a:cs typeface="B Mitra" pitchFamily="2" charset="-78"/>
            </a:endParaRPr>
          </a:p>
        </p:txBody>
      </p:sp>
      <p:sp>
        <p:nvSpPr>
          <p:cNvPr id="199708" name="Text Box 58"/>
          <p:cNvSpPr txBox="1">
            <a:spLocks noChangeArrowheads="1"/>
          </p:cNvSpPr>
          <p:nvPr/>
        </p:nvSpPr>
        <p:spPr bwMode="auto">
          <a:xfrm>
            <a:off x="5638800" y="3200400"/>
            <a:ext cx="1524000" cy="336550"/>
          </a:xfrm>
          <a:prstGeom prst="rect">
            <a:avLst/>
          </a:prstGeom>
          <a:noFill/>
          <a:ln w="9525" algn="ctr">
            <a:noFill/>
            <a:miter lim="800000"/>
            <a:headEnd/>
            <a:tailEnd/>
          </a:ln>
        </p:spPr>
        <p:txBody>
          <a:bodyPr>
            <a:spAutoFit/>
          </a:bodyPr>
          <a:lstStyle/>
          <a:p>
            <a:pPr>
              <a:spcBef>
                <a:spcPct val="50000"/>
              </a:spcBef>
            </a:pPr>
            <a:r>
              <a:rPr lang="fa-IR" sz="1600" b="1" i="1">
                <a:cs typeface="B Mitra" pitchFamily="2" charset="-78"/>
              </a:rPr>
              <a:t>مدیر بازار شماره 3</a:t>
            </a:r>
            <a:endParaRPr lang="en-US" sz="1600" b="1" i="1">
              <a:cs typeface="B Mitra" pitchFamily="2" charset="-78"/>
            </a:endParaRPr>
          </a:p>
        </p:txBody>
      </p:sp>
      <p:sp>
        <p:nvSpPr>
          <p:cNvPr id="199709" name="Text Box 59"/>
          <p:cNvSpPr txBox="1">
            <a:spLocks noChangeArrowheads="1"/>
          </p:cNvSpPr>
          <p:nvPr/>
        </p:nvSpPr>
        <p:spPr bwMode="auto">
          <a:xfrm>
            <a:off x="7391400" y="3200400"/>
            <a:ext cx="1524000" cy="336550"/>
          </a:xfrm>
          <a:prstGeom prst="rect">
            <a:avLst/>
          </a:prstGeom>
          <a:noFill/>
          <a:ln w="9525" algn="ctr">
            <a:noFill/>
            <a:miter lim="800000"/>
            <a:headEnd/>
            <a:tailEnd/>
          </a:ln>
        </p:spPr>
        <p:txBody>
          <a:bodyPr>
            <a:spAutoFit/>
          </a:bodyPr>
          <a:lstStyle/>
          <a:p>
            <a:pPr>
              <a:spcBef>
                <a:spcPct val="50000"/>
              </a:spcBef>
            </a:pPr>
            <a:r>
              <a:rPr lang="fa-IR" sz="1600" b="1" i="1">
                <a:cs typeface="B Mitra" pitchFamily="2" charset="-78"/>
              </a:rPr>
              <a:t>مدیر بازار شماره 4</a:t>
            </a:r>
            <a:endParaRPr lang="en-US" sz="1600" b="1" i="1">
              <a:cs typeface="B Mitra" pitchFamily="2" charset="-78"/>
            </a:endParaRPr>
          </a:p>
        </p:txBody>
      </p:sp>
      <p:sp>
        <p:nvSpPr>
          <p:cNvPr id="199710" name="AutoShape 60"/>
          <p:cNvSpPr>
            <a:spLocks/>
          </p:cNvSpPr>
          <p:nvPr/>
        </p:nvSpPr>
        <p:spPr bwMode="auto">
          <a:xfrm rot="5400000">
            <a:off x="5410994" y="-381794"/>
            <a:ext cx="228600" cy="6783388"/>
          </a:xfrm>
          <a:prstGeom prst="leftBrace">
            <a:avLst>
              <a:gd name="adj1" fmla="val 157572"/>
              <a:gd name="adj2" fmla="val 49472"/>
            </a:avLst>
          </a:prstGeom>
          <a:noFill/>
          <a:ln w="19050">
            <a:solidFill>
              <a:schemeClr val="tx1"/>
            </a:solidFill>
            <a:round/>
            <a:headEnd type="stealth" w="lg" len="lg"/>
            <a:tailEnd type="stealth" w="lg" len="lg"/>
          </a:ln>
        </p:spPr>
        <p:txBody>
          <a:bodyPr wrap="none" anchor="ctr"/>
          <a:lstStyle/>
          <a:p>
            <a:endParaRPr lang="fa-IR"/>
          </a:p>
        </p:txBody>
      </p:sp>
      <p:sp>
        <p:nvSpPr>
          <p:cNvPr id="199711" name="Text Box 61"/>
          <p:cNvSpPr txBox="1">
            <a:spLocks noChangeArrowheads="1"/>
          </p:cNvSpPr>
          <p:nvPr/>
        </p:nvSpPr>
        <p:spPr bwMode="auto">
          <a:xfrm>
            <a:off x="4724400" y="2482850"/>
            <a:ext cx="1524000" cy="336550"/>
          </a:xfrm>
          <a:prstGeom prst="rect">
            <a:avLst/>
          </a:prstGeom>
          <a:noFill/>
          <a:ln w="9525" algn="ctr">
            <a:noFill/>
            <a:miter lim="800000"/>
            <a:headEnd/>
            <a:tailEnd/>
          </a:ln>
        </p:spPr>
        <p:txBody>
          <a:bodyPr>
            <a:spAutoFit/>
          </a:bodyPr>
          <a:lstStyle/>
          <a:p>
            <a:pPr>
              <a:spcBef>
                <a:spcPct val="50000"/>
              </a:spcBef>
            </a:pPr>
            <a:r>
              <a:rPr lang="fa-IR" sz="1600" b="1" i="1">
                <a:cs typeface="B Mitra" pitchFamily="2" charset="-78"/>
              </a:rPr>
              <a:t>مدیر ان بازار</a:t>
            </a:r>
            <a:endParaRPr lang="en-US" sz="1600" b="1" i="1">
              <a:cs typeface="B Mitra" pitchFamily="2" charset="-78"/>
            </a:endParaRPr>
          </a:p>
        </p:txBody>
      </p:sp>
    </p:spTree>
  </p:cSld>
  <p:clrMapOvr>
    <a:masterClrMapping/>
  </p:clrMapOvr>
  <p:transition spd="slow">
    <p:cut/>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Slide Number Placeholder 5"/>
          <p:cNvSpPr>
            <a:spLocks noGrp="1"/>
          </p:cNvSpPr>
          <p:nvPr>
            <p:ph type="sldNum" sz="quarter" idx="12"/>
          </p:nvPr>
        </p:nvSpPr>
        <p:spPr>
          <a:xfrm>
            <a:off x="7010400" y="6245225"/>
            <a:ext cx="2133600" cy="476250"/>
          </a:xfrm>
          <a:prstGeom prst="rect">
            <a:avLst/>
          </a:prstGeom>
          <a:noFill/>
        </p:spPr>
        <p:txBody>
          <a:bodyPr/>
          <a:lstStyle/>
          <a:p>
            <a:fld id="{41BE3C70-45AD-4432-8A51-FBBC24F3D449}" type="slidenum">
              <a:rPr lang="ar-SA"/>
              <a:pPr/>
              <a:t>196</a:t>
            </a:fld>
            <a:endParaRPr lang="en-US"/>
          </a:p>
        </p:txBody>
      </p:sp>
      <p:sp>
        <p:nvSpPr>
          <p:cNvPr id="200707" name="WordArt 5" descr="Paper bag"/>
          <p:cNvSpPr>
            <a:spLocks noChangeArrowheads="1" noChangeShapeType="1" noTextEdit="1"/>
          </p:cNvSpPr>
          <p:nvPr/>
        </p:nvSpPr>
        <p:spPr bwMode="auto">
          <a:xfrm>
            <a:off x="990600" y="381000"/>
            <a:ext cx="70866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محاسن ساختار سازمانی ماتریسی</a:t>
            </a:r>
          </a:p>
        </p:txBody>
      </p:sp>
      <p:sp>
        <p:nvSpPr>
          <p:cNvPr id="200708" name="Text Box 6"/>
          <p:cNvSpPr txBox="1">
            <a:spLocks noChangeArrowheads="1"/>
          </p:cNvSpPr>
          <p:nvPr/>
        </p:nvSpPr>
        <p:spPr bwMode="auto">
          <a:xfrm>
            <a:off x="457200" y="2590800"/>
            <a:ext cx="8153400" cy="2838450"/>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1- استفاده بهینه و بیشینه از کارکنان و شکوفایی استعدادهای آنان</a:t>
            </a:r>
          </a:p>
          <a:p>
            <a:pPr algn="r" rtl="1">
              <a:spcBef>
                <a:spcPct val="50000"/>
              </a:spcBef>
            </a:pPr>
            <a:r>
              <a:rPr lang="fa-IR" sz="3600" i="1">
                <a:latin typeface="Monotype Corsiva" pitchFamily="66" charset="0"/>
                <a:cs typeface="B Mitra" pitchFamily="2" charset="-78"/>
              </a:rPr>
              <a:t>2- افزایش میزان هماهنگی و کنترل در سازمان </a:t>
            </a:r>
          </a:p>
          <a:p>
            <a:pPr algn="r" rtl="1">
              <a:spcBef>
                <a:spcPct val="50000"/>
              </a:spcBef>
            </a:pPr>
            <a:r>
              <a:rPr lang="fa-IR" sz="3600" i="1">
                <a:latin typeface="Monotype Corsiva" pitchFamily="66" charset="0"/>
                <a:cs typeface="B Mitra" pitchFamily="2" charset="-78"/>
              </a:rPr>
              <a:t>3- ایجاد اثربخشی بیشتر در محیط های متلاطم و نامطمئن</a:t>
            </a:r>
            <a:endParaRPr lang="en-US" sz="3600" i="1">
              <a:latin typeface="Monotype Corsiva" pitchFamily="66" charset="0"/>
              <a:cs typeface="B Mitra" pitchFamily="2" charset="-78"/>
            </a:endParaRPr>
          </a:p>
        </p:txBody>
      </p:sp>
    </p:spTree>
  </p:cSld>
  <p:clrMapOvr>
    <a:masterClrMapping/>
  </p:clrMapOvr>
  <p:transition spd="slow">
    <p:cut thruBlk="1"/>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Slide Number Placeholder 5"/>
          <p:cNvSpPr>
            <a:spLocks noGrp="1"/>
          </p:cNvSpPr>
          <p:nvPr>
            <p:ph type="sldNum" sz="quarter" idx="12"/>
          </p:nvPr>
        </p:nvSpPr>
        <p:spPr>
          <a:xfrm>
            <a:off x="7010400" y="6245225"/>
            <a:ext cx="2133600" cy="476250"/>
          </a:xfrm>
          <a:prstGeom prst="rect">
            <a:avLst/>
          </a:prstGeom>
          <a:noFill/>
        </p:spPr>
        <p:txBody>
          <a:bodyPr/>
          <a:lstStyle/>
          <a:p>
            <a:fld id="{EB7C2BF1-7897-44DC-80A7-58D34CA1A674}" type="slidenum">
              <a:rPr lang="ar-SA"/>
              <a:pPr/>
              <a:t>197</a:t>
            </a:fld>
            <a:endParaRPr lang="en-US"/>
          </a:p>
        </p:txBody>
      </p:sp>
      <p:sp>
        <p:nvSpPr>
          <p:cNvPr id="201731" name="WordArt 6" descr="Paper bag"/>
          <p:cNvSpPr>
            <a:spLocks noChangeArrowheads="1" noChangeShapeType="1" noTextEdit="1"/>
          </p:cNvSpPr>
          <p:nvPr/>
        </p:nvSpPr>
        <p:spPr bwMode="auto">
          <a:xfrm>
            <a:off x="990600" y="381000"/>
            <a:ext cx="70866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معایب ساختار سازمانی ماتریسی</a:t>
            </a:r>
          </a:p>
        </p:txBody>
      </p:sp>
      <p:sp>
        <p:nvSpPr>
          <p:cNvPr id="201732" name="Text Box 7"/>
          <p:cNvSpPr txBox="1">
            <a:spLocks noChangeArrowheads="1"/>
          </p:cNvSpPr>
          <p:nvPr/>
        </p:nvSpPr>
        <p:spPr bwMode="auto">
          <a:xfrm>
            <a:off x="457200" y="2881313"/>
            <a:ext cx="8153400" cy="1766887"/>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ایجاد پیچیدگی و تضاد سازمانی</a:t>
            </a:r>
          </a:p>
          <a:p>
            <a:pPr algn="r" rtl="1">
              <a:spcBef>
                <a:spcPct val="50000"/>
              </a:spcBef>
            </a:pPr>
            <a:r>
              <a:rPr lang="fa-IR" i="1">
                <a:latin typeface="Monotype Corsiva" pitchFamily="66" charset="0"/>
                <a:cs typeface="B Mitra" pitchFamily="2" charset="-78"/>
              </a:rPr>
              <a:t>2- هزینه بر بودن و عدم انعطاف پذیری سازمانی</a:t>
            </a:r>
            <a:endParaRPr lang="en-US" i="1">
              <a:latin typeface="Monotype Corsiva" pitchFamily="66" charset="0"/>
              <a:cs typeface="B Mitra" pitchFamily="2" charset="-78"/>
            </a:endParaRPr>
          </a:p>
        </p:txBody>
      </p:sp>
    </p:spTree>
  </p:cSld>
  <p:clrMapOvr>
    <a:masterClrMapping/>
  </p:clrMapOvr>
  <p:transition spd="slow">
    <p:dissolv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Slide Number Placeholder 5"/>
          <p:cNvSpPr>
            <a:spLocks noGrp="1"/>
          </p:cNvSpPr>
          <p:nvPr>
            <p:ph type="sldNum" sz="quarter" idx="12"/>
          </p:nvPr>
        </p:nvSpPr>
        <p:spPr>
          <a:xfrm>
            <a:off x="7010400" y="6245225"/>
            <a:ext cx="2133600" cy="476250"/>
          </a:xfrm>
          <a:prstGeom prst="rect">
            <a:avLst/>
          </a:prstGeom>
          <a:noFill/>
        </p:spPr>
        <p:txBody>
          <a:bodyPr/>
          <a:lstStyle/>
          <a:p>
            <a:fld id="{2DC39705-524A-4076-AF58-6C55B20F9DB0}" type="slidenum">
              <a:rPr lang="ar-SA"/>
              <a:pPr/>
              <a:t>198</a:t>
            </a:fld>
            <a:endParaRPr lang="en-US"/>
          </a:p>
        </p:txBody>
      </p:sp>
      <p:sp>
        <p:nvSpPr>
          <p:cNvPr id="202755" name="Text Box 5"/>
          <p:cNvSpPr txBox="1">
            <a:spLocks noChangeArrowheads="1"/>
          </p:cNvSpPr>
          <p:nvPr/>
        </p:nvSpPr>
        <p:spPr bwMode="auto">
          <a:xfrm>
            <a:off x="457200" y="1862138"/>
            <a:ext cx="8153400" cy="3776662"/>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سطح اول : سطح مدیریت کلان مؤسسه </a:t>
            </a:r>
          </a:p>
          <a:p>
            <a:pPr algn="r" rtl="1">
              <a:spcBef>
                <a:spcPct val="50000"/>
              </a:spcBef>
            </a:pPr>
            <a:r>
              <a:rPr lang="fa-IR" i="1">
                <a:latin typeface="Monotype Corsiva" pitchFamily="66" charset="0"/>
                <a:cs typeface="B Mitra" pitchFamily="2" charset="-78"/>
              </a:rPr>
              <a:t>سطح دوم : سطح مدیریت قسمت ها</a:t>
            </a:r>
          </a:p>
          <a:p>
            <a:pPr algn="r" rtl="1">
              <a:spcBef>
                <a:spcPct val="50000"/>
              </a:spcBef>
            </a:pPr>
            <a:r>
              <a:rPr lang="fa-IR" i="1">
                <a:latin typeface="Monotype Corsiva" pitchFamily="66" charset="0"/>
                <a:cs typeface="B Mitra" pitchFamily="2" charset="-78"/>
              </a:rPr>
              <a:t>سطح سوم : سطح مدیریت واحدهای خود گردان</a:t>
            </a:r>
          </a:p>
          <a:p>
            <a:pPr algn="r" rtl="1">
              <a:spcBef>
                <a:spcPct val="50000"/>
              </a:spcBef>
            </a:pPr>
            <a:r>
              <a:rPr lang="fa-IR" i="1">
                <a:latin typeface="Monotype Corsiva" pitchFamily="66" charset="0"/>
                <a:cs typeface="B Mitra" pitchFamily="2" charset="-78"/>
              </a:rPr>
              <a:t>سطح چهارم : سطح مدیریت محصول</a:t>
            </a:r>
            <a:endParaRPr lang="en-US" i="1">
              <a:latin typeface="Monotype Corsiva" pitchFamily="66" charset="0"/>
              <a:cs typeface="B Mitra" pitchFamily="2" charset="-78"/>
            </a:endParaRPr>
          </a:p>
        </p:txBody>
      </p:sp>
      <p:sp>
        <p:nvSpPr>
          <p:cNvPr id="202756" name="WordArt 6" descr="Paper bag"/>
          <p:cNvSpPr>
            <a:spLocks noChangeArrowheads="1" noChangeShapeType="1" noTextEdit="1"/>
          </p:cNvSpPr>
          <p:nvPr/>
        </p:nvSpPr>
        <p:spPr bwMode="auto">
          <a:xfrm>
            <a:off x="533400" y="381000"/>
            <a:ext cx="80772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سطوح و لایه های سازمانی مؤسسات بزرگ</a:t>
            </a:r>
          </a:p>
        </p:txBody>
      </p:sp>
    </p:spTree>
  </p:cSld>
  <p:clrMapOvr>
    <a:masterClrMapping/>
  </p:clrMapOvr>
  <p:transition spd="slow">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Slide Number Placeholder 5"/>
          <p:cNvSpPr>
            <a:spLocks noGrp="1"/>
          </p:cNvSpPr>
          <p:nvPr>
            <p:ph type="sldNum" sz="quarter" idx="12"/>
          </p:nvPr>
        </p:nvSpPr>
        <p:spPr>
          <a:xfrm>
            <a:off x="7010400" y="6245225"/>
            <a:ext cx="2133600" cy="476250"/>
          </a:xfrm>
          <a:prstGeom prst="rect">
            <a:avLst/>
          </a:prstGeom>
          <a:noFill/>
        </p:spPr>
        <p:txBody>
          <a:bodyPr/>
          <a:lstStyle/>
          <a:p>
            <a:fld id="{CB7ABF0D-B605-461E-9129-8058462F4F83}" type="slidenum">
              <a:rPr lang="ar-SA"/>
              <a:pPr/>
              <a:t>199</a:t>
            </a:fld>
            <a:endParaRPr lang="en-US"/>
          </a:p>
        </p:txBody>
      </p:sp>
      <p:sp>
        <p:nvSpPr>
          <p:cNvPr id="205829" name="WordArt 5"/>
          <p:cNvSpPr>
            <a:spLocks noChangeArrowheads="1" noChangeShapeType="1" noTextEdit="1"/>
          </p:cNvSpPr>
          <p:nvPr/>
        </p:nvSpPr>
        <p:spPr bwMode="auto">
          <a:xfrm>
            <a:off x="6400800" y="228600"/>
            <a:ext cx="2590800" cy="1162050"/>
          </a:xfrm>
          <a:prstGeom prst="rect">
            <a:avLst/>
          </a:prstGeom>
        </p:spPr>
        <p:txBody>
          <a:bodyPr wrap="none" fromWordArt="1">
            <a:prstTxWarp prst="textPlain">
              <a:avLst>
                <a:gd name="adj" fmla="val 50000"/>
              </a:avLst>
            </a:prstTxWarp>
          </a:bodyPr>
          <a:lstStyle/>
          <a:p>
            <a:pPr rtl="1"/>
            <a:r>
              <a:rPr lang="fa-IR" sz="6600" b="1" kern="10" spc="-660">
                <a:ln w="19050">
                  <a:solidFill>
                    <a:srgbClr val="000000"/>
                  </a:solidFill>
                  <a:round/>
                  <a:headEnd/>
                  <a:tailEnd/>
                </a:ln>
                <a:gradFill rotWithShape="1">
                  <a:gsLst>
                    <a:gs pos="0">
                      <a:srgbClr val="5C73E6"/>
                    </a:gs>
                    <a:gs pos="100000">
                      <a:schemeClr val="tx2"/>
                    </a:gs>
                  </a:gsLst>
                  <a:lin ang="5400000" scaled="1"/>
                </a:gradFill>
                <a:effectLst>
                  <a:outerShdw dist="125724" dir="18900000" algn="ctr" rotWithShape="0">
                    <a:srgbClr val="998F92"/>
                  </a:outerShdw>
                </a:effectLst>
                <a:cs typeface="B Mitra"/>
              </a:rPr>
              <a:t>فصل هفتم</a:t>
            </a:r>
          </a:p>
        </p:txBody>
      </p:sp>
      <p:sp>
        <p:nvSpPr>
          <p:cNvPr id="205830" name="WordArt 6" descr="Paper bag"/>
          <p:cNvSpPr>
            <a:spLocks noChangeArrowheads="1" noChangeShapeType="1" noTextEdit="1"/>
          </p:cNvSpPr>
          <p:nvPr/>
        </p:nvSpPr>
        <p:spPr bwMode="auto">
          <a:xfrm>
            <a:off x="381000" y="1905000"/>
            <a:ext cx="8305800" cy="106680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برنامه ریزی بازاریابی عمومی و بیمه مخصوص</a:t>
            </a:r>
          </a:p>
        </p:txBody>
      </p:sp>
      <p:sp>
        <p:nvSpPr>
          <p:cNvPr id="205831" name="Text Box 7"/>
          <p:cNvSpPr txBox="1">
            <a:spLocks noChangeArrowheads="1"/>
          </p:cNvSpPr>
          <p:nvPr/>
        </p:nvSpPr>
        <p:spPr bwMode="auto">
          <a:xfrm>
            <a:off x="457200" y="33528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هدف اصلی این فصل آشنایی دانشجویان با نقش ، اهمیت و لزوم برنامه ریزی در دوایر بازاریابی کلیه مؤسسات بالاخص مؤسسات بیمه می باشد</a:t>
            </a:r>
            <a:endParaRPr lang="en-US" i="1">
              <a:cs typeface="B Mitra" pitchFamily="2" charset="-78"/>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05829"/>
                                        </p:tgtEl>
                                        <p:attrNameLst>
                                          <p:attrName>style.visibility</p:attrName>
                                        </p:attrNameLst>
                                      </p:cBhvr>
                                      <p:to>
                                        <p:strVal val="visible"/>
                                      </p:to>
                                    </p:set>
                                    <p:anim from="(-#ppt_w/2)" to="(#ppt_x)" calcmode="lin" valueType="num">
                                      <p:cBhvr>
                                        <p:cTn id="7" dur="600" fill="hold">
                                          <p:stCondLst>
                                            <p:cond delay="0"/>
                                          </p:stCondLst>
                                        </p:cTn>
                                        <p:tgtEl>
                                          <p:spTgt spid="205829"/>
                                        </p:tgtEl>
                                        <p:attrNameLst>
                                          <p:attrName>ppt_x</p:attrName>
                                        </p:attrNameLst>
                                      </p:cBhvr>
                                    </p:anim>
                                    <p:anim from="0" to="-1.0" calcmode="lin" valueType="num">
                                      <p:cBhvr>
                                        <p:cTn id="8" dur="200" decel="50000" autoRev="1" fill="hold">
                                          <p:stCondLst>
                                            <p:cond delay="600"/>
                                          </p:stCondLst>
                                        </p:cTn>
                                        <p:tgtEl>
                                          <p:spTgt spid="205829"/>
                                        </p:tgtEl>
                                        <p:attrNameLst>
                                          <p:attrName>xshear</p:attrName>
                                        </p:attrNameLst>
                                      </p:cBhvr>
                                    </p:anim>
                                    <p:animScale>
                                      <p:cBhvr>
                                        <p:cTn id="9" dur="200" decel="100000" autoRev="1" fill="hold">
                                          <p:stCondLst>
                                            <p:cond delay="600"/>
                                          </p:stCondLst>
                                        </p:cTn>
                                        <p:tgtEl>
                                          <p:spTgt spid="205829"/>
                                        </p:tgtEl>
                                      </p:cBhvr>
                                      <p:from x="100000" y="100000"/>
                                      <p:to x="80000" y="100000"/>
                                    </p:animScale>
                                    <p:anim by="(#ppt_h/3+#ppt_w*0.1)" calcmode="lin" valueType="num">
                                      <p:cBhvr additive="sum">
                                        <p:cTn id="10" dur="200" decel="100000" autoRev="1" fill="hold">
                                          <p:stCondLst>
                                            <p:cond delay="600"/>
                                          </p:stCondLst>
                                        </p:cTn>
                                        <p:tgtEl>
                                          <p:spTgt spid="205829"/>
                                        </p:tgtEl>
                                        <p:attrNameLst>
                                          <p:attrName>ppt_x</p:attrName>
                                        </p:attrNameLst>
                                      </p:cBhvr>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205830"/>
                                        </p:tgtEl>
                                        <p:attrNameLst>
                                          <p:attrName>style.visibility</p:attrName>
                                        </p:attrNameLst>
                                      </p:cBhvr>
                                      <p:to>
                                        <p:strVal val="visible"/>
                                      </p:to>
                                    </p:set>
                                    <p:animEffect transition="in" filter="fade">
                                      <p:cBhvr>
                                        <p:cTn id="14" dur="1000"/>
                                        <p:tgtEl>
                                          <p:spTgt spid="205830"/>
                                        </p:tgtEl>
                                      </p:cBhvr>
                                    </p:animEffect>
                                    <p:anim calcmode="lin" valueType="num">
                                      <p:cBhvr>
                                        <p:cTn id="15" dur="1000" fill="hold"/>
                                        <p:tgtEl>
                                          <p:spTgt spid="205830"/>
                                        </p:tgtEl>
                                        <p:attrNameLst>
                                          <p:attrName>style.rotation</p:attrName>
                                        </p:attrNameLst>
                                      </p:cBhvr>
                                      <p:tavLst>
                                        <p:tav tm="0">
                                          <p:val>
                                            <p:fltVal val="720"/>
                                          </p:val>
                                        </p:tav>
                                        <p:tav tm="100000">
                                          <p:val>
                                            <p:fltVal val="0"/>
                                          </p:val>
                                        </p:tav>
                                      </p:tavLst>
                                    </p:anim>
                                    <p:anim calcmode="lin" valueType="num">
                                      <p:cBhvr>
                                        <p:cTn id="16" dur="1000" fill="hold"/>
                                        <p:tgtEl>
                                          <p:spTgt spid="205830"/>
                                        </p:tgtEl>
                                        <p:attrNameLst>
                                          <p:attrName>ppt_h</p:attrName>
                                        </p:attrNameLst>
                                      </p:cBhvr>
                                      <p:tavLst>
                                        <p:tav tm="0">
                                          <p:val>
                                            <p:fltVal val="0"/>
                                          </p:val>
                                        </p:tav>
                                        <p:tav tm="100000">
                                          <p:val>
                                            <p:strVal val="#ppt_h"/>
                                          </p:val>
                                        </p:tav>
                                      </p:tavLst>
                                    </p:anim>
                                    <p:anim calcmode="lin" valueType="num">
                                      <p:cBhvr>
                                        <p:cTn id="17" dur="1000" fill="hold"/>
                                        <p:tgtEl>
                                          <p:spTgt spid="205830"/>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05831"/>
                                        </p:tgtEl>
                                        <p:attrNameLst>
                                          <p:attrName>style.visibility</p:attrName>
                                        </p:attrNameLst>
                                      </p:cBhvr>
                                      <p:to>
                                        <p:strVal val="visible"/>
                                      </p:to>
                                    </p:set>
                                    <p:anim calcmode="lin" valueType="num">
                                      <p:cBhvr>
                                        <p:cTn id="21" dur="500" fill="hold"/>
                                        <p:tgtEl>
                                          <p:spTgt spid="205831"/>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05831"/>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05831"/>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058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animBg="1"/>
      <p:bldP spid="205830" grpId="0" animBg="1"/>
      <p:bldP spid="20583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470025"/>
          </a:xfrm>
        </p:spPr>
        <p:txBody>
          <a:bodyPr/>
          <a:lstStyle/>
          <a:p>
            <a:r>
              <a:rPr lang="fa-IR" dirty="0" smtClean="0"/>
              <a:t>بازاریابی </a:t>
            </a:r>
            <a:r>
              <a:rPr lang="fa-IR" dirty="0" smtClean="0"/>
              <a:t>و مدیریت بازار</a:t>
            </a:r>
            <a:br>
              <a:rPr lang="fa-IR" dirty="0" smtClean="0"/>
            </a:br>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xfrm>
            <a:off x="7010400" y="6245225"/>
            <a:ext cx="2133600" cy="476250"/>
          </a:xfrm>
          <a:prstGeom prst="rect">
            <a:avLst/>
          </a:prstGeom>
          <a:noFill/>
        </p:spPr>
        <p:txBody>
          <a:bodyPr/>
          <a:lstStyle/>
          <a:p>
            <a:fld id="{27C29E7F-BE87-43A7-8CBC-5FD75210DD01}" type="slidenum">
              <a:rPr lang="ar-SA"/>
              <a:pPr/>
              <a:t>20</a:t>
            </a:fld>
            <a:endParaRPr lang="en-US"/>
          </a:p>
        </p:txBody>
      </p:sp>
      <p:sp>
        <p:nvSpPr>
          <p:cNvPr id="25603" name="Text Box 5"/>
          <p:cNvSpPr txBox="1">
            <a:spLocks noChangeArrowheads="1"/>
          </p:cNvSpPr>
          <p:nvPr/>
        </p:nvSpPr>
        <p:spPr bwMode="auto">
          <a:xfrm>
            <a:off x="457200" y="25908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اتخاذ شیوه های متناسب و اثربخش بازاریابی با توجه به حالات متفاوت تقاضا در بازار جهت ساماندهی به آن و نهایتاً برآورده نمودن مقاصد مؤسسه </a:t>
            </a:r>
            <a:endParaRPr lang="en-US" i="1">
              <a:cs typeface="B Mitra" pitchFamily="2" charset="-78"/>
            </a:endParaRPr>
          </a:p>
        </p:txBody>
      </p:sp>
      <p:sp>
        <p:nvSpPr>
          <p:cNvPr id="25604" name="WordArt 6" descr="Paper bag"/>
          <p:cNvSpPr>
            <a:spLocks noChangeArrowheads="1" noChangeShapeType="1" noTextEdit="1"/>
          </p:cNvSpPr>
          <p:nvPr/>
        </p:nvSpPr>
        <p:spPr bwMode="auto">
          <a:xfrm>
            <a:off x="1905000" y="523875"/>
            <a:ext cx="5295900"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وظایف مدیر بازاریابی</a:t>
            </a:r>
          </a:p>
        </p:txBody>
      </p:sp>
    </p:spTree>
  </p:cSld>
  <p:clrMapOvr>
    <a:masterClrMapping/>
  </p:clrMapOvr>
  <p:transition spd="slow">
    <p:cut thruBlk="1"/>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Slide Number Placeholder 5"/>
          <p:cNvSpPr>
            <a:spLocks noGrp="1"/>
          </p:cNvSpPr>
          <p:nvPr>
            <p:ph type="sldNum" sz="quarter" idx="12"/>
          </p:nvPr>
        </p:nvSpPr>
        <p:spPr>
          <a:xfrm>
            <a:off x="7010400" y="6245225"/>
            <a:ext cx="2133600" cy="476250"/>
          </a:xfrm>
          <a:prstGeom prst="rect">
            <a:avLst/>
          </a:prstGeom>
          <a:noFill/>
        </p:spPr>
        <p:txBody>
          <a:bodyPr/>
          <a:lstStyle/>
          <a:p>
            <a:fld id="{5C7AFFC2-A1D8-4EF6-A2D0-66B2341000F6}" type="slidenum">
              <a:rPr lang="ar-SA"/>
              <a:pPr/>
              <a:t>200</a:t>
            </a:fld>
            <a:endParaRPr lang="en-US"/>
          </a:p>
        </p:txBody>
      </p:sp>
      <p:sp>
        <p:nvSpPr>
          <p:cNvPr id="204803" name="Text Box 5"/>
          <p:cNvSpPr txBox="1">
            <a:spLocks noChangeArrowheads="1"/>
          </p:cNvSpPr>
          <p:nvPr/>
        </p:nvSpPr>
        <p:spPr bwMode="auto">
          <a:xfrm>
            <a:off x="533400" y="22098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قانون رهبری – قانون طبقه – قانون تصورات – قانون توجه – قانون انحصار – قانون نردبان – قانون مسابقه دو نفره – قانون عکس – قانون تقسیم – قانون چشم انداز – قانون توسعه خط</a:t>
            </a:r>
            <a:endParaRPr lang="el-GR" i="1">
              <a:latin typeface="Monotype Corsiva" pitchFamily="66" charset="0"/>
              <a:cs typeface="B Mitra" pitchFamily="2" charset="-78"/>
            </a:endParaRPr>
          </a:p>
        </p:txBody>
      </p:sp>
      <p:sp>
        <p:nvSpPr>
          <p:cNvPr id="204804" name="WordArt 6" descr="Paper bag"/>
          <p:cNvSpPr>
            <a:spLocks noChangeArrowheads="1" noChangeShapeType="1" noTextEdit="1"/>
          </p:cNvSpPr>
          <p:nvPr/>
        </p:nvSpPr>
        <p:spPr bwMode="auto">
          <a:xfrm>
            <a:off x="533400" y="381000"/>
            <a:ext cx="80772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22قانون بنیادی مدیریت بازار</a:t>
            </a:r>
          </a:p>
        </p:txBody>
      </p:sp>
    </p:spTree>
  </p:cSld>
  <p:clrMapOvr>
    <a:masterClrMapping/>
  </p:clrMapOvr>
  <p:transition spd="slow">
    <p:newsflash/>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Slide Number Placeholder 5"/>
          <p:cNvSpPr>
            <a:spLocks noGrp="1"/>
          </p:cNvSpPr>
          <p:nvPr>
            <p:ph type="sldNum" sz="quarter" idx="12"/>
          </p:nvPr>
        </p:nvSpPr>
        <p:spPr>
          <a:xfrm>
            <a:off x="7010400" y="6245225"/>
            <a:ext cx="2133600" cy="476250"/>
          </a:xfrm>
          <a:prstGeom prst="rect">
            <a:avLst/>
          </a:prstGeom>
          <a:noFill/>
        </p:spPr>
        <p:txBody>
          <a:bodyPr/>
          <a:lstStyle/>
          <a:p>
            <a:fld id="{D926D4A6-051A-4353-9D54-A72135B20021}" type="slidenum">
              <a:rPr lang="ar-SA"/>
              <a:pPr/>
              <a:t>201</a:t>
            </a:fld>
            <a:endParaRPr lang="en-US"/>
          </a:p>
        </p:txBody>
      </p:sp>
      <p:sp>
        <p:nvSpPr>
          <p:cNvPr id="205827" name="Text Box 5"/>
          <p:cNvSpPr txBox="1">
            <a:spLocks noChangeArrowheads="1"/>
          </p:cNvSpPr>
          <p:nvPr/>
        </p:nvSpPr>
        <p:spPr bwMode="auto">
          <a:xfrm>
            <a:off x="457200" y="2638425"/>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قانون قربانی – قانون ویژگی ها – قانون صداقت – قانون حرکت جسورانه – قانون غیر قابل پیش بینی بودن – قانون موفقیت – قانون شکست – قانون سر و صدا – قانون شدت – قانون منبع</a:t>
            </a:r>
            <a:endParaRPr lang="el-GR" i="1">
              <a:latin typeface="Monotype Corsiva" pitchFamily="66" charset="0"/>
              <a:cs typeface="B Mitra" pitchFamily="2" charset="-78"/>
            </a:endParaRPr>
          </a:p>
        </p:txBody>
      </p:sp>
      <p:sp>
        <p:nvSpPr>
          <p:cNvPr id="205828" name="WordArt 6" descr="Paper bag"/>
          <p:cNvSpPr>
            <a:spLocks noChangeArrowheads="1" noChangeShapeType="1" noTextEdit="1"/>
          </p:cNvSpPr>
          <p:nvPr/>
        </p:nvSpPr>
        <p:spPr bwMode="auto">
          <a:xfrm>
            <a:off x="1905000" y="381000"/>
            <a:ext cx="5334000" cy="1143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ادامه قوانین</a:t>
            </a:r>
          </a:p>
        </p:txBody>
      </p:sp>
    </p:spTree>
  </p:cSld>
  <p:clrMapOvr>
    <a:masterClrMapping/>
  </p:clrMapOvr>
  <p:transition spd="slow">
    <p:push dir="d"/>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Slide Number Placeholder 5"/>
          <p:cNvSpPr>
            <a:spLocks noGrp="1"/>
          </p:cNvSpPr>
          <p:nvPr>
            <p:ph type="sldNum" sz="quarter" idx="12"/>
          </p:nvPr>
        </p:nvSpPr>
        <p:spPr>
          <a:xfrm>
            <a:off x="7010400" y="6245225"/>
            <a:ext cx="2133600" cy="476250"/>
          </a:xfrm>
          <a:prstGeom prst="rect">
            <a:avLst/>
          </a:prstGeom>
          <a:noFill/>
        </p:spPr>
        <p:txBody>
          <a:bodyPr/>
          <a:lstStyle/>
          <a:p>
            <a:fld id="{0C60548B-6AD0-4067-B5EC-7743E9DC7648}" type="slidenum">
              <a:rPr lang="ar-SA"/>
              <a:pPr/>
              <a:t>202</a:t>
            </a:fld>
            <a:endParaRPr lang="en-US"/>
          </a:p>
        </p:txBody>
      </p:sp>
      <p:sp>
        <p:nvSpPr>
          <p:cNvPr id="206851" name="Text Box 5"/>
          <p:cNvSpPr txBox="1">
            <a:spLocks noChangeArrowheads="1"/>
          </p:cNvSpPr>
          <p:nvPr/>
        </p:nvSpPr>
        <p:spPr bwMode="auto">
          <a:xfrm>
            <a:off x="457200" y="2362200"/>
            <a:ext cx="8153400" cy="31400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چه برنامه هایی باید تنظیم شوند</a:t>
            </a:r>
          </a:p>
          <a:p>
            <a:pPr algn="r" rtl="1">
              <a:spcBef>
                <a:spcPct val="50000"/>
              </a:spcBef>
            </a:pPr>
            <a:r>
              <a:rPr lang="fa-IR" sz="4000" i="1">
                <a:latin typeface="Monotype Corsiva" pitchFamily="66" charset="0"/>
                <a:cs typeface="B Mitra" pitchFamily="2" charset="-78"/>
              </a:rPr>
              <a:t>2- برنامه های تنظیمی چه محتوایی باید داشته باشند</a:t>
            </a:r>
          </a:p>
          <a:p>
            <a:pPr algn="r" rtl="1">
              <a:spcBef>
                <a:spcPct val="50000"/>
              </a:spcBef>
            </a:pPr>
            <a:r>
              <a:rPr lang="fa-IR" sz="4000" i="1">
                <a:latin typeface="Monotype Corsiva" pitchFamily="66" charset="0"/>
                <a:cs typeface="B Mitra" pitchFamily="2" charset="-78"/>
              </a:rPr>
              <a:t>3- مناسب بودن یا نبودن برنامه چگونه باید تشخیص داده شود</a:t>
            </a:r>
            <a:endParaRPr lang="el-GR" sz="4000" i="1">
              <a:latin typeface="Monotype Corsiva" pitchFamily="66" charset="0"/>
              <a:cs typeface="B Mitra" pitchFamily="2" charset="-78"/>
            </a:endParaRPr>
          </a:p>
        </p:txBody>
      </p:sp>
      <p:sp>
        <p:nvSpPr>
          <p:cNvPr id="206852" name="WordArt 6" descr="Paper bag"/>
          <p:cNvSpPr>
            <a:spLocks noChangeArrowheads="1" noChangeShapeType="1" noTextEdit="1"/>
          </p:cNvSpPr>
          <p:nvPr/>
        </p:nvSpPr>
        <p:spPr bwMode="auto">
          <a:xfrm>
            <a:off x="152400" y="381000"/>
            <a:ext cx="88392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موارد قابل تأمل در خصوص برنامه ریزی های مناسب بازاریابی</a:t>
            </a:r>
          </a:p>
        </p:txBody>
      </p:sp>
    </p:spTree>
  </p:cSld>
  <p:clrMapOvr>
    <a:masterClrMapping/>
  </p:clrMapOvr>
  <p:transition spd="slow">
    <p:push/>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Slide Number Placeholder 5"/>
          <p:cNvSpPr>
            <a:spLocks noGrp="1"/>
          </p:cNvSpPr>
          <p:nvPr>
            <p:ph type="sldNum" sz="quarter" idx="12"/>
          </p:nvPr>
        </p:nvSpPr>
        <p:spPr>
          <a:xfrm>
            <a:off x="7010400" y="6245225"/>
            <a:ext cx="2133600" cy="476250"/>
          </a:xfrm>
          <a:prstGeom prst="rect">
            <a:avLst/>
          </a:prstGeom>
          <a:noFill/>
        </p:spPr>
        <p:txBody>
          <a:bodyPr/>
          <a:lstStyle/>
          <a:p>
            <a:fld id="{E93125AF-2595-4530-A741-4127393A496B}" type="slidenum">
              <a:rPr lang="ar-SA"/>
              <a:pPr/>
              <a:t>203</a:t>
            </a:fld>
            <a:endParaRPr lang="en-US"/>
          </a:p>
        </p:txBody>
      </p:sp>
      <p:sp>
        <p:nvSpPr>
          <p:cNvPr id="207875" name="Text Box 5"/>
          <p:cNvSpPr txBox="1">
            <a:spLocks noChangeArrowheads="1"/>
          </p:cNvSpPr>
          <p:nvPr/>
        </p:nvSpPr>
        <p:spPr bwMode="auto">
          <a:xfrm>
            <a:off x="457200" y="1600200"/>
            <a:ext cx="8153400" cy="4760913"/>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1- برنامه ریزی برای علائم تجاری</a:t>
            </a:r>
          </a:p>
          <a:p>
            <a:pPr algn="r" rtl="1">
              <a:spcBef>
                <a:spcPct val="50000"/>
              </a:spcBef>
            </a:pPr>
            <a:r>
              <a:rPr lang="fa-IR" sz="3600" i="1">
                <a:latin typeface="Monotype Corsiva" pitchFamily="66" charset="0"/>
                <a:cs typeface="B Mitra" pitchFamily="2" charset="-78"/>
              </a:rPr>
              <a:t>2- برنامه ریزی برای خطوط تولیدی</a:t>
            </a:r>
          </a:p>
          <a:p>
            <a:pPr algn="r" rtl="1">
              <a:spcBef>
                <a:spcPct val="50000"/>
              </a:spcBef>
            </a:pPr>
            <a:r>
              <a:rPr lang="fa-IR" sz="3600" i="1">
                <a:latin typeface="Monotype Corsiva" pitchFamily="66" charset="0"/>
                <a:cs typeface="B Mitra" pitchFamily="2" charset="-78"/>
              </a:rPr>
              <a:t>3- برنامه ریزی برای محصولات جدید</a:t>
            </a:r>
          </a:p>
          <a:p>
            <a:pPr algn="r" rtl="1">
              <a:spcBef>
                <a:spcPct val="50000"/>
              </a:spcBef>
            </a:pPr>
            <a:r>
              <a:rPr lang="fa-IR" sz="3600" i="1">
                <a:latin typeface="Monotype Corsiva" pitchFamily="66" charset="0"/>
                <a:cs typeface="B Mitra" pitchFamily="2" charset="-78"/>
              </a:rPr>
              <a:t>4- برنامه ریزی برای انتخاب بخش خاصی از بازار</a:t>
            </a:r>
          </a:p>
          <a:p>
            <a:pPr algn="r" rtl="1">
              <a:spcBef>
                <a:spcPct val="50000"/>
              </a:spcBef>
            </a:pPr>
            <a:r>
              <a:rPr lang="fa-IR" sz="3600" i="1">
                <a:latin typeface="Monotype Corsiva" pitchFamily="66" charset="0"/>
                <a:cs typeface="B Mitra" pitchFamily="2" charset="-78"/>
              </a:rPr>
              <a:t>5- برنامه ریزی برای مناطق مختلف جغرافیایی</a:t>
            </a:r>
          </a:p>
          <a:p>
            <a:pPr algn="r" rtl="1">
              <a:spcBef>
                <a:spcPct val="50000"/>
              </a:spcBef>
            </a:pPr>
            <a:r>
              <a:rPr lang="fa-IR" sz="3600" i="1">
                <a:latin typeface="Monotype Corsiva" pitchFamily="66" charset="0"/>
                <a:cs typeface="B Mitra" pitchFamily="2" charset="-78"/>
              </a:rPr>
              <a:t>6- برنامه ریزی برای هر مشتری</a:t>
            </a:r>
            <a:endParaRPr lang="el-GR" sz="3600" i="1">
              <a:latin typeface="Monotype Corsiva" pitchFamily="66" charset="0"/>
              <a:cs typeface="B Mitra" pitchFamily="2" charset="-78"/>
            </a:endParaRPr>
          </a:p>
        </p:txBody>
      </p:sp>
      <p:sp>
        <p:nvSpPr>
          <p:cNvPr id="207876" name="WordArt 6" descr="Paper bag"/>
          <p:cNvSpPr>
            <a:spLocks noChangeArrowheads="1" noChangeShapeType="1" noTextEdit="1"/>
          </p:cNvSpPr>
          <p:nvPr/>
        </p:nvSpPr>
        <p:spPr bwMode="auto">
          <a:xfrm>
            <a:off x="152400" y="381000"/>
            <a:ext cx="88392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زمینه های برنامه ریزی بازاریابی</a:t>
            </a:r>
          </a:p>
        </p:txBody>
      </p:sp>
    </p:spTree>
  </p:cSld>
  <p:clrMapOvr>
    <a:masterClrMapping/>
  </p:clrMapOvr>
  <p:transition spd="slow">
    <p:push dir="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Slide Number Placeholder 5"/>
          <p:cNvSpPr>
            <a:spLocks noGrp="1"/>
          </p:cNvSpPr>
          <p:nvPr>
            <p:ph type="sldNum" sz="quarter" idx="12"/>
          </p:nvPr>
        </p:nvSpPr>
        <p:spPr>
          <a:xfrm>
            <a:off x="7010400" y="6245225"/>
            <a:ext cx="2133600" cy="476250"/>
          </a:xfrm>
          <a:prstGeom prst="rect">
            <a:avLst/>
          </a:prstGeom>
          <a:noFill/>
        </p:spPr>
        <p:txBody>
          <a:bodyPr/>
          <a:lstStyle/>
          <a:p>
            <a:fld id="{80A2A627-E5CD-4CEE-8FA2-BE92A03B49C0}" type="slidenum">
              <a:rPr lang="ar-SA"/>
              <a:pPr/>
              <a:t>204</a:t>
            </a:fld>
            <a:endParaRPr lang="en-US"/>
          </a:p>
        </p:txBody>
      </p:sp>
      <p:sp>
        <p:nvSpPr>
          <p:cNvPr id="208899" name="WordArt 5" descr="Paper bag"/>
          <p:cNvSpPr>
            <a:spLocks noChangeArrowheads="1" noChangeShapeType="1" noTextEdit="1"/>
          </p:cNvSpPr>
          <p:nvPr/>
        </p:nvSpPr>
        <p:spPr bwMode="auto">
          <a:xfrm>
            <a:off x="152400" y="381000"/>
            <a:ext cx="88392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نکات مورد توجه در تنظیم برنامه های بازاریابی</a:t>
            </a:r>
          </a:p>
        </p:txBody>
      </p:sp>
      <p:sp>
        <p:nvSpPr>
          <p:cNvPr id="208900" name="Text Box 6"/>
          <p:cNvSpPr txBox="1">
            <a:spLocks noChangeArrowheads="1"/>
          </p:cNvSpPr>
          <p:nvPr/>
        </p:nvSpPr>
        <p:spPr bwMode="auto">
          <a:xfrm>
            <a:off x="457200" y="1600200"/>
            <a:ext cx="8153400" cy="4760913"/>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1- توجه به فرصت ها و تهدیدات</a:t>
            </a:r>
          </a:p>
          <a:p>
            <a:pPr algn="r" rtl="1">
              <a:spcBef>
                <a:spcPct val="50000"/>
              </a:spcBef>
            </a:pPr>
            <a:r>
              <a:rPr lang="fa-IR" sz="3600" i="1">
                <a:latin typeface="Monotype Corsiva" pitchFamily="66" charset="0"/>
                <a:cs typeface="B Mitra" pitchFamily="2" charset="-78"/>
              </a:rPr>
              <a:t>2- تعریف روشن بازارها</a:t>
            </a:r>
          </a:p>
          <a:p>
            <a:pPr algn="r" rtl="1">
              <a:spcBef>
                <a:spcPct val="50000"/>
              </a:spcBef>
            </a:pPr>
            <a:r>
              <a:rPr lang="fa-IR" sz="3600" i="1">
                <a:latin typeface="Monotype Corsiva" pitchFamily="66" charset="0"/>
                <a:cs typeface="B Mitra" pitchFamily="2" charset="-78"/>
              </a:rPr>
              <a:t>3- توجه به وضعیت محصولات رقباء</a:t>
            </a:r>
          </a:p>
          <a:p>
            <a:pPr algn="r" rtl="1">
              <a:spcBef>
                <a:spcPct val="50000"/>
              </a:spcBef>
            </a:pPr>
            <a:r>
              <a:rPr lang="fa-IR" sz="3600" i="1">
                <a:latin typeface="Monotype Corsiva" pitchFamily="66" charset="0"/>
                <a:cs typeface="B Mitra" pitchFamily="2" charset="-78"/>
              </a:rPr>
              <a:t>4- توجه به استراتژی ها</a:t>
            </a:r>
          </a:p>
          <a:p>
            <a:pPr algn="r" rtl="1">
              <a:spcBef>
                <a:spcPct val="50000"/>
              </a:spcBef>
            </a:pPr>
            <a:r>
              <a:rPr lang="fa-IR" sz="3600" i="1">
                <a:latin typeface="Monotype Corsiva" pitchFamily="66" charset="0"/>
                <a:cs typeface="B Mitra" pitchFamily="2" charset="-78"/>
              </a:rPr>
              <a:t>5- در صد نیل به اهداف</a:t>
            </a:r>
          </a:p>
          <a:p>
            <a:pPr algn="r" rtl="1">
              <a:spcBef>
                <a:spcPct val="50000"/>
              </a:spcBef>
            </a:pPr>
            <a:r>
              <a:rPr lang="fa-IR" sz="3600" i="1">
                <a:latin typeface="Monotype Corsiva" pitchFamily="66" charset="0"/>
                <a:cs typeface="B Mitra" pitchFamily="2" charset="-78"/>
              </a:rPr>
              <a:t>6- توجه به بودجه</a:t>
            </a:r>
            <a:endParaRPr lang="el-GR" sz="3600" i="1">
              <a:latin typeface="Monotype Corsiva" pitchFamily="66" charset="0"/>
              <a:cs typeface="B Mitra" pitchFamily="2" charset="-78"/>
            </a:endParaRPr>
          </a:p>
        </p:txBody>
      </p:sp>
    </p:spTree>
  </p:cSld>
  <p:clrMapOvr>
    <a:masterClrMapping/>
  </p:clrMapOvr>
  <p:transition spd="slow">
    <p:push dir="u"/>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Slide Number Placeholder 5"/>
          <p:cNvSpPr>
            <a:spLocks noGrp="1"/>
          </p:cNvSpPr>
          <p:nvPr>
            <p:ph type="sldNum" sz="quarter" idx="12"/>
          </p:nvPr>
        </p:nvSpPr>
        <p:spPr>
          <a:xfrm>
            <a:off x="7010400" y="6245225"/>
            <a:ext cx="2133600" cy="476250"/>
          </a:xfrm>
          <a:prstGeom prst="rect">
            <a:avLst/>
          </a:prstGeom>
          <a:noFill/>
        </p:spPr>
        <p:txBody>
          <a:bodyPr/>
          <a:lstStyle/>
          <a:p>
            <a:fld id="{CDB06479-29C1-4D07-90FF-33D179EF96DC}" type="slidenum">
              <a:rPr lang="ar-SA"/>
              <a:pPr/>
              <a:t>205</a:t>
            </a:fld>
            <a:endParaRPr lang="en-US"/>
          </a:p>
        </p:txBody>
      </p:sp>
      <p:sp>
        <p:nvSpPr>
          <p:cNvPr id="209923" name="WordArt 5" descr="Paper bag"/>
          <p:cNvSpPr>
            <a:spLocks noChangeArrowheads="1" noChangeShapeType="1" noTextEdit="1"/>
          </p:cNvSpPr>
          <p:nvPr/>
        </p:nvSpPr>
        <p:spPr bwMode="auto">
          <a:xfrm>
            <a:off x="1828800" y="381000"/>
            <a:ext cx="5486400" cy="990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منافع برنامه ریزی</a:t>
            </a:r>
          </a:p>
        </p:txBody>
      </p:sp>
      <p:sp>
        <p:nvSpPr>
          <p:cNvPr id="209924" name="Text Box 6"/>
          <p:cNvSpPr txBox="1">
            <a:spLocks noChangeArrowheads="1"/>
          </p:cNvSpPr>
          <p:nvPr/>
        </p:nvSpPr>
        <p:spPr bwMode="auto">
          <a:xfrm>
            <a:off x="457200" y="1600200"/>
            <a:ext cx="8153400" cy="4760913"/>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1- تشویق مدیران به تفکر فعال</a:t>
            </a:r>
          </a:p>
          <a:p>
            <a:pPr algn="r" rtl="1">
              <a:spcBef>
                <a:spcPct val="50000"/>
              </a:spcBef>
            </a:pPr>
            <a:r>
              <a:rPr lang="fa-IR" sz="3600" i="1">
                <a:latin typeface="Monotype Corsiva" pitchFamily="66" charset="0"/>
                <a:cs typeface="B Mitra" pitchFamily="2" charset="-78"/>
              </a:rPr>
              <a:t>2- ایجاد هماهنگی بین کارکنان</a:t>
            </a:r>
          </a:p>
          <a:p>
            <a:pPr algn="r" rtl="1">
              <a:spcBef>
                <a:spcPct val="50000"/>
              </a:spcBef>
            </a:pPr>
            <a:r>
              <a:rPr lang="fa-IR" sz="3600" i="1">
                <a:latin typeface="Monotype Corsiva" pitchFamily="66" charset="0"/>
                <a:cs typeface="B Mitra" pitchFamily="2" charset="-78"/>
              </a:rPr>
              <a:t>3- کنترل عملکرد سازمان</a:t>
            </a:r>
          </a:p>
          <a:p>
            <a:pPr algn="r" rtl="1">
              <a:spcBef>
                <a:spcPct val="50000"/>
              </a:spcBef>
            </a:pPr>
            <a:r>
              <a:rPr lang="fa-IR" sz="3600" i="1">
                <a:latin typeface="Monotype Corsiva" pitchFamily="66" charset="0"/>
                <a:cs typeface="B Mitra" pitchFamily="2" charset="-78"/>
              </a:rPr>
              <a:t>4- کمک به پیشرفت سازمان ها</a:t>
            </a:r>
          </a:p>
          <a:p>
            <a:pPr algn="r" rtl="1">
              <a:spcBef>
                <a:spcPct val="50000"/>
              </a:spcBef>
            </a:pPr>
            <a:r>
              <a:rPr lang="fa-IR" sz="3600" i="1">
                <a:latin typeface="Monotype Corsiva" pitchFamily="66" charset="0"/>
                <a:cs typeface="B Mitra" pitchFamily="2" charset="-78"/>
              </a:rPr>
              <a:t>5- روشن تر ساختن اهداف ، استراتژی ها و . . .</a:t>
            </a:r>
          </a:p>
          <a:p>
            <a:pPr algn="r" rtl="1">
              <a:spcBef>
                <a:spcPct val="50000"/>
              </a:spcBef>
            </a:pPr>
            <a:r>
              <a:rPr lang="fa-IR" sz="3600" i="1">
                <a:latin typeface="Monotype Corsiva" pitchFamily="66" charset="0"/>
                <a:cs typeface="B Mitra" pitchFamily="2" charset="-78"/>
              </a:rPr>
              <a:t>6- کمک به تبادل راحت تر افکار بین مدیران</a:t>
            </a:r>
            <a:endParaRPr lang="el-GR" sz="3600" i="1">
              <a:latin typeface="Monotype Corsiva" pitchFamily="66" charset="0"/>
              <a:cs typeface="B Mitra" pitchFamily="2" charset="-78"/>
            </a:endParaRPr>
          </a:p>
        </p:txBody>
      </p:sp>
    </p:spTree>
  </p:cSld>
  <p:clrMapOvr>
    <a:masterClrMapping/>
  </p:clrMapOvr>
  <p:transition spd="slow">
    <p:randomBa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Slide Number Placeholder 5"/>
          <p:cNvSpPr>
            <a:spLocks noGrp="1"/>
          </p:cNvSpPr>
          <p:nvPr>
            <p:ph type="sldNum" sz="quarter" idx="12"/>
          </p:nvPr>
        </p:nvSpPr>
        <p:spPr>
          <a:xfrm>
            <a:off x="7010400" y="6245225"/>
            <a:ext cx="2133600" cy="476250"/>
          </a:xfrm>
          <a:prstGeom prst="rect">
            <a:avLst/>
          </a:prstGeom>
          <a:noFill/>
        </p:spPr>
        <p:txBody>
          <a:bodyPr/>
          <a:lstStyle/>
          <a:p>
            <a:fld id="{BF5D94A7-5193-41AF-A4E9-567CB16EE95B}" type="slidenum">
              <a:rPr lang="ar-SA"/>
              <a:pPr/>
              <a:t>206</a:t>
            </a:fld>
            <a:endParaRPr lang="en-US"/>
          </a:p>
        </p:txBody>
      </p:sp>
      <p:sp>
        <p:nvSpPr>
          <p:cNvPr id="210947" name="WordArt 5" descr="Paper bag"/>
          <p:cNvSpPr>
            <a:spLocks noChangeArrowheads="1" noChangeShapeType="1" noTextEdit="1"/>
          </p:cNvSpPr>
          <p:nvPr/>
        </p:nvSpPr>
        <p:spPr bwMode="auto">
          <a:xfrm>
            <a:off x="762000" y="381000"/>
            <a:ext cx="7543800" cy="990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مراحل اساسی در برنامه ریزی</a:t>
            </a:r>
          </a:p>
        </p:txBody>
      </p:sp>
      <p:sp>
        <p:nvSpPr>
          <p:cNvPr id="210948" name="Rectangle 6"/>
          <p:cNvSpPr>
            <a:spLocks noChangeArrowheads="1"/>
          </p:cNvSpPr>
          <p:nvPr/>
        </p:nvSpPr>
        <p:spPr bwMode="auto">
          <a:xfrm>
            <a:off x="1219200" y="19812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تحلیل موقعیت ها و جریانات</a:t>
            </a:r>
            <a:endParaRPr lang="en-US" sz="2400" i="1">
              <a:cs typeface="B Mitra" pitchFamily="2" charset="-78"/>
            </a:endParaRPr>
          </a:p>
        </p:txBody>
      </p:sp>
      <p:sp>
        <p:nvSpPr>
          <p:cNvPr id="210949" name="Rectangle 7"/>
          <p:cNvSpPr>
            <a:spLocks noChangeArrowheads="1"/>
          </p:cNvSpPr>
          <p:nvPr/>
        </p:nvSpPr>
        <p:spPr bwMode="auto">
          <a:xfrm>
            <a:off x="2667000" y="31242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تعیین اهداف</a:t>
            </a:r>
            <a:endParaRPr lang="en-US" sz="2400" i="1">
              <a:cs typeface="B Mitra" pitchFamily="2" charset="-78"/>
            </a:endParaRPr>
          </a:p>
        </p:txBody>
      </p:sp>
      <p:sp>
        <p:nvSpPr>
          <p:cNvPr id="210950" name="Rectangle 8"/>
          <p:cNvSpPr>
            <a:spLocks noChangeArrowheads="1"/>
          </p:cNvSpPr>
          <p:nvPr/>
        </p:nvSpPr>
        <p:spPr bwMode="auto">
          <a:xfrm>
            <a:off x="4038600" y="4267200"/>
            <a:ext cx="26670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توسعه استراتژی ها و برنامه ها</a:t>
            </a:r>
            <a:endParaRPr lang="en-US" sz="2400" i="1">
              <a:cs typeface="B Mitra" pitchFamily="2" charset="-78"/>
            </a:endParaRPr>
          </a:p>
        </p:txBody>
      </p:sp>
      <p:sp>
        <p:nvSpPr>
          <p:cNvPr id="210951" name="Rectangle 9"/>
          <p:cNvSpPr>
            <a:spLocks noChangeArrowheads="1"/>
          </p:cNvSpPr>
          <p:nvPr/>
        </p:nvSpPr>
        <p:spPr bwMode="auto">
          <a:xfrm>
            <a:off x="5638800" y="54102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ایجاد هماهنگی و کنترل</a:t>
            </a:r>
            <a:endParaRPr lang="en-US" sz="2400" i="1">
              <a:cs typeface="B Mitra" pitchFamily="2" charset="-78"/>
            </a:endParaRPr>
          </a:p>
        </p:txBody>
      </p:sp>
      <p:sp>
        <p:nvSpPr>
          <p:cNvPr id="210952" name="Line 10"/>
          <p:cNvSpPr>
            <a:spLocks noChangeShapeType="1"/>
          </p:cNvSpPr>
          <p:nvPr/>
        </p:nvSpPr>
        <p:spPr bwMode="auto">
          <a:xfrm>
            <a:off x="3200400" y="2514600"/>
            <a:ext cx="0" cy="60960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10953" name="Line 11"/>
          <p:cNvSpPr>
            <a:spLocks noChangeShapeType="1"/>
          </p:cNvSpPr>
          <p:nvPr/>
        </p:nvSpPr>
        <p:spPr bwMode="auto">
          <a:xfrm>
            <a:off x="4648200" y="3657600"/>
            <a:ext cx="0" cy="60960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10954" name="Line 12"/>
          <p:cNvSpPr>
            <a:spLocks noChangeShapeType="1"/>
          </p:cNvSpPr>
          <p:nvPr/>
        </p:nvSpPr>
        <p:spPr bwMode="auto">
          <a:xfrm>
            <a:off x="6172200" y="4800600"/>
            <a:ext cx="0" cy="609600"/>
          </a:xfrm>
          <a:prstGeom prst="line">
            <a:avLst/>
          </a:prstGeom>
          <a:noFill/>
          <a:ln w="19050">
            <a:solidFill>
              <a:schemeClr val="tx1"/>
            </a:solidFill>
            <a:round/>
            <a:headEnd type="none" w="lg" len="lg"/>
            <a:tailEnd type="stealth" w="lg" len="lg"/>
          </a:ln>
        </p:spPr>
        <p:txBody>
          <a:bodyPr wrap="none" anchor="ctr"/>
          <a:lstStyle/>
          <a:p>
            <a:endParaRPr lang="fa-IR"/>
          </a:p>
        </p:txBody>
      </p:sp>
    </p:spTree>
  </p:cSld>
  <p:clrMapOvr>
    <a:masterClrMapping/>
  </p:clrMapOvr>
  <p:transition spd="slow">
    <p:randomBar dir="vert"/>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Slide Number Placeholder 5"/>
          <p:cNvSpPr>
            <a:spLocks noGrp="1"/>
          </p:cNvSpPr>
          <p:nvPr>
            <p:ph type="sldNum" sz="quarter" idx="12"/>
          </p:nvPr>
        </p:nvSpPr>
        <p:spPr>
          <a:xfrm>
            <a:off x="7010400" y="6245225"/>
            <a:ext cx="2133600" cy="476250"/>
          </a:xfrm>
          <a:prstGeom prst="rect">
            <a:avLst/>
          </a:prstGeom>
          <a:noFill/>
        </p:spPr>
        <p:txBody>
          <a:bodyPr/>
          <a:lstStyle/>
          <a:p>
            <a:fld id="{7D473DDF-B31D-4F84-A319-947C7A27071C}" type="slidenum">
              <a:rPr lang="ar-SA"/>
              <a:pPr/>
              <a:t>207</a:t>
            </a:fld>
            <a:endParaRPr lang="en-US"/>
          </a:p>
        </p:txBody>
      </p:sp>
      <p:sp>
        <p:nvSpPr>
          <p:cNvPr id="211971" name="Rectangle 7"/>
          <p:cNvSpPr>
            <a:spLocks noChangeArrowheads="1"/>
          </p:cNvSpPr>
          <p:nvPr/>
        </p:nvSpPr>
        <p:spPr bwMode="auto">
          <a:xfrm>
            <a:off x="381000" y="1524000"/>
            <a:ext cx="8458200" cy="4648200"/>
          </a:xfrm>
          <a:prstGeom prst="rect">
            <a:avLst/>
          </a:prstGeom>
          <a:solidFill>
            <a:srgbClr val="CBCBCB"/>
          </a:solidFill>
          <a:ln w="19050" algn="ctr">
            <a:solidFill>
              <a:schemeClr val="tx1"/>
            </a:solidFill>
            <a:miter lim="800000"/>
            <a:headEnd type="none" w="lg" len="lg"/>
            <a:tailEnd type="none" w="lg" len="lg"/>
          </a:ln>
        </p:spPr>
        <p:txBody>
          <a:bodyPr wrap="none" anchor="ctr"/>
          <a:lstStyle/>
          <a:p>
            <a:endParaRPr lang="fa-IR"/>
          </a:p>
        </p:txBody>
      </p:sp>
      <p:sp>
        <p:nvSpPr>
          <p:cNvPr id="211972" name="WordArt 5" descr="Paper bag"/>
          <p:cNvSpPr>
            <a:spLocks noChangeArrowheads="1" noChangeShapeType="1" noTextEdit="1"/>
          </p:cNvSpPr>
          <p:nvPr/>
        </p:nvSpPr>
        <p:spPr bwMode="auto">
          <a:xfrm>
            <a:off x="152400" y="381000"/>
            <a:ext cx="88392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عوامل اثر گذار بر روی استراتژی بازاریابی مؤسسه</a:t>
            </a:r>
          </a:p>
        </p:txBody>
      </p:sp>
      <p:sp>
        <p:nvSpPr>
          <p:cNvPr id="211973" name="AutoShape 8"/>
          <p:cNvSpPr>
            <a:spLocks noChangeArrowheads="1"/>
          </p:cNvSpPr>
          <p:nvPr/>
        </p:nvSpPr>
        <p:spPr bwMode="auto">
          <a:xfrm>
            <a:off x="381000" y="1524000"/>
            <a:ext cx="8458200" cy="4648200"/>
          </a:xfrm>
          <a:prstGeom prst="diamond">
            <a:avLst/>
          </a:prstGeom>
          <a:solidFill>
            <a:schemeClr val="bg1"/>
          </a:solidFill>
          <a:ln w="19050" algn="ctr">
            <a:solidFill>
              <a:schemeClr val="tx1"/>
            </a:solidFill>
            <a:miter lim="800000"/>
            <a:headEnd type="none" w="lg" len="lg"/>
            <a:tailEnd type="none" w="lg" len="lg"/>
          </a:ln>
        </p:spPr>
        <p:txBody>
          <a:bodyPr wrap="none" anchor="ctr"/>
          <a:lstStyle/>
          <a:p>
            <a:endParaRPr lang="fa-IR"/>
          </a:p>
        </p:txBody>
      </p:sp>
      <p:sp>
        <p:nvSpPr>
          <p:cNvPr id="211974" name="AutoShape 9"/>
          <p:cNvSpPr>
            <a:spLocks noChangeArrowheads="1"/>
          </p:cNvSpPr>
          <p:nvPr/>
        </p:nvSpPr>
        <p:spPr bwMode="auto">
          <a:xfrm>
            <a:off x="2971800" y="2286000"/>
            <a:ext cx="3200400" cy="3048000"/>
          </a:xfrm>
          <a:custGeom>
            <a:avLst/>
            <a:gdLst>
              <a:gd name="T0" fmla="*/ 1600200 w 21600"/>
              <a:gd name="T1" fmla="*/ 0 h 21600"/>
              <a:gd name="T2" fmla="*/ 468651 w 21600"/>
              <a:gd name="T3" fmla="*/ 446334 h 21600"/>
              <a:gd name="T4" fmla="*/ 0 w 21600"/>
              <a:gd name="T5" fmla="*/ 1524000 h 21600"/>
              <a:gd name="T6" fmla="*/ 468651 w 21600"/>
              <a:gd name="T7" fmla="*/ 2601666 h 21600"/>
              <a:gd name="T8" fmla="*/ 1600200 w 21600"/>
              <a:gd name="T9" fmla="*/ 3048000 h 21600"/>
              <a:gd name="T10" fmla="*/ 2731749 w 21600"/>
              <a:gd name="T11" fmla="*/ 2601666 h 21600"/>
              <a:gd name="T12" fmla="*/ 3200400 w 21600"/>
              <a:gd name="T13" fmla="*/ 1524000 h 21600"/>
              <a:gd name="T14" fmla="*/ 2731749 w 21600"/>
              <a:gd name="T15" fmla="*/ 44633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75" y="10800"/>
                </a:moveTo>
                <a:cubicBezTo>
                  <a:pt x="3375" y="14901"/>
                  <a:pt x="6699" y="18225"/>
                  <a:pt x="10800" y="18225"/>
                </a:cubicBezTo>
                <a:cubicBezTo>
                  <a:pt x="14901" y="18225"/>
                  <a:pt x="18225" y="14901"/>
                  <a:pt x="18225" y="10800"/>
                </a:cubicBezTo>
                <a:cubicBezTo>
                  <a:pt x="18225" y="6699"/>
                  <a:pt x="14901" y="3375"/>
                  <a:pt x="10800" y="3375"/>
                </a:cubicBezTo>
                <a:cubicBezTo>
                  <a:pt x="6699" y="3375"/>
                  <a:pt x="3375" y="6699"/>
                  <a:pt x="3375" y="10800"/>
                </a:cubicBezTo>
                <a:close/>
              </a:path>
            </a:pathLst>
          </a:custGeom>
          <a:solidFill>
            <a:srgbClr val="CBCBCB"/>
          </a:solidFill>
          <a:ln w="19050" algn="ctr">
            <a:solidFill>
              <a:schemeClr val="tx1"/>
            </a:solidFill>
            <a:round/>
            <a:headEnd type="none" w="lg" len="lg"/>
            <a:tailEnd type="none" w="lg" len="lg"/>
          </a:ln>
        </p:spPr>
        <p:txBody>
          <a:bodyPr wrap="none" anchor="ctr"/>
          <a:lstStyle/>
          <a:p>
            <a:endParaRPr lang="fa-IR"/>
          </a:p>
        </p:txBody>
      </p:sp>
      <p:sp>
        <p:nvSpPr>
          <p:cNvPr id="211975" name="Oval 10"/>
          <p:cNvSpPr>
            <a:spLocks noChangeArrowheads="1"/>
          </p:cNvSpPr>
          <p:nvPr/>
        </p:nvSpPr>
        <p:spPr bwMode="auto">
          <a:xfrm>
            <a:off x="4038600" y="3276600"/>
            <a:ext cx="1066800" cy="1066800"/>
          </a:xfrm>
          <a:prstGeom prst="ellipse">
            <a:avLst/>
          </a:prstGeom>
          <a:solidFill>
            <a:srgbClr val="CBCBCB"/>
          </a:solidFill>
          <a:ln w="19050" algn="ctr">
            <a:solidFill>
              <a:schemeClr val="tx1"/>
            </a:solidFill>
            <a:round/>
            <a:headEnd type="none" w="lg" len="lg"/>
            <a:tailEnd type="none" w="lg" len="lg"/>
          </a:ln>
        </p:spPr>
        <p:txBody>
          <a:bodyPr wrap="none" anchor="ctr"/>
          <a:lstStyle/>
          <a:p>
            <a:r>
              <a:rPr lang="fa-IR" sz="1600" i="1">
                <a:cs typeface="B Mitra" pitchFamily="2" charset="-78"/>
              </a:rPr>
              <a:t>مشتریان </a:t>
            </a:r>
          </a:p>
          <a:p>
            <a:r>
              <a:rPr lang="fa-IR" sz="1600" i="1">
                <a:cs typeface="B Mitra" pitchFamily="2" charset="-78"/>
              </a:rPr>
              <a:t>هدف</a:t>
            </a:r>
            <a:endParaRPr lang="en-US" sz="1600" i="1">
              <a:cs typeface="B Mitra" pitchFamily="2" charset="-78"/>
            </a:endParaRPr>
          </a:p>
        </p:txBody>
      </p:sp>
      <p:sp>
        <p:nvSpPr>
          <p:cNvPr id="211976" name="Line 11"/>
          <p:cNvSpPr>
            <a:spLocks noChangeShapeType="1"/>
          </p:cNvSpPr>
          <p:nvPr/>
        </p:nvSpPr>
        <p:spPr bwMode="auto">
          <a:xfrm flipV="1">
            <a:off x="4953000" y="3048000"/>
            <a:ext cx="381000" cy="381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11977" name="Line 12"/>
          <p:cNvSpPr>
            <a:spLocks noChangeShapeType="1"/>
          </p:cNvSpPr>
          <p:nvPr/>
        </p:nvSpPr>
        <p:spPr bwMode="auto">
          <a:xfrm flipH="1" flipV="1">
            <a:off x="3810000" y="3048000"/>
            <a:ext cx="381000" cy="381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11978" name="Line 13"/>
          <p:cNvSpPr>
            <a:spLocks noChangeShapeType="1"/>
          </p:cNvSpPr>
          <p:nvPr/>
        </p:nvSpPr>
        <p:spPr bwMode="auto">
          <a:xfrm flipV="1">
            <a:off x="3810000" y="4191000"/>
            <a:ext cx="381000" cy="381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11979" name="Line 14"/>
          <p:cNvSpPr>
            <a:spLocks noChangeShapeType="1"/>
          </p:cNvSpPr>
          <p:nvPr/>
        </p:nvSpPr>
        <p:spPr bwMode="auto">
          <a:xfrm>
            <a:off x="4953000" y="4191000"/>
            <a:ext cx="381000" cy="381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11980" name="Text Box 15"/>
          <p:cNvSpPr txBox="1">
            <a:spLocks noChangeArrowheads="1"/>
          </p:cNvSpPr>
          <p:nvPr/>
        </p:nvSpPr>
        <p:spPr bwMode="auto">
          <a:xfrm>
            <a:off x="457200" y="2101850"/>
            <a:ext cx="17526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محیط اقتصادی / جمعیتی</a:t>
            </a:r>
            <a:endParaRPr lang="en-US" sz="1600" i="1">
              <a:cs typeface="B Mitra" pitchFamily="2" charset="-78"/>
            </a:endParaRPr>
          </a:p>
        </p:txBody>
      </p:sp>
      <p:sp>
        <p:nvSpPr>
          <p:cNvPr id="211981" name="Text Box 16"/>
          <p:cNvSpPr txBox="1">
            <a:spLocks noChangeArrowheads="1"/>
          </p:cNvSpPr>
          <p:nvPr/>
        </p:nvSpPr>
        <p:spPr bwMode="auto">
          <a:xfrm>
            <a:off x="457200" y="5302250"/>
            <a:ext cx="17526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محیط سیاسی / قانونی</a:t>
            </a:r>
            <a:endParaRPr lang="en-US" sz="1600" i="1">
              <a:cs typeface="B Mitra" pitchFamily="2" charset="-78"/>
            </a:endParaRPr>
          </a:p>
        </p:txBody>
      </p:sp>
      <p:sp>
        <p:nvSpPr>
          <p:cNvPr id="211982" name="Text Box 17"/>
          <p:cNvSpPr txBox="1">
            <a:spLocks noChangeArrowheads="1"/>
          </p:cNvSpPr>
          <p:nvPr/>
        </p:nvSpPr>
        <p:spPr bwMode="auto">
          <a:xfrm>
            <a:off x="6781800" y="5334000"/>
            <a:ext cx="17526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محیط فرهنگی / اجتماعی</a:t>
            </a:r>
            <a:endParaRPr lang="en-US" sz="1600" i="1">
              <a:cs typeface="B Mitra" pitchFamily="2" charset="-78"/>
            </a:endParaRPr>
          </a:p>
        </p:txBody>
      </p:sp>
      <p:sp>
        <p:nvSpPr>
          <p:cNvPr id="211983" name="Text Box 18"/>
          <p:cNvSpPr txBox="1">
            <a:spLocks noChangeArrowheads="1"/>
          </p:cNvSpPr>
          <p:nvPr/>
        </p:nvSpPr>
        <p:spPr bwMode="auto">
          <a:xfrm>
            <a:off x="6553200" y="2057400"/>
            <a:ext cx="19812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محیط فیزیکی / تکنولوژیکی</a:t>
            </a:r>
            <a:endParaRPr lang="en-US" sz="1600" i="1">
              <a:cs typeface="B Mitra" pitchFamily="2" charset="-78"/>
            </a:endParaRPr>
          </a:p>
        </p:txBody>
      </p:sp>
      <p:sp>
        <p:nvSpPr>
          <p:cNvPr id="211984" name="Text Box 19"/>
          <p:cNvSpPr txBox="1">
            <a:spLocks noChangeArrowheads="1"/>
          </p:cNvSpPr>
          <p:nvPr/>
        </p:nvSpPr>
        <p:spPr bwMode="auto">
          <a:xfrm>
            <a:off x="3429000" y="5486400"/>
            <a:ext cx="17526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رقبــــــــــــــاء</a:t>
            </a:r>
            <a:endParaRPr lang="en-US" sz="1600" i="1">
              <a:cs typeface="B Mitra" pitchFamily="2" charset="-78"/>
            </a:endParaRPr>
          </a:p>
        </p:txBody>
      </p:sp>
      <p:sp>
        <p:nvSpPr>
          <p:cNvPr id="211985" name="Text Box 20"/>
          <p:cNvSpPr txBox="1">
            <a:spLocks noChangeArrowheads="1"/>
          </p:cNvSpPr>
          <p:nvPr/>
        </p:nvSpPr>
        <p:spPr bwMode="auto">
          <a:xfrm>
            <a:off x="6553200" y="3657600"/>
            <a:ext cx="17526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عموم مردم</a:t>
            </a:r>
            <a:endParaRPr lang="en-US" sz="1600" i="1">
              <a:cs typeface="B Mitra" pitchFamily="2" charset="-78"/>
            </a:endParaRPr>
          </a:p>
        </p:txBody>
      </p:sp>
      <p:sp>
        <p:nvSpPr>
          <p:cNvPr id="211986" name="Text Box 21"/>
          <p:cNvSpPr txBox="1">
            <a:spLocks noChangeArrowheads="1"/>
          </p:cNvSpPr>
          <p:nvPr/>
        </p:nvSpPr>
        <p:spPr bwMode="auto">
          <a:xfrm>
            <a:off x="304800" y="3657600"/>
            <a:ext cx="17526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تهیه کنندگان مواد</a:t>
            </a:r>
            <a:endParaRPr lang="en-US" sz="1600" i="1">
              <a:cs typeface="B Mitra" pitchFamily="2" charset="-78"/>
            </a:endParaRPr>
          </a:p>
        </p:txBody>
      </p:sp>
      <p:sp>
        <p:nvSpPr>
          <p:cNvPr id="211987" name="Text Box 22"/>
          <p:cNvSpPr txBox="1">
            <a:spLocks noChangeArrowheads="1"/>
          </p:cNvSpPr>
          <p:nvPr/>
        </p:nvSpPr>
        <p:spPr bwMode="auto">
          <a:xfrm>
            <a:off x="3352800" y="1828800"/>
            <a:ext cx="17526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ابزارهای بازاریابی</a:t>
            </a:r>
            <a:endParaRPr lang="en-US" sz="1600" i="1">
              <a:cs typeface="B Mitra" pitchFamily="2" charset="-78"/>
            </a:endParaRPr>
          </a:p>
        </p:txBody>
      </p:sp>
      <p:sp>
        <p:nvSpPr>
          <p:cNvPr id="211988" name="Text Box 23"/>
          <p:cNvSpPr txBox="1">
            <a:spLocks noChangeArrowheads="1"/>
          </p:cNvSpPr>
          <p:nvPr/>
        </p:nvSpPr>
        <p:spPr bwMode="auto">
          <a:xfrm>
            <a:off x="4038600" y="4387850"/>
            <a:ext cx="9906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پیشبرد فروش</a:t>
            </a:r>
            <a:endParaRPr lang="en-US" sz="1600" i="1">
              <a:cs typeface="B Mitra" pitchFamily="2" charset="-78"/>
            </a:endParaRPr>
          </a:p>
        </p:txBody>
      </p:sp>
      <p:sp>
        <p:nvSpPr>
          <p:cNvPr id="211989" name="Text Box 24"/>
          <p:cNvSpPr txBox="1">
            <a:spLocks noChangeArrowheads="1"/>
          </p:cNvSpPr>
          <p:nvPr/>
        </p:nvSpPr>
        <p:spPr bwMode="auto">
          <a:xfrm>
            <a:off x="3429000" y="3625850"/>
            <a:ext cx="5334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مکان</a:t>
            </a:r>
            <a:endParaRPr lang="en-US" sz="1600" i="1">
              <a:cs typeface="B Mitra" pitchFamily="2" charset="-78"/>
            </a:endParaRPr>
          </a:p>
        </p:txBody>
      </p:sp>
      <p:sp>
        <p:nvSpPr>
          <p:cNvPr id="211990" name="Text Box 25"/>
          <p:cNvSpPr txBox="1">
            <a:spLocks noChangeArrowheads="1"/>
          </p:cNvSpPr>
          <p:nvPr/>
        </p:nvSpPr>
        <p:spPr bwMode="auto">
          <a:xfrm>
            <a:off x="5105400" y="3625850"/>
            <a:ext cx="5334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قیمت</a:t>
            </a:r>
            <a:endParaRPr lang="en-US" sz="1600" i="1">
              <a:cs typeface="B Mitra" pitchFamily="2" charset="-78"/>
            </a:endParaRPr>
          </a:p>
        </p:txBody>
      </p:sp>
      <p:sp>
        <p:nvSpPr>
          <p:cNvPr id="211991" name="Text Box 26"/>
          <p:cNvSpPr txBox="1">
            <a:spLocks noChangeArrowheads="1"/>
          </p:cNvSpPr>
          <p:nvPr/>
        </p:nvSpPr>
        <p:spPr bwMode="auto">
          <a:xfrm>
            <a:off x="4191000" y="2863850"/>
            <a:ext cx="6858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i="1">
                <a:cs typeface="B Mitra" pitchFamily="2" charset="-78"/>
              </a:rPr>
              <a:t>محصول</a:t>
            </a:r>
            <a:endParaRPr lang="en-US" sz="1600" i="1">
              <a:cs typeface="B Mitra" pitchFamily="2" charset="-78"/>
            </a:endParaRPr>
          </a:p>
        </p:txBody>
      </p:sp>
      <p:sp>
        <p:nvSpPr>
          <p:cNvPr id="211992" name="Freeform 27"/>
          <p:cNvSpPr>
            <a:spLocks/>
          </p:cNvSpPr>
          <p:nvPr/>
        </p:nvSpPr>
        <p:spPr bwMode="auto">
          <a:xfrm>
            <a:off x="4572000" y="2286000"/>
            <a:ext cx="1588" cy="468313"/>
          </a:xfrm>
          <a:custGeom>
            <a:avLst/>
            <a:gdLst>
              <a:gd name="T0" fmla="*/ 0 w 1"/>
              <a:gd name="T1" fmla="*/ 295 h 295"/>
              <a:gd name="T2" fmla="*/ 1 w 1"/>
              <a:gd name="T3" fmla="*/ 0 h 295"/>
              <a:gd name="T4" fmla="*/ 0 60000 65536"/>
              <a:gd name="T5" fmla="*/ 0 60000 65536"/>
              <a:gd name="T6" fmla="*/ 0 w 1"/>
              <a:gd name="T7" fmla="*/ 0 h 295"/>
              <a:gd name="T8" fmla="*/ 1 w 1"/>
              <a:gd name="T9" fmla="*/ 295 h 295"/>
            </a:gdLst>
            <a:ahLst/>
            <a:cxnLst>
              <a:cxn ang="T4">
                <a:pos x="T0" y="T1"/>
              </a:cxn>
              <a:cxn ang="T5">
                <a:pos x="T2" y="T3"/>
              </a:cxn>
            </a:cxnLst>
            <a:rect l="T6" t="T7" r="T8" b="T9"/>
            <a:pathLst>
              <a:path w="1" h="295">
                <a:moveTo>
                  <a:pt x="0" y="295"/>
                </a:moveTo>
                <a:lnTo>
                  <a:pt x="1" y="0"/>
                </a:lnTo>
              </a:path>
            </a:pathLst>
          </a:custGeom>
          <a:noFill/>
          <a:ln w="19050">
            <a:solidFill>
              <a:schemeClr val="tx1"/>
            </a:solidFill>
            <a:round/>
            <a:headEnd type="none" w="lg" len="lg"/>
            <a:tailEnd type="none" w="lg" len="lg"/>
          </a:ln>
        </p:spPr>
        <p:txBody>
          <a:bodyPr wrap="none" anchor="ctr"/>
          <a:lstStyle/>
          <a:p>
            <a:endParaRPr lang="fa-IR"/>
          </a:p>
        </p:txBody>
      </p:sp>
      <p:sp>
        <p:nvSpPr>
          <p:cNvPr id="211993" name="Line 28"/>
          <p:cNvSpPr>
            <a:spLocks noChangeShapeType="1"/>
          </p:cNvSpPr>
          <p:nvPr/>
        </p:nvSpPr>
        <p:spPr bwMode="auto">
          <a:xfrm flipH="1" flipV="1">
            <a:off x="4572000" y="4876800"/>
            <a:ext cx="0" cy="4572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11994" name="Freeform 29"/>
          <p:cNvSpPr>
            <a:spLocks/>
          </p:cNvSpPr>
          <p:nvPr/>
        </p:nvSpPr>
        <p:spPr bwMode="auto">
          <a:xfrm>
            <a:off x="5675313" y="3811588"/>
            <a:ext cx="496887" cy="1587"/>
          </a:xfrm>
          <a:custGeom>
            <a:avLst/>
            <a:gdLst>
              <a:gd name="T0" fmla="*/ 0 w 313"/>
              <a:gd name="T1" fmla="*/ 1 h 1"/>
              <a:gd name="T2" fmla="*/ 313 w 313"/>
              <a:gd name="T3" fmla="*/ 0 h 1"/>
              <a:gd name="T4" fmla="*/ 0 60000 65536"/>
              <a:gd name="T5" fmla="*/ 0 60000 65536"/>
              <a:gd name="T6" fmla="*/ 0 w 313"/>
              <a:gd name="T7" fmla="*/ 0 h 1"/>
              <a:gd name="T8" fmla="*/ 313 w 313"/>
              <a:gd name="T9" fmla="*/ 1 h 1"/>
            </a:gdLst>
            <a:ahLst/>
            <a:cxnLst>
              <a:cxn ang="T4">
                <a:pos x="T0" y="T1"/>
              </a:cxn>
              <a:cxn ang="T5">
                <a:pos x="T2" y="T3"/>
              </a:cxn>
            </a:cxnLst>
            <a:rect l="T6" t="T7" r="T8" b="T9"/>
            <a:pathLst>
              <a:path w="313" h="1">
                <a:moveTo>
                  <a:pt x="0" y="1"/>
                </a:moveTo>
                <a:lnTo>
                  <a:pt x="313" y="0"/>
                </a:lnTo>
              </a:path>
            </a:pathLst>
          </a:custGeom>
          <a:noFill/>
          <a:ln w="19050">
            <a:solidFill>
              <a:schemeClr val="tx1"/>
            </a:solidFill>
            <a:round/>
            <a:headEnd type="none" w="lg" len="lg"/>
            <a:tailEnd type="none" w="lg" len="lg"/>
          </a:ln>
        </p:spPr>
        <p:txBody>
          <a:bodyPr wrap="none" anchor="ctr"/>
          <a:lstStyle/>
          <a:p>
            <a:endParaRPr lang="fa-IR"/>
          </a:p>
        </p:txBody>
      </p:sp>
      <p:sp>
        <p:nvSpPr>
          <p:cNvPr id="211995" name="Freeform 31"/>
          <p:cNvSpPr>
            <a:spLocks/>
          </p:cNvSpPr>
          <p:nvPr/>
        </p:nvSpPr>
        <p:spPr bwMode="auto">
          <a:xfrm>
            <a:off x="2971800" y="3810000"/>
            <a:ext cx="496888" cy="1588"/>
          </a:xfrm>
          <a:custGeom>
            <a:avLst/>
            <a:gdLst>
              <a:gd name="T0" fmla="*/ 0 w 313"/>
              <a:gd name="T1" fmla="*/ 1 h 1"/>
              <a:gd name="T2" fmla="*/ 313 w 313"/>
              <a:gd name="T3" fmla="*/ 0 h 1"/>
              <a:gd name="T4" fmla="*/ 0 60000 65536"/>
              <a:gd name="T5" fmla="*/ 0 60000 65536"/>
              <a:gd name="T6" fmla="*/ 0 w 313"/>
              <a:gd name="T7" fmla="*/ 0 h 1"/>
              <a:gd name="T8" fmla="*/ 313 w 313"/>
              <a:gd name="T9" fmla="*/ 1 h 1"/>
            </a:gdLst>
            <a:ahLst/>
            <a:cxnLst>
              <a:cxn ang="T4">
                <a:pos x="T0" y="T1"/>
              </a:cxn>
              <a:cxn ang="T5">
                <a:pos x="T2" y="T3"/>
              </a:cxn>
            </a:cxnLst>
            <a:rect l="T6" t="T7" r="T8" b="T9"/>
            <a:pathLst>
              <a:path w="313" h="1">
                <a:moveTo>
                  <a:pt x="0" y="1"/>
                </a:moveTo>
                <a:lnTo>
                  <a:pt x="313" y="0"/>
                </a:lnTo>
              </a:path>
            </a:pathLst>
          </a:custGeom>
          <a:noFill/>
          <a:ln w="19050">
            <a:solidFill>
              <a:schemeClr val="tx1"/>
            </a:solidFill>
            <a:round/>
            <a:headEnd type="none" w="lg" len="lg"/>
            <a:tailEnd type="none" w="lg" len="lg"/>
          </a:ln>
        </p:spPr>
        <p:txBody>
          <a:bodyPr wrap="none" anchor="ctr"/>
          <a:lstStyle/>
          <a:p>
            <a:endParaRPr lang="fa-IR"/>
          </a:p>
        </p:txBody>
      </p:sp>
      <p:sp>
        <p:nvSpPr>
          <p:cNvPr id="211996" name="Text Box 32"/>
          <p:cNvSpPr txBox="1">
            <a:spLocks noChangeArrowheads="1"/>
          </p:cNvSpPr>
          <p:nvPr/>
        </p:nvSpPr>
        <p:spPr bwMode="auto">
          <a:xfrm rot="-2883173">
            <a:off x="2841625" y="2841625"/>
            <a:ext cx="16002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a:cs typeface="B Mitra" pitchFamily="2" charset="-78"/>
              </a:rPr>
              <a:t>سیستم اطلاعات بازاریابی</a:t>
            </a:r>
            <a:endParaRPr lang="en-US" sz="1600">
              <a:cs typeface="B Mitra" pitchFamily="2" charset="-78"/>
            </a:endParaRPr>
          </a:p>
        </p:txBody>
      </p:sp>
      <p:sp>
        <p:nvSpPr>
          <p:cNvPr id="211997" name="Text Box 33"/>
          <p:cNvSpPr txBox="1">
            <a:spLocks noChangeArrowheads="1"/>
          </p:cNvSpPr>
          <p:nvPr/>
        </p:nvSpPr>
        <p:spPr bwMode="auto">
          <a:xfrm rot="2581681">
            <a:off x="4479925" y="2787650"/>
            <a:ext cx="1920875"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a:cs typeface="B Mitra" pitchFamily="2" charset="-78"/>
              </a:rPr>
              <a:t>سیستم برنامه ریزی بازاریابی</a:t>
            </a:r>
            <a:endParaRPr lang="en-US" sz="1600">
              <a:cs typeface="B Mitra" pitchFamily="2" charset="-78"/>
            </a:endParaRPr>
          </a:p>
        </p:txBody>
      </p:sp>
      <p:sp>
        <p:nvSpPr>
          <p:cNvPr id="211998" name="Text Box 34"/>
          <p:cNvSpPr txBox="1">
            <a:spLocks noChangeArrowheads="1"/>
          </p:cNvSpPr>
          <p:nvPr/>
        </p:nvSpPr>
        <p:spPr bwMode="auto">
          <a:xfrm rot="7920000">
            <a:off x="4383881" y="4226719"/>
            <a:ext cx="2509838" cy="304800"/>
          </a:xfrm>
          <a:prstGeom prst="rect">
            <a:avLst/>
          </a:prstGeom>
          <a:noFill/>
          <a:ln w="19050" algn="ctr">
            <a:noFill/>
            <a:miter lim="800000"/>
            <a:headEnd type="none" w="lg" len="lg"/>
            <a:tailEnd type="none" w="lg" len="lg"/>
          </a:ln>
        </p:spPr>
        <p:txBody>
          <a:bodyPr>
            <a:spAutoFit/>
          </a:bodyPr>
          <a:lstStyle/>
          <a:p>
            <a:pPr algn="r">
              <a:spcBef>
                <a:spcPct val="50000"/>
              </a:spcBef>
            </a:pPr>
            <a:r>
              <a:rPr lang="fa-IR" sz="1400">
                <a:cs typeface="B Mitra" pitchFamily="2" charset="-78"/>
              </a:rPr>
              <a:t>سیستم سازماندهی و کاربرد بازاریابی</a:t>
            </a:r>
            <a:endParaRPr lang="en-US" sz="1400">
              <a:cs typeface="B Mitra" pitchFamily="2" charset="-78"/>
            </a:endParaRPr>
          </a:p>
        </p:txBody>
      </p:sp>
      <p:sp>
        <p:nvSpPr>
          <p:cNvPr id="211999" name="Text Box 35"/>
          <p:cNvSpPr txBox="1">
            <a:spLocks noChangeArrowheads="1"/>
          </p:cNvSpPr>
          <p:nvPr/>
        </p:nvSpPr>
        <p:spPr bwMode="auto">
          <a:xfrm rot="-7989228">
            <a:off x="2917825" y="4518025"/>
            <a:ext cx="1600200" cy="336550"/>
          </a:xfrm>
          <a:prstGeom prst="rect">
            <a:avLst/>
          </a:prstGeom>
          <a:noFill/>
          <a:ln w="19050" algn="ctr">
            <a:noFill/>
            <a:miter lim="800000"/>
            <a:headEnd type="none" w="lg" len="lg"/>
            <a:tailEnd type="none" w="lg" len="lg"/>
          </a:ln>
        </p:spPr>
        <p:txBody>
          <a:bodyPr>
            <a:spAutoFit/>
          </a:bodyPr>
          <a:lstStyle/>
          <a:p>
            <a:pPr algn="r">
              <a:spcBef>
                <a:spcPct val="50000"/>
              </a:spcBef>
            </a:pPr>
            <a:r>
              <a:rPr lang="fa-IR" sz="1600">
                <a:cs typeface="B Mitra" pitchFamily="2" charset="-78"/>
              </a:rPr>
              <a:t>سیستم کنترل بازاریابی</a:t>
            </a:r>
            <a:endParaRPr lang="en-US" sz="1600">
              <a:cs typeface="B Mitra" pitchFamily="2" charset="-78"/>
            </a:endParaRPr>
          </a:p>
        </p:txBody>
      </p:sp>
      <p:sp>
        <p:nvSpPr>
          <p:cNvPr id="212000" name="Arc 36"/>
          <p:cNvSpPr>
            <a:spLocks/>
          </p:cNvSpPr>
          <p:nvPr/>
        </p:nvSpPr>
        <p:spPr bwMode="auto">
          <a:xfrm rot="12854781" flipV="1">
            <a:off x="4348163" y="2365375"/>
            <a:ext cx="452437" cy="301625"/>
          </a:xfrm>
          <a:custGeom>
            <a:avLst/>
            <a:gdLst>
              <a:gd name="T0" fmla="*/ 64065 w 21349"/>
              <a:gd name="T1" fmla="*/ 0 h 21387"/>
              <a:gd name="T2" fmla="*/ 452437 w 21349"/>
              <a:gd name="T3" fmla="*/ 255310 h 21387"/>
              <a:gd name="T4" fmla="*/ 0 w 21349"/>
              <a:gd name="T5" fmla="*/ 301625 h 21387"/>
              <a:gd name="T6" fmla="*/ 0 60000 65536"/>
              <a:gd name="T7" fmla="*/ 0 60000 65536"/>
              <a:gd name="T8" fmla="*/ 0 60000 65536"/>
              <a:gd name="T9" fmla="*/ 0 w 21349"/>
              <a:gd name="T10" fmla="*/ 0 h 21387"/>
              <a:gd name="T11" fmla="*/ 21349 w 21349"/>
              <a:gd name="T12" fmla="*/ 21387 h 21387"/>
            </a:gdLst>
            <a:ahLst/>
            <a:cxnLst>
              <a:cxn ang="T6">
                <a:pos x="T0" y="T1"/>
              </a:cxn>
              <a:cxn ang="T7">
                <a:pos x="T2" y="T3"/>
              </a:cxn>
              <a:cxn ang="T8">
                <a:pos x="T4" y="T5"/>
              </a:cxn>
            </a:cxnLst>
            <a:rect l="T9" t="T10" r="T11" b="T12"/>
            <a:pathLst>
              <a:path w="21349" h="21387" fill="none" extrusionOk="0">
                <a:moveTo>
                  <a:pt x="3023" y="-1"/>
                </a:moveTo>
                <a:cubicBezTo>
                  <a:pt x="12455" y="1332"/>
                  <a:pt x="19900" y="8687"/>
                  <a:pt x="21348" y="18103"/>
                </a:cubicBezTo>
              </a:path>
              <a:path w="21349" h="21387" stroke="0" extrusionOk="0">
                <a:moveTo>
                  <a:pt x="3023" y="-1"/>
                </a:moveTo>
                <a:cubicBezTo>
                  <a:pt x="12455" y="1332"/>
                  <a:pt x="19900" y="8687"/>
                  <a:pt x="21348" y="18103"/>
                </a:cubicBezTo>
                <a:lnTo>
                  <a:pt x="0" y="21387"/>
                </a:lnTo>
                <a:close/>
              </a:path>
            </a:pathLst>
          </a:custGeom>
          <a:noFill/>
          <a:ln w="19050">
            <a:solidFill>
              <a:schemeClr val="tx1"/>
            </a:solidFill>
            <a:round/>
            <a:headEnd type="stealth" w="lg" len="lg"/>
            <a:tailEnd type="none" w="lg" len="lg"/>
          </a:ln>
        </p:spPr>
        <p:txBody>
          <a:bodyPr wrap="none" anchor="ctr"/>
          <a:lstStyle/>
          <a:p>
            <a:endParaRPr lang="fa-IR"/>
          </a:p>
        </p:txBody>
      </p:sp>
      <p:sp>
        <p:nvSpPr>
          <p:cNvPr id="212001" name="Arc 37"/>
          <p:cNvSpPr>
            <a:spLocks/>
          </p:cNvSpPr>
          <p:nvPr/>
        </p:nvSpPr>
        <p:spPr bwMode="auto">
          <a:xfrm rot="1835435" flipV="1">
            <a:off x="4271963" y="4876800"/>
            <a:ext cx="452437" cy="301625"/>
          </a:xfrm>
          <a:custGeom>
            <a:avLst/>
            <a:gdLst>
              <a:gd name="T0" fmla="*/ 64065 w 21349"/>
              <a:gd name="T1" fmla="*/ 0 h 21387"/>
              <a:gd name="T2" fmla="*/ 452437 w 21349"/>
              <a:gd name="T3" fmla="*/ 255310 h 21387"/>
              <a:gd name="T4" fmla="*/ 0 w 21349"/>
              <a:gd name="T5" fmla="*/ 301625 h 21387"/>
              <a:gd name="T6" fmla="*/ 0 60000 65536"/>
              <a:gd name="T7" fmla="*/ 0 60000 65536"/>
              <a:gd name="T8" fmla="*/ 0 60000 65536"/>
              <a:gd name="T9" fmla="*/ 0 w 21349"/>
              <a:gd name="T10" fmla="*/ 0 h 21387"/>
              <a:gd name="T11" fmla="*/ 21349 w 21349"/>
              <a:gd name="T12" fmla="*/ 21387 h 21387"/>
            </a:gdLst>
            <a:ahLst/>
            <a:cxnLst>
              <a:cxn ang="T6">
                <a:pos x="T0" y="T1"/>
              </a:cxn>
              <a:cxn ang="T7">
                <a:pos x="T2" y="T3"/>
              </a:cxn>
              <a:cxn ang="T8">
                <a:pos x="T4" y="T5"/>
              </a:cxn>
            </a:cxnLst>
            <a:rect l="T9" t="T10" r="T11" b="T12"/>
            <a:pathLst>
              <a:path w="21349" h="21387" fill="none" extrusionOk="0">
                <a:moveTo>
                  <a:pt x="3023" y="-1"/>
                </a:moveTo>
                <a:cubicBezTo>
                  <a:pt x="12455" y="1332"/>
                  <a:pt x="19900" y="8687"/>
                  <a:pt x="21348" y="18103"/>
                </a:cubicBezTo>
              </a:path>
              <a:path w="21349" h="21387" stroke="0" extrusionOk="0">
                <a:moveTo>
                  <a:pt x="3023" y="-1"/>
                </a:moveTo>
                <a:cubicBezTo>
                  <a:pt x="12455" y="1332"/>
                  <a:pt x="19900" y="8687"/>
                  <a:pt x="21348" y="18103"/>
                </a:cubicBezTo>
                <a:lnTo>
                  <a:pt x="0" y="21387"/>
                </a:lnTo>
                <a:close/>
              </a:path>
            </a:pathLst>
          </a:custGeom>
          <a:noFill/>
          <a:ln w="19050">
            <a:solidFill>
              <a:schemeClr val="tx1"/>
            </a:solidFill>
            <a:round/>
            <a:headEnd type="stealth" w="lg" len="lg"/>
            <a:tailEnd type="none" w="lg" len="lg"/>
          </a:ln>
        </p:spPr>
        <p:txBody>
          <a:bodyPr wrap="none" anchor="ctr"/>
          <a:lstStyle/>
          <a:p>
            <a:endParaRPr lang="fa-IR"/>
          </a:p>
        </p:txBody>
      </p:sp>
      <p:sp>
        <p:nvSpPr>
          <p:cNvPr id="212002" name="Arc 38"/>
          <p:cNvSpPr>
            <a:spLocks/>
          </p:cNvSpPr>
          <p:nvPr/>
        </p:nvSpPr>
        <p:spPr bwMode="auto">
          <a:xfrm rot="19144863" flipV="1">
            <a:off x="5616575" y="3689350"/>
            <a:ext cx="452438" cy="246063"/>
          </a:xfrm>
          <a:custGeom>
            <a:avLst/>
            <a:gdLst>
              <a:gd name="T0" fmla="*/ 268466 w 21349"/>
              <a:gd name="T1" fmla="*/ 0 h 17495"/>
              <a:gd name="T2" fmla="*/ 452438 w 21349"/>
              <a:gd name="T3" fmla="*/ 199874 h 17495"/>
              <a:gd name="T4" fmla="*/ 0 w 21349"/>
              <a:gd name="T5" fmla="*/ 246063 h 17495"/>
              <a:gd name="T6" fmla="*/ 0 60000 65536"/>
              <a:gd name="T7" fmla="*/ 0 60000 65536"/>
              <a:gd name="T8" fmla="*/ 0 60000 65536"/>
              <a:gd name="T9" fmla="*/ 0 w 21349"/>
              <a:gd name="T10" fmla="*/ 0 h 17495"/>
              <a:gd name="T11" fmla="*/ 21349 w 21349"/>
              <a:gd name="T12" fmla="*/ 17495 h 17495"/>
            </a:gdLst>
            <a:ahLst/>
            <a:cxnLst>
              <a:cxn ang="T6">
                <a:pos x="T0" y="T1"/>
              </a:cxn>
              <a:cxn ang="T7">
                <a:pos x="T2" y="T3"/>
              </a:cxn>
              <a:cxn ang="T8">
                <a:pos x="T4" y="T5"/>
              </a:cxn>
            </a:cxnLst>
            <a:rect l="T9" t="T10" r="T11" b="T12"/>
            <a:pathLst>
              <a:path w="21349" h="17495" fill="none" extrusionOk="0">
                <a:moveTo>
                  <a:pt x="12668" y="-1"/>
                </a:moveTo>
                <a:cubicBezTo>
                  <a:pt x="17344" y="3386"/>
                  <a:pt x="20471" y="8504"/>
                  <a:pt x="21348" y="14211"/>
                </a:cubicBezTo>
              </a:path>
              <a:path w="21349" h="17495" stroke="0" extrusionOk="0">
                <a:moveTo>
                  <a:pt x="12668" y="-1"/>
                </a:moveTo>
                <a:cubicBezTo>
                  <a:pt x="17344" y="3386"/>
                  <a:pt x="20471" y="8504"/>
                  <a:pt x="21348" y="14211"/>
                </a:cubicBezTo>
                <a:lnTo>
                  <a:pt x="0" y="17495"/>
                </a:lnTo>
                <a:close/>
              </a:path>
            </a:pathLst>
          </a:custGeom>
          <a:noFill/>
          <a:ln w="19050">
            <a:solidFill>
              <a:schemeClr val="tx1"/>
            </a:solidFill>
            <a:round/>
            <a:headEnd type="stealth" w="lg" len="lg"/>
            <a:tailEnd type="none" w="lg" len="lg"/>
          </a:ln>
        </p:spPr>
        <p:txBody>
          <a:bodyPr wrap="none" anchor="ctr"/>
          <a:lstStyle/>
          <a:p>
            <a:endParaRPr lang="fa-IR"/>
          </a:p>
        </p:txBody>
      </p:sp>
    </p:spTree>
  </p:cSld>
  <p:clrMapOvr>
    <a:masterClrMapping/>
  </p:clrMapOvr>
  <p:transition spd="slow">
    <p:circl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Slide Number Placeholder 5"/>
          <p:cNvSpPr>
            <a:spLocks noGrp="1"/>
          </p:cNvSpPr>
          <p:nvPr>
            <p:ph type="sldNum" sz="quarter" idx="12"/>
          </p:nvPr>
        </p:nvSpPr>
        <p:spPr>
          <a:xfrm>
            <a:off x="7010400" y="6245225"/>
            <a:ext cx="2133600" cy="476250"/>
          </a:xfrm>
          <a:prstGeom prst="rect">
            <a:avLst/>
          </a:prstGeom>
          <a:noFill/>
        </p:spPr>
        <p:txBody>
          <a:bodyPr/>
          <a:lstStyle/>
          <a:p>
            <a:fld id="{33EB5464-2DB8-41B3-A104-53799AE90093}" type="slidenum">
              <a:rPr lang="ar-SA"/>
              <a:pPr/>
              <a:t>208</a:t>
            </a:fld>
            <a:endParaRPr lang="en-US"/>
          </a:p>
        </p:txBody>
      </p:sp>
      <p:sp>
        <p:nvSpPr>
          <p:cNvPr id="212995" name="WordArt 5" descr="Paper bag"/>
          <p:cNvSpPr>
            <a:spLocks noChangeArrowheads="1" noChangeShapeType="1" noTextEdit="1"/>
          </p:cNvSpPr>
          <p:nvPr/>
        </p:nvSpPr>
        <p:spPr bwMode="auto">
          <a:xfrm>
            <a:off x="152400" y="381000"/>
            <a:ext cx="88392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بخش های مختلف ( محتویات ) یک برنامه عملیاتی بازاریابی</a:t>
            </a:r>
          </a:p>
        </p:txBody>
      </p:sp>
      <p:sp>
        <p:nvSpPr>
          <p:cNvPr id="212996" name="Text Box 6"/>
          <p:cNvSpPr txBox="1">
            <a:spLocks noChangeArrowheads="1"/>
          </p:cNvSpPr>
          <p:nvPr/>
        </p:nvSpPr>
        <p:spPr bwMode="auto">
          <a:xfrm>
            <a:off x="457200" y="2362200"/>
            <a:ext cx="8382000" cy="2774950"/>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1- خلاصه اجرایی و جدول محتویات   5- استراتژی بازاریابی  </a:t>
            </a:r>
          </a:p>
          <a:p>
            <a:pPr algn="r" rtl="1">
              <a:spcBef>
                <a:spcPct val="50000"/>
              </a:spcBef>
            </a:pPr>
            <a:r>
              <a:rPr lang="fa-IR" sz="3200" i="1">
                <a:latin typeface="Monotype Corsiva" pitchFamily="66" charset="0"/>
                <a:cs typeface="B Mitra" pitchFamily="2" charset="-78"/>
              </a:rPr>
              <a:t>2- موقعیت فعلی بازاریابی                6- برنامه های کاری</a:t>
            </a:r>
          </a:p>
          <a:p>
            <a:pPr algn="r" rtl="1">
              <a:spcBef>
                <a:spcPct val="50000"/>
              </a:spcBef>
            </a:pPr>
            <a:r>
              <a:rPr lang="fa-IR" sz="3200" i="1">
                <a:latin typeface="Monotype Corsiva" pitchFamily="66" charset="0"/>
                <a:cs typeface="B Mitra" pitchFamily="2" charset="-78"/>
              </a:rPr>
              <a:t>3- تحلیل فرصت ها و جریانات          7- صورت سود و زیان پیشنهادی</a:t>
            </a:r>
          </a:p>
          <a:p>
            <a:pPr algn="r" rtl="1">
              <a:spcBef>
                <a:spcPct val="50000"/>
              </a:spcBef>
            </a:pPr>
            <a:r>
              <a:rPr lang="fa-IR" sz="3200" i="1">
                <a:latin typeface="Monotype Corsiva" pitchFamily="66" charset="0"/>
                <a:cs typeface="B Mitra" pitchFamily="2" charset="-78"/>
              </a:rPr>
              <a:t>4- اهداف                                    8- کنترل</a:t>
            </a:r>
            <a:endParaRPr lang="el-GR" sz="3200" i="1">
              <a:latin typeface="Monotype Corsiva" pitchFamily="66" charset="0"/>
              <a:cs typeface="B Mitra" pitchFamily="2" charset="-78"/>
            </a:endParaRPr>
          </a:p>
        </p:txBody>
      </p:sp>
    </p:spTree>
  </p:cSld>
  <p:clrMapOvr>
    <a:masterClrMapping/>
  </p:clrMapOvr>
  <p:transition spd="slow">
    <p:diamond/>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Slide Number Placeholder 5"/>
          <p:cNvSpPr>
            <a:spLocks noGrp="1"/>
          </p:cNvSpPr>
          <p:nvPr>
            <p:ph type="sldNum" sz="quarter" idx="12"/>
          </p:nvPr>
        </p:nvSpPr>
        <p:spPr>
          <a:xfrm>
            <a:off x="7010400" y="6245225"/>
            <a:ext cx="2133600" cy="476250"/>
          </a:xfrm>
          <a:prstGeom prst="rect">
            <a:avLst/>
          </a:prstGeom>
          <a:noFill/>
        </p:spPr>
        <p:txBody>
          <a:bodyPr/>
          <a:lstStyle/>
          <a:p>
            <a:fld id="{052FE118-4F59-47EE-AC73-FC884EF48C71}" type="slidenum">
              <a:rPr lang="ar-SA"/>
              <a:pPr/>
              <a:t>209</a:t>
            </a:fld>
            <a:endParaRPr lang="en-US"/>
          </a:p>
        </p:txBody>
      </p:sp>
      <p:sp>
        <p:nvSpPr>
          <p:cNvPr id="214019" name="WordArt 5" descr="Paper bag"/>
          <p:cNvSpPr>
            <a:spLocks noChangeArrowheads="1" noChangeShapeType="1" noTextEdit="1"/>
          </p:cNvSpPr>
          <p:nvPr/>
        </p:nvSpPr>
        <p:spPr bwMode="auto">
          <a:xfrm>
            <a:off x="152400" y="381000"/>
            <a:ext cx="88392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مراحل مختلف اجرای یک برنامه ریزی بازاریابی</a:t>
            </a:r>
          </a:p>
        </p:txBody>
      </p:sp>
      <p:sp>
        <p:nvSpPr>
          <p:cNvPr id="214020" name="Rectangle 6"/>
          <p:cNvSpPr>
            <a:spLocks noChangeArrowheads="1"/>
          </p:cNvSpPr>
          <p:nvPr/>
        </p:nvSpPr>
        <p:spPr bwMode="auto">
          <a:xfrm>
            <a:off x="533400" y="2438400"/>
            <a:ext cx="1676400" cy="7620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نقطه نظرات</a:t>
            </a:r>
          </a:p>
          <a:p>
            <a:r>
              <a:rPr lang="fa-IR" sz="2000" i="1">
                <a:cs typeface="B Mitra" pitchFamily="2" charset="-78"/>
              </a:rPr>
              <a:t>مدیران مؤسسه</a:t>
            </a:r>
            <a:endParaRPr lang="en-US" sz="2000" i="1">
              <a:cs typeface="B Mitra" pitchFamily="2" charset="-78"/>
            </a:endParaRPr>
          </a:p>
        </p:txBody>
      </p:sp>
      <p:sp>
        <p:nvSpPr>
          <p:cNvPr id="214021" name="Rectangle 7"/>
          <p:cNvSpPr>
            <a:spLocks noChangeArrowheads="1"/>
          </p:cNvSpPr>
          <p:nvPr/>
        </p:nvSpPr>
        <p:spPr bwMode="auto">
          <a:xfrm>
            <a:off x="2667000" y="2438400"/>
            <a:ext cx="1676400" cy="7620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شرایط جاری</a:t>
            </a:r>
          </a:p>
          <a:p>
            <a:r>
              <a:rPr lang="fa-IR" sz="2000" i="1">
                <a:cs typeface="B Mitra" pitchFamily="2" charset="-78"/>
              </a:rPr>
              <a:t>حاکم بر بازار</a:t>
            </a:r>
            <a:endParaRPr lang="en-US" sz="2000" i="1">
              <a:cs typeface="B Mitra" pitchFamily="2" charset="-78"/>
            </a:endParaRPr>
          </a:p>
        </p:txBody>
      </p:sp>
      <p:sp>
        <p:nvSpPr>
          <p:cNvPr id="214022" name="Rectangle 8"/>
          <p:cNvSpPr>
            <a:spLocks noChangeArrowheads="1"/>
          </p:cNvSpPr>
          <p:nvPr/>
        </p:nvSpPr>
        <p:spPr bwMode="auto">
          <a:xfrm>
            <a:off x="2667000" y="3733800"/>
            <a:ext cx="1676400" cy="7620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تدوین برنامه های</a:t>
            </a:r>
          </a:p>
          <a:p>
            <a:r>
              <a:rPr lang="fa-IR" sz="2000" i="1">
                <a:cs typeface="B Mitra" pitchFamily="2" charset="-78"/>
              </a:rPr>
              <a:t>اجرایی و عملیاتی</a:t>
            </a:r>
            <a:endParaRPr lang="en-US" sz="2000" i="1">
              <a:cs typeface="B Mitra" pitchFamily="2" charset="-78"/>
            </a:endParaRPr>
          </a:p>
        </p:txBody>
      </p:sp>
      <p:sp>
        <p:nvSpPr>
          <p:cNvPr id="214023" name="Rectangle 9"/>
          <p:cNvSpPr>
            <a:spLocks noChangeArrowheads="1"/>
          </p:cNvSpPr>
          <p:nvPr/>
        </p:nvSpPr>
        <p:spPr bwMode="auto">
          <a:xfrm>
            <a:off x="4800600" y="3733800"/>
            <a:ext cx="1676400" cy="7620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تعیین بودجه ی</a:t>
            </a:r>
          </a:p>
          <a:p>
            <a:r>
              <a:rPr lang="fa-IR" sz="2000" i="1">
                <a:cs typeface="B Mitra" pitchFamily="2" charset="-78"/>
              </a:rPr>
              <a:t> لازم</a:t>
            </a:r>
            <a:endParaRPr lang="en-US" sz="2000" i="1">
              <a:cs typeface="B Mitra" pitchFamily="2" charset="-78"/>
            </a:endParaRPr>
          </a:p>
        </p:txBody>
      </p:sp>
      <p:sp>
        <p:nvSpPr>
          <p:cNvPr id="214024" name="Rectangle 10"/>
          <p:cNvSpPr>
            <a:spLocks noChangeArrowheads="1"/>
          </p:cNvSpPr>
          <p:nvPr/>
        </p:nvSpPr>
        <p:spPr bwMode="auto">
          <a:xfrm>
            <a:off x="4800600" y="2438400"/>
            <a:ext cx="1676400" cy="7620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میزان و نوع</a:t>
            </a:r>
          </a:p>
          <a:p>
            <a:r>
              <a:rPr lang="fa-IR" sz="2000" i="1">
                <a:cs typeface="B Mitra" pitchFamily="2" charset="-78"/>
              </a:rPr>
              <a:t>فرصت ها و تهدیدات</a:t>
            </a:r>
            <a:endParaRPr lang="en-US" sz="2000" i="1">
              <a:cs typeface="B Mitra" pitchFamily="2" charset="-78"/>
            </a:endParaRPr>
          </a:p>
        </p:txBody>
      </p:sp>
      <p:sp>
        <p:nvSpPr>
          <p:cNvPr id="214025" name="Rectangle 11"/>
          <p:cNvSpPr>
            <a:spLocks noChangeArrowheads="1"/>
          </p:cNvSpPr>
          <p:nvPr/>
        </p:nvSpPr>
        <p:spPr bwMode="auto">
          <a:xfrm>
            <a:off x="6934200" y="3733800"/>
            <a:ext cx="1676400" cy="7620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کنترل ها و </a:t>
            </a:r>
          </a:p>
          <a:p>
            <a:r>
              <a:rPr lang="fa-IR" sz="2000" i="1">
                <a:cs typeface="B Mitra" pitchFamily="2" charset="-78"/>
              </a:rPr>
              <a:t>اقدامات اصلاحی</a:t>
            </a:r>
            <a:endParaRPr lang="en-US" sz="2000" i="1">
              <a:cs typeface="B Mitra" pitchFamily="2" charset="-78"/>
            </a:endParaRPr>
          </a:p>
        </p:txBody>
      </p:sp>
      <p:sp>
        <p:nvSpPr>
          <p:cNvPr id="214026" name="Rectangle 12"/>
          <p:cNvSpPr>
            <a:spLocks noChangeArrowheads="1"/>
          </p:cNvSpPr>
          <p:nvPr/>
        </p:nvSpPr>
        <p:spPr bwMode="auto">
          <a:xfrm>
            <a:off x="533400" y="3733800"/>
            <a:ext cx="1676400" cy="7620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تعیین استراتژی های</a:t>
            </a:r>
          </a:p>
          <a:p>
            <a:r>
              <a:rPr lang="fa-IR" sz="2000" i="1">
                <a:cs typeface="B Mitra" pitchFamily="2" charset="-78"/>
              </a:rPr>
              <a:t>بازاریابی</a:t>
            </a:r>
            <a:endParaRPr lang="en-US" sz="2000" i="1">
              <a:cs typeface="B Mitra" pitchFamily="2" charset="-78"/>
            </a:endParaRPr>
          </a:p>
        </p:txBody>
      </p:sp>
      <p:sp>
        <p:nvSpPr>
          <p:cNvPr id="214027" name="Rectangle 13"/>
          <p:cNvSpPr>
            <a:spLocks noChangeArrowheads="1"/>
          </p:cNvSpPr>
          <p:nvPr/>
        </p:nvSpPr>
        <p:spPr bwMode="auto">
          <a:xfrm>
            <a:off x="6934200" y="2438400"/>
            <a:ext cx="1676400" cy="762000"/>
          </a:xfrm>
          <a:prstGeom prst="rect">
            <a:avLst/>
          </a:prstGeom>
          <a:solidFill>
            <a:schemeClr val="accent1"/>
          </a:solidFill>
          <a:ln w="19050" algn="ctr">
            <a:solidFill>
              <a:schemeClr val="tx1"/>
            </a:solidFill>
            <a:miter lim="800000"/>
            <a:headEnd/>
            <a:tailEnd/>
          </a:ln>
        </p:spPr>
        <p:txBody>
          <a:bodyPr wrap="none" anchor="ctr"/>
          <a:lstStyle/>
          <a:p>
            <a:r>
              <a:rPr lang="fa-IR" sz="2000" i="1">
                <a:cs typeface="B Mitra" pitchFamily="2" charset="-78"/>
              </a:rPr>
              <a:t>تعیین اهداف</a:t>
            </a:r>
          </a:p>
          <a:p>
            <a:r>
              <a:rPr lang="fa-IR" sz="2000" i="1">
                <a:cs typeface="B Mitra" pitchFamily="2" charset="-78"/>
              </a:rPr>
              <a:t>واقعی و اصلی</a:t>
            </a:r>
            <a:endParaRPr lang="en-US" sz="2000" i="1">
              <a:cs typeface="B Mitra" pitchFamily="2" charset="-78"/>
            </a:endParaRPr>
          </a:p>
        </p:txBody>
      </p:sp>
      <p:sp>
        <p:nvSpPr>
          <p:cNvPr id="214028" name="Line 14"/>
          <p:cNvSpPr>
            <a:spLocks noChangeShapeType="1"/>
          </p:cNvSpPr>
          <p:nvPr/>
        </p:nvSpPr>
        <p:spPr bwMode="auto">
          <a:xfrm>
            <a:off x="2209800" y="2819400"/>
            <a:ext cx="457200" cy="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14029" name="Line 15"/>
          <p:cNvSpPr>
            <a:spLocks noChangeShapeType="1"/>
          </p:cNvSpPr>
          <p:nvPr/>
        </p:nvSpPr>
        <p:spPr bwMode="auto">
          <a:xfrm>
            <a:off x="228600" y="4191000"/>
            <a:ext cx="304800" cy="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14030" name="Line 16"/>
          <p:cNvSpPr>
            <a:spLocks noChangeShapeType="1"/>
          </p:cNvSpPr>
          <p:nvPr/>
        </p:nvSpPr>
        <p:spPr bwMode="auto">
          <a:xfrm>
            <a:off x="228600" y="3505200"/>
            <a:ext cx="86868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14031" name="Line 17"/>
          <p:cNvSpPr>
            <a:spLocks noChangeShapeType="1"/>
          </p:cNvSpPr>
          <p:nvPr/>
        </p:nvSpPr>
        <p:spPr bwMode="auto">
          <a:xfrm>
            <a:off x="8915400" y="2819400"/>
            <a:ext cx="0" cy="685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14032" name="Line 18"/>
          <p:cNvSpPr>
            <a:spLocks noChangeShapeType="1"/>
          </p:cNvSpPr>
          <p:nvPr/>
        </p:nvSpPr>
        <p:spPr bwMode="auto">
          <a:xfrm>
            <a:off x="8610600" y="2819400"/>
            <a:ext cx="3048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14033" name="Line 19"/>
          <p:cNvSpPr>
            <a:spLocks noChangeShapeType="1"/>
          </p:cNvSpPr>
          <p:nvPr/>
        </p:nvSpPr>
        <p:spPr bwMode="auto">
          <a:xfrm>
            <a:off x="6477000" y="4114800"/>
            <a:ext cx="457200" cy="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14034" name="Line 20"/>
          <p:cNvSpPr>
            <a:spLocks noChangeShapeType="1"/>
          </p:cNvSpPr>
          <p:nvPr/>
        </p:nvSpPr>
        <p:spPr bwMode="auto">
          <a:xfrm>
            <a:off x="4343400" y="4114800"/>
            <a:ext cx="457200" cy="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14035" name="Line 21"/>
          <p:cNvSpPr>
            <a:spLocks noChangeShapeType="1"/>
          </p:cNvSpPr>
          <p:nvPr/>
        </p:nvSpPr>
        <p:spPr bwMode="auto">
          <a:xfrm>
            <a:off x="2209800" y="4114800"/>
            <a:ext cx="457200" cy="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14036" name="Line 22"/>
          <p:cNvSpPr>
            <a:spLocks noChangeShapeType="1"/>
          </p:cNvSpPr>
          <p:nvPr/>
        </p:nvSpPr>
        <p:spPr bwMode="auto">
          <a:xfrm>
            <a:off x="6477000" y="2819400"/>
            <a:ext cx="457200" cy="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14037" name="Line 23"/>
          <p:cNvSpPr>
            <a:spLocks noChangeShapeType="1"/>
          </p:cNvSpPr>
          <p:nvPr/>
        </p:nvSpPr>
        <p:spPr bwMode="auto">
          <a:xfrm>
            <a:off x="4343400" y="2819400"/>
            <a:ext cx="457200" cy="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14038" name="Line 24"/>
          <p:cNvSpPr>
            <a:spLocks noChangeShapeType="1"/>
          </p:cNvSpPr>
          <p:nvPr/>
        </p:nvSpPr>
        <p:spPr bwMode="auto">
          <a:xfrm>
            <a:off x="228600" y="3505200"/>
            <a:ext cx="0" cy="685800"/>
          </a:xfrm>
          <a:prstGeom prst="line">
            <a:avLst/>
          </a:prstGeom>
          <a:noFill/>
          <a:ln w="19050">
            <a:solidFill>
              <a:schemeClr val="tx1"/>
            </a:solidFill>
            <a:round/>
            <a:headEnd type="none" w="lg" len="lg"/>
            <a:tailEnd type="none" w="lg" len="lg"/>
          </a:ln>
        </p:spPr>
        <p:txBody>
          <a:bodyPr wrap="none" anchor="ctr"/>
          <a:lstStyle/>
          <a:p>
            <a:endParaRPr lang="fa-IR"/>
          </a:p>
        </p:txBody>
      </p:sp>
    </p:spTree>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xfrm>
            <a:off x="7010400" y="6245225"/>
            <a:ext cx="2133600" cy="476250"/>
          </a:xfrm>
          <a:prstGeom prst="rect">
            <a:avLst/>
          </a:prstGeom>
          <a:noFill/>
        </p:spPr>
        <p:txBody>
          <a:bodyPr/>
          <a:lstStyle/>
          <a:p>
            <a:fld id="{479E42CE-423F-42B2-A8DE-A631868AFE48}" type="slidenum">
              <a:rPr lang="ar-SA"/>
              <a:pPr/>
              <a:t>21</a:t>
            </a:fld>
            <a:endParaRPr lang="en-US"/>
          </a:p>
        </p:txBody>
      </p:sp>
      <p:sp>
        <p:nvSpPr>
          <p:cNvPr id="26627" name="Text Box 5"/>
          <p:cNvSpPr txBox="1">
            <a:spLocks noChangeArrowheads="1"/>
          </p:cNvSpPr>
          <p:nvPr/>
        </p:nvSpPr>
        <p:spPr bwMode="auto">
          <a:xfrm>
            <a:off x="457200" y="2449513"/>
            <a:ext cx="8153400" cy="3113087"/>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1- تقاضای منفی                  2- عدم وجود تقاضا    </a:t>
            </a:r>
          </a:p>
          <a:p>
            <a:pPr algn="r" rtl="1">
              <a:spcBef>
                <a:spcPct val="50000"/>
              </a:spcBef>
            </a:pPr>
            <a:r>
              <a:rPr lang="fa-IR" sz="3600" i="1">
                <a:cs typeface="B Mitra" pitchFamily="2" charset="-78"/>
              </a:rPr>
              <a:t>3- تقاضای پنهان                 4- تقاضای متزلزل </a:t>
            </a:r>
          </a:p>
          <a:p>
            <a:pPr algn="r" rtl="1">
              <a:spcBef>
                <a:spcPct val="50000"/>
              </a:spcBef>
            </a:pPr>
            <a:r>
              <a:rPr lang="fa-IR" sz="3600" i="1">
                <a:cs typeface="B Mitra" pitchFamily="2" charset="-78"/>
              </a:rPr>
              <a:t>5- تقاضای نامنظم                6- تقاضای کامل</a:t>
            </a:r>
          </a:p>
          <a:p>
            <a:pPr algn="r" rtl="1">
              <a:spcBef>
                <a:spcPct val="50000"/>
              </a:spcBef>
            </a:pPr>
            <a:r>
              <a:rPr lang="fa-IR" sz="3600" i="1">
                <a:cs typeface="B Mitra" pitchFamily="2" charset="-78"/>
              </a:rPr>
              <a:t>7- تقاضای بیش از حد           8- تقاضای ناسالم</a:t>
            </a:r>
            <a:endParaRPr lang="en-US" sz="3600" i="1">
              <a:cs typeface="B Mitra" pitchFamily="2" charset="-78"/>
            </a:endParaRPr>
          </a:p>
        </p:txBody>
      </p:sp>
      <p:sp>
        <p:nvSpPr>
          <p:cNvPr id="26628" name="WordArt 6" descr="Paper bag"/>
          <p:cNvSpPr>
            <a:spLocks noChangeArrowheads="1" noChangeShapeType="1" noTextEdit="1"/>
          </p:cNvSpPr>
          <p:nvPr/>
        </p:nvSpPr>
        <p:spPr bwMode="auto">
          <a:xfrm>
            <a:off x="3219450" y="523875"/>
            <a:ext cx="3181350"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حالات تقاضا</a:t>
            </a:r>
          </a:p>
        </p:txBody>
      </p:sp>
    </p:spTree>
  </p:cSld>
  <p:clrMapOvr>
    <a:masterClrMapping/>
  </p:clrMapOvr>
  <p:transition spd="slow">
    <p:dissolv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Slide Number Placeholder 5"/>
          <p:cNvSpPr>
            <a:spLocks noGrp="1"/>
          </p:cNvSpPr>
          <p:nvPr>
            <p:ph type="sldNum" sz="quarter" idx="12"/>
          </p:nvPr>
        </p:nvSpPr>
        <p:spPr>
          <a:xfrm>
            <a:off x="7010400" y="6245225"/>
            <a:ext cx="2133600" cy="476250"/>
          </a:xfrm>
          <a:prstGeom prst="rect">
            <a:avLst/>
          </a:prstGeom>
          <a:noFill/>
        </p:spPr>
        <p:txBody>
          <a:bodyPr/>
          <a:lstStyle/>
          <a:p>
            <a:fld id="{B1844A1F-DD8C-4CB9-9E61-1D600DB73EC3}" type="slidenum">
              <a:rPr lang="ar-SA"/>
              <a:pPr/>
              <a:t>210</a:t>
            </a:fld>
            <a:endParaRPr lang="en-US"/>
          </a:p>
        </p:txBody>
      </p:sp>
      <p:sp>
        <p:nvSpPr>
          <p:cNvPr id="215043" name="WordArt 5" descr="Paper bag"/>
          <p:cNvSpPr>
            <a:spLocks noChangeArrowheads="1" noChangeShapeType="1" noTextEdit="1"/>
          </p:cNvSpPr>
          <p:nvPr/>
        </p:nvSpPr>
        <p:spPr bwMode="auto">
          <a:xfrm>
            <a:off x="152400" y="381000"/>
            <a:ext cx="88392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دلایل ناکامی در پیاده کردن یک برنامه بازاریابی</a:t>
            </a:r>
          </a:p>
        </p:txBody>
      </p:sp>
      <p:sp>
        <p:nvSpPr>
          <p:cNvPr id="215044" name="Text Box 6"/>
          <p:cNvSpPr txBox="1">
            <a:spLocks noChangeArrowheads="1"/>
          </p:cNvSpPr>
          <p:nvPr/>
        </p:nvSpPr>
        <p:spPr bwMode="auto">
          <a:xfrm>
            <a:off x="457200" y="1981200"/>
            <a:ext cx="8153400" cy="3776663"/>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دخالت کمتر مدیران مسئول اجرایی</a:t>
            </a:r>
          </a:p>
          <a:p>
            <a:pPr algn="r" rtl="1">
              <a:spcBef>
                <a:spcPct val="50000"/>
              </a:spcBef>
            </a:pPr>
            <a:r>
              <a:rPr lang="fa-IR" i="1">
                <a:latin typeface="Monotype Corsiva" pitchFamily="66" charset="0"/>
                <a:cs typeface="B Mitra" pitchFamily="2" charset="-78"/>
              </a:rPr>
              <a:t>2- اولویت بندی نادرست اهداف به لحاظ زمانی</a:t>
            </a:r>
          </a:p>
          <a:p>
            <a:pPr algn="r" rtl="1">
              <a:spcBef>
                <a:spcPct val="50000"/>
              </a:spcBef>
            </a:pPr>
            <a:r>
              <a:rPr lang="fa-IR" i="1">
                <a:latin typeface="Monotype Corsiva" pitchFamily="66" charset="0"/>
                <a:cs typeface="B Mitra" pitchFamily="2" charset="-78"/>
              </a:rPr>
              <a:t>3- مقاومت های طبیعی انسان ها در مقابل تغییر </a:t>
            </a:r>
          </a:p>
          <a:p>
            <a:pPr algn="r" rtl="1">
              <a:spcBef>
                <a:spcPct val="50000"/>
              </a:spcBef>
            </a:pPr>
            <a:r>
              <a:rPr lang="fa-IR" i="1">
                <a:latin typeface="Monotype Corsiva" pitchFamily="66" charset="0"/>
                <a:cs typeface="B Mitra" pitchFamily="2" charset="-78"/>
              </a:rPr>
              <a:t>4- عدم وجود برنامه مشخص اجرایی</a:t>
            </a:r>
            <a:endParaRPr lang="el-GR" i="1">
              <a:latin typeface="Monotype Corsiva" pitchFamily="66" charset="0"/>
              <a:cs typeface="B Mitra" pitchFamily="2" charset="-78"/>
            </a:endParaRPr>
          </a:p>
        </p:txBody>
      </p:sp>
    </p:spTree>
  </p:cSld>
  <p:clrMapOvr>
    <a:masterClrMapping/>
  </p:clrMapOvr>
  <p:transition spd="slow">
    <p:split dir="in"/>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Slide Number Placeholder 5"/>
          <p:cNvSpPr>
            <a:spLocks noGrp="1"/>
          </p:cNvSpPr>
          <p:nvPr>
            <p:ph type="sldNum" sz="quarter" idx="12"/>
          </p:nvPr>
        </p:nvSpPr>
        <p:spPr>
          <a:xfrm>
            <a:off x="7010400" y="6245225"/>
            <a:ext cx="2133600" cy="476250"/>
          </a:xfrm>
          <a:prstGeom prst="rect">
            <a:avLst/>
          </a:prstGeom>
          <a:noFill/>
        </p:spPr>
        <p:txBody>
          <a:bodyPr/>
          <a:lstStyle/>
          <a:p>
            <a:fld id="{BE77FFC0-B0EF-43CB-B4C7-D76287040A76}" type="slidenum">
              <a:rPr lang="ar-SA"/>
              <a:pPr/>
              <a:t>211</a:t>
            </a:fld>
            <a:endParaRPr lang="en-US"/>
          </a:p>
        </p:txBody>
      </p:sp>
      <p:sp>
        <p:nvSpPr>
          <p:cNvPr id="216067" name="WordArt 5" descr="Paper bag"/>
          <p:cNvSpPr>
            <a:spLocks noChangeArrowheads="1" noChangeShapeType="1" noTextEdit="1"/>
          </p:cNvSpPr>
          <p:nvPr/>
        </p:nvSpPr>
        <p:spPr bwMode="auto">
          <a:xfrm>
            <a:off x="1981200" y="381000"/>
            <a:ext cx="51816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ویژگی های خدمات</a:t>
            </a:r>
          </a:p>
        </p:txBody>
      </p:sp>
      <p:sp>
        <p:nvSpPr>
          <p:cNvPr id="216068" name="Text Box 6"/>
          <p:cNvSpPr txBox="1">
            <a:spLocks noChangeArrowheads="1"/>
          </p:cNvSpPr>
          <p:nvPr/>
        </p:nvSpPr>
        <p:spPr bwMode="auto">
          <a:xfrm>
            <a:off x="457200" y="1676400"/>
            <a:ext cx="8153400" cy="43592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گذرا و موقتی بودن</a:t>
            </a:r>
          </a:p>
          <a:p>
            <a:pPr algn="r" rtl="1">
              <a:spcBef>
                <a:spcPct val="50000"/>
              </a:spcBef>
            </a:pPr>
            <a:r>
              <a:rPr lang="fa-IR" sz="4000" i="1">
                <a:latin typeface="Monotype Corsiva" pitchFamily="66" charset="0"/>
                <a:cs typeface="B Mitra" pitchFamily="2" charset="-78"/>
              </a:rPr>
              <a:t>2- تأثیرپذیری از طرز تفکرات عرضه کننده</a:t>
            </a:r>
          </a:p>
          <a:p>
            <a:pPr algn="r" rtl="1">
              <a:spcBef>
                <a:spcPct val="50000"/>
              </a:spcBef>
            </a:pPr>
            <a:r>
              <a:rPr lang="fa-IR" sz="4000" i="1">
                <a:latin typeface="Monotype Corsiva" pitchFamily="66" charset="0"/>
                <a:cs typeface="B Mitra" pitchFamily="2" charset="-78"/>
              </a:rPr>
              <a:t>3- غیر قابل ذخیره بودن </a:t>
            </a:r>
          </a:p>
          <a:p>
            <a:pPr algn="r" rtl="1">
              <a:spcBef>
                <a:spcPct val="50000"/>
              </a:spcBef>
            </a:pPr>
            <a:r>
              <a:rPr lang="fa-IR" sz="4000" i="1">
                <a:latin typeface="Monotype Corsiva" pitchFamily="66" charset="0"/>
                <a:cs typeface="B Mitra" pitchFamily="2" charset="-78"/>
              </a:rPr>
              <a:t>4- قابلیت استاندارد کمتر</a:t>
            </a:r>
          </a:p>
          <a:p>
            <a:pPr algn="r" rtl="1">
              <a:spcBef>
                <a:spcPct val="50000"/>
              </a:spcBef>
            </a:pPr>
            <a:r>
              <a:rPr lang="fa-IR" sz="4000" i="1">
                <a:latin typeface="Monotype Corsiva" pitchFamily="66" charset="0"/>
                <a:cs typeface="B Mitra" pitchFamily="2" charset="-78"/>
              </a:rPr>
              <a:t>5- تأثیرپذیری از سایر مشتریان</a:t>
            </a:r>
            <a:endParaRPr lang="el-GR" sz="4000" i="1">
              <a:latin typeface="Monotype Corsiva" pitchFamily="66" charset="0"/>
              <a:cs typeface="B Mitra" pitchFamily="2" charset="-78"/>
            </a:endParaRPr>
          </a:p>
        </p:txBody>
      </p:sp>
    </p:spTree>
  </p:cSld>
  <p:clrMapOvr>
    <a:masterClrMapping/>
  </p:clrMapOvr>
  <p:transition spd="slow">
    <p:split/>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Slide Number Placeholder 5"/>
          <p:cNvSpPr>
            <a:spLocks noGrp="1"/>
          </p:cNvSpPr>
          <p:nvPr>
            <p:ph type="sldNum" sz="quarter" idx="12"/>
          </p:nvPr>
        </p:nvSpPr>
        <p:spPr>
          <a:xfrm>
            <a:off x="7010400" y="6245225"/>
            <a:ext cx="2133600" cy="476250"/>
          </a:xfrm>
          <a:prstGeom prst="rect">
            <a:avLst/>
          </a:prstGeom>
          <a:noFill/>
        </p:spPr>
        <p:txBody>
          <a:bodyPr/>
          <a:lstStyle/>
          <a:p>
            <a:fld id="{0AA7F2DB-771B-453F-87ED-7EDFA556A469}" type="slidenum">
              <a:rPr lang="ar-SA"/>
              <a:pPr/>
              <a:t>212</a:t>
            </a:fld>
            <a:endParaRPr lang="en-US"/>
          </a:p>
        </p:txBody>
      </p:sp>
      <p:sp>
        <p:nvSpPr>
          <p:cNvPr id="217091" name="WordArt 5" descr="Paper bag"/>
          <p:cNvSpPr>
            <a:spLocks noChangeArrowheads="1" noChangeShapeType="1" noTextEdit="1"/>
          </p:cNvSpPr>
          <p:nvPr/>
        </p:nvSpPr>
        <p:spPr bwMode="auto">
          <a:xfrm>
            <a:off x="1981200" y="457200"/>
            <a:ext cx="51816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بیمه: خدمت یا کالا ؟</a:t>
            </a:r>
          </a:p>
        </p:txBody>
      </p:sp>
      <p:sp>
        <p:nvSpPr>
          <p:cNvPr id="217092" name="Text Box 6"/>
          <p:cNvSpPr txBox="1">
            <a:spLocks noChangeArrowheads="1"/>
          </p:cNvSpPr>
          <p:nvPr/>
        </p:nvSpPr>
        <p:spPr bwMode="auto">
          <a:xfrm>
            <a:off x="457200" y="25463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بیمه مثل خدمات با رضایت مشتری در ارتباط است و گرایش بیشتری به نامرئی و نا ملموس بودن دارد ولی خدمت صرف نیست</a:t>
            </a:r>
            <a:endParaRPr lang="el-GR" i="1">
              <a:latin typeface="Monotype Corsiva" pitchFamily="66" charset="0"/>
              <a:cs typeface="B Mitra" pitchFamily="2" charset="-78"/>
            </a:endParaRPr>
          </a:p>
        </p:txBody>
      </p:sp>
    </p:spTree>
  </p:cSld>
  <p:clrMapOvr>
    <a:masterClrMapping/>
  </p:clrMapOvr>
  <p:transition spd="slow">
    <p:split orient="vert" dir="in"/>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0217" name="Group 57"/>
          <p:cNvGraphicFramePr>
            <a:graphicFrameLocks noGrp="1"/>
          </p:cNvGraphicFramePr>
          <p:nvPr>
            <p:ph/>
          </p:nvPr>
        </p:nvGraphicFramePr>
        <p:xfrm>
          <a:off x="457200" y="1524000"/>
          <a:ext cx="8229600" cy="4725988"/>
        </p:xfrm>
        <a:graphic>
          <a:graphicData uri="http://schemas.openxmlformats.org/drawingml/2006/table">
            <a:tbl>
              <a:tblPr/>
              <a:tblGrid>
                <a:gridCol w="1143000">
                  <a:extLst>
                    <a:ext uri="{9D8B030D-6E8A-4147-A177-3AD203B41FA5}">
                      <a16:colId xmlns:a16="http://schemas.microsoft.com/office/drawing/2014/main" val="20000"/>
                    </a:ext>
                  </a:extLst>
                </a:gridCol>
                <a:gridCol w="1208088">
                  <a:extLst>
                    <a:ext uri="{9D8B030D-6E8A-4147-A177-3AD203B41FA5}">
                      <a16:colId xmlns:a16="http://schemas.microsoft.com/office/drawing/2014/main" val="20001"/>
                    </a:ext>
                  </a:extLst>
                </a:gridCol>
                <a:gridCol w="1176337">
                  <a:extLst>
                    <a:ext uri="{9D8B030D-6E8A-4147-A177-3AD203B41FA5}">
                      <a16:colId xmlns:a16="http://schemas.microsoft.com/office/drawing/2014/main" val="20002"/>
                    </a:ext>
                  </a:extLst>
                </a:gridCol>
                <a:gridCol w="1174750">
                  <a:extLst>
                    <a:ext uri="{9D8B030D-6E8A-4147-A177-3AD203B41FA5}">
                      <a16:colId xmlns:a16="http://schemas.microsoft.com/office/drawing/2014/main" val="20003"/>
                    </a:ext>
                  </a:extLst>
                </a:gridCol>
                <a:gridCol w="1176338">
                  <a:extLst>
                    <a:ext uri="{9D8B030D-6E8A-4147-A177-3AD203B41FA5}">
                      <a16:colId xmlns:a16="http://schemas.microsoft.com/office/drawing/2014/main" val="20004"/>
                    </a:ext>
                  </a:extLst>
                </a:gridCol>
                <a:gridCol w="1174750">
                  <a:extLst>
                    <a:ext uri="{9D8B030D-6E8A-4147-A177-3AD203B41FA5}">
                      <a16:colId xmlns:a16="http://schemas.microsoft.com/office/drawing/2014/main" val="20005"/>
                    </a:ext>
                  </a:extLst>
                </a:gridCol>
                <a:gridCol w="1176337">
                  <a:extLst>
                    <a:ext uri="{9D8B030D-6E8A-4147-A177-3AD203B41FA5}">
                      <a16:colId xmlns:a16="http://schemas.microsoft.com/office/drawing/2014/main" val="20006"/>
                    </a:ext>
                  </a:extLst>
                </a:gridCol>
              </a:tblGrid>
              <a:tr h="6080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Monotype Corsiva" pitchFamily="66" charset="0"/>
                          <a:cs typeface="B Mitra" pitchFamily="2" charset="-78"/>
                        </a:rPr>
                        <a:t>فراگرد</a:t>
                      </a:r>
                      <a:endParaRPr kumimoji="0" lang="en-US" sz="2000" b="0" i="0" u="none" strike="noStrike" cap="none" normalizeH="0" baseline="0" smtClean="0">
                        <a:ln>
                          <a:noFill/>
                        </a:ln>
                        <a:solidFill>
                          <a:schemeClr val="tx1"/>
                        </a:solidFill>
                        <a:effectLst/>
                        <a:latin typeface="Monotype Corsiva" pitchFamily="66" charset="0"/>
                        <a:cs typeface="B Mitra" pitchFamily="2" charset="-78"/>
                      </a:endParaRPr>
                    </a:p>
                  </a:txBody>
                  <a:tcPr anchor="ctr" anchorCtr="1" horzOverflow="overflow">
                    <a:lnL w="28575"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28575"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Monotype Corsiva" pitchFamily="66" charset="0"/>
                          <a:cs typeface="B Mitra" pitchFamily="2" charset="-78"/>
                        </a:rPr>
                        <a:t>شواهد عینی</a:t>
                      </a:r>
                      <a:endParaRPr kumimoji="0" lang="en-US" sz="2000" b="0" i="0" u="none" strike="noStrike" cap="none" normalizeH="0" baseline="0" smtClean="0">
                        <a:ln>
                          <a:noFill/>
                        </a:ln>
                        <a:solidFill>
                          <a:schemeClr val="tx1"/>
                        </a:solidFill>
                        <a:effectLst/>
                        <a:latin typeface="Monotype Corsiva" pitchFamily="66" charset="0"/>
                        <a:cs typeface="B Mitra" pitchFamily="2" charset="-78"/>
                      </a:endParaRPr>
                    </a:p>
                  </a:txBody>
                  <a:tcPr anchor="ctr" anchorCtr="1"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28575"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Monotype Corsiva" pitchFamily="66" charset="0"/>
                          <a:cs typeface="B Mitra" pitchFamily="2" charset="-78"/>
                        </a:rPr>
                        <a:t>مردم</a:t>
                      </a:r>
                      <a:endParaRPr kumimoji="0" lang="en-US" sz="2000" b="0" i="0" u="none" strike="noStrike" cap="none" normalizeH="0" baseline="0" smtClean="0">
                        <a:ln>
                          <a:noFill/>
                        </a:ln>
                        <a:solidFill>
                          <a:schemeClr val="tx1"/>
                        </a:solidFill>
                        <a:effectLst/>
                        <a:latin typeface="Monotype Corsiva" pitchFamily="66" charset="0"/>
                        <a:cs typeface="B Mitra" pitchFamily="2" charset="-78"/>
                      </a:endParaRPr>
                    </a:p>
                  </a:txBody>
                  <a:tcPr anchor="ctr" anchorCtr="1"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28575"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Monotype Corsiva" pitchFamily="66" charset="0"/>
                          <a:cs typeface="B Mitra" pitchFamily="2" charset="-78"/>
                        </a:rPr>
                        <a:t>پیشرفت</a:t>
                      </a:r>
                      <a:endParaRPr kumimoji="0" lang="en-US" sz="2000" b="0" i="0" u="none" strike="noStrike" cap="none" normalizeH="0" baseline="0" smtClean="0">
                        <a:ln>
                          <a:noFill/>
                        </a:ln>
                        <a:solidFill>
                          <a:schemeClr val="tx1"/>
                        </a:solidFill>
                        <a:effectLst/>
                        <a:latin typeface="Monotype Corsiva" pitchFamily="66" charset="0"/>
                        <a:cs typeface="B Mitra" pitchFamily="2" charset="-78"/>
                      </a:endParaRPr>
                    </a:p>
                  </a:txBody>
                  <a:tcPr anchor="ctr" anchorCtr="1"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28575"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Monotype Corsiva" pitchFamily="66" charset="0"/>
                          <a:cs typeface="B Mitra" pitchFamily="2" charset="-78"/>
                        </a:rPr>
                        <a:t>محل توزیع</a:t>
                      </a:r>
                      <a:endParaRPr kumimoji="0" lang="en-US" sz="2000" b="0" i="0" u="none" strike="noStrike" cap="none" normalizeH="0" baseline="0" smtClean="0">
                        <a:ln>
                          <a:noFill/>
                        </a:ln>
                        <a:solidFill>
                          <a:schemeClr val="tx1"/>
                        </a:solidFill>
                        <a:effectLst/>
                        <a:latin typeface="Monotype Corsiva" pitchFamily="66" charset="0"/>
                        <a:cs typeface="B Mitra" pitchFamily="2" charset="-78"/>
                      </a:endParaRPr>
                    </a:p>
                  </a:txBody>
                  <a:tcPr anchor="ctr" anchorCtr="1"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28575"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Monotype Corsiva" pitchFamily="66" charset="0"/>
                          <a:cs typeface="B Mitra" pitchFamily="2" charset="-78"/>
                        </a:rPr>
                        <a:t>قیمت</a:t>
                      </a:r>
                      <a:endParaRPr kumimoji="0" lang="en-US" sz="2000" b="0" i="0" u="none" strike="noStrike" cap="none" normalizeH="0" baseline="0" smtClean="0">
                        <a:ln>
                          <a:noFill/>
                        </a:ln>
                        <a:solidFill>
                          <a:schemeClr val="tx1"/>
                        </a:solidFill>
                        <a:effectLst/>
                        <a:latin typeface="Monotype Corsiva" pitchFamily="66" charset="0"/>
                        <a:cs typeface="B Mitra" pitchFamily="2" charset="-78"/>
                      </a:endParaRPr>
                    </a:p>
                  </a:txBody>
                  <a:tcPr anchor="ctr" anchorCtr="1"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28575"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Monotype Corsiva" pitchFamily="66" charset="0"/>
                          <a:cs typeface="B Mitra" pitchFamily="2" charset="-78"/>
                        </a:rPr>
                        <a:t>محصول</a:t>
                      </a:r>
                      <a:endParaRPr kumimoji="0" lang="en-US" sz="2000" b="0" i="0" u="none" strike="noStrike" cap="none" normalizeH="0" baseline="0" smtClean="0">
                        <a:ln>
                          <a:noFill/>
                        </a:ln>
                        <a:solidFill>
                          <a:schemeClr val="tx1"/>
                        </a:solidFill>
                        <a:effectLst/>
                        <a:latin typeface="Monotype Corsiva" pitchFamily="66" charset="0"/>
                        <a:cs typeface="B Mitra" pitchFamily="2" charset="-78"/>
                      </a:endParaRPr>
                    </a:p>
                  </a:txBody>
                  <a:tcPr anchor="ctr" anchorCtr="1" horzOverflow="overflow">
                    <a:lnL w="12700" cap="flat" cmpd="sng" algn="ctr">
                      <a:solidFill>
                        <a:schemeClr val="tx1"/>
                      </a:solidFill>
                      <a:prstDash val="solid"/>
                      <a:round/>
                      <a:headEnd type="none" w="lg" len="lg"/>
                      <a:tailEnd type="none" w="lg" len="lg"/>
                    </a:lnL>
                    <a:lnR w="28575" cap="flat" cmpd="sng" algn="ctr">
                      <a:solidFill>
                        <a:schemeClr val="tx1"/>
                      </a:solidFill>
                      <a:prstDash val="solid"/>
                      <a:round/>
                      <a:headEnd type="none" w="lg" len="lg"/>
                      <a:tailEnd type="none" w="lg" len="lg"/>
                    </a:lnR>
                    <a:lnT w="28575"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extLst>
                  <a:ext uri="{0D108BD9-81ED-4DB2-BD59-A6C34878D82A}">
                    <a16:rowId xmlns:a16="http://schemas.microsoft.com/office/drawing/2014/main" val="10000"/>
                  </a:ext>
                </a:extLst>
              </a:tr>
              <a:tr h="6064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onotype Corsiva" pitchFamily="66" charset="0"/>
                          <a:cs typeface="B Mitra" pitchFamily="2" charset="-78"/>
                        </a:rPr>
                        <a:t>Process</a:t>
                      </a:r>
                    </a:p>
                  </a:txBody>
                  <a:tcPr anchor="ctr" anchorCtr="1" horzOverflow="overflow">
                    <a:lnL w="28575"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onotype Corsiva" pitchFamily="66" charset="0"/>
                          <a:cs typeface="B Mitra" pitchFamily="2" charset="-78"/>
                        </a:rPr>
                        <a:t>Public</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onotype Corsiva" pitchFamily="66" charset="0"/>
                          <a:cs typeface="B Mitra" pitchFamily="2" charset="-78"/>
                        </a:rPr>
                        <a:t>Withnesses</a:t>
                      </a:r>
                    </a:p>
                  </a:txBody>
                  <a:tcPr anchor="ctr" anchorCtr="1"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onotype Corsiva" pitchFamily="66" charset="0"/>
                          <a:cs typeface="B Mitra" pitchFamily="2" charset="-78"/>
                        </a:rPr>
                        <a:t>People</a:t>
                      </a:r>
                    </a:p>
                  </a:txBody>
                  <a:tcPr anchor="ctr" anchorCtr="1"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onotype Corsiva" pitchFamily="66" charset="0"/>
                          <a:cs typeface="B Mitra" pitchFamily="2" charset="-78"/>
                        </a:rPr>
                        <a:t>Promotion</a:t>
                      </a:r>
                    </a:p>
                  </a:txBody>
                  <a:tcPr anchor="ctr" anchorCtr="1"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onotype Corsiva" pitchFamily="66" charset="0"/>
                          <a:cs typeface="B Mitra" pitchFamily="2" charset="-78"/>
                        </a:rPr>
                        <a:t>Place</a:t>
                      </a:r>
                    </a:p>
                  </a:txBody>
                  <a:tcPr anchor="ctr" anchorCtr="1"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onotype Corsiva" pitchFamily="66" charset="0"/>
                          <a:cs typeface="B Mitra" pitchFamily="2" charset="-78"/>
                        </a:rPr>
                        <a:t>Price</a:t>
                      </a:r>
                    </a:p>
                  </a:txBody>
                  <a:tcPr anchor="ctr" anchorCtr="1"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onotype Corsiva" pitchFamily="66" charset="0"/>
                          <a:cs typeface="B Mitra" pitchFamily="2" charset="-78"/>
                        </a:rPr>
                        <a:t>Product</a:t>
                      </a:r>
                    </a:p>
                  </a:txBody>
                  <a:tcPr anchor="ctr" anchorCtr="1" horzOverflow="overflow">
                    <a:lnL w="12700" cap="flat" cmpd="sng" algn="ctr">
                      <a:solidFill>
                        <a:schemeClr val="tx1"/>
                      </a:solidFill>
                      <a:prstDash val="solid"/>
                      <a:round/>
                      <a:headEnd type="none" w="lg" len="lg"/>
                      <a:tailEnd type="none" w="lg" len="lg"/>
                    </a:lnL>
                    <a:lnR w="28575"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extLst>
                  <a:ext uri="{0D108BD9-81ED-4DB2-BD59-A6C34878D82A}">
                    <a16:rowId xmlns:a16="http://schemas.microsoft.com/office/drawing/2014/main" val="10001"/>
                  </a:ext>
                </a:extLst>
              </a:tr>
              <a:tr h="33559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-خط مشی ها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-میزان اتوماسیون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-جریان امور</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-میزان فعالیت ها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-هدایت مشتری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-شمول مشتریان</a:t>
                      </a:r>
                      <a:endParaRPr kumimoji="0" lang="en-US" sz="1400" b="0" i="0" u="none" strike="noStrike" cap="none" normalizeH="0" baseline="0" smtClean="0">
                        <a:ln>
                          <a:noFill/>
                        </a:ln>
                        <a:solidFill>
                          <a:schemeClr val="tx1"/>
                        </a:solidFill>
                        <a:effectLst/>
                        <a:latin typeface="Monotype Corsiva" pitchFamily="66" charset="0"/>
                        <a:cs typeface="B Mitra" pitchFamily="2" charset="-78"/>
                      </a:endParaRPr>
                    </a:p>
                  </a:txBody>
                  <a:tcPr horzOverflow="overflow">
                    <a:lnL w="28575"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28575"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-بررسی محیط</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-مهیاسازی آن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-رنگ محیط</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-میزان سر و صدا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-تسهیلات ارائه شده</a:t>
                      </a:r>
                      <a:endParaRPr kumimoji="0" lang="en-US" sz="1400" b="0" i="0" u="none" strike="noStrike" cap="none" normalizeH="0" baseline="0" smtClean="0">
                        <a:ln>
                          <a:noFill/>
                        </a:ln>
                        <a:solidFill>
                          <a:schemeClr val="tx1"/>
                        </a:solidFill>
                        <a:effectLst/>
                        <a:latin typeface="Monotype Corsiva" pitchFamily="66" charset="0"/>
                        <a:cs typeface="B Mitra" pitchFamily="2" charset="-78"/>
                      </a:endParaRPr>
                    </a:p>
                  </a:txBody>
                  <a:tcPr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28575"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-آموزش کارکنان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-بررسی صلاحیت آنها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-مشارکت دادن کارکنان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-تشویق پرسنل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-توجه به ظاهر کارکنان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-طرز برخورد آنان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-رفتار مشتریان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-تماس با مشتری</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Monotype Corsiva" pitchFamily="66" charset="0"/>
                        <a:cs typeface="B Mitra" pitchFamily="2" charset="-78"/>
                      </a:endParaRPr>
                    </a:p>
                  </a:txBody>
                  <a:tcPr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28575"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-تبلیغات</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-فروش شخصی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-ترویج فروش</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-روابط عمومی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-انتخاب رسانه تبلیغاتی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-خط مشی فروش</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-تهیه پیام تبلیغاتی</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Monotype Corsiva" pitchFamily="66" charset="0"/>
                        <a:cs typeface="B Mitra" pitchFamily="2" charset="-78"/>
                      </a:endParaRPr>
                    </a:p>
                  </a:txBody>
                  <a:tcPr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28575"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-تعیین محل های توزیع</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-امکان دسترسی به محل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-کانال های توزیع کالا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-ابزار و وسایل توزیع</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-میزان پوشش توزیع</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-استفاده از واسطه ها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-کنترل مجاری فروش</a:t>
                      </a:r>
                      <a:endParaRPr kumimoji="0" lang="en-US" sz="1400" b="0" i="0" u="none" strike="noStrike" cap="none" normalizeH="0" baseline="0" smtClean="0">
                        <a:ln>
                          <a:noFill/>
                        </a:ln>
                        <a:solidFill>
                          <a:schemeClr val="tx1"/>
                        </a:solidFill>
                        <a:effectLst/>
                        <a:latin typeface="Monotype Corsiva" pitchFamily="66" charset="0"/>
                        <a:cs typeface="B Mitra" pitchFamily="2" charset="-78"/>
                      </a:endParaRPr>
                    </a:p>
                  </a:txBody>
                  <a:tcPr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28575"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-سطح قیمت</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-میزان تخفیف</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-میزان کسورات</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-کارمزدها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-شرایط پرداخت</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-لیست قیمت</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-انعطاف پذیری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-خط مشی قیمت گذاری</a:t>
                      </a:r>
                      <a:endParaRPr kumimoji="0" lang="en-US" sz="1400" b="0" i="0" u="none" strike="noStrike" cap="none" normalizeH="0" baseline="0" smtClean="0">
                        <a:ln>
                          <a:noFill/>
                        </a:ln>
                        <a:solidFill>
                          <a:schemeClr val="tx1"/>
                        </a:solidFill>
                        <a:effectLst/>
                        <a:latin typeface="Monotype Corsiva" pitchFamily="66" charset="0"/>
                        <a:cs typeface="B Mitra" pitchFamily="2" charset="-78"/>
                      </a:endParaRPr>
                    </a:p>
                  </a:txBody>
                  <a:tcPr horzOverflow="overflow">
                    <a:lnL w="12700"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28575"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-نام محصول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-معروفیت تجاری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-کیفیت محصول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-شکل ، طرح و رنگ</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-ابعاد و اندازه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-شرایط تحویل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-تسهیلات خرید</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-ضمانت و گارانتی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0" i="0" u="none" strike="noStrike" cap="none" normalizeH="0" baseline="0" smtClean="0">
                          <a:ln>
                            <a:noFill/>
                          </a:ln>
                          <a:solidFill>
                            <a:schemeClr val="tx1"/>
                          </a:solidFill>
                          <a:effectLst/>
                          <a:latin typeface="Monotype Corsiva" pitchFamily="66" charset="0"/>
                          <a:cs typeface="B Mitra" pitchFamily="2" charset="-78"/>
                        </a:rPr>
                        <a:t>-خدمات بعد از فروش</a:t>
                      </a:r>
                      <a:endParaRPr kumimoji="0" lang="en-US" sz="1400" b="0" i="0" u="none" strike="noStrike" cap="none" normalizeH="0" baseline="0" smtClean="0">
                        <a:ln>
                          <a:noFill/>
                        </a:ln>
                        <a:solidFill>
                          <a:schemeClr val="tx1"/>
                        </a:solidFill>
                        <a:effectLst/>
                        <a:latin typeface="Monotype Corsiva" pitchFamily="66" charset="0"/>
                        <a:cs typeface="B Mitra" pitchFamily="2" charset="-78"/>
                      </a:endParaRPr>
                    </a:p>
                  </a:txBody>
                  <a:tcPr horzOverflow="overflow">
                    <a:lnL w="12700" cap="flat" cmpd="sng" algn="ctr">
                      <a:solidFill>
                        <a:schemeClr val="tx1"/>
                      </a:solidFill>
                      <a:prstDash val="solid"/>
                      <a:round/>
                      <a:headEnd type="none" w="lg" len="lg"/>
                      <a:tailEnd type="none" w="lg" len="lg"/>
                    </a:lnL>
                    <a:lnR w="28575"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28575" cap="flat" cmpd="sng" algn="ctr">
                      <a:solidFill>
                        <a:schemeClr val="tx1"/>
                      </a:solidFill>
                      <a:prstDash val="solid"/>
                      <a:round/>
                      <a:headEnd type="none" w="lg" len="lg"/>
                      <a:tailEnd type="none" w="lg" len="lg"/>
                    </a:lnB>
                    <a:lnTlToBr>
                      <a:noFill/>
                    </a:lnTlToBr>
                    <a:lnBlToTr>
                      <a:noFill/>
                    </a:lnBlToTr>
                    <a:solidFill>
                      <a:schemeClr val="accent1"/>
                    </a:solidFill>
                  </a:tcPr>
                </a:tc>
                <a:extLst>
                  <a:ext uri="{0D108BD9-81ED-4DB2-BD59-A6C34878D82A}">
                    <a16:rowId xmlns:a16="http://schemas.microsoft.com/office/drawing/2014/main" val="10002"/>
                  </a:ext>
                </a:extLst>
              </a:tr>
            </a:tbl>
          </a:graphicData>
        </a:graphic>
      </p:graphicFrame>
      <p:sp>
        <p:nvSpPr>
          <p:cNvPr id="218114" name="Slide Number Placeholder 4"/>
          <p:cNvSpPr>
            <a:spLocks noGrp="1"/>
          </p:cNvSpPr>
          <p:nvPr>
            <p:ph type="sldNum" sz="quarter" idx="12"/>
          </p:nvPr>
        </p:nvSpPr>
        <p:spPr>
          <a:noFill/>
        </p:spPr>
        <p:txBody>
          <a:bodyPr/>
          <a:lstStyle/>
          <a:p>
            <a:fld id="{1F0B3E86-D1EA-4EE1-BC22-1550D526008B}" type="slidenum">
              <a:rPr lang="ar-SA"/>
              <a:pPr/>
              <a:t>213</a:t>
            </a:fld>
            <a:endParaRPr lang="en-US"/>
          </a:p>
        </p:txBody>
      </p:sp>
      <p:sp>
        <p:nvSpPr>
          <p:cNvPr id="218115" name="WordArt 5" descr="Paper bag"/>
          <p:cNvSpPr>
            <a:spLocks noChangeArrowheads="1" noChangeShapeType="1" noTextEdit="1"/>
          </p:cNvSpPr>
          <p:nvPr/>
        </p:nvSpPr>
        <p:spPr bwMode="auto">
          <a:xfrm>
            <a:off x="914400" y="381000"/>
            <a:ext cx="73152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جدول آمیخته های بازاریابی برای خدمات</a:t>
            </a:r>
          </a:p>
        </p:txBody>
      </p:sp>
    </p:spTree>
  </p:cSld>
  <p:clrMapOvr>
    <a:masterClrMapping/>
  </p:clrMapOvr>
  <p:transition spd="slow">
    <p:split orient="vert"/>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Slide Number Placeholder 5"/>
          <p:cNvSpPr>
            <a:spLocks noGrp="1"/>
          </p:cNvSpPr>
          <p:nvPr>
            <p:ph type="sldNum" sz="quarter" idx="12"/>
          </p:nvPr>
        </p:nvSpPr>
        <p:spPr>
          <a:xfrm>
            <a:off x="7010400" y="6245225"/>
            <a:ext cx="2133600" cy="476250"/>
          </a:xfrm>
          <a:prstGeom prst="rect">
            <a:avLst/>
          </a:prstGeom>
          <a:noFill/>
        </p:spPr>
        <p:txBody>
          <a:bodyPr/>
          <a:lstStyle/>
          <a:p>
            <a:fld id="{0C1A8745-3385-4929-89D7-205C02429CED}" type="slidenum">
              <a:rPr lang="ar-SA"/>
              <a:pPr/>
              <a:t>214</a:t>
            </a:fld>
            <a:endParaRPr lang="en-US"/>
          </a:p>
        </p:txBody>
      </p:sp>
      <p:sp>
        <p:nvSpPr>
          <p:cNvPr id="221190" name="WordArt 6" descr="Paper bag"/>
          <p:cNvSpPr>
            <a:spLocks noChangeArrowheads="1" noChangeShapeType="1" noTextEdit="1"/>
          </p:cNvSpPr>
          <p:nvPr/>
        </p:nvSpPr>
        <p:spPr bwMode="auto">
          <a:xfrm>
            <a:off x="381000" y="1905000"/>
            <a:ext cx="8305800" cy="106680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نحوه تصمیم گیری در زمینه بازاریابی</a:t>
            </a:r>
          </a:p>
        </p:txBody>
      </p:sp>
      <p:sp>
        <p:nvSpPr>
          <p:cNvPr id="221191" name="Text Box 7"/>
          <p:cNvSpPr txBox="1">
            <a:spLocks noChangeArrowheads="1"/>
          </p:cNvSpPr>
          <p:nvPr/>
        </p:nvSpPr>
        <p:spPr bwMode="auto">
          <a:xfrm>
            <a:off x="457200" y="33528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هدف اصلی این فصل آشنایی دانشجویان با نحوه تصمیم گیری مدیران بازاریابی در زمینه آمیخته ها و سایر امور و وظایف بازاریابی است</a:t>
            </a:r>
            <a:endParaRPr lang="en-US" i="1">
              <a:cs typeface="B Mitra" pitchFamily="2" charset="-78"/>
            </a:endParaRPr>
          </a:p>
        </p:txBody>
      </p:sp>
      <p:sp>
        <p:nvSpPr>
          <p:cNvPr id="221192" name="WordArt 8"/>
          <p:cNvSpPr>
            <a:spLocks noChangeArrowheads="1" noChangeShapeType="1" noTextEdit="1"/>
          </p:cNvSpPr>
          <p:nvPr/>
        </p:nvSpPr>
        <p:spPr bwMode="auto">
          <a:xfrm>
            <a:off x="6400800" y="228600"/>
            <a:ext cx="2590800" cy="1162050"/>
          </a:xfrm>
          <a:prstGeom prst="rect">
            <a:avLst/>
          </a:prstGeom>
        </p:spPr>
        <p:txBody>
          <a:bodyPr wrap="none" fromWordArt="1">
            <a:prstTxWarp prst="textPlain">
              <a:avLst>
                <a:gd name="adj" fmla="val 50000"/>
              </a:avLst>
            </a:prstTxWarp>
          </a:bodyPr>
          <a:lstStyle/>
          <a:p>
            <a:pPr rtl="1"/>
            <a:r>
              <a:rPr lang="fa-IR" sz="6600" b="1" kern="10" spc="-660">
                <a:ln w="19050">
                  <a:solidFill>
                    <a:srgbClr val="000000"/>
                  </a:solidFill>
                  <a:round/>
                  <a:headEnd/>
                  <a:tailEnd/>
                </a:ln>
                <a:gradFill rotWithShape="1">
                  <a:gsLst>
                    <a:gs pos="0">
                      <a:srgbClr val="5C73E6"/>
                    </a:gs>
                    <a:gs pos="100000">
                      <a:schemeClr val="tx2"/>
                    </a:gs>
                  </a:gsLst>
                  <a:lin ang="5400000" scaled="1"/>
                </a:gradFill>
                <a:effectLst>
                  <a:outerShdw dist="125724" dir="18900000" algn="ctr" rotWithShape="0">
                    <a:srgbClr val="998F92"/>
                  </a:outerShdw>
                </a:effectLst>
                <a:cs typeface="B Mitra"/>
              </a:rPr>
              <a:t>فصل هشتم</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21192"/>
                                        </p:tgtEl>
                                        <p:attrNameLst>
                                          <p:attrName>style.visibility</p:attrName>
                                        </p:attrNameLst>
                                      </p:cBhvr>
                                      <p:to>
                                        <p:strVal val="visible"/>
                                      </p:to>
                                    </p:set>
                                    <p:anim from="(-#ppt_w/2)" to="(#ppt_x)" calcmode="lin" valueType="num">
                                      <p:cBhvr>
                                        <p:cTn id="7" dur="600" fill="hold">
                                          <p:stCondLst>
                                            <p:cond delay="0"/>
                                          </p:stCondLst>
                                        </p:cTn>
                                        <p:tgtEl>
                                          <p:spTgt spid="221192"/>
                                        </p:tgtEl>
                                        <p:attrNameLst>
                                          <p:attrName>ppt_x</p:attrName>
                                        </p:attrNameLst>
                                      </p:cBhvr>
                                    </p:anim>
                                    <p:anim from="0" to="-1.0" calcmode="lin" valueType="num">
                                      <p:cBhvr>
                                        <p:cTn id="8" dur="200" decel="50000" autoRev="1" fill="hold">
                                          <p:stCondLst>
                                            <p:cond delay="600"/>
                                          </p:stCondLst>
                                        </p:cTn>
                                        <p:tgtEl>
                                          <p:spTgt spid="221192"/>
                                        </p:tgtEl>
                                        <p:attrNameLst>
                                          <p:attrName>xshear</p:attrName>
                                        </p:attrNameLst>
                                      </p:cBhvr>
                                    </p:anim>
                                    <p:animScale>
                                      <p:cBhvr>
                                        <p:cTn id="9" dur="200" decel="100000" autoRev="1" fill="hold">
                                          <p:stCondLst>
                                            <p:cond delay="600"/>
                                          </p:stCondLst>
                                        </p:cTn>
                                        <p:tgtEl>
                                          <p:spTgt spid="221192"/>
                                        </p:tgtEl>
                                      </p:cBhvr>
                                      <p:from x="100000" y="100000"/>
                                      <p:to x="80000" y="100000"/>
                                    </p:animScale>
                                    <p:anim by="(#ppt_h/3+#ppt_w*0.1)" calcmode="lin" valueType="num">
                                      <p:cBhvr additive="sum">
                                        <p:cTn id="10" dur="200" decel="100000" autoRev="1" fill="hold">
                                          <p:stCondLst>
                                            <p:cond delay="600"/>
                                          </p:stCondLst>
                                        </p:cTn>
                                        <p:tgtEl>
                                          <p:spTgt spid="221192"/>
                                        </p:tgtEl>
                                        <p:attrNameLst>
                                          <p:attrName>ppt_x</p:attrName>
                                        </p:attrNameLst>
                                      </p:cBhvr>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221190"/>
                                        </p:tgtEl>
                                        <p:attrNameLst>
                                          <p:attrName>style.visibility</p:attrName>
                                        </p:attrNameLst>
                                      </p:cBhvr>
                                      <p:to>
                                        <p:strVal val="visible"/>
                                      </p:to>
                                    </p:set>
                                    <p:animEffect transition="in" filter="fade">
                                      <p:cBhvr>
                                        <p:cTn id="14" dur="1000"/>
                                        <p:tgtEl>
                                          <p:spTgt spid="221190"/>
                                        </p:tgtEl>
                                      </p:cBhvr>
                                    </p:animEffect>
                                    <p:anim calcmode="lin" valueType="num">
                                      <p:cBhvr>
                                        <p:cTn id="15" dur="1000" fill="hold"/>
                                        <p:tgtEl>
                                          <p:spTgt spid="221190"/>
                                        </p:tgtEl>
                                        <p:attrNameLst>
                                          <p:attrName>style.rotation</p:attrName>
                                        </p:attrNameLst>
                                      </p:cBhvr>
                                      <p:tavLst>
                                        <p:tav tm="0">
                                          <p:val>
                                            <p:fltVal val="720"/>
                                          </p:val>
                                        </p:tav>
                                        <p:tav tm="100000">
                                          <p:val>
                                            <p:fltVal val="0"/>
                                          </p:val>
                                        </p:tav>
                                      </p:tavLst>
                                    </p:anim>
                                    <p:anim calcmode="lin" valueType="num">
                                      <p:cBhvr>
                                        <p:cTn id="16" dur="1000" fill="hold"/>
                                        <p:tgtEl>
                                          <p:spTgt spid="221190"/>
                                        </p:tgtEl>
                                        <p:attrNameLst>
                                          <p:attrName>ppt_h</p:attrName>
                                        </p:attrNameLst>
                                      </p:cBhvr>
                                      <p:tavLst>
                                        <p:tav tm="0">
                                          <p:val>
                                            <p:fltVal val="0"/>
                                          </p:val>
                                        </p:tav>
                                        <p:tav tm="100000">
                                          <p:val>
                                            <p:strVal val="#ppt_h"/>
                                          </p:val>
                                        </p:tav>
                                      </p:tavLst>
                                    </p:anim>
                                    <p:anim calcmode="lin" valueType="num">
                                      <p:cBhvr>
                                        <p:cTn id="17" dur="1000" fill="hold"/>
                                        <p:tgtEl>
                                          <p:spTgt spid="221190"/>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21191"/>
                                        </p:tgtEl>
                                        <p:attrNameLst>
                                          <p:attrName>style.visibility</p:attrName>
                                        </p:attrNameLst>
                                      </p:cBhvr>
                                      <p:to>
                                        <p:strVal val="visible"/>
                                      </p:to>
                                    </p:set>
                                    <p:anim calcmode="lin" valueType="num">
                                      <p:cBhvr>
                                        <p:cTn id="21" dur="500" fill="hold"/>
                                        <p:tgtEl>
                                          <p:spTgt spid="221191"/>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21191"/>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21191"/>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21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animBg="1"/>
      <p:bldP spid="221191" grpId="0"/>
      <p:bldP spid="221192"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Slide Number Placeholder 5"/>
          <p:cNvSpPr>
            <a:spLocks noGrp="1"/>
          </p:cNvSpPr>
          <p:nvPr>
            <p:ph type="sldNum" sz="quarter" idx="12"/>
          </p:nvPr>
        </p:nvSpPr>
        <p:spPr>
          <a:xfrm>
            <a:off x="7010400" y="6245225"/>
            <a:ext cx="2133600" cy="476250"/>
          </a:xfrm>
          <a:prstGeom prst="rect">
            <a:avLst/>
          </a:prstGeom>
          <a:noFill/>
        </p:spPr>
        <p:txBody>
          <a:bodyPr/>
          <a:lstStyle/>
          <a:p>
            <a:fld id="{CC174666-0D62-4B5B-BA3C-7EA93B2DA6AD}" type="slidenum">
              <a:rPr lang="ar-SA"/>
              <a:pPr/>
              <a:t>215</a:t>
            </a:fld>
            <a:endParaRPr lang="en-US"/>
          </a:p>
        </p:txBody>
      </p:sp>
      <p:sp>
        <p:nvSpPr>
          <p:cNvPr id="220163" name="WordArt 5" descr="Paper bag"/>
          <p:cNvSpPr>
            <a:spLocks noChangeArrowheads="1" noChangeShapeType="1" noTextEdit="1"/>
          </p:cNvSpPr>
          <p:nvPr/>
        </p:nvSpPr>
        <p:spPr bwMode="auto">
          <a:xfrm>
            <a:off x="762000" y="381000"/>
            <a:ext cx="75438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سؤالات عمده پیش روی بازاریابان</a:t>
            </a:r>
          </a:p>
        </p:txBody>
      </p:sp>
      <p:sp>
        <p:nvSpPr>
          <p:cNvPr id="220164" name="Text Box 6"/>
          <p:cNvSpPr txBox="1">
            <a:spLocks noChangeArrowheads="1"/>
          </p:cNvSpPr>
          <p:nvPr/>
        </p:nvSpPr>
        <p:spPr bwMode="auto">
          <a:xfrm>
            <a:off x="457200" y="1752600"/>
            <a:ext cx="8153400" cy="4446588"/>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چگونگی بخش بندی بازار و انتخاب بهترین بخش</a:t>
            </a:r>
          </a:p>
          <a:p>
            <a:pPr algn="r" rtl="1">
              <a:spcBef>
                <a:spcPct val="50000"/>
              </a:spcBef>
            </a:pPr>
            <a:r>
              <a:rPr lang="fa-IR" i="1">
                <a:latin typeface="Monotype Corsiva" pitchFamily="66" charset="0"/>
                <a:cs typeface="B Mitra" pitchFamily="2" charset="-78"/>
              </a:rPr>
              <a:t>2- چگونگی مزیت بخشی بر محصول</a:t>
            </a:r>
          </a:p>
          <a:p>
            <a:pPr algn="r" rtl="1">
              <a:spcBef>
                <a:spcPct val="50000"/>
              </a:spcBef>
            </a:pPr>
            <a:r>
              <a:rPr lang="fa-IR" i="1">
                <a:latin typeface="Monotype Corsiva" pitchFamily="66" charset="0"/>
                <a:cs typeface="B Mitra" pitchFamily="2" charset="-78"/>
              </a:rPr>
              <a:t>3- نحوه رفتار با مشتریان در مورد قیمت</a:t>
            </a:r>
          </a:p>
          <a:p>
            <a:pPr algn="r" rtl="1">
              <a:spcBef>
                <a:spcPct val="50000"/>
              </a:spcBef>
            </a:pPr>
            <a:r>
              <a:rPr lang="fa-IR" i="1">
                <a:latin typeface="Monotype Corsiva" pitchFamily="66" charset="0"/>
                <a:cs typeface="B Mitra" pitchFamily="2" charset="-78"/>
              </a:rPr>
              <a:t>4- و سؤالات متعدد دیگر در مورد آمیخته ها</a:t>
            </a:r>
            <a:endParaRPr lang="el-GR" i="1">
              <a:latin typeface="Monotype Corsiva" pitchFamily="66" charset="0"/>
              <a:cs typeface="B Mitra" pitchFamily="2" charset="-78"/>
            </a:endParaRPr>
          </a:p>
        </p:txBody>
      </p:sp>
    </p:spTree>
  </p:cSld>
  <p:clrMapOvr>
    <a:masterClrMapping/>
  </p:clrMapOvr>
  <p:transition spd="slow">
    <p:strips/>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Slide Number Placeholder 5"/>
          <p:cNvSpPr>
            <a:spLocks noGrp="1"/>
          </p:cNvSpPr>
          <p:nvPr>
            <p:ph type="sldNum" sz="quarter" idx="12"/>
          </p:nvPr>
        </p:nvSpPr>
        <p:spPr>
          <a:xfrm>
            <a:off x="7010400" y="6245225"/>
            <a:ext cx="2133600" cy="476250"/>
          </a:xfrm>
          <a:prstGeom prst="rect">
            <a:avLst/>
          </a:prstGeom>
          <a:noFill/>
        </p:spPr>
        <p:txBody>
          <a:bodyPr/>
          <a:lstStyle/>
          <a:p>
            <a:fld id="{A638BAD1-F310-408E-91DD-C093070E1421}" type="slidenum">
              <a:rPr lang="ar-SA"/>
              <a:pPr/>
              <a:t>216</a:t>
            </a:fld>
            <a:endParaRPr lang="en-US"/>
          </a:p>
        </p:txBody>
      </p:sp>
      <p:sp>
        <p:nvSpPr>
          <p:cNvPr id="221187" name="WordArt 5" descr="Paper bag"/>
          <p:cNvSpPr>
            <a:spLocks noChangeArrowheads="1" noChangeShapeType="1" noTextEdit="1"/>
          </p:cNvSpPr>
          <p:nvPr/>
        </p:nvSpPr>
        <p:spPr bwMode="auto">
          <a:xfrm>
            <a:off x="762000" y="381000"/>
            <a:ext cx="75438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برخی از ابزار و مفاهیم عمده بازاریابی</a:t>
            </a:r>
          </a:p>
        </p:txBody>
      </p:sp>
      <p:sp>
        <p:nvSpPr>
          <p:cNvPr id="221188" name="Text Box 6"/>
          <p:cNvSpPr txBox="1">
            <a:spLocks noChangeArrowheads="1"/>
          </p:cNvSpPr>
          <p:nvPr/>
        </p:nvSpPr>
        <p:spPr bwMode="auto">
          <a:xfrm>
            <a:off x="457200" y="2562225"/>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بازاریاب ، مشتری احتمالی ، بازار هدف ، خواسته ، نیاز ، تقاضا ، محصول ، ارزش ، رضایت ، مبادله ، معامله ، روابط و شبکه ها ، کانال ها ، زنجیره عرصه ، رقابت ، محیط یازاریابی ، آمیخته ها و . . .</a:t>
            </a:r>
            <a:endParaRPr lang="el-GR" i="1">
              <a:latin typeface="Monotype Corsiva" pitchFamily="66" charset="0"/>
              <a:cs typeface="B Mitra" pitchFamily="2" charset="-78"/>
            </a:endParaRPr>
          </a:p>
        </p:txBody>
      </p:sp>
    </p:spTree>
  </p:cSld>
  <p:clrMapOvr>
    <a:masterClrMapping/>
  </p:clrMapOvr>
  <p:transition spd="slow">
    <p:strips dir="rd"/>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Slide Number Placeholder 5"/>
          <p:cNvSpPr>
            <a:spLocks noGrp="1"/>
          </p:cNvSpPr>
          <p:nvPr>
            <p:ph type="sldNum" sz="quarter" idx="12"/>
          </p:nvPr>
        </p:nvSpPr>
        <p:spPr>
          <a:xfrm>
            <a:off x="7010400" y="6245225"/>
            <a:ext cx="2133600" cy="476250"/>
          </a:xfrm>
          <a:prstGeom prst="rect">
            <a:avLst/>
          </a:prstGeom>
          <a:noFill/>
        </p:spPr>
        <p:txBody>
          <a:bodyPr/>
          <a:lstStyle/>
          <a:p>
            <a:fld id="{7A6B13FF-EF69-4B34-8CA0-49DE8DEC9818}" type="slidenum">
              <a:rPr lang="ar-SA"/>
              <a:pPr/>
              <a:t>217</a:t>
            </a:fld>
            <a:endParaRPr lang="en-US"/>
          </a:p>
        </p:txBody>
      </p:sp>
      <p:sp>
        <p:nvSpPr>
          <p:cNvPr id="222211" name="WordArt 5" descr="Paper bag"/>
          <p:cNvSpPr>
            <a:spLocks noChangeArrowheads="1" noChangeShapeType="1" noTextEdit="1"/>
          </p:cNvSpPr>
          <p:nvPr/>
        </p:nvSpPr>
        <p:spPr bwMode="auto">
          <a:xfrm>
            <a:off x="762000" y="381000"/>
            <a:ext cx="61722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مشتری در مقابل            فروشنده</a:t>
            </a:r>
          </a:p>
        </p:txBody>
      </p:sp>
      <p:sp>
        <p:nvSpPr>
          <p:cNvPr id="222212" name="WordArt 6" descr="Paper bag"/>
          <p:cNvSpPr>
            <a:spLocks noChangeArrowheads="1" noChangeShapeType="1" noTextEdit="1"/>
          </p:cNvSpPr>
          <p:nvPr/>
        </p:nvSpPr>
        <p:spPr bwMode="auto">
          <a:xfrm>
            <a:off x="7162800" y="457200"/>
            <a:ext cx="990600" cy="685800"/>
          </a:xfrm>
          <a:prstGeom prst="rect">
            <a:avLst/>
          </a:prstGeom>
        </p:spPr>
        <p:txBody>
          <a:bodyPr wrap="none" fromWordArt="1">
            <a:prstTxWarp prst="textPlain">
              <a:avLst>
                <a:gd name="adj" fmla="val 50000"/>
              </a:avLst>
            </a:prstTxWarp>
          </a:bodyPr>
          <a:lstStyle/>
          <a:p>
            <a:r>
              <a:rPr lang="en-US" sz="9600" b="1" kern="10">
                <a:ln w="9525">
                  <a:solidFill>
                    <a:schemeClr val="tx1"/>
                  </a:solidFill>
                  <a:round/>
                  <a:headEnd/>
                  <a:tailEnd/>
                </a:ln>
                <a:blipFill dpi="0" rotWithShape="0">
                  <a:blip r:embed="rId2"/>
                  <a:srcRect/>
                  <a:tile tx="0" ty="0" sx="100000" sy="100000" flip="none" algn="tl"/>
                </a:blipFill>
                <a:latin typeface="Monotype Corsiva"/>
              </a:rPr>
              <a:t>4C</a:t>
            </a:r>
            <a:endParaRPr lang="fa-IR" sz="9600" b="1" kern="10">
              <a:ln w="9525">
                <a:solidFill>
                  <a:schemeClr val="tx1"/>
                </a:solidFill>
                <a:round/>
                <a:headEnd/>
                <a:tailEnd/>
              </a:ln>
              <a:blipFill dpi="0" rotWithShape="0">
                <a:blip r:embed="rId2"/>
                <a:srcRect/>
                <a:tile tx="0" ty="0" sx="100000" sy="100000" flip="none" algn="tl"/>
              </a:blipFill>
              <a:latin typeface="Monotype Corsiva"/>
            </a:endParaRPr>
          </a:p>
        </p:txBody>
      </p:sp>
      <p:sp>
        <p:nvSpPr>
          <p:cNvPr id="222213" name="WordArt 7" descr="Paper bag"/>
          <p:cNvSpPr>
            <a:spLocks noChangeArrowheads="1" noChangeShapeType="1" noTextEdit="1"/>
          </p:cNvSpPr>
          <p:nvPr/>
        </p:nvSpPr>
        <p:spPr bwMode="auto">
          <a:xfrm>
            <a:off x="2667000" y="381000"/>
            <a:ext cx="990600" cy="685800"/>
          </a:xfrm>
          <a:prstGeom prst="rect">
            <a:avLst/>
          </a:prstGeom>
        </p:spPr>
        <p:txBody>
          <a:bodyPr wrap="none" fromWordArt="1">
            <a:prstTxWarp prst="textPlain">
              <a:avLst>
                <a:gd name="adj" fmla="val 50000"/>
              </a:avLst>
            </a:prstTxWarp>
          </a:bodyPr>
          <a:lstStyle/>
          <a:p>
            <a:r>
              <a:rPr lang="en-US" sz="9600" b="1" kern="10">
                <a:ln w="9525">
                  <a:solidFill>
                    <a:schemeClr val="tx1"/>
                  </a:solidFill>
                  <a:round/>
                  <a:headEnd/>
                  <a:tailEnd/>
                </a:ln>
                <a:blipFill dpi="0" rotWithShape="0">
                  <a:blip r:embed="rId2"/>
                  <a:srcRect/>
                  <a:tile tx="0" ty="0" sx="100000" sy="100000" flip="none" algn="tl"/>
                </a:blipFill>
                <a:latin typeface="Monotype Corsiva"/>
              </a:rPr>
              <a:t>4P</a:t>
            </a:r>
            <a:endParaRPr lang="fa-IR" sz="9600" b="1" kern="10">
              <a:ln w="9525">
                <a:solidFill>
                  <a:schemeClr val="tx1"/>
                </a:solidFill>
                <a:round/>
                <a:headEnd/>
                <a:tailEnd/>
              </a:ln>
              <a:blipFill dpi="0" rotWithShape="0">
                <a:blip r:embed="rId2"/>
                <a:srcRect/>
                <a:tile tx="0" ty="0" sx="100000" sy="100000" flip="none" algn="tl"/>
              </a:blipFill>
              <a:latin typeface="Monotype Corsiva"/>
            </a:endParaRPr>
          </a:p>
        </p:txBody>
      </p:sp>
      <p:sp>
        <p:nvSpPr>
          <p:cNvPr id="222214" name="Text Box 8"/>
          <p:cNvSpPr txBox="1">
            <a:spLocks noChangeArrowheads="1"/>
          </p:cNvSpPr>
          <p:nvPr/>
        </p:nvSpPr>
        <p:spPr bwMode="auto">
          <a:xfrm>
            <a:off x="4953000" y="2624138"/>
            <a:ext cx="4114800" cy="2100262"/>
          </a:xfrm>
          <a:prstGeom prst="rect">
            <a:avLst/>
          </a:prstGeom>
          <a:noFill/>
          <a:ln w="9525">
            <a:noFill/>
            <a:miter lim="800000"/>
            <a:headEnd/>
            <a:tailEnd/>
          </a:ln>
        </p:spPr>
        <p:txBody>
          <a:bodyPr>
            <a:spAutoFit/>
          </a:bodyPr>
          <a:lstStyle/>
          <a:p>
            <a:pPr algn="r" rtl="1">
              <a:spcBef>
                <a:spcPct val="50000"/>
              </a:spcBef>
            </a:pPr>
            <a:r>
              <a:rPr lang="fa-IR" sz="2400" i="1">
                <a:latin typeface="Monotype Corsiva" pitchFamily="66" charset="0"/>
                <a:cs typeface="B Mitra" pitchFamily="2" charset="-78"/>
              </a:rPr>
              <a:t>( </a:t>
            </a:r>
            <a:r>
              <a:rPr lang="en-US" sz="2400" i="1">
                <a:latin typeface="Monotype Corsiva" pitchFamily="66" charset="0"/>
                <a:cs typeface="B Mitra" pitchFamily="2" charset="-78"/>
              </a:rPr>
              <a:t>customer solution</a:t>
            </a:r>
            <a:r>
              <a:rPr lang="fa-IR" sz="2400" i="1">
                <a:latin typeface="Monotype Corsiva" pitchFamily="66" charset="0"/>
                <a:cs typeface="B Mitra" pitchFamily="2" charset="-78"/>
              </a:rPr>
              <a:t> )      راه حل مشتری</a:t>
            </a:r>
          </a:p>
          <a:p>
            <a:pPr algn="r" rtl="1">
              <a:spcBef>
                <a:spcPct val="50000"/>
              </a:spcBef>
            </a:pPr>
            <a:r>
              <a:rPr lang="fa-IR" sz="2400" i="1">
                <a:latin typeface="Monotype Corsiva" pitchFamily="66" charset="0"/>
                <a:cs typeface="B Mitra" pitchFamily="2" charset="-78"/>
              </a:rPr>
              <a:t>( </a:t>
            </a:r>
            <a:r>
              <a:rPr lang="en-US" sz="2400" i="1">
                <a:latin typeface="Monotype Corsiva" pitchFamily="66" charset="0"/>
                <a:cs typeface="B Mitra" pitchFamily="2" charset="-78"/>
              </a:rPr>
              <a:t>customer cost</a:t>
            </a:r>
            <a:r>
              <a:rPr lang="fa-IR" sz="2400" i="1">
                <a:latin typeface="Monotype Corsiva" pitchFamily="66" charset="0"/>
                <a:cs typeface="B Mitra" pitchFamily="2" charset="-78"/>
              </a:rPr>
              <a:t> )              هزینه مشتری</a:t>
            </a:r>
          </a:p>
          <a:p>
            <a:pPr algn="r" rtl="1">
              <a:spcBef>
                <a:spcPct val="50000"/>
              </a:spcBef>
            </a:pPr>
            <a:r>
              <a:rPr lang="fa-IR" sz="2400" i="1">
                <a:latin typeface="Monotype Corsiva" pitchFamily="66" charset="0"/>
                <a:cs typeface="B Mitra" pitchFamily="2" charset="-78"/>
              </a:rPr>
              <a:t>( </a:t>
            </a:r>
            <a:r>
              <a:rPr lang="en-US" sz="2400" i="1">
                <a:latin typeface="Monotype Corsiva" pitchFamily="66" charset="0"/>
                <a:cs typeface="B Mitra" pitchFamily="2" charset="-78"/>
              </a:rPr>
              <a:t>convenience</a:t>
            </a:r>
            <a:r>
              <a:rPr lang="fa-IR" sz="2400" i="1">
                <a:latin typeface="Monotype Corsiva" pitchFamily="66" charset="0"/>
                <a:cs typeface="B Mitra" pitchFamily="2" charset="-78"/>
              </a:rPr>
              <a:t> )      سود و آسایش مشتری</a:t>
            </a:r>
          </a:p>
          <a:p>
            <a:pPr algn="r" rtl="1">
              <a:spcBef>
                <a:spcPct val="50000"/>
              </a:spcBef>
            </a:pPr>
            <a:r>
              <a:rPr lang="fa-IR" sz="2400" i="1">
                <a:latin typeface="Monotype Corsiva" pitchFamily="66" charset="0"/>
                <a:cs typeface="B Mitra" pitchFamily="2" charset="-78"/>
              </a:rPr>
              <a:t>( </a:t>
            </a:r>
            <a:r>
              <a:rPr lang="en-US" sz="2400" i="1">
                <a:latin typeface="Monotype Corsiva" pitchFamily="66" charset="0"/>
                <a:cs typeface="B Mitra" pitchFamily="2" charset="-78"/>
              </a:rPr>
              <a:t>communication</a:t>
            </a:r>
            <a:r>
              <a:rPr lang="fa-IR" sz="2400" i="1">
                <a:latin typeface="Monotype Corsiva" pitchFamily="66" charset="0"/>
                <a:cs typeface="B Mitra" pitchFamily="2" charset="-78"/>
              </a:rPr>
              <a:t> )                  ارتباطات</a:t>
            </a:r>
            <a:endParaRPr lang="en-US" sz="2400" i="1">
              <a:latin typeface="Monotype Corsiva" pitchFamily="66" charset="0"/>
              <a:cs typeface="B Mitra" pitchFamily="2" charset="-78"/>
            </a:endParaRPr>
          </a:p>
        </p:txBody>
      </p:sp>
      <p:sp>
        <p:nvSpPr>
          <p:cNvPr id="222215" name="Text Box 9"/>
          <p:cNvSpPr txBox="1">
            <a:spLocks noChangeArrowheads="1"/>
          </p:cNvSpPr>
          <p:nvPr/>
        </p:nvSpPr>
        <p:spPr bwMode="auto">
          <a:xfrm>
            <a:off x="0" y="2624138"/>
            <a:ext cx="3733800" cy="2100262"/>
          </a:xfrm>
          <a:prstGeom prst="rect">
            <a:avLst/>
          </a:prstGeom>
          <a:noFill/>
          <a:ln w="9525">
            <a:noFill/>
            <a:miter lim="800000"/>
            <a:headEnd/>
            <a:tailEnd/>
          </a:ln>
        </p:spPr>
        <p:txBody>
          <a:bodyPr>
            <a:spAutoFit/>
          </a:bodyPr>
          <a:lstStyle/>
          <a:p>
            <a:pPr algn="r" rtl="1">
              <a:spcBef>
                <a:spcPct val="50000"/>
              </a:spcBef>
            </a:pPr>
            <a:r>
              <a:rPr lang="fa-IR" sz="2400" i="1">
                <a:latin typeface="Monotype Corsiva" pitchFamily="66" charset="0"/>
                <a:cs typeface="B Mitra" pitchFamily="2" charset="-78"/>
              </a:rPr>
              <a:t>محصول                        ( </a:t>
            </a:r>
            <a:r>
              <a:rPr lang="en-US" sz="2400" i="1">
                <a:latin typeface="Monotype Corsiva" pitchFamily="66" charset="0"/>
                <a:cs typeface="B Mitra" pitchFamily="2" charset="-78"/>
              </a:rPr>
              <a:t>product</a:t>
            </a:r>
            <a:r>
              <a:rPr lang="fa-IR" sz="2400" i="1">
                <a:latin typeface="Monotype Corsiva" pitchFamily="66" charset="0"/>
                <a:cs typeface="B Mitra" pitchFamily="2" charset="-78"/>
              </a:rPr>
              <a:t> )</a:t>
            </a:r>
          </a:p>
          <a:p>
            <a:pPr algn="r" rtl="1">
              <a:spcBef>
                <a:spcPct val="50000"/>
              </a:spcBef>
            </a:pPr>
            <a:r>
              <a:rPr lang="fa-IR" sz="2400" i="1">
                <a:latin typeface="Monotype Corsiva" pitchFamily="66" charset="0"/>
                <a:cs typeface="B Mitra" pitchFamily="2" charset="-78"/>
              </a:rPr>
              <a:t>قیمت                                ( </a:t>
            </a:r>
            <a:r>
              <a:rPr lang="en-US" sz="2400" i="1">
                <a:latin typeface="Monotype Corsiva" pitchFamily="66" charset="0"/>
                <a:cs typeface="B Mitra" pitchFamily="2" charset="-78"/>
              </a:rPr>
              <a:t>price</a:t>
            </a:r>
            <a:r>
              <a:rPr lang="fa-IR" sz="2400" i="1">
                <a:latin typeface="Monotype Corsiva" pitchFamily="66" charset="0"/>
                <a:cs typeface="B Mitra" pitchFamily="2" charset="-78"/>
              </a:rPr>
              <a:t> )</a:t>
            </a:r>
          </a:p>
          <a:p>
            <a:pPr algn="r" rtl="1">
              <a:spcBef>
                <a:spcPct val="50000"/>
              </a:spcBef>
            </a:pPr>
            <a:r>
              <a:rPr lang="fa-IR" sz="2400" i="1">
                <a:latin typeface="Monotype Corsiva" pitchFamily="66" charset="0"/>
                <a:cs typeface="B Mitra" pitchFamily="2" charset="-78"/>
              </a:rPr>
              <a:t>مکان توزیع                       ( </a:t>
            </a:r>
            <a:r>
              <a:rPr lang="en-US" sz="2400" i="1">
                <a:latin typeface="Monotype Corsiva" pitchFamily="66" charset="0"/>
                <a:cs typeface="B Mitra" pitchFamily="2" charset="-78"/>
              </a:rPr>
              <a:t>place </a:t>
            </a:r>
            <a:r>
              <a:rPr lang="fa-IR" sz="2400" i="1">
                <a:latin typeface="Monotype Corsiva" pitchFamily="66" charset="0"/>
                <a:cs typeface="B Mitra" pitchFamily="2" charset="-78"/>
              </a:rPr>
              <a:t> )</a:t>
            </a:r>
          </a:p>
          <a:p>
            <a:pPr algn="r" rtl="1">
              <a:spcBef>
                <a:spcPct val="50000"/>
              </a:spcBef>
            </a:pPr>
            <a:r>
              <a:rPr lang="fa-IR" sz="2400" i="1">
                <a:latin typeface="Monotype Corsiva" pitchFamily="66" charset="0"/>
                <a:cs typeface="B Mitra" pitchFamily="2" charset="-78"/>
              </a:rPr>
              <a:t>پیشبرد فروش              ( </a:t>
            </a:r>
            <a:r>
              <a:rPr lang="en-US" sz="2400" i="1">
                <a:latin typeface="Monotype Corsiva" pitchFamily="66" charset="0"/>
                <a:cs typeface="B Mitra" pitchFamily="2" charset="-78"/>
              </a:rPr>
              <a:t>promotion</a:t>
            </a:r>
            <a:r>
              <a:rPr lang="fa-IR" sz="2400" i="1">
                <a:latin typeface="Monotype Corsiva" pitchFamily="66" charset="0"/>
                <a:cs typeface="B Mitra" pitchFamily="2" charset="-78"/>
              </a:rPr>
              <a:t> )</a:t>
            </a:r>
            <a:endParaRPr lang="en-US" sz="2400" i="1">
              <a:latin typeface="Monotype Corsiva" pitchFamily="66" charset="0"/>
              <a:cs typeface="B Mitra" pitchFamily="2" charset="-78"/>
            </a:endParaRPr>
          </a:p>
        </p:txBody>
      </p:sp>
      <p:sp>
        <p:nvSpPr>
          <p:cNvPr id="222216" name="Text Box 10"/>
          <p:cNvSpPr txBox="1">
            <a:spLocks noChangeArrowheads="1"/>
          </p:cNvSpPr>
          <p:nvPr/>
        </p:nvSpPr>
        <p:spPr bwMode="auto">
          <a:xfrm>
            <a:off x="228600" y="1828800"/>
            <a:ext cx="8686800" cy="641350"/>
          </a:xfrm>
          <a:prstGeom prst="rect">
            <a:avLst/>
          </a:prstGeom>
          <a:noFill/>
          <a:ln w="9525">
            <a:noFill/>
            <a:miter lim="800000"/>
            <a:headEnd/>
            <a:tailEnd/>
          </a:ln>
        </p:spPr>
        <p:txBody>
          <a:bodyPr>
            <a:spAutoFit/>
          </a:bodyPr>
          <a:lstStyle/>
          <a:p>
            <a:pPr algn="r" rtl="1">
              <a:spcBef>
                <a:spcPct val="50000"/>
              </a:spcBef>
            </a:pPr>
            <a:r>
              <a:rPr lang="en-US" sz="3600" b="1" i="1">
                <a:latin typeface="Monotype Corsiva" pitchFamily="66" charset="0"/>
                <a:cs typeface="B Mitra" pitchFamily="2" charset="-78"/>
              </a:rPr>
              <a:t>4C          </a:t>
            </a:r>
            <a:r>
              <a:rPr lang="fa-IR" sz="3600" b="1" i="1">
                <a:latin typeface="Monotype Corsiva" pitchFamily="66" charset="0"/>
                <a:cs typeface="B Mitra" pitchFamily="2" charset="-78"/>
              </a:rPr>
              <a:t> مشتری                               </a:t>
            </a:r>
            <a:r>
              <a:rPr lang="en-US" sz="3600" b="1" i="1">
                <a:latin typeface="Monotype Corsiva" pitchFamily="66" charset="0"/>
                <a:cs typeface="B Mitra" pitchFamily="2" charset="-78"/>
              </a:rPr>
              <a:t>4P</a:t>
            </a:r>
            <a:r>
              <a:rPr lang="fa-IR" sz="3600" b="1" i="1">
                <a:latin typeface="Monotype Corsiva" pitchFamily="66" charset="0"/>
                <a:cs typeface="B Mitra" pitchFamily="2" charset="-78"/>
              </a:rPr>
              <a:t> فروشنده</a:t>
            </a:r>
            <a:endParaRPr lang="en-US" sz="3600" b="1" i="1">
              <a:latin typeface="Monotype Corsiva" pitchFamily="66" charset="0"/>
              <a:cs typeface="B Mitra" pitchFamily="2" charset="-78"/>
            </a:endParaRPr>
          </a:p>
        </p:txBody>
      </p:sp>
    </p:spTree>
  </p:cSld>
  <p:clrMapOvr>
    <a:masterClrMapping/>
  </p:clrMapOvr>
  <p:transition spd="slow">
    <p:strips dir="ru"/>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Slide Number Placeholder 5"/>
          <p:cNvSpPr>
            <a:spLocks noGrp="1"/>
          </p:cNvSpPr>
          <p:nvPr>
            <p:ph type="sldNum" sz="quarter" idx="12"/>
          </p:nvPr>
        </p:nvSpPr>
        <p:spPr>
          <a:xfrm>
            <a:off x="7010400" y="6245225"/>
            <a:ext cx="2133600" cy="476250"/>
          </a:xfrm>
          <a:prstGeom prst="rect">
            <a:avLst/>
          </a:prstGeom>
          <a:noFill/>
        </p:spPr>
        <p:txBody>
          <a:bodyPr/>
          <a:lstStyle/>
          <a:p>
            <a:fld id="{01BF4E53-0DB6-42B0-BB27-AAD426977683}" type="slidenum">
              <a:rPr lang="ar-SA"/>
              <a:pPr/>
              <a:t>218</a:t>
            </a:fld>
            <a:endParaRPr lang="en-US"/>
          </a:p>
        </p:txBody>
      </p:sp>
      <p:sp>
        <p:nvSpPr>
          <p:cNvPr id="223235" name="Text Box 4"/>
          <p:cNvSpPr txBox="1">
            <a:spLocks noChangeArrowheads="1"/>
          </p:cNvSpPr>
          <p:nvPr/>
        </p:nvSpPr>
        <p:spPr bwMode="auto">
          <a:xfrm>
            <a:off x="3505200" y="1447800"/>
            <a:ext cx="2057400" cy="457200"/>
          </a:xfrm>
          <a:prstGeom prst="rect">
            <a:avLst/>
          </a:prstGeom>
          <a:noFill/>
          <a:ln w="9525">
            <a:noFill/>
            <a:miter lim="800000"/>
            <a:headEnd/>
            <a:tailEnd/>
          </a:ln>
        </p:spPr>
        <p:txBody>
          <a:bodyPr>
            <a:spAutoFit/>
          </a:bodyPr>
          <a:lstStyle/>
          <a:p>
            <a:pPr algn="r" rtl="1">
              <a:spcBef>
                <a:spcPct val="50000"/>
              </a:spcBef>
            </a:pPr>
            <a:r>
              <a:rPr lang="fa-IR" sz="2400" i="1">
                <a:cs typeface="B Mitra" pitchFamily="2" charset="-78"/>
              </a:rPr>
              <a:t>آمیخته های بازاریابی</a:t>
            </a:r>
            <a:endParaRPr lang="en-US" sz="2400" i="1">
              <a:cs typeface="B Mitra" pitchFamily="2" charset="-78"/>
            </a:endParaRPr>
          </a:p>
        </p:txBody>
      </p:sp>
      <p:sp>
        <p:nvSpPr>
          <p:cNvPr id="223236" name="Line 5"/>
          <p:cNvSpPr>
            <a:spLocks noChangeShapeType="1"/>
          </p:cNvSpPr>
          <p:nvPr/>
        </p:nvSpPr>
        <p:spPr bwMode="auto">
          <a:xfrm>
            <a:off x="5486400" y="1844675"/>
            <a:ext cx="1905000" cy="106680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23237" name="Line 6"/>
          <p:cNvSpPr>
            <a:spLocks noChangeShapeType="1"/>
          </p:cNvSpPr>
          <p:nvPr/>
        </p:nvSpPr>
        <p:spPr bwMode="auto">
          <a:xfrm>
            <a:off x="4876800" y="1920875"/>
            <a:ext cx="533400" cy="99060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23238" name="Line 7"/>
          <p:cNvSpPr>
            <a:spLocks noChangeShapeType="1"/>
          </p:cNvSpPr>
          <p:nvPr/>
        </p:nvSpPr>
        <p:spPr bwMode="auto">
          <a:xfrm flipH="1">
            <a:off x="3657600" y="1920875"/>
            <a:ext cx="609600" cy="99060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23239" name="Line 8"/>
          <p:cNvSpPr>
            <a:spLocks noChangeShapeType="1"/>
          </p:cNvSpPr>
          <p:nvPr/>
        </p:nvSpPr>
        <p:spPr bwMode="auto">
          <a:xfrm flipH="1">
            <a:off x="1676400" y="1844675"/>
            <a:ext cx="1905000" cy="106680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23240" name="Text Box 9"/>
          <p:cNvSpPr txBox="1">
            <a:spLocks noChangeArrowheads="1"/>
          </p:cNvSpPr>
          <p:nvPr/>
        </p:nvSpPr>
        <p:spPr bwMode="auto">
          <a:xfrm>
            <a:off x="3886200" y="2149475"/>
            <a:ext cx="1143000" cy="457200"/>
          </a:xfrm>
          <a:prstGeom prst="rect">
            <a:avLst/>
          </a:prstGeom>
          <a:noFill/>
          <a:ln w="9525">
            <a:noFill/>
            <a:miter lim="800000"/>
            <a:headEnd/>
            <a:tailEnd/>
          </a:ln>
        </p:spPr>
        <p:txBody>
          <a:bodyPr>
            <a:spAutoFit/>
          </a:bodyPr>
          <a:lstStyle/>
          <a:p>
            <a:pPr algn="r" rtl="1">
              <a:spcBef>
                <a:spcPct val="50000"/>
              </a:spcBef>
            </a:pPr>
            <a:r>
              <a:rPr lang="fa-IR" sz="2400" i="1">
                <a:cs typeface="B Mitra" pitchFamily="2" charset="-78"/>
              </a:rPr>
              <a:t>بازار هدف</a:t>
            </a:r>
            <a:endParaRPr lang="en-US" sz="2400" i="1">
              <a:cs typeface="B Mitra" pitchFamily="2" charset="-78"/>
            </a:endParaRPr>
          </a:p>
        </p:txBody>
      </p:sp>
      <p:sp>
        <p:nvSpPr>
          <p:cNvPr id="223241" name="Text Box 10"/>
          <p:cNvSpPr txBox="1">
            <a:spLocks noChangeArrowheads="1"/>
          </p:cNvSpPr>
          <p:nvPr/>
        </p:nvSpPr>
        <p:spPr bwMode="auto">
          <a:xfrm>
            <a:off x="6705600" y="2895600"/>
            <a:ext cx="1219200" cy="457200"/>
          </a:xfrm>
          <a:prstGeom prst="rect">
            <a:avLst/>
          </a:prstGeom>
          <a:noFill/>
          <a:ln w="9525">
            <a:noFill/>
            <a:miter lim="800000"/>
            <a:headEnd/>
            <a:tailEnd/>
          </a:ln>
        </p:spPr>
        <p:txBody>
          <a:bodyPr>
            <a:spAutoFit/>
          </a:bodyPr>
          <a:lstStyle/>
          <a:p>
            <a:pPr algn="r" rtl="1">
              <a:spcBef>
                <a:spcPct val="50000"/>
              </a:spcBef>
            </a:pPr>
            <a:r>
              <a:rPr lang="fa-IR" sz="2400" i="1">
                <a:cs typeface="B Mitra" pitchFamily="2" charset="-78"/>
              </a:rPr>
              <a:t>مکان توزیع</a:t>
            </a:r>
            <a:endParaRPr lang="en-US" sz="2400" i="1">
              <a:cs typeface="B Mitra" pitchFamily="2" charset="-78"/>
            </a:endParaRPr>
          </a:p>
        </p:txBody>
      </p:sp>
      <p:sp>
        <p:nvSpPr>
          <p:cNvPr id="223242" name="Text Box 11"/>
          <p:cNvSpPr txBox="1">
            <a:spLocks noChangeArrowheads="1"/>
          </p:cNvSpPr>
          <p:nvPr/>
        </p:nvSpPr>
        <p:spPr bwMode="auto">
          <a:xfrm>
            <a:off x="4724400" y="2895600"/>
            <a:ext cx="1371600" cy="457200"/>
          </a:xfrm>
          <a:prstGeom prst="rect">
            <a:avLst/>
          </a:prstGeom>
          <a:noFill/>
          <a:ln w="9525">
            <a:noFill/>
            <a:miter lim="800000"/>
            <a:headEnd/>
            <a:tailEnd/>
          </a:ln>
        </p:spPr>
        <p:txBody>
          <a:bodyPr>
            <a:spAutoFit/>
          </a:bodyPr>
          <a:lstStyle/>
          <a:p>
            <a:pPr algn="r" rtl="1">
              <a:spcBef>
                <a:spcPct val="50000"/>
              </a:spcBef>
            </a:pPr>
            <a:r>
              <a:rPr lang="fa-IR" sz="2400" i="1">
                <a:cs typeface="B Mitra" pitchFamily="2" charset="-78"/>
              </a:rPr>
              <a:t>پیشبرد فروش</a:t>
            </a:r>
            <a:endParaRPr lang="en-US" sz="2400" i="1">
              <a:cs typeface="B Mitra" pitchFamily="2" charset="-78"/>
            </a:endParaRPr>
          </a:p>
        </p:txBody>
      </p:sp>
      <p:sp>
        <p:nvSpPr>
          <p:cNvPr id="223243" name="Text Box 12"/>
          <p:cNvSpPr txBox="1">
            <a:spLocks noChangeArrowheads="1"/>
          </p:cNvSpPr>
          <p:nvPr/>
        </p:nvSpPr>
        <p:spPr bwMode="auto">
          <a:xfrm>
            <a:off x="3200400" y="2895600"/>
            <a:ext cx="762000" cy="457200"/>
          </a:xfrm>
          <a:prstGeom prst="rect">
            <a:avLst/>
          </a:prstGeom>
          <a:noFill/>
          <a:ln w="9525">
            <a:noFill/>
            <a:miter lim="800000"/>
            <a:headEnd/>
            <a:tailEnd/>
          </a:ln>
        </p:spPr>
        <p:txBody>
          <a:bodyPr>
            <a:spAutoFit/>
          </a:bodyPr>
          <a:lstStyle/>
          <a:p>
            <a:pPr algn="r" rtl="1">
              <a:spcBef>
                <a:spcPct val="50000"/>
              </a:spcBef>
            </a:pPr>
            <a:r>
              <a:rPr lang="fa-IR" sz="2400" i="1">
                <a:cs typeface="B Mitra" pitchFamily="2" charset="-78"/>
              </a:rPr>
              <a:t>قیمت</a:t>
            </a:r>
            <a:endParaRPr lang="en-US" sz="2400" i="1">
              <a:cs typeface="B Mitra" pitchFamily="2" charset="-78"/>
            </a:endParaRPr>
          </a:p>
        </p:txBody>
      </p:sp>
      <p:sp>
        <p:nvSpPr>
          <p:cNvPr id="223244" name="Text Box 13"/>
          <p:cNvSpPr txBox="1">
            <a:spLocks noChangeArrowheads="1"/>
          </p:cNvSpPr>
          <p:nvPr/>
        </p:nvSpPr>
        <p:spPr bwMode="auto">
          <a:xfrm>
            <a:off x="1143000" y="2895600"/>
            <a:ext cx="990600" cy="457200"/>
          </a:xfrm>
          <a:prstGeom prst="rect">
            <a:avLst/>
          </a:prstGeom>
          <a:noFill/>
          <a:ln w="9525">
            <a:noFill/>
            <a:miter lim="800000"/>
            <a:headEnd/>
            <a:tailEnd/>
          </a:ln>
        </p:spPr>
        <p:txBody>
          <a:bodyPr>
            <a:spAutoFit/>
          </a:bodyPr>
          <a:lstStyle/>
          <a:p>
            <a:pPr algn="r" rtl="1">
              <a:spcBef>
                <a:spcPct val="50000"/>
              </a:spcBef>
            </a:pPr>
            <a:r>
              <a:rPr lang="fa-IR" sz="2400" i="1">
                <a:cs typeface="B Mitra" pitchFamily="2" charset="-78"/>
              </a:rPr>
              <a:t>محصول</a:t>
            </a:r>
            <a:endParaRPr lang="en-US" sz="2400" i="1">
              <a:cs typeface="B Mitra" pitchFamily="2" charset="-78"/>
            </a:endParaRPr>
          </a:p>
        </p:txBody>
      </p:sp>
      <p:sp>
        <p:nvSpPr>
          <p:cNvPr id="223245" name="Text Box 14"/>
          <p:cNvSpPr txBox="1">
            <a:spLocks noChangeArrowheads="1"/>
          </p:cNvSpPr>
          <p:nvPr/>
        </p:nvSpPr>
        <p:spPr bwMode="auto">
          <a:xfrm>
            <a:off x="6553200" y="3621088"/>
            <a:ext cx="1676400" cy="1900237"/>
          </a:xfrm>
          <a:prstGeom prst="rect">
            <a:avLst/>
          </a:prstGeom>
          <a:noFill/>
          <a:ln w="9525">
            <a:noFill/>
            <a:miter lim="800000"/>
            <a:headEnd/>
            <a:tailEnd/>
          </a:ln>
        </p:spPr>
        <p:txBody>
          <a:bodyPr>
            <a:spAutoFit/>
          </a:bodyPr>
          <a:lstStyle/>
          <a:p>
            <a:pPr rtl="1">
              <a:spcBef>
                <a:spcPct val="50000"/>
              </a:spcBef>
            </a:pPr>
            <a:r>
              <a:rPr lang="fa-IR" sz="1400" i="1">
                <a:cs typeface="B Mitra" pitchFamily="2" charset="-78"/>
              </a:rPr>
              <a:t>مجازی توزیع کالا</a:t>
            </a:r>
          </a:p>
          <a:p>
            <a:pPr rtl="1">
              <a:spcBef>
                <a:spcPct val="50000"/>
              </a:spcBef>
            </a:pPr>
            <a:r>
              <a:rPr lang="fa-IR" sz="1400" i="1">
                <a:cs typeface="B Mitra" pitchFamily="2" charset="-78"/>
              </a:rPr>
              <a:t>میزان پوشش کانال ها</a:t>
            </a:r>
          </a:p>
          <a:p>
            <a:pPr rtl="1">
              <a:spcBef>
                <a:spcPct val="50000"/>
              </a:spcBef>
            </a:pPr>
            <a:r>
              <a:rPr lang="fa-IR" sz="1400" i="1">
                <a:cs typeface="B Mitra" pitchFamily="2" charset="-78"/>
              </a:rPr>
              <a:t>ترکیب مطلوب کانال ها</a:t>
            </a:r>
          </a:p>
          <a:p>
            <a:pPr rtl="1">
              <a:spcBef>
                <a:spcPct val="50000"/>
              </a:spcBef>
            </a:pPr>
            <a:r>
              <a:rPr lang="fa-IR" sz="1400" i="1">
                <a:cs typeface="B Mitra" pitchFamily="2" charset="-78"/>
              </a:rPr>
              <a:t>تعیین موقعیت های مکانی</a:t>
            </a:r>
          </a:p>
          <a:p>
            <a:pPr rtl="1">
              <a:spcBef>
                <a:spcPct val="50000"/>
              </a:spcBef>
            </a:pPr>
            <a:r>
              <a:rPr lang="fa-IR" sz="1400" i="1">
                <a:cs typeface="B Mitra" pitchFamily="2" charset="-78"/>
              </a:rPr>
              <a:t>فهرست مجاری</a:t>
            </a:r>
          </a:p>
          <a:p>
            <a:pPr rtl="1">
              <a:spcBef>
                <a:spcPct val="50000"/>
              </a:spcBef>
            </a:pPr>
            <a:r>
              <a:rPr lang="fa-IR" sz="1400" i="1">
                <a:cs typeface="B Mitra" pitchFamily="2" charset="-78"/>
              </a:rPr>
              <a:t>حمل و نقل کالا</a:t>
            </a:r>
            <a:endParaRPr lang="en-US" sz="1400" i="1">
              <a:cs typeface="B Mitra" pitchFamily="2" charset="-78"/>
            </a:endParaRPr>
          </a:p>
        </p:txBody>
      </p:sp>
      <p:sp>
        <p:nvSpPr>
          <p:cNvPr id="223246" name="Line 15"/>
          <p:cNvSpPr>
            <a:spLocks noChangeShapeType="1"/>
          </p:cNvSpPr>
          <p:nvPr/>
        </p:nvSpPr>
        <p:spPr bwMode="auto">
          <a:xfrm>
            <a:off x="7391400" y="3352800"/>
            <a:ext cx="0" cy="30480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23247" name="Line 16"/>
          <p:cNvSpPr>
            <a:spLocks noChangeShapeType="1"/>
          </p:cNvSpPr>
          <p:nvPr/>
        </p:nvSpPr>
        <p:spPr bwMode="auto">
          <a:xfrm>
            <a:off x="1676400" y="3352800"/>
            <a:ext cx="0" cy="30480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23248" name="Line 17"/>
          <p:cNvSpPr>
            <a:spLocks noChangeShapeType="1"/>
          </p:cNvSpPr>
          <p:nvPr/>
        </p:nvSpPr>
        <p:spPr bwMode="auto">
          <a:xfrm>
            <a:off x="3657600" y="3352800"/>
            <a:ext cx="0" cy="30480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23249" name="Line 18"/>
          <p:cNvSpPr>
            <a:spLocks noChangeShapeType="1"/>
          </p:cNvSpPr>
          <p:nvPr/>
        </p:nvSpPr>
        <p:spPr bwMode="auto">
          <a:xfrm>
            <a:off x="5410200" y="3352800"/>
            <a:ext cx="0" cy="30480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23250" name="Text Box 19"/>
          <p:cNvSpPr txBox="1">
            <a:spLocks noChangeArrowheads="1"/>
          </p:cNvSpPr>
          <p:nvPr/>
        </p:nvSpPr>
        <p:spPr bwMode="auto">
          <a:xfrm>
            <a:off x="4572000" y="3621088"/>
            <a:ext cx="1676400" cy="1581150"/>
          </a:xfrm>
          <a:prstGeom prst="rect">
            <a:avLst/>
          </a:prstGeom>
          <a:noFill/>
          <a:ln w="9525">
            <a:noFill/>
            <a:miter lim="800000"/>
            <a:headEnd/>
            <a:tailEnd/>
          </a:ln>
        </p:spPr>
        <p:txBody>
          <a:bodyPr>
            <a:spAutoFit/>
          </a:bodyPr>
          <a:lstStyle/>
          <a:p>
            <a:pPr rtl="1">
              <a:spcBef>
                <a:spcPct val="50000"/>
              </a:spcBef>
            </a:pPr>
            <a:r>
              <a:rPr lang="fa-IR" sz="1400" i="1">
                <a:cs typeface="B Mitra" pitchFamily="2" charset="-78"/>
              </a:rPr>
              <a:t>ترویج فروش</a:t>
            </a:r>
          </a:p>
          <a:p>
            <a:pPr rtl="1">
              <a:spcBef>
                <a:spcPct val="50000"/>
              </a:spcBef>
            </a:pPr>
            <a:r>
              <a:rPr lang="fa-IR" sz="1400" i="1">
                <a:cs typeface="B Mitra" pitchFamily="2" charset="-78"/>
              </a:rPr>
              <a:t>تبلیغات</a:t>
            </a:r>
          </a:p>
          <a:p>
            <a:pPr rtl="1">
              <a:spcBef>
                <a:spcPct val="50000"/>
              </a:spcBef>
            </a:pPr>
            <a:r>
              <a:rPr lang="fa-IR" sz="1400" i="1">
                <a:cs typeface="B Mitra" pitchFamily="2" charset="-78"/>
              </a:rPr>
              <a:t>پرسنل فروش</a:t>
            </a:r>
          </a:p>
          <a:p>
            <a:pPr rtl="1">
              <a:spcBef>
                <a:spcPct val="50000"/>
              </a:spcBef>
            </a:pPr>
            <a:r>
              <a:rPr lang="fa-IR" sz="1400" i="1">
                <a:cs typeface="B Mitra" pitchFamily="2" charset="-78"/>
              </a:rPr>
              <a:t>روابط عمومی</a:t>
            </a:r>
          </a:p>
          <a:p>
            <a:pPr rtl="1">
              <a:spcBef>
                <a:spcPct val="50000"/>
              </a:spcBef>
            </a:pPr>
            <a:r>
              <a:rPr lang="fa-IR" sz="1400" i="1">
                <a:cs typeface="B Mitra" pitchFamily="2" charset="-78"/>
              </a:rPr>
              <a:t>بازاریابی مستقیم</a:t>
            </a:r>
            <a:endParaRPr lang="en-US" sz="1400" i="1">
              <a:cs typeface="B Mitra" pitchFamily="2" charset="-78"/>
            </a:endParaRPr>
          </a:p>
        </p:txBody>
      </p:sp>
      <p:sp>
        <p:nvSpPr>
          <p:cNvPr id="223251" name="Text Box 20"/>
          <p:cNvSpPr txBox="1">
            <a:spLocks noChangeArrowheads="1"/>
          </p:cNvSpPr>
          <p:nvPr/>
        </p:nvSpPr>
        <p:spPr bwMode="auto">
          <a:xfrm>
            <a:off x="2819400" y="3621088"/>
            <a:ext cx="1676400" cy="1581150"/>
          </a:xfrm>
          <a:prstGeom prst="rect">
            <a:avLst/>
          </a:prstGeom>
          <a:noFill/>
          <a:ln w="9525">
            <a:noFill/>
            <a:miter lim="800000"/>
            <a:headEnd/>
            <a:tailEnd/>
          </a:ln>
        </p:spPr>
        <p:txBody>
          <a:bodyPr>
            <a:spAutoFit/>
          </a:bodyPr>
          <a:lstStyle/>
          <a:p>
            <a:pPr rtl="1">
              <a:spcBef>
                <a:spcPct val="50000"/>
              </a:spcBef>
            </a:pPr>
            <a:r>
              <a:rPr lang="fa-IR" sz="1400" i="1">
                <a:cs typeface="B Mitra" pitchFamily="2" charset="-78"/>
              </a:rPr>
              <a:t>قیمت مورد نظر کالا</a:t>
            </a:r>
          </a:p>
          <a:p>
            <a:pPr rtl="1">
              <a:spcBef>
                <a:spcPct val="50000"/>
              </a:spcBef>
            </a:pPr>
            <a:r>
              <a:rPr lang="fa-IR" sz="1400" i="1">
                <a:cs typeface="B Mitra" pitchFamily="2" charset="-78"/>
              </a:rPr>
              <a:t>میزان تخفیفات قیمتی</a:t>
            </a:r>
          </a:p>
          <a:p>
            <a:pPr rtl="1">
              <a:spcBef>
                <a:spcPct val="50000"/>
              </a:spcBef>
            </a:pPr>
            <a:r>
              <a:rPr lang="fa-IR" sz="1400" i="1">
                <a:cs typeface="B Mitra" pitchFamily="2" charset="-78"/>
              </a:rPr>
              <a:t>میزان کسورات</a:t>
            </a:r>
          </a:p>
          <a:p>
            <a:pPr rtl="1">
              <a:spcBef>
                <a:spcPct val="50000"/>
              </a:spcBef>
            </a:pPr>
            <a:r>
              <a:rPr lang="fa-IR" sz="1400" i="1">
                <a:cs typeface="B Mitra" pitchFamily="2" charset="-78"/>
              </a:rPr>
              <a:t>مدت پرداخت</a:t>
            </a:r>
          </a:p>
          <a:p>
            <a:pPr rtl="1">
              <a:spcBef>
                <a:spcPct val="50000"/>
              </a:spcBef>
            </a:pPr>
            <a:r>
              <a:rPr lang="fa-IR" sz="1400" i="1">
                <a:cs typeface="B Mitra" pitchFamily="2" charset="-78"/>
              </a:rPr>
              <a:t>شرایط اعتباری</a:t>
            </a:r>
            <a:endParaRPr lang="en-US" sz="1400" i="1">
              <a:cs typeface="B Mitra" pitchFamily="2" charset="-78"/>
            </a:endParaRPr>
          </a:p>
        </p:txBody>
      </p:sp>
      <p:sp>
        <p:nvSpPr>
          <p:cNvPr id="223252" name="Text Box 21"/>
          <p:cNvSpPr txBox="1">
            <a:spLocks noChangeArrowheads="1"/>
          </p:cNvSpPr>
          <p:nvPr/>
        </p:nvSpPr>
        <p:spPr bwMode="auto">
          <a:xfrm>
            <a:off x="838200" y="3605213"/>
            <a:ext cx="1676400" cy="3176587"/>
          </a:xfrm>
          <a:prstGeom prst="rect">
            <a:avLst/>
          </a:prstGeom>
          <a:noFill/>
          <a:ln w="9525">
            <a:noFill/>
            <a:miter lim="800000"/>
            <a:headEnd/>
            <a:tailEnd/>
          </a:ln>
        </p:spPr>
        <p:txBody>
          <a:bodyPr>
            <a:spAutoFit/>
          </a:bodyPr>
          <a:lstStyle/>
          <a:p>
            <a:pPr rtl="1">
              <a:spcBef>
                <a:spcPct val="50000"/>
              </a:spcBef>
            </a:pPr>
            <a:r>
              <a:rPr lang="fa-IR" sz="1400" i="1">
                <a:cs typeface="B Mitra" pitchFamily="2" charset="-78"/>
              </a:rPr>
              <a:t>تنوع کالا</a:t>
            </a:r>
          </a:p>
          <a:p>
            <a:pPr rtl="1">
              <a:spcBef>
                <a:spcPct val="50000"/>
              </a:spcBef>
            </a:pPr>
            <a:r>
              <a:rPr lang="fa-IR" sz="1400" i="1">
                <a:cs typeface="B Mitra" pitchFamily="2" charset="-78"/>
              </a:rPr>
              <a:t>کیفیت محصول</a:t>
            </a:r>
          </a:p>
          <a:p>
            <a:pPr rtl="1">
              <a:spcBef>
                <a:spcPct val="50000"/>
              </a:spcBef>
            </a:pPr>
            <a:r>
              <a:rPr lang="fa-IR" sz="1400" i="1">
                <a:cs typeface="B Mitra" pitchFamily="2" charset="-78"/>
              </a:rPr>
              <a:t>طراحی کالا</a:t>
            </a:r>
          </a:p>
          <a:p>
            <a:pPr rtl="1">
              <a:spcBef>
                <a:spcPct val="50000"/>
              </a:spcBef>
            </a:pPr>
            <a:r>
              <a:rPr lang="fa-IR" sz="1400" i="1">
                <a:cs typeface="B Mitra" pitchFamily="2" charset="-78"/>
              </a:rPr>
              <a:t>مشخصات ویژه آن</a:t>
            </a:r>
          </a:p>
          <a:p>
            <a:pPr rtl="1">
              <a:spcBef>
                <a:spcPct val="50000"/>
              </a:spcBef>
            </a:pPr>
            <a:r>
              <a:rPr lang="fa-IR" sz="1400" i="1">
                <a:cs typeface="B Mitra" pitchFamily="2" charset="-78"/>
              </a:rPr>
              <a:t>نام تجاری (مارک)</a:t>
            </a:r>
          </a:p>
          <a:p>
            <a:pPr rtl="1">
              <a:spcBef>
                <a:spcPct val="50000"/>
              </a:spcBef>
            </a:pPr>
            <a:r>
              <a:rPr lang="fa-IR" sz="1400" i="1">
                <a:cs typeface="B Mitra" pitchFamily="2" charset="-78"/>
              </a:rPr>
              <a:t>بسته بندی کالا</a:t>
            </a:r>
          </a:p>
          <a:p>
            <a:pPr rtl="1">
              <a:spcBef>
                <a:spcPct val="50000"/>
              </a:spcBef>
            </a:pPr>
            <a:r>
              <a:rPr lang="fa-IR" sz="1400" i="1">
                <a:cs typeface="B Mitra" pitchFamily="2" charset="-78"/>
              </a:rPr>
              <a:t>حجم و اندازه آن</a:t>
            </a:r>
          </a:p>
          <a:p>
            <a:pPr rtl="1">
              <a:spcBef>
                <a:spcPct val="50000"/>
              </a:spcBef>
            </a:pPr>
            <a:r>
              <a:rPr lang="fa-IR" sz="1400" i="1">
                <a:cs typeface="B Mitra" pitchFamily="2" charset="-78"/>
              </a:rPr>
              <a:t>خدماتی که ارائه می دهد</a:t>
            </a:r>
          </a:p>
          <a:p>
            <a:pPr rtl="1">
              <a:spcBef>
                <a:spcPct val="50000"/>
              </a:spcBef>
            </a:pPr>
            <a:r>
              <a:rPr lang="fa-IR" sz="1400" i="1">
                <a:cs typeface="B Mitra" pitchFamily="2" charset="-78"/>
              </a:rPr>
              <a:t>میزان ضمانت محصول</a:t>
            </a:r>
          </a:p>
          <a:p>
            <a:pPr rtl="1">
              <a:spcBef>
                <a:spcPct val="50000"/>
              </a:spcBef>
            </a:pPr>
            <a:r>
              <a:rPr lang="fa-IR" sz="1400" i="1">
                <a:cs typeface="B Mitra" pitchFamily="2" charset="-78"/>
              </a:rPr>
              <a:t>میزان عایدی کالا</a:t>
            </a:r>
            <a:endParaRPr lang="en-US" sz="1400" i="1">
              <a:cs typeface="B Mitra" pitchFamily="2" charset="-78"/>
            </a:endParaRPr>
          </a:p>
        </p:txBody>
      </p:sp>
      <p:sp>
        <p:nvSpPr>
          <p:cNvPr id="223253" name="WordArt 22" descr="Paper bag"/>
          <p:cNvSpPr>
            <a:spLocks noChangeArrowheads="1" noChangeShapeType="1" noTextEdit="1"/>
          </p:cNvSpPr>
          <p:nvPr/>
        </p:nvSpPr>
        <p:spPr bwMode="auto">
          <a:xfrm>
            <a:off x="1295400" y="381000"/>
            <a:ext cx="64770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چهار جزء تشکیل دهنده آمیزه بازار</a:t>
            </a:r>
          </a:p>
        </p:txBody>
      </p:sp>
    </p:spTree>
  </p:cSld>
  <p:clrMapOvr>
    <a:masterClrMapping/>
  </p:clrMapOvr>
  <p:transition spd="slow">
    <p:pull dir="d"/>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Slide Number Placeholder 5"/>
          <p:cNvSpPr>
            <a:spLocks noGrp="1"/>
          </p:cNvSpPr>
          <p:nvPr>
            <p:ph type="sldNum" sz="quarter" idx="12"/>
          </p:nvPr>
        </p:nvSpPr>
        <p:spPr>
          <a:xfrm>
            <a:off x="7010400" y="6245225"/>
            <a:ext cx="2133600" cy="476250"/>
          </a:xfrm>
          <a:prstGeom prst="rect">
            <a:avLst/>
          </a:prstGeom>
          <a:noFill/>
        </p:spPr>
        <p:txBody>
          <a:bodyPr/>
          <a:lstStyle/>
          <a:p>
            <a:fld id="{CC3F0A93-0B02-44BD-AB72-1046F8C667B8}" type="slidenum">
              <a:rPr lang="ar-SA"/>
              <a:pPr/>
              <a:t>219</a:t>
            </a:fld>
            <a:endParaRPr lang="en-US"/>
          </a:p>
        </p:txBody>
      </p:sp>
      <p:sp>
        <p:nvSpPr>
          <p:cNvPr id="224259" name="WordArt 5" descr="Paper bag"/>
          <p:cNvSpPr>
            <a:spLocks noChangeArrowheads="1" noChangeShapeType="1" noTextEdit="1"/>
          </p:cNvSpPr>
          <p:nvPr/>
        </p:nvSpPr>
        <p:spPr bwMode="auto">
          <a:xfrm>
            <a:off x="762000" y="381000"/>
            <a:ext cx="75438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تصمیمات  عمده  بازاریابان در مورد چگونگی محصول</a:t>
            </a:r>
          </a:p>
        </p:txBody>
      </p:sp>
      <p:sp>
        <p:nvSpPr>
          <p:cNvPr id="224260" name="Text Box 6"/>
          <p:cNvSpPr txBox="1">
            <a:spLocks noChangeArrowheads="1"/>
          </p:cNvSpPr>
          <p:nvPr/>
        </p:nvSpPr>
        <p:spPr bwMode="auto">
          <a:xfrm>
            <a:off x="457200" y="2209800"/>
            <a:ext cx="8153400" cy="3776663"/>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کیفیت محصول           5- بسته بندی آن</a:t>
            </a:r>
          </a:p>
          <a:p>
            <a:pPr algn="r" rtl="1">
              <a:spcBef>
                <a:spcPct val="50000"/>
              </a:spcBef>
            </a:pPr>
            <a:r>
              <a:rPr lang="fa-IR" i="1">
                <a:latin typeface="Monotype Corsiva" pitchFamily="66" charset="0"/>
                <a:cs typeface="B Mitra" pitchFamily="2" charset="-78"/>
              </a:rPr>
              <a:t>2- ویژگی های آن            6- برچسب محصول</a:t>
            </a:r>
          </a:p>
          <a:p>
            <a:pPr algn="r" rtl="1">
              <a:spcBef>
                <a:spcPct val="50000"/>
              </a:spcBef>
            </a:pPr>
            <a:r>
              <a:rPr lang="fa-IR" i="1">
                <a:latin typeface="Monotype Corsiva" pitchFamily="66" charset="0"/>
                <a:cs typeface="B Mitra" pitchFamily="2" charset="-78"/>
              </a:rPr>
              <a:t>3- طرح کالا                   7- گسترش خط تولید</a:t>
            </a:r>
          </a:p>
          <a:p>
            <a:pPr algn="r" rtl="1">
              <a:spcBef>
                <a:spcPct val="50000"/>
              </a:spcBef>
            </a:pPr>
            <a:r>
              <a:rPr lang="fa-IR" i="1">
                <a:latin typeface="Monotype Corsiva" pitchFamily="66" charset="0"/>
                <a:cs typeface="B Mitra" pitchFamily="2" charset="-78"/>
              </a:rPr>
              <a:t>4- علامت تجاری</a:t>
            </a:r>
            <a:endParaRPr lang="el-GR" i="1">
              <a:latin typeface="Monotype Corsiva" pitchFamily="66" charset="0"/>
              <a:cs typeface="B Mitra" pitchFamily="2" charset="-78"/>
            </a:endParaRP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xfrm>
            <a:off x="7010400" y="6245225"/>
            <a:ext cx="2133600" cy="476250"/>
          </a:xfrm>
          <a:prstGeom prst="rect">
            <a:avLst/>
          </a:prstGeom>
          <a:noFill/>
        </p:spPr>
        <p:txBody>
          <a:bodyPr/>
          <a:lstStyle/>
          <a:p>
            <a:fld id="{C2934035-AD6A-426B-8F48-3458562CF44E}" type="slidenum">
              <a:rPr lang="ar-SA"/>
              <a:pPr/>
              <a:t>22</a:t>
            </a:fld>
            <a:endParaRPr lang="en-US"/>
          </a:p>
        </p:txBody>
      </p:sp>
      <p:sp>
        <p:nvSpPr>
          <p:cNvPr id="27651" name="Text Box 4"/>
          <p:cNvSpPr txBox="1">
            <a:spLocks noChangeArrowheads="1"/>
          </p:cNvSpPr>
          <p:nvPr/>
        </p:nvSpPr>
        <p:spPr bwMode="auto">
          <a:xfrm>
            <a:off x="457200" y="2286000"/>
            <a:ext cx="8153400" cy="34448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بازاریابی تبدیلی                 2- بازاریابی انگیزشی</a:t>
            </a:r>
          </a:p>
          <a:p>
            <a:pPr algn="r" rtl="1">
              <a:spcBef>
                <a:spcPct val="50000"/>
              </a:spcBef>
            </a:pPr>
            <a:r>
              <a:rPr lang="fa-IR" sz="4000" i="1">
                <a:cs typeface="B Mitra" pitchFamily="2" charset="-78"/>
              </a:rPr>
              <a:t>3- بازاریابی توسعه ای             4- بازاریابی مجدد</a:t>
            </a:r>
          </a:p>
          <a:p>
            <a:pPr algn="r" rtl="1">
              <a:spcBef>
                <a:spcPct val="50000"/>
              </a:spcBef>
            </a:pPr>
            <a:r>
              <a:rPr lang="fa-IR" sz="4000" i="1">
                <a:cs typeface="B Mitra" pitchFamily="2" charset="-78"/>
              </a:rPr>
              <a:t>5- بازاریابی همزمانی              6- بازاریابی حفاظتی</a:t>
            </a:r>
          </a:p>
          <a:p>
            <a:pPr algn="r" rtl="1">
              <a:spcBef>
                <a:spcPct val="50000"/>
              </a:spcBef>
            </a:pPr>
            <a:r>
              <a:rPr lang="fa-IR" sz="4000" i="1">
                <a:cs typeface="B Mitra" pitchFamily="2" charset="-78"/>
              </a:rPr>
              <a:t>7- بازاریابی تضعیفی               8- بازاریابی مقابله ای</a:t>
            </a:r>
            <a:endParaRPr lang="en-US" sz="4000" i="1">
              <a:cs typeface="B Mitra" pitchFamily="2" charset="-78"/>
            </a:endParaRPr>
          </a:p>
        </p:txBody>
      </p:sp>
      <p:sp>
        <p:nvSpPr>
          <p:cNvPr id="27652" name="WordArt 5" descr="Paper bag"/>
          <p:cNvSpPr>
            <a:spLocks noChangeArrowheads="1" noChangeShapeType="1" noTextEdit="1"/>
          </p:cNvSpPr>
          <p:nvPr/>
        </p:nvSpPr>
        <p:spPr bwMode="auto">
          <a:xfrm>
            <a:off x="152400" y="523875"/>
            <a:ext cx="8848725" cy="847725"/>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انواع یا شیوه های بازاریابی (بترتیب حالات ذکر شده)</a:t>
            </a:r>
          </a:p>
        </p:txBody>
      </p:sp>
    </p:spTree>
  </p:cSld>
  <p:clrMapOvr>
    <a:masterClrMapping/>
  </p:clrMapOvr>
  <p:transition spd="slow">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Slide Number Placeholder 5"/>
          <p:cNvSpPr>
            <a:spLocks noGrp="1"/>
          </p:cNvSpPr>
          <p:nvPr>
            <p:ph type="sldNum" sz="quarter" idx="12"/>
          </p:nvPr>
        </p:nvSpPr>
        <p:spPr>
          <a:xfrm>
            <a:off x="7010400" y="6245225"/>
            <a:ext cx="2133600" cy="476250"/>
          </a:xfrm>
          <a:prstGeom prst="rect">
            <a:avLst/>
          </a:prstGeom>
          <a:noFill/>
        </p:spPr>
        <p:txBody>
          <a:bodyPr/>
          <a:lstStyle/>
          <a:p>
            <a:fld id="{CA2BEDBD-5B99-499B-B6A2-A086CDB29A4F}" type="slidenum">
              <a:rPr lang="ar-SA"/>
              <a:pPr/>
              <a:t>220</a:t>
            </a:fld>
            <a:endParaRPr lang="en-US"/>
          </a:p>
        </p:txBody>
      </p:sp>
      <p:sp>
        <p:nvSpPr>
          <p:cNvPr id="225283" name="WordArt 5" descr="Paper bag"/>
          <p:cNvSpPr>
            <a:spLocks noChangeArrowheads="1" noChangeShapeType="1" noTextEdit="1"/>
          </p:cNvSpPr>
          <p:nvPr/>
        </p:nvSpPr>
        <p:spPr bwMode="auto">
          <a:xfrm>
            <a:off x="2286000" y="381000"/>
            <a:ext cx="45720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کیفیت محصول</a:t>
            </a:r>
          </a:p>
        </p:txBody>
      </p:sp>
      <p:sp>
        <p:nvSpPr>
          <p:cNvPr id="225284" name="Text Box 6"/>
          <p:cNvSpPr txBox="1">
            <a:spLocks noChangeArrowheads="1"/>
          </p:cNvSpPr>
          <p:nvPr/>
        </p:nvSpPr>
        <p:spPr bwMode="auto">
          <a:xfrm>
            <a:off x="457200" y="2562225"/>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شامل صفات خاص محصول همانند میزان استحکام ، سهولت استفاده ، قابلیت اعتماد ، داشتن دقت لازم ، تعمیرپذیری آسان و دیگر ویژگی های ارزشمند یک کالاست</a:t>
            </a:r>
            <a:endParaRPr lang="el-GR" i="1">
              <a:latin typeface="Monotype Corsiva" pitchFamily="66" charset="0"/>
              <a:cs typeface="B Mitra" pitchFamily="2" charset="-78"/>
            </a:endParaRPr>
          </a:p>
        </p:txBody>
      </p:sp>
    </p:spTree>
  </p:cSld>
  <p:clrMapOvr>
    <a:masterClrMapping/>
  </p:clrMapOvr>
  <p:transition spd="slow">
    <p:pull dir="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Slide Number Placeholder 5"/>
          <p:cNvSpPr>
            <a:spLocks noGrp="1"/>
          </p:cNvSpPr>
          <p:nvPr>
            <p:ph type="sldNum" sz="quarter" idx="12"/>
          </p:nvPr>
        </p:nvSpPr>
        <p:spPr>
          <a:xfrm>
            <a:off x="7010400" y="6245225"/>
            <a:ext cx="2133600" cy="476250"/>
          </a:xfrm>
          <a:prstGeom prst="rect">
            <a:avLst/>
          </a:prstGeom>
          <a:noFill/>
        </p:spPr>
        <p:txBody>
          <a:bodyPr/>
          <a:lstStyle/>
          <a:p>
            <a:fld id="{8AE26643-4AAE-4C89-9D3C-9072F9183644}" type="slidenum">
              <a:rPr lang="ar-SA"/>
              <a:pPr/>
              <a:t>221</a:t>
            </a:fld>
            <a:endParaRPr lang="en-US"/>
          </a:p>
        </p:txBody>
      </p:sp>
      <p:sp>
        <p:nvSpPr>
          <p:cNvPr id="226307" name="WordArt 5" descr="Paper bag"/>
          <p:cNvSpPr>
            <a:spLocks noChangeArrowheads="1" noChangeShapeType="1" noTextEdit="1"/>
          </p:cNvSpPr>
          <p:nvPr/>
        </p:nvSpPr>
        <p:spPr bwMode="auto">
          <a:xfrm>
            <a:off x="1371600" y="381000"/>
            <a:ext cx="63246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سطح کیفی مناسب محصول</a:t>
            </a:r>
          </a:p>
        </p:txBody>
      </p:sp>
      <p:sp>
        <p:nvSpPr>
          <p:cNvPr id="226308" name="Text Box 6"/>
          <p:cNvSpPr txBox="1">
            <a:spLocks noChangeArrowheads="1"/>
          </p:cNvSpPr>
          <p:nvPr/>
        </p:nvSpPr>
        <p:spPr bwMode="auto">
          <a:xfrm>
            <a:off x="457200" y="28511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سطحی است که با نیازهای بازار ، استطاعت مالی خریداران و سطوح کیفی محصولات رقباء همخوانی داشته باشد</a:t>
            </a:r>
            <a:endParaRPr lang="el-GR" i="1">
              <a:latin typeface="Monotype Corsiva" pitchFamily="66" charset="0"/>
              <a:cs typeface="B Mitra" pitchFamily="2" charset="-78"/>
            </a:endParaRPr>
          </a:p>
        </p:txBody>
      </p:sp>
    </p:spTree>
  </p:cSld>
  <p:clrMapOvr>
    <a:masterClrMapping/>
  </p:clrMapOvr>
  <p:transition spd="slow">
    <p:pull dir="u"/>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Slide Number Placeholder 5"/>
          <p:cNvSpPr>
            <a:spLocks noGrp="1"/>
          </p:cNvSpPr>
          <p:nvPr>
            <p:ph type="sldNum" sz="quarter" idx="12"/>
          </p:nvPr>
        </p:nvSpPr>
        <p:spPr>
          <a:xfrm>
            <a:off x="7010400" y="6245225"/>
            <a:ext cx="2133600" cy="476250"/>
          </a:xfrm>
          <a:prstGeom prst="rect">
            <a:avLst/>
          </a:prstGeom>
          <a:noFill/>
        </p:spPr>
        <p:txBody>
          <a:bodyPr/>
          <a:lstStyle/>
          <a:p>
            <a:fld id="{8112B4D2-4D1A-492F-8B52-B52962CDA417}" type="slidenum">
              <a:rPr lang="ar-SA"/>
              <a:pPr/>
              <a:t>222</a:t>
            </a:fld>
            <a:endParaRPr lang="en-US"/>
          </a:p>
        </p:txBody>
      </p:sp>
      <p:sp>
        <p:nvSpPr>
          <p:cNvPr id="227331" name="WordArt 5" descr="Paper bag"/>
          <p:cNvSpPr>
            <a:spLocks noChangeArrowheads="1" noChangeShapeType="1" noTextEdit="1"/>
          </p:cNvSpPr>
          <p:nvPr/>
        </p:nvSpPr>
        <p:spPr bwMode="auto">
          <a:xfrm>
            <a:off x="762000" y="381000"/>
            <a:ext cx="75438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تصمیمات  عمده  بازاریابان در مورد چگونگی محصول</a:t>
            </a:r>
          </a:p>
        </p:txBody>
      </p:sp>
      <p:sp>
        <p:nvSpPr>
          <p:cNvPr id="227332" name="Text Box 6"/>
          <p:cNvSpPr txBox="1">
            <a:spLocks noChangeArrowheads="1"/>
          </p:cNvSpPr>
          <p:nvPr/>
        </p:nvSpPr>
        <p:spPr bwMode="auto">
          <a:xfrm>
            <a:off x="457200" y="1524000"/>
            <a:ext cx="8153400" cy="4446588"/>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خوب و جذاب بودن </a:t>
            </a:r>
          </a:p>
          <a:p>
            <a:pPr algn="r" rtl="1">
              <a:spcBef>
                <a:spcPct val="50000"/>
              </a:spcBef>
            </a:pPr>
            <a:r>
              <a:rPr lang="fa-IR" i="1">
                <a:latin typeface="Monotype Corsiva" pitchFamily="66" charset="0"/>
                <a:cs typeface="B Mitra" pitchFamily="2" charset="-78"/>
              </a:rPr>
              <a:t>2- آسان و کم هزینه بودن تولید و توزیع</a:t>
            </a:r>
          </a:p>
          <a:p>
            <a:pPr algn="r" rtl="1">
              <a:spcBef>
                <a:spcPct val="50000"/>
              </a:spcBef>
            </a:pPr>
            <a:r>
              <a:rPr lang="fa-IR" i="1">
                <a:latin typeface="Monotype Corsiva" pitchFamily="66" charset="0"/>
                <a:cs typeface="B Mitra" pitchFamily="2" charset="-78"/>
              </a:rPr>
              <a:t>3- سهل ، ایمن و کم هزینه بودن بکارگیری و تعمیراتش</a:t>
            </a:r>
          </a:p>
          <a:p>
            <a:pPr algn="r" rtl="1">
              <a:spcBef>
                <a:spcPct val="50000"/>
              </a:spcBef>
            </a:pPr>
            <a:r>
              <a:rPr lang="fa-IR" i="1">
                <a:latin typeface="Monotype Corsiva" pitchFamily="66" charset="0"/>
                <a:cs typeface="B Mitra" pitchFamily="2" charset="-78"/>
              </a:rPr>
              <a:t>4- بهره مندی از پیشرفت های مهندسی روز</a:t>
            </a:r>
            <a:endParaRPr lang="el-GR" i="1">
              <a:latin typeface="Monotype Corsiva" pitchFamily="66" charset="0"/>
              <a:cs typeface="B Mitra" pitchFamily="2" charset="-78"/>
            </a:endParaRPr>
          </a:p>
        </p:txBody>
      </p:sp>
    </p:spTree>
  </p:cSld>
  <p:clrMapOvr>
    <a:masterClrMapping/>
  </p:clrMapOvr>
  <p:transition spd="slow">
    <p:pull dir="ld"/>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Slide Number Placeholder 5"/>
          <p:cNvSpPr>
            <a:spLocks noGrp="1"/>
          </p:cNvSpPr>
          <p:nvPr>
            <p:ph type="sldNum" sz="quarter" idx="12"/>
          </p:nvPr>
        </p:nvSpPr>
        <p:spPr>
          <a:xfrm>
            <a:off x="7010400" y="6245225"/>
            <a:ext cx="2133600" cy="476250"/>
          </a:xfrm>
          <a:prstGeom prst="rect">
            <a:avLst/>
          </a:prstGeom>
          <a:noFill/>
        </p:spPr>
        <p:txBody>
          <a:bodyPr/>
          <a:lstStyle/>
          <a:p>
            <a:fld id="{0934C9CB-87C4-4135-896A-D31AB2B1B365}" type="slidenum">
              <a:rPr lang="ar-SA"/>
              <a:pPr/>
              <a:t>223</a:t>
            </a:fld>
            <a:endParaRPr lang="en-US"/>
          </a:p>
        </p:txBody>
      </p:sp>
      <p:sp>
        <p:nvSpPr>
          <p:cNvPr id="228355" name="WordArt 5" descr="Paper bag"/>
          <p:cNvSpPr>
            <a:spLocks noChangeArrowheads="1" noChangeShapeType="1" noTextEdit="1"/>
          </p:cNvSpPr>
          <p:nvPr/>
        </p:nvSpPr>
        <p:spPr bwMode="auto">
          <a:xfrm>
            <a:off x="2057400" y="381000"/>
            <a:ext cx="50292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مارک ( علامت تجاری )</a:t>
            </a:r>
          </a:p>
        </p:txBody>
      </p:sp>
      <p:sp>
        <p:nvSpPr>
          <p:cNvPr id="228356" name="Text Box 6"/>
          <p:cNvSpPr txBox="1">
            <a:spLocks noChangeArrowheads="1"/>
          </p:cNvSpPr>
          <p:nvPr/>
        </p:nvSpPr>
        <p:spPr bwMode="auto">
          <a:xfrm>
            <a:off x="457200" y="2486025"/>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عبارتست از یک نام تجاری ( شورلت ، تاید ) نشان بازرگانی ( عکس شیر برای مؤسسه مترو گلدین مایر) علامت ( حرف </a:t>
            </a:r>
            <a:r>
              <a:rPr lang="en-US" i="1">
                <a:latin typeface="Monotype Corsiva" pitchFamily="66" charset="0"/>
                <a:cs typeface="B Mitra" pitchFamily="2" charset="-78"/>
              </a:rPr>
              <a:t>K</a:t>
            </a:r>
            <a:r>
              <a:rPr lang="fa-IR" i="1">
                <a:latin typeface="Monotype Corsiva" pitchFamily="66" charset="0"/>
                <a:cs typeface="B Mitra" pitchFamily="2" charset="-78"/>
              </a:rPr>
              <a:t> قرمز رنگ بر روی جعبه فیلم کداک ) و نظایر آن </a:t>
            </a:r>
            <a:endParaRPr lang="el-GR" i="1">
              <a:latin typeface="Monotype Corsiva" pitchFamily="66" charset="0"/>
              <a:cs typeface="B Mitra" pitchFamily="2" charset="-78"/>
            </a:endParaRPr>
          </a:p>
        </p:txBody>
      </p:sp>
    </p:spTree>
  </p:cSld>
  <p:clrMapOvr>
    <a:masterClrMapping/>
  </p:clrMapOvr>
  <p:transition spd="slow">
    <p:pull dir="lu"/>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Slide Number Placeholder 5"/>
          <p:cNvSpPr>
            <a:spLocks noGrp="1"/>
          </p:cNvSpPr>
          <p:nvPr>
            <p:ph type="sldNum" sz="quarter" idx="12"/>
          </p:nvPr>
        </p:nvSpPr>
        <p:spPr>
          <a:xfrm>
            <a:off x="7010400" y="6245225"/>
            <a:ext cx="2133600" cy="476250"/>
          </a:xfrm>
          <a:prstGeom prst="rect">
            <a:avLst/>
          </a:prstGeom>
          <a:noFill/>
        </p:spPr>
        <p:txBody>
          <a:bodyPr/>
          <a:lstStyle/>
          <a:p>
            <a:fld id="{797D33E6-7B03-485C-96DC-88AD09592BA8}" type="slidenum">
              <a:rPr lang="ar-SA"/>
              <a:pPr/>
              <a:t>224</a:t>
            </a:fld>
            <a:endParaRPr lang="en-US"/>
          </a:p>
        </p:txBody>
      </p:sp>
      <p:sp>
        <p:nvSpPr>
          <p:cNvPr id="229379" name="WordArt 5" descr="Paper bag"/>
          <p:cNvSpPr>
            <a:spLocks noChangeArrowheads="1" noChangeShapeType="1" noTextEdit="1"/>
          </p:cNvSpPr>
          <p:nvPr/>
        </p:nvSpPr>
        <p:spPr bwMode="auto">
          <a:xfrm>
            <a:off x="1981200" y="381000"/>
            <a:ext cx="51054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وظایف بسته بندی کالا</a:t>
            </a:r>
          </a:p>
        </p:txBody>
      </p:sp>
      <p:sp>
        <p:nvSpPr>
          <p:cNvPr id="229380" name="Text Box 6"/>
          <p:cNvSpPr txBox="1">
            <a:spLocks noChangeArrowheads="1"/>
          </p:cNvSpPr>
          <p:nvPr/>
        </p:nvSpPr>
        <p:spPr bwMode="auto">
          <a:xfrm>
            <a:off x="457200" y="1679575"/>
            <a:ext cx="8153400" cy="4111625"/>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نگهداری و حفاظت از محصول</a:t>
            </a:r>
          </a:p>
          <a:p>
            <a:pPr algn="r" rtl="1">
              <a:spcBef>
                <a:spcPct val="50000"/>
              </a:spcBef>
            </a:pPr>
            <a:r>
              <a:rPr lang="fa-IR" i="1">
                <a:latin typeface="Monotype Corsiva" pitchFamily="66" charset="0"/>
                <a:cs typeface="B Mitra" pitchFamily="2" charset="-78"/>
              </a:rPr>
              <a:t>2- جلب توجه مشتریان و جذاب سازی محصول برای مشتری</a:t>
            </a:r>
          </a:p>
          <a:p>
            <a:pPr algn="r" rtl="1">
              <a:spcBef>
                <a:spcPct val="50000"/>
              </a:spcBef>
            </a:pPr>
            <a:r>
              <a:rPr lang="fa-IR" i="1">
                <a:latin typeface="Monotype Corsiva" pitchFamily="66" charset="0"/>
                <a:cs typeface="B Mitra" pitchFamily="2" charset="-78"/>
              </a:rPr>
              <a:t>3- اطلاع رسانی به مشتری در مورد خود محصول ، نحوه تولید و فروش آن</a:t>
            </a:r>
            <a:endParaRPr lang="el-GR" i="1">
              <a:latin typeface="Monotype Corsiva" pitchFamily="66" charset="0"/>
              <a:cs typeface="B Mitra" pitchFamily="2" charset="-78"/>
            </a:endParaRPr>
          </a:p>
        </p:txBody>
      </p:sp>
    </p:spTree>
  </p:cSld>
  <p:clrMapOvr>
    <a:masterClrMapping/>
  </p:clrMapOvr>
  <p:transition spd="slow">
    <p:pull dir="rd"/>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Slide Number Placeholder 5"/>
          <p:cNvSpPr>
            <a:spLocks noGrp="1"/>
          </p:cNvSpPr>
          <p:nvPr>
            <p:ph type="sldNum" sz="quarter" idx="12"/>
          </p:nvPr>
        </p:nvSpPr>
        <p:spPr>
          <a:xfrm>
            <a:off x="7010400" y="6245225"/>
            <a:ext cx="2133600" cy="476250"/>
          </a:xfrm>
          <a:prstGeom prst="rect">
            <a:avLst/>
          </a:prstGeom>
          <a:noFill/>
        </p:spPr>
        <p:txBody>
          <a:bodyPr/>
          <a:lstStyle/>
          <a:p>
            <a:fld id="{F0C4AC6B-0EF8-4038-863F-B21BF96F6134}" type="slidenum">
              <a:rPr lang="ar-SA"/>
              <a:pPr/>
              <a:t>225</a:t>
            </a:fld>
            <a:endParaRPr lang="en-US"/>
          </a:p>
        </p:txBody>
      </p:sp>
      <p:sp>
        <p:nvSpPr>
          <p:cNvPr id="230403" name="WordArt 5" descr="Paper bag"/>
          <p:cNvSpPr>
            <a:spLocks noChangeArrowheads="1" noChangeShapeType="1" noTextEdit="1"/>
          </p:cNvSpPr>
          <p:nvPr/>
        </p:nvSpPr>
        <p:spPr bwMode="auto">
          <a:xfrm>
            <a:off x="685800" y="381000"/>
            <a:ext cx="76962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گسترش خط تولید ( بسط رو به پایین )</a:t>
            </a:r>
          </a:p>
        </p:txBody>
      </p:sp>
      <p:sp>
        <p:nvSpPr>
          <p:cNvPr id="230404" name="Text Box 6"/>
          <p:cNvSpPr txBox="1">
            <a:spLocks noChangeArrowheads="1"/>
          </p:cNvSpPr>
          <p:nvPr/>
        </p:nvSpPr>
        <p:spPr bwMode="auto">
          <a:xfrm>
            <a:off x="2362200" y="1447800"/>
            <a:ext cx="838200" cy="519113"/>
          </a:xfrm>
          <a:prstGeom prst="rect">
            <a:avLst/>
          </a:prstGeom>
          <a:noFill/>
          <a:ln w="9525">
            <a:noFill/>
            <a:miter lim="800000"/>
            <a:headEnd/>
            <a:tailEnd/>
          </a:ln>
        </p:spPr>
        <p:txBody>
          <a:bodyPr>
            <a:spAutoFit/>
          </a:bodyPr>
          <a:lstStyle/>
          <a:p>
            <a:pPr rtl="1">
              <a:spcBef>
                <a:spcPct val="50000"/>
              </a:spcBef>
            </a:pPr>
            <a:r>
              <a:rPr lang="fa-IR" sz="2800" i="1">
                <a:latin typeface="Monotype Corsiva" pitchFamily="66" charset="0"/>
                <a:cs typeface="B Mitra" pitchFamily="2" charset="-78"/>
              </a:rPr>
              <a:t>قیمت</a:t>
            </a:r>
            <a:endParaRPr lang="el-GR" sz="2800" i="1">
              <a:latin typeface="Monotype Corsiva" pitchFamily="66" charset="0"/>
              <a:cs typeface="B Mitra" pitchFamily="2" charset="-78"/>
            </a:endParaRPr>
          </a:p>
        </p:txBody>
      </p:sp>
      <p:sp>
        <p:nvSpPr>
          <p:cNvPr id="230405" name="Line 7"/>
          <p:cNvSpPr>
            <a:spLocks noChangeShapeType="1"/>
          </p:cNvSpPr>
          <p:nvPr/>
        </p:nvSpPr>
        <p:spPr bwMode="auto">
          <a:xfrm>
            <a:off x="2819400" y="1981200"/>
            <a:ext cx="0" cy="3200400"/>
          </a:xfrm>
          <a:prstGeom prst="line">
            <a:avLst/>
          </a:prstGeom>
          <a:noFill/>
          <a:ln w="19050">
            <a:solidFill>
              <a:schemeClr val="tx1"/>
            </a:solidFill>
            <a:round/>
            <a:headEnd type="stealth" w="lg" len="lg"/>
            <a:tailEnd type="none" w="lg" len="lg"/>
          </a:ln>
        </p:spPr>
        <p:txBody>
          <a:bodyPr wrap="none" anchor="ctr"/>
          <a:lstStyle/>
          <a:p>
            <a:endParaRPr lang="fa-IR"/>
          </a:p>
        </p:txBody>
      </p:sp>
      <p:sp>
        <p:nvSpPr>
          <p:cNvPr id="230406" name="Line 8"/>
          <p:cNvSpPr>
            <a:spLocks noChangeShapeType="1"/>
          </p:cNvSpPr>
          <p:nvPr/>
        </p:nvSpPr>
        <p:spPr bwMode="auto">
          <a:xfrm flipH="1">
            <a:off x="2819400" y="5181600"/>
            <a:ext cx="3657600" cy="0"/>
          </a:xfrm>
          <a:prstGeom prst="line">
            <a:avLst/>
          </a:prstGeom>
          <a:noFill/>
          <a:ln w="19050">
            <a:solidFill>
              <a:schemeClr val="tx1"/>
            </a:solidFill>
            <a:round/>
            <a:headEnd type="stealth" w="lg" len="lg"/>
            <a:tailEnd type="none" w="lg" len="lg"/>
          </a:ln>
        </p:spPr>
        <p:txBody>
          <a:bodyPr wrap="none" anchor="ctr"/>
          <a:lstStyle/>
          <a:p>
            <a:endParaRPr lang="fa-IR"/>
          </a:p>
        </p:txBody>
      </p:sp>
      <p:sp>
        <p:nvSpPr>
          <p:cNvPr id="230407" name="Line 9"/>
          <p:cNvSpPr>
            <a:spLocks noChangeShapeType="1"/>
          </p:cNvSpPr>
          <p:nvPr/>
        </p:nvSpPr>
        <p:spPr bwMode="auto">
          <a:xfrm>
            <a:off x="3733800" y="50292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0408" name="Line 10"/>
          <p:cNvSpPr>
            <a:spLocks noChangeShapeType="1"/>
          </p:cNvSpPr>
          <p:nvPr/>
        </p:nvSpPr>
        <p:spPr bwMode="auto">
          <a:xfrm>
            <a:off x="4572000" y="50292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0409" name="Line 11"/>
          <p:cNvSpPr>
            <a:spLocks noChangeShapeType="1"/>
          </p:cNvSpPr>
          <p:nvPr/>
        </p:nvSpPr>
        <p:spPr bwMode="auto">
          <a:xfrm>
            <a:off x="5410200" y="50292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0410" name="Line 12"/>
          <p:cNvSpPr>
            <a:spLocks noChangeShapeType="1"/>
          </p:cNvSpPr>
          <p:nvPr/>
        </p:nvSpPr>
        <p:spPr bwMode="auto">
          <a:xfrm flipH="1">
            <a:off x="2590800" y="43434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0411" name="Line 13"/>
          <p:cNvSpPr>
            <a:spLocks noChangeShapeType="1"/>
          </p:cNvSpPr>
          <p:nvPr/>
        </p:nvSpPr>
        <p:spPr bwMode="auto">
          <a:xfrm flipH="1">
            <a:off x="2590800" y="25146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0412" name="Line 14"/>
          <p:cNvSpPr>
            <a:spLocks noChangeShapeType="1"/>
          </p:cNvSpPr>
          <p:nvPr/>
        </p:nvSpPr>
        <p:spPr bwMode="auto">
          <a:xfrm flipH="1">
            <a:off x="2590800" y="34290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0413" name="Text Box 15"/>
          <p:cNvSpPr txBox="1">
            <a:spLocks noChangeArrowheads="1"/>
          </p:cNvSpPr>
          <p:nvPr/>
        </p:nvSpPr>
        <p:spPr bwMode="auto">
          <a:xfrm>
            <a:off x="6477000" y="4953000"/>
            <a:ext cx="838200" cy="519113"/>
          </a:xfrm>
          <a:prstGeom prst="rect">
            <a:avLst/>
          </a:prstGeom>
          <a:noFill/>
          <a:ln w="9525">
            <a:noFill/>
            <a:miter lim="800000"/>
            <a:headEnd/>
            <a:tailEnd/>
          </a:ln>
        </p:spPr>
        <p:txBody>
          <a:bodyPr>
            <a:spAutoFit/>
          </a:bodyPr>
          <a:lstStyle/>
          <a:p>
            <a:pPr rtl="1">
              <a:spcBef>
                <a:spcPct val="50000"/>
              </a:spcBef>
            </a:pPr>
            <a:r>
              <a:rPr lang="fa-IR" sz="2800" i="1">
                <a:latin typeface="Monotype Corsiva" pitchFamily="66" charset="0"/>
                <a:cs typeface="B Mitra" pitchFamily="2" charset="-78"/>
              </a:rPr>
              <a:t>کیفیت</a:t>
            </a:r>
            <a:endParaRPr lang="el-GR" sz="2800" i="1">
              <a:latin typeface="Monotype Corsiva" pitchFamily="66" charset="0"/>
              <a:cs typeface="B Mitra" pitchFamily="2" charset="-78"/>
            </a:endParaRPr>
          </a:p>
        </p:txBody>
      </p:sp>
      <p:sp>
        <p:nvSpPr>
          <p:cNvPr id="230414" name="Text Box 16"/>
          <p:cNvSpPr txBox="1">
            <a:spLocks noChangeArrowheads="1"/>
          </p:cNvSpPr>
          <p:nvPr/>
        </p:nvSpPr>
        <p:spPr bwMode="auto">
          <a:xfrm>
            <a:off x="3276600" y="54102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پایین</a:t>
            </a:r>
            <a:endParaRPr lang="el-GR" sz="2400" i="1">
              <a:latin typeface="Monotype Corsiva" pitchFamily="66" charset="0"/>
              <a:cs typeface="B Mitra" pitchFamily="2" charset="-78"/>
            </a:endParaRPr>
          </a:p>
        </p:txBody>
      </p:sp>
      <p:sp>
        <p:nvSpPr>
          <p:cNvPr id="230415" name="Text Box 17"/>
          <p:cNvSpPr txBox="1">
            <a:spLocks noChangeArrowheads="1"/>
          </p:cNvSpPr>
          <p:nvPr/>
        </p:nvSpPr>
        <p:spPr bwMode="auto">
          <a:xfrm>
            <a:off x="4114800" y="54102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متوسط</a:t>
            </a:r>
            <a:endParaRPr lang="el-GR" sz="2400" i="1">
              <a:latin typeface="Monotype Corsiva" pitchFamily="66" charset="0"/>
              <a:cs typeface="B Mitra" pitchFamily="2" charset="-78"/>
            </a:endParaRPr>
          </a:p>
        </p:txBody>
      </p:sp>
      <p:sp>
        <p:nvSpPr>
          <p:cNvPr id="230416" name="Text Box 18"/>
          <p:cNvSpPr txBox="1">
            <a:spLocks noChangeArrowheads="1"/>
          </p:cNvSpPr>
          <p:nvPr/>
        </p:nvSpPr>
        <p:spPr bwMode="auto">
          <a:xfrm>
            <a:off x="4953000" y="54102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بالا</a:t>
            </a:r>
            <a:endParaRPr lang="el-GR" sz="2400" i="1">
              <a:latin typeface="Monotype Corsiva" pitchFamily="66" charset="0"/>
              <a:cs typeface="B Mitra" pitchFamily="2" charset="-78"/>
            </a:endParaRPr>
          </a:p>
        </p:txBody>
      </p:sp>
      <p:sp>
        <p:nvSpPr>
          <p:cNvPr id="230417" name="Text Box 19"/>
          <p:cNvSpPr txBox="1">
            <a:spLocks noChangeArrowheads="1"/>
          </p:cNvSpPr>
          <p:nvPr/>
        </p:nvSpPr>
        <p:spPr bwMode="auto">
          <a:xfrm>
            <a:off x="1752600" y="22860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بالا</a:t>
            </a:r>
            <a:endParaRPr lang="el-GR" sz="2400" i="1">
              <a:latin typeface="Monotype Corsiva" pitchFamily="66" charset="0"/>
              <a:cs typeface="B Mitra" pitchFamily="2" charset="-78"/>
            </a:endParaRPr>
          </a:p>
        </p:txBody>
      </p:sp>
      <p:sp>
        <p:nvSpPr>
          <p:cNvPr id="230418" name="Text Box 20"/>
          <p:cNvSpPr txBox="1">
            <a:spLocks noChangeArrowheads="1"/>
          </p:cNvSpPr>
          <p:nvPr/>
        </p:nvSpPr>
        <p:spPr bwMode="auto">
          <a:xfrm>
            <a:off x="1752600" y="32004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متوسط</a:t>
            </a:r>
            <a:endParaRPr lang="el-GR" sz="2400" i="1">
              <a:latin typeface="Monotype Corsiva" pitchFamily="66" charset="0"/>
              <a:cs typeface="B Mitra" pitchFamily="2" charset="-78"/>
            </a:endParaRPr>
          </a:p>
        </p:txBody>
      </p:sp>
      <p:sp>
        <p:nvSpPr>
          <p:cNvPr id="230419" name="Text Box 21"/>
          <p:cNvSpPr txBox="1">
            <a:spLocks noChangeArrowheads="1"/>
          </p:cNvSpPr>
          <p:nvPr/>
        </p:nvSpPr>
        <p:spPr bwMode="auto">
          <a:xfrm>
            <a:off x="1752600" y="41148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پایین</a:t>
            </a:r>
            <a:endParaRPr lang="el-GR" sz="2400" i="1">
              <a:latin typeface="Monotype Corsiva" pitchFamily="66" charset="0"/>
              <a:cs typeface="B Mitra" pitchFamily="2" charset="-78"/>
            </a:endParaRPr>
          </a:p>
        </p:txBody>
      </p:sp>
      <p:sp>
        <p:nvSpPr>
          <p:cNvPr id="230420" name="AutoShape 23"/>
          <p:cNvSpPr>
            <a:spLocks noChangeArrowheads="1"/>
          </p:cNvSpPr>
          <p:nvPr/>
        </p:nvSpPr>
        <p:spPr bwMode="auto">
          <a:xfrm>
            <a:off x="3200400" y="3886200"/>
            <a:ext cx="1066800" cy="990600"/>
          </a:xfrm>
          <a:prstGeom prst="foldedCorner">
            <a:avLst>
              <a:gd name="adj" fmla="val 12500"/>
            </a:avLst>
          </a:prstGeom>
          <a:solidFill>
            <a:schemeClr val="accent1"/>
          </a:solidFill>
          <a:ln w="19050">
            <a:solidFill>
              <a:schemeClr val="tx1"/>
            </a:solidFill>
            <a:round/>
            <a:headEnd type="none" w="lg" len="lg"/>
            <a:tailEnd type="none" w="lg" len="lg"/>
          </a:ln>
        </p:spPr>
        <p:txBody>
          <a:bodyPr wrap="none" anchor="ctr"/>
          <a:lstStyle/>
          <a:p>
            <a:r>
              <a:rPr lang="fa-IR" sz="2400" i="1">
                <a:cs typeface="B Mitra" pitchFamily="2" charset="-78"/>
              </a:rPr>
              <a:t>کالاهای</a:t>
            </a:r>
          </a:p>
          <a:p>
            <a:r>
              <a:rPr lang="fa-IR" sz="2400" i="1">
                <a:cs typeface="B Mitra" pitchFamily="2" charset="-78"/>
              </a:rPr>
              <a:t>جدید</a:t>
            </a:r>
            <a:endParaRPr lang="en-US" sz="2400" i="1">
              <a:cs typeface="B Mitra" pitchFamily="2" charset="-78"/>
            </a:endParaRPr>
          </a:p>
        </p:txBody>
      </p:sp>
      <p:sp>
        <p:nvSpPr>
          <p:cNvPr id="230421" name="AutoShape 24"/>
          <p:cNvSpPr>
            <a:spLocks noChangeArrowheads="1"/>
          </p:cNvSpPr>
          <p:nvPr/>
        </p:nvSpPr>
        <p:spPr bwMode="auto">
          <a:xfrm>
            <a:off x="4724400" y="2209800"/>
            <a:ext cx="1066800" cy="990600"/>
          </a:xfrm>
          <a:prstGeom prst="foldedCorner">
            <a:avLst>
              <a:gd name="adj" fmla="val 12500"/>
            </a:avLst>
          </a:prstGeom>
          <a:solidFill>
            <a:schemeClr val="accent1"/>
          </a:solidFill>
          <a:ln w="19050">
            <a:solidFill>
              <a:schemeClr val="tx1"/>
            </a:solidFill>
            <a:round/>
            <a:headEnd type="none" w="lg" len="lg"/>
            <a:tailEnd type="none" w="lg" len="lg"/>
          </a:ln>
        </p:spPr>
        <p:txBody>
          <a:bodyPr wrap="none" anchor="ctr"/>
          <a:lstStyle/>
          <a:p>
            <a:r>
              <a:rPr lang="fa-IR" sz="2400" i="1">
                <a:cs typeface="B Mitra" pitchFamily="2" charset="-78"/>
              </a:rPr>
              <a:t>کالاهای</a:t>
            </a:r>
          </a:p>
          <a:p>
            <a:r>
              <a:rPr lang="fa-IR" sz="2400" i="1">
                <a:cs typeface="B Mitra" pitchFamily="2" charset="-78"/>
              </a:rPr>
              <a:t>موجود</a:t>
            </a:r>
            <a:endParaRPr lang="en-US" sz="2400" i="1">
              <a:cs typeface="B Mitra" pitchFamily="2" charset="-78"/>
            </a:endParaRPr>
          </a:p>
        </p:txBody>
      </p:sp>
      <p:sp>
        <p:nvSpPr>
          <p:cNvPr id="230422" name="Line 25"/>
          <p:cNvSpPr>
            <a:spLocks noChangeShapeType="1"/>
          </p:cNvSpPr>
          <p:nvPr/>
        </p:nvSpPr>
        <p:spPr bwMode="auto">
          <a:xfrm flipH="1">
            <a:off x="4267200" y="3276600"/>
            <a:ext cx="381000" cy="533400"/>
          </a:xfrm>
          <a:prstGeom prst="line">
            <a:avLst/>
          </a:prstGeom>
          <a:noFill/>
          <a:ln w="19050">
            <a:solidFill>
              <a:schemeClr val="tx1"/>
            </a:solidFill>
            <a:round/>
            <a:headEnd type="none" w="lg" len="lg"/>
            <a:tailEnd type="stealth" w="lg" len="lg"/>
          </a:ln>
        </p:spPr>
        <p:txBody>
          <a:bodyPr wrap="none" anchor="ctr"/>
          <a:lstStyle/>
          <a:p>
            <a:endParaRPr lang="fa-IR"/>
          </a:p>
        </p:txBody>
      </p:sp>
    </p:spTree>
  </p:cSld>
  <p:clrMapOvr>
    <a:masterClrMapping/>
  </p:clrMapOvr>
  <p:transition spd="slow">
    <p:pull dir="ru"/>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Slide Number Placeholder 5"/>
          <p:cNvSpPr>
            <a:spLocks noGrp="1"/>
          </p:cNvSpPr>
          <p:nvPr>
            <p:ph type="sldNum" sz="quarter" idx="12"/>
          </p:nvPr>
        </p:nvSpPr>
        <p:spPr>
          <a:xfrm>
            <a:off x="7010400" y="6245225"/>
            <a:ext cx="2133600" cy="476250"/>
          </a:xfrm>
          <a:prstGeom prst="rect">
            <a:avLst/>
          </a:prstGeom>
          <a:noFill/>
        </p:spPr>
        <p:txBody>
          <a:bodyPr/>
          <a:lstStyle/>
          <a:p>
            <a:fld id="{7237D8F0-9D8A-419B-8FC0-9E3D89AAFA73}" type="slidenum">
              <a:rPr lang="ar-SA"/>
              <a:pPr/>
              <a:t>226</a:t>
            </a:fld>
            <a:endParaRPr lang="en-US"/>
          </a:p>
        </p:txBody>
      </p:sp>
      <p:sp>
        <p:nvSpPr>
          <p:cNvPr id="231427" name="WordArt 5" descr="Paper bag"/>
          <p:cNvSpPr>
            <a:spLocks noChangeArrowheads="1" noChangeShapeType="1" noTextEdit="1"/>
          </p:cNvSpPr>
          <p:nvPr/>
        </p:nvSpPr>
        <p:spPr bwMode="auto">
          <a:xfrm>
            <a:off x="685800" y="381000"/>
            <a:ext cx="76962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گسترش خط تولید ( بسط رو به بالا )</a:t>
            </a:r>
          </a:p>
        </p:txBody>
      </p:sp>
      <p:sp>
        <p:nvSpPr>
          <p:cNvPr id="231428" name="Text Box 6"/>
          <p:cNvSpPr txBox="1">
            <a:spLocks noChangeArrowheads="1"/>
          </p:cNvSpPr>
          <p:nvPr/>
        </p:nvSpPr>
        <p:spPr bwMode="auto">
          <a:xfrm>
            <a:off x="2362200" y="1447800"/>
            <a:ext cx="838200" cy="519113"/>
          </a:xfrm>
          <a:prstGeom prst="rect">
            <a:avLst/>
          </a:prstGeom>
          <a:noFill/>
          <a:ln w="9525">
            <a:noFill/>
            <a:miter lim="800000"/>
            <a:headEnd/>
            <a:tailEnd/>
          </a:ln>
        </p:spPr>
        <p:txBody>
          <a:bodyPr>
            <a:spAutoFit/>
          </a:bodyPr>
          <a:lstStyle/>
          <a:p>
            <a:pPr rtl="1">
              <a:spcBef>
                <a:spcPct val="50000"/>
              </a:spcBef>
            </a:pPr>
            <a:r>
              <a:rPr lang="fa-IR" sz="2800" i="1">
                <a:latin typeface="Monotype Corsiva" pitchFamily="66" charset="0"/>
                <a:cs typeface="B Mitra" pitchFamily="2" charset="-78"/>
              </a:rPr>
              <a:t>قیمت</a:t>
            </a:r>
            <a:endParaRPr lang="el-GR" sz="2800" i="1">
              <a:latin typeface="Monotype Corsiva" pitchFamily="66" charset="0"/>
              <a:cs typeface="B Mitra" pitchFamily="2" charset="-78"/>
            </a:endParaRPr>
          </a:p>
        </p:txBody>
      </p:sp>
      <p:sp>
        <p:nvSpPr>
          <p:cNvPr id="231429" name="Line 7"/>
          <p:cNvSpPr>
            <a:spLocks noChangeShapeType="1"/>
          </p:cNvSpPr>
          <p:nvPr/>
        </p:nvSpPr>
        <p:spPr bwMode="auto">
          <a:xfrm>
            <a:off x="2819400" y="1981200"/>
            <a:ext cx="0" cy="3200400"/>
          </a:xfrm>
          <a:prstGeom prst="line">
            <a:avLst/>
          </a:prstGeom>
          <a:noFill/>
          <a:ln w="19050">
            <a:solidFill>
              <a:schemeClr val="tx1"/>
            </a:solidFill>
            <a:round/>
            <a:headEnd type="stealth" w="lg" len="lg"/>
            <a:tailEnd type="none" w="lg" len="lg"/>
          </a:ln>
        </p:spPr>
        <p:txBody>
          <a:bodyPr wrap="none" anchor="ctr"/>
          <a:lstStyle/>
          <a:p>
            <a:endParaRPr lang="fa-IR"/>
          </a:p>
        </p:txBody>
      </p:sp>
      <p:sp>
        <p:nvSpPr>
          <p:cNvPr id="231430" name="Line 8"/>
          <p:cNvSpPr>
            <a:spLocks noChangeShapeType="1"/>
          </p:cNvSpPr>
          <p:nvPr/>
        </p:nvSpPr>
        <p:spPr bwMode="auto">
          <a:xfrm flipH="1">
            <a:off x="2819400" y="5181600"/>
            <a:ext cx="3657600" cy="0"/>
          </a:xfrm>
          <a:prstGeom prst="line">
            <a:avLst/>
          </a:prstGeom>
          <a:noFill/>
          <a:ln w="19050">
            <a:solidFill>
              <a:schemeClr val="tx1"/>
            </a:solidFill>
            <a:round/>
            <a:headEnd type="stealth" w="lg" len="lg"/>
            <a:tailEnd type="none" w="lg" len="lg"/>
          </a:ln>
        </p:spPr>
        <p:txBody>
          <a:bodyPr wrap="none" anchor="ctr"/>
          <a:lstStyle/>
          <a:p>
            <a:endParaRPr lang="fa-IR"/>
          </a:p>
        </p:txBody>
      </p:sp>
      <p:sp>
        <p:nvSpPr>
          <p:cNvPr id="231431" name="Line 9"/>
          <p:cNvSpPr>
            <a:spLocks noChangeShapeType="1"/>
          </p:cNvSpPr>
          <p:nvPr/>
        </p:nvSpPr>
        <p:spPr bwMode="auto">
          <a:xfrm>
            <a:off x="3733800" y="50292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1432" name="Line 10"/>
          <p:cNvSpPr>
            <a:spLocks noChangeShapeType="1"/>
          </p:cNvSpPr>
          <p:nvPr/>
        </p:nvSpPr>
        <p:spPr bwMode="auto">
          <a:xfrm>
            <a:off x="4572000" y="50292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1433" name="Line 11"/>
          <p:cNvSpPr>
            <a:spLocks noChangeShapeType="1"/>
          </p:cNvSpPr>
          <p:nvPr/>
        </p:nvSpPr>
        <p:spPr bwMode="auto">
          <a:xfrm>
            <a:off x="5410200" y="50292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1434" name="Line 12"/>
          <p:cNvSpPr>
            <a:spLocks noChangeShapeType="1"/>
          </p:cNvSpPr>
          <p:nvPr/>
        </p:nvSpPr>
        <p:spPr bwMode="auto">
          <a:xfrm flipH="1">
            <a:off x="2590800" y="43434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1435" name="Line 13"/>
          <p:cNvSpPr>
            <a:spLocks noChangeShapeType="1"/>
          </p:cNvSpPr>
          <p:nvPr/>
        </p:nvSpPr>
        <p:spPr bwMode="auto">
          <a:xfrm flipH="1">
            <a:off x="2590800" y="25146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1436" name="Line 14"/>
          <p:cNvSpPr>
            <a:spLocks noChangeShapeType="1"/>
          </p:cNvSpPr>
          <p:nvPr/>
        </p:nvSpPr>
        <p:spPr bwMode="auto">
          <a:xfrm flipH="1">
            <a:off x="2590800" y="34290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1437" name="Text Box 15"/>
          <p:cNvSpPr txBox="1">
            <a:spLocks noChangeArrowheads="1"/>
          </p:cNvSpPr>
          <p:nvPr/>
        </p:nvSpPr>
        <p:spPr bwMode="auto">
          <a:xfrm>
            <a:off x="6477000" y="4953000"/>
            <a:ext cx="838200" cy="519113"/>
          </a:xfrm>
          <a:prstGeom prst="rect">
            <a:avLst/>
          </a:prstGeom>
          <a:noFill/>
          <a:ln w="9525">
            <a:noFill/>
            <a:miter lim="800000"/>
            <a:headEnd/>
            <a:tailEnd/>
          </a:ln>
        </p:spPr>
        <p:txBody>
          <a:bodyPr>
            <a:spAutoFit/>
          </a:bodyPr>
          <a:lstStyle/>
          <a:p>
            <a:pPr rtl="1">
              <a:spcBef>
                <a:spcPct val="50000"/>
              </a:spcBef>
            </a:pPr>
            <a:r>
              <a:rPr lang="fa-IR" sz="2800" i="1">
                <a:latin typeface="Monotype Corsiva" pitchFamily="66" charset="0"/>
                <a:cs typeface="B Mitra" pitchFamily="2" charset="-78"/>
              </a:rPr>
              <a:t>کیفیت</a:t>
            </a:r>
            <a:endParaRPr lang="el-GR" sz="2800" i="1">
              <a:latin typeface="Monotype Corsiva" pitchFamily="66" charset="0"/>
              <a:cs typeface="B Mitra" pitchFamily="2" charset="-78"/>
            </a:endParaRPr>
          </a:p>
        </p:txBody>
      </p:sp>
      <p:sp>
        <p:nvSpPr>
          <p:cNvPr id="231438" name="Text Box 16"/>
          <p:cNvSpPr txBox="1">
            <a:spLocks noChangeArrowheads="1"/>
          </p:cNvSpPr>
          <p:nvPr/>
        </p:nvSpPr>
        <p:spPr bwMode="auto">
          <a:xfrm>
            <a:off x="3276600" y="54102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پایین</a:t>
            </a:r>
            <a:endParaRPr lang="el-GR" sz="2400" i="1">
              <a:latin typeface="Monotype Corsiva" pitchFamily="66" charset="0"/>
              <a:cs typeface="B Mitra" pitchFamily="2" charset="-78"/>
            </a:endParaRPr>
          </a:p>
        </p:txBody>
      </p:sp>
      <p:sp>
        <p:nvSpPr>
          <p:cNvPr id="231439" name="Text Box 17"/>
          <p:cNvSpPr txBox="1">
            <a:spLocks noChangeArrowheads="1"/>
          </p:cNvSpPr>
          <p:nvPr/>
        </p:nvSpPr>
        <p:spPr bwMode="auto">
          <a:xfrm>
            <a:off x="4114800" y="54102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متوسط</a:t>
            </a:r>
            <a:endParaRPr lang="el-GR" sz="2400" i="1">
              <a:latin typeface="Monotype Corsiva" pitchFamily="66" charset="0"/>
              <a:cs typeface="B Mitra" pitchFamily="2" charset="-78"/>
            </a:endParaRPr>
          </a:p>
        </p:txBody>
      </p:sp>
      <p:sp>
        <p:nvSpPr>
          <p:cNvPr id="231440" name="Text Box 18"/>
          <p:cNvSpPr txBox="1">
            <a:spLocks noChangeArrowheads="1"/>
          </p:cNvSpPr>
          <p:nvPr/>
        </p:nvSpPr>
        <p:spPr bwMode="auto">
          <a:xfrm>
            <a:off x="4953000" y="54102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بالا</a:t>
            </a:r>
            <a:endParaRPr lang="el-GR" sz="2400" i="1">
              <a:latin typeface="Monotype Corsiva" pitchFamily="66" charset="0"/>
              <a:cs typeface="B Mitra" pitchFamily="2" charset="-78"/>
            </a:endParaRPr>
          </a:p>
        </p:txBody>
      </p:sp>
      <p:sp>
        <p:nvSpPr>
          <p:cNvPr id="231441" name="Text Box 19"/>
          <p:cNvSpPr txBox="1">
            <a:spLocks noChangeArrowheads="1"/>
          </p:cNvSpPr>
          <p:nvPr/>
        </p:nvSpPr>
        <p:spPr bwMode="auto">
          <a:xfrm>
            <a:off x="1752600" y="22860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بالا</a:t>
            </a:r>
            <a:endParaRPr lang="el-GR" sz="2400" i="1">
              <a:latin typeface="Monotype Corsiva" pitchFamily="66" charset="0"/>
              <a:cs typeface="B Mitra" pitchFamily="2" charset="-78"/>
            </a:endParaRPr>
          </a:p>
        </p:txBody>
      </p:sp>
      <p:sp>
        <p:nvSpPr>
          <p:cNvPr id="231442" name="Text Box 20"/>
          <p:cNvSpPr txBox="1">
            <a:spLocks noChangeArrowheads="1"/>
          </p:cNvSpPr>
          <p:nvPr/>
        </p:nvSpPr>
        <p:spPr bwMode="auto">
          <a:xfrm>
            <a:off x="1752600" y="32004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متوسط</a:t>
            </a:r>
            <a:endParaRPr lang="el-GR" sz="2400" i="1">
              <a:latin typeface="Monotype Corsiva" pitchFamily="66" charset="0"/>
              <a:cs typeface="B Mitra" pitchFamily="2" charset="-78"/>
            </a:endParaRPr>
          </a:p>
        </p:txBody>
      </p:sp>
      <p:sp>
        <p:nvSpPr>
          <p:cNvPr id="231443" name="Text Box 21"/>
          <p:cNvSpPr txBox="1">
            <a:spLocks noChangeArrowheads="1"/>
          </p:cNvSpPr>
          <p:nvPr/>
        </p:nvSpPr>
        <p:spPr bwMode="auto">
          <a:xfrm>
            <a:off x="1752600" y="41148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پایین</a:t>
            </a:r>
            <a:endParaRPr lang="el-GR" sz="2400" i="1">
              <a:latin typeface="Monotype Corsiva" pitchFamily="66" charset="0"/>
              <a:cs typeface="B Mitra" pitchFamily="2" charset="-78"/>
            </a:endParaRPr>
          </a:p>
        </p:txBody>
      </p:sp>
      <p:sp>
        <p:nvSpPr>
          <p:cNvPr id="231444" name="AutoShape 22"/>
          <p:cNvSpPr>
            <a:spLocks noChangeArrowheads="1"/>
          </p:cNvSpPr>
          <p:nvPr/>
        </p:nvSpPr>
        <p:spPr bwMode="auto">
          <a:xfrm>
            <a:off x="3200400" y="3886200"/>
            <a:ext cx="1066800" cy="990600"/>
          </a:xfrm>
          <a:prstGeom prst="foldedCorner">
            <a:avLst>
              <a:gd name="adj" fmla="val 12500"/>
            </a:avLst>
          </a:prstGeom>
          <a:solidFill>
            <a:schemeClr val="accent1"/>
          </a:solidFill>
          <a:ln w="19050">
            <a:solidFill>
              <a:schemeClr val="tx1"/>
            </a:solidFill>
            <a:round/>
            <a:headEnd type="none" w="lg" len="lg"/>
            <a:tailEnd type="none" w="lg" len="lg"/>
          </a:ln>
        </p:spPr>
        <p:txBody>
          <a:bodyPr wrap="none" anchor="ctr"/>
          <a:lstStyle/>
          <a:p>
            <a:r>
              <a:rPr lang="fa-IR" sz="2400" i="1">
                <a:cs typeface="B Mitra" pitchFamily="2" charset="-78"/>
              </a:rPr>
              <a:t>کالاهای</a:t>
            </a:r>
          </a:p>
          <a:p>
            <a:r>
              <a:rPr lang="fa-IR" sz="2400" i="1">
                <a:cs typeface="B Mitra" pitchFamily="2" charset="-78"/>
              </a:rPr>
              <a:t>موجود</a:t>
            </a:r>
            <a:endParaRPr lang="en-US" sz="2400" i="1">
              <a:cs typeface="B Mitra" pitchFamily="2" charset="-78"/>
            </a:endParaRPr>
          </a:p>
        </p:txBody>
      </p:sp>
      <p:sp>
        <p:nvSpPr>
          <p:cNvPr id="231445" name="AutoShape 23"/>
          <p:cNvSpPr>
            <a:spLocks noChangeArrowheads="1"/>
          </p:cNvSpPr>
          <p:nvPr/>
        </p:nvSpPr>
        <p:spPr bwMode="auto">
          <a:xfrm>
            <a:off x="4724400" y="2209800"/>
            <a:ext cx="1066800" cy="990600"/>
          </a:xfrm>
          <a:prstGeom prst="foldedCorner">
            <a:avLst>
              <a:gd name="adj" fmla="val 12500"/>
            </a:avLst>
          </a:prstGeom>
          <a:solidFill>
            <a:schemeClr val="accent1"/>
          </a:solidFill>
          <a:ln w="19050">
            <a:solidFill>
              <a:schemeClr val="tx1"/>
            </a:solidFill>
            <a:round/>
            <a:headEnd type="none" w="lg" len="lg"/>
            <a:tailEnd type="none" w="lg" len="lg"/>
          </a:ln>
        </p:spPr>
        <p:txBody>
          <a:bodyPr wrap="none" anchor="ctr"/>
          <a:lstStyle/>
          <a:p>
            <a:r>
              <a:rPr lang="fa-IR" sz="2400" i="1">
                <a:cs typeface="B Mitra" pitchFamily="2" charset="-78"/>
              </a:rPr>
              <a:t>کالاهای</a:t>
            </a:r>
          </a:p>
          <a:p>
            <a:r>
              <a:rPr lang="fa-IR" sz="2400" i="1">
                <a:cs typeface="B Mitra" pitchFamily="2" charset="-78"/>
              </a:rPr>
              <a:t>جدید</a:t>
            </a:r>
            <a:endParaRPr lang="en-US" sz="2400" i="1">
              <a:cs typeface="B Mitra" pitchFamily="2" charset="-78"/>
            </a:endParaRPr>
          </a:p>
        </p:txBody>
      </p:sp>
      <p:sp>
        <p:nvSpPr>
          <p:cNvPr id="231446" name="Freeform 24"/>
          <p:cNvSpPr>
            <a:spLocks/>
          </p:cNvSpPr>
          <p:nvPr/>
        </p:nvSpPr>
        <p:spPr bwMode="auto">
          <a:xfrm rot="10800000">
            <a:off x="4267200" y="3255963"/>
            <a:ext cx="382588" cy="554037"/>
          </a:xfrm>
          <a:custGeom>
            <a:avLst/>
            <a:gdLst>
              <a:gd name="T0" fmla="*/ 241 w 241"/>
              <a:gd name="T1" fmla="*/ 0 h 349"/>
              <a:gd name="T2" fmla="*/ 0 w 241"/>
              <a:gd name="T3" fmla="*/ 349 h 349"/>
              <a:gd name="T4" fmla="*/ 0 60000 65536"/>
              <a:gd name="T5" fmla="*/ 0 60000 65536"/>
              <a:gd name="T6" fmla="*/ 0 w 241"/>
              <a:gd name="T7" fmla="*/ 0 h 349"/>
              <a:gd name="T8" fmla="*/ 241 w 241"/>
              <a:gd name="T9" fmla="*/ 349 h 349"/>
            </a:gdLst>
            <a:ahLst/>
            <a:cxnLst>
              <a:cxn ang="T4">
                <a:pos x="T0" y="T1"/>
              </a:cxn>
              <a:cxn ang="T5">
                <a:pos x="T2" y="T3"/>
              </a:cxn>
            </a:cxnLst>
            <a:rect l="T6" t="T7" r="T8" b="T9"/>
            <a:pathLst>
              <a:path w="241" h="349">
                <a:moveTo>
                  <a:pt x="241" y="0"/>
                </a:moveTo>
                <a:lnTo>
                  <a:pt x="0" y="349"/>
                </a:lnTo>
              </a:path>
            </a:pathLst>
          </a:custGeom>
          <a:noFill/>
          <a:ln w="19050">
            <a:solidFill>
              <a:schemeClr val="tx1"/>
            </a:solidFill>
            <a:round/>
            <a:headEnd type="none" w="lg" len="lg"/>
            <a:tailEnd type="stealth" w="lg" len="lg"/>
          </a:ln>
        </p:spPr>
        <p:txBody>
          <a:bodyPr wrap="none" anchor="ctr"/>
          <a:lstStyle/>
          <a:p>
            <a:endParaRPr lang="fa-IR"/>
          </a:p>
        </p:txBody>
      </p:sp>
    </p:spTree>
  </p:cSld>
  <p:clrMapOvr>
    <a:masterClrMapping/>
  </p:clrMapOvr>
  <p:transition spd="slow">
    <p:wedg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Slide Number Placeholder 5"/>
          <p:cNvSpPr>
            <a:spLocks noGrp="1"/>
          </p:cNvSpPr>
          <p:nvPr>
            <p:ph type="sldNum" sz="quarter" idx="12"/>
          </p:nvPr>
        </p:nvSpPr>
        <p:spPr>
          <a:xfrm>
            <a:off x="7010400" y="6245225"/>
            <a:ext cx="2133600" cy="476250"/>
          </a:xfrm>
          <a:prstGeom prst="rect">
            <a:avLst/>
          </a:prstGeom>
          <a:noFill/>
        </p:spPr>
        <p:txBody>
          <a:bodyPr/>
          <a:lstStyle/>
          <a:p>
            <a:fld id="{9F7BEAE3-1F3D-468D-BE1B-DF8E57A4992F}" type="slidenum">
              <a:rPr lang="ar-SA"/>
              <a:pPr/>
              <a:t>227</a:t>
            </a:fld>
            <a:endParaRPr lang="en-US"/>
          </a:p>
        </p:txBody>
      </p:sp>
      <p:sp>
        <p:nvSpPr>
          <p:cNvPr id="232451" name="Text Box 5"/>
          <p:cNvSpPr txBox="1">
            <a:spLocks noChangeArrowheads="1"/>
          </p:cNvSpPr>
          <p:nvPr/>
        </p:nvSpPr>
        <p:spPr bwMode="auto">
          <a:xfrm>
            <a:off x="2362200" y="1447800"/>
            <a:ext cx="838200" cy="519113"/>
          </a:xfrm>
          <a:prstGeom prst="rect">
            <a:avLst/>
          </a:prstGeom>
          <a:noFill/>
          <a:ln w="9525">
            <a:noFill/>
            <a:miter lim="800000"/>
            <a:headEnd/>
            <a:tailEnd/>
          </a:ln>
        </p:spPr>
        <p:txBody>
          <a:bodyPr>
            <a:spAutoFit/>
          </a:bodyPr>
          <a:lstStyle/>
          <a:p>
            <a:pPr rtl="1">
              <a:spcBef>
                <a:spcPct val="50000"/>
              </a:spcBef>
            </a:pPr>
            <a:r>
              <a:rPr lang="fa-IR" sz="2800" i="1">
                <a:latin typeface="Monotype Corsiva" pitchFamily="66" charset="0"/>
                <a:cs typeface="B Mitra" pitchFamily="2" charset="-78"/>
              </a:rPr>
              <a:t>قیمت</a:t>
            </a:r>
            <a:endParaRPr lang="el-GR" sz="2800" i="1">
              <a:latin typeface="Monotype Corsiva" pitchFamily="66" charset="0"/>
              <a:cs typeface="B Mitra" pitchFamily="2" charset="-78"/>
            </a:endParaRPr>
          </a:p>
        </p:txBody>
      </p:sp>
      <p:sp>
        <p:nvSpPr>
          <p:cNvPr id="232452" name="Line 6"/>
          <p:cNvSpPr>
            <a:spLocks noChangeShapeType="1"/>
          </p:cNvSpPr>
          <p:nvPr/>
        </p:nvSpPr>
        <p:spPr bwMode="auto">
          <a:xfrm>
            <a:off x="2819400" y="1981200"/>
            <a:ext cx="0" cy="3200400"/>
          </a:xfrm>
          <a:prstGeom prst="line">
            <a:avLst/>
          </a:prstGeom>
          <a:noFill/>
          <a:ln w="19050">
            <a:solidFill>
              <a:schemeClr val="tx1"/>
            </a:solidFill>
            <a:round/>
            <a:headEnd type="stealth" w="lg" len="lg"/>
            <a:tailEnd type="none" w="lg" len="lg"/>
          </a:ln>
        </p:spPr>
        <p:txBody>
          <a:bodyPr wrap="none" anchor="ctr"/>
          <a:lstStyle/>
          <a:p>
            <a:endParaRPr lang="fa-IR"/>
          </a:p>
        </p:txBody>
      </p:sp>
      <p:sp>
        <p:nvSpPr>
          <p:cNvPr id="232453" name="Line 7"/>
          <p:cNvSpPr>
            <a:spLocks noChangeShapeType="1"/>
          </p:cNvSpPr>
          <p:nvPr/>
        </p:nvSpPr>
        <p:spPr bwMode="auto">
          <a:xfrm flipH="1">
            <a:off x="2819400" y="5181600"/>
            <a:ext cx="3657600" cy="0"/>
          </a:xfrm>
          <a:prstGeom prst="line">
            <a:avLst/>
          </a:prstGeom>
          <a:noFill/>
          <a:ln w="19050">
            <a:solidFill>
              <a:schemeClr val="tx1"/>
            </a:solidFill>
            <a:round/>
            <a:headEnd type="stealth" w="lg" len="lg"/>
            <a:tailEnd type="none" w="lg" len="lg"/>
          </a:ln>
        </p:spPr>
        <p:txBody>
          <a:bodyPr wrap="none" anchor="ctr"/>
          <a:lstStyle/>
          <a:p>
            <a:endParaRPr lang="fa-IR"/>
          </a:p>
        </p:txBody>
      </p:sp>
      <p:sp>
        <p:nvSpPr>
          <p:cNvPr id="232454" name="Line 8"/>
          <p:cNvSpPr>
            <a:spLocks noChangeShapeType="1"/>
          </p:cNvSpPr>
          <p:nvPr/>
        </p:nvSpPr>
        <p:spPr bwMode="auto">
          <a:xfrm>
            <a:off x="3733800" y="50292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2455" name="Line 9"/>
          <p:cNvSpPr>
            <a:spLocks noChangeShapeType="1"/>
          </p:cNvSpPr>
          <p:nvPr/>
        </p:nvSpPr>
        <p:spPr bwMode="auto">
          <a:xfrm>
            <a:off x="4572000" y="50292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2456" name="Line 10"/>
          <p:cNvSpPr>
            <a:spLocks noChangeShapeType="1"/>
          </p:cNvSpPr>
          <p:nvPr/>
        </p:nvSpPr>
        <p:spPr bwMode="auto">
          <a:xfrm>
            <a:off x="5410200" y="50292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2457" name="Line 11"/>
          <p:cNvSpPr>
            <a:spLocks noChangeShapeType="1"/>
          </p:cNvSpPr>
          <p:nvPr/>
        </p:nvSpPr>
        <p:spPr bwMode="auto">
          <a:xfrm flipH="1">
            <a:off x="2590800" y="43434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2458" name="Line 12"/>
          <p:cNvSpPr>
            <a:spLocks noChangeShapeType="1"/>
          </p:cNvSpPr>
          <p:nvPr/>
        </p:nvSpPr>
        <p:spPr bwMode="auto">
          <a:xfrm flipH="1">
            <a:off x="2590800" y="25146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2459" name="Line 13"/>
          <p:cNvSpPr>
            <a:spLocks noChangeShapeType="1"/>
          </p:cNvSpPr>
          <p:nvPr/>
        </p:nvSpPr>
        <p:spPr bwMode="auto">
          <a:xfrm flipH="1">
            <a:off x="2590800" y="34290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2460" name="Text Box 14"/>
          <p:cNvSpPr txBox="1">
            <a:spLocks noChangeArrowheads="1"/>
          </p:cNvSpPr>
          <p:nvPr/>
        </p:nvSpPr>
        <p:spPr bwMode="auto">
          <a:xfrm>
            <a:off x="6477000" y="4953000"/>
            <a:ext cx="838200" cy="519113"/>
          </a:xfrm>
          <a:prstGeom prst="rect">
            <a:avLst/>
          </a:prstGeom>
          <a:noFill/>
          <a:ln w="9525">
            <a:noFill/>
            <a:miter lim="800000"/>
            <a:headEnd/>
            <a:tailEnd/>
          </a:ln>
        </p:spPr>
        <p:txBody>
          <a:bodyPr>
            <a:spAutoFit/>
          </a:bodyPr>
          <a:lstStyle/>
          <a:p>
            <a:pPr rtl="1">
              <a:spcBef>
                <a:spcPct val="50000"/>
              </a:spcBef>
            </a:pPr>
            <a:r>
              <a:rPr lang="fa-IR" sz="2800" i="1">
                <a:latin typeface="Monotype Corsiva" pitchFamily="66" charset="0"/>
                <a:cs typeface="B Mitra" pitchFamily="2" charset="-78"/>
              </a:rPr>
              <a:t>کیفیت</a:t>
            </a:r>
            <a:endParaRPr lang="el-GR" sz="2800" i="1">
              <a:latin typeface="Monotype Corsiva" pitchFamily="66" charset="0"/>
              <a:cs typeface="B Mitra" pitchFamily="2" charset="-78"/>
            </a:endParaRPr>
          </a:p>
        </p:txBody>
      </p:sp>
      <p:sp>
        <p:nvSpPr>
          <p:cNvPr id="232461" name="Text Box 15"/>
          <p:cNvSpPr txBox="1">
            <a:spLocks noChangeArrowheads="1"/>
          </p:cNvSpPr>
          <p:nvPr/>
        </p:nvSpPr>
        <p:spPr bwMode="auto">
          <a:xfrm>
            <a:off x="3276600" y="54102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پایین</a:t>
            </a:r>
            <a:endParaRPr lang="el-GR" sz="2400" i="1">
              <a:latin typeface="Monotype Corsiva" pitchFamily="66" charset="0"/>
              <a:cs typeface="B Mitra" pitchFamily="2" charset="-78"/>
            </a:endParaRPr>
          </a:p>
        </p:txBody>
      </p:sp>
      <p:sp>
        <p:nvSpPr>
          <p:cNvPr id="232462" name="Text Box 16"/>
          <p:cNvSpPr txBox="1">
            <a:spLocks noChangeArrowheads="1"/>
          </p:cNvSpPr>
          <p:nvPr/>
        </p:nvSpPr>
        <p:spPr bwMode="auto">
          <a:xfrm>
            <a:off x="4114800" y="54102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متوسط</a:t>
            </a:r>
            <a:endParaRPr lang="el-GR" sz="2400" i="1">
              <a:latin typeface="Monotype Corsiva" pitchFamily="66" charset="0"/>
              <a:cs typeface="B Mitra" pitchFamily="2" charset="-78"/>
            </a:endParaRPr>
          </a:p>
        </p:txBody>
      </p:sp>
      <p:sp>
        <p:nvSpPr>
          <p:cNvPr id="232463" name="Text Box 17"/>
          <p:cNvSpPr txBox="1">
            <a:spLocks noChangeArrowheads="1"/>
          </p:cNvSpPr>
          <p:nvPr/>
        </p:nvSpPr>
        <p:spPr bwMode="auto">
          <a:xfrm>
            <a:off x="4953000" y="54102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بالا</a:t>
            </a:r>
            <a:endParaRPr lang="el-GR" sz="2400" i="1">
              <a:latin typeface="Monotype Corsiva" pitchFamily="66" charset="0"/>
              <a:cs typeface="B Mitra" pitchFamily="2" charset="-78"/>
            </a:endParaRPr>
          </a:p>
        </p:txBody>
      </p:sp>
      <p:sp>
        <p:nvSpPr>
          <p:cNvPr id="232464" name="Text Box 18"/>
          <p:cNvSpPr txBox="1">
            <a:spLocks noChangeArrowheads="1"/>
          </p:cNvSpPr>
          <p:nvPr/>
        </p:nvSpPr>
        <p:spPr bwMode="auto">
          <a:xfrm>
            <a:off x="1752600" y="22860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بالا</a:t>
            </a:r>
            <a:endParaRPr lang="el-GR" sz="2400" i="1">
              <a:latin typeface="Monotype Corsiva" pitchFamily="66" charset="0"/>
              <a:cs typeface="B Mitra" pitchFamily="2" charset="-78"/>
            </a:endParaRPr>
          </a:p>
        </p:txBody>
      </p:sp>
      <p:sp>
        <p:nvSpPr>
          <p:cNvPr id="232465" name="Text Box 19"/>
          <p:cNvSpPr txBox="1">
            <a:spLocks noChangeArrowheads="1"/>
          </p:cNvSpPr>
          <p:nvPr/>
        </p:nvSpPr>
        <p:spPr bwMode="auto">
          <a:xfrm>
            <a:off x="1752600" y="32004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متوسط</a:t>
            </a:r>
            <a:endParaRPr lang="el-GR" sz="2400" i="1">
              <a:latin typeface="Monotype Corsiva" pitchFamily="66" charset="0"/>
              <a:cs typeface="B Mitra" pitchFamily="2" charset="-78"/>
            </a:endParaRPr>
          </a:p>
        </p:txBody>
      </p:sp>
      <p:sp>
        <p:nvSpPr>
          <p:cNvPr id="232466" name="Text Box 20"/>
          <p:cNvSpPr txBox="1">
            <a:spLocks noChangeArrowheads="1"/>
          </p:cNvSpPr>
          <p:nvPr/>
        </p:nvSpPr>
        <p:spPr bwMode="auto">
          <a:xfrm>
            <a:off x="1752600" y="4114800"/>
            <a:ext cx="838200" cy="457200"/>
          </a:xfrm>
          <a:prstGeom prst="rect">
            <a:avLst/>
          </a:prstGeom>
          <a:noFill/>
          <a:ln w="9525">
            <a:noFill/>
            <a:miter lim="800000"/>
            <a:headEnd/>
            <a:tailEnd/>
          </a:ln>
        </p:spPr>
        <p:txBody>
          <a:bodyPr>
            <a:spAutoFit/>
          </a:bodyPr>
          <a:lstStyle/>
          <a:p>
            <a:pPr rtl="1">
              <a:spcBef>
                <a:spcPct val="50000"/>
              </a:spcBef>
            </a:pPr>
            <a:r>
              <a:rPr lang="fa-IR" sz="2400" i="1">
                <a:latin typeface="Monotype Corsiva" pitchFamily="66" charset="0"/>
                <a:cs typeface="B Mitra" pitchFamily="2" charset="-78"/>
              </a:rPr>
              <a:t>پایین</a:t>
            </a:r>
            <a:endParaRPr lang="el-GR" sz="2400" i="1">
              <a:latin typeface="Monotype Corsiva" pitchFamily="66" charset="0"/>
              <a:cs typeface="B Mitra" pitchFamily="2" charset="-78"/>
            </a:endParaRPr>
          </a:p>
        </p:txBody>
      </p:sp>
      <p:sp>
        <p:nvSpPr>
          <p:cNvPr id="232467" name="AutoShape 21"/>
          <p:cNvSpPr>
            <a:spLocks noChangeArrowheads="1"/>
          </p:cNvSpPr>
          <p:nvPr/>
        </p:nvSpPr>
        <p:spPr bwMode="auto">
          <a:xfrm>
            <a:off x="3048000" y="3962400"/>
            <a:ext cx="1066800" cy="990600"/>
          </a:xfrm>
          <a:prstGeom prst="foldedCorner">
            <a:avLst>
              <a:gd name="adj" fmla="val 12500"/>
            </a:avLst>
          </a:prstGeom>
          <a:solidFill>
            <a:schemeClr val="accent1"/>
          </a:solidFill>
          <a:ln w="19050">
            <a:solidFill>
              <a:schemeClr val="tx1"/>
            </a:solidFill>
            <a:round/>
            <a:headEnd type="none" w="lg" len="lg"/>
            <a:tailEnd type="none" w="lg" len="lg"/>
          </a:ln>
        </p:spPr>
        <p:txBody>
          <a:bodyPr wrap="none" anchor="ctr"/>
          <a:lstStyle/>
          <a:p>
            <a:r>
              <a:rPr lang="fa-IR" sz="2400" i="1">
                <a:cs typeface="B Mitra" pitchFamily="2" charset="-78"/>
              </a:rPr>
              <a:t>کالاهای</a:t>
            </a:r>
          </a:p>
          <a:p>
            <a:r>
              <a:rPr lang="fa-IR" sz="2400" i="1">
                <a:cs typeface="B Mitra" pitchFamily="2" charset="-78"/>
              </a:rPr>
              <a:t>جدید</a:t>
            </a:r>
            <a:endParaRPr lang="en-US" sz="2400" i="1">
              <a:cs typeface="B Mitra" pitchFamily="2" charset="-78"/>
            </a:endParaRPr>
          </a:p>
        </p:txBody>
      </p:sp>
      <p:sp>
        <p:nvSpPr>
          <p:cNvPr id="232468" name="AutoShape 22"/>
          <p:cNvSpPr>
            <a:spLocks noChangeArrowheads="1"/>
          </p:cNvSpPr>
          <p:nvPr/>
        </p:nvSpPr>
        <p:spPr bwMode="auto">
          <a:xfrm>
            <a:off x="4495800" y="2971800"/>
            <a:ext cx="1066800" cy="990600"/>
          </a:xfrm>
          <a:prstGeom prst="foldedCorner">
            <a:avLst>
              <a:gd name="adj" fmla="val 12500"/>
            </a:avLst>
          </a:prstGeom>
          <a:solidFill>
            <a:schemeClr val="accent1"/>
          </a:solidFill>
          <a:ln w="19050">
            <a:solidFill>
              <a:schemeClr val="tx1"/>
            </a:solidFill>
            <a:round/>
            <a:headEnd type="none" w="lg" len="lg"/>
            <a:tailEnd type="none" w="lg" len="lg"/>
          </a:ln>
        </p:spPr>
        <p:txBody>
          <a:bodyPr wrap="none" anchor="ctr"/>
          <a:lstStyle/>
          <a:p>
            <a:r>
              <a:rPr lang="fa-IR" sz="2400" i="1">
                <a:cs typeface="B Mitra" pitchFamily="2" charset="-78"/>
              </a:rPr>
              <a:t>کالاهای</a:t>
            </a:r>
          </a:p>
          <a:p>
            <a:r>
              <a:rPr lang="fa-IR" sz="2400" i="1">
                <a:cs typeface="B Mitra" pitchFamily="2" charset="-78"/>
              </a:rPr>
              <a:t>موجود</a:t>
            </a:r>
            <a:endParaRPr lang="en-US" sz="2400" i="1">
              <a:cs typeface="B Mitra" pitchFamily="2" charset="-78"/>
            </a:endParaRPr>
          </a:p>
        </p:txBody>
      </p:sp>
      <p:sp>
        <p:nvSpPr>
          <p:cNvPr id="232469" name="Line 23"/>
          <p:cNvSpPr>
            <a:spLocks noChangeShapeType="1"/>
          </p:cNvSpPr>
          <p:nvPr/>
        </p:nvSpPr>
        <p:spPr bwMode="auto">
          <a:xfrm flipH="1">
            <a:off x="4191000" y="3810000"/>
            <a:ext cx="228600" cy="15240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32470" name="WordArt 24" descr="Paper bag"/>
          <p:cNvSpPr>
            <a:spLocks noChangeArrowheads="1" noChangeShapeType="1" noTextEdit="1"/>
          </p:cNvSpPr>
          <p:nvPr/>
        </p:nvSpPr>
        <p:spPr bwMode="auto">
          <a:xfrm>
            <a:off x="685800" y="381000"/>
            <a:ext cx="76962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گسترش خط تولید ( بسط دو طرفه )</a:t>
            </a:r>
          </a:p>
        </p:txBody>
      </p:sp>
      <p:sp>
        <p:nvSpPr>
          <p:cNvPr id="232471" name="AutoShape 25"/>
          <p:cNvSpPr>
            <a:spLocks noChangeArrowheads="1"/>
          </p:cNvSpPr>
          <p:nvPr/>
        </p:nvSpPr>
        <p:spPr bwMode="auto">
          <a:xfrm>
            <a:off x="5943600" y="1981200"/>
            <a:ext cx="1066800" cy="990600"/>
          </a:xfrm>
          <a:prstGeom prst="foldedCorner">
            <a:avLst>
              <a:gd name="adj" fmla="val 12500"/>
            </a:avLst>
          </a:prstGeom>
          <a:solidFill>
            <a:schemeClr val="accent1"/>
          </a:solidFill>
          <a:ln w="19050">
            <a:solidFill>
              <a:schemeClr val="tx1"/>
            </a:solidFill>
            <a:round/>
            <a:headEnd type="none" w="lg" len="lg"/>
            <a:tailEnd type="none" w="lg" len="lg"/>
          </a:ln>
        </p:spPr>
        <p:txBody>
          <a:bodyPr wrap="none" anchor="ctr"/>
          <a:lstStyle/>
          <a:p>
            <a:r>
              <a:rPr lang="fa-IR" sz="2400" i="1">
                <a:cs typeface="B Mitra" pitchFamily="2" charset="-78"/>
              </a:rPr>
              <a:t>کالاهای</a:t>
            </a:r>
          </a:p>
          <a:p>
            <a:r>
              <a:rPr lang="fa-IR" sz="2400" i="1">
                <a:cs typeface="B Mitra" pitchFamily="2" charset="-78"/>
              </a:rPr>
              <a:t>جدید</a:t>
            </a:r>
            <a:endParaRPr lang="en-US" sz="2400" i="1">
              <a:cs typeface="B Mitra" pitchFamily="2" charset="-78"/>
            </a:endParaRPr>
          </a:p>
        </p:txBody>
      </p:sp>
      <p:sp>
        <p:nvSpPr>
          <p:cNvPr id="232472" name="Line 26"/>
          <p:cNvSpPr>
            <a:spLocks noChangeShapeType="1"/>
          </p:cNvSpPr>
          <p:nvPr/>
        </p:nvSpPr>
        <p:spPr bwMode="auto">
          <a:xfrm flipV="1">
            <a:off x="5638800" y="2895600"/>
            <a:ext cx="228600" cy="152400"/>
          </a:xfrm>
          <a:prstGeom prst="line">
            <a:avLst/>
          </a:prstGeom>
          <a:noFill/>
          <a:ln w="19050">
            <a:solidFill>
              <a:schemeClr val="tx1"/>
            </a:solidFill>
            <a:round/>
            <a:headEnd type="none" w="lg" len="lg"/>
            <a:tailEnd type="stealth" w="lg" len="lg"/>
          </a:ln>
        </p:spPr>
        <p:txBody>
          <a:bodyPr wrap="none" anchor="ctr"/>
          <a:lstStyle/>
          <a:p>
            <a:endParaRPr lang="fa-IR"/>
          </a:p>
        </p:txBody>
      </p:sp>
    </p:spTree>
  </p:cSld>
  <p:clrMapOvr>
    <a:masterClrMapping/>
  </p:clrMapOvr>
  <p:transition spd="slow">
    <p:wheel spokes="1"/>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Slide Number Placeholder 5"/>
          <p:cNvSpPr>
            <a:spLocks noGrp="1"/>
          </p:cNvSpPr>
          <p:nvPr>
            <p:ph type="sldNum" sz="quarter" idx="12"/>
          </p:nvPr>
        </p:nvSpPr>
        <p:spPr>
          <a:xfrm>
            <a:off x="7010400" y="6245225"/>
            <a:ext cx="2133600" cy="476250"/>
          </a:xfrm>
          <a:prstGeom prst="rect">
            <a:avLst/>
          </a:prstGeom>
          <a:noFill/>
        </p:spPr>
        <p:txBody>
          <a:bodyPr/>
          <a:lstStyle/>
          <a:p>
            <a:fld id="{F4549307-F642-4083-B460-6BA73A971B59}" type="slidenum">
              <a:rPr lang="ar-SA"/>
              <a:pPr/>
              <a:t>228</a:t>
            </a:fld>
            <a:endParaRPr lang="en-US"/>
          </a:p>
        </p:txBody>
      </p:sp>
      <p:sp>
        <p:nvSpPr>
          <p:cNvPr id="233475" name="WordArt 5" descr="Paper bag"/>
          <p:cNvSpPr>
            <a:spLocks noChangeArrowheads="1" noChangeShapeType="1" noTextEdit="1"/>
          </p:cNvSpPr>
          <p:nvPr/>
        </p:nvSpPr>
        <p:spPr bwMode="auto">
          <a:xfrm>
            <a:off x="457200" y="381000"/>
            <a:ext cx="80772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عوامل مؤثر بر تصمیم گیری در مورد قیمت محصول</a:t>
            </a:r>
          </a:p>
        </p:txBody>
      </p:sp>
      <p:sp>
        <p:nvSpPr>
          <p:cNvPr id="233476" name="Rectangle 7"/>
          <p:cNvSpPr>
            <a:spLocks noChangeArrowheads="1"/>
          </p:cNvSpPr>
          <p:nvPr/>
        </p:nvSpPr>
        <p:spPr bwMode="auto">
          <a:xfrm>
            <a:off x="3733800" y="28194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تصمیمات مربوط</a:t>
            </a:r>
          </a:p>
          <a:p>
            <a:r>
              <a:rPr lang="fa-IR" sz="2400" i="1">
                <a:cs typeface="B Mitra" pitchFamily="2" charset="-78"/>
              </a:rPr>
              <a:t>به</a:t>
            </a:r>
          </a:p>
          <a:p>
            <a:r>
              <a:rPr lang="fa-IR" sz="2400" i="1">
                <a:cs typeface="B Mitra" pitchFamily="2" charset="-78"/>
              </a:rPr>
              <a:t>قیمت گذاری کالا</a:t>
            </a:r>
            <a:endParaRPr lang="en-US" sz="2400" i="1">
              <a:cs typeface="B Mitra" pitchFamily="2" charset="-78"/>
            </a:endParaRPr>
          </a:p>
        </p:txBody>
      </p:sp>
      <p:sp>
        <p:nvSpPr>
          <p:cNvPr id="233477" name="Rectangle 8"/>
          <p:cNvSpPr>
            <a:spLocks noChangeArrowheads="1"/>
          </p:cNvSpPr>
          <p:nvPr/>
        </p:nvSpPr>
        <p:spPr bwMode="auto">
          <a:xfrm>
            <a:off x="6400800" y="2819400"/>
            <a:ext cx="1600200" cy="1828800"/>
          </a:xfrm>
          <a:prstGeom prst="rect">
            <a:avLst/>
          </a:prstGeom>
          <a:solidFill>
            <a:schemeClr val="accent1"/>
          </a:solidFill>
          <a:ln w="19050" algn="ctr">
            <a:solidFill>
              <a:schemeClr val="tx1"/>
            </a:solidFill>
            <a:miter lim="800000"/>
            <a:headEnd/>
            <a:tailEnd/>
          </a:ln>
        </p:spPr>
        <p:txBody>
          <a:bodyPr wrap="none"/>
          <a:lstStyle/>
          <a:p>
            <a:pPr algn="r" rtl="1"/>
            <a:r>
              <a:rPr lang="fa-IR" sz="1600" i="1">
                <a:cs typeface="B Mitra" pitchFamily="2" charset="-78"/>
              </a:rPr>
              <a:t>   </a:t>
            </a:r>
            <a:r>
              <a:rPr lang="fa-IR" sz="1800" i="1">
                <a:cs typeface="B Mitra" pitchFamily="2" charset="-78"/>
              </a:rPr>
              <a:t>عوامل محیطی :</a:t>
            </a:r>
            <a:r>
              <a:rPr lang="fa-IR" sz="1600" i="1">
                <a:cs typeface="B Mitra" pitchFamily="2" charset="-78"/>
              </a:rPr>
              <a:t>   </a:t>
            </a:r>
          </a:p>
          <a:p>
            <a:pPr algn="r" rtl="1">
              <a:buFontTx/>
              <a:buChar char="-"/>
            </a:pPr>
            <a:r>
              <a:rPr lang="fa-IR" sz="1600" i="1">
                <a:cs typeface="B Mitra" pitchFamily="2" charset="-78"/>
              </a:rPr>
              <a:t> ماهیت بازار و تقاضا</a:t>
            </a:r>
          </a:p>
          <a:p>
            <a:pPr algn="r" rtl="1">
              <a:buFontTx/>
              <a:buChar char="-"/>
            </a:pPr>
            <a:r>
              <a:rPr lang="fa-IR" sz="1600" i="1">
                <a:cs typeface="B Mitra" pitchFamily="2" charset="-78"/>
              </a:rPr>
              <a:t> شرایط رقابتی</a:t>
            </a:r>
          </a:p>
          <a:p>
            <a:pPr algn="r" rtl="1">
              <a:buFontTx/>
              <a:buChar char="-"/>
            </a:pPr>
            <a:r>
              <a:rPr lang="fa-IR" sz="1600" i="1">
                <a:cs typeface="B Mitra" pitchFamily="2" charset="-78"/>
              </a:rPr>
              <a:t> اوضاع و احوال اقتصادی</a:t>
            </a:r>
          </a:p>
          <a:p>
            <a:pPr algn="r" rtl="1">
              <a:buFontTx/>
              <a:buChar char="-"/>
            </a:pPr>
            <a:r>
              <a:rPr lang="fa-IR" sz="1600" i="1">
                <a:cs typeface="B Mitra" pitchFamily="2" charset="-78"/>
              </a:rPr>
              <a:t> شرایط واسطه ها</a:t>
            </a:r>
          </a:p>
          <a:p>
            <a:pPr algn="r" rtl="1">
              <a:buFontTx/>
              <a:buChar char="-"/>
            </a:pPr>
            <a:r>
              <a:rPr lang="fa-IR" sz="1600" i="1">
                <a:cs typeface="B Mitra" pitchFamily="2" charset="-78"/>
              </a:rPr>
              <a:t> واکنش دولت</a:t>
            </a:r>
          </a:p>
          <a:p>
            <a:pPr algn="r" rtl="1"/>
            <a:endParaRPr lang="en-US" sz="1600" i="1">
              <a:cs typeface="B Mitra" pitchFamily="2" charset="-78"/>
            </a:endParaRPr>
          </a:p>
        </p:txBody>
      </p:sp>
      <p:sp>
        <p:nvSpPr>
          <p:cNvPr id="233478" name="AutoShape 9"/>
          <p:cNvSpPr>
            <a:spLocks noChangeArrowheads="1"/>
          </p:cNvSpPr>
          <p:nvPr/>
        </p:nvSpPr>
        <p:spPr bwMode="auto">
          <a:xfrm>
            <a:off x="2667000" y="3505200"/>
            <a:ext cx="838200" cy="609600"/>
          </a:xfrm>
          <a:prstGeom prst="rightArrow">
            <a:avLst>
              <a:gd name="adj1" fmla="val 50000"/>
              <a:gd name="adj2" fmla="val 34375"/>
            </a:avLst>
          </a:prstGeom>
          <a:solidFill>
            <a:schemeClr val="accent1"/>
          </a:solidFill>
          <a:ln w="19050" algn="ctr">
            <a:solidFill>
              <a:schemeClr val="tx1"/>
            </a:solidFill>
            <a:miter lim="800000"/>
            <a:headEnd type="none" w="lg" len="lg"/>
            <a:tailEnd type="none" w="lg" len="lg"/>
          </a:ln>
        </p:spPr>
        <p:txBody>
          <a:bodyPr wrap="none" anchor="ctr"/>
          <a:lstStyle/>
          <a:p>
            <a:endParaRPr lang="fa-IR"/>
          </a:p>
        </p:txBody>
      </p:sp>
      <p:sp>
        <p:nvSpPr>
          <p:cNvPr id="233479" name="AutoShape 11"/>
          <p:cNvSpPr>
            <a:spLocks noChangeArrowheads="1"/>
          </p:cNvSpPr>
          <p:nvPr/>
        </p:nvSpPr>
        <p:spPr bwMode="auto">
          <a:xfrm rot="10800000">
            <a:off x="5562600" y="3505200"/>
            <a:ext cx="838200" cy="609600"/>
          </a:xfrm>
          <a:prstGeom prst="rightArrow">
            <a:avLst>
              <a:gd name="adj1" fmla="val 50000"/>
              <a:gd name="adj2" fmla="val 34375"/>
            </a:avLst>
          </a:prstGeom>
          <a:solidFill>
            <a:schemeClr val="accent1"/>
          </a:solidFill>
          <a:ln w="19050" algn="ctr">
            <a:solidFill>
              <a:schemeClr val="tx1"/>
            </a:solidFill>
            <a:miter lim="800000"/>
            <a:headEnd type="none" w="lg" len="lg"/>
            <a:tailEnd type="none" w="lg" len="lg"/>
          </a:ln>
        </p:spPr>
        <p:txBody>
          <a:bodyPr wrap="none" anchor="ctr"/>
          <a:lstStyle/>
          <a:p>
            <a:endParaRPr lang="fa-IR"/>
          </a:p>
        </p:txBody>
      </p:sp>
      <p:sp>
        <p:nvSpPr>
          <p:cNvPr id="233480" name="Rectangle 12"/>
          <p:cNvSpPr>
            <a:spLocks noChangeArrowheads="1"/>
          </p:cNvSpPr>
          <p:nvPr/>
        </p:nvSpPr>
        <p:spPr bwMode="auto">
          <a:xfrm>
            <a:off x="1066800" y="2819400"/>
            <a:ext cx="1600200" cy="1828800"/>
          </a:xfrm>
          <a:prstGeom prst="rect">
            <a:avLst/>
          </a:prstGeom>
          <a:solidFill>
            <a:schemeClr val="accent1"/>
          </a:solidFill>
          <a:ln w="19050" algn="ctr">
            <a:solidFill>
              <a:schemeClr val="tx1"/>
            </a:solidFill>
            <a:miter lim="800000"/>
            <a:headEnd/>
            <a:tailEnd/>
          </a:ln>
        </p:spPr>
        <p:txBody>
          <a:bodyPr wrap="none"/>
          <a:lstStyle/>
          <a:p>
            <a:pPr algn="r" rtl="1"/>
            <a:r>
              <a:rPr lang="fa-IR" sz="1800" i="1">
                <a:cs typeface="B Mitra" pitchFamily="2" charset="-78"/>
              </a:rPr>
              <a:t>عوامل داخلی شرکت :</a:t>
            </a:r>
            <a:r>
              <a:rPr lang="fa-IR" sz="1600" i="1">
                <a:cs typeface="B Mitra" pitchFamily="2" charset="-78"/>
              </a:rPr>
              <a:t>   </a:t>
            </a:r>
          </a:p>
          <a:p>
            <a:pPr algn="r" rtl="1">
              <a:buFontTx/>
              <a:buChar char="-"/>
            </a:pPr>
            <a:r>
              <a:rPr lang="fa-IR" sz="1600" i="1">
                <a:cs typeface="B Mitra" pitchFamily="2" charset="-78"/>
              </a:rPr>
              <a:t> اهداف بازاریابی مؤسسه</a:t>
            </a:r>
          </a:p>
          <a:p>
            <a:pPr algn="r" rtl="1">
              <a:buFontTx/>
              <a:buChar char="-"/>
            </a:pPr>
            <a:r>
              <a:rPr lang="fa-IR" sz="1600" i="1">
                <a:cs typeface="B Mitra" pitchFamily="2" charset="-78"/>
              </a:rPr>
              <a:t> خط مشی آمیزه های </a:t>
            </a:r>
          </a:p>
          <a:p>
            <a:pPr algn="r" rtl="1"/>
            <a:r>
              <a:rPr lang="fa-IR" sz="1600" i="1">
                <a:cs typeface="B Mitra" pitchFamily="2" charset="-78"/>
              </a:rPr>
              <a:t>بازاریابی</a:t>
            </a:r>
          </a:p>
          <a:p>
            <a:pPr algn="r" rtl="1">
              <a:buFontTx/>
              <a:buChar char="-"/>
            </a:pPr>
            <a:r>
              <a:rPr lang="fa-IR" sz="1600" i="1">
                <a:cs typeface="B Mitra" pitchFamily="2" charset="-78"/>
              </a:rPr>
              <a:t> هزینه های تولید و </a:t>
            </a:r>
          </a:p>
          <a:p>
            <a:pPr algn="r" rtl="1"/>
            <a:r>
              <a:rPr lang="fa-IR" sz="1600" i="1">
                <a:cs typeface="B Mitra" pitchFamily="2" charset="-78"/>
              </a:rPr>
              <a:t>توزیع کالا</a:t>
            </a:r>
          </a:p>
          <a:p>
            <a:pPr algn="r" rtl="1">
              <a:buFontTx/>
              <a:buChar char="-"/>
            </a:pPr>
            <a:r>
              <a:rPr lang="fa-IR" sz="1600" i="1">
                <a:cs typeface="B Mitra" pitchFamily="2" charset="-78"/>
              </a:rPr>
              <a:t> ملاحظات سازمانی</a:t>
            </a:r>
            <a:endParaRPr lang="en-US" sz="1600" i="1">
              <a:cs typeface="B Mitra" pitchFamily="2" charset="-78"/>
            </a:endParaRPr>
          </a:p>
        </p:txBody>
      </p:sp>
    </p:spTree>
  </p:cSld>
  <p:clrMapOvr>
    <a:masterClrMapping/>
  </p:clrMapOvr>
  <p:transition spd="slow">
    <p:wheel spokes="2"/>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Slide Number Placeholder 5"/>
          <p:cNvSpPr>
            <a:spLocks noGrp="1"/>
          </p:cNvSpPr>
          <p:nvPr>
            <p:ph type="sldNum" sz="quarter" idx="12"/>
          </p:nvPr>
        </p:nvSpPr>
        <p:spPr>
          <a:xfrm>
            <a:off x="7010400" y="6245225"/>
            <a:ext cx="2133600" cy="476250"/>
          </a:xfrm>
          <a:prstGeom prst="rect">
            <a:avLst/>
          </a:prstGeom>
          <a:noFill/>
        </p:spPr>
        <p:txBody>
          <a:bodyPr/>
          <a:lstStyle/>
          <a:p>
            <a:fld id="{6531B7CB-A6BD-4A7F-BA66-B1468FEA407B}" type="slidenum">
              <a:rPr lang="ar-SA"/>
              <a:pPr/>
              <a:t>229</a:t>
            </a:fld>
            <a:endParaRPr lang="en-US"/>
          </a:p>
        </p:txBody>
      </p:sp>
      <p:sp>
        <p:nvSpPr>
          <p:cNvPr id="234499" name="WordArt 5" descr="Paper bag"/>
          <p:cNvSpPr>
            <a:spLocks noChangeArrowheads="1" noChangeShapeType="1" noTextEdit="1"/>
          </p:cNvSpPr>
          <p:nvPr/>
        </p:nvSpPr>
        <p:spPr bwMode="auto">
          <a:xfrm>
            <a:off x="1600200" y="381000"/>
            <a:ext cx="59436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برخی از اهداف مؤسسات</a:t>
            </a:r>
          </a:p>
        </p:txBody>
      </p:sp>
      <p:sp>
        <p:nvSpPr>
          <p:cNvPr id="234500" name="Text Box 6"/>
          <p:cNvSpPr txBox="1">
            <a:spLocks noChangeArrowheads="1"/>
          </p:cNvSpPr>
          <p:nvPr/>
        </p:nvSpPr>
        <p:spPr bwMode="auto">
          <a:xfrm>
            <a:off x="457200" y="1524000"/>
            <a:ext cx="8153400" cy="4781550"/>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بقاء و حفظ خود در بازار </a:t>
            </a:r>
          </a:p>
          <a:p>
            <a:pPr algn="r" rtl="1">
              <a:spcBef>
                <a:spcPct val="50000"/>
              </a:spcBef>
            </a:pPr>
            <a:r>
              <a:rPr lang="fa-IR" i="1">
                <a:latin typeface="Monotype Corsiva" pitchFamily="66" charset="0"/>
                <a:cs typeface="B Mitra" pitchFamily="2" charset="-78"/>
              </a:rPr>
              <a:t>2- به حداکثر رساندن سود جاری</a:t>
            </a:r>
          </a:p>
          <a:p>
            <a:pPr algn="r" rtl="1">
              <a:spcBef>
                <a:spcPct val="50000"/>
              </a:spcBef>
            </a:pPr>
            <a:r>
              <a:rPr lang="fa-IR" i="1">
                <a:latin typeface="Monotype Corsiva" pitchFamily="66" charset="0"/>
                <a:cs typeface="B Mitra" pitchFamily="2" charset="-78"/>
              </a:rPr>
              <a:t>3- رهبری سهم بازار</a:t>
            </a:r>
          </a:p>
          <a:p>
            <a:pPr algn="r" rtl="1">
              <a:spcBef>
                <a:spcPct val="50000"/>
              </a:spcBef>
            </a:pPr>
            <a:r>
              <a:rPr lang="fa-IR" i="1">
                <a:latin typeface="Monotype Corsiva" pitchFamily="66" charset="0"/>
                <a:cs typeface="B Mitra" pitchFamily="2" charset="-78"/>
              </a:rPr>
              <a:t>4- رهبری کالا از نظر کیفیت</a:t>
            </a:r>
          </a:p>
          <a:p>
            <a:pPr algn="r" rtl="1">
              <a:spcBef>
                <a:spcPct val="50000"/>
              </a:spcBef>
            </a:pPr>
            <a:r>
              <a:rPr lang="fa-IR" i="1">
                <a:latin typeface="Monotype Corsiva" pitchFamily="66" charset="0"/>
                <a:cs typeface="B Mitra" pitchFamily="2" charset="-78"/>
              </a:rPr>
              <a:t>5- سایر اهداف مرتبط با قیمت گذاری</a:t>
            </a:r>
            <a:endParaRPr lang="el-GR" i="1">
              <a:latin typeface="Monotype Corsiva" pitchFamily="66" charset="0"/>
              <a:cs typeface="B Mitra" pitchFamily="2" charset="-78"/>
            </a:endParaRPr>
          </a:p>
        </p:txBody>
      </p:sp>
    </p:spTree>
  </p:cSld>
  <p:clrMapOvr>
    <a:masterClrMapping/>
  </p:clrMapOvr>
  <p:transition spd="slow">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xfrm>
            <a:off x="7010400" y="6245225"/>
            <a:ext cx="2133600" cy="476250"/>
          </a:xfrm>
          <a:prstGeom prst="rect">
            <a:avLst/>
          </a:prstGeom>
          <a:noFill/>
        </p:spPr>
        <p:txBody>
          <a:bodyPr/>
          <a:lstStyle/>
          <a:p>
            <a:fld id="{D0D423A4-6034-4D24-BBE5-D9443C15C9F5}" type="slidenum">
              <a:rPr lang="ar-SA"/>
              <a:pPr/>
              <a:t>23</a:t>
            </a:fld>
            <a:endParaRPr lang="en-US"/>
          </a:p>
        </p:txBody>
      </p:sp>
      <p:sp>
        <p:nvSpPr>
          <p:cNvPr id="28675" name="Text Box 5"/>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این شیوه ، زمانی استفاده می شود که مردم نسبت به کالاهای شرکت نگرش منفی داشته تا جائیکه حتی حاضرند برای مصرف نکردن آنها ، مبلغی را نیز بپردازند </a:t>
            </a:r>
            <a:endParaRPr lang="en-US" i="1">
              <a:cs typeface="B Mitra" pitchFamily="2" charset="-78"/>
            </a:endParaRPr>
          </a:p>
        </p:txBody>
      </p:sp>
      <p:sp>
        <p:nvSpPr>
          <p:cNvPr id="28676" name="WordArt 6" descr="Paper bag"/>
          <p:cNvSpPr>
            <a:spLocks noChangeArrowheads="1" noChangeShapeType="1" noTextEdit="1"/>
          </p:cNvSpPr>
          <p:nvPr/>
        </p:nvSpPr>
        <p:spPr bwMode="auto">
          <a:xfrm>
            <a:off x="2590800" y="523875"/>
            <a:ext cx="3886200"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 تبدیلی</a:t>
            </a:r>
          </a:p>
        </p:txBody>
      </p:sp>
    </p:spTree>
  </p:cSld>
  <p:clrMapOvr>
    <a:masterClrMapping/>
  </p:clrMapOvr>
  <p:transition spd="slow">
    <p:fade thruBlk="1"/>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Slide Number Placeholder 5"/>
          <p:cNvSpPr>
            <a:spLocks noGrp="1"/>
          </p:cNvSpPr>
          <p:nvPr>
            <p:ph type="sldNum" sz="quarter" idx="12"/>
          </p:nvPr>
        </p:nvSpPr>
        <p:spPr>
          <a:xfrm>
            <a:off x="7010400" y="6245225"/>
            <a:ext cx="2133600" cy="476250"/>
          </a:xfrm>
          <a:prstGeom prst="rect">
            <a:avLst/>
          </a:prstGeom>
          <a:noFill/>
        </p:spPr>
        <p:txBody>
          <a:bodyPr/>
          <a:lstStyle/>
          <a:p>
            <a:fld id="{4738784C-1836-49F0-A9B6-01F8F9D84651}" type="slidenum">
              <a:rPr lang="ar-SA"/>
              <a:pPr/>
              <a:t>230</a:t>
            </a:fld>
            <a:endParaRPr lang="en-US"/>
          </a:p>
        </p:txBody>
      </p:sp>
      <p:sp>
        <p:nvSpPr>
          <p:cNvPr id="235523" name="WordArt 5" descr="Paper bag"/>
          <p:cNvSpPr>
            <a:spLocks noChangeArrowheads="1" noChangeShapeType="1" noTextEdit="1"/>
          </p:cNvSpPr>
          <p:nvPr/>
        </p:nvSpPr>
        <p:spPr bwMode="auto">
          <a:xfrm>
            <a:off x="1524000" y="381000"/>
            <a:ext cx="60198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خط مشی آمیزه های بازاریابی</a:t>
            </a:r>
          </a:p>
        </p:txBody>
      </p:sp>
      <p:sp>
        <p:nvSpPr>
          <p:cNvPr id="235524" name="Text Box 6"/>
          <p:cNvSpPr txBox="1">
            <a:spLocks noChangeArrowheads="1"/>
          </p:cNvSpPr>
          <p:nvPr/>
        </p:nvSpPr>
        <p:spPr bwMode="auto">
          <a:xfrm>
            <a:off x="457200" y="2486025"/>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یعنی این که در موقع تهیه برنامه های بازاریابی ، مؤسسات به کدام یک از </a:t>
            </a:r>
            <a:r>
              <a:rPr lang="en-US" i="1">
                <a:latin typeface="Monotype Corsiva" pitchFamily="66" charset="0"/>
                <a:cs typeface="B Mitra" pitchFamily="2" charset="-78"/>
              </a:rPr>
              <a:t>4P</a:t>
            </a:r>
            <a:r>
              <a:rPr lang="fa-IR" i="1">
                <a:latin typeface="Monotype Corsiva" pitchFamily="66" charset="0"/>
                <a:cs typeface="B Mitra" pitchFamily="2" charset="-78"/>
              </a:rPr>
              <a:t> بیشتر بهاء داده و مبنا قرار می دهد و سپس بقیه را با آن تطبیق می دهد</a:t>
            </a:r>
            <a:endParaRPr lang="el-GR" i="1">
              <a:latin typeface="Monotype Corsiva" pitchFamily="66" charset="0"/>
              <a:cs typeface="B Mitra" pitchFamily="2" charset="-78"/>
            </a:endParaRPr>
          </a:p>
        </p:txBody>
      </p:sp>
    </p:spTree>
  </p:cSld>
  <p:clrMapOvr>
    <a:masterClrMapping/>
  </p:clrMapOvr>
  <p:transition spd="slow">
    <p:wheel/>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Slide Number Placeholder 5"/>
          <p:cNvSpPr>
            <a:spLocks noGrp="1"/>
          </p:cNvSpPr>
          <p:nvPr>
            <p:ph type="sldNum" sz="quarter" idx="12"/>
          </p:nvPr>
        </p:nvSpPr>
        <p:spPr>
          <a:xfrm>
            <a:off x="7010400" y="6245225"/>
            <a:ext cx="2133600" cy="476250"/>
          </a:xfrm>
          <a:prstGeom prst="rect">
            <a:avLst/>
          </a:prstGeom>
          <a:noFill/>
        </p:spPr>
        <p:txBody>
          <a:bodyPr/>
          <a:lstStyle/>
          <a:p>
            <a:fld id="{B8B9C18D-ED34-4837-985D-7FB1956A6DBD}" type="slidenum">
              <a:rPr lang="ar-SA"/>
              <a:pPr/>
              <a:t>231</a:t>
            </a:fld>
            <a:endParaRPr lang="en-US"/>
          </a:p>
        </p:txBody>
      </p:sp>
      <p:sp>
        <p:nvSpPr>
          <p:cNvPr id="236547" name="WordArt 5" descr="Paper bag"/>
          <p:cNvSpPr>
            <a:spLocks noChangeArrowheads="1" noChangeShapeType="1" noTextEdit="1"/>
          </p:cNvSpPr>
          <p:nvPr/>
        </p:nvSpPr>
        <p:spPr bwMode="auto">
          <a:xfrm>
            <a:off x="1066800" y="381000"/>
            <a:ext cx="70104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تصمیمات عمده بازاریابان در مورد توزیع</a:t>
            </a:r>
          </a:p>
        </p:txBody>
      </p:sp>
      <p:sp>
        <p:nvSpPr>
          <p:cNvPr id="236548" name="Text Box 6"/>
          <p:cNvSpPr txBox="1">
            <a:spLocks noChangeArrowheads="1"/>
          </p:cNvSpPr>
          <p:nvPr/>
        </p:nvSpPr>
        <p:spPr bwMode="auto">
          <a:xfrm>
            <a:off x="457200" y="2014538"/>
            <a:ext cx="8153400" cy="3776662"/>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کانال های توزیع موجود کدامند ؟</a:t>
            </a:r>
          </a:p>
          <a:p>
            <a:pPr algn="r" rtl="1">
              <a:spcBef>
                <a:spcPct val="50000"/>
              </a:spcBef>
            </a:pPr>
            <a:r>
              <a:rPr lang="fa-IR" i="1">
                <a:latin typeface="Monotype Corsiva" pitchFamily="66" charset="0"/>
                <a:cs typeface="B Mitra" pitchFamily="2" charset="-78"/>
              </a:rPr>
              <a:t>2- ماهیت هر یک از آنها چگونه است ؟</a:t>
            </a:r>
          </a:p>
          <a:p>
            <a:pPr algn="r" rtl="1">
              <a:spcBef>
                <a:spcPct val="50000"/>
              </a:spcBef>
            </a:pPr>
            <a:r>
              <a:rPr lang="fa-IR" i="1">
                <a:latin typeface="Monotype Corsiva" pitchFamily="66" charset="0"/>
                <a:cs typeface="B Mitra" pitchFamily="2" charset="-78"/>
              </a:rPr>
              <a:t>3- هر کدام دارای چند سطح می باشند ؟</a:t>
            </a:r>
          </a:p>
          <a:p>
            <a:pPr algn="r" rtl="1">
              <a:spcBef>
                <a:spcPct val="50000"/>
              </a:spcBef>
            </a:pPr>
            <a:r>
              <a:rPr lang="fa-IR" i="1">
                <a:latin typeface="Monotype Corsiva" pitchFamily="66" charset="0"/>
                <a:cs typeface="B Mitra" pitchFamily="2" charset="-78"/>
              </a:rPr>
              <a:t>4- معایب و محاسن آنها کدام است ؟</a:t>
            </a:r>
            <a:endParaRPr lang="el-GR" i="1">
              <a:latin typeface="Monotype Corsiva" pitchFamily="66" charset="0"/>
              <a:cs typeface="B Mitra" pitchFamily="2" charset="-78"/>
            </a:endParaRPr>
          </a:p>
        </p:txBody>
      </p:sp>
    </p:spTree>
  </p:cSld>
  <p:clrMapOvr>
    <a:masterClrMapping/>
  </p:clrMapOvr>
  <p:transition spd="slow">
    <p:wheel spokes="8"/>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Slide Number Placeholder 5"/>
          <p:cNvSpPr>
            <a:spLocks noGrp="1"/>
          </p:cNvSpPr>
          <p:nvPr>
            <p:ph type="sldNum" sz="quarter" idx="12"/>
          </p:nvPr>
        </p:nvSpPr>
        <p:spPr>
          <a:xfrm>
            <a:off x="7010400" y="6245225"/>
            <a:ext cx="2133600" cy="476250"/>
          </a:xfrm>
          <a:prstGeom prst="rect">
            <a:avLst/>
          </a:prstGeom>
          <a:noFill/>
        </p:spPr>
        <p:txBody>
          <a:bodyPr/>
          <a:lstStyle/>
          <a:p>
            <a:fld id="{F1EF1EE5-80D2-4139-AE99-2F1C35A14EEB}" type="slidenum">
              <a:rPr lang="ar-SA"/>
              <a:pPr/>
              <a:t>232</a:t>
            </a:fld>
            <a:endParaRPr lang="en-US"/>
          </a:p>
        </p:txBody>
      </p:sp>
      <p:sp>
        <p:nvSpPr>
          <p:cNvPr id="237571" name="WordArt 5" descr="Paper bag"/>
          <p:cNvSpPr>
            <a:spLocks noChangeArrowheads="1" noChangeShapeType="1" noTextEdit="1"/>
          </p:cNvSpPr>
          <p:nvPr/>
        </p:nvSpPr>
        <p:spPr bwMode="auto">
          <a:xfrm>
            <a:off x="1066800" y="381000"/>
            <a:ext cx="70104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علل پیچیدگی تصمیمات بازاریابی</a:t>
            </a:r>
          </a:p>
        </p:txBody>
      </p:sp>
      <p:sp>
        <p:nvSpPr>
          <p:cNvPr id="237572" name="Text Box 6"/>
          <p:cNvSpPr txBox="1">
            <a:spLocks noChangeArrowheads="1"/>
          </p:cNvSpPr>
          <p:nvPr/>
        </p:nvSpPr>
        <p:spPr bwMode="auto">
          <a:xfrm>
            <a:off x="457200" y="1524000"/>
            <a:ext cx="8153400" cy="4446588"/>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وجود متغیرهای خیلی زیاد</a:t>
            </a:r>
          </a:p>
          <a:p>
            <a:pPr algn="r" rtl="1">
              <a:spcBef>
                <a:spcPct val="50000"/>
              </a:spcBef>
            </a:pPr>
            <a:r>
              <a:rPr lang="fa-IR" i="1">
                <a:latin typeface="Monotype Corsiva" pitchFamily="66" charset="0"/>
                <a:cs typeface="B Mitra" pitchFamily="2" charset="-78"/>
              </a:rPr>
              <a:t>2- غیرقابل کنترل بودن متغیرهای خارجی</a:t>
            </a:r>
          </a:p>
          <a:p>
            <a:pPr algn="r" rtl="1">
              <a:spcBef>
                <a:spcPct val="50000"/>
              </a:spcBef>
            </a:pPr>
            <a:r>
              <a:rPr lang="fa-IR" i="1">
                <a:latin typeface="Monotype Corsiva" pitchFamily="66" charset="0"/>
                <a:cs typeface="B Mitra" pitchFamily="2" charset="-78"/>
              </a:rPr>
              <a:t>3- بی ثباتی متغیرهای محیط خارجی</a:t>
            </a:r>
          </a:p>
          <a:p>
            <a:pPr algn="r" rtl="1">
              <a:spcBef>
                <a:spcPct val="50000"/>
              </a:spcBef>
            </a:pPr>
            <a:r>
              <a:rPr lang="fa-IR" i="1">
                <a:latin typeface="Monotype Corsiva" pitchFamily="66" charset="0"/>
                <a:cs typeface="B Mitra" pitchFamily="2" charset="-78"/>
              </a:rPr>
              <a:t>4- مشکل اندازه گیری دقیق اثر متغیرها بر روی شرکت</a:t>
            </a:r>
            <a:endParaRPr lang="el-GR" i="1">
              <a:latin typeface="Monotype Corsiva" pitchFamily="66" charset="0"/>
              <a:cs typeface="B Mitra" pitchFamily="2" charset="-78"/>
            </a:endParaRPr>
          </a:p>
        </p:txBody>
      </p:sp>
    </p:spTree>
  </p:cSld>
  <p:clrMapOvr>
    <a:masterClrMapping/>
  </p:clrMapOvr>
  <p:transition spd="slow">
    <p:wipe dir="d"/>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Slide Number Placeholder 5"/>
          <p:cNvSpPr>
            <a:spLocks noGrp="1"/>
          </p:cNvSpPr>
          <p:nvPr>
            <p:ph type="sldNum" sz="quarter" idx="12"/>
          </p:nvPr>
        </p:nvSpPr>
        <p:spPr>
          <a:xfrm>
            <a:off x="7010400" y="6245225"/>
            <a:ext cx="2133600" cy="476250"/>
          </a:xfrm>
          <a:prstGeom prst="rect">
            <a:avLst/>
          </a:prstGeom>
          <a:noFill/>
        </p:spPr>
        <p:txBody>
          <a:bodyPr/>
          <a:lstStyle/>
          <a:p>
            <a:fld id="{5405DD08-2E91-438C-A9DE-AF0A4050E015}" type="slidenum">
              <a:rPr lang="ar-SA"/>
              <a:pPr/>
              <a:t>233</a:t>
            </a:fld>
            <a:endParaRPr lang="en-US"/>
          </a:p>
        </p:txBody>
      </p:sp>
      <p:sp>
        <p:nvSpPr>
          <p:cNvPr id="240645" name="WordArt 5" descr="Paper bag"/>
          <p:cNvSpPr>
            <a:spLocks noChangeArrowheads="1" noChangeShapeType="1" noTextEdit="1"/>
          </p:cNvSpPr>
          <p:nvPr/>
        </p:nvSpPr>
        <p:spPr bwMode="auto">
          <a:xfrm>
            <a:off x="1447800" y="1905000"/>
            <a:ext cx="6172200" cy="106680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تحقیقات بازاریابی</a:t>
            </a:r>
          </a:p>
        </p:txBody>
      </p:sp>
      <p:sp>
        <p:nvSpPr>
          <p:cNvPr id="240646" name="Text Box 6"/>
          <p:cNvSpPr txBox="1">
            <a:spLocks noChangeArrowheads="1"/>
          </p:cNvSpPr>
          <p:nvPr/>
        </p:nvSpPr>
        <p:spPr bwMode="auto">
          <a:xfrm>
            <a:off x="457200" y="33528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هدف این فصل آشنا نمودن دانشجویان با پژوهش های مربوط به بازار و بازاریابی و شیوه های جمع آوری داده هاست</a:t>
            </a:r>
            <a:endParaRPr lang="en-US" i="1">
              <a:cs typeface="B Mitra" pitchFamily="2" charset="-78"/>
            </a:endParaRPr>
          </a:p>
        </p:txBody>
      </p:sp>
      <p:sp>
        <p:nvSpPr>
          <p:cNvPr id="240647" name="WordArt 7"/>
          <p:cNvSpPr>
            <a:spLocks noChangeArrowheads="1" noChangeShapeType="1" noTextEdit="1"/>
          </p:cNvSpPr>
          <p:nvPr/>
        </p:nvSpPr>
        <p:spPr bwMode="auto">
          <a:xfrm>
            <a:off x="6400800" y="228600"/>
            <a:ext cx="2590800" cy="1162050"/>
          </a:xfrm>
          <a:prstGeom prst="rect">
            <a:avLst/>
          </a:prstGeom>
        </p:spPr>
        <p:txBody>
          <a:bodyPr wrap="none" fromWordArt="1">
            <a:prstTxWarp prst="textPlain">
              <a:avLst>
                <a:gd name="adj" fmla="val 50000"/>
              </a:avLst>
            </a:prstTxWarp>
          </a:bodyPr>
          <a:lstStyle/>
          <a:p>
            <a:pPr rtl="1"/>
            <a:r>
              <a:rPr lang="fa-IR" sz="6600" b="1" kern="10" spc="-660">
                <a:ln w="19050">
                  <a:solidFill>
                    <a:srgbClr val="000000"/>
                  </a:solidFill>
                  <a:round/>
                  <a:headEnd/>
                  <a:tailEnd/>
                </a:ln>
                <a:gradFill rotWithShape="1">
                  <a:gsLst>
                    <a:gs pos="0">
                      <a:srgbClr val="5C73E6"/>
                    </a:gs>
                    <a:gs pos="100000">
                      <a:schemeClr val="tx2"/>
                    </a:gs>
                  </a:gsLst>
                  <a:lin ang="5400000" scaled="1"/>
                </a:gradFill>
                <a:effectLst>
                  <a:outerShdw dist="125724" dir="18900000" algn="ctr" rotWithShape="0">
                    <a:srgbClr val="998F92"/>
                  </a:outerShdw>
                </a:effectLst>
                <a:cs typeface="B Mitra"/>
              </a:rPr>
              <a:t>فصل نهم</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40647"/>
                                        </p:tgtEl>
                                        <p:attrNameLst>
                                          <p:attrName>style.visibility</p:attrName>
                                        </p:attrNameLst>
                                      </p:cBhvr>
                                      <p:to>
                                        <p:strVal val="visible"/>
                                      </p:to>
                                    </p:set>
                                    <p:anim from="(-#ppt_w/2)" to="(#ppt_x)" calcmode="lin" valueType="num">
                                      <p:cBhvr>
                                        <p:cTn id="7" dur="600" fill="hold">
                                          <p:stCondLst>
                                            <p:cond delay="0"/>
                                          </p:stCondLst>
                                        </p:cTn>
                                        <p:tgtEl>
                                          <p:spTgt spid="240647"/>
                                        </p:tgtEl>
                                        <p:attrNameLst>
                                          <p:attrName>ppt_x</p:attrName>
                                        </p:attrNameLst>
                                      </p:cBhvr>
                                    </p:anim>
                                    <p:anim from="0" to="-1.0" calcmode="lin" valueType="num">
                                      <p:cBhvr>
                                        <p:cTn id="8" dur="200" decel="50000" autoRev="1" fill="hold">
                                          <p:stCondLst>
                                            <p:cond delay="600"/>
                                          </p:stCondLst>
                                        </p:cTn>
                                        <p:tgtEl>
                                          <p:spTgt spid="240647"/>
                                        </p:tgtEl>
                                        <p:attrNameLst>
                                          <p:attrName>xshear</p:attrName>
                                        </p:attrNameLst>
                                      </p:cBhvr>
                                    </p:anim>
                                    <p:animScale>
                                      <p:cBhvr>
                                        <p:cTn id="9" dur="200" decel="100000" autoRev="1" fill="hold">
                                          <p:stCondLst>
                                            <p:cond delay="600"/>
                                          </p:stCondLst>
                                        </p:cTn>
                                        <p:tgtEl>
                                          <p:spTgt spid="240647"/>
                                        </p:tgtEl>
                                      </p:cBhvr>
                                      <p:from x="100000" y="100000"/>
                                      <p:to x="80000" y="100000"/>
                                    </p:animScale>
                                    <p:anim by="(#ppt_h/3+#ppt_w*0.1)" calcmode="lin" valueType="num">
                                      <p:cBhvr additive="sum">
                                        <p:cTn id="10" dur="200" decel="100000" autoRev="1" fill="hold">
                                          <p:stCondLst>
                                            <p:cond delay="600"/>
                                          </p:stCondLst>
                                        </p:cTn>
                                        <p:tgtEl>
                                          <p:spTgt spid="240647"/>
                                        </p:tgtEl>
                                        <p:attrNameLst>
                                          <p:attrName>ppt_x</p:attrName>
                                        </p:attrNameLst>
                                      </p:cBhvr>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240645"/>
                                        </p:tgtEl>
                                        <p:attrNameLst>
                                          <p:attrName>style.visibility</p:attrName>
                                        </p:attrNameLst>
                                      </p:cBhvr>
                                      <p:to>
                                        <p:strVal val="visible"/>
                                      </p:to>
                                    </p:set>
                                    <p:animEffect transition="in" filter="fade">
                                      <p:cBhvr>
                                        <p:cTn id="14" dur="1000"/>
                                        <p:tgtEl>
                                          <p:spTgt spid="240645"/>
                                        </p:tgtEl>
                                      </p:cBhvr>
                                    </p:animEffect>
                                    <p:anim calcmode="lin" valueType="num">
                                      <p:cBhvr>
                                        <p:cTn id="15" dur="1000" fill="hold"/>
                                        <p:tgtEl>
                                          <p:spTgt spid="240645"/>
                                        </p:tgtEl>
                                        <p:attrNameLst>
                                          <p:attrName>style.rotation</p:attrName>
                                        </p:attrNameLst>
                                      </p:cBhvr>
                                      <p:tavLst>
                                        <p:tav tm="0">
                                          <p:val>
                                            <p:fltVal val="720"/>
                                          </p:val>
                                        </p:tav>
                                        <p:tav tm="100000">
                                          <p:val>
                                            <p:fltVal val="0"/>
                                          </p:val>
                                        </p:tav>
                                      </p:tavLst>
                                    </p:anim>
                                    <p:anim calcmode="lin" valueType="num">
                                      <p:cBhvr>
                                        <p:cTn id="16" dur="1000" fill="hold"/>
                                        <p:tgtEl>
                                          <p:spTgt spid="240645"/>
                                        </p:tgtEl>
                                        <p:attrNameLst>
                                          <p:attrName>ppt_h</p:attrName>
                                        </p:attrNameLst>
                                      </p:cBhvr>
                                      <p:tavLst>
                                        <p:tav tm="0">
                                          <p:val>
                                            <p:fltVal val="0"/>
                                          </p:val>
                                        </p:tav>
                                        <p:tav tm="100000">
                                          <p:val>
                                            <p:strVal val="#ppt_h"/>
                                          </p:val>
                                        </p:tav>
                                      </p:tavLst>
                                    </p:anim>
                                    <p:anim calcmode="lin" valueType="num">
                                      <p:cBhvr>
                                        <p:cTn id="17" dur="1000" fill="hold"/>
                                        <p:tgtEl>
                                          <p:spTgt spid="240645"/>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40646"/>
                                        </p:tgtEl>
                                        <p:attrNameLst>
                                          <p:attrName>style.visibility</p:attrName>
                                        </p:attrNameLst>
                                      </p:cBhvr>
                                      <p:to>
                                        <p:strVal val="visible"/>
                                      </p:to>
                                    </p:set>
                                    <p:anim calcmode="lin" valueType="num">
                                      <p:cBhvr>
                                        <p:cTn id="21" dur="500" fill="hold"/>
                                        <p:tgtEl>
                                          <p:spTgt spid="240646"/>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40646"/>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40646"/>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406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5" grpId="0" animBg="1"/>
      <p:bldP spid="240646" grpId="0"/>
      <p:bldP spid="240647" grpId="0" animBg="1"/>
    </p:bld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Slide Number Placeholder 5"/>
          <p:cNvSpPr>
            <a:spLocks noGrp="1"/>
          </p:cNvSpPr>
          <p:nvPr>
            <p:ph type="sldNum" sz="quarter" idx="12"/>
          </p:nvPr>
        </p:nvSpPr>
        <p:spPr>
          <a:xfrm>
            <a:off x="7010400" y="6245225"/>
            <a:ext cx="2133600" cy="476250"/>
          </a:xfrm>
          <a:prstGeom prst="rect">
            <a:avLst/>
          </a:prstGeom>
          <a:noFill/>
        </p:spPr>
        <p:txBody>
          <a:bodyPr/>
          <a:lstStyle/>
          <a:p>
            <a:fld id="{EEE6A7E9-62E8-4B8D-A71E-08B2C5009A22}" type="slidenum">
              <a:rPr lang="ar-SA"/>
              <a:pPr/>
              <a:t>234</a:t>
            </a:fld>
            <a:endParaRPr lang="en-US"/>
          </a:p>
        </p:txBody>
      </p:sp>
      <p:sp>
        <p:nvSpPr>
          <p:cNvPr id="239619" name="WordArt 5" descr="Paper bag"/>
          <p:cNvSpPr>
            <a:spLocks noChangeArrowheads="1" noChangeShapeType="1" noTextEdit="1"/>
          </p:cNvSpPr>
          <p:nvPr/>
        </p:nvSpPr>
        <p:spPr bwMode="auto">
          <a:xfrm>
            <a:off x="1066800" y="381000"/>
            <a:ext cx="70104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در فرآیند تصمیم گیری</a:t>
            </a:r>
          </a:p>
        </p:txBody>
      </p:sp>
      <p:sp>
        <p:nvSpPr>
          <p:cNvPr id="239620" name="WordArt 6" descr="Paper bag"/>
          <p:cNvSpPr>
            <a:spLocks noChangeArrowheads="1" noChangeShapeType="1" noTextEdit="1"/>
          </p:cNvSpPr>
          <p:nvPr/>
        </p:nvSpPr>
        <p:spPr bwMode="auto">
          <a:xfrm>
            <a:off x="5257800" y="457200"/>
            <a:ext cx="1905000" cy="685800"/>
          </a:xfrm>
          <a:prstGeom prst="rect">
            <a:avLst/>
          </a:prstGeom>
        </p:spPr>
        <p:txBody>
          <a:bodyPr wrap="none" fromWordArt="1">
            <a:prstTxWarp prst="textPlain">
              <a:avLst>
                <a:gd name="adj" fmla="val 50000"/>
              </a:avLst>
            </a:prstTxWarp>
          </a:bodyPr>
          <a:lstStyle/>
          <a:p>
            <a:r>
              <a:rPr lang="en-US" sz="9600" b="1" kern="10">
                <a:ln w="9525">
                  <a:solidFill>
                    <a:schemeClr val="tx1"/>
                  </a:solidFill>
                  <a:round/>
                  <a:headEnd/>
                  <a:tailEnd/>
                </a:ln>
                <a:blipFill dpi="0" rotWithShape="0">
                  <a:blip r:embed="rId2"/>
                  <a:srcRect/>
                  <a:tile tx="0" ty="0" sx="100000" sy="100000" flip="none" algn="tl"/>
                </a:blipFill>
                <a:latin typeface="Monotype Corsiva"/>
              </a:rPr>
              <a:t>DECIDE</a:t>
            </a:r>
            <a:endParaRPr lang="fa-IR" sz="9600" b="1" kern="10">
              <a:ln w="9525">
                <a:solidFill>
                  <a:schemeClr val="tx1"/>
                </a:solidFill>
                <a:round/>
                <a:headEnd/>
                <a:tailEnd/>
              </a:ln>
              <a:blipFill dpi="0" rotWithShape="0">
                <a:blip r:embed="rId2"/>
                <a:srcRect/>
                <a:tile tx="0" ty="0" sx="100000" sy="100000" flip="none" algn="tl"/>
              </a:blipFill>
              <a:latin typeface="Monotype Corsiva"/>
            </a:endParaRPr>
          </a:p>
        </p:txBody>
      </p:sp>
      <p:sp>
        <p:nvSpPr>
          <p:cNvPr id="239621" name="Text Box 7"/>
          <p:cNvSpPr txBox="1">
            <a:spLocks noChangeArrowheads="1"/>
          </p:cNvSpPr>
          <p:nvPr/>
        </p:nvSpPr>
        <p:spPr bwMode="auto">
          <a:xfrm>
            <a:off x="0" y="1524000"/>
            <a:ext cx="8229600" cy="4760913"/>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تعریف مسئله یا فرصت                        ( </a:t>
            </a:r>
            <a:r>
              <a:rPr lang="en-US" sz="3600" i="1">
                <a:latin typeface="Monotype Corsiva" pitchFamily="66" charset="0"/>
                <a:cs typeface="B Mitra" pitchFamily="2" charset="-78"/>
              </a:rPr>
              <a:t>Definition…</a:t>
            </a:r>
            <a:r>
              <a:rPr lang="fa-IR" sz="3600" i="1">
                <a:latin typeface="Monotype Corsiva" pitchFamily="66" charset="0"/>
                <a:cs typeface="B Mitra" pitchFamily="2" charset="-78"/>
              </a:rPr>
              <a:t> )</a:t>
            </a:r>
          </a:p>
          <a:p>
            <a:pPr algn="r" rtl="1">
              <a:spcBef>
                <a:spcPct val="50000"/>
              </a:spcBef>
            </a:pPr>
            <a:r>
              <a:rPr lang="fa-IR" sz="3600" i="1">
                <a:latin typeface="Monotype Corsiva" pitchFamily="66" charset="0"/>
                <a:cs typeface="B Mitra" pitchFamily="2" charset="-78"/>
              </a:rPr>
              <a:t>تعیین عوامل قابل کنترل و غیر قابل کنترل   ( </a:t>
            </a:r>
            <a:r>
              <a:rPr lang="en-US" sz="3600" i="1">
                <a:latin typeface="Monotype Corsiva" pitchFamily="66" charset="0"/>
                <a:cs typeface="B Mitra" pitchFamily="2" charset="-78"/>
              </a:rPr>
              <a:t>Election…</a:t>
            </a:r>
            <a:r>
              <a:rPr lang="fa-IR" sz="3600" i="1">
                <a:latin typeface="Monotype Corsiva" pitchFamily="66" charset="0"/>
                <a:cs typeface="B Mitra" pitchFamily="2" charset="-78"/>
              </a:rPr>
              <a:t> )</a:t>
            </a:r>
          </a:p>
          <a:p>
            <a:pPr algn="r" rtl="1">
              <a:spcBef>
                <a:spcPct val="50000"/>
              </a:spcBef>
            </a:pPr>
            <a:r>
              <a:rPr lang="fa-IR" sz="3600" i="1">
                <a:latin typeface="Monotype Corsiva" pitchFamily="66" charset="0"/>
                <a:cs typeface="B Mitra" pitchFamily="2" charset="-78"/>
              </a:rPr>
              <a:t>جمع آوری اطلاعات مربوطه                   ( </a:t>
            </a:r>
            <a:r>
              <a:rPr lang="en-US" sz="3600" i="1">
                <a:latin typeface="Monotype Corsiva" pitchFamily="66" charset="0"/>
                <a:cs typeface="B Mitra" pitchFamily="2" charset="-78"/>
              </a:rPr>
              <a:t>Collection…</a:t>
            </a:r>
            <a:r>
              <a:rPr lang="fa-IR" sz="3600" i="1">
                <a:latin typeface="Monotype Corsiva" pitchFamily="66" charset="0"/>
                <a:cs typeface="B Mitra" pitchFamily="2" charset="-78"/>
              </a:rPr>
              <a:t> )</a:t>
            </a:r>
          </a:p>
          <a:p>
            <a:pPr algn="r" rtl="1">
              <a:spcBef>
                <a:spcPct val="50000"/>
              </a:spcBef>
            </a:pPr>
            <a:r>
              <a:rPr lang="fa-IR" sz="3600" i="1">
                <a:latin typeface="Monotype Corsiva" pitchFamily="66" charset="0"/>
                <a:cs typeface="B Mitra" pitchFamily="2" charset="-78"/>
              </a:rPr>
              <a:t>مشخص کردن بهترین گزینه                ( </a:t>
            </a:r>
            <a:r>
              <a:rPr lang="en-US" sz="3600" i="1">
                <a:latin typeface="Monotype Corsiva" pitchFamily="66" charset="0"/>
                <a:cs typeface="B Mitra" pitchFamily="2" charset="-78"/>
              </a:rPr>
              <a:t>Identification</a:t>
            </a:r>
            <a:r>
              <a:rPr lang="fa-IR" sz="3600" i="1">
                <a:latin typeface="Monotype Corsiva" pitchFamily="66" charset="0"/>
                <a:cs typeface="B Mitra" pitchFamily="2" charset="-78"/>
              </a:rPr>
              <a:t> )</a:t>
            </a:r>
          </a:p>
          <a:p>
            <a:pPr algn="r" rtl="1">
              <a:spcBef>
                <a:spcPct val="50000"/>
              </a:spcBef>
            </a:pPr>
            <a:r>
              <a:rPr lang="fa-IR" sz="3600" i="1">
                <a:latin typeface="Monotype Corsiva" pitchFamily="66" charset="0"/>
                <a:cs typeface="B Mitra" pitchFamily="2" charset="-78"/>
              </a:rPr>
              <a:t>توسعه و اجرای طرح بازاریابی            ( </a:t>
            </a:r>
            <a:r>
              <a:rPr lang="en-US" sz="3600" i="1">
                <a:latin typeface="Monotype Corsiva" pitchFamily="66" charset="0"/>
                <a:cs typeface="B Mitra" pitchFamily="2" charset="-78"/>
              </a:rPr>
              <a:t>Development…</a:t>
            </a:r>
            <a:r>
              <a:rPr lang="fa-IR" sz="3600" i="1">
                <a:latin typeface="Monotype Corsiva" pitchFamily="66" charset="0"/>
                <a:cs typeface="B Mitra" pitchFamily="2" charset="-78"/>
              </a:rPr>
              <a:t> )</a:t>
            </a:r>
          </a:p>
          <a:p>
            <a:pPr algn="r" rtl="1">
              <a:spcBef>
                <a:spcPct val="50000"/>
              </a:spcBef>
            </a:pPr>
            <a:r>
              <a:rPr lang="fa-IR" sz="3600" i="1">
                <a:latin typeface="Monotype Corsiva" pitchFamily="66" charset="0"/>
                <a:cs typeface="B Mitra" pitchFamily="2" charset="-78"/>
              </a:rPr>
              <a:t>ارزیابی تصمیم و فرآیند تصمیم گیری     ( </a:t>
            </a:r>
            <a:r>
              <a:rPr lang="en-US" sz="3600" i="1">
                <a:latin typeface="Monotype Corsiva" pitchFamily="66" charset="0"/>
                <a:cs typeface="B Mitra" pitchFamily="2" charset="-78"/>
              </a:rPr>
              <a:t>Evaluation…</a:t>
            </a:r>
            <a:r>
              <a:rPr lang="fa-IR" sz="3600" i="1">
                <a:latin typeface="Monotype Corsiva" pitchFamily="66" charset="0"/>
                <a:cs typeface="B Mitra" pitchFamily="2" charset="-78"/>
              </a:rPr>
              <a:t> )</a:t>
            </a:r>
            <a:endParaRPr lang="el-GR" sz="3600" i="1">
              <a:latin typeface="Monotype Corsiva" pitchFamily="66" charset="0"/>
              <a:cs typeface="B Mitra" pitchFamily="2" charset="-78"/>
            </a:endParaRPr>
          </a:p>
        </p:txBody>
      </p:sp>
      <p:sp>
        <p:nvSpPr>
          <p:cNvPr id="239622" name="Line 8"/>
          <p:cNvSpPr>
            <a:spLocks noChangeShapeType="1"/>
          </p:cNvSpPr>
          <p:nvPr/>
        </p:nvSpPr>
        <p:spPr bwMode="auto">
          <a:xfrm>
            <a:off x="8763000" y="1828800"/>
            <a:ext cx="0" cy="411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9623" name="Line 9"/>
          <p:cNvSpPr>
            <a:spLocks noChangeShapeType="1"/>
          </p:cNvSpPr>
          <p:nvPr/>
        </p:nvSpPr>
        <p:spPr bwMode="auto">
          <a:xfrm flipH="1">
            <a:off x="8382000" y="18288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9624" name="Line 10"/>
          <p:cNvSpPr>
            <a:spLocks noChangeShapeType="1"/>
          </p:cNvSpPr>
          <p:nvPr/>
        </p:nvSpPr>
        <p:spPr bwMode="auto">
          <a:xfrm flipH="1">
            <a:off x="8382000" y="26670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9625" name="Line 11"/>
          <p:cNvSpPr>
            <a:spLocks noChangeShapeType="1"/>
          </p:cNvSpPr>
          <p:nvPr/>
        </p:nvSpPr>
        <p:spPr bwMode="auto">
          <a:xfrm flipH="1">
            <a:off x="8382000" y="35052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9626" name="Line 12"/>
          <p:cNvSpPr>
            <a:spLocks noChangeShapeType="1"/>
          </p:cNvSpPr>
          <p:nvPr/>
        </p:nvSpPr>
        <p:spPr bwMode="auto">
          <a:xfrm flipH="1">
            <a:off x="8382000" y="43434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9627" name="Line 13"/>
          <p:cNvSpPr>
            <a:spLocks noChangeShapeType="1"/>
          </p:cNvSpPr>
          <p:nvPr/>
        </p:nvSpPr>
        <p:spPr bwMode="auto">
          <a:xfrm flipH="1">
            <a:off x="8382000" y="51816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39628" name="Line 14"/>
          <p:cNvSpPr>
            <a:spLocks noChangeShapeType="1"/>
          </p:cNvSpPr>
          <p:nvPr/>
        </p:nvSpPr>
        <p:spPr bwMode="auto">
          <a:xfrm flipH="1">
            <a:off x="8382000" y="5943600"/>
            <a:ext cx="381000" cy="0"/>
          </a:xfrm>
          <a:prstGeom prst="line">
            <a:avLst/>
          </a:prstGeom>
          <a:noFill/>
          <a:ln w="19050">
            <a:solidFill>
              <a:schemeClr val="tx1"/>
            </a:solidFill>
            <a:round/>
            <a:headEnd type="none" w="lg" len="lg"/>
            <a:tailEnd type="none" w="lg" len="lg"/>
          </a:ln>
        </p:spPr>
        <p:txBody>
          <a:bodyPr wrap="none" anchor="ctr"/>
          <a:lstStyle/>
          <a:p>
            <a:endParaRPr lang="fa-IR"/>
          </a:p>
        </p:txBody>
      </p:sp>
    </p:spTree>
  </p:cSld>
  <p:clrMapOvr>
    <a:masterClrMapping/>
  </p:clrMapOvr>
  <p:transition spd="slow">
    <p:wipe dir="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Slide Number Placeholder 5"/>
          <p:cNvSpPr>
            <a:spLocks noGrp="1"/>
          </p:cNvSpPr>
          <p:nvPr>
            <p:ph type="sldNum" sz="quarter" idx="12"/>
          </p:nvPr>
        </p:nvSpPr>
        <p:spPr>
          <a:xfrm>
            <a:off x="7010400" y="6245225"/>
            <a:ext cx="2133600" cy="476250"/>
          </a:xfrm>
          <a:prstGeom prst="rect">
            <a:avLst/>
          </a:prstGeom>
          <a:noFill/>
        </p:spPr>
        <p:txBody>
          <a:bodyPr/>
          <a:lstStyle/>
          <a:p>
            <a:fld id="{0CEAD787-BD7E-468D-9BD9-674FA0D9C865}" type="slidenum">
              <a:rPr lang="ar-SA"/>
              <a:pPr/>
              <a:t>235</a:t>
            </a:fld>
            <a:endParaRPr lang="en-US"/>
          </a:p>
        </p:txBody>
      </p:sp>
      <p:sp>
        <p:nvSpPr>
          <p:cNvPr id="240643" name="WordArt 5" descr="Paper bag"/>
          <p:cNvSpPr>
            <a:spLocks noChangeArrowheads="1" noChangeShapeType="1" noTextEdit="1"/>
          </p:cNvSpPr>
          <p:nvPr/>
        </p:nvSpPr>
        <p:spPr bwMode="auto">
          <a:xfrm>
            <a:off x="1524000" y="381000"/>
            <a:ext cx="60198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تعریف تحقیقات بازاریابی</a:t>
            </a:r>
          </a:p>
        </p:txBody>
      </p:sp>
      <p:sp>
        <p:nvSpPr>
          <p:cNvPr id="240644" name="Text Box 6"/>
          <p:cNvSpPr txBox="1">
            <a:spLocks noChangeArrowheads="1"/>
          </p:cNvSpPr>
          <p:nvPr/>
        </p:nvSpPr>
        <p:spPr bwMode="auto">
          <a:xfrm>
            <a:off x="457200" y="2486025"/>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روشی است عینی و سیستماتیک به منظور توسعه و ایجاد ( جمع آوری ، طبقه بندی و تجزیه و تحلیل ) اطلاعات برای فرآیند تصمیم گیری مدیران بازاریابی</a:t>
            </a:r>
            <a:endParaRPr lang="el-GR" i="1">
              <a:latin typeface="Monotype Corsiva" pitchFamily="66" charset="0"/>
              <a:cs typeface="B Mitra" pitchFamily="2" charset="-78"/>
            </a:endParaRPr>
          </a:p>
        </p:txBody>
      </p:sp>
    </p:spTree>
  </p:cSld>
  <p:clrMapOvr>
    <a:masterClrMapping/>
  </p:clrMapOvr>
  <p:transition spd="slow">
    <p:wipe dir="u"/>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Slide Number Placeholder 5"/>
          <p:cNvSpPr>
            <a:spLocks noGrp="1"/>
          </p:cNvSpPr>
          <p:nvPr>
            <p:ph type="sldNum" sz="quarter" idx="12"/>
          </p:nvPr>
        </p:nvSpPr>
        <p:spPr>
          <a:xfrm>
            <a:off x="7010400" y="6245225"/>
            <a:ext cx="2133600" cy="476250"/>
          </a:xfrm>
          <a:prstGeom prst="rect">
            <a:avLst/>
          </a:prstGeom>
          <a:noFill/>
        </p:spPr>
        <p:txBody>
          <a:bodyPr/>
          <a:lstStyle/>
          <a:p>
            <a:fld id="{AB44B00B-10A9-4533-AB73-1C701C9505A5}" type="slidenum">
              <a:rPr lang="ar-SA"/>
              <a:pPr/>
              <a:t>236</a:t>
            </a:fld>
            <a:endParaRPr lang="en-US"/>
          </a:p>
        </p:txBody>
      </p:sp>
      <p:sp>
        <p:nvSpPr>
          <p:cNvPr id="241667" name="WordArt 5" descr="Paper bag"/>
          <p:cNvSpPr>
            <a:spLocks noChangeArrowheads="1" noChangeShapeType="1" noTextEdit="1"/>
          </p:cNvSpPr>
          <p:nvPr/>
        </p:nvSpPr>
        <p:spPr bwMode="auto">
          <a:xfrm>
            <a:off x="76200" y="381000"/>
            <a:ext cx="89154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زمینه های استفاده از اطلاعات حاصله از تحقیقات بازاریابی</a:t>
            </a:r>
          </a:p>
        </p:txBody>
      </p:sp>
      <p:sp>
        <p:nvSpPr>
          <p:cNvPr id="241668" name="Text Box 6"/>
          <p:cNvSpPr txBox="1">
            <a:spLocks noChangeArrowheads="1"/>
          </p:cNvSpPr>
          <p:nvPr/>
        </p:nvSpPr>
        <p:spPr bwMode="auto">
          <a:xfrm>
            <a:off x="457200" y="2014538"/>
            <a:ext cx="8153400" cy="3776662"/>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شناسایی فرصت ها و تهدیدات بازاریابی</a:t>
            </a:r>
          </a:p>
          <a:p>
            <a:pPr algn="r" rtl="1">
              <a:spcBef>
                <a:spcPct val="50000"/>
              </a:spcBef>
            </a:pPr>
            <a:r>
              <a:rPr lang="fa-IR" i="1">
                <a:latin typeface="Monotype Corsiva" pitchFamily="66" charset="0"/>
                <a:cs typeface="B Mitra" pitchFamily="2" charset="-78"/>
              </a:rPr>
              <a:t>2- ایجاد ، بهبود و ارزیابی فعالیت های بازاریابی</a:t>
            </a:r>
          </a:p>
          <a:p>
            <a:pPr algn="r" rtl="1">
              <a:spcBef>
                <a:spcPct val="50000"/>
              </a:spcBef>
            </a:pPr>
            <a:r>
              <a:rPr lang="fa-IR" i="1">
                <a:latin typeface="Monotype Corsiva" pitchFamily="66" charset="0"/>
                <a:cs typeface="B Mitra" pitchFamily="2" charset="-78"/>
              </a:rPr>
              <a:t>3- نظارت بر کارآیی فعالیت های بازاریابی</a:t>
            </a:r>
          </a:p>
          <a:p>
            <a:pPr algn="r" rtl="1">
              <a:spcBef>
                <a:spcPct val="50000"/>
              </a:spcBef>
            </a:pPr>
            <a:r>
              <a:rPr lang="fa-IR" i="1">
                <a:latin typeface="Monotype Corsiva" pitchFamily="66" charset="0"/>
                <a:cs typeface="B Mitra" pitchFamily="2" charset="-78"/>
              </a:rPr>
              <a:t>4- فهم بهتر فرآیند بازاریابی</a:t>
            </a:r>
            <a:endParaRPr lang="el-GR" i="1">
              <a:latin typeface="Monotype Corsiva" pitchFamily="66" charset="0"/>
              <a:cs typeface="B Mitra" pitchFamily="2" charset="-78"/>
            </a:endParaRPr>
          </a:p>
        </p:txBody>
      </p:sp>
    </p:spTree>
  </p:cSld>
  <p:clrMapOvr>
    <a:masterClrMapping/>
  </p:clrMapOvr>
  <p:transition spd="slow">
    <p:random/>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Slide Number Placeholder 5"/>
          <p:cNvSpPr>
            <a:spLocks noGrp="1"/>
          </p:cNvSpPr>
          <p:nvPr>
            <p:ph type="sldNum" sz="quarter" idx="12"/>
          </p:nvPr>
        </p:nvSpPr>
        <p:spPr>
          <a:xfrm>
            <a:off x="7010400" y="6245225"/>
            <a:ext cx="2133600" cy="476250"/>
          </a:xfrm>
          <a:prstGeom prst="rect">
            <a:avLst/>
          </a:prstGeom>
          <a:noFill/>
        </p:spPr>
        <p:txBody>
          <a:bodyPr/>
          <a:lstStyle/>
          <a:p>
            <a:fld id="{B25C59A6-2EFC-4570-86B3-90328034D0B9}" type="slidenum">
              <a:rPr lang="ar-SA"/>
              <a:pPr/>
              <a:t>237</a:t>
            </a:fld>
            <a:endParaRPr lang="en-US"/>
          </a:p>
        </p:txBody>
      </p:sp>
      <p:sp>
        <p:nvSpPr>
          <p:cNvPr id="242691" name="WordArt 5" descr="Paper bag"/>
          <p:cNvSpPr>
            <a:spLocks noChangeArrowheads="1" noChangeShapeType="1" noTextEdit="1"/>
          </p:cNvSpPr>
          <p:nvPr/>
        </p:nvSpPr>
        <p:spPr bwMode="auto">
          <a:xfrm>
            <a:off x="762000" y="381000"/>
            <a:ext cx="76200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چهار عنصر یا ویژگی تحقیقات بازاریابی</a:t>
            </a:r>
          </a:p>
        </p:txBody>
      </p:sp>
      <p:sp>
        <p:nvSpPr>
          <p:cNvPr id="242692" name="Text Box 6"/>
          <p:cNvSpPr txBox="1">
            <a:spLocks noChangeArrowheads="1"/>
          </p:cNvSpPr>
          <p:nvPr/>
        </p:nvSpPr>
        <p:spPr bwMode="auto">
          <a:xfrm>
            <a:off x="457200" y="2014538"/>
            <a:ext cx="8153400" cy="3776662"/>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نظام یافته و سیستماتیک بودن </a:t>
            </a:r>
          </a:p>
          <a:p>
            <a:pPr algn="r" rtl="1">
              <a:spcBef>
                <a:spcPct val="50000"/>
              </a:spcBef>
            </a:pPr>
            <a:r>
              <a:rPr lang="fa-IR" i="1">
                <a:latin typeface="Monotype Corsiva" pitchFamily="66" charset="0"/>
                <a:cs typeface="B Mitra" pitchFamily="2" charset="-78"/>
              </a:rPr>
              <a:t>2- تحت تأثیر ذهنیت محقق قرار نگرفتن </a:t>
            </a:r>
          </a:p>
          <a:p>
            <a:pPr algn="r" rtl="1">
              <a:spcBef>
                <a:spcPct val="50000"/>
              </a:spcBef>
            </a:pPr>
            <a:r>
              <a:rPr lang="fa-IR" i="1">
                <a:latin typeface="Monotype Corsiva" pitchFamily="66" charset="0"/>
                <a:cs typeface="B Mitra" pitchFamily="2" charset="-78"/>
              </a:rPr>
              <a:t>3- به دنبال رفع مشکل یا ایجاد فرصت بودن</a:t>
            </a:r>
          </a:p>
          <a:p>
            <a:pPr algn="r" rtl="1">
              <a:spcBef>
                <a:spcPct val="50000"/>
              </a:spcBef>
            </a:pPr>
            <a:r>
              <a:rPr lang="fa-IR" i="1">
                <a:latin typeface="Monotype Corsiva" pitchFamily="66" charset="0"/>
                <a:cs typeface="B Mitra" pitchFamily="2" charset="-78"/>
              </a:rPr>
              <a:t>4- کمک به امر تصمیم گیری بهینه </a:t>
            </a:r>
            <a:endParaRPr lang="el-GR" i="1">
              <a:latin typeface="Monotype Corsiva" pitchFamily="66" charset="0"/>
              <a:cs typeface="B Mitra" pitchFamily="2" charset="-78"/>
            </a:endParaRPr>
          </a:p>
        </p:txBody>
      </p:sp>
    </p:spTree>
  </p:cSld>
  <p:clrMapOvr>
    <a:masterClrMapping/>
  </p:clrMapOvr>
  <p:transition spd="slow">
    <p:blinds/>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Slide Number Placeholder 5"/>
          <p:cNvSpPr>
            <a:spLocks noGrp="1"/>
          </p:cNvSpPr>
          <p:nvPr>
            <p:ph type="sldNum" sz="quarter" idx="12"/>
          </p:nvPr>
        </p:nvSpPr>
        <p:spPr>
          <a:xfrm>
            <a:off x="7010400" y="6245225"/>
            <a:ext cx="2133600" cy="476250"/>
          </a:xfrm>
          <a:prstGeom prst="rect">
            <a:avLst/>
          </a:prstGeom>
          <a:noFill/>
        </p:spPr>
        <p:txBody>
          <a:bodyPr/>
          <a:lstStyle/>
          <a:p>
            <a:fld id="{BFC3D853-55BB-4595-8888-4A8E262B632B}" type="slidenum">
              <a:rPr lang="ar-SA"/>
              <a:pPr/>
              <a:t>238</a:t>
            </a:fld>
            <a:endParaRPr lang="en-US"/>
          </a:p>
        </p:txBody>
      </p:sp>
      <p:sp>
        <p:nvSpPr>
          <p:cNvPr id="243715" name="WordArt 5" descr="Paper bag"/>
          <p:cNvSpPr>
            <a:spLocks noChangeArrowheads="1" noChangeShapeType="1" noTextEdit="1"/>
          </p:cNvSpPr>
          <p:nvPr/>
        </p:nvSpPr>
        <p:spPr bwMode="auto">
          <a:xfrm>
            <a:off x="1524000" y="381000"/>
            <a:ext cx="60198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اطلاعات اولیه یا دست اوّل</a:t>
            </a:r>
          </a:p>
        </p:txBody>
      </p:sp>
      <p:sp>
        <p:nvSpPr>
          <p:cNvPr id="243716" name="Text Box 6"/>
          <p:cNvSpPr txBox="1">
            <a:spLocks noChangeArrowheads="1"/>
          </p:cNvSpPr>
          <p:nvPr/>
        </p:nvSpPr>
        <p:spPr bwMode="auto">
          <a:xfrm>
            <a:off x="457200" y="21336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اطلاعاتی هستند که با بهره گیری از تحقیقات بازاریابی و از طریق جمع آوری و تجزیه و تحلیل اطلاعاتی که تاکنون در دسترس نبوده اند ، بدست می آیند</a:t>
            </a:r>
            <a:endParaRPr lang="el-GR" i="1">
              <a:latin typeface="Monotype Corsiva" pitchFamily="66" charset="0"/>
              <a:cs typeface="B Mitra" pitchFamily="2" charset="-78"/>
            </a:endParaRPr>
          </a:p>
        </p:txBody>
      </p:sp>
    </p:spTree>
  </p:cSld>
  <p:clrMapOvr>
    <a:masterClrMapping/>
  </p:clrMapOvr>
  <p:transition spd="slow">
    <p:blinds dir="vert"/>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Slide Number Placeholder 5"/>
          <p:cNvSpPr>
            <a:spLocks noGrp="1"/>
          </p:cNvSpPr>
          <p:nvPr>
            <p:ph type="sldNum" sz="quarter" idx="12"/>
          </p:nvPr>
        </p:nvSpPr>
        <p:spPr>
          <a:xfrm>
            <a:off x="7010400" y="6245225"/>
            <a:ext cx="2133600" cy="476250"/>
          </a:xfrm>
          <a:prstGeom prst="rect">
            <a:avLst/>
          </a:prstGeom>
          <a:noFill/>
        </p:spPr>
        <p:txBody>
          <a:bodyPr/>
          <a:lstStyle/>
          <a:p>
            <a:fld id="{35478A8C-722A-466C-B616-64FDF2A10F64}" type="slidenum">
              <a:rPr lang="ar-SA"/>
              <a:pPr/>
              <a:t>239</a:t>
            </a:fld>
            <a:endParaRPr lang="en-US"/>
          </a:p>
        </p:txBody>
      </p:sp>
      <p:sp>
        <p:nvSpPr>
          <p:cNvPr id="244739" name="WordArt 5" descr="Paper bag"/>
          <p:cNvSpPr>
            <a:spLocks noChangeArrowheads="1" noChangeShapeType="1" noTextEdit="1"/>
          </p:cNvSpPr>
          <p:nvPr/>
        </p:nvSpPr>
        <p:spPr bwMode="auto">
          <a:xfrm>
            <a:off x="2286000" y="381000"/>
            <a:ext cx="45720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اطلاعات ثانویه</a:t>
            </a:r>
          </a:p>
        </p:txBody>
      </p:sp>
      <p:sp>
        <p:nvSpPr>
          <p:cNvPr id="244740" name="Text Box 6"/>
          <p:cNvSpPr txBox="1">
            <a:spLocks noChangeArrowheads="1"/>
          </p:cNvSpPr>
          <p:nvPr/>
        </p:nvSpPr>
        <p:spPr bwMode="auto">
          <a:xfrm>
            <a:off x="457200" y="23622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اطلاعاتی هستند که از طریق تجزیه و تحلیل اطلاعات داخلی مؤسسه منجمله اسناد و مدارک ، دفاتر و پرونده ها و نیز جمع آوری و بازسازی اطلاعات موجود محیطی بدست می آیند</a:t>
            </a:r>
            <a:endParaRPr lang="el-GR" i="1">
              <a:latin typeface="Monotype Corsiva" pitchFamily="66" charset="0"/>
              <a:cs typeface="B Mitra" pitchFamily="2" charset="-78"/>
            </a:endParaRPr>
          </a:p>
        </p:txBody>
      </p:sp>
    </p:spTree>
  </p:cSld>
  <p:clrMapOvr>
    <a:masterClrMapping/>
  </p:clrMapOvr>
  <p:transition spd="slow">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7010400" y="6245225"/>
            <a:ext cx="2133600" cy="476250"/>
          </a:xfrm>
          <a:prstGeom prst="rect">
            <a:avLst/>
          </a:prstGeom>
          <a:noFill/>
        </p:spPr>
        <p:txBody>
          <a:bodyPr/>
          <a:lstStyle/>
          <a:p>
            <a:fld id="{54B9181A-5825-43D6-A1D8-1487B492324B}" type="slidenum">
              <a:rPr lang="ar-SA"/>
              <a:pPr/>
              <a:t>24</a:t>
            </a:fld>
            <a:endParaRPr lang="en-US"/>
          </a:p>
        </p:txBody>
      </p:sp>
      <p:sp>
        <p:nvSpPr>
          <p:cNvPr id="29699" name="Text Box 5"/>
          <p:cNvSpPr txBox="1">
            <a:spLocks noChangeArrowheads="1"/>
          </p:cNvSpPr>
          <p:nvPr/>
        </p:nvSpPr>
        <p:spPr bwMode="auto">
          <a:xfrm>
            <a:off x="457200" y="27432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وظیفه بازاریابان در این حالت ، معکوس کردن تقاضا است ، یعنی تبدیل تقاضای منفی به تقاضای مثبت از طریق تبلیغات آگاهی دهنده و ترغیب کننده </a:t>
            </a:r>
            <a:endParaRPr lang="en-US" i="1">
              <a:cs typeface="B Mitra" pitchFamily="2" charset="-78"/>
            </a:endParaRPr>
          </a:p>
        </p:txBody>
      </p:sp>
      <p:sp>
        <p:nvSpPr>
          <p:cNvPr id="29700" name="WordArt 6" descr="Paper bag"/>
          <p:cNvSpPr>
            <a:spLocks noChangeArrowheads="1" noChangeShapeType="1" noTextEdit="1"/>
          </p:cNvSpPr>
          <p:nvPr/>
        </p:nvSpPr>
        <p:spPr bwMode="auto">
          <a:xfrm>
            <a:off x="1314450" y="523875"/>
            <a:ext cx="6534150" cy="962025"/>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2"/>
                  <a:srcRect/>
                  <a:tile tx="0" ty="0" sx="100000" sy="100000" flip="none" algn="tl"/>
                </a:blipFill>
                <a:cs typeface="B Mitra"/>
              </a:rPr>
              <a:t>وظیفه بازاریابان در بازاریابی تبدیلی</a:t>
            </a:r>
          </a:p>
        </p:txBody>
      </p:sp>
    </p:spTree>
  </p:cSld>
  <p:clrMapOvr>
    <a:masterClrMapping/>
  </p:clrMapOvr>
  <p:transition spd="slow">
    <p:newsflash/>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Slide Number Placeholder 5"/>
          <p:cNvSpPr>
            <a:spLocks noGrp="1"/>
          </p:cNvSpPr>
          <p:nvPr>
            <p:ph type="sldNum" sz="quarter" idx="12"/>
          </p:nvPr>
        </p:nvSpPr>
        <p:spPr>
          <a:xfrm>
            <a:off x="7010400" y="6245225"/>
            <a:ext cx="2133600" cy="476250"/>
          </a:xfrm>
          <a:prstGeom prst="rect">
            <a:avLst/>
          </a:prstGeom>
          <a:noFill/>
        </p:spPr>
        <p:txBody>
          <a:bodyPr/>
          <a:lstStyle/>
          <a:p>
            <a:fld id="{24C65B7B-0019-4F4D-A676-7C72E11EA6CA}" type="slidenum">
              <a:rPr lang="ar-SA"/>
              <a:pPr/>
              <a:t>240</a:t>
            </a:fld>
            <a:endParaRPr lang="en-US"/>
          </a:p>
        </p:txBody>
      </p:sp>
      <p:sp>
        <p:nvSpPr>
          <p:cNvPr id="245763" name="WordArt 5" descr="Paper bag"/>
          <p:cNvSpPr>
            <a:spLocks noChangeArrowheads="1" noChangeShapeType="1" noTextEdit="1"/>
          </p:cNvSpPr>
          <p:nvPr/>
        </p:nvSpPr>
        <p:spPr bwMode="auto">
          <a:xfrm>
            <a:off x="1447800" y="381000"/>
            <a:ext cx="6324600" cy="7620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فرآیند تحقیقات بازاریابی</a:t>
            </a:r>
          </a:p>
        </p:txBody>
      </p:sp>
      <p:sp>
        <p:nvSpPr>
          <p:cNvPr id="245764" name="Rectangle 6"/>
          <p:cNvSpPr>
            <a:spLocks noChangeArrowheads="1"/>
          </p:cNvSpPr>
          <p:nvPr/>
        </p:nvSpPr>
        <p:spPr bwMode="auto">
          <a:xfrm>
            <a:off x="457200" y="27432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تعریف مشکل</a:t>
            </a:r>
          </a:p>
          <a:p>
            <a:r>
              <a:rPr lang="fa-IR" sz="2400" i="1">
                <a:cs typeface="B Mitra" pitchFamily="2" charset="-78"/>
              </a:rPr>
              <a:t>و تعیین </a:t>
            </a:r>
          </a:p>
          <a:p>
            <a:r>
              <a:rPr lang="fa-IR" sz="2400" i="1">
                <a:cs typeface="B Mitra" pitchFamily="2" charset="-78"/>
              </a:rPr>
              <a:t>اهداف تحقیق</a:t>
            </a:r>
            <a:endParaRPr lang="en-US" sz="2400" i="1">
              <a:cs typeface="B Mitra" pitchFamily="2" charset="-78"/>
            </a:endParaRPr>
          </a:p>
        </p:txBody>
      </p:sp>
      <p:sp>
        <p:nvSpPr>
          <p:cNvPr id="245765" name="Rectangle 11"/>
          <p:cNvSpPr>
            <a:spLocks noChangeArrowheads="1"/>
          </p:cNvSpPr>
          <p:nvPr/>
        </p:nvSpPr>
        <p:spPr bwMode="auto">
          <a:xfrm>
            <a:off x="2667000" y="27432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تهیه طرح تحقیق </a:t>
            </a:r>
          </a:p>
          <a:p>
            <a:r>
              <a:rPr lang="fa-IR" sz="2400" i="1">
                <a:cs typeface="B Mitra" pitchFamily="2" charset="-78"/>
              </a:rPr>
              <a:t>به منظور </a:t>
            </a:r>
          </a:p>
          <a:p>
            <a:r>
              <a:rPr lang="fa-IR" sz="2400" i="1">
                <a:cs typeface="B Mitra" pitchFamily="2" charset="-78"/>
              </a:rPr>
              <a:t>جمع آوری </a:t>
            </a:r>
          </a:p>
          <a:p>
            <a:r>
              <a:rPr lang="fa-IR" sz="2400" i="1">
                <a:cs typeface="B Mitra" pitchFamily="2" charset="-78"/>
              </a:rPr>
              <a:t>اطلاعات</a:t>
            </a:r>
            <a:endParaRPr lang="en-US" sz="2400" i="1">
              <a:cs typeface="B Mitra" pitchFamily="2" charset="-78"/>
            </a:endParaRPr>
          </a:p>
        </p:txBody>
      </p:sp>
      <p:sp>
        <p:nvSpPr>
          <p:cNvPr id="245766" name="Rectangle 12"/>
          <p:cNvSpPr>
            <a:spLocks noChangeArrowheads="1"/>
          </p:cNvSpPr>
          <p:nvPr/>
        </p:nvSpPr>
        <p:spPr bwMode="auto">
          <a:xfrm>
            <a:off x="4876800" y="27432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اجرای طرح </a:t>
            </a:r>
          </a:p>
          <a:p>
            <a:r>
              <a:rPr lang="fa-IR" sz="2400" i="1">
                <a:cs typeface="B Mitra" pitchFamily="2" charset="-78"/>
              </a:rPr>
              <a:t>تحقیق شامل </a:t>
            </a:r>
          </a:p>
          <a:p>
            <a:r>
              <a:rPr lang="fa-IR" sz="2400" i="1">
                <a:cs typeface="B Mitra" pitchFamily="2" charset="-78"/>
              </a:rPr>
              <a:t>جمع آوری و </a:t>
            </a:r>
          </a:p>
          <a:p>
            <a:r>
              <a:rPr lang="fa-IR" sz="2400" i="1">
                <a:cs typeface="B Mitra" pitchFamily="2" charset="-78"/>
              </a:rPr>
              <a:t>تجزیه و تحلیل </a:t>
            </a:r>
          </a:p>
          <a:p>
            <a:r>
              <a:rPr lang="fa-IR" sz="2400" i="1">
                <a:cs typeface="B Mitra" pitchFamily="2" charset="-78"/>
              </a:rPr>
              <a:t>داده ها</a:t>
            </a:r>
            <a:endParaRPr lang="en-US" sz="2400" i="1">
              <a:cs typeface="B Mitra" pitchFamily="2" charset="-78"/>
            </a:endParaRPr>
          </a:p>
        </p:txBody>
      </p:sp>
      <p:sp>
        <p:nvSpPr>
          <p:cNvPr id="245767" name="Rectangle 13"/>
          <p:cNvSpPr>
            <a:spLocks noChangeArrowheads="1"/>
          </p:cNvSpPr>
          <p:nvPr/>
        </p:nvSpPr>
        <p:spPr bwMode="auto">
          <a:xfrm>
            <a:off x="7086600" y="2743200"/>
            <a:ext cx="1600200" cy="18288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تعبیر و تفسیر</a:t>
            </a:r>
          </a:p>
          <a:p>
            <a:r>
              <a:rPr lang="fa-IR" sz="2400" i="1">
                <a:cs typeface="B Mitra" pitchFamily="2" charset="-78"/>
              </a:rPr>
              <a:t>نتایج و گزارش</a:t>
            </a:r>
          </a:p>
          <a:p>
            <a:r>
              <a:rPr lang="fa-IR" sz="2400" i="1">
                <a:cs typeface="B Mitra" pitchFamily="2" charset="-78"/>
              </a:rPr>
              <a:t>یافته ها</a:t>
            </a:r>
            <a:endParaRPr lang="en-US" sz="2400" i="1">
              <a:cs typeface="B Mitra" pitchFamily="2" charset="-78"/>
            </a:endParaRPr>
          </a:p>
        </p:txBody>
      </p:sp>
      <p:sp>
        <p:nvSpPr>
          <p:cNvPr id="245768" name="Line 14"/>
          <p:cNvSpPr>
            <a:spLocks noChangeShapeType="1"/>
          </p:cNvSpPr>
          <p:nvPr/>
        </p:nvSpPr>
        <p:spPr bwMode="auto">
          <a:xfrm>
            <a:off x="2057400" y="3657600"/>
            <a:ext cx="609600" cy="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45769" name="Line 15"/>
          <p:cNvSpPr>
            <a:spLocks noChangeShapeType="1"/>
          </p:cNvSpPr>
          <p:nvPr/>
        </p:nvSpPr>
        <p:spPr bwMode="auto">
          <a:xfrm>
            <a:off x="6477000" y="3657600"/>
            <a:ext cx="609600" cy="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45770" name="Line 16"/>
          <p:cNvSpPr>
            <a:spLocks noChangeShapeType="1"/>
          </p:cNvSpPr>
          <p:nvPr/>
        </p:nvSpPr>
        <p:spPr bwMode="auto">
          <a:xfrm>
            <a:off x="4267200" y="3657600"/>
            <a:ext cx="609600" cy="0"/>
          </a:xfrm>
          <a:prstGeom prst="line">
            <a:avLst/>
          </a:prstGeom>
          <a:noFill/>
          <a:ln w="19050">
            <a:solidFill>
              <a:schemeClr val="tx1"/>
            </a:solidFill>
            <a:round/>
            <a:headEnd type="none" w="lg" len="lg"/>
            <a:tailEnd type="stealth" w="lg" len="lg"/>
          </a:ln>
        </p:spPr>
        <p:txBody>
          <a:bodyPr wrap="none" anchor="ctr"/>
          <a:lstStyle/>
          <a:p>
            <a:endParaRPr lang="fa-IR"/>
          </a:p>
        </p:txBody>
      </p:sp>
    </p:spTree>
  </p:cSld>
  <p:clrMapOvr>
    <a:masterClrMapping/>
  </p:clrMapOvr>
  <p:transition spd="slow">
    <p:zoom/>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Slide Number Placeholder 5"/>
          <p:cNvSpPr>
            <a:spLocks noGrp="1"/>
          </p:cNvSpPr>
          <p:nvPr>
            <p:ph type="sldNum" sz="quarter" idx="12"/>
          </p:nvPr>
        </p:nvSpPr>
        <p:spPr>
          <a:xfrm>
            <a:off x="7010400" y="6245225"/>
            <a:ext cx="2133600" cy="476250"/>
          </a:xfrm>
          <a:prstGeom prst="rect">
            <a:avLst/>
          </a:prstGeom>
          <a:noFill/>
        </p:spPr>
        <p:txBody>
          <a:bodyPr/>
          <a:lstStyle/>
          <a:p>
            <a:fld id="{83CAA9A5-0126-4610-835D-73546EAE923D}" type="slidenum">
              <a:rPr lang="ar-SA"/>
              <a:pPr/>
              <a:t>241</a:t>
            </a:fld>
            <a:endParaRPr lang="en-US"/>
          </a:p>
        </p:txBody>
      </p:sp>
      <p:sp>
        <p:nvSpPr>
          <p:cNvPr id="246787" name="WordArt 5" descr="Paper bag"/>
          <p:cNvSpPr>
            <a:spLocks noChangeArrowheads="1" noChangeShapeType="1" noTextEdit="1"/>
          </p:cNvSpPr>
          <p:nvPr/>
        </p:nvSpPr>
        <p:spPr bwMode="auto">
          <a:xfrm>
            <a:off x="762000" y="381000"/>
            <a:ext cx="76200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مراحل تفضیلی یک تحقیق بازاریابی</a:t>
            </a:r>
          </a:p>
        </p:txBody>
      </p:sp>
      <p:sp>
        <p:nvSpPr>
          <p:cNvPr id="246788" name="Text Box 6"/>
          <p:cNvSpPr txBox="1">
            <a:spLocks noChangeArrowheads="1"/>
          </p:cNvSpPr>
          <p:nvPr/>
        </p:nvSpPr>
        <p:spPr bwMode="auto">
          <a:xfrm>
            <a:off x="457200" y="2014538"/>
            <a:ext cx="8153400" cy="3937000"/>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1- بیان مشکل                          5- تعیین نمونه ها</a:t>
            </a:r>
          </a:p>
          <a:p>
            <a:pPr algn="r" rtl="1">
              <a:spcBef>
                <a:spcPct val="50000"/>
              </a:spcBef>
            </a:pPr>
            <a:r>
              <a:rPr lang="fa-IR" sz="3600" i="1">
                <a:latin typeface="Monotype Corsiva" pitchFamily="66" charset="0"/>
                <a:cs typeface="B Mitra" pitchFamily="2" charset="-78"/>
              </a:rPr>
              <a:t>2- تعیین اهداف تحقیق              6- تهیه فرم های اطلاعاتی</a:t>
            </a:r>
          </a:p>
          <a:p>
            <a:pPr algn="r" rtl="1">
              <a:spcBef>
                <a:spcPct val="50000"/>
              </a:spcBef>
            </a:pPr>
            <a:r>
              <a:rPr lang="fa-IR" sz="3600" i="1">
                <a:latin typeface="Monotype Corsiva" pitchFamily="66" charset="0"/>
                <a:cs typeface="B Mitra" pitchFamily="2" charset="-78"/>
              </a:rPr>
              <a:t>3- تعیین نیازهای اطلاعاتی          7- جمع آوری اطلاعات</a:t>
            </a:r>
          </a:p>
          <a:p>
            <a:pPr algn="r" rtl="1">
              <a:spcBef>
                <a:spcPct val="50000"/>
              </a:spcBef>
            </a:pPr>
            <a:r>
              <a:rPr lang="fa-IR" sz="3600" i="1">
                <a:latin typeface="Monotype Corsiva" pitchFamily="66" charset="0"/>
                <a:cs typeface="B Mitra" pitchFamily="2" charset="-78"/>
              </a:rPr>
              <a:t>4- تعیین منابع اخذ اطلاعات        8- پردازش اطلاعات </a:t>
            </a:r>
          </a:p>
          <a:p>
            <a:pPr algn="r" rtl="1">
              <a:spcBef>
                <a:spcPct val="50000"/>
              </a:spcBef>
            </a:pPr>
            <a:r>
              <a:rPr lang="fa-IR" sz="3600" i="1">
                <a:latin typeface="Monotype Corsiva" pitchFamily="66" charset="0"/>
                <a:cs typeface="B Mitra" pitchFamily="2" charset="-78"/>
              </a:rPr>
              <a:t>                   9- تهیه گزارشات و رهنمودها</a:t>
            </a:r>
            <a:endParaRPr lang="el-GR" sz="3600" i="1">
              <a:latin typeface="Monotype Corsiva" pitchFamily="66" charset="0"/>
              <a:cs typeface="B Mitra" pitchFamily="2" charset="-78"/>
            </a:endParaRPr>
          </a:p>
        </p:txBody>
      </p:sp>
    </p:spTree>
  </p:cSld>
  <p:clrMapOvr>
    <a:masterClrMapping/>
  </p:clrMapOvr>
  <p:transition spd="slow">
    <p:checke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Slide Number Placeholder 5"/>
          <p:cNvSpPr>
            <a:spLocks noGrp="1"/>
          </p:cNvSpPr>
          <p:nvPr>
            <p:ph type="sldNum" sz="quarter" idx="12"/>
          </p:nvPr>
        </p:nvSpPr>
        <p:spPr>
          <a:xfrm>
            <a:off x="7010400" y="6245225"/>
            <a:ext cx="2133600" cy="476250"/>
          </a:xfrm>
          <a:prstGeom prst="rect">
            <a:avLst/>
          </a:prstGeom>
          <a:noFill/>
        </p:spPr>
        <p:txBody>
          <a:bodyPr/>
          <a:lstStyle/>
          <a:p>
            <a:fld id="{202AFAE8-1084-451B-92BE-69A8D1C7222A}" type="slidenum">
              <a:rPr lang="ar-SA"/>
              <a:pPr/>
              <a:t>242</a:t>
            </a:fld>
            <a:endParaRPr lang="en-US"/>
          </a:p>
        </p:txBody>
      </p:sp>
      <p:sp>
        <p:nvSpPr>
          <p:cNvPr id="247811" name="WordArt 5" descr="Paper bag"/>
          <p:cNvSpPr>
            <a:spLocks noChangeArrowheads="1" noChangeShapeType="1" noTextEdit="1"/>
          </p:cNvSpPr>
          <p:nvPr/>
        </p:nvSpPr>
        <p:spPr bwMode="auto">
          <a:xfrm>
            <a:off x="2819400" y="381000"/>
            <a:ext cx="35814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بیان مشکل</a:t>
            </a:r>
          </a:p>
        </p:txBody>
      </p:sp>
      <p:sp>
        <p:nvSpPr>
          <p:cNvPr id="247812" name="Text Box 6"/>
          <p:cNvSpPr txBox="1">
            <a:spLocks noChangeArrowheads="1"/>
          </p:cNvSpPr>
          <p:nvPr/>
        </p:nvSpPr>
        <p:spPr bwMode="auto">
          <a:xfrm>
            <a:off x="457200" y="23622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تعریف روشن مسئله ، اولین و مهمترین مرحله در اجرای هر نوع طرح تحقیقاتی می باشد ، و به معنی تعیین وضعیت کلی مشکل و مشخص نمودن اجزاء تشکیل دهنده آن است</a:t>
            </a:r>
            <a:endParaRPr lang="el-GR" i="1">
              <a:latin typeface="Monotype Corsiva" pitchFamily="66" charset="0"/>
              <a:cs typeface="B Mitra" pitchFamily="2" charset="-78"/>
            </a:endParaRPr>
          </a:p>
        </p:txBody>
      </p:sp>
    </p:spTree>
  </p:cSld>
  <p:clrMapOvr>
    <a:masterClrMapping/>
  </p:clrMapOvr>
  <p:transition spd="slow">
    <p:checker dir="vert"/>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Slide Number Placeholder 5"/>
          <p:cNvSpPr>
            <a:spLocks noGrp="1"/>
          </p:cNvSpPr>
          <p:nvPr>
            <p:ph type="sldNum" sz="quarter" idx="12"/>
          </p:nvPr>
        </p:nvSpPr>
        <p:spPr>
          <a:xfrm>
            <a:off x="7010400" y="6245225"/>
            <a:ext cx="2133600" cy="476250"/>
          </a:xfrm>
          <a:prstGeom prst="rect">
            <a:avLst/>
          </a:prstGeom>
          <a:noFill/>
        </p:spPr>
        <p:txBody>
          <a:bodyPr/>
          <a:lstStyle/>
          <a:p>
            <a:fld id="{FB47C7D8-1D87-4B5E-8D9E-01DF84B56CA7}" type="slidenum">
              <a:rPr lang="ar-SA"/>
              <a:pPr/>
              <a:t>243</a:t>
            </a:fld>
            <a:endParaRPr lang="en-US"/>
          </a:p>
        </p:txBody>
      </p:sp>
      <p:sp>
        <p:nvSpPr>
          <p:cNvPr id="248835" name="WordArt 5" descr="Paper bag"/>
          <p:cNvSpPr>
            <a:spLocks noChangeArrowheads="1" noChangeShapeType="1" noTextEdit="1"/>
          </p:cNvSpPr>
          <p:nvPr/>
        </p:nvSpPr>
        <p:spPr bwMode="auto">
          <a:xfrm>
            <a:off x="1828800" y="381000"/>
            <a:ext cx="54102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تعیین اهداف تحقیق</a:t>
            </a:r>
          </a:p>
        </p:txBody>
      </p:sp>
      <p:sp>
        <p:nvSpPr>
          <p:cNvPr id="248836" name="Text Box 6"/>
          <p:cNvSpPr txBox="1">
            <a:spLocks noChangeArrowheads="1"/>
          </p:cNvSpPr>
          <p:nvPr/>
        </p:nvSpPr>
        <p:spPr bwMode="auto">
          <a:xfrm>
            <a:off x="457200" y="1676400"/>
            <a:ext cx="8153400" cy="4211638"/>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هدف تحقیـق ، بیانگر چیستی و چرایی انجام پژوهش است و یک طرح تحقیقی ، احتمال دارد یکی از اهداف سه گانه زیر را دنبال کند :</a:t>
            </a:r>
          </a:p>
          <a:p>
            <a:pPr algn="r" rtl="1">
              <a:spcBef>
                <a:spcPct val="50000"/>
              </a:spcBef>
            </a:pPr>
            <a:r>
              <a:rPr lang="fa-IR" sz="3600" i="1">
                <a:latin typeface="Monotype Corsiva" pitchFamily="66" charset="0"/>
                <a:cs typeface="B Mitra" pitchFamily="2" charset="-78"/>
              </a:rPr>
              <a:t>1- اکتشافی</a:t>
            </a:r>
          </a:p>
          <a:p>
            <a:pPr algn="r" rtl="1">
              <a:spcBef>
                <a:spcPct val="50000"/>
              </a:spcBef>
            </a:pPr>
            <a:r>
              <a:rPr lang="fa-IR" sz="3600" i="1">
                <a:latin typeface="Monotype Corsiva" pitchFamily="66" charset="0"/>
                <a:cs typeface="B Mitra" pitchFamily="2" charset="-78"/>
              </a:rPr>
              <a:t>2- تشریحی</a:t>
            </a:r>
          </a:p>
          <a:p>
            <a:pPr algn="r" rtl="1">
              <a:spcBef>
                <a:spcPct val="50000"/>
              </a:spcBef>
            </a:pPr>
            <a:r>
              <a:rPr lang="fa-IR" sz="3600" i="1">
                <a:latin typeface="Monotype Corsiva" pitchFamily="66" charset="0"/>
                <a:cs typeface="B Mitra" pitchFamily="2" charset="-78"/>
              </a:rPr>
              <a:t>3- سببی</a:t>
            </a:r>
            <a:endParaRPr lang="el-GR" sz="3600" i="1">
              <a:latin typeface="Monotype Corsiva" pitchFamily="66" charset="0"/>
              <a:cs typeface="B Mitra" pitchFamily="2" charset="-78"/>
            </a:endParaRPr>
          </a:p>
        </p:txBody>
      </p:sp>
    </p:spTree>
  </p:cSld>
  <p:clrMapOvr>
    <a:masterClrMapping/>
  </p:clrMapOvr>
  <p:transition spd="slow">
    <p:comb/>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Slide Number Placeholder 5"/>
          <p:cNvSpPr>
            <a:spLocks noGrp="1"/>
          </p:cNvSpPr>
          <p:nvPr>
            <p:ph type="sldNum" sz="quarter" idx="12"/>
          </p:nvPr>
        </p:nvSpPr>
        <p:spPr>
          <a:xfrm>
            <a:off x="7010400" y="6245225"/>
            <a:ext cx="2133600" cy="476250"/>
          </a:xfrm>
          <a:prstGeom prst="rect">
            <a:avLst/>
          </a:prstGeom>
          <a:noFill/>
        </p:spPr>
        <p:txBody>
          <a:bodyPr/>
          <a:lstStyle/>
          <a:p>
            <a:fld id="{78105400-31CF-4945-9091-E5964816C51A}" type="slidenum">
              <a:rPr lang="ar-SA"/>
              <a:pPr/>
              <a:t>244</a:t>
            </a:fld>
            <a:endParaRPr lang="en-US"/>
          </a:p>
        </p:txBody>
      </p:sp>
      <p:sp>
        <p:nvSpPr>
          <p:cNvPr id="249859" name="WordArt 5" descr="Paper bag"/>
          <p:cNvSpPr>
            <a:spLocks noChangeArrowheads="1" noChangeShapeType="1" noTextEdit="1"/>
          </p:cNvSpPr>
          <p:nvPr/>
        </p:nvSpPr>
        <p:spPr bwMode="auto">
          <a:xfrm>
            <a:off x="2819400" y="381000"/>
            <a:ext cx="35814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هدف اکتشافی</a:t>
            </a:r>
          </a:p>
        </p:txBody>
      </p:sp>
      <p:sp>
        <p:nvSpPr>
          <p:cNvPr id="249860" name="Text Box 6"/>
          <p:cNvSpPr txBox="1">
            <a:spLocks noChangeArrowheads="1"/>
          </p:cNvSpPr>
          <p:nvPr/>
        </p:nvSpPr>
        <p:spPr bwMode="auto">
          <a:xfrm>
            <a:off x="457200" y="23622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با این هدف ، پژوهشگر به دنبال یک سری اطلاعات اولیه است که با استفاده از آنها بتواند مشکل پیش آمده را بخوبی تعریف و فرضیه های مناسبی را ارائه دهد </a:t>
            </a:r>
            <a:endParaRPr lang="el-GR" i="1">
              <a:latin typeface="Monotype Corsiva" pitchFamily="66" charset="0"/>
              <a:cs typeface="B Mitra" pitchFamily="2" charset="-78"/>
            </a:endParaRPr>
          </a:p>
        </p:txBody>
      </p:sp>
    </p:spTree>
  </p:cSld>
  <p:clrMapOvr>
    <a:masterClrMapping/>
  </p:clrMapOvr>
  <p:transition spd="slow">
    <p:comb dir="vert"/>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Slide Number Placeholder 5"/>
          <p:cNvSpPr>
            <a:spLocks noGrp="1"/>
          </p:cNvSpPr>
          <p:nvPr>
            <p:ph type="sldNum" sz="quarter" idx="12"/>
          </p:nvPr>
        </p:nvSpPr>
        <p:spPr>
          <a:xfrm>
            <a:off x="7010400" y="6245225"/>
            <a:ext cx="2133600" cy="476250"/>
          </a:xfrm>
          <a:prstGeom prst="rect">
            <a:avLst/>
          </a:prstGeom>
          <a:noFill/>
        </p:spPr>
        <p:txBody>
          <a:bodyPr/>
          <a:lstStyle/>
          <a:p>
            <a:fld id="{F723FC4D-14F9-40C8-8B64-B629283F40BE}" type="slidenum">
              <a:rPr lang="ar-SA"/>
              <a:pPr/>
              <a:t>245</a:t>
            </a:fld>
            <a:endParaRPr lang="en-US"/>
          </a:p>
        </p:txBody>
      </p:sp>
      <p:sp>
        <p:nvSpPr>
          <p:cNvPr id="250883" name="WordArt 5" descr="Paper bag"/>
          <p:cNvSpPr>
            <a:spLocks noChangeArrowheads="1" noChangeShapeType="1" noTextEdit="1"/>
          </p:cNvSpPr>
          <p:nvPr/>
        </p:nvSpPr>
        <p:spPr bwMode="auto">
          <a:xfrm>
            <a:off x="1447800" y="381000"/>
            <a:ext cx="62484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هدف تشریحی ( توصیفی )</a:t>
            </a:r>
          </a:p>
        </p:txBody>
      </p:sp>
      <p:sp>
        <p:nvSpPr>
          <p:cNvPr id="250884" name="Text Box 6"/>
          <p:cNvSpPr txBox="1">
            <a:spLocks noChangeArrowheads="1"/>
          </p:cNvSpPr>
          <p:nvPr/>
        </p:nvSpPr>
        <p:spPr bwMode="auto">
          <a:xfrm>
            <a:off x="457200" y="23622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با این هدف ، محقق اطلاعاتی را جمع آوری می نماید که بتواند با بهره گیری از آنها ظرفیت بالقوه بازار محصول و نیز ویژگی های جمعیت شناختی مصرف کنندگان را تعیین نماید</a:t>
            </a:r>
            <a:endParaRPr lang="el-GR" i="1">
              <a:latin typeface="Monotype Corsiva" pitchFamily="66" charset="0"/>
              <a:cs typeface="B Mitra" pitchFamily="2" charset="-78"/>
            </a:endParaRPr>
          </a:p>
        </p:txBody>
      </p:sp>
    </p:spTree>
  </p:cSld>
  <p:clrMapOvr>
    <a:masterClrMapping/>
  </p:clrMapOvr>
  <p:transition spd="slow">
    <p:cover dir="d"/>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Slide Number Placeholder 5"/>
          <p:cNvSpPr>
            <a:spLocks noGrp="1"/>
          </p:cNvSpPr>
          <p:nvPr>
            <p:ph type="sldNum" sz="quarter" idx="12"/>
          </p:nvPr>
        </p:nvSpPr>
        <p:spPr>
          <a:xfrm>
            <a:off x="7010400" y="6245225"/>
            <a:ext cx="2133600" cy="476250"/>
          </a:xfrm>
          <a:prstGeom prst="rect">
            <a:avLst/>
          </a:prstGeom>
          <a:noFill/>
        </p:spPr>
        <p:txBody>
          <a:bodyPr/>
          <a:lstStyle/>
          <a:p>
            <a:fld id="{60F222A1-E326-43E8-8C05-90AF260ED32E}" type="slidenum">
              <a:rPr lang="ar-SA"/>
              <a:pPr/>
              <a:t>246</a:t>
            </a:fld>
            <a:endParaRPr lang="en-US"/>
          </a:p>
        </p:txBody>
      </p:sp>
      <p:sp>
        <p:nvSpPr>
          <p:cNvPr id="251907" name="WordArt 5" descr="Paper bag"/>
          <p:cNvSpPr>
            <a:spLocks noChangeArrowheads="1" noChangeShapeType="1" noTextEdit="1"/>
          </p:cNvSpPr>
          <p:nvPr/>
        </p:nvSpPr>
        <p:spPr bwMode="auto">
          <a:xfrm>
            <a:off x="2819400" y="381000"/>
            <a:ext cx="35814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هدف سببی</a:t>
            </a:r>
          </a:p>
        </p:txBody>
      </p:sp>
      <p:sp>
        <p:nvSpPr>
          <p:cNvPr id="251908" name="Text Box 6"/>
          <p:cNvSpPr txBox="1">
            <a:spLocks noChangeArrowheads="1"/>
          </p:cNvSpPr>
          <p:nvPr/>
        </p:nvSpPr>
        <p:spPr bwMode="auto">
          <a:xfrm>
            <a:off x="457200" y="2987675"/>
            <a:ext cx="8153400" cy="143192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با این هدف ، محققان به آزمون فرضیاتی درباره وجود روابط علی و معلولی بین متغیرها می پردازند</a:t>
            </a:r>
            <a:endParaRPr lang="el-GR" i="1">
              <a:latin typeface="Monotype Corsiva" pitchFamily="66" charset="0"/>
              <a:cs typeface="B Mitra" pitchFamily="2" charset="-78"/>
            </a:endParaRPr>
          </a:p>
        </p:txBody>
      </p:sp>
    </p:spTree>
  </p:cSld>
  <p:clrMapOvr>
    <a:masterClrMapping/>
  </p:clrMapOvr>
  <p:transition spd="slow">
    <p:cove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Slide Number Placeholder 5"/>
          <p:cNvSpPr>
            <a:spLocks noGrp="1"/>
          </p:cNvSpPr>
          <p:nvPr>
            <p:ph type="sldNum" sz="quarter" idx="12"/>
          </p:nvPr>
        </p:nvSpPr>
        <p:spPr>
          <a:xfrm>
            <a:off x="7010400" y="6245225"/>
            <a:ext cx="2133600" cy="476250"/>
          </a:xfrm>
          <a:prstGeom prst="rect">
            <a:avLst/>
          </a:prstGeom>
          <a:noFill/>
        </p:spPr>
        <p:txBody>
          <a:bodyPr/>
          <a:lstStyle/>
          <a:p>
            <a:fld id="{2CB6F2AF-F0CD-4739-8C8A-C0F902256CCE}" type="slidenum">
              <a:rPr lang="ar-SA"/>
              <a:pPr/>
              <a:t>247</a:t>
            </a:fld>
            <a:endParaRPr lang="en-US"/>
          </a:p>
        </p:txBody>
      </p:sp>
      <p:sp>
        <p:nvSpPr>
          <p:cNvPr id="252931" name="Text Box 5"/>
          <p:cNvSpPr txBox="1">
            <a:spLocks noChangeArrowheads="1"/>
          </p:cNvSpPr>
          <p:nvPr/>
        </p:nvSpPr>
        <p:spPr bwMode="auto">
          <a:xfrm>
            <a:off x="4724400" y="4343400"/>
            <a:ext cx="3962400" cy="76200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1- منابع داخلی</a:t>
            </a:r>
            <a:endParaRPr lang="en-US" i="1">
              <a:latin typeface="Monotype Corsiva" pitchFamily="66" charset="0"/>
              <a:cs typeface="B Mitra" pitchFamily="2" charset="-78"/>
            </a:endParaRPr>
          </a:p>
        </p:txBody>
      </p:sp>
      <p:sp>
        <p:nvSpPr>
          <p:cNvPr id="252932" name="Text Box 6"/>
          <p:cNvSpPr txBox="1">
            <a:spLocks noChangeArrowheads="1"/>
          </p:cNvSpPr>
          <p:nvPr/>
        </p:nvSpPr>
        <p:spPr bwMode="auto">
          <a:xfrm>
            <a:off x="685800" y="4267200"/>
            <a:ext cx="4114800" cy="76200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2- منابع خارجی</a:t>
            </a:r>
            <a:endParaRPr lang="en-US" i="1">
              <a:latin typeface="Monotype Corsiva" pitchFamily="66" charset="0"/>
              <a:cs typeface="B Mitra" pitchFamily="2" charset="-78"/>
            </a:endParaRPr>
          </a:p>
        </p:txBody>
      </p:sp>
      <p:sp>
        <p:nvSpPr>
          <p:cNvPr id="252933" name="Line 7"/>
          <p:cNvSpPr>
            <a:spLocks noChangeShapeType="1"/>
          </p:cNvSpPr>
          <p:nvPr/>
        </p:nvSpPr>
        <p:spPr bwMode="auto">
          <a:xfrm flipH="1" flipV="1">
            <a:off x="4800600" y="2438400"/>
            <a:ext cx="1981200" cy="1905000"/>
          </a:xfrm>
          <a:prstGeom prst="line">
            <a:avLst/>
          </a:prstGeom>
          <a:noFill/>
          <a:ln w="19050">
            <a:solidFill>
              <a:schemeClr val="tx1"/>
            </a:solidFill>
            <a:round/>
            <a:headEnd/>
            <a:tailEnd/>
          </a:ln>
        </p:spPr>
        <p:txBody>
          <a:bodyPr wrap="none" anchor="ctr"/>
          <a:lstStyle/>
          <a:p>
            <a:endParaRPr lang="fa-IR"/>
          </a:p>
        </p:txBody>
      </p:sp>
      <p:sp>
        <p:nvSpPr>
          <p:cNvPr id="252934" name="Line 8"/>
          <p:cNvSpPr>
            <a:spLocks noChangeShapeType="1"/>
          </p:cNvSpPr>
          <p:nvPr/>
        </p:nvSpPr>
        <p:spPr bwMode="auto">
          <a:xfrm flipH="1">
            <a:off x="2743200" y="2438400"/>
            <a:ext cx="2057400" cy="1828800"/>
          </a:xfrm>
          <a:prstGeom prst="line">
            <a:avLst/>
          </a:prstGeom>
          <a:noFill/>
          <a:ln w="19050">
            <a:solidFill>
              <a:schemeClr val="tx1"/>
            </a:solidFill>
            <a:round/>
            <a:headEnd/>
            <a:tailEnd/>
          </a:ln>
        </p:spPr>
        <p:txBody>
          <a:bodyPr wrap="none" anchor="ctr"/>
          <a:lstStyle/>
          <a:p>
            <a:endParaRPr lang="fa-IR"/>
          </a:p>
        </p:txBody>
      </p:sp>
      <p:sp>
        <p:nvSpPr>
          <p:cNvPr id="252935" name="WordArt 9" descr="Paper bag"/>
          <p:cNvSpPr>
            <a:spLocks noChangeArrowheads="1" noChangeShapeType="1" noTextEdit="1"/>
          </p:cNvSpPr>
          <p:nvPr/>
        </p:nvSpPr>
        <p:spPr bwMode="auto">
          <a:xfrm>
            <a:off x="838200" y="990600"/>
            <a:ext cx="7467600" cy="1219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منابع جمع آوری اطلاعات ثانویه</a:t>
            </a:r>
          </a:p>
        </p:txBody>
      </p:sp>
    </p:spTree>
  </p:cSld>
  <p:clrMapOvr>
    <a:masterClrMapping/>
  </p:clrMapOvr>
  <p:transition spd="slow">
    <p:cover dir="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4" name="Slide Number Placeholder 5"/>
          <p:cNvSpPr>
            <a:spLocks noGrp="1"/>
          </p:cNvSpPr>
          <p:nvPr>
            <p:ph type="sldNum" sz="quarter" idx="12"/>
          </p:nvPr>
        </p:nvSpPr>
        <p:spPr>
          <a:xfrm>
            <a:off x="7010400" y="6245225"/>
            <a:ext cx="2133600" cy="476250"/>
          </a:xfrm>
          <a:prstGeom prst="rect">
            <a:avLst/>
          </a:prstGeom>
          <a:noFill/>
        </p:spPr>
        <p:txBody>
          <a:bodyPr/>
          <a:lstStyle/>
          <a:p>
            <a:fld id="{9FDE376F-05D3-4606-9043-8D168E2DB30C}" type="slidenum">
              <a:rPr lang="ar-SA"/>
              <a:pPr/>
              <a:t>248</a:t>
            </a:fld>
            <a:endParaRPr lang="en-US"/>
          </a:p>
        </p:txBody>
      </p:sp>
      <p:sp>
        <p:nvSpPr>
          <p:cNvPr id="253955" name="WordArt 5" descr="Paper bag"/>
          <p:cNvSpPr>
            <a:spLocks noChangeArrowheads="1" noChangeShapeType="1" noTextEdit="1"/>
          </p:cNvSpPr>
          <p:nvPr/>
        </p:nvSpPr>
        <p:spPr bwMode="auto">
          <a:xfrm>
            <a:off x="1600200" y="381000"/>
            <a:ext cx="59436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منابع داخلی اطلاعات ثانویه</a:t>
            </a:r>
          </a:p>
        </p:txBody>
      </p:sp>
      <p:sp>
        <p:nvSpPr>
          <p:cNvPr id="253956" name="Text Box 6"/>
          <p:cNvSpPr txBox="1">
            <a:spLocks noChangeArrowheads="1"/>
          </p:cNvSpPr>
          <p:nvPr/>
        </p:nvSpPr>
        <p:spPr bwMode="auto">
          <a:xfrm>
            <a:off x="457200" y="1752600"/>
            <a:ext cx="8153400" cy="4111625"/>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انواع صورت های مالی مثل ترازنامه ، سود و زیان و . . . </a:t>
            </a:r>
          </a:p>
          <a:p>
            <a:pPr algn="r" rtl="1">
              <a:spcBef>
                <a:spcPct val="50000"/>
              </a:spcBef>
            </a:pPr>
            <a:r>
              <a:rPr lang="fa-IR" i="1">
                <a:latin typeface="Monotype Corsiva" pitchFamily="66" charset="0"/>
                <a:cs typeface="B Mitra" pitchFamily="2" charset="-78"/>
              </a:rPr>
              <a:t>2- اسناد و مدارک حسابداری مثل فاکتورهای فروش ، مدارک موجودی ها و . . .</a:t>
            </a:r>
          </a:p>
          <a:p>
            <a:pPr algn="r" rtl="1">
              <a:spcBef>
                <a:spcPct val="50000"/>
              </a:spcBef>
            </a:pPr>
            <a:r>
              <a:rPr lang="fa-IR" i="1">
                <a:latin typeface="Monotype Corsiva" pitchFamily="66" charset="0"/>
                <a:cs typeface="B Mitra" pitchFamily="2" charset="-78"/>
              </a:rPr>
              <a:t>3- گزارشات تحقیقی موجود در مؤسسه</a:t>
            </a:r>
            <a:endParaRPr lang="el-GR" i="1">
              <a:latin typeface="Monotype Corsiva" pitchFamily="66" charset="0"/>
              <a:cs typeface="B Mitra" pitchFamily="2" charset="-78"/>
            </a:endParaRPr>
          </a:p>
        </p:txBody>
      </p:sp>
    </p:spTree>
  </p:cSld>
  <p:clrMapOvr>
    <a:masterClrMapping/>
  </p:clrMapOvr>
  <p:transition spd="slow">
    <p:cover dir="u"/>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Slide Number Placeholder 5"/>
          <p:cNvSpPr>
            <a:spLocks noGrp="1"/>
          </p:cNvSpPr>
          <p:nvPr>
            <p:ph type="sldNum" sz="quarter" idx="12"/>
          </p:nvPr>
        </p:nvSpPr>
        <p:spPr>
          <a:xfrm>
            <a:off x="7010400" y="6245225"/>
            <a:ext cx="2133600" cy="476250"/>
          </a:xfrm>
          <a:prstGeom prst="rect">
            <a:avLst/>
          </a:prstGeom>
          <a:noFill/>
        </p:spPr>
        <p:txBody>
          <a:bodyPr/>
          <a:lstStyle/>
          <a:p>
            <a:fld id="{BF4741C6-7C1A-4D97-8D03-E56775720F99}" type="slidenum">
              <a:rPr lang="ar-SA"/>
              <a:pPr/>
              <a:t>249</a:t>
            </a:fld>
            <a:endParaRPr lang="en-US"/>
          </a:p>
        </p:txBody>
      </p:sp>
      <p:sp>
        <p:nvSpPr>
          <p:cNvPr id="254979" name="WordArt 5" descr="Paper bag"/>
          <p:cNvSpPr>
            <a:spLocks noChangeArrowheads="1" noChangeShapeType="1" noTextEdit="1"/>
          </p:cNvSpPr>
          <p:nvPr/>
        </p:nvSpPr>
        <p:spPr bwMode="auto">
          <a:xfrm>
            <a:off x="1600200" y="381000"/>
            <a:ext cx="59436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منابع خارجی اطلاعات ثانویه</a:t>
            </a:r>
          </a:p>
        </p:txBody>
      </p:sp>
      <p:sp>
        <p:nvSpPr>
          <p:cNvPr id="254980" name="Text Box 6"/>
          <p:cNvSpPr txBox="1">
            <a:spLocks noChangeArrowheads="1"/>
          </p:cNvSpPr>
          <p:nvPr/>
        </p:nvSpPr>
        <p:spPr bwMode="auto">
          <a:xfrm>
            <a:off x="457200" y="1573213"/>
            <a:ext cx="8153400" cy="4446587"/>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انواع نشریه های دولتی مثل ویژه نامه های آماری </a:t>
            </a:r>
          </a:p>
          <a:p>
            <a:pPr algn="r" rtl="1">
              <a:spcBef>
                <a:spcPct val="50000"/>
              </a:spcBef>
            </a:pPr>
            <a:r>
              <a:rPr lang="fa-IR" i="1">
                <a:latin typeface="Monotype Corsiva" pitchFamily="66" charset="0"/>
                <a:cs typeface="B Mitra" pitchFamily="2" charset="-78"/>
              </a:rPr>
              <a:t>2- کتب اطلاعات استانی و شهری</a:t>
            </a:r>
          </a:p>
          <a:p>
            <a:pPr algn="r" rtl="1">
              <a:spcBef>
                <a:spcPct val="50000"/>
              </a:spcBef>
            </a:pPr>
            <a:r>
              <a:rPr lang="fa-IR" i="1">
                <a:latin typeface="Monotype Corsiva" pitchFamily="66" charset="0"/>
                <a:cs typeface="B Mitra" pitchFamily="2" charset="-78"/>
              </a:rPr>
              <a:t>3- کتب و مجلات اقتصادی</a:t>
            </a:r>
          </a:p>
          <a:p>
            <a:pPr algn="r" rtl="1">
              <a:spcBef>
                <a:spcPct val="50000"/>
              </a:spcBef>
            </a:pPr>
            <a:r>
              <a:rPr lang="fa-IR" i="1">
                <a:latin typeface="Monotype Corsiva" pitchFamily="66" charset="0"/>
                <a:cs typeface="B Mitra" pitchFamily="2" charset="-78"/>
              </a:rPr>
              <a:t>4- راهنماها و اطلاعات بازاریابی و بازرگانی</a:t>
            </a:r>
            <a:endParaRPr lang="el-GR" i="1">
              <a:latin typeface="Monotype Corsiva" pitchFamily="66" charset="0"/>
              <a:cs typeface="B Mitra" pitchFamily="2" charset="-78"/>
            </a:endParaRPr>
          </a:p>
        </p:txBody>
      </p:sp>
    </p:spTree>
  </p:cSld>
  <p:clrMapOvr>
    <a:masterClrMapping/>
  </p:clrMapOvr>
  <p:transition spd="slow">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xfrm>
            <a:off x="7010400" y="6245225"/>
            <a:ext cx="2133600" cy="476250"/>
          </a:xfrm>
          <a:prstGeom prst="rect">
            <a:avLst/>
          </a:prstGeom>
          <a:noFill/>
        </p:spPr>
        <p:txBody>
          <a:bodyPr/>
          <a:lstStyle/>
          <a:p>
            <a:fld id="{A8903536-ADE8-4DB5-8362-E4A8508A7F2C}" type="slidenum">
              <a:rPr lang="ar-SA"/>
              <a:pPr/>
              <a:t>25</a:t>
            </a:fld>
            <a:endParaRPr lang="en-US"/>
          </a:p>
        </p:txBody>
      </p:sp>
      <p:sp>
        <p:nvSpPr>
          <p:cNvPr id="30723" name="Text Box 5"/>
          <p:cNvSpPr txBox="1">
            <a:spLocks noChangeArrowheads="1"/>
          </p:cNvSpPr>
          <p:nvPr/>
        </p:nvSpPr>
        <p:spPr bwMode="auto">
          <a:xfrm>
            <a:off x="457200" y="28511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از این شیوه ، زمانی استفاده می شود که برای کالاهای شرکت ، تقاضا وجود نداشته باشد و مردم نسبت به محصول آن بی اعتنا باشند</a:t>
            </a:r>
            <a:endParaRPr lang="en-US" i="1">
              <a:cs typeface="B Mitra" pitchFamily="2" charset="-78"/>
            </a:endParaRPr>
          </a:p>
        </p:txBody>
      </p:sp>
      <p:sp>
        <p:nvSpPr>
          <p:cNvPr id="30724" name="WordArt 6" descr="Paper bag"/>
          <p:cNvSpPr>
            <a:spLocks noChangeArrowheads="1" noChangeShapeType="1" noTextEdit="1"/>
          </p:cNvSpPr>
          <p:nvPr/>
        </p:nvSpPr>
        <p:spPr bwMode="auto">
          <a:xfrm>
            <a:off x="2362200" y="523875"/>
            <a:ext cx="4391025"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 انگیزشی</a:t>
            </a:r>
          </a:p>
        </p:txBody>
      </p:sp>
    </p:spTree>
  </p:cSld>
  <p:clrMapOvr>
    <a:masterClrMapping/>
  </p:clrMapOvr>
  <p:transition spd="slow">
    <p:push dir="d"/>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Slide Number Placeholder 5"/>
          <p:cNvSpPr>
            <a:spLocks noGrp="1"/>
          </p:cNvSpPr>
          <p:nvPr>
            <p:ph type="sldNum" sz="quarter" idx="12"/>
          </p:nvPr>
        </p:nvSpPr>
        <p:spPr>
          <a:xfrm>
            <a:off x="7010400" y="6245225"/>
            <a:ext cx="2133600" cy="476250"/>
          </a:xfrm>
          <a:prstGeom prst="rect">
            <a:avLst/>
          </a:prstGeom>
          <a:noFill/>
        </p:spPr>
        <p:txBody>
          <a:bodyPr/>
          <a:lstStyle/>
          <a:p>
            <a:fld id="{9EDABDD7-AF50-40E0-A8D9-D91807BD496B}" type="slidenum">
              <a:rPr lang="ar-SA"/>
              <a:pPr/>
              <a:t>250</a:t>
            </a:fld>
            <a:endParaRPr lang="en-US"/>
          </a:p>
        </p:txBody>
      </p:sp>
      <p:sp>
        <p:nvSpPr>
          <p:cNvPr id="256003" name="WordArt 5" descr="Paper bag"/>
          <p:cNvSpPr>
            <a:spLocks noChangeArrowheads="1" noChangeShapeType="1" noTextEdit="1"/>
          </p:cNvSpPr>
          <p:nvPr/>
        </p:nvSpPr>
        <p:spPr bwMode="auto">
          <a:xfrm>
            <a:off x="1143000" y="381000"/>
            <a:ext cx="67818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ابزارهای تحقیق ( جمع آوری اطلاعات )</a:t>
            </a:r>
          </a:p>
        </p:txBody>
      </p:sp>
      <p:sp>
        <p:nvSpPr>
          <p:cNvPr id="256004" name="Text Box 6"/>
          <p:cNvSpPr txBox="1">
            <a:spLocks noChangeArrowheads="1"/>
          </p:cNvSpPr>
          <p:nvPr/>
        </p:nvSpPr>
        <p:spPr bwMode="auto">
          <a:xfrm>
            <a:off x="457200" y="27749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پرسشنامه – مصاحبه – مشاهده و نیز ابزارها و وسائل مکانیکی نظیر دستگاه اسکنر ، مردم سنج ، گالوانومتر ، تاچیستوسکوپ و دوربین های چشمی</a:t>
            </a:r>
            <a:endParaRPr lang="el-GR" i="1">
              <a:latin typeface="Monotype Corsiva" pitchFamily="66" charset="0"/>
              <a:cs typeface="B Mitra" pitchFamily="2" charset="-78"/>
            </a:endParaRPr>
          </a:p>
        </p:txBody>
      </p:sp>
    </p:spTree>
  </p:cSld>
  <p:clrMapOvr>
    <a:masterClrMapping/>
  </p:clrMapOvr>
  <p:transition spd="slow">
    <p:cover dir="lu"/>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Slide Number Placeholder 5"/>
          <p:cNvSpPr>
            <a:spLocks noGrp="1"/>
          </p:cNvSpPr>
          <p:nvPr>
            <p:ph type="sldNum" sz="quarter" idx="12"/>
          </p:nvPr>
        </p:nvSpPr>
        <p:spPr>
          <a:xfrm>
            <a:off x="7010400" y="6245225"/>
            <a:ext cx="2133600" cy="476250"/>
          </a:xfrm>
          <a:prstGeom prst="rect">
            <a:avLst/>
          </a:prstGeom>
          <a:noFill/>
        </p:spPr>
        <p:txBody>
          <a:bodyPr/>
          <a:lstStyle/>
          <a:p>
            <a:fld id="{28216299-62D9-4271-8B38-49A57D070BEC}" type="slidenum">
              <a:rPr lang="ar-SA"/>
              <a:pPr/>
              <a:t>251</a:t>
            </a:fld>
            <a:endParaRPr lang="en-US"/>
          </a:p>
        </p:txBody>
      </p:sp>
      <p:sp>
        <p:nvSpPr>
          <p:cNvPr id="257027" name="WordArt 9" descr="Paper bag"/>
          <p:cNvSpPr>
            <a:spLocks noChangeArrowheads="1" noChangeShapeType="1" noTextEdit="1"/>
          </p:cNvSpPr>
          <p:nvPr/>
        </p:nvSpPr>
        <p:spPr bwMode="auto">
          <a:xfrm>
            <a:off x="1143000" y="381000"/>
            <a:ext cx="67818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انواع گزارش نهایی تحقیق</a:t>
            </a:r>
          </a:p>
        </p:txBody>
      </p:sp>
      <p:sp>
        <p:nvSpPr>
          <p:cNvPr id="257028" name="Text Box 10"/>
          <p:cNvSpPr txBox="1">
            <a:spLocks noChangeArrowheads="1"/>
          </p:cNvSpPr>
          <p:nvPr/>
        </p:nvSpPr>
        <p:spPr bwMode="auto">
          <a:xfrm>
            <a:off x="152400" y="2774950"/>
            <a:ext cx="8839200" cy="2225675"/>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               </a:t>
            </a:r>
            <a:r>
              <a:rPr lang="fa-IR" sz="2400" i="1">
                <a:latin typeface="Monotype Corsiva" pitchFamily="66" charset="0"/>
                <a:cs typeface="B Mitra" pitchFamily="2" charset="-78"/>
              </a:rPr>
              <a:t>1- مخصوص مدیران عالی ؛ معمولاً بصورت کوتاه ، خلاصه و حاوی اطلاعات کلی</a:t>
            </a:r>
          </a:p>
          <a:p>
            <a:pPr algn="r" rtl="1">
              <a:spcBef>
                <a:spcPct val="50000"/>
              </a:spcBef>
            </a:pPr>
            <a:r>
              <a:rPr lang="fa-IR" sz="4000" i="1">
                <a:latin typeface="Monotype Corsiva" pitchFamily="66" charset="0"/>
                <a:cs typeface="B Mitra" pitchFamily="2" charset="-78"/>
              </a:rPr>
              <a:t>دو نوع</a:t>
            </a:r>
          </a:p>
          <a:p>
            <a:pPr algn="r" rtl="1">
              <a:spcBef>
                <a:spcPct val="50000"/>
              </a:spcBef>
            </a:pPr>
            <a:r>
              <a:rPr lang="fa-IR" sz="3200" i="1">
                <a:latin typeface="Monotype Corsiva" pitchFamily="66" charset="0"/>
                <a:cs typeface="B Mitra" pitchFamily="2" charset="-78"/>
              </a:rPr>
              <a:t>               </a:t>
            </a:r>
            <a:r>
              <a:rPr lang="fa-IR" sz="2400" i="1">
                <a:latin typeface="Monotype Corsiva" pitchFamily="66" charset="0"/>
                <a:cs typeface="B Mitra" pitchFamily="2" charset="-78"/>
              </a:rPr>
              <a:t>2- مخصوص مدیران سطوح پایین ؛ عمدتاً دقیق ، مفصل و پرمحتوا</a:t>
            </a:r>
            <a:endParaRPr lang="el-GR" sz="3200" i="1">
              <a:latin typeface="Monotype Corsiva" pitchFamily="66" charset="0"/>
              <a:cs typeface="B Mitra" pitchFamily="2" charset="-78"/>
            </a:endParaRPr>
          </a:p>
        </p:txBody>
      </p:sp>
      <p:sp>
        <p:nvSpPr>
          <p:cNvPr id="257029" name="Line 11"/>
          <p:cNvSpPr>
            <a:spLocks noChangeShapeType="1"/>
          </p:cNvSpPr>
          <p:nvPr/>
        </p:nvSpPr>
        <p:spPr bwMode="auto">
          <a:xfrm flipH="1" flipV="1">
            <a:off x="7620000" y="3124200"/>
            <a:ext cx="304800" cy="762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57030" name="Line 12"/>
          <p:cNvSpPr>
            <a:spLocks noChangeShapeType="1"/>
          </p:cNvSpPr>
          <p:nvPr/>
        </p:nvSpPr>
        <p:spPr bwMode="auto">
          <a:xfrm flipH="1">
            <a:off x="7620000" y="3886200"/>
            <a:ext cx="304800" cy="838200"/>
          </a:xfrm>
          <a:prstGeom prst="line">
            <a:avLst/>
          </a:prstGeom>
          <a:noFill/>
          <a:ln w="19050">
            <a:solidFill>
              <a:schemeClr val="tx1"/>
            </a:solidFill>
            <a:round/>
            <a:headEnd type="none" w="lg" len="lg"/>
            <a:tailEnd type="none" w="lg" len="lg"/>
          </a:ln>
        </p:spPr>
        <p:txBody>
          <a:bodyPr wrap="none" anchor="ctr"/>
          <a:lstStyle/>
          <a:p>
            <a:endParaRPr lang="fa-IR"/>
          </a:p>
        </p:txBody>
      </p:sp>
    </p:spTree>
  </p:cSld>
  <p:clrMapOvr>
    <a:masterClrMapping/>
  </p:clrMapOvr>
  <p:transition spd="slow">
    <p:cover dir="rd"/>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Slide Number Placeholder 5"/>
          <p:cNvSpPr>
            <a:spLocks noGrp="1"/>
          </p:cNvSpPr>
          <p:nvPr>
            <p:ph type="sldNum" sz="quarter" idx="12"/>
          </p:nvPr>
        </p:nvSpPr>
        <p:spPr>
          <a:xfrm>
            <a:off x="7010400" y="6245225"/>
            <a:ext cx="2133600" cy="476250"/>
          </a:xfrm>
          <a:prstGeom prst="rect">
            <a:avLst/>
          </a:prstGeom>
          <a:noFill/>
        </p:spPr>
        <p:txBody>
          <a:bodyPr/>
          <a:lstStyle/>
          <a:p>
            <a:fld id="{FD3B2C38-38BE-4E14-881F-CBCDF1F83176}" type="slidenum">
              <a:rPr lang="ar-SA"/>
              <a:pPr/>
              <a:t>252</a:t>
            </a:fld>
            <a:endParaRPr lang="en-US"/>
          </a:p>
        </p:txBody>
      </p:sp>
      <p:sp>
        <p:nvSpPr>
          <p:cNvPr id="258051" name="Text Box 5"/>
          <p:cNvSpPr txBox="1">
            <a:spLocks noChangeArrowheads="1"/>
          </p:cNvSpPr>
          <p:nvPr/>
        </p:nvSpPr>
        <p:spPr bwMode="auto">
          <a:xfrm>
            <a:off x="457200" y="2662238"/>
            <a:ext cx="8153400" cy="2443162"/>
          </a:xfrm>
          <a:prstGeom prst="rect">
            <a:avLst/>
          </a:prstGeom>
          <a:noFill/>
          <a:ln w="9525">
            <a:noFill/>
            <a:miter lim="800000"/>
            <a:headEnd/>
            <a:tailEnd/>
          </a:ln>
        </p:spPr>
        <p:txBody>
          <a:bodyPr>
            <a:spAutoFit/>
          </a:bodyPr>
          <a:lstStyle/>
          <a:p>
            <a:pPr algn="l">
              <a:spcBef>
                <a:spcPct val="50000"/>
              </a:spcBef>
            </a:pPr>
            <a:r>
              <a:rPr lang="en-US" sz="2800" i="1">
                <a:latin typeface="Monotype Corsiva" pitchFamily="66" charset="0"/>
                <a:cs typeface="B Mitra" pitchFamily="2" charset="-78"/>
              </a:rPr>
              <a:t>1- communication </a:t>
            </a:r>
            <a:r>
              <a:rPr lang="fa-IR" sz="2800" i="1">
                <a:latin typeface="Monotype Corsiva" pitchFamily="66" charset="0"/>
                <a:cs typeface="B Mitra" pitchFamily="2" charset="-78"/>
              </a:rPr>
              <a:t>(ارتباطات)</a:t>
            </a:r>
            <a:r>
              <a:rPr lang="en-US" sz="2800" i="1">
                <a:latin typeface="Monotype Corsiva" pitchFamily="66" charset="0"/>
                <a:cs typeface="B Mitra" pitchFamily="2" charset="-78"/>
              </a:rPr>
              <a:t>              2- co-operation </a:t>
            </a:r>
            <a:r>
              <a:rPr lang="fa-IR" sz="2800" i="1">
                <a:latin typeface="Monotype Corsiva" pitchFamily="66" charset="0"/>
                <a:cs typeface="B Mitra" pitchFamily="2" charset="-78"/>
              </a:rPr>
              <a:t>(همکاری)</a:t>
            </a:r>
          </a:p>
          <a:p>
            <a:pPr algn="l">
              <a:spcBef>
                <a:spcPct val="50000"/>
              </a:spcBef>
            </a:pPr>
            <a:r>
              <a:rPr lang="en-US" sz="2800" i="1">
                <a:latin typeface="Monotype Corsiva" pitchFamily="66" charset="0"/>
                <a:cs typeface="B Mitra" pitchFamily="2" charset="-78"/>
              </a:rPr>
              <a:t>3- confidence </a:t>
            </a:r>
            <a:r>
              <a:rPr lang="fa-IR" sz="2800" i="1">
                <a:latin typeface="Monotype Corsiva" pitchFamily="66" charset="0"/>
                <a:cs typeface="B Mitra" pitchFamily="2" charset="-78"/>
              </a:rPr>
              <a:t>(اطمینان)</a:t>
            </a:r>
            <a:r>
              <a:rPr lang="en-US" sz="2800" i="1">
                <a:latin typeface="Monotype Corsiva" pitchFamily="66" charset="0"/>
                <a:cs typeface="B Mitra" pitchFamily="2" charset="-78"/>
              </a:rPr>
              <a:t>                      4- cander </a:t>
            </a:r>
            <a:r>
              <a:rPr lang="fa-IR" sz="2800" i="1">
                <a:latin typeface="Monotype Corsiva" pitchFamily="66" charset="0"/>
                <a:cs typeface="B Mitra" pitchFamily="2" charset="-78"/>
              </a:rPr>
              <a:t>(خلوص و صداقت)</a:t>
            </a:r>
            <a:endParaRPr lang="en-US" sz="2800" i="1">
              <a:latin typeface="Monotype Corsiva" pitchFamily="66" charset="0"/>
              <a:cs typeface="B Mitra" pitchFamily="2" charset="-78"/>
            </a:endParaRPr>
          </a:p>
          <a:p>
            <a:pPr algn="l">
              <a:spcBef>
                <a:spcPct val="50000"/>
              </a:spcBef>
            </a:pPr>
            <a:r>
              <a:rPr lang="en-US" sz="2800" i="1">
                <a:latin typeface="Monotype Corsiva" pitchFamily="66" charset="0"/>
                <a:cs typeface="B Mitra" pitchFamily="2" charset="-78"/>
              </a:rPr>
              <a:t>5- closeness </a:t>
            </a:r>
            <a:r>
              <a:rPr lang="fa-IR" sz="2800" i="1">
                <a:latin typeface="Monotype Corsiva" pitchFamily="66" charset="0"/>
                <a:cs typeface="B Mitra" pitchFamily="2" charset="-78"/>
              </a:rPr>
              <a:t>(نزدیکی)</a:t>
            </a:r>
            <a:r>
              <a:rPr lang="en-US" sz="2800" i="1">
                <a:latin typeface="Monotype Corsiva" pitchFamily="66" charset="0"/>
                <a:cs typeface="B Mitra" pitchFamily="2" charset="-78"/>
              </a:rPr>
              <a:t>                         6- continuity </a:t>
            </a:r>
            <a:r>
              <a:rPr lang="fa-IR" sz="2800" i="1">
                <a:latin typeface="Monotype Corsiva" pitchFamily="66" charset="0"/>
                <a:cs typeface="B Mitra" pitchFamily="2" charset="-78"/>
              </a:rPr>
              <a:t>(مداومت و استمرار)</a:t>
            </a:r>
            <a:endParaRPr lang="en-US" sz="2800" i="1">
              <a:latin typeface="Monotype Corsiva" pitchFamily="66" charset="0"/>
              <a:cs typeface="B Mitra" pitchFamily="2" charset="-78"/>
            </a:endParaRPr>
          </a:p>
          <a:p>
            <a:pPr algn="l">
              <a:spcBef>
                <a:spcPct val="50000"/>
              </a:spcBef>
            </a:pPr>
            <a:r>
              <a:rPr lang="en-US" sz="2800" i="1">
                <a:latin typeface="Monotype Corsiva" pitchFamily="66" charset="0"/>
                <a:cs typeface="B Mitra" pitchFamily="2" charset="-78"/>
              </a:rPr>
              <a:t>                                 7- creativity </a:t>
            </a:r>
            <a:r>
              <a:rPr lang="fa-IR" sz="2800" i="1">
                <a:latin typeface="Monotype Corsiva" pitchFamily="66" charset="0"/>
                <a:cs typeface="B Mitra" pitchFamily="2" charset="-78"/>
              </a:rPr>
              <a:t>(خلاقیت)</a:t>
            </a:r>
            <a:endParaRPr lang="en-US" sz="2800" i="1">
              <a:latin typeface="Monotype Corsiva" pitchFamily="66" charset="0"/>
              <a:cs typeface="B Mitra" pitchFamily="2" charset="-78"/>
            </a:endParaRPr>
          </a:p>
        </p:txBody>
      </p:sp>
      <p:sp>
        <p:nvSpPr>
          <p:cNvPr id="258052" name="WordArt 6" descr="Paper bag"/>
          <p:cNvSpPr>
            <a:spLocks noChangeArrowheads="1" noChangeShapeType="1" noTextEdit="1"/>
          </p:cNvSpPr>
          <p:nvPr/>
        </p:nvSpPr>
        <p:spPr bwMode="auto">
          <a:xfrm>
            <a:off x="762000" y="228600"/>
            <a:ext cx="75438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هفت      رابط بین محقق و مدیر</a:t>
            </a:r>
          </a:p>
        </p:txBody>
      </p:sp>
      <p:sp>
        <p:nvSpPr>
          <p:cNvPr id="258053" name="WordArt 7" descr="Paper bag"/>
          <p:cNvSpPr>
            <a:spLocks noChangeArrowheads="1" noChangeShapeType="1" noTextEdit="1"/>
          </p:cNvSpPr>
          <p:nvPr/>
        </p:nvSpPr>
        <p:spPr bwMode="auto">
          <a:xfrm>
            <a:off x="6448425" y="304800"/>
            <a:ext cx="409575" cy="1028700"/>
          </a:xfrm>
          <a:prstGeom prst="rect">
            <a:avLst/>
          </a:prstGeom>
        </p:spPr>
        <p:txBody>
          <a:bodyPr wrap="none" fromWordArt="1">
            <a:prstTxWarp prst="textPlain">
              <a:avLst>
                <a:gd name="adj" fmla="val 50000"/>
              </a:avLst>
            </a:prstTxWarp>
          </a:bodyPr>
          <a:lstStyle/>
          <a:p>
            <a:r>
              <a:rPr lang="en-US" sz="7200" b="1" kern="10">
                <a:ln w="9525">
                  <a:solidFill>
                    <a:schemeClr val="tx1"/>
                  </a:solidFill>
                  <a:round/>
                  <a:headEnd type="none" w="lg" len="lg"/>
                  <a:tailEnd type="none" w="lg" len="lg"/>
                </a:ln>
                <a:blipFill dpi="0" rotWithShape="0">
                  <a:blip r:embed="rId2"/>
                  <a:srcRect/>
                  <a:tile tx="0" ty="0" sx="100000" sy="100000" flip="none" algn="tl"/>
                </a:blipFill>
                <a:latin typeface="Times New Roman"/>
                <a:cs typeface="Times New Roman"/>
              </a:rPr>
              <a:t>c</a:t>
            </a:r>
            <a:endParaRPr lang="fa-IR" sz="7200" b="1" kern="10">
              <a:ln w="9525">
                <a:solidFill>
                  <a:schemeClr val="tx1"/>
                </a:solidFill>
                <a:round/>
                <a:headEnd type="none" w="lg" len="lg"/>
                <a:tailEnd type="none" w="lg" len="lg"/>
              </a:ln>
              <a:blipFill dpi="0" rotWithShape="0">
                <a:blip r:embed="rId2"/>
                <a:srcRect/>
                <a:tile tx="0" ty="0" sx="100000" sy="100000" flip="none" algn="tl"/>
              </a:blipFill>
              <a:latin typeface="Times New Roman"/>
              <a:cs typeface="Times New Roman"/>
            </a:endParaRPr>
          </a:p>
        </p:txBody>
      </p:sp>
    </p:spTree>
  </p:cSld>
  <p:clrMapOvr>
    <a:masterClrMapping/>
  </p:clrMapOvr>
  <p:transition spd="slow">
    <p:cover dir="ru"/>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Slide Number Placeholder 5"/>
          <p:cNvSpPr>
            <a:spLocks noGrp="1"/>
          </p:cNvSpPr>
          <p:nvPr>
            <p:ph type="sldNum" sz="quarter" idx="12"/>
          </p:nvPr>
        </p:nvSpPr>
        <p:spPr>
          <a:xfrm>
            <a:off x="7010400" y="6245225"/>
            <a:ext cx="2133600" cy="476250"/>
          </a:xfrm>
          <a:prstGeom prst="rect">
            <a:avLst/>
          </a:prstGeom>
          <a:noFill/>
        </p:spPr>
        <p:txBody>
          <a:bodyPr/>
          <a:lstStyle/>
          <a:p>
            <a:fld id="{FA53E61D-C490-4C4E-B7D1-7ECF08F92D9A}" type="slidenum">
              <a:rPr lang="ar-SA"/>
              <a:pPr/>
              <a:t>253</a:t>
            </a:fld>
            <a:endParaRPr lang="en-US"/>
          </a:p>
        </p:txBody>
      </p:sp>
      <p:sp>
        <p:nvSpPr>
          <p:cNvPr id="259075" name="WordArt 5" descr="Paper bag"/>
          <p:cNvSpPr>
            <a:spLocks noChangeArrowheads="1" noChangeShapeType="1" noTextEdit="1"/>
          </p:cNvSpPr>
          <p:nvPr/>
        </p:nvSpPr>
        <p:spPr bwMode="auto">
          <a:xfrm>
            <a:off x="1143000" y="381000"/>
            <a:ext cx="67818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اشتباهات مربوط به تعریف مسأله</a:t>
            </a:r>
          </a:p>
        </p:txBody>
      </p:sp>
      <p:sp>
        <p:nvSpPr>
          <p:cNvPr id="259076" name="Text Box 6"/>
          <p:cNvSpPr txBox="1">
            <a:spLocks noChangeArrowheads="1"/>
          </p:cNvSpPr>
          <p:nvPr/>
        </p:nvSpPr>
        <p:spPr bwMode="auto">
          <a:xfrm>
            <a:off x="457200" y="2774950"/>
            <a:ext cx="8153400" cy="1766888"/>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تعریف خیلی کلی مسأله</a:t>
            </a:r>
          </a:p>
          <a:p>
            <a:pPr algn="r" rtl="1">
              <a:spcBef>
                <a:spcPct val="50000"/>
              </a:spcBef>
            </a:pPr>
            <a:r>
              <a:rPr lang="fa-IR" i="1">
                <a:latin typeface="Monotype Corsiva" pitchFamily="66" charset="0"/>
                <a:cs typeface="B Mitra" pitchFamily="2" charset="-78"/>
              </a:rPr>
              <a:t>2- تعریف خیلی خلاصه مسأله</a:t>
            </a:r>
            <a:endParaRPr lang="el-GR" i="1">
              <a:latin typeface="Monotype Corsiva" pitchFamily="66" charset="0"/>
              <a:cs typeface="B Mitra" pitchFamily="2" charset="-78"/>
            </a:endParaRPr>
          </a:p>
        </p:txBody>
      </p:sp>
    </p:spTree>
  </p:cSld>
  <p:clrMapOvr>
    <a:masterClrMapping/>
  </p:clrMapOvr>
  <p:transition spd="slow">
    <p:cut/>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8" name="Slide Number Placeholder 5"/>
          <p:cNvSpPr>
            <a:spLocks noGrp="1"/>
          </p:cNvSpPr>
          <p:nvPr>
            <p:ph type="sldNum" sz="quarter" idx="12"/>
          </p:nvPr>
        </p:nvSpPr>
        <p:spPr>
          <a:xfrm>
            <a:off x="7010400" y="6245225"/>
            <a:ext cx="2133600" cy="476250"/>
          </a:xfrm>
          <a:prstGeom prst="rect">
            <a:avLst/>
          </a:prstGeom>
          <a:noFill/>
        </p:spPr>
        <p:txBody>
          <a:bodyPr/>
          <a:lstStyle/>
          <a:p>
            <a:fld id="{75E3B008-BCFB-4B81-89D9-55838A21D873}" type="slidenum">
              <a:rPr lang="ar-SA"/>
              <a:pPr/>
              <a:t>254</a:t>
            </a:fld>
            <a:endParaRPr lang="en-US"/>
          </a:p>
        </p:txBody>
      </p:sp>
      <p:sp>
        <p:nvSpPr>
          <p:cNvPr id="260099" name="WordArt 5" descr="Paper bag"/>
          <p:cNvSpPr>
            <a:spLocks noChangeArrowheads="1" noChangeShapeType="1" noTextEdit="1"/>
          </p:cNvSpPr>
          <p:nvPr/>
        </p:nvSpPr>
        <p:spPr bwMode="auto">
          <a:xfrm>
            <a:off x="381000" y="381000"/>
            <a:ext cx="8382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عمده ترین موارد استفاده از تحقیقات اکتشافی</a:t>
            </a:r>
          </a:p>
        </p:txBody>
      </p:sp>
      <p:sp>
        <p:nvSpPr>
          <p:cNvPr id="260100" name="Text Box 6"/>
          <p:cNvSpPr txBox="1">
            <a:spLocks noChangeArrowheads="1"/>
          </p:cNvSpPr>
          <p:nvPr/>
        </p:nvSpPr>
        <p:spPr bwMode="auto">
          <a:xfrm>
            <a:off x="381000" y="2774950"/>
            <a:ext cx="8229600" cy="25304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ارائه تعریف روشن از مسئله و فرموله کردن آن</a:t>
            </a:r>
          </a:p>
          <a:p>
            <a:pPr algn="r" rtl="1">
              <a:spcBef>
                <a:spcPct val="50000"/>
              </a:spcBef>
            </a:pPr>
            <a:r>
              <a:rPr lang="fa-IR" sz="4000" i="1">
                <a:latin typeface="Monotype Corsiva" pitchFamily="66" charset="0"/>
                <a:cs typeface="B Mitra" pitchFamily="2" charset="-78"/>
              </a:rPr>
              <a:t>2- مشخص کردن اقدامات مورد نیاز برای تحقیقات بعدی</a:t>
            </a:r>
          </a:p>
          <a:p>
            <a:pPr algn="r" rtl="1">
              <a:spcBef>
                <a:spcPct val="50000"/>
              </a:spcBef>
            </a:pPr>
            <a:r>
              <a:rPr lang="fa-IR" sz="4000" i="1">
                <a:latin typeface="Monotype Corsiva" pitchFamily="66" charset="0"/>
                <a:cs typeface="B Mitra" pitchFamily="2" charset="-78"/>
              </a:rPr>
              <a:t>3- تقویت کمیت و کیفیت فرضیه ها</a:t>
            </a:r>
            <a:endParaRPr lang="el-GR" sz="4000" i="1">
              <a:latin typeface="Monotype Corsiva" pitchFamily="66" charset="0"/>
              <a:cs typeface="B Mitra" pitchFamily="2" charset="-78"/>
            </a:endParaRPr>
          </a:p>
        </p:txBody>
      </p:sp>
    </p:spTree>
  </p:cSld>
  <p:clrMapOvr>
    <a:masterClrMapping/>
  </p:clrMapOvr>
  <p:transition spd="slow">
    <p:cut thruBlk="1"/>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Slide Number Placeholder 5"/>
          <p:cNvSpPr>
            <a:spLocks noGrp="1"/>
          </p:cNvSpPr>
          <p:nvPr>
            <p:ph type="sldNum" sz="quarter" idx="12"/>
          </p:nvPr>
        </p:nvSpPr>
        <p:spPr>
          <a:xfrm>
            <a:off x="7010400" y="6245225"/>
            <a:ext cx="2133600" cy="476250"/>
          </a:xfrm>
          <a:prstGeom prst="rect">
            <a:avLst/>
          </a:prstGeom>
          <a:noFill/>
        </p:spPr>
        <p:txBody>
          <a:bodyPr/>
          <a:lstStyle/>
          <a:p>
            <a:fld id="{3CEBC090-0E4F-4246-BB56-BF49679BE570}" type="slidenum">
              <a:rPr lang="ar-SA"/>
              <a:pPr/>
              <a:t>255</a:t>
            </a:fld>
            <a:endParaRPr lang="en-US"/>
          </a:p>
        </p:txBody>
      </p:sp>
      <p:sp>
        <p:nvSpPr>
          <p:cNvPr id="261123" name="WordArt 5" descr="Paper bag"/>
          <p:cNvSpPr>
            <a:spLocks noChangeArrowheads="1" noChangeShapeType="1" noTextEdit="1"/>
          </p:cNvSpPr>
          <p:nvPr/>
        </p:nvSpPr>
        <p:spPr bwMode="auto">
          <a:xfrm>
            <a:off x="381000" y="381000"/>
            <a:ext cx="8382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ادامه موارد استفاده از تحقیقات اکتشافی</a:t>
            </a:r>
          </a:p>
        </p:txBody>
      </p:sp>
      <p:sp>
        <p:nvSpPr>
          <p:cNvPr id="261124" name="Text Box 6"/>
          <p:cNvSpPr txBox="1">
            <a:spLocks noChangeArrowheads="1"/>
          </p:cNvSpPr>
          <p:nvPr/>
        </p:nvSpPr>
        <p:spPr bwMode="auto">
          <a:xfrm>
            <a:off x="381000" y="2133600"/>
            <a:ext cx="8229600" cy="31400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4- تفکیک متغیرها و مشخص نمودن نوع و میزان ارتباط بین آنها</a:t>
            </a:r>
          </a:p>
          <a:p>
            <a:pPr algn="r" rtl="1">
              <a:spcBef>
                <a:spcPct val="50000"/>
              </a:spcBef>
            </a:pPr>
            <a:r>
              <a:rPr lang="fa-IR" sz="4000" i="1">
                <a:latin typeface="Monotype Corsiva" pitchFamily="66" charset="0"/>
                <a:cs typeface="B Mitra" pitchFamily="2" charset="-78"/>
              </a:rPr>
              <a:t>5- یافتن بهترین روش رویکرد به مسئله</a:t>
            </a:r>
          </a:p>
          <a:p>
            <a:pPr algn="r" rtl="1">
              <a:spcBef>
                <a:spcPct val="50000"/>
              </a:spcBef>
            </a:pPr>
            <a:r>
              <a:rPr lang="fa-IR" sz="4000" i="1">
                <a:latin typeface="Monotype Corsiva" pitchFamily="66" charset="0"/>
                <a:cs typeface="B Mitra" pitchFamily="2" charset="-78"/>
              </a:rPr>
              <a:t>6- تعیین اولویت ها به منظور انجام تحقیقات بیشتر</a:t>
            </a:r>
            <a:endParaRPr lang="el-GR" sz="4000" i="1">
              <a:latin typeface="Monotype Corsiva" pitchFamily="66" charset="0"/>
              <a:cs typeface="B Mitra" pitchFamily="2" charset="-78"/>
            </a:endParaRPr>
          </a:p>
        </p:txBody>
      </p:sp>
    </p:spTree>
  </p:cSld>
  <p:clrMapOvr>
    <a:masterClrMapping/>
  </p:clrMapOvr>
  <p:transition spd="slow">
    <p:dissolv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Slide Number Placeholder 5"/>
          <p:cNvSpPr>
            <a:spLocks noGrp="1"/>
          </p:cNvSpPr>
          <p:nvPr>
            <p:ph type="sldNum" sz="quarter" idx="12"/>
          </p:nvPr>
        </p:nvSpPr>
        <p:spPr>
          <a:xfrm>
            <a:off x="7010400" y="6245225"/>
            <a:ext cx="2133600" cy="476250"/>
          </a:xfrm>
          <a:prstGeom prst="rect">
            <a:avLst/>
          </a:prstGeom>
          <a:noFill/>
        </p:spPr>
        <p:txBody>
          <a:bodyPr/>
          <a:lstStyle/>
          <a:p>
            <a:fld id="{555D222D-A3E3-4DEE-AE2B-CD06ED324750}" type="slidenum">
              <a:rPr lang="ar-SA"/>
              <a:pPr/>
              <a:t>256</a:t>
            </a:fld>
            <a:endParaRPr lang="en-US"/>
          </a:p>
        </p:txBody>
      </p:sp>
      <p:sp>
        <p:nvSpPr>
          <p:cNvPr id="262147" name="WordArt 4" descr="Paper bag"/>
          <p:cNvSpPr>
            <a:spLocks noChangeArrowheads="1" noChangeShapeType="1" noTextEdit="1"/>
          </p:cNvSpPr>
          <p:nvPr/>
        </p:nvSpPr>
        <p:spPr bwMode="auto">
          <a:xfrm>
            <a:off x="381000" y="381000"/>
            <a:ext cx="8382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های انجام تحقیقات اکتشافی</a:t>
            </a:r>
          </a:p>
        </p:txBody>
      </p:sp>
      <p:sp>
        <p:nvSpPr>
          <p:cNvPr id="262148" name="Text Box 5"/>
          <p:cNvSpPr txBox="1">
            <a:spLocks noChangeArrowheads="1"/>
          </p:cNvSpPr>
          <p:nvPr/>
        </p:nvSpPr>
        <p:spPr bwMode="auto">
          <a:xfrm>
            <a:off x="381000" y="2055813"/>
            <a:ext cx="8229600" cy="3506787"/>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1- گفتگو با متخصصین امر</a:t>
            </a:r>
          </a:p>
          <a:p>
            <a:pPr algn="r" rtl="1">
              <a:spcBef>
                <a:spcPct val="50000"/>
              </a:spcBef>
            </a:pPr>
            <a:r>
              <a:rPr lang="fa-IR" sz="3200" i="1">
                <a:latin typeface="Monotype Corsiva" pitchFamily="66" charset="0"/>
                <a:cs typeface="B Mitra" pitchFamily="2" charset="-78"/>
              </a:rPr>
              <a:t>2- بررسی های مقدماتی</a:t>
            </a:r>
          </a:p>
          <a:p>
            <a:pPr algn="r" rtl="1">
              <a:spcBef>
                <a:spcPct val="50000"/>
              </a:spcBef>
            </a:pPr>
            <a:r>
              <a:rPr lang="fa-IR" sz="3200" i="1">
                <a:latin typeface="Monotype Corsiva" pitchFamily="66" charset="0"/>
                <a:cs typeface="B Mitra" pitchFamily="2" charset="-78"/>
              </a:rPr>
              <a:t>3- مطالعات موردی</a:t>
            </a:r>
          </a:p>
          <a:p>
            <a:pPr algn="r" rtl="1">
              <a:spcBef>
                <a:spcPct val="50000"/>
              </a:spcBef>
            </a:pPr>
            <a:r>
              <a:rPr lang="fa-IR" sz="3200" i="1">
                <a:latin typeface="Monotype Corsiva" pitchFamily="66" charset="0"/>
                <a:cs typeface="B Mitra" pitchFamily="2" charset="-78"/>
              </a:rPr>
              <a:t>4- تجزیه و تحلیل اطلاعات قبلی نسبتاً مرتبط</a:t>
            </a:r>
          </a:p>
          <a:p>
            <a:pPr algn="r" rtl="1">
              <a:spcBef>
                <a:spcPct val="50000"/>
              </a:spcBef>
            </a:pPr>
            <a:r>
              <a:rPr lang="fa-IR" sz="3200" i="1">
                <a:latin typeface="Monotype Corsiva" pitchFamily="66" charset="0"/>
                <a:cs typeface="B Mitra" pitchFamily="2" charset="-78"/>
              </a:rPr>
              <a:t>5- انجام تحقیقات کیفی کوچک</a:t>
            </a:r>
            <a:endParaRPr lang="el-GR" sz="3200" i="1">
              <a:latin typeface="Monotype Corsiva" pitchFamily="66" charset="0"/>
              <a:cs typeface="B Mitra" pitchFamily="2" charset="-78"/>
            </a:endParaRPr>
          </a:p>
        </p:txBody>
      </p:sp>
    </p:spTree>
  </p:cSld>
  <p:clrMapOvr>
    <a:masterClrMapping/>
  </p:clrMapOvr>
  <p:transition spd="slow">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Slide Number Placeholder 5"/>
          <p:cNvSpPr>
            <a:spLocks noGrp="1"/>
          </p:cNvSpPr>
          <p:nvPr>
            <p:ph type="sldNum" sz="quarter" idx="12"/>
          </p:nvPr>
        </p:nvSpPr>
        <p:spPr>
          <a:xfrm>
            <a:off x="7010400" y="6245225"/>
            <a:ext cx="2133600" cy="476250"/>
          </a:xfrm>
          <a:prstGeom prst="rect">
            <a:avLst/>
          </a:prstGeom>
          <a:noFill/>
        </p:spPr>
        <p:txBody>
          <a:bodyPr/>
          <a:lstStyle/>
          <a:p>
            <a:fld id="{284113E1-DC32-4D60-A195-09418CA534AD}" type="slidenum">
              <a:rPr lang="ar-SA"/>
              <a:pPr/>
              <a:t>257</a:t>
            </a:fld>
            <a:endParaRPr lang="en-US"/>
          </a:p>
        </p:txBody>
      </p:sp>
      <p:sp>
        <p:nvSpPr>
          <p:cNvPr id="263171" name="WordArt 4" descr="Paper bag"/>
          <p:cNvSpPr>
            <a:spLocks noChangeArrowheads="1" noChangeShapeType="1" noTextEdit="1"/>
          </p:cNvSpPr>
          <p:nvPr/>
        </p:nvSpPr>
        <p:spPr bwMode="auto">
          <a:xfrm>
            <a:off x="381000" y="381000"/>
            <a:ext cx="83820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طبقه بندی طرح های تحقیقاتی مورد استفاده در بازار</a:t>
            </a:r>
          </a:p>
        </p:txBody>
      </p:sp>
      <p:sp>
        <p:nvSpPr>
          <p:cNvPr id="263172" name="Rectangle 5"/>
          <p:cNvSpPr>
            <a:spLocks noChangeArrowheads="1"/>
          </p:cNvSpPr>
          <p:nvPr/>
        </p:nvSpPr>
        <p:spPr bwMode="auto">
          <a:xfrm>
            <a:off x="2743200" y="21336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طرح تحقیقاتی</a:t>
            </a:r>
            <a:endParaRPr lang="en-US" sz="2400" i="1">
              <a:cs typeface="B Mitra" pitchFamily="2" charset="-78"/>
            </a:endParaRPr>
          </a:p>
        </p:txBody>
      </p:sp>
      <p:sp>
        <p:nvSpPr>
          <p:cNvPr id="263173" name="Rectangle 6"/>
          <p:cNvSpPr>
            <a:spLocks noChangeArrowheads="1"/>
          </p:cNvSpPr>
          <p:nvPr/>
        </p:nvSpPr>
        <p:spPr bwMode="auto">
          <a:xfrm>
            <a:off x="914400" y="33528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تحقیقات اکتشافی</a:t>
            </a:r>
            <a:endParaRPr lang="en-US" sz="2400" i="1">
              <a:cs typeface="B Mitra" pitchFamily="2" charset="-78"/>
            </a:endParaRPr>
          </a:p>
        </p:txBody>
      </p:sp>
      <p:sp>
        <p:nvSpPr>
          <p:cNvPr id="263174" name="Rectangle 7"/>
          <p:cNvSpPr>
            <a:spLocks noChangeArrowheads="1"/>
          </p:cNvSpPr>
          <p:nvPr/>
        </p:nvSpPr>
        <p:spPr bwMode="auto">
          <a:xfrm>
            <a:off x="4419600" y="33528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تحقیقات قطعی</a:t>
            </a:r>
            <a:endParaRPr lang="en-US" sz="2400" i="1">
              <a:cs typeface="B Mitra" pitchFamily="2" charset="-78"/>
            </a:endParaRPr>
          </a:p>
        </p:txBody>
      </p:sp>
      <p:sp>
        <p:nvSpPr>
          <p:cNvPr id="263175" name="Rectangle 8"/>
          <p:cNvSpPr>
            <a:spLocks noChangeArrowheads="1"/>
          </p:cNvSpPr>
          <p:nvPr/>
        </p:nvSpPr>
        <p:spPr bwMode="auto">
          <a:xfrm>
            <a:off x="3048000" y="45720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تحقیقات توصیفی</a:t>
            </a:r>
            <a:endParaRPr lang="en-US" sz="2400" i="1">
              <a:cs typeface="B Mitra" pitchFamily="2" charset="-78"/>
            </a:endParaRPr>
          </a:p>
        </p:txBody>
      </p:sp>
      <p:sp>
        <p:nvSpPr>
          <p:cNvPr id="263176" name="Rectangle 9"/>
          <p:cNvSpPr>
            <a:spLocks noChangeArrowheads="1"/>
          </p:cNvSpPr>
          <p:nvPr/>
        </p:nvSpPr>
        <p:spPr bwMode="auto">
          <a:xfrm>
            <a:off x="5791200" y="4572000"/>
            <a:ext cx="2590800" cy="5334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تحقیقات علت و معلولی</a:t>
            </a:r>
            <a:endParaRPr lang="en-US" sz="2400" i="1">
              <a:cs typeface="B Mitra" pitchFamily="2" charset="-78"/>
            </a:endParaRPr>
          </a:p>
        </p:txBody>
      </p:sp>
      <p:sp>
        <p:nvSpPr>
          <p:cNvPr id="263177" name="Line 10"/>
          <p:cNvSpPr>
            <a:spLocks noChangeShapeType="1"/>
          </p:cNvSpPr>
          <p:nvPr/>
        </p:nvSpPr>
        <p:spPr bwMode="auto">
          <a:xfrm>
            <a:off x="4038600" y="26670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3178" name="Line 11"/>
          <p:cNvSpPr>
            <a:spLocks noChangeShapeType="1"/>
          </p:cNvSpPr>
          <p:nvPr/>
        </p:nvSpPr>
        <p:spPr bwMode="auto">
          <a:xfrm>
            <a:off x="2209800" y="2971800"/>
            <a:ext cx="35052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3179" name="Line 12"/>
          <p:cNvSpPr>
            <a:spLocks noChangeShapeType="1"/>
          </p:cNvSpPr>
          <p:nvPr/>
        </p:nvSpPr>
        <p:spPr bwMode="auto">
          <a:xfrm>
            <a:off x="2209800" y="2971800"/>
            <a:ext cx="0" cy="381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3180" name="Line 13"/>
          <p:cNvSpPr>
            <a:spLocks noChangeShapeType="1"/>
          </p:cNvSpPr>
          <p:nvPr/>
        </p:nvSpPr>
        <p:spPr bwMode="auto">
          <a:xfrm>
            <a:off x="5715000" y="2971800"/>
            <a:ext cx="0" cy="381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3181" name="Line 14"/>
          <p:cNvSpPr>
            <a:spLocks noChangeShapeType="1"/>
          </p:cNvSpPr>
          <p:nvPr/>
        </p:nvSpPr>
        <p:spPr bwMode="auto">
          <a:xfrm>
            <a:off x="5715000" y="38862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3182" name="Line 15"/>
          <p:cNvSpPr>
            <a:spLocks noChangeShapeType="1"/>
          </p:cNvSpPr>
          <p:nvPr/>
        </p:nvSpPr>
        <p:spPr bwMode="auto">
          <a:xfrm>
            <a:off x="4343400" y="4191000"/>
            <a:ext cx="27432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3183" name="Line 16"/>
          <p:cNvSpPr>
            <a:spLocks noChangeShapeType="1"/>
          </p:cNvSpPr>
          <p:nvPr/>
        </p:nvSpPr>
        <p:spPr bwMode="auto">
          <a:xfrm>
            <a:off x="4343400" y="4191000"/>
            <a:ext cx="0" cy="381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3184" name="Line 17"/>
          <p:cNvSpPr>
            <a:spLocks noChangeShapeType="1"/>
          </p:cNvSpPr>
          <p:nvPr/>
        </p:nvSpPr>
        <p:spPr bwMode="auto">
          <a:xfrm>
            <a:off x="7086600" y="4191000"/>
            <a:ext cx="0" cy="381000"/>
          </a:xfrm>
          <a:prstGeom prst="line">
            <a:avLst/>
          </a:prstGeom>
          <a:noFill/>
          <a:ln w="19050">
            <a:solidFill>
              <a:schemeClr val="tx1"/>
            </a:solidFill>
            <a:round/>
            <a:headEnd type="none" w="lg" len="lg"/>
            <a:tailEnd type="none" w="lg" len="lg"/>
          </a:ln>
        </p:spPr>
        <p:txBody>
          <a:bodyPr wrap="none" anchor="ctr"/>
          <a:lstStyle/>
          <a:p>
            <a:endParaRPr lang="fa-IR"/>
          </a:p>
        </p:txBody>
      </p:sp>
    </p:spTree>
  </p:cSld>
  <p:clrMapOvr>
    <a:masterClrMapping/>
  </p:clrMapOvr>
  <p:transition spd="slow">
    <p:fade thruBlk="1"/>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Slide Number Placeholder 5"/>
          <p:cNvSpPr>
            <a:spLocks noGrp="1"/>
          </p:cNvSpPr>
          <p:nvPr>
            <p:ph type="sldNum" sz="quarter" idx="12"/>
          </p:nvPr>
        </p:nvSpPr>
        <p:spPr>
          <a:xfrm>
            <a:off x="7010400" y="6245225"/>
            <a:ext cx="2133600" cy="476250"/>
          </a:xfrm>
          <a:prstGeom prst="rect">
            <a:avLst/>
          </a:prstGeom>
          <a:noFill/>
        </p:spPr>
        <p:txBody>
          <a:bodyPr/>
          <a:lstStyle/>
          <a:p>
            <a:fld id="{9471F4BB-C00A-4655-8A53-F24E7DF6EBB7}" type="slidenum">
              <a:rPr lang="ar-SA"/>
              <a:pPr/>
              <a:t>258</a:t>
            </a:fld>
            <a:endParaRPr lang="en-US"/>
          </a:p>
        </p:txBody>
      </p:sp>
      <p:sp>
        <p:nvSpPr>
          <p:cNvPr id="264195" name="WordArt 5" descr="Paper bag"/>
          <p:cNvSpPr>
            <a:spLocks noChangeArrowheads="1" noChangeShapeType="1" noTextEdit="1"/>
          </p:cNvSpPr>
          <p:nvPr/>
        </p:nvSpPr>
        <p:spPr bwMode="auto">
          <a:xfrm>
            <a:off x="381000" y="381000"/>
            <a:ext cx="8382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های مورد استفاده در تحقیقات توصیفی</a:t>
            </a:r>
          </a:p>
        </p:txBody>
      </p:sp>
      <p:sp>
        <p:nvSpPr>
          <p:cNvPr id="264196" name="Text Box 6"/>
          <p:cNvSpPr txBox="1">
            <a:spLocks noChangeArrowheads="1"/>
          </p:cNvSpPr>
          <p:nvPr/>
        </p:nvSpPr>
        <p:spPr bwMode="auto">
          <a:xfrm>
            <a:off x="381000" y="2055813"/>
            <a:ext cx="8229600" cy="3506787"/>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1- مشاهده</a:t>
            </a:r>
          </a:p>
          <a:p>
            <a:pPr algn="r" rtl="1">
              <a:spcBef>
                <a:spcPct val="50000"/>
              </a:spcBef>
            </a:pPr>
            <a:r>
              <a:rPr lang="fa-IR" sz="3200" i="1">
                <a:latin typeface="Monotype Corsiva" pitchFamily="66" charset="0"/>
                <a:cs typeface="B Mitra" pitchFamily="2" charset="-78"/>
              </a:rPr>
              <a:t>2- شبیه سازی</a:t>
            </a:r>
          </a:p>
          <a:p>
            <a:pPr algn="r" rtl="1">
              <a:spcBef>
                <a:spcPct val="50000"/>
              </a:spcBef>
            </a:pPr>
            <a:r>
              <a:rPr lang="fa-IR" sz="3200" i="1">
                <a:latin typeface="Monotype Corsiva" pitchFamily="66" charset="0"/>
                <a:cs typeface="B Mitra" pitchFamily="2" charset="-78"/>
              </a:rPr>
              <a:t>3- مطالعه بوسیله پرسش نامه</a:t>
            </a:r>
          </a:p>
          <a:p>
            <a:pPr algn="r" rtl="1">
              <a:spcBef>
                <a:spcPct val="50000"/>
              </a:spcBef>
            </a:pPr>
            <a:r>
              <a:rPr lang="fa-IR" sz="3200" i="1">
                <a:latin typeface="Monotype Corsiva" pitchFamily="66" charset="0"/>
                <a:cs typeface="B Mitra" pitchFamily="2" charset="-78"/>
              </a:rPr>
              <a:t>4- تشکیل جلسه هایی با افراد متخصص ، مشتریان و نظایر آنان</a:t>
            </a:r>
          </a:p>
          <a:p>
            <a:pPr algn="r" rtl="1">
              <a:spcBef>
                <a:spcPct val="50000"/>
              </a:spcBef>
            </a:pPr>
            <a:r>
              <a:rPr lang="fa-IR" sz="3200" i="1">
                <a:latin typeface="Monotype Corsiva" pitchFamily="66" charset="0"/>
                <a:cs typeface="B Mitra" pitchFamily="2" charset="-78"/>
              </a:rPr>
              <a:t>5- تجزیه و تحلیل اطلاعات نسبتاً مرتبط قبلی</a:t>
            </a:r>
            <a:endParaRPr lang="el-GR" sz="3200" i="1">
              <a:latin typeface="Monotype Corsiva" pitchFamily="66" charset="0"/>
              <a:cs typeface="B Mitra" pitchFamily="2" charset="-78"/>
            </a:endParaRPr>
          </a:p>
        </p:txBody>
      </p:sp>
    </p:spTree>
  </p:cSld>
  <p:clrMapOvr>
    <a:masterClrMapping/>
  </p:clrMapOvr>
  <p:transition spd="slow">
    <p:newsflash/>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Slide Number Placeholder 5"/>
          <p:cNvSpPr>
            <a:spLocks noGrp="1"/>
          </p:cNvSpPr>
          <p:nvPr>
            <p:ph type="sldNum" sz="quarter" idx="12"/>
          </p:nvPr>
        </p:nvSpPr>
        <p:spPr>
          <a:xfrm>
            <a:off x="7010400" y="6245225"/>
            <a:ext cx="2133600" cy="476250"/>
          </a:xfrm>
          <a:prstGeom prst="rect">
            <a:avLst/>
          </a:prstGeom>
          <a:noFill/>
        </p:spPr>
        <p:txBody>
          <a:bodyPr/>
          <a:lstStyle/>
          <a:p>
            <a:fld id="{6A6931EE-C7CC-4DC7-B1D6-A7B9B016AC54}" type="slidenum">
              <a:rPr lang="ar-SA"/>
              <a:pPr/>
              <a:t>259</a:t>
            </a:fld>
            <a:endParaRPr lang="en-US"/>
          </a:p>
        </p:txBody>
      </p:sp>
      <p:sp>
        <p:nvSpPr>
          <p:cNvPr id="265219" name="Text Box 5"/>
          <p:cNvSpPr txBox="1">
            <a:spLocks noChangeArrowheads="1"/>
          </p:cNvSpPr>
          <p:nvPr/>
        </p:nvSpPr>
        <p:spPr bwMode="auto">
          <a:xfrm>
            <a:off x="457200" y="2590800"/>
            <a:ext cx="8153400" cy="2530475"/>
          </a:xfrm>
          <a:prstGeom prst="rect">
            <a:avLst/>
          </a:prstGeom>
          <a:noFill/>
          <a:ln w="9525">
            <a:noFill/>
            <a:miter lim="800000"/>
            <a:headEnd/>
            <a:tailEnd/>
          </a:ln>
        </p:spPr>
        <p:txBody>
          <a:bodyPr>
            <a:spAutoFit/>
          </a:bodyPr>
          <a:lstStyle/>
          <a:p>
            <a:pPr algn="l">
              <a:spcBef>
                <a:spcPct val="50000"/>
              </a:spcBef>
            </a:pPr>
            <a:r>
              <a:rPr lang="en-US" sz="4000" i="1">
                <a:latin typeface="Monotype Corsiva" pitchFamily="66" charset="0"/>
                <a:cs typeface="B Mitra" pitchFamily="2" charset="-78"/>
              </a:rPr>
              <a:t>1- who </a:t>
            </a:r>
            <a:r>
              <a:rPr lang="fa-IR" sz="4000" i="1">
                <a:latin typeface="Monotype Corsiva" pitchFamily="66" charset="0"/>
                <a:cs typeface="B Mitra" pitchFamily="2" charset="-78"/>
              </a:rPr>
              <a:t>(چه کسی)</a:t>
            </a:r>
            <a:r>
              <a:rPr lang="en-US" sz="4000" i="1">
                <a:latin typeface="Monotype Corsiva" pitchFamily="66" charset="0"/>
                <a:cs typeface="B Mitra" pitchFamily="2" charset="-78"/>
              </a:rPr>
              <a:t>              2- when </a:t>
            </a:r>
            <a:r>
              <a:rPr lang="fa-IR" sz="4000" i="1">
                <a:latin typeface="Monotype Corsiva" pitchFamily="66" charset="0"/>
                <a:cs typeface="B Mitra" pitchFamily="2" charset="-78"/>
              </a:rPr>
              <a:t>(چه وقت)</a:t>
            </a:r>
          </a:p>
          <a:p>
            <a:pPr algn="l">
              <a:spcBef>
                <a:spcPct val="50000"/>
              </a:spcBef>
            </a:pPr>
            <a:r>
              <a:rPr lang="en-US" sz="4000" i="1">
                <a:latin typeface="Monotype Corsiva" pitchFamily="66" charset="0"/>
                <a:cs typeface="B Mitra" pitchFamily="2" charset="-78"/>
              </a:rPr>
              <a:t>3- what </a:t>
            </a:r>
            <a:r>
              <a:rPr lang="fa-IR" sz="4000" i="1">
                <a:latin typeface="Monotype Corsiva" pitchFamily="66" charset="0"/>
                <a:cs typeface="B Mitra" pitchFamily="2" charset="-78"/>
              </a:rPr>
              <a:t>(چه چیزی)</a:t>
            </a:r>
            <a:r>
              <a:rPr lang="en-US" sz="4000" i="1">
                <a:latin typeface="Monotype Corsiva" pitchFamily="66" charset="0"/>
                <a:cs typeface="B Mitra" pitchFamily="2" charset="-78"/>
              </a:rPr>
              <a:t>           4- where </a:t>
            </a:r>
            <a:r>
              <a:rPr lang="fa-IR" sz="4000" i="1">
                <a:latin typeface="Monotype Corsiva" pitchFamily="66" charset="0"/>
                <a:cs typeface="B Mitra" pitchFamily="2" charset="-78"/>
              </a:rPr>
              <a:t>(کجا)</a:t>
            </a:r>
            <a:endParaRPr lang="en-US" sz="4000" i="1">
              <a:latin typeface="Monotype Corsiva" pitchFamily="66" charset="0"/>
              <a:cs typeface="B Mitra" pitchFamily="2" charset="-78"/>
            </a:endParaRPr>
          </a:p>
          <a:p>
            <a:pPr algn="l">
              <a:spcBef>
                <a:spcPct val="50000"/>
              </a:spcBef>
            </a:pPr>
            <a:r>
              <a:rPr lang="en-US" sz="4000" i="1">
                <a:latin typeface="Monotype Corsiva" pitchFamily="66" charset="0"/>
                <a:cs typeface="B Mitra" pitchFamily="2" charset="-78"/>
              </a:rPr>
              <a:t>5- why </a:t>
            </a:r>
            <a:r>
              <a:rPr lang="fa-IR" sz="4000" i="1">
                <a:latin typeface="Monotype Corsiva" pitchFamily="66" charset="0"/>
                <a:cs typeface="B Mitra" pitchFamily="2" charset="-78"/>
              </a:rPr>
              <a:t>(چرا)</a:t>
            </a:r>
            <a:r>
              <a:rPr lang="en-US" sz="4000" i="1">
                <a:latin typeface="Monotype Corsiva" pitchFamily="66" charset="0"/>
                <a:cs typeface="B Mitra" pitchFamily="2" charset="-78"/>
              </a:rPr>
              <a:t>                    6- way </a:t>
            </a:r>
            <a:r>
              <a:rPr lang="fa-IR" sz="4000" i="1">
                <a:latin typeface="Monotype Corsiva" pitchFamily="66" charset="0"/>
                <a:cs typeface="B Mitra" pitchFamily="2" charset="-78"/>
              </a:rPr>
              <a:t>(به چه طریقی)</a:t>
            </a:r>
            <a:r>
              <a:rPr lang="en-US" sz="4000" i="1">
                <a:latin typeface="Monotype Corsiva" pitchFamily="66" charset="0"/>
                <a:cs typeface="B Mitra" pitchFamily="2" charset="-78"/>
              </a:rPr>
              <a:t>                                 </a:t>
            </a:r>
          </a:p>
        </p:txBody>
      </p:sp>
      <p:sp>
        <p:nvSpPr>
          <p:cNvPr id="265220" name="WordArt 7" descr="Paper bag"/>
          <p:cNvSpPr>
            <a:spLocks noChangeArrowheads="1" noChangeShapeType="1" noTextEdit="1"/>
          </p:cNvSpPr>
          <p:nvPr/>
        </p:nvSpPr>
        <p:spPr bwMode="auto">
          <a:xfrm>
            <a:off x="228600" y="457200"/>
            <a:ext cx="8686800" cy="99060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دبلیوهای شش گانه         تحقیقات توصیفی</a:t>
            </a:r>
          </a:p>
        </p:txBody>
      </p:sp>
      <p:sp>
        <p:nvSpPr>
          <p:cNvPr id="265221" name="WordArt 8" descr="Paper bag"/>
          <p:cNvSpPr>
            <a:spLocks noChangeArrowheads="1" noChangeShapeType="1" noTextEdit="1"/>
          </p:cNvSpPr>
          <p:nvPr/>
        </p:nvSpPr>
        <p:spPr bwMode="auto">
          <a:xfrm>
            <a:off x="3810000" y="533400"/>
            <a:ext cx="1066800" cy="685800"/>
          </a:xfrm>
          <a:prstGeom prst="rect">
            <a:avLst/>
          </a:prstGeom>
        </p:spPr>
        <p:txBody>
          <a:bodyPr wrap="none" fromWordArt="1">
            <a:prstTxWarp prst="textPlain">
              <a:avLst>
                <a:gd name="adj" fmla="val 50000"/>
              </a:avLst>
            </a:prstTxWarp>
          </a:bodyPr>
          <a:lstStyle/>
          <a:p>
            <a:r>
              <a:rPr lang="en-US" sz="7200" b="1" kern="10">
                <a:ln w="9525">
                  <a:solidFill>
                    <a:schemeClr val="tx1"/>
                  </a:solidFill>
                  <a:round/>
                  <a:headEnd type="none" w="lg" len="lg"/>
                  <a:tailEnd type="none" w="lg" len="lg"/>
                </a:ln>
                <a:blipFill dpi="0" rotWithShape="0">
                  <a:blip r:embed="rId2"/>
                  <a:srcRect/>
                  <a:tile tx="0" ty="0" sx="100000" sy="100000" flip="none" algn="tl"/>
                </a:blipFill>
                <a:latin typeface="Monotype Corsiva"/>
              </a:rPr>
              <a:t>(6W)</a:t>
            </a:r>
            <a:endParaRPr lang="fa-IR" sz="7200" b="1" kern="10">
              <a:ln w="9525">
                <a:solidFill>
                  <a:schemeClr val="tx1"/>
                </a:solidFill>
                <a:round/>
                <a:headEnd type="none" w="lg" len="lg"/>
                <a:tailEnd type="none" w="lg" len="lg"/>
              </a:ln>
              <a:blipFill dpi="0" rotWithShape="0">
                <a:blip r:embed="rId2"/>
                <a:srcRect/>
                <a:tile tx="0" ty="0" sx="100000" sy="100000" flip="none" algn="tl"/>
              </a:blipFill>
              <a:latin typeface="Monotype Corsiva"/>
            </a:endParaRPr>
          </a:p>
        </p:txBody>
      </p:sp>
    </p:spTree>
  </p:cSld>
  <p:clrMapOvr>
    <a:masterClrMapping/>
  </p:clrMapOvr>
  <p:transition spd="slow">
    <p:push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xfrm>
            <a:off x="7010400" y="6245225"/>
            <a:ext cx="2133600" cy="476250"/>
          </a:xfrm>
          <a:prstGeom prst="rect">
            <a:avLst/>
          </a:prstGeom>
          <a:noFill/>
        </p:spPr>
        <p:txBody>
          <a:bodyPr/>
          <a:lstStyle/>
          <a:p>
            <a:fld id="{2B747437-96A9-4962-B1A1-83EF12BA4001}" type="slidenum">
              <a:rPr lang="ar-SA"/>
              <a:pPr/>
              <a:t>26</a:t>
            </a:fld>
            <a:endParaRPr lang="en-US"/>
          </a:p>
        </p:txBody>
      </p:sp>
      <p:sp>
        <p:nvSpPr>
          <p:cNvPr id="31747" name="Text Box 5"/>
          <p:cNvSpPr txBox="1">
            <a:spLocks noChangeArrowheads="1"/>
          </p:cNvSpPr>
          <p:nvPr/>
        </p:nvSpPr>
        <p:spPr bwMode="auto">
          <a:xfrm>
            <a:off x="457200" y="2819400"/>
            <a:ext cx="8153400" cy="1066800"/>
          </a:xfrm>
          <a:prstGeom prst="rect">
            <a:avLst/>
          </a:prstGeom>
          <a:noFill/>
          <a:ln w="9525">
            <a:noFill/>
            <a:miter lim="800000"/>
            <a:headEnd/>
            <a:tailEnd/>
          </a:ln>
        </p:spPr>
        <p:txBody>
          <a:bodyPr>
            <a:spAutoFit/>
          </a:bodyPr>
          <a:lstStyle/>
          <a:p>
            <a:pPr rtl="1">
              <a:spcBef>
                <a:spcPct val="50000"/>
              </a:spcBef>
            </a:pPr>
            <a:r>
              <a:rPr lang="fa-IR" sz="3200" i="1">
                <a:cs typeface="B Mitra" pitchFamily="2" charset="-78"/>
              </a:rPr>
              <a:t>وظیفه مدیران بازاریابی در چنین حالتی ، ایجاد شور و شوق و هیجان در مردم از طریق ترغیب و تشویق آنان به خرید و استفاده کالا می باشد</a:t>
            </a:r>
            <a:endParaRPr lang="en-US" sz="3200" i="1">
              <a:cs typeface="B Mitra" pitchFamily="2" charset="-78"/>
            </a:endParaRPr>
          </a:p>
        </p:txBody>
      </p:sp>
      <p:sp>
        <p:nvSpPr>
          <p:cNvPr id="31748" name="WordArt 6" descr="Paper bag"/>
          <p:cNvSpPr>
            <a:spLocks noChangeArrowheads="1" noChangeShapeType="1" noTextEdit="1"/>
          </p:cNvSpPr>
          <p:nvPr/>
        </p:nvSpPr>
        <p:spPr bwMode="auto">
          <a:xfrm>
            <a:off x="1009650" y="523875"/>
            <a:ext cx="6915150" cy="962025"/>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2"/>
                  <a:srcRect/>
                  <a:tile tx="0" ty="0" sx="100000" sy="100000" flip="none" algn="tl"/>
                </a:blipFill>
                <a:cs typeface="B Mitra"/>
              </a:rPr>
              <a:t>وظیفه بازاریابان در بازاریابی انگیزشی</a:t>
            </a:r>
          </a:p>
        </p:txBody>
      </p:sp>
    </p:spTree>
  </p:cSld>
  <p:clrMapOvr>
    <a:masterClrMapping/>
  </p:clrMapOvr>
  <p:transition spd="slow">
    <p:push/>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8324" name="Group 36"/>
          <p:cNvGraphicFramePr>
            <a:graphicFrameLocks noGrp="1"/>
          </p:cNvGraphicFramePr>
          <p:nvPr>
            <p:ph/>
          </p:nvPr>
        </p:nvGraphicFramePr>
        <p:xfrm>
          <a:off x="457200" y="2286000"/>
          <a:ext cx="8229600" cy="30480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09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1" u="none" strike="noStrike" cap="none" normalizeH="0" baseline="0" smtClean="0">
                          <a:ln>
                            <a:noFill/>
                          </a:ln>
                          <a:solidFill>
                            <a:schemeClr val="tx1"/>
                          </a:solidFill>
                          <a:effectLst/>
                          <a:latin typeface="Arial" pitchFamily="34" charset="0"/>
                          <a:cs typeface="B Mitra" pitchFamily="2" charset="-78"/>
                        </a:rPr>
                        <a:t>مفهوم علمی علیت</a:t>
                      </a:r>
                      <a:endParaRPr kumimoji="0" lang="en-US" sz="2800" b="0" i="1" u="none" strike="noStrike" cap="none" normalizeH="0" baseline="0" smtClean="0">
                        <a:ln>
                          <a:noFill/>
                        </a:ln>
                        <a:solidFill>
                          <a:schemeClr val="tx1"/>
                        </a:solidFill>
                        <a:effectLst/>
                        <a:latin typeface="Arial" pitchFamily="34" charset="0"/>
                        <a:cs typeface="B Mitra" pitchFamily="2" charset="-78"/>
                      </a:endParaRPr>
                    </a:p>
                  </a:txBody>
                  <a:tcPr anchor="ctr" anchorCtr="1" horzOverflow="overflow">
                    <a:lnL w="28575"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28575"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1" u="none" strike="noStrike" cap="none" normalizeH="0" baseline="0" smtClean="0">
                          <a:ln>
                            <a:noFill/>
                          </a:ln>
                          <a:solidFill>
                            <a:schemeClr val="tx1"/>
                          </a:solidFill>
                          <a:effectLst/>
                          <a:latin typeface="Arial" pitchFamily="34" charset="0"/>
                          <a:cs typeface="B Mitra" pitchFamily="2" charset="-78"/>
                        </a:rPr>
                        <a:t>مفهوم عادی علیت</a:t>
                      </a:r>
                      <a:endParaRPr kumimoji="0" lang="en-US" sz="2800" b="0" i="1" u="none" strike="noStrike" cap="none" normalizeH="0" baseline="0" smtClean="0">
                        <a:ln>
                          <a:noFill/>
                        </a:ln>
                        <a:solidFill>
                          <a:schemeClr val="tx1"/>
                        </a:solidFill>
                        <a:effectLst/>
                        <a:latin typeface="Arial" pitchFamily="34" charset="0"/>
                        <a:cs typeface="B Mitra" pitchFamily="2" charset="-78"/>
                      </a:endParaRPr>
                    </a:p>
                  </a:txBody>
                  <a:tcPr anchor="ctr" anchorCtr="1" horzOverflow="overflow">
                    <a:lnL w="12700" cap="flat" cmpd="sng" algn="ctr">
                      <a:solidFill>
                        <a:schemeClr val="tx1"/>
                      </a:solidFill>
                      <a:prstDash val="solid"/>
                      <a:round/>
                      <a:headEnd type="none" w="lg" len="lg"/>
                      <a:tailEnd type="none" w="lg" len="lg"/>
                    </a:lnL>
                    <a:lnR w="28575" cap="flat" cmpd="sng" algn="ctr">
                      <a:solidFill>
                        <a:schemeClr val="tx1"/>
                      </a:solidFill>
                      <a:prstDash val="solid"/>
                      <a:round/>
                      <a:headEnd type="none" w="lg" len="lg"/>
                      <a:tailEnd type="none" w="lg" len="lg"/>
                    </a:lnR>
                    <a:lnT w="28575"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extLst>
                  <a:ext uri="{0D108BD9-81ED-4DB2-BD59-A6C34878D82A}">
                    <a16:rowId xmlns:a16="http://schemas.microsoft.com/office/drawing/2014/main" val="10000"/>
                  </a:ext>
                </a:extLst>
              </a:tr>
              <a:tr h="609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Monotype Corsiva" pitchFamily="66" charset="0"/>
                          <a:cs typeface="B Mitra" pitchFamily="2" charset="-78"/>
                        </a:rPr>
                        <a:t>X</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فقط یکی از علت های ممکن برای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Y</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می باشد</a:t>
                      </a:r>
                      <a:endParaRPr kumimoji="0" lang="en-US" sz="2000" b="0" i="1" u="none" strike="noStrike" cap="none" normalizeH="0" baseline="0" smtClean="0">
                        <a:ln>
                          <a:noFill/>
                        </a:ln>
                        <a:solidFill>
                          <a:schemeClr val="tx1"/>
                        </a:solidFill>
                        <a:effectLst/>
                        <a:latin typeface="Monotype Corsiva" pitchFamily="66" charset="0"/>
                        <a:cs typeface="B Mitra" pitchFamily="2" charset="-78"/>
                      </a:endParaRPr>
                    </a:p>
                  </a:txBody>
                  <a:tcPr anchor="ctr" anchorCtr="1" horzOverflow="overflow">
                    <a:lnL w="28575"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0" i="1" u="none" strike="noStrike" cap="none" normalizeH="0" baseline="0" smtClean="0">
                          <a:ln>
                            <a:noFill/>
                          </a:ln>
                          <a:solidFill>
                            <a:schemeClr val="tx1"/>
                          </a:solidFill>
                          <a:effectLst/>
                          <a:latin typeface="Monotype Corsiva" pitchFamily="66" charset="0"/>
                          <a:cs typeface="B Mitra" pitchFamily="2" charset="-78"/>
                        </a:rPr>
                        <a:t>فقط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X</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علت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Y</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می باشد</a:t>
                      </a:r>
                      <a:endParaRPr kumimoji="0" lang="en-US" sz="2000" b="0" i="1" u="none" strike="noStrike" cap="none" normalizeH="0" baseline="0" smtClean="0">
                        <a:ln>
                          <a:noFill/>
                        </a:ln>
                        <a:solidFill>
                          <a:schemeClr val="tx1"/>
                        </a:solidFill>
                        <a:effectLst/>
                        <a:latin typeface="Monotype Corsiva" pitchFamily="66" charset="0"/>
                        <a:cs typeface="B Mitra" pitchFamily="2" charset="-78"/>
                      </a:endParaRPr>
                    </a:p>
                  </a:txBody>
                  <a:tcPr anchor="ctr" anchorCtr="1" horzOverflow="overflow">
                    <a:lnL w="12700" cap="flat" cmpd="sng" algn="ctr">
                      <a:solidFill>
                        <a:schemeClr val="tx1"/>
                      </a:solidFill>
                      <a:prstDash val="solid"/>
                      <a:round/>
                      <a:headEnd type="none" w="lg" len="lg"/>
                      <a:tailEnd type="none" w="lg" len="lg"/>
                    </a:lnL>
                    <a:lnR w="28575"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extLst>
                  <a:ext uri="{0D108BD9-81ED-4DB2-BD59-A6C34878D82A}">
                    <a16:rowId xmlns:a16="http://schemas.microsoft.com/office/drawing/2014/main" val="10001"/>
                  </a:ext>
                </a:extLst>
              </a:tr>
              <a:tr h="609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0" i="1" u="none" strike="noStrike" cap="none" normalizeH="0" baseline="0" smtClean="0">
                          <a:ln>
                            <a:noFill/>
                          </a:ln>
                          <a:solidFill>
                            <a:schemeClr val="tx1"/>
                          </a:solidFill>
                          <a:effectLst/>
                          <a:latin typeface="Monotype Corsiva" pitchFamily="66" charset="0"/>
                          <a:cs typeface="B Mitra" pitchFamily="2" charset="-78"/>
                        </a:rPr>
                        <a:t>وقوع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X</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احتمال وقوع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Y</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را بیشتر می کند</a:t>
                      </a:r>
                      <a:endParaRPr kumimoji="0" lang="en-US" sz="2000" b="0" i="1" u="none" strike="noStrike" cap="none" normalizeH="0" baseline="0" smtClean="0">
                        <a:ln>
                          <a:noFill/>
                        </a:ln>
                        <a:solidFill>
                          <a:schemeClr val="tx1"/>
                        </a:solidFill>
                        <a:effectLst/>
                        <a:latin typeface="Monotype Corsiva" pitchFamily="66" charset="0"/>
                        <a:cs typeface="B Mitra" pitchFamily="2" charset="-78"/>
                      </a:endParaRPr>
                    </a:p>
                  </a:txBody>
                  <a:tcPr anchor="ctr" anchorCtr="1" horzOverflow="overflow">
                    <a:lnL w="28575"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Monotype Corsiva" pitchFamily="66" charset="0"/>
                          <a:cs typeface="B Mitra" pitchFamily="2" charset="-78"/>
                        </a:rPr>
                        <a:t>X</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همیشه ما را به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Y</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می رساند</a:t>
                      </a:r>
                      <a:endParaRPr kumimoji="0" lang="en-US" sz="2000" b="0" i="1" u="none" strike="noStrike" cap="none" normalizeH="0" baseline="0" smtClean="0">
                        <a:ln>
                          <a:noFill/>
                        </a:ln>
                        <a:solidFill>
                          <a:schemeClr val="tx1"/>
                        </a:solidFill>
                        <a:effectLst/>
                        <a:latin typeface="Monotype Corsiva" pitchFamily="66" charset="0"/>
                        <a:cs typeface="B Mitra" pitchFamily="2" charset="-78"/>
                      </a:endParaRPr>
                    </a:p>
                  </a:txBody>
                  <a:tcPr anchor="ctr" anchorCtr="1" horzOverflow="overflow">
                    <a:lnL w="12700" cap="flat" cmpd="sng" algn="ctr">
                      <a:solidFill>
                        <a:schemeClr val="tx1"/>
                      </a:solidFill>
                      <a:prstDash val="solid"/>
                      <a:round/>
                      <a:headEnd type="none" w="lg" len="lg"/>
                      <a:tailEnd type="none" w="lg" len="lg"/>
                    </a:lnL>
                    <a:lnR w="28575"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12700" cap="flat" cmpd="sng" algn="ctr">
                      <a:solidFill>
                        <a:schemeClr val="tx1"/>
                      </a:solidFill>
                      <a:prstDash val="solid"/>
                      <a:round/>
                      <a:headEnd type="none" w="lg" len="lg"/>
                      <a:tailEnd type="none" w="lg" len="lg"/>
                    </a:lnB>
                    <a:lnTlToBr>
                      <a:noFill/>
                    </a:lnTlToBr>
                    <a:lnBlToTr>
                      <a:noFill/>
                    </a:lnBlToTr>
                    <a:solidFill>
                      <a:schemeClr val="accent1"/>
                    </a:solidFill>
                  </a:tcPr>
                </a:tc>
                <a:extLst>
                  <a:ext uri="{0D108BD9-81ED-4DB2-BD59-A6C34878D82A}">
                    <a16:rowId xmlns:a16="http://schemas.microsoft.com/office/drawing/2014/main" val="10002"/>
                  </a:ext>
                </a:extLst>
              </a:tr>
              <a:tr h="1219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0" i="1" u="none" strike="noStrike" cap="none" normalizeH="0" baseline="0" smtClean="0">
                          <a:ln>
                            <a:noFill/>
                          </a:ln>
                          <a:solidFill>
                            <a:schemeClr val="tx1"/>
                          </a:solidFill>
                          <a:effectLst/>
                          <a:latin typeface="Monotype Corsiva" pitchFamily="66" charset="0"/>
                          <a:cs typeface="B Mitra" pitchFamily="2" charset="-78"/>
                        </a:rPr>
                        <a:t>ما هیچ وقت نمی توانیم ثـابت کنـیم کـه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X</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علت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Y</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می باشد . فقط در بهترین حالت می توانیم به نتایجـی دست یابیم که دلالت می کند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X</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علت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Y</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می باشد .</a:t>
                      </a:r>
                      <a:endParaRPr kumimoji="0" lang="en-US" sz="2000" b="0" i="1" u="none" strike="noStrike" cap="none" normalizeH="0" baseline="0" smtClean="0">
                        <a:ln>
                          <a:noFill/>
                        </a:ln>
                        <a:solidFill>
                          <a:schemeClr val="tx1"/>
                        </a:solidFill>
                        <a:effectLst/>
                        <a:latin typeface="Monotype Corsiva" pitchFamily="66" charset="0"/>
                        <a:cs typeface="B Mitra" pitchFamily="2" charset="-78"/>
                      </a:endParaRPr>
                    </a:p>
                  </a:txBody>
                  <a:tcPr horzOverflow="overflow">
                    <a:lnL w="28575" cap="flat" cmpd="sng" algn="ctr">
                      <a:solidFill>
                        <a:schemeClr val="tx1"/>
                      </a:solidFill>
                      <a:prstDash val="solid"/>
                      <a:round/>
                      <a:headEnd type="none" w="lg" len="lg"/>
                      <a:tailEnd type="none" w="lg" len="lg"/>
                    </a:lnL>
                    <a:lnR w="12700"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28575" cap="flat" cmpd="sng" algn="ctr">
                      <a:solidFill>
                        <a:schemeClr val="tx1"/>
                      </a:solidFill>
                      <a:prstDash val="solid"/>
                      <a:round/>
                      <a:headEnd type="none" w="lg" len="lg"/>
                      <a:tailEnd type="none" w="lg" len="lg"/>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0" i="1" u="none" strike="noStrike" cap="none" normalizeH="0" baseline="0" smtClean="0">
                          <a:ln>
                            <a:noFill/>
                          </a:ln>
                          <a:solidFill>
                            <a:schemeClr val="tx1"/>
                          </a:solidFill>
                          <a:effectLst/>
                          <a:latin typeface="Monotype Corsiva" pitchFamily="66" charset="0"/>
                          <a:cs typeface="B Mitra" pitchFamily="2" charset="-78"/>
                        </a:rPr>
                        <a:t>ایـن امکـان وجـود دارد که ثابـت نماییم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X</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علت </a:t>
                      </a:r>
                      <a:r>
                        <a:rPr kumimoji="0" lang="en-US" sz="2000" b="0" i="1" u="none" strike="noStrike" cap="none" normalizeH="0" baseline="0" smtClean="0">
                          <a:ln>
                            <a:noFill/>
                          </a:ln>
                          <a:solidFill>
                            <a:schemeClr val="tx1"/>
                          </a:solidFill>
                          <a:effectLst/>
                          <a:latin typeface="Monotype Corsiva" pitchFamily="66" charset="0"/>
                          <a:cs typeface="B Mitra" pitchFamily="2" charset="-78"/>
                        </a:rPr>
                        <a:t>Y</a:t>
                      </a:r>
                      <a:r>
                        <a:rPr kumimoji="0" lang="fa-IR" sz="2000" b="0" i="1" u="none" strike="noStrike" cap="none" normalizeH="0" baseline="0" smtClean="0">
                          <a:ln>
                            <a:noFill/>
                          </a:ln>
                          <a:solidFill>
                            <a:schemeClr val="tx1"/>
                          </a:solidFill>
                          <a:effectLst/>
                          <a:latin typeface="Monotype Corsiva" pitchFamily="66" charset="0"/>
                          <a:cs typeface="B Mitra" pitchFamily="2" charset="-78"/>
                        </a:rPr>
                        <a:t> می باشد .</a:t>
                      </a:r>
                      <a:endParaRPr kumimoji="0" lang="en-US" sz="2000" b="0" i="1" u="none" strike="noStrike" cap="none" normalizeH="0" baseline="0" smtClean="0">
                        <a:ln>
                          <a:noFill/>
                        </a:ln>
                        <a:solidFill>
                          <a:schemeClr val="tx1"/>
                        </a:solidFill>
                        <a:effectLst/>
                        <a:latin typeface="Monotype Corsiva" pitchFamily="66" charset="0"/>
                        <a:cs typeface="B Mitra" pitchFamily="2" charset="-78"/>
                      </a:endParaRPr>
                    </a:p>
                  </a:txBody>
                  <a:tcPr horzOverflow="overflow">
                    <a:lnL w="12700" cap="flat" cmpd="sng" algn="ctr">
                      <a:solidFill>
                        <a:schemeClr val="tx1"/>
                      </a:solidFill>
                      <a:prstDash val="solid"/>
                      <a:round/>
                      <a:headEnd type="none" w="lg" len="lg"/>
                      <a:tailEnd type="none" w="lg" len="lg"/>
                    </a:lnL>
                    <a:lnR w="28575" cap="flat" cmpd="sng" algn="ctr">
                      <a:solidFill>
                        <a:schemeClr val="tx1"/>
                      </a:solidFill>
                      <a:prstDash val="solid"/>
                      <a:round/>
                      <a:headEnd type="none" w="lg" len="lg"/>
                      <a:tailEnd type="none" w="lg" len="lg"/>
                    </a:lnR>
                    <a:lnT w="12700" cap="flat" cmpd="sng" algn="ctr">
                      <a:solidFill>
                        <a:schemeClr val="tx1"/>
                      </a:solidFill>
                      <a:prstDash val="solid"/>
                      <a:round/>
                      <a:headEnd type="none" w="lg" len="lg"/>
                      <a:tailEnd type="none" w="lg" len="lg"/>
                    </a:lnT>
                    <a:lnB w="28575" cap="flat" cmpd="sng" algn="ctr">
                      <a:solidFill>
                        <a:schemeClr val="tx1"/>
                      </a:solidFill>
                      <a:prstDash val="solid"/>
                      <a:round/>
                      <a:headEnd type="none" w="lg" len="lg"/>
                      <a:tailEnd type="none" w="lg" len="lg"/>
                    </a:lnB>
                    <a:lnTlToBr>
                      <a:noFill/>
                    </a:lnTlToBr>
                    <a:lnBlToTr>
                      <a:noFill/>
                    </a:lnBlToTr>
                    <a:solidFill>
                      <a:schemeClr val="accent1"/>
                    </a:solidFill>
                  </a:tcPr>
                </a:tc>
                <a:extLst>
                  <a:ext uri="{0D108BD9-81ED-4DB2-BD59-A6C34878D82A}">
                    <a16:rowId xmlns:a16="http://schemas.microsoft.com/office/drawing/2014/main" val="10003"/>
                  </a:ext>
                </a:extLst>
              </a:tr>
            </a:tbl>
          </a:graphicData>
        </a:graphic>
      </p:graphicFrame>
      <p:sp>
        <p:nvSpPr>
          <p:cNvPr id="266242" name="Slide Number Placeholder 4"/>
          <p:cNvSpPr>
            <a:spLocks noGrp="1"/>
          </p:cNvSpPr>
          <p:nvPr>
            <p:ph type="sldNum" sz="quarter" idx="12"/>
          </p:nvPr>
        </p:nvSpPr>
        <p:spPr>
          <a:noFill/>
        </p:spPr>
        <p:txBody>
          <a:bodyPr/>
          <a:lstStyle/>
          <a:p>
            <a:fld id="{D5988FA7-8F56-4FCE-831C-705A9B0CCAEC}" type="slidenum">
              <a:rPr lang="ar-SA"/>
              <a:pPr/>
              <a:t>260</a:t>
            </a:fld>
            <a:endParaRPr lang="en-US"/>
          </a:p>
        </p:txBody>
      </p:sp>
      <p:sp>
        <p:nvSpPr>
          <p:cNvPr id="266243" name="WordArt 5" descr="Paper bag"/>
          <p:cNvSpPr>
            <a:spLocks noChangeArrowheads="1" noChangeShapeType="1" noTextEdit="1"/>
          </p:cNvSpPr>
          <p:nvPr/>
        </p:nvSpPr>
        <p:spPr bwMode="auto">
          <a:xfrm>
            <a:off x="381000" y="381000"/>
            <a:ext cx="8382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فرق عمده بین مفاهیم عادی و علمی علیت</a:t>
            </a:r>
          </a:p>
        </p:txBody>
      </p:sp>
    </p:spTree>
  </p:cSld>
  <p:clrMapOvr>
    <a:masterClrMapping/>
  </p:clrMapOvr>
  <p:transition spd="slow">
    <p:push/>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Slide Number Placeholder 5"/>
          <p:cNvSpPr>
            <a:spLocks noGrp="1"/>
          </p:cNvSpPr>
          <p:nvPr>
            <p:ph type="sldNum" sz="quarter" idx="12"/>
          </p:nvPr>
        </p:nvSpPr>
        <p:spPr>
          <a:xfrm>
            <a:off x="7010400" y="6245225"/>
            <a:ext cx="2133600" cy="476250"/>
          </a:xfrm>
          <a:prstGeom prst="rect">
            <a:avLst/>
          </a:prstGeom>
          <a:noFill/>
        </p:spPr>
        <p:txBody>
          <a:bodyPr/>
          <a:lstStyle/>
          <a:p>
            <a:fld id="{3D8DBE45-42A1-408A-8717-F9F3D2E39E42}" type="slidenum">
              <a:rPr lang="ar-SA"/>
              <a:pPr/>
              <a:t>261</a:t>
            </a:fld>
            <a:endParaRPr lang="en-US"/>
          </a:p>
        </p:txBody>
      </p:sp>
      <p:sp>
        <p:nvSpPr>
          <p:cNvPr id="267267" name="WordArt 5" descr="Paper bag"/>
          <p:cNvSpPr>
            <a:spLocks noChangeArrowheads="1" noChangeShapeType="1" noTextEdit="1"/>
          </p:cNvSpPr>
          <p:nvPr/>
        </p:nvSpPr>
        <p:spPr bwMode="auto">
          <a:xfrm>
            <a:off x="381000" y="381000"/>
            <a:ext cx="8382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اقدامات لازم برای تعریف درست مسئله</a:t>
            </a:r>
          </a:p>
        </p:txBody>
      </p:sp>
      <p:sp>
        <p:nvSpPr>
          <p:cNvPr id="267268" name="Text Box 6"/>
          <p:cNvSpPr txBox="1">
            <a:spLocks noChangeArrowheads="1"/>
          </p:cNvSpPr>
          <p:nvPr/>
        </p:nvSpPr>
        <p:spPr bwMode="auto">
          <a:xfrm>
            <a:off x="381000" y="2193925"/>
            <a:ext cx="8229600" cy="3444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گفتگو با تصمیم گیرندگان مؤسسه</a:t>
            </a:r>
          </a:p>
          <a:p>
            <a:pPr algn="r" rtl="1">
              <a:spcBef>
                <a:spcPct val="50000"/>
              </a:spcBef>
            </a:pPr>
            <a:r>
              <a:rPr lang="fa-IR" sz="4000" i="1">
                <a:latin typeface="Monotype Corsiva" pitchFamily="66" charset="0"/>
                <a:cs typeface="B Mitra" pitchFamily="2" charset="-78"/>
              </a:rPr>
              <a:t>2- گفتگو با متخصصان صنعت مربوطه</a:t>
            </a:r>
          </a:p>
          <a:p>
            <a:pPr algn="r" rtl="1">
              <a:spcBef>
                <a:spcPct val="50000"/>
              </a:spcBef>
            </a:pPr>
            <a:r>
              <a:rPr lang="fa-IR" sz="4000" i="1">
                <a:latin typeface="Monotype Corsiva" pitchFamily="66" charset="0"/>
                <a:cs typeface="B Mitra" pitchFamily="2" charset="-78"/>
              </a:rPr>
              <a:t>3- تحلیل اطلاعات موجود قبلی</a:t>
            </a:r>
          </a:p>
          <a:p>
            <a:pPr algn="r" rtl="1">
              <a:spcBef>
                <a:spcPct val="50000"/>
              </a:spcBef>
            </a:pPr>
            <a:r>
              <a:rPr lang="fa-IR" sz="4000" i="1">
                <a:latin typeface="Monotype Corsiva" pitchFamily="66" charset="0"/>
                <a:cs typeface="B Mitra" pitchFamily="2" charset="-78"/>
              </a:rPr>
              <a:t>4- انجام تحقیقات کیفی در صورت لزوم</a:t>
            </a:r>
            <a:endParaRPr lang="el-GR" sz="4000" i="1">
              <a:latin typeface="Monotype Corsiva" pitchFamily="66" charset="0"/>
              <a:cs typeface="B Mitra" pitchFamily="2" charset="-78"/>
            </a:endParaRPr>
          </a:p>
        </p:txBody>
      </p:sp>
    </p:spTree>
  </p:cSld>
  <p:clrMapOvr>
    <a:masterClrMapping/>
  </p:clrMapOvr>
  <p:transition spd="slow">
    <p:push dir="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Slide Number Placeholder 5"/>
          <p:cNvSpPr>
            <a:spLocks noGrp="1"/>
          </p:cNvSpPr>
          <p:nvPr>
            <p:ph type="sldNum" sz="quarter" idx="12"/>
          </p:nvPr>
        </p:nvSpPr>
        <p:spPr>
          <a:xfrm>
            <a:off x="7010400" y="6245225"/>
            <a:ext cx="2133600" cy="476250"/>
          </a:xfrm>
          <a:prstGeom prst="rect">
            <a:avLst/>
          </a:prstGeom>
          <a:noFill/>
        </p:spPr>
        <p:txBody>
          <a:bodyPr/>
          <a:lstStyle/>
          <a:p>
            <a:fld id="{DADBFFF7-5AC5-46CF-8F68-98E3C25FFBBE}" type="slidenum">
              <a:rPr lang="ar-SA"/>
              <a:pPr/>
              <a:t>262</a:t>
            </a:fld>
            <a:endParaRPr lang="en-US"/>
          </a:p>
        </p:txBody>
      </p:sp>
      <p:sp>
        <p:nvSpPr>
          <p:cNvPr id="268291" name="WordArt 4" descr="Paper bag"/>
          <p:cNvSpPr>
            <a:spLocks noChangeArrowheads="1" noChangeShapeType="1" noTextEdit="1"/>
          </p:cNvSpPr>
          <p:nvPr/>
        </p:nvSpPr>
        <p:spPr bwMode="auto">
          <a:xfrm>
            <a:off x="381000" y="381000"/>
            <a:ext cx="83820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های جمع آوری اطلاعات در تحقیقات اکتشافی</a:t>
            </a:r>
          </a:p>
        </p:txBody>
      </p:sp>
      <p:sp>
        <p:nvSpPr>
          <p:cNvPr id="268292" name="Rectangle 5"/>
          <p:cNvSpPr>
            <a:spLocks noChangeArrowheads="1"/>
          </p:cNvSpPr>
          <p:nvPr/>
        </p:nvSpPr>
        <p:spPr bwMode="auto">
          <a:xfrm>
            <a:off x="2057400" y="1295400"/>
            <a:ext cx="2971800" cy="7620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روش های جمع آوری اطلاعات</a:t>
            </a:r>
          </a:p>
          <a:p>
            <a:r>
              <a:rPr lang="fa-IR" sz="2400" i="1">
                <a:cs typeface="B Mitra" pitchFamily="2" charset="-78"/>
              </a:rPr>
              <a:t> در تحقیقات اکتشافی</a:t>
            </a:r>
            <a:endParaRPr lang="en-US" sz="2400" i="1">
              <a:cs typeface="B Mitra" pitchFamily="2" charset="-78"/>
            </a:endParaRPr>
          </a:p>
        </p:txBody>
      </p:sp>
      <p:sp>
        <p:nvSpPr>
          <p:cNvPr id="268293" name="Rectangle 7"/>
          <p:cNvSpPr>
            <a:spLocks noChangeArrowheads="1"/>
          </p:cNvSpPr>
          <p:nvPr/>
        </p:nvSpPr>
        <p:spPr bwMode="auto">
          <a:xfrm>
            <a:off x="5334000" y="2743200"/>
            <a:ext cx="1828800" cy="381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روش های مستقیم</a:t>
            </a:r>
            <a:endParaRPr lang="en-US" sz="1800" i="1">
              <a:cs typeface="B Mitra" pitchFamily="2" charset="-78"/>
            </a:endParaRPr>
          </a:p>
        </p:txBody>
      </p:sp>
      <p:sp>
        <p:nvSpPr>
          <p:cNvPr id="268294" name="Line 10"/>
          <p:cNvSpPr>
            <a:spLocks noChangeShapeType="1"/>
          </p:cNvSpPr>
          <p:nvPr/>
        </p:nvSpPr>
        <p:spPr bwMode="auto">
          <a:xfrm>
            <a:off x="3581400" y="20574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295" name="Line 11"/>
          <p:cNvSpPr>
            <a:spLocks noChangeShapeType="1"/>
          </p:cNvSpPr>
          <p:nvPr/>
        </p:nvSpPr>
        <p:spPr bwMode="auto">
          <a:xfrm>
            <a:off x="1752600" y="2362200"/>
            <a:ext cx="44958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296" name="Line 12"/>
          <p:cNvSpPr>
            <a:spLocks noChangeShapeType="1"/>
          </p:cNvSpPr>
          <p:nvPr/>
        </p:nvSpPr>
        <p:spPr bwMode="auto">
          <a:xfrm>
            <a:off x="1752600" y="2362200"/>
            <a:ext cx="0" cy="381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297" name="Line 13"/>
          <p:cNvSpPr>
            <a:spLocks noChangeShapeType="1"/>
          </p:cNvSpPr>
          <p:nvPr/>
        </p:nvSpPr>
        <p:spPr bwMode="auto">
          <a:xfrm>
            <a:off x="6248400" y="2362200"/>
            <a:ext cx="0" cy="381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298" name="Line 14"/>
          <p:cNvSpPr>
            <a:spLocks noChangeShapeType="1"/>
          </p:cNvSpPr>
          <p:nvPr/>
        </p:nvSpPr>
        <p:spPr bwMode="auto">
          <a:xfrm>
            <a:off x="6248400" y="31242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299" name="Line 15"/>
          <p:cNvSpPr>
            <a:spLocks noChangeShapeType="1"/>
          </p:cNvSpPr>
          <p:nvPr/>
        </p:nvSpPr>
        <p:spPr bwMode="auto">
          <a:xfrm>
            <a:off x="5334000" y="3429000"/>
            <a:ext cx="18288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00" name="Line 16"/>
          <p:cNvSpPr>
            <a:spLocks noChangeShapeType="1"/>
          </p:cNvSpPr>
          <p:nvPr/>
        </p:nvSpPr>
        <p:spPr bwMode="auto">
          <a:xfrm>
            <a:off x="5334000" y="3429000"/>
            <a:ext cx="0" cy="381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01" name="Line 17"/>
          <p:cNvSpPr>
            <a:spLocks noChangeShapeType="1"/>
          </p:cNvSpPr>
          <p:nvPr/>
        </p:nvSpPr>
        <p:spPr bwMode="auto">
          <a:xfrm>
            <a:off x="7162800" y="3429000"/>
            <a:ext cx="0" cy="3810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02" name="Rectangle 18"/>
          <p:cNvSpPr>
            <a:spLocks noChangeArrowheads="1"/>
          </p:cNvSpPr>
          <p:nvPr/>
        </p:nvSpPr>
        <p:spPr bwMode="auto">
          <a:xfrm>
            <a:off x="838200" y="2743200"/>
            <a:ext cx="1828800" cy="381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روش های غیر مستقیم</a:t>
            </a:r>
            <a:endParaRPr lang="en-US" sz="1800" i="1">
              <a:cs typeface="B Mitra" pitchFamily="2" charset="-78"/>
            </a:endParaRPr>
          </a:p>
        </p:txBody>
      </p:sp>
      <p:sp>
        <p:nvSpPr>
          <p:cNvPr id="268303" name="Rectangle 19"/>
          <p:cNvSpPr>
            <a:spLocks noChangeArrowheads="1"/>
          </p:cNvSpPr>
          <p:nvPr/>
        </p:nvSpPr>
        <p:spPr bwMode="auto">
          <a:xfrm>
            <a:off x="4267200" y="3810000"/>
            <a:ext cx="1828800" cy="381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روش مصاحبه های عمقی</a:t>
            </a:r>
            <a:endParaRPr lang="en-US" sz="1800" i="1">
              <a:cs typeface="B Mitra" pitchFamily="2" charset="-78"/>
            </a:endParaRPr>
          </a:p>
        </p:txBody>
      </p:sp>
      <p:sp>
        <p:nvSpPr>
          <p:cNvPr id="268304" name="Rectangle 20"/>
          <p:cNvSpPr>
            <a:spLocks noChangeArrowheads="1"/>
          </p:cNvSpPr>
          <p:nvPr/>
        </p:nvSpPr>
        <p:spPr bwMode="auto">
          <a:xfrm>
            <a:off x="6400800" y="3810000"/>
            <a:ext cx="1828800" cy="381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روش گروه متمرکز</a:t>
            </a:r>
            <a:endParaRPr lang="en-US" sz="1800" i="1">
              <a:cs typeface="B Mitra" pitchFamily="2" charset="-78"/>
            </a:endParaRPr>
          </a:p>
        </p:txBody>
      </p:sp>
      <p:sp>
        <p:nvSpPr>
          <p:cNvPr id="268305" name="Line 21"/>
          <p:cNvSpPr>
            <a:spLocks noChangeShapeType="1"/>
          </p:cNvSpPr>
          <p:nvPr/>
        </p:nvSpPr>
        <p:spPr bwMode="auto">
          <a:xfrm>
            <a:off x="5334000" y="41910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06" name="Line 22"/>
          <p:cNvSpPr>
            <a:spLocks noChangeShapeType="1"/>
          </p:cNvSpPr>
          <p:nvPr/>
        </p:nvSpPr>
        <p:spPr bwMode="auto">
          <a:xfrm>
            <a:off x="3276600" y="4495800"/>
            <a:ext cx="42672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07" name="Rectangle 23"/>
          <p:cNvSpPr>
            <a:spLocks noChangeArrowheads="1"/>
          </p:cNvSpPr>
          <p:nvPr/>
        </p:nvSpPr>
        <p:spPr bwMode="auto">
          <a:xfrm>
            <a:off x="2057400" y="4800600"/>
            <a:ext cx="2133600" cy="381000"/>
          </a:xfrm>
          <a:prstGeom prst="rect">
            <a:avLst/>
          </a:prstGeom>
          <a:solidFill>
            <a:schemeClr val="accent1"/>
          </a:solidFill>
          <a:ln w="19050" algn="ctr">
            <a:solidFill>
              <a:schemeClr val="tx1"/>
            </a:solidFill>
            <a:miter lim="800000"/>
            <a:headEnd/>
            <a:tailEnd/>
          </a:ln>
        </p:spPr>
        <p:txBody>
          <a:bodyPr wrap="none" anchor="ctr"/>
          <a:lstStyle/>
          <a:p>
            <a:r>
              <a:rPr lang="fa-IR" sz="1400" i="1">
                <a:cs typeface="B Mitra" pitchFamily="2" charset="-78"/>
              </a:rPr>
              <a:t>تکنیک تجزیه و تحلیل نمادین (سمبلیک)</a:t>
            </a:r>
            <a:endParaRPr lang="en-US" sz="1400" i="1">
              <a:cs typeface="B Mitra" pitchFamily="2" charset="-78"/>
            </a:endParaRPr>
          </a:p>
        </p:txBody>
      </p:sp>
      <p:sp>
        <p:nvSpPr>
          <p:cNvPr id="268308" name="Rectangle 24"/>
          <p:cNvSpPr>
            <a:spLocks noChangeArrowheads="1"/>
          </p:cNvSpPr>
          <p:nvPr/>
        </p:nvSpPr>
        <p:spPr bwMode="auto">
          <a:xfrm>
            <a:off x="4495800" y="4800600"/>
            <a:ext cx="1981200" cy="381000"/>
          </a:xfrm>
          <a:prstGeom prst="rect">
            <a:avLst/>
          </a:prstGeom>
          <a:solidFill>
            <a:schemeClr val="accent1"/>
          </a:solidFill>
          <a:ln w="19050" algn="ctr">
            <a:solidFill>
              <a:schemeClr val="tx1"/>
            </a:solidFill>
            <a:miter lim="800000"/>
            <a:headEnd/>
            <a:tailEnd/>
          </a:ln>
        </p:spPr>
        <p:txBody>
          <a:bodyPr wrap="none" anchor="ctr"/>
          <a:lstStyle/>
          <a:p>
            <a:r>
              <a:rPr lang="fa-IR" sz="1400" i="1">
                <a:cs typeface="B Mitra" pitchFamily="2" charset="-78"/>
              </a:rPr>
              <a:t>تکنیک سؤال برای کشف مسائل پنهانی</a:t>
            </a:r>
            <a:endParaRPr lang="en-US" sz="1400" i="1">
              <a:cs typeface="B Mitra" pitchFamily="2" charset="-78"/>
            </a:endParaRPr>
          </a:p>
        </p:txBody>
      </p:sp>
      <p:sp>
        <p:nvSpPr>
          <p:cNvPr id="268309" name="Rectangle 25"/>
          <p:cNvSpPr>
            <a:spLocks noChangeArrowheads="1"/>
          </p:cNvSpPr>
          <p:nvPr/>
        </p:nvSpPr>
        <p:spPr bwMode="auto">
          <a:xfrm>
            <a:off x="6781800" y="4800600"/>
            <a:ext cx="1828800" cy="381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تکنیک مصاحبه نردبانی</a:t>
            </a:r>
            <a:endParaRPr lang="en-US" sz="1800" i="1">
              <a:cs typeface="B Mitra" pitchFamily="2" charset="-78"/>
            </a:endParaRPr>
          </a:p>
        </p:txBody>
      </p:sp>
      <p:sp>
        <p:nvSpPr>
          <p:cNvPr id="268310" name="Line 26"/>
          <p:cNvSpPr>
            <a:spLocks noChangeShapeType="1"/>
          </p:cNvSpPr>
          <p:nvPr/>
        </p:nvSpPr>
        <p:spPr bwMode="auto">
          <a:xfrm>
            <a:off x="3276600" y="44958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11" name="Line 27"/>
          <p:cNvSpPr>
            <a:spLocks noChangeShapeType="1"/>
          </p:cNvSpPr>
          <p:nvPr/>
        </p:nvSpPr>
        <p:spPr bwMode="auto">
          <a:xfrm>
            <a:off x="5334000" y="44958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12" name="Line 28"/>
          <p:cNvSpPr>
            <a:spLocks noChangeShapeType="1"/>
          </p:cNvSpPr>
          <p:nvPr/>
        </p:nvSpPr>
        <p:spPr bwMode="auto">
          <a:xfrm>
            <a:off x="7543800" y="44958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13" name="Line 29"/>
          <p:cNvSpPr>
            <a:spLocks noChangeShapeType="1"/>
          </p:cNvSpPr>
          <p:nvPr/>
        </p:nvSpPr>
        <p:spPr bwMode="auto">
          <a:xfrm>
            <a:off x="1752600" y="3124200"/>
            <a:ext cx="0" cy="23622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14" name="Line 30"/>
          <p:cNvSpPr>
            <a:spLocks noChangeShapeType="1"/>
          </p:cNvSpPr>
          <p:nvPr/>
        </p:nvSpPr>
        <p:spPr bwMode="auto">
          <a:xfrm>
            <a:off x="1143000" y="5486400"/>
            <a:ext cx="4953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15" name="Line 32"/>
          <p:cNvSpPr>
            <a:spLocks noChangeShapeType="1"/>
          </p:cNvSpPr>
          <p:nvPr/>
        </p:nvSpPr>
        <p:spPr bwMode="auto">
          <a:xfrm>
            <a:off x="1143000" y="54864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16" name="Line 33"/>
          <p:cNvSpPr>
            <a:spLocks noChangeShapeType="1"/>
          </p:cNvSpPr>
          <p:nvPr/>
        </p:nvSpPr>
        <p:spPr bwMode="auto">
          <a:xfrm>
            <a:off x="6096000" y="54864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17" name="Line 34"/>
          <p:cNvSpPr>
            <a:spLocks noChangeShapeType="1"/>
          </p:cNvSpPr>
          <p:nvPr/>
        </p:nvSpPr>
        <p:spPr bwMode="auto">
          <a:xfrm>
            <a:off x="2819400" y="54864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18" name="Line 35"/>
          <p:cNvSpPr>
            <a:spLocks noChangeShapeType="1"/>
          </p:cNvSpPr>
          <p:nvPr/>
        </p:nvSpPr>
        <p:spPr bwMode="auto">
          <a:xfrm>
            <a:off x="4495800" y="54864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68319" name="Rectangle 36"/>
          <p:cNvSpPr>
            <a:spLocks noChangeArrowheads="1"/>
          </p:cNvSpPr>
          <p:nvPr/>
        </p:nvSpPr>
        <p:spPr bwMode="auto">
          <a:xfrm>
            <a:off x="609600" y="57912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تکنیک های</a:t>
            </a:r>
          </a:p>
          <a:p>
            <a:r>
              <a:rPr lang="fa-IR" sz="1800" i="1">
                <a:cs typeface="B Mitra" pitchFamily="2" charset="-78"/>
              </a:rPr>
              <a:t> تشریح</a:t>
            </a:r>
            <a:endParaRPr lang="en-US" sz="1800" i="1">
              <a:cs typeface="B Mitra" pitchFamily="2" charset="-78"/>
            </a:endParaRPr>
          </a:p>
        </p:txBody>
      </p:sp>
      <p:sp>
        <p:nvSpPr>
          <p:cNvPr id="268320" name="Rectangle 40"/>
          <p:cNvSpPr>
            <a:spLocks noChangeArrowheads="1"/>
          </p:cNvSpPr>
          <p:nvPr/>
        </p:nvSpPr>
        <p:spPr bwMode="auto">
          <a:xfrm>
            <a:off x="2286000" y="57912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تکنیک های</a:t>
            </a:r>
          </a:p>
          <a:p>
            <a:r>
              <a:rPr lang="fa-IR" sz="1800" i="1">
                <a:cs typeface="B Mitra" pitchFamily="2" charset="-78"/>
              </a:rPr>
              <a:t>تداعی عکس ها</a:t>
            </a:r>
            <a:endParaRPr lang="en-US" sz="1800" i="1">
              <a:cs typeface="B Mitra" pitchFamily="2" charset="-78"/>
            </a:endParaRPr>
          </a:p>
        </p:txBody>
      </p:sp>
      <p:sp>
        <p:nvSpPr>
          <p:cNvPr id="268321" name="Rectangle 41"/>
          <p:cNvSpPr>
            <a:spLocks noChangeArrowheads="1"/>
          </p:cNvSpPr>
          <p:nvPr/>
        </p:nvSpPr>
        <p:spPr bwMode="auto">
          <a:xfrm>
            <a:off x="3962400" y="57912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تکنیک های</a:t>
            </a:r>
          </a:p>
          <a:p>
            <a:r>
              <a:rPr lang="fa-IR" sz="1800" i="1">
                <a:cs typeface="B Mitra" pitchFamily="2" charset="-78"/>
              </a:rPr>
              <a:t> تکمیل</a:t>
            </a:r>
            <a:endParaRPr lang="en-US" sz="1800" i="1">
              <a:cs typeface="B Mitra" pitchFamily="2" charset="-78"/>
            </a:endParaRPr>
          </a:p>
        </p:txBody>
      </p:sp>
      <p:sp>
        <p:nvSpPr>
          <p:cNvPr id="268322" name="Rectangle 42"/>
          <p:cNvSpPr>
            <a:spLocks noChangeArrowheads="1"/>
          </p:cNvSpPr>
          <p:nvPr/>
        </p:nvSpPr>
        <p:spPr bwMode="auto">
          <a:xfrm>
            <a:off x="5562600" y="57912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تکنیک های</a:t>
            </a:r>
          </a:p>
          <a:p>
            <a:r>
              <a:rPr lang="fa-IR" sz="1800" i="1">
                <a:cs typeface="B Mitra" pitchFamily="2" charset="-78"/>
              </a:rPr>
              <a:t>ارتباطی</a:t>
            </a:r>
            <a:endParaRPr lang="en-US" sz="1800" i="1">
              <a:cs typeface="B Mitra" pitchFamily="2" charset="-78"/>
            </a:endParaRPr>
          </a:p>
        </p:txBody>
      </p:sp>
      <p:sp>
        <p:nvSpPr>
          <p:cNvPr id="268323" name="Rectangle 43"/>
          <p:cNvSpPr>
            <a:spLocks noChangeArrowheads="1"/>
          </p:cNvSpPr>
          <p:nvPr/>
        </p:nvSpPr>
        <p:spPr bwMode="auto">
          <a:xfrm>
            <a:off x="838200" y="3505200"/>
            <a:ext cx="1828800" cy="381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تکنیک های فرافکن</a:t>
            </a:r>
            <a:endParaRPr lang="en-US" sz="1800" i="1">
              <a:cs typeface="B Mitra" pitchFamily="2" charset="-78"/>
            </a:endParaRPr>
          </a:p>
        </p:txBody>
      </p:sp>
    </p:spTree>
  </p:cSld>
  <p:clrMapOvr>
    <a:masterClrMapping/>
  </p:clrMapOvr>
  <p:transition spd="slow">
    <p:push dir="u"/>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Slide Number Placeholder 5"/>
          <p:cNvSpPr>
            <a:spLocks noGrp="1"/>
          </p:cNvSpPr>
          <p:nvPr>
            <p:ph type="sldNum" sz="quarter" idx="12"/>
          </p:nvPr>
        </p:nvSpPr>
        <p:spPr>
          <a:xfrm>
            <a:off x="7010400" y="6245225"/>
            <a:ext cx="2133600" cy="476250"/>
          </a:xfrm>
          <a:prstGeom prst="rect">
            <a:avLst/>
          </a:prstGeom>
          <a:noFill/>
        </p:spPr>
        <p:txBody>
          <a:bodyPr/>
          <a:lstStyle/>
          <a:p>
            <a:fld id="{CB249727-A4E0-4EC5-9023-613669821A36}" type="slidenum">
              <a:rPr lang="ar-SA"/>
              <a:pPr/>
              <a:t>263</a:t>
            </a:fld>
            <a:endParaRPr lang="en-US"/>
          </a:p>
        </p:txBody>
      </p:sp>
      <p:sp>
        <p:nvSpPr>
          <p:cNvPr id="269315" name="WordArt 4" descr="Paper bag"/>
          <p:cNvSpPr>
            <a:spLocks noChangeArrowheads="1" noChangeShapeType="1" noTextEdit="1"/>
          </p:cNvSpPr>
          <p:nvPr/>
        </p:nvSpPr>
        <p:spPr bwMode="auto">
          <a:xfrm>
            <a:off x="2438400" y="381000"/>
            <a:ext cx="42672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گروه متمرکز</a:t>
            </a:r>
          </a:p>
        </p:txBody>
      </p:sp>
      <p:sp>
        <p:nvSpPr>
          <p:cNvPr id="269316" name="Text Box 5"/>
          <p:cNvSpPr txBox="1">
            <a:spLocks noChangeArrowheads="1"/>
          </p:cNvSpPr>
          <p:nvPr/>
        </p:nvSpPr>
        <p:spPr bwMode="auto">
          <a:xfrm>
            <a:off x="457200" y="2333625"/>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یک فرد آموزش دیده بعنوان رئیس ، هدایت جلسه ای را بر عهده می گیرد که در آن تعدادی افراد مطلع از وضع بازار و صنعت جهت اظهار نظر جمع شده اند </a:t>
            </a:r>
            <a:endParaRPr lang="el-GR" i="1">
              <a:latin typeface="Monotype Corsiva" pitchFamily="66" charset="0"/>
              <a:cs typeface="B Mitra" pitchFamily="2" charset="-78"/>
            </a:endParaRPr>
          </a:p>
        </p:txBody>
      </p:sp>
    </p:spTree>
  </p:cSld>
  <p:clrMapOvr>
    <a:masterClrMapping/>
  </p:clrMapOvr>
  <p:transition spd="slow">
    <p:randomBa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Slide Number Placeholder 5"/>
          <p:cNvSpPr>
            <a:spLocks noGrp="1"/>
          </p:cNvSpPr>
          <p:nvPr>
            <p:ph type="sldNum" sz="quarter" idx="12"/>
          </p:nvPr>
        </p:nvSpPr>
        <p:spPr>
          <a:xfrm>
            <a:off x="7010400" y="6245225"/>
            <a:ext cx="2133600" cy="476250"/>
          </a:xfrm>
          <a:prstGeom prst="rect">
            <a:avLst/>
          </a:prstGeom>
          <a:noFill/>
        </p:spPr>
        <p:txBody>
          <a:bodyPr/>
          <a:lstStyle/>
          <a:p>
            <a:fld id="{8A456051-15F4-4344-A5B1-8E6D811B9240}" type="slidenum">
              <a:rPr lang="ar-SA"/>
              <a:pPr/>
              <a:t>264</a:t>
            </a:fld>
            <a:endParaRPr lang="en-US"/>
          </a:p>
        </p:txBody>
      </p:sp>
      <p:sp>
        <p:nvSpPr>
          <p:cNvPr id="270339" name="WordArt 4" descr="Paper bag"/>
          <p:cNvSpPr>
            <a:spLocks noChangeArrowheads="1" noChangeShapeType="1" noTextEdit="1"/>
          </p:cNvSpPr>
          <p:nvPr/>
        </p:nvSpPr>
        <p:spPr bwMode="auto">
          <a:xfrm>
            <a:off x="1371600" y="381000"/>
            <a:ext cx="64008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مزایای روش گروه های متمرکز</a:t>
            </a:r>
          </a:p>
        </p:txBody>
      </p:sp>
      <p:sp>
        <p:nvSpPr>
          <p:cNvPr id="270340" name="Text Box 5"/>
          <p:cNvSpPr txBox="1">
            <a:spLocks noChangeArrowheads="1"/>
          </p:cNvSpPr>
          <p:nvPr/>
        </p:nvSpPr>
        <p:spPr bwMode="auto">
          <a:xfrm>
            <a:off x="381000" y="1600200"/>
            <a:ext cx="8229600" cy="4238625"/>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1- هـم افزایی                                   6- کشف تصادفی</a:t>
            </a:r>
          </a:p>
          <a:p>
            <a:pPr algn="r" rtl="1">
              <a:spcBef>
                <a:spcPct val="50000"/>
              </a:spcBef>
            </a:pPr>
            <a:r>
              <a:rPr lang="fa-IR" sz="3200" i="1">
                <a:latin typeface="Monotype Corsiva" pitchFamily="66" charset="0"/>
                <a:cs typeface="B Mitra" pitchFamily="2" charset="-78"/>
              </a:rPr>
              <a:t>2- تـوپ بـرفی                                  7- تخصص گرایی</a:t>
            </a:r>
          </a:p>
          <a:p>
            <a:pPr algn="r" rtl="1">
              <a:spcBef>
                <a:spcPct val="50000"/>
              </a:spcBef>
            </a:pPr>
            <a:r>
              <a:rPr lang="fa-IR" sz="3200" i="1">
                <a:latin typeface="Monotype Corsiva" pitchFamily="66" charset="0"/>
                <a:cs typeface="B Mitra" pitchFamily="2" charset="-78"/>
              </a:rPr>
              <a:t>3- انــگیـزش                                 8- رسیدگی علمی</a:t>
            </a:r>
          </a:p>
          <a:p>
            <a:pPr algn="r" rtl="1">
              <a:spcBef>
                <a:spcPct val="50000"/>
              </a:spcBef>
            </a:pPr>
            <a:r>
              <a:rPr lang="fa-IR" sz="3200" i="1">
                <a:latin typeface="Monotype Corsiva" pitchFamily="66" charset="0"/>
                <a:cs typeface="B Mitra" pitchFamily="2" charset="-78"/>
              </a:rPr>
              <a:t>4- امــنــیـــت                                 9- ســـاخـــتــار</a:t>
            </a:r>
          </a:p>
          <a:p>
            <a:pPr algn="r" rtl="1">
              <a:spcBef>
                <a:spcPct val="50000"/>
              </a:spcBef>
            </a:pPr>
            <a:r>
              <a:rPr lang="fa-IR" sz="3200" i="1">
                <a:latin typeface="Monotype Corsiva" pitchFamily="66" charset="0"/>
                <a:cs typeface="B Mitra" pitchFamily="2" charset="-78"/>
              </a:rPr>
              <a:t>5- آسودگی خیال                               10- ســــرعــــت</a:t>
            </a:r>
          </a:p>
          <a:p>
            <a:pPr algn="r" rtl="1">
              <a:spcBef>
                <a:spcPct val="50000"/>
              </a:spcBef>
            </a:pPr>
            <a:r>
              <a:rPr lang="fa-IR" sz="3200" i="1">
                <a:latin typeface="Monotype Corsiva" pitchFamily="66" charset="0"/>
                <a:cs typeface="B Mitra" pitchFamily="2" charset="-78"/>
              </a:rPr>
              <a:t>           اول همه مزایا با حرف </a:t>
            </a:r>
            <a:r>
              <a:rPr lang="en-US" sz="3200" i="1">
                <a:latin typeface="Monotype Corsiva" pitchFamily="66" charset="0"/>
                <a:cs typeface="B Mitra" pitchFamily="2" charset="-78"/>
              </a:rPr>
              <a:t>S</a:t>
            </a:r>
            <a:r>
              <a:rPr lang="fa-IR" sz="3200" i="1">
                <a:latin typeface="Monotype Corsiva" pitchFamily="66" charset="0"/>
                <a:cs typeface="B Mitra" pitchFamily="2" charset="-78"/>
              </a:rPr>
              <a:t> انگلیسی شروع می شود</a:t>
            </a:r>
            <a:endParaRPr lang="el-GR" sz="3200" i="1">
              <a:latin typeface="Monotype Corsiva" pitchFamily="66" charset="0"/>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Slide Number Placeholder 5"/>
          <p:cNvSpPr>
            <a:spLocks noGrp="1"/>
          </p:cNvSpPr>
          <p:nvPr>
            <p:ph type="sldNum" sz="quarter" idx="12"/>
          </p:nvPr>
        </p:nvSpPr>
        <p:spPr>
          <a:xfrm>
            <a:off x="7010400" y="6245225"/>
            <a:ext cx="2133600" cy="476250"/>
          </a:xfrm>
          <a:prstGeom prst="rect">
            <a:avLst/>
          </a:prstGeom>
          <a:noFill/>
        </p:spPr>
        <p:txBody>
          <a:bodyPr/>
          <a:lstStyle/>
          <a:p>
            <a:fld id="{9B8FEFDA-DED9-40B8-BE42-525E91939E8E}" type="slidenum">
              <a:rPr lang="ar-SA"/>
              <a:pPr/>
              <a:t>265</a:t>
            </a:fld>
            <a:endParaRPr lang="en-US"/>
          </a:p>
        </p:txBody>
      </p:sp>
      <p:sp>
        <p:nvSpPr>
          <p:cNvPr id="271363" name="WordArt 4" descr="Paper bag"/>
          <p:cNvSpPr>
            <a:spLocks noChangeArrowheads="1" noChangeShapeType="1" noTextEdit="1"/>
          </p:cNvSpPr>
          <p:nvPr/>
        </p:nvSpPr>
        <p:spPr bwMode="auto">
          <a:xfrm>
            <a:off x="381000" y="381000"/>
            <a:ext cx="8382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معایب روش گروه های متمرکز در جمع آوری اطلاعات</a:t>
            </a:r>
          </a:p>
        </p:txBody>
      </p:sp>
      <p:sp>
        <p:nvSpPr>
          <p:cNvPr id="271364" name="Text Box 5"/>
          <p:cNvSpPr txBox="1">
            <a:spLocks noChangeArrowheads="1"/>
          </p:cNvSpPr>
          <p:nvPr/>
        </p:nvSpPr>
        <p:spPr bwMode="auto">
          <a:xfrm>
            <a:off x="990600" y="1752600"/>
            <a:ext cx="7162800" cy="43592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کاربرد نادرست                    ( </a:t>
            </a:r>
            <a:r>
              <a:rPr lang="en-US" sz="4000" i="1">
                <a:latin typeface="Monotype Corsiva" pitchFamily="66" charset="0"/>
                <a:cs typeface="B Mitra" pitchFamily="2" charset="-78"/>
              </a:rPr>
              <a:t>Misuse</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2- قضاوت نادرست               ( </a:t>
            </a:r>
            <a:r>
              <a:rPr lang="en-US" sz="4000" i="1">
                <a:latin typeface="Monotype Corsiva" pitchFamily="66" charset="0"/>
                <a:cs typeface="B Mitra" pitchFamily="2" charset="-78"/>
              </a:rPr>
              <a:t>Misjudge</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3- مشکل نظارت              ( </a:t>
            </a:r>
            <a:r>
              <a:rPr lang="en-US" sz="4000" i="1">
                <a:latin typeface="Monotype Corsiva" pitchFamily="66" charset="0"/>
                <a:cs typeface="B Mitra" pitchFamily="2" charset="-78"/>
              </a:rPr>
              <a:t>Moderation</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4- بی نظمی اطلاعات                 ( </a:t>
            </a:r>
            <a:r>
              <a:rPr lang="en-US" sz="4000" i="1">
                <a:latin typeface="Monotype Corsiva" pitchFamily="66" charset="0"/>
                <a:cs typeface="B Mitra" pitchFamily="2" charset="-78"/>
              </a:rPr>
              <a:t>Messy</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5- مشکل تعمیم     ( </a:t>
            </a:r>
            <a:r>
              <a:rPr lang="en-US" sz="4000" i="1">
                <a:latin typeface="Monotype Corsiva" pitchFamily="66" charset="0"/>
                <a:cs typeface="B Mitra" pitchFamily="2" charset="-78"/>
              </a:rPr>
              <a:t>Misrepresentation</a:t>
            </a:r>
            <a:r>
              <a:rPr lang="fa-IR" sz="4000" i="1">
                <a:latin typeface="Monotype Corsiva" pitchFamily="66" charset="0"/>
                <a:cs typeface="B Mitra" pitchFamily="2" charset="-78"/>
              </a:rPr>
              <a:t> )</a:t>
            </a:r>
            <a:endParaRPr lang="el-GR" sz="4000" i="1">
              <a:latin typeface="Monotype Corsiva" pitchFamily="66" charset="0"/>
              <a:cs typeface="B Mitra" pitchFamily="2" charset="-78"/>
            </a:endParaRPr>
          </a:p>
        </p:txBody>
      </p:sp>
    </p:spTree>
  </p:cSld>
  <p:clrMapOvr>
    <a:masterClrMapping/>
  </p:clrMapOvr>
  <p:transition spd="slow">
    <p:circl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Slide Number Placeholder 5"/>
          <p:cNvSpPr>
            <a:spLocks noGrp="1"/>
          </p:cNvSpPr>
          <p:nvPr>
            <p:ph type="sldNum" sz="quarter" idx="12"/>
          </p:nvPr>
        </p:nvSpPr>
        <p:spPr>
          <a:xfrm>
            <a:off x="7010400" y="6245225"/>
            <a:ext cx="2133600" cy="476250"/>
          </a:xfrm>
          <a:prstGeom prst="rect">
            <a:avLst/>
          </a:prstGeom>
          <a:noFill/>
        </p:spPr>
        <p:txBody>
          <a:bodyPr/>
          <a:lstStyle/>
          <a:p>
            <a:fld id="{FBFAB22A-5C27-474B-9E07-EFBD93FCBCAC}" type="slidenum">
              <a:rPr lang="ar-SA"/>
              <a:pPr/>
              <a:t>266</a:t>
            </a:fld>
            <a:endParaRPr lang="en-US"/>
          </a:p>
        </p:txBody>
      </p:sp>
      <p:sp>
        <p:nvSpPr>
          <p:cNvPr id="272387" name="WordArt 4" descr="Paper bag"/>
          <p:cNvSpPr>
            <a:spLocks noChangeArrowheads="1" noChangeShapeType="1" noTextEdit="1"/>
          </p:cNvSpPr>
          <p:nvPr/>
        </p:nvSpPr>
        <p:spPr bwMode="auto">
          <a:xfrm>
            <a:off x="1981200" y="381000"/>
            <a:ext cx="51816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مصاحبه های عمقی</a:t>
            </a:r>
          </a:p>
        </p:txBody>
      </p:sp>
      <p:sp>
        <p:nvSpPr>
          <p:cNvPr id="272388" name="Text Box 5"/>
          <p:cNvSpPr txBox="1">
            <a:spLocks noChangeArrowheads="1"/>
          </p:cNvSpPr>
          <p:nvPr/>
        </p:nvSpPr>
        <p:spPr bwMode="auto">
          <a:xfrm>
            <a:off x="457200" y="2333625"/>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یک روش مستقیم ، بدون ساختار و بصورت انفرادی است که مصاحبه گر با استفاده از سؤالات باز قصد پی بردن به احساسات ، انگیزه ها و . . .در مصاحبه شونده دارد</a:t>
            </a:r>
            <a:endParaRPr lang="el-GR" i="1">
              <a:latin typeface="Monotype Corsiva" pitchFamily="66" charset="0"/>
              <a:cs typeface="B Mitra" pitchFamily="2" charset="-78"/>
            </a:endParaRPr>
          </a:p>
        </p:txBody>
      </p:sp>
    </p:spTree>
  </p:cSld>
  <p:clrMapOvr>
    <a:masterClrMapping/>
  </p:clrMapOvr>
  <p:transition spd="slow">
    <p:diamond/>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Slide Number Placeholder 5"/>
          <p:cNvSpPr>
            <a:spLocks noGrp="1"/>
          </p:cNvSpPr>
          <p:nvPr>
            <p:ph type="sldNum" sz="quarter" idx="12"/>
          </p:nvPr>
        </p:nvSpPr>
        <p:spPr>
          <a:xfrm>
            <a:off x="7010400" y="6245225"/>
            <a:ext cx="2133600" cy="476250"/>
          </a:xfrm>
          <a:prstGeom prst="rect">
            <a:avLst/>
          </a:prstGeom>
          <a:noFill/>
        </p:spPr>
        <p:txBody>
          <a:bodyPr/>
          <a:lstStyle/>
          <a:p>
            <a:fld id="{E7C88760-E65E-478C-A025-5D4593CB7E0C}" type="slidenum">
              <a:rPr lang="ar-SA"/>
              <a:pPr/>
              <a:t>267</a:t>
            </a:fld>
            <a:endParaRPr lang="en-US"/>
          </a:p>
        </p:txBody>
      </p:sp>
      <p:sp>
        <p:nvSpPr>
          <p:cNvPr id="273411" name="WordArt 4" descr="Paper bag"/>
          <p:cNvSpPr>
            <a:spLocks noChangeArrowheads="1" noChangeShapeType="1" noTextEdit="1"/>
          </p:cNvSpPr>
          <p:nvPr/>
        </p:nvSpPr>
        <p:spPr bwMode="auto">
          <a:xfrm>
            <a:off x="1143000" y="381000"/>
            <a:ext cx="67818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تکنیک های مصاحبه های عمقی</a:t>
            </a:r>
          </a:p>
        </p:txBody>
      </p:sp>
      <p:sp>
        <p:nvSpPr>
          <p:cNvPr id="273412" name="Text Box 5"/>
          <p:cNvSpPr txBox="1">
            <a:spLocks noChangeArrowheads="1"/>
          </p:cNvSpPr>
          <p:nvPr/>
        </p:nvSpPr>
        <p:spPr bwMode="auto">
          <a:xfrm>
            <a:off x="1371600" y="2438400"/>
            <a:ext cx="7162800" cy="2771775"/>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تکنیک مصاحبه نردبانی </a:t>
            </a:r>
          </a:p>
          <a:p>
            <a:pPr algn="r" rtl="1">
              <a:spcBef>
                <a:spcPct val="50000"/>
              </a:spcBef>
            </a:pPr>
            <a:r>
              <a:rPr lang="fa-IR" i="1">
                <a:latin typeface="Monotype Corsiva" pitchFamily="66" charset="0"/>
                <a:cs typeface="B Mitra" pitchFamily="2" charset="-78"/>
              </a:rPr>
              <a:t>2- تکنیک سؤال برای کشف مسائل پنهانی</a:t>
            </a:r>
          </a:p>
          <a:p>
            <a:pPr algn="r" rtl="1">
              <a:spcBef>
                <a:spcPct val="50000"/>
              </a:spcBef>
            </a:pPr>
            <a:r>
              <a:rPr lang="fa-IR" i="1">
                <a:latin typeface="Monotype Corsiva" pitchFamily="66" charset="0"/>
                <a:cs typeface="B Mitra" pitchFamily="2" charset="-78"/>
              </a:rPr>
              <a:t>3- تکنیک تجزیه و تحلیل سمبلیک</a:t>
            </a:r>
            <a:endParaRPr lang="el-GR" i="1">
              <a:latin typeface="Monotype Corsiva" pitchFamily="66" charset="0"/>
              <a:cs typeface="B Mitra" pitchFamily="2" charset="-78"/>
            </a:endParaRPr>
          </a:p>
        </p:txBody>
      </p:sp>
    </p:spTree>
  </p:cSld>
  <p:clrMapOvr>
    <a:masterClrMapping/>
  </p:clrMapOvr>
  <p:transition spd="slow">
    <p:plus/>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Slide Number Placeholder 5"/>
          <p:cNvSpPr>
            <a:spLocks noGrp="1"/>
          </p:cNvSpPr>
          <p:nvPr>
            <p:ph type="sldNum" sz="quarter" idx="12"/>
          </p:nvPr>
        </p:nvSpPr>
        <p:spPr>
          <a:xfrm>
            <a:off x="7010400" y="6245225"/>
            <a:ext cx="2133600" cy="476250"/>
          </a:xfrm>
          <a:prstGeom prst="rect">
            <a:avLst/>
          </a:prstGeom>
          <a:noFill/>
        </p:spPr>
        <p:txBody>
          <a:bodyPr/>
          <a:lstStyle/>
          <a:p>
            <a:fld id="{71FC3F1C-AFD5-4A4E-910A-61A1C0F587AF}" type="slidenum">
              <a:rPr lang="ar-SA"/>
              <a:pPr/>
              <a:t>268</a:t>
            </a:fld>
            <a:endParaRPr lang="en-US"/>
          </a:p>
        </p:txBody>
      </p:sp>
      <p:sp>
        <p:nvSpPr>
          <p:cNvPr id="274435" name="WordArt 4" descr="Paper bag"/>
          <p:cNvSpPr>
            <a:spLocks noChangeArrowheads="1" noChangeShapeType="1" noTextEdit="1"/>
          </p:cNvSpPr>
          <p:nvPr/>
        </p:nvSpPr>
        <p:spPr bwMode="auto">
          <a:xfrm>
            <a:off x="1981200" y="381000"/>
            <a:ext cx="51816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تکنیک فرافکن</a:t>
            </a:r>
          </a:p>
        </p:txBody>
      </p:sp>
      <p:sp>
        <p:nvSpPr>
          <p:cNvPr id="274436" name="Text Box 5"/>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در این تکنیک محقق هدف و منظور اصلی خود را در شکل و قالب دیگری به مصاحبه شوندگان القاء می کند</a:t>
            </a:r>
            <a:endParaRPr lang="el-GR" i="1">
              <a:latin typeface="Monotype Corsiva" pitchFamily="66" charset="0"/>
              <a:cs typeface="B Mitra" pitchFamily="2" charset="-78"/>
            </a:endParaRPr>
          </a:p>
        </p:txBody>
      </p:sp>
    </p:spTree>
  </p:cSld>
  <p:clrMapOvr>
    <a:masterClrMapping/>
  </p:clrMapOvr>
  <p:transition spd="slow">
    <p:split dir="in"/>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Slide Number Placeholder 5"/>
          <p:cNvSpPr>
            <a:spLocks noGrp="1"/>
          </p:cNvSpPr>
          <p:nvPr>
            <p:ph type="sldNum" sz="quarter" idx="12"/>
          </p:nvPr>
        </p:nvSpPr>
        <p:spPr>
          <a:xfrm>
            <a:off x="7010400" y="6245225"/>
            <a:ext cx="2133600" cy="476250"/>
          </a:xfrm>
          <a:prstGeom prst="rect">
            <a:avLst/>
          </a:prstGeom>
          <a:noFill/>
        </p:spPr>
        <p:txBody>
          <a:bodyPr/>
          <a:lstStyle/>
          <a:p>
            <a:fld id="{F6D3EEC1-42B5-42DE-A503-2436887A0FB6}" type="slidenum">
              <a:rPr lang="ar-SA"/>
              <a:pPr/>
              <a:t>269</a:t>
            </a:fld>
            <a:endParaRPr lang="en-US"/>
          </a:p>
        </p:txBody>
      </p:sp>
      <p:sp>
        <p:nvSpPr>
          <p:cNvPr id="275459" name="WordArt 4" descr="Paper bag"/>
          <p:cNvSpPr>
            <a:spLocks noChangeArrowheads="1" noChangeShapeType="1" noTextEdit="1"/>
          </p:cNvSpPr>
          <p:nvPr/>
        </p:nvSpPr>
        <p:spPr bwMode="auto">
          <a:xfrm>
            <a:off x="5638800" y="457200"/>
            <a:ext cx="3048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تکنیک های فرافکن</a:t>
            </a:r>
          </a:p>
        </p:txBody>
      </p:sp>
      <p:sp>
        <p:nvSpPr>
          <p:cNvPr id="275460" name="WordArt 5" descr="Paper bag"/>
          <p:cNvSpPr>
            <a:spLocks noChangeArrowheads="1" noChangeShapeType="1" noTextEdit="1"/>
          </p:cNvSpPr>
          <p:nvPr/>
        </p:nvSpPr>
        <p:spPr bwMode="auto">
          <a:xfrm>
            <a:off x="304800" y="457200"/>
            <a:ext cx="5105400" cy="838200"/>
          </a:xfrm>
          <a:prstGeom prst="rect">
            <a:avLst/>
          </a:prstGeom>
        </p:spPr>
        <p:txBody>
          <a:bodyPr wrap="none" fromWordArt="1">
            <a:prstTxWarp prst="textPlain">
              <a:avLst>
                <a:gd name="adj" fmla="val 50000"/>
              </a:avLst>
            </a:prstTxWarp>
          </a:bodyPr>
          <a:lstStyle/>
          <a:p>
            <a:r>
              <a:rPr lang="en-US" sz="9600" b="1" kern="10">
                <a:ln w="9525">
                  <a:solidFill>
                    <a:schemeClr val="tx1"/>
                  </a:solidFill>
                  <a:round/>
                  <a:headEnd/>
                  <a:tailEnd/>
                </a:ln>
                <a:blipFill dpi="0" rotWithShape="0">
                  <a:blip r:embed="rId2"/>
                  <a:srcRect/>
                  <a:tile tx="0" ty="0" sx="100000" sy="100000" flip="none" algn="tl"/>
                </a:blipFill>
                <a:latin typeface="Monotype Corsiva"/>
              </a:rPr>
              <a:t>( Projective  Techniques )</a:t>
            </a:r>
            <a:endParaRPr lang="fa-IR" sz="9600" b="1" kern="10">
              <a:ln w="9525">
                <a:solidFill>
                  <a:schemeClr val="tx1"/>
                </a:solidFill>
                <a:round/>
                <a:headEnd/>
                <a:tailEnd/>
              </a:ln>
              <a:blipFill dpi="0" rotWithShape="0">
                <a:blip r:embed="rId2"/>
                <a:srcRect/>
                <a:tile tx="0" ty="0" sx="100000" sy="100000" flip="none" algn="tl"/>
              </a:blipFill>
              <a:latin typeface="Monotype Corsiva"/>
            </a:endParaRPr>
          </a:p>
        </p:txBody>
      </p:sp>
      <p:sp>
        <p:nvSpPr>
          <p:cNvPr id="275461" name="Text Box 6"/>
          <p:cNvSpPr txBox="1">
            <a:spLocks noChangeArrowheads="1"/>
          </p:cNvSpPr>
          <p:nvPr/>
        </p:nvSpPr>
        <p:spPr bwMode="auto">
          <a:xfrm>
            <a:off x="152400" y="2144713"/>
            <a:ext cx="8839200" cy="3444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تکنیک ارتباط ( </a:t>
            </a:r>
            <a:r>
              <a:rPr lang="en-US" sz="4000" i="1">
                <a:latin typeface="Monotype Corsiva" pitchFamily="66" charset="0"/>
                <a:cs typeface="B Mitra" pitchFamily="2" charset="-78"/>
              </a:rPr>
              <a:t>Association Technique</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2- تکنیک تکمیل ( </a:t>
            </a:r>
            <a:r>
              <a:rPr lang="en-US" sz="4000" i="1">
                <a:latin typeface="Monotype Corsiva" pitchFamily="66" charset="0"/>
                <a:cs typeface="B Mitra" pitchFamily="2" charset="-78"/>
              </a:rPr>
              <a:t>Completion Technique</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3- تکنیک تداعی عکس ها ( </a:t>
            </a:r>
            <a:r>
              <a:rPr lang="en-US" sz="4000" i="1">
                <a:latin typeface="Monotype Corsiva" pitchFamily="66" charset="0"/>
                <a:cs typeface="B Mitra" pitchFamily="2" charset="-78"/>
              </a:rPr>
              <a:t>Construction Technique</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4- تکنیک تشریح ( </a:t>
            </a:r>
            <a:r>
              <a:rPr lang="en-US" sz="4000" i="1">
                <a:latin typeface="Monotype Corsiva" pitchFamily="66" charset="0"/>
                <a:cs typeface="B Mitra" pitchFamily="2" charset="-78"/>
              </a:rPr>
              <a:t>Expressive Technique</a:t>
            </a:r>
            <a:r>
              <a:rPr lang="fa-IR" sz="4000" i="1">
                <a:latin typeface="Monotype Corsiva" pitchFamily="66" charset="0"/>
                <a:cs typeface="B Mitra" pitchFamily="2" charset="-78"/>
              </a:rPr>
              <a:t> )</a:t>
            </a:r>
            <a:endParaRPr lang="el-GR" sz="4000" i="1">
              <a:latin typeface="Monotype Corsiva" pitchFamily="66" charset="0"/>
              <a:cs typeface="B Mitra" pitchFamily="2" charset="-78"/>
            </a:endParaRPr>
          </a:p>
        </p:txBody>
      </p:sp>
    </p:spTree>
  </p:cSld>
  <p:clrMapOvr>
    <a:masterClrMapping/>
  </p:clrMapOvr>
  <p:transition spd="slow">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xfrm>
            <a:off x="7010400" y="6245225"/>
            <a:ext cx="2133600" cy="476250"/>
          </a:xfrm>
          <a:prstGeom prst="rect">
            <a:avLst/>
          </a:prstGeom>
          <a:noFill/>
        </p:spPr>
        <p:txBody>
          <a:bodyPr/>
          <a:lstStyle/>
          <a:p>
            <a:fld id="{E1002217-6681-4882-B282-771E7DEB9AAD}" type="slidenum">
              <a:rPr lang="ar-SA"/>
              <a:pPr/>
              <a:t>27</a:t>
            </a:fld>
            <a:endParaRPr lang="en-US"/>
          </a:p>
        </p:txBody>
      </p:sp>
      <p:sp>
        <p:nvSpPr>
          <p:cNvPr id="32771" name="Text Box 6"/>
          <p:cNvSpPr txBox="1">
            <a:spLocks noChangeArrowheads="1"/>
          </p:cNvSpPr>
          <p:nvPr/>
        </p:nvSpPr>
        <p:spPr bwMode="auto">
          <a:xfrm>
            <a:off x="457200" y="25908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این نوع بازاریابی که به بازاریابی آشکار کردنی و بازاریابی پرورشی نیز معروف است ، جهت پاسخگویی به تقاضای پنهان مصرف کنندگان بالقوه (آمال و آرزوهای آنان) بکار گرفته می شود </a:t>
            </a:r>
            <a:endParaRPr lang="en-US" i="1">
              <a:cs typeface="B Mitra" pitchFamily="2" charset="-78"/>
            </a:endParaRPr>
          </a:p>
        </p:txBody>
      </p:sp>
      <p:sp>
        <p:nvSpPr>
          <p:cNvPr id="32772" name="WordArt 7" descr="Paper bag"/>
          <p:cNvSpPr>
            <a:spLocks noChangeArrowheads="1" noChangeShapeType="1" noTextEdit="1"/>
          </p:cNvSpPr>
          <p:nvPr/>
        </p:nvSpPr>
        <p:spPr bwMode="auto">
          <a:xfrm>
            <a:off x="2209800" y="523875"/>
            <a:ext cx="4676775"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 توسعه ای</a:t>
            </a:r>
          </a:p>
        </p:txBody>
      </p:sp>
    </p:spTree>
  </p:cSld>
  <p:clrMapOvr>
    <a:masterClrMapping/>
  </p:clrMapOvr>
  <p:transition spd="slow">
    <p:push dir="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Slide Number Placeholder 5"/>
          <p:cNvSpPr>
            <a:spLocks noGrp="1"/>
          </p:cNvSpPr>
          <p:nvPr>
            <p:ph type="sldNum" sz="quarter" idx="12"/>
          </p:nvPr>
        </p:nvSpPr>
        <p:spPr>
          <a:xfrm>
            <a:off x="7010400" y="6245225"/>
            <a:ext cx="2133600" cy="476250"/>
          </a:xfrm>
          <a:prstGeom prst="rect">
            <a:avLst/>
          </a:prstGeom>
          <a:noFill/>
        </p:spPr>
        <p:txBody>
          <a:bodyPr/>
          <a:lstStyle/>
          <a:p>
            <a:fld id="{4B015D76-93D5-4BC7-BFC1-672D3A79E544}" type="slidenum">
              <a:rPr lang="ar-SA"/>
              <a:pPr/>
              <a:t>270</a:t>
            </a:fld>
            <a:endParaRPr lang="en-US"/>
          </a:p>
        </p:txBody>
      </p:sp>
      <p:sp>
        <p:nvSpPr>
          <p:cNvPr id="276483" name="WordArt 4" descr="Paper bag"/>
          <p:cNvSpPr>
            <a:spLocks noChangeArrowheads="1" noChangeShapeType="1" noTextEdit="1"/>
          </p:cNvSpPr>
          <p:nvPr/>
        </p:nvSpPr>
        <p:spPr bwMode="auto">
          <a:xfrm>
            <a:off x="152400" y="76200"/>
            <a:ext cx="88392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های جمع آوری اطلاعات کمی در تحقیقات توصیفی</a:t>
            </a:r>
          </a:p>
        </p:txBody>
      </p:sp>
      <p:sp>
        <p:nvSpPr>
          <p:cNvPr id="276484" name="Rectangle 5"/>
          <p:cNvSpPr>
            <a:spLocks noChangeArrowheads="1"/>
          </p:cNvSpPr>
          <p:nvPr/>
        </p:nvSpPr>
        <p:spPr bwMode="auto">
          <a:xfrm>
            <a:off x="2438400" y="1295400"/>
            <a:ext cx="2971800" cy="762000"/>
          </a:xfrm>
          <a:prstGeom prst="rect">
            <a:avLst/>
          </a:prstGeom>
          <a:solidFill>
            <a:schemeClr val="accent1"/>
          </a:solidFill>
          <a:ln w="19050" algn="ctr">
            <a:solidFill>
              <a:schemeClr val="tx1"/>
            </a:solidFill>
            <a:miter lim="800000"/>
            <a:headEnd/>
            <a:tailEnd/>
          </a:ln>
        </p:spPr>
        <p:txBody>
          <a:bodyPr wrap="none" anchor="ctr"/>
          <a:lstStyle/>
          <a:p>
            <a:r>
              <a:rPr lang="fa-IR" sz="2400" i="1">
                <a:cs typeface="B Mitra" pitchFamily="2" charset="-78"/>
              </a:rPr>
              <a:t>روش های جمع آوری اطلاعات</a:t>
            </a:r>
          </a:p>
          <a:p>
            <a:r>
              <a:rPr lang="fa-IR" sz="2400" i="1">
                <a:cs typeface="B Mitra" pitchFamily="2" charset="-78"/>
              </a:rPr>
              <a:t> در تحقیقات توصیفی</a:t>
            </a:r>
            <a:endParaRPr lang="en-US" sz="2400" i="1">
              <a:cs typeface="B Mitra" pitchFamily="2" charset="-78"/>
            </a:endParaRPr>
          </a:p>
        </p:txBody>
      </p:sp>
      <p:sp>
        <p:nvSpPr>
          <p:cNvPr id="276485" name="Rectangle 6"/>
          <p:cNvSpPr>
            <a:spLocks noChangeArrowheads="1"/>
          </p:cNvSpPr>
          <p:nvPr/>
        </p:nvSpPr>
        <p:spPr bwMode="auto">
          <a:xfrm>
            <a:off x="5334000" y="2362200"/>
            <a:ext cx="1828800" cy="381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روش پرسشنامه</a:t>
            </a:r>
            <a:endParaRPr lang="en-US" sz="1800" i="1">
              <a:cs typeface="B Mitra" pitchFamily="2" charset="-78"/>
            </a:endParaRPr>
          </a:p>
        </p:txBody>
      </p:sp>
      <p:sp>
        <p:nvSpPr>
          <p:cNvPr id="276486" name="Line 7"/>
          <p:cNvSpPr>
            <a:spLocks noChangeShapeType="1"/>
          </p:cNvSpPr>
          <p:nvPr/>
        </p:nvSpPr>
        <p:spPr bwMode="auto">
          <a:xfrm>
            <a:off x="3962400" y="20574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487" name="Line 8"/>
          <p:cNvSpPr>
            <a:spLocks noChangeShapeType="1"/>
          </p:cNvSpPr>
          <p:nvPr/>
        </p:nvSpPr>
        <p:spPr bwMode="auto">
          <a:xfrm>
            <a:off x="2133600" y="2209800"/>
            <a:ext cx="41148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488" name="Rectangle 15"/>
          <p:cNvSpPr>
            <a:spLocks noChangeArrowheads="1"/>
          </p:cNvSpPr>
          <p:nvPr/>
        </p:nvSpPr>
        <p:spPr bwMode="auto">
          <a:xfrm>
            <a:off x="1219200" y="2362200"/>
            <a:ext cx="1828800" cy="381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روش مشاهده</a:t>
            </a:r>
            <a:endParaRPr lang="en-US" sz="1800" i="1">
              <a:cs typeface="B Mitra" pitchFamily="2" charset="-78"/>
            </a:endParaRPr>
          </a:p>
        </p:txBody>
      </p:sp>
      <p:sp>
        <p:nvSpPr>
          <p:cNvPr id="276489" name="Line 19"/>
          <p:cNvSpPr>
            <a:spLocks noChangeShapeType="1"/>
          </p:cNvSpPr>
          <p:nvPr/>
        </p:nvSpPr>
        <p:spPr bwMode="auto">
          <a:xfrm>
            <a:off x="4800600" y="2895600"/>
            <a:ext cx="28194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490" name="Line 28"/>
          <p:cNvSpPr>
            <a:spLocks noChangeShapeType="1"/>
          </p:cNvSpPr>
          <p:nvPr/>
        </p:nvSpPr>
        <p:spPr bwMode="auto">
          <a:xfrm>
            <a:off x="4800600" y="3429000"/>
            <a:ext cx="0" cy="1676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491" name="Line 29"/>
          <p:cNvSpPr>
            <a:spLocks noChangeShapeType="1"/>
          </p:cNvSpPr>
          <p:nvPr/>
        </p:nvSpPr>
        <p:spPr bwMode="auto">
          <a:xfrm flipH="1">
            <a:off x="5638800" y="3581400"/>
            <a:ext cx="1143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492" name="Line 30"/>
          <p:cNvSpPr>
            <a:spLocks noChangeShapeType="1"/>
          </p:cNvSpPr>
          <p:nvPr/>
        </p:nvSpPr>
        <p:spPr bwMode="auto">
          <a:xfrm>
            <a:off x="1447800" y="2895600"/>
            <a:ext cx="0" cy="1066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493" name="Line 31"/>
          <p:cNvSpPr>
            <a:spLocks noChangeShapeType="1"/>
          </p:cNvSpPr>
          <p:nvPr/>
        </p:nvSpPr>
        <p:spPr bwMode="auto">
          <a:xfrm>
            <a:off x="2819400" y="2895600"/>
            <a:ext cx="0" cy="1066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494" name="Rectangle 32"/>
          <p:cNvSpPr>
            <a:spLocks noChangeArrowheads="1"/>
          </p:cNvSpPr>
          <p:nvPr/>
        </p:nvSpPr>
        <p:spPr bwMode="auto">
          <a:xfrm>
            <a:off x="3657600" y="52578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تلفن</a:t>
            </a:r>
          </a:p>
          <a:p>
            <a:r>
              <a:rPr lang="fa-IR" sz="1800" i="1">
                <a:cs typeface="B Mitra" pitchFamily="2" charset="-78"/>
              </a:rPr>
              <a:t>معمولی</a:t>
            </a:r>
            <a:endParaRPr lang="en-US" sz="1800" i="1">
              <a:cs typeface="B Mitra" pitchFamily="2" charset="-78"/>
            </a:endParaRPr>
          </a:p>
        </p:txBody>
      </p:sp>
      <p:sp>
        <p:nvSpPr>
          <p:cNvPr id="276495" name="Rectangle 33"/>
          <p:cNvSpPr>
            <a:spLocks noChangeArrowheads="1"/>
          </p:cNvSpPr>
          <p:nvPr/>
        </p:nvSpPr>
        <p:spPr bwMode="auto">
          <a:xfrm>
            <a:off x="4267200" y="3048000"/>
            <a:ext cx="1066800" cy="381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تلفنی</a:t>
            </a:r>
            <a:endParaRPr lang="en-US" sz="1800" i="1">
              <a:cs typeface="B Mitra" pitchFamily="2" charset="-78"/>
            </a:endParaRPr>
          </a:p>
        </p:txBody>
      </p:sp>
      <p:sp>
        <p:nvSpPr>
          <p:cNvPr id="276496" name="Rectangle 34"/>
          <p:cNvSpPr>
            <a:spLocks noChangeArrowheads="1"/>
          </p:cNvSpPr>
          <p:nvPr/>
        </p:nvSpPr>
        <p:spPr bwMode="auto">
          <a:xfrm>
            <a:off x="5715000" y="3048000"/>
            <a:ext cx="1066800" cy="381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حضوری</a:t>
            </a:r>
            <a:endParaRPr lang="en-US" sz="1800" i="1">
              <a:cs typeface="B Mitra" pitchFamily="2" charset="-78"/>
            </a:endParaRPr>
          </a:p>
        </p:txBody>
      </p:sp>
      <p:sp>
        <p:nvSpPr>
          <p:cNvPr id="276497" name="Rectangle 35"/>
          <p:cNvSpPr>
            <a:spLocks noChangeArrowheads="1"/>
          </p:cNvSpPr>
          <p:nvPr/>
        </p:nvSpPr>
        <p:spPr bwMode="auto">
          <a:xfrm>
            <a:off x="7086600" y="3048000"/>
            <a:ext cx="1066800" cy="381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پستی</a:t>
            </a:r>
            <a:endParaRPr lang="en-US" sz="1800" i="1">
              <a:cs typeface="B Mitra" pitchFamily="2" charset="-78"/>
            </a:endParaRPr>
          </a:p>
        </p:txBody>
      </p:sp>
      <p:sp>
        <p:nvSpPr>
          <p:cNvPr id="276498" name="Line 37"/>
          <p:cNvSpPr>
            <a:spLocks noChangeShapeType="1"/>
          </p:cNvSpPr>
          <p:nvPr/>
        </p:nvSpPr>
        <p:spPr bwMode="auto">
          <a:xfrm>
            <a:off x="2133600" y="22098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499" name="Line 38"/>
          <p:cNvSpPr>
            <a:spLocks noChangeShapeType="1"/>
          </p:cNvSpPr>
          <p:nvPr/>
        </p:nvSpPr>
        <p:spPr bwMode="auto">
          <a:xfrm>
            <a:off x="6248400" y="22098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00" name="Line 39"/>
          <p:cNvSpPr>
            <a:spLocks noChangeShapeType="1"/>
          </p:cNvSpPr>
          <p:nvPr/>
        </p:nvSpPr>
        <p:spPr bwMode="auto">
          <a:xfrm>
            <a:off x="7620000" y="28956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01" name="Line 40"/>
          <p:cNvSpPr>
            <a:spLocks noChangeShapeType="1"/>
          </p:cNvSpPr>
          <p:nvPr/>
        </p:nvSpPr>
        <p:spPr bwMode="auto">
          <a:xfrm>
            <a:off x="6248400" y="28956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02" name="Line 41"/>
          <p:cNvSpPr>
            <a:spLocks noChangeShapeType="1"/>
          </p:cNvSpPr>
          <p:nvPr/>
        </p:nvSpPr>
        <p:spPr bwMode="auto">
          <a:xfrm>
            <a:off x="4800600" y="28956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03" name="Line 42"/>
          <p:cNvSpPr>
            <a:spLocks noChangeShapeType="1"/>
          </p:cNvSpPr>
          <p:nvPr/>
        </p:nvSpPr>
        <p:spPr bwMode="auto">
          <a:xfrm>
            <a:off x="6248400" y="27432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04" name="Line 43"/>
          <p:cNvSpPr>
            <a:spLocks noChangeShapeType="1"/>
          </p:cNvSpPr>
          <p:nvPr/>
        </p:nvSpPr>
        <p:spPr bwMode="auto">
          <a:xfrm>
            <a:off x="6248400" y="34290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05" name="Line 44"/>
          <p:cNvSpPr>
            <a:spLocks noChangeShapeType="1"/>
          </p:cNvSpPr>
          <p:nvPr/>
        </p:nvSpPr>
        <p:spPr bwMode="auto">
          <a:xfrm>
            <a:off x="5638800" y="35814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06" name="Line 45"/>
          <p:cNvSpPr>
            <a:spLocks noChangeShapeType="1"/>
          </p:cNvSpPr>
          <p:nvPr/>
        </p:nvSpPr>
        <p:spPr bwMode="auto">
          <a:xfrm>
            <a:off x="6781800" y="35814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07" name="Rectangle 46"/>
          <p:cNvSpPr>
            <a:spLocks noChangeArrowheads="1"/>
          </p:cNvSpPr>
          <p:nvPr/>
        </p:nvSpPr>
        <p:spPr bwMode="auto">
          <a:xfrm>
            <a:off x="4876800" y="37338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حضور در </a:t>
            </a:r>
          </a:p>
          <a:p>
            <a:r>
              <a:rPr lang="fa-IR" sz="1800" i="1">
                <a:cs typeface="B Mitra" pitchFamily="2" charset="-78"/>
              </a:rPr>
              <a:t>محل سکونت</a:t>
            </a:r>
            <a:endParaRPr lang="en-US" sz="1800" i="1">
              <a:cs typeface="B Mitra" pitchFamily="2" charset="-78"/>
            </a:endParaRPr>
          </a:p>
        </p:txBody>
      </p:sp>
      <p:sp>
        <p:nvSpPr>
          <p:cNvPr id="276508" name="Rectangle 47"/>
          <p:cNvSpPr>
            <a:spLocks noChangeArrowheads="1"/>
          </p:cNvSpPr>
          <p:nvPr/>
        </p:nvSpPr>
        <p:spPr bwMode="auto">
          <a:xfrm>
            <a:off x="6400800" y="37338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حضور در</a:t>
            </a:r>
          </a:p>
          <a:p>
            <a:r>
              <a:rPr lang="fa-IR" sz="1800" i="1">
                <a:cs typeface="B Mitra" pitchFamily="2" charset="-78"/>
              </a:rPr>
              <a:t>محل خرید</a:t>
            </a:r>
            <a:endParaRPr lang="en-US" sz="1800" i="1">
              <a:cs typeface="B Mitra" pitchFamily="2" charset="-78"/>
            </a:endParaRPr>
          </a:p>
        </p:txBody>
      </p:sp>
      <p:sp>
        <p:nvSpPr>
          <p:cNvPr id="276509" name="Line 48"/>
          <p:cNvSpPr>
            <a:spLocks noChangeShapeType="1"/>
          </p:cNvSpPr>
          <p:nvPr/>
        </p:nvSpPr>
        <p:spPr bwMode="auto">
          <a:xfrm>
            <a:off x="685800" y="2895600"/>
            <a:ext cx="28194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10" name="Line 49"/>
          <p:cNvSpPr>
            <a:spLocks noChangeShapeType="1"/>
          </p:cNvSpPr>
          <p:nvPr/>
        </p:nvSpPr>
        <p:spPr bwMode="auto">
          <a:xfrm flipH="1">
            <a:off x="7010400" y="5105400"/>
            <a:ext cx="1143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11" name="Line 53"/>
          <p:cNvSpPr>
            <a:spLocks noChangeShapeType="1"/>
          </p:cNvSpPr>
          <p:nvPr/>
        </p:nvSpPr>
        <p:spPr bwMode="auto">
          <a:xfrm>
            <a:off x="3505200" y="28956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12" name="Line 54"/>
          <p:cNvSpPr>
            <a:spLocks noChangeShapeType="1"/>
          </p:cNvSpPr>
          <p:nvPr/>
        </p:nvSpPr>
        <p:spPr bwMode="auto">
          <a:xfrm>
            <a:off x="2133600" y="28956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13" name="Line 55"/>
          <p:cNvSpPr>
            <a:spLocks noChangeShapeType="1"/>
          </p:cNvSpPr>
          <p:nvPr/>
        </p:nvSpPr>
        <p:spPr bwMode="auto">
          <a:xfrm>
            <a:off x="685800" y="28956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14" name="Line 56"/>
          <p:cNvSpPr>
            <a:spLocks noChangeShapeType="1"/>
          </p:cNvSpPr>
          <p:nvPr/>
        </p:nvSpPr>
        <p:spPr bwMode="auto">
          <a:xfrm>
            <a:off x="2133600" y="27432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15" name="Rectangle 58"/>
          <p:cNvSpPr>
            <a:spLocks noChangeArrowheads="1"/>
          </p:cNvSpPr>
          <p:nvPr/>
        </p:nvSpPr>
        <p:spPr bwMode="auto">
          <a:xfrm>
            <a:off x="152400" y="30480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مشاهده </a:t>
            </a:r>
          </a:p>
          <a:p>
            <a:r>
              <a:rPr lang="fa-IR" sz="1800" i="1">
                <a:cs typeface="B Mitra" pitchFamily="2" charset="-78"/>
              </a:rPr>
              <a:t>شخصی</a:t>
            </a:r>
            <a:endParaRPr lang="en-US" sz="1800" i="1">
              <a:cs typeface="B Mitra" pitchFamily="2" charset="-78"/>
            </a:endParaRPr>
          </a:p>
        </p:txBody>
      </p:sp>
      <p:sp>
        <p:nvSpPr>
          <p:cNvPr id="276516" name="Rectangle 59"/>
          <p:cNvSpPr>
            <a:spLocks noChangeArrowheads="1"/>
          </p:cNvSpPr>
          <p:nvPr/>
        </p:nvSpPr>
        <p:spPr bwMode="auto">
          <a:xfrm>
            <a:off x="1600200" y="30480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ممیزی</a:t>
            </a:r>
            <a:endParaRPr lang="en-US" sz="1800" i="1">
              <a:cs typeface="B Mitra" pitchFamily="2" charset="-78"/>
            </a:endParaRPr>
          </a:p>
        </p:txBody>
      </p:sp>
      <p:sp>
        <p:nvSpPr>
          <p:cNvPr id="276517" name="Rectangle 60"/>
          <p:cNvSpPr>
            <a:spLocks noChangeArrowheads="1"/>
          </p:cNvSpPr>
          <p:nvPr/>
        </p:nvSpPr>
        <p:spPr bwMode="auto">
          <a:xfrm>
            <a:off x="2971800" y="30480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تجزیه و </a:t>
            </a:r>
          </a:p>
          <a:p>
            <a:r>
              <a:rPr lang="fa-IR" sz="1800" i="1">
                <a:cs typeface="B Mitra" pitchFamily="2" charset="-78"/>
              </a:rPr>
              <a:t>تحلیل محتوا</a:t>
            </a:r>
            <a:endParaRPr lang="en-US" sz="1800" i="1">
              <a:cs typeface="B Mitra" pitchFamily="2" charset="-78"/>
            </a:endParaRPr>
          </a:p>
        </p:txBody>
      </p:sp>
      <p:sp>
        <p:nvSpPr>
          <p:cNvPr id="276518" name="Rectangle 61"/>
          <p:cNvSpPr>
            <a:spLocks noChangeArrowheads="1"/>
          </p:cNvSpPr>
          <p:nvPr/>
        </p:nvSpPr>
        <p:spPr bwMode="auto">
          <a:xfrm>
            <a:off x="2286000" y="39624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تجزیه و</a:t>
            </a:r>
          </a:p>
          <a:p>
            <a:r>
              <a:rPr lang="fa-IR" sz="1800" i="1">
                <a:cs typeface="B Mitra" pitchFamily="2" charset="-78"/>
              </a:rPr>
              <a:t>تحلیل اثر</a:t>
            </a:r>
            <a:endParaRPr lang="en-US" sz="1800" i="1">
              <a:cs typeface="B Mitra" pitchFamily="2" charset="-78"/>
            </a:endParaRPr>
          </a:p>
        </p:txBody>
      </p:sp>
      <p:sp>
        <p:nvSpPr>
          <p:cNvPr id="276519" name="Rectangle 62"/>
          <p:cNvSpPr>
            <a:spLocks noChangeArrowheads="1"/>
          </p:cNvSpPr>
          <p:nvPr/>
        </p:nvSpPr>
        <p:spPr bwMode="auto">
          <a:xfrm>
            <a:off x="914400" y="39624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مشاهده</a:t>
            </a:r>
          </a:p>
          <a:p>
            <a:r>
              <a:rPr lang="fa-IR" sz="1800" i="1">
                <a:cs typeface="B Mitra" pitchFamily="2" charset="-78"/>
              </a:rPr>
              <a:t> مکانیکی</a:t>
            </a:r>
            <a:endParaRPr lang="en-US" sz="1800" i="1">
              <a:cs typeface="B Mitra" pitchFamily="2" charset="-78"/>
            </a:endParaRPr>
          </a:p>
        </p:txBody>
      </p:sp>
      <p:sp>
        <p:nvSpPr>
          <p:cNvPr id="276520" name="Line 63"/>
          <p:cNvSpPr>
            <a:spLocks noChangeShapeType="1"/>
          </p:cNvSpPr>
          <p:nvPr/>
        </p:nvSpPr>
        <p:spPr bwMode="auto">
          <a:xfrm>
            <a:off x="7620000" y="3429000"/>
            <a:ext cx="0" cy="1676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21" name="Line 64"/>
          <p:cNvSpPr>
            <a:spLocks noChangeShapeType="1"/>
          </p:cNvSpPr>
          <p:nvPr/>
        </p:nvSpPr>
        <p:spPr bwMode="auto">
          <a:xfrm flipH="1">
            <a:off x="4191000" y="5105400"/>
            <a:ext cx="11430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22" name="Line 65"/>
          <p:cNvSpPr>
            <a:spLocks noChangeShapeType="1"/>
          </p:cNvSpPr>
          <p:nvPr/>
        </p:nvSpPr>
        <p:spPr bwMode="auto">
          <a:xfrm>
            <a:off x="4191000" y="51054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23" name="Line 66"/>
          <p:cNvSpPr>
            <a:spLocks noChangeShapeType="1"/>
          </p:cNvSpPr>
          <p:nvPr/>
        </p:nvSpPr>
        <p:spPr bwMode="auto">
          <a:xfrm>
            <a:off x="5334000" y="51054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24" name="Line 67"/>
          <p:cNvSpPr>
            <a:spLocks noChangeShapeType="1"/>
          </p:cNvSpPr>
          <p:nvPr/>
        </p:nvSpPr>
        <p:spPr bwMode="auto">
          <a:xfrm>
            <a:off x="7010400" y="51054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25" name="Line 68"/>
          <p:cNvSpPr>
            <a:spLocks noChangeShapeType="1"/>
          </p:cNvSpPr>
          <p:nvPr/>
        </p:nvSpPr>
        <p:spPr bwMode="auto">
          <a:xfrm>
            <a:off x="8153400" y="5105400"/>
            <a:ext cx="0" cy="152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76526" name="Rectangle 69"/>
          <p:cNvSpPr>
            <a:spLocks noChangeArrowheads="1"/>
          </p:cNvSpPr>
          <p:nvPr/>
        </p:nvSpPr>
        <p:spPr bwMode="auto">
          <a:xfrm>
            <a:off x="4800600" y="52578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تلفن متصل</a:t>
            </a:r>
          </a:p>
          <a:p>
            <a:r>
              <a:rPr lang="fa-IR" sz="1800" i="1">
                <a:cs typeface="B Mitra" pitchFamily="2" charset="-78"/>
              </a:rPr>
              <a:t>به رایانه</a:t>
            </a:r>
            <a:endParaRPr lang="en-US" sz="1800" i="1">
              <a:cs typeface="B Mitra" pitchFamily="2" charset="-78"/>
            </a:endParaRPr>
          </a:p>
        </p:txBody>
      </p:sp>
      <p:sp>
        <p:nvSpPr>
          <p:cNvPr id="276527" name="Rectangle 70"/>
          <p:cNvSpPr>
            <a:spLocks noChangeArrowheads="1"/>
          </p:cNvSpPr>
          <p:nvPr/>
        </p:nvSpPr>
        <p:spPr bwMode="auto">
          <a:xfrm>
            <a:off x="7620000" y="52578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پانل</a:t>
            </a:r>
          </a:p>
          <a:p>
            <a:r>
              <a:rPr lang="fa-IR" sz="1800" i="1">
                <a:cs typeface="B Mitra" pitchFamily="2" charset="-78"/>
              </a:rPr>
              <a:t>پستی</a:t>
            </a:r>
            <a:endParaRPr lang="en-US" sz="1800" i="1">
              <a:cs typeface="B Mitra" pitchFamily="2" charset="-78"/>
            </a:endParaRPr>
          </a:p>
        </p:txBody>
      </p:sp>
      <p:sp>
        <p:nvSpPr>
          <p:cNvPr id="276528" name="Rectangle 71"/>
          <p:cNvSpPr>
            <a:spLocks noChangeArrowheads="1"/>
          </p:cNvSpPr>
          <p:nvPr/>
        </p:nvSpPr>
        <p:spPr bwMode="auto">
          <a:xfrm>
            <a:off x="6477000" y="5257800"/>
            <a:ext cx="1066800" cy="762000"/>
          </a:xfrm>
          <a:prstGeom prst="rect">
            <a:avLst/>
          </a:prstGeom>
          <a:solidFill>
            <a:schemeClr val="accent1"/>
          </a:solidFill>
          <a:ln w="19050" algn="ctr">
            <a:solidFill>
              <a:schemeClr val="tx1"/>
            </a:solidFill>
            <a:miter lim="800000"/>
            <a:headEnd/>
            <a:tailEnd/>
          </a:ln>
        </p:spPr>
        <p:txBody>
          <a:bodyPr wrap="none" anchor="ctr"/>
          <a:lstStyle/>
          <a:p>
            <a:r>
              <a:rPr lang="fa-IR" sz="1800" i="1">
                <a:cs typeface="B Mitra" pitchFamily="2" charset="-78"/>
              </a:rPr>
              <a:t>مصاحبه از</a:t>
            </a:r>
          </a:p>
          <a:p>
            <a:r>
              <a:rPr lang="fa-IR" sz="1800" i="1">
                <a:cs typeface="B Mitra" pitchFamily="2" charset="-78"/>
              </a:rPr>
              <a:t>طریق پست</a:t>
            </a:r>
            <a:endParaRPr lang="en-US" sz="1800" i="1">
              <a:cs typeface="B Mitra" pitchFamily="2" charset="-78"/>
            </a:endParaRPr>
          </a:p>
        </p:txBody>
      </p:sp>
    </p:spTree>
  </p:cSld>
  <p:clrMapOvr>
    <a:masterClrMapping/>
  </p:clrMapOvr>
  <p:transition spd="slow">
    <p:split orient="vert" dir="in"/>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Slide Number Placeholder 5"/>
          <p:cNvSpPr>
            <a:spLocks noGrp="1"/>
          </p:cNvSpPr>
          <p:nvPr>
            <p:ph type="sldNum" sz="quarter" idx="12"/>
          </p:nvPr>
        </p:nvSpPr>
        <p:spPr>
          <a:xfrm>
            <a:off x="7010400" y="6245225"/>
            <a:ext cx="2133600" cy="476250"/>
          </a:xfrm>
          <a:prstGeom prst="rect">
            <a:avLst/>
          </a:prstGeom>
          <a:noFill/>
        </p:spPr>
        <p:txBody>
          <a:bodyPr/>
          <a:lstStyle/>
          <a:p>
            <a:fld id="{79FF8500-3AF4-449D-80EE-C17CE315502F}" type="slidenum">
              <a:rPr lang="ar-SA"/>
              <a:pPr/>
              <a:t>271</a:t>
            </a:fld>
            <a:endParaRPr lang="en-US"/>
          </a:p>
        </p:txBody>
      </p:sp>
      <p:sp>
        <p:nvSpPr>
          <p:cNvPr id="277507" name="WordArt 4" descr="Paper bag"/>
          <p:cNvSpPr>
            <a:spLocks noChangeArrowheads="1" noChangeShapeType="1" noTextEdit="1"/>
          </p:cNvSpPr>
          <p:nvPr/>
        </p:nvSpPr>
        <p:spPr bwMode="auto">
          <a:xfrm>
            <a:off x="228600" y="381000"/>
            <a:ext cx="87630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شیوه هایی که پرسش نامه ها در اختیار پاسخ دهندگان قرار می گیرد</a:t>
            </a:r>
          </a:p>
        </p:txBody>
      </p:sp>
      <p:sp>
        <p:nvSpPr>
          <p:cNvPr id="277508" name="Text Box 5"/>
          <p:cNvSpPr txBox="1">
            <a:spLocks noChangeArrowheads="1"/>
          </p:cNvSpPr>
          <p:nvPr/>
        </p:nvSpPr>
        <p:spPr bwMode="auto">
          <a:xfrm>
            <a:off x="1371600" y="2438400"/>
            <a:ext cx="7162800" cy="2771775"/>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از طریق تلفن </a:t>
            </a:r>
          </a:p>
          <a:p>
            <a:pPr algn="r" rtl="1">
              <a:spcBef>
                <a:spcPct val="50000"/>
              </a:spcBef>
            </a:pPr>
            <a:r>
              <a:rPr lang="fa-IR" i="1">
                <a:latin typeface="Monotype Corsiva" pitchFamily="66" charset="0"/>
                <a:cs typeface="B Mitra" pitchFamily="2" charset="-78"/>
              </a:rPr>
              <a:t>2- از طریق ملاقات حضوری</a:t>
            </a:r>
          </a:p>
          <a:p>
            <a:pPr algn="r" rtl="1">
              <a:spcBef>
                <a:spcPct val="50000"/>
              </a:spcBef>
            </a:pPr>
            <a:r>
              <a:rPr lang="fa-IR" i="1">
                <a:latin typeface="Monotype Corsiva" pitchFamily="66" charset="0"/>
                <a:cs typeface="B Mitra" pitchFamily="2" charset="-78"/>
              </a:rPr>
              <a:t>3- از طریق پست</a:t>
            </a:r>
            <a:endParaRPr lang="el-GR" i="1">
              <a:latin typeface="Monotype Corsiva" pitchFamily="66" charset="0"/>
              <a:cs typeface="B Mitra" pitchFamily="2" charset="-78"/>
            </a:endParaRPr>
          </a:p>
        </p:txBody>
      </p:sp>
    </p:spTree>
  </p:cSld>
  <p:clrMapOvr>
    <a:masterClrMapping/>
  </p:clrMapOvr>
  <p:transition spd="slow">
    <p:split orient="vert"/>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Slide Number Placeholder 5"/>
          <p:cNvSpPr>
            <a:spLocks noGrp="1"/>
          </p:cNvSpPr>
          <p:nvPr>
            <p:ph type="sldNum" sz="quarter" idx="12"/>
          </p:nvPr>
        </p:nvSpPr>
        <p:spPr>
          <a:xfrm>
            <a:off x="7010400" y="6245225"/>
            <a:ext cx="2133600" cy="476250"/>
          </a:xfrm>
          <a:prstGeom prst="rect">
            <a:avLst/>
          </a:prstGeom>
          <a:noFill/>
        </p:spPr>
        <p:txBody>
          <a:bodyPr/>
          <a:lstStyle/>
          <a:p>
            <a:fld id="{F06E9A56-8106-457F-8ECD-1DEB2A497F75}" type="slidenum">
              <a:rPr lang="ar-SA"/>
              <a:pPr/>
              <a:t>272</a:t>
            </a:fld>
            <a:endParaRPr lang="en-US"/>
          </a:p>
        </p:txBody>
      </p:sp>
      <p:sp>
        <p:nvSpPr>
          <p:cNvPr id="278531" name="WordArt 4" descr="Paper bag"/>
          <p:cNvSpPr>
            <a:spLocks noChangeArrowheads="1" noChangeShapeType="1" noTextEdit="1"/>
          </p:cNvSpPr>
          <p:nvPr/>
        </p:nvSpPr>
        <p:spPr bwMode="auto">
          <a:xfrm>
            <a:off x="1676400" y="381000"/>
            <a:ext cx="5715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های عمده مصاحبه</a:t>
            </a:r>
          </a:p>
        </p:txBody>
      </p:sp>
      <p:sp>
        <p:nvSpPr>
          <p:cNvPr id="278532" name="Text Box 5"/>
          <p:cNvSpPr txBox="1">
            <a:spLocks noChangeArrowheads="1"/>
          </p:cNvSpPr>
          <p:nvPr/>
        </p:nvSpPr>
        <p:spPr bwMode="auto">
          <a:xfrm>
            <a:off x="990600" y="1752600"/>
            <a:ext cx="7162800" cy="43592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مصاحبه تلفنی</a:t>
            </a:r>
          </a:p>
          <a:p>
            <a:pPr algn="r" rtl="1">
              <a:spcBef>
                <a:spcPct val="50000"/>
              </a:spcBef>
            </a:pPr>
            <a:r>
              <a:rPr lang="fa-IR" sz="4000" i="1">
                <a:latin typeface="Monotype Corsiva" pitchFamily="66" charset="0"/>
                <a:cs typeface="B Mitra" pitchFamily="2" charset="-78"/>
              </a:rPr>
              <a:t>2- مصاحبه در محل سکونت</a:t>
            </a:r>
          </a:p>
          <a:p>
            <a:pPr algn="r" rtl="1">
              <a:spcBef>
                <a:spcPct val="50000"/>
              </a:spcBef>
            </a:pPr>
            <a:r>
              <a:rPr lang="fa-IR" sz="4000" i="1">
                <a:latin typeface="Monotype Corsiva" pitchFamily="66" charset="0"/>
                <a:cs typeface="B Mitra" pitchFamily="2" charset="-78"/>
              </a:rPr>
              <a:t>3- مصاحبه در محل خرید</a:t>
            </a:r>
          </a:p>
          <a:p>
            <a:pPr algn="r" rtl="1">
              <a:spcBef>
                <a:spcPct val="50000"/>
              </a:spcBef>
            </a:pPr>
            <a:r>
              <a:rPr lang="fa-IR" sz="4000" i="1">
                <a:latin typeface="Monotype Corsiva" pitchFamily="66" charset="0"/>
                <a:cs typeface="B Mitra" pitchFamily="2" charset="-78"/>
              </a:rPr>
              <a:t>4- مصاحبه از طریق پست</a:t>
            </a:r>
          </a:p>
          <a:p>
            <a:pPr algn="r" rtl="1">
              <a:spcBef>
                <a:spcPct val="50000"/>
              </a:spcBef>
            </a:pPr>
            <a:r>
              <a:rPr lang="fa-IR" sz="4000" i="1">
                <a:latin typeface="Monotype Corsiva" pitchFamily="66" charset="0"/>
                <a:cs typeface="B Mitra" pitchFamily="2" charset="-78"/>
              </a:rPr>
              <a:t>5- مصاحبه به شیوه پانل پستی</a:t>
            </a:r>
            <a:endParaRPr lang="el-GR" sz="4000" i="1">
              <a:latin typeface="Monotype Corsiva" pitchFamily="66" charset="0"/>
              <a:cs typeface="B Mitra" pitchFamily="2" charset="-78"/>
            </a:endParaRPr>
          </a:p>
        </p:txBody>
      </p:sp>
    </p:spTree>
  </p:cSld>
  <p:clrMapOvr>
    <a:masterClrMapping/>
  </p:clrMapOvr>
  <p:transition spd="slow">
    <p:strips dir="ld"/>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Slide Number Placeholder 5"/>
          <p:cNvSpPr>
            <a:spLocks noGrp="1"/>
          </p:cNvSpPr>
          <p:nvPr>
            <p:ph type="sldNum" sz="quarter" idx="12"/>
          </p:nvPr>
        </p:nvSpPr>
        <p:spPr>
          <a:xfrm>
            <a:off x="7010400" y="6245225"/>
            <a:ext cx="2133600" cy="476250"/>
          </a:xfrm>
          <a:prstGeom prst="rect">
            <a:avLst/>
          </a:prstGeom>
          <a:noFill/>
        </p:spPr>
        <p:txBody>
          <a:bodyPr/>
          <a:lstStyle/>
          <a:p>
            <a:fld id="{872B6A02-DE1D-41EA-9088-5231D3530CBB}" type="slidenum">
              <a:rPr lang="ar-SA"/>
              <a:pPr/>
              <a:t>273</a:t>
            </a:fld>
            <a:endParaRPr lang="en-US"/>
          </a:p>
        </p:txBody>
      </p:sp>
      <p:sp>
        <p:nvSpPr>
          <p:cNvPr id="279555" name="WordArt 4" descr="Paper bag"/>
          <p:cNvSpPr>
            <a:spLocks noChangeArrowheads="1" noChangeShapeType="1" noTextEdit="1"/>
          </p:cNvSpPr>
          <p:nvPr/>
        </p:nvSpPr>
        <p:spPr bwMode="auto">
          <a:xfrm>
            <a:off x="914400" y="381000"/>
            <a:ext cx="7239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انواع یا روش های مشاهده</a:t>
            </a:r>
          </a:p>
        </p:txBody>
      </p:sp>
      <p:sp>
        <p:nvSpPr>
          <p:cNvPr id="279556" name="Text Box 5"/>
          <p:cNvSpPr txBox="1">
            <a:spLocks noChangeArrowheads="1"/>
          </p:cNvSpPr>
          <p:nvPr/>
        </p:nvSpPr>
        <p:spPr bwMode="auto">
          <a:xfrm>
            <a:off x="990600" y="1752600"/>
            <a:ext cx="7162800" cy="43592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روش مشاهده شخصی</a:t>
            </a:r>
          </a:p>
          <a:p>
            <a:pPr algn="r" rtl="1">
              <a:spcBef>
                <a:spcPct val="50000"/>
              </a:spcBef>
            </a:pPr>
            <a:r>
              <a:rPr lang="fa-IR" sz="4000" i="1">
                <a:latin typeface="Monotype Corsiva" pitchFamily="66" charset="0"/>
                <a:cs typeface="B Mitra" pitchFamily="2" charset="-78"/>
              </a:rPr>
              <a:t>2- روش مشاهده مکانیکی</a:t>
            </a:r>
          </a:p>
          <a:p>
            <a:pPr algn="r" rtl="1">
              <a:spcBef>
                <a:spcPct val="50000"/>
              </a:spcBef>
            </a:pPr>
            <a:r>
              <a:rPr lang="fa-IR" sz="4000" i="1">
                <a:latin typeface="Monotype Corsiva" pitchFamily="66" charset="0"/>
                <a:cs typeface="B Mitra" pitchFamily="2" charset="-78"/>
              </a:rPr>
              <a:t>3- روش ممیزی ( موجودی برداری عینی )</a:t>
            </a:r>
          </a:p>
          <a:p>
            <a:pPr algn="r" rtl="1">
              <a:spcBef>
                <a:spcPct val="50000"/>
              </a:spcBef>
            </a:pPr>
            <a:r>
              <a:rPr lang="fa-IR" sz="4000" i="1">
                <a:latin typeface="Monotype Corsiva" pitchFamily="66" charset="0"/>
                <a:cs typeface="B Mitra" pitchFamily="2" charset="-78"/>
              </a:rPr>
              <a:t>4- روش تجزیه و تحلیل اثر</a:t>
            </a:r>
          </a:p>
          <a:p>
            <a:pPr algn="r" rtl="1">
              <a:spcBef>
                <a:spcPct val="50000"/>
              </a:spcBef>
            </a:pPr>
            <a:r>
              <a:rPr lang="fa-IR" sz="4000" i="1">
                <a:latin typeface="Monotype Corsiva" pitchFamily="66" charset="0"/>
                <a:cs typeface="B Mitra" pitchFamily="2" charset="-78"/>
              </a:rPr>
              <a:t>5- روش تجزیه و تحلیل محتوا</a:t>
            </a:r>
            <a:endParaRPr lang="el-GR" sz="4000" i="1">
              <a:latin typeface="Monotype Corsiva" pitchFamily="66" charset="0"/>
              <a:cs typeface="B Mitra" pitchFamily="2" charset="-78"/>
            </a:endParaRPr>
          </a:p>
        </p:txBody>
      </p:sp>
    </p:spTree>
  </p:cSld>
  <p:clrMapOvr>
    <a:masterClrMapping/>
  </p:clrMapOvr>
  <p:transition spd="slow">
    <p:strips/>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578" name="Slide Number Placeholder 5"/>
          <p:cNvSpPr>
            <a:spLocks noGrp="1"/>
          </p:cNvSpPr>
          <p:nvPr>
            <p:ph type="sldNum" sz="quarter" idx="12"/>
          </p:nvPr>
        </p:nvSpPr>
        <p:spPr>
          <a:xfrm>
            <a:off x="7010400" y="6245225"/>
            <a:ext cx="2133600" cy="476250"/>
          </a:xfrm>
          <a:prstGeom prst="rect">
            <a:avLst/>
          </a:prstGeom>
          <a:noFill/>
        </p:spPr>
        <p:txBody>
          <a:bodyPr/>
          <a:lstStyle/>
          <a:p>
            <a:fld id="{C3C43E65-07FF-4956-B477-AC341A30BA76}" type="slidenum">
              <a:rPr lang="ar-SA"/>
              <a:pPr/>
              <a:t>274</a:t>
            </a:fld>
            <a:endParaRPr lang="en-US"/>
          </a:p>
        </p:txBody>
      </p:sp>
      <p:sp>
        <p:nvSpPr>
          <p:cNvPr id="282628" name="WordArt 4" descr="Paper bag"/>
          <p:cNvSpPr>
            <a:spLocks noChangeArrowheads="1" noChangeShapeType="1" noTextEdit="1"/>
          </p:cNvSpPr>
          <p:nvPr/>
        </p:nvSpPr>
        <p:spPr bwMode="auto">
          <a:xfrm>
            <a:off x="304800" y="1905000"/>
            <a:ext cx="8458200" cy="106680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سیستم بازاریابی و انواع مدل های بازاریابی</a:t>
            </a:r>
          </a:p>
        </p:txBody>
      </p:sp>
      <p:sp>
        <p:nvSpPr>
          <p:cNvPr id="282629" name="Text Box 5"/>
          <p:cNvSpPr txBox="1">
            <a:spLocks noChangeArrowheads="1"/>
          </p:cNvSpPr>
          <p:nvPr/>
        </p:nvSpPr>
        <p:spPr bwMode="auto">
          <a:xfrm>
            <a:off x="457200" y="33528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هدف این فصل آشنا سازی دانشجویان با سیستم و انواع مدل های موجود در زمینه امور بازاریابی می باشد</a:t>
            </a:r>
            <a:endParaRPr lang="en-US" i="1">
              <a:cs typeface="B Mitra" pitchFamily="2" charset="-78"/>
            </a:endParaRPr>
          </a:p>
        </p:txBody>
      </p:sp>
      <p:sp>
        <p:nvSpPr>
          <p:cNvPr id="282630" name="WordArt 6"/>
          <p:cNvSpPr>
            <a:spLocks noChangeArrowheads="1" noChangeShapeType="1" noTextEdit="1"/>
          </p:cNvSpPr>
          <p:nvPr/>
        </p:nvSpPr>
        <p:spPr bwMode="auto">
          <a:xfrm>
            <a:off x="6400800" y="228600"/>
            <a:ext cx="2590800" cy="1162050"/>
          </a:xfrm>
          <a:prstGeom prst="rect">
            <a:avLst/>
          </a:prstGeom>
        </p:spPr>
        <p:txBody>
          <a:bodyPr wrap="none" fromWordArt="1">
            <a:prstTxWarp prst="textPlain">
              <a:avLst>
                <a:gd name="adj" fmla="val 50000"/>
              </a:avLst>
            </a:prstTxWarp>
          </a:bodyPr>
          <a:lstStyle/>
          <a:p>
            <a:pPr rtl="1"/>
            <a:r>
              <a:rPr lang="fa-IR" sz="6600" b="1" kern="10" spc="-660">
                <a:ln w="19050">
                  <a:solidFill>
                    <a:srgbClr val="000000"/>
                  </a:solidFill>
                  <a:round/>
                  <a:headEnd/>
                  <a:tailEnd/>
                </a:ln>
                <a:gradFill rotWithShape="1">
                  <a:gsLst>
                    <a:gs pos="0">
                      <a:srgbClr val="5C73E6"/>
                    </a:gs>
                    <a:gs pos="100000">
                      <a:schemeClr val="tx2"/>
                    </a:gs>
                  </a:gsLst>
                  <a:lin ang="5400000" scaled="1"/>
                </a:gradFill>
                <a:effectLst>
                  <a:outerShdw dist="125724" dir="18900000" algn="ctr" rotWithShape="0">
                    <a:srgbClr val="998F92"/>
                  </a:outerShdw>
                </a:effectLst>
                <a:cs typeface="B Mitra"/>
              </a:rPr>
              <a:t>فصل دهم</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82630"/>
                                        </p:tgtEl>
                                        <p:attrNameLst>
                                          <p:attrName>style.visibility</p:attrName>
                                        </p:attrNameLst>
                                      </p:cBhvr>
                                      <p:to>
                                        <p:strVal val="visible"/>
                                      </p:to>
                                    </p:set>
                                    <p:anim from="(-#ppt_w/2)" to="(#ppt_x)" calcmode="lin" valueType="num">
                                      <p:cBhvr>
                                        <p:cTn id="7" dur="600" fill="hold">
                                          <p:stCondLst>
                                            <p:cond delay="0"/>
                                          </p:stCondLst>
                                        </p:cTn>
                                        <p:tgtEl>
                                          <p:spTgt spid="282630"/>
                                        </p:tgtEl>
                                        <p:attrNameLst>
                                          <p:attrName>ppt_x</p:attrName>
                                        </p:attrNameLst>
                                      </p:cBhvr>
                                    </p:anim>
                                    <p:anim from="0" to="-1.0" calcmode="lin" valueType="num">
                                      <p:cBhvr>
                                        <p:cTn id="8" dur="200" decel="50000" autoRev="1" fill="hold">
                                          <p:stCondLst>
                                            <p:cond delay="600"/>
                                          </p:stCondLst>
                                        </p:cTn>
                                        <p:tgtEl>
                                          <p:spTgt spid="282630"/>
                                        </p:tgtEl>
                                        <p:attrNameLst>
                                          <p:attrName>xshear</p:attrName>
                                        </p:attrNameLst>
                                      </p:cBhvr>
                                    </p:anim>
                                    <p:animScale>
                                      <p:cBhvr>
                                        <p:cTn id="9" dur="200" decel="100000" autoRev="1" fill="hold">
                                          <p:stCondLst>
                                            <p:cond delay="600"/>
                                          </p:stCondLst>
                                        </p:cTn>
                                        <p:tgtEl>
                                          <p:spTgt spid="282630"/>
                                        </p:tgtEl>
                                      </p:cBhvr>
                                      <p:from x="100000" y="100000"/>
                                      <p:to x="80000" y="100000"/>
                                    </p:animScale>
                                    <p:anim by="(#ppt_h/3+#ppt_w*0.1)" calcmode="lin" valueType="num">
                                      <p:cBhvr additive="sum">
                                        <p:cTn id="10" dur="200" decel="100000" autoRev="1" fill="hold">
                                          <p:stCondLst>
                                            <p:cond delay="600"/>
                                          </p:stCondLst>
                                        </p:cTn>
                                        <p:tgtEl>
                                          <p:spTgt spid="282630"/>
                                        </p:tgtEl>
                                        <p:attrNameLst>
                                          <p:attrName>ppt_x</p:attrName>
                                        </p:attrNameLst>
                                      </p:cBhvr>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282628"/>
                                        </p:tgtEl>
                                        <p:attrNameLst>
                                          <p:attrName>style.visibility</p:attrName>
                                        </p:attrNameLst>
                                      </p:cBhvr>
                                      <p:to>
                                        <p:strVal val="visible"/>
                                      </p:to>
                                    </p:set>
                                    <p:animEffect transition="in" filter="fade">
                                      <p:cBhvr>
                                        <p:cTn id="14" dur="1000"/>
                                        <p:tgtEl>
                                          <p:spTgt spid="282628"/>
                                        </p:tgtEl>
                                      </p:cBhvr>
                                    </p:animEffect>
                                    <p:anim calcmode="lin" valueType="num">
                                      <p:cBhvr>
                                        <p:cTn id="15" dur="1000" fill="hold"/>
                                        <p:tgtEl>
                                          <p:spTgt spid="282628"/>
                                        </p:tgtEl>
                                        <p:attrNameLst>
                                          <p:attrName>style.rotation</p:attrName>
                                        </p:attrNameLst>
                                      </p:cBhvr>
                                      <p:tavLst>
                                        <p:tav tm="0">
                                          <p:val>
                                            <p:fltVal val="720"/>
                                          </p:val>
                                        </p:tav>
                                        <p:tav tm="100000">
                                          <p:val>
                                            <p:fltVal val="0"/>
                                          </p:val>
                                        </p:tav>
                                      </p:tavLst>
                                    </p:anim>
                                    <p:anim calcmode="lin" valueType="num">
                                      <p:cBhvr>
                                        <p:cTn id="16" dur="1000" fill="hold"/>
                                        <p:tgtEl>
                                          <p:spTgt spid="282628"/>
                                        </p:tgtEl>
                                        <p:attrNameLst>
                                          <p:attrName>ppt_h</p:attrName>
                                        </p:attrNameLst>
                                      </p:cBhvr>
                                      <p:tavLst>
                                        <p:tav tm="0">
                                          <p:val>
                                            <p:fltVal val="0"/>
                                          </p:val>
                                        </p:tav>
                                        <p:tav tm="100000">
                                          <p:val>
                                            <p:strVal val="#ppt_h"/>
                                          </p:val>
                                        </p:tav>
                                      </p:tavLst>
                                    </p:anim>
                                    <p:anim calcmode="lin" valueType="num">
                                      <p:cBhvr>
                                        <p:cTn id="17" dur="1000" fill="hold"/>
                                        <p:tgtEl>
                                          <p:spTgt spid="282628"/>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82629"/>
                                        </p:tgtEl>
                                        <p:attrNameLst>
                                          <p:attrName>style.visibility</p:attrName>
                                        </p:attrNameLst>
                                      </p:cBhvr>
                                      <p:to>
                                        <p:strVal val="visible"/>
                                      </p:to>
                                    </p:set>
                                    <p:anim calcmode="lin" valueType="num">
                                      <p:cBhvr>
                                        <p:cTn id="21" dur="500" fill="hold"/>
                                        <p:tgtEl>
                                          <p:spTgt spid="282629"/>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82629"/>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82629"/>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826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animBg="1"/>
      <p:bldP spid="282629" grpId="0"/>
      <p:bldP spid="282630" grpId="0" animBg="1"/>
    </p:bldLst>
  </p:timing>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2" name="Slide Number Placeholder 5"/>
          <p:cNvSpPr>
            <a:spLocks noGrp="1"/>
          </p:cNvSpPr>
          <p:nvPr>
            <p:ph type="sldNum" sz="quarter" idx="12"/>
          </p:nvPr>
        </p:nvSpPr>
        <p:spPr>
          <a:xfrm>
            <a:off x="7010400" y="6245225"/>
            <a:ext cx="2133600" cy="476250"/>
          </a:xfrm>
          <a:prstGeom prst="rect">
            <a:avLst/>
          </a:prstGeom>
          <a:noFill/>
        </p:spPr>
        <p:txBody>
          <a:bodyPr/>
          <a:lstStyle/>
          <a:p>
            <a:fld id="{C370BE37-CA80-43C5-9141-C58F5329F06C}" type="slidenum">
              <a:rPr lang="ar-SA"/>
              <a:pPr/>
              <a:t>275</a:t>
            </a:fld>
            <a:endParaRPr lang="en-US"/>
          </a:p>
        </p:txBody>
      </p:sp>
      <p:sp>
        <p:nvSpPr>
          <p:cNvPr id="281603" name="WordArt 4" descr="Paper bag"/>
          <p:cNvSpPr>
            <a:spLocks noChangeArrowheads="1" noChangeShapeType="1" noTextEdit="1"/>
          </p:cNvSpPr>
          <p:nvPr/>
        </p:nvSpPr>
        <p:spPr bwMode="auto">
          <a:xfrm>
            <a:off x="1981200" y="381000"/>
            <a:ext cx="51816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تعریف سیستم</a:t>
            </a:r>
          </a:p>
        </p:txBody>
      </p:sp>
      <p:sp>
        <p:nvSpPr>
          <p:cNvPr id="281604" name="Text Box 5"/>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سیستم عبارتست از مجموعه ای از اجزاء و عناصر که دارای هدف مشترک بوده و با یکدیگر روابط مستمر ، منطقی و متقابل دارند</a:t>
            </a:r>
            <a:endParaRPr lang="el-GR" i="1">
              <a:latin typeface="Monotype Corsiva" pitchFamily="66" charset="0"/>
              <a:cs typeface="B Mitra" pitchFamily="2" charset="-78"/>
            </a:endParaRPr>
          </a:p>
        </p:txBody>
      </p:sp>
    </p:spTree>
  </p:cSld>
  <p:clrMapOvr>
    <a:masterClrMapping/>
  </p:clrMapOvr>
  <p:transition spd="slow">
    <p:strips dir="ru"/>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Slide Number Placeholder 5"/>
          <p:cNvSpPr>
            <a:spLocks noGrp="1"/>
          </p:cNvSpPr>
          <p:nvPr>
            <p:ph type="sldNum" sz="quarter" idx="12"/>
          </p:nvPr>
        </p:nvSpPr>
        <p:spPr>
          <a:xfrm>
            <a:off x="7010400" y="6245225"/>
            <a:ext cx="2133600" cy="476250"/>
          </a:xfrm>
          <a:prstGeom prst="rect">
            <a:avLst/>
          </a:prstGeom>
          <a:noFill/>
        </p:spPr>
        <p:txBody>
          <a:bodyPr/>
          <a:lstStyle/>
          <a:p>
            <a:fld id="{8AD03D51-BC78-46F3-8C8A-765E9C03DCBC}" type="slidenum">
              <a:rPr lang="ar-SA"/>
              <a:pPr/>
              <a:t>276</a:t>
            </a:fld>
            <a:endParaRPr lang="en-US"/>
          </a:p>
        </p:txBody>
      </p:sp>
      <p:sp>
        <p:nvSpPr>
          <p:cNvPr id="282627" name="WordArt 4" descr="Paper bag"/>
          <p:cNvSpPr>
            <a:spLocks noChangeArrowheads="1" noChangeShapeType="1" noTextEdit="1"/>
          </p:cNvSpPr>
          <p:nvPr/>
        </p:nvSpPr>
        <p:spPr bwMode="auto">
          <a:xfrm>
            <a:off x="838200" y="457200"/>
            <a:ext cx="74676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سیستم های فرعی یا زیر سیستم های سیستم بازاریابی</a:t>
            </a:r>
          </a:p>
        </p:txBody>
      </p:sp>
      <p:sp>
        <p:nvSpPr>
          <p:cNvPr id="282628" name="Text Box 6"/>
          <p:cNvSpPr txBox="1">
            <a:spLocks noChangeArrowheads="1"/>
          </p:cNvSpPr>
          <p:nvPr/>
        </p:nvSpPr>
        <p:spPr bwMode="auto">
          <a:xfrm>
            <a:off x="152400" y="2144713"/>
            <a:ext cx="8839200" cy="3444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سیستم اطلاعات بازاریابی ( </a:t>
            </a:r>
            <a:r>
              <a:rPr lang="en-US" sz="4000" i="1">
                <a:latin typeface="Monotype Corsiva" pitchFamily="66" charset="0"/>
                <a:cs typeface="B Mitra" pitchFamily="2" charset="-78"/>
              </a:rPr>
              <a:t>MIS</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2- سیستم برنامه ریزی بازاریابی ( </a:t>
            </a:r>
            <a:r>
              <a:rPr lang="en-US" sz="4000" i="1">
                <a:latin typeface="Monotype Corsiva" pitchFamily="66" charset="0"/>
                <a:cs typeface="B Mitra" pitchFamily="2" charset="-78"/>
              </a:rPr>
              <a:t>MPS</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3- سیستم سازمانی بازاریابی ( </a:t>
            </a:r>
            <a:r>
              <a:rPr lang="en-US" sz="4000" i="1">
                <a:latin typeface="Monotype Corsiva" pitchFamily="66" charset="0"/>
                <a:cs typeface="B Mitra" pitchFamily="2" charset="-78"/>
              </a:rPr>
              <a:t>MOS</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4- سیستم کنترل بازاریابی (</a:t>
            </a:r>
            <a:r>
              <a:rPr lang="en-US" sz="4000" i="1">
                <a:latin typeface="Monotype Corsiva" pitchFamily="66" charset="0"/>
                <a:cs typeface="B Mitra" pitchFamily="2" charset="-78"/>
              </a:rPr>
              <a:t> MCS </a:t>
            </a:r>
            <a:r>
              <a:rPr lang="fa-IR" sz="4000" i="1">
                <a:latin typeface="Monotype Corsiva" pitchFamily="66" charset="0"/>
                <a:cs typeface="B Mitra" pitchFamily="2" charset="-78"/>
              </a:rPr>
              <a:t>)</a:t>
            </a:r>
            <a:endParaRPr lang="el-GR" sz="4000" i="1">
              <a:latin typeface="Monotype Corsiva" pitchFamily="66" charset="0"/>
              <a:cs typeface="B Mitra" pitchFamily="2" charset="-78"/>
            </a:endParaRPr>
          </a:p>
        </p:txBody>
      </p:sp>
    </p:spTree>
  </p:cSld>
  <p:clrMapOvr>
    <a:masterClrMapping/>
  </p:clrMapOvr>
  <p:transition spd="slow">
    <p:pull dir="d"/>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0" name="Slide Number Placeholder 5"/>
          <p:cNvSpPr>
            <a:spLocks noGrp="1"/>
          </p:cNvSpPr>
          <p:nvPr>
            <p:ph type="sldNum" sz="quarter" idx="12"/>
          </p:nvPr>
        </p:nvSpPr>
        <p:spPr>
          <a:xfrm>
            <a:off x="7010400" y="6245225"/>
            <a:ext cx="2133600" cy="476250"/>
          </a:xfrm>
          <a:prstGeom prst="rect">
            <a:avLst/>
          </a:prstGeom>
          <a:noFill/>
        </p:spPr>
        <p:txBody>
          <a:bodyPr/>
          <a:lstStyle/>
          <a:p>
            <a:fld id="{5F1BEBE3-52C4-4446-B4F3-3AE6B87221D1}" type="slidenum">
              <a:rPr lang="ar-SA"/>
              <a:pPr/>
              <a:t>277</a:t>
            </a:fld>
            <a:endParaRPr lang="en-US"/>
          </a:p>
        </p:txBody>
      </p:sp>
      <p:sp>
        <p:nvSpPr>
          <p:cNvPr id="283651" name="WordArt 4" descr="Paper bag"/>
          <p:cNvSpPr>
            <a:spLocks noChangeArrowheads="1" noChangeShapeType="1" noTextEdit="1"/>
          </p:cNvSpPr>
          <p:nvPr/>
        </p:nvSpPr>
        <p:spPr bwMode="auto">
          <a:xfrm>
            <a:off x="1371600" y="381000"/>
            <a:ext cx="64008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سیستم اطلاعات بازاریابی</a:t>
            </a:r>
          </a:p>
        </p:txBody>
      </p:sp>
      <p:sp>
        <p:nvSpPr>
          <p:cNvPr id="283652" name="Text Box 5"/>
          <p:cNvSpPr txBox="1">
            <a:spLocks noChangeArrowheads="1"/>
          </p:cNvSpPr>
          <p:nvPr/>
        </p:nvSpPr>
        <p:spPr bwMode="auto">
          <a:xfrm>
            <a:off x="457200" y="269875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این سیستم داده های لازم را در ارتباط با محیط درونی و بیرونی شرکت در زمینه های مختلف جمع آوری کرده ، پرورش داده و در اختیار مدیران قرار می دهد</a:t>
            </a:r>
            <a:endParaRPr lang="el-GR" i="1">
              <a:latin typeface="Monotype Corsiva" pitchFamily="66" charset="0"/>
              <a:cs typeface="B Mitra" pitchFamily="2" charset="-78"/>
            </a:endParaRPr>
          </a:p>
        </p:txBody>
      </p:sp>
    </p:spTree>
  </p:cSld>
  <p:clrMapOvr>
    <a:masterClrMapping/>
  </p:clrMapOvr>
  <p:transition spd="slow">
    <p:pull/>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Slide Number Placeholder 5"/>
          <p:cNvSpPr>
            <a:spLocks noGrp="1"/>
          </p:cNvSpPr>
          <p:nvPr>
            <p:ph type="sldNum" sz="quarter" idx="12"/>
          </p:nvPr>
        </p:nvSpPr>
        <p:spPr>
          <a:xfrm>
            <a:off x="7010400" y="6245225"/>
            <a:ext cx="2133600" cy="476250"/>
          </a:xfrm>
          <a:prstGeom prst="rect">
            <a:avLst/>
          </a:prstGeom>
          <a:noFill/>
        </p:spPr>
        <p:txBody>
          <a:bodyPr/>
          <a:lstStyle/>
          <a:p>
            <a:fld id="{7782E735-FC70-49F6-B730-632FFE66D4FC}" type="slidenum">
              <a:rPr lang="ar-SA"/>
              <a:pPr/>
              <a:t>278</a:t>
            </a:fld>
            <a:endParaRPr lang="en-US"/>
          </a:p>
        </p:txBody>
      </p:sp>
      <p:sp>
        <p:nvSpPr>
          <p:cNvPr id="284675" name="WordArt 4" descr="Paper bag"/>
          <p:cNvSpPr>
            <a:spLocks noChangeArrowheads="1" noChangeShapeType="1" noTextEdit="1"/>
          </p:cNvSpPr>
          <p:nvPr/>
        </p:nvSpPr>
        <p:spPr bwMode="auto">
          <a:xfrm>
            <a:off x="1371600" y="381000"/>
            <a:ext cx="64008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سیستم  برنامه ریزی بازاریابی</a:t>
            </a:r>
          </a:p>
        </p:txBody>
      </p:sp>
      <p:sp>
        <p:nvSpPr>
          <p:cNvPr id="284676" name="Text Box 5"/>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این سیستم با در نظر گرفتن منابع و امکانات شرکت و واقعیت های محیطی ، اهداف بازاریابی شرکت را تعیین و راه های نیل به آن را مشخص می نماید </a:t>
            </a:r>
            <a:endParaRPr lang="el-GR" i="1">
              <a:latin typeface="Monotype Corsiva" pitchFamily="66" charset="0"/>
              <a:cs typeface="B Mitra" pitchFamily="2" charset="-78"/>
            </a:endParaRPr>
          </a:p>
        </p:txBody>
      </p:sp>
    </p:spTree>
  </p:cSld>
  <p:clrMapOvr>
    <a:masterClrMapping/>
  </p:clrMapOvr>
  <p:transition spd="slow">
    <p:pull dir="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Slide Number Placeholder 5"/>
          <p:cNvSpPr>
            <a:spLocks noGrp="1"/>
          </p:cNvSpPr>
          <p:nvPr>
            <p:ph type="sldNum" sz="quarter" idx="12"/>
          </p:nvPr>
        </p:nvSpPr>
        <p:spPr>
          <a:xfrm>
            <a:off x="7010400" y="6245225"/>
            <a:ext cx="2133600" cy="476250"/>
          </a:xfrm>
          <a:prstGeom prst="rect">
            <a:avLst/>
          </a:prstGeom>
          <a:noFill/>
        </p:spPr>
        <p:txBody>
          <a:bodyPr/>
          <a:lstStyle/>
          <a:p>
            <a:fld id="{52C27F27-8594-472D-A370-3BFC9CFAAE43}" type="slidenum">
              <a:rPr lang="ar-SA"/>
              <a:pPr/>
              <a:t>279</a:t>
            </a:fld>
            <a:endParaRPr lang="en-US"/>
          </a:p>
        </p:txBody>
      </p:sp>
      <p:sp>
        <p:nvSpPr>
          <p:cNvPr id="285699" name="WordArt 4" descr="Paper bag"/>
          <p:cNvSpPr>
            <a:spLocks noChangeArrowheads="1" noChangeShapeType="1" noTextEdit="1"/>
          </p:cNvSpPr>
          <p:nvPr/>
        </p:nvSpPr>
        <p:spPr bwMode="auto">
          <a:xfrm>
            <a:off x="1371600" y="381000"/>
            <a:ext cx="64008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سیستم سازمانی بازاریابی</a:t>
            </a:r>
          </a:p>
        </p:txBody>
      </p:sp>
      <p:sp>
        <p:nvSpPr>
          <p:cNvPr id="285700" name="Text Box 5"/>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این سیستم با طراحی ساختارهای سازمانی مناسب برای مؤسسات ، آنها را در استفاده بهتر از امکانات موجود و فرصت های پیش رو مدد می رساند</a:t>
            </a:r>
            <a:endParaRPr lang="el-GR" i="1">
              <a:latin typeface="Monotype Corsiva" pitchFamily="66" charset="0"/>
              <a:cs typeface="B Mitra" pitchFamily="2" charset="-78"/>
            </a:endParaRPr>
          </a:p>
        </p:txBody>
      </p:sp>
    </p:spTree>
  </p:cSld>
  <p:clrMapOvr>
    <a:masterClrMapping/>
  </p:clrMapOvr>
  <p:transition spd="slow">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xfrm>
            <a:off x="7010400" y="6245225"/>
            <a:ext cx="2133600" cy="476250"/>
          </a:xfrm>
          <a:prstGeom prst="rect">
            <a:avLst/>
          </a:prstGeom>
          <a:noFill/>
        </p:spPr>
        <p:txBody>
          <a:bodyPr/>
          <a:lstStyle/>
          <a:p>
            <a:fld id="{AB18F5CF-3BB5-4C4A-A59C-A6951D72BCFD}" type="slidenum">
              <a:rPr lang="ar-SA"/>
              <a:pPr/>
              <a:t>28</a:t>
            </a:fld>
            <a:endParaRPr lang="en-US"/>
          </a:p>
        </p:txBody>
      </p:sp>
      <p:sp>
        <p:nvSpPr>
          <p:cNvPr id="33795" name="Text Box 5"/>
          <p:cNvSpPr txBox="1">
            <a:spLocks noChangeArrowheads="1"/>
          </p:cNvSpPr>
          <p:nvPr/>
        </p:nvSpPr>
        <p:spPr bwMode="auto">
          <a:xfrm>
            <a:off x="609600" y="27432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تلاش برای آشکار کردن محتویات ذهنی افراد و پی بردن به افکار آنان از طریق تحقیق و بررسی و تبدیل ایده های بکر آنان به کالاهای نو و جذاب </a:t>
            </a:r>
            <a:endParaRPr lang="en-US" i="1">
              <a:cs typeface="B Mitra" pitchFamily="2" charset="-78"/>
            </a:endParaRPr>
          </a:p>
        </p:txBody>
      </p:sp>
      <p:sp>
        <p:nvSpPr>
          <p:cNvPr id="33796" name="WordArt 6" descr="Paper bag"/>
          <p:cNvSpPr>
            <a:spLocks noChangeArrowheads="1" noChangeShapeType="1" noTextEdit="1"/>
          </p:cNvSpPr>
          <p:nvPr/>
        </p:nvSpPr>
        <p:spPr bwMode="auto">
          <a:xfrm>
            <a:off x="1447800" y="533400"/>
            <a:ext cx="6400800" cy="847725"/>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وظیفه بازاریابان در بازاریابی توسعه ای</a:t>
            </a:r>
          </a:p>
        </p:txBody>
      </p:sp>
    </p:spTree>
  </p:cSld>
  <p:clrMapOvr>
    <a:masterClrMapping/>
  </p:clrMapOvr>
  <p:transition spd="slow">
    <p:push dir="u"/>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22" name="Slide Number Placeholder 5"/>
          <p:cNvSpPr>
            <a:spLocks noGrp="1"/>
          </p:cNvSpPr>
          <p:nvPr>
            <p:ph type="sldNum" sz="quarter" idx="12"/>
          </p:nvPr>
        </p:nvSpPr>
        <p:spPr>
          <a:xfrm>
            <a:off x="7010400" y="6245225"/>
            <a:ext cx="2133600" cy="476250"/>
          </a:xfrm>
          <a:prstGeom prst="rect">
            <a:avLst/>
          </a:prstGeom>
          <a:noFill/>
        </p:spPr>
        <p:txBody>
          <a:bodyPr/>
          <a:lstStyle/>
          <a:p>
            <a:fld id="{98BF20EA-7B30-434E-BF71-5EBA31077AAF}" type="slidenum">
              <a:rPr lang="ar-SA"/>
              <a:pPr/>
              <a:t>280</a:t>
            </a:fld>
            <a:endParaRPr lang="en-US"/>
          </a:p>
        </p:txBody>
      </p:sp>
      <p:sp>
        <p:nvSpPr>
          <p:cNvPr id="286723" name="WordArt 4" descr="Paper bag"/>
          <p:cNvSpPr>
            <a:spLocks noChangeArrowheads="1" noChangeShapeType="1" noTextEdit="1"/>
          </p:cNvSpPr>
          <p:nvPr/>
        </p:nvSpPr>
        <p:spPr bwMode="auto">
          <a:xfrm>
            <a:off x="1371600" y="381000"/>
            <a:ext cx="64008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سیستم کنترل بازاریابی</a:t>
            </a:r>
          </a:p>
        </p:txBody>
      </p:sp>
      <p:sp>
        <p:nvSpPr>
          <p:cNvPr id="286724" name="Text Box 5"/>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جلوگیری از بروز اشتباه و رفع آن در صورت بروز و نهایتاً هدایت برنامه ها و خط مشی های بازاریابی از وظایف اصلی این سیستم به شمار می رود</a:t>
            </a:r>
            <a:endParaRPr lang="el-GR" i="1">
              <a:latin typeface="Monotype Corsiva" pitchFamily="66" charset="0"/>
              <a:cs typeface="B Mitra" pitchFamily="2" charset="-78"/>
            </a:endParaRPr>
          </a:p>
        </p:txBody>
      </p:sp>
    </p:spTree>
  </p:cSld>
  <p:clrMapOvr>
    <a:masterClrMapping/>
  </p:clrMapOvr>
  <p:transition spd="slow">
    <p:pull dir="ld"/>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Slide Number Placeholder 5"/>
          <p:cNvSpPr>
            <a:spLocks noGrp="1"/>
          </p:cNvSpPr>
          <p:nvPr>
            <p:ph type="sldNum" sz="quarter" idx="12"/>
          </p:nvPr>
        </p:nvSpPr>
        <p:spPr>
          <a:xfrm>
            <a:off x="7010400" y="6245225"/>
            <a:ext cx="2133600" cy="476250"/>
          </a:xfrm>
          <a:prstGeom prst="rect">
            <a:avLst/>
          </a:prstGeom>
          <a:noFill/>
        </p:spPr>
        <p:txBody>
          <a:bodyPr/>
          <a:lstStyle/>
          <a:p>
            <a:fld id="{12CDC019-6410-4B1F-A17D-C91976914462}" type="slidenum">
              <a:rPr lang="ar-SA"/>
              <a:pPr/>
              <a:t>281</a:t>
            </a:fld>
            <a:endParaRPr lang="en-US"/>
          </a:p>
        </p:txBody>
      </p:sp>
      <p:sp>
        <p:nvSpPr>
          <p:cNvPr id="287747" name="WordArt 4" descr="Paper bag"/>
          <p:cNvSpPr>
            <a:spLocks noChangeArrowheads="1" noChangeShapeType="1" noTextEdit="1"/>
          </p:cNvSpPr>
          <p:nvPr/>
        </p:nvSpPr>
        <p:spPr bwMode="auto">
          <a:xfrm>
            <a:off x="304800" y="381000"/>
            <a:ext cx="86106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طبقه بندی سیستم های اطلاعاتی بازاریابی</a:t>
            </a:r>
          </a:p>
        </p:txBody>
      </p:sp>
      <p:sp>
        <p:nvSpPr>
          <p:cNvPr id="287748" name="Text Box 5"/>
          <p:cNvSpPr txBox="1">
            <a:spLocks noChangeArrowheads="1"/>
          </p:cNvSpPr>
          <p:nvPr/>
        </p:nvSpPr>
        <p:spPr bwMode="auto">
          <a:xfrm>
            <a:off x="5943600" y="3473450"/>
            <a:ext cx="3124200" cy="641350"/>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سیستم های اطلاعاتی</a:t>
            </a:r>
            <a:endParaRPr lang="el-GR" sz="3600" i="1">
              <a:latin typeface="Monotype Corsiva" pitchFamily="66" charset="0"/>
              <a:cs typeface="B Mitra" pitchFamily="2" charset="-78"/>
            </a:endParaRPr>
          </a:p>
        </p:txBody>
      </p:sp>
      <p:sp>
        <p:nvSpPr>
          <p:cNvPr id="287749" name="Text Box 6"/>
          <p:cNvSpPr txBox="1">
            <a:spLocks noChangeArrowheads="1"/>
          </p:cNvSpPr>
          <p:nvPr/>
        </p:nvSpPr>
        <p:spPr bwMode="auto">
          <a:xfrm>
            <a:off x="2971800" y="2438400"/>
            <a:ext cx="3352800" cy="641350"/>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سیستم اطلاعاتی متمرکز</a:t>
            </a:r>
            <a:endParaRPr lang="el-GR" sz="3600" i="1">
              <a:latin typeface="Monotype Corsiva" pitchFamily="66" charset="0"/>
              <a:cs typeface="B Mitra" pitchFamily="2" charset="-78"/>
            </a:endParaRPr>
          </a:p>
        </p:txBody>
      </p:sp>
      <p:sp>
        <p:nvSpPr>
          <p:cNvPr id="287750" name="Text Box 7"/>
          <p:cNvSpPr txBox="1">
            <a:spLocks noChangeArrowheads="1"/>
          </p:cNvSpPr>
          <p:nvPr/>
        </p:nvSpPr>
        <p:spPr bwMode="auto">
          <a:xfrm>
            <a:off x="2057400" y="4540250"/>
            <a:ext cx="4191000" cy="641350"/>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سیستم اطلاعاتی غیر متمرکز</a:t>
            </a:r>
            <a:endParaRPr lang="el-GR" sz="3600" i="1">
              <a:latin typeface="Monotype Corsiva" pitchFamily="66" charset="0"/>
              <a:cs typeface="B Mitra" pitchFamily="2" charset="-78"/>
            </a:endParaRPr>
          </a:p>
        </p:txBody>
      </p:sp>
      <p:sp>
        <p:nvSpPr>
          <p:cNvPr id="287751" name="Line 8"/>
          <p:cNvSpPr>
            <a:spLocks noChangeShapeType="1"/>
          </p:cNvSpPr>
          <p:nvPr/>
        </p:nvSpPr>
        <p:spPr bwMode="auto">
          <a:xfrm flipH="1" flipV="1">
            <a:off x="5943600" y="2971800"/>
            <a:ext cx="152400" cy="8382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87752" name="Line 9"/>
          <p:cNvSpPr>
            <a:spLocks noChangeShapeType="1"/>
          </p:cNvSpPr>
          <p:nvPr/>
        </p:nvSpPr>
        <p:spPr bwMode="auto">
          <a:xfrm flipH="1">
            <a:off x="5867400" y="3810000"/>
            <a:ext cx="228600" cy="914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87753" name="Line 10"/>
          <p:cNvSpPr>
            <a:spLocks noChangeShapeType="1"/>
          </p:cNvSpPr>
          <p:nvPr/>
        </p:nvSpPr>
        <p:spPr bwMode="auto">
          <a:xfrm flipH="1" flipV="1">
            <a:off x="2895600" y="2057400"/>
            <a:ext cx="152400" cy="8382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87754" name="Line 11"/>
          <p:cNvSpPr>
            <a:spLocks noChangeShapeType="1"/>
          </p:cNvSpPr>
          <p:nvPr/>
        </p:nvSpPr>
        <p:spPr bwMode="auto">
          <a:xfrm flipH="1">
            <a:off x="2819400" y="2895600"/>
            <a:ext cx="228600" cy="9144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87755" name="Text Box 12"/>
          <p:cNvSpPr txBox="1">
            <a:spLocks noChangeArrowheads="1"/>
          </p:cNvSpPr>
          <p:nvPr/>
        </p:nvSpPr>
        <p:spPr bwMode="auto">
          <a:xfrm>
            <a:off x="-76200" y="1600200"/>
            <a:ext cx="3429000" cy="519113"/>
          </a:xfrm>
          <a:prstGeom prst="rect">
            <a:avLst/>
          </a:prstGeom>
          <a:noFill/>
          <a:ln w="9525">
            <a:noFill/>
            <a:miter lim="800000"/>
            <a:headEnd/>
            <a:tailEnd/>
          </a:ln>
        </p:spPr>
        <p:txBody>
          <a:bodyPr>
            <a:spAutoFit/>
          </a:bodyPr>
          <a:lstStyle/>
          <a:p>
            <a:pPr algn="r" rtl="1">
              <a:spcBef>
                <a:spcPct val="50000"/>
              </a:spcBef>
            </a:pPr>
            <a:r>
              <a:rPr lang="fa-IR" sz="2800" i="1">
                <a:latin typeface="Monotype Corsiva" pitchFamily="66" charset="0"/>
                <a:cs typeface="B Mitra" pitchFamily="2" charset="-78"/>
              </a:rPr>
              <a:t>سیستم اطلاعات و اخبار بازاریابی</a:t>
            </a:r>
            <a:endParaRPr lang="el-GR" sz="2800" i="1">
              <a:latin typeface="Monotype Corsiva" pitchFamily="66" charset="0"/>
              <a:cs typeface="B Mitra" pitchFamily="2" charset="-78"/>
            </a:endParaRPr>
          </a:p>
        </p:txBody>
      </p:sp>
      <p:sp>
        <p:nvSpPr>
          <p:cNvPr id="287756" name="Text Box 13"/>
          <p:cNvSpPr txBox="1">
            <a:spLocks noChangeArrowheads="1"/>
          </p:cNvSpPr>
          <p:nvPr/>
        </p:nvSpPr>
        <p:spPr bwMode="auto">
          <a:xfrm>
            <a:off x="533400" y="3733800"/>
            <a:ext cx="2667000" cy="519113"/>
          </a:xfrm>
          <a:prstGeom prst="rect">
            <a:avLst/>
          </a:prstGeom>
          <a:noFill/>
          <a:ln w="9525">
            <a:noFill/>
            <a:miter lim="800000"/>
            <a:headEnd/>
            <a:tailEnd/>
          </a:ln>
        </p:spPr>
        <p:txBody>
          <a:bodyPr>
            <a:spAutoFit/>
          </a:bodyPr>
          <a:lstStyle/>
          <a:p>
            <a:pPr algn="r" rtl="1">
              <a:spcBef>
                <a:spcPct val="50000"/>
              </a:spcBef>
            </a:pPr>
            <a:r>
              <a:rPr lang="fa-IR" sz="2800" i="1">
                <a:latin typeface="Monotype Corsiva" pitchFamily="66" charset="0"/>
                <a:cs typeface="B Mitra" pitchFamily="2" charset="-78"/>
              </a:rPr>
              <a:t>سیستم تحقیقات بازاریابی</a:t>
            </a:r>
            <a:endParaRPr lang="el-GR" sz="2800" i="1">
              <a:latin typeface="Monotype Corsiva" pitchFamily="66" charset="0"/>
              <a:cs typeface="B Mitra" pitchFamily="2" charset="-78"/>
            </a:endParaRPr>
          </a:p>
        </p:txBody>
      </p:sp>
    </p:spTree>
  </p:cSld>
  <p:clrMapOvr>
    <a:masterClrMapping/>
  </p:clrMapOvr>
  <p:transition spd="slow">
    <p:pull dir="lu"/>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770" name="Slide Number Placeholder 5"/>
          <p:cNvSpPr>
            <a:spLocks noGrp="1"/>
          </p:cNvSpPr>
          <p:nvPr>
            <p:ph type="sldNum" sz="quarter" idx="12"/>
          </p:nvPr>
        </p:nvSpPr>
        <p:spPr>
          <a:xfrm>
            <a:off x="7010400" y="6245225"/>
            <a:ext cx="2133600" cy="476250"/>
          </a:xfrm>
          <a:prstGeom prst="rect">
            <a:avLst/>
          </a:prstGeom>
          <a:noFill/>
        </p:spPr>
        <p:txBody>
          <a:bodyPr/>
          <a:lstStyle/>
          <a:p>
            <a:fld id="{F980FA02-57CA-466E-A68E-754BF09927AB}" type="slidenum">
              <a:rPr lang="ar-SA"/>
              <a:pPr/>
              <a:t>282</a:t>
            </a:fld>
            <a:endParaRPr lang="en-US"/>
          </a:p>
        </p:txBody>
      </p:sp>
      <p:sp>
        <p:nvSpPr>
          <p:cNvPr id="288771" name="WordArt 5" descr="Paper bag"/>
          <p:cNvSpPr>
            <a:spLocks noChangeArrowheads="1" noChangeShapeType="1" noTextEdit="1"/>
          </p:cNvSpPr>
          <p:nvPr/>
        </p:nvSpPr>
        <p:spPr bwMode="auto">
          <a:xfrm>
            <a:off x="685800" y="381000"/>
            <a:ext cx="77724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سیستم های اطلاعاتی غیر متمرکز</a:t>
            </a:r>
          </a:p>
        </p:txBody>
      </p:sp>
      <p:sp>
        <p:nvSpPr>
          <p:cNvPr id="288772" name="Text Box 6"/>
          <p:cNvSpPr txBox="1">
            <a:spLocks noChangeArrowheads="1"/>
          </p:cNvSpPr>
          <p:nvPr/>
        </p:nvSpPr>
        <p:spPr bwMode="auto">
          <a:xfrm>
            <a:off x="457200" y="23622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متصل شدن مدیران بازاریابی با استفاده از یک میکرو کامپیوتر به شبکه های اطلاعاتی شرکت و دسترسی بدون محدودیت ، سریع و آسان به تمام اطلاعات مورد نیاز</a:t>
            </a:r>
            <a:endParaRPr lang="el-GR" i="1">
              <a:latin typeface="Monotype Corsiva" pitchFamily="66" charset="0"/>
              <a:cs typeface="B Mitra" pitchFamily="2" charset="-78"/>
            </a:endParaRPr>
          </a:p>
        </p:txBody>
      </p:sp>
    </p:spTree>
  </p:cSld>
  <p:clrMapOvr>
    <a:masterClrMapping/>
  </p:clrMapOvr>
  <p:transition spd="slow">
    <p:pull dir="rd"/>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Slide Number Placeholder 5"/>
          <p:cNvSpPr>
            <a:spLocks noGrp="1"/>
          </p:cNvSpPr>
          <p:nvPr>
            <p:ph type="sldNum" sz="quarter" idx="12"/>
          </p:nvPr>
        </p:nvSpPr>
        <p:spPr>
          <a:xfrm>
            <a:off x="7010400" y="6245225"/>
            <a:ext cx="2133600" cy="476250"/>
          </a:xfrm>
          <a:prstGeom prst="rect">
            <a:avLst/>
          </a:prstGeom>
          <a:noFill/>
        </p:spPr>
        <p:txBody>
          <a:bodyPr/>
          <a:lstStyle/>
          <a:p>
            <a:fld id="{EF36DF93-2C6B-4DED-9CAB-C01FC92B119F}" type="slidenum">
              <a:rPr lang="ar-SA"/>
              <a:pPr/>
              <a:t>283</a:t>
            </a:fld>
            <a:endParaRPr lang="en-US"/>
          </a:p>
        </p:txBody>
      </p:sp>
      <p:sp>
        <p:nvSpPr>
          <p:cNvPr id="289795" name="WordArt 4" descr="Paper bag"/>
          <p:cNvSpPr>
            <a:spLocks noChangeArrowheads="1" noChangeShapeType="1" noTextEdit="1"/>
          </p:cNvSpPr>
          <p:nvPr/>
        </p:nvSpPr>
        <p:spPr bwMode="auto">
          <a:xfrm>
            <a:off x="838200" y="457200"/>
            <a:ext cx="74676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سیستم های بازاریابی توزیع</a:t>
            </a:r>
          </a:p>
        </p:txBody>
      </p:sp>
      <p:sp>
        <p:nvSpPr>
          <p:cNvPr id="289796" name="Text Box 5"/>
          <p:cNvSpPr txBox="1">
            <a:spLocks noChangeArrowheads="1"/>
          </p:cNvSpPr>
          <p:nvPr/>
        </p:nvSpPr>
        <p:spPr bwMode="auto">
          <a:xfrm>
            <a:off x="152400" y="2757488"/>
            <a:ext cx="8763000" cy="2043112"/>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1- سیستم بازاریابی عمودی ( </a:t>
            </a:r>
            <a:r>
              <a:rPr lang="en-US" sz="3200" i="1">
                <a:latin typeface="Monotype Corsiva" pitchFamily="66" charset="0"/>
                <a:cs typeface="B Mitra" pitchFamily="2" charset="-78"/>
              </a:rPr>
              <a:t>Vertical Marketing System</a:t>
            </a:r>
            <a:r>
              <a:rPr lang="fa-IR" sz="3200" i="1">
                <a:latin typeface="Monotype Corsiva" pitchFamily="66" charset="0"/>
                <a:cs typeface="B Mitra" pitchFamily="2" charset="-78"/>
              </a:rPr>
              <a:t> )</a:t>
            </a:r>
          </a:p>
          <a:p>
            <a:pPr algn="r" rtl="1">
              <a:spcBef>
                <a:spcPct val="50000"/>
              </a:spcBef>
            </a:pPr>
            <a:r>
              <a:rPr lang="fa-IR" sz="3200" i="1">
                <a:latin typeface="Monotype Corsiva" pitchFamily="66" charset="0"/>
                <a:cs typeface="B Mitra" pitchFamily="2" charset="-78"/>
              </a:rPr>
              <a:t>2- سیستم بازاریابی افقی ( </a:t>
            </a:r>
            <a:r>
              <a:rPr lang="en-US" sz="3200" i="1">
                <a:latin typeface="Monotype Corsiva" pitchFamily="66" charset="0"/>
                <a:cs typeface="B Mitra" pitchFamily="2" charset="-78"/>
              </a:rPr>
              <a:t>Horizental Marketing System</a:t>
            </a:r>
            <a:r>
              <a:rPr lang="fa-IR" sz="3200" i="1">
                <a:latin typeface="Monotype Corsiva" pitchFamily="66" charset="0"/>
                <a:cs typeface="B Mitra" pitchFamily="2" charset="-78"/>
              </a:rPr>
              <a:t> )</a:t>
            </a:r>
          </a:p>
          <a:p>
            <a:pPr algn="r" rtl="1">
              <a:spcBef>
                <a:spcPct val="50000"/>
              </a:spcBef>
            </a:pPr>
            <a:r>
              <a:rPr lang="fa-IR" sz="3200" i="1">
                <a:latin typeface="Monotype Corsiva" pitchFamily="66" charset="0"/>
                <a:cs typeface="B Mitra" pitchFamily="2" charset="-78"/>
              </a:rPr>
              <a:t>3- سیستم بازاریابی چند کاناله ( </a:t>
            </a:r>
            <a:r>
              <a:rPr lang="en-US" sz="3200" i="1">
                <a:latin typeface="Monotype Corsiva" pitchFamily="66" charset="0"/>
                <a:cs typeface="B Mitra" pitchFamily="2" charset="-78"/>
              </a:rPr>
              <a:t>Multichanel Marketing System</a:t>
            </a:r>
            <a:r>
              <a:rPr lang="fa-IR" sz="3200" i="1">
                <a:latin typeface="Monotype Corsiva" pitchFamily="66" charset="0"/>
                <a:cs typeface="B Mitra" pitchFamily="2" charset="-78"/>
              </a:rPr>
              <a:t> )</a:t>
            </a:r>
            <a:endParaRPr lang="el-GR" sz="3200" i="1">
              <a:latin typeface="Monotype Corsiva" pitchFamily="66" charset="0"/>
              <a:cs typeface="B Mitra" pitchFamily="2" charset="-78"/>
            </a:endParaRPr>
          </a:p>
        </p:txBody>
      </p:sp>
    </p:spTree>
  </p:cSld>
  <p:clrMapOvr>
    <a:masterClrMapping/>
  </p:clrMapOvr>
  <p:transition spd="slow">
    <p:pull dir="ru"/>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18" name="Slide Number Placeholder 5"/>
          <p:cNvSpPr>
            <a:spLocks noGrp="1"/>
          </p:cNvSpPr>
          <p:nvPr>
            <p:ph type="sldNum" sz="quarter" idx="12"/>
          </p:nvPr>
        </p:nvSpPr>
        <p:spPr>
          <a:xfrm>
            <a:off x="7010400" y="6245225"/>
            <a:ext cx="2133600" cy="476250"/>
          </a:xfrm>
          <a:prstGeom prst="rect">
            <a:avLst/>
          </a:prstGeom>
          <a:noFill/>
        </p:spPr>
        <p:txBody>
          <a:bodyPr/>
          <a:lstStyle/>
          <a:p>
            <a:fld id="{BC334057-6DD1-49CD-A7FF-CF0F78D60206}" type="slidenum">
              <a:rPr lang="ar-SA"/>
              <a:pPr/>
              <a:t>284</a:t>
            </a:fld>
            <a:endParaRPr lang="en-US"/>
          </a:p>
        </p:txBody>
      </p:sp>
      <p:sp>
        <p:nvSpPr>
          <p:cNvPr id="290819" name="WordArt 4" descr="Paper bag"/>
          <p:cNvSpPr>
            <a:spLocks noChangeArrowheads="1" noChangeShapeType="1" noTextEdit="1"/>
          </p:cNvSpPr>
          <p:nvPr/>
        </p:nvSpPr>
        <p:spPr bwMode="auto">
          <a:xfrm>
            <a:off x="1828800" y="381000"/>
            <a:ext cx="54102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تعریف کانال توزیع</a:t>
            </a:r>
          </a:p>
        </p:txBody>
      </p:sp>
      <p:sp>
        <p:nvSpPr>
          <p:cNvPr id="290820" name="Text Box 5"/>
          <p:cNvSpPr txBox="1">
            <a:spLocks noChangeArrowheads="1"/>
          </p:cNvSpPr>
          <p:nvPr/>
        </p:nvSpPr>
        <p:spPr bwMode="auto">
          <a:xfrm>
            <a:off x="457200" y="254635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یک کانال توزیع شامل افراد و مؤسساتی است که هر یک از آنها سعی می کنند به طریقی کالاها و خدمات خود را بدست متقاضیان برسانند</a:t>
            </a:r>
            <a:endParaRPr lang="el-GR" i="1">
              <a:latin typeface="Monotype Corsiva" pitchFamily="66" charset="0"/>
              <a:cs typeface="B Mitra" pitchFamily="2" charset="-78"/>
            </a:endParaRPr>
          </a:p>
        </p:txBody>
      </p:sp>
    </p:spTree>
  </p:cSld>
  <p:clrMapOvr>
    <a:masterClrMapping/>
  </p:clrMapOvr>
  <p:transition spd="slow">
    <p:wedg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Slide Number Placeholder 5"/>
          <p:cNvSpPr>
            <a:spLocks noGrp="1"/>
          </p:cNvSpPr>
          <p:nvPr>
            <p:ph type="sldNum" sz="quarter" idx="12"/>
          </p:nvPr>
        </p:nvSpPr>
        <p:spPr>
          <a:xfrm>
            <a:off x="7010400" y="6245225"/>
            <a:ext cx="2133600" cy="476250"/>
          </a:xfrm>
          <a:prstGeom prst="rect">
            <a:avLst/>
          </a:prstGeom>
          <a:noFill/>
        </p:spPr>
        <p:txBody>
          <a:bodyPr/>
          <a:lstStyle/>
          <a:p>
            <a:fld id="{09A67948-9002-4FEC-BD6A-0D28BB2559FB}" type="slidenum">
              <a:rPr lang="ar-SA"/>
              <a:pPr/>
              <a:t>285</a:t>
            </a:fld>
            <a:endParaRPr lang="en-US"/>
          </a:p>
        </p:txBody>
      </p:sp>
      <p:sp>
        <p:nvSpPr>
          <p:cNvPr id="291843" name="WordArt 4" descr="Paper bag"/>
          <p:cNvSpPr>
            <a:spLocks noChangeArrowheads="1" noChangeShapeType="1" noTextEdit="1"/>
          </p:cNvSpPr>
          <p:nvPr/>
        </p:nvSpPr>
        <p:spPr bwMode="auto">
          <a:xfrm>
            <a:off x="76200" y="381000"/>
            <a:ext cx="89154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سیستم توزیع سنتی بازاریابی</a:t>
            </a:r>
          </a:p>
        </p:txBody>
      </p:sp>
      <p:sp>
        <p:nvSpPr>
          <p:cNvPr id="291844" name="Rectangle 5"/>
          <p:cNvSpPr>
            <a:spLocks noChangeArrowheads="1"/>
          </p:cNvSpPr>
          <p:nvPr/>
        </p:nvSpPr>
        <p:spPr bwMode="auto">
          <a:xfrm>
            <a:off x="762000" y="2895600"/>
            <a:ext cx="1600200" cy="1371600"/>
          </a:xfrm>
          <a:prstGeom prst="rect">
            <a:avLst/>
          </a:prstGeom>
          <a:solidFill>
            <a:schemeClr val="accent1"/>
          </a:solidFill>
          <a:ln w="19050" algn="ctr">
            <a:solidFill>
              <a:schemeClr val="tx1"/>
            </a:solidFill>
            <a:miter lim="800000"/>
            <a:headEnd/>
            <a:tailEnd/>
          </a:ln>
        </p:spPr>
        <p:txBody>
          <a:bodyPr wrap="none" anchor="ctr"/>
          <a:lstStyle/>
          <a:p>
            <a:r>
              <a:rPr lang="fa-IR" sz="4000" i="1">
                <a:cs typeface="B Mitra" pitchFamily="2" charset="-78"/>
              </a:rPr>
              <a:t>تولید </a:t>
            </a:r>
          </a:p>
          <a:p>
            <a:r>
              <a:rPr lang="fa-IR" sz="4000" i="1">
                <a:cs typeface="B Mitra" pitchFamily="2" charset="-78"/>
              </a:rPr>
              <a:t>کننده</a:t>
            </a:r>
            <a:endParaRPr lang="en-US" sz="4000" i="1">
              <a:cs typeface="B Mitra" pitchFamily="2" charset="-78"/>
            </a:endParaRPr>
          </a:p>
        </p:txBody>
      </p:sp>
      <p:sp>
        <p:nvSpPr>
          <p:cNvPr id="291845" name="Rectangle 6"/>
          <p:cNvSpPr>
            <a:spLocks noChangeArrowheads="1"/>
          </p:cNvSpPr>
          <p:nvPr/>
        </p:nvSpPr>
        <p:spPr bwMode="auto">
          <a:xfrm>
            <a:off x="2819400" y="2895600"/>
            <a:ext cx="1600200" cy="1371600"/>
          </a:xfrm>
          <a:prstGeom prst="rect">
            <a:avLst/>
          </a:prstGeom>
          <a:solidFill>
            <a:schemeClr val="accent1"/>
          </a:solidFill>
          <a:ln w="19050" algn="ctr">
            <a:solidFill>
              <a:schemeClr val="tx1"/>
            </a:solidFill>
            <a:miter lim="800000"/>
            <a:headEnd/>
            <a:tailEnd/>
          </a:ln>
        </p:spPr>
        <p:txBody>
          <a:bodyPr wrap="none" anchor="ctr"/>
          <a:lstStyle/>
          <a:p>
            <a:r>
              <a:rPr lang="fa-IR" sz="4000" i="1">
                <a:cs typeface="B Mitra" pitchFamily="2" charset="-78"/>
              </a:rPr>
              <a:t>عمده </a:t>
            </a:r>
          </a:p>
          <a:p>
            <a:r>
              <a:rPr lang="fa-IR" sz="4000" i="1">
                <a:cs typeface="B Mitra" pitchFamily="2" charset="-78"/>
              </a:rPr>
              <a:t>فروش</a:t>
            </a:r>
            <a:endParaRPr lang="en-US" sz="4000" i="1">
              <a:cs typeface="B Mitra" pitchFamily="2" charset="-78"/>
            </a:endParaRPr>
          </a:p>
        </p:txBody>
      </p:sp>
      <p:sp>
        <p:nvSpPr>
          <p:cNvPr id="291846" name="Rectangle 7"/>
          <p:cNvSpPr>
            <a:spLocks noChangeArrowheads="1"/>
          </p:cNvSpPr>
          <p:nvPr/>
        </p:nvSpPr>
        <p:spPr bwMode="auto">
          <a:xfrm>
            <a:off x="4876800" y="2895600"/>
            <a:ext cx="1600200" cy="1371600"/>
          </a:xfrm>
          <a:prstGeom prst="rect">
            <a:avLst/>
          </a:prstGeom>
          <a:solidFill>
            <a:schemeClr val="accent1"/>
          </a:solidFill>
          <a:ln w="19050" algn="ctr">
            <a:solidFill>
              <a:schemeClr val="tx1"/>
            </a:solidFill>
            <a:miter lim="800000"/>
            <a:headEnd/>
            <a:tailEnd/>
          </a:ln>
        </p:spPr>
        <p:txBody>
          <a:bodyPr wrap="none" anchor="ctr"/>
          <a:lstStyle/>
          <a:p>
            <a:r>
              <a:rPr lang="fa-IR" sz="4000" i="1">
                <a:cs typeface="B Mitra" pitchFamily="2" charset="-78"/>
              </a:rPr>
              <a:t>خرده</a:t>
            </a:r>
          </a:p>
          <a:p>
            <a:r>
              <a:rPr lang="fa-IR" sz="4000" i="1">
                <a:cs typeface="B Mitra" pitchFamily="2" charset="-78"/>
              </a:rPr>
              <a:t> فروش </a:t>
            </a:r>
            <a:endParaRPr lang="en-US" sz="4000" i="1">
              <a:cs typeface="B Mitra" pitchFamily="2" charset="-78"/>
            </a:endParaRPr>
          </a:p>
        </p:txBody>
      </p:sp>
      <p:sp>
        <p:nvSpPr>
          <p:cNvPr id="291847" name="Rectangle 8"/>
          <p:cNvSpPr>
            <a:spLocks noChangeArrowheads="1"/>
          </p:cNvSpPr>
          <p:nvPr/>
        </p:nvSpPr>
        <p:spPr bwMode="auto">
          <a:xfrm>
            <a:off x="6934200" y="2895600"/>
            <a:ext cx="1600200" cy="1371600"/>
          </a:xfrm>
          <a:prstGeom prst="rect">
            <a:avLst/>
          </a:prstGeom>
          <a:solidFill>
            <a:schemeClr val="accent1"/>
          </a:solidFill>
          <a:ln w="19050" algn="ctr">
            <a:solidFill>
              <a:schemeClr val="tx1"/>
            </a:solidFill>
            <a:miter lim="800000"/>
            <a:headEnd/>
            <a:tailEnd/>
          </a:ln>
        </p:spPr>
        <p:txBody>
          <a:bodyPr wrap="none" anchor="ctr"/>
          <a:lstStyle/>
          <a:p>
            <a:r>
              <a:rPr lang="fa-IR" sz="4000" i="1">
                <a:cs typeface="B Mitra" pitchFamily="2" charset="-78"/>
              </a:rPr>
              <a:t>مصرف</a:t>
            </a:r>
          </a:p>
          <a:p>
            <a:r>
              <a:rPr lang="fa-IR" sz="4000" i="1">
                <a:cs typeface="B Mitra" pitchFamily="2" charset="-78"/>
              </a:rPr>
              <a:t> کننده</a:t>
            </a:r>
            <a:endParaRPr lang="en-US" sz="4000" i="1">
              <a:cs typeface="B Mitra" pitchFamily="2" charset="-78"/>
            </a:endParaRPr>
          </a:p>
        </p:txBody>
      </p:sp>
      <p:sp>
        <p:nvSpPr>
          <p:cNvPr id="291848" name="Line 9"/>
          <p:cNvSpPr>
            <a:spLocks noChangeShapeType="1"/>
          </p:cNvSpPr>
          <p:nvPr/>
        </p:nvSpPr>
        <p:spPr bwMode="auto">
          <a:xfrm>
            <a:off x="2362200" y="3657600"/>
            <a:ext cx="457200" cy="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91849" name="Line 10"/>
          <p:cNvSpPr>
            <a:spLocks noChangeShapeType="1"/>
          </p:cNvSpPr>
          <p:nvPr/>
        </p:nvSpPr>
        <p:spPr bwMode="auto">
          <a:xfrm>
            <a:off x="6477000" y="3657600"/>
            <a:ext cx="457200" cy="0"/>
          </a:xfrm>
          <a:prstGeom prst="line">
            <a:avLst/>
          </a:prstGeom>
          <a:noFill/>
          <a:ln w="19050">
            <a:solidFill>
              <a:schemeClr val="tx1"/>
            </a:solidFill>
            <a:round/>
            <a:headEnd type="none" w="lg" len="lg"/>
            <a:tailEnd type="stealth" w="lg" len="lg"/>
          </a:ln>
        </p:spPr>
        <p:txBody>
          <a:bodyPr wrap="none" anchor="ctr"/>
          <a:lstStyle/>
          <a:p>
            <a:endParaRPr lang="fa-IR"/>
          </a:p>
        </p:txBody>
      </p:sp>
      <p:sp>
        <p:nvSpPr>
          <p:cNvPr id="291850" name="Line 11"/>
          <p:cNvSpPr>
            <a:spLocks noChangeShapeType="1"/>
          </p:cNvSpPr>
          <p:nvPr/>
        </p:nvSpPr>
        <p:spPr bwMode="auto">
          <a:xfrm>
            <a:off x="4419600" y="3657600"/>
            <a:ext cx="457200" cy="0"/>
          </a:xfrm>
          <a:prstGeom prst="line">
            <a:avLst/>
          </a:prstGeom>
          <a:noFill/>
          <a:ln w="19050">
            <a:solidFill>
              <a:schemeClr val="tx1"/>
            </a:solidFill>
            <a:round/>
            <a:headEnd type="none" w="lg" len="lg"/>
            <a:tailEnd type="stealth" w="lg" len="lg"/>
          </a:ln>
        </p:spPr>
        <p:txBody>
          <a:bodyPr wrap="none" anchor="ctr"/>
          <a:lstStyle/>
          <a:p>
            <a:endParaRPr lang="fa-IR"/>
          </a:p>
        </p:txBody>
      </p:sp>
    </p:spTree>
  </p:cSld>
  <p:clrMapOvr>
    <a:masterClrMapping/>
  </p:clrMapOvr>
  <p:transition spd="slow">
    <p:wheel spokes="1"/>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Slide Number Placeholder 5"/>
          <p:cNvSpPr>
            <a:spLocks noGrp="1"/>
          </p:cNvSpPr>
          <p:nvPr>
            <p:ph type="sldNum" sz="quarter" idx="12"/>
          </p:nvPr>
        </p:nvSpPr>
        <p:spPr>
          <a:xfrm>
            <a:off x="7010400" y="6245225"/>
            <a:ext cx="2133600" cy="476250"/>
          </a:xfrm>
          <a:prstGeom prst="rect">
            <a:avLst/>
          </a:prstGeom>
          <a:noFill/>
        </p:spPr>
        <p:txBody>
          <a:bodyPr/>
          <a:lstStyle/>
          <a:p>
            <a:fld id="{AA8A60E2-B41D-462E-AD12-FCBB291FA203}" type="slidenum">
              <a:rPr lang="ar-SA"/>
              <a:pPr/>
              <a:t>286</a:t>
            </a:fld>
            <a:endParaRPr lang="en-US"/>
          </a:p>
        </p:txBody>
      </p:sp>
      <p:sp>
        <p:nvSpPr>
          <p:cNvPr id="292867" name="WordArt 4" descr="Paper bag"/>
          <p:cNvSpPr>
            <a:spLocks noChangeArrowheads="1" noChangeShapeType="1" noTextEdit="1"/>
          </p:cNvSpPr>
          <p:nvPr/>
        </p:nvSpPr>
        <p:spPr bwMode="auto">
          <a:xfrm>
            <a:off x="1600200" y="381000"/>
            <a:ext cx="59436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سیستم بازاریابی عمودی</a:t>
            </a:r>
          </a:p>
        </p:txBody>
      </p:sp>
      <p:sp>
        <p:nvSpPr>
          <p:cNvPr id="292868" name="Text Box 5"/>
          <p:cNvSpPr txBox="1">
            <a:spLocks noChangeArrowheads="1"/>
          </p:cNvSpPr>
          <p:nvPr/>
        </p:nvSpPr>
        <p:spPr bwMode="auto">
          <a:xfrm>
            <a:off x="457200" y="254635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در این سیستم ، رقابتی بین اجزاء وجود ندارد ، همه آنها اعم از تولید کننده ، عمده فروش و خرده فروش بطور هماهنگ عمل نموده و بر روی هم تأثیر متقابل دارند</a:t>
            </a:r>
            <a:endParaRPr lang="el-GR" i="1">
              <a:latin typeface="Monotype Corsiva" pitchFamily="66" charset="0"/>
              <a:cs typeface="B Mitra" pitchFamily="2" charset="-78"/>
            </a:endParaRPr>
          </a:p>
        </p:txBody>
      </p:sp>
    </p:spTree>
  </p:cSld>
  <p:clrMapOvr>
    <a:masterClrMapping/>
  </p:clrMapOvr>
  <p:transition spd="slow">
    <p:wheel spokes="2"/>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Slide Number Placeholder 5"/>
          <p:cNvSpPr>
            <a:spLocks noGrp="1"/>
          </p:cNvSpPr>
          <p:nvPr>
            <p:ph type="sldNum" sz="quarter" idx="12"/>
          </p:nvPr>
        </p:nvSpPr>
        <p:spPr>
          <a:xfrm>
            <a:off x="7010400" y="6245225"/>
            <a:ext cx="2133600" cy="476250"/>
          </a:xfrm>
          <a:prstGeom prst="rect">
            <a:avLst/>
          </a:prstGeom>
          <a:noFill/>
        </p:spPr>
        <p:txBody>
          <a:bodyPr/>
          <a:lstStyle/>
          <a:p>
            <a:fld id="{01E21AE0-B104-4073-9D49-DF96C64F8CAB}" type="slidenum">
              <a:rPr lang="ar-SA"/>
              <a:pPr/>
              <a:t>287</a:t>
            </a:fld>
            <a:endParaRPr lang="en-US"/>
          </a:p>
        </p:txBody>
      </p:sp>
      <p:sp>
        <p:nvSpPr>
          <p:cNvPr id="293891" name="WordArt 4" descr="Paper bag"/>
          <p:cNvSpPr>
            <a:spLocks noChangeArrowheads="1" noChangeShapeType="1" noTextEdit="1"/>
          </p:cNvSpPr>
          <p:nvPr/>
        </p:nvSpPr>
        <p:spPr bwMode="auto">
          <a:xfrm>
            <a:off x="990600" y="381000"/>
            <a:ext cx="71628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سیستم عمودی بازاریابی</a:t>
            </a:r>
          </a:p>
        </p:txBody>
      </p:sp>
      <p:sp>
        <p:nvSpPr>
          <p:cNvPr id="293892" name="Rectangle 5"/>
          <p:cNvSpPr>
            <a:spLocks noChangeArrowheads="1"/>
          </p:cNvSpPr>
          <p:nvPr/>
        </p:nvSpPr>
        <p:spPr bwMode="auto">
          <a:xfrm>
            <a:off x="1371600" y="2209800"/>
            <a:ext cx="6934200" cy="3733800"/>
          </a:xfrm>
          <a:prstGeom prst="rect">
            <a:avLst/>
          </a:prstGeom>
          <a:solidFill>
            <a:schemeClr val="accent1"/>
          </a:solidFill>
          <a:ln w="19050" algn="ctr">
            <a:solidFill>
              <a:schemeClr val="tx1"/>
            </a:solidFill>
            <a:miter lim="800000"/>
            <a:headEnd type="none" w="lg" len="lg"/>
            <a:tailEnd type="none" w="lg" len="lg"/>
          </a:ln>
        </p:spPr>
        <p:txBody>
          <a:bodyPr wrap="none" anchor="ctr"/>
          <a:lstStyle/>
          <a:p>
            <a:endParaRPr lang="fa-IR"/>
          </a:p>
        </p:txBody>
      </p:sp>
      <p:sp>
        <p:nvSpPr>
          <p:cNvPr id="293893" name="Text Box 6"/>
          <p:cNvSpPr txBox="1">
            <a:spLocks noChangeArrowheads="1"/>
          </p:cNvSpPr>
          <p:nvPr/>
        </p:nvSpPr>
        <p:spPr bwMode="auto">
          <a:xfrm>
            <a:off x="5943600" y="2286000"/>
            <a:ext cx="2209800" cy="641350"/>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خرده فروش</a:t>
            </a:r>
            <a:endParaRPr lang="el-GR" sz="3600" i="1">
              <a:latin typeface="Monotype Corsiva" pitchFamily="66" charset="0"/>
              <a:cs typeface="B Mitra" pitchFamily="2" charset="-78"/>
            </a:endParaRPr>
          </a:p>
        </p:txBody>
      </p:sp>
      <p:sp>
        <p:nvSpPr>
          <p:cNvPr id="293894" name="Text Box 7"/>
          <p:cNvSpPr txBox="1">
            <a:spLocks noChangeArrowheads="1"/>
          </p:cNvSpPr>
          <p:nvPr/>
        </p:nvSpPr>
        <p:spPr bwMode="auto">
          <a:xfrm>
            <a:off x="3352800" y="3810000"/>
            <a:ext cx="2209800" cy="641350"/>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عمده فروش</a:t>
            </a:r>
            <a:endParaRPr lang="el-GR" sz="3600" i="1">
              <a:latin typeface="Monotype Corsiva" pitchFamily="66" charset="0"/>
              <a:cs typeface="B Mitra" pitchFamily="2" charset="-78"/>
            </a:endParaRPr>
          </a:p>
        </p:txBody>
      </p:sp>
      <p:sp>
        <p:nvSpPr>
          <p:cNvPr id="293895" name="Text Box 8"/>
          <p:cNvSpPr txBox="1">
            <a:spLocks noChangeArrowheads="1"/>
          </p:cNvSpPr>
          <p:nvPr/>
        </p:nvSpPr>
        <p:spPr bwMode="auto">
          <a:xfrm>
            <a:off x="1143000" y="5181600"/>
            <a:ext cx="1752600" cy="641350"/>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تولیدکننده</a:t>
            </a:r>
            <a:endParaRPr lang="el-GR" sz="3600" i="1">
              <a:latin typeface="Monotype Corsiva" pitchFamily="66" charset="0"/>
              <a:cs typeface="B Mitra" pitchFamily="2" charset="-78"/>
            </a:endParaRPr>
          </a:p>
        </p:txBody>
      </p:sp>
      <p:sp>
        <p:nvSpPr>
          <p:cNvPr id="293896" name="Line 9"/>
          <p:cNvSpPr>
            <a:spLocks noChangeShapeType="1"/>
          </p:cNvSpPr>
          <p:nvPr/>
        </p:nvSpPr>
        <p:spPr bwMode="auto">
          <a:xfrm>
            <a:off x="2438400" y="2209800"/>
            <a:ext cx="0" cy="1066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93897" name="Line 10"/>
          <p:cNvSpPr>
            <a:spLocks noChangeShapeType="1"/>
          </p:cNvSpPr>
          <p:nvPr/>
        </p:nvSpPr>
        <p:spPr bwMode="auto">
          <a:xfrm>
            <a:off x="2438400" y="3276600"/>
            <a:ext cx="37338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93898" name="Line 11"/>
          <p:cNvSpPr>
            <a:spLocks noChangeShapeType="1"/>
          </p:cNvSpPr>
          <p:nvPr/>
        </p:nvSpPr>
        <p:spPr bwMode="auto">
          <a:xfrm>
            <a:off x="6172200" y="3276600"/>
            <a:ext cx="0" cy="16002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93899" name="Line 13"/>
          <p:cNvSpPr>
            <a:spLocks noChangeShapeType="1"/>
          </p:cNvSpPr>
          <p:nvPr/>
        </p:nvSpPr>
        <p:spPr bwMode="auto">
          <a:xfrm>
            <a:off x="3429000" y="3276600"/>
            <a:ext cx="0" cy="16002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93900" name="Line 14"/>
          <p:cNvSpPr>
            <a:spLocks noChangeShapeType="1"/>
          </p:cNvSpPr>
          <p:nvPr/>
        </p:nvSpPr>
        <p:spPr bwMode="auto">
          <a:xfrm>
            <a:off x="3429000" y="4876800"/>
            <a:ext cx="3733800" cy="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293901" name="Line 15"/>
          <p:cNvSpPr>
            <a:spLocks noChangeShapeType="1"/>
          </p:cNvSpPr>
          <p:nvPr/>
        </p:nvSpPr>
        <p:spPr bwMode="auto">
          <a:xfrm>
            <a:off x="7162800" y="4876800"/>
            <a:ext cx="0" cy="1066800"/>
          </a:xfrm>
          <a:prstGeom prst="line">
            <a:avLst/>
          </a:prstGeom>
          <a:noFill/>
          <a:ln w="19050">
            <a:solidFill>
              <a:schemeClr val="tx1"/>
            </a:solidFill>
            <a:round/>
            <a:headEnd type="none" w="lg" len="lg"/>
            <a:tailEnd type="none" w="lg" len="lg"/>
          </a:ln>
        </p:spPr>
        <p:txBody>
          <a:bodyPr wrap="none" anchor="ctr"/>
          <a:lstStyle/>
          <a:p>
            <a:endParaRPr lang="fa-IR"/>
          </a:p>
        </p:txBody>
      </p:sp>
    </p:spTree>
  </p:cSld>
  <p:clrMapOvr>
    <a:masterClrMapping/>
  </p:clrMapOvr>
  <p:transition spd="slow">
    <p:wheel spokes="3"/>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14" name="Slide Number Placeholder 5"/>
          <p:cNvSpPr>
            <a:spLocks noGrp="1"/>
          </p:cNvSpPr>
          <p:nvPr>
            <p:ph type="sldNum" sz="quarter" idx="12"/>
          </p:nvPr>
        </p:nvSpPr>
        <p:spPr>
          <a:xfrm>
            <a:off x="7010400" y="6245225"/>
            <a:ext cx="2133600" cy="476250"/>
          </a:xfrm>
          <a:prstGeom prst="rect">
            <a:avLst/>
          </a:prstGeom>
          <a:noFill/>
        </p:spPr>
        <p:txBody>
          <a:bodyPr/>
          <a:lstStyle/>
          <a:p>
            <a:fld id="{896AD04E-ABD2-4B29-9EC1-A73572E86691}" type="slidenum">
              <a:rPr lang="ar-SA"/>
              <a:pPr/>
              <a:t>288</a:t>
            </a:fld>
            <a:endParaRPr lang="en-US"/>
          </a:p>
        </p:txBody>
      </p:sp>
      <p:sp>
        <p:nvSpPr>
          <p:cNvPr id="294915" name="WordArt 4" descr="Paper bag"/>
          <p:cNvSpPr>
            <a:spLocks noChangeArrowheads="1" noChangeShapeType="1" noTextEdit="1"/>
          </p:cNvSpPr>
          <p:nvPr/>
        </p:nvSpPr>
        <p:spPr bwMode="auto">
          <a:xfrm>
            <a:off x="1600200" y="381000"/>
            <a:ext cx="59436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سیستم بازاریابی افقی</a:t>
            </a:r>
          </a:p>
        </p:txBody>
      </p:sp>
      <p:sp>
        <p:nvSpPr>
          <p:cNvPr id="294916" name="Text Box 5"/>
          <p:cNvSpPr txBox="1">
            <a:spLocks noChangeArrowheads="1"/>
          </p:cNvSpPr>
          <p:nvPr/>
        </p:nvSpPr>
        <p:spPr bwMode="auto">
          <a:xfrm>
            <a:off x="457200" y="254635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مؤسسات هم سطحی که کالاهای متفاوتی تولید می کنند ، به منظور استفاده بهینه از منابع بازاریابی خود ، متحد شده و از یک نماینده فروش مشترک استفاده می کنند</a:t>
            </a:r>
            <a:endParaRPr lang="el-GR" i="1">
              <a:latin typeface="Monotype Corsiva" pitchFamily="66" charset="0"/>
              <a:cs typeface="B Mitra" pitchFamily="2" charset="-78"/>
            </a:endParaRPr>
          </a:p>
        </p:txBody>
      </p:sp>
    </p:spTree>
  </p:cSld>
  <p:clrMapOvr>
    <a:masterClrMapping/>
  </p:clrMapOvr>
  <p:transition spd="slow">
    <p:wheel/>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Slide Number Placeholder 5"/>
          <p:cNvSpPr>
            <a:spLocks noGrp="1"/>
          </p:cNvSpPr>
          <p:nvPr>
            <p:ph type="sldNum" sz="quarter" idx="12"/>
          </p:nvPr>
        </p:nvSpPr>
        <p:spPr>
          <a:xfrm>
            <a:off x="7010400" y="6245225"/>
            <a:ext cx="2133600" cy="476250"/>
          </a:xfrm>
          <a:prstGeom prst="rect">
            <a:avLst/>
          </a:prstGeom>
          <a:noFill/>
        </p:spPr>
        <p:txBody>
          <a:bodyPr/>
          <a:lstStyle/>
          <a:p>
            <a:fld id="{C40A3641-27F0-4A1B-AAA1-D819CE93DB1D}" type="slidenum">
              <a:rPr lang="ar-SA"/>
              <a:pPr/>
              <a:t>289</a:t>
            </a:fld>
            <a:endParaRPr lang="en-US"/>
          </a:p>
        </p:txBody>
      </p:sp>
      <p:sp>
        <p:nvSpPr>
          <p:cNvPr id="295939" name="WordArt 4" descr="Paper bag"/>
          <p:cNvSpPr>
            <a:spLocks noChangeArrowheads="1" noChangeShapeType="1" noTextEdit="1"/>
          </p:cNvSpPr>
          <p:nvPr/>
        </p:nvSpPr>
        <p:spPr bwMode="auto">
          <a:xfrm>
            <a:off x="1600200" y="381000"/>
            <a:ext cx="59436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سیستم بازاریابی چندکاناله</a:t>
            </a:r>
          </a:p>
        </p:txBody>
      </p:sp>
      <p:sp>
        <p:nvSpPr>
          <p:cNvPr id="295940" name="Text Box 5"/>
          <p:cNvSpPr txBox="1">
            <a:spLocks noChangeArrowheads="1"/>
          </p:cNvSpPr>
          <p:nvPr/>
        </p:nvSpPr>
        <p:spPr bwMode="auto">
          <a:xfrm>
            <a:off x="457200" y="259080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در این روش ، شرکت ها سعی می کنند از طریق ایجاد پرتفولیو از مزایای دو یا چند کانال بطور همزمان استفاده نمایند</a:t>
            </a:r>
            <a:endParaRPr lang="el-GR" i="1">
              <a:latin typeface="Monotype Corsiva" pitchFamily="66" charset="0"/>
              <a:cs typeface="B Mitra" pitchFamily="2" charset="-78"/>
            </a:endParaRPr>
          </a:p>
        </p:txBody>
      </p:sp>
    </p:spTree>
  </p:cSld>
  <p:clrMapOvr>
    <a:masterClrMapping/>
  </p:clrMapOvr>
  <p:transition spd="slow">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xfrm>
            <a:off x="7010400" y="6245225"/>
            <a:ext cx="2133600" cy="476250"/>
          </a:xfrm>
          <a:prstGeom prst="rect">
            <a:avLst/>
          </a:prstGeom>
          <a:noFill/>
        </p:spPr>
        <p:txBody>
          <a:bodyPr/>
          <a:lstStyle/>
          <a:p>
            <a:fld id="{D4B923C1-62EB-4B47-B0AD-DD828C5E041A}" type="slidenum">
              <a:rPr lang="ar-SA"/>
              <a:pPr/>
              <a:t>29</a:t>
            </a:fld>
            <a:endParaRPr lang="en-US"/>
          </a:p>
        </p:txBody>
      </p:sp>
      <p:sp>
        <p:nvSpPr>
          <p:cNvPr id="34819" name="Text Box 5"/>
          <p:cNvSpPr txBox="1">
            <a:spLocks noChangeArrowheads="1"/>
          </p:cNvSpPr>
          <p:nvPr/>
        </p:nvSpPr>
        <p:spPr bwMode="auto">
          <a:xfrm>
            <a:off x="457200" y="25908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یعنی تلاش جهت یافتن بازارهای جدید ، جذب مشتریان رقباء ، ایجاد ابتکار و نوآوری در تولید ، توزیع ، قیمت گذاری و حتی شیوه های تبلیغاتی به منظور جلوگیری از سیر نزولی تقاضا</a:t>
            </a:r>
            <a:endParaRPr lang="en-US" i="1">
              <a:cs typeface="B Mitra" pitchFamily="2" charset="-78"/>
            </a:endParaRPr>
          </a:p>
        </p:txBody>
      </p:sp>
      <p:sp>
        <p:nvSpPr>
          <p:cNvPr id="34820" name="WordArt 6" descr="Paper bag"/>
          <p:cNvSpPr>
            <a:spLocks noChangeArrowheads="1" noChangeShapeType="1" noTextEdit="1"/>
          </p:cNvSpPr>
          <p:nvPr/>
        </p:nvSpPr>
        <p:spPr bwMode="auto">
          <a:xfrm>
            <a:off x="2752725" y="476250"/>
            <a:ext cx="3648075"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 مجدد</a:t>
            </a:r>
          </a:p>
        </p:txBody>
      </p:sp>
    </p:spTree>
  </p:cSld>
  <p:clrMapOvr>
    <a:masterClrMapping/>
  </p:clrMapOvr>
  <p:transition spd="slow">
    <p:randomBa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Slide Number Placeholder 5"/>
          <p:cNvSpPr>
            <a:spLocks noGrp="1"/>
          </p:cNvSpPr>
          <p:nvPr>
            <p:ph type="sldNum" sz="quarter" idx="12"/>
          </p:nvPr>
        </p:nvSpPr>
        <p:spPr>
          <a:xfrm>
            <a:off x="7010400" y="6245225"/>
            <a:ext cx="2133600" cy="476250"/>
          </a:xfrm>
          <a:prstGeom prst="rect">
            <a:avLst/>
          </a:prstGeom>
          <a:noFill/>
        </p:spPr>
        <p:txBody>
          <a:bodyPr/>
          <a:lstStyle/>
          <a:p>
            <a:fld id="{03CDDDBA-A36D-4FFC-9809-BB7664FBC444}" type="slidenum">
              <a:rPr lang="ar-SA"/>
              <a:pPr/>
              <a:t>290</a:t>
            </a:fld>
            <a:endParaRPr lang="en-US"/>
          </a:p>
        </p:txBody>
      </p:sp>
      <p:sp>
        <p:nvSpPr>
          <p:cNvPr id="296963" name="WordArt 4" descr="Paper bag"/>
          <p:cNvSpPr>
            <a:spLocks noChangeArrowheads="1" noChangeShapeType="1" noTextEdit="1"/>
          </p:cNvSpPr>
          <p:nvPr/>
        </p:nvSpPr>
        <p:spPr bwMode="auto">
          <a:xfrm>
            <a:off x="1447800" y="457200"/>
            <a:ext cx="62484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انواع مدل های بازاریابی</a:t>
            </a:r>
          </a:p>
        </p:txBody>
      </p:sp>
      <p:sp>
        <p:nvSpPr>
          <p:cNvPr id="296964" name="Text Box 5"/>
          <p:cNvSpPr txBox="1">
            <a:spLocks noChangeArrowheads="1"/>
          </p:cNvSpPr>
          <p:nvPr/>
        </p:nvSpPr>
        <p:spPr bwMode="auto">
          <a:xfrm>
            <a:off x="152400" y="2144713"/>
            <a:ext cx="8839200" cy="3444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مدل موقعیتی بازار - محصول ( </a:t>
            </a:r>
            <a:r>
              <a:rPr lang="en-US" sz="4000" i="1">
                <a:latin typeface="Monotype Corsiva" pitchFamily="66" charset="0"/>
                <a:cs typeface="B Mitra" pitchFamily="2" charset="-78"/>
              </a:rPr>
              <a:t>PMO</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2- مدل گروه مشاوره بوستون ( </a:t>
            </a:r>
            <a:r>
              <a:rPr lang="en-US" sz="4000" i="1">
                <a:latin typeface="Monotype Corsiva" pitchFamily="66" charset="0"/>
                <a:cs typeface="B Mitra" pitchFamily="2" charset="-78"/>
              </a:rPr>
              <a:t>BCG</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3- مدل تجزیه تجاری ( </a:t>
            </a:r>
            <a:r>
              <a:rPr lang="en-US" sz="4000" i="1">
                <a:latin typeface="Monotype Corsiva" pitchFamily="66" charset="0"/>
                <a:cs typeface="B Mitra" pitchFamily="2" charset="-78"/>
              </a:rPr>
              <a:t>GEBS</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4- مدل استراتژی عمومی پورتر (</a:t>
            </a:r>
            <a:r>
              <a:rPr lang="en-US" sz="4000" i="1">
                <a:latin typeface="Monotype Corsiva" pitchFamily="66" charset="0"/>
                <a:cs typeface="B Mitra" pitchFamily="2" charset="-78"/>
              </a:rPr>
              <a:t> PGS </a:t>
            </a:r>
            <a:r>
              <a:rPr lang="fa-IR" sz="4000" i="1">
                <a:latin typeface="Monotype Corsiva" pitchFamily="66" charset="0"/>
                <a:cs typeface="B Mitra" pitchFamily="2" charset="-78"/>
              </a:rPr>
              <a:t>)</a:t>
            </a:r>
            <a:endParaRPr lang="el-GR" sz="4000" i="1">
              <a:latin typeface="Monotype Corsiva" pitchFamily="66" charset="0"/>
              <a:cs typeface="B Mitra" pitchFamily="2" charset="-78"/>
            </a:endParaRPr>
          </a:p>
        </p:txBody>
      </p:sp>
    </p:spTree>
  </p:cSld>
  <p:clrMapOvr>
    <a:masterClrMapping/>
  </p:clrMapOvr>
  <p:transition spd="slow">
    <p:wipe dir="d"/>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Slide Number Placeholder 5"/>
          <p:cNvSpPr>
            <a:spLocks noGrp="1"/>
          </p:cNvSpPr>
          <p:nvPr>
            <p:ph type="sldNum" sz="quarter" idx="12"/>
          </p:nvPr>
        </p:nvSpPr>
        <p:spPr>
          <a:xfrm>
            <a:off x="7010400" y="6245225"/>
            <a:ext cx="2133600" cy="476250"/>
          </a:xfrm>
          <a:prstGeom prst="rect">
            <a:avLst/>
          </a:prstGeom>
          <a:noFill/>
        </p:spPr>
        <p:txBody>
          <a:bodyPr/>
          <a:lstStyle/>
          <a:p>
            <a:fld id="{0709B4B7-0A63-4966-B011-195839DDB89E}" type="slidenum">
              <a:rPr lang="ar-SA"/>
              <a:pPr/>
              <a:t>291</a:t>
            </a:fld>
            <a:endParaRPr lang="en-US"/>
          </a:p>
        </p:txBody>
      </p:sp>
      <p:sp>
        <p:nvSpPr>
          <p:cNvPr id="297987" name="WordArt 4" descr="Paper bag"/>
          <p:cNvSpPr>
            <a:spLocks noChangeArrowheads="1" noChangeShapeType="1" noTextEdit="1"/>
          </p:cNvSpPr>
          <p:nvPr/>
        </p:nvSpPr>
        <p:spPr bwMode="auto">
          <a:xfrm>
            <a:off x="838200" y="152400"/>
            <a:ext cx="74676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موقعیتی بازار - محصول ایگور آنسف</a:t>
            </a:r>
          </a:p>
        </p:txBody>
      </p:sp>
      <p:sp>
        <p:nvSpPr>
          <p:cNvPr id="297988" name="Text Box 5"/>
          <p:cNvSpPr txBox="1">
            <a:spLocks noChangeArrowheads="1"/>
          </p:cNvSpPr>
          <p:nvPr/>
        </p:nvSpPr>
        <p:spPr bwMode="auto">
          <a:xfrm>
            <a:off x="152400" y="1219200"/>
            <a:ext cx="8839200" cy="4968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این مدل سعی می کند از طریق یکی از چهار استراتژی زیر به رشد برسد</a:t>
            </a:r>
          </a:p>
          <a:p>
            <a:pPr algn="r" rtl="1">
              <a:spcBef>
                <a:spcPct val="50000"/>
              </a:spcBef>
            </a:pPr>
            <a:r>
              <a:rPr lang="fa-IR" sz="4000" i="1">
                <a:latin typeface="Monotype Corsiva" pitchFamily="66" charset="0"/>
                <a:cs typeface="B Mitra" pitchFamily="2" charset="-78"/>
              </a:rPr>
              <a:t>1- نفوذ در بازار</a:t>
            </a:r>
          </a:p>
          <a:p>
            <a:pPr algn="r" rtl="1">
              <a:spcBef>
                <a:spcPct val="50000"/>
              </a:spcBef>
            </a:pPr>
            <a:r>
              <a:rPr lang="fa-IR" sz="4000" i="1">
                <a:latin typeface="Monotype Corsiva" pitchFamily="66" charset="0"/>
                <a:cs typeface="B Mitra" pitchFamily="2" charset="-78"/>
              </a:rPr>
              <a:t>2- توسعه بازار</a:t>
            </a:r>
          </a:p>
          <a:p>
            <a:pPr algn="r" rtl="1">
              <a:spcBef>
                <a:spcPct val="50000"/>
              </a:spcBef>
            </a:pPr>
            <a:r>
              <a:rPr lang="fa-IR" sz="4000" i="1">
                <a:latin typeface="Monotype Corsiva" pitchFamily="66" charset="0"/>
                <a:cs typeface="B Mitra" pitchFamily="2" charset="-78"/>
              </a:rPr>
              <a:t>3- توسعه محصول</a:t>
            </a:r>
          </a:p>
          <a:p>
            <a:pPr algn="r" rtl="1">
              <a:spcBef>
                <a:spcPct val="50000"/>
              </a:spcBef>
            </a:pPr>
            <a:r>
              <a:rPr lang="fa-IR" sz="4000" i="1">
                <a:latin typeface="Monotype Corsiva" pitchFamily="66" charset="0"/>
                <a:cs typeface="B Mitra" pitchFamily="2" charset="-78"/>
              </a:rPr>
              <a:t>4- تنوع</a:t>
            </a:r>
            <a:endParaRPr lang="el-GR" sz="4000" i="1">
              <a:latin typeface="Monotype Corsiva" pitchFamily="66" charset="0"/>
              <a:cs typeface="B Mitra" pitchFamily="2" charset="-78"/>
            </a:endParaRPr>
          </a:p>
        </p:txBody>
      </p:sp>
    </p:spTree>
  </p:cSld>
  <p:clrMapOvr>
    <a:masterClrMapping/>
  </p:clrMapOvr>
  <p:transition spd="slow">
    <p:wip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Slide Number Placeholder 5"/>
          <p:cNvSpPr>
            <a:spLocks noGrp="1"/>
          </p:cNvSpPr>
          <p:nvPr>
            <p:ph type="sldNum" sz="quarter" idx="12"/>
          </p:nvPr>
        </p:nvSpPr>
        <p:spPr>
          <a:xfrm>
            <a:off x="7010400" y="6245225"/>
            <a:ext cx="2133600" cy="476250"/>
          </a:xfrm>
          <a:prstGeom prst="rect">
            <a:avLst/>
          </a:prstGeom>
          <a:noFill/>
        </p:spPr>
        <p:txBody>
          <a:bodyPr/>
          <a:lstStyle/>
          <a:p>
            <a:fld id="{B9D5ABE3-732A-4E4B-BEF5-20CBD718A592}" type="slidenum">
              <a:rPr lang="ar-SA"/>
              <a:pPr/>
              <a:t>292</a:t>
            </a:fld>
            <a:endParaRPr lang="en-US"/>
          </a:p>
        </p:txBody>
      </p:sp>
      <p:sp>
        <p:nvSpPr>
          <p:cNvPr id="299011" name="WordArt 4" descr="Paper bag"/>
          <p:cNvSpPr>
            <a:spLocks noChangeArrowheads="1" noChangeShapeType="1" noTextEdit="1"/>
          </p:cNvSpPr>
          <p:nvPr/>
        </p:nvSpPr>
        <p:spPr bwMode="auto">
          <a:xfrm>
            <a:off x="228600" y="152400"/>
            <a:ext cx="86868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موقعیتی یا همان ماتریس رشد بازار - محصول</a:t>
            </a:r>
          </a:p>
        </p:txBody>
      </p:sp>
      <p:sp>
        <p:nvSpPr>
          <p:cNvPr id="299012" name="Rectangle 5"/>
          <p:cNvSpPr>
            <a:spLocks noChangeArrowheads="1"/>
          </p:cNvSpPr>
          <p:nvPr/>
        </p:nvSpPr>
        <p:spPr bwMode="auto">
          <a:xfrm>
            <a:off x="838200" y="1828800"/>
            <a:ext cx="7467600" cy="4191000"/>
          </a:xfrm>
          <a:prstGeom prst="rect">
            <a:avLst/>
          </a:prstGeom>
          <a:solidFill>
            <a:schemeClr val="accent1"/>
          </a:solidFill>
          <a:ln w="19050" algn="ctr">
            <a:solidFill>
              <a:schemeClr val="tx1"/>
            </a:solidFill>
            <a:miter lim="800000"/>
            <a:headEnd type="none" w="lg" len="lg"/>
            <a:tailEnd type="none" w="lg" len="lg"/>
          </a:ln>
        </p:spPr>
        <p:txBody>
          <a:bodyPr wrap="none" anchor="ctr"/>
          <a:lstStyle/>
          <a:p>
            <a:endParaRPr lang="fa-IR"/>
          </a:p>
        </p:txBody>
      </p:sp>
      <p:sp>
        <p:nvSpPr>
          <p:cNvPr id="299013" name="Text Box 6"/>
          <p:cNvSpPr txBox="1">
            <a:spLocks noChangeArrowheads="1"/>
          </p:cNvSpPr>
          <p:nvPr/>
        </p:nvSpPr>
        <p:spPr bwMode="auto">
          <a:xfrm>
            <a:off x="5791200" y="3048000"/>
            <a:ext cx="2209800" cy="1209675"/>
          </a:xfrm>
          <a:prstGeom prst="rect">
            <a:avLst/>
          </a:prstGeom>
          <a:noFill/>
          <a:ln w="19050">
            <a:solidFill>
              <a:srgbClr val="000000"/>
            </a:solidFill>
            <a:miter lim="800000"/>
            <a:headEnd/>
            <a:tailEnd/>
          </a:ln>
        </p:spPr>
        <p:txBody>
          <a:bodyPr>
            <a:spAutoFit/>
          </a:bodyPr>
          <a:lstStyle/>
          <a:p>
            <a:pPr rtl="1">
              <a:spcBef>
                <a:spcPct val="50000"/>
              </a:spcBef>
            </a:pPr>
            <a:r>
              <a:rPr lang="fa-IR" sz="3600" i="1">
                <a:latin typeface="Monotype Corsiva" pitchFamily="66" charset="0"/>
                <a:cs typeface="B Mitra" pitchFamily="2" charset="-78"/>
              </a:rPr>
              <a:t>استراتژی توسعه بازار</a:t>
            </a:r>
            <a:endParaRPr lang="el-GR" sz="3600" i="1">
              <a:latin typeface="Monotype Corsiva" pitchFamily="66" charset="0"/>
              <a:cs typeface="B Mitra" pitchFamily="2" charset="-78"/>
            </a:endParaRPr>
          </a:p>
        </p:txBody>
      </p:sp>
      <p:sp>
        <p:nvSpPr>
          <p:cNvPr id="299014" name="Text Box 7"/>
          <p:cNvSpPr txBox="1">
            <a:spLocks noChangeArrowheads="1"/>
          </p:cNvSpPr>
          <p:nvPr/>
        </p:nvSpPr>
        <p:spPr bwMode="auto">
          <a:xfrm>
            <a:off x="5791200" y="4419600"/>
            <a:ext cx="2209800" cy="1209675"/>
          </a:xfrm>
          <a:prstGeom prst="rect">
            <a:avLst/>
          </a:prstGeom>
          <a:noFill/>
          <a:ln w="19050">
            <a:solidFill>
              <a:srgbClr val="000000"/>
            </a:solidFill>
            <a:miter lim="800000"/>
            <a:headEnd/>
            <a:tailEnd/>
          </a:ln>
        </p:spPr>
        <p:txBody>
          <a:bodyPr>
            <a:spAutoFit/>
          </a:bodyPr>
          <a:lstStyle/>
          <a:p>
            <a:pPr rtl="1">
              <a:spcBef>
                <a:spcPct val="50000"/>
              </a:spcBef>
            </a:pPr>
            <a:r>
              <a:rPr lang="fa-IR" sz="3600" i="1">
                <a:latin typeface="Monotype Corsiva" pitchFamily="66" charset="0"/>
                <a:cs typeface="B Mitra" pitchFamily="2" charset="-78"/>
              </a:rPr>
              <a:t>استراتژی تـنـوع</a:t>
            </a:r>
            <a:endParaRPr lang="el-GR" sz="3600" i="1">
              <a:latin typeface="Monotype Corsiva" pitchFamily="66" charset="0"/>
              <a:cs typeface="B Mitra" pitchFamily="2" charset="-78"/>
            </a:endParaRPr>
          </a:p>
        </p:txBody>
      </p:sp>
      <p:sp>
        <p:nvSpPr>
          <p:cNvPr id="299015" name="Text Box 8"/>
          <p:cNvSpPr txBox="1">
            <a:spLocks noChangeArrowheads="1"/>
          </p:cNvSpPr>
          <p:nvPr/>
        </p:nvSpPr>
        <p:spPr bwMode="auto">
          <a:xfrm>
            <a:off x="3429000" y="4419600"/>
            <a:ext cx="2209800" cy="1209675"/>
          </a:xfrm>
          <a:prstGeom prst="rect">
            <a:avLst/>
          </a:prstGeom>
          <a:noFill/>
          <a:ln w="19050">
            <a:solidFill>
              <a:srgbClr val="000000"/>
            </a:solidFill>
            <a:miter lim="800000"/>
            <a:headEnd/>
            <a:tailEnd/>
          </a:ln>
        </p:spPr>
        <p:txBody>
          <a:bodyPr>
            <a:spAutoFit/>
          </a:bodyPr>
          <a:lstStyle/>
          <a:p>
            <a:pPr rtl="1">
              <a:spcBef>
                <a:spcPct val="50000"/>
              </a:spcBef>
            </a:pPr>
            <a:r>
              <a:rPr lang="fa-IR" sz="3600" i="1">
                <a:latin typeface="Monotype Corsiva" pitchFamily="66" charset="0"/>
                <a:cs typeface="B Mitra" pitchFamily="2" charset="-78"/>
              </a:rPr>
              <a:t>استراتژی توسعه محصول</a:t>
            </a:r>
            <a:endParaRPr lang="el-GR" sz="3600" i="1">
              <a:latin typeface="Monotype Corsiva" pitchFamily="66" charset="0"/>
              <a:cs typeface="B Mitra" pitchFamily="2" charset="-78"/>
            </a:endParaRPr>
          </a:p>
        </p:txBody>
      </p:sp>
      <p:sp>
        <p:nvSpPr>
          <p:cNvPr id="299016" name="Text Box 9"/>
          <p:cNvSpPr txBox="1">
            <a:spLocks noChangeArrowheads="1"/>
          </p:cNvSpPr>
          <p:nvPr/>
        </p:nvSpPr>
        <p:spPr bwMode="auto">
          <a:xfrm>
            <a:off x="3429000" y="3048000"/>
            <a:ext cx="2209800" cy="1209675"/>
          </a:xfrm>
          <a:prstGeom prst="rect">
            <a:avLst/>
          </a:prstGeom>
          <a:noFill/>
          <a:ln w="19050">
            <a:solidFill>
              <a:srgbClr val="000000"/>
            </a:solidFill>
            <a:miter lim="800000"/>
            <a:headEnd/>
            <a:tailEnd/>
          </a:ln>
        </p:spPr>
        <p:txBody>
          <a:bodyPr>
            <a:spAutoFit/>
          </a:bodyPr>
          <a:lstStyle/>
          <a:p>
            <a:pPr rtl="1">
              <a:spcBef>
                <a:spcPct val="50000"/>
              </a:spcBef>
            </a:pPr>
            <a:r>
              <a:rPr lang="fa-IR" sz="3600" i="1">
                <a:latin typeface="Monotype Corsiva" pitchFamily="66" charset="0"/>
                <a:cs typeface="B Mitra" pitchFamily="2" charset="-78"/>
              </a:rPr>
              <a:t>استراتژی نفوذ در بازار</a:t>
            </a:r>
            <a:endParaRPr lang="el-GR" sz="3600" i="1">
              <a:latin typeface="Monotype Corsiva" pitchFamily="66" charset="0"/>
              <a:cs typeface="B Mitra" pitchFamily="2" charset="-78"/>
            </a:endParaRPr>
          </a:p>
        </p:txBody>
      </p:sp>
      <p:sp>
        <p:nvSpPr>
          <p:cNvPr id="299017" name="Text Box 10"/>
          <p:cNvSpPr txBox="1">
            <a:spLocks noChangeArrowheads="1"/>
          </p:cNvSpPr>
          <p:nvPr/>
        </p:nvSpPr>
        <p:spPr bwMode="auto">
          <a:xfrm>
            <a:off x="5715000" y="2286000"/>
            <a:ext cx="2209800" cy="519113"/>
          </a:xfrm>
          <a:prstGeom prst="rect">
            <a:avLst/>
          </a:prstGeom>
          <a:noFill/>
          <a:ln w="19050">
            <a:noFill/>
            <a:miter lim="800000"/>
            <a:headEnd/>
            <a:tailEnd/>
          </a:ln>
        </p:spPr>
        <p:txBody>
          <a:bodyPr>
            <a:spAutoFit/>
          </a:bodyPr>
          <a:lstStyle/>
          <a:p>
            <a:pPr rtl="1">
              <a:spcBef>
                <a:spcPct val="50000"/>
              </a:spcBef>
            </a:pPr>
            <a:r>
              <a:rPr lang="fa-IR" sz="2800" b="1" i="1">
                <a:latin typeface="Monotype Corsiva" pitchFamily="66" charset="0"/>
                <a:cs typeface="B Mitra" pitchFamily="2" charset="-78"/>
              </a:rPr>
              <a:t>جدید</a:t>
            </a:r>
            <a:endParaRPr lang="el-GR" sz="2800" b="1" i="1">
              <a:latin typeface="Monotype Corsiva" pitchFamily="66" charset="0"/>
              <a:cs typeface="B Mitra" pitchFamily="2" charset="-78"/>
            </a:endParaRPr>
          </a:p>
        </p:txBody>
      </p:sp>
      <p:sp>
        <p:nvSpPr>
          <p:cNvPr id="299018" name="Text Box 11"/>
          <p:cNvSpPr txBox="1">
            <a:spLocks noChangeArrowheads="1"/>
          </p:cNvSpPr>
          <p:nvPr/>
        </p:nvSpPr>
        <p:spPr bwMode="auto">
          <a:xfrm>
            <a:off x="3429000" y="2286000"/>
            <a:ext cx="2209800" cy="519113"/>
          </a:xfrm>
          <a:prstGeom prst="rect">
            <a:avLst/>
          </a:prstGeom>
          <a:noFill/>
          <a:ln w="19050">
            <a:noFill/>
            <a:miter lim="800000"/>
            <a:headEnd/>
            <a:tailEnd/>
          </a:ln>
        </p:spPr>
        <p:txBody>
          <a:bodyPr>
            <a:spAutoFit/>
          </a:bodyPr>
          <a:lstStyle/>
          <a:p>
            <a:pPr rtl="1">
              <a:spcBef>
                <a:spcPct val="50000"/>
              </a:spcBef>
            </a:pPr>
            <a:r>
              <a:rPr lang="fa-IR" sz="2800" b="1" i="1">
                <a:latin typeface="Monotype Corsiva" pitchFamily="66" charset="0"/>
                <a:cs typeface="B Mitra" pitchFamily="2" charset="-78"/>
              </a:rPr>
              <a:t>فعلی</a:t>
            </a:r>
            <a:endParaRPr lang="el-GR" sz="2800" b="1" i="1">
              <a:latin typeface="Monotype Corsiva" pitchFamily="66" charset="0"/>
              <a:cs typeface="B Mitra" pitchFamily="2" charset="-78"/>
            </a:endParaRPr>
          </a:p>
        </p:txBody>
      </p:sp>
      <p:sp>
        <p:nvSpPr>
          <p:cNvPr id="299019" name="Text Box 12"/>
          <p:cNvSpPr txBox="1">
            <a:spLocks noChangeArrowheads="1"/>
          </p:cNvSpPr>
          <p:nvPr/>
        </p:nvSpPr>
        <p:spPr bwMode="auto">
          <a:xfrm>
            <a:off x="4724400" y="1905000"/>
            <a:ext cx="2209800" cy="579438"/>
          </a:xfrm>
          <a:prstGeom prst="rect">
            <a:avLst/>
          </a:prstGeom>
          <a:noFill/>
          <a:ln w="19050">
            <a:noFill/>
            <a:miter lim="800000"/>
            <a:headEnd/>
            <a:tailEnd/>
          </a:ln>
        </p:spPr>
        <p:txBody>
          <a:bodyPr>
            <a:spAutoFit/>
          </a:bodyPr>
          <a:lstStyle/>
          <a:p>
            <a:pPr rtl="1">
              <a:spcBef>
                <a:spcPct val="50000"/>
              </a:spcBef>
            </a:pPr>
            <a:r>
              <a:rPr lang="fa-IR" sz="3200" b="1" i="1">
                <a:latin typeface="Monotype Corsiva" pitchFamily="66" charset="0"/>
                <a:cs typeface="B Mitra" pitchFamily="2" charset="-78"/>
              </a:rPr>
              <a:t>بازار</a:t>
            </a:r>
            <a:endParaRPr lang="el-GR" sz="3200" b="1" i="1">
              <a:latin typeface="Monotype Corsiva" pitchFamily="66" charset="0"/>
              <a:cs typeface="B Mitra" pitchFamily="2" charset="-78"/>
            </a:endParaRPr>
          </a:p>
        </p:txBody>
      </p:sp>
      <p:sp>
        <p:nvSpPr>
          <p:cNvPr id="299020" name="Text Box 13"/>
          <p:cNvSpPr txBox="1">
            <a:spLocks noChangeArrowheads="1"/>
          </p:cNvSpPr>
          <p:nvPr/>
        </p:nvSpPr>
        <p:spPr bwMode="auto">
          <a:xfrm>
            <a:off x="2362200" y="4800600"/>
            <a:ext cx="914400" cy="519113"/>
          </a:xfrm>
          <a:prstGeom prst="rect">
            <a:avLst/>
          </a:prstGeom>
          <a:noFill/>
          <a:ln w="19050">
            <a:noFill/>
            <a:miter lim="800000"/>
            <a:headEnd/>
            <a:tailEnd/>
          </a:ln>
        </p:spPr>
        <p:txBody>
          <a:bodyPr>
            <a:spAutoFit/>
          </a:bodyPr>
          <a:lstStyle/>
          <a:p>
            <a:pPr rtl="1">
              <a:spcBef>
                <a:spcPct val="50000"/>
              </a:spcBef>
            </a:pPr>
            <a:r>
              <a:rPr lang="fa-IR" sz="2800" b="1" i="1">
                <a:latin typeface="Monotype Corsiva" pitchFamily="66" charset="0"/>
                <a:cs typeface="B Mitra" pitchFamily="2" charset="-78"/>
              </a:rPr>
              <a:t>جدید</a:t>
            </a:r>
            <a:endParaRPr lang="el-GR" sz="2800" b="1" i="1">
              <a:latin typeface="Monotype Corsiva" pitchFamily="66" charset="0"/>
              <a:cs typeface="B Mitra" pitchFamily="2" charset="-78"/>
            </a:endParaRPr>
          </a:p>
        </p:txBody>
      </p:sp>
      <p:sp>
        <p:nvSpPr>
          <p:cNvPr id="299021" name="Text Box 14"/>
          <p:cNvSpPr txBox="1">
            <a:spLocks noChangeArrowheads="1"/>
          </p:cNvSpPr>
          <p:nvPr/>
        </p:nvSpPr>
        <p:spPr bwMode="auto">
          <a:xfrm>
            <a:off x="2209800" y="3352800"/>
            <a:ext cx="1143000" cy="519113"/>
          </a:xfrm>
          <a:prstGeom prst="rect">
            <a:avLst/>
          </a:prstGeom>
          <a:noFill/>
          <a:ln w="19050">
            <a:noFill/>
            <a:miter lim="800000"/>
            <a:headEnd/>
            <a:tailEnd/>
          </a:ln>
        </p:spPr>
        <p:txBody>
          <a:bodyPr>
            <a:spAutoFit/>
          </a:bodyPr>
          <a:lstStyle/>
          <a:p>
            <a:pPr rtl="1">
              <a:spcBef>
                <a:spcPct val="50000"/>
              </a:spcBef>
            </a:pPr>
            <a:r>
              <a:rPr lang="fa-IR" sz="2800" b="1" i="1">
                <a:latin typeface="Monotype Corsiva" pitchFamily="66" charset="0"/>
                <a:cs typeface="B Mitra" pitchFamily="2" charset="-78"/>
              </a:rPr>
              <a:t>فعلی</a:t>
            </a:r>
            <a:endParaRPr lang="el-GR" sz="2800" b="1" i="1">
              <a:latin typeface="Monotype Corsiva" pitchFamily="66" charset="0"/>
              <a:cs typeface="B Mitra" pitchFamily="2" charset="-78"/>
            </a:endParaRPr>
          </a:p>
        </p:txBody>
      </p:sp>
      <p:sp>
        <p:nvSpPr>
          <p:cNvPr id="299022" name="Text Box 15"/>
          <p:cNvSpPr txBox="1">
            <a:spLocks noChangeArrowheads="1"/>
          </p:cNvSpPr>
          <p:nvPr/>
        </p:nvSpPr>
        <p:spPr bwMode="auto">
          <a:xfrm>
            <a:off x="457200" y="4038600"/>
            <a:ext cx="2209800" cy="579438"/>
          </a:xfrm>
          <a:prstGeom prst="rect">
            <a:avLst/>
          </a:prstGeom>
          <a:noFill/>
          <a:ln w="19050">
            <a:noFill/>
            <a:miter lim="800000"/>
            <a:headEnd/>
            <a:tailEnd/>
          </a:ln>
        </p:spPr>
        <p:txBody>
          <a:bodyPr>
            <a:spAutoFit/>
          </a:bodyPr>
          <a:lstStyle/>
          <a:p>
            <a:pPr rtl="1">
              <a:spcBef>
                <a:spcPct val="50000"/>
              </a:spcBef>
            </a:pPr>
            <a:r>
              <a:rPr lang="fa-IR" sz="3200" b="1" i="1">
                <a:latin typeface="Monotype Corsiva" pitchFamily="66" charset="0"/>
                <a:cs typeface="B Mitra" pitchFamily="2" charset="-78"/>
              </a:rPr>
              <a:t>محصول</a:t>
            </a:r>
            <a:endParaRPr lang="el-GR" sz="3200" b="1" i="1">
              <a:latin typeface="Monotype Corsiva" pitchFamily="66" charset="0"/>
              <a:cs typeface="B Mitra" pitchFamily="2" charset="-78"/>
            </a:endParaRPr>
          </a:p>
        </p:txBody>
      </p:sp>
    </p:spTree>
  </p:cSld>
  <p:clrMapOvr>
    <a:masterClrMapping/>
  </p:clrMapOvr>
  <p:transition spd="slow">
    <p:wipe dir="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0034" name="Slide Number Placeholder 5"/>
          <p:cNvSpPr>
            <a:spLocks noGrp="1"/>
          </p:cNvSpPr>
          <p:nvPr>
            <p:ph type="sldNum" sz="quarter" idx="12"/>
          </p:nvPr>
        </p:nvSpPr>
        <p:spPr>
          <a:xfrm>
            <a:off x="7010400" y="6245225"/>
            <a:ext cx="2133600" cy="476250"/>
          </a:xfrm>
          <a:prstGeom prst="rect">
            <a:avLst/>
          </a:prstGeom>
          <a:noFill/>
        </p:spPr>
        <p:txBody>
          <a:bodyPr/>
          <a:lstStyle/>
          <a:p>
            <a:fld id="{5DAE7B49-4788-4ED7-9739-FA26A57BB88D}" type="slidenum">
              <a:rPr lang="ar-SA"/>
              <a:pPr/>
              <a:t>293</a:t>
            </a:fld>
            <a:endParaRPr lang="en-US"/>
          </a:p>
        </p:txBody>
      </p:sp>
      <p:sp>
        <p:nvSpPr>
          <p:cNvPr id="300035" name="WordArt 4" descr="Paper bag"/>
          <p:cNvSpPr>
            <a:spLocks noChangeArrowheads="1" noChangeShapeType="1" noTextEdit="1"/>
          </p:cNvSpPr>
          <p:nvPr/>
        </p:nvSpPr>
        <p:spPr bwMode="auto">
          <a:xfrm>
            <a:off x="1600200" y="381000"/>
            <a:ext cx="59436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گروه مشاوره بوستون</a:t>
            </a:r>
          </a:p>
        </p:txBody>
      </p:sp>
      <p:sp>
        <p:nvSpPr>
          <p:cNvPr id="300036" name="Text Box 5"/>
          <p:cNvSpPr txBox="1">
            <a:spLocks noChangeArrowheads="1"/>
          </p:cNvSpPr>
          <p:nvPr/>
        </p:nvSpPr>
        <p:spPr bwMode="auto">
          <a:xfrm>
            <a:off x="457200" y="25908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این ماتریس به مؤسسات کمک می کند تا آنها بتوانند وضعیت کلی خود یا تک تک واحدهای خود گران خویش را نسبت به رقباء در بازار مشخص نمایند</a:t>
            </a:r>
            <a:endParaRPr lang="el-GR" i="1">
              <a:latin typeface="Monotype Corsiva" pitchFamily="66" charset="0"/>
              <a:cs typeface="B Mitra" pitchFamily="2" charset="-78"/>
            </a:endParaRPr>
          </a:p>
        </p:txBody>
      </p:sp>
    </p:spTree>
  </p:cSld>
  <p:clrMapOvr>
    <a:masterClrMapping/>
  </p:clrMapOvr>
  <p:transition spd="slow">
    <p:wipe dir="u"/>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1058" name="Slide Number Placeholder 5"/>
          <p:cNvSpPr>
            <a:spLocks noGrp="1"/>
          </p:cNvSpPr>
          <p:nvPr>
            <p:ph type="sldNum" sz="quarter" idx="12"/>
          </p:nvPr>
        </p:nvSpPr>
        <p:spPr>
          <a:xfrm>
            <a:off x="7010400" y="6245225"/>
            <a:ext cx="2133600" cy="476250"/>
          </a:xfrm>
          <a:prstGeom prst="rect">
            <a:avLst/>
          </a:prstGeom>
          <a:noFill/>
        </p:spPr>
        <p:txBody>
          <a:bodyPr/>
          <a:lstStyle/>
          <a:p>
            <a:fld id="{F7AADF1B-E848-4335-B090-5F964A39646F}" type="slidenum">
              <a:rPr lang="ar-SA"/>
              <a:pPr/>
              <a:t>294</a:t>
            </a:fld>
            <a:endParaRPr lang="en-US"/>
          </a:p>
        </p:txBody>
      </p:sp>
      <p:sp>
        <p:nvSpPr>
          <p:cNvPr id="301059" name="WordArt 4" descr="Paper bag"/>
          <p:cNvSpPr>
            <a:spLocks noChangeArrowheads="1" noChangeShapeType="1" noTextEdit="1"/>
          </p:cNvSpPr>
          <p:nvPr/>
        </p:nvSpPr>
        <p:spPr bwMode="auto">
          <a:xfrm>
            <a:off x="3276600" y="381000"/>
            <a:ext cx="49530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شکل مدل ( ماتریس )</a:t>
            </a:r>
          </a:p>
        </p:txBody>
      </p:sp>
      <p:sp>
        <p:nvSpPr>
          <p:cNvPr id="301060" name="WordArt 5" descr="Paper bag"/>
          <p:cNvSpPr>
            <a:spLocks noChangeArrowheads="1" noChangeShapeType="1" noTextEdit="1"/>
          </p:cNvSpPr>
          <p:nvPr/>
        </p:nvSpPr>
        <p:spPr bwMode="auto">
          <a:xfrm>
            <a:off x="838200" y="457200"/>
            <a:ext cx="2057400" cy="914400"/>
          </a:xfrm>
          <a:prstGeom prst="rect">
            <a:avLst/>
          </a:prstGeom>
        </p:spPr>
        <p:txBody>
          <a:bodyPr wrap="none" fromWordArt="1">
            <a:prstTxWarp prst="textPlain">
              <a:avLst>
                <a:gd name="adj" fmla="val 50000"/>
              </a:avLst>
            </a:prstTxWarp>
          </a:bodyPr>
          <a:lstStyle/>
          <a:p>
            <a:r>
              <a:rPr lang="en-US" sz="9600" b="1" kern="10">
                <a:ln w="9525">
                  <a:solidFill>
                    <a:schemeClr val="tx1"/>
                  </a:solidFill>
                  <a:round/>
                  <a:headEnd/>
                  <a:tailEnd/>
                </a:ln>
                <a:blipFill dpi="0" rotWithShape="0">
                  <a:blip r:embed="rId2"/>
                  <a:srcRect/>
                  <a:tile tx="0" ty="0" sx="100000" sy="100000" flip="none" algn="tl"/>
                </a:blipFill>
                <a:latin typeface="Monotype Corsiva"/>
              </a:rPr>
              <a:t>BCG</a:t>
            </a:r>
            <a:endParaRPr lang="fa-IR" sz="9600" b="1" kern="10">
              <a:ln w="9525">
                <a:solidFill>
                  <a:schemeClr val="tx1"/>
                </a:solidFill>
                <a:round/>
                <a:headEnd/>
                <a:tailEnd/>
              </a:ln>
              <a:blipFill dpi="0" rotWithShape="0">
                <a:blip r:embed="rId2"/>
                <a:srcRect/>
                <a:tile tx="0" ty="0" sx="100000" sy="100000" flip="none" algn="tl"/>
              </a:blipFill>
              <a:latin typeface="Monotype Corsiva"/>
            </a:endParaRPr>
          </a:p>
        </p:txBody>
      </p:sp>
      <p:sp>
        <p:nvSpPr>
          <p:cNvPr id="301061" name="Rectangle 6"/>
          <p:cNvSpPr>
            <a:spLocks noChangeArrowheads="1"/>
          </p:cNvSpPr>
          <p:nvPr/>
        </p:nvSpPr>
        <p:spPr bwMode="auto">
          <a:xfrm>
            <a:off x="5410200" y="3048000"/>
            <a:ext cx="3505200" cy="1295400"/>
          </a:xfrm>
          <a:prstGeom prst="rect">
            <a:avLst/>
          </a:prstGeom>
          <a:solidFill>
            <a:schemeClr val="accent1"/>
          </a:solidFill>
          <a:ln w="19050" algn="ctr">
            <a:solidFill>
              <a:schemeClr val="tx1"/>
            </a:solidFill>
            <a:miter lim="800000"/>
            <a:headEnd type="none" w="lg" len="lg"/>
            <a:tailEnd type="none" w="lg" len="lg"/>
          </a:ln>
        </p:spPr>
        <p:txBody>
          <a:bodyPr wrap="none"/>
          <a:lstStyle/>
          <a:p>
            <a:pPr algn="r"/>
            <a:r>
              <a:rPr lang="fa-IR" sz="2000" i="1">
                <a:cs typeface="B Mitra" pitchFamily="2" charset="-78"/>
              </a:rPr>
              <a:t>نام واحد استراتژیک : </a:t>
            </a:r>
            <a:r>
              <a:rPr lang="fa-IR" sz="2000" b="1" i="1">
                <a:cs typeface="B Mitra" pitchFamily="2" charset="-78"/>
              </a:rPr>
              <a:t>علامت سؤال</a:t>
            </a:r>
          </a:p>
          <a:p>
            <a:pPr algn="r"/>
            <a:r>
              <a:rPr lang="fa-IR" sz="2000" i="1">
                <a:cs typeface="B Mitra" pitchFamily="2" charset="-78"/>
              </a:rPr>
              <a:t>استراتژی بازاریابی : تشدید تلاش های بازاریابی</a:t>
            </a:r>
          </a:p>
          <a:p>
            <a:pPr algn="r"/>
            <a:r>
              <a:rPr lang="fa-IR" sz="2000" i="1">
                <a:cs typeface="B Mitra" pitchFamily="2" charset="-78"/>
              </a:rPr>
              <a:t>واحد و یا ترک بازار ( حذف واحد ) .</a:t>
            </a:r>
            <a:endParaRPr lang="en-US" sz="2000" i="1">
              <a:cs typeface="B Mitra" pitchFamily="2" charset="-78"/>
            </a:endParaRPr>
          </a:p>
        </p:txBody>
      </p:sp>
      <p:sp>
        <p:nvSpPr>
          <p:cNvPr id="301062" name="Rectangle 8"/>
          <p:cNvSpPr>
            <a:spLocks noChangeArrowheads="1"/>
          </p:cNvSpPr>
          <p:nvPr/>
        </p:nvSpPr>
        <p:spPr bwMode="auto">
          <a:xfrm>
            <a:off x="1828800" y="3048000"/>
            <a:ext cx="3505200" cy="1295400"/>
          </a:xfrm>
          <a:prstGeom prst="rect">
            <a:avLst/>
          </a:prstGeom>
          <a:solidFill>
            <a:schemeClr val="accent1"/>
          </a:solidFill>
          <a:ln w="19050" algn="ctr">
            <a:solidFill>
              <a:schemeClr val="tx1"/>
            </a:solidFill>
            <a:miter lim="800000"/>
            <a:headEnd type="none" w="lg" len="lg"/>
            <a:tailEnd type="none" w="lg" len="lg"/>
          </a:ln>
        </p:spPr>
        <p:txBody>
          <a:bodyPr wrap="none"/>
          <a:lstStyle/>
          <a:p>
            <a:pPr algn="r"/>
            <a:r>
              <a:rPr lang="fa-IR" sz="2000" i="1">
                <a:cs typeface="B Mitra" pitchFamily="2" charset="-78"/>
              </a:rPr>
              <a:t>نام واحد استراتژیک : </a:t>
            </a:r>
            <a:r>
              <a:rPr lang="fa-IR" sz="2000" b="1" i="1">
                <a:cs typeface="B Mitra" pitchFamily="2" charset="-78"/>
              </a:rPr>
              <a:t>ستاره</a:t>
            </a:r>
          </a:p>
          <a:p>
            <a:pPr algn="r"/>
            <a:r>
              <a:rPr lang="fa-IR" sz="2000" i="1">
                <a:cs typeface="B Mitra" pitchFamily="2" charset="-78"/>
              </a:rPr>
              <a:t>استراتژی بازاریابی : تلاش های وسیع بازاریابی </a:t>
            </a:r>
          </a:p>
          <a:p>
            <a:pPr algn="r"/>
            <a:r>
              <a:rPr lang="fa-IR" sz="2000" i="1">
                <a:cs typeface="B Mitra" pitchFamily="2" charset="-78"/>
              </a:rPr>
              <a:t>به منظور حفظ ویا افزایش سهم بازار واحد مذکور</a:t>
            </a:r>
            <a:endParaRPr lang="en-US" sz="2000" i="1">
              <a:cs typeface="B Mitra" pitchFamily="2" charset="-78"/>
            </a:endParaRPr>
          </a:p>
        </p:txBody>
      </p:sp>
      <p:sp>
        <p:nvSpPr>
          <p:cNvPr id="301063" name="Rectangle 9"/>
          <p:cNvSpPr>
            <a:spLocks noChangeArrowheads="1"/>
          </p:cNvSpPr>
          <p:nvPr/>
        </p:nvSpPr>
        <p:spPr bwMode="auto">
          <a:xfrm>
            <a:off x="5410200" y="4419600"/>
            <a:ext cx="3505200" cy="1295400"/>
          </a:xfrm>
          <a:prstGeom prst="rect">
            <a:avLst/>
          </a:prstGeom>
          <a:solidFill>
            <a:schemeClr val="accent1"/>
          </a:solidFill>
          <a:ln w="19050" algn="ctr">
            <a:solidFill>
              <a:schemeClr val="tx1"/>
            </a:solidFill>
            <a:miter lim="800000"/>
            <a:headEnd type="none" w="lg" len="lg"/>
            <a:tailEnd type="none" w="lg" len="lg"/>
          </a:ln>
        </p:spPr>
        <p:txBody>
          <a:bodyPr wrap="none"/>
          <a:lstStyle/>
          <a:p>
            <a:pPr algn="r"/>
            <a:r>
              <a:rPr lang="fa-IR" sz="2000" i="1">
                <a:cs typeface="B Mitra" pitchFamily="2" charset="-78"/>
              </a:rPr>
              <a:t>نام واحد استراتژیک : </a:t>
            </a:r>
            <a:r>
              <a:rPr lang="fa-IR" sz="2000" b="1" i="1">
                <a:cs typeface="B Mitra" pitchFamily="2" charset="-78"/>
              </a:rPr>
              <a:t>سگ</a:t>
            </a:r>
          </a:p>
          <a:p>
            <a:pPr algn="r"/>
            <a:r>
              <a:rPr lang="fa-IR" sz="2000" i="1">
                <a:cs typeface="B Mitra" pitchFamily="2" charset="-78"/>
              </a:rPr>
              <a:t>استراتژی بازاریابی : کاهش فعالیت ها یا حذف </a:t>
            </a:r>
          </a:p>
          <a:p>
            <a:pPr algn="r"/>
            <a:r>
              <a:rPr lang="fa-IR" sz="2000" i="1">
                <a:cs typeface="B Mitra" pitchFamily="2" charset="-78"/>
              </a:rPr>
              <a:t>کامل واحد از مجموعه شرکت </a:t>
            </a:r>
            <a:endParaRPr lang="en-US" sz="2000" i="1">
              <a:cs typeface="B Mitra" pitchFamily="2" charset="-78"/>
            </a:endParaRPr>
          </a:p>
        </p:txBody>
      </p:sp>
      <p:sp>
        <p:nvSpPr>
          <p:cNvPr id="301064" name="Rectangle 10"/>
          <p:cNvSpPr>
            <a:spLocks noChangeArrowheads="1"/>
          </p:cNvSpPr>
          <p:nvPr/>
        </p:nvSpPr>
        <p:spPr bwMode="auto">
          <a:xfrm>
            <a:off x="1828800" y="4419600"/>
            <a:ext cx="3505200" cy="1295400"/>
          </a:xfrm>
          <a:prstGeom prst="rect">
            <a:avLst/>
          </a:prstGeom>
          <a:solidFill>
            <a:schemeClr val="accent1"/>
          </a:solidFill>
          <a:ln w="19050" algn="ctr">
            <a:solidFill>
              <a:schemeClr val="tx1"/>
            </a:solidFill>
            <a:miter lim="800000"/>
            <a:headEnd type="none" w="lg" len="lg"/>
            <a:tailEnd type="none" w="lg" len="lg"/>
          </a:ln>
        </p:spPr>
        <p:txBody>
          <a:bodyPr wrap="none"/>
          <a:lstStyle/>
          <a:p>
            <a:pPr algn="r"/>
            <a:r>
              <a:rPr lang="fa-IR" sz="2000" i="1">
                <a:cs typeface="B Mitra" pitchFamily="2" charset="-78"/>
              </a:rPr>
              <a:t>نام واحد استراتژیک : </a:t>
            </a:r>
            <a:r>
              <a:rPr lang="fa-IR" sz="2000" b="1" i="1">
                <a:cs typeface="B Mitra" pitchFamily="2" charset="-78"/>
              </a:rPr>
              <a:t>گاو شیرده</a:t>
            </a:r>
          </a:p>
          <a:p>
            <a:pPr algn="r"/>
            <a:r>
              <a:rPr lang="fa-IR" sz="2000" i="1">
                <a:cs typeface="B Mitra" pitchFamily="2" charset="-78"/>
              </a:rPr>
              <a:t>استراتژی بازاریابی : استفاده از سود کلان این </a:t>
            </a:r>
          </a:p>
          <a:p>
            <a:pPr algn="r"/>
            <a:r>
              <a:rPr lang="fa-IR" sz="2000" i="1">
                <a:cs typeface="B Mitra" pitchFamily="2" charset="-78"/>
              </a:rPr>
              <a:t>واحد برای رشد همه واحدهای شرکت و حفظ </a:t>
            </a:r>
          </a:p>
          <a:p>
            <a:pPr algn="r"/>
            <a:r>
              <a:rPr lang="fa-IR" sz="2000" i="1">
                <a:cs typeface="B Mitra" pitchFamily="2" charset="-78"/>
              </a:rPr>
              <a:t>موفقیت خود واحد</a:t>
            </a:r>
            <a:endParaRPr lang="en-US" sz="2000" i="1">
              <a:cs typeface="B Mitra" pitchFamily="2" charset="-78"/>
            </a:endParaRPr>
          </a:p>
        </p:txBody>
      </p:sp>
      <p:sp>
        <p:nvSpPr>
          <p:cNvPr id="301065" name="Text Box 11"/>
          <p:cNvSpPr txBox="1">
            <a:spLocks noChangeArrowheads="1"/>
          </p:cNvSpPr>
          <p:nvPr/>
        </p:nvSpPr>
        <p:spPr bwMode="auto">
          <a:xfrm>
            <a:off x="381000" y="3657600"/>
            <a:ext cx="1371600" cy="1552575"/>
          </a:xfrm>
          <a:prstGeom prst="rect">
            <a:avLst/>
          </a:prstGeom>
          <a:noFill/>
          <a:ln w="19050" algn="ctr">
            <a:noFill/>
            <a:miter lim="800000"/>
            <a:headEnd type="none" w="lg" len="lg"/>
            <a:tailEnd type="none" w="lg" len="lg"/>
          </a:ln>
        </p:spPr>
        <p:txBody>
          <a:bodyPr>
            <a:spAutoFit/>
          </a:bodyPr>
          <a:lstStyle/>
          <a:p>
            <a:pPr algn="r" rtl="1">
              <a:spcBef>
                <a:spcPct val="50000"/>
              </a:spcBef>
            </a:pPr>
            <a:r>
              <a:rPr lang="fa-IR" sz="2400" i="1">
                <a:cs typeface="B Mitra" pitchFamily="2" charset="-78"/>
              </a:rPr>
              <a:t>بالا</a:t>
            </a:r>
          </a:p>
          <a:p>
            <a:pPr algn="r" rtl="1">
              <a:spcBef>
                <a:spcPct val="50000"/>
              </a:spcBef>
            </a:pPr>
            <a:endParaRPr lang="fa-IR" sz="2400" i="1">
              <a:cs typeface="B Mitra" pitchFamily="2" charset="-78"/>
            </a:endParaRPr>
          </a:p>
          <a:p>
            <a:pPr algn="r" rtl="1">
              <a:spcBef>
                <a:spcPct val="50000"/>
              </a:spcBef>
            </a:pPr>
            <a:r>
              <a:rPr lang="fa-IR" sz="2400" i="1">
                <a:cs typeface="B Mitra" pitchFamily="2" charset="-78"/>
              </a:rPr>
              <a:t>پایین</a:t>
            </a:r>
            <a:endParaRPr lang="en-US" sz="2400" i="1">
              <a:cs typeface="B Mitra" pitchFamily="2" charset="-78"/>
            </a:endParaRPr>
          </a:p>
        </p:txBody>
      </p:sp>
      <p:sp>
        <p:nvSpPr>
          <p:cNvPr id="301066" name="Text Box 12"/>
          <p:cNvSpPr txBox="1">
            <a:spLocks noChangeArrowheads="1"/>
          </p:cNvSpPr>
          <p:nvPr/>
        </p:nvSpPr>
        <p:spPr bwMode="auto">
          <a:xfrm>
            <a:off x="76200" y="4191000"/>
            <a:ext cx="1676400" cy="396875"/>
          </a:xfrm>
          <a:prstGeom prst="rect">
            <a:avLst/>
          </a:prstGeom>
          <a:noFill/>
          <a:ln w="19050" algn="ctr">
            <a:noFill/>
            <a:miter lim="800000"/>
            <a:headEnd type="none" w="lg" len="lg"/>
            <a:tailEnd type="none" w="lg" len="lg"/>
          </a:ln>
        </p:spPr>
        <p:txBody>
          <a:bodyPr>
            <a:spAutoFit/>
          </a:bodyPr>
          <a:lstStyle/>
          <a:p>
            <a:pPr algn="r" rtl="1">
              <a:spcBef>
                <a:spcPct val="50000"/>
              </a:spcBef>
            </a:pPr>
            <a:r>
              <a:rPr lang="fa-IR" sz="2000" b="1" i="1">
                <a:cs typeface="B Mitra" pitchFamily="2" charset="-78"/>
              </a:rPr>
              <a:t>نرخ رشد صنعت</a:t>
            </a:r>
            <a:endParaRPr lang="en-US" sz="2000" b="1" i="1">
              <a:cs typeface="B Mitra" pitchFamily="2" charset="-78"/>
            </a:endParaRPr>
          </a:p>
        </p:txBody>
      </p:sp>
      <p:sp>
        <p:nvSpPr>
          <p:cNvPr id="301067" name="Text Box 13"/>
          <p:cNvSpPr txBox="1">
            <a:spLocks noChangeArrowheads="1"/>
          </p:cNvSpPr>
          <p:nvPr/>
        </p:nvSpPr>
        <p:spPr bwMode="auto">
          <a:xfrm>
            <a:off x="4495800" y="1600200"/>
            <a:ext cx="1676400" cy="396875"/>
          </a:xfrm>
          <a:prstGeom prst="rect">
            <a:avLst/>
          </a:prstGeom>
          <a:noFill/>
          <a:ln w="19050" algn="ctr">
            <a:noFill/>
            <a:miter lim="800000"/>
            <a:headEnd type="none" w="lg" len="lg"/>
            <a:tailEnd type="none" w="lg" len="lg"/>
          </a:ln>
        </p:spPr>
        <p:txBody>
          <a:bodyPr>
            <a:spAutoFit/>
          </a:bodyPr>
          <a:lstStyle/>
          <a:p>
            <a:pPr algn="r" rtl="1">
              <a:spcBef>
                <a:spcPct val="50000"/>
              </a:spcBef>
            </a:pPr>
            <a:r>
              <a:rPr lang="fa-IR" sz="2000" b="1" i="1">
                <a:cs typeface="B Mitra" pitchFamily="2" charset="-78"/>
              </a:rPr>
              <a:t>سهم نسبی بازار</a:t>
            </a:r>
            <a:endParaRPr lang="en-US" sz="2000" b="1" i="1">
              <a:cs typeface="B Mitra" pitchFamily="2" charset="-78"/>
            </a:endParaRPr>
          </a:p>
        </p:txBody>
      </p:sp>
      <p:sp>
        <p:nvSpPr>
          <p:cNvPr id="301068" name="Text Box 14"/>
          <p:cNvSpPr txBox="1">
            <a:spLocks noChangeArrowheads="1"/>
          </p:cNvSpPr>
          <p:nvPr/>
        </p:nvSpPr>
        <p:spPr bwMode="auto">
          <a:xfrm>
            <a:off x="2209800" y="2438400"/>
            <a:ext cx="5486400" cy="457200"/>
          </a:xfrm>
          <a:prstGeom prst="rect">
            <a:avLst/>
          </a:prstGeom>
          <a:noFill/>
          <a:ln w="19050" algn="ctr">
            <a:noFill/>
            <a:miter lim="800000"/>
            <a:headEnd type="none" w="lg" len="lg"/>
            <a:tailEnd type="none" w="lg" len="lg"/>
          </a:ln>
        </p:spPr>
        <p:txBody>
          <a:bodyPr>
            <a:spAutoFit/>
          </a:bodyPr>
          <a:lstStyle/>
          <a:p>
            <a:pPr algn="r" rtl="1">
              <a:spcBef>
                <a:spcPct val="50000"/>
              </a:spcBef>
            </a:pPr>
            <a:r>
              <a:rPr lang="fa-IR" sz="2400" i="1">
                <a:cs typeface="B Mitra" pitchFamily="2" charset="-78"/>
              </a:rPr>
              <a:t>    پایین                                            بالا</a:t>
            </a:r>
            <a:endParaRPr lang="en-US" sz="2400" i="1">
              <a:cs typeface="B Mitra" pitchFamily="2" charset="-78"/>
            </a:endParaRPr>
          </a:p>
        </p:txBody>
      </p:sp>
    </p:spTree>
  </p:cSld>
  <p:clrMapOvr>
    <a:masterClrMapping/>
  </p:clrMapOvr>
  <p:transition spd="slow">
    <p:random/>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Slide Number Placeholder 5"/>
          <p:cNvSpPr>
            <a:spLocks noGrp="1"/>
          </p:cNvSpPr>
          <p:nvPr>
            <p:ph type="sldNum" sz="quarter" idx="12"/>
          </p:nvPr>
        </p:nvSpPr>
        <p:spPr>
          <a:xfrm>
            <a:off x="7010400" y="6245225"/>
            <a:ext cx="2133600" cy="476250"/>
          </a:xfrm>
          <a:prstGeom prst="rect">
            <a:avLst/>
          </a:prstGeom>
          <a:noFill/>
        </p:spPr>
        <p:txBody>
          <a:bodyPr/>
          <a:lstStyle/>
          <a:p>
            <a:fld id="{701B0941-EBF9-4B4B-8421-1E32095AE5C3}" type="slidenum">
              <a:rPr lang="ar-SA"/>
              <a:pPr/>
              <a:t>295</a:t>
            </a:fld>
            <a:endParaRPr lang="en-US"/>
          </a:p>
        </p:txBody>
      </p:sp>
      <p:sp>
        <p:nvSpPr>
          <p:cNvPr id="302083" name="WordArt 4" descr="Paper bag"/>
          <p:cNvSpPr>
            <a:spLocks noChangeArrowheads="1" noChangeShapeType="1" noTextEdit="1"/>
          </p:cNvSpPr>
          <p:nvPr/>
        </p:nvSpPr>
        <p:spPr bwMode="auto">
          <a:xfrm>
            <a:off x="762000" y="381000"/>
            <a:ext cx="76200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تجزیه تجاری جنرال الکتریک</a:t>
            </a:r>
          </a:p>
        </p:txBody>
      </p:sp>
      <p:sp>
        <p:nvSpPr>
          <p:cNvPr id="302084" name="Text Box 5"/>
          <p:cNvSpPr txBox="1">
            <a:spLocks noChangeArrowheads="1"/>
          </p:cNvSpPr>
          <p:nvPr/>
        </p:nvSpPr>
        <p:spPr bwMode="auto">
          <a:xfrm>
            <a:off x="457200" y="25908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این مدل با بهره گیری از دو عامل « جذابیت بازار » و « موقعیت تجاری » مدیران را در طبقه بندی محصولات و یا واحدهای تجاری استراتژیک خود کمک می نماید</a:t>
            </a:r>
            <a:endParaRPr lang="el-GR" i="1">
              <a:latin typeface="Monotype Corsiva" pitchFamily="66" charset="0"/>
              <a:cs typeface="B Mitra" pitchFamily="2" charset="-78"/>
            </a:endParaRPr>
          </a:p>
        </p:txBody>
      </p:sp>
    </p:spTree>
  </p:cSld>
  <p:clrMapOvr>
    <a:masterClrMapping/>
  </p:clrMapOvr>
  <p:transition spd="slow">
    <p:blinds/>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Slide Number Placeholder 5"/>
          <p:cNvSpPr>
            <a:spLocks noGrp="1"/>
          </p:cNvSpPr>
          <p:nvPr>
            <p:ph type="sldNum" sz="quarter" idx="12"/>
          </p:nvPr>
        </p:nvSpPr>
        <p:spPr>
          <a:xfrm>
            <a:off x="7010400" y="6245225"/>
            <a:ext cx="2133600" cy="476250"/>
          </a:xfrm>
          <a:prstGeom prst="rect">
            <a:avLst/>
          </a:prstGeom>
          <a:noFill/>
        </p:spPr>
        <p:txBody>
          <a:bodyPr/>
          <a:lstStyle/>
          <a:p>
            <a:fld id="{CA4C94C3-5418-44CF-8ACB-778077FFD237}" type="slidenum">
              <a:rPr lang="ar-SA"/>
              <a:pPr/>
              <a:t>296</a:t>
            </a:fld>
            <a:endParaRPr lang="en-US"/>
          </a:p>
        </p:txBody>
      </p:sp>
      <p:sp>
        <p:nvSpPr>
          <p:cNvPr id="303107" name="WordArt 4" descr="Paper bag"/>
          <p:cNvSpPr>
            <a:spLocks noChangeArrowheads="1" noChangeShapeType="1" noTextEdit="1"/>
          </p:cNvSpPr>
          <p:nvPr/>
        </p:nvSpPr>
        <p:spPr bwMode="auto">
          <a:xfrm>
            <a:off x="990600" y="381000"/>
            <a:ext cx="7162800" cy="914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شکل مدل تجزیه تجاری جنرال الکتریک</a:t>
            </a:r>
          </a:p>
        </p:txBody>
      </p:sp>
      <p:sp>
        <p:nvSpPr>
          <p:cNvPr id="303108" name="Rectangle 5"/>
          <p:cNvSpPr>
            <a:spLocks noChangeArrowheads="1"/>
          </p:cNvSpPr>
          <p:nvPr/>
        </p:nvSpPr>
        <p:spPr bwMode="auto">
          <a:xfrm>
            <a:off x="6477000" y="2514600"/>
            <a:ext cx="1752600" cy="762000"/>
          </a:xfrm>
          <a:prstGeom prst="rect">
            <a:avLst/>
          </a:prstGeom>
          <a:solidFill>
            <a:schemeClr val="accent1"/>
          </a:solidFill>
          <a:ln w="19050" algn="ctr">
            <a:solidFill>
              <a:schemeClr val="tx1"/>
            </a:solidFill>
            <a:miter lim="800000"/>
            <a:headEnd type="none" w="lg" len="lg"/>
            <a:tailEnd type="none" w="lg" len="lg"/>
          </a:ln>
        </p:spPr>
        <p:txBody>
          <a:bodyPr wrap="none" anchor="ctr" anchorCtr="1"/>
          <a:lstStyle/>
          <a:p>
            <a:r>
              <a:rPr lang="fa-IR" sz="2800" i="1">
                <a:cs typeface="B Mitra" pitchFamily="2" charset="-78"/>
              </a:rPr>
              <a:t>حمایت</a:t>
            </a:r>
            <a:endParaRPr lang="en-US" sz="2800" i="1">
              <a:cs typeface="B Mitra" pitchFamily="2" charset="-78"/>
            </a:endParaRPr>
          </a:p>
        </p:txBody>
      </p:sp>
      <p:sp>
        <p:nvSpPr>
          <p:cNvPr id="303109" name="Rectangle 6"/>
          <p:cNvSpPr>
            <a:spLocks noChangeArrowheads="1"/>
          </p:cNvSpPr>
          <p:nvPr/>
        </p:nvSpPr>
        <p:spPr bwMode="auto">
          <a:xfrm>
            <a:off x="6477000" y="3505200"/>
            <a:ext cx="1752600" cy="762000"/>
          </a:xfrm>
          <a:prstGeom prst="rect">
            <a:avLst/>
          </a:prstGeom>
          <a:solidFill>
            <a:schemeClr val="accent1"/>
          </a:solidFill>
          <a:ln w="19050" algn="ctr">
            <a:solidFill>
              <a:schemeClr val="tx1"/>
            </a:solidFill>
            <a:miter lim="800000"/>
            <a:headEnd type="none" w="lg" len="lg"/>
            <a:tailEnd type="none" w="lg" len="lg"/>
          </a:ln>
        </p:spPr>
        <p:txBody>
          <a:bodyPr wrap="none" anchor="ctr" anchorCtr="1"/>
          <a:lstStyle/>
          <a:p>
            <a:r>
              <a:rPr lang="fa-IR" sz="2800" i="1">
                <a:cs typeface="B Mitra" pitchFamily="2" charset="-78"/>
              </a:rPr>
              <a:t>برداشت سود</a:t>
            </a:r>
            <a:endParaRPr lang="en-US" sz="2800" i="1">
              <a:cs typeface="B Mitra" pitchFamily="2" charset="-78"/>
            </a:endParaRPr>
          </a:p>
        </p:txBody>
      </p:sp>
      <p:sp>
        <p:nvSpPr>
          <p:cNvPr id="303110" name="Rectangle 7"/>
          <p:cNvSpPr>
            <a:spLocks noChangeArrowheads="1"/>
          </p:cNvSpPr>
          <p:nvPr/>
        </p:nvSpPr>
        <p:spPr bwMode="auto">
          <a:xfrm>
            <a:off x="6477000" y="4495800"/>
            <a:ext cx="1752600" cy="762000"/>
          </a:xfrm>
          <a:prstGeom prst="rect">
            <a:avLst/>
          </a:prstGeom>
          <a:solidFill>
            <a:schemeClr val="accent1"/>
          </a:solidFill>
          <a:ln w="19050" algn="ctr">
            <a:solidFill>
              <a:schemeClr val="tx1"/>
            </a:solidFill>
            <a:miter lim="800000"/>
            <a:headEnd type="none" w="lg" len="lg"/>
            <a:tailEnd type="none" w="lg" len="lg"/>
          </a:ln>
        </p:spPr>
        <p:txBody>
          <a:bodyPr wrap="none" anchor="ctr" anchorCtr="1"/>
          <a:lstStyle/>
          <a:p>
            <a:r>
              <a:rPr lang="fa-IR" sz="2800" i="1">
                <a:cs typeface="B Mitra" pitchFamily="2" charset="-78"/>
              </a:rPr>
              <a:t>حذف</a:t>
            </a:r>
            <a:endParaRPr lang="en-US" sz="2800" i="1">
              <a:cs typeface="B Mitra" pitchFamily="2" charset="-78"/>
            </a:endParaRPr>
          </a:p>
        </p:txBody>
      </p:sp>
      <p:sp>
        <p:nvSpPr>
          <p:cNvPr id="303111" name="Rectangle 8"/>
          <p:cNvSpPr>
            <a:spLocks noChangeArrowheads="1"/>
          </p:cNvSpPr>
          <p:nvPr/>
        </p:nvSpPr>
        <p:spPr bwMode="auto">
          <a:xfrm>
            <a:off x="4495800" y="2514600"/>
            <a:ext cx="1752600" cy="762000"/>
          </a:xfrm>
          <a:prstGeom prst="rect">
            <a:avLst/>
          </a:prstGeom>
          <a:solidFill>
            <a:schemeClr val="accent1"/>
          </a:solidFill>
          <a:ln w="19050" algn="ctr">
            <a:solidFill>
              <a:schemeClr val="tx1"/>
            </a:solidFill>
            <a:miter lim="800000"/>
            <a:headEnd type="none" w="lg" len="lg"/>
            <a:tailEnd type="none" w="lg" len="lg"/>
          </a:ln>
        </p:spPr>
        <p:txBody>
          <a:bodyPr wrap="none" anchor="ctr" anchorCtr="1"/>
          <a:lstStyle/>
          <a:p>
            <a:r>
              <a:rPr lang="fa-IR" sz="2800" i="1">
                <a:cs typeface="B Mitra" pitchFamily="2" charset="-78"/>
              </a:rPr>
              <a:t>سرمایه گذاری</a:t>
            </a:r>
            <a:endParaRPr lang="en-US" sz="2800" i="1">
              <a:cs typeface="B Mitra" pitchFamily="2" charset="-78"/>
            </a:endParaRPr>
          </a:p>
        </p:txBody>
      </p:sp>
      <p:sp>
        <p:nvSpPr>
          <p:cNvPr id="303112" name="Rectangle 9"/>
          <p:cNvSpPr>
            <a:spLocks noChangeArrowheads="1"/>
          </p:cNvSpPr>
          <p:nvPr/>
        </p:nvSpPr>
        <p:spPr bwMode="auto">
          <a:xfrm>
            <a:off x="4495800" y="3505200"/>
            <a:ext cx="1752600" cy="762000"/>
          </a:xfrm>
          <a:prstGeom prst="rect">
            <a:avLst/>
          </a:prstGeom>
          <a:solidFill>
            <a:schemeClr val="accent1"/>
          </a:solidFill>
          <a:ln w="19050" algn="ctr">
            <a:solidFill>
              <a:schemeClr val="tx1"/>
            </a:solidFill>
            <a:miter lim="800000"/>
            <a:headEnd type="none" w="lg" len="lg"/>
            <a:tailEnd type="none" w="lg" len="lg"/>
          </a:ln>
        </p:spPr>
        <p:txBody>
          <a:bodyPr wrap="none" anchor="ctr" anchorCtr="1"/>
          <a:lstStyle/>
          <a:p>
            <a:r>
              <a:rPr lang="fa-IR" sz="2800" i="1">
                <a:cs typeface="B Mitra" pitchFamily="2" charset="-78"/>
              </a:rPr>
              <a:t>حمایت</a:t>
            </a:r>
            <a:endParaRPr lang="en-US" sz="2800" i="1">
              <a:cs typeface="B Mitra" pitchFamily="2" charset="-78"/>
            </a:endParaRPr>
          </a:p>
        </p:txBody>
      </p:sp>
      <p:sp>
        <p:nvSpPr>
          <p:cNvPr id="303113" name="Rectangle 10"/>
          <p:cNvSpPr>
            <a:spLocks noChangeArrowheads="1"/>
          </p:cNvSpPr>
          <p:nvPr/>
        </p:nvSpPr>
        <p:spPr bwMode="auto">
          <a:xfrm>
            <a:off x="4495800" y="4495800"/>
            <a:ext cx="1752600" cy="762000"/>
          </a:xfrm>
          <a:prstGeom prst="rect">
            <a:avLst/>
          </a:prstGeom>
          <a:solidFill>
            <a:schemeClr val="accent1"/>
          </a:solidFill>
          <a:ln w="19050" algn="ctr">
            <a:solidFill>
              <a:schemeClr val="tx1"/>
            </a:solidFill>
            <a:miter lim="800000"/>
            <a:headEnd type="none" w="lg" len="lg"/>
            <a:tailEnd type="none" w="lg" len="lg"/>
          </a:ln>
        </p:spPr>
        <p:txBody>
          <a:bodyPr wrap="none" anchor="ctr" anchorCtr="1"/>
          <a:lstStyle/>
          <a:p>
            <a:r>
              <a:rPr lang="fa-IR" sz="2800" i="1">
                <a:cs typeface="B Mitra" pitchFamily="2" charset="-78"/>
              </a:rPr>
              <a:t>برداشت سود</a:t>
            </a:r>
            <a:endParaRPr lang="en-US" sz="2800" i="1">
              <a:cs typeface="B Mitra" pitchFamily="2" charset="-78"/>
            </a:endParaRPr>
          </a:p>
        </p:txBody>
      </p:sp>
      <p:sp>
        <p:nvSpPr>
          <p:cNvPr id="303114" name="Rectangle 11"/>
          <p:cNvSpPr>
            <a:spLocks noChangeArrowheads="1"/>
          </p:cNvSpPr>
          <p:nvPr/>
        </p:nvSpPr>
        <p:spPr bwMode="auto">
          <a:xfrm>
            <a:off x="2514600" y="2514600"/>
            <a:ext cx="1752600" cy="762000"/>
          </a:xfrm>
          <a:prstGeom prst="rect">
            <a:avLst/>
          </a:prstGeom>
          <a:solidFill>
            <a:schemeClr val="accent1"/>
          </a:solidFill>
          <a:ln w="19050" algn="ctr">
            <a:solidFill>
              <a:schemeClr val="tx1"/>
            </a:solidFill>
            <a:miter lim="800000"/>
            <a:headEnd type="none" w="lg" len="lg"/>
            <a:tailEnd type="none" w="lg" len="lg"/>
          </a:ln>
        </p:spPr>
        <p:txBody>
          <a:bodyPr wrap="none" anchor="ctr" anchorCtr="1"/>
          <a:lstStyle/>
          <a:p>
            <a:r>
              <a:rPr lang="fa-IR" sz="2800" i="1">
                <a:cs typeface="B Mitra" pitchFamily="2" charset="-78"/>
              </a:rPr>
              <a:t>سرمایه گذاری</a:t>
            </a:r>
            <a:endParaRPr lang="en-US" sz="2800" i="1">
              <a:cs typeface="B Mitra" pitchFamily="2" charset="-78"/>
            </a:endParaRPr>
          </a:p>
        </p:txBody>
      </p:sp>
      <p:sp>
        <p:nvSpPr>
          <p:cNvPr id="303115" name="Rectangle 12"/>
          <p:cNvSpPr>
            <a:spLocks noChangeArrowheads="1"/>
          </p:cNvSpPr>
          <p:nvPr/>
        </p:nvSpPr>
        <p:spPr bwMode="auto">
          <a:xfrm>
            <a:off x="2514600" y="3505200"/>
            <a:ext cx="1752600" cy="762000"/>
          </a:xfrm>
          <a:prstGeom prst="rect">
            <a:avLst/>
          </a:prstGeom>
          <a:solidFill>
            <a:schemeClr val="accent1"/>
          </a:solidFill>
          <a:ln w="19050" algn="ctr">
            <a:solidFill>
              <a:schemeClr val="tx1"/>
            </a:solidFill>
            <a:miter lim="800000"/>
            <a:headEnd type="none" w="lg" len="lg"/>
            <a:tailEnd type="none" w="lg" len="lg"/>
          </a:ln>
        </p:spPr>
        <p:txBody>
          <a:bodyPr wrap="none" anchor="ctr" anchorCtr="1"/>
          <a:lstStyle/>
          <a:p>
            <a:r>
              <a:rPr lang="fa-IR" sz="2800" i="1">
                <a:cs typeface="B Mitra" pitchFamily="2" charset="-78"/>
              </a:rPr>
              <a:t>سرمایه گذاری</a:t>
            </a:r>
            <a:endParaRPr lang="en-US" sz="2800" i="1">
              <a:cs typeface="B Mitra" pitchFamily="2" charset="-78"/>
            </a:endParaRPr>
          </a:p>
        </p:txBody>
      </p:sp>
      <p:sp>
        <p:nvSpPr>
          <p:cNvPr id="303116" name="Rectangle 13"/>
          <p:cNvSpPr>
            <a:spLocks noChangeArrowheads="1"/>
          </p:cNvSpPr>
          <p:nvPr/>
        </p:nvSpPr>
        <p:spPr bwMode="auto">
          <a:xfrm>
            <a:off x="2514600" y="4495800"/>
            <a:ext cx="1752600" cy="762000"/>
          </a:xfrm>
          <a:prstGeom prst="rect">
            <a:avLst/>
          </a:prstGeom>
          <a:solidFill>
            <a:schemeClr val="accent1"/>
          </a:solidFill>
          <a:ln w="19050" algn="ctr">
            <a:solidFill>
              <a:schemeClr val="tx1"/>
            </a:solidFill>
            <a:miter lim="800000"/>
            <a:headEnd type="none" w="lg" len="lg"/>
            <a:tailEnd type="none" w="lg" len="lg"/>
          </a:ln>
        </p:spPr>
        <p:txBody>
          <a:bodyPr wrap="none" anchor="ctr" anchorCtr="1"/>
          <a:lstStyle/>
          <a:p>
            <a:r>
              <a:rPr lang="fa-IR" sz="2800" i="1">
                <a:cs typeface="B Mitra" pitchFamily="2" charset="-78"/>
              </a:rPr>
              <a:t>حمایت</a:t>
            </a:r>
            <a:endParaRPr lang="en-US" sz="2800" i="1">
              <a:cs typeface="B Mitra" pitchFamily="2" charset="-78"/>
            </a:endParaRPr>
          </a:p>
        </p:txBody>
      </p:sp>
      <p:sp>
        <p:nvSpPr>
          <p:cNvPr id="303117" name="Text Box 14"/>
          <p:cNvSpPr txBox="1">
            <a:spLocks noChangeArrowheads="1"/>
          </p:cNvSpPr>
          <p:nvPr/>
        </p:nvSpPr>
        <p:spPr bwMode="auto">
          <a:xfrm>
            <a:off x="2667000" y="2057400"/>
            <a:ext cx="5715000" cy="457200"/>
          </a:xfrm>
          <a:prstGeom prst="rect">
            <a:avLst/>
          </a:prstGeom>
          <a:noFill/>
          <a:ln w="19050" algn="ctr">
            <a:noFill/>
            <a:miter lim="800000"/>
            <a:headEnd type="none" w="lg" len="lg"/>
            <a:tailEnd type="none" w="lg" len="lg"/>
          </a:ln>
        </p:spPr>
        <p:txBody>
          <a:bodyPr>
            <a:spAutoFit/>
          </a:bodyPr>
          <a:lstStyle/>
          <a:p>
            <a:pPr algn="r" rtl="1">
              <a:spcBef>
                <a:spcPct val="50000"/>
              </a:spcBef>
            </a:pPr>
            <a:r>
              <a:rPr lang="fa-IR" sz="2400" b="1" i="1">
                <a:cs typeface="B Mitra" pitchFamily="2" charset="-78"/>
              </a:rPr>
              <a:t>         پایین                   متوسط                      بالا</a:t>
            </a:r>
            <a:endParaRPr lang="en-US" sz="2400" b="1" i="1">
              <a:cs typeface="B Mitra" pitchFamily="2" charset="-78"/>
            </a:endParaRPr>
          </a:p>
        </p:txBody>
      </p:sp>
      <p:sp>
        <p:nvSpPr>
          <p:cNvPr id="303118" name="Text Box 15"/>
          <p:cNvSpPr txBox="1">
            <a:spLocks noChangeArrowheads="1"/>
          </p:cNvSpPr>
          <p:nvPr/>
        </p:nvSpPr>
        <p:spPr bwMode="auto">
          <a:xfrm>
            <a:off x="1371600" y="2533650"/>
            <a:ext cx="914400" cy="2647950"/>
          </a:xfrm>
          <a:prstGeom prst="rect">
            <a:avLst/>
          </a:prstGeom>
          <a:noFill/>
          <a:ln w="19050" algn="ctr">
            <a:noFill/>
            <a:miter lim="800000"/>
            <a:headEnd type="none" w="lg" len="lg"/>
            <a:tailEnd type="none" w="lg" len="lg"/>
          </a:ln>
        </p:spPr>
        <p:txBody>
          <a:bodyPr>
            <a:spAutoFit/>
          </a:bodyPr>
          <a:lstStyle/>
          <a:p>
            <a:pPr algn="r" rtl="1">
              <a:spcBef>
                <a:spcPct val="50000"/>
              </a:spcBef>
            </a:pPr>
            <a:r>
              <a:rPr lang="fa-IR" sz="2400" i="1">
                <a:cs typeface="B Mitra" pitchFamily="2" charset="-78"/>
              </a:rPr>
              <a:t>بالا  </a:t>
            </a:r>
          </a:p>
          <a:p>
            <a:pPr algn="r" rtl="1">
              <a:spcBef>
                <a:spcPct val="50000"/>
              </a:spcBef>
            </a:pPr>
            <a:r>
              <a:rPr lang="fa-IR" sz="2400" i="1">
                <a:cs typeface="B Mitra" pitchFamily="2" charset="-78"/>
              </a:rPr>
              <a:t>            </a:t>
            </a:r>
          </a:p>
          <a:p>
            <a:pPr algn="r" rtl="1">
              <a:spcBef>
                <a:spcPct val="50000"/>
              </a:spcBef>
            </a:pPr>
            <a:r>
              <a:rPr lang="fa-IR" sz="2400" i="1">
                <a:cs typeface="B Mitra" pitchFamily="2" charset="-78"/>
              </a:rPr>
              <a:t>متوسط     </a:t>
            </a:r>
          </a:p>
          <a:p>
            <a:pPr algn="r" rtl="1">
              <a:spcBef>
                <a:spcPct val="50000"/>
              </a:spcBef>
            </a:pPr>
            <a:endParaRPr lang="fa-IR" sz="2400" i="1">
              <a:cs typeface="B Mitra" pitchFamily="2" charset="-78"/>
            </a:endParaRPr>
          </a:p>
          <a:p>
            <a:pPr algn="r" rtl="1">
              <a:spcBef>
                <a:spcPct val="50000"/>
              </a:spcBef>
            </a:pPr>
            <a:r>
              <a:rPr lang="fa-IR" sz="2400" i="1">
                <a:cs typeface="B Mitra" pitchFamily="2" charset="-78"/>
              </a:rPr>
              <a:t>پایین</a:t>
            </a:r>
            <a:endParaRPr lang="en-US" sz="2400" i="1">
              <a:cs typeface="B Mitra" pitchFamily="2" charset="-78"/>
            </a:endParaRPr>
          </a:p>
        </p:txBody>
      </p:sp>
      <p:sp>
        <p:nvSpPr>
          <p:cNvPr id="303119" name="Text Box 16"/>
          <p:cNvSpPr txBox="1">
            <a:spLocks noChangeArrowheads="1"/>
          </p:cNvSpPr>
          <p:nvPr/>
        </p:nvSpPr>
        <p:spPr bwMode="auto">
          <a:xfrm>
            <a:off x="4495800" y="1371600"/>
            <a:ext cx="1676400" cy="396875"/>
          </a:xfrm>
          <a:prstGeom prst="rect">
            <a:avLst/>
          </a:prstGeom>
          <a:noFill/>
          <a:ln w="19050" algn="ctr">
            <a:noFill/>
            <a:miter lim="800000"/>
            <a:headEnd type="none" w="lg" len="lg"/>
            <a:tailEnd type="none" w="lg" len="lg"/>
          </a:ln>
        </p:spPr>
        <p:txBody>
          <a:bodyPr>
            <a:spAutoFit/>
          </a:bodyPr>
          <a:lstStyle/>
          <a:p>
            <a:pPr algn="r" rtl="1">
              <a:spcBef>
                <a:spcPct val="50000"/>
              </a:spcBef>
            </a:pPr>
            <a:r>
              <a:rPr lang="fa-IR" sz="2000" b="1" i="1">
                <a:cs typeface="B Mitra" pitchFamily="2" charset="-78"/>
              </a:rPr>
              <a:t>موقعیت تجاری</a:t>
            </a:r>
            <a:endParaRPr lang="en-US" sz="2000" b="1" i="1">
              <a:cs typeface="B Mitra" pitchFamily="2" charset="-78"/>
            </a:endParaRPr>
          </a:p>
        </p:txBody>
      </p:sp>
      <p:sp>
        <p:nvSpPr>
          <p:cNvPr id="303120" name="Text Box 17"/>
          <p:cNvSpPr txBox="1">
            <a:spLocks noChangeArrowheads="1"/>
          </p:cNvSpPr>
          <p:nvPr/>
        </p:nvSpPr>
        <p:spPr bwMode="auto">
          <a:xfrm>
            <a:off x="152400" y="3352800"/>
            <a:ext cx="1295400" cy="854075"/>
          </a:xfrm>
          <a:prstGeom prst="rect">
            <a:avLst/>
          </a:prstGeom>
          <a:noFill/>
          <a:ln w="19050" algn="ctr">
            <a:noFill/>
            <a:miter lim="800000"/>
            <a:headEnd type="none" w="lg" len="lg"/>
            <a:tailEnd type="none" w="lg" len="lg"/>
          </a:ln>
        </p:spPr>
        <p:txBody>
          <a:bodyPr>
            <a:spAutoFit/>
          </a:bodyPr>
          <a:lstStyle/>
          <a:p>
            <a:pPr rtl="1">
              <a:spcBef>
                <a:spcPct val="50000"/>
              </a:spcBef>
            </a:pPr>
            <a:r>
              <a:rPr lang="fa-IR" sz="2000" b="1" i="1">
                <a:cs typeface="B Mitra" pitchFamily="2" charset="-78"/>
              </a:rPr>
              <a:t>جذابیت </a:t>
            </a:r>
          </a:p>
          <a:p>
            <a:pPr rtl="1">
              <a:spcBef>
                <a:spcPct val="50000"/>
              </a:spcBef>
            </a:pPr>
            <a:r>
              <a:rPr lang="fa-IR" sz="2000" b="1" i="1">
                <a:cs typeface="B Mitra" pitchFamily="2" charset="-78"/>
              </a:rPr>
              <a:t> بازار</a:t>
            </a:r>
            <a:endParaRPr lang="en-US" sz="2000" b="1" i="1">
              <a:cs typeface="B Mitra" pitchFamily="2" charset="-78"/>
            </a:endParaRPr>
          </a:p>
        </p:txBody>
      </p:sp>
    </p:spTree>
  </p:cSld>
  <p:clrMapOvr>
    <a:masterClrMapping/>
  </p:clrMapOvr>
  <p:transition spd="slow">
    <p:blinds dir="vert"/>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130" name="Slide Number Placeholder 5"/>
          <p:cNvSpPr>
            <a:spLocks noGrp="1"/>
          </p:cNvSpPr>
          <p:nvPr>
            <p:ph type="sldNum" sz="quarter" idx="12"/>
          </p:nvPr>
        </p:nvSpPr>
        <p:spPr>
          <a:xfrm>
            <a:off x="7010400" y="6245225"/>
            <a:ext cx="2133600" cy="476250"/>
          </a:xfrm>
          <a:prstGeom prst="rect">
            <a:avLst/>
          </a:prstGeom>
          <a:noFill/>
        </p:spPr>
        <p:txBody>
          <a:bodyPr/>
          <a:lstStyle/>
          <a:p>
            <a:fld id="{3241BA4A-331C-48FC-897D-D6B21B31D9F3}" type="slidenum">
              <a:rPr lang="ar-SA"/>
              <a:pPr/>
              <a:t>297</a:t>
            </a:fld>
            <a:endParaRPr lang="en-US"/>
          </a:p>
        </p:txBody>
      </p:sp>
      <p:sp>
        <p:nvSpPr>
          <p:cNvPr id="304131" name="WordArt 4" descr="Paper bag"/>
          <p:cNvSpPr>
            <a:spLocks noChangeArrowheads="1" noChangeShapeType="1" noTextEdit="1"/>
          </p:cNvSpPr>
          <p:nvPr/>
        </p:nvSpPr>
        <p:spPr bwMode="auto">
          <a:xfrm>
            <a:off x="1219200" y="381000"/>
            <a:ext cx="70104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بهترین موقعیت برای یک           در مدل</a:t>
            </a:r>
          </a:p>
        </p:txBody>
      </p:sp>
      <p:sp>
        <p:nvSpPr>
          <p:cNvPr id="304132" name="WordArt 5" descr="Paper bag"/>
          <p:cNvSpPr>
            <a:spLocks noChangeArrowheads="1" noChangeShapeType="1" noTextEdit="1"/>
          </p:cNvSpPr>
          <p:nvPr/>
        </p:nvSpPr>
        <p:spPr bwMode="auto">
          <a:xfrm>
            <a:off x="2590800" y="304800"/>
            <a:ext cx="1066800" cy="685800"/>
          </a:xfrm>
          <a:prstGeom prst="rect">
            <a:avLst/>
          </a:prstGeom>
        </p:spPr>
        <p:txBody>
          <a:bodyPr wrap="none" fromWordArt="1">
            <a:prstTxWarp prst="textPlain">
              <a:avLst>
                <a:gd name="adj" fmla="val 50000"/>
              </a:avLst>
            </a:prstTxWarp>
          </a:bodyPr>
          <a:lstStyle/>
          <a:p>
            <a:r>
              <a:rPr lang="en-US" sz="9600" b="1" kern="10">
                <a:ln w="9525">
                  <a:solidFill>
                    <a:schemeClr val="tx1"/>
                  </a:solidFill>
                  <a:round/>
                  <a:headEnd/>
                  <a:tailEnd/>
                </a:ln>
                <a:blipFill dpi="0" rotWithShape="0">
                  <a:blip r:embed="rId2"/>
                  <a:srcRect/>
                  <a:tile tx="0" ty="0" sx="100000" sy="100000" flip="none" algn="tl"/>
                </a:blipFill>
                <a:latin typeface="Monotype Corsiva"/>
              </a:rPr>
              <a:t>SBU</a:t>
            </a:r>
            <a:endParaRPr lang="fa-IR" sz="9600" b="1" kern="10">
              <a:ln w="9525">
                <a:solidFill>
                  <a:schemeClr val="tx1"/>
                </a:solidFill>
                <a:round/>
                <a:headEnd/>
                <a:tailEnd/>
              </a:ln>
              <a:blipFill dpi="0" rotWithShape="0">
                <a:blip r:embed="rId2"/>
                <a:srcRect/>
                <a:tile tx="0" ty="0" sx="100000" sy="100000" flip="none" algn="tl"/>
              </a:blipFill>
              <a:latin typeface="Monotype Corsiva"/>
            </a:endParaRPr>
          </a:p>
        </p:txBody>
      </p:sp>
      <p:sp>
        <p:nvSpPr>
          <p:cNvPr id="304133" name="WordArt 6" descr="Paper bag"/>
          <p:cNvSpPr>
            <a:spLocks noChangeArrowheads="1" noChangeShapeType="1" noTextEdit="1"/>
          </p:cNvSpPr>
          <p:nvPr/>
        </p:nvSpPr>
        <p:spPr bwMode="auto">
          <a:xfrm>
            <a:off x="457200" y="381000"/>
            <a:ext cx="609600" cy="685800"/>
          </a:xfrm>
          <a:prstGeom prst="rect">
            <a:avLst/>
          </a:prstGeom>
        </p:spPr>
        <p:txBody>
          <a:bodyPr wrap="none" fromWordArt="1">
            <a:prstTxWarp prst="textPlain">
              <a:avLst>
                <a:gd name="adj" fmla="val 50000"/>
              </a:avLst>
            </a:prstTxWarp>
          </a:bodyPr>
          <a:lstStyle/>
          <a:p>
            <a:r>
              <a:rPr lang="en-US" sz="9600" b="1" kern="10">
                <a:ln w="9525">
                  <a:solidFill>
                    <a:schemeClr val="tx1"/>
                  </a:solidFill>
                  <a:round/>
                  <a:headEnd/>
                  <a:tailEnd/>
                </a:ln>
                <a:blipFill dpi="0" rotWithShape="0">
                  <a:blip r:embed="rId2"/>
                  <a:srcRect/>
                  <a:tile tx="0" ty="0" sx="100000" sy="100000" flip="none" algn="tl"/>
                </a:blipFill>
                <a:latin typeface="Monotype Corsiva"/>
              </a:rPr>
              <a:t>GE</a:t>
            </a:r>
            <a:endParaRPr lang="fa-IR" sz="9600" b="1" kern="10">
              <a:ln w="9525">
                <a:solidFill>
                  <a:schemeClr val="tx1"/>
                </a:solidFill>
                <a:round/>
                <a:headEnd/>
                <a:tailEnd/>
              </a:ln>
              <a:blipFill dpi="0" rotWithShape="0">
                <a:blip r:embed="rId2"/>
                <a:srcRect/>
                <a:tile tx="0" ty="0" sx="100000" sy="100000" flip="none" algn="tl"/>
              </a:blipFill>
              <a:latin typeface="Monotype Corsiva"/>
            </a:endParaRPr>
          </a:p>
        </p:txBody>
      </p:sp>
      <p:sp>
        <p:nvSpPr>
          <p:cNvPr id="304134" name="Text Box 7"/>
          <p:cNvSpPr txBox="1">
            <a:spLocks noChangeArrowheads="1"/>
          </p:cNvSpPr>
          <p:nvPr/>
        </p:nvSpPr>
        <p:spPr bwMode="auto">
          <a:xfrm>
            <a:off x="457200" y="2987675"/>
            <a:ext cx="8153400" cy="143192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قرار گرفتن در مربع بالای سمت چپ می باشد ، یعنی داشتن موقعیت تجاری و جذابیت بازار بالا</a:t>
            </a:r>
            <a:endParaRPr lang="el-GR" i="1">
              <a:latin typeface="Monotype Corsiva" pitchFamily="66" charset="0"/>
              <a:cs typeface="B Mitra" pitchFamily="2" charset="-78"/>
            </a:endParaRPr>
          </a:p>
        </p:txBody>
      </p:sp>
    </p:spTree>
  </p:cSld>
  <p:clrMapOvr>
    <a:masterClrMapping/>
  </p:clrMapOvr>
  <p:transition spd="slow">
    <p:zoom dir="in"/>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Slide Number Placeholder 5"/>
          <p:cNvSpPr>
            <a:spLocks noGrp="1"/>
          </p:cNvSpPr>
          <p:nvPr>
            <p:ph type="sldNum" sz="quarter" idx="12"/>
          </p:nvPr>
        </p:nvSpPr>
        <p:spPr>
          <a:xfrm>
            <a:off x="7010400" y="6245225"/>
            <a:ext cx="2133600" cy="476250"/>
          </a:xfrm>
          <a:prstGeom prst="rect">
            <a:avLst/>
          </a:prstGeom>
          <a:noFill/>
        </p:spPr>
        <p:txBody>
          <a:bodyPr/>
          <a:lstStyle/>
          <a:p>
            <a:fld id="{0BA42A0B-18E4-42B2-BC93-87BACCC97D7C}" type="slidenum">
              <a:rPr lang="ar-SA"/>
              <a:pPr/>
              <a:t>298</a:t>
            </a:fld>
            <a:endParaRPr lang="en-US"/>
          </a:p>
        </p:txBody>
      </p:sp>
      <p:sp>
        <p:nvSpPr>
          <p:cNvPr id="305155" name="WordArt 4" descr="Paper bag"/>
          <p:cNvSpPr>
            <a:spLocks noChangeArrowheads="1" noChangeShapeType="1" noTextEdit="1"/>
          </p:cNvSpPr>
          <p:nvPr/>
        </p:nvSpPr>
        <p:spPr bwMode="auto">
          <a:xfrm>
            <a:off x="2057400" y="457200"/>
            <a:ext cx="62484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استراتژی های چهارگانه مدل</a:t>
            </a:r>
          </a:p>
        </p:txBody>
      </p:sp>
      <p:sp>
        <p:nvSpPr>
          <p:cNvPr id="305156" name="Text Box 5"/>
          <p:cNvSpPr txBox="1">
            <a:spLocks noChangeArrowheads="1"/>
          </p:cNvSpPr>
          <p:nvPr/>
        </p:nvSpPr>
        <p:spPr bwMode="auto">
          <a:xfrm>
            <a:off x="152400" y="2144713"/>
            <a:ext cx="8839200" cy="3444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استراتژی سرمایه گذاری             ( </a:t>
            </a:r>
            <a:r>
              <a:rPr lang="en-US" sz="4000" i="1">
                <a:latin typeface="Monotype Corsiva" pitchFamily="66" charset="0"/>
                <a:cs typeface="B Mitra" pitchFamily="2" charset="-78"/>
              </a:rPr>
              <a:t>Invest Strategy</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2- استراتژی حمایت                    ( </a:t>
            </a:r>
            <a:r>
              <a:rPr lang="en-US" sz="4000" i="1">
                <a:latin typeface="Monotype Corsiva" pitchFamily="66" charset="0"/>
                <a:cs typeface="B Mitra" pitchFamily="2" charset="-78"/>
              </a:rPr>
              <a:t>Protect Strategy</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3- استراتژی برداشت سود            ( </a:t>
            </a:r>
            <a:r>
              <a:rPr lang="en-US" sz="4000" i="1">
                <a:latin typeface="Monotype Corsiva" pitchFamily="66" charset="0"/>
                <a:cs typeface="B Mitra" pitchFamily="2" charset="-78"/>
              </a:rPr>
              <a:t>Harvest Strategy</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4- استراتژی حذف                       (</a:t>
            </a:r>
            <a:r>
              <a:rPr lang="en-US" sz="4000" i="1">
                <a:latin typeface="Monotype Corsiva" pitchFamily="66" charset="0"/>
                <a:cs typeface="B Mitra" pitchFamily="2" charset="-78"/>
              </a:rPr>
              <a:t> Divest Strategy </a:t>
            </a:r>
            <a:r>
              <a:rPr lang="fa-IR" sz="4000" i="1">
                <a:latin typeface="Monotype Corsiva" pitchFamily="66" charset="0"/>
                <a:cs typeface="B Mitra" pitchFamily="2" charset="-78"/>
              </a:rPr>
              <a:t>)</a:t>
            </a:r>
            <a:endParaRPr lang="el-GR" sz="4000" i="1">
              <a:latin typeface="Monotype Corsiva" pitchFamily="66" charset="0"/>
              <a:cs typeface="B Mitra" pitchFamily="2" charset="-78"/>
            </a:endParaRPr>
          </a:p>
        </p:txBody>
      </p:sp>
      <p:sp>
        <p:nvSpPr>
          <p:cNvPr id="305157" name="WordArt 6" descr="Paper bag"/>
          <p:cNvSpPr>
            <a:spLocks noChangeArrowheads="1" noChangeShapeType="1" noTextEdit="1"/>
          </p:cNvSpPr>
          <p:nvPr/>
        </p:nvSpPr>
        <p:spPr bwMode="auto">
          <a:xfrm>
            <a:off x="838200" y="457200"/>
            <a:ext cx="990600" cy="838200"/>
          </a:xfrm>
          <a:prstGeom prst="rect">
            <a:avLst/>
          </a:prstGeom>
        </p:spPr>
        <p:txBody>
          <a:bodyPr wrap="none" fromWordArt="1">
            <a:prstTxWarp prst="textPlain">
              <a:avLst>
                <a:gd name="adj" fmla="val 50000"/>
              </a:avLst>
            </a:prstTxWarp>
          </a:bodyPr>
          <a:lstStyle/>
          <a:p>
            <a:r>
              <a:rPr lang="en-US" sz="9600" b="1" kern="10">
                <a:ln w="9525">
                  <a:solidFill>
                    <a:schemeClr val="tx1"/>
                  </a:solidFill>
                  <a:round/>
                  <a:headEnd/>
                  <a:tailEnd/>
                </a:ln>
                <a:blipFill dpi="0" rotWithShape="0">
                  <a:blip r:embed="rId2"/>
                  <a:srcRect/>
                  <a:tile tx="0" ty="0" sx="100000" sy="100000" flip="none" algn="tl"/>
                </a:blipFill>
                <a:latin typeface="Monotype Corsiva"/>
              </a:rPr>
              <a:t>GE</a:t>
            </a:r>
            <a:endParaRPr lang="fa-IR" sz="9600" b="1" kern="10">
              <a:ln w="9525">
                <a:solidFill>
                  <a:schemeClr val="tx1"/>
                </a:solidFill>
                <a:round/>
                <a:headEnd/>
                <a:tailEnd/>
              </a:ln>
              <a:blipFill dpi="0" rotWithShape="0">
                <a:blip r:embed="rId2"/>
                <a:srcRect/>
                <a:tile tx="0" ty="0" sx="100000" sy="100000" flip="none" algn="tl"/>
              </a:blipFill>
              <a:latin typeface="Monotype Corsiva"/>
            </a:endParaRPr>
          </a:p>
        </p:txBody>
      </p:sp>
    </p:spTree>
  </p:cSld>
  <p:clrMapOvr>
    <a:masterClrMapping/>
  </p:clrMapOvr>
  <p:transition spd="slow">
    <p:zoom/>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Slide Number Placeholder 5"/>
          <p:cNvSpPr>
            <a:spLocks noGrp="1"/>
          </p:cNvSpPr>
          <p:nvPr>
            <p:ph type="sldNum" sz="quarter" idx="12"/>
          </p:nvPr>
        </p:nvSpPr>
        <p:spPr>
          <a:xfrm>
            <a:off x="7010400" y="6245225"/>
            <a:ext cx="2133600" cy="476250"/>
          </a:xfrm>
          <a:prstGeom prst="rect">
            <a:avLst/>
          </a:prstGeom>
          <a:noFill/>
        </p:spPr>
        <p:txBody>
          <a:bodyPr/>
          <a:lstStyle/>
          <a:p>
            <a:fld id="{851A3468-9970-4680-A18C-11A14BD67B1F}" type="slidenum">
              <a:rPr lang="ar-SA"/>
              <a:pPr/>
              <a:t>299</a:t>
            </a:fld>
            <a:endParaRPr lang="en-US"/>
          </a:p>
        </p:txBody>
      </p:sp>
      <p:sp>
        <p:nvSpPr>
          <p:cNvPr id="306179" name="WordArt 4" descr="Paper bag"/>
          <p:cNvSpPr>
            <a:spLocks noChangeArrowheads="1" noChangeShapeType="1" noTextEdit="1"/>
          </p:cNvSpPr>
          <p:nvPr/>
        </p:nvSpPr>
        <p:spPr bwMode="auto">
          <a:xfrm>
            <a:off x="2057400" y="457200"/>
            <a:ext cx="62484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استراتژی عمومی پورتر</a:t>
            </a:r>
          </a:p>
        </p:txBody>
      </p:sp>
      <p:sp>
        <p:nvSpPr>
          <p:cNvPr id="306180" name="Text Box 5"/>
          <p:cNvSpPr txBox="1">
            <a:spLocks noChangeArrowheads="1"/>
          </p:cNvSpPr>
          <p:nvPr/>
        </p:nvSpPr>
        <p:spPr bwMode="auto">
          <a:xfrm>
            <a:off x="152400" y="2144713"/>
            <a:ext cx="8839200" cy="3444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این مدل از دو مفهوم کلیدی :</a:t>
            </a:r>
          </a:p>
          <a:p>
            <a:pPr algn="r" rtl="1">
              <a:spcBef>
                <a:spcPct val="50000"/>
              </a:spcBef>
            </a:pPr>
            <a:r>
              <a:rPr lang="fa-IR" sz="4000" i="1">
                <a:latin typeface="Monotype Corsiva" pitchFamily="66" charset="0"/>
                <a:cs typeface="B Mitra" pitchFamily="2" charset="-78"/>
              </a:rPr>
              <a:t>1- حیطه رقابتی ( هدف وسیع یا محدود )</a:t>
            </a:r>
          </a:p>
          <a:p>
            <a:pPr algn="r" rtl="1">
              <a:spcBef>
                <a:spcPct val="50000"/>
              </a:spcBef>
            </a:pPr>
            <a:r>
              <a:rPr lang="fa-IR" sz="4000" i="1">
                <a:latin typeface="Monotype Corsiva" pitchFamily="66" charset="0"/>
                <a:cs typeface="B Mitra" pitchFamily="2" charset="-78"/>
              </a:rPr>
              <a:t>2- و مزیت رقابتی ( تغییر تدریجی یا قیمت پایین تر )</a:t>
            </a:r>
          </a:p>
          <a:p>
            <a:pPr algn="r" rtl="1">
              <a:spcBef>
                <a:spcPct val="50000"/>
              </a:spcBef>
            </a:pPr>
            <a:r>
              <a:rPr lang="fa-IR" sz="4000" i="1">
                <a:latin typeface="Monotype Corsiva" pitchFamily="66" charset="0"/>
                <a:cs typeface="B Mitra" pitchFamily="2" charset="-78"/>
              </a:rPr>
              <a:t>            جهت برنامه ریزی بازاریابی استفاده می نماید</a:t>
            </a:r>
            <a:endParaRPr lang="el-GR" sz="4000" i="1">
              <a:latin typeface="Monotype Corsiva" pitchFamily="66" charset="0"/>
              <a:cs typeface="B Mitra" pitchFamily="2" charset="-78"/>
            </a:endParaRPr>
          </a:p>
        </p:txBody>
      </p:sp>
      <p:sp>
        <p:nvSpPr>
          <p:cNvPr id="306181" name="WordArt 6" descr="Paper bag"/>
          <p:cNvSpPr>
            <a:spLocks noChangeArrowheads="1" noChangeShapeType="1" noTextEdit="1"/>
          </p:cNvSpPr>
          <p:nvPr/>
        </p:nvSpPr>
        <p:spPr bwMode="auto">
          <a:xfrm>
            <a:off x="152400" y="457200"/>
            <a:ext cx="1828800" cy="838200"/>
          </a:xfrm>
          <a:prstGeom prst="rect">
            <a:avLst/>
          </a:prstGeom>
        </p:spPr>
        <p:txBody>
          <a:bodyPr wrap="none" fromWordArt="1">
            <a:prstTxWarp prst="textPlain">
              <a:avLst>
                <a:gd name="adj" fmla="val 50000"/>
              </a:avLst>
            </a:prstTxWarp>
          </a:bodyPr>
          <a:lstStyle/>
          <a:p>
            <a:r>
              <a:rPr lang="en-US" sz="9600" b="1" kern="10">
                <a:ln w="9525">
                  <a:solidFill>
                    <a:schemeClr val="tx1"/>
                  </a:solidFill>
                  <a:round/>
                  <a:headEnd/>
                  <a:tailEnd/>
                </a:ln>
                <a:blipFill dpi="0" rotWithShape="0">
                  <a:blip r:embed="rId2"/>
                  <a:srcRect/>
                  <a:tile tx="0" ty="0" sx="100000" sy="100000" flip="none" algn="tl"/>
                </a:blipFill>
                <a:latin typeface="Monotype Corsiva"/>
              </a:rPr>
              <a:t>( PGS )</a:t>
            </a:r>
            <a:endParaRPr lang="fa-IR" sz="9600" b="1" kern="10">
              <a:ln w="9525">
                <a:solidFill>
                  <a:schemeClr val="tx1"/>
                </a:solidFill>
                <a:round/>
                <a:headEnd/>
                <a:tailEnd/>
              </a:ln>
              <a:blipFill dpi="0" rotWithShape="0">
                <a:blip r:embed="rId2"/>
                <a:srcRect/>
                <a:tile tx="0" ty="0" sx="100000" sy="100000" flip="none" algn="tl"/>
              </a:blipFill>
              <a:latin typeface="Monotype Corsiva"/>
            </a:endParaRPr>
          </a:p>
        </p:txBody>
      </p:sp>
    </p:spTree>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457200" y="2789238"/>
            <a:ext cx="8153400" cy="2771775"/>
          </a:xfrm>
          <a:prstGeom prst="rect">
            <a:avLst/>
          </a:prstGeom>
          <a:noFill/>
          <a:ln w="9525">
            <a:noFill/>
            <a:miter lim="800000"/>
            <a:headEnd/>
            <a:tailEnd/>
          </a:ln>
        </p:spPr>
        <p:txBody>
          <a:bodyPr>
            <a:spAutoFit/>
          </a:bodyPr>
          <a:lstStyle/>
          <a:p>
            <a:pPr rtl="1">
              <a:spcBef>
                <a:spcPct val="50000"/>
              </a:spcBef>
            </a:pPr>
            <a:r>
              <a:rPr lang="fa-IR" i="1" dirty="0">
                <a:cs typeface="B Mitra" pitchFamily="2" charset="-78"/>
              </a:rPr>
              <a:t>این درس یکی از شاخه های مهم دانش مدیریت بوده و هدف آن آشنا سازی دانشجویان با ابزار و شیوه های سود آوری توأم با خشنودسازی دائمی مشتریان است</a:t>
            </a:r>
            <a:endParaRPr lang="en-US" i="1" dirty="0">
              <a:cs typeface="B Mitra" pitchFamily="2" charset="-78"/>
            </a:endParaRPr>
          </a:p>
        </p:txBody>
      </p:sp>
      <p:sp>
        <p:nvSpPr>
          <p:cNvPr id="8196" name="WordArt 6" descr="Paper bag"/>
          <p:cNvSpPr>
            <a:spLocks noChangeArrowheads="1" noChangeShapeType="1" noTextEdit="1"/>
          </p:cNvSpPr>
          <p:nvPr/>
        </p:nvSpPr>
        <p:spPr bwMode="auto">
          <a:xfrm>
            <a:off x="1981200" y="476250"/>
            <a:ext cx="5143500" cy="1276350"/>
          </a:xfrm>
          <a:prstGeom prst="rect">
            <a:avLst/>
          </a:prstGeom>
        </p:spPr>
        <p:txBody>
          <a:bodyPr wrap="none" fromWordArt="1">
            <a:prstTxWarp prst="textPlain">
              <a:avLst>
                <a:gd name="adj" fmla="val 50000"/>
              </a:avLst>
            </a:prstTxWarp>
          </a:bodyPr>
          <a:lstStyle/>
          <a:p>
            <a:pPr rtl="1"/>
            <a:r>
              <a:rPr lang="fa-IR" sz="7200" b="1" kern="10" dirty="0">
                <a:ln w="9525">
                  <a:solidFill>
                    <a:srgbClr val="000000"/>
                  </a:solidFill>
                  <a:round/>
                  <a:headEnd/>
                  <a:tailEnd/>
                </a:ln>
                <a:blipFill dpi="0" rotWithShape="0">
                  <a:blip r:embed="rId2"/>
                  <a:srcRect/>
                  <a:tile tx="0" ty="0" sx="100000" sy="100000" flip="none" algn="tl"/>
                </a:blipFill>
                <a:cs typeface="B Mitra"/>
              </a:rPr>
              <a:t>جایگاه و هدف درس</a:t>
            </a:r>
          </a:p>
        </p:txBody>
      </p:sp>
    </p:spTree>
    <p:extLst>
      <p:ext uri="{BB962C8B-B14F-4D97-AF65-F5344CB8AC3E}">
        <p14:creationId xmlns:p14="http://schemas.microsoft.com/office/powerpoint/2010/main" val="1597864844"/>
      </p:ext>
    </p:extLst>
  </p:cSld>
  <p:clrMapOvr>
    <a:masterClrMapping/>
  </p:clrMapOvr>
  <p:transition spd="slow">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xfrm>
            <a:off x="7010400" y="6245225"/>
            <a:ext cx="2133600" cy="476250"/>
          </a:xfrm>
          <a:prstGeom prst="rect">
            <a:avLst/>
          </a:prstGeom>
          <a:noFill/>
        </p:spPr>
        <p:txBody>
          <a:bodyPr/>
          <a:lstStyle/>
          <a:p>
            <a:fld id="{E4EEC226-27BA-4C6B-A9FD-2E451AA4B781}" type="slidenum">
              <a:rPr lang="ar-SA"/>
              <a:pPr/>
              <a:t>30</a:t>
            </a:fld>
            <a:endParaRPr lang="en-US"/>
          </a:p>
        </p:txBody>
      </p:sp>
      <p:sp>
        <p:nvSpPr>
          <p:cNvPr id="35843" name="Text Box 5"/>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یعنی تلاش برای تنظیم تقاضا و هماهنگ و همزمان کردن آن با عرضه در فصولی از سال که عرضه و تقاضا با هم برابر نیست</a:t>
            </a:r>
            <a:endParaRPr lang="en-US" i="1">
              <a:cs typeface="B Mitra" pitchFamily="2" charset="-78"/>
            </a:endParaRPr>
          </a:p>
        </p:txBody>
      </p:sp>
      <p:sp>
        <p:nvSpPr>
          <p:cNvPr id="35844" name="WordArt 6" descr="Paper bag"/>
          <p:cNvSpPr>
            <a:spLocks noChangeArrowheads="1" noChangeShapeType="1" noTextEdit="1"/>
          </p:cNvSpPr>
          <p:nvPr/>
        </p:nvSpPr>
        <p:spPr bwMode="auto">
          <a:xfrm>
            <a:off x="2362200" y="476250"/>
            <a:ext cx="4419600"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 همزمانی</a:t>
            </a:r>
          </a:p>
        </p:txBody>
      </p:sp>
    </p:spTree>
  </p:cSld>
  <p:clrMapOvr>
    <a:masterClrMapping/>
  </p:clrMapOvr>
  <p:transition spd="slow">
    <p:randomBar dir="vert"/>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Slide Number Placeholder 5"/>
          <p:cNvSpPr>
            <a:spLocks noGrp="1"/>
          </p:cNvSpPr>
          <p:nvPr>
            <p:ph type="sldNum" sz="quarter" idx="12"/>
          </p:nvPr>
        </p:nvSpPr>
        <p:spPr>
          <a:xfrm>
            <a:off x="7010400" y="6245225"/>
            <a:ext cx="2133600" cy="476250"/>
          </a:xfrm>
          <a:prstGeom prst="rect">
            <a:avLst/>
          </a:prstGeom>
          <a:noFill/>
        </p:spPr>
        <p:txBody>
          <a:bodyPr/>
          <a:lstStyle/>
          <a:p>
            <a:fld id="{097971A0-CB6C-4BAB-A377-51E61E9A37CF}" type="slidenum">
              <a:rPr lang="ar-SA"/>
              <a:pPr/>
              <a:t>300</a:t>
            </a:fld>
            <a:endParaRPr lang="en-US"/>
          </a:p>
        </p:txBody>
      </p:sp>
      <p:sp>
        <p:nvSpPr>
          <p:cNvPr id="307203" name="WordArt 4" descr="Paper bag"/>
          <p:cNvSpPr>
            <a:spLocks noChangeArrowheads="1" noChangeShapeType="1" noTextEdit="1"/>
          </p:cNvSpPr>
          <p:nvPr/>
        </p:nvSpPr>
        <p:spPr bwMode="auto">
          <a:xfrm>
            <a:off x="3810000" y="457200"/>
            <a:ext cx="35052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شکل مدل</a:t>
            </a:r>
          </a:p>
        </p:txBody>
      </p:sp>
      <p:sp>
        <p:nvSpPr>
          <p:cNvPr id="307204" name="WordArt 6" descr="Paper bag"/>
          <p:cNvSpPr>
            <a:spLocks noChangeArrowheads="1" noChangeShapeType="1" noTextEdit="1"/>
          </p:cNvSpPr>
          <p:nvPr/>
        </p:nvSpPr>
        <p:spPr bwMode="auto">
          <a:xfrm>
            <a:off x="1752600" y="533400"/>
            <a:ext cx="1828800" cy="838200"/>
          </a:xfrm>
          <a:prstGeom prst="rect">
            <a:avLst/>
          </a:prstGeom>
        </p:spPr>
        <p:txBody>
          <a:bodyPr wrap="none" fromWordArt="1">
            <a:prstTxWarp prst="textPlain">
              <a:avLst>
                <a:gd name="adj" fmla="val 50000"/>
              </a:avLst>
            </a:prstTxWarp>
          </a:bodyPr>
          <a:lstStyle/>
          <a:p>
            <a:r>
              <a:rPr lang="en-US" sz="9600" b="1" kern="10">
                <a:ln w="9525">
                  <a:solidFill>
                    <a:schemeClr val="tx1"/>
                  </a:solidFill>
                  <a:round/>
                  <a:headEnd/>
                  <a:tailEnd/>
                </a:ln>
                <a:blipFill dpi="0" rotWithShape="0">
                  <a:blip r:embed="rId2"/>
                  <a:srcRect/>
                  <a:tile tx="0" ty="0" sx="100000" sy="100000" flip="none" algn="tl"/>
                </a:blipFill>
                <a:latin typeface="Monotype Corsiva"/>
              </a:rPr>
              <a:t>PGS</a:t>
            </a:r>
            <a:endParaRPr lang="fa-IR" sz="9600" b="1" kern="10">
              <a:ln w="9525">
                <a:solidFill>
                  <a:schemeClr val="tx1"/>
                </a:solidFill>
                <a:round/>
                <a:headEnd/>
                <a:tailEnd/>
              </a:ln>
              <a:blipFill dpi="0" rotWithShape="0">
                <a:blip r:embed="rId2"/>
                <a:srcRect/>
                <a:tile tx="0" ty="0" sx="100000" sy="100000" flip="none" algn="tl"/>
              </a:blipFill>
              <a:latin typeface="Monotype Corsiva"/>
            </a:endParaRPr>
          </a:p>
        </p:txBody>
      </p:sp>
      <p:sp>
        <p:nvSpPr>
          <p:cNvPr id="307205" name="Rectangle 7"/>
          <p:cNvSpPr>
            <a:spLocks noChangeArrowheads="1"/>
          </p:cNvSpPr>
          <p:nvPr/>
        </p:nvSpPr>
        <p:spPr bwMode="auto">
          <a:xfrm>
            <a:off x="838200" y="1828800"/>
            <a:ext cx="7467600" cy="4191000"/>
          </a:xfrm>
          <a:prstGeom prst="rect">
            <a:avLst/>
          </a:prstGeom>
          <a:solidFill>
            <a:schemeClr val="accent1"/>
          </a:solidFill>
          <a:ln w="19050" algn="ctr">
            <a:solidFill>
              <a:schemeClr val="tx1"/>
            </a:solidFill>
            <a:miter lim="800000"/>
            <a:headEnd type="none" w="lg" len="lg"/>
            <a:tailEnd type="none" w="lg" len="lg"/>
          </a:ln>
        </p:spPr>
        <p:txBody>
          <a:bodyPr wrap="none" anchor="ctr"/>
          <a:lstStyle/>
          <a:p>
            <a:endParaRPr lang="fa-IR"/>
          </a:p>
        </p:txBody>
      </p:sp>
      <p:sp>
        <p:nvSpPr>
          <p:cNvPr id="307206" name="Text Box 8"/>
          <p:cNvSpPr txBox="1">
            <a:spLocks noChangeArrowheads="1"/>
          </p:cNvSpPr>
          <p:nvPr/>
        </p:nvSpPr>
        <p:spPr bwMode="auto">
          <a:xfrm>
            <a:off x="5791200" y="3167063"/>
            <a:ext cx="2209800" cy="1023937"/>
          </a:xfrm>
          <a:prstGeom prst="rect">
            <a:avLst/>
          </a:prstGeom>
          <a:noFill/>
          <a:ln w="19050">
            <a:solidFill>
              <a:srgbClr val="000000"/>
            </a:solidFill>
            <a:miter lim="800000"/>
            <a:headEnd/>
            <a:tailEnd/>
          </a:ln>
        </p:spPr>
        <p:txBody>
          <a:bodyPr>
            <a:spAutoFit/>
          </a:bodyPr>
          <a:lstStyle/>
          <a:p>
            <a:pPr rtl="1">
              <a:spcBef>
                <a:spcPct val="50000"/>
              </a:spcBef>
            </a:pPr>
            <a:r>
              <a:rPr lang="en-US" sz="2400" i="1">
                <a:latin typeface="Monotype Corsiva" pitchFamily="66" charset="0"/>
                <a:cs typeface="B Mitra" pitchFamily="2" charset="-78"/>
              </a:rPr>
              <a:t>2</a:t>
            </a:r>
          </a:p>
          <a:p>
            <a:pPr rtl="1">
              <a:spcBef>
                <a:spcPct val="50000"/>
              </a:spcBef>
            </a:pPr>
            <a:r>
              <a:rPr lang="fa-IR" sz="2400" i="1">
                <a:latin typeface="Monotype Corsiva" pitchFamily="66" charset="0"/>
                <a:cs typeface="B Mitra" pitchFamily="2" charset="-78"/>
              </a:rPr>
              <a:t>استراتژی تغییر تدریجی</a:t>
            </a:r>
            <a:endParaRPr lang="el-GR" sz="2400" i="1">
              <a:latin typeface="Monotype Corsiva" pitchFamily="66" charset="0"/>
              <a:cs typeface="B Mitra" pitchFamily="2" charset="-78"/>
            </a:endParaRPr>
          </a:p>
        </p:txBody>
      </p:sp>
      <p:sp>
        <p:nvSpPr>
          <p:cNvPr id="307207" name="Text Box 12"/>
          <p:cNvSpPr txBox="1">
            <a:spLocks noChangeArrowheads="1"/>
          </p:cNvSpPr>
          <p:nvPr/>
        </p:nvSpPr>
        <p:spPr bwMode="auto">
          <a:xfrm>
            <a:off x="5715000" y="2452688"/>
            <a:ext cx="2209800" cy="519112"/>
          </a:xfrm>
          <a:prstGeom prst="rect">
            <a:avLst/>
          </a:prstGeom>
          <a:noFill/>
          <a:ln w="19050">
            <a:noFill/>
            <a:miter lim="800000"/>
            <a:headEnd/>
            <a:tailEnd/>
          </a:ln>
        </p:spPr>
        <p:txBody>
          <a:bodyPr>
            <a:spAutoFit/>
          </a:bodyPr>
          <a:lstStyle/>
          <a:p>
            <a:pPr rtl="1">
              <a:spcBef>
                <a:spcPct val="50000"/>
              </a:spcBef>
            </a:pPr>
            <a:r>
              <a:rPr lang="fa-IR" sz="2800" i="1">
                <a:latin typeface="Monotype Corsiva" pitchFamily="66" charset="0"/>
                <a:cs typeface="B Mitra" pitchFamily="2" charset="-78"/>
              </a:rPr>
              <a:t>تغییر تدریجی</a:t>
            </a:r>
            <a:endParaRPr lang="el-GR" sz="2800" i="1">
              <a:latin typeface="Monotype Corsiva" pitchFamily="66" charset="0"/>
              <a:cs typeface="B Mitra" pitchFamily="2" charset="-78"/>
            </a:endParaRPr>
          </a:p>
        </p:txBody>
      </p:sp>
      <p:sp>
        <p:nvSpPr>
          <p:cNvPr id="307208" name="Text Box 13"/>
          <p:cNvSpPr txBox="1">
            <a:spLocks noChangeArrowheads="1"/>
          </p:cNvSpPr>
          <p:nvPr/>
        </p:nvSpPr>
        <p:spPr bwMode="auto">
          <a:xfrm>
            <a:off x="3429000" y="2528888"/>
            <a:ext cx="2209800" cy="519112"/>
          </a:xfrm>
          <a:prstGeom prst="rect">
            <a:avLst/>
          </a:prstGeom>
          <a:noFill/>
          <a:ln w="19050">
            <a:noFill/>
            <a:miter lim="800000"/>
            <a:headEnd/>
            <a:tailEnd/>
          </a:ln>
        </p:spPr>
        <p:txBody>
          <a:bodyPr>
            <a:spAutoFit/>
          </a:bodyPr>
          <a:lstStyle/>
          <a:p>
            <a:pPr rtl="1">
              <a:spcBef>
                <a:spcPct val="50000"/>
              </a:spcBef>
            </a:pPr>
            <a:r>
              <a:rPr lang="fa-IR" sz="2800" i="1">
                <a:latin typeface="Monotype Corsiva" pitchFamily="66" charset="0"/>
                <a:cs typeface="B Mitra" pitchFamily="2" charset="-78"/>
              </a:rPr>
              <a:t>قیمت پایین تر</a:t>
            </a:r>
            <a:endParaRPr lang="el-GR" sz="2800" i="1">
              <a:latin typeface="Monotype Corsiva" pitchFamily="66" charset="0"/>
              <a:cs typeface="B Mitra" pitchFamily="2" charset="-78"/>
            </a:endParaRPr>
          </a:p>
        </p:txBody>
      </p:sp>
      <p:sp>
        <p:nvSpPr>
          <p:cNvPr id="307209" name="Text Box 14"/>
          <p:cNvSpPr txBox="1">
            <a:spLocks noChangeArrowheads="1"/>
          </p:cNvSpPr>
          <p:nvPr/>
        </p:nvSpPr>
        <p:spPr bwMode="auto">
          <a:xfrm>
            <a:off x="4648200" y="1828800"/>
            <a:ext cx="2209800" cy="519113"/>
          </a:xfrm>
          <a:prstGeom prst="rect">
            <a:avLst/>
          </a:prstGeom>
          <a:noFill/>
          <a:ln w="19050">
            <a:noFill/>
            <a:miter lim="800000"/>
            <a:headEnd/>
            <a:tailEnd/>
          </a:ln>
        </p:spPr>
        <p:txBody>
          <a:bodyPr>
            <a:spAutoFit/>
          </a:bodyPr>
          <a:lstStyle/>
          <a:p>
            <a:pPr rtl="1">
              <a:spcBef>
                <a:spcPct val="50000"/>
              </a:spcBef>
            </a:pPr>
            <a:r>
              <a:rPr lang="fa-IR" sz="2800" b="1" i="1">
                <a:latin typeface="Monotype Corsiva" pitchFamily="66" charset="0"/>
                <a:cs typeface="B Mitra" pitchFamily="2" charset="-78"/>
              </a:rPr>
              <a:t>مزیت رقابتی</a:t>
            </a:r>
            <a:endParaRPr lang="el-GR" sz="2800" b="1" i="1">
              <a:latin typeface="Monotype Corsiva" pitchFamily="66" charset="0"/>
              <a:cs typeface="B Mitra" pitchFamily="2" charset="-78"/>
            </a:endParaRPr>
          </a:p>
        </p:txBody>
      </p:sp>
      <p:sp>
        <p:nvSpPr>
          <p:cNvPr id="307210" name="Text Box 15"/>
          <p:cNvSpPr txBox="1">
            <a:spLocks noChangeArrowheads="1"/>
          </p:cNvSpPr>
          <p:nvPr/>
        </p:nvSpPr>
        <p:spPr bwMode="auto">
          <a:xfrm>
            <a:off x="1828800" y="4800600"/>
            <a:ext cx="1447800" cy="519113"/>
          </a:xfrm>
          <a:prstGeom prst="rect">
            <a:avLst/>
          </a:prstGeom>
          <a:noFill/>
          <a:ln w="19050">
            <a:noFill/>
            <a:miter lim="800000"/>
            <a:headEnd/>
            <a:tailEnd/>
          </a:ln>
        </p:spPr>
        <p:txBody>
          <a:bodyPr>
            <a:spAutoFit/>
          </a:bodyPr>
          <a:lstStyle/>
          <a:p>
            <a:pPr rtl="1">
              <a:spcBef>
                <a:spcPct val="50000"/>
              </a:spcBef>
            </a:pPr>
            <a:r>
              <a:rPr lang="fa-IR" sz="2800" i="1">
                <a:latin typeface="Monotype Corsiva" pitchFamily="66" charset="0"/>
                <a:cs typeface="B Mitra" pitchFamily="2" charset="-78"/>
              </a:rPr>
              <a:t>هدف محدود</a:t>
            </a:r>
            <a:endParaRPr lang="el-GR" sz="2800" i="1">
              <a:latin typeface="Monotype Corsiva" pitchFamily="66" charset="0"/>
              <a:cs typeface="B Mitra" pitchFamily="2" charset="-78"/>
            </a:endParaRPr>
          </a:p>
        </p:txBody>
      </p:sp>
      <p:sp>
        <p:nvSpPr>
          <p:cNvPr id="307211" name="Text Box 16"/>
          <p:cNvSpPr txBox="1">
            <a:spLocks noChangeArrowheads="1"/>
          </p:cNvSpPr>
          <p:nvPr/>
        </p:nvSpPr>
        <p:spPr bwMode="auto">
          <a:xfrm>
            <a:off x="1981200" y="3352800"/>
            <a:ext cx="1371600" cy="519113"/>
          </a:xfrm>
          <a:prstGeom prst="rect">
            <a:avLst/>
          </a:prstGeom>
          <a:noFill/>
          <a:ln w="19050">
            <a:noFill/>
            <a:miter lim="800000"/>
            <a:headEnd/>
            <a:tailEnd/>
          </a:ln>
        </p:spPr>
        <p:txBody>
          <a:bodyPr>
            <a:spAutoFit/>
          </a:bodyPr>
          <a:lstStyle/>
          <a:p>
            <a:pPr rtl="1">
              <a:spcBef>
                <a:spcPct val="50000"/>
              </a:spcBef>
            </a:pPr>
            <a:r>
              <a:rPr lang="fa-IR" sz="2800" i="1">
                <a:latin typeface="Monotype Corsiva" pitchFamily="66" charset="0"/>
                <a:cs typeface="B Mitra" pitchFamily="2" charset="-78"/>
              </a:rPr>
              <a:t>هدف وسیع</a:t>
            </a:r>
            <a:endParaRPr lang="el-GR" sz="2800" i="1">
              <a:latin typeface="Monotype Corsiva" pitchFamily="66" charset="0"/>
              <a:cs typeface="B Mitra" pitchFamily="2" charset="-78"/>
            </a:endParaRPr>
          </a:p>
        </p:txBody>
      </p:sp>
      <p:sp>
        <p:nvSpPr>
          <p:cNvPr id="307212" name="Text Box 17"/>
          <p:cNvSpPr txBox="1">
            <a:spLocks noChangeArrowheads="1"/>
          </p:cNvSpPr>
          <p:nvPr/>
        </p:nvSpPr>
        <p:spPr bwMode="auto">
          <a:xfrm>
            <a:off x="685800" y="4038600"/>
            <a:ext cx="2209800" cy="579438"/>
          </a:xfrm>
          <a:prstGeom prst="rect">
            <a:avLst/>
          </a:prstGeom>
          <a:noFill/>
          <a:ln w="19050">
            <a:noFill/>
            <a:miter lim="800000"/>
            <a:headEnd/>
            <a:tailEnd/>
          </a:ln>
        </p:spPr>
        <p:txBody>
          <a:bodyPr>
            <a:spAutoFit/>
          </a:bodyPr>
          <a:lstStyle/>
          <a:p>
            <a:pPr rtl="1">
              <a:spcBef>
                <a:spcPct val="50000"/>
              </a:spcBef>
            </a:pPr>
            <a:r>
              <a:rPr lang="fa-IR" sz="3200" b="1" i="1">
                <a:latin typeface="Monotype Corsiva" pitchFamily="66" charset="0"/>
                <a:cs typeface="B Mitra" pitchFamily="2" charset="-78"/>
              </a:rPr>
              <a:t>حیطه رقابتی</a:t>
            </a:r>
            <a:endParaRPr lang="el-GR" sz="3200" b="1" i="1">
              <a:latin typeface="Monotype Corsiva" pitchFamily="66" charset="0"/>
              <a:cs typeface="B Mitra" pitchFamily="2" charset="-78"/>
            </a:endParaRPr>
          </a:p>
        </p:txBody>
      </p:sp>
      <p:sp>
        <p:nvSpPr>
          <p:cNvPr id="307213" name="Text Box 18"/>
          <p:cNvSpPr txBox="1">
            <a:spLocks noChangeArrowheads="1"/>
          </p:cNvSpPr>
          <p:nvPr/>
        </p:nvSpPr>
        <p:spPr bwMode="auto">
          <a:xfrm>
            <a:off x="3429000" y="3124200"/>
            <a:ext cx="2209800" cy="1023938"/>
          </a:xfrm>
          <a:prstGeom prst="rect">
            <a:avLst/>
          </a:prstGeom>
          <a:noFill/>
          <a:ln w="19050">
            <a:solidFill>
              <a:srgbClr val="000000"/>
            </a:solidFill>
            <a:miter lim="800000"/>
            <a:headEnd/>
            <a:tailEnd/>
          </a:ln>
        </p:spPr>
        <p:txBody>
          <a:bodyPr>
            <a:spAutoFit/>
          </a:bodyPr>
          <a:lstStyle/>
          <a:p>
            <a:pPr rtl="1">
              <a:spcBef>
                <a:spcPct val="50000"/>
              </a:spcBef>
            </a:pPr>
            <a:r>
              <a:rPr lang="en-US" sz="2400" i="1">
                <a:latin typeface="Monotype Corsiva" pitchFamily="66" charset="0"/>
                <a:cs typeface="B Mitra" pitchFamily="2" charset="-78"/>
              </a:rPr>
              <a:t>1</a:t>
            </a:r>
          </a:p>
          <a:p>
            <a:pPr rtl="1">
              <a:spcBef>
                <a:spcPct val="50000"/>
              </a:spcBef>
            </a:pPr>
            <a:r>
              <a:rPr lang="fa-IR" sz="2400" i="1">
                <a:latin typeface="Monotype Corsiva" pitchFamily="66" charset="0"/>
                <a:cs typeface="B Mitra" pitchFamily="2" charset="-78"/>
              </a:rPr>
              <a:t>استراتژی رهبری قیمت</a:t>
            </a:r>
            <a:endParaRPr lang="el-GR" sz="2400" i="1">
              <a:latin typeface="Monotype Corsiva" pitchFamily="66" charset="0"/>
              <a:cs typeface="B Mitra" pitchFamily="2" charset="-78"/>
            </a:endParaRPr>
          </a:p>
        </p:txBody>
      </p:sp>
      <p:sp>
        <p:nvSpPr>
          <p:cNvPr id="307214" name="Text Box 19"/>
          <p:cNvSpPr txBox="1">
            <a:spLocks noChangeArrowheads="1"/>
          </p:cNvSpPr>
          <p:nvPr/>
        </p:nvSpPr>
        <p:spPr bwMode="auto">
          <a:xfrm>
            <a:off x="5791200" y="4343400"/>
            <a:ext cx="2209800" cy="1023938"/>
          </a:xfrm>
          <a:prstGeom prst="rect">
            <a:avLst/>
          </a:prstGeom>
          <a:noFill/>
          <a:ln w="19050">
            <a:solidFill>
              <a:srgbClr val="000000"/>
            </a:solidFill>
            <a:miter lim="800000"/>
            <a:headEnd/>
            <a:tailEnd/>
          </a:ln>
        </p:spPr>
        <p:txBody>
          <a:bodyPr>
            <a:spAutoFit/>
          </a:bodyPr>
          <a:lstStyle/>
          <a:p>
            <a:pPr rtl="1">
              <a:spcBef>
                <a:spcPct val="50000"/>
              </a:spcBef>
            </a:pPr>
            <a:r>
              <a:rPr lang="en-US" sz="2400" i="1">
                <a:latin typeface="Monotype Corsiva" pitchFamily="66" charset="0"/>
                <a:cs typeface="B Mitra" pitchFamily="2" charset="-78"/>
              </a:rPr>
              <a:t>4b</a:t>
            </a:r>
          </a:p>
          <a:p>
            <a:pPr rtl="1">
              <a:spcBef>
                <a:spcPct val="50000"/>
              </a:spcBef>
            </a:pPr>
            <a:r>
              <a:rPr lang="fa-IR" sz="2400" i="1">
                <a:latin typeface="Monotype Corsiva" pitchFamily="66" charset="0"/>
                <a:cs typeface="B Mitra" pitchFamily="2" charset="-78"/>
              </a:rPr>
              <a:t>استراتژی کانون تغییر</a:t>
            </a:r>
            <a:endParaRPr lang="el-GR" sz="2400" i="1">
              <a:latin typeface="Monotype Corsiva" pitchFamily="66" charset="0"/>
              <a:cs typeface="B Mitra" pitchFamily="2" charset="-78"/>
            </a:endParaRPr>
          </a:p>
        </p:txBody>
      </p:sp>
      <p:sp>
        <p:nvSpPr>
          <p:cNvPr id="307215" name="Text Box 20"/>
          <p:cNvSpPr txBox="1">
            <a:spLocks noChangeArrowheads="1"/>
          </p:cNvSpPr>
          <p:nvPr/>
        </p:nvSpPr>
        <p:spPr bwMode="auto">
          <a:xfrm>
            <a:off x="3429000" y="4343400"/>
            <a:ext cx="2209800" cy="1023938"/>
          </a:xfrm>
          <a:prstGeom prst="rect">
            <a:avLst/>
          </a:prstGeom>
          <a:noFill/>
          <a:ln w="19050">
            <a:solidFill>
              <a:srgbClr val="000000"/>
            </a:solidFill>
            <a:miter lim="800000"/>
            <a:headEnd/>
            <a:tailEnd/>
          </a:ln>
        </p:spPr>
        <p:txBody>
          <a:bodyPr>
            <a:spAutoFit/>
          </a:bodyPr>
          <a:lstStyle/>
          <a:p>
            <a:pPr rtl="1">
              <a:spcBef>
                <a:spcPct val="50000"/>
              </a:spcBef>
            </a:pPr>
            <a:r>
              <a:rPr lang="en-US" sz="2400" i="1">
                <a:latin typeface="Monotype Corsiva" pitchFamily="66" charset="0"/>
                <a:cs typeface="B Mitra" pitchFamily="2" charset="-78"/>
              </a:rPr>
              <a:t>3a</a:t>
            </a:r>
          </a:p>
          <a:p>
            <a:pPr rtl="1">
              <a:spcBef>
                <a:spcPct val="50000"/>
              </a:spcBef>
            </a:pPr>
            <a:r>
              <a:rPr lang="fa-IR" sz="2400" i="1">
                <a:latin typeface="Monotype Corsiva" pitchFamily="66" charset="0"/>
                <a:cs typeface="B Mitra" pitchFamily="2" charset="-78"/>
              </a:rPr>
              <a:t>استراتژی کانون قیمت</a:t>
            </a:r>
            <a:endParaRPr lang="el-GR" sz="2400" i="1">
              <a:latin typeface="Monotype Corsiva" pitchFamily="66" charset="0"/>
              <a:cs typeface="B Mitra" pitchFamily="2" charset="-78"/>
            </a:endParaRPr>
          </a:p>
        </p:txBody>
      </p:sp>
    </p:spTree>
  </p:cSld>
  <p:clrMapOvr>
    <a:masterClrMapping/>
  </p:clrMapOvr>
  <p:transition spd="slow">
    <p:checker dir="vert"/>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Slide Number Placeholder 5"/>
          <p:cNvSpPr>
            <a:spLocks noGrp="1"/>
          </p:cNvSpPr>
          <p:nvPr>
            <p:ph type="sldNum" sz="quarter" idx="12"/>
          </p:nvPr>
        </p:nvSpPr>
        <p:spPr>
          <a:xfrm>
            <a:off x="7010400" y="6245225"/>
            <a:ext cx="2133600" cy="476250"/>
          </a:xfrm>
          <a:prstGeom prst="rect">
            <a:avLst/>
          </a:prstGeom>
          <a:noFill/>
        </p:spPr>
        <p:txBody>
          <a:bodyPr/>
          <a:lstStyle/>
          <a:p>
            <a:fld id="{FFC3C682-C257-4E6D-85CA-E9AF296830E1}" type="slidenum">
              <a:rPr lang="ar-SA"/>
              <a:pPr/>
              <a:t>301</a:t>
            </a:fld>
            <a:endParaRPr lang="en-US"/>
          </a:p>
        </p:txBody>
      </p:sp>
      <p:sp>
        <p:nvSpPr>
          <p:cNvPr id="308227" name="WordArt 4" descr="Paper bag"/>
          <p:cNvSpPr>
            <a:spLocks noChangeArrowheads="1" noChangeShapeType="1" noTextEdit="1"/>
          </p:cNvSpPr>
          <p:nvPr/>
        </p:nvSpPr>
        <p:spPr bwMode="auto">
          <a:xfrm>
            <a:off x="2133600" y="228600"/>
            <a:ext cx="48768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محاسن مدل ها</a:t>
            </a:r>
          </a:p>
        </p:txBody>
      </p:sp>
      <p:sp>
        <p:nvSpPr>
          <p:cNvPr id="308228" name="Text Box 5"/>
          <p:cNvSpPr txBox="1">
            <a:spLocks noChangeArrowheads="1"/>
          </p:cNvSpPr>
          <p:nvPr/>
        </p:nvSpPr>
        <p:spPr bwMode="auto">
          <a:xfrm>
            <a:off x="152400" y="1219200"/>
            <a:ext cx="8839200" cy="4970463"/>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کمک به مدیران در موارد زیر :</a:t>
            </a:r>
          </a:p>
          <a:p>
            <a:pPr algn="r" rtl="1">
              <a:spcBef>
                <a:spcPct val="50000"/>
              </a:spcBef>
            </a:pPr>
            <a:r>
              <a:rPr lang="fa-IR" sz="3200" i="1">
                <a:latin typeface="Monotype Corsiva" pitchFamily="66" charset="0"/>
                <a:cs typeface="B Mitra" pitchFamily="2" charset="-78"/>
              </a:rPr>
              <a:t>1- شناسایی محصولات و واحدهای </a:t>
            </a:r>
            <a:r>
              <a:rPr lang="en-US" sz="3200" i="1">
                <a:latin typeface="Monotype Corsiva" pitchFamily="66" charset="0"/>
                <a:cs typeface="B Mitra" pitchFamily="2" charset="-78"/>
              </a:rPr>
              <a:t>SBU</a:t>
            </a:r>
            <a:endParaRPr lang="fa-IR" sz="3200" i="1">
              <a:latin typeface="Monotype Corsiva" pitchFamily="66" charset="0"/>
              <a:cs typeface="B Mitra" pitchFamily="2" charset="-78"/>
            </a:endParaRPr>
          </a:p>
          <a:p>
            <a:pPr algn="r" rtl="1">
              <a:spcBef>
                <a:spcPct val="50000"/>
              </a:spcBef>
            </a:pPr>
            <a:r>
              <a:rPr lang="fa-IR" sz="3200" i="1">
                <a:latin typeface="Monotype Corsiva" pitchFamily="66" charset="0"/>
                <a:cs typeface="B Mitra" pitchFamily="2" charset="-78"/>
              </a:rPr>
              <a:t>2- شناسایی فرصت ها و تهدیدات</a:t>
            </a:r>
          </a:p>
          <a:p>
            <a:pPr algn="r" rtl="1">
              <a:spcBef>
                <a:spcPct val="50000"/>
              </a:spcBef>
            </a:pPr>
            <a:r>
              <a:rPr lang="fa-IR" sz="3200" i="1">
                <a:latin typeface="Monotype Corsiva" pitchFamily="66" charset="0"/>
                <a:cs typeface="B Mitra" pitchFamily="2" charset="-78"/>
              </a:rPr>
              <a:t>3- محاسبه نیازهای بازاریابی </a:t>
            </a:r>
          </a:p>
          <a:p>
            <a:pPr algn="r" rtl="1">
              <a:spcBef>
                <a:spcPct val="50000"/>
              </a:spcBef>
            </a:pPr>
            <a:r>
              <a:rPr lang="fa-IR" sz="3200" i="1">
                <a:latin typeface="Monotype Corsiva" pitchFamily="66" charset="0"/>
                <a:cs typeface="B Mitra" pitchFamily="2" charset="-78"/>
              </a:rPr>
              <a:t>4- تمرکز بر روی مزیت های استراتژیک</a:t>
            </a:r>
          </a:p>
          <a:p>
            <a:pPr algn="r" rtl="1">
              <a:spcBef>
                <a:spcPct val="50000"/>
              </a:spcBef>
            </a:pPr>
            <a:r>
              <a:rPr lang="fa-IR" sz="3200" i="1">
                <a:latin typeface="Monotype Corsiva" pitchFamily="66" charset="0"/>
                <a:cs typeface="B Mitra" pitchFamily="2" charset="-78"/>
              </a:rPr>
              <a:t>5- ارزیابی عملکرد مؤسسه</a:t>
            </a:r>
          </a:p>
          <a:p>
            <a:pPr algn="r" rtl="1">
              <a:spcBef>
                <a:spcPct val="50000"/>
              </a:spcBef>
            </a:pPr>
            <a:r>
              <a:rPr lang="fa-IR" sz="3200" i="1">
                <a:latin typeface="Monotype Corsiva" pitchFamily="66" charset="0"/>
                <a:cs typeface="B Mitra" pitchFamily="2" charset="-78"/>
              </a:rPr>
              <a:t>6- کنترل رقباء</a:t>
            </a:r>
            <a:endParaRPr lang="el-GR" sz="3200" i="1">
              <a:latin typeface="Monotype Corsiva" pitchFamily="66" charset="0"/>
              <a:cs typeface="B Mitra" pitchFamily="2" charset="-78"/>
            </a:endParaRPr>
          </a:p>
        </p:txBody>
      </p:sp>
    </p:spTree>
  </p:cSld>
  <p:clrMapOvr>
    <a:masterClrMapping/>
  </p:clrMapOvr>
  <p:transition spd="slow">
    <p:comb/>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250" name="Slide Number Placeholder 5"/>
          <p:cNvSpPr>
            <a:spLocks noGrp="1"/>
          </p:cNvSpPr>
          <p:nvPr>
            <p:ph type="sldNum" sz="quarter" idx="12"/>
          </p:nvPr>
        </p:nvSpPr>
        <p:spPr>
          <a:xfrm>
            <a:off x="7010400" y="6245225"/>
            <a:ext cx="2133600" cy="476250"/>
          </a:xfrm>
          <a:prstGeom prst="rect">
            <a:avLst/>
          </a:prstGeom>
          <a:noFill/>
        </p:spPr>
        <p:txBody>
          <a:bodyPr/>
          <a:lstStyle/>
          <a:p>
            <a:fld id="{F335AAF3-1874-4ADB-9900-C6C871971E60}" type="slidenum">
              <a:rPr lang="ar-SA"/>
              <a:pPr/>
              <a:t>302</a:t>
            </a:fld>
            <a:endParaRPr lang="en-US"/>
          </a:p>
        </p:txBody>
      </p:sp>
      <p:sp>
        <p:nvSpPr>
          <p:cNvPr id="309251" name="WordArt 4" descr="Paper bag"/>
          <p:cNvSpPr>
            <a:spLocks noChangeArrowheads="1" noChangeShapeType="1" noTextEdit="1"/>
          </p:cNvSpPr>
          <p:nvPr/>
        </p:nvSpPr>
        <p:spPr bwMode="auto">
          <a:xfrm>
            <a:off x="2133600" y="457200"/>
            <a:ext cx="48768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نقاط ضعف مدل ها</a:t>
            </a:r>
          </a:p>
        </p:txBody>
      </p:sp>
      <p:sp>
        <p:nvSpPr>
          <p:cNvPr id="309252" name="Text Box 5"/>
          <p:cNvSpPr txBox="1">
            <a:spLocks noChangeArrowheads="1"/>
          </p:cNvSpPr>
          <p:nvPr/>
        </p:nvSpPr>
        <p:spPr bwMode="auto">
          <a:xfrm>
            <a:off x="152400" y="2193925"/>
            <a:ext cx="8839200" cy="3444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مشکل بکارگیری و استفاده از آنها</a:t>
            </a:r>
          </a:p>
          <a:p>
            <a:pPr algn="r" rtl="1">
              <a:spcBef>
                <a:spcPct val="50000"/>
              </a:spcBef>
            </a:pPr>
            <a:r>
              <a:rPr lang="fa-IR" sz="4000" i="1">
                <a:latin typeface="Monotype Corsiva" pitchFamily="66" charset="0"/>
                <a:cs typeface="B Mitra" pitchFamily="2" charset="-78"/>
              </a:rPr>
              <a:t>2- احتمال حذف عوامل کلیدی و سادگی غیر عادی مدل</a:t>
            </a:r>
          </a:p>
          <a:p>
            <a:pPr algn="r" rtl="1">
              <a:spcBef>
                <a:spcPct val="50000"/>
              </a:spcBef>
            </a:pPr>
            <a:r>
              <a:rPr lang="fa-IR" sz="4000" i="1">
                <a:latin typeface="Monotype Corsiva" pitchFamily="66" charset="0"/>
                <a:cs typeface="B Mitra" pitchFamily="2" charset="-78"/>
              </a:rPr>
              <a:t>3- دخالت های زیاد مدیران ، بالاخص ستادیها</a:t>
            </a:r>
          </a:p>
          <a:p>
            <a:pPr algn="r" rtl="1">
              <a:spcBef>
                <a:spcPct val="50000"/>
              </a:spcBef>
            </a:pPr>
            <a:r>
              <a:rPr lang="fa-IR" sz="4000" i="1">
                <a:latin typeface="Monotype Corsiva" pitchFamily="66" charset="0"/>
                <a:cs typeface="B Mitra" pitchFamily="2" charset="-78"/>
              </a:rPr>
              <a:t>4- عملی و قابل اجرا نبودن برای تمام موقعیت ها</a:t>
            </a:r>
          </a:p>
        </p:txBody>
      </p:sp>
    </p:spTree>
  </p:cSld>
  <p:clrMapOvr>
    <a:masterClrMapping/>
  </p:clrMapOvr>
  <p:transition spd="slow">
    <p:comb dir="vert"/>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Slide Number Placeholder 5"/>
          <p:cNvSpPr>
            <a:spLocks noGrp="1"/>
          </p:cNvSpPr>
          <p:nvPr>
            <p:ph type="sldNum" sz="quarter" idx="12"/>
          </p:nvPr>
        </p:nvSpPr>
        <p:spPr>
          <a:xfrm>
            <a:off x="7010400" y="6245225"/>
            <a:ext cx="2133600" cy="476250"/>
          </a:xfrm>
          <a:prstGeom prst="rect">
            <a:avLst/>
          </a:prstGeom>
          <a:noFill/>
        </p:spPr>
        <p:txBody>
          <a:bodyPr/>
          <a:lstStyle/>
          <a:p>
            <a:fld id="{D928C485-20B7-4057-A798-7A766BB20213}" type="slidenum">
              <a:rPr lang="ar-SA"/>
              <a:pPr/>
              <a:t>303</a:t>
            </a:fld>
            <a:endParaRPr lang="en-US"/>
          </a:p>
        </p:txBody>
      </p:sp>
      <p:sp>
        <p:nvSpPr>
          <p:cNvPr id="312324" name="WordArt 4" descr="Paper bag"/>
          <p:cNvSpPr>
            <a:spLocks noChangeArrowheads="1" noChangeShapeType="1" noTextEdit="1"/>
          </p:cNvSpPr>
          <p:nvPr/>
        </p:nvSpPr>
        <p:spPr bwMode="auto">
          <a:xfrm>
            <a:off x="304800" y="1905000"/>
            <a:ext cx="8458200" cy="106680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چگونگی ایجاد خلاقیت در مدیریت بازاریابی</a:t>
            </a:r>
          </a:p>
        </p:txBody>
      </p:sp>
      <p:sp>
        <p:nvSpPr>
          <p:cNvPr id="312325" name="Text Box 5"/>
          <p:cNvSpPr txBox="1">
            <a:spLocks noChangeArrowheads="1"/>
          </p:cNvSpPr>
          <p:nvPr/>
        </p:nvSpPr>
        <p:spPr bwMode="auto">
          <a:xfrm>
            <a:off x="457200" y="33528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هدف این فصل آشنا یی دانشجویان با اهمیت خلاقیت و نوآوری و شیوه های ایجاد آن در مؤسسات می باشد</a:t>
            </a:r>
            <a:endParaRPr lang="en-US" i="1">
              <a:cs typeface="B Mitra" pitchFamily="2" charset="-78"/>
            </a:endParaRPr>
          </a:p>
        </p:txBody>
      </p:sp>
      <p:sp>
        <p:nvSpPr>
          <p:cNvPr id="312326" name="WordArt 6"/>
          <p:cNvSpPr>
            <a:spLocks noChangeArrowheads="1" noChangeShapeType="1" noTextEdit="1"/>
          </p:cNvSpPr>
          <p:nvPr/>
        </p:nvSpPr>
        <p:spPr bwMode="auto">
          <a:xfrm>
            <a:off x="5715000" y="228600"/>
            <a:ext cx="3276600" cy="1162050"/>
          </a:xfrm>
          <a:prstGeom prst="rect">
            <a:avLst/>
          </a:prstGeom>
        </p:spPr>
        <p:txBody>
          <a:bodyPr wrap="none" fromWordArt="1">
            <a:prstTxWarp prst="textPlain">
              <a:avLst>
                <a:gd name="adj" fmla="val 50000"/>
              </a:avLst>
            </a:prstTxWarp>
          </a:bodyPr>
          <a:lstStyle/>
          <a:p>
            <a:pPr rtl="1"/>
            <a:r>
              <a:rPr lang="fa-IR" sz="6600" b="1" kern="10" spc="-660">
                <a:ln w="19050">
                  <a:solidFill>
                    <a:srgbClr val="000000"/>
                  </a:solidFill>
                  <a:round/>
                  <a:headEnd/>
                  <a:tailEnd/>
                </a:ln>
                <a:gradFill rotWithShape="1">
                  <a:gsLst>
                    <a:gs pos="0">
                      <a:srgbClr val="5C73E6"/>
                    </a:gs>
                    <a:gs pos="100000">
                      <a:schemeClr val="tx2"/>
                    </a:gs>
                  </a:gsLst>
                  <a:lin ang="5400000" scaled="1"/>
                </a:gradFill>
                <a:effectLst>
                  <a:outerShdw dist="125724" dir="18900000" algn="ctr" rotWithShape="0">
                    <a:srgbClr val="998F92"/>
                  </a:outerShdw>
                </a:effectLst>
                <a:cs typeface="B Mitra"/>
              </a:rPr>
              <a:t>فصل یازدهم</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12326"/>
                                        </p:tgtEl>
                                        <p:attrNameLst>
                                          <p:attrName>style.visibility</p:attrName>
                                        </p:attrNameLst>
                                      </p:cBhvr>
                                      <p:to>
                                        <p:strVal val="visible"/>
                                      </p:to>
                                    </p:set>
                                    <p:anim from="(-#ppt_w/2)" to="(#ppt_x)" calcmode="lin" valueType="num">
                                      <p:cBhvr>
                                        <p:cTn id="7" dur="600" fill="hold">
                                          <p:stCondLst>
                                            <p:cond delay="0"/>
                                          </p:stCondLst>
                                        </p:cTn>
                                        <p:tgtEl>
                                          <p:spTgt spid="312326"/>
                                        </p:tgtEl>
                                        <p:attrNameLst>
                                          <p:attrName>ppt_x</p:attrName>
                                        </p:attrNameLst>
                                      </p:cBhvr>
                                    </p:anim>
                                    <p:anim from="0" to="-1.0" calcmode="lin" valueType="num">
                                      <p:cBhvr>
                                        <p:cTn id="8" dur="200" decel="50000" autoRev="1" fill="hold">
                                          <p:stCondLst>
                                            <p:cond delay="600"/>
                                          </p:stCondLst>
                                        </p:cTn>
                                        <p:tgtEl>
                                          <p:spTgt spid="312326"/>
                                        </p:tgtEl>
                                        <p:attrNameLst>
                                          <p:attrName>xshear</p:attrName>
                                        </p:attrNameLst>
                                      </p:cBhvr>
                                    </p:anim>
                                    <p:animScale>
                                      <p:cBhvr>
                                        <p:cTn id="9" dur="200" decel="100000" autoRev="1" fill="hold">
                                          <p:stCondLst>
                                            <p:cond delay="600"/>
                                          </p:stCondLst>
                                        </p:cTn>
                                        <p:tgtEl>
                                          <p:spTgt spid="312326"/>
                                        </p:tgtEl>
                                      </p:cBhvr>
                                      <p:from x="100000" y="100000"/>
                                      <p:to x="80000" y="100000"/>
                                    </p:animScale>
                                    <p:anim by="(#ppt_h/3+#ppt_w*0.1)" calcmode="lin" valueType="num">
                                      <p:cBhvr additive="sum">
                                        <p:cTn id="10" dur="200" decel="100000" autoRev="1" fill="hold">
                                          <p:stCondLst>
                                            <p:cond delay="600"/>
                                          </p:stCondLst>
                                        </p:cTn>
                                        <p:tgtEl>
                                          <p:spTgt spid="312326"/>
                                        </p:tgtEl>
                                        <p:attrNameLst>
                                          <p:attrName>ppt_x</p:attrName>
                                        </p:attrNameLst>
                                      </p:cBhvr>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312324"/>
                                        </p:tgtEl>
                                        <p:attrNameLst>
                                          <p:attrName>style.visibility</p:attrName>
                                        </p:attrNameLst>
                                      </p:cBhvr>
                                      <p:to>
                                        <p:strVal val="visible"/>
                                      </p:to>
                                    </p:set>
                                    <p:animEffect transition="in" filter="fade">
                                      <p:cBhvr>
                                        <p:cTn id="14" dur="1000"/>
                                        <p:tgtEl>
                                          <p:spTgt spid="312324"/>
                                        </p:tgtEl>
                                      </p:cBhvr>
                                    </p:animEffect>
                                    <p:anim calcmode="lin" valueType="num">
                                      <p:cBhvr>
                                        <p:cTn id="15" dur="1000" fill="hold"/>
                                        <p:tgtEl>
                                          <p:spTgt spid="312324"/>
                                        </p:tgtEl>
                                        <p:attrNameLst>
                                          <p:attrName>style.rotation</p:attrName>
                                        </p:attrNameLst>
                                      </p:cBhvr>
                                      <p:tavLst>
                                        <p:tav tm="0">
                                          <p:val>
                                            <p:fltVal val="720"/>
                                          </p:val>
                                        </p:tav>
                                        <p:tav tm="100000">
                                          <p:val>
                                            <p:fltVal val="0"/>
                                          </p:val>
                                        </p:tav>
                                      </p:tavLst>
                                    </p:anim>
                                    <p:anim calcmode="lin" valueType="num">
                                      <p:cBhvr>
                                        <p:cTn id="16" dur="1000" fill="hold"/>
                                        <p:tgtEl>
                                          <p:spTgt spid="312324"/>
                                        </p:tgtEl>
                                        <p:attrNameLst>
                                          <p:attrName>ppt_h</p:attrName>
                                        </p:attrNameLst>
                                      </p:cBhvr>
                                      <p:tavLst>
                                        <p:tav tm="0">
                                          <p:val>
                                            <p:fltVal val="0"/>
                                          </p:val>
                                        </p:tav>
                                        <p:tav tm="100000">
                                          <p:val>
                                            <p:strVal val="#ppt_h"/>
                                          </p:val>
                                        </p:tav>
                                      </p:tavLst>
                                    </p:anim>
                                    <p:anim calcmode="lin" valueType="num">
                                      <p:cBhvr>
                                        <p:cTn id="17" dur="1000" fill="hold"/>
                                        <p:tgtEl>
                                          <p:spTgt spid="312324"/>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312325"/>
                                        </p:tgtEl>
                                        <p:attrNameLst>
                                          <p:attrName>style.visibility</p:attrName>
                                        </p:attrNameLst>
                                      </p:cBhvr>
                                      <p:to>
                                        <p:strVal val="visible"/>
                                      </p:to>
                                    </p:set>
                                    <p:anim calcmode="lin" valueType="num">
                                      <p:cBhvr>
                                        <p:cTn id="21" dur="500" fill="hold"/>
                                        <p:tgtEl>
                                          <p:spTgt spid="312325"/>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12325"/>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12325"/>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12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4" grpId="0" animBg="1"/>
      <p:bldP spid="312325" grpId="0"/>
      <p:bldP spid="312326" grpId="0" animBg="1"/>
    </p:bldLst>
  </p:timing>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298" name="Slide Number Placeholder 5"/>
          <p:cNvSpPr>
            <a:spLocks noGrp="1"/>
          </p:cNvSpPr>
          <p:nvPr>
            <p:ph type="sldNum" sz="quarter" idx="12"/>
          </p:nvPr>
        </p:nvSpPr>
        <p:spPr>
          <a:xfrm>
            <a:off x="7010400" y="6245225"/>
            <a:ext cx="2133600" cy="476250"/>
          </a:xfrm>
          <a:prstGeom prst="rect">
            <a:avLst/>
          </a:prstGeom>
          <a:noFill/>
        </p:spPr>
        <p:txBody>
          <a:bodyPr/>
          <a:lstStyle/>
          <a:p>
            <a:fld id="{225B9D2F-16AC-45CB-B08F-956BB9A46A19}" type="slidenum">
              <a:rPr lang="ar-SA"/>
              <a:pPr/>
              <a:t>304</a:t>
            </a:fld>
            <a:endParaRPr lang="en-US"/>
          </a:p>
        </p:txBody>
      </p:sp>
      <p:sp>
        <p:nvSpPr>
          <p:cNvPr id="311299" name="WordArt 4" descr="Paper bag"/>
          <p:cNvSpPr>
            <a:spLocks noChangeArrowheads="1" noChangeShapeType="1" noTextEdit="1"/>
          </p:cNvSpPr>
          <p:nvPr/>
        </p:nvSpPr>
        <p:spPr bwMode="auto">
          <a:xfrm>
            <a:off x="1752600" y="381000"/>
            <a:ext cx="5638800" cy="1295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تعریف خلاقیت</a:t>
            </a:r>
          </a:p>
        </p:txBody>
      </p:sp>
      <p:sp>
        <p:nvSpPr>
          <p:cNvPr id="311300" name="Text Box 8"/>
          <p:cNvSpPr txBox="1">
            <a:spLocks noChangeArrowheads="1"/>
          </p:cNvSpPr>
          <p:nvPr/>
        </p:nvSpPr>
        <p:spPr bwMode="auto">
          <a:xfrm>
            <a:off x="457200" y="2987675"/>
            <a:ext cx="8153400" cy="2436813"/>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خلاقیت ( </a:t>
            </a:r>
            <a:r>
              <a:rPr lang="en-US" i="1">
                <a:latin typeface="Monotype Corsiva" pitchFamily="66" charset="0"/>
                <a:cs typeface="B Mitra" pitchFamily="2" charset="-78"/>
              </a:rPr>
              <a:t>Creativity</a:t>
            </a:r>
            <a:r>
              <a:rPr lang="fa-IR" i="1">
                <a:latin typeface="Monotype Corsiva" pitchFamily="66" charset="0"/>
                <a:cs typeface="B Mitra" pitchFamily="2" charset="-78"/>
              </a:rPr>
              <a:t> ) عبارتست از :</a:t>
            </a:r>
          </a:p>
          <a:p>
            <a:pPr rtl="1">
              <a:spcBef>
                <a:spcPct val="50000"/>
              </a:spcBef>
            </a:pPr>
            <a:r>
              <a:rPr lang="fa-IR" i="1">
                <a:latin typeface="Monotype Corsiva" pitchFamily="66" charset="0"/>
                <a:cs typeface="B Mitra" pitchFamily="2" charset="-78"/>
              </a:rPr>
              <a:t>بکارگیری توانایی های ذهنی برای ایجاد یک فکر و یا یک مفهوم جدید</a:t>
            </a:r>
            <a:endParaRPr lang="el-GR" i="1">
              <a:latin typeface="Monotype Corsiva" pitchFamily="66" charset="0"/>
              <a:cs typeface="B Mitra" pitchFamily="2" charset="-78"/>
            </a:endParaRPr>
          </a:p>
        </p:txBody>
      </p:sp>
    </p:spTree>
  </p:cSld>
  <p:clrMapOvr>
    <a:masterClrMapping/>
  </p:clrMapOvr>
  <p:transition spd="slow">
    <p:cove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2" name="Slide Number Placeholder 5"/>
          <p:cNvSpPr>
            <a:spLocks noGrp="1"/>
          </p:cNvSpPr>
          <p:nvPr>
            <p:ph type="sldNum" sz="quarter" idx="12"/>
          </p:nvPr>
        </p:nvSpPr>
        <p:spPr>
          <a:xfrm>
            <a:off x="7010400" y="6245225"/>
            <a:ext cx="2133600" cy="476250"/>
          </a:xfrm>
          <a:prstGeom prst="rect">
            <a:avLst/>
          </a:prstGeom>
          <a:noFill/>
        </p:spPr>
        <p:txBody>
          <a:bodyPr/>
          <a:lstStyle/>
          <a:p>
            <a:fld id="{F3E07D76-32BD-4752-B19A-CA8B69672441}" type="slidenum">
              <a:rPr lang="ar-SA"/>
              <a:pPr/>
              <a:t>305</a:t>
            </a:fld>
            <a:endParaRPr lang="en-US"/>
          </a:p>
        </p:txBody>
      </p:sp>
      <p:sp>
        <p:nvSpPr>
          <p:cNvPr id="312323" name="WordArt 4" descr="Paper bag"/>
          <p:cNvSpPr>
            <a:spLocks noChangeArrowheads="1" noChangeShapeType="1" noTextEdit="1"/>
          </p:cNvSpPr>
          <p:nvPr/>
        </p:nvSpPr>
        <p:spPr bwMode="auto">
          <a:xfrm>
            <a:off x="2133600" y="457200"/>
            <a:ext cx="48768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رفتارهای خلاق</a:t>
            </a:r>
          </a:p>
        </p:txBody>
      </p:sp>
      <p:sp>
        <p:nvSpPr>
          <p:cNvPr id="312324" name="Text Box 5"/>
          <p:cNvSpPr txBox="1">
            <a:spLocks noChangeArrowheads="1"/>
          </p:cNvSpPr>
          <p:nvPr/>
        </p:nvSpPr>
        <p:spPr bwMode="auto">
          <a:xfrm>
            <a:off x="152400" y="1676400"/>
            <a:ext cx="8839200" cy="43592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عبارتند از :</a:t>
            </a:r>
          </a:p>
          <a:p>
            <a:pPr algn="r" rtl="1">
              <a:spcBef>
                <a:spcPct val="50000"/>
              </a:spcBef>
            </a:pPr>
            <a:r>
              <a:rPr lang="fa-IR" sz="4000" i="1">
                <a:latin typeface="Monotype Corsiva" pitchFamily="66" charset="0"/>
                <a:cs typeface="B Mitra" pitchFamily="2" charset="-78"/>
              </a:rPr>
              <a:t>1- خاتمه دادن به یک جدل خصمانه</a:t>
            </a:r>
          </a:p>
          <a:p>
            <a:pPr algn="r" rtl="1">
              <a:spcBef>
                <a:spcPct val="50000"/>
              </a:spcBef>
            </a:pPr>
            <a:r>
              <a:rPr lang="fa-IR" sz="4000" i="1">
                <a:latin typeface="Monotype Corsiva" pitchFamily="66" charset="0"/>
                <a:cs typeface="B Mitra" pitchFamily="2" charset="-78"/>
              </a:rPr>
              <a:t>2- حل یک مشکل در هر زمینه ای</a:t>
            </a:r>
          </a:p>
          <a:p>
            <a:pPr algn="r" rtl="1">
              <a:spcBef>
                <a:spcPct val="50000"/>
              </a:spcBef>
            </a:pPr>
            <a:r>
              <a:rPr lang="fa-IR" sz="4000" i="1">
                <a:latin typeface="Monotype Corsiva" pitchFamily="66" charset="0"/>
                <a:cs typeface="B Mitra" pitchFamily="2" charset="-78"/>
              </a:rPr>
              <a:t>3- پیدا کردن کاربردهای جدید برای کالاهای قبلی</a:t>
            </a:r>
          </a:p>
          <a:p>
            <a:pPr algn="r" rtl="1">
              <a:spcBef>
                <a:spcPct val="50000"/>
              </a:spcBef>
            </a:pPr>
            <a:r>
              <a:rPr lang="fa-IR" sz="4000" i="1">
                <a:latin typeface="Monotype Corsiva" pitchFamily="66" charset="0"/>
                <a:cs typeface="B Mitra" pitchFamily="2" charset="-78"/>
              </a:rPr>
              <a:t>4- خلق یک محصول یا خدمت جدید </a:t>
            </a:r>
          </a:p>
        </p:txBody>
      </p:sp>
    </p:spTree>
  </p:cSld>
  <p:clrMapOvr>
    <a:masterClrMapping/>
  </p:clrMapOvr>
  <p:transition spd="slow">
    <p:cover dir="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Slide Number Placeholder 5"/>
          <p:cNvSpPr>
            <a:spLocks noGrp="1"/>
          </p:cNvSpPr>
          <p:nvPr>
            <p:ph type="sldNum" sz="quarter" idx="12"/>
          </p:nvPr>
        </p:nvSpPr>
        <p:spPr>
          <a:xfrm>
            <a:off x="7010400" y="6245225"/>
            <a:ext cx="2133600" cy="476250"/>
          </a:xfrm>
          <a:prstGeom prst="rect">
            <a:avLst/>
          </a:prstGeom>
          <a:noFill/>
        </p:spPr>
        <p:txBody>
          <a:bodyPr/>
          <a:lstStyle/>
          <a:p>
            <a:fld id="{6ECE1633-A138-49FC-BAA1-EF27EAAFEF7C}" type="slidenum">
              <a:rPr lang="ar-SA"/>
              <a:pPr/>
              <a:t>306</a:t>
            </a:fld>
            <a:endParaRPr lang="en-US"/>
          </a:p>
        </p:txBody>
      </p:sp>
      <p:sp>
        <p:nvSpPr>
          <p:cNvPr id="313347" name="WordArt 4" descr="Paper bag"/>
          <p:cNvSpPr>
            <a:spLocks noChangeArrowheads="1" noChangeShapeType="1" noTextEdit="1"/>
          </p:cNvSpPr>
          <p:nvPr/>
        </p:nvSpPr>
        <p:spPr bwMode="auto">
          <a:xfrm>
            <a:off x="990600" y="381000"/>
            <a:ext cx="7086600" cy="1295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فرق خلاقیت و نوآوری</a:t>
            </a:r>
          </a:p>
        </p:txBody>
      </p:sp>
      <p:sp>
        <p:nvSpPr>
          <p:cNvPr id="313348" name="Text Box 5"/>
          <p:cNvSpPr txBox="1">
            <a:spLocks noChangeArrowheads="1"/>
          </p:cNvSpPr>
          <p:nvPr/>
        </p:nvSpPr>
        <p:spPr bwMode="auto">
          <a:xfrm>
            <a:off x="457200" y="2987675"/>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خلاقیت یعنی دست یابی به یک فکر یا ایده نو و جالب و نوآوری یعنی تبدیل آن ایده به یک کالا ، خدمت و یا روش نو</a:t>
            </a:r>
            <a:endParaRPr lang="el-GR" i="1">
              <a:latin typeface="Monotype Corsiva" pitchFamily="66" charset="0"/>
              <a:cs typeface="B Mitra" pitchFamily="2" charset="-78"/>
            </a:endParaRPr>
          </a:p>
        </p:txBody>
      </p:sp>
    </p:spTree>
  </p:cSld>
  <p:clrMapOvr>
    <a:masterClrMapping/>
  </p:clrMapOvr>
  <p:transition spd="slow">
    <p:cover dir="u"/>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0" name="Slide Number Placeholder 5"/>
          <p:cNvSpPr>
            <a:spLocks noGrp="1"/>
          </p:cNvSpPr>
          <p:nvPr>
            <p:ph type="sldNum" sz="quarter" idx="12"/>
          </p:nvPr>
        </p:nvSpPr>
        <p:spPr>
          <a:xfrm>
            <a:off x="7010400" y="6245225"/>
            <a:ext cx="2133600" cy="476250"/>
          </a:xfrm>
          <a:prstGeom prst="rect">
            <a:avLst/>
          </a:prstGeom>
          <a:noFill/>
        </p:spPr>
        <p:txBody>
          <a:bodyPr/>
          <a:lstStyle/>
          <a:p>
            <a:fld id="{449BBF4E-473A-40CA-AFA6-BF6B6F9F4C2C}" type="slidenum">
              <a:rPr lang="ar-SA"/>
              <a:pPr/>
              <a:t>307</a:t>
            </a:fld>
            <a:endParaRPr lang="en-US"/>
          </a:p>
        </p:txBody>
      </p:sp>
      <p:sp>
        <p:nvSpPr>
          <p:cNvPr id="314371" name="WordArt 4" descr="Paper bag"/>
          <p:cNvSpPr>
            <a:spLocks noChangeArrowheads="1" noChangeShapeType="1" noTextEdit="1"/>
          </p:cNvSpPr>
          <p:nvPr/>
        </p:nvSpPr>
        <p:spPr bwMode="auto">
          <a:xfrm>
            <a:off x="838200" y="457200"/>
            <a:ext cx="73914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ویژگی مدیران حامی خلاقیت</a:t>
            </a:r>
          </a:p>
        </p:txBody>
      </p:sp>
      <p:sp>
        <p:nvSpPr>
          <p:cNvPr id="314372" name="Text Box 5"/>
          <p:cNvSpPr txBox="1">
            <a:spLocks noChangeArrowheads="1"/>
          </p:cNvSpPr>
          <p:nvPr/>
        </p:nvSpPr>
        <p:spPr bwMode="auto">
          <a:xfrm>
            <a:off x="152400" y="2117725"/>
            <a:ext cx="8839200" cy="3444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آمادگی دائمی برای شنیدن افکار جدید</a:t>
            </a:r>
          </a:p>
          <a:p>
            <a:pPr algn="r" rtl="1">
              <a:spcBef>
                <a:spcPct val="50000"/>
              </a:spcBef>
            </a:pPr>
            <a:r>
              <a:rPr lang="fa-IR" sz="4000" i="1">
                <a:latin typeface="Monotype Corsiva" pitchFamily="66" charset="0"/>
                <a:cs typeface="B Mitra" pitchFamily="2" charset="-78"/>
              </a:rPr>
              <a:t>2- تشویق کارکنان به تفکر خلاق</a:t>
            </a:r>
          </a:p>
          <a:p>
            <a:pPr algn="r" rtl="1">
              <a:spcBef>
                <a:spcPct val="50000"/>
              </a:spcBef>
            </a:pPr>
            <a:r>
              <a:rPr lang="fa-IR" sz="4000" i="1">
                <a:latin typeface="Monotype Corsiva" pitchFamily="66" charset="0"/>
                <a:cs typeface="B Mitra" pitchFamily="2" charset="-78"/>
              </a:rPr>
              <a:t>3- برقراری سیستم انتقادات و پیشنهادات سازنده</a:t>
            </a:r>
          </a:p>
          <a:p>
            <a:pPr algn="r" rtl="1">
              <a:spcBef>
                <a:spcPct val="50000"/>
              </a:spcBef>
            </a:pPr>
            <a:r>
              <a:rPr lang="fa-IR" sz="4000" i="1">
                <a:latin typeface="Monotype Corsiva" pitchFamily="66" charset="0"/>
                <a:cs typeface="B Mitra" pitchFamily="2" charset="-78"/>
              </a:rPr>
              <a:t>4- ایجاد دایره خلاقیت در سازمان</a:t>
            </a:r>
          </a:p>
        </p:txBody>
      </p:sp>
    </p:spTree>
  </p:cSld>
  <p:clrMapOvr>
    <a:masterClrMapping/>
  </p:clrMapOvr>
  <p:transition spd="slow">
    <p:cover dir="ld"/>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5394" name="Slide Number Placeholder 5"/>
          <p:cNvSpPr>
            <a:spLocks noGrp="1"/>
          </p:cNvSpPr>
          <p:nvPr>
            <p:ph type="sldNum" sz="quarter" idx="12"/>
          </p:nvPr>
        </p:nvSpPr>
        <p:spPr>
          <a:xfrm>
            <a:off x="7010400" y="6245225"/>
            <a:ext cx="2133600" cy="476250"/>
          </a:xfrm>
          <a:prstGeom prst="rect">
            <a:avLst/>
          </a:prstGeom>
          <a:noFill/>
        </p:spPr>
        <p:txBody>
          <a:bodyPr/>
          <a:lstStyle/>
          <a:p>
            <a:fld id="{43A23438-6D5F-412A-84FB-95F6569FA0F4}" type="slidenum">
              <a:rPr lang="ar-SA"/>
              <a:pPr/>
              <a:t>308</a:t>
            </a:fld>
            <a:endParaRPr lang="en-US"/>
          </a:p>
        </p:txBody>
      </p:sp>
      <p:sp>
        <p:nvSpPr>
          <p:cNvPr id="315395" name="WordArt 4" descr="Paper bag"/>
          <p:cNvSpPr>
            <a:spLocks noChangeArrowheads="1" noChangeShapeType="1" noTextEdit="1"/>
          </p:cNvSpPr>
          <p:nvPr/>
        </p:nvSpPr>
        <p:spPr bwMode="auto">
          <a:xfrm>
            <a:off x="685800" y="457200"/>
            <a:ext cx="77724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اشکال نوآوری در مورد کالاها</a:t>
            </a:r>
          </a:p>
        </p:txBody>
      </p:sp>
      <p:sp>
        <p:nvSpPr>
          <p:cNvPr id="315396" name="Text Box 5"/>
          <p:cNvSpPr txBox="1">
            <a:spLocks noChangeArrowheads="1"/>
          </p:cNvSpPr>
          <p:nvPr/>
        </p:nvSpPr>
        <p:spPr bwMode="auto">
          <a:xfrm>
            <a:off x="152400" y="2574925"/>
            <a:ext cx="8839200" cy="25304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تولید محصولات نو</a:t>
            </a:r>
          </a:p>
          <a:p>
            <a:pPr algn="r" rtl="1">
              <a:spcBef>
                <a:spcPct val="50000"/>
              </a:spcBef>
            </a:pPr>
            <a:r>
              <a:rPr lang="fa-IR" sz="4000" i="1">
                <a:latin typeface="Monotype Corsiva" pitchFamily="66" charset="0"/>
                <a:cs typeface="B Mitra" pitchFamily="2" charset="-78"/>
              </a:rPr>
              <a:t>2- تولید محصولات قبلی با روش های نوین و امتیازات بیشتر</a:t>
            </a:r>
          </a:p>
          <a:p>
            <a:pPr algn="r" rtl="1">
              <a:spcBef>
                <a:spcPct val="50000"/>
              </a:spcBef>
            </a:pPr>
            <a:r>
              <a:rPr lang="fa-IR" sz="4000" i="1">
                <a:latin typeface="Monotype Corsiva" pitchFamily="66" charset="0"/>
                <a:cs typeface="B Mitra" pitchFamily="2" charset="-78"/>
              </a:rPr>
              <a:t>3- تولید محصولاتی که در بازار کمیاب شده اند</a:t>
            </a:r>
          </a:p>
        </p:txBody>
      </p:sp>
    </p:spTree>
  </p:cSld>
  <p:clrMapOvr>
    <a:masterClrMapping/>
  </p:clrMapOvr>
  <p:transition spd="slow">
    <p:cover dir="lu"/>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6418" name="Slide Number Placeholder 5"/>
          <p:cNvSpPr>
            <a:spLocks noGrp="1"/>
          </p:cNvSpPr>
          <p:nvPr>
            <p:ph type="sldNum" sz="quarter" idx="12"/>
          </p:nvPr>
        </p:nvSpPr>
        <p:spPr>
          <a:xfrm>
            <a:off x="7010400" y="6245225"/>
            <a:ext cx="2133600" cy="476250"/>
          </a:xfrm>
          <a:prstGeom prst="rect">
            <a:avLst/>
          </a:prstGeom>
          <a:noFill/>
        </p:spPr>
        <p:txBody>
          <a:bodyPr/>
          <a:lstStyle/>
          <a:p>
            <a:fld id="{A940F96E-A341-4452-ADA3-98A07F0B3DAA}" type="slidenum">
              <a:rPr lang="ar-SA"/>
              <a:pPr/>
              <a:t>309</a:t>
            </a:fld>
            <a:endParaRPr lang="en-US"/>
          </a:p>
        </p:txBody>
      </p:sp>
      <p:sp>
        <p:nvSpPr>
          <p:cNvPr id="316419" name="WordArt 6" descr="Paper bag"/>
          <p:cNvSpPr>
            <a:spLocks noChangeArrowheads="1" noChangeShapeType="1" noTextEdit="1"/>
          </p:cNvSpPr>
          <p:nvPr/>
        </p:nvSpPr>
        <p:spPr bwMode="auto">
          <a:xfrm>
            <a:off x="152400" y="457200"/>
            <a:ext cx="88392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های مهم بهسازی محصولات توسط شرکت ها</a:t>
            </a:r>
          </a:p>
        </p:txBody>
      </p:sp>
      <p:sp>
        <p:nvSpPr>
          <p:cNvPr id="316420" name="Text Box 7"/>
          <p:cNvSpPr txBox="1">
            <a:spLocks noChangeArrowheads="1"/>
          </p:cNvSpPr>
          <p:nvPr/>
        </p:nvSpPr>
        <p:spPr bwMode="auto">
          <a:xfrm>
            <a:off x="152400" y="2574925"/>
            <a:ext cx="8839200" cy="2771775"/>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روش مشکل زدایی</a:t>
            </a:r>
          </a:p>
          <a:p>
            <a:pPr algn="r" rtl="1">
              <a:spcBef>
                <a:spcPct val="50000"/>
              </a:spcBef>
            </a:pPr>
            <a:r>
              <a:rPr lang="fa-IR" i="1">
                <a:latin typeface="Monotype Corsiva" pitchFamily="66" charset="0"/>
                <a:cs typeface="B Mitra" pitchFamily="2" charset="-78"/>
              </a:rPr>
              <a:t>2- روش دلخواه</a:t>
            </a:r>
          </a:p>
          <a:p>
            <a:pPr algn="r" rtl="1">
              <a:spcBef>
                <a:spcPct val="50000"/>
              </a:spcBef>
            </a:pPr>
            <a:r>
              <a:rPr lang="fa-IR" i="1">
                <a:latin typeface="Monotype Corsiva" pitchFamily="66" charset="0"/>
                <a:cs typeface="B Mitra" pitchFamily="2" charset="-78"/>
              </a:rPr>
              <a:t>3- روش زنجیره مصرف</a:t>
            </a:r>
          </a:p>
        </p:txBody>
      </p:sp>
    </p:spTree>
  </p:cSld>
  <p:clrMapOvr>
    <a:masterClrMapping/>
  </p:clrMapOvr>
  <p:transition spd="slow">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xfrm>
            <a:off x="7010400" y="6245225"/>
            <a:ext cx="2133600" cy="476250"/>
          </a:xfrm>
          <a:prstGeom prst="rect">
            <a:avLst/>
          </a:prstGeom>
          <a:noFill/>
        </p:spPr>
        <p:txBody>
          <a:bodyPr/>
          <a:lstStyle/>
          <a:p>
            <a:fld id="{7775334B-249D-4EF1-B199-D6325EA5FF57}" type="slidenum">
              <a:rPr lang="ar-SA"/>
              <a:pPr/>
              <a:t>31</a:t>
            </a:fld>
            <a:endParaRPr lang="en-US"/>
          </a:p>
        </p:txBody>
      </p:sp>
      <p:sp>
        <p:nvSpPr>
          <p:cNvPr id="36867" name="Text Box 5"/>
          <p:cNvSpPr txBox="1">
            <a:spLocks noChangeArrowheads="1"/>
          </p:cNvSpPr>
          <p:nvPr/>
        </p:nvSpPr>
        <p:spPr bwMode="auto">
          <a:xfrm>
            <a:off x="457200" y="27432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تلاش برای حفظ حالت تقاضای کامل که در آن سطح تقاضای بازار با سطح عرضه مطلوب مؤسسه برابر است ، از طریق پاسخگویی به خواسته ها و ترجیحات آتی مصرف کنندگان و تهدیدات رقباء</a:t>
            </a:r>
            <a:endParaRPr lang="en-US" i="1">
              <a:cs typeface="B Mitra" pitchFamily="2" charset="-78"/>
            </a:endParaRPr>
          </a:p>
        </p:txBody>
      </p:sp>
      <p:sp>
        <p:nvSpPr>
          <p:cNvPr id="36868" name="WordArt 6" descr="Paper bag"/>
          <p:cNvSpPr>
            <a:spLocks noChangeArrowheads="1" noChangeShapeType="1" noTextEdit="1"/>
          </p:cNvSpPr>
          <p:nvPr/>
        </p:nvSpPr>
        <p:spPr bwMode="auto">
          <a:xfrm>
            <a:off x="1762125" y="514350"/>
            <a:ext cx="561975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 محافظتی</a:t>
            </a:r>
          </a:p>
        </p:txBody>
      </p:sp>
    </p:spTree>
  </p:cSld>
  <p:clrMapOvr>
    <a:masterClrMapping/>
  </p:clrMapOvr>
  <p:transition spd="slow">
    <p:circl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Slide Number Placeholder 5"/>
          <p:cNvSpPr>
            <a:spLocks noGrp="1"/>
          </p:cNvSpPr>
          <p:nvPr>
            <p:ph type="sldNum" sz="quarter" idx="12"/>
          </p:nvPr>
        </p:nvSpPr>
        <p:spPr>
          <a:xfrm>
            <a:off x="7010400" y="6245225"/>
            <a:ext cx="2133600" cy="476250"/>
          </a:xfrm>
          <a:prstGeom prst="rect">
            <a:avLst/>
          </a:prstGeom>
          <a:noFill/>
        </p:spPr>
        <p:txBody>
          <a:bodyPr/>
          <a:lstStyle/>
          <a:p>
            <a:fld id="{64AB00B1-70A8-41B5-A870-C7E3F10E5DC4}" type="slidenum">
              <a:rPr lang="ar-SA"/>
              <a:pPr/>
              <a:t>310</a:t>
            </a:fld>
            <a:endParaRPr lang="en-US"/>
          </a:p>
        </p:txBody>
      </p:sp>
      <p:sp>
        <p:nvSpPr>
          <p:cNvPr id="317443" name="WordArt 4" descr="Paper bag"/>
          <p:cNvSpPr>
            <a:spLocks noChangeArrowheads="1" noChangeShapeType="1" noTextEdit="1"/>
          </p:cNvSpPr>
          <p:nvPr/>
        </p:nvSpPr>
        <p:spPr bwMode="auto">
          <a:xfrm>
            <a:off x="990600" y="381000"/>
            <a:ext cx="7086600" cy="1295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مشکل زدایی</a:t>
            </a:r>
          </a:p>
        </p:txBody>
      </p:sp>
      <p:sp>
        <p:nvSpPr>
          <p:cNvPr id="317444" name="Text Box 5"/>
          <p:cNvSpPr txBox="1">
            <a:spLocks noChangeArrowheads="1"/>
          </p:cNvSpPr>
          <p:nvPr/>
        </p:nvSpPr>
        <p:spPr bwMode="auto">
          <a:xfrm>
            <a:off x="457200" y="2987675"/>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در این روش ، بازاریان به گله مندیها و انتقادات مصرف کنندگان کالا گوش داده ، از این طریق به مشکل پی برده و از  طریق نوآوری آن را رفع می نمایند</a:t>
            </a:r>
            <a:endParaRPr lang="el-GR" i="1">
              <a:latin typeface="Monotype Corsiva" pitchFamily="66" charset="0"/>
              <a:cs typeface="B Mitra" pitchFamily="2" charset="-78"/>
            </a:endParaRPr>
          </a:p>
        </p:txBody>
      </p:sp>
    </p:spTree>
  </p:cSld>
  <p:clrMapOvr>
    <a:masterClrMapping/>
  </p:clrMapOvr>
  <p:transition spd="slow">
    <p:cover dir="ru"/>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Slide Number Placeholder 5"/>
          <p:cNvSpPr>
            <a:spLocks noGrp="1"/>
          </p:cNvSpPr>
          <p:nvPr>
            <p:ph type="sldNum" sz="quarter" idx="12"/>
          </p:nvPr>
        </p:nvSpPr>
        <p:spPr>
          <a:xfrm>
            <a:off x="7010400" y="6245225"/>
            <a:ext cx="2133600" cy="476250"/>
          </a:xfrm>
          <a:prstGeom prst="rect">
            <a:avLst/>
          </a:prstGeom>
          <a:noFill/>
        </p:spPr>
        <p:txBody>
          <a:bodyPr/>
          <a:lstStyle/>
          <a:p>
            <a:fld id="{58358433-AE60-40C2-BF9F-7C8A6B9EAE9B}" type="slidenum">
              <a:rPr lang="ar-SA"/>
              <a:pPr/>
              <a:t>311</a:t>
            </a:fld>
            <a:endParaRPr lang="en-US"/>
          </a:p>
        </p:txBody>
      </p:sp>
      <p:sp>
        <p:nvSpPr>
          <p:cNvPr id="318467" name="WordArt 4" descr="Paper bag"/>
          <p:cNvSpPr>
            <a:spLocks noChangeArrowheads="1" noChangeShapeType="1" noTextEdit="1"/>
          </p:cNvSpPr>
          <p:nvPr/>
        </p:nvSpPr>
        <p:spPr bwMode="auto">
          <a:xfrm>
            <a:off x="1676400" y="381000"/>
            <a:ext cx="5791200" cy="1295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دلخواه</a:t>
            </a:r>
          </a:p>
        </p:txBody>
      </p:sp>
      <p:sp>
        <p:nvSpPr>
          <p:cNvPr id="318468" name="Text Box 5"/>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در این روش ، بازاریابان از مصرف کنندگان منتخب می خواهند که آرزوهای خود را در مورد کالای شرکت به زبان آورده و کالای دلخواه خود را بیان نمایند</a:t>
            </a:r>
            <a:endParaRPr lang="el-GR" i="1">
              <a:latin typeface="Monotype Corsiva" pitchFamily="66" charset="0"/>
              <a:cs typeface="B Mitra" pitchFamily="2" charset="-78"/>
            </a:endParaRPr>
          </a:p>
        </p:txBody>
      </p:sp>
    </p:spTree>
  </p:cSld>
  <p:clrMapOvr>
    <a:masterClrMapping/>
  </p:clrMapOvr>
  <p:transition spd="slow">
    <p:cut/>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9490" name="Slide Number Placeholder 5"/>
          <p:cNvSpPr>
            <a:spLocks noGrp="1"/>
          </p:cNvSpPr>
          <p:nvPr>
            <p:ph type="sldNum" sz="quarter" idx="12"/>
          </p:nvPr>
        </p:nvSpPr>
        <p:spPr>
          <a:xfrm>
            <a:off x="7010400" y="6245225"/>
            <a:ext cx="2133600" cy="476250"/>
          </a:xfrm>
          <a:prstGeom prst="rect">
            <a:avLst/>
          </a:prstGeom>
          <a:noFill/>
        </p:spPr>
        <p:txBody>
          <a:bodyPr/>
          <a:lstStyle/>
          <a:p>
            <a:fld id="{390E225C-B258-4896-9CEA-892E2FD6BB2D}" type="slidenum">
              <a:rPr lang="ar-SA"/>
              <a:pPr/>
              <a:t>312</a:t>
            </a:fld>
            <a:endParaRPr lang="en-US"/>
          </a:p>
        </p:txBody>
      </p:sp>
      <p:sp>
        <p:nvSpPr>
          <p:cNvPr id="319491" name="WordArt 4" descr="Paper bag"/>
          <p:cNvSpPr>
            <a:spLocks noChangeArrowheads="1" noChangeShapeType="1" noTextEdit="1"/>
          </p:cNvSpPr>
          <p:nvPr/>
        </p:nvSpPr>
        <p:spPr bwMode="auto">
          <a:xfrm>
            <a:off x="990600" y="381000"/>
            <a:ext cx="7086600" cy="12954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روش زنجیره مصرف</a:t>
            </a:r>
          </a:p>
        </p:txBody>
      </p:sp>
      <p:sp>
        <p:nvSpPr>
          <p:cNvPr id="319492" name="Text Box 5"/>
          <p:cNvSpPr txBox="1">
            <a:spLocks noChangeArrowheads="1"/>
          </p:cNvSpPr>
          <p:nvPr/>
        </p:nvSpPr>
        <p:spPr bwMode="auto">
          <a:xfrm>
            <a:off x="457200" y="2987675"/>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کسب اطلاعات لازم از خریداران و سایرین در مورد کل عمر مصرفی کالا که بتواند به بهسازی محصول یا ارائه آن در طول حیات اش کمک نماید</a:t>
            </a:r>
            <a:endParaRPr lang="el-GR" i="1">
              <a:latin typeface="Monotype Corsiva" pitchFamily="66" charset="0"/>
              <a:cs typeface="B Mitra" pitchFamily="2" charset="-78"/>
            </a:endParaRPr>
          </a:p>
        </p:txBody>
      </p:sp>
    </p:spTree>
  </p:cSld>
  <p:clrMapOvr>
    <a:masterClrMapping/>
  </p:clrMapOvr>
  <p:transition spd="slow">
    <p:cut thruBlk="1"/>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0514" name="Slide Number Placeholder 5"/>
          <p:cNvSpPr>
            <a:spLocks noGrp="1"/>
          </p:cNvSpPr>
          <p:nvPr>
            <p:ph type="sldNum" sz="quarter" idx="12"/>
          </p:nvPr>
        </p:nvSpPr>
        <p:spPr>
          <a:xfrm>
            <a:off x="7010400" y="6245225"/>
            <a:ext cx="2133600" cy="476250"/>
          </a:xfrm>
          <a:prstGeom prst="rect">
            <a:avLst/>
          </a:prstGeom>
          <a:noFill/>
        </p:spPr>
        <p:txBody>
          <a:bodyPr/>
          <a:lstStyle/>
          <a:p>
            <a:fld id="{20462DAE-07DA-4805-B015-2D0C56F3E91F}" type="slidenum">
              <a:rPr lang="ar-SA"/>
              <a:pPr/>
              <a:t>313</a:t>
            </a:fld>
            <a:endParaRPr lang="en-US"/>
          </a:p>
        </p:txBody>
      </p:sp>
      <p:sp>
        <p:nvSpPr>
          <p:cNvPr id="320515" name="WordArt 4" descr="Paper bag"/>
          <p:cNvSpPr>
            <a:spLocks noChangeArrowheads="1" noChangeShapeType="1" noTextEdit="1"/>
          </p:cNvSpPr>
          <p:nvPr/>
        </p:nvSpPr>
        <p:spPr bwMode="auto">
          <a:xfrm>
            <a:off x="1676400" y="457200"/>
            <a:ext cx="5715000" cy="990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طرق ارائه محصول نو</a:t>
            </a:r>
          </a:p>
        </p:txBody>
      </p:sp>
      <p:sp>
        <p:nvSpPr>
          <p:cNvPr id="320516" name="Text Box 5"/>
          <p:cNvSpPr txBox="1">
            <a:spLocks noChangeArrowheads="1"/>
          </p:cNvSpPr>
          <p:nvPr/>
        </p:nvSpPr>
        <p:spPr bwMode="auto">
          <a:xfrm>
            <a:off x="152400" y="2574925"/>
            <a:ext cx="8839200" cy="3106738"/>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خرید حق امتیاز تولید محصول از سایر مؤسسات و عرضه محصولات آنها بنام خود</a:t>
            </a:r>
          </a:p>
          <a:p>
            <a:pPr algn="r" rtl="1">
              <a:spcBef>
                <a:spcPct val="50000"/>
              </a:spcBef>
            </a:pPr>
            <a:r>
              <a:rPr lang="fa-IR" i="1">
                <a:latin typeface="Monotype Corsiva" pitchFamily="66" charset="0"/>
                <a:cs typeface="B Mitra" pitchFamily="2" charset="-78"/>
              </a:rPr>
              <a:t>2- تولید محصول جدید با استفاده از امکانات خود مؤسسات</a:t>
            </a:r>
          </a:p>
        </p:txBody>
      </p:sp>
    </p:spTree>
  </p:cSld>
  <p:clrMapOvr>
    <a:masterClrMapping/>
  </p:clrMapOvr>
  <p:transition spd="slow">
    <p:dissolv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1538" name="Slide Number Placeholder 5"/>
          <p:cNvSpPr>
            <a:spLocks noGrp="1"/>
          </p:cNvSpPr>
          <p:nvPr>
            <p:ph type="sldNum" sz="quarter" idx="12"/>
          </p:nvPr>
        </p:nvSpPr>
        <p:spPr>
          <a:xfrm>
            <a:off x="7010400" y="6245225"/>
            <a:ext cx="2133600" cy="476250"/>
          </a:xfrm>
          <a:prstGeom prst="rect">
            <a:avLst/>
          </a:prstGeom>
          <a:noFill/>
        </p:spPr>
        <p:txBody>
          <a:bodyPr/>
          <a:lstStyle/>
          <a:p>
            <a:fld id="{8D6CF3C1-832F-4C19-97A3-DAE2A8742C60}" type="slidenum">
              <a:rPr lang="ar-SA"/>
              <a:pPr/>
              <a:t>314</a:t>
            </a:fld>
            <a:endParaRPr lang="en-US"/>
          </a:p>
        </p:txBody>
      </p:sp>
      <p:sp>
        <p:nvSpPr>
          <p:cNvPr id="321539" name="WordArt 4" descr="Paper bag"/>
          <p:cNvSpPr>
            <a:spLocks noChangeArrowheads="1" noChangeShapeType="1" noTextEdit="1"/>
          </p:cNvSpPr>
          <p:nvPr/>
        </p:nvSpPr>
        <p:spPr bwMode="auto">
          <a:xfrm>
            <a:off x="152400" y="304800"/>
            <a:ext cx="8763000" cy="990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علل افزایش ریسک تولید محصولات جدید</a:t>
            </a:r>
          </a:p>
        </p:txBody>
      </p:sp>
      <p:sp>
        <p:nvSpPr>
          <p:cNvPr id="321540" name="Text Box 5"/>
          <p:cNvSpPr txBox="1">
            <a:spLocks noChangeArrowheads="1"/>
          </p:cNvSpPr>
          <p:nvPr/>
        </p:nvSpPr>
        <p:spPr bwMode="auto">
          <a:xfrm>
            <a:off x="152400" y="1933575"/>
            <a:ext cx="8839200" cy="4238625"/>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1- کم شدن تدریجی دامنه ایده های جدید</a:t>
            </a:r>
          </a:p>
          <a:p>
            <a:pPr algn="r" rtl="1">
              <a:spcBef>
                <a:spcPct val="50000"/>
              </a:spcBef>
            </a:pPr>
            <a:r>
              <a:rPr lang="fa-IR" sz="3200" i="1">
                <a:latin typeface="Monotype Corsiva" pitchFamily="66" charset="0"/>
                <a:cs typeface="B Mitra" pitchFamily="2" charset="-78"/>
              </a:rPr>
              <a:t>2- افزایش محدودیت های قانونی و اجتماعی</a:t>
            </a:r>
          </a:p>
          <a:p>
            <a:pPr algn="r" rtl="1">
              <a:spcBef>
                <a:spcPct val="50000"/>
              </a:spcBef>
            </a:pPr>
            <a:r>
              <a:rPr lang="fa-IR" sz="3200" i="1">
                <a:latin typeface="Monotype Corsiva" pitchFamily="66" charset="0"/>
                <a:cs typeface="B Mitra" pitchFamily="2" charset="-78"/>
              </a:rPr>
              <a:t>3- کمبود سرمایه</a:t>
            </a:r>
          </a:p>
          <a:p>
            <a:pPr algn="r" rtl="1">
              <a:spcBef>
                <a:spcPct val="50000"/>
              </a:spcBef>
            </a:pPr>
            <a:r>
              <a:rPr lang="fa-IR" sz="3200" i="1">
                <a:latin typeface="Monotype Corsiva" pitchFamily="66" charset="0"/>
                <a:cs typeface="B Mitra" pitchFamily="2" charset="-78"/>
              </a:rPr>
              <a:t>4- تشدید رقابت</a:t>
            </a:r>
          </a:p>
          <a:p>
            <a:pPr algn="r" rtl="1">
              <a:spcBef>
                <a:spcPct val="50000"/>
              </a:spcBef>
            </a:pPr>
            <a:r>
              <a:rPr lang="fa-IR" sz="3200" i="1">
                <a:latin typeface="Monotype Corsiva" pitchFamily="66" charset="0"/>
                <a:cs typeface="B Mitra" pitchFamily="2" charset="-78"/>
              </a:rPr>
              <a:t>5- افزایش یافتن هزینه</a:t>
            </a:r>
          </a:p>
          <a:p>
            <a:pPr algn="r" rtl="1">
              <a:spcBef>
                <a:spcPct val="50000"/>
              </a:spcBef>
            </a:pPr>
            <a:r>
              <a:rPr lang="fa-IR" sz="3200" i="1">
                <a:latin typeface="Monotype Corsiva" pitchFamily="66" charset="0"/>
                <a:cs typeface="B Mitra" pitchFamily="2" charset="-78"/>
              </a:rPr>
              <a:t>6- کوتاه شدن عمر کالاهای نو</a:t>
            </a:r>
            <a:endParaRPr lang="el-GR" sz="3200" i="1">
              <a:latin typeface="Monotype Corsiva" pitchFamily="66" charset="0"/>
              <a:cs typeface="B Mitra" pitchFamily="2" charset="-78"/>
            </a:endParaRPr>
          </a:p>
        </p:txBody>
      </p:sp>
    </p:spTree>
  </p:cSld>
  <p:clrMapOvr>
    <a:masterClrMapping/>
  </p:clrMapOvr>
  <p:transition spd="slow">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2562" name="Slide Number Placeholder 5"/>
          <p:cNvSpPr>
            <a:spLocks noGrp="1"/>
          </p:cNvSpPr>
          <p:nvPr>
            <p:ph type="sldNum" sz="quarter" idx="12"/>
          </p:nvPr>
        </p:nvSpPr>
        <p:spPr>
          <a:xfrm>
            <a:off x="7010400" y="6245225"/>
            <a:ext cx="2133600" cy="476250"/>
          </a:xfrm>
          <a:prstGeom prst="rect">
            <a:avLst/>
          </a:prstGeom>
          <a:noFill/>
        </p:spPr>
        <p:txBody>
          <a:bodyPr/>
          <a:lstStyle/>
          <a:p>
            <a:fld id="{4B23F5A9-1615-450C-BBB5-70BEEA93350E}" type="slidenum">
              <a:rPr lang="ar-SA"/>
              <a:pPr/>
              <a:t>315</a:t>
            </a:fld>
            <a:endParaRPr lang="en-US"/>
          </a:p>
        </p:txBody>
      </p:sp>
      <p:sp>
        <p:nvSpPr>
          <p:cNvPr id="322563" name="WordArt 4" descr="Paper bag"/>
          <p:cNvSpPr>
            <a:spLocks noChangeArrowheads="1" noChangeShapeType="1" noTextEdit="1"/>
          </p:cNvSpPr>
          <p:nvPr/>
        </p:nvSpPr>
        <p:spPr bwMode="auto">
          <a:xfrm>
            <a:off x="1066800" y="304800"/>
            <a:ext cx="70866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مراحل تولید محصول جدید</a:t>
            </a:r>
          </a:p>
        </p:txBody>
      </p:sp>
      <p:sp>
        <p:nvSpPr>
          <p:cNvPr id="322564" name="Text Box 5"/>
          <p:cNvSpPr txBox="1">
            <a:spLocks noChangeArrowheads="1"/>
          </p:cNvSpPr>
          <p:nvPr/>
        </p:nvSpPr>
        <p:spPr bwMode="auto">
          <a:xfrm>
            <a:off x="152400" y="2041525"/>
            <a:ext cx="8839200" cy="3444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ایجاد ایده ها                    2- غربال ایده ها </a:t>
            </a:r>
          </a:p>
          <a:p>
            <a:pPr algn="r" rtl="1">
              <a:spcBef>
                <a:spcPct val="50000"/>
              </a:spcBef>
            </a:pPr>
            <a:r>
              <a:rPr lang="fa-IR" sz="4000" i="1">
                <a:latin typeface="Monotype Corsiva" pitchFamily="66" charset="0"/>
                <a:cs typeface="B Mitra" pitchFamily="2" charset="-78"/>
              </a:rPr>
              <a:t>3- پرورش و آزمون ایده ها       4- تعیین استراتژی بازاریابی</a:t>
            </a:r>
          </a:p>
          <a:p>
            <a:pPr algn="r" rtl="1">
              <a:spcBef>
                <a:spcPct val="50000"/>
              </a:spcBef>
            </a:pPr>
            <a:r>
              <a:rPr lang="fa-IR" sz="4000" i="1">
                <a:latin typeface="Monotype Corsiva" pitchFamily="66" charset="0"/>
                <a:cs typeface="B Mitra" pitchFamily="2" charset="-78"/>
              </a:rPr>
              <a:t>5- تجزیه و تحلیل تجاری        6- تولید محصول</a:t>
            </a:r>
          </a:p>
          <a:p>
            <a:pPr algn="r" rtl="1">
              <a:spcBef>
                <a:spcPct val="50000"/>
              </a:spcBef>
            </a:pPr>
            <a:r>
              <a:rPr lang="fa-IR" sz="4000" i="1">
                <a:latin typeface="Monotype Corsiva" pitchFamily="66" charset="0"/>
                <a:cs typeface="B Mitra" pitchFamily="2" charset="-78"/>
              </a:rPr>
              <a:t>7- تست بازاریابی                   8- تجاری نمودن محصول</a:t>
            </a:r>
            <a:endParaRPr lang="el-GR" sz="4000" i="1">
              <a:latin typeface="Monotype Corsiva" pitchFamily="66" charset="0"/>
              <a:cs typeface="B Mitra" pitchFamily="2" charset="-78"/>
            </a:endParaRPr>
          </a:p>
        </p:txBody>
      </p:sp>
    </p:spTree>
  </p:cSld>
  <p:clrMapOvr>
    <a:masterClrMapping/>
  </p:clrMapOvr>
  <p:transition spd="slow">
    <p:fade thruBlk="1"/>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3586" name="Slide Number Placeholder 5"/>
          <p:cNvSpPr>
            <a:spLocks noGrp="1"/>
          </p:cNvSpPr>
          <p:nvPr>
            <p:ph type="sldNum" sz="quarter" idx="12"/>
          </p:nvPr>
        </p:nvSpPr>
        <p:spPr>
          <a:xfrm>
            <a:off x="7010400" y="6245225"/>
            <a:ext cx="2133600" cy="476250"/>
          </a:xfrm>
          <a:prstGeom prst="rect">
            <a:avLst/>
          </a:prstGeom>
          <a:noFill/>
        </p:spPr>
        <p:txBody>
          <a:bodyPr/>
          <a:lstStyle/>
          <a:p>
            <a:fld id="{28860AA8-C29B-4D00-BF9B-5BDE80C1484B}" type="slidenum">
              <a:rPr lang="ar-SA"/>
              <a:pPr/>
              <a:t>316</a:t>
            </a:fld>
            <a:endParaRPr lang="en-US"/>
          </a:p>
        </p:txBody>
      </p:sp>
      <p:sp>
        <p:nvSpPr>
          <p:cNvPr id="323587" name="WordArt 4" descr="Paper bag"/>
          <p:cNvSpPr>
            <a:spLocks noChangeArrowheads="1" noChangeShapeType="1" noTextEdit="1"/>
          </p:cNvSpPr>
          <p:nvPr/>
        </p:nvSpPr>
        <p:spPr bwMode="auto">
          <a:xfrm>
            <a:off x="228600" y="304800"/>
            <a:ext cx="86868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افراد و مؤسساتی که می توانند به تولید ایده کمک نمایند</a:t>
            </a:r>
          </a:p>
        </p:txBody>
      </p:sp>
      <p:sp>
        <p:nvSpPr>
          <p:cNvPr id="323588" name="Text Box 5"/>
          <p:cNvSpPr txBox="1">
            <a:spLocks noChangeArrowheads="1"/>
          </p:cNvSpPr>
          <p:nvPr/>
        </p:nvSpPr>
        <p:spPr bwMode="auto">
          <a:xfrm>
            <a:off x="152400" y="2041525"/>
            <a:ext cx="8839200" cy="34448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کارکنان شرکت                             2- مخترعین </a:t>
            </a:r>
          </a:p>
          <a:p>
            <a:pPr algn="r" rtl="1">
              <a:spcBef>
                <a:spcPct val="50000"/>
              </a:spcBef>
            </a:pPr>
            <a:r>
              <a:rPr lang="fa-IR" sz="4000" i="1">
                <a:latin typeface="Monotype Corsiva" pitchFamily="66" charset="0"/>
                <a:cs typeface="B Mitra" pitchFamily="2" charset="-78"/>
              </a:rPr>
              <a:t>3- مصرف کنندگان                            4- رقباء</a:t>
            </a:r>
          </a:p>
          <a:p>
            <a:pPr algn="r" rtl="1">
              <a:spcBef>
                <a:spcPct val="50000"/>
              </a:spcBef>
            </a:pPr>
            <a:r>
              <a:rPr lang="fa-IR" sz="4000" i="1">
                <a:latin typeface="Monotype Corsiva" pitchFamily="66" charset="0"/>
                <a:cs typeface="B Mitra" pitchFamily="2" charset="-78"/>
              </a:rPr>
              <a:t>5- مؤسسات پژوهشی خصوصی             6- دانشگاه ها</a:t>
            </a:r>
          </a:p>
          <a:p>
            <a:pPr algn="r" rtl="1">
              <a:spcBef>
                <a:spcPct val="50000"/>
              </a:spcBef>
            </a:pPr>
            <a:r>
              <a:rPr lang="fa-IR" sz="4000" i="1">
                <a:latin typeface="Monotype Corsiva" pitchFamily="66" charset="0"/>
                <a:cs typeface="B Mitra" pitchFamily="2" charset="-78"/>
              </a:rPr>
              <a:t>7- سایر منابع ، مثل مجلات بازرگانی</a:t>
            </a:r>
            <a:endParaRPr lang="el-GR" sz="4000" i="1">
              <a:latin typeface="Monotype Corsiva" pitchFamily="66" charset="0"/>
              <a:cs typeface="B Mitra" pitchFamily="2" charset="-78"/>
            </a:endParaRPr>
          </a:p>
        </p:txBody>
      </p:sp>
    </p:spTree>
  </p:cSld>
  <p:clrMapOvr>
    <a:masterClrMapping/>
  </p:clrMapOvr>
  <p:transition spd="slow">
    <p:newsflash/>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0" name="Slide Number Placeholder 5"/>
          <p:cNvSpPr>
            <a:spLocks noGrp="1"/>
          </p:cNvSpPr>
          <p:nvPr>
            <p:ph type="sldNum" sz="quarter" idx="12"/>
          </p:nvPr>
        </p:nvSpPr>
        <p:spPr>
          <a:xfrm>
            <a:off x="7010400" y="6245225"/>
            <a:ext cx="2133600" cy="476250"/>
          </a:xfrm>
          <a:prstGeom prst="rect">
            <a:avLst/>
          </a:prstGeom>
          <a:noFill/>
        </p:spPr>
        <p:txBody>
          <a:bodyPr/>
          <a:lstStyle/>
          <a:p>
            <a:fld id="{3388790C-BC54-4D7A-84A6-B12AB0F87DA0}" type="slidenum">
              <a:rPr lang="ar-SA"/>
              <a:pPr/>
              <a:t>317</a:t>
            </a:fld>
            <a:endParaRPr lang="en-US"/>
          </a:p>
        </p:txBody>
      </p:sp>
      <p:sp>
        <p:nvSpPr>
          <p:cNvPr id="324611" name="WordArt 4" descr="Paper bag"/>
          <p:cNvSpPr>
            <a:spLocks noChangeArrowheads="1" noChangeShapeType="1" noTextEdit="1"/>
          </p:cNvSpPr>
          <p:nvPr/>
        </p:nvSpPr>
        <p:spPr bwMode="auto">
          <a:xfrm>
            <a:off x="152400" y="457200"/>
            <a:ext cx="8839200" cy="685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محتویات بخش های سه گانه بیانیه استراتژی بازاریابی</a:t>
            </a:r>
          </a:p>
        </p:txBody>
      </p:sp>
      <p:sp>
        <p:nvSpPr>
          <p:cNvPr id="324612" name="Text Box 5"/>
          <p:cNvSpPr txBox="1">
            <a:spLocks noChangeArrowheads="1"/>
          </p:cNvSpPr>
          <p:nvPr/>
        </p:nvSpPr>
        <p:spPr bwMode="auto">
          <a:xfrm>
            <a:off x="152400" y="2574925"/>
            <a:ext cx="8839200" cy="2289175"/>
          </a:xfrm>
          <a:prstGeom prst="rect">
            <a:avLst/>
          </a:prstGeom>
          <a:noFill/>
          <a:ln w="9525">
            <a:noFill/>
            <a:miter lim="800000"/>
            <a:headEnd/>
            <a:tailEnd/>
          </a:ln>
        </p:spPr>
        <p:txBody>
          <a:bodyPr>
            <a:spAutoFit/>
          </a:bodyPr>
          <a:lstStyle/>
          <a:p>
            <a:pPr algn="r" rtl="1">
              <a:spcBef>
                <a:spcPct val="50000"/>
              </a:spcBef>
            </a:pPr>
            <a:r>
              <a:rPr lang="fa-IR" sz="3600" i="1">
                <a:latin typeface="Monotype Corsiva" pitchFamily="66" charset="0"/>
                <a:cs typeface="B Mitra" pitchFamily="2" charset="-78"/>
              </a:rPr>
              <a:t>بخش اول ؛ شامل بازار هدف محصول ، میزان فروش و . . .</a:t>
            </a:r>
          </a:p>
          <a:p>
            <a:pPr algn="r" rtl="1">
              <a:spcBef>
                <a:spcPct val="50000"/>
              </a:spcBef>
            </a:pPr>
            <a:r>
              <a:rPr lang="fa-IR" sz="3600" i="1">
                <a:latin typeface="Monotype Corsiva" pitchFamily="66" charset="0"/>
                <a:cs typeface="B Mitra" pitchFamily="2" charset="-78"/>
              </a:rPr>
              <a:t>بخش دوم ؛ شامل بودجه بندی بازاریابی ، سیستم توزیع و . . .</a:t>
            </a:r>
          </a:p>
          <a:p>
            <a:pPr algn="r" rtl="1">
              <a:spcBef>
                <a:spcPct val="50000"/>
              </a:spcBef>
            </a:pPr>
            <a:r>
              <a:rPr lang="fa-IR" sz="3600" i="1">
                <a:latin typeface="Monotype Corsiva" pitchFamily="66" charset="0"/>
                <a:cs typeface="B Mitra" pitchFamily="2" charset="-78"/>
              </a:rPr>
              <a:t>بخش سوم ؛ در بر گیرنده فروش بلند مدت و . . .</a:t>
            </a:r>
          </a:p>
        </p:txBody>
      </p:sp>
    </p:spTree>
  </p:cSld>
  <p:clrMapOvr>
    <a:masterClrMapping/>
  </p:clrMapOvr>
  <p:transition spd="slow">
    <p:push dir="d"/>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5634" name="Slide Number Placeholder 5"/>
          <p:cNvSpPr>
            <a:spLocks noGrp="1"/>
          </p:cNvSpPr>
          <p:nvPr>
            <p:ph type="sldNum" sz="quarter" idx="12"/>
          </p:nvPr>
        </p:nvSpPr>
        <p:spPr>
          <a:xfrm>
            <a:off x="7010400" y="6245225"/>
            <a:ext cx="2133600" cy="476250"/>
          </a:xfrm>
          <a:prstGeom prst="rect">
            <a:avLst/>
          </a:prstGeom>
          <a:noFill/>
        </p:spPr>
        <p:txBody>
          <a:bodyPr/>
          <a:lstStyle/>
          <a:p>
            <a:fld id="{41F4C0E1-B9CC-4EFF-A1FE-82B0D68DE408}" type="slidenum">
              <a:rPr lang="ar-SA"/>
              <a:pPr/>
              <a:t>318</a:t>
            </a:fld>
            <a:endParaRPr lang="en-US"/>
          </a:p>
        </p:txBody>
      </p:sp>
      <p:sp>
        <p:nvSpPr>
          <p:cNvPr id="325635" name="WordArt 4" descr="Paper bag"/>
          <p:cNvSpPr>
            <a:spLocks noChangeArrowheads="1" noChangeShapeType="1" noTextEdit="1"/>
          </p:cNvSpPr>
          <p:nvPr/>
        </p:nvSpPr>
        <p:spPr bwMode="auto">
          <a:xfrm>
            <a:off x="2057400" y="457200"/>
            <a:ext cx="4953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انواع آزمایش بازاریابی</a:t>
            </a:r>
          </a:p>
        </p:txBody>
      </p:sp>
      <p:sp>
        <p:nvSpPr>
          <p:cNvPr id="325636" name="Text Box 5"/>
          <p:cNvSpPr txBox="1">
            <a:spLocks noChangeArrowheads="1"/>
          </p:cNvSpPr>
          <p:nvPr/>
        </p:nvSpPr>
        <p:spPr bwMode="auto">
          <a:xfrm>
            <a:off x="152400" y="2574925"/>
            <a:ext cx="8839200" cy="2771775"/>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استاندارد ( </a:t>
            </a:r>
            <a:r>
              <a:rPr lang="en-US" i="1">
                <a:latin typeface="Monotype Corsiva" pitchFamily="66" charset="0"/>
                <a:cs typeface="B Mitra" pitchFamily="2" charset="-78"/>
              </a:rPr>
              <a:t>Standard</a:t>
            </a:r>
            <a:r>
              <a:rPr lang="fa-IR" i="1">
                <a:latin typeface="Monotype Corsiva" pitchFamily="66" charset="0"/>
                <a:cs typeface="B Mitra" pitchFamily="2" charset="-78"/>
              </a:rPr>
              <a:t> )</a:t>
            </a:r>
          </a:p>
          <a:p>
            <a:pPr algn="r" rtl="1">
              <a:spcBef>
                <a:spcPct val="50000"/>
              </a:spcBef>
            </a:pPr>
            <a:r>
              <a:rPr lang="fa-IR" i="1">
                <a:latin typeface="Monotype Corsiva" pitchFamily="66" charset="0"/>
                <a:cs typeface="B Mitra" pitchFamily="2" charset="-78"/>
              </a:rPr>
              <a:t>2- نظارت شده ( </a:t>
            </a:r>
            <a:r>
              <a:rPr lang="en-US" i="1">
                <a:latin typeface="Monotype Corsiva" pitchFamily="66" charset="0"/>
                <a:cs typeface="B Mitra" pitchFamily="2" charset="-78"/>
              </a:rPr>
              <a:t>Supervised</a:t>
            </a:r>
            <a:r>
              <a:rPr lang="fa-IR" i="1">
                <a:latin typeface="Monotype Corsiva" pitchFamily="66" charset="0"/>
                <a:cs typeface="B Mitra" pitchFamily="2" charset="-78"/>
              </a:rPr>
              <a:t> )</a:t>
            </a:r>
          </a:p>
          <a:p>
            <a:pPr algn="r" rtl="1">
              <a:spcBef>
                <a:spcPct val="50000"/>
              </a:spcBef>
            </a:pPr>
            <a:r>
              <a:rPr lang="fa-IR" i="1">
                <a:latin typeface="Monotype Corsiva" pitchFamily="66" charset="0"/>
                <a:cs typeface="B Mitra" pitchFamily="2" charset="-78"/>
              </a:rPr>
              <a:t>3- انگیزشی ( </a:t>
            </a:r>
            <a:r>
              <a:rPr lang="en-US" i="1">
                <a:latin typeface="Monotype Corsiva" pitchFamily="66" charset="0"/>
                <a:cs typeface="B Mitra" pitchFamily="2" charset="-78"/>
              </a:rPr>
              <a:t>Stimulation</a:t>
            </a:r>
            <a:r>
              <a:rPr lang="fa-IR" i="1">
                <a:latin typeface="Monotype Corsiva" pitchFamily="66" charset="0"/>
                <a:cs typeface="B Mitra" pitchFamily="2" charset="-78"/>
              </a:rPr>
              <a:t> )</a:t>
            </a:r>
          </a:p>
        </p:txBody>
      </p:sp>
    </p:spTree>
  </p:cSld>
  <p:clrMapOvr>
    <a:masterClrMapping/>
  </p:clrMapOvr>
  <p:transition spd="slow">
    <p:push/>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Slide Number Placeholder 5"/>
          <p:cNvSpPr>
            <a:spLocks noGrp="1"/>
          </p:cNvSpPr>
          <p:nvPr>
            <p:ph type="sldNum" sz="quarter" idx="12"/>
          </p:nvPr>
        </p:nvSpPr>
        <p:spPr>
          <a:xfrm>
            <a:off x="7010400" y="6245225"/>
            <a:ext cx="2133600" cy="476250"/>
          </a:xfrm>
          <a:prstGeom prst="rect">
            <a:avLst/>
          </a:prstGeom>
          <a:noFill/>
        </p:spPr>
        <p:txBody>
          <a:bodyPr/>
          <a:lstStyle/>
          <a:p>
            <a:fld id="{400CB192-1C05-406A-8B21-D4253E18DAAF}" type="slidenum">
              <a:rPr lang="ar-SA"/>
              <a:pPr/>
              <a:t>319</a:t>
            </a:fld>
            <a:endParaRPr lang="en-US"/>
          </a:p>
        </p:txBody>
      </p:sp>
      <p:sp>
        <p:nvSpPr>
          <p:cNvPr id="326659" name="WordArt 4" descr="Paper bag"/>
          <p:cNvSpPr>
            <a:spLocks noChangeArrowheads="1" noChangeShapeType="1" noTextEdit="1"/>
          </p:cNvSpPr>
          <p:nvPr/>
        </p:nvSpPr>
        <p:spPr bwMode="auto">
          <a:xfrm>
            <a:off x="533400" y="381000"/>
            <a:ext cx="8001000" cy="1066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آزمایش بازاریابی استاندارد</a:t>
            </a:r>
          </a:p>
        </p:txBody>
      </p:sp>
      <p:sp>
        <p:nvSpPr>
          <p:cNvPr id="326660" name="Text Box 5"/>
          <p:cNvSpPr txBox="1">
            <a:spLocks noChangeArrowheads="1"/>
          </p:cNvSpPr>
          <p:nvPr/>
        </p:nvSpPr>
        <p:spPr bwMode="auto">
          <a:xfrm>
            <a:off x="457200" y="2987675"/>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در این حالت ، محصول جدید در شرایطی کاملاً مشابه با بازار واقعی با عرضه محدود آن از طریق نمایندگی ها تست می شود</a:t>
            </a:r>
            <a:endParaRPr lang="el-GR" i="1">
              <a:latin typeface="Monotype Corsiva" pitchFamily="66" charset="0"/>
              <a:cs typeface="B Mitra" pitchFamily="2" charset="-78"/>
            </a:endParaRPr>
          </a:p>
        </p:txBody>
      </p:sp>
    </p:spTree>
  </p:cSld>
  <p:clrMapOvr>
    <a:masterClrMapping/>
  </p:clrMapOvr>
  <p:transition spd="slow">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xfrm>
            <a:off x="7010400" y="6245225"/>
            <a:ext cx="2133600" cy="476250"/>
          </a:xfrm>
          <a:prstGeom prst="rect">
            <a:avLst/>
          </a:prstGeom>
          <a:noFill/>
        </p:spPr>
        <p:txBody>
          <a:bodyPr/>
          <a:lstStyle/>
          <a:p>
            <a:fld id="{8DCB265B-D33F-43EC-A919-F91EBD8C2F96}" type="slidenum">
              <a:rPr lang="ar-SA"/>
              <a:pPr/>
              <a:t>32</a:t>
            </a:fld>
            <a:endParaRPr lang="en-US"/>
          </a:p>
        </p:txBody>
      </p:sp>
      <p:sp>
        <p:nvSpPr>
          <p:cNvPr id="37891" name="Text Box 5"/>
          <p:cNvSpPr txBox="1">
            <a:spLocks noChangeArrowheads="1"/>
          </p:cNvSpPr>
          <p:nvPr/>
        </p:nvSpPr>
        <p:spPr bwMode="auto">
          <a:xfrm>
            <a:off x="457200" y="26670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سعی در کاهش منطقی و موقتی تقاضای بیش از حد بازار ، به منظور جلوگیری از دلسردی مشتریان و پاسخگویی به نیازهای آنان به محض دسترسی به منابع لازم</a:t>
            </a:r>
            <a:endParaRPr lang="en-US" i="1">
              <a:cs typeface="B Mitra" pitchFamily="2" charset="-78"/>
            </a:endParaRPr>
          </a:p>
        </p:txBody>
      </p:sp>
      <p:sp>
        <p:nvSpPr>
          <p:cNvPr id="37892" name="WordArt 6" descr="Paper bag"/>
          <p:cNvSpPr>
            <a:spLocks noChangeArrowheads="1" noChangeShapeType="1" noTextEdit="1"/>
          </p:cNvSpPr>
          <p:nvPr/>
        </p:nvSpPr>
        <p:spPr bwMode="auto">
          <a:xfrm>
            <a:off x="1928813" y="514350"/>
            <a:ext cx="52863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 تضعیفی</a:t>
            </a:r>
          </a:p>
        </p:txBody>
      </p:sp>
    </p:spTree>
  </p:cSld>
  <p:clrMapOvr>
    <a:masterClrMapping/>
  </p:clrMapOvr>
  <p:transition spd="slow">
    <p:diamond/>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82" name="Slide Number Placeholder 5"/>
          <p:cNvSpPr>
            <a:spLocks noGrp="1"/>
          </p:cNvSpPr>
          <p:nvPr>
            <p:ph type="sldNum" sz="quarter" idx="12"/>
          </p:nvPr>
        </p:nvSpPr>
        <p:spPr>
          <a:xfrm>
            <a:off x="7010400" y="6245225"/>
            <a:ext cx="2133600" cy="476250"/>
          </a:xfrm>
          <a:prstGeom prst="rect">
            <a:avLst/>
          </a:prstGeom>
          <a:noFill/>
        </p:spPr>
        <p:txBody>
          <a:bodyPr/>
          <a:lstStyle/>
          <a:p>
            <a:fld id="{739E673E-4EAA-48A3-950A-17DEDA791675}" type="slidenum">
              <a:rPr lang="ar-SA"/>
              <a:pPr/>
              <a:t>320</a:t>
            </a:fld>
            <a:endParaRPr lang="en-US"/>
          </a:p>
        </p:txBody>
      </p:sp>
      <p:sp>
        <p:nvSpPr>
          <p:cNvPr id="327683" name="WordArt 6" descr="Paper bag"/>
          <p:cNvSpPr>
            <a:spLocks noChangeArrowheads="1" noChangeShapeType="1" noTextEdit="1"/>
          </p:cNvSpPr>
          <p:nvPr/>
        </p:nvSpPr>
        <p:spPr bwMode="auto">
          <a:xfrm>
            <a:off x="533400" y="381000"/>
            <a:ext cx="8001000" cy="1066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آزمایش بازاریابی نظارت شده</a:t>
            </a:r>
          </a:p>
        </p:txBody>
      </p:sp>
      <p:sp>
        <p:nvSpPr>
          <p:cNvPr id="327684" name="Text Box 7"/>
          <p:cNvSpPr txBox="1">
            <a:spLocks noChangeArrowheads="1"/>
          </p:cNvSpPr>
          <p:nvPr/>
        </p:nvSpPr>
        <p:spPr bwMode="auto">
          <a:xfrm>
            <a:off x="457200" y="25908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در این روش ، شرکت برای تست محصول جدید خود و شناخت عکس العمل مشتریان از غرفه های اجاره ای بعضی از مؤسسات تحقیقاتی استفاده می کند</a:t>
            </a:r>
            <a:endParaRPr lang="el-GR" i="1">
              <a:latin typeface="Monotype Corsiva" pitchFamily="66" charset="0"/>
              <a:cs typeface="B Mitra" pitchFamily="2" charset="-78"/>
            </a:endParaRPr>
          </a:p>
        </p:txBody>
      </p:sp>
    </p:spTree>
  </p:cSld>
  <p:clrMapOvr>
    <a:masterClrMapping/>
  </p:clrMapOvr>
  <p:transition spd="slow">
    <p:push dir="u"/>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706" name="Slide Number Placeholder 5"/>
          <p:cNvSpPr>
            <a:spLocks noGrp="1"/>
          </p:cNvSpPr>
          <p:nvPr>
            <p:ph type="sldNum" sz="quarter" idx="12"/>
          </p:nvPr>
        </p:nvSpPr>
        <p:spPr>
          <a:xfrm>
            <a:off x="7010400" y="6245225"/>
            <a:ext cx="2133600" cy="476250"/>
          </a:xfrm>
          <a:prstGeom prst="rect">
            <a:avLst/>
          </a:prstGeom>
          <a:noFill/>
        </p:spPr>
        <p:txBody>
          <a:bodyPr/>
          <a:lstStyle/>
          <a:p>
            <a:fld id="{CCAFBCF9-D2C0-4A8A-A249-5215D0CB1C69}" type="slidenum">
              <a:rPr lang="ar-SA"/>
              <a:pPr/>
              <a:t>321</a:t>
            </a:fld>
            <a:endParaRPr lang="en-US"/>
          </a:p>
        </p:txBody>
      </p:sp>
      <p:sp>
        <p:nvSpPr>
          <p:cNvPr id="328707" name="WordArt 6" descr="Paper bag"/>
          <p:cNvSpPr>
            <a:spLocks noChangeArrowheads="1" noChangeShapeType="1" noTextEdit="1"/>
          </p:cNvSpPr>
          <p:nvPr/>
        </p:nvSpPr>
        <p:spPr bwMode="auto">
          <a:xfrm>
            <a:off x="533400" y="381000"/>
            <a:ext cx="8001000" cy="1066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آزمایش بازاریابی انگیزشی</a:t>
            </a:r>
          </a:p>
        </p:txBody>
      </p:sp>
      <p:sp>
        <p:nvSpPr>
          <p:cNvPr id="328708" name="Text Box 7"/>
          <p:cNvSpPr txBox="1">
            <a:spLocks noChangeArrowheads="1"/>
          </p:cNvSpPr>
          <p:nvPr/>
        </p:nvSpPr>
        <p:spPr bwMode="auto">
          <a:xfrm>
            <a:off x="457200" y="2743200"/>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شرکت فروشگاهی را انتخاب و کالای خود را در کنار کالاهای رقباء قرار می دهد سپس به تعدادی از افراد ناشناس پول می دهد تا از فروشگاه خرید نمایند</a:t>
            </a:r>
            <a:endParaRPr lang="el-GR" i="1">
              <a:latin typeface="Monotype Corsiva" pitchFamily="66" charset="0"/>
              <a:cs typeface="B Mitra" pitchFamily="2" charset="-78"/>
            </a:endParaRPr>
          </a:p>
        </p:txBody>
      </p:sp>
    </p:spTree>
  </p:cSld>
  <p:clrMapOvr>
    <a:masterClrMapping/>
  </p:clrMapOvr>
  <p:transition spd="slow">
    <p:randomBa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9730" name="Slide Number Placeholder 5"/>
          <p:cNvSpPr>
            <a:spLocks noGrp="1"/>
          </p:cNvSpPr>
          <p:nvPr>
            <p:ph type="sldNum" sz="quarter" idx="12"/>
          </p:nvPr>
        </p:nvSpPr>
        <p:spPr>
          <a:xfrm>
            <a:off x="7010400" y="6245225"/>
            <a:ext cx="2133600" cy="476250"/>
          </a:xfrm>
          <a:prstGeom prst="rect">
            <a:avLst/>
          </a:prstGeom>
          <a:noFill/>
        </p:spPr>
        <p:txBody>
          <a:bodyPr/>
          <a:lstStyle/>
          <a:p>
            <a:fld id="{82F55905-EE80-42DB-B8A3-7D6FED9ED0A5}" type="slidenum">
              <a:rPr lang="ar-SA"/>
              <a:pPr/>
              <a:t>322</a:t>
            </a:fld>
            <a:endParaRPr lang="en-US"/>
          </a:p>
        </p:txBody>
      </p:sp>
      <p:sp>
        <p:nvSpPr>
          <p:cNvPr id="329731" name="WordArt 4" descr="Paper bag"/>
          <p:cNvSpPr>
            <a:spLocks noChangeArrowheads="1" noChangeShapeType="1" noTextEdit="1"/>
          </p:cNvSpPr>
          <p:nvPr/>
        </p:nvSpPr>
        <p:spPr bwMode="auto">
          <a:xfrm>
            <a:off x="2057400" y="457200"/>
            <a:ext cx="4953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مراحل مختلف سیکل عمر کالا</a:t>
            </a:r>
          </a:p>
        </p:txBody>
      </p:sp>
      <p:sp>
        <p:nvSpPr>
          <p:cNvPr id="329732" name="Text Box 5"/>
          <p:cNvSpPr txBox="1">
            <a:spLocks noChangeArrowheads="1"/>
          </p:cNvSpPr>
          <p:nvPr/>
        </p:nvSpPr>
        <p:spPr bwMode="auto">
          <a:xfrm>
            <a:off x="152400" y="1524000"/>
            <a:ext cx="8839200" cy="4781550"/>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مرحله طراحی و ایجاد محصول</a:t>
            </a:r>
          </a:p>
          <a:p>
            <a:pPr algn="r" rtl="1">
              <a:spcBef>
                <a:spcPct val="50000"/>
              </a:spcBef>
            </a:pPr>
            <a:r>
              <a:rPr lang="fa-IR" i="1">
                <a:latin typeface="Monotype Corsiva" pitchFamily="66" charset="0"/>
                <a:cs typeface="B Mitra" pitchFamily="2" charset="-78"/>
              </a:rPr>
              <a:t>2- مرحله معرفی آن به بازار</a:t>
            </a:r>
          </a:p>
          <a:p>
            <a:pPr algn="r" rtl="1">
              <a:spcBef>
                <a:spcPct val="50000"/>
              </a:spcBef>
            </a:pPr>
            <a:r>
              <a:rPr lang="fa-IR" i="1">
                <a:latin typeface="Monotype Corsiva" pitchFamily="66" charset="0"/>
                <a:cs typeface="B Mitra" pitchFamily="2" charset="-78"/>
              </a:rPr>
              <a:t>3- مرحله رشد و پیشرفت</a:t>
            </a:r>
          </a:p>
          <a:p>
            <a:pPr algn="r" rtl="1">
              <a:spcBef>
                <a:spcPct val="50000"/>
              </a:spcBef>
            </a:pPr>
            <a:r>
              <a:rPr lang="fa-IR" i="1">
                <a:latin typeface="Monotype Corsiva" pitchFamily="66" charset="0"/>
                <a:cs typeface="B Mitra" pitchFamily="2" charset="-78"/>
              </a:rPr>
              <a:t>4- مرحله بلوغ و اشباع</a:t>
            </a:r>
          </a:p>
          <a:p>
            <a:pPr algn="r" rtl="1">
              <a:spcBef>
                <a:spcPct val="50000"/>
              </a:spcBef>
            </a:pPr>
            <a:r>
              <a:rPr lang="fa-IR" i="1">
                <a:latin typeface="Monotype Corsiva" pitchFamily="66" charset="0"/>
                <a:cs typeface="B Mitra" pitchFamily="2" charset="-78"/>
              </a:rPr>
              <a:t>5- مرحله کاهش و افول</a:t>
            </a:r>
          </a:p>
        </p:txBody>
      </p:sp>
    </p:spTree>
  </p:cSld>
  <p:clrMapOvr>
    <a:masterClrMapping/>
  </p:clrMapOvr>
  <p:transition spd="slow">
    <p:randomBar dir="vert"/>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Slide Number Placeholder 5"/>
          <p:cNvSpPr>
            <a:spLocks noGrp="1"/>
          </p:cNvSpPr>
          <p:nvPr>
            <p:ph type="sldNum" sz="quarter" idx="12"/>
          </p:nvPr>
        </p:nvSpPr>
        <p:spPr>
          <a:xfrm>
            <a:off x="7010400" y="6245225"/>
            <a:ext cx="2133600" cy="476250"/>
          </a:xfrm>
          <a:prstGeom prst="rect">
            <a:avLst/>
          </a:prstGeom>
          <a:noFill/>
        </p:spPr>
        <p:txBody>
          <a:bodyPr/>
          <a:lstStyle/>
          <a:p>
            <a:fld id="{3CAE86C5-4416-4D96-B7F9-260679FFC2A4}" type="slidenum">
              <a:rPr lang="ar-SA"/>
              <a:pPr/>
              <a:t>323</a:t>
            </a:fld>
            <a:endParaRPr lang="en-US"/>
          </a:p>
        </p:txBody>
      </p:sp>
      <p:sp>
        <p:nvSpPr>
          <p:cNvPr id="330755" name="WordArt 4" descr="Paper bag"/>
          <p:cNvSpPr>
            <a:spLocks noChangeArrowheads="1" noChangeShapeType="1" noTextEdit="1"/>
          </p:cNvSpPr>
          <p:nvPr/>
        </p:nvSpPr>
        <p:spPr bwMode="auto">
          <a:xfrm>
            <a:off x="2057400" y="152400"/>
            <a:ext cx="4953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نمودار دوره عمرکالا</a:t>
            </a:r>
          </a:p>
        </p:txBody>
      </p:sp>
      <p:sp>
        <p:nvSpPr>
          <p:cNvPr id="330756" name="Line 5"/>
          <p:cNvSpPr>
            <a:spLocks noChangeShapeType="1"/>
          </p:cNvSpPr>
          <p:nvPr/>
        </p:nvSpPr>
        <p:spPr bwMode="auto">
          <a:xfrm>
            <a:off x="990600" y="1447800"/>
            <a:ext cx="0" cy="4419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57" name="Line 6"/>
          <p:cNvSpPr>
            <a:spLocks noChangeShapeType="1"/>
          </p:cNvSpPr>
          <p:nvPr/>
        </p:nvSpPr>
        <p:spPr bwMode="auto">
          <a:xfrm>
            <a:off x="990600" y="5105400"/>
            <a:ext cx="7467600" cy="0"/>
          </a:xfrm>
          <a:prstGeom prst="line">
            <a:avLst/>
          </a:prstGeom>
          <a:noFill/>
          <a:ln w="9525">
            <a:solidFill>
              <a:schemeClr val="tx1"/>
            </a:solidFill>
            <a:round/>
            <a:headEnd type="none" w="lg" len="lg"/>
            <a:tailEnd type="none" w="lg" len="lg"/>
          </a:ln>
        </p:spPr>
        <p:txBody>
          <a:bodyPr wrap="none" anchor="ctr"/>
          <a:lstStyle/>
          <a:p>
            <a:endParaRPr lang="fa-IR"/>
          </a:p>
        </p:txBody>
      </p:sp>
      <p:sp>
        <p:nvSpPr>
          <p:cNvPr id="330758" name="Line 7"/>
          <p:cNvSpPr>
            <a:spLocks noChangeShapeType="1"/>
          </p:cNvSpPr>
          <p:nvPr/>
        </p:nvSpPr>
        <p:spPr bwMode="auto">
          <a:xfrm>
            <a:off x="304800" y="1905000"/>
            <a:ext cx="0" cy="2895600"/>
          </a:xfrm>
          <a:prstGeom prst="line">
            <a:avLst/>
          </a:prstGeom>
          <a:noFill/>
          <a:ln w="19050">
            <a:solidFill>
              <a:schemeClr val="tx1"/>
            </a:solidFill>
            <a:round/>
            <a:headEnd type="stealth" w="lg" len="lg"/>
            <a:tailEnd type="none" w="lg" len="lg"/>
          </a:ln>
        </p:spPr>
        <p:txBody>
          <a:bodyPr wrap="none" anchor="ctr"/>
          <a:lstStyle/>
          <a:p>
            <a:endParaRPr lang="fa-IR"/>
          </a:p>
        </p:txBody>
      </p:sp>
      <p:sp>
        <p:nvSpPr>
          <p:cNvPr id="330759" name="Line 10"/>
          <p:cNvSpPr>
            <a:spLocks noChangeShapeType="1"/>
          </p:cNvSpPr>
          <p:nvPr/>
        </p:nvSpPr>
        <p:spPr bwMode="auto">
          <a:xfrm>
            <a:off x="304800" y="5181600"/>
            <a:ext cx="0" cy="609600"/>
          </a:xfrm>
          <a:prstGeom prst="line">
            <a:avLst/>
          </a:prstGeom>
          <a:noFill/>
          <a:ln w="9525">
            <a:solidFill>
              <a:schemeClr val="tx1"/>
            </a:solidFill>
            <a:round/>
            <a:headEnd type="none" w="lg" len="lg"/>
            <a:tailEnd type="stealth" w="lg" len="lg"/>
          </a:ln>
        </p:spPr>
        <p:txBody>
          <a:bodyPr wrap="none" anchor="ctr"/>
          <a:lstStyle/>
          <a:p>
            <a:endParaRPr lang="fa-IR"/>
          </a:p>
        </p:txBody>
      </p:sp>
      <p:sp>
        <p:nvSpPr>
          <p:cNvPr id="330760" name="Line 11"/>
          <p:cNvSpPr>
            <a:spLocks noChangeShapeType="1"/>
          </p:cNvSpPr>
          <p:nvPr/>
        </p:nvSpPr>
        <p:spPr bwMode="auto">
          <a:xfrm>
            <a:off x="152400" y="5791200"/>
            <a:ext cx="304800" cy="0"/>
          </a:xfrm>
          <a:prstGeom prst="line">
            <a:avLst/>
          </a:prstGeom>
          <a:noFill/>
          <a:ln w="9525">
            <a:solidFill>
              <a:schemeClr val="tx1"/>
            </a:solidFill>
            <a:round/>
            <a:headEnd type="none" w="lg" len="lg"/>
            <a:tailEnd type="none" w="lg" len="lg"/>
          </a:ln>
        </p:spPr>
        <p:txBody>
          <a:bodyPr wrap="none" anchor="ctr"/>
          <a:lstStyle/>
          <a:p>
            <a:endParaRPr lang="fa-IR"/>
          </a:p>
        </p:txBody>
      </p:sp>
      <p:sp>
        <p:nvSpPr>
          <p:cNvPr id="330761" name="Line 12"/>
          <p:cNvSpPr>
            <a:spLocks noChangeShapeType="1"/>
          </p:cNvSpPr>
          <p:nvPr/>
        </p:nvSpPr>
        <p:spPr bwMode="auto">
          <a:xfrm>
            <a:off x="2362200" y="1447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62" name="Line 13"/>
          <p:cNvSpPr>
            <a:spLocks noChangeShapeType="1"/>
          </p:cNvSpPr>
          <p:nvPr/>
        </p:nvSpPr>
        <p:spPr bwMode="auto">
          <a:xfrm>
            <a:off x="2362200" y="17526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63" name="Line 14"/>
          <p:cNvSpPr>
            <a:spLocks noChangeShapeType="1"/>
          </p:cNvSpPr>
          <p:nvPr/>
        </p:nvSpPr>
        <p:spPr bwMode="auto">
          <a:xfrm>
            <a:off x="2362200" y="20574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64" name="Line 15"/>
          <p:cNvSpPr>
            <a:spLocks noChangeShapeType="1"/>
          </p:cNvSpPr>
          <p:nvPr/>
        </p:nvSpPr>
        <p:spPr bwMode="auto">
          <a:xfrm>
            <a:off x="2362200" y="23622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65" name="Line 16"/>
          <p:cNvSpPr>
            <a:spLocks noChangeShapeType="1"/>
          </p:cNvSpPr>
          <p:nvPr/>
        </p:nvSpPr>
        <p:spPr bwMode="auto">
          <a:xfrm>
            <a:off x="2362200" y="26670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66" name="Line 17"/>
          <p:cNvSpPr>
            <a:spLocks noChangeShapeType="1"/>
          </p:cNvSpPr>
          <p:nvPr/>
        </p:nvSpPr>
        <p:spPr bwMode="auto">
          <a:xfrm>
            <a:off x="2362200" y="2971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67" name="Line 18"/>
          <p:cNvSpPr>
            <a:spLocks noChangeShapeType="1"/>
          </p:cNvSpPr>
          <p:nvPr/>
        </p:nvSpPr>
        <p:spPr bwMode="auto">
          <a:xfrm>
            <a:off x="2362200" y="32766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68" name="Line 19"/>
          <p:cNvSpPr>
            <a:spLocks noChangeShapeType="1"/>
          </p:cNvSpPr>
          <p:nvPr/>
        </p:nvSpPr>
        <p:spPr bwMode="auto">
          <a:xfrm>
            <a:off x="2362200" y="35814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69" name="Line 20"/>
          <p:cNvSpPr>
            <a:spLocks noChangeShapeType="1"/>
          </p:cNvSpPr>
          <p:nvPr/>
        </p:nvSpPr>
        <p:spPr bwMode="auto">
          <a:xfrm>
            <a:off x="2362200" y="38862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70" name="Line 21"/>
          <p:cNvSpPr>
            <a:spLocks noChangeShapeType="1"/>
          </p:cNvSpPr>
          <p:nvPr/>
        </p:nvSpPr>
        <p:spPr bwMode="auto">
          <a:xfrm>
            <a:off x="2362200" y="41910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71" name="Line 22"/>
          <p:cNvSpPr>
            <a:spLocks noChangeShapeType="1"/>
          </p:cNvSpPr>
          <p:nvPr/>
        </p:nvSpPr>
        <p:spPr bwMode="auto">
          <a:xfrm>
            <a:off x="2362200" y="4495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72" name="Line 23"/>
          <p:cNvSpPr>
            <a:spLocks noChangeShapeType="1"/>
          </p:cNvSpPr>
          <p:nvPr/>
        </p:nvSpPr>
        <p:spPr bwMode="auto">
          <a:xfrm>
            <a:off x="2362200" y="48006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73" name="Line 24"/>
          <p:cNvSpPr>
            <a:spLocks noChangeShapeType="1"/>
          </p:cNvSpPr>
          <p:nvPr/>
        </p:nvSpPr>
        <p:spPr bwMode="auto">
          <a:xfrm>
            <a:off x="3810000" y="1447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74" name="Line 25"/>
          <p:cNvSpPr>
            <a:spLocks noChangeShapeType="1"/>
          </p:cNvSpPr>
          <p:nvPr/>
        </p:nvSpPr>
        <p:spPr bwMode="auto">
          <a:xfrm>
            <a:off x="3810000" y="17526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75" name="Line 26"/>
          <p:cNvSpPr>
            <a:spLocks noChangeShapeType="1"/>
          </p:cNvSpPr>
          <p:nvPr/>
        </p:nvSpPr>
        <p:spPr bwMode="auto">
          <a:xfrm>
            <a:off x="3810000" y="20574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76" name="Line 27"/>
          <p:cNvSpPr>
            <a:spLocks noChangeShapeType="1"/>
          </p:cNvSpPr>
          <p:nvPr/>
        </p:nvSpPr>
        <p:spPr bwMode="auto">
          <a:xfrm>
            <a:off x="3810000" y="23622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77" name="Line 28"/>
          <p:cNvSpPr>
            <a:spLocks noChangeShapeType="1"/>
          </p:cNvSpPr>
          <p:nvPr/>
        </p:nvSpPr>
        <p:spPr bwMode="auto">
          <a:xfrm>
            <a:off x="3810000" y="26670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78" name="Line 29"/>
          <p:cNvSpPr>
            <a:spLocks noChangeShapeType="1"/>
          </p:cNvSpPr>
          <p:nvPr/>
        </p:nvSpPr>
        <p:spPr bwMode="auto">
          <a:xfrm>
            <a:off x="3810000" y="2971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79" name="Line 30"/>
          <p:cNvSpPr>
            <a:spLocks noChangeShapeType="1"/>
          </p:cNvSpPr>
          <p:nvPr/>
        </p:nvSpPr>
        <p:spPr bwMode="auto">
          <a:xfrm>
            <a:off x="3810000" y="32766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80" name="Line 31"/>
          <p:cNvSpPr>
            <a:spLocks noChangeShapeType="1"/>
          </p:cNvSpPr>
          <p:nvPr/>
        </p:nvSpPr>
        <p:spPr bwMode="auto">
          <a:xfrm>
            <a:off x="3810000" y="35814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81" name="Line 32"/>
          <p:cNvSpPr>
            <a:spLocks noChangeShapeType="1"/>
          </p:cNvSpPr>
          <p:nvPr/>
        </p:nvSpPr>
        <p:spPr bwMode="auto">
          <a:xfrm>
            <a:off x="3810000" y="38862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82" name="Line 33"/>
          <p:cNvSpPr>
            <a:spLocks noChangeShapeType="1"/>
          </p:cNvSpPr>
          <p:nvPr/>
        </p:nvSpPr>
        <p:spPr bwMode="auto">
          <a:xfrm>
            <a:off x="3810000" y="41910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83" name="Line 34"/>
          <p:cNvSpPr>
            <a:spLocks noChangeShapeType="1"/>
          </p:cNvSpPr>
          <p:nvPr/>
        </p:nvSpPr>
        <p:spPr bwMode="auto">
          <a:xfrm>
            <a:off x="3810000" y="4495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84" name="Line 35"/>
          <p:cNvSpPr>
            <a:spLocks noChangeShapeType="1"/>
          </p:cNvSpPr>
          <p:nvPr/>
        </p:nvSpPr>
        <p:spPr bwMode="auto">
          <a:xfrm>
            <a:off x="3810000" y="48006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85" name="Line 36"/>
          <p:cNvSpPr>
            <a:spLocks noChangeShapeType="1"/>
          </p:cNvSpPr>
          <p:nvPr/>
        </p:nvSpPr>
        <p:spPr bwMode="auto">
          <a:xfrm>
            <a:off x="5257800" y="1447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86" name="Line 37"/>
          <p:cNvSpPr>
            <a:spLocks noChangeShapeType="1"/>
          </p:cNvSpPr>
          <p:nvPr/>
        </p:nvSpPr>
        <p:spPr bwMode="auto">
          <a:xfrm>
            <a:off x="5257800" y="17526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87" name="Line 38"/>
          <p:cNvSpPr>
            <a:spLocks noChangeShapeType="1"/>
          </p:cNvSpPr>
          <p:nvPr/>
        </p:nvSpPr>
        <p:spPr bwMode="auto">
          <a:xfrm>
            <a:off x="5257800" y="20574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88" name="Line 39"/>
          <p:cNvSpPr>
            <a:spLocks noChangeShapeType="1"/>
          </p:cNvSpPr>
          <p:nvPr/>
        </p:nvSpPr>
        <p:spPr bwMode="auto">
          <a:xfrm>
            <a:off x="5257800" y="23622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89" name="Line 40"/>
          <p:cNvSpPr>
            <a:spLocks noChangeShapeType="1"/>
          </p:cNvSpPr>
          <p:nvPr/>
        </p:nvSpPr>
        <p:spPr bwMode="auto">
          <a:xfrm>
            <a:off x="5257800" y="26670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90" name="Line 41"/>
          <p:cNvSpPr>
            <a:spLocks noChangeShapeType="1"/>
          </p:cNvSpPr>
          <p:nvPr/>
        </p:nvSpPr>
        <p:spPr bwMode="auto">
          <a:xfrm>
            <a:off x="5257800" y="2971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91" name="Line 42"/>
          <p:cNvSpPr>
            <a:spLocks noChangeShapeType="1"/>
          </p:cNvSpPr>
          <p:nvPr/>
        </p:nvSpPr>
        <p:spPr bwMode="auto">
          <a:xfrm>
            <a:off x="5257800" y="32766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92" name="Line 43"/>
          <p:cNvSpPr>
            <a:spLocks noChangeShapeType="1"/>
          </p:cNvSpPr>
          <p:nvPr/>
        </p:nvSpPr>
        <p:spPr bwMode="auto">
          <a:xfrm>
            <a:off x="5257800" y="35814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93" name="Line 44"/>
          <p:cNvSpPr>
            <a:spLocks noChangeShapeType="1"/>
          </p:cNvSpPr>
          <p:nvPr/>
        </p:nvSpPr>
        <p:spPr bwMode="auto">
          <a:xfrm>
            <a:off x="5257800" y="38862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94" name="Line 45"/>
          <p:cNvSpPr>
            <a:spLocks noChangeShapeType="1"/>
          </p:cNvSpPr>
          <p:nvPr/>
        </p:nvSpPr>
        <p:spPr bwMode="auto">
          <a:xfrm>
            <a:off x="5257800" y="41910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95" name="Line 46"/>
          <p:cNvSpPr>
            <a:spLocks noChangeShapeType="1"/>
          </p:cNvSpPr>
          <p:nvPr/>
        </p:nvSpPr>
        <p:spPr bwMode="auto">
          <a:xfrm>
            <a:off x="5257800" y="4495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96" name="Line 47"/>
          <p:cNvSpPr>
            <a:spLocks noChangeShapeType="1"/>
          </p:cNvSpPr>
          <p:nvPr/>
        </p:nvSpPr>
        <p:spPr bwMode="auto">
          <a:xfrm>
            <a:off x="5257800" y="48006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97" name="Line 48"/>
          <p:cNvSpPr>
            <a:spLocks noChangeShapeType="1"/>
          </p:cNvSpPr>
          <p:nvPr/>
        </p:nvSpPr>
        <p:spPr bwMode="auto">
          <a:xfrm>
            <a:off x="6705600" y="1447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98" name="Line 49"/>
          <p:cNvSpPr>
            <a:spLocks noChangeShapeType="1"/>
          </p:cNvSpPr>
          <p:nvPr/>
        </p:nvSpPr>
        <p:spPr bwMode="auto">
          <a:xfrm>
            <a:off x="6705600" y="17526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799" name="Line 50"/>
          <p:cNvSpPr>
            <a:spLocks noChangeShapeType="1"/>
          </p:cNvSpPr>
          <p:nvPr/>
        </p:nvSpPr>
        <p:spPr bwMode="auto">
          <a:xfrm>
            <a:off x="6705600" y="20574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800" name="Line 51"/>
          <p:cNvSpPr>
            <a:spLocks noChangeShapeType="1"/>
          </p:cNvSpPr>
          <p:nvPr/>
        </p:nvSpPr>
        <p:spPr bwMode="auto">
          <a:xfrm>
            <a:off x="6705600" y="23622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801" name="Line 52"/>
          <p:cNvSpPr>
            <a:spLocks noChangeShapeType="1"/>
          </p:cNvSpPr>
          <p:nvPr/>
        </p:nvSpPr>
        <p:spPr bwMode="auto">
          <a:xfrm>
            <a:off x="6705600" y="26670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802" name="Line 53"/>
          <p:cNvSpPr>
            <a:spLocks noChangeShapeType="1"/>
          </p:cNvSpPr>
          <p:nvPr/>
        </p:nvSpPr>
        <p:spPr bwMode="auto">
          <a:xfrm>
            <a:off x="6705600" y="2971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803" name="Line 54"/>
          <p:cNvSpPr>
            <a:spLocks noChangeShapeType="1"/>
          </p:cNvSpPr>
          <p:nvPr/>
        </p:nvSpPr>
        <p:spPr bwMode="auto">
          <a:xfrm>
            <a:off x="6705600" y="32766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804" name="Line 55"/>
          <p:cNvSpPr>
            <a:spLocks noChangeShapeType="1"/>
          </p:cNvSpPr>
          <p:nvPr/>
        </p:nvSpPr>
        <p:spPr bwMode="auto">
          <a:xfrm>
            <a:off x="6705600" y="35814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805" name="Line 56"/>
          <p:cNvSpPr>
            <a:spLocks noChangeShapeType="1"/>
          </p:cNvSpPr>
          <p:nvPr/>
        </p:nvSpPr>
        <p:spPr bwMode="auto">
          <a:xfrm>
            <a:off x="6705600" y="38862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806" name="Line 57"/>
          <p:cNvSpPr>
            <a:spLocks noChangeShapeType="1"/>
          </p:cNvSpPr>
          <p:nvPr/>
        </p:nvSpPr>
        <p:spPr bwMode="auto">
          <a:xfrm>
            <a:off x="6705600" y="41910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807" name="Line 58"/>
          <p:cNvSpPr>
            <a:spLocks noChangeShapeType="1"/>
          </p:cNvSpPr>
          <p:nvPr/>
        </p:nvSpPr>
        <p:spPr bwMode="auto">
          <a:xfrm>
            <a:off x="6705600" y="4495800"/>
            <a:ext cx="0" cy="2286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808" name="Line 59"/>
          <p:cNvSpPr>
            <a:spLocks noChangeShapeType="1"/>
          </p:cNvSpPr>
          <p:nvPr/>
        </p:nvSpPr>
        <p:spPr bwMode="auto">
          <a:xfrm>
            <a:off x="6705600" y="4800600"/>
            <a:ext cx="0" cy="304800"/>
          </a:xfrm>
          <a:prstGeom prst="line">
            <a:avLst/>
          </a:prstGeom>
          <a:noFill/>
          <a:ln w="19050">
            <a:solidFill>
              <a:schemeClr val="tx1"/>
            </a:solidFill>
            <a:round/>
            <a:headEnd type="none" w="lg" len="lg"/>
            <a:tailEnd type="none" w="lg" len="lg"/>
          </a:ln>
        </p:spPr>
        <p:txBody>
          <a:bodyPr wrap="none" anchor="ctr"/>
          <a:lstStyle/>
          <a:p>
            <a:endParaRPr lang="fa-IR"/>
          </a:p>
        </p:txBody>
      </p:sp>
      <p:sp>
        <p:nvSpPr>
          <p:cNvPr id="330809" name="Text Box 60"/>
          <p:cNvSpPr txBox="1">
            <a:spLocks noChangeArrowheads="1"/>
          </p:cNvSpPr>
          <p:nvPr/>
        </p:nvSpPr>
        <p:spPr bwMode="auto">
          <a:xfrm>
            <a:off x="-76200" y="974725"/>
            <a:ext cx="2057400" cy="396875"/>
          </a:xfrm>
          <a:prstGeom prst="rect">
            <a:avLst/>
          </a:prstGeom>
          <a:noFill/>
          <a:ln w="19050" algn="ctr">
            <a:noFill/>
            <a:miter lim="800000"/>
            <a:headEnd type="none" w="lg" len="lg"/>
            <a:tailEnd type="none" w="lg" len="lg"/>
          </a:ln>
        </p:spPr>
        <p:txBody>
          <a:bodyPr>
            <a:spAutoFit/>
          </a:bodyPr>
          <a:lstStyle/>
          <a:p>
            <a:pPr>
              <a:spcBef>
                <a:spcPct val="50000"/>
              </a:spcBef>
            </a:pPr>
            <a:r>
              <a:rPr lang="fa-IR" sz="2000">
                <a:cs typeface="B Mitra" pitchFamily="2" charset="-78"/>
              </a:rPr>
              <a:t>میزان فروش و سود</a:t>
            </a:r>
            <a:endParaRPr lang="en-US" sz="2000">
              <a:cs typeface="B Mitra" pitchFamily="2" charset="-78"/>
            </a:endParaRPr>
          </a:p>
        </p:txBody>
      </p:sp>
      <p:sp>
        <p:nvSpPr>
          <p:cNvPr id="330810" name="Text Box 61"/>
          <p:cNvSpPr txBox="1">
            <a:spLocks noChangeArrowheads="1"/>
          </p:cNvSpPr>
          <p:nvPr/>
        </p:nvSpPr>
        <p:spPr bwMode="auto">
          <a:xfrm>
            <a:off x="0" y="4860925"/>
            <a:ext cx="609600" cy="396875"/>
          </a:xfrm>
          <a:prstGeom prst="rect">
            <a:avLst/>
          </a:prstGeom>
          <a:noFill/>
          <a:ln w="19050" algn="ctr">
            <a:noFill/>
            <a:miter lim="800000"/>
            <a:headEnd type="none" w="lg" len="lg"/>
            <a:tailEnd type="none" w="lg" len="lg"/>
          </a:ln>
        </p:spPr>
        <p:txBody>
          <a:bodyPr>
            <a:spAutoFit/>
          </a:bodyPr>
          <a:lstStyle/>
          <a:p>
            <a:pPr>
              <a:spcBef>
                <a:spcPct val="50000"/>
              </a:spcBef>
            </a:pPr>
            <a:r>
              <a:rPr lang="en-US" sz="2000">
                <a:latin typeface="Monotype Corsiva" pitchFamily="66" charset="0"/>
                <a:cs typeface="B Mitra" pitchFamily="2" charset="-78"/>
              </a:rPr>
              <a:t>0</a:t>
            </a:r>
          </a:p>
        </p:txBody>
      </p:sp>
      <p:sp>
        <p:nvSpPr>
          <p:cNvPr id="330811" name="Text Box 62"/>
          <p:cNvSpPr txBox="1">
            <a:spLocks noChangeArrowheads="1"/>
          </p:cNvSpPr>
          <p:nvPr/>
        </p:nvSpPr>
        <p:spPr bwMode="auto">
          <a:xfrm>
            <a:off x="76200" y="1447800"/>
            <a:ext cx="533400" cy="641350"/>
          </a:xfrm>
          <a:prstGeom prst="rect">
            <a:avLst/>
          </a:prstGeom>
          <a:noFill/>
          <a:ln w="19050" algn="ctr">
            <a:noFill/>
            <a:miter lim="800000"/>
            <a:headEnd type="none" w="lg" len="lg"/>
            <a:tailEnd type="none" w="lg" len="lg"/>
          </a:ln>
        </p:spPr>
        <p:txBody>
          <a:bodyPr>
            <a:spAutoFit/>
          </a:bodyPr>
          <a:lstStyle/>
          <a:p>
            <a:pPr>
              <a:spcBef>
                <a:spcPct val="50000"/>
              </a:spcBef>
            </a:pPr>
            <a:r>
              <a:rPr lang="fa-IR" sz="3600" b="1">
                <a:latin typeface="Monotype Corsiva" pitchFamily="66" charset="0"/>
                <a:cs typeface="B Mitra" pitchFamily="2" charset="-78"/>
              </a:rPr>
              <a:t>+</a:t>
            </a:r>
            <a:endParaRPr lang="en-US" sz="3600" b="1">
              <a:latin typeface="Monotype Corsiva" pitchFamily="66" charset="0"/>
              <a:cs typeface="B Mitra" pitchFamily="2" charset="-78"/>
            </a:endParaRPr>
          </a:p>
        </p:txBody>
      </p:sp>
      <p:sp>
        <p:nvSpPr>
          <p:cNvPr id="330812" name="Text Box 63"/>
          <p:cNvSpPr txBox="1">
            <a:spLocks noChangeArrowheads="1"/>
          </p:cNvSpPr>
          <p:nvPr/>
        </p:nvSpPr>
        <p:spPr bwMode="auto">
          <a:xfrm>
            <a:off x="609600" y="1524000"/>
            <a:ext cx="2057400" cy="396875"/>
          </a:xfrm>
          <a:prstGeom prst="rect">
            <a:avLst/>
          </a:prstGeom>
          <a:noFill/>
          <a:ln w="19050" algn="ctr">
            <a:noFill/>
            <a:miter lim="800000"/>
            <a:headEnd type="none" w="lg" len="lg"/>
            <a:tailEnd type="none" w="lg" len="lg"/>
          </a:ln>
        </p:spPr>
        <p:txBody>
          <a:bodyPr>
            <a:spAutoFit/>
          </a:bodyPr>
          <a:lstStyle/>
          <a:p>
            <a:pPr>
              <a:spcBef>
                <a:spcPct val="50000"/>
              </a:spcBef>
            </a:pPr>
            <a:r>
              <a:rPr lang="fa-IR" sz="2000">
                <a:cs typeface="B Mitra" pitchFamily="2" charset="-78"/>
              </a:rPr>
              <a:t>مرحله تولید</a:t>
            </a:r>
            <a:endParaRPr lang="en-US" sz="2000">
              <a:cs typeface="B Mitra" pitchFamily="2" charset="-78"/>
            </a:endParaRPr>
          </a:p>
        </p:txBody>
      </p:sp>
      <p:sp>
        <p:nvSpPr>
          <p:cNvPr id="330813" name="Text Box 65"/>
          <p:cNvSpPr txBox="1">
            <a:spLocks noChangeArrowheads="1"/>
          </p:cNvSpPr>
          <p:nvPr/>
        </p:nvSpPr>
        <p:spPr bwMode="auto">
          <a:xfrm>
            <a:off x="2057400" y="1524000"/>
            <a:ext cx="2057400" cy="396875"/>
          </a:xfrm>
          <a:prstGeom prst="rect">
            <a:avLst/>
          </a:prstGeom>
          <a:noFill/>
          <a:ln w="19050" algn="ctr">
            <a:noFill/>
            <a:miter lim="800000"/>
            <a:headEnd type="none" w="lg" len="lg"/>
            <a:tailEnd type="none" w="lg" len="lg"/>
          </a:ln>
        </p:spPr>
        <p:txBody>
          <a:bodyPr>
            <a:spAutoFit/>
          </a:bodyPr>
          <a:lstStyle/>
          <a:p>
            <a:pPr>
              <a:spcBef>
                <a:spcPct val="50000"/>
              </a:spcBef>
            </a:pPr>
            <a:r>
              <a:rPr lang="fa-IR" sz="2000">
                <a:cs typeface="B Mitra" pitchFamily="2" charset="-78"/>
              </a:rPr>
              <a:t>مرحله معرفی</a:t>
            </a:r>
            <a:endParaRPr lang="en-US" sz="2000">
              <a:cs typeface="B Mitra" pitchFamily="2" charset="-78"/>
            </a:endParaRPr>
          </a:p>
        </p:txBody>
      </p:sp>
      <p:sp>
        <p:nvSpPr>
          <p:cNvPr id="330814" name="Text Box 66"/>
          <p:cNvSpPr txBox="1">
            <a:spLocks noChangeArrowheads="1"/>
          </p:cNvSpPr>
          <p:nvPr/>
        </p:nvSpPr>
        <p:spPr bwMode="auto">
          <a:xfrm>
            <a:off x="3505200" y="1524000"/>
            <a:ext cx="2057400" cy="396875"/>
          </a:xfrm>
          <a:prstGeom prst="rect">
            <a:avLst/>
          </a:prstGeom>
          <a:noFill/>
          <a:ln w="19050" algn="ctr">
            <a:noFill/>
            <a:miter lim="800000"/>
            <a:headEnd type="none" w="lg" len="lg"/>
            <a:tailEnd type="none" w="lg" len="lg"/>
          </a:ln>
        </p:spPr>
        <p:txBody>
          <a:bodyPr>
            <a:spAutoFit/>
          </a:bodyPr>
          <a:lstStyle/>
          <a:p>
            <a:pPr>
              <a:spcBef>
                <a:spcPct val="50000"/>
              </a:spcBef>
            </a:pPr>
            <a:r>
              <a:rPr lang="fa-IR" sz="2000">
                <a:cs typeface="B Mitra" pitchFamily="2" charset="-78"/>
              </a:rPr>
              <a:t>مرحله رشد</a:t>
            </a:r>
            <a:endParaRPr lang="en-US" sz="2000">
              <a:cs typeface="B Mitra" pitchFamily="2" charset="-78"/>
            </a:endParaRPr>
          </a:p>
        </p:txBody>
      </p:sp>
      <p:sp>
        <p:nvSpPr>
          <p:cNvPr id="330815" name="Text Box 67"/>
          <p:cNvSpPr txBox="1">
            <a:spLocks noChangeArrowheads="1"/>
          </p:cNvSpPr>
          <p:nvPr/>
        </p:nvSpPr>
        <p:spPr bwMode="auto">
          <a:xfrm>
            <a:off x="4953000" y="1524000"/>
            <a:ext cx="2057400" cy="396875"/>
          </a:xfrm>
          <a:prstGeom prst="rect">
            <a:avLst/>
          </a:prstGeom>
          <a:noFill/>
          <a:ln w="19050" algn="ctr">
            <a:noFill/>
            <a:miter lim="800000"/>
            <a:headEnd type="none" w="lg" len="lg"/>
            <a:tailEnd type="none" w="lg" len="lg"/>
          </a:ln>
        </p:spPr>
        <p:txBody>
          <a:bodyPr>
            <a:spAutoFit/>
          </a:bodyPr>
          <a:lstStyle/>
          <a:p>
            <a:pPr>
              <a:spcBef>
                <a:spcPct val="50000"/>
              </a:spcBef>
            </a:pPr>
            <a:r>
              <a:rPr lang="fa-IR" sz="2000">
                <a:cs typeface="B Mitra" pitchFamily="2" charset="-78"/>
              </a:rPr>
              <a:t>مرحله بلوغ</a:t>
            </a:r>
            <a:endParaRPr lang="en-US" sz="2000">
              <a:cs typeface="B Mitra" pitchFamily="2" charset="-78"/>
            </a:endParaRPr>
          </a:p>
        </p:txBody>
      </p:sp>
      <p:sp>
        <p:nvSpPr>
          <p:cNvPr id="330816" name="Text Box 68"/>
          <p:cNvSpPr txBox="1">
            <a:spLocks noChangeArrowheads="1"/>
          </p:cNvSpPr>
          <p:nvPr/>
        </p:nvSpPr>
        <p:spPr bwMode="auto">
          <a:xfrm>
            <a:off x="6248400" y="1524000"/>
            <a:ext cx="2057400" cy="396875"/>
          </a:xfrm>
          <a:prstGeom prst="rect">
            <a:avLst/>
          </a:prstGeom>
          <a:noFill/>
          <a:ln w="19050" algn="ctr">
            <a:noFill/>
            <a:miter lim="800000"/>
            <a:headEnd type="none" w="lg" len="lg"/>
            <a:tailEnd type="none" w="lg" len="lg"/>
          </a:ln>
        </p:spPr>
        <p:txBody>
          <a:bodyPr>
            <a:spAutoFit/>
          </a:bodyPr>
          <a:lstStyle/>
          <a:p>
            <a:pPr>
              <a:spcBef>
                <a:spcPct val="50000"/>
              </a:spcBef>
            </a:pPr>
            <a:r>
              <a:rPr lang="fa-IR" sz="2000">
                <a:cs typeface="B Mitra" pitchFamily="2" charset="-78"/>
              </a:rPr>
              <a:t>مرحله زوال</a:t>
            </a:r>
            <a:endParaRPr lang="en-US" sz="2000">
              <a:cs typeface="B Mitra" pitchFamily="2" charset="-78"/>
            </a:endParaRPr>
          </a:p>
        </p:txBody>
      </p:sp>
      <p:sp>
        <p:nvSpPr>
          <p:cNvPr id="330817" name="Line 69"/>
          <p:cNvSpPr>
            <a:spLocks noChangeShapeType="1"/>
          </p:cNvSpPr>
          <p:nvPr/>
        </p:nvSpPr>
        <p:spPr bwMode="auto">
          <a:xfrm>
            <a:off x="990600" y="5105400"/>
            <a:ext cx="1371600" cy="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18" name="Line 70"/>
          <p:cNvSpPr>
            <a:spLocks noChangeShapeType="1"/>
          </p:cNvSpPr>
          <p:nvPr/>
        </p:nvSpPr>
        <p:spPr bwMode="auto">
          <a:xfrm flipV="1">
            <a:off x="2362200" y="4267200"/>
            <a:ext cx="1752600" cy="8382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19" name="Line 71"/>
          <p:cNvSpPr>
            <a:spLocks noChangeShapeType="1"/>
          </p:cNvSpPr>
          <p:nvPr/>
        </p:nvSpPr>
        <p:spPr bwMode="auto">
          <a:xfrm flipV="1">
            <a:off x="4114800" y="4038600"/>
            <a:ext cx="152400" cy="2286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20" name="Line 72"/>
          <p:cNvSpPr>
            <a:spLocks noChangeShapeType="1"/>
          </p:cNvSpPr>
          <p:nvPr/>
        </p:nvSpPr>
        <p:spPr bwMode="auto">
          <a:xfrm flipV="1">
            <a:off x="4267200" y="3886200"/>
            <a:ext cx="304800" cy="1524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21" name="Line 73"/>
          <p:cNvSpPr>
            <a:spLocks noChangeShapeType="1"/>
          </p:cNvSpPr>
          <p:nvPr/>
        </p:nvSpPr>
        <p:spPr bwMode="auto">
          <a:xfrm flipV="1">
            <a:off x="4572000" y="3657600"/>
            <a:ext cx="304800" cy="2286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22" name="Line 74"/>
          <p:cNvSpPr>
            <a:spLocks noChangeShapeType="1"/>
          </p:cNvSpPr>
          <p:nvPr/>
        </p:nvSpPr>
        <p:spPr bwMode="auto">
          <a:xfrm flipV="1">
            <a:off x="4876800" y="3581400"/>
            <a:ext cx="304800" cy="762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23" name="Line 76"/>
          <p:cNvSpPr>
            <a:spLocks noChangeShapeType="1"/>
          </p:cNvSpPr>
          <p:nvPr/>
        </p:nvSpPr>
        <p:spPr bwMode="auto">
          <a:xfrm flipV="1">
            <a:off x="5181600" y="3429000"/>
            <a:ext cx="381000" cy="1524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24" name="Line 77"/>
          <p:cNvSpPr>
            <a:spLocks noChangeShapeType="1"/>
          </p:cNvSpPr>
          <p:nvPr/>
        </p:nvSpPr>
        <p:spPr bwMode="auto">
          <a:xfrm flipV="1">
            <a:off x="5562600" y="3276600"/>
            <a:ext cx="76200" cy="1524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25" name="Line 78"/>
          <p:cNvSpPr>
            <a:spLocks noChangeShapeType="1"/>
          </p:cNvSpPr>
          <p:nvPr/>
        </p:nvSpPr>
        <p:spPr bwMode="auto">
          <a:xfrm flipV="1">
            <a:off x="5638800" y="3200400"/>
            <a:ext cx="457200" cy="762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26" name="Line 79"/>
          <p:cNvSpPr>
            <a:spLocks noChangeShapeType="1"/>
          </p:cNvSpPr>
          <p:nvPr/>
        </p:nvSpPr>
        <p:spPr bwMode="auto">
          <a:xfrm>
            <a:off x="6096000" y="3200400"/>
            <a:ext cx="228600" cy="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27" name="Line 80"/>
          <p:cNvSpPr>
            <a:spLocks noChangeShapeType="1"/>
          </p:cNvSpPr>
          <p:nvPr/>
        </p:nvSpPr>
        <p:spPr bwMode="auto">
          <a:xfrm>
            <a:off x="6324600" y="3200400"/>
            <a:ext cx="152400" cy="1524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28" name="Line 81"/>
          <p:cNvSpPr>
            <a:spLocks noChangeShapeType="1"/>
          </p:cNvSpPr>
          <p:nvPr/>
        </p:nvSpPr>
        <p:spPr bwMode="auto">
          <a:xfrm flipV="1">
            <a:off x="6477000" y="3352800"/>
            <a:ext cx="152400" cy="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29" name="Line 82"/>
          <p:cNvSpPr>
            <a:spLocks noChangeShapeType="1"/>
          </p:cNvSpPr>
          <p:nvPr/>
        </p:nvSpPr>
        <p:spPr bwMode="auto">
          <a:xfrm>
            <a:off x="6629400" y="3352800"/>
            <a:ext cx="533400" cy="4572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30" name="Line 83"/>
          <p:cNvSpPr>
            <a:spLocks noChangeShapeType="1"/>
          </p:cNvSpPr>
          <p:nvPr/>
        </p:nvSpPr>
        <p:spPr bwMode="auto">
          <a:xfrm>
            <a:off x="7162800" y="3810000"/>
            <a:ext cx="76200" cy="2286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31" name="Line 84"/>
          <p:cNvSpPr>
            <a:spLocks noChangeShapeType="1"/>
          </p:cNvSpPr>
          <p:nvPr/>
        </p:nvSpPr>
        <p:spPr bwMode="auto">
          <a:xfrm>
            <a:off x="7239000" y="4038600"/>
            <a:ext cx="228600" cy="1524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32" name="Line 85"/>
          <p:cNvSpPr>
            <a:spLocks noChangeShapeType="1"/>
          </p:cNvSpPr>
          <p:nvPr/>
        </p:nvSpPr>
        <p:spPr bwMode="auto">
          <a:xfrm>
            <a:off x="7467600" y="4191000"/>
            <a:ext cx="152400" cy="3048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33" name="Line 86"/>
          <p:cNvSpPr>
            <a:spLocks noChangeShapeType="1"/>
          </p:cNvSpPr>
          <p:nvPr/>
        </p:nvSpPr>
        <p:spPr bwMode="auto">
          <a:xfrm>
            <a:off x="7620000" y="4495800"/>
            <a:ext cx="457200" cy="1524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34" name="Line 87"/>
          <p:cNvSpPr>
            <a:spLocks noChangeShapeType="1"/>
          </p:cNvSpPr>
          <p:nvPr/>
        </p:nvSpPr>
        <p:spPr bwMode="auto">
          <a:xfrm>
            <a:off x="8077200" y="4648200"/>
            <a:ext cx="228600" cy="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35" name="Freeform 88"/>
          <p:cNvSpPr>
            <a:spLocks/>
          </p:cNvSpPr>
          <p:nvPr/>
        </p:nvSpPr>
        <p:spPr bwMode="auto">
          <a:xfrm>
            <a:off x="914400" y="5029200"/>
            <a:ext cx="2971800" cy="622300"/>
          </a:xfrm>
          <a:custGeom>
            <a:avLst/>
            <a:gdLst>
              <a:gd name="T0" fmla="*/ 48 w 1872"/>
              <a:gd name="T1" fmla="*/ 48 h 392"/>
              <a:gd name="T2" fmla="*/ 96 w 1872"/>
              <a:gd name="T3" fmla="*/ 96 h 392"/>
              <a:gd name="T4" fmla="*/ 624 w 1872"/>
              <a:gd name="T5" fmla="*/ 144 h 392"/>
              <a:gd name="T6" fmla="*/ 768 w 1872"/>
              <a:gd name="T7" fmla="*/ 240 h 392"/>
              <a:gd name="T8" fmla="*/ 912 w 1872"/>
              <a:gd name="T9" fmla="*/ 240 h 392"/>
              <a:gd name="T10" fmla="*/ 960 w 1872"/>
              <a:gd name="T11" fmla="*/ 192 h 392"/>
              <a:gd name="T12" fmla="*/ 1056 w 1872"/>
              <a:gd name="T13" fmla="*/ 144 h 392"/>
              <a:gd name="T14" fmla="*/ 1152 w 1872"/>
              <a:gd name="T15" fmla="*/ 192 h 392"/>
              <a:gd name="T16" fmla="*/ 1152 w 1872"/>
              <a:gd name="T17" fmla="*/ 288 h 392"/>
              <a:gd name="T18" fmla="*/ 1248 w 1872"/>
              <a:gd name="T19" fmla="*/ 288 h 392"/>
              <a:gd name="T20" fmla="*/ 1296 w 1872"/>
              <a:gd name="T21" fmla="*/ 288 h 392"/>
              <a:gd name="T22" fmla="*/ 1344 w 1872"/>
              <a:gd name="T23" fmla="*/ 384 h 392"/>
              <a:gd name="T24" fmla="*/ 1392 w 1872"/>
              <a:gd name="T25" fmla="*/ 336 h 392"/>
              <a:gd name="T26" fmla="*/ 1440 w 1872"/>
              <a:gd name="T27" fmla="*/ 336 h 392"/>
              <a:gd name="T28" fmla="*/ 1632 w 1872"/>
              <a:gd name="T29" fmla="*/ 288 h 392"/>
              <a:gd name="T30" fmla="*/ 1824 w 1872"/>
              <a:gd name="T31" fmla="*/ 96 h 392"/>
              <a:gd name="T32" fmla="*/ 1872 w 187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2"/>
              <a:gd name="T52" fmla="*/ 0 h 392"/>
              <a:gd name="T53" fmla="*/ 1872 w 187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2" h="392">
                <a:moveTo>
                  <a:pt x="48" y="48"/>
                </a:moveTo>
                <a:cubicBezTo>
                  <a:pt x="24" y="64"/>
                  <a:pt x="0" y="80"/>
                  <a:pt x="96" y="96"/>
                </a:cubicBezTo>
                <a:cubicBezTo>
                  <a:pt x="192" y="112"/>
                  <a:pt x="512" y="120"/>
                  <a:pt x="624" y="144"/>
                </a:cubicBezTo>
                <a:cubicBezTo>
                  <a:pt x="736" y="168"/>
                  <a:pt x="720" y="224"/>
                  <a:pt x="768" y="240"/>
                </a:cubicBezTo>
                <a:cubicBezTo>
                  <a:pt x="816" y="256"/>
                  <a:pt x="880" y="248"/>
                  <a:pt x="912" y="240"/>
                </a:cubicBezTo>
                <a:cubicBezTo>
                  <a:pt x="944" y="232"/>
                  <a:pt x="936" y="208"/>
                  <a:pt x="960" y="192"/>
                </a:cubicBezTo>
                <a:cubicBezTo>
                  <a:pt x="984" y="176"/>
                  <a:pt x="1024" y="144"/>
                  <a:pt x="1056" y="144"/>
                </a:cubicBezTo>
                <a:cubicBezTo>
                  <a:pt x="1088" y="144"/>
                  <a:pt x="1136" y="168"/>
                  <a:pt x="1152" y="192"/>
                </a:cubicBezTo>
                <a:cubicBezTo>
                  <a:pt x="1168" y="216"/>
                  <a:pt x="1136" y="272"/>
                  <a:pt x="1152" y="288"/>
                </a:cubicBezTo>
                <a:cubicBezTo>
                  <a:pt x="1168" y="304"/>
                  <a:pt x="1224" y="288"/>
                  <a:pt x="1248" y="288"/>
                </a:cubicBezTo>
                <a:cubicBezTo>
                  <a:pt x="1272" y="288"/>
                  <a:pt x="1280" y="272"/>
                  <a:pt x="1296" y="288"/>
                </a:cubicBezTo>
                <a:cubicBezTo>
                  <a:pt x="1312" y="304"/>
                  <a:pt x="1328" y="376"/>
                  <a:pt x="1344" y="384"/>
                </a:cubicBezTo>
                <a:cubicBezTo>
                  <a:pt x="1360" y="392"/>
                  <a:pt x="1376" y="344"/>
                  <a:pt x="1392" y="336"/>
                </a:cubicBezTo>
                <a:cubicBezTo>
                  <a:pt x="1408" y="328"/>
                  <a:pt x="1400" y="344"/>
                  <a:pt x="1440" y="336"/>
                </a:cubicBezTo>
                <a:cubicBezTo>
                  <a:pt x="1480" y="328"/>
                  <a:pt x="1568" y="328"/>
                  <a:pt x="1632" y="288"/>
                </a:cubicBezTo>
                <a:cubicBezTo>
                  <a:pt x="1696" y="248"/>
                  <a:pt x="1784" y="144"/>
                  <a:pt x="1824" y="96"/>
                </a:cubicBezTo>
                <a:cubicBezTo>
                  <a:pt x="1864" y="48"/>
                  <a:pt x="1864" y="16"/>
                  <a:pt x="1872" y="0"/>
                </a:cubicBezTo>
              </a:path>
            </a:pathLst>
          </a:custGeom>
          <a:noFill/>
          <a:ln w="38100">
            <a:solidFill>
              <a:schemeClr val="tx1"/>
            </a:solidFill>
            <a:round/>
            <a:headEnd type="none" w="lg" len="lg"/>
            <a:tailEnd type="none" w="lg" len="lg"/>
          </a:ln>
        </p:spPr>
        <p:txBody>
          <a:bodyPr wrap="none" anchor="ctr"/>
          <a:lstStyle/>
          <a:p>
            <a:endParaRPr lang="fa-IR"/>
          </a:p>
        </p:txBody>
      </p:sp>
      <p:sp>
        <p:nvSpPr>
          <p:cNvPr id="330836" name="Line 89"/>
          <p:cNvSpPr>
            <a:spLocks noChangeShapeType="1"/>
          </p:cNvSpPr>
          <p:nvPr/>
        </p:nvSpPr>
        <p:spPr bwMode="auto">
          <a:xfrm flipV="1">
            <a:off x="3886200" y="4800600"/>
            <a:ext cx="838200" cy="2286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37" name="Line 90"/>
          <p:cNvSpPr>
            <a:spLocks noChangeShapeType="1"/>
          </p:cNvSpPr>
          <p:nvPr/>
        </p:nvSpPr>
        <p:spPr bwMode="auto">
          <a:xfrm flipV="1">
            <a:off x="4724400" y="4648200"/>
            <a:ext cx="228600" cy="152400"/>
          </a:xfrm>
          <a:prstGeom prst="line">
            <a:avLst/>
          </a:prstGeom>
          <a:noFill/>
          <a:ln w="38100">
            <a:solidFill>
              <a:schemeClr val="tx1"/>
            </a:solidFill>
            <a:round/>
            <a:headEnd type="none" w="lg" len="lg"/>
            <a:tailEnd type="none" w="lg" len="lg"/>
          </a:ln>
        </p:spPr>
        <p:txBody>
          <a:bodyPr wrap="none" anchor="ctr"/>
          <a:lstStyle/>
          <a:p>
            <a:endParaRPr lang="fa-IR"/>
          </a:p>
        </p:txBody>
      </p:sp>
      <p:sp>
        <p:nvSpPr>
          <p:cNvPr id="330838" name="Freeform 92"/>
          <p:cNvSpPr>
            <a:spLocks/>
          </p:cNvSpPr>
          <p:nvPr/>
        </p:nvSpPr>
        <p:spPr bwMode="auto">
          <a:xfrm>
            <a:off x="4953000" y="4419600"/>
            <a:ext cx="762000" cy="266700"/>
          </a:xfrm>
          <a:custGeom>
            <a:avLst/>
            <a:gdLst>
              <a:gd name="T0" fmla="*/ 0 w 480"/>
              <a:gd name="T1" fmla="*/ 144 h 168"/>
              <a:gd name="T2" fmla="*/ 384 w 480"/>
              <a:gd name="T3" fmla="*/ 144 h 168"/>
              <a:gd name="T4" fmla="*/ 480 w 480"/>
              <a:gd name="T5" fmla="*/ 0 h 168"/>
              <a:gd name="T6" fmla="*/ 0 60000 65536"/>
              <a:gd name="T7" fmla="*/ 0 60000 65536"/>
              <a:gd name="T8" fmla="*/ 0 60000 65536"/>
              <a:gd name="T9" fmla="*/ 0 w 480"/>
              <a:gd name="T10" fmla="*/ 0 h 168"/>
              <a:gd name="T11" fmla="*/ 480 w 480"/>
              <a:gd name="T12" fmla="*/ 168 h 168"/>
            </a:gdLst>
            <a:ahLst/>
            <a:cxnLst>
              <a:cxn ang="T6">
                <a:pos x="T0" y="T1"/>
              </a:cxn>
              <a:cxn ang="T7">
                <a:pos x="T2" y="T3"/>
              </a:cxn>
              <a:cxn ang="T8">
                <a:pos x="T4" y="T5"/>
              </a:cxn>
            </a:cxnLst>
            <a:rect l="T9" t="T10" r="T11" b="T12"/>
            <a:pathLst>
              <a:path w="480" h="168">
                <a:moveTo>
                  <a:pt x="0" y="144"/>
                </a:moveTo>
                <a:cubicBezTo>
                  <a:pt x="152" y="156"/>
                  <a:pt x="304" y="168"/>
                  <a:pt x="384" y="144"/>
                </a:cubicBezTo>
                <a:cubicBezTo>
                  <a:pt x="464" y="120"/>
                  <a:pt x="464" y="24"/>
                  <a:pt x="480" y="0"/>
                </a:cubicBezTo>
              </a:path>
            </a:pathLst>
          </a:custGeom>
          <a:noFill/>
          <a:ln w="38100">
            <a:solidFill>
              <a:schemeClr val="tx1"/>
            </a:solidFill>
            <a:round/>
            <a:headEnd type="none" w="lg" len="lg"/>
            <a:tailEnd type="none" w="lg" len="lg"/>
          </a:ln>
        </p:spPr>
        <p:txBody>
          <a:bodyPr wrap="none" anchor="ctr"/>
          <a:lstStyle/>
          <a:p>
            <a:endParaRPr lang="fa-IR"/>
          </a:p>
        </p:txBody>
      </p:sp>
      <p:sp>
        <p:nvSpPr>
          <p:cNvPr id="330839" name="Freeform 94"/>
          <p:cNvSpPr>
            <a:spLocks/>
          </p:cNvSpPr>
          <p:nvPr/>
        </p:nvSpPr>
        <p:spPr bwMode="auto">
          <a:xfrm>
            <a:off x="5715000" y="4406900"/>
            <a:ext cx="2590800" cy="635000"/>
          </a:xfrm>
          <a:custGeom>
            <a:avLst/>
            <a:gdLst>
              <a:gd name="T0" fmla="*/ 0 w 1632"/>
              <a:gd name="T1" fmla="*/ 8 h 400"/>
              <a:gd name="T2" fmla="*/ 384 w 1632"/>
              <a:gd name="T3" fmla="*/ 8 h 400"/>
              <a:gd name="T4" fmla="*/ 528 w 1632"/>
              <a:gd name="T5" fmla="*/ 56 h 400"/>
              <a:gd name="T6" fmla="*/ 672 w 1632"/>
              <a:gd name="T7" fmla="*/ 56 h 400"/>
              <a:gd name="T8" fmla="*/ 1104 w 1632"/>
              <a:gd name="T9" fmla="*/ 200 h 400"/>
              <a:gd name="T10" fmla="*/ 1200 w 1632"/>
              <a:gd name="T11" fmla="*/ 296 h 400"/>
              <a:gd name="T12" fmla="*/ 1344 w 1632"/>
              <a:gd name="T13" fmla="*/ 344 h 400"/>
              <a:gd name="T14" fmla="*/ 1440 w 1632"/>
              <a:gd name="T15" fmla="*/ 392 h 400"/>
              <a:gd name="T16" fmla="*/ 1632 w 1632"/>
              <a:gd name="T17" fmla="*/ 392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2"/>
              <a:gd name="T28" fmla="*/ 0 h 400"/>
              <a:gd name="T29" fmla="*/ 1632 w 1632"/>
              <a:gd name="T30" fmla="*/ 400 h 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2" h="400">
                <a:moveTo>
                  <a:pt x="0" y="8"/>
                </a:moveTo>
                <a:cubicBezTo>
                  <a:pt x="148" y="4"/>
                  <a:pt x="296" y="0"/>
                  <a:pt x="384" y="8"/>
                </a:cubicBezTo>
                <a:cubicBezTo>
                  <a:pt x="472" y="16"/>
                  <a:pt x="480" y="48"/>
                  <a:pt x="528" y="56"/>
                </a:cubicBezTo>
                <a:cubicBezTo>
                  <a:pt x="576" y="64"/>
                  <a:pt x="576" y="32"/>
                  <a:pt x="672" y="56"/>
                </a:cubicBezTo>
                <a:cubicBezTo>
                  <a:pt x="768" y="80"/>
                  <a:pt x="1016" y="160"/>
                  <a:pt x="1104" y="200"/>
                </a:cubicBezTo>
                <a:cubicBezTo>
                  <a:pt x="1192" y="240"/>
                  <a:pt x="1160" y="272"/>
                  <a:pt x="1200" y="296"/>
                </a:cubicBezTo>
                <a:cubicBezTo>
                  <a:pt x="1240" y="320"/>
                  <a:pt x="1304" y="328"/>
                  <a:pt x="1344" y="344"/>
                </a:cubicBezTo>
                <a:cubicBezTo>
                  <a:pt x="1384" y="360"/>
                  <a:pt x="1392" y="384"/>
                  <a:pt x="1440" y="392"/>
                </a:cubicBezTo>
                <a:cubicBezTo>
                  <a:pt x="1488" y="400"/>
                  <a:pt x="1600" y="392"/>
                  <a:pt x="1632" y="392"/>
                </a:cubicBezTo>
              </a:path>
            </a:pathLst>
          </a:custGeom>
          <a:noFill/>
          <a:ln w="38100">
            <a:solidFill>
              <a:schemeClr val="tx1"/>
            </a:solidFill>
            <a:round/>
            <a:headEnd type="none" w="lg" len="lg"/>
            <a:tailEnd type="none" w="lg" len="lg"/>
          </a:ln>
        </p:spPr>
        <p:txBody>
          <a:bodyPr wrap="none" anchor="ctr"/>
          <a:lstStyle/>
          <a:p>
            <a:endParaRPr lang="fa-IR"/>
          </a:p>
        </p:txBody>
      </p:sp>
      <p:sp>
        <p:nvSpPr>
          <p:cNvPr id="330840" name="Text Box 95"/>
          <p:cNvSpPr txBox="1">
            <a:spLocks noChangeArrowheads="1"/>
          </p:cNvSpPr>
          <p:nvPr/>
        </p:nvSpPr>
        <p:spPr bwMode="auto">
          <a:xfrm>
            <a:off x="-76200" y="5775325"/>
            <a:ext cx="1905000" cy="396875"/>
          </a:xfrm>
          <a:prstGeom prst="rect">
            <a:avLst/>
          </a:prstGeom>
          <a:noFill/>
          <a:ln w="19050" algn="ctr">
            <a:noFill/>
            <a:miter lim="800000"/>
            <a:headEnd type="none" w="lg" len="lg"/>
            <a:tailEnd type="none" w="lg" len="lg"/>
          </a:ln>
        </p:spPr>
        <p:txBody>
          <a:bodyPr>
            <a:spAutoFit/>
          </a:bodyPr>
          <a:lstStyle/>
          <a:p>
            <a:pPr>
              <a:spcBef>
                <a:spcPct val="50000"/>
              </a:spcBef>
            </a:pPr>
            <a:r>
              <a:rPr lang="fa-IR" sz="2000">
                <a:cs typeface="B Mitra" pitchFamily="2" charset="-78"/>
              </a:rPr>
              <a:t>میزان هزینه و زیان</a:t>
            </a:r>
            <a:endParaRPr lang="en-US" sz="2000">
              <a:cs typeface="B Mitra" pitchFamily="2" charset="-78"/>
            </a:endParaRPr>
          </a:p>
        </p:txBody>
      </p:sp>
      <p:sp>
        <p:nvSpPr>
          <p:cNvPr id="330841" name="Text Box 96"/>
          <p:cNvSpPr txBox="1">
            <a:spLocks noChangeArrowheads="1"/>
          </p:cNvSpPr>
          <p:nvPr/>
        </p:nvSpPr>
        <p:spPr bwMode="auto">
          <a:xfrm>
            <a:off x="7772400" y="5105400"/>
            <a:ext cx="609600" cy="396875"/>
          </a:xfrm>
          <a:prstGeom prst="rect">
            <a:avLst/>
          </a:prstGeom>
          <a:noFill/>
          <a:ln w="19050" algn="ctr">
            <a:noFill/>
            <a:miter lim="800000"/>
            <a:headEnd type="none" w="lg" len="lg"/>
            <a:tailEnd type="none" w="lg" len="lg"/>
          </a:ln>
        </p:spPr>
        <p:txBody>
          <a:bodyPr>
            <a:spAutoFit/>
          </a:bodyPr>
          <a:lstStyle/>
          <a:p>
            <a:pPr>
              <a:spcBef>
                <a:spcPct val="50000"/>
              </a:spcBef>
            </a:pPr>
            <a:r>
              <a:rPr lang="fa-IR" sz="2000" b="1">
                <a:cs typeface="B Mitra" pitchFamily="2" charset="-78"/>
              </a:rPr>
              <a:t>زمان</a:t>
            </a:r>
            <a:endParaRPr lang="en-US" sz="2000" b="1">
              <a:cs typeface="B Mitra" pitchFamily="2" charset="-78"/>
            </a:endParaRPr>
          </a:p>
        </p:txBody>
      </p:sp>
      <p:sp>
        <p:nvSpPr>
          <p:cNvPr id="330842" name="Text Box 97"/>
          <p:cNvSpPr txBox="1">
            <a:spLocks noChangeArrowheads="1"/>
          </p:cNvSpPr>
          <p:nvPr/>
        </p:nvSpPr>
        <p:spPr bwMode="auto">
          <a:xfrm>
            <a:off x="8229600" y="4724400"/>
            <a:ext cx="838200" cy="396875"/>
          </a:xfrm>
          <a:prstGeom prst="rect">
            <a:avLst/>
          </a:prstGeom>
          <a:noFill/>
          <a:ln w="19050" algn="ctr">
            <a:noFill/>
            <a:miter lim="800000"/>
            <a:headEnd type="none" w="lg" len="lg"/>
            <a:tailEnd type="none" w="lg" len="lg"/>
          </a:ln>
        </p:spPr>
        <p:txBody>
          <a:bodyPr>
            <a:spAutoFit/>
          </a:bodyPr>
          <a:lstStyle/>
          <a:p>
            <a:pPr>
              <a:spcBef>
                <a:spcPct val="50000"/>
              </a:spcBef>
            </a:pPr>
            <a:r>
              <a:rPr lang="fa-IR" sz="2000">
                <a:cs typeface="B Mitra" pitchFamily="2" charset="-78"/>
              </a:rPr>
              <a:t>سود کل</a:t>
            </a:r>
            <a:endParaRPr lang="en-US" sz="2000">
              <a:cs typeface="B Mitra" pitchFamily="2" charset="-78"/>
            </a:endParaRPr>
          </a:p>
        </p:txBody>
      </p:sp>
      <p:sp>
        <p:nvSpPr>
          <p:cNvPr id="330843" name="Text Box 98"/>
          <p:cNvSpPr txBox="1">
            <a:spLocks noChangeArrowheads="1"/>
          </p:cNvSpPr>
          <p:nvPr/>
        </p:nvSpPr>
        <p:spPr bwMode="auto">
          <a:xfrm>
            <a:off x="8229600" y="4343400"/>
            <a:ext cx="1066800" cy="396875"/>
          </a:xfrm>
          <a:prstGeom prst="rect">
            <a:avLst/>
          </a:prstGeom>
          <a:noFill/>
          <a:ln w="19050" algn="ctr">
            <a:noFill/>
            <a:miter lim="800000"/>
            <a:headEnd type="none" w="lg" len="lg"/>
            <a:tailEnd type="none" w="lg" len="lg"/>
          </a:ln>
        </p:spPr>
        <p:txBody>
          <a:bodyPr>
            <a:spAutoFit/>
          </a:bodyPr>
          <a:lstStyle/>
          <a:p>
            <a:pPr>
              <a:spcBef>
                <a:spcPct val="50000"/>
              </a:spcBef>
            </a:pPr>
            <a:r>
              <a:rPr lang="fa-IR" sz="2000">
                <a:cs typeface="B Mitra" pitchFamily="2" charset="-78"/>
              </a:rPr>
              <a:t>فروش کل</a:t>
            </a:r>
            <a:endParaRPr lang="en-US" sz="2000">
              <a:cs typeface="B Mitra" pitchFamily="2" charset="-78"/>
            </a:endParaRPr>
          </a:p>
        </p:txBody>
      </p:sp>
    </p:spTree>
  </p:cSld>
  <p:clrMapOvr>
    <a:masterClrMapping/>
  </p:clrMapOvr>
  <p:transition spd="slow">
    <p:circl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78" name="Slide Number Placeholder 5"/>
          <p:cNvSpPr>
            <a:spLocks noGrp="1"/>
          </p:cNvSpPr>
          <p:nvPr>
            <p:ph type="sldNum" sz="quarter" idx="12"/>
          </p:nvPr>
        </p:nvSpPr>
        <p:spPr>
          <a:xfrm>
            <a:off x="7010400" y="6245225"/>
            <a:ext cx="2133600" cy="476250"/>
          </a:xfrm>
          <a:prstGeom prst="rect">
            <a:avLst/>
          </a:prstGeom>
          <a:noFill/>
        </p:spPr>
        <p:txBody>
          <a:bodyPr/>
          <a:lstStyle/>
          <a:p>
            <a:fld id="{711B1CDC-7DC9-48F6-967F-583BAA282F09}" type="slidenum">
              <a:rPr lang="ar-SA"/>
              <a:pPr/>
              <a:t>324</a:t>
            </a:fld>
            <a:endParaRPr lang="en-US"/>
          </a:p>
        </p:txBody>
      </p:sp>
      <p:sp>
        <p:nvSpPr>
          <p:cNvPr id="331779" name="WordArt 4" descr="Paper bag"/>
          <p:cNvSpPr>
            <a:spLocks noChangeArrowheads="1" noChangeShapeType="1" noTextEdit="1"/>
          </p:cNvSpPr>
          <p:nvPr/>
        </p:nvSpPr>
        <p:spPr bwMode="auto">
          <a:xfrm>
            <a:off x="152400" y="457200"/>
            <a:ext cx="88392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ویژگی های مرحله تولید محصول</a:t>
            </a:r>
          </a:p>
        </p:txBody>
      </p:sp>
      <p:sp>
        <p:nvSpPr>
          <p:cNvPr id="331780" name="Text Box 5"/>
          <p:cNvSpPr txBox="1">
            <a:spLocks noChangeArrowheads="1"/>
          </p:cNvSpPr>
          <p:nvPr/>
        </p:nvSpPr>
        <p:spPr bwMode="auto">
          <a:xfrm>
            <a:off x="-76200" y="2881313"/>
            <a:ext cx="9144000" cy="1766887"/>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میزان فروش و سود محصول صفر است</a:t>
            </a:r>
          </a:p>
          <a:p>
            <a:pPr algn="r" rtl="1">
              <a:spcBef>
                <a:spcPct val="50000"/>
              </a:spcBef>
            </a:pPr>
            <a:r>
              <a:rPr lang="fa-IR" i="1">
                <a:latin typeface="Monotype Corsiva" pitchFamily="66" charset="0"/>
                <a:cs typeface="B Mitra" pitchFamily="2" charset="-78"/>
              </a:rPr>
              <a:t>2- هر لحظه به هزینه های سرمایه گذاری افزوده می شود</a:t>
            </a:r>
          </a:p>
        </p:txBody>
      </p:sp>
    </p:spTree>
  </p:cSld>
  <p:clrMapOvr>
    <a:masterClrMapping/>
  </p:clrMapOvr>
  <p:transition spd="slow">
    <p:diamond/>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Slide Number Placeholder 5"/>
          <p:cNvSpPr>
            <a:spLocks noGrp="1"/>
          </p:cNvSpPr>
          <p:nvPr>
            <p:ph type="sldNum" sz="quarter" idx="12"/>
          </p:nvPr>
        </p:nvSpPr>
        <p:spPr>
          <a:xfrm>
            <a:off x="7010400" y="6245225"/>
            <a:ext cx="2133600" cy="476250"/>
          </a:xfrm>
          <a:prstGeom prst="rect">
            <a:avLst/>
          </a:prstGeom>
          <a:noFill/>
        </p:spPr>
        <p:txBody>
          <a:bodyPr/>
          <a:lstStyle/>
          <a:p>
            <a:fld id="{225DFAA4-4CC2-401D-898B-21CE618C22C8}" type="slidenum">
              <a:rPr lang="ar-SA"/>
              <a:pPr/>
              <a:t>325</a:t>
            </a:fld>
            <a:endParaRPr lang="en-US"/>
          </a:p>
        </p:txBody>
      </p:sp>
      <p:sp>
        <p:nvSpPr>
          <p:cNvPr id="332803" name="WordArt 4" descr="Paper bag"/>
          <p:cNvSpPr>
            <a:spLocks noChangeArrowheads="1" noChangeShapeType="1" noTextEdit="1"/>
          </p:cNvSpPr>
          <p:nvPr/>
        </p:nvSpPr>
        <p:spPr bwMode="auto">
          <a:xfrm>
            <a:off x="838200" y="304800"/>
            <a:ext cx="7391400" cy="990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مشخصات مرحله معرفی</a:t>
            </a:r>
          </a:p>
        </p:txBody>
      </p:sp>
      <p:sp>
        <p:nvSpPr>
          <p:cNvPr id="332804" name="Text Box 5"/>
          <p:cNvSpPr txBox="1">
            <a:spLocks noChangeArrowheads="1"/>
          </p:cNvSpPr>
          <p:nvPr/>
        </p:nvSpPr>
        <p:spPr bwMode="auto">
          <a:xfrm>
            <a:off x="152400" y="1933575"/>
            <a:ext cx="8839200" cy="4238625"/>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1- پایین بودن میزان سود و فروش</a:t>
            </a:r>
          </a:p>
          <a:p>
            <a:pPr algn="r" rtl="1">
              <a:spcBef>
                <a:spcPct val="50000"/>
              </a:spcBef>
            </a:pPr>
            <a:r>
              <a:rPr lang="fa-IR" sz="3200" i="1">
                <a:latin typeface="Monotype Corsiva" pitchFamily="66" charset="0"/>
                <a:cs typeface="B Mitra" pitchFamily="2" charset="-78"/>
              </a:rPr>
              <a:t>2- بالا بودن هزینه ها و احتمال زیان دهی</a:t>
            </a:r>
          </a:p>
          <a:p>
            <a:pPr algn="r" rtl="1">
              <a:spcBef>
                <a:spcPct val="50000"/>
              </a:spcBef>
            </a:pPr>
            <a:r>
              <a:rPr lang="fa-IR" sz="3200" i="1">
                <a:latin typeface="Monotype Corsiva" pitchFamily="66" charset="0"/>
                <a:cs typeface="B Mitra" pitchFamily="2" charset="-78"/>
              </a:rPr>
              <a:t>3- نیاز به نقدینگی زیاد</a:t>
            </a:r>
          </a:p>
          <a:p>
            <a:pPr algn="r" rtl="1">
              <a:spcBef>
                <a:spcPct val="50000"/>
              </a:spcBef>
            </a:pPr>
            <a:r>
              <a:rPr lang="fa-IR" sz="3200" i="1">
                <a:latin typeface="Monotype Corsiva" pitchFamily="66" charset="0"/>
                <a:cs typeface="B Mitra" pitchFamily="2" charset="-78"/>
              </a:rPr>
              <a:t>4- بالا بودن هزینه های تبلیغاتی</a:t>
            </a:r>
          </a:p>
          <a:p>
            <a:pPr algn="r" rtl="1">
              <a:spcBef>
                <a:spcPct val="50000"/>
              </a:spcBef>
            </a:pPr>
            <a:r>
              <a:rPr lang="fa-IR" sz="3200" i="1">
                <a:latin typeface="Monotype Corsiva" pitchFamily="66" charset="0"/>
                <a:cs typeface="B Mitra" pitchFamily="2" charset="-78"/>
              </a:rPr>
              <a:t>5- قلت رقباء</a:t>
            </a:r>
          </a:p>
          <a:p>
            <a:pPr algn="r" rtl="1">
              <a:spcBef>
                <a:spcPct val="50000"/>
              </a:spcBef>
            </a:pPr>
            <a:r>
              <a:rPr lang="fa-IR" sz="3200" i="1">
                <a:latin typeface="Monotype Corsiva" pitchFamily="66" charset="0"/>
                <a:cs typeface="B Mitra" pitchFamily="2" charset="-78"/>
              </a:rPr>
              <a:t>6- بالا بودن قیمت محصول</a:t>
            </a:r>
            <a:endParaRPr lang="el-GR" sz="3200" i="1">
              <a:latin typeface="Monotype Corsiva" pitchFamily="66" charset="0"/>
              <a:cs typeface="B Mitra" pitchFamily="2" charset="-78"/>
            </a:endParaRPr>
          </a:p>
        </p:txBody>
      </p:sp>
    </p:spTree>
  </p:cSld>
  <p:clrMapOvr>
    <a:masterClrMapping/>
  </p:clrMapOvr>
  <p:transition spd="slow">
    <p:plus/>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3826" name="Slide Number Placeholder 5"/>
          <p:cNvSpPr>
            <a:spLocks noGrp="1"/>
          </p:cNvSpPr>
          <p:nvPr>
            <p:ph type="sldNum" sz="quarter" idx="12"/>
          </p:nvPr>
        </p:nvSpPr>
        <p:spPr>
          <a:xfrm>
            <a:off x="7010400" y="6245225"/>
            <a:ext cx="2133600" cy="476250"/>
          </a:xfrm>
          <a:prstGeom prst="rect">
            <a:avLst/>
          </a:prstGeom>
          <a:noFill/>
        </p:spPr>
        <p:txBody>
          <a:bodyPr/>
          <a:lstStyle/>
          <a:p>
            <a:fld id="{E51B3981-E9A6-4F42-93A0-610349F48EE8}" type="slidenum">
              <a:rPr lang="ar-SA"/>
              <a:pPr/>
              <a:t>326</a:t>
            </a:fld>
            <a:endParaRPr lang="en-US"/>
          </a:p>
        </p:txBody>
      </p:sp>
      <p:sp>
        <p:nvSpPr>
          <p:cNvPr id="333827" name="WordArt 4" descr="Paper bag"/>
          <p:cNvSpPr>
            <a:spLocks noChangeArrowheads="1" noChangeShapeType="1" noTextEdit="1"/>
          </p:cNvSpPr>
          <p:nvPr/>
        </p:nvSpPr>
        <p:spPr bwMode="auto">
          <a:xfrm>
            <a:off x="838200" y="304800"/>
            <a:ext cx="7391400" cy="990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ویژگی های مرحله رشد</a:t>
            </a:r>
          </a:p>
        </p:txBody>
      </p:sp>
      <p:sp>
        <p:nvSpPr>
          <p:cNvPr id="333828" name="Text Box 5"/>
          <p:cNvSpPr txBox="1">
            <a:spLocks noChangeArrowheads="1"/>
          </p:cNvSpPr>
          <p:nvPr/>
        </p:nvSpPr>
        <p:spPr bwMode="auto">
          <a:xfrm>
            <a:off x="152400" y="1933575"/>
            <a:ext cx="8839200" cy="4238625"/>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1- افزایش سریع فروش</a:t>
            </a:r>
          </a:p>
          <a:p>
            <a:pPr algn="r" rtl="1">
              <a:spcBef>
                <a:spcPct val="50000"/>
              </a:spcBef>
            </a:pPr>
            <a:r>
              <a:rPr lang="fa-IR" sz="3200" i="1">
                <a:latin typeface="Monotype Corsiva" pitchFamily="66" charset="0"/>
                <a:cs typeface="B Mitra" pitchFamily="2" charset="-78"/>
              </a:rPr>
              <a:t>2- افزایش نسبی سود</a:t>
            </a:r>
          </a:p>
          <a:p>
            <a:pPr algn="r" rtl="1">
              <a:spcBef>
                <a:spcPct val="50000"/>
              </a:spcBef>
            </a:pPr>
            <a:r>
              <a:rPr lang="fa-IR" sz="3200" i="1">
                <a:latin typeface="Monotype Corsiva" pitchFamily="66" charset="0"/>
                <a:cs typeface="B Mitra" pitchFamily="2" charset="-78"/>
              </a:rPr>
              <a:t>3- افزایش تعداد رقباء</a:t>
            </a:r>
          </a:p>
          <a:p>
            <a:pPr algn="r" rtl="1">
              <a:spcBef>
                <a:spcPct val="50000"/>
              </a:spcBef>
            </a:pPr>
            <a:r>
              <a:rPr lang="fa-IR" sz="3200" i="1">
                <a:latin typeface="Monotype Corsiva" pitchFamily="66" charset="0"/>
                <a:cs typeface="B Mitra" pitchFamily="2" charset="-78"/>
              </a:rPr>
              <a:t>4- گسترش بازار به جهت متنوع شدن محصولات</a:t>
            </a:r>
          </a:p>
          <a:p>
            <a:pPr algn="r" rtl="1">
              <a:spcBef>
                <a:spcPct val="50000"/>
              </a:spcBef>
            </a:pPr>
            <a:r>
              <a:rPr lang="fa-IR" sz="3200" i="1">
                <a:latin typeface="Monotype Corsiva" pitchFamily="66" charset="0"/>
                <a:cs typeface="B Mitra" pitchFamily="2" charset="-78"/>
              </a:rPr>
              <a:t>5- تثبیت و حتی تقلیل قیمت فروش</a:t>
            </a:r>
          </a:p>
          <a:p>
            <a:pPr algn="r" rtl="1">
              <a:spcBef>
                <a:spcPct val="50000"/>
              </a:spcBef>
            </a:pPr>
            <a:r>
              <a:rPr lang="fa-IR" sz="3200" i="1">
                <a:latin typeface="Monotype Corsiva" pitchFamily="66" charset="0"/>
                <a:cs typeface="B Mitra" pitchFamily="2" charset="-78"/>
              </a:rPr>
              <a:t>6- کاهش هزینه تولید هر واحد</a:t>
            </a:r>
            <a:endParaRPr lang="el-GR" sz="3200" i="1">
              <a:latin typeface="Monotype Corsiva" pitchFamily="66" charset="0"/>
              <a:cs typeface="B Mitra" pitchFamily="2" charset="-78"/>
            </a:endParaRPr>
          </a:p>
        </p:txBody>
      </p:sp>
    </p:spTree>
  </p:cSld>
  <p:clrMapOvr>
    <a:masterClrMapping/>
  </p:clrMapOvr>
  <p:transition spd="slow">
    <p:split dir="in"/>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4850" name="Slide Number Placeholder 5"/>
          <p:cNvSpPr>
            <a:spLocks noGrp="1"/>
          </p:cNvSpPr>
          <p:nvPr>
            <p:ph type="sldNum" sz="quarter" idx="12"/>
          </p:nvPr>
        </p:nvSpPr>
        <p:spPr>
          <a:xfrm>
            <a:off x="7010400" y="6245225"/>
            <a:ext cx="2133600" cy="476250"/>
          </a:xfrm>
          <a:prstGeom prst="rect">
            <a:avLst/>
          </a:prstGeom>
          <a:noFill/>
        </p:spPr>
        <p:txBody>
          <a:bodyPr/>
          <a:lstStyle/>
          <a:p>
            <a:fld id="{1CC96CB6-9A80-4826-8E6A-AF24D9BFB5D6}" type="slidenum">
              <a:rPr lang="ar-SA"/>
              <a:pPr/>
              <a:t>327</a:t>
            </a:fld>
            <a:endParaRPr lang="en-US"/>
          </a:p>
        </p:txBody>
      </p:sp>
      <p:sp>
        <p:nvSpPr>
          <p:cNvPr id="334851" name="WordArt 4" descr="Paper bag"/>
          <p:cNvSpPr>
            <a:spLocks noChangeArrowheads="1" noChangeShapeType="1" noTextEdit="1"/>
          </p:cNvSpPr>
          <p:nvPr/>
        </p:nvSpPr>
        <p:spPr bwMode="auto">
          <a:xfrm>
            <a:off x="838200" y="304800"/>
            <a:ext cx="7391400" cy="990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مشخصات مرحله بلوغ</a:t>
            </a:r>
          </a:p>
        </p:txBody>
      </p:sp>
      <p:sp>
        <p:nvSpPr>
          <p:cNvPr id="334852" name="Text Box 5"/>
          <p:cNvSpPr txBox="1">
            <a:spLocks noChangeArrowheads="1"/>
          </p:cNvSpPr>
          <p:nvPr/>
        </p:nvSpPr>
        <p:spPr bwMode="auto">
          <a:xfrm>
            <a:off x="152400" y="1933575"/>
            <a:ext cx="8839200" cy="4238625"/>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1- کاهش رشد فروش</a:t>
            </a:r>
          </a:p>
          <a:p>
            <a:pPr algn="r" rtl="1">
              <a:spcBef>
                <a:spcPct val="50000"/>
              </a:spcBef>
            </a:pPr>
            <a:r>
              <a:rPr lang="fa-IR" sz="3200" i="1">
                <a:latin typeface="Monotype Corsiva" pitchFamily="66" charset="0"/>
                <a:cs typeface="B Mitra" pitchFamily="2" charset="-78"/>
              </a:rPr>
              <a:t>2- بالا رفتن هزینه های انبارداری</a:t>
            </a:r>
          </a:p>
          <a:p>
            <a:pPr algn="r" rtl="1">
              <a:spcBef>
                <a:spcPct val="50000"/>
              </a:spcBef>
            </a:pPr>
            <a:r>
              <a:rPr lang="fa-IR" sz="3200" i="1">
                <a:latin typeface="Monotype Corsiva" pitchFamily="66" charset="0"/>
                <a:cs typeface="B Mitra" pitchFamily="2" charset="-78"/>
              </a:rPr>
              <a:t>3- تشدید رقابت</a:t>
            </a:r>
          </a:p>
          <a:p>
            <a:pPr algn="r" rtl="1">
              <a:spcBef>
                <a:spcPct val="50000"/>
              </a:spcBef>
            </a:pPr>
            <a:r>
              <a:rPr lang="fa-IR" sz="3200" i="1">
                <a:latin typeface="Monotype Corsiva" pitchFamily="66" charset="0"/>
                <a:cs typeface="B Mitra" pitchFamily="2" charset="-78"/>
              </a:rPr>
              <a:t>4- کاهش قیمت ها</a:t>
            </a:r>
          </a:p>
          <a:p>
            <a:pPr algn="r" rtl="1">
              <a:spcBef>
                <a:spcPct val="50000"/>
              </a:spcBef>
            </a:pPr>
            <a:r>
              <a:rPr lang="fa-IR" sz="3200" i="1">
                <a:latin typeface="Monotype Corsiva" pitchFamily="66" charset="0"/>
                <a:cs typeface="B Mitra" pitchFamily="2" charset="-78"/>
              </a:rPr>
              <a:t>5- افزایش هزینه های تبلیغاتی</a:t>
            </a:r>
          </a:p>
          <a:p>
            <a:pPr algn="r" rtl="1">
              <a:spcBef>
                <a:spcPct val="50000"/>
              </a:spcBef>
            </a:pPr>
            <a:r>
              <a:rPr lang="fa-IR" sz="3200" i="1">
                <a:latin typeface="Monotype Corsiva" pitchFamily="66" charset="0"/>
                <a:cs typeface="B Mitra" pitchFamily="2" charset="-78"/>
              </a:rPr>
              <a:t>6- افزایش بودجه تحقیق و توسعه </a:t>
            </a:r>
            <a:endParaRPr lang="el-GR" sz="3200" i="1">
              <a:latin typeface="Monotype Corsiva" pitchFamily="66" charset="0"/>
              <a:cs typeface="B Mitra" pitchFamily="2" charset="-78"/>
            </a:endParaRPr>
          </a:p>
        </p:txBody>
      </p:sp>
    </p:spTree>
  </p:cSld>
  <p:clrMapOvr>
    <a:masterClrMapping/>
  </p:clrMapOvr>
  <p:transition spd="slow">
    <p:split/>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5874" name="Slide Number Placeholder 5"/>
          <p:cNvSpPr>
            <a:spLocks noGrp="1"/>
          </p:cNvSpPr>
          <p:nvPr>
            <p:ph type="sldNum" sz="quarter" idx="12"/>
          </p:nvPr>
        </p:nvSpPr>
        <p:spPr>
          <a:xfrm>
            <a:off x="7010400" y="6245225"/>
            <a:ext cx="2133600" cy="476250"/>
          </a:xfrm>
          <a:prstGeom prst="rect">
            <a:avLst/>
          </a:prstGeom>
          <a:noFill/>
        </p:spPr>
        <p:txBody>
          <a:bodyPr/>
          <a:lstStyle/>
          <a:p>
            <a:fld id="{462F6497-7197-4376-8D43-98F8866CBF67}" type="slidenum">
              <a:rPr lang="ar-SA"/>
              <a:pPr/>
              <a:t>328</a:t>
            </a:fld>
            <a:endParaRPr lang="en-US"/>
          </a:p>
        </p:txBody>
      </p:sp>
      <p:sp>
        <p:nvSpPr>
          <p:cNvPr id="335875" name="WordArt 4" descr="Paper bag"/>
          <p:cNvSpPr>
            <a:spLocks noChangeArrowheads="1" noChangeShapeType="1" noTextEdit="1"/>
          </p:cNvSpPr>
          <p:nvPr/>
        </p:nvSpPr>
        <p:spPr bwMode="auto">
          <a:xfrm>
            <a:off x="2057400" y="457200"/>
            <a:ext cx="4953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ویژگی های مرحله افول</a:t>
            </a:r>
          </a:p>
        </p:txBody>
      </p:sp>
      <p:sp>
        <p:nvSpPr>
          <p:cNvPr id="335876" name="Text Box 5"/>
          <p:cNvSpPr txBox="1">
            <a:spLocks noChangeArrowheads="1"/>
          </p:cNvSpPr>
          <p:nvPr/>
        </p:nvSpPr>
        <p:spPr bwMode="auto">
          <a:xfrm>
            <a:off x="152400" y="2014538"/>
            <a:ext cx="8839200" cy="3776662"/>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کاهش شدید در میزان و قیمت فروش و سود شرکت</a:t>
            </a:r>
          </a:p>
          <a:p>
            <a:pPr algn="r" rtl="1">
              <a:spcBef>
                <a:spcPct val="50000"/>
              </a:spcBef>
            </a:pPr>
            <a:r>
              <a:rPr lang="fa-IR" i="1">
                <a:latin typeface="Monotype Corsiva" pitchFamily="66" charset="0"/>
                <a:cs typeface="B Mitra" pitchFamily="2" charset="-78"/>
              </a:rPr>
              <a:t>2- خارج شدن رقباء ضعیف از بازار</a:t>
            </a:r>
          </a:p>
          <a:p>
            <a:pPr algn="r" rtl="1">
              <a:spcBef>
                <a:spcPct val="50000"/>
              </a:spcBef>
            </a:pPr>
            <a:r>
              <a:rPr lang="fa-IR" i="1">
                <a:latin typeface="Monotype Corsiva" pitchFamily="66" charset="0"/>
                <a:cs typeface="B Mitra" pitchFamily="2" charset="-78"/>
              </a:rPr>
              <a:t>3- کم شدن حجم فعالیت رقباء باقیمانده</a:t>
            </a:r>
          </a:p>
          <a:p>
            <a:pPr algn="r" rtl="1">
              <a:spcBef>
                <a:spcPct val="50000"/>
              </a:spcBef>
            </a:pPr>
            <a:r>
              <a:rPr lang="fa-IR" i="1">
                <a:latin typeface="Monotype Corsiva" pitchFamily="66" charset="0"/>
                <a:cs typeface="B Mitra" pitchFamily="2" charset="-78"/>
              </a:rPr>
              <a:t>4- کاهش هزینه تبلیغات پیشبرد فروش</a:t>
            </a:r>
          </a:p>
        </p:txBody>
      </p:sp>
    </p:spTree>
  </p:cSld>
  <p:clrMapOvr>
    <a:masterClrMapping/>
  </p:clrMapOvr>
  <p:transition spd="slow">
    <p:split orient="vert" dir="in"/>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8" name="Slide Number Placeholder 5"/>
          <p:cNvSpPr>
            <a:spLocks noGrp="1"/>
          </p:cNvSpPr>
          <p:nvPr>
            <p:ph type="sldNum" sz="quarter" idx="12"/>
          </p:nvPr>
        </p:nvSpPr>
        <p:spPr>
          <a:xfrm>
            <a:off x="7010400" y="6245225"/>
            <a:ext cx="2133600" cy="476250"/>
          </a:xfrm>
          <a:prstGeom prst="rect">
            <a:avLst/>
          </a:prstGeom>
          <a:noFill/>
        </p:spPr>
        <p:txBody>
          <a:bodyPr/>
          <a:lstStyle/>
          <a:p>
            <a:fld id="{6F7A85F8-E784-48C9-B835-D91833BA5BEF}" type="slidenum">
              <a:rPr lang="ar-SA"/>
              <a:pPr/>
              <a:t>329</a:t>
            </a:fld>
            <a:endParaRPr lang="en-US"/>
          </a:p>
        </p:txBody>
      </p:sp>
      <p:sp>
        <p:nvSpPr>
          <p:cNvPr id="336899" name="WordArt 4" descr="Paper bag"/>
          <p:cNvSpPr>
            <a:spLocks noChangeArrowheads="1" noChangeShapeType="1" noTextEdit="1"/>
          </p:cNvSpPr>
          <p:nvPr/>
        </p:nvSpPr>
        <p:spPr bwMode="auto">
          <a:xfrm>
            <a:off x="914400" y="457200"/>
            <a:ext cx="7239000" cy="8382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موانع موجود بر سر راه خلاقیت</a:t>
            </a:r>
          </a:p>
        </p:txBody>
      </p:sp>
      <p:sp>
        <p:nvSpPr>
          <p:cNvPr id="336900" name="Text Box 5"/>
          <p:cNvSpPr txBox="1">
            <a:spLocks noChangeArrowheads="1"/>
          </p:cNvSpPr>
          <p:nvPr/>
        </p:nvSpPr>
        <p:spPr bwMode="auto">
          <a:xfrm>
            <a:off x="152400" y="2014538"/>
            <a:ext cx="8839200" cy="3776662"/>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ترس از شکست و انتقاد</a:t>
            </a:r>
          </a:p>
          <a:p>
            <a:pPr algn="r" rtl="1">
              <a:spcBef>
                <a:spcPct val="50000"/>
              </a:spcBef>
            </a:pPr>
            <a:r>
              <a:rPr lang="fa-IR" i="1">
                <a:latin typeface="Monotype Corsiva" pitchFamily="66" charset="0"/>
                <a:cs typeface="B Mitra" pitchFamily="2" charset="-78"/>
              </a:rPr>
              <a:t>2- عدم اعتماد به نفس</a:t>
            </a:r>
          </a:p>
          <a:p>
            <a:pPr algn="r" rtl="1">
              <a:spcBef>
                <a:spcPct val="50000"/>
              </a:spcBef>
            </a:pPr>
            <a:r>
              <a:rPr lang="fa-IR" i="1">
                <a:latin typeface="Monotype Corsiva" pitchFamily="66" charset="0"/>
                <a:cs typeface="B Mitra" pitchFamily="2" charset="-78"/>
              </a:rPr>
              <a:t>3- تمایل به همرنگی</a:t>
            </a:r>
          </a:p>
          <a:p>
            <a:pPr algn="r" rtl="1">
              <a:spcBef>
                <a:spcPct val="50000"/>
              </a:spcBef>
            </a:pPr>
            <a:r>
              <a:rPr lang="fa-IR" i="1">
                <a:latin typeface="Monotype Corsiva" pitchFamily="66" charset="0"/>
                <a:cs typeface="B Mitra" pitchFamily="2" charset="-78"/>
              </a:rPr>
              <a:t>4- عدم تمرکز ذهنی</a:t>
            </a:r>
          </a:p>
        </p:txBody>
      </p:sp>
    </p:spTree>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xfrm>
            <a:off x="7010400" y="6245225"/>
            <a:ext cx="2133600" cy="476250"/>
          </a:xfrm>
          <a:prstGeom prst="rect">
            <a:avLst/>
          </a:prstGeom>
          <a:noFill/>
        </p:spPr>
        <p:txBody>
          <a:bodyPr/>
          <a:lstStyle/>
          <a:p>
            <a:fld id="{E75C8708-36D4-4AD5-B664-BB4D145E03DB}" type="slidenum">
              <a:rPr lang="ar-SA"/>
              <a:pPr/>
              <a:t>33</a:t>
            </a:fld>
            <a:endParaRPr lang="en-US"/>
          </a:p>
        </p:txBody>
      </p:sp>
      <p:sp>
        <p:nvSpPr>
          <p:cNvPr id="38915" name="Text Box 5"/>
          <p:cNvSpPr txBox="1">
            <a:spLocks noChangeArrowheads="1"/>
          </p:cNvSpPr>
          <p:nvPr/>
        </p:nvSpPr>
        <p:spPr bwMode="auto">
          <a:xfrm>
            <a:off x="457200" y="2789238"/>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تلاش مدیران برای نامطلوب جلوه دادن کالا و از بین بردن تقاضا برای آن ، مثل تبلیغاتی که در مورد سیگار ، مواد مخدر و امثال آنها صورت می گیرد</a:t>
            </a:r>
            <a:endParaRPr lang="en-US" i="1">
              <a:cs typeface="B Mitra" pitchFamily="2" charset="-78"/>
            </a:endParaRPr>
          </a:p>
        </p:txBody>
      </p:sp>
      <p:sp>
        <p:nvSpPr>
          <p:cNvPr id="38916" name="WordArt 6" descr="Paper bag"/>
          <p:cNvSpPr>
            <a:spLocks noChangeArrowheads="1" noChangeShapeType="1" noTextEdit="1"/>
          </p:cNvSpPr>
          <p:nvPr/>
        </p:nvSpPr>
        <p:spPr bwMode="auto">
          <a:xfrm>
            <a:off x="1785938" y="514350"/>
            <a:ext cx="557212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بازاریابی مقابله ای</a:t>
            </a:r>
          </a:p>
        </p:txBody>
      </p:sp>
    </p:spTree>
  </p:cSld>
  <p:clrMapOvr>
    <a:masterClrMapping/>
  </p:clrMapOvr>
  <p:transition spd="slow">
    <p:plus/>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2" name="Slide Number Placeholder 5"/>
          <p:cNvSpPr>
            <a:spLocks noGrp="1"/>
          </p:cNvSpPr>
          <p:nvPr>
            <p:ph type="sldNum" sz="quarter" idx="12"/>
          </p:nvPr>
        </p:nvSpPr>
        <p:spPr>
          <a:xfrm>
            <a:off x="7010400" y="6245225"/>
            <a:ext cx="2133600" cy="476250"/>
          </a:xfrm>
          <a:prstGeom prst="rect">
            <a:avLst/>
          </a:prstGeom>
          <a:noFill/>
        </p:spPr>
        <p:txBody>
          <a:bodyPr/>
          <a:lstStyle/>
          <a:p>
            <a:fld id="{F453EA80-07FA-4054-95C8-0B2E4B5D0C47}" type="slidenum">
              <a:rPr lang="ar-SA"/>
              <a:pPr/>
              <a:t>330</a:t>
            </a:fld>
            <a:endParaRPr lang="en-US"/>
          </a:p>
        </p:txBody>
      </p:sp>
      <p:sp>
        <p:nvSpPr>
          <p:cNvPr id="337923" name="WordArt 4" descr="Paper bag"/>
          <p:cNvSpPr>
            <a:spLocks noChangeArrowheads="1" noChangeShapeType="1" noTextEdit="1"/>
          </p:cNvSpPr>
          <p:nvPr/>
        </p:nvSpPr>
        <p:spPr bwMode="auto">
          <a:xfrm>
            <a:off x="228600" y="152400"/>
            <a:ext cx="8686800" cy="9906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مبنای اصلی نوآوری ها به نظر اسبورن</a:t>
            </a:r>
          </a:p>
        </p:txBody>
      </p:sp>
      <p:sp>
        <p:nvSpPr>
          <p:cNvPr id="337924" name="Text Box 5"/>
          <p:cNvSpPr txBox="1">
            <a:spLocks noChangeArrowheads="1"/>
          </p:cNvSpPr>
          <p:nvPr/>
        </p:nvSpPr>
        <p:spPr bwMode="auto">
          <a:xfrm>
            <a:off x="152400" y="1371600"/>
            <a:ext cx="8839200" cy="4970463"/>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1- جانشین سازی ( </a:t>
            </a:r>
            <a:r>
              <a:rPr lang="en-US" sz="3200" i="1">
                <a:latin typeface="Monotype Corsiva" pitchFamily="66" charset="0"/>
                <a:cs typeface="B Mitra" pitchFamily="2" charset="-78"/>
              </a:rPr>
              <a:t>Substitution</a:t>
            </a:r>
            <a:r>
              <a:rPr lang="fa-IR" sz="3200" i="1">
                <a:latin typeface="Monotype Corsiva" pitchFamily="66" charset="0"/>
                <a:cs typeface="B Mitra" pitchFamily="2" charset="-78"/>
              </a:rPr>
              <a:t> )</a:t>
            </a:r>
          </a:p>
          <a:p>
            <a:pPr algn="r" rtl="1">
              <a:spcBef>
                <a:spcPct val="50000"/>
              </a:spcBef>
            </a:pPr>
            <a:r>
              <a:rPr lang="fa-IR" sz="3200" i="1">
                <a:latin typeface="Monotype Corsiva" pitchFamily="66" charset="0"/>
                <a:cs typeface="B Mitra" pitchFamily="2" charset="-78"/>
              </a:rPr>
              <a:t>2- ترکیب کردن ( </a:t>
            </a:r>
            <a:r>
              <a:rPr lang="en-US" sz="3200" i="1">
                <a:latin typeface="Monotype Corsiva" pitchFamily="66" charset="0"/>
                <a:cs typeface="B Mitra" pitchFamily="2" charset="-78"/>
              </a:rPr>
              <a:t>Combine</a:t>
            </a:r>
            <a:r>
              <a:rPr lang="fa-IR" sz="3200" i="1">
                <a:latin typeface="Monotype Corsiva" pitchFamily="66" charset="0"/>
                <a:cs typeface="B Mitra" pitchFamily="2" charset="-78"/>
              </a:rPr>
              <a:t> )</a:t>
            </a:r>
          </a:p>
          <a:p>
            <a:pPr algn="r" rtl="1">
              <a:spcBef>
                <a:spcPct val="50000"/>
              </a:spcBef>
            </a:pPr>
            <a:r>
              <a:rPr lang="fa-IR" sz="3200" i="1">
                <a:latin typeface="Monotype Corsiva" pitchFamily="66" charset="0"/>
                <a:cs typeface="B Mitra" pitchFamily="2" charset="-78"/>
              </a:rPr>
              <a:t>3- رفاه و سازگاری ( </a:t>
            </a:r>
            <a:r>
              <a:rPr lang="en-US" sz="3200" i="1">
                <a:latin typeface="Monotype Corsiva" pitchFamily="66" charset="0"/>
                <a:cs typeface="B Mitra" pitchFamily="2" charset="-78"/>
              </a:rPr>
              <a:t>Adaptation</a:t>
            </a:r>
            <a:r>
              <a:rPr lang="fa-IR" sz="3200" i="1">
                <a:latin typeface="Monotype Corsiva" pitchFamily="66" charset="0"/>
                <a:cs typeface="B Mitra" pitchFamily="2" charset="-78"/>
              </a:rPr>
              <a:t> )</a:t>
            </a:r>
          </a:p>
          <a:p>
            <a:pPr algn="r" rtl="1">
              <a:spcBef>
                <a:spcPct val="50000"/>
              </a:spcBef>
            </a:pPr>
            <a:r>
              <a:rPr lang="fa-IR" sz="3200" i="1">
                <a:latin typeface="Monotype Corsiva" pitchFamily="66" charset="0"/>
                <a:cs typeface="B Mitra" pitchFamily="2" charset="-78"/>
              </a:rPr>
              <a:t>4- بزرگ نمایی ( </a:t>
            </a:r>
            <a:r>
              <a:rPr lang="en-US" sz="3200" i="1">
                <a:latin typeface="Monotype Corsiva" pitchFamily="66" charset="0"/>
                <a:cs typeface="B Mitra" pitchFamily="2" charset="-78"/>
              </a:rPr>
              <a:t>Magnify</a:t>
            </a:r>
            <a:r>
              <a:rPr lang="fa-IR" sz="3200" i="1">
                <a:latin typeface="Monotype Corsiva" pitchFamily="66" charset="0"/>
                <a:cs typeface="B Mitra" pitchFamily="2" charset="-78"/>
              </a:rPr>
              <a:t> )</a:t>
            </a:r>
          </a:p>
          <a:p>
            <a:pPr algn="r" rtl="1">
              <a:spcBef>
                <a:spcPct val="50000"/>
              </a:spcBef>
            </a:pPr>
            <a:r>
              <a:rPr lang="fa-IR" sz="3200" i="1">
                <a:latin typeface="Monotype Corsiva" pitchFamily="66" charset="0"/>
                <a:cs typeface="B Mitra" pitchFamily="2" charset="-78"/>
              </a:rPr>
              <a:t>5- اضافه نمودن به کاربردها ( </a:t>
            </a:r>
            <a:r>
              <a:rPr lang="en-US" sz="3200" i="1">
                <a:latin typeface="Monotype Corsiva" pitchFamily="66" charset="0"/>
                <a:cs typeface="B Mitra" pitchFamily="2" charset="-78"/>
              </a:rPr>
              <a:t>Put the other uses</a:t>
            </a:r>
            <a:r>
              <a:rPr lang="fa-IR" sz="3200" i="1">
                <a:latin typeface="Monotype Corsiva" pitchFamily="66" charset="0"/>
                <a:cs typeface="B Mitra" pitchFamily="2" charset="-78"/>
              </a:rPr>
              <a:t> )</a:t>
            </a:r>
          </a:p>
          <a:p>
            <a:pPr algn="r" rtl="1">
              <a:spcBef>
                <a:spcPct val="50000"/>
              </a:spcBef>
            </a:pPr>
            <a:r>
              <a:rPr lang="fa-IR" sz="3200" i="1">
                <a:latin typeface="Monotype Corsiva" pitchFamily="66" charset="0"/>
                <a:cs typeface="B Mitra" pitchFamily="2" charset="-78"/>
              </a:rPr>
              <a:t>6- حذف نمودن ( </a:t>
            </a:r>
            <a:r>
              <a:rPr lang="en-US" sz="3200" i="1">
                <a:latin typeface="Monotype Corsiva" pitchFamily="66" charset="0"/>
                <a:cs typeface="B Mitra" pitchFamily="2" charset="-78"/>
              </a:rPr>
              <a:t>Elimination</a:t>
            </a:r>
            <a:r>
              <a:rPr lang="fa-IR" sz="3200" i="1">
                <a:latin typeface="Monotype Corsiva" pitchFamily="66" charset="0"/>
                <a:cs typeface="B Mitra" pitchFamily="2" charset="-78"/>
              </a:rPr>
              <a:t> )</a:t>
            </a:r>
          </a:p>
          <a:p>
            <a:pPr algn="r" rtl="1">
              <a:spcBef>
                <a:spcPct val="50000"/>
              </a:spcBef>
            </a:pPr>
            <a:r>
              <a:rPr lang="fa-IR" sz="3200" i="1">
                <a:latin typeface="Monotype Corsiva" pitchFamily="66" charset="0"/>
                <a:cs typeface="B Mitra" pitchFamily="2" charset="-78"/>
              </a:rPr>
              <a:t>7- معکوس سازی ( </a:t>
            </a:r>
            <a:r>
              <a:rPr lang="en-US" sz="3200" i="1">
                <a:latin typeface="Monotype Corsiva" pitchFamily="66" charset="0"/>
                <a:cs typeface="B Mitra" pitchFamily="2" charset="-78"/>
              </a:rPr>
              <a:t>Reversation</a:t>
            </a:r>
            <a:r>
              <a:rPr lang="fa-IR" sz="3200" i="1">
                <a:latin typeface="Monotype Corsiva" pitchFamily="66" charset="0"/>
                <a:cs typeface="B Mitra" pitchFamily="2" charset="-78"/>
              </a:rPr>
              <a:t> )</a:t>
            </a:r>
            <a:endParaRPr lang="el-GR" sz="3200" i="1">
              <a:latin typeface="Monotype Corsiva" pitchFamily="66" charset="0"/>
              <a:cs typeface="B Mitra" pitchFamily="2" charset="-78"/>
            </a:endParaRPr>
          </a:p>
        </p:txBody>
      </p:sp>
    </p:spTree>
  </p:cSld>
  <p:clrMapOvr>
    <a:masterClrMapping/>
  </p:clrMapOvr>
  <p:transition spd="slow">
    <p:strips dir="ld"/>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946" name="Slide Number Placeholder 5"/>
          <p:cNvSpPr>
            <a:spLocks noGrp="1"/>
          </p:cNvSpPr>
          <p:nvPr>
            <p:ph type="sldNum" sz="quarter" idx="12"/>
          </p:nvPr>
        </p:nvSpPr>
        <p:spPr>
          <a:xfrm>
            <a:off x="7010400" y="6245225"/>
            <a:ext cx="2133600" cy="476250"/>
          </a:xfrm>
          <a:prstGeom prst="rect">
            <a:avLst/>
          </a:prstGeom>
          <a:noFill/>
        </p:spPr>
        <p:txBody>
          <a:bodyPr/>
          <a:lstStyle/>
          <a:p>
            <a:fld id="{1C529F9B-91C9-4B8A-9BC7-F52C9AA2D7D6}" type="slidenum">
              <a:rPr lang="ar-SA"/>
              <a:pPr/>
              <a:t>331</a:t>
            </a:fld>
            <a:endParaRPr lang="en-US"/>
          </a:p>
        </p:txBody>
      </p:sp>
      <p:sp>
        <p:nvSpPr>
          <p:cNvPr id="338947" name="WordArt 4" descr="Paper bag"/>
          <p:cNvSpPr>
            <a:spLocks noChangeArrowheads="1" noChangeShapeType="1" noTextEdit="1"/>
          </p:cNvSpPr>
          <p:nvPr/>
        </p:nvSpPr>
        <p:spPr bwMode="auto">
          <a:xfrm>
            <a:off x="4267200" y="381000"/>
            <a:ext cx="4267200" cy="1066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مدل اسکمپر</a:t>
            </a:r>
          </a:p>
        </p:txBody>
      </p:sp>
      <p:sp>
        <p:nvSpPr>
          <p:cNvPr id="338948" name="Text Box 5"/>
          <p:cNvSpPr txBox="1">
            <a:spLocks noChangeArrowheads="1"/>
          </p:cNvSpPr>
          <p:nvPr/>
        </p:nvSpPr>
        <p:spPr bwMode="auto">
          <a:xfrm>
            <a:off x="457200" y="2743200"/>
            <a:ext cx="8153400" cy="2101850"/>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آقای اسبورن با کنار هم چیدن حروف اول مبانی هفت گانه نوآوری ، این مدل را بعنوان مدل پایه ای خلاقیت ها و ابتکارات مطرح نمود</a:t>
            </a:r>
            <a:endParaRPr lang="el-GR" i="1">
              <a:latin typeface="Monotype Corsiva" pitchFamily="66" charset="0"/>
              <a:cs typeface="B Mitra" pitchFamily="2" charset="-78"/>
            </a:endParaRPr>
          </a:p>
        </p:txBody>
      </p:sp>
      <p:sp>
        <p:nvSpPr>
          <p:cNvPr id="338949" name="WordArt 6" descr="Paper bag"/>
          <p:cNvSpPr>
            <a:spLocks noChangeArrowheads="1" noChangeShapeType="1" noTextEdit="1"/>
          </p:cNvSpPr>
          <p:nvPr/>
        </p:nvSpPr>
        <p:spPr bwMode="auto">
          <a:xfrm>
            <a:off x="762000" y="457200"/>
            <a:ext cx="3352800" cy="1066800"/>
          </a:xfrm>
          <a:prstGeom prst="rect">
            <a:avLst/>
          </a:prstGeom>
        </p:spPr>
        <p:txBody>
          <a:bodyPr wrap="none" fromWordArt="1">
            <a:prstTxWarp prst="textPlain">
              <a:avLst>
                <a:gd name="adj" fmla="val 50000"/>
              </a:avLst>
            </a:prstTxWarp>
          </a:bodyPr>
          <a:lstStyle/>
          <a:p>
            <a:r>
              <a:rPr lang="en-US" sz="9600" b="1" kern="10">
                <a:ln w="9525">
                  <a:solidFill>
                    <a:schemeClr val="tx1"/>
                  </a:solidFill>
                  <a:round/>
                  <a:headEnd/>
                  <a:tailEnd/>
                </a:ln>
                <a:blipFill dpi="0" rotWithShape="0">
                  <a:blip r:embed="rId2"/>
                  <a:srcRect/>
                  <a:tile tx="0" ty="0" sx="100000" sy="100000" flip="none" algn="tl"/>
                </a:blipFill>
                <a:latin typeface="Monotype Corsiva"/>
              </a:rPr>
              <a:t>( SCAMPER )</a:t>
            </a:r>
            <a:endParaRPr lang="fa-IR" sz="9600" b="1" kern="10">
              <a:ln w="9525">
                <a:solidFill>
                  <a:schemeClr val="tx1"/>
                </a:solidFill>
                <a:round/>
                <a:headEnd/>
                <a:tailEnd/>
              </a:ln>
              <a:blipFill dpi="0" rotWithShape="0">
                <a:blip r:embed="rId2"/>
                <a:srcRect/>
                <a:tile tx="0" ty="0" sx="100000" sy="100000" flip="none" algn="tl"/>
              </a:blipFill>
              <a:latin typeface="Monotype Corsiva"/>
            </a:endParaRPr>
          </a:p>
        </p:txBody>
      </p:sp>
    </p:spTree>
  </p:cSld>
  <p:clrMapOvr>
    <a:masterClrMapping/>
  </p:clrMapOvr>
  <p:transition spd="slow">
    <p:strips/>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70" name="Slide Number Placeholder 5"/>
          <p:cNvSpPr>
            <a:spLocks noGrp="1"/>
          </p:cNvSpPr>
          <p:nvPr>
            <p:ph type="sldNum" sz="quarter" idx="12"/>
          </p:nvPr>
        </p:nvSpPr>
        <p:spPr>
          <a:xfrm>
            <a:off x="7010400" y="6245225"/>
            <a:ext cx="2133600" cy="476250"/>
          </a:xfrm>
          <a:prstGeom prst="rect">
            <a:avLst/>
          </a:prstGeom>
          <a:noFill/>
        </p:spPr>
        <p:txBody>
          <a:bodyPr/>
          <a:lstStyle/>
          <a:p>
            <a:fld id="{DF7B9A42-08E0-4AEB-BE13-A62EAB4ABE35}" type="slidenum">
              <a:rPr lang="ar-SA"/>
              <a:pPr/>
              <a:t>332</a:t>
            </a:fld>
            <a:endParaRPr lang="en-US"/>
          </a:p>
        </p:txBody>
      </p:sp>
      <p:sp>
        <p:nvSpPr>
          <p:cNvPr id="339971" name="WordArt 5" descr="Paper bag"/>
          <p:cNvSpPr>
            <a:spLocks noChangeArrowheads="1" noChangeShapeType="1" noTextEdit="1"/>
          </p:cNvSpPr>
          <p:nvPr/>
        </p:nvSpPr>
        <p:spPr bwMode="auto">
          <a:xfrm>
            <a:off x="914400" y="381000"/>
            <a:ext cx="7315200" cy="1066800"/>
          </a:xfrm>
          <a:prstGeom prst="rect">
            <a:avLst/>
          </a:prstGeom>
        </p:spPr>
        <p:txBody>
          <a:bodyPr wrap="none" fromWordArt="1">
            <a:prstTxWarp prst="textPlain">
              <a:avLst>
                <a:gd name="adj" fmla="val 50000"/>
              </a:avLst>
            </a:prstTxWarp>
          </a:bodyPr>
          <a:lstStyle/>
          <a:p>
            <a:pPr rtl="1"/>
            <a:r>
              <a:rPr lang="fa-IR" sz="9600" b="1" kern="10">
                <a:ln w="9525">
                  <a:solidFill>
                    <a:schemeClr val="tx1"/>
                  </a:solidFill>
                  <a:round/>
                  <a:headEnd/>
                  <a:tailEnd/>
                </a:ln>
                <a:blipFill dpi="0" rotWithShape="0">
                  <a:blip r:embed="rId2"/>
                  <a:srcRect/>
                  <a:tile tx="0" ty="0" sx="100000" sy="100000" flip="none" algn="tl"/>
                </a:blipFill>
                <a:cs typeface="B Mitra"/>
              </a:rPr>
              <a:t>رمز ورود به مدل اسکمپر</a:t>
            </a:r>
          </a:p>
        </p:txBody>
      </p:sp>
      <p:sp>
        <p:nvSpPr>
          <p:cNvPr id="339972" name="Text Box 6"/>
          <p:cNvSpPr txBox="1">
            <a:spLocks noChangeArrowheads="1"/>
          </p:cNvSpPr>
          <p:nvPr/>
        </p:nvSpPr>
        <p:spPr bwMode="auto">
          <a:xfrm>
            <a:off x="457200" y="1600200"/>
            <a:ext cx="8153400" cy="4446588"/>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به نظر اسبورن کلید موفقیت و رمز ورود به این مدل سؤالات شش گانه زیر می باشد :</a:t>
            </a:r>
          </a:p>
          <a:p>
            <a:pPr algn="l" rtl="1">
              <a:spcBef>
                <a:spcPct val="50000"/>
              </a:spcBef>
            </a:pPr>
            <a:r>
              <a:rPr lang="en-US" i="1">
                <a:latin typeface="Monotype Corsiva" pitchFamily="66" charset="0"/>
                <a:cs typeface="B Mitra" pitchFamily="2" charset="-78"/>
              </a:rPr>
              <a:t>- What ?                  - When ?</a:t>
            </a:r>
          </a:p>
          <a:p>
            <a:pPr algn="l" rtl="1">
              <a:spcBef>
                <a:spcPct val="50000"/>
              </a:spcBef>
            </a:pPr>
            <a:r>
              <a:rPr lang="en-US" i="1">
                <a:latin typeface="Monotype Corsiva" pitchFamily="66" charset="0"/>
                <a:cs typeface="B Mitra" pitchFamily="2" charset="-78"/>
              </a:rPr>
              <a:t>- Where ?                 - Who ?</a:t>
            </a:r>
          </a:p>
          <a:p>
            <a:pPr algn="l" rtl="1">
              <a:spcBef>
                <a:spcPct val="50000"/>
              </a:spcBef>
            </a:pPr>
            <a:r>
              <a:rPr lang="en-US" i="1">
                <a:latin typeface="Monotype Corsiva" pitchFamily="66" charset="0"/>
                <a:cs typeface="B Mitra" pitchFamily="2" charset="-78"/>
              </a:rPr>
              <a:t>- Why ?                    - How ?</a:t>
            </a:r>
            <a:endParaRPr lang="el-GR" i="1">
              <a:latin typeface="Monotype Corsiva" pitchFamily="66" charset="0"/>
              <a:cs typeface="B Mitra" pitchFamily="2" charset="-78"/>
            </a:endParaRPr>
          </a:p>
        </p:txBody>
      </p:sp>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xfrm>
            <a:off x="7010400" y="6245225"/>
            <a:ext cx="2133600" cy="476250"/>
          </a:xfrm>
          <a:prstGeom prst="rect">
            <a:avLst/>
          </a:prstGeom>
          <a:noFill/>
        </p:spPr>
        <p:txBody>
          <a:bodyPr/>
          <a:lstStyle/>
          <a:p>
            <a:fld id="{813D5E6A-69F0-43E2-940D-6DB5E29F82E3}" type="slidenum">
              <a:rPr lang="ar-SA"/>
              <a:pPr/>
              <a:t>34</a:t>
            </a:fld>
            <a:endParaRPr lang="en-US"/>
          </a:p>
        </p:txBody>
      </p:sp>
      <p:sp>
        <p:nvSpPr>
          <p:cNvPr id="39939" name="Text Box 5"/>
          <p:cNvSpPr txBox="1">
            <a:spLocks noChangeArrowheads="1"/>
          </p:cNvSpPr>
          <p:nvPr/>
        </p:nvSpPr>
        <p:spPr bwMode="auto">
          <a:xfrm>
            <a:off x="457200" y="1782763"/>
            <a:ext cx="8153400" cy="1190625"/>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هماهنگ نمودن جریانات عرضه و تقاضا در بازار همانند شکل زیر :</a:t>
            </a:r>
            <a:endParaRPr lang="en-US" sz="3600" i="1">
              <a:cs typeface="B Mitra" pitchFamily="2" charset="-78"/>
            </a:endParaRPr>
          </a:p>
        </p:txBody>
      </p:sp>
      <p:sp>
        <p:nvSpPr>
          <p:cNvPr id="39940" name="WordArt 6" descr="Paper bag"/>
          <p:cNvSpPr>
            <a:spLocks noChangeArrowheads="1" noChangeShapeType="1" noTextEdit="1"/>
          </p:cNvSpPr>
          <p:nvPr/>
        </p:nvSpPr>
        <p:spPr bwMode="auto">
          <a:xfrm>
            <a:off x="2362200" y="514350"/>
            <a:ext cx="4381500" cy="1057275"/>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وظیفه مدیر بازاریابی </a:t>
            </a:r>
          </a:p>
        </p:txBody>
      </p:sp>
      <p:sp>
        <p:nvSpPr>
          <p:cNvPr id="39941" name="AutoShape 7"/>
          <p:cNvSpPr>
            <a:spLocks noChangeArrowheads="1"/>
          </p:cNvSpPr>
          <p:nvPr/>
        </p:nvSpPr>
        <p:spPr bwMode="auto">
          <a:xfrm rot="-5400000">
            <a:off x="1790700" y="2705100"/>
            <a:ext cx="1219200" cy="3124200"/>
          </a:xfrm>
          <a:prstGeom prst="flowChartOffpageConnector">
            <a:avLst/>
          </a:prstGeom>
          <a:solidFill>
            <a:schemeClr val="accent1"/>
          </a:solidFill>
          <a:ln w="19050" algn="ctr">
            <a:solidFill>
              <a:schemeClr val="tx1"/>
            </a:solidFill>
            <a:miter lim="800000"/>
            <a:headEnd/>
            <a:tailEnd/>
          </a:ln>
        </p:spPr>
        <p:txBody>
          <a:bodyPr vert="eaVert" wrap="none" anchor="ctr"/>
          <a:lstStyle/>
          <a:p>
            <a:r>
              <a:rPr lang="fa-IR" sz="2400" i="1">
                <a:cs typeface="B Mitra" pitchFamily="2" charset="-78"/>
              </a:rPr>
              <a:t>توزیع -  تولید - تحقیقات</a:t>
            </a:r>
          </a:p>
          <a:p>
            <a:r>
              <a:rPr lang="fa-IR" sz="2400" i="1">
                <a:cs typeface="B Mitra" pitchFamily="2" charset="-78"/>
              </a:rPr>
              <a:t>(3)      (2)        (1) </a:t>
            </a:r>
            <a:endParaRPr lang="en-US" sz="2400" i="1">
              <a:cs typeface="B Mitra" pitchFamily="2" charset="-78"/>
            </a:endParaRPr>
          </a:p>
        </p:txBody>
      </p:sp>
      <p:sp>
        <p:nvSpPr>
          <p:cNvPr id="39942" name="AutoShape 10"/>
          <p:cNvSpPr>
            <a:spLocks noChangeArrowheads="1"/>
          </p:cNvSpPr>
          <p:nvPr/>
        </p:nvSpPr>
        <p:spPr bwMode="auto">
          <a:xfrm>
            <a:off x="3962400" y="3733800"/>
            <a:ext cx="1143000" cy="1066800"/>
          </a:xfrm>
          <a:prstGeom prst="flowChartConnector">
            <a:avLst/>
          </a:prstGeom>
          <a:solidFill>
            <a:schemeClr val="accent1"/>
          </a:solidFill>
          <a:ln w="19050" algn="ctr">
            <a:solidFill>
              <a:schemeClr val="tx1"/>
            </a:solidFill>
            <a:round/>
            <a:headEnd/>
            <a:tailEnd/>
          </a:ln>
        </p:spPr>
        <p:txBody>
          <a:bodyPr wrap="none" anchor="ctr"/>
          <a:lstStyle/>
          <a:p>
            <a:r>
              <a:rPr lang="fa-IR" sz="2800" i="1">
                <a:cs typeface="B Mitra" pitchFamily="2" charset="-78"/>
              </a:rPr>
              <a:t>بازار</a:t>
            </a:r>
            <a:endParaRPr lang="en-US" sz="2800" i="1">
              <a:cs typeface="B Mitra" pitchFamily="2" charset="-78"/>
            </a:endParaRPr>
          </a:p>
        </p:txBody>
      </p:sp>
      <p:sp>
        <p:nvSpPr>
          <p:cNvPr id="39943" name="AutoShape 12"/>
          <p:cNvSpPr>
            <a:spLocks noChangeArrowheads="1"/>
          </p:cNvSpPr>
          <p:nvPr/>
        </p:nvSpPr>
        <p:spPr bwMode="auto">
          <a:xfrm rot="5400000">
            <a:off x="6057900" y="2705100"/>
            <a:ext cx="1219200" cy="3124200"/>
          </a:xfrm>
          <a:prstGeom prst="flowChartOffpageConnector">
            <a:avLst/>
          </a:prstGeom>
          <a:solidFill>
            <a:schemeClr val="accent1"/>
          </a:solidFill>
          <a:ln w="19050" algn="ctr">
            <a:solidFill>
              <a:schemeClr val="tx1"/>
            </a:solidFill>
            <a:miter lim="800000"/>
            <a:headEnd/>
            <a:tailEnd/>
          </a:ln>
        </p:spPr>
        <p:txBody>
          <a:bodyPr rot="10800000" vert="eaVert" wrap="none" anchor="ctr"/>
          <a:lstStyle/>
          <a:p>
            <a:r>
              <a:rPr lang="fa-IR" sz="2400" i="1">
                <a:cs typeface="B Mitra" pitchFamily="2" charset="-78"/>
              </a:rPr>
              <a:t>نیاز - قدرت خرید - انگیزه</a:t>
            </a:r>
          </a:p>
          <a:p>
            <a:r>
              <a:rPr lang="fa-IR" sz="2400" i="1">
                <a:cs typeface="B Mitra" pitchFamily="2" charset="-78"/>
              </a:rPr>
              <a:t>(1)        (2)           (3)</a:t>
            </a:r>
            <a:endParaRPr lang="en-US" sz="2400" i="1">
              <a:cs typeface="B Mitra" pitchFamily="2" charset="-78"/>
            </a:endParaRPr>
          </a:p>
        </p:txBody>
      </p:sp>
      <p:sp>
        <p:nvSpPr>
          <p:cNvPr id="39944" name="Text Box 13"/>
          <p:cNvSpPr txBox="1">
            <a:spLocks noChangeArrowheads="1"/>
          </p:cNvSpPr>
          <p:nvPr/>
        </p:nvSpPr>
        <p:spPr bwMode="auto">
          <a:xfrm>
            <a:off x="1295400" y="5029200"/>
            <a:ext cx="1524000" cy="519113"/>
          </a:xfrm>
          <a:prstGeom prst="rect">
            <a:avLst/>
          </a:prstGeom>
          <a:noFill/>
          <a:ln w="9525" algn="ctr">
            <a:noFill/>
            <a:miter lim="800000"/>
            <a:headEnd/>
            <a:tailEnd/>
          </a:ln>
        </p:spPr>
        <p:txBody>
          <a:bodyPr>
            <a:spAutoFit/>
          </a:bodyPr>
          <a:lstStyle/>
          <a:p>
            <a:pPr rtl="1">
              <a:spcBef>
                <a:spcPct val="50000"/>
              </a:spcBef>
            </a:pPr>
            <a:r>
              <a:rPr lang="fa-IR" sz="2800" i="1">
                <a:cs typeface="B Mitra" pitchFamily="2" charset="-78"/>
              </a:rPr>
              <a:t>جریان عرضه</a:t>
            </a:r>
            <a:endParaRPr lang="en-US" sz="2800" i="1">
              <a:cs typeface="B Mitra" pitchFamily="2" charset="-78"/>
            </a:endParaRPr>
          </a:p>
        </p:txBody>
      </p:sp>
      <p:sp>
        <p:nvSpPr>
          <p:cNvPr id="39945" name="Text Box 14"/>
          <p:cNvSpPr txBox="1">
            <a:spLocks noChangeArrowheads="1"/>
          </p:cNvSpPr>
          <p:nvPr/>
        </p:nvSpPr>
        <p:spPr bwMode="auto">
          <a:xfrm>
            <a:off x="6248400" y="5029200"/>
            <a:ext cx="1524000" cy="519113"/>
          </a:xfrm>
          <a:prstGeom prst="rect">
            <a:avLst/>
          </a:prstGeom>
          <a:noFill/>
          <a:ln w="9525" algn="ctr">
            <a:noFill/>
            <a:miter lim="800000"/>
            <a:headEnd/>
            <a:tailEnd/>
          </a:ln>
        </p:spPr>
        <p:txBody>
          <a:bodyPr>
            <a:spAutoFit/>
          </a:bodyPr>
          <a:lstStyle/>
          <a:p>
            <a:pPr rtl="1">
              <a:spcBef>
                <a:spcPct val="50000"/>
              </a:spcBef>
            </a:pPr>
            <a:r>
              <a:rPr lang="fa-IR" sz="2800" i="1">
                <a:cs typeface="B Mitra" pitchFamily="2" charset="-78"/>
              </a:rPr>
              <a:t>جریان تقاضا</a:t>
            </a:r>
            <a:endParaRPr lang="en-US" sz="2800" i="1">
              <a:cs typeface="B Mitra" pitchFamily="2" charset="-78"/>
            </a:endParaRPr>
          </a:p>
        </p:txBody>
      </p:sp>
    </p:spTree>
  </p:cSld>
  <p:clrMapOvr>
    <a:masterClrMapping/>
  </p:clrMapOvr>
  <p:transition spd="slow">
    <p:spli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xfrm>
            <a:off x="7010400" y="6245225"/>
            <a:ext cx="2133600" cy="476250"/>
          </a:xfrm>
          <a:prstGeom prst="rect">
            <a:avLst/>
          </a:prstGeom>
          <a:noFill/>
        </p:spPr>
        <p:txBody>
          <a:bodyPr/>
          <a:lstStyle/>
          <a:p>
            <a:fld id="{088C39BF-C4CE-4475-AD05-BB972E52A895}" type="slidenum">
              <a:rPr lang="ar-SA"/>
              <a:pPr/>
              <a:t>35</a:t>
            </a:fld>
            <a:endParaRPr lang="en-US"/>
          </a:p>
        </p:txBody>
      </p:sp>
      <p:sp>
        <p:nvSpPr>
          <p:cNvPr id="40963" name="Text Box 6"/>
          <p:cNvSpPr txBox="1">
            <a:spLocks noChangeArrowheads="1"/>
          </p:cNvSpPr>
          <p:nvPr/>
        </p:nvSpPr>
        <p:spPr bwMode="auto">
          <a:xfrm>
            <a:off x="457200" y="1827213"/>
            <a:ext cx="8153400" cy="3506787"/>
          </a:xfrm>
          <a:prstGeom prst="rect">
            <a:avLst/>
          </a:prstGeom>
          <a:noFill/>
          <a:ln w="9525">
            <a:noFill/>
            <a:miter lim="800000"/>
            <a:headEnd/>
            <a:tailEnd/>
          </a:ln>
        </p:spPr>
        <p:txBody>
          <a:bodyPr>
            <a:spAutoFit/>
          </a:bodyPr>
          <a:lstStyle/>
          <a:p>
            <a:pPr algn="r" rtl="1">
              <a:spcBef>
                <a:spcPct val="50000"/>
              </a:spcBef>
            </a:pPr>
            <a:r>
              <a:rPr lang="fa-IR" sz="3200" i="1">
                <a:latin typeface="Monotype Corsiva" pitchFamily="66" charset="0"/>
                <a:cs typeface="B Mitra" pitchFamily="2" charset="-78"/>
              </a:rPr>
              <a:t>1- فلسفه تولید ( </a:t>
            </a:r>
            <a:r>
              <a:rPr lang="en-US" sz="3200" i="1">
                <a:latin typeface="Monotype Corsiva" pitchFamily="66" charset="0"/>
                <a:cs typeface="B Mitra" pitchFamily="2" charset="-78"/>
              </a:rPr>
              <a:t>Production  Philosophy</a:t>
            </a:r>
            <a:r>
              <a:rPr lang="fa-IR" sz="3200" i="1">
                <a:latin typeface="Monotype Corsiva" pitchFamily="66" charset="0"/>
                <a:cs typeface="B Mitra" pitchFamily="2" charset="-78"/>
              </a:rPr>
              <a:t> )</a:t>
            </a:r>
          </a:p>
          <a:p>
            <a:pPr algn="r" rtl="1">
              <a:spcBef>
                <a:spcPct val="50000"/>
              </a:spcBef>
            </a:pPr>
            <a:r>
              <a:rPr lang="fa-IR" sz="3200" i="1">
                <a:latin typeface="Monotype Corsiva" pitchFamily="66" charset="0"/>
                <a:cs typeface="B Mitra" pitchFamily="2" charset="-78"/>
              </a:rPr>
              <a:t>2- فلسفه کالا ( </a:t>
            </a:r>
            <a:r>
              <a:rPr lang="en-US" sz="3200" i="1">
                <a:latin typeface="Monotype Corsiva" pitchFamily="66" charset="0"/>
                <a:cs typeface="B Mitra" pitchFamily="2" charset="-78"/>
              </a:rPr>
              <a:t>Product  Philosophy</a:t>
            </a:r>
            <a:r>
              <a:rPr lang="fa-IR" sz="3200" i="1">
                <a:latin typeface="Monotype Corsiva" pitchFamily="66" charset="0"/>
                <a:cs typeface="B Mitra" pitchFamily="2" charset="-78"/>
              </a:rPr>
              <a:t> )</a:t>
            </a:r>
          </a:p>
          <a:p>
            <a:pPr algn="r" rtl="1">
              <a:spcBef>
                <a:spcPct val="50000"/>
              </a:spcBef>
            </a:pPr>
            <a:r>
              <a:rPr lang="fa-IR" sz="3200" i="1">
                <a:latin typeface="Monotype Corsiva" pitchFamily="66" charset="0"/>
                <a:cs typeface="B Mitra" pitchFamily="2" charset="-78"/>
              </a:rPr>
              <a:t>3- فلسفه فروش ( </a:t>
            </a:r>
            <a:r>
              <a:rPr lang="en-US" sz="3200" i="1">
                <a:latin typeface="Monotype Corsiva" pitchFamily="66" charset="0"/>
                <a:cs typeface="B Mitra" pitchFamily="2" charset="-78"/>
              </a:rPr>
              <a:t> Sales  Philosophy</a:t>
            </a:r>
            <a:r>
              <a:rPr lang="fa-IR" sz="3200" i="1">
                <a:latin typeface="Monotype Corsiva" pitchFamily="66" charset="0"/>
                <a:cs typeface="B Mitra" pitchFamily="2" charset="-78"/>
              </a:rPr>
              <a:t> )</a:t>
            </a:r>
            <a:r>
              <a:rPr lang="en-US" sz="3200" i="1">
                <a:latin typeface="Monotype Corsiva" pitchFamily="66" charset="0"/>
                <a:cs typeface="B Mitra" pitchFamily="2" charset="-78"/>
              </a:rPr>
              <a:t>  </a:t>
            </a:r>
            <a:endParaRPr lang="fa-IR" sz="3200" i="1">
              <a:latin typeface="Monotype Corsiva" pitchFamily="66" charset="0"/>
              <a:cs typeface="B Mitra" pitchFamily="2" charset="-78"/>
            </a:endParaRPr>
          </a:p>
          <a:p>
            <a:pPr algn="r" rtl="1">
              <a:spcBef>
                <a:spcPct val="50000"/>
              </a:spcBef>
            </a:pPr>
            <a:r>
              <a:rPr lang="fa-IR" sz="3200" i="1">
                <a:latin typeface="Monotype Corsiva" pitchFamily="66" charset="0"/>
                <a:cs typeface="B Mitra" pitchFamily="2" charset="-78"/>
              </a:rPr>
              <a:t>4- فلسفه بازاریابی ( </a:t>
            </a:r>
            <a:r>
              <a:rPr lang="en-US" sz="3200" i="1">
                <a:latin typeface="Monotype Corsiva" pitchFamily="66" charset="0"/>
                <a:cs typeface="B Mitra" pitchFamily="2" charset="-78"/>
              </a:rPr>
              <a:t>Marketing  Philosophy</a:t>
            </a:r>
            <a:r>
              <a:rPr lang="fa-IR" sz="3200" i="1">
                <a:latin typeface="Monotype Corsiva" pitchFamily="66" charset="0"/>
                <a:cs typeface="B Mitra" pitchFamily="2" charset="-78"/>
              </a:rPr>
              <a:t> )</a:t>
            </a:r>
          </a:p>
          <a:p>
            <a:pPr algn="r" rtl="1">
              <a:spcBef>
                <a:spcPct val="50000"/>
              </a:spcBef>
            </a:pPr>
            <a:r>
              <a:rPr lang="fa-IR" sz="3200" i="1">
                <a:latin typeface="Monotype Corsiva" pitchFamily="66" charset="0"/>
                <a:cs typeface="B Mitra" pitchFamily="2" charset="-78"/>
              </a:rPr>
              <a:t>5- فلسفه بازاریابی اجتماعی ( </a:t>
            </a:r>
            <a:r>
              <a:rPr lang="en-US" sz="3200" i="1">
                <a:latin typeface="Monotype Corsiva" pitchFamily="66" charset="0"/>
                <a:cs typeface="B Mitra" pitchFamily="2" charset="-78"/>
              </a:rPr>
              <a:t>Social  Marketing  Philosophy</a:t>
            </a:r>
            <a:r>
              <a:rPr lang="fa-IR" sz="3200" i="1">
                <a:latin typeface="Monotype Corsiva" pitchFamily="66" charset="0"/>
                <a:cs typeface="B Mitra" pitchFamily="2" charset="-78"/>
              </a:rPr>
              <a:t> )</a:t>
            </a:r>
            <a:endParaRPr lang="en-US" sz="3200" i="1">
              <a:latin typeface="Monotype Corsiva" pitchFamily="66" charset="0"/>
              <a:cs typeface="B Mitra" pitchFamily="2" charset="-78"/>
            </a:endParaRPr>
          </a:p>
        </p:txBody>
      </p:sp>
      <p:sp>
        <p:nvSpPr>
          <p:cNvPr id="40964" name="WordArt 7" descr="Paper bag"/>
          <p:cNvSpPr>
            <a:spLocks noChangeArrowheads="1" noChangeShapeType="1" noTextEdit="1"/>
          </p:cNvSpPr>
          <p:nvPr/>
        </p:nvSpPr>
        <p:spPr bwMode="auto">
          <a:xfrm>
            <a:off x="1600200" y="228600"/>
            <a:ext cx="5972175" cy="1057275"/>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فلسفه های مدیریت بازاریابی</a:t>
            </a:r>
          </a:p>
        </p:txBody>
      </p:sp>
    </p:spTree>
  </p:cSld>
  <p:clrMapOvr>
    <a:masterClrMapping/>
  </p:clrMapOvr>
  <p:transition spd="slow">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xfrm>
            <a:off x="7010400" y="6245225"/>
            <a:ext cx="2133600" cy="476250"/>
          </a:xfrm>
          <a:prstGeom prst="rect">
            <a:avLst/>
          </a:prstGeom>
          <a:noFill/>
        </p:spPr>
        <p:txBody>
          <a:bodyPr/>
          <a:lstStyle/>
          <a:p>
            <a:fld id="{F1CC8FAB-4377-435D-B187-80A5AB131E45}" type="slidenum">
              <a:rPr lang="ar-SA"/>
              <a:pPr/>
              <a:t>36</a:t>
            </a:fld>
            <a:endParaRPr lang="en-US"/>
          </a:p>
        </p:txBody>
      </p:sp>
      <p:sp>
        <p:nvSpPr>
          <p:cNvPr id="41987" name="Text Box 5"/>
          <p:cNvSpPr txBox="1">
            <a:spLocks noChangeArrowheads="1"/>
          </p:cNvSpPr>
          <p:nvPr/>
        </p:nvSpPr>
        <p:spPr bwMode="auto">
          <a:xfrm>
            <a:off x="457200" y="27432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از دید این فلسفه ، در دسترس بودن کالا و توانایی مالی تنها عوامل تعیین کننده در خرید افراد است ، لذا تمرکز این فلسفه بر بهبود تولید و توزیع می باشد</a:t>
            </a:r>
            <a:endParaRPr lang="en-US" i="1">
              <a:cs typeface="B Mitra" pitchFamily="2" charset="-78"/>
            </a:endParaRPr>
          </a:p>
        </p:txBody>
      </p:sp>
      <p:sp>
        <p:nvSpPr>
          <p:cNvPr id="41988" name="WordArt 6" descr="Paper bag"/>
          <p:cNvSpPr>
            <a:spLocks noChangeArrowheads="1" noChangeShapeType="1" noTextEdit="1"/>
          </p:cNvSpPr>
          <p:nvPr/>
        </p:nvSpPr>
        <p:spPr bwMode="auto">
          <a:xfrm>
            <a:off x="2752725" y="514350"/>
            <a:ext cx="363855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فلسفه تولید</a:t>
            </a:r>
          </a:p>
        </p:txBody>
      </p:sp>
    </p:spTree>
  </p:cSld>
  <p:clrMapOvr>
    <a:masterClrMapping/>
  </p:clrMapOvr>
  <p:transition spd="slow">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xfrm>
            <a:off x="7010400" y="6245225"/>
            <a:ext cx="2133600" cy="476250"/>
          </a:xfrm>
          <a:prstGeom prst="rect">
            <a:avLst/>
          </a:prstGeom>
          <a:noFill/>
        </p:spPr>
        <p:txBody>
          <a:bodyPr/>
          <a:lstStyle/>
          <a:p>
            <a:fld id="{CEB237F6-081A-4B91-B315-B26AC7C70FD4}" type="slidenum">
              <a:rPr lang="ar-SA"/>
              <a:pPr/>
              <a:t>37</a:t>
            </a:fld>
            <a:endParaRPr lang="en-US"/>
          </a:p>
        </p:txBody>
      </p:sp>
      <p:sp>
        <p:nvSpPr>
          <p:cNvPr id="43011" name="Text Box 5"/>
          <p:cNvSpPr txBox="1">
            <a:spLocks noChangeArrowheads="1"/>
          </p:cNvSpPr>
          <p:nvPr/>
        </p:nvSpPr>
        <p:spPr bwMode="auto">
          <a:xfrm>
            <a:off x="457200" y="25908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ادعا می کند که مصرف کنندگان کالایی را می خرند که بهترین کیفیت و عملکرد را داشته باشد لذا تمام انرژی خود را به بهبود بخشیدن دائمی کالا اختصاص می دهند</a:t>
            </a:r>
            <a:endParaRPr lang="en-US" i="1">
              <a:cs typeface="B Mitra" pitchFamily="2" charset="-78"/>
            </a:endParaRPr>
          </a:p>
        </p:txBody>
      </p:sp>
      <p:sp>
        <p:nvSpPr>
          <p:cNvPr id="43012" name="WordArt 6" descr="Paper bag"/>
          <p:cNvSpPr>
            <a:spLocks noChangeArrowheads="1" noChangeShapeType="1" noTextEdit="1"/>
          </p:cNvSpPr>
          <p:nvPr/>
        </p:nvSpPr>
        <p:spPr bwMode="auto">
          <a:xfrm>
            <a:off x="2967038" y="514350"/>
            <a:ext cx="320992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فلسفه کالا</a:t>
            </a:r>
          </a:p>
        </p:txBody>
      </p:sp>
    </p:spTree>
  </p:cSld>
  <p:clrMapOvr>
    <a:masterClrMapping/>
  </p:clrMapOvr>
  <p:transition spd="slow">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xfrm>
            <a:off x="7010400" y="6245225"/>
            <a:ext cx="2133600" cy="476250"/>
          </a:xfrm>
          <a:prstGeom prst="rect">
            <a:avLst/>
          </a:prstGeom>
          <a:noFill/>
        </p:spPr>
        <p:txBody>
          <a:bodyPr/>
          <a:lstStyle/>
          <a:p>
            <a:fld id="{A086A9AF-6398-4E9C-B48C-15AB484754EA}" type="slidenum">
              <a:rPr lang="ar-SA"/>
              <a:pPr/>
              <a:t>38</a:t>
            </a:fld>
            <a:endParaRPr lang="en-US"/>
          </a:p>
        </p:txBody>
      </p:sp>
      <p:sp>
        <p:nvSpPr>
          <p:cNvPr id="44035" name="Text Box 5"/>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مؤسسات معتقد به این فلسفه بر این باورند که مردم کالاهای آنها را به اندازه کافی نمی خرند مگر اینکه مؤسسه تلاش وسیعی را در زمینه فروش کالاهای خود انجام دهد </a:t>
            </a:r>
            <a:endParaRPr lang="en-US" i="1">
              <a:cs typeface="B Mitra" pitchFamily="2" charset="-78"/>
            </a:endParaRPr>
          </a:p>
        </p:txBody>
      </p:sp>
      <p:sp>
        <p:nvSpPr>
          <p:cNvPr id="44036" name="WordArt 6" descr="Paper bag"/>
          <p:cNvSpPr>
            <a:spLocks noChangeArrowheads="1" noChangeShapeType="1" noTextEdit="1"/>
          </p:cNvSpPr>
          <p:nvPr/>
        </p:nvSpPr>
        <p:spPr bwMode="auto">
          <a:xfrm>
            <a:off x="2505075" y="533400"/>
            <a:ext cx="413385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فلسفه فروش</a:t>
            </a:r>
          </a:p>
        </p:txBody>
      </p:sp>
    </p:spTree>
  </p:cSld>
  <p:clrMapOvr>
    <a:masterClrMapping/>
  </p:clrMapOvr>
  <p:transition spd="slow">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xfrm>
            <a:off x="7010400" y="6245225"/>
            <a:ext cx="2133600" cy="476250"/>
          </a:xfrm>
          <a:prstGeom prst="rect">
            <a:avLst/>
          </a:prstGeom>
          <a:noFill/>
        </p:spPr>
        <p:txBody>
          <a:bodyPr/>
          <a:lstStyle/>
          <a:p>
            <a:fld id="{B311273E-59B9-4955-A8FF-73DEED78EF08}" type="slidenum">
              <a:rPr lang="ar-SA"/>
              <a:pPr/>
              <a:t>39</a:t>
            </a:fld>
            <a:endParaRPr lang="en-US"/>
          </a:p>
        </p:txBody>
      </p:sp>
      <p:sp>
        <p:nvSpPr>
          <p:cNvPr id="45059" name="Text Box 5"/>
          <p:cNvSpPr txBox="1">
            <a:spLocks noChangeArrowheads="1"/>
          </p:cNvSpPr>
          <p:nvPr/>
        </p:nvSpPr>
        <p:spPr bwMode="auto">
          <a:xfrm>
            <a:off x="457200" y="27749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پیروان این فلسفه ، شناخت و ارضاء نیازها و خواسته های مشتریان در بازارهای هدف را بهترین راه رسیدن به اهداف سازمانی می دانند</a:t>
            </a:r>
            <a:endParaRPr lang="en-US" i="1">
              <a:cs typeface="B Mitra" pitchFamily="2" charset="-78"/>
            </a:endParaRPr>
          </a:p>
        </p:txBody>
      </p:sp>
      <p:sp>
        <p:nvSpPr>
          <p:cNvPr id="45060" name="WordArt 6" descr="Paper bag"/>
          <p:cNvSpPr>
            <a:spLocks noChangeArrowheads="1" noChangeShapeType="1" noTextEdit="1"/>
          </p:cNvSpPr>
          <p:nvPr/>
        </p:nvSpPr>
        <p:spPr bwMode="auto">
          <a:xfrm>
            <a:off x="2209800" y="533400"/>
            <a:ext cx="47244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فلسفه بازاریابی</a:t>
            </a:r>
          </a:p>
        </p:txBody>
      </p:sp>
    </p:spTree>
  </p:cSld>
  <p:clrMapOvr>
    <a:masterClrMapping/>
  </p:clrMapOvr>
  <p:transition spd="slow">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457200" y="2789238"/>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این کتاب شامل یازده فصل است که با توضیح مفاهیم بازار در فصل اول شروع و با بیان نحوه ایجاد خلاقیت در فصل یازدهم به پایان می رسد</a:t>
            </a:r>
            <a:endParaRPr lang="en-US" i="1">
              <a:cs typeface="B Mitra" pitchFamily="2" charset="-78"/>
            </a:endParaRPr>
          </a:p>
        </p:txBody>
      </p:sp>
      <p:sp>
        <p:nvSpPr>
          <p:cNvPr id="9220" name="WordArt 6" descr="Paper bag"/>
          <p:cNvSpPr>
            <a:spLocks noChangeArrowheads="1" noChangeShapeType="1" noTextEdit="1"/>
          </p:cNvSpPr>
          <p:nvPr/>
        </p:nvSpPr>
        <p:spPr bwMode="auto">
          <a:xfrm>
            <a:off x="2466975" y="523875"/>
            <a:ext cx="4162425" cy="1276350"/>
          </a:xfrm>
          <a:prstGeom prst="rect">
            <a:avLst/>
          </a:prstGeom>
        </p:spPr>
        <p:txBody>
          <a:bodyPr wrap="none" fromWordArt="1">
            <a:prstTxWarp prst="textPlain">
              <a:avLst>
                <a:gd name="adj" fmla="val 50000"/>
              </a:avLst>
            </a:prstTxWarp>
          </a:bodyPr>
          <a:lstStyle/>
          <a:p>
            <a:pPr rtl="1"/>
            <a:r>
              <a:rPr lang="fa-IR" sz="7200" b="1" kern="10">
                <a:ln w="9525">
                  <a:solidFill>
                    <a:srgbClr val="000000"/>
                  </a:solidFill>
                  <a:round/>
                  <a:headEnd/>
                  <a:tailEnd/>
                </a:ln>
                <a:blipFill dpi="0" rotWithShape="0">
                  <a:blip r:embed="rId2"/>
                  <a:srcRect/>
                  <a:tile tx="0" ty="0" sx="100000" sy="100000" flip="none" algn="tl"/>
                </a:blipFill>
                <a:cs typeface="B Mitra"/>
              </a:rPr>
              <a:t>چهار چوب کتاب</a:t>
            </a:r>
          </a:p>
        </p:txBody>
      </p:sp>
    </p:spTree>
  </p:cSld>
  <p:clrMapOvr>
    <a:masterClrMapping/>
  </p:clrMapOvr>
  <p:transition spd="slow">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xfrm>
            <a:off x="7010400" y="6245225"/>
            <a:ext cx="2133600" cy="476250"/>
          </a:xfrm>
          <a:prstGeom prst="rect">
            <a:avLst/>
          </a:prstGeom>
          <a:noFill/>
        </p:spPr>
        <p:txBody>
          <a:bodyPr/>
          <a:lstStyle/>
          <a:p>
            <a:fld id="{4E510EF0-A60B-40EC-8DE4-B1D378956F75}" type="slidenum">
              <a:rPr lang="ar-SA"/>
              <a:pPr/>
              <a:t>40</a:t>
            </a:fld>
            <a:endParaRPr lang="en-US"/>
          </a:p>
        </p:txBody>
      </p:sp>
      <p:sp>
        <p:nvSpPr>
          <p:cNvPr id="46083" name="Text Box 5"/>
          <p:cNvSpPr txBox="1">
            <a:spLocks noChangeArrowheads="1"/>
          </p:cNvSpPr>
          <p:nvPr/>
        </p:nvSpPr>
        <p:spPr bwMode="auto">
          <a:xfrm>
            <a:off x="457200" y="25908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این فلسفه به منظور سالم سازی محیط زیست ، بین سه عامل منافع سازمان ، ارضاء بهینه نیازها و خواسته های مصرف کنندگان و رفاه اجتماعی دراز مدت جوامع ، توازن ایجاد می کند</a:t>
            </a:r>
            <a:endParaRPr lang="en-US" i="1">
              <a:cs typeface="B Mitra" pitchFamily="2" charset="-78"/>
            </a:endParaRPr>
          </a:p>
        </p:txBody>
      </p:sp>
      <p:sp>
        <p:nvSpPr>
          <p:cNvPr id="46084" name="WordArt 6" descr="Paper bag"/>
          <p:cNvSpPr>
            <a:spLocks noChangeArrowheads="1" noChangeShapeType="1" noTextEdit="1"/>
          </p:cNvSpPr>
          <p:nvPr/>
        </p:nvSpPr>
        <p:spPr bwMode="auto">
          <a:xfrm>
            <a:off x="1433513" y="514350"/>
            <a:ext cx="6276975" cy="11620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فلسفه بازاریابی اجتماعی</a:t>
            </a:r>
          </a:p>
        </p:txBody>
      </p:sp>
    </p:spTree>
  </p:cSld>
  <p:clrMapOvr>
    <a:masterClrMapping/>
  </p:clrMapOvr>
  <p:transition spd="slow">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xfrm>
            <a:off x="7010400" y="6245225"/>
            <a:ext cx="2133600" cy="476250"/>
          </a:xfrm>
          <a:prstGeom prst="rect">
            <a:avLst/>
          </a:prstGeom>
          <a:noFill/>
        </p:spPr>
        <p:txBody>
          <a:bodyPr/>
          <a:lstStyle/>
          <a:p>
            <a:fld id="{F4C755D0-1BF7-439D-8728-6C976FB5B39D}" type="slidenum">
              <a:rPr lang="ar-SA"/>
              <a:pPr/>
              <a:t>41</a:t>
            </a:fld>
            <a:endParaRPr lang="en-US"/>
          </a:p>
        </p:txBody>
      </p:sp>
      <p:sp>
        <p:nvSpPr>
          <p:cNvPr id="47107" name="Text Box 5"/>
          <p:cNvSpPr txBox="1">
            <a:spLocks noChangeArrowheads="1"/>
          </p:cNvSpPr>
          <p:nvPr/>
        </p:nvSpPr>
        <p:spPr bwMode="auto">
          <a:xfrm>
            <a:off x="5943600" y="4343400"/>
            <a:ext cx="2438400" cy="457200"/>
          </a:xfrm>
          <a:prstGeom prst="rect">
            <a:avLst/>
          </a:prstGeom>
          <a:noFill/>
          <a:ln w="9525">
            <a:noFill/>
            <a:miter lim="800000"/>
            <a:headEnd/>
            <a:tailEnd/>
          </a:ln>
        </p:spPr>
        <p:txBody>
          <a:bodyPr>
            <a:spAutoFit/>
          </a:bodyPr>
          <a:lstStyle/>
          <a:p>
            <a:pPr rtl="1">
              <a:spcBef>
                <a:spcPct val="50000"/>
              </a:spcBef>
            </a:pPr>
            <a:r>
              <a:rPr lang="fa-IR" sz="2400" i="1">
                <a:cs typeface="B Mitra" pitchFamily="2" charset="-78"/>
              </a:rPr>
              <a:t>تأمین رفاه جامعه</a:t>
            </a:r>
            <a:endParaRPr lang="en-US" sz="2400" i="1">
              <a:cs typeface="B Mitra" pitchFamily="2" charset="-78"/>
            </a:endParaRPr>
          </a:p>
        </p:txBody>
      </p:sp>
      <p:sp>
        <p:nvSpPr>
          <p:cNvPr id="47108" name="WordArt 6" descr="Paper bag"/>
          <p:cNvSpPr>
            <a:spLocks noChangeArrowheads="1" noChangeShapeType="1" noTextEdit="1"/>
          </p:cNvSpPr>
          <p:nvPr/>
        </p:nvSpPr>
        <p:spPr bwMode="auto">
          <a:xfrm>
            <a:off x="1181100" y="523875"/>
            <a:ext cx="6743700" cy="847725"/>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نمودار توازن در فلسفه بازاریابی اجتماعی</a:t>
            </a:r>
          </a:p>
        </p:txBody>
      </p:sp>
      <p:sp>
        <p:nvSpPr>
          <p:cNvPr id="47109" name="Text Box 8"/>
          <p:cNvSpPr txBox="1">
            <a:spLocks noChangeArrowheads="1"/>
          </p:cNvSpPr>
          <p:nvPr/>
        </p:nvSpPr>
        <p:spPr bwMode="auto">
          <a:xfrm>
            <a:off x="0" y="4419600"/>
            <a:ext cx="2590800" cy="396875"/>
          </a:xfrm>
          <a:prstGeom prst="rect">
            <a:avLst/>
          </a:prstGeom>
          <a:noFill/>
          <a:ln w="9525">
            <a:noFill/>
            <a:miter lim="800000"/>
            <a:headEnd/>
            <a:tailEnd/>
          </a:ln>
        </p:spPr>
        <p:txBody>
          <a:bodyPr>
            <a:spAutoFit/>
          </a:bodyPr>
          <a:lstStyle/>
          <a:p>
            <a:pPr algn="r" rtl="1">
              <a:spcBef>
                <a:spcPct val="50000"/>
              </a:spcBef>
            </a:pPr>
            <a:r>
              <a:rPr lang="fa-IR" sz="2000" i="1">
                <a:cs typeface="B Mitra" pitchFamily="2" charset="-78"/>
              </a:rPr>
              <a:t>تأمین خواسته های مصرف کننده</a:t>
            </a:r>
            <a:endParaRPr lang="en-US" sz="2000" i="1">
              <a:cs typeface="B Mitra" pitchFamily="2" charset="-78"/>
            </a:endParaRPr>
          </a:p>
        </p:txBody>
      </p:sp>
      <p:sp>
        <p:nvSpPr>
          <p:cNvPr id="47110" name="Text Box 9"/>
          <p:cNvSpPr txBox="1">
            <a:spLocks noChangeArrowheads="1"/>
          </p:cNvSpPr>
          <p:nvPr/>
        </p:nvSpPr>
        <p:spPr bwMode="auto">
          <a:xfrm>
            <a:off x="3505200" y="2438400"/>
            <a:ext cx="2133600" cy="457200"/>
          </a:xfrm>
          <a:prstGeom prst="rect">
            <a:avLst/>
          </a:prstGeom>
          <a:noFill/>
          <a:ln w="9525">
            <a:noFill/>
            <a:miter lim="800000"/>
            <a:headEnd/>
            <a:tailEnd/>
          </a:ln>
        </p:spPr>
        <p:txBody>
          <a:bodyPr>
            <a:spAutoFit/>
          </a:bodyPr>
          <a:lstStyle/>
          <a:p>
            <a:pPr algn="l" rtl="1">
              <a:spcBef>
                <a:spcPct val="50000"/>
              </a:spcBef>
            </a:pPr>
            <a:r>
              <a:rPr lang="fa-IR" sz="2400" i="1">
                <a:cs typeface="B Mitra" pitchFamily="2" charset="-78"/>
              </a:rPr>
              <a:t>تأمین منافع مؤسسه</a:t>
            </a:r>
            <a:endParaRPr lang="en-US" sz="2400" i="1">
              <a:cs typeface="B Mitra" pitchFamily="2" charset="-78"/>
            </a:endParaRPr>
          </a:p>
        </p:txBody>
      </p:sp>
      <p:sp>
        <p:nvSpPr>
          <p:cNvPr id="47111" name="AutoShape 10"/>
          <p:cNvSpPr>
            <a:spLocks noChangeArrowheads="1"/>
          </p:cNvSpPr>
          <p:nvPr/>
        </p:nvSpPr>
        <p:spPr bwMode="auto">
          <a:xfrm>
            <a:off x="2667000" y="2911475"/>
            <a:ext cx="3733800" cy="1752600"/>
          </a:xfrm>
          <a:prstGeom prst="triangle">
            <a:avLst>
              <a:gd name="adj" fmla="val 50000"/>
            </a:avLst>
          </a:prstGeom>
          <a:solidFill>
            <a:schemeClr val="accent1"/>
          </a:solidFill>
          <a:ln w="19050" algn="ctr">
            <a:solidFill>
              <a:schemeClr val="tx1"/>
            </a:solidFill>
            <a:miter lim="800000"/>
            <a:headEnd/>
            <a:tailEnd/>
          </a:ln>
        </p:spPr>
        <p:txBody>
          <a:bodyPr wrap="none" anchor="ctr"/>
          <a:lstStyle/>
          <a:p>
            <a:endParaRPr lang="fa-IR" sz="1800"/>
          </a:p>
        </p:txBody>
      </p:sp>
      <p:sp>
        <p:nvSpPr>
          <p:cNvPr id="47112" name="Text Box 7"/>
          <p:cNvSpPr txBox="1">
            <a:spLocks noChangeArrowheads="1"/>
          </p:cNvSpPr>
          <p:nvPr/>
        </p:nvSpPr>
        <p:spPr bwMode="auto">
          <a:xfrm>
            <a:off x="2895600" y="3932238"/>
            <a:ext cx="3200400" cy="457200"/>
          </a:xfrm>
          <a:prstGeom prst="rect">
            <a:avLst/>
          </a:prstGeom>
          <a:noFill/>
          <a:ln w="9525">
            <a:noFill/>
            <a:miter lim="800000"/>
            <a:headEnd/>
            <a:tailEnd/>
          </a:ln>
        </p:spPr>
        <p:txBody>
          <a:bodyPr>
            <a:spAutoFit/>
          </a:bodyPr>
          <a:lstStyle/>
          <a:p>
            <a:pPr rtl="1">
              <a:spcBef>
                <a:spcPct val="50000"/>
              </a:spcBef>
            </a:pPr>
            <a:r>
              <a:rPr lang="fa-IR" sz="2400" i="1">
                <a:cs typeface="B Mitra" pitchFamily="2" charset="-78"/>
              </a:rPr>
              <a:t>فلسفه بازاریابی اجتماعی</a:t>
            </a:r>
            <a:endParaRPr lang="en-US" sz="2400" i="1">
              <a:cs typeface="B Mitra" pitchFamily="2" charset="-78"/>
            </a:endParaRPr>
          </a:p>
        </p:txBody>
      </p:sp>
    </p:spTree>
  </p:cSld>
  <p:clrMapOvr>
    <a:masterClrMapping/>
  </p:clrMapOvr>
  <p:transition spd="slow">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xfrm>
            <a:off x="7010400" y="6245225"/>
            <a:ext cx="2133600" cy="476250"/>
          </a:xfrm>
          <a:prstGeom prst="rect">
            <a:avLst/>
          </a:prstGeom>
          <a:noFill/>
        </p:spPr>
        <p:txBody>
          <a:bodyPr/>
          <a:lstStyle/>
          <a:p>
            <a:fld id="{AA6058C8-AB13-4AD5-BAFA-7984C237F63B}" type="slidenum">
              <a:rPr lang="ar-SA"/>
              <a:pPr/>
              <a:t>42</a:t>
            </a:fld>
            <a:endParaRPr lang="en-US"/>
          </a:p>
        </p:txBody>
      </p:sp>
      <p:sp>
        <p:nvSpPr>
          <p:cNvPr id="48131" name="Text Box 5"/>
          <p:cNvSpPr txBox="1">
            <a:spLocks noChangeArrowheads="1"/>
          </p:cNvSpPr>
          <p:nvPr/>
        </p:nvSpPr>
        <p:spPr bwMode="auto">
          <a:xfrm>
            <a:off x="457200" y="2346325"/>
            <a:ext cx="8153400" cy="34448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به حداکثر رساندن سطح مصرف</a:t>
            </a:r>
          </a:p>
          <a:p>
            <a:pPr algn="r" rtl="1">
              <a:spcBef>
                <a:spcPct val="50000"/>
              </a:spcBef>
            </a:pPr>
            <a:r>
              <a:rPr lang="fa-IR" sz="4000" i="1">
                <a:cs typeface="B Mitra" pitchFamily="2" charset="-78"/>
              </a:rPr>
              <a:t>2- به حداکثر رساندن رضایت مصرف کننده</a:t>
            </a:r>
          </a:p>
          <a:p>
            <a:pPr algn="r" rtl="1">
              <a:spcBef>
                <a:spcPct val="50000"/>
              </a:spcBef>
            </a:pPr>
            <a:r>
              <a:rPr lang="fa-IR" sz="4000" i="1">
                <a:cs typeface="B Mitra" pitchFamily="2" charset="-78"/>
              </a:rPr>
              <a:t>3- به حداکثر رساندن حق انتخاب</a:t>
            </a:r>
          </a:p>
          <a:p>
            <a:pPr algn="r" rtl="1">
              <a:spcBef>
                <a:spcPct val="50000"/>
              </a:spcBef>
            </a:pPr>
            <a:r>
              <a:rPr lang="fa-IR" sz="4000" i="1">
                <a:cs typeface="B Mitra" pitchFamily="2" charset="-78"/>
              </a:rPr>
              <a:t>4- به حداکثر رساندن کیفیت زندگی</a:t>
            </a:r>
            <a:endParaRPr lang="en-US" sz="4000" i="1">
              <a:cs typeface="B Mitra" pitchFamily="2" charset="-78"/>
            </a:endParaRPr>
          </a:p>
        </p:txBody>
      </p:sp>
      <p:sp>
        <p:nvSpPr>
          <p:cNvPr id="48132" name="WordArt 6" descr="Paper bag"/>
          <p:cNvSpPr>
            <a:spLocks noChangeArrowheads="1" noChangeShapeType="1" noTextEdit="1"/>
          </p:cNvSpPr>
          <p:nvPr/>
        </p:nvSpPr>
        <p:spPr bwMode="auto">
          <a:xfrm>
            <a:off x="1257300" y="533400"/>
            <a:ext cx="6591300" cy="127635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اهداف سیستم بازاریابی</a:t>
            </a:r>
          </a:p>
        </p:txBody>
      </p:sp>
    </p:spTree>
  </p:cSld>
  <p:clrMapOvr>
    <a:masterClrMapping/>
  </p:clrMapOvr>
  <p:transition spd="slow">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xfrm>
            <a:off x="7010400" y="6245225"/>
            <a:ext cx="2133600" cy="476250"/>
          </a:xfrm>
          <a:prstGeom prst="rect">
            <a:avLst/>
          </a:prstGeom>
          <a:noFill/>
        </p:spPr>
        <p:txBody>
          <a:bodyPr/>
          <a:lstStyle/>
          <a:p>
            <a:fld id="{1AB50FA9-3CE4-4239-AC30-9EDFF87675CA}" type="slidenum">
              <a:rPr lang="ar-SA"/>
              <a:pPr/>
              <a:t>43</a:t>
            </a:fld>
            <a:endParaRPr lang="en-US"/>
          </a:p>
        </p:txBody>
      </p:sp>
      <p:sp>
        <p:nvSpPr>
          <p:cNvPr id="46086" name="WordArt 6"/>
          <p:cNvSpPr>
            <a:spLocks noChangeArrowheads="1" noChangeShapeType="1" noTextEdit="1"/>
          </p:cNvSpPr>
          <p:nvPr/>
        </p:nvSpPr>
        <p:spPr bwMode="auto">
          <a:xfrm>
            <a:off x="6819900" y="228600"/>
            <a:ext cx="2171700" cy="1162050"/>
          </a:xfrm>
          <a:prstGeom prst="rect">
            <a:avLst/>
          </a:prstGeom>
        </p:spPr>
        <p:txBody>
          <a:bodyPr wrap="none" fromWordArt="1">
            <a:prstTxWarp prst="textPlain">
              <a:avLst>
                <a:gd name="adj" fmla="val 50000"/>
              </a:avLst>
            </a:prstTxWarp>
          </a:bodyPr>
          <a:lstStyle/>
          <a:p>
            <a:pPr rtl="1"/>
            <a:r>
              <a:rPr lang="fa-IR" sz="6600" b="1" kern="10" spc="-660">
                <a:ln w="19050">
                  <a:solidFill>
                    <a:srgbClr val="000000"/>
                  </a:solidFill>
                  <a:round/>
                  <a:headEnd/>
                  <a:tailEnd/>
                </a:ln>
                <a:gradFill rotWithShape="1">
                  <a:gsLst>
                    <a:gs pos="0">
                      <a:srgbClr val="5C73E6"/>
                    </a:gs>
                    <a:gs pos="100000">
                      <a:schemeClr val="tx2"/>
                    </a:gs>
                  </a:gsLst>
                  <a:lin ang="5400000" scaled="1"/>
                </a:gradFill>
                <a:effectLst>
                  <a:outerShdw dist="125724" dir="18900000" algn="ctr" rotWithShape="0">
                    <a:srgbClr val="998F92"/>
                  </a:outerShdw>
                </a:effectLst>
                <a:cs typeface="B Mitra"/>
              </a:rPr>
              <a:t>فصل دوّم</a:t>
            </a:r>
          </a:p>
        </p:txBody>
      </p:sp>
      <p:sp>
        <p:nvSpPr>
          <p:cNvPr id="46087" name="WordArt 7" descr="Paper bag"/>
          <p:cNvSpPr>
            <a:spLocks noChangeArrowheads="1" noChangeShapeType="1" noTextEdit="1"/>
          </p:cNvSpPr>
          <p:nvPr/>
        </p:nvSpPr>
        <p:spPr bwMode="auto">
          <a:xfrm>
            <a:off x="1981200" y="1847850"/>
            <a:ext cx="5076825"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انواع بازار و محیط بازاریابی</a:t>
            </a:r>
          </a:p>
        </p:txBody>
      </p:sp>
      <p:sp>
        <p:nvSpPr>
          <p:cNvPr id="46088" name="Text Box 8"/>
          <p:cNvSpPr txBox="1">
            <a:spLocks noChangeArrowheads="1"/>
          </p:cNvSpPr>
          <p:nvPr/>
        </p:nvSpPr>
        <p:spPr bwMode="auto">
          <a:xfrm>
            <a:off x="457200" y="33845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هدف کلی این فصل آشنا ساختن دانشجویان با انواع بازارها و محیط های بازاریابی به منظور رفع تهدیدات و استفاده بهینه از فرصت ها می باشد</a:t>
            </a:r>
            <a:endParaRPr lang="en-US" i="1">
              <a:cs typeface="B Mitra" pitchFamily="2" charset="-78"/>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6086"/>
                                        </p:tgtEl>
                                        <p:attrNameLst>
                                          <p:attrName>style.visibility</p:attrName>
                                        </p:attrNameLst>
                                      </p:cBhvr>
                                      <p:to>
                                        <p:strVal val="visible"/>
                                      </p:to>
                                    </p:set>
                                    <p:anim from="(-#ppt_w/2)" to="(#ppt_x)" calcmode="lin" valueType="num">
                                      <p:cBhvr>
                                        <p:cTn id="7" dur="600" fill="hold">
                                          <p:stCondLst>
                                            <p:cond delay="0"/>
                                          </p:stCondLst>
                                        </p:cTn>
                                        <p:tgtEl>
                                          <p:spTgt spid="46086"/>
                                        </p:tgtEl>
                                        <p:attrNameLst>
                                          <p:attrName>ppt_x</p:attrName>
                                        </p:attrNameLst>
                                      </p:cBhvr>
                                    </p:anim>
                                    <p:anim from="0" to="-1.0" calcmode="lin" valueType="num">
                                      <p:cBhvr>
                                        <p:cTn id="8" dur="200" decel="50000" autoRev="1" fill="hold">
                                          <p:stCondLst>
                                            <p:cond delay="600"/>
                                          </p:stCondLst>
                                        </p:cTn>
                                        <p:tgtEl>
                                          <p:spTgt spid="46086"/>
                                        </p:tgtEl>
                                        <p:attrNameLst>
                                          <p:attrName>xshear</p:attrName>
                                        </p:attrNameLst>
                                      </p:cBhvr>
                                    </p:anim>
                                    <p:animScale>
                                      <p:cBhvr>
                                        <p:cTn id="9" dur="200" decel="100000" autoRev="1" fill="hold">
                                          <p:stCondLst>
                                            <p:cond delay="600"/>
                                          </p:stCondLst>
                                        </p:cTn>
                                        <p:tgtEl>
                                          <p:spTgt spid="46086"/>
                                        </p:tgtEl>
                                      </p:cBhvr>
                                      <p:from x="100000" y="100000"/>
                                      <p:to x="80000" y="100000"/>
                                    </p:animScale>
                                    <p:anim by="(#ppt_h/3+#ppt_w*0.1)" calcmode="lin" valueType="num">
                                      <p:cBhvr additive="sum">
                                        <p:cTn id="10" dur="200" decel="100000" autoRev="1" fill="hold">
                                          <p:stCondLst>
                                            <p:cond delay="600"/>
                                          </p:stCondLst>
                                        </p:cTn>
                                        <p:tgtEl>
                                          <p:spTgt spid="46086"/>
                                        </p:tgtEl>
                                        <p:attrNameLst>
                                          <p:attrName>ppt_x</p:attrName>
                                        </p:attrNameLst>
                                      </p:cBhvr>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46087"/>
                                        </p:tgtEl>
                                        <p:attrNameLst>
                                          <p:attrName>style.visibility</p:attrName>
                                        </p:attrNameLst>
                                      </p:cBhvr>
                                      <p:to>
                                        <p:strVal val="visible"/>
                                      </p:to>
                                    </p:set>
                                    <p:animEffect transition="in" filter="fade">
                                      <p:cBhvr>
                                        <p:cTn id="14" dur="1000"/>
                                        <p:tgtEl>
                                          <p:spTgt spid="46087"/>
                                        </p:tgtEl>
                                      </p:cBhvr>
                                    </p:animEffect>
                                    <p:anim calcmode="lin" valueType="num">
                                      <p:cBhvr>
                                        <p:cTn id="15" dur="1000" fill="hold"/>
                                        <p:tgtEl>
                                          <p:spTgt spid="46087"/>
                                        </p:tgtEl>
                                        <p:attrNameLst>
                                          <p:attrName>style.rotation</p:attrName>
                                        </p:attrNameLst>
                                      </p:cBhvr>
                                      <p:tavLst>
                                        <p:tav tm="0">
                                          <p:val>
                                            <p:fltVal val="720"/>
                                          </p:val>
                                        </p:tav>
                                        <p:tav tm="100000">
                                          <p:val>
                                            <p:fltVal val="0"/>
                                          </p:val>
                                        </p:tav>
                                      </p:tavLst>
                                    </p:anim>
                                    <p:anim calcmode="lin" valueType="num">
                                      <p:cBhvr>
                                        <p:cTn id="16" dur="1000" fill="hold"/>
                                        <p:tgtEl>
                                          <p:spTgt spid="46087"/>
                                        </p:tgtEl>
                                        <p:attrNameLst>
                                          <p:attrName>ppt_h</p:attrName>
                                        </p:attrNameLst>
                                      </p:cBhvr>
                                      <p:tavLst>
                                        <p:tav tm="0">
                                          <p:val>
                                            <p:fltVal val="0"/>
                                          </p:val>
                                        </p:tav>
                                        <p:tav tm="100000">
                                          <p:val>
                                            <p:strVal val="#ppt_h"/>
                                          </p:val>
                                        </p:tav>
                                      </p:tavLst>
                                    </p:anim>
                                    <p:anim calcmode="lin" valueType="num">
                                      <p:cBhvr>
                                        <p:cTn id="17" dur="1000" fill="hold"/>
                                        <p:tgtEl>
                                          <p:spTgt spid="46087"/>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46088"/>
                                        </p:tgtEl>
                                        <p:attrNameLst>
                                          <p:attrName>style.visibility</p:attrName>
                                        </p:attrNameLst>
                                      </p:cBhvr>
                                      <p:to>
                                        <p:strVal val="visible"/>
                                      </p:to>
                                    </p:set>
                                    <p:anim calcmode="lin" valueType="num">
                                      <p:cBhvr>
                                        <p:cTn id="21" dur="500" fill="hold"/>
                                        <p:tgtEl>
                                          <p:spTgt spid="46088"/>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6088"/>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6088"/>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60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46087" grpId="0" animBg="1"/>
      <p:bldP spid="46088"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xfrm>
            <a:off x="7010400" y="6245225"/>
            <a:ext cx="2133600" cy="476250"/>
          </a:xfrm>
          <a:prstGeom prst="rect">
            <a:avLst/>
          </a:prstGeom>
          <a:noFill/>
        </p:spPr>
        <p:txBody>
          <a:bodyPr/>
          <a:lstStyle/>
          <a:p>
            <a:fld id="{004EAAE7-440D-4347-8593-D1C5CEFE56C1}" type="slidenum">
              <a:rPr lang="ar-SA"/>
              <a:pPr/>
              <a:t>44</a:t>
            </a:fld>
            <a:endParaRPr lang="en-US"/>
          </a:p>
        </p:txBody>
      </p:sp>
      <p:sp>
        <p:nvSpPr>
          <p:cNvPr id="50179" name="Text Box 5"/>
          <p:cNvSpPr txBox="1">
            <a:spLocks noChangeArrowheads="1"/>
          </p:cNvSpPr>
          <p:nvPr/>
        </p:nvSpPr>
        <p:spPr bwMode="auto">
          <a:xfrm>
            <a:off x="457200" y="2438400"/>
            <a:ext cx="8153400" cy="2771775"/>
          </a:xfrm>
          <a:prstGeom prst="rect">
            <a:avLst/>
          </a:prstGeom>
          <a:noFill/>
          <a:ln w="9525">
            <a:noFill/>
            <a:miter lim="800000"/>
            <a:headEnd/>
            <a:tailEnd/>
          </a:ln>
        </p:spPr>
        <p:txBody>
          <a:bodyPr>
            <a:spAutoFit/>
          </a:bodyPr>
          <a:lstStyle/>
          <a:p>
            <a:pPr algn="r" rtl="1">
              <a:spcBef>
                <a:spcPct val="50000"/>
              </a:spcBef>
            </a:pPr>
            <a:r>
              <a:rPr lang="fa-IR" i="1">
                <a:cs typeface="B Mitra" pitchFamily="2" charset="-78"/>
              </a:rPr>
              <a:t>1- تقسیم بندی بازارها از دید فعالیت</a:t>
            </a:r>
          </a:p>
          <a:p>
            <a:pPr algn="r" rtl="1">
              <a:spcBef>
                <a:spcPct val="50000"/>
              </a:spcBef>
            </a:pPr>
            <a:r>
              <a:rPr lang="fa-IR" i="1">
                <a:cs typeface="B Mitra" pitchFamily="2" charset="-78"/>
              </a:rPr>
              <a:t>2- تقسیم بندی بازارها از نظر سازمانی</a:t>
            </a:r>
          </a:p>
          <a:p>
            <a:pPr algn="r" rtl="1">
              <a:spcBef>
                <a:spcPct val="50000"/>
              </a:spcBef>
            </a:pPr>
            <a:r>
              <a:rPr lang="fa-IR" i="1">
                <a:cs typeface="B Mitra" pitchFamily="2" charset="-78"/>
              </a:rPr>
              <a:t>3- تقسیم بندی بازارها از بعد اقتصادی</a:t>
            </a:r>
            <a:endParaRPr lang="en-US" i="1">
              <a:cs typeface="B Mitra" pitchFamily="2" charset="-78"/>
            </a:endParaRPr>
          </a:p>
        </p:txBody>
      </p:sp>
      <p:sp>
        <p:nvSpPr>
          <p:cNvPr id="50180" name="WordArt 6" descr="Paper bag"/>
          <p:cNvSpPr>
            <a:spLocks noChangeArrowheads="1" noChangeShapeType="1" noTextEdit="1"/>
          </p:cNvSpPr>
          <p:nvPr/>
        </p:nvSpPr>
        <p:spPr bwMode="auto">
          <a:xfrm>
            <a:off x="1371600" y="533400"/>
            <a:ext cx="6338888" cy="962025"/>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2"/>
                  <a:srcRect/>
                  <a:tile tx="0" ty="0" sx="100000" sy="100000" flip="none" algn="tl"/>
                </a:blipFill>
                <a:cs typeface="B Mitra"/>
              </a:rPr>
              <a:t>دیدگاه های مختلف برای تقسیم بازار</a:t>
            </a:r>
          </a:p>
        </p:txBody>
      </p:sp>
    </p:spTree>
  </p:cSld>
  <p:clrMapOvr>
    <a:masterClrMapping/>
  </p:clrMapOvr>
  <p:transition spd="slow">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xfrm>
            <a:off x="7010400" y="6245225"/>
            <a:ext cx="2133600" cy="476250"/>
          </a:xfrm>
          <a:prstGeom prst="rect">
            <a:avLst/>
          </a:prstGeom>
          <a:noFill/>
        </p:spPr>
        <p:txBody>
          <a:bodyPr/>
          <a:lstStyle/>
          <a:p>
            <a:fld id="{F6BFF809-3054-4E46-8BBF-3C156281B810}" type="slidenum">
              <a:rPr lang="ar-SA"/>
              <a:pPr/>
              <a:t>45</a:t>
            </a:fld>
            <a:endParaRPr lang="en-US"/>
          </a:p>
        </p:txBody>
      </p:sp>
      <p:sp>
        <p:nvSpPr>
          <p:cNvPr id="51203" name="Text Box 5"/>
          <p:cNvSpPr txBox="1">
            <a:spLocks noChangeArrowheads="1"/>
          </p:cNvSpPr>
          <p:nvPr/>
        </p:nvSpPr>
        <p:spPr bwMode="auto">
          <a:xfrm>
            <a:off x="457200" y="1050925"/>
            <a:ext cx="8153400" cy="396875"/>
          </a:xfrm>
          <a:prstGeom prst="rect">
            <a:avLst/>
          </a:prstGeom>
          <a:noFill/>
          <a:ln w="9525">
            <a:noFill/>
            <a:miter lim="800000"/>
            <a:headEnd/>
            <a:tailEnd/>
          </a:ln>
        </p:spPr>
        <p:txBody>
          <a:bodyPr>
            <a:spAutoFit/>
          </a:bodyPr>
          <a:lstStyle/>
          <a:p>
            <a:pPr algn="r" rtl="1">
              <a:spcBef>
                <a:spcPct val="50000"/>
              </a:spcBef>
            </a:pPr>
            <a:endParaRPr lang="fa-IR" sz="2000">
              <a:cs typeface="B Mitra" pitchFamily="2" charset="-78"/>
            </a:endParaRPr>
          </a:p>
        </p:txBody>
      </p:sp>
      <p:sp>
        <p:nvSpPr>
          <p:cNvPr id="51204" name="Text Box 6"/>
          <p:cNvSpPr txBox="1">
            <a:spLocks noChangeArrowheads="1"/>
          </p:cNvSpPr>
          <p:nvPr/>
        </p:nvSpPr>
        <p:spPr bwMode="auto">
          <a:xfrm>
            <a:off x="609600" y="2362200"/>
            <a:ext cx="8153400" cy="31400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بازارهای کالا و فرآورده ، مثل بازار فرش ، نفت . . .</a:t>
            </a:r>
          </a:p>
          <a:p>
            <a:pPr algn="r" rtl="1">
              <a:spcBef>
                <a:spcPct val="50000"/>
              </a:spcBef>
            </a:pPr>
            <a:r>
              <a:rPr lang="fa-IR" sz="4000" i="1">
                <a:cs typeface="B Mitra" pitchFamily="2" charset="-78"/>
              </a:rPr>
              <a:t>2- بازارهای کار و خدمات مثل بازار کار ، بیمه . . . </a:t>
            </a:r>
          </a:p>
          <a:p>
            <a:pPr algn="r" rtl="1">
              <a:spcBef>
                <a:spcPct val="50000"/>
              </a:spcBef>
            </a:pPr>
            <a:r>
              <a:rPr lang="fa-IR" sz="4000" i="1">
                <a:cs typeface="B Mitra" pitchFamily="2" charset="-78"/>
              </a:rPr>
              <a:t>3- بازارهای پول و سرمایه ، مثـل بازار بـورس ، سـرمایه گذاری بلند مدت و . . .</a:t>
            </a:r>
            <a:endParaRPr lang="en-US" sz="4000" i="1">
              <a:cs typeface="B Mitra" pitchFamily="2" charset="-78"/>
            </a:endParaRPr>
          </a:p>
        </p:txBody>
      </p:sp>
      <p:sp>
        <p:nvSpPr>
          <p:cNvPr id="51205" name="WordArt 7" descr="Paper bag"/>
          <p:cNvSpPr>
            <a:spLocks noChangeArrowheads="1" noChangeShapeType="1" noTextEdit="1"/>
          </p:cNvSpPr>
          <p:nvPr/>
        </p:nvSpPr>
        <p:spPr bwMode="auto">
          <a:xfrm>
            <a:off x="1371600" y="533400"/>
            <a:ext cx="6419850" cy="1057275"/>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انواع بازارها از نقطه نظر فعالیت</a:t>
            </a:r>
          </a:p>
        </p:txBody>
      </p:sp>
    </p:spTree>
  </p:cSld>
  <p:clrMapOvr>
    <a:masterClrMapping/>
  </p:clrMapOvr>
  <p:transition spd="slow">
    <p:pull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xfrm>
            <a:off x="7010400" y="6245225"/>
            <a:ext cx="2133600" cy="476250"/>
          </a:xfrm>
          <a:prstGeom prst="rect">
            <a:avLst/>
          </a:prstGeom>
          <a:noFill/>
        </p:spPr>
        <p:txBody>
          <a:bodyPr/>
          <a:lstStyle/>
          <a:p>
            <a:fld id="{7A764707-BDD1-4F31-973D-5262B196F171}" type="slidenum">
              <a:rPr lang="ar-SA"/>
              <a:pPr/>
              <a:t>46</a:t>
            </a:fld>
            <a:endParaRPr lang="en-US"/>
          </a:p>
        </p:txBody>
      </p:sp>
      <p:sp>
        <p:nvSpPr>
          <p:cNvPr id="52227" name="Text Box 5"/>
          <p:cNvSpPr txBox="1">
            <a:spLocks noChangeArrowheads="1"/>
          </p:cNvSpPr>
          <p:nvPr/>
        </p:nvSpPr>
        <p:spPr bwMode="auto">
          <a:xfrm>
            <a:off x="457200" y="2651125"/>
            <a:ext cx="8153400" cy="2530475"/>
          </a:xfrm>
          <a:prstGeom prst="rect">
            <a:avLst/>
          </a:prstGeom>
          <a:noFill/>
          <a:ln w="9525">
            <a:noFill/>
            <a:miter lim="800000"/>
            <a:headEnd/>
            <a:tailEnd/>
          </a:ln>
        </p:spPr>
        <p:txBody>
          <a:bodyPr>
            <a:spAutoFit/>
          </a:bodyPr>
          <a:lstStyle/>
          <a:p>
            <a:pPr algn="r" rtl="1">
              <a:spcBef>
                <a:spcPct val="50000"/>
              </a:spcBef>
            </a:pPr>
            <a:r>
              <a:rPr lang="fa-IR" sz="4000" i="1">
                <a:latin typeface="Monotype Corsiva" pitchFamily="66" charset="0"/>
                <a:cs typeface="B Mitra" pitchFamily="2" charset="-78"/>
              </a:rPr>
              <a:t>1- بازار صنعتی ( </a:t>
            </a:r>
            <a:r>
              <a:rPr lang="en-US" sz="4000" i="1">
                <a:latin typeface="Monotype Corsiva" pitchFamily="66" charset="0"/>
                <a:cs typeface="B Mitra" pitchFamily="2" charset="-78"/>
              </a:rPr>
              <a:t>Industrial  Market</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2- بازار دولتی ( </a:t>
            </a:r>
            <a:r>
              <a:rPr lang="en-US" sz="4000" i="1">
                <a:latin typeface="Monotype Corsiva" pitchFamily="66" charset="0"/>
                <a:cs typeface="B Mitra" pitchFamily="2" charset="-78"/>
              </a:rPr>
              <a:t>Governmental  Market</a:t>
            </a:r>
            <a:r>
              <a:rPr lang="fa-IR" sz="4000" i="1">
                <a:latin typeface="Monotype Corsiva" pitchFamily="66" charset="0"/>
                <a:cs typeface="B Mitra" pitchFamily="2" charset="-78"/>
              </a:rPr>
              <a:t> )</a:t>
            </a:r>
          </a:p>
          <a:p>
            <a:pPr algn="r" rtl="1">
              <a:spcBef>
                <a:spcPct val="50000"/>
              </a:spcBef>
            </a:pPr>
            <a:r>
              <a:rPr lang="fa-IR" sz="4000" i="1">
                <a:latin typeface="Monotype Corsiva" pitchFamily="66" charset="0"/>
                <a:cs typeface="B Mitra" pitchFamily="2" charset="-78"/>
              </a:rPr>
              <a:t>3- بازار واسطه ( </a:t>
            </a:r>
            <a:r>
              <a:rPr lang="en-US" sz="4000" i="1">
                <a:latin typeface="Monotype Corsiva" pitchFamily="66" charset="0"/>
                <a:cs typeface="B Mitra" pitchFamily="2" charset="-78"/>
              </a:rPr>
              <a:t>Middle  Market</a:t>
            </a:r>
            <a:r>
              <a:rPr lang="fa-IR" sz="4000" i="1">
                <a:latin typeface="Monotype Corsiva" pitchFamily="66" charset="0"/>
                <a:cs typeface="B Mitra" pitchFamily="2" charset="-78"/>
              </a:rPr>
              <a:t> )</a:t>
            </a:r>
            <a:endParaRPr lang="en-US" sz="4000" i="1">
              <a:latin typeface="Monotype Corsiva" pitchFamily="66" charset="0"/>
              <a:cs typeface="B Mitra" pitchFamily="2" charset="-78"/>
            </a:endParaRPr>
          </a:p>
        </p:txBody>
      </p:sp>
      <p:sp>
        <p:nvSpPr>
          <p:cNvPr id="52228" name="WordArt 6" descr="Paper bag"/>
          <p:cNvSpPr>
            <a:spLocks noChangeArrowheads="1" noChangeShapeType="1" noTextEdit="1"/>
          </p:cNvSpPr>
          <p:nvPr/>
        </p:nvSpPr>
        <p:spPr bwMode="auto">
          <a:xfrm>
            <a:off x="1600200" y="514350"/>
            <a:ext cx="6000750" cy="116205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انواع بازارهای سازمانی</a:t>
            </a:r>
          </a:p>
        </p:txBody>
      </p:sp>
    </p:spTree>
  </p:cSld>
  <p:clrMapOvr>
    <a:masterClrMapping/>
  </p:clrMapOvr>
  <p:transition spd="slow">
    <p:pull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xfrm>
            <a:off x="7010400" y="6245225"/>
            <a:ext cx="2133600" cy="476250"/>
          </a:xfrm>
          <a:prstGeom prst="rect">
            <a:avLst/>
          </a:prstGeom>
          <a:noFill/>
        </p:spPr>
        <p:txBody>
          <a:bodyPr/>
          <a:lstStyle/>
          <a:p>
            <a:fld id="{24C936A9-18E0-4360-9D8A-5224707E8B6D}" type="slidenum">
              <a:rPr lang="ar-SA"/>
              <a:pPr/>
              <a:t>47</a:t>
            </a:fld>
            <a:endParaRPr lang="en-US"/>
          </a:p>
        </p:txBody>
      </p:sp>
      <p:sp>
        <p:nvSpPr>
          <p:cNvPr id="53251" name="Text Box 5"/>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بازار صنعتی بعنوان بزرگترین و متنوع ترین بازار سازمانی قلمدار می شود ،کالاها و خدمات خریداری شده در این بازار ، صرفاً برای تولید سایر کالاها و خدمات بکار گرفته می شوند</a:t>
            </a:r>
            <a:endParaRPr lang="en-US" i="1">
              <a:cs typeface="B Mitra" pitchFamily="2" charset="-78"/>
            </a:endParaRPr>
          </a:p>
        </p:txBody>
      </p:sp>
      <p:sp>
        <p:nvSpPr>
          <p:cNvPr id="53252" name="WordArt 6" descr="Paper bag"/>
          <p:cNvSpPr>
            <a:spLocks noChangeArrowheads="1" noChangeShapeType="1" noTextEdit="1"/>
          </p:cNvSpPr>
          <p:nvPr/>
        </p:nvSpPr>
        <p:spPr bwMode="auto">
          <a:xfrm>
            <a:off x="2776538" y="533400"/>
            <a:ext cx="359092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 صنعتی</a:t>
            </a:r>
          </a:p>
        </p:txBody>
      </p:sp>
    </p:spTree>
  </p:cSld>
  <p:clrMapOvr>
    <a:masterClrMapping/>
  </p:clrMapOvr>
  <p:transition spd="slow">
    <p:pull dir="l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xfrm>
            <a:off x="7010400" y="6245225"/>
            <a:ext cx="2133600" cy="476250"/>
          </a:xfrm>
          <a:prstGeom prst="rect">
            <a:avLst/>
          </a:prstGeom>
          <a:noFill/>
        </p:spPr>
        <p:txBody>
          <a:bodyPr/>
          <a:lstStyle/>
          <a:p>
            <a:fld id="{94F53478-6CC0-40B9-81D1-90A8B1EABB59}" type="slidenum">
              <a:rPr lang="ar-SA"/>
              <a:pPr/>
              <a:t>48</a:t>
            </a:fld>
            <a:endParaRPr lang="en-US"/>
          </a:p>
        </p:txBody>
      </p:sp>
      <p:sp>
        <p:nvSpPr>
          <p:cNvPr id="54275" name="Text Box 5"/>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در این بازار کالاها و خدماتی خریداری می شوند که عمدتاً دارای مصارف دفاعی ، آموزشی و سایر نیازهای عمومی جامعه می باشند ، خریدها در این بازار کند است</a:t>
            </a:r>
            <a:endParaRPr lang="en-US" i="1">
              <a:cs typeface="B Mitra" pitchFamily="2" charset="-78"/>
            </a:endParaRPr>
          </a:p>
        </p:txBody>
      </p:sp>
      <p:sp>
        <p:nvSpPr>
          <p:cNvPr id="54276" name="WordArt 6" descr="Paper bag"/>
          <p:cNvSpPr>
            <a:spLocks noChangeArrowheads="1" noChangeShapeType="1" noTextEdit="1"/>
          </p:cNvSpPr>
          <p:nvPr/>
        </p:nvSpPr>
        <p:spPr bwMode="auto">
          <a:xfrm>
            <a:off x="2952750" y="590550"/>
            <a:ext cx="32385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 دولتی</a:t>
            </a:r>
          </a:p>
        </p:txBody>
      </p:sp>
    </p:spTree>
  </p:cSld>
  <p:clrMapOvr>
    <a:masterClrMapping/>
  </p:clrMapOvr>
  <p:transition spd="slow">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xfrm>
            <a:off x="7010400" y="6245225"/>
            <a:ext cx="2133600" cy="476250"/>
          </a:xfrm>
          <a:prstGeom prst="rect">
            <a:avLst/>
          </a:prstGeom>
          <a:noFill/>
        </p:spPr>
        <p:txBody>
          <a:bodyPr/>
          <a:lstStyle/>
          <a:p>
            <a:fld id="{2A7E683F-7F81-4076-A5A2-C9CF0E6A6145}" type="slidenum">
              <a:rPr lang="ar-SA"/>
              <a:pPr/>
              <a:t>49</a:t>
            </a:fld>
            <a:endParaRPr lang="en-US"/>
          </a:p>
        </p:txBody>
      </p:sp>
      <p:sp>
        <p:nvSpPr>
          <p:cNvPr id="55299" name="Text Box 5"/>
          <p:cNvSpPr txBox="1">
            <a:spLocks noChangeArrowheads="1"/>
          </p:cNvSpPr>
          <p:nvPr/>
        </p:nvSpPr>
        <p:spPr bwMode="auto">
          <a:xfrm>
            <a:off x="457200" y="27432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این بازار از افراد و سازمان هایی تشکیل می شود که کالاهای تولیدی دیگران را به منظور فروش مجدد یا اجاره دادن آنها ، خریداری می کنند</a:t>
            </a:r>
            <a:endParaRPr lang="en-US" i="1">
              <a:cs typeface="B Mitra" pitchFamily="2" charset="-78"/>
            </a:endParaRPr>
          </a:p>
        </p:txBody>
      </p:sp>
      <p:sp>
        <p:nvSpPr>
          <p:cNvPr id="55300" name="WordArt 6" descr="Paper bag"/>
          <p:cNvSpPr>
            <a:spLocks noChangeArrowheads="1" noChangeShapeType="1" noTextEdit="1"/>
          </p:cNvSpPr>
          <p:nvPr/>
        </p:nvSpPr>
        <p:spPr bwMode="auto">
          <a:xfrm>
            <a:off x="2800350" y="533400"/>
            <a:ext cx="35433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 واسطه</a:t>
            </a:r>
          </a:p>
        </p:txBody>
      </p:sp>
    </p:spTree>
  </p:cSld>
  <p:clrMapOvr>
    <a:masterClrMapping/>
  </p:clrMapOvr>
  <p:transition spd="slow">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457200" y="33528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هدف کلی این فصل آشناسازی دانشجویان با مفاهیم اساسی ، اهداف و فلسفه های بازاریابی و نیز شناخت وظایف مدیران بازاریابی در مؤسسات می باشد</a:t>
            </a:r>
            <a:endParaRPr lang="en-US" i="1">
              <a:cs typeface="B Mitra" pitchFamily="2" charset="-78"/>
            </a:endParaRPr>
          </a:p>
        </p:txBody>
      </p:sp>
      <p:sp>
        <p:nvSpPr>
          <p:cNvPr id="7174" name="WordArt 6" descr="Paper bag"/>
          <p:cNvSpPr>
            <a:spLocks noChangeArrowheads="1" noChangeShapeType="1" noTextEdit="1"/>
          </p:cNvSpPr>
          <p:nvPr/>
        </p:nvSpPr>
        <p:spPr bwMode="auto">
          <a:xfrm>
            <a:off x="1981200" y="1847850"/>
            <a:ext cx="5076825" cy="1276350"/>
          </a:xfrm>
          <a:prstGeom prst="rect">
            <a:avLst/>
          </a:prstGeom>
        </p:spPr>
        <p:txBody>
          <a:bodyPr wrap="none" fromWordArt="1">
            <a:prstTxWarp prst="textPlain">
              <a:avLst>
                <a:gd name="adj" fmla="val 50000"/>
              </a:avLst>
            </a:prstTxWarp>
          </a:bodyPr>
          <a:lstStyle/>
          <a:p>
            <a:pPr rtl="1"/>
            <a:r>
              <a:rPr lang="fa-IR" sz="7200" b="1" kern="10">
                <a:ln w="9525">
                  <a:solidFill>
                    <a:srgbClr val="000000"/>
                  </a:solidFill>
                  <a:round/>
                  <a:headEnd/>
                  <a:tailEnd/>
                </a:ln>
                <a:blipFill dpi="0" rotWithShape="0">
                  <a:blip r:embed="rId2"/>
                  <a:srcRect/>
                  <a:tile tx="0" ty="0" sx="100000" sy="100000" flip="none" algn="tl"/>
                </a:blipFill>
                <a:cs typeface="B Mitra"/>
              </a:rPr>
              <a:t>مفاهیم مدیریت بازار</a:t>
            </a:r>
          </a:p>
        </p:txBody>
      </p:sp>
      <p:sp>
        <p:nvSpPr>
          <p:cNvPr id="7175" name="WordArt 7"/>
          <p:cNvSpPr>
            <a:spLocks noChangeArrowheads="1" noChangeShapeType="1" noTextEdit="1"/>
          </p:cNvSpPr>
          <p:nvPr/>
        </p:nvSpPr>
        <p:spPr bwMode="auto">
          <a:xfrm>
            <a:off x="6819900" y="228600"/>
            <a:ext cx="2171700" cy="1162050"/>
          </a:xfrm>
          <a:prstGeom prst="rect">
            <a:avLst/>
          </a:prstGeom>
        </p:spPr>
        <p:txBody>
          <a:bodyPr wrap="none" fromWordArt="1">
            <a:prstTxWarp prst="textPlain">
              <a:avLst>
                <a:gd name="adj" fmla="val 50000"/>
              </a:avLst>
            </a:prstTxWarp>
          </a:bodyPr>
          <a:lstStyle/>
          <a:p>
            <a:pPr rtl="1"/>
            <a:r>
              <a:rPr lang="fa-IR" sz="6600" b="1" kern="10" spc="-660">
                <a:ln w="19050">
                  <a:solidFill>
                    <a:srgbClr val="000000"/>
                  </a:solidFill>
                  <a:round/>
                  <a:headEnd/>
                  <a:tailEnd/>
                </a:ln>
                <a:gradFill rotWithShape="1">
                  <a:gsLst>
                    <a:gs pos="0">
                      <a:srgbClr val="5C73E6"/>
                    </a:gs>
                    <a:gs pos="100000">
                      <a:schemeClr val="tx2"/>
                    </a:gs>
                  </a:gsLst>
                  <a:lin ang="5400000" scaled="1"/>
                </a:gradFill>
                <a:effectLst>
                  <a:outerShdw dist="125724" dir="18900000" algn="ctr" rotWithShape="0">
                    <a:srgbClr val="998F92"/>
                  </a:outerShdw>
                </a:effectLst>
                <a:cs typeface="B Mitra"/>
              </a:rPr>
              <a:t>فصل اوّل</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7175"/>
                                        </p:tgtEl>
                                        <p:attrNameLst>
                                          <p:attrName>style.visibility</p:attrName>
                                        </p:attrNameLst>
                                      </p:cBhvr>
                                      <p:to>
                                        <p:strVal val="visible"/>
                                      </p:to>
                                    </p:set>
                                    <p:anim from="(-#ppt_w/2)" to="(#ppt_x)" calcmode="lin" valueType="num">
                                      <p:cBhvr>
                                        <p:cTn id="7" dur="600" fill="hold">
                                          <p:stCondLst>
                                            <p:cond delay="0"/>
                                          </p:stCondLst>
                                        </p:cTn>
                                        <p:tgtEl>
                                          <p:spTgt spid="7175"/>
                                        </p:tgtEl>
                                        <p:attrNameLst>
                                          <p:attrName>ppt_x</p:attrName>
                                        </p:attrNameLst>
                                      </p:cBhvr>
                                    </p:anim>
                                    <p:anim from="0" to="-1.0" calcmode="lin" valueType="num">
                                      <p:cBhvr>
                                        <p:cTn id="8" dur="200" decel="50000" autoRev="1" fill="hold">
                                          <p:stCondLst>
                                            <p:cond delay="600"/>
                                          </p:stCondLst>
                                        </p:cTn>
                                        <p:tgtEl>
                                          <p:spTgt spid="7175"/>
                                        </p:tgtEl>
                                        <p:attrNameLst>
                                          <p:attrName>xshear</p:attrName>
                                        </p:attrNameLst>
                                      </p:cBhvr>
                                    </p:anim>
                                    <p:animScale>
                                      <p:cBhvr>
                                        <p:cTn id="9" dur="200" decel="100000" autoRev="1" fill="hold">
                                          <p:stCondLst>
                                            <p:cond delay="600"/>
                                          </p:stCondLst>
                                        </p:cTn>
                                        <p:tgtEl>
                                          <p:spTgt spid="7175"/>
                                        </p:tgtEl>
                                      </p:cBhvr>
                                      <p:from x="100000" y="100000"/>
                                      <p:to x="80000" y="100000"/>
                                    </p:animScale>
                                    <p:anim by="(#ppt_h/3+#ppt_w*0.1)" calcmode="lin" valueType="num">
                                      <p:cBhvr additive="sum">
                                        <p:cTn id="10" dur="200" decel="100000" autoRev="1" fill="hold">
                                          <p:stCondLst>
                                            <p:cond delay="600"/>
                                          </p:stCondLst>
                                        </p:cTn>
                                        <p:tgtEl>
                                          <p:spTgt spid="7175"/>
                                        </p:tgtEl>
                                        <p:attrNameLst>
                                          <p:attrName>ppt_x</p:attrName>
                                        </p:attrNameLst>
                                      </p:cBhvr>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7174"/>
                                        </p:tgtEl>
                                        <p:attrNameLst>
                                          <p:attrName>style.visibility</p:attrName>
                                        </p:attrNameLst>
                                      </p:cBhvr>
                                      <p:to>
                                        <p:strVal val="visible"/>
                                      </p:to>
                                    </p:set>
                                    <p:animEffect transition="in" filter="fade">
                                      <p:cBhvr>
                                        <p:cTn id="14" dur="1000"/>
                                        <p:tgtEl>
                                          <p:spTgt spid="7174"/>
                                        </p:tgtEl>
                                      </p:cBhvr>
                                    </p:animEffect>
                                    <p:anim calcmode="lin" valueType="num">
                                      <p:cBhvr>
                                        <p:cTn id="15" dur="1000" fill="hold"/>
                                        <p:tgtEl>
                                          <p:spTgt spid="7174"/>
                                        </p:tgtEl>
                                        <p:attrNameLst>
                                          <p:attrName>style.rotation</p:attrName>
                                        </p:attrNameLst>
                                      </p:cBhvr>
                                      <p:tavLst>
                                        <p:tav tm="0">
                                          <p:val>
                                            <p:fltVal val="720"/>
                                          </p:val>
                                        </p:tav>
                                        <p:tav tm="100000">
                                          <p:val>
                                            <p:fltVal val="0"/>
                                          </p:val>
                                        </p:tav>
                                      </p:tavLst>
                                    </p:anim>
                                    <p:anim calcmode="lin" valueType="num">
                                      <p:cBhvr>
                                        <p:cTn id="16" dur="1000" fill="hold"/>
                                        <p:tgtEl>
                                          <p:spTgt spid="7174"/>
                                        </p:tgtEl>
                                        <p:attrNameLst>
                                          <p:attrName>ppt_h</p:attrName>
                                        </p:attrNameLst>
                                      </p:cBhvr>
                                      <p:tavLst>
                                        <p:tav tm="0">
                                          <p:val>
                                            <p:fltVal val="0"/>
                                          </p:val>
                                        </p:tav>
                                        <p:tav tm="100000">
                                          <p:val>
                                            <p:strVal val="#ppt_h"/>
                                          </p:val>
                                        </p:tav>
                                      </p:tavLst>
                                    </p:anim>
                                    <p:anim calcmode="lin" valueType="num">
                                      <p:cBhvr>
                                        <p:cTn id="17" dur="1000" fill="hold"/>
                                        <p:tgtEl>
                                          <p:spTgt spid="7174"/>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7173"/>
                                        </p:tgtEl>
                                        <p:attrNameLst>
                                          <p:attrName>style.visibility</p:attrName>
                                        </p:attrNameLst>
                                      </p:cBhvr>
                                      <p:to>
                                        <p:strVal val="visible"/>
                                      </p:to>
                                    </p:set>
                                    <p:anim calcmode="lin" valueType="num">
                                      <p:cBhvr>
                                        <p:cTn id="21" dur="500" fill="hold"/>
                                        <p:tgtEl>
                                          <p:spTgt spid="7173"/>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173"/>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173"/>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animBg="1"/>
      <p:bldP spid="7175"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xfrm>
            <a:off x="7010400" y="6245225"/>
            <a:ext cx="2133600" cy="476250"/>
          </a:xfrm>
          <a:prstGeom prst="rect">
            <a:avLst/>
          </a:prstGeom>
          <a:noFill/>
        </p:spPr>
        <p:txBody>
          <a:bodyPr/>
          <a:lstStyle/>
          <a:p>
            <a:fld id="{B0F8F570-59D1-47B6-8A56-664C2DA5CA71}" type="slidenum">
              <a:rPr lang="ar-SA"/>
              <a:pPr/>
              <a:t>50</a:t>
            </a:fld>
            <a:endParaRPr lang="en-US"/>
          </a:p>
        </p:txBody>
      </p:sp>
      <p:sp>
        <p:nvSpPr>
          <p:cNvPr id="56323" name="Text Box 5"/>
          <p:cNvSpPr txBox="1">
            <a:spLocks noChangeArrowheads="1"/>
          </p:cNvSpPr>
          <p:nvPr/>
        </p:nvSpPr>
        <p:spPr bwMode="auto">
          <a:xfrm>
            <a:off x="457200" y="2571750"/>
            <a:ext cx="8153400" cy="2838450"/>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چهار بازار اقتصادی مهم از بین 16 بازار جدول اشتاکلبرک عبارتند از :</a:t>
            </a:r>
          </a:p>
          <a:p>
            <a:pPr algn="r" rtl="1">
              <a:spcBef>
                <a:spcPct val="50000"/>
              </a:spcBef>
            </a:pPr>
            <a:r>
              <a:rPr lang="fa-IR" sz="3600" i="1">
                <a:cs typeface="B Mitra" pitchFamily="2" charset="-78"/>
              </a:rPr>
              <a:t>1- بازار رقابت کامل                 2- بازار انحصار کامل    </a:t>
            </a:r>
          </a:p>
          <a:p>
            <a:pPr algn="r" rtl="1">
              <a:spcBef>
                <a:spcPct val="50000"/>
              </a:spcBef>
            </a:pPr>
            <a:r>
              <a:rPr lang="fa-IR" sz="3600" i="1">
                <a:cs typeface="B Mitra" pitchFamily="2" charset="-78"/>
              </a:rPr>
              <a:t>3- بازار رقابت انحصاری            4- بازار انحصار چند جانبه</a:t>
            </a:r>
            <a:endParaRPr lang="en-US" sz="3600" i="1">
              <a:cs typeface="B Mitra" pitchFamily="2" charset="-78"/>
            </a:endParaRPr>
          </a:p>
        </p:txBody>
      </p:sp>
      <p:sp>
        <p:nvSpPr>
          <p:cNvPr id="56324" name="WordArt 6" descr="Paper bag"/>
          <p:cNvSpPr>
            <a:spLocks noChangeArrowheads="1" noChangeShapeType="1" noTextEdit="1"/>
          </p:cNvSpPr>
          <p:nvPr/>
        </p:nvSpPr>
        <p:spPr bwMode="auto">
          <a:xfrm>
            <a:off x="1219200" y="609600"/>
            <a:ext cx="6657975" cy="1304925"/>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انواع بازارهای اقتصادی</a:t>
            </a:r>
          </a:p>
        </p:txBody>
      </p:sp>
    </p:spTree>
  </p:cSld>
  <p:clrMapOvr>
    <a:masterClrMapping/>
  </p:clrMapOvr>
  <p:transition spd="slow">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xfrm>
            <a:off x="7010400" y="6245225"/>
            <a:ext cx="2133600" cy="476250"/>
          </a:xfrm>
          <a:prstGeom prst="rect">
            <a:avLst/>
          </a:prstGeom>
          <a:noFill/>
        </p:spPr>
        <p:txBody>
          <a:bodyPr/>
          <a:lstStyle/>
          <a:p>
            <a:fld id="{47D5485A-42BC-4671-8A6D-F0DA7045F053}" type="slidenum">
              <a:rPr lang="ar-SA"/>
              <a:pPr/>
              <a:t>51</a:t>
            </a:fld>
            <a:endParaRPr lang="en-US"/>
          </a:p>
        </p:txBody>
      </p:sp>
      <p:sp>
        <p:nvSpPr>
          <p:cNvPr id="57347" name="Text Box 5"/>
          <p:cNvSpPr txBox="1">
            <a:spLocks noChangeArrowheads="1"/>
          </p:cNvSpPr>
          <p:nvPr/>
        </p:nvSpPr>
        <p:spPr bwMode="auto">
          <a:xfrm>
            <a:off x="457200" y="2208213"/>
            <a:ext cx="8153400" cy="3937000"/>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1- تعداد بسیار زیاد خریدار و فروشنده</a:t>
            </a:r>
          </a:p>
          <a:p>
            <a:pPr algn="r" rtl="1">
              <a:spcBef>
                <a:spcPct val="50000"/>
              </a:spcBef>
            </a:pPr>
            <a:r>
              <a:rPr lang="fa-IR" sz="3600" i="1">
                <a:cs typeface="B Mitra" pitchFamily="2" charset="-78"/>
              </a:rPr>
              <a:t>2- قیمت پذیر بودن خریداران و فروشندگان</a:t>
            </a:r>
          </a:p>
          <a:p>
            <a:pPr algn="r" rtl="1">
              <a:spcBef>
                <a:spcPct val="50000"/>
              </a:spcBef>
            </a:pPr>
            <a:r>
              <a:rPr lang="fa-IR" sz="3600" i="1">
                <a:cs typeface="B Mitra" pitchFamily="2" charset="-78"/>
              </a:rPr>
              <a:t>3- آزادی ورود و خروج به بازار</a:t>
            </a:r>
          </a:p>
          <a:p>
            <a:pPr algn="r" rtl="1">
              <a:spcBef>
                <a:spcPct val="50000"/>
              </a:spcBef>
            </a:pPr>
            <a:r>
              <a:rPr lang="fa-IR" sz="3600" i="1">
                <a:cs typeface="B Mitra" pitchFamily="2" charset="-78"/>
              </a:rPr>
              <a:t>4- همگن بودن کالاها </a:t>
            </a:r>
          </a:p>
          <a:p>
            <a:pPr algn="r" rtl="1">
              <a:spcBef>
                <a:spcPct val="50000"/>
              </a:spcBef>
            </a:pPr>
            <a:r>
              <a:rPr lang="fa-IR" sz="3600" i="1">
                <a:cs typeface="B Mitra" pitchFamily="2" charset="-78"/>
              </a:rPr>
              <a:t>5- قرار گرفتن اطلاعات در اختیار همگان</a:t>
            </a:r>
            <a:endParaRPr lang="en-US" sz="3600" i="1">
              <a:cs typeface="B Mitra" pitchFamily="2" charset="-78"/>
            </a:endParaRPr>
          </a:p>
        </p:txBody>
      </p:sp>
      <p:sp>
        <p:nvSpPr>
          <p:cNvPr id="57348" name="WordArt 6" descr="Paper bag"/>
          <p:cNvSpPr>
            <a:spLocks noChangeArrowheads="1" noChangeShapeType="1" noTextEdit="1"/>
          </p:cNvSpPr>
          <p:nvPr/>
        </p:nvSpPr>
        <p:spPr bwMode="auto">
          <a:xfrm>
            <a:off x="1081088" y="514350"/>
            <a:ext cx="6981825" cy="11620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مشخصات بازار رقابت کامل</a:t>
            </a:r>
          </a:p>
        </p:txBody>
      </p:sp>
    </p:spTree>
  </p:cSld>
  <p:clrMapOvr>
    <a:masterClrMapping/>
  </p:clrMapOvr>
  <p:transition spd="slow">
    <p:wheel spokes="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xfrm>
            <a:off x="7010400" y="6245225"/>
            <a:ext cx="2133600" cy="476250"/>
          </a:xfrm>
          <a:prstGeom prst="rect">
            <a:avLst/>
          </a:prstGeom>
          <a:noFill/>
        </p:spPr>
        <p:txBody>
          <a:bodyPr/>
          <a:lstStyle/>
          <a:p>
            <a:fld id="{31A585C4-B4D6-4700-9729-8234C700F7D0}" type="slidenum">
              <a:rPr lang="ar-SA"/>
              <a:pPr/>
              <a:t>52</a:t>
            </a:fld>
            <a:endParaRPr lang="en-US"/>
          </a:p>
        </p:txBody>
      </p:sp>
      <p:sp>
        <p:nvSpPr>
          <p:cNvPr id="58371" name="Text Box 5"/>
          <p:cNvSpPr txBox="1">
            <a:spLocks noChangeArrowheads="1"/>
          </p:cNvSpPr>
          <p:nvPr/>
        </p:nvSpPr>
        <p:spPr bwMode="auto">
          <a:xfrm>
            <a:off x="457200" y="28194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بازاری که در آن فقط یک تولید کننده یا فروشنده در بازار وجود دارد و این موقعیت ممتاز ، باعث سودآوری آن در دراز مدت می شود</a:t>
            </a:r>
            <a:endParaRPr lang="en-US" i="1">
              <a:cs typeface="B Mitra" pitchFamily="2" charset="-78"/>
            </a:endParaRPr>
          </a:p>
        </p:txBody>
      </p:sp>
      <p:sp>
        <p:nvSpPr>
          <p:cNvPr id="58372" name="WordArt 6" descr="Paper bag"/>
          <p:cNvSpPr>
            <a:spLocks noChangeArrowheads="1" noChangeShapeType="1" noTextEdit="1"/>
          </p:cNvSpPr>
          <p:nvPr/>
        </p:nvSpPr>
        <p:spPr bwMode="auto">
          <a:xfrm>
            <a:off x="1895475" y="514350"/>
            <a:ext cx="535305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 انحصار کامل</a:t>
            </a:r>
          </a:p>
        </p:txBody>
      </p:sp>
    </p:spTree>
  </p:cSld>
  <p:clrMapOvr>
    <a:masterClrMapping/>
  </p:clrMapOvr>
  <p:transition spd="slow">
    <p:wheel spokes="2"/>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xfrm>
            <a:off x="7010400" y="6245225"/>
            <a:ext cx="2133600" cy="476250"/>
          </a:xfrm>
          <a:prstGeom prst="rect">
            <a:avLst/>
          </a:prstGeom>
          <a:noFill/>
        </p:spPr>
        <p:txBody>
          <a:bodyPr/>
          <a:lstStyle/>
          <a:p>
            <a:fld id="{97BE8088-AF14-434C-9B1B-CE578237852C}" type="slidenum">
              <a:rPr lang="ar-SA"/>
              <a:pPr/>
              <a:t>53</a:t>
            </a:fld>
            <a:endParaRPr lang="en-US"/>
          </a:p>
        </p:txBody>
      </p:sp>
      <p:sp>
        <p:nvSpPr>
          <p:cNvPr id="59395" name="Text Box 5"/>
          <p:cNvSpPr txBox="1">
            <a:spLocks noChangeArrowheads="1"/>
          </p:cNvSpPr>
          <p:nvPr/>
        </p:nvSpPr>
        <p:spPr bwMode="auto">
          <a:xfrm>
            <a:off x="457200" y="25146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بازاری است بین رقابت کامل و انحصار کامل و  غالب بازارهای امروزی بدین شکل می باشند ، یعنی دارای وضعیت بینابین می باشند</a:t>
            </a:r>
            <a:endParaRPr lang="en-US" i="1">
              <a:cs typeface="B Mitra" pitchFamily="2" charset="-78"/>
            </a:endParaRPr>
          </a:p>
        </p:txBody>
      </p:sp>
      <p:sp>
        <p:nvSpPr>
          <p:cNvPr id="59396" name="WordArt 6" descr="Paper bag"/>
          <p:cNvSpPr>
            <a:spLocks noChangeArrowheads="1" noChangeShapeType="1" noTextEdit="1"/>
          </p:cNvSpPr>
          <p:nvPr/>
        </p:nvSpPr>
        <p:spPr bwMode="auto">
          <a:xfrm>
            <a:off x="1371600" y="514350"/>
            <a:ext cx="64008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بازار رقابت انحصاری</a:t>
            </a:r>
          </a:p>
        </p:txBody>
      </p:sp>
    </p:spTree>
  </p:cSld>
  <p:clrMapOvr>
    <a:masterClrMapping/>
  </p:clrMapOvr>
  <p:transition spd="slow">
    <p:wheel spokes="3"/>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xfrm>
            <a:off x="7010400" y="6245225"/>
            <a:ext cx="2133600" cy="476250"/>
          </a:xfrm>
          <a:prstGeom prst="rect">
            <a:avLst/>
          </a:prstGeom>
          <a:noFill/>
        </p:spPr>
        <p:txBody>
          <a:bodyPr/>
          <a:lstStyle/>
          <a:p>
            <a:fld id="{C338A635-A03F-48E4-B27A-0A16158BEED6}" type="slidenum">
              <a:rPr lang="ar-SA"/>
              <a:pPr/>
              <a:t>54</a:t>
            </a:fld>
            <a:endParaRPr lang="en-US"/>
          </a:p>
        </p:txBody>
      </p:sp>
      <p:sp>
        <p:nvSpPr>
          <p:cNvPr id="60419" name="Text Box 5"/>
          <p:cNvSpPr txBox="1">
            <a:spLocks noChangeArrowheads="1"/>
          </p:cNvSpPr>
          <p:nvPr/>
        </p:nvSpPr>
        <p:spPr bwMode="auto">
          <a:xfrm>
            <a:off x="457200" y="2562225"/>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به وضعیتی اطلاق می شود که دو یا چند فروشنده ، جوابگوی تقاضای انبوه خریداران می باشند . در این وضع ، رقباء معمولاً با قیمت ها برخورد تلافی جویانه می کنند</a:t>
            </a:r>
            <a:endParaRPr lang="en-US" i="1">
              <a:cs typeface="B Mitra" pitchFamily="2" charset="-78"/>
            </a:endParaRPr>
          </a:p>
        </p:txBody>
      </p:sp>
      <p:sp>
        <p:nvSpPr>
          <p:cNvPr id="60420" name="WordArt 6" descr="Paper bag"/>
          <p:cNvSpPr>
            <a:spLocks noChangeArrowheads="1" noChangeShapeType="1" noTextEdit="1"/>
          </p:cNvSpPr>
          <p:nvPr/>
        </p:nvSpPr>
        <p:spPr bwMode="auto">
          <a:xfrm>
            <a:off x="1600200" y="523875"/>
            <a:ext cx="5876925" cy="1457325"/>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بازار انحصار چند جانبه</a:t>
            </a:r>
          </a:p>
        </p:txBody>
      </p:sp>
    </p:spTree>
  </p:cSld>
  <p:clrMapOvr>
    <a:masterClrMapping/>
  </p:clrMapOvr>
  <p:transition spd="slow">
    <p:whee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xfrm>
            <a:off x="7010400" y="6245225"/>
            <a:ext cx="2133600" cy="476250"/>
          </a:xfrm>
          <a:prstGeom prst="rect">
            <a:avLst/>
          </a:prstGeom>
          <a:noFill/>
        </p:spPr>
        <p:txBody>
          <a:bodyPr/>
          <a:lstStyle/>
          <a:p>
            <a:fld id="{81E091DB-EED3-4746-BE8A-33F9E7E714A3}" type="slidenum">
              <a:rPr lang="ar-SA"/>
              <a:pPr/>
              <a:t>55</a:t>
            </a:fld>
            <a:endParaRPr lang="en-US"/>
          </a:p>
        </p:txBody>
      </p:sp>
      <p:sp>
        <p:nvSpPr>
          <p:cNvPr id="61443" name="Text Box 5"/>
          <p:cNvSpPr txBox="1">
            <a:spLocks noChangeArrowheads="1"/>
          </p:cNvSpPr>
          <p:nvPr/>
        </p:nvSpPr>
        <p:spPr bwMode="auto">
          <a:xfrm>
            <a:off x="457200" y="2433638"/>
            <a:ext cx="8153400" cy="3662362"/>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به نظر فیلیپ کاتلر و گری آرمسترانگ ، پنج نوع بازار ، عبارتند از :</a:t>
            </a:r>
          </a:p>
          <a:p>
            <a:pPr algn="r" rtl="1">
              <a:spcBef>
                <a:spcPct val="50000"/>
              </a:spcBef>
            </a:pPr>
            <a:r>
              <a:rPr lang="fa-IR" sz="3600" i="1">
                <a:cs typeface="B Mitra" pitchFamily="2" charset="-78"/>
              </a:rPr>
              <a:t>1- بازار مصرف کننده                             2- بازار صنعتی</a:t>
            </a:r>
          </a:p>
          <a:p>
            <a:pPr algn="r" rtl="1">
              <a:spcBef>
                <a:spcPct val="50000"/>
              </a:spcBef>
            </a:pPr>
            <a:r>
              <a:rPr lang="fa-IR" sz="3600" i="1">
                <a:cs typeface="B Mitra" pitchFamily="2" charset="-78"/>
              </a:rPr>
              <a:t>3- بازار واسطه ای                                 4- بازار دولتی</a:t>
            </a:r>
          </a:p>
          <a:p>
            <a:pPr algn="r" rtl="1">
              <a:spcBef>
                <a:spcPct val="50000"/>
              </a:spcBef>
            </a:pPr>
            <a:r>
              <a:rPr lang="fa-IR" sz="3600" i="1">
                <a:cs typeface="B Mitra" pitchFamily="2" charset="-78"/>
              </a:rPr>
              <a:t>                            5- بازار بین المللی</a:t>
            </a:r>
            <a:endParaRPr lang="en-US" sz="3600" i="1">
              <a:cs typeface="B Mitra" pitchFamily="2" charset="-78"/>
            </a:endParaRPr>
          </a:p>
        </p:txBody>
      </p:sp>
      <p:sp>
        <p:nvSpPr>
          <p:cNvPr id="61444" name="WordArt 6" descr="Paper bag"/>
          <p:cNvSpPr>
            <a:spLocks noChangeArrowheads="1" noChangeShapeType="1" noTextEdit="1"/>
          </p:cNvSpPr>
          <p:nvPr/>
        </p:nvSpPr>
        <p:spPr bwMode="auto">
          <a:xfrm>
            <a:off x="1143000" y="685800"/>
            <a:ext cx="6781800" cy="11620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جدیدترین تقسیم بندی از بازارها</a:t>
            </a:r>
          </a:p>
        </p:txBody>
      </p:sp>
    </p:spTree>
  </p:cSld>
  <p:clrMapOvr>
    <a:masterClrMapping/>
  </p:clrMapOvr>
  <p:transition spd="slow">
    <p:wheel spokes="8"/>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xfrm>
            <a:off x="7010400" y="6245225"/>
            <a:ext cx="2133600" cy="476250"/>
          </a:xfrm>
          <a:prstGeom prst="rect">
            <a:avLst/>
          </a:prstGeom>
          <a:noFill/>
        </p:spPr>
        <p:txBody>
          <a:bodyPr/>
          <a:lstStyle/>
          <a:p>
            <a:fld id="{AAF63BBB-0599-41FF-A016-BDDA090D4FE7}" type="slidenum">
              <a:rPr lang="ar-SA"/>
              <a:pPr/>
              <a:t>56</a:t>
            </a:fld>
            <a:endParaRPr lang="en-US"/>
          </a:p>
        </p:txBody>
      </p:sp>
      <p:sp>
        <p:nvSpPr>
          <p:cNvPr id="62467" name="WordArt 6" descr="Paper bag"/>
          <p:cNvSpPr>
            <a:spLocks noChangeArrowheads="1" noChangeShapeType="1" noTextEdit="1"/>
          </p:cNvSpPr>
          <p:nvPr/>
        </p:nvSpPr>
        <p:spPr bwMode="auto">
          <a:xfrm>
            <a:off x="1162050" y="590550"/>
            <a:ext cx="6819900" cy="11620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نمودار رابطه شرکت با بازار</a:t>
            </a:r>
          </a:p>
        </p:txBody>
      </p:sp>
      <p:sp>
        <p:nvSpPr>
          <p:cNvPr id="62468" name="AutoShape 7"/>
          <p:cNvSpPr>
            <a:spLocks noChangeArrowheads="1"/>
          </p:cNvSpPr>
          <p:nvPr/>
        </p:nvSpPr>
        <p:spPr bwMode="auto">
          <a:xfrm rot="-5400000">
            <a:off x="4152900" y="3771900"/>
            <a:ext cx="838200" cy="1676400"/>
          </a:xfrm>
          <a:prstGeom prst="flowChartDelay">
            <a:avLst/>
          </a:prstGeom>
          <a:solidFill>
            <a:schemeClr val="accent1"/>
          </a:solidFill>
          <a:ln w="19050" algn="ctr">
            <a:solidFill>
              <a:schemeClr val="tx1"/>
            </a:solidFill>
            <a:miter lim="800000"/>
            <a:headEnd/>
            <a:tailEnd/>
          </a:ln>
        </p:spPr>
        <p:txBody>
          <a:bodyPr vert="eaVert" wrap="none" anchor="ctr"/>
          <a:lstStyle/>
          <a:p>
            <a:r>
              <a:rPr lang="fa-IR" sz="2400" i="1">
                <a:cs typeface="B Mitra" pitchFamily="2" charset="-78"/>
              </a:rPr>
              <a:t>شرکت</a:t>
            </a:r>
            <a:endParaRPr lang="en-US" sz="2400" i="1">
              <a:cs typeface="B Mitra" pitchFamily="2" charset="-78"/>
            </a:endParaRPr>
          </a:p>
        </p:txBody>
      </p:sp>
      <p:sp>
        <p:nvSpPr>
          <p:cNvPr id="62469" name="AutoShape 8"/>
          <p:cNvSpPr>
            <a:spLocks noChangeArrowheads="1"/>
          </p:cNvSpPr>
          <p:nvPr/>
        </p:nvSpPr>
        <p:spPr bwMode="auto">
          <a:xfrm>
            <a:off x="1981200" y="2590800"/>
            <a:ext cx="5257800" cy="4800600"/>
          </a:xfrm>
          <a:custGeom>
            <a:avLst/>
            <a:gdLst>
              <a:gd name="T0" fmla="*/ 2628900 w 21600"/>
              <a:gd name="T1" fmla="*/ 0 h 21600"/>
              <a:gd name="T2" fmla="*/ 440584 w 21600"/>
              <a:gd name="T3" fmla="*/ 2422080 h 21600"/>
              <a:gd name="T4" fmla="*/ 2628900 w 21600"/>
              <a:gd name="T5" fmla="*/ 804545 h 21600"/>
              <a:gd name="T6" fmla="*/ 4817216 w 21600"/>
              <a:gd name="T7" fmla="*/ 2422080 h 21600"/>
              <a:gd name="T8" fmla="*/ 0 60000 65536"/>
              <a:gd name="T9" fmla="*/ 0 60000 65536"/>
              <a:gd name="T10" fmla="*/ 0 60000 65536"/>
              <a:gd name="T11" fmla="*/ 0 60000 65536"/>
              <a:gd name="T12" fmla="*/ 0 w 21600"/>
              <a:gd name="T13" fmla="*/ 0 h 21600"/>
              <a:gd name="T14" fmla="*/ 21600 w 21600"/>
              <a:gd name="T15" fmla="*/ 7838 h 21600"/>
            </a:gdLst>
            <a:ahLst/>
            <a:cxnLst>
              <a:cxn ang="T8">
                <a:pos x="T0" y="T1"/>
              </a:cxn>
              <a:cxn ang="T9">
                <a:pos x="T2" y="T3"/>
              </a:cxn>
              <a:cxn ang="T10">
                <a:pos x="T4" y="T5"/>
              </a:cxn>
              <a:cxn ang="T11">
                <a:pos x="T6" y="T7"/>
              </a:cxn>
            </a:cxnLst>
            <a:rect l="T12" t="T13" r="T14" b="T15"/>
            <a:pathLst>
              <a:path w="21600" h="21600">
                <a:moveTo>
                  <a:pt x="3620" y="10878"/>
                </a:moveTo>
                <a:cubicBezTo>
                  <a:pt x="3620" y="10852"/>
                  <a:pt x="3620" y="10826"/>
                  <a:pt x="3620" y="10800"/>
                </a:cubicBezTo>
                <a:cubicBezTo>
                  <a:pt x="3620" y="6834"/>
                  <a:pt x="6834" y="3620"/>
                  <a:pt x="10800" y="3620"/>
                </a:cubicBezTo>
                <a:cubicBezTo>
                  <a:pt x="14765" y="3620"/>
                  <a:pt x="17980" y="6834"/>
                  <a:pt x="17980" y="10800"/>
                </a:cubicBezTo>
                <a:cubicBezTo>
                  <a:pt x="17980" y="10826"/>
                  <a:pt x="17979" y="10852"/>
                  <a:pt x="17979" y="10878"/>
                </a:cubicBezTo>
                <a:lnTo>
                  <a:pt x="21599" y="10918"/>
                </a:lnTo>
                <a:cubicBezTo>
                  <a:pt x="21599" y="10879"/>
                  <a:pt x="21600" y="10839"/>
                  <a:pt x="21600" y="10800"/>
                </a:cubicBezTo>
                <a:cubicBezTo>
                  <a:pt x="21600" y="4835"/>
                  <a:pt x="16764" y="0"/>
                  <a:pt x="10800" y="0"/>
                </a:cubicBezTo>
                <a:cubicBezTo>
                  <a:pt x="4835" y="0"/>
                  <a:pt x="0" y="4835"/>
                  <a:pt x="0" y="10800"/>
                </a:cubicBezTo>
                <a:cubicBezTo>
                  <a:pt x="-1" y="10839"/>
                  <a:pt x="0" y="10879"/>
                  <a:pt x="0" y="10918"/>
                </a:cubicBezTo>
                <a:close/>
              </a:path>
            </a:pathLst>
          </a:custGeom>
          <a:solidFill>
            <a:schemeClr val="accent1"/>
          </a:solidFill>
          <a:ln w="19050" algn="ctr">
            <a:solidFill>
              <a:schemeClr val="tx1"/>
            </a:solidFill>
            <a:miter lim="800000"/>
            <a:headEnd/>
            <a:tailEnd/>
          </a:ln>
        </p:spPr>
        <p:txBody>
          <a:bodyPr wrap="none" anchor="ctr"/>
          <a:lstStyle/>
          <a:p>
            <a:endParaRPr lang="fa-IR"/>
          </a:p>
        </p:txBody>
      </p:sp>
      <p:sp>
        <p:nvSpPr>
          <p:cNvPr id="62470" name="Line 11"/>
          <p:cNvSpPr>
            <a:spLocks noChangeShapeType="1"/>
          </p:cNvSpPr>
          <p:nvPr/>
        </p:nvSpPr>
        <p:spPr bwMode="auto">
          <a:xfrm>
            <a:off x="2438400" y="3657600"/>
            <a:ext cx="685800" cy="457200"/>
          </a:xfrm>
          <a:prstGeom prst="line">
            <a:avLst/>
          </a:prstGeom>
          <a:noFill/>
          <a:ln w="19050">
            <a:solidFill>
              <a:schemeClr val="tx1"/>
            </a:solidFill>
            <a:round/>
            <a:headEnd/>
            <a:tailEnd/>
          </a:ln>
        </p:spPr>
        <p:txBody>
          <a:bodyPr wrap="none" anchor="ctr"/>
          <a:lstStyle/>
          <a:p>
            <a:endParaRPr lang="fa-IR"/>
          </a:p>
        </p:txBody>
      </p:sp>
      <p:sp>
        <p:nvSpPr>
          <p:cNvPr id="62471" name="Freeform 12"/>
          <p:cNvSpPr>
            <a:spLocks/>
          </p:cNvSpPr>
          <p:nvPr/>
        </p:nvSpPr>
        <p:spPr bwMode="auto">
          <a:xfrm>
            <a:off x="3657600" y="2743200"/>
            <a:ext cx="379413" cy="747713"/>
          </a:xfrm>
          <a:custGeom>
            <a:avLst/>
            <a:gdLst>
              <a:gd name="T0" fmla="*/ 0 w 239"/>
              <a:gd name="T1" fmla="*/ 0 h 471"/>
              <a:gd name="T2" fmla="*/ 239 w 239"/>
              <a:gd name="T3" fmla="*/ 471 h 471"/>
              <a:gd name="T4" fmla="*/ 0 60000 65536"/>
              <a:gd name="T5" fmla="*/ 0 60000 65536"/>
              <a:gd name="T6" fmla="*/ 0 w 239"/>
              <a:gd name="T7" fmla="*/ 0 h 471"/>
              <a:gd name="T8" fmla="*/ 239 w 239"/>
              <a:gd name="T9" fmla="*/ 471 h 471"/>
            </a:gdLst>
            <a:ahLst/>
            <a:cxnLst>
              <a:cxn ang="T4">
                <a:pos x="T0" y="T1"/>
              </a:cxn>
              <a:cxn ang="T5">
                <a:pos x="T2" y="T3"/>
              </a:cxn>
            </a:cxnLst>
            <a:rect l="T6" t="T7" r="T8" b="T9"/>
            <a:pathLst>
              <a:path w="239" h="471">
                <a:moveTo>
                  <a:pt x="0" y="0"/>
                </a:moveTo>
                <a:lnTo>
                  <a:pt x="239" y="471"/>
                </a:lnTo>
              </a:path>
            </a:pathLst>
          </a:custGeom>
          <a:noFill/>
          <a:ln w="19050">
            <a:solidFill>
              <a:schemeClr val="tx1"/>
            </a:solidFill>
            <a:round/>
            <a:headEnd/>
            <a:tailEnd/>
          </a:ln>
        </p:spPr>
        <p:txBody>
          <a:bodyPr wrap="none" anchor="ctr"/>
          <a:lstStyle/>
          <a:p>
            <a:endParaRPr lang="fa-IR"/>
          </a:p>
        </p:txBody>
      </p:sp>
      <p:sp>
        <p:nvSpPr>
          <p:cNvPr id="62472" name="Freeform 13"/>
          <p:cNvSpPr>
            <a:spLocks/>
          </p:cNvSpPr>
          <p:nvPr/>
        </p:nvSpPr>
        <p:spPr bwMode="auto">
          <a:xfrm>
            <a:off x="5095875" y="2743200"/>
            <a:ext cx="390525" cy="703263"/>
          </a:xfrm>
          <a:custGeom>
            <a:avLst/>
            <a:gdLst>
              <a:gd name="T0" fmla="*/ 246 w 246"/>
              <a:gd name="T1" fmla="*/ 0 h 443"/>
              <a:gd name="T2" fmla="*/ 0 w 246"/>
              <a:gd name="T3" fmla="*/ 443 h 443"/>
              <a:gd name="T4" fmla="*/ 0 60000 65536"/>
              <a:gd name="T5" fmla="*/ 0 60000 65536"/>
              <a:gd name="T6" fmla="*/ 0 w 246"/>
              <a:gd name="T7" fmla="*/ 0 h 443"/>
              <a:gd name="T8" fmla="*/ 246 w 246"/>
              <a:gd name="T9" fmla="*/ 443 h 443"/>
            </a:gdLst>
            <a:ahLst/>
            <a:cxnLst>
              <a:cxn ang="T4">
                <a:pos x="T0" y="T1"/>
              </a:cxn>
              <a:cxn ang="T5">
                <a:pos x="T2" y="T3"/>
              </a:cxn>
            </a:cxnLst>
            <a:rect l="T6" t="T7" r="T8" b="T9"/>
            <a:pathLst>
              <a:path w="246" h="443">
                <a:moveTo>
                  <a:pt x="246" y="0"/>
                </a:moveTo>
                <a:lnTo>
                  <a:pt x="0" y="443"/>
                </a:lnTo>
              </a:path>
            </a:pathLst>
          </a:custGeom>
          <a:noFill/>
          <a:ln w="19050">
            <a:solidFill>
              <a:schemeClr val="tx1"/>
            </a:solidFill>
            <a:round/>
            <a:headEnd/>
            <a:tailEnd/>
          </a:ln>
        </p:spPr>
        <p:txBody>
          <a:bodyPr wrap="none" anchor="ctr"/>
          <a:lstStyle/>
          <a:p>
            <a:endParaRPr lang="fa-IR"/>
          </a:p>
        </p:txBody>
      </p:sp>
      <p:sp>
        <p:nvSpPr>
          <p:cNvPr id="62473" name="Freeform 14"/>
          <p:cNvSpPr>
            <a:spLocks/>
          </p:cNvSpPr>
          <p:nvPr/>
        </p:nvSpPr>
        <p:spPr bwMode="auto">
          <a:xfrm>
            <a:off x="6065838" y="3657600"/>
            <a:ext cx="715962" cy="468313"/>
          </a:xfrm>
          <a:custGeom>
            <a:avLst/>
            <a:gdLst>
              <a:gd name="T0" fmla="*/ 451 w 451"/>
              <a:gd name="T1" fmla="*/ 0 h 295"/>
              <a:gd name="T2" fmla="*/ 0 w 451"/>
              <a:gd name="T3" fmla="*/ 295 h 295"/>
              <a:gd name="T4" fmla="*/ 0 60000 65536"/>
              <a:gd name="T5" fmla="*/ 0 60000 65536"/>
              <a:gd name="T6" fmla="*/ 0 w 451"/>
              <a:gd name="T7" fmla="*/ 0 h 295"/>
              <a:gd name="T8" fmla="*/ 451 w 451"/>
              <a:gd name="T9" fmla="*/ 295 h 295"/>
            </a:gdLst>
            <a:ahLst/>
            <a:cxnLst>
              <a:cxn ang="T4">
                <a:pos x="T0" y="T1"/>
              </a:cxn>
              <a:cxn ang="T5">
                <a:pos x="T2" y="T3"/>
              </a:cxn>
            </a:cxnLst>
            <a:rect l="T6" t="T7" r="T8" b="T9"/>
            <a:pathLst>
              <a:path w="451" h="295">
                <a:moveTo>
                  <a:pt x="451" y="0"/>
                </a:moveTo>
                <a:lnTo>
                  <a:pt x="0" y="295"/>
                </a:lnTo>
              </a:path>
            </a:pathLst>
          </a:custGeom>
          <a:noFill/>
          <a:ln w="19050">
            <a:solidFill>
              <a:schemeClr val="tx1"/>
            </a:solidFill>
            <a:round/>
            <a:headEnd/>
            <a:tailEnd/>
          </a:ln>
        </p:spPr>
        <p:txBody>
          <a:bodyPr wrap="none" anchor="ctr"/>
          <a:lstStyle/>
          <a:p>
            <a:endParaRPr lang="fa-IR"/>
          </a:p>
        </p:txBody>
      </p:sp>
      <p:sp>
        <p:nvSpPr>
          <p:cNvPr id="62474" name="Line 15"/>
          <p:cNvSpPr>
            <a:spLocks noChangeShapeType="1"/>
          </p:cNvSpPr>
          <p:nvPr/>
        </p:nvSpPr>
        <p:spPr bwMode="auto">
          <a:xfrm>
            <a:off x="3048000" y="4572000"/>
            <a:ext cx="609600" cy="1524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62475" name="Line 16"/>
          <p:cNvSpPr>
            <a:spLocks noChangeShapeType="1"/>
          </p:cNvSpPr>
          <p:nvPr/>
        </p:nvSpPr>
        <p:spPr bwMode="auto">
          <a:xfrm>
            <a:off x="3581400" y="3810000"/>
            <a:ext cx="381000" cy="3810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62476" name="Line 17"/>
          <p:cNvSpPr>
            <a:spLocks noChangeShapeType="1"/>
          </p:cNvSpPr>
          <p:nvPr/>
        </p:nvSpPr>
        <p:spPr bwMode="auto">
          <a:xfrm>
            <a:off x="4572000" y="3505200"/>
            <a:ext cx="0" cy="5334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62477" name="Line 18"/>
          <p:cNvSpPr>
            <a:spLocks noChangeShapeType="1"/>
          </p:cNvSpPr>
          <p:nvPr/>
        </p:nvSpPr>
        <p:spPr bwMode="auto">
          <a:xfrm flipH="1">
            <a:off x="5181600" y="3810000"/>
            <a:ext cx="381000" cy="3810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62478" name="Line 19"/>
          <p:cNvSpPr>
            <a:spLocks noChangeShapeType="1"/>
          </p:cNvSpPr>
          <p:nvPr/>
        </p:nvSpPr>
        <p:spPr bwMode="auto">
          <a:xfrm flipV="1">
            <a:off x="5562600" y="4572000"/>
            <a:ext cx="609600" cy="1524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62479" name="Text Box 5"/>
          <p:cNvSpPr txBox="1">
            <a:spLocks noChangeArrowheads="1"/>
          </p:cNvSpPr>
          <p:nvPr/>
        </p:nvSpPr>
        <p:spPr bwMode="auto">
          <a:xfrm rot="-4108762">
            <a:off x="1608138" y="4335462"/>
            <a:ext cx="1600200" cy="396875"/>
          </a:xfrm>
          <a:prstGeom prst="rect">
            <a:avLst/>
          </a:prstGeom>
          <a:noFill/>
          <a:ln w="9525">
            <a:noFill/>
            <a:miter lim="800000"/>
            <a:headEnd/>
            <a:tailEnd/>
          </a:ln>
        </p:spPr>
        <p:txBody>
          <a:bodyPr>
            <a:spAutoFit/>
          </a:bodyPr>
          <a:lstStyle/>
          <a:p>
            <a:pPr algn="r" rtl="1">
              <a:spcBef>
                <a:spcPct val="50000"/>
              </a:spcBef>
            </a:pPr>
            <a:r>
              <a:rPr lang="fa-IR" sz="2000">
                <a:cs typeface="B Mitra" pitchFamily="2" charset="-78"/>
              </a:rPr>
              <a:t>بازارهای مصرفی</a:t>
            </a:r>
            <a:endParaRPr lang="en-US" sz="2000">
              <a:cs typeface="B Mitra" pitchFamily="2" charset="-78"/>
            </a:endParaRPr>
          </a:p>
        </p:txBody>
      </p:sp>
      <p:sp>
        <p:nvSpPr>
          <p:cNvPr id="62480" name="Text Box 20"/>
          <p:cNvSpPr txBox="1">
            <a:spLocks noChangeArrowheads="1"/>
          </p:cNvSpPr>
          <p:nvPr/>
        </p:nvSpPr>
        <p:spPr bwMode="auto">
          <a:xfrm rot="-2107945">
            <a:off x="2514600" y="3260725"/>
            <a:ext cx="1379538" cy="396875"/>
          </a:xfrm>
          <a:prstGeom prst="rect">
            <a:avLst/>
          </a:prstGeom>
          <a:noFill/>
          <a:ln w="9525">
            <a:noFill/>
            <a:miter lim="800000"/>
            <a:headEnd/>
            <a:tailEnd/>
          </a:ln>
        </p:spPr>
        <p:txBody>
          <a:bodyPr>
            <a:spAutoFit/>
          </a:bodyPr>
          <a:lstStyle/>
          <a:p>
            <a:pPr algn="r" rtl="1">
              <a:spcBef>
                <a:spcPct val="50000"/>
              </a:spcBef>
            </a:pPr>
            <a:r>
              <a:rPr lang="fa-IR" sz="2000">
                <a:cs typeface="B Mitra" pitchFamily="2" charset="-78"/>
              </a:rPr>
              <a:t>بازارهای صنعتی</a:t>
            </a:r>
            <a:endParaRPr lang="en-US" sz="2000">
              <a:cs typeface="B Mitra" pitchFamily="2" charset="-78"/>
            </a:endParaRPr>
          </a:p>
        </p:txBody>
      </p:sp>
      <p:sp>
        <p:nvSpPr>
          <p:cNvPr id="62481" name="Text Box 21"/>
          <p:cNvSpPr txBox="1">
            <a:spLocks noChangeArrowheads="1"/>
          </p:cNvSpPr>
          <p:nvPr/>
        </p:nvSpPr>
        <p:spPr bwMode="auto">
          <a:xfrm>
            <a:off x="3733800" y="2819400"/>
            <a:ext cx="1600200" cy="396875"/>
          </a:xfrm>
          <a:prstGeom prst="rect">
            <a:avLst/>
          </a:prstGeom>
          <a:noFill/>
          <a:ln w="9525">
            <a:noFill/>
            <a:miter lim="800000"/>
            <a:headEnd/>
            <a:tailEnd/>
          </a:ln>
        </p:spPr>
        <p:txBody>
          <a:bodyPr>
            <a:spAutoFit/>
          </a:bodyPr>
          <a:lstStyle/>
          <a:p>
            <a:pPr algn="r" rtl="1">
              <a:spcBef>
                <a:spcPct val="50000"/>
              </a:spcBef>
            </a:pPr>
            <a:r>
              <a:rPr lang="fa-IR" sz="2000">
                <a:cs typeface="B Mitra" pitchFamily="2" charset="-78"/>
              </a:rPr>
              <a:t>بازارهای واسطه ای</a:t>
            </a:r>
            <a:endParaRPr lang="en-US" sz="2000">
              <a:cs typeface="B Mitra" pitchFamily="2" charset="-78"/>
            </a:endParaRPr>
          </a:p>
        </p:txBody>
      </p:sp>
      <p:sp>
        <p:nvSpPr>
          <p:cNvPr id="62482" name="Text Box 22"/>
          <p:cNvSpPr txBox="1">
            <a:spLocks noChangeArrowheads="1"/>
          </p:cNvSpPr>
          <p:nvPr/>
        </p:nvSpPr>
        <p:spPr bwMode="auto">
          <a:xfrm rot="2179003">
            <a:off x="5249863" y="3200400"/>
            <a:ext cx="1227137" cy="396875"/>
          </a:xfrm>
          <a:prstGeom prst="rect">
            <a:avLst/>
          </a:prstGeom>
          <a:noFill/>
          <a:ln w="9525">
            <a:noFill/>
            <a:miter lim="800000"/>
            <a:headEnd/>
            <a:tailEnd/>
          </a:ln>
        </p:spPr>
        <p:txBody>
          <a:bodyPr>
            <a:spAutoFit/>
          </a:bodyPr>
          <a:lstStyle/>
          <a:p>
            <a:pPr algn="r" rtl="1">
              <a:spcBef>
                <a:spcPct val="50000"/>
              </a:spcBef>
            </a:pPr>
            <a:r>
              <a:rPr lang="fa-IR" sz="2000">
                <a:cs typeface="B Mitra" pitchFamily="2" charset="-78"/>
              </a:rPr>
              <a:t>بازارهای دولتی</a:t>
            </a:r>
            <a:endParaRPr lang="en-US" sz="2000">
              <a:cs typeface="B Mitra" pitchFamily="2" charset="-78"/>
            </a:endParaRPr>
          </a:p>
        </p:txBody>
      </p:sp>
      <p:sp>
        <p:nvSpPr>
          <p:cNvPr id="62483" name="Text Box 23"/>
          <p:cNvSpPr txBox="1">
            <a:spLocks noChangeArrowheads="1"/>
          </p:cNvSpPr>
          <p:nvPr/>
        </p:nvSpPr>
        <p:spPr bwMode="auto">
          <a:xfrm rot="4250867">
            <a:off x="5950744" y="4121944"/>
            <a:ext cx="1600200" cy="366712"/>
          </a:xfrm>
          <a:prstGeom prst="rect">
            <a:avLst/>
          </a:prstGeom>
          <a:noFill/>
          <a:ln w="9525">
            <a:noFill/>
            <a:miter lim="800000"/>
            <a:headEnd/>
            <a:tailEnd/>
          </a:ln>
        </p:spPr>
        <p:txBody>
          <a:bodyPr>
            <a:spAutoFit/>
          </a:bodyPr>
          <a:lstStyle/>
          <a:p>
            <a:pPr algn="r" rtl="1">
              <a:spcBef>
                <a:spcPct val="50000"/>
              </a:spcBef>
            </a:pPr>
            <a:r>
              <a:rPr lang="fa-IR" sz="1800">
                <a:cs typeface="B Mitra" pitchFamily="2" charset="-78"/>
              </a:rPr>
              <a:t>بازارهای بین المللی</a:t>
            </a:r>
            <a:endParaRPr lang="en-US" sz="1800">
              <a:cs typeface="B Mitra" pitchFamily="2" charset="-78"/>
            </a:endParaRPr>
          </a:p>
        </p:txBody>
      </p:sp>
    </p:spTree>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7010400" y="6245225"/>
            <a:ext cx="2133600" cy="476250"/>
          </a:xfrm>
          <a:prstGeom prst="rect">
            <a:avLst/>
          </a:prstGeom>
          <a:noFill/>
        </p:spPr>
        <p:txBody>
          <a:bodyPr/>
          <a:lstStyle/>
          <a:p>
            <a:fld id="{1CB8E161-DBD3-409F-99D6-48F753CC0CCC}" type="slidenum">
              <a:rPr lang="ar-SA"/>
              <a:pPr/>
              <a:t>57</a:t>
            </a:fld>
            <a:endParaRPr lang="en-US"/>
          </a:p>
        </p:txBody>
      </p:sp>
      <p:sp>
        <p:nvSpPr>
          <p:cNvPr id="63491" name="Text Box 4"/>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فرآیندی که توسط آن ، مدیران شرکت ، محیط را مطالعه و بررسی می نمایند تا فرصت ها و تهدیدات پیش روی مؤسسه را شناسایی و مشخص نمایند </a:t>
            </a:r>
            <a:endParaRPr lang="en-US" i="1">
              <a:cs typeface="B Mitra" pitchFamily="2" charset="-78"/>
            </a:endParaRPr>
          </a:p>
        </p:txBody>
      </p:sp>
      <p:sp>
        <p:nvSpPr>
          <p:cNvPr id="63492" name="WordArt 5" descr="Paper bag"/>
          <p:cNvSpPr>
            <a:spLocks noChangeArrowheads="1" noChangeShapeType="1" noTextEdit="1"/>
          </p:cNvSpPr>
          <p:nvPr/>
        </p:nvSpPr>
        <p:spPr bwMode="auto">
          <a:xfrm>
            <a:off x="1309688" y="533400"/>
            <a:ext cx="652462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تجزیه و تحلیل محیط</a:t>
            </a:r>
          </a:p>
        </p:txBody>
      </p:sp>
    </p:spTree>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xfrm>
            <a:off x="7010400" y="6245225"/>
            <a:ext cx="2133600" cy="476250"/>
          </a:xfrm>
          <a:prstGeom prst="rect">
            <a:avLst/>
          </a:prstGeom>
          <a:noFill/>
        </p:spPr>
        <p:txBody>
          <a:bodyPr/>
          <a:lstStyle/>
          <a:p>
            <a:fld id="{B0170202-B224-4545-9B51-355EF3DAB006}" type="slidenum">
              <a:rPr lang="ar-SA"/>
              <a:pPr/>
              <a:t>58</a:t>
            </a:fld>
            <a:endParaRPr lang="en-US"/>
          </a:p>
        </p:txBody>
      </p:sp>
      <p:sp>
        <p:nvSpPr>
          <p:cNvPr id="64515" name="Text Box 4"/>
          <p:cNvSpPr txBox="1">
            <a:spLocks noChangeArrowheads="1"/>
          </p:cNvSpPr>
          <p:nvPr/>
        </p:nvSpPr>
        <p:spPr bwMode="auto">
          <a:xfrm>
            <a:off x="457200" y="27749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به مجموعه شرایطی اطلاق می شود که تصمیمات بازاریابی باید با توجه به آنها اتخاذ گردیده و عملیات بازاریابی نیز با لحاظ نمودن آنها اجرا گردد</a:t>
            </a:r>
            <a:endParaRPr lang="en-US" i="1">
              <a:cs typeface="B Mitra" pitchFamily="2" charset="-78"/>
            </a:endParaRPr>
          </a:p>
        </p:txBody>
      </p:sp>
      <p:sp>
        <p:nvSpPr>
          <p:cNvPr id="64516" name="WordArt 5" descr="Paper bag"/>
          <p:cNvSpPr>
            <a:spLocks noChangeArrowheads="1" noChangeShapeType="1" noTextEdit="1"/>
          </p:cNvSpPr>
          <p:nvPr/>
        </p:nvSpPr>
        <p:spPr bwMode="auto">
          <a:xfrm>
            <a:off x="2271713" y="533400"/>
            <a:ext cx="46005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محیط بازاریابی</a:t>
            </a:r>
          </a:p>
        </p:txBody>
      </p:sp>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xfrm>
            <a:off x="7010400" y="6245225"/>
            <a:ext cx="2133600" cy="476250"/>
          </a:xfrm>
          <a:prstGeom prst="rect">
            <a:avLst/>
          </a:prstGeom>
          <a:noFill/>
        </p:spPr>
        <p:txBody>
          <a:bodyPr/>
          <a:lstStyle/>
          <a:p>
            <a:fld id="{54026AF0-29C5-47A9-880F-64A43D8FD07D}" type="slidenum">
              <a:rPr lang="ar-SA"/>
              <a:pPr/>
              <a:t>59</a:t>
            </a:fld>
            <a:endParaRPr lang="en-US"/>
          </a:p>
        </p:txBody>
      </p:sp>
      <p:sp>
        <p:nvSpPr>
          <p:cNvPr id="65539" name="Text Box 4"/>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عبارتست از فرآیند گردآوری اطلاعات مربوط به انواع محیط ها از طریق مطالعه و بررسی و با بهره گیری از روش های گوناگون تحقیق و پژوهش</a:t>
            </a:r>
            <a:endParaRPr lang="en-US" i="1">
              <a:cs typeface="B Mitra" pitchFamily="2" charset="-78"/>
            </a:endParaRPr>
          </a:p>
        </p:txBody>
      </p:sp>
      <p:sp>
        <p:nvSpPr>
          <p:cNvPr id="65540" name="WordArt 5" descr="Paper bag"/>
          <p:cNvSpPr>
            <a:spLocks noChangeArrowheads="1" noChangeShapeType="1" noTextEdit="1"/>
          </p:cNvSpPr>
          <p:nvPr/>
        </p:nvSpPr>
        <p:spPr bwMode="auto">
          <a:xfrm>
            <a:off x="2433638" y="533400"/>
            <a:ext cx="427672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محیط شناسی</a:t>
            </a: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xfrm>
            <a:off x="7010400" y="6245225"/>
            <a:ext cx="2133600" cy="476250"/>
          </a:xfrm>
          <a:prstGeom prst="rect">
            <a:avLst/>
          </a:prstGeom>
          <a:noFill/>
        </p:spPr>
        <p:txBody>
          <a:bodyPr/>
          <a:lstStyle/>
          <a:p>
            <a:fld id="{8263BA21-C1E8-445A-BFFF-E1D5A81882FC}" type="slidenum">
              <a:rPr lang="ar-SA"/>
              <a:pPr/>
              <a:t>6</a:t>
            </a:fld>
            <a:endParaRPr lang="en-US"/>
          </a:p>
        </p:txBody>
      </p:sp>
      <p:sp>
        <p:nvSpPr>
          <p:cNvPr id="11267" name="Text Box 5"/>
          <p:cNvSpPr txBox="1">
            <a:spLocks noChangeArrowheads="1"/>
          </p:cNvSpPr>
          <p:nvPr/>
        </p:nvSpPr>
        <p:spPr bwMode="auto">
          <a:xfrm>
            <a:off x="457200" y="1157288"/>
            <a:ext cx="8153400" cy="519112"/>
          </a:xfrm>
          <a:prstGeom prst="rect">
            <a:avLst/>
          </a:prstGeom>
          <a:noFill/>
          <a:ln w="9525">
            <a:noFill/>
            <a:miter lim="800000"/>
            <a:headEnd/>
            <a:tailEnd/>
          </a:ln>
        </p:spPr>
        <p:txBody>
          <a:bodyPr>
            <a:spAutoFit/>
          </a:bodyPr>
          <a:lstStyle/>
          <a:p>
            <a:pPr rtl="1">
              <a:spcBef>
                <a:spcPct val="50000"/>
              </a:spcBef>
            </a:pPr>
            <a:r>
              <a:rPr lang="fa-IR" sz="2800" i="1">
                <a:cs typeface="B Mitra" pitchFamily="2" charset="-78"/>
              </a:rPr>
              <a:t>شکل زیر ، هفت مفهوم اساسی علم بازار یابی و رابطه آنها را با هم نشان می دهد</a:t>
            </a:r>
            <a:endParaRPr lang="en-US" sz="2800" i="1">
              <a:cs typeface="B Mitra" pitchFamily="2" charset="-78"/>
            </a:endParaRPr>
          </a:p>
        </p:txBody>
      </p:sp>
      <p:sp>
        <p:nvSpPr>
          <p:cNvPr id="11268" name="WordArt 6" descr="Paper bag"/>
          <p:cNvSpPr>
            <a:spLocks noChangeArrowheads="1" noChangeShapeType="1" noTextEdit="1"/>
          </p:cNvSpPr>
          <p:nvPr/>
        </p:nvSpPr>
        <p:spPr bwMode="auto">
          <a:xfrm>
            <a:off x="2819400" y="304800"/>
            <a:ext cx="3133725" cy="723900"/>
          </a:xfrm>
          <a:prstGeom prst="rect">
            <a:avLst/>
          </a:prstGeom>
        </p:spPr>
        <p:txBody>
          <a:bodyPr wrap="none" fromWordArt="1">
            <a:prstTxWarp prst="textPlain">
              <a:avLst>
                <a:gd name="adj" fmla="val 50000"/>
              </a:avLst>
            </a:prstTxWarp>
          </a:bodyPr>
          <a:lstStyle/>
          <a:p>
            <a:pPr rtl="1"/>
            <a:r>
              <a:rPr lang="fa-IR" sz="3200" b="1" kern="10">
                <a:ln w="9525">
                  <a:solidFill>
                    <a:srgbClr val="000000"/>
                  </a:solidFill>
                  <a:round/>
                  <a:headEnd/>
                  <a:tailEnd/>
                </a:ln>
                <a:blipFill dpi="0" rotWithShape="0">
                  <a:blip r:embed="rId3"/>
                  <a:srcRect/>
                  <a:tile tx="0" ty="0" sx="100000" sy="100000" flip="none" algn="tl"/>
                </a:blipFill>
                <a:cs typeface="B Mitra"/>
              </a:rPr>
              <a:t>مفاهیم اساسی بازار یابی  </a:t>
            </a:r>
          </a:p>
        </p:txBody>
      </p:sp>
      <p:sp>
        <p:nvSpPr>
          <p:cNvPr id="11269" name="AutoShape 7"/>
          <p:cNvSpPr>
            <a:spLocks noChangeArrowheads="1"/>
          </p:cNvSpPr>
          <p:nvPr/>
        </p:nvSpPr>
        <p:spPr bwMode="auto">
          <a:xfrm>
            <a:off x="4114800" y="1676400"/>
            <a:ext cx="1219200" cy="685800"/>
          </a:xfrm>
          <a:prstGeom prst="flowChartAlternateProcess">
            <a:avLst/>
          </a:prstGeom>
          <a:solidFill>
            <a:schemeClr val="accent1"/>
          </a:solidFill>
          <a:ln w="19050">
            <a:solidFill>
              <a:schemeClr val="tx1"/>
            </a:solidFill>
            <a:miter lim="800000"/>
            <a:headEnd/>
            <a:tailEnd/>
          </a:ln>
        </p:spPr>
        <p:txBody>
          <a:bodyPr wrap="none" anchor="ctr"/>
          <a:lstStyle/>
          <a:p>
            <a:r>
              <a:rPr lang="fa-IR" sz="1800" b="1" i="1">
                <a:cs typeface="B Mitra" pitchFamily="2" charset="-78"/>
              </a:rPr>
              <a:t>نیاز</a:t>
            </a:r>
            <a:endParaRPr lang="en-US" sz="1800" b="1" i="1">
              <a:cs typeface="B Mitra" pitchFamily="2" charset="-78"/>
            </a:endParaRPr>
          </a:p>
        </p:txBody>
      </p:sp>
      <p:sp>
        <p:nvSpPr>
          <p:cNvPr id="11270" name="Line 8"/>
          <p:cNvSpPr>
            <a:spLocks noChangeShapeType="1"/>
          </p:cNvSpPr>
          <p:nvPr/>
        </p:nvSpPr>
        <p:spPr bwMode="auto">
          <a:xfrm>
            <a:off x="5410200" y="1981200"/>
            <a:ext cx="1752600" cy="1066800"/>
          </a:xfrm>
          <a:prstGeom prst="line">
            <a:avLst/>
          </a:prstGeom>
          <a:noFill/>
          <a:ln w="19050">
            <a:solidFill>
              <a:schemeClr val="tx1"/>
            </a:solidFill>
            <a:round/>
            <a:headEnd/>
            <a:tailEnd type="stealth" w="lg" len="lg"/>
          </a:ln>
        </p:spPr>
        <p:txBody>
          <a:bodyPr/>
          <a:lstStyle/>
          <a:p>
            <a:endParaRPr lang="fa-IR"/>
          </a:p>
        </p:txBody>
      </p:sp>
      <p:sp>
        <p:nvSpPr>
          <p:cNvPr id="11271" name="AutoShape 9"/>
          <p:cNvSpPr>
            <a:spLocks noChangeArrowheads="1"/>
          </p:cNvSpPr>
          <p:nvPr/>
        </p:nvSpPr>
        <p:spPr bwMode="auto">
          <a:xfrm>
            <a:off x="1752600" y="4343400"/>
            <a:ext cx="1219200" cy="685800"/>
          </a:xfrm>
          <a:prstGeom prst="flowChartAlternateProcess">
            <a:avLst/>
          </a:prstGeom>
          <a:solidFill>
            <a:schemeClr val="accent1"/>
          </a:solidFill>
          <a:ln w="19050">
            <a:solidFill>
              <a:schemeClr val="tx1"/>
            </a:solidFill>
            <a:miter lim="800000"/>
            <a:headEnd/>
            <a:tailEnd/>
          </a:ln>
        </p:spPr>
        <p:txBody>
          <a:bodyPr wrap="none" anchor="ctr"/>
          <a:lstStyle/>
          <a:p>
            <a:r>
              <a:rPr lang="fa-IR" sz="1800" b="1" i="1">
                <a:cs typeface="B Mitra" pitchFamily="2" charset="-78"/>
              </a:rPr>
              <a:t>معامله</a:t>
            </a:r>
            <a:endParaRPr lang="en-US" sz="1800" b="1" i="1">
              <a:cs typeface="B Mitra" pitchFamily="2" charset="-78"/>
            </a:endParaRPr>
          </a:p>
        </p:txBody>
      </p:sp>
      <p:sp>
        <p:nvSpPr>
          <p:cNvPr id="11272" name="AutoShape 10"/>
          <p:cNvSpPr>
            <a:spLocks noChangeArrowheads="1"/>
          </p:cNvSpPr>
          <p:nvPr/>
        </p:nvSpPr>
        <p:spPr bwMode="auto">
          <a:xfrm>
            <a:off x="1752600" y="3124200"/>
            <a:ext cx="1219200" cy="685800"/>
          </a:xfrm>
          <a:prstGeom prst="flowChartAlternateProcess">
            <a:avLst/>
          </a:prstGeom>
          <a:solidFill>
            <a:schemeClr val="accent1"/>
          </a:solidFill>
          <a:ln w="19050">
            <a:solidFill>
              <a:schemeClr val="tx1"/>
            </a:solidFill>
            <a:miter lim="800000"/>
            <a:headEnd/>
            <a:tailEnd/>
          </a:ln>
        </p:spPr>
        <p:txBody>
          <a:bodyPr wrap="none" anchor="ctr"/>
          <a:lstStyle/>
          <a:p>
            <a:r>
              <a:rPr lang="fa-IR" sz="1800" b="1" i="1">
                <a:cs typeface="B Mitra" pitchFamily="2" charset="-78"/>
              </a:rPr>
              <a:t>بازار</a:t>
            </a:r>
            <a:endParaRPr lang="en-US" sz="1800" b="1" i="1">
              <a:cs typeface="B Mitra" pitchFamily="2" charset="-78"/>
            </a:endParaRPr>
          </a:p>
        </p:txBody>
      </p:sp>
      <p:sp>
        <p:nvSpPr>
          <p:cNvPr id="11273" name="AutoShape 11"/>
          <p:cNvSpPr>
            <a:spLocks noChangeArrowheads="1"/>
          </p:cNvSpPr>
          <p:nvPr/>
        </p:nvSpPr>
        <p:spPr bwMode="auto">
          <a:xfrm>
            <a:off x="3276600" y="5562600"/>
            <a:ext cx="1219200" cy="685800"/>
          </a:xfrm>
          <a:prstGeom prst="flowChartAlternateProcess">
            <a:avLst/>
          </a:prstGeom>
          <a:solidFill>
            <a:schemeClr val="accent1"/>
          </a:solidFill>
          <a:ln w="19050">
            <a:solidFill>
              <a:schemeClr val="tx1"/>
            </a:solidFill>
            <a:miter lim="800000"/>
            <a:headEnd/>
            <a:tailEnd/>
          </a:ln>
        </p:spPr>
        <p:txBody>
          <a:bodyPr wrap="none" anchor="ctr"/>
          <a:lstStyle/>
          <a:p>
            <a:r>
              <a:rPr lang="fa-IR" sz="1800" b="1" i="1">
                <a:cs typeface="B Mitra" pitchFamily="2" charset="-78"/>
              </a:rPr>
              <a:t>مبادله</a:t>
            </a:r>
            <a:endParaRPr lang="en-US" sz="1800" b="1" i="1">
              <a:cs typeface="B Mitra" pitchFamily="2" charset="-78"/>
            </a:endParaRPr>
          </a:p>
        </p:txBody>
      </p:sp>
      <p:sp>
        <p:nvSpPr>
          <p:cNvPr id="11274" name="AutoShape 12"/>
          <p:cNvSpPr>
            <a:spLocks noChangeArrowheads="1"/>
          </p:cNvSpPr>
          <p:nvPr/>
        </p:nvSpPr>
        <p:spPr bwMode="auto">
          <a:xfrm>
            <a:off x="5029200" y="5562600"/>
            <a:ext cx="1219200" cy="685800"/>
          </a:xfrm>
          <a:prstGeom prst="flowChartAlternateProcess">
            <a:avLst/>
          </a:prstGeom>
          <a:solidFill>
            <a:schemeClr val="accent1"/>
          </a:solidFill>
          <a:ln w="19050">
            <a:solidFill>
              <a:schemeClr val="tx1"/>
            </a:solidFill>
            <a:miter lim="800000"/>
            <a:headEnd/>
            <a:tailEnd/>
          </a:ln>
        </p:spPr>
        <p:txBody>
          <a:bodyPr wrap="none" anchor="ctr"/>
          <a:lstStyle/>
          <a:p>
            <a:r>
              <a:rPr lang="fa-IR" sz="1800" b="1" i="1">
                <a:cs typeface="B Mitra" pitchFamily="2" charset="-78"/>
              </a:rPr>
              <a:t>کالا</a:t>
            </a:r>
            <a:endParaRPr lang="en-US" sz="1800" b="1" i="1">
              <a:cs typeface="B Mitra" pitchFamily="2" charset="-78"/>
            </a:endParaRPr>
          </a:p>
        </p:txBody>
      </p:sp>
      <p:sp>
        <p:nvSpPr>
          <p:cNvPr id="11275" name="AutoShape 13"/>
          <p:cNvSpPr>
            <a:spLocks noChangeArrowheads="1"/>
          </p:cNvSpPr>
          <p:nvPr/>
        </p:nvSpPr>
        <p:spPr bwMode="auto">
          <a:xfrm>
            <a:off x="6477000" y="4343400"/>
            <a:ext cx="1219200" cy="685800"/>
          </a:xfrm>
          <a:prstGeom prst="flowChartAlternateProcess">
            <a:avLst/>
          </a:prstGeom>
          <a:solidFill>
            <a:schemeClr val="accent1"/>
          </a:solidFill>
          <a:ln w="19050">
            <a:solidFill>
              <a:schemeClr val="tx1"/>
            </a:solidFill>
            <a:miter lim="800000"/>
            <a:headEnd/>
            <a:tailEnd/>
          </a:ln>
        </p:spPr>
        <p:txBody>
          <a:bodyPr wrap="none" anchor="ctr"/>
          <a:lstStyle/>
          <a:p>
            <a:r>
              <a:rPr lang="fa-IR" sz="1800" b="1" i="1">
                <a:cs typeface="B Mitra" pitchFamily="2" charset="-78"/>
              </a:rPr>
              <a:t>تقاضا</a:t>
            </a:r>
            <a:endParaRPr lang="en-US" sz="1800" b="1" i="1">
              <a:cs typeface="B Mitra" pitchFamily="2" charset="-78"/>
            </a:endParaRPr>
          </a:p>
        </p:txBody>
      </p:sp>
      <p:sp>
        <p:nvSpPr>
          <p:cNvPr id="11276" name="AutoShape 14"/>
          <p:cNvSpPr>
            <a:spLocks noChangeArrowheads="1"/>
          </p:cNvSpPr>
          <p:nvPr/>
        </p:nvSpPr>
        <p:spPr bwMode="auto">
          <a:xfrm>
            <a:off x="6477000" y="3124200"/>
            <a:ext cx="1219200" cy="685800"/>
          </a:xfrm>
          <a:prstGeom prst="flowChartAlternateProcess">
            <a:avLst/>
          </a:prstGeom>
          <a:solidFill>
            <a:schemeClr val="accent1"/>
          </a:solidFill>
          <a:ln w="19050">
            <a:solidFill>
              <a:schemeClr val="tx1"/>
            </a:solidFill>
            <a:miter lim="800000"/>
            <a:headEnd/>
            <a:tailEnd/>
          </a:ln>
        </p:spPr>
        <p:txBody>
          <a:bodyPr wrap="none" anchor="ctr"/>
          <a:lstStyle/>
          <a:p>
            <a:r>
              <a:rPr lang="fa-IR" sz="1800" b="1" i="1">
                <a:cs typeface="B Mitra" pitchFamily="2" charset="-78"/>
              </a:rPr>
              <a:t>خواسته</a:t>
            </a:r>
            <a:endParaRPr lang="en-US" sz="1800" b="1" i="1">
              <a:cs typeface="B Mitra" pitchFamily="2" charset="-78"/>
            </a:endParaRPr>
          </a:p>
        </p:txBody>
      </p:sp>
      <p:sp>
        <p:nvSpPr>
          <p:cNvPr id="11277" name="Line 15"/>
          <p:cNvSpPr>
            <a:spLocks noChangeShapeType="1"/>
          </p:cNvSpPr>
          <p:nvPr/>
        </p:nvSpPr>
        <p:spPr bwMode="auto">
          <a:xfrm flipV="1">
            <a:off x="2362200" y="1981200"/>
            <a:ext cx="1676400" cy="1066800"/>
          </a:xfrm>
          <a:prstGeom prst="line">
            <a:avLst/>
          </a:prstGeom>
          <a:noFill/>
          <a:ln w="19050">
            <a:solidFill>
              <a:schemeClr val="tx1"/>
            </a:solidFill>
            <a:round/>
            <a:headEnd/>
            <a:tailEnd type="stealth" w="lg" len="lg"/>
          </a:ln>
        </p:spPr>
        <p:txBody>
          <a:bodyPr/>
          <a:lstStyle/>
          <a:p>
            <a:endParaRPr lang="fa-IR"/>
          </a:p>
        </p:txBody>
      </p:sp>
      <p:sp>
        <p:nvSpPr>
          <p:cNvPr id="11278" name="Line 16"/>
          <p:cNvSpPr>
            <a:spLocks noChangeShapeType="1"/>
          </p:cNvSpPr>
          <p:nvPr/>
        </p:nvSpPr>
        <p:spPr bwMode="auto">
          <a:xfrm flipV="1">
            <a:off x="2362200" y="3886200"/>
            <a:ext cx="0" cy="381000"/>
          </a:xfrm>
          <a:prstGeom prst="line">
            <a:avLst/>
          </a:prstGeom>
          <a:noFill/>
          <a:ln w="19050">
            <a:solidFill>
              <a:schemeClr val="tx1"/>
            </a:solidFill>
            <a:round/>
            <a:headEnd/>
            <a:tailEnd type="stealth" w="lg" len="lg"/>
          </a:ln>
        </p:spPr>
        <p:txBody>
          <a:bodyPr/>
          <a:lstStyle/>
          <a:p>
            <a:endParaRPr lang="fa-IR"/>
          </a:p>
        </p:txBody>
      </p:sp>
      <p:sp>
        <p:nvSpPr>
          <p:cNvPr id="11279" name="Line 17"/>
          <p:cNvSpPr>
            <a:spLocks noChangeShapeType="1"/>
          </p:cNvSpPr>
          <p:nvPr/>
        </p:nvSpPr>
        <p:spPr bwMode="auto">
          <a:xfrm>
            <a:off x="4572000" y="5943600"/>
            <a:ext cx="381000" cy="0"/>
          </a:xfrm>
          <a:prstGeom prst="line">
            <a:avLst/>
          </a:prstGeom>
          <a:noFill/>
          <a:ln w="19050">
            <a:solidFill>
              <a:schemeClr val="tx1"/>
            </a:solidFill>
            <a:round/>
            <a:headEnd type="stealth" w="lg" len="lg"/>
            <a:tailEnd type="none" w="lg" len="lg"/>
          </a:ln>
        </p:spPr>
        <p:txBody>
          <a:bodyPr/>
          <a:lstStyle/>
          <a:p>
            <a:endParaRPr lang="fa-IR"/>
          </a:p>
        </p:txBody>
      </p:sp>
      <p:sp>
        <p:nvSpPr>
          <p:cNvPr id="11280" name="Line 18"/>
          <p:cNvSpPr>
            <a:spLocks noChangeShapeType="1"/>
          </p:cNvSpPr>
          <p:nvPr/>
        </p:nvSpPr>
        <p:spPr bwMode="auto">
          <a:xfrm flipH="1">
            <a:off x="6324600" y="5105400"/>
            <a:ext cx="762000" cy="838200"/>
          </a:xfrm>
          <a:prstGeom prst="line">
            <a:avLst/>
          </a:prstGeom>
          <a:noFill/>
          <a:ln w="19050">
            <a:solidFill>
              <a:schemeClr val="tx1"/>
            </a:solidFill>
            <a:round/>
            <a:headEnd/>
            <a:tailEnd type="stealth" w="lg" len="lg"/>
          </a:ln>
        </p:spPr>
        <p:txBody>
          <a:bodyPr/>
          <a:lstStyle/>
          <a:p>
            <a:endParaRPr lang="fa-IR"/>
          </a:p>
        </p:txBody>
      </p:sp>
      <p:sp>
        <p:nvSpPr>
          <p:cNvPr id="11281" name="Line 19"/>
          <p:cNvSpPr>
            <a:spLocks noChangeShapeType="1"/>
          </p:cNvSpPr>
          <p:nvPr/>
        </p:nvSpPr>
        <p:spPr bwMode="auto">
          <a:xfrm>
            <a:off x="7086600" y="3886200"/>
            <a:ext cx="0" cy="381000"/>
          </a:xfrm>
          <a:prstGeom prst="line">
            <a:avLst/>
          </a:prstGeom>
          <a:noFill/>
          <a:ln w="19050">
            <a:solidFill>
              <a:schemeClr val="tx1"/>
            </a:solidFill>
            <a:round/>
            <a:headEnd/>
            <a:tailEnd type="stealth" w="lg" len="lg"/>
          </a:ln>
        </p:spPr>
        <p:txBody>
          <a:bodyPr/>
          <a:lstStyle/>
          <a:p>
            <a:endParaRPr lang="fa-IR"/>
          </a:p>
        </p:txBody>
      </p:sp>
      <p:sp>
        <p:nvSpPr>
          <p:cNvPr id="11282" name="Line 20"/>
          <p:cNvSpPr>
            <a:spLocks noChangeShapeType="1"/>
          </p:cNvSpPr>
          <p:nvPr/>
        </p:nvSpPr>
        <p:spPr bwMode="auto">
          <a:xfrm>
            <a:off x="2362200" y="5105400"/>
            <a:ext cx="838200" cy="838200"/>
          </a:xfrm>
          <a:prstGeom prst="line">
            <a:avLst/>
          </a:prstGeom>
          <a:noFill/>
          <a:ln w="19050">
            <a:solidFill>
              <a:schemeClr val="tx1"/>
            </a:solidFill>
            <a:round/>
            <a:headEnd type="stealth" w="lg" len="lg"/>
            <a:tailEnd type="none" w="lg" len="lg"/>
          </a:ln>
        </p:spPr>
        <p:txBody>
          <a:bodyPr/>
          <a:lstStyle/>
          <a:p>
            <a:endParaRPr lang="fa-IR"/>
          </a:p>
        </p:txBody>
      </p:sp>
    </p:spTree>
  </p:cSld>
  <p:clrMapOvr>
    <a:masterClrMapping/>
  </p:clrMapOvr>
  <p:transition spd="slow">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xfrm>
            <a:off x="7010400" y="6245225"/>
            <a:ext cx="2133600" cy="476250"/>
          </a:xfrm>
          <a:prstGeom prst="rect">
            <a:avLst/>
          </a:prstGeom>
          <a:noFill/>
        </p:spPr>
        <p:txBody>
          <a:bodyPr/>
          <a:lstStyle/>
          <a:p>
            <a:fld id="{30726D11-A7B4-420D-9001-9B93A6DA041D}" type="slidenum">
              <a:rPr lang="ar-SA"/>
              <a:pPr/>
              <a:t>60</a:t>
            </a:fld>
            <a:endParaRPr lang="en-US"/>
          </a:p>
        </p:txBody>
      </p:sp>
      <p:sp>
        <p:nvSpPr>
          <p:cNvPr id="66563" name="Text Box 4"/>
          <p:cNvSpPr txBox="1">
            <a:spLocks noChangeArrowheads="1"/>
          </p:cNvSpPr>
          <p:nvPr/>
        </p:nvSpPr>
        <p:spPr bwMode="auto">
          <a:xfrm>
            <a:off x="457200" y="2281238"/>
            <a:ext cx="8153400" cy="3662362"/>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1- محیط سازمانی ( محیط داخلی مؤسسه )</a:t>
            </a:r>
          </a:p>
          <a:p>
            <a:pPr algn="r" rtl="1">
              <a:spcBef>
                <a:spcPct val="50000"/>
              </a:spcBef>
            </a:pPr>
            <a:r>
              <a:rPr lang="fa-IR" sz="3600" i="1">
                <a:cs typeface="B Mitra" pitchFamily="2" charset="-78"/>
              </a:rPr>
              <a:t>2- محیط بازار ( متغیرهای مربوط به خریداران ، فروشندگان و رقباء )</a:t>
            </a:r>
          </a:p>
          <a:p>
            <a:pPr algn="r" rtl="1">
              <a:spcBef>
                <a:spcPct val="50000"/>
              </a:spcBef>
            </a:pPr>
            <a:r>
              <a:rPr lang="fa-IR" sz="3600" i="1">
                <a:cs typeface="B Mitra" pitchFamily="2" charset="-78"/>
              </a:rPr>
              <a:t>3- محیط عمومی ( محیط های ملی و بین المللی )</a:t>
            </a:r>
          </a:p>
          <a:p>
            <a:pPr algn="r" rtl="1">
              <a:spcBef>
                <a:spcPct val="50000"/>
              </a:spcBef>
            </a:pPr>
            <a:r>
              <a:rPr lang="fa-IR" sz="3600" i="1">
                <a:cs typeface="B Mitra" pitchFamily="2" charset="-78"/>
              </a:rPr>
              <a:t>4- محیط ناشناخته </a:t>
            </a:r>
            <a:endParaRPr lang="en-US" sz="3600" i="1">
              <a:cs typeface="B Mitra" pitchFamily="2" charset="-78"/>
            </a:endParaRPr>
          </a:p>
        </p:txBody>
      </p:sp>
      <p:sp>
        <p:nvSpPr>
          <p:cNvPr id="66564" name="WordArt 5" descr="Paper bag"/>
          <p:cNvSpPr>
            <a:spLocks noChangeArrowheads="1" noChangeShapeType="1" noTextEdit="1"/>
          </p:cNvSpPr>
          <p:nvPr/>
        </p:nvSpPr>
        <p:spPr bwMode="auto">
          <a:xfrm>
            <a:off x="1085850" y="533400"/>
            <a:ext cx="691515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انواع محیط های بازاریابی</a:t>
            </a:r>
          </a:p>
        </p:txBody>
      </p:sp>
    </p:spTree>
  </p:cSld>
  <p:clrMapOvr>
    <a:masterClrMapping/>
  </p:clrMapOvr>
  <p:transition spd="slow">
    <p:wipe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xfrm>
            <a:off x="7010400" y="6245225"/>
            <a:ext cx="2133600" cy="476250"/>
          </a:xfrm>
          <a:prstGeom prst="rect">
            <a:avLst/>
          </a:prstGeom>
          <a:noFill/>
        </p:spPr>
        <p:txBody>
          <a:bodyPr/>
          <a:lstStyle/>
          <a:p>
            <a:fld id="{FA8AEB88-9E17-4A4E-95DA-477424E6D94A}" type="slidenum">
              <a:rPr lang="ar-SA"/>
              <a:pPr/>
              <a:t>61</a:t>
            </a:fld>
            <a:endParaRPr lang="en-US"/>
          </a:p>
        </p:txBody>
      </p:sp>
      <p:sp>
        <p:nvSpPr>
          <p:cNvPr id="67587" name="Text Box 4"/>
          <p:cNvSpPr txBox="1">
            <a:spLocks noChangeArrowheads="1"/>
          </p:cNvSpPr>
          <p:nvPr/>
        </p:nvSpPr>
        <p:spPr bwMode="auto">
          <a:xfrm>
            <a:off x="457200" y="25908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همان محیط داخلی شرکت ، شامل ضوابط و قوانین داخلی ، نوع محصولات ، رشته های فعالیت شرکت ، کانال های توزیع ، چارت سازمانی و . . . که در موفقیت یا عدم موفقیت آن دخیل می باشند </a:t>
            </a:r>
            <a:endParaRPr lang="en-US" i="1">
              <a:cs typeface="B Mitra" pitchFamily="2" charset="-78"/>
            </a:endParaRPr>
          </a:p>
        </p:txBody>
      </p:sp>
      <p:sp>
        <p:nvSpPr>
          <p:cNvPr id="67588" name="WordArt 5" descr="Paper bag"/>
          <p:cNvSpPr>
            <a:spLocks noChangeArrowheads="1" noChangeShapeType="1" noTextEdit="1"/>
          </p:cNvSpPr>
          <p:nvPr/>
        </p:nvSpPr>
        <p:spPr bwMode="auto">
          <a:xfrm>
            <a:off x="2305050" y="533400"/>
            <a:ext cx="45339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محیط سازمانی</a:t>
            </a:r>
          </a:p>
        </p:txBody>
      </p:sp>
    </p:spTree>
  </p:cSld>
  <p:clrMapOvr>
    <a:masterClrMapping/>
  </p:clrMapOvr>
  <p:transition spd="slow">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xfrm>
            <a:off x="7010400" y="6245225"/>
            <a:ext cx="2133600" cy="476250"/>
          </a:xfrm>
          <a:prstGeom prst="rect">
            <a:avLst/>
          </a:prstGeom>
          <a:noFill/>
        </p:spPr>
        <p:txBody>
          <a:bodyPr/>
          <a:lstStyle/>
          <a:p>
            <a:fld id="{082DF5D2-5F84-448C-9FC9-A371A5D7FB0D}" type="slidenum">
              <a:rPr lang="ar-SA"/>
              <a:pPr/>
              <a:t>62</a:t>
            </a:fld>
            <a:endParaRPr lang="en-US"/>
          </a:p>
        </p:txBody>
      </p:sp>
      <p:sp>
        <p:nvSpPr>
          <p:cNvPr id="68611" name="Text Box 4"/>
          <p:cNvSpPr txBox="1">
            <a:spLocks noChangeArrowheads="1"/>
          </p:cNvSpPr>
          <p:nvPr/>
        </p:nvSpPr>
        <p:spPr bwMode="auto">
          <a:xfrm>
            <a:off x="457200" y="2041525"/>
            <a:ext cx="8153400" cy="3749675"/>
          </a:xfrm>
          <a:prstGeom prst="rect">
            <a:avLst/>
          </a:prstGeom>
          <a:noFill/>
          <a:ln w="9525">
            <a:noFill/>
            <a:miter lim="800000"/>
            <a:headEnd/>
            <a:tailEnd/>
          </a:ln>
        </p:spPr>
        <p:txBody>
          <a:bodyPr>
            <a:spAutoFit/>
          </a:bodyPr>
          <a:lstStyle/>
          <a:p>
            <a:pPr algn="r" rtl="1">
              <a:spcBef>
                <a:spcPct val="50000"/>
              </a:spcBef>
            </a:pPr>
            <a:r>
              <a:rPr lang="fa-IR" sz="3200" i="1">
                <a:cs typeface="B Mitra" pitchFamily="2" charset="-78"/>
              </a:rPr>
              <a:t>شامل :</a:t>
            </a:r>
          </a:p>
          <a:p>
            <a:pPr algn="r" rtl="1">
              <a:spcBef>
                <a:spcPct val="50000"/>
              </a:spcBef>
            </a:pPr>
            <a:r>
              <a:rPr lang="fa-IR" sz="3200" i="1">
                <a:cs typeface="B Mitra" pitchFamily="2" charset="-78"/>
              </a:rPr>
              <a:t>          1- ویژگی های خریداران ( سن ، جنس ، ترجیحات و . . . )</a:t>
            </a:r>
          </a:p>
          <a:p>
            <a:pPr algn="r" rtl="1">
              <a:spcBef>
                <a:spcPct val="50000"/>
              </a:spcBef>
            </a:pPr>
            <a:r>
              <a:rPr lang="fa-IR" sz="3200" i="1">
                <a:cs typeface="B Mitra" pitchFamily="2" charset="-78"/>
              </a:rPr>
              <a:t>          2- ویژگی های رقباء ( تعداد آنها ، انواع محصولات ، قیمت و                                                                    کیفیت آنها و . . . )</a:t>
            </a:r>
          </a:p>
          <a:p>
            <a:pPr algn="r" rtl="1">
              <a:spcBef>
                <a:spcPct val="50000"/>
              </a:spcBef>
            </a:pPr>
            <a:r>
              <a:rPr lang="fa-IR" sz="3200" i="1">
                <a:cs typeface="B Mitra" pitchFamily="2" charset="-78"/>
              </a:rPr>
              <a:t>          3- متغیرهای دیگر به تبع وجود خریداران ، رقباء و فروشندگان دیگر </a:t>
            </a:r>
            <a:endParaRPr lang="en-US" sz="3200" i="1">
              <a:cs typeface="B Mitra" pitchFamily="2" charset="-78"/>
            </a:endParaRPr>
          </a:p>
        </p:txBody>
      </p:sp>
      <p:sp>
        <p:nvSpPr>
          <p:cNvPr id="68612" name="WordArt 5" descr="Paper bag"/>
          <p:cNvSpPr>
            <a:spLocks noChangeArrowheads="1" noChangeShapeType="1" noTextEdit="1"/>
          </p:cNvSpPr>
          <p:nvPr/>
        </p:nvSpPr>
        <p:spPr bwMode="auto">
          <a:xfrm>
            <a:off x="2928938" y="533400"/>
            <a:ext cx="328612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محیط بازار</a:t>
            </a:r>
          </a:p>
        </p:txBody>
      </p:sp>
    </p:spTree>
  </p:cSld>
  <p:clrMapOvr>
    <a:masterClrMapping/>
  </p:clrMapOvr>
  <p:transition spd="slow">
    <p:blinds/>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xfrm>
            <a:off x="7010400" y="6245225"/>
            <a:ext cx="2133600" cy="476250"/>
          </a:xfrm>
          <a:prstGeom prst="rect">
            <a:avLst/>
          </a:prstGeom>
          <a:noFill/>
        </p:spPr>
        <p:txBody>
          <a:bodyPr/>
          <a:lstStyle/>
          <a:p>
            <a:fld id="{C6300F8D-8615-4CB2-9994-2FCA82B73B13}" type="slidenum">
              <a:rPr lang="ar-SA"/>
              <a:pPr/>
              <a:t>63</a:t>
            </a:fld>
            <a:endParaRPr lang="en-US"/>
          </a:p>
        </p:txBody>
      </p:sp>
      <p:sp>
        <p:nvSpPr>
          <p:cNvPr id="69635" name="Text Box 4"/>
          <p:cNvSpPr txBox="1">
            <a:spLocks noChangeArrowheads="1"/>
          </p:cNvSpPr>
          <p:nvPr/>
        </p:nvSpPr>
        <p:spPr bwMode="auto">
          <a:xfrm>
            <a:off x="457200" y="2895600"/>
            <a:ext cx="8153400" cy="143192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به شرایط و مقتضیات ثابت ، تغییرناپذیر و غیر قابل کنترل حاکم بر عملیات بازاریابی اطلاق می شود</a:t>
            </a:r>
            <a:endParaRPr lang="en-US" i="1">
              <a:cs typeface="B Mitra" pitchFamily="2" charset="-78"/>
            </a:endParaRPr>
          </a:p>
        </p:txBody>
      </p:sp>
      <p:sp>
        <p:nvSpPr>
          <p:cNvPr id="69636" name="WordArt 5" descr="Paper bag"/>
          <p:cNvSpPr>
            <a:spLocks noChangeArrowheads="1" noChangeShapeType="1" noTextEdit="1"/>
          </p:cNvSpPr>
          <p:nvPr/>
        </p:nvSpPr>
        <p:spPr bwMode="auto">
          <a:xfrm>
            <a:off x="2519363" y="533400"/>
            <a:ext cx="41052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محیط عمومی</a:t>
            </a:r>
          </a:p>
        </p:txBody>
      </p:sp>
    </p:spTree>
  </p:cSld>
  <p:clrMapOvr>
    <a:masterClrMapping/>
  </p:clrMapOvr>
  <p:transition spd="slow">
    <p:blinds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xfrm>
            <a:off x="7010400" y="6245225"/>
            <a:ext cx="2133600" cy="476250"/>
          </a:xfrm>
          <a:prstGeom prst="rect">
            <a:avLst/>
          </a:prstGeom>
          <a:noFill/>
        </p:spPr>
        <p:txBody>
          <a:bodyPr/>
          <a:lstStyle/>
          <a:p>
            <a:fld id="{E89E6345-AFDC-4011-908A-CBFDBF9A0682}" type="slidenum">
              <a:rPr lang="ar-SA"/>
              <a:pPr/>
              <a:t>64</a:t>
            </a:fld>
            <a:endParaRPr lang="en-US"/>
          </a:p>
        </p:txBody>
      </p:sp>
      <p:sp>
        <p:nvSpPr>
          <p:cNvPr id="70659" name="Text Box 4"/>
          <p:cNvSpPr txBox="1">
            <a:spLocks noChangeArrowheads="1"/>
          </p:cNvSpPr>
          <p:nvPr/>
        </p:nvSpPr>
        <p:spPr bwMode="auto">
          <a:xfrm>
            <a:off x="457200" y="2484438"/>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فرهنگ ، عوامل معنوی ، زبان ، قوانین و مقررات ، تکنولوژی ، سیاست ، ویژگی های جمعیت شناختی ، متغیرهای کلان اقتصادی ، میزان استقلال سیاسی و . . . </a:t>
            </a:r>
            <a:endParaRPr lang="en-US" i="1">
              <a:cs typeface="B Mitra" pitchFamily="2" charset="-78"/>
            </a:endParaRPr>
          </a:p>
        </p:txBody>
      </p:sp>
      <p:sp>
        <p:nvSpPr>
          <p:cNvPr id="70660" name="WordArt 5" descr="Paper bag"/>
          <p:cNvSpPr>
            <a:spLocks noChangeArrowheads="1" noChangeShapeType="1" noTextEdit="1"/>
          </p:cNvSpPr>
          <p:nvPr/>
        </p:nvSpPr>
        <p:spPr bwMode="auto">
          <a:xfrm>
            <a:off x="1076325" y="542925"/>
            <a:ext cx="7077075" cy="1057275"/>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مهمترین متغیرهای محیط عمومی</a:t>
            </a:r>
          </a:p>
        </p:txBody>
      </p:sp>
    </p:spTree>
  </p:cSld>
  <p:clrMapOvr>
    <a:masterClrMapping/>
  </p:clrMapOvr>
  <p:transition spd="slow">
    <p:zoom dir="in"/>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xfrm>
            <a:off x="7010400" y="6245225"/>
            <a:ext cx="2133600" cy="476250"/>
          </a:xfrm>
          <a:prstGeom prst="rect">
            <a:avLst/>
          </a:prstGeom>
          <a:noFill/>
        </p:spPr>
        <p:txBody>
          <a:bodyPr/>
          <a:lstStyle/>
          <a:p>
            <a:fld id="{B06EBDF1-4C25-4A29-A57E-A8A5DC0A9358}" type="slidenum">
              <a:rPr lang="ar-SA"/>
              <a:pPr/>
              <a:t>65</a:t>
            </a:fld>
            <a:endParaRPr lang="en-US"/>
          </a:p>
        </p:txBody>
      </p:sp>
      <p:sp>
        <p:nvSpPr>
          <p:cNvPr id="71683" name="Text Box 4"/>
          <p:cNvSpPr txBox="1">
            <a:spLocks noChangeArrowheads="1"/>
          </p:cNvSpPr>
          <p:nvPr/>
        </p:nvSpPr>
        <p:spPr bwMode="auto">
          <a:xfrm>
            <a:off x="457200" y="25908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عوامل این محیط مبهم هستند و آثار خود را با توجه پیشرفت های فنی ، جریانات سیاسی ، نزاع های ملی و بین المللی ، اکتشافات علمی و غیره ظاهر می سازند</a:t>
            </a:r>
            <a:endParaRPr lang="en-US" i="1">
              <a:cs typeface="B Mitra" pitchFamily="2" charset="-78"/>
            </a:endParaRPr>
          </a:p>
        </p:txBody>
      </p:sp>
      <p:sp>
        <p:nvSpPr>
          <p:cNvPr id="71684" name="WordArt 5" descr="Paper bag"/>
          <p:cNvSpPr>
            <a:spLocks noChangeArrowheads="1" noChangeShapeType="1" noTextEdit="1"/>
          </p:cNvSpPr>
          <p:nvPr/>
        </p:nvSpPr>
        <p:spPr bwMode="auto">
          <a:xfrm>
            <a:off x="2243138" y="514350"/>
            <a:ext cx="465772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محیط ناشناخته</a:t>
            </a:r>
          </a:p>
        </p:txBody>
      </p:sp>
    </p:spTree>
  </p:cSld>
  <p:clrMapOvr>
    <a:masterClrMapping/>
  </p:clrMapOvr>
  <p:transition spd="slow">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xfrm>
            <a:off x="7010400" y="6245225"/>
            <a:ext cx="2133600" cy="476250"/>
          </a:xfrm>
          <a:prstGeom prst="rect">
            <a:avLst/>
          </a:prstGeom>
          <a:noFill/>
        </p:spPr>
        <p:txBody>
          <a:bodyPr/>
          <a:lstStyle/>
          <a:p>
            <a:fld id="{9C343716-1DB5-4AC8-AD36-5659092F3A17}" type="slidenum">
              <a:rPr lang="ar-SA"/>
              <a:pPr/>
              <a:t>66</a:t>
            </a:fld>
            <a:endParaRPr lang="en-US"/>
          </a:p>
        </p:txBody>
      </p:sp>
      <p:sp>
        <p:nvSpPr>
          <p:cNvPr id="72707" name="Text Box 4"/>
          <p:cNvSpPr txBox="1">
            <a:spLocks noChangeArrowheads="1"/>
          </p:cNvSpPr>
          <p:nvPr/>
        </p:nvSpPr>
        <p:spPr bwMode="auto">
          <a:xfrm>
            <a:off x="457200" y="1249363"/>
            <a:ext cx="8153400" cy="579437"/>
          </a:xfrm>
          <a:prstGeom prst="rect">
            <a:avLst/>
          </a:prstGeom>
          <a:noFill/>
          <a:ln w="9525">
            <a:noFill/>
            <a:miter lim="800000"/>
            <a:headEnd/>
            <a:tailEnd/>
          </a:ln>
        </p:spPr>
        <p:txBody>
          <a:bodyPr>
            <a:spAutoFit/>
          </a:bodyPr>
          <a:lstStyle/>
          <a:p>
            <a:pPr algn="r" rtl="1">
              <a:spcBef>
                <a:spcPct val="50000"/>
              </a:spcBef>
            </a:pPr>
            <a:r>
              <a:rPr lang="fa-IR" sz="3200" i="1">
                <a:cs typeface="B Mitra" pitchFamily="2" charset="-78"/>
              </a:rPr>
              <a:t>شامل عوامل مؤثر بر فروش شرکت</a:t>
            </a:r>
            <a:endParaRPr lang="en-US" sz="3200" i="1">
              <a:cs typeface="B Mitra" pitchFamily="2" charset="-78"/>
            </a:endParaRPr>
          </a:p>
        </p:txBody>
      </p:sp>
      <p:sp>
        <p:nvSpPr>
          <p:cNvPr id="72708" name="Text Box 5"/>
          <p:cNvSpPr txBox="1">
            <a:spLocks noChangeArrowheads="1"/>
          </p:cNvSpPr>
          <p:nvPr/>
        </p:nvSpPr>
        <p:spPr bwMode="auto">
          <a:xfrm>
            <a:off x="685800" y="1828800"/>
            <a:ext cx="8153400" cy="4167188"/>
          </a:xfrm>
          <a:prstGeom prst="rect">
            <a:avLst/>
          </a:prstGeom>
          <a:solidFill>
            <a:srgbClr val="C2C2C2"/>
          </a:solidFill>
          <a:ln w="19050">
            <a:solidFill>
              <a:srgbClr val="000000"/>
            </a:solidFill>
            <a:miter lim="800000"/>
            <a:headEnd/>
            <a:tailEnd/>
          </a:ln>
        </p:spPr>
        <p:txBody>
          <a:bodyPr>
            <a:spAutoFit/>
          </a:bodyPr>
          <a:lstStyle/>
          <a:p>
            <a:pPr algn="r" rtl="1">
              <a:spcBef>
                <a:spcPct val="50000"/>
              </a:spcBef>
            </a:pPr>
            <a:endParaRPr lang="fa-IR" sz="3200" i="1">
              <a:cs typeface="B Mitra" pitchFamily="2" charset="-78"/>
            </a:endParaRPr>
          </a:p>
          <a:p>
            <a:pPr algn="r" rtl="1">
              <a:spcBef>
                <a:spcPct val="50000"/>
              </a:spcBef>
            </a:pPr>
            <a:endParaRPr lang="fa-IR" sz="3200" i="1">
              <a:cs typeface="B Mitra" pitchFamily="2" charset="-78"/>
            </a:endParaRPr>
          </a:p>
          <a:p>
            <a:pPr algn="r" rtl="1">
              <a:spcBef>
                <a:spcPct val="50000"/>
              </a:spcBef>
            </a:pPr>
            <a:r>
              <a:rPr lang="fa-IR" sz="2800" i="1">
                <a:cs typeface="B Mitra" pitchFamily="2" charset="-78"/>
              </a:rPr>
              <a:t>محیط ناشناخته</a:t>
            </a:r>
          </a:p>
          <a:p>
            <a:pPr algn="r" rtl="1">
              <a:spcBef>
                <a:spcPct val="50000"/>
              </a:spcBef>
            </a:pPr>
            <a:endParaRPr lang="fa-IR" sz="3200" i="1">
              <a:cs typeface="B Mitra" pitchFamily="2" charset="-78"/>
            </a:endParaRPr>
          </a:p>
          <a:p>
            <a:pPr algn="r" rtl="1">
              <a:spcBef>
                <a:spcPct val="50000"/>
              </a:spcBef>
            </a:pPr>
            <a:endParaRPr lang="fa-IR" sz="3200" i="1">
              <a:cs typeface="B Mitra" pitchFamily="2" charset="-78"/>
            </a:endParaRPr>
          </a:p>
          <a:p>
            <a:pPr algn="r" rtl="1">
              <a:spcBef>
                <a:spcPct val="50000"/>
              </a:spcBef>
            </a:pPr>
            <a:endParaRPr lang="en-US" sz="3200" i="1">
              <a:cs typeface="B Mitra" pitchFamily="2" charset="-78"/>
            </a:endParaRPr>
          </a:p>
        </p:txBody>
      </p:sp>
      <p:sp>
        <p:nvSpPr>
          <p:cNvPr id="72709" name="Text Box 6"/>
          <p:cNvSpPr txBox="1">
            <a:spLocks noChangeArrowheads="1"/>
          </p:cNvSpPr>
          <p:nvPr/>
        </p:nvSpPr>
        <p:spPr bwMode="auto">
          <a:xfrm>
            <a:off x="914400" y="1905000"/>
            <a:ext cx="5943600" cy="3738563"/>
          </a:xfrm>
          <a:prstGeom prst="rect">
            <a:avLst/>
          </a:prstGeom>
          <a:solidFill>
            <a:srgbClr val="A9A9A9"/>
          </a:solidFill>
          <a:ln w="19050">
            <a:solidFill>
              <a:srgbClr val="000000"/>
            </a:solidFill>
            <a:miter lim="800000"/>
            <a:headEnd/>
            <a:tailEnd/>
          </a:ln>
        </p:spPr>
        <p:txBody>
          <a:bodyPr>
            <a:spAutoFit/>
          </a:bodyPr>
          <a:lstStyle/>
          <a:p>
            <a:pPr algn="r" rtl="1">
              <a:spcBef>
                <a:spcPct val="50000"/>
              </a:spcBef>
            </a:pPr>
            <a:r>
              <a:rPr lang="fa-IR" sz="2800" i="1">
                <a:cs typeface="B Mitra" pitchFamily="2" charset="-78"/>
              </a:rPr>
              <a:t>محیط عمومی :</a:t>
            </a:r>
          </a:p>
          <a:p>
            <a:pPr algn="r" rtl="1">
              <a:spcBef>
                <a:spcPct val="50000"/>
              </a:spcBef>
            </a:pPr>
            <a:r>
              <a:rPr lang="fa-IR" sz="2000" i="1">
                <a:cs typeface="B Mitra" pitchFamily="2" charset="-78"/>
              </a:rPr>
              <a:t>( ملی و بین المللی ) :</a:t>
            </a:r>
          </a:p>
          <a:p>
            <a:pPr algn="r" rtl="1">
              <a:spcBef>
                <a:spcPct val="50000"/>
              </a:spcBef>
            </a:pPr>
            <a:r>
              <a:rPr lang="fa-IR" sz="2000" i="1">
                <a:cs typeface="B Mitra" pitchFamily="2" charset="-78"/>
              </a:rPr>
              <a:t>اقتصاد </a:t>
            </a:r>
          </a:p>
          <a:p>
            <a:pPr algn="r" rtl="1">
              <a:spcBef>
                <a:spcPct val="50000"/>
              </a:spcBef>
            </a:pPr>
            <a:r>
              <a:rPr lang="fa-IR" sz="2000" i="1">
                <a:cs typeface="B Mitra" pitchFamily="2" charset="-78"/>
              </a:rPr>
              <a:t>سیاست</a:t>
            </a:r>
          </a:p>
          <a:p>
            <a:pPr algn="r" rtl="1">
              <a:spcBef>
                <a:spcPct val="50000"/>
              </a:spcBef>
            </a:pPr>
            <a:r>
              <a:rPr lang="fa-IR" sz="2000" i="1">
                <a:cs typeface="B Mitra" pitchFamily="2" charset="-78"/>
              </a:rPr>
              <a:t>فرهنگ </a:t>
            </a:r>
          </a:p>
          <a:p>
            <a:pPr algn="r" rtl="1">
              <a:spcBef>
                <a:spcPct val="50000"/>
              </a:spcBef>
            </a:pPr>
            <a:r>
              <a:rPr lang="fa-IR" sz="2000" i="1">
                <a:cs typeface="B Mitra" pitchFamily="2" charset="-78"/>
              </a:rPr>
              <a:t>تکنولوژی</a:t>
            </a:r>
          </a:p>
          <a:p>
            <a:pPr algn="r" rtl="1">
              <a:spcBef>
                <a:spcPct val="50000"/>
              </a:spcBef>
            </a:pPr>
            <a:endParaRPr lang="fa-IR" sz="2000" i="1">
              <a:cs typeface="B Mitra" pitchFamily="2" charset="-78"/>
            </a:endParaRPr>
          </a:p>
          <a:p>
            <a:pPr algn="r" rtl="1">
              <a:spcBef>
                <a:spcPct val="50000"/>
              </a:spcBef>
            </a:pPr>
            <a:endParaRPr lang="en-US" sz="2000" i="1">
              <a:cs typeface="B Mitra" pitchFamily="2" charset="-78"/>
            </a:endParaRPr>
          </a:p>
        </p:txBody>
      </p:sp>
      <p:sp>
        <p:nvSpPr>
          <p:cNvPr id="72710" name="Text Box 7"/>
          <p:cNvSpPr txBox="1">
            <a:spLocks noChangeArrowheads="1"/>
          </p:cNvSpPr>
          <p:nvPr/>
        </p:nvSpPr>
        <p:spPr bwMode="auto">
          <a:xfrm>
            <a:off x="1143000" y="1976438"/>
            <a:ext cx="3657600" cy="3281362"/>
          </a:xfrm>
          <a:prstGeom prst="rect">
            <a:avLst/>
          </a:prstGeom>
          <a:solidFill>
            <a:srgbClr val="7B7B7B"/>
          </a:solidFill>
          <a:ln w="19050">
            <a:solidFill>
              <a:srgbClr val="000000"/>
            </a:solidFill>
            <a:miter lim="800000"/>
            <a:headEnd/>
            <a:tailEnd/>
          </a:ln>
        </p:spPr>
        <p:txBody>
          <a:bodyPr>
            <a:spAutoFit/>
          </a:bodyPr>
          <a:lstStyle/>
          <a:p>
            <a:pPr algn="r" rtl="1">
              <a:spcBef>
                <a:spcPct val="50000"/>
              </a:spcBef>
            </a:pPr>
            <a:r>
              <a:rPr lang="fa-IR" sz="2800" i="1">
                <a:cs typeface="B Mitra" pitchFamily="2" charset="-78"/>
              </a:rPr>
              <a:t>محیط بازار :</a:t>
            </a:r>
          </a:p>
          <a:p>
            <a:pPr algn="r" rtl="1">
              <a:spcBef>
                <a:spcPct val="50000"/>
              </a:spcBef>
            </a:pPr>
            <a:r>
              <a:rPr lang="fa-IR" sz="2000" i="1">
                <a:cs typeface="B Mitra" pitchFamily="2" charset="-78"/>
              </a:rPr>
              <a:t>ترکیب خریداران</a:t>
            </a:r>
          </a:p>
          <a:p>
            <a:pPr algn="r" rtl="1">
              <a:spcBef>
                <a:spcPct val="50000"/>
              </a:spcBef>
            </a:pPr>
            <a:r>
              <a:rPr lang="fa-IR" sz="2000" i="1">
                <a:cs typeface="B Mitra" pitchFamily="2" charset="-78"/>
              </a:rPr>
              <a:t>تعداد آنها</a:t>
            </a:r>
          </a:p>
          <a:p>
            <a:pPr algn="r" rtl="1">
              <a:spcBef>
                <a:spcPct val="50000"/>
              </a:spcBef>
            </a:pPr>
            <a:r>
              <a:rPr lang="fa-IR" sz="2000" i="1">
                <a:cs typeface="B Mitra" pitchFamily="2" charset="-78"/>
              </a:rPr>
              <a:t>توانایی خرید</a:t>
            </a:r>
          </a:p>
          <a:p>
            <a:pPr algn="r" rtl="1">
              <a:spcBef>
                <a:spcPct val="50000"/>
              </a:spcBef>
            </a:pPr>
            <a:r>
              <a:rPr lang="fa-IR" sz="2000" i="1">
                <a:cs typeface="B Mitra" pitchFamily="2" charset="-78"/>
              </a:rPr>
              <a:t>خواسته ها و نیازها</a:t>
            </a:r>
          </a:p>
          <a:p>
            <a:pPr algn="r" rtl="1">
              <a:spcBef>
                <a:spcPct val="50000"/>
              </a:spcBef>
            </a:pPr>
            <a:r>
              <a:rPr lang="fa-IR" sz="2000" i="1">
                <a:cs typeface="B Mitra" pitchFamily="2" charset="-78"/>
              </a:rPr>
              <a:t>عادات خرید</a:t>
            </a:r>
          </a:p>
          <a:p>
            <a:pPr algn="r" rtl="1">
              <a:spcBef>
                <a:spcPct val="50000"/>
              </a:spcBef>
            </a:pPr>
            <a:endParaRPr lang="en-US" sz="2000" i="1">
              <a:cs typeface="B Mitra" pitchFamily="2" charset="-78"/>
            </a:endParaRPr>
          </a:p>
        </p:txBody>
      </p:sp>
      <p:sp>
        <p:nvSpPr>
          <p:cNvPr id="72711" name="Text Box 8"/>
          <p:cNvSpPr txBox="1">
            <a:spLocks noChangeArrowheads="1"/>
          </p:cNvSpPr>
          <p:nvPr/>
        </p:nvSpPr>
        <p:spPr bwMode="auto">
          <a:xfrm>
            <a:off x="1447800" y="2052638"/>
            <a:ext cx="1981200" cy="2824162"/>
          </a:xfrm>
          <a:prstGeom prst="rect">
            <a:avLst/>
          </a:prstGeom>
          <a:solidFill>
            <a:srgbClr val="666666"/>
          </a:solidFill>
          <a:ln w="19050">
            <a:solidFill>
              <a:schemeClr val="tx1"/>
            </a:solidFill>
            <a:miter lim="800000"/>
            <a:headEnd/>
            <a:tailEnd/>
          </a:ln>
        </p:spPr>
        <p:txBody>
          <a:bodyPr>
            <a:spAutoFit/>
          </a:bodyPr>
          <a:lstStyle/>
          <a:p>
            <a:pPr algn="r" rtl="1">
              <a:spcBef>
                <a:spcPct val="50000"/>
              </a:spcBef>
            </a:pPr>
            <a:r>
              <a:rPr lang="fa-IR" sz="2800" i="1">
                <a:cs typeface="B Mitra" pitchFamily="2" charset="-78"/>
              </a:rPr>
              <a:t>محیط سازمانی :</a:t>
            </a:r>
          </a:p>
          <a:p>
            <a:pPr algn="r" rtl="1">
              <a:spcBef>
                <a:spcPct val="50000"/>
              </a:spcBef>
            </a:pPr>
            <a:r>
              <a:rPr lang="fa-IR" sz="2000" i="1">
                <a:cs typeface="B Mitra" pitchFamily="2" charset="-78"/>
              </a:rPr>
              <a:t>مدیریت سازمان</a:t>
            </a:r>
          </a:p>
          <a:p>
            <a:pPr algn="r" rtl="1">
              <a:spcBef>
                <a:spcPct val="50000"/>
              </a:spcBef>
            </a:pPr>
            <a:r>
              <a:rPr lang="fa-IR" sz="2000" i="1">
                <a:cs typeface="B Mitra" pitchFamily="2" charset="-78"/>
              </a:rPr>
              <a:t>رشته های فعالیت</a:t>
            </a:r>
          </a:p>
          <a:p>
            <a:pPr algn="r" rtl="1">
              <a:spcBef>
                <a:spcPct val="50000"/>
              </a:spcBef>
            </a:pPr>
            <a:r>
              <a:rPr lang="fa-IR" sz="2000" i="1">
                <a:cs typeface="B Mitra" pitchFamily="2" charset="-78"/>
              </a:rPr>
              <a:t>قسمت های موجود</a:t>
            </a:r>
          </a:p>
          <a:p>
            <a:pPr algn="r" rtl="1">
              <a:spcBef>
                <a:spcPct val="50000"/>
              </a:spcBef>
            </a:pPr>
            <a:r>
              <a:rPr lang="fa-IR" sz="2000" i="1">
                <a:cs typeface="B Mitra" pitchFamily="2" charset="-78"/>
              </a:rPr>
              <a:t>کانال های توزیع</a:t>
            </a:r>
          </a:p>
          <a:p>
            <a:pPr algn="r" rtl="1">
              <a:spcBef>
                <a:spcPct val="50000"/>
              </a:spcBef>
            </a:pPr>
            <a:r>
              <a:rPr lang="fa-IR" sz="2000" i="1">
                <a:cs typeface="B Mitra" pitchFamily="2" charset="-78"/>
              </a:rPr>
              <a:t>ارتباطات</a:t>
            </a:r>
            <a:endParaRPr lang="en-US" sz="2000" i="1">
              <a:cs typeface="B Mitra" pitchFamily="2" charset="-78"/>
            </a:endParaRPr>
          </a:p>
        </p:txBody>
      </p:sp>
      <p:sp>
        <p:nvSpPr>
          <p:cNvPr id="72712" name="WordArt 9" descr="Paper bag"/>
          <p:cNvSpPr>
            <a:spLocks noChangeArrowheads="1" noChangeShapeType="1" noTextEdit="1"/>
          </p:cNvSpPr>
          <p:nvPr/>
        </p:nvSpPr>
        <p:spPr bwMode="auto">
          <a:xfrm>
            <a:off x="2209800" y="514350"/>
            <a:ext cx="4691063" cy="7810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نمودار محیط بازاریابی</a:t>
            </a:r>
          </a:p>
        </p:txBody>
      </p:sp>
    </p:spTree>
  </p:cSld>
  <p:clrMapOvr>
    <a:masterClrMapping/>
  </p:clrMapOvr>
  <p:transition spd="slow">
    <p:check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xfrm>
            <a:off x="7010400" y="6245225"/>
            <a:ext cx="2133600" cy="476250"/>
          </a:xfrm>
          <a:prstGeom prst="rect">
            <a:avLst/>
          </a:prstGeom>
          <a:noFill/>
        </p:spPr>
        <p:txBody>
          <a:bodyPr/>
          <a:lstStyle/>
          <a:p>
            <a:fld id="{F0A7D5C4-4178-442B-8391-941B0B9EE56C}" type="slidenum">
              <a:rPr lang="ar-SA"/>
              <a:pPr/>
              <a:t>67</a:t>
            </a:fld>
            <a:endParaRPr lang="en-US"/>
          </a:p>
        </p:txBody>
      </p:sp>
      <p:sp>
        <p:nvSpPr>
          <p:cNvPr id="73731" name="Text Box 5"/>
          <p:cNvSpPr txBox="1">
            <a:spLocks noChangeArrowheads="1"/>
          </p:cNvSpPr>
          <p:nvPr/>
        </p:nvSpPr>
        <p:spPr bwMode="auto">
          <a:xfrm>
            <a:off x="5105400" y="4343400"/>
            <a:ext cx="3962400" cy="1465263"/>
          </a:xfrm>
          <a:prstGeom prst="rect">
            <a:avLst/>
          </a:prstGeom>
          <a:noFill/>
          <a:ln w="9525">
            <a:noFill/>
            <a:miter lim="800000"/>
            <a:headEnd/>
            <a:tailEnd/>
          </a:ln>
        </p:spPr>
        <p:txBody>
          <a:bodyPr>
            <a:spAutoFit/>
          </a:bodyPr>
          <a:lstStyle/>
          <a:p>
            <a:pPr rtl="1">
              <a:spcBef>
                <a:spcPct val="50000"/>
              </a:spcBef>
            </a:pPr>
            <a:r>
              <a:rPr lang="fa-IR" sz="3600" i="1">
                <a:latin typeface="Monotype Corsiva" pitchFamily="66" charset="0"/>
                <a:cs typeface="B Mitra" pitchFamily="2" charset="-78"/>
              </a:rPr>
              <a:t>1- محیط خرد مؤسسه</a:t>
            </a:r>
          </a:p>
          <a:p>
            <a:pPr rtl="1">
              <a:spcBef>
                <a:spcPct val="50000"/>
              </a:spcBef>
            </a:pPr>
            <a:r>
              <a:rPr lang="fa-IR" sz="3600" i="1">
                <a:latin typeface="Monotype Corsiva" pitchFamily="66" charset="0"/>
                <a:cs typeface="B Mitra" pitchFamily="2" charset="-78"/>
              </a:rPr>
              <a:t> ( </a:t>
            </a:r>
            <a:r>
              <a:rPr lang="en-US" sz="3600" i="1">
                <a:latin typeface="Monotype Corsiva" pitchFamily="66" charset="0"/>
                <a:cs typeface="B Mitra" pitchFamily="2" charset="-78"/>
              </a:rPr>
              <a:t>Micro Environment</a:t>
            </a:r>
            <a:r>
              <a:rPr lang="fa-IR" sz="3600" i="1">
                <a:latin typeface="Monotype Corsiva" pitchFamily="66" charset="0"/>
                <a:cs typeface="B Mitra" pitchFamily="2" charset="-78"/>
              </a:rPr>
              <a:t> )</a:t>
            </a:r>
            <a:endParaRPr lang="en-US" sz="3600" i="1">
              <a:latin typeface="Monotype Corsiva" pitchFamily="66" charset="0"/>
              <a:cs typeface="B Mitra" pitchFamily="2" charset="-78"/>
            </a:endParaRPr>
          </a:p>
        </p:txBody>
      </p:sp>
      <p:sp>
        <p:nvSpPr>
          <p:cNvPr id="73732" name="Text Box 6"/>
          <p:cNvSpPr txBox="1">
            <a:spLocks noChangeArrowheads="1"/>
          </p:cNvSpPr>
          <p:nvPr/>
        </p:nvSpPr>
        <p:spPr bwMode="auto">
          <a:xfrm>
            <a:off x="76200" y="4329113"/>
            <a:ext cx="4114800" cy="1465262"/>
          </a:xfrm>
          <a:prstGeom prst="rect">
            <a:avLst/>
          </a:prstGeom>
          <a:noFill/>
          <a:ln w="9525">
            <a:noFill/>
            <a:miter lim="800000"/>
            <a:headEnd/>
            <a:tailEnd/>
          </a:ln>
        </p:spPr>
        <p:txBody>
          <a:bodyPr>
            <a:spAutoFit/>
          </a:bodyPr>
          <a:lstStyle/>
          <a:p>
            <a:pPr rtl="1">
              <a:spcBef>
                <a:spcPct val="50000"/>
              </a:spcBef>
            </a:pPr>
            <a:r>
              <a:rPr lang="fa-IR" sz="3600" i="1">
                <a:latin typeface="Monotype Corsiva" pitchFamily="66" charset="0"/>
                <a:cs typeface="B Mitra" pitchFamily="2" charset="-78"/>
              </a:rPr>
              <a:t>2- محیط کلان مؤسسه</a:t>
            </a:r>
          </a:p>
          <a:p>
            <a:pPr rtl="1">
              <a:spcBef>
                <a:spcPct val="50000"/>
              </a:spcBef>
            </a:pPr>
            <a:r>
              <a:rPr lang="fa-IR" sz="3600" i="1">
                <a:latin typeface="Monotype Corsiva" pitchFamily="66" charset="0"/>
                <a:cs typeface="B Mitra" pitchFamily="2" charset="-78"/>
              </a:rPr>
              <a:t> ( </a:t>
            </a:r>
            <a:r>
              <a:rPr lang="en-US" sz="3600" i="1">
                <a:latin typeface="Monotype Corsiva" pitchFamily="66" charset="0"/>
                <a:cs typeface="B Mitra" pitchFamily="2" charset="-78"/>
              </a:rPr>
              <a:t>Marco Environment</a:t>
            </a:r>
            <a:r>
              <a:rPr lang="fa-IR" sz="3600" i="1">
                <a:latin typeface="Monotype Corsiva" pitchFamily="66" charset="0"/>
                <a:cs typeface="B Mitra" pitchFamily="2" charset="-78"/>
              </a:rPr>
              <a:t> )</a:t>
            </a:r>
            <a:endParaRPr lang="en-US" sz="3600" i="1">
              <a:latin typeface="Monotype Corsiva" pitchFamily="66" charset="0"/>
              <a:cs typeface="B Mitra" pitchFamily="2" charset="-78"/>
            </a:endParaRPr>
          </a:p>
        </p:txBody>
      </p:sp>
      <p:sp>
        <p:nvSpPr>
          <p:cNvPr id="73733" name="Line 7"/>
          <p:cNvSpPr>
            <a:spLocks noChangeShapeType="1"/>
          </p:cNvSpPr>
          <p:nvPr/>
        </p:nvSpPr>
        <p:spPr bwMode="auto">
          <a:xfrm flipH="1" flipV="1">
            <a:off x="4800600" y="2438400"/>
            <a:ext cx="1981200" cy="1905000"/>
          </a:xfrm>
          <a:prstGeom prst="line">
            <a:avLst/>
          </a:prstGeom>
          <a:noFill/>
          <a:ln w="19050">
            <a:solidFill>
              <a:schemeClr val="tx1"/>
            </a:solidFill>
            <a:round/>
            <a:headEnd/>
            <a:tailEnd/>
          </a:ln>
        </p:spPr>
        <p:txBody>
          <a:bodyPr wrap="none" anchor="ctr"/>
          <a:lstStyle/>
          <a:p>
            <a:endParaRPr lang="fa-IR"/>
          </a:p>
        </p:txBody>
      </p:sp>
      <p:sp>
        <p:nvSpPr>
          <p:cNvPr id="73734" name="Line 8"/>
          <p:cNvSpPr>
            <a:spLocks noChangeShapeType="1"/>
          </p:cNvSpPr>
          <p:nvPr/>
        </p:nvSpPr>
        <p:spPr bwMode="auto">
          <a:xfrm flipH="1">
            <a:off x="2743200" y="2438400"/>
            <a:ext cx="2057400" cy="1828800"/>
          </a:xfrm>
          <a:prstGeom prst="line">
            <a:avLst/>
          </a:prstGeom>
          <a:noFill/>
          <a:ln w="19050">
            <a:solidFill>
              <a:schemeClr val="tx1"/>
            </a:solidFill>
            <a:round/>
            <a:headEnd/>
            <a:tailEnd/>
          </a:ln>
        </p:spPr>
        <p:txBody>
          <a:bodyPr wrap="none" anchor="ctr"/>
          <a:lstStyle/>
          <a:p>
            <a:endParaRPr lang="fa-IR"/>
          </a:p>
        </p:txBody>
      </p:sp>
      <p:sp>
        <p:nvSpPr>
          <p:cNvPr id="73735" name="WordArt 9" descr="Paper bag"/>
          <p:cNvSpPr>
            <a:spLocks noChangeArrowheads="1" noChangeShapeType="1" noTextEdit="1"/>
          </p:cNvSpPr>
          <p:nvPr/>
        </p:nvSpPr>
        <p:spPr bwMode="auto">
          <a:xfrm>
            <a:off x="1209675" y="533400"/>
            <a:ext cx="6724650" cy="1447800"/>
          </a:xfrm>
          <a:prstGeom prst="rect">
            <a:avLst/>
          </a:prstGeom>
        </p:spPr>
        <p:txBody>
          <a:bodyPr wrap="none" fromWordArt="1">
            <a:prstTxWarp prst="textPlain">
              <a:avLst>
                <a:gd name="adj" fmla="val 50000"/>
              </a:avLst>
            </a:prstTxWarp>
          </a:bodyPr>
          <a:lstStyle/>
          <a:p>
            <a:pPr rtl="1"/>
            <a:r>
              <a:rPr lang="fa-IR" b="1" kern="10">
                <a:ln w="9525">
                  <a:solidFill>
                    <a:schemeClr val="tx1"/>
                  </a:solidFill>
                  <a:round/>
                  <a:headEnd/>
                  <a:tailEnd/>
                </a:ln>
                <a:blipFill dpi="0" rotWithShape="0">
                  <a:blip r:embed="rId2"/>
                  <a:srcRect/>
                  <a:tile tx="0" ty="0" sx="100000" sy="100000" flip="none" algn="tl"/>
                </a:blipFill>
                <a:cs typeface="B Mitra"/>
              </a:rPr>
              <a:t>تقسیم بندی دیگر از محیط بازاریابی</a:t>
            </a:r>
          </a:p>
        </p:txBody>
      </p:sp>
    </p:spTree>
  </p:cSld>
  <p:clrMapOvr>
    <a:masterClrMapping/>
  </p:clrMapOvr>
  <p:transition spd="slow">
    <p:checke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xfrm>
            <a:off x="7010400" y="6245225"/>
            <a:ext cx="2133600" cy="476250"/>
          </a:xfrm>
          <a:prstGeom prst="rect">
            <a:avLst/>
          </a:prstGeom>
          <a:noFill/>
        </p:spPr>
        <p:txBody>
          <a:bodyPr/>
          <a:lstStyle/>
          <a:p>
            <a:fld id="{CDB09907-1E58-4BA0-9C23-BF051072E01F}" type="slidenum">
              <a:rPr lang="ar-SA"/>
              <a:pPr/>
              <a:t>68</a:t>
            </a:fld>
            <a:endParaRPr lang="en-US"/>
          </a:p>
        </p:txBody>
      </p:sp>
      <p:sp>
        <p:nvSpPr>
          <p:cNvPr id="74755" name="Text Box 4"/>
          <p:cNvSpPr txBox="1">
            <a:spLocks noChangeArrowheads="1"/>
          </p:cNvSpPr>
          <p:nvPr/>
        </p:nvSpPr>
        <p:spPr bwMode="auto">
          <a:xfrm>
            <a:off x="457200" y="27432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این محیط از عوامل و نیروهای نزدیک به شرکت تشکیل می شود که می توانند توانایی شرکت را در خدمت به مشتریان تحت تأثیر قرار دهند</a:t>
            </a:r>
            <a:endParaRPr lang="en-US" i="1">
              <a:cs typeface="B Mitra" pitchFamily="2" charset="-78"/>
            </a:endParaRPr>
          </a:p>
        </p:txBody>
      </p:sp>
      <p:sp>
        <p:nvSpPr>
          <p:cNvPr id="74756" name="WordArt 5" descr="Paper bag"/>
          <p:cNvSpPr>
            <a:spLocks noChangeArrowheads="1" noChangeShapeType="1" noTextEdit="1"/>
          </p:cNvSpPr>
          <p:nvPr/>
        </p:nvSpPr>
        <p:spPr bwMode="auto">
          <a:xfrm>
            <a:off x="2957513" y="533400"/>
            <a:ext cx="32289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محیط خرد</a:t>
            </a:r>
          </a:p>
        </p:txBody>
      </p:sp>
    </p:spTree>
  </p:cSld>
  <p:clrMapOvr>
    <a:masterClrMapping/>
  </p:clrMapOvr>
  <p:transition spd="slow">
    <p:comb/>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xfrm>
            <a:off x="7010400" y="6245225"/>
            <a:ext cx="2133600" cy="476250"/>
          </a:xfrm>
          <a:prstGeom prst="rect">
            <a:avLst/>
          </a:prstGeom>
          <a:noFill/>
        </p:spPr>
        <p:txBody>
          <a:bodyPr/>
          <a:lstStyle/>
          <a:p>
            <a:fld id="{F4453442-7B2B-41C7-855B-2C22A992339B}" type="slidenum">
              <a:rPr lang="ar-SA"/>
              <a:pPr/>
              <a:t>69</a:t>
            </a:fld>
            <a:endParaRPr lang="en-US"/>
          </a:p>
        </p:txBody>
      </p:sp>
      <p:sp>
        <p:nvSpPr>
          <p:cNvPr id="75779" name="Text Box 4"/>
          <p:cNvSpPr txBox="1">
            <a:spLocks noChangeArrowheads="1"/>
          </p:cNvSpPr>
          <p:nvPr/>
        </p:nvSpPr>
        <p:spPr bwMode="auto">
          <a:xfrm>
            <a:off x="457200" y="2605088"/>
            <a:ext cx="8153400" cy="2043112"/>
          </a:xfrm>
          <a:prstGeom prst="rect">
            <a:avLst/>
          </a:prstGeom>
          <a:noFill/>
          <a:ln w="9525">
            <a:noFill/>
            <a:miter lim="800000"/>
            <a:headEnd/>
            <a:tailEnd/>
          </a:ln>
        </p:spPr>
        <p:txBody>
          <a:bodyPr>
            <a:spAutoFit/>
          </a:bodyPr>
          <a:lstStyle/>
          <a:p>
            <a:pPr algn="r" rtl="1">
              <a:spcBef>
                <a:spcPct val="50000"/>
              </a:spcBef>
            </a:pPr>
            <a:r>
              <a:rPr lang="fa-IR" sz="3200" i="1">
                <a:cs typeface="B Mitra" pitchFamily="2" charset="-78"/>
              </a:rPr>
              <a:t>1- محیط داخلی خود شرکت        2- تأمین کنندگان مواد اولیه شرکت  </a:t>
            </a:r>
          </a:p>
          <a:p>
            <a:pPr algn="r" rtl="1">
              <a:spcBef>
                <a:spcPct val="50000"/>
              </a:spcBef>
            </a:pPr>
            <a:r>
              <a:rPr lang="fa-IR" sz="3200" i="1">
                <a:cs typeface="B Mitra" pitchFamily="2" charset="-78"/>
              </a:rPr>
              <a:t>3- واسطه های بازاریابی              4- رقباء</a:t>
            </a:r>
          </a:p>
          <a:p>
            <a:pPr algn="r" rtl="1">
              <a:spcBef>
                <a:spcPct val="50000"/>
              </a:spcBef>
            </a:pPr>
            <a:r>
              <a:rPr lang="fa-IR" sz="3200" i="1">
                <a:cs typeface="B Mitra" pitchFamily="2" charset="-78"/>
              </a:rPr>
              <a:t>5- مشتریان                             6- جوامع  </a:t>
            </a:r>
            <a:endParaRPr lang="en-US" sz="3200" i="1">
              <a:cs typeface="B Mitra" pitchFamily="2" charset="-78"/>
            </a:endParaRPr>
          </a:p>
        </p:txBody>
      </p:sp>
      <p:sp>
        <p:nvSpPr>
          <p:cNvPr id="75780" name="WordArt 5" descr="Paper bag"/>
          <p:cNvSpPr>
            <a:spLocks noChangeArrowheads="1" noChangeShapeType="1" noTextEdit="1"/>
          </p:cNvSpPr>
          <p:nvPr/>
        </p:nvSpPr>
        <p:spPr bwMode="auto">
          <a:xfrm>
            <a:off x="1171575" y="533400"/>
            <a:ext cx="6753225" cy="857250"/>
          </a:xfrm>
          <a:prstGeom prst="rect">
            <a:avLst/>
          </a:prstGeom>
        </p:spPr>
        <p:txBody>
          <a:bodyPr wrap="none" fromWordArt="1">
            <a:prstTxWarp prst="textPlain">
              <a:avLst>
                <a:gd name="adj" fmla="val 50000"/>
              </a:avLst>
            </a:prstTxWarp>
          </a:bodyPr>
          <a:lstStyle/>
          <a:p>
            <a:pPr rtl="1"/>
            <a:r>
              <a:rPr lang="fa-IR" b="1" kern="10">
                <a:ln w="9525">
                  <a:solidFill>
                    <a:schemeClr val="tx1"/>
                  </a:solidFill>
                  <a:round/>
                  <a:headEnd/>
                  <a:tailEnd/>
                </a:ln>
                <a:blipFill dpi="0" rotWithShape="0">
                  <a:blip r:embed="rId2"/>
                  <a:srcRect/>
                  <a:tile tx="0" ty="0" sx="100000" sy="100000" flip="none" algn="tl"/>
                </a:blipFill>
                <a:cs typeface="B Mitra"/>
              </a:rPr>
              <a:t>عوامل اثر گذار بر شرکت در محیط خرد</a:t>
            </a:r>
          </a:p>
        </p:txBody>
      </p:sp>
    </p:spTree>
  </p:cSld>
  <p:clrMapOvr>
    <a:masterClrMapping/>
  </p:clrMapOvr>
  <p:transition spd="slow">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xfrm>
            <a:off x="7010400" y="6245225"/>
            <a:ext cx="2133600" cy="476250"/>
          </a:xfrm>
          <a:prstGeom prst="rect">
            <a:avLst/>
          </a:prstGeom>
          <a:noFill/>
        </p:spPr>
        <p:txBody>
          <a:bodyPr/>
          <a:lstStyle/>
          <a:p>
            <a:fld id="{0AF973CD-EFE8-4C5C-B6ED-56AF39B80FF9}" type="slidenum">
              <a:rPr lang="ar-SA"/>
              <a:pPr/>
              <a:t>7</a:t>
            </a:fld>
            <a:endParaRPr lang="en-US"/>
          </a:p>
        </p:txBody>
      </p:sp>
      <p:sp>
        <p:nvSpPr>
          <p:cNvPr id="12291" name="Text Box 5"/>
          <p:cNvSpPr txBox="1">
            <a:spLocks noChangeArrowheads="1"/>
          </p:cNvSpPr>
          <p:nvPr/>
        </p:nvSpPr>
        <p:spPr bwMode="auto">
          <a:xfrm>
            <a:off x="457200" y="2789238"/>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نیاز (</a:t>
            </a:r>
            <a:r>
              <a:rPr lang="en-US" i="1">
                <a:latin typeface="Monotype Corsiva" pitchFamily="66" charset="0"/>
                <a:cs typeface="B Mitra" pitchFamily="2" charset="-78"/>
              </a:rPr>
              <a:t>Need</a:t>
            </a:r>
            <a:r>
              <a:rPr lang="fa-IR" i="1">
                <a:latin typeface="Monotype Corsiva" pitchFamily="66" charset="0"/>
                <a:cs typeface="B Mitra" pitchFamily="2" charset="-78"/>
              </a:rPr>
              <a:t>) یعنی کمبود یا حالت محرومیت احساس شده در فرد که آرامش و تعادل انسانـی را بر هم زده و در او انـگیزه ای برای ارضاء ایجاد می کند</a:t>
            </a:r>
            <a:endParaRPr lang="en-US" i="1">
              <a:latin typeface="Monotype Corsiva" pitchFamily="66" charset="0"/>
              <a:cs typeface="B Mitra" pitchFamily="2" charset="-78"/>
            </a:endParaRPr>
          </a:p>
        </p:txBody>
      </p:sp>
      <p:sp>
        <p:nvSpPr>
          <p:cNvPr id="12292" name="WordArt 6" descr="Paper bag"/>
          <p:cNvSpPr>
            <a:spLocks noChangeArrowheads="1" noChangeShapeType="1" noTextEdit="1"/>
          </p:cNvSpPr>
          <p:nvPr/>
        </p:nvSpPr>
        <p:spPr bwMode="auto">
          <a:xfrm>
            <a:off x="3276600" y="533400"/>
            <a:ext cx="2571750"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مفهوم نیاز</a:t>
            </a:r>
          </a:p>
        </p:txBody>
      </p:sp>
    </p:spTree>
  </p:cSld>
  <p:clrMapOvr>
    <a:masterClrMapping/>
  </p:clrMapOvr>
  <p:transition spd="slow">
    <p:check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xfrm>
            <a:off x="7010400" y="6245225"/>
            <a:ext cx="2133600" cy="476250"/>
          </a:xfrm>
          <a:prstGeom prst="rect">
            <a:avLst/>
          </a:prstGeom>
          <a:noFill/>
        </p:spPr>
        <p:txBody>
          <a:bodyPr/>
          <a:lstStyle/>
          <a:p>
            <a:fld id="{A14968BF-1825-45F7-99F8-D16547FD3473}" type="slidenum">
              <a:rPr lang="ar-SA"/>
              <a:pPr/>
              <a:t>70</a:t>
            </a:fld>
            <a:endParaRPr lang="en-US"/>
          </a:p>
        </p:txBody>
      </p:sp>
      <p:sp>
        <p:nvSpPr>
          <p:cNvPr id="76803" name="Text Box 4"/>
          <p:cNvSpPr txBox="1">
            <a:spLocks noChangeArrowheads="1"/>
          </p:cNvSpPr>
          <p:nvPr/>
        </p:nvSpPr>
        <p:spPr bwMode="auto">
          <a:xfrm>
            <a:off x="457200" y="26670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یعنی نحوه همکاری و ایجاد ارتباط بخش بازاریابی با سایر بخش های درون شرکت که در اجرای موفقیت آمیز یا شکست برنامه های آن نقش عمده ای را ایفاء می نماید </a:t>
            </a:r>
            <a:endParaRPr lang="en-US" i="1">
              <a:cs typeface="B Mitra" pitchFamily="2" charset="-78"/>
            </a:endParaRPr>
          </a:p>
        </p:txBody>
      </p:sp>
      <p:sp>
        <p:nvSpPr>
          <p:cNvPr id="76804" name="WordArt 5" descr="Paper bag"/>
          <p:cNvSpPr>
            <a:spLocks noChangeArrowheads="1" noChangeShapeType="1" noTextEdit="1"/>
          </p:cNvSpPr>
          <p:nvPr/>
        </p:nvSpPr>
        <p:spPr bwMode="auto">
          <a:xfrm>
            <a:off x="1376363" y="533400"/>
            <a:ext cx="63912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محیط داخلی مؤسسه</a:t>
            </a:r>
          </a:p>
        </p:txBody>
      </p:sp>
    </p:spTree>
  </p:cSld>
  <p:clrMapOvr>
    <a:masterClrMapping/>
  </p:clrMapOvr>
  <p:transition spd="slow">
    <p:cover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xfrm>
            <a:off x="7010400" y="6245225"/>
            <a:ext cx="2133600" cy="476250"/>
          </a:xfrm>
          <a:prstGeom prst="rect">
            <a:avLst/>
          </a:prstGeom>
          <a:noFill/>
        </p:spPr>
        <p:txBody>
          <a:bodyPr/>
          <a:lstStyle/>
          <a:p>
            <a:fld id="{6F9EB9AC-433A-4C88-B444-767113EC61FB}" type="slidenum">
              <a:rPr lang="ar-SA"/>
              <a:pPr/>
              <a:t>71</a:t>
            </a:fld>
            <a:endParaRPr lang="en-US"/>
          </a:p>
        </p:txBody>
      </p:sp>
      <p:sp>
        <p:nvSpPr>
          <p:cNvPr id="77827" name="WordArt 5" descr="Paper bag"/>
          <p:cNvSpPr>
            <a:spLocks noChangeArrowheads="1" noChangeShapeType="1" noTextEdit="1"/>
          </p:cNvSpPr>
          <p:nvPr/>
        </p:nvSpPr>
        <p:spPr bwMode="auto">
          <a:xfrm>
            <a:off x="914400" y="381000"/>
            <a:ext cx="7315200" cy="990600"/>
          </a:xfrm>
          <a:prstGeom prst="rect">
            <a:avLst/>
          </a:prstGeom>
        </p:spPr>
        <p:txBody>
          <a:bodyPr wrap="none" fromWordArt="1">
            <a:prstTxWarp prst="textPlain">
              <a:avLst>
                <a:gd name="adj" fmla="val 50000"/>
              </a:avLst>
            </a:prstTxWarp>
          </a:bodyPr>
          <a:lstStyle/>
          <a:p>
            <a:pPr rtl="1"/>
            <a:r>
              <a:rPr lang="fa-IR" sz="3600" b="1" kern="10">
                <a:ln w="9525">
                  <a:solidFill>
                    <a:schemeClr val="tx1"/>
                  </a:solidFill>
                  <a:round/>
                  <a:headEnd/>
                  <a:tailEnd/>
                </a:ln>
                <a:blipFill dpi="0" rotWithShape="0">
                  <a:blip r:embed="rId2"/>
                  <a:srcRect/>
                  <a:tile tx="0" ty="0" sx="100000" sy="100000" flip="none" algn="tl"/>
                </a:blipFill>
                <a:cs typeface="B Mitra"/>
              </a:rPr>
              <a:t>نمودار نحوه ارتباط بخش بازاریابی با سایر بخش ها</a:t>
            </a:r>
          </a:p>
        </p:txBody>
      </p:sp>
      <p:sp>
        <p:nvSpPr>
          <p:cNvPr id="77828" name="AutoShape 6"/>
          <p:cNvSpPr>
            <a:spLocks noChangeArrowheads="1"/>
          </p:cNvSpPr>
          <p:nvPr/>
        </p:nvSpPr>
        <p:spPr bwMode="auto">
          <a:xfrm>
            <a:off x="533400" y="3276600"/>
            <a:ext cx="1524000" cy="1447800"/>
          </a:xfrm>
          <a:prstGeom prst="flowChartConnector">
            <a:avLst/>
          </a:prstGeom>
          <a:solidFill>
            <a:schemeClr val="accent1"/>
          </a:solidFill>
          <a:ln w="19050" algn="ctr">
            <a:solidFill>
              <a:schemeClr val="tx1"/>
            </a:solidFill>
            <a:round/>
            <a:headEnd/>
            <a:tailEnd/>
          </a:ln>
        </p:spPr>
        <p:txBody>
          <a:bodyPr wrap="none" anchor="ctr"/>
          <a:lstStyle/>
          <a:p>
            <a:r>
              <a:rPr lang="fa-IR" sz="2400" i="1">
                <a:cs typeface="B Mitra" pitchFamily="2" charset="-78"/>
              </a:rPr>
              <a:t>بخش </a:t>
            </a:r>
          </a:p>
          <a:p>
            <a:r>
              <a:rPr lang="fa-IR" sz="2400" i="1">
                <a:cs typeface="B Mitra" pitchFamily="2" charset="-78"/>
              </a:rPr>
              <a:t>تحقیقات</a:t>
            </a:r>
            <a:endParaRPr lang="en-US" sz="2400" i="1">
              <a:cs typeface="B Mitra" pitchFamily="2" charset="-78"/>
            </a:endParaRPr>
          </a:p>
        </p:txBody>
      </p:sp>
      <p:sp>
        <p:nvSpPr>
          <p:cNvPr id="77829" name="AutoShape 7"/>
          <p:cNvSpPr>
            <a:spLocks noChangeArrowheads="1"/>
          </p:cNvSpPr>
          <p:nvPr/>
        </p:nvSpPr>
        <p:spPr bwMode="auto">
          <a:xfrm>
            <a:off x="5334000" y="4876800"/>
            <a:ext cx="1524000" cy="1447800"/>
          </a:xfrm>
          <a:prstGeom prst="flowChartConnector">
            <a:avLst/>
          </a:prstGeom>
          <a:solidFill>
            <a:schemeClr val="accent1"/>
          </a:solidFill>
          <a:ln w="19050" algn="ctr">
            <a:solidFill>
              <a:schemeClr val="tx1"/>
            </a:solidFill>
            <a:round/>
            <a:headEnd/>
            <a:tailEnd/>
          </a:ln>
        </p:spPr>
        <p:txBody>
          <a:bodyPr wrap="none" anchor="ctr"/>
          <a:lstStyle/>
          <a:p>
            <a:r>
              <a:rPr lang="fa-IR" sz="2400" i="1">
                <a:cs typeface="B Mitra" pitchFamily="2" charset="-78"/>
              </a:rPr>
              <a:t>بخش</a:t>
            </a:r>
          </a:p>
          <a:p>
            <a:r>
              <a:rPr lang="fa-IR" sz="2400" i="1">
                <a:cs typeface="B Mitra" pitchFamily="2" charset="-78"/>
              </a:rPr>
              <a:t>امور مالی</a:t>
            </a:r>
            <a:endParaRPr lang="en-US" sz="2400" i="1">
              <a:cs typeface="B Mitra" pitchFamily="2" charset="-78"/>
            </a:endParaRPr>
          </a:p>
        </p:txBody>
      </p:sp>
      <p:sp>
        <p:nvSpPr>
          <p:cNvPr id="77830" name="AutoShape 8"/>
          <p:cNvSpPr>
            <a:spLocks noChangeArrowheads="1"/>
          </p:cNvSpPr>
          <p:nvPr/>
        </p:nvSpPr>
        <p:spPr bwMode="auto">
          <a:xfrm>
            <a:off x="7010400" y="3276600"/>
            <a:ext cx="1524000" cy="1447800"/>
          </a:xfrm>
          <a:prstGeom prst="flowChartConnector">
            <a:avLst/>
          </a:prstGeom>
          <a:solidFill>
            <a:schemeClr val="accent1"/>
          </a:solidFill>
          <a:ln w="19050" algn="ctr">
            <a:solidFill>
              <a:schemeClr val="tx1"/>
            </a:solidFill>
            <a:round/>
            <a:headEnd/>
            <a:tailEnd/>
          </a:ln>
        </p:spPr>
        <p:txBody>
          <a:bodyPr wrap="none" anchor="ctr"/>
          <a:lstStyle/>
          <a:p>
            <a:r>
              <a:rPr lang="fa-IR" sz="2400" i="1">
                <a:cs typeface="B Mitra" pitchFamily="2" charset="-78"/>
              </a:rPr>
              <a:t>بخش</a:t>
            </a:r>
          </a:p>
          <a:p>
            <a:r>
              <a:rPr lang="fa-IR" sz="2400" i="1">
                <a:cs typeface="B Mitra" pitchFamily="2" charset="-78"/>
              </a:rPr>
              <a:t>تولید</a:t>
            </a:r>
            <a:endParaRPr lang="en-US" sz="2400" i="1">
              <a:cs typeface="B Mitra" pitchFamily="2" charset="-78"/>
            </a:endParaRPr>
          </a:p>
        </p:txBody>
      </p:sp>
      <p:sp>
        <p:nvSpPr>
          <p:cNvPr id="77831" name="AutoShape 9"/>
          <p:cNvSpPr>
            <a:spLocks noChangeArrowheads="1"/>
          </p:cNvSpPr>
          <p:nvPr/>
        </p:nvSpPr>
        <p:spPr bwMode="auto">
          <a:xfrm>
            <a:off x="5334000" y="1600200"/>
            <a:ext cx="1524000" cy="1447800"/>
          </a:xfrm>
          <a:prstGeom prst="flowChartConnector">
            <a:avLst/>
          </a:prstGeom>
          <a:solidFill>
            <a:schemeClr val="accent1"/>
          </a:solidFill>
          <a:ln w="19050" algn="ctr">
            <a:solidFill>
              <a:schemeClr val="tx1"/>
            </a:solidFill>
            <a:round/>
            <a:headEnd/>
            <a:tailEnd/>
          </a:ln>
        </p:spPr>
        <p:txBody>
          <a:bodyPr wrap="none" anchor="ctr"/>
          <a:lstStyle/>
          <a:p>
            <a:r>
              <a:rPr lang="fa-IR" sz="2400" i="1">
                <a:cs typeface="B Mitra" pitchFamily="2" charset="-78"/>
              </a:rPr>
              <a:t>بخش </a:t>
            </a:r>
          </a:p>
          <a:p>
            <a:r>
              <a:rPr lang="fa-IR" sz="2400" i="1">
                <a:cs typeface="B Mitra" pitchFamily="2" charset="-78"/>
              </a:rPr>
              <a:t>بازاریابی</a:t>
            </a:r>
            <a:endParaRPr lang="en-US" sz="2400" i="1">
              <a:cs typeface="B Mitra" pitchFamily="2" charset="-78"/>
            </a:endParaRPr>
          </a:p>
        </p:txBody>
      </p:sp>
      <p:sp>
        <p:nvSpPr>
          <p:cNvPr id="77832" name="AutoShape 10"/>
          <p:cNvSpPr>
            <a:spLocks noChangeArrowheads="1"/>
          </p:cNvSpPr>
          <p:nvPr/>
        </p:nvSpPr>
        <p:spPr bwMode="auto">
          <a:xfrm>
            <a:off x="3733800" y="3276600"/>
            <a:ext cx="1524000" cy="1447800"/>
          </a:xfrm>
          <a:prstGeom prst="flowChartConnector">
            <a:avLst/>
          </a:prstGeom>
          <a:solidFill>
            <a:schemeClr val="accent1"/>
          </a:solidFill>
          <a:ln w="19050" algn="ctr">
            <a:solidFill>
              <a:schemeClr val="tx1"/>
            </a:solidFill>
            <a:round/>
            <a:headEnd/>
            <a:tailEnd/>
          </a:ln>
        </p:spPr>
        <p:txBody>
          <a:bodyPr wrap="none" anchor="ctr"/>
          <a:lstStyle/>
          <a:p>
            <a:r>
              <a:rPr lang="fa-IR" sz="2400" i="1">
                <a:cs typeface="B Mitra" pitchFamily="2" charset="-78"/>
              </a:rPr>
              <a:t>مدیریت</a:t>
            </a:r>
          </a:p>
          <a:p>
            <a:r>
              <a:rPr lang="fa-IR" sz="2400" i="1">
                <a:cs typeface="B Mitra" pitchFamily="2" charset="-78"/>
              </a:rPr>
              <a:t>عالیه</a:t>
            </a:r>
            <a:endParaRPr lang="en-US" sz="2400" i="1">
              <a:cs typeface="B Mitra" pitchFamily="2" charset="-78"/>
            </a:endParaRPr>
          </a:p>
        </p:txBody>
      </p:sp>
      <p:sp>
        <p:nvSpPr>
          <p:cNvPr id="77833" name="AutoShape 11"/>
          <p:cNvSpPr>
            <a:spLocks noChangeArrowheads="1"/>
          </p:cNvSpPr>
          <p:nvPr/>
        </p:nvSpPr>
        <p:spPr bwMode="auto">
          <a:xfrm>
            <a:off x="2286000" y="4876800"/>
            <a:ext cx="1524000" cy="1447800"/>
          </a:xfrm>
          <a:prstGeom prst="flowChartConnector">
            <a:avLst/>
          </a:prstGeom>
          <a:solidFill>
            <a:schemeClr val="accent1"/>
          </a:solidFill>
          <a:ln w="19050" algn="ctr">
            <a:solidFill>
              <a:schemeClr val="tx1"/>
            </a:solidFill>
            <a:round/>
            <a:headEnd/>
            <a:tailEnd/>
          </a:ln>
        </p:spPr>
        <p:txBody>
          <a:bodyPr wrap="none" anchor="ctr"/>
          <a:lstStyle/>
          <a:p>
            <a:r>
              <a:rPr lang="fa-IR" sz="2400" i="1">
                <a:cs typeface="B Mitra" pitchFamily="2" charset="-78"/>
              </a:rPr>
              <a:t>بخش</a:t>
            </a:r>
          </a:p>
          <a:p>
            <a:r>
              <a:rPr lang="fa-IR" sz="2400" i="1">
                <a:cs typeface="B Mitra" pitchFamily="2" charset="-78"/>
              </a:rPr>
              <a:t>حسابداری</a:t>
            </a:r>
            <a:endParaRPr lang="en-US" sz="2400" i="1">
              <a:cs typeface="B Mitra" pitchFamily="2" charset="-78"/>
            </a:endParaRPr>
          </a:p>
        </p:txBody>
      </p:sp>
      <p:sp>
        <p:nvSpPr>
          <p:cNvPr id="77834" name="AutoShape 12"/>
          <p:cNvSpPr>
            <a:spLocks noChangeArrowheads="1"/>
          </p:cNvSpPr>
          <p:nvPr/>
        </p:nvSpPr>
        <p:spPr bwMode="auto">
          <a:xfrm>
            <a:off x="2286000" y="1600200"/>
            <a:ext cx="1524000" cy="1447800"/>
          </a:xfrm>
          <a:prstGeom prst="flowChartConnector">
            <a:avLst/>
          </a:prstGeom>
          <a:solidFill>
            <a:schemeClr val="accent1"/>
          </a:solidFill>
          <a:ln w="19050" algn="ctr">
            <a:solidFill>
              <a:schemeClr val="tx1"/>
            </a:solidFill>
            <a:round/>
            <a:headEnd/>
            <a:tailEnd/>
          </a:ln>
        </p:spPr>
        <p:txBody>
          <a:bodyPr wrap="none" anchor="ctr"/>
          <a:lstStyle/>
          <a:p>
            <a:r>
              <a:rPr lang="fa-IR" sz="2400" i="1">
                <a:cs typeface="B Mitra" pitchFamily="2" charset="-78"/>
              </a:rPr>
              <a:t>بخش</a:t>
            </a:r>
          </a:p>
          <a:p>
            <a:r>
              <a:rPr lang="fa-IR" sz="2400" i="1">
                <a:cs typeface="B Mitra" pitchFamily="2" charset="-78"/>
              </a:rPr>
              <a:t> تدارکات</a:t>
            </a:r>
            <a:endParaRPr lang="en-US" sz="2400" i="1">
              <a:cs typeface="B Mitra" pitchFamily="2" charset="-78"/>
            </a:endParaRPr>
          </a:p>
        </p:txBody>
      </p:sp>
      <p:sp>
        <p:nvSpPr>
          <p:cNvPr id="77835" name="Line 13"/>
          <p:cNvSpPr>
            <a:spLocks noChangeShapeType="1"/>
          </p:cNvSpPr>
          <p:nvPr/>
        </p:nvSpPr>
        <p:spPr bwMode="auto">
          <a:xfrm flipV="1">
            <a:off x="2057400" y="2514600"/>
            <a:ext cx="3200400" cy="11430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36" name="Line 14"/>
          <p:cNvSpPr>
            <a:spLocks noChangeShapeType="1"/>
          </p:cNvSpPr>
          <p:nvPr/>
        </p:nvSpPr>
        <p:spPr bwMode="auto">
          <a:xfrm flipH="1">
            <a:off x="1828800" y="2895600"/>
            <a:ext cx="533400" cy="4572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37" name="Line 15"/>
          <p:cNvSpPr>
            <a:spLocks noChangeShapeType="1"/>
          </p:cNvSpPr>
          <p:nvPr/>
        </p:nvSpPr>
        <p:spPr bwMode="auto">
          <a:xfrm>
            <a:off x="2133600" y="4038600"/>
            <a:ext cx="1447800" cy="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38" name="Line 16"/>
          <p:cNvSpPr>
            <a:spLocks noChangeShapeType="1"/>
          </p:cNvSpPr>
          <p:nvPr/>
        </p:nvSpPr>
        <p:spPr bwMode="auto">
          <a:xfrm>
            <a:off x="1981200" y="4495800"/>
            <a:ext cx="457200" cy="4572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39" name="Line 17"/>
          <p:cNvSpPr>
            <a:spLocks noChangeShapeType="1"/>
          </p:cNvSpPr>
          <p:nvPr/>
        </p:nvSpPr>
        <p:spPr bwMode="auto">
          <a:xfrm>
            <a:off x="2971800" y="3124200"/>
            <a:ext cx="76200" cy="16002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40" name="Line 18"/>
          <p:cNvSpPr>
            <a:spLocks noChangeShapeType="1"/>
          </p:cNvSpPr>
          <p:nvPr/>
        </p:nvSpPr>
        <p:spPr bwMode="auto">
          <a:xfrm flipH="1">
            <a:off x="3429000" y="4572000"/>
            <a:ext cx="381000" cy="3048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41" name="Line 19"/>
          <p:cNvSpPr>
            <a:spLocks noChangeShapeType="1"/>
          </p:cNvSpPr>
          <p:nvPr/>
        </p:nvSpPr>
        <p:spPr bwMode="auto">
          <a:xfrm flipV="1">
            <a:off x="3810000" y="4191000"/>
            <a:ext cx="3124200" cy="9906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42" name="Line 20"/>
          <p:cNvSpPr>
            <a:spLocks noChangeShapeType="1"/>
          </p:cNvSpPr>
          <p:nvPr/>
        </p:nvSpPr>
        <p:spPr bwMode="auto">
          <a:xfrm>
            <a:off x="3886200" y="5715000"/>
            <a:ext cx="1295400" cy="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43" name="Line 21"/>
          <p:cNvSpPr>
            <a:spLocks noChangeShapeType="1"/>
          </p:cNvSpPr>
          <p:nvPr/>
        </p:nvSpPr>
        <p:spPr bwMode="auto">
          <a:xfrm>
            <a:off x="3657600" y="2895600"/>
            <a:ext cx="381000" cy="4572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44" name="Line 22"/>
          <p:cNvSpPr>
            <a:spLocks noChangeShapeType="1"/>
          </p:cNvSpPr>
          <p:nvPr/>
        </p:nvSpPr>
        <p:spPr bwMode="auto">
          <a:xfrm flipH="1">
            <a:off x="5105400" y="2971800"/>
            <a:ext cx="381000" cy="4572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45" name="Line 23"/>
          <p:cNvSpPr>
            <a:spLocks noChangeShapeType="1"/>
          </p:cNvSpPr>
          <p:nvPr/>
        </p:nvSpPr>
        <p:spPr bwMode="auto">
          <a:xfrm>
            <a:off x="5181600" y="4495800"/>
            <a:ext cx="381000" cy="4572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46" name="Line 24"/>
          <p:cNvSpPr>
            <a:spLocks noChangeShapeType="1"/>
          </p:cNvSpPr>
          <p:nvPr/>
        </p:nvSpPr>
        <p:spPr bwMode="auto">
          <a:xfrm>
            <a:off x="5334000" y="3962400"/>
            <a:ext cx="1524000" cy="762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47" name="Line 25"/>
          <p:cNvSpPr>
            <a:spLocks noChangeShapeType="1"/>
          </p:cNvSpPr>
          <p:nvPr/>
        </p:nvSpPr>
        <p:spPr bwMode="auto">
          <a:xfrm flipH="1">
            <a:off x="6781800" y="4724400"/>
            <a:ext cx="533400" cy="3810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48" name="Line 26"/>
          <p:cNvSpPr>
            <a:spLocks noChangeShapeType="1"/>
          </p:cNvSpPr>
          <p:nvPr/>
        </p:nvSpPr>
        <p:spPr bwMode="auto">
          <a:xfrm>
            <a:off x="6781800" y="2819400"/>
            <a:ext cx="381000" cy="5334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49" name="Line 27"/>
          <p:cNvSpPr>
            <a:spLocks noChangeShapeType="1"/>
          </p:cNvSpPr>
          <p:nvPr/>
        </p:nvSpPr>
        <p:spPr bwMode="auto">
          <a:xfrm>
            <a:off x="3886200" y="2209800"/>
            <a:ext cx="1295400" cy="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77850" name="Line 28"/>
          <p:cNvSpPr>
            <a:spLocks noChangeShapeType="1"/>
          </p:cNvSpPr>
          <p:nvPr/>
        </p:nvSpPr>
        <p:spPr bwMode="auto">
          <a:xfrm>
            <a:off x="6096000" y="3200400"/>
            <a:ext cx="76200" cy="1600200"/>
          </a:xfrm>
          <a:prstGeom prst="line">
            <a:avLst/>
          </a:prstGeom>
          <a:noFill/>
          <a:ln w="19050">
            <a:solidFill>
              <a:schemeClr val="tx1"/>
            </a:solidFill>
            <a:round/>
            <a:headEnd type="stealth" w="lg" len="lg"/>
            <a:tailEnd type="stealth" w="lg" len="lg"/>
          </a:ln>
        </p:spPr>
        <p:txBody>
          <a:bodyPr wrap="none" anchor="ctr"/>
          <a:lstStyle/>
          <a:p>
            <a:endParaRPr lang="fa-IR"/>
          </a:p>
        </p:txBody>
      </p:sp>
    </p:spTree>
  </p:cSld>
  <p:clrMapOvr>
    <a:masterClrMapping/>
  </p:clrMapOvr>
  <p:transition spd="slow">
    <p:cov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xfrm>
            <a:off x="7010400" y="6245225"/>
            <a:ext cx="2133600" cy="476250"/>
          </a:xfrm>
          <a:prstGeom prst="rect">
            <a:avLst/>
          </a:prstGeom>
          <a:noFill/>
        </p:spPr>
        <p:txBody>
          <a:bodyPr/>
          <a:lstStyle/>
          <a:p>
            <a:fld id="{AB3AA913-11C4-44DA-A965-9C3BF95D1DD3}" type="slidenum">
              <a:rPr lang="ar-SA"/>
              <a:pPr/>
              <a:t>72</a:t>
            </a:fld>
            <a:endParaRPr lang="en-US"/>
          </a:p>
        </p:txBody>
      </p:sp>
      <p:sp>
        <p:nvSpPr>
          <p:cNvPr id="78851" name="Text Box 4"/>
          <p:cNvSpPr txBox="1">
            <a:spLocks noChangeArrowheads="1"/>
          </p:cNvSpPr>
          <p:nvPr/>
        </p:nvSpPr>
        <p:spPr bwMode="auto">
          <a:xfrm>
            <a:off x="457200" y="1639888"/>
            <a:ext cx="8153400" cy="4760912"/>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توجه مدیران بازاریابی به مواردی مثل :</a:t>
            </a:r>
          </a:p>
          <a:p>
            <a:pPr algn="r" rtl="1">
              <a:spcBef>
                <a:spcPct val="50000"/>
              </a:spcBef>
            </a:pPr>
            <a:r>
              <a:rPr lang="fa-IR" sz="3600" i="1">
                <a:cs typeface="B Mitra" pitchFamily="2" charset="-78"/>
              </a:rPr>
              <a:t>- میزان موجودی مواد</a:t>
            </a:r>
          </a:p>
          <a:p>
            <a:pPr algn="r" rtl="1">
              <a:spcBef>
                <a:spcPct val="50000"/>
              </a:spcBef>
            </a:pPr>
            <a:r>
              <a:rPr lang="fa-IR" sz="3600" i="1">
                <a:cs typeface="B Mitra" pitchFamily="2" charset="-78"/>
              </a:rPr>
              <a:t>- موجودی لازم برای آینده</a:t>
            </a:r>
          </a:p>
          <a:p>
            <a:pPr algn="r" rtl="1">
              <a:spcBef>
                <a:spcPct val="50000"/>
              </a:spcBef>
            </a:pPr>
            <a:r>
              <a:rPr lang="fa-IR" sz="3600" i="1">
                <a:cs typeface="B Mitra" pitchFamily="2" charset="-78"/>
              </a:rPr>
              <a:t>- روند افزایش قیمت مواد</a:t>
            </a:r>
          </a:p>
          <a:p>
            <a:pPr algn="r" rtl="1">
              <a:spcBef>
                <a:spcPct val="50000"/>
              </a:spcBef>
            </a:pPr>
            <a:r>
              <a:rPr lang="fa-IR" sz="3600" i="1">
                <a:cs typeface="B Mitra" pitchFamily="2" charset="-78"/>
              </a:rPr>
              <a:t>- منابع جایگزین و . . .</a:t>
            </a:r>
          </a:p>
          <a:p>
            <a:pPr algn="r" rtl="1">
              <a:spcBef>
                <a:spcPct val="50000"/>
              </a:spcBef>
            </a:pPr>
            <a:r>
              <a:rPr lang="fa-IR" sz="3600" i="1">
                <a:cs typeface="B Mitra" pitchFamily="2" charset="-78"/>
              </a:rPr>
              <a:t>به منظور مواجه نشدن با مشکلات احتمالی</a:t>
            </a:r>
            <a:endParaRPr lang="en-US" sz="3600" i="1">
              <a:cs typeface="B Mitra" pitchFamily="2" charset="-78"/>
            </a:endParaRPr>
          </a:p>
        </p:txBody>
      </p:sp>
      <p:sp>
        <p:nvSpPr>
          <p:cNvPr id="78852" name="WordArt 5" descr="Paper bag"/>
          <p:cNvSpPr>
            <a:spLocks noChangeArrowheads="1" noChangeShapeType="1" noTextEdit="1"/>
          </p:cNvSpPr>
          <p:nvPr/>
        </p:nvSpPr>
        <p:spPr bwMode="auto">
          <a:xfrm>
            <a:off x="1781175" y="476250"/>
            <a:ext cx="5581650" cy="1047750"/>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2"/>
                  <a:srcRect/>
                  <a:tile tx="0" ty="0" sx="100000" sy="100000" flip="none" algn="tl"/>
                </a:blipFill>
                <a:cs typeface="B Mitra"/>
              </a:rPr>
              <a:t>تأمین کنندگان مواد اولیه</a:t>
            </a:r>
          </a:p>
        </p:txBody>
      </p:sp>
    </p:spTree>
  </p:cSld>
  <p:clrMapOvr>
    <a:masterClrMapping/>
  </p:clrMapOvr>
  <p:transition spd="slow">
    <p:cover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xfrm>
            <a:off x="7010400" y="6245225"/>
            <a:ext cx="2133600" cy="476250"/>
          </a:xfrm>
          <a:prstGeom prst="rect">
            <a:avLst/>
          </a:prstGeom>
          <a:noFill/>
        </p:spPr>
        <p:txBody>
          <a:bodyPr/>
          <a:lstStyle/>
          <a:p>
            <a:fld id="{4F1A68E3-58D0-44C6-8483-CDAA6534E871}" type="slidenum">
              <a:rPr lang="ar-SA"/>
              <a:pPr/>
              <a:t>73</a:t>
            </a:fld>
            <a:endParaRPr lang="en-US"/>
          </a:p>
        </p:txBody>
      </p:sp>
      <p:sp>
        <p:nvSpPr>
          <p:cNvPr id="79875" name="Text Box 5"/>
          <p:cNvSpPr txBox="1">
            <a:spLocks noChangeArrowheads="1"/>
          </p:cNvSpPr>
          <p:nvPr/>
        </p:nvSpPr>
        <p:spPr bwMode="auto">
          <a:xfrm>
            <a:off x="457200" y="1828800"/>
            <a:ext cx="8153400" cy="4486275"/>
          </a:xfrm>
          <a:prstGeom prst="rect">
            <a:avLst/>
          </a:prstGeom>
          <a:noFill/>
          <a:ln w="9525">
            <a:noFill/>
            <a:miter lim="800000"/>
            <a:headEnd/>
            <a:tailEnd/>
          </a:ln>
        </p:spPr>
        <p:txBody>
          <a:bodyPr>
            <a:spAutoFit/>
          </a:bodyPr>
          <a:lstStyle/>
          <a:p>
            <a:pPr algn="r" rtl="1">
              <a:spcBef>
                <a:spcPct val="50000"/>
              </a:spcBef>
            </a:pPr>
            <a:r>
              <a:rPr lang="fa-IR" sz="3600" i="1">
                <a:cs typeface="B Mitra" pitchFamily="2" charset="-78"/>
              </a:rPr>
              <a:t>واحدهایی که به مؤسسات در امر تبلیغات ، پیشبرد فروش ، توزیع و تحویل کالا و . . . کمک می کنند ، شامل :</a:t>
            </a:r>
          </a:p>
          <a:p>
            <a:pPr algn="r" rtl="1">
              <a:spcBef>
                <a:spcPct val="50000"/>
              </a:spcBef>
            </a:pPr>
            <a:r>
              <a:rPr lang="fa-IR" sz="3600" i="1">
                <a:cs typeface="B Mitra" pitchFamily="2" charset="-78"/>
              </a:rPr>
              <a:t>1- آژانس های خدمات بازاریابی </a:t>
            </a:r>
          </a:p>
          <a:p>
            <a:pPr algn="r" rtl="1">
              <a:spcBef>
                <a:spcPct val="50000"/>
              </a:spcBef>
            </a:pPr>
            <a:r>
              <a:rPr lang="fa-IR" sz="3600" i="1">
                <a:cs typeface="B Mitra" pitchFamily="2" charset="-78"/>
              </a:rPr>
              <a:t>2- واسطه های مالی </a:t>
            </a:r>
          </a:p>
          <a:p>
            <a:pPr algn="r" rtl="1">
              <a:spcBef>
                <a:spcPct val="50000"/>
              </a:spcBef>
            </a:pPr>
            <a:r>
              <a:rPr lang="fa-IR" sz="3600" i="1">
                <a:cs typeface="B Mitra" pitchFamily="2" charset="-78"/>
              </a:rPr>
              <a:t>3- واحدهای توزیع فیزیکی</a:t>
            </a:r>
          </a:p>
          <a:p>
            <a:pPr algn="r" rtl="1">
              <a:spcBef>
                <a:spcPct val="50000"/>
              </a:spcBef>
            </a:pPr>
            <a:r>
              <a:rPr lang="fa-IR" sz="3600" i="1">
                <a:cs typeface="B Mitra" pitchFamily="2" charset="-78"/>
              </a:rPr>
              <a:t>4- دلالان</a:t>
            </a:r>
            <a:endParaRPr lang="en-US" sz="3600" i="1">
              <a:cs typeface="B Mitra" pitchFamily="2" charset="-78"/>
            </a:endParaRPr>
          </a:p>
        </p:txBody>
      </p:sp>
      <p:sp>
        <p:nvSpPr>
          <p:cNvPr id="79876" name="WordArt 6" descr="Paper bag"/>
          <p:cNvSpPr>
            <a:spLocks noChangeArrowheads="1" noChangeShapeType="1" noTextEdit="1"/>
          </p:cNvSpPr>
          <p:nvPr/>
        </p:nvSpPr>
        <p:spPr bwMode="auto">
          <a:xfrm>
            <a:off x="1395413" y="304800"/>
            <a:ext cx="63531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واسطه های بازاریابی</a:t>
            </a:r>
          </a:p>
        </p:txBody>
      </p:sp>
    </p:spTree>
  </p:cSld>
  <p:clrMapOvr>
    <a:masterClrMapping/>
  </p:clrMapOvr>
  <p:transition spd="slow">
    <p:cover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xfrm>
            <a:off x="7010400" y="6245225"/>
            <a:ext cx="2133600" cy="476250"/>
          </a:xfrm>
          <a:prstGeom prst="rect">
            <a:avLst/>
          </a:prstGeom>
          <a:noFill/>
        </p:spPr>
        <p:txBody>
          <a:bodyPr/>
          <a:lstStyle/>
          <a:p>
            <a:fld id="{3924D4F4-67C3-4A9B-B116-0D9D5583A662}" type="slidenum">
              <a:rPr lang="ar-SA"/>
              <a:pPr/>
              <a:t>74</a:t>
            </a:fld>
            <a:endParaRPr lang="en-US"/>
          </a:p>
        </p:txBody>
      </p:sp>
      <p:sp>
        <p:nvSpPr>
          <p:cNvPr id="80899" name="Text Box 4"/>
          <p:cNvSpPr txBox="1">
            <a:spLocks noChangeArrowheads="1"/>
          </p:cNvSpPr>
          <p:nvPr/>
        </p:nvSpPr>
        <p:spPr bwMode="auto">
          <a:xfrm>
            <a:off x="457200" y="25908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سازمان ها و گروه های مختلفی که به دلایل متعدد ، منجمله داشتن منافع بالقوه و بالفعل در مؤسسه می توانند شرکت را تحت تأثیر قرار دهند</a:t>
            </a:r>
            <a:endParaRPr lang="en-US" i="1">
              <a:cs typeface="B Mitra" pitchFamily="2" charset="-78"/>
            </a:endParaRPr>
          </a:p>
        </p:txBody>
      </p:sp>
      <p:sp>
        <p:nvSpPr>
          <p:cNvPr id="80900" name="WordArt 5" descr="Paper bag"/>
          <p:cNvSpPr>
            <a:spLocks noChangeArrowheads="1" noChangeShapeType="1" noTextEdit="1"/>
          </p:cNvSpPr>
          <p:nvPr/>
        </p:nvSpPr>
        <p:spPr bwMode="auto">
          <a:xfrm>
            <a:off x="3276600" y="533400"/>
            <a:ext cx="2638425" cy="102870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جوامع</a:t>
            </a:r>
          </a:p>
        </p:txBody>
      </p:sp>
    </p:spTree>
  </p:cSld>
  <p:clrMapOvr>
    <a:masterClrMapping/>
  </p:clrMapOvr>
  <p:transition spd="slow">
    <p:cover dir="l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xfrm>
            <a:off x="7010400" y="6245225"/>
            <a:ext cx="2133600" cy="476250"/>
          </a:xfrm>
          <a:prstGeom prst="rect">
            <a:avLst/>
          </a:prstGeom>
          <a:noFill/>
        </p:spPr>
        <p:txBody>
          <a:bodyPr/>
          <a:lstStyle/>
          <a:p>
            <a:fld id="{9F9DEEFD-FC74-4745-95C4-CDC3098C2EDA}" type="slidenum">
              <a:rPr lang="ar-SA"/>
              <a:pPr/>
              <a:t>75</a:t>
            </a:fld>
            <a:endParaRPr lang="en-US"/>
          </a:p>
        </p:txBody>
      </p:sp>
      <p:sp>
        <p:nvSpPr>
          <p:cNvPr id="81923" name="Text Box 4"/>
          <p:cNvSpPr txBox="1">
            <a:spLocks noChangeArrowheads="1"/>
          </p:cNvSpPr>
          <p:nvPr/>
        </p:nvSpPr>
        <p:spPr bwMode="auto">
          <a:xfrm>
            <a:off x="457200" y="2286000"/>
            <a:ext cx="8153400" cy="34448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جوامع دولتی                        2- جوامع عمومی</a:t>
            </a:r>
          </a:p>
          <a:p>
            <a:pPr algn="r" rtl="1">
              <a:spcBef>
                <a:spcPct val="50000"/>
              </a:spcBef>
            </a:pPr>
            <a:r>
              <a:rPr lang="fa-IR" sz="4000" i="1">
                <a:cs typeface="B Mitra" pitchFamily="2" charset="-78"/>
              </a:rPr>
              <a:t>3- جوامع محلی                        4- جوامع داخلی</a:t>
            </a:r>
          </a:p>
          <a:p>
            <a:pPr algn="r" rtl="1">
              <a:spcBef>
                <a:spcPct val="50000"/>
              </a:spcBef>
            </a:pPr>
            <a:r>
              <a:rPr lang="fa-IR" sz="4000" i="1">
                <a:cs typeface="B Mitra" pitchFamily="2" charset="-78"/>
              </a:rPr>
              <a:t>5- جوامع مالی                          6- جوامع شهروند</a:t>
            </a:r>
          </a:p>
          <a:p>
            <a:pPr algn="r" rtl="1">
              <a:spcBef>
                <a:spcPct val="50000"/>
              </a:spcBef>
            </a:pPr>
            <a:r>
              <a:rPr lang="fa-IR" sz="4000" i="1">
                <a:cs typeface="B Mitra" pitchFamily="2" charset="-78"/>
              </a:rPr>
              <a:t>7- جوامع رسانه ای</a:t>
            </a:r>
            <a:endParaRPr lang="en-US" sz="4000" i="1">
              <a:cs typeface="B Mitra" pitchFamily="2" charset="-78"/>
            </a:endParaRPr>
          </a:p>
        </p:txBody>
      </p:sp>
      <p:sp>
        <p:nvSpPr>
          <p:cNvPr id="81924" name="WordArt 5" descr="Paper bag"/>
          <p:cNvSpPr>
            <a:spLocks noChangeArrowheads="1" noChangeShapeType="1" noTextEdit="1"/>
          </p:cNvSpPr>
          <p:nvPr/>
        </p:nvSpPr>
        <p:spPr bwMode="auto">
          <a:xfrm>
            <a:off x="1447800" y="762000"/>
            <a:ext cx="6162675" cy="1162050"/>
          </a:xfrm>
          <a:prstGeom prst="rect">
            <a:avLst/>
          </a:prstGeom>
        </p:spPr>
        <p:txBody>
          <a:bodyPr wrap="none" fromWordArt="1">
            <a:prstTxWarp prst="textPlain">
              <a:avLst>
                <a:gd name="adj" fmla="val 50000"/>
              </a:avLst>
            </a:prstTxWarp>
          </a:bodyPr>
          <a:lstStyle/>
          <a:p>
            <a:pPr rtl="1"/>
            <a:r>
              <a:rPr lang="fa-IR" sz="6600" b="1" kern="10">
                <a:ln w="9525">
                  <a:solidFill>
                    <a:schemeClr val="tx1"/>
                  </a:solidFill>
                  <a:round/>
                  <a:headEnd/>
                  <a:tailEnd/>
                </a:ln>
                <a:blipFill dpi="0" rotWithShape="0">
                  <a:blip r:embed="rId2"/>
                  <a:srcRect/>
                  <a:tile tx="0" ty="0" sx="100000" sy="100000" flip="none" algn="tl"/>
                </a:blipFill>
                <a:cs typeface="B Mitra"/>
              </a:rPr>
              <a:t>جوامع احاطه کننده مؤسسه</a:t>
            </a:r>
          </a:p>
        </p:txBody>
      </p:sp>
    </p:spTree>
  </p:cSld>
  <p:clrMapOvr>
    <a:masterClrMapping/>
  </p:clrMapOvr>
  <p:transition spd="slow">
    <p:cover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xfrm>
            <a:off x="7010400" y="6245225"/>
            <a:ext cx="2133600" cy="476250"/>
          </a:xfrm>
          <a:prstGeom prst="rect">
            <a:avLst/>
          </a:prstGeom>
          <a:noFill/>
        </p:spPr>
        <p:txBody>
          <a:bodyPr/>
          <a:lstStyle/>
          <a:p>
            <a:fld id="{FFE82F86-2234-4982-98F8-2DC967200B5C}" type="slidenum">
              <a:rPr lang="ar-SA"/>
              <a:pPr/>
              <a:t>76</a:t>
            </a:fld>
            <a:endParaRPr lang="en-US"/>
          </a:p>
        </p:txBody>
      </p:sp>
      <p:sp>
        <p:nvSpPr>
          <p:cNvPr id="82947" name="WordArt 5" descr="Paper bag"/>
          <p:cNvSpPr>
            <a:spLocks noChangeArrowheads="1" noChangeShapeType="1" noTextEdit="1"/>
          </p:cNvSpPr>
          <p:nvPr/>
        </p:nvSpPr>
        <p:spPr bwMode="auto">
          <a:xfrm>
            <a:off x="1219200" y="590550"/>
            <a:ext cx="6677025" cy="93345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نمودار عوامل اصلی محیط کلان مؤسسه</a:t>
            </a:r>
          </a:p>
        </p:txBody>
      </p:sp>
      <p:sp>
        <p:nvSpPr>
          <p:cNvPr id="82948" name="AutoShape 6"/>
          <p:cNvSpPr>
            <a:spLocks noChangeArrowheads="1"/>
          </p:cNvSpPr>
          <p:nvPr/>
        </p:nvSpPr>
        <p:spPr bwMode="auto">
          <a:xfrm rot="-5400000">
            <a:off x="4152900" y="3771900"/>
            <a:ext cx="838200" cy="1676400"/>
          </a:xfrm>
          <a:prstGeom prst="flowChartDelay">
            <a:avLst/>
          </a:prstGeom>
          <a:solidFill>
            <a:schemeClr val="accent1"/>
          </a:solidFill>
          <a:ln w="19050" algn="ctr">
            <a:solidFill>
              <a:schemeClr val="tx1"/>
            </a:solidFill>
            <a:miter lim="800000"/>
            <a:headEnd/>
            <a:tailEnd/>
          </a:ln>
        </p:spPr>
        <p:txBody>
          <a:bodyPr vert="eaVert" wrap="none" anchor="ctr"/>
          <a:lstStyle/>
          <a:p>
            <a:r>
              <a:rPr lang="fa-IR" sz="2400" i="1">
                <a:cs typeface="B Mitra" pitchFamily="2" charset="-78"/>
              </a:rPr>
              <a:t>شرکت</a:t>
            </a:r>
            <a:endParaRPr lang="en-US" sz="2400" i="1">
              <a:cs typeface="B Mitra" pitchFamily="2" charset="-78"/>
            </a:endParaRPr>
          </a:p>
        </p:txBody>
      </p:sp>
      <p:sp>
        <p:nvSpPr>
          <p:cNvPr id="82949" name="AutoShape 7"/>
          <p:cNvSpPr>
            <a:spLocks noChangeArrowheads="1"/>
          </p:cNvSpPr>
          <p:nvPr/>
        </p:nvSpPr>
        <p:spPr bwMode="auto">
          <a:xfrm>
            <a:off x="1981200" y="2590800"/>
            <a:ext cx="5257800" cy="4800600"/>
          </a:xfrm>
          <a:custGeom>
            <a:avLst/>
            <a:gdLst>
              <a:gd name="T0" fmla="*/ 2628900 w 21600"/>
              <a:gd name="T1" fmla="*/ 0 h 21600"/>
              <a:gd name="T2" fmla="*/ 440584 w 21600"/>
              <a:gd name="T3" fmla="*/ 2422080 h 21600"/>
              <a:gd name="T4" fmla="*/ 2628900 w 21600"/>
              <a:gd name="T5" fmla="*/ 804545 h 21600"/>
              <a:gd name="T6" fmla="*/ 4817216 w 21600"/>
              <a:gd name="T7" fmla="*/ 2422080 h 21600"/>
              <a:gd name="T8" fmla="*/ 0 60000 65536"/>
              <a:gd name="T9" fmla="*/ 0 60000 65536"/>
              <a:gd name="T10" fmla="*/ 0 60000 65536"/>
              <a:gd name="T11" fmla="*/ 0 60000 65536"/>
              <a:gd name="T12" fmla="*/ 0 w 21600"/>
              <a:gd name="T13" fmla="*/ 0 h 21600"/>
              <a:gd name="T14" fmla="*/ 21600 w 21600"/>
              <a:gd name="T15" fmla="*/ 7838 h 21600"/>
            </a:gdLst>
            <a:ahLst/>
            <a:cxnLst>
              <a:cxn ang="T8">
                <a:pos x="T0" y="T1"/>
              </a:cxn>
              <a:cxn ang="T9">
                <a:pos x="T2" y="T3"/>
              </a:cxn>
              <a:cxn ang="T10">
                <a:pos x="T4" y="T5"/>
              </a:cxn>
              <a:cxn ang="T11">
                <a:pos x="T6" y="T7"/>
              </a:cxn>
            </a:cxnLst>
            <a:rect l="T12" t="T13" r="T14" b="T15"/>
            <a:pathLst>
              <a:path w="21600" h="21600">
                <a:moveTo>
                  <a:pt x="3620" y="10878"/>
                </a:moveTo>
                <a:cubicBezTo>
                  <a:pt x="3620" y="10852"/>
                  <a:pt x="3620" y="10826"/>
                  <a:pt x="3620" y="10800"/>
                </a:cubicBezTo>
                <a:cubicBezTo>
                  <a:pt x="3620" y="6834"/>
                  <a:pt x="6834" y="3620"/>
                  <a:pt x="10800" y="3620"/>
                </a:cubicBezTo>
                <a:cubicBezTo>
                  <a:pt x="14765" y="3620"/>
                  <a:pt x="17980" y="6834"/>
                  <a:pt x="17980" y="10800"/>
                </a:cubicBezTo>
                <a:cubicBezTo>
                  <a:pt x="17980" y="10826"/>
                  <a:pt x="17979" y="10852"/>
                  <a:pt x="17979" y="10878"/>
                </a:cubicBezTo>
                <a:lnTo>
                  <a:pt x="21599" y="10918"/>
                </a:lnTo>
                <a:cubicBezTo>
                  <a:pt x="21599" y="10879"/>
                  <a:pt x="21600" y="10839"/>
                  <a:pt x="21600" y="10800"/>
                </a:cubicBezTo>
                <a:cubicBezTo>
                  <a:pt x="21600" y="4835"/>
                  <a:pt x="16764" y="0"/>
                  <a:pt x="10800" y="0"/>
                </a:cubicBezTo>
                <a:cubicBezTo>
                  <a:pt x="4835" y="0"/>
                  <a:pt x="0" y="4835"/>
                  <a:pt x="0" y="10800"/>
                </a:cubicBezTo>
                <a:cubicBezTo>
                  <a:pt x="-1" y="10839"/>
                  <a:pt x="0" y="10879"/>
                  <a:pt x="0" y="10918"/>
                </a:cubicBezTo>
                <a:close/>
              </a:path>
            </a:pathLst>
          </a:custGeom>
          <a:solidFill>
            <a:schemeClr val="accent1"/>
          </a:solidFill>
          <a:ln w="19050" algn="ctr">
            <a:solidFill>
              <a:schemeClr val="tx1"/>
            </a:solidFill>
            <a:miter lim="800000"/>
            <a:headEnd/>
            <a:tailEnd/>
          </a:ln>
        </p:spPr>
        <p:txBody>
          <a:bodyPr wrap="none" anchor="ctr"/>
          <a:lstStyle/>
          <a:p>
            <a:endParaRPr lang="fa-IR"/>
          </a:p>
        </p:txBody>
      </p:sp>
      <p:sp>
        <p:nvSpPr>
          <p:cNvPr id="82950" name="Line 8"/>
          <p:cNvSpPr>
            <a:spLocks noChangeShapeType="1"/>
          </p:cNvSpPr>
          <p:nvPr/>
        </p:nvSpPr>
        <p:spPr bwMode="auto">
          <a:xfrm>
            <a:off x="2362200" y="3733800"/>
            <a:ext cx="685800" cy="457200"/>
          </a:xfrm>
          <a:prstGeom prst="line">
            <a:avLst/>
          </a:prstGeom>
          <a:noFill/>
          <a:ln w="19050">
            <a:solidFill>
              <a:schemeClr val="tx1"/>
            </a:solidFill>
            <a:round/>
            <a:headEnd/>
            <a:tailEnd/>
          </a:ln>
        </p:spPr>
        <p:txBody>
          <a:bodyPr wrap="none" anchor="ctr"/>
          <a:lstStyle/>
          <a:p>
            <a:endParaRPr lang="fa-IR"/>
          </a:p>
        </p:txBody>
      </p:sp>
      <p:sp>
        <p:nvSpPr>
          <p:cNvPr id="82951" name="Freeform 9"/>
          <p:cNvSpPr>
            <a:spLocks/>
          </p:cNvSpPr>
          <p:nvPr/>
        </p:nvSpPr>
        <p:spPr bwMode="auto">
          <a:xfrm>
            <a:off x="3125788" y="2986088"/>
            <a:ext cx="531812" cy="671512"/>
          </a:xfrm>
          <a:custGeom>
            <a:avLst/>
            <a:gdLst>
              <a:gd name="T0" fmla="*/ 0 w 239"/>
              <a:gd name="T1" fmla="*/ 0 h 471"/>
              <a:gd name="T2" fmla="*/ 239 w 239"/>
              <a:gd name="T3" fmla="*/ 471 h 471"/>
              <a:gd name="T4" fmla="*/ 0 60000 65536"/>
              <a:gd name="T5" fmla="*/ 0 60000 65536"/>
              <a:gd name="T6" fmla="*/ 0 w 239"/>
              <a:gd name="T7" fmla="*/ 0 h 471"/>
              <a:gd name="T8" fmla="*/ 239 w 239"/>
              <a:gd name="T9" fmla="*/ 471 h 471"/>
            </a:gdLst>
            <a:ahLst/>
            <a:cxnLst>
              <a:cxn ang="T4">
                <a:pos x="T0" y="T1"/>
              </a:cxn>
              <a:cxn ang="T5">
                <a:pos x="T2" y="T3"/>
              </a:cxn>
            </a:cxnLst>
            <a:rect l="T6" t="T7" r="T8" b="T9"/>
            <a:pathLst>
              <a:path w="239" h="471">
                <a:moveTo>
                  <a:pt x="0" y="0"/>
                </a:moveTo>
                <a:lnTo>
                  <a:pt x="239" y="471"/>
                </a:lnTo>
              </a:path>
            </a:pathLst>
          </a:custGeom>
          <a:noFill/>
          <a:ln w="19050">
            <a:solidFill>
              <a:schemeClr val="tx1"/>
            </a:solidFill>
            <a:round/>
            <a:headEnd/>
            <a:tailEnd/>
          </a:ln>
        </p:spPr>
        <p:txBody>
          <a:bodyPr wrap="none" anchor="ctr"/>
          <a:lstStyle/>
          <a:p>
            <a:endParaRPr lang="fa-IR"/>
          </a:p>
        </p:txBody>
      </p:sp>
      <p:sp>
        <p:nvSpPr>
          <p:cNvPr id="82952" name="Freeform 10"/>
          <p:cNvSpPr>
            <a:spLocks/>
          </p:cNvSpPr>
          <p:nvPr/>
        </p:nvSpPr>
        <p:spPr bwMode="auto">
          <a:xfrm>
            <a:off x="4270375" y="2620963"/>
            <a:ext cx="90488" cy="779462"/>
          </a:xfrm>
          <a:custGeom>
            <a:avLst/>
            <a:gdLst>
              <a:gd name="T0" fmla="*/ 0 w 57"/>
              <a:gd name="T1" fmla="*/ 0 h 491"/>
              <a:gd name="T2" fmla="*/ 57 w 57"/>
              <a:gd name="T3" fmla="*/ 491 h 491"/>
              <a:gd name="T4" fmla="*/ 0 60000 65536"/>
              <a:gd name="T5" fmla="*/ 0 60000 65536"/>
              <a:gd name="T6" fmla="*/ 0 w 57"/>
              <a:gd name="T7" fmla="*/ 0 h 491"/>
              <a:gd name="T8" fmla="*/ 57 w 57"/>
              <a:gd name="T9" fmla="*/ 491 h 491"/>
            </a:gdLst>
            <a:ahLst/>
            <a:cxnLst>
              <a:cxn ang="T4">
                <a:pos x="T0" y="T1"/>
              </a:cxn>
              <a:cxn ang="T5">
                <a:pos x="T2" y="T3"/>
              </a:cxn>
            </a:cxnLst>
            <a:rect l="T6" t="T7" r="T8" b="T9"/>
            <a:pathLst>
              <a:path w="57" h="491">
                <a:moveTo>
                  <a:pt x="0" y="0"/>
                </a:moveTo>
                <a:lnTo>
                  <a:pt x="57" y="491"/>
                </a:lnTo>
              </a:path>
            </a:pathLst>
          </a:custGeom>
          <a:noFill/>
          <a:ln w="19050">
            <a:solidFill>
              <a:schemeClr val="tx1"/>
            </a:solidFill>
            <a:round/>
            <a:headEnd/>
            <a:tailEnd/>
          </a:ln>
        </p:spPr>
        <p:txBody>
          <a:bodyPr wrap="none" anchor="ctr"/>
          <a:lstStyle/>
          <a:p>
            <a:endParaRPr lang="fa-IR"/>
          </a:p>
        </p:txBody>
      </p:sp>
      <p:sp>
        <p:nvSpPr>
          <p:cNvPr id="82953" name="Freeform 11"/>
          <p:cNvSpPr>
            <a:spLocks/>
          </p:cNvSpPr>
          <p:nvPr/>
        </p:nvSpPr>
        <p:spPr bwMode="auto">
          <a:xfrm>
            <a:off x="6065838" y="3657600"/>
            <a:ext cx="715962" cy="468313"/>
          </a:xfrm>
          <a:custGeom>
            <a:avLst/>
            <a:gdLst>
              <a:gd name="T0" fmla="*/ 451 w 451"/>
              <a:gd name="T1" fmla="*/ 0 h 295"/>
              <a:gd name="T2" fmla="*/ 0 w 451"/>
              <a:gd name="T3" fmla="*/ 295 h 295"/>
              <a:gd name="T4" fmla="*/ 0 60000 65536"/>
              <a:gd name="T5" fmla="*/ 0 60000 65536"/>
              <a:gd name="T6" fmla="*/ 0 w 451"/>
              <a:gd name="T7" fmla="*/ 0 h 295"/>
              <a:gd name="T8" fmla="*/ 451 w 451"/>
              <a:gd name="T9" fmla="*/ 295 h 295"/>
            </a:gdLst>
            <a:ahLst/>
            <a:cxnLst>
              <a:cxn ang="T4">
                <a:pos x="T0" y="T1"/>
              </a:cxn>
              <a:cxn ang="T5">
                <a:pos x="T2" y="T3"/>
              </a:cxn>
            </a:cxnLst>
            <a:rect l="T6" t="T7" r="T8" b="T9"/>
            <a:pathLst>
              <a:path w="451" h="295">
                <a:moveTo>
                  <a:pt x="451" y="0"/>
                </a:moveTo>
                <a:lnTo>
                  <a:pt x="0" y="295"/>
                </a:lnTo>
              </a:path>
            </a:pathLst>
          </a:custGeom>
          <a:noFill/>
          <a:ln w="19050">
            <a:solidFill>
              <a:schemeClr val="tx1"/>
            </a:solidFill>
            <a:round/>
            <a:headEnd/>
            <a:tailEnd/>
          </a:ln>
        </p:spPr>
        <p:txBody>
          <a:bodyPr wrap="none" anchor="ctr"/>
          <a:lstStyle/>
          <a:p>
            <a:endParaRPr lang="fa-IR"/>
          </a:p>
        </p:txBody>
      </p:sp>
      <p:sp>
        <p:nvSpPr>
          <p:cNvPr id="82954" name="Line 12"/>
          <p:cNvSpPr>
            <a:spLocks noChangeShapeType="1"/>
          </p:cNvSpPr>
          <p:nvPr/>
        </p:nvSpPr>
        <p:spPr bwMode="auto">
          <a:xfrm>
            <a:off x="3048000" y="4572000"/>
            <a:ext cx="609600" cy="1524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82955" name="Line 13"/>
          <p:cNvSpPr>
            <a:spLocks noChangeShapeType="1"/>
          </p:cNvSpPr>
          <p:nvPr/>
        </p:nvSpPr>
        <p:spPr bwMode="auto">
          <a:xfrm>
            <a:off x="3429000" y="3962400"/>
            <a:ext cx="381000" cy="3048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82956" name="Line 14"/>
          <p:cNvSpPr>
            <a:spLocks noChangeShapeType="1"/>
          </p:cNvSpPr>
          <p:nvPr/>
        </p:nvSpPr>
        <p:spPr bwMode="auto">
          <a:xfrm flipH="1">
            <a:off x="4724400" y="3581400"/>
            <a:ext cx="76200" cy="4572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82957" name="Line 15"/>
          <p:cNvSpPr>
            <a:spLocks noChangeShapeType="1"/>
          </p:cNvSpPr>
          <p:nvPr/>
        </p:nvSpPr>
        <p:spPr bwMode="auto">
          <a:xfrm flipH="1">
            <a:off x="5334000" y="3886200"/>
            <a:ext cx="381000" cy="3810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82958" name="Line 16"/>
          <p:cNvSpPr>
            <a:spLocks noChangeShapeType="1"/>
          </p:cNvSpPr>
          <p:nvPr/>
        </p:nvSpPr>
        <p:spPr bwMode="auto">
          <a:xfrm flipV="1">
            <a:off x="5562600" y="4572000"/>
            <a:ext cx="609600" cy="152400"/>
          </a:xfrm>
          <a:prstGeom prst="line">
            <a:avLst/>
          </a:prstGeom>
          <a:noFill/>
          <a:ln w="19050">
            <a:solidFill>
              <a:schemeClr val="tx1"/>
            </a:solidFill>
            <a:round/>
            <a:headEnd type="stealth" w="lg" len="lg"/>
            <a:tailEnd type="stealth" w="lg" len="lg"/>
          </a:ln>
        </p:spPr>
        <p:txBody>
          <a:bodyPr wrap="none" anchor="ctr"/>
          <a:lstStyle/>
          <a:p>
            <a:endParaRPr lang="fa-IR"/>
          </a:p>
        </p:txBody>
      </p:sp>
      <p:sp>
        <p:nvSpPr>
          <p:cNvPr id="82959" name="Text Box 17"/>
          <p:cNvSpPr txBox="1">
            <a:spLocks noChangeArrowheads="1"/>
          </p:cNvSpPr>
          <p:nvPr/>
        </p:nvSpPr>
        <p:spPr bwMode="auto">
          <a:xfrm rot="-3866572">
            <a:off x="1667669" y="4106069"/>
            <a:ext cx="1600200" cy="703262"/>
          </a:xfrm>
          <a:prstGeom prst="rect">
            <a:avLst/>
          </a:prstGeom>
          <a:noFill/>
          <a:ln w="9525">
            <a:noFill/>
            <a:miter lim="800000"/>
            <a:headEnd/>
            <a:tailEnd/>
          </a:ln>
        </p:spPr>
        <p:txBody>
          <a:bodyPr>
            <a:spAutoFit/>
          </a:bodyPr>
          <a:lstStyle/>
          <a:p>
            <a:pPr rtl="1">
              <a:spcBef>
                <a:spcPct val="50000"/>
              </a:spcBef>
            </a:pPr>
            <a:r>
              <a:rPr lang="fa-IR" sz="1600">
                <a:cs typeface="B Mitra" pitchFamily="2" charset="-78"/>
              </a:rPr>
              <a:t>نیروهای</a:t>
            </a:r>
          </a:p>
          <a:p>
            <a:pPr rtl="1">
              <a:spcBef>
                <a:spcPct val="50000"/>
              </a:spcBef>
            </a:pPr>
            <a:r>
              <a:rPr lang="fa-IR" sz="1600">
                <a:cs typeface="B Mitra" pitchFamily="2" charset="-78"/>
              </a:rPr>
              <a:t>جمعیت شناختی</a:t>
            </a:r>
            <a:endParaRPr lang="en-US" sz="1600">
              <a:cs typeface="B Mitra" pitchFamily="2" charset="-78"/>
            </a:endParaRPr>
          </a:p>
        </p:txBody>
      </p:sp>
      <p:sp>
        <p:nvSpPr>
          <p:cNvPr id="82960" name="Text Box 18"/>
          <p:cNvSpPr txBox="1">
            <a:spLocks noChangeArrowheads="1"/>
          </p:cNvSpPr>
          <p:nvPr/>
        </p:nvSpPr>
        <p:spPr bwMode="auto">
          <a:xfrm rot="-2107945">
            <a:off x="2278063" y="3335338"/>
            <a:ext cx="1379537" cy="703262"/>
          </a:xfrm>
          <a:prstGeom prst="rect">
            <a:avLst/>
          </a:prstGeom>
          <a:noFill/>
          <a:ln w="9525">
            <a:noFill/>
            <a:miter lim="800000"/>
            <a:headEnd/>
            <a:tailEnd/>
          </a:ln>
        </p:spPr>
        <p:txBody>
          <a:bodyPr>
            <a:spAutoFit/>
          </a:bodyPr>
          <a:lstStyle/>
          <a:p>
            <a:pPr rtl="1">
              <a:spcBef>
                <a:spcPct val="50000"/>
              </a:spcBef>
            </a:pPr>
            <a:r>
              <a:rPr lang="fa-IR" sz="1600">
                <a:cs typeface="B Mitra" pitchFamily="2" charset="-78"/>
              </a:rPr>
              <a:t>نیروهای</a:t>
            </a:r>
          </a:p>
          <a:p>
            <a:pPr rtl="1">
              <a:spcBef>
                <a:spcPct val="50000"/>
              </a:spcBef>
            </a:pPr>
            <a:r>
              <a:rPr lang="fa-IR" sz="1600">
                <a:cs typeface="B Mitra" pitchFamily="2" charset="-78"/>
              </a:rPr>
              <a:t> اقتصادی</a:t>
            </a:r>
            <a:endParaRPr lang="en-US" sz="1600">
              <a:cs typeface="B Mitra" pitchFamily="2" charset="-78"/>
            </a:endParaRPr>
          </a:p>
        </p:txBody>
      </p:sp>
      <p:sp>
        <p:nvSpPr>
          <p:cNvPr id="82961" name="Text Box 19"/>
          <p:cNvSpPr txBox="1">
            <a:spLocks noChangeArrowheads="1"/>
          </p:cNvSpPr>
          <p:nvPr/>
        </p:nvSpPr>
        <p:spPr bwMode="auto">
          <a:xfrm rot="-1123289">
            <a:off x="3048000" y="2743200"/>
            <a:ext cx="1600200" cy="703263"/>
          </a:xfrm>
          <a:prstGeom prst="rect">
            <a:avLst/>
          </a:prstGeom>
          <a:noFill/>
          <a:ln w="9525">
            <a:noFill/>
            <a:miter lim="800000"/>
            <a:headEnd/>
            <a:tailEnd/>
          </a:ln>
        </p:spPr>
        <p:txBody>
          <a:bodyPr>
            <a:spAutoFit/>
          </a:bodyPr>
          <a:lstStyle/>
          <a:p>
            <a:pPr rtl="1">
              <a:spcBef>
                <a:spcPct val="50000"/>
              </a:spcBef>
            </a:pPr>
            <a:r>
              <a:rPr lang="fa-IR" sz="1600">
                <a:cs typeface="B Mitra" pitchFamily="2" charset="-78"/>
              </a:rPr>
              <a:t>نیروهای </a:t>
            </a:r>
          </a:p>
          <a:p>
            <a:pPr rtl="1">
              <a:spcBef>
                <a:spcPct val="50000"/>
              </a:spcBef>
            </a:pPr>
            <a:r>
              <a:rPr lang="fa-IR" sz="1600">
                <a:cs typeface="B Mitra" pitchFamily="2" charset="-78"/>
              </a:rPr>
              <a:t>طبیعی</a:t>
            </a:r>
            <a:endParaRPr lang="en-US" sz="1600">
              <a:cs typeface="B Mitra" pitchFamily="2" charset="-78"/>
            </a:endParaRPr>
          </a:p>
        </p:txBody>
      </p:sp>
      <p:sp>
        <p:nvSpPr>
          <p:cNvPr id="82962" name="Text Box 20"/>
          <p:cNvSpPr txBox="1">
            <a:spLocks noChangeArrowheads="1"/>
          </p:cNvSpPr>
          <p:nvPr/>
        </p:nvSpPr>
        <p:spPr bwMode="auto">
          <a:xfrm rot="566803">
            <a:off x="4335463" y="2667000"/>
            <a:ext cx="1227137" cy="703263"/>
          </a:xfrm>
          <a:prstGeom prst="rect">
            <a:avLst/>
          </a:prstGeom>
          <a:noFill/>
          <a:ln w="9525">
            <a:noFill/>
            <a:miter lim="800000"/>
            <a:headEnd/>
            <a:tailEnd/>
          </a:ln>
        </p:spPr>
        <p:txBody>
          <a:bodyPr>
            <a:spAutoFit/>
          </a:bodyPr>
          <a:lstStyle/>
          <a:p>
            <a:pPr rtl="1">
              <a:spcBef>
                <a:spcPct val="50000"/>
              </a:spcBef>
            </a:pPr>
            <a:r>
              <a:rPr lang="fa-IR" sz="1600">
                <a:cs typeface="B Mitra" pitchFamily="2" charset="-78"/>
              </a:rPr>
              <a:t>نیروهای</a:t>
            </a:r>
          </a:p>
          <a:p>
            <a:pPr rtl="1">
              <a:spcBef>
                <a:spcPct val="50000"/>
              </a:spcBef>
            </a:pPr>
            <a:r>
              <a:rPr lang="fa-IR" sz="1600">
                <a:cs typeface="B Mitra" pitchFamily="2" charset="-78"/>
              </a:rPr>
              <a:t>تکنولوژیکی</a:t>
            </a:r>
            <a:endParaRPr lang="en-US" sz="1600">
              <a:cs typeface="B Mitra" pitchFamily="2" charset="-78"/>
            </a:endParaRPr>
          </a:p>
        </p:txBody>
      </p:sp>
      <p:sp>
        <p:nvSpPr>
          <p:cNvPr id="82963" name="Text Box 21"/>
          <p:cNvSpPr txBox="1">
            <a:spLocks noChangeArrowheads="1"/>
          </p:cNvSpPr>
          <p:nvPr/>
        </p:nvSpPr>
        <p:spPr bwMode="auto">
          <a:xfrm rot="4518976">
            <a:off x="5952332" y="4106068"/>
            <a:ext cx="1600200" cy="703263"/>
          </a:xfrm>
          <a:prstGeom prst="rect">
            <a:avLst/>
          </a:prstGeom>
          <a:noFill/>
          <a:ln w="9525">
            <a:noFill/>
            <a:miter lim="800000"/>
            <a:headEnd/>
            <a:tailEnd/>
          </a:ln>
        </p:spPr>
        <p:txBody>
          <a:bodyPr>
            <a:spAutoFit/>
          </a:bodyPr>
          <a:lstStyle/>
          <a:p>
            <a:pPr rtl="1">
              <a:spcBef>
                <a:spcPct val="50000"/>
              </a:spcBef>
            </a:pPr>
            <a:r>
              <a:rPr lang="fa-IR" sz="1600">
                <a:cs typeface="B Mitra" pitchFamily="2" charset="-78"/>
              </a:rPr>
              <a:t>نیروهای </a:t>
            </a:r>
          </a:p>
          <a:p>
            <a:pPr rtl="1">
              <a:spcBef>
                <a:spcPct val="50000"/>
              </a:spcBef>
            </a:pPr>
            <a:r>
              <a:rPr lang="fa-IR" sz="1600">
                <a:cs typeface="B Mitra" pitchFamily="2" charset="-78"/>
              </a:rPr>
              <a:t>فرهنگی</a:t>
            </a:r>
            <a:endParaRPr lang="en-US" sz="1600">
              <a:cs typeface="B Mitra" pitchFamily="2" charset="-78"/>
            </a:endParaRPr>
          </a:p>
        </p:txBody>
      </p:sp>
      <p:sp>
        <p:nvSpPr>
          <p:cNvPr id="82964" name="Freeform 22"/>
          <p:cNvSpPr>
            <a:spLocks/>
          </p:cNvSpPr>
          <p:nvPr/>
        </p:nvSpPr>
        <p:spPr bwMode="auto">
          <a:xfrm flipH="1">
            <a:off x="5424488" y="2819400"/>
            <a:ext cx="290512" cy="762000"/>
          </a:xfrm>
          <a:custGeom>
            <a:avLst/>
            <a:gdLst>
              <a:gd name="T0" fmla="*/ 0 w 57"/>
              <a:gd name="T1" fmla="*/ 0 h 491"/>
              <a:gd name="T2" fmla="*/ 57 w 57"/>
              <a:gd name="T3" fmla="*/ 491 h 491"/>
              <a:gd name="T4" fmla="*/ 0 60000 65536"/>
              <a:gd name="T5" fmla="*/ 0 60000 65536"/>
              <a:gd name="T6" fmla="*/ 0 w 57"/>
              <a:gd name="T7" fmla="*/ 0 h 491"/>
              <a:gd name="T8" fmla="*/ 57 w 57"/>
              <a:gd name="T9" fmla="*/ 491 h 491"/>
            </a:gdLst>
            <a:ahLst/>
            <a:cxnLst>
              <a:cxn ang="T4">
                <a:pos x="T0" y="T1"/>
              </a:cxn>
              <a:cxn ang="T5">
                <a:pos x="T2" y="T3"/>
              </a:cxn>
            </a:cxnLst>
            <a:rect l="T6" t="T7" r="T8" b="T9"/>
            <a:pathLst>
              <a:path w="57" h="491">
                <a:moveTo>
                  <a:pt x="0" y="0"/>
                </a:moveTo>
                <a:lnTo>
                  <a:pt x="57" y="491"/>
                </a:lnTo>
              </a:path>
            </a:pathLst>
          </a:custGeom>
          <a:noFill/>
          <a:ln w="19050">
            <a:solidFill>
              <a:schemeClr val="tx1"/>
            </a:solidFill>
            <a:round/>
            <a:headEnd/>
            <a:tailEnd/>
          </a:ln>
        </p:spPr>
        <p:txBody>
          <a:bodyPr wrap="none" anchor="ctr"/>
          <a:lstStyle/>
          <a:p>
            <a:endParaRPr lang="fa-IR"/>
          </a:p>
        </p:txBody>
      </p:sp>
      <p:sp>
        <p:nvSpPr>
          <p:cNvPr id="82965" name="Text Box 23"/>
          <p:cNvSpPr txBox="1">
            <a:spLocks noChangeArrowheads="1"/>
          </p:cNvSpPr>
          <p:nvPr/>
        </p:nvSpPr>
        <p:spPr bwMode="auto">
          <a:xfrm rot="2469565">
            <a:off x="5478463" y="3106738"/>
            <a:ext cx="1227137" cy="703262"/>
          </a:xfrm>
          <a:prstGeom prst="rect">
            <a:avLst/>
          </a:prstGeom>
          <a:noFill/>
          <a:ln w="9525">
            <a:noFill/>
            <a:miter lim="800000"/>
            <a:headEnd/>
            <a:tailEnd/>
          </a:ln>
        </p:spPr>
        <p:txBody>
          <a:bodyPr>
            <a:spAutoFit/>
          </a:bodyPr>
          <a:lstStyle/>
          <a:p>
            <a:pPr rtl="1">
              <a:spcBef>
                <a:spcPct val="50000"/>
              </a:spcBef>
            </a:pPr>
            <a:r>
              <a:rPr lang="fa-IR" sz="1600">
                <a:cs typeface="B Mitra" pitchFamily="2" charset="-78"/>
              </a:rPr>
              <a:t>نیروهای </a:t>
            </a:r>
          </a:p>
          <a:p>
            <a:pPr rtl="1">
              <a:spcBef>
                <a:spcPct val="50000"/>
              </a:spcBef>
            </a:pPr>
            <a:r>
              <a:rPr lang="fa-IR" sz="1600">
                <a:cs typeface="B Mitra" pitchFamily="2" charset="-78"/>
              </a:rPr>
              <a:t>سیاسی</a:t>
            </a:r>
            <a:endParaRPr lang="en-US" sz="1600">
              <a:cs typeface="B Mitra" pitchFamily="2" charset="-78"/>
            </a:endParaRPr>
          </a:p>
        </p:txBody>
      </p:sp>
      <p:sp>
        <p:nvSpPr>
          <p:cNvPr id="82966" name="Line 24"/>
          <p:cNvSpPr>
            <a:spLocks noChangeShapeType="1"/>
          </p:cNvSpPr>
          <p:nvPr/>
        </p:nvSpPr>
        <p:spPr bwMode="auto">
          <a:xfrm>
            <a:off x="4038600" y="3657600"/>
            <a:ext cx="152400" cy="457200"/>
          </a:xfrm>
          <a:prstGeom prst="line">
            <a:avLst/>
          </a:prstGeom>
          <a:noFill/>
          <a:ln w="19050">
            <a:solidFill>
              <a:schemeClr val="tx1"/>
            </a:solidFill>
            <a:round/>
            <a:headEnd type="stealth" w="lg" len="lg"/>
            <a:tailEnd type="stealth" w="lg" len="lg"/>
          </a:ln>
        </p:spPr>
        <p:txBody>
          <a:bodyPr wrap="none" anchor="ctr"/>
          <a:lstStyle/>
          <a:p>
            <a:endParaRPr lang="fa-IR"/>
          </a:p>
        </p:txBody>
      </p:sp>
    </p:spTree>
  </p:cSld>
  <p:clrMapOvr>
    <a:masterClrMapping/>
  </p:clrMapOvr>
  <p:transition spd="slow">
    <p:cover dir="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xfrm>
            <a:off x="7010400" y="6245225"/>
            <a:ext cx="2133600" cy="476250"/>
          </a:xfrm>
          <a:prstGeom prst="rect">
            <a:avLst/>
          </a:prstGeom>
          <a:noFill/>
        </p:spPr>
        <p:txBody>
          <a:bodyPr/>
          <a:lstStyle/>
          <a:p>
            <a:fld id="{AB60CEB2-6C25-4E38-B6D6-9DB36D4F4A30}" type="slidenum">
              <a:rPr lang="ar-SA"/>
              <a:pPr/>
              <a:t>77</a:t>
            </a:fld>
            <a:endParaRPr lang="en-US"/>
          </a:p>
        </p:txBody>
      </p:sp>
      <p:sp>
        <p:nvSpPr>
          <p:cNvPr id="83971" name="Text Box 4"/>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بررسی و تجزیه و تحلیل عوامل جمعیت شناختی برای مثال سن ، جنس ، تحصیلات ، نژاد ، محل سکونت ، تراکم و اشتغال خریداران بالفعل و بالقوه به منظور برنامه ریزی مطلوب </a:t>
            </a:r>
            <a:endParaRPr lang="en-US" i="1">
              <a:cs typeface="B Mitra" pitchFamily="2" charset="-78"/>
            </a:endParaRPr>
          </a:p>
        </p:txBody>
      </p:sp>
      <p:sp>
        <p:nvSpPr>
          <p:cNvPr id="83972" name="WordArt 5" descr="Paper bag"/>
          <p:cNvSpPr>
            <a:spLocks noChangeArrowheads="1" noChangeShapeType="1" noTextEdit="1"/>
          </p:cNvSpPr>
          <p:nvPr/>
        </p:nvSpPr>
        <p:spPr bwMode="auto">
          <a:xfrm>
            <a:off x="1143000" y="533400"/>
            <a:ext cx="6824663"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نیروهای جمعیت شناختی</a:t>
            </a:r>
          </a:p>
        </p:txBody>
      </p:sp>
    </p:spTree>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xfrm>
            <a:off x="7010400" y="6245225"/>
            <a:ext cx="2133600" cy="476250"/>
          </a:xfrm>
          <a:prstGeom prst="rect">
            <a:avLst/>
          </a:prstGeom>
          <a:noFill/>
        </p:spPr>
        <p:txBody>
          <a:bodyPr/>
          <a:lstStyle/>
          <a:p>
            <a:fld id="{62C917D9-B9CC-4F1D-8802-52B582BBE1E1}" type="slidenum">
              <a:rPr lang="ar-SA"/>
              <a:pPr/>
              <a:t>78</a:t>
            </a:fld>
            <a:endParaRPr lang="en-US"/>
          </a:p>
        </p:txBody>
      </p:sp>
      <p:sp>
        <p:nvSpPr>
          <p:cNvPr id="84995" name="Text Box 4"/>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توجه به عوامل اقتصادی اثرگذار بر روی قدرت خرید مردم و نیز الگوهای مصـرفی آنان ، مثل درآمد مالی ، درآمد سرانه ، میزان پس انداز و . . .</a:t>
            </a:r>
            <a:endParaRPr lang="en-US" i="1">
              <a:cs typeface="B Mitra" pitchFamily="2" charset="-78"/>
            </a:endParaRPr>
          </a:p>
        </p:txBody>
      </p:sp>
      <p:sp>
        <p:nvSpPr>
          <p:cNvPr id="84996" name="WordArt 5" descr="Paper bag"/>
          <p:cNvSpPr>
            <a:spLocks noChangeArrowheads="1" noChangeShapeType="1" noTextEdit="1"/>
          </p:cNvSpPr>
          <p:nvPr/>
        </p:nvSpPr>
        <p:spPr bwMode="auto">
          <a:xfrm>
            <a:off x="1905000" y="533400"/>
            <a:ext cx="53340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نیروهای اقتصادی</a:t>
            </a:r>
          </a:p>
        </p:txBody>
      </p:sp>
    </p:spTree>
  </p:cSld>
  <p:clrMapOvr>
    <a:masterClrMapping/>
  </p:clrMapOvr>
  <p:transition spd="slow">
    <p:cut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xfrm>
            <a:off x="7010400" y="6245225"/>
            <a:ext cx="2133600" cy="476250"/>
          </a:xfrm>
          <a:prstGeom prst="rect">
            <a:avLst/>
          </a:prstGeom>
          <a:noFill/>
        </p:spPr>
        <p:txBody>
          <a:bodyPr/>
          <a:lstStyle/>
          <a:p>
            <a:fld id="{F210CA22-E21B-42B2-A554-26765F5EFC18}" type="slidenum">
              <a:rPr lang="ar-SA"/>
              <a:pPr/>
              <a:t>79</a:t>
            </a:fld>
            <a:endParaRPr lang="en-US"/>
          </a:p>
        </p:txBody>
      </p:sp>
      <p:sp>
        <p:nvSpPr>
          <p:cNvPr id="86019" name="Text Box 4"/>
          <p:cNvSpPr txBox="1">
            <a:spLocks noChangeArrowheads="1"/>
          </p:cNvSpPr>
          <p:nvPr/>
        </p:nvSpPr>
        <p:spPr bwMode="auto">
          <a:xfrm>
            <a:off x="457200" y="2638425"/>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عوامل ، نیروها و یا همان محیط طبیعی ( در بر گیرنده منابع طبیعی مثل آب ، هوا ، جنگل ، نفت ، زغال سنگ و . . . ) که بعنوان ورودی مؤسسه می توانند کارساز باشند</a:t>
            </a:r>
            <a:endParaRPr lang="en-US" i="1">
              <a:cs typeface="B Mitra" pitchFamily="2" charset="-78"/>
            </a:endParaRPr>
          </a:p>
        </p:txBody>
      </p:sp>
      <p:sp>
        <p:nvSpPr>
          <p:cNvPr id="86020" name="WordArt 5" descr="Paper bag"/>
          <p:cNvSpPr>
            <a:spLocks noChangeArrowheads="1" noChangeShapeType="1" noTextEdit="1"/>
          </p:cNvSpPr>
          <p:nvPr/>
        </p:nvSpPr>
        <p:spPr bwMode="auto">
          <a:xfrm>
            <a:off x="2257425" y="533400"/>
            <a:ext cx="462915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نیروهای طبیعی</a:t>
            </a: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xfrm>
            <a:off x="7010400" y="6245225"/>
            <a:ext cx="2133600" cy="476250"/>
          </a:xfrm>
          <a:prstGeom prst="rect">
            <a:avLst/>
          </a:prstGeom>
          <a:noFill/>
        </p:spPr>
        <p:txBody>
          <a:bodyPr/>
          <a:lstStyle/>
          <a:p>
            <a:fld id="{409F2649-5D88-4742-BA43-B9C862EBD828}" type="slidenum">
              <a:rPr lang="ar-SA"/>
              <a:pPr/>
              <a:t>8</a:t>
            </a:fld>
            <a:endParaRPr lang="en-US"/>
          </a:p>
        </p:txBody>
      </p:sp>
      <p:sp>
        <p:nvSpPr>
          <p:cNvPr id="13315" name="Text Box 5"/>
          <p:cNvSpPr txBox="1">
            <a:spLocks noChangeArrowheads="1"/>
          </p:cNvSpPr>
          <p:nvPr/>
        </p:nvSpPr>
        <p:spPr bwMode="auto">
          <a:xfrm>
            <a:off x="457200" y="2789238"/>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خواسته یعنی چگونگی رفع نیاز ، به عبارتی خواسته ها (</a:t>
            </a:r>
            <a:r>
              <a:rPr lang="en-US" i="1">
                <a:latin typeface="Monotype Corsiva" pitchFamily="66" charset="0"/>
                <a:cs typeface="B Mitra" pitchFamily="2" charset="-78"/>
              </a:rPr>
              <a:t>wants</a:t>
            </a:r>
            <a:r>
              <a:rPr lang="fa-IR" i="1">
                <a:latin typeface="Monotype Corsiva" pitchFamily="66" charset="0"/>
                <a:cs typeface="B Mitra" pitchFamily="2" charset="-78"/>
              </a:rPr>
              <a:t>) راه های رفع نیاز بوده و با توجه به فرهنگ جوامع و نیز وضع در آمدی افراد ، تعداد آنها نا محدود و دائماً در حال تغییر می باشد </a:t>
            </a:r>
            <a:endParaRPr lang="en-US" i="1">
              <a:latin typeface="Monotype Corsiva" pitchFamily="66" charset="0"/>
              <a:cs typeface="B Mitra" pitchFamily="2" charset="-78"/>
            </a:endParaRPr>
          </a:p>
        </p:txBody>
      </p:sp>
      <p:sp>
        <p:nvSpPr>
          <p:cNvPr id="13316" name="WordArt 6" descr="Paper bag"/>
          <p:cNvSpPr>
            <a:spLocks noChangeArrowheads="1" noChangeShapeType="1" noTextEdit="1"/>
          </p:cNvSpPr>
          <p:nvPr/>
        </p:nvSpPr>
        <p:spPr bwMode="auto">
          <a:xfrm>
            <a:off x="2781300" y="523875"/>
            <a:ext cx="3543300"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مفهوم خواسته</a:t>
            </a:r>
          </a:p>
        </p:txBody>
      </p:sp>
    </p:spTree>
  </p:cSld>
  <p:clrMapOvr>
    <a:masterClrMapping/>
  </p:clrMapOvr>
  <p:transition spd="slow">
    <p:checke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xfrm>
            <a:off x="7010400" y="6245225"/>
            <a:ext cx="2133600" cy="476250"/>
          </a:xfrm>
          <a:prstGeom prst="rect">
            <a:avLst/>
          </a:prstGeom>
          <a:noFill/>
        </p:spPr>
        <p:txBody>
          <a:bodyPr/>
          <a:lstStyle/>
          <a:p>
            <a:fld id="{8F36BE86-A64A-4945-A9C0-A5515A092994}" type="slidenum">
              <a:rPr lang="ar-SA"/>
              <a:pPr/>
              <a:t>80</a:t>
            </a:fld>
            <a:endParaRPr lang="en-US"/>
          </a:p>
        </p:txBody>
      </p:sp>
      <p:sp>
        <p:nvSpPr>
          <p:cNvPr id="87043" name="Text Box 4"/>
          <p:cNvSpPr txBox="1">
            <a:spLocks noChangeArrowheads="1"/>
          </p:cNvSpPr>
          <p:nvPr/>
        </p:nvSpPr>
        <p:spPr bwMode="auto">
          <a:xfrm>
            <a:off x="457200" y="2057400"/>
            <a:ext cx="8153400" cy="3776663"/>
          </a:xfrm>
          <a:prstGeom prst="rect">
            <a:avLst/>
          </a:prstGeom>
          <a:noFill/>
          <a:ln w="9525">
            <a:noFill/>
            <a:miter lim="800000"/>
            <a:headEnd/>
            <a:tailEnd/>
          </a:ln>
        </p:spPr>
        <p:txBody>
          <a:bodyPr>
            <a:spAutoFit/>
          </a:bodyPr>
          <a:lstStyle/>
          <a:p>
            <a:pPr algn="r" rtl="1">
              <a:spcBef>
                <a:spcPct val="50000"/>
              </a:spcBef>
            </a:pPr>
            <a:r>
              <a:rPr lang="fa-IR" i="1">
                <a:cs typeface="B Mitra" pitchFamily="2" charset="-78"/>
              </a:rPr>
              <a:t>1- کمبود مواد اولیه </a:t>
            </a:r>
          </a:p>
          <a:p>
            <a:pPr algn="r" rtl="1">
              <a:spcBef>
                <a:spcPct val="50000"/>
              </a:spcBef>
            </a:pPr>
            <a:r>
              <a:rPr lang="fa-IR" i="1">
                <a:cs typeface="B Mitra" pitchFamily="2" charset="-78"/>
              </a:rPr>
              <a:t>2- افزایش هزینه انرژی</a:t>
            </a:r>
          </a:p>
          <a:p>
            <a:pPr algn="r" rtl="1">
              <a:spcBef>
                <a:spcPct val="50000"/>
              </a:spcBef>
            </a:pPr>
            <a:r>
              <a:rPr lang="fa-IR" i="1">
                <a:cs typeface="B Mitra" pitchFamily="2" charset="-78"/>
              </a:rPr>
              <a:t>3- افزایش سطح آلودگی</a:t>
            </a:r>
          </a:p>
          <a:p>
            <a:pPr algn="r" rtl="1">
              <a:spcBef>
                <a:spcPct val="50000"/>
              </a:spcBef>
            </a:pPr>
            <a:r>
              <a:rPr lang="fa-IR" i="1">
                <a:cs typeface="B Mitra" pitchFamily="2" charset="-78"/>
              </a:rPr>
              <a:t>4- دخالت های دولت در مدیریت منابع طبیعی</a:t>
            </a:r>
            <a:endParaRPr lang="en-US" i="1">
              <a:cs typeface="B Mitra" pitchFamily="2" charset="-78"/>
            </a:endParaRPr>
          </a:p>
        </p:txBody>
      </p:sp>
      <p:sp>
        <p:nvSpPr>
          <p:cNvPr id="87044" name="WordArt 5" descr="Paper bag"/>
          <p:cNvSpPr>
            <a:spLocks noChangeArrowheads="1" noChangeShapeType="1" noTextEdit="1"/>
          </p:cNvSpPr>
          <p:nvPr/>
        </p:nvSpPr>
        <p:spPr bwMode="auto">
          <a:xfrm>
            <a:off x="1066800" y="609600"/>
            <a:ext cx="6934200" cy="914400"/>
          </a:xfrm>
          <a:prstGeom prst="rect">
            <a:avLst/>
          </a:prstGeom>
        </p:spPr>
        <p:txBody>
          <a:bodyPr wrap="none" fromWordArt="1">
            <a:prstTxWarp prst="textPlain">
              <a:avLst>
                <a:gd name="adj" fmla="val 50000"/>
              </a:avLst>
            </a:prstTxWarp>
          </a:bodyPr>
          <a:lstStyle/>
          <a:p>
            <a:pPr rtl="1"/>
            <a:r>
              <a:rPr lang="fa-IR" sz="4000" b="1" kern="10">
                <a:ln w="9525">
                  <a:solidFill>
                    <a:schemeClr val="tx1"/>
                  </a:solidFill>
                  <a:round/>
                  <a:headEnd/>
                  <a:tailEnd/>
                </a:ln>
                <a:blipFill dpi="0" rotWithShape="0">
                  <a:blip r:embed="rId2"/>
                  <a:srcRect/>
                  <a:tile tx="0" ty="0" sx="100000" sy="100000" flip="none" algn="tl"/>
                </a:blipFill>
                <a:cs typeface="B Mitra"/>
              </a:rPr>
              <a:t>دغدغه های مدیران در زمینه نیروهای طبیعی</a:t>
            </a:r>
          </a:p>
        </p:txBody>
      </p:sp>
    </p:spTree>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xfrm>
            <a:off x="7010400" y="6245225"/>
            <a:ext cx="2133600" cy="476250"/>
          </a:xfrm>
          <a:prstGeom prst="rect">
            <a:avLst/>
          </a:prstGeom>
          <a:noFill/>
        </p:spPr>
        <p:txBody>
          <a:bodyPr/>
          <a:lstStyle/>
          <a:p>
            <a:fld id="{6B81DC2D-2C2E-45EE-9A68-BCA18CEE0176}" type="slidenum">
              <a:rPr lang="ar-SA"/>
              <a:pPr/>
              <a:t>81</a:t>
            </a:fld>
            <a:endParaRPr lang="en-US"/>
          </a:p>
        </p:txBody>
      </p:sp>
      <p:sp>
        <p:nvSpPr>
          <p:cNvPr id="88067" name="Text Box 4"/>
          <p:cNvSpPr txBox="1">
            <a:spLocks noChangeArrowheads="1"/>
          </p:cNvSpPr>
          <p:nvPr/>
        </p:nvSpPr>
        <p:spPr bwMode="auto">
          <a:xfrm>
            <a:off x="457200" y="2714625"/>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یعنی توجه مدیران بازاریابی به پیشرفت های فنی و تکنولوژیکی و آثار و تبعات آن بر روی میزان موفقیت شرکت با توجه به ایجاد فرصت ها و تهدیدات تازه</a:t>
            </a:r>
            <a:endParaRPr lang="en-US" i="1">
              <a:cs typeface="B Mitra" pitchFamily="2" charset="-78"/>
            </a:endParaRPr>
          </a:p>
        </p:txBody>
      </p:sp>
      <p:sp>
        <p:nvSpPr>
          <p:cNvPr id="88068" name="WordArt 5" descr="Paper bag"/>
          <p:cNvSpPr>
            <a:spLocks noChangeArrowheads="1" noChangeShapeType="1" noTextEdit="1"/>
          </p:cNvSpPr>
          <p:nvPr/>
        </p:nvSpPr>
        <p:spPr bwMode="auto">
          <a:xfrm>
            <a:off x="1433513" y="590550"/>
            <a:ext cx="62769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نیروهای تکنولوژیکی</a:t>
            </a:r>
          </a:p>
        </p:txBody>
      </p:sp>
    </p:spTree>
  </p:cSld>
  <p:clrMapOvr>
    <a:masterClrMapping/>
  </p:clrMapOvr>
  <p:transition spd="slow">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xfrm>
            <a:off x="7010400" y="6245225"/>
            <a:ext cx="2133600" cy="476250"/>
          </a:xfrm>
          <a:prstGeom prst="rect">
            <a:avLst/>
          </a:prstGeom>
          <a:noFill/>
        </p:spPr>
        <p:txBody>
          <a:bodyPr/>
          <a:lstStyle/>
          <a:p>
            <a:fld id="{54F21CDF-D385-4A26-81FF-924B5898F655}" type="slidenum">
              <a:rPr lang="ar-SA"/>
              <a:pPr/>
              <a:t>82</a:t>
            </a:fld>
            <a:endParaRPr lang="en-US"/>
          </a:p>
        </p:txBody>
      </p:sp>
      <p:sp>
        <p:nvSpPr>
          <p:cNvPr id="89091" name="Text Box 4"/>
          <p:cNvSpPr txBox="1">
            <a:spLocks noChangeArrowheads="1"/>
          </p:cNvSpPr>
          <p:nvPr/>
        </p:nvSpPr>
        <p:spPr bwMode="auto">
          <a:xfrm>
            <a:off x="457200" y="26670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مجموعه ای از قوانین و مقررات ، سازمان های دولتی ، گروه ها و دستجات مختلف موجود در یک جامعه که می توانند تصمیمات بازاریابی را تحت تأثیر قرار دهند</a:t>
            </a:r>
            <a:endParaRPr lang="en-US" i="1">
              <a:cs typeface="B Mitra" pitchFamily="2" charset="-78"/>
            </a:endParaRPr>
          </a:p>
        </p:txBody>
      </p:sp>
      <p:sp>
        <p:nvSpPr>
          <p:cNvPr id="89092" name="WordArt 5" descr="Paper bag"/>
          <p:cNvSpPr>
            <a:spLocks noChangeArrowheads="1" noChangeShapeType="1" noTextEdit="1"/>
          </p:cNvSpPr>
          <p:nvPr/>
        </p:nvSpPr>
        <p:spPr bwMode="auto">
          <a:xfrm>
            <a:off x="2081213" y="533400"/>
            <a:ext cx="49815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نیروهای سیاسی</a:t>
            </a:r>
          </a:p>
        </p:txBody>
      </p:sp>
    </p:spTree>
  </p:cSld>
  <p:clrMapOvr>
    <a:masterClrMapping/>
  </p:clrMapOvr>
  <p:transition spd="slow">
    <p:newsfla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xfrm>
            <a:off x="7010400" y="6245225"/>
            <a:ext cx="2133600" cy="476250"/>
          </a:xfrm>
          <a:prstGeom prst="rect">
            <a:avLst/>
          </a:prstGeom>
          <a:noFill/>
        </p:spPr>
        <p:txBody>
          <a:bodyPr/>
          <a:lstStyle/>
          <a:p>
            <a:fld id="{9A939845-C2DD-47C6-9AC8-EDD010919EE2}" type="slidenum">
              <a:rPr lang="ar-SA"/>
              <a:pPr/>
              <a:t>83</a:t>
            </a:fld>
            <a:endParaRPr lang="en-US"/>
          </a:p>
        </p:txBody>
      </p:sp>
      <p:sp>
        <p:nvSpPr>
          <p:cNvPr id="90115" name="Text Box 4"/>
          <p:cNvSpPr txBox="1">
            <a:spLocks noChangeArrowheads="1"/>
          </p:cNvSpPr>
          <p:nvPr/>
        </p:nvSpPr>
        <p:spPr bwMode="auto">
          <a:xfrm>
            <a:off x="457200" y="2605088"/>
            <a:ext cx="8153400" cy="2771775"/>
          </a:xfrm>
          <a:prstGeom prst="rect">
            <a:avLst/>
          </a:prstGeom>
          <a:noFill/>
          <a:ln w="9525">
            <a:noFill/>
            <a:miter lim="800000"/>
            <a:headEnd/>
            <a:tailEnd/>
          </a:ln>
        </p:spPr>
        <p:txBody>
          <a:bodyPr>
            <a:spAutoFit/>
          </a:bodyPr>
          <a:lstStyle/>
          <a:p>
            <a:pPr algn="r" rtl="1">
              <a:spcBef>
                <a:spcPct val="50000"/>
              </a:spcBef>
            </a:pPr>
            <a:r>
              <a:rPr lang="fa-IR" i="1">
                <a:cs typeface="B Mitra" pitchFamily="2" charset="-78"/>
              </a:rPr>
              <a:t>1- حمایت از شرکت ها در مقابل یکدیگر</a:t>
            </a:r>
          </a:p>
          <a:p>
            <a:pPr algn="r" rtl="1">
              <a:spcBef>
                <a:spcPct val="50000"/>
              </a:spcBef>
            </a:pPr>
            <a:r>
              <a:rPr lang="fa-IR" i="1">
                <a:cs typeface="B Mitra" pitchFamily="2" charset="-78"/>
              </a:rPr>
              <a:t>2- حمایت از مصرف کنندگان</a:t>
            </a:r>
          </a:p>
          <a:p>
            <a:pPr algn="r" rtl="1">
              <a:spcBef>
                <a:spcPct val="50000"/>
              </a:spcBef>
            </a:pPr>
            <a:r>
              <a:rPr lang="fa-IR" i="1">
                <a:cs typeface="B Mitra" pitchFamily="2" charset="-78"/>
              </a:rPr>
              <a:t>3- حمایت از منافع جامعه</a:t>
            </a:r>
            <a:endParaRPr lang="en-US" i="1">
              <a:cs typeface="B Mitra" pitchFamily="2" charset="-78"/>
            </a:endParaRPr>
          </a:p>
        </p:txBody>
      </p:sp>
      <p:sp>
        <p:nvSpPr>
          <p:cNvPr id="90116" name="WordArt 5" descr="Paper bag"/>
          <p:cNvSpPr>
            <a:spLocks noChangeArrowheads="1" noChangeShapeType="1" noTextEdit="1"/>
          </p:cNvSpPr>
          <p:nvPr/>
        </p:nvSpPr>
        <p:spPr bwMode="auto">
          <a:xfrm>
            <a:off x="1466850" y="523875"/>
            <a:ext cx="6229350" cy="847725"/>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دلایل تنظیم قوانین مربوط به تجارت</a:t>
            </a:r>
          </a:p>
        </p:txBody>
      </p:sp>
    </p:spTree>
  </p:cSld>
  <p:clrMapOvr>
    <a:masterClrMapping/>
  </p:clrMapOvr>
  <p:transition spd="slow">
    <p:push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xfrm>
            <a:off x="7010400" y="6245225"/>
            <a:ext cx="2133600" cy="476250"/>
          </a:xfrm>
          <a:prstGeom prst="rect">
            <a:avLst/>
          </a:prstGeom>
          <a:noFill/>
        </p:spPr>
        <p:txBody>
          <a:bodyPr/>
          <a:lstStyle/>
          <a:p>
            <a:fld id="{AC3E82C5-C677-442A-BC1D-CD71B18E0AB2}" type="slidenum">
              <a:rPr lang="ar-SA"/>
              <a:pPr/>
              <a:t>84</a:t>
            </a:fld>
            <a:endParaRPr lang="en-US"/>
          </a:p>
        </p:txBody>
      </p:sp>
      <p:sp>
        <p:nvSpPr>
          <p:cNvPr id="91139" name="Text Box 4"/>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این محیط از نهادها و سایر عوامل و نیروهایی تشکیل می شود که ارزش ها ، باورها و اعتقادات ، هنجارها ، ترجیحات و رفتار افراد جامعه را تحت تأثیر قرار می دهند</a:t>
            </a:r>
            <a:endParaRPr lang="en-US" i="1">
              <a:cs typeface="B Mitra" pitchFamily="2" charset="-78"/>
            </a:endParaRPr>
          </a:p>
        </p:txBody>
      </p:sp>
      <p:sp>
        <p:nvSpPr>
          <p:cNvPr id="91140" name="WordArt 5" descr="Paper bag"/>
          <p:cNvSpPr>
            <a:spLocks noChangeArrowheads="1" noChangeShapeType="1" noTextEdit="1"/>
          </p:cNvSpPr>
          <p:nvPr/>
        </p:nvSpPr>
        <p:spPr bwMode="auto">
          <a:xfrm>
            <a:off x="2019300" y="533400"/>
            <a:ext cx="51054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نیروهای فرهنگی</a:t>
            </a:r>
          </a:p>
        </p:txBody>
      </p:sp>
    </p:spTree>
  </p:cSld>
  <p:clrMapOvr>
    <a:masterClrMapping/>
  </p:clrMapOvr>
  <p:transition spd="slow">
    <p:pu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xfrm>
            <a:off x="7010400" y="6245225"/>
            <a:ext cx="2133600" cy="476250"/>
          </a:xfrm>
          <a:prstGeom prst="rect">
            <a:avLst/>
          </a:prstGeom>
          <a:noFill/>
        </p:spPr>
        <p:txBody>
          <a:bodyPr/>
          <a:lstStyle/>
          <a:p>
            <a:fld id="{59E1FF45-0D45-4673-906C-39BD2926230E}" type="slidenum">
              <a:rPr lang="ar-SA"/>
              <a:pPr/>
              <a:t>85</a:t>
            </a:fld>
            <a:endParaRPr lang="en-US"/>
          </a:p>
        </p:txBody>
      </p:sp>
      <p:sp>
        <p:nvSpPr>
          <p:cNvPr id="92163" name="Text Box 4"/>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algn="r" rtl="1">
              <a:spcBef>
                <a:spcPct val="50000"/>
              </a:spcBef>
            </a:pPr>
            <a:r>
              <a:rPr lang="fa-IR" i="1">
                <a:cs typeface="B Mitra" pitchFamily="2" charset="-78"/>
              </a:rPr>
              <a:t>1- پایداری ارزش های فرهنگی </a:t>
            </a:r>
          </a:p>
          <a:p>
            <a:pPr algn="r" rtl="1">
              <a:spcBef>
                <a:spcPct val="50000"/>
              </a:spcBef>
            </a:pPr>
            <a:r>
              <a:rPr lang="fa-IR" i="1">
                <a:cs typeface="B Mitra" pitchFamily="2" charset="-78"/>
              </a:rPr>
              <a:t>2- جا به جایی ارزش های فرهنگی ثانویه</a:t>
            </a:r>
          </a:p>
          <a:p>
            <a:pPr algn="r" rtl="1">
              <a:spcBef>
                <a:spcPct val="50000"/>
              </a:spcBef>
            </a:pPr>
            <a:r>
              <a:rPr lang="fa-IR" i="1">
                <a:cs typeface="B Mitra" pitchFamily="2" charset="-78"/>
              </a:rPr>
              <a:t>3- توجه به خرده فرهنگ ها</a:t>
            </a:r>
            <a:endParaRPr lang="en-US" i="1">
              <a:cs typeface="B Mitra" pitchFamily="2" charset="-78"/>
            </a:endParaRPr>
          </a:p>
        </p:txBody>
      </p:sp>
      <p:sp>
        <p:nvSpPr>
          <p:cNvPr id="92164" name="WordArt 5" descr="Paper bag"/>
          <p:cNvSpPr>
            <a:spLocks noChangeArrowheads="1" noChangeShapeType="1" noTextEdit="1"/>
          </p:cNvSpPr>
          <p:nvPr/>
        </p:nvSpPr>
        <p:spPr bwMode="auto">
          <a:xfrm>
            <a:off x="1295400" y="590550"/>
            <a:ext cx="6496050" cy="704850"/>
          </a:xfrm>
          <a:prstGeom prst="rect">
            <a:avLst/>
          </a:prstGeom>
        </p:spPr>
        <p:txBody>
          <a:bodyPr wrap="none" fromWordArt="1">
            <a:prstTxWarp prst="textPlain">
              <a:avLst>
                <a:gd name="adj" fmla="val 50000"/>
              </a:avLst>
            </a:prstTxWarp>
          </a:bodyPr>
          <a:lstStyle/>
          <a:p>
            <a:pPr rtl="1"/>
            <a:r>
              <a:rPr lang="fa-IR" sz="4000" b="1" kern="10">
                <a:ln w="9525">
                  <a:solidFill>
                    <a:schemeClr val="tx1"/>
                  </a:solidFill>
                  <a:round/>
                  <a:headEnd/>
                  <a:tailEnd/>
                </a:ln>
                <a:blipFill dpi="0" rotWithShape="0">
                  <a:blip r:embed="rId2"/>
                  <a:srcRect/>
                  <a:tile tx="0" ty="0" sx="100000" sy="100000" flip="none" algn="tl"/>
                </a:blipFill>
                <a:cs typeface="B Mitra"/>
              </a:rPr>
              <a:t>خصوصیات فرهنگی مؤثر بر تصمیمات بازاریابی</a:t>
            </a:r>
          </a:p>
        </p:txBody>
      </p:sp>
    </p:spTree>
  </p:cSld>
  <p:clrMapOvr>
    <a:masterClrMapping/>
  </p:clrMapOvr>
  <p:transition spd="slow">
    <p:push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xfrm>
            <a:off x="7010400" y="6245225"/>
            <a:ext cx="2133600" cy="476250"/>
          </a:xfrm>
          <a:prstGeom prst="rect">
            <a:avLst/>
          </a:prstGeom>
          <a:noFill/>
        </p:spPr>
        <p:txBody>
          <a:bodyPr/>
          <a:lstStyle/>
          <a:p>
            <a:fld id="{8A6D43DF-D314-4612-9F6D-AEBC45082D76}" type="slidenum">
              <a:rPr lang="ar-SA"/>
              <a:pPr/>
              <a:t>86</a:t>
            </a:fld>
            <a:endParaRPr lang="en-US"/>
          </a:p>
        </p:txBody>
      </p:sp>
      <p:sp>
        <p:nvSpPr>
          <p:cNvPr id="93187" name="Text Box 4"/>
          <p:cNvSpPr txBox="1">
            <a:spLocks noChangeArrowheads="1"/>
          </p:cNvSpPr>
          <p:nvPr/>
        </p:nvSpPr>
        <p:spPr bwMode="auto">
          <a:xfrm>
            <a:off x="457200" y="2727325"/>
            <a:ext cx="8153400" cy="1766888"/>
          </a:xfrm>
          <a:prstGeom prst="rect">
            <a:avLst/>
          </a:prstGeom>
          <a:noFill/>
          <a:ln w="9525">
            <a:noFill/>
            <a:miter lim="800000"/>
            <a:headEnd/>
            <a:tailEnd/>
          </a:ln>
        </p:spPr>
        <p:txBody>
          <a:bodyPr>
            <a:spAutoFit/>
          </a:bodyPr>
          <a:lstStyle/>
          <a:p>
            <a:pPr algn="r" rtl="1">
              <a:spcBef>
                <a:spcPct val="50000"/>
              </a:spcBef>
            </a:pPr>
            <a:r>
              <a:rPr lang="fa-IR" i="1">
                <a:latin typeface="Monotype Corsiva" pitchFamily="66" charset="0"/>
                <a:cs typeface="B Mitra" pitchFamily="2" charset="-78"/>
              </a:rPr>
              <a:t>1- واکنش انفعالی ( </a:t>
            </a:r>
            <a:r>
              <a:rPr lang="en-US" i="1">
                <a:latin typeface="Monotype Corsiva" pitchFamily="66" charset="0"/>
                <a:cs typeface="B Mitra" pitchFamily="2" charset="-78"/>
              </a:rPr>
              <a:t>Passive  Reaction</a:t>
            </a:r>
            <a:r>
              <a:rPr lang="fa-IR" i="1">
                <a:latin typeface="Monotype Corsiva" pitchFamily="66" charset="0"/>
                <a:cs typeface="B Mitra" pitchFamily="2" charset="-78"/>
              </a:rPr>
              <a:t> )</a:t>
            </a:r>
          </a:p>
          <a:p>
            <a:pPr algn="r" rtl="1">
              <a:spcBef>
                <a:spcPct val="50000"/>
              </a:spcBef>
            </a:pPr>
            <a:r>
              <a:rPr lang="fa-IR" i="1">
                <a:latin typeface="Monotype Corsiva" pitchFamily="66" charset="0"/>
                <a:cs typeface="B Mitra" pitchFamily="2" charset="-78"/>
              </a:rPr>
              <a:t>2- واکنش فعال ( </a:t>
            </a:r>
            <a:r>
              <a:rPr lang="en-US" i="1">
                <a:latin typeface="Monotype Corsiva" pitchFamily="66" charset="0"/>
                <a:cs typeface="B Mitra" pitchFamily="2" charset="-78"/>
              </a:rPr>
              <a:t>Active  Reaction</a:t>
            </a:r>
            <a:r>
              <a:rPr lang="fa-IR" i="1">
                <a:latin typeface="Monotype Corsiva" pitchFamily="66" charset="0"/>
                <a:cs typeface="B Mitra" pitchFamily="2" charset="-78"/>
              </a:rPr>
              <a:t> )</a:t>
            </a:r>
            <a:endParaRPr lang="en-US" i="1">
              <a:latin typeface="Monotype Corsiva" pitchFamily="66" charset="0"/>
              <a:cs typeface="B Mitra" pitchFamily="2" charset="-78"/>
            </a:endParaRPr>
          </a:p>
        </p:txBody>
      </p:sp>
      <p:sp>
        <p:nvSpPr>
          <p:cNvPr id="93188" name="WordArt 5" descr="Paper bag"/>
          <p:cNvSpPr>
            <a:spLocks noChangeArrowheads="1" noChangeShapeType="1" noTextEdit="1"/>
          </p:cNvSpPr>
          <p:nvPr/>
        </p:nvSpPr>
        <p:spPr bwMode="auto">
          <a:xfrm>
            <a:off x="1009650" y="600075"/>
            <a:ext cx="7067550" cy="771525"/>
          </a:xfrm>
          <a:prstGeom prst="rect">
            <a:avLst/>
          </a:prstGeom>
        </p:spPr>
        <p:txBody>
          <a:bodyPr wrap="none" fromWordArt="1">
            <a:prstTxWarp prst="textPlain">
              <a:avLst>
                <a:gd name="adj" fmla="val 50000"/>
              </a:avLst>
            </a:prstTxWarp>
          </a:bodyPr>
          <a:lstStyle/>
          <a:p>
            <a:pPr rtl="1"/>
            <a:r>
              <a:rPr lang="fa-IR" sz="4000" b="1" kern="10">
                <a:ln w="9525">
                  <a:solidFill>
                    <a:schemeClr val="tx1"/>
                  </a:solidFill>
                  <a:round/>
                  <a:headEnd/>
                  <a:tailEnd/>
                </a:ln>
                <a:blipFill dpi="0" rotWithShape="0">
                  <a:blip r:embed="rId2"/>
                  <a:srcRect/>
                  <a:tile tx="0" ty="0" sx="100000" sy="100000" flip="none" algn="tl"/>
                </a:blipFill>
                <a:cs typeface="B Mitra"/>
              </a:rPr>
              <a:t>انواع عکس العمل در برابر محیط بازاریابی</a:t>
            </a:r>
          </a:p>
        </p:txBody>
      </p:sp>
    </p:spTree>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xfrm>
            <a:off x="7010400" y="6245225"/>
            <a:ext cx="2133600" cy="476250"/>
          </a:xfrm>
          <a:prstGeom prst="rect">
            <a:avLst/>
          </a:prstGeom>
          <a:noFill/>
        </p:spPr>
        <p:txBody>
          <a:bodyPr/>
          <a:lstStyle/>
          <a:p>
            <a:fld id="{D36DE768-9630-48D3-B98C-3286AFCF9210}" type="slidenum">
              <a:rPr lang="ar-SA"/>
              <a:pPr/>
              <a:t>87</a:t>
            </a:fld>
            <a:endParaRPr lang="en-US"/>
          </a:p>
        </p:txBody>
      </p:sp>
      <p:sp>
        <p:nvSpPr>
          <p:cNvPr id="94211" name="Text Box 4"/>
          <p:cNvSpPr txBox="1">
            <a:spLocks noChangeArrowheads="1"/>
          </p:cNvSpPr>
          <p:nvPr/>
        </p:nvSpPr>
        <p:spPr bwMode="auto">
          <a:xfrm>
            <a:off x="457200" y="269875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یعنی غیر قابل کنترل دانستن محیط بازاریابی از طرف شرکت لذا عدم تلاش برای تغییر آن ، بعبارتی بی ارادگی در مقابل محیط و تطبیق صرف با آن</a:t>
            </a:r>
            <a:endParaRPr lang="en-US" i="1">
              <a:cs typeface="B Mitra" pitchFamily="2" charset="-78"/>
            </a:endParaRPr>
          </a:p>
        </p:txBody>
      </p:sp>
      <p:sp>
        <p:nvSpPr>
          <p:cNvPr id="94212" name="WordArt 5" descr="Paper bag"/>
          <p:cNvSpPr>
            <a:spLocks noChangeArrowheads="1" noChangeShapeType="1" noTextEdit="1"/>
          </p:cNvSpPr>
          <p:nvPr/>
        </p:nvSpPr>
        <p:spPr bwMode="auto">
          <a:xfrm>
            <a:off x="2347913" y="514350"/>
            <a:ext cx="44481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واکنش انفعالی</a:t>
            </a:r>
          </a:p>
        </p:txBody>
      </p:sp>
    </p:spTree>
  </p:cSld>
  <p:clrMapOvr>
    <a:masterClrMapping/>
  </p:clrMapOvr>
  <p:transition spd="slow">
    <p:randomBa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xfrm>
            <a:off x="7010400" y="6245225"/>
            <a:ext cx="2133600" cy="476250"/>
          </a:xfrm>
          <a:prstGeom prst="rect">
            <a:avLst/>
          </a:prstGeom>
          <a:noFill/>
        </p:spPr>
        <p:txBody>
          <a:bodyPr/>
          <a:lstStyle/>
          <a:p>
            <a:fld id="{A8CC1423-2196-43A4-8AC7-5D17CD4D4A03}" type="slidenum">
              <a:rPr lang="ar-SA"/>
              <a:pPr/>
              <a:t>88</a:t>
            </a:fld>
            <a:endParaRPr lang="en-US"/>
          </a:p>
        </p:txBody>
      </p:sp>
      <p:sp>
        <p:nvSpPr>
          <p:cNvPr id="95235" name="Text Box 4"/>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یعنی داشتن دیدگاه مدیریت محیطی از ناحیه شرکت و اتخاذ تدابیر پیشگیرانه و تهاجمی به منظور اثرگذاری بر روی عوامل و نیروهای محیطی بجای نظاره گری صرف</a:t>
            </a:r>
            <a:endParaRPr lang="en-US" i="1">
              <a:cs typeface="B Mitra" pitchFamily="2" charset="-78"/>
            </a:endParaRPr>
          </a:p>
        </p:txBody>
      </p:sp>
      <p:sp>
        <p:nvSpPr>
          <p:cNvPr id="95236" name="WordArt 5" descr="Paper bag"/>
          <p:cNvSpPr>
            <a:spLocks noChangeArrowheads="1" noChangeShapeType="1" noTextEdit="1"/>
          </p:cNvSpPr>
          <p:nvPr/>
        </p:nvSpPr>
        <p:spPr bwMode="auto">
          <a:xfrm>
            <a:off x="2686050" y="590550"/>
            <a:ext cx="37719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واکنش فعال</a:t>
            </a:r>
          </a:p>
        </p:txBody>
      </p:sp>
    </p:spTree>
  </p:cSld>
  <p:clrMapOvr>
    <a:masterClrMapping/>
  </p:clrMapOvr>
  <p:transition spd="slow">
    <p:randomBar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xfrm>
            <a:off x="7010400" y="6245225"/>
            <a:ext cx="2133600" cy="476250"/>
          </a:xfrm>
          <a:prstGeom prst="rect">
            <a:avLst/>
          </a:prstGeom>
          <a:noFill/>
        </p:spPr>
        <p:txBody>
          <a:bodyPr/>
          <a:lstStyle/>
          <a:p>
            <a:fld id="{E7F26C30-D847-4874-95BA-3016F6638480}" type="slidenum">
              <a:rPr lang="ar-SA"/>
              <a:pPr/>
              <a:t>89</a:t>
            </a:fld>
            <a:endParaRPr lang="en-US"/>
          </a:p>
        </p:txBody>
      </p:sp>
      <p:sp>
        <p:nvSpPr>
          <p:cNvPr id="93189" name="WordArt 5"/>
          <p:cNvSpPr>
            <a:spLocks noChangeArrowheads="1" noChangeShapeType="1" noTextEdit="1"/>
          </p:cNvSpPr>
          <p:nvPr/>
        </p:nvSpPr>
        <p:spPr bwMode="auto">
          <a:xfrm>
            <a:off x="6819900" y="228600"/>
            <a:ext cx="2171700" cy="1162050"/>
          </a:xfrm>
          <a:prstGeom prst="rect">
            <a:avLst/>
          </a:prstGeom>
        </p:spPr>
        <p:txBody>
          <a:bodyPr wrap="none" fromWordArt="1">
            <a:prstTxWarp prst="textPlain">
              <a:avLst>
                <a:gd name="adj" fmla="val 50000"/>
              </a:avLst>
            </a:prstTxWarp>
          </a:bodyPr>
          <a:lstStyle/>
          <a:p>
            <a:pPr rtl="1"/>
            <a:r>
              <a:rPr lang="fa-IR" sz="6600" b="1" kern="10" spc="-660">
                <a:ln w="19050">
                  <a:solidFill>
                    <a:srgbClr val="000000"/>
                  </a:solidFill>
                  <a:round/>
                  <a:headEnd/>
                  <a:tailEnd/>
                </a:ln>
                <a:gradFill rotWithShape="1">
                  <a:gsLst>
                    <a:gs pos="0">
                      <a:srgbClr val="5C73E6"/>
                    </a:gs>
                    <a:gs pos="100000">
                      <a:schemeClr val="tx2"/>
                    </a:gs>
                  </a:gsLst>
                  <a:lin ang="5400000" scaled="1"/>
                </a:gradFill>
                <a:effectLst>
                  <a:outerShdw dist="125724" dir="18900000" algn="ctr" rotWithShape="0">
                    <a:srgbClr val="998F92"/>
                  </a:outerShdw>
                </a:effectLst>
                <a:cs typeface="B Mitra"/>
              </a:rPr>
              <a:t>فصل سوّم</a:t>
            </a:r>
          </a:p>
        </p:txBody>
      </p:sp>
      <p:sp>
        <p:nvSpPr>
          <p:cNvPr id="93190" name="WordArt 6" descr="Paper bag"/>
          <p:cNvSpPr>
            <a:spLocks noChangeArrowheads="1" noChangeShapeType="1" noTextEdit="1"/>
          </p:cNvSpPr>
          <p:nvPr/>
        </p:nvSpPr>
        <p:spPr bwMode="auto">
          <a:xfrm>
            <a:off x="1524000" y="1847850"/>
            <a:ext cx="5943600"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تقسیم بازار و تعیین بازار هدف</a:t>
            </a:r>
          </a:p>
        </p:txBody>
      </p:sp>
      <p:sp>
        <p:nvSpPr>
          <p:cNvPr id="93191" name="Text Box 7"/>
          <p:cNvSpPr txBox="1">
            <a:spLocks noChangeArrowheads="1"/>
          </p:cNvSpPr>
          <p:nvPr/>
        </p:nvSpPr>
        <p:spPr bwMode="auto">
          <a:xfrm>
            <a:off x="457200" y="33528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هدف کلی این فصل آشنا ساختن دانشجویان با معیارهای تقسیم بازار و عوامل تأثیر گذار برآن می باشد</a:t>
            </a:r>
            <a:endParaRPr lang="en-US" i="1">
              <a:cs typeface="B Mitra" pitchFamily="2" charset="-7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93189"/>
                                        </p:tgtEl>
                                        <p:attrNameLst>
                                          <p:attrName>style.visibility</p:attrName>
                                        </p:attrNameLst>
                                      </p:cBhvr>
                                      <p:to>
                                        <p:strVal val="visible"/>
                                      </p:to>
                                    </p:set>
                                    <p:anim from="(-#ppt_w/2)" to="(#ppt_x)" calcmode="lin" valueType="num">
                                      <p:cBhvr>
                                        <p:cTn id="7" dur="600" fill="hold">
                                          <p:stCondLst>
                                            <p:cond delay="0"/>
                                          </p:stCondLst>
                                        </p:cTn>
                                        <p:tgtEl>
                                          <p:spTgt spid="93189"/>
                                        </p:tgtEl>
                                        <p:attrNameLst>
                                          <p:attrName>ppt_x</p:attrName>
                                        </p:attrNameLst>
                                      </p:cBhvr>
                                    </p:anim>
                                    <p:anim from="0" to="-1.0" calcmode="lin" valueType="num">
                                      <p:cBhvr>
                                        <p:cTn id="8" dur="200" decel="50000" autoRev="1" fill="hold">
                                          <p:stCondLst>
                                            <p:cond delay="600"/>
                                          </p:stCondLst>
                                        </p:cTn>
                                        <p:tgtEl>
                                          <p:spTgt spid="93189"/>
                                        </p:tgtEl>
                                        <p:attrNameLst>
                                          <p:attrName>xshear</p:attrName>
                                        </p:attrNameLst>
                                      </p:cBhvr>
                                    </p:anim>
                                    <p:animScale>
                                      <p:cBhvr>
                                        <p:cTn id="9" dur="200" decel="100000" autoRev="1" fill="hold">
                                          <p:stCondLst>
                                            <p:cond delay="600"/>
                                          </p:stCondLst>
                                        </p:cTn>
                                        <p:tgtEl>
                                          <p:spTgt spid="93189"/>
                                        </p:tgtEl>
                                      </p:cBhvr>
                                      <p:from x="100000" y="100000"/>
                                      <p:to x="80000" y="100000"/>
                                    </p:animScale>
                                    <p:anim by="(#ppt_h/3+#ppt_w*0.1)" calcmode="lin" valueType="num">
                                      <p:cBhvr additive="sum">
                                        <p:cTn id="10" dur="200" decel="100000" autoRev="1" fill="hold">
                                          <p:stCondLst>
                                            <p:cond delay="600"/>
                                          </p:stCondLst>
                                        </p:cTn>
                                        <p:tgtEl>
                                          <p:spTgt spid="93189"/>
                                        </p:tgtEl>
                                        <p:attrNameLst>
                                          <p:attrName>ppt_x</p:attrName>
                                        </p:attrNameLst>
                                      </p:cBhvr>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93190"/>
                                        </p:tgtEl>
                                        <p:attrNameLst>
                                          <p:attrName>style.visibility</p:attrName>
                                        </p:attrNameLst>
                                      </p:cBhvr>
                                      <p:to>
                                        <p:strVal val="visible"/>
                                      </p:to>
                                    </p:set>
                                    <p:animEffect transition="in" filter="fade">
                                      <p:cBhvr>
                                        <p:cTn id="14" dur="1000"/>
                                        <p:tgtEl>
                                          <p:spTgt spid="93190"/>
                                        </p:tgtEl>
                                      </p:cBhvr>
                                    </p:animEffect>
                                    <p:anim calcmode="lin" valueType="num">
                                      <p:cBhvr>
                                        <p:cTn id="15" dur="1000" fill="hold"/>
                                        <p:tgtEl>
                                          <p:spTgt spid="93190"/>
                                        </p:tgtEl>
                                        <p:attrNameLst>
                                          <p:attrName>style.rotation</p:attrName>
                                        </p:attrNameLst>
                                      </p:cBhvr>
                                      <p:tavLst>
                                        <p:tav tm="0">
                                          <p:val>
                                            <p:fltVal val="720"/>
                                          </p:val>
                                        </p:tav>
                                        <p:tav tm="100000">
                                          <p:val>
                                            <p:fltVal val="0"/>
                                          </p:val>
                                        </p:tav>
                                      </p:tavLst>
                                    </p:anim>
                                    <p:anim calcmode="lin" valueType="num">
                                      <p:cBhvr>
                                        <p:cTn id="16" dur="1000" fill="hold"/>
                                        <p:tgtEl>
                                          <p:spTgt spid="93190"/>
                                        </p:tgtEl>
                                        <p:attrNameLst>
                                          <p:attrName>ppt_h</p:attrName>
                                        </p:attrNameLst>
                                      </p:cBhvr>
                                      <p:tavLst>
                                        <p:tav tm="0">
                                          <p:val>
                                            <p:fltVal val="0"/>
                                          </p:val>
                                        </p:tav>
                                        <p:tav tm="100000">
                                          <p:val>
                                            <p:strVal val="#ppt_h"/>
                                          </p:val>
                                        </p:tav>
                                      </p:tavLst>
                                    </p:anim>
                                    <p:anim calcmode="lin" valueType="num">
                                      <p:cBhvr>
                                        <p:cTn id="17" dur="1000" fill="hold"/>
                                        <p:tgtEl>
                                          <p:spTgt spid="93190"/>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93191"/>
                                        </p:tgtEl>
                                        <p:attrNameLst>
                                          <p:attrName>style.visibility</p:attrName>
                                        </p:attrNameLst>
                                      </p:cBhvr>
                                      <p:to>
                                        <p:strVal val="visible"/>
                                      </p:to>
                                    </p:set>
                                    <p:anim calcmode="lin" valueType="num">
                                      <p:cBhvr>
                                        <p:cTn id="21" dur="500" fill="hold"/>
                                        <p:tgtEl>
                                          <p:spTgt spid="93191"/>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93191"/>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93191"/>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93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90" grpId="0" animBg="1"/>
      <p:bldP spid="9319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xfrm>
            <a:off x="7010400" y="6245225"/>
            <a:ext cx="2133600" cy="476250"/>
          </a:xfrm>
          <a:prstGeom prst="rect">
            <a:avLst/>
          </a:prstGeom>
          <a:noFill/>
        </p:spPr>
        <p:txBody>
          <a:bodyPr/>
          <a:lstStyle/>
          <a:p>
            <a:fld id="{3CCD7D94-1661-4AF2-8CEE-01D945D7EC1A}" type="slidenum">
              <a:rPr lang="ar-SA"/>
              <a:pPr/>
              <a:t>9</a:t>
            </a:fld>
            <a:endParaRPr lang="en-US"/>
          </a:p>
        </p:txBody>
      </p:sp>
      <p:sp>
        <p:nvSpPr>
          <p:cNvPr id="14339" name="Text Box 5"/>
          <p:cNvSpPr txBox="1">
            <a:spLocks noChangeArrowheads="1"/>
          </p:cNvSpPr>
          <p:nvPr/>
        </p:nvSpPr>
        <p:spPr bwMode="auto">
          <a:xfrm>
            <a:off x="457200" y="2789238"/>
            <a:ext cx="8153400" cy="2771775"/>
          </a:xfrm>
          <a:prstGeom prst="rect">
            <a:avLst/>
          </a:prstGeom>
          <a:noFill/>
          <a:ln w="9525">
            <a:noFill/>
            <a:miter lim="800000"/>
            <a:headEnd/>
            <a:tailEnd/>
          </a:ln>
        </p:spPr>
        <p:txBody>
          <a:bodyPr>
            <a:spAutoFit/>
          </a:bodyPr>
          <a:lstStyle/>
          <a:p>
            <a:pPr rtl="1">
              <a:spcBef>
                <a:spcPct val="50000"/>
              </a:spcBef>
            </a:pPr>
            <a:r>
              <a:rPr lang="fa-IR" i="1">
                <a:latin typeface="Monotype Corsiva" pitchFamily="66" charset="0"/>
                <a:cs typeface="B Mitra" pitchFamily="2" charset="-78"/>
              </a:rPr>
              <a:t>تقاضا (</a:t>
            </a:r>
            <a:r>
              <a:rPr lang="en-US" i="1">
                <a:latin typeface="Monotype Corsiva" pitchFamily="66" charset="0"/>
                <a:cs typeface="B Mitra" pitchFamily="2" charset="-78"/>
              </a:rPr>
              <a:t>Demand</a:t>
            </a:r>
            <a:r>
              <a:rPr lang="fa-IR" i="1">
                <a:latin typeface="Monotype Corsiva" pitchFamily="66" charset="0"/>
                <a:cs typeface="B Mitra" pitchFamily="2" charset="-78"/>
              </a:rPr>
              <a:t>) یعـنی اقدام به رفـع نیـاز و خواسـته با لـحـاظ نمـودن منـابع مالی ، بنابر این محـدودیت ریالی می تواند ، خواسته کالای </a:t>
            </a:r>
            <a:r>
              <a:rPr lang="en-US" i="1">
                <a:latin typeface="Monotype Corsiva" pitchFamily="66" charset="0"/>
                <a:cs typeface="B Mitra" pitchFamily="2" charset="-78"/>
              </a:rPr>
              <a:t>x</a:t>
            </a:r>
            <a:r>
              <a:rPr lang="fa-IR" i="1">
                <a:latin typeface="Monotype Corsiva" pitchFamily="66" charset="0"/>
                <a:cs typeface="B Mitra" pitchFamily="2" charset="-78"/>
              </a:rPr>
              <a:t> را به تقاضای کالای </a:t>
            </a:r>
            <a:r>
              <a:rPr lang="en-US" i="1">
                <a:latin typeface="Monotype Corsiva" pitchFamily="66" charset="0"/>
                <a:cs typeface="B Mitra" pitchFamily="2" charset="-78"/>
              </a:rPr>
              <a:t>y</a:t>
            </a:r>
            <a:r>
              <a:rPr lang="fa-IR" i="1">
                <a:latin typeface="Monotype Corsiva" pitchFamily="66" charset="0"/>
                <a:cs typeface="B Mitra" pitchFamily="2" charset="-78"/>
              </a:rPr>
              <a:t> بدل نماید</a:t>
            </a:r>
            <a:endParaRPr lang="en-US" i="1">
              <a:latin typeface="Monotype Corsiva" pitchFamily="66" charset="0"/>
              <a:cs typeface="B Mitra" pitchFamily="2" charset="-78"/>
            </a:endParaRPr>
          </a:p>
        </p:txBody>
      </p:sp>
      <p:sp>
        <p:nvSpPr>
          <p:cNvPr id="14340" name="WordArt 6" descr="Paper bag"/>
          <p:cNvSpPr>
            <a:spLocks noChangeArrowheads="1" noChangeShapeType="1" noTextEdit="1"/>
          </p:cNvSpPr>
          <p:nvPr/>
        </p:nvSpPr>
        <p:spPr bwMode="auto">
          <a:xfrm>
            <a:off x="2971800" y="523875"/>
            <a:ext cx="3114675" cy="12763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مفهوم تقاضا</a:t>
            </a:r>
          </a:p>
        </p:txBody>
      </p:sp>
    </p:spTree>
  </p:cSld>
  <p:clrMapOvr>
    <a:masterClrMapping/>
  </p:clrMapOvr>
  <p:transition spd="slow">
    <p:comb/>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xfrm>
            <a:off x="7010400" y="6245225"/>
            <a:ext cx="2133600" cy="476250"/>
          </a:xfrm>
          <a:prstGeom prst="rect">
            <a:avLst/>
          </a:prstGeom>
          <a:noFill/>
        </p:spPr>
        <p:txBody>
          <a:bodyPr/>
          <a:lstStyle/>
          <a:p>
            <a:fld id="{F419A759-A742-4B94-AC7A-39FC2932392A}" type="slidenum">
              <a:rPr lang="ar-SA"/>
              <a:pPr/>
              <a:t>90</a:t>
            </a:fld>
            <a:endParaRPr lang="en-US"/>
          </a:p>
        </p:txBody>
      </p:sp>
      <p:sp>
        <p:nvSpPr>
          <p:cNvPr id="97283" name="Text Box 4"/>
          <p:cNvSpPr txBox="1">
            <a:spLocks noChangeArrowheads="1"/>
          </p:cNvSpPr>
          <p:nvPr/>
        </p:nvSpPr>
        <p:spPr bwMode="auto">
          <a:xfrm>
            <a:off x="457200" y="2452688"/>
            <a:ext cx="8153400" cy="2043112"/>
          </a:xfrm>
          <a:prstGeom prst="rect">
            <a:avLst/>
          </a:prstGeom>
          <a:noFill/>
          <a:ln w="9525">
            <a:noFill/>
            <a:miter lim="800000"/>
            <a:headEnd/>
            <a:tailEnd/>
          </a:ln>
        </p:spPr>
        <p:txBody>
          <a:bodyPr>
            <a:spAutoFit/>
          </a:bodyPr>
          <a:lstStyle/>
          <a:p>
            <a:pPr algn="r" rtl="1">
              <a:spcBef>
                <a:spcPct val="50000"/>
              </a:spcBef>
            </a:pPr>
            <a:r>
              <a:rPr lang="fa-IR" sz="3200" i="1">
                <a:cs typeface="B Mitra" pitchFamily="2" charset="-78"/>
              </a:rPr>
              <a:t>1- زیاد بودن تعداد خریداران           2- پراکندگی جغرافیایی خریداران</a:t>
            </a:r>
          </a:p>
          <a:p>
            <a:pPr algn="r" rtl="1">
              <a:spcBef>
                <a:spcPct val="50000"/>
              </a:spcBef>
            </a:pPr>
            <a:r>
              <a:rPr lang="fa-IR" sz="3200" i="1">
                <a:cs typeface="B Mitra" pitchFamily="2" charset="-78"/>
              </a:rPr>
              <a:t>3- تنوع خواسته ها                       4- تنوع روش های خرید</a:t>
            </a:r>
          </a:p>
          <a:p>
            <a:pPr algn="r" rtl="1">
              <a:spcBef>
                <a:spcPct val="50000"/>
              </a:spcBef>
            </a:pPr>
            <a:r>
              <a:rPr lang="fa-IR" sz="3200" i="1">
                <a:cs typeface="B Mitra" pitchFamily="2" charset="-78"/>
              </a:rPr>
              <a:t>5- قابلیت های متفاوت مؤسسات      6- وجود رقباءِ توانمند</a:t>
            </a:r>
            <a:endParaRPr lang="en-US" sz="3200" i="1">
              <a:cs typeface="B Mitra" pitchFamily="2" charset="-78"/>
            </a:endParaRPr>
          </a:p>
        </p:txBody>
      </p:sp>
      <p:sp>
        <p:nvSpPr>
          <p:cNvPr id="97284" name="WordArt 5" descr="Paper bag"/>
          <p:cNvSpPr>
            <a:spLocks noChangeArrowheads="1" noChangeShapeType="1" noTextEdit="1"/>
          </p:cNvSpPr>
          <p:nvPr/>
        </p:nvSpPr>
        <p:spPr bwMode="auto">
          <a:xfrm>
            <a:off x="228600" y="609600"/>
            <a:ext cx="8686800" cy="990600"/>
          </a:xfrm>
          <a:prstGeom prst="rect">
            <a:avLst/>
          </a:prstGeom>
        </p:spPr>
        <p:txBody>
          <a:bodyPr wrap="none" fromWordArt="1">
            <a:prstTxWarp prst="textPlain">
              <a:avLst>
                <a:gd name="adj" fmla="val 50000"/>
              </a:avLst>
            </a:prstTxWarp>
          </a:bodyPr>
          <a:lstStyle/>
          <a:p>
            <a:pPr rtl="1"/>
            <a:r>
              <a:rPr lang="fa-IR" sz="2800" b="1" kern="10">
                <a:ln w="9525">
                  <a:solidFill>
                    <a:schemeClr val="tx1"/>
                  </a:solidFill>
                  <a:round/>
                  <a:headEnd/>
                  <a:tailEnd/>
                </a:ln>
                <a:blipFill dpi="0" rotWithShape="0">
                  <a:blip r:embed="rId2"/>
                  <a:srcRect/>
                  <a:tile tx="0" ty="0" sx="100000" sy="100000" flip="none" algn="tl"/>
                </a:blipFill>
                <a:cs typeface="B Mitra"/>
              </a:rPr>
              <a:t>دلایل عدم امکان ارضاء کلیه خواسته های خریداران با  روش یکسان</a:t>
            </a:r>
          </a:p>
        </p:txBody>
      </p:sp>
    </p:spTree>
  </p:cSld>
  <p:clrMapOvr>
    <a:masterClrMapping/>
  </p:clrMapOvr>
  <p:transition spd="slow">
    <p:circl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xfrm>
            <a:off x="7010400" y="6245225"/>
            <a:ext cx="2133600" cy="476250"/>
          </a:xfrm>
          <a:prstGeom prst="rect">
            <a:avLst/>
          </a:prstGeom>
          <a:noFill/>
        </p:spPr>
        <p:txBody>
          <a:bodyPr/>
          <a:lstStyle/>
          <a:p>
            <a:fld id="{94F08E50-4B0A-4AD0-8DE2-14D180CCDAF2}" type="slidenum">
              <a:rPr lang="ar-SA"/>
              <a:pPr/>
              <a:t>91</a:t>
            </a:fld>
            <a:endParaRPr lang="en-US"/>
          </a:p>
        </p:txBody>
      </p:sp>
      <p:sp>
        <p:nvSpPr>
          <p:cNvPr id="98307" name="Text Box 4"/>
          <p:cNvSpPr txBox="1">
            <a:spLocks noChangeArrowheads="1"/>
          </p:cNvSpPr>
          <p:nvPr/>
        </p:nvSpPr>
        <p:spPr bwMode="auto">
          <a:xfrm>
            <a:off x="457200" y="2438400"/>
            <a:ext cx="8153400" cy="3140075"/>
          </a:xfrm>
          <a:prstGeom prst="rect">
            <a:avLst/>
          </a:prstGeom>
          <a:noFill/>
          <a:ln w="9525">
            <a:noFill/>
            <a:miter lim="800000"/>
            <a:headEnd/>
            <a:tailEnd/>
          </a:ln>
        </p:spPr>
        <p:txBody>
          <a:bodyPr>
            <a:spAutoFit/>
          </a:bodyPr>
          <a:lstStyle/>
          <a:p>
            <a:pPr algn="r" rtl="1">
              <a:spcBef>
                <a:spcPct val="50000"/>
              </a:spcBef>
            </a:pPr>
            <a:r>
              <a:rPr lang="fa-IR" sz="4000" i="1">
                <a:cs typeface="B Mitra" pitchFamily="2" charset="-78"/>
              </a:rPr>
              <a:t>1- تخصیص بودجه های بازاریابی مناسب برای هر بخش</a:t>
            </a:r>
          </a:p>
          <a:p>
            <a:pPr algn="r" rtl="1">
              <a:spcBef>
                <a:spcPct val="50000"/>
              </a:spcBef>
            </a:pPr>
            <a:r>
              <a:rPr lang="fa-IR" sz="4000" i="1">
                <a:cs typeface="B Mitra" pitchFamily="2" charset="-78"/>
              </a:rPr>
              <a:t>2- تسهیل در ایجاد تغییرات لازم و مشتری پسند در  محصولات</a:t>
            </a:r>
          </a:p>
          <a:p>
            <a:pPr algn="r" rtl="1">
              <a:spcBef>
                <a:spcPct val="50000"/>
              </a:spcBef>
            </a:pPr>
            <a:r>
              <a:rPr lang="fa-IR" sz="4000" i="1">
                <a:cs typeface="B Mitra" pitchFamily="2" charset="-78"/>
              </a:rPr>
              <a:t>3- شناخت دقیق رقباء هر بخش</a:t>
            </a:r>
            <a:endParaRPr lang="en-US" sz="4000" i="1">
              <a:cs typeface="B Mitra" pitchFamily="2" charset="-78"/>
            </a:endParaRPr>
          </a:p>
        </p:txBody>
      </p:sp>
      <p:sp>
        <p:nvSpPr>
          <p:cNvPr id="98308" name="WordArt 5" descr="Paper bag"/>
          <p:cNvSpPr>
            <a:spLocks noChangeArrowheads="1" noChangeShapeType="1" noTextEdit="1"/>
          </p:cNvSpPr>
          <p:nvPr/>
        </p:nvSpPr>
        <p:spPr bwMode="auto">
          <a:xfrm>
            <a:off x="762000" y="609600"/>
            <a:ext cx="7620000" cy="1066800"/>
          </a:xfrm>
          <a:prstGeom prst="rect">
            <a:avLst/>
          </a:prstGeom>
        </p:spPr>
        <p:txBody>
          <a:bodyPr wrap="none" fromWordArt="1">
            <a:prstTxWarp prst="textPlain">
              <a:avLst>
                <a:gd name="adj" fmla="val 50000"/>
              </a:avLst>
            </a:prstTxWarp>
          </a:bodyPr>
          <a:lstStyle/>
          <a:p>
            <a:pPr rtl="1"/>
            <a:r>
              <a:rPr lang="fa-IR" sz="3600" b="1" kern="10">
                <a:ln w="9525">
                  <a:solidFill>
                    <a:schemeClr val="tx1"/>
                  </a:solidFill>
                  <a:round/>
                  <a:headEnd/>
                  <a:tailEnd/>
                </a:ln>
                <a:blipFill dpi="0" rotWithShape="0">
                  <a:blip r:embed="rId2"/>
                  <a:srcRect/>
                  <a:tile tx="0" ty="0" sx="100000" sy="100000" flip="none" algn="tl"/>
                </a:blipFill>
                <a:cs typeface="B Mitra"/>
              </a:rPr>
              <a:t>دلایل ایجاد خرده بازارهایی با ویژگی های متجانس</a:t>
            </a:r>
          </a:p>
        </p:txBody>
      </p:sp>
    </p:spTree>
  </p:cSld>
  <p:clrMapOvr>
    <a:masterClrMapping/>
  </p:clrMapOvr>
  <p:transition spd="slow">
    <p:diamon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xfrm>
            <a:off x="7010400" y="6245225"/>
            <a:ext cx="2133600" cy="476250"/>
          </a:xfrm>
          <a:prstGeom prst="rect">
            <a:avLst/>
          </a:prstGeom>
          <a:noFill/>
        </p:spPr>
        <p:txBody>
          <a:bodyPr/>
          <a:lstStyle/>
          <a:p>
            <a:fld id="{2B0ACCC8-0B97-4E5E-A1BD-85F935311013}" type="slidenum">
              <a:rPr lang="ar-SA"/>
              <a:pPr/>
              <a:t>92</a:t>
            </a:fld>
            <a:endParaRPr lang="en-US"/>
          </a:p>
        </p:txBody>
      </p:sp>
      <p:sp>
        <p:nvSpPr>
          <p:cNvPr id="99331" name="Text Box 4"/>
          <p:cNvSpPr txBox="1">
            <a:spLocks noChangeArrowheads="1"/>
          </p:cNvSpPr>
          <p:nvPr/>
        </p:nvSpPr>
        <p:spPr bwMode="auto">
          <a:xfrm rot="-1659394">
            <a:off x="-400050" y="3638550"/>
            <a:ext cx="10336213" cy="519113"/>
          </a:xfrm>
          <a:prstGeom prst="rect">
            <a:avLst/>
          </a:prstGeom>
          <a:noFill/>
          <a:ln w="9525">
            <a:noFill/>
            <a:miter lim="800000"/>
            <a:headEnd/>
            <a:tailEnd/>
          </a:ln>
        </p:spPr>
        <p:txBody>
          <a:bodyPr>
            <a:spAutoFit/>
          </a:bodyPr>
          <a:lstStyle/>
          <a:p>
            <a:pPr algn="l">
              <a:spcBef>
                <a:spcPct val="50000"/>
              </a:spcBef>
            </a:pPr>
            <a:r>
              <a:rPr lang="fa-IR" sz="2800" i="1">
                <a:cs typeface="B Mitra" pitchFamily="2" charset="-78"/>
              </a:rPr>
              <a:t>  بازاریابی انبوه یا یکنواخت</a:t>
            </a:r>
            <a:r>
              <a:rPr lang="en-US" sz="2800" i="1">
                <a:cs typeface="B Mitra" pitchFamily="2" charset="-78"/>
              </a:rPr>
              <a:t>→</a:t>
            </a:r>
            <a:r>
              <a:rPr lang="fa-IR" sz="2800" i="1">
                <a:cs typeface="B Mitra" pitchFamily="2" charset="-78"/>
              </a:rPr>
              <a:t>  بازاریابی تفکیکی یا تنوع کالا </a:t>
            </a:r>
            <a:r>
              <a:rPr lang="en-US" sz="2800" i="1">
                <a:cs typeface="B Mitra" pitchFamily="2" charset="-78"/>
              </a:rPr>
              <a:t>→</a:t>
            </a:r>
            <a:r>
              <a:rPr lang="fa-IR" sz="2800" i="1">
                <a:cs typeface="B Mitra" pitchFamily="2" charset="-78"/>
              </a:rPr>
              <a:t> بازاریابی متمرکز یا هدف دار </a:t>
            </a:r>
            <a:endParaRPr lang="en-US" sz="2800" i="1"/>
          </a:p>
        </p:txBody>
      </p:sp>
      <p:sp>
        <p:nvSpPr>
          <p:cNvPr id="99332" name="WordArt 5" descr="Paper bag"/>
          <p:cNvSpPr>
            <a:spLocks noChangeArrowheads="1" noChangeShapeType="1" noTextEdit="1"/>
          </p:cNvSpPr>
          <p:nvPr/>
        </p:nvSpPr>
        <p:spPr bwMode="auto">
          <a:xfrm>
            <a:off x="1447800" y="685800"/>
            <a:ext cx="6157913" cy="1228725"/>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سیر تکاملی تقسیم بازار</a:t>
            </a:r>
          </a:p>
        </p:txBody>
      </p:sp>
    </p:spTree>
  </p:cSld>
  <p:clrMapOvr>
    <a:masterClrMapping/>
  </p:clrMapOvr>
  <p:transition spd="slow">
    <p:plus/>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xfrm>
            <a:off x="7010400" y="6245225"/>
            <a:ext cx="2133600" cy="476250"/>
          </a:xfrm>
          <a:prstGeom prst="rect">
            <a:avLst/>
          </a:prstGeom>
          <a:noFill/>
        </p:spPr>
        <p:txBody>
          <a:bodyPr/>
          <a:lstStyle/>
          <a:p>
            <a:fld id="{8CAE4E43-7210-4A01-88D7-877A03D7140B}" type="slidenum">
              <a:rPr lang="ar-SA"/>
              <a:pPr/>
              <a:t>93</a:t>
            </a:fld>
            <a:endParaRPr lang="en-US"/>
          </a:p>
        </p:txBody>
      </p:sp>
      <p:sp>
        <p:nvSpPr>
          <p:cNvPr id="100355" name="Text Box 4"/>
          <p:cNvSpPr txBox="1">
            <a:spLocks noChangeArrowheads="1"/>
          </p:cNvSpPr>
          <p:nvPr/>
        </p:nvSpPr>
        <p:spPr bwMode="auto">
          <a:xfrm>
            <a:off x="457200" y="27432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فرض مدیر بازاریابی بر این است که کالای شرکت آنها با سلیقه همه افراد سازگار است لذا هیچ نوع تنوعی در محصول خود ایجاد نمی کند </a:t>
            </a:r>
            <a:endParaRPr lang="en-US" i="1">
              <a:cs typeface="B Mitra" pitchFamily="2" charset="-78"/>
            </a:endParaRPr>
          </a:p>
        </p:txBody>
      </p:sp>
      <p:sp>
        <p:nvSpPr>
          <p:cNvPr id="100356" name="WordArt 5" descr="Paper bag"/>
          <p:cNvSpPr>
            <a:spLocks noChangeArrowheads="1" noChangeShapeType="1" noTextEdit="1"/>
          </p:cNvSpPr>
          <p:nvPr/>
        </p:nvSpPr>
        <p:spPr bwMode="auto">
          <a:xfrm>
            <a:off x="1295400" y="533400"/>
            <a:ext cx="6553200" cy="11620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بازاریابی انبوه یا یکنواخت</a:t>
            </a:r>
          </a:p>
        </p:txBody>
      </p:sp>
    </p:spTree>
  </p:cSld>
  <p:clrMapOvr>
    <a:masterClrMapping/>
  </p:clrMapOvr>
  <p:transition spd="slow">
    <p:split dir="in"/>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xfrm>
            <a:off x="7010400" y="6245225"/>
            <a:ext cx="2133600" cy="476250"/>
          </a:xfrm>
          <a:prstGeom prst="rect">
            <a:avLst/>
          </a:prstGeom>
          <a:noFill/>
        </p:spPr>
        <p:txBody>
          <a:bodyPr/>
          <a:lstStyle/>
          <a:p>
            <a:fld id="{711A9717-7D38-4FBF-835B-CC1ABA149B0A}" type="slidenum">
              <a:rPr lang="ar-SA"/>
              <a:pPr/>
              <a:t>94</a:t>
            </a:fld>
            <a:endParaRPr lang="en-US"/>
          </a:p>
        </p:txBody>
      </p:sp>
      <p:sp>
        <p:nvSpPr>
          <p:cNvPr id="101379" name="Text Box 4"/>
          <p:cNvSpPr txBox="1">
            <a:spLocks noChangeArrowheads="1"/>
          </p:cNvSpPr>
          <p:nvPr/>
        </p:nvSpPr>
        <p:spPr bwMode="auto">
          <a:xfrm>
            <a:off x="457200" y="28956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ایجاد تنوع در محصول با پی بردن به این واقعیت که خریداران دارای ذوق و سلیقه و ترجیحات متفاوتی هستند</a:t>
            </a:r>
            <a:endParaRPr lang="en-US" i="1">
              <a:cs typeface="B Mitra" pitchFamily="2" charset="-78"/>
            </a:endParaRPr>
          </a:p>
        </p:txBody>
      </p:sp>
      <p:sp>
        <p:nvSpPr>
          <p:cNvPr id="101380" name="WordArt 5" descr="Paper bag"/>
          <p:cNvSpPr>
            <a:spLocks noChangeArrowheads="1" noChangeShapeType="1" noTextEdit="1"/>
          </p:cNvSpPr>
          <p:nvPr/>
        </p:nvSpPr>
        <p:spPr bwMode="auto">
          <a:xfrm>
            <a:off x="1219200" y="685800"/>
            <a:ext cx="6719888" cy="1162050"/>
          </a:xfrm>
          <a:prstGeom prst="rect">
            <a:avLst/>
          </a:prstGeom>
        </p:spPr>
        <p:txBody>
          <a:bodyPr wrap="none" fromWordArt="1">
            <a:prstTxWarp prst="textPlain">
              <a:avLst>
                <a:gd name="adj" fmla="val 50000"/>
              </a:avLst>
            </a:prstTxWarp>
          </a:bodyPr>
          <a:lstStyle/>
          <a:p>
            <a:pPr rtl="1"/>
            <a:r>
              <a:rPr lang="fa-IR" sz="6000" b="1" kern="10">
                <a:ln w="9525">
                  <a:solidFill>
                    <a:schemeClr val="tx1"/>
                  </a:solidFill>
                  <a:round/>
                  <a:headEnd/>
                  <a:tailEnd/>
                </a:ln>
                <a:blipFill dpi="0" rotWithShape="0">
                  <a:blip r:embed="rId2"/>
                  <a:srcRect/>
                  <a:tile tx="0" ty="0" sx="100000" sy="100000" flip="none" algn="tl"/>
                </a:blipFill>
                <a:cs typeface="B Mitra"/>
              </a:rPr>
              <a:t>بازاریابی تفکیکی یا تنوع کالا</a:t>
            </a:r>
          </a:p>
        </p:txBody>
      </p:sp>
    </p:spTree>
  </p:cSld>
  <p:clrMapOvr>
    <a:masterClrMapping/>
  </p:clrMapOvr>
  <p:transition spd="slow">
    <p:spli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xfrm>
            <a:off x="7010400" y="6245225"/>
            <a:ext cx="2133600" cy="476250"/>
          </a:xfrm>
          <a:prstGeom prst="rect">
            <a:avLst/>
          </a:prstGeom>
          <a:noFill/>
        </p:spPr>
        <p:txBody>
          <a:bodyPr/>
          <a:lstStyle/>
          <a:p>
            <a:fld id="{C3C491A1-4EE5-48A3-8B2B-3376136A4F5C}" type="slidenum">
              <a:rPr lang="ar-SA"/>
              <a:pPr/>
              <a:t>95</a:t>
            </a:fld>
            <a:endParaRPr lang="en-US"/>
          </a:p>
        </p:txBody>
      </p:sp>
      <p:sp>
        <p:nvSpPr>
          <p:cNvPr id="102403" name="Text Box 4"/>
          <p:cNvSpPr txBox="1">
            <a:spLocks noChangeArrowheads="1"/>
          </p:cNvSpPr>
          <p:nvPr/>
        </p:nvSpPr>
        <p:spPr bwMode="auto">
          <a:xfrm>
            <a:off x="457200" y="2514600"/>
            <a:ext cx="8153400" cy="2771775"/>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شناسایی کلیه بخش ها و قسمت های مختلف یک بازار نامتجانس و انتخاب یک یا چند تا از بخش ها جهت فعالیت های بازاریابی با توجه به مزیت های استراتژیک شرکت</a:t>
            </a:r>
            <a:endParaRPr lang="en-US" i="1">
              <a:cs typeface="B Mitra" pitchFamily="2" charset="-78"/>
            </a:endParaRPr>
          </a:p>
        </p:txBody>
      </p:sp>
      <p:sp>
        <p:nvSpPr>
          <p:cNvPr id="102404" name="WordArt 5" descr="Paper bag"/>
          <p:cNvSpPr>
            <a:spLocks noChangeArrowheads="1" noChangeShapeType="1" noTextEdit="1"/>
          </p:cNvSpPr>
          <p:nvPr/>
        </p:nvSpPr>
        <p:spPr bwMode="auto">
          <a:xfrm>
            <a:off x="1219200" y="533400"/>
            <a:ext cx="6553200" cy="1066800"/>
          </a:xfrm>
          <a:prstGeom prst="rect">
            <a:avLst/>
          </a:prstGeom>
        </p:spPr>
        <p:txBody>
          <a:bodyPr wrap="none" fromWordArt="1">
            <a:prstTxWarp prst="textPlain">
              <a:avLst>
                <a:gd name="adj" fmla="val 50000"/>
              </a:avLst>
            </a:prstTxWarp>
          </a:bodyPr>
          <a:lstStyle/>
          <a:p>
            <a:pPr rtl="1"/>
            <a:r>
              <a:rPr lang="fa-IR" sz="4800" b="1" kern="10">
                <a:ln w="9525">
                  <a:solidFill>
                    <a:schemeClr val="tx1"/>
                  </a:solidFill>
                  <a:round/>
                  <a:headEnd/>
                  <a:tailEnd/>
                </a:ln>
                <a:blipFill dpi="0" rotWithShape="0">
                  <a:blip r:embed="rId2"/>
                  <a:srcRect/>
                  <a:tile tx="0" ty="0" sx="100000" sy="100000" flip="none" algn="tl"/>
                </a:blipFill>
                <a:cs typeface="B Mitra"/>
              </a:rPr>
              <a:t>بازاریابی متمرکز یا هدف دار</a:t>
            </a:r>
          </a:p>
        </p:txBody>
      </p:sp>
    </p:spTree>
  </p:cSld>
  <p:clrMapOvr>
    <a:masterClrMapping/>
  </p:clrMapOvr>
  <p:transition spd="slow">
    <p:split orient="vert" dir="in"/>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xfrm>
            <a:off x="7010400" y="6245225"/>
            <a:ext cx="2133600" cy="476250"/>
          </a:xfrm>
          <a:prstGeom prst="rect">
            <a:avLst/>
          </a:prstGeom>
          <a:noFill/>
        </p:spPr>
        <p:txBody>
          <a:bodyPr/>
          <a:lstStyle/>
          <a:p>
            <a:fld id="{05BB4A0D-DD5A-4C91-8E38-F328599A8834}" type="slidenum">
              <a:rPr lang="ar-SA"/>
              <a:pPr/>
              <a:t>96</a:t>
            </a:fld>
            <a:endParaRPr lang="en-US"/>
          </a:p>
        </p:txBody>
      </p:sp>
      <p:sp>
        <p:nvSpPr>
          <p:cNvPr id="103427" name="Text Box 4"/>
          <p:cNvSpPr txBox="1">
            <a:spLocks noChangeArrowheads="1"/>
          </p:cNvSpPr>
          <p:nvPr/>
        </p:nvSpPr>
        <p:spPr bwMode="auto">
          <a:xfrm>
            <a:off x="457200" y="2362200"/>
            <a:ext cx="8153400" cy="3776663"/>
          </a:xfrm>
          <a:prstGeom prst="rect">
            <a:avLst/>
          </a:prstGeom>
          <a:noFill/>
          <a:ln w="9525">
            <a:noFill/>
            <a:miter lim="800000"/>
            <a:headEnd/>
            <a:tailEnd/>
          </a:ln>
        </p:spPr>
        <p:txBody>
          <a:bodyPr>
            <a:spAutoFit/>
          </a:bodyPr>
          <a:lstStyle/>
          <a:p>
            <a:pPr algn="r" rtl="1">
              <a:spcBef>
                <a:spcPct val="50000"/>
              </a:spcBef>
            </a:pPr>
            <a:r>
              <a:rPr lang="fa-IR" i="1">
                <a:cs typeface="B Mitra" pitchFamily="2" charset="-78"/>
              </a:rPr>
              <a:t>1- تقسیم جغرافیایی </a:t>
            </a:r>
          </a:p>
          <a:p>
            <a:pPr algn="r" rtl="1">
              <a:spcBef>
                <a:spcPct val="50000"/>
              </a:spcBef>
            </a:pPr>
            <a:r>
              <a:rPr lang="fa-IR" i="1">
                <a:cs typeface="B Mitra" pitchFamily="2" charset="-78"/>
              </a:rPr>
              <a:t>2- تقسیم جمعیتی </a:t>
            </a:r>
          </a:p>
          <a:p>
            <a:pPr algn="r" rtl="1">
              <a:spcBef>
                <a:spcPct val="50000"/>
              </a:spcBef>
            </a:pPr>
            <a:r>
              <a:rPr lang="fa-IR" i="1">
                <a:cs typeface="B Mitra" pitchFamily="2" charset="-78"/>
              </a:rPr>
              <a:t>3- تقسیم روانی </a:t>
            </a:r>
          </a:p>
          <a:p>
            <a:pPr algn="r" rtl="1">
              <a:spcBef>
                <a:spcPct val="50000"/>
              </a:spcBef>
            </a:pPr>
            <a:r>
              <a:rPr lang="fa-IR" i="1">
                <a:cs typeface="B Mitra" pitchFamily="2" charset="-78"/>
              </a:rPr>
              <a:t>4- تقسیم رفتاری</a:t>
            </a:r>
            <a:endParaRPr lang="en-US" i="1">
              <a:cs typeface="B Mitra" pitchFamily="2" charset="-78"/>
            </a:endParaRPr>
          </a:p>
        </p:txBody>
      </p:sp>
      <p:sp>
        <p:nvSpPr>
          <p:cNvPr id="103428" name="WordArt 5" descr="Paper bag"/>
          <p:cNvSpPr>
            <a:spLocks noChangeArrowheads="1" noChangeShapeType="1" noTextEdit="1"/>
          </p:cNvSpPr>
          <p:nvPr/>
        </p:nvSpPr>
        <p:spPr bwMode="auto">
          <a:xfrm>
            <a:off x="1162050" y="762000"/>
            <a:ext cx="6686550" cy="1047750"/>
          </a:xfrm>
          <a:prstGeom prst="rect">
            <a:avLst/>
          </a:prstGeom>
        </p:spPr>
        <p:txBody>
          <a:bodyPr wrap="none" fromWordArt="1">
            <a:prstTxWarp prst="textPlain">
              <a:avLst>
                <a:gd name="adj" fmla="val 50000"/>
              </a:avLst>
            </a:prstTxWarp>
          </a:bodyPr>
          <a:lstStyle/>
          <a:p>
            <a:pPr rtl="1"/>
            <a:r>
              <a:rPr lang="fa-IR" sz="5400" b="1" kern="10">
                <a:ln w="9525">
                  <a:solidFill>
                    <a:schemeClr val="tx1"/>
                  </a:solidFill>
                  <a:round/>
                  <a:headEnd/>
                  <a:tailEnd/>
                </a:ln>
                <a:blipFill dpi="0" rotWithShape="0">
                  <a:blip r:embed="rId2"/>
                  <a:srcRect/>
                  <a:tile tx="0" ty="0" sx="100000" sy="100000" flip="none" algn="tl"/>
                </a:blipFill>
                <a:cs typeface="B Mitra"/>
              </a:rPr>
              <a:t>مبانی و معیارهای تقسیم بازار</a:t>
            </a:r>
          </a:p>
        </p:txBody>
      </p:sp>
    </p:spTree>
  </p:cSld>
  <p:clrMapOvr>
    <a:masterClrMapping/>
  </p:clrMapOvr>
  <p:transition spd="slow">
    <p:split orient="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xfrm>
            <a:off x="7010400" y="6245225"/>
            <a:ext cx="2133600" cy="476250"/>
          </a:xfrm>
          <a:prstGeom prst="rect">
            <a:avLst/>
          </a:prstGeom>
          <a:noFill/>
        </p:spPr>
        <p:txBody>
          <a:bodyPr/>
          <a:lstStyle/>
          <a:p>
            <a:fld id="{E3C65220-0670-4404-BEE6-17D667C2A217}" type="slidenum">
              <a:rPr lang="ar-SA"/>
              <a:pPr/>
              <a:t>97</a:t>
            </a:fld>
            <a:endParaRPr lang="en-US"/>
          </a:p>
        </p:txBody>
      </p:sp>
      <p:sp>
        <p:nvSpPr>
          <p:cNvPr id="104451" name="Text Box 4"/>
          <p:cNvSpPr txBox="1">
            <a:spLocks noChangeArrowheads="1"/>
          </p:cNvSpPr>
          <p:nvPr/>
        </p:nvSpPr>
        <p:spPr bwMode="auto">
          <a:xfrm>
            <a:off x="457200" y="26670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تقسیم بازار بر حسب مناطق مختلف جغرافیایی مثل قاره ها ، کشورها ، استان ها ، شهرها و . . . سپس انتخاب یک یا چند منطقه از بین آنها </a:t>
            </a:r>
            <a:endParaRPr lang="en-US" i="1">
              <a:cs typeface="B Mitra" pitchFamily="2" charset="-78"/>
            </a:endParaRPr>
          </a:p>
        </p:txBody>
      </p:sp>
      <p:sp>
        <p:nvSpPr>
          <p:cNvPr id="104452" name="WordArt 5" descr="Paper bag"/>
          <p:cNvSpPr>
            <a:spLocks noChangeArrowheads="1" noChangeShapeType="1" noTextEdit="1"/>
          </p:cNvSpPr>
          <p:nvPr/>
        </p:nvSpPr>
        <p:spPr bwMode="auto">
          <a:xfrm>
            <a:off x="533400" y="533400"/>
            <a:ext cx="8077200" cy="1143000"/>
          </a:xfrm>
          <a:prstGeom prst="rect">
            <a:avLst/>
          </a:prstGeom>
        </p:spPr>
        <p:txBody>
          <a:bodyPr wrap="none" fromWordArt="1">
            <a:prstTxWarp prst="textPlain">
              <a:avLst>
                <a:gd name="adj" fmla="val 50000"/>
              </a:avLst>
            </a:prstTxWarp>
          </a:bodyPr>
          <a:lstStyle/>
          <a:p>
            <a:pPr rtl="1"/>
            <a:r>
              <a:rPr lang="fa-IR" sz="3600" b="1" kern="10">
                <a:ln w="9525">
                  <a:solidFill>
                    <a:schemeClr val="tx1"/>
                  </a:solidFill>
                  <a:round/>
                  <a:headEnd/>
                  <a:tailEnd/>
                </a:ln>
                <a:blipFill dpi="0" rotWithShape="0">
                  <a:blip r:embed="rId2"/>
                  <a:srcRect/>
                  <a:tile tx="0" ty="0" sx="100000" sy="100000" flip="none" algn="tl"/>
                </a:blipFill>
                <a:cs typeface="B Mitra"/>
              </a:rPr>
              <a:t>تقسیم بندی بازارها با توجه به متغیرهای جغرافیایی</a:t>
            </a:r>
          </a:p>
        </p:txBody>
      </p:sp>
    </p:spTree>
  </p:cSld>
  <p:clrMapOvr>
    <a:masterClrMapping/>
  </p:clrMapOvr>
  <p:transition spd="slow">
    <p:strips dir="l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xfrm>
            <a:off x="7010400" y="6245225"/>
            <a:ext cx="2133600" cy="476250"/>
          </a:xfrm>
          <a:prstGeom prst="rect">
            <a:avLst/>
          </a:prstGeom>
          <a:noFill/>
        </p:spPr>
        <p:txBody>
          <a:bodyPr/>
          <a:lstStyle/>
          <a:p>
            <a:fld id="{AD984DE0-19A7-450D-9AE2-2F3D06EEC569}" type="slidenum">
              <a:rPr lang="ar-SA"/>
              <a:pPr/>
              <a:t>98</a:t>
            </a:fld>
            <a:endParaRPr lang="en-US"/>
          </a:p>
        </p:txBody>
      </p:sp>
      <p:sp>
        <p:nvSpPr>
          <p:cNvPr id="105475" name="Text Box 4"/>
          <p:cNvSpPr txBox="1">
            <a:spLocks noChangeArrowheads="1"/>
          </p:cNvSpPr>
          <p:nvPr/>
        </p:nvSpPr>
        <p:spPr bwMode="auto">
          <a:xfrm>
            <a:off x="457200" y="28194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تقسیم بازار بر اساس متغیرهای جمعیت شناختی مثل سن ، جنس ، تعداد افراد خانوار ، شغل ، درآمد ، مذهب ، نژاد و . . . </a:t>
            </a:r>
            <a:endParaRPr lang="en-US" i="1">
              <a:cs typeface="B Mitra" pitchFamily="2" charset="-78"/>
            </a:endParaRPr>
          </a:p>
        </p:txBody>
      </p:sp>
      <p:sp>
        <p:nvSpPr>
          <p:cNvPr id="105476" name="WordArt 5" descr="Paper bag"/>
          <p:cNvSpPr>
            <a:spLocks noChangeArrowheads="1" noChangeShapeType="1" noTextEdit="1"/>
          </p:cNvSpPr>
          <p:nvPr/>
        </p:nvSpPr>
        <p:spPr bwMode="auto">
          <a:xfrm>
            <a:off x="1414463" y="514350"/>
            <a:ext cx="6315075"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تقسیم بندی جمعیتی</a:t>
            </a:r>
          </a:p>
        </p:txBody>
      </p:sp>
    </p:spTree>
  </p:cSld>
  <p:clrMapOvr>
    <a:masterClrMapping/>
  </p:clrMapOvr>
  <p:transition spd="slow">
    <p:strips dir="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xfrm>
            <a:off x="7010400" y="6245225"/>
            <a:ext cx="2133600" cy="476250"/>
          </a:xfrm>
          <a:prstGeom prst="rect">
            <a:avLst/>
          </a:prstGeom>
          <a:noFill/>
        </p:spPr>
        <p:txBody>
          <a:bodyPr/>
          <a:lstStyle/>
          <a:p>
            <a:fld id="{B639CAC2-6645-46A0-B3E3-83C63AE0E37C}" type="slidenum">
              <a:rPr lang="ar-SA"/>
              <a:pPr/>
              <a:t>99</a:t>
            </a:fld>
            <a:endParaRPr lang="en-US"/>
          </a:p>
        </p:txBody>
      </p:sp>
      <p:sp>
        <p:nvSpPr>
          <p:cNvPr id="106499" name="Text Box 4"/>
          <p:cNvSpPr txBox="1">
            <a:spLocks noChangeArrowheads="1"/>
          </p:cNvSpPr>
          <p:nvPr/>
        </p:nvSpPr>
        <p:spPr bwMode="auto">
          <a:xfrm>
            <a:off x="457200" y="2819400"/>
            <a:ext cx="8153400" cy="2101850"/>
          </a:xfrm>
          <a:prstGeom prst="rect">
            <a:avLst/>
          </a:prstGeom>
          <a:noFill/>
          <a:ln w="9525">
            <a:noFill/>
            <a:miter lim="800000"/>
            <a:headEnd/>
            <a:tailEnd/>
          </a:ln>
        </p:spPr>
        <p:txBody>
          <a:bodyPr>
            <a:spAutoFit/>
          </a:bodyPr>
          <a:lstStyle/>
          <a:p>
            <a:pPr rtl="1">
              <a:spcBef>
                <a:spcPct val="50000"/>
              </a:spcBef>
            </a:pPr>
            <a:r>
              <a:rPr lang="fa-IR" i="1">
                <a:cs typeface="B Mitra" pitchFamily="2" charset="-78"/>
              </a:rPr>
              <a:t>یعنی توجه به طبقه اجتماعی ، سبک زندگی  و ویژگی های شخصیتی خریداران در موقع تقسیم و طبقه بندی بازار</a:t>
            </a:r>
            <a:endParaRPr lang="en-US" i="1">
              <a:cs typeface="B Mitra" pitchFamily="2" charset="-78"/>
            </a:endParaRPr>
          </a:p>
        </p:txBody>
      </p:sp>
      <p:sp>
        <p:nvSpPr>
          <p:cNvPr id="106500" name="WordArt 5" descr="Paper bag"/>
          <p:cNvSpPr>
            <a:spLocks noChangeArrowheads="1" noChangeShapeType="1" noTextEdit="1"/>
          </p:cNvSpPr>
          <p:nvPr/>
        </p:nvSpPr>
        <p:spPr bwMode="auto">
          <a:xfrm>
            <a:off x="2628900" y="533400"/>
            <a:ext cx="3886200" cy="1390650"/>
          </a:xfrm>
          <a:prstGeom prst="rect">
            <a:avLst/>
          </a:prstGeom>
        </p:spPr>
        <p:txBody>
          <a:bodyPr wrap="none" fromWordArt="1">
            <a:prstTxWarp prst="textPlain">
              <a:avLst>
                <a:gd name="adj" fmla="val 50000"/>
              </a:avLst>
            </a:prstTxWarp>
          </a:bodyPr>
          <a:lstStyle/>
          <a:p>
            <a:pPr rtl="1"/>
            <a:r>
              <a:rPr lang="fa-IR" sz="7200" b="1" kern="10">
                <a:ln w="9525">
                  <a:solidFill>
                    <a:schemeClr val="tx1"/>
                  </a:solidFill>
                  <a:round/>
                  <a:headEnd/>
                  <a:tailEnd/>
                </a:ln>
                <a:blipFill dpi="0" rotWithShape="0">
                  <a:blip r:embed="rId2"/>
                  <a:srcRect/>
                  <a:tile tx="0" ty="0" sx="100000" sy="100000" flip="none" algn="tl"/>
                </a:blipFill>
                <a:cs typeface="B Mitra"/>
              </a:rPr>
              <a:t>تقسیم روانی</a:t>
            </a:r>
          </a:p>
        </p:txBody>
      </p:sp>
    </p:spTree>
  </p:cSld>
  <p:clrMapOvr>
    <a:masterClrMapping/>
  </p:clrMapOvr>
  <p:transition spd="slow">
    <p:strips dir="ru"/>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2690</TotalTime>
  <Words>11561</Words>
  <Application>Microsoft Office PowerPoint</Application>
  <PresentationFormat>On-screen Show (4:3)</PresentationFormat>
  <Paragraphs>2035</Paragraphs>
  <Slides>332</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332</vt:i4>
      </vt:variant>
    </vt:vector>
  </HeadingPairs>
  <TitlesOfParts>
    <vt:vector size="342" baseType="lpstr">
      <vt:lpstr>Arial</vt:lpstr>
      <vt:lpstr>B Mitra</vt:lpstr>
      <vt:lpstr>B Titr</vt:lpstr>
      <vt:lpstr>Monotype Corsiva</vt:lpstr>
      <vt:lpstr>Tahoma</vt:lpstr>
      <vt:lpstr>Times New Roman</vt:lpstr>
      <vt:lpstr>Tw Cen MT</vt:lpstr>
      <vt:lpstr>Verdana</vt:lpstr>
      <vt:lpstr>Droplet</vt:lpstr>
      <vt:lpstr>Equation</vt:lpstr>
      <vt:lpstr>PowerPoint Presentation</vt:lpstr>
      <vt:lpstr>بازاریابی و مدیریت بازار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eModir</dc:creator>
  <cp:lastModifiedBy>Sayed Ali</cp:lastModifiedBy>
  <cp:revision>35</cp:revision>
  <cp:lastPrinted>1601-01-01T00:00:00Z</cp:lastPrinted>
  <dcterms:created xsi:type="dcterms:W3CDTF">1601-01-01T00:00:00Z</dcterms:created>
  <dcterms:modified xsi:type="dcterms:W3CDTF">2019-03-24T08:41:30Z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