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1" r:id="rId5"/>
    <p:sldId id="262" r:id="rId6"/>
    <p:sldId id="295" r:id="rId7"/>
    <p:sldId id="296" r:id="rId8"/>
    <p:sldId id="265" r:id="rId9"/>
    <p:sldId id="268" r:id="rId10"/>
    <p:sldId id="297" r:id="rId11"/>
    <p:sldId id="266" r:id="rId12"/>
    <p:sldId id="286" r:id="rId13"/>
    <p:sldId id="287" r:id="rId14"/>
    <p:sldId id="290" r:id="rId15"/>
    <p:sldId id="267" r:id="rId16"/>
    <p:sldId id="291" r:id="rId17"/>
    <p:sldId id="292" r:id="rId18"/>
    <p:sldId id="293" r:id="rId19"/>
    <p:sldId id="294" r:id="rId20"/>
    <p:sldId id="272" r:id="rId21"/>
    <p:sldId id="278" r:id="rId22"/>
    <p:sldId id="284" r:id="rId23"/>
    <p:sldId id="285" r:id="rId24"/>
    <p:sldId id="274" r:id="rId25"/>
    <p:sldId id="28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94660"/>
  </p:normalViewPr>
  <p:slideViewPr>
    <p:cSldViewPr>
      <p:cViewPr>
        <p:scale>
          <a:sx n="57" d="100"/>
          <a:sy n="57" d="100"/>
        </p:scale>
        <p:origin x="-1080"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xml"/><Relationship Id="rId7" Type="http://schemas.openxmlformats.org/officeDocument/2006/relationships/slide" Target="../slides/slide24.xml"/><Relationship Id="rId2" Type="http://schemas.openxmlformats.org/officeDocument/2006/relationships/slide" Target="../slides/slide7.xml"/><Relationship Id="rId1" Type="http://schemas.openxmlformats.org/officeDocument/2006/relationships/slide" Target="../slides/slide4.xml"/><Relationship Id="rId6" Type="http://schemas.openxmlformats.org/officeDocument/2006/relationships/slide" Target="../slides/slide20.xml"/><Relationship Id="rId5" Type="http://schemas.openxmlformats.org/officeDocument/2006/relationships/slide" Target="../slides/slide17.xml"/><Relationship Id="rId4"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3BE144-9B9D-446B-B92B-8EC0D977BF35}" type="doc">
      <dgm:prSet loTypeId="urn:microsoft.com/office/officeart/2005/8/layout/vList6" loCatId="list" qsTypeId="urn:microsoft.com/office/officeart/2005/8/quickstyle/3d2" qsCatId="3D" csTypeId="urn:microsoft.com/office/officeart/2005/8/colors/accent1_2" csCatId="accent1" phldr="1"/>
      <dgm:spPr/>
      <dgm:t>
        <a:bodyPr/>
        <a:lstStyle/>
        <a:p>
          <a:pPr rtl="1"/>
          <a:endParaRPr lang="fa-IR"/>
        </a:p>
      </dgm:t>
    </dgm:pt>
    <dgm:pt modelId="{C300C21A-A079-4860-8983-D3C7B8D5195A}">
      <dgm:prSet phldrT="[Text]" custT="1"/>
      <dgm:spPr/>
      <dgm:t>
        <a:bodyPr/>
        <a:lstStyle/>
        <a:p>
          <a:pPr rtl="1"/>
          <a:r>
            <a:rPr lang="fa-IR" sz="3600" dirty="0" smtClean="0"/>
            <a:t>بخش يك</a:t>
          </a:r>
        </a:p>
        <a:p>
          <a:pPr rtl="1"/>
          <a:r>
            <a:rPr lang="fa-IR" sz="2800" dirty="0" smtClean="0"/>
            <a:t>ديدگاه هايي درباره فضاي شهري</a:t>
          </a:r>
          <a:endParaRPr lang="fa-IR" sz="2800" dirty="0"/>
        </a:p>
      </dgm:t>
    </dgm:pt>
    <dgm:pt modelId="{BAC38184-DBEC-4C51-A6C1-58F7864529D2}" type="parTrans" cxnId="{1B5C51C6-3EAE-4C79-937E-192FCF3DE912}">
      <dgm:prSet/>
      <dgm:spPr/>
      <dgm:t>
        <a:bodyPr/>
        <a:lstStyle/>
        <a:p>
          <a:pPr rtl="1"/>
          <a:endParaRPr lang="fa-IR"/>
        </a:p>
      </dgm:t>
    </dgm:pt>
    <dgm:pt modelId="{93C6FDB3-F8AE-427B-8E06-5EDA3C9D4617}" type="sibTrans" cxnId="{1B5C51C6-3EAE-4C79-937E-192FCF3DE912}">
      <dgm:prSet/>
      <dgm:spPr/>
      <dgm:t>
        <a:bodyPr/>
        <a:lstStyle/>
        <a:p>
          <a:pPr rtl="1"/>
          <a:endParaRPr lang="fa-IR"/>
        </a:p>
      </dgm:t>
    </dgm:pt>
    <dgm:pt modelId="{2DD22EA5-B658-40CF-837E-98ED8C29A245}">
      <dgm:prSet phldrT="[Text]"/>
      <dgm:spPr/>
      <dgm:t>
        <a:bodyPr/>
        <a:lstStyle/>
        <a:p>
          <a:pPr rtl="1"/>
          <a:r>
            <a:rPr lang="fa-IR" dirty="0" smtClean="0">
              <a:solidFill>
                <a:schemeClr val="accent2">
                  <a:lumMod val="75000"/>
                </a:schemeClr>
              </a:solidFill>
              <a:hlinkClick xmlns:r="http://schemas.openxmlformats.org/officeDocument/2006/relationships" r:id="rId1" action="ppaction://hlinksldjump"/>
            </a:rPr>
            <a:t>فصل 1: درك فضاي شهري</a:t>
          </a:r>
          <a:endParaRPr lang="fa-IR" dirty="0">
            <a:solidFill>
              <a:schemeClr val="accent2">
                <a:lumMod val="75000"/>
              </a:schemeClr>
            </a:solidFill>
          </a:endParaRPr>
        </a:p>
      </dgm:t>
    </dgm:pt>
    <dgm:pt modelId="{0004EFF5-A746-49D8-97B0-97DF9FC12589}" type="parTrans" cxnId="{DAF5DED7-AC33-4C82-9CBA-0D0841D2A70C}">
      <dgm:prSet/>
      <dgm:spPr/>
      <dgm:t>
        <a:bodyPr/>
        <a:lstStyle/>
        <a:p>
          <a:pPr rtl="1"/>
          <a:endParaRPr lang="fa-IR"/>
        </a:p>
      </dgm:t>
    </dgm:pt>
    <dgm:pt modelId="{5E0D0E60-5686-453B-B5A5-B9C236B4B4A7}" type="sibTrans" cxnId="{DAF5DED7-AC33-4C82-9CBA-0D0841D2A70C}">
      <dgm:prSet/>
      <dgm:spPr/>
      <dgm:t>
        <a:bodyPr/>
        <a:lstStyle/>
        <a:p>
          <a:pPr rtl="1"/>
          <a:endParaRPr lang="fa-IR"/>
        </a:p>
      </dgm:t>
    </dgm:pt>
    <dgm:pt modelId="{923AEE51-1702-4FC6-AF6B-03589A978B85}">
      <dgm:prSet phldrT="[Text]"/>
      <dgm:spPr/>
      <dgm:t>
        <a:bodyPr/>
        <a:lstStyle/>
        <a:p>
          <a:pPr rtl="1"/>
          <a:r>
            <a:rPr lang="fa-IR" dirty="0" smtClean="0">
              <a:hlinkClick xmlns:r="http://schemas.openxmlformats.org/officeDocument/2006/relationships" r:id="rId2" action="ppaction://hlinksldjump"/>
            </a:rPr>
            <a:t>فصل 2: چارچوب هاي ساختاري فضاي شهري</a:t>
          </a:r>
          <a:endParaRPr lang="fa-IR" dirty="0"/>
        </a:p>
      </dgm:t>
    </dgm:pt>
    <dgm:pt modelId="{36351E42-8492-432F-B748-4A00328374D5}" type="parTrans" cxnId="{FA4E8254-99AA-4B29-B19A-B7A8C97C69EA}">
      <dgm:prSet/>
      <dgm:spPr/>
      <dgm:t>
        <a:bodyPr/>
        <a:lstStyle/>
        <a:p>
          <a:pPr rtl="1"/>
          <a:endParaRPr lang="fa-IR"/>
        </a:p>
      </dgm:t>
    </dgm:pt>
    <dgm:pt modelId="{018476A4-54C2-415F-88C9-C01807396552}" type="sibTrans" cxnId="{FA4E8254-99AA-4B29-B19A-B7A8C97C69EA}">
      <dgm:prSet/>
      <dgm:spPr/>
      <dgm:t>
        <a:bodyPr/>
        <a:lstStyle/>
        <a:p>
          <a:pPr rtl="1"/>
          <a:endParaRPr lang="fa-IR"/>
        </a:p>
      </dgm:t>
    </dgm:pt>
    <dgm:pt modelId="{72ECA4D5-98CE-44E9-9BBE-306DB8024934}">
      <dgm:prSet phldrT="[Text]" custT="1"/>
      <dgm:spPr/>
      <dgm:t>
        <a:bodyPr/>
        <a:lstStyle/>
        <a:p>
          <a:pPr rtl="1"/>
          <a:r>
            <a:rPr lang="fa-IR" sz="4000" dirty="0" smtClean="0"/>
            <a:t>بخش دوم</a:t>
          </a:r>
        </a:p>
        <a:p>
          <a:pPr rtl="1"/>
          <a:r>
            <a:rPr lang="fa-IR" sz="2800" dirty="0" smtClean="0"/>
            <a:t>ايجاد فضاي شهري</a:t>
          </a:r>
          <a:endParaRPr lang="fa-IR" sz="2800" dirty="0"/>
        </a:p>
      </dgm:t>
    </dgm:pt>
    <dgm:pt modelId="{E7793E60-9EFB-4242-8169-3B0DB0C94AD0}" type="parTrans" cxnId="{864DB62D-4E1E-4FED-8F2E-1BB4DEDE8BF6}">
      <dgm:prSet/>
      <dgm:spPr/>
      <dgm:t>
        <a:bodyPr/>
        <a:lstStyle/>
        <a:p>
          <a:pPr rtl="1"/>
          <a:endParaRPr lang="fa-IR"/>
        </a:p>
      </dgm:t>
    </dgm:pt>
    <dgm:pt modelId="{CE8F81A7-91CB-4DA0-94E2-16A98F9C6C44}" type="sibTrans" cxnId="{864DB62D-4E1E-4FED-8F2E-1BB4DEDE8BF6}">
      <dgm:prSet/>
      <dgm:spPr/>
      <dgm:t>
        <a:bodyPr/>
        <a:lstStyle/>
        <a:p>
          <a:pPr rtl="1"/>
          <a:endParaRPr lang="fa-IR"/>
        </a:p>
      </dgm:t>
    </dgm:pt>
    <dgm:pt modelId="{87A836DA-20F2-45DE-ABEC-B845531C6A3C}">
      <dgm:prSet phldrT="[Text]"/>
      <dgm:spPr/>
      <dgm:t>
        <a:bodyPr/>
        <a:lstStyle/>
        <a:p>
          <a:pPr rtl="1"/>
          <a:r>
            <a:rPr lang="fa-IR" dirty="0" smtClean="0">
              <a:hlinkClick xmlns:r="http://schemas.openxmlformats.org/officeDocument/2006/relationships" r:id="rId3" action="ppaction://hlinksldjump"/>
            </a:rPr>
            <a:t>فصل 4: فرآيند طراحي شهري</a:t>
          </a:r>
          <a:endParaRPr lang="fa-IR" dirty="0"/>
        </a:p>
      </dgm:t>
    </dgm:pt>
    <dgm:pt modelId="{D15C1EEB-E5D2-4D41-98B5-071D98B29F74}" type="parTrans" cxnId="{3494203D-E7B7-41B5-A8C2-FEB041FFC43A}">
      <dgm:prSet/>
      <dgm:spPr/>
      <dgm:t>
        <a:bodyPr/>
        <a:lstStyle/>
        <a:p>
          <a:pPr rtl="1"/>
          <a:endParaRPr lang="fa-IR"/>
        </a:p>
      </dgm:t>
    </dgm:pt>
    <dgm:pt modelId="{880266D6-EBD2-46CD-9BE0-E1AA319AAB88}" type="sibTrans" cxnId="{3494203D-E7B7-41B5-A8C2-FEB041FFC43A}">
      <dgm:prSet/>
      <dgm:spPr/>
      <dgm:t>
        <a:bodyPr/>
        <a:lstStyle/>
        <a:p>
          <a:pPr rtl="1"/>
          <a:endParaRPr lang="fa-IR"/>
        </a:p>
      </dgm:t>
    </dgm:pt>
    <dgm:pt modelId="{128DE7A1-3529-4F60-BEE9-E44DE1EDDA69}">
      <dgm:prSet phldrT="[Text]"/>
      <dgm:spPr/>
      <dgm:t>
        <a:bodyPr/>
        <a:lstStyle/>
        <a:p>
          <a:pPr rtl="1"/>
          <a:r>
            <a:rPr lang="fa-IR" dirty="0" smtClean="0">
              <a:hlinkClick xmlns:r="http://schemas.openxmlformats.org/officeDocument/2006/relationships" r:id="rId4" action="ppaction://hlinksldjump"/>
            </a:rPr>
            <a:t>فصل 5: توليد فضاي مصنوع</a:t>
          </a:r>
          <a:endParaRPr lang="fa-IR" dirty="0"/>
        </a:p>
      </dgm:t>
    </dgm:pt>
    <dgm:pt modelId="{D8750121-2579-47CE-A8CC-32DC32E200AE}" type="parTrans" cxnId="{EDA0E76A-B059-458C-B247-6B1B1286230B}">
      <dgm:prSet/>
      <dgm:spPr/>
      <dgm:t>
        <a:bodyPr/>
        <a:lstStyle/>
        <a:p>
          <a:pPr rtl="1"/>
          <a:endParaRPr lang="fa-IR"/>
        </a:p>
      </dgm:t>
    </dgm:pt>
    <dgm:pt modelId="{E58D51D6-63BC-42FF-B192-711492AF1504}" type="sibTrans" cxnId="{EDA0E76A-B059-458C-B247-6B1B1286230B}">
      <dgm:prSet/>
      <dgm:spPr/>
      <dgm:t>
        <a:bodyPr/>
        <a:lstStyle/>
        <a:p>
          <a:pPr rtl="1"/>
          <a:endParaRPr lang="fa-IR"/>
        </a:p>
      </dgm:t>
    </dgm:pt>
    <dgm:pt modelId="{461D6B48-EEF2-41F3-AA42-3E3DB1E852A8}">
      <dgm:prSet phldrT="[Text]"/>
      <dgm:spPr/>
      <dgm:t>
        <a:bodyPr/>
        <a:lstStyle/>
        <a:p>
          <a:pPr rtl="1"/>
          <a:r>
            <a:rPr lang="fa-IR" dirty="0" smtClean="0">
              <a:hlinkClick xmlns:r="http://schemas.openxmlformats.org/officeDocument/2006/relationships" r:id="rId5" action="ppaction://hlinksldjump"/>
            </a:rPr>
            <a:t>فصل 6: ضابطه دار ساختن شكل شهر</a:t>
          </a:r>
          <a:endParaRPr lang="fa-IR" dirty="0"/>
        </a:p>
      </dgm:t>
    </dgm:pt>
    <dgm:pt modelId="{D9BC8788-5DDB-48C8-8EC2-46396984B0C6}" type="parTrans" cxnId="{BAA6903C-CBF0-4A26-B2E9-686A1FE9B0F0}">
      <dgm:prSet/>
      <dgm:spPr/>
      <dgm:t>
        <a:bodyPr/>
        <a:lstStyle/>
        <a:p>
          <a:pPr rtl="1"/>
          <a:endParaRPr lang="fa-IR"/>
        </a:p>
      </dgm:t>
    </dgm:pt>
    <dgm:pt modelId="{56E53B1A-3A4C-437E-8F47-B08758DAFEC9}" type="sibTrans" cxnId="{BAA6903C-CBF0-4A26-B2E9-686A1FE9B0F0}">
      <dgm:prSet/>
      <dgm:spPr/>
      <dgm:t>
        <a:bodyPr/>
        <a:lstStyle/>
        <a:p>
          <a:pPr rtl="1"/>
          <a:endParaRPr lang="fa-IR"/>
        </a:p>
      </dgm:t>
    </dgm:pt>
    <dgm:pt modelId="{A02EA722-283A-4934-A4BD-1F3639A4C63C}">
      <dgm:prSet phldrT="[Text]"/>
      <dgm:spPr/>
      <dgm:t>
        <a:bodyPr/>
        <a:lstStyle/>
        <a:p>
          <a:pPr rtl="1"/>
          <a:r>
            <a:rPr lang="fa-IR" dirty="0" smtClean="0">
              <a:hlinkClick xmlns:r="http://schemas.openxmlformats.org/officeDocument/2006/relationships" r:id="rId6" action="ppaction://hlinksldjump"/>
            </a:rPr>
            <a:t>فصل 7: تصاوير كمال</a:t>
          </a:r>
          <a:endParaRPr lang="fa-IR" dirty="0"/>
        </a:p>
      </dgm:t>
    </dgm:pt>
    <dgm:pt modelId="{529FC60D-4AF7-47F5-8B05-4A6660CE8F46}" type="parTrans" cxnId="{C4E3FC3E-1D3A-4EA5-A889-FFED7650B7F1}">
      <dgm:prSet/>
      <dgm:spPr/>
      <dgm:t>
        <a:bodyPr/>
        <a:lstStyle/>
        <a:p>
          <a:pPr rtl="1"/>
          <a:endParaRPr lang="fa-IR"/>
        </a:p>
      </dgm:t>
    </dgm:pt>
    <dgm:pt modelId="{988B329F-EFD9-48A7-9E1A-6F3A2E2895DB}" type="sibTrans" cxnId="{C4E3FC3E-1D3A-4EA5-A889-FFED7650B7F1}">
      <dgm:prSet/>
      <dgm:spPr/>
      <dgm:t>
        <a:bodyPr/>
        <a:lstStyle/>
        <a:p>
          <a:pPr rtl="1"/>
          <a:endParaRPr lang="fa-IR"/>
        </a:p>
      </dgm:t>
    </dgm:pt>
    <dgm:pt modelId="{3F4D320C-24BE-49BC-9710-4E793A03AC36}">
      <dgm:prSet phldrT="[Text]"/>
      <dgm:spPr/>
      <dgm:t>
        <a:bodyPr/>
        <a:lstStyle/>
        <a:p>
          <a:pPr rtl="1"/>
          <a:r>
            <a:rPr lang="fa-IR" dirty="0" smtClean="0">
              <a:hlinkClick xmlns:r="http://schemas.openxmlformats.org/officeDocument/2006/relationships" r:id="rId7" action="ppaction://hlinksldjump"/>
            </a:rPr>
            <a:t>فصل 8: طراحي فضاي شهري</a:t>
          </a:r>
          <a:endParaRPr lang="fa-IR" dirty="0"/>
        </a:p>
      </dgm:t>
    </dgm:pt>
    <dgm:pt modelId="{31312F6B-F8DA-47F0-98FF-D77DE48FD284}" type="parTrans" cxnId="{8511CC1D-0BAD-46A8-B54C-C47D7D20C0E6}">
      <dgm:prSet/>
      <dgm:spPr/>
      <dgm:t>
        <a:bodyPr/>
        <a:lstStyle/>
        <a:p>
          <a:pPr rtl="1"/>
          <a:endParaRPr lang="fa-IR"/>
        </a:p>
      </dgm:t>
    </dgm:pt>
    <dgm:pt modelId="{82DCA42F-41DF-4119-BB4D-DDC9C04DD819}" type="sibTrans" cxnId="{8511CC1D-0BAD-46A8-B54C-C47D7D20C0E6}">
      <dgm:prSet/>
      <dgm:spPr/>
      <dgm:t>
        <a:bodyPr/>
        <a:lstStyle/>
        <a:p>
          <a:pPr rtl="1"/>
          <a:endParaRPr lang="fa-IR"/>
        </a:p>
      </dgm:t>
    </dgm:pt>
    <dgm:pt modelId="{DD660A77-134E-498C-8FD2-FC733A690727}">
      <dgm:prSet phldrT="[Text]"/>
      <dgm:spPr/>
      <dgm:t>
        <a:bodyPr/>
        <a:lstStyle/>
        <a:p>
          <a:pPr rtl="1"/>
          <a:r>
            <a:rPr lang="fa-IR" dirty="0" smtClean="0">
              <a:hlinkClick xmlns:r="http://schemas.openxmlformats.org/officeDocument/2006/relationships" r:id="rId8" action="ppaction://hlinksldjump"/>
            </a:rPr>
            <a:t>فصل 3: مردم در شهر</a:t>
          </a:r>
          <a:endParaRPr lang="fa-IR" dirty="0"/>
        </a:p>
      </dgm:t>
    </dgm:pt>
    <dgm:pt modelId="{7A2A7DF3-BCC4-41FB-9139-EFAD2DBBAB53}" type="parTrans" cxnId="{7A6F454F-6ED1-41D7-B7E7-30F362957E0E}">
      <dgm:prSet/>
      <dgm:spPr/>
      <dgm:t>
        <a:bodyPr/>
        <a:lstStyle/>
        <a:p>
          <a:pPr rtl="1"/>
          <a:endParaRPr lang="fa-IR"/>
        </a:p>
      </dgm:t>
    </dgm:pt>
    <dgm:pt modelId="{BBF260E2-F7DC-4931-8945-07478549D23D}" type="sibTrans" cxnId="{7A6F454F-6ED1-41D7-B7E7-30F362957E0E}">
      <dgm:prSet/>
      <dgm:spPr/>
      <dgm:t>
        <a:bodyPr/>
        <a:lstStyle/>
        <a:p>
          <a:pPr rtl="1"/>
          <a:endParaRPr lang="fa-IR"/>
        </a:p>
      </dgm:t>
    </dgm:pt>
    <dgm:pt modelId="{A8E87538-7423-4248-9351-96FA75A08604}" type="pres">
      <dgm:prSet presAssocID="{1A3BE144-9B9D-446B-B92B-8EC0D977BF35}" presName="Name0" presStyleCnt="0">
        <dgm:presLayoutVars>
          <dgm:dir/>
          <dgm:animLvl val="lvl"/>
          <dgm:resizeHandles/>
        </dgm:presLayoutVars>
      </dgm:prSet>
      <dgm:spPr/>
      <dgm:t>
        <a:bodyPr/>
        <a:lstStyle/>
        <a:p>
          <a:pPr rtl="1"/>
          <a:endParaRPr lang="fa-IR"/>
        </a:p>
      </dgm:t>
    </dgm:pt>
    <dgm:pt modelId="{D76A934C-15F2-4FCF-AD41-618D1C10E88D}" type="pres">
      <dgm:prSet presAssocID="{C300C21A-A079-4860-8983-D3C7B8D5195A}" presName="linNode" presStyleCnt="0"/>
      <dgm:spPr/>
    </dgm:pt>
    <dgm:pt modelId="{C5D9E148-E18C-490D-A858-51ED2394CCB6}" type="pres">
      <dgm:prSet presAssocID="{C300C21A-A079-4860-8983-D3C7B8D5195A}" presName="parentShp" presStyleLbl="node1" presStyleIdx="0" presStyleCnt="2">
        <dgm:presLayoutVars>
          <dgm:bulletEnabled val="1"/>
        </dgm:presLayoutVars>
      </dgm:prSet>
      <dgm:spPr/>
      <dgm:t>
        <a:bodyPr/>
        <a:lstStyle/>
        <a:p>
          <a:pPr rtl="1"/>
          <a:endParaRPr lang="fa-IR"/>
        </a:p>
      </dgm:t>
    </dgm:pt>
    <dgm:pt modelId="{857B88B5-59BD-48FC-A40E-A50818EDAA03}" type="pres">
      <dgm:prSet presAssocID="{C300C21A-A079-4860-8983-D3C7B8D5195A}" presName="childShp" presStyleLbl="bgAccFollowNode1" presStyleIdx="0" presStyleCnt="2">
        <dgm:presLayoutVars>
          <dgm:bulletEnabled val="1"/>
        </dgm:presLayoutVars>
      </dgm:prSet>
      <dgm:spPr/>
      <dgm:t>
        <a:bodyPr/>
        <a:lstStyle/>
        <a:p>
          <a:pPr rtl="1"/>
          <a:endParaRPr lang="fa-IR"/>
        </a:p>
      </dgm:t>
    </dgm:pt>
    <dgm:pt modelId="{7FC08400-E507-49D5-8BA3-A0479004DFEB}" type="pres">
      <dgm:prSet presAssocID="{93C6FDB3-F8AE-427B-8E06-5EDA3C9D4617}" presName="spacing" presStyleCnt="0"/>
      <dgm:spPr/>
    </dgm:pt>
    <dgm:pt modelId="{43F8D787-2DB5-4211-BF90-FA3519802839}" type="pres">
      <dgm:prSet presAssocID="{72ECA4D5-98CE-44E9-9BBE-306DB8024934}" presName="linNode" presStyleCnt="0"/>
      <dgm:spPr/>
    </dgm:pt>
    <dgm:pt modelId="{35954E47-0534-46E4-9AB9-511EC0D31447}" type="pres">
      <dgm:prSet presAssocID="{72ECA4D5-98CE-44E9-9BBE-306DB8024934}" presName="parentShp" presStyleLbl="node1" presStyleIdx="1" presStyleCnt="2" custLinFactNeighborX="867" custLinFactNeighborY="3583">
        <dgm:presLayoutVars>
          <dgm:bulletEnabled val="1"/>
        </dgm:presLayoutVars>
      </dgm:prSet>
      <dgm:spPr/>
      <dgm:t>
        <a:bodyPr/>
        <a:lstStyle/>
        <a:p>
          <a:pPr rtl="1"/>
          <a:endParaRPr lang="fa-IR"/>
        </a:p>
      </dgm:t>
    </dgm:pt>
    <dgm:pt modelId="{FF289663-F783-4337-95B9-9C92197FDFF6}" type="pres">
      <dgm:prSet presAssocID="{72ECA4D5-98CE-44E9-9BBE-306DB8024934}" presName="childShp" presStyleLbl="bgAccFollowNode1" presStyleIdx="1" presStyleCnt="2">
        <dgm:presLayoutVars>
          <dgm:bulletEnabled val="1"/>
        </dgm:presLayoutVars>
      </dgm:prSet>
      <dgm:spPr/>
      <dgm:t>
        <a:bodyPr/>
        <a:lstStyle/>
        <a:p>
          <a:pPr rtl="1"/>
          <a:endParaRPr lang="fa-IR"/>
        </a:p>
      </dgm:t>
    </dgm:pt>
  </dgm:ptLst>
  <dgm:cxnLst>
    <dgm:cxn modelId="{3494203D-E7B7-41B5-A8C2-FEB041FFC43A}" srcId="{72ECA4D5-98CE-44E9-9BBE-306DB8024934}" destId="{87A836DA-20F2-45DE-ABEC-B845531C6A3C}" srcOrd="0" destOrd="0" parTransId="{D15C1EEB-E5D2-4D41-98B5-071D98B29F74}" sibTransId="{880266D6-EBD2-46CD-9BE0-E1AA319AAB88}"/>
    <dgm:cxn modelId="{8511CC1D-0BAD-46A8-B54C-C47D7D20C0E6}" srcId="{72ECA4D5-98CE-44E9-9BBE-306DB8024934}" destId="{3F4D320C-24BE-49BC-9710-4E793A03AC36}" srcOrd="4" destOrd="0" parTransId="{31312F6B-F8DA-47F0-98FF-D77DE48FD284}" sibTransId="{82DCA42F-41DF-4119-BB4D-DDC9C04DD819}"/>
    <dgm:cxn modelId="{BE9D0531-5E34-46B5-A2FE-AEB49D7C521F}" type="presOf" srcId="{923AEE51-1702-4FC6-AF6B-03589A978B85}" destId="{857B88B5-59BD-48FC-A40E-A50818EDAA03}" srcOrd="0" destOrd="1" presId="urn:microsoft.com/office/officeart/2005/8/layout/vList6"/>
    <dgm:cxn modelId="{7A6F454F-6ED1-41D7-B7E7-30F362957E0E}" srcId="{C300C21A-A079-4860-8983-D3C7B8D5195A}" destId="{DD660A77-134E-498C-8FD2-FC733A690727}" srcOrd="2" destOrd="0" parTransId="{7A2A7DF3-BCC4-41FB-9139-EFAD2DBBAB53}" sibTransId="{BBF260E2-F7DC-4931-8945-07478549D23D}"/>
    <dgm:cxn modelId="{23EC2A4D-E716-4BE3-A64B-C4D05D123899}" type="presOf" srcId="{DD660A77-134E-498C-8FD2-FC733A690727}" destId="{857B88B5-59BD-48FC-A40E-A50818EDAA03}" srcOrd="0" destOrd="2" presId="urn:microsoft.com/office/officeart/2005/8/layout/vList6"/>
    <dgm:cxn modelId="{92BECA5E-89B2-4A1D-BFE9-8730CB72C628}" type="presOf" srcId="{87A836DA-20F2-45DE-ABEC-B845531C6A3C}" destId="{FF289663-F783-4337-95B9-9C92197FDFF6}" srcOrd="0" destOrd="0" presId="urn:microsoft.com/office/officeart/2005/8/layout/vList6"/>
    <dgm:cxn modelId="{1AB1541C-C8BA-4271-9354-0E87D70BCB29}" type="presOf" srcId="{2DD22EA5-B658-40CF-837E-98ED8C29A245}" destId="{857B88B5-59BD-48FC-A40E-A50818EDAA03}" srcOrd="0" destOrd="0" presId="urn:microsoft.com/office/officeart/2005/8/layout/vList6"/>
    <dgm:cxn modelId="{1B5C51C6-3EAE-4C79-937E-192FCF3DE912}" srcId="{1A3BE144-9B9D-446B-B92B-8EC0D977BF35}" destId="{C300C21A-A079-4860-8983-D3C7B8D5195A}" srcOrd="0" destOrd="0" parTransId="{BAC38184-DBEC-4C51-A6C1-58F7864529D2}" sibTransId="{93C6FDB3-F8AE-427B-8E06-5EDA3C9D4617}"/>
    <dgm:cxn modelId="{C4E3FC3E-1D3A-4EA5-A889-FFED7650B7F1}" srcId="{72ECA4D5-98CE-44E9-9BBE-306DB8024934}" destId="{A02EA722-283A-4934-A4BD-1F3639A4C63C}" srcOrd="3" destOrd="0" parTransId="{529FC60D-4AF7-47F5-8B05-4A6660CE8F46}" sibTransId="{988B329F-EFD9-48A7-9E1A-6F3A2E2895DB}"/>
    <dgm:cxn modelId="{6927836B-0810-495F-91DD-DC6727EFCBBC}" type="presOf" srcId="{72ECA4D5-98CE-44E9-9BBE-306DB8024934}" destId="{35954E47-0534-46E4-9AB9-511EC0D31447}" srcOrd="0" destOrd="0" presId="urn:microsoft.com/office/officeart/2005/8/layout/vList6"/>
    <dgm:cxn modelId="{EDA0E76A-B059-458C-B247-6B1B1286230B}" srcId="{72ECA4D5-98CE-44E9-9BBE-306DB8024934}" destId="{128DE7A1-3529-4F60-BEE9-E44DE1EDDA69}" srcOrd="1" destOrd="0" parTransId="{D8750121-2579-47CE-A8CC-32DC32E200AE}" sibTransId="{E58D51D6-63BC-42FF-B192-711492AF1504}"/>
    <dgm:cxn modelId="{BAA6903C-CBF0-4A26-B2E9-686A1FE9B0F0}" srcId="{72ECA4D5-98CE-44E9-9BBE-306DB8024934}" destId="{461D6B48-EEF2-41F3-AA42-3E3DB1E852A8}" srcOrd="2" destOrd="0" parTransId="{D9BC8788-5DDB-48C8-8EC2-46396984B0C6}" sibTransId="{56E53B1A-3A4C-437E-8F47-B08758DAFEC9}"/>
    <dgm:cxn modelId="{FA4E8254-99AA-4B29-B19A-B7A8C97C69EA}" srcId="{C300C21A-A079-4860-8983-D3C7B8D5195A}" destId="{923AEE51-1702-4FC6-AF6B-03589A978B85}" srcOrd="1" destOrd="0" parTransId="{36351E42-8492-432F-B748-4A00328374D5}" sibTransId="{018476A4-54C2-415F-88C9-C01807396552}"/>
    <dgm:cxn modelId="{F8B651C7-C4DA-430B-B33E-53041E7DB393}" type="presOf" srcId="{C300C21A-A079-4860-8983-D3C7B8D5195A}" destId="{C5D9E148-E18C-490D-A858-51ED2394CCB6}" srcOrd="0" destOrd="0" presId="urn:microsoft.com/office/officeart/2005/8/layout/vList6"/>
    <dgm:cxn modelId="{02D3E607-1B4D-4D78-BE69-C516BF2170D9}" type="presOf" srcId="{A02EA722-283A-4934-A4BD-1F3639A4C63C}" destId="{FF289663-F783-4337-95B9-9C92197FDFF6}" srcOrd="0" destOrd="3" presId="urn:microsoft.com/office/officeart/2005/8/layout/vList6"/>
    <dgm:cxn modelId="{864DB62D-4E1E-4FED-8F2E-1BB4DEDE8BF6}" srcId="{1A3BE144-9B9D-446B-B92B-8EC0D977BF35}" destId="{72ECA4D5-98CE-44E9-9BBE-306DB8024934}" srcOrd="1" destOrd="0" parTransId="{E7793E60-9EFB-4242-8169-3B0DB0C94AD0}" sibTransId="{CE8F81A7-91CB-4DA0-94E2-16A98F9C6C44}"/>
    <dgm:cxn modelId="{287FFCB4-6236-4733-98A1-CBCDEA9A5912}" type="presOf" srcId="{3F4D320C-24BE-49BC-9710-4E793A03AC36}" destId="{FF289663-F783-4337-95B9-9C92197FDFF6}" srcOrd="0" destOrd="4" presId="urn:microsoft.com/office/officeart/2005/8/layout/vList6"/>
    <dgm:cxn modelId="{D6A96370-F00F-45EA-A342-CD7F0EA7382F}" type="presOf" srcId="{128DE7A1-3529-4F60-BEE9-E44DE1EDDA69}" destId="{FF289663-F783-4337-95B9-9C92197FDFF6}" srcOrd="0" destOrd="1" presId="urn:microsoft.com/office/officeart/2005/8/layout/vList6"/>
    <dgm:cxn modelId="{DAF5DED7-AC33-4C82-9CBA-0D0841D2A70C}" srcId="{C300C21A-A079-4860-8983-D3C7B8D5195A}" destId="{2DD22EA5-B658-40CF-837E-98ED8C29A245}" srcOrd="0" destOrd="0" parTransId="{0004EFF5-A746-49D8-97B0-97DF9FC12589}" sibTransId="{5E0D0E60-5686-453B-B5A5-B9C236B4B4A7}"/>
    <dgm:cxn modelId="{C36D3E28-2DE1-4B0C-B8E0-8CD2D116CCC5}" type="presOf" srcId="{461D6B48-EEF2-41F3-AA42-3E3DB1E852A8}" destId="{FF289663-F783-4337-95B9-9C92197FDFF6}" srcOrd="0" destOrd="2" presId="urn:microsoft.com/office/officeart/2005/8/layout/vList6"/>
    <dgm:cxn modelId="{C8AA4EAA-E5C4-47E4-9708-13C837F0C502}" type="presOf" srcId="{1A3BE144-9B9D-446B-B92B-8EC0D977BF35}" destId="{A8E87538-7423-4248-9351-96FA75A08604}" srcOrd="0" destOrd="0" presId="urn:microsoft.com/office/officeart/2005/8/layout/vList6"/>
    <dgm:cxn modelId="{27A72C32-09B2-405C-ADB9-730B01616157}" type="presParOf" srcId="{A8E87538-7423-4248-9351-96FA75A08604}" destId="{D76A934C-15F2-4FCF-AD41-618D1C10E88D}" srcOrd="0" destOrd="0" presId="urn:microsoft.com/office/officeart/2005/8/layout/vList6"/>
    <dgm:cxn modelId="{D2F09788-64FD-4009-8CB1-98726EBD3BE2}" type="presParOf" srcId="{D76A934C-15F2-4FCF-AD41-618D1C10E88D}" destId="{C5D9E148-E18C-490D-A858-51ED2394CCB6}" srcOrd="0" destOrd="0" presId="urn:microsoft.com/office/officeart/2005/8/layout/vList6"/>
    <dgm:cxn modelId="{9CFD6BB1-A869-4504-A785-468AE6FE39D3}" type="presParOf" srcId="{D76A934C-15F2-4FCF-AD41-618D1C10E88D}" destId="{857B88B5-59BD-48FC-A40E-A50818EDAA03}" srcOrd="1" destOrd="0" presId="urn:microsoft.com/office/officeart/2005/8/layout/vList6"/>
    <dgm:cxn modelId="{B8A9C252-AE11-4B09-A2BB-B2AB018F1871}" type="presParOf" srcId="{A8E87538-7423-4248-9351-96FA75A08604}" destId="{7FC08400-E507-49D5-8BA3-A0479004DFEB}" srcOrd="1" destOrd="0" presId="urn:microsoft.com/office/officeart/2005/8/layout/vList6"/>
    <dgm:cxn modelId="{8DE882ED-1741-41CA-9098-1C32E9F37691}" type="presParOf" srcId="{A8E87538-7423-4248-9351-96FA75A08604}" destId="{43F8D787-2DB5-4211-BF90-FA3519802839}" srcOrd="2" destOrd="0" presId="urn:microsoft.com/office/officeart/2005/8/layout/vList6"/>
    <dgm:cxn modelId="{814B4C7A-331C-443D-904B-91B07AD3416D}" type="presParOf" srcId="{43F8D787-2DB5-4211-BF90-FA3519802839}" destId="{35954E47-0534-46E4-9AB9-511EC0D31447}" srcOrd="0" destOrd="0" presId="urn:microsoft.com/office/officeart/2005/8/layout/vList6"/>
    <dgm:cxn modelId="{FC0CD729-0135-40F3-874B-47D5DCF58EEA}" type="presParOf" srcId="{43F8D787-2DB5-4211-BF90-FA3519802839}" destId="{FF289663-F783-4337-95B9-9C92197FDFF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7B88B5-59BD-48FC-A40E-A50818EDAA03}">
      <dsp:nvSpPr>
        <dsp:cNvPr id="0" name=""/>
        <dsp:cNvSpPr/>
      </dsp:nvSpPr>
      <dsp:spPr>
        <a:xfrm>
          <a:off x="3291839" y="552"/>
          <a:ext cx="4937760" cy="2154693"/>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335" tIns="13335" rIns="13335" bIns="13335" numCol="1" spcCol="1270" anchor="t" anchorCtr="0">
          <a:noAutofit/>
        </a:bodyPr>
        <a:lstStyle/>
        <a:p>
          <a:pPr marL="228600" lvl="1" indent="-228600" algn="r" defTabSz="933450" rtl="1">
            <a:lnSpc>
              <a:spcPct val="90000"/>
            </a:lnSpc>
            <a:spcBef>
              <a:spcPct val="0"/>
            </a:spcBef>
            <a:spcAft>
              <a:spcPct val="15000"/>
            </a:spcAft>
            <a:buChar char="••"/>
          </a:pPr>
          <a:r>
            <a:rPr lang="fa-IR" sz="2100" kern="1200" dirty="0" smtClean="0">
              <a:solidFill>
                <a:schemeClr val="accent2">
                  <a:lumMod val="75000"/>
                </a:schemeClr>
              </a:solidFill>
              <a:hlinkClick xmlns:r="http://schemas.openxmlformats.org/officeDocument/2006/relationships" r:id="" action="ppaction://hlinksldjump"/>
            </a:rPr>
            <a:t>فصل 1: درك فضاي شهري</a:t>
          </a:r>
          <a:endParaRPr lang="fa-IR" sz="2100" kern="1200" dirty="0">
            <a:solidFill>
              <a:schemeClr val="accent2">
                <a:lumMod val="75000"/>
              </a:schemeClr>
            </a:solidFill>
          </a:endParaRPr>
        </a:p>
        <a:p>
          <a:pPr marL="228600" lvl="1" indent="-228600" algn="r" defTabSz="933450" rtl="1">
            <a:lnSpc>
              <a:spcPct val="90000"/>
            </a:lnSpc>
            <a:spcBef>
              <a:spcPct val="0"/>
            </a:spcBef>
            <a:spcAft>
              <a:spcPct val="15000"/>
            </a:spcAft>
            <a:buChar char="••"/>
          </a:pPr>
          <a:r>
            <a:rPr lang="fa-IR" sz="2100" kern="1200" dirty="0" smtClean="0">
              <a:hlinkClick xmlns:r="http://schemas.openxmlformats.org/officeDocument/2006/relationships" r:id="" action="ppaction://hlinksldjump"/>
            </a:rPr>
            <a:t>فصل 2: چارچوب هاي ساختاري فضاي شهري</a:t>
          </a:r>
          <a:endParaRPr lang="fa-IR" sz="2100" kern="1200" dirty="0"/>
        </a:p>
        <a:p>
          <a:pPr marL="228600" lvl="1" indent="-228600" algn="r" defTabSz="933450" rtl="1">
            <a:lnSpc>
              <a:spcPct val="90000"/>
            </a:lnSpc>
            <a:spcBef>
              <a:spcPct val="0"/>
            </a:spcBef>
            <a:spcAft>
              <a:spcPct val="15000"/>
            </a:spcAft>
            <a:buChar char="••"/>
          </a:pPr>
          <a:r>
            <a:rPr lang="fa-IR" sz="2100" kern="1200" dirty="0" smtClean="0">
              <a:hlinkClick xmlns:r="http://schemas.openxmlformats.org/officeDocument/2006/relationships" r:id="" action="ppaction://hlinksldjump"/>
            </a:rPr>
            <a:t>فصل 3: مردم در شهر</a:t>
          </a:r>
          <a:endParaRPr lang="fa-IR" sz="2100" kern="1200" dirty="0"/>
        </a:p>
      </dsp:txBody>
      <dsp:txXfrm>
        <a:off x="3291839" y="269889"/>
        <a:ext cx="4129750" cy="1616019"/>
      </dsp:txXfrm>
    </dsp:sp>
    <dsp:sp modelId="{C5D9E148-E18C-490D-A858-51ED2394CCB6}">
      <dsp:nvSpPr>
        <dsp:cNvPr id="0" name=""/>
        <dsp:cNvSpPr/>
      </dsp:nvSpPr>
      <dsp:spPr>
        <a:xfrm>
          <a:off x="0" y="552"/>
          <a:ext cx="3291840" cy="2154693"/>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1">
            <a:lnSpc>
              <a:spcPct val="90000"/>
            </a:lnSpc>
            <a:spcBef>
              <a:spcPct val="0"/>
            </a:spcBef>
            <a:spcAft>
              <a:spcPct val="35000"/>
            </a:spcAft>
          </a:pPr>
          <a:r>
            <a:rPr lang="fa-IR" sz="3600" kern="1200" dirty="0" smtClean="0"/>
            <a:t>بخش يك</a:t>
          </a:r>
        </a:p>
        <a:p>
          <a:pPr lvl="0" algn="ctr" defTabSz="1600200" rtl="1">
            <a:lnSpc>
              <a:spcPct val="90000"/>
            </a:lnSpc>
            <a:spcBef>
              <a:spcPct val="0"/>
            </a:spcBef>
            <a:spcAft>
              <a:spcPct val="35000"/>
            </a:spcAft>
          </a:pPr>
          <a:r>
            <a:rPr lang="fa-IR" sz="2800" kern="1200" dirty="0" smtClean="0"/>
            <a:t>ديدگاه هايي درباره فضاي شهري</a:t>
          </a:r>
          <a:endParaRPr lang="fa-IR" sz="2800" kern="1200" dirty="0"/>
        </a:p>
      </dsp:txBody>
      <dsp:txXfrm>
        <a:off x="105183" y="105735"/>
        <a:ext cx="3081474" cy="1944327"/>
      </dsp:txXfrm>
    </dsp:sp>
    <dsp:sp modelId="{FF289663-F783-4337-95B9-9C92197FDFF6}">
      <dsp:nvSpPr>
        <dsp:cNvPr id="0" name=""/>
        <dsp:cNvSpPr/>
      </dsp:nvSpPr>
      <dsp:spPr>
        <a:xfrm>
          <a:off x="3291839" y="2370715"/>
          <a:ext cx="4937760" cy="2154693"/>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335" tIns="13335" rIns="13335" bIns="13335" numCol="1" spcCol="1270" anchor="t" anchorCtr="0">
          <a:noAutofit/>
        </a:bodyPr>
        <a:lstStyle/>
        <a:p>
          <a:pPr marL="228600" lvl="1" indent="-228600" algn="r" defTabSz="933450" rtl="1">
            <a:lnSpc>
              <a:spcPct val="90000"/>
            </a:lnSpc>
            <a:spcBef>
              <a:spcPct val="0"/>
            </a:spcBef>
            <a:spcAft>
              <a:spcPct val="15000"/>
            </a:spcAft>
            <a:buChar char="••"/>
          </a:pPr>
          <a:r>
            <a:rPr lang="fa-IR" sz="2100" kern="1200" dirty="0" smtClean="0">
              <a:hlinkClick xmlns:r="http://schemas.openxmlformats.org/officeDocument/2006/relationships" r:id="" action="ppaction://hlinksldjump"/>
            </a:rPr>
            <a:t>فصل 4: فرآيند طراحي شهري</a:t>
          </a:r>
          <a:endParaRPr lang="fa-IR" sz="2100" kern="1200" dirty="0"/>
        </a:p>
        <a:p>
          <a:pPr marL="228600" lvl="1" indent="-228600" algn="r" defTabSz="933450" rtl="1">
            <a:lnSpc>
              <a:spcPct val="90000"/>
            </a:lnSpc>
            <a:spcBef>
              <a:spcPct val="0"/>
            </a:spcBef>
            <a:spcAft>
              <a:spcPct val="15000"/>
            </a:spcAft>
            <a:buChar char="••"/>
          </a:pPr>
          <a:r>
            <a:rPr lang="fa-IR" sz="2100" kern="1200" dirty="0" smtClean="0">
              <a:hlinkClick xmlns:r="http://schemas.openxmlformats.org/officeDocument/2006/relationships" r:id="" action="ppaction://hlinksldjump"/>
            </a:rPr>
            <a:t>فصل 5: توليد فضاي مصنوع</a:t>
          </a:r>
          <a:endParaRPr lang="fa-IR" sz="2100" kern="1200" dirty="0"/>
        </a:p>
        <a:p>
          <a:pPr marL="228600" lvl="1" indent="-228600" algn="r" defTabSz="933450" rtl="1">
            <a:lnSpc>
              <a:spcPct val="90000"/>
            </a:lnSpc>
            <a:spcBef>
              <a:spcPct val="0"/>
            </a:spcBef>
            <a:spcAft>
              <a:spcPct val="15000"/>
            </a:spcAft>
            <a:buChar char="••"/>
          </a:pPr>
          <a:r>
            <a:rPr lang="fa-IR" sz="2100" kern="1200" dirty="0" smtClean="0">
              <a:hlinkClick xmlns:r="http://schemas.openxmlformats.org/officeDocument/2006/relationships" r:id="" action="ppaction://hlinksldjump"/>
            </a:rPr>
            <a:t>فصل 6: ضابطه دار ساختن شكل شهر</a:t>
          </a:r>
          <a:endParaRPr lang="fa-IR" sz="2100" kern="1200" dirty="0"/>
        </a:p>
        <a:p>
          <a:pPr marL="228600" lvl="1" indent="-228600" algn="r" defTabSz="933450" rtl="1">
            <a:lnSpc>
              <a:spcPct val="90000"/>
            </a:lnSpc>
            <a:spcBef>
              <a:spcPct val="0"/>
            </a:spcBef>
            <a:spcAft>
              <a:spcPct val="15000"/>
            </a:spcAft>
            <a:buChar char="••"/>
          </a:pPr>
          <a:r>
            <a:rPr lang="fa-IR" sz="2100" kern="1200" dirty="0" smtClean="0">
              <a:hlinkClick xmlns:r="http://schemas.openxmlformats.org/officeDocument/2006/relationships" r:id="" action="ppaction://hlinksldjump"/>
            </a:rPr>
            <a:t>فصل 7: تصاوير كمال</a:t>
          </a:r>
          <a:endParaRPr lang="fa-IR" sz="2100" kern="1200" dirty="0"/>
        </a:p>
        <a:p>
          <a:pPr marL="228600" lvl="1" indent="-228600" algn="r" defTabSz="933450" rtl="1">
            <a:lnSpc>
              <a:spcPct val="90000"/>
            </a:lnSpc>
            <a:spcBef>
              <a:spcPct val="0"/>
            </a:spcBef>
            <a:spcAft>
              <a:spcPct val="15000"/>
            </a:spcAft>
            <a:buChar char="••"/>
          </a:pPr>
          <a:r>
            <a:rPr lang="fa-IR" sz="2100" kern="1200" dirty="0" smtClean="0">
              <a:hlinkClick xmlns:r="http://schemas.openxmlformats.org/officeDocument/2006/relationships" r:id="" action="ppaction://hlinksldjump"/>
            </a:rPr>
            <a:t>فصل 8: طراحي فضاي شهري</a:t>
          </a:r>
          <a:endParaRPr lang="fa-IR" sz="2100" kern="1200" dirty="0"/>
        </a:p>
      </dsp:txBody>
      <dsp:txXfrm>
        <a:off x="3291839" y="2640052"/>
        <a:ext cx="4129750" cy="1616019"/>
      </dsp:txXfrm>
    </dsp:sp>
    <dsp:sp modelId="{35954E47-0534-46E4-9AB9-511EC0D31447}">
      <dsp:nvSpPr>
        <dsp:cNvPr id="0" name=""/>
        <dsp:cNvSpPr/>
      </dsp:nvSpPr>
      <dsp:spPr>
        <a:xfrm>
          <a:off x="42810" y="2371268"/>
          <a:ext cx="3291840" cy="2154693"/>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1">
            <a:lnSpc>
              <a:spcPct val="90000"/>
            </a:lnSpc>
            <a:spcBef>
              <a:spcPct val="0"/>
            </a:spcBef>
            <a:spcAft>
              <a:spcPct val="35000"/>
            </a:spcAft>
          </a:pPr>
          <a:r>
            <a:rPr lang="fa-IR" sz="4000" kern="1200" dirty="0" smtClean="0"/>
            <a:t>بخش دوم</a:t>
          </a:r>
        </a:p>
        <a:p>
          <a:pPr lvl="0" algn="ctr" defTabSz="1778000" rtl="1">
            <a:lnSpc>
              <a:spcPct val="90000"/>
            </a:lnSpc>
            <a:spcBef>
              <a:spcPct val="0"/>
            </a:spcBef>
            <a:spcAft>
              <a:spcPct val="35000"/>
            </a:spcAft>
          </a:pPr>
          <a:r>
            <a:rPr lang="fa-IR" sz="2800" kern="1200" dirty="0" smtClean="0"/>
            <a:t>ايجاد فضاي شهري</a:t>
          </a:r>
          <a:endParaRPr lang="fa-IR" sz="2800" kern="1200" dirty="0"/>
        </a:p>
      </dsp:txBody>
      <dsp:txXfrm>
        <a:off x="147993" y="2476451"/>
        <a:ext cx="3081474" cy="1944327"/>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44213AF-26F6-41FA-8D85-E2C5388D6E58}" type="datetimeFigureOut">
              <a:rPr lang="en-US" smtClean="0"/>
              <a:pPr/>
              <a:t>6/4/2014</a:t>
            </a:fld>
            <a:endParaRPr lang="en-US" dirty="0">
              <a:solidFill>
                <a:srgbClr val="FFFFFF"/>
              </a:solidFill>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kumimoji="0" lang="en-US">
              <a:solidFill>
                <a:schemeClr val="accent1">
                  <a:tint val="20000"/>
                </a:scheme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5BBC35B-A44B-4119-B8DA-DE9E3DFADA20}" type="slidenum">
              <a:rPr kumimoji="0" lang="en-US" smtClean="0"/>
              <a:pPr/>
              <a:t>‹#›</a:t>
            </a:fld>
            <a:endParaRPr kumimoji="0" lang="en-US" dirty="0">
              <a:solidFill>
                <a:srgbClr val="FFFFFF"/>
              </a:solidFill>
            </a:endParaRPr>
          </a:p>
        </p:txBody>
      </p:sp>
    </p:spTree>
  </p:cSld>
  <p:clrMapOvr>
    <a:masterClrMapping/>
  </p:clrMapOvr>
  <p:transition>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4213AF-26F6-41FA-8D85-E2C5388D6E58}" type="datetimeFigureOut">
              <a:rPr lang="en-US" smtClean="0"/>
              <a:pPr/>
              <a:t>6/4/2014</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masterClrMapping/>
  </p:clrMapOvr>
  <p:transition>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4213AF-26F6-41FA-8D85-E2C5388D6E58}" type="datetimeFigureOut">
              <a:rPr lang="en-US" smtClean="0"/>
              <a:pPr/>
              <a:t>6/4/2014</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masterClrMapping/>
  </p:clrMapOvr>
  <p:transition>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4213AF-26F6-41FA-8D85-E2C5388D6E58}" type="datetimeFigureOut">
              <a:rPr lang="en-US" smtClean="0"/>
              <a:pPr/>
              <a:t>6/4/2014</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44213AF-26F6-41FA-8D85-E2C5388D6E58}" type="datetimeFigureOut">
              <a:rPr lang="en-US" smtClean="0"/>
              <a:pPr/>
              <a:t>6/4/2014</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44213AF-26F6-41FA-8D85-E2C5388D6E58}" type="datetimeFigureOut">
              <a:rPr lang="en-US" smtClean="0"/>
              <a:pPr/>
              <a:t>6/4/2014</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44213AF-26F6-41FA-8D85-E2C5388D6E58}" type="datetimeFigureOut">
              <a:rPr lang="en-US" smtClean="0"/>
              <a:pPr/>
              <a:t>6/4/2014</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transition>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544213AF-26F6-41FA-8D85-E2C5388D6E58}" type="datetimeFigureOut">
              <a:rPr lang="en-US" smtClean="0"/>
              <a:pPr/>
              <a:t>6/4/2014</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44213AF-26F6-41FA-8D85-E2C5388D6E58}" type="datetimeFigureOut">
              <a:rPr lang="en-US" smtClean="0"/>
              <a:pPr/>
              <a:t>6/4/2014</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masterClrMapping/>
  </p:clrMapOvr>
  <p:transition>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544213AF-26F6-41FA-8D85-E2C5388D6E58}" type="datetimeFigureOut">
              <a:rPr lang="en-US" smtClean="0"/>
              <a:pPr/>
              <a:t>6/4/2014</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transition>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44213AF-26F6-41FA-8D85-E2C5388D6E58}" type="datetimeFigureOut">
              <a:rPr lang="en-US" smtClean="0"/>
              <a:pPr/>
              <a:t>6/4/2014</a:t>
            </a:fld>
            <a:endParaRPr lang="en-US">
              <a:solidFill>
                <a:schemeClr val="tx1"/>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kumimoji="0" lang="en-US">
              <a:solidFill>
                <a:schemeClr val="tx1"/>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5BBC35B-A44B-4119-B8DA-DE9E3DFADA20}" type="slidenum">
              <a:rPr kumimoji="0" lang="en-US" smtClean="0"/>
              <a:pPr/>
              <a:t>‹#›</a:t>
            </a:fld>
            <a:endParaRPr kumimoji="0" lang="en-US">
              <a:solidFill>
                <a:schemeClr val="tx1"/>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44213AF-26F6-41FA-8D85-E2C5388D6E58}" type="datetimeFigureOut">
              <a:rPr lang="en-US" smtClean="0"/>
              <a:pPr/>
              <a:t>6/4/2014</a:t>
            </a:fld>
            <a:endParaRPr lang="en-US" sz="1000" dirty="0">
              <a:solidFill>
                <a:schemeClr val="tx1"/>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lgn="r" eaLnBrk="1" latinLnBrk="0" hangingPunct="1"/>
            <a:endParaRPr kumimoji="0" lang="en-US" sz="1000" dirty="0">
              <a:solidFill>
                <a:schemeClr val="tx1"/>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5BBC35B-A44B-4119-B8DA-DE9E3DFADA20}" type="slidenum">
              <a:rPr kumimoji="0" lang="en-US" smtClean="0"/>
              <a:pPr/>
              <a:t>‹#›</a:t>
            </a:fld>
            <a:endParaRPr kumimoji="0" lang="en-US" sz="1000" b="0">
              <a:solidFill>
                <a:schemeClr val="tx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pull/>
  </p:transition>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596" y="571480"/>
            <a:ext cx="7772400" cy="1829761"/>
          </a:xfrm>
        </p:spPr>
        <p:txBody>
          <a:bodyPr/>
          <a:lstStyle/>
          <a:p>
            <a:pPr algn="ctr"/>
            <a:r>
              <a:rPr lang="fa-IR"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طراحي فضاي شهري</a:t>
            </a:r>
            <a:br>
              <a:rPr lang="fa-IR"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fa-IR"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Subtitle 2"/>
          <p:cNvSpPr>
            <a:spLocks noGrp="1"/>
          </p:cNvSpPr>
          <p:nvPr>
            <p:ph type="subTitle" idx="1"/>
          </p:nvPr>
        </p:nvSpPr>
        <p:spPr>
          <a:xfrm>
            <a:off x="642910" y="2786058"/>
            <a:ext cx="7772400" cy="1199704"/>
          </a:xfrm>
        </p:spPr>
        <p:txBody>
          <a:bodyPr>
            <a:noAutofit/>
          </a:bodyPr>
          <a:lstStyle/>
          <a:p>
            <a:pPr lvl="1"/>
            <a:r>
              <a:rPr lang="fa-IR" sz="2400" dirty="0" smtClean="0"/>
              <a:t>نگرشي بر فرآيندي اجتماعي  و مكاني</a:t>
            </a:r>
          </a:p>
          <a:p>
            <a:pPr lvl="1"/>
            <a:endParaRPr lang="fa-IR" sz="2400" dirty="0" smtClean="0"/>
          </a:p>
          <a:p>
            <a:pPr lvl="1"/>
            <a:r>
              <a:rPr lang="fa-IR" sz="2400" dirty="0" smtClean="0"/>
              <a:t>نويسنده: علي مدني پور</a:t>
            </a:r>
          </a:p>
          <a:p>
            <a:pPr lvl="1"/>
            <a:r>
              <a:rPr lang="fa-IR" sz="2400" dirty="0" smtClean="0"/>
              <a:t>مترجم: فرهاد مرتضايي</a:t>
            </a:r>
            <a:endParaRPr lang="fa-IR" sz="2400" dirty="0"/>
          </a:p>
        </p:txBody>
      </p:sp>
      <p:pic>
        <p:nvPicPr>
          <p:cNvPr id="4" name="Picture 3" descr="displayimage.aspx.jpg"/>
          <p:cNvPicPr>
            <a:picLocks noChangeAspect="1"/>
          </p:cNvPicPr>
          <p:nvPr/>
        </p:nvPicPr>
        <p:blipFill>
          <a:blip r:embed="rId2"/>
          <a:stretch>
            <a:fillRect/>
          </a:stretch>
        </p:blipFill>
        <p:spPr>
          <a:xfrm>
            <a:off x="357158" y="3357562"/>
            <a:ext cx="2281686" cy="3262321"/>
          </a:xfrm>
          <a:prstGeom prst="rect">
            <a:avLst/>
          </a:prstGeom>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400" decel="100000"/>
                                        <p:tgtEl>
                                          <p:spTgt spid="2"/>
                                        </p:tgtEl>
                                      </p:cBhvr>
                                    </p:animEffect>
                                    <p:anim calcmode="lin" valueType="num">
                                      <p:cBhvr>
                                        <p:cTn id="8" dur="400" decel="100000" fill="hold"/>
                                        <p:tgtEl>
                                          <p:spTgt spid="2"/>
                                        </p:tgtEl>
                                        <p:attrNameLst>
                                          <p:attrName>style.rotation</p:attrName>
                                        </p:attrNameLst>
                                      </p:cBhvr>
                                      <p:tavLst>
                                        <p:tav tm="0">
                                          <p:val>
                                            <p:fltVal val="-90"/>
                                          </p:val>
                                        </p:tav>
                                        <p:tav tm="100000">
                                          <p:val>
                                            <p:fltVal val="0"/>
                                          </p:val>
                                        </p:tav>
                                      </p:tavLst>
                                    </p:anim>
                                    <p:anim calcmode="lin" valueType="num">
                                      <p:cBhvr>
                                        <p:cTn id="9" dur="400" decel="100000" fill="hold"/>
                                        <p:tgtEl>
                                          <p:spTgt spid="2"/>
                                        </p:tgtEl>
                                        <p:attrNameLst>
                                          <p:attrName>ppt_x</p:attrName>
                                        </p:attrNameLst>
                                      </p:cBhvr>
                                      <p:tavLst>
                                        <p:tav tm="0">
                                          <p:val>
                                            <p:strVal val="#ppt_x+0.4"/>
                                          </p:val>
                                        </p:tav>
                                        <p:tav tm="100000">
                                          <p:val>
                                            <p:strVal val="#ppt_x-0.05"/>
                                          </p:val>
                                        </p:tav>
                                      </p:tavLst>
                                    </p:anim>
                                    <p:anim calcmode="lin" valueType="num">
                                      <p:cBhvr>
                                        <p:cTn id="10" dur="400" decel="100000" fill="hold"/>
                                        <p:tgtEl>
                                          <p:spTgt spid="2"/>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2"/>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500"/>
                            </p:stCondLst>
                            <p:childTnLst>
                              <p:par>
                                <p:cTn id="14" presetID="18" presetClass="entr" presetSubtype="9" fill="hold"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strips(upLeft)">
                                      <p:cBhvr>
                                        <p:cTn id="16" dur="500"/>
                                        <p:tgtEl>
                                          <p:spTgt spid="3">
                                            <p:txEl>
                                              <p:pRg st="0" end="0"/>
                                            </p:txEl>
                                          </p:spTgt>
                                        </p:tgtEl>
                                      </p:cBhvr>
                                    </p:animEffect>
                                  </p:childTnLst>
                                </p:cTn>
                              </p:par>
                            </p:childTnLst>
                          </p:cTn>
                        </p:par>
                        <p:par>
                          <p:cTn id="17" fill="hold">
                            <p:stCondLst>
                              <p:cond delay="1000"/>
                            </p:stCondLst>
                            <p:childTnLst>
                              <p:par>
                                <p:cTn id="18" presetID="18" presetClass="entr" presetSubtype="9"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strips(upLeft)">
                                      <p:cBhvr>
                                        <p:cTn id="20" dur="500"/>
                                        <p:tgtEl>
                                          <p:spTgt spid="3">
                                            <p:txEl>
                                              <p:pRg st="2" end="2"/>
                                            </p:txEl>
                                          </p:spTgt>
                                        </p:tgtEl>
                                      </p:cBhvr>
                                    </p:animEffect>
                                  </p:childTnLst>
                                </p:cTn>
                              </p:par>
                            </p:childTnLst>
                          </p:cTn>
                        </p:par>
                        <p:par>
                          <p:cTn id="21" fill="hold">
                            <p:stCondLst>
                              <p:cond delay="1500"/>
                            </p:stCondLst>
                            <p:childTnLst>
                              <p:par>
                                <p:cTn id="22" presetID="18" presetClass="entr" presetSubtype="9" fill="hold"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strips(upLeft)">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fa-IR" dirty="0" smtClean="0">
                <a:solidFill>
                  <a:schemeClr val="bg1"/>
                </a:solidFill>
                <a:cs typeface="B Elham" pitchFamily="2" charset="-78"/>
              </a:rPr>
              <a:t>ترس و جنایت در فضای شهر</a:t>
            </a:r>
          </a:p>
          <a:p>
            <a:pPr algn="just">
              <a:lnSpc>
                <a:spcPct val="150000"/>
              </a:lnSpc>
            </a:pPr>
            <a:r>
              <a:rPr lang="fa-IR" sz="2400" dirty="0" smtClean="0">
                <a:cs typeface="B Elham" pitchFamily="2" charset="-78"/>
              </a:rPr>
              <a:t>ناآشنایی شهر به موازات خود جنایت را افزایش می دهد.جنایت و ترس موجود در کشتارهای جنایت آمیز به نوبه خود موجب تمایل به کناره گیری از زندگی شهری شده است.دامنه واکنش های روان شناختی و رفتاری شهرنشینان به جنایت شامل این موارد است:«عدم اطمینان به دیگران،دوری جستن از مکان های خاص،اخذ تدابیر حفاظتی،تغییر فعالیت های روزمره و مشارکت در اعمال جمعی».</a:t>
            </a:r>
            <a:endParaRPr lang="en-US" sz="2400" dirty="0" smtClean="0">
              <a:cs typeface="B Elham" pitchFamily="2" charset="-78"/>
            </a:endParaRPr>
          </a:p>
          <a:p>
            <a:endParaRPr lang="fa-IR" dirty="0"/>
          </a:p>
        </p:txBody>
      </p:sp>
      <p:sp>
        <p:nvSpPr>
          <p:cNvPr id="3" name="Title 2"/>
          <p:cNvSpPr>
            <a:spLocks noGrp="1"/>
          </p:cNvSpPr>
          <p:nvPr>
            <p:ph type="title"/>
          </p:nvPr>
        </p:nvSpPr>
        <p:spPr/>
        <p:txBody>
          <a:bodyPr>
            <a:normAutofit/>
          </a:bodyPr>
          <a:lstStyle/>
          <a:p>
            <a:pPr algn="ctr"/>
            <a:r>
              <a:rPr lang="fa-IR" sz="32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فصل 3: مردم در شهر</a:t>
            </a:r>
            <a:endParaRPr lang="fa-IR" sz="3200"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Action Button: Forward or Next 3">
            <a:hlinkClick r:id="rId2" action="ppaction://hlinksldjump" highlightClick="1"/>
          </p:cNvPr>
          <p:cNvSpPr/>
          <p:nvPr/>
        </p:nvSpPr>
        <p:spPr>
          <a:xfrm>
            <a:off x="8429652" y="6215082"/>
            <a:ext cx="357158" cy="285752"/>
          </a:xfrm>
          <a:prstGeom prst="actionButtonForwardNex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ransition>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fa-IR" sz="32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فصل 4: فرآيندهاي طراحي شهري</a:t>
            </a:r>
            <a:endParaRPr lang="fa-IR" sz="3200"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 Placeholder 3"/>
          <p:cNvSpPr>
            <a:spLocks noGrp="1"/>
          </p:cNvSpPr>
          <p:nvPr>
            <p:ph type="body" idx="1"/>
          </p:nvPr>
        </p:nvSpPr>
        <p:spPr>
          <a:xfrm>
            <a:off x="4786314" y="1428736"/>
            <a:ext cx="4040188" cy="762000"/>
          </a:xfrm>
        </p:spPr>
        <p:txBody>
          <a:bodyPr/>
          <a:lstStyle/>
          <a:p>
            <a:pPr algn="ctr"/>
            <a:r>
              <a:rPr lang="fa-IR" dirty="0" smtClean="0"/>
              <a:t>طراحی شهری چیست؟</a:t>
            </a:r>
            <a:endParaRPr lang="en-US" dirty="0" smtClean="0"/>
          </a:p>
        </p:txBody>
      </p:sp>
      <p:sp>
        <p:nvSpPr>
          <p:cNvPr id="2" name="Content Placeholder 1"/>
          <p:cNvSpPr>
            <a:spLocks noGrp="1"/>
          </p:cNvSpPr>
          <p:nvPr>
            <p:ph sz="quarter" idx="2"/>
          </p:nvPr>
        </p:nvSpPr>
        <p:spPr>
          <a:xfrm>
            <a:off x="4786314" y="2285992"/>
            <a:ext cx="4040188" cy="3941763"/>
          </a:xfrm>
        </p:spPr>
        <p:txBody>
          <a:bodyPr>
            <a:normAutofit fontScale="92500"/>
          </a:bodyPr>
          <a:lstStyle/>
          <a:p>
            <a:pPr algn="just">
              <a:lnSpc>
                <a:spcPct val="150000"/>
              </a:lnSpc>
            </a:pPr>
            <a:r>
              <a:rPr lang="fa-IR" sz="2100" dirty="0" smtClean="0">
                <a:cs typeface="B Elham" pitchFamily="2" charset="-78"/>
              </a:rPr>
              <a:t>طراحی شهری را می توان فعالیتی میان رشته ای انگاشت که از طریق آن محیط های مصنوع مان راشکل دهیم و اداره کنیم.</a:t>
            </a:r>
          </a:p>
          <a:p>
            <a:pPr algn="just">
              <a:lnSpc>
                <a:spcPct val="150000"/>
              </a:lnSpc>
            </a:pPr>
            <a:endParaRPr lang="fa-IR" sz="2100" dirty="0" smtClean="0">
              <a:cs typeface="B Elham" pitchFamily="2" charset="-78"/>
            </a:endParaRPr>
          </a:p>
          <a:p>
            <a:pPr algn="just">
              <a:lnSpc>
                <a:spcPct val="150000"/>
              </a:lnSpc>
            </a:pPr>
            <a:r>
              <a:rPr lang="fa-IR" sz="2100" dirty="0" smtClean="0">
                <a:cs typeface="B Elham" pitchFamily="2" charset="-78"/>
              </a:rPr>
              <a:t>دو نوع طراحی شهری وجود دارد: طراحی شهری در مقیاس خرد و مقیاس کلان که نتیجه آن می تواند توسعه تخصص ها در پرداختن به بافت شهری باشد.</a:t>
            </a:r>
            <a:endParaRPr lang="en-US" sz="2100" dirty="0" smtClean="0">
              <a:cs typeface="B Elham" pitchFamily="2" charset="-78"/>
            </a:endParaRPr>
          </a:p>
          <a:p>
            <a:endParaRPr lang="en-US" dirty="0" smtClean="0"/>
          </a:p>
          <a:p>
            <a:endParaRPr lang="fa-IR" dirty="0"/>
          </a:p>
        </p:txBody>
      </p:sp>
      <p:pic>
        <p:nvPicPr>
          <p:cNvPr id="12" name="Content Placeholder 11" descr="copenhagensquare.jpg"/>
          <p:cNvPicPr>
            <a:picLocks noGrp="1" noChangeAspect="1"/>
          </p:cNvPicPr>
          <p:nvPr>
            <p:ph sz="quarter" idx="4"/>
          </p:nvPr>
        </p:nvPicPr>
        <p:blipFill>
          <a:blip r:embed="rId2"/>
          <a:stretch>
            <a:fillRect/>
          </a:stretch>
        </p:blipFill>
        <p:spPr>
          <a:xfrm>
            <a:off x="285720" y="1785926"/>
            <a:ext cx="4041775" cy="3643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plus(in)">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ox(i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amond(in)">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fa-IR" sz="32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فصل 4: فرآيندهاي طراحي شهري</a:t>
            </a:r>
            <a:endParaRPr lang="fa-IR" sz="3200"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 Placeholder 3"/>
          <p:cNvSpPr>
            <a:spLocks noGrp="1"/>
          </p:cNvSpPr>
          <p:nvPr>
            <p:ph type="body" idx="1"/>
          </p:nvPr>
        </p:nvSpPr>
        <p:spPr>
          <a:xfrm>
            <a:off x="4786314" y="1428736"/>
            <a:ext cx="4040188" cy="762000"/>
          </a:xfrm>
        </p:spPr>
        <p:txBody>
          <a:bodyPr/>
          <a:lstStyle/>
          <a:p>
            <a:pPr algn="ctr"/>
            <a:r>
              <a:rPr lang="fa-IR" dirty="0" smtClean="0"/>
              <a:t>فرآیند یا محصول</a:t>
            </a:r>
            <a:endParaRPr lang="en-US" dirty="0" smtClean="0"/>
          </a:p>
        </p:txBody>
      </p:sp>
      <p:sp>
        <p:nvSpPr>
          <p:cNvPr id="2" name="Content Placeholder 1"/>
          <p:cNvSpPr>
            <a:spLocks noGrp="1"/>
          </p:cNvSpPr>
          <p:nvPr>
            <p:ph sz="quarter" idx="2"/>
          </p:nvPr>
        </p:nvSpPr>
        <p:spPr>
          <a:xfrm>
            <a:off x="4786314" y="2285992"/>
            <a:ext cx="4040188" cy="3941763"/>
          </a:xfrm>
        </p:spPr>
        <p:txBody>
          <a:bodyPr>
            <a:normAutofit/>
          </a:bodyPr>
          <a:lstStyle/>
          <a:p>
            <a:pPr algn="just">
              <a:lnSpc>
                <a:spcPct val="150000"/>
              </a:lnSpc>
            </a:pPr>
            <a:r>
              <a:rPr lang="fa-IR" sz="2000" dirty="0" smtClean="0">
                <a:cs typeface="B Elham" pitchFamily="2" charset="-78"/>
              </a:rPr>
              <a:t>طراحی شهری مطمنا محصول نیست اما به محصولش علاقمند است یعنی به محیط مصنوع . </a:t>
            </a:r>
          </a:p>
          <a:p>
            <a:pPr algn="just">
              <a:lnSpc>
                <a:spcPct val="150000"/>
              </a:lnSpc>
            </a:pPr>
            <a:endParaRPr lang="fa-IR" sz="2000" dirty="0" smtClean="0">
              <a:cs typeface="B Elham" pitchFamily="2" charset="-78"/>
            </a:endParaRPr>
          </a:p>
          <a:p>
            <a:pPr algn="just">
              <a:lnSpc>
                <a:spcPct val="150000"/>
              </a:lnSpc>
            </a:pPr>
            <a:r>
              <a:rPr lang="fa-IR" sz="2000" dirty="0" smtClean="0">
                <a:cs typeface="B Elham" pitchFamily="2" charset="-78"/>
              </a:rPr>
              <a:t>فضای شهری چیزی بیش از مرکز شهر بوده و شامل حومه های شهر هم می شود.</a:t>
            </a:r>
          </a:p>
          <a:p>
            <a:pPr algn="just">
              <a:lnSpc>
                <a:spcPct val="150000"/>
              </a:lnSpc>
            </a:pPr>
            <a:endParaRPr lang="en-US" sz="2000" dirty="0" smtClean="0">
              <a:cs typeface="B Elham" pitchFamily="2" charset="-78"/>
            </a:endParaRPr>
          </a:p>
          <a:p>
            <a:endParaRPr lang="en-US" dirty="0" smtClean="0"/>
          </a:p>
          <a:p>
            <a:endParaRPr lang="fa-IR" dirty="0"/>
          </a:p>
        </p:txBody>
      </p:sp>
      <p:pic>
        <p:nvPicPr>
          <p:cNvPr id="7" name="Content Placeholder 6" descr="campus martius.jpg"/>
          <p:cNvPicPr>
            <a:picLocks noGrp="1" noChangeAspect="1"/>
          </p:cNvPicPr>
          <p:nvPr>
            <p:ph sz="quarter" idx="4"/>
          </p:nvPr>
        </p:nvPicPr>
        <p:blipFill>
          <a:blip r:embed="rId2"/>
          <a:stretch>
            <a:fillRect/>
          </a:stretch>
        </p:blipFill>
        <p:spPr>
          <a:xfrm>
            <a:off x="357158" y="1928802"/>
            <a:ext cx="4041775" cy="38154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plus(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slide(fromBottom)">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edge">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strVal val="#ppt_w*0.70"/>
                                          </p:val>
                                        </p:tav>
                                        <p:tav tm="100000">
                                          <p:val>
                                            <p:strVal val="#ppt_w"/>
                                          </p:val>
                                        </p:tav>
                                      </p:tavLst>
                                    </p:anim>
                                    <p:anim calcmode="lin" valueType="num">
                                      <p:cBhvr>
                                        <p:cTn id="23" dur="1000" fill="hold"/>
                                        <p:tgtEl>
                                          <p:spTgt spid="7"/>
                                        </p:tgtEl>
                                        <p:attrNameLst>
                                          <p:attrName>ppt_h</p:attrName>
                                        </p:attrNameLst>
                                      </p:cBhvr>
                                      <p:tavLst>
                                        <p:tav tm="0">
                                          <p:val>
                                            <p:strVal val="#ppt_h"/>
                                          </p:val>
                                        </p:tav>
                                        <p:tav tm="100000">
                                          <p:val>
                                            <p:strVal val="#ppt_h"/>
                                          </p:val>
                                        </p:tav>
                                      </p:tavLst>
                                    </p:anim>
                                    <p:animEffect transition="in" filter="fade">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fa-IR" sz="32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فصل 4: فرآيندهاي طراحي شهري</a:t>
            </a:r>
            <a:endParaRPr lang="fa-IR" sz="3200"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 Placeholder 3"/>
          <p:cNvSpPr>
            <a:spLocks noGrp="1"/>
          </p:cNvSpPr>
          <p:nvPr>
            <p:ph type="body" idx="1"/>
          </p:nvPr>
        </p:nvSpPr>
        <p:spPr>
          <a:xfrm>
            <a:off x="4786314" y="1428736"/>
            <a:ext cx="4040188" cy="762000"/>
          </a:xfrm>
        </p:spPr>
        <p:txBody>
          <a:bodyPr/>
          <a:lstStyle/>
          <a:p>
            <a:pPr algn="ctr"/>
            <a:r>
              <a:rPr lang="fa-IR" dirty="0" smtClean="0"/>
              <a:t>طراحی شهری به مثابه فرآیند فنی</a:t>
            </a:r>
            <a:endParaRPr lang="en-US" dirty="0" smtClean="0"/>
          </a:p>
        </p:txBody>
      </p:sp>
      <p:sp>
        <p:nvSpPr>
          <p:cNvPr id="2" name="Content Placeholder 1"/>
          <p:cNvSpPr>
            <a:spLocks noGrp="1"/>
          </p:cNvSpPr>
          <p:nvPr>
            <p:ph sz="quarter" idx="2"/>
          </p:nvPr>
        </p:nvSpPr>
        <p:spPr>
          <a:xfrm>
            <a:off x="4786314" y="2285992"/>
            <a:ext cx="4040188" cy="3941763"/>
          </a:xfrm>
        </p:spPr>
        <p:txBody>
          <a:bodyPr>
            <a:normAutofit/>
          </a:bodyPr>
          <a:lstStyle/>
          <a:p>
            <a:pPr algn="just">
              <a:lnSpc>
                <a:spcPct val="150000"/>
              </a:lnSpc>
            </a:pPr>
            <a:r>
              <a:rPr lang="fa-IR" sz="2000" dirty="0" smtClean="0">
                <a:cs typeface="B Elham" pitchFamily="2" charset="-78"/>
              </a:rPr>
              <a:t>طراحی شهری را می توان فرآیندی صرفا فنی دانست که در آن مهارت هایی خاص از جمله برنامه ریزی شهری،معماری و مهندسی به همراه دیگر مهارت ها به کار گرفته شود تا منابع را در جهت تولید و اداره فضا قرار دهند.</a:t>
            </a:r>
            <a:endParaRPr lang="en-US" sz="2000" dirty="0" smtClean="0">
              <a:cs typeface="B Elham" pitchFamily="2" charset="-78"/>
            </a:endParaRPr>
          </a:p>
          <a:p>
            <a:pPr algn="just">
              <a:lnSpc>
                <a:spcPct val="150000"/>
              </a:lnSpc>
            </a:pPr>
            <a:r>
              <a:rPr lang="fa-IR" sz="2000" dirty="0" smtClean="0">
                <a:cs typeface="B Elham" pitchFamily="2" charset="-78"/>
              </a:rPr>
              <a:t>.</a:t>
            </a:r>
          </a:p>
          <a:p>
            <a:pPr algn="just">
              <a:lnSpc>
                <a:spcPct val="150000"/>
              </a:lnSpc>
            </a:pPr>
            <a:endParaRPr lang="en-US" sz="2000" dirty="0" smtClean="0">
              <a:cs typeface="B Elham" pitchFamily="2" charset="-78"/>
            </a:endParaRPr>
          </a:p>
          <a:p>
            <a:endParaRPr lang="en-US" dirty="0" smtClean="0"/>
          </a:p>
          <a:p>
            <a:endParaRPr lang="fa-IR" dirty="0"/>
          </a:p>
        </p:txBody>
      </p:sp>
      <p:pic>
        <p:nvPicPr>
          <p:cNvPr id="8" name="Content Placeholder 7" descr="pompidou01[1].jpg"/>
          <p:cNvPicPr>
            <a:picLocks noGrp="1" noChangeAspect="1"/>
          </p:cNvPicPr>
          <p:nvPr>
            <p:ph sz="quarter" idx="4"/>
          </p:nvPr>
        </p:nvPicPr>
        <p:blipFill>
          <a:blip r:embed="rId2"/>
          <a:stretch>
            <a:fillRect/>
          </a:stretch>
        </p:blipFill>
        <p:spPr>
          <a:xfrm>
            <a:off x="357158" y="1714488"/>
            <a:ext cx="4041775" cy="38576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box(in)">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edge">
                                      <p:cBhvr>
                                        <p:cTn id="2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fa-IR" sz="32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فصل 4: فرآيندهاي طراحي شهري</a:t>
            </a:r>
            <a:endParaRPr lang="fa-IR" sz="3200"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 Placeholder 3"/>
          <p:cNvSpPr>
            <a:spLocks noGrp="1"/>
          </p:cNvSpPr>
          <p:nvPr>
            <p:ph type="body" idx="1"/>
          </p:nvPr>
        </p:nvSpPr>
        <p:spPr>
          <a:xfrm>
            <a:off x="357158" y="1357298"/>
            <a:ext cx="4040188" cy="762000"/>
          </a:xfrm>
        </p:spPr>
        <p:txBody>
          <a:bodyPr/>
          <a:lstStyle/>
          <a:p>
            <a:pPr algn="ctr"/>
            <a:r>
              <a:rPr lang="fa-IR" dirty="0" smtClean="0"/>
              <a:t>طراحی شهری به مثابه فرآیندی خلاق</a:t>
            </a:r>
            <a:endParaRPr lang="en-US" dirty="0" smtClean="0"/>
          </a:p>
        </p:txBody>
      </p:sp>
      <p:sp>
        <p:nvSpPr>
          <p:cNvPr id="6" name="Text Placeholder 5"/>
          <p:cNvSpPr>
            <a:spLocks noGrp="1"/>
          </p:cNvSpPr>
          <p:nvPr>
            <p:ph type="body" sz="half" idx="3"/>
          </p:nvPr>
        </p:nvSpPr>
        <p:spPr>
          <a:xfrm>
            <a:off x="4572000" y="1357298"/>
            <a:ext cx="4041775" cy="762000"/>
          </a:xfrm>
        </p:spPr>
        <p:txBody>
          <a:bodyPr>
            <a:normAutofit lnSpcReduction="10000"/>
          </a:bodyPr>
          <a:lstStyle/>
          <a:p>
            <a:r>
              <a:rPr lang="fa-IR" dirty="0" smtClean="0"/>
              <a:t>طراحی شهری به مثابه  فرآیند اجتماعی</a:t>
            </a:r>
            <a:endParaRPr lang="en-US" dirty="0" smtClean="0"/>
          </a:p>
        </p:txBody>
      </p:sp>
      <p:sp>
        <p:nvSpPr>
          <p:cNvPr id="2" name="Content Placeholder 1"/>
          <p:cNvSpPr>
            <a:spLocks noGrp="1"/>
          </p:cNvSpPr>
          <p:nvPr>
            <p:ph sz="quarter" idx="2"/>
          </p:nvPr>
        </p:nvSpPr>
        <p:spPr>
          <a:xfrm>
            <a:off x="357158" y="2285992"/>
            <a:ext cx="4040188" cy="3941763"/>
          </a:xfrm>
        </p:spPr>
        <p:txBody>
          <a:bodyPr>
            <a:normAutofit/>
          </a:bodyPr>
          <a:lstStyle/>
          <a:p>
            <a:pPr algn="just">
              <a:lnSpc>
                <a:spcPct val="150000"/>
              </a:lnSpc>
            </a:pPr>
            <a:r>
              <a:rPr lang="fa-IR" sz="2000" dirty="0" smtClean="0">
                <a:cs typeface="B Elham" pitchFamily="2" charset="-78"/>
              </a:rPr>
              <a:t>در این فرآیند طراحان در کنشی متقابل به جهان های ذهنی خودشان و با استفاده از درک زیباشناختی خود و مهارت های گرافیکی،مفاهیم مکانی شان را در قالب طرحی مناسب بیان می کنند.</a:t>
            </a:r>
            <a:endParaRPr lang="en-US" sz="2000" dirty="0" smtClean="0">
              <a:cs typeface="B Elham" pitchFamily="2" charset="-78"/>
            </a:endParaRPr>
          </a:p>
          <a:p>
            <a:endParaRPr lang="fa-IR" dirty="0"/>
          </a:p>
        </p:txBody>
      </p:sp>
      <p:sp>
        <p:nvSpPr>
          <p:cNvPr id="7" name="Content Placeholder 6"/>
          <p:cNvSpPr>
            <a:spLocks noGrp="1"/>
          </p:cNvSpPr>
          <p:nvPr>
            <p:ph sz="quarter" idx="4"/>
          </p:nvPr>
        </p:nvSpPr>
        <p:spPr>
          <a:xfrm>
            <a:off x="4572000" y="2214554"/>
            <a:ext cx="4041775" cy="3941763"/>
          </a:xfrm>
        </p:spPr>
        <p:txBody>
          <a:bodyPr>
            <a:normAutofit/>
          </a:bodyPr>
          <a:lstStyle/>
          <a:p>
            <a:pPr algn="just">
              <a:lnSpc>
                <a:spcPct val="150000"/>
              </a:lnSpc>
            </a:pPr>
            <a:r>
              <a:rPr lang="fa-IR" sz="2000" dirty="0" smtClean="0">
                <a:cs typeface="B Elham" pitchFamily="2" charset="-78"/>
              </a:rPr>
              <a:t>به دلیل درگیری و مشارکت شمار زیادی از فاعلان با نقش ها و منافع متنوع که در مراحل متفاوت این فرآیند کنشی متقابل دارند به فرآیند طراحی شهری می توانیم بعنوان فرآیندی اجتماعی نگاه کنیم.</a:t>
            </a:r>
            <a:endParaRPr lang="en-US" sz="2000" dirty="0" smtClean="0">
              <a:cs typeface="B Elham" pitchFamily="2" charset="-78"/>
            </a:endParaRPr>
          </a:p>
          <a:p>
            <a:pPr>
              <a:lnSpc>
                <a:spcPct val="150000"/>
              </a:lnSpc>
            </a:pPr>
            <a:endParaRPr lang="fa-IR" sz="2000" dirty="0">
              <a:cs typeface="B Elham" pitchFamily="2" charset="-78"/>
            </a:endParaRPr>
          </a:p>
        </p:txBody>
      </p:sp>
      <p:sp>
        <p:nvSpPr>
          <p:cNvPr id="9" name="Action Button: Forward or Next 8">
            <a:hlinkClick r:id="rId2" action="ppaction://hlinksldjump" highlightClick="1"/>
          </p:cNvPr>
          <p:cNvSpPr/>
          <p:nvPr/>
        </p:nvSpPr>
        <p:spPr>
          <a:xfrm>
            <a:off x="8429652" y="6215082"/>
            <a:ext cx="357158" cy="285752"/>
          </a:xfrm>
          <a:prstGeom prst="actionButtonForwardNex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box(in)">
                                      <p:cBhvr>
                                        <p:cTn id="15" dur="500"/>
                                        <p:tgtEl>
                                          <p:spTgt spid="7">
                                            <p:txEl>
                                              <p:pRg st="0" end="0"/>
                                            </p:txEl>
                                          </p:spTgt>
                                        </p:tgtEl>
                                      </p:cBhvr>
                                    </p:animEffect>
                                  </p:childTnLst>
                                </p:cTn>
                              </p:par>
                            </p:childTnLst>
                          </p:cTn>
                        </p:par>
                        <p:par>
                          <p:cTn id="16" fill="hold">
                            <p:stCondLst>
                              <p:cond delay="500"/>
                            </p:stCondLst>
                            <p:childTnLst>
                              <p:par>
                                <p:cTn id="17" presetID="20" presetClass="entr" presetSubtype="0" fill="hold"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edge">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8" presetClass="entr" presetSubtype="0" accel="100000" fill="hold"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 calcmode="lin" valueType="num">
                                      <p:cBhvr>
                                        <p:cTn id="24" dur="1000" fill="hold"/>
                                        <p:tgtEl>
                                          <p:spTgt spid="2">
                                            <p:txEl>
                                              <p:pRg st="0" end="0"/>
                                            </p:txEl>
                                          </p:spTgt>
                                        </p:tgtEl>
                                        <p:attrNameLst>
                                          <p:attrName>ppt_w</p:attrName>
                                        </p:attrNameLst>
                                      </p:cBhvr>
                                      <p:tavLst>
                                        <p:tav tm="0">
                                          <p:val>
                                            <p:strVal val="#ppt_w*2.5"/>
                                          </p:val>
                                        </p:tav>
                                        <p:tav tm="100000">
                                          <p:val>
                                            <p:strVal val="#ppt_w"/>
                                          </p:val>
                                        </p:tav>
                                      </p:tavLst>
                                    </p:anim>
                                    <p:anim calcmode="lin" valueType="num">
                                      <p:cBhvr>
                                        <p:cTn id="25" dur="1000" fill="hold"/>
                                        <p:tgtEl>
                                          <p:spTgt spid="2">
                                            <p:txEl>
                                              <p:pRg st="0" end="0"/>
                                            </p:txEl>
                                          </p:spTgt>
                                        </p:tgtEl>
                                        <p:attrNameLst>
                                          <p:attrName>ppt_h</p:attrName>
                                        </p:attrNameLst>
                                      </p:cBhvr>
                                      <p:tavLst>
                                        <p:tav tm="0">
                                          <p:val>
                                            <p:strVal val="#ppt_h*0.01"/>
                                          </p:val>
                                        </p:tav>
                                        <p:tav tm="100000">
                                          <p:val>
                                            <p:strVal val="#ppt_h"/>
                                          </p:val>
                                        </p:tav>
                                      </p:tavLst>
                                    </p:anim>
                                    <p:anim calcmode="lin" valueType="num">
                                      <p:cBhvr>
                                        <p:cTn id="2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0" end="0"/>
                                            </p:txEl>
                                          </p:spTgt>
                                        </p:tgtEl>
                                        <p:attrNameLst>
                                          <p:attrName>ppt_y</p:attrName>
                                        </p:attrNameLst>
                                      </p:cBhvr>
                                      <p:tavLst>
                                        <p:tav tm="0">
                                          <p:val>
                                            <p:strVal val="#ppt_h+1"/>
                                          </p:val>
                                        </p:tav>
                                        <p:tav tm="100000">
                                          <p:val>
                                            <p:strVal val="#ppt_y"/>
                                          </p:val>
                                        </p:tav>
                                      </p:tavLst>
                                    </p:anim>
                                    <p:animEffect transition="in" filter="fade">
                                      <p:cBhvr>
                                        <p:cTn id="28"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nSpc>
                <a:spcPct val="150000"/>
              </a:lnSpc>
              <a:buNone/>
            </a:pPr>
            <a:r>
              <a:rPr lang="fa-IR" dirty="0" smtClean="0">
                <a:solidFill>
                  <a:schemeClr val="bg1"/>
                </a:solidFill>
                <a:cs typeface="B Elham" pitchFamily="2" charset="-78"/>
              </a:rPr>
              <a:t>الگوهای فرآیند توسعه و ساخت و ساز</a:t>
            </a:r>
            <a:endParaRPr lang="en-US" dirty="0" smtClean="0">
              <a:solidFill>
                <a:schemeClr val="bg1"/>
              </a:solidFill>
              <a:cs typeface="B Elham" pitchFamily="2" charset="-78"/>
            </a:endParaRPr>
          </a:p>
          <a:p>
            <a:pPr>
              <a:lnSpc>
                <a:spcPct val="150000"/>
              </a:lnSpc>
            </a:pPr>
            <a:r>
              <a:rPr lang="fa-IR" sz="2400" dirty="0" smtClean="0">
                <a:cs typeface="B Elham" pitchFamily="2" charset="-78"/>
              </a:rPr>
              <a:t>الف)الگوهایی که عاملان و مؤسساتی را تحلیل می کند که در بازار کار می کنند و بر پایه عرضه و تقاضا هستند که شامل</a:t>
            </a:r>
            <a:endParaRPr lang="en-US" sz="2400" dirty="0" smtClean="0">
              <a:cs typeface="B Elham" pitchFamily="2" charset="-78"/>
            </a:endParaRPr>
          </a:p>
          <a:p>
            <a:pPr>
              <a:lnSpc>
                <a:spcPct val="150000"/>
              </a:lnSpc>
              <a:buNone/>
            </a:pPr>
            <a:r>
              <a:rPr lang="fa-IR" sz="2400" dirty="0" smtClean="0">
                <a:cs typeface="B Elham" pitchFamily="2" charset="-78"/>
              </a:rPr>
              <a:t> الگوهای موازنه،.الگوی توالی رویدادها و الگوهای کارگزاری می باشد.</a:t>
            </a:r>
          </a:p>
          <a:p>
            <a:pPr>
              <a:lnSpc>
                <a:spcPct val="150000"/>
              </a:lnSpc>
              <a:buNone/>
            </a:pPr>
            <a:endParaRPr lang="en-US" sz="2400" dirty="0" smtClean="0">
              <a:cs typeface="B Elham" pitchFamily="2" charset="-78"/>
            </a:endParaRPr>
          </a:p>
          <a:p>
            <a:pPr>
              <a:lnSpc>
                <a:spcPct val="150000"/>
              </a:lnSpc>
            </a:pPr>
            <a:r>
              <a:rPr lang="fa-IR" sz="2400" dirty="0" smtClean="0">
                <a:cs typeface="B Elham" pitchFamily="2" charset="-78"/>
              </a:rPr>
              <a:t>ب) الگوهایی که فرآیند ساخت و ساز شهری را بر پایه تحلیل اقتصاد سیاسی توضیح می دهند که شامل الگوی سرمایه- کار و الگوی ساختار- کارگذاری می باشد.</a:t>
            </a:r>
            <a:endParaRPr lang="en-US" sz="2400" dirty="0" smtClean="0">
              <a:cs typeface="B Elham" pitchFamily="2" charset="-78"/>
            </a:endParaRPr>
          </a:p>
          <a:p>
            <a:pPr>
              <a:lnSpc>
                <a:spcPct val="150000"/>
              </a:lnSpc>
            </a:pPr>
            <a:endParaRPr lang="fa-IR" dirty="0">
              <a:cs typeface="B Elham" pitchFamily="2" charset="-78"/>
            </a:endParaRPr>
          </a:p>
        </p:txBody>
      </p:sp>
      <p:sp>
        <p:nvSpPr>
          <p:cNvPr id="3" name="Title 2"/>
          <p:cNvSpPr>
            <a:spLocks noGrp="1"/>
          </p:cNvSpPr>
          <p:nvPr>
            <p:ph type="title"/>
          </p:nvPr>
        </p:nvSpPr>
        <p:spPr/>
        <p:txBody>
          <a:bodyPr>
            <a:normAutofit/>
          </a:bodyPr>
          <a:lstStyle/>
          <a:p>
            <a:pPr algn="ctr"/>
            <a:r>
              <a:rPr lang="fa-IR" sz="32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فصل 5: توليد فضاي مصنوع</a:t>
            </a:r>
            <a:endParaRPr lang="fa-IR" sz="3200"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ox(in)">
                                      <p:cBhvr>
                                        <p:cTn id="7" dur="500"/>
                                        <p:tgtEl>
                                          <p:spTgt spid="2">
                                            <p:txEl>
                                              <p:pRg st="1" end="1"/>
                                            </p:txEl>
                                          </p:spTgt>
                                        </p:tgtEl>
                                      </p:cBhvr>
                                    </p:animEffect>
                                  </p:childTnLst>
                                </p:cTn>
                              </p:par>
                              <p:par>
                                <p:cTn id="8" presetID="39" presetClass="entr" presetSubtype="0" accel="10000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 calcmode="lin" valueType="num">
                                      <p:cBhvr>
                                        <p:cTn id="10" dur="500" fill="hold"/>
                                        <p:tgtEl>
                                          <p:spTgt spid="2">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1" dur="500" fill="hold"/>
                                        <p:tgtEl>
                                          <p:spTgt spid="2">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2" dur="500" fill="hold"/>
                                        <p:tgtEl>
                                          <p:spTgt spid="2">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13" dur="500" fill="hold"/>
                                        <p:tgtEl>
                                          <p:spTgt spid="2">
                                            <p:txEl>
                                              <p:pRg st="2" end="2"/>
                                            </p:txEl>
                                          </p:spTgt>
                                        </p:tgtEl>
                                        <p:attrNameLst>
                                          <p:attrName>ppt_y</p:attrName>
                                        </p:attrNameLst>
                                      </p:cBhvr>
                                      <p:tavLst>
                                        <p:tav tm="0">
                                          <p:val>
                                            <p:strVal val="#ppt_y"/>
                                          </p:val>
                                        </p:tav>
                                        <p:tav tm="100000">
                                          <p:val>
                                            <p:strVal val="#ppt_y"/>
                                          </p:val>
                                        </p:tav>
                                      </p:tavLst>
                                    </p:anim>
                                  </p:childTnLst>
                                </p:cTn>
                              </p:par>
                              <p:par>
                                <p:cTn id="14" presetID="39" presetClass="entr" presetSubtype="0" accel="10000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 calcmode="lin" valueType="num">
                                      <p:cBhvr>
                                        <p:cTn id="16" dur="500" fill="hold"/>
                                        <p:tgtEl>
                                          <p:spTgt spid="2">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2">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2">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57752" y="1643050"/>
            <a:ext cx="4038600" cy="4525963"/>
          </a:xfrm>
        </p:spPr>
        <p:txBody>
          <a:bodyPr>
            <a:normAutofit/>
          </a:bodyPr>
          <a:lstStyle/>
          <a:p>
            <a:pPr algn="just">
              <a:lnSpc>
                <a:spcPct val="150000"/>
              </a:lnSpc>
            </a:pPr>
            <a:r>
              <a:rPr lang="fa-IR" sz="2000" dirty="0" smtClean="0">
                <a:solidFill>
                  <a:schemeClr val="bg1"/>
                </a:solidFill>
                <a:cs typeface="B Elham" pitchFamily="2" charset="-78"/>
              </a:rPr>
              <a:t> به صورت کالا درامدن فضا به رابطه نزدیکی میان تولید فضا و ماهیت چرخه ای بازارها انجامیده است که نتیجه اش چرخه هایی در توسعه شهری بوده است </a:t>
            </a:r>
          </a:p>
          <a:p>
            <a:pPr algn="just">
              <a:lnSpc>
                <a:spcPct val="150000"/>
              </a:lnSpc>
            </a:pPr>
            <a:endParaRPr lang="en-US" sz="2000" dirty="0" smtClean="0">
              <a:solidFill>
                <a:schemeClr val="bg1"/>
              </a:solidFill>
              <a:cs typeface="B Elham" pitchFamily="2" charset="-78"/>
            </a:endParaRPr>
          </a:p>
          <a:p>
            <a:pPr algn="just">
              <a:lnSpc>
                <a:spcPct val="150000"/>
              </a:lnSpc>
            </a:pPr>
            <a:r>
              <a:rPr lang="fa-IR" sz="2000" dirty="0" smtClean="0">
                <a:solidFill>
                  <a:schemeClr val="bg1"/>
                </a:solidFill>
                <a:cs typeface="B Elham" pitchFamily="2" charset="-78"/>
              </a:rPr>
              <a:t>خط  آسمان یک شهر می تواند به روشنی چرخه های توسعه شهری را نشان دهد.</a:t>
            </a:r>
            <a:endParaRPr lang="en-US" sz="2000" dirty="0" smtClean="0">
              <a:solidFill>
                <a:schemeClr val="bg1"/>
              </a:solidFill>
              <a:cs typeface="B Elham" pitchFamily="2" charset="-78"/>
            </a:endParaRPr>
          </a:p>
          <a:p>
            <a:pPr algn="just">
              <a:lnSpc>
                <a:spcPct val="150000"/>
              </a:lnSpc>
            </a:pPr>
            <a:endParaRPr lang="en-US" sz="2000" dirty="0" smtClean="0">
              <a:solidFill>
                <a:schemeClr val="bg1"/>
              </a:solidFill>
              <a:cs typeface="B Elham" pitchFamily="2" charset="-78"/>
            </a:endParaRPr>
          </a:p>
          <a:p>
            <a:pPr algn="just">
              <a:lnSpc>
                <a:spcPct val="150000"/>
              </a:lnSpc>
            </a:pPr>
            <a:endParaRPr lang="fa-IR" sz="2000" dirty="0">
              <a:solidFill>
                <a:schemeClr val="bg1"/>
              </a:solidFill>
              <a:cs typeface="B Elham" pitchFamily="2" charset="-78"/>
            </a:endParaRPr>
          </a:p>
        </p:txBody>
      </p:sp>
      <p:sp>
        <p:nvSpPr>
          <p:cNvPr id="3" name="Title 2"/>
          <p:cNvSpPr>
            <a:spLocks noGrp="1"/>
          </p:cNvSpPr>
          <p:nvPr>
            <p:ph type="title"/>
          </p:nvPr>
        </p:nvSpPr>
        <p:spPr/>
        <p:txBody>
          <a:bodyPr>
            <a:normAutofit/>
          </a:bodyPr>
          <a:lstStyle/>
          <a:p>
            <a:pPr algn="ctr"/>
            <a:r>
              <a:rPr lang="fa-IR" sz="32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فصل 5: توليد فضاي مصنوع</a:t>
            </a:r>
            <a:endParaRPr lang="fa-IR" sz="3200" dirty="0"/>
          </a:p>
        </p:txBody>
      </p:sp>
      <p:sp>
        <p:nvSpPr>
          <p:cNvPr id="6" name="Text Placeholder 3"/>
          <p:cNvSpPr txBox="1">
            <a:spLocks/>
          </p:cNvSpPr>
          <p:nvPr/>
        </p:nvSpPr>
        <p:spPr>
          <a:xfrm>
            <a:off x="4786314" y="1071546"/>
            <a:ext cx="4040188" cy="762000"/>
          </a:xfrm>
          <a:prstGeom prst="rect">
            <a:avLst/>
          </a:prstGeom>
        </p:spPr>
        <p:txBody>
          <a:bodyPr vert="horz">
            <a:normAutofit/>
          </a:bodyPr>
          <a:lstStyle/>
          <a:p>
            <a:pPr algn="ctr" rtl="1"/>
            <a:r>
              <a:rPr lang="fa-IR" b="1" dirty="0" smtClean="0"/>
              <a:t>به صورت کالا درآوردن فضا و استاندارد کردن طراحی</a:t>
            </a:r>
            <a:endParaRPr lang="en-US" b="1" dirty="0"/>
          </a:p>
        </p:txBody>
      </p:sp>
      <p:pic>
        <p:nvPicPr>
          <p:cNvPr id="8" name="Content Placeholder 7" descr="hk_skyline_600.jpg"/>
          <p:cNvPicPr>
            <a:picLocks noGrp="1" noChangeAspect="1"/>
          </p:cNvPicPr>
          <p:nvPr>
            <p:ph sz="half" idx="2"/>
          </p:nvPr>
        </p:nvPicPr>
        <p:blipFill>
          <a:blip r:embed="rId2"/>
          <a:stretch>
            <a:fillRect/>
          </a:stretch>
        </p:blipFill>
        <p:spPr>
          <a:xfrm>
            <a:off x="357158" y="1428736"/>
            <a:ext cx="4181505" cy="41434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4)">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heel(4)">
                                      <p:cBhvr>
                                        <p:cTn id="12"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57752" y="1643050"/>
            <a:ext cx="4038600" cy="4525963"/>
          </a:xfrm>
        </p:spPr>
        <p:txBody>
          <a:bodyPr>
            <a:normAutofit/>
          </a:bodyPr>
          <a:lstStyle/>
          <a:p>
            <a:pPr algn="just">
              <a:lnSpc>
                <a:spcPct val="150000"/>
              </a:lnSpc>
            </a:pPr>
            <a:r>
              <a:rPr lang="fa-IR" sz="2000" dirty="0" smtClean="0">
                <a:solidFill>
                  <a:schemeClr val="bg1"/>
                </a:solidFill>
                <a:cs typeface="B Elham" pitchFamily="2" charset="-78"/>
              </a:rPr>
              <a:t>  فضای عمومی را می توان به مثابه فضای تعریفی کرد که اجازه میدهد مردم به آن دسترسی داشته باشد و فعالیت هایی در آن صورت پذیرد و در جهت منافع عموم تامین و اداره شود.</a:t>
            </a:r>
            <a:endParaRPr lang="en-US" sz="2000" dirty="0" smtClean="0">
              <a:solidFill>
                <a:schemeClr val="bg1"/>
              </a:solidFill>
              <a:cs typeface="B Elham" pitchFamily="2" charset="-78"/>
            </a:endParaRPr>
          </a:p>
          <a:p>
            <a:pPr algn="just">
              <a:lnSpc>
                <a:spcPct val="150000"/>
              </a:lnSpc>
            </a:pPr>
            <a:endParaRPr lang="fa-IR" sz="2000" dirty="0" smtClean="0">
              <a:solidFill>
                <a:schemeClr val="bg1"/>
              </a:solidFill>
              <a:cs typeface="B Elham" pitchFamily="2" charset="-78"/>
            </a:endParaRPr>
          </a:p>
          <a:p>
            <a:pPr algn="just">
              <a:lnSpc>
                <a:spcPct val="150000"/>
              </a:lnSpc>
            </a:pPr>
            <a:r>
              <a:rPr lang="fa-IR" sz="2000" dirty="0" smtClean="0">
                <a:solidFill>
                  <a:schemeClr val="bg1"/>
                </a:solidFill>
                <a:cs typeface="B Elham" pitchFamily="2" charset="-78"/>
              </a:rPr>
              <a:t>ویژگی فضای عمومی زندگی جمعی، فرهنگ شهری و مباحث روزمره ما را بیان می کند و برآنها تاثیر می گذارد.</a:t>
            </a:r>
            <a:endParaRPr lang="en-US" sz="2000" dirty="0" smtClean="0">
              <a:solidFill>
                <a:schemeClr val="bg1"/>
              </a:solidFill>
              <a:cs typeface="B Elham" pitchFamily="2" charset="-78"/>
            </a:endParaRPr>
          </a:p>
          <a:p>
            <a:pPr algn="just">
              <a:lnSpc>
                <a:spcPct val="150000"/>
              </a:lnSpc>
            </a:pPr>
            <a:endParaRPr lang="en-US" sz="2000" dirty="0" smtClean="0">
              <a:solidFill>
                <a:schemeClr val="bg1"/>
              </a:solidFill>
              <a:cs typeface="B Elham" pitchFamily="2" charset="-78"/>
            </a:endParaRPr>
          </a:p>
          <a:p>
            <a:pPr algn="just">
              <a:lnSpc>
                <a:spcPct val="150000"/>
              </a:lnSpc>
            </a:pPr>
            <a:endParaRPr lang="fa-IR" sz="2000" dirty="0">
              <a:solidFill>
                <a:schemeClr val="bg1"/>
              </a:solidFill>
              <a:cs typeface="B Elham" pitchFamily="2" charset="-78"/>
            </a:endParaRPr>
          </a:p>
        </p:txBody>
      </p:sp>
      <p:sp>
        <p:nvSpPr>
          <p:cNvPr id="3" name="Title 2"/>
          <p:cNvSpPr>
            <a:spLocks noGrp="1"/>
          </p:cNvSpPr>
          <p:nvPr>
            <p:ph type="title"/>
          </p:nvPr>
        </p:nvSpPr>
        <p:spPr>
          <a:xfrm>
            <a:off x="500034" y="285728"/>
            <a:ext cx="8229600" cy="1143000"/>
          </a:xfrm>
        </p:spPr>
        <p:txBody>
          <a:bodyPr>
            <a:normAutofit/>
          </a:bodyPr>
          <a:lstStyle/>
          <a:p>
            <a:pPr algn="ctr"/>
            <a:r>
              <a:rPr lang="fa-IR" sz="32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فصل 5: توليد فضاي مصنوع</a:t>
            </a:r>
            <a:endParaRPr lang="fa-IR" sz="3200" dirty="0"/>
          </a:p>
        </p:txBody>
      </p:sp>
      <p:sp>
        <p:nvSpPr>
          <p:cNvPr id="6" name="Text Placeholder 3"/>
          <p:cNvSpPr txBox="1">
            <a:spLocks/>
          </p:cNvSpPr>
          <p:nvPr/>
        </p:nvSpPr>
        <p:spPr>
          <a:xfrm>
            <a:off x="4786314" y="1071546"/>
            <a:ext cx="4040188" cy="571504"/>
          </a:xfrm>
          <a:prstGeom prst="rect">
            <a:avLst/>
          </a:prstGeom>
        </p:spPr>
        <p:txBody>
          <a:bodyPr vert="horz">
            <a:normAutofit/>
          </a:bodyPr>
          <a:lstStyle/>
          <a:p>
            <a:pPr algn="ctr" rtl="1"/>
            <a:r>
              <a:rPr lang="fa-IR" sz="2000" b="1" dirty="0" smtClean="0"/>
              <a:t>فضای عمومی چیست؟</a:t>
            </a:r>
          </a:p>
          <a:p>
            <a:pPr algn="ctr" rtl="1"/>
            <a:endParaRPr lang="fa-IR" sz="2000" dirty="0" smtClean="0"/>
          </a:p>
          <a:p>
            <a:pPr algn="ctr" rtl="1"/>
            <a:endParaRPr lang="fa-IR" sz="2000" dirty="0" smtClean="0"/>
          </a:p>
          <a:p>
            <a:pPr algn="ctr" rtl="1"/>
            <a:endParaRPr lang="fa-IR" sz="2000" dirty="0" smtClean="0"/>
          </a:p>
        </p:txBody>
      </p:sp>
      <p:pic>
        <p:nvPicPr>
          <p:cNvPr id="9" name="Content Placeholder 8" descr="campus.jpg"/>
          <p:cNvPicPr>
            <a:picLocks noGrp="1" noChangeAspect="1"/>
          </p:cNvPicPr>
          <p:nvPr>
            <p:ph sz="half" idx="2"/>
          </p:nvPr>
        </p:nvPicPr>
        <p:blipFill>
          <a:blip r:embed="rId2"/>
          <a:stretch>
            <a:fillRect/>
          </a:stretch>
        </p:blipFill>
        <p:spPr>
          <a:xfrm>
            <a:off x="357188" y="1500174"/>
            <a:ext cx="4038600" cy="41434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Action Button: Forward or Next 9">
            <a:hlinkClick r:id="rId3" action="ppaction://hlinksldjump" highlightClick="1"/>
          </p:cNvPr>
          <p:cNvSpPr/>
          <p:nvPr/>
        </p:nvSpPr>
        <p:spPr>
          <a:xfrm>
            <a:off x="8429652" y="6215082"/>
            <a:ext cx="357158" cy="285752"/>
          </a:xfrm>
          <a:prstGeom prst="actionButtonForwardNex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4)">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plus(in)">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lide(fromBottom)">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pPr>
            <a:r>
              <a:rPr lang="fa-IR" dirty="0" smtClean="0">
                <a:solidFill>
                  <a:schemeClr val="bg1"/>
                </a:solidFill>
                <a:cs typeface="B Elham" pitchFamily="2" charset="-78"/>
              </a:rPr>
              <a:t>دولت،بازار و تولید فضا</a:t>
            </a:r>
          </a:p>
          <a:p>
            <a:pPr algn="just">
              <a:lnSpc>
                <a:spcPct val="150000"/>
              </a:lnSpc>
            </a:pPr>
            <a:r>
              <a:rPr lang="fa-IR" sz="2400" dirty="0" smtClean="0">
                <a:cs typeface="B Elham" pitchFamily="2" charset="-78"/>
              </a:rPr>
              <a:t>رابطه بین دولت و بازار در تولید محیط مصنوع پیچیده است و می توان آن را از منظرهای متعددی بررسی کرد.در عام ترین مقیاس،دولت و بازار دو بخش اصلی تشکیل دهنده یک اقتصاد سیاسی هستند که تولید محیط مصنوع در این اقتصاد سیاسی روی می دهد و به تخمین پیوستگی اش کمک می کند.</a:t>
            </a:r>
            <a:endParaRPr lang="en-US" sz="2400" dirty="0" smtClean="0">
              <a:cs typeface="B Elham" pitchFamily="2" charset="-78"/>
            </a:endParaRPr>
          </a:p>
          <a:p>
            <a:endParaRPr lang="fa-IR" dirty="0"/>
          </a:p>
        </p:txBody>
      </p:sp>
      <p:sp>
        <p:nvSpPr>
          <p:cNvPr id="3" name="Title 2"/>
          <p:cNvSpPr>
            <a:spLocks noGrp="1"/>
          </p:cNvSpPr>
          <p:nvPr>
            <p:ph type="title"/>
          </p:nvPr>
        </p:nvSpPr>
        <p:spPr/>
        <p:txBody>
          <a:bodyPr>
            <a:normAutofit/>
          </a:bodyPr>
          <a:lstStyle/>
          <a:p>
            <a:pPr algn="ctr"/>
            <a:r>
              <a:rPr lang="fa-IR" sz="2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فصل 6: ضابطه دار ساختن شكل شهر</a:t>
            </a:r>
            <a:endParaRPr lang="fa-IR" sz="2800" dirty="0"/>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7.-MAIN-PLAZA.jpg"/>
          <p:cNvPicPr>
            <a:picLocks noGrp="1" noChangeAspect="1"/>
          </p:cNvPicPr>
          <p:nvPr>
            <p:ph sz="half" idx="1"/>
          </p:nvPr>
        </p:nvPicPr>
        <p:blipFill>
          <a:blip r:embed="rId2"/>
          <a:stretch>
            <a:fillRect/>
          </a:stretch>
        </p:blipFill>
        <p:spPr>
          <a:xfrm>
            <a:off x="357158" y="1428736"/>
            <a:ext cx="4038600" cy="44846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Content Placeholder 5"/>
          <p:cNvSpPr>
            <a:spLocks noGrp="1"/>
          </p:cNvSpPr>
          <p:nvPr>
            <p:ph sz="half" idx="2"/>
          </p:nvPr>
        </p:nvSpPr>
        <p:spPr>
          <a:xfrm>
            <a:off x="4643438" y="1357298"/>
            <a:ext cx="4038600" cy="5000660"/>
          </a:xfrm>
        </p:spPr>
        <p:txBody>
          <a:bodyPr>
            <a:normAutofit fontScale="70000" lnSpcReduction="20000"/>
          </a:bodyPr>
          <a:lstStyle/>
          <a:p>
            <a:pPr algn="just">
              <a:lnSpc>
                <a:spcPct val="160000"/>
              </a:lnSpc>
              <a:buNone/>
            </a:pPr>
            <a:r>
              <a:rPr lang="fa-IR" dirty="0" smtClean="0"/>
              <a:t> </a:t>
            </a:r>
            <a:r>
              <a:rPr lang="fa-IR" sz="2200" b="1" dirty="0" smtClean="0">
                <a:cs typeface="B Elham" pitchFamily="2" charset="-78"/>
              </a:rPr>
              <a:t>برنامه ریزی و طراحی</a:t>
            </a:r>
            <a:endParaRPr lang="en-US" sz="2200" b="1" dirty="0" smtClean="0">
              <a:cs typeface="B Elham" pitchFamily="2" charset="-78"/>
            </a:endParaRPr>
          </a:p>
          <a:p>
            <a:pPr algn="just">
              <a:lnSpc>
                <a:spcPct val="160000"/>
              </a:lnSpc>
            </a:pPr>
            <a:r>
              <a:rPr lang="fa-IR" sz="2600" dirty="0" smtClean="0">
                <a:solidFill>
                  <a:schemeClr val="bg1"/>
                </a:solidFill>
                <a:cs typeface="B Elham" pitchFamily="2" charset="-78"/>
              </a:rPr>
              <a:t>برنامه ربزی شهری به مثابه شاخه ای از معماری تکامل یافته است که به طراحی شهری می پردازد و عمدتا جایگزین ملاحظات اجتماعی پیش تر می شود.</a:t>
            </a:r>
            <a:endParaRPr lang="en-US" sz="2600" dirty="0" smtClean="0">
              <a:solidFill>
                <a:schemeClr val="bg1"/>
              </a:solidFill>
              <a:cs typeface="B Elham" pitchFamily="2" charset="-78"/>
            </a:endParaRPr>
          </a:p>
          <a:p>
            <a:pPr>
              <a:lnSpc>
                <a:spcPct val="170000"/>
              </a:lnSpc>
            </a:pPr>
            <a:r>
              <a:rPr lang="fa-IR" b="1" dirty="0" smtClean="0">
                <a:cs typeface="B Elham" pitchFamily="2" charset="-78"/>
              </a:rPr>
              <a:t>کنترل طراحانه</a:t>
            </a:r>
            <a:endParaRPr lang="en-US" b="1" dirty="0" smtClean="0">
              <a:cs typeface="B Elham" pitchFamily="2" charset="-78"/>
            </a:endParaRPr>
          </a:p>
          <a:p>
            <a:pPr>
              <a:lnSpc>
                <a:spcPct val="170000"/>
              </a:lnSpc>
            </a:pPr>
            <a:r>
              <a:rPr lang="fa-IR" dirty="0" smtClean="0">
                <a:solidFill>
                  <a:schemeClr val="bg1"/>
                </a:solidFill>
                <a:cs typeface="B Elham" pitchFamily="2" charset="-78"/>
              </a:rPr>
              <a:t>کنترل طراحانه اغلب ابعاد متعددی داشته که در یک سطح تنش میان معماران و برنامه ریزان بر سر کنترل زیبایی شناختی بوده است که محور آن تنش میان آزادی بیان در برابرکنترل عمومی است.</a:t>
            </a:r>
            <a:endParaRPr lang="en-US" dirty="0" smtClean="0">
              <a:solidFill>
                <a:schemeClr val="bg1"/>
              </a:solidFill>
              <a:cs typeface="B Elham" pitchFamily="2" charset="-78"/>
            </a:endParaRPr>
          </a:p>
        </p:txBody>
      </p:sp>
      <p:sp>
        <p:nvSpPr>
          <p:cNvPr id="3" name="Title 2"/>
          <p:cNvSpPr>
            <a:spLocks noGrp="1"/>
          </p:cNvSpPr>
          <p:nvPr>
            <p:ph type="title"/>
          </p:nvPr>
        </p:nvSpPr>
        <p:spPr/>
        <p:txBody>
          <a:bodyPr>
            <a:normAutofit/>
          </a:bodyPr>
          <a:lstStyle/>
          <a:p>
            <a:pPr algn="ctr"/>
            <a:r>
              <a:rPr lang="fa-IR" sz="2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فصل 6: ضابطه دار ساختن شكل شهر</a:t>
            </a:r>
            <a:endParaRPr lang="fa-IR" sz="2800" dirty="0"/>
          </a:p>
        </p:txBody>
      </p:sp>
      <p:sp>
        <p:nvSpPr>
          <p:cNvPr id="8" name="Action Button: Forward or Next 7">
            <a:hlinkClick r:id="rId3" action="ppaction://hlinksldjump" highlightClick="1"/>
          </p:cNvPr>
          <p:cNvSpPr/>
          <p:nvPr/>
        </p:nvSpPr>
        <p:spPr>
          <a:xfrm>
            <a:off x="8429652" y="6215082"/>
            <a:ext cx="357158" cy="285752"/>
          </a:xfrm>
          <a:prstGeom prst="actionButtonForwardNex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p:cTn id="12"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1" end="1"/>
                                            </p:txEl>
                                          </p:spTgt>
                                        </p:tgtEl>
                                        <p:attrNameLst>
                                          <p:attrName>ppt_h</p:attrName>
                                        </p:attrNameLst>
                                      </p:cBhvr>
                                      <p:tavLst>
                                        <p:tav tm="0">
                                          <p:val>
                                            <p:fltVal val="0"/>
                                          </p:val>
                                        </p:tav>
                                        <p:tav tm="100000">
                                          <p:val>
                                            <p:strVal val="#ppt_h"/>
                                          </p:val>
                                        </p:tav>
                                      </p:tavLst>
                                    </p:anim>
                                  </p:childTnLst>
                                </p:cTn>
                              </p:par>
                            </p:childTnLst>
                          </p:cTn>
                        </p:par>
                        <p:par>
                          <p:cTn id="14" fill="hold">
                            <p:stCondLst>
                              <p:cond delay="500"/>
                            </p:stCondLst>
                            <p:childTnLst>
                              <p:par>
                                <p:cTn id="15" presetID="58" presetClass="entr" presetSubtype="0" accel="100000" fill="hold" nodeType="after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p:cTn id="17" dur="500" fill="hold"/>
                                        <p:tgtEl>
                                          <p:spTgt spid="6">
                                            <p:txEl>
                                              <p:pRg st="2" end="2"/>
                                            </p:txEl>
                                          </p:spTgt>
                                        </p:tgtEl>
                                        <p:attrNameLst>
                                          <p:attrName>ppt_w</p:attrName>
                                        </p:attrNameLst>
                                      </p:cBhvr>
                                      <p:tavLst>
                                        <p:tav tm="0">
                                          <p:val>
                                            <p:strVal val="#ppt_w*2.5"/>
                                          </p:val>
                                        </p:tav>
                                        <p:tav tm="100000">
                                          <p:val>
                                            <p:strVal val="#ppt_w"/>
                                          </p:val>
                                        </p:tav>
                                      </p:tavLst>
                                    </p:anim>
                                    <p:anim calcmode="lin" valueType="num">
                                      <p:cBhvr>
                                        <p:cTn id="18" dur="500" fill="hold"/>
                                        <p:tgtEl>
                                          <p:spTgt spid="6">
                                            <p:txEl>
                                              <p:pRg st="2" end="2"/>
                                            </p:txEl>
                                          </p:spTgt>
                                        </p:tgtEl>
                                        <p:attrNameLst>
                                          <p:attrName>ppt_h</p:attrName>
                                        </p:attrNameLst>
                                      </p:cBhvr>
                                      <p:tavLst>
                                        <p:tav tm="0">
                                          <p:val>
                                            <p:strVal val="#ppt_h*0.01"/>
                                          </p:val>
                                        </p:tav>
                                        <p:tav tm="100000">
                                          <p:val>
                                            <p:strVal val="#ppt_h"/>
                                          </p:val>
                                        </p:tav>
                                      </p:tavLst>
                                    </p:anim>
                                    <p:anim calcmode="lin" valueType="num">
                                      <p:cBhvr>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0" dur="500" fill="hold"/>
                                        <p:tgtEl>
                                          <p:spTgt spid="6">
                                            <p:txEl>
                                              <p:pRg st="2" end="2"/>
                                            </p:txEl>
                                          </p:spTgt>
                                        </p:tgtEl>
                                        <p:attrNameLst>
                                          <p:attrName>ppt_y</p:attrName>
                                        </p:attrNameLst>
                                      </p:cBhvr>
                                      <p:tavLst>
                                        <p:tav tm="0">
                                          <p:val>
                                            <p:strVal val="#ppt_h+1"/>
                                          </p:val>
                                        </p:tav>
                                        <p:tav tm="100000">
                                          <p:val>
                                            <p:strVal val="#ppt_y"/>
                                          </p:val>
                                        </p:tav>
                                      </p:tavLst>
                                    </p:anim>
                                    <p:animEffect transition="in" filter="fade">
                                      <p:cBhvr>
                                        <p:cTn id="21" dur="500"/>
                                        <p:tgtEl>
                                          <p:spTgt spid="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9" presetClass="entr" presetSubtype="0" accel="100000" fill="hold"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 calcmode="lin" valueType="num">
                                      <p:cBhvr>
                                        <p:cTn id="26" dur="500" fill="hold"/>
                                        <p:tgtEl>
                                          <p:spTgt spid="6">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6">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6">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 calcmode="lin" valueType="num">
                                      <p:cBhvr>
                                        <p:cTn id="36" dur="500" fill="hold"/>
                                        <p:tgtEl>
                                          <p:spTgt spid="7"/>
                                        </p:tgtEl>
                                        <p:attrNameLst>
                                          <p:attrName>style.rotation</p:attrName>
                                        </p:attrNameLst>
                                      </p:cBhvr>
                                      <p:tavLst>
                                        <p:tav tm="0">
                                          <p:val>
                                            <p:fltVal val="360"/>
                                          </p:val>
                                        </p:tav>
                                        <p:tav tm="100000">
                                          <p:val>
                                            <p:fltVal val="0"/>
                                          </p:val>
                                        </p:tav>
                                      </p:tavLst>
                                    </p:anim>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lgn="just">
              <a:lnSpc>
                <a:spcPct val="150000"/>
              </a:lnSpc>
              <a:buNone/>
            </a:pPr>
            <a:r>
              <a:rPr lang="fa-IR" sz="2400" dirty="0" smtClean="0"/>
              <a:t>دكتر علي مدني پور دانشيار كرسي طراحي شهري و مدير گروه  دانشكده معماري، برنامه ريزي و طراحي محيط دانشگاه نيوكاسل انگلستان است.</a:t>
            </a:r>
          </a:p>
          <a:p>
            <a:pPr algn="just">
              <a:lnSpc>
                <a:spcPct val="150000"/>
              </a:lnSpc>
              <a:buNone/>
            </a:pPr>
            <a:endParaRPr lang="fa-IR" sz="2400" dirty="0" smtClean="0"/>
          </a:p>
          <a:p>
            <a:pPr algn="just">
              <a:lnSpc>
                <a:spcPct val="150000"/>
              </a:lnSpc>
              <a:buNone/>
            </a:pPr>
            <a:endParaRPr lang="fa-IR" sz="2400" dirty="0" smtClean="0"/>
          </a:p>
          <a:p>
            <a:pPr algn="just">
              <a:lnSpc>
                <a:spcPct val="150000"/>
              </a:lnSpc>
              <a:buNone/>
            </a:pPr>
            <a:endParaRPr lang="fa-IR" sz="2400" dirty="0" smtClean="0"/>
          </a:p>
          <a:p>
            <a:pPr algn="just">
              <a:lnSpc>
                <a:spcPct val="150000"/>
              </a:lnSpc>
              <a:buNone/>
            </a:pPr>
            <a:r>
              <a:rPr lang="fa-IR" sz="2400" dirty="0" smtClean="0"/>
              <a:t>موضوع اصلي تحقيقات او توسعه و طراحي شهري در محيطي بين المللي است كه طي آن به ويژگي هاي اجتماعي و روان شناختي شهر و هم چنين به طبيعت طراحي شهري و ارتباط آن با زمينه هاي فرهنگي و اقتصادي شهر مي پردازد.</a:t>
            </a:r>
            <a:endParaRPr lang="fa-IR" sz="2400" dirty="0"/>
          </a:p>
        </p:txBody>
      </p:sp>
      <p:sp>
        <p:nvSpPr>
          <p:cNvPr id="3" name="Title 2"/>
          <p:cNvSpPr>
            <a:spLocks noGrp="1"/>
          </p:cNvSpPr>
          <p:nvPr>
            <p:ph type="title"/>
          </p:nvPr>
        </p:nvSpPr>
        <p:spPr/>
        <p:txBody>
          <a:bodyPr/>
          <a:lstStyle/>
          <a:p>
            <a:pPr algn="ctr"/>
            <a:r>
              <a:rPr lang="fa-IR"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درباره نويسنده</a:t>
            </a:r>
            <a:endParaRPr lang="fa-IR"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Picture 3" descr="picture.php.jpg"/>
          <p:cNvPicPr>
            <a:picLocks noChangeAspect="1"/>
          </p:cNvPicPr>
          <p:nvPr/>
        </p:nvPicPr>
        <p:blipFill>
          <a:blip r:embed="rId2"/>
          <a:stretch>
            <a:fillRect/>
          </a:stretch>
        </p:blipFill>
        <p:spPr>
          <a:xfrm>
            <a:off x="714348" y="2071678"/>
            <a:ext cx="1785950" cy="207170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870">
                                          <p:stCondLst>
                                            <p:cond delay="0"/>
                                          </p:stCondLst>
                                        </p:cTn>
                                        <p:tgtEl>
                                          <p:spTgt spid="4"/>
                                        </p:tgtEl>
                                      </p:cBhvr>
                                    </p:animEffect>
                                    <p:anim calcmode="lin" valueType="num">
                                      <p:cBhvr>
                                        <p:cTn id="8" dur="273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4"/>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4"/>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4"/>
                                        </p:tgtEl>
                                        <p:attrNameLst>
                                          <p:attrName>ppt_y</p:attrName>
                                        </p:attrNameLst>
                                      </p:cBhvr>
                                      <p:tavLst>
                                        <p:tav tm="0" fmla="#ppt_y-sin(pi*$)/81">
                                          <p:val>
                                            <p:fltVal val="0"/>
                                          </p:val>
                                        </p:tav>
                                        <p:tav tm="100000">
                                          <p:val>
                                            <p:fltVal val="1"/>
                                          </p:val>
                                        </p:tav>
                                      </p:tavLst>
                                    </p:anim>
                                    <p:animScale>
                                      <p:cBhvr>
                                        <p:cTn id="13" dur="39">
                                          <p:stCondLst>
                                            <p:cond delay="975"/>
                                          </p:stCondLst>
                                        </p:cTn>
                                        <p:tgtEl>
                                          <p:spTgt spid="4"/>
                                        </p:tgtEl>
                                      </p:cBhvr>
                                      <p:to x="100000" y="60000"/>
                                    </p:animScale>
                                    <p:animScale>
                                      <p:cBhvr>
                                        <p:cTn id="14" dur="249" decel="50000">
                                          <p:stCondLst>
                                            <p:cond delay="1014"/>
                                          </p:stCondLst>
                                        </p:cTn>
                                        <p:tgtEl>
                                          <p:spTgt spid="4"/>
                                        </p:tgtEl>
                                      </p:cBhvr>
                                      <p:to x="100000" y="100000"/>
                                    </p:animScale>
                                    <p:animScale>
                                      <p:cBhvr>
                                        <p:cTn id="15" dur="39">
                                          <p:stCondLst>
                                            <p:cond delay="1968"/>
                                          </p:stCondLst>
                                        </p:cTn>
                                        <p:tgtEl>
                                          <p:spTgt spid="4"/>
                                        </p:tgtEl>
                                      </p:cBhvr>
                                      <p:to x="100000" y="80000"/>
                                    </p:animScale>
                                    <p:animScale>
                                      <p:cBhvr>
                                        <p:cTn id="16" dur="249" decel="50000">
                                          <p:stCondLst>
                                            <p:cond delay="2007"/>
                                          </p:stCondLst>
                                        </p:cTn>
                                        <p:tgtEl>
                                          <p:spTgt spid="4"/>
                                        </p:tgtEl>
                                      </p:cBhvr>
                                      <p:to x="100000" y="100000"/>
                                    </p:animScale>
                                    <p:animScale>
                                      <p:cBhvr>
                                        <p:cTn id="17" dur="39">
                                          <p:stCondLst>
                                            <p:cond delay="2463"/>
                                          </p:stCondLst>
                                        </p:cTn>
                                        <p:tgtEl>
                                          <p:spTgt spid="4"/>
                                        </p:tgtEl>
                                      </p:cBhvr>
                                      <p:to x="100000" y="90000"/>
                                    </p:animScale>
                                    <p:animScale>
                                      <p:cBhvr>
                                        <p:cTn id="18" dur="249" decel="50000">
                                          <p:stCondLst>
                                            <p:cond delay="2502"/>
                                          </p:stCondLst>
                                        </p:cTn>
                                        <p:tgtEl>
                                          <p:spTgt spid="4"/>
                                        </p:tgtEl>
                                      </p:cBhvr>
                                      <p:to x="100000" y="100000"/>
                                    </p:animScale>
                                    <p:animScale>
                                      <p:cBhvr>
                                        <p:cTn id="19" dur="39">
                                          <p:stCondLst>
                                            <p:cond delay="2712"/>
                                          </p:stCondLst>
                                        </p:cTn>
                                        <p:tgtEl>
                                          <p:spTgt spid="4"/>
                                        </p:tgtEl>
                                      </p:cBhvr>
                                      <p:to x="100000" y="95000"/>
                                    </p:animScale>
                                    <p:animScale>
                                      <p:cBhvr>
                                        <p:cTn id="20" dur="249" decel="50000">
                                          <p:stCondLst>
                                            <p:cond delay="2751"/>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
              <a:lnSpc>
                <a:spcPct val="150000"/>
              </a:lnSpc>
            </a:pPr>
            <a:r>
              <a:rPr lang="fa-IR" sz="2200" dirty="0" smtClean="0">
                <a:cs typeface="B Elham" pitchFamily="2" charset="-78"/>
              </a:rPr>
              <a:t>انسان ها در طول تاريخ در واكنش به واقعيت زندگي هاي شان با وجود تمامي نقصان هاي احتمالي خود، به جهاني آرماني انديشيده اند، جايي كه تصويرشان از كمال حاكم خواهد بود.</a:t>
            </a:r>
          </a:p>
          <a:p>
            <a:pPr algn="just">
              <a:lnSpc>
                <a:spcPct val="150000"/>
              </a:lnSpc>
            </a:pPr>
            <a:endParaRPr lang="fa-IR" sz="2200" dirty="0" smtClean="0">
              <a:cs typeface="B Elham" pitchFamily="2" charset="-78"/>
            </a:endParaRPr>
          </a:p>
          <a:p>
            <a:pPr algn="just">
              <a:lnSpc>
                <a:spcPct val="150000"/>
              </a:lnSpc>
            </a:pPr>
            <a:r>
              <a:rPr lang="fa-IR" sz="2200" dirty="0" smtClean="0">
                <a:cs typeface="B Elham" pitchFamily="2" charset="-78"/>
              </a:rPr>
              <a:t>اين تصاوير ممكن است در حد روياهايي باقي بمانند </a:t>
            </a:r>
          </a:p>
          <a:p>
            <a:pPr algn="just">
              <a:lnSpc>
                <a:spcPct val="150000"/>
              </a:lnSpc>
            </a:pPr>
            <a:endParaRPr lang="en-US" sz="2200" dirty="0" smtClean="0">
              <a:cs typeface="B Elham" pitchFamily="2" charset="-78"/>
            </a:endParaRPr>
          </a:p>
          <a:p>
            <a:pPr algn="just">
              <a:lnSpc>
                <a:spcPct val="150000"/>
              </a:lnSpc>
            </a:pPr>
            <a:r>
              <a:rPr lang="fa-IR" sz="2200" dirty="0" smtClean="0">
                <a:cs typeface="B Elham" pitchFamily="2" charset="-78"/>
              </a:rPr>
              <a:t>نظريه آرمانشهر به ويژه پس از رنسانس بيشتر شد و متفكران آرمانشهرها به پيروي از انسان گراها معتقدند، انسانها اين قابليت را دارند كه زندگي هاي شان را كنترل و به آنها هر شكلي كه بخواهند، بدهند.</a:t>
            </a:r>
            <a:endParaRPr lang="en-US" sz="2200" dirty="0" smtClean="0">
              <a:cs typeface="B Elham" pitchFamily="2" charset="-78"/>
            </a:endParaRPr>
          </a:p>
          <a:p>
            <a:pPr algn="just">
              <a:lnSpc>
                <a:spcPct val="150000"/>
              </a:lnSpc>
            </a:pPr>
            <a:endParaRPr lang="fa-IR" dirty="0"/>
          </a:p>
        </p:txBody>
      </p:sp>
      <p:sp>
        <p:nvSpPr>
          <p:cNvPr id="3" name="Title 2"/>
          <p:cNvSpPr>
            <a:spLocks noGrp="1"/>
          </p:cNvSpPr>
          <p:nvPr>
            <p:ph type="title"/>
          </p:nvPr>
        </p:nvSpPr>
        <p:spPr/>
        <p:txBody>
          <a:bodyPr>
            <a:normAutofit/>
          </a:bodyPr>
          <a:lstStyle/>
          <a:p>
            <a:pPr algn="ctr"/>
            <a:r>
              <a:rPr lang="fa-IR" sz="32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فصل 7: تصاوير كمال</a:t>
            </a:r>
            <a:endParaRPr lang="fa-IR" sz="3200"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Text Placeholder 6"/>
          <p:cNvSpPr txBox="1">
            <a:spLocks/>
          </p:cNvSpPr>
          <p:nvPr/>
        </p:nvSpPr>
        <p:spPr>
          <a:xfrm>
            <a:off x="642910" y="1000108"/>
            <a:ext cx="7715304" cy="762000"/>
          </a:xfrm>
          <a:prstGeom prst="rect">
            <a:avLst/>
          </a:prstGeom>
        </p:spPr>
        <p:txBody>
          <a:bodyPr>
            <a:normAutofit/>
          </a:bodyPr>
          <a:lstStyle/>
          <a:p>
            <a:pPr algn="ctr">
              <a:lnSpc>
                <a:spcPct val="150000"/>
              </a:lnSpc>
              <a:buNone/>
            </a:pPr>
            <a:r>
              <a:rPr lang="fa-IR" sz="2400" b="1" dirty="0" smtClean="0">
                <a:solidFill>
                  <a:schemeClr val="bg1"/>
                </a:solidFill>
                <a:cs typeface="Titr" pitchFamily="2" charset="-78"/>
              </a:rPr>
              <a:t>آرمانشهر</a:t>
            </a:r>
          </a:p>
        </p:txBody>
      </p:sp>
    </p:spTree>
  </p:cSld>
  <p:clrMapOvr>
    <a:overrideClrMapping bg1="lt1" tx1="dk1" bg2="lt2" tx2="dk2" accent1="accent1" accent2="accent2" accent3="accent3" accent4="accent4" accent5="accent5" accent6="accent6" hlink="hlink" folHlink="folHlink"/>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slide(fromTop)">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 calcmode="lin" valueType="num">
                                      <p:cBhvr>
                                        <p:cTn id="26"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27"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28"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57752" y="1500174"/>
            <a:ext cx="4038600" cy="4525963"/>
          </a:xfrm>
        </p:spPr>
        <p:txBody>
          <a:bodyPr>
            <a:normAutofit/>
          </a:bodyPr>
          <a:lstStyle/>
          <a:p>
            <a:pPr algn="just">
              <a:lnSpc>
                <a:spcPct val="150000"/>
              </a:lnSpc>
            </a:pPr>
            <a:r>
              <a:rPr lang="fa-IR" sz="2200" dirty="0" smtClean="0">
                <a:cs typeface="B Elham" pitchFamily="2" charset="-78"/>
              </a:rPr>
              <a:t> </a:t>
            </a:r>
            <a:r>
              <a:rPr lang="fa-IR" sz="2200" dirty="0" smtClean="0">
                <a:solidFill>
                  <a:schemeClr val="bg1"/>
                </a:solidFill>
                <a:cs typeface="B Elham" pitchFamily="2" charset="-78"/>
              </a:rPr>
              <a:t>نمونه اوليه  و مهم آرمانشهر </a:t>
            </a:r>
            <a:r>
              <a:rPr lang="en-US" sz="2200" dirty="0" smtClean="0">
                <a:solidFill>
                  <a:schemeClr val="bg1"/>
                </a:solidFill>
                <a:cs typeface="B Elham" pitchFamily="2" charset="-78"/>
              </a:rPr>
              <a:t>utopia</a:t>
            </a:r>
            <a:r>
              <a:rPr lang="fa-IR" sz="2200" dirty="0" smtClean="0">
                <a:solidFill>
                  <a:schemeClr val="bg1"/>
                </a:solidFill>
                <a:cs typeface="B Elham" pitchFamily="2" charset="-78"/>
              </a:rPr>
              <a:t> اثر توماس مور است.</a:t>
            </a:r>
          </a:p>
          <a:p>
            <a:pPr algn="just">
              <a:lnSpc>
                <a:spcPct val="150000"/>
              </a:lnSpc>
            </a:pPr>
            <a:endParaRPr lang="en-US" sz="2200" dirty="0" smtClean="0">
              <a:solidFill>
                <a:schemeClr val="bg1"/>
              </a:solidFill>
              <a:cs typeface="B Elham" pitchFamily="2" charset="-78"/>
            </a:endParaRPr>
          </a:p>
          <a:p>
            <a:pPr algn="just">
              <a:lnSpc>
                <a:spcPct val="150000"/>
              </a:lnSpc>
            </a:pPr>
            <a:r>
              <a:rPr lang="fa-IR" sz="2200" dirty="0" smtClean="0">
                <a:solidFill>
                  <a:schemeClr val="bg1"/>
                </a:solidFill>
                <a:cs typeface="B Elham" pitchFamily="2" charset="-78"/>
              </a:rPr>
              <a:t>هدف مشترك آرمانشهرها پديد آوردن اجتماعي هماهنگ، به دور از تعارض جنايت و بدبختي بود.</a:t>
            </a:r>
            <a:endParaRPr lang="en-US" sz="2200" dirty="0" smtClean="0">
              <a:solidFill>
                <a:schemeClr val="bg1"/>
              </a:solidFill>
              <a:cs typeface="B Elham" pitchFamily="2" charset="-78"/>
            </a:endParaRPr>
          </a:p>
          <a:p>
            <a:pPr algn="just">
              <a:lnSpc>
                <a:spcPct val="150000"/>
              </a:lnSpc>
            </a:pPr>
            <a:endParaRPr lang="en-US" dirty="0" smtClean="0"/>
          </a:p>
          <a:p>
            <a:pPr algn="just">
              <a:lnSpc>
                <a:spcPct val="150000"/>
              </a:lnSpc>
            </a:pPr>
            <a:endParaRPr lang="fa-IR" dirty="0"/>
          </a:p>
        </p:txBody>
      </p:sp>
      <p:pic>
        <p:nvPicPr>
          <p:cNvPr id="5" name="Content Placeholder 4" descr="utopia.jpg"/>
          <p:cNvPicPr>
            <a:picLocks noGrp="1" noChangeAspect="1"/>
          </p:cNvPicPr>
          <p:nvPr>
            <p:ph sz="half" idx="2"/>
          </p:nvPr>
        </p:nvPicPr>
        <p:blipFill>
          <a:blip r:embed="rId2"/>
          <a:stretch>
            <a:fillRect/>
          </a:stretch>
        </p:blipFill>
        <p:spPr>
          <a:xfrm>
            <a:off x="428596" y="1643050"/>
            <a:ext cx="4038600" cy="43577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itle 2"/>
          <p:cNvSpPr>
            <a:spLocks noGrp="1"/>
          </p:cNvSpPr>
          <p:nvPr>
            <p:ph type="title"/>
          </p:nvPr>
        </p:nvSpPr>
        <p:spPr/>
        <p:txBody>
          <a:bodyPr/>
          <a:lstStyle/>
          <a:p>
            <a:pPr algn="ctr"/>
            <a:r>
              <a:rPr lang="fa-IR" sz="44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فصل 7: تصاوير كمال</a:t>
            </a:r>
            <a:endParaRPr lang="fa-IR" dirty="0"/>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4)">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heel(4)">
                                      <p:cBhvr>
                                        <p:cTn id="12" dur="1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fa-IR" sz="32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فصل 7: تصاوير كمال</a:t>
            </a:r>
            <a:endParaRPr lang="fa-IR" sz="3200" dirty="0"/>
          </a:p>
        </p:txBody>
      </p:sp>
      <p:sp>
        <p:nvSpPr>
          <p:cNvPr id="7" name="Text Placeholder 6"/>
          <p:cNvSpPr>
            <a:spLocks noGrp="1"/>
          </p:cNvSpPr>
          <p:nvPr>
            <p:ph type="body" sz="half" idx="3"/>
          </p:nvPr>
        </p:nvSpPr>
        <p:spPr>
          <a:xfrm>
            <a:off x="4572000" y="1142984"/>
            <a:ext cx="4041775" cy="762000"/>
          </a:xfrm>
        </p:spPr>
        <p:txBody>
          <a:bodyPr>
            <a:normAutofit/>
          </a:bodyPr>
          <a:lstStyle/>
          <a:p>
            <a:pPr algn="ctr"/>
            <a:r>
              <a:rPr lang="fa-IR" sz="2000" b="1" dirty="0" smtClean="0"/>
              <a:t>طراحي شهري مدرنيستي</a:t>
            </a:r>
            <a:endParaRPr lang="en-US" sz="2000" b="1" dirty="0" smtClean="0"/>
          </a:p>
        </p:txBody>
      </p:sp>
      <p:sp>
        <p:nvSpPr>
          <p:cNvPr id="5" name="Content Placeholder 4"/>
          <p:cNvSpPr>
            <a:spLocks noGrp="1"/>
          </p:cNvSpPr>
          <p:nvPr>
            <p:ph sz="quarter" idx="2"/>
          </p:nvPr>
        </p:nvSpPr>
        <p:spPr>
          <a:xfrm>
            <a:off x="4714876" y="2000240"/>
            <a:ext cx="4040188" cy="4143404"/>
          </a:xfrm>
        </p:spPr>
        <p:txBody>
          <a:bodyPr>
            <a:normAutofit/>
          </a:bodyPr>
          <a:lstStyle/>
          <a:p>
            <a:pPr algn="just">
              <a:lnSpc>
                <a:spcPct val="150000"/>
              </a:lnSpc>
            </a:pPr>
            <a:r>
              <a:rPr lang="fa-IR" sz="2000" dirty="0" smtClean="0">
                <a:cs typeface="B Elham" pitchFamily="2" charset="-78"/>
              </a:rPr>
              <a:t>مدرنيست ها معتقد بودند پيشرفت هاي فن آوري دوره معاصر، كه نتيجه فرآيند صنعتي گردانيدن و شهرنشيني است، قادر به ريشه كني مسايل شهري اند.</a:t>
            </a:r>
          </a:p>
          <a:p>
            <a:pPr algn="just">
              <a:lnSpc>
                <a:spcPct val="150000"/>
              </a:lnSpc>
              <a:buNone/>
            </a:pPr>
            <a:endParaRPr lang="fa-IR" sz="2000" dirty="0" smtClean="0">
              <a:cs typeface="B Elham" pitchFamily="2" charset="-78"/>
            </a:endParaRPr>
          </a:p>
          <a:p>
            <a:pPr algn="just">
              <a:lnSpc>
                <a:spcPct val="150000"/>
              </a:lnSpc>
            </a:pPr>
            <a:r>
              <a:rPr lang="fa-IR" sz="2000" dirty="0" smtClean="0">
                <a:cs typeface="B Elham" pitchFamily="2" charset="-78"/>
              </a:rPr>
              <a:t>ديدگاه مدرنيستي برآن بود كه شهرهاي عمودي پديد آورد.</a:t>
            </a:r>
            <a:endParaRPr lang="en-US" sz="2000" dirty="0" smtClean="0">
              <a:cs typeface="B Elham" pitchFamily="2" charset="-78"/>
            </a:endParaRPr>
          </a:p>
          <a:p>
            <a:pPr algn="just">
              <a:lnSpc>
                <a:spcPct val="150000"/>
              </a:lnSpc>
            </a:pPr>
            <a:endParaRPr lang="en-US" dirty="0" smtClean="0"/>
          </a:p>
          <a:p>
            <a:endParaRPr lang="fa-IR" dirty="0"/>
          </a:p>
        </p:txBody>
      </p:sp>
      <p:pic>
        <p:nvPicPr>
          <p:cNvPr id="6" name="Content Placeholder 5" descr="vertical-landscape.jpg"/>
          <p:cNvPicPr>
            <a:picLocks noGrp="1" noChangeAspect="1"/>
          </p:cNvPicPr>
          <p:nvPr>
            <p:ph sz="quarter" idx="4"/>
          </p:nvPr>
        </p:nvPicPr>
        <p:blipFill>
          <a:blip r:embed="rId2"/>
          <a:stretch>
            <a:fillRect/>
          </a:stretch>
        </p:blipFill>
        <p:spPr>
          <a:xfrm>
            <a:off x="357188" y="1500174"/>
            <a:ext cx="4041775" cy="4286280"/>
          </a:xfrm>
          <a:prstGeom prst="rect">
            <a:avLst/>
          </a:prstGeom>
          <a:ln>
            <a:noFill/>
          </a:ln>
          <a:effectLst>
            <a:softEdge rad="112500"/>
          </a:effectLst>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800" decel="100000"/>
                                        <p:tgtEl>
                                          <p:spTgt spid="7">
                                            <p:txEl>
                                              <p:pRg st="0" end="0"/>
                                            </p:txEl>
                                          </p:spTgt>
                                        </p:tgtEl>
                                      </p:cBhvr>
                                    </p:animEffect>
                                    <p:anim calcmode="lin" valueType="num">
                                      <p:cBhvr>
                                        <p:cTn id="8" dur="800" decel="100000" fill="hold"/>
                                        <p:tgtEl>
                                          <p:spTgt spid="7">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7">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7">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4" presetClass="entr" presetSubtype="0" accel="10000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p:cTn id="17" dur="1000" fill="hold"/>
                                        <p:tgtEl>
                                          <p:spTgt spid="5">
                                            <p:txEl>
                                              <p:pRg st="0" end="0"/>
                                            </p:txEl>
                                          </p:spTgt>
                                        </p:tgtEl>
                                        <p:attrNameLst>
                                          <p:attrName>ppt_w</p:attrName>
                                        </p:attrNameLst>
                                      </p:cBhvr>
                                      <p:tavLst>
                                        <p:tav tm="0">
                                          <p:val>
                                            <p:strVal val="#ppt_w*0.05"/>
                                          </p:val>
                                        </p:tav>
                                        <p:tav tm="100000">
                                          <p:val>
                                            <p:strVal val="#ppt_w"/>
                                          </p:val>
                                        </p:tav>
                                      </p:tavLst>
                                    </p:anim>
                                    <p:anim calcmode="lin" valueType="num">
                                      <p:cBhvr>
                                        <p:cTn id="18" dur="10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19"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20" dur="10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21" dur="10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4" presetClass="entr" presetSubtype="0" accel="10000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 calcmode="lin" valueType="num">
                                      <p:cBhvr>
                                        <p:cTn id="26" dur="1000" fill="hold"/>
                                        <p:tgtEl>
                                          <p:spTgt spid="5">
                                            <p:txEl>
                                              <p:pRg st="2" end="2"/>
                                            </p:txEl>
                                          </p:spTgt>
                                        </p:tgtEl>
                                        <p:attrNameLst>
                                          <p:attrName>ppt_w</p:attrName>
                                        </p:attrNameLst>
                                      </p:cBhvr>
                                      <p:tavLst>
                                        <p:tav tm="0">
                                          <p:val>
                                            <p:strVal val="#ppt_w*0.05"/>
                                          </p:val>
                                        </p:tav>
                                        <p:tav tm="100000">
                                          <p:val>
                                            <p:strVal val="#ppt_w"/>
                                          </p:val>
                                        </p:tav>
                                      </p:tavLst>
                                    </p:anim>
                                    <p:anim calcmode="lin" valueType="num">
                                      <p:cBhvr>
                                        <p:cTn id="27" dur="1000" fill="hold"/>
                                        <p:tgtEl>
                                          <p:spTgt spid="5">
                                            <p:txEl>
                                              <p:pRg st="2" end="2"/>
                                            </p:txEl>
                                          </p:spTgt>
                                        </p:tgtEl>
                                        <p:attrNameLst>
                                          <p:attrName>ppt_h</p:attrName>
                                        </p:attrNameLst>
                                      </p:cBhvr>
                                      <p:tavLst>
                                        <p:tav tm="0">
                                          <p:val>
                                            <p:strVal val="#ppt_h"/>
                                          </p:val>
                                        </p:tav>
                                        <p:tav tm="100000">
                                          <p:val>
                                            <p:strVal val="#ppt_h"/>
                                          </p:val>
                                        </p:tav>
                                      </p:tavLst>
                                    </p:anim>
                                    <p:anim calcmode="lin" valueType="num">
                                      <p:cBhvr>
                                        <p:cTn id="28"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29" dur="1000" fill="hold"/>
                                        <p:tgtEl>
                                          <p:spTgt spid="5">
                                            <p:txEl>
                                              <p:pRg st="2" end="2"/>
                                            </p:txEl>
                                          </p:spTgt>
                                        </p:tgtEl>
                                        <p:attrNameLst>
                                          <p:attrName>ppt_y</p:attrName>
                                        </p:attrNameLst>
                                      </p:cBhvr>
                                      <p:tavLst>
                                        <p:tav tm="0">
                                          <p:val>
                                            <p:strVal val="#ppt_y"/>
                                          </p:val>
                                        </p:tav>
                                        <p:tav tm="100000">
                                          <p:val>
                                            <p:strVal val="#ppt_y"/>
                                          </p:val>
                                        </p:tav>
                                      </p:tavLst>
                                    </p:anim>
                                    <p:animEffect transition="in" filter="fade">
                                      <p:cBhvr>
                                        <p:cTn id="30" dur="10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fa-IR" sz="32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فصل 7: تصاوير كمال</a:t>
            </a:r>
            <a:endParaRPr lang="fa-IR" sz="3200" dirty="0"/>
          </a:p>
        </p:txBody>
      </p:sp>
      <p:sp>
        <p:nvSpPr>
          <p:cNvPr id="7" name="Text Placeholder 6"/>
          <p:cNvSpPr>
            <a:spLocks noGrp="1"/>
          </p:cNvSpPr>
          <p:nvPr>
            <p:ph type="body" sz="half" idx="3"/>
          </p:nvPr>
        </p:nvSpPr>
        <p:spPr>
          <a:xfrm>
            <a:off x="4572000" y="1142984"/>
            <a:ext cx="4041775" cy="762000"/>
          </a:xfrm>
        </p:spPr>
        <p:txBody>
          <a:bodyPr>
            <a:normAutofit/>
          </a:bodyPr>
          <a:lstStyle/>
          <a:p>
            <a:pPr algn="ctr"/>
            <a:r>
              <a:rPr lang="fa-IR" sz="2000" b="1" dirty="0" smtClean="0"/>
              <a:t>شهرسازي پست – مدرن</a:t>
            </a:r>
            <a:endParaRPr lang="en-US" sz="2000" b="1" dirty="0"/>
          </a:p>
        </p:txBody>
      </p:sp>
      <p:sp>
        <p:nvSpPr>
          <p:cNvPr id="5" name="Content Placeholder 4"/>
          <p:cNvSpPr>
            <a:spLocks noGrp="1"/>
          </p:cNvSpPr>
          <p:nvPr>
            <p:ph sz="quarter" idx="2"/>
          </p:nvPr>
        </p:nvSpPr>
        <p:spPr>
          <a:xfrm>
            <a:off x="4572000" y="2000240"/>
            <a:ext cx="4040188" cy="4214842"/>
          </a:xfrm>
        </p:spPr>
        <p:txBody>
          <a:bodyPr>
            <a:normAutofit/>
          </a:bodyPr>
          <a:lstStyle/>
          <a:p>
            <a:pPr algn="just"/>
            <a:r>
              <a:rPr lang="fa-IR" sz="2000" dirty="0" smtClean="0">
                <a:cs typeface="B Elham" pitchFamily="2" charset="-78"/>
              </a:rPr>
              <a:t>طراحي شهري مدرنيست، پس از اجرا، به تدريج موجب نارضايتي و سلب اعتماد شد، كه اين به دليل عوارض ناخواسته ي مدرنيته بود</a:t>
            </a:r>
            <a:endParaRPr lang="en-US" sz="2000" dirty="0" smtClean="0">
              <a:cs typeface="B Elham" pitchFamily="2" charset="-78"/>
            </a:endParaRPr>
          </a:p>
          <a:p>
            <a:pPr algn="just">
              <a:lnSpc>
                <a:spcPct val="150000"/>
              </a:lnSpc>
              <a:buNone/>
            </a:pPr>
            <a:r>
              <a:rPr lang="fa-IR" sz="2000" dirty="0" smtClean="0">
                <a:cs typeface="B Elham" pitchFamily="2" charset="-78"/>
              </a:rPr>
              <a:t>با ساختمان هاي كم ارتفاع هم رسيدن به تراكم زياد امكان پذير است.</a:t>
            </a:r>
          </a:p>
          <a:p>
            <a:pPr algn="just">
              <a:lnSpc>
                <a:spcPct val="150000"/>
              </a:lnSpc>
              <a:buNone/>
            </a:pPr>
            <a:r>
              <a:rPr lang="fa-IR" sz="2000" dirty="0" smtClean="0">
                <a:cs typeface="B Elham" pitchFamily="2" charset="-78"/>
              </a:rPr>
              <a:t>اصول طراحي شهري پست – مدرن</a:t>
            </a:r>
            <a:endParaRPr lang="en-US" sz="2000" dirty="0" smtClean="0">
              <a:cs typeface="B Elham" pitchFamily="2" charset="-78"/>
            </a:endParaRPr>
          </a:p>
          <a:p>
            <a:pPr algn="just"/>
            <a:endParaRPr lang="fa-IR" sz="2000" dirty="0" smtClean="0">
              <a:cs typeface="B Elham" pitchFamily="2" charset="-78"/>
            </a:endParaRPr>
          </a:p>
          <a:p>
            <a:pPr algn="just"/>
            <a:endParaRPr lang="fa-IR" sz="2000" dirty="0" smtClean="0">
              <a:cs typeface="B Elham" pitchFamily="2" charset="-78"/>
            </a:endParaRPr>
          </a:p>
          <a:p>
            <a:pPr algn="just"/>
            <a:r>
              <a:rPr lang="fa-IR" sz="2000" dirty="0" smtClean="0">
                <a:cs typeface="B Elham" pitchFamily="2" charset="-78"/>
              </a:rPr>
              <a:t>عمل عكس آن چيزي كه طراحي مدرنيستي انجام مي دهد.</a:t>
            </a:r>
            <a:endParaRPr lang="en-US" sz="2000" dirty="0" smtClean="0">
              <a:cs typeface="B Elham" pitchFamily="2" charset="-78"/>
            </a:endParaRPr>
          </a:p>
          <a:p>
            <a:pPr algn="just">
              <a:lnSpc>
                <a:spcPct val="150000"/>
              </a:lnSpc>
            </a:pPr>
            <a:endParaRPr lang="en-US" dirty="0" smtClean="0"/>
          </a:p>
          <a:p>
            <a:endParaRPr lang="fa-IR" dirty="0"/>
          </a:p>
        </p:txBody>
      </p:sp>
      <p:pic>
        <p:nvPicPr>
          <p:cNvPr id="9" name="Content Placeholder 8" descr="crthnews(22).jpg"/>
          <p:cNvPicPr>
            <a:picLocks noGrp="1" noChangeAspect="1"/>
          </p:cNvPicPr>
          <p:nvPr>
            <p:ph sz="quarter" idx="4"/>
          </p:nvPr>
        </p:nvPicPr>
        <p:blipFill>
          <a:blip r:embed="rId2"/>
          <a:stretch>
            <a:fillRect/>
          </a:stretch>
        </p:blipFill>
        <p:spPr>
          <a:xfrm>
            <a:off x="357158" y="1857364"/>
            <a:ext cx="4041775" cy="39290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11" name="Elbow Connector 10"/>
          <p:cNvCxnSpPr/>
          <p:nvPr/>
        </p:nvCxnSpPr>
        <p:spPr>
          <a:xfrm rot="16200000" flipH="1">
            <a:off x="6429388" y="4929198"/>
            <a:ext cx="571504" cy="428628"/>
          </a:xfrm>
          <a:prstGeom prst="bentConnector3">
            <a:avLst>
              <a:gd name="adj1" fmla="val 50000"/>
            </a:avLst>
          </a:prstGeom>
          <a:ln>
            <a:tailEnd type="arrow"/>
          </a:ln>
        </p:spPr>
        <p:style>
          <a:lnRef idx="3">
            <a:schemeClr val="accent1"/>
          </a:lnRef>
          <a:fillRef idx="0">
            <a:schemeClr val="accent1"/>
          </a:fillRef>
          <a:effectRef idx="2">
            <a:schemeClr val="accent1"/>
          </a:effectRef>
          <a:fontRef idx="minor">
            <a:schemeClr val="tx1"/>
          </a:fontRef>
        </p:style>
      </p:cxnSp>
      <p:sp>
        <p:nvSpPr>
          <p:cNvPr id="19" name="Action Button: Forward or Next 18">
            <a:hlinkClick r:id="rId3" action="ppaction://hlinksldjump" highlightClick="1"/>
          </p:cNvPr>
          <p:cNvSpPr/>
          <p:nvPr/>
        </p:nvSpPr>
        <p:spPr>
          <a:xfrm>
            <a:off x="8429652" y="6215082"/>
            <a:ext cx="357158" cy="285752"/>
          </a:xfrm>
          <a:prstGeom prst="actionButtonForwardNex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strips(downLeft)">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strips(downLeft)">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nodeType="clickEffect">
                                  <p:stCondLst>
                                    <p:cond delay="0"/>
                                  </p:stCondLst>
                                  <p:iterate type="lt">
                                    <p:tmPct val="50000"/>
                                  </p:iterate>
                                  <p:childTnLst>
                                    <p:set>
                                      <p:cBhvr>
                                        <p:cTn id="23" dur="1" fill="hold">
                                          <p:stCondLst>
                                            <p:cond delay="0"/>
                                          </p:stCondLst>
                                        </p:cTn>
                                        <p:tgtEl>
                                          <p:spTgt spid="5">
                                            <p:txEl>
                                              <p:pRg st="2" end="2"/>
                                            </p:txEl>
                                          </p:spTgt>
                                        </p:tgtEl>
                                        <p:attrNameLst>
                                          <p:attrName>style.visibility</p:attrName>
                                        </p:attrNameLst>
                                      </p:cBhvr>
                                      <p:to>
                                        <p:strVal val="visible"/>
                                      </p:to>
                                    </p:set>
                                    <p:anim calcmode="discrete" valueType="clr">
                                      <p:cBhvr override="childStyle">
                                        <p:cTn id="24" dur="80"/>
                                        <p:tgtEl>
                                          <p:spTgt spid="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5">
                                            <p:txEl>
                                              <p:pRg st="2" end="2"/>
                                            </p:txEl>
                                          </p:spTgt>
                                        </p:tgtEl>
                                        <p:attrNameLst>
                                          <p:attrName>fillcolor</p:attrName>
                                        </p:attrNameLst>
                                      </p:cBhvr>
                                      <p:tavLst>
                                        <p:tav tm="0">
                                          <p:val>
                                            <p:clrVal>
                                              <a:schemeClr val="accent2"/>
                                            </p:clrVal>
                                          </p:val>
                                        </p:tav>
                                        <p:tav tm="50000">
                                          <p:val>
                                            <p:clrVal>
                                              <a:schemeClr val="hlink"/>
                                            </p:clrVal>
                                          </p:val>
                                        </p:tav>
                                      </p:tavLst>
                                    </p:anim>
                                    <p:set>
                                      <p:cBhvr>
                                        <p:cTn id="26" dur="80"/>
                                        <p:tgtEl>
                                          <p:spTgt spid="5">
                                            <p:txEl>
                                              <p:pRg st="2" end="2"/>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3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800" decel="100000"/>
                                        <p:tgtEl>
                                          <p:spTgt spid="11"/>
                                        </p:tgtEl>
                                      </p:cBhvr>
                                    </p:animEffect>
                                    <p:anim calcmode="lin" valueType="num">
                                      <p:cBhvr>
                                        <p:cTn id="32" dur="800" decel="100000" fill="hold"/>
                                        <p:tgtEl>
                                          <p:spTgt spid="11"/>
                                        </p:tgtEl>
                                        <p:attrNameLst>
                                          <p:attrName>style.rotation</p:attrName>
                                        </p:attrNameLst>
                                      </p:cBhvr>
                                      <p:tavLst>
                                        <p:tav tm="0">
                                          <p:val>
                                            <p:fltVal val="-90"/>
                                          </p:val>
                                        </p:tav>
                                        <p:tav tm="100000">
                                          <p:val>
                                            <p:fltVal val="0"/>
                                          </p:val>
                                        </p:tav>
                                      </p:tavLst>
                                    </p:anim>
                                    <p:anim calcmode="lin" valueType="num">
                                      <p:cBhvr>
                                        <p:cTn id="33" dur="800" decel="100000" fill="hold"/>
                                        <p:tgtEl>
                                          <p:spTgt spid="11"/>
                                        </p:tgtEl>
                                        <p:attrNameLst>
                                          <p:attrName>ppt_x</p:attrName>
                                        </p:attrNameLst>
                                      </p:cBhvr>
                                      <p:tavLst>
                                        <p:tav tm="0">
                                          <p:val>
                                            <p:strVal val="#ppt_x+0.4"/>
                                          </p:val>
                                        </p:tav>
                                        <p:tav tm="100000">
                                          <p:val>
                                            <p:strVal val="#ppt_x-0.05"/>
                                          </p:val>
                                        </p:tav>
                                      </p:tavLst>
                                    </p:anim>
                                    <p:anim calcmode="lin" valueType="num">
                                      <p:cBhvr>
                                        <p:cTn id="34" dur="800" decel="100000" fill="hold"/>
                                        <p:tgtEl>
                                          <p:spTgt spid="11"/>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0" presetClass="entr" presetSubtype="0" fill="hold" nodeType="clickEffect">
                                  <p:stCondLst>
                                    <p:cond delay="0"/>
                                  </p:stCondLst>
                                  <p:childTnLst>
                                    <p:set>
                                      <p:cBhvr>
                                        <p:cTn id="40" dur="1" fill="hold">
                                          <p:stCondLst>
                                            <p:cond delay="0"/>
                                          </p:stCondLst>
                                        </p:cTn>
                                        <p:tgtEl>
                                          <p:spTgt spid="5">
                                            <p:txEl>
                                              <p:pRg st="5" end="5"/>
                                            </p:txEl>
                                          </p:spTgt>
                                        </p:tgtEl>
                                        <p:attrNameLst>
                                          <p:attrName>style.visibility</p:attrName>
                                        </p:attrNameLst>
                                      </p:cBhvr>
                                      <p:to>
                                        <p:strVal val="visible"/>
                                      </p:to>
                                    </p:set>
                                    <p:animEffect transition="in" filter="fade">
                                      <p:cBhvr>
                                        <p:cTn id="41" dur="800" decel="100000"/>
                                        <p:tgtEl>
                                          <p:spTgt spid="5">
                                            <p:txEl>
                                              <p:pRg st="5" end="5"/>
                                            </p:txEl>
                                          </p:spTgt>
                                        </p:tgtEl>
                                      </p:cBhvr>
                                    </p:animEffect>
                                    <p:anim calcmode="lin" valueType="num">
                                      <p:cBhvr>
                                        <p:cTn id="42" dur="800" decel="100000" fill="hold"/>
                                        <p:tgtEl>
                                          <p:spTgt spid="5">
                                            <p:txEl>
                                              <p:pRg st="5" end="5"/>
                                            </p:txEl>
                                          </p:spTgt>
                                        </p:tgtEl>
                                        <p:attrNameLst>
                                          <p:attrName>style.rotation</p:attrName>
                                        </p:attrNameLst>
                                      </p:cBhvr>
                                      <p:tavLst>
                                        <p:tav tm="0">
                                          <p:val>
                                            <p:fltVal val="-90"/>
                                          </p:val>
                                        </p:tav>
                                        <p:tav tm="100000">
                                          <p:val>
                                            <p:fltVal val="0"/>
                                          </p:val>
                                        </p:tav>
                                      </p:tavLst>
                                    </p:anim>
                                    <p:anim calcmode="lin" valueType="num">
                                      <p:cBhvr>
                                        <p:cTn id="43" dur="800" decel="100000" fill="hold"/>
                                        <p:tgtEl>
                                          <p:spTgt spid="5">
                                            <p:txEl>
                                              <p:pRg st="5" end="5"/>
                                            </p:txEl>
                                          </p:spTgt>
                                        </p:tgtEl>
                                        <p:attrNameLst>
                                          <p:attrName>ppt_x</p:attrName>
                                        </p:attrNameLst>
                                      </p:cBhvr>
                                      <p:tavLst>
                                        <p:tav tm="0">
                                          <p:val>
                                            <p:strVal val="#ppt_x+0.4"/>
                                          </p:val>
                                        </p:tav>
                                        <p:tav tm="100000">
                                          <p:val>
                                            <p:strVal val="#ppt_x-0.05"/>
                                          </p:val>
                                        </p:tav>
                                      </p:tavLst>
                                    </p:anim>
                                    <p:anim calcmode="lin" valueType="num">
                                      <p:cBhvr>
                                        <p:cTn id="44" dur="800" decel="100000" fill="hold"/>
                                        <p:tgtEl>
                                          <p:spTgt spid="5">
                                            <p:txEl>
                                              <p:pRg st="5" end="5"/>
                                            </p:txEl>
                                          </p:spTgt>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5">
                                            <p:txEl>
                                              <p:pRg st="5" end="5"/>
                                            </p:txEl>
                                          </p:spTgt>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5">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gn="just"/>
            <a:r>
              <a:rPr lang="fa-IR" sz="2200" dirty="0" smtClean="0">
                <a:cs typeface="B Elham" pitchFamily="2" charset="-78"/>
              </a:rPr>
              <a:t>بستر و نتيجه ي فرآيند طراحي شهري، و محصول (بالقوه) آن، فضاي شهري ست.</a:t>
            </a:r>
          </a:p>
          <a:p>
            <a:pPr algn="just">
              <a:buNone/>
            </a:pPr>
            <a:endParaRPr lang="en-US" sz="2200" dirty="0" smtClean="0">
              <a:cs typeface="B Elham" pitchFamily="2" charset="-78"/>
            </a:endParaRPr>
          </a:p>
          <a:p>
            <a:pPr algn="just"/>
            <a:r>
              <a:rPr lang="fa-IR" sz="2200" dirty="0" smtClean="0">
                <a:cs typeface="B Elham" pitchFamily="2" charset="-78"/>
              </a:rPr>
              <a:t>برای دگرگون سازی فضای شهری از طریق طراحی شهری، باید فضای شهری را درک کنیم. بهترین راه رسیدن به این درک، توجه کردن به تلاقی میان تولید فضا و زندگی روز مره است.</a:t>
            </a:r>
          </a:p>
          <a:p>
            <a:pPr algn="just"/>
            <a:endParaRPr lang="fa-IR" sz="2200" dirty="0" smtClean="0">
              <a:cs typeface="B Elham" pitchFamily="2" charset="-78"/>
            </a:endParaRPr>
          </a:p>
          <a:p>
            <a:pPr algn="just"/>
            <a:r>
              <a:rPr lang="fa-IR" sz="2200" dirty="0" smtClean="0">
                <a:cs typeface="B Elham" pitchFamily="2" charset="-78"/>
              </a:rPr>
              <a:t>طراحان شهری درست در این تلاقی ها کار می کنند و بهترین روش برای درک کارشان، بررسی آن در این بستر است.</a:t>
            </a:r>
          </a:p>
          <a:p>
            <a:pPr algn="just"/>
            <a:endParaRPr lang="fa-IR" sz="2200" dirty="0" smtClean="0">
              <a:cs typeface="B Elham" pitchFamily="2" charset="-78"/>
            </a:endParaRPr>
          </a:p>
          <a:p>
            <a:pPr algn="just"/>
            <a:r>
              <a:rPr lang="fa-IR" sz="2400" dirty="0" smtClean="0">
                <a:cs typeface="B Elham" pitchFamily="2" charset="-78"/>
              </a:rPr>
              <a:t>طراحی شهری به مثابه یک فرآیند اجتماعی- مکانی باید دارای رویکردی جامع و پویا به زمینه و بستر باشد</a:t>
            </a:r>
            <a:r>
              <a:rPr lang="fa-IR" sz="2400" dirty="0" smtClean="0"/>
              <a:t>.</a:t>
            </a:r>
          </a:p>
          <a:p>
            <a:pPr algn="just"/>
            <a:endParaRPr lang="fa-IR" sz="2400" dirty="0" smtClean="0"/>
          </a:p>
          <a:p>
            <a:pPr algn="just"/>
            <a:r>
              <a:rPr lang="fa-IR" sz="2400" dirty="0" smtClean="0">
                <a:cs typeface="B Elham" pitchFamily="2" charset="-78"/>
              </a:rPr>
              <a:t>تمرکز و توجه محدود به یکی از وجوه این بستر و این فرآیند پیچیده به کم اهمیت جلوه دادن نقش های مهمی که طراحی شهری میتواند ایفا کند، می انجامد.</a:t>
            </a:r>
          </a:p>
          <a:p>
            <a:pPr algn="just"/>
            <a:endParaRPr lang="fa-IR" sz="2400" dirty="0" smtClean="0"/>
          </a:p>
          <a:p>
            <a:pPr algn="just"/>
            <a:endParaRPr lang="fa-IR" sz="2200" dirty="0" smtClean="0">
              <a:cs typeface="B Elham" pitchFamily="2" charset="-78"/>
            </a:endParaRPr>
          </a:p>
          <a:p>
            <a:pPr algn="just"/>
            <a:endParaRPr lang="fa-IR" sz="2200" dirty="0">
              <a:cs typeface="B Elham" pitchFamily="2" charset="-78"/>
            </a:endParaRPr>
          </a:p>
        </p:txBody>
      </p:sp>
      <p:sp>
        <p:nvSpPr>
          <p:cNvPr id="3" name="Title 2"/>
          <p:cNvSpPr>
            <a:spLocks noGrp="1"/>
          </p:cNvSpPr>
          <p:nvPr>
            <p:ph type="title"/>
          </p:nvPr>
        </p:nvSpPr>
        <p:spPr/>
        <p:txBody>
          <a:bodyPr>
            <a:normAutofit/>
          </a:bodyPr>
          <a:lstStyle/>
          <a:p>
            <a:pPr algn="ctr"/>
            <a:r>
              <a:rPr lang="fa-IR" sz="32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فصل 8: طراحي فضاي شهري</a:t>
            </a:r>
            <a:endParaRPr lang="fa-IR" sz="3200"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p:cTn id="21"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 calcmode="lin" valueType="num">
                                      <p:cBhvr>
                                        <p:cTn id="28" dur="1000" fill="hold"/>
                                        <p:tgtEl>
                                          <p:spTgt spid="2">
                                            <p:txEl>
                                              <p:pRg st="6" end="6"/>
                                            </p:txEl>
                                          </p:spTgt>
                                        </p:tgtEl>
                                        <p:attrNameLst>
                                          <p:attrName>ppt_w</p:attrName>
                                        </p:attrNameLst>
                                      </p:cBhvr>
                                      <p:tavLst>
                                        <p:tav tm="0">
                                          <p:val>
                                            <p:strVal val="#ppt_w*0.70"/>
                                          </p:val>
                                        </p:tav>
                                        <p:tav tm="100000">
                                          <p:val>
                                            <p:strVal val="#ppt_w"/>
                                          </p:val>
                                        </p:tav>
                                      </p:tavLst>
                                    </p:anim>
                                    <p:anim calcmode="lin" valueType="num">
                                      <p:cBhvr>
                                        <p:cTn id="29" dur="10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30" dur="1000"/>
                                        <p:tgtEl>
                                          <p:spTgt spid="2">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 calcmode="lin" valueType="num">
                                      <p:cBhvr>
                                        <p:cTn id="35" dur="1000" fill="hold"/>
                                        <p:tgtEl>
                                          <p:spTgt spid="2">
                                            <p:txEl>
                                              <p:pRg st="8" end="8"/>
                                            </p:txEl>
                                          </p:spTgt>
                                        </p:tgtEl>
                                        <p:attrNameLst>
                                          <p:attrName>ppt_w</p:attrName>
                                        </p:attrNameLst>
                                      </p:cBhvr>
                                      <p:tavLst>
                                        <p:tav tm="0">
                                          <p:val>
                                            <p:strVal val="#ppt_w*0.70"/>
                                          </p:val>
                                        </p:tav>
                                        <p:tav tm="100000">
                                          <p:val>
                                            <p:strVal val="#ppt_w"/>
                                          </p:val>
                                        </p:tav>
                                      </p:tavLst>
                                    </p:anim>
                                    <p:anim calcmode="lin" valueType="num">
                                      <p:cBhvr>
                                        <p:cTn id="36" dur="1000" fill="hold"/>
                                        <p:tgtEl>
                                          <p:spTgt spid="2">
                                            <p:txEl>
                                              <p:pRg st="8" end="8"/>
                                            </p:txEl>
                                          </p:spTgt>
                                        </p:tgtEl>
                                        <p:attrNameLst>
                                          <p:attrName>ppt_h</p:attrName>
                                        </p:attrNameLst>
                                      </p:cBhvr>
                                      <p:tavLst>
                                        <p:tav tm="0">
                                          <p:val>
                                            <p:strVal val="#ppt_h"/>
                                          </p:val>
                                        </p:tav>
                                        <p:tav tm="100000">
                                          <p:val>
                                            <p:strVal val="#ppt_h"/>
                                          </p:val>
                                        </p:tav>
                                      </p:tavLst>
                                    </p:anim>
                                    <p:animEffect transition="in" filter="fade">
                                      <p:cBhvr>
                                        <p:cTn id="37" dur="1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57158" y="1071546"/>
            <a:ext cx="4929222" cy="707886"/>
          </a:xfrm>
          <a:prstGeom prst="rect">
            <a:avLst/>
          </a:prstGeom>
        </p:spPr>
        <p:style>
          <a:lnRef idx="0">
            <a:schemeClr val="accent2"/>
          </a:lnRef>
          <a:fillRef idx="3">
            <a:schemeClr val="accent2"/>
          </a:fillRef>
          <a:effectRef idx="3">
            <a:schemeClr val="accent2"/>
          </a:effectRef>
          <a:fontRef idx="minor">
            <a:schemeClr val="lt1"/>
          </a:fontRef>
        </p:style>
        <p:txBody>
          <a:bodyPr wrap="square" rtlCol="1">
            <a:spAutoFit/>
          </a:bodyPr>
          <a:lstStyle/>
          <a:p>
            <a:pPr algn="ctr"/>
            <a:r>
              <a:rPr lang="fa-IR" sz="4000" dirty="0" smtClean="0"/>
              <a:t>با تشكر از حسن توجه شما</a:t>
            </a:r>
            <a:endParaRPr lang="fa-IR" sz="4000" dirty="0"/>
          </a:p>
        </p:txBody>
      </p:sp>
      <p:sp>
        <p:nvSpPr>
          <p:cNvPr id="2" name="TextBox 1"/>
          <p:cNvSpPr txBox="1"/>
          <p:nvPr/>
        </p:nvSpPr>
        <p:spPr>
          <a:xfrm>
            <a:off x="7350" y="6488668"/>
            <a:ext cx="4536504" cy="369332"/>
          </a:xfrm>
          <a:prstGeom prst="rect">
            <a:avLst/>
          </a:prstGeom>
          <a:noFill/>
        </p:spPr>
        <p:txBody>
          <a:bodyPr wrap="square" rtlCol="0">
            <a:spAutoFit/>
          </a:bodyPr>
          <a:lstStyle/>
          <a:p>
            <a:r>
              <a:rPr lang="en-US" dirty="0"/>
              <a:t>http://www.noandishaan.com</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870">
                                          <p:stCondLst>
                                            <p:cond delay="0"/>
                                          </p:stCondLst>
                                        </p:cTn>
                                        <p:tgtEl>
                                          <p:spTgt spid="3"/>
                                        </p:tgtEl>
                                      </p:cBhvr>
                                    </p:animEffect>
                                    <p:anim calcmode="lin" valueType="num">
                                      <p:cBhvr>
                                        <p:cTn id="8" dur="2733"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3"/>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3"/>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3"/>
                                        </p:tgtEl>
                                        <p:attrNameLst>
                                          <p:attrName>ppt_y</p:attrName>
                                        </p:attrNameLst>
                                      </p:cBhvr>
                                      <p:tavLst>
                                        <p:tav tm="0" fmla="#ppt_y-sin(pi*$)/81">
                                          <p:val>
                                            <p:fltVal val="0"/>
                                          </p:val>
                                        </p:tav>
                                        <p:tav tm="100000">
                                          <p:val>
                                            <p:fltVal val="1"/>
                                          </p:val>
                                        </p:tav>
                                      </p:tavLst>
                                    </p:anim>
                                    <p:animScale>
                                      <p:cBhvr>
                                        <p:cTn id="13" dur="39">
                                          <p:stCondLst>
                                            <p:cond delay="975"/>
                                          </p:stCondLst>
                                        </p:cTn>
                                        <p:tgtEl>
                                          <p:spTgt spid="3"/>
                                        </p:tgtEl>
                                      </p:cBhvr>
                                      <p:to x="100000" y="60000"/>
                                    </p:animScale>
                                    <p:animScale>
                                      <p:cBhvr>
                                        <p:cTn id="14" dur="249" decel="50000">
                                          <p:stCondLst>
                                            <p:cond delay="1014"/>
                                          </p:stCondLst>
                                        </p:cTn>
                                        <p:tgtEl>
                                          <p:spTgt spid="3"/>
                                        </p:tgtEl>
                                      </p:cBhvr>
                                      <p:to x="100000" y="100000"/>
                                    </p:animScale>
                                    <p:animScale>
                                      <p:cBhvr>
                                        <p:cTn id="15" dur="39">
                                          <p:stCondLst>
                                            <p:cond delay="1968"/>
                                          </p:stCondLst>
                                        </p:cTn>
                                        <p:tgtEl>
                                          <p:spTgt spid="3"/>
                                        </p:tgtEl>
                                      </p:cBhvr>
                                      <p:to x="100000" y="80000"/>
                                    </p:animScale>
                                    <p:animScale>
                                      <p:cBhvr>
                                        <p:cTn id="16" dur="249" decel="50000">
                                          <p:stCondLst>
                                            <p:cond delay="2007"/>
                                          </p:stCondLst>
                                        </p:cTn>
                                        <p:tgtEl>
                                          <p:spTgt spid="3"/>
                                        </p:tgtEl>
                                      </p:cBhvr>
                                      <p:to x="100000" y="100000"/>
                                    </p:animScale>
                                    <p:animScale>
                                      <p:cBhvr>
                                        <p:cTn id="17" dur="39">
                                          <p:stCondLst>
                                            <p:cond delay="2463"/>
                                          </p:stCondLst>
                                        </p:cTn>
                                        <p:tgtEl>
                                          <p:spTgt spid="3"/>
                                        </p:tgtEl>
                                      </p:cBhvr>
                                      <p:to x="100000" y="90000"/>
                                    </p:animScale>
                                    <p:animScale>
                                      <p:cBhvr>
                                        <p:cTn id="18" dur="249" decel="50000">
                                          <p:stCondLst>
                                            <p:cond delay="2502"/>
                                          </p:stCondLst>
                                        </p:cTn>
                                        <p:tgtEl>
                                          <p:spTgt spid="3"/>
                                        </p:tgtEl>
                                      </p:cBhvr>
                                      <p:to x="100000" y="100000"/>
                                    </p:animScale>
                                    <p:animScale>
                                      <p:cBhvr>
                                        <p:cTn id="19" dur="39">
                                          <p:stCondLst>
                                            <p:cond delay="2712"/>
                                          </p:stCondLst>
                                        </p:cTn>
                                        <p:tgtEl>
                                          <p:spTgt spid="3"/>
                                        </p:tgtEl>
                                      </p:cBhvr>
                                      <p:to x="100000" y="95000"/>
                                    </p:animScale>
                                    <p:animScale>
                                      <p:cBhvr>
                                        <p:cTn id="20" dur="249" decel="50000">
                                          <p:stCondLst>
                                            <p:cond delay="2751"/>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pPr algn="ctr"/>
            <a:r>
              <a:rPr lang="fa-IR"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فهرست مطالب</a:t>
            </a:r>
            <a:endParaRPr lang="fa-IR"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effectLst>
            <a:glow rad="63500">
              <a:schemeClr val="accent1">
                <a:satMod val="175000"/>
                <a:alpha val="40000"/>
              </a:schemeClr>
            </a:glow>
          </a:effectLst>
          <a:scene3d>
            <a:camera prst="obliqueTopLeft"/>
            <a:lightRig rig="soft" dir="t"/>
          </a:scene3d>
          <a:sp3d>
            <a:bevelT/>
          </a:sp3d>
        </p:spPr>
        <p:txBody>
          <a:bodyPr>
            <a:noAutofit/>
            <a:scene3d>
              <a:camera prst="orthographicFront"/>
              <a:lightRig rig="soft" dir="t"/>
            </a:scene3d>
            <a:sp3d prstMaterial="softEdge">
              <a:bevelT w="25400" h="25400"/>
            </a:sp3d>
          </a:bodyPr>
          <a:lstStyle/>
          <a:p>
            <a:pPr algn="ctr"/>
            <a:r>
              <a:rPr lang="fa-IR" sz="2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فصل1: درك فضاي شهري</a:t>
            </a:r>
            <a:endParaRPr lang="fa-IR" sz="2800"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 Placeholder 3"/>
          <p:cNvSpPr>
            <a:spLocks noGrp="1"/>
          </p:cNvSpPr>
          <p:nvPr>
            <p:ph type="body" idx="1"/>
          </p:nvPr>
        </p:nvSpPr>
        <p:spPr>
          <a:xfrm>
            <a:off x="428596" y="1071546"/>
            <a:ext cx="4040188" cy="762000"/>
          </a:xfrm>
        </p:spPr>
        <p:txBody>
          <a:bodyPr/>
          <a:lstStyle/>
          <a:p>
            <a:pPr lvl="0" algn="ctr"/>
            <a:r>
              <a:rPr lang="fa-IR" b="1" dirty="0" smtClean="0">
                <a:cs typeface="B Mitra" pitchFamily="2" charset="-78"/>
              </a:rPr>
              <a:t>فضای فيزيکی و اجتماعی</a:t>
            </a:r>
            <a:endParaRPr lang="en-US" b="1" dirty="0" smtClean="0">
              <a:solidFill>
                <a:schemeClr val="tx1"/>
              </a:solidFill>
              <a:cs typeface="B Mitra" pitchFamily="2" charset="-78"/>
            </a:endParaRPr>
          </a:p>
        </p:txBody>
      </p:sp>
      <p:sp>
        <p:nvSpPr>
          <p:cNvPr id="5" name="Text Placeholder 4"/>
          <p:cNvSpPr>
            <a:spLocks noGrp="1"/>
          </p:cNvSpPr>
          <p:nvPr>
            <p:ph type="body" sz="half" idx="3"/>
          </p:nvPr>
        </p:nvSpPr>
        <p:spPr>
          <a:xfrm>
            <a:off x="4643438" y="1071546"/>
            <a:ext cx="4041775" cy="762000"/>
          </a:xfrm>
        </p:spPr>
        <p:txBody>
          <a:bodyPr/>
          <a:lstStyle/>
          <a:p>
            <a:pPr lvl="0" algn="ctr"/>
            <a:r>
              <a:rPr lang="fa-IR" b="1" dirty="0" smtClean="0">
                <a:cs typeface="B Mitra" pitchFamily="2" charset="-78"/>
              </a:rPr>
              <a:t>فضای مطلق و رابطه ای</a:t>
            </a:r>
            <a:endParaRPr lang="en-US" b="1" dirty="0" smtClean="0">
              <a:cs typeface="B Mitra" pitchFamily="2" charset="-78"/>
            </a:endParaRPr>
          </a:p>
        </p:txBody>
      </p:sp>
      <p:sp>
        <p:nvSpPr>
          <p:cNvPr id="6" name="Content Placeholder 5"/>
          <p:cNvSpPr>
            <a:spLocks noGrp="1"/>
          </p:cNvSpPr>
          <p:nvPr>
            <p:ph sz="quarter" idx="4"/>
          </p:nvPr>
        </p:nvSpPr>
        <p:spPr>
          <a:xfrm>
            <a:off x="4714876" y="2071678"/>
            <a:ext cx="4041775" cy="3941763"/>
          </a:xfrm>
        </p:spPr>
        <p:txBody>
          <a:bodyPr/>
          <a:lstStyle/>
          <a:p>
            <a:pPr algn="just">
              <a:lnSpc>
                <a:spcPct val="150000"/>
              </a:lnSpc>
              <a:buFont typeface="Arial" pitchFamily="34" charset="0"/>
              <a:buChar char="•"/>
            </a:pPr>
            <a:r>
              <a:rPr lang="fa-IR" sz="2000" dirty="0" smtClean="0">
                <a:cs typeface="B Elham" pitchFamily="2" charset="-78"/>
              </a:rPr>
              <a:t>نگرش به  شهر از ديد فضای مطلق: فضايي که هويت آن به اجزای آن نيست</a:t>
            </a:r>
          </a:p>
          <a:p>
            <a:pPr algn="just">
              <a:lnSpc>
                <a:spcPct val="150000"/>
              </a:lnSpc>
              <a:buFont typeface="Arial" pitchFamily="34" charset="0"/>
              <a:buChar char="•"/>
            </a:pPr>
            <a:endParaRPr lang="fa-IR" sz="2000" dirty="0" smtClean="0">
              <a:cs typeface="B Elham" pitchFamily="2" charset="-78"/>
            </a:endParaRPr>
          </a:p>
          <a:p>
            <a:pPr algn="just">
              <a:lnSpc>
                <a:spcPct val="150000"/>
              </a:lnSpc>
              <a:buFont typeface="Arial" pitchFamily="34" charset="0"/>
              <a:buChar char="•"/>
            </a:pPr>
            <a:r>
              <a:rPr lang="fa-IR" sz="2000" dirty="0" smtClean="0">
                <a:cs typeface="B Elham" pitchFamily="2" charset="-78"/>
              </a:rPr>
              <a:t>نگرش به شهر از ديدگاه رابطه گرايان: معرفی فضا بوسيله اجزاء فضا و ارتباط بین آنها</a:t>
            </a:r>
            <a:endParaRPr lang="en-US" sz="2000" dirty="0" smtClean="0">
              <a:cs typeface="B Elham" pitchFamily="2" charset="-78"/>
            </a:endParaRPr>
          </a:p>
          <a:p>
            <a:pPr>
              <a:buNone/>
            </a:pPr>
            <a:endParaRPr lang="fa-IR" dirty="0"/>
          </a:p>
        </p:txBody>
      </p:sp>
      <p:sp>
        <p:nvSpPr>
          <p:cNvPr id="7" name="Content Placeholder 6"/>
          <p:cNvSpPr>
            <a:spLocks noGrp="1"/>
          </p:cNvSpPr>
          <p:nvPr>
            <p:ph sz="quarter" idx="2"/>
          </p:nvPr>
        </p:nvSpPr>
        <p:spPr>
          <a:xfrm>
            <a:off x="428596" y="2000240"/>
            <a:ext cx="4040188" cy="3941763"/>
          </a:xfrm>
        </p:spPr>
        <p:txBody>
          <a:bodyPr/>
          <a:lstStyle/>
          <a:p>
            <a:pPr>
              <a:lnSpc>
                <a:spcPct val="150000"/>
              </a:lnSpc>
              <a:buFont typeface="Arial" pitchFamily="34" charset="0"/>
              <a:buChar char="•"/>
            </a:pPr>
            <a:r>
              <a:rPr lang="fa-IR" sz="2000" dirty="0" smtClean="0">
                <a:cs typeface="B Elham" pitchFamily="2" charset="-78"/>
              </a:rPr>
              <a:t>رويکرد فيزيکی به فضای شهر: نگرشی معطوف به مورفولوژی- نگاه به شهر به عنوان اثر هنری</a:t>
            </a:r>
          </a:p>
          <a:p>
            <a:pPr>
              <a:lnSpc>
                <a:spcPct val="150000"/>
              </a:lnSpc>
              <a:buFont typeface="Arial" pitchFamily="34" charset="0"/>
              <a:buChar char="•"/>
            </a:pPr>
            <a:endParaRPr lang="fa-IR" sz="2000" dirty="0" smtClean="0">
              <a:cs typeface="B Elham" pitchFamily="2" charset="-78"/>
            </a:endParaRPr>
          </a:p>
          <a:p>
            <a:pPr>
              <a:lnSpc>
                <a:spcPct val="150000"/>
              </a:lnSpc>
              <a:buFont typeface="Arial" pitchFamily="34" charset="0"/>
              <a:buChar char="•"/>
            </a:pPr>
            <a:r>
              <a:rPr lang="fa-IR" sz="2000" dirty="0" smtClean="0">
                <a:cs typeface="B Elham" pitchFamily="2" charset="-78"/>
              </a:rPr>
              <a:t>رويکرد اجتماعی به فضای شهر: تعبیری کارکرد گرايانه</a:t>
            </a:r>
            <a:endParaRPr lang="en-US" sz="2000" dirty="0" smtClean="0">
              <a:cs typeface="B Elham" pitchFamily="2" charset="-78"/>
            </a:endParaRPr>
          </a:p>
          <a:p>
            <a:endParaRPr lang="fa-IR" dirty="0"/>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lide(fromBottom)">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 calcmode="lin" valueType="num">
                                      <p:cBhvr additive="base">
                                        <p:cTn id="18"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12" presetClass="entr" presetSubtype="4" fill="hold"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slide(fromBottom)">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slide(fromBottom)">
                                      <p:cBhvr>
                                        <p:cTn id="28" dur="500"/>
                                        <p:tgtEl>
                                          <p:spTgt spid="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4" presetClass="entr" presetSubtype="0" accel="100000" fill="hold" nodeType="click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 calcmode="lin" valueType="num">
                                      <p:cBhvr>
                                        <p:cTn id="33" dur="500" fill="hold"/>
                                        <p:tgtEl>
                                          <p:spTgt spid="7">
                                            <p:txEl>
                                              <p:pRg st="2" end="2"/>
                                            </p:txEl>
                                          </p:spTgt>
                                        </p:tgtEl>
                                        <p:attrNameLst>
                                          <p:attrName>ppt_w</p:attrName>
                                        </p:attrNameLst>
                                      </p:cBhvr>
                                      <p:tavLst>
                                        <p:tav tm="0">
                                          <p:val>
                                            <p:strVal val="#ppt_w*0.05"/>
                                          </p:val>
                                        </p:tav>
                                        <p:tav tm="100000">
                                          <p:val>
                                            <p:strVal val="#ppt_w"/>
                                          </p:val>
                                        </p:tav>
                                      </p:tavLst>
                                    </p:anim>
                                    <p:anim calcmode="lin" valueType="num">
                                      <p:cBhvr>
                                        <p:cTn id="34" dur="500" fill="hold"/>
                                        <p:tgtEl>
                                          <p:spTgt spid="7">
                                            <p:txEl>
                                              <p:pRg st="2" end="2"/>
                                            </p:txEl>
                                          </p:spTgt>
                                        </p:tgtEl>
                                        <p:attrNameLst>
                                          <p:attrName>ppt_h</p:attrName>
                                        </p:attrNameLst>
                                      </p:cBhvr>
                                      <p:tavLst>
                                        <p:tav tm="0">
                                          <p:val>
                                            <p:strVal val="#ppt_h"/>
                                          </p:val>
                                        </p:tav>
                                        <p:tav tm="100000">
                                          <p:val>
                                            <p:strVal val="#ppt_h"/>
                                          </p:val>
                                        </p:tav>
                                      </p:tavLst>
                                    </p:anim>
                                    <p:anim calcmode="lin" valueType="num">
                                      <p:cBhvr>
                                        <p:cTn id="35" dur="500" fill="hold"/>
                                        <p:tgtEl>
                                          <p:spTgt spid="7">
                                            <p:txEl>
                                              <p:pRg st="2" end="2"/>
                                            </p:txEl>
                                          </p:spTgt>
                                        </p:tgtEl>
                                        <p:attrNameLst>
                                          <p:attrName>ppt_x</p:attrName>
                                        </p:attrNameLst>
                                      </p:cBhvr>
                                      <p:tavLst>
                                        <p:tav tm="0">
                                          <p:val>
                                            <p:strVal val="#ppt_x-.2"/>
                                          </p:val>
                                        </p:tav>
                                        <p:tav tm="100000">
                                          <p:val>
                                            <p:strVal val="#ppt_x"/>
                                          </p:val>
                                        </p:tav>
                                      </p:tavLst>
                                    </p:anim>
                                    <p:anim calcmode="lin" valueType="num">
                                      <p:cBhvr>
                                        <p:cTn id="36" dur="500" fill="hold"/>
                                        <p:tgtEl>
                                          <p:spTgt spid="7">
                                            <p:txEl>
                                              <p:pRg st="2" end="2"/>
                                            </p:txEl>
                                          </p:spTgt>
                                        </p:tgtEl>
                                        <p:attrNameLst>
                                          <p:attrName>ppt_y</p:attrName>
                                        </p:attrNameLst>
                                      </p:cBhvr>
                                      <p:tavLst>
                                        <p:tav tm="0">
                                          <p:val>
                                            <p:strVal val="#ppt_y"/>
                                          </p:val>
                                        </p:tav>
                                        <p:tav tm="100000">
                                          <p:val>
                                            <p:strVal val="#ppt_y"/>
                                          </p:val>
                                        </p:tav>
                                      </p:tavLst>
                                    </p:anim>
                                    <p:animEffect transition="in" filter="fade">
                                      <p:cBhvr>
                                        <p:cTn id="3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28596" y="1571612"/>
            <a:ext cx="8229600" cy="4525963"/>
          </a:xfrm>
        </p:spPr>
        <p:txBody>
          <a:bodyPr>
            <a:normAutofit lnSpcReduction="10000"/>
          </a:bodyPr>
          <a:lstStyle/>
          <a:p>
            <a:pPr algn="just">
              <a:lnSpc>
                <a:spcPct val="160000"/>
              </a:lnSpc>
            </a:pPr>
            <a:r>
              <a:rPr lang="fa-IR" dirty="0" smtClean="0">
                <a:cs typeface="B Elham" pitchFamily="2" charset="-78"/>
              </a:rPr>
              <a:t>محیط فیزیکی طبیعت، عنصر عمده سازنده ی فضای شهری ست و نخستین بستری که در آن محیط مصنوع شکل میگیرد.</a:t>
            </a:r>
          </a:p>
          <a:p>
            <a:pPr algn="just">
              <a:lnSpc>
                <a:spcPct val="160000"/>
              </a:lnSpc>
              <a:buNone/>
            </a:pPr>
            <a:endParaRPr lang="en-US" dirty="0" smtClean="0">
              <a:cs typeface="B Elham" pitchFamily="2" charset="-78"/>
            </a:endParaRPr>
          </a:p>
          <a:p>
            <a:pPr algn="just">
              <a:lnSpc>
                <a:spcPct val="160000"/>
              </a:lnSpc>
            </a:pPr>
            <a:r>
              <a:rPr lang="fa-IR" dirty="0" smtClean="0">
                <a:cs typeface="B Elham" pitchFamily="2" charset="-78"/>
              </a:rPr>
              <a:t>کنش متقابل میان جوامع انسانی و محیط هایشان، می تواند به دو شکل، فضای شهری را متاثر کند: از یکطرف فضای طبیعی بر کیفیتهای فیزیکی  و اجتماعی فضای انسانی اثری دارد، واز سوی دیگر، جوامع انسانی با توسعه ی فضای شهری بر طبیعت تاثیر گذارده اند.</a:t>
            </a:r>
            <a:endParaRPr lang="en-US" dirty="0" smtClean="0">
              <a:cs typeface="B Elham" pitchFamily="2" charset="-78"/>
            </a:endParaRPr>
          </a:p>
          <a:p>
            <a:endParaRPr lang="fa-IR" dirty="0"/>
          </a:p>
        </p:txBody>
      </p:sp>
      <p:sp>
        <p:nvSpPr>
          <p:cNvPr id="3" name="Title 2"/>
          <p:cNvSpPr>
            <a:spLocks noGrp="1"/>
          </p:cNvSpPr>
          <p:nvPr>
            <p:ph type="title"/>
          </p:nvPr>
        </p:nvSpPr>
        <p:spPr>
          <a:xfrm>
            <a:off x="571472" y="214290"/>
            <a:ext cx="8229600" cy="1143000"/>
          </a:xfrm>
        </p:spPr>
        <p:txBody>
          <a:bodyPr>
            <a:normAutofit/>
          </a:bodyPr>
          <a:lstStyle/>
          <a:p>
            <a:pPr algn="ctr"/>
            <a:r>
              <a:rPr lang="fa-IR" sz="36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فصل 2: چارچوب هاي ساختاري فضاي شهري</a:t>
            </a:r>
            <a:endParaRPr lang="fa-IR" sz="3600" dirty="0"/>
          </a:p>
        </p:txBody>
      </p:sp>
      <p:sp>
        <p:nvSpPr>
          <p:cNvPr id="7" name="Text Placeholder 6"/>
          <p:cNvSpPr>
            <a:spLocks noGrp="1"/>
          </p:cNvSpPr>
          <p:nvPr>
            <p:ph type="body" sz="half" idx="4294967295"/>
          </p:nvPr>
        </p:nvSpPr>
        <p:spPr>
          <a:xfrm>
            <a:off x="5102225" y="1142984"/>
            <a:ext cx="4041775" cy="762000"/>
          </a:xfrm>
        </p:spPr>
        <p:txBody>
          <a:bodyPr/>
          <a:lstStyle/>
          <a:p>
            <a:pPr algn="ctr">
              <a:buNone/>
            </a:pPr>
            <a:r>
              <a:rPr lang="fa-IR" dirty="0" smtClean="0">
                <a:solidFill>
                  <a:schemeClr val="bg1"/>
                </a:solidFill>
              </a:rPr>
              <a:t>فضای طبیعی</a:t>
            </a:r>
          </a:p>
          <a:p>
            <a:pPr algn="ctr">
              <a:buNone/>
            </a:pPr>
            <a:endParaRPr lang="en-US" dirty="0" smtClean="0">
              <a:solidFill>
                <a:schemeClr val="bg1"/>
              </a:solidFill>
            </a:endParaRPr>
          </a:p>
        </p:txBody>
      </p:sp>
      <p:sp>
        <p:nvSpPr>
          <p:cNvPr id="4" name="Action Button: Forward or Next 3">
            <a:hlinkClick r:id="rId2" action="ppaction://hlinksldjump" highlightClick="1"/>
          </p:cNvPr>
          <p:cNvSpPr/>
          <p:nvPr/>
        </p:nvSpPr>
        <p:spPr>
          <a:xfrm>
            <a:off x="8429652" y="6215082"/>
            <a:ext cx="357158" cy="285752"/>
          </a:xfrm>
          <a:prstGeom prst="actionButtonForwardNex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p:cTn id="12"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p:cTn id="19" dur="1000" fill="hold"/>
                                        <p:tgtEl>
                                          <p:spTgt spid="8">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8">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1472" y="285728"/>
            <a:ext cx="8229600" cy="1143000"/>
          </a:xfrm>
        </p:spPr>
        <p:txBody>
          <a:bodyPr>
            <a:normAutofit/>
          </a:bodyPr>
          <a:lstStyle/>
          <a:p>
            <a:pPr algn="ctr"/>
            <a:r>
              <a:rPr lang="fa-IR" sz="36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فصل 2: چارچوب هاي ساختاري فضاي شهري</a:t>
            </a:r>
            <a:endParaRPr lang="fa-IR" sz="3600" dirty="0"/>
          </a:p>
        </p:txBody>
      </p:sp>
      <p:sp>
        <p:nvSpPr>
          <p:cNvPr id="7" name="Text Placeholder 6"/>
          <p:cNvSpPr>
            <a:spLocks noGrp="1"/>
          </p:cNvSpPr>
          <p:nvPr>
            <p:ph type="body" sz="half" idx="3"/>
          </p:nvPr>
        </p:nvSpPr>
        <p:spPr>
          <a:xfrm>
            <a:off x="4572000" y="1285860"/>
            <a:ext cx="4041775" cy="762000"/>
          </a:xfrm>
        </p:spPr>
        <p:txBody>
          <a:bodyPr/>
          <a:lstStyle/>
          <a:p>
            <a:pPr algn="ctr"/>
            <a:r>
              <a:rPr lang="fa-IR" dirty="0" smtClean="0"/>
              <a:t>فضای خلق شده</a:t>
            </a:r>
            <a:endParaRPr lang="en-US" dirty="0"/>
          </a:p>
        </p:txBody>
      </p:sp>
      <p:sp>
        <p:nvSpPr>
          <p:cNvPr id="8" name="Content Placeholder 7"/>
          <p:cNvSpPr>
            <a:spLocks noGrp="1"/>
          </p:cNvSpPr>
          <p:nvPr>
            <p:ph sz="quarter" idx="4"/>
          </p:nvPr>
        </p:nvSpPr>
        <p:spPr>
          <a:xfrm>
            <a:off x="4643438" y="2214554"/>
            <a:ext cx="4041775" cy="3941763"/>
          </a:xfrm>
        </p:spPr>
        <p:txBody>
          <a:bodyPr>
            <a:normAutofit fontScale="85000" lnSpcReduction="20000"/>
          </a:bodyPr>
          <a:lstStyle/>
          <a:p>
            <a:pPr algn="just">
              <a:lnSpc>
                <a:spcPct val="160000"/>
              </a:lnSpc>
            </a:pPr>
            <a:r>
              <a:rPr lang="fa-IR" dirty="0" smtClean="0">
                <a:cs typeface="B Elham" pitchFamily="2" charset="-78"/>
              </a:rPr>
              <a:t>لایه هایی از محیطهای خلق شده و اشکال اجتماعی هستند، که فضای طبیعی را دگرگون میسازند و روی آن جای میگیرند، با گذشت زمان انباشته میشوند و همگی در کنار هم فضای شهری را میر سازند.بدین ترتیب شهر،پدیده ای اجتماعی – مکانی است با بعدی زمانی که ذاتی اما مرئی اسشت.شهر محصولی از زمان است.</a:t>
            </a:r>
            <a:endParaRPr lang="en-US" dirty="0" smtClean="0">
              <a:cs typeface="B Elham" pitchFamily="2" charset="-78"/>
            </a:endParaRPr>
          </a:p>
          <a:p>
            <a:pPr algn="just">
              <a:lnSpc>
                <a:spcPct val="160000"/>
              </a:lnSpc>
            </a:pPr>
            <a:r>
              <a:rPr lang="fa-IR" dirty="0" smtClean="0"/>
              <a:t>.</a:t>
            </a:r>
            <a:endParaRPr lang="en-US" dirty="0" smtClean="0"/>
          </a:p>
          <a:p>
            <a:endParaRPr lang="fa-IR" dirty="0"/>
          </a:p>
        </p:txBody>
      </p:sp>
      <p:sp>
        <p:nvSpPr>
          <p:cNvPr id="4" name="Action Button: Forward or Next 3">
            <a:hlinkClick r:id="rId2" action="ppaction://hlinksldjump" highlightClick="1"/>
          </p:cNvPr>
          <p:cNvSpPr/>
          <p:nvPr/>
        </p:nvSpPr>
        <p:spPr>
          <a:xfrm>
            <a:off x="8429652" y="6215082"/>
            <a:ext cx="357158" cy="285752"/>
          </a:xfrm>
          <a:prstGeom prst="actionButtonForwardNex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5" name="Content Placeholder 7" descr="DSC03387.JPG"/>
          <p:cNvPicPr>
            <a:picLocks noGrp="1" noChangeAspect="1"/>
          </p:cNvPicPr>
          <p:nvPr>
            <p:ph sz="quarter" idx="2"/>
          </p:nvPr>
        </p:nvPicPr>
        <p:blipFill>
          <a:blip r:embed="rId3" cstate="print"/>
          <a:srcRect l="9459" r="9459"/>
          <a:stretch>
            <a:fillRect/>
          </a:stretch>
        </p:blipFill>
        <p:spPr>
          <a:xfrm>
            <a:off x="642910" y="1857364"/>
            <a:ext cx="3363989" cy="37862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p:cTn id="13"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1472" y="285728"/>
            <a:ext cx="8229600" cy="1143000"/>
          </a:xfrm>
        </p:spPr>
        <p:txBody>
          <a:bodyPr>
            <a:normAutofit/>
          </a:bodyPr>
          <a:lstStyle/>
          <a:p>
            <a:pPr algn="ctr"/>
            <a:r>
              <a:rPr lang="fa-IR" sz="36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فصل 2: چارچوب هاي ساختاري فضاي شهري</a:t>
            </a:r>
            <a:endParaRPr lang="fa-IR" sz="3600" dirty="0"/>
          </a:p>
        </p:txBody>
      </p:sp>
      <p:sp>
        <p:nvSpPr>
          <p:cNvPr id="7" name="Text Placeholder 6"/>
          <p:cNvSpPr>
            <a:spLocks noGrp="1"/>
          </p:cNvSpPr>
          <p:nvPr>
            <p:ph type="body" sz="half" idx="3"/>
          </p:nvPr>
        </p:nvSpPr>
        <p:spPr>
          <a:xfrm>
            <a:off x="4572000" y="1285860"/>
            <a:ext cx="4041775" cy="762000"/>
          </a:xfrm>
        </p:spPr>
        <p:txBody>
          <a:bodyPr/>
          <a:lstStyle/>
          <a:p>
            <a:pPr algn="ctr"/>
            <a:r>
              <a:rPr lang="fa-IR" dirty="0" smtClean="0"/>
              <a:t>شهر به مثابه اثری هنری</a:t>
            </a:r>
            <a:endParaRPr lang="en-US" dirty="0"/>
          </a:p>
        </p:txBody>
      </p:sp>
      <p:pic>
        <p:nvPicPr>
          <p:cNvPr id="9" name="Content Placeholder 8" descr="las-vegas_16.jpg"/>
          <p:cNvPicPr>
            <a:picLocks noGrp="1" noChangeAspect="1"/>
          </p:cNvPicPr>
          <p:nvPr>
            <p:ph sz="quarter" idx="2"/>
          </p:nvPr>
        </p:nvPicPr>
        <p:blipFill>
          <a:blip r:embed="rId2"/>
          <a:stretch>
            <a:fillRect/>
          </a:stretch>
        </p:blipFill>
        <p:spPr>
          <a:xfrm>
            <a:off x="357158" y="1857364"/>
            <a:ext cx="4040188" cy="37862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Content Placeholder 7"/>
          <p:cNvSpPr>
            <a:spLocks noGrp="1"/>
          </p:cNvSpPr>
          <p:nvPr>
            <p:ph sz="quarter" idx="4"/>
          </p:nvPr>
        </p:nvSpPr>
        <p:spPr>
          <a:xfrm>
            <a:off x="4643438" y="2214554"/>
            <a:ext cx="4041775" cy="3941763"/>
          </a:xfrm>
        </p:spPr>
        <p:txBody>
          <a:bodyPr>
            <a:normAutofit fontScale="77500" lnSpcReduction="20000"/>
          </a:bodyPr>
          <a:lstStyle/>
          <a:p>
            <a:pPr algn="just">
              <a:lnSpc>
                <a:spcPct val="150000"/>
              </a:lnSpc>
            </a:pPr>
            <a:r>
              <a:rPr lang="fa-IR" dirty="0" smtClean="0">
                <a:cs typeface="B Elham" pitchFamily="2" charset="-78"/>
              </a:rPr>
              <a:t>شهر در تحلیل های برخی از معماران به علت حضور جنبه های زیباشناختی در مسایل مورد توجه معماری،معمولا با مجموعه  ارزشهایی ذهنی تفسیر می شود.</a:t>
            </a:r>
            <a:endParaRPr lang="en-US" dirty="0" smtClean="0">
              <a:cs typeface="B Elham" pitchFamily="2" charset="-78"/>
            </a:endParaRPr>
          </a:p>
          <a:p>
            <a:pPr algn="just">
              <a:lnSpc>
                <a:spcPct val="150000"/>
              </a:lnSpc>
            </a:pPr>
            <a:r>
              <a:rPr lang="fa-IR" dirty="0" smtClean="0">
                <a:cs typeface="B Elham" pitchFamily="2" charset="-78"/>
              </a:rPr>
              <a:t>از آنجا که ما در محیط هایی زندگی می کنیم که با ساخته های آدمی شکل گرفته اند،معماری هنراجتناب ناپذیر می گردد.نتیجه مستقیمی که می توان     از این معادله شهر با معماریش گرفت، این است که شهر به مثابه بزرگترین اثر هنری ممکن  تعبیر می شود.</a:t>
            </a:r>
            <a:endParaRPr lang="en-US" dirty="0" smtClean="0">
              <a:cs typeface="B Elham" pitchFamily="2" charset="-78"/>
            </a:endParaRPr>
          </a:p>
          <a:p>
            <a:pPr algn="just">
              <a:lnSpc>
                <a:spcPct val="160000"/>
              </a:lnSpc>
            </a:pPr>
            <a:endParaRPr lang="en-US" dirty="0" smtClean="0"/>
          </a:p>
          <a:p>
            <a:endParaRPr lang="fa-IR" dirty="0"/>
          </a:p>
        </p:txBody>
      </p:sp>
      <p:sp>
        <p:nvSpPr>
          <p:cNvPr id="4" name="Action Button: Forward or Next 3">
            <a:hlinkClick r:id="rId3" action="ppaction://hlinksldjump" highlightClick="1"/>
          </p:cNvPr>
          <p:cNvSpPr/>
          <p:nvPr/>
        </p:nvSpPr>
        <p:spPr>
          <a:xfrm>
            <a:off x="8429652" y="6215082"/>
            <a:ext cx="357158" cy="285752"/>
          </a:xfrm>
          <a:prstGeom prst="actionButtonForwardNex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slide(fromTop)">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4" presetClass="entr" presetSubtype="0" accel="10000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p:cTn id="17" dur="500" fill="hold"/>
                                        <p:tgtEl>
                                          <p:spTgt spid="8">
                                            <p:txEl>
                                              <p:pRg st="1" end="1"/>
                                            </p:txEl>
                                          </p:spTgt>
                                        </p:tgtEl>
                                        <p:attrNameLst>
                                          <p:attrName>ppt_w</p:attrName>
                                        </p:attrNameLst>
                                      </p:cBhvr>
                                      <p:tavLst>
                                        <p:tav tm="0">
                                          <p:val>
                                            <p:strVal val="#ppt_w*0.05"/>
                                          </p:val>
                                        </p:tav>
                                        <p:tav tm="100000">
                                          <p:val>
                                            <p:strVal val="#ppt_w"/>
                                          </p:val>
                                        </p:tav>
                                      </p:tavLst>
                                    </p:anim>
                                    <p:anim calcmode="lin" valueType="num">
                                      <p:cBhvr>
                                        <p:cTn id="18" dur="500" fill="hold"/>
                                        <p:tgtEl>
                                          <p:spTgt spid="8">
                                            <p:txEl>
                                              <p:pRg st="1" end="1"/>
                                            </p:txEl>
                                          </p:spTgt>
                                        </p:tgtEl>
                                        <p:attrNameLst>
                                          <p:attrName>ppt_h</p:attrName>
                                        </p:attrNameLst>
                                      </p:cBhvr>
                                      <p:tavLst>
                                        <p:tav tm="0">
                                          <p:val>
                                            <p:strVal val="#ppt_h"/>
                                          </p:val>
                                        </p:tav>
                                        <p:tav tm="100000">
                                          <p:val>
                                            <p:strVal val="#ppt_h"/>
                                          </p:val>
                                        </p:tav>
                                      </p:tavLst>
                                    </p:anim>
                                    <p:anim calcmode="lin" valueType="num">
                                      <p:cBhvr>
                                        <p:cTn id="19" dur="500" fill="hold"/>
                                        <p:tgtEl>
                                          <p:spTgt spid="8">
                                            <p:txEl>
                                              <p:pRg st="1" end="1"/>
                                            </p:txEl>
                                          </p:spTgt>
                                        </p:tgtEl>
                                        <p:attrNameLst>
                                          <p:attrName>ppt_x</p:attrName>
                                        </p:attrNameLst>
                                      </p:cBhvr>
                                      <p:tavLst>
                                        <p:tav tm="0">
                                          <p:val>
                                            <p:strVal val="#ppt_x-.2"/>
                                          </p:val>
                                        </p:tav>
                                        <p:tav tm="100000">
                                          <p:val>
                                            <p:strVal val="#ppt_x"/>
                                          </p:val>
                                        </p:tav>
                                      </p:tavLst>
                                    </p:anim>
                                    <p:anim calcmode="lin" valueType="num">
                                      <p:cBhvr>
                                        <p:cTn id="20" dur="500" fill="hold"/>
                                        <p:tgtEl>
                                          <p:spTgt spid="8">
                                            <p:txEl>
                                              <p:pRg st="1" end="1"/>
                                            </p:txEl>
                                          </p:spTgt>
                                        </p:tgtEl>
                                        <p:attrNameLst>
                                          <p:attrName>ppt_y</p:attrName>
                                        </p:attrNameLst>
                                      </p:cBhvr>
                                      <p:tavLst>
                                        <p:tav tm="0">
                                          <p:val>
                                            <p:strVal val="#ppt_y"/>
                                          </p:val>
                                        </p:tav>
                                        <p:tav tm="100000">
                                          <p:val>
                                            <p:strVal val="#ppt_y"/>
                                          </p:val>
                                        </p:tav>
                                      </p:tavLst>
                                    </p:anim>
                                    <p:animEffect transition="in" filter="fade">
                                      <p:cBhvr>
                                        <p:cTn id="21" dur="500"/>
                                        <p:tgtEl>
                                          <p:spTgt spid="8">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dirty="0" smtClean="0">
                <a:solidFill>
                  <a:schemeClr val="bg1"/>
                </a:solidFill>
                <a:cs typeface="B Elham" pitchFamily="2" charset="-78"/>
              </a:rPr>
              <a:t>ترسیم ذهنی تصاویر شهر</a:t>
            </a:r>
            <a:endParaRPr lang="en-US" dirty="0" smtClean="0">
              <a:solidFill>
                <a:schemeClr val="bg1"/>
              </a:solidFill>
              <a:cs typeface="B Elham" pitchFamily="2" charset="-78"/>
            </a:endParaRPr>
          </a:p>
          <a:p>
            <a:pPr>
              <a:lnSpc>
                <a:spcPct val="150000"/>
              </a:lnSpc>
            </a:pPr>
            <a:r>
              <a:rPr lang="fa-IR" sz="2400" dirty="0" smtClean="0">
                <a:cs typeface="B Elham" pitchFamily="2" charset="-78"/>
              </a:rPr>
              <a:t>شیوه ترسیم ذهنی تصاویر زمانی که لینچ از آن در کتاب سیمای شهر استفاده کرد شهرت عام یافت.او به کیفیت بصری شهرهای آمریکایی،از طریق تصاویر ذهنی شهروندان ازشهرهایشان توجه می کرد.</a:t>
            </a:r>
            <a:endParaRPr lang="en-US" sz="2400" dirty="0" smtClean="0">
              <a:cs typeface="B Elham" pitchFamily="2" charset="-78"/>
            </a:endParaRPr>
          </a:p>
          <a:p>
            <a:pPr>
              <a:lnSpc>
                <a:spcPct val="150000"/>
              </a:lnSpc>
            </a:pPr>
            <a:r>
              <a:rPr lang="fa-IR" sz="2400" dirty="0" smtClean="0">
                <a:cs typeface="B Elham" pitchFamily="2" charset="-78"/>
              </a:rPr>
              <a:t>بنابر گفته  لینچ تصاویر شهر را می توان در قالب راه ها،لبه ها،محله ها،گره ها و نشانه ها طبقه بندی کرد.</a:t>
            </a:r>
            <a:endParaRPr lang="en-US" sz="2400" dirty="0" smtClean="0">
              <a:cs typeface="B Elham" pitchFamily="2" charset="-78"/>
            </a:endParaRPr>
          </a:p>
          <a:p>
            <a:endParaRPr lang="fa-IR" dirty="0"/>
          </a:p>
        </p:txBody>
      </p:sp>
      <p:sp>
        <p:nvSpPr>
          <p:cNvPr id="3" name="Title 2"/>
          <p:cNvSpPr>
            <a:spLocks noGrp="1"/>
          </p:cNvSpPr>
          <p:nvPr>
            <p:ph type="title"/>
          </p:nvPr>
        </p:nvSpPr>
        <p:spPr/>
        <p:txBody>
          <a:bodyPr>
            <a:normAutofit/>
          </a:bodyPr>
          <a:lstStyle/>
          <a:p>
            <a:pPr algn="ctr"/>
            <a:r>
              <a:rPr lang="fa-IR" sz="32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فصل 3: مردم در شهر</a:t>
            </a:r>
            <a:endParaRPr lang="fa-IR" sz="3200"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Action Button: Forward or Next 3">
            <a:hlinkClick r:id="rId2" action="ppaction://hlinksldjump" highlightClick="1"/>
          </p:cNvPr>
          <p:cNvSpPr/>
          <p:nvPr/>
        </p:nvSpPr>
        <p:spPr>
          <a:xfrm>
            <a:off x="8429652" y="6215082"/>
            <a:ext cx="357158" cy="285752"/>
          </a:xfrm>
          <a:prstGeom prst="actionButtonForwardNex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80">
                                          <p:stCondLst>
                                            <p:cond delay="0"/>
                                          </p:stCondLst>
                                        </p:cTn>
                                        <p:tgtEl>
                                          <p:spTgt spid="2">
                                            <p:txEl>
                                              <p:pRg st="1" end="1"/>
                                            </p:txEl>
                                          </p:spTgt>
                                        </p:tgtEl>
                                      </p:cBhvr>
                                    </p:animEffect>
                                    <p:anim calcmode="lin" valueType="num">
                                      <p:cBhvr>
                                        <p:cTn id="13"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xEl>
                                              <p:pRg st="1" end="1"/>
                                            </p:txEl>
                                          </p:spTgt>
                                        </p:tgtEl>
                                      </p:cBhvr>
                                      <p:to x="100000" y="60000"/>
                                    </p:animScale>
                                    <p:animScale>
                                      <p:cBhvr>
                                        <p:cTn id="19" dur="166" decel="50000">
                                          <p:stCondLst>
                                            <p:cond delay="676"/>
                                          </p:stCondLst>
                                        </p:cTn>
                                        <p:tgtEl>
                                          <p:spTgt spid="2">
                                            <p:txEl>
                                              <p:pRg st="1" end="1"/>
                                            </p:txEl>
                                          </p:spTgt>
                                        </p:tgtEl>
                                      </p:cBhvr>
                                      <p:to x="100000" y="100000"/>
                                    </p:animScale>
                                    <p:animScale>
                                      <p:cBhvr>
                                        <p:cTn id="20" dur="26">
                                          <p:stCondLst>
                                            <p:cond delay="1312"/>
                                          </p:stCondLst>
                                        </p:cTn>
                                        <p:tgtEl>
                                          <p:spTgt spid="2">
                                            <p:txEl>
                                              <p:pRg st="1" end="1"/>
                                            </p:txEl>
                                          </p:spTgt>
                                        </p:tgtEl>
                                      </p:cBhvr>
                                      <p:to x="100000" y="80000"/>
                                    </p:animScale>
                                    <p:animScale>
                                      <p:cBhvr>
                                        <p:cTn id="21" dur="166" decel="50000">
                                          <p:stCondLst>
                                            <p:cond delay="1338"/>
                                          </p:stCondLst>
                                        </p:cTn>
                                        <p:tgtEl>
                                          <p:spTgt spid="2">
                                            <p:txEl>
                                              <p:pRg st="1" end="1"/>
                                            </p:txEl>
                                          </p:spTgt>
                                        </p:tgtEl>
                                      </p:cBhvr>
                                      <p:to x="100000" y="100000"/>
                                    </p:animScale>
                                    <p:animScale>
                                      <p:cBhvr>
                                        <p:cTn id="22" dur="26">
                                          <p:stCondLst>
                                            <p:cond delay="1642"/>
                                          </p:stCondLst>
                                        </p:cTn>
                                        <p:tgtEl>
                                          <p:spTgt spid="2">
                                            <p:txEl>
                                              <p:pRg st="1" end="1"/>
                                            </p:txEl>
                                          </p:spTgt>
                                        </p:tgtEl>
                                      </p:cBhvr>
                                      <p:to x="100000" y="90000"/>
                                    </p:animScale>
                                    <p:animScale>
                                      <p:cBhvr>
                                        <p:cTn id="23" dur="166" decel="50000">
                                          <p:stCondLst>
                                            <p:cond delay="1668"/>
                                          </p:stCondLst>
                                        </p:cTn>
                                        <p:tgtEl>
                                          <p:spTgt spid="2">
                                            <p:txEl>
                                              <p:pRg st="1" end="1"/>
                                            </p:txEl>
                                          </p:spTgt>
                                        </p:tgtEl>
                                      </p:cBhvr>
                                      <p:to x="100000" y="100000"/>
                                    </p:animScale>
                                    <p:animScale>
                                      <p:cBhvr>
                                        <p:cTn id="24" dur="26">
                                          <p:stCondLst>
                                            <p:cond delay="1808"/>
                                          </p:stCondLst>
                                        </p:cTn>
                                        <p:tgtEl>
                                          <p:spTgt spid="2">
                                            <p:txEl>
                                              <p:pRg st="1" end="1"/>
                                            </p:txEl>
                                          </p:spTgt>
                                        </p:tgtEl>
                                      </p:cBhvr>
                                      <p:to x="100000" y="95000"/>
                                    </p:animScale>
                                    <p:animScale>
                                      <p:cBhvr>
                                        <p:cTn id="25" dur="166" decel="50000">
                                          <p:stCondLst>
                                            <p:cond delay="1834"/>
                                          </p:stCondLst>
                                        </p:cTn>
                                        <p:tgtEl>
                                          <p:spTgt spid="2">
                                            <p:txEl>
                                              <p:pRg st="1" end="1"/>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 calcmode="lin" valueType="num">
                                      <p:cBhvr>
                                        <p:cTn id="30" dur="500" decel="50000" fill="hold">
                                          <p:stCondLst>
                                            <p:cond delay="0"/>
                                          </p:stCondLst>
                                        </p:cTn>
                                        <p:tgtEl>
                                          <p:spTgt spid="2">
                                            <p:txEl>
                                              <p:pRg st="2" end="2"/>
                                            </p:txEl>
                                          </p:spTgt>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2">
                                            <p:txEl>
                                              <p:pRg st="2" end="2"/>
                                            </p:txEl>
                                          </p:spTgt>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2">
                                            <p:txEl>
                                              <p:pRg st="2" end="2"/>
                                            </p:txEl>
                                          </p:spTgt>
                                        </p:tgtEl>
                                        <p:attrNameLst>
                                          <p:attrName>ppt_w</p:attrName>
                                        </p:attrNameLst>
                                      </p:cBhvr>
                                      <p:tavLst>
                                        <p:tav tm="0">
                                          <p:val>
                                            <p:strVal val="#ppt_w*.05"/>
                                          </p:val>
                                        </p:tav>
                                        <p:tav tm="100000">
                                          <p:val>
                                            <p:strVal val="#ppt_w"/>
                                          </p:val>
                                        </p:tav>
                                      </p:tavLst>
                                    </p:anim>
                                    <p:anim calcmode="lin" valueType="num">
                                      <p:cBhvr>
                                        <p:cTn id="33" dur="1000" fill="hold"/>
                                        <p:tgtEl>
                                          <p:spTgt spid="2">
                                            <p:txEl>
                                              <p:pRg st="2" end="2"/>
                                            </p:txEl>
                                          </p:spTgt>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2">
                                            <p:txEl>
                                              <p:pRg st="2" end="2"/>
                                            </p:txEl>
                                          </p:spTgt>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2">
                                            <p:txEl>
                                              <p:pRg st="2" end="2"/>
                                            </p:txEl>
                                          </p:spTgt>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2">
                                            <p:txEl>
                                              <p:pRg st="2" end="2"/>
                                            </p:txEl>
                                          </p:spTgt>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fa-IR" sz="32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فصل 3: مردم در شهر</a:t>
            </a:r>
            <a:endParaRPr lang="fa-IR" sz="3200"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ext Placeholder 5"/>
          <p:cNvSpPr>
            <a:spLocks noGrp="1"/>
          </p:cNvSpPr>
          <p:nvPr>
            <p:ph type="body" sz="half" idx="3"/>
          </p:nvPr>
        </p:nvSpPr>
        <p:spPr>
          <a:xfrm>
            <a:off x="4714876" y="1214422"/>
            <a:ext cx="4041775" cy="762000"/>
          </a:xfrm>
        </p:spPr>
        <p:txBody>
          <a:bodyPr/>
          <a:lstStyle/>
          <a:p>
            <a:pPr algn="ctr"/>
            <a:r>
              <a:rPr lang="fa-IR" dirty="0" smtClean="0">
                <a:cs typeface="B Elham" pitchFamily="2" charset="-78"/>
              </a:rPr>
              <a:t>معنا و نشانه شناسی شهری</a:t>
            </a:r>
            <a:endParaRPr lang="en-US" dirty="0" smtClean="0">
              <a:cs typeface="B Elham" pitchFamily="2" charset="-78"/>
            </a:endParaRPr>
          </a:p>
        </p:txBody>
      </p:sp>
      <p:pic>
        <p:nvPicPr>
          <p:cNvPr id="8" name="Content Placeholder 7" descr="New%20York%20City[1].jpg"/>
          <p:cNvPicPr>
            <a:picLocks noGrp="1" noChangeAspect="1"/>
          </p:cNvPicPr>
          <p:nvPr>
            <p:ph sz="quarter" idx="2"/>
          </p:nvPr>
        </p:nvPicPr>
        <p:blipFill>
          <a:blip r:embed="rId2"/>
          <a:stretch>
            <a:fillRect/>
          </a:stretch>
        </p:blipFill>
        <p:spPr>
          <a:xfrm>
            <a:off x="214282" y="1571612"/>
            <a:ext cx="4268878" cy="4000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Content Placeholder 6"/>
          <p:cNvSpPr>
            <a:spLocks noGrp="1"/>
          </p:cNvSpPr>
          <p:nvPr>
            <p:ph sz="quarter" idx="4"/>
          </p:nvPr>
        </p:nvSpPr>
        <p:spPr>
          <a:xfrm>
            <a:off x="4643438" y="2000240"/>
            <a:ext cx="4041775" cy="3941763"/>
          </a:xfrm>
        </p:spPr>
        <p:txBody>
          <a:bodyPr/>
          <a:lstStyle/>
          <a:p>
            <a:pPr algn="just">
              <a:lnSpc>
                <a:spcPct val="150000"/>
              </a:lnSpc>
            </a:pPr>
            <a:r>
              <a:rPr lang="fa-IR" dirty="0" smtClean="0">
                <a:cs typeface="B Elham" pitchFamily="2" charset="-78"/>
              </a:rPr>
              <a:t>بررسی نشانه ها یا نشانه شناسی، سه عنصر پایه دارد:</a:t>
            </a:r>
            <a:endParaRPr lang="en-US" dirty="0" smtClean="0">
              <a:cs typeface="B Elham" pitchFamily="2" charset="-78"/>
            </a:endParaRPr>
          </a:p>
          <a:p>
            <a:pPr algn="just">
              <a:lnSpc>
                <a:spcPct val="150000"/>
              </a:lnSpc>
            </a:pPr>
            <a:r>
              <a:rPr lang="fa-IR" dirty="0" smtClean="0">
                <a:cs typeface="B Elham" pitchFamily="2" charset="-78"/>
              </a:rPr>
              <a:t>1)نشانه    2)مرجع یا آنچه بدان اشاره می کند.     3)به کارگیری نشانه</a:t>
            </a:r>
            <a:endParaRPr lang="en-US" dirty="0" smtClean="0">
              <a:cs typeface="B Elham" pitchFamily="2" charset="-78"/>
            </a:endParaRPr>
          </a:p>
          <a:p>
            <a:endParaRPr lang="fa-IR" dirty="0"/>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par>
                          <p:cTn id="16" fill="hold">
                            <p:stCondLst>
                              <p:cond delay="500"/>
                            </p:stCondLst>
                            <p:childTnLst>
                              <p:par>
                                <p:cTn id="17" presetID="23" presetClass="entr" presetSubtype="16" fill="hold" nodeType="after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p:cTn id="19"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8" dur="1000" fill="hold"/>
                                        <p:tgtEl>
                                          <p:spTgt spid="8"/>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Override1.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docProps/app.xml><?xml version="1.0" encoding="utf-8"?>
<Properties xmlns="http://schemas.openxmlformats.org/officeDocument/2006/extended-properties" xmlns:vt="http://schemas.openxmlformats.org/officeDocument/2006/docPropsVTypes">
  <Template/>
  <TotalTime>423</TotalTime>
  <Words>1425</Words>
  <Application>Microsoft Office PowerPoint</Application>
  <PresentationFormat>On-screen Show (4:3)</PresentationFormat>
  <Paragraphs>140</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Default Theme</vt:lpstr>
      <vt:lpstr>طراحي فضاي شهري </vt:lpstr>
      <vt:lpstr>درباره نويسنده</vt:lpstr>
      <vt:lpstr>فهرست مطالب</vt:lpstr>
      <vt:lpstr>فصل1: درك فضاي شهري</vt:lpstr>
      <vt:lpstr>فصل 2: چارچوب هاي ساختاري فضاي شهري</vt:lpstr>
      <vt:lpstr>فصل 2: چارچوب هاي ساختاري فضاي شهري</vt:lpstr>
      <vt:lpstr>فصل 2: چارچوب هاي ساختاري فضاي شهري</vt:lpstr>
      <vt:lpstr>فصل 3: مردم در شهر</vt:lpstr>
      <vt:lpstr>فصل 3: مردم در شهر</vt:lpstr>
      <vt:lpstr>فصل 3: مردم در شهر</vt:lpstr>
      <vt:lpstr>فصل 4: فرآيندهاي طراحي شهري</vt:lpstr>
      <vt:lpstr>فصل 4: فرآيندهاي طراحي شهري</vt:lpstr>
      <vt:lpstr>فصل 4: فرآيندهاي طراحي شهري</vt:lpstr>
      <vt:lpstr>فصل 4: فرآيندهاي طراحي شهري</vt:lpstr>
      <vt:lpstr>فصل 5: توليد فضاي مصنوع</vt:lpstr>
      <vt:lpstr>فصل 5: توليد فضاي مصنوع</vt:lpstr>
      <vt:lpstr>فصل 5: توليد فضاي مصنوع</vt:lpstr>
      <vt:lpstr>فصل 6: ضابطه دار ساختن شكل شهر</vt:lpstr>
      <vt:lpstr>فصل 6: ضابطه دار ساختن شكل شهر</vt:lpstr>
      <vt:lpstr>فصل 7: تصاوير كمال</vt:lpstr>
      <vt:lpstr>فصل 7: تصاوير كمال</vt:lpstr>
      <vt:lpstr>فصل 7: تصاوير كمال</vt:lpstr>
      <vt:lpstr>فصل 7: تصاوير كمال</vt:lpstr>
      <vt:lpstr>فصل 8: طراحي فضاي شهري</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طراحي فضاي شهري </dc:title>
  <dc:creator>Novin</dc:creator>
  <cp:lastModifiedBy>Morteza</cp:lastModifiedBy>
  <cp:revision>81</cp:revision>
  <dcterms:created xsi:type="dcterms:W3CDTF">2011-11-07T05:13:55Z</dcterms:created>
  <dcterms:modified xsi:type="dcterms:W3CDTF">2014-06-04T13:27:56Z</dcterms:modified>
</cp:coreProperties>
</file>