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Default Extension="fntdata" ContentType="application/x-fontdata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96" r:id="rId1"/>
    <p:sldMasterId id="2147483708" r:id="rId2"/>
  </p:sldMasterIdLst>
  <p:sldIdLst>
    <p:sldId id="258" r:id="rId3"/>
    <p:sldId id="256" r:id="rId4"/>
    <p:sldId id="436" r:id="rId5"/>
    <p:sldId id="257" r:id="rId6"/>
    <p:sldId id="264" r:id="rId7"/>
    <p:sldId id="376" r:id="rId8"/>
    <p:sldId id="322" r:id="rId9"/>
    <p:sldId id="324" r:id="rId10"/>
    <p:sldId id="360" r:id="rId11"/>
    <p:sldId id="374" r:id="rId12"/>
    <p:sldId id="377" r:id="rId13"/>
    <p:sldId id="422" r:id="rId14"/>
    <p:sldId id="423" r:id="rId15"/>
    <p:sldId id="438" r:id="rId16"/>
    <p:sldId id="437" r:id="rId17"/>
    <p:sldId id="439" r:id="rId18"/>
    <p:sldId id="440" r:id="rId19"/>
    <p:sldId id="441" r:id="rId20"/>
    <p:sldId id="442" r:id="rId21"/>
    <p:sldId id="443" r:id="rId22"/>
    <p:sldId id="435" r:id="rId23"/>
    <p:sldId id="424" r:id="rId24"/>
    <p:sldId id="425" r:id="rId25"/>
    <p:sldId id="426" r:id="rId26"/>
    <p:sldId id="427" r:id="rId27"/>
    <p:sldId id="428" r:id="rId28"/>
    <p:sldId id="429" r:id="rId29"/>
    <p:sldId id="430" r:id="rId30"/>
    <p:sldId id="431" r:id="rId31"/>
    <p:sldId id="432" r:id="rId32"/>
    <p:sldId id="433" r:id="rId33"/>
    <p:sldId id="434" r:id="rId34"/>
    <p:sldId id="261" r:id="rId35"/>
  </p:sldIdLst>
  <p:sldSz cx="9144000" cy="6858000" type="screen4x3"/>
  <p:notesSz cx="6858000" cy="9144000"/>
  <p:embeddedFontLst>
    <p:embeddedFont>
      <p:font typeface="Calibri" pitchFamily="34" charset="0"/>
      <p:regular r:id="rId36"/>
      <p:bold r:id="rId37"/>
      <p:italic r:id="rId38"/>
      <p:boldItalic r:id="rId39"/>
    </p:embeddedFont>
    <p:embeddedFont>
      <p:font typeface="B Yekan" pitchFamily="2" charset="-78"/>
      <p:regular r:id="rId40"/>
    </p:embeddedFont>
    <p:embeddedFont>
      <p:font typeface="IRDast Nevis" pitchFamily="2" charset="-78"/>
      <p:regular r:id="rId41"/>
    </p:embeddedFont>
    <p:embeddedFont>
      <p:font typeface="B Titr" pitchFamily="2" charset="-78"/>
      <p:bold r:id="rId42"/>
    </p:embeddedFont>
    <p:embeddedFont>
      <p:font typeface="굴림" pitchFamily="34" charset="-127"/>
      <p:regular r:id="rId43"/>
    </p:embeddedFont>
    <p:embeddedFont>
      <p:font typeface="Agency FB" pitchFamily="34" charset="0"/>
      <p:regular r:id="rId44"/>
      <p:bold r:id="rId45"/>
    </p:embeddedFont>
    <p:embeddedFont>
      <p:font typeface="Aharoni" pitchFamily="2" charset="-79"/>
      <p:bold r:id="rId46"/>
    </p:embeddedFont>
    <p:embeddedFont>
      <p:font typeface="B Nazanin" pitchFamily="2" charset="-78"/>
      <p:regular r:id="rId47"/>
      <p:bold r:id="rId48"/>
    </p:embeddedFont>
    <p:embeddedFont>
      <p:font typeface="Adobe Arabic" pitchFamily="18" charset="-78"/>
      <p:regular r:id="rId49"/>
      <p:bold r:id="rId5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100000" saltData="U53ja0UZpaq00jGhxtLlGw==" hashData="Hppvwlilwmvdjo9Q3LJzgm1iWug=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300"/>
    <a:srgbClr val="91C300"/>
    <a:srgbClr val="F8682C"/>
    <a:srgbClr val="00B4F1"/>
    <a:srgbClr val="3B1E8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796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2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4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font" Target="fonts/font15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C8B15-D22E-46BE-955F-0CCADA7B08B4}" type="datetimeFigureOut">
              <a:rPr lang="en-US" smtClean="0"/>
              <a:pPr/>
              <a:t>5/8/2015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30EB1-2DA5-4FA3-BAC8-53AB45BD60E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gif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eg"/><Relationship Id="rId4" Type="http://schemas.openxmlformats.org/officeDocument/2006/relationships/image" Target="../media/image34.gi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22.gif"/><Relationship Id="rId7" Type="http://schemas.openxmlformats.org/officeDocument/2006/relationships/image" Target="../media/image3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48.gif"/><Relationship Id="rId4" Type="http://schemas.openxmlformats.org/officeDocument/2006/relationships/image" Target="../media/image47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.png"/><Relationship Id="rId4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.png"/><Relationship Id="rId5" Type="http://schemas.openxmlformats.org/officeDocument/2006/relationships/image" Target="../media/image51.png"/><Relationship Id="rId4" Type="http://schemas.openxmlformats.org/officeDocument/2006/relationships/hyperlink" Target="http://dx.org/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.pn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gif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0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05473" y="476672"/>
            <a:ext cx="5909118" cy="619268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475656" y="630932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331640" y="188640"/>
            <a:ext cx="6624736" cy="360040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 rot="5400000">
            <a:off x="-1404665" y="3284983"/>
            <a:ext cx="6624736" cy="432049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 rot="5400000">
            <a:off x="4103948" y="2816932"/>
            <a:ext cx="6408712" cy="1296144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cxnSp>
        <p:nvCxnSpPr>
          <p:cNvPr id="59" name="Shape 58"/>
          <p:cNvCxnSpPr/>
          <p:nvPr/>
        </p:nvCxnSpPr>
        <p:spPr>
          <a:xfrm>
            <a:off x="6804248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60" name="Shape 59"/>
          <p:cNvCxnSpPr/>
          <p:nvPr/>
        </p:nvCxnSpPr>
        <p:spPr>
          <a:xfrm flipH="1">
            <a:off x="7428624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پنجم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22" name="Group 31"/>
          <p:cNvGrpSpPr/>
          <p:nvPr/>
        </p:nvGrpSpPr>
        <p:grpSpPr>
          <a:xfrm>
            <a:off x="611560" y="116632"/>
            <a:ext cx="1512168" cy="1656000"/>
            <a:chOff x="5762915" y="2479199"/>
            <a:chExt cx="1779546" cy="1737934"/>
          </a:xfrm>
          <a:effectLst/>
        </p:grpSpPr>
        <p:sp>
          <p:nvSpPr>
            <p:cNvPr id="23" name="Round Same Side Corner Rectangle 22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مختصات بلورشناسی</a:t>
              </a:r>
              <a:endParaRPr lang="en-US" sz="1400" dirty="0">
                <a:cs typeface="B Yekan" pitchFamily="2" charset="-78"/>
              </a:endParaRPr>
            </a:p>
          </p:txBody>
        </p:sp>
      </p:grpSp>
      <p:pic>
        <p:nvPicPr>
          <p:cNvPr id="35" name="Picture 34" descr="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884275"/>
            <a:ext cx="3766264" cy="2754752"/>
          </a:xfrm>
          <a:prstGeom prst="rect">
            <a:avLst/>
          </a:prstGeom>
        </p:spPr>
      </p:pic>
      <p:cxnSp>
        <p:nvCxnSpPr>
          <p:cNvPr id="40" name="Shape 39"/>
          <p:cNvCxnSpPr/>
          <p:nvPr/>
        </p:nvCxnSpPr>
        <p:spPr>
          <a:xfrm>
            <a:off x="5436096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56" name="Shape 55"/>
          <p:cNvCxnSpPr/>
          <p:nvPr/>
        </p:nvCxnSpPr>
        <p:spPr>
          <a:xfrm flipH="1">
            <a:off x="6060472" y="4276328"/>
            <a:ext cx="239720" cy="1113656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6" name="Rounded Rectangle 35"/>
          <p:cNvSpPr/>
          <p:nvPr/>
        </p:nvSpPr>
        <p:spPr>
          <a:xfrm>
            <a:off x="4860032" y="3933056"/>
            <a:ext cx="653008" cy="653008"/>
          </a:xfrm>
          <a:prstGeom prst="roundRect">
            <a:avLst/>
          </a:prstGeom>
          <a:solidFill>
            <a:srgbClr val="FFC300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a</a:t>
            </a:r>
            <a:endParaRPr lang="en-US" sz="3200" dirty="0"/>
          </a:p>
        </p:txBody>
      </p:sp>
      <p:sp>
        <p:nvSpPr>
          <p:cNvPr id="37" name="Rounded Rectangle 36"/>
          <p:cNvSpPr/>
          <p:nvPr/>
        </p:nvSpPr>
        <p:spPr>
          <a:xfrm>
            <a:off x="6239036" y="3933056"/>
            <a:ext cx="653008" cy="653008"/>
          </a:xfrm>
          <a:prstGeom prst="roundRect">
            <a:avLst/>
          </a:prstGeom>
          <a:solidFill>
            <a:srgbClr val="FF00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b</a:t>
            </a:r>
            <a:endParaRPr lang="en-US" sz="3200" dirty="0"/>
          </a:p>
        </p:txBody>
      </p:sp>
      <p:sp>
        <p:nvSpPr>
          <p:cNvPr id="38" name="Rounded Rectangle 37"/>
          <p:cNvSpPr/>
          <p:nvPr/>
        </p:nvSpPr>
        <p:spPr>
          <a:xfrm>
            <a:off x="7618040" y="3933056"/>
            <a:ext cx="653008" cy="653008"/>
          </a:xfrm>
          <a:prstGeom prst="roundRect">
            <a:avLst/>
          </a:prstGeom>
          <a:solidFill>
            <a:srgbClr val="00B4F1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c</a:t>
            </a:r>
            <a:endParaRPr lang="en-US" sz="3200" dirty="0"/>
          </a:p>
        </p:txBody>
      </p:sp>
      <p:sp>
        <p:nvSpPr>
          <p:cNvPr id="57" name="Rounded Rectangle 56"/>
          <p:cNvSpPr/>
          <p:nvPr/>
        </p:nvSpPr>
        <p:spPr>
          <a:xfrm>
            <a:off x="5549534" y="5445224"/>
            <a:ext cx="653008" cy="653008"/>
          </a:xfrm>
          <a:prstGeom prst="roundRect">
            <a:avLst/>
          </a:prstGeom>
          <a:solidFill>
            <a:srgbClr val="F8682C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/>
              <a:t>γ</a:t>
            </a:r>
            <a:endParaRPr lang="en-US" sz="3200" dirty="0"/>
          </a:p>
        </p:txBody>
      </p:sp>
      <p:sp>
        <p:nvSpPr>
          <p:cNvPr id="58" name="Rounded Rectangle 57"/>
          <p:cNvSpPr/>
          <p:nvPr/>
        </p:nvSpPr>
        <p:spPr>
          <a:xfrm>
            <a:off x="6928538" y="5445224"/>
            <a:ext cx="653008" cy="653008"/>
          </a:xfrm>
          <a:prstGeom prst="roundRect">
            <a:avLst/>
          </a:prstGeom>
          <a:solidFill>
            <a:srgbClr val="7030A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α</a:t>
            </a:r>
            <a:endParaRPr lang="en-US" sz="3200" dirty="0"/>
          </a:p>
        </p:txBody>
      </p:sp>
      <p:cxnSp>
        <p:nvCxnSpPr>
          <p:cNvPr id="69" name="Shape 68"/>
          <p:cNvCxnSpPr>
            <a:stCxn id="38" idx="0"/>
          </p:cNvCxnSpPr>
          <p:nvPr/>
        </p:nvCxnSpPr>
        <p:spPr>
          <a:xfrm rot="16200000" flipV="1">
            <a:off x="7038514" y="3027025"/>
            <a:ext cx="864095" cy="947967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70" name="Shape 69"/>
          <p:cNvCxnSpPr>
            <a:stCxn id="36" idx="0"/>
          </p:cNvCxnSpPr>
          <p:nvPr/>
        </p:nvCxnSpPr>
        <p:spPr>
          <a:xfrm rot="5400000" flipH="1" flipV="1">
            <a:off x="5220073" y="3035425"/>
            <a:ext cx="864095" cy="931169"/>
          </a:xfrm>
          <a:prstGeom prst="curvedConnector2">
            <a:avLst/>
          </a:prstGeom>
          <a:ln>
            <a:solidFill>
              <a:schemeClr val="bg1">
                <a:lumMod val="50000"/>
              </a:schemeClr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6228184" y="2708920"/>
            <a:ext cx="653008" cy="653008"/>
          </a:xfrm>
          <a:prstGeom prst="roundRect">
            <a:avLst/>
          </a:prstGeom>
          <a:solidFill>
            <a:srgbClr val="91C30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dirty="0" smtClean="0"/>
              <a:t>β</a:t>
            </a:r>
            <a:endParaRPr lang="en-US" sz="3200" dirty="0"/>
          </a:p>
        </p:txBody>
      </p:sp>
      <p:pic>
        <p:nvPicPr>
          <p:cNvPr id="28" name="Picture 27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95795" y="282255"/>
            <a:ext cx="1487348" cy="1180921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7" name="Group 26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30" name="Picture 29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32" name="Round Single Corner Rectangle 31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31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200" dirty="0" smtClean="0">
                  <a:cs typeface="B Yekan" pitchFamily="2" charset="-78"/>
                </a:rPr>
                <a:t>مختصات و محاسبات بلورشناسی 2</a:t>
              </a:r>
              <a:endParaRPr lang="en-US" sz="12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46435" y="2512362"/>
            <a:ext cx="2019607" cy="1101600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96132" y="4636592"/>
            <a:ext cx="1920212" cy="1103100"/>
          </a:xfrm>
          <a:prstGeom prst="rect">
            <a:avLst/>
          </a:prstGeom>
          <a:noFill/>
        </p:spPr>
      </p:pic>
      <p:grpSp>
        <p:nvGrpSpPr>
          <p:cNvPr id="28" name="Group 27"/>
          <p:cNvGrpSpPr/>
          <p:nvPr/>
        </p:nvGrpSpPr>
        <p:grpSpPr>
          <a:xfrm>
            <a:off x="1475656" y="2060848"/>
            <a:ext cx="1792288" cy="2004628"/>
            <a:chOff x="1979712" y="2060848"/>
            <a:chExt cx="1792288" cy="2004628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2263788" y="2060848"/>
              <a:ext cx="1224136" cy="1224136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Subtitle 2"/>
            <p:cNvSpPr txBox="1">
              <a:spLocks/>
            </p:cNvSpPr>
            <p:nvPr/>
          </p:nvSpPr>
          <p:spPr>
            <a:xfrm>
              <a:off x="1979712" y="3537012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خط</a:t>
              </a:r>
              <a:r>
                <a:rPr lang="fa-IR" sz="2400" dirty="0" smtClean="0">
                  <a:solidFill>
                    <a:srgbClr val="FF0000"/>
                  </a:solidFill>
                  <a:cs typeface="B Yekan" pitchFamily="2" charset="-78"/>
                </a:rPr>
                <a:t>ی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grpSp>
        <p:nvGrpSpPr>
          <p:cNvPr id="30" name="Group 29"/>
          <p:cNvGrpSpPr/>
          <p:nvPr/>
        </p:nvGrpSpPr>
        <p:grpSpPr>
          <a:xfrm>
            <a:off x="1475656" y="4210980"/>
            <a:ext cx="1792288" cy="1954324"/>
            <a:chOff x="1979712" y="4210980"/>
            <a:chExt cx="1792288" cy="1954324"/>
          </a:xfrm>
        </p:grpSpPr>
        <p:sp>
          <p:nvSpPr>
            <p:cNvPr id="25" name="Rectangle 24"/>
            <p:cNvSpPr/>
            <p:nvPr/>
          </p:nvSpPr>
          <p:spPr>
            <a:xfrm>
              <a:off x="2252936" y="4210980"/>
              <a:ext cx="1245840" cy="124584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Subtitle 2"/>
            <p:cNvSpPr txBox="1">
              <a:spLocks/>
            </p:cNvSpPr>
            <p:nvPr/>
          </p:nvSpPr>
          <p:spPr>
            <a:xfrm>
              <a:off x="1979712" y="5636840"/>
              <a:ext cx="1792288" cy="528464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/>
            <a:p>
              <a:pPr marL="342900" marR="0" lvl="0" indent="-342900" algn="ctr" defTabSz="914400" rtl="1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tabLst/>
                <a:defRPr/>
              </a:pP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bg1">
                      <a:lumMod val="50000"/>
                    </a:schemeClr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سطح</a:t>
              </a:r>
              <a:r>
                <a:rPr kumimoji="0" lang="fa-IR" sz="2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+mn-lt"/>
                  <a:ea typeface="+mn-ea"/>
                  <a:cs typeface="B Yekan" pitchFamily="2" charset="-78"/>
                </a:rPr>
                <a:t>ی</a:t>
              </a:r>
              <a:endPara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endParaRPr>
            </a:p>
          </p:txBody>
        </p:sp>
      </p:grpSp>
      <p:sp>
        <p:nvSpPr>
          <p:cNvPr id="35" name="Round Same Side Corner Rectangle 34"/>
          <p:cNvSpPr/>
          <p:nvPr/>
        </p:nvSpPr>
        <p:spPr>
          <a:xfrm>
            <a:off x="6588224" y="2132856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dirty="0" smtClean="0">
                <a:cs typeface="B Yekan" pitchFamily="2" charset="-78"/>
              </a:rPr>
              <a:t>2مفهوم × 2شکل</a:t>
            </a:r>
            <a:endParaRPr lang="en-US" dirty="0">
              <a:cs typeface="B Yekan" pitchFamily="2" charset="-78"/>
            </a:endParaRPr>
          </a:p>
        </p:txBody>
      </p:sp>
      <p:cxnSp>
        <p:nvCxnSpPr>
          <p:cNvPr id="36" name="Straight Connector 35"/>
          <p:cNvCxnSpPr/>
          <p:nvPr/>
        </p:nvCxnSpPr>
        <p:spPr>
          <a:xfrm>
            <a:off x="4492372" y="2276872"/>
            <a:ext cx="0" cy="3816424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انباشتگی و دانسیته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7" name="Group 22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38" name="Picture 37" descr="vector-mohr-www.barGGraph.c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39" name="TextBox 38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40" name="Round Single Corner Rectangle 3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مرور مطالب</a:t>
              </a:r>
              <a:endParaRPr lang="en-US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نگاه به آینده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2" name="Title 1"/>
          <p:cNvSpPr txBox="1">
            <a:spLocks/>
          </p:cNvSpPr>
          <p:nvPr/>
        </p:nvSpPr>
        <p:spPr>
          <a:xfrm>
            <a:off x="3255168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3" name="Subtitle 2"/>
          <p:cNvSpPr txBox="1">
            <a:spLocks/>
          </p:cNvSpPr>
          <p:nvPr/>
        </p:nvSpPr>
        <p:spPr>
          <a:xfrm>
            <a:off x="4911352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هفت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44" name="Picture 43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242646"/>
            <a:ext cx="1800200" cy="135015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5" name="Rounded Rectangle 44"/>
          <p:cNvSpPr/>
          <p:nvPr/>
        </p:nvSpPr>
        <p:spPr>
          <a:xfrm>
            <a:off x="7737472" y="263691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1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47" name="Rounded Rectangle 46"/>
          <p:cNvSpPr/>
          <p:nvPr/>
        </p:nvSpPr>
        <p:spPr>
          <a:xfrm>
            <a:off x="7737472" y="386618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2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49" name="Rounded Rectangle 48"/>
          <p:cNvSpPr/>
          <p:nvPr/>
        </p:nvSpPr>
        <p:spPr>
          <a:xfrm>
            <a:off x="7737472" y="509545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3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4076003" y="264267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قواعد بلورشناسی و تقارن 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4076003" y="3871947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</a:t>
            </a:r>
            <a:endParaRPr lang="en-US" dirty="0" smtClean="0">
              <a:cs typeface="B Yekan" pitchFamily="2" charset="-78"/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4076003" y="5101216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en-US" dirty="0" smtClean="0">
                <a:cs typeface="B Yekan" pitchFamily="2" charset="-78"/>
              </a:rPr>
              <a:t>*</a:t>
            </a:r>
            <a:r>
              <a:rPr lang="fa-IR" dirty="0" smtClean="0">
                <a:cs typeface="B Yekan" pitchFamily="2" charset="-78"/>
              </a:rPr>
              <a:t>اشعه ایکس در بلورشناسی</a:t>
            </a:r>
            <a:r>
              <a:rPr lang="en-US" dirty="0" smtClean="0">
                <a:cs typeface="B Yekan" pitchFamily="2" charset="-78"/>
              </a:rPr>
              <a:t>*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4077935" y="3257312"/>
            <a:ext cx="4166473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بررسی برخی خواص صفحات و جهات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4077935" y="4486582"/>
            <a:ext cx="4166473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مطالعه یک روش عملی برای کار با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4077935" y="5688958"/>
            <a:ext cx="4166473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شناخت فرآیند نوین مطالعه روی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63" name="Rounded Rectangle 62"/>
          <p:cNvSpPr/>
          <p:nvPr/>
        </p:nvSpPr>
        <p:spPr>
          <a:xfrm>
            <a:off x="1115616" y="2636912"/>
            <a:ext cx="2808312" cy="3528392"/>
          </a:xfrm>
          <a:prstGeom prst="roundRect">
            <a:avLst>
              <a:gd name="adj" fmla="val 4642"/>
            </a:avLst>
          </a:prstGeom>
          <a:ln/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400" dirty="0" smtClean="0">
                <a:cs typeface="B Yekan" pitchFamily="2" charset="-78"/>
              </a:rPr>
              <a:t>پروژه:</a:t>
            </a:r>
            <a:endParaRPr lang="fa-IR" sz="2000" dirty="0" smtClean="0">
              <a:cs typeface="B Yekan" pitchFamily="2" charset="-78"/>
            </a:endParaRP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cs typeface="B Yekan" pitchFamily="2" charset="-78"/>
              </a:rPr>
              <a:t>1- کمک به ورودیهای جدید رشته های متالورژی و زمین شناسی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cs typeface="B Yekan" pitchFamily="2" charset="-78"/>
              </a:rPr>
              <a:t>2- ایجاد بانک فارسی بلورشناسی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cs typeface="B Yekan" pitchFamily="2" charset="-78"/>
              </a:rPr>
              <a:t>3- ثبت پروژه به عنوان رزومه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cs typeface="B Yekan" pitchFamily="2" charset="-78"/>
              </a:rPr>
              <a:t>4- ادامه پروژه به عنوان وبسایت تخصصی متالورژی</a:t>
            </a:r>
          </a:p>
          <a:p>
            <a:pPr algn="r" rtl="1">
              <a:lnSpc>
                <a:spcPct val="200000"/>
              </a:lnSpc>
            </a:pPr>
            <a:r>
              <a:rPr lang="fa-IR" sz="1400" dirty="0" smtClean="0">
                <a:cs typeface="B Yekan" pitchFamily="2" charset="-78"/>
              </a:rPr>
              <a:t>5- ایجاد فضای تعامل بین اعضا</a:t>
            </a:r>
          </a:p>
        </p:txBody>
      </p:sp>
      <p:grpSp>
        <p:nvGrpSpPr>
          <p:cNvPr id="28" name="Group 22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30" name="Picture 29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31" name="TextBox 3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برهمکنشهای نور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Untitled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683" t="4333" b="9567"/>
          <a:stretch>
            <a:fillRect/>
          </a:stretch>
        </p:blipFill>
        <p:spPr>
          <a:xfrm>
            <a:off x="507706" y="3012273"/>
            <a:ext cx="3919296" cy="2520000"/>
          </a:xfrm>
          <a:prstGeom prst="rect">
            <a:avLst/>
          </a:prstGeom>
        </p:spPr>
      </p:pic>
      <p:pic>
        <p:nvPicPr>
          <p:cNvPr id="23" name="Picture 22" descr="interference.gif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571018" y="3012133"/>
            <a:ext cx="406527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0" name="Picture 19" descr="electromagnetic_spectrum.jpg"/>
          <p:cNvPicPr>
            <a:picLocks noChangeAspect="1"/>
          </p:cNvPicPr>
          <p:nvPr/>
        </p:nvPicPr>
        <p:blipFill>
          <a:blip r:embed="rId4" cstate="print"/>
          <a:srcRect l="5932" t="25116" r="1695" b="32226"/>
          <a:stretch>
            <a:fillRect/>
          </a:stretch>
        </p:blipFill>
        <p:spPr>
          <a:xfrm>
            <a:off x="755576" y="3861048"/>
            <a:ext cx="7848872" cy="2592288"/>
          </a:xfrm>
          <a:prstGeom prst="rect">
            <a:avLst/>
          </a:prstGeom>
        </p:spPr>
      </p:pic>
      <p:pic>
        <p:nvPicPr>
          <p:cNvPr id="19" name="Picture 18" descr="Wilhelm_Conrad_Röntgen_(1845--1923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1947972"/>
            <a:ext cx="1231956" cy="19130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10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مبانی اشعه ایکس 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22" name="Picture 21" descr="Untitled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253289" y="2473848"/>
            <a:ext cx="6563583" cy="37634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200000"/>
                </a:lnSpc>
              </a:pPr>
              <a:endParaRPr lang="fa-IR" sz="11500" dirty="0" smtClean="0">
                <a:solidFill>
                  <a:schemeClr val="tx1"/>
                </a:solidFill>
                <a:latin typeface="Agency FB" pitchFamily="34" charset="0"/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11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قانون براگ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9" name="Picture 18" descr="bragglaw.gif"/>
          <p:cNvPicPr>
            <a:picLocks noChangeAspect="1"/>
          </p:cNvPicPr>
          <p:nvPr/>
        </p:nvPicPr>
        <p:blipFill>
          <a:blip r:embed="rId4" cstate="print"/>
          <a:srcRect l="59045" t="46552" b="6897"/>
          <a:stretch>
            <a:fillRect/>
          </a:stretch>
        </p:blipFill>
        <p:spPr>
          <a:xfrm>
            <a:off x="4843342" y="3198359"/>
            <a:ext cx="3345748" cy="1808822"/>
          </a:xfrm>
          <a:prstGeom prst="rect">
            <a:avLst/>
          </a:prstGeom>
        </p:spPr>
      </p:pic>
      <p:pic>
        <p:nvPicPr>
          <p:cNvPr id="20" name="Picture 19" descr="filereader.php(2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54910" y="2852936"/>
            <a:ext cx="3534882" cy="24996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200000"/>
                </a:lnSpc>
              </a:pPr>
              <a:endParaRPr lang="fa-IR" sz="11500" dirty="0" smtClean="0">
                <a:solidFill>
                  <a:schemeClr val="tx1"/>
                </a:solidFill>
                <a:latin typeface="Agency FB" pitchFamily="34" charset="0"/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12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روش دبای شرر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33317" y="3980220"/>
          <a:ext cx="7943139" cy="2401108"/>
        </p:xfrm>
        <a:graphic>
          <a:graphicData uri="http://schemas.openxmlformats.org/drawingml/2006/table">
            <a:tbl>
              <a:tblPr rtl="1" firstRow="1" bandRow="1">
                <a:tableStyleId>{5C22544A-7EE6-4342-B048-85BDC9FD1C3A}</a:tableStyleId>
              </a:tblPr>
              <a:tblGrid>
                <a:gridCol w="1165816"/>
                <a:gridCol w="968189"/>
                <a:gridCol w="968189"/>
                <a:gridCol w="968189"/>
                <a:gridCol w="968189"/>
                <a:gridCol w="968189"/>
                <a:gridCol w="968189"/>
                <a:gridCol w="968189"/>
              </a:tblGrid>
              <a:tr h="890734"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dirty="0" smtClean="0">
                          <a:cs typeface="B Yekan" pitchFamily="2" charset="-78"/>
                        </a:rPr>
                        <a:t>شماره خط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cs typeface="B Yekan" pitchFamily="2" charset="-78"/>
                        </a:rPr>
                        <a:t>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1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cs typeface="B Yekan" pitchFamily="2" charset="-78"/>
                        </a:rPr>
                        <a:t>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2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cs typeface="B Yekan" pitchFamily="2" charset="-78"/>
                        </a:rPr>
                        <a:t>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1</a:t>
                      </a:r>
                      <a:r>
                        <a:rPr lang="en-US" sz="2000" b="0" dirty="0" smtClean="0">
                          <a:cs typeface="B Yekan" pitchFamily="2" charset="-78"/>
                        </a:rPr>
                        <a:t>+X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2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cs typeface="B Yekan" pitchFamily="2" charset="-78"/>
                        </a:rPr>
                        <a:t>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2</a:t>
                      </a:r>
                      <a:r>
                        <a:rPr lang="en-US" sz="2000" b="0" dirty="0" smtClean="0">
                          <a:cs typeface="B Yekan" pitchFamily="2" charset="-78"/>
                        </a:rPr>
                        <a:t>-X</a:t>
                      </a:r>
                      <a:r>
                        <a:rPr lang="en-US" sz="1400" b="0" dirty="0" smtClean="0">
                          <a:cs typeface="B Yekan" pitchFamily="2" charset="-78"/>
                        </a:rPr>
                        <a:t>1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fa-IR" sz="2000" b="0" dirty="0" smtClean="0">
                          <a:cs typeface="B Yekan" pitchFamily="2" charset="-78"/>
                        </a:rPr>
                        <a:t>شدت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l-GR" sz="2000" b="0" dirty="0" smtClean="0">
                          <a:cs typeface="B Yekan" pitchFamily="2" charset="-78"/>
                        </a:rPr>
                        <a:t>θ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en-US" sz="2000" b="0" dirty="0" smtClean="0">
                          <a:cs typeface="B Yekan" pitchFamily="2" charset="-78"/>
                        </a:rPr>
                        <a:t>d</a:t>
                      </a:r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</a:tr>
              <a:tr h="503458"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</a:tr>
              <a:tr h="503458"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</a:tr>
              <a:tr h="503458"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  <a:tc>
                  <a:txBody>
                    <a:bodyPr/>
                    <a:lstStyle/>
                    <a:p>
                      <a:pPr algn="ctr" rtl="1"/>
                      <a:endParaRPr lang="en-US" sz="2000" b="0" dirty="0">
                        <a:cs typeface="B Yekan" pitchFamily="2" charset="-78"/>
                      </a:endParaRPr>
                    </a:p>
                  </a:txBody>
                  <a:tcPr marL="116183" marR="116183" marT="58091" marB="58091" anchor="ctr"/>
                </a:tc>
              </a:tr>
            </a:tbl>
          </a:graphicData>
        </a:graphic>
      </p:graphicFrame>
      <p:pic>
        <p:nvPicPr>
          <p:cNvPr id="43" name="Picture 42" descr="gsed_0001_0007_0_img131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6756" r="14180"/>
          <a:stretch>
            <a:fillRect/>
          </a:stretch>
        </p:blipFill>
        <p:spPr>
          <a:xfrm rot="16200000">
            <a:off x="4059781" y="-496151"/>
            <a:ext cx="1024438" cy="7578598"/>
          </a:xfrm>
          <a:prstGeom prst="rect">
            <a:avLst/>
          </a:prstGeom>
          <a:scene3d>
            <a:camera prst="orthographicFront">
              <a:rot lat="0" lon="0" rev="2158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200000"/>
                </a:lnSpc>
              </a:pPr>
              <a:endParaRPr lang="fa-IR" sz="11500" dirty="0" smtClean="0">
                <a:solidFill>
                  <a:schemeClr val="tx1"/>
                </a:solidFill>
                <a:latin typeface="Agency FB" pitchFamily="34" charset="0"/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13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روش دبای شرر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 descr="gsed_0001_0007_0_img1317.pn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0293" y="2060848"/>
            <a:ext cx="5583414" cy="4536514"/>
          </a:xfrm>
          <a:prstGeom prst="rect">
            <a:avLst/>
          </a:prstGeom>
          <a:scene3d>
            <a:camera prst="orthographicFront">
              <a:rot lat="0" lon="0" rev="2158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200000"/>
                </a:lnSpc>
              </a:pPr>
              <a:endParaRPr lang="fa-IR" sz="11500" dirty="0" smtClean="0">
                <a:solidFill>
                  <a:schemeClr val="tx1"/>
                </a:solidFill>
                <a:latin typeface="Agency FB" pitchFamily="34" charset="0"/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14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روش تولید اشعه ایکس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 descr="gsed_0001_0007_0_img13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888487" y="2348890"/>
            <a:ext cx="7367026" cy="3960430"/>
          </a:xfrm>
          <a:prstGeom prst="rect">
            <a:avLst/>
          </a:prstGeom>
          <a:scene3d>
            <a:camera prst="orthographicFront">
              <a:rot lat="0" lon="0" rev="21582000"/>
            </a:camera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07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378700"/>
            <a:ext cx="4752528" cy="6100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 rtl="1">
                <a:lnSpc>
                  <a:spcPct val="200000"/>
                </a:lnSpc>
              </a:pPr>
              <a:endParaRPr lang="fa-IR" sz="11500" dirty="0" smtClean="0">
                <a:solidFill>
                  <a:schemeClr val="tx1"/>
                </a:solidFill>
                <a:latin typeface="Agency FB" pitchFamily="34" charset="0"/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 Single Corner Rectangle 16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15</a:t>
            </a:r>
            <a:endParaRPr lang="en-US" sz="14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9"/>
            <a:chExt cx="1779546" cy="1737933"/>
          </a:xfrm>
          <a:effectLst/>
        </p:grpSpPr>
        <p:sp>
          <p:nvSpPr>
            <p:cNvPr id="32" name="Round Same Side Corner Rectangle 31"/>
            <p:cNvSpPr/>
            <p:nvPr/>
          </p:nvSpPr>
          <p:spPr>
            <a:xfrm>
              <a:off x="5762915" y="2479199"/>
              <a:ext cx="1779546" cy="1328394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2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Rectangle 33"/>
            <p:cNvSpPr/>
            <p:nvPr/>
          </p:nvSpPr>
          <p:spPr>
            <a:xfrm>
              <a:off x="5762915" y="3807591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00" dirty="0" smtClean="0">
                  <a:cs typeface="B Yekan" pitchFamily="2" charset="-78"/>
                </a:rPr>
                <a:t>اشعه ایکس در بلورشناسی 1</a:t>
              </a:r>
              <a:endParaRPr lang="en-US" sz="1300" dirty="0">
                <a:cs typeface="B Yekan" pitchFamily="2" charset="-78"/>
              </a:endParaRPr>
            </a:p>
          </p:txBody>
        </p:sp>
      </p:grp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auto">
          <a:xfrm>
            <a:off x="0" y="9715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روش تولید اشعه ایکس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7" name="Picture 36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3" name="Picture 42" descr="gsed_0001_0007_0_img131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83568" y="2402673"/>
            <a:ext cx="3970663" cy="3960430"/>
          </a:xfrm>
          <a:prstGeom prst="rect">
            <a:avLst/>
          </a:prstGeom>
          <a:scene3d>
            <a:camera prst="orthographicFront">
              <a:rot lat="0" lon="0" rev="21582000"/>
            </a:camera>
            <a:lightRig rig="threePt" dir="t"/>
          </a:scene3d>
        </p:spPr>
      </p:pic>
      <p:pic>
        <p:nvPicPr>
          <p:cNvPr id="19" name="Picture 18" descr="filereader.php(5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004048" y="2402888"/>
            <a:ext cx="3216912" cy="396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F8682C"/>
            </a:solidFill>
            <a:ln>
              <a:solidFill>
                <a:srgbClr val="F8682C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solidFill>
                <a:schemeClr val="accent6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2800" dirty="0" smtClean="0">
                <a:solidFill>
                  <a:schemeClr val="tx1"/>
                </a:solidFill>
                <a:latin typeface="Agency FB" pitchFamily="34" charset="0"/>
              </a:endParaRPr>
            </a:p>
          </p:txBody>
        </p:sp>
      </p:grpSp>
      <p:pic>
        <p:nvPicPr>
          <p:cNvPr id="39" name="Picture 38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76256" y="3212976"/>
            <a:ext cx="1681004" cy="133467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0" name="Picture 39" descr="free-vector-diamond-vector_006032_dmn 1 (1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35367">
            <a:off x="4021711" y="321297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F8682C"/>
          </a:solidFill>
          <a:ln w="88900">
            <a:solidFill>
              <a:srgbClr val="F8682C"/>
            </a:solidFill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چهار جلسه </a:t>
            </a:r>
            <a:r>
              <a:rPr lang="fa-IR" sz="2000" dirty="0" smtClean="0">
                <a:cs typeface="B Yekan" pitchFamily="2" charset="-78"/>
              </a:rPr>
              <a:t>دوم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3" name="Group 31"/>
          <p:cNvGrpSpPr/>
          <p:nvPr/>
        </p:nvGrpSpPr>
        <p:grpSpPr>
          <a:xfrm>
            <a:off x="611560" y="105510"/>
            <a:ext cx="1512000" cy="1656000"/>
            <a:chOff x="5762915" y="2479198"/>
            <a:chExt cx="1779546" cy="1737935"/>
          </a:xfrm>
          <a:effectLst/>
        </p:grpSpPr>
        <p:sp>
          <p:nvSpPr>
            <p:cNvPr id="17" name="Round Same Side Corner Rectangle 16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4" cstate="print"/>
              <a:stretch>
                <a:fillRect/>
              </a:stretch>
            </a:blipFill>
            <a:ln>
              <a:solidFill>
                <a:srgbClr val="F8682C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Rectangle 17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F8682C"/>
            </a:solidFill>
            <a:ln>
              <a:solidFill>
                <a:srgbClr val="F8682C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dirty="0" smtClean="0">
                  <a:cs typeface="B Yekan" pitchFamily="2" charset="-78"/>
                </a:rPr>
                <a:t>نگاه به گذشته</a:t>
              </a:r>
              <a:endParaRPr lang="en-US" dirty="0">
                <a:cs typeface="B Yekan" pitchFamily="2" charset="-78"/>
              </a:endParaRPr>
            </a:p>
          </p:txBody>
        </p:sp>
      </p:grpSp>
      <p:sp>
        <p:nvSpPr>
          <p:cNvPr id="20" name="Round Single Corner Rectangle 1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16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2816995" y="5229200"/>
            <a:ext cx="1936304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هفتم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1" name="Picture 20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262410" y="3068961"/>
            <a:ext cx="1862898" cy="1397172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23" name="Subtitle 2"/>
          <p:cNvSpPr txBox="1">
            <a:spLocks/>
          </p:cNvSpPr>
          <p:nvPr/>
        </p:nvSpPr>
        <p:spPr>
          <a:xfrm>
            <a:off x="4834756" y="5229200"/>
            <a:ext cx="1859686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ششم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26" name="Subtitle 2"/>
          <p:cNvSpPr txBox="1">
            <a:spLocks/>
          </p:cNvSpPr>
          <p:nvPr/>
        </p:nvSpPr>
        <p:spPr>
          <a:xfrm>
            <a:off x="6775898" y="5229200"/>
            <a:ext cx="190055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پنجم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28" name="Subtitle 2"/>
          <p:cNvSpPr txBox="1">
            <a:spLocks/>
          </p:cNvSpPr>
          <p:nvPr/>
        </p:nvSpPr>
        <p:spPr>
          <a:xfrm>
            <a:off x="583210" y="5229200"/>
            <a:ext cx="2152328" cy="6480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ct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kumimoji="0" lang="fa-I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هشتم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0" name="Picture 29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830618">
            <a:off x="391608" y="3286439"/>
            <a:ext cx="1876136" cy="96221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" name="Rectangle 30"/>
          <p:cNvSpPr/>
          <p:nvPr/>
        </p:nvSpPr>
        <p:spPr>
          <a:xfrm rot="21293425">
            <a:off x="6981239" y="4437200"/>
            <a:ext cx="1553827" cy="51839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طرح کریستال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36" name="Rectangle 35"/>
          <p:cNvSpPr/>
          <p:nvPr/>
        </p:nvSpPr>
        <p:spPr>
          <a:xfrm rot="518066">
            <a:off x="4750930" y="4186524"/>
            <a:ext cx="1501762" cy="5784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en-US" sz="4400" dirty="0" smtClean="0">
                <a:solidFill>
                  <a:srgbClr val="FF0000"/>
                </a:solidFill>
                <a:latin typeface="Aharoni" pitchFamily="2" charset="-79"/>
                <a:cs typeface="Aharoni" pitchFamily="2" charset="-79"/>
              </a:rPr>
              <a:t>TED</a:t>
            </a:r>
            <a:endParaRPr lang="en-US" sz="4400" dirty="0">
              <a:solidFill>
                <a:srgbClr val="FF0000"/>
              </a:solidFill>
              <a:latin typeface="Aharoni" pitchFamily="2" charset="-79"/>
              <a:cs typeface="Aharoni" pitchFamily="2" charset="-79"/>
            </a:endParaRPr>
          </a:p>
        </p:txBody>
      </p:sp>
      <p:sp>
        <p:nvSpPr>
          <p:cNvPr id="46" name="Rectangle 45"/>
          <p:cNvSpPr/>
          <p:nvPr/>
        </p:nvSpPr>
        <p:spPr>
          <a:xfrm rot="485757">
            <a:off x="462241" y="4161231"/>
            <a:ext cx="1454654" cy="46360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جستجوی علمی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4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8" name="Picture 37" descr="free-vector-diamond-vector_006032_dmn 1 (1)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45" name="Rectangle 44"/>
          <p:cNvSpPr/>
          <p:nvPr/>
        </p:nvSpPr>
        <p:spPr>
          <a:xfrm rot="21172088">
            <a:off x="2418458" y="4319557"/>
            <a:ext cx="1622825" cy="587084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rtl="1"/>
            <a:endParaRPr lang="en-US" sz="1600" dirty="0">
              <a:cs typeface="B Yekan" pitchFamily="2" charset="-78"/>
            </a:endParaRPr>
          </a:p>
        </p:txBody>
      </p:sp>
      <p:grpSp>
        <p:nvGrpSpPr>
          <p:cNvPr id="49" name="Group 48"/>
          <p:cNvGrpSpPr/>
          <p:nvPr/>
        </p:nvGrpSpPr>
        <p:grpSpPr>
          <a:xfrm>
            <a:off x="2471475" y="4178417"/>
            <a:ext cx="1421928" cy="765728"/>
            <a:chOff x="2471475" y="4164562"/>
            <a:chExt cx="1421928" cy="765728"/>
          </a:xfrm>
        </p:grpSpPr>
        <p:pic>
          <p:nvPicPr>
            <p:cNvPr id="41" name="Picture 40" descr="startup-weekend-logo.png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bg2">
                  <a:shade val="45000"/>
                  <a:satMod val="135000"/>
                </a:schemeClr>
                <a:prstClr val="white"/>
              </a:duotone>
            </a:blip>
            <a:srcRect l="25200" b="16259"/>
            <a:stretch>
              <a:fillRect/>
            </a:stretch>
          </p:blipFill>
          <p:spPr>
            <a:xfrm rot="21141403">
              <a:off x="2533843" y="4164562"/>
              <a:ext cx="1359560" cy="658410"/>
            </a:xfrm>
            <a:prstGeom prst="rect">
              <a:avLst/>
            </a:prstGeom>
          </p:spPr>
        </p:pic>
        <p:grpSp>
          <p:nvGrpSpPr>
            <p:cNvPr id="43" name="Group 42"/>
            <p:cNvGrpSpPr/>
            <p:nvPr/>
          </p:nvGrpSpPr>
          <p:grpSpPr>
            <a:xfrm rot="21076773">
              <a:off x="2471475" y="4660290"/>
              <a:ext cx="229157" cy="270000"/>
              <a:chOff x="2490334" y="4576094"/>
              <a:chExt cx="229157" cy="338960"/>
            </a:xfrm>
            <a:solidFill>
              <a:schemeClr val="accent1"/>
            </a:solidFill>
          </p:grpSpPr>
          <p:sp>
            <p:nvSpPr>
              <p:cNvPr id="44" name="Rectangle 43"/>
              <p:cNvSpPr/>
              <p:nvPr/>
            </p:nvSpPr>
            <p:spPr>
              <a:xfrm rot="20664710">
                <a:off x="2613441" y="4684349"/>
                <a:ext cx="106050" cy="215714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2490334" y="4576094"/>
                <a:ext cx="167673" cy="338960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pic>
        <p:nvPicPr>
          <p:cNvPr id="20" name="Picture 19" descr="2015-02-14_12-01-51.png"/>
          <p:cNvPicPr>
            <a:picLocks noChangeAspect="1"/>
          </p:cNvPicPr>
          <p:nvPr/>
        </p:nvPicPr>
        <p:blipFill>
          <a:blip r:embed="rId2" cstate="print"/>
          <a:srcRect l="27753" t="23519" r="27630" b="37283"/>
          <a:stretch>
            <a:fillRect/>
          </a:stretch>
        </p:blipFill>
        <p:spPr>
          <a:xfrm>
            <a:off x="683568" y="2551527"/>
            <a:ext cx="7776864" cy="3336182"/>
          </a:xfrm>
          <a:prstGeom prst="rect">
            <a:avLst/>
          </a:prstGeom>
        </p:spPr>
      </p:pic>
      <p:sp>
        <p:nvSpPr>
          <p:cNvPr id="22" name="Round Same Side Corner Rectangle 21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شروع جستجو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3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sp>
        <p:nvSpPr>
          <p:cNvPr id="23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17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5" name="Round Same Side Corner Rectangle 24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ابزارهای کمکی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2" name="Picture 21" descr="34502_large_Google_Translate_FP_Wide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2852936"/>
            <a:ext cx="3672408" cy="1788665"/>
          </a:xfrm>
          <a:prstGeom prst="rect">
            <a:avLst/>
          </a:prstGeom>
        </p:spPr>
      </p:pic>
      <p:pic>
        <p:nvPicPr>
          <p:cNvPr id="24" name="Picture 23" descr="scholar_logo_lg_2011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30370" y="3036590"/>
            <a:ext cx="3514038" cy="1400522"/>
          </a:xfrm>
          <a:prstGeom prst="rect">
            <a:avLst/>
          </a:prstGeom>
        </p:spPr>
      </p:pic>
      <p:pic>
        <p:nvPicPr>
          <p:cNvPr id="30" name="Picture 29" descr="adverimg-9538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0136" y="4968835"/>
            <a:ext cx="4222104" cy="971084"/>
          </a:xfrm>
          <a:prstGeom prst="rect">
            <a:avLst/>
          </a:prstGeom>
        </p:spPr>
      </p:pic>
      <p:sp>
        <p:nvSpPr>
          <p:cNvPr id="23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2" name="Picture 31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Round Single Corner Rectangle 33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18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2" name="Round Same Side Corner Rectangle 21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بانکهای مقالات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3" name="Picture 22" descr="2015-02-14_11-58-54.png"/>
          <p:cNvPicPr>
            <a:picLocks noChangeAspect="1"/>
          </p:cNvPicPr>
          <p:nvPr/>
        </p:nvPicPr>
        <p:blipFill>
          <a:blip r:embed="rId3" cstate="print"/>
          <a:srcRect l="13824" t="175" r="67169" b="96850"/>
          <a:stretch>
            <a:fillRect/>
          </a:stretch>
        </p:blipFill>
        <p:spPr>
          <a:xfrm>
            <a:off x="467544" y="2924944"/>
            <a:ext cx="4752528" cy="1224136"/>
          </a:xfrm>
          <a:prstGeom prst="rect">
            <a:avLst/>
          </a:prstGeom>
        </p:spPr>
      </p:pic>
      <p:pic>
        <p:nvPicPr>
          <p:cNvPr id="24" name="Picture 23" descr="2015-02-14_11-57-10.png"/>
          <p:cNvPicPr>
            <a:picLocks noChangeAspect="1"/>
          </p:cNvPicPr>
          <p:nvPr/>
        </p:nvPicPr>
        <p:blipFill>
          <a:blip r:embed="rId4" cstate="print"/>
          <a:srcRect l="10390" t="3801" r="44341" b="87799"/>
          <a:stretch>
            <a:fillRect/>
          </a:stretch>
        </p:blipFill>
        <p:spPr>
          <a:xfrm>
            <a:off x="3563888" y="4365104"/>
            <a:ext cx="5040560" cy="1008112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5508104" y="3153742"/>
            <a:ext cx="313668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fa-IR" dirty="0" smtClean="0">
                <a:cs typeface="B Yekan" pitchFamily="2" charset="-78"/>
              </a:rPr>
              <a:t>ناشران متعددی بانک مقالات علمی آنلاین دارند. انتشارات اسپرینگ یکی از آنهاست.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1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2" name="Picture 31" descr="free-vector-diamond-vector_006032_dmn 1 (1)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Round Single Corner Rectangle 33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19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4" name="Round Same Side Corner Rectangle 23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مقالات انگلیسی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3" name="Picture 22" descr="2015-02-14_11-58-54.png"/>
          <p:cNvPicPr>
            <a:picLocks noChangeAspect="1"/>
          </p:cNvPicPr>
          <p:nvPr/>
        </p:nvPicPr>
        <p:blipFill>
          <a:blip r:embed="rId3" cstate="print"/>
          <a:srcRect l="13824" t="175" r="67169" b="96850"/>
          <a:stretch>
            <a:fillRect/>
          </a:stretch>
        </p:blipFill>
        <p:spPr>
          <a:xfrm>
            <a:off x="467544" y="2348880"/>
            <a:ext cx="4752528" cy="12241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0" y="3939153"/>
            <a:ext cx="8711952" cy="3539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rtl="1"/>
            <a:r>
              <a:rPr lang="fa-IR" sz="1700" dirty="0" smtClean="0">
                <a:cs typeface="B Yekan" pitchFamily="2" charset="-78"/>
              </a:rPr>
              <a:t>شناسه ایست اختصاصی برای هر متن دیجیتال مانند مقاله که توسط پایگاه </a:t>
            </a:r>
            <a:r>
              <a:rPr lang="en-US" sz="1700" dirty="0" smtClean="0">
                <a:cs typeface="B Yekan" pitchFamily="2" charset="-78"/>
                <a:hlinkClick r:id="rId4"/>
              </a:rPr>
              <a:t>http://dx.org</a:t>
            </a:r>
            <a:r>
              <a:rPr lang="en-US" sz="1700" dirty="0" smtClean="0">
                <a:cs typeface="B Yekan" pitchFamily="2" charset="-78"/>
              </a:rPr>
              <a:t> </a:t>
            </a:r>
            <a:r>
              <a:rPr lang="fa-IR" sz="1700" dirty="0" smtClean="0">
                <a:cs typeface="B Yekan" pitchFamily="2" charset="-78"/>
              </a:rPr>
              <a:t> اختصاص می یابد</a:t>
            </a:r>
            <a:r>
              <a:rPr lang="en-US" sz="1700" dirty="0" smtClean="0">
                <a:cs typeface="B Yekan" pitchFamily="2" charset="-78"/>
              </a:rPr>
              <a:t> </a:t>
            </a:r>
            <a:endParaRPr lang="en-US" sz="1700" dirty="0">
              <a:cs typeface="B Yekan" pitchFamily="2" charset="-78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97564" y="2636912"/>
            <a:ext cx="1346844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600" dirty="0" smtClean="0">
                <a:latin typeface="Adobe Arabic" pitchFamily="18" charset="-78"/>
                <a:cs typeface="Adobe Arabic" pitchFamily="18" charset="-78"/>
              </a:rPr>
              <a:t>DOI</a:t>
            </a:r>
            <a:endParaRPr lang="en-US" sz="6600" dirty="0">
              <a:latin typeface="Adobe Arabic" pitchFamily="18" charset="-78"/>
              <a:cs typeface="Adobe Arabic" pitchFamily="18" charset="-78"/>
            </a:endParaRPr>
          </a:p>
        </p:txBody>
      </p:sp>
      <p:pic>
        <p:nvPicPr>
          <p:cNvPr id="30" name="Picture 29" descr="2015-02-14_11-52-2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914984" y="4725144"/>
            <a:ext cx="5314032" cy="1118744"/>
          </a:xfrm>
          <a:prstGeom prst="rect">
            <a:avLst/>
          </a:prstGeom>
        </p:spPr>
      </p:pic>
      <p:sp>
        <p:nvSpPr>
          <p:cNvPr id="31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2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4" name="Picture 33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5" name="Round Single Corner Rectangle 34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20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انتشارات اسپرینگ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grpSp>
        <p:nvGrpSpPr>
          <p:cNvPr id="6" name="Group 22"/>
          <p:cNvGrpSpPr/>
          <p:nvPr/>
        </p:nvGrpSpPr>
        <p:grpSpPr>
          <a:xfrm>
            <a:off x="1331640" y="2363228"/>
            <a:ext cx="6480720" cy="4162115"/>
            <a:chOff x="1399035" y="2368852"/>
            <a:chExt cx="5841874" cy="3751828"/>
          </a:xfrm>
        </p:grpSpPr>
        <p:pic>
          <p:nvPicPr>
            <p:cNvPr id="31" name="Picture 30" descr="2015-02-14_11-57-10.png"/>
            <p:cNvPicPr>
              <a:picLocks noChangeAspect="1"/>
            </p:cNvPicPr>
            <p:nvPr/>
          </p:nvPicPr>
          <p:blipFill>
            <a:blip r:embed="rId3" cstate="print"/>
            <a:srcRect b="73283"/>
            <a:stretch>
              <a:fillRect/>
            </a:stretch>
          </p:blipFill>
          <p:spPr>
            <a:xfrm>
              <a:off x="1399035" y="2368852"/>
              <a:ext cx="5841874" cy="2437794"/>
            </a:xfrm>
            <a:prstGeom prst="rect">
              <a:avLst/>
            </a:prstGeom>
          </p:spPr>
        </p:pic>
        <p:pic>
          <p:nvPicPr>
            <p:cNvPr id="22" name="Picture 21" descr="2015-02-14_11-57-10.png"/>
            <p:cNvPicPr>
              <a:picLocks noChangeAspect="1"/>
            </p:cNvPicPr>
            <p:nvPr/>
          </p:nvPicPr>
          <p:blipFill>
            <a:blip r:embed="rId3" cstate="print"/>
            <a:srcRect t="53052" b="32443"/>
            <a:stretch>
              <a:fillRect/>
            </a:stretch>
          </p:blipFill>
          <p:spPr>
            <a:xfrm>
              <a:off x="1399035" y="4797152"/>
              <a:ext cx="5841874" cy="1323528"/>
            </a:xfrm>
            <a:prstGeom prst="rect">
              <a:avLst/>
            </a:prstGeom>
          </p:spPr>
        </p:pic>
      </p:grpSp>
      <p:sp>
        <p:nvSpPr>
          <p:cNvPr id="24" name="Rectangle 23"/>
          <p:cNvSpPr/>
          <p:nvPr/>
        </p:nvSpPr>
        <p:spPr>
          <a:xfrm>
            <a:off x="2483768" y="6230169"/>
            <a:ext cx="864096" cy="2160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0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2" name="Picture 31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4" name="Round Single Corner Rectangle 33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21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سامانه پاد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4" name="Picture 23" descr="2015-02-14_11-52-48.png"/>
          <p:cNvPicPr>
            <a:picLocks noChangeAspect="1"/>
          </p:cNvPicPr>
          <p:nvPr/>
        </p:nvPicPr>
        <p:blipFill>
          <a:blip r:embed="rId3" cstate="print"/>
          <a:srcRect b="73435"/>
          <a:stretch>
            <a:fillRect/>
          </a:stretch>
        </p:blipFill>
        <p:spPr>
          <a:xfrm>
            <a:off x="292845" y="2367115"/>
            <a:ext cx="8411321" cy="414437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22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3" name="Round Same Side Corner Rectangle 22"/>
          <p:cNvSpPr/>
          <p:nvPr/>
        </p:nvSpPr>
        <p:spPr>
          <a:xfrm>
            <a:off x="6588224" y="2204864"/>
            <a:ext cx="2016000" cy="576064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ورود به پاد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4" name="Picture 23" descr="2015-02-14_11-52-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683" y="2367115"/>
            <a:ext cx="3453644" cy="4144374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5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30" name="Picture 29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1" name="Round Single Corner Rectangle 30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23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داشبورد شخصی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4" name="Picture 23" descr="2015-02-14_11-52-48.png"/>
          <p:cNvPicPr>
            <a:picLocks noChangeAspect="1"/>
          </p:cNvPicPr>
          <p:nvPr/>
        </p:nvPicPr>
        <p:blipFill>
          <a:blip r:embed="rId3" cstate="print"/>
          <a:srcRect b="30651"/>
          <a:stretch>
            <a:fillRect/>
          </a:stretch>
        </p:blipFill>
        <p:spPr>
          <a:xfrm>
            <a:off x="326502" y="2436331"/>
            <a:ext cx="8349954" cy="407357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24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107504" y="2247007"/>
            <a:ext cx="7772400" cy="1470025"/>
          </a:xfrm>
        </p:spPr>
        <p:txBody>
          <a:bodyPr>
            <a:normAutofit/>
          </a:bodyPr>
          <a:lstStyle/>
          <a:p>
            <a:pPr algn="l" rtl="1"/>
            <a:r>
              <a:rPr lang="fa-IR" sz="5400" dirty="0" smtClean="0">
                <a:cs typeface="B Yekan" pitchFamily="2" charset="-78"/>
              </a:rPr>
              <a:t>حل تمرین بلورشناسی</a:t>
            </a:r>
            <a:endParaRPr lang="en-US" sz="5400" dirty="0">
              <a:cs typeface="B Yekan" pitchFamily="2" charset="-78"/>
            </a:endParaRPr>
          </a:p>
        </p:txBody>
      </p:sp>
      <p:sp>
        <p:nvSpPr>
          <p:cNvPr id="9" name="Subtitle 2"/>
          <p:cNvSpPr>
            <a:spLocks noGrp="1"/>
          </p:cNvSpPr>
          <p:nvPr>
            <p:ph type="subTitle" idx="1"/>
          </p:nvPr>
        </p:nvSpPr>
        <p:spPr>
          <a:xfrm>
            <a:off x="3561656" y="3645024"/>
            <a:ext cx="2152328" cy="648072"/>
          </a:xfrm>
        </p:spPr>
        <p:txBody>
          <a:bodyPr>
            <a:normAutofit/>
          </a:bodyPr>
          <a:lstStyle/>
          <a:p>
            <a:pPr algn="r" rtl="1"/>
            <a:r>
              <a:rPr lang="fa-IR" dirty="0" smtClean="0">
                <a:cs typeface="B Yekan" pitchFamily="2" charset="-78"/>
              </a:rPr>
              <a:t>جلسه هشتم</a:t>
            </a:r>
            <a:endParaRPr lang="en-US" dirty="0">
              <a:cs typeface="B Yekan" pitchFamily="2" charset="-78"/>
            </a:endParaRPr>
          </a:p>
        </p:txBody>
      </p:sp>
      <p:pic>
        <p:nvPicPr>
          <p:cNvPr id="6" name="Picture 5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40152" y="2492897"/>
            <a:ext cx="2948436" cy="151216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درخواست مقاله انگلیسی</a:t>
            </a:r>
            <a:endParaRPr lang="en-US" sz="14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4" name="Picture 23" descr="2015-02-14_11-52-48.png"/>
          <p:cNvPicPr>
            <a:picLocks noChangeAspect="1"/>
          </p:cNvPicPr>
          <p:nvPr/>
        </p:nvPicPr>
        <p:blipFill>
          <a:blip r:embed="rId3" cstate="print"/>
          <a:srcRect l="13206" r="14027" b="18198"/>
          <a:stretch>
            <a:fillRect/>
          </a:stretch>
        </p:blipFill>
        <p:spPr>
          <a:xfrm>
            <a:off x="539552" y="2422740"/>
            <a:ext cx="7848872" cy="4030596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25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سیویلیکا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31" name="Picture 30" descr="2015-02-14_11-57-10.png"/>
          <p:cNvPicPr>
            <a:picLocks noChangeAspect="1"/>
          </p:cNvPicPr>
          <p:nvPr/>
        </p:nvPicPr>
        <p:blipFill>
          <a:blip r:embed="rId3" cstate="print"/>
          <a:srcRect b="44750"/>
          <a:stretch>
            <a:fillRect/>
          </a:stretch>
        </p:blipFill>
        <p:spPr>
          <a:xfrm>
            <a:off x="853632" y="2348880"/>
            <a:ext cx="7030736" cy="418682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203848" y="6362276"/>
            <a:ext cx="2304256" cy="14401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4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5" name="Picture 24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26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 sz="3200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endParaRPr lang="fa-IR" sz="2800" dirty="0" smtClean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0" name="Round Same Side Corner Rectangle 19"/>
          <p:cNvSpPr/>
          <p:nvPr/>
        </p:nvSpPr>
        <p:spPr>
          <a:xfrm>
            <a:off x="4716016" y="1844824"/>
            <a:ext cx="2016000" cy="457200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C0000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600" dirty="0" smtClean="0">
                <a:cs typeface="B Yekan" pitchFamily="2" charset="-78"/>
              </a:rPr>
              <a:t>درخواست مقاله فارسی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21" name="Round Same Side Corner Rectangle 20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70C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 rtl="1"/>
            <a:r>
              <a:rPr lang="fa-IR" sz="2000" dirty="0" smtClean="0">
                <a:cs typeface="B Yekan" pitchFamily="2" charset="-78"/>
              </a:rPr>
              <a:t>  کلاس پلاس</a:t>
            </a:r>
            <a:endParaRPr lang="en-US" sz="2000" dirty="0">
              <a:cs typeface="B Yekan" pitchFamily="2" charset="-78"/>
            </a:endParaRPr>
          </a:p>
        </p:txBody>
      </p:sp>
      <p:grpSp>
        <p:nvGrpSpPr>
          <p:cNvPr id="2" name="Group 74"/>
          <p:cNvGrpSpPr/>
          <p:nvPr/>
        </p:nvGrpSpPr>
        <p:grpSpPr>
          <a:xfrm>
            <a:off x="6804379" y="1866528"/>
            <a:ext cx="338234" cy="338336"/>
            <a:chOff x="100295" y="1614202"/>
            <a:chExt cx="525600" cy="525760"/>
          </a:xfrm>
        </p:grpSpPr>
        <p:sp>
          <p:nvSpPr>
            <p:cNvPr id="60" name="Oval 59"/>
            <p:cNvSpPr/>
            <p:nvPr/>
          </p:nvSpPr>
          <p:spPr>
            <a:xfrm>
              <a:off x="100295" y="1614202"/>
              <a:ext cx="525600" cy="525760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bg1">
                  <a:lumMod val="75000"/>
                </a:schemeClr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endParaRPr>
            </a:p>
          </p:txBody>
        </p:sp>
        <p:sp>
          <p:nvSpPr>
            <p:cNvPr id="74" name="Cross 73"/>
            <p:cNvSpPr/>
            <p:nvPr/>
          </p:nvSpPr>
          <p:spPr>
            <a:xfrm>
              <a:off x="237095" y="1751082"/>
              <a:ext cx="252000" cy="252000"/>
            </a:xfrm>
            <a:prstGeom prst="plus">
              <a:avLst>
                <a:gd name="adj" fmla="val 38209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 rtl="1"/>
              <a:endParaRPr lang="en-US" dirty="0">
                <a:latin typeface="IRDast Nevis" pitchFamily="2" charset="-78"/>
                <a:cs typeface="IRDast Nevis" pitchFamily="2" charset="-78"/>
              </a:endParaRPr>
            </a:p>
          </p:txBody>
        </p:sp>
      </p:grpSp>
      <p:grpSp>
        <p:nvGrpSpPr>
          <p:cNvPr id="3" name="Group 140"/>
          <p:cNvGrpSpPr/>
          <p:nvPr/>
        </p:nvGrpSpPr>
        <p:grpSpPr>
          <a:xfrm>
            <a:off x="467544" y="-13855"/>
            <a:ext cx="1681200" cy="1846800"/>
            <a:chOff x="100295" y="1398180"/>
            <a:chExt cx="3031545" cy="3326964"/>
          </a:xfrm>
          <a:effectLst/>
        </p:grpSpPr>
        <p:grpSp>
          <p:nvGrpSpPr>
            <p:cNvPr id="4" name="Group 31"/>
            <p:cNvGrpSpPr/>
            <p:nvPr/>
          </p:nvGrpSpPr>
          <p:grpSpPr>
            <a:xfrm>
              <a:off x="293947" y="1628800"/>
              <a:ext cx="2837893" cy="3096344"/>
              <a:chOff x="5762915" y="2479198"/>
              <a:chExt cx="1779546" cy="1737935"/>
            </a:xfrm>
          </p:grpSpPr>
          <p:sp>
            <p:nvSpPr>
              <p:cNvPr id="42" name="Round Same Side Corner Rectangle 41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3" name="Rectangle 42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rgbClr val="0070C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جستجوی علمی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grpSp>
          <p:nvGrpSpPr>
            <p:cNvPr id="5" name="Group 139"/>
            <p:cNvGrpSpPr/>
            <p:nvPr/>
          </p:nvGrpSpPr>
          <p:grpSpPr>
            <a:xfrm>
              <a:off x="100295" y="1398180"/>
              <a:ext cx="1633801" cy="525760"/>
              <a:chOff x="100295" y="1398180"/>
              <a:chExt cx="1633801" cy="525760"/>
            </a:xfrm>
          </p:grpSpPr>
          <p:sp>
            <p:nvSpPr>
              <p:cNvPr id="39" name="Flowchart: Alternate Process 38"/>
              <p:cNvSpPr/>
              <p:nvPr/>
            </p:nvSpPr>
            <p:spPr>
              <a:xfrm>
                <a:off x="437952" y="1481040"/>
                <a:ext cx="1296144" cy="360040"/>
              </a:xfrm>
              <a:prstGeom prst="flowChartAlternateProcess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r>
                  <a:rPr lang="fa-IR" sz="800" dirty="0" smtClean="0">
                    <a:solidFill>
                      <a:schemeClr val="tx1"/>
                    </a:solidFill>
                    <a:latin typeface="IRDast Nevis" pitchFamily="2" charset="-78"/>
                    <a:cs typeface="IRDast Nevis" pitchFamily="2" charset="-78"/>
                  </a:rPr>
                  <a:t>کلاس پلاس</a:t>
                </a:r>
                <a:endParaRPr lang="en-US" sz="800" dirty="0">
                  <a:solidFill>
                    <a:schemeClr val="tx1"/>
                  </a:solidFill>
                  <a:latin typeface="IRDast Nevis" pitchFamily="2" charset="-78"/>
                  <a:cs typeface="IRDast Nevis" pitchFamily="2" charset="-78"/>
                </a:endParaRPr>
              </a:p>
            </p:txBody>
          </p:sp>
          <p:sp>
            <p:nvSpPr>
              <p:cNvPr id="40" name="Oval 39"/>
              <p:cNvSpPr/>
              <p:nvPr/>
            </p:nvSpPr>
            <p:spPr>
              <a:xfrm>
                <a:off x="100295" y="1398180"/>
                <a:ext cx="525600" cy="52576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solidFill>
                  <a:schemeClr val="bg1">
                    <a:lumMod val="75000"/>
                  </a:schemeClr>
                </a:solidFill>
              </a:ln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/>
                <a:endParaRPr lang="en-US" sz="900"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a:endParaRPr>
              </a:p>
            </p:txBody>
          </p:sp>
          <p:sp>
            <p:nvSpPr>
              <p:cNvPr id="41" name="Cross 40"/>
              <p:cNvSpPr/>
              <p:nvPr/>
            </p:nvSpPr>
            <p:spPr>
              <a:xfrm>
                <a:off x="237095" y="1535060"/>
                <a:ext cx="252000" cy="252000"/>
              </a:xfrm>
              <a:prstGeom prst="plus">
                <a:avLst>
                  <a:gd name="adj" fmla="val 38209"/>
                </a:avLst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 rtl="1"/>
                <a:endParaRPr lang="en-US" sz="900" dirty="0">
                  <a:latin typeface="IRDast Nevis" pitchFamily="2" charset="-78"/>
                  <a:cs typeface="IRDast Nevis" pitchFamily="2" charset="-78"/>
                </a:endParaRPr>
              </a:p>
            </p:txBody>
          </p:sp>
        </p:grpSp>
      </p:grpSp>
      <p:pic>
        <p:nvPicPr>
          <p:cNvPr id="25" name="Picture 24" descr="2015-02-14_11-57-25.png"/>
          <p:cNvPicPr>
            <a:picLocks noChangeAspect="1"/>
          </p:cNvPicPr>
          <p:nvPr/>
        </p:nvPicPr>
        <p:blipFill>
          <a:blip r:embed="rId3" cstate="print"/>
          <a:srcRect l="29924" r="14164" b="24149"/>
          <a:stretch>
            <a:fillRect/>
          </a:stretch>
        </p:blipFill>
        <p:spPr>
          <a:xfrm>
            <a:off x="1318548" y="2418155"/>
            <a:ext cx="6421804" cy="3979710"/>
          </a:xfrm>
          <a:prstGeom prst="rect">
            <a:avLst/>
          </a:prstGeom>
        </p:spPr>
      </p:pic>
      <p:sp>
        <p:nvSpPr>
          <p:cNvPr id="22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3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0" name="Round Single Corner Rectangle 2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1400" dirty="0" smtClean="0">
                <a:cs typeface="B Yekan" pitchFamily="2" charset="-78"/>
              </a:rPr>
              <a:t>27</a:t>
            </a:r>
            <a:endParaRPr lang="en-US" sz="1400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altLang="en-US" dirty="0" smtClean="0">
                <a:cs typeface="B Yekan" pitchFamily="2" charset="-78"/>
              </a:rPr>
              <a:t>و بی نگاه تو نتوانم رفت ...</a:t>
            </a:r>
            <a:endParaRPr lang="en-US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rtl="1"/>
            <a:r>
              <a:rPr lang="fa-IR" sz="2400" dirty="0" smtClean="0">
                <a:cs typeface="B Nazanin" panose="00000400000000000000" pitchFamily="2" charset="-78"/>
              </a:rPr>
              <a:t>الهی! دانایی ده که از راه نیفتیم و بینایی ده که در چاه نیفتیم.</a:t>
            </a:r>
          </a:p>
          <a:p>
            <a:pPr rtl="1"/>
            <a:endParaRPr lang="en-US" sz="2400" dirty="0"/>
          </a:p>
        </p:txBody>
      </p:sp>
      <p:pic>
        <p:nvPicPr>
          <p:cNvPr id="13" name="Picture 12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26622" y="332656"/>
            <a:ext cx="3037866" cy="1149460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2319064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3975248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شش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ounded Rectangle 16"/>
          <p:cNvSpPr/>
          <p:nvPr/>
        </p:nvSpPr>
        <p:spPr>
          <a:xfrm>
            <a:off x="8455420" y="213285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8455420" y="274749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8455420" y="336212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455420" y="397676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8455420" y="459140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5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8455420" y="520603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6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4805481" y="2139619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مقدمات بلورشناسی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4805481" y="2754255"/>
            <a:ext cx="3548552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انواع بلورها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3" name="Rounded Rectangle 32"/>
          <p:cNvSpPr/>
          <p:nvPr/>
        </p:nvSpPr>
        <p:spPr>
          <a:xfrm>
            <a:off x="4805678" y="3368891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محاسبات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4805678" y="3983527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شبکه های یونی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4805678" y="4598163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4805678" y="5212799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مختصات و محاسبات بلورشناسی 2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3892997" y="244117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7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3892997" y="3055808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8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3892997" y="3670444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>
                <a:cs typeface="B Yekan" pitchFamily="2" charset="-78"/>
              </a:rPr>
              <a:t>9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3892997" y="4285080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10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3892997" y="4899716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3892997" y="5514352"/>
            <a:ext cx="506936" cy="506936"/>
          </a:xfrm>
          <a:prstGeom prst="roundRect">
            <a:avLst/>
          </a:prstGeom>
          <a:solidFill>
            <a:srgbClr val="F8682C"/>
          </a:solidFill>
          <a:ln>
            <a:solidFill>
              <a:srgbClr val="F8682C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243452" y="2446937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مرور مطالب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243452" y="3061573"/>
            <a:ext cx="3548158" cy="506936"/>
          </a:xfrm>
          <a:prstGeom prst="roundRect">
            <a:avLst/>
          </a:prstGeom>
          <a:ln/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3452" y="3676209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اشعه ایکس در بلورشناسی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243452" y="4290845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1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243452" y="4905481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تصاویر استریوگرافیک 2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243452" y="5520112"/>
            <a:ext cx="3548158" cy="506936"/>
          </a:xfrm>
          <a:prstGeom prst="roundRect">
            <a:avLst/>
          </a:prstGeom>
          <a:solidFill>
            <a:srgbClr val="00B4F1"/>
          </a:solidFill>
          <a:ln>
            <a:solidFill>
              <a:srgbClr val="00B4F1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مرور</a:t>
            </a:r>
            <a:endParaRPr lang="en-US" dirty="0">
              <a:cs typeface="B Yekan" pitchFamily="2" charset="-78"/>
            </a:endParaRPr>
          </a:p>
        </p:txBody>
      </p:sp>
      <p:sp>
        <p:nvSpPr>
          <p:cNvPr id="45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6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29" name="Picture 28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1"/>
          <p:cNvSpPr txBox="1">
            <a:spLocks/>
          </p:cNvSpPr>
          <p:nvPr/>
        </p:nvSpPr>
        <p:spPr>
          <a:xfrm>
            <a:off x="2751112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0" name="Subtitle 2"/>
          <p:cNvSpPr txBox="1">
            <a:spLocks/>
          </p:cNvSpPr>
          <p:nvPr/>
        </p:nvSpPr>
        <p:spPr>
          <a:xfrm>
            <a:off x="4407296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</a:t>
            </a:r>
            <a:r>
              <a:rPr lang="fa-IR" sz="240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هشت</a:t>
            </a:r>
            <a:r>
              <a:rPr lang="fa-IR" sz="2400" noProof="0" dirty="0" smtClean="0">
                <a:solidFill>
                  <a:schemeClr val="bg1">
                    <a:lumMod val="50000"/>
                  </a:schemeClr>
                </a:solidFill>
                <a:cs typeface="B Yekan" pitchFamily="2" charset="-78"/>
              </a:rPr>
              <a:t>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42" name="Picture 41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44208" y="332656"/>
            <a:ext cx="2448270" cy="1255647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3" name="Group 32"/>
          <p:cNvGrpSpPr/>
          <p:nvPr/>
        </p:nvGrpSpPr>
        <p:grpSpPr>
          <a:xfrm>
            <a:off x="1311836" y="1614202"/>
            <a:ext cx="6520328" cy="4874910"/>
            <a:chOff x="1436048" y="1614202"/>
            <a:chExt cx="6520328" cy="4874910"/>
          </a:xfrm>
        </p:grpSpPr>
        <p:grpSp>
          <p:nvGrpSpPr>
            <p:cNvPr id="32" name="Group 31"/>
            <p:cNvGrpSpPr/>
            <p:nvPr/>
          </p:nvGrpSpPr>
          <p:grpSpPr>
            <a:xfrm>
              <a:off x="5148064" y="1844822"/>
              <a:ext cx="2808312" cy="4644290"/>
              <a:chOff x="5148064" y="1844822"/>
              <a:chExt cx="2808312" cy="4644290"/>
            </a:xfrm>
          </p:grpSpPr>
          <p:sp>
            <p:nvSpPr>
              <p:cNvPr id="41" name="Rounded Rectangle 40"/>
              <p:cNvSpPr/>
              <p:nvPr/>
            </p:nvSpPr>
            <p:spPr>
              <a:xfrm>
                <a:off x="5292080" y="4437112"/>
                <a:ext cx="2520280" cy="2052000"/>
              </a:xfrm>
              <a:prstGeom prst="roundRect">
                <a:avLst/>
              </a:prstGeom>
              <a:solidFill>
                <a:srgbClr val="00B05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fa-IR" dirty="0" smtClean="0">
                  <a:cs typeface="B Yekan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dirty="0" smtClean="0">
                    <a:cs typeface="B Yekan" pitchFamily="2" charset="-78"/>
                  </a:rPr>
                  <a:t>برهمکنشهای نور</a:t>
                </a:r>
                <a:endParaRPr lang="fa-IR" dirty="0" smtClean="0">
                  <a:cs typeface="B Yekan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dirty="0" smtClean="0">
                    <a:cs typeface="B Yekan" pitchFamily="2" charset="-78"/>
                  </a:rPr>
                  <a:t>قانون براگ</a:t>
                </a:r>
                <a:endParaRPr lang="fa-IR" dirty="0" smtClean="0">
                  <a:cs typeface="B Yekan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dirty="0" smtClean="0">
                    <a:cs typeface="B Yekan" pitchFamily="2" charset="-78"/>
                  </a:rPr>
                  <a:t>روشهای بکارگیری</a:t>
                </a:r>
                <a:endParaRPr lang="fa-IR" dirty="0" smtClean="0">
                  <a:cs typeface="B Yekan" pitchFamily="2" charset="-78"/>
                </a:endParaRPr>
              </a:p>
            </p:txBody>
          </p:sp>
          <p:grpSp>
            <p:nvGrpSpPr>
              <p:cNvPr id="43" name="Group 31"/>
              <p:cNvGrpSpPr/>
              <p:nvPr/>
            </p:nvGrpSpPr>
            <p:grpSpPr>
              <a:xfrm>
                <a:off x="5148064" y="1844822"/>
                <a:ext cx="2808312" cy="3096344"/>
                <a:chOff x="5762915" y="2479199"/>
                <a:chExt cx="1779546" cy="1737933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sp>
              <p:nvSpPr>
                <p:cNvPr id="45" name="Round Same Side Corner Rectangle 44"/>
                <p:cNvSpPr/>
                <p:nvPr/>
              </p:nvSpPr>
              <p:spPr>
                <a:xfrm>
                  <a:off x="5762915" y="2479198"/>
                  <a:ext cx="1779546" cy="1328393"/>
                </a:xfrm>
                <a:prstGeom prst="round2SameRect">
                  <a:avLst>
                    <a:gd name="adj1" fmla="val 8000"/>
                    <a:gd name="adj2" fmla="val 0"/>
                  </a:avLst>
                </a:prstGeom>
                <a:blipFill>
                  <a:blip r:embed="rId3" cstate="print"/>
                  <a:stretch>
                    <a:fillRect/>
                  </a:stretch>
                </a:blip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lt1">
                    <a:alpha val="90000"/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46" name="Rectangle 45"/>
                <p:cNvSpPr/>
                <p:nvPr/>
              </p:nvSpPr>
              <p:spPr>
                <a:xfrm>
                  <a:off x="5762915" y="3807591"/>
                  <a:ext cx="1779546" cy="40954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rgbClr val="00B050"/>
                  </a:solidFill>
                </a:ln>
              </p:spPr>
              <p:style>
                <a:lnRef idx="2">
                  <a:schemeClr val="accent5">
                    <a:hueOff val="0"/>
                    <a:satOff val="0"/>
                    <a:lumOff val="0"/>
                    <a:alphaOff val="0"/>
                  </a:schemeClr>
                </a:lnRef>
                <a:fillRef idx="1">
                  <a:schemeClr val="accent5">
                    <a:hueOff val="0"/>
                    <a:satOff val="0"/>
                    <a:lumOff val="0"/>
                    <a:alphaOff val="0"/>
                  </a:schemeClr>
                </a:fillRef>
                <a:effectRef idx="0">
                  <a:schemeClr val="accent5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lt1"/>
                </a:fontRef>
              </p:style>
              <p:txBody>
                <a:bodyPr anchor="ctr"/>
                <a:lstStyle/>
                <a:p>
                  <a:pPr algn="ctr" rtl="1"/>
                  <a:r>
                    <a:rPr lang="fa-IR" sz="1940" dirty="0" smtClean="0">
                      <a:solidFill>
                        <a:schemeClr val="bg1"/>
                      </a:solidFill>
                      <a:cs typeface="B Yekan" pitchFamily="2" charset="-78"/>
                    </a:rPr>
                    <a:t>اشعه ایکس در بلورشناسی 1</a:t>
                  </a:r>
                  <a:endParaRPr lang="en-US" sz="1940" dirty="0">
                    <a:solidFill>
                      <a:schemeClr val="bg1"/>
                    </a:solidFill>
                    <a:cs typeface="B Yekan" pitchFamily="2" charset="-78"/>
                  </a:endParaRPr>
                </a:p>
              </p:txBody>
            </p:sp>
          </p:grpSp>
        </p:grpSp>
        <p:grpSp>
          <p:nvGrpSpPr>
            <p:cNvPr id="22" name="Group 21"/>
            <p:cNvGrpSpPr/>
            <p:nvPr/>
          </p:nvGrpSpPr>
          <p:grpSpPr>
            <a:xfrm>
              <a:off x="1436048" y="1614202"/>
              <a:ext cx="3031545" cy="4874910"/>
              <a:chOff x="100295" y="1614202"/>
              <a:chExt cx="3031545" cy="4874910"/>
            </a:xfrm>
          </p:grpSpPr>
          <p:sp>
            <p:nvSpPr>
              <p:cNvPr id="23" name="Rounded Rectangle 22"/>
              <p:cNvSpPr/>
              <p:nvPr/>
            </p:nvSpPr>
            <p:spPr>
              <a:xfrm>
                <a:off x="467544" y="4437112"/>
                <a:ext cx="2520280" cy="2052000"/>
              </a:xfrm>
              <a:prstGeom prst="roundRect">
                <a:avLst/>
              </a:prstGeom>
              <a:solidFill>
                <a:srgbClr val="0070C0"/>
              </a:solidFill>
            </p:spPr>
            <p:style>
              <a:lnRef idx="3">
                <a:schemeClr val="lt1"/>
              </a:lnRef>
              <a:fillRef idx="1">
                <a:schemeClr val="accent3"/>
              </a:fillRef>
              <a:effectRef idx="1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rtl="1">
                  <a:lnSpc>
                    <a:spcPct val="150000"/>
                  </a:lnSpc>
                </a:pPr>
                <a:endParaRPr lang="fa-IR" dirty="0" smtClean="0">
                  <a:cs typeface="B Yekan" pitchFamily="2" charset="-78"/>
                </a:endParaRPr>
              </a:p>
              <a:p>
                <a:pPr algn="ctr" rtl="1">
                  <a:lnSpc>
                    <a:spcPct val="150000"/>
                  </a:lnSpc>
                </a:pPr>
                <a:r>
                  <a:rPr lang="fa-IR" dirty="0" smtClean="0">
                    <a:cs typeface="B Yekan" pitchFamily="2" charset="-78"/>
                  </a:rPr>
                  <a:t>جستجوی ساده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fa-IR" dirty="0" smtClean="0">
                    <a:cs typeface="B Yekan" pitchFamily="2" charset="-78"/>
                  </a:rPr>
                  <a:t>کار با کلمات کلیدی</a:t>
                </a:r>
              </a:p>
              <a:p>
                <a:pPr algn="ctr" rtl="1">
                  <a:lnSpc>
                    <a:spcPct val="150000"/>
                  </a:lnSpc>
                </a:pPr>
                <a:r>
                  <a:rPr lang="fa-IR" sz="1770" dirty="0" smtClean="0">
                    <a:cs typeface="B Yekan" pitchFamily="2" charset="-78"/>
                  </a:rPr>
                  <a:t>پایگاه اشتراک دانش (پاد)</a:t>
                </a:r>
                <a:endParaRPr lang="en-US" sz="1770" dirty="0">
                  <a:cs typeface="B Yekan" pitchFamily="2" charset="-78"/>
                </a:endParaRPr>
              </a:p>
            </p:txBody>
          </p:sp>
          <p:grpSp>
            <p:nvGrpSpPr>
              <p:cNvPr id="24" name="Group 140"/>
              <p:cNvGrpSpPr/>
              <p:nvPr/>
            </p:nvGrpSpPr>
            <p:grpSpPr>
              <a:xfrm>
                <a:off x="100295" y="1614202"/>
                <a:ext cx="3031545" cy="3326964"/>
                <a:chOff x="100295" y="1398180"/>
                <a:chExt cx="3031545" cy="3326964"/>
              </a:xfr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grpSpPr>
            <p:grpSp>
              <p:nvGrpSpPr>
                <p:cNvPr id="25" name="Group 31"/>
                <p:cNvGrpSpPr/>
                <p:nvPr/>
              </p:nvGrpSpPr>
              <p:grpSpPr>
                <a:xfrm>
                  <a:off x="293947" y="1628800"/>
                  <a:ext cx="2837893" cy="3096344"/>
                  <a:chOff x="5762915" y="2479198"/>
                  <a:chExt cx="1779546" cy="1737935"/>
                </a:xfrm>
              </p:grpSpPr>
              <p:sp>
                <p:nvSpPr>
                  <p:cNvPr id="30" name="Round Same Side Corner Rectangle 29"/>
                  <p:cNvSpPr/>
                  <p:nvPr/>
                </p:nvSpPr>
                <p:spPr>
                  <a:xfrm>
                    <a:off x="5762915" y="2479198"/>
                    <a:ext cx="1779546" cy="1328393"/>
                  </a:xfrm>
                  <a:prstGeom prst="round2SameRect">
                    <a:avLst>
                      <a:gd name="adj1" fmla="val 8000"/>
                      <a:gd name="adj2" fmla="val 0"/>
                    </a:avLst>
                  </a:prstGeom>
                  <a:blipFill>
                    <a:blip r:embed="rId4" cstate="print"/>
                    <a:stretch>
                      <a:fillRect/>
                    </a:stretch>
                  </a:blip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lt1">
                      <a:alpha val="90000"/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dk1">
                      <a:hueOff val="0"/>
                      <a:satOff val="0"/>
                      <a:lumOff val="0"/>
                      <a:alphaOff val="0"/>
                    </a:schemeClr>
                  </a:fontRef>
                </p:style>
              </p:sp>
              <p:sp>
                <p:nvSpPr>
                  <p:cNvPr id="31" name="Rectangle 30"/>
                  <p:cNvSpPr/>
                  <p:nvPr/>
                </p:nvSpPr>
                <p:spPr>
                  <a:xfrm>
                    <a:off x="5762915" y="3807592"/>
                    <a:ext cx="1779546" cy="409541"/>
                  </a:xfrm>
                  <a:prstGeom prst="rect">
                    <a:avLst/>
                  </a:prstGeom>
                  <a:solidFill>
                    <a:srgbClr val="0070C0"/>
                  </a:solidFill>
                  <a:ln>
                    <a:solidFill>
                      <a:srgbClr val="0070C0"/>
                    </a:solidFill>
                  </a:ln>
                </p:spPr>
                <p:style>
                  <a:lnRef idx="2">
                    <a:schemeClr val="accent5">
                      <a:hueOff val="0"/>
                      <a:satOff val="0"/>
                      <a:lumOff val="0"/>
                      <a:alphaOff val="0"/>
                    </a:schemeClr>
                  </a:lnRef>
                  <a:fillRef idx="1">
                    <a:schemeClr val="accent5">
                      <a:hueOff val="0"/>
                      <a:satOff val="0"/>
                      <a:lumOff val="0"/>
                      <a:alphaOff val="0"/>
                    </a:schemeClr>
                  </a:fillRef>
                  <a:effectRef idx="0">
                    <a:schemeClr val="accent5">
                      <a:hueOff val="0"/>
                      <a:satOff val="0"/>
                      <a:lumOff val="0"/>
                      <a:alphaOff val="0"/>
                    </a:schemeClr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 rtl="1"/>
                    <a:r>
                      <a:rPr lang="fa-IR" sz="2400" dirty="0" smtClean="0">
                        <a:cs typeface="B Yekan" pitchFamily="2" charset="-78"/>
                      </a:rPr>
                      <a:t>جستجوی علمی</a:t>
                    </a:r>
                    <a:endParaRPr lang="en-US" sz="2400" dirty="0">
                      <a:cs typeface="B Yekan" pitchFamily="2" charset="-78"/>
                    </a:endParaRPr>
                  </a:p>
                </p:txBody>
              </p:sp>
            </p:grpSp>
            <p:grpSp>
              <p:nvGrpSpPr>
                <p:cNvPr id="26" name="Group 139"/>
                <p:cNvGrpSpPr/>
                <p:nvPr/>
              </p:nvGrpSpPr>
              <p:grpSpPr>
                <a:xfrm>
                  <a:off x="100295" y="1398180"/>
                  <a:ext cx="1633801" cy="525760"/>
                  <a:chOff x="100295" y="1398180"/>
                  <a:chExt cx="1633801" cy="525760"/>
                </a:xfrm>
              </p:grpSpPr>
              <p:sp>
                <p:nvSpPr>
                  <p:cNvPr id="27" name="Flowchart: Alternate Process 26"/>
                  <p:cNvSpPr/>
                  <p:nvPr/>
                </p:nvSpPr>
                <p:spPr>
                  <a:xfrm>
                    <a:off x="437952" y="1481040"/>
                    <a:ext cx="1296144" cy="360040"/>
                  </a:xfrm>
                  <a:prstGeom prst="flowChartAlternateProcess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tIns="324000" rtlCol="0" anchor="b"/>
                  <a:lstStyle/>
                  <a:p>
                    <a:pPr algn="r" rtl="1"/>
                    <a:r>
                      <a:rPr lang="fa-IR" sz="1600" dirty="0" smtClean="0">
                        <a:solidFill>
                          <a:schemeClr val="tx1"/>
                        </a:solidFill>
                        <a:latin typeface="IRDast Nevis" pitchFamily="2" charset="-78"/>
                        <a:cs typeface="IRDast Nevis" pitchFamily="2" charset="-78"/>
                      </a:rPr>
                      <a:t>کلاس پلاس</a:t>
                    </a:r>
                    <a:endParaRPr lang="en-US" sz="1600" dirty="0">
                      <a:solidFill>
                        <a:schemeClr val="tx1"/>
                      </a:solidFill>
                      <a:latin typeface="IRDast Nevis" pitchFamily="2" charset="-78"/>
                      <a:cs typeface="IRDast Nevis" pitchFamily="2" charset="-78"/>
                    </a:endParaRPr>
                  </a:p>
                </p:txBody>
              </p:sp>
              <p:sp>
                <p:nvSpPr>
                  <p:cNvPr id="28" name="Oval 27"/>
                  <p:cNvSpPr/>
                  <p:nvPr/>
                </p:nvSpPr>
                <p:spPr>
                  <a:xfrm>
                    <a:off x="100295" y="1398180"/>
                    <a:ext cx="525600" cy="525760"/>
                  </a:xfrm>
                  <a:prstGeom prst="ellipse">
                    <a:avLst/>
                  </a:prstGeom>
                  <a:solidFill>
                    <a:schemeClr val="bg1">
                      <a:lumMod val="95000"/>
                    </a:schemeClr>
                  </a:solidFill>
                  <a:ln>
                    <a:solidFill>
                      <a:schemeClr val="bg1">
                        <a:lumMod val="75000"/>
                      </a:schemeClr>
                    </a:solidFill>
                  </a:ln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 rtl="1"/>
                    <a:endParaRPr lang="en-US">
                      <a:effectLst>
                        <a:outerShdw blurRad="50800" dist="38100" dir="2700000" algn="tl" rotWithShape="0">
                          <a:prstClr val="black">
                            <a:alpha val="40000"/>
                          </a:prstClr>
                        </a:outerShdw>
                      </a:effectLst>
                    </a:endParaRPr>
                  </a:p>
                </p:txBody>
              </p:sp>
              <p:sp>
                <p:nvSpPr>
                  <p:cNvPr id="29" name="Cross 28"/>
                  <p:cNvSpPr/>
                  <p:nvPr/>
                </p:nvSpPr>
                <p:spPr>
                  <a:xfrm>
                    <a:off x="237095" y="1535060"/>
                    <a:ext cx="252000" cy="252000"/>
                  </a:xfrm>
                  <a:prstGeom prst="plus">
                    <a:avLst>
                      <a:gd name="adj" fmla="val 38209"/>
                    </a:avLst>
                  </a:prstGeom>
                  <a:solidFill>
                    <a:srgbClr val="00B050"/>
                  </a:solidFill>
                  <a:ln>
                    <a:solidFill>
                      <a:srgbClr val="00B050"/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0" tIns="0" rIns="0" bIns="0" rtlCol="0" anchor="ctr"/>
                  <a:lstStyle/>
                  <a:p>
                    <a:pPr algn="ctr" rtl="1"/>
                    <a:endParaRPr lang="en-US" dirty="0">
                      <a:latin typeface="IRDast Nevis" pitchFamily="2" charset="-78"/>
                      <a:cs typeface="IRDast Nevis" pitchFamily="2" charset="-78"/>
                    </a:endParaRPr>
                  </a:p>
                </p:txBody>
              </p:sp>
            </p:grp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128"/>
          <p:cNvGrpSpPr/>
          <p:nvPr/>
        </p:nvGrpSpPr>
        <p:grpSpPr>
          <a:xfrm>
            <a:off x="611560" y="116632"/>
            <a:ext cx="1512168" cy="1656184"/>
            <a:chOff x="4644008" y="1988840"/>
            <a:chExt cx="3384376" cy="3096344"/>
          </a:xfrm>
        </p:grpSpPr>
        <p:grpSp>
          <p:nvGrpSpPr>
            <p:cNvPr id="23" name="Group 31"/>
            <p:cNvGrpSpPr/>
            <p:nvPr/>
          </p:nvGrpSpPr>
          <p:grpSpPr>
            <a:xfrm>
              <a:off x="4644008" y="1988840"/>
              <a:ext cx="3384376" cy="3096344"/>
              <a:chOff x="5762915" y="2479198"/>
              <a:chExt cx="1779546" cy="1737935"/>
            </a:xfrm>
          </p:grpSpPr>
          <p:sp>
            <p:nvSpPr>
              <p:cNvPr id="39" name="Round Same Side Corner Rectangle 38"/>
              <p:cNvSpPr/>
              <p:nvPr/>
            </p:nvSpPr>
            <p:spPr>
              <a:xfrm>
                <a:off x="5762915" y="2479198"/>
                <a:ext cx="1779546" cy="1328393"/>
              </a:xfrm>
              <a:prstGeom prst="round2SameRect">
                <a:avLst>
                  <a:gd name="adj1" fmla="val 8000"/>
                  <a:gd name="adj2" fmla="val 0"/>
                </a:avLst>
              </a:prstGeom>
              <a:blipFill>
                <a:blip r:embed="rId2" cstate="print"/>
                <a:stretch>
                  <a:fillRect/>
                </a:stretch>
              </a:blip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42" name="Rectangle 41"/>
              <p:cNvSpPr/>
              <p:nvPr/>
            </p:nvSpPr>
            <p:spPr>
              <a:xfrm>
                <a:off x="5762915" y="3807592"/>
                <a:ext cx="1779546" cy="409541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5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5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5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0" tIns="0" rIns="0" bIns="0" anchor="ctr"/>
              <a:lstStyle/>
              <a:p>
                <a:pPr algn="ctr" rtl="1"/>
                <a:r>
                  <a:rPr lang="fa-IR" sz="1400" dirty="0" smtClean="0">
                    <a:cs typeface="B Yekan" pitchFamily="2" charset="-78"/>
                  </a:rPr>
                  <a:t>مقدمات بلورشناسی</a:t>
                </a:r>
                <a:endParaRPr lang="en-US" sz="1400" dirty="0">
                  <a:cs typeface="B Yekan" pitchFamily="2" charset="-78"/>
                </a:endParaRPr>
              </a:p>
            </p:txBody>
          </p:sp>
        </p:grpSp>
        <p:sp>
          <p:nvSpPr>
            <p:cNvPr id="24" name="Rectangle 23"/>
            <p:cNvSpPr/>
            <p:nvPr/>
          </p:nvSpPr>
          <p:spPr>
            <a:xfrm>
              <a:off x="5652120" y="4005064"/>
              <a:ext cx="864096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7524328" y="2060848"/>
              <a:ext cx="432048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5711428" y="2060848"/>
              <a:ext cx="423664" cy="28803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 sz="1000"/>
            </a:p>
          </p:txBody>
        </p:sp>
      </p:grpSp>
      <p:sp>
        <p:nvSpPr>
          <p:cNvPr id="29" name="Rounded Rectangle 28"/>
          <p:cNvSpPr/>
          <p:nvPr/>
        </p:nvSpPr>
        <p:spPr>
          <a:xfrm>
            <a:off x="107504" y="1772816"/>
            <a:ext cx="8784976" cy="4896544"/>
          </a:xfrm>
          <a:prstGeom prst="roundRect">
            <a:avLst>
              <a:gd name="adj" fmla="val 433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3" name="Rounded Rectangle 32"/>
          <p:cNvSpPr/>
          <p:nvPr/>
        </p:nvSpPr>
        <p:spPr>
          <a:xfrm>
            <a:off x="179512" y="1844824"/>
            <a:ext cx="8640960" cy="4752528"/>
          </a:xfrm>
          <a:prstGeom prst="roundRect">
            <a:avLst>
              <a:gd name="adj" fmla="val 4332"/>
            </a:avLst>
          </a:prstGeom>
          <a:solidFill>
            <a:schemeClr val="bg1"/>
          </a:solidFill>
          <a:ln w="317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/>
          </a:p>
        </p:txBody>
      </p:sp>
      <p:sp>
        <p:nvSpPr>
          <p:cNvPr id="37" name="Round Same Side Corner Rectangle 36"/>
          <p:cNvSpPr/>
          <p:nvPr/>
        </p:nvSpPr>
        <p:spPr>
          <a:xfrm>
            <a:off x="3851920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00B4F1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Amorphous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کوتاه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Short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47" name="Snip Diagonal Corner Rectangle 46"/>
          <p:cNvSpPr/>
          <p:nvPr/>
        </p:nvSpPr>
        <p:spPr>
          <a:xfrm>
            <a:off x="6660232" y="1963120"/>
            <a:ext cx="2016000" cy="1350000"/>
          </a:xfrm>
          <a:prstGeom prst="snip2DiagRect">
            <a:avLst/>
          </a:prstGeom>
          <a:solidFill>
            <a:srgbClr val="7030A0"/>
          </a:solidFill>
          <a:ln w="8890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نظم اتمی مواد</a:t>
            </a:r>
            <a:endParaRPr lang="en-US" sz="2400" dirty="0">
              <a:cs typeface="B Yekan" pitchFamily="2" charset="-78"/>
            </a:endParaRPr>
          </a:p>
        </p:txBody>
      </p:sp>
      <p:pic>
        <p:nvPicPr>
          <p:cNvPr id="41" name="Picture 40" descr="1352308771170_insulina.jpg"/>
          <p:cNvPicPr>
            <a:picLocks noChangeAspect="1"/>
          </p:cNvPicPr>
          <p:nvPr/>
        </p:nvPicPr>
        <p:blipFill>
          <a:blip r:embed="rId3" cstate="print">
            <a:lum bright="-10000" contrast="25000"/>
          </a:blip>
          <a:stretch>
            <a:fillRect/>
          </a:stretch>
        </p:blipFill>
        <p:spPr>
          <a:xfrm>
            <a:off x="3512774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7" name="Picture 26" descr="1352308771170_insulina.jpg"/>
          <p:cNvPicPr>
            <a:picLocks noChangeAspect="1"/>
          </p:cNvPicPr>
          <p:nvPr/>
        </p:nvPicPr>
        <p:blipFill>
          <a:blip r:embed="rId4" cstate="print">
            <a:lum bright="-10000" contrast="25000"/>
          </a:blip>
          <a:stretch>
            <a:fillRect/>
          </a:stretch>
        </p:blipFill>
        <p:spPr>
          <a:xfrm flipH="1">
            <a:off x="691608" y="2060848"/>
            <a:ext cx="2593888" cy="2779743"/>
          </a:xfrm>
          <a:prstGeom prst="snip2DiagRect">
            <a:avLst>
              <a:gd name="adj1" fmla="val 16694"/>
              <a:gd name="adj2" fmla="val 0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8" name="Snip Diagonal Corner Rectangle 27"/>
          <p:cNvSpPr/>
          <p:nvPr/>
        </p:nvSpPr>
        <p:spPr>
          <a:xfrm>
            <a:off x="3512774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00B4F1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بی شکل</a:t>
            </a:r>
            <a:endParaRPr lang="en-US" sz="2400" dirty="0">
              <a:cs typeface="B Yekan" pitchFamily="2" charset="-78"/>
            </a:endParaRPr>
          </a:p>
        </p:txBody>
      </p:sp>
      <p:sp>
        <p:nvSpPr>
          <p:cNvPr id="38" name="Round Same Side Corner Rectangle 37"/>
          <p:cNvSpPr/>
          <p:nvPr/>
        </p:nvSpPr>
        <p:spPr>
          <a:xfrm>
            <a:off x="755576" y="5552636"/>
            <a:ext cx="2158640" cy="900700"/>
          </a:xfrm>
          <a:prstGeom prst="round2SameRect">
            <a:avLst>
              <a:gd name="adj1" fmla="val 0"/>
              <a:gd name="adj2" fmla="val 31711"/>
            </a:avLst>
          </a:prstGeom>
          <a:solidFill>
            <a:srgbClr val="F8682C"/>
          </a:solidFill>
          <a:ln w="28575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en-US" sz="1600" dirty="0" smtClean="0">
                <a:cs typeface="B Yekan" pitchFamily="2" charset="-78"/>
              </a:rPr>
              <a:t>Crystalline</a:t>
            </a:r>
            <a:endParaRPr lang="fa-IR" sz="1600" dirty="0" smtClean="0">
              <a:cs typeface="B Yekan" pitchFamily="2" charset="-78"/>
            </a:endParaRPr>
          </a:p>
          <a:p>
            <a:pPr algn="ctr" rtl="1"/>
            <a:r>
              <a:rPr lang="fa-IR" sz="1600" dirty="0" smtClean="0">
                <a:cs typeface="B Yekan" pitchFamily="2" charset="-78"/>
              </a:rPr>
              <a:t>دارای نظم بلند برد</a:t>
            </a:r>
          </a:p>
          <a:p>
            <a:pPr algn="ctr" rtl="1"/>
            <a:r>
              <a:rPr lang="en-US" sz="1600" dirty="0" smtClean="0">
                <a:cs typeface="B Yekan" pitchFamily="2" charset="-78"/>
              </a:rPr>
              <a:t>Long Range Order</a:t>
            </a:r>
            <a:endParaRPr lang="en-US" sz="1600" dirty="0">
              <a:cs typeface="B Yekan" pitchFamily="2" charset="-78"/>
            </a:endParaRPr>
          </a:p>
        </p:txBody>
      </p:sp>
      <p:sp>
        <p:nvSpPr>
          <p:cNvPr id="35" name="Snip Diagonal Corner Rectangle 34"/>
          <p:cNvSpPr/>
          <p:nvPr/>
        </p:nvSpPr>
        <p:spPr>
          <a:xfrm flipH="1">
            <a:off x="691608" y="5005068"/>
            <a:ext cx="2593888" cy="540660"/>
          </a:xfrm>
          <a:prstGeom prst="snip2DiagRect">
            <a:avLst>
              <a:gd name="adj1" fmla="val 0"/>
              <a:gd name="adj2" fmla="val 50000"/>
            </a:avLst>
          </a:prstGeom>
          <a:solidFill>
            <a:srgbClr val="F8682C"/>
          </a:solidFill>
          <a:ln w="571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400" dirty="0" smtClean="0">
                <a:cs typeface="B Yekan" pitchFamily="2" charset="-78"/>
              </a:rPr>
              <a:t>بلورین</a:t>
            </a:r>
            <a:endParaRPr lang="en-US" sz="2400" dirty="0">
              <a:cs typeface="B Yekan" pitchFamily="2" charset="-78"/>
            </a:endParaRPr>
          </a:p>
        </p:txBody>
      </p:sp>
      <p:grpSp>
        <p:nvGrpSpPr>
          <p:cNvPr id="19" name="Group 18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0" name="Picture 19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1" name="TextBox 20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3635896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31" name="Picture 30" descr="free-vector-diamond-vector_006032_dmn 1 (1)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596336" y="259744"/>
            <a:ext cx="1080120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32" name="Subtitle 2"/>
          <p:cNvSpPr txBox="1">
            <a:spLocks/>
          </p:cNvSpPr>
          <p:nvPr/>
        </p:nvSpPr>
        <p:spPr>
          <a:xfrm>
            <a:off x="5868144" y="1028328"/>
            <a:ext cx="143224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اول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sp>
        <p:nvSpPr>
          <p:cNvPr id="40" name="Round Single Corner Rectangle 39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1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1"/>
          <p:cNvSpPr>
            <a:spLocks noGrp="1"/>
          </p:cNvSpPr>
          <p:nvPr>
            <p:ph type="title"/>
          </p:nvPr>
        </p:nvSpPr>
        <p:spPr>
          <a:xfrm>
            <a:off x="2051720" y="125760"/>
            <a:ext cx="3693096" cy="1143000"/>
          </a:xfrm>
        </p:spPr>
        <p:txBody>
          <a:bodyPr>
            <a:normAutofit/>
          </a:bodyPr>
          <a:lstStyle/>
          <a:p>
            <a:pPr algn="r" rtl="1"/>
            <a:r>
              <a:rPr lang="fa-IR" sz="3200" dirty="0" smtClean="0">
                <a:cs typeface="B Yekan" pitchFamily="2" charset="-78"/>
              </a:rPr>
              <a:t>حل تمرین بلورشناسی</a:t>
            </a:r>
            <a:endParaRPr lang="en-US" sz="3200" dirty="0"/>
          </a:p>
        </p:txBody>
      </p:sp>
      <p:pic>
        <p:nvPicPr>
          <p:cNvPr id="24" name="Picture 23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98149" y="404664"/>
            <a:ext cx="2869831" cy="1123970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</p:grpSp>
      <p:grpSp>
        <p:nvGrpSpPr>
          <p:cNvPr id="3" name="Group 31"/>
          <p:cNvGrpSpPr/>
          <p:nvPr/>
        </p:nvGrpSpPr>
        <p:grpSpPr>
          <a:xfrm>
            <a:off x="611560" y="116632"/>
            <a:ext cx="1512168" cy="1656184"/>
            <a:chOff x="5762915" y="2479195"/>
            <a:chExt cx="1779546" cy="1737938"/>
          </a:xfrm>
        </p:grpSpPr>
        <p:sp>
          <p:nvSpPr>
            <p:cNvPr id="1093" name="Round Same Side Corner Rectangle 1092"/>
            <p:cNvSpPr/>
            <p:nvPr/>
          </p:nvSpPr>
          <p:spPr>
            <a:xfrm>
              <a:off x="5762915" y="2479195"/>
              <a:ext cx="1779546" cy="1328392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94" name="Rectangle 1093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lIns="0" tIns="0" rIns="0" bIns="0" anchor="ctr"/>
            <a:lstStyle/>
            <a:p>
              <a:pPr algn="ctr" rtl="1"/>
              <a:r>
                <a:rPr lang="fa-IR" sz="1400" dirty="0" smtClean="0">
                  <a:cs typeface="B Yekan" pitchFamily="2" charset="-78"/>
                </a:rPr>
                <a:t>انواع بلورها</a:t>
              </a:r>
              <a:endParaRPr lang="en-US" sz="1400" dirty="0"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Subtitle 2"/>
          <p:cNvSpPr txBox="1">
            <a:spLocks/>
          </p:cNvSpPr>
          <p:nvPr/>
        </p:nvSpPr>
        <p:spPr>
          <a:xfrm>
            <a:off x="-684584" y="1028328"/>
            <a:ext cx="6400800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دوم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49" name="Picture 15"/>
          <p:cNvPicPr>
            <a:picLocks noGrp="1" noChangeAspect="1" noChangeArrowheads="1"/>
          </p:cNvPicPr>
          <p:nvPr>
            <p:ph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178" t="14845" r="3889" b="10324"/>
          <a:stretch>
            <a:fillRect/>
          </a:stretch>
        </p:blipFill>
        <p:spPr>
          <a:xfrm>
            <a:off x="847110" y="2129029"/>
            <a:ext cx="7248555" cy="4324307"/>
          </a:xfrm>
          <a:noFill/>
        </p:spPr>
      </p:pic>
      <p:grpSp>
        <p:nvGrpSpPr>
          <p:cNvPr id="4" name="Group 49"/>
          <p:cNvGrpSpPr/>
          <p:nvPr/>
        </p:nvGrpSpPr>
        <p:grpSpPr>
          <a:xfrm>
            <a:off x="755576" y="2057128"/>
            <a:ext cx="7540113" cy="4326359"/>
            <a:chOff x="490538" y="1340768"/>
            <a:chExt cx="8293100" cy="4758407"/>
          </a:xfrm>
        </p:grpSpPr>
        <p:sp>
          <p:nvSpPr>
            <p:cNvPr id="51" name="AutoShape 17"/>
            <p:cNvSpPr>
              <a:spLocks noChangeArrowheads="1"/>
            </p:cNvSpPr>
            <p:nvPr/>
          </p:nvSpPr>
          <p:spPr bwMode="auto">
            <a:xfrm>
              <a:off x="755576" y="1412503"/>
              <a:ext cx="4451498" cy="1368425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2" name="AutoShape 18"/>
            <p:cNvSpPr>
              <a:spLocks noChangeArrowheads="1"/>
            </p:cNvSpPr>
            <p:nvPr/>
          </p:nvSpPr>
          <p:spPr bwMode="auto">
            <a:xfrm>
              <a:off x="5646738" y="1340768"/>
              <a:ext cx="2879725" cy="144016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66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3" name="AutoShape 19"/>
            <p:cNvSpPr>
              <a:spLocks noChangeArrowheads="1"/>
            </p:cNvSpPr>
            <p:nvPr/>
          </p:nvSpPr>
          <p:spPr bwMode="auto">
            <a:xfrm>
              <a:off x="490538" y="2924175"/>
              <a:ext cx="6480175" cy="1728788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FF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4" name="AutoShape 20"/>
            <p:cNvSpPr>
              <a:spLocks noChangeArrowheads="1"/>
            </p:cNvSpPr>
            <p:nvPr/>
          </p:nvSpPr>
          <p:spPr bwMode="auto">
            <a:xfrm>
              <a:off x="7342188" y="2924175"/>
              <a:ext cx="1441450" cy="16573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FF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5" name="AutoShape 21"/>
            <p:cNvSpPr>
              <a:spLocks noChangeArrowheads="1"/>
            </p:cNvSpPr>
            <p:nvPr/>
          </p:nvSpPr>
          <p:spPr bwMode="auto">
            <a:xfrm>
              <a:off x="1259632" y="4797152"/>
              <a:ext cx="1224136" cy="1135509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0000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6" name="AutoShape 22"/>
            <p:cNvSpPr>
              <a:spLocks noChangeArrowheads="1"/>
            </p:cNvSpPr>
            <p:nvPr/>
          </p:nvSpPr>
          <p:spPr bwMode="auto">
            <a:xfrm>
              <a:off x="3141648" y="4797425"/>
              <a:ext cx="2870024" cy="1301750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333399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  <p:sp>
          <p:nvSpPr>
            <p:cNvPr id="57" name="AutoShape 23"/>
            <p:cNvSpPr>
              <a:spLocks noChangeArrowheads="1"/>
            </p:cNvSpPr>
            <p:nvPr/>
          </p:nvSpPr>
          <p:spPr bwMode="auto">
            <a:xfrm>
              <a:off x="6444208" y="4797152"/>
              <a:ext cx="1533525" cy="1223863"/>
            </a:xfrm>
            <a:prstGeom prst="roundRect">
              <a:avLst>
                <a:gd name="adj" fmla="val 16667"/>
              </a:avLst>
            </a:prstGeom>
            <a:noFill/>
            <a:ln w="38100">
              <a:solidFill>
                <a:srgbClr val="800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1pPr>
              <a:lvl2pPr marL="742950" indent="-28575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2pPr>
              <a:lvl3pPr marL="11430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3pPr>
              <a:lvl4pPr marL="16002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4pPr>
              <a:lvl5pPr marL="2057400" indent="-228600" eaLnBrk="0" hangingPunct="0"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5pPr>
              <a:lvl6pPr marL="25146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6pPr>
              <a:lvl7pPr marL="29718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7pPr>
              <a:lvl8pPr marL="34290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8pPr>
              <a:lvl9pPr marL="3886200" indent="-228600" eaLnBrk="0" fontAlgn="base" latinLnBrk="1" hangingPunct="0">
                <a:spcBef>
                  <a:spcPct val="0"/>
                </a:spcBef>
                <a:spcAft>
                  <a:spcPct val="0"/>
                </a:spcAft>
                <a:defRPr kumimoji="1" sz="2800">
                  <a:solidFill>
                    <a:schemeClr val="tx1"/>
                  </a:solidFill>
                  <a:latin typeface="굴림" panose="020B0600000101010101" pitchFamily="34" charset="-127"/>
                  <a:ea typeface="굴림" panose="020B0600000101010101" pitchFamily="34" charset="-127"/>
                </a:defRPr>
              </a:lvl9pPr>
            </a:lstStyle>
            <a:p>
              <a:pPr algn="r" rtl="1" eaLnBrk="1" hangingPunct="1"/>
              <a:endParaRPr lang="fa-IR"/>
            </a:p>
          </p:txBody>
        </p:sp>
      </p:grpSp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3" name="Picture 22" descr="vector-mohr-www.barGGraph.com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5" name="TextBox 24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6" name="Round Single Corner Rectangle 25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2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محاسبات ماده بالک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چگالی نظری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محاسبه ثابت شبکه</a:t>
              </a:r>
              <a:endParaRPr lang="en-US" sz="24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پیش بینی شبکه بلوری</a:t>
              </a:r>
            </a:p>
            <a:p>
              <a:pPr algn="ctr" rtl="1">
                <a:lnSpc>
                  <a:spcPct val="200000"/>
                </a:lnSpc>
              </a:pPr>
              <a:r>
                <a:rPr lang="fa-IR" sz="2400" dirty="0" smtClean="0">
                  <a:solidFill>
                    <a:schemeClr val="tx1"/>
                  </a:solidFill>
                  <a:cs typeface="B Yekan" pitchFamily="2" charset="-78"/>
                </a:rPr>
                <a:t>تغییر حجم در استحاله های فازی</a:t>
              </a: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 descr="free-vector-diamond-vector_006032_dmn 1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838" y="259744"/>
            <a:ext cx="1031116" cy="1295286"/>
          </a:xfrm>
          <a:prstGeom prst="rect">
            <a:avLst/>
          </a:prstGeom>
          <a:solidFill>
            <a:srgbClr val="FFFFFF">
              <a:shade val="85000"/>
            </a:srgbClr>
          </a:solidFill>
          <a:ln w="63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5" name="Subtitle 2"/>
          <p:cNvSpPr txBox="1">
            <a:spLocks/>
          </p:cNvSpPr>
          <p:nvPr/>
        </p:nvSpPr>
        <p:spPr>
          <a:xfrm>
            <a:off x="5796136" y="1028328"/>
            <a:ext cx="1504256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سوم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grpSp>
        <p:nvGrpSpPr>
          <p:cNvPr id="18" name="Group 31"/>
          <p:cNvGrpSpPr/>
          <p:nvPr/>
        </p:nvGrpSpPr>
        <p:grpSpPr>
          <a:xfrm>
            <a:off x="611560" y="105510"/>
            <a:ext cx="1512000" cy="1656000"/>
            <a:chOff x="5762915" y="2479198"/>
            <a:chExt cx="1779546" cy="1737935"/>
          </a:xfrm>
          <a:effectLst/>
        </p:grpSpPr>
        <p:sp>
          <p:nvSpPr>
            <p:cNvPr id="19" name="Round Same Side Corner Rectangle 18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Rectangle 19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390" dirty="0" smtClean="0">
                  <a:cs typeface="B Yekan" pitchFamily="2" charset="-78"/>
                </a:rPr>
                <a:t>محاسبات بلورشناسی</a:t>
              </a:r>
              <a:endParaRPr lang="en-US" sz="1390" dirty="0">
                <a:cs typeface="B Yekan" pitchFamily="2" charset="-78"/>
              </a:endParaRPr>
            </a:p>
          </p:txBody>
        </p:sp>
      </p:grpSp>
      <p:grpSp>
        <p:nvGrpSpPr>
          <p:cNvPr id="12" name="Group 11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16" name="Picture 15" descr="vector-mohr-www.barGGraph.com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22" name="Round Single Corner Rectangle 21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3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0"/>
          <p:cNvGrpSpPr/>
          <p:nvPr/>
        </p:nvGrpSpPr>
        <p:grpSpPr>
          <a:xfrm>
            <a:off x="107504" y="1772816"/>
            <a:ext cx="8784976" cy="4896544"/>
            <a:chOff x="107504" y="1772816"/>
            <a:chExt cx="8784976" cy="4896544"/>
          </a:xfrm>
        </p:grpSpPr>
        <p:sp>
          <p:nvSpPr>
            <p:cNvPr id="29" name="Rounded Rectangle 28"/>
            <p:cNvSpPr/>
            <p:nvPr/>
          </p:nvSpPr>
          <p:spPr>
            <a:xfrm>
              <a:off x="107504" y="1772816"/>
              <a:ext cx="8784976" cy="4896544"/>
            </a:xfrm>
            <a:prstGeom prst="roundRect">
              <a:avLst>
                <a:gd name="adj" fmla="val 4332"/>
              </a:avLst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/>
            </a:p>
          </p:txBody>
        </p:sp>
        <p:sp>
          <p:nvSpPr>
            <p:cNvPr id="33" name="Rounded Rectangle 32"/>
            <p:cNvSpPr/>
            <p:nvPr/>
          </p:nvSpPr>
          <p:spPr>
            <a:xfrm>
              <a:off x="171892" y="1844824"/>
              <a:ext cx="8640960" cy="4752528"/>
            </a:xfrm>
            <a:prstGeom prst="roundRect">
              <a:avLst>
                <a:gd name="adj" fmla="val 4332"/>
              </a:avLst>
            </a:prstGeom>
            <a:solidFill>
              <a:schemeClr val="bg1"/>
            </a:solidFill>
            <a:ln w="317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r" rtl="1">
                <a:lnSpc>
                  <a:spcPct val="200000"/>
                </a:lnSpc>
              </a:pPr>
              <a:endParaRPr lang="fa-IR" sz="800" dirty="0" smtClean="0">
                <a:solidFill>
                  <a:schemeClr val="tx1"/>
                </a:solidFill>
                <a:cs typeface="B Yekan" pitchFamily="2" charset="-78"/>
              </a:endParaRPr>
            </a:p>
            <a:p>
              <a:pPr algn="r" rtl="1">
                <a:lnSpc>
                  <a:spcPct val="200000"/>
                </a:lnSpc>
              </a:pPr>
              <a:endParaRPr lang="en-US" sz="1600" dirty="0">
                <a:solidFill>
                  <a:schemeClr val="tx1"/>
                </a:solidFill>
                <a:cs typeface="B Yekan" pitchFamily="2" charset="-78"/>
              </a:endParaRPr>
            </a:p>
          </p:txBody>
        </p:sp>
      </p:grpSp>
      <p:sp>
        <p:nvSpPr>
          <p:cNvPr id="1112" name="Rectangle 1111" hidden="1"/>
          <p:cNvSpPr/>
          <p:nvPr/>
        </p:nvSpPr>
        <p:spPr>
          <a:xfrm>
            <a:off x="3533408" y="4907260"/>
            <a:ext cx="645070" cy="645070"/>
          </a:xfrm>
          <a:prstGeom prst="rect">
            <a:avLst/>
          </a:prstGeom>
          <a:noFill/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3851920" y="125760"/>
            <a:ext cx="34770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a-IR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B Yekan" pitchFamily="2" charset="-78"/>
              </a:rPr>
              <a:t>حل تمرین بلورشناسی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Round Same Side Corner Rectangle 11"/>
          <p:cNvSpPr/>
          <p:nvPr/>
        </p:nvSpPr>
        <p:spPr>
          <a:xfrm>
            <a:off x="6588224" y="1844824"/>
            <a:ext cx="2016000" cy="457768"/>
          </a:xfrm>
          <a:prstGeom prst="round2SameRect">
            <a:avLst>
              <a:gd name="adj1" fmla="val 0"/>
              <a:gd name="adj2" fmla="val 29177"/>
            </a:avLst>
          </a:prstGeom>
          <a:solidFill>
            <a:srgbClr val="00B050"/>
          </a:solidFill>
          <a:ln w="88900">
            <a:noFill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sz="2000" dirty="0" smtClean="0">
                <a:cs typeface="B Yekan" pitchFamily="2" charset="-78"/>
              </a:rPr>
              <a:t>فضاهای بی نشین</a:t>
            </a:r>
            <a:endParaRPr lang="en-US" sz="2000" dirty="0">
              <a:cs typeface="B Yekan" pitchFamily="2" charset="-78"/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5508104" y="1028328"/>
            <a:ext cx="1792288" cy="52846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fa-I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B Yekan" pitchFamily="2" charset="-78"/>
              </a:rPr>
              <a:t>جلسه چهارم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uLnTx/>
              <a:uFillTx/>
              <a:latin typeface="+mn-lt"/>
              <a:ea typeface="+mn-ea"/>
              <a:cs typeface="B Yekan" pitchFamily="2" charset="-78"/>
            </a:endParaRPr>
          </a:p>
        </p:txBody>
      </p:sp>
      <p:pic>
        <p:nvPicPr>
          <p:cNvPr id="15" name="Picture 14" descr="free-vector-diamond-vector_006032_dmn 1 (1).jpg"/>
          <p:cNvPicPr>
            <a:picLocks noChangeAspect="1"/>
          </p:cNvPicPr>
          <p:nvPr/>
        </p:nvPicPr>
        <p:blipFill>
          <a:blip r:embed="rId2" cstate="print"/>
          <a:srcRect l="-4320" t="-4320" r="-4320" b="-4320"/>
          <a:stretch>
            <a:fillRect/>
          </a:stretch>
        </p:blipFill>
        <p:spPr>
          <a:xfrm>
            <a:off x="7395795" y="260648"/>
            <a:ext cx="1487348" cy="1224136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grpSp>
        <p:nvGrpSpPr>
          <p:cNvPr id="3" name="Group 31"/>
          <p:cNvGrpSpPr/>
          <p:nvPr/>
        </p:nvGrpSpPr>
        <p:grpSpPr>
          <a:xfrm>
            <a:off x="611560" y="116632"/>
            <a:ext cx="1512000" cy="1656000"/>
            <a:chOff x="5762915" y="2479198"/>
            <a:chExt cx="1779546" cy="1737935"/>
          </a:xfrm>
          <a:effectLst/>
        </p:grpSpPr>
        <p:sp>
          <p:nvSpPr>
            <p:cNvPr id="24" name="Round Same Side Corner Rectangle 23"/>
            <p:cNvSpPr/>
            <p:nvPr/>
          </p:nvSpPr>
          <p:spPr>
            <a:xfrm>
              <a:off x="5762915" y="2479198"/>
              <a:ext cx="1779546" cy="1328393"/>
            </a:xfrm>
            <a:prstGeom prst="round2SameRect">
              <a:avLst>
                <a:gd name="adj1" fmla="val 8000"/>
                <a:gd name="adj2" fmla="val 0"/>
              </a:avLst>
            </a:prstGeom>
            <a:blipFill>
              <a:blip r:embed="rId3" cstate="print"/>
              <a:stretch>
                <a:fillRect/>
              </a:stretch>
            </a:blip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5762915" y="3807592"/>
              <a:ext cx="1779546" cy="409541"/>
            </a:xfrm>
            <a:prstGeom prst="rect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rtl="1"/>
              <a:r>
                <a:rPr lang="fa-IR" sz="1600" dirty="0" smtClean="0">
                  <a:cs typeface="B Yekan" pitchFamily="2" charset="-78"/>
                </a:rPr>
                <a:t>شبکه های یونی</a:t>
              </a:r>
              <a:endParaRPr lang="en-US" sz="1600" dirty="0">
                <a:cs typeface="B Yekan" pitchFamily="2" charset="-78"/>
              </a:endParaRPr>
            </a:p>
          </p:txBody>
        </p:sp>
      </p:grpSp>
      <p:pic>
        <p:nvPicPr>
          <p:cNvPr id="18" name="Picture 17" descr="closepack_tetrahedral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999842" y="3202805"/>
            <a:ext cx="2604606" cy="2236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closepack_tetrahedral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01160" y="2924944"/>
            <a:ext cx="5350960" cy="26077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21" name="Group 20"/>
          <p:cNvGrpSpPr/>
          <p:nvPr/>
        </p:nvGrpSpPr>
        <p:grpSpPr>
          <a:xfrm rot="2631951">
            <a:off x="1337159" y="489144"/>
            <a:ext cx="1590451" cy="1279816"/>
            <a:chOff x="6623341" y="3498167"/>
            <a:chExt cx="1590451" cy="1279816"/>
          </a:xfrm>
        </p:grpSpPr>
        <p:pic>
          <p:nvPicPr>
            <p:cNvPr id="22" name="Picture 21" descr="vector-mohr-www.barGGraph.com.png"/>
            <p:cNvPicPr>
              <a:picLocks noChangeAspect="1"/>
            </p:cNvPicPr>
            <p:nvPr/>
          </p:nvPicPr>
          <p:blipFill>
            <a:blip r:embed="rId6" cstate="print"/>
            <a:stretch>
              <a:fillRect/>
            </a:stretch>
          </p:blipFill>
          <p:spPr>
            <a:xfrm rot="693808" flipH="1">
              <a:off x="6623341" y="3498167"/>
              <a:ext cx="1590451" cy="1279816"/>
            </a:xfrm>
            <a:prstGeom prst="rect">
              <a:avLst/>
            </a:prstGeom>
          </p:spPr>
        </p:pic>
        <p:sp>
          <p:nvSpPr>
            <p:cNvPr id="23" name="TextBox 22"/>
            <p:cNvSpPr txBox="1"/>
            <p:nvPr/>
          </p:nvSpPr>
          <p:spPr>
            <a:xfrm rot="20485020">
              <a:off x="6897614" y="3754740"/>
              <a:ext cx="981358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 rtl="1"/>
              <a:r>
                <a:rPr lang="fa-IR" sz="3600" dirty="0" smtClean="0">
                  <a:solidFill>
                    <a:srgbClr val="C00000"/>
                  </a:solidFill>
                  <a:cs typeface="B Titr" pitchFamily="2" charset="-78"/>
                </a:rPr>
                <a:t>مرور</a:t>
              </a:r>
              <a:endParaRPr lang="en-US" sz="3600" dirty="0">
                <a:solidFill>
                  <a:srgbClr val="C00000"/>
                </a:solidFill>
                <a:cs typeface="B Titr" pitchFamily="2" charset="-78"/>
              </a:endParaRPr>
            </a:p>
          </p:txBody>
        </p:sp>
      </p:grpSp>
      <p:sp>
        <p:nvSpPr>
          <p:cNvPr id="19" name="Round Single Corner Rectangle 18"/>
          <p:cNvSpPr/>
          <p:nvPr/>
        </p:nvSpPr>
        <p:spPr>
          <a:xfrm>
            <a:off x="165657" y="6165304"/>
            <a:ext cx="432048" cy="432048"/>
          </a:xfrm>
          <a:prstGeom prst="round1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fa-IR" dirty="0" smtClean="0">
                <a:cs typeface="B Yekan" pitchFamily="2" charset="-78"/>
              </a:rPr>
              <a:t>4</a:t>
            </a:r>
            <a:endParaRPr lang="en-US" dirty="0">
              <a:cs typeface="B Yekan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3451</TotalTime>
  <Words>663</Words>
  <Application>Microsoft Office PowerPoint</Application>
  <PresentationFormat>On-screen Show (4:3)</PresentationFormat>
  <Paragraphs>262</Paragraphs>
  <Slides>33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5" baseType="lpstr">
      <vt:lpstr>Arial</vt:lpstr>
      <vt:lpstr>Calibri</vt:lpstr>
      <vt:lpstr>B Yekan</vt:lpstr>
      <vt:lpstr>IRDast Nevis</vt:lpstr>
      <vt:lpstr>B Titr</vt:lpstr>
      <vt:lpstr>굴림</vt:lpstr>
      <vt:lpstr>Agency FB</vt:lpstr>
      <vt:lpstr>Aharoni</vt:lpstr>
      <vt:lpstr>B Nazanin</vt:lpstr>
      <vt:lpstr>Adobe Arabic</vt:lpstr>
      <vt:lpstr>Office Theme</vt:lpstr>
      <vt:lpstr>1_Office Theme</vt:lpstr>
      <vt:lpstr>Slide 1</vt:lpstr>
      <vt:lpstr>Slide 2</vt:lpstr>
      <vt:lpstr>حل تمرین بلورشناسی</vt:lpstr>
      <vt:lpstr>Slide 4</vt:lpstr>
      <vt:lpstr>Slide 5</vt:lpstr>
      <vt:lpstr>حل تمرین بلورشناسی</vt:lpstr>
      <vt:lpstr>حل تمرین بلورشناسی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و بی نگاه تو نتوانم رفت ...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 XP</dc:creator>
  <cp:lastModifiedBy>WIN XP</cp:lastModifiedBy>
  <cp:revision>632</cp:revision>
  <dcterms:created xsi:type="dcterms:W3CDTF">2015-01-31T17:42:16Z</dcterms:created>
  <dcterms:modified xsi:type="dcterms:W3CDTF">2015-05-08T22:36:46Z</dcterms:modified>
</cp:coreProperties>
</file>