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71A121E-EA2A-4B5F-AB13-B765E0744DCB}">
          <p14:sldIdLst>
            <p14:sldId id="257"/>
            <p14:sldId id="259"/>
            <p14:sldId id="260"/>
            <p14:sldId id="261"/>
          </p14:sldIdLst>
        </p14:section>
        <p14:section name="Untitled Section" id="{1AF74459-7B45-4430-A185-8F5147B1E720}">
          <p14:sldIdLst>
            <p14:sldId id="262"/>
            <p14:sldId id="263"/>
            <p14:sldId id="264"/>
            <p14:sldId id="265"/>
            <p14:sldId id="266"/>
            <p14:sldId id="267"/>
            <p14:sldId id="268"/>
            <p14:sldId id="269"/>
            <p14:sldId id="270"/>
            <p14:sldId id="271"/>
            <p14:sldId id="272"/>
            <p14:sldId id="273"/>
            <p14:sldId id="274"/>
            <p14:sldId id="275"/>
            <p14:sldId id="276"/>
            <p14:sldId id="277"/>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C2B929-0D26-4004-AF42-18DB8575DEE0}"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EA518-34C6-4338-9ECD-7FCF161B04AC}" type="slidenum">
              <a:rPr lang="en-US" smtClean="0"/>
              <a:t>‹#›</a:t>
            </a:fld>
            <a:endParaRPr lang="en-US"/>
          </a:p>
        </p:txBody>
      </p:sp>
    </p:spTree>
    <p:extLst>
      <p:ext uri="{BB962C8B-B14F-4D97-AF65-F5344CB8AC3E}">
        <p14:creationId xmlns:p14="http://schemas.microsoft.com/office/powerpoint/2010/main" val="55336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C2B929-0D26-4004-AF42-18DB8575DEE0}"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EA518-34C6-4338-9ECD-7FCF161B04AC}" type="slidenum">
              <a:rPr lang="en-US" smtClean="0"/>
              <a:t>‹#›</a:t>
            </a:fld>
            <a:endParaRPr lang="en-US"/>
          </a:p>
        </p:txBody>
      </p:sp>
    </p:spTree>
    <p:extLst>
      <p:ext uri="{BB962C8B-B14F-4D97-AF65-F5344CB8AC3E}">
        <p14:creationId xmlns:p14="http://schemas.microsoft.com/office/powerpoint/2010/main" val="1867684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C2B929-0D26-4004-AF42-18DB8575DEE0}"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EA518-34C6-4338-9ECD-7FCF161B04AC}" type="slidenum">
              <a:rPr lang="en-US" smtClean="0"/>
              <a:t>‹#›</a:t>
            </a:fld>
            <a:endParaRPr lang="en-US"/>
          </a:p>
        </p:txBody>
      </p:sp>
    </p:spTree>
    <p:extLst>
      <p:ext uri="{BB962C8B-B14F-4D97-AF65-F5344CB8AC3E}">
        <p14:creationId xmlns:p14="http://schemas.microsoft.com/office/powerpoint/2010/main" val="3120414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C2B929-0D26-4004-AF42-18DB8575DEE0}"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EA518-34C6-4338-9ECD-7FCF161B04AC}" type="slidenum">
              <a:rPr lang="en-US" smtClean="0"/>
              <a:t>‹#›</a:t>
            </a:fld>
            <a:endParaRPr lang="en-US"/>
          </a:p>
        </p:txBody>
      </p:sp>
    </p:spTree>
    <p:extLst>
      <p:ext uri="{BB962C8B-B14F-4D97-AF65-F5344CB8AC3E}">
        <p14:creationId xmlns:p14="http://schemas.microsoft.com/office/powerpoint/2010/main" val="362121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C2B929-0D26-4004-AF42-18DB8575DEE0}" type="datetimeFigureOut">
              <a:rPr lang="en-US" smtClean="0"/>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EA518-34C6-4338-9ECD-7FCF161B04AC}" type="slidenum">
              <a:rPr lang="en-US" smtClean="0"/>
              <a:t>‹#›</a:t>
            </a:fld>
            <a:endParaRPr lang="en-US"/>
          </a:p>
        </p:txBody>
      </p:sp>
    </p:spTree>
    <p:extLst>
      <p:ext uri="{BB962C8B-B14F-4D97-AF65-F5344CB8AC3E}">
        <p14:creationId xmlns:p14="http://schemas.microsoft.com/office/powerpoint/2010/main" val="3560586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C2B929-0D26-4004-AF42-18DB8575DEE0}" type="datetimeFigureOut">
              <a:rPr lang="en-US" smtClean="0"/>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EA518-34C6-4338-9ECD-7FCF161B04AC}" type="slidenum">
              <a:rPr lang="en-US" smtClean="0"/>
              <a:t>‹#›</a:t>
            </a:fld>
            <a:endParaRPr lang="en-US"/>
          </a:p>
        </p:txBody>
      </p:sp>
    </p:spTree>
    <p:extLst>
      <p:ext uri="{BB962C8B-B14F-4D97-AF65-F5344CB8AC3E}">
        <p14:creationId xmlns:p14="http://schemas.microsoft.com/office/powerpoint/2010/main" val="3602590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C2B929-0D26-4004-AF42-18DB8575DEE0}" type="datetimeFigureOut">
              <a:rPr lang="en-US" smtClean="0"/>
              <a:t>5/28/2015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9EA518-34C6-4338-9ECD-7FCF161B04AC}" type="slidenum">
              <a:rPr lang="en-US" smtClean="0"/>
              <a:t>‹#›</a:t>
            </a:fld>
            <a:endParaRPr lang="en-US"/>
          </a:p>
        </p:txBody>
      </p:sp>
    </p:spTree>
    <p:extLst>
      <p:ext uri="{BB962C8B-B14F-4D97-AF65-F5344CB8AC3E}">
        <p14:creationId xmlns:p14="http://schemas.microsoft.com/office/powerpoint/2010/main" val="54134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C2B929-0D26-4004-AF42-18DB8575DEE0}" type="datetimeFigureOut">
              <a:rPr lang="en-US" smtClean="0"/>
              <a:t>5/28/2015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9EA518-34C6-4338-9ECD-7FCF161B04AC}" type="slidenum">
              <a:rPr lang="en-US" smtClean="0"/>
              <a:t>‹#›</a:t>
            </a:fld>
            <a:endParaRPr lang="en-US"/>
          </a:p>
        </p:txBody>
      </p:sp>
    </p:spTree>
    <p:extLst>
      <p:ext uri="{BB962C8B-B14F-4D97-AF65-F5344CB8AC3E}">
        <p14:creationId xmlns:p14="http://schemas.microsoft.com/office/powerpoint/2010/main" val="909485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C2B929-0D26-4004-AF42-18DB8575DEE0}" type="datetimeFigureOut">
              <a:rPr lang="en-US" smtClean="0"/>
              <a:t>5/28/2015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9EA518-34C6-4338-9ECD-7FCF161B04AC}" type="slidenum">
              <a:rPr lang="en-US" smtClean="0"/>
              <a:t>‹#›</a:t>
            </a:fld>
            <a:endParaRPr lang="en-US"/>
          </a:p>
        </p:txBody>
      </p:sp>
    </p:spTree>
    <p:extLst>
      <p:ext uri="{BB962C8B-B14F-4D97-AF65-F5344CB8AC3E}">
        <p14:creationId xmlns:p14="http://schemas.microsoft.com/office/powerpoint/2010/main" val="931743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2B929-0D26-4004-AF42-18DB8575DEE0}" type="datetimeFigureOut">
              <a:rPr lang="en-US" smtClean="0"/>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EA518-34C6-4338-9ECD-7FCF161B04AC}" type="slidenum">
              <a:rPr lang="en-US" smtClean="0"/>
              <a:t>‹#›</a:t>
            </a:fld>
            <a:endParaRPr lang="en-US"/>
          </a:p>
        </p:txBody>
      </p:sp>
    </p:spTree>
    <p:extLst>
      <p:ext uri="{BB962C8B-B14F-4D97-AF65-F5344CB8AC3E}">
        <p14:creationId xmlns:p14="http://schemas.microsoft.com/office/powerpoint/2010/main" val="80023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2B929-0D26-4004-AF42-18DB8575DEE0}" type="datetimeFigureOut">
              <a:rPr lang="en-US" smtClean="0"/>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EA518-34C6-4338-9ECD-7FCF161B04AC}" type="slidenum">
              <a:rPr lang="en-US" smtClean="0"/>
              <a:t>‹#›</a:t>
            </a:fld>
            <a:endParaRPr lang="en-US"/>
          </a:p>
        </p:txBody>
      </p:sp>
    </p:spTree>
    <p:extLst>
      <p:ext uri="{BB962C8B-B14F-4D97-AF65-F5344CB8AC3E}">
        <p14:creationId xmlns:p14="http://schemas.microsoft.com/office/powerpoint/2010/main" val="188041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2B929-0D26-4004-AF42-18DB8575DEE0}" type="datetimeFigureOut">
              <a:rPr lang="en-US" smtClean="0"/>
              <a:t>5/28/2015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EA518-34C6-4338-9ECD-7FCF161B04AC}" type="slidenum">
              <a:rPr lang="en-US" smtClean="0"/>
              <a:t>‹#›</a:t>
            </a:fld>
            <a:endParaRPr lang="en-US"/>
          </a:p>
        </p:txBody>
      </p:sp>
    </p:spTree>
    <p:extLst>
      <p:ext uri="{BB962C8B-B14F-4D97-AF65-F5344CB8AC3E}">
        <p14:creationId xmlns:p14="http://schemas.microsoft.com/office/powerpoint/2010/main" val="378122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782" y="-609600"/>
            <a:ext cx="8229600" cy="554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2454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019800"/>
          </a:xfrm>
        </p:spPr>
        <p:txBody>
          <a:bodyPr/>
          <a:lstStyle/>
          <a:p>
            <a:pPr marL="0" indent="0" algn="r" rtl="1">
              <a:buNone/>
            </a:pPr>
            <a:r>
              <a:rPr lang="fa-IR" b="1" u="sng" dirty="0" smtClean="0">
                <a:solidFill>
                  <a:srgbClr val="C00000"/>
                </a:solidFill>
                <a:cs typeface="B Nazanin" panose="00000400000000000000" pitchFamily="2" charset="-78"/>
              </a:rPr>
              <a:t>روش کوه یخی </a:t>
            </a:r>
          </a:p>
          <a:p>
            <a:pPr marL="0" indent="0" algn="justLow" rtl="1">
              <a:lnSpc>
                <a:spcPct val="150000"/>
              </a:lnSpc>
              <a:buNone/>
            </a:pPr>
            <a:r>
              <a:rPr lang="fa-IR" sz="2800" dirty="0" smtClean="0">
                <a:cs typeface="B Nazanin" panose="00000400000000000000" pitchFamily="2" charset="-78"/>
              </a:rPr>
              <a:t>برای پیشگیری از تکرار مشکلاتی که در سازمانها به وجود می آید،ذهنیت های نادرست در زمینه ایجاد مسئله نیز باید مورد اصلاح و بازنگری قرار گیرد.در چنین شرایطی،ایجاد تغییرات ساختاری نیز موثر خواهد بود.</a:t>
            </a:r>
          </a:p>
          <a:p>
            <a:pPr marL="0" indent="0" algn="justLow" rtl="1">
              <a:lnSpc>
                <a:spcPct val="150000"/>
              </a:lnSpc>
              <a:buNone/>
            </a:pPr>
            <a:r>
              <a:rPr lang="fa-IR" sz="2800" dirty="0" smtClean="0">
                <a:cs typeface="B Nazanin" panose="00000400000000000000" pitchFamily="2" charset="-78"/>
              </a:rPr>
              <a:t>روش کوه یخی یک رویکرد سیستمی و کاربردی در حل مسائل است که طبق آن،تحلیل یک مسئله شامل 4 مرحله یا لایه اصلی است.این رویکرد بیان می دارد که مشکلات ما عموما به مثابه یک کوه یخی می باشد که ما تنها 10 درصد آن ها را مشاهده می کنیم و مابقی آن از دید ما پنهان است.</a:t>
            </a:r>
          </a:p>
          <a:p>
            <a:pPr marL="0" indent="0" algn="r" rtl="1">
              <a:buNone/>
            </a:pPr>
            <a:endParaRPr lang="en-US" dirty="0"/>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justLow" rtl="1">
              <a:lnSpc>
                <a:spcPct val="150000"/>
              </a:lnSpc>
              <a:buNone/>
            </a:pPr>
            <a:r>
              <a:rPr lang="fa-IR" sz="2800" dirty="0" smtClean="0">
                <a:cs typeface="B Nazanin" panose="00000400000000000000" pitchFamily="2" charset="-78"/>
              </a:rPr>
              <a:t>یک مشکل بسیار شایع که عموما افراد دچار آن می شوند این است که بلافاصله پس از مشاهده مشکل و رویارویی با یک مسئله،بدون بررسی پایه ای به سراغ ارائه راه حل برا ی بخش مشهود آن می روند.اما متاسفانه این شتاب برای ارائه راه حل،به دلیل عدم آگاهی از جوانب مختلف مسئله،نه تنها کمکی به حل مسئله نمی کند بلکه وضعیت را در اکثر موارد بدتر می کند.برای جلوگیری از این شتابزدگی در عمل در مواجهه با مشکلات،لازم است که فرایند حل مسئله در ذهن به شکلی روشمند و دارای قواعد مشخصی تبدیل شود که روش کوه یخی،اجرای چنین فرایندی را در عمل ممکن می سازد.</a:t>
            </a:r>
            <a:endParaRPr lang="en-US" sz="2800" dirty="0">
              <a:cs typeface="B Nazanin" panose="00000400000000000000" pitchFamily="2" charset="-78"/>
            </a:endParaRPr>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5668963"/>
          </a:xfrm>
        </p:spPr>
        <p:txBody>
          <a:bodyPr/>
          <a:lstStyle/>
          <a:p>
            <a:pPr marL="0" indent="0" algn="ctr" rtl="1">
              <a:buNone/>
            </a:pPr>
            <a:r>
              <a:rPr lang="fa-IR" u="sng" dirty="0" smtClean="0">
                <a:solidFill>
                  <a:srgbClr val="C00000"/>
                </a:solidFill>
              </a:rPr>
              <a:t>مدل کوه یخی </a:t>
            </a:r>
            <a:endParaRPr lang="en-US" u="sng" dirty="0">
              <a:solidFill>
                <a:srgbClr val="C00000"/>
              </a:solidFill>
            </a:endParaRPr>
          </a:p>
        </p:txBody>
      </p:sp>
      <p:sp>
        <p:nvSpPr>
          <p:cNvPr id="2" name="Isosceles Triangle 1"/>
          <p:cNvSpPr/>
          <p:nvPr/>
        </p:nvSpPr>
        <p:spPr>
          <a:xfrm>
            <a:off x="1524000" y="1115291"/>
            <a:ext cx="5715000" cy="4343400"/>
          </a:xfrm>
          <a:prstGeom prst="triangl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a-IR" dirty="0" smtClean="0">
                <a:solidFill>
                  <a:schemeClr val="bg1"/>
                </a:solidFill>
              </a:rPr>
              <a:t>دذدذ ر</a:t>
            </a:r>
            <a:endParaRPr lang="en-US" dirty="0">
              <a:solidFill>
                <a:schemeClr val="bg1"/>
              </a:solidFill>
            </a:endParaRPr>
          </a:p>
        </p:txBody>
      </p:sp>
      <p:cxnSp>
        <p:nvCxnSpPr>
          <p:cNvPr id="7" name="Straight Connector 6"/>
          <p:cNvCxnSpPr/>
          <p:nvPr/>
        </p:nvCxnSpPr>
        <p:spPr>
          <a:xfrm flipH="1" flipV="1">
            <a:off x="2286000" y="4419600"/>
            <a:ext cx="42672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743200" y="3581400"/>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urved Connector 14"/>
          <p:cNvCxnSpPr/>
          <p:nvPr/>
        </p:nvCxnSpPr>
        <p:spPr>
          <a:xfrm flipV="1">
            <a:off x="2895600" y="2265218"/>
            <a:ext cx="2895600" cy="436418"/>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810000" y="1752600"/>
            <a:ext cx="1219200" cy="369332"/>
          </a:xfrm>
          <a:prstGeom prst="rect">
            <a:avLst/>
          </a:prstGeom>
          <a:noFill/>
        </p:spPr>
        <p:txBody>
          <a:bodyPr wrap="square" rtlCol="0">
            <a:spAutoFit/>
          </a:bodyPr>
          <a:lstStyle/>
          <a:p>
            <a:pPr algn="ctr"/>
            <a:r>
              <a:rPr lang="fa-IR" b="1" dirty="0" smtClean="0"/>
              <a:t>وقایع</a:t>
            </a:r>
            <a:endParaRPr lang="en-US" b="1" dirty="0"/>
          </a:p>
        </p:txBody>
      </p:sp>
      <p:sp>
        <p:nvSpPr>
          <p:cNvPr id="33" name="TextBox 32"/>
          <p:cNvSpPr txBox="1"/>
          <p:nvPr/>
        </p:nvSpPr>
        <p:spPr>
          <a:xfrm>
            <a:off x="2781300" y="4724400"/>
            <a:ext cx="3200400" cy="369332"/>
          </a:xfrm>
          <a:prstGeom prst="rect">
            <a:avLst/>
          </a:prstGeom>
          <a:noFill/>
        </p:spPr>
        <p:txBody>
          <a:bodyPr wrap="square" rtlCol="0">
            <a:spAutoFit/>
          </a:bodyPr>
          <a:lstStyle/>
          <a:p>
            <a:pPr algn="ctr"/>
            <a:r>
              <a:rPr lang="fa-IR" b="1" dirty="0" smtClean="0"/>
              <a:t>الگو های ذهنی </a:t>
            </a:r>
            <a:endParaRPr lang="en-US" b="1" dirty="0"/>
          </a:p>
        </p:txBody>
      </p:sp>
      <p:sp>
        <p:nvSpPr>
          <p:cNvPr id="34" name="TextBox 33"/>
          <p:cNvSpPr txBox="1"/>
          <p:nvPr/>
        </p:nvSpPr>
        <p:spPr>
          <a:xfrm>
            <a:off x="2971800" y="3810000"/>
            <a:ext cx="2667000" cy="369332"/>
          </a:xfrm>
          <a:prstGeom prst="rect">
            <a:avLst/>
          </a:prstGeom>
          <a:noFill/>
        </p:spPr>
        <p:txBody>
          <a:bodyPr wrap="square" rtlCol="0">
            <a:spAutoFit/>
          </a:bodyPr>
          <a:lstStyle/>
          <a:p>
            <a:pPr algn="ctr"/>
            <a:r>
              <a:rPr lang="fa-IR" b="1" dirty="0" smtClean="0"/>
              <a:t>ساختار ها</a:t>
            </a:r>
            <a:endParaRPr lang="en-US" b="1" dirty="0"/>
          </a:p>
        </p:txBody>
      </p:sp>
      <p:sp>
        <p:nvSpPr>
          <p:cNvPr id="35" name="TextBox 34"/>
          <p:cNvSpPr txBox="1"/>
          <p:nvPr/>
        </p:nvSpPr>
        <p:spPr>
          <a:xfrm>
            <a:off x="3429000" y="2917659"/>
            <a:ext cx="1752600" cy="369332"/>
          </a:xfrm>
          <a:prstGeom prst="rect">
            <a:avLst/>
          </a:prstGeom>
          <a:noFill/>
        </p:spPr>
        <p:txBody>
          <a:bodyPr wrap="square" rtlCol="0">
            <a:spAutoFit/>
          </a:bodyPr>
          <a:lstStyle/>
          <a:p>
            <a:pPr algn="ctr"/>
            <a:r>
              <a:rPr lang="fa-IR" b="1" dirty="0" smtClean="0"/>
              <a:t>الگوها و تمایلات </a:t>
            </a:r>
            <a:endParaRPr lang="en-US" b="1" dirty="0"/>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Low" rtl="1">
              <a:lnSpc>
                <a:spcPct val="150000"/>
              </a:lnSpc>
              <a:buNone/>
            </a:pPr>
            <a:r>
              <a:rPr lang="fa-IR" sz="2800" dirty="0" smtClean="0">
                <a:cs typeface="B Nazanin" panose="00000400000000000000" pitchFamily="2" charset="-78"/>
              </a:rPr>
              <a:t>اولین سطح از بررسی مسئله یعنی لایه اول کوه یخی،بررسی و ثبت وقایع و رخدادهای قابل مشاهده ای است که در هنگام بروز یک مشکل مشهود هستند.این لایه علی رغم در معرض دید بودنش،ممکن است گاهی به دلایل مختلف گمراه کننده باشد که باید به آن توجه کرد.</a:t>
            </a:r>
          </a:p>
          <a:p>
            <a:pPr marL="0" indent="0" algn="justLow" rtl="1">
              <a:lnSpc>
                <a:spcPct val="150000"/>
              </a:lnSpc>
              <a:buNone/>
            </a:pPr>
            <a:r>
              <a:rPr lang="fa-IR" sz="2800" dirty="0" smtClean="0">
                <a:cs typeface="B Nazanin" panose="00000400000000000000" pitchFamily="2" charset="-78"/>
              </a:rPr>
              <a:t>لایه دوم روش کوه یخی،بررسی الگو های رفتاری مسئله و سوابق آن در گذشته است.الگوهای رفتاری این واقعیت را برای ما آشکار می سازد که مشکلات ما با وجود اینکه به صورت یکباره و غیر منتظره درک می شوند،به صورت ناگهانی به وجود نیامده و حاصل یک روند تدریجی است.</a:t>
            </a:r>
            <a:endParaRPr lang="en-US" sz="2800" dirty="0">
              <a:cs typeface="B Nazanin" panose="00000400000000000000" pitchFamily="2" charset="-78"/>
            </a:endParaRPr>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r" rtl="1">
              <a:lnSpc>
                <a:spcPct val="150000"/>
              </a:lnSpc>
              <a:buNone/>
            </a:pPr>
            <a:r>
              <a:rPr lang="fa-IR" sz="2800" dirty="0" smtClean="0">
                <a:cs typeface="B Nazanin" panose="00000400000000000000" pitchFamily="2" charset="-78"/>
              </a:rPr>
              <a:t>در سطح سوم از تحلیل مسئله به روش کوه یخی،بررسی ساختار های مسئله و توجه به مجموعه علت و معلولهایی مطرح است که بر یکدیگر اثر گذاشته و مشکل را ایجاد کرده اند. در این گام برای هر پدیده یک یا چند علت در نظر گرفته شده و بطور سیستمی ارتباطات آنها شناسایی می شود و در انتها ساختاری از نحوه ایجاد مشکل ترسیم می گردد.</a:t>
            </a:r>
          </a:p>
          <a:p>
            <a:pPr marL="0" indent="0" algn="r" rtl="1">
              <a:buNone/>
            </a:pPr>
            <a:endParaRPr lang="en-US" dirty="0"/>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5668963"/>
          </a:xfrm>
        </p:spPr>
        <p:txBody>
          <a:bodyPr>
            <a:normAutofit lnSpcReduction="10000"/>
          </a:bodyPr>
          <a:lstStyle/>
          <a:p>
            <a:pPr marL="0" indent="0" algn="justLow" rtl="1">
              <a:lnSpc>
                <a:spcPct val="150000"/>
              </a:lnSpc>
              <a:buNone/>
            </a:pPr>
            <a:r>
              <a:rPr lang="fa-IR" sz="2800" dirty="0" smtClean="0">
                <a:cs typeface="B Nazanin" panose="00000400000000000000" pitchFamily="2" charset="-78"/>
              </a:rPr>
              <a:t>در لایه چهارم و آخرین لایه از روش کوه یخی این نکته مورد قرار می گیرد که ساختارهای مسئله چگونه شکل گرفته اند،بررسی ها همواره موید این مطلب هستند که ذهنیات افراد باعث بوجود آمدن ساختارها می شود و اساسا ساختارها بر اساس تصمیمات انسانی شکل می گیرند.پس حل ریشه ای مشکل را باید در ذهنیات افراد مرتبط و درگیر با آن جستجو کرد.در این مرحله که به شناخت الگوهای ذهنی نیز موسوم است،سعی بر این است که از روش های مختلف،مدل های ذهنی افراد درگیر با مسئله شناسایی شده و ارتباط آنها با ساختارهای مشکل زا مورد بررسی قرار گیرد،با شناسایی این ارتباطات،روش های حل ریشه ای مشکلات نهایتا به دست خواهند آمد.</a:t>
            </a:r>
            <a:endParaRPr lang="en-US" sz="2800" dirty="0">
              <a:cs typeface="B Nazanin" panose="00000400000000000000" pitchFamily="2" charset="-78"/>
            </a:endParaRPr>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Low" rtl="1">
              <a:lnSpc>
                <a:spcPct val="200000"/>
              </a:lnSpc>
              <a:buNone/>
            </a:pPr>
            <a:r>
              <a:rPr lang="fa-IR" sz="2800" dirty="0" smtClean="0">
                <a:cs typeface="B Nazanin" panose="00000400000000000000" pitchFamily="2" charset="-78"/>
              </a:rPr>
              <a:t>آنچه در عمل برای پیشگیری از تکرار دوباره مشکلات باید انجام شود این است که ذهنیات غلطی که در مورد مسئله وجود دارد مورد اصلاح و بازنگری قرار گیرد و تنها در چنین شرایطی است که ایجاد تغییرات ساختاری موثر خواهند بود.</a:t>
            </a:r>
            <a:endParaRPr lang="en-US" sz="2800" dirty="0">
              <a:cs typeface="B Nazanin" panose="00000400000000000000" pitchFamily="2" charset="-78"/>
            </a:endParaRPr>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r" rtl="1">
              <a:lnSpc>
                <a:spcPct val="150000"/>
              </a:lnSpc>
              <a:buNone/>
            </a:pPr>
            <a:r>
              <a:rPr lang="fa-IR" dirty="0" smtClean="0">
                <a:cs typeface="B Nazanin" panose="00000400000000000000" pitchFamily="2" charset="-78"/>
              </a:rPr>
              <a:t>گام های حل مسئله به روش کوه یخی:</a:t>
            </a:r>
          </a:p>
          <a:p>
            <a:pPr marL="0" indent="0" algn="r" rtl="1">
              <a:lnSpc>
                <a:spcPct val="150000"/>
              </a:lnSpc>
              <a:buNone/>
            </a:pPr>
            <a:r>
              <a:rPr lang="fa-IR" dirty="0" smtClean="0">
                <a:cs typeface="B Nazanin" panose="00000400000000000000" pitchFamily="2" charset="-78"/>
              </a:rPr>
              <a:t>1- کشف و فهم مسئله</a:t>
            </a:r>
          </a:p>
          <a:p>
            <a:pPr marL="0" indent="0" algn="r" rtl="1">
              <a:lnSpc>
                <a:spcPct val="150000"/>
              </a:lnSpc>
              <a:buNone/>
            </a:pPr>
            <a:r>
              <a:rPr lang="fa-IR" dirty="0" smtClean="0">
                <a:cs typeface="B Nazanin" panose="00000400000000000000" pitchFamily="2" charset="-78"/>
              </a:rPr>
              <a:t>2- انتخاب راه حل</a:t>
            </a:r>
          </a:p>
          <a:p>
            <a:pPr marL="0" indent="0" algn="r" rtl="1">
              <a:lnSpc>
                <a:spcPct val="150000"/>
              </a:lnSpc>
              <a:buNone/>
            </a:pPr>
            <a:r>
              <a:rPr lang="fa-IR" dirty="0" smtClean="0">
                <a:cs typeface="B Nazanin" panose="00000400000000000000" pitchFamily="2" charset="-78"/>
              </a:rPr>
              <a:t>3- اجرای راه حل</a:t>
            </a:r>
          </a:p>
          <a:p>
            <a:pPr marL="0" indent="0" algn="r" rtl="1">
              <a:lnSpc>
                <a:spcPct val="150000"/>
              </a:lnSpc>
              <a:buNone/>
            </a:pPr>
            <a:r>
              <a:rPr lang="fa-IR" dirty="0" smtClean="0">
                <a:cs typeface="B Nazanin" panose="00000400000000000000" pitchFamily="2" charset="-78"/>
              </a:rPr>
              <a:t>4- بازخورد و اصلاح یافته ها </a:t>
            </a:r>
            <a:endParaRPr lang="en-US" dirty="0">
              <a:cs typeface="B Nazanin" panose="00000400000000000000" pitchFamily="2" charset="-78"/>
            </a:endParaRPr>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r" rtl="1">
              <a:lnSpc>
                <a:spcPct val="150000"/>
              </a:lnSpc>
              <a:buNone/>
            </a:pPr>
            <a:r>
              <a:rPr lang="fa-IR" sz="2800" b="1" u="sng" dirty="0" smtClean="0">
                <a:solidFill>
                  <a:srgbClr val="C00000"/>
                </a:solidFill>
                <a:cs typeface="B Nazanin" panose="00000400000000000000" pitchFamily="2" charset="-78"/>
              </a:rPr>
              <a:t>تکنیک در هم شکستن مفروضات</a:t>
            </a:r>
          </a:p>
          <a:p>
            <a:pPr marL="0" indent="0" algn="justLow" rtl="1">
              <a:lnSpc>
                <a:spcPct val="150000"/>
              </a:lnSpc>
              <a:buNone/>
            </a:pPr>
            <a:r>
              <a:rPr lang="fa-IR" sz="2800" dirty="0" smtClean="0">
                <a:cs typeface="B Nazanin" panose="00000400000000000000" pitchFamily="2" charset="-78"/>
              </a:rPr>
              <a:t>یکی از موانع خلاقیت،مفروضات قبلی است که ناخودآگاه اجازه نمی دهد فکر در همه جهات به حرکت درآید.بسیاری از مفروضات قبلی ممکن است در اصل همان زمانی که در ذهن ایجاد شده اند،غلط باشند.بسیاری از آنها به مرور زمان اعتبارشان را از دست داده اند یا بسیاری از آنها به دلیل تغییر شرایط،بی اعتبار شده اند.اما مسئله این است افراد متوجه این تغییرات و اشتباهات نیستندو هنوز با مفروضات قبلی به مسئله نگاه می کنند.</a:t>
            </a:r>
            <a:endParaRPr lang="en-US" sz="2800" dirty="0">
              <a:cs typeface="B Nazanin" panose="00000400000000000000" pitchFamily="2" charset="-78"/>
            </a:endParaRPr>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10600" cy="5668963"/>
          </a:xfrm>
        </p:spPr>
        <p:txBody>
          <a:bodyPr>
            <a:normAutofit lnSpcReduction="10000"/>
          </a:bodyPr>
          <a:lstStyle/>
          <a:p>
            <a:pPr marL="0" indent="0" algn="justLow" rtl="1">
              <a:lnSpc>
                <a:spcPct val="150000"/>
              </a:lnSpc>
              <a:buNone/>
            </a:pPr>
            <a:r>
              <a:rPr lang="fa-IR" sz="2800" dirty="0" smtClean="0">
                <a:cs typeface="B Nazanin" panose="00000400000000000000" pitchFamily="2" charset="-78"/>
              </a:rPr>
              <a:t>این تکنیک وسیله ای است برای شناسایی و در هم شکستن مفروضات ذهنی غلطی که در موضوع یا مشکل مورد نظر ناخودآگاه اثر می گذارد.برای این منظور ابتدا فهرستی از مفروضاتمان در خصوص مسئله مورد نظر تهیه می کنیم.سپس از خود سوال می کنیم چه می شود اگر هر یک از آنها و یا همه آنها را حذف کنیم یا در نظر نگیریم ویا فرض کنیم غلط است.در آن صورت جواب هایی که به سوالات فوق می دهیم اگر دقیق ،علمی ،بی غرض و محققانه باشد،مارا به سوی کشف ایده های جدید هدایت می کند.بنابر این فهرست مفروضات اولیه هر چه دقیق تر و کامل تر تهیه شود شانس شناسایی و در هم شکستن مفروضات پنهان و غلط بیشتر می شود.</a:t>
            </a:r>
            <a:endParaRPr lang="en-US" sz="2800" dirty="0">
              <a:cs typeface="B Nazanin" panose="00000400000000000000" pitchFamily="2" charset="-78"/>
            </a:endParaRPr>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ctr" rtl="1">
              <a:buNone/>
            </a:pPr>
            <a:endParaRPr lang="fa-IR" sz="4800" dirty="0" smtClean="0">
              <a:solidFill>
                <a:srgbClr val="FF0000"/>
              </a:solidFill>
            </a:endParaRPr>
          </a:p>
          <a:p>
            <a:pPr marL="0" indent="0" algn="ctr" rtl="1">
              <a:buNone/>
            </a:pPr>
            <a:endParaRPr lang="fa-IR" sz="4800" dirty="0">
              <a:solidFill>
                <a:srgbClr val="FF0000"/>
              </a:solidFill>
            </a:endParaRPr>
          </a:p>
          <a:p>
            <a:pPr marL="0" indent="0" algn="ctr" rtl="1">
              <a:buNone/>
            </a:pPr>
            <a:r>
              <a:rPr lang="fa-IR" sz="4800" dirty="0" smtClean="0">
                <a:solidFill>
                  <a:srgbClr val="FF0000"/>
                </a:solidFill>
              </a:rPr>
              <a:t>مهارتهای مسئله یابی و تصمیم گیری </a:t>
            </a:r>
            <a:endParaRPr lang="en-US" sz="4800" dirty="0">
              <a:solidFill>
                <a:srgbClr val="FF0000"/>
              </a:solidFill>
            </a:endParaRPr>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Low" rtl="1">
              <a:lnSpc>
                <a:spcPct val="150000"/>
              </a:lnSpc>
              <a:buNone/>
            </a:pPr>
            <a:r>
              <a:rPr lang="fa-IR" sz="2800" dirty="0" smtClean="0">
                <a:cs typeface="B Nazanin" panose="00000400000000000000" pitchFamily="2" charset="-78"/>
              </a:rPr>
              <a:t>یکی دیگر از تکنیک هایی که در رابطه با مفروضات مطرح شده است،تکنیک معکوس سازی مفروضات است.در این تکنیک نیز ابتدا مفروضات را شناسایی کرده و سپس هر یک از آنها را معکوس کرده و در نهایت سعی می کنیم از هر یک از مفروضات معکوس،الهامی برای پیشنهاد جدید بگیریم.</a:t>
            </a:r>
            <a:endParaRPr lang="en-US" sz="2800" dirty="0">
              <a:cs typeface="B Nazanin" panose="00000400000000000000" pitchFamily="2" charset="-78"/>
            </a:endParaRPr>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ctr" rtl="1">
              <a:buNone/>
            </a:pPr>
            <a:endParaRPr lang="fa-IR" sz="8800" dirty="0" smtClean="0">
              <a:solidFill>
                <a:srgbClr val="C00000"/>
              </a:solidFill>
            </a:endParaRPr>
          </a:p>
          <a:p>
            <a:pPr marL="0" indent="0" algn="ctr" rtl="1">
              <a:buNone/>
            </a:pPr>
            <a:r>
              <a:rPr lang="fa-IR" sz="8800" dirty="0" smtClean="0">
                <a:solidFill>
                  <a:srgbClr val="C00000"/>
                </a:solidFill>
              </a:rPr>
              <a:t>پایان</a:t>
            </a:r>
            <a:endParaRPr lang="en-US" sz="8800" dirty="0">
              <a:solidFill>
                <a:srgbClr val="C00000"/>
              </a:solidFill>
            </a:endParaRPr>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r" rtl="1">
              <a:buNone/>
            </a:pPr>
            <a:endParaRPr lang="fa-IR" dirty="0" smtClean="0"/>
          </a:p>
          <a:p>
            <a:pPr marL="0" indent="0" algn="r" rtl="1">
              <a:buNone/>
            </a:pPr>
            <a:endParaRPr lang="fa-IR" dirty="0"/>
          </a:p>
          <a:p>
            <a:pPr marL="0" indent="0" algn="r" rtl="1">
              <a:buNone/>
            </a:pPr>
            <a:endParaRPr lang="fa-IR" dirty="0" smtClean="0"/>
          </a:p>
          <a:p>
            <a:pPr marL="0" indent="0" algn="r" rtl="1">
              <a:buNone/>
            </a:pPr>
            <a:r>
              <a:rPr lang="fa-IR" u="sng" dirty="0" smtClean="0">
                <a:solidFill>
                  <a:srgbClr val="FF0000"/>
                </a:solidFill>
              </a:rPr>
              <a:t>تکنیک ها و فنون حل خلاق مسئله (روشهای کیفی حل مسئله)</a:t>
            </a:r>
            <a:endParaRPr lang="en-US" u="sng" dirty="0">
              <a:solidFill>
                <a:srgbClr val="FF0000"/>
              </a:solidFill>
            </a:endParaRPr>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63000" cy="6019800"/>
          </a:xfrm>
        </p:spPr>
        <p:txBody>
          <a:bodyPr>
            <a:normAutofit/>
          </a:bodyPr>
          <a:lstStyle/>
          <a:p>
            <a:pPr marL="0" indent="0" algn="just" rtl="1">
              <a:lnSpc>
                <a:spcPct val="150000"/>
              </a:lnSpc>
              <a:buNone/>
            </a:pPr>
            <a:r>
              <a:rPr lang="fa-IR" sz="2800" dirty="0" smtClean="0">
                <a:cs typeface="B Nazanin" panose="00000400000000000000" pitchFamily="2" charset="-78"/>
              </a:rPr>
              <a:t>تکنیک های خلاقیت،ابزار کمکی وروش های ساختاریافته ای هستند که به ما کمک می کنند تا هر زمان لازم دانش گروه و ساختار فکری خود را آگاهانه تغییر دهیم.به طور کلی تکنیک های خلاقیت به منظورهای مختلفی طراحی گردیده اند.بسیاری از آنها فقط جهت منظور خاصی مثل ایده یابی طراحی شده اند.بعضی از آنها به منظور تقویت شهودی افراد و بعضی دیگر به منظور افزایش توان فکری و رهایی از قالب های ذهنی.همچنین تعدادی از تکنیک ها به منظور شناسایی موانع خلاقیت یا بکارگیر روش های حل خلاق مسئله طراحی شده اند.</a:t>
            </a:r>
            <a:endParaRPr lang="en-US" sz="2800" dirty="0">
              <a:cs typeface="B Nazanin" panose="00000400000000000000" pitchFamily="2" charset="-78"/>
            </a:endParaRPr>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normAutofit fontScale="92500"/>
          </a:bodyPr>
          <a:lstStyle/>
          <a:p>
            <a:pPr marL="0" indent="0" algn="r" rtl="1">
              <a:lnSpc>
                <a:spcPct val="150000"/>
              </a:lnSpc>
              <a:buNone/>
            </a:pPr>
            <a:r>
              <a:rPr lang="fa-IR" sz="3500" b="1" u="sng" dirty="0" smtClean="0">
                <a:solidFill>
                  <a:srgbClr val="FF0000"/>
                </a:solidFill>
                <a:cs typeface="B Nazanin" panose="00000400000000000000" pitchFamily="2" charset="-78"/>
              </a:rPr>
              <a:t>تکنیک چرا؟</a:t>
            </a:r>
          </a:p>
          <a:p>
            <a:pPr marL="0" indent="0" algn="justLow" rtl="1">
              <a:lnSpc>
                <a:spcPct val="150000"/>
              </a:lnSpc>
              <a:buNone/>
            </a:pPr>
            <a:r>
              <a:rPr lang="fa-IR" sz="2600" dirty="0" smtClean="0">
                <a:cs typeface="B Nazanin" panose="00000400000000000000" pitchFamily="2" charset="-78"/>
              </a:rPr>
              <a:t>تکنیک چرا دقیقا مثل چراهای مکرر کودکی است که کودکان برای گسترش فهم خود از دنیای اطرافشان از والدین می پرسند.اما با این تفاوت که در بزرگسالی باید یاد گرفته هایمان را زیر سوال ببریم.سادگی این تکنیک باعث شده است بسیاری از مردم متوجه اهمیت و نقش آن نشوند.این تکنیک برای ایده یابی و ایده پردازی بکار می رود.</a:t>
            </a:r>
          </a:p>
          <a:p>
            <a:pPr marL="0" indent="0" algn="justLow" rtl="1">
              <a:lnSpc>
                <a:spcPct val="150000"/>
              </a:lnSpc>
              <a:buNone/>
            </a:pPr>
            <a:r>
              <a:rPr lang="fa-IR" sz="2600" dirty="0" smtClean="0">
                <a:cs typeface="B Nazanin" panose="00000400000000000000" pitchFamily="2" charset="-78"/>
              </a:rPr>
              <a:t>به عنوان مثال برای شناسایی و تعریف درست و کامل مسئله می توان از این تکنیک استفاده کرد و در حین پرسش و پاسخ نیز می توان ایده های جدیدی در رابطه با موضوع به دست آورد.باید توجه داشت که سوالات تا آنجا ادامه پیدا می کند که به یک بصیرت و بینش برسیم.حتی اگر به جواب مفیدی رسیدیم و یا به رویکرد مفید واثر بخشی دست یافتیم،باید مسئله را به شکلی دیگر از نو مطرح نموده و فرآیند پرسش و پاسخ را ادامه دهیم.</a:t>
            </a:r>
          </a:p>
          <a:p>
            <a:pPr marL="0" indent="0" algn="r" rtl="1">
              <a:buNone/>
            </a:pPr>
            <a:endParaRPr lang="en-US" dirty="0"/>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172200"/>
          </a:xfrm>
        </p:spPr>
        <p:txBody>
          <a:bodyPr>
            <a:normAutofit fontScale="92500"/>
          </a:bodyPr>
          <a:lstStyle/>
          <a:p>
            <a:pPr marL="0" indent="0" algn="just" rtl="1">
              <a:lnSpc>
                <a:spcPct val="160000"/>
              </a:lnSpc>
              <a:buNone/>
            </a:pPr>
            <a:r>
              <a:rPr lang="fa-IR" sz="2800" dirty="0" smtClean="0">
                <a:cs typeface="B Nazanin" panose="00000400000000000000" pitchFamily="2" charset="-78"/>
              </a:rPr>
              <a:t>نباید انتظار داشت به وسیله این تکنیک همه نوع مشکل و یا کل یک مشکل همواره حل شود،بلکه استفاده از این تکنیک به ما کمک می کند تا موقعیت و وضعیت را بهتر و روشن تر مشخص کنیم و در فرایند آن به ایده های جدیدی دست یابیم.</a:t>
            </a:r>
          </a:p>
          <a:p>
            <a:pPr marL="0" indent="0" algn="just" rtl="1">
              <a:lnSpc>
                <a:spcPct val="160000"/>
              </a:lnSpc>
              <a:buNone/>
            </a:pPr>
            <a:r>
              <a:rPr lang="fa-IR" sz="2800" dirty="0" smtClean="0">
                <a:cs typeface="B Nazanin" panose="00000400000000000000" pitchFamily="2" charset="-78"/>
              </a:rPr>
              <a:t>ممکن است قبل از شروع این پرسش ها برداشت شما از موضوع چیز دیگری باشد ولی با اجرای این تکنیک و پرسش و پاسخ ها به نقطه ای می رسید که برداشت جدیدی از موضوع برایتان بوجود می آید و به دنبال آن فکر و یا ایده جدیدی در ذهن شما شکل می گیرد.با این تکنیک ممکن است راه حل نهایی به دست نیاید ولی کمک میکند وضعیت و واقعیت خود را بهتر شناخته تا به راه حل نهایی،بهتر،دقیق تر و زودتر برسیم.</a:t>
            </a:r>
          </a:p>
          <a:p>
            <a:pPr marL="0" indent="0" algn="justLow" rtl="1">
              <a:lnSpc>
                <a:spcPct val="150000"/>
              </a:lnSpc>
              <a:buNone/>
            </a:pPr>
            <a:endParaRPr lang="en-US" sz="2800" dirty="0">
              <a:cs typeface="B Nazanin" panose="00000400000000000000" pitchFamily="2" charset="-78"/>
            </a:endParaRPr>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lgn="justLow" rtl="1">
              <a:lnSpc>
                <a:spcPct val="150000"/>
              </a:lnSpc>
              <a:buNone/>
            </a:pPr>
            <a:r>
              <a:rPr lang="fa-IR" b="1" u="sng" dirty="0" smtClean="0">
                <a:solidFill>
                  <a:srgbClr val="FF0000"/>
                </a:solidFill>
                <a:cs typeface="B Nazanin" panose="00000400000000000000" pitchFamily="2" charset="-78"/>
              </a:rPr>
              <a:t>تکنیک توهم خلاق</a:t>
            </a:r>
          </a:p>
          <a:p>
            <a:pPr marL="0" indent="0" algn="justLow" rtl="1">
              <a:lnSpc>
                <a:spcPct val="150000"/>
              </a:lnSpc>
              <a:buNone/>
            </a:pPr>
            <a:r>
              <a:rPr lang="fa-IR" sz="2800" dirty="0" smtClean="0">
                <a:cs typeface="B Nazanin" panose="00000400000000000000" pitchFamily="2" charset="-78"/>
              </a:rPr>
              <a:t>خیلی اوقات آنچه را که فکر می کنیم واقعیت است،واقعیت نیست.واقعیتها با پنج حس انسان درک می شوند.فرض بر این است که حواس پنج گانه گزارش دقیق و درستی از محیط اطراف به انسان می دهند.آیا واقعا همین طور است؟</a:t>
            </a:r>
          </a:p>
          <a:p>
            <a:pPr marL="0" indent="0" algn="justLow" rtl="1">
              <a:lnSpc>
                <a:spcPct val="150000"/>
              </a:lnSpc>
              <a:buNone/>
            </a:pPr>
            <a:r>
              <a:rPr lang="fa-IR" sz="2800" dirty="0" smtClean="0">
                <a:cs typeface="B Nazanin" panose="00000400000000000000" pitchFamily="2" charset="-78"/>
              </a:rPr>
              <a:t>تنها راهی که بتوان به وسیله آن واقعیت را مورد شناسایی و بررسی قرار داد،حذف پیش فرض ها و تمایلات یا عینک ها و فیلتر های پنهانی است که بر موضوع مورد نظر ما اثر گذاشته است.</a:t>
            </a:r>
            <a:endParaRPr lang="en-US" sz="2800" dirty="0">
              <a:cs typeface="B Nazanin" panose="00000400000000000000" pitchFamily="2" charset="-78"/>
            </a:endParaRPr>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248400"/>
          </a:xfrm>
        </p:spPr>
        <p:txBody>
          <a:bodyPr>
            <a:normAutofit fontScale="92500"/>
          </a:bodyPr>
          <a:lstStyle/>
          <a:p>
            <a:pPr marL="0" indent="0" algn="justLow" rtl="1">
              <a:lnSpc>
                <a:spcPct val="150000"/>
              </a:lnSpc>
              <a:buNone/>
            </a:pPr>
            <a:r>
              <a:rPr lang="fa-IR" sz="2800" dirty="0" smtClean="0">
                <a:cs typeface="B Nazanin" panose="00000400000000000000" pitchFamily="2" charset="-78"/>
              </a:rPr>
              <a:t>برای این منظور اولین قدم این است که متوجه شویم حواس پنجگانه نشان دهنده دقیقی از واقعیت بیرونی نیستند و این خود از ضرورت های یک فکر خلاق است.شما برای ارزیابی صحیح دنیای اطراف خود و تعریف درست مسائل باید در جایگاهی فراتر از اطلاعات رسیده از حواستان قرار گیرید.</a:t>
            </a:r>
          </a:p>
          <a:p>
            <a:pPr marL="0" indent="0" algn="justLow" rtl="1">
              <a:lnSpc>
                <a:spcPct val="150000"/>
              </a:lnSpc>
              <a:buNone/>
            </a:pPr>
            <a:r>
              <a:rPr lang="fa-IR" sz="2800" dirty="0" smtClean="0">
                <a:cs typeface="B Nazanin" panose="00000400000000000000" pitchFamily="2" charset="-78"/>
              </a:rPr>
              <a:t>منظورو هدف این تکنیک این است که شما بتوانید با قدرت توهم بعضی از اوقات با خطاهای عمدی طور دیگری به مسائل نگاه کرده تا بدین وسیله اصل و واقعیت موضوع را در یابید.این سعی باعث می شود مقداری از اطلاعات از شکافهای موجود در بافت های عصبی، آزاد شده و به وسیله پیوند با اطلاعات قبلی،الگوی ذهنی جدیدی ساخته شود و یا موضوع از الگوی ذهنی قبلی به الگوی دیگری انتقال یابد و نهایتا این فعل و انفعالات موجب الهام یا بصیرت و کشف ناگهانی و غیر منتظره ای شود.</a:t>
            </a:r>
            <a:endParaRPr lang="en-US" sz="2800" dirty="0">
              <a:cs typeface="B Nazanin" panose="00000400000000000000" pitchFamily="2" charset="-78"/>
            </a:endParaRPr>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Low" rtl="1">
              <a:lnSpc>
                <a:spcPct val="150000"/>
              </a:lnSpc>
              <a:buNone/>
            </a:pPr>
            <a:r>
              <a:rPr lang="fa-IR" sz="2800" dirty="0" smtClean="0">
                <a:cs typeface="B Nazanin" panose="00000400000000000000" pitchFamily="2" charset="-78"/>
              </a:rPr>
              <a:t>بنابراین:</a:t>
            </a:r>
          </a:p>
          <a:p>
            <a:pPr marL="0" indent="0" algn="justLow" rtl="1">
              <a:lnSpc>
                <a:spcPct val="150000"/>
              </a:lnSpc>
              <a:buNone/>
            </a:pPr>
            <a:r>
              <a:rPr lang="fa-IR" sz="2800" dirty="0" smtClean="0">
                <a:cs typeface="B Nazanin" panose="00000400000000000000" pitchFamily="2" charset="-78"/>
              </a:rPr>
              <a:t>برای اینکه بتوانیم خلاقانه با موضوعات بر خورد کنیم یا راه حل های جدیدی برای مسائلمان پیدا کنیم،گاهی احتیاج است به وسیله قدرت خیال و توهم موضوع را از زوایای دیگری ببینیم،هر چند که دیدن  از آن زاویه،اشتباه به نظر می آید .به همین دلیل بسیاری از افراد خلاق کارهایی می کنند که در ابتدا احمقانه به نظر می رسد.</a:t>
            </a:r>
            <a:endParaRPr lang="en-US" sz="2800" dirty="0">
              <a:cs typeface="B Nazanin" panose="00000400000000000000" pitchFamily="2" charset="-78"/>
            </a:endParaRPr>
          </a:p>
        </p:txBody>
      </p:sp>
    </p:spTree>
    <p:extLst>
      <p:ext uri="{BB962C8B-B14F-4D97-AF65-F5344CB8AC3E}">
        <p14:creationId xmlns:p14="http://schemas.microsoft.com/office/powerpoint/2010/main" val="3954315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1514</Words>
  <Application>Microsoft Office PowerPoint</Application>
  <PresentationFormat>On-screen Show (4:3)</PresentationFormat>
  <Paragraphs>46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28</cp:revision>
  <dcterms:created xsi:type="dcterms:W3CDTF">2015-05-28T05:26:35Z</dcterms:created>
  <dcterms:modified xsi:type="dcterms:W3CDTF">2015-05-28T10:22:48Z</dcterms:modified>
</cp:coreProperties>
</file>