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0"/>
  </p:handoutMasterIdLst>
  <p:sldIdLst>
    <p:sldId id="260" r:id="rId2"/>
    <p:sldId id="261" r:id="rId3"/>
    <p:sldId id="262" r:id="rId4"/>
    <p:sldId id="259" r:id="rId5"/>
    <p:sldId id="256" r:id="rId6"/>
    <p:sldId id="257" r:id="rId7"/>
    <p:sldId id="258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TW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zh-TW" alt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TW" alt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6CE947D-B544-485B-A219-6A63F09AEAD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0352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TW" altLang="en-US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TW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grpSp>
        <p:nvGrpSpPr>
          <p:cNvPr id="4101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4102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4103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</p:grpSp>
      <p:sp>
        <p:nvSpPr>
          <p:cNvPr id="4104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/>
            </a:lvl1pPr>
          </a:lstStyle>
          <a:p>
            <a:endParaRPr lang="zh-TW" alt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525" y="6359525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E008F527-028B-4C8E-9476-3B73F647A9B0}" type="slidenum">
              <a:rPr lang="zh-TW" altLang="en-US"/>
              <a:pPr/>
              <a:t>‹#›</a:t>
            </a:fld>
            <a:endParaRPr lang="zh-TW" alt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3214D-07A6-48AF-819D-2AB01F4A1AE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5085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762000"/>
            <a:ext cx="20002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8483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8240E-ADAE-4C98-AF9B-B799EC65DC8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2221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69906C-BCE1-44F5-BCED-A6B9B8A01B0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364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CD2EF-3A97-4CBB-9B9F-80CC9EAFD176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936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AFACE-2D9C-4708-8ACA-1EDDD2EAFCB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5464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799F8B-1E7E-44D4-BD58-6ACB7571E358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4435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2225A-DB65-41CF-83FF-3CA37C97437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2488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D7064B-0CD2-4EF1-B587-507DF737542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130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35A0FC-8929-40B2-943D-20D8C1F3859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179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617C1-B218-478E-AC6F-B9E9D3E9B76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7262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432" y="0"/>
              <a:ext cx="1584" cy="6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</p:grp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TW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3436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>
              <a:defRPr sz="2600" b="1">
                <a:solidFill>
                  <a:schemeClr val="bg1"/>
                </a:solidFill>
                <a:latin typeface="+mn-lt"/>
              </a:defRPr>
            </a:lvl1pPr>
          </a:lstStyle>
          <a:p>
            <a:fld id="{BC311BA6-A889-440D-8CD6-8EBF61C917AD}" type="slidenum">
              <a:rPr lang="zh-TW" altLang="en-US"/>
              <a:pPr/>
              <a:t>‹#›</a:t>
            </a:fld>
            <a:endParaRPr lang="zh-TW" altLang="en-US"/>
          </a:p>
        </p:txBody>
      </p:sp>
      <p:grpSp>
        <p:nvGrpSpPr>
          <p:cNvPr id="3083" name="Group 11"/>
          <p:cNvGrpSpPr>
            <a:grpSpLocks/>
          </p:cNvGrpSpPr>
          <p:nvPr/>
        </p:nvGrpSpPr>
        <p:grpSpPr bwMode="auto">
          <a:xfrm>
            <a:off x="228600" y="1981200"/>
            <a:ext cx="7391400" cy="319088"/>
            <a:chOff x="144" y="1248"/>
            <a:chExt cx="4656" cy="201"/>
          </a:xfrm>
        </p:grpSpPr>
        <p:sp>
          <p:nvSpPr>
            <p:cNvPr id="3084" name="AutoShape 12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3085" name="AutoShape 13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runet.edu/~lridener/courses/MILLSR1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.gov.hk/chinfo/cexe7.htm" TargetMode="External"/><Relationship Id="rId2" Type="http://schemas.openxmlformats.org/officeDocument/2006/relationships/hyperlink" Target="http://www.info.gov.hk/info/exe7a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altLang="zh-TW"/>
              <a:t>Contemporary Elite Theorist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400" b="1">
                <a:solidFill>
                  <a:srgbClr val="FF0000"/>
                </a:solidFill>
              </a:rPr>
              <a:t>C. Wright Mills</a:t>
            </a:r>
            <a:r>
              <a:rPr lang="en-US" altLang="zh-TW" sz="2400"/>
              <a:t> (1950s)</a:t>
            </a:r>
          </a:p>
          <a:p>
            <a:r>
              <a:rPr lang="en-US" altLang="zh-TW" sz="2400"/>
              <a:t>Elite rule is not inevitable</a:t>
            </a:r>
          </a:p>
          <a:p>
            <a:r>
              <a:rPr lang="en-US" altLang="zh-TW" sz="2400"/>
              <a:t>Elite gain power not from personal quality but from occupying the ‘command posts’ in significant institutions</a:t>
            </a:r>
          </a:p>
          <a:p>
            <a:r>
              <a:rPr lang="en-US" altLang="zh-TW" sz="2400"/>
              <a:t>Significant institutions : corporations, military, federal government (US)</a:t>
            </a:r>
          </a:p>
          <a:p>
            <a:r>
              <a:rPr lang="en-US" altLang="zh-TW" sz="2400">
                <a:hlinkClick r:id="rId2"/>
              </a:rPr>
              <a:t>Power elite</a:t>
            </a:r>
            <a:r>
              <a:rPr lang="en-US" altLang="zh-TW" sz="2400"/>
              <a:t> – involve elites from economic, military and political power</a:t>
            </a:r>
          </a:p>
        </p:txBody>
      </p:sp>
      <p:pic>
        <p:nvPicPr>
          <p:cNvPr id="7172" name="Picture 4" descr="C:\Political Sociology\soc_mill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0"/>
            <a:ext cx="1874838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Elite unity and dominance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400"/>
              <a:t>Elite power shifted as ‘institutional landscape’ shifted</a:t>
            </a:r>
          </a:p>
          <a:p>
            <a:r>
              <a:rPr lang="en-US" altLang="zh-TW" sz="2400"/>
              <a:t>Unity strengthened by similarity of social background, interchange and overlapping</a:t>
            </a:r>
          </a:p>
          <a:p>
            <a:r>
              <a:rPr lang="en-US" altLang="zh-TW" sz="2400"/>
              <a:t>Hence, share similar value and trust</a:t>
            </a:r>
          </a:p>
          <a:p>
            <a:r>
              <a:rPr lang="en-US" altLang="zh-TW" sz="2400"/>
              <a:t>Dominance over politics and excluded Americans participation</a:t>
            </a:r>
          </a:p>
          <a:p>
            <a:r>
              <a:rPr lang="en-US" altLang="zh-TW" sz="2400"/>
              <a:t>Elite self-recruitment – protect each other interests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Elite theories - questions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What is the power basis of elite?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/>
              <a:t>    Personal quality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/>
              <a:t>    ‘Command posts’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/>
              <a:t>    Alliance with other elites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/>
              <a:t>    Economic power ….. as the most  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/>
              <a:t>        important factor?           </a:t>
            </a:r>
            <a:r>
              <a:rPr lang="en-US" altLang="zh-TW">
                <a:solidFill>
                  <a:srgbClr val="FF0000"/>
                </a:solidFill>
              </a:rPr>
              <a:t>Marxist perspective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066800"/>
            <a:ext cx="7772400" cy="514985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None/>
            </a:pPr>
            <a:endParaRPr lang="zh-TW" altLang="en-US"/>
          </a:p>
          <a:p>
            <a:pPr marL="457200" indent="-457200">
              <a:buFont typeface="Wingdings" panose="05000000000000000000" pitchFamily="2" charset="2"/>
              <a:buNone/>
            </a:pPr>
            <a:r>
              <a:rPr lang="zh-TW" altLang="en-US"/>
              <a:t>                       </a:t>
            </a:r>
            <a:r>
              <a:rPr lang="en-US" altLang="zh-TW"/>
              <a:t>High</a:t>
            </a:r>
          </a:p>
          <a:p>
            <a:pPr marL="457200" indent="-457200">
              <a:buFont typeface="Wingdings" panose="05000000000000000000" pitchFamily="2" charset="2"/>
              <a:buNone/>
            </a:pPr>
            <a:endParaRPr lang="en-US" altLang="zh-TW"/>
          </a:p>
          <a:p>
            <a:pPr marL="457200" indent="-457200">
              <a:buFont typeface="Wingdings" panose="05000000000000000000" pitchFamily="2" charset="2"/>
              <a:buNone/>
            </a:pPr>
            <a:r>
              <a:rPr lang="en-US" altLang="zh-TW"/>
              <a:t>Consensus</a:t>
            </a:r>
          </a:p>
          <a:p>
            <a:pPr marL="457200" indent="-457200">
              <a:buFont typeface="Wingdings" panose="05000000000000000000" pitchFamily="2" charset="2"/>
              <a:buNone/>
            </a:pPr>
            <a:endParaRPr lang="en-US" altLang="zh-TW"/>
          </a:p>
          <a:p>
            <a:pPr marL="457200" indent="-457200">
              <a:buFont typeface="Wingdings" panose="05000000000000000000" pitchFamily="2" charset="2"/>
              <a:buNone/>
            </a:pPr>
            <a:r>
              <a:rPr lang="en-US" altLang="zh-TW"/>
              <a:t>                     Shared interest</a:t>
            </a:r>
          </a:p>
          <a:p>
            <a:pPr marL="457200" indent="-457200">
              <a:buFont typeface="Wingdings" panose="05000000000000000000" pitchFamily="2" charset="2"/>
              <a:buNone/>
            </a:pPr>
            <a:r>
              <a:rPr lang="en-US" altLang="zh-TW"/>
              <a:t>                     Shared Power</a:t>
            </a:r>
          </a:p>
          <a:p>
            <a:pPr marL="457200" indent="-457200">
              <a:buFont typeface="Wingdings" panose="05000000000000000000" pitchFamily="2" charset="2"/>
              <a:buNone/>
            </a:pPr>
            <a:endParaRPr lang="en-US" altLang="zh-TW"/>
          </a:p>
          <a:p>
            <a:pPr marL="457200" indent="-457200">
              <a:buFont typeface="Wingdings" panose="05000000000000000000" pitchFamily="2" charset="2"/>
              <a:buNone/>
            </a:pPr>
            <a:r>
              <a:rPr lang="en-US" altLang="zh-TW"/>
              <a:t>Conflict</a:t>
            </a:r>
          </a:p>
          <a:p>
            <a:pPr marL="457200" indent="-457200">
              <a:buFont typeface="Wingdings" panose="05000000000000000000" pitchFamily="2" charset="2"/>
              <a:buNone/>
            </a:pPr>
            <a:r>
              <a:rPr lang="en-US" altLang="zh-TW"/>
              <a:t>                        Low</a:t>
            </a:r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38862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V="1">
            <a:off x="3886200" y="2438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156325" y="2024063"/>
            <a:ext cx="15700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TW" altLang="zh-TW" b="1">
              <a:solidFill>
                <a:schemeClr val="hlink"/>
              </a:solidFill>
            </a:endParaRPr>
          </a:p>
          <a:p>
            <a:endParaRPr lang="zh-TW" altLang="zh-TW" b="1">
              <a:solidFill>
                <a:schemeClr val="hlink"/>
              </a:solidFill>
            </a:endParaRPr>
          </a:p>
          <a:p>
            <a:r>
              <a:rPr lang="en-US" altLang="zh-TW" b="1">
                <a:solidFill>
                  <a:schemeClr val="hlink"/>
                </a:solidFill>
              </a:rPr>
              <a:t>Over-ideal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689725" y="3014663"/>
            <a:ext cx="14525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TW" altLang="zh-TW" b="1">
              <a:solidFill>
                <a:srgbClr val="9F3505"/>
              </a:solidFill>
            </a:endParaRPr>
          </a:p>
          <a:p>
            <a:endParaRPr lang="zh-TW" altLang="zh-TW" b="1">
              <a:solidFill>
                <a:srgbClr val="9F3505"/>
              </a:solidFill>
            </a:endParaRPr>
          </a:p>
          <a:p>
            <a:r>
              <a:rPr lang="en-US" altLang="zh-TW" b="1">
                <a:solidFill>
                  <a:srgbClr val="9F3505"/>
                </a:solidFill>
              </a:rPr>
              <a:t>Pluralism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689725" y="4308475"/>
            <a:ext cx="1114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9F3505"/>
                </a:solidFill>
              </a:rPr>
              <a:t>Elitism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6765925" y="5070475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Marxism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build="p" autoUpdateAnimBg="0"/>
      <p:bldP spid="6150" grpId="0" build="p" autoUpdateAnimBg="0"/>
      <p:bldP spid="6151" grpId="0" build="p" autoUpdateAnimBg="0"/>
      <p:bldP spid="615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/>
              <a:t>Marxism and Class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470400" cy="1822450"/>
          </a:xfrm>
        </p:spPr>
        <p:txBody>
          <a:bodyPr/>
          <a:lstStyle/>
          <a:p>
            <a:r>
              <a:rPr lang="en-US" altLang="zh-TW"/>
              <a:t>Power is controlled by a minority in the society, and was used to further their power…..  </a:t>
            </a:r>
          </a:p>
        </p:txBody>
      </p:sp>
      <p:pic>
        <p:nvPicPr>
          <p:cNvPr id="2052" name="Picture 4" descr="C:\Urban P &amp; C\1882Mar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19400"/>
            <a:ext cx="29083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Power and Class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Class and means of production, economic resources as the determinant factor….</a:t>
            </a:r>
          </a:p>
          <a:p>
            <a:r>
              <a:rPr lang="en-US" altLang="zh-TW"/>
              <a:t>Bourgeoisie and Proletariat</a:t>
            </a:r>
          </a:p>
          <a:p>
            <a:r>
              <a:rPr lang="en-US" altLang="zh-TW"/>
              <a:t>And … emerging middle class ….. mitigate or start a new form of class conflict </a:t>
            </a:r>
          </a:p>
          <a:p>
            <a:r>
              <a:rPr lang="en-US" altLang="zh-TW"/>
              <a:t>Miliband  - Instrumentalism, state controlled by the elites (with bourgeoisie background)</a:t>
            </a:r>
          </a:p>
          <a:p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Different groups form …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Interest group</a:t>
            </a:r>
          </a:p>
          <a:p>
            <a:r>
              <a:rPr lang="en-US" altLang="zh-TW"/>
              <a:t>Formal organisation (society, association, chamber, union etc.)</a:t>
            </a:r>
          </a:p>
          <a:p>
            <a:r>
              <a:rPr lang="en-US" altLang="zh-TW"/>
              <a:t>Political parties ….</a:t>
            </a:r>
          </a:p>
          <a:p>
            <a:endParaRPr lang="en-US" altLang="zh-TW"/>
          </a:p>
          <a:p>
            <a:pPr>
              <a:buFont typeface="Wingdings" panose="05000000000000000000" pitchFamily="2" charset="2"/>
              <a:buNone/>
            </a:pPr>
            <a:r>
              <a:rPr lang="en-US" altLang="zh-TW"/>
              <a:t>To fight for their own interest and dominate the political agenda …. and the state (the legitimate mean to gain authority)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Elite in Hong Kong – empirical evidence?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Analysis of the background of the decision makers -- e.g. </a:t>
            </a:r>
            <a:r>
              <a:rPr lang="en-US" altLang="zh-TW">
                <a:hlinkClick r:id="rId2"/>
              </a:rPr>
              <a:t>Executive Council</a:t>
            </a:r>
            <a:r>
              <a:rPr lang="en-US" altLang="zh-TW" u="sng">
                <a:hlinkClick r:id="rId2"/>
              </a:rPr>
              <a:t> </a:t>
            </a:r>
            <a:endParaRPr lang="en-US" altLang="zh-TW"/>
          </a:p>
          <a:p>
            <a:pPr>
              <a:buFont typeface="Wingdings" panose="05000000000000000000" pitchFamily="2" charset="2"/>
              <a:buNone/>
            </a:pPr>
            <a:r>
              <a:rPr lang="en-US" altLang="zh-TW"/>
              <a:t>   </a:t>
            </a:r>
            <a:r>
              <a:rPr lang="en-US" altLang="zh-TW" sz="2000">
                <a:latin typeface="Letter Gothic" pitchFamily="49" charset="0"/>
              </a:rPr>
              <a:t>Chinese</a:t>
            </a:r>
            <a:r>
              <a:rPr lang="en-US" altLang="zh-TW" sz="2000"/>
              <a:t> </a:t>
            </a:r>
            <a:r>
              <a:rPr lang="en-US" altLang="zh-TW" sz="2000">
                <a:latin typeface="Letter Gothic" pitchFamily="49" charset="0"/>
              </a:rPr>
              <a:t>- </a:t>
            </a:r>
            <a:r>
              <a:rPr lang="en-US" altLang="zh-TW" sz="2000">
                <a:latin typeface="Letter Gothic" pitchFamily="49" charset="0"/>
                <a:hlinkClick r:id="rId3"/>
              </a:rPr>
              <a:t>http://www.info.gov.hk/chinfo/cexe7.htm</a:t>
            </a:r>
            <a:endParaRPr lang="en-US" altLang="zh-TW" sz="2000">
              <a:latin typeface="Letter Gothic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400">
                <a:latin typeface="Letter Gothic" pitchFamily="49" charset="0"/>
              </a:rPr>
              <a:t>  </a:t>
            </a:r>
            <a:r>
              <a:rPr lang="en-US" altLang="zh-TW" sz="2000">
                <a:latin typeface="Letter Gothic" pitchFamily="49" charset="0"/>
              </a:rPr>
              <a:t>English - </a:t>
            </a:r>
            <a:r>
              <a:rPr lang="en-US" altLang="zh-TW" sz="2000">
                <a:latin typeface="Letter Gothic" pitchFamily="49" charset="0"/>
                <a:hlinkClick r:id="rId2"/>
              </a:rPr>
              <a:t>http://www.info.gov.hk/info/exe7a.htm</a:t>
            </a:r>
            <a:r>
              <a:rPr lang="en-US" altLang="zh-TW" sz="2400">
                <a:latin typeface="Letter Gothic" pitchFamily="49" charset="0"/>
              </a:rPr>
              <a:t> </a:t>
            </a:r>
            <a:endParaRPr lang="en-US" altLang="zh-TW"/>
          </a:p>
          <a:p>
            <a:pPr>
              <a:buFont typeface="Wingdings" panose="05000000000000000000" pitchFamily="2" charset="2"/>
              <a:buNone/>
            </a:pPr>
            <a:r>
              <a:rPr lang="en-US" altLang="zh-TW"/>
              <a:t>Check their  business, occupation, status, education background, joint-venture, social gathering ….</a:t>
            </a:r>
          </a:p>
          <a:p>
            <a:r>
              <a:rPr lang="en-US" altLang="zh-TW"/>
              <a:t>With policy cases as supporting evidence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s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Designs\Capsules.pot</Template>
  <TotalTime>118</TotalTime>
  <Words>324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Times New Roman</vt:lpstr>
      <vt:lpstr>新細明體</vt:lpstr>
      <vt:lpstr>Arial</vt:lpstr>
      <vt:lpstr>Wingdings</vt:lpstr>
      <vt:lpstr>新細明體</vt:lpstr>
      <vt:lpstr>Letter Gothic</vt:lpstr>
      <vt:lpstr>Capsules</vt:lpstr>
      <vt:lpstr>Contemporary Elite Theorist</vt:lpstr>
      <vt:lpstr>Elite unity and dominance</vt:lpstr>
      <vt:lpstr>Elite theories - questions</vt:lpstr>
      <vt:lpstr>PowerPoint Presentation</vt:lpstr>
      <vt:lpstr>Marxism and Class</vt:lpstr>
      <vt:lpstr>Power and Class </vt:lpstr>
      <vt:lpstr>Different groups form …</vt:lpstr>
      <vt:lpstr>Elite in Hong Kong – empirical evidence?</vt:lpstr>
    </vt:vector>
  </TitlesOfParts>
  <Company>City University of Hong Kong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Marxism and Class</dc:title>
  <dc:creator>CityU</dc:creator>
  <cp:lastModifiedBy>M.Hadi</cp:lastModifiedBy>
  <cp:revision>11</cp:revision>
  <cp:lastPrinted>2000-03-02T02:22:02Z</cp:lastPrinted>
  <dcterms:created xsi:type="dcterms:W3CDTF">2000-03-01T10:49:38Z</dcterms:created>
  <dcterms:modified xsi:type="dcterms:W3CDTF">2016-05-12T03:55:11Z</dcterms:modified>
</cp:coreProperties>
</file>