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30"/>
  </p:notesMasterIdLst>
  <p:sldIdLst>
    <p:sldId id="342" r:id="rId2"/>
    <p:sldId id="307" r:id="rId3"/>
    <p:sldId id="313" r:id="rId4"/>
    <p:sldId id="314" r:id="rId5"/>
    <p:sldId id="315" r:id="rId6"/>
    <p:sldId id="316" r:id="rId7"/>
    <p:sldId id="317" r:id="rId8"/>
    <p:sldId id="318" r:id="rId9"/>
    <p:sldId id="319" r:id="rId10"/>
    <p:sldId id="320" r:id="rId11"/>
    <p:sldId id="321" r:id="rId12"/>
    <p:sldId id="324" r:id="rId13"/>
    <p:sldId id="325"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autoAdjust="0"/>
    <p:restoredTop sz="94710" autoAdjust="0"/>
  </p:normalViewPr>
  <p:slideViewPr>
    <p:cSldViewPr>
      <p:cViewPr varScale="1">
        <p:scale>
          <a:sx n="98" d="100"/>
          <a:sy n="98" d="100"/>
        </p:scale>
        <p:origin x="76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8367C4-182A-485C-982A-9F3118C0AAFC}" type="datetimeFigureOut">
              <a:rPr lang="en-US" smtClean="0"/>
              <a:t>05/14/2015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E46210-21DA-4BFC-BFF4-EF6D61C5D21F}" type="slidenum">
              <a:rPr lang="en-US" smtClean="0"/>
              <a:t>‹#›</a:t>
            </a:fld>
            <a:endParaRPr lang="en-US"/>
          </a:p>
        </p:txBody>
      </p:sp>
    </p:spTree>
    <p:extLst>
      <p:ext uri="{BB962C8B-B14F-4D97-AF65-F5344CB8AC3E}">
        <p14:creationId xmlns:p14="http://schemas.microsoft.com/office/powerpoint/2010/main" val="1620073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E46210-21DA-4BFC-BFF4-EF6D61C5D21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531212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281079B-4843-4A03-942A-CD2D64835E6E}" type="datetimeFigureOut">
              <a:rPr lang="fa-IR" smtClean="0"/>
              <a:pPr/>
              <a:t>1436/07/26</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639B194F-DA24-4B98-BBB7-5862294D304A}"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81079B-4843-4A03-942A-CD2D64835E6E}" type="datetimeFigureOut">
              <a:rPr lang="fa-IR" smtClean="0"/>
              <a:pPr/>
              <a:t>1436/07/26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39B194F-DA24-4B98-BBB7-5862294D304A}"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81079B-4843-4A03-942A-CD2D64835E6E}" type="datetimeFigureOut">
              <a:rPr lang="fa-IR" smtClean="0"/>
              <a:pPr/>
              <a:t>1436/07/26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39B194F-DA24-4B98-BBB7-5862294D304A}"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81079B-4843-4A03-942A-CD2D64835E6E}" type="datetimeFigureOut">
              <a:rPr lang="fa-IR" smtClean="0"/>
              <a:pPr/>
              <a:t>1436/07/26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39B194F-DA24-4B98-BBB7-5862294D304A}"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281079B-4843-4A03-942A-CD2D64835E6E}" type="datetimeFigureOut">
              <a:rPr lang="fa-IR" smtClean="0"/>
              <a:pPr/>
              <a:t>1436/07/26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39B194F-DA24-4B98-BBB7-5862294D304A}"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281079B-4843-4A03-942A-CD2D64835E6E}" type="datetimeFigureOut">
              <a:rPr lang="fa-IR" smtClean="0"/>
              <a:pPr/>
              <a:t>1436/07/26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39B194F-DA24-4B98-BBB7-5862294D304A}"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281079B-4843-4A03-942A-CD2D64835E6E}" type="datetimeFigureOut">
              <a:rPr lang="fa-IR" smtClean="0"/>
              <a:pPr/>
              <a:t>1436/07/26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39B194F-DA24-4B98-BBB7-5862294D304A}"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281079B-4843-4A03-942A-CD2D64835E6E}" type="datetimeFigureOut">
              <a:rPr lang="fa-IR" smtClean="0"/>
              <a:pPr/>
              <a:t>1436/07/26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39B194F-DA24-4B98-BBB7-5862294D304A}"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81079B-4843-4A03-942A-CD2D64835E6E}" type="datetimeFigureOut">
              <a:rPr lang="fa-IR" smtClean="0"/>
              <a:pPr/>
              <a:t>1436/07/26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39B194F-DA24-4B98-BBB7-5862294D304A}"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281079B-4843-4A03-942A-CD2D64835E6E}" type="datetimeFigureOut">
              <a:rPr lang="fa-IR" smtClean="0"/>
              <a:pPr/>
              <a:t>1436/07/26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39B194F-DA24-4B98-BBB7-5862294D304A}"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281079B-4843-4A03-942A-CD2D64835E6E}" type="datetimeFigureOut">
              <a:rPr lang="fa-IR" smtClean="0"/>
              <a:pPr/>
              <a:t>1436/07/26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639B194F-DA24-4B98-BBB7-5862294D304A}"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281079B-4843-4A03-942A-CD2D64835E6E}" type="datetimeFigureOut">
              <a:rPr lang="fa-IR" smtClean="0"/>
              <a:pPr/>
              <a:t>1436/07/26</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39B194F-DA24-4B98-BBB7-5862294D304A}"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graphicFrame>
        <p:nvGraphicFramePr>
          <p:cNvPr id="4" name="Object 4"/>
          <p:cNvGraphicFramePr>
            <a:graphicFrameLocks noGrp="1" noChangeAspect="1"/>
          </p:cNvGraphicFramePr>
          <p:nvPr>
            <p:ph idx="1"/>
            <p:extLst>
              <p:ext uri="{D42A27DB-BD31-4B8C-83A1-F6EECF244321}">
                <p14:modId xmlns:p14="http://schemas.microsoft.com/office/powerpoint/2010/main" val="1971657947"/>
              </p:ext>
            </p:extLst>
          </p:nvPr>
        </p:nvGraphicFramePr>
        <p:xfrm>
          <a:off x="0" y="0"/>
          <a:ext cx="9143999" cy="6858000"/>
        </p:xfrm>
        <a:graphic>
          <a:graphicData uri="http://schemas.openxmlformats.org/presentationml/2006/ole">
            <mc:AlternateContent xmlns:mc="http://schemas.openxmlformats.org/markup-compatibility/2006">
              <mc:Choice xmlns:v="urn:schemas-microsoft-com:vml" Requires="v">
                <p:oleObj spid="_x0000_s2062" name="Presentation" r:id="rId3" imgW="4224697" imgH="3168365" progId="PowerPoint.Show.8">
                  <p:embed/>
                </p:oleObj>
              </mc:Choice>
              <mc:Fallback>
                <p:oleObj name="Presentation" r:id="rId3" imgW="4224697" imgH="3168365" progId="PowerPoint.Show.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p:spPr>
                  </p:pic>
                </p:oleObj>
              </mc:Fallback>
            </mc:AlternateContent>
          </a:graphicData>
        </a:graphic>
      </p:graphicFrame>
    </p:spTree>
    <p:extLst>
      <p:ext uri="{BB962C8B-B14F-4D97-AF65-F5344CB8AC3E}">
        <p14:creationId xmlns:p14="http://schemas.microsoft.com/office/powerpoint/2010/main" val="3332133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pPr algn="r"/>
            <a:r>
              <a:rPr lang="fa-IR" sz="2800" b="1" dirty="0">
                <a:solidFill>
                  <a:srgbClr val="FF0000"/>
                </a:solidFill>
                <a:latin typeface="Calibri" panose="020F0502020204030204" pitchFamily="34" charset="0"/>
                <a:ea typeface="Calibri" panose="020F0502020204030204" pitchFamily="34" charset="0"/>
                <a:cs typeface="B Nazanin" panose="00000400000000000000" pitchFamily="2" charset="-78"/>
              </a:rPr>
              <a:t>الگوهای نحوه برخورد با ریسک</a:t>
            </a:r>
            <a:endParaRPr lang="fa-IR" b="1" dirty="0">
              <a:solidFill>
                <a:srgbClr val="FF0000"/>
              </a:solidFill>
            </a:endParaRPr>
          </a:p>
        </p:txBody>
      </p:sp>
      <p:sp>
        <p:nvSpPr>
          <p:cNvPr id="3" name="Content Placeholder 2"/>
          <p:cNvSpPr>
            <a:spLocks noGrp="1"/>
          </p:cNvSpPr>
          <p:nvPr>
            <p:ph idx="1"/>
          </p:nvPr>
        </p:nvSpPr>
        <p:spPr>
          <a:xfrm>
            <a:off x="457200" y="1935480"/>
            <a:ext cx="8458200" cy="4389120"/>
          </a:xfrm>
        </p:spPr>
        <p:txBody>
          <a:bodyPr>
            <a:normAutofit lnSpcReduction="10000"/>
          </a:bodyPr>
          <a:lstStyle/>
          <a:p>
            <a:pPr marL="0" algn="just">
              <a:lnSpc>
                <a:spcPct val="107000"/>
              </a:lnSpc>
              <a:spcBef>
                <a:spcPts val="0"/>
              </a:spcBef>
              <a:spcAft>
                <a:spcPts val="800"/>
              </a:spcAft>
            </a:pPr>
            <a:r>
              <a:rPr lang="fa-IR" sz="2800" b="1" dirty="0">
                <a:solidFill>
                  <a:srgbClr val="00B050"/>
                </a:solidFill>
                <a:latin typeface="Calibri" panose="020F0502020204030204" pitchFamily="34" charset="0"/>
                <a:ea typeface="Calibri" panose="020F0502020204030204" pitchFamily="34" charset="0"/>
                <a:cs typeface="B Nazanin" panose="00000400000000000000" pitchFamily="2" charset="-78"/>
              </a:rPr>
              <a:t>الگوهای پیشگیری کننده از بروز خسارت :</a:t>
            </a:r>
            <a:endParaRPr lang="en-US" sz="2800" b="1" dirty="0">
              <a:solidFill>
                <a:srgbClr val="00B050"/>
              </a:solidFill>
              <a:latin typeface="Calibri" panose="020F0502020204030204" pitchFamily="34" charset="0"/>
              <a:ea typeface="Calibri" panose="020F0502020204030204" pitchFamily="34" charset="0"/>
              <a:cs typeface="B Nazanin" panose="00000400000000000000" pitchFamily="2" charset="-78"/>
            </a:endParaRPr>
          </a:p>
          <a:p>
            <a:pPr marL="0" indent="0" algn="just">
              <a:lnSpc>
                <a:spcPct val="107000"/>
              </a:lnSpc>
              <a:spcBef>
                <a:spcPts val="0"/>
              </a:spcBef>
              <a:spcAft>
                <a:spcPts val="800"/>
              </a:spcAft>
              <a:buNone/>
            </a:pPr>
            <a:r>
              <a:rPr lang="fa-IR" sz="2800" dirty="0">
                <a:latin typeface="Calibri" panose="020F0502020204030204" pitchFamily="34" charset="0"/>
                <a:ea typeface="Calibri" panose="020F0502020204030204" pitchFamily="34" charset="0"/>
                <a:cs typeface="B Nazanin" panose="00000400000000000000" pitchFamily="2" charset="-78"/>
              </a:rPr>
              <a:t>مجموعه برنامه ها و دستورالعمل هائی که مانع بروز خسارت احتمالی می شوند مانند استفاده از سازه مقاوم در مقابل زلزله- استفاده از وسایل هشدار دهنده </a:t>
            </a:r>
            <a:r>
              <a:rPr lang="fa-IR" sz="2800" dirty="0" smtClean="0">
                <a:latin typeface="Calibri" panose="020F0502020204030204" pitchFamily="34" charset="0"/>
                <a:ea typeface="Calibri" panose="020F0502020204030204" pitchFamily="34" charset="0"/>
                <a:cs typeface="B Nazanin" panose="00000400000000000000" pitchFamily="2" charset="-78"/>
              </a:rPr>
              <a:t>– بازرسی </a:t>
            </a:r>
            <a:r>
              <a:rPr lang="fa-IR" sz="2800" dirty="0">
                <a:latin typeface="Calibri" panose="020F0502020204030204" pitchFamily="34" charset="0"/>
                <a:ea typeface="Calibri" panose="020F0502020204030204" pitchFamily="34" charset="0"/>
                <a:cs typeface="B Nazanin" panose="00000400000000000000" pitchFamily="2" charset="-78"/>
              </a:rPr>
              <a:t>فنی دوره ای</a:t>
            </a:r>
            <a:endParaRPr lang="en-US" sz="2800" dirty="0">
              <a:latin typeface="Calibri" panose="020F0502020204030204" pitchFamily="34" charset="0"/>
              <a:ea typeface="Calibri" panose="020F0502020204030204" pitchFamily="34" charset="0"/>
              <a:cs typeface="B Nazanin" panose="00000400000000000000" pitchFamily="2" charset="-78"/>
            </a:endParaRPr>
          </a:p>
          <a:p>
            <a:pPr marL="0" algn="just">
              <a:lnSpc>
                <a:spcPct val="107000"/>
              </a:lnSpc>
              <a:spcBef>
                <a:spcPts val="0"/>
              </a:spcBef>
              <a:spcAft>
                <a:spcPts val="800"/>
              </a:spcAft>
            </a:pPr>
            <a:r>
              <a:rPr lang="fa-IR" sz="2800" b="1" dirty="0">
                <a:solidFill>
                  <a:srgbClr val="00B050"/>
                </a:solidFill>
                <a:latin typeface="Calibri" panose="020F0502020204030204" pitchFamily="34" charset="0"/>
                <a:ea typeface="Calibri" panose="020F0502020204030204" pitchFamily="34" charset="0"/>
                <a:cs typeface="B Nazanin" panose="00000400000000000000" pitchFamily="2" charset="-78"/>
              </a:rPr>
              <a:t>الگوی کنترل دامنه خسارت :</a:t>
            </a:r>
            <a:endParaRPr lang="en-US" sz="2800" b="1" dirty="0">
              <a:solidFill>
                <a:srgbClr val="00B050"/>
              </a:solidFill>
              <a:latin typeface="Calibri" panose="020F0502020204030204" pitchFamily="34" charset="0"/>
              <a:ea typeface="Calibri" panose="020F0502020204030204" pitchFamily="34" charset="0"/>
              <a:cs typeface="B Nazanin" panose="00000400000000000000" pitchFamily="2" charset="-78"/>
            </a:endParaRPr>
          </a:p>
          <a:p>
            <a:pPr marL="0" indent="0" algn="just">
              <a:lnSpc>
                <a:spcPct val="107000"/>
              </a:lnSpc>
              <a:spcBef>
                <a:spcPts val="0"/>
              </a:spcBef>
              <a:spcAft>
                <a:spcPts val="800"/>
              </a:spcAft>
              <a:buNone/>
            </a:pPr>
            <a:r>
              <a:rPr lang="fa-IR" sz="2800" dirty="0">
                <a:latin typeface="Calibri" panose="020F0502020204030204" pitchFamily="34" charset="0"/>
                <a:ea typeface="Calibri" panose="020F0502020204030204" pitchFamily="34" charset="0"/>
                <a:cs typeface="B Nazanin" panose="00000400000000000000" pitchFamily="2" charset="-78"/>
              </a:rPr>
              <a:t>مجموعه فعالیت هایی که برای جلوگیری از افزایش میزان خسارت و یا سرایت به سایر دارایی ها صورت می پذیرد مانند استفاده از مانیتورهای </a:t>
            </a:r>
            <a:r>
              <a:rPr lang="fa-IR" sz="2800" dirty="0" smtClean="0">
                <a:latin typeface="Calibri" panose="020F0502020204030204" pitchFamily="34" charset="0"/>
                <a:ea typeface="Calibri" panose="020F0502020204030204" pitchFamily="34" charset="0"/>
                <a:cs typeface="B Nazanin" panose="00000400000000000000" pitchFamily="2" charset="-78"/>
              </a:rPr>
              <a:t>آب </a:t>
            </a:r>
            <a:r>
              <a:rPr lang="fa-IR" sz="2800" dirty="0">
                <a:latin typeface="Calibri" panose="020F0502020204030204" pitchFamily="34" charset="0"/>
                <a:ea typeface="Calibri" panose="020F0502020204030204" pitchFamily="34" charset="0"/>
                <a:cs typeface="B Nazanin" panose="00000400000000000000" pitchFamily="2" charset="-78"/>
              </a:rPr>
              <a:t>پاش خودکار </a:t>
            </a:r>
            <a:r>
              <a:rPr lang="fa-IR" sz="2800" dirty="0" smtClean="0">
                <a:latin typeface="Calibri" panose="020F0502020204030204" pitchFamily="34" charset="0"/>
                <a:ea typeface="Calibri" panose="020F0502020204030204" pitchFamily="34" charset="0"/>
                <a:cs typeface="B Nazanin" panose="00000400000000000000" pitchFamily="2" charset="-78"/>
              </a:rPr>
              <a:t>– انتقال </a:t>
            </a:r>
            <a:r>
              <a:rPr lang="fa-IR" sz="2800" dirty="0">
                <a:latin typeface="Calibri" panose="020F0502020204030204" pitchFamily="34" charset="0"/>
                <a:ea typeface="Calibri" panose="020F0502020204030204" pitchFamily="34" charset="0"/>
                <a:cs typeface="B Nazanin" panose="00000400000000000000" pitchFamily="2" charset="-78"/>
              </a:rPr>
              <a:t>اموال از دارایی های آسیب دیده – جایگزینی سریع کالای سالم به جای کالای اسیب دیده </a:t>
            </a:r>
            <a:endParaRPr lang="en-US" sz="2800" dirty="0">
              <a:latin typeface="Calibri" panose="020F0502020204030204" pitchFamily="34" charset="0"/>
              <a:ea typeface="Calibri" panose="020F0502020204030204" pitchFamily="34" charset="0"/>
              <a:cs typeface="B Nazanin" panose="00000400000000000000" pitchFamily="2" charset="-78"/>
            </a:endParaRPr>
          </a:p>
          <a:p>
            <a:endParaRPr lang="fa-IR" dirty="0"/>
          </a:p>
        </p:txBody>
      </p:sp>
    </p:spTree>
    <p:extLst>
      <p:ext uri="{BB962C8B-B14F-4D97-AF65-F5344CB8AC3E}">
        <p14:creationId xmlns:p14="http://schemas.microsoft.com/office/powerpoint/2010/main" val="1371498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447800"/>
          </a:xfrm>
        </p:spPr>
        <p:txBody>
          <a:bodyPr>
            <a:normAutofit fontScale="90000"/>
          </a:bodyPr>
          <a:lstStyle/>
          <a:p>
            <a:pPr lvl="0" indent="-274320" algn="r">
              <a:lnSpc>
                <a:spcPct val="107000"/>
              </a:lnSpc>
              <a:spcBef>
                <a:spcPts val="0"/>
              </a:spcBef>
              <a:spcAft>
                <a:spcPts val="800"/>
              </a:spcAft>
            </a:pPr>
            <a:r>
              <a:rPr lang="fa-IR" sz="36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الگوهای کنترل منشا خطرات</a:t>
            </a:r>
            <a:r>
              <a:rPr lang="en-US" sz="2800" dirty="0" smtClean="0">
                <a:solidFill>
                  <a:prstClr val="black"/>
                </a:solidFill>
                <a:latin typeface="Calibri" panose="020F0502020204030204" pitchFamily="34" charset="0"/>
                <a:ea typeface="Calibri" panose="020F0502020204030204" pitchFamily="34" charset="0"/>
                <a:cs typeface="Arial" panose="020B0604020202020204" pitchFamily="34" charset="0"/>
              </a:rPr>
              <a:t/>
            </a:r>
            <a:br>
              <a:rPr lang="en-US" sz="2800" dirty="0" smtClean="0">
                <a:solidFill>
                  <a:prstClr val="black"/>
                </a:solidFill>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a:xfrm>
            <a:off x="152400" y="1935480"/>
            <a:ext cx="8534400" cy="4084320"/>
          </a:xfrm>
        </p:spPr>
        <p:txBody>
          <a:bodyPr>
            <a:normAutofit fontScale="92500" lnSpcReduction="10000"/>
          </a:bodyPr>
          <a:lstStyle/>
          <a:p>
            <a:pPr marL="0" indent="0" algn="just">
              <a:lnSpc>
                <a:spcPct val="107000"/>
              </a:lnSpc>
              <a:spcBef>
                <a:spcPts val="0"/>
              </a:spcBef>
              <a:spcAft>
                <a:spcPts val="800"/>
              </a:spcAft>
              <a:buNone/>
            </a:pPr>
            <a:r>
              <a:rPr lang="fa-IR" sz="2800" b="1" dirty="0">
                <a:solidFill>
                  <a:srgbClr val="00B050"/>
                </a:solidFill>
                <a:latin typeface="Calibri" panose="020F0502020204030204" pitchFamily="34" charset="0"/>
                <a:ea typeface="Calibri" panose="020F0502020204030204" pitchFamily="34" charset="0"/>
                <a:cs typeface="B Nazanin" panose="00000400000000000000" pitchFamily="2" charset="-78"/>
              </a:rPr>
              <a:t>الگوی کنترل منشا خطرات ناشی از عوامل </a:t>
            </a:r>
            <a:r>
              <a:rPr lang="fa-IR" sz="2800" b="1"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انسانی:</a:t>
            </a:r>
          </a:p>
          <a:p>
            <a:pPr marL="0" indent="0" algn="just">
              <a:lnSpc>
                <a:spcPct val="107000"/>
              </a:lnSpc>
              <a:spcBef>
                <a:spcPts val="0"/>
              </a:spcBef>
              <a:spcAft>
                <a:spcPts val="800"/>
              </a:spcAft>
              <a:buNone/>
            </a:pPr>
            <a:r>
              <a:rPr lang="fa-IR" sz="2800" b="1"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 </a:t>
            </a:r>
            <a:r>
              <a:rPr lang="fa-IR" sz="2800" dirty="0" smtClean="0">
                <a:latin typeface="Calibri" panose="020F0502020204030204" pitchFamily="34" charset="0"/>
                <a:ea typeface="Calibri" panose="020F0502020204030204" pitchFamily="34" charset="0"/>
                <a:cs typeface="B Nazanin" panose="00000400000000000000" pitchFamily="2" charset="-78"/>
              </a:rPr>
              <a:t>دیدگاه </a:t>
            </a:r>
            <a:r>
              <a:rPr lang="fa-IR" sz="2800" dirty="0">
                <a:latin typeface="Calibri" panose="020F0502020204030204" pitchFamily="34" charset="0"/>
                <a:ea typeface="Calibri" panose="020F0502020204030204" pitchFamily="34" charset="0"/>
                <a:cs typeface="B Nazanin" panose="00000400000000000000" pitchFamily="2" charset="-78"/>
              </a:rPr>
              <a:t>عوامل انسانی اچ دبلیو هانریچ که به نظریه دو مینو معروف می باشد در این نظریه 5 عامل انسانی متوالی منجر به حادثه می </a:t>
            </a:r>
            <a:r>
              <a:rPr lang="fa-IR" sz="2800" dirty="0" smtClean="0">
                <a:latin typeface="Calibri" panose="020F0502020204030204" pitchFamily="34" charset="0"/>
                <a:ea typeface="Calibri" panose="020F0502020204030204" pitchFamily="34" charset="0"/>
                <a:cs typeface="B Nazanin" panose="00000400000000000000" pitchFamily="2" charset="-78"/>
              </a:rPr>
              <a:t>شود:</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None/>
            </a:pPr>
            <a:r>
              <a:rPr lang="fa-IR" sz="2800" dirty="0" smtClean="0">
                <a:latin typeface="Calibri" panose="020F0502020204030204" pitchFamily="34" charset="0"/>
                <a:ea typeface="Calibri" panose="020F0502020204030204" pitchFamily="34" charset="0"/>
                <a:cs typeface="B Nazanin" panose="00000400000000000000" pitchFamily="2" charset="-78"/>
              </a:rPr>
              <a:t>1 </a:t>
            </a:r>
            <a:r>
              <a:rPr lang="fa-IR" sz="2800" dirty="0" smtClean="0">
                <a:latin typeface="Calibri" panose="020F0502020204030204" pitchFamily="34" charset="0"/>
                <a:ea typeface="Calibri" panose="020F0502020204030204" pitchFamily="34" charset="0"/>
                <a:cs typeface="Times New Roman" panose="02020603050405020304" pitchFamily="18" charset="0"/>
              </a:rPr>
              <a:t>–</a:t>
            </a:r>
            <a:r>
              <a:rPr lang="fa-IR" sz="2800" dirty="0" smtClean="0">
                <a:latin typeface="Calibri" panose="020F0502020204030204" pitchFamily="34" charset="0"/>
                <a:ea typeface="Calibri" panose="020F0502020204030204" pitchFamily="34" charset="0"/>
                <a:cs typeface="B Nazanin" panose="00000400000000000000" pitchFamily="2" charset="-78"/>
              </a:rPr>
              <a:t> </a:t>
            </a:r>
            <a:r>
              <a:rPr lang="fa-IR" sz="2800" dirty="0">
                <a:latin typeface="Calibri" panose="020F0502020204030204" pitchFamily="34" charset="0"/>
                <a:ea typeface="Calibri" panose="020F0502020204030204" pitchFamily="34" charset="0"/>
                <a:cs typeface="B Nazanin" panose="00000400000000000000" pitchFamily="2" charset="-78"/>
              </a:rPr>
              <a:t>محیط اجتماعی و خانوادگی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None/>
            </a:pPr>
            <a:r>
              <a:rPr lang="fa-IR" sz="2800" dirty="0" smtClean="0">
                <a:latin typeface="Calibri" panose="020F0502020204030204" pitchFamily="34" charset="0"/>
                <a:ea typeface="Calibri" panose="020F0502020204030204" pitchFamily="34" charset="0"/>
                <a:cs typeface="B Nazanin" panose="00000400000000000000" pitchFamily="2" charset="-78"/>
              </a:rPr>
              <a:t>2  </a:t>
            </a:r>
            <a:r>
              <a:rPr lang="fa-IR" sz="2800" dirty="0">
                <a:latin typeface="Calibri" panose="020F0502020204030204" pitchFamily="34" charset="0"/>
                <a:ea typeface="Calibri" panose="020F0502020204030204" pitchFamily="34" charset="0"/>
                <a:cs typeface="Times New Roman" panose="02020603050405020304" pitchFamily="18" charset="0"/>
              </a:rPr>
              <a:t>–</a:t>
            </a:r>
            <a:r>
              <a:rPr lang="fa-IR" sz="2800" dirty="0">
                <a:latin typeface="Calibri" panose="020F0502020204030204" pitchFamily="34" charset="0"/>
                <a:ea typeface="Calibri" panose="020F0502020204030204" pitchFamily="34" charset="0"/>
                <a:cs typeface="B Nazanin" panose="00000400000000000000" pitchFamily="2" charset="-78"/>
              </a:rPr>
              <a:t> عیب های شخصی</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None/>
            </a:pPr>
            <a:r>
              <a:rPr lang="fa-IR" sz="2800" dirty="0" smtClean="0">
                <a:latin typeface="Calibri" panose="020F0502020204030204" pitchFamily="34" charset="0"/>
                <a:ea typeface="Calibri" panose="020F0502020204030204" pitchFamily="34" charset="0"/>
                <a:cs typeface="B Nazanin" panose="00000400000000000000" pitchFamily="2" charset="-78"/>
              </a:rPr>
              <a:t>3 </a:t>
            </a:r>
            <a:r>
              <a:rPr lang="fa-IR" sz="2800" dirty="0">
                <a:latin typeface="Calibri" panose="020F0502020204030204" pitchFamily="34" charset="0"/>
                <a:ea typeface="Calibri" panose="020F0502020204030204" pitchFamily="34" charset="0"/>
                <a:cs typeface="Times New Roman" panose="02020603050405020304" pitchFamily="18" charset="0"/>
              </a:rPr>
              <a:t>–</a:t>
            </a:r>
            <a:r>
              <a:rPr lang="fa-IR" sz="2800" dirty="0">
                <a:latin typeface="Calibri" panose="020F0502020204030204" pitchFamily="34" charset="0"/>
                <a:ea typeface="Calibri" panose="020F0502020204030204" pitchFamily="34" charset="0"/>
                <a:cs typeface="B Nazanin" panose="00000400000000000000" pitchFamily="2" charset="-78"/>
              </a:rPr>
              <a:t> عمل خطرناک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None/>
            </a:pPr>
            <a:r>
              <a:rPr lang="fa-IR" sz="2800" dirty="0" smtClean="0">
                <a:latin typeface="Calibri" panose="020F0502020204030204" pitchFamily="34" charset="0"/>
                <a:ea typeface="Calibri" panose="020F0502020204030204" pitchFamily="34" charset="0"/>
                <a:cs typeface="B Nazanin" panose="00000400000000000000" pitchFamily="2" charset="-78"/>
              </a:rPr>
              <a:t>4 </a:t>
            </a:r>
            <a:r>
              <a:rPr lang="fa-IR" sz="2800" dirty="0">
                <a:latin typeface="Calibri" panose="020F0502020204030204" pitchFamily="34" charset="0"/>
                <a:ea typeface="Calibri" panose="020F0502020204030204" pitchFamily="34" charset="0"/>
                <a:cs typeface="Times New Roman" panose="02020603050405020304" pitchFamily="18" charset="0"/>
              </a:rPr>
              <a:t>–</a:t>
            </a:r>
            <a:r>
              <a:rPr lang="fa-IR" sz="2800" dirty="0">
                <a:latin typeface="Calibri" panose="020F0502020204030204" pitchFamily="34" charset="0"/>
                <a:ea typeface="Calibri" panose="020F0502020204030204" pitchFamily="34" charset="0"/>
                <a:cs typeface="B Nazanin" panose="00000400000000000000" pitchFamily="2" charset="-78"/>
              </a:rPr>
              <a:t> حادثه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None/>
            </a:pPr>
            <a:r>
              <a:rPr lang="fa-IR" sz="2800" dirty="0" smtClean="0">
                <a:latin typeface="Calibri" panose="020F0502020204030204" pitchFamily="34" charset="0"/>
                <a:ea typeface="Calibri" panose="020F0502020204030204" pitchFamily="34" charset="0"/>
                <a:cs typeface="B Nazanin" panose="00000400000000000000" pitchFamily="2" charset="-78"/>
              </a:rPr>
              <a:t>5 </a:t>
            </a:r>
            <a:r>
              <a:rPr lang="fa-IR" sz="2800" dirty="0">
                <a:latin typeface="Calibri" panose="020F0502020204030204" pitchFamily="34" charset="0"/>
                <a:ea typeface="Calibri" panose="020F0502020204030204" pitchFamily="34" charset="0"/>
                <a:cs typeface="Times New Roman" panose="02020603050405020304" pitchFamily="18" charset="0"/>
              </a:rPr>
              <a:t>–</a:t>
            </a:r>
            <a:r>
              <a:rPr lang="fa-IR" sz="2800" dirty="0">
                <a:latin typeface="Calibri" panose="020F0502020204030204" pitchFamily="34" charset="0"/>
                <a:ea typeface="Calibri" panose="020F0502020204030204" pitchFamily="34" charset="0"/>
                <a:cs typeface="B Nazanin" panose="00000400000000000000" pitchFamily="2" charset="-78"/>
              </a:rPr>
              <a:t> جراحت</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3687129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5" name="Content Placeholder 4"/>
          <p:cNvSpPr>
            <a:spLocks noGrp="1"/>
          </p:cNvSpPr>
          <p:nvPr>
            <p:ph sz="half" idx="1"/>
          </p:nvPr>
        </p:nvSpPr>
        <p:spPr>
          <a:xfrm>
            <a:off x="457200" y="1920085"/>
            <a:ext cx="7924800" cy="4434840"/>
          </a:xfrm>
        </p:spPr>
        <p:txBody>
          <a:bodyPr/>
          <a:lstStyle/>
          <a:p>
            <a:pPr marL="0" indent="0">
              <a:buNone/>
            </a:pPr>
            <a:endParaRPr lang="fa-IR" dirty="0"/>
          </a:p>
        </p:txBody>
      </p:sp>
      <p:sp>
        <p:nvSpPr>
          <p:cNvPr id="7" name="Rectangle 6"/>
          <p:cNvSpPr/>
          <p:nvPr/>
        </p:nvSpPr>
        <p:spPr>
          <a:xfrm>
            <a:off x="5867400" y="2438400"/>
            <a:ext cx="1828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rPr>
              <a:t>تاثیر بر سلامتی</a:t>
            </a:r>
            <a:endParaRPr lang="fa-IR" dirty="0">
              <a:solidFill>
                <a:schemeClr val="tx1"/>
              </a:solidFill>
            </a:endParaRPr>
          </a:p>
        </p:txBody>
      </p:sp>
      <p:sp>
        <p:nvSpPr>
          <p:cNvPr id="8" name="Rectangle 7"/>
          <p:cNvSpPr/>
          <p:nvPr/>
        </p:nvSpPr>
        <p:spPr>
          <a:xfrm>
            <a:off x="2508115" y="2133600"/>
            <a:ext cx="1066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rPr>
              <a:t>آستانه یا چاشنی</a:t>
            </a:r>
            <a:endParaRPr lang="fa-IR" dirty="0">
              <a:solidFill>
                <a:schemeClr val="tx1"/>
              </a:solidFill>
            </a:endParaRPr>
          </a:p>
        </p:txBody>
      </p:sp>
      <p:sp>
        <p:nvSpPr>
          <p:cNvPr id="9" name="Rectangle 8"/>
          <p:cNvSpPr/>
          <p:nvPr/>
        </p:nvSpPr>
        <p:spPr>
          <a:xfrm>
            <a:off x="565827" y="2743200"/>
            <a:ext cx="1676400" cy="6096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dirty="0" smtClean="0"/>
              <a:t>شرایط ناامین</a:t>
            </a:r>
            <a:endParaRPr lang="fa-IR" dirty="0"/>
          </a:p>
        </p:txBody>
      </p:sp>
      <p:sp>
        <p:nvSpPr>
          <p:cNvPr id="10" name="Rectangle 9"/>
          <p:cNvSpPr/>
          <p:nvPr/>
        </p:nvSpPr>
        <p:spPr>
          <a:xfrm>
            <a:off x="5791200" y="4099715"/>
            <a:ext cx="12954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rPr>
              <a:t>حادثه</a:t>
            </a:r>
            <a:endParaRPr lang="fa-IR" dirty="0">
              <a:solidFill>
                <a:schemeClr val="tx1"/>
              </a:solidFill>
            </a:endParaRPr>
          </a:p>
        </p:txBody>
      </p:sp>
      <p:sp>
        <p:nvSpPr>
          <p:cNvPr id="11" name="Rectangle 10"/>
          <p:cNvSpPr/>
          <p:nvPr/>
        </p:nvSpPr>
        <p:spPr>
          <a:xfrm>
            <a:off x="3200400" y="4580106"/>
            <a:ext cx="13716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rPr>
              <a:t>خطر</a:t>
            </a:r>
            <a:endParaRPr lang="fa-IR" dirty="0">
              <a:solidFill>
                <a:schemeClr val="tx1"/>
              </a:solidFill>
            </a:endParaRPr>
          </a:p>
        </p:txBody>
      </p:sp>
      <p:sp>
        <p:nvSpPr>
          <p:cNvPr id="12" name="Rectangle 11"/>
          <p:cNvSpPr/>
          <p:nvPr/>
        </p:nvSpPr>
        <p:spPr>
          <a:xfrm>
            <a:off x="589335" y="4694406"/>
            <a:ext cx="1600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rPr>
              <a:t>اعمال</a:t>
            </a:r>
            <a:r>
              <a:rPr lang="fa-IR" dirty="0" smtClean="0"/>
              <a:t> </a:t>
            </a:r>
            <a:r>
              <a:rPr lang="fa-IR" dirty="0" smtClean="0">
                <a:solidFill>
                  <a:schemeClr val="tx1"/>
                </a:solidFill>
              </a:rPr>
              <a:t>ناامین</a:t>
            </a:r>
            <a:endParaRPr lang="fa-IR" dirty="0">
              <a:solidFill>
                <a:schemeClr val="tx1"/>
              </a:solidFill>
            </a:endParaRPr>
          </a:p>
        </p:txBody>
      </p:sp>
      <p:sp>
        <p:nvSpPr>
          <p:cNvPr id="13" name="Rectangle 12"/>
          <p:cNvSpPr/>
          <p:nvPr/>
        </p:nvSpPr>
        <p:spPr>
          <a:xfrm>
            <a:off x="5867400" y="4800600"/>
            <a:ext cx="1219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rPr>
              <a:t>آسیب به فرد</a:t>
            </a:r>
            <a:endParaRPr lang="fa-IR" dirty="0">
              <a:solidFill>
                <a:schemeClr val="tx1"/>
              </a:solidFill>
            </a:endParaRPr>
          </a:p>
        </p:txBody>
      </p:sp>
      <p:sp>
        <p:nvSpPr>
          <p:cNvPr id="14" name="Rectangle 13"/>
          <p:cNvSpPr/>
          <p:nvPr/>
        </p:nvSpPr>
        <p:spPr>
          <a:xfrm>
            <a:off x="5600700" y="5653962"/>
            <a:ext cx="1981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rPr>
              <a:t>خسارت شبه حادثه</a:t>
            </a:r>
            <a:endParaRPr lang="fa-IR" dirty="0">
              <a:solidFill>
                <a:schemeClr val="tx1"/>
              </a:solidFill>
            </a:endParaRPr>
          </a:p>
        </p:txBody>
      </p:sp>
      <p:cxnSp>
        <p:nvCxnSpPr>
          <p:cNvPr id="16" name="Straight Connector 15"/>
          <p:cNvCxnSpPr/>
          <p:nvPr/>
        </p:nvCxnSpPr>
        <p:spPr>
          <a:xfrm>
            <a:off x="3041515" y="2667000"/>
            <a:ext cx="0" cy="3215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2" idx="3"/>
          </p:cNvCxnSpPr>
          <p:nvPr/>
        </p:nvCxnSpPr>
        <p:spPr>
          <a:xfrm flipV="1">
            <a:off x="2189535" y="4137505"/>
            <a:ext cx="693096" cy="861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3"/>
          </p:cNvCxnSpPr>
          <p:nvPr/>
        </p:nvCxnSpPr>
        <p:spPr>
          <a:xfrm>
            <a:off x="2242227" y="3048000"/>
            <a:ext cx="577173" cy="784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347532" y="4080510"/>
            <a:ext cx="493272" cy="727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484935" y="2804315"/>
            <a:ext cx="2344365" cy="1081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1" idx="3"/>
          </p:cNvCxnSpPr>
          <p:nvPr/>
        </p:nvCxnSpPr>
        <p:spPr>
          <a:xfrm flipV="1">
            <a:off x="4572000" y="4568355"/>
            <a:ext cx="1447800" cy="430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588214" y="5181600"/>
            <a:ext cx="12791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657117" y="5410200"/>
            <a:ext cx="1134083"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75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34997"/>
          </a:xfrm>
        </p:spPr>
        <p:txBody>
          <a:bodyPr>
            <a:normAutofit fontScale="90000"/>
          </a:bodyPr>
          <a:lstStyle/>
          <a:p>
            <a:pPr algn="r"/>
            <a:r>
              <a:rPr lang="fa-IR" sz="5400" dirty="0">
                <a:solidFill>
                  <a:srgbClr val="FF0000"/>
                </a:solidFill>
                <a:latin typeface="Calibri" panose="020F0502020204030204" pitchFamily="34" charset="0"/>
                <a:ea typeface="Calibri" panose="020F0502020204030204" pitchFamily="34" charset="0"/>
                <a:cs typeface="B Nazanin" panose="00000400000000000000" pitchFamily="2" charset="-78"/>
              </a:rPr>
              <a:t>مدل عوامل انسانی :</a:t>
            </a:r>
            <a:endParaRPr lang="fa-IR" dirty="0">
              <a:solidFill>
                <a:srgbClr val="FF0000"/>
              </a:solidFill>
            </a:endParaRPr>
          </a:p>
        </p:txBody>
      </p:sp>
      <p:sp>
        <p:nvSpPr>
          <p:cNvPr id="3" name="Content Placeholder 2"/>
          <p:cNvSpPr>
            <a:spLocks noGrp="1"/>
          </p:cNvSpPr>
          <p:nvPr>
            <p:ph sz="half" idx="1"/>
          </p:nvPr>
        </p:nvSpPr>
        <p:spPr>
          <a:xfrm>
            <a:off x="415636" y="3429000"/>
            <a:ext cx="8610600" cy="3291840"/>
          </a:xfrm>
          <a:noFill/>
        </p:spPr>
        <p:txBody>
          <a:bodyPr>
            <a:normAutofit/>
          </a:bodyPr>
          <a:lstStyle/>
          <a:p>
            <a:pPr marL="0" indent="0">
              <a:buNone/>
            </a:pPr>
            <a:endParaRPr lang="fa-IR" dirty="0" smtClean="0"/>
          </a:p>
          <a:p>
            <a:endParaRPr lang="fa-IR" dirty="0"/>
          </a:p>
        </p:txBody>
      </p:sp>
      <p:sp>
        <p:nvSpPr>
          <p:cNvPr id="4" name="Content Placeholder 3"/>
          <p:cNvSpPr>
            <a:spLocks noGrp="1"/>
          </p:cNvSpPr>
          <p:nvPr>
            <p:ph sz="half" idx="2"/>
          </p:nvPr>
        </p:nvSpPr>
        <p:spPr>
          <a:xfrm>
            <a:off x="228600" y="1691486"/>
            <a:ext cx="8458200" cy="2042314"/>
          </a:xfrm>
        </p:spPr>
        <p:txBody>
          <a:bodyPr>
            <a:normAutofit/>
          </a:bodyPr>
          <a:lstStyle/>
          <a:p>
            <a:pPr marL="0" indent="0" algn="just">
              <a:lnSpc>
                <a:spcPct val="107000"/>
              </a:lnSpc>
              <a:spcBef>
                <a:spcPts val="0"/>
              </a:spcBef>
              <a:spcAft>
                <a:spcPts val="800"/>
              </a:spcAft>
              <a:buNone/>
            </a:pPr>
            <a:r>
              <a:rPr lang="fa-IR" sz="2800" dirty="0" smtClean="0">
                <a:latin typeface="Calibri" panose="020F0502020204030204" pitchFamily="34" charset="0"/>
                <a:ea typeface="Calibri" panose="020F0502020204030204" pitchFamily="34" charset="0"/>
                <a:cs typeface="B Nazanin" panose="00000400000000000000" pitchFamily="2" charset="-78"/>
              </a:rPr>
              <a:t>این </a:t>
            </a:r>
            <a:r>
              <a:rPr lang="fa-IR" sz="2800" dirty="0">
                <a:latin typeface="Calibri" panose="020F0502020204030204" pitchFamily="34" charset="0"/>
                <a:ea typeface="Calibri" panose="020F0502020204030204" pitchFamily="34" charset="0"/>
                <a:cs typeface="B Nazanin" panose="00000400000000000000" pitchFamily="2" charset="-78"/>
              </a:rPr>
              <a:t>مدل به چگونگی رفتار انسان در بروز خطر می پردازد که بر دو واقعیت استوار است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None/>
            </a:pPr>
            <a:r>
              <a:rPr lang="fa-IR" dirty="0" smtClean="0">
                <a:latin typeface="Calibri" panose="020F0502020204030204" pitchFamily="34" charset="0"/>
                <a:ea typeface="Calibri" panose="020F0502020204030204" pitchFamily="34" charset="0"/>
                <a:cs typeface="B Nazanin" panose="00000400000000000000" pitchFamily="2" charset="-78"/>
              </a:rPr>
              <a:t>یکی تمایلات درونی فرد به خطا و دیگری شرایطی که القاگر خطا در فرد می باشد.</a:t>
            </a:r>
            <a:endParaRPr lang="en-US" dirty="0">
              <a:latin typeface="Calibri" panose="020F0502020204030204" pitchFamily="34" charset="0"/>
              <a:ea typeface="Calibri" panose="020F0502020204030204" pitchFamily="34" charset="0"/>
              <a:cs typeface="Arial" panose="020B0604020202020204" pitchFamily="34" charset="0"/>
            </a:endParaRPr>
          </a:p>
          <a:p>
            <a:endParaRPr lang="fa-IR" dirty="0"/>
          </a:p>
        </p:txBody>
      </p:sp>
      <p:sp>
        <p:nvSpPr>
          <p:cNvPr id="5" name="Rectangle 4"/>
          <p:cNvSpPr>
            <a:spLocks/>
          </p:cNvSpPr>
          <p:nvPr/>
        </p:nvSpPr>
        <p:spPr>
          <a:xfrm>
            <a:off x="493476" y="3573759"/>
            <a:ext cx="2011680" cy="640080"/>
          </a:xfrm>
          <a:prstGeom prst="rect">
            <a:avLst/>
          </a:prstGeom>
          <a:solidFill>
            <a:srgbClr val="FFFF00"/>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fa-IR" dirty="0" smtClean="0">
                <a:solidFill>
                  <a:srgbClr val="FF0000"/>
                </a:solidFill>
              </a:rPr>
              <a:t>تشکیلات مدیریت</a:t>
            </a:r>
            <a:endParaRPr lang="fa-IR" dirty="0">
              <a:solidFill>
                <a:srgbClr val="FF0000"/>
              </a:solidFill>
            </a:endParaRPr>
          </a:p>
        </p:txBody>
      </p:sp>
      <p:sp>
        <p:nvSpPr>
          <p:cNvPr id="7" name="Rectangle 6"/>
          <p:cNvSpPr/>
          <p:nvPr/>
        </p:nvSpPr>
        <p:spPr>
          <a:xfrm>
            <a:off x="493476" y="4517645"/>
            <a:ext cx="2011680" cy="640080"/>
          </a:xfrm>
          <a:prstGeom prst="rect">
            <a:avLst/>
          </a:prstGeom>
          <a:solidFill>
            <a:srgbClr val="FFFF00"/>
          </a:solidFill>
          <a:ln>
            <a:solidFill>
              <a:schemeClr val="tx1"/>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Nazanin" panose="00000400000000000000" pitchFamily="2" charset="-78"/>
              </a:rPr>
              <a:t>شرایط القاگر خطا درفرد</a:t>
            </a:r>
            <a:endParaRPr lang="fa-IR" dirty="0">
              <a:solidFill>
                <a:srgbClr val="FF0000"/>
              </a:solidFill>
              <a:cs typeface="B Nazanin" panose="00000400000000000000" pitchFamily="2" charset="-78"/>
            </a:endParaRPr>
          </a:p>
        </p:txBody>
      </p:sp>
      <p:sp>
        <p:nvSpPr>
          <p:cNvPr id="8" name="Rectangle 7"/>
          <p:cNvSpPr/>
          <p:nvPr/>
        </p:nvSpPr>
        <p:spPr>
          <a:xfrm>
            <a:off x="484694" y="5469151"/>
            <a:ext cx="2011680" cy="640080"/>
          </a:xfrm>
          <a:prstGeom prst="rect">
            <a:avLst/>
          </a:prstGeom>
          <a:solidFill>
            <a:srgbClr val="FFFF00"/>
          </a:solidFill>
          <a:ln>
            <a:solidFill>
              <a:schemeClr val="tx1"/>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Nazanin" panose="00000400000000000000" pitchFamily="2" charset="-78"/>
              </a:rPr>
              <a:t>ناکافی</a:t>
            </a:r>
            <a:r>
              <a:rPr lang="fa-IR" dirty="0" smtClean="0">
                <a:solidFill>
                  <a:srgbClr val="FF0000"/>
                </a:solidFill>
              </a:rPr>
              <a:t> بودن موانع</a:t>
            </a:r>
            <a:endParaRPr lang="fa-IR" dirty="0">
              <a:solidFill>
                <a:srgbClr val="FF0000"/>
              </a:solidFill>
            </a:endParaRPr>
          </a:p>
        </p:txBody>
      </p:sp>
      <p:sp>
        <p:nvSpPr>
          <p:cNvPr id="9" name="Rectangle 8"/>
          <p:cNvSpPr/>
          <p:nvPr/>
        </p:nvSpPr>
        <p:spPr>
          <a:xfrm>
            <a:off x="3425685" y="3568607"/>
            <a:ext cx="2037855" cy="69693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Nazanin" panose="00000400000000000000" pitchFamily="2" charset="-78"/>
              </a:rPr>
              <a:t>رویدادهای اولیه انسانی با سخت افزاری</a:t>
            </a:r>
            <a:endParaRPr lang="fa-IR" dirty="0">
              <a:solidFill>
                <a:srgbClr val="FF0000"/>
              </a:solidFill>
              <a:cs typeface="B Nazanin" panose="00000400000000000000" pitchFamily="2" charset="-78"/>
            </a:endParaRPr>
          </a:p>
        </p:txBody>
      </p:sp>
      <p:sp>
        <p:nvSpPr>
          <p:cNvPr id="10" name="Rectangle 9"/>
          <p:cNvSpPr/>
          <p:nvPr/>
        </p:nvSpPr>
        <p:spPr>
          <a:xfrm>
            <a:off x="3451860" y="4532601"/>
            <a:ext cx="1985506" cy="584165"/>
          </a:xfrm>
          <a:prstGeom prst="rect">
            <a:avLst/>
          </a:prstGeom>
          <a:solidFill>
            <a:srgbClr val="FFFF00"/>
          </a:solidFill>
          <a:ln>
            <a:solidFill>
              <a:schemeClr val="tx1"/>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rPr>
              <a:t>خطر</a:t>
            </a:r>
            <a:endParaRPr lang="fa-IR" dirty="0">
              <a:solidFill>
                <a:srgbClr val="FF0000"/>
              </a:solidFill>
            </a:endParaRPr>
          </a:p>
        </p:txBody>
      </p:sp>
      <p:sp>
        <p:nvSpPr>
          <p:cNvPr id="11" name="Rectangle 10"/>
          <p:cNvSpPr/>
          <p:nvPr/>
        </p:nvSpPr>
        <p:spPr>
          <a:xfrm>
            <a:off x="3403322" y="5477027"/>
            <a:ext cx="2011680" cy="640080"/>
          </a:xfrm>
          <a:prstGeom prst="rect">
            <a:avLst/>
          </a:prstGeom>
          <a:solidFill>
            <a:srgbClr val="FFFF00"/>
          </a:solidFill>
          <a:ln>
            <a:solidFill>
              <a:schemeClr val="tx1"/>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Nazanin" panose="00000400000000000000" pitchFamily="2" charset="-78"/>
              </a:rPr>
              <a:t>شرایط نامناسب محیط کار</a:t>
            </a:r>
            <a:endParaRPr lang="fa-IR" dirty="0">
              <a:solidFill>
                <a:srgbClr val="FF0000"/>
              </a:solidFill>
              <a:cs typeface="B Nazanin" panose="00000400000000000000" pitchFamily="2" charset="-78"/>
            </a:endParaRPr>
          </a:p>
        </p:txBody>
      </p:sp>
      <p:sp>
        <p:nvSpPr>
          <p:cNvPr id="12" name="Rectangle 11"/>
          <p:cNvSpPr/>
          <p:nvPr/>
        </p:nvSpPr>
        <p:spPr>
          <a:xfrm>
            <a:off x="3425685" y="6379700"/>
            <a:ext cx="1966954" cy="587351"/>
          </a:xfrm>
          <a:prstGeom prst="rect">
            <a:avLst/>
          </a:prstGeom>
          <a:solidFill>
            <a:srgbClr val="FFFF00"/>
          </a:solidFill>
          <a:ln>
            <a:solidFill>
              <a:schemeClr val="tx1"/>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solidFill>
                  <a:srgbClr val="FF0000"/>
                </a:solidFill>
              </a:rPr>
              <a:t>حادثه</a:t>
            </a:r>
            <a:endParaRPr lang="fa-IR" b="1" dirty="0">
              <a:solidFill>
                <a:srgbClr val="FF0000"/>
              </a:solidFill>
            </a:endParaRPr>
          </a:p>
        </p:txBody>
      </p:sp>
      <p:sp>
        <p:nvSpPr>
          <p:cNvPr id="13" name="Rectangle 12"/>
          <p:cNvSpPr/>
          <p:nvPr/>
        </p:nvSpPr>
        <p:spPr>
          <a:xfrm>
            <a:off x="6725314" y="3573759"/>
            <a:ext cx="2011680" cy="64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rPr>
              <a:t>ویژگی های  درونی فرد </a:t>
            </a:r>
            <a:endParaRPr lang="fa-IR" sz="1600" dirty="0">
              <a:ln w="0"/>
              <a:solidFill>
                <a:srgbClr val="FF0000"/>
              </a:solidFill>
              <a:effectLst>
                <a:outerShdw blurRad="38100" dist="19050" dir="2700000" algn="tl" rotWithShape="0">
                  <a:schemeClr val="dk1">
                    <a:alpha val="40000"/>
                  </a:schemeClr>
                </a:outerShdw>
              </a:effectLst>
              <a:cs typeface="B Nazanin" panose="00000400000000000000" pitchFamily="2" charset="-78"/>
            </a:endParaRPr>
          </a:p>
        </p:txBody>
      </p:sp>
      <p:sp>
        <p:nvSpPr>
          <p:cNvPr id="14" name="Rectangle 13"/>
          <p:cNvSpPr/>
          <p:nvPr/>
        </p:nvSpPr>
        <p:spPr>
          <a:xfrm>
            <a:off x="6725314" y="4527916"/>
            <a:ext cx="2011680" cy="63146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Nazanin" panose="00000400000000000000" pitchFamily="2" charset="-78"/>
              </a:rPr>
              <a:t>تمایلات درونی فرد به انجام خطا</a:t>
            </a:r>
            <a:endParaRPr lang="fa-IR" dirty="0">
              <a:solidFill>
                <a:srgbClr val="FF0000"/>
              </a:solidFill>
              <a:cs typeface="B Nazanin" panose="00000400000000000000" pitchFamily="2" charset="-78"/>
            </a:endParaRPr>
          </a:p>
        </p:txBody>
      </p:sp>
      <p:sp>
        <p:nvSpPr>
          <p:cNvPr id="15" name="Rectangle 14"/>
          <p:cNvSpPr/>
          <p:nvPr/>
        </p:nvSpPr>
        <p:spPr>
          <a:xfrm>
            <a:off x="6725314" y="5507179"/>
            <a:ext cx="2011680" cy="5683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Nazanin" panose="00000400000000000000" pitchFamily="2" charset="-78"/>
              </a:rPr>
              <a:t>ناکافی بودن تاسیسات بازدارنده</a:t>
            </a:r>
            <a:endParaRPr lang="fa-IR" dirty="0">
              <a:solidFill>
                <a:srgbClr val="FF0000"/>
              </a:solidFill>
              <a:cs typeface="B Nazanin" panose="00000400000000000000" pitchFamily="2" charset="-78"/>
            </a:endParaRPr>
          </a:p>
        </p:txBody>
      </p:sp>
      <p:cxnSp>
        <p:nvCxnSpPr>
          <p:cNvPr id="17" name="Straight Arrow Connector 16"/>
          <p:cNvCxnSpPr>
            <a:stCxn id="5" idx="2"/>
          </p:cNvCxnSpPr>
          <p:nvPr/>
        </p:nvCxnSpPr>
        <p:spPr>
          <a:xfrm>
            <a:off x="1499316" y="4213839"/>
            <a:ext cx="0" cy="3124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p:cNvCxnSpPr>
          <p:nvPr/>
        </p:nvCxnSpPr>
        <p:spPr>
          <a:xfrm>
            <a:off x="1499316" y="5157725"/>
            <a:ext cx="0" cy="370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2"/>
            <a:endCxn id="14" idx="0"/>
          </p:cNvCxnSpPr>
          <p:nvPr/>
        </p:nvCxnSpPr>
        <p:spPr>
          <a:xfrm>
            <a:off x="7731154" y="4213839"/>
            <a:ext cx="0" cy="314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4" idx="2"/>
            <a:endCxn id="15" idx="0"/>
          </p:cNvCxnSpPr>
          <p:nvPr/>
        </p:nvCxnSpPr>
        <p:spPr>
          <a:xfrm>
            <a:off x="7731154" y="5159382"/>
            <a:ext cx="0" cy="3477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457699" y="4286390"/>
            <a:ext cx="9940" cy="225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2"/>
            <a:endCxn id="12" idx="0"/>
          </p:cNvCxnSpPr>
          <p:nvPr/>
        </p:nvCxnSpPr>
        <p:spPr>
          <a:xfrm>
            <a:off x="4409162" y="6117107"/>
            <a:ext cx="0" cy="262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0" idx="2"/>
          </p:cNvCxnSpPr>
          <p:nvPr/>
        </p:nvCxnSpPr>
        <p:spPr>
          <a:xfrm flipH="1">
            <a:off x="4444612" y="5116766"/>
            <a:ext cx="1" cy="354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8" idx="3"/>
            <a:endCxn id="11" idx="1"/>
          </p:cNvCxnSpPr>
          <p:nvPr/>
        </p:nvCxnSpPr>
        <p:spPr>
          <a:xfrm>
            <a:off x="2496374" y="5789191"/>
            <a:ext cx="906948" cy="7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7" idx="3"/>
            <a:endCxn id="10" idx="1"/>
          </p:cNvCxnSpPr>
          <p:nvPr/>
        </p:nvCxnSpPr>
        <p:spPr>
          <a:xfrm flipV="1">
            <a:off x="2505156" y="4824684"/>
            <a:ext cx="946704" cy="13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4" idx="1"/>
            <a:endCxn id="10" idx="3"/>
          </p:cNvCxnSpPr>
          <p:nvPr/>
        </p:nvCxnSpPr>
        <p:spPr>
          <a:xfrm flipH="1" flipV="1">
            <a:off x="5437366" y="4824684"/>
            <a:ext cx="1287948" cy="18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5" idx="1"/>
            <a:endCxn id="11" idx="3"/>
          </p:cNvCxnSpPr>
          <p:nvPr/>
        </p:nvCxnSpPr>
        <p:spPr>
          <a:xfrm flipH="1">
            <a:off x="5415002" y="5791354"/>
            <a:ext cx="1310312" cy="5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972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49" y="1021080"/>
            <a:ext cx="8229600" cy="914400"/>
          </a:xfrm>
        </p:spPr>
        <p:txBody>
          <a:bodyPr>
            <a:normAutofit fontScale="90000"/>
          </a:bodyPr>
          <a:lstStyle/>
          <a:p>
            <a:pPr algn="r"/>
            <a:r>
              <a:rPr lang="fa-IR" sz="3600" b="1" dirty="0">
                <a:solidFill>
                  <a:srgbClr val="FF0000"/>
                </a:solidFill>
                <a:latin typeface="Calibri" panose="020F0502020204030204" pitchFamily="34" charset="0"/>
                <a:ea typeface="Calibri" panose="020F0502020204030204" pitchFamily="34" charset="0"/>
                <a:cs typeface="B Nazanin" panose="00000400000000000000" pitchFamily="2" charset="-78"/>
              </a:rPr>
              <a:t>تجزیه و تحلیل کارهای حساس</a:t>
            </a:r>
            <a:r>
              <a:rPr lang="en-US" sz="5400" dirty="0">
                <a:latin typeface="Calibri" panose="020F0502020204030204" pitchFamily="34" charset="0"/>
                <a:ea typeface="Calibri" panose="020F0502020204030204" pitchFamily="34" charset="0"/>
                <a:cs typeface="Arial" panose="020B0604020202020204" pitchFamily="34" charset="0"/>
              </a:rPr>
              <a:t/>
            </a:r>
            <a:br>
              <a:rPr lang="en-US" sz="5400" dirty="0">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a:xfrm>
            <a:off x="76200" y="1447800"/>
            <a:ext cx="8839200" cy="5410200"/>
          </a:xfrm>
        </p:spPr>
        <p:txBody>
          <a:bodyPr>
            <a:normAutofit/>
          </a:bodyPr>
          <a:lstStyle/>
          <a:p>
            <a:pPr marL="0" indent="0" algn="just">
              <a:lnSpc>
                <a:spcPct val="107000"/>
              </a:lnSpc>
              <a:spcBef>
                <a:spcPts val="0"/>
              </a:spcBef>
              <a:spcAft>
                <a:spcPts val="800"/>
              </a:spcAft>
              <a:buNone/>
            </a:pPr>
            <a:r>
              <a:rPr lang="fa-IR" sz="2800" dirty="0" smtClean="0">
                <a:latin typeface="Calibri" panose="020F0502020204030204" pitchFamily="34" charset="0"/>
                <a:ea typeface="Calibri" panose="020F0502020204030204" pitchFamily="34" charset="0"/>
                <a:cs typeface="B Nazanin" panose="00000400000000000000" pitchFamily="2" charset="-78"/>
              </a:rPr>
              <a:t>این </a:t>
            </a:r>
            <a:r>
              <a:rPr lang="fa-IR" sz="2800" dirty="0">
                <a:latin typeface="Calibri" panose="020F0502020204030204" pitchFamily="34" charset="0"/>
                <a:ea typeface="Calibri" panose="020F0502020204030204" pitchFamily="34" charset="0"/>
                <a:cs typeface="B Nazanin" panose="00000400000000000000" pitchFamily="2" charset="-78"/>
              </a:rPr>
              <a:t>روش براین استوار است که برخی کارها اگر درست انجام نگیرد بالقوه و به صورت جدی خطر آفرین هستند بعضی از کارها نیز در ایمنی افراد تاثیر چندانی ندارند. برای تعیین کارهای حساس باید موارد ذیل را درنظر گرفت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None/>
            </a:pPr>
            <a:r>
              <a:rPr lang="fa-IR" sz="2800" dirty="0" smtClean="0">
                <a:latin typeface="Calibri" panose="020F0502020204030204" pitchFamily="34" charset="0"/>
                <a:ea typeface="Calibri" panose="020F0502020204030204" pitchFamily="34" charset="0"/>
                <a:cs typeface="B Nazanin" panose="00000400000000000000" pitchFamily="2" charset="-78"/>
              </a:rPr>
              <a:t>1 </a:t>
            </a:r>
            <a:r>
              <a:rPr lang="fa-IR" sz="2800" dirty="0">
                <a:latin typeface="Calibri" panose="020F0502020204030204" pitchFamily="34" charset="0"/>
                <a:ea typeface="Calibri" panose="020F0502020204030204" pitchFamily="34" charset="0"/>
                <a:cs typeface="Times New Roman" panose="02020603050405020304" pitchFamily="18" charset="0"/>
              </a:rPr>
              <a:t>–</a:t>
            </a:r>
            <a:r>
              <a:rPr lang="fa-IR" sz="2800" dirty="0">
                <a:latin typeface="Calibri" panose="020F0502020204030204" pitchFamily="34" charset="0"/>
                <a:ea typeface="Calibri" panose="020F0502020204030204" pitchFamily="34" charset="0"/>
                <a:cs typeface="B Nazanin" panose="00000400000000000000" pitchFamily="2" charset="-78"/>
              </a:rPr>
              <a:t> آسیب ها و رویدادهای مربوط به گذشته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None/>
            </a:pPr>
            <a:r>
              <a:rPr lang="fa-IR" sz="2800" dirty="0" smtClean="0">
                <a:latin typeface="Calibri" panose="020F0502020204030204" pitchFamily="34" charset="0"/>
                <a:ea typeface="Calibri" panose="020F0502020204030204" pitchFamily="34" charset="0"/>
                <a:cs typeface="B Nazanin" panose="00000400000000000000" pitchFamily="2" charset="-78"/>
              </a:rPr>
              <a:t>2 </a:t>
            </a:r>
            <a:r>
              <a:rPr lang="fa-IR" sz="2800" dirty="0">
                <a:latin typeface="Calibri" panose="020F0502020204030204" pitchFamily="34" charset="0"/>
                <a:ea typeface="Calibri" panose="020F0502020204030204" pitchFamily="34" charset="0"/>
                <a:cs typeface="Times New Roman" panose="02020603050405020304" pitchFamily="18" charset="0"/>
              </a:rPr>
              <a:t>–</a:t>
            </a:r>
            <a:r>
              <a:rPr lang="fa-IR" sz="2800" dirty="0">
                <a:latin typeface="Calibri" panose="020F0502020204030204" pitchFamily="34" charset="0"/>
                <a:ea typeface="Calibri" panose="020F0502020204030204" pitchFamily="34" charset="0"/>
                <a:cs typeface="B Nazanin" panose="00000400000000000000" pitchFamily="2" charset="-78"/>
              </a:rPr>
              <a:t> کارهای غیر معمول وجدید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None/>
            </a:pPr>
            <a:r>
              <a:rPr lang="fa-IR" sz="2800" dirty="0" smtClean="0">
                <a:latin typeface="Calibri" panose="020F0502020204030204" pitchFamily="34" charset="0"/>
                <a:ea typeface="Calibri" panose="020F0502020204030204" pitchFamily="34" charset="0"/>
                <a:cs typeface="B Nazanin" panose="00000400000000000000" pitchFamily="2" charset="-78"/>
              </a:rPr>
              <a:t>3 </a:t>
            </a:r>
            <a:r>
              <a:rPr lang="fa-IR" sz="2800" dirty="0">
                <a:latin typeface="Calibri" panose="020F0502020204030204" pitchFamily="34" charset="0"/>
                <a:ea typeface="Calibri" panose="020F0502020204030204" pitchFamily="34" charset="0"/>
                <a:cs typeface="Times New Roman" panose="02020603050405020304" pitchFamily="18" charset="0"/>
              </a:rPr>
              <a:t>–</a:t>
            </a:r>
            <a:r>
              <a:rPr lang="fa-IR" sz="2800" dirty="0">
                <a:latin typeface="Calibri" panose="020F0502020204030204" pitchFamily="34" charset="0"/>
                <a:ea typeface="Calibri" panose="020F0502020204030204" pitchFamily="34" charset="0"/>
                <a:cs typeface="B Nazanin" panose="00000400000000000000" pitchFamily="2" charset="-78"/>
              </a:rPr>
              <a:t> ظرفیت لازم در </a:t>
            </a:r>
            <a:r>
              <a:rPr lang="fa-IR" sz="2800" dirty="0" smtClean="0">
                <a:latin typeface="Calibri" panose="020F0502020204030204" pitchFamily="34" charset="0"/>
                <a:ea typeface="Calibri" panose="020F0502020204030204" pitchFamily="34" charset="0"/>
                <a:cs typeface="B Nazanin" panose="00000400000000000000" pitchFamily="2" charset="-78"/>
              </a:rPr>
              <a:t>آسیب </a:t>
            </a:r>
            <a:r>
              <a:rPr lang="fa-IR" sz="2800" dirty="0">
                <a:latin typeface="Calibri" panose="020F0502020204030204" pitchFamily="34" charset="0"/>
                <a:ea typeface="Calibri" panose="020F0502020204030204" pitchFamily="34" charset="0"/>
                <a:cs typeface="B Nazanin" panose="00000400000000000000" pitchFamily="2" charset="-78"/>
              </a:rPr>
              <a:t>رساندن به افراد یا دستگاه </a:t>
            </a:r>
            <a:endParaRPr lang="fa-IR" sz="2800" dirty="0" smtClean="0">
              <a:latin typeface="Calibri" panose="020F0502020204030204" pitchFamily="34" charset="0"/>
              <a:ea typeface="Calibri" panose="020F0502020204030204" pitchFamily="34" charset="0"/>
              <a:cs typeface="B Nazanin" panose="00000400000000000000" pitchFamily="2" charset="-78"/>
            </a:endParaRPr>
          </a:p>
          <a:p>
            <a:pPr marL="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None/>
            </a:pPr>
            <a:r>
              <a:rPr lang="fa-IR" sz="2800" dirty="0">
                <a:latin typeface="Calibri" panose="020F0502020204030204" pitchFamily="34" charset="0"/>
                <a:ea typeface="Calibri" panose="020F0502020204030204" pitchFamily="34" charset="0"/>
                <a:cs typeface="B Nazanin" panose="00000400000000000000" pitchFamily="2" charset="-78"/>
              </a:rPr>
              <a:t>برای هر یک از موارد مذکور سوالات هدفدار مطرح می گردد که با کشف وتعیین منبع ایجاد خطر و رفع و اصلاح مشکلات ایمنی و رعایت دستورالعمل های نسبت به کنترل ریسک اقدام گردد.</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1379022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295400"/>
          </a:xfrm>
        </p:spPr>
        <p:txBody>
          <a:bodyPr>
            <a:normAutofit fontScale="90000"/>
          </a:bodyPr>
          <a:lstStyle/>
          <a:p>
            <a:pPr algn="r"/>
            <a:r>
              <a:rPr lang="fa-IR" sz="3600" b="1" dirty="0">
                <a:solidFill>
                  <a:srgbClr val="FF0000"/>
                </a:solidFill>
                <a:latin typeface="Calibri" panose="020F0502020204030204" pitchFamily="34" charset="0"/>
                <a:ea typeface="Calibri" panose="020F0502020204030204" pitchFamily="34" charset="0"/>
                <a:cs typeface="B Nazanin" panose="00000400000000000000" pitchFamily="2" charset="-78"/>
              </a:rPr>
              <a:t>تجزیه و تحلیل درخت خطا </a:t>
            </a:r>
            <a:r>
              <a:rPr lang="en-US" sz="5400" dirty="0">
                <a:latin typeface="Calibri" panose="020F0502020204030204" pitchFamily="34" charset="0"/>
                <a:ea typeface="Calibri" panose="020F0502020204030204" pitchFamily="34" charset="0"/>
                <a:cs typeface="Arial" panose="020B0604020202020204" pitchFamily="34" charset="0"/>
              </a:rPr>
              <a:t/>
            </a:r>
            <a:br>
              <a:rPr lang="en-US" sz="5400" dirty="0">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a:xfrm>
            <a:off x="152400" y="1600200"/>
            <a:ext cx="8839200" cy="5105400"/>
          </a:xfrm>
        </p:spPr>
        <p:txBody>
          <a:bodyPr>
            <a:normAutofit lnSpcReduction="10000"/>
          </a:bodyPr>
          <a:lstStyle/>
          <a:p>
            <a:pPr marL="0" indent="0" algn="just">
              <a:lnSpc>
                <a:spcPct val="107000"/>
              </a:lnSpc>
              <a:spcBef>
                <a:spcPts val="0"/>
              </a:spcBef>
              <a:spcAft>
                <a:spcPts val="800"/>
              </a:spcAft>
              <a:buNone/>
            </a:pPr>
            <a:r>
              <a:rPr lang="fa-IR" sz="2800" dirty="0" smtClean="0">
                <a:latin typeface="Calibri" panose="020F0502020204030204" pitchFamily="34" charset="0"/>
                <a:ea typeface="Calibri" panose="020F0502020204030204" pitchFamily="34" charset="0"/>
                <a:cs typeface="B Nazanin" panose="00000400000000000000" pitchFamily="2" charset="-78"/>
              </a:rPr>
              <a:t>این </a:t>
            </a:r>
            <a:r>
              <a:rPr lang="fa-IR" sz="2800" dirty="0">
                <a:latin typeface="Calibri" panose="020F0502020204030204" pitchFamily="34" charset="0"/>
                <a:ea typeface="Calibri" panose="020F0502020204030204" pitchFamily="34" charset="0"/>
                <a:cs typeface="B Nazanin" panose="00000400000000000000" pitchFamily="2" charset="-78"/>
              </a:rPr>
              <a:t>مدل یک روش گرافیکی رایج که از روش قیاسی و با تحلیل های کمی و کیفی که وقایع را که باعث ایجاد حادثه می شوند فهرست و به کارشناس کمک می </a:t>
            </a:r>
            <a:r>
              <a:rPr lang="fa-IR" sz="2800" dirty="0" smtClean="0">
                <a:latin typeface="Calibri" panose="020F0502020204030204" pitchFamily="34" charset="0"/>
                <a:ea typeface="Calibri" panose="020F0502020204030204" pitchFamily="34" charset="0"/>
                <a:cs typeface="B Nazanin" panose="00000400000000000000" pitchFamily="2" charset="-78"/>
              </a:rPr>
              <a:t>کند، </a:t>
            </a:r>
            <a:r>
              <a:rPr lang="fa-IR" sz="2800" dirty="0">
                <a:latin typeface="Calibri" panose="020F0502020204030204" pitchFamily="34" charset="0"/>
                <a:ea typeface="Calibri" panose="020F0502020204030204" pitchFamily="34" charset="0"/>
                <a:cs typeface="B Nazanin" panose="00000400000000000000" pitchFamily="2" charset="-78"/>
              </a:rPr>
              <a:t>خطا به معنی انحراف از نتایج تعیین شده است .درخت خطا با استفاده از علایم منطقی  وگرافیکی علت وقع حادثه را مشخص </a:t>
            </a:r>
            <a:r>
              <a:rPr lang="fa-IR" sz="2800" dirty="0" smtClean="0">
                <a:latin typeface="Calibri" panose="020F0502020204030204" pitchFamily="34" charset="0"/>
                <a:ea typeface="Calibri" panose="020F0502020204030204" pitchFamily="34" charset="0"/>
                <a:cs typeface="B Nazanin" panose="00000400000000000000" pitchFamily="2" charset="-78"/>
              </a:rPr>
              <a:t>می کند.در </a:t>
            </a:r>
            <a:r>
              <a:rPr lang="fa-IR" sz="2800" dirty="0">
                <a:latin typeface="Calibri" panose="020F0502020204030204" pitchFamily="34" charset="0"/>
                <a:ea typeface="Calibri" panose="020F0502020204030204" pitchFamily="34" charset="0"/>
                <a:cs typeface="B Nazanin" panose="00000400000000000000" pitchFamily="2" charset="-78"/>
              </a:rPr>
              <a:t>این مدل درخت از بالا به پائین و از وقایع کلی تر ومهمتر به جزئی تر رسم می شود و خطای سیستم همان واقعه اصلی است که از خطاهای اجزا که زیر سیستم هستند ناشی می شود این خطا ها از خطاهای اولیه و ثانویه و فرمان تشکیل شده اند. </a:t>
            </a:r>
            <a:endParaRPr lang="fa-IR" sz="2800" dirty="0" smtClean="0">
              <a:latin typeface="Calibri" panose="020F0502020204030204" pitchFamily="34" charset="0"/>
              <a:ea typeface="Calibri" panose="020F0502020204030204" pitchFamily="34" charset="0"/>
              <a:cs typeface="B Nazanin" panose="00000400000000000000" pitchFamily="2" charset="-78"/>
            </a:endParaRPr>
          </a:p>
          <a:p>
            <a:pPr marL="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cs typeface="Arial" panose="020B0604020202020204" pitchFamily="34" charset="0"/>
            </a:endParaRPr>
          </a:p>
          <a:p>
            <a:pPr marL="0" algn="just">
              <a:lnSpc>
                <a:spcPct val="107000"/>
              </a:lnSpc>
              <a:spcBef>
                <a:spcPts val="0"/>
              </a:spcBef>
              <a:spcAft>
                <a:spcPts val="800"/>
              </a:spcAft>
            </a:pPr>
            <a:r>
              <a:rPr lang="fa-IR" sz="2800" b="1" dirty="0">
                <a:solidFill>
                  <a:srgbClr val="00B050"/>
                </a:solidFill>
                <a:latin typeface="Calibri" panose="020F0502020204030204" pitchFamily="34" charset="0"/>
                <a:ea typeface="Calibri" panose="020F0502020204030204" pitchFamily="34" charset="0"/>
                <a:cs typeface="B Nazanin" panose="00000400000000000000" pitchFamily="2" charset="-78"/>
              </a:rPr>
              <a:t>خطای اولیه : </a:t>
            </a:r>
            <a:r>
              <a:rPr lang="fa-IR" sz="2800" dirty="0">
                <a:latin typeface="Calibri" panose="020F0502020204030204" pitchFamily="34" charset="0"/>
                <a:ea typeface="Calibri" panose="020F0502020204030204" pitchFamily="34" charset="0"/>
                <a:cs typeface="B Nazanin" panose="00000400000000000000" pitchFamily="2" charset="-78"/>
              </a:rPr>
              <a:t>خطائی که در شرایط محیطی طبیعی و عملیاتی رخ میدهد.</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algn="just">
              <a:lnSpc>
                <a:spcPct val="107000"/>
              </a:lnSpc>
              <a:spcBef>
                <a:spcPts val="0"/>
              </a:spcBef>
              <a:spcAft>
                <a:spcPts val="800"/>
              </a:spcAft>
            </a:pPr>
            <a:r>
              <a:rPr lang="fa-IR" sz="2800" b="1" dirty="0">
                <a:solidFill>
                  <a:srgbClr val="00B050"/>
                </a:solidFill>
                <a:latin typeface="Calibri" panose="020F0502020204030204" pitchFamily="34" charset="0"/>
                <a:ea typeface="Calibri" panose="020F0502020204030204" pitchFamily="34" charset="0"/>
                <a:cs typeface="B Nazanin" panose="00000400000000000000" pitchFamily="2" charset="-78"/>
              </a:rPr>
              <a:t>خطای ثانویه : </a:t>
            </a:r>
            <a:r>
              <a:rPr lang="fa-IR" sz="2800" dirty="0">
                <a:latin typeface="Calibri" panose="020F0502020204030204" pitchFamily="34" charset="0"/>
                <a:ea typeface="Calibri" panose="020F0502020204030204" pitchFamily="34" charset="0"/>
                <a:cs typeface="B Nazanin" panose="00000400000000000000" pitchFamily="2" charset="-78"/>
              </a:rPr>
              <a:t>نقصی که در خارج از شرایط محیطی و عملیاتی و یا در شرایط تعریف نشده رخ دهد.</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2775750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295400"/>
          </a:xfrm>
        </p:spPr>
        <p:txBody>
          <a:bodyPr>
            <a:normAutofit/>
          </a:bodyPr>
          <a:lstStyle/>
          <a:p>
            <a:pPr algn="r"/>
            <a:r>
              <a:rPr lang="fa-IR" sz="3200" b="1" dirty="0">
                <a:solidFill>
                  <a:srgbClr val="FF0000"/>
                </a:solidFill>
                <a:latin typeface="Calibri" panose="020F0502020204030204" pitchFamily="34" charset="0"/>
                <a:ea typeface="Calibri" panose="020F0502020204030204" pitchFamily="34" charset="0"/>
                <a:cs typeface="B Nazanin" panose="00000400000000000000" pitchFamily="2" charset="-78"/>
              </a:rPr>
              <a:t>الگوی تجزیه و تحلیل عوامل شکست  وآثار آن</a:t>
            </a:r>
            <a:r>
              <a:rPr lang="en-US" sz="3200" b="1" dirty="0">
                <a:solidFill>
                  <a:srgbClr val="FF0000"/>
                </a:solidFill>
                <a:latin typeface="Calibri" panose="020F0502020204030204" pitchFamily="34" charset="0"/>
                <a:ea typeface="Calibri" panose="020F0502020204030204" pitchFamily="34" charset="0"/>
                <a:cs typeface="B Nazanin" panose="00000400000000000000" pitchFamily="2" charset="-78"/>
              </a:rPr>
              <a:t/>
            </a:r>
            <a:br>
              <a:rPr lang="en-US" sz="3200" b="1" dirty="0">
                <a:solidFill>
                  <a:srgbClr val="FF0000"/>
                </a:solidFill>
                <a:latin typeface="Calibri" panose="020F0502020204030204" pitchFamily="34" charset="0"/>
                <a:ea typeface="Calibri" panose="020F0502020204030204" pitchFamily="34" charset="0"/>
                <a:cs typeface="B Nazanin" panose="00000400000000000000" pitchFamily="2" charset="-78"/>
              </a:rPr>
            </a:br>
            <a:endParaRPr lang="fa-IR" sz="3200"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457200" y="2209800"/>
            <a:ext cx="8229600" cy="4114800"/>
          </a:xfrm>
        </p:spPr>
        <p:txBody>
          <a:bodyPr/>
          <a:lstStyle/>
          <a:p>
            <a:pPr marL="0" indent="0" algn="just">
              <a:lnSpc>
                <a:spcPct val="107000"/>
              </a:lnSpc>
              <a:spcBef>
                <a:spcPts val="0"/>
              </a:spcBef>
              <a:spcAft>
                <a:spcPts val="800"/>
              </a:spcAft>
              <a:buNone/>
            </a:pPr>
            <a:r>
              <a:rPr lang="fa-IR" sz="2800" dirty="0" smtClean="0">
                <a:latin typeface="Calibri" panose="020F0502020204030204" pitchFamily="34" charset="0"/>
                <a:ea typeface="Calibri" panose="020F0502020204030204" pitchFamily="34" charset="0"/>
                <a:cs typeface="B Nazanin" panose="00000400000000000000" pitchFamily="2" charset="-78"/>
              </a:rPr>
              <a:t>یک </a:t>
            </a:r>
            <a:r>
              <a:rPr lang="fa-IR" sz="2800" dirty="0">
                <a:latin typeface="Calibri" panose="020F0502020204030204" pitchFamily="34" charset="0"/>
                <a:ea typeface="Calibri" panose="020F0502020204030204" pitchFamily="34" charset="0"/>
                <a:cs typeface="B Nazanin" panose="00000400000000000000" pitchFamily="2" charset="-78"/>
              </a:rPr>
              <a:t>روش مهندسی است به منظور مشخص کردن و حذف خطا ها و مشکلات در سیستم و فرآیند تولید و ارائه خدمات که قبل از وقوع حادثه به کار گرفته می شود . </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2413604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8229600" cy="1143000"/>
          </a:xfrm>
        </p:spPr>
        <p:txBody>
          <a:bodyPr>
            <a:normAutofit fontScale="90000"/>
          </a:bodyPr>
          <a:lstStyle/>
          <a:p>
            <a:pPr algn="r"/>
            <a:r>
              <a:rPr lang="fa-IR" sz="3600" b="1" dirty="0">
                <a:solidFill>
                  <a:srgbClr val="FF0000"/>
                </a:solidFill>
                <a:latin typeface="Calibri" panose="020F0502020204030204" pitchFamily="34" charset="0"/>
                <a:ea typeface="Calibri" panose="020F0502020204030204" pitchFamily="34" charset="0"/>
                <a:cs typeface="B Nazanin" panose="00000400000000000000" pitchFamily="2" charset="-78"/>
              </a:rPr>
              <a:t>الگوی تخلیه مخرب انرژی</a:t>
            </a:r>
            <a:r>
              <a:rPr lang="en-US" sz="5400" dirty="0">
                <a:latin typeface="Calibri" panose="020F0502020204030204" pitchFamily="34" charset="0"/>
                <a:ea typeface="Calibri" panose="020F0502020204030204" pitchFamily="34" charset="0"/>
                <a:cs typeface="Arial" panose="020B0604020202020204" pitchFamily="34" charset="0"/>
              </a:rPr>
              <a:t/>
            </a:r>
            <a:br>
              <a:rPr lang="en-US" sz="5400" dirty="0">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a:xfrm>
            <a:off x="457200" y="2209800"/>
            <a:ext cx="8229600" cy="3200400"/>
          </a:xfrm>
        </p:spPr>
        <p:txBody>
          <a:bodyPr/>
          <a:lstStyle/>
          <a:p>
            <a:pPr marL="0" indent="0" algn="just">
              <a:lnSpc>
                <a:spcPct val="107000"/>
              </a:lnSpc>
              <a:spcBef>
                <a:spcPts val="0"/>
              </a:spcBef>
              <a:spcAft>
                <a:spcPts val="800"/>
              </a:spcAft>
              <a:buNone/>
            </a:pPr>
            <a:r>
              <a:rPr lang="fa-IR" sz="2800" dirty="0" smtClean="0">
                <a:latin typeface="Calibri" panose="020F0502020204030204" pitchFamily="34" charset="0"/>
                <a:ea typeface="Calibri" panose="020F0502020204030204" pitchFamily="34" charset="0"/>
                <a:cs typeface="B Nazanin" panose="00000400000000000000" pitchFamily="2" charset="-78"/>
              </a:rPr>
              <a:t>این </a:t>
            </a:r>
            <a:r>
              <a:rPr lang="fa-IR" sz="2800" dirty="0">
                <a:latin typeface="Calibri" panose="020F0502020204030204" pitchFamily="34" charset="0"/>
                <a:ea typeface="Calibri" panose="020F0502020204030204" pitchFamily="34" charset="0"/>
                <a:cs typeface="B Nazanin" panose="00000400000000000000" pitchFamily="2" charset="-78"/>
              </a:rPr>
              <a:t>روش توسط دکتر ویلیام هادون ارائه شده اومعتقد است حوادث از انتقال انرژی به شکل ، ممقدار و سرعت مشخص به وجود می آید و باعث صدمه و خسارت می شود </a:t>
            </a:r>
            <a:r>
              <a:rPr lang="fa-IR" sz="2800" dirty="0" smtClean="0">
                <a:latin typeface="Calibri" panose="020F0502020204030204" pitchFamily="34" charset="0"/>
                <a:ea typeface="Calibri" panose="020F0502020204030204" pitchFamily="34" charset="0"/>
                <a:cs typeface="B Nazanin" panose="00000400000000000000" pitchFamily="2" charset="-78"/>
              </a:rPr>
              <a:t>لذا </a:t>
            </a:r>
            <a:r>
              <a:rPr lang="fa-IR" sz="2800" dirty="0">
                <a:latin typeface="Calibri" panose="020F0502020204030204" pitchFamily="34" charset="0"/>
                <a:ea typeface="Calibri" panose="020F0502020204030204" pitchFamily="34" charset="0"/>
                <a:cs typeface="B Nazanin" panose="00000400000000000000" pitchFamily="2" charset="-78"/>
              </a:rPr>
              <a:t>می توان با دستور العمل های شناسائی و تعیین منشا ایجاد خطر و دستور العمل های  ایمنی ریسک را کنترل نمود .</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4185529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86512"/>
          </a:xfrm>
        </p:spPr>
        <p:txBody>
          <a:bodyPr>
            <a:normAutofit fontScale="90000"/>
          </a:bodyPr>
          <a:lstStyle/>
          <a:p>
            <a:endParaRPr lang="fa-IR" dirty="0"/>
          </a:p>
        </p:txBody>
      </p:sp>
      <p:sp>
        <p:nvSpPr>
          <p:cNvPr id="3" name="Content Placeholder 2"/>
          <p:cNvSpPr>
            <a:spLocks noGrp="1"/>
          </p:cNvSpPr>
          <p:nvPr>
            <p:ph idx="1"/>
          </p:nvPr>
        </p:nvSpPr>
        <p:spPr>
          <a:xfrm>
            <a:off x="228600" y="1143000"/>
            <a:ext cx="8458200" cy="5181600"/>
          </a:xfrm>
        </p:spPr>
        <p:txBody>
          <a:bodyPr>
            <a:normAutofit fontScale="85000" lnSpcReduction="10000"/>
          </a:bodyPr>
          <a:lstStyle/>
          <a:p>
            <a:pPr marL="0" indent="0" algn="just">
              <a:lnSpc>
                <a:spcPct val="107000"/>
              </a:lnSpc>
              <a:spcBef>
                <a:spcPts val="0"/>
              </a:spcBef>
              <a:spcAft>
                <a:spcPts val="800"/>
              </a:spcAft>
              <a:buNone/>
            </a:pPr>
            <a:r>
              <a:rPr lang="fa-IR" sz="2800" dirty="0">
                <a:latin typeface="Calibri" panose="020F0502020204030204" pitchFamily="34" charset="0"/>
                <a:ea typeface="Calibri" panose="020F0502020204030204" pitchFamily="34" charset="0"/>
                <a:cs typeface="B Nazanin" panose="00000400000000000000" pitchFamily="2" charset="-78"/>
              </a:rPr>
              <a:t>پس از شناسایی ریسک و الگوهای مرتبط با آن  5 روش عمده برای مدیریت ریسک اموال و دارایی وجود دارد</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None/>
            </a:pPr>
            <a:r>
              <a:rPr lang="fa-IR" sz="2800" dirty="0">
                <a:latin typeface="Calibri" panose="020F0502020204030204" pitchFamily="34" charset="0"/>
                <a:ea typeface="Calibri" panose="020F0502020204030204" pitchFamily="34" charset="0"/>
                <a:cs typeface="B Nazanin" panose="00000400000000000000" pitchFamily="2" charset="-78"/>
              </a:rPr>
              <a:t>اجتناب </a:t>
            </a:r>
            <a:r>
              <a:rPr lang="fa-IR" sz="2800" dirty="0">
                <a:latin typeface="Calibri" panose="020F0502020204030204" pitchFamily="34" charset="0"/>
                <a:ea typeface="Calibri" panose="020F0502020204030204" pitchFamily="34" charset="0"/>
                <a:cs typeface="Sakkal Majalla" panose="02000000000000000000" pitchFamily="2" charset="-78"/>
              </a:rPr>
              <a:t>–</a:t>
            </a:r>
            <a:r>
              <a:rPr lang="fa-IR" sz="2800" dirty="0">
                <a:latin typeface="Calibri" panose="020F0502020204030204" pitchFamily="34" charset="0"/>
                <a:ea typeface="Calibri" panose="020F0502020204030204" pitchFamily="34" charset="0"/>
                <a:cs typeface="B Nazanin" panose="00000400000000000000" pitchFamily="2" charset="-78"/>
              </a:rPr>
              <a:t> کنترل </a:t>
            </a:r>
            <a:r>
              <a:rPr lang="fa-IR" sz="2800" dirty="0">
                <a:latin typeface="Calibri" panose="020F0502020204030204" pitchFamily="34" charset="0"/>
                <a:ea typeface="Calibri" panose="020F0502020204030204" pitchFamily="34" charset="0"/>
                <a:cs typeface="Sakkal Majalla" panose="02000000000000000000" pitchFamily="2" charset="-78"/>
              </a:rPr>
              <a:t>–</a:t>
            </a:r>
            <a:r>
              <a:rPr lang="fa-IR" sz="2800" dirty="0">
                <a:latin typeface="Calibri" panose="020F0502020204030204" pitchFamily="34" charset="0"/>
                <a:ea typeface="Calibri" panose="020F0502020204030204" pitchFamily="34" charset="0"/>
                <a:cs typeface="B Nazanin" panose="00000400000000000000" pitchFamily="2" charset="-78"/>
              </a:rPr>
              <a:t> نگهداری </a:t>
            </a:r>
            <a:r>
              <a:rPr lang="fa-IR" sz="2800" dirty="0">
                <a:latin typeface="Calibri" panose="020F0502020204030204" pitchFamily="34" charset="0"/>
                <a:ea typeface="Calibri" panose="020F0502020204030204" pitchFamily="34" charset="0"/>
                <a:cs typeface="Sakkal Majalla" panose="02000000000000000000" pitchFamily="2" charset="-78"/>
              </a:rPr>
              <a:t>–</a:t>
            </a:r>
            <a:r>
              <a:rPr lang="fa-IR" sz="2800" dirty="0">
                <a:latin typeface="Calibri" panose="020F0502020204030204" pitchFamily="34" charset="0"/>
                <a:ea typeface="Calibri" panose="020F0502020204030204" pitchFamily="34" charset="0"/>
                <a:cs typeface="B Nazanin" panose="00000400000000000000" pitchFamily="2" charset="-78"/>
              </a:rPr>
              <a:t> انتقال به روش غیر بیمه ای </a:t>
            </a:r>
            <a:r>
              <a:rPr lang="fa-IR" sz="2800" dirty="0">
                <a:latin typeface="Calibri" panose="020F0502020204030204" pitchFamily="34" charset="0"/>
                <a:ea typeface="Calibri" panose="020F0502020204030204" pitchFamily="34" charset="0"/>
                <a:cs typeface="Sakkal Majalla" panose="02000000000000000000" pitchFamily="2" charset="-78"/>
              </a:rPr>
              <a:t>–</a:t>
            </a:r>
            <a:r>
              <a:rPr lang="fa-IR" sz="2800" dirty="0">
                <a:latin typeface="Calibri" panose="020F0502020204030204" pitchFamily="34" charset="0"/>
                <a:ea typeface="Calibri" panose="020F0502020204030204" pitchFamily="34" charset="0"/>
                <a:cs typeface="B Nazanin" panose="00000400000000000000" pitchFamily="2" charset="-78"/>
              </a:rPr>
              <a:t> بیمه</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None/>
            </a:pPr>
            <a:r>
              <a:rPr lang="fa-IR" sz="2800" dirty="0">
                <a:latin typeface="Calibri" panose="020F0502020204030204" pitchFamily="34" charset="0"/>
                <a:ea typeface="Calibri" panose="020F0502020204030204" pitchFamily="34" charset="0"/>
                <a:cs typeface="B Nazanin" panose="00000400000000000000" pitchFamily="2" charset="-78"/>
              </a:rPr>
              <a:t>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Bef>
                <a:spcPts val="0"/>
              </a:spcBef>
              <a:buFont typeface="+mj-lt"/>
              <a:buAutoNum type="arabicPeriod"/>
            </a:pPr>
            <a:r>
              <a:rPr lang="fa-IR" sz="2800" b="1" dirty="0">
                <a:solidFill>
                  <a:srgbClr val="00B050"/>
                </a:solidFill>
                <a:latin typeface="Calibri" panose="020F0502020204030204" pitchFamily="34" charset="0"/>
                <a:ea typeface="Calibri" panose="020F0502020204030204" pitchFamily="34" charset="0"/>
                <a:cs typeface="B Nazanin" panose="00000400000000000000" pitchFamily="2" charset="-78"/>
              </a:rPr>
              <a:t>اجتناب: </a:t>
            </a:r>
            <a:r>
              <a:rPr lang="fa-IR" sz="2800" dirty="0">
                <a:latin typeface="Calibri" panose="020F0502020204030204" pitchFamily="34" charset="0"/>
                <a:ea typeface="Calibri" panose="020F0502020204030204" pitchFamily="34" charset="0"/>
                <a:cs typeface="B Nazanin" panose="00000400000000000000" pitchFamily="2" charset="-78"/>
              </a:rPr>
              <a:t>بسیاری از اموال و </a:t>
            </a:r>
            <a:r>
              <a:rPr lang="fa-IR" sz="2800" dirty="0" smtClean="0">
                <a:latin typeface="Calibri" panose="020F0502020204030204" pitchFamily="34" charset="0"/>
                <a:ea typeface="Calibri" panose="020F0502020204030204" pitchFamily="34" charset="0"/>
                <a:cs typeface="B Nazanin" panose="00000400000000000000" pitchFamily="2" charset="-78"/>
              </a:rPr>
              <a:t>دارایی </a:t>
            </a:r>
            <a:r>
              <a:rPr lang="fa-IR" sz="2800" dirty="0">
                <a:latin typeface="Calibri" panose="020F0502020204030204" pitchFamily="34" charset="0"/>
                <a:ea typeface="Calibri" panose="020F0502020204030204" pitchFamily="34" charset="0"/>
                <a:cs typeface="B Nazanin" panose="00000400000000000000" pitchFamily="2" charset="-78"/>
              </a:rPr>
              <a:t>ممکن است دارای خطر و ریسک زیاد باشند </a:t>
            </a:r>
            <a:r>
              <a:rPr lang="fa-IR" sz="2800" dirty="0" smtClean="0">
                <a:latin typeface="Calibri" panose="020F0502020204030204" pitchFamily="34" charset="0"/>
                <a:ea typeface="Calibri" panose="020F0502020204030204" pitchFamily="34" charset="0"/>
                <a:cs typeface="B Nazanin" panose="00000400000000000000" pitchFamily="2" charset="-78"/>
              </a:rPr>
              <a:t>راحت ترین </a:t>
            </a:r>
            <a:r>
              <a:rPr lang="fa-IR" sz="2800" dirty="0">
                <a:latin typeface="Calibri" panose="020F0502020204030204" pitchFamily="34" charset="0"/>
                <a:ea typeface="Calibri" panose="020F0502020204030204" pitchFamily="34" charset="0"/>
                <a:cs typeface="B Nazanin" panose="00000400000000000000" pitchFamily="2" charset="-78"/>
              </a:rPr>
              <a:t>شیوه برخورد با این ریسک ها عدم تملک یا عدم تصدی این حرفه ها و موسسات است مانند نگهداری مواد رادیو اکتیو ،نیروگاه تامین سوخت هسته ای و یا آزمایشگاه تحقیقات مواد شیمیایی و </a:t>
            </a:r>
            <a:r>
              <a:rPr lang="fa-IR" sz="2800" dirty="0" smtClean="0">
                <a:latin typeface="Calibri" panose="020F0502020204030204" pitchFamily="34" charset="0"/>
                <a:ea typeface="Calibri" panose="020F0502020204030204" pitchFamily="34" charset="0"/>
                <a:cs typeface="B Nazanin" panose="00000400000000000000" pitchFamily="2" charset="-78"/>
              </a:rPr>
              <a:t>میکروبی</a:t>
            </a:r>
          </a:p>
          <a:p>
            <a:pPr marL="342900" lvl="0" indent="-342900" algn="just">
              <a:lnSpc>
                <a:spcPct val="107000"/>
              </a:lnSpc>
              <a:spcBef>
                <a:spcPts val="0"/>
              </a:spcBef>
              <a:buFont typeface="+mj-lt"/>
              <a:buAutoNum type="arabicPeriod"/>
            </a:pP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Bef>
                <a:spcPts val="0"/>
              </a:spcBef>
              <a:buFont typeface="+mj-lt"/>
              <a:buAutoNum type="arabicPeriod"/>
            </a:pPr>
            <a:r>
              <a:rPr lang="fa-IR" sz="2800" b="1"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کنترل </a:t>
            </a:r>
            <a:r>
              <a:rPr lang="fa-IR" sz="2800" b="1" dirty="0">
                <a:solidFill>
                  <a:srgbClr val="00B050"/>
                </a:solidFill>
                <a:latin typeface="Calibri" panose="020F0502020204030204" pitchFamily="34" charset="0"/>
                <a:ea typeface="Calibri" panose="020F0502020204030204" pitchFamily="34" charset="0"/>
                <a:cs typeface="B Nazanin" panose="00000400000000000000" pitchFamily="2" charset="-78"/>
              </a:rPr>
              <a:t>خسارت :</a:t>
            </a:r>
            <a:r>
              <a:rPr lang="fa-IR" sz="2800" dirty="0">
                <a:latin typeface="Calibri" panose="020F0502020204030204" pitchFamily="34" charset="0"/>
                <a:ea typeface="Calibri" panose="020F0502020204030204" pitchFamily="34" charset="0"/>
                <a:cs typeface="B Nazanin" panose="00000400000000000000" pitchFamily="2" charset="-78"/>
              </a:rPr>
              <a:t>کنترل شامل مجموعه فعالیت هایی می شود که باعث کاهش تواتر وشدت خسارت می شود در فرآیند کنترل ریسک دو مجموعه فعالیت </a:t>
            </a:r>
            <a:r>
              <a:rPr lang="fa-IR" sz="2800" dirty="0" smtClean="0">
                <a:latin typeface="Calibri" panose="020F0502020204030204" pitchFamily="34" charset="0"/>
                <a:ea typeface="Calibri" panose="020F0502020204030204" pitchFamily="34" charset="0"/>
                <a:cs typeface="B Nazanin" panose="00000400000000000000" pitchFamily="2" charset="-78"/>
              </a:rPr>
              <a:t>داریم.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spcBef>
                <a:spcPts val="0"/>
              </a:spcBef>
            </a:pPr>
            <a:r>
              <a:rPr lang="fa-IR" sz="2800" dirty="0">
                <a:latin typeface="Calibri" panose="020F0502020204030204" pitchFamily="34" charset="0"/>
                <a:ea typeface="Calibri" panose="020F0502020204030204" pitchFamily="34" charset="0"/>
                <a:cs typeface="B Nazanin" panose="00000400000000000000" pitchFamily="2" charset="-78"/>
              </a:rPr>
              <a:t>الف - فعالیت پیشگیرانه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spcBef>
                <a:spcPts val="0"/>
              </a:spcBef>
              <a:spcAft>
                <a:spcPts val="800"/>
              </a:spcAft>
            </a:pPr>
            <a:r>
              <a:rPr lang="fa-IR" sz="2800" dirty="0">
                <a:latin typeface="Calibri" panose="020F0502020204030204" pitchFamily="34" charset="0"/>
                <a:ea typeface="Calibri" panose="020F0502020204030204" pitchFamily="34" charset="0"/>
                <a:cs typeface="B Nazanin" panose="00000400000000000000" pitchFamily="2" charset="-78"/>
              </a:rPr>
              <a:t>ب </a:t>
            </a:r>
            <a:r>
              <a:rPr lang="fa-IR" sz="2800" dirty="0">
                <a:latin typeface="Calibri" panose="020F0502020204030204" pitchFamily="34" charset="0"/>
                <a:ea typeface="Calibri" panose="020F0502020204030204" pitchFamily="34" charset="0"/>
                <a:cs typeface="Sakkal Majalla" panose="02000000000000000000" pitchFamily="2" charset="-78"/>
              </a:rPr>
              <a:t>–</a:t>
            </a:r>
            <a:r>
              <a:rPr lang="fa-IR" sz="2800" dirty="0">
                <a:latin typeface="Calibri" panose="020F0502020204030204" pitchFamily="34" charset="0"/>
                <a:ea typeface="Calibri" panose="020F0502020204030204" pitchFamily="34" charset="0"/>
                <a:cs typeface="B Nazanin" panose="00000400000000000000" pitchFamily="2" charset="-78"/>
              </a:rPr>
              <a:t> فعالیتهای محدود کننده خسارت.</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1267131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10312"/>
          </a:xfrm>
        </p:spPr>
        <p:txBody>
          <a:bodyPr>
            <a:normAutofit fontScale="90000"/>
          </a:bodyPr>
          <a:lstStyle/>
          <a:p>
            <a:endParaRPr lang="fa-IR" dirty="0"/>
          </a:p>
        </p:txBody>
      </p:sp>
      <p:sp>
        <p:nvSpPr>
          <p:cNvPr id="3" name="Content Placeholder 2"/>
          <p:cNvSpPr>
            <a:spLocks noGrp="1"/>
          </p:cNvSpPr>
          <p:nvPr>
            <p:ph idx="1"/>
          </p:nvPr>
        </p:nvSpPr>
        <p:spPr>
          <a:xfrm>
            <a:off x="228600" y="838200"/>
            <a:ext cx="8534400" cy="6019800"/>
          </a:xfrm>
        </p:spPr>
        <p:txBody>
          <a:bodyPr>
            <a:normAutofit fontScale="55000" lnSpcReduction="20000"/>
          </a:bodyPr>
          <a:lstStyle/>
          <a:p>
            <a:pPr marL="0" indent="0" algn="just">
              <a:lnSpc>
                <a:spcPct val="107000"/>
              </a:lnSpc>
              <a:spcBef>
                <a:spcPts val="0"/>
              </a:spcBef>
              <a:spcAft>
                <a:spcPts val="800"/>
              </a:spcAft>
              <a:buNone/>
            </a:pPr>
            <a:r>
              <a:rPr lang="fa-IR" sz="4400" b="1"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3  </a:t>
            </a:r>
            <a:r>
              <a:rPr lang="fa-IR" sz="4400" b="1" dirty="0">
                <a:solidFill>
                  <a:srgbClr val="00B050"/>
                </a:solidFill>
                <a:latin typeface="Calibri" panose="020F0502020204030204" pitchFamily="34" charset="0"/>
                <a:ea typeface="Calibri" panose="020F0502020204030204" pitchFamily="34" charset="0"/>
                <a:cs typeface="Sakkal Majalla" panose="02000000000000000000" pitchFamily="2" charset="-78"/>
              </a:rPr>
              <a:t>–</a:t>
            </a:r>
            <a:r>
              <a:rPr lang="fa-IR" sz="4400" b="1" dirty="0">
                <a:solidFill>
                  <a:srgbClr val="00B050"/>
                </a:solidFill>
                <a:latin typeface="Calibri" panose="020F0502020204030204" pitchFamily="34" charset="0"/>
                <a:ea typeface="Calibri" panose="020F0502020204030204" pitchFamily="34" charset="0"/>
                <a:cs typeface="B Nazanin" panose="00000400000000000000" pitchFamily="2" charset="-78"/>
              </a:rPr>
              <a:t> نگهداری ریسک :</a:t>
            </a:r>
            <a:endParaRPr lang="en-US" sz="4400" b="1" dirty="0">
              <a:solidFill>
                <a:srgbClr val="00B050"/>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None/>
            </a:pPr>
            <a:r>
              <a:rPr lang="fa-IR" sz="2800" dirty="0">
                <a:latin typeface="Calibri" panose="020F0502020204030204" pitchFamily="34" charset="0"/>
                <a:ea typeface="Calibri" panose="020F0502020204030204" pitchFamily="34" charset="0"/>
                <a:cs typeface="B Nazanin" panose="00000400000000000000" pitchFamily="2" charset="-78"/>
              </a:rPr>
              <a:t>نگهداری ریسک به دو صورت است</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algn="just">
              <a:lnSpc>
                <a:spcPct val="107000"/>
              </a:lnSpc>
              <a:spcBef>
                <a:spcPts val="0"/>
              </a:spcBef>
              <a:spcAft>
                <a:spcPts val="800"/>
              </a:spcAft>
            </a:pPr>
            <a:r>
              <a:rPr lang="fa-IR" sz="2800" dirty="0">
                <a:latin typeface="Calibri" panose="020F0502020204030204" pitchFamily="34" charset="0"/>
                <a:ea typeface="Calibri" panose="020F0502020204030204" pitchFamily="34" charset="0"/>
                <a:cs typeface="B Nazanin" panose="00000400000000000000" pitchFamily="2" charset="-78"/>
              </a:rPr>
              <a:t> </a:t>
            </a:r>
            <a:r>
              <a:rPr lang="fa-IR" sz="3600" b="1" dirty="0">
                <a:solidFill>
                  <a:schemeClr val="accent6">
                    <a:lumMod val="50000"/>
                  </a:schemeClr>
                </a:solidFill>
                <a:latin typeface="Calibri" panose="020F0502020204030204" pitchFamily="34" charset="0"/>
                <a:ea typeface="Calibri" panose="020F0502020204030204" pitchFamily="34" charset="0"/>
                <a:cs typeface="B Nazanin" panose="00000400000000000000" pitchFamily="2" charset="-78"/>
              </a:rPr>
              <a:t>الف - فعالانه و از روی آ گاهی : </a:t>
            </a:r>
            <a:r>
              <a:rPr lang="fa-IR" sz="2800" dirty="0">
                <a:latin typeface="Calibri" panose="020F0502020204030204" pitchFamily="34" charset="0"/>
                <a:ea typeface="Calibri" panose="020F0502020204030204" pitchFamily="34" charset="0"/>
                <a:cs typeface="B Nazanin" panose="00000400000000000000" pitchFamily="2" charset="-78"/>
              </a:rPr>
              <a:t>این شیوه به عنوان مناسب ترین روش اداره ریسک ها با تواتر زیاد و شدت </a:t>
            </a:r>
            <a:r>
              <a:rPr lang="fa-IR" sz="2800" dirty="0" smtClean="0">
                <a:latin typeface="Calibri" panose="020F0502020204030204" pitchFamily="34" charset="0"/>
                <a:ea typeface="Calibri" panose="020F0502020204030204" pitchFamily="34" charset="0"/>
                <a:cs typeface="B Nazanin" panose="00000400000000000000" pitchFamily="2" charset="-78"/>
              </a:rPr>
              <a:t>بسیار </a:t>
            </a:r>
            <a:r>
              <a:rPr lang="fa-IR" sz="2800" dirty="0">
                <a:latin typeface="Calibri" panose="020F0502020204030204" pitchFamily="34" charset="0"/>
                <a:ea typeface="Calibri" panose="020F0502020204030204" pitchFamily="34" charset="0"/>
                <a:cs typeface="B Nazanin" panose="00000400000000000000" pitchFamily="2" charset="-78"/>
              </a:rPr>
              <a:t>کم می باشد مثال : هزینه کسری صندوق فرو شگاههای بزرگ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algn="just">
              <a:lnSpc>
                <a:spcPct val="107000"/>
              </a:lnSpc>
              <a:spcBef>
                <a:spcPts val="0"/>
              </a:spcBef>
              <a:spcAft>
                <a:spcPts val="800"/>
              </a:spcAft>
            </a:pPr>
            <a:r>
              <a:rPr lang="fa-IR" sz="2800" dirty="0">
                <a:latin typeface="Calibri" panose="020F0502020204030204" pitchFamily="34" charset="0"/>
                <a:ea typeface="Calibri" panose="020F0502020204030204" pitchFamily="34" charset="0"/>
                <a:cs typeface="B Nazanin" panose="00000400000000000000" pitchFamily="2" charset="-78"/>
              </a:rPr>
              <a:t>  </a:t>
            </a:r>
            <a:r>
              <a:rPr lang="fa-IR" sz="3600" b="1" dirty="0">
                <a:solidFill>
                  <a:schemeClr val="accent6">
                    <a:lumMod val="50000"/>
                  </a:schemeClr>
                </a:solidFill>
                <a:latin typeface="Calibri" panose="020F0502020204030204" pitchFamily="34" charset="0"/>
                <a:ea typeface="Calibri" panose="020F0502020204030204" pitchFamily="34" charset="0"/>
                <a:cs typeface="B Nazanin" panose="00000400000000000000" pitchFamily="2" charset="-78"/>
              </a:rPr>
              <a:t>ب </a:t>
            </a:r>
            <a:r>
              <a:rPr lang="fa-IR" sz="3600" b="1" dirty="0">
                <a:solidFill>
                  <a:schemeClr val="accent6">
                    <a:lumMod val="50000"/>
                  </a:schemeClr>
                </a:solidFill>
                <a:latin typeface="Calibri" panose="020F0502020204030204" pitchFamily="34" charset="0"/>
                <a:ea typeface="Calibri" panose="020F0502020204030204" pitchFamily="34" charset="0"/>
                <a:cs typeface="Sakkal Majalla" panose="02000000000000000000" pitchFamily="2" charset="-78"/>
              </a:rPr>
              <a:t>–</a:t>
            </a:r>
            <a:r>
              <a:rPr lang="fa-IR" sz="3600" b="1" dirty="0">
                <a:solidFill>
                  <a:schemeClr val="accent6">
                    <a:lumMod val="50000"/>
                  </a:schemeClr>
                </a:solidFill>
                <a:latin typeface="Calibri" panose="020F0502020204030204" pitchFamily="34" charset="0"/>
                <a:ea typeface="Calibri" panose="020F0502020204030204" pitchFamily="34" charset="0"/>
                <a:cs typeface="B Nazanin" panose="00000400000000000000" pitchFamily="2" charset="-78"/>
              </a:rPr>
              <a:t> انفعالی وبه دلیل عدم آگاهی و یا نبودن </a:t>
            </a:r>
            <a:r>
              <a:rPr lang="fa-IR" sz="3600" b="1" dirty="0" smtClean="0">
                <a:solidFill>
                  <a:schemeClr val="accent6">
                    <a:lumMod val="50000"/>
                  </a:schemeClr>
                </a:solidFill>
                <a:latin typeface="Calibri" panose="020F0502020204030204" pitchFamily="34" charset="0"/>
                <a:ea typeface="Calibri" panose="020F0502020204030204" pitchFamily="34" charset="0"/>
                <a:cs typeface="B Nazanin" panose="00000400000000000000" pitchFamily="2" charset="-78"/>
              </a:rPr>
              <a:t>ارزیابی </a:t>
            </a:r>
            <a:r>
              <a:rPr lang="fa-IR" sz="3600" b="1" dirty="0">
                <a:solidFill>
                  <a:schemeClr val="accent6">
                    <a:lumMod val="50000"/>
                  </a:schemeClr>
                </a:solidFill>
                <a:latin typeface="Calibri" panose="020F0502020204030204" pitchFamily="34" charset="0"/>
                <a:ea typeface="Calibri" panose="020F0502020204030204" pitchFamily="34" charset="0"/>
                <a:cs typeface="B Nazanin" panose="00000400000000000000" pitchFamily="2" charset="-78"/>
              </a:rPr>
              <a:t>مناسب از ریسک  :</a:t>
            </a:r>
            <a:r>
              <a:rPr lang="fa-IR" sz="2800" dirty="0">
                <a:latin typeface="Calibri" panose="020F0502020204030204" pitchFamily="34" charset="0"/>
                <a:ea typeface="Calibri" panose="020F0502020204030204" pitchFamily="34" charset="0"/>
                <a:cs typeface="B Nazanin" panose="00000400000000000000" pitchFamily="2" charset="-78"/>
              </a:rPr>
              <a:t> در این مورد ناچارا نسبت به جبران خسارت اقدام و سپسس ریسک ، مجدد ارزیابی و حوزه های خارج از کنترل را به حداقل می رسانند.</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None/>
            </a:pPr>
            <a:endParaRPr lang="fa-IR" sz="2800" dirty="0" smtClean="0">
              <a:latin typeface="Calibri" panose="020F0502020204030204" pitchFamily="34" charset="0"/>
              <a:ea typeface="Calibri" panose="020F0502020204030204" pitchFamily="34" charset="0"/>
              <a:cs typeface="B Nazanin" panose="00000400000000000000" pitchFamily="2" charset="-78"/>
            </a:endParaRPr>
          </a:p>
          <a:p>
            <a:pPr marL="0" indent="0" algn="just">
              <a:lnSpc>
                <a:spcPct val="107000"/>
              </a:lnSpc>
              <a:spcBef>
                <a:spcPts val="0"/>
              </a:spcBef>
              <a:spcAft>
                <a:spcPts val="800"/>
              </a:spcAft>
              <a:buNone/>
            </a:pPr>
            <a:r>
              <a:rPr lang="fa-IR" sz="3600" b="1" dirty="0" smtClean="0">
                <a:solidFill>
                  <a:schemeClr val="accent3">
                    <a:lumMod val="75000"/>
                  </a:schemeClr>
                </a:solidFill>
                <a:latin typeface="Calibri" panose="020F0502020204030204" pitchFamily="34" charset="0"/>
                <a:ea typeface="Calibri" panose="020F0502020204030204" pitchFamily="34" charset="0"/>
                <a:cs typeface="B Nazanin" panose="00000400000000000000" pitchFamily="2" charset="-78"/>
              </a:rPr>
              <a:t>روشهای </a:t>
            </a:r>
            <a:r>
              <a:rPr lang="fa-IR" sz="3600" b="1" dirty="0">
                <a:solidFill>
                  <a:schemeClr val="accent3">
                    <a:lumMod val="75000"/>
                  </a:schemeClr>
                </a:solidFill>
                <a:latin typeface="Calibri" panose="020F0502020204030204" pitchFamily="34" charset="0"/>
                <a:ea typeface="Calibri" panose="020F0502020204030204" pitchFamily="34" charset="0"/>
                <a:cs typeface="B Nazanin" panose="00000400000000000000" pitchFamily="2" charset="-78"/>
              </a:rPr>
              <a:t>متدوال نگهداری ریسک در ارتباط با </a:t>
            </a:r>
            <a:r>
              <a:rPr lang="fa-IR" sz="3600" b="1" dirty="0" smtClean="0">
                <a:solidFill>
                  <a:schemeClr val="accent3">
                    <a:lumMod val="75000"/>
                  </a:schemeClr>
                </a:solidFill>
                <a:latin typeface="Calibri" panose="020F0502020204030204" pitchFamily="34" charset="0"/>
                <a:ea typeface="Calibri" panose="020F0502020204030204" pitchFamily="34" charset="0"/>
                <a:cs typeface="B Nazanin" panose="00000400000000000000" pitchFamily="2" charset="-78"/>
              </a:rPr>
              <a:t>دارایی  </a:t>
            </a:r>
            <a:r>
              <a:rPr lang="fa-IR" sz="3600" b="1" dirty="0">
                <a:solidFill>
                  <a:schemeClr val="accent3">
                    <a:lumMod val="75000"/>
                  </a:schemeClr>
                </a:solidFill>
                <a:latin typeface="Calibri" panose="020F0502020204030204" pitchFamily="34" charset="0"/>
                <a:ea typeface="Calibri" panose="020F0502020204030204" pitchFamily="34" charset="0"/>
                <a:cs typeface="B Nazanin" panose="00000400000000000000" pitchFamily="2" charset="-78"/>
              </a:rPr>
              <a:t>واموال</a:t>
            </a:r>
            <a:endParaRPr lang="en-US" sz="3600" b="1" dirty="0">
              <a:solidFill>
                <a:schemeClr val="accent3">
                  <a:lumMod val="75000"/>
                </a:schemeClr>
              </a:solidFill>
              <a:latin typeface="Calibri" panose="020F0502020204030204" pitchFamily="34" charset="0"/>
              <a:ea typeface="Calibri" panose="020F0502020204030204" pitchFamily="34" charset="0"/>
              <a:cs typeface="Arial" panose="020B0604020202020204" pitchFamily="34" charset="0"/>
            </a:endParaRPr>
          </a:p>
          <a:p>
            <a:pPr marL="0" algn="just">
              <a:lnSpc>
                <a:spcPct val="107000"/>
              </a:lnSpc>
              <a:spcBef>
                <a:spcPts val="0"/>
              </a:spcBef>
              <a:spcAft>
                <a:spcPts val="800"/>
              </a:spcAft>
            </a:pPr>
            <a:r>
              <a:rPr lang="fa-IR" sz="3600" b="1" dirty="0">
                <a:solidFill>
                  <a:srgbClr val="FF3399"/>
                </a:solidFill>
                <a:latin typeface="Calibri" panose="020F0502020204030204" pitchFamily="34" charset="0"/>
                <a:ea typeface="Calibri" panose="020F0502020204030204" pitchFamily="34" charset="0"/>
                <a:cs typeface="B Nazanin" panose="00000400000000000000" pitchFamily="2" charset="-78"/>
              </a:rPr>
              <a:t>الف  - ذخیره سازی </a:t>
            </a:r>
            <a:r>
              <a:rPr lang="fa-IR" sz="2800" dirty="0">
                <a:latin typeface="Calibri" panose="020F0502020204030204" pitchFamily="34" charset="0"/>
                <a:ea typeface="Calibri" panose="020F0502020204030204" pitchFamily="34" charset="0"/>
                <a:cs typeface="Sakkal Majalla" panose="02000000000000000000" pitchFamily="2" charset="-78"/>
              </a:rPr>
              <a:t>–</a:t>
            </a:r>
            <a:r>
              <a:rPr lang="fa-IR" sz="3300" dirty="0">
                <a:latin typeface="Calibri" panose="020F0502020204030204" pitchFamily="34" charset="0"/>
                <a:ea typeface="Calibri" panose="020F0502020204030204" pitchFamily="34" charset="0"/>
                <a:cs typeface="B Nazanin" panose="00000400000000000000" pitchFamily="2" charset="-78"/>
              </a:rPr>
              <a:t>مانند ذخیره وجه نقد یا سیستم خط پشتیبان در خطوط حمل ونقل فرآورده های نفتی  ویا ذخیره احتیاطی موجودی انبار</a:t>
            </a:r>
            <a:endParaRPr lang="en-US" sz="3300" dirty="0">
              <a:latin typeface="Calibri" panose="020F0502020204030204" pitchFamily="34" charset="0"/>
              <a:ea typeface="Calibri" panose="020F0502020204030204" pitchFamily="34" charset="0"/>
              <a:cs typeface="Arial" panose="020B0604020202020204" pitchFamily="34" charset="0"/>
            </a:endParaRPr>
          </a:p>
          <a:p>
            <a:pPr marL="0" algn="just">
              <a:lnSpc>
                <a:spcPct val="107000"/>
              </a:lnSpc>
              <a:spcBef>
                <a:spcPts val="0"/>
              </a:spcBef>
              <a:spcAft>
                <a:spcPts val="800"/>
              </a:spcAft>
            </a:pPr>
            <a:r>
              <a:rPr lang="fa-IR" sz="3600" b="1" dirty="0">
                <a:solidFill>
                  <a:srgbClr val="FF3399"/>
                </a:solidFill>
                <a:latin typeface="Calibri" panose="020F0502020204030204" pitchFamily="34" charset="0"/>
                <a:ea typeface="Calibri" panose="020F0502020204030204" pitchFamily="34" charset="0"/>
                <a:cs typeface="B Nazanin" panose="00000400000000000000" pitchFamily="2" charset="-78"/>
              </a:rPr>
              <a:t>ب </a:t>
            </a:r>
            <a:r>
              <a:rPr lang="fa-IR" sz="3600" b="1" dirty="0">
                <a:solidFill>
                  <a:srgbClr val="FF3399"/>
                </a:solidFill>
                <a:latin typeface="Calibri" panose="020F0502020204030204" pitchFamily="34" charset="0"/>
                <a:ea typeface="Calibri" panose="020F0502020204030204" pitchFamily="34" charset="0"/>
                <a:cs typeface="Sakkal Majalla" panose="02000000000000000000" pitchFamily="2" charset="-78"/>
              </a:rPr>
              <a:t>–</a:t>
            </a:r>
            <a:r>
              <a:rPr lang="fa-IR" sz="3600" b="1" dirty="0">
                <a:solidFill>
                  <a:srgbClr val="FF3399"/>
                </a:solidFill>
                <a:latin typeface="Calibri" panose="020F0502020204030204" pitchFamily="34" charset="0"/>
                <a:ea typeface="Calibri" panose="020F0502020204030204" pitchFamily="34" charset="0"/>
                <a:cs typeface="B Nazanin" panose="00000400000000000000" pitchFamily="2" charset="-78"/>
              </a:rPr>
              <a:t> ایجاد صندوق های خصوصی بیمه : </a:t>
            </a:r>
            <a:r>
              <a:rPr lang="fa-IR" sz="3300" dirty="0">
                <a:latin typeface="Calibri" panose="020F0502020204030204" pitchFamily="34" charset="0"/>
                <a:ea typeface="Calibri" panose="020F0502020204030204" pitchFamily="34" charset="0"/>
                <a:cs typeface="B Nazanin" panose="00000400000000000000" pitchFamily="2" charset="-78"/>
              </a:rPr>
              <a:t>مانند صندوق تامین خسارت حوادث </a:t>
            </a:r>
            <a:r>
              <a:rPr lang="fa-IR" sz="3300" dirty="0" smtClean="0">
                <a:latin typeface="Calibri" panose="020F0502020204030204" pitchFamily="34" charset="0"/>
                <a:ea typeface="Calibri" panose="020F0502020204030204" pitchFamily="34" charset="0"/>
                <a:cs typeface="B Nazanin" panose="00000400000000000000" pitchFamily="2" charset="-78"/>
              </a:rPr>
              <a:t>طبیعی</a:t>
            </a:r>
          </a:p>
          <a:p>
            <a:pPr marL="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cs typeface="Arial" panose="020B0604020202020204" pitchFamily="34" charset="0"/>
            </a:endParaRPr>
          </a:p>
          <a:p>
            <a:pPr marL="0" algn="just">
              <a:lnSpc>
                <a:spcPct val="107000"/>
              </a:lnSpc>
              <a:spcBef>
                <a:spcPts val="0"/>
              </a:spcBef>
              <a:spcAft>
                <a:spcPts val="800"/>
              </a:spcAft>
            </a:pPr>
            <a:r>
              <a:rPr lang="fa-IR" sz="3600" b="1" dirty="0">
                <a:solidFill>
                  <a:srgbClr val="FF3399"/>
                </a:solidFill>
                <a:latin typeface="Calibri" panose="020F0502020204030204" pitchFamily="34" charset="0"/>
                <a:ea typeface="Calibri" panose="020F0502020204030204" pitchFamily="34" charset="0"/>
                <a:cs typeface="B Nazanin" panose="00000400000000000000" pitchFamily="2" charset="-78"/>
              </a:rPr>
              <a:t>ج </a:t>
            </a:r>
            <a:r>
              <a:rPr lang="fa-IR" sz="3600" b="1" dirty="0">
                <a:solidFill>
                  <a:srgbClr val="FF3399"/>
                </a:solidFill>
                <a:latin typeface="Calibri" panose="020F0502020204030204" pitchFamily="34" charset="0"/>
                <a:ea typeface="Calibri" panose="020F0502020204030204" pitchFamily="34" charset="0"/>
                <a:cs typeface="Sakkal Majalla" panose="02000000000000000000" pitchFamily="2" charset="-78"/>
              </a:rPr>
              <a:t>–</a:t>
            </a:r>
            <a:r>
              <a:rPr lang="fa-IR" sz="3600" b="1" dirty="0">
                <a:solidFill>
                  <a:srgbClr val="FF3399"/>
                </a:solidFill>
                <a:latin typeface="Calibri" panose="020F0502020204030204" pitchFamily="34" charset="0"/>
                <a:ea typeface="Calibri" panose="020F0502020204030204" pitchFamily="34" charset="0"/>
                <a:cs typeface="B Nazanin" panose="00000400000000000000" pitchFamily="2" charset="-78"/>
              </a:rPr>
              <a:t> استفاده از کپتیو یا بیمه گران واسطه</a:t>
            </a:r>
            <a:r>
              <a:rPr lang="fa-IR" sz="3300" b="1" dirty="0">
                <a:solidFill>
                  <a:srgbClr val="FF3399"/>
                </a:solidFill>
                <a:latin typeface="Calibri" panose="020F0502020204030204" pitchFamily="34" charset="0"/>
                <a:ea typeface="Calibri" panose="020F0502020204030204" pitchFamily="34" charset="0"/>
                <a:cs typeface="B Nazanin" panose="00000400000000000000" pitchFamily="2" charset="-78"/>
              </a:rPr>
              <a:t>: </a:t>
            </a:r>
            <a:r>
              <a:rPr lang="fa-IR" sz="3300" dirty="0">
                <a:latin typeface="Calibri" panose="020F0502020204030204" pitchFamily="34" charset="0"/>
                <a:ea typeface="Calibri" panose="020F0502020204030204" pitchFamily="34" charset="0"/>
                <a:cs typeface="B Nazanin" panose="00000400000000000000" pitchFamily="2" charset="-78"/>
              </a:rPr>
              <a:t>بعضی ازسازمانها و موسسات و شرکت های بزرگ که دارای امکانات مالی و انسانی مناسب  هستند اموال و </a:t>
            </a:r>
            <a:r>
              <a:rPr lang="fa-IR" sz="3300" dirty="0" smtClean="0">
                <a:latin typeface="Calibri" panose="020F0502020204030204" pitchFamily="34" charset="0"/>
                <a:ea typeface="Calibri" panose="020F0502020204030204" pitchFamily="34" charset="0"/>
                <a:cs typeface="B Nazanin" panose="00000400000000000000" pitchFamily="2" charset="-78"/>
              </a:rPr>
              <a:t>دارایی </a:t>
            </a:r>
            <a:r>
              <a:rPr lang="fa-IR" sz="3300" dirty="0">
                <a:latin typeface="Calibri" panose="020F0502020204030204" pitchFamily="34" charset="0"/>
                <a:ea typeface="Calibri" panose="020F0502020204030204" pitchFamily="34" charset="0"/>
                <a:cs typeface="B Nazanin" panose="00000400000000000000" pitchFamily="2" charset="-78"/>
              </a:rPr>
              <a:t>خود را نزد شرکت بیمه گری که خود ایجاد کرده اند بیمه می کنند تفاوت اصلی بین کپتیوها و صندوق های خصوصی بیمه در این است که کپتیوها به عنوان یک بیمه گر عمل و در موارد خارج از حدود امکانات و ظرفیت ، خود را نزد دیگر شرکت ها بیمه اتکائی می کنند ولی صندوقها فقط تامین مالی خسارت را انجام میدهند ودر واقع ریسک اصلا متقل نمی گردد بعضی از کپتیوها در ایران :صندوق بیمه محصولات کشاورزی و صندوق بیمه صادرات ایران و صندوق بیمه فعالیت معدنی  </a:t>
            </a:r>
            <a:endParaRPr lang="en-US" sz="3300" dirty="0">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4210005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914400"/>
            <a:ext cx="7854696" cy="1752600"/>
          </a:xfrm>
        </p:spPr>
        <p:txBody>
          <a:bodyPr>
            <a:normAutofit/>
          </a:bodyPr>
          <a:lstStyle/>
          <a:p>
            <a:r>
              <a:rPr lang="ar-SA" sz="3600" b="1" dirty="0" smtClean="0">
                <a:cs typeface="B Titr" pitchFamily="2" charset="-78"/>
              </a:rPr>
              <a:t>موضوع :</a:t>
            </a:r>
            <a:r>
              <a:rPr lang="fa-IR" sz="3600" b="1" dirty="0" smtClean="0">
                <a:cs typeface="B Titr" pitchFamily="2" charset="-78"/>
              </a:rPr>
              <a:t> ریسک های اموال ودارایی </a:t>
            </a:r>
            <a:r>
              <a:rPr lang="en-US" sz="3600" b="1" dirty="0" smtClean="0">
                <a:cs typeface="B Titr" pitchFamily="2" charset="-78"/>
              </a:rPr>
              <a:t/>
            </a:r>
            <a:br>
              <a:rPr lang="en-US" sz="3600" b="1" dirty="0" smtClean="0">
                <a:cs typeface="B Titr" pitchFamily="2" charset="-78"/>
              </a:rPr>
            </a:br>
            <a:r>
              <a:rPr lang="en-US" sz="3600" b="1" dirty="0" smtClean="0">
                <a:cs typeface="B Titr" pitchFamily="2" charset="-78"/>
              </a:rPr>
              <a:t>              </a:t>
            </a:r>
            <a:endParaRPr lang="fa-IR" sz="3600" b="1" dirty="0">
              <a:solidFill>
                <a:srgbClr val="00B050"/>
              </a:solidFill>
              <a:cs typeface="B Titr" pitchFamily="2" charset="-78"/>
            </a:endParaRPr>
          </a:p>
        </p:txBody>
      </p:sp>
      <p:sp>
        <p:nvSpPr>
          <p:cNvPr id="4" name="Subtitle 2"/>
          <p:cNvSpPr txBox="1">
            <a:spLocks/>
          </p:cNvSpPr>
          <p:nvPr/>
        </p:nvSpPr>
        <p:spPr>
          <a:xfrm>
            <a:off x="785786" y="3500438"/>
            <a:ext cx="7854696" cy="1752600"/>
          </a:xfrm>
          <a:prstGeom prst="rect">
            <a:avLst/>
          </a:prstGeom>
        </p:spPr>
        <p:txBody>
          <a:bodyPr vert="horz" lIns="0" rIns="18288">
            <a:normAutofit/>
          </a:bodyPr>
          <a:lstStyle/>
          <a:p>
            <a:pPr marR="45720">
              <a:spcBef>
                <a:spcPct val="20000"/>
              </a:spcBef>
              <a:buClr>
                <a:srgbClr val="C32D2E"/>
              </a:buClr>
              <a:buSzPct val="95000"/>
              <a:buFont typeface="Wingdings 2"/>
              <a:buNone/>
              <a:defRPr/>
            </a:pPr>
            <a:endParaRPr lang="fa-IR" sz="4000" dirty="0">
              <a:solidFill>
                <a:prstClr val="black"/>
              </a:solidFill>
              <a:cs typeface="B Baran" pitchFamily="2" charset="-78"/>
            </a:endParaRPr>
          </a:p>
        </p:txBody>
      </p:sp>
      <p:sp>
        <p:nvSpPr>
          <p:cNvPr id="63489" name="Rectangle 1"/>
          <p:cNvSpPr>
            <a:spLocks noChangeArrowheads="1"/>
          </p:cNvSpPr>
          <p:nvPr/>
        </p:nvSpPr>
        <p:spPr bwMode="auto">
          <a:xfrm>
            <a:off x="517931" y="2513857"/>
            <a:ext cx="5828591"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ar-SA" sz="3600" b="1" dirty="0" smtClean="0">
                <a:solidFill>
                  <a:prstClr val="black"/>
                </a:solidFill>
                <a:latin typeface="IranNastaliq" pitchFamily="18" charset="0"/>
                <a:ea typeface="Times New Roman" pitchFamily="18" charset="0"/>
                <a:cs typeface="B Homa" pitchFamily="2" charset="-78"/>
              </a:rPr>
              <a:t>استاد محترم :</a:t>
            </a:r>
            <a:endParaRPr lang="fa-IR" sz="3600" b="1" dirty="0" smtClean="0">
              <a:solidFill>
                <a:prstClr val="black"/>
              </a:solidFill>
              <a:latin typeface="IranNastaliq" pitchFamily="18" charset="0"/>
              <a:ea typeface="Times New Roman" pitchFamily="18" charset="0"/>
              <a:cs typeface="B Homa" pitchFamily="2" charset="-78"/>
            </a:endParaRPr>
          </a:p>
          <a:p>
            <a:pPr algn="ctr" fontAlgn="base">
              <a:spcBef>
                <a:spcPct val="0"/>
              </a:spcBef>
              <a:spcAft>
                <a:spcPct val="0"/>
              </a:spcAft>
            </a:pPr>
            <a:endParaRPr lang="en-US" sz="800" dirty="0" smtClean="0">
              <a:solidFill>
                <a:prstClr val="black"/>
              </a:solidFill>
              <a:latin typeface="Arial" pitchFamily="34" charset="0"/>
              <a:cs typeface="Arial" pitchFamily="34" charset="0"/>
            </a:endParaRPr>
          </a:p>
          <a:p>
            <a:pPr algn="ctr" eaLnBrk="0" fontAlgn="base" hangingPunct="0">
              <a:spcBef>
                <a:spcPct val="0"/>
              </a:spcBef>
              <a:spcAft>
                <a:spcPct val="0"/>
              </a:spcAft>
            </a:pPr>
            <a:r>
              <a:rPr lang="ar-SA" sz="3600" b="1" dirty="0" smtClean="0">
                <a:solidFill>
                  <a:srgbClr val="00B050"/>
                </a:solidFill>
                <a:latin typeface="IranNastaliq" pitchFamily="18" charset="0"/>
                <a:ea typeface="Times New Roman" pitchFamily="18" charset="0"/>
                <a:cs typeface="B Nazanin" panose="00000400000000000000" pitchFamily="2" charset="-78"/>
              </a:rPr>
              <a:t>جناب آقاي </a:t>
            </a:r>
            <a:r>
              <a:rPr lang="en-US" sz="3600" b="1" dirty="0" smtClean="0">
                <a:solidFill>
                  <a:srgbClr val="00B050"/>
                </a:solidFill>
                <a:latin typeface="IranNastaliq" pitchFamily="18" charset="0"/>
                <a:ea typeface="Times New Roman" pitchFamily="18" charset="0"/>
                <a:cs typeface="B Nazanin" panose="00000400000000000000" pitchFamily="2" charset="-78"/>
              </a:rPr>
              <a:t> </a:t>
            </a:r>
            <a:r>
              <a:rPr lang="fa-IR" sz="3600" b="1" dirty="0" smtClean="0">
                <a:solidFill>
                  <a:srgbClr val="00B050"/>
                </a:solidFill>
                <a:latin typeface="IranNastaliq" pitchFamily="18" charset="0"/>
                <a:ea typeface="Times New Roman" pitchFamily="18" charset="0"/>
                <a:cs typeface="B Nazanin" panose="00000400000000000000" pitchFamily="2" charset="-78"/>
              </a:rPr>
              <a:t>دکتر</a:t>
            </a:r>
            <a:r>
              <a:rPr lang="ar-SA" sz="3600" b="1" dirty="0" smtClean="0">
                <a:solidFill>
                  <a:srgbClr val="00B050"/>
                </a:solidFill>
                <a:latin typeface="IranNastaliq" pitchFamily="18" charset="0"/>
                <a:ea typeface="Times New Roman" pitchFamily="18" charset="0"/>
                <a:cs typeface="B Nazanin" panose="00000400000000000000" pitchFamily="2" charset="-78"/>
              </a:rPr>
              <a:t> </a:t>
            </a:r>
            <a:r>
              <a:rPr lang="fa-IR" sz="3600" b="1" dirty="0" smtClean="0">
                <a:solidFill>
                  <a:srgbClr val="00B050"/>
                </a:solidFill>
                <a:latin typeface="IranNastaliq" pitchFamily="18" charset="0"/>
                <a:ea typeface="Times New Roman" pitchFamily="18" charset="0"/>
                <a:cs typeface="B Nazanin" panose="00000400000000000000" pitchFamily="2" charset="-78"/>
              </a:rPr>
              <a:t>احمد ناطق گلستان </a:t>
            </a:r>
            <a:endParaRPr lang="ar-SA" sz="3600" dirty="0" smtClean="0">
              <a:solidFill>
                <a:srgbClr val="00B050"/>
              </a:solidFill>
              <a:latin typeface="Arial" pitchFamily="34" charset="0"/>
              <a:cs typeface="B Nazanin" panose="00000400000000000000" pitchFamily="2" charset="-78"/>
            </a:endParaRPr>
          </a:p>
        </p:txBody>
      </p:sp>
      <p:sp>
        <p:nvSpPr>
          <p:cNvPr id="63490" name="Rectangle 2"/>
          <p:cNvSpPr>
            <a:spLocks noChangeArrowheads="1"/>
          </p:cNvSpPr>
          <p:nvPr/>
        </p:nvSpPr>
        <p:spPr bwMode="auto">
          <a:xfrm>
            <a:off x="517931" y="4806762"/>
            <a:ext cx="2571768"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SA" sz="2800" b="1" dirty="0">
                <a:solidFill>
                  <a:prstClr val="black"/>
                </a:solidFill>
                <a:cs typeface="B Baran" pitchFamily="2" charset="-78"/>
              </a:rPr>
              <a:t>تهيه كننده :</a:t>
            </a:r>
            <a:endParaRPr lang="en-US" sz="2800" dirty="0">
              <a:solidFill>
                <a:prstClr val="black"/>
              </a:solidFill>
              <a:cs typeface="B Baran" pitchFamily="2" charset="-78"/>
            </a:endParaRPr>
          </a:p>
          <a:p>
            <a:r>
              <a:rPr lang="fa-IR" sz="2000" b="1" dirty="0" smtClean="0">
                <a:solidFill>
                  <a:prstClr val="black"/>
                </a:solidFill>
                <a:cs typeface="B Nazanin" pitchFamily="2" charset="-78"/>
              </a:rPr>
              <a:t>                   </a:t>
            </a:r>
            <a:r>
              <a:rPr lang="fa-IR" sz="2400" b="1" dirty="0" smtClean="0">
                <a:solidFill>
                  <a:srgbClr val="00B050"/>
                </a:solidFill>
                <a:cs typeface="B Nazanin" pitchFamily="2" charset="-78"/>
              </a:rPr>
              <a:t>محمد گنجی</a:t>
            </a:r>
            <a:endParaRPr lang="en-US" sz="2400" dirty="0">
              <a:solidFill>
                <a:srgbClr val="00B050"/>
              </a:solidFill>
              <a:cs typeface="B Nazanin" pitchFamily="2" charset="-78"/>
            </a:endParaRPr>
          </a:p>
        </p:txBody>
      </p:sp>
    </p:spTree>
    <p:extLst>
      <p:ext uri="{BB962C8B-B14F-4D97-AF65-F5344CB8AC3E}">
        <p14:creationId xmlns:p14="http://schemas.microsoft.com/office/powerpoint/2010/main" val="5037880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lgn="just">
              <a:lnSpc>
                <a:spcPct val="107000"/>
              </a:lnSpc>
              <a:spcBef>
                <a:spcPts val="0"/>
              </a:spcBef>
              <a:spcAft>
                <a:spcPts val="800"/>
              </a:spcAft>
              <a:buNone/>
            </a:pPr>
            <a:r>
              <a:rPr lang="fa-IR" sz="2800" b="1"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4  </a:t>
            </a:r>
            <a:r>
              <a:rPr lang="fa-IR" sz="2800" b="1" dirty="0">
                <a:solidFill>
                  <a:srgbClr val="00B050"/>
                </a:solidFill>
                <a:latin typeface="Calibri" panose="020F0502020204030204" pitchFamily="34" charset="0"/>
                <a:ea typeface="Calibri" panose="020F0502020204030204" pitchFamily="34" charset="0"/>
                <a:cs typeface="Sakkal Majalla" panose="02000000000000000000" pitchFamily="2" charset="-78"/>
              </a:rPr>
              <a:t>–</a:t>
            </a:r>
            <a:r>
              <a:rPr lang="fa-IR" sz="2800" b="1" dirty="0">
                <a:solidFill>
                  <a:srgbClr val="00B050"/>
                </a:solidFill>
                <a:latin typeface="Calibri" panose="020F0502020204030204" pitchFamily="34" charset="0"/>
                <a:ea typeface="Calibri" panose="020F0502020204030204" pitchFamily="34" charset="0"/>
                <a:cs typeface="B Nazanin" panose="00000400000000000000" pitchFamily="2" charset="-78"/>
              </a:rPr>
              <a:t> انتقال به روش غیر بیمه ای :</a:t>
            </a:r>
            <a:endParaRPr lang="en-US" sz="2800" b="1" dirty="0">
              <a:solidFill>
                <a:srgbClr val="00B050"/>
              </a:solidFill>
              <a:latin typeface="Calibri" panose="020F0502020204030204" pitchFamily="34" charset="0"/>
              <a:ea typeface="Calibri" panose="020F0502020204030204" pitchFamily="34" charset="0"/>
              <a:cs typeface="Arial" panose="020B0604020202020204" pitchFamily="34" charset="0"/>
            </a:endParaRPr>
          </a:p>
          <a:p>
            <a:pPr marL="0" algn="just">
              <a:lnSpc>
                <a:spcPct val="107000"/>
              </a:lnSpc>
              <a:spcBef>
                <a:spcPts val="0"/>
              </a:spcBef>
              <a:spcAft>
                <a:spcPts val="800"/>
              </a:spcAft>
            </a:pPr>
            <a:r>
              <a:rPr lang="fa-IR" sz="2800" dirty="0">
                <a:latin typeface="Calibri" panose="020F0502020204030204" pitchFamily="34" charset="0"/>
                <a:ea typeface="Calibri" panose="020F0502020204030204" pitchFamily="34" charset="0"/>
                <a:cs typeface="B Nazanin" panose="00000400000000000000" pitchFamily="2" charset="-78"/>
              </a:rPr>
              <a:t>انتقال </a:t>
            </a:r>
            <a:r>
              <a:rPr lang="fa-IR" sz="2800" dirty="0" smtClean="0">
                <a:latin typeface="Calibri" panose="020F0502020204030204" pitchFamily="34" charset="0"/>
                <a:ea typeface="Calibri" panose="020F0502020204030204" pitchFamily="34" charset="0"/>
                <a:cs typeface="B Nazanin" panose="00000400000000000000" pitchFamily="2" charset="-78"/>
              </a:rPr>
              <a:t>دارایی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algn="just">
              <a:lnSpc>
                <a:spcPct val="107000"/>
              </a:lnSpc>
              <a:spcBef>
                <a:spcPts val="0"/>
              </a:spcBef>
              <a:spcAft>
                <a:spcPts val="800"/>
              </a:spcAft>
            </a:pPr>
            <a:r>
              <a:rPr lang="fa-IR" sz="2800" dirty="0">
                <a:latin typeface="Calibri" panose="020F0502020204030204" pitchFamily="34" charset="0"/>
                <a:ea typeface="Calibri" panose="020F0502020204030204" pitchFamily="34" charset="0"/>
                <a:cs typeface="B Nazanin" panose="00000400000000000000" pitchFamily="2" charset="-78"/>
              </a:rPr>
              <a:t>انتقال ریسکهای مربوطه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algn="just">
              <a:lnSpc>
                <a:spcPct val="107000"/>
              </a:lnSpc>
              <a:spcBef>
                <a:spcPts val="0"/>
              </a:spcBef>
              <a:spcAft>
                <a:spcPts val="800"/>
              </a:spcAft>
            </a:pPr>
            <a:r>
              <a:rPr lang="fa-IR" sz="2800" dirty="0" smtClean="0">
                <a:latin typeface="Calibri" panose="020F0502020204030204" pitchFamily="34" charset="0"/>
                <a:ea typeface="Calibri" panose="020F0502020204030204" pitchFamily="34" charset="0"/>
                <a:cs typeface="B Nazanin" panose="00000400000000000000" pitchFamily="2" charset="-78"/>
              </a:rPr>
              <a:t>انتقال </a:t>
            </a:r>
            <a:r>
              <a:rPr lang="fa-IR" sz="2800" dirty="0">
                <a:latin typeface="Calibri" panose="020F0502020204030204" pitchFamily="34" charset="0"/>
                <a:ea typeface="Calibri" panose="020F0502020204030204" pitchFamily="34" charset="0"/>
                <a:cs typeface="B Nazanin" panose="00000400000000000000" pitchFamily="2" charset="-78"/>
              </a:rPr>
              <a:t>تامین مالی ریسک</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algn="just">
              <a:lnSpc>
                <a:spcPct val="107000"/>
              </a:lnSpc>
              <a:spcBef>
                <a:spcPts val="0"/>
              </a:spcBef>
              <a:spcAft>
                <a:spcPts val="800"/>
              </a:spcAft>
            </a:pPr>
            <a:r>
              <a:rPr lang="fa-IR" sz="2800" dirty="0" smtClean="0">
                <a:latin typeface="Calibri" panose="020F0502020204030204" pitchFamily="34" charset="0"/>
                <a:ea typeface="Calibri" panose="020F0502020204030204" pitchFamily="34" charset="0"/>
                <a:cs typeface="B Nazanin" panose="00000400000000000000" pitchFamily="2" charset="-78"/>
              </a:rPr>
              <a:t>انتقال </a:t>
            </a:r>
            <a:r>
              <a:rPr lang="fa-IR" sz="2800" dirty="0">
                <a:latin typeface="Calibri" panose="020F0502020204030204" pitchFamily="34" charset="0"/>
                <a:ea typeface="Calibri" panose="020F0502020204030204" pitchFamily="34" charset="0"/>
                <a:cs typeface="B Nazanin" panose="00000400000000000000" pitchFamily="2" charset="-78"/>
              </a:rPr>
              <a:t>ریسک از طریق قرارداد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algn="just">
              <a:lnSpc>
                <a:spcPct val="107000"/>
              </a:lnSpc>
              <a:spcBef>
                <a:spcPts val="0"/>
              </a:spcBef>
              <a:spcAft>
                <a:spcPts val="800"/>
              </a:spcAft>
            </a:pPr>
            <a:r>
              <a:rPr lang="fa-IR" sz="2800" dirty="0">
                <a:latin typeface="Calibri" panose="020F0502020204030204" pitchFamily="34" charset="0"/>
                <a:ea typeface="Calibri" panose="020F0502020204030204" pitchFamily="34" charset="0"/>
                <a:cs typeface="B Nazanin" panose="00000400000000000000" pitchFamily="2" charset="-78"/>
              </a:rPr>
              <a:t>انتقال ریسک از </a:t>
            </a:r>
            <a:r>
              <a:rPr lang="fa-IR" sz="2800" dirty="0" smtClean="0">
                <a:latin typeface="Calibri" panose="020F0502020204030204" pitchFamily="34" charset="0"/>
                <a:ea typeface="Calibri" panose="020F0502020204030204" pitchFamily="34" charset="0"/>
                <a:cs typeface="B Nazanin" panose="00000400000000000000" pitchFamily="2" charset="-78"/>
              </a:rPr>
              <a:t>طریق </a:t>
            </a:r>
            <a:r>
              <a:rPr lang="fa-IR" sz="2800" dirty="0">
                <a:latin typeface="Calibri" panose="020F0502020204030204" pitchFamily="34" charset="0"/>
                <a:ea typeface="Calibri" panose="020F0502020204030204" pitchFamily="34" charset="0"/>
                <a:cs typeface="B Nazanin" panose="00000400000000000000" pitchFamily="2" charset="-78"/>
              </a:rPr>
              <a:t>معاملات تامینی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algn="just">
              <a:lnSpc>
                <a:spcPct val="107000"/>
              </a:lnSpc>
              <a:spcBef>
                <a:spcPts val="0"/>
              </a:spcBef>
              <a:spcAft>
                <a:spcPts val="800"/>
              </a:spcAft>
            </a:pPr>
            <a:r>
              <a:rPr lang="fa-IR" sz="2800" dirty="0">
                <a:latin typeface="Calibri" panose="020F0502020204030204" pitchFamily="34" charset="0"/>
                <a:ea typeface="Calibri" panose="020F0502020204030204" pitchFamily="34" charset="0"/>
                <a:cs typeface="B Nazanin" panose="00000400000000000000" pitchFamily="2" charset="-78"/>
              </a:rPr>
              <a:t>انتقال ریسک از طریق مشارکت</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1840271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lgn="just">
              <a:lnSpc>
                <a:spcPct val="107000"/>
              </a:lnSpc>
              <a:spcBef>
                <a:spcPts val="0"/>
              </a:spcBef>
              <a:spcAft>
                <a:spcPts val="800"/>
              </a:spcAft>
              <a:buNone/>
            </a:pPr>
            <a:r>
              <a:rPr lang="fa-IR" sz="2800" b="1"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5  </a:t>
            </a:r>
            <a:r>
              <a:rPr lang="fa-IR" sz="2800" b="1" dirty="0" smtClean="0">
                <a:solidFill>
                  <a:srgbClr val="00B050"/>
                </a:solidFill>
                <a:latin typeface="Calibri" panose="020F0502020204030204" pitchFamily="34" charset="0"/>
                <a:ea typeface="Calibri" panose="020F0502020204030204" pitchFamily="34" charset="0"/>
                <a:cs typeface="Sakkal Majalla" panose="02000000000000000000" pitchFamily="2" charset="-78"/>
              </a:rPr>
              <a:t>–</a:t>
            </a:r>
            <a:r>
              <a:rPr lang="fa-IR" sz="2800" b="1"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 </a:t>
            </a:r>
            <a:r>
              <a:rPr lang="fa-IR" sz="2800" b="1" dirty="0">
                <a:solidFill>
                  <a:srgbClr val="00B050"/>
                </a:solidFill>
                <a:latin typeface="Calibri" panose="020F0502020204030204" pitchFamily="34" charset="0"/>
                <a:ea typeface="Calibri" panose="020F0502020204030204" pitchFamily="34" charset="0"/>
                <a:cs typeface="B Nazanin" panose="00000400000000000000" pitchFamily="2" charset="-78"/>
              </a:rPr>
              <a:t>بیمه </a:t>
            </a:r>
            <a:r>
              <a:rPr lang="fa-IR" sz="2800" b="1"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sz="2800" b="1" dirty="0">
              <a:solidFill>
                <a:srgbClr val="00B050"/>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None/>
            </a:pPr>
            <a:r>
              <a:rPr lang="fa-IR" sz="2800" dirty="0">
                <a:latin typeface="Calibri" panose="020F0502020204030204" pitchFamily="34" charset="0"/>
                <a:ea typeface="Calibri" panose="020F0502020204030204" pitchFamily="34" charset="0"/>
                <a:cs typeface="B Nazanin" panose="00000400000000000000" pitchFamily="2" charset="-78"/>
              </a:rPr>
              <a:t>به عنوان ابزار اساسی اداره </a:t>
            </a:r>
            <a:r>
              <a:rPr lang="fa-IR" sz="2800" dirty="0" smtClean="0">
                <a:latin typeface="Calibri" panose="020F0502020204030204" pitchFamily="34" charset="0"/>
                <a:ea typeface="Calibri" panose="020F0502020204030204" pitchFamily="34" charset="0"/>
                <a:cs typeface="B Nazanin" panose="00000400000000000000" pitchFamily="2" charset="-78"/>
              </a:rPr>
              <a:t>ریسک </a:t>
            </a:r>
            <a:r>
              <a:rPr lang="fa-IR" sz="2800" dirty="0">
                <a:latin typeface="Calibri" panose="020F0502020204030204" pitchFamily="34" charset="0"/>
                <a:ea typeface="Calibri" panose="020F0502020204030204" pitchFamily="34" charset="0"/>
                <a:cs typeface="B Nazanin" panose="00000400000000000000" pitchFamily="2" charset="-78"/>
              </a:rPr>
              <a:t>های اموال و </a:t>
            </a:r>
            <a:r>
              <a:rPr lang="fa-IR" sz="2800" dirty="0" smtClean="0">
                <a:latin typeface="Calibri" panose="020F0502020204030204" pitchFamily="34" charset="0"/>
                <a:ea typeface="Calibri" panose="020F0502020204030204" pitchFamily="34" charset="0"/>
                <a:cs typeface="B Nazanin" panose="00000400000000000000" pitchFamily="2" charset="-78"/>
              </a:rPr>
              <a:t>دارایی </a:t>
            </a:r>
            <a:r>
              <a:rPr lang="fa-IR" sz="2800" dirty="0">
                <a:latin typeface="Calibri" panose="020F0502020204030204" pitchFamily="34" charset="0"/>
                <a:ea typeface="Calibri" panose="020F0502020204030204" pitchFamily="34" charset="0"/>
                <a:cs typeface="B Nazanin" panose="00000400000000000000" pitchFamily="2" charset="-78"/>
              </a:rPr>
              <a:t>محسوب می شود که عمده ترین ریسکهای مورد پوشش آن عبارتند از : ریسک آتش سوزی و خطرات تبعی مانند صاعقه و انفجار، سرقت ، زلزله ، شکست شیشه ، توفان ، سقوط هواپیما ، عدم نفع، ریسک حمل ونقل ، ریسک مهندسی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46244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928" y="762000"/>
            <a:ext cx="8229600" cy="1173480"/>
          </a:xfrm>
        </p:spPr>
        <p:txBody>
          <a:bodyPr>
            <a:normAutofit fontScale="90000"/>
          </a:bodyPr>
          <a:lstStyle/>
          <a:p>
            <a:pPr algn="r"/>
            <a:r>
              <a:rPr lang="fa-IR" sz="3600" b="1" dirty="0">
                <a:solidFill>
                  <a:srgbClr val="FF0000"/>
                </a:solidFill>
                <a:latin typeface="Calibri" panose="020F0502020204030204" pitchFamily="34" charset="0"/>
                <a:ea typeface="Calibri" panose="020F0502020204030204" pitchFamily="34" charset="0"/>
                <a:cs typeface="B Nazanin" panose="00000400000000000000" pitchFamily="2" charset="-78"/>
              </a:rPr>
              <a:t>بیمه ریسک آتش سوزی :</a:t>
            </a:r>
            <a:r>
              <a:rPr lang="en-US" sz="5400" dirty="0">
                <a:latin typeface="Calibri" panose="020F0502020204030204" pitchFamily="34" charset="0"/>
                <a:ea typeface="Calibri" panose="020F0502020204030204" pitchFamily="34" charset="0"/>
                <a:cs typeface="Arial" panose="020B0604020202020204" pitchFamily="34" charset="0"/>
              </a:rPr>
              <a:t/>
            </a:r>
            <a:br>
              <a:rPr lang="en-US" sz="5400" dirty="0">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p:txBody>
          <a:bodyPr>
            <a:normAutofit fontScale="92500" lnSpcReduction="10000"/>
          </a:bodyPr>
          <a:lstStyle/>
          <a:p>
            <a:pPr marL="0" indent="0" algn="just">
              <a:lnSpc>
                <a:spcPct val="107000"/>
              </a:lnSpc>
              <a:spcBef>
                <a:spcPts val="0"/>
              </a:spcBef>
              <a:spcAft>
                <a:spcPts val="800"/>
              </a:spcAft>
              <a:buNone/>
            </a:pPr>
            <a:r>
              <a:rPr lang="fa-IR" sz="2800" dirty="0" smtClean="0">
                <a:latin typeface="Calibri" panose="020F0502020204030204" pitchFamily="34" charset="0"/>
                <a:ea typeface="Calibri" panose="020F0502020204030204" pitchFamily="34" charset="0"/>
                <a:cs typeface="B Nazanin" panose="00000400000000000000" pitchFamily="2" charset="-78"/>
              </a:rPr>
              <a:t>یکی </a:t>
            </a:r>
            <a:r>
              <a:rPr lang="fa-IR" sz="2800" dirty="0">
                <a:latin typeface="Calibri" panose="020F0502020204030204" pitchFamily="34" charset="0"/>
                <a:ea typeface="Calibri" panose="020F0502020204030204" pitchFamily="34" charset="0"/>
                <a:cs typeface="B Nazanin" panose="00000400000000000000" pitchFamily="2" charset="-78"/>
              </a:rPr>
              <a:t>ازمواردی که دارای تواتر پایین و عمق زیاد است در هنگام ارزیابی و اداره ریسک آتش سوزی باید سه اصل غرامت و جانشینی و عدم انتفاع مد نظر قرار گیرد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algn="just">
              <a:lnSpc>
                <a:spcPct val="107000"/>
              </a:lnSpc>
              <a:spcBef>
                <a:spcPts val="0"/>
              </a:spcBef>
              <a:spcAft>
                <a:spcPts val="800"/>
              </a:spcAft>
            </a:pPr>
            <a:r>
              <a:rPr lang="fa-IR" sz="2800" b="1" dirty="0">
                <a:solidFill>
                  <a:srgbClr val="00B050"/>
                </a:solidFill>
                <a:latin typeface="Calibri" panose="020F0502020204030204" pitchFamily="34" charset="0"/>
                <a:ea typeface="Calibri" panose="020F0502020204030204" pitchFamily="34" charset="0"/>
                <a:cs typeface="B Nazanin" panose="00000400000000000000" pitchFamily="2" charset="-78"/>
              </a:rPr>
              <a:t>اصل غرامت : </a:t>
            </a:r>
            <a:r>
              <a:rPr lang="fa-IR" sz="2800" dirty="0">
                <a:latin typeface="Calibri" panose="020F0502020204030204" pitchFamily="34" charset="0"/>
                <a:ea typeface="Calibri" panose="020F0502020204030204" pitchFamily="34" charset="0"/>
                <a:cs typeface="B Nazanin" panose="00000400000000000000" pitchFamily="2" charset="-78"/>
              </a:rPr>
              <a:t>حداکثر تعهد بیمه گر تا </a:t>
            </a:r>
            <a:r>
              <a:rPr lang="fa-IR" sz="2800" dirty="0" smtClean="0">
                <a:latin typeface="Calibri" panose="020F0502020204030204" pitchFamily="34" charset="0"/>
                <a:ea typeface="Calibri" panose="020F0502020204030204" pitchFamily="34" charset="0"/>
                <a:cs typeface="B Nazanin" panose="00000400000000000000" pitchFamily="2" charset="-78"/>
              </a:rPr>
              <a:t>میزان سرمایه </a:t>
            </a:r>
            <a:r>
              <a:rPr lang="fa-IR" sz="2800" dirty="0">
                <a:latin typeface="Calibri" panose="020F0502020204030204" pitchFamily="34" charset="0"/>
                <a:ea typeface="Calibri" panose="020F0502020204030204" pitchFamily="34" charset="0"/>
                <a:cs typeface="B Nazanin" panose="00000400000000000000" pitchFamily="2" charset="-78"/>
              </a:rPr>
              <a:t>بیمه شده خواد بود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algn="just">
              <a:lnSpc>
                <a:spcPct val="107000"/>
              </a:lnSpc>
              <a:spcBef>
                <a:spcPts val="0"/>
              </a:spcBef>
              <a:spcAft>
                <a:spcPts val="800"/>
              </a:spcAft>
            </a:pPr>
            <a:r>
              <a:rPr lang="fa-IR" sz="2800" b="1" dirty="0">
                <a:solidFill>
                  <a:srgbClr val="00B050"/>
                </a:solidFill>
                <a:latin typeface="Calibri" panose="020F0502020204030204" pitchFamily="34" charset="0"/>
                <a:ea typeface="Calibri" panose="020F0502020204030204" pitchFamily="34" charset="0"/>
                <a:cs typeface="B Nazanin" panose="00000400000000000000" pitchFamily="2" charset="-78"/>
              </a:rPr>
              <a:t>اصل جانشینی: </a:t>
            </a:r>
            <a:r>
              <a:rPr lang="fa-IR" sz="2800" dirty="0">
                <a:latin typeface="Calibri" panose="020F0502020204030204" pitchFamily="34" charset="0"/>
                <a:ea typeface="Calibri" panose="020F0502020204030204" pitchFamily="34" charset="0"/>
                <a:cs typeface="B Nazanin" panose="00000400000000000000" pitchFamily="2" charset="-78"/>
              </a:rPr>
              <a:t>وقتی که که بیمه گذار خسارت خود را به طور کامل از بیمه گر دریافت نماید کلیه حقوق اودر مقابل مسئول حادثه به بیمه گر منتقل و دیگر حق مطالبه خسارت از مقصر حادثه را ندارد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algn="just">
              <a:lnSpc>
                <a:spcPct val="107000"/>
              </a:lnSpc>
              <a:spcBef>
                <a:spcPts val="0"/>
              </a:spcBef>
              <a:spcAft>
                <a:spcPts val="800"/>
              </a:spcAft>
            </a:pPr>
            <a:r>
              <a:rPr lang="fa-IR" sz="2800" b="1" dirty="0">
                <a:solidFill>
                  <a:srgbClr val="00B050"/>
                </a:solidFill>
                <a:latin typeface="Calibri" panose="020F0502020204030204" pitchFamily="34" charset="0"/>
                <a:ea typeface="Calibri" panose="020F0502020204030204" pitchFamily="34" charset="0"/>
                <a:cs typeface="B Nazanin" panose="00000400000000000000" pitchFamily="2" charset="-78"/>
              </a:rPr>
              <a:t>اصل عدم انتفاع : </a:t>
            </a:r>
            <a:r>
              <a:rPr lang="fa-IR" sz="2800" dirty="0">
                <a:latin typeface="Calibri" panose="020F0502020204030204" pitchFamily="34" charset="0"/>
                <a:ea typeface="Calibri" panose="020F0502020204030204" pitchFamily="34" charset="0"/>
                <a:cs typeface="B Nazanin" panose="00000400000000000000" pitchFamily="2" charset="-78"/>
              </a:rPr>
              <a:t>چنانچه شخصی سرمایه خود را نزد چند بیمه گر ،بیمه نماید تعهد بیمه گران حداکثر تا سقف سرمایه بیمه شده است و نباید مبلغی بیش از میزان خسارت واقعی پرداخت شود .</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2556307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lgn="just">
              <a:lnSpc>
                <a:spcPct val="107000"/>
              </a:lnSpc>
              <a:spcBef>
                <a:spcPts val="0"/>
              </a:spcBef>
              <a:spcAft>
                <a:spcPts val="800"/>
              </a:spcAft>
              <a:buNone/>
            </a:pPr>
            <a:r>
              <a:rPr lang="fa-IR" sz="2800" dirty="0">
                <a:latin typeface="Calibri" panose="020F0502020204030204" pitchFamily="34" charset="0"/>
                <a:ea typeface="Calibri" panose="020F0502020204030204" pitchFamily="34" charset="0"/>
                <a:cs typeface="B Nazanin" panose="00000400000000000000" pitchFamily="2" charset="-78"/>
              </a:rPr>
              <a:t>عمده </a:t>
            </a:r>
            <a:r>
              <a:rPr lang="fa-IR" sz="2800" dirty="0" smtClean="0">
                <a:latin typeface="Calibri" panose="020F0502020204030204" pitchFamily="34" charset="0"/>
                <a:ea typeface="Calibri" panose="020F0502020204030204" pitchFamily="34" charset="0"/>
                <a:cs typeface="B Nazanin" panose="00000400000000000000" pitchFamily="2" charset="-78"/>
              </a:rPr>
              <a:t>دارایی </a:t>
            </a:r>
            <a:r>
              <a:rPr lang="fa-IR" sz="2800" dirty="0">
                <a:latin typeface="Calibri" panose="020F0502020204030204" pitchFamily="34" charset="0"/>
                <a:ea typeface="Calibri" panose="020F0502020204030204" pitchFamily="34" charset="0"/>
                <a:cs typeface="B Nazanin" panose="00000400000000000000" pitchFamily="2" charset="-78"/>
              </a:rPr>
              <a:t>ها و اموال مورد بحث در بیمه آتش سوزی عبارتند از </a:t>
            </a:r>
            <a:r>
              <a:rPr lang="fa-IR" sz="2800" dirty="0" smtClean="0">
                <a:latin typeface="Calibri" panose="020F0502020204030204" pitchFamily="34" charset="0"/>
                <a:ea typeface="Calibri" panose="020F0502020204030204" pitchFamily="34" charset="0"/>
                <a:cs typeface="B Nazanin" panose="00000400000000000000" pitchFamily="2" charset="-78"/>
              </a:rPr>
              <a:t>:</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None/>
            </a:pPr>
            <a:r>
              <a:rPr lang="fa-IR" sz="2800" dirty="0">
                <a:latin typeface="Calibri" panose="020F0502020204030204" pitchFamily="34" charset="0"/>
                <a:ea typeface="Calibri" panose="020F0502020204030204" pitchFamily="34" charset="0"/>
                <a:cs typeface="B Nazanin" panose="00000400000000000000" pitchFamily="2" charset="-78"/>
              </a:rPr>
              <a:t>ساختمان و تاسیسات متعارف آن  -  بیمه کارخانه ها ، تاسیسا ت و ماشین آلات </a:t>
            </a:r>
            <a:r>
              <a:rPr lang="fa-IR" sz="2800" dirty="0" smtClean="0">
                <a:latin typeface="Calibri" panose="020F0502020204030204" pitchFamily="34" charset="0"/>
                <a:ea typeface="Calibri" panose="020F0502020204030204" pitchFamily="34" charset="0"/>
                <a:cs typeface="B Nazanin" panose="00000400000000000000" pitchFamily="2" charset="-78"/>
              </a:rPr>
              <a:t>و </a:t>
            </a:r>
            <a:r>
              <a:rPr lang="fa-IR" sz="2800" dirty="0">
                <a:latin typeface="Calibri" panose="020F0502020204030204" pitchFamily="34" charset="0"/>
                <a:ea typeface="Calibri" panose="020F0502020204030204" pitchFamily="34" charset="0"/>
                <a:cs typeface="B Nazanin" panose="00000400000000000000" pitchFamily="2" charset="-78"/>
              </a:rPr>
              <a:t>تاسیسات بهره </a:t>
            </a:r>
            <a:r>
              <a:rPr lang="fa-IR" sz="2800" dirty="0" smtClean="0">
                <a:latin typeface="Calibri" panose="020F0502020204030204" pitchFamily="34" charset="0"/>
                <a:ea typeface="Calibri" panose="020F0502020204030204" pitchFamily="34" charset="0"/>
                <a:cs typeface="B Nazanin" panose="00000400000000000000" pitchFamily="2" charset="-78"/>
              </a:rPr>
              <a:t>برداری - </a:t>
            </a:r>
            <a:r>
              <a:rPr lang="fa-IR" sz="2800" dirty="0">
                <a:latin typeface="Calibri" panose="020F0502020204030204" pitchFamily="34" charset="0"/>
                <a:ea typeface="Calibri" panose="020F0502020204030204" pitchFamily="34" charset="0"/>
                <a:cs typeface="B Nazanin" panose="00000400000000000000" pitchFamily="2" charset="-78"/>
              </a:rPr>
              <a:t>بیمه وسایل و لوازم خانگی و شخصی </a:t>
            </a:r>
            <a:r>
              <a:rPr lang="fa-IR" sz="2800" dirty="0">
                <a:latin typeface="Calibri" panose="020F0502020204030204" pitchFamily="34" charset="0"/>
                <a:ea typeface="Calibri" panose="020F0502020204030204" pitchFamily="34" charset="0"/>
                <a:cs typeface="Sakkal Majalla" panose="02000000000000000000" pitchFamily="2" charset="-78"/>
              </a:rPr>
              <a:t>–</a:t>
            </a:r>
            <a:r>
              <a:rPr lang="fa-IR" sz="2800" dirty="0">
                <a:latin typeface="Calibri" panose="020F0502020204030204" pitchFamily="34" charset="0"/>
                <a:ea typeface="Calibri" panose="020F0502020204030204" pitchFamily="34" charset="0"/>
                <a:cs typeface="B Nazanin" panose="00000400000000000000" pitchFamily="2" charset="-78"/>
              </a:rPr>
              <a:t> بیه موجودی کالا و مواد و انبارها</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1475962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lgn="just">
              <a:lnSpc>
                <a:spcPct val="107000"/>
              </a:lnSpc>
              <a:spcBef>
                <a:spcPts val="0"/>
              </a:spcBef>
              <a:spcAft>
                <a:spcPts val="800"/>
              </a:spcAft>
              <a:buNone/>
            </a:pPr>
            <a:r>
              <a:rPr lang="fa-IR" sz="2800" b="1" dirty="0">
                <a:solidFill>
                  <a:srgbClr val="FF0000"/>
                </a:solidFill>
                <a:latin typeface="Calibri" panose="020F0502020204030204" pitchFamily="34" charset="0"/>
                <a:ea typeface="Calibri" panose="020F0502020204030204" pitchFamily="34" charset="0"/>
                <a:cs typeface="B Nazanin" panose="00000400000000000000" pitchFamily="2" charset="-78"/>
              </a:rPr>
              <a:t>پوشش های تبعی بیمه آتش سوزی</a:t>
            </a:r>
            <a:endParaRPr lang="en-US" sz="28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0" algn="just">
              <a:lnSpc>
                <a:spcPct val="107000"/>
              </a:lnSpc>
              <a:spcBef>
                <a:spcPts val="0"/>
              </a:spcBef>
              <a:spcAft>
                <a:spcPts val="800"/>
              </a:spcAft>
            </a:pPr>
            <a:r>
              <a:rPr lang="fa-IR" sz="2800" dirty="0">
                <a:latin typeface="Calibri" panose="020F0502020204030204" pitchFamily="34" charset="0"/>
                <a:ea typeface="Calibri" panose="020F0502020204030204" pitchFamily="34" charset="0"/>
                <a:cs typeface="B Nazanin" panose="00000400000000000000" pitchFamily="2" charset="-78"/>
              </a:rPr>
              <a:t>1 </a:t>
            </a:r>
            <a:r>
              <a:rPr lang="fa-IR" sz="2800" dirty="0">
                <a:latin typeface="Calibri" panose="020F0502020204030204" pitchFamily="34" charset="0"/>
                <a:ea typeface="Calibri" panose="020F0502020204030204" pitchFamily="34" charset="0"/>
                <a:cs typeface="Sakkal Majalla" panose="02000000000000000000" pitchFamily="2" charset="-78"/>
              </a:rPr>
              <a:t>–</a:t>
            </a:r>
            <a:r>
              <a:rPr lang="fa-IR" sz="2800" dirty="0">
                <a:latin typeface="Calibri" panose="020F0502020204030204" pitchFamily="34" charset="0"/>
                <a:ea typeface="Calibri" panose="020F0502020204030204" pitchFamily="34" charset="0"/>
                <a:cs typeface="B Nazanin" panose="00000400000000000000" pitchFamily="2" charset="-78"/>
              </a:rPr>
              <a:t> بیمه شکست شیشه</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algn="just">
              <a:lnSpc>
                <a:spcPct val="107000"/>
              </a:lnSpc>
              <a:spcBef>
                <a:spcPts val="0"/>
              </a:spcBef>
              <a:spcAft>
                <a:spcPts val="800"/>
              </a:spcAft>
            </a:pPr>
            <a:r>
              <a:rPr lang="fa-IR" sz="2800" dirty="0">
                <a:latin typeface="Calibri" panose="020F0502020204030204" pitchFamily="34" charset="0"/>
                <a:ea typeface="Calibri" panose="020F0502020204030204" pitchFamily="34" charset="0"/>
                <a:cs typeface="B Nazanin" panose="00000400000000000000" pitchFamily="2" charset="-78"/>
              </a:rPr>
              <a:t>2 </a:t>
            </a:r>
            <a:r>
              <a:rPr lang="fa-IR" sz="2800" dirty="0">
                <a:latin typeface="Calibri" panose="020F0502020204030204" pitchFamily="34" charset="0"/>
                <a:ea typeface="Calibri" panose="020F0502020204030204" pitchFamily="34" charset="0"/>
                <a:cs typeface="Sakkal Majalla" panose="02000000000000000000" pitchFamily="2" charset="-78"/>
              </a:rPr>
              <a:t>–</a:t>
            </a:r>
            <a:r>
              <a:rPr lang="fa-IR" sz="2800" dirty="0">
                <a:latin typeface="Calibri" panose="020F0502020204030204" pitchFamily="34" charset="0"/>
                <a:ea typeface="Calibri" panose="020F0502020204030204" pitchFamily="34" charset="0"/>
                <a:cs typeface="B Nazanin" panose="00000400000000000000" pitchFamily="2" charset="-78"/>
              </a:rPr>
              <a:t> بیمه سرقت با شکست حرز</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algn="just">
              <a:lnSpc>
                <a:spcPct val="107000"/>
              </a:lnSpc>
              <a:spcBef>
                <a:spcPts val="0"/>
              </a:spcBef>
              <a:spcAft>
                <a:spcPts val="800"/>
              </a:spcAft>
            </a:pPr>
            <a:r>
              <a:rPr lang="fa-IR" sz="2800" dirty="0">
                <a:latin typeface="Calibri" panose="020F0502020204030204" pitchFamily="34" charset="0"/>
                <a:ea typeface="Calibri" panose="020F0502020204030204" pitchFamily="34" charset="0"/>
                <a:cs typeface="B Nazanin" panose="00000400000000000000" pitchFamily="2" charset="-78"/>
              </a:rPr>
              <a:t>3 </a:t>
            </a:r>
            <a:r>
              <a:rPr lang="fa-IR" sz="2800" dirty="0">
                <a:latin typeface="Calibri" panose="020F0502020204030204" pitchFamily="34" charset="0"/>
                <a:ea typeface="Calibri" panose="020F0502020204030204" pitchFamily="34" charset="0"/>
                <a:cs typeface="Sakkal Majalla" panose="02000000000000000000" pitchFamily="2" charset="-78"/>
              </a:rPr>
              <a:t>–</a:t>
            </a:r>
            <a:r>
              <a:rPr lang="fa-IR" sz="2800" dirty="0">
                <a:latin typeface="Calibri" panose="020F0502020204030204" pitchFamily="34" charset="0"/>
                <a:ea typeface="Calibri" panose="020F0502020204030204" pitchFamily="34" charset="0"/>
                <a:cs typeface="B Nazanin" panose="00000400000000000000" pitchFamily="2" charset="-78"/>
              </a:rPr>
              <a:t> بیمه توفان</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algn="just">
              <a:lnSpc>
                <a:spcPct val="107000"/>
              </a:lnSpc>
              <a:spcBef>
                <a:spcPts val="0"/>
              </a:spcBef>
              <a:spcAft>
                <a:spcPts val="800"/>
              </a:spcAft>
            </a:pPr>
            <a:r>
              <a:rPr lang="fa-IR" sz="2800" dirty="0">
                <a:latin typeface="Calibri" panose="020F0502020204030204" pitchFamily="34" charset="0"/>
                <a:ea typeface="Calibri" panose="020F0502020204030204" pitchFamily="34" charset="0"/>
                <a:cs typeface="B Nazanin" panose="00000400000000000000" pitchFamily="2" charset="-78"/>
              </a:rPr>
              <a:t>4 </a:t>
            </a:r>
            <a:r>
              <a:rPr lang="fa-IR" sz="2800" dirty="0">
                <a:latin typeface="Calibri" panose="020F0502020204030204" pitchFamily="34" charset="0"/>
                <a:ea typeface="Calibri" panose="020F0502020204030204" pitchFamily="34" charset="0"/>
                <a:cs typeface="Sakkal Majalla" panose="02000000000000000000" pitchFamily="2" charset="-78"/>
              </a:rPr>
              <a:t>–</a:t>
            </a:r>
            <a:r>
              <a:rPr lang="fa-IR" sz="2800" dirty="0">
                <a:latin typeface="Calibri" panose="020F0502020204030204" pitchFamily="34" charset="0"/>
                <a:ea typeface="Calibri" panose="020F0502020204030204" pitchFamily="34" charset="0"/>
                <a:cs typeface="B Nazanin" panose="00000400000000000000" pitchFamily="2" charset="-78"/>
              </a:rPr>
              <a:t> بیمه زلزله</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algn="just">
              <a:lnSpc>
                <a:spcPct val="107000"/>
              </a:lnSpc>
              <a:spcBef>
                <a:spcPts val="0"/>
              </a:spcBef>
              <a:spcAft>
                <a:spcPts val="800"/>
              </a:spcAft>
            </a:pPr>
            <a:r>
              <a:rPr lang="fa-IR" sz="2800" dirty="0">
                <a:latin typeface="Calibri" panose="020F0502020204030204" pitchFamily="34" charset="0"/>
                <a:ea typeface="Calibri" panose="020F0502020204030204" pitchFamily="34" charset="0"/>
                <a:cs typeface="B Nazanin" panose="00000400000000000000" pitchFamily="2" charset="-78"/>
              </a:rPr>
              <a:t>5 </a:t>
            </a:r>
            <a:r>
              <a:rPr lang="fa-IR" sz="2800" dirty="0">
                <a:latin typeface="Calibri" panose="020F0502020204030204" pitchFamily="34" charset="0"/>
                <a:ea typeface="Calibri" panose="020F0502020204030204" pitchFamily="34" charset="0"/>
                <a:cs typeface="Sakkal Majalla" panose="02000000000000000000" pitchFamily="2" charset="-78"/>
              </a:rPr>
              <a:t>–</a:t>
            </a:r>
            <a:r>
              <a:rPr lang="fa-IR" sz="2800" dirty="0">
                <a:latin typeface="Calibri" panose="020F0502020204030204" pitchFamily="34" charset="0"/>
                <a:ea typeface="Calibri" panose="020F0502020204030204" pitchFamily="34" charset="0"/>
                <a:cs typeface="B Nazanin" panose="00000400000000000000" pitchFamily="2" charset="-78"/>
              </a:rPr>
              <a:t> بیمه سقوط هواپیما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algn="just">
              <a:lnSpc>
                <a:spcPct val="107000"/>
              </a:lnSpc>
              <a:spcBef>
                <a:spcPts val="0"/>
              </a:spcBef>
              <a:spcAft>
                <a:spcPts val="800"/>
              </a:spcAft>
            </a:pPr>
            <a:r>
              <a:rPr lang="fa-IR" sz="2800" dirty="0">
                <a:latin typeface="Calibri" panose="020F0502020204030204" pitchFamily="34" charset="0"/>
                <a:ea typeface="Calibri" panose="020F0502020204030204" pitchFamily="34" charset="0"/>
                <a:cs typeface="B Nazanin" panose="00000400000000000000" pitchFamily="2" charset="-78"/>
              </a:rPr>
              <a:t>6 </a:t>
            </a:r>
            <a:r>
              <a:rPr lang="fa-IR" sz="2800" dirty="0">
                <a:latin typeface="Calibri" panose="020F0502020204030204" pitchFamily="34" charset="0"/>
                <a:ea typeface="Calibri" panose="020F0502020204030204" pitchFamily="34" charset="0"/>
                <a:cs typeface="Sakkal Majalla" panose="02000000000000000000" pitchFamily="2" charset="-78"/>
              </a:rPr>
              <a:t>–</a:t>
            </a:r>
            <a:r>
              <a:rPr lang="fa-IR" sz="2800" dirty="0">
                <a:latin typeface="Calibri" panose="020F0502020204030204" pitchFamily="34" charset="0"/>
                <a:ea typeface="Calibri" panose="020F0502020204030204" pitchFamily="34" charset="0"/>
                <a:cs typeface="B Nazanin" panose="00000400000000000000" pitchFamily="2" charset="-78"/>
              </a:rPr>
              <a:t> بیمه عدم نفع</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842866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76400"/>
          </a:xfrm>
        </p:spPr>
        <p:txBody>
          <a:bodyPr>
            <a:normAutofit/>
          </a:bodyPr>
          <a:lstStyle/>
          <a:p>
            <a:pPr lvl="0" indent="-274320" algn="r">
              <a:lnSpc>
                <a:spcPct val="107000"/>
              </a:lnSpc>
              <a:spcBef>
                <a:spcPts val="0"/>
              </a:spcBef>
              <a:spcAft>
                <a:spcPts val="800"/>
              </a:spcAft>
            </a:pPr>
            <a:r>
              <a:rPr lang="fa-IR" sz="3600" b="1" dirty="0">
                <a:solidFill>
                  <a:srgbClr val="FF0000"/>
                </a:solidFill>
                <a:latin typeface="Calibri" panose="020F0502020204030204" pitchFamily="34" charset="0"/>
                <a:ea typeface="Calibri" panose="020F0502020204030204" pitchFamily="34" charset="0"/>
                <a:cs typeface="B Nazanin" panose="00000400000000000000" pitchFamily="2" charset="-78"/>
              </a:rPr>
              <a:t>بیمه ومدیریت ریسک های حمل  ونقل </a:t>
            </a:r>
            <a:r>
              <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rPr>
              <a:t/>
            </a:r>
            <a:br>
              <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p:txBody>
          <a:bodyPr/>
          <a:lstStyle/>
          <a:p>
            <a:pPr marL="0" indent="0" algn="just">
              <a:lnSpc>
                <a:spcPct val="107000"/>
              </a:lnSpc>
              <a:spcBef>
                <a:spcPts val="0"/>
              </a:spcBef>
              <a:spcAft>
                <a:spcPts val="800"/>
              </a:spcAft>
              <a:buNone/>
            </a:pPr>
            <a:r>
              <a:rPr lang="fa-IR" sz="2800" dirty="0" smtClean="0">
                <a:latin typeface="Calibri" panose="020F0502020204030204" pitchFamily="34" charset="0"/>
                <a:ea typeface="Calibri" panose="020F0502020204030204" pitchFamily="34" charset="0"/>
                <a:cs typeface="B Nazanin" panose="00000400000000000000" pitchFamily="2" charset="-78"/>
              </a:rPr>
              <a:t>حمل </a:t>
            </a:r>
            <a:r>
              <a:rPr lang="fa-IR" sz="2800" dirty="0">
                <a:latin typeface="Calibri" panose="020F0502020204030204" pitchFamily="34" charset="0"/>
                <a:ea typeface="Calibri" panose="020F0502020204030204" pitchFamily="34" charset="0"/>
                <a:cs typeface="B Nazanin" panose="00000400000000000000" pitchFamily="2" charset="-78"/>
              </a:rPr>
              <a:t>ونقل عبارتست از جابه جائی کالا از یک مکان به مکان دیگر </a:t>
            </a:r>
            <a:r>
              <a:rPr lang="fa-IR" sz="2800" dirty="0" smtClean="0">
                <a:latin typeface="Calibri" panose="020F0502020204030204" pitchFamily="34" charset="0"/>
                <a:ea typeface="Calibri" panose="020F0502020204030204" pitchFamily="34" charset="0"/>
                <a:cs typeface="B Nazanin" panose="00000400000000000000" pitchFamily="2" charset="-78"/>
              </a:rPr>
              <a:t>، چنانچه </a:t>
            </a:r>
            <a:r>
              <a:rPr lang="fa-IR" sz="2800" dirty="0">
                <a:latin typeface="Calibri" panose="020F0502020204030204" pitchFamily="34" charset="0"/>
                <a:ea typeface="Calibri" panose="020F0502020204030204" pitchFamily="34" charset="0"/>
                <a:cs typeface="B Nazanin" panose="00000400000000000000" pitchFamily="2" charset="-78"/>
              </a:rPr>
              <a:t>در محدوده </a:t>
            </a:r>
            <a:r>
              <a:rPr lang="fa-IR" sz="2800" dirty="0" smtClean="0">
                <a:latin typeface="Calibri" panose="020F0502020204030204" pitchFamily="34" charset="0"/>
                <a:ea typeface="Calibri" panose="020F0502020204030204" pitchFamily="34" charset="0"/>
                <a:cs typeface="B Nazanin" panose="00000400000000000000" pitchFamily="2" charset="-78"/>
              </a:rPr>
              <a:t>جغرافیائی </a:t>
            </a:r>
            <a:r>
              <a:rPr lang="fa-IR" sz="2800" dirty="0">
                <a:latin typeface="Calibri" panose="020F0502020204030204" pitchFamily="34" charset="0"/>
                <a:ea typeface="Calibri" panose="020F0502020204030204" pitchFamily="34" charset="0"/>
                <a:cs typeface="B Nazanin" panose="00000400000000000000" pitchFamily="2" charset="-78"/>
              </a:rPr>
              <a:t>یک کشور باشد داخلی و در غیر اینصورت بین المللی گویند . در واقع در قراردادهای حمل ونقل واگذاری مسئولیت حمل و ارسال کالا به مقصد تعیین شده به عهده متصدی حمل ونقل می باشد بسته به نوع وسیله حمل ونقل ممکن است زمینی ، هوائی و یا دریایی باشد .</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27627444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1658112"/>
          </a:xfrm>
        </p:spPr>
        <p:txBody>
          <a:bodyPr>
            <a:normAutofit fontScale="90000"/>
          </a:bodyPr>
          <a:lstStyle/>
          <a:p>
            <a:pPr algn="r"/>
            <a:r>
              <a:rPr lang="fa-IR" sz="3600" b="1" dirty="0">
                <a:solidFill>
                  <a:srgbClr val="FF0000"/>
                </a:solidFill>
                <a:latin typeface="Calibri" panose="020F0502020204030204" pitchFamily="34" charset="0"/>
                <a:ea typeface="Calibri" panose="020F0502020204030204" pitchFamily="34" charset="0"/>
                <a:cs typeface="B Nazanin" panose="00000400000000000000" pitchFamily="2" charset="-78"/>
              </a:rPr>
              <a:t>شرایط و مقررات حاکم بر بیمه حمل ونقل ( کلوزهای </a:t>
            </a:r>
            <a:r>
              <a:rPr lang="en-US" sz="3600" b="1" dirty="0">
                <a:solidFill>
                  <a:srgbClr val="FF0000"/>
                </a:solidFill>
                <a:latin typeface="Calibri" panose="020F0502020204030204" pitchFamily="34" charset="0"/>
                <a:ea typeface="Calibri" panose="020F0502020204030204" pitchFamily="34" charset="0"/>
                <a:cs typeface="B Nazanin" panose="00000400000000000000" pitchFamily="2" charset="-78"/>
              </a:rPr>
              <a:t>(A ,B,C </a:t>
            </a:r>
            <a:r>
              <a:rPr lang="en-US" sz="3600" b="1" dirty="0">
                <a:solidFill>
                  <a:srgbClr val="FF0000"/>
                </a:solidFill>
                <a:latin typeface="B Nazanin" panose="00000400000000000000" pitchFamily="2" charset="-78"/>
                <a:ea typeface="Calibri" panose="020F0502020204030204" pitchFamily="34" charset="0"/>
                <a:cs typeface="Arial" panose="020B0604020202020204" pitchFamily="34" charset="0"/>
              </a:rPr>
              <a:t> </a:t>
            </a:r>
            <a:r>
              <a:rPr lang="en-US" sz="5400" dirty="0">
                <a:latin typeface="Calibri" panose="020F0502020204030204" pitchFamily="34" charset="0"/>
                <a:ea typeface="Calibri" panose="020F0502020204030204" pitchFamily="34" charset="0"/>
                <a:cs typeface="Arial" panose="020B0604020202020204" pitchFamily="34" charset="0"/>
              </a:rPr>
              <a:t/>
            </a:r>
            <a:br>
              <a:rPr lang="en-US" sz="5400" dirty="0">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p:txBody>
          <a:bodyPr>
            <a:normAutofit fontScale="92500" lnSpcReduction="20000"/>
          </a:bodyPr>
          <a:lstStyle/>
          <a:p>
            <a:pPr marL="0" algn="just">
              <a:lnSpc>
                <a:spcPct val="107000"/>
              </a:lnSpc>
              <a:spcBef>
                <a:spcPts val="0"/>
              </a:spcBef>
              <a:spcAft>
                <a:spcPts val="800"/>
              </a:spcAft>
            </a:pPr>
            <a:r>
              <a:rPr lang="fa-IR" sz="2800" b="1"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بیمه </a:t>
            </a:r>
            <a:r>
              <a:rPr lang="fa-IR" sz="2800" b="1" dirty="0">
                <a:solidFill>
                  <a:srgbClr val="00B050"/>
                </a:solidFill>
                <a:latin typeface="Calibri" panose="020F0502020204030204" pitchFamily="34" charset="0"/>
                <a:ea typeface="Calibri" panose="020F0502020204030204" pitchFamily="34" charset="0"/>
                <a:cs typeface="B Nazanin" panose="00000400000000000000" pitchFamily="2" charset="-78"/>
              </a:rPr>
              <a:t>مطابق شرایط </a:t>
            </a:r>
            <a:r>
              <a:rPr lang="en-US" sz="2800" b="1" dirty="0">
                <a:solidFill>
                  <a:srgbClr val="00B050"/>
                </a:solidFill>
                <a:latin typeface="Calibri" panose="020F0502020204030204" pitchFamily="34" charset="0"/>
                <a:ea typeface="Calibri" panose="020F0502020204030204" pitchFamily="34" charset="0"/>
                <a:cs typeface="B Nazanin" panose="00000400000000000000" pitchFamily="2" charset="-78"/>
              </a:rPr>
              <a:t>A</a:t>
            </a:r>
            <a:endParaRPr lang="en-US" sz="2800" b="1" dirty="0">
              <a:solidFill>
                <a:srgbClr val="00B050"/>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None/>
            </a:pPr>
            <a:r>
              <a:rPr lang="fa-IR" sz="2800" dirty="0">
                <a:latin typeface="Calibri" panose="020F0502020204030204" pitchFamily="34" charset="0"/>
                <a:ea typeface="Calibri" panose="020F0502020204030204" pitchFamily="34" charset="0"/>
                <a:cs typeface="B Nazanin" panose="00000400000000000000" pitchFamily="2" charset="-78"/>
              </a:rPr>
              <a:t>بیمه گر همه حوادث  وخطراتی که در جریان حمل ونقل باعث وارد آمدن زیان و خسازت به موضوع بیمه می شود را پرداخت می کند . مگر آنکه موردی اسنثنا شده باشد.</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algn="just">
              <a:lnSpc>
                <a:spcPct val="107000"/>
              </a:lnSpc>
              <a:spcBef>
                <a:spcPts val="0"/>
              </a:spcBef>
              <a:spcAft>
                <a:spcPts val="800"/>
              </a:spcAft>
            </a:pPr>
            <a:r>
              <a:rPr lang="fa-IR" sz="2800" b="1" dirty="0">
                <a:solidFill>
                  <a:srgbClr val="00B050"/>
                </a:solidFill>
                <a:latin typeface="Calibri" panose="020F0502020204030204" pitchFamily="34" charset="0"/>
                <a:ea typeface="Calibri" panose="020F0502020204030204" pitchFamily="34" charset="0"/>
                <a:cs typeface="B Nazanin" panose="00000400000000000000" pitchFamily="2" charset="-78"/>
              </a:rPr>
              <a:t>بیمه مطابق شرایط</a:t>
            </a:r>
            <a:r>
              <a:rPr lang="en-US" sz="2800" b="1" dirty="0">
                <a:solidFill>
                  <a:srgbClr val="00B050"/>
                </a:solidFill>
                <a:latin typeface="Calibri" panose="020F0502020204030204" pitchFamily="34" charset="0"/>
                <a:ea typeface="Calibri" panose="020F0502020204030204" pitchFamily="34" charset="0"/>
                <a:cs typeface="B Nazanin" panose="00000400000000000000" pitchFamily="2" charset="-78"/>
              </a:rPr>
              <a:t> B </a:t>
            </a:r>
            <a:endParaRPr lang="en-US" sz="2800" b="1" dirty="0">
              <a:solidFill>
                <a:srgbClr val="00B050"/>
              </a:solidFill>
              <a:latin typeface="Calibri" panose="020F0502020204030204" pitchFamily="34" charset="0"/>
              <a:ea typeface="Calibri" panose="020F0502020204030204" pitchFamily="34" charset="0"/>
              <a:cs typeface="Arial" panose="020B0604020202020204" pitchFamily="34" charset="0"/>
            </a:endParaRPr>
          </a:p>
          <a:p>
            <a:pPr marL="0" algn="just">
              <a:lnSpc>
                <a:spcPct val="107000"/>
              </a:lnSpc>
              <a:spcBef>
                <a:spcPts val="0"/>
              </a:spcBef>
              <a:spcAft>
                <a:spcPts val="800"/>
              </a:spcAft>
            </a:pPr>
            <a:r>
              <a:rPr lang="fa-IR" sz="2800" dirty="0">
                <a:latin typeface="Calibri" panose="020F0502020204030204" pitchFamily="34" charset="0"/>
                <a:ea typeface="Calibri" panose="020F0502020204030204" pitchFamily="34" charset="0"/>
                <a:cs typeface="B Nazanin" panose="00000400000000000000" pitchFamily="2" charset="-78"/>
              </a:rPr>
              <a:t>بیمه گر تنها آن بخش از خسارت هایی را زیر پوشش قرار میدهد که بر اثر وقوع حوادث مشخص و تعیین شده در قرار داد به وجود آمده باشد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algn="just">
              <a:lnSpc>
                <a:spcPct val="107000"/>
              </a:lnSpc>
              <a:spcBef>
                <a:spcPts val="0"/>
              </a:spcBef>
              <a:spcAft>
                <a:spcPts val="800"/>
              </a:spcAft>
            </a:pPr>
            <a:r>
              <a:rPr lang="fa-IR" sz="2800" b="1" dirty="0">
                <a:solidFill>
                  <a:srgbClr val="00B050"/>
                </a:solidFill>
                <a:latin typeface="Calibri" panose="020F0502020204030204" pitchFamily="34" charset="0"/>
                <a:ea typeface="Calibri" panose="020F0502020204030204" pitchFamily="34" charset="0"/>
                <a:cs typeface="B Nazanin" panose="00000400000000000000" pitchFamily="2" charset="-78"/>
              </a:rPr>
              <a:t>بیمه مطابق شرایط </a:t>
            </a:r>
            <a:r>
              <a:rPr lang="en-US" sz="2800" b="1" dirty="0">
                <a:solidFill>
                  <a:srgbClr val="00B050"/>
                </a:solidFill>
                <a:latin typeface="Calibri" panose="020F0502020204030204" pitchFamily="34" charset="0"/>
                <a:ea typeface="Calibri" panose="020F0502020204030204" pitchFamily="34" charset="0"/>
                <a:cs typeface="B Nazanin" panose="00000400000000000000" pitchFamily="2" charset="-78"/>
              </a:rPr>
              <a:t>C </a:t>
            </a:r>
            <a:endParaRPr lang="en-US" sz="2800" b="1" dirty="0">
              <a:solidFill>
                <a:srgbClr val="00B050"/>
              </a:solidFill>
              <a:latin typeface="Calibri" panose="020F0502020204030204" pitchFamily="34" charset="0"/>
              <a:ea typeface="Calibri" panose="020F0502020204030204" pitchFamily="34" charset="0"/>
              <a:cs typeface="Arial" panose="020B0604020202020204" pitchFamily="34" charset="0"/>
            </a:endParaRPr>
          </a:p>
          <a:p>
            <a:pPr marL="0" algn="just">
              <a:lnSpc>
                <a:spcPct val="107000"/>
              </a:lnSpc>
              <a:spcBef>
                <a:spcPts val="0"/>
              </a:spcBef>
              <a:spcAft>
                <a:spcPts val="800"/>
              </a:spcAft>
            </a:pPr>
            <a:r>
              <a:rPr lang="fa-IR" sz="2800" dirty="0">
                <a:latin typeface="Calibri" panose="020F0502020204030204" pitchFamily="34" charset="0"/>
                <a:ea typeface="Calibri" panose="020F0502020204030204" pitchFamily="34" charset="0"/>
                <a:cs typeface="B Nazanin" panose="00000400000000000000" pitchFamily="2" charset="-78"/>
              </a:rPr>
              <a:t>در این نوع بیمه پوشش نسبت به شرایط </a:t>
            </a:r>
            <a:r>
              <a:rPr lang="en-US" sz="2800" dirty="0">
                <a:latin typeface="Calibri" panose="020F0502020204030204" pitchFamily="34" charset="0"/>
                <a:ea typeface="Calibri" panose="020F0502020204030204" pitchFamily="34" charset="0"/>
                <a:cs typeface="B Nazanin" panose="00000400000000000000" pitchFamily="2" charset="-78"/>
              </a:rPr>
              <a:t>A,B </a:t>
            </a:r>
            <a:r>
              <a:rPr lang="fa-IR" sz="2800" dirty="0">
                <a:latin typeface="Calibri" panose="020F0502020204030204" pitchFamily="34" charset="0"/>
                <a:ea typeface="Calibri" panose="020F0502020204030204" pitchFamily="34" charset="0"/>
                <a:cs typeface="B Nazanin" panose="00000400000000000000" pitchFamily="2" charset="-78"/>
              </a:rPr>
              <a:t> محدود تر است و تنها خسارت های ناشی از حواذث خاص مورد پوشش قرار می گیرد .</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2025828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231392"/>
          </a:xfrm>
        </p:spPr>
        <p:txBody>
          <a:bodyPr>
            <a:normAutofit fontScale="90000"/>
          </a:bodyPr>
          <a:lstStyle/>
          <a:p>
            <a:pPr algn="r"/>
            <a:r>
              <a:rPr lang="fa-IR" sz="5400" dirty="0">
                <a:solidFill>
                  <a:srgbClr val="FF0000"/>
                </a:solidFill>
                <a:latin typeface="Calibri" panose="020F0502020204030204" pitchFamily="34" charset="0"/>
                <a:ea typeface="Calibri" panose="020F0502020204030204" pitchFamily="34" charset="0"/>
                <a:cs typeface="B Nazanin" panose="00000400000000000000" pitchFamily="2" charset="-78"/>
              </a:rPr>
              <a:t>بیمه و مدیریت ریسک </a:t>
            </a:r>
            <a:r>
              <a:rPr lang="fa-IR" sz="54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مهندسی </a:t>
            </a:r>
            <a:r>
              <a:rPr lang="en-US" sz="5400" dirty="0">
                <a:solidFill>
                  <a:srgbClr val="FF0000"/>
                </a:solidFill>
                <a:latin typeface="Calibri" panose="020F0502020204030204" pitchFamily="34" charset="0"/>
                <a:ea typeface="Calibri" panose="020F0502020204030204" pitchFamily="34" charset="0"/>
                <a:cs typeface="Arial" panose="020B0604020202020204" pitchFamily="34" charset="0"/>
              </a:rPr>
              <a:t/>
            </a:r>
            <a:br>
              <a:rPr lang="en-US" sz="5400" dirty="0">
                <a:solidFill>
                  <a:srgbClr val="FF0000"/>
                </a:solidFill>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p:txBody>
          <a:bodyPr>
            <a:normAutofit/>
          </a:bodyPr>
          <a:lstStyle/>
          <a:p>
            <a:pPr marL="0" algn="just">
              <a:lnSpc>
                <a:spcPct val="107000"/>
              </a:lnSpc>
              <a:spcBef>
                <a:spcPts val="0"/>
              </a:spcBef>
              <a:spcAft>
                <a:spcPts val="800"/>
              </a:spcAft>
            </a:pPr>
            <a:r>
              <a:rPr lang="fa-IR" sz="2800" dirty="0" smtClean="0">
                <a:latin typeface="Calibri" panose="020F0502020204030204" pitchFamily="34" charset="0"/>
                <a:ea typeface="Calibri" panose="020F0502020204030204" pitchFamily="34" charset="0"/>
                <a:cs typeface="B Nazanin" panose="00000400000000000000" pitchFamily="2" charset="-78"/>
              </a:rPr>
              <a:t>یکی </a:t>
            </a:r>
            <a:r>
              <a:rPr lang="fa-IR" sz="2800" dirty="0">
                <a:latin typeface="Calibri" panose="020F0502020204030204" pitchFamily="34" charset="0"/>
                <a:ea typeface="Calibri" panose="020F0502020204030204" pitchFamily="34" charset="0"/>
                <a:cs typeface="B Nazanin" panose="00000400000000000000" pitchFamily="2" charset="-78"/>
              </a:rPr>
              <a:t>از ریسکهای نسبتا جدیدی که عمدتا در ارتباط با مالکیت و تصدی بهره برداری ازاموال صنعتی  از جمله </a:t>
            </a:r>
            <a:r>
              <a:rPr lang="fa-IR" sz="2800" dirty="0" smtClean="0">
                <a:latin typeface="Calibri" panose="020F0502020204030204" pitchFamily="34" charset="0"/>
                <a:ea typeface="Calibri" panose="020F0502020204030204" pitchFamily="34" charset="0"/>
                <a:cs typeface="B Nazanin" panose="00000400000000000000" pitchFamily="2" charset="-78"/>
              </a:rPr>
              <a:t>ماشین های </a:t>
            </a:r>
            <a:r>
              <a:rPr lang="fa-IR" sz="2800" dirty="0">
                <a:latin typeface="Calibri" panose="020F0502020204030204" pitchFamily="34" charset="0"/>
                <a:ea typeface="Calibri" panose="020F0502020204030204" pitchFamily="34" charset="0"/>
                <a:cs typeface="B Nazanin" panose="00000400000000000000" pitchFamily="2" charset="-78"/>
              </a:rPr>
              <a:t>بخار و بویلرها شروع شد و سپس به مواردی همچون نصب و آزمایش و راه اندازی دستگاه ها وماشین آلات صنعتی و ساخت وبهره برداری از نیرو گاهها و مهندسی تاسیسات شهری و </a:t>
            </a:r>
            <a:r>
              <a:rPr lang="fa-IR" sz="2800" dirty="0" smtClean="0">
                <a:latin typeface="Calibri" panose="020F0502020204030204" pitchFamily="34" charset="0"/>
                <a:ea typeface="Calibri" panose="020F0502020204030204" pitchFamily="34" charset="0"/>
                <a:cs typeface="B Nazanin" panose="00000400000000000000" pitchFamily="2" charset="-78"/>
              </a:rPr>
              <a:t>فرودگاهها </a:t>
            </a:r>
            <a:r>
              <a:rPr lang="fa-IR" sz="2800" dirty="0">
                <a:latin typeface="Calibri" panose="020F0502020204030204" pitchFamily="34" charset="0"/>
                <a:ea typeface="Calibri" panose="020F0502020204030204" pitchFamily="34" charset="0"/>
                <a:cs typeface="B Nazanin" panose="00000400000000000000" pitchFamily="2" charset="-78"/>
              </a:rPr>
              <a:t>و سرانجام به ریسک های ساده ساختمانی ، آسانسورها و سایر بناها تسری یافت بعضی از آن </a:t>
            </a:r>
            <a:r>
              <a:rPr lang="fa-IR" sz="2800" dirty="0" smtClean="0">
                <a:latin typeface="Calibri" panose="020F0502020204030204" pitchFamily="34" charset="0"/>
                <a:ea typeface="Calibri" panose="020F0502020204030204" pitchFamily="34" charset="0"/>
                <a:cs typeface="B Nazanin" panose="00000400000000000000" pitchFamily="2" charset="-78"/>
              </a:rPr>
              <a:t>موارد </a:t>
            </a:r>
            <a:r>
              <a:rPr lang="fa-IR" sz="2800" dirty="0">
                <a:latin typeface="Calibri" panose="020F0502020204030204" pitchFamily="34" charset="0"/>
                <a:ea typeface="Calibri" panose="020F0502020204030204" pitchFamily="34" charset="0"/>
                <a:cs typeface="B Nazanin" panose="00000400000000000000" pitchFamily="2" charset="-78"/>
              </a:rPr>
              <a:t>را در ذیل نام برد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algn="just">
              <a:lnSpc>
                <a:spcPct val="107000"/>
              </a:lnSpc>
              <a:spcBef>
                <a:spcPts val="0"/>
              </a:spcBef>
              <a:spcAft>
                <a:spcPts val="800"/>
              </a:spcAft>
            </a:pPr>
            <a:r>
              <a:rPr lang="fa-IR" sz="2800" dirty="0">
                <a:latin typeface="Calibri" panose="020F0502020204030204" pitchFamily="34" charset="0"/>
                <a:ea typeface="Calibri" panose="020F0502020204030204" pitchFamily="34" charset="0"/>
                <a:cs typeface="B Nazanin" panose="00000400000000000000" pitchFamily="2" charset="-78"/>
              </a:rPr>
              <a:t>بیمه تمام خطر مقاطعه کاران </a:t>
            </a:r>
            <a:r>
              <a:rPr lang="fa-IR" sz="2800" dirty="0">
                <a:latin typeface="Calibri" panose="020F0502020204030204" pitchFamily="34" charset="0"/>
                <a:ea typeface="Calibri" panose="020F0502020204030204" pitchFamily="34" charset="0"/>
                <a:cs typeface="Sakkal Majalla" panose="02000000000000000000" pitchFamily="2" charset="-78"/>
              </a:rPr>
              <a:t>–</a:t>
            </a:r>
            <a:r>
              <a:rPr lang="fa-IR" sz="2800" dirty="0">
                <a:latin typeface="Calibri" panose="020F0502020204030204" pitchFamily="34" charset="0"/>
                <a:ea typeface="Calibri" panose="020F0502020204030204" pitchFamily="34" charset="0"/>
                <a:cs typeface="B Nazanin" panose="00000400000000000000" pitchFamily="2" charset="-78"/>
              </a:rPr>
              <a:t> بیمه شکست ماشین آلات </a:t>
            </a:r>
            <a:r>
              <a:rPr lang="fa-IR" sz="2800" dirty="0">
                <a:latin typeface="Calibri" panose="020F0502020204030204" pitchFamily="34" charset="0"/>
                <a:ea typeface="Calibri" panose="020F0502020204030204" pitchFamily="34" charset="0"/>
                <a:cs typeface="Sakkal Majalla" panose="02000000000000000000" pitchFamily="2" charset="-78"/>
              </a:rPr>
              <a:t>–</a:t>
            </a:r>
            <a:r>
              <a:rPr lang="fa-IR" sz="2800" dirty="0">
                <a:latin typeface="Calibri" panose="020F0502020204030204" pitchFamily="34" charset="0"/>
                <a:ea typeface="Calibri" panose="020F0502020204030204" pitchFamily="34" charset="0"/>
                <a:cs typeface="B Nazanin" panose="00000400000000000000" pitchFamily="2" charset="-78"/>
              </a:rPr>
              <a:t> بیمه عدم  نفع ماشین آلات </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12520117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6600" b="1" dirty="0" smtClean="0">
                <a:solidFill>
                  <a:srgbClr val="FF3399"/>
                </a:solidFill>
              </a:rPr>
              <a:t>سخن پایانی</a:t>
            </a:r>
            <a:endParaRPr lang="fa-IR" sz="6600" b="1" dirty="0">
              <a:solidFill>
                <a:srgbClr val="FF3399"/>
              </a:solidFill>
            </a:endParaRPr>
          </a:p>
        </p:txBody>
      </p:sp>
      <p:sp>
        <p:nvSpPr>
          <p:cNvPr id="4" name="Content Placeholder 2"/>
          <p:cNvSpPr>
            <a:spLocks noGrp="1"/>
          </p:cNvSpPr>
          <p:nvPr>
            <p:ph idx="1"/>
          </p:nvPr>
        </p:nvSpPr>
        <p:spPr>
          <a:scene3d>
            <a:camera prst="obliqueBottomRight"/>
            <a:lightRig rig="soft" dir="tl">
              <a:rot lat="0" lon="0" rev="20100000"/>
            </a:lightRig>
          </a:scene3d>
          <a:sp3d>
            <a:bevelT w="50800" h="50800"/>
          </a:sp3d>
        </p:spPr>
        <p:style>
          <a:lnRef idx="0">
            <a:schemeClr val="accent2"/>
          </a:lnRef>
          <a:fillRef idx="3">
            <a:schemeClr val="accent2"/>
          </a:fillRef>
          <a:effectRef idx="3">
            <a:schemeClr val="accent2"/>
          </a:effectRef>
          <a:fontRef idx="minor">
            <a:schemeClr val="lt1"/>
          </a:fontRef>
        </p:style>
        <p:txBody>
          <a:bodyPr>
            <a:normAutofit fontScale="92500"/>
          </a:bodyPr>
          <a:lstStyle/>
          <a:p>
            <a:pPr marL="0" lvl="0" indent="0" algn="just" fontAlgn="base">
              <a:spcBef>
                <a:spcPct val="0"/>
              </a:spcBef>
              <a:spcAft>
                <a:spcPct val="0"/>
              </a:spcAft>
              <a:buClrTx/>
              <a:buSzTx/>
              <a:buNone/>
            </a:pPr>
            <a:endParaRPr lang="fa-IR" sz="3600" i="1" dirty="0" smtClean="0">
              <a:ln w="0"/>
              <a:solidFill>
                <a:schemeClr val="tx1"/>
              </a:solidFill>
              <a:effectLst>
                <a:outerShdw blurRad="38100" dist="19050" dir="2700000" algn="tl" rotWithShape="0">
                  <a:schemeClr val="dk1">
                    <a:alpha val="40000"/>
                  </a:schemeClr>
                </a:outerShdw>
              </a:effectLst>
              <a:latin typeface="Arial" charset="0"/>
              <a:cs typeface="B Nazanin" panose="00000400000000000000" pitchFamily="2" charset="-78"/>
            </a:endParaRPr>
          </a:p>
          <a:p>
            <a:pPr marL="0" lvl="0" indent="0" algn="just" fontAlgn="base">
              <a:spcBef>
                <a:spcPct val="0"/>
              </a:spcBef>
              <a:spcAft>
                <a:spcPct val="0"/>
              </a:spcAft>
              <a:buClrTx/>
              <a:buSzTx/>
              <a:buNone/>
            </a:pPr>
            <a:r>
              <a:rPr lang="fa-IR" sz="3600" i="1" dirty="0" smtClean="0">
                <a:ln w="0"/>
                <a:solidFill>
                  <a:schemeClr val="tx1"/>
                </a:solidFill>
                <a:effectLst>
                  <a:outerShdw blurRad="38100" dist="19050" dir="2700000" algn="tl" rotWithShape="0">
                    <a:schemeClr val="dk1">
                      <a:alpha val="40000"/>
                    </a:schemeClr>
                  </a:outerShdw>
                </a:effectLst>
                <a:latin typeface="Arial" charset="0"/>
                <a:cs typeface="B Nazanin" panose="00000400000000000000" pitchFamily="2" charset="-78"/>
              </a:rPr>
              <a:t>ریسک </a:t>
            </a:r>
            <a:r>
              <a:rPr lang="fa-IR" sz="3600" i="1" dirty="0">
                <a:ln w="0"/>
                <a:solidFill>
                  <a:schemeClr val="tx1"/>
                </a:solidFill>
                <a:effectLst>
                  <a:outerShdw blurRad="38100" dist="19050" dir="2700000" algn="tl" rotWithShape="0">
                    <a:schemeClr val="dk1">
                      <a:alpha val="40000"/>
                    </a:schemeClr>
                  </a:outerShdw>
                </a:effectLst>
                <a:latin typeface="Arial" charset="0"/>
                <a:cs typeface="B Nazanin" panose="00000400000000000000" pitchFamily="2" charset="-78"/>
              </a:rPr>
              <a:t>همراه و بخشی از زندگی است و ازآن </a:t>
            </a:r>
            <a:r>
              <a:rPr lang="fa-IR" sz="3600" i="1" dirty="0" smtClean="0">
                <a:ln w="0"/>
                <a:solidFill>
                  <a:schemeClr val="tx1"/>
                </a:solidFill>
                <a:effectLst>
                  <a:outerShdw blurRad="38100" dist="19050" dir="2700000" algn="tl" rotWithShape="0">
                    <a:schemeClr val="dk1">
                      <a:alpha val="40000"/>
                    </a:schemeClr>
                  </a:outerShdw>
                </a:effectLst>
                <a:latin typeface="Arial" charset="0"/>
                <a:cs typeface="B Nazanin" panose="00000400000000000000" pitchFamily="2" charset="-78"/>
              </a:rPr>
              <a:t>نمی توان </a:t>
            </a:r>
            <a:r>
              <a:rPr lang="fa-IR" sz="3600" i="1" dirty="0">
                <a:ln w="0"/>
                <a:solidFill>
                  <a:schemeClr val="tx1"/>
                </a:solidFill>
                <a:effectLst>
                  <a:outerShdw blurRad="38100" dist="19050" dir="2700000" algn="tl" rotWithShape="0">
                    <a:schemeClr val="dk1">
                      <a:alpha val="40000"/>
                    </a:schemeClr>
                  </a:outerShdw>
                </a:effectLst>
                <a:latin typeface="Arial" charset="0"/>
                <a:cs typeface="B Nazanin" panose="00000400000000000000" pitchFamily="2" charset="-78"/>
              </a:rPr>
              <a:t>گریخت حتی در برخی  موارد ممکن است عوارض ناشی ازآن بسیار فراتر از یک فرد ویک خانواده گسترش یابد وجامعه را تحت تاثیر قراردهد اما میتوان با روشهای علمی وقبل ازآنکه صدمات و خسارات فراوان وگاها جبران نا پذیر بر جای گذارد آن را تدبیر ومدیریت کرد.پس باهم روشهای </a:t>
            </a:r>
            <a:r>
              <a:rPr lang="fa-IR" sz="3600" i="1" dirty="0" smtClean="0">
                <a:ln w="0"/>
                <a:solidFill>
                  <a:schemeClr val="tx1"/>
                </a:solidFill>
                <a:effectLst>
                  <a:outerShdw blurRad="38100" dist="19050" dir="2700000" algn="tl" rotWithShape="0">
                    <a:schemeClr val="dk1">
                      <a:alpha val="40000"/>
                    </a:schemeClr>
                  </a:outerShdw>
                </a:effectLst>
                <a:latin typeface="Arial" charset="0"/>
                <a:cs typeface="B Nazanin" panose="00000400000000000000" pitchFamily="2" charset="-78"/>
              </a:rPr>
              <a:t>مدیریت ریسک </a:t>
            </a:r>
            <a:r>
              <a:rPr lang="fa-IR" sz="3600" i="1" dirty="0">
                <a:ln w="0"/>
                <a:solidFill>
                  <a:schemeClr val="tx1"/>
                </a:solidFill>
                <a:effectLst>
                  <a:outerShdw blurRad="38100" dist="19050" dir="2700000" algn="tl" rotWithShape="0">
                    <a:schemeClr val="dk1">
                      <a:alpha val="40000"/>
                    </a:schemeClr>
                  </a:outerShdw>
                </a:effectLst>
                <a:latin typeface="Arial" charset="0"/>
                <a:cs typeface="B Nazanin" panose="00000400000000000000" pitchFamily="2" charset="-78"/>
              </a:rPr>
              <a:t>را بیاموزیم.</a:t>
            </a:r>
          </a:p>
          <a:p>
            <a:pPr marL="0" lvl="0" indent="0" algn="just" fontAlgn="base">
              <a:spcBef>
                <a:spcPct val="0"/>
              </a:spcBef>
              <a:spcAft>
                <a:spcPct val="0"/>
              </a:spcAft>
              <a:buClrTx/>
              <a:buSzTx/>
              <a:buNone/>
            </a:pPr>
            <a:r>
              <a:rPr lang="fa-IR" sz="3000" dirty="0">
                <a:ln w="0"/>
                <a:solidFill>
                  <a:schemeClr val="tx1"/>
                </a:solidFill>
                <a:effectLst>
                  <a:outerShdw blurRad="38100" dist="19050" dir="2700000" algn="tl" rotWithShape="0">
                    <a:schemeClr val="dk1">
                      <a:alpha val="40000"/>
                    </a:schemeClr>
                  </a:outerShdw>
                </a:effectLst>
                <a:latin typeface="Arial" charset="0"/>
                <a:cs typeface="B Zar" panose="00000400000000000000" pitchFamily="2" charset="-78"/>
              </a:rPr>
              <a:t> </a:t>
            </a:r>
            <a:endParaRPr lang="en-US" sz="3000" dirty="0">
              <a:ln w="0"/>
              <a:solidFill>
                <a:schemeClr val="tx1"/>
              </a:solidFill>
              <a:effectLst>
                <a:outerShdw blurRad="38100" dist="19050" dir="2700000" algn="tl" rotWithShape="0">
                  <a:schemeClr val="dk1">
                    <a:alpha val="40000"/>
                  </a:schemeClr>
                </a:outerShdw>
              </a:effectLst>
              <a:latin typeface="Arial" charset="0"/>
              <a:cs typeface="B Zar" panose="00000400000000000000" pitchFamily="2" charset="-78"/>
            </a:endParaRPr>
          </a:p>
          <a:p>
            <a:pPr marL="0" indent="0" algn="ctr">
              <a:lnSpc>
                <a:spcPct val="150000"/>
              </a:lnSpc>
              <a:buNone/>
            </a:pPr>
            <a:endParaRPr lang="fa-IR" sz="4800" b="1" dirty="0">
              <a:solidFill>
                <a:srgbClr val="00B050"/>
              </a:solidFill>
              <a:cs typeface="B Titr" pitchFamily="2" charset="-78"/>
            </a:endParaRPr>
          </a:p>
        </p:txBody>
      </p:sp>
    </p:spTree>
    <p:extLst>
      <p:ext uri="{BB962C8B-B14F-4D97-AF65-F5344CB8AC3E}">
        <p14:creationId xmlns:p14="http://schemas.microsoft.com/office/powerpoint/2010/main" val="944475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5400" dirty="0">
                <a:solidFill>
                  <a:srgbClr val="FF0000"/>
                </a:solidFill>
                <a:latin typeface="Calibri" panose="020F0502020204030204" pitchFamily="34" charset="0"/>
                <a:ea typeface="Calibri" panose="020F0502020204030204" pitchFamily="34" charset="0"/>
                <a:cs typeface="B Nazanin" panose="00000400000000000000" pitchFamily="2" charset="-78"/>
              </a:rPr>
              <a:t>تعریف </a:t>
            </a:r>
            <a:r>
              <a:rPr lang="fa-IR" sz="54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اموال</a:t>
            </a:r>
            <a:endParaRPr lang="fa-IR" dirty="0">
              <a:solidFill>
                <a:srgbClr val="FF0000"/>
              </a:solidFill>
              <a:cs typeface="B Nazanin" panose="00000400000000000000" pitchFamily="2" charset="-78"/>
            </a:endParaRPr>
          </a:p>
        </p:txBody>
      </p:sp>
      <p:sp>
        <p:nvSpPr>
          <p:cNvPr id="3" name="Content Placeholder 2"/>
          <p:cNvSpPr>
            <a:spLocks noGrp="1"/>
          </p:cNvSpPr>
          <p:nvPr>
            <p:ph idx="1"/>
          </p:nvPr>
        </p:nvSpPr>
        <p:spPr>
          <a:xfrm>
            <a:off x="457200" y="2590800"/>
            <a:ext cx="8229600" cy="3733800"/>
          </a:xfrm>
        </p:spPr>
        <p:txBody>
          <a:bodyPr/>
          <a:lstStyle/>
          <a:p>
            <a:pPr marL="0" indent="0" algn="just">
              <a:lnSpc>
                <a:spcPct val="107000"/>
              </a:lnSpc>
              <a:spcBef>
                <a:spcPts val="0"/>
              </a:spcBef>
              <a:spcAft>
                <a:spcPts val="800"/>
              </a:spcAft>
              <a:buNone/>
            </a:pPr>
            <a:r>
              <a:rPr lang="fa-IR" sz="2800" dirty="0" smtClean="0">
                <a:latin typeface="Calibri" panose="020F0502020204030204" pitchFamily="34" charset="0"/>
                <a:ea typeface="Calibri" panose="020F0502020204030204" pitchFamily="34" charset="0"/>
                <a:cs typeface="B Nazanin" panose="00000400000000000000" pitchFamily="2" charset="-78"/>
              </a:rPr>
              <a:t>چیزی </a:t>
            </a:r>
            <a:r>
              <a:rPr lang="fa-IR" sz="2800" dirty="0">
                <a:latin typeface="Calibri" panose="020F0502020204030204" pitchFamily="34" charset="0"/>
                <a:ea typeface="Calibri" panose="020F0502020204030204" pitchFamily="34" charset="0"/>
                <a:cs typeface="B Nazanin" panose="00000400000000000000" pitchFamily="2" charset="-78"/>
              </a:rPr>
              <a:t>است که تملک گردیده ،مانند زمین ، ساختمان یا بخشی از آن و به معنی یک ویژگی و کیفیت مشخص از چیزی و همچنین به معنی اشیای قابل حمل و جابه جائی </a:t>
            </a:r>
            <a:r>
              <a:rPr lang="fa-IR" sz="2800" dirty="0" smtClean="0">
                <a:latin typeface="Calibri" panose="020F0502020204030204" pitchFamily="34" charset="0"/>
                <a:ea typeface="Calibri" panose="020F0502020204030204" pitchFamily="34" charset="0"/>
                <a:cs typeface="B Nazanin" panose="00000400000000000000" pitchFamily="2" charset="-78"/>
              </a:rPr>
              <a:t>میباشد</a:t>
            </a:r>
            <a:endParaRPr lang="en-US" sz="2800"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577183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5191"/>
            <a:ext cx="8229600" cy="1143000"/>
          </a:xfrm>
        </p:spPr>
        <p:txBody>
          <a:bodyPr/>
          <a:lstStyle/>
          <a:p>
            <a:pPr algn="ctr"/>
            <a:r>
              <a:rPr lang="fa-IR" sz="5400" dirty="0">
                <a:solidFill>
                  <a:srgbClr val="FF0000"/>
                </a:solidFill>
                <a:latin typeface="Calibri" panose="020F0502020204030204" pitchFamily="34" charset="0"/>
                <a:ea typeface="Calibri" panose="020F0502020204030204" pitchFamily="34" charset="0"/>
                <a:cs typeface="B Nazanin" panose="00000400000000000000" pitchFamily="2" charset="-78"/>
              </a:rPr>
              <a:t>تعریف </a:t>
            </a:r>
            <a:r>
              <a:rPr lang="fa-IR" sz="54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دارایی</a:t>
            </a:r>
            <a:endParaRPr lang="fa-IR" dirty="0">
              <a:solidFill>
                <a:srgbClr val="FF0000"/>
              </a:solidFill>
              <a:cs typeface="B Nazanin" panose="00000400000000000000" pitchFamily="2" charset="-78"/>
            </a:endParaRPr>
          </a:p>
        </p:txBody>
      </p:sp>
      <p:sp>
        <p:nvSpPr>
          <p:cNvPr id="3" name="Content Placeholder 2"/>
          <p:cNvSpPr>
            <a:spLocks noGrp="1"/>
          </p:cNvSpPr>
          <p:nvPr>
            <p:ph idx="1"/>
          </p:nvPr>
        </p:nvSpPr>
        <p:spPr>
          <a:xfrm>
            <a:off x="304800" y="1935480"/>
            <a:ext cx="8382000" cy="4770120"/>
          </a:xfrm>
        </p:spPr>
        <p:txBody>
          <a:bodyPr>
            <a:normAutofit/>
          </a:bodyPr>
          <a:lstStyle/>
          <a:p>
            <a:pPr marL="0" indent="0" algn="just">
              <a:lnSpc>
                <a:spcPct val="107000"/>
              </a:lnSpc>
              <a:spcBef>
                <a:spcPts val="0"/>
              </a:spcBef>
              <a:spcAft>
                <a:spcPts val="800"/>
              </a:spcAft>
              <a:buNone/>
            </a:pPr>
            <a:r>
              <a:rPr lang="fa-IR" sz="2800" dirty="0" smtClean="0">
                <a:latin typeface="Calibri" panose="020F0502020204030204" pitchFamily="34" charset="0"/>
                <a:ea typeface="Calibri" panose="020F0502020204030204" pitchFamily="34" charset="0"/>
                <a:cs typeface="B Nazanin" panose="00000400000000000000" pitchFamily="2" charset="-78"/>
              </a:rPr>
              <a:t>دارایی </a:t>
            </a:r>
            <a:r>
              <a:rPr lang="fa-IR" sz="2800" dirty="0">
                <a:latin typeface="Calibri" panose="020F0502020204030204" pitchFamily="34" charset="0"/>
                <a:ea typeface="Calibri" panose="020F0502020204030204" pitchFamily="34" charset="0"/>
                <a:cs typeface="B Nazanin" panose="00000400000000000000" pitchFamily="2" charset="-78"/>
              </a:rPr>
              <a:t>به معنی یک مهارت ،کیفیت مفید و قابل تقویم است . همچنین یک شخص مفید یا چیز ارزشمندی است که توسط شخص یا </a:t>
            </a:r>
            <a:r>
              <a:rPr lang="fa-IR" sz="2800" dirty="0" smtClean="0">
                <a:latin typeface="Calibri" panose="020F0502020204030204" pitchFamily="34" charset="0"/>
                <a:ea typeface="Calibri" panose="020F0502020204030204" pitchFamily="34" charset="0"/>
                <a:cs typeface="B Nazanin" panose="00000400000000000000" pitchFamily="2" charset="-78"/>
              </a:rPr>
              <a:t>موسسه ای </a:t>
            </a:r>
            <a:r>
              <a:rPr lang="fa-IR" sz="2800" dirty="0">
                <a:latin typeface="Calibri" panose="020F0502020204030204" pitchFamily="34" charset="0"/>
                <a:ea typeface="Calibri" panose="020F0502020204030204" pitchFamily="34" charset="0"/>
                <a:cs typeface="B Nazanin" panose="00000400000000000000" pitchFamily="2" charset="-78"/>
              </a:rPr>
              <a:t>تملک گردیده و می تواند مورد استفاده ، فروش ویا پرداخت بدهی قرار گیرد </a:t>
            </a:r>
            <a:r>
              <a:rPr lang="fa-IR" sz="2800" dirty="0" smtClean="0">
                <a:latin typeface="Calibri" panose="020F0502020204030204" pitchFamily="34" charset="0"/>
                <a:ea typeface="Calibri" panose="020F0502020204030204" pitchFamily="34" charset="0"/>
                <a:cs typeface="B Nazanin" panose="00000400000000000000" pitchFamily="2" charset="-78"/>
              </a:rPr>
              <a:t>.</a:t>
            </a:r>
          </a:p>
          <a:p>
            <a:pPr marL="0" indent="0" algn="just">
              <a:lnSpc>
                <a:spcPct val="107000"/>
              </a:lnSpc>
              <a:spcBef>
                <a:spcPts val="0"/>
              </a:spcBef>
              <a:spcAft>
                <a:spcPts val="800"/>
              </a:spcAft>
              <a:buNone/>
            </a:pPr>
            <a:r>
              <a:rPr lang="fa-IR" sz="2800" dirty="0">
                <a:latin typeface="Calibri" panose="020F0502020204030204" pitchFamily="34" charset="0"/>
                <a:ea typeface="Calibri" panose="020F0502020204030204" pitchFamily="34" charset="0"/>
                <a:cs typeface="B Nazanin" panose="00000400000000000000" pitchFamily="2" charset="-78"/>
              </a:rPr>
              <a:t>از تعاریف فوق چنین بر می آید که مفهوم </a:t>
            </a:r>
            <a:r>
              <a:rPr lang="fa-IR" sz="2800" dirty="0" smtClean="0">
                <a:latin typeface="Calibri" panose="020F0502020204030204" pitchFamily="34" charset="0"/>
                <a:ea typeface="Calibri" panose="020F0502020204030204" pitchFamily="34" charset="0"/>
                <a:cs typeface="B Nazanin" panose="00000400000000000000" pitchFamily="2" charset="-78"/>
              </a:rPr>
              <a:t>دارایی </a:t>
            </a:r>
            <a:r>
              <a:rPr lang="fa-IR" sz="2800" dirty="0">
                <a:latin typeface="Calibri" panose="020F0502020204030204" pitchFamily="34" charset="0"/>
                <a:ea typeface="Calibri" panose="020F0502020204030204" pitchFamily="34" charset="0"/>
                <a:cs typeface="B Nazanin" panose="00000400000000000000" pitchFamily="2" charset="-78"/>
              </a:rPr>
              <a:t>بسیار گسترده تر از اموال است و اموال باید ویژگی های دیگری مانند مفید بودن و قابلیت سود آوری آینده برای مالک و ارزش گذاری و معامله را داشته باشد تا به عنوان یک </a:t>
            </a:r>
            <a:r>
              <a:rPr lang="fa-IR" sz="2800" dirty="0" smtClean="0">
                <a:latin typeface="Calibri" panose="020F0502020204030204" pitchFamily="34" charset="0"/>
                <a:ea typeface="Calibri" panose="020F0502020204030204" pitchFamily="34" charset="0"/>
                <a:cs typeface="B Nazanin" panose="00000400000000000000" pitchFamily="2" charset="-78"/>
              </a:rPr>
              <a:t>دارایی </a:t>
            </a:r>
            <a:r>
              <a:rPr lang="fa-IR" sz="2800" dirty="0">
                <a:latin typeface="Calibri" panose="020F0502020204030204" pitchFamily="34" charset="0"/>
                <a:ea typeface="Calibri" panose="020F0502020204030204" pitchFamily="34" charset="0"/>
                <a:cs typeface="B Nazanin" panose="00000400000000000000" pitchFamily="2" charset="-78"/>
              </a:rPr>
              <a:t>محسوب  گردد. </a:t>
            </a:r>
            <a:endParaRPr lang="en-US" sz="2800" dirty="0">
              <a:latin typeface="Calibri" panose="020F0502020204030204" pitchFamily="34" charset="0"/>
              <a:ea typeface="Calibri" panose="020F0502020204030204" pitchFamily="34" charset="0"/>
              <a:cs typeface="B Nazanin" panose="00000400000000000000" pitchFamily="2" charset="-78"/>
            </a:endParaRPr>
          </a:p>
          <a:p>
            <a:pPr marL="0" indent="0" algn="just">
              <a:lnSpc>
                <a:spcPct val="107000"/>
              </a:lnSpc>
              <a:spcBef>
                <a:spcPts val="0"/>
              </a:spcBef>
              <a:spcAft>
                <a:spcPts val="800"/>
              </a:spcAft>
              <a:buNone/>
            </a:pPr>
            <a:r>
              <a:rPr lang="fa-IR" sz="2800" dirty="0">
                <a:latin typeface="Calibri" panose="020F0502020204030204" pitchFamily="34" charset="0"/>
                <a:ea typeface="Calibri" panose="020F0502020204030204" pitchFamily="34" charset="0"/>
                <a:cs typeface="B Nazanin" panose="00000400000000000000" pitchFamily="2" charset="-78"/>
              </a:rPr>
              <a:t>اموال حتی در اینصورت بیانگر نوع فیزیکی و ملموس </a:t>
            </a:r>
            <a:r>
              <a:rPr lang="fa-IR" sz="2800" dirty="0" smtClean="0">
                <a:latin typeface="Calibri" panose="020F0502020204030204" pitchFamily="34" charset="0"/>
                <a:ea typeface="Calibri" panose="020F0502020204030204" pitchFamily="34" charset="0"/>
                <a:cs typeface="B Nazanin" panose="00000400000000000000" pitchFamily="2" charset="-78"/>
              </a:rPr>
              <a:t>دارایی </a:t>
            </a:r>
            <a:r>
              <a:rPr lang="fa-IR" sz="2800" dirty="0">
                <a:latin typeface="Calibri" panose="020F0502020204030204" pitchFamily="34" charset="0"/>
                <a:ea typeface="Calibri" panose="020F0502020204030204" pitchFamily="34" charset="0"/>
                <a:cs typeface="B Nazanin" panose="00000400000000000000" pitchFamily="2" charset="-78"/>
              </a:rPr>
              <a:t>می باشد.</a:t>
            </a:r>
            <a:endParaRPr lang="en-US" sz="2800" dirty="0">
              <a:latin typeface="Calibri" panose="020F0502020204030204" pitchFamily="34" charset="0"/>
              <a:ea typeface="Calibri" panose="020F0502020204030204" pitchFamily="34" charset="0"/>
              <a:cs typeface="B Nazanin" panose="00000400000000000000" pitchFamily="2" charset="-78"/>
            </a:endParaRPr>
          </a:p>
          <a:p>
            <a:pPr marL="0" algn="just">
              <a:lnSpc>
                <a:spcPct val="107000"/>
              </a:lnSpc>
              <a:spcBef>
                <a:spcPts val="0"/>
              </a:spcBef>
              <a:spcAft>
                <a:spcPts val="800"/>
              </a:spcAft>
            </a:pP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09734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lvl="0" indent="-274320" algn="ctr">
              <a:lnSpc>
                <a:spcPct val="107000"/>
              </a:lnSpc>
              <a:spcBef>
                <a:spcPts val="0"/>
              </a:spcBef>
              <a:spcAft>
                <a:spcPts val="800"/>
              </a:spcAft>
            </a:pPr>
            <a:r>
              <a:rPr lang="fa-IR" sz="3200" b="1" dirty="0">
                <a:solidFill>
                  <a:srgbClr val="FF0000"/>
                </a:solidFill>
                <a:latin typeface="Calibri" panose="020F0502020204030204" pitchFamily="34" charset="0"/>
                <a:ea typeface="Calibri" panose="020F0502020204030204" pitchFamily="34" charset="0"/>
                <a:cs typeface="B Nazanin" panose="00000400000000000000" pitchFamily="2" charset="-78"/>
              </a:rPr>
              <a:t>طبقه بندی ریسک های اموال </a:t>
            </a:r>
            <a:r>
              <a:rPr lang="fa-IR" sz="32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ودارایی</a:t>
            </a:r>
            <a:endParaRPr lang="en-US" sz="3200" b="1" dirty="0">
              <a:solidFill>
                <a:srgbClr val="FF0000"/>
              </a:solidFill>
              <a:latin typeface="Calibri" panose="020F0502020204030204" pitchFamily="34" charset="0"/>
              <a:ea typeface="Calibri" panose="020F0502020204030204" pitchFamily="34" charset="0"/>
              <a:cs typeface="B Nazanin" panose="00000400000000000000" pitchFamily="2" charset="-78"/>
            </a:endParaRPr>
          </a:p>
        </p:txBody>
      </p:sp>
      <p:sp>
        <p:nvSpPr>
          <p:cNvPr id="3" name="Content Placeholder 2"/>
          <p:cNvSpPr>
            <a:spLocks noGrp="1"/>
          </p:cNvSpPr>
          <p:nvPr>
            <p:ph idx="1"/>
          </p:nvPr>
        </p:nvSpPr>
        <p:spPr/>
        <p:txBody>
          <a:bodyPr>
            <a:normAutofit fontScale="85000" lnSpcReduction="10000"/>
          </a:bodyPr>
          <a:lstStyle/>
          <a:p>
            <a:pPr marL="0" indent="0" algn="just">
              <a:lnSpc>
                <a:spcPct val="107000"/>
              </a:lnSpc>
              <a:spcBef>
                <a:spcPts val="0"/>
              </a:spcBef>
              <a:spcAft>
                <a:spcPts val="800"/>
              </a:spcAft>
              <a:buNone/>
            </a:pPr>
            <a:r>
              <a:rPr lang="fa-IR" sz="3500" b="1"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الف </a:t>
            </a:r>
            <a:r>
              <a:rPr lang="fa-IR" sz="3500" b="1" dirty="0">
                <a:solidFill>
                  <a:srgbClr val="00B050"/>
                </a:solidFill>
                <a:latin typeface="Calibri" panose="020F0502020204030204" pitchFamily="34" charset="0"/>
                <a:ea typeface="Calibri" panose="020F0502020204030204" pitchFamily="34" charset="0"/>
                <a:cs typeface="B Nazanin" panose="00000400000000000000" pitchFamily="2" charset="-78"/>
              </a:rPr>
              <a:t>– </a:t>
            </a:r>
            <a:r>
              <a:rPr lang="fa-IR" sz="2800" dirty="0">
                <a:latin typeface="Calibri" panose="020F0502020204030204" pitchFamily="34" charset="0"/>
                <a:ea typeface="Calibri" panose="020F0502020204030204" pitchFamily="34" charset="0"/>
                <a:cs typeface="B Nazanin" panose="00000400000000000000" pitchFamily="2" charset="-78"/>
              </a:rPr>
              <a:t>طبقه بندی ریسک از لحاظ منشا ایجاد خسارت که به دو دسته تقسیم بندی </a:t>
            </a:r>
            <a:r>
              <a:rPr lang="fa-IR" sz="2800" dirty="0" smtClean="0">
                <a:latin typeface="Calibri" panose="020F0502020204030204" pitchFamily="34" charset="0"/>
                <a:ea typeface="Calibri" panose="020F0502020204030204" pitchFamily="34" charset="0"/>
                <a:cs typeface="B Nazanin" panose="00000400000000000000" pitchFamily="2" charset="-78"/>
              </a:rPr>
              <a:t>می شود </a:t>
            </a:r>
            <a:endParaRPr lang="en-US" sz="2800" dirty="0">
              <a:latin typeface="Calibri" panose="020F0502020204030204" pitchFamily="34" charset="0"/>
              <a:ea typeface="Calibri" panose="020F0502020204030204" pitchFamily="34" charset="0"/>
              <a:cs typeface="B Nazanin" panose="00000400000000000000" pitchFamily="2" charset="-78"/>
            </a:endParaRPr>
          </a:p>
          <a:p>
            <a:pPr marL="0" algn="just">
              <a:lnSpc>
                <a:spcPct val="107000"/>
              </a:lnSpc>
              <a:spcBef>
                <a:spcPts val="0"/>
              </a:spcBef>
              <a:spcAft>
                <a:spcPts val="800"/>
              </a:spcAft>
            </a:pPr>
            <a:r>
              <a:rPr lang="fa-IR" sz="2800" dirty="0">
                <a:latin typeface="Calibri" panose="020F0502020204030204" pitchFamily="34" charset="0"/>
                <a:ea typeface="Calibri" panose="020F0502020204030204" pitchFamily="34" charset="0"/>
                <a:cs typeface="B Nazanin" panose="00000400000000000000" pitchFamily="2" charset="-78"/>
              </a:rPr>
              <a:t> </a:t>
            </a:r>
            <a:r>
              <a:rPr lang="fa-IR" sz="2800" dirty="0" smtClean="0">
                <a:latin typeface="Calibri" panose="020F0502020204030204" pitchFamily="34" charset="0"/>
                <a:ea typeface="Calibri" panose="020F0502020204030204" pitchFamily="34" charset="0"/>
                <a:cs typeface="B Nazanin" panose="00000400000000000000" pitchFamily="2" charset="-78"/>
              </a:rPr>
              <a:t>1-ریسکها </a:t>
            </a:r>
            <a:r>
              <a:rPr lang="fa-IR" sz="2800" dirty="0">
                <a:latin typeface="Calibri" panose="020F0502020204030204" pitchFamily="34" charset="0"/>
                <a:ea typeface="Calibri" panose="020F0502020204030204" pitchFamily="34" charset="0"/>
                <a:cs typeface="B Nazanin" panose="00000400000000000000" pitchFamily="2" charset="-78"/>
              </a:rPr>
              <a:t>ی ناشی از فعالیت وعملکرد انسان </a:t>
            </a:r>
            <a:endParaRPr lang="en-US" sz="2800" dirty="0">
              <a:latin typeface="Calibri" panose="020F0502020204030204" pitchFamily="34" charset="0"/>
              <a:ea typeface="Calibri" panose="020F0502020204030204" pitchFamily="34" charset="0"/>
              <a:cs typeface="B Nazanin" panose="00000400000000000000" pitchFamily="2" charset="-78"/>
            </a:endParaRPr>
          </a:p>
          <a:p>
            <a:pPr marL="0" algn="just">
              <a:lnSpc>
                <a:spcPct val="107000"/>
              </a:lnSpc>
              <a:spcBef>
                <a:spcPts val="0"/>
              </a:spcBef>
              <a:spcAft>
                <a:spcPts val="800"/>
              </a:spcAft>
            </a:pPr>
            <a:r>
              <a:rPr lang="fa-IR" sz="2800" dirty="0">
                <a:latin typeface="Calibri" panose="020F0502020204030204" pitchFamily="34" charset="0"/>
                <a:ea typeface="Calibri" panose="020F0502020204030204" pitchFamily="34" charset="0"/>
                <a:cs typeface="B Nazanin" panose="00000400000000000000" pitchFamily="2" charset="-78"/>
              </a:rPr>
              <a:t> 2-ریسکهای ناشی از عوامل </a:t>
            </a:r>
            <a:r>
              <a:rPr lang="fa-IR" sz="2800" dirty="0" smtClean="0">
                <a:latin typeface="Calibri" panose="020F0502020204030204" pitchFamily="34" charset="0"/>
                <a:ea typeface="Calibri" panose="020F0502020204030204" pitchFamily="34" charset="0"/>
                <a:cs typeface="B Nazanin" panose="00000400000000000000" pitchFamily="2" charset="-78"/>
              </a:rPr>
              <a:t>طبیعی</a:t>
            </a:r>
          </a:p>
          <a:p>
            <a:pPr marL="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cs typeface="B Nazanin" panose="00000400000000000000" pitchFamily="2" charset="-78"/>
            </a:endParaRPr>
          </a:p>
          <a:p>
            <a:pPr marL="0" indent="0" algn="just">
              <a:lnSpc>
                <a:spcPct val="107000"/>
              </a:lnSpc>
              <a:spcBef>
                <a:spcPts val="0"/>
              </a:spcBef>
              <a:spcAft>
                <a:spcPts val="800"/>
              </a:spcAft>
              <a:buNone/>
            </a:pPr>
            <a:r>
              <a:rPr lang="fa-IR" sz="3500" b="1" dirty="0">
                <a:solidFill>
                  <a:srgbClr val="00B050"/>
                </a:solidFill>
                <a:latin typeface="Calibri" panose="020F0502020204030204" pitchFamily="34" charset="0"/>
                <a:ea typeface="Calibri" panose="020F0502020204030204" pitchFamily="34" charset="0"/>
                <a:cs typeface="B Nazanin" panose="00000400000000000000" pitchFamily="2" charset="-78"/>
              </a:rPr>
              <a:t>ب-</a:t>
            </a:r>
            <a:r>
              <a:rPr lang="fa-IR" sz="2800" dirty="0">
                <a:latin typeface="Calibri" panose="020F0502020204030204" pitchFamily="34" charset="0"/>
                <a:ea typeface="Calibri" panose="020F0502020204030204" pitchFamily="34" charset="0"/>
                <a:cs typeface="B Nazanin" panose="00000400000000000000" pitchFamily="2" charset="-78"/>
              </a:rPr>
              <a:t> طبقه بندی  ریسک از لحاظ ماهیت خسارت که به سه دسته تقسیم بندی میشود</a:t>
            </a:r>
            <a:endParaRPr lang="en-US" sz="2800" dirty="0">
              <a:latin typeface="Calibri" panose="020F0502020204030204" pitchFamily="34" charset="0"/>
              <a:ea typeface="Calibri" panose="020F0502020204030204" pitchFamily="34" charset="0"/>
              <a:cs typeface="B Nazanin" panose="00000400000000000000" pitchFamily="2" charset="-78"/>
            </a:endParaRPr>
          </a:p>
          <a:p>
            <a:pPr marL="0" algn="just">
              <a:lnSpc>
                <a:spcPct val="107000"/>
              </a:lnSpc>
              <a:spcBef>
                <a:spcPts val="0"/>
              </a:spcBef>
              <a:spcAft>
                <a:spcPts val="800"/>
              </a:spcAft>
            </a:pPr>
            <a:r>
              <a:rPr lang="fa-IR" sz="2800" dirty="0">
                <a:latin typeface="Calibri" panose="020F0502020204030204" pitchFamily="34" charset="0"/>
                <a:ea typeface="Calibri" panose="020F0502020204030204" pitchFamily="34" charset="0"/>
                <a:cs typeface="B Nazanin" panose="00000400000000000000" pitchFamily="2" charset="-78"/>
              </a:rPr>
              <a:t>   1-خسارت مشهود</a:t>
            </a:r>
            <a:endParaRPr lang="en-US" sz="2800" dirty="0">
              <a:latin typeface="Calibri" panose="020F0502020204030204" pitchFamily="34" charset="0"/>
              <a:ea typeface="Calibri" panose="020F0502020204030204" pitchFamily="34" charset="0"/>
              <a:cs typeface="B Nazanin" panose="00000400000000000000" pitchFamily="2" charset="-78"/>
            </a:endParaRPr>
          </a:p>
          <a:p>
            <a:pPr marL="0" algn="just">
              <a:lnSpc>
                <a:spcPct val="107000"/>
              </a:lnSpc>
              <a:spcBef>
                <a:spcPts val="0"/>
              </a:spcBef>
              <a:spcAft>
                <a:spcPts val="800"/>
              </a:spcAft>
            </a:pPr>
            <a:r>
              <a:rPr lang="fa-IR" sz="2800" dirty="0">
                <a:latin typeface="Calibri" panose="020F0502020204030204" pitchFamily="34" charset="0"/>
                <a:ea typeface="Calibri" panose="020F0502020204030204" pitchFamily="34" charset="0"/>
                <a:cs typeface="B Nazanin" panose="00000400000000000000" pitchFamily="2" charset="-78"/>
              </a:rPr>
              <a:t>  2- خسارت نا مشهود</a:t>
            </a:r>
            <a:endParaRPr lang="en-US" sz="2800" dirty="0">
              <a:latin typeface="Calibri" panose="020F0502020204030204" pitchFamily="34" charset="0"/>
              <a:ea typeface="Calibri" panose="020F0502020204030204" pitchFamily="34" charset="0"/>
              <a:cs typeface="B Nazanin" panose="00000400000000000000" pitchFamily="2" charset="-78"/>
            </a:endParaRPr>
          </a:p>
          <a:p>
            <a:pPr marL="0" algn="just">
              <a:lnSpc>
                <a:spcPct val="107000"/>
              </a:lnSpc>
              <a:spcBef>
                <a:spcPts val="0"/>
              </a:spcBef>
              <a:spcAft>
                <a:spcPts val="800"/>
              </a:spcAft>
            </a:pPr>
            <a:r>
              <a:rPr lang="fa-IR" sz="2800" dirty="0">
                <a:latin typeface="Calibri" panose="020F0502020204030204" pitchFamily="34" charset="0"/>
                <a:ea typeface="Calibri" panose="020F0502020204030204" pitchFamily="34" charset="0"/>
                <a:cs typeface="B Nazanin" panose="00000400000000000000" pitchFamily="2" charset="-78"/>
              </a:rPr>
              <a:t>  3- ترکیب خسارت مشهود ونامشهود</a:t>
            </a:r>
            <a:endParaRPr lang="en-US" sz="2800" dirty="0">
              <a:latin typeface="Calibri" panose="020F0502020204030204" pitchFamily="34" charset="0"/>
              <a:ea typeface="Calibri" panose="020F0502020204030204" pitchFamily="34" charset="0"/>
              <a:cs typeface="B Nazanin" panose="00000400000000000000" pitchFamily="2" charset="-78"/>
            </a:endParaRPr>
          </a:p>
          <a:p>
            <a:endParaRPr lang="fa-IR" dirty="0"/>
          </a:p>
        </p:txBody>
      </p:sp>
    </p:spTree>
    <p:extLst>
      <p:ext uri="{BB962C8B-B14F-4D97-AF65-F5344CB8AC3E}">
        <p14:creationId xmlns:p14="http://schemas.microsoft.com/office/powerpoint/2010/main" val="1483692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8229600" cy="914400"/>
          </a:xfrm>
        </p:spPr>
        <p:txBody>
          <a:bodyPr>
            <a:normAutofit fontScale="90000"/>
          </a:bodyPr>
          <a:lstStyle/>
          <a:p>
            <a:pPr lvl="0" algn="r">
              <a:lnSpc>
                <a:spcPct val="107000"/>
              </a:lnSpc>
              <a:spcBef>
                <a:spcPts val="0"/>
              </a:spcBef>
              <a:spcAft>
                <a:spcPts val="800"/>
              </a:spcAft>
              <a:buClr>
                <a:srgbClr val="C32D2E"/>
              </a:buClr>
              <a:buSzPct val="95000"/>
            </a:pPr>
            <a:r>
              <a:rPr lang="en-US" sz="5400" dirty="0">
                <a:latin typeface="Calibri" panose="020F0502020204030204" pitchFamily="34" charset="0"/>
                <a:ea typeface="Calibri" panose="020F0502020204030204" pitchFamily="34" charset="0"/>
                <a:cs typeface="Arial" panose="020B0604020202020204" pitchFamily="34" charset="0"/>
              </a:rPr>
              <a:t/>
            </a:r>
            <a:br>
              <a:rPr lang="en-US" sz="5400" dirty="0">
                <a:latin typeface="Calibri" panose="020F0502020204030204" pitchFamily="34" charset="0"/>
                <a:ea typeface="Calibri" panose="020F0502020204030204" pitchFamily="34" charset="0"/>
                <a:cs typeface="Arial" panose="020B0604020202020204" pitchFamily="34" charset="0"/>
              </a:rPr>
            </a:br>
            <a:r>
              <a:rPr lang="fa-IR" sz="3100" b="1" dirty="0">
                <a:solidFill>
                  <a:srgbClr val="00B050"/>
                </a:solidFill>
                <a:latin typeface="Calibri" panose="020F0502020204030204" pitchFamily="34" charset="0"/>
                <a:ea typeface="Calibri" panose="020F0502020204030204" pitchFamily="34" charset="0"/>
                <a:cs typeface="B Nazanin" panose="00000400000000000000" pitchFamily="2" charset="-78"/>
              </a:rPr>
              <a:t>ریسکهای ناشی از عوامل انسانی</a:t>
            </a:r>
            <a:r>
              <a:rPr lang="en-US" sz="3100" b="1" dirty="0">
                <a:solidFill>
                  <a:srgbClr val="FF0000"/>
                </a:solidFill>
                <a:latin typeface="Calibri" panose="020F0502020204030204" pitchFamily="34" charset="0"/>
                <a:ea typeface="Calibri" panose="020F0502020204030204" pitchFamily="34" charset="0"/>
                <a:cs typeface="B Nazanin" panose="00000400000000000000" pitchFamily="2" charset="-78"/>
              </a:rPr>
              <a:t/>
            </a:r>
            <a:br>
              <a:rPr lang="en-US" sz="3100" b="1" dirty="0">
                <a:solidFill>
                  <a:srgbClr val="FF0000"/>
                </a:solidFill>
                <a:latin typeface="Calibri" panose="020F0502020204030204" pitchFamily="34" charset="0"/>
                <a:ea typeface="Calibri" panose="020F0502020204030204" pitchFamily="34" charset="0"/>
                <a:cs typeface="B Nazanin" panose="00000400000000000000" pitchFamily="2" charset="-78"/>
              </a:rPr>
            </a:br>
            <a:endParaRPr lang="fa-IR" sz="3100"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304800" y="1295400"/>
            <a:ext cx="8382000" cy="5562600"/>
          </a:xfrm>
        </p:spPr>
        <p:txBody>
          <a:bodyPr>
            <a:normAutofit fontScale="77500" lnSpcReduction="20000"/>
          </a:bodyPr>
          <a:lstStyle/>
          <a:p>
            <a:pPr marL="0" indent="0" algn="just">
              <a:lnSpc>
                <a:spcPct val="107000"/>
              </a:lnSpc>
              <a:spcBef>
                <a:spcPts val="0"/>
              </a:spcBef>
              <a:spcAft>
                <a:spcPts val="800"/>
              </a:spcAft>
              <a:buNone/>
            </a:pPr>
            <a:r>
              <a:rPr lang="fa-IR" sz="2800" dirty="0" smtClean="0">
                <a:latin typeface="Calibri" panose="020F0502020204030204" pitchFamily="34" charset="0"/>
                <a:ea typeface="Calibri" panose="020F0502020204030204" pitchFamily="34" charset="0"/>
                <a:cs typeface="B Nazanin" panose="00000400000000000000" pitchFamily="2" charset="-78"/>
              </a:rPr>
              <a:t>انسان </a:t>
            </a:r>
            <a:r>
              <a:rPr lang="fa-IR" sz="2800" dirty="0">
                <a:latin typeface="Calibri" panose="020F0502020204030204" pitchFamily="34" charset="0"/>
                <a:ea typeface="Calibri" panose="020F0502020204030204" pitchFamily="34" charset="0"/>
                <a:cs typeface="B Nazanin" panose="00000400000000000000" pitchFamily="2" charset="-78"/>
              </a:rPr>
              <a:t>برای ادامه حیات خویش امکانات و منابع را در اختیار و با تلاشی آگاهانه آنها را تبدیل به کالا </a:t>
            </a:r>
            <a:r>
              <a:rPr lang="fa-IR" sz="2800" dirty="0" smtClean="0">
                <a:latin typeface="Calibri" panose="020F0502020204030204" pitchFamily="34" charset="0"/>
                <a:ea typeface="Calibri" panose="020F0502020204030204" pitchFamily="34" charset="0"/>
                <a:cs typeface="B Nazanin" panose="00000400000000000000" pitchFamily="2" charset="-78"/>
              </a:rPr>
              <a:t>وخدمات </a:t>
            </a:r>
            <a:r>
              <a:rPr lang="fa-IR" sz="2800" dirty="0">
                <a:latin typeface="Calibri" panose="020F0502020204030204" pitchFamily="34" charset="0"/>
                <a:ea typeface="Calibri" panose="020F0502020204030204" pitchFamily="34" charset="0"/>
                <a:cs typeface="B Nazanin" panose="00000400000000000000" pitchFamily="2" charset="-78"/>
              </a:rPr>
              <a:t>می نماید که در نتیجه این کارکردها خطراتی از لحاظ فیزیکی ، اجتماعی ،اقتصادی و یا ترکیبی </a:t>
            </a:r>
            <a:r>
              <a:rPr lang="fa-IR" sz="2800" dirty="0" smtClean="0">
                <a:latin typeface="Calibri" panose="020F0502020204030204" pitchFamily="34" charset="0"/>
                <a:ea typeface="Calibri" panose="020F0502020204030204" pitchFamily="34" charset="0"/>
                <a:cs typeface="B Nazanin" panose="00000400000000000000" pitchFamily="2" charset="-78"/>
              </a:rPr>
              <a:t>از </a:t>
            </a:r>
            <a:r>
              <a:rPr lang="fa-IR" sz="2800" dirty="0">
                <a:latin typeface="Calibri" panose="020F0502020204030204" pitchFamily="34" charset="0"/>
                <a:ea typeface="Calibri" panose="020F0502020204030204" pitchFamily="34" charset="0"/>
                <a:cs typeface="B Nazanin" panose="00000400000000000000" pitchFamily="2" charset="-78"/>
              </a:rPr>
              <a:t>آنها باشد </a:t>
            </a:r>
            <a:r>
              <a:rPr lang="fa-IR" sz="2800" dirty="0" smtClean="0">
                <a:latin typeface="Calibri" panose="020F0502020204030204" pitchFamily="34" charset="0"/>
                <a:ea typeface="Calibri" panose="020F0502020204030204" pitchFamily="34" charset="0"/>
                <a:cs typeface="B Nazanin" panose="00000400000000000000" pitchFamily="2" charset="-78"/>
              </a:rPr>
              <a:t>که </a:t>
            </a:r>
            <a:r>
              <a:rPr lang="fa-IR" sz="2800" dirty="0">
                <a:latin typeface="Calibri" panose="020F0502020204030204" pitchFamily="34" charset="0"/>
                <a:ea typeface="Calibri" panose="020F0502020204030204" pitchFamily="34" charset="0"/>
                <a:cs typeface="B Nazanin" panose="00000400000000000000" pitchFamily="2" charset="-78"/>
              </a:rPr>
              <a:t>موضوع بحث مهمی در بیمه های اموال می باشد</a:t>
            </a:r>
            <a:endParaRPr lang="en-US" sz="2800" dirty="0">
              <a:latin typeface="Calibri" panose="020F0502020204030204" pitchFamily="34" charset="0"/>
              <a:ea typeface="Calibri" panose="020F0502020204030204" pitchFamily="34" charset="0"/>
              <a:cs typeface="B Nazanin" panose="00000400000000000000" pitchFamily="2" charset="-78"/>
            </a:endParaRPr>
          </a:p>
          <a:p>
            <a:pPr marL="0" algn="just">
              <a:lnSpc>
                <a:spcPct val="107000"/>
              </a:lnSpc>
              <a:spcBef>
                <a:spcPts val="0"/>
              </a:spcBef>
              <a:spcAft>
                <a:spcPts val="800"/>
              </a:spcAft>
            </a:pPr>
            <a:r>
              <a:rPr lang="fa-IR" sz="4500" b="1"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خطرات فیزیکی: </a:t>
            </a:r>
            <a:r>
              <a:rPr lang="fa-IR" sz="2800" dirty="0">
                <a:latin typeface="Calibri" panose="020F0502020204030204" pitchFamily="34" charset="0"/>
                <a:ea typeface="Calibri" panose="020F0502020204030204" pitchFamily="34" charset="0"/>
                <a:cs typeface="B Nazanin" panose="00000400000000000000" pitchFamily="2" charset="-78"/>
              </a:rPr>
              <a:t>مواردی مانند انفجار، آتش سوزی ، شکست ماشین آلات و تخریب و ایجاد هر گونه نقصان مشهود به </a:t>
            </a:r>
            <a:r>
              <a:rPr lang="fa-IR" sz="2800" dirty="0" smtClean="0">
                <a:latin typeface="Calibri" panose="020F0502020204030204" pitchFamily="34" charset="0"/>
                <a:ea typeface="Calibri" panose="020F0502020204030204" pitchFamily="34" charset="0"/>
                <a:cs typeface="B Nazanin" panose="00000400000000000000" pitchFamily="2" charset="-78"/>
              </a:rPr>
              <a:t>دارایی </a:t>
            </a:r>
            <a:r>
              <a:rPr lang="fa-IR" sz="2800" dirty="0">
                <a:latin typeface="Calibri" panose="020F0502020204030204" pitchFamily="34" charset="0"/>
                <a:ea typeface="Calibri" panose="020F0502020204030204" pitchFamily="34" charset="0"/>
                <a:cs typeface="B Nazanin" panose="00000400000000000000" pitchFamily="2" charset="-78"/>
              </a:rPr>
              <a:t>ها و اموال فیزیکی جامعه که در نتیجه فعالیت آگاهانه و یا ناآگاهانه انسان ها به وجود می آید.</a:t>
            </a:r>
            <a:endParaRPr lang="en-US" sz="2800" dirty="0">
              <a:latin typeface="Calibri" panose="020F0502020204030204" pitchFamily="34" charset="0"/>
              <a:ea typeface="Calibri" panose="020F0502020204030204" pitchFamily="34" charset="0"/>
              <a:cs typeface="B Nazanin" panose="00000400000000000000" pitchFamily="2" charset="-78"/>
            </a:endParaRPr>
          </a:p>
          <a:p>
            <a:pPr marL="0" algn="just">
              <a:lnSpc>
                <a:spcPct val="107000"/>
              </a:lnSpc>
              <a:spcBef>
                <a:spcPts val="0"/>
              </a:spcBef>
              <a:spcAft>
                <a:spcPts val="800"/>
              </a:spcAft>
            </a:pPr>
            <a:r>
              <a:rPr lang="fa-IR" sz="4500" b="1"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خطرات اجتماعی : </a:t>
            </a:r>
            <a:r>
              <a:rPr lang="fa-IR" sz="2800" dirty="0">
                <a:latin typeface="Calibri" panose="020F0502020204030204" pitchFamily="34" charset="0"/>
                <a:ea typeface="Calibri" panose="020F0502020204030204" pitchFamily="34" charset="0"/>
                <a:cs typeface="B Nazanin" panose="00000400000000000000" pitchFamily="2" charset="-78"/>
              </a:rPr>
              <a:t>در واقع نوعی از هنجار شکنی است که توسط فرد ویا گروهی از افراد جامعه انجام گیرد و باعث خسارت و زیان به افراد و یا جامعه شود . مواردی از قبیل اختلاس ، کلاهبرداری و تقلب ، سرقت ، اختشاش و عدم انجام تعهدات </a:t>
            </a:r>
            <a:r>
              <a:rPr lang="fa-IR" sz="2800" dirty="0" smtClean="0">
                <a:latin typeface="Calibri" panose="020F0502020204030204" pitchFamily="34" charset="0"/>
                <a:ea typeface="Calibri" panose="020F0502020204030204" pitchFamily="34" charset="0"/>
                <a:cs typeface="B Nazanin" panose="00000400000000000000" pitchFamily="2" charset="-78"/>
              </a:rPr>
              <a:t>قانونی</a:t>
            </a:r>
            <a:r>
              <a:rPr lang="fa-IR" sz="2800" dirty="0">
                <a:latin typeface="Calibri" panose="020F0502020204030204" pitchFamily="34" charset="0"/>
                <a:ea typeface="Calibri" panose="020F0502020204030204" pitchFamily="34" charset="0"/>
                <a:cs typeface="B Nazanin" panose="00000400000000000000" pitchFamily="2" charset="-78"/>
              </a:rPr>
              <a:t>.</a:t>
            </a:r>
            <a:endParaRPr lang="en-US" sz="2800" dirty="0">
              <a:latin typeface="Calibri" panose="020F0502020204030204" pitchFamily="34" charset="0"/>
              <a:ea typeface="Calibri" panose="020F0502020204030204" pitchFamily="34" charset="0"/>
              <a:cs typeface="B Nazanin" panose="00000400000000000000" pitchFamily="2" charset="-78"/>
            </a:endParaRPr>
          </a:p>
          <a:p>
            <a:pPr marL="0" algn="just">
              <a:lnSpc>
                <a:spcPct val="107000"/>
              </a:lnSpc>
              <a:spcBef>
                <a:spcPts val="0"/>
              </a:spcBef>
              <a:spcAft>
                <a:spcPts val="800"/>
              </a:spcAft>
            </a:pPr>
            <a:r>
              <a:rPr lang="fa-IR" sz="4500" b="1"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خطرات اقتصادی : </a:t>
            </a:r>
            <a:r>
              <a:rPr lang="fa-IR" sz="2800" dirty="0">
                <a:latin typeface="Calibri" panose="020F0502020204030204" pitchFamily="34" charset="0"/>
                <a:ea typeface="Calibri" panose="020F0502020204030204" pitchFamily="34" charset="0"/>
                <a:cs typeface="B Nazanin" panose="00000400000000000000" pitchFamily="2" charset="-78"/>
              </a:rPr>
              <a:t>خطراتی که منجر به </a:t>
            </a:r>
            <a:r>
              <a:rPr lang="fa-IR" sz="2800" dirty="0" smtClean="0">
                <a:latin typeface="Calibri" panose="020F0502020204030204" pitchFamily="34" charset="0"/>
                <a:ea typeface="Calibri" panose="020F0502020204030204" pitchFamily="34" charset="0"/>
                <a:cs typeface="B Nazanin" panose="00000400000000000000" pitchFamily="2" charset="-78"/>
              </a:rPr>
              <a:t>تغییرات </a:t>
            </a:r>
            <a:r>
              <a:rPr lang="fa-IR" sz="2800" dirty="0">
                <a:latin typeface="Calibri" panose="020F0502020204030204" pitchFamily="34" charset="0"/>
                <a:ea typeface="Calibri" panose="020F0502020204030204" pitchFamily="34" charset="0"/>
                <a:cs typeface="B Nazanin" panose="00000400000000000000" pitchFamily="2" charset="-78"/>
              </a:rPr>
              <a:t>در اعتبار اقتصادی فرد یا گروه و گاهی جامعه می گردد. در سطح فردی ممکن است به دلیل عدم برنامه ریزی  مالی یا عدم صرفه جوئی و پس انداز ،میزان هزینه های زندگی بیش از مخارج گردد، یک بنگاه اقتصادی ممکن است به دلیل عدم فروش محصولات و یا افزایش ضایعات متضرر گرددو همچنین </a:t>
            </a:r>
            <a:r>
              <a:rPr lang="fa-IR" sz="2800" dirty="0" smtClean="0">
                <a:latin typeface="Calibri" panose="020F0502020204030204" pitchFamily="34" charset="0"/>
                <a:ea typeface="Calibri" panose="020F0502020204030204" pitchFamily="34" charset="0"/>
                <a:cs typeface="B Nazanin" panose="00000400000000000000" pitchFamily="2" charset="-78"/>
              </a:rPr>
              <a:t>ممکن </a:t>
            </a:r>
            <a:r>
              <a:rPr lang="fa-IR" sz="2800" dirty="0">
                <a:latin typeface="Calibri" panose="020F0502020204030204" pitchFamily="34" charset="0"/>
                <a:ea typeface="Calibri" panose="020F0502020204030204" pitchFamily="34" charset="0"/>
                <a:cs typeface="B Nazanin" panose="00000400000000000000" pitchFamily="2" charset="-78"/>
              </a:rPr>
              <a:t>است در نتیجه نوسانات نرخ ارز در بازارهای بین المللی ، وقوع </a:t>
            </a:r>
            <a:r>
              <a:rPr lang="fa-IR" sz="2800" dirty="0" smtClean="0">
                <a:latin typeface="Calibri" panose="020F0502020204030204" pitchFamily="34" charset="0"/>
                <a:ea typeface="Calibri" panose="020F0502020204030204" pitchFamily="34" charset="0"/>
                <a:cs typeface="B Nazanin" panose="00000400000000000000" pitchFamily="2" charset="-78"/>
              </a:rPr>
              <a:t>بحرانهای </a:t>
            </a:r>
            <a:r>
              <a:rPr lang="fa-IR" sz="2800" dirty="0">
                <a:latin typeface="Calibri" panose="020F0502020204030204" pitchFamily="34" charset="0"/>
                <a:ea typeface="Calibri" panose="020F0502020204030204" pitchFamily="34" charset="0"/>
                <a:cs typeface="B Nazanin" panose="00000400000000000000" pitchFamily="2" charset="-78"/>
              </a:rPr>
              <a:t>اقتصادی جهانی و یا </a:t>
            </a:r>
            <a:r>
              <a:rPr lang="fa-IR" sz="2800" dirty="0" smtClean="0">
                <a:latin typeface="Calibri" panose="020F0502020204030204" pitchFamily="34" charset="0"/>
                <a:ea typeface="Calibri" panose="020F0502020204030204" pitchFamily="34" charset="0"/>
                <a:cs typeface="B Nazanin" panose="00000400000000000000" pitchFamily="2" charset="-78"/>
              </a:rPr>
              <a:t>نوسانات </a:t>
            </a:r>
            <a:r>
              <a:rPr lang="fa-IR" sz="2800" dirty="0">
                <a:latin typeface="Calibri" panose="020F0502020204030204" pitchFamily="34" charset="0"/>
                <a:ea typeface="Calibri" panose="020F0502020204030204" pitchFamily="34" charset="0"/>
                <a:cs typeface="B Nazanin" panose="00000400000000000000" pitchFamily="2" charset="-78"/>
              </a:rPr>
              <a:t>بورس افراد و یا سایر بنگاههای اقتصادی جامعه دچار اختلال مالی شوند.</a:t>
            </a:r>
            <a:endParaRPr lang="en-US" sz="2800" dirty="0">
              <a:latin typeface="Calibri" panose="020F0502020204030204" pitchFamily="34" charset="0"/>
              <a:ea typeface="Calibri" panose="020F0502020204030204" pitchFamily="34" charset="0"/>
              <a:cs typeface="B Nazanin" panose="00000400000000000000" pitchFamily="2" charset="-78"/>
            </a:endParaRPr>
          </a:p>
          <a:p>
            <a:endParaRPr lang="fa-IR" dirty="0"/>
          </a:p>
        </p:txBody>
      </p:sp>
    </p:spTree>
    <p:extLst>
      <p:ext uri="{BB962C8B-B14F-4D97-AF65-F5344CB8AC3E}">
        <p14:creationId xmlns:p14="http://schemas.microsoft.com/office/powerpoint/2010/main" val="402221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219200"/>
          </a:xfrm>
        </p:spPr>
        <p:txBody>
          <a:bodyPr>
            <a:normAutofit fontScale="90000"/>
          </a:bodyPr>
          <a:lstStyle/>
          <a:p>
            <a:pPr lvl="0" indent="-274320" algn="r">
              <a:lnSpc>
                <a:spcPct val="107000"/>
              </a:lnSpc>
              <a:spcBef>
                <a:spcPts val="0"/>
              </a:spcBef>
              <a:spcAft>
                <a:spcPts val="800"/>
              </a:spcAft>
            </a:pPr>
            <a:r>
              <a:rPr lang="fa-IR" sz="3600" b="1" dirty="0">
                <a:solidFill>
                  <a:srgbClr val="00B050"/>
                </a:solidFill>
                <a:latin typeface="Calibri" panose="020F0502020204030204" pitchFamily="34" charset="0"/>
                <a:ea typeface="Calibri" panose="020F0502020204030204" pitchFamily="34" charset="0"/>
                <a:cs typeface="B Nazanin" panose="00000400000000000000" pitchFamily="2" charset="-78"/>
              </a:rPr>
              <a:t>ریسکهای ناشی از عوامل طبیعی</a:t>
            </a:r>
            <a:r>
              <a:rPr lang="en-US" sz="2200" dirty="0">
                <a:solidFill>
                  <a:prstClr val="black"/>
                </a:solidFill>
                <a:latin typeface="Calibri" panose="020F0502020204030204" pitchFamily="34" charset="0"/>
                <a:ea typeface="Calibri" panose="020F0502020204030204" pitchFamily="34" charset="0"/>
                <a:cs typeface="Arial" panose="020B0604020202020204" pitchFamily="34" charset="0"/>
              </a:rPr>
              <a:t/>
            </a:r>
            <a:br>
              <a:rPr lang="en-US" sz="2200" dirty="0">
                <a:solidFill>
                  <a:prstClr val="black"/>
                </a:solidFill>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a:xfrm>
            <a:off x="76200" y="1935480"/>
            <a:ext cx="8610600" cy="3093720"/>
          </a:xfrm>
        </p:spPr>
        <p:txBody>
          <a:bodyPr>
            <a:normAutofit/>
          </a:bodyPr>
          <a:lstStyle/>
          <a:p>
            <a:pPr marL="0" indent="0" algn="just">
              <a:lnSpc>
                <a:spcPct val="107000"/>
              </a:lnSpc>
              <a:spcBef>
                <a:spcPts val="0"/>
              </a:spcBef>
              <a:spcAft>
                <a:spcPts val="800"/>
              </a:spcAft>
              <a:buNone/>
            </a:pPr>
            <a:r>
              <a:rPr lang="fa-IR" sz="2800" dirty="0" smtClean="0">
                <a:latin typeface="Calibri" panose="020F0502020204030204" pitchFamily="34" charset="0"/>
                <a:ea typeface="Calibri" panose="020F0502020204030204" pitchFamily="34" charset="0"/>
                <a:cs typeface="B Nazanin" panose="00000400000000000000" pitchFamily="2" charset="-78"/>
              </a:rPr>
              <a:t>بخشی </a:t>
            </a:r>
            <a:r>
              <a:rPr lang="fa-IR" sz="2800" dirty="0">
                <a:latin typeface="Calibri" panose="020F0502020204030204" pitchFamily="34" charset="0"/>
                <a:ea typeface="Calibri" panose="020F0502020204030204" pitchFamily="34" charset="0"/>
                <a:cs typeface="B Nazanin" panose="00000400000000000000" pitchFamily="2" charset="-78"/>
              </a:rPr>
              <a:t>از ریسکها خارج از اراده و خواست انسانها و دارای منشا طبیعی می باشند مانند حوادث  طبیعی  چون سیل ، زلزله ، اتشفشان ، </a:t>
            </a:r>
            <a:r>
              <a:rPr lang="fa-IR" sz="2800" dirty="0" smtClean="0">
                <a:latin typeface="Calibri" panose="020F0502020204030204" pitchFamily="34" charset="0"/>
                <a:ea typeface="Calibri" panose="020F0502020204030204" pitchFamily="34" charset="0"/>
                <a:cs typeface="B Nazanin" panose="00000400000000000000" pitchFamily="2" charset="-78"/>
              </a:rPr>
              <a:t>طوفانهای </a:t>
            </a:r>
            <a:r>
              <a:rPr lang="fa-IR" sz="2800" dirty="0">
                <a:latin typeface="Calibri" panose="020F0502020204030204" pitchFamily="34" charset="0"/>
                <a:ea typeface="Calibri" panose="020F0502020204030204" pitchFamily="34" charset="0"/>
                <a:cs typeface="B Nazanin" panose="00000400000000000000" pitchFamily="2" charset="-78"/>
              </a:rPr>
              <a:t>سهمگین و سایر بلایای طبیعی.</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2271253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791" y="609600"/>
            <a:ext cx="8516566" cy="762000"/>
          </a:xfrm>
        </p:spPr>
        <p:txBody>
          <a:bodyPr>
            <a:normAutofit/>
          </a:bodyPr>
          <a:lstStyle/>
          <a:p>
            <a:pPr algn="r"/>
            <a:r>
              <a:rPr lang="fa-IR" sz="3200" b="1" dirty="0" smtClean="0">
                <a:solidFill>
                  <a:srgbClr val="FF0000"/>
                </a:solidFill>
                <a:cs typeface="B Nazanin" panose="00000400000000000000" pitchFamily="2" charset="-78"/>
              </a:rPr>
              <a:t>ریسک ازلحاظ ماهیت خسارت </a:t>
            </a:r>
            <a:endParaRPr lang="fa-IR" sz="3200"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149157" y="1524000"/>
            <a:ext cx="8839200" cy="5257800"/>
          </a:xfrm>
        </p:spPr>
        <p:txBody>
          <a:bodyPr>
            <a:normAutofit lnSpcReduction="10000"/>
          </a:bodyPr>
          <a:lstStyle/>
          <a:p>
            <a:pPr marL="0" lvl="0" algn="just">
              <a:lnSpc>
                <a:spcPct val="107000"/>
              </a:lnSpc>
              <a:spcBef>
                <a:spcPts val="0"/>
              </a:spcBef>
              <a:spcAft>
                <a:spcPts val="800"/>
              </a:spcAft>
              <a:buClr>
                <a:srgbClr val="C32D2E"/>
              </a:buClr>
            </a:pPr>
            <a:r>
              <a:rPr lang="fa-IR" sz="2400" b="1" dirty="0">
                <a:solidFill>
                  <a:srgbClr val="00B050"/>
                </a:solidFill>
                <a:latin typeface="Calibri" panose="020F0502020204030204" pitchFamily="34" charset="0"/>
                <a:ea typeface="Calibri" panose="020F0502020204030204" pitchFamily="34" charset="0"/>
                <a:cs typeface="B Nazanin" panose="00000400000000000000" pitchFamily="2" charset="-78"/>
              </a:rPr>
              <a:t>ریسک دارای خسارت مشهود</a:t>
            </a:r>
            <a:endParaRPr lang="en-US" sz="2400" b="1" dirty="0">
              <a:solidFill>
                <a:srgbClr val="00B050"/>
              </a:solidFill>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107000"/>
              </a:lnSpc>
              <a:spcBef>
                <a:spcPts val="0"/>
              </a:spcBef>
              <a:spcAft>
                <a:spcPts val="800"/>
              </a:spcAft>
              <a:buClr>
                <a:srgbClr val="C32D2E"/>
              </a:buClr>
              <a:buNone/>
            </a:pPr>
            <a:r>
              <a:rPr lang="fa-IR" sz="2400" dirty="0">
                <a:solidFill>
                  <a:prstClr val="black"/>
                </a:solidFill>
                <a:latin typeface="Calibri" panose="020F0502020204030204" pitchFamily="34" charset="0"/>
                <a:ea typeface="Calibri" panose="020F0502020204030204" pitchFamily="34" charset="0"/>
                <a:cs typeface="B Nazanin" panose="00000400000000000000" pitchFamily="2" charset="-78"/>
              </a:rPr>
              <a:t>بخشی از ریسکها منجر به خسارتهای عینی ، فیزیکی و قابل لمس </a:t>
            </a:r>
            <a:r>
              <a:rPr lang="fa-IR" sz="2400"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می باشد </a:t>
            </a:r>
            <a:r>
              <a:rPr lang="fa-IR" sz="2400" dirty="0">
                <a:solidFill>
                  <a:prstClr val="black"/>
                </a:solidFill>
                <a:latin typeface="Calibri" panose="020F0502020204030204" pitchFamily="34" charset="0"/>
                <a:ea typeface="Calibri" panose="020F0502020204030204" pitchFamily="34" charset="0"/>
                <a:cs typeface="B Nazanin" panose="00000400000000000000" pitchFamily="2" charset="-78"/>
              </a:rPr>
              <a:t>که باعث نقصان در ماهیت کلا و تغییر شکل و ناکارآمدی </a:t>
            </a:r>
            <a:r>
              <a:rPr lang="fa-IR" sz="2400"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وکاهش </a:t>
            </a:r>
            <a:r>
              <a:rPr lang="fa-IR" sz="2400" dirty="0">
                <a:solidFill>
                  <a:prstClr val="black"/>
                </a:solidFill>
                <a:latin typeface="Calibri" panose="020F0502020204030204" pitchFamily="34" charset="0"/>
                <a:ea typeface="Calibri" panose="020F0502020204030204" pitchFamily="34" charset="0"/>
                <a:cs typeface="B Nazanin" panose="00000400000000000000" pitchFamily="2" charset="-78"/>
              </a:rPr>
              <a:t>توان عملیاتی آن می گردد. مانند آتش سوزی ساختمان و تخریب منازل به علت زلزله و ..</a:t>
            </a:r>
            <a:endPar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algn="just">
              <a:lnSpc>
                <a:spcPct val="107000"/>
              </a:lnSpc>
              <a:spcBef>
                <a:spcPts val="0"/>
              </a:spcBef>
              <a:spcAft>
                <a:spcPts val="800"/>
              </a:spcAft>
              <a:buClr>
                <a:srgbClr val="C32D2E"/>
              </a:buClr>
            </a:pPr>
            <a:r>
              <a:rPr lang="fa-IR" sz="2400" b="1" dirty="0">
                <a:solidFill>
                  <a:srgbClr val="00B050"/>
                </a:solidFill>
                <a:latin typeface="Calibri" panose="020F0502020204030204" pitchFamily="34" charset="0"/>
                <a:ea typeface="Calibri" panose="020F0502020204030204" pitchFamily="34" charset="0"/>
                <a:cs typeface="B Nazanin" panose="00000400000000000000" pitchFamily="2" charset="-78"/>
              </a:rPr>
              <a:t>ریسک دارای خسارت نامشهود</a:t>
            </a:r>
            <a:endParaRPr lang="en-US" sz="2400" b="1" dirty="0">
              <a:solidFill>
                <a:srgbClr val="00B050"/>
              </a:solidFill>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107000"/>
              </a:lnSpc>
              <a:spcBef>
                <a:spcPts val="0"/>
              </a:spcBef>
              <a:spcAft>
                <a:spcPts val="800"/>
              </a:spcAft>
              <a:buClr>
                <a:srgbClr val="C32D2E"/>
              </a:buClr>
              <a:buNone/>
            </a:pPr>
            <a:r>
              <a:rPr lang="fa-IR" sz="2400" dirty="0">
                <a:solidFill>
                  <a:prstClr val="black"/>
                </a:solidFill>
                <a:latin typeface="Calibri" panose="020F0502020204030204" pitchFamily="34" charset="0"/>
                <a:ea typeface="Calibri" panose="020F0502020204030204" pitchFamily="34" charset="0"/>
                <a:cs typeface="B Nazanin" panose="00000400000000000000" pitchFamily="2" charset="-78"/>
              </a:rPr>
              <a:t>بعضا از ریسکها منجر به ایجاد خسارتی می شوند که جنبه مادی و فیزیکی وقابل لمس ندارد و عمدتا در نتیجه وقوع حادثه برای مال و </a:t>
            </a:r>
            <a:r>
              <a:rPr lang="fa-IR" sz="2400"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دارایی </a:t>
            </a:r>
            <a:r>
              <a:rPr lang="fa-IR" sz="2400" dirty="0">
                <a:solidFill>
                  <a:prstClr val="black"/>
                </a:solidFill>
                <a:latin typeface="Calibri" panose="020F0502020204030204" pitchFamily="34" charset="0"/>
                <a:ea typeface="Calibri" panose="020F0502020204030204" pitchFamily="34" charset="0"/>
                <a:cs typeface="B Nazanin" panose="00000400000000000000" pitchFamily="2" charset="-78"/>
              </a:rPr>
              <a:t>به وجود </a:t>
            </a:r>
            <a:r>
              <a:rPr lang="fa-IR" sz="2400"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می آید </a:t>
            </a:r>
            <a:r>
              <a:rPr lang="fa-IR" sz="2400" dirty="0">
                <a:solidFill>
                  <a:prstClr val="black"/>
                </a:solidFill>
                <a:latin typeface="Calibri" panose="020F0502020204030204" pitchFamily="34" charset="0"/>
                <a:ea typeface="Calibri" panose="020F0502020204030204" pitchFamily="34" charset="0"/>
                <a:cs typeface="B Nazanin" panose="00000400000000000000" pitchFamily="2" charset="-78"/>
              </a:rPr>
              <a:t>مانند خسارت اجاره بها و سرقفلی </a:t>
            </a:r>
            <a:r>
              <a:rPr lang="fa-IR"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fa-IR" sz="2400" dirty="0">
                <a:solidFill>
                  <a:prstClr val="black"/>
                </a:solidFill>
                <a:latin typeface="Calibri" panose="020F0502020204030204" pitchFamily="34" charset="0"/>
                <a:ea typeface="Calibri" panose="020F0502020204030204" pitchFamily="34" charset="0"/>
                <a:cs typeface="B Nazanin" panose="00000400000000000000" pitchFamily="2" charset="-78"/>
              </a:rPr>
              <a:t> توقف در فرایند تولید یا فعالیت </a:t>
            </a:r>
            <a:r>
              <a:rPr lang="fa-IR"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fa-IR" sz="2400" dirty="0">
                <a:solidFill>
                  <a:prstClr val="black"/>
                </a:solidFill>
                <a:latin typeface="Calibri" panose="020F0502020204030204" pitchFamily="34" charset="0"/>
                <a:ea typeface="Calibri" panose="020F0502020204030204" pitchFamily="34" charset="0"/>
                <a:cs typeface="B Nazanin" panose="00000400000000000000" pitchFamily="2" charset="-78"/>
              </a:rPr>
              <a:t> افزایش در هزینه های تولید یا فعالیت موسسه . </a:t>
            </a:r>
            <a:endParaRPr lang="fa-IR" sz="2400" dirty="0" smtClean="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0" algn="just">
              <a:lnSpc>
                <a:spcPct val="107000"/>
              </a:lnSpc>
              <a:spcBef>
                <a:spcPts val="0"/>
              </a:spcBef>
              <a:spcAft>
                <a:spcPts val="800"/>
              </a:spcAft>
            </a:pPr>
            <a:r>
              <a:rPr lang="fa-IR" sz="2400" b="1" dirty="0">
                <a:solidFill>
                  <a:srgbClr val="00B050"/>
                </a:solidFill>
                <a:latin typeface="Calibri" panose="020F0502020204030204" pitchFamily="34" charset="0"/>
                <a:ea typeface="Calibri" panose="020F0502020204030204" pitchFamily="34" charset="0"/>
                <a:cs typeface="B Nazanin" panose="00000400000000000000" pitchFamily="2" charset="-78"/>
              </a:rPr>
              <a:t>ریسکهای دارای خسارتهای مشهود ونامشهود: </a:t>
            </a:r>
            <a:endParaRPr lang="en-US" sz="2400" b="1" dirty="0">
              <a:solidFill>
                <a:srgbClr val="00B050"/>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None/>
            </a:pPr>
            <a:r>
              <a:rPr lang="fa-IR" sz="2400" dirty="0">
                <a:latin typeface="Calibri" panose="020F0502020204030204" pitchFamily="34" charset="0"/>
                <a:ea typeface="Calibri" panose="020F0502020204030204" pitchFamily="34" charset="0"/>
                <a:cs typeface="B Nazanin" panose="00000400000000000000" pitchFamily="2" charset="-78"/>
              </a:rPr>
              <a:t>بیشتر ریسکها علاوه بر خسارت مشهود </a:t>
            </a:r>
            <a:r>
              <a:rPr lang="fa-IR" sz="2400" dirty="0" smtClean="0">
                <a:latin typeface="Calibri" panose="020F0502020204030204" pitchFamily="34" charset="0"/>
                <a:ea typeface="Calibri" panose="020F0502020204030204" pitchFamily="34" charset="0"/>
                <a:cs typeface="B Nazanin" panose="00000400000000000000" pitchFamily="2" charset="-78"/>
              </a:rPr>
              <a:t>،خسارت </a:t>
            </a:r>
            <a:r>
              <a:rPr lang="fa-IR" sz="2400" dirty="0">
                <a:latin typeface="Calibri" panose="020F0502020204030204" pitchFamily="34" charset="0"/>
                <a:ea typeface="Calibri" panose="020F0502020204030204" pitchFamily="34" charset="0"/>
                <a:cs typeface="B Nazanin" panose="00000400000000000000" pitchFamily="2" charset="-78"/>
              </a:rPr>
              <a:t>نامشهود نیز دارند به عنوان مثال سوختن یک کارگاه صنعتی علاوه بر خسارتهای مشهود باعث از دست دادن درآمد ناشی از تعطیلی کارگاه </a:t>
            </a:r>
            <a:r>
              <a:rPr lang="fa-IR" sz="2400" dirty="0" smtClean="0">
                <a:latin typeface="Calibri" panose="020F0502020204030204" pitchFamily="34" charset="0"/>
                <a:ea typeface="Calibri" panose="020F0502020204030204" pitchFamily="34" charset="0"/>
                <a:cs typeface="B Nazanin" panose="00000400000000000000" pitchFamily="2" charset="-78"/>
              </a:rPr>
              <a:t>می شود </a:t>
            </a:r>
            <a:r>
              <a:rPr lang="fa-IR" sz="2400" dirty="0">
                <a:latin typeface="Calibri" panose="020F0502020204030204" pitchFamily="34" charset="0"/>
                <a:ea typeface="Calibri" panose="020F0502020204030204" pitchFamily="34" charset="0"/>
                <a:cs typeface="B Nazanin" panose="00000400000000000000" pitchFamily="2" charset="-78"/>
              </a:rPr>
              <a:t>که خود خسارتی نامشهود می باشد.</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107000"/>
              </a:lnSpc>
              <a:spcBef>
                <a:spcPts val="0"/>
              </a:spcBef>
              <a:spcAft>
                <a:spcPts val="800"/>
              </a:spcAft>
              <a:buClr>
                <a:srgbClr val="C32D2E"/>
              </a:buClr>
              <a:buNone/>
            </a:pPr>
            <a:endPar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2985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152400" y="1935480"/>
            <a:ext cx="8534400" cy="4846320"/>
          </a:xfrm>
        </p:spPr>
        <p:txBody>
          <a:bodyPr/>
          <a:lstStyle/>
          <a:p>
            <a:pPr marL="0" indent="0" algn="just">
              <a:lnSpc>
                <a:spcPct val="107000"/>
              </a:lnSpc>
              <a:spcBef>
                <a:spcPts val="0"/>
              </a:spcBef>
              <a:spcAft>
                <a:spcPts val="800"/>
              </a:spcAft>
              <a:buNone/>
            </a:pPr>
            <a:r>
              <a:rPr lang="fa-IR" sz="2800" dirty="0">
                <a:latin typeface="Calibri" panose="020F0502020204030204" pitchFamily="34" charset="0"/>
                <a:ea typeface="Calibri" panose="020F0502020204030204" pitchFamily="34" charset="0"/>
                <a:cs typeface="B Nazanin" panose="00000400000000000000" pitchFamily="2" charset="-78"/>
              </a:rPr>
              <a:t>متخصصان و فعالان حوزه مدیریت ریسک دو الگو در زمینه مدیریت ریسک ارائه کرده </a:t>
            </a:r>
            <a:r>
              <a:rPr lang="fa-IR" sz="2800" dirty="0" smtClean="0">
                <a:latin typeface="Calibri" panose="020F0502020204030204" pitchFamily="34" charset="0"/>
                <a:ea typeface="Calibri" panose="020F0502020204030204" pitchFamily="34" charset="0"/>
                <a:cs typeface="B Nazanin" panose="00000400000000000000" pitchFamily="2" charset="-78"/>
              </a:rPr>
              <a:t>اند</a:t>
            </a:r>
          </a:p>
          <a:p>
            <a:pPr marL="0" indent="0" algn="just">
              <a:lnSpc>
                <a:spcPct val="50000"/>
              </a:lnSpc>
              <a:spcBef>
                <a:spcPts val="0"/>
              </a:spcBef>
              <a:spcAft>
                <a:spcPts val="800"/>
              </a:spcAft>
              <a:buNone/>
            </a:pPr>
            <a:endParaRPr lang="en-US" sz="2800" dirty="0">
              <a:latin typeface="Calibri" panose="020F0502020204030204" pitchFamily="34" charset="0"/>
              <a:ea typeface="Calibri" panose="020F0502020204030204" pitchFamily="34" charset="0"/>
              <a:cs typeface="Arial" panose="020B0604020202020204" pitchFamily="34" charset="0"/>
            </a:endParaRPr>
          </a:p>
          <a:p>
            <a:pPr marL="0" algn="just">
              <a:lnSpc>
                <a:spcPct val="107000"/>
              </a:lnSpc>
              <a:spcBef>
                <a:spcPts val="0"/>
              </a:spcBef>
              <a:spcAft>
                <a:spcPts val="800"/>
              </a:spcAft>
            </a:pPr>
            <a:r>
              <a:rPr lang="fa-IR" sz="3200" b="1" dirty="0">
                <a:solidFill>
                  <a:srgbClr val="00B050"/>
                </a:solidFill>
                <a:latin typeface="Calibri" panose="020F0502020204030204" pitchFamily="34" charset="0"/>
                <a:ea typeface="Calibri" panose="020F0502020204030204" pitchFamily="34" charset="0"/>
                <a:cs typeface="B Nazanin" panose="00000400000000000000" pitchFamily="2" charset="-78"/>
              </a:rPr>
              <a:t>الف </a:t>
            </a:r>
            <a:r>
              <a:rPr lang="fa-IR" sz="32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r>
              <a:rPr lang="fa-IR" sz="3200" b="1" dirty="0">
                <a:solidFill>
                  <a:srgbClr val="00B050"/>
                </a:solidFill>
                <a:latin typeface="Calibri" panose="020F0502020204030204" pitchFamily="34" charset="0"/>
                <a:ea typeface="Calibri" panose="020F0502020204030204" pitchFamily="34" charset="0"/>
                <a:cs typeface="B Nazanin" panose="00000400000000000000" pitchFamily="2" charset="-78"/>
              </a:rPr>
              <a:t> </a:t>
            </a:r>
            <a:r>
              <a:rPr lang="fa-IR" sz="2800" dirty="0">
                <a:latin typeface="Calibri" panose="020F0502020204030204" pitchFamily="34" charset="0"/>
                <a:ea typeface="Calibri" panose="020F0502020204030204" pitchFamily="34" charset="0"/>
                <a:cs typeface="B Nazanin" panose="00000400000000000000" pitchFamily="2" charset="-78"/>
              </a:rPr>
              <a:t>الگوهای نحوه برخورد با ریسک که برخی پیش گیری کننده و برخی کنترل کننده دامنه خسارت هستند</a:t>
            </a:r>
            <a:r>
              <a:rPr lang="fa-IR" sz="2800" dirty="0" smtClean="0">
                <a:latin typeface="Calibri" panose="020F0502020204030204" pitchFamily="34" charset="0"/>
                <a:ea typeface="Calibri" panose="020F0502020204030204" pitchFamily="34" charset="0"/>
                <a:cs typeface="B Nazanin" panose="00000400000000000000" pitchFamily="2" charset="-78"/>
              </a:rPr>
              <a:t>.</a:t>
            </a:r>
          </a:p>
          <a:p>
            <a:pPr marL="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cs typeface="Arial" panose="020B0604020202020204" pitchFamily="34" charset="0"/>
            </a:endParaRPr>
          </a:p>
          <a:p>
            <a:pPr marL="0" algn="just">
              <a:lnSpc>
                <a:spcPct val="107000"/>
              </a:lnSpc>
              <a:spcBef>
                <a:spcPts val="0"/>
              </a:spcBef>
              <a:spcAft>
                <a:spcPts val="800"/>
              </a:spcAft>
            </a:pPr>
            <a:r>
              <a:rPr lang="fa-IR" sz="3200" b="1" dirty="0">
                <a:solidFill>
                  <a:srgbClr val="00B050"/>
                </a:solidFill>
                <a:latin typeface="Calibri" panose="020F0502020204030204" pitchFamily="34" charset="0"/>
                <a:ea typeface="Calibri" panose="020F0502020204030204" pitchFamily="34" charset="0"/>
                <a:cs typeface="B Nazanin" panose="00000400000000000000" pitchFamily="2" charset="-78"/>
              </a:rPr>
              <a:t>ب </a:t>
            </a:r>
            <a:r>
              <a:rPr lang="fa-IR" sz="32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r>
              <a:rPr lang="fa-IR" sz="3200" b="1" dirty="0">
                <a:solidFill>
                  <a:srgbClr val="00B050"/>
                </a:solidFill>
                <a:latin typeface="Calibri" panose="020F0502020204030204" pitchFamily="34" charset="0"/>
                <a:ea typeface="Calibri" panose="020F0502020204030204" pitchFamily="34" charset="0"/>
                <a:cs typeface="B Nazanin" panose="00000400000000000000" pitchFamily="2" charset="-78"/>
              </a:rPr>
              <a:t> </a:t>
            </a:r>
            <a:r>
              <a:rPr lang="fa-IR" sz="2800" dirty="0">
                <a:latin typeface="Calibri" panose="020F0502020204030204" pitchFamily="34" charset="0"/>
                <a:ea typeface="Calibri" panose="020F0502020204030204" pitchFamily="34" charset="0"/>
                <a:cs typeface="B Nazanin" panose="00000400000000000000" pitchFamily="2" charset="-78"/>
              </a:rPr>
              <a:t>الگوهای کنترل منشا خطرات که برخی ناشی از عوامل انسانی وبرخی ناشی از عوامل فیزیکی و مهندسی هستند.</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29249311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پروژه بررسي عملكرد كليد فشارقوي">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پروژه بررسي عملكرد كليد فشارقوي</Template>
  <TotalTime>429</TotalTime>
  <Words>2280</Words>
  <Application>Microsoft Office PowerPoint</Application>
  <PresentationFormat>On-screen Show (4:3)</PresentationFormat>
  <Paragraphs>148</Paragraphs>
  <Slides>28</Slides>
  <Notes>1</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44" baseType="lpstr">
      <vt:lpstr>Arial</vt:lpstr>
      <vt:lpstr>B Baran</vt:lpstr>
      <vt:lpstr>B Homa</vt:lpstr>
      <vt:lpstr>B Nazanin</vt:lpstr>
      <vt:lpstr>B Titr</vt:lpstr>
      <vt:lpstr>B Zar</vt:lpstr>
      <vt:lpstr>Calibri</vt:lpstr>
      <vt:lpstr>Constantia</vt:lpstr>
      <vt:lpstr>IranNastaliq</vt:lpstr>
      <vt:lpstr>Majalla UI</vt:lpstr>
      <vt:lpstr>Sakkal Majalla</vt:lpstr>
      <vt:lpstr>Times New Roman</vt:lpstr>
      <vt:lpstr>Traditional Arabic</vt:lpstr>
      <vt:lpstr>Wingdings 2</vt:lpstr>
      <vt:lpstr>پروژه بررسي عملكرد كليد فشارقوي</vt:lpstr>
      <vt:lpstr>Presentation</vt:lpstr>
      <vt:lpstr>PowerPoint Presentation</vt:lpstr>
      <vt:lpstr>PowerPoint Presentation</vt:lpstr>
      <vt:lpstr>تعریف اموال</vt:lpstr>
      <vt:lpstr>تعریف دارایی</vt:lpstr>
      <vt:lpstr>طبقه بندی ریسک های اموال ودارایی</vt:lpstr>
      <vt:lpstr> ریسکهای ناشی از عوامل انسانی </vt:lpstr>
      <vt:lpstr>ریسکهای ناشی از عوامل طبیعی </vt:lpstr>
      <vt:lpstr>ریسک ازلحاظ ماهیت خسارت </vt:lpstr>
      <vt:lpstr>PowerPoint Presentation</vt:lpstr>
      <vt:lpstr>الگوهای نحوه برخورد با ریسک</vt:lpstr>
      <vt:lpstr>الگوهای کنترل منشا خطرات </vt:lpstr>
      <vt:lpstr>PowerPoint Presentation</vt:lpstr>
      <vt:lpstr>مدل عوامل انسانی :</vt:lpstr>
      <vt:lpstr>تجزیه و تحلیل کارهای حساس </vt:lpstr>
      <vt:lpstr>تجزیه و تحلیل درخت خطا  </vt:lpstr>
      <vt:lpstr>الگوی تجزیه و تحلیل عوامل شکست  وآثار آن </vt:lpstr>
      <vt:lpstr>الگوی تخلیه مخرب انرژی </vt:lpstr>
      <vt:lpstr>PowerPoint Presentation</vt:lpstr>
      <vt:lpstr>PowerPoint Presentation</vt:lpstr>
      <vt:lpstr>PowerPoint Presentation</vt:lpstr>
      <vt:lpstr>PowerPoint Presentation</vt:lpstr>
      <vt:lpstr>بیمه ریسک آتش سوزی : </vt:lpstr>
      <vt:lpstr>PowerPoint Presentation</vt:lpstr>
      <vt:lpstr>PowerPoint Presentation</vt:lpstr>
      <vt:lpstr>بیمه ومدیریت ریسک های حمل  ونقل  </vt:lpstr>
      <vt:lpstr>شرایط و مقررات حاکم بر بیمه حمل ونقل ( کلوزهای (A ,B,C   </vt:lpstr>
      <vt:lpstr>بیمه و مدیریت ریسک مهندسی  </vt:lpstr>
      <vt:lpstr>سخن پایانی</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madani</dc:creator>
  <cp:lastModifiedBy>Hashem Heydarzadeh</cp:lastModifiedBy>
  <cp:revision>77</cp:revision>
  <dcterms:created xsi:type="dcterms:W3CDTF">2014-11-26T13:06:38Z</dcterms:created>
  <dcterms:modified xsi:type="dcterms:W3CDTF">2015-05-14T01:58:58Z</dcterms:modified>
</cp:coreProperties>
</file>