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4" r:id="rId2"/>
    <p:sldId id="275" r:id="rId3"/>
    <p:sldId id="290" r:id="rId4"/>
    <p:sldId id="297" r:id="rId5"/>
    <p:sldId id="300" r:id="rId6"/>
    <p:sldId id="301" r:id="rId7"/>
    <p:sldId id="302" r:id="rId8"/>
    <p:sldId id="303" r:id="rId9"/>
    <p:sldId id="304" r:id="rId10"/>
    <p:sldId id="296" r:id="rId11"/>
    <p:sldId id="291" r:id="rId12"/>
    <p:sldId id="292" r:id="rId13"/>
    <p:sldId id="299" r:id="rId14"/>
    <p:sldId id="305" r:id="rId15"/>
    <p:sldId id="306" r:id="rId16"/>
    <p:sldId id="307" r:id="rId17"/>
    <p:sldId id="308" r:id="rId18"/>
    <p:sldId id="309" r:id="rId19"/>
    <p:sldId id="288" r:id="rId20"/>
    <p:sldId id="28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DEE8"/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3" autoAdjust="0"/>
    <p:restoredTop sz="86355" autoAdjust="0"/>
  </p:normalViewPr>
  <p:slideViewPr>
    <p:cSldViewPr>
      <p:cViewPr varScale="1">
        <p:scale>
          <a:sx n="61" d="100"/>
          <a:sy n="61" d="100"/>
        </p:scale>
        <p:origin x="177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45E37-9302-4739-8A62-D7C51F611D51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CDF7E-C763-4C49-8FB3-47412E216B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245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B6FF2-AFAB-406F-A49A-A1372C6D4117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C040E-5AC3-4740-90CB-6A5F1EE62B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879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CA748-E0F4-43EC-A8B6-DC00FCDC750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778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FCA748-E0F4-43EC-A8B6-DC00FCDC750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81066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C040E-5AC3-4740-90CB-6A5F1EE62B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9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"/>
          <p:cNvGrpSpPr>
            <a:grpSpLocks/>
          </p:cNvGrpSpPr>
          <p:nvPr userDrawn="1"/>
        </p:nvGrpSpPr>
        <p:grpSpPr bwMode="auto">
          <a:xfrm>
            <a:off x="-36513" y="5670550"/>
            <a:ext cx="9213851" cy="1287463"/>
            <a:chOff x="-36513" y="5670550"/>
            <a:chExt cx="9213851" cy="1287463"/>
          </a:xfrm>
        </p:grpSpPr>
        <p:sp>
          <p:nvSpPr>
            <p:cNvPr id="12" name="Freeform 11"/>
            <p:cNvSpPr/>
            <p:nvPr userDrawn="1"/>
          </p:nvSpPr>
          <p:spPr bwMode="auto">
            <a:xfrm rot="10800000">
              <a:off x="-36513" y="5670550"/>
              <a:ext cx="9213851" cy="126523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3" name="Freeform 12"/>
            <p:cNvSpPr/>
            <p:nvPr userDrawn="1"/>
          </p:nvSpPr>
          <p:spPr bwMode="auto">
            <a:xfrm rot="10800000">
              <a:off x="-31750" y="6010275"/>
              <a:ext cx="9193213" cy="947738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 b="1">
                <a:solidFill>
                  <a:srgbClr val="25406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a-IR" dirty="0" smtClean="0"/>
              <a:t>نادد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26839" y="6371757"/>
            <a:ext cx="2038958" cy="334309"/>
          </a:xfrm>
        </p:spPr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C231-2F5F-43F1-8F77-774C560A3404}" type="datetime1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1A8E-B124-4507-9A43-341EC2FD8F5A}" type="datetime1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"/>
          <p:cNvGrpSpPr>
            <a:grpSpLocks/>
          </p:cNvGrpSpPr>
          <p:nvPr userDrawn="1"/>
        </p:nvGrpSpPr>
        <p:grpSpPr bwMode="auto">
          <a:xfrm>
            <a:off x="-36513" y="5670550"/>
            <a:ext cx="9213851" cy="1287463"/>
            <a:chOff x="-36513" y="5670550"/>
            <a:chExt cx="9213851" cy="1287463"/>
          </a:xfrm>
        </p:grpSpPr>
        <p:sp>
          <p:nvSpPr>
            <p:cNvPr id="19" name="Freeform 18"/>
            <p:cNvSpPr/>
            <p:nvPr userDrawn="1"/>
          </p:nvSpPr>
          <p:spPr bwMode="auto">
            <a:xfrm rot="10800000">
              <a:off x="-36513" y="5670550"/>
              <a:ext cx="9213851" cy="126523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0" name="Freeform 19"/>
            <p:cNvSpPr/>
            <p:nvPr userDrawn="1"/>
          </p:nvSpPr>
          <p:spPr bwMode="auto">
            <a:xfrm rot="10800000">
              <a:off x="-31750" y="6010275"/>
              <a:ext cx="9193213" cy="947738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63258-A76C-4329-A695-B47B3A27B6FF}" type="datetime1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26839" y="6371757"/>
            <a:ext cx="2038958" cy="334309"/>
          </a:xfrm>
        </p:spPr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038600"/>
          </a:xfrm>
        </p:spPr>
        <p:txBody>
          <a:bodyPr>
            <a:normAutofit/>
          </a:bodyPr>
          <a:lstStyle>
            <a:lvl1pPr marL="342900" indent="-342900" algn="r" rtl="1">
              <a:buClr>
                <a:srgbClr val="254061"/>
              </a:buClr>
              <a:buFont typeface="Arial" panose="020B0604020202020204" pitchFamily="34" charset="0"/>
              <a:buChar char="◄"/>
              <a:defRPr sz="2800"/>
            </a:lvl1pPr>
            <a:lvl2pPr marL="681038" indent="-214313" algn="r" rtl="1">
              <a:buClr>
                <a:srgbClr val="254061"/>
              </a:buClr>
              <a:buFont typeface="B Nazanin" panose="00000400000000000000" pitchFamily="2" charset="-78"/>
              <a:buChar char="«"/>
              <a:defRPr sz="2400"/>
            </a:lvl2pPr>
            <a:lvl3pPr marL="1143000" indent="-228600" algn="r" rtl="1">
              <a:buClr>
                <a:srgbClr val="254061"/>
              </a:buClr>
              <a:buFont typeface="Wingdings" panose="05000000000000000000" pitchFamily="2" charset="2"/>
              <a:buChar char="§"/>
              <a:defRPr sz="2200"/>
            </a:lvl3pPr>
            <a:lvl4pPr algn="r" rtl="1">
              <a:buFont typeface="Wingdings" pitchFamily="2" charset="2"/>
              <a:buChar char="v"/>
              <a:defRPr sz="2800"/>
            </a:lvl4pPr>
            <a:lvl5pPr algn="r" rtl="1">
              <a:buFont typeface="Wingdings" pitchFamily="2" charset="2"/>
              <a:buChar char="v"/>
              <a:defRPr sz="2800"/>
            </a:lvl5pPr>
          </a:lstStyle>
          <a:p>
            <a:pPr lvl="0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-108520" y="174379"/>
            <a:ext cx="9361040" cy="850106"/>
          </a:xfrm>
          <a:prstGeom prst="rect">
            <a:avLst/>
          </a:prstGeom>
          <a:solidFill>
            <a:srgbClr val="B7DEE8"/>
          </a:solidFill>
          <a:ln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932"/>
            <a:ext cx="8229600" cy="1143000"/>
          </a:xfrm>
        </p:spPr>
        <p:txBody>
          <a:bodyPr>
            <a:normAutofit/>
          </a:bodyPr>
          <a:lstStyle>
            <a:lvl1pPr rtl="1">
              <a:defRPr sz="3600">
                <a:solidFill>
                  <a:srgbClr val="254061"/>
                </a:solidFill>
                <a:cs typeface="B Titr" pitchFamily="2" charset="-78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"/>
          <p:cNvGrpSpPr>
            <a:grpSpLocks/>
          </p:cNvGrpSpPr>
          <p:nvPr userDrawn="1"/>
        </p:nvGrpSpPr>
        <p:grpSpPr bwMode="auto">
          <a:xfrm>
            <a:off x="-36513" y="5670550"/>
            <a:ext cx="9213851" cy="1287463"/>
            <a:chOff x="-36513" y="5670550"/>
            <a:chExt cx="9213851" cy="1287463"/>
          </a:xfrm>
        </p:grpSpPr>
        <p:sp>
          <p:nvSpPr>
            <p:cNvPr id="11" name="Freeform 10"/>
            <p:cNvSpPr/>
            <p:nvPr userDrawn="1"/>
          </p:nvSpPr>
          <p:spPr bwMode="auto">
            <a:xfrm rot="10800000">
              <a:off x="-36513" y="5670550"/>
              <a:ext cx="9213851" cy="126523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Freeform 11"/>
            <p:cNvSpPr/>
            <p:nvPr userDrawn="1"/>
          </p:nvSpPr>
          <p:spPr bwMode="auto">
            <a:xfrm rot="10800000">
              <a:off x="-31750" y="6010275"/>
              <a:ext cx="9193213" cy="947738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0006E-CD4A-44E7-A57C-45D32CC626DE}" type="datetime1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"/>
          <p:cNvGrpSpPr>
            <a:grpSpLocks/>
          </p:cNvGrpSpPr>
          <p:nvPr userDrawn="1"/>
        </p:nvGrpSpPr>
        <p:grpSpPr bwMode="auto">
          <a:xfrm>
            <a:off x="-36513" y="5670550"/>
            <a:ext cx="9213851" cy="1287463"/>
            <a:chOff x="-36513" y="5670550"/>
            <a:chExt cx="9213851" cy="1287463"/>
          </a:xfrm>
        </p:grpSpPr>
        <p:sp>
          <p:nvSpPr>
            <p:cNvPr id="13" name="Freeform 12"/>
            <p:cNvSpPr/>
            <p:nvPr userDrawn="1"/>
          </p:nvSpPr>
          <p:spPr bwMode="auto">
            <a:xfrm rot="10800000">
              <a:off x="-36513" y="5670550"/>
              <a:ext cx="9213851" cy="126523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4" name="Freeform 13"/>
            <p:cNvSpPr/>
            <p:nvPr userDrawn="1"/>
          </p:nvSpPr>
          <p:spPr bwMode="auto">
            <a:xfrm rot="10800000">
              <a:off x="-31750" y="6010275"/>
              <a:ext cx="9193213" cy="947738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8" name="Rectangle 7"/>
          <p:cNvSpPr/>
          <p:nvPr userDrawn="1"/>
        </p:nvSpPr>
        <p:spPr>
          <a:xfrm>
            <a:off x="-108520" y="174379"/>
            <a:ext cx="9361040" cy="850106"/>
          </a:xfrm>
          <a:prstGeom prst="rect">
            <a:avLst/>
          </a:prstGeom>
          <a:solidFill>
            <a:srgbClr val="B7DEE8"/>
          </a:solidFill>
          <a:ln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>
                <a:solidFill>
                  <a:srgbClr val="254061"/>
                </a:solidFill>
                <a:effectLst/>
              </a:defRPr>
            </a:lvl1pPr>
          </a:lstStyle>
          <a:p>
            <a:r>
              <a:rPr lang="fa-IR" dirty="0" smtClean="0"/>
              <a:t>ئد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139825" indent="-225425">
              <a:buClr>
                <a:srgbClr val="254061"/>
              </a:buClr>
              <a:buFont typeface="Wingdings" panose="05000000000000000000" pitchFamily="2" charset="2"/>
              <a:buChar char="§"/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a-IR" dirty="0" smtClean="0"/>
              <a:t>دمن</a:t>
            </a:r>
            <a:r>
              <a:rPr lang="en-US" dirty="0" smtClean="0"/>
              <a:t> 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 marL="1139825" indent="-225425">
              <a:buClr>
                <a:srgbClr val="254061"/>
              </a:buClr>
              <a:buFont typeface="Wingdings" panose="05000000000000000000" pitchFamily="2" charset="2"/>
              <a:buChar char="§"/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fa-IR" dirty="0" smtClean="0"/>
              <a:t>مئ</a:t>
            </a:r>
            <a:endParaRPr lang="en-US" dirty="0" smtClean="0"/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DBEAC-09B1-49A5-888B-C2284AF63C64}" type="datetime1">
              <a:rPr lang="en-US" smtClean="0"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839" y="6371757"/>
            <a:ext cx="2038958" cy="334309"/>
          </a:xfrm>
        </p:spPr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"/>
          <p:cNvGrpSpPr>
            <a:grpSpLocks/>
          </p:cNvGrpSpPr>
          <p:nvPr userDrawn="1"/>
        </p:nvGrpSpPr>
        <p:grpSpPr bwMode="auto">
          <a:xfrm>
            <a:off x="-36513" y="5670550"/>
            <a:ext cx="9213851" cy="1287463"/>
            <a:chOff x="-36513" y="5670550"/>
            <a:chExt cx="9213851" cy="1287463"/>
          </a:xfrm>
        </p:grpSpPr>
        <p:sp>
          <p:nvSpPr>
            <p:cNvPr id="12" name="Freeform 11"/>
            <p:cNvSpPr/>
            <p:nvPr userDrawn="1"/>
          </p:nvSpPr>
          <p:spPr bwMode="auto">
            <a:xfrm rot="10800000">
              <a:off x="-36513" y="5670550"/>
              <a:ext cx="9213851" cy="126523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3" name="Freeform 12"/>
            <p:cNvSpPr/>
            <p:nvPr userDrawn="1"/>
          </p:nvSpPr>
          <p:spPr bwMode="auto">
            <a:xfrm rot="10800000">
              <a:off x="-31750" y="6010275"/>
              <a:ext cx="9193213" cy="947738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10" name="Rectangle 9"/>
          <p:cNvSpPr/>
          <p:nvPr userDrawn="1"/>
        </p:nvSpPr>
        <p:spPr>
          <a:xfrm>
            <a:off x="-108520" y="174379"/>
            <a:ext cx="9361040" cy="850106"/>
          </a:xfrm>
          <a:prstGeom prst="rect">
            <a:avLst/>
          </a:prstGeom>
          <a:solidFill>
            <a:srgbClr val="B7DEE8"/>
          </a:solidFill>
          <a:ln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A41AA-B188-4823-8D3C-BBB048EAF130}" type="datetime1">
              <a:rPr lang="en-US" smtClean="0"/>
              <a:t>5/1/2016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"/>
          <p:cNvGrpSpPr>
            <a:grpSpLocks/>
          </p:cNvGrpSpPr>
          <p:nvPr userDrawn="1"/>
        </p:nvGrpSpPr>
        <p:grpSpPr bwMode="auto">
          <a:xfrm>
            <a:off x="-36513" y="5670550"/>
            <a:ext cx="9213851" cy="1287463"/>
            <a:chOff x="-36513" y="5670550"/>
            <a:chExt cx="9213851" cy="1287463"/>
          </a:xfrm>
        </p:grpSpPr>
        <p:sp>
          <p:nvSpPr>
            <p:cNvPr id="7" name="Freeform 6"/>
            <p:cNvSpPr/>
            <p:nvPr userDrawn="1"/>
          </p:nvSpPr>
          <p:spPr bwMode="auto">
            <a:xfrm rot="10800000">
              <a:off x="-36513" y="5670550"/>
              <a:ext cx="9213851" cy="1265238"/>
            </a:xfrm>
            <a:custGeom>
              <a:avLst/>
              <a:gdLst/>
              <a:ahLst/>
              <a:cxnLst/>
              <a:rect l="l" t="t" r="r" b="b"/>
              <a:pathLst>
                <a:path w="9214942" h="1265366">
                  <a:moveTo>
                    <a:pt x="3313097" y="10"/>
                  </a:moveTo>
                  <a:cubicBezTo>
                    <a:pt x="5602729" y="-358"/>
                    <a:pt x="8269435" y="9900"/>
                    <a:pt x="9214942" y="26246"/>
                  </a:cubicBezTo>
                  <a:lnTo>
                    <a:pt x="9214942" y="563267"/>
                  </a:lnTo>
                  <a:cubicBezTo>
                    <a:pt x="5547836" y="23029"/>
                    <a:pt x="3496905" y="1716039"/>
                    <a:pt x="13822" y="1146649"/>
                  </a:cubicBezTo>
                  <a:lnTo>
                    <a:pt x="0" y="13884"/>
                  </a:lnTo>
                  <a:cubicBezTo>
                    <a:pt x="633265" y="4501"/>
                    <a:pt x="1901522" y="236"/>
                    <a:pt x="3313097" y="10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Freeform 7"/>
            <p:cNvSpPr/>
            <p:nvPr userDrawn="1"/>
          </p:nvSpPr>
          <p:spPr bwMode="auto">
            <a:xfrm rot="10800000">
              <a:off x="-31750" y="6010275"/>
              <a:ext cx="9193213" cy="947738"/>
            </a:xfrm>
            <a:custGeom>
              <a:avLst/>
              <a:gdLst>
                <a:gd name="connsiteX0" fmla="*/ 1348994 w 9195120"/>
                <a:gd name="connsiteY0" fmla="*/ 0 h 910490"/>
                <a:gd name="connsiteX1" fmla="*/ 9170068 w 9195120"/>
                <a:gd name="connsiteY1" fmla="*/ 4613 h 910490"/>
                <a:gd name="connsiteX2" fmla="*/ 9195120 w 9195120"/>
                <a:gd name="connsiteY2" fmla="*/ 247976 h 910490"/>
                <a:gd name="connsiteX3" fmla="*/ 0 w 9195120"/>
                <a:gd name="connsiteY3" fmla="*/ 807170 h 910490"/>
                <a:gd name="connsiteX4" fmla="*/ 0 w 9195120"/>
                <a:gd name="connsiteY4" fmla="*/ 6040 h 910490"/>
                <a:gd name="connsiteX5" fmla="*/ 1348994 w 9195120"/>
                <a:gd name="connsiteY5" fmla="*/ 0 h 910490"/>
                <a:gd name="connsiteX0" fmla="*/ 1436676 w 9195120"/>
                <a:gd name="connsiteY0" fmla="*/ 0 h 948068"/>
                <a:gd name="connsiteX1" fmla="*/ 9170068 w 9195120"/>
                <a:gd name="connsiteY1" fmla="*/ 42191 h 948068"/>
                <a:gd name="connsiteX2" fmla="*/ 9195120 w 9195120"/>
                <a:gd name="connsiteY2" fmla="*/ 285554 h 948068"/>
                <a:gd name="connsiteX3" fmla="*/ 0 w 9195120"/>
                <a:gd name="connsiteY3" fmla="*/ 844748 h 948068"/>
                <a:gd name="connsiteX4" fmla="*/ 0 w 9195120"/>
                <a:gd name="connsiteY4" fmla="*/ 43618 h 948068"/>
                <a:gd name="connsiteX5" fmla="*/ 1436676 w 9195120"/>
                <a:gd name="connsiteY5" fmla="*/ 0 h 948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95120" h="948068">
                  <a:moveTo>
                    <a:pt x="1436676" y="0"/>
                  </a:moveTo>
                  <a:lnTo>
                    <a:pt x="9170068" y="42191"/>
                  </a:lnTo>
                  <a:cubicBezTo>
                    <a:pt x="9170068" y="106611"/>
                    <a:pt x="9195120" y="221134"/>
                    <a:pt x="9195120" y="285554"/>
                  </a:cubicBezTo>
                  <a:cubicBezTo>
                    <a:pt x="5529112" y="-218219"/>
                    <a:pt x="3467636" y="1355225"/>
                    <a:pt x="0" y="844748"/>
                  </a:cubicBezTo>
                  <a:lnTo>
                    <a:pt x="0" y="43618"/>
                  </a:lnTo>
                  <a:lnTo>
                    <a:pt x="1436676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82812-BB67-40DB-BA42-399EC81BA385}" type="datetime1">
              <a:rPr lang="en-US" smtClean="0"/>
              <a:t>5/1/2016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126839" y="6371757"/>
            <a:ext cx="2038958" cy="334309"/>
          </a:xfrm>
        </p:spPr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6514" y="2060848"/>
            <a:ext cx="9197977" cy="2751784"/>
          </a:xfrm>
          <a:prstGeom prst="rect">
            <a:avLst/>
          </a:prstGeom>
          <a:solidFill>
            <a:srgbClr val="B7DEE8"/>
          </a:solidFill>
          <a:ln w="38100"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936B6-B7B4-4898-A29C-FB45721EC9AB}" type="datetime1">
              <a:rPr lang="en-US" smtClean="0"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2417E-3D61-41C4-A0DE-C6C6F307C63E}" type="datetime1">
              <a:rPr lang="en-US" smtClean="0"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056" y="279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48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CA258-C19B-486E-AB3C-77311A0DA37F}" type="datetime1">
              <a:rPr lang="en-US" smtClean="0"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77000" y="6356350"/>
            <a:ext cx="2038958" cy="3343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rgbClr val="B7DEE8"/>
                </a:solidFill>
              </a:defRPr>
            </a:lvl1pPr>
          </a:lstStyle>
          <a:p>
            <a:r>
              <a:rPr lang="fa-IR" dirty="0" smtClean="0"/>
              <a:t>جستجوی هوشمند با </a:t>
            </a:r>
            <a:r>
              <a:rPr lang="en-US" dirty="0" err="1" smtClean="0"/>
              <a:t>Elasticsearch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B7DEE8"/>
                </a:solidFill>
              </a:defRPr>
            </a:lvl1pPr>
          </a:lstStyle>
          <a:p>
            <a:fld id="{88A42A6E-544C-4FAD-A670-ECA740DE1A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Arial" panose="020B0604020202020204" pitchFamily="34" charset="0"/>
        <a:buChar char="◄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Clr>
          <a:schemeClr val="accent5">
            <a:lumMod val="50000"/>
          </a:schemeClr>
        </a:buClr>
        <a:buFont typeface="B Nazanin" panose="00000400000000000000" pitchFamily="2" charset="-78"/>
        <a:buChar char="«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10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fa-IR" dirty="0"/>
              <a:t>سرعت بالا در ساخت شاخص و پاسخگویی به </a:t>
            </a:r>
            <a:r>
              <a:rPr lang="fa-IR" dirty="0" smtClean="0"/>
              <a:t>جستجوها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مقیاس‌پذیری</a:t>
            </a:r>
          </a:p>
          <a:p>
            <a:pPr lvl="1">
              <a:lnSpc>
                <a:spcPct val="150000"/>
              </a:lnSpc>
            </a:pPr>
            <a:r>
              <a:rPr lang="fa-IR" dirty="0" smtClean="0"/>
              <a:t>قابل استفاده برای حجم بالای داده‌ها</a:t>
            </a:r>
          </a:p>
          <a:p>
            <a:pPr>
              <a:lnSpc>
                <a:spcPct val="150000"/>
              </a:lnSpc>
            </a:pPr>
            <a:r>
              <a:rPr lang="fa-IR" dirty="0"/>
              <a:t>سادگی در نصب، مدیریت و پیکربندی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عدم </a:t>
            </a:r>
            <a:r>
              <a:rPr lang="fa-IR" dirty="0"/>
              <a:t>نیاز به تعریف اولیه ساختار داده‌ها (</a:t>
            </a:r>
            <a:r>
              <a:rPr lang="en-US" dirty="0" err="1"/>
              <a:t>Schemaless</a:t>
            </a:r>
            <a:r>
              <a:rPr lang="fa-IR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fa-IR" dirty="0" smtClean="0"/>
              <a:t>کارایی بالا</a:t>
            </a:r>
          </a:p>
          <a:p>
            <a:pPr>
              <a:lnSpc>
                <a:spcPct val="150000"/>
              </a:lnSpc>
            </a:pPr>
            <a:endParaRPr lang="fa-IR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ویژگی‌ها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46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جستجوی هوشمند با </a:t>
            </a:r>
            <a:r>
              <a:rPr lang="en-US" dirty="0" err="1" smtClean="0"/>
              <a:t>Elasticsearch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fa-IR" dirty="0" smtClean="0"/>
              <a:t>امکان ذخیره، جستجو و آنالیز حجم عظیمی از داده‌ها به صورت آنی</a:t>
            </a:r>
          </a:p>
          <a:p>
            <a:pPr>
              <a:lnSpc>
                <a:spcPct val="200000"/>
              </a:lnSpc>
            </a:pPr>
            <a:r>
              <a:rPr lang="fa-IR" dirty="0"/>
              <a:t>قابلیت استفاده به </a:t>
            </a:r>
            <a:r>
              <a:rPr lang="fa-IR" dirty="0" smtClean="0"/>
              <a:t>عنوان تکنولوژی </a:t>
            </a:r>
            <a:r>
              <a:rPr lang="fa-IR" dirty="0"/>
              <a:t>زیرساخت</a:t>
            </a:r>
          </a:p>
          <a:p>
            <a:pPr lvl="1">
              <a:lnSpc>
                <a:spcPct val="200000"/>
              </a:lnSpc>
            </a:pPr>
            <a:r>
              <a:rPr lang="fa-IR" dirty="0" smtClean="0"/>
              <a:t>نیاز مبرم </a:t>
            </a:r>
            <a:r>
              <a:rPr lang="fa-IR" dirty="0"/>
              <a:t>برنامه‌های کاربردی به جستجو </a:t>
            </a:r>
            <a:r>
              <a:rPr lang="fa-IR" dirty="0" smtClean="0"/>
              <a:t>پیشرفته و سریع</a:t>
            </a:r>
            <a:endParaRPr lang="fa-IR" dirty="0"/>
          </a:p>
          <a:p>
            <a:pPr>
              <a:lnSpc>
                <a:spcPct val="200000"/>
              </a:lnSpc>
            </a:pPr>
            <a:r>
              <a:rPr lang="fa-IR" dirty="0"/>
              <a:t>قابلیت پشتیبانی از کوئری‌های پیچیده</a:t>
            </a:r>
          </a:p>
          <a:p>
            <a:pPr>
              <a:lnSpc>
                <a:spcPct val="200000"/>
              </a:lnSpc>
            </a:pPr>
            <a:endParaRPr lang="fa-IR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ویژگی‌ها</a:t>
            </a:r>
            <a:r>
              <a:rPr lang="fa-IR" dirty="0"/>
              <a:t> </a:t>
            </a:r>
            <a:r>
              <a:rPr lang="fa-IR" dirty="0" smtClean="0"/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0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91000"/>
          </a:xfrm>
        </p:spPr>
        <p:txBody>
          <a:bodyPr>
            <a:normAutofit lnSpcReduction="10000"/>
          </a:bodyPr>
          <a:lstStyle/>
          <a:p>
            <a:r>
              <a:rPr lang="fa-IR" dirty="0" smtClean="0"/>
              <a:t>در فروشگاه‌های آنلاین</a:t>
            </a:r>
          </a:p>
          <a:p>
            <a:pPr lvl="1"/>
            <a:r>
              <a:rPr lang="fa-IR" dirty="0" smtClean="0"/>
              <a:t>جستجو در میان حجم عظیمی از محصولات و دستیابی به مشخصات محصول</a:t>
            </a:r>
          </a:p>
          <a:p>
            <a:r>
              <a:rPr lang="fa-IR" dirty="0" smtClean="0"/>
              <a:t>آنالیز داده‌های مربوط به تراکنش‌ها و لاگ‌‌‌‌‌‌‌‌‌‌‌‌‌‌‌‌‌‌‌‌‌‌‌‌‌‌‌‌ها</a:t>
            </a:r>
          </a:p>
          <a:p>
            <a:pPr lvl="1"/>
            <a:r>
              <a:rPr lang="fa-IR" dirty="0" smtClean="0"/>
              <a:t>پیدا کردن الگو‌ها و نقاط غیرنرمال</a:t>
            </a:r>
          </a:p>
          <a:p>
            <a:pPr lvl="1"/>
            <a:r>
              <a:rPr lang="fa-IR" dirty="0" smtClean="0"/>
              <a:t>تحلیل‌های آماری</a:t>
            </a:r>
          </a:p>
          <a:p>
            <a:r>
              <a:rPr lang="fa-IR" dirty="0"/>
              <a:t>استفاده از قابلیت </a:t>
            </a:r>
            <a:r>
              <a:rPr lang="en-US" dirty="0" smtClean="0"/>
              <a:t>Reverse Search</a:t>
            </a:r>
            <a:r>
              <a:rPr lang="fa-IR" dirty="0" smtClean="0"/>
              <a:t> </a:t>
            </a:r>
          </a:p>
          <a:p>
            <a:pPr lvl="1"/>
            <a:r>
              <a:rPr lang="fa-IR" dirty="0" smtClean="0"/>
              <a:t>فراهم‌آوری </a:t>
            </a:r>
            <a:r>
              <a:rPr lang="fa-IR" dirty="0"/>
              <a:t>امکان تعیین بازه قیمت </a:t>
            </a:r>
            <a:r>
              <a:rPr lang="fa-IR" dirty="0" smtClean="0"/>
              <a:t>محصولات</a:t>
            </a:r>
          </a:p>
          <a:p>
            <a:r>
              <a:rPr lang="fa-IR" dirty="0"/>
              <a:t>استفاده از </a:t>
            </a:r>
            <a:r>
              <a:rPr lang="en-US" dirty="0" err="1"/>
              <a:t>Kibana</a:t>
            </a:r>
            <a:r>
              <a:rPr lang="fa-IR" dirty="0"/>
              <a:t> </a:t>
            </a:r>
            <a:endParaRPr lang="fa-IR" dirty="0" smtClean="0"/>
          </a:p>
          <a:p>
            <a:pPr lvl="1"/>
            <a:r>
              <a:rPr lang="fa-IR" dirty="0" smtClean="0"/>
              <a:t>ساخت </a:t>
            </a:r>
            <a:r>
              <a:rPr lang="fa-IR" dirty="0"/>
              <a:t>داشبوردهای تجاری </a:t>
            </a:r>
            <a:r>
              <a:rPr lang="fa-IR" dirty="0" smtClean="0"/>
              <a:t>و به کارگیری </a:t>
            </a:r>
            <a:r>
              <a:rPr lang="fa-IR" dirty="0"/>
              <a:t>هوش </a:t>
            </a:r>
            <a:r>
              <a:rPr lang="fa-IR" dirty="0" smtClean="0"/>
              <a:t>تجاری (</a:t>
            </a:r>
            <a:r>
              <a:rPr lang="en-US" dirty="0" smtClean="0"/>
              <a:t>BI</a:t>
            </a:r>
            <a:r>
              <a:rPr lang="fa-IR" dirty="0" smtClean="0"/>
              <a:t>)</a:t>
            </a:r>
            <a:endParaRPr lang="en-US" dirty="0"/>
          </a:p>
          <a:p>
            <a:endParaRPr lang="fa-IR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کاربرد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45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038600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fa-IR" dirty="0" smtClean="0"/>
              <a:t>نیاز به نصب جاوا نسخه 7 به بالا</a:t>
            </a:r>
          </a:p>
          <a:p>
            <a:pPr>
              <a:spcAft>
                <a:spcPts val="1000"/>
              </a:spcAft>
            </a:pPr>
            <a:r>
              <a:rPr lang="fa-IR" dirty="0"/>
              <a:t>دانلود فایل برنامه به صورت زیپ یا </a:t>
            </a:r>
            <a:r>
              <a:rPr lang="en-US" dirty="0"/>
              <a:t>tar.gz</a:t>
            </a:r>
            <a:r>
              <a:rPr lang="fa-IR" dirty="0"/>
              <a:t> از </a:t>
            </a:r>
            <a:r>
              <a:rPr lang="fa-IR" dirty="0" smtClean="0"/>
              <a:t>وب‌سایت </a:t>
            </a:r>
            <a:r>
              <a:rPr lang="en-US" dirty="0" smtClean="0"/>
              <a:t>elastic.co</a:t>
            </a:r>
            <a:endParaRPr lang="fa-IR" dirty="0" smtClean="0"/>
          </a:p>
          <a:p>
            <a:pPr>
              <a:spcAft>
                <a:spcPts val="1000"/>
              </a:spcAft>
            </a:pPr>
            <a:r>
              <a:rPr lang="fa-IR" dirty="0"/>
              <a:t>اجرای فایل </a:t>
            </a:r>
            <a:r>
              <a:rPr lang="en-US" dirty="0"/>
              <a:t>elasticsearch.bat</a:t>
            </a:r>
            <a:r>
              <a:rPr lang="fa-IR" dirty="0"/>
              <a:t> </a:t>
            </a:r>
            <a:r>
              <a:rPr lang="fa-IR" dirty="0" smtClean="0"/>
              <a:t>(ویندوز) </a:t>
            </a:r>
            <a:r>
              <a:rPr lang="en-US" dirty="0" smtClean="0"/>
              <a:t>./</a:t>
            </a:r>
            <a:r>
              <a:rPr lang="en-US" dirty="0" err="1"/>
              <a:t>elasticsearch</a:t>
            </a:r>
            <a:r>
              <a:rPr lang="fa-IR" dirty="0"/>
              <a:t> </a:t>
            </a:r>
            <a:r>
              <a:rPr lang="fa-IR" dirty="0" smtClean="0"/>
              <a:t>(لینوکس)</a:t>
            </a:r>
          </a:p>
          <a:p>
            <a:pPr>
              <a:spcAft>
                <a:spcPts val="1000"/>
              </a:spcAft>
            </a:pPr>
            <a:r>
              <a:rPr lang="fa-IR" dirty="0" smtClean="0"/>
              <a:t>راه‌اندازی سرور به صورت پیش‌فرض روی پورت 9200</a:t>
            </a:r>
          </a:p>
          <a:p>
            <a:pPr>
              <a:spcAft>
                <a:spcPts val="1000"/>
              </a:spcAft>
            </a:pPr>
            <a:r>
              <a:rPr lang="fa-IR" dirty="0" smtClean="0"/>
              <a:t>ارسال تقاضا‌ها به </a:t>
            </a:r>
            <a:r>
              <a:rPr lang="en-US" dirty="0"/>
              <a:t>REST </a:t>
            </a:r>
            <a:r>
              <a:rPr lang="en-US" dirty="0" smtClean="0"/>
              <a:t>API</a:t>
            </a:r>
            <a:r>
              <a:rPr lang="fa-IR" dirty="0" smtClean="0"/>
              <a:t> سرور</a:t>
            </a:r>
          </a:p>
          <a:p>
            <a:pPr>
              <a:spcAft>
                <a:spcPts val="1000"/>
              </a:spcAft>
            </a:pPr>
            <a:r>
              <a:rPr lang="fa-IR" dirty="0" smtClean="0"/>
              <a:t>دریافت و ارسال تقاضاها به فرمت </a:t>
            </a:r>
            <a:r>
              <a:rPr lang="en-US" dirty="0" smtClean="0"/>
              <a:t>JSON</a:t>
            </a:r>
          </a:p>
          <a:p>
            <a:pPr>
              <a:spcAft>
                <a:spcPts val="1000"/>
              </a:spcAft>
            </a:pPr>
            <a:endParaRPr lang="en-US" dirty="0"/>
          </a:p>
          <a:p>
            <a:pPr>
              <a:spcAft>
                <a:spcPts val="1000"/>
              </a:spcAft>
            </a:pPr>
            <a:endParaRPr lang="fa-IR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مراحل نصب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66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fa-IR" dirty="0" smtClean="0"/>
              <a:t>فرم کلی درخواست</a:t>
            </a:r>
          </a:p>
          <a:p>
            <a:pPr marL="0" indent="0" algn="l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900" dirty="0" smtClean="0"/>
              <a:t>curl –X&lt;REST Verb&gt; &lt;Node&gt;:&lt;Port&gt;/&lt;Index&gt;/&lt;Type&gt;/&lt;ID&gt;</a:t>
            </a:r>
            <a:endParaRPr lang="fa-IR" sz="1900" dirty="0" smtClean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fa-IR" dirty="0" smtClean="0"/>
              <a:t>تست سلامتی سرور</a:t>
            </a:r>
          </a:p>
          <a:p>
            <a:pPr marL="466725" lvl="1" indent="0" algn="l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800" dirty="0" smtClean="0"/>
              <a:t>curl 'localhost:9200/_cat/</a:t>
            </a:r>
            <a:r>
              <a:rPr lang="en-US" sz="1800" dirty="0" err="1" smtClean="0"/>
              <a:t>health?v</a:t>
            </a:r>
            <a:r>
              <a:rPr lang="fa-IR" sz="1800" dirty="0" smtClean="0"/>
              <a:t>'</a:t>
            </a:r>
            <a:endParaRPr lang="fa-IR" dirty="0"/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fa-IR" dirty="0" smtClean="0"/>
              <a:t>دریافت لیست تمامی شاخص‌ها</a:t>
            </a:r>
          </a:p>
          <a:p>
            <a:pPr marL="466725" lvl="1" indent="0" algn="l">
              <a:spcAft>
                <a:spcPts val="1200"/>
              </a:spcAft>
              <a:buNone/>
            </a:pPr>
            <a:r>
              <a:rPr lang="en-US" sz="1800" dirty="0" smtClean="0"/>
              <a:t>curl 'localhost:9200/_cat/</a:t>
            </a:r>
            <a:r>
              <a:rPr lang="en-US" sz="1800" dirty="0" err="1" smtClean="0"/>
              <a:t>indices?v</a:t>
            </a:r>
            <a:r>
              <a:rPr lang="fa-IR" sz="1800" dirty="0" smtClean="0"/>
              <a:t>'</a:t>
            </a:r>
            <a:endParaRPr lang="en-US" sz="1800" dirty="0" smtClean="0"/>
          </a:p>
          <a:p>
            <a:pPr lvl="1">
              <a:spcAft>
                <a:spcPts val="1200"/>
              </a:spcAft>
            </a:pPr>
            <a:endParaRPr lang="fa-IR" dirty="0" smtClean="0"/>
          </a:p>
          <a:p>
            <a:pPr lvl="1">
              <a:spcAft>
                <a:spcPts val="1200"/>
              </a:spcAft>
            </a:pPr>
            <a:endParaRPr lang="fa-IR" dirty="0" smtClean="0"/>
          </a:p>
          <a:p>
            <a:pPr>
              <a:spcAft>
                <a:spcPts val="1200"/>
              </a:spcAft>
            </a:pPr>
            <a:endParaRPr lang="fa-IR" dirty="0" smtClean="0"/>
          </a:p>
          <a:p>
            <a:pPr>
              <a:spcAft>
                <a:spcPts val="1200"/>
              </a:spcAft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درخواست‌های پایه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267200"/>
          </a:xfrm>
        </p:spPr>
        <p:txBody>
          <a:bodyPr>
            <a:normAutofit fontScale="92500" lnSpcReduction="10000"/>
          </a:bodyPr>
          <a:lstStyle/>
          <a:p>
            <a:r>
              <a:rPr lang="fa-IR" dirty="0"/>
              <a:t>ساخت یک شاخص به نام </a:t>
            </a:r>
            <a:r>
              <a:rPr lang="en-US" dirty="0" smtClean="0"/>
              <a:t>customer</a:t>
            </a:r>
          </a:p>
          <a:p>
            <a:pPr marL="0" indent="0">
              <a:buNone/>
            </a:pPr>
            <a:endParaRPr lang="en-US" dirty="0"/>
          </a:p>
          <a:p>
            <a:pPr marL="466725" lvl="1" indent="0" algn="l">
              <a:buNone/>
            </a:pPr>
            <a:r>
              <a:rPr lang="en-US" sz="1800" dirty="0"/>
              <a:t>curl -XPUT 'localhost:9200/</a:t>
            </a:r>
            <a:r>
              <a:rPr lang="en-US" sz="1800" dirty="0" err="1"/>
              <a:t>customer?pretty</a:t>
            </a:r>
            <a:r>
              <a:rPr lang="fa-IR" sz="1800" dirty="0" smtClean="0"/>
              <a:t>'</a:t>
            </a:r>
            <a:endParaRPr lang="en-US" sz="1800" dirty="0" smtClean="0"/>
          </a:p>
          <a:p>
            <a:r>
              <a:rPr lang="fa-IR" dirty="0" smtClean="0"/>
              <a:t>افزودن </a:t>
            </a:r>
            <a:r>
              <a:rPr lang="fa-IR" dirty="0"/>
              <a:t>یک سند به </a:t>
            </a:r>
            <a:r>
              <a:rPr lang="fa-IR" dirty="0" smtClean="0"/>
              <a:t>شاخص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sz="1800" dirty="0"/>
              <a:t>curl -XPUT 'localhost:9200/customer/external/1?pretty' -d '</a:t>
            </a:r>
          </a:p>
          <a:p>
            <a:pPr marL="0" indent="0" algn="l">
              <a:buNone/>
            </a:pPr>
            <a:r>
              <a:rPr lang="en-US" sz="1800" dirty="0"/>
              <a:t>{</a:t>
            </a:r>
          </a:p>
          <a:p>
            <a:pPr marL="0" indent="0" algn="l">
              <a:buNone/>
            </a:pPr>
            <a:r>
              <a:rPr lang="en-US" sz="1800" dirty="0"/>
              <a:t>  "name": "John Doe"</a:t>
            </a:r>
          </a:p>
          <a:p>
            <a:pPr marL="0" indent="0" algn="l">
              <a:buNone/>
            </a:pPr>
            <a:r>
              <a:rPr lang="en-US" sz="1800" dirty="0" smtClean="0"/>
              <a:t>}</a:t>
            </a:r>
            <a:r>
              <a:rPr lang="en-US" sz="1800" dirty="0"/>
              <a:t> '</a:t>
            </a:r>
            <a:endParaRPr lang="fa-IR" sz="1800" dirty="0"/>
          </a:p>
          <a:p>
            <a:r>
              <a:rPr lang="fa-IR" dirty="0" smtClean="0"/>
              <a:t>دریافت سند از شاخص ایجاد شده</a:t>
            </a:r>
          </a:p>
          <a:p>
            <a:pPr marL="0" indent="0" algn="l">
              <a:buNone/>
            </a:pPr>
            <a:endParaRPr lang="en-US" sz="1800" dirty="0"/>
          </a:p>
          <a:p>
            <a:pPr marL="466725" lvl="1" indent="0" algn="l">
              <a:buNone/>
            </a:pPr>
            <a:r>
              <a:rPr lang="en-US" sz="1800" dirty="0" smtClean="0"/>
              <a:t>curl –XGET 'localhost:9200/customer/external/1?pretty</a:t>
            </a:r>
            <a:r>
              <a:rPr lang="en-US" sz="1800" dirty="0"/>
              <a:t>'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chemeClr val="tx1"/>
                </a:solidFill>
              </a:rPr>
              <a:t>درخواست‌های پایه </a:t>
            </a:r>
            <a:r>
              <a:rPr lang="fa-IR" dirty="0" smtClean="0">
                <a:solidFill>
                  <a:schemeClr val="tx1"/>
                </a:solidFill>
              </a:rPr>
              <a:t>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1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19600"/>
          </a:xfrm>
        </p:spPr>
        <p:txBody>
          <a:bodyPr/>
          <a:lstStyle/>
          <a:p>
            <a:r>
              <a:rPr lang="fa-IR" dirty="0" smtClean="0"/>
              <a:t>شامل یک </a:t>
            </a:r>
            <a:r>
              <a:rPr lang="fa-IR" sz="2400" dirty="0"/>
              <a:t>T</a:t>
            </a:r>
            <a:r>
              <a:rPr lang="fa-IR" sz="2400" dirty="0" smtClean="0"/>
              <a:t>okenizer</a:t>
            </a:r>
            <a:r>
              <a:rPr lang="en-US" dirty="0" smtClean="0"/>
              <a:t> و </a:t>
            </a:r>
            <a:r>
              <a:rPr lang="en-US" dirty="0" err="1" smtClean="0"/>
              <a:t>صفر</a:t>
            </a:r>
            <a:r>
              <a:rPr lang="en-US" dirty="0" smtClean="0"/>
              <a:t> </a:t>
            </a:r>
            <a:r>
              <a:rPr lang="en-US" dirty="0" err="1" smtClean="0"/>
              <a:t>یا</a:t>
            </a:r>
            <a:r>
              <a:rPr lang="en-US" dirty="0" smtClean="0"/>
              <a:t> </a:t>
            </a:r>
            <a:r>
              <a:rPr lang="en-US" dirty="0" err="1" smtClean="0"/>
              <a:t>چند</a:t>
            </a:r>
            <a:r>
              <a:rPr lang="en-US" dirty="0" smtClean="0"/>
              <a:t> </a:t>
            </a:r>
            <a:r>
              <a:rPr lang="fa-IR" sz="2400" dirty="0" smtClean="0"/>
              <a:t>Token Filter</a:t>
            </a:r>
          </a:p>
          <a:p>
            <a:r>
              <a:rPr lang="fa-IR" sz="2400" dirty="0" smtClean="0"/>
              <a:t>آنالیزور استاندارد</a:t>
            </a:r>
          </a:p>
          <a:p>
            <a:pPr lvl="1"/>
            <a:r>
              <a:rPr lang="en-US" sz="2000" dirty="0" err="1" smtClean="0"/>
              <a:t>Tokenizer</a:t>
            </a:r>
            <a:r>
              <a:rPr lang="fa-IR" sz="2000" dirty="0" smtClean="0"/>
              <a:t> استاندارد</a:t>
            </a:r>
          </a:p>
          <a:p>
            <a:pPr lvl="1"/>
            <a:r>
              <a:rPr lang="en-US" sz="2000" dirty="0" smtClean="0"/>
              <a:t>Token Filter</a:t>
            </a:r>
            <a:r>
              <a:rPr lang="fa-IR" sz="2000" dirty="0" smtClean="0"/>
              <a:t>های استاندارد، حروف کوچک و حروف توقف</a:t>
            </a:r>
          </a:p>
          <a:p>
            <a:r>
              <a:rPr lang="fa-IR" dirty="0" smtClean="0"/>
              <a:t>آنالیزور زبانی</a:t>
            </a:r>
          </a:p>
          <a:p>
            <a:pPr lvl="1"/>
            <a:r>
              <a:rPr lang="fa-IR" dirty="0" smtClean="0"/>
              <a:t>ساخته شده مخصوص هر زبان (حتی فارسی)</a:t>
            </a:r>
          </a:p>
          <a:p>
            <a:pPr lvl="1"/>
            <a:r>
              <a:rPr lang="en-US" dirty="0" err="1" smtClean="0"/>
              <a:t>Tokenizer</a:t>
            </a:r>
            <a:r>
              <a:rPr lang="fa-IR" dirty="0" smtClean="0"/>
              <a:t> استاندارد</a:t>
            </a:r>
          </a:p>
          <a:p>
            <a:pPr lvl="1"/>
            <a:r>
              <a:rPr lang="fa-IR" dirty="0" smtClean="0"/>
              <a:t>فیلتر کردن حروف اضافه و حروف توقف فارسی</a:t>
            </a:r>
          </a:p>
          <a:p>
            <a:pPr lvl="1"/>
            <a:r>
              <a:rPr lang="fa-IR" dirty="0" smtClean="0"/>
              <a:t>حذف فاصله‌ها و نیم فاصله‌ها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آنالیزورها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25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آنالیزور </a:t>
            </a:r>
            <a:r>
              <a:rPr lang="en-US" dirty="0" smtClean="0"/>
              <a:t>Snowball</a:t>
            </a:r>
          </a:p>
          <a:p>
            <a:pPr lvl="1"/>
            <a:r>
              <a:rPr lang="en-US" dirty="0" err="1" smtClean="0"/>
              <a:t>آنالیزور</a:t>
            </a:r>
            <a:r>
              <a:rPr lang="en-US" dirty="0" smtClean="0"/>
              <a:t> </a:t>
            </a:r>
            <a:r>
              <a:rPr lang="en-US" dirty="0" err="1" smtClean="0"/>
              <a:t>ریشه</a:t>
            </a:r>
            <a:r>
              <a:rPr lang="en-US" dirty="0" smtClean="0"/>
              <a:t> </a:t>
            </a:r>
            <a:r>
              <a:rPr lang="en-US" dirty="0" err="1" smtClean="0"/>
              <a:t>کلمات</a:t>
            </a:r>
            <a:r>
              <a:rPr lang="en-US" dirty="0" smtClean="0"/>
              <a:t> </a:t>
            </a:r>
            <a:r>
              <a:rPr lang="en-US" dirty="0" err="1" smtClean="0"/>
              <a:t>برگرفته</a:t>
            </a:r>
            <a:r>
              <a:rPr lang="en-US" dirty="0" smtClean="0"/>
              <a:t> </a:t>
            </a:r>
            <a:r>
              <a:rPr lang="en-US" dirty="0" err="1" smtClean="0"/>
              <a:t>از</a:t>
            </a:r>
            <a:r>
              <a:rPr lang="en-US" dirty="0" smtClean="0"/>
              <a:t> </a:t>
            </a:r>
            <a:r>
              <a:rPr lang="fa-IR" dirty="0" smtClean="0"/>
              <a:t>Lucene</a:t>
            </a:r>
            <a:endParaRPr lang="en-US" dirty="0" smtClean="0"/>
          </a:p>
          <a:p>
            <a:pPr lvl="1"/>
            <a:r>
              <a:rPr lang="en-US" dirty="0" err="1" smtClean="0"/>
              <a:t>Tokenizer</a:t>
            </a:r>
            <a:r>
              <a:rPr lang="fa-IR" dirty="0" smtClean="0"/>
              <a:t> استاندارد</a:t>
            </a:r>
          </a:p>
          <a:p>
            <a:pPr lvl="1"/>
            <a:r>
              <a:rPr lang="fa-IR" dirty="0" smtClean="0"/>
              <a:t>فیلتر استاندارد، حروف کوچک، حروف توقف و فیلتر </a:t>
            </a:r>
            <a:r>
              <a:rPr lang="en-US" dirty="0" smtClean="0"/>
              <a:t>Snowball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آنالیزور</a:t>
            </a:r>
            <a:r>
              <a:rPr lang="en-US" dirty="0" smtClean="0"/>
              <a:t> </a:t>
            </a:r>
            <a:r>
              <a:rPr lang="en-US" dirty="0" err="1" smtClean="0"/>
              <a:t>شخصی</a:t>
            </a:r>
            <a:r>
              <a:rPr lang="en-US" dirty="0" smtClean="0"/>
              <a:t> ‌</a:t>
            </a:r>
            <a:r>
              <a:rPr lang="en-US" dirty="0" err="1" smtClean="0"/>
              <a:t>سازی</a:t>
            </a:r>
            <a:r>
              <a:rPr lang="en-US" dirty="0" smtClean="0"/>
              <a:t> </a:t>
            </a:r>
            <a:r>
              <a:rPr lang="en-US" dirty="0" err="1" smtClean="0"/>
              <a:t>شده</a:t>
            </a:r>
            <a:endParaRPr lang="en-US" dirty="0" smtClean="0"/>
          </a:p>
          <a:p>
            <a:pPr lvl="1"/>
            <a:r>
              <a:rPr lang="en-US" dirty="0" err="1" smtClean="0"/>
              <a:t>امکان</a:t>
            </a:r>
            <a:r>
              <a:rPr lang="en-US" dirty="0" smtClean="0"/>
              <a:t> </a:t>
            </a:r>
            <a:r>
              <a:rPr lang="en-US" dirty="0" err="1" smtClean="0"/>
              <a:t>ساخت</a:t>
            </a:r>
            <a:r>
              <a:rPr lang="en-US" dirty="0" smtClean="0"/>
              <a:t> </a:t>
            </a:r>
            <a:r>
              <a:rPr lang="en-US" dirty="0" err="1" smtClean="0"/>
              <a:t>آنالیزور</a:t>
            </a:r>
            <a:r>
              <a:rPr lang="en-US" dirty="0" smtClean="0"/>
              <a:t> </a:t>
            </a:r>
            <a:r>
              <a:rPr lang="en-US" dirty="0" err="1" smtClean="0"/>
              <a:t>شخصی</a:t>
            </a:r>
            <a:r>
              <a:rPr lang="en-US" dirty="0" smtClean="0"/>
              <a:t> </a:t>
            </a:r>
            <a:r>
              <a:rPr lang="en-US" dirty="0" err="1" smtClean="0"/>
              <a:t>سازی</a:t>
            </a:r>
            <a:r>
              <a:rPr lang="en-US" dirty="0" smtClean="0"/>
              <a:t> </a:t>
            </a:r>
            <a:r>
              <a:rPr lang="en-US" dirty="0" err="1" smtClean="0"/>
              <a:t>شده</a:t>
            </a:r>
            <a:r>
              <a:rPr lang="en-US" dirty="0" smtClean="0"/>
              <a:t> </a:t>
            </a:r>
            <a:r>
              <a:rPr lang="en-US" dirty="0" err="1" smtClean="0"/>
              <a:t>با</a:t>
            </a:r>
            <a:r>
              <a:rPr lang="en-US" dirty="0" smtClean="0"/>
              <a:t> </a:t>
            </a:r>
            <a:r>
              <a:rPr lang="en-US" dirty="0" err="1" smtClean="0"/>
              <a:t>استفاده</a:t>
            </a:r>
            <a:r>
              <a:rPr lang="en-US" dirty="0" smtClean="0"/>
              <a:t> </a:t>
            </a:r>
            <a:r>
              <a:rPr lang="en-US" dirty="0" err="1" smtClean="0"/>
              <a:t>از</a:t>
            </a:r>
            <a:r>
              <a:rPr lang="en-US" dirty="0" smtClean="0"/>
              <a:t> </a:t>
            </a:r>
            <a:r>
              <a:rPr lang="en-US" dirty="0" err="1" smtClean="0"/>
              <a:t>فیلترها</a:t>
            </a:r>
            <a:r>
              <a:rPr lang="en-US" dirty="0" smtClean="0"/>
              <a:t> و </a:t>
            </a:r>
            <a:r>
              <a:rPr lang="fa-IR" dirty="0" smtClean="0"/>
              <a:t>Tokenizer</a:t>
            </a:r>
            <a:r>
              <a:rPr lang="en-US" dirty="0" err="1" smtClean="0"/>
              <a:t>ها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آنالیزورها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695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0682" y="1371600"/>
            <a:ext cx="8991600" cy="4038600"/>
          </a:xfrm>
        </p:spPr>
        <p:txBody>
          <a:bodyPr>
            <a:normAutofit/>
          </a:bodyPr>
          <a:lstStyle/>
          <a:p>
            <a:r>
              <a:rPr lang="fa-IR" dirty="0" smtClean="0"/>
              <a:t>دارای کتابخانه‌های </a:t>
            </a:r>
            <a:r>
              <a:rPr lang="en-US" dirty="0" err="1" smtClean="0"/>
              <a:t>رسمی</a:t>
            </a:r>
            <a:r>
              <a:rPr lang="en-US" dirty="0" smtClean="0"/>
              <a:t> </a:t>
            </a:r>
            <a:r>
              <a:rPr lang="en-US" sz="2400" dirty="0" smtClean="0"/>
              <a:t>Java</a:t>
            </a:r>
            <a:r>
              <a:rPr lang="fa-IR" sz="2400" dirty="0" smtClean="0"/>
              <a:t>، </a:t>
            </a:r>
            <a:r>
              <a:rPr lang="en-US" sz="2400" dirty="0" smtClean="0"/>
              <a:t>Groovy</a:t>
            </a:r>
            <a:r>
              <a:rPr lang="fa-IR" sz="2400" dirty="0" smtClean="0"/>
              <a:t>، </a:t>
            </a:r>
            <a:r>
              <a:rPr lang="en-US" sz="2400" dirty="0" smtClean="0"/>
              <a:t>PHP</a:t>
            </a:r>
            <a:r>
              <a:rPr lang="fa-IR" sz="2400" dirty="0" smtClean="0"/>
              <a:t>، </a:t>
            </a:r>
            <a:r>
              <a:rPr lang="en-US" sz="2400" dirty="0" err="1" smtClean="0"/>
              <a:t>Javascript</a:t>
            </a:r>
            <a:r>
              <a:rPr lang="fa-IR" sz="2400" dirty="0" smtClean="0"/>
              <a:t> و</a:t>
            </a:r>
            <a:r>
              <a:rPr lang="en-US" sz="2400" dirty="0" smtClean="0"/>
              <a:t>.NET</a:t>
            </a:r>
            <a:endParaRPr lang="fa-IR" sz="2400" dirty="0" smtClean="0"/>
          </a:p>
          <a:p>
            <a:pPr lvl="1"/>
            <a:r>
              <a:rPr lang="fa-IR" sz="2000" dirty="0" smtClean="0"/>
              <a:t>در مقابل </a:t>
            </a:r>
            <a:r>
              <a:rPr lang="en-US" sz="2000" dirty="0" err="1" smtClean="0"/>
              <a:t>Solr</a:t>
            </a:r>
            <a:r>
              <a:rPr lang="fa-IR" sz="2000" dirty="0" smtClean="0"/>
              <a:t> فقط دارای کتابخانه جاوا</a:t>
            </a:r>
          </a:p>
          <a:p>
            <a:pPr lvl="1"/>
            <a:endParaRPr lang="fa-IR" sz="2000" dirty="0"/>
          </a:p>
          <a:p>
            <a:r>
              <a:rPr lang="en-US" dirty="0" err="1" smtClean="0"/>
              <a:t>قابلیت</a:t>
            </a:r>
            <a:r>
              <a:rPr lang="en-US" dirty="0" smtClean="0"/>
              <a:t> </a:t>
            </a:r>
            <a:r>
              <a:rPr lang="en-US" dirty="0" err="1" smtClean="0"/>
              <a:t>ورود</a:t>
            </a:r>
            <a:r>
              <a:rPr lang="en-US" dirty="0" smtClean="0"/>
              <a:t> </a:t>
            </a:r>
            <a:r>
              <a:rPr lang="en-US" dirty="0" err="1" smtClean="0"/>
              <a:t>داده</a:t>
            </a:r>
            <a:r>
              <a:rPr lang="en-US" dirty="0" smtClean="0"/>
              <a:t> </a:t>
            </a:r>
            <a:r>
              <a:rPr lang="en-US" dirty="0" err="1" smtClean="0"/>
              <a:t>از</a:t>
            </a:r>
            <a:r>
              <a:rPr lang="en-US" dirty="0" smtClean="0"/>
              <a:t> </a:t>
            </a:r>
            <a:r>
              <a:rPr lang="en-US" dirty="0" err="1" smtClean="0"/>
              <a:t>منابع</a:t>
            </a:r>
            <a:r>
              <a:rPr lang="en-US" dirty="0" smtClean="0"/>
              <a:t> </a:t>
            </a:r>
            <a:r>
              <a:rPr lang="en-US" dirty="0" err="1" smtClean="0"/>
              <a:t>مختلف</a:t>
            </a:r>
            <a:r>
              <a:rPr lang="en-US" dirty="0" smtClean="0"/>
              <a:t> </a:t>
            </a:r>
            <a:r>
              <a:rPr lang="en-US" dirty="0" err="1" smtClean="0"/>
              <a:t>نظیر</a:t>
            </a:r>
            <a:r>
              <a:rPr lang="en-US" dirty="0" smtClean="0"/>
              <a:t> </a:t>
            </a:r>
            <a:r>
              <a:rPr lang="fa-IR" dirty="0" smtClean="0"/>
              <a:t>پایگاه داده</a:t>
            </a:r>
            <a:r>
              <a:rPr lang="en-US" dirty="0" smtClean="0"/>
              <a:t>‌</a:t>
            </a:r>
            <a:r>
              <a:rPr lang="en-US" dirty="0" err="1" smtClean="0"/>
              <a:t>ها</a:t>
            </a:r>
            <a:r>
              <a:rPr lang="en-US" dirty="0" smtClean="0"/>
              <a:t> و </a:t>
            </a:r>
            <a:r>
              <a:rPr lang="en-US" dirty="0" err="1" smtClean="0"/>
              <a:t>سیستم‌های</a:t>
            </a:r>
            <a:r>
              <a:rPr lang="en-US" dirty="0" smtClean="0"/>
              <a:t> </a:t>
            </a:r>
            <a:r>
              <a:rPr lang="en-US" dirty="0" err="1" smtClean="0"/>
              <a:t>مختلف</a:t>
            </a:r>
            <a:endParaRPr lang="en-US" dirty="0" smtClean="0"/>
          </a:p>
          <a:p>
            <a:pPr lvl="1"/>
            <a:r>
              <a:rPr lang="fa-IR" dirty="0" smtClean="0"/>
              <a:t>در مقابل پشتیبانی از تعداد محدودی منبع</a:t>
            </a:r>
          </a:p>
          <a:p>
            <a:r>
              <a:rPr lang="fa-IR" dirty="0" smtClean="0"/>
              <a:t>امکان استفاده از کوئری‌های پیچیده </a:t>
            </a:r>
            <a:r>
              <a:rPr lang="en-US" dirty="0" smtClean="0"/>
              <a:t>DSL</a:t>
            </a:r>
          </a:p>
          <a:p>
            <a:r>
              <a:rPr lang="fa-IR" dirty="0" smtClean="0"/>
              <a:t>قابلیت جستجو معکوس (ارسال کوئری و سپس ارسال سند برای بررسی تطابق)</a:t>
            </a:r>
            <a:endParaRPr lang="en-US" dirty="0" smtClean="0"/>
          </a:p>
          <a:p>
            <a:r>
              <a:rPr lang="fa-IR" dirty="0" smtClean="0"/>
              <a:t>استفاده آسان‌تر و راحت‌تر نسبت به </a:t>
            </a:r>
            <a:r>
              <a:rPr lang="en-US" dirty="0" err="1" smtClean="0"/>
              <a:t>Solr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مقایسه با </a:t>
            </a:r>
            <a:r>
              <a:rPr lang="en-US" dirty="0" err="1" smtClean="0"/>
              <a:t>Solr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7551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سوال</a:t>
            </a:r>
            <a:endParaRPr lang="fa-I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C6449-194E-41E1-912E-6203EDFFA050}" type="slidenum">
              <a:rPr lang="en-GB" altLang="en-US" smtClean="0"/>
              <a:pPr/>
              <a:t>19</a:t>
            </a:fld>
            <a:endParaRPr lang="en-GB" altLang="en-US" dirty="0"/>
          </a:p>
        </p:txBody>
      </p:sp>
      <p:pic>
        <p:nvPicPr>
          <p:cNvPr id="8194" name="Picture 2" descr="E:\shiveh\ask-question-3-049ac6f2a4e25267fa670b61ee73410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1572895"/>
            <a:ext cx="4267200" cy="3636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748989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19155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a-IR" dirty="0"/>
              <a:t>جستجوی </a:t>
            </a:r>
            <a:r>
              <a:rPr lang="fa-IR" dirty="0" smtClean="0"/>
              <a:t>هوشمند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/>
              <a:t> </a:t>
            </a:r>
            <a:r>
              <a:rPr lang="fa-IR" sz="2700" dirty="0"/>
              <a:t>با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Elasticsearch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263444"/>
            <a:ext cx="6400800" cy="1752600"/>
          </a:xfrm>
        </p:spPr>
        <p:txBody>
          <a:bodyPr/>
          <a:lstStyle/>
          <a:p>
            <a:r>
              <a:rPr lang="fa-IR" sz="2800" dirty="0" smtClean="0"/>
              <a:t>ارائه‌دهنده: </a:t>
            </a:r>
            <a:r>
              <a:rPr lang="fa-IR" dirty="0" smtClean="0"/>
              <a:t>بهزاد کاظمی</a:t>
            </a:r>
            <a:endParaRPr lang="fa-IR" sz="2800" dirty="0" smtClean="0"/>
          </a:p>
          <a:p>
            <a:r>
              <a:rPr lang="fa-IR" sz="2800" dirty="0" smtClean="0"/>
              <a:t>زیر نظر: استاد نعمت الهی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 smtClean="0"/>
              <a:t>جستجوی هوشمند با </a:t>
            </a:r>
            <a:r>
              <a:rPr lang="en-US" dirty="0" err="1" smtClean="0"/>
              <a:t>Elasticsearch</a:t>
            </a:r>
            <a:r>
              <a:rPr lang="en-US" dirty="0" smtClean="0"/>
              <a:t>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0D1B8-6BC3-4AAB-912E-C3FD63185AAD}" type="slidenum">
              <a:rPr lang="en-GB" altLang="en-US" smtClean="0"/>
              <a:pPr/>
              <a:t>2</a:t>
            </a:fld>
            <a:endParaRPr lang="en-GB" alt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-35719" y="-48987"/>
            <a:ext cx="9215438" cy="1265238"/>
          </a:xfrm>
          <a:custGeom>
            <a:avLst/>
            <a:gdLst/>
            <a:ahLst/>
            <a:cxnLst/>
            <a:rect l="l" t="t" r="r" b="b"/>
            <a:pathLst>
              <a:path w="9214942" h="1265366">
                <a:moveTo>
                  <a:pt x="3313097" y="10"/>
                </a:moveTo>
                <a:cubicBezTo>
                  <a:pt x="5602729" y="-358"/>
                  <a:pt x="8269435" y="9900"/>
                  <a:pt x="9214942" y="26246"/>
                </a:cubicBezTo>
                <a:lnTo>
                  <a:pt x="9214942" y="563267"/>
                </a:lnTo>
                <a:cubicBezTo>
                  <a:pt x="5547836" y="23029"/>
                  <a:pt x="3496905" y="1716039"/>
                  <a:pt x="13822" y="1146649"/>
                </a:cubicBezTo>
                <a:lnTo>
                  <a:pt x="0" y="13884"/>
                </a:lnTo>
                <a:cubicBezTo>
                  <a:pt x="633265" y="4501"/>
                  <a:pt x="1901522" y="236"/>
                  <a:pt x="3313097" y="10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8" name="Freeform 7"/>
          <p:cNvSpPr/>
          <p:nvPr/>
        </p:nvSpPr>
        <p:spPr bwMode="auto">
          <a:xfrm>
            <a:off x="-15180" y="-68262"/>
            <a:ext cx="9194801" cy="947738"/>
          </a:xfrm>
          <a:custGeom>
            <a:avLst/>
            <a:gdLst>
              <a:gd name="connsiteX0" fmla="*/ 1348994 w 9195120"/>
              <a:gd name="connsiteY0" fmla="*/ 0 h 910490"/>
              <a:gd name="connsiteX1" fmla="*/ 9170068 w 9195120"/>
              <a:gd name="connsiteY1" fmla="*/ 4613 h 910490"/>
              <a:gd name="connsiteX2" fmla="*/ 9195120 w 9195120"/>
              <a:gd name="connsiteY2" fmla="*/ 247976 h 910490"/>
              <a:gd name="connsiteX3" fmla="*/ 0 w 9195120"/>
              <a:gd name="connsiteY3" fmla="*/ 807170 h 910490"/>
              <a:gd name="connsiteX4" fmla="*/ 0 w 9195120"/>
              <a:gd name="connsiteY4" fmla="*/ 6040 h 910490"/>
              <a:gd name="connsiteX5" fmla="*/ 1348994 w 9195120"/>
              <a:gd name="connsiteY5" fmla="*/ 0 h 910490"/>
              <a:gd name="connsiteX0" fmla="*/ 1436676 w 9195120"/>
              <a:gd name="connsiteY0" fmla="*/ 0 h 948068"/>
              <a:gd name="connsiteX1" fmla="*/ 9170068 w 9195120"/>
              <a:gd name="connsiteY1" fmla="*/ 42191 h 948068"/>
              <a:gd name="connsiteX2" fmla="*/ 9195120 w 9195120"/>
              <a:gd name="connsiteY2" fmla="*/ 285554 h 948068"/>
              <a:gd name="connsiteX3" fmla="*/ 0 w 9195120"/>
              <a:gd name="connsiteY3" fmla="*/ 844748 h 948068"/>
              <a:gd name="connsiteX4" fmla="*/ 0 w 9195120"/>
              <a:gd name="connsiteY4" fmla="*/ 43618 h 948068"/>
              <a:gd name="connsiteX5" fmla="*/ 1436676 w 9195120"/>
              <a:gd name="connsiteY5" fmla="*/ 0 h 948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120" h="948068">
                <a:moveTo>
                  <a:pt x="1436676" y="0"/>
                </a:moveTo>
                <a:lnTo>
                  <a:pt x="9170068" y="42191"/>
                </a:lnTo>
                <a:cubicBezTo>
                  <a:pt x="9170068" y="106611"/>
                  <a:pt x="9195120" y="221134"/>
                  <a:pt x="9195120" y="285554"/>
                </a:cubicBezTo>
                <a:cubicBezTo>
                  <a:pt x="5529112" y="-218219"/>
                  <a:pt x="3467636" y="1355225"/>
                  <a:pt x="0" y="844748"/>
                </a:cubicBezTo>
                <a:lnTo>
                  <a:pt x="0" y="43618"/>
                </a:lnTo>
                <a:lnTo>
                  <a:pt x="1436676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09329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dirty="0" smtClean="0">
                <a:solidFill>
                  <a:srgbClr val="254061"/>
                </a:solidFill>
                <a:cs typeface="B Nazanin" panose="00000400000000000000" pitchFamily="2" charset="-78"/>
              </a:rPr>
              <a:t>بهار 1395 </a:t>
            </a:r>
            <a:r>
              <a:rPr lang="en-US" sz="2000" dirty="0" smtClean="0">
                <a:solidFill>
                  <a:srgbClr val="254061"/>
                </a:solidFill>
                <a:cs typeface="B Nazanin" panose="00000400000000000000" pitchFamily="2" charset="-78"/>
              </a:rPr>
              <a:t> </a:t>
            </a:r>
            <a:r>
              <a:rPr lang="fa-IR" sz="2000" dirty="0" smtClean="0">
                <a:solidFill>
                  <a:srgbClr val="254061"/>
                </a:solidFill>
                <a:cs typeface="B Nazanin" panose="00000400000000000000" pitchFamily="2" charset="-78"/>
              </a:rPr>
              <a:t> </a:t>
            </a:r>
            <a:endParaRPr lang="en-US" sz="2000" dirty="0">
              <a:solidFill>
                <a:srgbClr val="254061"/>
              </a:solidFill>
              <a:cs typeface="B Nazanin" panose="00000400000000000000" pitchFamily="2" charset="-78"/>
            </a:endParaRPr>
          </a:p>
        </p:txBody>
      </p:sp>
      <p:pic>
        <p:nvPicPr>
          <p:cNvPr id="3074" name="Picture 2" descr="https://avatars0.githubusercontent.com/u/6764390?v=3&amp;s=4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53359"/>
            <a:ext cx="2194369" cy="2194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12615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 bwMode="auto">
          <a:xfrm>
            <a:off x="-35719" y="-48987"/>
            <a:ext cx="9215438" cy="1265238"/>
          </a:xfrm>
          <a:custGeom>
            <a:avLst/>
            <a:gdLst/>
            <a:ahLst/>
            <a:cxnLst/>
            <a:rect l="l" t="t" r="r" b="b"/>
            <a:pathLst>
              <a:path w="9214942" h="1265366">
                <a:moveTo>
                  <a:pt x="3313097" y="10"/>
                </a:moveTo>
                <a:cubicBezTo>
                  <a:pt x="5602729" y="-358"/>
                  <a:pt x="8269435" y="9900"/>
                  <a:pt x="9214942" y="26246"/>
                </a:cubicBezTo>
                <a:lnTo>
                  <a:pt x="9214942" y="563267"/>
                </a:lnTo>
                <a:cubicBezTo>
                  <a:pt x="5547836" y="23029"/>
                  <a:pt x="3496905" y="1716039"/>
                  <a:pt x="13822" y="1146649"/>
                </a:cubicBezTo>
                <a:lnTo>
                  <a:pt x="0" y="13884"/>
                </a:lnTo>
                <a:cubicBezTo>
                  <a:pt x="633265" y="4501"/>
                  <a:pt x="1901522" y="236"/>
                  <a:pt x="3313097" y="10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3BA9E-357E-4EA7-941A-794C9AE957D4}" type="slidenum">
              <a:rPr lang="en-GB" altLang="en-US" smtClean="0"/>
              <a:pPr/>
              <a:t>20</a:t>
            </a:fld>
            <a:endParaRPr lang="en-GB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7519" y="285860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254061"/>
                </a:solidFill>
              </a:rPr>
              <a:t>با تشکر از توجه شما...</a:t>
            </a:r>
            <a:r>
              <a:rPr lang="en-US" dirty="0" smtClean="0">
                <a:solidFill>
                  <a:srgbClr val="254061"/>
                </a:solidFill>
              </a:rPr>
              <a:t/>
            </a:r>
            <a:br>
              <a:rPr lang="en-US" dirty="0" smtClean="0">
                <a:solidFill>
                  <a:srgbClr val="254061"/>
                </a:solidFill>
              </a:rPr>
            </a:br>
            <a:endParaRPr lang="en-US" dirty="0">
              <a:solidFill>
                <a:srgbClr val="254061"/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-15180" y="-68262"/>
            <a:ext cx="9194801" cy="947738"/>
          </a:xfrm>
          <a:custGeom>
            <a:avLst/>
            <a:gdLst>
              <a:gd name="connsiteX0" fmla="*/ 1348994 w 9195120"/>
              <a:gd name="connsiteY0" fmla="*/ 0 h 910490"/>
              <a:gd name="connsiteX1" fmla="*/ 9170068 w 9195120"/>
              <a:gd name="connsiteY1" fmla="*/ 4613 h 910490"/>
              <a:gd name="connsiteX2" fmla="*/ 9195120 w 9195120"/>
              <a:gd name="connsiteY2" fmla="*/ 247976 h 910490"/>
              <a:gd name="connsiteX3" fmla="*/ 0 w 9195120"/>
              <a:gd name="connsiteY3" fmla="*/ 807170 h 910490"/>
              <a:gd name="connsiteX4" fmla="*/ 0 w 9195120"/>
              <a:gd name="connsiteY4" fmla="*/ 6040 h 910490"/>
              <a:gd name="connsiteX5" fmla="*/ 1348994 w 9195120"/>
              <a:gd name="connsiteY5" fmla="*/ 0 h 910490"/>
              <a:gd name="connsiteX0" fmla="*/ 1436676 w 9195120"/>
              <a:gd name="connsiteY0" fmla="*/ 0 h 948068"/>
              <a:gd name="connsiteX1" fmla="*/ 9170068 w 9195120"/>
              <a:gd name="connsiteY1" fmla="*/ 42191 h 948068"/>
              <a:gd name="connsiteX2" fmla="*/ 9195120 w 9195120"/>
              <a:gd name="connsiteY2" fmla="*/ 285554 h 948068"/>
              <a:gd name="connsiteX3" fmla="*/ 0 w 9195120"/>
              <a:gd name="connsiteY3" fmla="*/ 844748 h 948068"/>
              <a:gd name="connsiteX4" fmla="*/ 0 w 9195120"/>
              <a:gd name="connsiteY4" fmla="*/ 43618 h 948068"/>
              <a:gd name="connsiteX5" fmla="*/ 1436676 w 9195120"/>
              <a:gd name="connsiteY5" fmla="*/ 0 h 948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95120" h="948068">
                <a:moveTo>
                  <a:pt x="1436676" y="0"/>
                </a:moveTo>
                <a:lnTo>
                  <a:pt x="9170068" y="42191"/>
                </a:lnTo>
                <a:cubicBezTo>
                  <a:pt x="9170068" y="106611"/>
                  <a:pt x="9195120" y="221134"/>
                  <a:pt x="9195120" y="285554"/>
                </a:cubicBezTo>
                <a:cubicBezTo>
                  <a:pt x="5529112" y="-218219"/>
                  <a:pt x="3467636" y="1355225"/>
                  <a:pt x="0" y="844748"/>
                </a:cubicBezTo>
                <a:lnTo>
                  <a:pt x="0" y="43618"/>
                </a:lnTo>
                <a:lnTo>
                  <a:pt x="1436676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3" name="Smiley Face 2"/>
          <p:cNvSpPr/>
          <p:nvPr/>
        </p:nvSpPr>
        <p:spPr>
          <a:xfrm>
            <a:off x="4366196" y="3588977"/>
            <a:ext cx="432048" cy="432048"/>
          </a:xfrm>
          <a:prstGeom prst="smileyFace">
            <a:avLst/>
          </a:prstGeom>
          <a:solidFill>
            <a:srgbClr val="B7DEE8"/>
          </a:solidFill>
          <a:ln>
            <a:solidFill>
              <a:srgbClr val="2540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3630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فهرست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fa-IR" dirty="0"/>
              <a:t>درخواست‌های </a:t>
            </a:r>
            <a:r>
              <a:rPr lang="fa-IR" dirty="0" smtClean="0"/>
              <a:t>پایه</a:t>
            </a:r>
          </a:p>
          <a:p>
            <a:pPr>
              <a:spcAft>
                <a:spcPts val="800"/>
              </a:spcAft>
            </a:pPr>
            <a:r>
              <a:rPr lang="fa-IR" dirty="0"/>
              <a:t>مراحل </a:t>
            </a:r>
            <a:r>
              <a:rPr lang="fa-IR" dirty="0" smtClean="0"/>
              <a:t>نصب</a:t>
            </a:r>
            <a:endParaRPr lang="en-US" dirty="0" smtClean="0"/>
          </a:p>
          <a:p>
            <a:pPr>
              <a:spcAft>
                <a:spcPts val="800"/>
              </a:spcAft>
            </a:pPr>
            <a:r>
              <a:rPr lang="fa-IR" dirty="0" smtClean="0"/>
              <a:t>آنالیزورها</a:t>
            </a:r>
          </a:p>
          <a:p>
            <a:pPr>
              <a:spcAft>
                <a:spcPts val="800"/>
              </a:spcAft>
            </a:pPr>
            <a:r>
              <a:rPr lang="fa-IR" dirty="0" smtClean="0"/>
              <a:t>مقایسه با </a:t>
            </a:r>
            <a:r>
              <a:rPr lang="en-US" dirty="0" err="1" smtClean="0"/>
              <a:t>Solr</a:t>
            </a:r>
            <a:endParaRPr lang="en-US" dirty="0"/>
          </a:p>
          <a:p>
            <a:pPr marL="0" indent="0">
              <a:spcAft>
                <a:spcPts val="800"/>
              </a:spcAft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Aft>
                <a:spcPts val="800"/>
              </a:spcAft>
            </a:pPr>
            <a:r>
              <a:rPr lang="fa-IR" dirty="0"/>
              <a:t>تعریف اولیه</a:t>
            </a:r>
            <a:endParaRPr lang="en-US" dirty="0"/>
          </a:p>
          <a:p>
            <a:pPr>
              <a:spcAft>
                <a:spcPts val="800"/>
              </a:spcAft>
            </a:pPr>
            <a:r>
              <a:rPr lang="fa-IR" dirty="0"/>
              <a:t>تاریخچه</a:t>
            </a:r>
            <a:endParaRPr lang="en-US" dirty="0"/>
          </a:p>
          <a:p>
            <a:pPr>
              <a:spcAft>
                <a:spcPts val="800"/>
              </a:spcAft>
            </a:pPr>
            <a:r>
              <a:rPr lang="fa-IR" dirty="0"/>
              <a:t>مفاهیم پایه</a:t>
            </a:r>
            <a:endParaRPr lang="en-US" dirty="0"/>
          </a:p>
          <a:p>
            <a:pPr>
              <a:spcAft>
                <a:spcPts val="800"/>
              </a:spcAft>
            </a:pPr>
            <a:r>
              <a:rPr lang="fa-IR" dirty="0"/>
              <a:t>اهمیت ایجاد </a:t>
            </a:r>
            <a:r>
              <a:rPr lang="en-US" dirty="0"/>
              <a:t>Shard</a:t>
            </a:r>
          </a:p>
          <a:p>
            <a:pPr>
              <a:spcAft>
                <a:spcPts val="800"/>
              </a:spcAft>
            </a:pPr>
            <a:r>
              <a:rPr lang="fa-IR" dirty="0"/>
              <a:t>ویژگی‌ها</a:t>
            </a:r>
          </a:p>
          <a:p>
            <a:pPr>
              <a:spcAft>
                <a:spcPts val="800"/>
              </a:spcAft>
            </a:pPr>
            <a:r>
              <a:rPr lang="fa-IR" dirty="0" smtClean="0"/>
              <a:t>کاربرد</a:t>
            </a:r>
            <a:endParaRPr lang="fa-IR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Picture 2" descr="http://david.pilato.fr/rssriver/images/logo-ic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40325" y="3401264"/>
            <a:ext cx="441806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64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205389"/>
            <a:ext cx="8686800" cy="4495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dirty="0"/>
              <a:t>موتور </a:t>
            </a:r>
            <a:r>
              <a:rPr lang="fa-IR" dirty="0" smtClean="0"/>
              <a:t>جستجوی </a:t>
            </a:r>
            <a:r>
              <a:rPr lang="en-US" dirty="0" smtClean="0"/>
              <a:t>full-text</a:t>
            </a:r>
            <a:r>
              <a:rPr lang="fa-IR" dirty="0" smtClean="0"/>
              <a:t> </a:t>
            </a:r>
            <a:r>
              <a:rPr lang="fa-IR" dirty="0"/>
              <a:t>و </a:t>
            </a:r>
            <a:r>
              <a:rPr lang="fa-IR" dirty="0" smtClean="0"/>
              <a:t>آنالیز</a:t>
            </a:r>
            <a:r>
              <a:rPr lang="fa-IR" dirty="0"/>
              <a:t> </a:t>
            </a:r>
            <a:r>
              <a:rPr lang="fa-IR" dirty="0" smtClean="0"/>
              <a:t>توزیع‌شده</a:t>
            </a:r>
          </a:p>
          <a:p>
            <a:pPr>
              <a:lnSpc>
                <a:spcPct val="150000"/>
              </a:lnSpc>
            </a:pPr>
            <a:r>
              <a:rPr lang="fa-IR" dirty="0"/>
              <a:t>متن باز و </a:t>
            </a:r>
            <a:r>
              <a:rPr lang="fa-IR" dirty="0" smtClean="0"/>
              <a:t>نوشته‌شده </a:t>
            </a:r>
            <a:r>
              <a:rPr lang="fa-IR" dirty="0"/>
              <a:t>توسط زبان برنامه نویسی جاوا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fa-IR" dirty="0"/>
              <a:t>دارای قابلیت </a:t>
            </a:r>
            <a:r>
              <a:rPr lang="en-US" dirty="0" err="1"/>
              <a:t>multitenancy</a:t>
            </a:r>
            <a:r>
              <a:rPr lang="fa-IR" dirty="0"/>
              <a:t> </a:t>
            </a:r>
            <a:endParaRPr lang="fa-IR" dirty="0" smtClean="0"/>
          </a:p>
          <a:p>
            <a:pPr lvl="1">
              <a:lnSpc>
                <a:spcPct val="150000"/>
              </a:lnSpc>
            </a:pPr>
            <a:r>
              <a:rPr lang="fa-IR" dirty="0" smtClean="0"/>
              <a:t>ارا</a:t>
            </a:r>
            <a:r>
              <a:rPr lang="fa-IR" dirty="0"/>
              <a:t>ئ</a:t>
            </a:r>
            <a:r>
              <a:rPr lang="fa-IR" dirty="0" smtClean="0"/>
              <a:t>ه </a:t>
            </a:r>
            <a:r>
              <a:rPr lang="fa-IR" dirty="0"/>
              <a:t>سرویس به تعداد زیادی </a:t>
            </a:r>
            <a:r>
              <a:rPr lang="en-US" dirty="0" smtClean="0"/>
              <a:t>tenant</a:t>
            </a:r>
            <a:r>
              <a:rPr lang="fa-IR" dirty="0"/>
              <a:t> </a:t>
            </a:r>
            <a:r>
              <a:rPr lang="fa-IR" dirty="0" smtClean="0"/>
              <a:t>توسط یک نمونه از برنامه</a:t>
            </a:r>
          </a:p>
          <a:p>
            <a:pPr>
              <a:lnSpc>
                <a:spcPct val="150000"/>
              </a:lnSpc>
            </a:pPr>
            <a:r>
              <a:rPr lang="fa-IR" dirty="0"/>
              <a:t>ساخته شده </a:t>
            </a:r>
            <a:r>
              <a:rPr lang="fa-IR" dirty="0" smtClean="0"/>
              <a:t>بر پایه کتابخانه‌های </a:t>
            </a:r>
            <a:r>
              <a:rPr lang="en-US" dirty="0"/>
              <a:t>Apache </a:t>
            </a:r>
            <a:r>
              <a:rPr lang="en-US" dirty="0" err="1" smtClean="0"/>
              <a:t>Lucene</a:t>
            </a:r>
            <a:endParaRPr lang="fa-IR" dirty="0" smtClean="0"/>
          </a:p>
          <a:p>
            <a:pPr>
              <a:lnSpc>
                <a:spcPct val="150000"/>
              </a:lnSpc>
            </a:pPr>
            <a:r>
              <a:rPr lang="fa-IR" dirty="0" smtClean="0"/>
              <a:t>استفاده شده در وب‌سایت‌های مشهور نظیر </a:t>
            </a:r>
            <a:r>
              <a:rPr lang="ar-SA" dirty="0" smtClean="0"/>
              <a:t>گیت هاب،</a:t>
            </a:r>
            <a:r>
              <a:rPr lang="fa-IR" dirty="0" smtClean="0"/>
              <a:t> </a:t>
            </a:r>
            <a:r>
              <a:rPr lang="ar-SA" dirty="0" smtClean="0"/>
              <a:t>موزیلا</a:t>
            </a:r>
            <a:r>
              <a:rPr lang="ar-SA" dirty="0"/>
              <a:t>، استک اورفلو</a:t>
            </a:r>
            <a:endParaRPr lang="fa-IR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تعریف اولیه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8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ایده اولیه در زمان انتشار نسخه سوم </a:t>
            </a:r>
            <a:r>
              <a:rPr lang="en-US" dirty="0" smtClean="0"/>
              <a:t>Compass</a:t>
            </a:r>
            <a:endParaRPr lang="fa-IR" dirty="0" smtClean="0"/>
          </a:p>
          <a:p>
            <a:pPr lvl="1"/>
            <a:r>
              <a:rPr lang="fa-IR" dirty="0" smtClean="0"/>
              <a:t>توسط </a:t>
            </a:r>
            <a:r>
              <a:rPr lang="en-US" dirty="0"/>
              <a:t>Shay </a:t>
            </a:r>
            <a:r>
              <a:rPr lang="en-US" dirty="0" err="1" smtClean="0"/>
              <a:t>Banon</a:t>
            </a:r>
            <a:endParaRPr lang="fa-IR" dirty="0" smtClean="0"/>
          </a:p>
          <a:p>
            <a:pPr lvl="1"/>
            <a:r>
              <a:rPr lang="fa-IR" dirty="0" smtClean="0"/>
              <a:t>بازنویسی مجدد برنامه جهت تبدیل آن به برنامه جستجوی توزیع‌شده </a:t>
            </a:r>
          </a:p>
          <a:p>
            <a:pPr lvl="1"/>
            <a:r>
              <a:rPr lang="fa-IR" dirty="0" smtClean="0"/>
              <a:t>قابل استفاده از طریق پروتکل </a:t>
            </a:r>
            <a:r>
              <a:rPr lang="en-US" dirty="0" smtClean="0"/>
              <a:t>HTTP</a:t>
            </a:r>
            <a:endParaRPr lang="fa-IR" dirty="0" smtClean="0"/>
          </a:p>
          <a:p>
            <a:pPr lvl="1"/>
            <a:r>
              <a:rPr lang="fa-IR" dirty="0" smtClean="0"/>
              <a:t>دریافت و ارسال اطلاعات به فرمت </a:t>
            </a:r>
            <a:r>
              <a:rPr lang="en-US" dirty="0" smtClean="0"/>
              <a:t>JSON</a:t>
            </a:r>
            <a:r>
              <a:rPr lang="fa-IR" dirty="0" smtClean="0"/>
              <a:t> </a:t>
            </a:r>
          </a:p>
          <a:p>
            <a:r>
              <a:rPr lang="fa-IR" dirty="0" smtClean="0"/>
              <a:t>انتشار نخستین نسخه برنامه در فوریه 2010</a:t>
            </a:r>
          </a:p>
          <a:p>
            <a:r>
              <a:rPr lang="fa-IR" dirty="0" smtClean="0"/>
              <a:t>پایه‌گذاری شرکت </a:t>
            </a:r>
            <a:r>
              <a:rPr lang="en-US" dirty="0" err="1"/>
              <a:t>Elasticsearch</a:t>
            </a:r>
            <a:r>
              <a:rPr lang="en-US" dirty="0"/>
              <a:t> </a:t>
            </a:r>
            <a:r>
              <a:rPr lang="en-US" dirty="0" smtClean="0"/>
              <a:t>BV</a:t>
            </a:r>
            <a:r>
              <a:rPr lang="fa-IR" dirty="0" smtClean="0"/>
              <a:t> </a:t>
            </a:r>
            <a:r>
              <a:rPr lang="fa-IR" dirty="0"/>
              <a:t>در سال </a:t>
            </a:r>
            <a:r>
              <a:rPr lang="fa-IR" dirty="0" smtClean="0"/>
              <a:t>۲۰۱۲</a:t>
            </a:r>
          </a:p>
          <a:p>
            <a:pPr lvl="1"/>
            <a:r>
              <a:rPr lang="fa-IR" dirty="0" smtClean="0"/>
              <a:t>جهت ارائه سرویس‌ها </a:t>
            </a:r>
            <a:r>
              <a:rPr lang="fa-IR" dirty="0"/>
              <a:t>و محصولات تجاری در حیطه کاری </a:t>
            </a:r>
            <a:r>
              <a:rPr lang="en-US" dirty="0" err="1"/>
              <a:t>Elasticsearch</a:t>
            </a:r>
            <a:r>
              <a:rPr lang="en-US" dirty="0"/>
              <a:t> </a:t>
            </a:r>
            <a:endParaRPr lang="fa-IR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تاریخچه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56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4572000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</a:pPr>
            <a:r>
              <a:rPr lang="en-US" dirty="0"/>
              <a:t>NRT</a:t>
            </a:r>
            <a:r>
              <a:rPr lang="fa-IR" dirty="0"/>
              <a:t> یا </a:t>
            </a:r>
            <a:r>
              <a:rPr lang="en-US" dirty="0"/>
              <a:t>Near </a:t>
            </a:r>
            <a:r>
              <a:rPr lang="en-US" dirty="0" err="1" smtClean="0"/>
              <a:t>Realtime</a:t>
            </a:r>
            <a:endParaRPr lang="fa-IR" dirty="0" smtClean="0"/>
          </a:p>
          <a:p>
            <a:pPr lvl="1">
              <a:spcAft>
                <a:spcPts val="400"/>
              </a:spcAft>
            </a:pPr>
            <a:r>
              <a:rPr lang="fa-IR" dirty="0" smtClean="0"/>
              <a:t>نیاز به صرف زمان خیلی کم از شروع شاخص‌بندی سند تا امکان جستجوی آن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Cluster</a:t>
            </a:r>
            <a:endParaRPr lang="fa-IR" dirty="0" smtClean="0"/>
          </a:p>
          <a:p>
            <a:pPr lvl="1">
              <a:spcAft>
                <a:spcPts val="400"/>
              </a:spcAft>
            </a:pPr>
            <a:r>
              <a:rPr lang="fa-IR" dirty="0" smtClean="0"/>
              <a:t>مجموعه‌ای </a:t>
            </a:r>
            <a:r>
              <a:rPr lang="fa-IR" dirty="0"/>
              <a:t>از یک یا چند گره (سرور</a:t>
            </a:r>
            <a:r>
              <a:rPr lang="fa-IR" dirty="0" smtClean="0"/>
              <a:t>)</a:t>
            </a:r>
          </a:p>
          <a:p>
            <a:pPr lvl="1">
              <a:spcAft>
                <a:spcPts val="400"/>
              </a:spcAft>
            </a:pPr>
            <a:r>
              <a:rPr lang="fa-IR" dirty="0" smtClean="0"/>
              <a:t>نگهداری تمام داده‌ها به صورت جمعی</a:t>
            </a:r>
          </a:p>
          <a:p>
            <a:pPr lvl="1">
              <a:spcAft>
                <a:spcPts val="400"/>
              </a:spcAft>
            </a:pPr>
            <a:r>
              <a:rPr lang="fa-IR" dirty="0" smtClean="0"/>
              <a:t>قابلیت جستجو و شاخص‌بندی جداگانه در تمامی گره‌ها </a:t>
            </a:r>
            <a:endParaRPr lang="en-US" dirty="0" smtClean="0"/>
          </a:p>
          <a:p>
            <a:pPr>
              <a:spcAft>
                <a:spcPts val="400"/>
              </a:spcAft>
            </a:pPr>
            <a:r>
              <a:rPr lang="en-US" dirty="0"/>
              <a:t>Document</a:t>
            </a:r>
          </a:p>
          <a:p>
            <a:pPr lvl="1">
              <a:spcAft>
                <a:spcPts val="400"/>
              </a:spcAft>
            </a:pPr>
            <a:r>
              <a:rPr lang="fa-IR" dirty="0" smtClean="0"/>
              <a:t>واحد </a:t>
            </a:r>
            <a:r>
              <a:rPr lang="fa-IR" dirty="0"/>
              <a:t>پایه اطلاعات قابل </a:t>
            </a:r>
            <a:r>
              <a:rPr lang="fa-IR" dirty="0" smtClean="0"/>
              <a:t>شاخص‌گذاری</a:t>
            </a:r>
            <a:endParaRPr lang="fa-IR" dirty="0"/>
          </a:p>
          <a:p>
            <a:pPr lvl="1">
              <a:spcAft>
                <a:spcPts val="400"/>
              </a:spcAft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مفاهیم پایه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17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a-IR" dirty="0"/>
              <a:t> </a:t>
            </a:r>
            <a:r>
              <a:rPr lang="en-US" dirty="0" smtClean="0"/>
              <a:t>Node</a:t>
            </a:r>
            <a:r>
              <a:rPr lang="fa-IR" dirty="0" smtClean="0"/>
              <a:t> (گره)</a:t>
            </a:r>
          </a:p>
          <a:p>
            <a:pPr lvl="1">
              <a:spcAft>
                <a:spcPts val="600"/>
              </a:spcAft>
            </a:pPr>
            <a:r>
              <a:rPr lang="fa-IR" dirty="0" smtClean="0"/>
              <a:t>یک سرور و بخشی از یک کلاستر</a:t>
            </a:r>
          </a:p>
          <a:p>
            <a:pPr lvl="1">
              <a:spcAft>
                <a:spcPts val="600"/>
              </a:spcAft>
            </a:pPr>
            <a:r>
              <a:rPr lang="fa-IR" dirty="0" smtClean="0"/>
              <a:t>شرکت در ذخیره‌سازی، جستجو و شاخص‌بندی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Index</a:t>
            </a:r>
            <a:r>
              <a:rPr lang="fa-IR" dirty="0" smtClean="0"/>
              <a:t> (شاخص)</a:t>
            </a:r>
          </a:p>
          <a:p>
            <a:pPr lvl="1">
              <a:spcAft>
                <a:spcPts val="600"/>
              </a:spcAft>
            </a:pPr>
            <a:r>
              <a:rPr lang="fa-IR" dirty="0"/>
              <a:t>شامل مجموعه ای از </a:t>
            </a:r>
            <a:r>
              <a:rPr lang="fa-IR" dirty="0" smtClean="0"/>
              <a:t>اسناد با ویژگی‌های مشابه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Type</a:t>
            </a:r>
            <a:r>
              <a:rPr lang="fa-IR" dirty="0" smtClean="0"/>
              <a:t> (نوع)</a:t>
            </a:r>
          </a:p>
          <a:p>
            <a:pPr lvl="1">
              <a:spcAft>
                <a:spcPts val="600"/>
              </a:spcAft>
            </a:pPr>
            <a:r>
              <a:rPr lang="fa-IR" dirty="0" smtClean="0"/>
              <a:t>دسته‌بندی منطقی شاخص‌ها</a:t>
            </a:r>
            <a:endParaRPr lang="en-US" dirty="0" smtClean="0"/>
          </a:p>
          <a:p>
            <a:pPr lvl="1">
              <a:spcAft>
                <a:spcPts val="600"/>
              </a:spcAft>
            </a:pPr>
            <a:endParaRPr lang="fa-IR" dirty="0" smtClean="0"/>
          </a:p>
          <a:p>
            <a:pPr marL="0" indent="0">
              <a:spcAft>
                <a:spcPts val="600"/>
              </a:spcAft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مفاهیم پایه </a:t>
            </a:r>
            <a:r>
              <a:rPr lang="fa-IR" dirty="0" smtClean="0"/>
              <a:t>(2)</a:t>
            </a:r>
            <a:endParaRPr lang="en-US" dirty="0"/>
          </a:p>
        </p:txBody>
      </p:sp>
      <p:pic>
        <p:nvPicPr>
          <p:cNvPr id="2056" name="Picture 8" descr="https://trifork.com/wp-content/uploads/2014/05/elasticsearch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33600"/>
            <a:ext cx="305435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50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495800"/>
          </a:xfrm>
        </p:spPr>
        <p:txBody>
          <a:bodyPr>
            <a:normAutofit/>
          </a:bodyPr>
          <a:lstStyle/>
          <a:p>
            <a:pPr marL="585787" indent="-457200"/>
            <a:r>
              <a:rPr lang="en-US" dirty="0" smtClean="0"/>
              <a:t>Shard</a:t>
            </a:r>
            <a:endParaRPr lang="fa-IR" dirty="0" smtClean="0">
              <a:solidFill>
                <a:srgbClr val="FF0000"/>
              </a:solidFill>
            </a:endParaRPr>
          </a:p>
          <a:p>
            <a:pPr lvl="1"/>
            <a:r>
              <a:rPr lang="fa-IR" dirty="0" smtClean="0"/>
              <a:t>راه حلی برای مقابله با محدودیت‌های سخت‌افزاری گره‌ها</a:t>
            </a:r>
          </a:p>
          <a:p>
            <a:pPr lvl="2"/>
            <a:r>
              <a:rPr lang="fa-IR" dirty="0"/>
              <a:t>مثال: نیاز به یک ترابایت فضا برای شاخص یک میلیارد سند </a:t>
            </a:r>
          </a:p>
          <a:p>
            <a:pPr lvl="1"/>
            <a:r>
              <a:rPr lang="fa-IR" dirty="0" smtClean="0"/>
              <a:t>قرار دادن شاخص روی قسمت‌های مختلف</a:t>
            </a:r>
          </a:p>
          <a:p>
            <a:pPr lvl="1"/>
            <a:r>
              <a:rPr lang="fa-IR" dirty="0" smtClean="0"/>
              <a:t>به خودی خود شاخصی مستقل و با کارایی کامل</a:t>
            </a:r>
          </a:p>
          <a:p>
            <a:pPr lvl="1"/>
            <a:r>
              <a:rPr lang="fa-IR" dirty="0" smtClean="0"/>
              <a:t>قابل قرارگیری بر روی </a:t>
            </a:r>
            <a:r>
              <a:rPr lang="fa-IR" dirty="0"/>
              <a:t>هر کدام از </a:t>
            </a:r>
            <a:r>
              <a:rPr lang="fa-IR" dirty="0" smtClean="0"/>
              <a:t>گره</a:t>
            </a:r>
            <a:r>
              <a:rPr lang="fa-IR" dirty="0"/>
              <a:t>‌</a:t>
            </a:r>
            <a:r>
              <a:rPr lang="fa-IR" dirty="0" smtClean="0"/>
              <a:t>های کلاستر</a:t>
            </a:r>
          </a:p>
          <a:p>
            <a:r>
              <a:rPr lang="en-US" dirty="0" smtClean="0"/>
              <a:t>Replica</a:t>
            </a:r>
            <a:endParaRPr lang="fa-IR" dirty="0" smtClean="0"/>
          </a:p>
          <a:p>
            <a:pPr lvl="1"/>
            <a:r>
              <a:rPr lang="fa-IR" dirty="0" smtClean="0"/>
              <a:t>کپی کاملی از یک </a:t>
            </a:r>
            <a:r>
              <a:rPr lang="en-US" dirty="0" smtClean="0"/>
              <a:t>shard</a:t>
            </a:r>
            <a:r>
              <a:rPr lang="fa-IR" dirty="0" smtClean="0"/>
              <a:t> روی گره‌های دیگر</a:t>
            </a:r>
          </a:p>
          <a:p>
            <a:pPr lvl="1"/>
            <a:r>
              <a:rPr lang="fa-IR" dirty="0" smtClean="0"/>
              <a:t>افزایش ضریب اطمینان برنامه در هنگام بروز مشکل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مفاهیم پایه </a:t>
            </a:r>
            <a:r>
              <a:rPr lang="fa-IR" dirty="0" smtClean="0"/>
              <a:t>(3)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110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جستجوی هوشمند با </a:t>
            </a:r>
            <a:r>
              <a:rPr lang="en-US" smtClean="0"/>
              <a:t>Elasticsearch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42A6E-544C-4FAD-A670-ECA740DE1AD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038600"/>
          </a:xfrm>
        </p:spPr>
        <p:txBody>
          <a:bodyPr/>
          <a:lstStyle/>
          <a:p>
            <a:pPr>
              <a:lnSpc>
                <a:spcPct val="250000"/>
              </a:lnSpc>
            </a:pPr>
            <a:r>
              <a:rPr lang="fa-IR" dirty="0" smtClean="0"/>
              <a:t>امکان </a:t>
            </a:r>
            <a:r>
              <a:rPr lang="fa-IR" dirty="0"/>
              <a:t>توزیع محتوا به صورت افقی </a:t>
            </a:r>
          </a:p>
          <a:p>
            <a:pPr>
              <a:lnSpc>
                <a:spcPct val="250000"/>
              </a:lnSpc>
            </a:pPr>
            <a:r>
              <a:rPr lang="fa-IR" dirty="0" smtClean="0"/>
              <a:t>موازی‌سازی </a:t>
            </a:r>
            <a:r>
              <a:rPr lang="fa-IR" dirty="0"/>
              <a:t>عملیات روی چندین گره</a:t>
            </a:r>
          </a:p>
          <a:p>
            <a:pPr>
              <a:lnSpc>
                <a:spcPct val="250000"/>
              </a:lnSpc>
            </a:pPr>
            <a:r>
              <a:rPr lang="fa-IR" dirty="0"/>
              <a:t>افزایش کارایی </a:t>
            </a:r>
            <a:r>
              <a:rPr lang="fa-IR" dirty="0" smtClean="0"/>
              <a:t>و خروجی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اهمیت ایجاد </a:t>
            </a:r>
            <a:r>
              <a:rPr lang="en-US" dirty="0" smtClean="0"/>
              <a:t>Shard</a:t>
            </a:r>
            <a:endParaRPr lang="en-US" dirty="0"/>
          </a:p>
        </p:txBody>
      </p:sp>
      <p:pic>
        <p:nvPicPr>
          <p:cNvPr id="1028" name="Picture 4" descr="https://qbox.io/img/blog/elasticsearch_cluster.png?t=1439423553643&amp;width=7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103437"/>
            <a:ext cx="3465515" cy="272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8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B Titr"/>
      </a:majorFont>
      <a:minorFont>
        <a:latin typeface="Times New Roman"/>
        <a:ea typeface=""/>
        <a:cs typeface="B Nazani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4391</TotalTime>
  <Words>826</Words>
  <Application>Microsoft Office PowerPoint</Application>
  <PresentationFormat>On-screen Show (4:3)</PresentationFormat>
  <Paragraphs>183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B Nazanin</vt:lpstr>
      <vt:lpstr>B Titr</vt:lpstr>
      <vt:lpstr>Calibri</vt:lpstr>
      <vt:lpstr>Times New Roman</vt:lpstr>
      <vt:lpstr>Wingdings</vt:lpstr>
      <vt:lpstr>Office Theme</vt:lpstr>
      <vt:lpstr>PowerPoint Presentation</vt:lpstr>
      <vt:lpstr>جستجوی هوشمند  با  Elasticsearch</vt:lpstr>
      <vt:lpstr>فهرست</vt:lpstr>
      <vt:lpstr>تعریف اولیه</vt:lpstr>
      <vt:lpstr>تاریخچه</vt:lpstr>
      <vt:lpstr>مفاهیم پایه (1)</vt:lpstr>
      <vt:lpstr>مفاهیم پایه (2)</vt:lpstr>
      <vt:lpstr>مفاهیم پایه (3)</vt:lpstr>
      <vt:lpstr>اهمیت ایجاد Shard</vt:lpstr>
      <vt:lpstr>ویژگی‌ها (1)</vt:lpstr>
      <vt:lpstr>ویژگی‌ها (2)</vt:lpstr>
      <vt:lpstr>کاربرد</vt:lpstr>
      <vt:lpstr>مراحل نصب</vt:lpstr>
      <vt:lpstr>درخواست‌های پایه (1)</vt:lpstr>
      <vt:lpstr>درخواست‌های پایه (2)</vt:lpstr>
      <vt:lpstr>آنالیزورها</vt:lpstr>
      <vt:lpstr>آنالیزورها</vt:lpstr>
      <vt:lpstr>مقایسه با Solr</vt:lpstr>
      <vt:lpstr>سوال</vt:lpstr>
      <vt:lpstr>با تشکر از توجه شما...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Behzad</dc:creator>
  <cp:lastModifiedBy>Azita</cp:lastModifiedBy>
  <cp:revision>424</cp:revision>
  <dcterms:created xsi:type="dcterms:W3CDTF">2013-12-26T21:46:29Z</dcterms:created>
  <dcterms:modified xsi:type="dcterms:W3CDTF">2016-04-30T19:54:51Z</dcterms:modified>
</cp:coreProperties>
</file>