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  <p:sldMasterId id="21474837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9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1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5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2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6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5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0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5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8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3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2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8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2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1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9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5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calhost/security/xamppsecurity.php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Php</a:t>
            </a:r>
            <a:r>
              <a:rPr lang="en-US" sz="6000" dirty="0"/>
              <a:t> my admin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Haniye</a:t>
            </a:r>
            <a:r>
              <a:rPr lang="en-US" dirty="0"/>
              <a:t> </a:t>
            </a:r>
            <a:r>
              <a:rPr lang="en-US" dirty="0" err="1"/>
              <a:t>abbasian</a:t>
            </a:r>
            <a:r>
              <a:rPr lang="en-US" dirty="0"/>
              <a:t> </a:t>
            </a:r>
          </a:p>
          <a:p>
            <a:r>
              <a:rPr lang="en-US" dirty="0"/>
              <a:t>abbasian.rh@gmail.com</a:t>
            </a:r>
            <a:endParaRPr lang="fa-I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400" dirty="0">
                <a:cs typeface="B Nazanin" panose="00000400000000000000" pitchFamily="2" charset="-78"/>
              </a:rPr>
              <a:t>XAMPP </a:t>
            </a:r>
            <a:r>
              <a:rPr lang="fa-IR" sz="2400" dirty="0">
                <a:cs typeface="B Nazanin" panose="00000400000000000000" pitchFamily="2" charset="-78"/>
              </a:rPr>
              <a:t>چیست ؟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/>
            </a:r>
            <a:br>
              <a:rPr lang="fa-IR" sz="2200" dirty="0" smtClean="0">
                <a:cs typeface="B Nazanin" panose="00000400000000000000" pitchFamily="2" charset="-78"/>
              </a:rPr>
            </a:br>
            <a:r>
              <a:rPr lang="fa-IR" sz="2200" dirty="0" smtClean="0">
                <a:cs typeface="B Nazanin" panose="00000400000000000000" pitchFamily="2" charset="-78"/>
              </a:rPr>
              <a:t>تمامی مواردی که ذکر کردیم در خصوص نرم افزار </a:t>
            </a:r>
            <a:r>
              <a:rPr lang="en-US" sz="2200" dirty="0" smtClean="0">
                <a:cs typeface="B Nazanin" panose="00000400000000000000" pitchFamily="2" charset="-78"/>
              </a:rPr>
              <a:t>WAMPP </a:t>
            </a:r>
            <a:r>
              <a:rPr lang="fa-IR" sz="2200" dirty="0" smtClean="0">
                <a:cs typeface="B Nazanin" panose="00000400000000000000" pitchFamily="2" charset="-78"/>
              </a:rPr>
              <a:t>در خصوص نرم افزار </a:t>
            </a:r>
            <a:r>
              <a:rPr lang="en-US" sz="2200" dirty="0" smtClean="0">
                <a:cs typeface="B Nazanin" panose="00000400000000000000" pitchFamily="2" charset="-78"/>
              </a:rPr>
              <a:t>XAMPP </a:t>
            </a:r>
            <a:r>
              <a:rPr lang="fa-IR" sz="2200" dirty="0" smtClean="0">
                <a:cs typeface="B Nazanin" panose="00000400000000000000" pitchFamily="2" charset="-78"/>
              </a:rPr>
              <a:t>نیز صادق است. 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این نرم افزار نیز همانند </a:t>
            </a:r>
            <a:r>
              <a:rPr lang="en-US" sz="2200" dirty="0" smtClean="0">
                <a:cs typeface="B Nazanin" panose="00000400000000000000" pitchFamily="2" charset="-78"/>
              </a:rPr>
              <a:t>WAMP </a:t>
            </a:r>
            <a:r>
              <a:rPr lang="fa-IR" sz="2200" dirty="0" smtClean="0">
                <a:cs typeface="B Nazanin" panose="00000400000000000000" pitchFamily="2" charset="-78"/>
              </a:rPr>
              <a:t>عمل می کند و برای شبیه سازی لوکال هاست بر روی سیستم عامل مورد استفاده قرار می گیرد. </a:t>
            </a:r>
            <a:endParaRPr lang="en-US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توجه کنید که از این سری نرم افزارها در اینترنت ممکن است زیاد باشد اما بهترین های </a:t>
            </a:r>
            <a:r>
              <a:rPr lang="fa-IR" sz="2200" dirty="0" smtClean="0">
                <a:cs typeface="B Nazanin" panose="00000400000000000000" pitchFamily="2" charset="-78"/>
              </a:rPr>
              <a:t>آنها در </a:t>
            </a:r>
            <a:r>
              <a:rPr lang="fa-IR" sz="2200" dirty="0">
                <a:cs typeface="B Nazanin" panose="00000400000000000000" pitchFamily="2" charset="-78"/>
              </a:rPr>
              <a:t>وهله اول </a:t>
            </a:r>
            <a:r>
              <a:rPr lang="en-US" sz="2200" dirty="0">
                <a:cs typeface="B Nazanin" panose="00000400000000000000" pitchFamily="2" charset="-78"/>
              </a:rPr>
              <a:t>WAMP </a:t>
            </a:r>
            <a:r>
              <a:rPr lang="fa-IR" sz="2200" dirty="0">
                <a:cs typeface="B Nazanin" panose="00000400000000000000" pitchFamily="2" charset="-78"/>
              </a:rPr>
              <a:t>و در وهله دوم </a:t>
            </a:r>
            <a:r>
              <a:rPr lang="en-US" sz="2200" dirty="0">
                <a:cs typeface="B Nazanin" panose="00000400000000000000" pitchFamily="2" charset="-78"/>
              </a:rPr>
              <a:t>XAMPP </a:t>
            </a:r>
            <a:r>
              <a:rPr lang="fa-IR" sz="2200" dirty="0">
                <a:cs typeface="B Nazanin" panose="00000400000000000000" pitchFamily="2" charset="-78"/>
              </a:rPr>
              <a:t>و در نهایت نرم افزار مشابه دیگری به نام </a:t>
            </a:r>
            <a:r>
              <a:rPr lang="en-US" sz="2200" dirty="0" err="1">
                <a:cs typeface="B Nazanin" panose="00000400000000000000" pitchFamily="2" charset="-78"/>
              </a:rPr>
              <a:t>EasyPHP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باشد. 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مراحل </a:t>
            </a:r>
            <a:r>
              <a:rPr lang="fa-IR" sz="2800" dirty="0" smtClean="0">
                <a:cs typeface="B Nazanin" panose="00000400000000000000" pitchFamily="2" charset="-78"/>
              </a:rPr>
              <a:t>نصب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smtClean="0">
                <a:cs typeface="B Nazanin" panose="00000400000000000000" pitchFamily="2" charset="-78"/>
              </a:rPr>
              <a:t>XAMPP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مراحل نصب بسیار ساده میباشد . پس از دانلود فایل اجرایی </a:t>
            </a:r>
            <a:r>
              <a:rPr lang="en-US" dirty="0" smtClean="0"/>
              <a:t>XAMPP </a:t>
            </a:r>
            <a:r>
              <a:rPr lang="fa-IR" dirty="0" smtClean="0"/>
              <a:t> و اجرای آن مطابق شکل </a:t>
            </a:r>
            <a:r>
              <a:rPr lang="en-US" dirty="0" smtClean="0"/>
              <a:t>XAMPP </a:t>
            </a:r>
            <a:r>
              <a:rPr lang="fa-IR" dirty="0" smtClean="0"/>
              <a:t> را نصب میکنیم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مرحله ی اول ویزارد نصب xamp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92" y="862149"/>
            <a:ext cx="7063182" cy="51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ما قصد داریم که </a:t>
            </a:r>
            <a:r>
              <a:rPr lang="en-US" sz="2000" dirty="0">
                <a:cs typeface="B Nazanin" panose="00000400000000000000" pitchFamily="2" charset="-78"/>
              </a:rPr>
              <a:t>PHP </a:t>
            </a:r>
            <a:r>
              <a:rPr lang="fa-IR" sz="2000" dirty="0">
                <a:cs typeface="B Nazanin" panose="00000400000000000000" pitchFamily="2" charset="-78"/>
              </a:rPr>
              <a:t>را نصب کنیم، برای همین نیازی به نصب </a:t>
            </a:r>
            <a:r>
              <a:rPr lang="en-US" sz="2000" dirty="0">
                <a:cs typeface="B Nazanin" panose="00000400000000000000" pitchFamily="2" charset="-78"/>
              </a:rPr>
              <a:t>Perl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en-US" sz="2000" dirty="0">
                <a:cs typeface="B Nazanin" panose="00000400000000000000" pitchFamily="2" charset="-78"/>
              </a:rPr>
              <a:t>Mercury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en-US" sz="2000" dirty="0">
                <a:cs typeface="B Nazanin" panose="00000400000000000000" pitchFamily="2" charset="-78"/>
              </a:rPr>
              <a:t>Tomcat </a:t>
            </a:r>
            <a:r>
              <a:rPr lang="fa-IR" sz="2000" dirty="0">
                <a:cs typeface="B Nazanin" panose="00000400000000000000" pitchFamily="2" charset="-78"/>
              </a:rPr>
              <a:t>نداریم. همانطور که تصویر فوق می بینید، می توانید گزینه های اضافی را غیر فعال کنید.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مرحله ی دوم ویزارد نصب xampp - انتخاب پکیج ها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19" y="1669868"/>
            <a:ext cx="7452413" cy="47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مرحله ی سوم ویزارد نصب xampp - محل نص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8" y="1123405"/>
            <a:ext cx="7469960" cy="47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هنگامی که دکمه ی </a:t>
            </a:r>
            <a:r>
              <a:rPr lang="en-US" sz="2000" dirty="0">
                <a:cs typeface="B Nazanin" panose="00000400000000000000" pitchFamily="2" charset="-78"/>
              </a:rPr>
              <a:t>Next </a:t>
            </a:r>
            <a:r>
              <a:rPr lang="fa-IR" sz="2000" dirty="0">
                <a:cs typeface="B Nazanin" panose="00000400000000000000" pitchFamily="2" charset="-78"/>
              </a:rPr>
              <a:t>را کلیک کنید، فرایند نصب شروع می شود مطابق تصویر زیر: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مرحله ی چهارم ویزارد نصب xampp - فرایند نص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42" y="1580604"/>
            <a:ext cx="7541446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32612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پس از اتمام نصب، دیالوگ زیر را خواهیم دید که دکمه ی </a:t>
            </a:r>
            <a:r>
              <a:rPr lang="en-US" sz="2000" dirty="0">
                <a:cs typeface="B Nazanin" panose="00000400000000000000" pitchFamily="2" charset="-78"/>
              </a:rPr>
              <a:t>Yes </a:t>
            </a:r>
            <a:r>
              <a:rPr lang="fa-IR" sz="2000" dirty="0">
                <a:cs typeface="B Nazanin" panose="00000400000000000000" pitchFamily="2" charset="-78"/>
              </a:rPr>
              <a:t>را در آن کلیک کنید تا کنترل پنل </a:t>
            </a:r>
            <a:r>
              <a:rPr lang="en-US" sz="2000" dirty="0" err="1">
                <a:cs typeface="B Nazanin" panose="00000400000000000000" pitchFamily="2" charset="-78"/>
              </a:rPr>
              <a:t>xampp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باز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124" name="Picture 4" descr="مرحله ی پنجم ویزارد نصب xampp - پایان نص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22" y="2651760"/>
            <a:ext cx="8324824" cy="18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زیر تصویر کنترل پنل </a:t>
            </a:r>
            <a:r>
              <a:rPr lang="en-US" sz="2000" dirty="0" smtClean="0">
                <a:cs typeface="B Nazanin" panose="00000400000000000000" pitchFamily="2" charset="-78"/>
              </a:rPr>
              <a:t>XAMPP</a:t>
            </a:r>
            <a:r>
              <a:rPr lang="fa-IR" sz="2000" dirty="0" smtClean="0">
                <a:cs typeface="B Nazanin" panose="00000400000000000000" pitchFamily="2" charset="-78"/>
              </a:rPr>
              <a:t>را </a:t>
            </a:r>
            <a:r>
              <a:rPr lang="fa-IR" sz="2000" dirty="0">
                <a:cs typeface="B Nazanin" panose="00000400000000000000" pitchFamily="2" charset="-78"/>
              </a:rPr>
              <a:t>می </a:t>
            </a:r>
            <a:r>
              <a:rPr lang="fa-IR" sz="2000" dirty="0" smtClean="0">
                <a:cs typeface="B Nazanin" panose="00000400000000000000" pitchFamily="2" charset="-78"/>
              </a:rPr>
              <a:t>بینید </a:t>
            </a:r>
            <a:r>
              <a:rPr lang="en-US" sz="2000" dirty="0" smtClean="0">
                <a:cs typeface="B Nazanin" panose="00000400000000000000" pitchFamily="2" charset="-78"/>
              </a:rPr>
              <a:t>: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کنترل پنل xamp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7" y="2050869"/>
            <a:ext cx="7746274" cy="42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پیکربندی </a:t>
            </a:r>
            <a:r>
              <a:rPr lang="en-US" sz="2400" dirty="0">
                <a:cs typeface="B Nazanin" panose="00000400000000000000" pitchFamily="2" charset="-78"/>
              </a:rPr>
              <a:t>XAMPP</a:t>
            </a:r>
            <a:br>
              <a:rPr lang="en-US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نرم افزار 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err="1" smtClean="0">
                <a:cs typeface="B Nazanin" panose="00000400000000000000" pitchFamily="2" charset="-78"/>
              </a:rPr>
              <a:t>xampp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از </a:t>
            </a:r>
            <a:r>
              <a:rPr lang="fa-IR" sz="2200" dirty="0">
                <a:cs typeface="B Nazanin" panose="00000400000000000000" pitchFamily="2" charset="-78"/>
              </a:rPr>
              <a:t>چندین جزء تشکیل شده است. که مهم ترین آن ها عبارتند از</a:t>
            </a:r>
            <a:r>
              <a:rPr lang="fa-IR" sz="2200" dirty="0" smtClean="0">
                <a:cs typeface="B Nazanin" panose="00000400000000000000" pitchFamily="2" charset="-78"/>
              </a:rPr>
              <a:t>: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وب سرور </a:t>
            </a:r>
            <a:r>
              <a:rPr lang="en-US" sz="2200" dirty="0">
                <a:cs typeface="B Nazanin" panose="00000400000000000000" pitchFamily="2" charset="-78"/>
              </a:rPr>
              <a:t>Apache </a:t>
            </a:r>
            <a:r>
              <a:rPr lang="fa-IR" sz="2200" dirty="0">
                <a:cs typeface="B Nazanin" panose="00000400000000000000" pitchFamily="2" charset="-78"/>
              </a:rPr>
              <a:t>که با ماژول </a:t>
            </a:r>
            <a:r>
              <a:rPr lang="en-US" sz="2200" dirty="0" err="1">
                <a:cs typeface="B Nazanin" panose="00000400000000000000" pitchFamily="2" charset="-78"/>
              </a:rPr>
              <a:t>mod_php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نصب شده است و قابلیت اجرای کدهای </a:t>
            </a:r>
            <a:r>
              <a:rPr lang="en-US" sz="2200" dirty="0">
                <a:cs typeface="B Nazanin" panose="00000400000000000000" pitchFamily="2" charset="-78"/>
              </a:rPr>
              <a:t>PHP </a:t>
            </a:r>
            <a:r>
              <a:rPr lang="fa-IR" sz="2200" dirty="0">
                <a:cs typeface="B Nazanin" panose="00000400000000000000" pitchFamily="2" charset="-78"/>
              </a:rPr>
              <a:t>را دارد.</a:t>
            </a: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سرور </a:t>
            </a:r>
            <a:r>
              <a:rPr lang="en-US" sz="2200" dirty="0">
                <a:cs typeface="B Nazanin" panose="00000400000000000000" pitchFamily="2" charset="-78"/>
              </a:rPr>
              <a:t>MySQL</a:t>
            </a:r>
          </a:p>
          <a:p>
            <a:pPr marL="0" indent="0" algn="r" rtl="1">
              <a:buNone/>
            </a:pP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نرم افزار </a:t>
            </a:r>
            <a:r>
              <a:rPr lang="en-US" sz="2200" dirty="0" err="1" smtClean="0">
                <a:cs typeface="B Nazanin" panose="00000400000000000000" pitchFamily="2" charset="-78"/>
              </a:rPr>
              <a:t>PhpMyAdmin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توسط زبان  </a:t>
            </a:r>
            <a:r>
              <a:rPr lang="en-US" sz="2200" dirty="0" smtClean="0">
                <a:cs typeface="B Nazanin" panose="00000400000000000000" pitchFamily="2" charset="-78"/>
              </a:rPr>
              <a:t>PHP</a:t>
            </a:r>
            <a:r>
              <a:rPr lang="fa-IR" sz="2200" dirty="0" smtClean="0">
                <a:cs typeface="B Nazanin" panose="00000400000000000000" pitchFamily="2" charset="-78"/>
              </a:rPr>
              <a:t>نوشته شده است و برای مدیریت پایگاه داده </a:t>
            </a:r>
            <a:r>
              <a:rPr lang="en-US" sz="2200" dirty="0" err="1" smtClean="0">
                <a:cs typeface="B Nazanin" panose="00000400000000000000" pitchFamily="2" charset="-78"/>
              </a:rPr>
              <a:t>MySql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 به کار گرفته می شود. </a:t>
            </a:r>
          </a:p>
          <a:p>
            <a:pPr marL="0" indent="0" algn="r" rtl="1">
              <a:buNone/>
            </a:pP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200" dirty="0" err="1" smtClean="0">
                <a:cs typeface="B Nazanin" panose="00000400000000000000" pitchFamily="2" charset="-78"/>
              </a:rPr>
              <a:t>phpMyAdmin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از طیف گستره ای از عملیات های </a:t>
            </a:r>
            <a:r>
              <a:rPr lang="en-US" sz="2200" dirty="0" err="1" smtClean="0">
                <a:cs typeface="B Nazanin" panose="00000400000000000000" pitchFamily="2" charset="-78"/>
              </a:rPr>
              <a:t>MySql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پشتیبانی می کند.</a:t>
            </a:r>
            <a:br>
              <a:rPr lang="fa-IR" sz="2200" dirty="0" smtClean="0">
                <a:cs typeface="B Nazanin" panose="00000400000000000000" pitchFamily="2" charset="-78"/>
              </a:rPr>
            </a:br>
            <a:endParaRPr lang="fa-IR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می‌تواند وظایفی مانند ایجاد تغییر و یا حذف پایگاه داده، جداول، فیلدها و یا ردیف‌ها، اجرای عبارت </a:t>
            </a:r>
            <a:r>
              <a:rPr lang="en-US" sz="2200" dirty="0" smtClean="0">
                <a:cs typeface="B Nazanin" panose="00000400000000000000" pitchFamily="2" charset="-78"/>
              </a:rPr>
              <a:t>     </a:t>
            </a:r>
            <a:r>
              <a:rPr lang="en-US" sz="2200" dirty="0" err="1" smtClean="0">
                <a:cs typeface="B Nazanin" panose="00000400000000000000" pitchFamily="2" charset="-78"/>
              </a:rPr>
              <a:t>Sql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و </a:t>
            </a:r>
            <a:r>
              <a:rPr lang="fa-IR" sz="2200" dirty="0" smtClean="0">
                <a:cs typeface="B Nazanin" panose="00000400000000000000" pitchFamily="2" charset="-78"/>
              </a:rPr>
              <a:t>یا مدیریت کاربران و دسترسی‌ها را انجام دهد.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اجزای </a:t>
            </a:r>
            <a:r>
              <a:rPr lang="en-US" sz="2000" dirty="0" err="1">
                <a:cs typeface="B Nazanin" panose="00000400000000000000" pitchFamily="2" charset="-78"/>
              </a:rPr>
              <a:t>xampp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قابلیت </a:t>
            </a:r>
            <a:r>
              <a:rPr lang="en-US" sz="2000" dirty="0" smtClean="0">
                <a:cs typeface="B Nazanin" panose="00000400000000000000" pitchFamily="2" charset="-78"/>
              </a:rPr>
              <a:t> start </a:t>
            </a:r>
            <a:r>
              <a:rPr lang="fa-IR" sz="2000" dirty="0">
                <a:cs typeface="B Nazanin" panose="00000400000000000000" pitchFamily="2" charset="-78"/>
              </a:rPr>
              <a:t>و </a:t>
            </a:r>
            <a:r>
              <a:rPr lang="en-US" sz="2000" dirty="0">
                <a:cs typeface="B Nazanin" panose="00000400000000000000" pitchFamily="2" charset="-78"/>
              </a:rPr>
              <a:t>stop </a:t>
            </a:r>
            <a:r>
              <a:rPr lang="fa-IR" sz="2000" dirty="0">
                <a:cs typeface="B Nazanin" panose="00000400000000000000" pitchFamily="2" charset="-78"/>
              </a:rPr>
              <a:t>دارند و شما می توانید آن ها را به عنوان اپلیکیشن های مستقل </a:t>
            </a:r>
            <a:r>
              <a:rPr lang="en-US" sz="2000" dirty="0" smtClean="0">
                <a:cs typeface="B Nazanin" panose="00000400000000000000" pitchFamily="2" charset="-78"/>
              </a:rPr>
              <a:t>    standalone </a:t>
            </a:r>
            <a:r>
              <a:rPr lang="fa-IR" sz="2000" dirty="0">
                <a:cs typeface="B Nazanin" panose="00000400000000000000" pitchFamily="2" charset="-78"/>
              </a:rPr>
              <a:t>استفاده کنید و یا آن ها را به عنوان سرویس های ویندوز نصب کنید که توسط ویندوز به طور خودکار مدیریت 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903" y="2133600"/>
            <a:ext cx="7406640" cy="43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اگر بر روی دکمه ی </a:t>
            </a:r>
            <a:r>
              <a:rPr lang="en-US" sz="2200" dirty="0" smtClean="0">
                <a:cs typeface="B Nazanin" panose="00000400000000000000" pitchFamily="2" charset="-78"/>
              </a:rPr>
              <a:t> Admin </a:t>
            </a:r>
            <a:r>
              <a:rPr lang="fa-IR" sz="2200" dirty="0">
                <a:cs typeface="B Nazanin" panose="00000400000000000000" pitchFamily="2" charset="-78"/>
              </a:rPr>
              <a:t>متعلق به </a:t>
            </a:r>
            <a:r>
              <a:rPr lang="en-US" sz="2200" dirty="0">
                <a:cs typeface="B Nazanin" panose="00000400000000000000" pitchFamily="2" charset="-78"/>
              </a:rPr>
              <a:t>Apache </a:t>
            </a:r>
            <a:r>
              <a:rPr lang="fa-IR" sz="2200" dirty="0">
                <a:cs typeface="B Nazanin" panose="00000400000000000000" pitchFamily="2" charset="-78"/>
              </a:rPr>
              <a:t>کلیک کنید، وارد کنترل پنل تحت وب 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err="1" smtClean="0">
                <a:cs typeface="B Nazanin" panose="00000400000000000000" pitchFamily="2" charset="-78"/>
              </a:rPr>
              <a:t>xampp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شوید </a:t>
            </a:r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اگر </a:t>
            </a:r>
            <a:r>
              <a:rPr lang="fa-IR" sz="2200" dirty="0">
                <a:cs typeface="B Nazanin" panose="00000400000000000000" pitchFamily="2" charset="-78"/>
              </a:rPr>
              <a:t>بر روی دکمه ی </a:t>
            </a:r>
            <a:r>
              <a:rPr lang="en-US" sz="2200" dirty="0" smtClean="0">
                <a:cs typeface="B Nazanin" panose="00000400000000000000" pitchFamily="2" charset="-78"/>
              </a:rPr>
              <a:t> Admin </a:t>
            </a:r>
            <a:r>
              <a:rPr lang="fa-IR" sz="2200" dirty="0" smtClean="0">
                <a:cs typeface="B Nazanin" panose="00000400000000000000" pitchFamily="2" charset="-78"/>
              </a:rPr>
              <a:t>متعلق </a:t>
            </a:r>
            <a:r>
              <a:rPr lang="fa-IR" sz="2200" dirty="0">
                <a:cs typeface="B Nazanin" panose="00000400000000000000" pitchFamily="2" charset="-78"/>
              </a:rPr>
              <a:t>به </a:t>
            </a:r>
            <a:r>
              <a:rPr lang="en-US" sz="2200" dirty="0">
                <a:cs typeface="B Nazanin" panose="00000400000000000000" pitchFamily="2" charset="-78"/>
              </a:rPr>
              <a:t>MySQL </a:t>
            </a:r>
            <a:r>
              <a:rPr lang="fa-IR" sz="2200" dirty="0">
                <a:cs typeface="B Nazanin" panose="00000400000000000000" pitchFamily="2" charset="-78"/>
              </a:rPr>
              <a:t>کلیک کنید، وارد کنترل پنل 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err="1" smtClean="0">
                <a:cs typeface="B Nazanin" panose="00000400000000000000" pitchFamily="2" charset="-78"/>
              </a:rPr>
              <a:t>phpMyAdmin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می شوید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هم اکنون بر روی دکمه ی </a:t>
            </a:r>
            <a:r>
              <a:rPr lang="en-US" sz="2200" dirty="0" smtClean="0">
                <a:cs typeface="B Nazanin" panose="00000400000000000000" pitchFamily="2" charset="-78"/>
              </a:rPr>
              <a:t> Admin </a:t>
            </a:r>
            <a:r>
              <a:rPr lang="fa-IR" sz="2200" dirty="0">
                <a:cs typeface="B Nazanin" panose="00000400000000000000" pitchFamily="2" charset="-78"/>
              </a:rPr>
              <a:t>متعلق به </a:t>
            </a:r>
            <a:r>
              <a:rPr lang="en-US" sz="2200" dirty="0">
                <a:cs typeface="B Nazanin" panose="00000400000000000000" pitchFamily="2" charset="-78"/>
              </a:rPr>
              <a:t>Apache </a:t>
            </a:r>
            <a:r>
              <a:rPr lang="fa-IR" sz="2200" dirty="0">
                <a:cs typeface="B Nazanin" panose="00000400000000000000" pitchFamily="2" charset="-78"/>
              </a:rPr>
              <a:t>کلیک کنید تا کنترل پنل تحت وب </a:t>
            </a:r>
            <a:r>
              <a:rPr lang="en-US" sz="2200" dirty="0" err="1">
                <a:cs typeface="B Nazanin" panose="00000400000000000000" pitchFamily="2" charset="-78"/>
              </a:rPr>
              <a:t>xampp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را </a:t>
            </a:r>
            <a:r>
              <a:rPr lang="fa-IR" sz="2200" dirty="0">
                <a:cs typeface="B Nazanin" panose="00000400000000000000" pitchFamily="2" charset="-78"/>
              </a:rPr>
              <a:t>مشاهده </a:t>
            </a:r>
            <a:r>
              <a:rPr lang="fa-IR" sz="2200" dirty="0" smtClean="0">
                <a:cs typeface="B Nazanin" panose="00000400000000000000" pitchFamily="2" charset="-78"/>
              </a:rPr>
              <a:t>کنید.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اولین مرحله، انتخاب زبان است.</a:t>
            </a:r>
            <a:r>
              <a:rPr lang="en-US" sz="2200" dirty="0">
                <a:cs typeface="B Nazanin" panose="00000400000000000000" pitchFamily="2" charset="-78"/>
              </a:rPr>
              <a:t/>
            </a:r>
            <a:br>
              <a:rPr lang="en-US" sz="2200" dirty="0">
                <a:cs typeface="B Nazanin" panose="00000400000000000000" pitchFamily="2" charset="-78"/>
              </a:rPr>
            </a:br>
            <a:r>
              <a:rPr lang="fa-IR" sz="2200" dirty="0">
                <a:cs typeface="B Nazanin" panose="00000400000000000000" pitchFamily="2" charset="-78"/>
              </a:rPr>
              <a:t>در این قسمت، بر روی لینک اول </a:t>
            </a:r>
            <a:r>
              <a:rPr lang="en-US" sz="2200" dirty="0">
                <a:cs typeface="B Nazanin" panose="00000400000000000000" pitchFamily="2" charset="-78"/>
              </a:rPr>
              <a:t>English </a:t>
            </a:r>
            <a:r>
              <a:rPr lang="fa-IR" sz="2200" dirty="0">
                <a:cs typeface="B Nazanin" panose="00000400000000000000" pitchFamily="2" charset="-78"/>
              </a:rPr>
              <a:t>کلیک کنید تا زبان انگلیسی انتخاب شود.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771" y="2133599"/>
            <a:ext cx="7119258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تصویر زیر </a:t>
            </a:r>
            <a:r>
              <a:rPr lang="fa-IR" sz="2200" dirty="0" smtClean="0">
                <a:cs typeface="B Nazanin" panose="00000400000000000000" pitchFamily="2" charset="-78"/>
              </a:rPr>
              <a:t>کنترل </a:t>
            </a:r>
            <a:r>
              <a:rPr lang="fa-IR" sz="2200" dirty="0">
                <a:cs typeface="B Nazanin" panose="00000400000000000000" pitchFamily="2" charset="-78"/>
              </a:rPr>
              <a:t>پنل تحت وب 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err="1" smtClean="0">
                <a:cs typeface="B Nazanin" panose="00000400000000000000" pitchFamily="2" charset="-78"/>
              </a:rPr>
              <a:t>xampp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است که برخی امکانات مفید را در خصوص </a:t>
            </a:r>
            <a:r>
              <a:rPr lang="en-US" sz="2200" dirty="0" err="1">
                <a:cs typeface="B Nazanin" panose="00000400000000000000" pitchFamily="2" charset="-78"/>
              </a:rPr>
              <a:t>xampp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در </a:t>
            </a:r>
            <a:r>
              <a:rPr lang="fa-IR" sz="2200" dirty="0">
                <a:cs typeface="B Nazanin" panose="00000400000000000000" pitchFamily="2" charset="-78"/>
              </a:rPr>
              <a:t>اختیار ما قرار می دهد. 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771" y="1571897"/>
            <a:ext cx="7276012" cy="46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از منوی سمت چپ صفحه، بر روی لینک </a:t>
            </a:r>
            <a:r>
              <a:rPr lang="en-US" sz="2000" dirty="0" smtClean="0">
                <a:cs typeface="B Nazanin" panose="00000400000000000000" pitchFamily="2" charset="-78"/>
              </a:rPr>
              <a:t>status </a:t>
            </a:r>
            <a:r>
              <a:rPr lang="fa-IR" sz="2000" dirty="0" smtClean="0">
                <a:cs typeface="B Nazanin" panose="00000400000000000000" pitchFamily="2" charset="-78"/>
              </a:rPr>
              <a:t>کلیک کنید تا صفحه ی زیر را مشاهده کنید.</a:t>
            </a:r>
            <a:r>
              <a:rPr lang="en-US" sz="2000" dirty="0" smtClean="0">
                <a:cs typeface="B Nazanin" panose="00000400000000000000" pitchFamily="2" charset="-78"/>
              </a:rPr>
              <a:t/>
            </a:r>
            <a:br>
              <a:rPr lang="en-US" sz="2000" dirty="0" smtClean="0">
                <a:cs typeface="B Nazanin" panose="00000400000000000000" pitchFamily="2" charset="-78"/>
              </a:rPr>
            </a:br>
            <a:r>
              <a:rPr lang="fa-IR" sz="2000" dirty="0" smtClean="0">
                <a:cs typeface="B Nazanin" panose="00000400000000000000" pitchFamily="2" charset="-78"/>
              </a:rPr>
              <a:t>در صفحه ی فوق، وضعیت سرویس های </a:t>
            </a:r>
            <a:r>
              <a:rPr lang="en-US" sz="2000" dirty="0" err="1" smtClean="0">
                <a:cs typeface="B Nazanin" panose="00000400000000000000" pitchFamily="2" charset="-78"/>
              </a:rPr>
              <a:t>xampp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را مشاهده می کنید. همانطور که در تصویر مشخص است، سرویس </a:t>
            </a:r>
            <a:r>
              <a:rPr lang="en-US" sz="2000" dirty="0" smtClean="0">
                <a:cs typeface="B Nazanin" panose="00000400000000000000" pitchFamily="2" charset="-78"/>
              </a:rPr>
              <a:t>FTP </a:t>
            </a:r>
            <a:r>
              <a:rPr lang="fa-IR" sz="2000" dirty="0" smtClean="0">
                <a:cs typeface="B Nazanin" panose="00000400000000000000" pitchFamily="2" charset="-78"/>
              </a:rPr>
              <a:t>غیر فعال است و </a:t>
            </a:r>
            <a:r>
              <a:rPr lang="en-US" sz="2000" dirty="0" smtClean="0">
                <a:cs typeface="B Nazanin" panose="00000400000000000000" pitchFamily="2" charset="-78"/>
              </a:rPr>
              <a:t>MySQL </a:t>
            </a:r>
            <a:r>
              <a:rPr lang="fa-IR" sz="2000" dirty="0" smtClean="0">
                <a:cs typeface="B Nazanin" panose="00000400000000000000" pitchFamily="2" charset="-78"/>
              </a:rPr>
              <a:t>فعال می باشد... 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020094"/>
            <a:ext cx="5286375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تنظیم </a:t>
            </a:r>
            <a:r>
              <a:rPr lang="fa-IR" sz="2000" dirty="0">
                <a:cs typeface="B Nazanin" panose="00000400000000000000" pitchFamily="2" charset="-78"/>
              </a:rPr>
              <a:t>پسورد برای </a:t>
            </a:r>
            <a:r>
              <a:rPr lang="en-US" sz="2000" dirty="0" err="1">
                <a:cs typeface="B Nazanin" panose="00000400000000000000" pitchFamily="2" charset="-78"/>
              </a:rPr>
              <a:t>mysql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: </a:t>
            </a:r>
            <a:r>
              <a:rPr lang="en-US" sz="2000" dirty="0" smtClean="0">
                <a:cs typeface="B Nazanin" panose="00000400000000000000" pitchFamily="2" charset="-78"/>
              </a:rPr>
              <a:t/>
            </a:r>
            <a:br>
              <a:rPr lang="en-US" sz="2000" dirty="0" smtClean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برای این منظور، از منوی سمت چپ سایت، بر روی لینک </a:t>
            </a:r>
            <a:r>
              <a:rPr lang="en-US" sz="2000" dirty="0">
                <a:cs typeface="B Nazanin" panose="00000400000000000000" pitchFamily="2" charset="-78"/>
              </a:rPr>
              <a:t>Security </a:t>
            </a:r>
            <a:r>
              <a:rPr lang="fa-IR" sz="2000" dirty="0">
                <a:cs typeface="B Nazanin" panose="00000400000000000000" pitchFamily="2" charset="-78"/>
              </a:rPr>
              <a:t>کلیک کنید تا صفحه ی تنظیمات امنیتی مطابق تصویر زیر باز </a:t>
            </a:r>
            <a:r>
              <a:rPr lang="fa-IR" sz="2000" dirty="0" smtClean="0">
                <a:cs typeface="B Nazanin" panose="00000400000000000000" pitchFamily="2" charset="-78"/>
              </a:rPr>
              <a:t>شود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5" y="1905000"/>
            <a:ext cx="7743980" cy="456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همانطور که در تصویر فوق مشاهده می کنید، برخی ریسک های امنیتی وجود دارد که در خصوص آن ها هشدار هایی را مشاهده می کنید.</a:t>
            </a: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مهم ترین مورد برای تنظیم پسورد برای </a:t>
            </a:r>
            <a:r>
              <a:rPr lang="en-US" sz="2200" dirty="0" smtClean="0">
                <a:cs typeface="B Nazanin" panose="00000400000000000000" pitchFamily="2" charset="-78"/>
              </a:rPr>
              <a:t>MySQL </a:t>
            </a:r>
            <a:r>
              <a:rPr lang="fa-IR" sz="2200" dirty="0" smtClean="0">
                <a:cs typeface="B Nazanin" panose="00000400000000000000" pitchFamily="2" charset="-78"/>
              </a:rPr>
              <a:t>می باشد. برای ادامه ی کار، بر روی لینک پایین صفحه کلید کنید:</a:t>
            </a:r>
          </a:p>
          <a:p>
            <a:pPr marL="0" indent="0" algn="r" rtl="1">
              <a:buNone/>
            </a:pPr>
            <a:r>
              <a:rPr lang="en-US" sz="2200" dirty="0" smtClean="0">
                <a:cs typeface="B Nazanin" panose="00000400000000000000" pitchFamily="2" charset="-78"/>
                <a:hlinkClick r:id="rId2"/>
              </a:rPr>
              <a:t>http://localhost/security/xamppsecurity.php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5" y="391887"/>
            <a:ext cx="8125096" cy="6152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همچنین برای کنترل پنل </a:t>
            </a:r>
            <a:r>
              <a:rPr lang="en-US" sz="2200" dirty="0" err="1">
                <a:cs typeface="B Nazanin" panose="00000400000000000000" pitchFamily="2" charset="-78"/>
              </a:rPr>
              <a:t>xampp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 هم </a:t>
            </a:r>
            <a:r>
              <a:rPr lang="fa-IR" sz="2200" dirty="0">
                <a:cs typeface="B Nazanin" panose="00000400000000000000" pitchFamily="2" charset="-78"/>
              </a:rPr>
              <a:t>باید پسوردی را وارد کنیم. چرا که اگر کنترل پنل </a:t>
            </a:r>
            <a:r>
              <a:rPr lang="en-US" sz="2200" dirty="0" err="1">
                <a:cs typeface="B Nazanin" panose="00000400000000000000" pitchFamily="2" charset="-78"/>
              </a:rPr>
              <a:t>xampp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 دارای </a:t>
            </a:r>
            <a:r>
              <a:rPr lang="fa-IR" sz="2200" dirty="0">
                <a:cs typeface="B Nazanin" panose="00000400000000000000" pitchFamily="2" charset="-78"/>
              </a:rPr>
              <a:t>پسود نباشد، هر کسی که به شبکه ی ما دسترسی داشته باشد، به سادگی قادر خواهد بود که به تنظیمات 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err="1" smtClean="0">
                <a:cs typeface="B Nazanin" panose="00000400000000000000" pitchFamily="2" charset="-78"/>
              </a:rPr>
              <a:t>xampp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 دسترسی </a:t>
            </a:r>
            <a:r>
              <a:rPr lang="fa-IR" sz="2200" dirty="0">
                <a:cs typeface="B Nazanin" panose="00000400000000000000" pitchFamily="2" charset="-78"/>
              </a:rPr>
              <a:t>پیدا کند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در این قسمت، علاوه بر پسورد، یک نام کاربری هم لازم است </a:t>
            </a:r>
            <a:r>
              <a:rPr lang="fa-IR" sz="2200" dirty="0" smtClean="0">
                <a:cs typeface="B Nazanin" panose="00000400000000000000" pitchFamily="2" charset="-78"/>
              </a:rPr>
              <a:t>که </a:t>
            </a:r>
            <a:r>
              <a:rPr lang="fa-IR" sz="2200" dirty="0">
                <a:cs typeface="B Nazanin" panose="00000400000000000000" pitchFamily="2" charset="-78"/>
              </a:rPr>
              <a:t>توصیه می کنم برای فراموش نکردن، نام کاربری را 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en-US" sz="2200" dirty="0" smtClean="0">
                <a:cs typeface="B Nazanin" panose="00000400000000000000" pitchFamily="2" charset="-78"/>
              </a:rPr>
              <a:t>root </a:t>
            </a:r>
            <a:r>
              <a:rPr lang="fa-IR" sz="2200" dirty="0" smtClean="0">
                <a:cs typeface="B Nazanin" panose="00000400000000000000" pitchFamily="2" charset="-78"/>
              </a:rPr>
              <a:t>  انتخاب </a:t>
            </a:r>
            <a:r>
              <a:rPr lang="fa-IR" sz="2200" dirty="0">
                <a:cs typeface="B Nazanin" panose="00000400000000000000" pitchFamily="2" charset="-78"/>
              </a:rPr>
              <a:t>کنید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پس از این که پسورد ها </a:t>
            </a:r>
            <a:r>
              <a:rPr lang="fa-IR" sz="2000" dirty="0" smtClean="0">
                <a:cs typeface="B Nazanin" panose="00000400000000000000" pitchFamily="2" charset="-78"/>
              </a:rPr>
              <a:t>را </a:t>
            </a:r>
            <a:r>
              <a:rPr lang="en-US" sz="2000" dirty="0" smtClean="0">
                <a:cs typeface="B Nazanin" panose="00000400000000000000" pitchFamily="2" charset="-78"/>
              </a:rPr>
              <a:t>set </a:t>
            </a:r>
            <a:r>
              <a:rPr lang="fa-IR" sz="2000" dirty="0" smtClean="0">
                <a:cs typeface="B Nazanin" panose="00000400000000000000" pitchFamily="2" charset="-78"/>
              </a:rPr>
              <a:t> کردید</a:t>
            </a:r>
            <a:r>
              <a:rPr lang="fa-IR" sz="2000" dirty="0">
                <a:cs typeface="B Nazanin" panose="00000400000000000000" pitchFamily="2" charset="-78"/>
              </a:rPr>
              <a:t>، اگر صفحه تان را </a:t>
            </a:r>
            <a:r>
              <a:rPr lang="en-US" sz="2000" dirty="0">
                <a:cs typeface="B Nazanin" panose="00000400000000000000" pitchFamily="2" charset="-78"/>
              </a:rPr>
              <a:t>refresh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کنید</a:t>
            </a:r>
            <a:r>
              <a:rPr lang="fa-IR" sz="2000" dirty="0">
                <a:cs typeface="B Nazanin" panose="00000400000000000000" pitchFamily="2" charset="-78"/>
              </a:rPr>
              <a:t>، مشاهده می کنید که نام کاربری و پسورد از شما درخواست می شود: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91" y="2508068"/>
            <a:ext cx="7419353" cy="2165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برخی از ویژگی های اصلی </a:t>
            </a:r>
            <a:r>
              <a:rPr lang="en-US" sz="2400" dirty="0" err="1">
                <a:cs typeface="B Nazanin" panose="00000400000000000000" pitchFamily="2" charset="-78"/>
              </a:rPr>
              <a:t>PhpMyAdmin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عبارتند از: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 </a:t>
            </a:r>
            <a:br>
              <a:rPr lang="fa-IR" sz="2200" dirty="0">
                <a:cs typeface="B Nazanin" panose="00000400000000000000" pitchFamily="2" charset="-78"/>
              </a:rPr>
            </a:br>
            <a:r>
              <a:rPr lang="fa-IR" sz="2200" dirty="0" smtClean="0">
                <a:cs typeface="B Nazanin" panose="00000400000000000000" pitchFamily="2" charset="-78"/>
              </a:rPr>
              <a:t>	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	مدیریت پایگاه داده </a:t>
            </a:r>
            <a:r>
              <a:rPr lang="en-US" sz="2200" dirty="0" err="1" smtClean="0">
                <a:cs typeface="B Nazanin" panose="00000400000000000000" pitchFamily="2" charset="-78"/>
              </a:rPr>
              <a:t>MySql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	فرستادن اطلاعات به فرمت‌های </a:t>
            </a:r>
            <a:r>
              <a:rPr lang="fa-IR" sz="2200" dirty="0" smtClean="0">
                <a:cs typeface="B Nazanin" panose="00000400000000000000" pitchFamily="2" charset="-78"/>
              </a:rPr>
              <a:t>مختلف:</a:t>
            </a:r>
            <a:r>
              <a:rPr lang="en-US" sz="2200" dirty="0" err="1" smtClean="0">
                <a:cs typeface="B Nazanin" panose="00000400000000000000" pitchFamily="2" charset="-78"/>
              </a:rPr>
              <a:t>Sql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،</a:t>
            </a:r>
            <a:r>
              <a:rPr lang="en-US" sz="2200" dirty="0" smtClean="0">
                <a:cs typeface="B Nazanin" panose="00000400000000000000" pitchFamily="2" charset="-78"/>
              </a:rPr>
              <a:t>Xml </a:t>
            </a:r>
            <a:r>
              <a:rPr lang="fa-IR" sz="2200" dirty="0" smtClean="0">
                <a:cs typeface="B Nazanin" panose="00000400000000000000" pitchFamily="2" charset="-78"/>
              </a:rPr>
              <a:t>، </a:t>
            </a:r>
            <a:r>
              <a:rPr lang="en-US" sz="2200" dirty="0" smtClean="0">
                <a:cs typeface="B Nazanin" panose="00000400000000000000" pitchFamily="2" charset="-78"/>
              </a:rPr>
              <a:t>pdf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و...</a:t>
            </a: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   </a:t>
            </a:r>
            <a:r>
              <a:rPr lang="en-US" sz="2200" dirty="0" smtClean="0">
                <a:cs typeface="B Nazanin" panose="00000400000000000000" pitchFamily="2" charset="-78"/>
              </a:rPr>
              <a:t>       </a:t>
            </a:r>
            <a:r>
              <a:rPr lang="fa-IR" sz="2200" dirty="0" smtClean="0">
                <a:cs typeface="B Nazanin" panose="00000400000000000000" pitchFamily="2" charset="-78"/>
              </a:rPr>
              <a:t>ایجاد </a:t>
            </a:r>
            <a:r>
              <a:rPr lang="fa-IR" sz="2200" dirty="0">
                <a:cs typeface="B Nazanin" panose="00000400000000000000" pitchFamily="2" charset="-78"/>
              </a:rPr>
              <a:t>پرس و جوهای پیچیده 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en-US" sz="2200" dirty="0">
                <a:cs typeface="B Nazanin" panose="00000400000000000000" pitchFamily="2" charset="-78"/>
              </a:rPr>
              <a:t> </a:t>
            </a:r>
            <a:r>
              <a:rPr lang="en-US" sz="2200" dirty="0" smtClean="0">
                <a:cs typeface="B Nazanin" panose="00000400000000000000" pitchFamily="2" charset="-78"/>
              </a:rPr>
              <a:t>        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جستجو </a:t>
            </a:r>
            <a:r>
              <a:rPr lang="fa-IR" sz="2200" dirty="0">
                <a:cs typeface="B Nazanin" panose="00000400000000000000" pitchFamily="2" charset="-78"/>
              </a:rPr>
              <a:t>در سطح کل دیتابیس و یا یک زیرمجموعه از </a:t>
            </a:r>
            <a:r>
              <a:rPr lang="fa-IR" sz="2200" dirty="0" smtClean="0">
                <a:cs typeface="B Nazanin" panose="00000400000000000000" pitchFamily="2" charset="-78"/>
              </a:rPr>
              <a:t>آن</a:t>
            </a:r>
          </a:p>
          <a:p>
            <a:pPr algn="r" rtl="1"/>
            <a:r>
              <a:rPr lang="en-US" sz="2200" dirty="0" smtClean="0">
                <a:cs typeface="B Nazanin" panose="00000400000000000000" pitchFamily="2" charset="-78"/>
              </a:rPr>
              <a:t>          </a:t>
            </a:r>
            <a:r>
              <a:rPr lang="fa-IR" sz="2200" dirty="0" smtClean="0">
                <a:cs typeface="B Nazanin" panose="00000400000000000000" pitchFamily="2" charset="-78"/>
              </a:rPr>
              <a:t>رابط </a:t>
            </a:r>
            <a:r>
              <a:rPr lang="fa-IR" sz="2200" dirty="0">
                <a:cs typeface="B Nazanin" panose="00000400000000000000" pitchFamily="2" charset="-78"/>
              </a:rPr>
              <a:t>تحت وب</a:t>
            </a: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    </a:t>
            </a:r>
            <a:r>
              <a:rPr lang="fa-IR" sz="2200" dirty="0">
                <a:cs typeface="B Nazanin" panose="00000400000000000000" pitchFamily="2" charset="-78"/>
              </a:rPr>
              <a:t/>
            </a:r>
            <a:br>
              <a:rPr lang="fa-IR" sz="2200" dirty="0">
                <a:cs typeface="B Nazanin" panose="00000400000000000000" pitchFamily="2" charset="-78"/>
              </a:rPr>
            </a:br>
            <a:r>
              <a:rPr lang="fa-IR" sz="2200" dirty="0">
                <a:cs typeface="B Nazanin" panose="00000400000000000000" pitchFamily="2" charset="-78"/>
              </a:rPr>
              <a:t>   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شما با وارد کردن نام کاربری و پسورد تان، مجددا کنترل پنل </a:t>
            </a:r>
            <a:r>
              <a:rPr lang="en-US" sz="2000" dirty="0" err="1">
                <a:cs typeface="B Nazanin" panose="00000400000000000000" pitchFamily="2" charset="-78"/>
              </a:rPr>
              <a:t>xampp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را مشاهده می کنید که این بار اگر به صفحه ی تنظیمات امنیتی مراجعه کنید مشاهده می کنید که هشدار های امنیتی خاموش شده اند و </a:t>
            </a:r>
            <a:r>
              <a:rPr lang="en-US" sz="2000" dirty="0" err="1">
                <a:cs typeface="B Nazanin" panose="00000400000000000000" pitchFamily="2" charset="-78"/>
              </a:rPr>
              <a:t>xampp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امن شده است: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97" y="1825625"/>
            <a:ext cx="424620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پایان، می خواهیم اطلاعات </a:t>
            </a:r>
            <a:r>
              <a:rPr lang="en-US" sz="2000" dirty="0" err="1">
                <a:cs typeface="B Nazanin" panose="00000400000000000000" pitchFamily="2" charset="-78"/>
              </a:rPr>
              <a:t>php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را به دست آوریم. بر روی لینک </a:t>
            </a:r>
            <a:r>
              <a:rPr lang="en-US" sz="2000" dirty="0" err="1">
                <a:cs typeface="B Nazanin" panose="00000400000000000000" pitchFamily="2" charset="-78"/>
              </a:rPr>
              <a:t>phpinfo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از منوی سمت چپ کلیک کنید تا صفحه مطابق تصویر زیر باز گردد: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97" y="1825625"/>
            <a:ext cx="424620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حال برای شروع کار با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cs typeface="B Nazanin" panose="00000400000000000000" pitchFamily="2" charset="-78"/>
              </a:rPr>
              <a:t>phpmyadmin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باید ابتدا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cs typeface="B Nazanin" panose="00000400000000000000" pitchFamily="2" charset="-78"/>
              </a:rPr>
              <a:t>xampp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را اجرا کرده و سرویس های </a:t>
            </a:r>
            <a:r>
              <a:rPr lang="en-US" sz="2000" dirty="0" smtClean="0">
                <a:cs typeface="B Nazanin" panose="00000400000000000000" pitchFamily="2" charset="-78"/>
              </a:rPr>
              <a:t>apache </a:t>
            </a:r>
            <a:r>
              <a:rPr lang="fa-IR" sz="2000" dirty="0" smtClean="0"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en-US" sz="2000" dirty="0" err="1" smtClean="0">
                <a:cs typeface="B Nazanin" panose="00000400000000000000" pitchFamily="2" charset="-78"/>
              </a:rPr>
              <a:t>mysql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 را </a:t>
            </a:r>
            <a:r>
              <a:rPr lang="en-US" sz="2000" dirty="0" smtClean="0">
                <a:cs typeface="B Nazanin" panose="00000400000000000000" pitchFamily="2" charset="-78"/>
              </a:rPr>
              <a:t> run </a:t>
            </a:r>
            <a:r>
              <a:rPr lang="fa-IR" sz="2000" dirty="0" smtClean="0">
                <a:cs typeface="B Nazanin" panose="00000400000000000000" pitchFamily="2" charset="-78"/>
              </a:rPr>
              <a:t> کنیم .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1905000"/>
            <a:ext cx="6249218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حالا مرورگر خودتون رو باز کنید و آدرس  </a:t>
            </a:r>
            <a:r>
              <a:rPr lang="en-US" sz="2000" dirty="0" smtClean="0">
                <a:cs typeface="B Nazanin" panose="00000400000000000000" pitchFamily="2" charset="-78"/>
              </a:rPr>
              <a:t>localhost/</a:t>
            </a:r>
            <a:r>
              <a:rPr lang="en-US" sz="2000" dirty="0" err="1" smtClean="0">
                <a:cs typeface="B Nazanin" panose="00000400000000000000" pitchFamily="2" charset="-78"/>
              </a:rPr>
              <a:t>phpmyadmin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رو وارد کنید. در این آدرس </a:t>
            </a:r>
            <a:r>
              <a:rPr lang="en-US" sz="2000" dirty="0" err="1">
                <a:cs typeface="B Nazanin" panose="00000400000000000000" pitchFamily="2" charset="-78"/>
              </a:rPr>
              <a:t>phpmyadmin</a:t>
            </a:r>
            <a:r>
              <a:rPr lang="fa-IR" sz="2000" dirty="0" smtClean="0">
                <a:cs typeface="B Nazanin" panose="00000400000000000000" pitchFamily="2" charset="-78"/>
              </a:rPr>
              <a:t>  قرار </a:t>
            </a:r>
            <a:r>
              <a:rPr lang="fa-IR" sz="2000" dirty="0" smtClean="0">
                <a:cs typeface="B Nazanin" panose="00000400000000000000" pitchFamily="2" charset="-78"/>
              </a:rPr>
              <a:t>گرفته که میتونید دیتابیس و جداول خودتون رو مدیریت کنید.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1905000"/>
            <a:ext cx="7310892" cy="41169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39143" y="2939143"/>
            <a:ext cx="6858000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برای ایجاد دیتابیس جدید تب یا گزینه  </a:t>
            </a:r>
            <a:r>
              <a:rPr lang="en-US" sz="2000" dirty="0">
                <a:cs typeface="B Nazanin" panose="00000400000000000000" pitchFamily="2" charset="-78"/>
              </a:rPr>
              <a:t>Databases </a:t>
            </a:r>
            <a:r>
              <a:rPr lang="fa-IR" sz="2000" dirty="0">
                <a:cs typeface="B Nazanin" panose="00000400000000000000" pitchFamily="2" charset="-78"/>
              </a:rPr>
              <a:t>رو انتخاب کنید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r>
              <a:rPr lang="en-US" sz="2000" dirty="0" smtClean="0">
                <a:cs typeface="B Nazanin" panose="00000400000000000000" pitchFamily="2" charset="-78"/>
              </a:rPr>
              <a:t/>
            </a:r>
            <a:br>
              <a:rPr lang="en-US" sz="2000" dirty="0" smtClean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نام دیتابیستون رو وارد کنید و </a:t>
            </a:r>
            <a:r>
              <a:rPr lang="en-US" sz="2000" dirty="0">
                <a:cs typeface="B Nazanin" panose="00000400000000000000" pitchFamily="2" charset="-78"/>
              </a:rPr>
              <a:t>Collation </a:t>
            </a:r>
            <a:r>
              <a:rPr lang="fa-IR" sz="2000" dirty="0">
                <a:cs typeface="B Nazanin" panose="00000400000000000000" pitchFamily="2" charset="-78"/>
              </a:rPr>
              <a:t>اون رو روی  </a:t>
            </a:r>
            <a:r>
              <a:rPr lang="en-US" sz="2000" dirty="0">
                <a:cs typeface="B Nazanin" panose="00000400000000000000" pitchFamily="2" charset="-78"/>
              </a:rPr>
              <a:t>utf8_general_ci </a:t>
            </a:r>
            <a:r>
              <a:rPr lang="fa-IR" sz="2000" dirty="0">
                <a:cs typeface="B Nazanin" panose="00000400000000000000" pitchFamily="2" charset="-78"/>
              </a:rPr>
              <a:t>تنظیم کنید و دکمه  </a:t>
            </a:r>
            <a:r>
              <a:rPr lang="en-US" sz="2000" dirty="0">
                <a:cs typeface="B Nazanin" panose="00000400000000000000" pitchFamily="2" charset="-78"/>
              </a:rPr>
              <a:t>Create </a:t>
            </a:r>
            <a:r>
              <a:rPr lang="fa-IR" sz="2000" dirty="0">
                <a:cs typeface="B Nazanin" panose="00000400000000000000" pitchFamily="2" charset="-78"/>
              </a:rPr>
              <a:t>رو بزنید.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02" y="1802674"/>
            <a:ext cx="6977421" cy="41091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حالا روی دیتابیس کلیک کنید و وارد پایگاه داده ی ایجاد شده برید.حالا میتونید نام جدولی که میخواین ایجاد کنید رو وارد کنید ، تعداد ستون های جدول یا فیلدهای مورد نیازتون در جدول رو هم وارد کنید و بعد دکمه  </a:t>
            </a:r>
            <a:r>
              <a:rPr lang="en-US" sz="2000" dirty="0">
                <a:cs typeface="B Nazanin" panose="00000400000000000000" pitchFamily="2" charset="-78"/>
              </a:rPr>
              <a:t>Go </a:t>
            </a:r>
            <a:r>
              <a:rPr lang="fa-IR" sz="2000" dirty="0">
                <a:cs typeface="B Nazanin" panose="00000400000000000000" pitchFamily="2" charset="-78"/>
              </a:rPr>
              <a:t>رو کلیک کنید.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6" y="2076994"/>
            <a:ext cx="6939144" cy="347471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در پنجره ای که باز میشه نام فیلدها ، نوع اونها و مقادیری که مورد نیاز هست رو وارد و تنظیم کنید ، در انتها </a:t>
            </a:r>
            <a:r>
              <a:rPr lang="en-US" sz="2000" dirty="0">
                <a:cs typeface="B Nazanin" panose="00000400000000000000" pitchFamily="2" charset="-78"/>
              </a:rPr>
              <a:t>Storage Engine </a:t>
            </a:r>
            <a:r>
              <a:rPr lang="fa-IR" sz="2000" dirty="0">
                <a:cs typeface="B Nazanin" panose="00000400000000000000" pitchFamily="2" charset="-78"/>
              </a:rPr>
              <a:t>رو برابر با  </a:t>
            </a:r>
            <a:r>
              <a:rPr lang="en-US" sz="2000" dirty="0" err="1">
                <a:cs typeface="B Nazanin" panose="00000400000000000000" pitchFamily="2" charset="-78"/>
              </a:rPr>
              <a:t>MyIsam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انتخاب کنید و </a:t>
            </a:r>
            <a:r>
              <a:rPr lang="en-US" sz="2000" dirty="0">
                <a:cs typeface="B Nazanin" panose="00000400000000000000" pitchFamily="2" charset="-78"/>
              </a:rPr>
              <a:t>Collation </a:t>
            </a:r>
            <a:r>
              <a:rPr lang="fa-IR" sz="2000" dirty="0">
                <a:cs typeface="B Nazanin" panose="00000400000000000000" pitchFamily="2" charset="-78"/>
              </a:rPr>
              <a:t>جدولتون رو هم  </a:t>
            </a:r>
            <a:r>
              <a:rPr lang="en-US" sz="2000" dirty="0">
                <a:cs typeface="B Nazanin" panose="00000400000000000000" pitchFamily="2" charset="-78"/>
              </a:rPr>
              <a:t>utf8_general_ci </a:t>
            </a:r>
            <a:r>
              <a:rPr lang="fa-IR" sz="2000" dirty="0">
                <a:cs typeface="B Nazanin" panose="00000400000000000000" pitchFamily="2" charset="-78"/>
              </a:rPr>
              <a:t>قرار بدید.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حالا دکمه </a:t>
            </a:r>
            <a:r>
              <a:rPr lang="en-US" sz="2000" dirty="0">
                <a:cs typeface="B Nazanin" panose="00000400000000000000" pitchFamily="2" charset="-78"/>
              </a:rPr>
              <a:t>Save </a:t>
            </a:r>
            <a:r>
              <a:rPr lang="fa-IR" sz="2000" dirty="0">
                <a:cs typeface="B Nazanin" panose="00000400000000000000" pitchFamily="2" charset="-78"/>
              </a:rPr>
              <a:t>رو کلیک کنید و جدولتون رو ایجاد کنید. </a:t>
            </a:r>
            <a:br>
              <a:rPr lang="fa-IR" sz="2000" dirty="0">
                <a:cs typeface="B Nazanin" panose="00000400000000000000" pitchFamily="2" charset="-78"/>
              </a:rPr>
            </a:b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2762250"/>
            <a:ext cx="5901736" cy="2676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حال که جداول خود را ساخته و به سطر های آن مقدار دهی کردید می توانید پرسجو های خود را وارد کرده و خروجی را ذخیره کنید 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043270"/>
            <a:ext cx="6800896" cy="36433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80" y="1619794"/>
            <a:ext cx="7079318" cy="407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با استفاده از  </a:t>
            </a:r>
            <a:r>
              <a:rPr lang="en-US" sz="22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phpmyadmin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شما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میتونید به راحتی دیتابیس طراحی کنید و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جداول اون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دیتابیس رو مدیریت کنید. </a:t>
            </a:r>
            <a:endParaRPr lang="en-US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2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برای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اینکار</a:t>
            </a:r>
            <a:r>
              <a:rPr lang="en-US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بایست 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ابتدا </a:t>
            </a:r>
            <a:r>
              <a:rPr lang="en-US" sz="22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Xampp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یا </a:t>
            </a:r>
            <a:r>
              <a:rPr lang="en-US" sz="2400" dirty="0" err="1" smtClean="0">
                <a:cs typeface="B Nazanin" panose="00000400000000000000" pitchFamily="2" charset="-78"/>
              </a:rPr>
              <a:t>Wamp</a:t>
            </a:r>
            <a:r>
              <a:rPr lang="en-US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chemeClr val="tx1"/>
                </a:solidFill>
                <a:cs typeface="B Nazanin" panose="00000400000000000000" pitchFamily="2" charset="-78"/>
              </a:rPr>
              <a:t>رو نصب کنید.</a:t>
            </a:r>
            <a:endParaRPr lang="en-US" sz="2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800" dirty="0" smtClean="0">
                <a:cs typeface="B Nazanin" panose="00000400000000000000" pitchFamily="2" charset="-78"/>
              </a:rPr>
              <a:t>W</a:t>
            </a:r>
            <a:r>
              <a:rPr lang="en-US" sz="2800" dirty="0" smtClean="0">
                <a:cs typeface="B Nazanin" panose="00000400000000000000" pitchFamily="2" charset="-78"/>
              </a:rPr>
              <a:t>AMP </a:t>
            </a:r>
            <a:r>
              <a:rPr lang="fa-IR" sz="2800" dirty="0">
                <a:cs typeface="B Nazanin" panose="00000400000000000000" pitchFamily="2" charset="-78"/>
              </a:rPr>
              <a:t>چیست ؟</a:t>
            </a:r>
            <a:br>
              <a:rPr lang="fa-IR" sz="2800" dirty="0">
                <a:cs typeface="B Nazanin" panose="00000400000000000000" pitchFamily="2" charset="-78"/>
              </a:rPr>
            </a:b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200" dirty="0">
                <a:cs typeface="B Nazanin" panose="00000400000000000000" pitchFamily="2" charset="-78"/>
              </a:rPr>
              <a:t>WAMP </a:t>
            </a:r>
            <a:r>
              <a:rPr lang="fa-IR" sz="2200" dirty="0">
                <a:cs typeface="B Nazanin" panose="00000400000000000000" pitchFamily="2" charset="-78"/>
              </a:rPr>
              <a:t>مخفف کلمات </a:t>
            </a:r>
            <a:r>
              <a:rPr lang="en-US" sz="2200" dirty="0">
                <a:cs typeface="B Nazanin" panose="00000400000000000000" pitchFamily="2" charset="-78"/>
              </a:rPr>
              <a:t>Windows ، Apache ، MySQL ، PHP </a:t>
            </a:r>
            <a:r>
              <a:rPr lang="fa-IR" sz="2200" dirty="0">
                <a:cs typeface="B Nazanin" panose="00000400000000000000" pitchFamily="2" charset="-78"/>
              </a:rPr>
              <a:t>و </a:t>
            </a:r>
            <a:r>
              <a:rPr lang="en-US" sz="2200" dirty="0">
                <a:cs typeface="B Nazanin" panose="00000400000000000000" pitchFamily="2" charset="-78"/>
              </a:rPr>
              <a:t>Perl </a:t>
            </a:r>
            <a:r>
              <a:rPr lang="fa-IR" sz="2200" dirty="0">
                <a:cs typeface="B Nazanin" panose="00000400000000000000" pitchFamily="2" charset="-78"/>
              </a:rPr>
              <a:t>می </a:t>
            </a:r>
            <a:r>
              <a:rPr lang="fa-IR" sz="2200" dirty="0" smtClean="0">
                <a:cs typeface="B Nazanin" panose="00000400000000000000" pitchFamily="2" charset="-78"/>
              </a:rPr>
              <a:t>باشد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 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همانطور </a:t>
            </a:r>
            <a:r>
              <a:rPr lang="fa-IR" sz="2200" dirty="0">
                <a:cs typeface="B Nazanin" panose="00000400000000000000" pitchFamily="2" charset="-78"/>
              </a:rPr>
              <a:t>که از نامش پیداست یعنی بستری برای شما فراهم می کند که بتوانید به یکباره و بدون نیاز به انجام تنظیمات جانبی ، تمامی سرویس های ذکر شده را بر روی سیستم عامل ویندوز بصورت یکجا نصب و راه اندازی کنید </a:t>
            </a: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مزیت های استفاده از 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err="1" smtClean="0">
                <a:cs typeface="B Nazanin" panose="00000400000000000000" pitchFamily="2" charset="-78"/>
              </a:rPr>
              <a:t>Wamp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رابط </a:t>
            </a:r>
            <a:r>
              <a:rPr lang="fa-IR" dirty="0">
                <a:cs typeface="B Nazanin" panose="00000400000000000000" pitchFamily="2" charset="-78"/>
              </a:rPr>
              <a:t>کاربری ساده ای در اختیار شما قرار می گیرد.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>
                <a:cs typeface="B Nazanin" panose="00000400000000000000" pitchFamily="2" charset="-78"/>
              </a:rPr>
              <a:t>از </a:t>
            </a:r>
            <a:r>
              <a:rPr lang="en-US" dirty="0">
                <a:cs typeface="B Nazanin" panose="00000400000000000000" pitchFamily="2" charset="-78"/>
              </a:rPr>
              <a:t>WAMP </a:t>
            </a:r>
            <a:r>
              <a:rPr lang="fa-IR" dirty="0">
                <a:cs typeface="B Nazanin" panose="00000400000000000000" pitchFamily="2" charset="-78"/>
              </a:rPr>
              <a:t>برای نصب ، تست ، برنامه نویسی و اجرا کردن نرم افزارهای تحت وب </a:t>
            </a:r>
            <a:r>
              <a:rPr lang="en-US" dirty="0">
                <a:cs typeface="B Nazanin" panose="00000400000000000000" pitchFamily="2" charset="-78"/>
              </a:rPr>
              <a:t>Open Source </a:t>
            </a:r>
            <a:r>
              <a:rPr lang="fa-IR" dirty="0">
                <a:cs typeface="B Nazanin" panose="00000400000000000000" pitchFamily="2" charset="-78"/>
              </a:rPr>
              <a:t>در سیستم عامل ویندوز برای برنامه نویسان </a:t>
            </a:r>
            <a:r>
              <a:rPr lang="en-US" dirty="0">
                <a:cs typeface="B Nazanin" panose="00000400000000000000" pitchFamily="2" charset="-78"/>
              </a:rPr>
              <a:t>PHP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US" dirty="0" smtClean="0">
                <a:cs typeface="B Nazanin" panose="00000400000000000000" pitchFamily="2" charset="-78"/>
              </a:rPr>
              <a:t> Perl </a:t>
            </a:r>
            <a:r>
              <a:rPr lang="fa-IR" dirty="0">
                <a:cs typeface="B Nazanin" panose="00000400000000000000" pitchFamily="2" charset="-78"/>
              </a:rPr>
              <a:t>ای توصیه می شود که توانایی کار کردن با خود سیستم عامل لینوکس را ندارند. 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واقع این نرم افزار یک شبیه ساز وب سرور و تمامی مخلفات لینوکسی آن در ویندوز می باشد و شما تقریبا همه نرم افزارهایی که در قالب </a:t>
            </a:r>
            <a:r>
              <a:rPr lang="en-US" dirty="0">
                <a:cs typeface="B Nazanin" panose="00000400000000000000" pitchFamily="2" charset="-78"/>
              </a:rPr>
              <a:t>Web Application </a:t>
            </a:r>
            <a:r>
              <a:rPr lang="fa-IR" dirty="0">
                <a:cs typeface="B Nazanin" panose="00000400000000000000" pitchFamily="2" charset="-78"/>
              </a:rPr>
              <a:t>در زبان های برنامه نویسی </a:t>
            </a:r>
            <a:r>
              <a:rPr lang="en-US" dirty="0">
                <a:cs typeface="B Nazanin" panose="00000400000000000000" pitchFamily="2" charset="-78"/>
              </a:rPr>
              <a:t>PHP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US" dirty="0">
                <a:cs typeface="B Nazanin" panose="00000400000000000000" pitchFamily="2" charset="-78"/>
              </a:rPr>
              <a:t>Perl </a:t>
            </a:r>
            <a:r>
              <a:rPr lang="fa-IR" dirty="0">
                <a:cs typeface="B Nazanin" panose="00000400000000000000" pitchFamily="2" charset="-78"/>
              </a:rPr>
              <a:t>نوشته شده اند را می توانید در این محیط نصب و راه اندازی و تست و البته توسعه دهید.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مزیت های استفاده از 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err="1">
                <a:cs typeface="B Nazanin" panose="00000400000000000000" pitchFamily="2" charset="-78"/>
              </a:rPr>
              <a:t>Wamp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200" dirty="0" smtClean="0">
                <a:cs typeface="B Nazanin" panose="00000400000000000000" pitchFamily="2" charset="-78"/>
              </a:rPr>
              <a:t>اینکه </a:t>
            </a:r>
            <a:r>
              <a:rPr lang="fa-IR" sz="2200" dirty="0">
                <a:cs typeface="B Nazanin" panose="00000400000000000000" pitchFamily="2" charset="-78"/>
              </a:rPr>
              <a:t>بتوانید یک سیستم مدیریت محتوای تحت وب در اینترنت داشته باشید و بخواهید بر روی آن تغییرات و برنامه نویسی انجام دهید نیازمند خرید یک فضای لینوکسی در اینترنت به نام </a:t>
            </a:r>
            <a:r>
              <a:rPr lang="en-US" sz="2200" dirty="0" smtClean="0">
                <a:cs typeface="B Nazanin" panose="00000400000000000000" pitchFamily="2" charset="-78"/>
              </a:rPr>
              <a:t>Host </a:t>
            </a:r>
            <a:r>
              <a:rPr lang="fa-IR" sz="2200" dirty="0" smtClean="0">
                <a:cs typeface="B Nazanin" panose="00000400000000000000" pitchFamily="2" charset="-78"/>
              </a:rPr>
              <a:t> هستید 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مزیت های استفاده از 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err="1">
                <a:cs typeface="B Nazanin" panose="00000400000000000000" pitchFamily="2" charset="-78"/>
              </a:rPr>
              <a:t>Wamp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در ادامه شما نیاز به استفاده از کنترل پنل مدیریت هاست خود دارید تا بتوانید تنظیمات مربوط به پایگاه داده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en-US" sz="2400" dirty="0" smtClean="0">
                <a:cs typeface="B Nazanin" panose="00000400000000000000" pitchFamily="2" charset="-78"/>
              </a:rPr>
              <a:t>MySQL </a:t>
            </a:r>
            <a:r>
              <a:rPr lang="fa-IR" dirty="0">
                <a:cs typeface="B Nazanin" panose="00000400000000000000" pitchFamily="2" charset="-78"/>
              </a:rPr>
              <a:t>این سیستم مدیریت محتوا را انجام دهید در اکثر موارد این کنترل پنل به نام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sz="2400" dirty="0" err="1" smtClean="0">
                <a:cs typeface="B Nazanin" panose="00000400000000000000" pitchFamily="2" charset="-78"/>
              </a:rPr>
              <a:t>Cpanel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معروف است که در لینوکس راه اندازی می شود. 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اگر قرار باشد شما با هر بار کد نویسی بخواهید کد مورد نظر خود را در این هاست کپی کنید و سپس به بررسی نتیجه بپردازید بسیار طولانی و طاقت فرسا می شود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راه حل چیست ؟؟؟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90" y="4336869"/>
            <a:ext cx="2288449" cy="167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مزیت های استفاده از 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err="1">
                <a:cs typeface="B Nazanin" panose="00000400000000000000" pitchFamily="2" charset="-78"/>
              </a:rPr>
              <a:t>Wamp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467" y="2133600"/>
            <a:ext cx="8915400" cy="377762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dirty="0">
                <a:cs typeface="B Nazanin" panose="00000400000000000000" pitchFamily="2" charset="-78"/>
              </a:rPr>
              <a:t>شما با استفاده از </a:t>
            </a:r>
            <a:r>
              <a:rPr lang="en-US" sz="2200" dirty="0">
                <a:cs typeface="B Nazanin" panose="00000400000000000000" pitchFamily="2" charset="-78"/>
              </a:rPr>
              <a:t>WAMP </a:t>
            </a:r>
            <a:r>
              <a:rPr lang="fa-IR" sz="2200" dirty="0">
                <a:cs typeface="B Nazanin" panose="00000400000000000000" pitchFamily="2" charset="-78"/>
              </a:rPr>
              <a:t>می توانید براحتی همه این تنظیمات را بصورت محلی بر روی سیستم خود نصب و اجرا کنید 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به همین دلیل است که در بسیاری از اوقات به نصب </a:t>
            </a:r>
            <a:r>
              <a:rPr lang="en-US" sz="2200" dirty="0">
                <a:cs typeface="B Nazanin" panose="00000400000000000000" pitchFamily="2" charset="-78"/>
              </a:rPr>
              <a:t>WAMP </a:t>
            </a:r>
            <a:r>
              <a:rPr lang="fa-IR" sz="2200" dirty="0">
                <a:cs typeface="B Nazanin" panose="00000400000000000000" pitchFamily="2" charset="-78"/>
              </a:rPr>
              <a:t>در سیستم عامل و راه اندازی سیستم های مدیریت محتوا در آن </a:t>
            </a:r>
            <a:r>
              <a:rPr lang="en-US" sz="2200" dirty="0">
                <a:cs typeface="B Nazanin" panose="00000400000000000000" pitchFamily="2" charset="-78"/>
              </a:rPr>
              <a:t>Local Host </a:t>
            </a:r>
            <a:r>
              <a:rPr lang="fa-IR" sz="2200" dirty="0">
                <a:cs typeface="B Nazanin" panose="00000400000000000000" pitchFamily="2" charset="-78"/>
              </a:rPr>
              <a:t>یا هاست محلی نیز گفته می شود زیرا تمامی مواردی که شما در یک هاستینگ اینترنتی نیاز دارید را بصورت یکجا و با چند کلیک فراهم می کند. </a:t>
            </a: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919549" y="2919549"/>
            <a:ext cx="6858000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3133</TotalTime>
  <Words>1167</Words>
  <Application>Microsoft Office PowerPoint</Application>
  <PresentationFormat>Widescreen</PresentationFormat>
  <Paragraphs>79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 Nazanin</vt:lpstr>
      <vt:lpstr>Calibri</vt:lpstr>
      <vt:lpstr>Calibri Light</vt:lpstr>
      <vt:lpstr>Tw Cen MT</vt:lpstr>
      <vt:lpstr>Tw Cen MT Condensed</vt:lpstr>
      <vt:lpstr>Wingdings 3</vt:lpstr>
      <vt:lpstr>Integral</vt:lpstr>
      <vt:lpstr>Office Theme</vt:lpstr>
      <vt:lpstr>Php my admin</vt:lpstr>
      <vt:lpstr>PowerPoint Presentation</vt:lpstr>
      <vt:lpstr> برخی از ویژگی های اصلی PhpMyAdmin عبارتند از: </vt:lpstr>
      <vt:lpstr>PowerPoint Presentation</vt:lpstr>
      <vt:lpstr>WAMP چیست ؟ </vt:lpstr>
      <vt:lpstr>مزیت های استفاده از  Wamp</vt:lpstr>
      <vt:lpstr>مزیت های استفاده از  Wamp</vt:lpstr>
      <vt:lpstr>مزیت های استفاده از  Wamp</vt:lpstr>
      <vt:lpstr>مزیت های استفاده از  Wamp</vt:lpstr>
      <vt:lpstr>XAMPP چیست ؟ </vt:lpstr>
      <vt:lpstr>PowerPoint Presentation</vt:lpstr>
      <vt:lpstr>مراحل نصب  XAMPP</vt:lpstr>
      <vt:lpstr>PowerPoint Presentation</vt:lpstr>
      <vt:lpstr>ما قصد داریم که PHP را نصب کنیم، برای همین نیازی به نصب Perl و Mercury و Tomcat نداریم. همانطور که تصویر فوق می بینید، می توانید گزینه های اضافی را غیر فعال کنید.</vt:lpstr>
      <vt:lpstr>PowerPoint Presentation</vt:lpstr>
      <vt:lpstr>هنگامی که دکمه ی Next را کلیک کنید، فرایند نصب شروع می شود مطابق تصویر زیر:</vt:lpstr>
      <vt:lpstr>پس از اتمام نصب، دیالوگ زیر را خواهیم دید که دکمه ی Yes را در آن کلیک کنید تا کنترل پنل xampp باز شود.</vt:lpstr>
      <vt:lpstr>در زیر تصویر کنترل پنل XAMPPرا می بینید :</vt:lpstr>
      <vt:lpstr>پیکربندی XAMPP </vt:lpstr>
      <vt:lpstr>اجزای xampp قابلیت  start و stop دارند و شما می توانید آن ها را به عنوان اپلیکیشن های مستقل     standalone استفاده کنید و یا آن ها را به عنوان سرویس های ویندوز نصب کنید که توسط ویندوز به طور خودکار مدیریت شود.</vt:lpstr>
      <vt:lpstr>PowerPoint Presentation</vt:lpstr>
      <vt:lpstr>اولین مرحله، انتخاب زبان است. در این قسمت، بر روی لینک اول English کلیک کنید تا زبان انگلیسی انتخاب شود.</vt:lpstr>
      <vt:lpstr> تصویر زیر کنترل پنل تحت وب  xampp است که برخی امکانات مفید را در خصوص xampp در اختیار ما قرار می دهد. </vt:lpstr>
      <vt:lpstr>از منوی سمت چپ صفحه، بر روی لینک status کلیک کنید تا صفحه ی زیر را مشاهده کنید. در صفحه ی فوق، وضعیت سرویس های xampp را مشاهده می کنید. همانطور که در تصویر مشخص است، سرویس FTP غیر فعال است و MySQL فعال می باشد... .</vt:lpstr>
      <vt:lpstr>تنظیم پسورد برای mysql  :  برای این منظور، از منوی سمت چپ سایت، بر روی لینک Security کلیک کنید تا صفحه ی تنظیمات امنیتی مطابق تصویر زیر باز شود </vt:lpstr>
      <vt:lpstr>PowerPoint Presentation</vt:lpstr>
      <vt:lpstr>PowerPoint Presentation</vt:lpstr>
      <vt:lpstr>PowerPoint Presentation</vt:lpstr>
      <vt:lpstr>پس از این که پسورد ها را set  کردید، اگر صفحه تان را refresh  کنید، مشاهده می کنید که نام کاربری و پسورد از شما درخواست می شود:</vt:lpstr>
      <vt:lpstr>شما با وارد کردن نام کاربری و پسورد تان، مجددا کنترل پنل xampp را مشاهده می کنید که این بار اگر به صفحه ی تنظیمات امنیتی مراجعه کنید مشاهده می کنید که هشدار های امنیتی خاموش شده اند و xampp امن شده است:</vt:lpstr>
      <vt:lpstr>در پایان، می خواهیم اطلاعات php را به دست آوریم. بر روی لینک phpinfo از منوی سمت چپ کلیک کنید تا صفحه مطابق تصویر زیر باز گردد:</vt:lpstr>
      <vt:lpstr>حال برای شروع کار با  phpmyadmin  باید ابتدا  xampp  را اجرا کرده و سرویس های apache  و  mysql  را  run  کنیم . </vt:lpstr>
      <vt:lpstr>حالا مرورگر خودتون رو باز کنید و آدرس  localhost/phpmyadmin رو وارد کنید. در این آدرس phpmyadmin  قرار گرفته که میتونید دیتابیس و جداول خودتون رو مدیریت کنید.</vt:lpstr>
      <vt:lpstr>برای ایجاد دیتابیس جدید تب یا گزینه  Databases رو انتخاب کنید. نام دیتابیستون رو وارد کنید و Collation اون رو روی  utf8_general_ci تنظیم کنید و دکمه  Create رو بزنید.</vt:lpstr>
      <vt:lpstr>حالا روی دیتابیس کلیک کنید و وارد پایگاه داده ی ایجاد شده برید.حالا میتونید نام جدولی که میخواین ایجاد کنید رو وارد کنید ، تعداد ستون های جدول یا فیلدهای مورد نیازتون در جدول رو هم وارد کنید و بعد دکمه  Go رو کلیک کنید.</vt:lpstr>
      <vt:lpstr>در پنجره ای که باز میشه نام فیلدها ، نوع اونها و مقادیری که مورد نیاز هست رو وارد و تنظیم کنید ، در انتها Storage Engine رو برابر با  MyIsam انتخاب کنید و Collation جدولتون رو هم  utf8_general_ci قرار بدید. حالا دکمه Save رو کلیک کنید و جدولتون رو ایجاد کنید.  </vt:lpstr>
      <vt:lpstr>حال که جداول خود را ساخته و به سطر های آن مقدار دهی کردید می توانید پرسجو های خود را وارد کرده و خروجی را ذخیره کنید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my admin</dc:title>
  <dc:creator>HANIYE</dc:creator>
  <cp:lastModifiedBy>HANIYE</cp:lastModifiedBy>
  <cp:revision>49</cp:revision>
  <dcterms:created xsi:type="dcterms:W3CDTF">2016-05-01T20:51:33Z</dcterms:created>
  <dcterms:modified xsi:type="dcterms:W3CDTF">2016-05-04T10:14:23Z</dcterms:modified>
</cp:coreProperties>
</file>