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  <p:sldMasterId id="2147483777" r:id="rId2"/>
    <p:sldMasterId id="2147485373" r:id="rId3"/>
  </p:sldMasterIdLst>
  <p:notesMasterIdLst>
    <p:notesMasterId r:id="rId17"/>
  </p:notesMasterIdLst>
  <p:handoutMasterIdLst>
    <p:handoutMasterId r:id="rId18"/>
  </p:handoutMasterIdLst>
  <p:sldIdLst>
    <p:sldId id="256" r:id="rId4"/>
    <p:sldId id="358" r:id="rId5"/>
    <p:sldId id="359" r:id="rId6"/>
    <p:sldId id="373" r:id="rId7"/>
    <p:sldId id="377" r:id="rId8"/>
    <p:sldId id="360" r:id="rId9"/>
    <p:sldId id="361" r:id="rId10"/>
    <p:sldId id="362" r:id="rId11"/>
    <p:sldId id="371" r:id="rId12"/>
    <p:sldId id="374" r:id="rId13"/>
    <p:sldId id="372" r:id="rId14"/>
    <p:sldId id="363" r:id="rId15"/>
    <p:sldId id="364" r:id="rId16"/>
  </p:sldIdLst>
  <p:sldSz cx="9144000" cy="6858000" type="screen4x3"/>
  <p:notesSz cx="7099300" cy="10234613"/>
  <p:defaultTextStyle>
    <a:defPPr>
      <a:defRPr lang="fa-IR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250B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aximized" horzBarState="maximized">
    <p:restoredLeft sz="65385" autoAdjust="0"/>
    <p:restoredTop sz="86477" autoAdjust="0"/>
  </p:normalViewPr>
  <p:slideViewPr>
    <p:cSldViewPr>
      <p:cViewPr varScale="1">
        <p:scale>
          <a:sx n="79" d="100"/>
          <a:sy n="79" d="100"/>
        </p:scale>
        <p:origin x="-14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02" y="4339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34"/>
    </p:cViewPr>
  </p:sorterViewPr>
  <p:notesViewPr>
    <p:cSldViewPr>
      <p:cViewPr varScale="1">
        <p:scale>
          <a:sx n="50" d="100"/>
          <a:sy n="50" d="100"/>
        </p:scale>
        <p:origin x="-2934" y="-96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8AB3D62-029A-4827-9480-4508C119C91C}" type="datetimeFigureOut">
              <a:rPr lang="en-US"/>
              <a:pPr>
                <a:defRPr/>
              </a:pPr>
              <a:t>1/12/2014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1BE222F-EB2A-40B9-B5DA-4F2093BE70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985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022725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A8A5E25-7D0F-45E3-8E2A-9EB3D4F62584}" type="datetimeFigureOut">
              <a:rPr lang="fa-IR" smtClean="0"/>
              <a:t>1435/03/11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022725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F45D6CF-004A-418D-BD43-D2007C39A75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20099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5D6CF-004A-418D-BD43-D2007C39A751}" type="slidenum">
              <a:rPr lang="fa-IR" smtClean="0"/>
              <a:t>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62592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CFCB6-DE4A-4051-985A-C24446A9453F}" type="datetimeFigureOut">
              <a:rPr lang="fa-IR"/>
              <a:pPr>
                <a:defRPr/>
              </a:pPr>
              <a:t>1435/03/11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A9A32-6239-43FD-9090-889D9E30009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CBB35-0E1C-4053-A70E-7C77F3ABDD82}" type="datetimeFigureOut">
              <a:rPr lang="fa-IR"/>
              <a:pPr>
                <a:defRPr/>
              </a:pPr>
              <a:t>1435/03/11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A1FC4-210E-4ECE-9482-50AEB77BE03D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32A1A-243E-4F28-BFA7-157FC4ECA5E0}" type="datetimeFigureOut">
              <a:rPr lang="fa-IR"/>
              <a:pPr>
                <a:defRPr/>
              </a:pPr>
              <a:t>1435/03/11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46687-3507-4215-9DEA-E8B74E7C604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2D07F-2E6D-416B-A1B0-E717465FA999}" type="datetimeFigureOut">
              <a:rPr lang="fa-IR"/>
              <a:pPr>
                <a:defRPr/>
              </a:pPr>
              <a:t>1435/03/11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7052D-A91A-4C15-A77E-68AEBE05538E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62491-3755-4012-84DD-072A3D5C9CA6}" type="datetimeFigureOut">
              <a:rPr lang="fa-IR"/>
              <a:pPr>
                <a:defRPr/>
              </a:pPr>
              <a:t>1435/03/11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7A9D7-2454-4397-AD34-4DCB92B55D61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1597E-17B9-4A2E-A79D-9A1B96FC9C5A}" type="datetimeFigureOut">
              <a:rPr lang="fa-IR"/>
              <a:pPr>
                <a:defRPr/>
              </a:pPr>
              <a:t>1435/03/11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C2A91-DBC6-480C-B777-E54DF82649F0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5D00A-9F4B-40E0-92D1-41EC001F5944}" type="datetimeFigureOut">
              <a:rPr lang="fa-IR"/>
              <a:pPr>
                <a:defRPr/>
              </a:pPr>
              <a:t>1435/03/11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56B3C-EB88-47CE-B083-842AE77F39EF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92411-F41C-43A7-A612-1625394162F2}" type="datetimeFigureOut">
              <a:rPr lang="fa-IR"/>
              <a:pPr>
                <a:defRPr/>
              </a:pPr>
              <a:t>1435/03/11</a:t>
            </a:fld>
            <a:endParaRPr lang="fa-I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8D41B-FEF6-4E02-84A0-86005F71D2D5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AEB4C-8912-4518-952E-A0AD60A5E063}" type="datetimeFigureOut">
              <a:rPr lang="fa-IR"/>
              <a:pPr>
                <a:defRPr/>
              </a:pPr>
              <a:t>1435/03/11</a:t>
            </a:fld>
            <a:endParaRPr lang="fa-I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BDAA8-504D-4623-93A6-44572FEAC462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99154-982F-4937-858A-742CD35B3A6D}" type="datetimeFigureOut">
              <a:rPr lang="fa-IR"/>
              <a:pPr>
                <a:defRPr/>
              </a:pPr>
              <a:t>1435/03/11</a:t>
            </a:fld>
            <a:endParaRPr lang="fa-I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614D4-3ED2-416E-9042-DD904AA6A72F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A3126-0543-4B85-95C1-C79E3FFCE2FE}" type="datetimeFigureOut">
              <a:rPr lang="fa-IR"/>
              <a:pPr>
                <a:defRPr/>
              </a:pPr>
              <a:t>1435/03/11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163D2-2754-4BE6-9872-E7CA111FE108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58AFC-F415-49A8-9E51-9532FBEBC855}" type="datetimeFigureOut">
              <a:rPr lang="fa-IR"/>
              <a:pPr>
                <a:defRPr/>
              </a:pPr>
              <a:t>1435/03/11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9FC86-38C8-4092-B7D0-C307871B79E9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a-I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17187-417E-4426-9AF4-E88F64F01DEC}" type="datetimeFigureOut">
              <a:rPr lang="fa-IR"/>
              <a:pPr>
                <a:defRPr/>
              </a:pPr>
              <a:t>1435/03/11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A660D-2C66-4966-BE39-7DAF8785A7D7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1B466-AE08-4786-8BC7-887E225D2758}" type="datetimeFigureOut">
              <a:rPr lang="fa-IR"/>
              <a:pPr>
                <a:defRPr/>
              </a:pPr>
              <a:t>1435/03/11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07C4B-5E9C-493E-9DEC-546A98A96D82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0861E-CAA0-4A9B-90D6-3C84619849E8}" type="datetimeFigureOut">
              <a:rPr lang="fa-IR"/>
              <a:pPr>
                <a:defRPr/>
              </a:pPr>
              <a:t>1435/03/11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DBAA8-D4CE-4277-9691-60F71A565FB9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7D5C60-62C2-4A2E-A56E-D05294A38958}" type="datetimeFigureOut">
              <a:rPr lang="fa-IR" smtClean="0"/>
              <a:pPr>
                <a:defRPr/>
              </a:pPr>
              <a:t>1435/03/11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8C93AA-3241-4BF0-BAB5-82DF086F1253}" type="slidenum">
              <a:rPr lang="fa-IR" smtClean="0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717F00-8128-4920-BE88-83877BB73414}" type="datetimeFigureOut">
              <a:rPr lang="fa-IR" smtClean="0"/>
              <a:pPr>
                <a:defRPr/>
              </a:pPr>
              <a:t>1435/03/11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D2FA3D-EC14-44E3-9E59-1E4F822D20B6}" type="slidenum">
              <a:rPr lang="fa-IR" smtClean="0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FFF6BB-FF2A-49F6-B05E-F792909FBE90}" type="datetimeFigureOut">
              <a:rPr lang="fa-IR" smtClean="0"/>
              <a:pPr>
                <a:defRPr/>
              </a:pPr>
              <a:t>1435/03/11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6F3A15-8646-411F-8B8E-604138C14FF1}" type="slidenum">
              <a:rPr lang="fa-IR" smtClean="0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3B6D58-5BFA-48FC-814F-BD5D29ED5F59}" type="datetimeFigureOut">
              <a:rPr lang="fa-IR" smtClean="0"/>
              <a:pPr>
                <a:defRPr/>
              </a:pPr>
              <a:t>1435/03/11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C21B01-E24B-453B-9C49-FF9D4D8AB2AF}" type="slidenum">
              <a:rPr lang="fa-IR" smtClean="0"/>
              <a:pPr>
                <a:defRPr/>
              </a:pPr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B3F5FA-FED8-44C0-999F-16FDAA2C5A1F}" type="datetimeFigureOut">
              <a:rPr lang="fa-IR" smtClean="0"/>
              <a:pPr>
                <a:defRPr/>
              </a:pPr>
              <a:t>1435/03/11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2412E5-EA6C-4506-9647-19F8ABCAB786}" type="slidenum">
              <a:rPr lang="fa-IR" smtClean="0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AFC547-7826-4A6F-AA94-6BADD49D0C6B}" type="datetimeFigureOut">
              <a:rPr lang="fa-IR" smtClean="0"/>
              <a:pPr>
                <a:defRPr/>
              </a:pPr>
              <a:t>1435/03/11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7875A4-BB92-45D5-A7BA-1068E6D42561}" type="slidenum">
              <a:rPr lang="fa-IR" smtClean="0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478882-93F6-4649-BC35-0E525C12B209}" type="datetimeFigureOut">
              <a:rPr lang="fa-IR" smtClean="0"/>
              <a:pPr>
                <a:defRPr/>
              </a:pPr>
              <a:t>1435/03/11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2099D5-981E-4608-B6BB-0E8EDC0AF5E3}" type="slidenum">
              <a:rPr lang="fa-IR" smtClean="0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8D200-2D4A-4734-BB8D-B429D15C1A74}" type="datetimeFigureOut">
              <a:rPr lang="fa-IR"/>
              <a:pPr>
                <a:defRPr/>
              </a:pPr>
              <a:t>1435/03/11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F6669-D82A-4F80-A30A-60D12F716E07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D45423-8DD1-497E-91DF-24ED645F9386}" type="datetimeFigureOut">
              <a:rPr lang="fa-IR" smtClean="0"/>
              <a:pPr>
                <a:defRPr/>
              </a:pPr>
              <a:t>1435/03/11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D768467-859D-4A2B-8045-646CB4F6B41D}" type="slidenum">
              <a:rPr lang="fa-IR" smtClean="0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A68996-A14E-483E-86F5-EBC53A7AE7B1}" type="datetimeFigureOut">
              <a:rPr lang="fa-IR" smtClean="0"/>
              <a:pPr>
                <a:defRPr/>
              </a:pPr>
              <a:t>1435/03/11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C8B9D-429A-4A85-B3D0-9043A6C09449}" type="slidenum">
              <a:rPr lang="fa-IR" smtClean="0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B292A7-71FC-439E-A736-E5A16D5EBD96}" type="datetimeFigureOut">
              <a:rPr lang="fa-IR" smtClean="0"/>
              <a:pPr>
                <a:defRPr/>
              </a:pPr>
              <a:t>1435/03/11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CB48C7-9BED-4D29-AD72-72EDCC01CA55}" type="slidenum">
              <a:rPr lang="fa-IR" smtClean="0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88D0DF-6853-4B25-ACAA-AB23318C08D6}" type="datetimeFigureOut">
              <a:rPr lang="fa-IR" smtClean="0"/>
              <a:pPr>
                <a:defRPr/>
              </a:pPr>
              <a:t>1435/03/11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659731-19D6-4405-85EE-197D658578C4}" type="slidenum">
              <a:rPr lang="fa-IR" smtClean="0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A6463-5150-4950-B585-03476A8ED5E9}" type="datetimeFigureOut">
              <a:rPr lang="fa-IR"/>
              <a:pPr>
                <a:defRPr/>
              </a:pPr>
              <a:t>1435/03/11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BD779-BCFE-45C8-9734-E2AA55C9E7F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6C419-0825-4463-8286-E09ACD3FCF5E}" type="datetimeFigureOut">
              <a:rPr lang="fa-IR"/>
              <a:pPr>
                <a:defRPr/>
              </a:pPr>
              <a:t>1435/03/11</a:t>
            </a:fld>
            <a:endParaRPr lang="fa-I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8E86F-E600-4C68-BA80-2ABE82CABF36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3988C-4D5E-4739-823C-29514D16F30E}" type="datetimeFigureOut">
              <a:rPr lang="fa-IR"/>
              <a:pPr>
                <a:defRPr/>
              </a:pPr>
              <a:t>1435/03/11</a:t>
            </a:fld>
            <a:endParaRPr lang="fa-I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7D3C2-E3D2-434D-A486-3AE55AAED10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6E03D-031D-47D1-A8F5-0659231E0B42}" type="datetimeFigureOut">
              <a:rPr lang="fa-IR"/>
              <a:pPr>
                <a:defRPr/>
              </a:pPr>
              <a:t>1435/03/11</a:t>
            </a:fld>
            <a:endParaRPr lang="fa-I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EB1C3-50F3-4ADF-A401-9A064CDACF77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BEE66-4C0B-456F-9EDC-FA702AAAB9C5}" type="datetimeFigureOut">
              <a:rPr lang="fa-IR"/>
              <a:pPr>
                <a:defRPr/>
              </a:pPr>
              <a:t>1435/03/11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709D7-D5BC-4AB1-B861-6C401966C7B4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a-I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7CD8D-D002-448F-B8AA-E93BAC514E8D}" type="datetimeFigureOut">
              <a:rPr lang="fa-IR"/>
              <a:pPr>
                <a:defRPr/>
              </a:pPr>
              <a:t>1435/03/11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F01E3-0652-4C0F-9C07-7E9A8785CE2A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40000"/>
            <a:lumOff val="60000"/>
            <a:alpha val="8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26C9AE5-B582-486D-9E2B-A10CBEB60AD9}" type="datetimeFigureOut">
              <a:rPr lang="fa-IR"/>
              <a:pPr>
                <a:defRPr/>
              </a:pPr>
              <a:t>1435/03/11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A928006-929E-423F-9EDD-76351C89696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40" r:id="rId1"/>
    <p:sldLayoutId id="2147485341" r:id="rId2"/>
    <p:sldLayoutId id="2147485342" r:id="rId3"/>
    <p:sldLayoutId id="2147485343" r:id="rId4"/>
    <p:sldLayoutId id="2147485344" r:id="rId5"/>
    <p:sldLayoutId id="2147485345" r:id="rId6"/>
    <p:sldLayoutId id="2147485346" r:id="rId7"/>
    <p:sldLayoutId id="2147485347" r:id="rId8"/>
    <p:sldLayoutId id="2147485348" r:id="rId9"/>
    <p:sldLayoutId id="2147485349" r:id="rId10"/>
    <p:sldLayoutId id="2147485350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B Titr" pitchFamily="2" charset="-78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40000"/>
            <a:lumOff val="60000"/>
            <a:alpha val="8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8F0704-34C7-4EA8-A027-757F59AEC79D}" type="datetimeFigureOut">
              <a:rPr lang="fa-IR"/>
              <a:pPr>
                <a:defRPr/>
              </a:pPr>
              <a:t>1435/03/11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8849574-6EE2-49A2-AC81-94EE8B922AC2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51" r:id="rId1"/>
    <p:sldLayoutId id="2147485352" r:id="rId2"/>
    <p:sldLayoutId id="2147485353" r:id="rId3"/>
    <p:sldLayoutId id="2147485354" r:id="rId4"/>
    <p:sldLayoutId id="2147485355" r:id="rId5"/>
    <p:sldLayoutId id="2147485356" r:id="rId6"/>
    <p:sldLayoutId id="2147485357" r:id="rId7"/>
    <p:sldLayoutId id="2147485358" r:id="rId8"/>
    <p:sldLayoutId id="2147485359" r:id="rId9"/>
    <p:sldLayoutId id="2147485360" r:id="rId10"/>
    <p:sldLayoutId id="2147485361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26C9AE5-B582-486D-9E2B-A10CBEB60AD9}" type="datetimeFigureOut">
              <a:rPr lang="fa-IR" smtClean="0"/>
              <a:pPr>
                <a:defRPr/>
              </a:pPr>
              <a:t>1435/03/11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A928006-929E-423F-9EDD-76351C896963}" type="slidenum">
              <a:rPr lang="fa-IR" smtClean="0"/>
              <a:pPr>
                <a:defRPr/>
              </a:pPr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74" r:id="rId1"/>
    <p:sldLayoutId id="2147485375" r:id="rId2"/>
    <p:sldLayoutId id="2147485376" r:id="rId3"/>
    <p:sldLayoutId id="2147485377" r:id="rId4"/>
    <p:sldLayoutId id="2147485378" r:id="rId5"/>
    <p:sldLayoutId id="2147485379" r:id="rId6"/>
    <p:sldLayoutId id="2147485380" r:id="rId7"/>
    <p:sldLayoutId id="2147485381" r:id="rId8"/>
    <p:sldLayoutId id="2147485382" r:id="rId9"/>
    <p:sldLayoutId id="2147485383" r:id="rId10"/>
    <p:sldLayoutId id="2147485384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itle 1"/>
          <p:cNvSpPr>
            <a:spLocks noGrp="1"/>
          </p:cNvSpPr>
          <p:nvPr>
            <p:ph type="ctrTitle"/>
          </p:nvPr>
        </p:nvSpPr>
        <p:spPr>
          <a:xfrm>
            <a:off x="755650" y="404813"/>
            <a:ext cx="7772400" cy="1368425"/>
          </a:xfrm>
        </p:spPr>
        <p:txBody>
          <a:bodyPr/>
          <a:lstStyle/>
          <a:p>
            <a:r>
              <a:rPr lang="fa-IR" sz="4800" b="1" dirty="0" smtClean="0">
                <a:solidFill>
                  <a:srgbClr val="FF0000"/>
                </a:solidFill>
              </a:rPr>
              <a:t>نظام هاي اقتصادي</a:t>
            </a:r>
            <a:endParaRPr lang="en-US" sz="4800" dirty="0" smtClean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313" y="2819400"/>
            <a:ext cx="6415087" cy="2824163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a-IR" sz="3600" spc="0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اقتصاد سیاسی فقر و نابرابری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a-IR" sz="3600" spc="0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فصل نهم کتاب اقتصاد سیاسی تطبیقی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fa-IR" sz="2000" spc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fa-IR" sz="2000" spc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fa-IR" sz="2000" spc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a-IR" sz="2000" spc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محمدرضا انیسی آرانی</a:t>
            </a:r>
            <a:endParaRPr lang="fa-IR" sz="2000" spc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sz="3600" dirty="0"/>
              <a:t>فقر و نابرابری در اقتصاد محافظه کار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2900" dirty="0" smtClean="0"/>
              <a:t>راه های مقابله با فقر</a:t>
            </a:r>
          </a:p>
          <a:p>
            <a:pPr lvl="1" algn="r" rtl="1"/>
            <a:r>
              <a:rPr lang="fa-IR" sz="2800" dirty="0" smtClean="0"/>
              <a:t>اصلاح نژاد:</a:t>
            </a:r>
          </a:p>
          <a:p>
            <a:pPr lvl="2" algn="r" rtl="1"/>
            <a:r>
              <a:rPr lang="fa-IR" sz="2000" dirty="0" smtClean="0"/>
              <a:t>فقر ناشی از عوامل ژنتیکی </a:t>
            </a:r>
            <a:r>
              <a:rPr lang="fa-IR" sz="2000" dirty="0" smtClean="0">
                <a:sym typeface="Wingdings" pitchFamily="2" charset="2"/>
              </a:rPr>
              <a:t> عقیم کردن فقرا</a:t>
            </a:r>
          </a:p>
          <a:p>
            <a:pPr lvl="1" algn="r" rtl="1"/>
            <a:r>
              <a:rPr lang="fa-IR" sz="2000" dirty="0" smtClean="0">
                <a:sym typeface="Wingdings" pitchFamily="2" charset="2"/>
              </a:rPr>
              <a:t>نقش پذیری زودهنگام:</a:t>
            </a:r>
          </a:p>
          <a:p>
            <a:pPr lvl="2" algn="r" rtl="1"/>
            <a:r>
              <a:rPr lang="fa-IR" sz="2000" dirty="0" smtClean="0">
                <a:sym typeface="Wingdings" pitchFamily="2" charset="2"/>
              </a:rPr>
              <a:t>اگر افراد در سنین پایین تر به ناتوانی خود پی ببرند تا بعدها احساس خشم و سرخوردگی کمتری به خاطر رتبه ی پایین خود داشته باشند.</a:t>
            </a:r>
          </a:p>
          <a:p>
            <a:pPr lvl="1" algn="r" rtl="1"/>
            <a:r>
              <a:rPr lang="fa-IR" sz="2000" dirty="0" smtClean="0">
                <a:sym typeface="Wingdings" pitchFamily="2" charset="2"/>
              </a:rPr>
              <a:t>رفاه متعادل:</a:t>
            </a:r>
          </a:p>
          <a:p>
            <a:pPr lvl="2" algn="r" rtl="1"/>
            <a:r>
              <a:rPr lang="fa-IR" sz="2000" dirty="0" smtClean="0">
                <a:sym typeface="Wingdings" pitchFamily="2" charset="2"/>
              </a:rPr>
              <a:t>دولت باید فقرا را کمک کند تا به سطحی متعادل از رفاه برسند.</a:t>
            </a:r>
            <a:endParaRPr lang="fa-IR" sz="2000" dirty="0"/>
          </a:p>
        </p:txBody>
      </p:sp>
    </p:spTree>
    <p:extLst>
      <p:ext uri="{BB962C8B-B14F-4D97-AF65-F5344CB8AC3E}">
        <p14:creationId xmlns:p14="http://schemas.microsoft.com/office/powerpoint/2010/main" val="360631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sz="3600" dirty="0"/>
              <a:t>فقر و نابرابری در </a:t>
            </a:r>
            <a:r>
              <a:rPr lang="fa-IR" sz="3600" dirty="0" smtClean="0"/>
              <a:t>لیبرالیسم مدرن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r" rtl="1"/>
            <a:r>
              <a:rPr lang="fa-IR" sz="2400" dirty="0" smtClean="0"/>
              <a:t>عوامل نابرابری</a:t>
            </a:r>
          </a:p>
          <a:p>
            <a:pPr lvl="1" algn="r" rtl="1"/>
            <a:r>
              <a:rPr lang="fa-IR" sz="2400" dirty="0" smtClean="0"/>
              <a:t>رقابت ناقص:</a:t>
            </a:r>
          </a:p>
          <a:p>
            <a:pPr lvl="2" algn="r" rtl="1"/>
            <a:r>
              <a:rPr lang="fa-IR" dirty="0" smtClean="0"/>
              <a:t>انحصار + تبادل اطلاعات ناقص </a:t>
            </a:r>
            <a:r>
              <a:rPr lang="fa-IR" dirty="0" smtClean="0">
                <a:sym typeface="Wingdings" pitchFamily="2" charset="2"/>
              </a:rPr>
              <a:t> استثمار افراد با اطلاعات کمتر</a:t>
            </a:r>
          </a:p>
          <a:p>
            <a:pPr lvl="1" algn="r" rtl="1"/>
            <a:r>
              <a:rPr lang="fa-IR" dirty="0" smtClean="0">
                <a:sym typeface="Wingdings" pitchFamily="2" charset="2"/>
              </a:rPr>
              <a:t>بی عدالتی های گذشته:</a:t>
            </a:r>
          </a:p>
          <a:p>
            <a:pPr lvl="2" algn="r" rtl="1"/>
            <a:r>
              <a:rPr lang="fa-IR" dirty="0" smtClean="0">
                <a:sym typeface="Wingdings" pitchFamily="2" charset="2"/>
              </a:rPr>
              <a:t>مالکیت نابرابر سرمایه و زمین در گذشته + به رسمیت شناخته شدن مالکیت در بازار، صرف نظر از منشأ آن  ایجاد نابرابری</a:t>
            </a:r>
          </a:p>
          <a:p>
            <a:pPr lvl="1" algn="r" rtl="1"/>
            <a:r>
              <a:rPr lang="fa-IR" dirty="0" smtClean="0">
                <a:sym typeface="Wingdings" pitchFamily="2" charset="2"/>
              </a:rPr>
              <a:t>سیکل فقر:</a:t>
            </a:r>
          </a:p>
          <a:p>
            <a:pPr lvl="2" algn="r" rtl="1"/>
            <a:r>
              <a:rPr lang="fa-IR" dirty="0" smtClean="0">
                <a:sym typeface="Wingdings" pitchFamily="2" charset="2"/>
              </a:rPr>
              <a:t>«فرهنگ فقر»: فرزندان فقرا مثل والدینشان زندگی می کنند و توان پیشرفت ندارند.</a:t>
            </a:r>
          </a:p>
          <a:p>
            <a:pPr lvl="1" algn="r" rtl="1"/>
            <a:r>
              <a:rPr lang="fa-IR" dirty="0" smtClean="0">
                <a:sym typeface="Wingdings" pitchFamily="2" charset="2"/>
              </a:rPr>
              <a:t>تبعیض:</a:t>
            </a:r>
          </a:p>
          <a:p>
            <a:pPr lvl="2" algn="r" rtl="1"/>
            <a:r>
              <a:rPr lang="fa-IR" dirty="0" smtClean="0">
                <a:sym typeface="Wingdings" pitchFamily="2" charset="2"/>
              </a:rPr>
              <a:t>کسانی که از لحاظ نژادی و قومی و... با افراد دارای قدرت و ثروت هماهنگ ترند، بیشتر رشد می کنند.</a:t>
            </a:r>
          </a:p>
          <a:p>
            <a:pPr lvl="1" algn="r" rtl="1"/>
            <a:r>
              <a:rPr lang="fa-IR" dirty="0" smtClean="0">
                <a:sym typeface="Wingdings" pitchFamily="2" charset="2"/>
              </a:rPr>
              <a:t>نظام آموزشی نامناسب:</a:t>
            </a:r>
          </a:p>
          <a:p>
            <a:pPr lvl="2" algn="r" rtl="1"/>
            <a:r>
              <a:rPr lang="fa-IR" dirty="0" smtClean="0">
                <a:sym typeface="Wingdings" pitchFamily="2" charset="2"/>
              </a:rPr>
              <a:t>کیفیت آموزشی برای فقیر و غنی یکسان نیست.</a:t>
            </a:r>
            <a:endParaRPr lang="fa-I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sz="3600" dirty="0"/>
              <a:t>فقر و نابرابری در </a:t>
            </a:r>
            <a:r>
              <a:rPr lang="fa-IR" sz="3600" dirty="0" smtClean="0"/>
              <a:t>لیبرالیسم مدرن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r" rtl="1"/>
            <a:r>
              <a:rPr lang="fa-IR" sz="2400" dirty="0" smtClean="0"/>
              <a:t>استدلال به نفع برابری</a:t>
            </a:r>
          </a:p>
          <a:p>
            <a:pPr lvl="1" algn="r" rtl="1"/>
            <a:r>
              <a:rPr lang="fa-IR" sz="1800" dirty="0" smtClean="0"/>
              <a:t>حداکثر کردن مطلوبیت:</a:t>
            </a:r>
          </a:p>
          <a:p>
            <a:pPr lvl="2" algn="r" rtl="1"/>
            <a:r>
              <a:rPr lang="fa-IR" dirty="0" smtClean="0"/>
              <a:t>یک دلار برای ثروتمند مطلوبیت کمتری نسبت به یک دلار برای فقیر دارد </a:t>
            </a:r>
            <a:r>
              <a:rPr lang="fa-IR" dirty="0" smtClean="0">
                <a:sym typeface="Wingdings" pitchFamily="2" charset="2"/>
              </a:rPr>
              <a:t> انتقال پول از ثروتمند به فقیر باعث بیشتر شدن مطلوبیت کل می شود.</a:t>
            </a:r>
          </a:p>
          <a:p>
            <a:pPr lvl="1" algn="r" rtl="1"/>
            <a:r>
              <a:rPr lang="fa-IR" sz="1800" dirty="0" smtClean="0">
                <a:sym typeface="Wingdings" pitchFamily="2" charset="2"/>
              </a:rPr>
              <a:t>رشد:</a:t>
            </a:r>
          </a:p>
          <a:p>
            <a:pPr lvl="2" algn="r" rtl="1"/>
            <a:r>
              <a:rPr lang="fa-IR" dirty="0" smtClean="0">
                <a:sym typeface="Wingdings" pitchFamily="2" charset="2"/>
              </a:rPr>
              <a:t>بازتوزیع درآمد از ثروتمند به فقیر  مصرف بیشتر فقرا  تولید بیشتر  افزایش رشد</a:t>
            </a:r>
            <a:endParaRPr lang="fa-IR" dirty="0">
              <a:sym typeface="Wingdings" pitchFamily="2" charset="2"/>
            </a:endParaRPr>
          </a:p>
          <a:p>
            <a:pPr lvl="1" algn="r" rtl="1"/>
            <a:r>
              <a:rPr lang="fa-IR" sz="1800" dirty="0" smtClean="0">
                <a:sym typeface="Wingdings" pitchFamily="2" charset="2"/>
              </a:rPr>
              <a:t>ثبات سیاسی:</a:t>
            </a:r>
          </a:p>
          <a:p>
            <a:pPr lvl="2" algn="r" rtl="1"/>
            <a:r>
              <a:rPr lang="fa-IR" dirty="0" smtClean="0">
                <a:sym typeface="Wingdings" pitchFamily="2" charset="2"/>
              </a:rPr>
              <a:t>ایجاد کنش هایی مثل فاشیسم و کمونیسم ناشی از نابرابری هاست.</a:t>
            </a:r>
          </a:p>
          <a:p>
            <a:pPr lvl="1" algn="r" rtl="1"/>
            <a:r>
              <a:rPr lang="fa-IR" sz="1800" dirty="0" smtClean="0">
                <a:sym typeface="Wingdings" pitchFamily="2" charset="2"/>
              </a:rPr>
              <a:t>افزایش حداکثری رفاه:</a:t>
            </a:r>
          </a:p>
          <a:p>
            <a:pPr lvl="2" algn="r" rtl="1"/>
            <a:r>
              <a:rPr lang="fa-IR" dirty="0" smtClean="0">
                <a:sym typeface="Wingdings" pitchFamily="2" charset="2"/>
              </a:rPr>
              <a:t>حتی یک بازار رقابت کامل هم نمی تواند بدون اصلاح منابع اولیه ی سرمایه‌ها مطلوبیت را حداکثر کند </a:t>
            </a:r>
            <a:r>
              <a:rPr lang="en-US" dirty="0" smtClean="0">
                <a:sym typeface="Wingdings" pitchFamily="2" charset="2"/>
              </a:rPr>
              <a:t>“</a:t>
            </a:r>
            <a:r>
              <a:rPr lang="fa-IR" dirty="0" smtClean="0">
                <a:sym typeface="Wingdings" pitchFamily="2" charset="2"/>
              </a:rPr>
              <a:t>برگسون، هیکس، کالدر- ص 183</a:t>
            </a:r>
            <a:r>
              <a:rPr lang="en-US" dirty="0" smtClean="0">
                <a:sym typeface="Wingdings" pitchFamily="2" charset="2"/>
              </a:rPr>
              <a:t>”</a:t>
            </a:r>
            <a:r>
              <a:rPr lang="fa-IR" dirty="0">
                <a:sym typeface="Wingdings" pitchFamily="2" charset="2"/>
              </a:rPr>
              <a:t> </a:t>
            </a:r>
            <a:r>
              <a:rPr lang="fa-IR" dirty="0" smtClean="0">
                <a:sym typeface="Wingdings" pitchFamily="2" charset="2"/>
              </a:rPr>
              <a:t> دولت باید دخالت کند و بازتوزیع صورت گیرد.</a:t>
            </a:r>
          </a:p>
          <a:p>
            <a:pPr lvl="1" algn="r" rtl="1"/>
            <a:r>
              <a:rPr lang="fa-IR" sz="1800" dirty="0" smtClean="0">
                <a:sym typeface="Wingdings" pitchFamily="2" charset="2"/>
              </a:rPr>
              <a:t>کارآیی:</a:t>
            </a:r>
          </a:p>
          <a:p>
            <a:pPr lvl="2" algn="r" rtl="1"/>
            <a:r>
              <a:rPr lang="fa-IR" dirty="0" smtClean="0">
                <a:sym typeface="Wingdings" pitchFamily="2" charset="2"/>
              </a:rPr>
              <a:t>فقر  جرم و جنایت بیشتر  هزینه ی بیشتر برای امنیت و بهداشت و تامین اجتماعی و غیره  منابع کمتر برای تولید</a:t>
            </a:r>
          </a:p>
          <a:p>
            <a:pPr lvl="1" algn="r" rtl="1"/>
            <a:r>
              <a:rPr lang="fa-IR" sz="1800" dirty="0" smtClean="0">
                <a:sym typeface="Wingdings" pitchFamily="2" charset="2"/>
              </a:rPr>
              <a:t>عدالت:</a:t>
            </a:r>
          </a:p>
          <a:p>
            <a:pPr lvl="2" algn="r" rtl="1"/>
            <a:r>
              <a:rPr lang="fa-IR" dirty="0" smtClean="0">
                <a:sym typeface="Wingdings" pitchFamily="2" charset="2"/>
              </a:rPr>
              <a:t>برابری بیشتر درآمد  فرصت برابر پیشرفت برای همه</a:t>
            </a:r>
          </a:p>
          <a:p>
            <a:pPr lvl="2" algn="r" rtl="1"/>
            <a:r>
              <a:rPr lang="fa-IR" dirty="0" smtClean="0">
                <a:sym typeface="Wingdings" pitchFamily="2" charset="2"/>
              </a:rPr>
              <a:t>(رالز) توزیع درآ»د به نحوی که رفاه فقیرترین اقشار را حداکثر کند. ثروت برای ثروتمند در صورتی مجاز است که باعث افزایش رفاه فقرا شود (ص 285)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534400" cy="758825"/>
          </a:xfrm>
          <a:ln cmpd="dbl"/>
        </p:spPr>
        <p:txBody>
          <a:bodyPr/>
          <a:lstStyle/>
          <a:p>
            <a:pPr algn="r" rtl="1"/>
            <a:r>
              <a:rPr lang="fa-IR" sz="3600" dirty="0"/>
              <a:t>فقر و نابرابری در لیبرالیسم مدرن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2400" dirty="0" smtClean="0"/>
              <a:t>راه های مقابله با فقر</a:t>
            </a:r>
          </a:p>
          <a:p>
            <a:pPr lvl="2" algn="r" rtl="1"/>
            <a:r>
              <a:rPr lang="fa-IR" sz="1600" dirty="0" smtClean="0"/>
              <a:t>ایجاد سقف درآمدی برای واجدان شرایط تسهیلات رفاهی</a:t>
            </a:r>
          </a:p>
          <a:p>
            <a:pPr lvl="2" algn="r" rtl="1"/>
            <a:r>
              <a:rPr lang="fa-IR" sz="1600" dirty="0" smtClean="0"/>
              <a:t>انگیزه های مالیاتی برای کسانی که بیکاران را استخدام می کنند</a:t>
            </a:r>
          </a:p>
          <a:p>
            <a:pPr lvl="2" algn="r" rtl="1"/>
            <a:r>
              <a:rPr lang="fa-IR" sz="1600" dirty="0" smtClean="0"/>
              <a:t>الزام به کارهایی مثل تمیزکردن معابر در مقابل دریافت کمک های رفاهی</a:t>
            </a:r>
          </a:p>
          <a:p>
            <a:pPr lvl="2" algn="r" rtl="1"/>
            <a:r>
              <a:rPr lang="fa-IR" sz="1600" dirty="0" smtClean="0"/>
              <a:t>مراکز آموزشی دولتی برای ایجاد فرصت بیشتر و آموزش بهتر</a:t>
            </a:r>
          </a:p>
          <a:p>
            <a:pPr lvl="2" algn="r" rtl="1"/>
            <a:r>
              <a:rPr lang="fa-IR" sz="1600" dirty="0" smtClean="0"/>
              <a:t>برنامه های تبعیض مثبت برای زنان و اقلیت ها</a:t>
            </a:r>
          </a:p>
          <a:p>
            <a:pPr lvl="2" algn="r" rtl="1"/>
            <a:r>
              <a:rPr lang="fa-IR" sz="1600" dirty="0" smtClean="0"/>
              <a:t>خطوط اتوبوس رانی سراسری برای ارتباط راحت تر و دسترسی آسان تر به مراکز آموزشی بهتر</a:t>
            </a:r>
          </a:p>
          <a:p>
            <a:pPr lvl="2" algn="r" rtl="1"/>
            <a:r>
              <a:rPr lang="fa-IR" sz="1600" dirty="0" smtClean="0"/>
              <a:t>آموزش و ارتقای کارگران غیر شاغل</a:t>
            </a:r>
          </a:p>
          <a:p>
            <a:pPr lvl="2" algn="r" rtl="1"/>
            <a:r>
              <a:rPr lang="fa-IR" sz="1600" dirty="0" smtClean="0"/>
              <a:t>تحصیص منابع از طریق یارانه های هدفمند از سوی دولت</a:t>
            </a:r>
          </a:p>
          <a:p>
            <a:pPr lvl="2" algn="r" rtl="1"/>
            <a:r>
              <a:rPr lang="fa-IR" sz="1600" dirty="0" smtClean="0"/>
              <a:t>اعطای مالکیت سهام به کارگران</a:t>
            </a:r>
          </a:p>
          <a:p>
            <a:pPr lvl="2" algn="r" rtl="1"/>
            <a:r>
              <a:rPr lang="fa-IR" sz="1600" dirty="0" smtClean="0"/>
              <a:t>نظام حداقل دستمزد بالا و افزایش تمایل به اشتغال در کارگرانی که به علت دستمزد پایین تمایلی به کار ندارند، هم چنین ترغیب بنگاه‌ها برای ارتقای بهره وری کارگران با آموزش آن ها</a:t>
            </a:r>
            <a:endParaRPr lang="en-US" sz="1600" dirty="0" smtClean="0"/>
          </a:p>
          <a:p>
            <a:pPr algn="r" rtl="1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sz="3600" b="1" dirty="0" smtClean="0"/>
              <a:t>مقدمه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r" rtl="1"/>
            <a:r>
              <a:rPr lang="fa-IR" sz="2000" dirty="0" smtClean="0"/>
              <a:t>آیا فقر از آثار توأم با رونق اقتصادی است؟</a:t>
            </a:r>
          </a:p>
          <a:p>
            <a:pPr lvl="0" algn="r" rtl="1"/>
            <a:r>
              <a:rPr lang="fa-IR" sz="2000" dirty="0" smtClean="0"/>
              <a:t>آیا فقر از زمینه های ورود دولت در بازار است؟</a:t>
            </a:r>
          </a:p>
          <a:p>
            <a:pPr lvl="0" algn="r" rtl="1"/>
            <a:r>
              <a:rPr lang="fa-IR" sz="2000" dirty="0" smtClean="0"/>
              <a:t>علل نابرابری چیست؟</a:t>
            </a:r>
          </a:p>
          <a:p>
            <a:pPr lvl="0" algn="r" rtl="1"/>
            <a:r>
              <a:rPr lang="fa-IR" sz="2000" dirty="0" smtClean="0"/>
              <a:t>چقدر از نابرابری برای اقتصاد مفید است؟</a:t>
            </a:r>
          </a:p>
          <a:p>
            <a:pPr lvl="0" algn="r" rtl="1"/>
            <a:r>
              <a:rPr lang="fa-IR" sz="2000" dirty="0" smtClean="0"/>
              <a:t>آیا بازتوزیع درست است؟</a:t>
            </a:r>
            <a:endParaRPr lang="en-US" sz="2000" dirty="0" smtClean="0"/>
          </a:p>
          <a:p>
            <a:pPr algn="r" rtl="1"/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sz="3600" dirty="0" smtClean="0"/>
              <a:t>فقر و نابرابری در لیبرالیسم کلاسیک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r" rtl="1"/>
            <a:r>
              <a:rPr lang="fa-IR" sz="2400" dirty="0" smtClean="0"/>
              <a:t>علل نابرابری</a:t>
            </a:r>
          </a:p>
          <a:p>
            <a:pPr lvl="1" algn="r" rtl="1"/>
            <a:r>
              <a:rPr lang="fa-IR" sz="1900" dirty="0" smtClean="0"/>
              <a:t>1. بهره وری افراد:</a:t>
            </a:r>
          </a:p>
          <a:p>
            <a:pPr marL="593725" lvl="2" indent="0" algn="r" rtl="1">
              <a:buNone/>
            </a:pPr>
            <a:r>
              <a:rPr lang="fa-IR" sz="1700" dirty="0" smtClean="0"/>
              <a:t>(نظریه جان بتیس کلارک؛ بهره وری نهایی) هر عامل تولید بر اساس سهم آن در تولید پاداش می گیرد و تا زمانی تولید ادامه دارد که </a:t>
            </a:r>
            <a:r>
              <a:rPr lang="en-US" sz="1700" dirty="0" smtClean="0"/>
              <a:t>MC&lt;MR</a:t>
            </a:r>
            <a:r>
              <a:rPr lang="fa-IR" sz="1700" dirty="0" smtClean="0"/>
              <a:t>.</a:t>
            </a:r>
          </a:p>
          <a:p>
            <a:pPr marL="593725" lvl="2" indent="0" algn="r" rtl="1">
              <a:buNone/>
            </a:pPr>
            <a:r>
              <a:rPr lang="fa-IR" sz="1700" dirty="0" smtClean="0"/>
              <a:t>مفهوم سرمایه انسانی: فرایندهایی مانند آموزش و مهارت که ارزش نیروی کار را بالا می برد. سرمایه انسانی </a:t>
            </a:r>
            <a:r>
              <a:rPr lang="fa-IR" sz="1700" dirty="0" smtClean="0">
                <a:sym typeface="Wingdings" pitchFamily="2" charset="2"/>
              </a:rPr>
              <a:t> تغییر در درآمدها</a:t>
            </a:r>
            <a:endParaRPr lang="fa-IR" sz="1700" dirty="0">
              <a:sym typeface="Wingdings" pitchFamily="2" charset="2"/>
            </a:endParaRPr>
          </a:p>
          <a:p>
            <a:pPr lvl="1" algn="r" rtl="1"/>
            <a:r>
              <a:rPr lang="fa-IR" sz="1900" dirty="0">
                <a:sym typeface="Wingdings" pitchFamily="2" charset="2"/>
              </a:rPr>
              <a:t>2. </a:t>
            </a:r>
            <a:r>
              <a:rPr lang="fa-IR" sz="1900" dirty="0" smtClean="0">
                <a:sym typeface="Wingdings" pitchFamily="2" charset="2"/>
              </a:rPr>
              <a:t>اولویت های فردی:</a:t>
            </a:r>
          </a:p>
          <a:p>
            <a:pPr marL="593725" lvl="2" indent="0" algn="r" rtl="1">
              <a:buNone/>
            </a:pPr>
            <a:r>
              <a:rPr lang="fa-IR" sz="1700" dirty="0" smtClean="0">
                <a:sym typeface="Wingdings" pitchFamily="2" charset="2"/>
              </a:rPr>
              <a:t>کسانی کار بیشتر را می پسندند و عده ای راحت طلبی را.</a:t>
            </a:r>
          </a:p>
          <a:p>
            <a:pPr lvl="1" algn="r" rtl="1"/>
            <a:r>
              <a:rPr lang="fa-IR" sz="1900" dirty="0">
                <a:sym typeface="Wingdings" pitchFamily="2" charset="2"/>
              </a:rPr>
              <a:t>3. تکنولوژی:</a:t>
            </a:r>
          </a:p>
          <a:p>
            <a:pPr marL="593725" lvl="2" indent="0" algn="r" rtl="1">
              <a:buNone/>
            </a:pPr>
            <a:r>
              <a:rPr lang="fa-IR" sz="1700" dirty="0" smtClean="0">
                <a:sym typeface="Wingdings" pitchFamily="2" charset="2"/>
              </a:rPr>
              <a:t>فناوری دستمزد نیروی ماهر را زیاد و دستمزد نیروی کار عادی را کم می کند.</a:t>
            </a:r>
          </a:p>
          <a:p>
            <a:pPr lvl="1" algn="r" rtl="1"/>
            <a:r>
              <a:rPr lang="fa-IR" sz="1900" dirty="0">
                <a:sym typeface="Wingdings" pitchFamily="2" charset="2"/>
              </a:rPr>
              <a:t>4. مداخله دولت:</a:t>
            </a:r>
          </a:p>
          <a:p>
            <a:pPr marL="593725" lvl="2" indent="0" algn="r" rtl="1">
              <a:buNone/>
            </a:pPr>
            <a:r>
              <a:rPr lang="fa-IR" sz="1700" dirty="0" smtClean="0">
                <a:sym typeface="Wingdings" pitchFamily="2" charset="2"/>
              </a:rPr>
              <a:t>در واقعیت بازار رقابت کامل وجود ندارد  توزیع درآمد بستگی دارد به مکان و زمان و شرایط افراد  نابرابری ایجاد می شود.</a:t>
            </a:r>
          </a:p>
          <a:p>
            <a:pPr marL="593725" lvl="2" indent="0" algn="r" rtl="1">
              <a:buNone/>
            </a:pPr>
            <a:r>
              <a:rPr lang="fa-IR" sz="1700" dirty="0" smtClean="0">
                <a:sym typeface="Wingdings" pitchFamily="2" charset="2"/>
              </a:rPr>
              <a:t>در عین حال دخالت دولت برای از بین بردن این نابرابری طبیعی، باعث ایجاد نابرابری در افراد حمایت شده می شود.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sz="3600" dirty="0" smtClean="0"/>
              <a:t>فقر و نابرابری در لیبرالیسم کلاسیک</a:t>
            </a:r>
            <a:endParaRPr lang="fa-I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r" rtl="1"/>
            <a:r>
              <a:rPr lang="fa-IR" sz="2400" dirty="0" smtClean="0"/>
              <a:t>استدلال به نفع نابرابری</a:t>
            </a:r>
            <a:endParaRPr lang="en-US" sz="1800" dirty="0"/>
          </a:p>
          <a:p>
            <a:pPr lvl="1" algn="r" rtl="1"/>
            <a:r>
              <a:rPr lang="fa-IR" sz="2400" dirty="0" smtClean="0"/>
              <a:t>1. آزادی:</a:t>
            </a:r>
          </a:p>
          <a:p>
            <a:pPr lvl="2" algn="r" rtl="1"/>
            <a:r>
              <a:rPr lang="fa-IR" dirty="0" smtClean="0"/>
              <a:t>همه آزادند </a:t>
            </a:r>
            <a:r>
              <a:rPr lang="fa-IR" dirty="0" smtClean="0">
                <a:sym typeface="Wingdings" pitchFamily="2" charset="2"/>
              </a:rPr>
              <a:t>و طبق ویژگی های مختلفی که دارند، نابرابری ایجاد می شود.</a:t>
            </a:r>
          </a:p>
          <a:p>
            <a:pPr lvl="2" algn="r" rtl="1"/>
            <a:r>
              <a:rPr lang="fa-IR" dirty="0" smtClean="0">
                <a:sym typeface="Wingdings" pitchFamily="2" charset="2"/>
              </a:rPr>
              <a:t>(سخن فریدمن) افزایش نابرابری و تجمع ثروت باعث ایجاد قدرت سیاسی در مقابل دولت می شود و اجازه می دهد افکاری که مخالف حاکمیت است نیز اجازه ظهور و بروز داشته باشد.</a:t>
            </a:r>
            <a:endParaRPr lang="fa-IR" dirty="0" smtClean="0"/>
          </a:p>
          <a:p>
            <a:pPr lvl="1" algn="r" rtl="1"/>
            <a:r>
              <a:rPr lang="fa-IR" sz="2400" dirty="0" smtClean="0"/>
              <a:t>عدالت:</a:t>
            </a:r>
          </a:p>
          <a:p>
            <a:pPr lvl="2" algn="r" rtl="1"/>
            <a:r>
              <a:rPr lang="fa-IR" dirty="0" smtClean="0"/>
              <a:t>طبق تفاوت در هزینه برای شغل (هزینه تحصیلات و استرس و...) دستمزدها فرق دارد.</a:t>
            </a:r>
            <a:endParaRPr lang="fa-IR" dirty="0"/>
          </a:p>
          <a:p>
            <a:pPr lvl="1" algn="r" rtl="1"/>
            <a:r>
              <a:rPr lang="fa-IR" sz="2400" dirty="0" smtClean="0"/>
              <a:t>کارآمدی:</a:t>
            </a:r>
          </a:p>
          <a:p>
            <a:pPr lvl="2" algn="r" rtl="1"/>
            <a:r>
              <a:rPr lang="fa-IR" dirty="0" smtClean="0"/>
              <a:t>نابرابری انگیزه برای افزایش بهره وری است.</a:t>
            </a:r>
          </a:p>
          <a:p>
            <a:pPr lvl="2" algn="r" rtl="1"/>
            <a:r>
              <a:rPr lang="fa-IR" dirty="0" smtClean="0"/>
              <a:t>نابرابری خالق انگیزه ای به نام پس انداز است.</a:t>
            </a:r>
          </a:p>
          <a:p>
            <a:pPr lvl="2" algn="r" rtl="1"/>
            <a:r>
              <a:rPr lang="fa-IR" dirty="0" smtClean="0"/>
              <a:t>نابرابری </a:t>
            </a:r>
            <a:r>
              <a:rPr lang="fa-IR" dirty="0" smtClean="0">
                <a:sym typeface="Wingdings" pitchFamily="2" charset="2"/>
              </a:rPr>
              <a:t> تقسیم کار  کارآمدی</a:t>
            </a:r>
            <a:endParaRPr lang="fa-IR" dirty="0"/>
          </a:p>
          <a:p>
            <a:pPr algn="r" rtl="1"/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95405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sz="3600" dirty="0"/>
              <a:t>فقر و نابرابری در لیبرالیسم کلاسیک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راه های مقابله با فقر</a:t>
            </a:r>
          </a:p>
          <a:p>
            <a:pPr lvl="1" algn="r" rtl="1"/>
            <a:r>
              <a:rPr lang="fa-IR" dirty="0" smtClean="0"/>
              <a:t>مالیات منفی (فریدمن):</a:t>
            </a:r>
          </a:p>
          <a:p>
            <a:pPr lvl="2" algn="r" rtl="1"/>
            <a:r>
              <a:rPr lang="fa-IR" dirty="0" smtClean="0"/>
              <a:t>حد درآمد بالاتر </a:t>
            </a:r>
            <a:r>
              <a:rPr lang="fa-IR" dirty="0" smtClean="0">
                <a:sym typeface="Wingdings" pitchFamily="2" charset="2"/>
              </a:rPr>
              <a:t> مالیات پایین تر</a:t>
            </a:r>
          </a:p>
          <a:p>
            <a:pPr lvl="2" algn="r" rtl="1"/>
            <a:r>
              <a:rPr lang="fa-IR" dirty="0" smtClean="0">
                <a:sym typeface="Wingdings" pitchFamily="2" charset="2"/>
              </a:rPr>
              <a:t>چون فقیران مستقیما پول دریافت می کنند کاغذبازی کم می شود و کرامت انسانی فقرا باقی می ماند.</a:t>
            </a:r>
          </a:p>
          <a:p>
            <a:pPr lvl="1" algn="r" rtl="1"/>
            <a:r>
              <a:rPr lang="fa-IR" dirty="0">
                <a:sym typeface="Wingdings" pitchFamily="2" charset="2"/>
              </a:rPr>
              <a:t>رشد</a:t>
            </a:r>
            <a:r>
              <a:rPr lang="fa-IR" dirty="0" smtClean="0">
                <a:sym typeface="Wingdings" pitchFamily="2" charset="2"/>
              </a:rPr>
              <a:t>:</a:t>
            </a:r>
            <a:endParaRPr lang="fa-IR" dirty="0">
              <a:sym typeface="Wingdings" pitchFamily="2" charset="2"/>
            </a:endParaRPr>
          </a:p>
          <a:p>
            <a:pPr lvl="2" algn="r" rtl="1"/>
            <a:r>
              <a:rPr lang="fa-IR" dirty="0" smtClean="0">
                <a:sym typeface="Wingdings" pitchFamily="2" charset="2"/>
              </a:rPr>
              <a:t>«رودخانه ی در حال مَد، همه ی قایق را بالا می برد.» یعنی وقتی کل اقتصاد رشد کرد، فقرا هم وضع بهتری پیدا می کنند.</a:t>
            </a:r>
          </a:p>
        </p:txBody>
      </p:sp>
    </p:spTree>
    <p:extLst>
      <p:ext uri="{BB962C8B-B14F-4D97-AF65-F5344CB8AC3E}">
        <p14:creationId xmlns:p14="http://schemas.microsoft.com/office/powerpoint/2010/main" val="258556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r" rtl="1"/>
            <a:r>
              <a:rPr lang="fa-IR" sz="3600" dirty="0"/>
              <a:t>فقر و نابرابری در </a:t>
            </a:r>
            <a:r>
              <a:rPr lang="fa-IR" sz="3600" dirty="0" smtClean="0"/>
              <a:t>اقتصاد رادیکال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r" rtl="1"/>
            <a:r>
              <a:rPr lang="fa-IR" sz="2400" dirty="0" smtClean="0"/>
              <a:t>عوامل فقر</a:t>
            </a:r>
            <a:endParaRPr lang="en-US" sz="1800" dirty="0" smtClean="0"/>
          </a:p>
          <a:p>
            <a:pPr lvl="1" algn="r" rtl="1"/>
            <a:r>
              <a:rPr lang="fa-IR" sz="2400" dirty="0" smtClean="0"/>
              <a:t>انباشت اولیه:</a:t>
            </a:r>
          </a:p>
          <a:p>
            <a:pPr lvl="2" algn="r" rtl="1"/>
            <a:r>
              <a:rPr lang="fa-IR" dirty="0" smtClean="0"/>
              <a:t>نبرد طبقاتی </a:t>
            </a:r>
            <a:r>
              <a:rPr lang="fa-IR" dirty="0" smtClean="0">
                <a:sym typeface="Wingdings" pitchFamily="2" charset="2"/>
              </a:rPr>
              <a:t> پیروزی یک طبقه و استثمار طبقه ای دیگر</a:t>
            </a:r>
          </a:p>
          <a:p>
            <a:pPr lvl="2" algn="r" rtl="1"/>
            <a:r>
              <a:rPr lang="fa-IR" dirty="0" smtClean="0">
                <a:sym typeface="Wingdings" pitchFamily="2" charset="2"/>
              </a:rPr>
              <a:t>انباشت اولیه  استثمار کارگر: چاره ای غیر از تن دادن به کار در کارخانه‌ها نبود  انباشت بیشتر و استثمار بیشتر</a:t>
            </a:r>
            <a:endParaRPr lang="en-US" dirty="0" smtClean="0"/>
          </a:p>
          <a:p>
            <a:pPr lvl="1" algn="r" rtl="1"/>
            <a:r>
              <a:rPr lang="fa-IR" dirty="0" smtClean="0"/>
              <a:t>ارتش ذخیره:</a:t>
            </a:r>
          </a:p>
          <a:p>
            <a:pPr lvl="2" algn="r" rtl="1"/>
            <a:r>
              <a:rPr lang="fa-IR" dirty="0"/>
              <a:t>کارگران بیکار = ارتشی از کارگران ذخیره و جویای کار </a:t>
            </a:r>
            <a:r>
              <a:rPr lang="fa-IR" dirty="0">
                <a:sym typeface="Wingdings" pitchFamily="2" charset="2"/>
              </a:rPr>
              <a:t> ناامنی کارگران شاغل</a:t>
            </a:r>
          </a:p>
          <a:p>
            <a:pPr lvl="2" algn="r" rtl="1"/>
            <a:r>
              <a:rPr lang="fa-IR" dirty="0">
                <a:sym typeface="Wingdings" pitchFamily="2" charset="2"/>
              </a:rPr>
              <a:t>افرایش فناوری  بیکار شدن کارگران بیشتر و افزایش افراد ارتش ذخیره و کاهش بیشتر دستمزدها</a:t>
            </a:r>
            <a:endParaRPr lang="fa-IR" dirty="0"/>
          </a:p>
          <a:p>
            <a:pPr lvl="1" algn="r" rtl="1"/>
            <a:r>
              <a:rPr lang="fa-IR" dirty="0" smtClean="0"/>
              <a:t>توسعه ی نامتوازن:</a:t>
            </a:r>
          </a:p>
          <a:p>
            <a:pPr lvl="2" algn="r" rtl="1"/>
            <a:r>
              <a:rPr lang="fa-IR" dirty="0">
                <a:sym typeface="Wingdings" pitchFamily="2" charset="2"/>
              </a:rPr>
              <a:t>صرفه های مقیاس + اثرات خارجی  توسعه ی صنعتی در یک منطقه ی خاص</a:t>
            </a:r>
            <a:endParaRPr lang="fa-IR" dirty="0"/>
          </a:p>
          <a:p>
            <a:pPr lvl="1" algn="r" rtl="1"/>
            <a:r>
              <a:rPr lang="fa-IR" dirty="0" smtClean="0"/>
              <a:t>بازارهای کار دوگانه:</a:t>
            </a:r>
          </a:p>
          <a:p>
            <a:pPr lvl="2" algn="r" rtl="1"/>
            <a:r>
              <a:rPr lang="fa-IR" dirty="0"/>
              <a:t>بازار کار اصلی (رقابت کارگران ماهر برای موقعیت های بالاتر) و بازار فرعی (رقابت کارگران غیرماهر برای موقعیت های عموما نامناسب)</a:t>
            </a:r>
          </a:p>
          <a:p>
            <a:pPr lvl="2" algn="r" rtl="1"/>
            <a:r>
              <a:rPr lang="fa-IR" dirty="0"/>
              <a:t>حاکم شدن کارگران ماهر بر غیرماهر و ایجاد تفرقه و ثبات حکومت بر کارگر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sz="3600" dirty="0"/>
              <a:t>فقر و نابرابری در اقتصاد رادیکال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r" rtl="1"/>
            <a:r>
              <a:rPr lang="fa-IR" sz="2400" dirty="0" smtClean="0"/>
              <a:t>استدلال به نفع برابری</a:t>
            </a:r>
          </a:p>
          <a:p>
            <a:pPr lvl="1" algn="r" rtl="1"/>
            <a:r>
              <a:rPr lang="fa-IR" sz="2400" dirty="0" smtClean="0"/>
              <a:t>کارآیی:</a:t>
            </a:r>
          </a:p>
          <a:p>
            <a:pPr lvl="2" algn="r" rtl="1"/>
            <a:r>
              <a:rPr lang="fa-IR" dirty="0"/>
              <a:t>نابرابری </a:t>
            </a:r>
            <a:r>
              <a:rPr lang="fa-IR" dirty="0">
                <a:sym typeface="Wingdings" pitchFamily="2" charset="2"/>
              </a:rPr>
              <a:t> زیردست ماندن بخشی از جامعه و حکومت یک طبقه ی خاص  هدر رفتن استعدادها  پایین آمدن رفاه کل جامعه</a:t>
            </a:r>
            <a:endParaRPr lang="fa-IR" dirty="0"/>
          </a:p>
          <a:p>
            <a:pPr lvl="1" algn="r" rtl="1"/>
            <a:r>
              <a:rPr lang="fa-IR" sz="2400" dirty="0" smtClean="0"/>
              <a:t>نظم اجتماعی:</a:t>
            </a:r>
          </a:p>
          <a:p>
            <a:pPr lvl="2" algn="r" rtl="1"/>
            <a:r>
              <a:rPr lang="fa-IR" dirty="0"/>
              <a:t>بر حکومت هزینه</a:t>
            </a:r>
            <a:r>
              <a:rPr lang="fa-IR" sz="1400" dirty="0"/>
              <a:t> </a:t>
            </a:r>
            <a:r>
              <a:rPr lang="fa-IR" dirty="0"/>
              <a:t>هایی برای فرونشاندن خشم و سرخوردگی های ناشی از استثمار، مانند تامین اجتماعی تحمیل می شود.</a:t>
            </a:r>
          </a:p>
          <a:p>
            <a:pPr lvl="2" algn="r" rtl="1"/>
            <a:r>
              <a:rPr lang="fa-IR" dirty="0"/>
              <a:t>ایجاد تعارضات اجتماعی</a:t>
            </a:r>
          </a:p>
          <a:p>
            <a:pPr lvl="1" algn="r" rtl="1"/>
            <a:r>
              <a:rPr lang="fa-IR" sz="2400" dirty="0" smtClean="0"/>
              <a:t>حقوق بشر:</a:t>
            </a:r>
          </a:p>
          <a:p>
            <a:pPr lvl="2" algn="r" rtl="1"/>
            <a:r>
              <a:rPr lang="fa-IR" dirty="0" smtClean="0"/>
              <a:t>انسان‌ها حق زندگی برابر دارند.</a:t>
            </a:r>
            <a:endParaRPr lang="en-US" dirty="0" smtClean="0"/>
          </a:p>
          <a:p>
            <a:pPr algn="r" rtl="1"/>
            <a:r>
              <a:rPr lang="fa-IR" dirty="0" smtClean="0"/>
              <a:t>تناقض در افکار مارکس: </a:t>
            </a:r>
          </a:p>
          <a:p>
            <a:pPr marL="274638" lvl="1" indent="0" algn="r" rtl="1">
              <a:buNone/>
            </a:pPr>
            <a:r>
              <a:rPr lang="fa-IR" dirty="0" smtClean="0"/>
              <a:t>(ص 273) شعار «از هر کس به اندازه ی توانش، به هر کس به اندازه ی نیازش» متضمن نابرابری است.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sz="3600" dirty="0"/>
              <a:t>فقر و نابرابری در اقتصاد رادیکال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r" rtl="1"/>
            <a:r>
              <a:rPr lang="fa-IR" sz="2400" dirty="0" smtClean="0"/>
              <a:t>رویکرد رادیکال و مقابله با فقر</a:t>
            </a:r>
            <a:endParaRPr lang="en-US" sz="1800" dirty="0" smtClean="0"/>
          </a:p>
          <a:p>
            <a:pPr lvl="1" algn="r" rtl="1"/>
            <a:r>
              <a:rPr lang="fa-IR" sz="2400" dirty="0" smtClean="0"/>
              <a:t>برنامه های رفاهی دولت در لیبرالیسم برای کنترل خشم مردم است نه کمک به محرومان.</a:t>
            </a:r>
          </a:p>
          <a:p>
            <a:pPr lvl="1" algn="r" rtl="1"/>
            <a:r>
              <a:rPr lang="fa-IR" sz="2400" dirty="0" smtClean="0"/>
              <a:t>ایجاد اشتغال برای همه</a:t>
            </a:r>
          </a:p>
          <a:p>
            <a:pPr lvl="1" algn="just" rtl="1"/>
            <a:r>
              <a:rPr lang="fa-IR" sz="2400" dirty="0" smtClean="0"/>
              <a:t>نظام بازار به علاوه ی برنامه های تامین اجتماعی متعدد (ص 275)</a:t>
            </a:r>
            <a:endParaRPr lang="en-US" sz="1800" dirty="0" smtClean="0"/>
          </a:p>
          <a:p>
            <a:pPr algn="r" rtl="1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sz="3600" dirty="0"/>
              <a:t>فقر و نابرابری در اقتصاد </a:t>
            </a:r>
            <a:r>
              <a:rPr lang="fa-IR" sz="3600" dirty="0" smtClean="0"/>
              <a:t>محافظه کار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r" rtl="1"/>
            <a:r>
              <a:rPr lang="fa-IR" sz="2000" dirty="0" smtClean="0"/>
              <a:t>عوامل نابرابری</a:t>
            </a:r>
            <a:endParaRPr lang="fa-IR" sz="2400" dirty="0" smtClean="0"/>
          </a:p>
          <a:p>
            <a:pPr lvl="1" algn="r" rtl="1"/>
            <a:r>
              <a:rPr lang="fa-IR" sz="1800" dirty="0"/>
              <a:t>تفاوت ذاتی در توانایی ها:</a:t>
            </a:r>
          </a:p>
          <a:p>
            <a:pPr lvl="2" algn="r" rtl="1"/>
            <a:r>
              <a:rPr lang="fa-IR" dirty="0"/>
              <a:t>(پارتو) بر اساس </a:t>
            </a:r>
            <a:r>
              <a:rPr lang="fa-IR" dirty="0" smtClean="0"/>
              <a:t>تفاوت‌ها در </a:t>
            </a:r>
            <a:r>
              <a:rPr lang="fa-IR" dirty="0"/>
              <a:t>بخل و هوش و ریسک پذیری و...، </a:t>
            </a:r>
            <a:r>
              <a:rPr lang="fa-IR" dirty="0" smtClean="0"/>
              <a:t>توانایی‌ها متفاوت </a:t>
            </a:r>
            <a:r>
              <a:rPr lang="fa-IR" dirty="0"/>
              <a:t>است و نابرابری وجود دارد.</a:t>
            </a:r>
          </a:p>
          <a:p>
            <a:pPr lvl="1" algn="r" rtl="1"/>
            <a:r>
              <a:rPr lang="fa-IR" sz="1800" dirty="0"/>
              <a:t>کاربردی بودن سلسله مراتب ها:</a:t>
            </a:r>
            <a:endParaRPr lang="en-US" sz="1800" dirty="0"/>
          </a:p>
          <a:p>
            <a:pPr lvl="2" algn="r" rtl="1"/>
            <a:r>
              <a:rPr lang="fa-IR" dirty="0" smtClean="0"/>
              <a:t>قدرت و سلسله مراتب نظم و قوانین را برای پیشرفت معین می کند.</a:t>
            </a:r>
          </a:p>
          <a:p>
            <a:pPr lvl="2" algn="r" rtl="1"/>
            <a:r>
              <a:rPr lang="fa-IR" dirty="0" smtClean="0"/>
              <a:t>کارها در مراتب یکسان نیستند </a:t>
            </a:r>
            <a:r>
              <a:rPr lang="fa-IR" dirty="0" smtClean="0">
                <a:sym typeface="Wingdings" pitchFamily="2" charset="2"/>
              </a:rPr>
              <a:t> اختلاف دستمزدها و تکالیف مربوط به کار</a:t>
            </a:r>
          </a:p>
          <a:p>
            <a:pPr lvl="1" algn="r" rtl="1"/>
            <a:r>
              <a:rPr lang="fa-IR" sz="1800" dirty="0" smtClean="0">
                <a:sym typeface="Wingdings" pitchFamily="2" charset="2"/>
              </a:rPr>
              <a:t>سرمایه داری:</a:t>
            </a:r>
          </a:p>
          <a:p>
            <a:pPr lvl="2" algn="r" rtl="1"/>
            <a:r>
              <a:rPr lang="fa-IR" dirty="0" smtClean="0">
                <a:sym typeface="Wingdings" pitchFamily="2" charset="2"/>
              </a:rPr>
              <a:t>سرمایه داری باعث تبدیل شدن افراد به افرادی منفرد و خارج شدن از شبکه های اجتماعی سنتی و ایجاد نابرابری شده است.</a:t>
            </a:r>
          </a:p>
          <a:p>
            <a:pPr lvl="1" algn="r" rtl="1"/>
            <a:r>
              <a:rPr lang="fa-IR" sz="1800" dirty="0" smtClean="0">
                <a:sym typeface="Wingdings" pitchFamily="2" charset="2"/>
              </a:rPr>
              <a:t>دولت:</a:t>
            </a:r>
          </a:p>
          <a:p>
            <a:pPr lvl="2" algn="r" rtl="1"/>
            <a:r>
              <a:rPr lang="fa-IR" dirty="0" smtClean="0">
                <a:sym typeface="Wingdings" pitchFamily="2" charset="2"/>
              </a:rPr>
              <a:t>دخالت دولت باعث ایجاد نابرابری هایی به سود کسانی که منتفع می شوند خواهد شد.</a:t>
            </a:r>
          </a:p>
          <a:p>
            <a:pPr lvl="1" algn="r" rtl="1"/>
            <a:r>
              <a:rPr lang="fa-IR" sz="1800" dirty="0" smtClean="0">
                <a:sym typeface="Wingdings" pitchFamily="2" charset="2"/>
              </a:rPr>
              <a:t>فرهنگ:</a:t>
            </a:r>
          </a:p>
          <a:p>
            <a:pPr lvl="2" algn="r" rtl="1"/>
            <a:r>
              <a:rPr lang="fa-IR" dirty="0" smtClean="0">
                <a:sym typeface="Wingdings" pitchFamily="2" charset="2"/>
              </a:rPr>
              <a:t>برخی فرهنگ‌ها مروج بطالت و برخی دیگر مروج کار و کوشش هستند.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Custom 1">
      <a:majorFont>
        <a:latin typeface="Georgia"/>
        <a:ea typeface=""/>
        <a:cs typeface="B Titr"/>
      </a:majorFont>
      <a:minorFont>
        <a:latin typeface="Georgia"/>
        <a:ea typeface=""/>
        <a:cs typeface="B Mitra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16748</TotalTime>
  <Words>1316</Words>
  <Application>Microsoft Office PowerPoint</Application>
  <PresentationFormat>On-screen Show (4:3)</PresentationFormat>
  <Paragraphs>133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Custom Design</vt:lpstr>
      <vt:lpstr>1_Custom Design</vt:lpstr>
      <vt:lpstr>Angles</vt:lpstr>
      <vt:lpstr>نظام هاي اقتصادي</vt:lpstr>
      <vt:lpstr>مقدمه</vt:lpstr>
      <vt:lpstr>فقر و نابرابری در لیبرالیسم کلاسیک</vt:lpstr>
      <vt:lpstr>فقر و نابرابری در لیبرالیسم کلاسیک</vt:lpstr>
      <vt:lpstr>فقر و نابرابری در لیبرالیسم کلاسیک</vt:lpstr>
      <vt:lpstr>فقر و نابرابری در اقتصاد رادیکال</vt:lpstr>
      <vt:lpstr>فقر و نابرابری در اقتصاد رادیکال</vt:lpstr>
      <vt:lpstr>فقر و نابرابری در اقتصاد رادیکال</vt:lpstr>
      <vt:lpstr>فقر و نابرابری در اقتصاد محافظه کار</vt:lpstr>
      <vt:lpstr>فقر و نابرابری در اقتصاد محافظه کار</vt:lpstr>
      <vt:lpstr>فقر و نابرابری در لیبرالیسم مدرن</vt:lpstr>
      <vt:lpstr>فقر و نابرابری در لیبرالیسم مدرن</vt:lpstr>
      <vt:lpstr>فقر و نابرابری در لیبرالیسم مدرن</vt:lpstr>
    </vt:vector>
  </TitlesOfParts>
  <Company>Emtedad Sazgar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«سازوکار بازار، نهادهای حقوقی و تخصیص منابع»  در اسلام</dc:title>
  <dc:creator>Aria</dc:creator>
  <cp:lastModifiedBy>Javad</cp:lastModifiedBy>
  <cp:revision>769</cp:revision>
  <dcterms:created xsi:type="dcterms:W3CDTF">2009-01-13T09:50:30Z</dcterms:created>
  <dcterms:modified xsi:type="dcterms:W3CDTF">2014-01-12T10:08:24Z</dcterms:modified>
</cp:coreProperties>
</file>