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3" r:id="rId1"/>
    <p:sldMasterId id="2147483750" r:id="rId2"/>
    <p:sldMasterId id="2147483762" r:id="rId3"/>
  </p:sldMasterIdLst>
  <p:notesMasterIdLst>
    <p:notesMasterId r:id="rId132"/>
  </p:notesMasterIdLst>
  <p:sldIdLst>
    <p:sldId id="438" r:id="rId4"/>
    <p:sldId id="403" r:id="rId5"/>
    <p:sldId id="258" r:id="rId6"/>
    <p:sldId id="259" r:id="rId7"/>
    <p:sldId id="260" r:id="rId8"/>
    <p:sldId id="261" r:id="rId9"/>
    <p:sldId id="262" r:id="rId10"/>
    <p:sldId id="434" r:id="rId11"/>
    <p:sldId id="264" r:id="rId12"/>
    <p:sldId id="404" r:id="rId13"/>
    <p:sldId id="267" r:id="rId14"/>
    <p:sldId id="266" r:id="rId15"/>
    <p:sldId id="268" r:id="rId16"/>
    <p:sldId id="269" r:id="rId17"/>
    <p:sldId id="405" r:id="rId18"/>
    <p:sldId id="406" r:id="rId19"/>
    <p:sldId id="407" r:id="rId20"/>
    <p:sldId id="408" r:id="rId21"/>
    <p:sldId id="409" r:id="rId22"/>
    <p:sldId id="283" r:id="rId23"/>
    <p:sldId id="410" r:id="rId24"/>
    <p:sldId id="411" r:id="rId25"/>
    <p:sldId id="412" r:id="rId26"/>
    <p:sldId id="413" r:id="rId27"/>
    <p:sldId id="414" r:id="rId28"/>
    <p:sldId id="415" r:id="rId29"/>
    <p:sldId id="416" r:id="rId30"/>
    <p:sldId id="417" r:id="rId31"/>
    <p:sldId id="418" r:id="rId32"/>
    <p:sldId id="419" r:id="rId33"/>
    <p:sldId id="420" r:id="rId34"/>
    <p:sldId id="421" r:id="rId35"/>
    <p:sldId id="422" r:id="rId36"/>
    <p:sldId id="424" r:id="rId37"/>
    <p:sldId id="425" r:id="rId38"/>
    <p:sldId id="435" r:id="rId39"/>
    <p:sldId id="426" r:id="rId40"/>
    <p:sldId id="427" r:id="rId41"/>
    <p:sldId id="437" r:id="rId42"/>
    <p:sldId id="433" r:id="rId43"/>
    <p:sldId id="429" r:id="rId44"/>
    <p:sldId id="430" r:id="rId45"/>
    <p:sldId id="431" r:id="rId46"/>
    <p:sldId id="432" r:id="rId47"/>
    <p:sldId id="444" r:id="rId48"/>
    <p:sldId id="336" r:id="rId49"/>
    <p:sldId id="439" r:id="rId50"/>
    <p:sldId id="440" r:id="rId51"/>
    <p:sldId id="441" r:id="rId52"/>
    <p:sldId id="443" r:id="rId53"/>
    <p:sldId id="397" r:id="rId54"/>
    <p:sldId id="401" r:id="rId55"/>
    <p:sldId id="400"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447" r:id="rId71"/>
    <p:sldId id="356" r:id="rId72"/>
    <p:sldId id="399" r:id="rId73"/>
    <p:sldId id="357" r:id="rId74"/>
    <p:sldId id="365" r:id="rId75"/>
    <p:sldId id="370" r:id="rId76"/>
    <p:sldId id="271" r:id="rId77"/>
    <p:sldId id="272" r:id="rId78"/>
    <p:sldId id="273" r:id="rId79"/>
    <p:sldId id="274" r:id="rId80"/>
    <p:sldId id="275" r:id="rId81"/>
    <p:sldId id="276" r:id="rId82"/>
    <p:sldId id="277" r:id="rId83"/>
    <p:sldId id="278" r:id="rId84"/>
    <p:sldId id="279" r:id="rId85"/>
    <p:sldId id="280" r:id="rId86"/>
    <p:sldId id="445" r:id="rId87"/>
    <p:sldId id="446" r:id="rId88"/>
    <p:sldId id="284" r:id="rId89"/>
    <p:sldId id="285" r:id="rId90"/>
    <p:sldId id="286" r:id="rId91"/>
    <p:sldId id="287" r:id="rId92"/>
    <p:sldId id="288" r:id="rId93"/>
    <p:sldId id="325" r:id="rId94"/>
    <p:sldId id="289" r:id="rId95"/>
    <p:sldId id="290" r:id="rId96"/>
    <p:sldId id="291" r:id="rId97"/>
    <p:sldId id="292" r:id="rId98"/>
    <p:sldId id="324" r:id="rId99"/>
    <p:sldId id="314" r:id="rId100"/>
    <p:sldId id="293" r:id="rId101"/>
    <p:sldId id="294" r:id="rId102"/>
    <p:sldId id="295" r:id="rId103"/>
    <p:sldId id="296" r:id="rId104"/>
    <p:sldId id="297" r:id="rId105"/>
    <p:sldId id="316" r:id="rId106"/>
    <p:sldId id="298" r:id="rId107"/>
    <p:sldId id="317" r:id="rId108"/>
    <p:sldId id="299" r:id="rId109"/>
    <p:sldId id="318" r:id="rId110"/>
    <p:sldId id="300" r:id="rId111"/>
    <p:sldId id="301" r:id="rId112"/>
    <p:sldId id="319" r:id="rId113"/>
    <p:sldId id="320" r:id="rId114"/>
    <p:sldId id="302" r:id="rId115"/>
    <p:sldId id="303" r:id="rId116"/>
    <p:sldId id="321" r:id="rId117"/>
    <p:sldId id="322" r:id="rId118"/>
    <p:sldId id="315" r:id="rId119"/>
    <p:sldId id="304" r:id="rId120"/>
    <p:sldId id="313" r:id="rId121"/>
    <p:sldId id="305" r:id="rId122"/>
    <p:sldId id="306" r:id="rId123"/>
    <p:sldId id="307" r:id="rId124"/>
    <p:sldId id="323" r:id="rId125"/>
    <p:sldId id="308" r:id="rId126"/>
    <p:sldId id="309" r:id="rId127"/>
    <p:sldId id="310" r:id="rId128"/>
    <p:sldId id="311" r:id="rId129"/>
    <p:sldId id="312" r:id="rId130"/>
    <p:sldId id="402" r:id="rId131"/>
  </p:sldIdLst>
  <p:sldSz cx="9144000" cy="6858000" type="screen4x3"/>
  <p:notesSz cx="6858000" cy="9144000"/>
  <p:defaultTextStyle>
    <a:defPPr>
      <a:defRPr lang="fa-IR"/>
    </a:defPPr>
    <a:lvl1pPr algn="r" rtl="0" fontAlgn="base">
      <a:spcBef>
        <a:spcPct val="0"/>
      </a:spcBef>
      <a:spcAft>
        <a:spcPct val="0"/>
      </a:spcAft>
      <a:defRPr sz="2400" kern="1200">
        <a:solidFill>
          <a:schemeClr val="tx1"/>
        </a:solidFill>
        <a:latin typeface="Arial" charset="0"/>
        <a:ea typeface="+mn-ea"/>
        <a:cs typeface="Arial" charset="0"/>
      </a:defRPr>
    </a:lvl1pPr>
    <a:lvl2pPr marL="457200" algn="r" rtl="0" fontAlgn="base">
      <a:spcBef>
        <a:spcPct val="0"/>
      </a:spcBef>
      <a:spcAft>
        <a:spcPct val="0"/>
      </a:spcAft>
      <a:defRPr sz="2400" kern="1200">
        <a:solidFill>
          <a:schemeClr val="tx1"/>
        </a:solidFill>
        <a:latin typeface="Arial" charset="0"/>
        <a:ea typeface="+mn-ea"/>
        <a:cs typeface="Arial" charset="0"/>
      </a:defRPr>
    </a:lvl2pPr>
    <a:lvl3pPr marL="914400" algn="r" rtl="0" fontAlgn="base">
      <a:spcBef>
        <a:spcPct val="0"/>
      </a:spcBef>
      <a:spcAft>
        <a:spcPct val="0"/>
      </a:spcAft>
      <a:defRPr sz="2400" kern="1200">
        <a:solidFill>
          <a:schemeClr val="tx1"/>
        </a:solidFill>
        <a:latin typeface="Arial" charset="0"/>
        <a:ea typeface="+mn-ea"/>
        <a:cs typeface="Arial" charset="0"/>
      </a:defRPr>
    </a:lvl3pPr>
    <a:lvl4pPr marL="1371600" algn="r" rtl="0" fontAlgn="base">
      <a:spcBef>
        <a:spcPct val="0"/>
      </a:spcBef>
      <a:spcAft>
        <a:spcPct val="0"/>
      </a:spcAft>
      <a:defRPr sz="2400" kern="1200">
        <a:solidFill>
          <a:schemeClr val="tx1"/>
        </a:solidFill>
        <a:latin typeface="Arial" charset="0"/>
        <a:ea typeface="+mn-ea"/>
        <a:cs typeface="Arial" charset="0"/>
      </a:defRPr>
    </a:lvl4pPr>
    <a:lvl5pPr marL="1828800" algn="r"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CC00"/>
    <a:srgbClr val="0000FF"/>
    <a:srgbClr val="CCFF99"/>
    <a:srgbClr val="CCFFCC"/>
    <a:srgbClr val="FF0000"/>
    <a:srgbClr val="990000"/>
    <a:srgbClr val="009999"/>
    <a:srgbClr val="66FF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251" autoAdjust="0"/>
    <p:restoredTop sz="94683" autoAdjust="0"/>
  </p:normalViewPr>
  <p:slideViewPr>
    <p:cSldViewPr>
      <p:cViewPr varScale="1">
        <p:scale>
          <a:sx n="87" d="100"/>
          <a:sy n="87" d="100"/>
        </p:scale>
        <p:origin x="-14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13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03DD5-B9AD-485B-901D-2DABDCE32B02}" type="doc">
      <dgm:prSet loTypeId="urn:microsoft.com/office/officeart/2005/8/layout/radial1" loCatId="relationship" qsTypeId="urn:microsoft.com/office/officeart/2005/8/quickstyle/simple1" qsCatId="simple" csTypeId="urn:microsoft.com/office/officeart/2005/8/colors/accent1_2" csCatId="accent1"/>
      <dgm:spPr/>
    </dgm:pt>
    <dgm:pt modelId="{1341D626-AE43-414D-A95D-ED22AAD7B5C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حرارت</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9ECF64C4-0E58-4D69-85CB-27490278C879}" type="parTrans" cxnId="{7A024265-9165-4B4F-AEEB-A17BC480184C}">
      <dgm:prSet/>
      <dgm:spPr/>
    </dgm:pt>
    <dgm:pt modelId="{92A4A548-AD08-4D2B-9993-D774B421F8FF}" type="sibTrans" cxnId="{7A024265-9165-4B4F-AEEB-A17BC480184C}">
      <dgm:prSet/>
      <dgm:spPr/>
    </dgm:pt>
    <dgm:pt modelId="{A0197BAB-746A-411F-BBC0-D70B770AFB2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اکسیژن</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654C8E40-789F-4799-8F43-029229CE25C9}" type="parTrans" cxnId="{A3FCA9B4-0192-4181-89C1-E31ED6FCA77B}">
      <dgm:prSet/>
      <dgm:spPr/>
      <dgm:t>
        <a:bodyPr/>
        <a:lstStyle/>
        <a:p>
          <a:pPr rtl="1"/>
          <a:endParaRPr lang="fa-IR"/>
        </a:p>
      </dgm:t>
    </dgm:pt>
    <dgm:pt modelId="{E3A9B4D7-3946-414C-A295-06E3978196C6}" type="sibTrans" cxnId="{A3FCA9B4-0192-4181-89C1-E31ED6FCA77B}">
      <dgm:prSet/>
      <dgm:spPr/>
    </dgm:pt>
    <dgm:pt modelId="{45D8388F-6082-4C63-85B2-40C9CA2DD921}">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مواد</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سوختنی</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FA3EE821-BE5F-4EC0-8843-2103D91FE9D8}" type="parTrans" cxnId="{0EA2FE10-212F-4308-8733-FDEE979B854E}">
      <dgm:prSet/>
      <dgm:spPr/>
      <dgm:t>
        <a:bodyPr/>
        <a:lstStyle/>
        <a:p>
          <a:pPr rtl="1"/>
          <a:endParaRPr lang="fa-IR"/>
        </a:p>
      </dgm:t>
    </dgm:pt>
    <dgm:pt modelId="{9CCCF2BD-8F2A-465C-BE6E-EE034069AA83}" type="sibTrans" cxnId="{0EA2FE10-212F-4308-8733-FDEE979B854E}">
      <dgm:prSet/>
      <dgm:spPr/>
    </dgm:pt>
    <dgm:pt modelId="{0EE57A91-4F96-4801-B398-499D4D7E2598}">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واکنشهای</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شیمیایی</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A7510AC1-2FA0-4495-A43B-B1EA1C1E2EE1}" type="parTrans" cxnId="{675741B6-75F1-4C61-A5E1-A6EFC6CD8E37}">
      <dgm:prSet/>
      <dgm:spPr/>
      <dgm:t>
        <a:bodyPr/>
        <a:lstStyle/>
        <a:p>
          <a:pPr rtl="1"/>
          <a:endParaRPr lang="fa-IR"/>
        </a:p>
      </dgm:t>
    </dgm:pt>
    <dgm:pt modelId="{B9D34F66-B201-465E-A7B3-FDA909D0BCE1}" type="sibTrans" cxnId="{675741B6-75F1-4C61-A5E1-A6EFC6CD8E37}">
      <dgm:prSet/>
      <dgm:spPr/>
    </dgm:pt>
    <dgm:pt modelId="{DC0C136B-1249-40F9-9CDC-9FECCEF323C0}" type="pres">
      <dgm:prSet presAssocID="{6B003DD5-B9AD-485B-901D-2DABDCE32B02}" presName="cycle" presStyleCnt="0">
        <dgm:presLayoutVars>
          <dgm:chMax val="1"/>
          <dgm:dir/>
          <dgm:animLvl val="ctr"/>
          <dgm:resizeHandles val="exact"/>
        </dgm:presLayoutVars>
      </dgm:prSet>
      <dgm:spPr/>
    </dgm:pt>
    <dgm:pt modelId="{44F9E43C-447F-4720-973C-FD8EA94031DF}" type="pres">
      <dgm:prSet presAssocID="{1341D626-AE43-414D-A95D-ED22AAD7B5CB}" presName="centerShape" presStyleLbl="node0" presStyleIdx="0" presStyleCnt="1"/>
      <dgm:spPr/>
    </dgm:pt>
    <dgm:pt modelId="{029A5C97-4C94-4BD6-B500-E6955E1ED25C}" type="pres">
      <dgm:prSet presAssocID="{654C8E40-789F-4799-8F43-029229CE25C9}" presName="Name9" presStyleLbl="parChTrans1D2" presStyleIdx="0" presStyleCnt="3"/>
      <dgm:spPr/>
    </dgm:pt>
    <dgm:pt modelId="{6A4F0116-8F91-40AF-AC47-1E979B860176}" type="pres">
      <dgm:prSet presAssocID="{654C8E40-789F-4799-8F43-029229CE25C9}" presName="connTx" presStyleLbl="parChTrans1D2" presStyleIdx="0" presStyleCnt="3"/>
      <dgm:spPr/>
    </dgm:pt>
    <dgm:pt modelId="{39021B2B-37AE-4464-81C7-35F566322D57}" type="pres">
      <dgm:prSet presAssocID="{A0197BAB-746A-411F-BBC0-D70B770AFB23}" presName="node" presStyleLbl="node1" presStyleIdx="0" presStyleCnt="3">
        <dgm:presLayoutVars>
          <dgm:bulletEnabled val="1"/>
        </dgm:presLayoutVars>
      </dgm:prSet>
      <dgm:spPr/>
    </dgm:pt>
    <dgm:pt modelId="{C94F2111-9E4A-449F-A1FE-04CE504EDFB1}" type="pres">
      <dgm:prSet presAssocID="{FA3EE821-BE5F-4EC0-8843-2103D91FE9D8}" presName="Name9" presStyleLbl="parChTrans1D2" presStyleIdx="1" presStyleCnt="3"/>
      <dgm:spPr/>
    </dgm:pt>
    <dgm:pt modelId="{A6B5714F-79F2-41BC-8AF0-AEE55C431C35}" type="pres">
      <dgm:prSet presAssocID="{FA3EE821-BE5F-4EC0-8843-2103D91FE9D8}" presName="connTx" presStyleLbl="parChTrans1D2" presStyleIdx="1" presStyleCnt="3"/>
      <dgm:spPr/>
    </dgm:pt>
    <dgm:pt modelId="{1172F116-CC72-4141-AD06-9A05956691A1}" type="pres">
      <dgm:prSet presAssocID="{45D8388F-6082-4C63-85B2-40C9CA2DD921}" presName="node" presStyleLbl="node1" presStyleIdx="1" presStyleCnt="3">
        <dgm:presLayoutVars>
          <dgm:bulletEnabled val="1"/>
        </dgm:presLayoutVars>
      </dgm:prSet>
      <dgm:spPr/>
    </dgm:pt>
    <dgm:pt modelId="{A1978977-B1CB-427E-AE88-0DD94970D7D6}" type="pres">
      <dgm:prSet presAssocID="{A7510AC1-2FA0-4495-A43B-B1EA1C1E2EE1}" presName="Name9" presStyleLbl="parChTrans1D2" presStyleIdx="2" presStyleCnt="3"/>
      <dgm:spPr/>
    </dgm:pt>
    <dgm:pt modelId="{36033A99-082B-4AEB-943B-8C6C1FF9ED8F}" type="pres">
      <dgm:prSet presAssocID="{A7510AC1-2FA0-4495-A43B-B1EA1C1E2EE1}" presName="connTx" presStyleLbl="parChTrans1D2" presStyleIdx="2" presStyleCnt="3"/>
      <dgm:spPr/>
    </dgm:pt>
    <dgm:pt modelId="{74EDE50B-38A6-4CD5-9CE0-9D0F6FE4854F}" type="pres">
      <dgm:prSet presAssocID="{0EE57A91-4F96-4801-B398-499D4D7E2598}" presName="node" presStyleLbl="node1" presStyleIdx="2" presStyleCnt="3">
        <dgm:presLayoutVars>
          <dgm:bulletEnabled val="1"/>
        </dgm:presLayoutVars>
      </dgm:prSet>
      <dgm:spPr/>
    </dgm:pt>
  </dgm:ptLst>
  <dgm:cxnLst>
    <dgm:cxn modelId="{0EA2FE10-212F-4308-8733-FDEE979B854E}" srcId="{1341D626-AE43-414D-A95D-ED22AAD7B5CB}" destId="{45D8388F-6082-4C63-85B2-40C9CA2DD921}" srcOrd="1" destOrd="0" parTransId="{FA3EE821-BE5F-4EC0-8843-2103D91FE9D8}" sibTransId="{9CCCF2BD-8F2A-465C-BE6E-EE034069AA83}"/>
    <dgm:cxn modelId="{675741B6-75F1-4C61-A5E1-A6EFC6CD8E37}" srcId="{1341D626-AE43-414D-A95D-ED22AAD7B5CB}" destId="{0EE57A91-4F96-4801-B398-499D4D7E2598}" srcOrd="2" destOrd="0" parTransId="{A7510AC1-2FA0-4495-A43B-B1EA1C1E2EE1}" sibTransId="{B9D34F66-B201-465E-A7B3-FDA909D0BCE1}"/>
    <dgm:cxn modelId="{85046A42-F5B0-4D3D-BBD8-C08766A22973}" type="presOf" srcId="{654C8E40-789F-4799-8F43-029229CE25C9}" destId="{029A5C97-4C94-4BD6-B500-E6955E1ED25C}" srcOrd="0" destOrd="0" presId="urn:microsoft.com/office/officeart/2005/8/layout/radial1"/>
    <dgm:cxn modelId="{A07F7DB1-A7ED-4252-84CB-D2567E94FB00}" type="presOf" srcId="{1341D626-AE43-414D-A95D-ED22AAD7B5CB}" destId="{44F9E43C-447F-4720-973C-FD8EA94031DF}" srcOrd="0" destOrd="0" presId="urn:microsoft.com/office/officeart/2005/8/layout/radial1"/>
    <dgm:cxn modelId="{A3FCA9B4-0192-4181-89C1-E31ED6FCA77B}" srcId="{1341D626-AE43-414D-A95D-ED22AAD7B5CB}" destId="{A0197BAB-746A-411F-BBC0-D70B770AFB23}" srcOrd="0" destOrd="0" parTransId="{654C8E40-789F-4799-8F43-029229CE25C9}" sibTransId="{E3A9B4D7-3946-414C-A295-06E3978196C6}"/>
    <dgm:cxn modelId="{02633E15-EC3D-4B0E-82A3-B625726FB1E8}" type="presOf" srcId="{45D8388F-6082-4C63-85B2-40C9CA2DD921}" destId="{1172F116-CC72-4141-AD06-9A05956691A1}" srcOrd="0" destOrd="0" presId="urn:microsoft.com/office/officeart/2005/8/layout/radial1"/>
    <dgm:cxn modelId="{48515AC6-6E4A-4FCD-BBC5-17C5E2CDA60C}" type="presOf" srcId="{FA3EE821-BE5F-4EC0-8843-2103D91FE9D8}" destId="{A6B5714F-79F2-41BC-8AF0-AEE55C431C35}" srcOrd="1" destOrd="0" presId="urn:microsoft.com/office/officeart/2005/8/layout/radial1"/>
    <dgm:cxn modelId="{09103997-0748-48A0-8544-8BFDD38C427A}" type="presOf" srcId="{FA3EE821-BE5F-4EC0-8843-2103D91FE9D8}" destId="{C94F2111-9E4A-449F-A1FE-04CE504EDFB1}" srcOrd="0" destOrd="0" presId="urn:microsoft.com/office/officeart/2005/8/layout/radial1"/>
    <dgm:cxn modelId="{2ED9AD2F-ED0E-4879-87B5-0398E2B179AE}" type="presOf" srcId="{A7510AC1-2FA0-4495-A43B-B1EA1C1E2EE1}" destId="{A1978977-B1CB-427E-AE88-0DD94970D7D6}" srcOrd="0" destOrd="0" presId="urn:microsoft.com/office/officeart/2005/8/layout/radial1"/>
    <dgm:cxn modelId="{B8DB513A-15DE-4BAE-8882-27A0234CD2A7}" type="presOf" srcId="{A0197BAB-746A-411F-BBC0-D70B770AFB23}" destId="{39021B2B-37AE-4464-81C7-35F566322D57}" srcOrd="0" destOrd="0" presId="urn:microsoft.com/office/officeart/2005/8/layout/radial1"/>
    <dgm:cxn modelId="{7A024265-9165-4B4F-AEEB-A17BC480184C}" srcId="{6B003DD5-B9AD-485B-901D-2DABDCE32B02}" destId="{1341D626-AE43-414D-A95D-ED22AAD7B5CB}" srcOrd="0" destOrd="0" parTransId="{9ECF64C4-0E58-4D69-85CB-27490278C879}" sibTransId="{92A4A548-AD08-4D2B-9993-D774B421F8FF}"/>
    <dgm:cxn modelId="{08845F67-2255-47E6-84E9-EE33334C079B}" type="presOf" srcId="{0EE57A91-4F96-4801-B398-499D4D7E2598}" destId="{74EDE50B-38A6-4CD5-9CE0-9D0F6FE4854F}" srcOrd="0" destOrd="0" presId="urn:microsoft.com/office/officeart/2005/8/layout/radial1"/>
    <dgm:cxn modelId="{2A2DEE95-F737-4031-9B9D-8EC509624CBB}" type="presOf" srcId="{A7510AC1-2FA0-4495-A43B-B1EA1C1E2EE1}" destId="{36033A99-082B-4AEB-943B-8C6C1FF9ED8F}" srcOrd="1" destOrd="0" presId="urn:microsoft.com/office/officeart/2005/8/layout/radial1"/>
    <dgm:cxn modelId="{869698FE-A1B2-4F6F-AAF1-18D5D3E45B58}" type="presOf" srcId="{654C8E40-789F-4799-8F43-029229CE25C9}" destId="{6A4F0116-8F91-40AF-AC47-1E979B860176}" srcOrd="1" destOrd="0" presId="urn:microsoft.com/office/officeart/2005/8/layout/radial1"/>
    <dgm:cxn modelId="{7E4F9758-D3F8-408A-B616-B482A428D65B}" type="presOf" srcId="{6B003DD5-B9AD-485B-901D-2DABDCE32B02}" destId="{DC0C136B-1249-40F9-9CDC-9FECCEF323C0}" srcOrd="0" destOrd="0" presId="urn:microsoft.com/office/officeart/2005/8/layout/radial1"/>
    <dgm:cxn modelId="{ECE87335-300F-4CF3-B0D5-708254A42622}" type="presParOf" srcId="{DC0C136B-1249-40F9-9CDC-9FECCEF323C0}" destId="{44F9E43C-447F-4720-973C-FD8EA94031DF}" srcOrd="0" destOrd="0" presId="urn:microsoft.com/office/officeart/2005/8/layout/radial1"/>
    <dgm:cxn modelId="{08F0A4A6-0A07-4222-B14C-D93CEE7DB953}" type="presParOf" srcId="{DC0C136B-1249-40F9-9CDC-9FECCEF323C0}" destId="{029A5C97-4C94-4BD6-B500-E6955E1ED25C}" srcOrd="1" destOrd="0" presId="urn:microsoft.com/office/officeart/2005/8/layout/radial1"/>
    <dgm:cxn modelId="{DB6F22CB-1F8D-4828-89A8-6C990F6C49C3}" type="presParOf" srcId="{029A5C97-4C94-4BD6-B500-E6955E1ED25C}" destId="{6A4F0116-8F91-40AF-AC47-1E979B860176}" srcOrd="0" destOrd="0" presId="urn:microsoft.com/office/officeart/2005/8/layout/radial1"/>
    <dgm:cxn modelId="{9258EF83-0B6A-4761-9661-9D597661A6DF}" type="presParOf" srcId="{DC0C136B-1249-40F9-9CDC-9FECCEF323C0}" destId="{39021B2B-37AE-4464-81C7-35F566322D57}" srcOrd="2" destOrd="0" presId="urn:microsoft.com/office/officeart/2005/8/layout/radial1"/>
    <dgm:cxn modelId="{AC2FECF0-5EFB-4B18-A7BA-C3E2244CA202}" type="presParOf" srcId="{DC0C136B-1249-40F9-9CDC-9FECCEF323C0}" destId="{C94F2111-9E4A-449F-A1FE-04CE504EDFB1}" srcOrd="3" destOrd="0" presId="urn:microsoft.com/office/officeart/2005/8/layout/radial1"/>
    <dgm:cxn modelId="{04CBF5B0-777D-4D0C-8035-E9B21C3395B2}" type="presParOf" srcId="{C94F2111-9E4A-449F-A1FE-04CE504EDFB1}" destId="{A6B5714F-79F2-41BC-8AF0-AEE55C431C35}" srcOrd="0" destOrd="0" presId="urn:microsoft.com/office/officeart/2005/8/layout/radial1"/>
    <dgm:cxn modelId="{C617A68A-A72D-4A75-A307-8FBE63F63263}" type="presParOf" srcId="{DC0C136B-1249-40F9-9CDC-9FECCEF323C0}" destId="{1172F116-CC72-4141-AD06-9A05956691A1}" srcOrd="4" destOrd="0" presId="urn:microsoft.com/office/officeart/2005/8/layout/radial1"/>
    <dgm:cxn modelId="{25D0E7A6-02F8-4BB5-9B90-0619ED2F8667}" type="presParOf" srcId="{DC0C136B-1249-40F9-9CDC-9FECCEF323C0}" destId="{A1978977-B1CB-427E-AE88-0DD94970D7D6}" srcOrd="5" destOrd="0" presId="urn:microsoft.com/office/officeart/2005/8/layout/radial1"/>
    <dgm:cxn modelId="{5497045A-15AD-47F1-8774-C932E704DDD6}" type="presParOf" srcId="{A1978977-B1CB-427E-AE88-0DD94970D7D6}" destId="{36033A99-082B-4AEB-943B-8C6C1FF9ED8F}" srcOrd="0" destOrd="0" presId="urn:microsoft.com/office/officeart/2005/8/layout/radial1"/>
    <dgm:cxn modelId="{06CE726A-60E0-4B0E-8B7A-0188138E3318}" type="presParOf" srcId="{DC0C136B-1249-40F9-9CDC-9FECCEF323C0}" destId="{74EDE50B-38A6-4CD5-9CE0-9D0F6FE4854F}"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9E35C-5310-4D10-A879-23512B9D01B5}" type="doc">
      <dgm:prSet loTypeId="urn:microsoft.com/office/officeart/2005/8/layout/orgChart1" loCatId="hierarchy" qsTypeId="urn:microsoft.com/office/officeart/2005/8/quickstyle/simple1" qsCatId="simple" csTypeId="urn:microsoft.com/office/officeart/2005/8/colors/accent1_2" csCatId="accent1"/>
      <dgm:spPr/>
    </dgm:pt>
    <dgm:pt modelId="{7BCE5357-6653-405F-9DEF-6F812E5352A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charset="0"/>
              <a:cs typeface="+mj-cs"/>
            </a:rPr>
            <a:t>محصولات احتراق</a:t>
          </a:r>
          <a:endParaRPr kumimoji="0" lang="en-US" sz="2000" b="0" i="0" u="none" strike="noStrike" cap="none" normalizeH="0" baseline="0" dirty="0" smtClean="0">
            <a:ln>
              <a:noFill/>
            </a:ln>
            <a:solidFill>
              <a:schemeClr val="tx1"/>
            </a:solidFill>
            <a:effectLst/>
            <a:latin typeface="Arial" charset="0"/>
            <a:cs typeface="+mj-cs"/>
          </a:endParaRPr>
        </a:p>
      </dgm:t>
    </dgm:pt>
    <dgm:pt modelId="{D6D2A7D2-7C83-44DD-A224-FAAD9A0BE34D}" type="parTrans" cxnId="{0D310212-7562-496B-9CE7-8A5FA7DC45C7}">
      <dgm:prSet/>
      <dgm:spPr/>
      <dgm:t>
        <a:bodyPr/>
        <a:lstStyle/>
        <a:p>
          <a:endParaRPr lang="en-US"/>
        </a:p>
      </dgm:t>
    </dgm:pt>
    <dgm:pt modelId="{CEE728D3-FD77-4312-8C02-1874050A39AA}" type="sibTrans" cxnId="{0D310212-7562-496B-9CE7-8A5FA7DC45C7}">
      <dgm:prSet/>
      <dgm:spPr/>
      <dgm:t>
        <a:bodyPr/>
        <a:lstStyle/>
        <a:p>
          <a:endParaRPr lang="en-US"/>
        </a:p>
      </dgm:t>
    </dgm:pt>
    <dgm:pt modelId="{8454318F-CC31-496B-8819-9A10C1F7214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charset="0"/>
              <a:cs typeface="+mj-cs"/>
            </a:rPr>
            <a:t>گرما ( انرژی )</a:t>
          </a:r>
          <a:endParaRPr kumimoji="0" lang="en-US" sz="2000" b="0" i="0" u="none" strike="noStrike" cap="none" normalizeH="0" baseline="0" dirty="0" smtClean="0">
            <a:ln>
              <a:noFill/>
            </a:ln>
            <a:solidFill>
              <a:schemeClr val="tx1"/>
            </a:solidFill>
            <a:effectLst/>
            <a:latin typeface="Arial" charset="0"/>
            <a:cs typeface="+mj-cs"/>
          </a:endParaRPr>
        </a:p>
      </dgm:t>
    </dgm:pt>
    <dgm:pt modelId="{1372B5A8-5342-4467-A2E2-3CAB8641ABB9}" type="parTrans" cxnId="{634DA3EA-99DF-4300-9546-24453101B872}">
      <dgm:prSet/>
      <dgm:spPr/>
      <dgm:t>
        <a:bodyPr/>
        <a:lstStyle/>
        <a:p>
          <a:endParaRPr lang="en-US"/>
        </a:p>
      </dgm:t>
    </dgm:pt>
    <dgm:pt modelId="{D3DB8075-63C6-48F1-B081-2455667FB828}" type="sibTrans" cxnId="{634DA3EA-99DF-4300-9546-24453101B872}">
      <dgm:prSet/>
      <dgm:spPr/>
      <dgm:t>
        <a:bodyPr/>
        <a:lstStyle/>
        <a:p>
          <a:endParaRPr lang="en-US"/>
        </a:p>
      </dgm:t>
    </dgm:pt>
    <dgm:pt modelId="{CF0B92A4-4615-4DCF-8259-B34D5B37AEC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charset="0"/>
              <a:cs typeface="+mj-cs"/>
            </a:rPr>
            <a:t>شعله</a:t>
          </a:r>
          <a:endParaRPr kumimoji="0" lang="en-US" sz="2000" b="0" i="0" u="none" strike="noStrike" cap="none" normalizeH="0" baseline="0" dirty="0" smtClean="0">
            <a:ln>
              <a:noFill/>
            </a:ln>
            <a:solidFill>
              <a:schemeClr val="tx1"/>
            </a:solidFill>
            <a:effectLst/>
            <a:latin typeface="Arial" charset="0"/>
            <a:cs typeface="+mj-cs"/>
          </a:endParaRPr>
        </a:p>
      </dgm:t>
    </dgm:pt>
    <dgm:pt modelId="{A569532E-86A1-4B3D-B898-FE6430333113}" type="parTrans" cxnId="{658FD884-523D-46C5-BA13-2B4298A80211}">
      <dgm:prSet/>
      <dgm:spPr/>
      <dgm:t>
        <a:bodyPr/>
        <a:lstStyle/>
        <a:p>
          <a:endParaRPr lang="en-US"/>
        </a:p>
      </dgm:t>
    </dgm:pt>
    <dgm:pt modelId="{FCC91393-C759-4F2B-B0D8-62E2EF2B102B}" type="sibTrans" cxnId="{658FD884-523D-46C5-BA13-2B4298A80211}">
      <dgm:prSet/>
      <dgm:spPr/>
      <dgm:t>
        <a:bodyPr/>
        <a:lstStyle/>
        <a:p>
          <a:endParaRPr lang="en-US"/>
        </a:p>
      </dgm:t>
    </dgm:pt>
    <dgm:pt modelId="{E115BF21-9B2C-40CF-BF2C-E0B8A21BC6E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charset="0"/>
              <a:cs typeface="+mj-cs"/>
            </a:rPr>
            <a:t>ذرات</a:t>
          </a:r>
          <a:endParaRPr kumimoji="0" lang="en-US" sz="2000" b="0" i="0" u="none" strike="noStrike" cap="none" normalizeH="0" baseline="0" dirty="0" smtClean="0">
            <a:ln>
              <a:noFill/>
            </a:ln>
            <a:solidFill>
              <a:schemeClr val="tx1"/>
            </a:solidFill>
            <a:effectLst/>
            <a:latin typeface="Arial" charset="0"/>
            <a:cs typeface="+mj-cs"/>
          </a:endParaRPr>
        </a:p>
      </dgm:t>
    </dgm:pt>
    <dgm:pt modelId="{3CD37308-A8C9-41A7-931B-9C80EB01A27E}" type="parTrans" cxnId="{BB721316-5D09-4669-B0FE-CB6601F3096A}">
      <dgm:prSet/>
      <dgm:spPr/>
      <dgm:t>
        <a:bodyPr/>
        <a:lstStyle/>
        <a:p>
          <a:endParaRPr lang="en-US"/>
        </a:p>
      </dgm:t>
    </dgm:pt>
    <dgm:pt modelId="{DE7C8A07-1D9F-4F8D-95EB-D63B836238BA}" type="sibTrans" cxnId="{BB721316-5D09-4669-B0FE-CB6601F3096A}">
      <dgm:prSet/>
      <dgm:spPr/>
      <dgm:t>
        <a:bodyPr/>
        <a:lstStyle/>
        <a:p>
          <a:endParaRPr lang="en-US"/>
        </a:p>
      </dgm:t>
    </dgm:pt>
    <dgm:pt modelId="{0213D3C6-56FF-4F29-B715-3862AAFC9AC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Arial" charset="0"/>
              <a:cs typeface="+mj-cs"/>
            </a:rPr>
            <a:t>گازها و بخارات</a:t>
          </a:r>
          <a:endParaRPr kumimoji="0" lang="en-US" sz="2000" b="0" i="0" u="none" strike="noStrike" cap="none" normalizeH="0" baseline="0" dirty="0" smtClean="0">
            <a:ln>
              <a:noFill/>
            </a:ln>
            <a:solidFill>
              <a:schemeClr val="tx1"/>
            </a:solidFill>
            <a:effectLst/>
            <a:latin typeface="Arial" charset="0"/>
            <a:cs typeface="+mj-cs"/>
          </a:endParaRPr>
        </a:p>
      </dgm:t>
    </dgm:pt>
    <dgm:pt modelId="{0137CD1D-2419-49ED-AEAF-57F94CF192DD}" type="parTrans" cxnId="{293342F9-5DE3-4709-A1B1-E2F4200B8DBD}">
      <dgm:prSet/>
      <dgm:spPr/>
      <dgm:t>
        <a:bodyPr/>
        <a:lstStyle/>
        <a:p>
          <a:endParaRPr lang="en-US"/>
        </a:p>
      </dgm:t>
    </dgm:pt>
    <dgm:pt modelId="{15F0B6EE-7975-4389-8FAA-4F1D95F5F9FD}" type="sibTrans" cxnId="{293342F9-5DE3-4709-A1B1-E2F4200B8DBD}">
      <dgm:prSet/>
      <dgm:spPr/>
      <dgm:t>
        <a:bodyPr/>
        <a:lstStyle/>
        <a:p>
          <a:endParaRPr lang="en-US"/>
        </a:p>
      </dgm:t>
    </dgm:pt>
    <dgm:pt modelId="{A76434BB-D050-4FB4-8749-D365F3585679}" type="pres">
      <dgm:prSet presAssocID="{E979E35C-5310-4D10-A879-23512B9D01B5}" presName="hierChild1" presStyleCnt="0">
        <dgm:presLayoutVars>
          <dgm:orgChart val="1"/>
          <dgm:chPref val="1"/>
          <dgm:dir/>
          <dgm:animOne val="branch"/>
          <dgm:animLvl val="lvl"/>
          <dgm:resizeHandles/>
        </dgm:presLayoutVars>
      </dgm:prSet>
      <dgm:spPr/>
    </dgm:pt>
    <dgm:pt modelId="{CE60278F-963C-4AC2-92DC-31CE7B2787B3}" type="pres">
      <dgm:prSet presAssocID="{7BCE5357-6653-405F-9DEF-6F812E5352A5}" presName="hierRoot1" presStyleCnt="0">
        <dgm:presLayoutVars>
          <dgm:hierBranch/>
        </dgm:presLayoutVars>
      </dgm:prSet>
      <dgm:spPr/>
    </dgm:pt>
    <dgm:pt modelId="{DCBAE11B-10D8-4982-A4FE-5D7D53FF94E0}" type="pres">
      <dgm:prSet presAssocID="{7BCE5357-6653-405F-9DEF-6F812E5352A5}" presName="rootComposite1" presStyleCnt="0"/>
      <dgm:spPr/>
    </dgm:pt>
    <dgm:pt modelId="{34A65FB3-98C0-4A4B-807A-8959297190D7}" type="pres">
      <dgm:prSet presAssocID="{7BCE5357-6653-405F-9DEF-6F812E5352A5}" presName="rootText1" presStyleLbl="node0" presStyleIdx="0" presStyleCnt="1">
        <dgm:presLayoutVars>
          <dgm:chPref val="3"/>
        </dgm:presLayoutVars>
      </dgm:prSet>
      <dgm:spPr/>
      <dgm:t>
        <a:bodyPr/>
        <a:lstStyle/>
        <a:p>
          <a:endParaRPr lang="en-US"/>
        </a:p>
      </dgm:t>
    </dgm:pt>
    <dgm:pt modelId="{B4E2FD7B-BBD1-497E-AD7B-3D617FA61592}" type="pres">
      <dgm:prSet presAssocID="{7BCE5357-6653-405F-9DEF-6F812E5352A5}" presName="rootConnector1" presStyleLbl="node1" presStyleIdx="0" presStyleCnt="0"/>
      <dgm:spPr/>
      <dgm:t>
        <a:bodyPr/>
        <a:lstStyle/>
        <a:p>
          <a:endParaRPr lang="en-US"/>
        </a:p>
      </dgm:t>
    </dgm:pt>
    <dgm:pt modelId="{A3222795-D9A8-49DB-A00B-AE3C532D5002}" type="pres">
      <dgm:prSet presAssocID="{7BCE5357-6653-405F-9DEF-6F812E5352A5}" presName="hierChild2" presStyleCnt="0"/>
      <dgm:spPr/>
    </dgm:pt>
    <dgm:pt modelId="{C7DF3B38-B9FF-450F-9C46-DD3D0BB81B3A}" type="pres">
      <dgm:prSet presAssocID="{1372B5A8-5342-4467-A2E2-3CAB8641ABB9}" presName="Name35" presStyleLbl="parChTrans1D2" presStyleIdx="0" presStyleCnt="4"/>
      <dgm:spPr/>
      <dgm:t>
        <a:bodyPr/>
        <a:lstStyle/>
        <a:p>
          <a:endParaRPr lang="en-US"/>
        </a:p>
      </dgm:t>
    </dgm:pt>
    <dgm:pt modelId="{F1F56FAB-2DA4-4F4C-AA50-C77B6D126317}" type="pres">
      <dgm:prSet presAssocID="{8454318F-CC31-496B-8819-9A10C1F7214B}" presName="hierRoot2" presStyleCnt="0">
        <dgm:presLayoutVars>
          <dgm:hierBranch/>
        </dgm:presLayoutVars>
      </dgm:prSet>
      <dgm:spPr/>
    </dgm:pt>
    <dgm:pt modelId="{B4E1532A-8E26-4E19-8A25-14C49ED91F04}" type="pres">
      <dgm:prSet presAssocID="{8454318F-CC31-496B-8819-9A10C1F7214B}" presName="rootComposite" presStyleCnt="0"/>
      <dgm:spPr/>
    </dgm:pt>
    <dgm:pt modelId="{8343325D-1357-42CC-A5A8-B7EAADA9449C}" type="pres">
      <dgm:prSet presAssocID="{8454318F-CC31-496B-8819-9A10C1F7214B}" presName="rootText" presStyleLbl="node2" presStyleIdx="0" presStyleCnt="4">
        <dgm:presLayoutVars>
          <dgm:chPref val="3"/>
        </dgm:presLayoutVars>
      </dgm:prSet>
      <dgm:spPr/>
      <dgm:t>
        <a:bodyPr/>
        <a:lstStyle/>
        <a:p>
          <a:endParaRPr lang="en-US"/>
        </a:p>
      </dgm:t>
    </dgm:pt>
    <dgm:pt modelId="{85A6E2FB-6A3A-4F79-8CAE-66D2FBDDF3C1}" type="pres">
      <dgm:prSet presAssocID="{8454318F-CC31-496B-8819-9A10C1F7214B}" presName="rootConnector" presStyleLbl="node2" presStyleIdx="0" presStyleCnt="4"/>
      <dgm:spPr/>
      <dgm:t>
        <a:bodyPr/>
        <a:lstStyle/>
        <a:p>
          <a:endParaRPr lang="en-US"/>
        </a:p>
      </dgm:t>
    </dgm:pt>
    <dgm:pt modelId="{F4499E45-3D9B-43CD-A85A-352D0A8ED201}" type="pres">
      <dgm:prSet presAssocID="{8454318F-CC31-496B-8819-9A10C1F7214B}" presName="hierChild4" presStyleCnt="0"/>
      <dgm:spPr/>
    </dgm:pt>
    <dgm:pt modelId="{BC4D4A88-A711-42FD-B967-49F4DB4D6D3A}" type="pres">
      <dgm:prSet presAssocID="{8454318F-CC31-496B-8819-9A10C1F7214B}" presName="hierChild5" presStyleCnt="0"/>
      <dgm:spPr/>
    </dgm:pt>
    <dgm:pt modelId="{12264917-1477-4ADE-A554-F9A0F7A20455}" type="pres">
      <dgm:prSet presAssocID="{A569532E-86A1-4B3D-B898-FE6430333113}" presName="Name35" presStyleLbl="parChTrans1D2" presStyleIdx="1" presStyleCnt="4"/>
      <dgm:spPr/>
      <dgm:t>
        <a:bodyPr/>
        <a:lstStyle/>
        <a:p>
          <a:endParaRPr lang="en-US"/>
        </a:p>
      </dgm:t>
    </dgm:pt>
    <dgm:pt modelId="{1AB8A1C4-10EA-4990-9A3A-F47E3D350D75}" type="pres">
      <dgm:prSet presAssocID="{CF0B92A4-4615-4DCF-8259-B34D5B37AEC1}" presName="hierRoot2" presStyleCnt="0">
        <dgm:presLayoutVars>
          <dgm:hierBranch/>
        </dgm:presLayoutVars>
      </dgm:prSet>
      <dgm:spPr/>
    </dgm:pt>
    <dgm:pt modelId="{6168FF63-8B83-4180-90B0-F56C7ABC977E}" type="pres">
      <dgm:prSet presAssocID="{CF0B92A4-4615-4DCF-8259-B34D5B37AEC1}" presName="rootComposite" presStyleCnt="0"/>
      <dgm:spPr/>
    </dgm:pt>
    <dgm:pt modelId="{61536F4B-1AE9-42D8-BB2B-6AFB5C1DD2D8}" type="pres">
      <dgm:prSet presAssocID="{CF0B92A4-4615-4DCF-8259-B34D5B37AEC1}" presName="rootText" presStyleLbl="node2" presStyleIdx="1" presStyleCnt="4">
        <dgm:presLayoutVars>
          <dgm:chPref val="3"/>
        </dgm:presLayoutVars>
      </dgm:prSet>
      <dgm:spPr/>
      <dgm:t>
        <a:bodyPr/>
        <a:lstStyle/>
        <a:p>
          <a:endParaRPr lang="en-US"/>
        </a:p>
      </dgm:t>
    </dgm:pt>
    <dgm:pt modelId="{23A53D92-3805-411A-9027-AAA7F6A1BD69}" type="pres">
      <dgm:prSet presAssocID="{CF0B92A4-4615-4DCF-8259-B34D5B37AEC1}" presName="rootConnector" presStyleLbl="node2" presStyleIdx="1" presStyleCnt="4"/>
      <dgm:spPr/>
      <dgm:t>
        <a:bodyPr/>
        <a:lstStyle/>
        <a:p>
          <a:endParaRPr lang="en-US"/>
        </a:p>
      </dgm:t>
    </dgm:pt>
    <dgm:pt modelId="{DD35436E-28CF-4D05-B81C-B5736BAD7867}" type="pres">
      <dgm:prSet presAssocID="{CF0B92A4-4615-4DCF-8259-B34D5B37AEC1}" presName="hierChild4" presStyleCnt="0"/>
      <dgm:spPr/>
    </dgm:pt>
    <dgm:pt modelId="{5BBB53DF-C860-41F8-B165-3B7CF7E6FC9B}" type="pres">
      <dgm:prSet presAssocID="{CF0B92A4-4615-4DCF-8259-B34D5B37AEC1}" presName="hierChild5" presStyleCnt="0"/>
      <dgm:spPr/>
    </dgm:pt>
    <dgm:pt modelId="{E4B2B35C-D8AB-4521-863A-6AA2EA61AABE}" type="pres">
      <dgm:prSet presAssocID="{3CD37308-A8C9-41A7-931B-9C80EB01A27E}" presName="Name35" presStyleLbl="parChTrans1D2" presStyleIdx="2" presStyleCnt="4"/>
      <dgm:spPr/>
      <dgm:t>
        <a:bodyPr/>
        <a:lstStyle/>
        <a:p>
          <a:endParaRPr lang="en-US"/>
        </a:p>
      </dgm:t>
    </dgm:pt>
    <dgm:pt modelId="{F1B1C86E-2844-4D11-BF86-1C11C702D4AD}" type="pres">
      <dgm:prSet presAssocID="{E115BF21-9B2C-40CF-BF2C-E0B8A21BC6EE}" presName="hierRoot2" presStyleCnt="0">
        <dgm:presLayoutVars>
          <dgm:hierBranch/>
        </dgm:presLayoutVars>
      </dgm:prSet>
      <dgm:spPr/>
    </dgm:pt>
    <dgm:pt modelId="{A0245051-822D-4301-AC2B-57FBD1192153}" type="pres">
      <dgm:prSet presAssocID="{E115BF21-9B2C-40CF-BF2C-E0B8A21BC6EE}" presName="rootComposite" presStyleCnt="0"/>
      <dgm:spPr/>
    </dgm:pt>
    <dgm:pt modelId="{3B1742FD-A8DE-4136-A25F-FE4185D1276E}" type="pres">
      <dgm:prSet presAssocID="{E115BF21-9B2C-40CF-BF2C-E0B8A21BC6EE}" presName="rootText" presStyleLbl="node2" presStyleIdx="2" presStyleCnt="4">
        <dgm:presLayoutVars>
          <dgm:chPref val="3"/>
        </dgm:presLayoutVars>
      </dgm:prSet>
      <dgm:spPr/>
      <dgm:t>
        <a:bodyPr/>
        <a:lstStyle/>
        <a:p>
          <a:endParaRPr lang="en-US"/>
        </a:p>
      </dgm:t>
    </dgm:pt>
    <dgm:pt modelId="{216DDA86-DC38-4868-86D8-DE6C91F333D5}" type="pres">
      <dgm:prSet presAssocID="{E115BF21-9B2C-40CF-BF2C-E0B8A21BC6EE}" presName="rootConnector" presStyleLbl="node2" presStyleIdx="2" presStyleCnt="4"/>
      <dgm:spPr/>
      <dgm:t>
        <a:bodyPr/>
        <a:lstStyle/>
        <a:p>
          <a:endParaRPr lang="en-US"/>
        </a:p>
      </dgm:t>
    </dgm:pt>
    <dgm:pt modelId="{E40E80AA-D802-48E1-9088-ED79DF9E54DF}" type="pres">
      <dgm:prSet presAssocID="{E115BF21-9B2C-40CF-BF2C-E0B8A21BC6EE}" presName="hierChild4" presStyleCnt="0"/>
      <dgm:spPr/>
    </dgm:pt>
    <dgm:pt modelId="{94E0C7EA-D099-4FF8-B85A-87E00978E211}" type="pres">
      <dgm:prSet presAssocID="{E115BF21-9B2C-40CF-BF2C-E0B8A21BC6EE}" presName="hierChild5" presStyleCnt="0"/>
      <dgm:spPr/>
    </dgm:pt>
    <dgm:pt modelId="{E86E17BD-D7B7-4142-BB26-CF22387DC416}" type="pres">
      <dgm:prSet presAssocID="{0137CD1D-2419-49ED-AEAF-57F94CF192DD}" presName="Name35" presStyleLbl="parChTrans1D2" presStyleIdx="3" presStyleCnt="4"/>
      <dgm:spPr/>
      <dgm:t>
        <a:bodyPr/>
        <a:lstStyle/>
        <a:p>
          <a:endParaRPr lang="en-US"/>
        </a:p>
      </dgm:t>
    </dgm:pt>
    <dgm:pt modelId="{59688B7C-7253-4083-BB15-5B5C480FBDAD}" type="pres">
      <dgm:prSet presAssocID="{0213D3C6-56FF-4F29-B715-3862AAFC9AC2}" presName="hierRoot2" presStyleCnt="0">
        <dgm:presLayoutVars>
          <dgm:hierBranch/>
        </dgm:presLayoutVars>
      </dgm:prSet>
      <dgm:spPr/>
    </dgm:pt>
    <dgm:pt modelId="{C274CD06-F76A-4946-B6D9-E9584DCE6AAF}" type="pres">
      <dgm:prSet presAssocID="{0213D3C6-56FF-4F29-B715-3862AAFC9AC2}" presName="rootComposite" presStyleCnt="0"/>
      <dgm:spPr/>
    </dgm:pt>
    <dgm:pt modelId="{CBB28340-7A45-42D7-A061-2F149D53A85D}" type="pres">
      <dgm:prSet presAssocID="{0213D3C6-56FF-4F29-B715-3862AAFC9AC2}" presName="rootText" presStyleLbl="node2" presStyleIdx="3" presStyleCnt="4">
        <dgm:presLayoutVars>
          <dgm:chPref val="3"/>
        </dgm:presLayoutVars>
      </dgm:prSet>
      <dgm:spPr/>
      <dgm:t>
        <a:bodyPr/>
        <a:lstStyle/>
        <a:p>
          <a:endParaRPr lang="en-US"/>
        </a:p>
      </dgm:t>
    </dgm:pt>
    <dgm:pt modelId="{B9F3FB71-E667-4B98-B897-036E30297939}" type="pres">
      <dgm:prSet presAssocID="{0213D3C6-56FF-4F29-B715-3862AAFC9AC2}" presName="rootConnector" presStyleLbl="node2" presStyleIdx="3" presStyleCnt="4"/>
      <dgm:spPr/>
      <dgm:t>
        <a:bodyPr/>
        <a:lstStyle/>
        <a:p>
          <a:endParaRPr lang="en-US"/>
        </a:p>
      </dgm:t>
    </dgm:pt>
    <dgm:pt modelId="{858D74AE-C170-4348-8487-C7FFD44B0997}" type="pres">
      <dgm:prSet presAssocID="{0213D3C6-56FF-4F29-B715-3862AAFC9AC2}" presName="hierChild4" presStyleCnt="0"/>
      <dgm:spPr/>
    </dgm:pt>
    <dgm:pt modelId="{8F105601-70DA-4E6F-88E0-783D4056B813}" type="pres">
      <dgm:prSet presAssocID="{0213D3C6-56FF-4F29-B715-3862AAFC9AC2}" presName="hierChild5" presStyleCnt="0"/>
      <dgm:spPr/>
    </dgm:pt>
    <dgm:pt modelId="{14E61671-66DC-4DCD-BEF5-213FA9B6B794}" type="pres">
      <dgm:prSet presAssocID="{7BCE5357-6653-405F-9DEF-6F812E5352A5}" presName="hierChild3" presStyleCnt="0"/>
      <dgm:spPr/>
    </dgm:pt>
  </dgm:ptLst>
  <dgm:cxnLst>
    <dgm:cxn modelId="{8B19D5FB-E497-4BF5-9FC6-865A7DF73495}" type="presOf" srcId="{E979E35C-5310-4D10-A879-23512B9D01B5}" destId="{A76434BB-D050-4FB4-8749-D365F3585679}" srcOrd="0" destOrd="0" presId="urn:microsoft.com/office/officeart/2005/8/layout/orgChart1"/>
    <dgm:cxn modelId="{8B85F5A7-9764-4DDE-86C1-ACA3EF9D6C15}" type="presOf" srcId="{CF0B92A4-4615-4DCF-8259-B34D5B37AEC1}" destId="{23A53D92-3805-411A-9027-AAA7F6A1BD69}" srcOrd="1" destOrd="0" presId="urn:microsoft.com/office/officeart/2005/8/layout/orgChart1"/>
    <dgm:cxn modelId="{658FD884-523D-46C5-BA13-2B4298A80211}" srcId="{7BCE5357-6653-405F-9DEF-6F812E5352A5}" destId="{CF0B92A4-4615-4DCF-8259-B34D5B37AEC1}" srcOrd="1" destOrd="0" parTransId="{A569532E-86A1-4B3D-B898-FE6430333113}" sibTransId="{FCC91393-C759-4F2B-B0D8-62E2EF2B102B}"/>
    <dgm:cxn modelId="{D5F93C85-904F-4F59-95A1-E12472DEE950}" type="presOf" srcId="{A569532E-86A1-4B3D-B898-FE6430333113}" destId="{12264917-1477-4ADE-A554-F9A0F7A20455}" srcOrd="0" destOrd="0" presId="urn:microsoft.com/office/officeart/2005/8/layout/orgChart1"/>
    <dgm:cxn modelId="{4DE74622-80DB-4B02-91D0-7079E1380E94}" type="presOf" srcId="{8454318F-CC31-496B-8819-9A10C1F7214B}" destId="{8343325D-1357-42CC-A5A8-B7EAADA9449C}" srcOrd="0" destOrd="0" presId="urn:microsoft.com/office/officeart/2005/8/layout/orgChart1"/>
    <dgm:cxn modelId="{318A2C37-5D0E-4BFF-B909-D196FA1CDD77}" type="presOf" srcId="{0213D3C6-56FF-4F29-B715-3862AAFC9AC2}" destId="{B9F3FB71-E667-4B98-B897-036E30297939}" srcOrd="1" destOrd="0" presId="urn:microsoft.com/office/officeart/2005/8/layout/orgChart1"/>
    <dgm:cxn modelId="{720B08FF-A002-415F-9AEA-1CC302DD8D73}" type="presOf" srcId="{7BCE5357-6653-405F-9DEF-6F812E5352A5}" destId="{34A65FB3-98C0-4A4B-807A-8959297190D7}" srcOrd="0" destOrd="0" presId="urn:microsoft.com/office/officeart/2005/8/layout/orgChart1"/>
    <dgm:cxn modelId="{47D7F1BE-C29D-4401-9485-D1CD7C0C3FA9}" type="presOf" srcId="{3CD37308-A8C9-41A7-931B-9C80EB01A27E}" destId="{E4B2B35C-D8AB-4521-863A-6AA2EA61AABE}" srcOrd="0" destOrd="0" presId="urn:microsoft.com/office/officeart/2005/8/layout/orgChart1"/>
    <dgm:cxn modelId="{9220BD73-18B0-446D-BC96-933EB55154EF}" type="presOf" srcId="{7BCE5357-6653-405F-9DEF-6F812E5352A5}" destId="{B4E2FD7B-BBD1-497E-AD7B-3D617FA61592}" srcOrd="1" destOrd="0" presId="urn:microsoft.com/office/officeart/2005/8/layout/orgChart1"/>
    <dgm:cxn modelId="{0D310212-7562-496B-9CE7-8A5FA7DC45C7}" srcId="{E979E35C-5310-4D10-A879-23512B9D01B5}" destId="{7BCE5357-6653-405F-9DEF-6F812E5352A5}" srcOrd="0" destOrd="0" parTransId="{D6D2A7D2-7C83-44DD-A224-FAAD9A0BE34D}" sibTransId="{CEE728D3-FD77-4312-8C02-1874050A39AA}"/>
    <dgm:cxn modelId="{5AABD2BC-F22F-4CD3-8DC0-E6919536C9D9}" type="presOf" srcId="{E115BF21-9B2C-40CF-BF2C-E0B8A21BC6EE}" destId="{3B1742FD-A8DE-4136-A25F-FE4185D1276E}" srcOrd="0" destOrd="0" presId="urn:microsoft.com/office/officeart/2005/8/layout/orgChart1"/>
    <dgm:cxn modelId="{07AB0C70-1BD6-49D4-8044-F2094E602036}" type="presOf" srcId="{CF0B92A4-4615-4DCF-8259-B34D5B37AEC1}" destId="{61536F4B-1AE9-42D8-BB2B-6AFB5C1DD2D8}" srcOrd="0" destOrd="0" presId="urn:microsoft.com/office/officeart/2005/8/layout/orgChart1"/>
    <dgm:cxn modelId="{A7B39919-3D38-4BBB-87BA-A1A08CDF0391}" type="presOf" srcId="{8454318F-CC31-496B-8819-9A10C1F7214B}" destId="{85A6E2FB-6A3A-4F79-8CAE-66D2FBDDF3C1}" srcOrd="1" destOrd="0" presId="urn:microsoft.com/office/officeart/2005/8/layout/orgChart1"/>
    <dgm:cxn modelId="{634DA3EA-99DF-4300-9546-24453101B872}" srcId="{7BCE5357-6653-405F-9DEF-6F812E5352A5}" destId="{8454318F-CC31-496B-8819-9A10C1F7214B}" srcOrd="0" destOrd="0" parTransId="{1372B5A8-5342-4467-A2E2-3CAB8641ABB9}" sibTransId="{D3DB8075-63C6-48F1-B081-2455667FB828}"/>
    <dgm:cxn modelId="{BB721316-5D09-4669-B0FE-CB6601F3096A}" srcId="{7BCE5357-6653-405F-9DEF-6F812E5352A5}" destId="{E115BF21-9B2C-40CF-BF2C-E0B8A21BC6EE}" srcOrd="2" destOrd="0" parTransId="{3CD37308-A8C9-41A7-931B-9C80EB01A27E}" sibTransId="{DE7C8A07-1D9F-4F8D-95EB-D63B836238BA}"/>
    <dgm:cxn modelId="{682CA91F-57A7-4A4C-B504-0001FDA69CFB}" type="presOf" srcId="{0213D3C6-56FF-4F29-B715-3862AAFC9AC2}" destId="{CBB28340-7A45-42D7-A061-2F149D53A85D}" srcOrd="0" destOrd="0" presId="urn:microsoft.com/office/officeart/2005/8/layout/orgChart1"/>
    <dgm:cxn modelId="{45DCB3D0-68DF-4BF0-8F74-D811C54A114A}" type="presOf" srcId="{0137CD1D-2419-49ED-AEAF-57F94CF192DD}" destId="{E86E17BD-D7B7-4142-BB26-CF22387DC416}" srcOrd="0" destOrd="0" presId="urn:microsoft.com/office/officeart/2005/8/layout/orgChart1"/>
    <dgm:cxn modelId="{293342F9-5DE3-4709-A1B1-E2F4200B8DBD}" srcId="{7BCE5357-6653-405F-9DEF-6F812E5352A5}" destId="{0213D3C6-56FF-4F29-B715-3862AAFC9AC2}" srcOrd="3" destOrd="0" parTransId="{0137CD1D-2419-49ED-AEAF-57F94CF192DD}" sibTransId="{15F0B6EE-7975-4389-8FAA-4F1D95F5F9FD}"/>
    <dgm:cxn modelId="{16D77914-2003-4D17-9C58-647674481112}" type="presOf" srcId="{1372B5A8-5342-4467-A2E2-3CAB8641ABB9}" destId="{C7DF3B38-B9FF-450F-9C46-DD3D0BB81B3A}" srcOrd="0" destOrd="0" presId="urn:microsoft.com/office/officeart/2005/8/layout/orgChart1"/>
    <dgm:cxn modelId="{1D0DE043-BC91-49B0-BEF3-282F2700E9DE}" type="presOf" srcId="{E115BF21-9B2C-40CF-BF2C-E0B8A21BC6EE}" destId="{216DDA86-DC38-4868-86D8-DE6C91F333D5}" srcOrd="1" destOrd="0" presId="urn:microsoft.com/office/officeart/2005/8/layout/orgChart1"/>
    <dgm:cxn modelId="{57813961-7217-4A5C-8335-CA761B24FE78}" type="presParOf" srcId="{A76434BB-D050-4FB4-8749-D365F3585679}" destId="{CE60278F-963C-4AC2-92DC-31CE7B2787B3}" srcOrd="0" destOrd="0" presId="urn:microsoft.com/office/officeart/2005/8/layout/orgChart1"/>
    <dgm:cxn modelId="{A66AF3C3-DE32-4CC1-84E1-98486BCC718F}" type="presParOf" srcId="{CE60278F-963C-4AC2-92DC-31CE7B2787B3}" destId="{DCBAE11B-10D8-4982-A4FE-5D7D53FF94E0}" srcOrd="0" destOrd="0" presId="urn:microsoft.com/office/officeart/2005/8/layout/orgChart1"/>
    <dgm:cxn modelId="{FB41DAC3-72A0-48DB-A8A9-8473C880AD53}" type="presParOf" srcId="{DCBAE11B-10D8-4982-A4FE-5D7D53FF94E0}" destId="{34A65FB3-98C0-4A4B-807A-8959297190D7}" srcOrd="0" destOrd="0" presId="urn:microsoft.com/office/officeart/2005/8/layout/orgChart1"/>
    <dgm:cxn modelId="{9DD32261-08EF-4F0A-AD14-BDF99833164D}" type="presParOf" srcId="{DCBAE11B-10D8-4982-A4FE-5D7D53FF94E0}" destId="{B4E2FD7B-BBD1-497E-AD7B-3D617FA61592}" srcOrd="1" destOrd="0" presId="urn:microsoft.com/office/officeart/2005/8/layout/orgChart1"/>
    <dgm:cxn modelId="{35ED288A-3E7F-4AA4-AF13-40F85CE40095}" type="presParOf" srcId="{CE60278F-963C-4AC2-92DC-31CE7B2787B3}" destId="{A3222795-D9A8-49DB-A00B-AE3C532D5002}" srcOrd="1" destOrd="0" presId="urn:microsoft.com/office/officeart/2005/8/layout/orgChart1"/>
    <dgm:cxn modelId="{BF21AF4B-95E2-4853-85AE-CA4C04FEA47F}" type="presParOf" srcId="{A3222795-D9A8-49DB-A00B-AE3C532D5002}" destId="{C7DF3B38-B9FF-450F-9C46-DD3D0BB81B3A}" srcOrd="0" destOrd="0" presId="urn:microsoft.com/office/officeart/2005/8/layout/orgChart1"/>
    <dgm:cxn modelId="{717849FB-5D9D-404A-8943-A185869B5876}" type="presParOf" srcId="{A3222795-D9A8-49DB-A00B-AE3C532D5002}" destId="{F1F56FAB-2DA4-4F4C-AA50-C77B6D126317}" srcOrd="1" destOrd="0" presId="urn:microsoft.com/office/officeart/2005/8/layout/orgChart1"/>
    <dgm:cxn modelId="{6C8CB4DA-5055-4B1C-93E3-AF8984DB3E1E}" type="presParOf" srcId="{F1F56FAB-2DA4-4F4C-AA50-C77B6D126317}" destId="{B4E1532A-8E26-4E19-8A25-14C49ED91F04}" srcOrd="0" destOrd="0" presId="urn:microsoft.com/office/officeart/2005/8/layout/orgChart1"/>
    <dgm:cxn modelId="{97A223F3-8FFD-4762-8883-86DCFAC2713A}" type="presParOf" srcId="{B4E1532A-8E26-4E19-8A25-14C49ED91F04}" destId="{8343325D-1357-42CC-A5A8-B7EAADA9449C}" srcOrd="0" destOrd="0" presId="urn:microsoft.com/office/officeart/2005/8/layout/orgChart1"/>
    <dgm:cxn modelId="{A6C96897-1AC8-4B2E-9BB5-87260D56D1E2}" type="presParOf" srcId="{B4E1532A-8E26-4E19-8A25-14C49ED91F04}" destId="{85A6E2FB-6A3A-4F79-8CAE-66D2FBDDF3C1}" srcOrd="1" destOrd="0" presId="urn:microsoft.com/office/officeart/2005/8/layout/orgChart1"/>
    <dgm:cxn modelId="{F975B7A1-0D24-4BC1-80E6-4F47310EF12B}" type="presParOf" srcId="{F1F56FAB-2DA4-4F4C-AA50-C77B6D126317}" destId="{F4499E45-3D9B-43CD-A85A-352D0A8ED201}" srcOrd="1" destOrd="0" presId="urn:microsoft.com/office/officeart/2005/8/layout/orgChart1"/>
    <dgm:cxn modelId="{3FC5448F-E5D9-44B8-BE41-3FC4F669CF50}" type="presParOf" srcId="{F1F56FAB-2DA4-4F4C-AA50-C77B6D126317}" destId="{BC4D4A88-A711-42FD-B967-49F4DB4D6D3A}" srcOrd="2" destOrd="0" presId="urn:microsoft.com/office/officeart/2005/8/layout/orgChart1"/>
    <dgm:cxn modelId="{F4ACEF38-F27A-4488-8E1A-05CC962FE88E}" type="presParOf" srcId="{A3222795-D9A8-49DB-A00B-AE3C532D5002}" destId="{12264917-1477-4ADE-A554-F9A0F7A20455}" srcOrd="2" destOrd="0" presId="urn:microsoft.com/office/officeart/2005/8/layout/orgChart1"/>
    <dgm:cxn modelId="{D8AD9C4A-5F91-4072-9046-9A6D2BF90D46}" type="presParOf" srcId="{A3222795-D9A8-49DB-A00B-AE3C532D5002}" destId="{1AB8A1C4-10EA-4990-9A3A-F47E3D350D75}" srcOrd="3" destOrd="0" presId="urn:microsoft.com/office/officeart/2005/8/layout/orgChart1"/>
    <dgm:cxn modelId="{3A39CE21-19B1-4FCE-B250-B8C1031D35E2}" type="presParOf" srcId="{1AB8A1C4-10EA-4990-9A3A-F47E3D350D75}" destId="{6168FF63-8B83-4180-90B0-F56C7ABC977E}" srcOrd="0" destOrd="0" presId="urn:microsoft.com/office/officeart/2005/8/layout/orgChart1"/>
    <dgm:cxn modelId="{715AE6E2-18C3-4EE3-BF48-4E7A4E15ABB3}" type="presParOf" srcId="{6168FF63-8B83-4180-90B0-F56C7ABC977E}" destId="{61536F4B-1AE9-42D8-BB2B-6AFB5C1DD2D8}" srcOrd="0" destOrd="0" presId="urn:microsoft.com/office/officeart/2005/8/layout/orgChart1"/>
    <dgm:cxn modelId="{24800172-6F4C-4B8B-A334-1EEC1592C13F}" type="presParOf" srcId="{6168FF63-8B83-4180-90B0-F56C7ABC977E}" destId="{23A53D92-3805-411A-9027-AAA7F6A1BD69}" srcOrd="1" destOrd="0" presId="urn:microsoft.com/office/officeart/2005/8/layout/orgChart1"/>
    <dgm:cxn modelId="{E5CA95E1-6E5B-4F61-A1B9-D3639E76DDEE}" type="presParOf" srcId="{1AB8A1C4-10EA-4990-9A3A-F47E3D350D75}" destId="{DD35436E-28CF-4D05-B81C-B5736BAD7867}" srcOrd="1" destOrd="0" presId="urn:microsoft.com/office/officeart/2005/8/layout/orgChart1"/>
    <dgm:cxn modelId="{BACFEE28-B4A8-4480-935A-0A3FB162083D}" type="presParOf" srcId="{1AB8A1C4-10EA-4990-9A3A-F47E3D350D75}" destId="{5BBB53DF-C860-41F8-B165-3B7CF7E6FC9B}" srcOrd="2" destOrd="0" presId="urn:microsoft.com/office/officeart/2005/8/layout/orgChart1"/>
    <dgm:cxn modelId="{EE43CE93-41AD-483B-9C93-D09560E6D5CA}" type="presParOf" srcId="{A3222795-D9A8-49DB-A00B-AE3C532D5002}" destId="{E4B2B35C-D8AB-4521-863A-6AA2EA61AABE}" srcOrd="4" destOrd="0" presId="urn:microsoft.com/office/officeart/2005/8/layout/orgChart1"/>
    <dgm:cxn modelId="{8E993B38-7A40-4851-B2E7-25FC3BFFF2A5}" type="presParOf" srcId="{A3222795-D9A8-49DB-A00B-AE3C532D5002}" destId="{F1B1C86E-2844-4D11-BF86-1C11C702D4AD}" srcOrd="5" destOrd="0" presId="urn:microsoft.com/office/officeart/2005/8/layout/orgChart1"/>
    <dgm:cxn modelId="{F1355494-3249-4FA6-BB5E-B3C656A8A696}" type="presParOf" srcId="{F1B1C86E-2844-4D11-BF86-1C11C702D4AD}" destId="{A0245051-822D-4301-AC2B-57FBD1192153}" srcOrd="0" destOrd="0" presId="urn:microsoft.com/office/officeart/2005/8/layout/orgChart1"/>
    <dgm:cxn modelId="{149FB175-F954-4D4E-ADF8-3822B4762930}" type="presParOf" srcId="{A0245051-822D-4301-AC2B-57FBD1192153}" destId="{3B1742FD-A8DE-4136-A25F-FE4185D1276E}" srcOrd="0" destOrd="0" presId="urn:microsoft.com/office/officeart/2005/8/layout/orgChart1"/>
    <dgm:cxn modelId="{E8184182-A33A-4FE4-B270-DE440D582446}" type="presParOf" srcId="{A0245051-822D-4301-AC2B-57FBD1192153}" destId="{216DDA86-DC38-4868-86D8-DE6C91F333D5}" srcOrd="1" destOrd="0" presId="urn:microsoft.com/office/officeart/2005/8/layout/orgChart1"/>
    <dgm:cxn modelId="{0F22E4EC-CB3A-47EA-9F35-32F6CCF0FC42}" type="presParOf" srcId="{F1B1C86E-2844-4D11-BF86-1C11C702D4AD}" destId="{E40E80AA-D802-48E1-9088-ED79DF9E54DF}" srcOrd="1" destOrd="0" presId="urn:microsoft.com/office/officeart/2005/8/layout/orgChart1"/>
    <dgm:cxn modelId="{C24E92F7-383A-4A8E-9124-902A32E285A4}" type="presParOf" srcId="{F1B1C86E-2844-4D11-BF86-1C11C702D4AD}" destId="{94E0C7EA-D099-4FF8-B85A-87E00978E211}" srcOrd="2" destOrd="0" presId="urn:microsoft.com/office/officeart/2005/8/layout/orgChart1"/>
    <dgm:cxn modelId="{9483B469-89A3-43DC-8019-3290C3F32E59}" type="presParOf" srcId="{A3222795-D9A8-49DB-A00B-AE3C532D5002}" destId="{E86E17BD-D7B7-4142-BB26-CF22387DC416}" srcOrd="6" destOrd="0" presId="urn:microsoft.com/office/officeart/2005/8/layout/orgChart1"/>
    <dgm:cxn modelId="{69C2BBA4-2D04-4578-9F04-F9C9E4FA3EDA}" type="presParOf" srcId="{A3222795-D9A8-49DB-A00B-AE3C532D5002}" destId="{59688B7C-7253-4083-BB15-5B5C480FBDAD}" srcOrd="7" destOrd="0" presId="urn:microsoft.com/office/officeart/2005/8/layout/orgChart1"/>
    <dgm:cxn modelId="{CB9007DB-47AB-48E6-8A72-97FCA2207E87}" type="presParOf" srcId="{59688B7C-7253-4083-BB15-5B5C480FBDAD}" destId="{C274CD06-F76A-4946-B6D9-E9584DCE6AAF}" srcOrd="0" destOrd="0" presId="urn:microsoft.com/office/officeart/2005/8/layout/orgChart1"/>
    <dgm:cxn modelId="{FA9DA454-745D-49B1-A8B1-D0B1EC4F3C45}" type="presParOf" srcId="{C274CD06-F76A-4946-B6D9-E9584DCE6AAF}" destId="{CBB28340-7A45-42D7-A061-2F149D53A85D}" srcOrd="0" destOrd="0" presId="urn:microsoft.com/office/officeart/2005/8/layout/orgChart1"/>
    <dgm:cxn modelId="{601499C7-7B29-4886-9E59-97D7FC113560}" type="presParOf" srcId="{C274CD06-F76A-4946-B6D9-E9584DCE6AAF}" destId="{B9F3FB71-E667-4B98-B897-036E30297939}" srcOrd="1" destOrd="0" presId="urn:microsoft.com/office/officeart/2005/8/layout/orgChart1"/>
    <dgm:cxn modelId="{9E49A88D-C3A3-4731-A881-815E8FD6BA9A}" type="presParOf" srcId="{59688B7C-7253-4083-BB15-5B5C480FBDAD}" destId="{858D74AE-C170-4348-8487-C7FFD44B0997}" srcOrd="1" destOrd="0" presId="urn:microsoft.com/office/officeart/2005/8/layout/orgChart1"/>
    <dgm:cxn modelId="{4C389685-1FEA-474C-A761-2658E68D13A3}" type="presParOf" srcId="{59688B7C-7253-4083-BB15-5B5C480FBDAD}" destId="{8F105601-70DA-4E6F-88E0-783D4056B813}" srcOrd="2" destOrd="0" presId="urn:microsoft.com/office/officeart/2005/8/layout/orgChart1"/>
    <dgm:cxn modelId="{A30184AB-1A85-491D-8FCE-BADC1E665F67}" type="presParOf" srcId="{CE60278F-963C-4AC2-92DC-31CE7B2787B3}" destId="{14E61671-66DC-4DCD-BEF5-213FA9B6B79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1F8B37-4EF3-4C01-919B-D6AF6BA3CD16}" type="doc">
      <dgm:prSet loTypeId="urn:microsoft.com/office/officeart/2005/8/layout/pyramid1" loCatId="pyramid" qsTypeId="urn:microsoft.com/office/officeart/2005/8/quickstyle/simple1" qsCatId="simple" csTypeId="urn:microsoft.com/office/officeart/2005/8/colors/accent1_2" csCatId="accent1"/>
      <dgm:spPr/>
    </dgm:pt>
    <dgm:pt modelId="{01F9C8C0-CBDB-42C6-9DA7-0980E64A245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فاز اول: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شروع حریق</a:t>
          </a:r>
          <a:endParaRPr kumimoji="0" lang="en-US" b="0" i="0" u="none" strike="noStrike" cap="none" normalizeH="0" baseline="0" dirty="0" smtClean="0">
            <a:ln>
              <a:noFill/>
            </a:ln>
            <a:solidFill>
              <a:schemeClr val="tx1"/>
            </a:solidFill>
            <a:effectLst/>
            <a:latin typeface="Arial" charset="0"/>
            <a:cs typeface="+mj-cs"/>
          </a:endParaRPr>
        </a:p>
      </dgm:t>
    </dgm:pt>
    <dgm:pt modelId="{08B8E9A0-7E49-4E43-81E7-E69810720E00}" type="parTrans" cxnId="{B0D594BE-A700-4569-BF7A-98873B225B1C}">
      <dgm:prSet/>
      <dgm:spPr/>
      <dgm:t>
        <a:bodyPr/>
        <a:lstStyle/>
        <a:p>
          <a:endParaRPr lang="en-US"/>
        </a:p>
      </dgm:t>
    </dgm:pt>
    <dgm:pt modelId="{13EEE234-49D6-4E54-91B7-29733FE670A1}" type="sibTrans" cxnId="{B0D594BE-A700-4569-BF7A-98873B225B1C}">
      <dgm:prSet/>
      <dgm:spPr/>
      <dgm:t>
        <a:bodyPr/>
        <a:lstStyle/>
        <a:p>
          <a:endParaRPr lang="en-US"/>
        </a:p>
      </dgm:t>
    </dgm:pt>
    <dgm:pt modelId="{7C4507D3-B192-4151-A57E-B7BAE18B6B6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فاز دوم : سوختن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آزاد</a:t>
          </a:r>
          <a:endParaRPr kumimoji="0" lang="en-US" b="0" i="0" u="none" strike="noStrike" cap="none" normalizeH="0" baseline="0" dirty="0" smtClean="0">
            <a:ln>
              <a:noFill/>
            </a:ln>
            <a:solidFill>
              <a:schemeClr val="tx1"/>
            </a:solidFill>
            <a:effectLst/>
            <a:latin typeface="Arial" charset="0"/>
            <a:cs typeface="+mj-cs"/>
          </a:endParaRPr>
        </a:p>
      </dgm:t>
    </dgm:pt>
    <dgm:pt modelId="{049B1392-FB44-48A7-A406-53057D6B89E1}" type="parTrans" cxnId="{3F4C1CCB-037C-4694-97D6-13DC06D3D511}">
      <dgm:prSet/>
      <dgm:spPr/>
      <dgm:t>
        <a:bodyPr/>
        <a:lstStyle/>
        <a:p>
          <a:endParaRPr lang="en-US"/>
        </a:p>
      </dgm:t>
    </dgm:pt>
    <dgm:pt modelId="{BE28E7ED-3610-4A15-A4B4-C1A6AB365C89}" type="sibTrans" cxnId="{3F4C1CCB-037C-4694-97D6-13DC06D3D511}">
      <dgm:prSet/>
      <dgm:spPr/>
      <dgm:t>
        <a:bodyPr/>
        <a:lstStyle/>
        <a:p>
          <a:endParaRPr lang="en-US"/>
        </a:p>
      </dgm:t>
    </dgm:pt>
    <dgm:pt modelId="{B873F5F2-1940-467D-8F9E-5A757420630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فاز سوم : سوختن کند</a:t>
          </a:r>
          <a:endParaRPr kumimoji="0" lang="en-US" b="0" i="0" u="none" strike="noStrike" cap="none" normalizeH="0" baseline="0" dirty="0" smtClean="0">
            <a:ln>
              <a:noFill/>
            </a:ln>
            <a:solidFill>
              <a:schemeClr val="tx1"/>
            </a:solidFill>
            <a:effectLst/>
            <a:latin typeface="Arial" charset="0"/>
            <a:cs typeface="+mj-cs"/>
          </a:endParaRPr>
        </a:p>
      </dgm:t>
    </dgm:pt>
    <dgm:pt modelId="{0476C3C0-2C4F-4CAA-BF4D-EE538A1ADCEC}" type="parTrans" cxnId="{21C14256-322D-43C2-8930-7D11B02387E4}">
      <dgm:prSet/>
      <dgm:spPr/>
      <dgm:t>
        <a:bodyPr/>
        <a:lstStyle/>
        <a:p>
          <a:endParaRPr lang="en-US"/>
        </a:p>
      </dgm:t>
    </dgm:pt>
    <dgm:pt modelId="{30046791-8EEB-4C40-9AB0-FC53E7FF42FE}" type="sibTrans" cxnId="{21C14256-322D-43C2-8930-7D11B02387E4}">
      <dgm:prSet/>
      <dgm:spPr/>
      <dgm:t>
        <a:bodyPr/>
        <a:lstStyle/>
        <a:p>
          <a:endParaRPr lang="en-US"/>
        </a:p>
      </dgm:t>
    </dgm:pt>
    <dgm:pt modelId="{D2CC37DF-1731-496E-B7F7-FABC2DCA1BD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Arial" charset="0"/>
              <a:cs typeface="+mj-cs"/>
            </a:rPr>
            <a:t>فاز چهارم : برگشت شعله</a:t>
          </a:r>
          <a:endParaRPr kumimoji="0" lang="en-US" b="0" i="0" u="none" strike="noStrike" cap="none" normalizeH="0" baseline="0" dirty="0" smtClean="0">
            <a:ln>
              <a:noFill/>
            </a:ln>
            <a:solidFill>
              <a:schemeClr val="tx1"/>
            </a:solidFill>
            <a:effectLst/>
            <a:latin typeface="Arial" charset="0"/>
            <a:cs typeface="+mj-cs"/>
          </a:endParaRPr>
        </a:p>
      </dgm:t>
    </dgm:pt>
    <dgm:pt modelId="{839AB711-9151-420E-B07D-308735BEF0A9}" type="parTrans" cxnId="{B11672C7-930E-4BA6-89BD-3CB42347E112}">
      <dgm:prSet/>
      <dgm:spPr/>
      <dgm:t>
        <a:bodyPr/>
        <a:lstStyle/>
        <a:p>
          <a:endParaRPr lang="en-US"/>
        </a:p>
      </dgm:t>
    </dgm:pt>
    <dgm:pt modelId="{7E488775-0497-48AA-9CD8-DD477267E800}" type="sibTrans" cxnId="{B11672C7-930E-4BA6-89BD-3CB42347E112}">
      <dgm:prSet/>
      <dgm:spPr/>
      <dgm:t>
        <a:bodyPr/>
        <a:lstStyle/>
        <a:p>
          <a:endParaRPr lang="en-US"/>
        </a:p>
      </dgm:t>
    </dgm:pt>
    <dgm:pt modelId="{C91160B2-B298-4790-A3CC-C5ACC6E64785}" type="pres">
      <dgm:prSet presAssocID="{EA1F8B37-4EF3-4C01-919B-D6AF6BA3CD16}" presName="Name0" presStyleCnt="0">
        <dgm:presLayoutVars>
          <dgm:dir/>
          <dgm:animLvl val="lvl"/>
          <dgm:resizeHandles val="exact"/>
        </dgm:presLayoutVars>
      </dgm:prSet>
      <dgm:spPr/>
    </dgm:pt>
    <dgm:pt modelId="{309C9D46-B2AC-415E-8887-4CC02B1AAA25}" type="pres">
      <dgm:prSet presAssocID="{01F9C8C0-CBDB-42C6-9DA7-0980E64A2459}" presName="Name8" presStyleCnt="0"/>
      <dgm:spPr/>
    </dgm:pt>
    <dgm:pt modelId="{DC971804-5924-42A1-AE18-C4BA7FEEE35C}" type="pres">
      <dgm:prSet presAssocID="{01F9C8C0-CBDB-42C6-9DA7-0980E64A2459}" presName="level" presStyleLbl="node1" presStyleIdx="0" presStyleCnt="4">
        <dgm:presLayoutVars>
          <dgm:chMax val="1"/>
          <dgm:bulletEnabled val="1"/>
        </dgm:presLayoutVars>
      </dgm:prSet>
      <dgm:spPr/>
      <dgm:t>
        <a:bodyPr/>
        <a:lstStyle/>
        <a:p>
          <a:endParaRPr lang="en-US"/>
        </a:p>
      </dgm:t>
    </dgm:pt>
    <dgm:pt modelId="{4B268EA3-5C14-45FF-B42D-A949AC15DF0D}" type="pres">
      <dgm:prSet presAssocID="{01F9C8C0-CBDB-42C6-9DA7-0980E64A2459}" presName="levelTx" presStyleLbl="revTx" presStyleIdx="0" presStyleCnt="0">
        <dgm:presLayoutVars>
          <dgm:chMax val="1"/>
          <dgm:bulletEnabled val="1"/>
        </dgm:presLayoutVars>
      </dgm:prSet>
      <dgm:spPr/>
      <dgm:t>
        <a:bodyPr/>
        <a:lstStyle/>
        <a:p>
          <a:endParaRPr lang="en-US"/>
        </a:p>
      </dgm:t>
    </dgm:pt>
    <dgm:pt modelId="{286FEE72-B6BB-4C34-B785-BABCFAAC0B3C}" type="pres">
      <dgm:prSet presAssocID="{7C4507D3-B192-4151-A57E-B7BAE18B6B68}" presName="Name8" presStyleCnt="0"/>
      <dgm:spPr/>
    </dgm:pt>
    <dgm:pt modelId="{0E715FA4-1144-45E9-BE15-FE1BB48E1FCC}" type="pres">
      <dgm:prSet presAssocID="{7C4507D3-B192-4151-A57E-B7BAE18B6B68}" presName="level" presStyleLbl="node1" presStyleIdx="1" presStyleCnt="4">
        <dgm:presLayoutVars>
          <dgm:chMax val="1"/>
          <dgm:bulletEnabled val="1"/>
        </dgm:presLayoutVars>
      </dgm:prSet>
      <dgm:spPr/>
      <dgm:t>
        <a:bodyPr/>
        <a:lstStyle/>
        <a:p>
          <a:endParaRPr lang="en-US"/>
        </a:p>
      </dgm:t>
    </dgm:pt>
    <dgm:pt modelId="{C57155C9-F958-4951-9DB9-8D570BA722B8}" type="pres">
      <dgm:prSet presAssocID="{7C4507D3-B192-4151-A57E-B7BAE18B6B68}" presName="levelTx" presStyleLbl="revTx" presStyleIdx="0" presStyleCnt="0">
        <dgm:presLayoutVars>
          <dgm:chMax val="1"/>
          <dgm:bulletEnabled val="1"/>
        </dgm:presLayoutVars>
      </dgm:prSet>
      <dgm:spPr/>
      <dgm:t>
        <a:bodyPr/>
        <a:lstStyle/>
        <a:p>
          <a:endParaRPr lang="en-US"/>
        </a:p>
      </dgm:t>
    </dgm:pt>
    <dgm:pt modelId="{18E8D117-2E8F-450B-A968-72ABF37DA445}" type="pres">
      <dgm:prSet presAssocID="{B873F5F2-1940-467D-8F9E-5A757420630A}" presName="Name8" presStyleCnt="0"/>
      <dgm:spPr/>
    </dgm:pt>
    <dgm:pt modelId="{15E712B6-7A42-4492-9E33-7C2AACA1EE96}" type="pres">
      <dgm:prSet presAssocID="{B873F5F2-1940-467D-8F9E-5A757420630A}" presName="level" presStyleLbl="node1" presStyleIdx="2" presStyleCnt="4">
        <dgm:presLayoutVars>
          <dgm:chMax val="1"/>
          <dgm:bulletEnabled val="1"/>
        </dgm:presLayoutVars>
      </dgm:prSet>
      <dgm:spPr/>
      <dgm:t>
        <a:bodyPr/>
        <a:lstStyle/>
        <a:p>
          <a:endParaRPr lang="en-US"/>
        </a:p>
      </dgm:t>
    </dgm:pt>
    <dgm:pt modelId="{1FB6213D-9D31-408A-8EA1-BCE527BF4DF9}" type="pres">
      <dgm:prSet presAssocID="{B873F5F2-1940-467D-8F9E-5A757420630A}" presName="levelTx" presStyleLbl="revTx" presStyleIdx="0" presStyleCnt="0">
        <dgm:presLayoutVars>
          <dgm:chMax val="1"/>
          <dgm:bulletEnabled val="1"/>
        </dgm:presLayoutVars>
      </dgm:prSet>
      <dgm:spPr/>
      <dgm:t>
        <a:bodyPr/>
        <a:lstStyle/>
        <a:p>
          <a:endParaRPr lang="en-US"/>
        </a:p>
      </dgm:t>
    </dgm:pt>
    <dgm:pt modelId="{51769AA2-35E2-4C43-8EE7-B1579F92BF2D}" type="pres">
      <dgm:prSet presAssocID="{D2CC37DF-1731-496E-B7F7-FABC2DCA1BD8}" presName="Name8" presStyleCnt="0"/>
      <dgm:spPr/>
    </dgm:pt>
    <dgm:pt modelId="{EFC61C41-76F0-4BCA-9E39-79A34A9D507D}" type="pres">
      <dgm:prSet presAssocID="{D2CC37DF-1731-496E-B7F7-FABC2DCA1BD8}" presName="level" presStyleLbl="node1" presStyleIdx="3" presStyleCnt="4">
        <dgm:presLayoutVars>
          <dgm:chMax val="1"/>
          <dgm:bulletEnabled val="1"/>
        </dgm:presLayoutVars>
      </dgm:prSet>
      <dgm:spPr/>
      <dgm:t>
        <a:bodyPr/>
        <a:lstStyle/>
        <a:p>
          <a:endParaRPr lang="en-US"/>
        </a:p>
      </dgm:t>
    </dgm:pt>
    <dgm:pt modelId="{92EF9FF2-422E-474E-A0A1-6CE144DF7A6E}" type="pres">
      <dgm:prSet presAssocID="{D2CC37DF-1731-496E-B7F7-FABC2DCA1BD8}" presName="levelTx" presStyleLbl="revTx" presStyleIdx="0" presStyleCnt="0">
        <dgm:presLayoutVars>
          <dgm:chMax val="1"/>
          <dgm:bulletEnabled val="1"/>
        </dgm:presLayoutVars>
      </dgm:prSet>
      <dgm:spPr/>
      <dgm:t>
        <a:bodyPr/>
        <a:lstStyle/>
        <a:p>
          <a:endParaRPr lang="en-US"/>
        </a:p>
      </dgm:t>
    </dgm:pt>
  </dgm:ptLst>
  <dgm:cxnLst>
    <dgm:cxn modelId="{43801DD3-C90C-4EEB-837B-6C6EA4DDA356}" type="presOf" srcId="{B873F5F2-1940-467D-8F9E-5A757420630A}" destId="{1FB6213D-9D31-408A-8EA1-BCE527BF4DF9}" srcOrd="1" destOrd="0" presId="urn:microsoft.com/office/officeart/2005/8/layout/pyramid1"/>
    <dgm:cxn modelId="{D7D84836-8B0B-41FF-B581-44679C8D5D97}" type="presOf" srcId="{B873F5F2-1940-467D-8F9E-5A757420630A}" destId="{15E712B6-7A42-4492-9E33-7C2AACA1EE96}" srcOrd="0" destOrd="0" presId="urn:microsoft.com/office/officeart/2005/8/layout/pyramid1"/>
    <dgm:cxn modelId="{97E48B13-0FFF-42EA-BC64-421257694AE3}" type="presOf" srcId="{D2CC37DF-1731-496E-B7F7-FABC2DCA1BD8}" destId="{92EF9FF2-422E-474E-A0A1-6CE144DF7A6E}" srcOrd="1" destOrd="0" presId="urn:microsoft.com/office/officeart/2005/8/layout/pyramid1"/>
    <dgm:cxn modelId="{ADAB0E07-AF35-4F02-AF52-1456F68FF155}" type="presOf" srcId="{7C4507D3-B192-4151-A57E-B7BAE18B6B68}" destId="{C57155C9-F958-4951-9DB9-8D570BA722B8}" srcOrd="1" destOrd="0" presId="urn:microsoft.com/office/officeart/2005/8/layout/pyramid1"/>
    <dgm:cxn modelId="{A46F9F24-B24C-4FA8-A983-3908C6DA5F5F}" type="presOf" srcId="{01F9C8C0-CBDB-42C6-9DA7-0980E64A2459}" destId="{4B268EA3-5C14-45FF-B42D-A949AC15DF0D}" srcOrd="1" destOrd="0" presId="urn:microsoft.com/office/officeart/2005/8/layout/pyramid1"/>
    <dgm:cxn modelId="{B11672C7-930E-4BA6-89BD-3CB42347E112}" srcId="{EA1F8B37-4EF3-4C01-919B-D6AF6BA3CD16}" destId="{D2CC37DF-1731-496E-B7F7-FABC2DCA1BD8}" srcOrd="3" destOrd="0" parTransId="{839AB711-9151-420E-B07D-308735BEF0A9}" sibTransId="{7E488775-0497-48AA-9CD8-DD477267E800}"/>
    <dgm:cxn modelId="{C9CD93C8-F9D6-4538-ABDC-5A72F90EB97B}" type="presOf" srcId="{7C4507D3-B192-4151-A57E-B7BAE18B6B68}" destId="{0E715FA4-1144-45E9-BE15-FE1BB48E1FCC}" srcOrd="0" destOrd="0" presId="urn:microsoft.com/office/officeart/2005/8/layout/pyramid1"/>
    <dgm:cxn modelId="{B0D594BE-A700-4569-BF7A-98873B225B1C}" srcId="{EA1F8B37-4EF3-4C01-919B-D6AF6BA3CD16}" destId="{01F9C8C0-CBDB-42C6-9DA7-0980E64A2459}" srcOrd="0" destOrd="0" parTransId="{08B8E9A0-7E49-4E43-81E7-E69810720E00}" sibTransId="{13EEE234-49D6-4E54-91B7-29733FE670A1}"/>
    <dgm:cxn modelId="{DD5EE8FA-8741-48B3-AFBE-BF5BF3494C71}" type="presOf" srcId="{EA1F8B37-4EF3-4C01-919B-D6AF6BA3CD16}" destId="{C91160B2-B298-4790-A3CC-C5ACC6E64785}" srcOrd="0" destOrd="0" presId="urn:microsoft.com/office/officeart/2005/8/layout/pyramid1"/>
    <dgm:cxn modelId="{21C14256-322D-43C2-8930-7D11B02387E4}" srcId="{EA1F8B37-4EF3-4C01-919B-D6AF6BA3CD16}" destId="{B873F5F2-1940-467D-8F9E-5A757420630A}" srcOrd="2" destOrd="0" parTransId="{0476C3C0-2C4F-4CAA-BF4D-EE538A1ADCEC}" sibTransId="{30046791-8EEB-4C40-9AB0-FC53E7FF42FE}"/>
    <dgm:cxn modelId="{6634880A-A33B-425B-AB4C-40FA64B3DCD9}" type="presOf" srcId="{01F9C8C0-CBDB-42C6-9DA7-0980E64A2459}" destId="{DC971804-5924-42A1-AE18-C4BA7FEEE35C}" srcOrd="0" destOrd="0" presId="urn:microsoft.com/office/officeart/2005/8/layout/pyramid1"/>
    <dgm:cxn modelId="{3F4C1CCB-037C-4694-97D6-13DC06D3D511}" srcId="{EA1F8B37-4EF3-4C01-919B-D6AF6BA3CD16}" destId="{7C4507D3-B192-4151-A57E-B7BAE18B6B68}" srcOrd="1" destOrd="0" parTransId="{049B1392-FB44-48A7-A406-53057D6B89E1}" sibTransId="{BE28E7ED-3610-4A15-A4B4-C1A6AB365C89}"/>
    <dgm:cxn modelId="{B11D9A64-5C5A-4390-A7B4-86EA1831974A}" type="presOf" srcId="{D2CC37DF-1731-496E-B7F7-FABC2DCA1BD8}" destId="{EFC61C41-76F0-4BCA-9E39-79A34A9D507D}" srcOrd="0" destOrd="0" presId="urn:microsoft.com/office/officeart/2005/8/layout/pyramid1"/>
    <dgm:cxn modelId="{9A9A475E-0772-4276-8A23-2E1978E39D52}" type="presParOf" srcId="{C91160B2-B298-4790-A3CC-C5ACC6E64785}" destId="{309C9D46-B2AC-415E-8887-4CC02B1AAA25}" srcOrd="0" destOrd="0" presId="urn:microsoft.com/office/officeart/2005/8/layout/pyramid1"/>
    <dgm:cxn modelId="{223C7ADD-0C43-4D4E-A603-EDB84D4F7A90}" type="presParOf" srcId="{309C9D46-B2AC-415E-8887-4CC02B1AAA25}" destId="{DC971804-5924-42A1-AE18-C4BA7FEEE35C}" srcOrd="0" destOrd="0" presId="urn:microsoft.com/office/officeart/2005/8/layout/pyramid1"/>
    <dgm:cxn modelId="{B76F34E8-87AB-476C-98E6-F7CE04F48F02}" type="presParOf" srcId="{309C9D46-B2AC-415E-8887-4CC02B1AAA25}" destId="{4B268EA3-5C14-45FF-B42D-A949AC15DF0D}" srcOrd="1" destOrd="0" presId="urn:microsoft.com/office/officeart/2005/8/layout/pyramid1"/>
    <dgm:cxn modelId="{DBC78D18-464C-495A-8269-EB6F735AFAA8}" type="presParOf" srcId="{C91160B2-B298-4790-A3CC-C5ACC6E64785}" destId="{286FEE72-B6BB-4C34-B785-BABCFAAC0B3C}" srcOrd="1" destOrd="0" presId="urn:microsoft.com/office/officeart/2005/8/layout/pyramid1"/>
    <dgm:cxn modelId="{467DA52D-D191-4BCB-B617-B054DDB5A431}" type="presParOf" srcId="{286FEE72-B6BB-4C34-B785-BABCFAAC0B3C}" destId="{0E715FA4-1144-45E9-BE15-FE1BB48E1FCC}" srcOrd="0" destOrd="0" presId="urn:microsoft.com/office/officeart/2005/8/layout/pyramid1"/>
    <dgm:cxn modelId="{5109AA88-87AB-4233-B8C3-575B295098A5}" type="presParOf" srcId="{286FEE72-B6BB-4C34-B785-BABCFAAC0B3C}" destId="{C57155C9-F958-4951-9DB9-8D570BA722B8}" srcOrd="1" destOrd="0" presId="urn:microsoft.com/office/officeart/2005/8/layout/pyramid1"/>
    <dgm:cxn modelId="{44AEE40C-D45D-425E-8707-A3D7A6EA914F}" type="presParOf" srcId="{C91160B2-B298-4790-A3CC-C5ACC6E64785}" destId="{18E8D117-2E8F-450B-A968-72ABF37DA445}" srcOrd="2" destOrd="0" presId="urn:microsoft.com/office/officeart/2005/8/layout/pyramid1"/>
    <dgm:cxn modelId="{5F64BC80-290F-4B9E-88D0-0D4A2302B864}" type="presParOf" srcId="{18E8D117-2E8F-450B-A968-72ABF37DA445}" destId="{15E712B6-7A42-4492-9E33-7C2AACA1EE96}" srcOrd="0" destOrd="0" presId="urn:microsoft.com/office/officeart/2005/8/layout/pyramid1"/>
    <dgm:cxn modelId="{53705FC3-79D5-490C-818C-72AF065A3AEC}" type="presParOf" srcId="{18E8D117-2E8F-450B-A968-72ABF37DA445}" destId="{1FB6213D-9D31-408A-8EA1-BCE527BF4DF9}" srcOrd="1" destOrd="0" presId="urn:microsoft.com/office/officeart/2005/8/layout/pyramid1"/>
    <dgm:cxn modelId="{D332EC53-6442-40BF-A55E-42B15A564B93}" type="presParOf" srcId="{C91160B2-B298-4790-A3CC-C5ACC6E64785}" destId="{51769AA2-35E2-4C43-8EE7-B1579F92BF2D}" srcOrd="3" destOrd="0" presId="urn:microsoft.com/office/officeart/2005/8/layout/pyramid1"/>
    <dgm:cxn modelId="{C397B180-CA82-4C2E-BA4C-426740035C48}" type="presParOf" srcId="{51769AA2-35E2-4C43-8EE7-B1579F92BF2D}" destId="{EFC61C41-76F0-4BCA-9E39-79A34A9D507D}" srcOrd="0" destOrd="0" presId="urn:microsoft.com/office/officeart/2005/8/layout/pyramid1"/>
    <dgm:cxn modelId="{821A70BB-52F7-480B-93E0-40D3DCBCFA1A}" type="presParOf" srcId="{51769AA2-35E2-4C43-8EE7-B1579F92BF2D}" destId="{92EF9FF2-422E-474E-A0A1-6CE144DF7A6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CAA18B-16ED-467F-972D-DB181056971F}" type="doc">
      <dgm:prSet loTypeId="urn:microsoft.com/office/officeart/2005/8/layout/pyramid1" loCatId="pyramid" qsTypeId="urn:microsoft.com/office/officeart/2005/8/quickstyle/simple1" qsCatId="simple" csTypeId="urn:microsoft.com/office/officeart/2005/8/colors/accent1_2" csCatId="accent1"/>
      <dgm:spPr/>
    </dgm:pt>
    <dgm:pt modelId="{23EC662B-82A0-4330-9E14-73B614F342F6}">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rgbClr val="000000"/>
              </a:solidFill>
              <a:effectLst/>
              <a:latin typeface="Arial" pitchFamily="34" charset="0"/>
              <a:cs typeface="Arial" pitchFamily="34" charset="0"/>
            </a:rPr>
            <a:t>مکانهای </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rgbClr val="000000"/>
              </a:solidFill>
              <a:effectLst/>
              <a:latin typeface="Arial" pitchFamily="34" charset="0"/>
              <a:cs typeface="Arial" pitchFamily="34" charset="0"/>
            </a:rPr>
            <a:t>کم خطر</a:t>
          </a:r>
          <a:endParaRPr kumimoji="0" lang="en-US" altLang="fa-IR" b="0" i="0" u="none" strike="noStrike" cap="none" normalizeH="0" baseline="0" smtClean="0">
            <a:ln>
              <a:noFill/>
            </a:ln>
            <a:solidFill>
              <a:srgbClr val="000000"/>
            </a:solidFill>
            <a:effectLst/>
            <a:latin typeface="Arial" pitchFamily="34" charset="0"/>
            <a:cs typeface="Arial" pitchFamily="34" charset="0"/>
          </a:endParaRPr>
        </a:p>
      </dgm:t>
    </dgm:pt>
    <dgm:pt modelId="{48A79F36-D2CB-4CAF-872B-F0A75C29DB2E}" type="parTrans" cxnId="{F38E2FDA-F2CC-4ACE-94CF-C9C11DF0E4C6}">
      <dgm:prSet/>
      <dgm:spPr/>
    </dgm:pt>
    <dgm:pt modelId="{AD465CF4-6B43-4AAB-AAF7-467D7A3E7D42}" type="sibTrans" cxnId="{F38E2FDA-F2CC-4ACE-94CF-C9C11DF0E4C6}">
      <dgm:prSet/>
      <dgm:spPr/>
    </dgm:pt>
    <dgm:pt modelId="{1BF14425-9768-4585-AF83-6A6571EF4C5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rgbClr val="000000"/>
              </a:solidFill>
              <a:effectLst/>
              <a:latin typeface="Arial" pitchFamily="34" charset="0"/>
              <a:cs typeface="Arial" pitchFamily="34" charset="0"/>
            </a:rPr>
            <a:t>مکان هایی با خطر متوسط</a:t>
          </a:r>
          <a:endParaRPr kumimoji="0" lang="en-US" altLang="fa-IR" b="0" i="0" u="none" strike="noStrike" cap="none" normalizeH="0" baseline="0" smtClean="0">
            <a:ln>
              <a:noFill/>
            </a:ln>
            <a:solidFill>
              <a:srgbClr val="000000"/>
            </a:solidFill>
            <a:effectLst/>
            <a:latin typeface="Arial" pitchFamily="34" charset="0"/>
            <a:cs typeface="Arial" pitchFamily="34" charset="0"/>
          </a:endParaRPr>
        </a:p>
      </dgm:t>
    </dgm:pt>
    <dgm:pt modelId="{0CBAF8F5-2F32-4CB2-9360-6E31DA710BA7}" type="parTrans" cxnId="{5C1555A9-429B-4003-B998-BCEC78F24028}">
      <dgm:prSet/>
      <dgm:spPr/>
    </dgm:pt>
    <dgm:pt modelId="{A995798D-DB3C-4326-B415-06FDC95E1050}" type="sibTrans" cxnId="{5C1555A9-429B-4003-B998-BCEC78F24028}">
      <dgm:prSet/>
      <dgm:spPr/>
    </dgm:pt>
    <dgm:pt modelId="{33AA1992-5A0B-426A-8238-4B86456E0AB6}">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rgbClr val="000000"/>
              </a:solidFill>
              <a:effectLst/>
              <a:latin typeface="Arial" pitchFamily="34" charset="0"/>
              <a:cs typeface="Arial" pitchFamily="34" charset="0"/>
            </a:rPr>
            <a:t>مکان های پر خطر</a:t>
          </a:r>
          <a:endParaRPr kumimoji="0" lang="en-US" altLang="fa-IR" b="0" i="0" u="none" strike="noStrike" cap="none" normalizeH="0" baseline="0" smtClean="0">
            <a:ln>
              <a:noFill/>
            </a:ln>
            <a:solidFill>
              <a:srgbClr val="000000"/>
            </a:solidFill>
            <a:effectLst/>
            <a:latin typeface="Arial" pitchFamily="34" charset="0"/>
            <a:cs typeface="Arial" pitchFamily="34" charset="0"/>
          </a:endParaRPr>
        </a:p>
      </dgm:t>
    </dgm:pt>
    <dgm:pt modelId="{E66C0C2D-356C-4E44-84BB-E2A34A3065E1}" type="parTrans" cxnId="{D713AEB6-339C-4B25-A191-D17792824CDC}">
      <dgm:prSet/>
      <dgm:spPr/>
    </dgm:pt>
    <dgm:pt modelId="{9D510AEE-197C-415D-A2B7-958239BDE46E}" type="sibTrans" cxnId="{D713AEB6-339C-4B25-A191-D17792824CDC}">
      <dgm:prSet/>
      <dgm:spPr/>
    </dgm:pt>
    <dgm:pt modelId="{53C06590-F615-4CBF-BCFC-40A9D7D4DA00}" type="pres">
      <dgm:prSet presAssocID="{0ACAA18B-16ED-467F-972D-DB181056971F}" presName="Name0" presStyleCnt="0">
        <dgm:presLayoutVars>
          <dgm:dir/>
          <dgm:animLvl val="lvl"/>
          <dgm:resizeHandles val="exact"/>
        </dgm:presLayoutVars>
      </dgm:prSet>
      <dgm:spPr/>
    </dgm:pt>
    <dgm:pt modelId="{51C3C92A-6833-4973-99B6-5D0D4CEBC0CB}" type="pres">
      <dgm:prSet presAssocID="{23EC662B-82A0-4330-9E14-73B614F342F6}" presName="Name8" presStyleCnt="0"/>
      <dgm:spPr/>
    </dgm:pt>
    <dgm:pt modelId="{AF3A6CE8-D0B7-4C65-8947-FF38D82E048E}" type="pres">
      <dgm:prSet presAssocID="{23EC662B-82A0-4330-9E14-73B614F342F6}" presName="level" presStyleLbl="node1" presStyleIdx="0" presStyleCnt="3">
        <dgm:presLayoutVars>
          <dgm:chMax val="1"/>
          <dgm:bulletEnabled val="1"/>
        </dgm:presLayoutVars>
      </dgm:prSet>
      <dgm:spPr/>
    </dgm:pt>
    <dgm:pt modelId="{183B8FB0-24B3-473A-B160-8530BA7DD30B}" type="pres">
      <dgm:prSet presAssocID="{23EC662B-82A0-4330-9E14-73B614F342F6}" presName="levelTx" presStyleLbl="revTx" presStyleIdx="0" presStyleCnt="0">
        <dgm:presLayoutVars>
          <dgm:chMax val="1"/>
          <dgm:bulletEnabled val="1"/>
        </dgm:presLayoutVars>
      </dgm:prSet>
      <dgm:spPr/>
    </dgm:pt>
    <dgm:pt modelId="{C7C329B4-A663-4680-9BF7-23E646CA215A}" type="pres">
      <dgm:prSet presAssocID="{1BF14425-9768-4585-AF83-6A6571EF4C53}" presName="Name8" presStyleCnt="0"/>
      <dgm:spPr/>
    </dgm:pt>
    <dgm:pt modelId="{50B0D9C5-AE85-426C-B8E2-84DD45F92330}" type="pres">
      <dgm:prSet presAssocID="{1BF14425-9768-4585-AF83-6A6571EF4C53}" presName="level" presStyleLbl="node1" presStyleIdx="1" presStyleCnt="3">
        <dgm:presLayoutVars>
          <dgm:chMax val="1"/>
          <dgm:bulletEnabled val="1"/>
        </dgm:presLayoutVars>
      </dgm:prSet>
      <dgm:spPr/>
    </dgm:pt>
    <dgm:pt modelId="{64227005-4534-41AE-85BD-157F8A66A727}" type="pres">
      <dgm:prSet presAssocID="{1BF14425-9768-4585-AF83-6A6571EF4C53}" presName="levelTx" presStyleLbl="revTx" presStyleIdx="0" presStyleCnt="0">
        <dgm:presLayoutVars>
          <dgm:chMax val="1"/>
          <dgm:bulletEnabled val="1"/>
        </dgm:presLayoutVars>
      </dgm:prSet>
      <dgm:spPr/>
    </dgm:pt>
    <dgm:pt modelId="{5972F784-28A2-4A9A-8FC6-51E525913332}" type="pres">
      <dgm:prSet presAssocID="{33AA1992-5A0B-426A-8238-4B86456E0AB6}" presName="Name8" presStyleCnt="0"/>
      <dgm:spPr/>
    </dgm:pt>
    <dgm:pt modelId="{2A0DEDD3-D386-4520-8B30-71A85224DC1B}" type="pres">
      <dgm:prSet presAssocID="{33AA1992-5A0B-426A-8238-4B86456E0AB6}" presName="level" presStyleLbl="node1" presStyleIdx="2" presStyleCnt="3">
        <dgm:presLayoutVars>
          <dgm:chMax val="1"/>
          <dgm:bulletEnabled val="1"/>
        </dgm:presLayoutVars>
      </dgm:prSet>
      <dgm:spPr/>
    </dgm:pt>
    <dgm:pt modelId="{7D0BC3D6-B633-4C1C-A62B-D6F6EC9E02D8}" type="pres">
      <dgm:prSet presAssocID="{33AA1992-5A0B-426A-8238-4B86456E0AB6}" presName="levelTx" presStyleLbl="revTx" presStyleIdx="0" presStyleCnt="0">
        <dgm:presLayoutVars>
          <dgm:chMax val="1"/>
          <dgm:bulletEnabled val="1"/>
        </dgm:presLayoutVars>
      </dgm:prSet>
      <dgm:spPr/>
    </dgm:pt>
  </dgm:ptLst>
  <dgm:cxnLst>
    <dgm:cxn modelId="{EE2074F2-0E87-4D95-8BDD-D7C0F883667C}" type="presOf" srcId="{23EC662B-82A0-4330-9E14-73B614F342F6}" destId="{AF3A6CE8-D0B7-4C65-8947-FF38D82E048E}" srcOrd="0" destOrd="0" presId="urn:microsoft.com/office/officeart/2005/8/layout/pyramid1"/>
    <dgm:cxn modelId="{2418F4A3-C363-433D-B156-F528D75EA10A}" type="presOf" srcId="{1BF14425-9768-4585-AF83-6A6571EF4C53}" destId="{64227005-4534-41AE-85BD-157F8A66A727}" srcOrd="1" destOrd="0" presId="urn:microsoft.com/office/officeart/2005/8/layout/pyramid1"/>
    <dgm:cxn modelId="{EFDCFBE4-62DF-4B24-AD1F-79B59022116F}" type="presOf" srcId="{1BF14425-9768-4585-AF83-6A6571EF4C53}" destId="{50B0D9C5-AE85-426C-B8E2-84DD45F92330}" srcOrd="0" destOrd="0" presId="urn:microsoft.com/office/officeart/2005/8/layout/pyramid1"/>
    <dgm:cxn modelId="{016B4E69-E0A6-4166-9D08-03FB8B6CC690}" type="presOf" srcId="{33AA1992-5A0B-426A-8238-4B86456E0AB6}" destId="{7D0BC3D6-B633-4C1C-A62B-D6F6EC9E02D8}" srcOrd="1" destOrd="0" presId="urn:microsoft.com/office/officeart/2005/8/layout/pyramid1"/>
    <dgm:cxn modelId="{F38E2FDA-F2CC-4ACE-94CF-C9C11DF0E4C6}" srcId="{0ACAA18B-16ED-467F-972D-DB181056971F}" destId="{23EC662B-82A0-4330-9E14-73B614F342F6}" srcOrd="0" destOrd="0" parTransId="{48A79F36-D2CB-4CAF-872B-F0A75C29DB2E}" sibTransId="{AD465CF4-6B43-4AAB-AAF7-467D7A3E7D42}"/>
    <dgm:cxn modelId="{DD13F70A-00BC-4349-BC90-41E5B710329B}" type="presOf" srcId="{33AA1992-5A0B-426A-8238-4B86456E0AB6}" destId="{2A0DEDD3-D386-4520-8B30-71A85224DC1B}" srcOrd="0" destOrd="0" presId="urn:microsoft.com/office/officeart/2005/8/layout/pyramid1"/>
    <dgm:cxn modelId="{3CB58F72-4A5A-4211-9BD2-46F61B2C32CB}" type="presOf" srcId="{0ACAA18B-16ED-467F-972D-DB181056971F}" destId="{53C06590-F615-4CBF-BCFC-40A9D7D4DA00}" srcOrd="0" destOrd="0" presId="urn:microsoft.com/office/officeart/2005/8/layout/pyramid1"/>
    <dgm:cxn modelId="{5C1555A9-429B-4003-B998-BCEC78F24028}" srcId="{0ACAA18B-16ED-467F-972D-DB181056971F}" destId="{1BF14425-9768-4585-AF83-6A6571EF4C53}" srcOrd="1" destOrd="0" parTransId="{0CBAF8F5-2F32-4CB2-9360-6E31DA710BA7}" sibTransId="{A995798D-DB3C-4326-B415-06FDC95E1050}"/>
    <dgm:cxn modelId="{A11B76E6-6D02-46B7-9AA6-AC0F410898B0}" type="presOf" srcId="{23EC662B-82A0-4330-9E14-73B614F342F6}" destId="{183B8FB0-24B3-473A-B160-8530BA7DD30B}" srcOrd="1" destOrd="0" presId="urn:microsoft.com/office/officeart/2005/8/layout/pyramid1"/>
    <dgm:cxn modelId="{D713AEB6-339C-4B25-A191-D17792824CDC}" srcId="{0ACAA18B-16ED-467F-972D-DB181056971F}" destId="{33AA1992-5A0B-426A-8238-4B86456E0AB6}" srcOrd="2" destOrd="0" parTransId="{E66C0C2D-356C-4E44-84BB-E2A34A3065E1}" sibTransId="{9D510AEE-197C-415D-A2B7-958239BDE46E}"/>
    <dgm:cxn modelId="{B4F3461B-AA6B-4F9E-9A0D-A8C18C42E0A3}" type="presParOf" srcId="{53C06590-F615-4CBF-BCFC-40A9D7D4DA00}" destId="{51C3C92A-6833-4973-99B6-5D0D4CEBC0CB}" srcOrd="0" destOrd="0" presId="urn:microsoft.com/office/officeart/2005/8/layout/pyramid1"/>
    <dgm:cxn modelId="{362F7109-8E04-4C1F-9549-538099EB47B6}" type="presParOf" srcId="{51C3C92A-6833-4973-99B6-5D0D4CEBC0CB}" destId="{AF3A6CE8-D0B7-4C65-8947-FF38D82E048E}" srcOrd="0" destOrd="0" presId="urn:microsoft.com/office/officeart/2005/8/layout/pyramid1"/>
    <dgm:cxn modelId="{51BAA21E-68C8-4BC7-B28B-ACB114CCD89C}" type="presParOf" srcId="{51C3C92A-6833-4973-99B6-5D0D4CEBC0CB}" destId="{183B8FB0-24B3-473A-B160-8530BA7DD30B}" srcOrd="1" destOrd="0" presId="urn:microsoft.com/office/officeart/2005/8/layout/pyramid1"/>
    <dgm:cxn modelId="{0F72FE2C-C505-4189-A8F9-DBB50AD4043B}" type="presParOf" srcId="{53C06590-F615-4CBF-BCFC-40A9D7D4DA00}" destId="{C7C329B4-A663-4680-9BF7-23E646CA215A}" srcOrd="1" destOrd="0" presId="urn:microsoft.com/office/officeart/2005/8/layout/pyramid1"/>
    <dgm:cxn modelId="{7462FE79-8181-4187-B8BE-CB436F43A16E}" type="presParOf" srcId="{C7C329B4-A663-4680-9BF7-23E646CA215A}" destId="{50B0D9C5-AE85-426C-B8E2-84DD45F92330}" srcOrd="0" destOrd="0" presId="urn:microsoft.com/office/officeart/2005/8/layout/pyramid1"/>
    <dgm:cxn modelId="{2125F023-11F6-462E-BC30-A947A7F09F22}" type="presParOf" srcId="{C7C329B4-A663-4680-9BF7-23E646CA215A}" destId="{64227005-4534-41AE-85BD-157F8A66A727}" srcOrd="1" destOrd="0" presId="urn:microsoft.com/office/officeart/2005/8/layout/pyramid1"/>
    <dgm:cxn modelId="{D602F157-4604-4979-9465-40BDD5B70E90}" type="presParOf" srcId="{53C06590-F615-4CBF-BCFC-40A9D7D4DA00}" destId="{5972F784-28A2-4A9A-8FC6-51E525913332}" srcOrd="2" destOrd="0" presId="urn:microsoft.com/office/officeart/2005/8/layout/pyramid1"/>
    <dgm:cxn modelId="{B4006C43-D685-4579-A6D8-91355AF59645}" type="presParOf" srcId="{5972F784-28A2-4A9A-8FC6-51E525913332}" destId="{2A0DEDD3-D386-4520-8B30-71A85224DC1B}" srcOrd="0" destOrd="0" presId="urn:microsoft.com/office/officeart/2005/8/layout/pyramid1"/>
    <dgm:cxn modelId="{439E2C29-603E-4949-9FA5-0C7E9B3815C2}" type="presParOf" srcId="{5972F784-28A2-4A9A-8FC6-51E525913332}" destId="{7D0BC3D6-B633-4C1C-A62B-D6F6EC9E02D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845536-22B4-431B-BC78-A255E62C3802}" type="doc">
      <dgm:prSet loTypeId="urn:microsoft.com/office/officeart/2005/8/layout/cycle1" loCatId="cycle" qsTypeId="urn:microsoft.com/office/officeart/2005/8/quickstyle/simple1" qsCatId="simple" csTypeId="urn:microsoft.com/office/officeart/2005/8/colors/accent1_2" csCatId="accent1"/>
      <dgm:spPr/>
    </dgm:pt>
    <dgm:pt modelId="{914AE768-7073-4380-ACCB-DCB40D5E9D4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کف</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21A06CC7-178E-41E1-9BD4-1E7819D99335}" type="parTrans" cxnId="{F35CCF44-A7F5-4FE2-B231-C03C74345F33}">
      <dgm:prSet/>
      <dgm:spPr/>
    </dgm:pt>
    <dgm:pt modelId="{D581984F-3480-4371-91DD-1CF8FD30F7A2}" type="sibTrans" cxnId="{F35CCF44-A7F5-4FE2-B231-C03C74345F33}">
      <dgm:prSet/>
      <dgm:spPr/>
    </dgm:pt>
    <dgm:pt modelId="{A347A802-4F6B-4752-8CFA-9ADC610C4EA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پودر</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275785AF-15FD-4D8E-AE6D-0B186606B25E}" type="parTrans" cxnId="{2E29B048-D703-4769-9FB1-EA17722A1557}">
      <dgm:prSet/>
      <dgm:spPr/>
    </dgm:pt>
    <dgm:pt modelId="{75658F4F-2CA8-4291-8FF6-4F48C6C1BD5F}" type="sibTrans" cxnId="{2E29B048-D703-4769-9FB1-EA17722A1557}">
      <dgm:prSet/>
      <dgm:spPr/>
    </dgm:pt>
    <dgm:pt modelId="{E74D1CA7-CE5D-43DA-B775-E7449757BEB9}">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گاز کربنیک</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5170CD8D-25BC-49B5-AF29-FD47E34CCE34}" type="parTrans" cxnId="{6CA29B76-6B68-4A07-A857-5F748292E82A}">
      <dgm:prSet/>
      <dgm:spPr/>
    </dgm:pt>
    <dgm:pt modelId="{1FE9C8C9-0956-474E-AD61-827D18FFDBB5}" type="sibTrans" cxnId="{6CA29B76-6B68-4A07-A857-5F748292E82A}">
      <dgm:prSet/>
      <dgm:spPr/>
    </dgm:pt>
    <dgm:pt modelId="{C4DBCE73-5F17-4D42-B3DA-F95F17AF6E76}">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مواد هالوژنه</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143A9E0E-0378-4EC5-BA92-942597AFE53C}" type="parTrans" cxnId="{DA659C6B-CCF4-44CB-B06F-A12814C23153}">
      <dgm:prSet/>
      <dgm:spPr/>
    </dgm:pt>
    <dgm:pt modelId="{B38EB108-C964-4BC1-816D-5FF81765D58D}" type="sibTrans" cxnId="{DA659C6B-CCF4-44CB-B06F-A12814C23153}">
      <dgm:prSet/>
      <dgm:spPr/>
    </dgm:pt>
    <dgm:pt modelId="{B9372F89-61DF-48EC-A64A-5AA206A8CD1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آب</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0BE93BF3-7E30-4DE1-B3F7-C8135B4B3202}" type="parTrans" cxnId="{0E1BAA28-7131-46D9-AF31-F1EAC98D66AE}">
      <dgm:prSet/>
      <dgm:spPr/>
    </dgm:pt>
    <dgm:pt modelId="{89BFEE25-44BB-4524-9F34-85D65BAB353F}" type="sibTrans" cxnId="{0E1BAA28-7131-46D9-AF31-F1EAC98D66AE}">
      <dgm:prSet/>
      <dgm:spPr/>
    </dgm:pt>
    <dgm:pt modelId="{71170E9F-3013-44CF-AF40-020F4A385573}" type="pres">
      <dgm:prSet presAssocID="{1F845536-22B4-431B-BC78-A255E62C3802}" presName="cycle" presStyleCnt="0">
        <dgm:presLayoutVars>
          <dgm:dir/>
          <dgm:resizeHandles val="exact"/>
        </dgm:presLayoutVars>
      </dgm:prSet>
      <dgm:spPr/>
    </dgm:pt>
    <dgm:pt modelId="{8012BB74-CB2F-4A5D-BCD1-9361FA623027}" type="pres">
      <dgm:prSet presAssocID="{914AE768-7073-4380-ACCB-DCB40D5E9D43}" presName="dummy" presStyleCnt="0"/>
      <dgm:spPr/>
    </dgm:pt>
    <dgm:pt modelId="{758ED568-6868-456A-B9A3-422AF9CF3436}" type="pres">
      <dgm:prSet presAssocID="{914AE768-7073-4380-ACCB-DCB40D5E9D43}" presName="node" presStyleLbl="revTx" presStyleIdx="0" presStyleCnt="5">
        <dgm:presLayoutVars>
          <dgm:bulletEnabled val="1"/>
        </dgm:presLayoutVars>
      </dgm:prSet>
      <dgm:spPr/>
    </dgm:pt>
    <dgm:pt modelId="{01E9420E-95A7-47DD-A0BE-43F7762E3A19}" type="pres">
      <dgm:prSet presAssocID="{D581984F-3480-4371-91DD-1CF8FD30F7A2}" presName="sibTrans" presStyleLbl="node1" presStyleIdx="0" presStyleCnt="5"/>
      <dgm:spPr/>
    </dgm:pt>
    <dgm:pt modelId="{49B502A6-7E81-49B3-B33A-F8E2BEA2854B}" type="pres">
      <dgm:prSet presAssocID="{A347A802-4F6B-4752-8CFA-9ADC610C4EA2}" presName="dummy" presStyleCnt="0"/>
      <dgm:spPr/>
    </dgm:pt>
    <dgm:pt modelId="{53803EE3-29DA-4AA6-A24A-F6FB4FE585A8}" type="pres">
      <dgm:prSet presAssocID="{A347A802-4F6B-4752-8CFA-9ADC610C4EA2}" presName="node" presStyleLbl="revTx" presStyleIdx="1" presStyleCnt="5">
        <dgm:presLayoutVars>
          <dgm:bulletEnabled val="1"/>
        </dgm:presLayoutVars>
      </dgm:prSet>
      <dgm:spPr/>
    </dgm:pt>
    <dgm:pt modelId="{B2968B93-8C87-466B-A2B5-926ADC460921}" type="pres">
      <dgm:prSet presAssocID="{75658F4F-2CA8-4291-8FF6-4F48C6C1BD5F}" presName="sibTrans" presStyleLbl="node1" presStyleIdx="1" presStyleCnt="5"/>
      <dgm:spPr/>
    </dgm:pt>
    <dgm:pt modelId="{2C67EA7E-FA08-429B-82A6-9F9558098892}" type="pres">
      <dgm:prSet presAssocID="{E74D1CA7-CE5D-43DA-B775-E7449757BEB9}" presName="dummy" presStyleCnt="0"/>
      <dgm:spPr/>
    </dgm:pt>
    <dgm:pt modelId="{8842532B-E12A-4648-A50C-3DFFDEB17899}" type="pres">
      <dgm:prSet presAssocID="{E74D1CA7-CE5D-43DA-B775-E7449757BEB9}" presName="node" presStyleLbl="revTx" presStyleIdx="2" presStyleCnt="5">
        <dgm:presLayoutVars>
          <dgm:bulletEnabled val="1"/>
        </dgm:presLayoutVars>
      </dgm:prSet>
      <dgm:spPr/>
    </dgm:pt>
    <dgm:pt modelId="{00D66DB7-00FC-4437-AED9-039B6F994B0D}" type="pres">
      <dgm:prSet presAssocID="{1FE9C8C9-0956-474E-AD61-827D18FFDBB5}" presName="sibTrans" presStyleLbl="node1" presStyleIdx="2" presStyleCnt="5"/>
      <dgm:spPr/>
    </dgm:pt>
    <dgm:pt modelId="{AA68C420-A39B-4784-A765-007EAD9D22F6}" type="pres">
      <dgm:prSet presAssocID="{C4DBCE73-5F17-4D42-B3DA-F95F17AF6E76}" presName="dummy" presStyleCnt="0"/>
      <dgm:spPr/>
    </dgm:pt>
    <dgm:pt modelId="{10DBB6B3-AF6F-46F3-9E12-1007BA6B6106}" type="pres">
      <dgm:prSet presAssocID="{C4DBCE73-5F17-4D42-B3DA-F95F17AF6E76}" presName="node" presStyleLbl="revTx" presStyleIdx="3" presStyleCnt="5">
        <dgm:presLayoutVars>
          <dgm:bulletEnabled val="1"/>
        </dgm:presLayoutVars>
      </dgm:prSet>
      <dgm:spPr/>
    </dgm:pt>
    <dgm:pt modelId="{F5C1976E-F20C-49AE-B320-3EFFA9D22EF6}" type="pres">
      <dgm:prSet presAssocID="{B38EB108-C964-4BC1-816D-5FF81765D58D}" presName="sibTrans" presStyleLbl="node1" presStyleIdx="3" presStyleCnt="5"/>
      <dgm:spPr/>
    </dgm:pt>
    <dgm:pt modelId="{83121554-D39B-4BB2-82DB-60287913C88E}" type="pres">
      <dgm:prSet presAssocID="{B9372F89-61DF-48EC-A64A-5AA206A8CD12}" presName="dummy" presStyleCnt="0"/>
      <dgm:spPr/>
    </dgm:pt>
    <dgm:pt modelId="{68330174-3514-454F-91AB-265F03E0AD30}" type="pres">
      <dgm:prSet presAssocID="{B9372F89-61DF-48EC-A64A-5AA206A8CD12}" presName="node" presStyleLbl="revTx" presStyleIdx="4" presStyleCnt="5">
        <dgm:presLayoutVars>
          <dgm:bulletEnabled val="1"/>
        </dgm:presLayoutVars>
      </dgm:prSet>
      <dgm:spPr/>
    </dgm:pt>
    <dgm:pt modelId="{A00AE928-B298-4DC4-8AFD-B0D0C0479325}" type="pres">
      <dgm:prSet presAssocID="{89BFEE25-44BB-4524-9F34-85D65BAB353F}" presName="sibTrans" presStyleLbl="node1" presStyleIdx="4" presStyleCnt="5"/>
      <dgm:spPr/>
    </dgm:pt>
  </dgm:ptLst>
  <dgm:cxnLst>
    <dgm:cxn modelId="{DA659C6B-CCF4-44CB-B06F-A12814C23153}" srcId="{1F845536-22B4-431B-BC78-A255E62C3802}" destId="{C4DBCE73-5F17-4D42-B3DA-F95F17AF6E76}" srcOrd="3" destOrd="0" parTransId="{143A9E0E-0378-4EC5-BA92-942597AFE53C}" sibTransId="{B38EB108-C964-4BC1-816D-5FF81765D58D}"/>
    <dgm:cxn modelId="{883FDC25-B0F0-41F1-A5EF-1C87B8992612}" type="presOf" srcId="{89BFEE25-44BB-4524-9F34-85D65BAB353F}" destId="{A00AE928-B298-4DC4-8AFD-B0D0C0479325}" srcOrd="0" destOrd="0" presId="urn:microsoft.com/office/officeart/2005/8/layout/cycle1"/>
    <dgm:cxn modelId="{0E318595-F868-449B-9BFD-5D5CCA63781D}" type="presOf" srcId="{C4DBCE73-5F17-4D42-B3DA-F95F17AF6E76}" destId="{10DBB6B3-AF6F-46F3-9E12-1007BA6B6106}" srcOrd="0" destOrd="0" presId="urn:microsoft.com/office/officeart/2005/8/layout/cycle1"/>
    <dgm:cxn modelId="{F35CCF44-A7F5-4FE2-B231-C03C74345F33}" srcId="{1F845536-22B4-431B-BC78-A255E62C3802}" destId="{914AE768-7073-4380-ACCB-DCB40D5E9D43}" srcOrd="0" destOrd="0" parTransId="{21A06CC7-178E-41E1-9BD4-1E7819D99335}" sibTransId="{D581984F-3480-4371-91DD-1CF8FD30F7A2}"/>
    <dgm:cxn modelId="{40095515-A4A6-4D06-A081-AE120995EA76}" type="presOf" srcId="{B9372F89-61DF-48EC-A64A-5AA206A8CD12}" destId="{68330174-3514-454F-91AB-265F03E0AD30}" srcOrd="0" destOrd="0" presId="urn:microsoft.com/office/officeart/2005/8/layout/cycle1"/>
    <dgm:cxn modelId="{6CA29B76-6B68-4A07-A857-5F748292E82A}" srcId="{1F845536-22B4-431B-BC78-A255E62C3802}" destId="{E74D1CA7-CE5D-43DA-B775-E7449757BEB9}" srcOrd="2" destOrd="0" parTransId="{5170CD8D-25BC-49B5-AF29-FD47E34CCE34}" sibTransId="{1FE9C8C9-0956-474E-AD61-827D18FFDBB5}"/>
    <dgm:cxn modelId="{F4D1F8D9-4FBA-41A2-8D4E-14D6598675B2}" type="presOf" srcId="{E74D1CA7-CE5D-43DA-B775-E7449757BEB9}" destId="{8842532B-E12A-4648-A50C-3DFFDEB17899}" srcOrd="0" destOrd="0" presId="urn:microsoft.com/office/officeart/2005/8/layout/cycle1"/>
    <dgm:cxn modelId="{961C7461-1025-4166-B8DA-6371243A5530}" type="presOf" srcId="{B38EB108-C964-4BC1-816D-5FF81765D58D}" destId="{F5C1976E-F20C-49AE-B320-3EFFA9D22EF6}" srcOrd="0" destOrd="0" presId="urn:microsoft.com/office/officeart/2005/8/layout/cycle1"/>
    <dgm:cxn modelId="{66C304C8-2609-4D99-8D0E-BA15E7EBD0EC}" type="presOf" srcId="{A347A802-4F6B-4752-8CFA-9ADC610C4EA2}" destId="{53803EE3-29DA-4AA6-A24A-F6FB4FE585A8}" srcOrd="0" destOrd="0" presId="urn:microsoft.com/office/officeart/2005/8/layout/cycle1"/>
    <dgm:cxn modelId="{E3DB02F1-2EE6-419E-B183-D7D644537E22}" type="presOf" srcId="{1FE9C8C9-0956-474E-AD61-827D18FFDBB5}" destId="{00D66DB7-00FC-4437-AED9-039B6F994B0D}" srcOrd="0" destOrd="0" presId="urn:microsoft.com/office/officeart/2005/8/layout/cycle1"/>
    <dgm:cxn modelId="{8B83B3C8-1EB4-4DFA-AEDF-65102E720779}" type="presOf" srcId="{1F845536-22B4-431B-BC78-A255E62C3802}" destId="{71170E9F-3013-44CF-AF40-020F4A385573}" srcOrd="0" destOrd="0" presId="urn:microsoft.com/office/officeart/2005/8/layout/cycle1"/>
    <dgm:cxn modelId="{2E29B048-D703-4769-9FB1-EA17722A1557}" srcId="{1F845536-22B4-431B-BC78-A255E62C3802}" destId="{A347A802-4F6B-4752-8CFA-9ADC610C4EA2}" srcOrd="1" destOrd="0" parTransId="{275785AF-15FD-4D8E-AE6D-0B186606B25E}" sibTransId="{75658F4F-2CA8-4291-8FF6-4F48C6C1BD5F}"/>
    <dgm:cxn modelId="{861D0536-4265-4C0E-A50B-325D8438D073}" type="presOf" srcId="{D581984F-3480-4371-91DD-1CF8FD30F7A2}" destId="{01E9420E-95A7-47DD-A0BE-43F7762E3A19}" srcOrd="0" destOrd="0" presId="urn:microsoft.com/office/officeart/2005/8/layout/cycle1"/>
    <dgm:cxn modelId="{96C4BDE6-31D6-4171-BC5B-D0E7D1B8808A}" type="presOf" srcId="{914AE768-7073-4380-ACCB-DCB40D5E9D43}" destId="{758ED568-6868-456A-B9A3-422AF9CF3436}" srcOrd="0" destOrd="0" presId="urn:microsoft.com/office/officeart/2005/8/layout/cycle1"/>
    <dgm:cxn modelId="{0E1BAA28-7131-46D9-AF31-F1EAC98D66AE}" srcId="{1F845536-22B4-431B-BC78-A255E62C3802}" destId="{B9372F89-61DF-48EC-A64A-5AA206A8CD12}" srcOrd="4" destOrd="0" parTransId="{0BE93BF3-7E30-4DE1-B3F7-C8135B4B3202}" sibTransId="{89BFEE25-44BB-4524-9F34-85D65BAB353F}"/>
    <dgm:cxn modelId="{2AB8A132-1718-4153-960A-FE41B74BB737}" type="presOf" srcId="{75658F4F-2CA8-4291-8FF6-4F48C6C1BD5F}" destId="{B2968B93-8C87-466B-A2B5-926ADC460921}" srcOrd="0" destOrd="0" presId="urn:microsoft.com/office/officeart/2005/8/layout/cycle1"/>
    <dgm:cxn modelId="{06F8D97F-205D-49F1-AF1A-7A5FEBF7080F}" type="presParOf" srcId="{71170E9F-3013-44CF-AF40-020F4A385573}" destId="{8012BB74-CB2F-4A5D-BCD1-9361FA623027}" srcOrd="0" destOrd="0" presId="urn:microsoft.com/office/officeart/2005/8/layout/cycle1"/>
    <dgm:cxn modelId="{3444B028-220E-4937-A49D-15E5EDC0E780}" type="presParOf" srcId="{71170E9F-3013-44CF-AF40-020F4A385573}" destId="{758ED568-6868-456A-B9A3-422AF9CF3436}" srcOrd="1" destOrd="0" presId="urn:microsoft.com/office/officeart/2005/8/layout/cycle1"/>
    <dgm:cxn modelId="{88A7672A-6D2C-4FBF-9DE3-B456604B5A64}" type="presParOf" srcId="{71170E9F-3013-44CF-AF40-020F4A385573}" destId="{01E9420E-95A7-47DD-A0BE-43F7762E3A19}" srcOrd="2" destOrd="0" presId="urn:microsoft.com/office/officeart/2005/8/layout/cycle1"/>
    <dgm:cxn modelId="{9278699C-2A1A-4C1B-B615-8808C68D31ED}" type="presParOf" srcId="{71170E9F-3013-44CF-AF40-020F4A385573}" destId="{49B502A6-7E81-49B3-B33A-F8E2BEA2854B}" srcOrd="3" destOrd="0" presId="urn:microsoft.com/office/officeart/2005/8/layout/cycle1"/>
    <dgm:cxn modelId="{5B911D12-8507-47A8-8441-B16230F0CC7D}" type="presParOf" srcId="{71170E9F-3013-44CF-AF40-020F4A385573}" destId="{53803EE3-29DA-4AA6-A24A-F6FB4FE585A8}" srcOrd="4" destOrd="0" presId="urn:microsoft.com/office/officeart/2005/8/layout/cycle1"/>
    <dgm:cxn modelId="{A9084C90-13EC-43DE-8500-C09CA5595EFD}" type="presParOf" srcId="{71170E9F-3013-44CF-AF40-020F4A385573}" destId="{B2968B93-8C87-466B-A2B5-926ADC460921}" srcOrd="5" destOrd="0" presId="urn:microsoft.com/office/officeart/2005/8/layout/cycle1"/>
    <dgm:cxn modelId="{B14AA596-D3EB-4819-B3BC-9B50CC1F3424}" type="presParOf" srcId="{71170E9F-3013-44CF-AF40-020F4A385573}" destId="{2C67EA7E-FA08-429B-82A6-9F9558098892}" srcOrd="6" destOrd="0" presId="urn:microsoft.com/office/officeart/2005/8/layout/cycle1"/>
    <dgm:cxn modelId="{FF5350BA-6CCB-4570-BE88-D31DFE560DA5}" type="presParOf" srcId="{71170E9F-3013-44CF-AF40-020F4A385573}" destId="{8842532B-E12A-4648-A50C-3DFFDEB17899}" srcOrd="7" destOrd="0" presId="urn:microsoft.com/office/officeart/2005/8/layout/cycle1"/>
    <dgm:cxn modelId="{A6433281-5364-4AFB-A295-8AEC59D090C7}" type="presParOf" srcId="{71170E9F-3013-44CF-AF40-020F4A385573}" destId="{00D66DB7-00FC-4437-AED9-039B6F994B0D}" srcOrd="8" destOrd="0" presId="urn:microsoft.com/office/officeart/2005/8/layout/cycle1"/>
    <dgm:cxn modelId="{244DA36B-5E03-4823-B6D4-717C21A851C2}" type="presParOf" srcId="{71170E9F-3013-44CF-AF40-020F4A385573}" destId="{AA68C420-A39B-4784-A765-007EAD9D22F6}" srcOrd="9" destOrd="0" presId="urn:microsoft.com/office/officeart/2005/8/layout/cycle1"/>
    <dgm:cxn modelId="{065AC01B-EEA8-45D2-9827-BFE287BF70F4}" type="presParOf" srcId="{71170E9F-3013-44CF-AF40-020F4A385573}" destId="{10DBB6B3-AF6F-46F3-9E12-1007BA6B6106}" srcOrd="10" destOrd="0" presId="urn:microsoft.com/office/officeart/2005/8/layout/cycle1"/>
    <dgm:cxn modelId="{17182B50-D4A5-4331-AEAE-A43F7063841D}" type="presParOf" srcId="{71170E9F-3013-44CF-AF40-020F4A385573}" destId="{F5C1976E-F20C-49AE-B320-3EFFA9D22EF6}" srcOrd="11" destOrd="0" presId="urn:microsoft.com/office/officeart/2005/8/layout/cycle1"/>
    <dgm:cxn modelId="{C4020D58-E64A-4E29-9AC7-C8270506A6EF}" type="presParOf" srcId="{71170E9F-3013-44CF-AF40-020F4A385573}" destId="{83121554-D39B-4BB2-82DB-60287913C88E}" srcOrd="12" destOrd="0" presId="urn:microsoft.com/office/officeart/2005/8/layout/cycle1"/>
    <dgm:cxn modelId="{94A9739F-C2D9-4003-9102-9AC8829E9F40}" type="presParOf" srcId="{71170E9F-3013-44CF-AF40-020F4A385573}" destId="{68330174-3514-454F-91AB-265F03E0AD30}" srcOrd="13" destOrd="0" presId="urn:microsoft.com/office/officeart/2005/8/layout/cycle1"/>
    <dgm:cxn modelId="{E956EA84-F2C7-42CF-8ABA-230ABCB3AE4B}" type="presParOf" srcId="{71170E9F-3013-44CF-AF40-020F4A385573}" destId="{A00AE928-B298-4DC4-8AFD-B0D0C0479325}"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C621F8-7A8A-4A8A-92C6-B91CE48280F3}" type="doc">
      <dgm:prSet loTypeId="urn:microsoft.com/office/officeart/2005/8/layout/cycle1" loCatId="cycle" qsTypeId="urn:microsoft.com/office/officeart/2005/8/quickstyle/simple1" qsCatId="simple" csTypeId="urn:microsoft.com/office/officeart/2005/8/colors/accent1_2" csCatId="accent1"/>
      <dgm:spPr/>
    </dgm:pt>
    <dgm:pt modelId="{6BA07BB9-2A44-44AE-A819-DAEFD64ECA5E}">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خفه کردن (محدود کردن اکسیژن )</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97435A64-0CE1-4AA8-9C15-0B38A9E57263}" type="parTrans" cxnId="{0573C558-04C2-4F98-9999-219E99AF124E}">
      <dgm:prSet/>
      <dgm:spPr/>
    </dgm:pt>
    <dgm:pt modelId="{5D793FC2-1704-4E79-94A8-ADBF2FC83565}" type="sibTrans" cxnId="{0573C558-04C2-4F98-9999-219E99AF124E}">
      <dgm:prSet/>
      <dgm:spPr/>
    </dgm:pt>
    <dgm:pt modelId="{F78344E8-646A-4EA3-80CE-A026B9364B0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سرد کردن</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AA003F97-C637-44FA-8EEA-911BEF21D1B5}" type="parTrans" cxnId="{414B5B10-CCC8-42EC-B31B-46DCB93427F3}">
      <dgm:prSet/>
      <dgm:spPr/>
    </dgm:pt>
    <dgm:pt modelId="{0E11544B-9231-4B2C-AEF2-8179BC209536}" type="sibTrans" cxnId="{414B5B10-CCC8-42EC-B31B-46DCB93427F3}">
      <dgm:prSet/>
      <dgm:spPr/>
    </dgm:pt>
    <dgm:pt modelId="{01457B28-2913-4C81-B134-A8ECF2BE7E2F}">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کنترل واکنش های شیمیایی</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0F815A76-9147-472F-B471-3C83E5BC062C}" type="parTrans" cxnId="{C4ABF52F-5E69-4FDB-B27D-F13B9831D5A3}">
      <dgm:prSet/>
      <dgm:spPr/>
    </dgm:pt>
    <dgm:pt modelId="{18BAE33D-665E-422A-B40F-7083DF44EEBD}" type="sibTrans" cxnId="{C4ABF52F-5E69-4FDB-B27D-F13B9831D5A3}">
      <dgm:prSet/>
      <dgm:spPr/>
    </dgm:pt>
    <dgm:pt modelId="{FB2E730E-62F1-43BB-BC5C-FC81F8451EF7}">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b="0" i="0" u="none" strike="noStrike" cap="none" normalizeH="0" baseline="0" smtClean="0">
              <a:ln>
                <a:noFill/>
              </a:ln>
              <a:solidFill>
                <a:schemeClr val="tx1"/>
              </a:solidFill>
              <a:effectLst/>
              <a:latin typeface="Arial" pitchFamily="34" charset="0"/>
              <a:cs typeface="Arial" pitchFamily="34" charset="0"/>
            </a:rPr>
            <a:t>جدا سازی (محدود کردن سوخت )</a:t>
          </a:r>
          <a:endParaRPr kumimoji="0" lang="en-US" altLang="fa-IR" b="0" i="0" u="none" strike="noStrike" cap="none" normalizeH="0" baseline="0" smtClean="0">
            <a:ln>
              <a:noFill/>
            </a:ln>
            <a:solidFill>
              <a:schemeClr val="tx1"/>
            </a:solidFill>
            <a:effectLst/>
            <a:latin typeface="Arial" pitchFamily="34" charset="0"/>
            <a:cs typeface="Arial" pitchFamily="34" charset="0"/>
          </a:endParaRPr>
        </a:p>
      </dgm:t>
    </dgm:pt>
    <dgm:pt modelId="{B6527011-30A5-4652-A98F-27DC7C9786E5}" type="parTrans" cxnId="{6E30B49F-6F3B-4385-9AEE-4837170E70A7}">
      <dgm:prSet/>
      <dgm:spPr/>
    </dgm:pt>
    <dgm:pt modelId="{9D4E9508-948D-4AF0-8C2F-DF2E51A44A2E}" type="sibTrans" cxnId="{6E30B49F-6F3B-4385-9AEE-4837170E70A7}">
      <dgm:prSet/>
      <dgm:spPr/>
    </dgm:pt>
    <dgm:pt modelId="{2824AED4-5E3F-462D-A451-DB7FFD2BBDBF}" type="pres">
      <dgm:prSet presAssocID="{1DC621F8-7A8A-4A8A-92C6-B91CE48280F3}" presName="cycle" presStyleCnt="0">
        <dgm:presLayoutVars>
          <dgm:dir/>
          <dgm:resizeHandles val="exact"/>
        </dgm:presLayoutVars>
      </dgm:prSet>
      <dgm:spPr/>
    </dgm:pt>
    <dgm:pt modelId="{FDEABFC6-D8C7-4ED0-92AC-B671EC1C574F}" type="pres">
      <dgm:prSet presAssocID="{6BA07BB9-2A44-44AE-A819-DAEFD64ECA5E}" presName="dummy" presStyleCnt="0"/>
      <dgm:spPr/>
    </dgm:pt>
    <dgm:pt modelId="{BB96709E-12ED-422C-BD1B-81294C47A8F3}" type="pres">
      <dgm:prSet presAssocID="{6BA07BB9-2A44-44AE-A819-DAEFD64ECA5E}" presName="node" presStyleLbl="revTx" presStyleIdx="0" presStyleCnt="4">
        <dgm:presLayoutVars>
          <dgm:bulletEnabled val="1"/>
        </dgm:presLayoutVars>
      </dgm:prSet>
      <dgm:spPr/>
    </dgm:pt>
    <dgm:pt modelId="{A47D54D7-6FA1-4F2D-AE1B-2982B21EB50B}" type="pres">
      <dgm:prSet presAssocID="{5D793FC2-1704-4E79-94A8-ADBF2FC83565}" presName="sibTrans" presStyleLbl="node1" presStyleIdx="0" presStyleCnt="4"/>
      <dgm:spPr/>
    </dgm:pt>
    <dgm:pt modelId="{55EA5572-B28A-43BD-B452-B10269CDA56F}" type="pres">
      <dgm:prSet presAssocID="{F78344E8-646A-4EA3-80CE-A026B9364B02}" presName="dummy" presStyleCnt="0"/>
      <dgm:spPr/>
    </dgm:pt>
    <dgm:pt modelId="{8C648DC6-2B0E-4817-AA43-73C531E9F51D}" type="pres">
      <dgm:prSet presAssocID="{F78344E8-646A-4EA3-80CE-A026B9364B02}" presName="node" presStyleLbl="revTx" presStyleIdx="1" presStyleCnt="4">
        <dgm:presLayoutVars>
          <dgm:bulletEnabled val="1"/>
        </dgm:presLayoutVars>
      </dgm:prSet>
      <dgm:spPr/>
    </dgm:pt>
    <dgm:pt modelId="{82F0CDF7-41CE-4B36-AABA-2CF524E1F289}" type="pres">
      <dgm:prSet presAssocID="{0E11544B-9231-4B2C-AEF2-8179BC209536}" presName="sibTrans" presStyleLbl="node1" presStyleIdx="1" presStyleCnt="4"/>
      <dgm:spPr/>
    </dgm:pt>
    <dgm:pt modelId="{98461144-91D4-4944-8455-E0D479B4B8C2}" type="pres">
      <dgm:prSet presAssocID="{01457B28-2913-4C81-B134-A8ECF2BE7E2F}" presName="dummy" presStyleCnt="0"/>
      <dgm:spPr/>
    </dgm:pt>
    <dgm:pt modelId="{04B7E8CD-0EC5-4A24-9717-3EFA17018597}" type="pres">
      <dgm:prSet presAssocID="{01457B28-2913-4C81-B134-A8ECF2BE7E2F}" presName="node" presStyleLbl="revTx" presStyleIdx="2" presStyleCnt="4">
        <dgm:presLayoutVars>
          <dgm:bulletEnabled val="1"/>
        </dgm:presLayoutVars>
      </dgm:prSet>
      <dgm:spPr/>
    </dgm:pt>
    <dgm:pt modelId="{6BC5321C-F520-4176-99B9-E87DF3EAEA6B}" type="pres">
      <dgm:prSet presAssocID="{18BAE33D-665E-422A-B40F-7083DF44EEBD}" presName="sibTrans" presStyleLbl="node1" presStyleIdx="2" presStyleCnt="4"/>
      <dgm:spPr/>
    </dgm:pt>
    <dgm:pt modelId="{B902077E-B71A-4CFF-8F36-C6999286B649}" type="pres">
      <dgm:prSet presAssocID="{FB2E730E-62F1-43BB-BC5C-FC81F8451EF7}" presName="dummy" presStyleCnt="0"/>
      <dgm:spPr/>
    </dgm:pt>
    <dgm:pt modelId="{2EA3BEC2-FE4B-4823-A5C0-F5282E8F0428}" type="pres">
      <dgm:prSet presAssocID="{FB2E730E-62F1-43BB-BC5C-FC81F8451EF7}" presName="node" presStyleLbl="revTx" presStyleIdx="3" presStyleCnt="4">
        <dgm:presLayoutVars>
          <dgm:bulletEnabled val="1"/>
        </dgm:presLayoutVars>
      </dgm:prSet>
      <dgm:spPr/>
    </dgm:pt>
    <dgm:pt modelId="{5F01D58D-02CD-486D-A276-FBBC90B86CF7}" type="pres">
      <dgm:prSet presAssocID="{9D4E9508-948D-4AF0-8C2F-DF2E51A44A2E}" presName="sibTrans" presStyleLbl="node1" presStyleIdx="3" presStyleCnt="4"/>
      <dgm:spPr/>
    </dgm:pt>
  </dgm:ptLst>
  <dgm:cxnLst>
    <dgm:cxn modelId="{414B5B10-CCC8-42EC-B31B-46DCB93427F3}" srcId="{1DC621F8-7A8A-4A8A-92C6-B91CE48280F3}" destId="{F78344E8-646A-4EA3-80CE-A026B9364B02}" srcOrd="1" destOrd="0" parTransId="{AA003F97-C637-44FA-8EEA-911BEF21D1B5}" sibTransId="{0E11544B-9231-4B2C-AEF2-8179BC209536}"/>
    <dgm:cxn modelId="{C4ABF52F-5E69-4FDB-B27D-F13B9831D5A3}" srcId="{1DC621F8-7A8A-4A8A-92C6-B91CE48280F3}" destId="{01457B28-2913-4C81-B134-A8ECF2BE7E2F}" srcOrd="2" destOrd="0" parTransId="{0F815A76-9147-472F-B471-3C83E5BC062C}" sibTransId="{18BAE33D-665E-422A-B40F-7083DF44EEBD}"/>
    <dgm:cxn modelId="{E04BCCBB-027A-4F94-9163-26B453DE65AF}" type="presOf" srcId="{18BAE33D-665E-422A-B40F-7083DF44EEBD}" destId="{6BC5321C-F520-4176-99B9-E87DF3EAEA6B}" srcOrd="0" destOrd="0" presId="urn:microsoft.com/office/officeart/2005/8/layout/cycle1"/>
    <dgm:cxn modelId="{1FADF58C-494A-4E02-AD03-2A9213A965C0}" type="presOf" srcId="{01457B28-2913-4C81-B134-A8ECF2BE7E2F}" destId="{04B7E8CD-0EC5-4A24-9717-3EFA17018597}" srcOrd="0" destOrd="0" presId="urn:microsoft.com/office/officeart/2005/8/layout/cycle1"/>
    <dgm:cxn modelId="{B4AC18A5-8E41-46CF-A9C8-815527272C29}" type="presOf" srcId="{FB2E730E-62F1-43BB-BC5C-FC81F8451EF7}" destId="{2EA3BEC2-FE4B-4823-A5C0-F5282E8F0428}" srcOrd="0" destOrd="0" presId="urn:microsoft.com/office/officeart/2005/8/layout/cycle1"/>
    <dgm:cxn modelId="{6E30B49F-6F3B-4385-9AEE-4837170E70A7}" srcId="{1DC621F8-7A8A-4A8A-92C6-B91CE48280F3}" destId="{FB2E730E-62F1-43BB-BC5C-FC81F8451EF7}" srcOrd="3" destOrd="0" parTransId="{B6527011-30A5-4652-A98F-27DC7C9786E5}" sibTransId="{9D4E9508-948D-4AF0-8C2F-DF2E51A44A2E}"/>
    <dgm:cxn modelId="{91B506CC-5651-4FD2-915D-71AC20327ECB}" type="presOf" srcId="{9D4E9508-948D-4AF0-8C2F-DF2E51A44A2E}" destId="{5F01D58D-02CD-486D-A276-FBBC90B86CF7}" srcOrd="0" destOrd="0" presId="urn:microsoft.com/office/officeart/2005/8/layout/cycle1"/>
    <dgm:cxn modelId="{8F573698-4C95-40E0-A732-9D910CE45258}" type="presOf" srcId="{0E11544B-9231-4B2C-AEF2-8179BC209536}" destId="{82F0CDF7-41CE-4B36-AABA-2CF524E1F289}" srcOrd="0" destOrd="0" presId="urn:microsoft.com/office/officeart/2005/8/layout/cycle1"/>
    <dgm:cxn modelId="{36F28591-B978-4F65-830B-9C5D788DF9F4}" type="presOf" srcId="{1DC621F8-7A8A-4A8A-92C6-B91CE48280F3}" destId="{2824AED4-5E3F-462D-A451-DB7FFD2BBDBF}" srcOrd="0" destOrd="0" presId="urn:microsoft.com/office/officeart/2005/8/layout/cycle1"/>
    <dgm:cxn modelId="{0573C558-04C2-4F98-9999-219E99AF124E}" srcId="{1DC621F8-7A8A-4A8A-92C6-B91CE48280F3}" destId="{6BA07BB9-2A44-44AE-A819-DAEFD64ECA5E}" srcOrd="0" destOrd="0" parTransId="{97435A64-0CE1-4AA8-9C15-0B38A9E57263}" sibTransId="{5D793FC2-1704-4E79-94A8-ADBF2FC83565}"/>
    <dgm:cxn modelId="{9413ECBD-8C61-4DB9-AE26-55F0335B5221}" type="presOf" srcId="{5D793FC2-1704-4E79-94A8-ADBF2FC83565}" destId="{A47D54D7-6FA1-4F2D-AE1B-2982B21EB50B}" srcOrd="0" destOrd="0" presId="urn:microsoft.com/office/officeart/2005/8/layout/cycle1"/>
    <dgm:cxn modelId="{899CF708-FF1B-42C1-AED4-1ABA04B35D68}" type="presOf" srcId="{F78344E8-646A-4EA3-80CE-A026B9364B02}" destId="{8C648DC6-2B0E-4817-AA43-73C531E9F51D}" srcOrd="0" destOrd="0" presId="urn:microsoft.com/office/officeart/2005/8/layout/cycle1"/>
    <dgm:cxn modelId="{0F83FEE5-6C17-49EF-8F10-AE47EC511100}" type="presOf" srcId="{6BA07BB9-2A44-44AE-A819-DAEFD64ECA5E}" destId="{BB96709E-12ED-422C-BD1B-81294C47A8F3}" srcOrd="0" destOrd="0" presId="urn:microsoft.com/office/officeart/2005/8/layout/cycle1"/>
    <dgm:cxn modelId="{469CA9B7-3CBF-4231-AF4C-64F584469134}" type="presParOf" srcId="{2824AED4-5E3F-462D-A451-DB7FFD2BBDBF}" destId="{FDEABFC6-D8C7-4ED0-92AC-B671EC1C574F}" srcOrd="0" destOrd="0" presId="urn:microsoft.com/office/officeart/2005/8/layout/cycle1"/>
    <dgm:cxn modelId="{FBC4D149-A2C8-419E-9D3C-9A65F873B78E}" type="presParOf" srcId="{2824AED4-5E3F-462D-A451-DB7FFD2BBDBF}" destId="{BB96709E-12ED-422C-BD1B-81294C47A8F3}" srcOrd="1" destOrd="0" presId="urn:microsoft.com/office/officeart/2005/8/layout/cycle1"/>
    <dgm:cxn modelId="{FF302FF3-E9E5-4BE1-B742-EAB07D053F33}" type="presParOf" srcId="{2824AED4-5E3F-462D-A451-DB7FFD2BBDBF}" destId="{A47D54D7-6FA1-4F2D-AE1B-2982B21EB50B}" srcOrd="2" destOrd="0" presId="urn:microsoft.com/office/officeart/2005/8/layout/cycle1"/>
    <dgm:cxn modelId="{B85C4ED5-F7DF-4075-BA81-86004FDF1ACC}" type="presParOf" srcId="{2824AED4-5E3F-462D-A451-DB7FFD2BBDBF}" destId="{55EA5572-B28A-43BD-B452-B10269CDA56F}" srcOrd="3" destOrd="0" presId="urn:microsoft.com/office/officeart/2005/8/layout/cycle1"/>
    <dgm:cxn modelId="{A91A9BBF-889D-4BB0-845A-CC7D37D443C1}" type="presParOf" srcId="{2824AED4-5E3F-462D-A451-DB7FFD2BBDBF}" destId="{8C648DC6-2B0E-4817-AA43-73C531E9F51D}" srcOrd="4" destOrd="0" presId="urn:microsoft.com/office/officeart/2005/8/layout/cycle1"/>
    <dgm:cxn modelId="{09CFB1A0-C1B3-4A57-B2C1-D7501B9167E6}" type="presParOf" srcId="{2824AED4-5E3F-462D-A451-DB7FFD2BBDBF}" destId="{82F0CDF7-41CE-4B36-AABA-2CF524E1F289}" srcOrd="5" destOrd="0" presId="urn:microsoft.com/office/officeart/2005/8/layout/cycle1"/>
    <dgm:cxn modelId="{1F4BC47C-E2B6-4AB1-B6EE-C510C6C5C2D8}" type="presParOf" srcId="{2824AED4-5E3F-462D-A451-DB7FFD2BBDBF}" destId="{98461144-91D4-4944-8455-E0D479B4B8C2}" srcOrd="6" destOrd="0" presId="urn:microsoft.com/office/officeart/2005/8/layout/cycle1"/>
    <dgm:cxn modelId="{D05E93D4-F73B-461B-A49E-E8CFAC7AC325}" type="presParOf" srcId="{2824AED4-5E3F-462D-A451-DB7FFD2BBDBF}" destId="{04B7E8CD-0EC5-4A24-9717-3EFA17018597}" srcOrd="7" destOrd="0" presId="urn:microsoft.com/office/officeart/2005/8/layout/cycle1"/>
    <dgm:cxn modelId="{68F355CF-4E7E-407C-B0E5-0EA8BFCE1F9A}" type="presParOf" srcId="{2824AED4-5E3F-462D-A451-DB7FFD2BBDBF}" destId="{6BC5321C-F520-4176-99B9-E87DF3EAEA6B}" srcOrd="8" destOrd="0" presId="urn:microsoft.com/office/officeart/2005/8/layout/cycle1"/>
    <dgm:cxn modelId="{83031F1E-EA80-4EE8-A73C-B22B8CB324DA}" type="presParOf" srcId="{2824AED4-5E3F-462D-A451-DB7FFD2BBDBF}" destId="{B902077E-B71A-4CFF-8F36-C6999286B649}" srcOrd="9" destOrd="0" presId="urn:microsoft.com/office/officeart/2005/8/layout/cycle1"/>
    <dgm:cxn modelId="{B290F0B0-4108-4F4F-A10B-12211F5CF002}" type="presParOf" srcId="{2824AED4-5E3F-462D-A451-DB7FFD2BBDBF}" destId="{2EA3BEC2-FE4B-4823-A5C0-F5282E8F0428}" srcOrd="10" destOrd="0" presId="urn:microsoft.com/office/officeart/2005/8/layout/cycle1"/>
    <dgm:cxn modelId="{833CB1A5-16AA-4141-B6E9-195ECBAAD5DE}" type="presParOf" srcId="{2824AED4-5E3F-462D-A451-DB7FFD2BBDBF}" destId="{5F01D58D-02CD-486D-A276-FBBC90B86CF7}"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575498B-6FD1-4727-BA02-02E6B460FD3D}" type="doc">
      <dgm:prSet loTypeId="urn:microsoft.com/office/officeart/2005/8/layout/orgChart1" loCatId="hierarchy" qsTypeId="urn:microsoft.com/office/officeart/2005/8/quickstyle/simple4" qsCatId="simple" csTypeId="urn:microsoft.com/office/officeart/2005/8/colors/accent1_2" csCatId="accent1"/>
      <dgm:spPr/>
    </dgm:pt>
    <dgm:pt modelId="{E4B4F071-C553-4609-8BFC-40C53B067FB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الف ) تجهیزات متحرک</a:t>
          </a:r>
          <a:endParaRPr kumimoji="0" lang="en-US" sz="2000" b="1" i="0" u="none" strike="noStrike" cap="none" normalizeH="0" baseline="0" dirty="0" smtClean="0">
            <a:ln/>
            <a:effectLst/>
            <a:latin typeface="Arial" charset="0"/>
            <a:cs typeface="+mj-cs"/>
          </a:endParaRPr>
        </a:p>
      </dgm:t>
    </dgm:pt>
    <dgm:pt modelId="{9A705DFA-FD7E-4652-A5E1-5F94B72B6EFC}" type="parTrans" cxnId="{64B51C02-896C-4880-8B01-F987E4B0ABDD}">
      <dgm:prSet/>
      <dgm:spPr/>
      <dgm:t>
        <a:bodyPr/>
        <a:lstStyle/>
        <a:p>
          <a:endParaRPr lang="en-US"/>
        </a:p>
      </dgm:t>
    </dgm:pt>
    <dgm:pt modelId="{BBECC2FF-B7D6-4461-A3BA-1DB0CB93417A}" type="sibTrans" cxnId="{64B51C02-896C-4880-8B01-F987E4B0ABDD}">
      <dgm:prSet/>
      <dgm:spPr/>
      <dgm:t>
        <a:bodyPr/>
        <a:lstStyle/>
        <a:p>
          <a:endParaRPr lang="en-US"/>
        </a:p>
      </dgm:t>
    </dgm:pt>
    <dgm:pt modelId="{2ABAB054-1879-4B03-9B93-948F2BE7D38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4) خاموش کننده های بزرگ</a:t>
          </a:r>
          <a:endParaRPr kumimoji="0" lang="en-US" sz="2000" b="1" i="0" u="none" strike="noStrike" cap="none" normalizeH="0" baseline="0" dirty="0" smtClean="0">
            <a:ln/>
            <a:effectLst/>
            <a:latin typeface="Arial" charset="0"/>
            <a:cs typeface="+mj-cs"/>
          </a:endParaRPr>
        </a:p>
      </dgm:t>
    </dgm:pt>
    <dgm:pt modelId="{3D97F152-5770-465D-BFF2-A0038CEA87B8}" type="parTrans" cxnId="{0F082952-99E2-480E-9F81-820466324A3F}">
      <dgm:prSet/>
      <dgm:spPr/>
      <dgm:t>
        <a:bodyPr/>
        <a:lstStyle/>
        <a:p>
          <a:endParaRPr lang="en-US"/>
        </a:p>
      </dgm:t>
    </dgm:pt>
    <dgm:pt modelId="{DF03D102-F7B3-4BDB-B03C-6FAC84C22AC8}" type="sibTrans" cxnId="{0F082952-99E2-480E-9F81-820466324A3F}">
      <dgm:prSet/>
      <dgm:spPr/>
      <dgm:t>
        <a:bodyPr/>
        <a:lstStyle/>
        <a:p>
          <a:endParaRPr lang="en-US"/>
        </a:p>
      </dgm:t>
    </dgm:pt>
    <dgm:pt modelId="{A107B9E5-54B5-437E-B852-47E15247CC7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3) خاموش کنده های چرخ دار</a:t>
          </a:r>
          <a:endParaRPr kumimoji="0" lang="en-US" sz="2000" b="1" i="0" u="none" strike="noStrike" cap="none" normalizeH="0" baseline="0" dirty="0" smtClean="0">
            <a:ln/>
            <a:effectLst/>
            <a:latin typeface="Arial" charset="0"/>
            <a:cs typeface="+mj-cs"/>
          </a:endParaRPr>
        </a:p>
      </dgm:t>
    </dgm:pt>
    <dgm:pt modelId="{B9D08135-633D-4C12-AF4C-A38902A9162B}" type="parTrans" cxnId="{A8136648-AD37-4326-97AD-A513365C809A}">
      <dgm:prSet/>
      <dgm:spPr/>
      <dgm:t>
        <a:bodyPr/>
        <a:lstStyle/>
        <a:p>
          <a:endParaRPr lang="en-US"/>
        </a:p>
      </dgm:t>
    </dgm:pt>
    <dgm:pt modelId="{8C6C9D19-815F-45FD-9649-3A0B40C5C78E}" type="sibTrans" cxnId="{A8136648-AD37-4326-97AD-A513365C809A}">
      <dgm:prSet/>
      <dgm:spPr/>
      <dgm:t>
        <a:bodyPr/>
        <a:lstStyle/>
        <a:p>
          <a:endParaRPr lang="en-US"/>
        </a:p>
      </dgm:t>
    </dgm:pt>
    <dgm:pt modelId="{F66596D5-8527-42D6-8D9F-8D4BC844EFA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smtClean="0">
              <a:ln/>
              <a:effectLst/>
              <a:latin typeface="Arial" charset="0"/>
              <a:cs typeface="+mj-cs"/>
            </a:rPr>
            <a:t>2) خاموش کننده های دستی</a:t>
          </a:r>
          <a:endParaRPr kumimoji="0" lang="en-US" sz="2000" b="1" i="0" u="none" strike="noStrike" cap="none" normalizeH="0" baseline="0" dirty="0" smtClean="0">
            <a:ln/>
            <a:effectLst/>
            <a:latin typeface="Arial" charset="0"/>
            <a:cs typeface="+mj-cs"/>
          </a:endParaRPr>
        </a:p>
      </dgm:t>
    </dgm:pt>
    <dgm:pt modelId="{02645207-A444-46A0-8BF6-F72B3F37231C}" type="parTrans" cxnId="{09B8CA69-4D8D-45F3-AE5D-9D795C89449D}">
      <dgm:prSet/>
      <dgm:spPr/>
      <dgm:t>
        <a:bodyPr/>
        <a:lstStyle/>
        <a:p>
          <a:endParaRPr lang="en-US"/>
        </a:p>
      </dgm:t>
    </dgm:pt>
    <dgm:pt modelId="{31DBD384-8F68-4919-BA70-AC84B42A3030}" type="sibTrans" cxnId="{09B8CA69-4D8D-45F3-AE5D-9D795C89449D}">
      <dgm:prSet/>
      <dgm:spPr/>
      <dgm:t>
        <a:bodyPr/>
        <a:lstStyle/>
        <a:p>
          <a:endParaRPr lang="en-US"/>
        </a:p>
      </dgm:t>
    </dgm:pt>
    <dgm:pt modelId="{D548C554-3838-43FA-BEF8-D32194CB8FD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smtClean="0">
              <a:ln/>
              <a:effectLst/>
              <a:latin typeface="Arial" charset="0"/>
              <a:cs typeface="+mj-cs"/>
            </a:rPr>
            <a:t>1) وسایل ساده دستی</a:t>
          </a:r>
          <a:endParaRPr kumimoji="0" lang="en-US" sz="2000" b="1" i="0" u="none" strike="noStrike" cap="none" normalizeH="0" baseline="0" dirty="0" smtClean="0">
            <a:ln/>
            <a:effectLst/>
            <a:latin typeface="Arial" charset="0"/>
            <a:cs typeface="+mj-cs"/>
          </a:endParaRPr>
        </a:p>
      </dgm:t>
    </dgm:pt>
    <dgm:pt modelId="{C4199F3F-C5B5-4420-820A-E6E35691EC7E}" type="parTrans" cxnId="{16E72D1B-96F1-452B-95DD-F4C1E4FBC938}">
      <dgm:prSet/>
      <dgm:spPr/>
      <dgm:t>
        <a:bodyPr/>
        <a:lstStyle/>
        <a:p>
          <a:endParaRPr lang="en-US"/>
        </a:p>
      </dgm:t>
    </dgm:pt>
    <dgm:pt modelId="{018A5529-E343-4BE6-9B37-C6AE38366EF7}" type="sibTrans" cxnId="{16E72D1B-96F1-452B-95DD-F4C1E4FBC938}">
      <dgm:prSet/>
      <dgm:spPr/>
      <dgm:t>
        <a:bodyPr/>
        <a:lstStyle/>
        <a:p>
          <a:endParaRPr lang="en-US"/>
        </a:p>
      </dgm:t>
    </dgm:pt>
    <dgm:pt modelId="{45261430-ECF9-4452-B61D-3830AF3E43A9}" type="pres">
      <dgm:prSet presAssocID="{B575498B-6FD1-4727-BA02-02E6B460FD3D}" presName="hierChild1" presStyleCnt="0">
        <dgm:presLayoutVars>
          <dgm:orgChart val="1"/>
          <dgm:chPref val="1"/>
          <dgm:dir/>
          <dgm:animOne val="branch"/>
          <dgm:animLvl val="lvl"/>
          <dgm:resizeHandles/>
        </dgm:presLayoutVars>
      </dgm:prSet>
      <dgm:spPr/>
    </dgm:pt>
    <dgm:pt modelId="{0A438501-CFBF-442F-BAC7-D254B30F8E77}" type="pres">
      <dgm:prSet presAssocID="{E4B4F071-C553-4609-8BFC-40C53B067FBA}" presName="hierRoot1" presStyleCnt="0">
        <dgm:presLayoutVars>
          <dgm:hierBranch/>
        </dgm:presLayoutVars>
      </dgm:prSet>
      <dgm:spPr/>
    </dgm:pt>
    <dgm:pt modelId="{99168B6E-22F1-4DC4-A16C-A5082B87A559}" type="pres">
      <dgm:prSet presAssocID="{E4B4F071-C553-4609-8BFC-40C53B067FBA}" presName="rootComposite1" presStyleCnt="0"/>
      <dgm:spPr/>
    </dgm:pt>
    <dgm:pt modelId="{0A794222-E706-4ED7-8933-E8EFC7127DA6}" type="pres">
      <dgm:prSet presAssocID="{E4B4F071-C553-4609-8BFC-40C53B067FBA}" presName="rootText1" presStyleLbl="node0" presStyleIdx="0" presStyleCnt="1">
        <dgm:presLayoutVars>
          <dgm:chPref val="3"/>
        </dgm:presLayoutVars>
      </dgm:prSet>
      <dgm:spPr/>
      <dgm:t>
        <a:bodyPr/>
        <a:lstStyle/>
        <a:p>
          <a:endParaRPr lang="en-US"/>
        </a:p>
      </dgm:t>
    </dgm:pt>
    <dgm:pt modelId="{1F75DFC5-A40E-418D-9680-7553D0F1C602}" type="pres">
      <dgm:prSet presAssocID="{E4B4F071-C553-4609-8BFC-40C53B067FBA}" presName="rootConnector1" presStyleLbl="node1" presStyleIdx="0" presStyleCnt="0"/>
      <dgm:spPr/>
      <dgm:t>
        <a:bodyPr/>
        <a:lstStyle/>
        <a:p>
          <a:endParaRPr lang="en-US"/>
        </a:p>
      </dgm:t>
    </dgm:pt>
    <dgm:pt modelId="{6487BCDA-E678-4722-99D6-7A1C7CB4B8AC}" type="pres">
      <dgm:prSet presAssocID="{E4B4F071-C553-4609-8BFC-40C53B067FBA}" presName="hierChild2" presStyleCnt="0"/>
      <dgm:spPr/>
    </dgm:pt>
    <dgm:pt modelId="{F8EEA6E3-3FFA-41D5-8FF4-DD98E3CF5A73}" type="pres">
      <dgm:prSet presAssocID="{3D97F152-5770-465D-BFF2-A0038CEA87B8}" presName="Name35" presStyleLbl="parChTrans1D2" presStyleIdx="0" presStyleCnt="4"/>
      <dgm:spPr/>
      <dgm:t>
        <a:bodyPr/>
        <a:lstStyle/>
        <a:p>
          <a:endParaRPr lang="en-US"/>
        </a:p>
      </dgm:t>
    </dgm:pt>
    <dgm:pt modelId="{919FBF9F-B63D-4107-9FEC-46369E212B16}" type="pres">
      <dgm:prSet presAssocID="{2ABAB054-1879-4B03-9B93-948F2BE7D382}" presName="hierRoot2" presStyleCnt="0">
        <dgm:presLayoutVars>
          <dgm:hierBranch/>
        </dgm:presLayoutVars>
      </dgm:prSet>
      <dgm:spPr/>
    </dgm:pt>
    <dgm:pt modelId="{6B5C9D05-A0F6-4E3C-89F1-3E3CB5C667AF}" type="pres">
      <dgm:prSet presAssocID="{2ABAB054-1879-4B03-9B93-948F2BE7D382}" presName="rootComposite" presStyleCnt="0"/>
      <dgm:spPr/>
    </dgm:pt>
    <dgm:pt modelId="{4E863C4F-AD28-4715-9211-BDE366C85F23}" type="pres">
      <dgm:prSet presAssocID="{2ABAB054-1879-4B03-9B93-948F2BE7D382}" presName="rootText" presStyleLbl="node2" presStyleIdx="0" presStyleCnt="4">
        <dgm:presLayoutVars>
          <dgm:chPref val="3"/>
        </dgm:presLayoutVars>
      </dgm:prSet>
      <dgm:spPr/>
      <dgm:t>
        <a:bodyPr/>
        <a:lstStyle/>
        <a:p>
          <a:endParaRPr lang="en-US"/>
        </a:p>
      </dgm:t>
    </dgm:pt>
    <dgm:pt modelId="{FAFD9329-D811-411E-917D-4BB6B5051452}" type="pres">
      <dgm:prSet presAssocID="{2ABAB054-1879-4B03-9B93-948F2BE7D382}" presName="rootConnector" presStyleLbl="node2" presStyleIdx="0" presStyleCnt="4"/>
      <dgm:spPr/>
      <dgm:t>
        <a:bodyPr/>
        <a:lstStyle/>
        <a:p>
          <a:endParaRPr lang="en-US"/>
        </a:p>
      </dgm:t>
    </dgm:pt>
    <dgm:pt modelId="{F3226CB6-7FA2-4995-8D21-4F58E5FA2A7E}" type="pres">
      <dgm:prSet presAssocID="{2ABAB054-1879-4B03-9B93-948F2BE7D382}" presName="hierChild4" presStyleCnt="0"/>
      <dgm:spPr/>
    </dgm:pt>
    <dgm:pt modelId="{0C10E5DC-D3CA-4458-B66D-9EDF192A12E6}" type="pres">
      <dgm:prSet presAssocID="{2ABAB054-1879-4B03-9B93-948F2BE7D382}" presName="hierChild5" presStyleCnt="0"/>
      <dgm:spPr/>
    </dgm:pt>
    <dgm:pt modelId="{C44395EC-48B7-4D20-BD4D-E9221B7380FB}" type="pres">
      <dgm:prSet presAssocID="{B9D08135-633D-4C12-AF4C-A38902A9162B}" presName="Name35" presStyleLbl="parChTrans1D2" presStyleIdx="1" presStyleCnt="4"/>
      <dgm:spPr/>
      <dgm:t>
        <a:bodyPr/>
        <a:lstStyle/>
        <a:p>
          <a:endParaRPr lang="en-US"/>
        </a:p>
      </dgm:t>
    </dgm:pt>
    <dgm:pt modelId="{C7F2FBB3-6D43-4E6E-8C36-7A95894BC854}" type="pres">
      <dgm:prSet presAssocID="{A107B9E5-54B5-437E-B852-47E15247CC7A}" presName="hierRoot2" presStyleCnt="0">
        <dgm:presLayoutVars>
          <dgm:hierBranch/>
        </dgm:presLayoutVars>
      </dgm:prSet>
      <dgm:spPr/>
    </dgm:pt>
    <dgm:pt modelId="{81301BBA-3666-4A17-885F-CBF73AD9EA69}" type="pres">
      <dgm:prSet presAssocID="{A107B9E5-54B5-437E-B852-47E15247CC7A}" presName="rootComposite" presStyleCnt="0"/>
      <dgm:spPr/>
    </dgm:pt>
    <dgm:pt modelId="{143C47C9-6B24-4B26-B82C-2EDB99242AB8}" type="pres">
      <dgm:prSet presAssocID="{A107B9E5-54B5-437E-B852-47E15247CC7A}" presName="rootText" presStyleLbl="node2" presStyleIdx="1" presStyleCnt="4">
        <dgm:presLayoutVars>
          <dgm:chPref val="3"/>
        </dgm:presLayoutVars>
      </dgm:prSet>
      <dgm:spPr/>
      <dgm:t>
        <a:bodyPr/>
        <a:lstStyle/>
        <a:p>
          <a:endParaRPr lang="en-US"/>
        </a:p>
      </dgm:t>
    </dgm:pt>
    <dgm:pt modelId="{FA0F960E-C60E-43A2-8522-D07C5AAE7C47}" type="pres">
      <dgm:prSet presAssocID="{A107B9E5-54B5-437E-B852-47E15247CC7A}" presName="rootConnector" presStyleLbl="node2" presStyleIdx="1" presStyleCnt="4"/>
      <dgm:spPr/>
      <dgm:t>
        <a:bodyPr/>
        <a:lstStyle/>
        <a:p>
          <a:endParaRPr lang="en-US"/>
        </a:p>
      </dgm:t>
    </dgm:pt>
    <dgm:pt modelId="{9E27EF99-C261-4067-AD77-952811C8A8E8}" type="pres">
      <dgm:prSet presAssocID="{A107B9E5-54B5-437E-B852-47E15247CC7A}" presName="hierChild4" presStyleCnt="0"/>
      <dgm:spPr/>
    </dgm:pt>
    <dgm:pt modelId="{95C5D013-11DE-4C6B-BD37-4D6F2364C01F}" type="pres">
      <dgm:prSet presAssocID="{A107B9E5-54B5-437E-B852-47E15247CC7A}" presName="hierChild5" presStyleCnt="0"/>
      <dgm:spPr/>
    </dgm:pt>
    <dgm:pt modelId="{4A266FD7-66FD-4B99-B4DE-6C9B1182EB81}" type="pres">
      <dgm:prSet presAssocID="{02645207-A444-46A0-8BF6-F72B3F37231C}" presName="Name35" presStyleLbl="parChTrans1D2" presStyleIdx="2" presStyleCnt="4"/>
      <dgm:spPr/>
      <dgm:t>
        <a:bodyPr/>
        <a:lstStyle/>
        <a:p>
          <a:endParaRPr lang="en-US"/>
        </a:p>
      </dgm:t>
    </dgm:pt>
    <dgm:pt modelId="{D397D0D4-7322-4C60-9B6E-B333C10E6E73}" type="pres">
      <dgm:prSet presAssocID="{F66596D5-8527-42D6-8D9F-8D4BC844EFAC}" presName="hierRoot2" presStyleCnt="0">
        <dgm:presLayoutVars>
          <dgm:hierBranch/>
        </dgm:presLayoutVars>
      </dgm:prSet>
      <dgm:spPr/>
    </dgm:pt>
    <dgm:pt modelId="{D4D7F2B8-14F6-4779-AC76-86C84619C9CF}" type="pres">
      <dgm:prSet presAssocID="{F66596D5-8527-42D6-8D9F-8D4BC844EFAC}" presName="rootComposite" presStyleCnt="0"/>
      <dgm:spPr/>
    </dgm:pt>
    <dgm:pt modelId="{01200515-C9BF-4227-A812-F8FC8AE4AD7B}" type="pres">
      <dgm:prSet presAssocID="{F66596D5-8527-42D6-8D9F-8D4BC844EFAC}" presName="rootText" presStyleLbl="node2" presStyleIdx="2" presStyleCnt="4">
        <dgm:presLayoutVars>
          <dgm:chPref val="3"/>
        </dgm:presLayoutVars>
      </dgm:prSet>
      <dgm:spPr/>
      <dgm:t>
        <a:bodyPr/>
        <a:lstStyle/>
        <a:p>
          <a:endParaRPr lang="en-US"/>
        </a:p>
      </dgm:t>
    </dgm:pt>
    <dgm:pt modelId="{CEF69956-2E3D-4CAB-B996-5B7E04377A54}" type="pres">
      <dgm:prSet presAssocID="{F66596D5-8527-42D6-8D9F-8D4BC844EFAC}" presName="rootConnector" presStyleLbl="node2" presStyleIdx="2" presStyleCnt="4"/>
      <dgm:spPr/>
      <dgm:t>
        <a:bodyPr/>
        <a:lstStyle/>
        <a:p>
          <a:endParaRPr lang="en-US"/>
        </a:p>
      </dgm:t>
    </dgm:pt>
    <dgm:pt modelId="{2170D2A4-3123-454E-8206-ED5D5E8B9AA4}" type="pres">
      <dgm:prSet presAssocID="{F66596D5-8527-42D6-8D9F-8D4BC844EFAC}" presName="hierChild4" presStyleCnt="0"/>
      <dgm:spPr/>
    </dgm:pt>
    <dgm:pt modelId="{84828A27-8455-4D2D-81D6-3F4D4DF694A1}" type="pres">
      <dgm:prSet presAssocID="{F66596D5-8527-42D6-8D9F-8D4BC844EFAC}" presName="hierChild5" presStyleCnt="0"/>
      <dgm:spPr/>
    </dgm:pt>
    <dgm:pt modelId="{DFFDB7B4-FC7F-4D9D-9E61-3B823C119DE6}" type="pres">
      <dgm:prSet presAssocID="{C4199F3F-C5B5-4420-820A-E6E35691EC7E}" presName="Name35" presStyleLbl="parChTrans1D2" presStyleIdx="3" presStyleCnt="4"/>
      <dgm:spPr/>
      <dgm:t>
        <a:bodyPr/>
        <a:lstStyle/>
        <a:p>
          <a:endParaRPr lang="en-US"/>
        </a:p>
      </dgm:t>
    </dgm:pt>
    <dgm:pt modelId="{436C940A-B373-40DB-8542-0CB0DCBCC314}" type="pres">
      <dgm:prSet presAssocID="{D548C554-3838-43FA-BEF8-D32194CB8FDC}" presName="hierRoot2" presStyleCnt="0">
        <dgm:presLayoutVars>
          <dgm:hierBranch/>
        </dgm:presLayoutVars>
      </dgm:prSet>
      <dgm:spPr/>
    </dgm:pt>
    <dgm:pt modelId="{EA1A8056-4276-493E-9A43-AC80D2C874BA}" type="pres">
      <dgm:prSet presAssocID="{D548C554-3838-43FA-BEF8-D32194CB8FDC}" presName="rootComposite" presStyleCnt="0"/>
      <dgm:spPr/>
    </dgm:pt>
    <dgm:pt modelId="{7BABDCF0-FE4C-4CDC-B590-E4E025FE6A00}" type="pres">
      <dgm:prSet presAssocID="{D548C554-3838-43FA-BEF8-D32194CB8FDC}" presName="rootText" presStyleLbl="node2" presStyleIdx="3" presStyleCnt="4">
        <dgm:presLayoutVars>
          <dgm:chPref val="3"/>
        </dgm:presLayoutVars>
      </dgm:prSet>
      <dgm:spPr/>
      <dgm:t>
        <a:bodyPr/>
        <a:lstStyle/>
        <a:p>
          <a:endParaRPr lang="en-US"/>
        </a:p>
      </dgm:t>
    </dgm:pt>
    <dgm:pt modelId="{7EEE660F-E0BF-4211-8792-52DEFF3EBC8A}" type="pres">
      <dgm:prSet presAssocID="{D548C554-3838-43FA-BEF8-D32194CB8FDC}" presName="rootConnector" presStyleLbl="node2" presStyleIdx="3" presStyleCnt="4"/>
      <dgm:spPr/>
      <dgm:t>
        <a:bodyPr/>
        <a:lstStyle/>
        <a:p>
          <a:endParaRPr lang="en-US"/>
        </a:p>
      </dgm:t>
    </dgm:pt>
    <dgm:pt modelId="{9577166F-92C3-4839-8E95-DF82A988CF18}" type="pres">
      <dgm:prSet presAssocID="{D548C554-3838-43FA-BEF8-D32194CB8FDC}" presName="hierChild4" presStyleCnt="0"/>
      <dgm:spPr/>
    </dgm:pt>
    <dgm:pt modelId="{8F05634C-357C-418B-B19C-F812D1062AE9}" type="pres">
      <dgm:prSet presAssocID="{D548C554-3838-43FA-BEF8-D32194CB8FDC}" presName="hierChild5" presStyleCnt="0"/>
      <dgm:spPr/>
    </dgm:pt>
    <dgm:pt modelId="{B533954F-DF7C-49DF-868F-D9C2749B5122}" type="pres">
      <dgm:prSet presAssocID="{E4B4F071-C553-4609-8BFC-40C53B067FBA}" presName="hierChild3" presStyleCnt="0"/>
      <dgm:spPr/>
    </dgm:pt>
  </dgm:ptLst>
  <dgm:cxnLst>
    <dgm:cxn modelId="{FD88D50F-5605-4D6B-BD01-FD7212EBA105}" type="presOf" srcId="{E4B4F071-C553-4609-8BFC-40C53B067FBA}" destId="{0A794222-E706-4ED7-8933-E8EFC7127DA6}" srcOrd="0" destOrd="0" presId="urn:microsoft.com/office/officeart/2005/8/layout/orgChart1"/>
    <dgm:cxn modelId="{09B8CA69-4D8D-45F3-AE5D-9D795C89449D}" srcId="{E4B4F071-C553-4609-8BFC-40C53B067FBA}" destId="{F66596D5-8527-42D6-8D9F-8D4BC844EFAC}" srcOrd="2" destOrd="0" parTransId="{02645207-A444-46A0-8BF6-F72B3F37231C}" sibTransId="{31DBD384-8F68-4919-BA70-AC84B42A3030}"/>
    <dgm:cxn modelId="{64B51C02-896C-4880-8B01-F987E4B0ABDD}" srcId="{B575498B-6FD1-4727-BA02-02E6B460FD3D}" destId="{E4B4F071-C553-4609-8BFC-40C53B067FBA}" srcOrd="0" destOrd="0" parTransId="{9A705DFA-FD7E-4652-A5E1-5F94B72B6EFC}" sibTransId="{BBECC2FF-B7D6-4461-A3BA-1DB0CB93417A}"/>
    <dgm:cxn modelId="{47929CAA-74C7-4848-9A8C-0070F0A90E04}" type="presOf" srcId="{02645207-A444-46A0-8BF6-F72B3F37231C}" destId="{4A266FD7-66FD-4B99-B4DE-6C9B1182EB81}" srcOrd="0" destOrd="0" presId="urn:microsoft.com/office/officeart/2005/8/layout/orgChart1"/>
    <dgm:cxn modelId="{9FF8D59E-FE5C-4602-B544-26D5EB4F0BB5}" type="presOf" srcId="{C4199F3F-C5B5-4420-820A-E6E35691EC7E}" destId="{DFFDB7B4-FC7F-4D9D-9E61-3B823C119DE6}" srcOrd="0" destOrd="0" presId="urn:microsoft.com/office/officeart/2005/8/layout/orgChart1"/>
    <dgm:cxn modelId="{82A3F933-2E89-4DEE-BF8C-016A239AD800}" type="presOf" srcId="{F66596D5-8527-42D6-8D9F-8D4BC844EFAC}" destId="{01200515-C9BF-4227-A812-F8FC8AE4AD7B}" srcOrd="0" destOrd="0" presId="urn:microsoft.com/office/officeart/2005/8/layout/orgChart1"/>
    <dgm:cxn modelId="{63D003D7-37D6-4DA6-9B17-5FC957F0C843}" type="presOf" srcId="{3D97F152-5770-465D-BFF2-A0038CEA87B8}" destId="{F8EEA6E3-3FFA-41D5-8FF4-DD98E3CF5A73}" srcOrd="0" destOrd="0" presId="urn:microsoft.com/office/officeart/2005/8/layout/orgChart1"/>
    <dgm:cxn modelId="{2FEB0133-0E58-4029-BB54-A659C9A08E50}" type="presOf" srcId="{E4B4F071-C553-4609-8BFC-40C53B067FBA}" destId="{1F75DFC5-A40E-418D-9680-7553D0F1C602}" srcOrd="1" destOrd="0" presId="urn:microsoft.com/office/officeart/2005/8/layout/orgChart1"/>
    <dgm:cxn modelId="{62790099-C097-4108-AA9C-8B2EC9548062}" type="presOf" srcId="{A107B9E5-54B5-437E-B852-47E15247CC7A}" destId="{FA0F960E-C60E-43A2-8522-D07C5AAE7C47}" srcOrd="1" destOrd="0" presId="urn:microsoft.com/office/officeart/2005/8/layout/orgChart1"/>
    <dgm:cxn modelId="{A8136648-AD37-4326-97AD-A513365C809A}" srcId="{E4B4F071-C553-4609-8BFC-40C53B067FBA}" destId="{A107B9E5-54B5-437E-B852-47E15247CC7A}" srcOrd="1" destOrd="0" parTransId="{B9D08135-633D-4C12-AF4C-A38902A9162B}" sibTransId="{8C6C9D19-815F-45FD-9649-3A0B40C5C78E}"/>
    <dgm:cxn modelId="{A3D69B64-A307-4A24-93AD-39F6D3463D3E}" type="presOf" srcId="{D548C554-3838-43FA-BEF8-D32194CB8FDC}" destId="{7BABDCF0-FE4C-4CDC-B590-E4E025FE6A00}" srcOrd="0" destOrd="0" presId="urn:microsoft.com/office/officeart/2005/8/layout/orgChart1"/>
    <dgm:cxn modelId="{9A569AE9-3F7E-4323-8D3A-1C00EE96621C}" type="presOf" srcId="{2ABAB054-1879-4B03-9B93-948F2BE7D382}" destId="{4E863C4F-AD28-4715-9211-BDE366C85F23}" srcOrd="0" destOrd="0" presId="urn:microsoft.com/office/officeart/2005/8/layout/orgChart1"/>
    <dgm:cxn modelId="{19572B61-AB23-4F4D-8B96-FF62219760C4}" type="presOf" srcId="{B575498B-6FD1-4727-BA02-02E6B460FD3D}" destId="{45261430-ECF9-4452-B61D-3830AF3E43A9}" srcOrd="0" destOrd="0" presId="urn:microsoft.com/office/officeart/2005/8/layout/orgChart1"/>
    <dgm:cxn modelId="{ED4CC9F2-4F80-487D-BA9E-68756BDF2343}" type="presOf" srcId="{D548C554-3838-43FA-BEF8-D32194CB8FDC}" destId="{7EEE660F-E0BF-4211-8792-52DEFF3EBC8A}" srcOrd="1" destOrd="0" presId="urn:microsoft.com/office/officeart/2005/8/layout/orgChart1"/>
    <dgm:cxn modelId="{F38B2CEF-707D-4724-85B8-93EB6AB3E9E1}" type="presOf" srcId="{B9D08135-633D-4C12-AF4C-A38902A9162B}" destId="{C44395EC-48B7-4D20-BD4D-E9221B7380FB}" srcOrd="0" destOrd="0" presId="urn:microsoft.com/office/officeart/2005/8/layout/orgChart1"/>
    <dgm:cxn modelId="{0F082952-99E2-480E-9F81-820466324A3F}" srcId="{E4B4F071-C553-4609-8BFC-40C53B067FBA}" destId="{2ABAB054-1879-4B03-9B93-948F2BE7D382}" srcOrd="0" destOrd="0" parTransId="{3D97F152-5770-465D-BFF2-A0038CEA87B8}" sibTransId="{DF03D102-F7B3-4BDB-B03C-6FAC84C22AC8}"/>
    <dgm:cxn modelId="{16E72D1B-96F1-452B-95DD-F4C1E4FBC938}" srcId="{E4B4F071-C553-4609-8BFC-40C53B067FBA}" destId="{D548C554-3838-43FA-BEF8-D32194CB8FDC}" srcOrd="3" destOrd="0" parTransId="{C4199F3F-C5B5-4420-820A-E6E35691EC7E}" sibTransId="{018A5529-E343-4BE6-9B37-C6AE38366EF7}"/>
    <dgm:cxn modelId="{9BC01861-46C9-4D01-835A-9C5F6BB0B3E7}" type="presOf" srcId="{2ABAB054-1879-4B03-9B93-948F2BE7D382}" destId="{FAFD9329-D811-411E-917D-4BB6B5051452}" srcOrd="1" destOrd="0" presId="urn:microsoft.com/office/officeart/2005/8/layout/orgChart1"/>
    <dgm:cxn modelId="{65D7D244-8D03-4B21-9F04-732FBBC84D8A}" type="presOf" srcId="{A107B9E5-54B5-437E-B852-47E15247CC7A}" destId="{143C47C9-6B24-4B26-B82C-2EDB99242AB8}" srcOrd="0" destOrd="0" presId="urn:microsoft.com/office/officeart/2005/8/layout/orgChart1"/>
    <dgm:cxn modelId="{CC3ACAC4-A2A9-4307-9F9A-870062D43163}" type="presOf" srcId="{F66596D5-8527-42D6-8D9F-8D4BC844EFAC}" destId="{CEF69956-2E3D-4CAB-B996-5B7E04377A54}" srcOrd="1" destOrd="0" presId="urn:microsoft.com/office/officeart/2005/8/layout/orgChart1"/>
    <dgm:cxn modelId="{167F7734-E075-497E-861C-92F581EF7B5E}" type="presParOf" srcId="{45261430-ECF9-4452-B61D-3830AF3E43A9}" destId="{0A438501-CFBF-442F-BAC7-D254B30F8E77}" srcOrd="0" destOrd="0" presId="urn:microsoft.com/office/officeart/2005/8/layout/orgChart1"/>
    <dgm:cxn modelId="{EDCDA3D6-C110-4992-864E-3821CD30FA61}" type="presParOf" srcId="{0A438501-CFBF-442F-BAC7-D254B30F8E77}" destId="{99168B6E-22F1-4DC4-A16C-A5082B87A559}" srcOrd="0" destOrd="0" presId="urn:microsoft.com/office/officeart/2005/8/layout/orgChart1"/>
    <dgm:cxn modelId="{C284F187-2772-451C-8C98-5DB23A995072}" type="presParOf" srcId="{99168B6E-22F1-4DC4-A16C-A5082B87A559}" destId="{0A794222-E706-4ED7-8933-E8EFC7127DA6}" srcOrd="0" destOrd="0" presId="urn:microsoft.com/office/officeart/2005/8/layout/orgChart1"/>
    <dgm:cxn modelId="{88F2D54F-9CA1-4E42-8EF4-1D95FE5748DB}" type="presParOf" srcId="{99168B6E-22F1-4DC4-A16C-A5082B87A559}" destId="{1F75DFC5-A40E-418D-9680-7553D0F1C602}" srcOrd="1" destOrd="0" presId="urn:microsoft.com/office/officeart/2005/8/layout/orgChart1"/>
    <dgm:cxn modelId="{050E952D-210A-4388-9AE5-8EAF1B853CCC}" type="presParOf" srcId="{0A438501-CFBF-442F-BAC7-D254B30F8E77}" destId="{6487BCDA-E678-4722-99D6-7A1C7CB4B8AC}" srcOrd="1" destOrd="0" presId="urn:microsoft.com/office/officeart/2005/8/layout/orgChart1"/>
    <dgm:cxn modelId="{A5ABB7A5-3138-4F11-B39D-E3893C62CE58}" type="presParOf" srcId="{6487BCDA-E678-4722-99D6-7A1C7CB4B8AC}" destId="{F8EEA6E3-3FFA-41D5-8FF4-DD98E3CF5A73}" srcOrd="0" destOrd="0" presId="urn:microsoft.com/office/officeart/2005/8/layout/orgChart1"/>
    <dgm:cxn modelId="{01EC74FE-2B38-4A67-A899-FC125C698A3C}" type="presParOf" srcId="{6487BCDA-E678-4722-99D6-7A1C7CB4B8AC}" destId="{919FBF9F-B63D-4107-9FEC-46369E212B16}" srcOrd="1" destOrd="0" presId="urn:microsoft.com/office/officeart/2005/8/layout/orgChart1"/>
    <dgm:cxn modelId="{9C5944BF-2EB8-49B9-ACB9-EAACBB13F5EF}" type="presParOf" srcId="{919FBF9F-B63D-4107-9FEC-46369E212B16}" destId="{6B5C9D05-A0F6-4E3C-89F1-3E3CB5C667AF}" srcOrd="0" destOrd="0" presId="urn:microsoft.com/office/officeart/2005/8/layout/orgChart1"/>
    <dgm:cxn modelId="{D919540C-A472-41F9-9F32-CAD1E2DEE3EB}" type="presParOf" srcId="{6B5C9D05-A0F6-4E3C-89F1-3E3CB5C667AF}" destId="{4E863C4F-AD28-4715-9211-BDE366C85F23}" srcOrd="0" destOrd="0" presId="urn:microsoft.com/office/officeart/2005/8/layout/orgChart1"/>
    <dgm:cxn modelId="{4EE9F1E9-7012-47C6-9372-4AE4151D00BB}" type="presParOf" srcId="{6B5C9D05-A0F6-4E3C-89F1-3E3CB5C667AF}" destId="{FAFD9329-D811-411E-917D-4BB6B5051452}" srcOrd="1" destOrd="0" presId="urn:microsoft.com/office/officeart/2005/8/layout/orgChart1"/>
    <dgm:cxn modelId="{3C81C69F-54D7-4838-8AB6-AAA57638D5E9}" type="presParOf" srcId="{919FBF9F-B63D-4107-9FEC-46369E212B16}" destId="{F3226CB6-7FA2-4995-8D21-4F58E5FA2A7E}" srcOrd="1" destOrd="0" presId="urn:microsoft.com/office/officeart/2005/8/layout/orgChart1"/>
    <dgm:cxn modelId="{C3066B92-AE5D-4FCF-BC74-0F92319FDEA2}" type="presParOf" srcId="{919FBF9F-B63D-4107-9FEC-46369E212B16}" destId="{0C10E5DC-D3CA-4458-B66D-9EDF192A12E6}" srcOrd="2" destOrd="0" presId="urn:microsoft.com/office/officeart/2005/8/layout/orgChart1"/>
    <dgm:cxn modelId="{F0578BB9-68B8-46B4-81A0-D7577FDFC7EF}" type="presParOf" srcId="{6487BCDA-E678-4722-99D6-7A1C7CB4B8AC}" destId="{C44395EC-48B7-4D20-BD4D-E9221B7380FB}" srcOrd="2" destOrd="0" presId="urn:microsoft.com/office/officeart/2005/8/layout/orgChart1"/>
    <dgm:cxn modelId="{99B36388-A21C-4418-BDB8-01418CDBB68F}" type="presParOf" srcId="{6487BCDA-E678-4722-99D6-7A1C7CB4B8AC}" destId="{C7F2FBB3-6D43-4E6E-8C36-7A95894BC854}" srcOrd="3" destOrd="0" presId="urn:microsoft.com/office/officeart/2005/8/layout/orgChart1"/>
    <dgm:cxn modelId="{33F99396-115B-4573-8F01-96251F15010F}" type="presParOf" srcId="{C7F2FBB3-6D43-4E6E-8C36-7A95894BC854}" destId="{81301BBA-3666-4A17-885F-CBF73AD9EA69}" srcOrd="0" destOrd="0" presId="urn:microsoft.com/office/officeart/2005/8/layout/orgChart1"/>
    <dgm:cxn modelId="{B22EA45D-8163-4D03-A77C-175FDF991F67}" type="presParOf" srcId="{81301BBA-3666-4A17-885F-CBF73AD9EA69}" destId="{143C47C9-6B24-4B26-B82C-2EDB99242AB8}" srcOrd="0" destOrd="0" presId="urn:microsoft.com/office/officeart/2005/8/layout/orgChart1"/>
    <dgm:cxn modelId="{FB7538A6-1AF3-4663-ADE9-22E4EA84C55F}" type="presParOf" srcId="{81301BBA-3666-4A17-885F-CBF73AD9EA69}" destId="{FA0F960E-C60E-43A2-8522-D07C5AAE7C47}" srcOrd="1" destOrd="0" presId="urn:microsoft.com/office/officeart/2005/8/layout/orgChart1"/>
    <dgm:cxn modelId="{217C1DEC-5E54-40C3-BB8A-260E635B3339}" type="presParOf" srcId="{C7F2FBB3-6D43-4E6E-8C36-7A95894BC854}" destId="{9E27EF99-C261-4067-AD77-952811C8A8E8}" srcOrd="1" destOrd="0" presId="urn:microsoft.com/office/officeart/2005/8/layout/orgChart1"/>
    <dgm:cxn modelId="{398DCBF6-9965-4A59-8212-19A94AD6826D}" type="presParOf" srcId="{C7F2FBB3-6D43-4E6E-8C36-7A95894BC854}" destId="{95C5D013-11DE-4C6B-BD37-4D6F2364C01F}" srcOrd="2" destOrd="0" presId="urn:microsoft.com/office/officeart/2005/8/layout/orgChart1"/>
    <dgm:cxn modelId="{1B07D7FD-9E7D-43F2-BE44-200938AC7A50}" type="presParOf" srcId="{6487BCDA-E678-4722-99D6-7A1C7CB4B8AC}" destId="{4A266FD7-66FD-4B99-B4DE-6C9B1182EB81}" srcOrd="4" destOrd="0" presId="urn:microsoft.com/office/officeart/2005/8/layout/orgChart1"/>
    <dgm:cxn modelId="{E0AF368B-AEB4-46A9-AAC4-4A608127CB23}" type="presParOf" srcId="{6487BCDA-E678-4722-99D6-7A1C7CB4B8AC}" destId="{D397D0D4-7322-4C60-9B6E-B333C10E6E73}" srcOrd="5" destOrd="0" presId="urn:microsoft.com/office/officeart/2005/8/layout/orgChart1"/>
    <dgm:cxn modelId="{47E955BC-17BE-4D2C-A595-23CB3BF8882F}" type="presParOf" srcId="{D397D0D4-7322-4C60-9B6E-B333C10E6E73}" destId="{D4D7F2B8-14F6-4779-AC76-86C84619C9CF}" srcOrd="0" destOrd="0" presId="urn:microsoft.com/office/officeart/2005/8/layout/orgChart1"/>
    <dgm:cxn modelId="{28E29B1D-3D06-4D8D-A7F1-9ADDF0B3F10F}" type="presParOf" srcId="{D4D7F2B8-14F6-4779-AC76-86C84619C9CF}" destId="{01200515-C9BF-4227-A812-F8FC8AE4AD7B}" srcOrd="0" destOrd="0" presId="urn:microsoft.com/office/officeart/2005/8/layout/orgChart1"/>
    <dgm:cxn modelId="{43293451-6E12-4C7A-8218-76A0F9304347}" type="presParOf" srcId="{D4D7F2B8-14F6-4779-AC76-86C84619C9CF}" destId="{CEF69956-2E3D-4CAB-B996-5B7E04377A54}" srcOrd="1" destOrd="0" presId="urn:microsoft.com/office/officeart/2005/8/layout/orgChart1"/>
    <dgm:cxn modelId="{9981ACA3-6637-4F26-8314-12DA42691408}" type="presParOf" srcId="{D397D0D4-7322-4C60-9B6E-B333C10E6E73}" destId="{2170D2A4-3123-454E-8206-ED5D5E8B9AA4}" srcOrd="1" destOrd="0" presId="urn:microsoft.com/office/officeart/2005/8/layout/orgChart1"/>
    <dgm:cxn modelId="{F5EBD34D-BA0B-4383-A260-A1FF8666153C}" type="presParOf" srcId="{D397D0D4-7322-4C60-9B6E-B333C10E6E73}" destId="{84828A27-8455-4D2D-81D6-3F4D4DF694A1}" srcOrd="2" destOrd="0" presId="urn:microsoft.com/office/officeart/2005/8/layout/orgChart1"/>
    <dgm:cxn modelId="{B2F53DC0-AECA-4A59-87E8-F0F5EB0CE001}" type="presParOf" srcId="{6487BCDA-E678-4722-99D6-7A1C7CB4B8AC}" destId="{DFFDB7B4-FC7F-4D9D-9E61-3B823C119DE6}" srcOrd="6" destOrd="0" presId="urn:microsoft.com/office/officeart/2005/8/layout/orgChart1"/>
    <dgm:cxn modelId="{E9868070-2181-41A8-8DEC-F7C93C807415}" type="presParOf" srcId="{6487BCDA-E678-4722-99D6-7A1C7CB4B8AC}" destId="{436C940A-B373-40DB-8542-0CB0DCBCC314}" srcOrd="7" destOrd="0" presId="urn:microsoft.com/office/officeart/2005/8/layout/orgChart1"/>
    <dgm:cxn modelId="{D6021302-F3FA-46A4-818D-0F579C952BDB}" type="presParOf" srcId="{436C940A-B373-40DB-8542-0CB0DCBCC314}" destId="{EA1A8056-4276-493E-9A43-AC80D2C874BA}" srcOrd="0" destOrd="0" presId="urn:microsoft.com/office/officeart/2005/8/layout/orgChart1"/>
    <dgm:cxn modelId="{0034DC7B-D004-4627-B737-389AC85ED077}" type="presParOf" srcId="{EA1A8056-4276-493E-9A43-AC80D2C874BA}" destId="{7BABDCF0-FE4C-4CDC-B590-E4E025FE6A00}" srcOrd="0" destOrd="0" presId="urn:microsoft.com/office/officeart/2005/8/layout/orgChart1"/>
    <dgm:cxn modelId="{48D61310-839C-4517-935C-64FFA2290AF4}" type="presParOf" srcId="{EA1A8056-4276-493E-9A43-AC80D2C874BA}" destId="{7EEE660F-E0BF-4211-8792-52DEFF3EBC8A}" srcOrd="1" destOrd="0" presId="urn:microsoft.com/office/officeart/2005/8/layout/orgChart1"/>
    <dgm:cxn modelId="{B6A977CD-ED30-488A-B55E-E0D9801E8C2F}" type="presParOf" srcId="{436C940A-B373-40DB-8542-0CB0DCBCC314}" destId="{9577166F-92C3-4839-8E95-DF82A988CF18}" srcOrd="1" destOrd="0" presId="urn:microsoft.com/office/officeart/2005/8/layout/orgChart1"/>
    <dgm:cxn modelId="{200D0620-5607-4A82-8EA3-17D03D958667}" type="presParOf" srcId="{436C940A-B373-40DB-8542-0CB0DCBCC314}" destId="{8F05634C-357C-418B-B19C-F812D1062AE9}" srcOrd="2" destOrd="0" presId="urn:microsoft.com/office/officeart/2005/8/layout/orgChart1"/>
    <dgm:cxn modelId="{FEBB3268-3FDC-4D4F-997C-16BDB235B9B9}" type="presParOf" srcId="{0A438501-CFBF-442F-BAC7-D254B30F8E77}" destId="{B533954F-DF7C-49DF-868F-D9C2749B512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28E959-9FE4-475F-9DB6-9D312353D290}" type="doc">
      <dgm:prSet loTypeId="urn:microsoft.com/office/officeart/2005/8/layout/orgChart1" loCatId="hierarchy" qsTypeId="urn:microsoft.com/office/officeart/2005/8/quickstyle/3d2" qsCatId="3D" csTypeId="urn:microsoft.com/office/officeart/2005/8/colors/accent1_2" csCatId="accent1"/>
      <dgm:spPr/>
    </dgm:pt>
    <dgm:pt modelId="{FEE79FC5-2BB6-4EC8-BE9E-20128C97E48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ب ) تجهیزات ثابت</a:t>
          </a:r>
          <a:endParaRPr kumimoji="0" lang="en-US" sz="2000" b="1" i="0" u="none" strike="noStrike" cap="none" normalizeH="0" baseline="0" dirty="0" smtClean="0">
            <a:ln/>
            <a:effectLst/>
            <a:latin typeface="Arial" charset="0"/>
            <a:cs typeface="+mj-cs"/>
          </a:endParaRPr>
        </a:p>
      </dgm:t>
    </dgm:pt>
    <dgm:pt modelId="{73F9DE93-597B-4997-AF8E-F416CCB4BD0A}" type="parTrans" cxnId="{720BB035-8EA3-4190-A1F8-BA827C28402E}">
      <dgm:prSet/>
      <dgm:spPr/>
      <dgm:t>
        <a:bodyPr/>
        <a:lstStyle/>
        <a:p>
          <a:endParaRPr lang="en-US"/>
        </a:p>
      </dgm:t>
    </dgm:pt>
    <dgm:pt modelId="{B99026F2-A3B8-40BD-AFFD-89AB3DF430E0}" type="sibTrans" cxnId="{720BB035-8EA3-4190-A1F8-BA827C28402E}">
      <dgm:prSet/>
      <dgm:spPr/>
      <dgm:t>
        <a:bodyPr/>
        <a:lstStyle/>
        <a:p>
          <a:endParaRPr lang="en-US"/>
        </a:p>
      </dgm:t>
    </dgm:pt>
    <dgm:pt modelId="{D697FB2D-D81B-4776-B9E9-46A772AB5CB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3) شیرهای برداشت آب</a:t>
          </a:r>
          <a:endParaRPr kumimoji="0" lang="en-US" sz="2000" b="1" i="0" u="none" strike="noStrike" cap="none" normalizeH="0" baseline="0" dirty="0" smtClean="0">
            <a:ln/>
            <a:effectLst/>
            <a:latin typeface="Arial" charset="0"/>
            <a:cs typeface="+mj-cs"/>
          </a:endParaRPr>
        </a:p>
      </dgm:t>
    </dgm:pt>
    <dgm:pt modelId="{60656728-47B8-4C04-A6DB-D430B9AF39A2}" type="parTrans" cxnId="{15A8DC92-4D89-4F55-A131-1961208A0E30}">
      <dgm:prSet/>
      <dgm:spPr/>
      <dgm:t>
        <a:bodyPr/>
        <a:lstStyle/>
        <a:p>
          <a:endParaRPr lang="en-US"/>
        </a:p>
      </dgm:t>
    </dgm:pt>
    <dgm:pt modelId="{62F416DC-53D3-448B-B8DC-4E79EDCE8799}" type="sibTrans" cxnId="{15A8DC92-4D89-4F55-A131-1961208A0E30}">
      <dgm:prSet/>
      <dgm:spPr/>
      <dgm:t>
        <a:bodyPr/>
        <a:lstStyle/>
        <a:p>
          <a:endParaRPr lang="en-US"/>
        </a:p>
      </dgm:t>
    </dgm:pt>
    <dgm:pt modelId="{5B4D770F-B796-441A-BA64-776705AFA4B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smtClean="0">
              <a:ln/>
              <a:effectLst/>
              <a:latin typeface="Arial" charset="0"/>
              <a:cs typeface="+mj-cs"/>
            </a:rPr>
            <a:t>2) سیستم های خودکار اطفا</a:t>
          </a:r>
          <a:endParaRPr kumimoji="0" lang="en-US" sz="2000" b="1" i="0" u="none" strike="noStrike" cap="none" normalizeH="0" baseline="0" dirty="0" smtClean="0">
            <a:ln/>
            <a:effectLst/>
            <a:latin typeface="Arial" charset="0"/>
            <a:cs typeface="+mj-cs"/>
          </a:endParaRPr>
        </a:p>
      </dgm:t>
    </dgm:pt>
    <dgm:pt modelId="{AAD59264-8FA3-45C7-AF55-EF67F06F1F68}" type="parTrans" cxnId="{80CA7AAA-B943-4615-A178-45EF7D3CF2C7}">
      <dgm:prSet/>
      <dgm:spPr/>
      <dgm:t>
        <a:bodyPr/>
        <a:lstStyle/>
        <a:p>
          <a:endParaRPr lang="en-US"/>
        </a:p>
      </dgm:t>
    </dgm:pt>
    <dgm:pt modelId="{0BE30AD2-29E4-4F0E-85EB-EFE4D5F1344A}" type="sibTrans" cxnId="{80CA7AAA-B943-4615-A178-45EF7D3CF2C7}">
      <dgm:prSet/>
      <dgm:spPr/>
      <dgm:t>
        <a:bodyPr/>
        <a:lstStyle/>
        <a:p>
          <a:endParaRPr lang="en-US"/>
        </a:p>
      </dgm:t>
    </dgm:pt>
    <dgm:pt modelId="{5CAABDBE-21CD-4354-94F9-CCCDB582593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smtClean="0">
              <a:ln/>
              <a:effectLst/>
              <a:latin typeface="Arial" charset="0"/>
              <a:cs typeface="+mj-cs"/>
            </a:rPr>
            <a:t>1) وسایل دستی ثابت</a:t>
          </a:r>
          <a:endParaRPr kumimoji="0" lang="en-US" sz="2000" b="1" i="0" u="none" strike="noStrike" cap="none" normalizeH="0" baseline="0" dirty="0" smtClean="0">
            <a:ln/>
            <a:effectLst/>
            <a:latin typeface="Arial" charset="0"/>
            <a:cs typeface="+mj-cs"/>
          </a:endParaRPr>
        </a:p>
      </dgm:t>
    </dgm:pt>
    <dgm:pt modelId="{5488851F-68AC-49D0-A5FB-A1E695B4DE01}" type="parTrans" cxnId="{63B5C5A5-F965-4AD9-8CFA-258902718748}">
      <dgm:prSet/>
      <dgm:spPr/>
      <dgm:t>
        <a:bodyPr/>
        <a:lstStyle/>
        <a:p>
          <a:endParaRPr lang="en-US"/>
        </a:p>
      </dgm:t>
    </dgm:pt>
    <dgm:pt modelId="{0DDA594C-FC55-4FC6-B64D-8A07B480FF2D}" type="sibTrans" cxnId="{63B5C5A5-F965-4AD9-8CFA-258902718748}">
      <dgm:prSet/>
      <dgm:spPr/>
      <dgm:t>
        <a:bodyPr/>
        <a:lstStyle/>
        <a:p>
          <a:endParaRPr lang="en-US"/>
        </a:p>
      </dgm:t>
    </dgm:pt>
    <dgm:pt modelId="{1F9C79C7-15B5-47C6-BCE3-2DACE723AC54}" type="pres">
      <dgm:prSet presAssocID="{4428E959-9FE4-475F-9DB6-9D312353D290}" presName="hierChild1" presStyleCnt="0">
        <dgm:presLayoutVars>
          <dgm:orgChart val="1"/>
          <dgm:chPref val="1"/>
          <dgm:dir/>
          <dgm:animOne val="branch"/>
          <dgm:animLvl val="lvl"/>
          <dgm:resizeHandles/>
        </dgm:presLayoutVars>
      </dgm:prSet>
      <dgm:spPr/>
    </dgm:pt>
    <dgm:pt modelId="{43F2F6E5-996F-4BEF-A216-28F6D18FE29E}" type="pres">
      <dgm:prSet presAssocID="{FEE79FC5-2BB6-4EC8-BE9E-20128C97E487}" presName="hierRoot1" presStyleCnt="0">
        <dgm:presLayoutVars>
          <dgm:hierBranch/>
        </dgm:presLayoutVars>
      </dgm:prSet>
      <dgm:spPr/>
    </dgm:pt>
    <dgm:pt modelId="{696FAE3B-E513-4844-B33B-682637F10ECD}" type="pres">
      <dgm:prSet presAssocID="{FEE79FC5-2BB6-4EC8-BE9E-20128C97E487}" presName="rootComposite1" presStyleCnt="0"/>
      <dgm:spPr/>
    </dgm:pt>
    <dgm:pt modelId="{8421CDF3-9A09-4A47-A467-2139B052D97B}" type="pres">
      <dgm:prSet presAssocID="{FEE79FC5-2BB6-4EC8-BE9E-20128C97E487}" presName="rootText1" presStyleLbl="node0" presStyleIdx="0" presStyleCnt="1">
        <dgm:presLayoutVars>
          <dgm:chPref val="3"/>
        </dgm:presLayoutVars>
      </dgm:prSet>
      <dgm:spPr/>
      <dgm:t>
        <a:bodyPr/>
        <a:lstStyle/>
        <a:p>
          <a:endParaRPr lang="en-US"/>
        </a:p>
      </dgm:t>
    </dgm:pt>
    <dgm:pt modelId="{77448BA9-9C5F-429A-A85C-E838ED589AA2}" type="pres">
      <dgm:prSet presAssocID="{FEE79FC5-2BB6-4EC8-BE9E-20128C97E487}" presName="rootConnector1" presStyleLbl="node1" presStyleIdx="0" presStyleCnt="0"/>
      <dgm:spPr/>
      <dgm:t>
        <a:bodyPr/>
        <a:lstStyle/>
        <a:p>
          <a:endParaRPr lang="en-US"/>
        </a:p>
      </dgm:t>
    </dgm:pt>
    <dgm:pt modelId="{E88AD09A-8F9A-4690-ABF0-3176E7882543}" type="pres">
      <dgm:prSet presAssocID="{FEE79FC5-2BB6-4EC8-BE9E-20128C97E487}" presName="hierChild2" presStyleCnt="0"/>
      <dgm:spPr/>
    </dgm:pt>
    <dgm:pt modelId="{C032DC90-07A3-4A55-9708-77C238E7CEE5}" type="pres">
      <dgm:prSet presAssocID="{60656728-47B8-4C04-A6DB-D430B9AF39A2}" presName="Name35" presStyleLbl="parChTrans1D2" presStyleIdx="0" presStyleCnt="3"/>
      <dgm:spPr/>
      <dgm:t>
        <a:bodyPr/>
        <a:lstStyle/>
        <a:p>
          <a:endParaRPr lang="en-US"/>
        </a:p>
      </dgm:t>
    </dgm:pt>
    <dgm:pt modelId="{8C5417FC-D5FA-418D-9612-76243DAC8ED4}" type="pres">
      <dgm:prSet presAssocID="{D697FB2D-D81B-4776-B9E9-46A772AB5CBE}" presName="hierRoot2" presStyleCnt="0">
        <dgm:presLayoutVars>
          <dgm:hierBranch/>
        </dgm:presLayoutVars>
      </dgm:prSet>
      <dgm:spPr/>
    </dgm:pt>
    <dgm:pt modelId="{D652962D-C78E-4E2D-BD05-DB0C2F322243}" type="pres">
      <dgm:prSet presAssocID="{D697FB2D-D81B-4776-B9E9-46A772AB5CBE}" presName="rootComposite" presStyleCnt="0"/>
      <dgm:spPr/>
    </dgm:pt>
    <dgm:pt modelId="{AA1E327E-C4A7-46BD-8068-2667CE5EE67A}" type="pres">
      <dgm:prSet presAssocID="{D697FB2D-D81B-4776-B9E9-46A772AB5CBE}" presName="rootText" presStyleLbl="node2" presStyleIdx="0" presStyleCnt="3">
        <dgm:presLayoutVars>
          <dgm:chPref val="3"/>
        </dgm:presLayoutVars>
      </dgm:prSet>
      <dgm:spPr/>
      <dgm:t>
        <a:bodyPr/>
        <a:lstStyle/>
        <a:p>
          <a:endParaRPr lang="en-US"/>
        </a:p>
      </dgm:t>
    </dgm:pt>
    <dgm:pt modelId="{C4948431-55A8-419D-AA58-A7BE4E03686C}" type="pres">
      <dgm:prSet presAssocID="{D697FB2D-D81B-4776-B9E9-46A772AB5CBE}" presName="rootConnector" presStyleLbl="node2" presStyleIdx="0" presStyleCnt="3"/>
      <dgm:spPr/>
      <dgm:t>
        <a:bodyPr/>
        <a:lstStyle/>
        <a:p>
          <a:endParaRPr lang="en-US"/>
        </a:p>
      </dgm:t>
    </dgm:pt>
    <dgm:pt modelId="{0922F6DB-BBDB-4E7C-A567-AD9DF6250DB8}" type="pres">
      <dgm:prSet presAssocID="{D697FB2D-D81B-4776-B9E9-46A772AB5CBE}" presName="hierChild4" presStyleCnt="0"/>
      <dgm:spPr/>
    </dgm:pt>
    <dgm:pt modelId="{5DC7B8F7-6803-4C48-9757-A519C852971C}" type="pres">
      <dgm:prSet presAssocID="{D697FB2D-D81B-4776-B9E9-46A772AB5CBE}" presName="hierChild5" presStyleCnt="0"/>
      <dgm:spPr/>
    </dgm:pt>
    <dgm:pt modelId="{797D9399-C152-4ACA-B626-73A5D47729C8}" type="pres">
      <dgm:prSet presAssocID="{AAD59264-8FA3-45C7-AF55-EF67F06F1F68}" presName="Name35" presStyleLbl="parChTrans1D2" presStyleIdx="1" presStyleCnt="3"/>
      <dgm:spPr/>
      <dgm:t>
        <a:bodyPr/>
        <a:lstStyle/>
        <a:p>
          <a:endParaRPr lang="en-US"/>
        </a:p>
      </dgm:t>
    </dgm:pt>
    <dgm:pt modelId="{2EF20EE7-2404-4105-B4C7-FA8C93BC9B07}" type="pres">
      <dgm:prSet presAssocID="{5B4D770F-B796-441A-BA64-776705AFA4B6}" presName="hierRoot2" presStyleCnt="0">
        <dgm:presLayoutVars>
          <dgm:hierBranch/>
        </dgm:presLayoutVars>
      </dgm:prSet>
      <dgm:spPr/>
    </dgm:pt>
    <dgm:pt modelId="{FBF91E31-1E55-4721-BDA0-CC4809FBDBF6}" type="pres">
      <dgm:prSet presAssocID="{5B4D770F-B796-441A-BA64-776705AFA4B6}" presName="rootComposite" presStyleCnt="0"/>
      <dgm:spPr/>
    </dgm:pt>
    <dgm:pt modelId="{C8CA8F2B-F332-4A02-8A92-80E6F269942C}" type="pres">
      <dgm:prSet presAssocID="{5B4D770F-B796-441A-BA64-776705AFA4B6}" presName="rootText" presStyleLbl="node2" presStyleIdx="1" presStyleCnt="3">
        <dgm:presLayoutVars>
          <dgm:chPref val="3"/>
        </dgm:presLayoutVars>
      </dgm:prSet>
      <dgm:spPr/>
      <dgm:t>
        <a:bodyPr/>
        <a:lstStyle/>
        <a:p>
          <a:endParaRPr lang="en-US"/>
        </a:p>
      </dgm:t>
    </dgm:pt>
    <dgm:pt modelId="{E44C2909-518E-422A-8455-5E2E10E514D8}" type="pres">
      <dgm:prSet presAssocID="{5B4D770F-B796-441A-BA64-776705AFA4B6}" presName="rootConnector" presStyleLbl="node2" presStyleIdx="1" presStyleCnt="3"/>
      <dgm:spPr/>
      <dgm:t>
        <a:bodyPr/>
        <a:lstStyle/>
        <a:p>
          <a:endParaRPr lang="en-US"/>
        </a:p>
      </dgm:t>
    </dgm:pt>
    <dgm:pt modelId="{A0B239DF-92BC-4181-988B-8EC846DA14F4}" type="pres">
      <dgm:prSet presAssocID="{5B4D770F-B796-441A-BA64-776705AFA4B6}" presName="hierChild4" presStyleCnt="0"/>
      <dgm:spPr/>
    </dgm:pt>
    <dgm:pt modelId="{277F4A54-97BA-4A1A-A827-661944E61B1B}" type="pres">
      <dgm:prSet presAssocID="{5B4D770F-B796-441A-BA64-776705AFA4B6}" presName="hierChild5" presStyleCnt="0"/>
      <dgm:spPr/>
    </dgm:pt>
    <dgm:pt modelId="{7C9ACE44-0F49-4710-BB47-10F31FFF6379}" type="pres">
      <dgm:prSet presAssocID="{5488851F-68AC-49D0-A5FB-A1E695B4DE01}" presName="Name35" presStyleLbl="parChTrans1D2" presStyleIdx="2" presStyleCnt="3"/>
      <dgm:spPr/>
      <dgm:t>
        <a:bodyPr/>
        <a:lstStyle/>
        <a:p>
          <a:endParaRPr lang="en-US"/>
        </a:p>
      </dgm:t>
    </dgm:pt>
    <dgm:pt modelId="{41531452-3C9B-4C49-B511-843252280E24}" type="pres">
      <dgm:prSet presAssocID="{5CAABDBE-21CD-4354-94F9-CCCDB5825930}" presName="hierRoot2" presStyleCnt="0">
        <dgm:presLayoutVars>
          <dgm:hierBranch/>
        </dgm:presLayoutVars>
      </dgm:prSet>
      <dgm:spPr/>
    </dgm:pt>
    <dgm:pt modelId="{5AADF184-6027-42D0-A114-A4067032B97A}" type="pres">
      <dgm:prSet presAssocID="{5CAABDBE-21CD-4354-94F9-CCCDB5825930}" presName="rootComposite" presStyleCnt="0"/>
      <dgm:spPr/>
    </dgm:pt>
    <dgm:pt modelId="{54966A13-D47F-4534-B6C9-956AE5120E9D}" type="pres">
      <dgm:prSet presAssocID="{5CAABDBE-21CD-4354-94F9-CCCDB5825930}" presName="rootText" presStyleLbl="node2" presStyleIdx="2" presStyleCnt="3">
        <dgm:presLayoutVars>
          <dgm:chPref val="3"/>
        </dgm:presLayoutVars>
      </dgm:prSet>
      <dgm:spPr/>
      <dgm:t>
        <a:bodyPr/>
        <a:lstStyle/>
        <a:p>
          <a:endParaRPr lang="en-US"/>
        </a:p>
      </dgm:t>
    </dgm:pt>
    <dgm:pt modelId="{15B39F04-46A3-49BC-B58A-DCF041EB1163}" type="pres">
      <dgm:prSet presAssocID="{5CAABDBE-21CD-4354-94F9-CCCDB5825930}" presName="rootConnector" presStyleLbl="node2" presStyleIdx="2" presStyleCnt="3"/>
      <dgm:spPr/>
      <dgm:t>
        <a:bodyPr/>
        <a:lstStyle/>
        <a:p>
          <a:endParaRPr lang="en-US"/>
        </a:p>
      </dgm:t>
    </dgm:pt>
    <dgm:pt modelId="{4D794A7A-8666-42B4-93F8-B65C459794E9}" type="pres">
      <dgm:prSet presAssocID="{5CAABDBE-21CD-4354-94F9-CCCDB5825930}" presName="hierChild4" presStyleCnt="0"/>
      <dgm:spPr/>
    </dgm:pt>
    <dgm:pt modelId="{04897BFC-8867-4BAD-9AB1-7BACE90717A0}" type="pres">
      <dgm:prSet presAssocID="{5CAABDBE-21CD-4354-94F9-CCCDB5825930}" presName="hierChild5" presStyleCnt="0"/>
      <dgm:spPr/>
    </dgm:pt>
    <dgm:pt modelId="{F4E819F5-3310-422B-8004-FBE111C7343C}" type="pres">
      <dgm:prSet presAssocID="{FEE79FC5-2BB6-4EC8-BE9E-20128C97E487}" presName="hierChild3" presStyleCnt="0"/>
      <dgm:spPr/>
    </dgm:pt>
  </dgm:ptLst>
  <dgm:cxnLst>
    <dgm:cxn modelId="{0352C839-1C4F-4F00-8647-793070F170FC}" type="presOf" srcId="{5CAABDBE-21CD-4354-94F9-CCCDB5825930}" destId="{15B39F04-46A3-49BC-B58A-DCF041EB1163}" srcOrd="1" destOrd="0" presId="urn:microsoft.com/office/officeart/2005/8/layout/orgChart1"/>
    <dgm:cxn modelId="{63B5C5A5-F965-4AD9-8CFA-258902718748}" srcId="{FEE79FC5-2BB6-4EC8-BE9E-20128C97E487}" destId="{5CAABDBE-21CD-4354-94F9-CCCDB5825930}" srcOrd="2" destOrd="0" parTransId="{5488851F-68AC-49D0-A5FB-A1E695B4DE01}" sibTransId="{0DDA594C-FC55-4FC6-B64D-8A07B480FF2D}"/>
    <dgm:cxn modelId="{C5E38044-AF0A-41AC-9716-F6482E7BD3D0}" type="presOf" srcId="{60656728-47B8-4C04-A6DB-D430B9AF39A2}" destId="{C032DC90-07A3-4A55-9708-77C238E7CEE5}" srcOrd="0" destOrd="0" presId="urn:microsoft.com/office/officeart/2005/8/layout/orgChart1"/>
    <dgm:cxn modelId="{9A0197C3-AEAE-4D52-8D1E-CC9789959196}" type="presOf" srcId="{4428E959-9FE4-475F-9DB6-9D312353D290}" destId="{1F9C79C7-15B5-47C6-BCE3-2DACE723AC54}" srcOrd="0" destOrd="0" presId="urn:microsoft.com/office/officeart/2005/8/layout/orgChart1"/>
    <dgm:cxn modelId="{720BB035-8EA3-4190-A1F8-BA827C28402E}" srcId="{4428E959-9FE4-475F-9DB6-9D312353D290}" destId="{FEE79FC5-2BB6-4EC8-BE9E-20128C97E487}" srcOrd="0" destOrd="0" parTransId="{73F9DE93-597B-4997-AF8E-F416CCB4BD0A}" sibTransId="{B99026F2-A3B8-40BD-AFFD-89AB3DF430E0}"/>
    <dgm:cxn modelId="{A80EB886-9CF5-4CC4-8BA3-A0A51D0614DA}" type="presOf" srcId="{5B4D770F-B796-441A-BA64-776705AFA4B6}" destId="{C8CA8F2B-F332-4A02-8A92-80E6F269942C}" srcOrd="0" destOrd="0" presId="urn:microsoft.com/office/officeart/2005/8/layout/orgChart1"/>
    <dgm:cxn modelId="{0371B8F6-9827-4473-BB5F-23CA7C38985A}" type="presOf" srcId="{5488851F-68AC-49D0-A5FB-A1E695B4DE01}" destId="{7C9ACE44-0F49-4710-BB47-10F31FFF6379}" srcOrd="0" destOrd="0" presId="urn:microsoft.com/office/officeart/2005/8/layout/orgChart1"/>
    <dgm:cxn modelId="{2E8622E4-2508-4C5F-A2D3-8473A81906F7}" type="presOf" srcId="{D697FB2D-D81B-4776-B9E9-46A772AB5CBE}" destId="{AA1E327E-C4A7-46BD-8068-2667CE5EE67A}" srcOrd="0" destOrd="0" presId="urn:microsoft.com/office/officeart/2005/8/layout/orgChart1"/>
    <dgm:cxn modelId="{1FAE323A-219B-4433-BBEB-BB1345CD6A23}" type="presOf" srcId="{AAD59264-8FA3-45C7-AF55-EF67F06F1F68}" destId="{797D9399-C152-4ACA-B626-73A5D47729C8}" srcOrd="0" destOrd="0" presId="urn:microsoft.com/office/officeart/2005/8/layout/orgChart1"/>
    <dgm:cxn modelId="{15A8DC92-4D89-4F55-A131-1961208A0E30}" srcId="{FEE79FC5-2BB6-4EC8-BE9E-20128C97E487}" destId="{D697FB2D-D81B-4776-B9E9-46A772AB5CBE}" srcOrd="0" destOrd="0" parTransId="{60656728-47B8-4C04-A6DB-D430B9AF39A2}" sibTransId="{62F416DC-53D3-448B-B8DC-4E79EDCE8799}"/>
    <dgm:cxn modelId="{B6E5E7A0-6DFE-41ED-A963-4A5EB6A3A5BF}" type="presOf" srcId="{5B4D770F-B796-441A-BA64-776705AFA4B6}" destId="{E44C2909-518E-422A-8455-5E2E10E514D8}" srcOrd="1" destOrd="0" presId="urn:microsoft.com/office/officeart/2005/8/layout/orgChart1"/>
    <dgm:cxn modelId="{D4D5A56B-3178-4860-843D-BCFC3615E389}" type="presOf" srcId="{5CAABDBE-21CD-4354-94F9-CCCDB5825930}" destId="{54966A13-D47F-4534-B6C9-956AE5120E9D}" srcOrd="0" destOrd="0" presId="urn:microsoft.com/office/officeart/2005/8/layout/orgChart1"/>
    <dgm:cxn modelId="{C1AEB79A-9D8E-4DF9-90CD-D5BB8F18D044}" type="presOf" srcId="{D697FB2D-D81B-4776-B9E9-46A772AB5CBE}" destId="{C4948431-55A8-419D-AA58-A7BE4E03686C}" srcOrd="1" destOrd="0" presId="urn:microsoft.com/office/officeart/2005/8/layout/orgChart1"/>
    <dgm:cxn modelId="{80CA7AAA-B943-4615-A178-45EF7D3CF2C7}" srcId="{FEE79FC5-2BB6-4EC8-BE9E-20128C97E487}" destId="{5B4D770F-B796-441A-BA64-776705AFA4B6}" srcOrd="1" destOrd="0" parTransId="{AAD59264-8FA3-45C7-AF55-EF67F06F1F68}" sibTransId="{0BE30AD2-29E4-4F0E-85EB-EFE4D5F1344A}"/>
    <dgm:cxn modelId="{58D697B5-88B9-4AAC-AD7F-6A996AE49AFD}" type="presOf" srcId="{FEE79FC5-2BB6-4EC8-BE9E-20128C97E487}" destId="{8421CDF3-9A09-4A47-A467-2139B052D97B}" srcOrd="0" destOrd="0" presId="urn:microsoft.com/office/officeart/2005/8/layout/orgChart1"/>
    <dgm:cxn modelId="{C5014311-38D0-4557-8484-873DA82C7476}" type="presOf" srcId="{FEE79FC5-2BB6-4EC8-BE9E-20128C97E487}" destId="{77448BA9-9C5F-429A-A85C-E838ED589AA2}" srcOrd="1" destOrd="0" presId="urn:microsoft.com/office/officeart/2005/8/layout/orgChart1"/>
    <dgm:cxn modelId="{02D34E38-5684-4195-B533-C58E5A180F2E}" type="presParOf" srcId="{1F9C79C7-15B5-47C6-BCE3-2DACE723AC54}" destId="{43F2F6E5-996F-4BEF-A216-28F6D18FE29E}" srcOrd="0" destOrd="0" presId="urn:microsoft.com/office/officeart/2005/8/layout/orgChart1"/>
    <dgm:cxn modelId="{41B60F3F-8F32-4BF5-9C8C-72FBDDCC24FA}" type="presParOf" srcId="{43F2F6E5-996F-4BEF-A216-28F6D18FE29E}" destId="{696FAE3B-E513-4844-B33B-682637F10ECD}" srcOrd="0" destOrd="0" presId="urn:microsoft.com/office/officeart/2005/8/layout/orgChart1"/>
    <dgm:cxn modelId="{1A1321F9-E2BB-4F77-888D-ED9CF04DDD42}" type="presParOf" srcId="{696FAE3B-E513-4844-B33B-682637F10ECD}" destId="{8421CDF3-9A09-4A47-A467-2139B052D97B}" srcOrd="0" destOrd="0" presId="urn:microsoft.com/office/officeart/2005/8/layout/orgChart1"/>
    <dgm:cxn modelId="{A1C08873-00D9-4381-A8BC-7E579644163C}" type="presParOf" srcId="{696FAE3B-E513-4844-B33B-682637F10ECD}" destId="{77448BA9-9C5F-429A-A85C-E838ED589AA2}" srcOrd="1" destOrd="0" presId="urn:microsoft.com/office/officeart/2005/8/layout/orgChart1"/>
    <dgm:cxn modelId="{579081F3-01D4-433E-A67E-7CCF71FCD17E}" type="presParOf" srcId="{43F2F6E5-996F-4BEF-A216-28F6D18FE29E}" destId="{E88AD09A-8F9A-4690-ABF0-3176E7882543}" srcOrd="1" destOrd="0" presId="urn:microsoft.com/office/officeart/2005/8/layout/orgChart1"/>
    <dgm:cxn modelId="{26015AA8-0F83-4C37-9281-72E9BE5C8E1D}" type="presParOf" srcId="{E88AD09A-8F9A-4690-ABF0-3176E7882543}" destId="{C032DC90-07A3-4A55-9708-77C238E7CEE5}" srcOrd="0" destOrd="0" presId="urn:microsoft.com/office/officeart/2005/8/layout/orgChart1"/>
    <dgm:cxn modelId="{8297B18E-6823-4D80-BCB8-DA210A176AB6}" type="presParOf" srcId="{E88AD09A-8F9A-4690-ABF0-3176E7882543}" destId="{8C5417FC-D5FA-418D-9612-76243DAC8ED4}" srcOrd="1" destOrd="0" presId="urn:microsoft.com/office/officeart/2005/8/layout/orgChart1"/>
    <dgm:cxn modelId="{B3634812-A724-42A8-8A1B-6ACA7957BB75}" type="presParOf" srcId="{8C5417FC-D5FA-418D-9612-76243DAC8ED4}" destId="{D652962D-C78E-4E2D-BD05-DB0C2F322243}" srcOrd="0" destOrd="0" presId="urn:microsoft.com/office/officeart/2005/8/layout/orgChart1"/>
    <dgm:cxn modelId="{D7F8376E-F171-425E-8192-2DE2FC7AD95C}" type="presParOf" srcId="{D652962D-C78E-4E2D-BD05-DB0C2F322243}" destId="{AA1E327E-C4A7-46BD-8068-2667CE5EE67A}" srcOrd="0" destOrd="0" presId="urn:microsoft.com/office/officeart/2005/8/layout/orgChart1"/>
    <dgm:cxn modelId="{A9D35531-B17F-4FD8-8F43-91451D1F75DC}" type="presParOf" srcId="{D652962D-C78E-4E2D-BD05-DB0C2F322243}" destId="{C4948431-55A8-419D-AA58-A7BE4E03686C}" srcOrd="1" destOrd="0" presId="urn:microsoft.com/office/officeart/2005/8/layout/orgChart1"/>
    <dgm:cxn modelId="{9089086D-175D-4E29-8F4D-528B4FA0154D}" type="presParOf" srcId="{8C5417FC-D5FA-418D-9612-76243DAC8ED4}" destId="{0922F6DB-BBDB-4E7C-A567-AD9DF6250DB8}" srcOrd="1" destOrd="0" presId="urn:microsoft.com/office/officeart/2005/8/layout/orgChart1"/>
    <dgm:cxn modelId="{3CEE91B0-2327-4633-8AA8-9A6F26567956}" type="presParOf" srcId="{8C5417FC-D5FA-418D-9612-76243DAC8ED4}" destId="{5DC7B8F7-6803-4C48-9757-A519C852971C}" srcOrd="2" destOrd="0" presId="urn:microsoft.com/office/officeart/2005/8/layout/orgChart1"/>
    <dgm:cxn modelId="{0AFB05A3-6D03-4C69-A323-CA08FEB23419}" type="presParOf" srcId="{E88AD09A-8F9A-4690-ABF0-3176E7882543}" destId="{797D9399-C152-4ACA-B626-73A5D47729C8}" srcOrd="2" destOrd="0" presId="urn:microsoft.com/office/officeart/2005/8/layout/orgChart1"/>
    <dgm:cxn modelId="{F9DEE07F-7A9D-43C2-AF45-DCF1AAFC4A1E}" type="presParOf" srcId="{E88AD09A-8F9A-4690-ABF0-3176E7882543}" destId="{2EF20EE7-2404-4105-B4C7-FA8C93BC9B07}" srcOrd="3" destOrd="0" presId="urn:microsoft.com/office/officeart/2005/8/layout/orgChart1"/>
    <dgm:cxn modelId="{983341A6-A360-450F-8EE2-1274F3B669A9}" type="presParOf" srcId="{2EF20EE7-2404-4105-B4C7-FA8C93BC9B07}" destId="{FBF91E31-1E55-4721-BDA0-CC4809FBDBF6}" srcOrd="0" destOrd="0" presId="urn:microsoft.com/office/officeart/2005/8/layout/orgChart1"/>
    <dgm:cxn modelId="{05AE905F-F8D9-4DCB-80E7-E23775B86548}" type="presParOf" srcId="{FBF91E31-1E55-4721-BDA0-CC4809FBDBF6}" destId="{C8CA8F2B-F332-4A02-8A92-80E6F269942C}" srcOrd="0" destOrd="0" presId="urn:microsoft.com/office/officeart/2005/8/layout/orgChart1"/>
    <dgm:cxn modelId="{FAA788AC-177B-4E3B-80B5-B42C1422EC1B}" type="presParOf" srcId="{FBF91E31-1E55-4721-BDA0-CC4809FBDBF6}" destId="{E44C2909-518E-422A-8455-5E2E10E514D8}" srcOrd="1" destOrd="0" presId="urn:microsoft.com/office/officeart/2005/8/layout/orgChart1"/>
    <dgm:cxn modelId="{E87BB9CA-290D-4772-AB10-B48EBCC76CD4}" type="presParOf" srcId="{2EF20EE7-2404-4105-B4C7-FA8C93BC9B07}" destId="{A0B239DF-92BC-4181-988B-8EC846DA14F4}" srcOrd="1" destOrd="0" presId="urn:microsoft.com/office/officeart/2005/8/layout/orgChart1"/>
    <dgm:cxn modelId="{F30C162B-7E94-4445-B577-BB02BD0B7029}" type="presParOf" srcId="{2EF20EE7-2404-4105-B4C7-FA8C93BC9B07}" destId="{277F4A54-97BA-4A1A-A827-661944E61B1B}" srcOrd="2" destOrd="0" presId="urn:microsoft.com/office/officeart/2005/8/layout/orgChart1"/>
    <dgm:cxn modelId="{03D6F980-C7D7-4794-8462-B31F5C409A47}" type="presParOf" srcId="{E88AD09A-8F9A-4690-ABF0-3176E7882543}" destId="{7C9ACE44-0F49-4710-BB47-10F31FFF6379}" srcOrd="4" destOrd="0" presId="urn:microsoft.com/office/officeart/2005/8/layout/orgChart1"/>
    <dgm:cxn modelId="{14CC2DCF-2240-4003-BB8C-3D858FF5D890}" type="presParOf" srcId="{E88AD09A-8F9A-4690-ABF0-3176E7882543}" destId="{41531452-3C9B-4C49-B511-843252280E24}" srcOrd="5" destOrd="0" presId="urn:microsoft.com/office/officeart/2005/8/layout/orgChart1"/>
    <dgm:cxn modelId="{18B273D9-3C03-47E2-A249-F40C950F26F8}" type="presParOf" srcId="{41531452-3C9B-4C49-B511-843252280E24}" destId="{5AADF184-6027-42D0-A114-A4067032B97A}" srcOrd="0" destOrd="0" presId="urn:microsoft.com/office/officeart/2005/8/layout/orgChart1"/>
    <dgm:cxn modelId="{E5E614FB-530B-4500-94D6-9376084C6ABF}" type="presParOf" srcId="{5AADF184-6027-42D0-A114-A4067032B97A}" destId="{54966A13-D47F-4534-B6C9-956AE5120E9D}" srcOrd="0" destOrd="0" presId="urn:microsoft.com/office/officeart/2005/8/layout/orgChart1"/>
    <dgm:cxn modelId="{16C43679-C333-4A27-A5F0-2AB0AF2F17C6}" type="presParOf" srcId="{5AADF184-6027-42D0-A114-A4067032B97A}" destId="{15B39F04-46A3-49BC-B58A-DCF041EB1163}" srcOrd="1" destOrd="0" presId="urn:microsoft.com/office/officeart/2005/8/layout/orgChart1"/>
    <dgm:cxn modelId="{F6E37B11-2CDE-4A88-B314-F5E6E580B403}" type="presParOf" srcId="{41531452-3C9B-4C49-B511-843252280E24}" destId="{4D794A7A-8666-42B4-93F8-B65C459794E9}" srcOrd="1" destOrd="0" presId="urn:microsoft.com/office/officeart/2005/8/layout/orgChart1"/>
    <dgm:cxn modelId="{C9E5E16B-EBEA-45F1-B177-FFEAD0062C45}" type="presParOf" srcId="{41531452-3C9B-4C49-B511-843252280E24}" destId="{04897BFC-8867-4BAD-9AB1-7BACE90717A0}" srcOrd="2" destOrd="0" presId="urn:microsoft.com/office/officeart/2005/8/layout/orgChart1"/>
    <dgm:cxn modelId="{1C45C59F-D0ED-4BD5-A9DE-5372AC759FBD}" type="presParOf" srcId="{43F2F6E5-996F-4BEF-A216-28F6D18FE29E}" destId="{F4E819F5-3310-422B-8004-FBE111C7343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9E43C-447F-4720-973C-FD8EA94031DF}">
      <dsp:nvSpPr>
        <dsp:cNvPr id="0" name=""/>
        <dsp:cNvSpPr/>
      </dsp:nvSpPr>
      <dsp:spPr>
        <a:xfrm>
          <a:off x="2053378" y="1777223"/>
          <a:ext cx="1365356" cy="1365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3000" b="0" i="0" u="none" strike="noStrike" kern="1200" cap="none" normalizeH="0" baseline="0" smtClean="0">
              <a:ln>
                <a:noFill/>
              </a:ln>
              <a:solidFill>
                <a:schemeClr val="tx1"/>
              </a:solidFill>
              <a:effectLst/>
              <a:latin typeface="Arial" pitchFamily="34" charset="0"/>
              <a:cs typeface="Arial" pitchFamily="34" charset="0"/>
            </a:rPr>
            <a:t>حرارت</a:t>
          </a:r>
          <a:endParaRPr kumimoji="0" lang="en-US" altLang="fa-IR" sz="3000" b="0" i="0" u="none" strike="noStrike" kern="1200" cap="none" normalizeH="0" baseline="0" smtClean="0">
            <a:ln>
              <a:noFill/>
            </a:ln>
            <a:solidFill>
              <a:schemeClr val="tx1"/>
            </a:solidFill>
            <a:effectLst/>
            <a:latin typeface="Arial" pitchFamily="34" charset="0"/>
            <a:cs typeface="Arial" pitchFamily="34" charset="0"/>
          </a:endParaRPr>
        </a:p>
      </dsp:txBody>
      <dsp:txXfrm>
        <a:off x="2253330" y="1977175"/>
        <a:ext cx="965452" cy="965452"/>
      </dsp:txXfrm>
    </dsp:sp>
    <dsp:sp modelId="{029A5C97-4C94-4BD6-B500-E6955E1ED25C}">
      <dsp:nvSpPr>
        <dsp:cNvPr id="0" name=""/>
        <dsp:cNvSpPr/>
      </dsp:nvSpPr>
      <dsp:spPr>
        <a:xfrm rot="16200000">
          <a:off x="2531181" y="1549892"/>
          <a:ext cx="409749" cy="44912"/>
        </a:xfrm>
        <a:custGeom>
          <a:avLst/>
          <a:gdLst/>
          <a:ahLst/>
          <a:cxnLst/>
          <a:rect l="0" t="0" r="0" b="0"/>
          <a:pathLst>
            <a:path>
              <a:moveTo>
                <a:pt x="0" y="22456"/>
              </a:moveTo>
              <a:lnTo>
                <a:pt x="409749" y="224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725812" y="1562104"/>
        <a:ext cx="20487" cy="20487"/>
      </dsp:txXfrm>
    </dsp:sp>
    <dsp:sp modelId="{39021B2B-37AE-4464-81C7-35F566322D57}">
      <dsp:nvSpPr>
        <dsp:cNvPr id="0" name=""/>
        <dsp:cNvSpPr/>
      </dsp:nvSpPr>
      <dsp:spPr>
        <a:xfrm>
          <a:off x="2053378" y="2117"/>
          <a:ext cx="1365356" cy="1365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2300" b="0" i="0" u="none" strike="noStrike" kern="1200" cap="none" normalizeH="0" baseline="0" smtClean="0">
              <a:ln>
                <a:noFill/>
              </a:ln>
              <a:solidFill>
                <a:schemeClr val="tx1"/>
              </a:solidFill>
              <a:effectLst/>
              <a:latin typeface="Arial" pitchFamily="34" charset="0"/>
              <a:cs typeface="Arial" pitchFamily="34" charset="0"/>
            </a:rPr>
            <a:t>اکسیژن</a:t>
          </a:r>
          <a:endParaRPr kumimoji="0" lang="en-US" altLang="fa-IR" sz="2300" b="0" i="0" u="none" strike="noStrike" kern="1200" cap="none" normalizeH="0" baseline="0" smtClean="0">
            <a:ln>
              <a:noFill/>
            </a:ln>
            <a:solidFill>
              <a:schemeClr val="tx1"/>
            </a:solidFill>
            <a:effectLst/>
            <a:latin typeface="Arial" pitchFamily="34" charset="0"/>
            <a:cs typeface="Arial" pitchFamily="34" charset="0"/>
          </a:endParaRPr>
        </a:p>
      </dsp:txBody>
      <dsp:txXfrm>
        <a:off x="2253330" y="202069"/>
        <a:ext cx="965452" cy="965452"/>
      </dsp:txXfrm>
    </dsp:sp>
    <dsp:sp modelId="{C94F2111-9E4A-449F-A1FE-04CE504EDFB1}">
      <dsp:nvSpPr>
        <dsp:cNvPr id="0" name=""/>
        <dsp:cNvSpPr/>
      </dsp:nvSpPr>
      <dsp:spPr>
        <a:xfrm rot="1800000">
          <a:off x="3299825" y="2881221"/>
          <a:ext cx="409749" cy="44912"/>
        </a:xfrm>
        <a:custGeom>
          <a:avLst/>
          <a:gdLst/>
          <a:ahLst/>
          <a:cxnLst/>
          <a:rect l="0" t="0" r="0" b="0"/>
          <a:pathLst>
            <a:path>
              <a:moveTo>
                <a:pt x="0" y="22456"/>
              </a:moveTo>
              <a:lnTo>
                <a:pt x="409749" y="224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3494456" y="2893434"/>
        <a:ext cx="20487" cy="20487"/>
      </dsp:txXfrm>
    </dsp:sp>
    <dsp:sp modelId="{1172F116-CC72-4141-AD06-9A05956691A1}">
      <dsp:nvSpPr>
        <dsp:cNvPr id="0" name=""/>
        <dsp:cNvSpPr/>
      </dsp:nvSpPr>
      <dsp:spPr>
        <a:xfrm>
          <a:off x="3590665" y="2664776"/>
          <a:ext cx="1365356" cy="1365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2300" b="0" i="0" u="none" strike="noStrike" kern="1200" cap="none" normalizeH="0" baseline="0" smtClean="0">
              <a:ln>
                <a:noFill/>
              </a:ln>
              <a:solidFill>
                <a:schemeClr val="tx1"/>
              </a:solidFill>
              <a:effectLst/>
              <a:latin typeface="Arial" pitchFamily="34" charset="0"/>
              <a:cs typeface="Arial" pitchFamily="34" charset="0"/>
            </a:rPr>
            <a:t>مواد</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2300" b="0" i="0" u="none" strike="noStrike" kern="1200" cap="none" normalizeH="0" baseline="0" smtClean="0">
              <a:ln>
                <a:noFill/>
              </a:ln>
              <a:solidFill>
                <a:schemeClr val="tx1"/>
              </a:solidFill>
              <a:effectLst/>
              <a:latin typeface="Arial" pitchFamily="34" charset="0"/>
              <a:cs typeface="Arial" pitchFamily="34" charset="0"/>
            </a:rPr>
            <a:t>سوختنی</a:t>
          </a:r>
          <a:endParaRPr kumimoji="0" lang="en-US" altLang="fa-IR" sz="2300" b="0" i="0" u="none" strike="noStrike" kern="1200" cap="none" normalizeH="0" baseline="0" smtClean="0">
            <a:ln>
              <a:noFill/>
            </a:ln>
            <a:solidFill>
              <a:schemeClr val="tx1"/>
            </a:solidFill>
            <a:effectLst/>
            <a:latin typeface="Arial" pitchFamily="34" charset="0"/>
            <a:cs typeface="Arial" pitchFamily="34" charset="0"/>
          </a:endParaRPr>
        </a:p>
      </dsp:txBody>
      <dsp:txXfrm>
        <a:off x="3790617" y="2864728"/>
        <a:ext cx="965452" cy="965452"/>
      </dsp:txXfrm>
    </dsp:sp>
    <dsp:sp modelId="{A1978977-B1CB-427E-AE88-0DD94970D7D6}">
      <dsp:nvSpPr>
        <dsp:cNvPr id="0" name=""/>
        <dsp:cNvSpPr/>
      </dsp:nvSpPr>
      <dsp:spPr>
        <a:xfrm rot="9000000">
          <a:off x="1762538" y="2881221"/>
          <a:ext cx="409749" cy="44912"/>
        </a:xfrm>
        <a:custGeom>
          <a:avLst/>
          <a:gdLst/>
          <a:ahLst/>
          <a:cxnLst/>
          <a:rect l="0" t="0" r="0" b="0"/>
          <a:pathLst>
            <a:path>
              <a:moveTo>
                <a:pt x="0" y="22456"/>
              </a:moveTo>
              <a:lnTo>
                <a:pt x="409749" y="224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rot="10800000">
        <a:off x="1957169" y="2893434"/>
        <a:ext cx="20487" cy="20487"/>
      </dsp:txXfrm>
    </dsp:sp>
    <dsp:sp modelId="{74EDE50B-38A6-4CD5-9CE0-9D0F6FE4854F}">
      <dsp:nvSpPr>
        <dsp:cNvPr id="0" name=""/>
        <dsp:cNvSpPr/>
      </dsp:nvSpPr>
      <dsp:spPr>
        <a:xfrm>
          <a:off x="516091" y="2664776"/>
          <a:ext cx="1365356" cy="1365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2300" b="0" i="0" u="none" strike="noStrike" kern="1200" cap="none" normalizeH="0" baseline="0" smtClean="0">
              <a:ln>
                <a:noFill/>
              </a:ln>
              <a:solidFill>
                <a:schemeClr val="tx1"/>
              </a:solidFill>
              <a:effectLst/>
              <a:latin typeface="Arial" pitchFamily="34" charset="0"/>
              <a:cs typeface="Arial" pitchFamily="34" charset="0"/>
            </a:rPr>
            <a:t>واکنشهای</a:t>
          </a:r>
        </a:p>
        <a:p>
          <a:pPr marL="0" marR="0" lvl="0" indent="0" algn="ctr" defTabSz="914400" rtl="1" eaLnBrk="1" fontAlgn="base" latinLnBrk="0" hangingPunct="1">
            <a:lnSpc>
              <a:spcPct val="100000"/>
            </a:lnSpc>
            <a:spcBef>
              <a:spcPct val="0"/>
            </a:spcBef>
            <a:spcAft>
              <a:spcPct val="0"/>
            </a:spcAft>
            <a:buClrTx/>
            <a:buSzTx/>
            <a:buFontTx/>
            <a:buNone/>
            <a:tabLst/>
          </a:pPr>
          <a:r>
            <a:rPr kumimoji="0" lang="fa-IR" altLang="fa-IR" sz="2300" b="0" i="0" u="none" strike="noStrike" kern="1200" cap="none" normalizeH="0" baseline="0" smtClean="0">
              <a:ln>
                <a:noFill/>
              </a:ln>
              <a:solidFill>
                <a:schemeClr val="tx1"/>
              </a:solidFill>
              <a:effectLst/>
              <a:latin typeface="Arial" pitchFamily="34" charset="0"/>
              <a:cs typeface="Arial" pitchFamily="34" charset="0"/>
            </a:rPr>
            <a:t>شیمیایی</a:t>
          </a:r>
          <a:endParaRPr kumimoji="0" lang="en-US" altLang="fa-IR" sz="2300" b="0" i="0" u="none" strike="noStrike" kern="1200" cap="none" normalizeH="0" baseline="0" smtClean="0">
            <a:ln>
              <a:noFill/>
            </a:ln>
            <a:solidFill>
              <a:schemeClr val="tx1"/>
            </a:solidFill>
            <a:effectLst/>
            <a:latin typeface="Arial" pitchFamily="34" charset="0"/>
            <a:cs typeface="Arial" pitchFamily="34" charset="0"/>
          </a:endParaRPr>
        </a:p>
      </dsp:txBody>
      <dsp:txXfrm>
        <a:off x="716043" y="2864728"/>
        <a:ext cx="965452" cy="965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4" Type="http://schemas.openxmlformats.org/officeDocument/2006/relationships/image" Target="../media/image4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image" Target="../media/image57.png"/></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6CE46-E1F2-455B-9576-816A9694CA7B}" type="datetimeFigureOut">
              <a:rPr lang="en-US" smtClean="0"/>
              <a:pPr/>
              <a:t>10/29/2022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57C72-DBB9-45D6-A5BE-FDDC618F5FC1}" type="slidenum">
              <a:rPr lang="en-US" smtClean="0"/>
              <a:pPr/>
              <a:t>‹#›</a:t>
            </a:fld>
            <a:endParaRPr lang="en-US"/>
          </a:p>
        </p:txBody>
      </p:sp>
    </p:spTree>
    <p:extLst>
      <p:ext uri="{BB962C8B-B14F-4D97-AF65-F5344CB8AC3E}">
        <p14:creationId xmlns:p14="http://schemas.microsoft.com/office/powerpoint/2010/main" val="4212730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857C72-DBB9-45D6-A5BE-FDDC618F5FC1}"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a-IR" dirty="0" smtClean="0"/>
              <a:t>مردانی ،تاج الدینی</a:t>
            </a:r>
            <a:endParaRPr lang="en-US" dirty="0"/>
          </a:p>
        </p:txBody>
      </p:sp>
      <p:sp>
        <p:nvSpPr>
          <p:cNvPr id="4" name="Slide Number Placeholder 3"/>
          <p:cNvSpPr>
            <a:spLocks noGrp="1"/>
          </p:cNvSpPr>
          <p:nvPr>
            <p:ph type="sldNum" sz="quarter" idx="10"/>
          </p:nvPr>
        </p:nvSpPr>
        <p:spPr/>
        <p:txBody>
          <a:bodyPr/>
          <a:lstStyle/>
          <a:p>
            <a:fld id="{FF857C72-DBB9-45D6-A5BE-FDDC618F5FC1}"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5C17CDE6-4E22-4C68-96C7-23D2D2B0C42F}" type="slidenum">
              <a:rPr lang="fa-IR"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DA70B7-ADD6-441A-B601-C8B97DED252A}" type="slidenum">
              <a:rPr lang="fa-IR"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4FB6B-FF49-400C-B6B8-6536E8E0A416}" type="slidenum">
              <a:rPr lang="fa-IR"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69AEEC78-2058-47DC-9E8B-42B0A73615B6}" type="slidenum">
              <a:rPr lang="fa-IR"/>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ln/>
        </p:spPr>
        <p:txBody>
          <a:bodyPr/>
          <a:lstStyle>
            <a:lvl1pPr>
              <a:defRPr/>
            </a:lvl1pPr>
          </a:lstStyle>
          <a:p>
            <a:pPr>
              <a:defRPr/>
            </a:pPr>
            <a:fld id="{46D61A24-76EE-4A1F-9433-0BF137735805}" type="slidenum">
              <a:rPr lang="fa-IR"/>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ln/>
        </p:spPr>
        <p:txBody>
          <a:bodyPr/>
          <a:lstStyle>
            <a:lvl1pPr>
              <a:defRPr/>
            </a:lvl1pPr>
          </a:lstStyle>
          <a:p>
            <a:pPr>
              <a:defRPr/>
            </a:pPr>
            <a:fld id="{4FD0E8CE-400A-40E5-896D-2F0C0AFAC799}" type="slidenum">
              <a:rPr lang="fa-IR"/>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39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69CDF748-EF28-4C41-ADEF-B9BE1B853CDE}" type="slidenum">
              <a:rPr lang="fa-IR"/>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1095F801-94FC-43FE-B4E1-9B78AA86B148}" type="slidenum">
              <a:rPr lang="fa-IR"/>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C3FAFB6-9DF1-475A-9BC7-194344494A1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FAFB6-9DF1-475A-9BC7-194344494A1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8CD38B-DFA0-4811-9A4F-ABAE34EA59EB}" type="slidenum">
              <a:rPr lang="fa-IR"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C3FAFB6-9DF1-475A-9BC7-194344494A1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FAFB6-9DF1-475A-9BC7-194344494A18}"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17CDE6-4E22-4C68-96C7-23D2D2B0C42F}" type="slidenum">
              <a:rPr lang="fa-IR"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B8CD38B-DFA0-4811-9A4F-ABAE34EA59EB}" type="slidenum">
              <a:rPr lang="fa-IR"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E38927-176E-4F69-B04F-9C25B77429F9}" type="slidenum">
              <a:rPr lang="fa-IR"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E38927-176E-4F69-B04F-9C25B77429F9}" type="slidenum">
              <a:rPr lang="fa-IR"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6A01A25-F668-4871-99C5-C39490A80744}" type="slidenum">
              <a:rPr lang="fa-IR"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F41DC5F-FCA5-4430-8365-78D263118A4E}" type="slidenum">
              <a:rPr lang="fa-IR"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4ACDCA-02FF-4A2E-9EBA-C4C3D7F29842}" type="slidenum">
              <a:rPr lang="fa-IR"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051069-C2E2-404F-AD27-773C8D5FAA24}" type="slidenum">
              <a:rPr lang="fa-IR"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33A0041-E818-43AD-A752-8AA657AA55C4}" type="slidenum">
              <a:rPr lang="fa-IR" smtClean="0"/>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DA70B7-ADD6-441A-B601-C8B97DED252A}" type="slidenum">
              <a:rPr lang="fa-IR" smtClean="0"/>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44FB6B-FF49-400C-B6B8-6536E8E0A416}" type="slidenum">
              <a:rPr lang="fa-IR"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6A01A25-F668-4871-99C5-C39490A80744}" type="slidenum">
              <a:rPr lang="fa-IR"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F41DC5F-FCA5-4430-8365-78D263118A4E}" type="slidenum">
              <a:rPr lang="fa-IR"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4ACDCA-02FF-4A2E-9EBA-C4C3D7F29842}" type="slidenum">
              <a:rPr lang="fa-IR"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051069-C2E2-404F-AD27-773C8D5FAA24}" type="slidenum">
              <a:rPr lang="fa-IR"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333A0041-E818-43AD-A752-8AA657AA55C4}" type="slidenum">
              <a:rPr lang="fa-IR"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B90875C8-F911-4F30-82A0-6E664D2EC639}" type="slidenum">
              <a:rPr lang="fa-IR"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C3FAFB6-9DF1-475A-9BC7-194344494A1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0875C8-F911-4F30-82A0-6E664D2EC639}" type="slidenum">
              <a:rPr lang="fa-IR"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image" Target="../media/image3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3.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35.png"/><Relationship Id="rId5" Type="http://schemas.openxmlformats.org/officeDocument/2006/relationships/oleObject" Target="../embeddings/oleObject15.bin"/><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3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38.png"/><Relationship Id="rId5" Type="http://schemas.openxmlformats.org/officeDocument/2006/relationships/oleObject" Target="../embeddings/oleObject18.bin"/><Relationship Id="rId4" Type="http://schemas.openxmlformats.org/officeDocument/2006/relationships/image" Target="../media/image3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5.vml"/><Relationship Id="rId4" Type="http://schemas.openxmlformats.org/officeDocument/2006/relationships/image" Target="../media/image40.png"/></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4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42.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43.png"/></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44.png"/></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16.xml"/><Relationship Id="rId1" Type="http://schemas.openxmlformats.org/officeDocument/2006/relationships/vmlDrawing" Target="../drawings/vmlDrawing21.vml"/><Relationship Id="rId6" Type="http://schemas.openxmlformats.org/officeDocument/2006/relationships/image" Target="../media/image47.png"/><Relationship Id="rId5" Type="http://schemas.openxmlformats.org/officeDocument/2006/relationships/oleObject" Target="../embeddings/oleObject27.bin"/><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oleObject" Target="../embeddings/oleObject29.bin"/></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50.png"/></Relationships>
</file>

<file path=ppt/slides/_rels/slide1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52.png"/><Relationship Id="rId5" Type="http://schemas.openxmlformats.org/officeDocument/2006/relationships/oleObject" Target="../embeddings/oleObject32.bin"/><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oleObject" Target="../embeddings/oleObject34.bin"/></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5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34.xml"/><Relationship Id="rId1" Type="http://schemas.openxmlformats.org/officeDocument/2006/relationships/vmlDrawing" Target="../drawings/vmlDrawing25.vml"/><Relationship Id="rId4" Type="http://schemas.openxmlformats.org/officeDocument/2006/relationships/image" Target="../media/image56.png"/></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58.png"/><Relationship Id="rId5" Type="http://schemas.openxmlformats.org/officeDocument/2006/relationships/oleObject" Target="../embeddings/oleObject38.bin"/><Relationship Id="rId4" Type="http://schemas.openxmlformats.org/officeDocument/2006/relationships/image" Target="../media/image57.png"/></Relationships>
</file>

<file path=ppt/slides/_rels/slide1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60.png"/><Relationship Id="rId5" Type="http://schemas.openxmlformats.org/officeDocument/2006/relationships/oleObject" Target="../embeddings/oleObject40.bin"/><Relationship Id="rId4" Type="http://schemas.openxmlformats.org/officeDocument/2006/relationships/image" Target="../media/image59.png"/></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6.xml"/><Relationship Id="rId1" Type="http://schemas.openxmlformats.org/officeDocument/2006/relationships/vmlDrawing" Target="../drawings/vmlDrawing28.vml"/><Relationship Id="rId6" Type="http://schemas.openxmlformats.org/officeDocument/2006/relationships/image" Target="../media/image63.png"/><Relationship Id="rId5" Type="http://schemas.openxmlformats.org/officeDocument/2006/relationships/oleObject" Target="../embeddings/oleObject43.bin"/><Relationship Id="rId4" Type="http://schemas.openxmlformats.org/officeDocument/2006/relationships/image" Target="../media/image6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oleObject" Target="../embeddings/oleObject4.bin"/><Relationship Id="rId4" Type="http://schemas.openxmlformats.org/officeDocument/2006/relationships/image" Target="../media/image23.png"/></Relationships>
</file>

<file path=ppt/slides/_rels/slide9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oleObject" Target="../embeddings/oleObject6.bin"/><Relationship Id="rId4" Type="http://schemas.openxmlformats.org/officeDocument/2006/relationships/image" Target="../media/image25.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0.png"/></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533400" y="1285860"/>
            <a:ext cx="7851648" cy="134303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eaLnBrk="1" hangingPunct="1">
              <a:defRPr/>
            </a:pPr>
            <a:r>
              <a:rPr lang="fa-IR"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ایمنی حریق</a:t>
            </a:r>
            <a:endParaRPr lang="en-US"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Slide Number Placeholder 5"/>
          <p:cNvSpPr>
            <a:spLocks noGrp="1"/>
          </p:cNvSpPr>
          <p:nvPr>
            <p:ph type="sldNum" sz="quarter" idx="12"/>
          </p:nvPr>
        </p:nvSpPr>
        <p:spPr/>
        <p:txBody>
          <a:bodyPr/>
          <a:lstStyle/>
          <a:p>
            <a:fld id="{1C3FAFB6-9DF1-475A-9BC7-194344494A18}" type="slidenum">
              <a:rPr lang="en-US" smtClean="0"/>
              <a:pPr/>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45" name="Oval 77"/>
          <p:cNvSpPr>
            <a:spLocks noChangeArrowheads="1"/>
          </p:cNvSpPr>
          <p:nvPr/>
        </p:nvSpPr>
        <p:spPr bwMode="auto">
          <a:xfrm>
            <a:off x="1187450" y="692150"/>
            <a:ext cx="1706563"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انفجار</a:t>
            </a:r>
            <a:endParaRPr lang="en-US" sz="2000">
              <a:solidFill>
                <a:srgbClr val="000000"/>
              </a:solidFill>
            </a:endParaRPr>
          </a:p>
        </p:txBody>
      </p:sp>
      <p:sp>
        <p:nvSpPr>
          <p:cNvPr id="84046" name="Oval 78"/>
          <p:cNvSpPr>
            <a:spLocks noChangeArrowheads="1"/>
          </p:cNvSpPr>
          <p:nvPr/>
        </p:nvSpPr>
        <p:spPr bwMode="auto">
          <a:xfrm>
            <a:off x="6443663" y="692150"/>
            <a:ext cx="1657350"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افزایش تدریجی</a:t>
            </a:r>
          </a:p>
          <a:p>
            <a:pPr algn="ctr"/>
            <a:r>
              <a:rPr lang="fa-IR" sz="2000">
                <a:solidFill>
                  <a:srgbClr val="000000"/>
                </a:solidFill>
              </a:rPr>
              <a:t>دما</a:t>
            </a:r>
            <a:endParaRPr lang="en-US" sz="2000">
              <a:solidFill>
                <a:srgbClr val="000000"/>
              </a:solidFill>
            </a:endParaRPr>
          </a:p>
        </p:txBody>
      </p:sp>
      <p:sp>
        <p:nvSpPr>
          <p:cNvPr id="84047" name="Oval 79"/>
          <p:cNvSpPr>
            <a:spLocks noChangeArrowheads="1"/>
          </p:cNvSpPr>
          <p:nvPr/>
        </p:nvSpPr>
        <p:spPr bwMode="auto">
          <a:xfrm>
            <a:off x="7308850" y="2060575"/>
            <a:ext cx="1635125"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واکنش های</a:t>
            </a:r>
          </a:p>
          <a:p>
            <a:pPr algn="ctr"/>
            <a:r>
              <a:rPr lang="fa-IR" sz="2000">
                <a:solidFill>
                  <a:srgbClr val="000000"/>
                </a:solidFill>
              </a:rPr>
              <a:t>شیمیایی</a:t>
            </a:r>
            <a:endParaRPr lang="en-US" sz="2000">
              <a:solidFill>
                <a:srgbClr val="000000"/>
              </a:solidFill>
            </a:endParaRPr>
          </a:p>
        </p:txBody>
      </p:sp>
      <p:sp>
        <p:nvSpPr>
          <p:cNvPr id="84048" name="Oval 80"/>
          <p:cNvSpPr>
            <a:spLocks noChangeArrowheads="1"/>
          </p:cNvSpPr>
          <p:nvPr/>
        </p:nvSpPr>
        <p:spPr bwMode="auto">
          <a:xfrm>
            <a:off x="611188" y="3933825"/>
            <a:ext cx="1800225"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صاعقه</a:t>
            </a:r>
            <a:endParaRPr lang="en-US" sz="2000">
              <a:solidFill>
                <a:srgbClr val="000000"/>
              </a:solidFill>
            </a:endParaRPr>
          </a:p>
        </p:txBody>
      </p:sp>
      <p:sp>
        <p:nvSpPr>
          <p:cNvPr id="84049" name="Oval 81"/>
          <p:cNvSpPr>
            <a:spLocks noChangeArrowheads="1"/>
          </p:cNvSpPr>
          <p:nvPr/>
        </p:nvSpPr>
        <p:spPr bwMode="auto">
          <a:xfrm>
            <a:off x="3924300" y="5661025"/>
            <a:ext cx="1800225"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الکتریسیته </a:t>
            </a:r>
          </a:p>
          <a:p>
            <a:pPr algn="ctr"/>
            <a:r>
              <a:rPr lang="fa-IR" sz="2000">
                <a:solidFill>
                  <a:srgbClr val="000000"/>
                </a:solidFill>
              </a:rPr>
              <a:t>جاری</a:t>
            </a:r>
            <a:endParaRPr lang="en-US" sz="2000">
              <a:solidFill>
                <a:srgbClr val="000000"/>
              </a:solidFill>
            </a:endParaRPr>
          </a:p>
        </p:txBody>
      </p:sp>
      <p:sp>
        <p:nvSpPr>
          <p:cNvPr id="84050" name="Oval 82"/>
          <p:cNvSpPr>
            <a:spLocks noChangeArrowheads="1"/>
          </p:cNvSpPr>
          <p:nvPr/>
        </p:nvSpPr>
        <p:spPr bwMode="auto">
          <a:xfrm>
            <a:off x="6659563" y="5589588"/>
            <a:ext cx="1657350"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تمرکز پرتوهای</a:t>
            </a:r>
          </a:p>
          <a:p>
            <a:pPr algn="ctr"/>
            <a:r>
              <a:rPr lang="fa-IR" sz="2000">
                <a:solidFill>
                  <a:srgbClr val="000000"/>
                </a:solidFill>
              </a:rPr>
              <a:t>مختلف</a:t>
            </a:r>
            <a:endParaRPr lang="en-US" sz="2000">
              <a:solidFill>
                <a:srgbClr val="000000"/>
              </a:solidFill>
            </a:endParaRPr>
          </a:p>
        </p:txBody>
      </p:sp>
      <p:sp>
        <p:nvSpPr>
          <p:cNvPr id="84051" name="Oval 83"/>
          <p:cNvSpPr>
            <a:spLocks noChangeArrowheads="1"/>
          </p:cNvSpPr>
          <p:nvPr/>
        </p:nvSpPr>
        <p:spPr bwMode="auto">
          <a:xfrm>
            <a:off x="468313" y="2205038"/>
            <a:ext cx="1800225"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تراکم بیش ازحد </a:t>
            </a:r>
          </a:p>
          <a:p>
            <a:pPr algn="ctr"/>
            <a:r>
              <a:rPr lang="fa-IR" sz="2000">
                <a:solidFill>
                  <a:srgbClr val="000000"/>
                </a:solidFill>
              </a:rPr>
              <a:t>ماده سوختنی</a:t>
            </a:r>
            <a:endParaRPr lang="en-US" sz="2000">
              <a:solidFill>
                <a:srgbClr val="000000"/>
              </a:solidFill>
            </a:endParaRPr>
          </a:p>
        </p:txBody>
      </p:sp>
      <p:sp>
        <p:nvSpPr>
          <p:cNvPr id="84053" name="Oval 85"/>
          <p:cNvSpPr>
            <a:spLocks noChangeArrowheads="1"/>
          </p:cNvSpPr>
          <p:nvPr/>
        </p:nvSpPr>
        <p:spPr bwMode="auto">
          <a:xfrm>
            <a:off x="1258888" y="5589588"/>
            <a:ext cx="1706562"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الکتریسیته </a:t>
            </a:r>
          </a:p>
          <a:p>
            <a:pPr algn="ctr"/>
            <a:r>
              <a:rPr lang="fa-IR" sz="2000">
                <a:solidFill>
                  <a:srgbClr val="000000"/>
                </a:solidFill>
              </a:rPr>
              <a:t>ساکن</a:t>
            </a:r>
            <a:endParaRPr lang="en-US" sz="2000">
              <a:solidFill>
                <a:srgbClr val="000000"/>
              </a:solidFill>
            </a:endParaRPr>
          </a:p>
        </p:txBody>
      </p:sp>
      <p:sp>
        <p:nvSpPr>
          <p:cNvPr id="84054" name="Oval 86"/>
          <p:cNvSpPr>
            <a:spLocks noChangeArrowheads="1"/>
          </p:cNvSpPr>
          <p:nvPr/>
        </p:nvSpPr>
        <p:spPr bwMode="auto">
          <a:xfrm>
            <a:off x="7092950" y="3860800"/>
            <a:ext cx="1706563"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اصطکاک بین دو</a:t>
            </a:r>
          </a:p>
          <a:p>
            <a:pPr algn="ctr"/>
            <a:r>
              <a:rPr lang="fa-IR" sz="2000">
                <a:solidFill>
                  <a:srgbClr val="000000"/>
                </a:solidFill>
              </a:rPr>
              <a:t>جسم آتشگیر</a:t>
            </a:r>
            <a:endParaRPr lang="en-US" sz="2000">
              <a:solidFill>
                <a:srgbClr val="000000"/>
              </a:solidFill>
            </a:endParaRPr>
          </a:p>
        </p:txBody>
      </p:sp>
      <p:sp>
        <p:nvSpPr>
          <p:cNvPr id="84055" name="Oval 87"/>
          <p:cNvSpPr>
            <a:spLocks noChangeArrowheads="1"/>
          </p:cNvSpPr>
          <p:nvPr/>
        </p:nvSpPr>
        <p:spPr bwMode="auto">
          <a:xfrm>
            <a:off x="3924300" y="260350"/>
            <a:ext cx="1800225" cy="914400"/>
          </a:xfrm>
          <a:prstGeom prst="ellipse">
            <a:avLst/>
          </a:prstGeom>
          <a:solidFill>
            <a:srgbClr val="FFCC00"/>
          </a:solidFill>
          <a:ln w="9525">
            <a:solidFill>
              <a:srgbClr val="000000"/>
            </a:solidFill>
            <a:round/>
            <a:headEnd/>
            <a:tailEnd/>
          </a:ln>
        </p:spPr>
        <p:txBody>
          <a:bodyPr wrap="none" anchor="ctr"/>
          <a:lstStyle/>
          <a:p>
            <a:pPr algn="ctr"/>
            <a:r>
              <a:rPr lang="fa-IR" sz="2000">
                <a:solidFill>
                  <a:srgbClr val="000000"/>
                </a:solidFill>
              </a:rPr>
              <a:t>آتش گیری مستقیم</a:t>
            </a:r>
            <a:endParaRPr lang="en-US" sz="2000">
              <a:solidFill>
                <a:srgbClr val="000000"/>
              </a:solidFill>
            </a:endParaRPr>
          </a:p>
        </p:txBody>
      </p:sp>
      <p:sp>
        <p:nvSpPr>
          <p:cNvPr id="84056" name="AutoShape 88"/>
          <p:cNvSpPr>
            <a:spLocks noChangeArrowheads="1"/>
          </p:cNvSpPr>
          <p:nvPr/>
        </p:nvSpPr>
        <p:spPr bwMode="auto">
          <a:xfrm>
            <a:off x="2987675" y="2636838"/>
            <a:ext cx="3671888" cy="1346200"/>
          </a:xfrm>
          <a:prstGeom prst="star24">
            <a:avLst>
              <a:gd name="adj" fmla="val 37500"/>
            </a:avLst>
          </a:prstGeom>
          <a:solidFill>
            <a:srgbClr val="FF6600"/>
          </a:solidFill>
          <a:ln w="9525">
            <a:solidFill>
              <a:srgbClr val="000000"/>
            </a:solidFill>
            <a:miter lim="800000"/>
            <a:headEnd/>
            <a:tailEnd/>
          </a:ln>
        </p:spPr>
        <p:txBody>
          <a:bodyPr wrap="none" anchor="ctr"/>
          <a:lstStyle/>
          <a:p>
            <a:pPr algn="ctr"/>
            <a:r>
              <a:rPr lang="fa-IR" sz="2800" dirty="0"/>
              <a:t>علل وشرایط بوجود</a:t>
            </a:r>
          </a:p>
          <a:p>
            <a:pPr algn="ctr"/>
            <a:r>
              <a:rPr lang="fa-IR" sz="2800" dirty="0"/>
              <a:t>آمدن حریق</a:t>
            </a:r>
            <a:endParaRPr lang="en-US" sz="2800" dirty="0"/>
          </a:p>
        </p:txBody>
      </p:sp>
      <p:sp>
        <p:nvSpPr>
          <p:cNvPr id="84057" name="Line 89"/>
          <p:cNvSpPr>
            <a:spLocks noChangeShapeType="1"/>
          </p:cNvSpPr>
          <p:nvPr/>
        </p:nvSpPr>
        <p:spPr bwMode="auto">
          <a:xfrm flipV="1">
            <a:off x="5364163" y="1484313"/>
            <a:ext cx="1223962" cy="1081087"/>
          </a:xfrm>
          <a:prstGeom prst="line">
            <a:avLst/>
          </a:prstGeom>
          <a:noFill/>
          <a:ln w="9525">
            <a:solidFill>
              <a:schemeClr val="tx1"/>
            </a:solidFill>
            <a:round/>
            <a:headEnd/>
            <a:tailEnd/>
          </a:ln>
        </p:spPr>
        <p:txBody>
          <a:bodyPr/>
          <a:lstStyle/>
          <a:p>
            <a:endParaRPr lang="en-US"/>
          </a:p>
        </p:txBody>
      </p:sp>
      <p:sp>
        <p:nvSpPr>
          <p:cNvPr id="84058" name="Line 90"/>
          <p:cNvSpPr>
            <a:spLocks noChangeShapeType="1"/>
          </p:cNvSpPr>
          <p:nvPr/>
        </p:nvSpPr>
        <p:spPr bwMode="auto">
          <a:xfrm flipV="1">
            <a:off x="4787900" y="1196975"/>
            <a:ext cx="0" cy="1295400"/>
          </a:xfrm>
          <a:prstGeom prst="line">
            <a:avLst/>
          </a:prstGeom>
          <a:noFill/>
          <a:ln w="9525">
            <a:solidFill>
              <a:schemeClr val="tx1"/>
            </a:solidFill>
            <a:round/>
            <a:headEnd/>
            <a:tailEnd/>
          </a:ln>
        </p:spPr>
        <p:txBody>
          <a:bodyPr/>
          <a:lstStyle/>
          <a:p>
            <a:endParaRPr lang="en-US"/>
          </a:p>
        </p:txBody>
      </p:sp>
      <p:sp>
        <p:nvSpPr>
          <p:cNvPr id="84060" name="Line 92"/>
          <p:cNvSpPr>
            <a:spLocks noChangeShapeType="1"/>
          </p:cNvSpPr>
          <p:nvPr/>
        </p:nvSpPr>
        <p:spPr bwMode="auto">
          <a:xfrm flipH="1" flipV="1">
            <a:off x="2700338" y="1484313"/>
            <a:ext cx="1223962" cy="1152525"/>
          </a:xfrm>
          <a:prstGeom prst="line">
            <a:avLst/>
          </a:prstGeom>
          <a:noFill/>
          <a:ln w="9525">
            <a:solidFill>
              <a:schemeClr val="tx1"/>
            </a:solidFill>
            <a:round/>
            <a:headEnd/>
            <a:tailEnd/>
          </a:ln>
        </p:spPr>
        <p:txBody>
          <a:bodyPr/>
          <a:lstStyle/>
          <a:p>
            <a:endParaRPr lang="en-US"/>
          </a:p>
        </p:txBody>
      </p:sp>
      <p:sp>
        <p:nvSpPr>
          <p:cNvPr id="84061" name="Line 93"/>
          <p:cNvSpPr>
            <a:spLocks noChangeShapeType="1"/>
          </p:cNvSpPr>
          <p:nvPr/>
        </p:nvSpPr>
        <p:spPr bwMode="auto">
          <a:xfrm flipH="1" flipV="1">
            <a:off x="2195513" y="2852738"/>
            <a:ext cx="792162" cy="360362"/>
          </a:xfrm>
          <a:prstGeom prst="line">
            <a:avLst/>
          </a:prstGeom>
          <a:noFill/>
          <a:ln w="9525">
            <a:solidFill>
              <a:schemeClr val="tx1"/>
            </a:solidFill>
            <a:round/>
            <a:headEnd/>
            <a:tailEnd/>
          </a:ln>
        </p:spPr>
        <p:txBody>
          <a:bodyPr/>
          <a:lstStyle/>
          <a:p>
            <a:endParaRPr lang="en-US"/>
          </a:p>
        </p:txBody>
      </p:sp>
      <p:sp>
        <p:nvSpPr>
          <p:cNvPr id="84062" name="Line 94"/>
          <p:cNvSpPr>
            <a:spLocks noChangeShapeType="1"/>
          </p:cNvSpPr>
          <p:nvPr/>
        </p:nvSpPr>
        <p:spPr bwMode="auto">
          <a:xfrm flipH="1">
            <a:off x="2411413" y="3860800"/>
            <a:ext cx="1081087" cy="288925"/>
          </a:xfrm>
          <a:prstGeom prst="line">
            <a:avLst/>
          </a:prstGeom>
          <a:noFill/>
          <a:ln w="9525">
            <a:solidFill>
              <a:schemeClr val="tx1"/>
            </a:solidFill>
            <a:round/>
            <a:headEnd/>
            <a:tailEnd/>
          </a:ln>
        </p:spPr>
        <p:txBody>
          <a:bodyPr/>
          <a:lstStyle/>
          <a:p>
            <a:endParaRPr lang="en-US"/>
          </a:p>
        </p:txBody>
      </p:sp>
      <p:sp>
        <p:nvSpPr>
          <p:cNvPr id="84063" name="Line 95"/>
          <p:cNvSpPr>
            <a:spLocks noChangeShapeType="1"/>
          </p:cNvSpPr>
          <p:nvPr/>
        </p:nvSpPr>
        <p:spPr bwMode="auto">
          <a:xfrm flipH="1">
            <a:off x="2843213" y="3933825"/>
            <a:ext cx="1368425" cy="1800225"/>
          </a:xfrm>
          <a:prstGeom prst="line">
            <a:avLst/>
          </a:prstGeom>
          <a:noFill/>
          <a:ln w="9525">
            <a:solidFill>
              <a:schemeClr val="tx1"/>
            </a:solidFill>
            <a:round/>
            <a:headEnd/>
            <a:tailEnd/>
          </a:ln>
        </p:spPr>
        <p:txBody>
          <a:bodyPr/>
          <a:lstStyle/>
          <a:p>
            <a:endParaRPr lang="en-US"/>
          </a:p>
        </p:txBody>
      </p:sp>
      <p:sp>
        <p:nvSpPr>
          <p:cNvPr id="84064" name="Line 96"/>
          <p:cNvSpPr>
            <a:spLocks noChangeShapeType="1"/>
          </p:cNvSpPr>
          <p:nvPr/>
        </p:nvSpPr>
        <p:spPr bwMode="auto">
          <a:xfrm>
            <a:off x="4932363" y="4005263"/>
            <a:ext cx="0" cy="1655762"/>
          </a:xfrm>
          <a:prstGeom prst="line">
            <a:avLst/>
          </a:prstGeom>
          <a:noFill/>
          <a:ln w="9525">
            <a:solidFill>
              <a:schemeClr val="tx1"/>
            </a:solidFill>
            <a:round/>
            <a:headEnd/>
            <a:tailEnd/>
          </a:ln>
        </p:spPr>
        <p:txBody>
          <a:bodyPr/>
          <a:lstStyle/>
          <a:p>
            <a:endParaRPr lang="en-US"/>
          </a:p>
        </p:txBody>
      </p:sp>
      <p:sp>
        <p:nvSpPr>
          <p:cNvPr id="84065" name="Line 97"/>
          <p:cNvSpPr>
            <a:spLocks noChangeShapeType="1"/>
          </p:cNvSpPr>
          <p:nvPr/>
        </p:nvSpPr>
        <p:spPr bwMode="auto">
          <a:xfrm>
            <a:off x="5724525" y="4076700"/>
            <a:ext cx="1368425" cy="1512888"/>
          </a:xfrm>
          <a:prstGeom prst="line">
            <a:avLst/>
          </a:prstGeom>
          <a:noFill/>
          <a:ln w="9525">
            <a:solidFill>
              <a:schemeClr val="tx1"/>
            </a:solidFill>
            <a:round/>
            <a:headEnd/>
            <a:tailEnd/>
          </a:ln>
        </p:spPr>
        <p:txBody>
          <a:bodyPr/>
          <a:lstStyle/>
          <a:p>
            <a:endParaRPr lang="en-US"/>
          </a:p>
        </p:txBody>
      </p:sp>
      <p:sp>
        <p:nvSpPr>
          <p:cNvPr id="84067" name="Line 99"/>
          <p:cNvSpPr>
            <a:spLocks noChangeShapeType="1"/>
          </p:cNvSpPr>
          <p:nvPr/>
        </p:nvSpPr>
        <p:spPr bwMode="auto">
          <a:xfrm>
            <a:off x="6372225" y="3716338"/>
            <a:ext cx="720725" cy="433387"/>
          </a:xfrm>
          <a:prstGeom prst="line">
            <a:avLst/>
          </a:prstGeom>
          <a:noFill/>
          <a:ln w="9525">
            <a:solidFill>
              <a:schemeClr val="tx1"/>
            </a:solidFill>
            <a:round/>
            <a:headEnd/>
            <a:tailEnd/>
          </a:ln>
        </p:spPr>
        <p:txBody>
          <a:bodyPr/>
          <a:lstStyle/>
          <a:p>
            <a:endParaRPr lang="en-US"/>
          </a:p>
        </p:txBody>
      </p:sp>
      <p:sp>
        <p:nvSpPr>
          <p:cNvPr id="84068" name="Line 100"/>
          <p:cNvSpPr>
            <a:spLocks noChangeShapeType="1"/>
          </p:cNvSpPr>
          <p:nvPr/>
        </p:nvSpPr>
        <p:spPr bwMode="auto">
          <a:xfrm flipV="1">
            <a:off x="6516688" y="2708275"/>
            <a:ext cx="792162" cy="360363"/>
          </a:xfrm>
          <a:prstGeom prst="line">
            <a:avLst/>
          </a:prstGeom>
          <a:noFill/>
          <a:ln w="9525">
            <a:solidFill>
              <a:schemeClr val="tx1"/>
            </a:solidFill>
            <a:round/>
            <a:headEnd/>
            <a:tailEnd/>
          </a:ln>
        </p:spPr>
        <p:txBody>
          <a:bodyPr/>
          <a:lstStyle/>
          <a:p>
            <a:endParaRPr lang="en-US"/>
          </a:p>
        </p:txBody>
      </p:sp>
      <p:sp>
        <p:nvSpPr>
          <p:cNvPr id="23" name="Slide Number Placeholder 22"/>
          <p:cNvSpPr>
            <a:spLocks noGrp="1"/>
          </p:cNvSpPr>
          <p:nvPr>
            <p:ph type="sldNum" sz="quarter" idx="12"/>
          </p:nvPr>
        </p:nvSpPr>
        <p:spPr/>
        <p:txBody>
          <a:bodyPr/>
          <a:lstStyle/>
          <a:p>
            <a:pPr>
              <a:defRPr/>
            </a:pPr>
            <a:fld id="{6BD9C2F8-08CA-49F5-BEA7-930E8DE8D713}" type="slidenum">
              <a:rPr lang="fa-IR" smtClean="0"/>
              <a:pPr>
                <a:defRPr/>
              </a:pPr>
              <a:t>10</a:t>
            </a:fld>
            <a:endParaRPr lang="en-US"/>
          </a:p>
        </p:txBody>
      </p:sp>
    </p:spTree>
  </p:cSld>
  <p:clrMapOvr>
    <a:masterClrMapping/>
  </p:clrMapOvr>
  <p:transition>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4638"/>
            <a:ext cx="8229600" cy="850900"/>
          </a:xfrm>
        </p:spPr>
        <p:txBody>
          <a:bodyPr/>
          <a:lstStyle/>
          <a:p>
            <a:pPr algn="ctr" eaLnBrk="1" hangingPunct="1">
              <a:defRPr/>
            </a:pPr>
            <a:r>
              <a:rPr lang="fa-IR" sz="3200" dirty="0" smtClean="0"/>
              <a:t>ب ) خاموش کننده های محتوی کف</a:t>
            </a:r>
            <a:endParaRPr lang="en-US" sz="3200" dirty="0" smtClean="0"/>
          </a:p>
        </p:txBody>
      </p:sp>
      <p:sp>
        <p:nvSpPr>
          <p:cNvPr id="144387" name="Rectangle 3"/>
          <p:cNvSpPr>
            <a:spLocks noGrp="1" noChangeArrowheads="1"/>
          </p:cNvSpPr>
          <p:nvPr>
            <p:ph type="body" sz="half" idx="1"/>
          </p:nvPr>
        </p:nvSpPr>
        <p:spPr>
          <a:xfrm>
            <a:off x="395288" y="1196975"/>
            <a:ext cx="8353425" cy="2736850"/>
          </a:xfrm>
        </p:spPr>
        <p:txBody>
          <a:bodyPr/>
          <a:lstStyle/>
          <a:p>
            <a:pPr algn="r" eaLnBrk="1" hangingPunct="1">
              <a:buFont typeface="Wingdings" pitchFamily="2" charset="2"/>
              <a:buNone/>
            </a:pPr>
            <a:r>
              <a:rPr lang="fa-IR" sz="2400" smtClean="0">
                <a:effectLst/>
              </a:rPr>
              <a:t>در این نوع خاموش کننده ها نوعی کف با ریشه ی پروتئینی وجود دارد و برای خاموش کردن اغلب آتش های نوع بی استفاده می شود. </a:t>
            </a:r>
          </a:p>
          <a:p>
            <a:pPr algn="r" eaLnBrk="1" hangingPunct="1">
              <a:buFont typeface="Wingdings" pitchFamily="2" charset="2"/>
              <a:buNone/>
            </a:pPr>
            <a:r>
              <a:rPr lang="fa-IR" sz="2400" smtClean="0">
                <a:effectLst/>
              </a:rPr>
              <a:t>این خاموش کننده ها به دو گروه تقسیم می شوند :</a:t>
            </a:r>
          </a:p>
          <a:p>
            <a:pPr algn="r" eaLnBrk="1" hangingPunct="1">
              <a:buFont typeface="Wingdings" pitchFamily="2" charset="2"/>
              <a:buNone/>
            </a:pPr>
            <a:r>
              <a:rPr lang="fa-IR" sz="2400" smtClean="0">
                <a:effectLst/>
              </a:rPr>
              <a:t>1) خاموش کننده های مولد کف شیمیایی</a:t>
            </a:r>
          </a:p>
          <a:p>
            <a:pPr algn="r" eaLnBrk="1" hangingPunct="1">
              <a:buFont typeface="Wingdings" pitchFamily="2" charset="2"/>
              <a:buNone/>
            </a:pPr>
            <a:r>
              <a:rPr lang="fa-IR" sz="2400" smtClean="0">
                <a:effectLst/>
              </a:rPr>
              <a:t>2) خاموش کننده های مولد کف مکانیکی</a:t>
            </a:r>
            <a:endParaRPr lang="en-US" sz="2400" smtClean="0">
              <a:effectLst/>
            </a:endParaRPr>
          </a:p>
        </p:txBody>
      </p:sp>
      <p:graphicFrame>
        <p:nvGraphicFramePr>
          <p:cNvPr id="144388" name="Object 4"/>
          <p:cNvGraphicFramePr>
            <a:graphicFrameLocks noGrp="1" noChangeAspect="1"/>
          </p:cNvGraphicFramePr>
          <p:nvPr>
            <p:ph sz="half" idx="2"/>
          </p:nvPr>
        </p:nvGraphicFramePr>
        <p:xfrm>
          <a:off x="2381250" y="3933825"/>
          <a:ext cx="4092575" cy="2663825"/>
        </p:xfrm>
        <a:graphic>
          <a:graphicData uri="http://schemas.openxmlformats.org/presentationml/2006/ole">
            <mc:AlternateContent xmlns:mc="http://schemas.openxmlformats.org/markup-compatibility/2006">
              <mc:Choice xmlns:v="urn:schemas-microsoft-com:vml" Requires="v">
                <p:oleObj spid="_x0000_s17412" name="Bitmap Image" r:id="rId3" imgW="2838846" imgH="1848108" progId="PBrush">
                  <p:embed/>
                </p:oleObj>
              </mc:Choice>
              <mc:Fallback>
                <p:oleObj name="Bitmap Image" r:id="rId3" imgW="2838846" imgH="1848108"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3933825"/>
                        <a:ext cx="40925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0"/>
          </p:nvPr>
        </p:nvSpPr>
        <p:spPr/>
        <p:txBody>
          <a:bodyPr/>
          <a:lstStyle/>
          <a:p>
            <a:pPr>
              <a:defRPr/>
            </a:pPr>
            <a:fld id="{69AEEC78-2058-47DC-9E8B-42B0A73615B6}" type="slidenum">
              <a:rPr lang="fa-IR" smtClean="0"/>
              <a:pPr>
                <a:defRPr/>
              </a:pPr>
              <a:t>100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additive="base">
                                        <p:cTn id="7" dur="500" fill="hold"/>
                                        <p:tgtEl>
                                          <p:spTgt spid="144386"/>
                                        </p:tgtEl>
                                        <p:attrNameLst>
                                          <p:attrName>ppt_x</p:attrName>
                                        </p:attrNameLst>
                                      </p:cBhvr>
                                      <p:tavLst>
                                        <p:tav tm="0">
                                          <p:val>
                                            <p:strVal val="#ppt_x"/>
                                          </p:val>
                                        </p:tav>
                                        <p:tav tm="100000">
                                          <p:val>
                                            <p:strVal val="#ppt_x"/>
                                          </p:val>
                                        </p:tav>
                                      </p:tavLst>
                                    </p:anim>
                                    <p:anim calcmode="lin" valueType="num">
                                      <p:cBhvr additive="base">
                                        <p:cTn id="8" dur="500" fill="hold"/>
                                        <p:tgtEl>
                                          <p:spTgt spid="1443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44387">
                                            <p:txEl>
                                              <p:pRg st="0" end="0"/>
                                            </p:txEl>
                                          </p:spTgt>
                                        </p:tgtEl>
                                        <p:attrNameLst>
                                          <p:attrName>style.visibility</p:attrName>
                                        </p:attrNameLst>
                                      </p:cBhvr>
                                      <p:to>
                                        <p:strVal val="visible"/>
                                      </p:to>
                                    </p:set>
                                    <p:anim calcmode="lin" valueType="num">
                                      <p:cBhvr additive="base">
                                        <p:cTn id="13" dur="50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44387">
                                            <p:txEl>
                                              <p:pRg st="0" end="0"/>
                                            </p:txEl>
                                          </p:spTgt>
                                        </p:tgtEl>
                                        <p:attrNameLst>
                                          <p:attrName>ppt_y</p:attrName>
                                        </p:attrNameLst>
                                      </p:cBhvr>
                                      <p:tavLst>
                                        <p:tav tm="0">
                                          <p:val>
                                            <p:strVal val="1+#ppt_h/2"/>
                                          </p:val>
                                        </p:tav>
                                        <p:tav tm="100000">
                                          <p:val>
                                            <p:strVal val="#ppt_y"/>
                                          </p:val>
                                        </p:tav>
                                      </p:tavLst>
                                    </p:anim>
                                  </p:childTnLst>
                                </p:cTn>
                              </p:par>
                              <p:par>
                                <p:cTn id="15" presetID="7" presetClass="entr" presetSubtype="4" fill="hold" nodeType="withEffect">
                                  <p:stCondLst>
                                    <p:cond delay="0"/>
                                  </p:stCondLst>
                                  <p:childTnLst>
                                    <p:set>
                                      <p:cBhvr>
                                        <p:cTn id="16" dur="1" fill="hold">
                                          <p:stCondLst>
                                            <p:cond delay="0"/>
                                          </p:stCondLst>
                                        </p:cTn>
                                        <p:tgtEl>
                                          <p:spTgt spid="144387">
                                            <p:txEl>
                                              <p:pRg st="1" end="1"/>
                                            </p:txEl>
                                          </p:spTgt>
                                        </p:tgtEl>
                                        <p:attrNameLst>
                                          <p:attrName>style.visibility</p:attrName>
                                        </p:attrNameLst>
                                      </p:cBhvr>
                                      <p:to>
                                        <p:strVal val="visible"/>
                                      </p:to>
                                    </p:set>
                                    <p:anim calcmode="lin" valueType="num">
                                      <p:cBhvr additive="base">
                                        <p:cTn id="17" dur="50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44387">
                                            <p:txEl>
                                              <p:pRg st="1" end="1"/>
                                            </p:txEl>
                                          </p:spTgt>
                                        </p:tgtEl>
                                        <p:attrNameLst>
                                          <p:attrName>ppt_y</p:attrName>
                                        </p:attrNameLst>
                                      </p:cBhvr>
                                      <p:tavLst>
                                        <p:tav tm="0">
                                          <p:val>
                                            <p:strVal val="1+#ppt_h/2"/>
                                          </p:val>
                                        </p:tav>
                                        <p:tav tm="100000">
                                          <p:val>
                                            <p:strVal val="#ppt_y"/>
                                          </p:val>
                                        </p:tav>
                                      </p:tavLst>
                                    </p:anim>
                                  </p:childTnLst>
                                </p:cTn>
                              </p:par>
                              <p:par>
                                <p:cTn id="19" presetID="7" presetClass="entr" presetSubtype="4" fill="hold" nodeType="withEffect">
                                  <p:stCondLst>
                                    <p:cond delay="0"/>
                                  </p:stCondLst>
                                  <p:childTnLst>
                                    <p:set>
                                      <p:cBhvr>
                                        <p:cTn id="20" dur="1" fill="hold">
                                          <p:stCondLst>
                                            <p:cond delay="0"/>
                                          </p:stCondLst>
                                        </p:cTn>
                                        <p:tgtEl>
                                          <p:spTgt spid="144387">
                                            <p:txEl>
                                              <p:pRg st="2" end="2"/>
                                            </p:txEl>
                                          </p:spTgt>
                                        </p:tgtEl>
                                        <p:attrNameLst>
                                          <p:attrName>style.visibility</p:attrName>
                                        </p:attrNameLst>
                                      </p:cBhvr>
                                      <p:to>
                                        <p:strVal val="visible"/>
                                      </p:to>
                                    </p:set>
                                    <p:anim calcmode="lin" valueType="num">
                                      <p:cBhvr additive="base">
                                        <p:cTn id="21" dur="50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144387">
                                            <p:txEl>
                                              <p:pRg st="2" end="2"/>
                                            </p:txEl>
                                          </p:spTgt>
                                        </p:tgtEl>
                                        <p:attrNameLst>
                                          <p:attrName>ppt_y</p:attrName>
                                        </p:attrNameLst>
                                      </p:cBhvr>
                                      <p:tavLst>
                                        <p:tav tm="0">
                                          <p:val>
                                            <p:strVal val="1+#ppt_h/2"/>
                                          </p:val>
                                        </p:tav>
                                        <p:tav tm="100000">
                                          <p:val>
                                            <p:strVal val="#ppt_y"/>
                                          </p:val>
                                        </p:tav>
                                      </p:tavLst>
                                    </p:anim>
                                  </p:childTnLst>
                                </p:cTn>
                              </p:par>
                              <p:par>
                                <p:cTn id="23" presetID="7" presetClass="entr" presetSubtype="4" fill="hold" nodeType="withEffect">
                                  <p:stCondLst>
                                    <p:cond delay="0"/>
                                  </p:stCondLst>
                                  <p:childTnLst>
                                    <p:set>
                                      <p:cBhvr>
                                        <p:cTn id="24" dur="1" fill="hold">
                                          <p:stCondLst>
                                            <p:cond delay="0"/>
                                          </p:stCondLst>
                                        </p:cTn>
                                        <p:tgtEl>
                                          <p:spTgt spid="144387">
                                            <p:txEl>
                                              <p:pRg st="3" end="3"/>
                                            </p:txEl>
                                          </p:spTgt>
                                        </p:tgtEl>
                                        <p:attrNameLst>
                                          <p:attrName>style.visibility</p:attrName>
                                        </p:attrNameLst>
                                      </p:cBhvr>
                                      <p:to>
                                        <p:strVal val="visible"/>
                                      </p:to>
                                    </p:set>
                                    <p:anim calcmode="lin" valueType="num">
                                      <p:cBhvr additive="base">
                                        <p:cTn id="25" dur="50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44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44388"/>
                                        </p:tgtEl>
                                        <p:attrNameLst>
                                          <p:attrName>style.visibility</p:attrName>
                                        </p:attrNameLst>
                                      </p:cBhvr>
                                      <p:to>
                                        <p:strVal val="visible"/>
                                      </p:to>
                                    </p:set>
                                    <p:animEffect transition="in" filter="plus(in)">
                                      <p:cBhvr>
                                        <p:cTn id="31" dur="2000"/>
                                        <p:tgtEl>
                                          <p:spTgt spid="14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4294967295"/>
          </p:nvPr>
        </p:nvSpPr>
        <p:spPr>
          <a:xfrm>
            <a:off x="214282" y="714355"/>
            <a:ext cx="8516937" cy="5810269"/>
          </a:xfrm>
          <a:noFill/>
        </p:spPr>
        <p:txBody>
          <a:bodyPr>
            <a:normAutofit/>
          </a:bodyPr>
          <a:lstStyle/>
          <a:p>
            <a:pPr algn="r" eaLnBrk="1" hangingPunct="1">
              <a:buFont typeface="Wingdings" pitchFamily="2" charset="2"/>
              <a:buNone/>
            </a:pPr>
            <a:r>
              <a:rPr lang="fa-IR" sz="2800" b="1" dirty="0" smtClean="0">
                <a:effectLst/>
              </a:rPr>
              <a:t>1) خاموش کننده مولد کف شیمیایی </a:t>
            </a:r>
            <a:r>
              <a:rPr lang="fa-IR" sz="2800" dirty="0" smtClean="0">
                <a:effectLst/>
              </a:rPr>
              <a:t>:</a:t>
            </a:r>
          </a:p>
          <a:p>
            <a:pPr algn="r" eaLnBrk="1" hangingPunct="1">
              <a:buFont typeface="Wingdings" pitchFamily="2" charset="2"/>
              <a:buNone/>
            </a:pPr>
            <a:r>
              <a:rPr lang="fa-IR" sz="2000" dirty="0" smtClean="0">
                <a:effectLst/>
              </a:rPr>
              <a:t>در این خاموش کننده در اثر واکنش شیمیایی گاز کربنیک بوجود می آید که عامل فشاردراین نوع کپسولهاست.این خاموش کننده ها امروزه کاربرد زیادی ندارند</a:t>
            </a:r>
            <a:r>
              <a:rPr lang="fa-IR" sz="2400" dirty="0" smtClean="0">
                <a:effectLst/>
              </a:rPr>
              <a:t>.</a:t>
            </a: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800" b="1" dirty="0" smtClean="0">
                <a:effectLst/>
              </a:rPr>
              <a:t>2) خاموش کننده های مولد کف مکانیکی</a:t>
            </a:r>
            <a:r>
              <a:rPr lang="fa-IR" sz="2800" dirty="0" smtClean="0">
                <a:effectLst/>
              </a:rPr>
              <a:t> :</a:t>
            </a:r>
          </a:p>
          <a:p>
            <a:pPr algn="r" eaLnBrk="1" hangingPunct="1">
              <a:buFont typeface="Wingdings" pitchFamily="2" charset="2"/>
              <a:buNone/>
            </a:pPr>
            <a:r>
              <a:rPr lang="fa-IR" sz="2000" dirty="0" smtClean="0">
                <a:effectLst/>
              </a:rPr>
              <a:t>کف های مکانیکی امروزه کاربرد وسیعی دارند. این خاموش کننده ها در دو نوع بالن داخل و تحت فشار دائم ساخته می شوند. </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b="1" dirty="0" smtClean="0">
                <a:effectLst/>
              </a:rPr>
              <a:t>بالن داخل </a:t>
            </a:r>
            <a:r>
              <a:rPr lang="fa-IR" sz="2000" dirty="0" smtClean="0">
                <a:effectLst/>
              </a:rPr>
              <a:t>: در درون محفظه کپسول خاموش کننده یک محفظه فشرده گازکربنیک قرار دارد که فشار لازم برای خروج محلول کف را ایجاد می کند.</a:t>
            </a:r>
          </a:p>
          <a:p>
            <a:pPr algn="r" eaLnBrk="1" hangingPunct="1">
              <a:buFont typeface="Wingdings" pitchFamily="2" charset="2"/>
              <a:buNone/>
            </a:pPr>
            <a:r>
              <a:rPr lang="fa-IR" sz="2000" b="1" dirty="0" smtClean="0">
                <a:effectLst/>
              </a:rPr>
              <a:t>تحت فشار دائم </a:t>
            </a:r>
            <a:r>
              <a:rPr lang="fa-IR" sz="2000" dirty="0" smtClean="0">
                <a:effectLst/>
              </a:rPr>
              <a:t>: محفظه اصلی با فشار معینی از هوا یا نیتروزن پر می شود.</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dirty="0" smtClean="0">
                <a:effectLst/>
              </a:rPr>
              <a:t>این خاموش کننده ها دارای شیلنگ مخصوص و سرلوله کف ساز هستند. ویژگی سرلوله کف ساز، مخلوط نمودن گاز با مایع کف برای حباب سازی است.</a:t>
            </a:r>
          </a:p>
          <a:p>
            <a:pPr algn="r" eaLnBrk="1" hangingPunct="1">
              <a:buFont typeface="Wingdings" pitchFamily="2" charset="2"/>
              <a:buNone/>
            </a:pPr>
            <a:endParaRPr lang="en-US" sz="24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101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 calcmode="lin" valueType="num">
                                      <p:cBhvr additive="base">
                                        <p:cTn id="7"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46435">
                                            <p:txEl>
                                              <p:pRg st="1" end="1"/>
                                            </p:txEl>
                                          </p:spTgt>
                                        </p:tgtEl>
                                        <p:attrNameLst>
                                          <p:attrName>style.visibility</p:attrName>
                                        </p:attrNameLst>
                                      </p:cBhvr>
                                      <p:to>
                                        <p:strVal val="visible"/>
                                      </p:to>
                                    </p:set>
                                    <p:animEffect transition="in" filter="blinds(horizontal)">
                                      <p:cBhvr>
                                        <p:cTn id="13" dur="500"/>
                                        <p:tgtEl>
                                          <p:spTgt spid="14643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6435">
                                            <p:txEl>
                                              <p:pRg st="3" end="3"/>
                                            </p:txEl>
                                          </p:spTgt>
                                        </p:tgtEl>
                                        <p:attrNameLst>
                                          <p:attrName>style.visibility</p:attrName>
                                        </p:attrNameLst>
                                      </p:cBhvr>
                                      <p:to>
                                        <p:strVal val="visible"/>
                                      </p:to>
                                    </p:set>
                                    <p:anim calcmode="lin" valueType="num">
                                      <p:cBhvr additive="base">
                                        <p:cTn id="18" dur="5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6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46435">
                                            <p:txEl>
                                              <p:pRg st="4" end="4"/>
                                            </p:txEl>
                                          </p:spTgt>
                                        </p:tgtEl>
                                        <p:attrNameLst>
                                          <p:attrName>style.visibility</p:attrName>
                                        </p:attrNameLst>
                                      </p:cBhvr>
                                      <p:to>
                                        <p:strVal val="visible"/>
                                      </p:to>
                                    </p:set>
                                    <p:animEffect transition="in" filter="blinds(horizontal)">
                                      <p:cBhvr>
                                        <p:cTn id="24" dur="500"/>
                                        <p:tgtEl>
                                          <p:spTgt spid="14643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46435">
                                            <p:txEl>
                                              <p:pRg st="6" end="6"/>
                                            </p:txEl>
                                          </p:spTgt>
                                        </p:tgtEl>
                                        <p:attrNameLst>
                                          <p:attrName>style.visibility</p:attrName>
                                        </p:attrNameLst>
                                      </p:cBhvr>
                                      <p:to>
                                        <p:strVal val="visible"/>
                                      </p:to>
                                    </p:set>
                                    <p:animEffect transition="in" filter="blinds(horizontal)">
                                      <p:cBhvr>
                                        <p:cTn id="29" dur="500"/>
                                        <p:tgtEl>
                                          <p:spTgt spid="14643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46435">
                                            <p:txEl>
                                              <p:pRg st="7" end="7"/>
                                            </p:txEl>
                                          </p:spTgt>
                                        </p:tgtEl>
                                        <p:attrNameLst>
                                          <p:attrName>style.visibility</p:attrName>
                                        </p:attrNameLst>
                                      </p:cBhvr>
                                      <p:to>
                                        <p:strVal val="visible"/>
                                      </p:to>
                                    </p:set>
                                    <p:animEffect transition="in" filter="blinds(horizontal)">
                                      <p:cBhvr>
                                        <p:cTn id="34" dur="500"/>
                                        <p:tgtEl>
                                          <p:spTgt spid="14643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46435">
                                            <p:txEl>
                                              <p:pRg st="9" end="9"/>
                                            </p:txEl>
                                          </p:spTgt>
                                        </p:tgtEl>
                                        <p:attrNameLst>
                                          <p:attrName>style.visibility</p:attrName>
                                        </p:attrNameLst>
                                      </p:cBhvr>
                                      <p:to>
                                        <p:strVal val="visible"/>
                                      </p:to>
                                    </p:set>
                                    <p:animEffect transition="in" filter="blinds(horizontal)">
                                      <p:cBhvr>
                                        <p:cTn id="39" dur="500"/>
                                        <p:tgtEl>
                                          <p:spTgt spid="1464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3243282" y="500042"/>
            <a:ext cx="5186370" cy="1143000"/>
          </a:xfrm>
        </p:spPr>
        <p:txBody>
          <a:bodyPr/>
          <a:lstStyle/>
          <a:p>
            <a:pPr algn="ctr" eaLnBrk="1" hangingPunct="1">
              <a:defRPr/>
            </a:pPr>
            <a:r>
              <a:rPr lang="fa-IR" sz="2400" dirty="0" smtClean="0"/>
              <a:t>                                    </a:t>
            </a:r>
            <a:r>
              <a:rPr lang="fa-IR" sz="2800" dirty="0" smtClean="0"/>
              <a:t>تحت فشار دائم</a:t>
            </a:r>
            <a:endParaRPr lang="en-US" sz="2800" dirty="0" smtClean="0"/>
          </a:p>
        </p:txBody>
      </p:sp>
      <p:graphicFrame>
        <p:nvGraphicFramePr>
          <p:cNvPr id="147468" name="Object 12"/>
          <p:cNvGraphicFramePr>
            <a:graphicFrameLocks noGrp="1" noChangeAspect="1"/>
          </p:cNvGraphicFramePr>
          <p:nvPr>
            <p:ph idx="1"/>
          </p:nvPr>
        </p:nvGraphicFramePr>
        <p:xfrm>
          <a:off x="3714744" y="2143116"/>
          <a:ext cx="1990725" cy="3943350"/>
        </p:xfrm>
        <a:graphic>
          <a:graphicData uri="http://schemas.openxmlformats.org/presentationml/2006/ole">
            <mc:AlternateContent xmlns:mc="http://schemas.openxmlformats.org/markup-compatibility/2006">
              <mc:Choice xmlns:v="urn:schemas-microsoft-com:vml" Requires="v">
                <p:oleObj spid="_x0000_s18436" name="Bitmap Image" r:id="rId3" imgW="1991003" imgH="3943901" progId="PBrush">
                  <p:embed/>
                </p:oleObj>
              </mc:Choice>
              <mc:Fallback>
                <p:oleObj name="Bitmap Image" r:id="rId3" imgW="1991003" imgH="3943901" progId="PBrush">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4" y="2143116"/>
                        <a:ext cx="199072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70" name="Line 14"/>
          <p:cNvSpPr>
            <a:spLocks noChangeShapeType="1"/>
          </p:cNvSpPr>
          <p:nvPr/>
        </p:nvSpPr>
        <p:spPr bwMode="auto">
          <a:xfrm flipH="1">
            <a:off x="2627313" y="5229225"/>
            <a:ext cx="1728787" cy="144463"/>
          </a:xfrm>
          <a:prstGeom prst="line">
            <a:avLst/>
          </a:prstGeom>
          <a:noFill/>
          <a:ln w="9525">
            <a:solidFill>
              <a:schemeClr val="tx1"/>
            </a:solidFill>
            <a:round/>
            <a:headEnd/>
            <a:tailEnd type="triangle" w="med" len="med"/>
          </a:ln>
        </p:spPr>
        <p:txBody>
          <a:bodyPr/>
          <a:lstStyle/>
          <a:p>
            <a:endParaRPr lang="en-US"/>
          </a:p>
        </p:txBody>
      </p:sp>
      <p:sp>
        <p:nvSpPr>
          <p:cNvPr id="147471" name="Line 15"/>
          <p:cNvSpPr>
            <a:spLocks noChangeShapeType="1"/>
          </p:cNvSpPr>
          <p:nvPr/>
        </p:nvSpPr>
        <p:spPr bwMode="auto">
          <a:xfrm flipV="1">
            <a:off x="5364163" y="2636838"/>
            <a:ext cx="1295400" cy="504825"/>
          </a:xfrm>
          <a:prstGeom prst="line">
            <a:avLst/>
          </a:prstGeom>
          <a:noFill/>
          <a:ln w="9525">
            <a:solidFill>
              <a:schemeClr val="tx1"/>
            </a:solidFill>
            <a:round/>
            <a:headEnd/>
            <a:tailEnd type="triangle" w="med" len="med"/>
          </a:ln>
        </p:spPr>
        <p:txBody>
          <a:bodyPr/>
          <a:lstStyle/>
          <a:p>
            <a:endParaRPr lang="en-US"/>
          </a:p>
        </p:txBody>
      </p:sp>
      <p:sp>
        <p:nvSpPr>
          <p:cNvPr id="147472" name="Line 16"/>
          <p:cNvSpPr>
            <a:spLocks noChangeShapeType="1"/>
          </p:cNvSpPr>
          <p:nvPr/>
        </p:nvSpPr>
        <p:spPr bwMode="auto">
          <a:xfrm>
            <a:off x="5364163" y="4724400"/>
            <a:ext cx="1008062" cy="144463"/>
          </a:xfrm>
          <a:prstGeom prst="line">
            <a:avLst/>
          </a:prstGeom>
          <a:noFill/>
          <a:ln w="9525">
            <a:solidFill>
              <a:schemeClr val="tx1"/>
            </a:solidFill>
            <a:round/>
            <a:headEnd/>
            <a:tailEnd type="triangle" w="med" len="med"/>
          </a:ln>
        </p:spPr>
        <p:txBody>
          <a:bodyPr/>
          <a:lstStyle/>
          <a:p>
            <a:endParaRPr lang="en-US"/>
          </a:p>
        </p:txBody>
      </p:sp>
      <p:sp>
        <p:nvSpPr>
          <p:cNvPr id="147477" name="Text Box 21"/>
          <p:cNvSpPr txBox="1">
            <a:spLocks noChangeArrowheads="1"/>
          </p:cNvSpPr>
          <p:nvPr/>
        </p:nvSpPr>
        <p:spPr bwMode="auto">
          <a:xfrm>
            <a:off x="611188" y="5084763"/>
            <a:ext cx="1873250" cy="457200"/>
          </a:xfrm>
          <a:prstGeom prst="rect">
            <a:avLst/>
          </a:prstGeom>
          <a:noFill/>
          <a:ln w="12700">
            <a:noFill/>
            <a:miter lim="800000"/>
            <a:headEnd/>
            <a:tailEnd/>
          </a:ln>
        </p:spPr>
        <p:txBody>
          <a:bodyPr>
            <a:spAutoFit/>
          </a:bodyPr>
          <a:lstStyle/>
          <a:p>
            <a:pPr>
              <a:spcBef>
                <a:spcPct val="50000"/>
              </a:spcBef>
            </a:pPr>
            <a:r>
              <a:rPr lang="fa-IR"/>
              <a:t>سرلوله کف ساز</a:t>
            </a:r>
            <a:endParaRPr lang="en-US"/>
          </a:p>
        </p:txBody>
      </p:sp>
      <p:sp>
        <p:nvSpPr>
          <p:cNvPr id="147478" name="Text Box 22"/>
          <p:cNvSpPr txBox="1">
            <a:spLocks noChangeArrowheads="1"/>
          </p:cNvSpPr>
          <p:nvPr/>
        </p:nvSpPr>
        <p:spPr bwMode="auto">
          <a:xfrm>
            <a:off x="6732588" y="2060575"/>
            <a:ext cx="1871662" cy="457200"/>
          </a:xfrm>
          <a:prstGeom prst="rect">
            <a:avLst/>
          </a:prstGeom>
          <a:noFill/>
          <a:ln w="12700">
            <a:noFill/>
            <a:miter lim="800000"/>
            <a:headEnd/>
            <a:tailEnd/>
          </a:ln>
        </p:spPr>
        <p:txBody>
          <a:bodyPr>
            <a:spAutoFit/>
          </a:bodyPr>
          <a:lstStyle/>
          <a:p>
            <a:pPr>
              <a:spcBef>
                <a:spcPct val="50000"/>
              </a:spcBef>
            </a:pPr>
            <a:r>
              <a:rPr lang="fa-IR"/>
              <a:t>گاز ازت فشرده</a:t>
            </a:r>
            <a:endParaRPr lang="en-US"/>
          </a:p>
        </p:txBody>
      </p:sp>
      <p:sp>
        <p:nvSpPr>
          <p:cNvPr id="147479" name="Text Box 23"/>
          <p:cNvSpPr txBox="1">
            <a:spLocks noChangeArrowheads="1"/>
          </p:cNvSpPr>
          <p:nvPr/>
        </p:nvSpPr>
        <p:spPr bwMode="auto">
          <a:xfrm>
            <a:off x="6156325" y="4508500"/>
            <a:ext cx="2303463" cy="822325"/>
          </a:xfrm>
          <a:prstGeom prst="rect">
            <a:avLst/>
          </a:prstGeom>
          <a:noFill/>
          <a:ln w="12700">
            <a:noFill/>
            <a:miter lim="800000"/>
            <a:headEnd/>
            <a:tailEnd/>
          </a:ln>
        </p:spPr>
        <p:txBody>
          <a:bodyPr>
            <a:spAutoFit/>
          </a:bodyPr>
          <a:lstStyle/>
          <a:p>
            <a:pPr>
              <a:spcBef>
                <a:spcPct val="50000"/>
              </a:spcBef>
            </a:pPr>
            <a:r>
              <a:rPr lang="fa-IR"/>
              <a:t>مخلوط مایع کف کننده و آب</a:t>
            </a:r>
            <a:endParaRPr lang="en-US"/>
          </a:p>
        </p:txBody>
      </p:sp>
      <p:sp>
        <p:nvSpPr>
          <p:cNvPr id="10" name="Slide Number Placeholder 9"/>
          <p:cNvSpPr>
            <a:spLocks noGrp="1"/>
          </p:cNvSpPr>
          <p:nvPr>
            <p:ph type="sldNum" sz="quarter" idx="12"/>
          </p:nvPr>
        </p:nvSpPr>
        <p:spPr/>
        <p:txBody>
          <a:bodyPr/>
          <a:lstStyle/>
          <a:p>
            <a:pPr>
              <a:defRPr/>
            </a:pPr>
            <a:fld id="{8B8CD38B-DFA0-4811-9A4F-ABAE34EA59EB}" type="slidenum">
              <a:rPr lang="fa-IR" smtClean="0"/>
              <a:pPr>
                <a:defRPr/>
              </a:pPr>
              <a:t>102</a:t>
            </a:fld>
            <a:endParaRPr lang="en-US"/>
          </a:p>
        </p:txBody>
      </p:sp>
    </p:spTree>
  </p:cSld>
  <p:clrMapOvr>
    <a:masterClrMapping/>
  </p:clrMapOvr>
  <p:transition>
    <p:wipe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83" name="Rectangle 11"/>
          <p:cNvSpPr>
            <a:spLocks noGrp="1" noChangeArrowheads="1"/>
          </p:cNvSpPr>
          <p:nvPr>
            <p:ph type="title"/>
          </p:nvPr>
        </p:nvSpPr>
        <p:spPr>
          <a:xfrm>
            <a:off x="457200" y="274638"/>
            <a:ext cx="8229600" cy="922337"/>
          </a:xfrm>
        </p:spPr>
        <p:txBody>
          <a:bodyPr/>
          <a:lstStyle/>
          <a:p>
            <a:pPr algn="ctr" eaLnBrk="1" hangingPunct="1">
              <a:defRPr/>
            </a:pPr>
            <a:r>
              <a:rPr lang="fa-IR" sz="2800" dirty="0" smtClean="0"/>
              <a:t>بالن داخل</a:t>
            </a:r>
            <a:endParaRPr lang="en-US" sz="2800" dirty="0" smtClean="0"/>
          </a:p>
        </p:txBody>
      </p:sp>
      <p:graphicFrame>
        <p:nvGraphicFramePr>
          <p:cNvPr id="182279" name="Object 7"/>
          <p:cNvGraphicFramePr>
            <a:graphicFrameLocks noGrp="1" noChangeAspect="1"/>
          </p:cNvGraphicFramePr>
          <p:nvPr>
            <p:ph sz="half" idx="1"/>
          </p:nvPr>
        </p:nvGraphicFramePr>
        <p:xfrm>
          <a:off x="2143108" y="2214554"/>
          <a:ext cx="1828800" cy="3667125"/>
        </p:xfrm>
        <a:graphic>
          <a:graphicData uri="http://schemas.openxmlformats.org/presentationml/2006/ole">
            <mc:AlternateContent xmlns:mc="http://schemas.openxmlformats.org/markup-compatibility/2006">
              <mc:Choice xmlns:v="urn:schemas-microsoft-com:vml" Requires="v">
                <p:oleObj spid="_x0000_s19462" name="Bitmap Image" r:id="rId3" imgW="1828571" imgH="3666667" progId="PBrush">
                  <p:embed/>
                </p:oleObj>
              </mc:Choice>
              <mc:Fallback>
                <p:oleObj name="Bitmap Image" r:id="rId3" imgW="1828571" imgH="3666667" progId="PBrush">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08" y="2214554"/>
                        <a:ext cx="1828800" cy="366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82" name="Object 10"/>
          <p:cNvGraphicFramePr>
            <a:graphicFrameLocks noGrp="1" noChangeAspect="1"/>
          </p:cNvGraphicFramePr>
          <p:nvPr>
            <p:ph sz="half" idx="2"/>
          </p:nvPr>
        </p:nvGraphicFramePr>
        <p:xfrm>
          <a:off x="4932363" y="2205038"/>
          <a:ext cx="1971675" cy="3819525"/>
        </p:xfrm>
        <a:graphic>
          <a:graphicData uri="http://schemas.openxmlformats.org/presentationml/2006/ole">
            <mc:AlternateContent xmlns:mc="http://schemas.openxmlformats.org/markup-compatibility/2006">
              <mc:Choice xmlns:v="urn:schemas-microsoft-com:vml" Requires="v">
                <p:oleObj spid="_x0000_s19463" name="Bitmap Image" r:id="rId5" imgW="1971950" imgH="3820058" progId="PBrush">
                  <p:embed/>
                </p:oleObj>
              </mc:Choice>
              <mc:Fallback>
                <p:oleObj name="Bitmap Image" r:id="rId5" imgW="1971950" imgH="3820058" progId="PBrush">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2205038"/>
                        <a:ext cx="19716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2285" name="Line 13"/>
          <p:cNvSpPr>
            <a:spLocks noChangeShapeType="1"/>
          </p:cNvSpPr>
          <p:nvPr/>
        </p:nvSpPr>
        <p:spPr bwMode="auto">
          <a:xfrm flipH="1">
            <a:off x="1908175" y="5445125"/>
            <a:ext cx="1152525" cy="360363"/>
          </a:xfrm>
          <a:prstGeom prst="line">
            <a:avLst/>
          </a:prstGeom>
          <a:noFill/>
          <a:ln w="12700">
            <a:solidFill>
              <a:srgbClr val="000000"/>
            </a:solidFill>
            <a:round/>
            <a:headEnd/>
            <a:tailEnd type="triangle" w="med" len="med"/>
          </a:ln>
        </p:spPr>
        <p:txBody>
          <a:bodyPr/>
          <a:lstStyle/>
          <a:p>
            <a:endParaRPr lang="en-US"/>
          </a:p>
        </p:txBody>
      </p:sp>
      <p:sp>
        <p:nvSpPr>
          <p:cNvPr id="182286" name="Line 14"/>
          <p:cNvSpPr>
            <a:spLocks noChangeShapeType="1"/>
          </p:cNvSpPr>
          <p:nvPr/>
        </p:nvSpPr>
        <p:spPr bwMode="auto">
          <a:xfrm flipH="1">
            <a:off x="1908175" y="4437063"/>
            <a:ext cx="1511300" cy="360362"/>
          </a:xfrm>
          <a:prstGeom prst="line">
            <a:avLst/>
          </a:prstGeom>
          <a:noFill/>
          <a:ln w="12700">
            <a:solidFill>
              <a:srgbClr val="000000"/>
            </a:solidFill>
            <a:round/>
            <a:headEnd/>
            <a:tailEnd type="triangle" w="med" len="med"/>
          </a:ln>
        </p:spPr>
        <p:txBody>
          <a:bodyPr/>
          <a:lstStyle/>
          <a:p>
            <a:endParaRPr lang="en-US"/>
          </a:p>
        </p:txBody>
      </p:sp>
      <p:sp>
        <p:nvSpPr>
          <p:cNvPr id="182287" name="Line 15"/>
          <p:cNvSpPr>
            <a:spLocks noChangeShapeType="1"/>
          </p:cNvSpPr>
          <p:nvPr/>
        </p:nvSpPr>
        <p:spPr bwMode="auto">
          <a:xfrm flipH="1">
            <a:off x="1763713" y="2997200"/>
            <a:ext cx="1655762" cy="215900"/>
          </a:xfrm>
          <a:prstGeom prst="line">
            <a:avLst/>
          </a:prstGeom>
          <a:noFill/>
          <a:ln w="12700">
            <a:solidFill>
              <a:srgbClr val="000000"/>
            </a:solidFill>
            <a:round/>
            <a:headEnd/>
            <a:tailEnd type="triangle" w="med" len="med"/>
          </a:ln>
        </p:spPr>
        <p:txBody>
          <a:bodyPr/>
          <a:lstStyle/>
          <a:p>
            <a:endParaRPr lang="en-US"/>
          </a:p>
        </p:txBody>
      </p:sp>
      <p:sp>
        <p:nvSpPr>
          <p:cNvPr id="182288" name="Line 16"/>
          <p:cNvSpPr>
            <a:spLocks noChangeShapeType="1"/>
          </p:cNvSpPr>
          <p:nvPr/>
        </p:nvSpPr>
        <p:spPr bwMode="auto">
          <a:xfrm flipH="1" flipV="1">
            <a:off x="2124075" y="1557338"/>
            <a:ext cx="1295400" cy="647700"/>
          </a:xfrm>
          <a:prstGeom prst="line">
            <a:avLst/>
          </a:prstGeom>
          <a:noFill/>
          <a:ln w="12700">
            <a:solidFill>
              <a:srgbClr val="000000"/>
            </a:solidFill>
            <a:round/>
            <a:headEnd/>
            <a:tailEnd type="triangle" w="med" len="med"/>
          </a:ln>
        </p:spPr>
        <p:txBody>
          <a:bodyPr/>
          <a:lstStyle/>
          <a:p>
            <a:endParaRPr lang="en-US"/>
          </a:p>
        </p:txBody>
      </p:sp>
      <p:sp>
        <p:nvSpPr>
          <p:cNvPr id="182289" name="Line 17"/>
          <p:cNvSpPr>
            <a:spLocks noChangeShapeType="1"/>
          </p:cNvSpPr>
          <p:nvPr/>
        </p:nvSpPr>
        <p:spPr bwMode="auto">
          <a:xfrm flipH="1" flipV="1">
            <a:off x="1763713" y="2420938"/>
            <a:ext cx="574675" cy="215900"/>
          </a:xfrm>
          <a:prstGeom prst="line">
            <a:avLst/>
          </a:prstGeom>
          <a:noFill/>
          <a:ln w="12700">
            <a:solidFill>
              <a:srgbClr val="000000"/>
            </a:solidFill>
            <a:round/>
            <a:headEnd/>
            <a:tailEnd type="triangle" w="med" len="med"/>
          </a:ln>
        </p:spPr>
        <p:txBody>
          <a:bodyPr/>
          <a:lstStyle/>
          <a:p>
            <a:endParaRPr lang="en-US"/>
          </a:p>
        </p:txBody>
      </p:sp>
      <p:sp>
        <p:nvSpPr>
          <p:cNvPr id="182291" name="Line 19"/>
          <p:cNvSpPr>
            <a:spLocks noChangeShapeType="1"/>
          </p:cNvSpPr>
          <p:nvPr/>
        </p:nvSpPr>
        <p:spPr bwMode="auto">
          <a:xfrm flipV="1">
            <a:off x="6300788" y="2133600"/>
            <a:ext cx="1223962" cy="1152525"/>
          </a:xfrm>
          <a:prstGeom prst="line">
            <a:avLst/>
          </a:prstGeom>
          <a:noFill/>
          <a:ln w="12700">
            <a:solidFill>
              <a:srgbClr val="000000"/>
            </a:solidFill>
            <a:round/>
            <a:headEnd/>
            <a:tailEnd type="triangle" w="med" len="med"/>
          </a:ln>
        </p:spPr>
        <p:txBody>
          <a:bodyPr/>
          <a:lstStyle/>
          <a:p>
            <a:endParaRPr lang="en-US"/>
          </a:p>
        </p:txBody>
      </p:sp>
      <p:sp>
        <p:nvSpPr>
          <p:cNvPr id="182292" name="Line 20"/>
          <p:cNvSpPr>
            <a:spLocks noChangeShapeType="1"/>
          </p:cNvSpPr>
          <p:nvPr/>
        </p:nvSpPr>
        <p:spPr bwMode="auto">
          <a:xfrm>
            <a:off x="6443663" y="4652963"/>
            <a:ext cx="720725" cy="0"/>
          </a:xfrm>
          <a:prstGeom prst="line">
            <a:avLst/>
          </a:prstGeom>
          <a:noFill/>
          <a:ln w="12700">
            <a:solidFill>
              <a:srgbClr val="000000"/>
            </a:solidFill>
            <a:round/>
            <a:headEnd/>
            <a:tailEnd type="triangle" w="med" len="med"/>
          </a:ln>
        </p:spPr>
        <p:txBody>
          <a:bodyPr/>
          <a:lstStyle/>
          <a:p>
            <a:endParaRPr lang="en-US"/>
          </a:p>
        </p:txBody>
      </p:sp>
      <p:sp>
        <p:nvSpPr>
          <p:cNvPr id="182301" name="Text Box 29"/>
          <p:cNvSpPr txBox="1">
            <a:spLocks noChangeArrowheads="1"/>
          </p:cNvSpPr>
          <p:nvPr/>
        </p:nvSpPr>
        <p:spPr bwMode="auto">
          <a:xfrm>
            <a:off x="1042988" y="5949950"/>
            <a:ext cx="720725" cy="457200"/>
          </a:xfrm>
          <a:prstGeom prst="rect">
            <a:avLst/>
          </a:prstGeom>
          <a:noFill/>
          <a:ln w="12700">
            <a:noFill/>
            <a:miter lim="800000"/>
            <a:headEnd/>
            <a:tailEnd/>
          </a:ln>
        </p:spPr>
        <p:txBody>
          <a:bodyPr>
            <a:spAutoFit/>
          </a:bodyPr>
          <a:lstStyle/>
          <a:p>
            <a:pPr>
              <a:spcBef>
                <a:spcPct val="50000"/>
              </a:spcBef>
            </a:pPr>
            <a:r>
              <a:rPr lang="fa-IR"/>
              <a:t>آب</a:t>
            </a:r>
            <a:endParaRPr lang="en-US"/>
          </a:p>
        </p:txBody>
      </p:sp>
      <p:sp>
        <p:nvSpPr>
          <p:cNvPr id="182303" name="Text Box 31"/>
          <p:cNvSpPr txBox="1">
            <a:spLocks noChangeArrowheads="1"/>
          </p:cNvSpPr>
          <p:nvPr/>
        </p:nvSpPr>
        <p:spPr bwMode="auto">
          <a:xfrm>
            <a:off x="395288" y="4437063"/>
            <a:ext cx="1368425" cy="1187450"/>
          </a:xfrm>
          <a:prstGeom prst="rect">
            <a:avLst/>
          </a:prstGeom>
          <a:noFill/>
          <a:ln w="12700">
            <a:noFill/>
            <a:miter lim="800000"/>
            <a:headEnd/>
            <a:tailEnd/>
          </a:ln>
        </p:spPr>
        <p:txBody>
          <a:bodyPr>
            <a:spAutoFit/>
          </a:bodyPr>
          <a:lstStyle/>
          <a:p>
            <a:pPr>
              <a:spcBef>
                <a:spcPct val="50000"/>
              </a:spcBef>
            </a:pPr>
            <a:r>
              <a:rPr lang="fa-IR"/>
              <a:t>پلاستیک حاوی مایع کف کننده</a:t>
            </a:r>
            <a:endParaRPr lang="en-US"/>
          </a:p>
        </p:txBody>
      </p:sp>
      <p:sp>
        <p:nvSpPr>
          <p:cNvPr id="182304" name="Text Box 32"/>
          <p:cNvSpPr txBox="1">
            <a:spLocks noChangeArrowheads="1"/>
          </p:cNvSpPr>
          <p:nvPr/>
        </p:nvSpPr>
        <p:spPr bwMode="auto">
          <a:xfrm>
            <a:off x="323850" y="3068638"/>
            <a:ext cx="1368425" cy="457200"/>
          </a:xfrm>
          <a:prstGeom prst="rect">
            <a:avLst/>
          </a:prstGeom>
          <a:noFill/>
          <a:ln w="12700">
            <a:noFill/>
            <a:miter lim="800000"/>
            <a:headEnd/>
            <a:tailEnd/>
          </a:ln>
        </p:spPr>
        <p:txBody>
          <a:bodyPr>
            <a:spAutoFit/>
          </a:bodyPr>
          <a:lstStyle/>
          <a:p>
            <a:pPr>
              <a:spcBef>
                <a:spcPct val="50000"/>
              </a:spcBef>
            </a:pPr>
            <a:r>
              <a:rPr lang="fa-IR"/>
              <a:t>گازکربنیک</a:t>
            </a:r>
            <a:endParaRPr lang="en-US"/>
          </a:p>
        </p:txBody>
      </p:sp>
      <p:sp>
        <p:nvSpPr>
          <p:cNvPr id="182305" name="Text Box 33"/>
          <p:cNvSpPr txBox="1">
            <a:spLocks noChangeArrowheads="1"/>
          </p:cNvSpPr>
          <p:nvPr/>
        </p:nvSpPr>
        <p:spPr bwMode="auto">
          <a:xfrm>
            <a:off x="323850" y="2060575"/>
            <a:ext cx="1295400" cy="457200"/>
          </a:xfrm>
          <a:prstGeom prst="rect">
            <a:avLst/>
          </a:prstGeom>
          <a:noFill/>
          <a:ln w="12700">
            <a:noFill/>
            <a:miter lim="800000"/>
            <a:headEnd/>
            <a:tailEnd/>
          </a:ln>
        </p:spPr>
        <p:txBody>
          <a:bodyPr>
            <a:spAutoFit/>
          </a:bodyPr>
          <a:lstStyle/>
          <a:p>
            <a:pPr>
              <a:spcBef>
                <a:spcPct val="50000"/>
              </a:spcBef>
            </a:pPr>
            <a:r>
              <a:rPr lang="fa-IR"/>
              <a:t>حلقه ضامن</a:t>
            </a:r>
            <a:endParaRPr lang="en-US"/>
          </a:p>
        </p:txBody>
      </p:sp>
      <p:sp>
        <p:nvSpPr>
          <p:cNvPr id="182306" name="Text Box 34"/>
          <p:cNvSpPr txBox="1">
            <a:spLocks noChangeArrowheads="1"/>
          </p:cNvSpPr>
          <p:nvPr/>
        </p:nvSpPr>
        <p:spPr bwMode="auto">
          <a:xfrm>
            <a:off x="611188" y="1052513"/>
            <a:ext cx="1296987" cy="457200"/>
          </a:xfrm>
          <a:prstGeom prst="rect">
            <a:avLst/>
          </a:prstGeom>
          <a:noFill/>
          <a:ln w="12700">
            <a:noFill/>
            <a:miter lim="800000"/>
            <a:headEnd/>
            <a:tailEnd/>
          </a:ln>
        </p:spPr>
        <p:txBody>
          <a:bodyPr>
            <a:spAutoFit/>
          </a:bodyPr>
          <a:lstStyle/>
          <a:p>
            <a:pPr>
              <a:spcBef>
                <a:spcPct val="50000"/>
              </a:spcBef>
            </a:pPr>
            <a:r>
              <a:rPr lang="fa-IR"/>
              <a:t>کلاهک</a:t>
            </a:r>
            <a:endParaRPr lang="en-US"/>
          </a:p>
        </p:txBody>
      </p:sp>
      <p:sp>
        <p:nvSpPr>
          <p:cNvPr id="19473" name="Text Box 35"/>
          <p:cNvSpPr txBox="1">
            <a:spLocks noChangeArrowheads="1"/>
          </p:cNvSpPr>
          <p:nvPr/>
        </p:nvSpPr>
        <p:spPr bwMode="auto">
          <a:xfrm>
            <a:off x="7667625" y="1628775"/>
            <a:ext cx="1225550" cy="457200"/>
          </a:xfrm>
          <a:prstGeom prst="rect">
            <a:avLst/>
          </a:prstGeom>
          <a:noFill/>
          <a:ln w="12700">
            <a:noFill/>
            <a:miter lim="800000"/>
            <a:headEnd/>
            <a:tailEnd/>
          </a:ln>
        </p:spPr>
        <p:txBody>
          <a:bodyPr>
            <a:spAutoFit/>
          </a:bodyPr>
          <a:lstStyle/>
          <a:p>
            <a:pPr>
              <a:spcBef>
                <a:spcPct val="50000"/>
              </a:spcBef>
            </a:pPr>
            <a:endParaRPr lang="en-US"/>
          </a:p>
        </p:txBody>
      </p:sp>
      <p:sp>
        <p:nvSpPr>
          <p:cNvPr id="182308" name="Text Box 36"/>
          <p:cNvSpPr txBox="1">
            <a:spLocks noChangeArrowheads="1"/>
          </p:cNvSpPr>
          <p:nvPr/>
        </p:nvSpPr>
        <p:spPr bwMode="auto">
          <a:xfrm>
            <a:off x="7380288" y="1773238"/>
            <a:ext cx="1547812" cy="457200"/>
          </a:xfrm>
          <a:prstGeom prst="rect">
            <a:avLst/>
          </a:prstGeom>
          <a:noFill/>
          <a:ln w="12700">
            <a:noFill/>
            <a:miter lim="800000"/>
            <a:headEnd/>
            <a:tailEnd/>
          </a:ln>
        </p:spPr>
        <p:txBody>
          <a:bodyPr>
            <a:spAutoFit/>
          </a:bodyPr>
          <a:lstStyle/>
          <a:p>
            <a:pPr>
              <a:spcBef>
                <a:spcPct val="50000"/>
              </a:spcBef>
            </a:pPr>
            <a:r>
              <a:rPr lang="fa-IR"/>
              <a:t>گازکربنیک</a:t>
            </a:r>
            <a:endParaRPr lang="en-US"/>
          </a:p>
        </p:txBody>
      </p:sp>
      <p:sp>
        <p:nvSpPr>
          <p:cNvPr id="182309" name="Text Box 37"/>
          <p:cNvSpPr txBox="1">
            <a:spLocks noChangeArrowheads="1"/>
          </p:cNvSpPr>
          <p:nvPr/>
        </p:nvSpPr>
        <p:spPr bwMode="auto">
          <a:xfrm>
            <a:off x="7235825" y="4149725"/>
            <a:ext cx="1728788" cy="822325"/>
          </a:xfrm>
          <a:prstGeom prst="rect">
            <a:avLst/>
          </a:prstGeom>
          <a:noFill/>
          <a:ln w="12700">
            <a:noFill/>
            <a:miter lim="800000"/>
            <a:headEnd/>
            <a:tailEnd/>
          </a:ln>
        </p:spPr>
        <p:txBody>
          <a:bodyPr>
            <a:spAutoFit/>
          </a:bodyPr>
          <a:lstStyle/>
          <a:p>
            <a:pPr>
              <a:spcBef>
                <a:spcPct val="50000"/>
              </a:spcBef>
            </a:pPr>
            <a:r>
              <a:rPr lang="fa-IR"/>
              <a:t>مخلوط مایع کف کننده و آب</a:t>
            </a:r>
            <a:endParaRPr lang="en-US"/>
          </a:p>
        </p:txBody>
      </p:sp>
      <p:sp>
        <p:nvSpPr>
          <p:cNvPr id="20" name="Slide Number Placeholder 19"/>
          <p:cNvSpPr>
            <a:spLocks noGrp="1"/>
          </p:cNvSpPr>
          <p:nvPr>
            <p:ph type="sldNum" sz="quarter" idx="12"/>
          </p:nvPr>
        </p:nvSpPr>
        <p:spPr/>
        <p:txBody>
          <a:bodyPr/>
          <a:lstStyle/>
          <a:p>
            <a:pPr>
              <a:defRPr/>
            </a:pPr>
            <a:fld id="{F6A01A25-F668-4871-99C5-C39490A80744}" type="slidenum">
              <a:rPr lang="fa-IR" smtClean="0"/>
              <a:pPr>
                <a:defRPr/>
              </a:pPr>
              <a:t>103</a:t>
            </a:fld>
            <a:endParaRPr lang="en-US"/>
          </a:p>
        </p:txBody>
      </p:sp>
    </p:spTree>
  </p:cSld>
  <p:clrMapOvr>
    <a:masterClrMapping/>
  </p:clrMapOvr>
  <p:transition>
    <p:wipe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57200" y="274638"/>
            <a:ext cx="8229600" cy="1425575"/>
          </a:xfrm>
        </p:spPr>
        <p:txBody>
          <a:bodyPr/>
          <a:lstStyle/>
          <a:p>
            <a:pPr algn="ctr" eaLnBrk="1" hangingPunct="1">
              <a:defRPr/>
            </a:pPr>
            <a:r>
              <a:rPr lang="fa-IR" sz="3200" dirty="0" smtClean="0"/>
              <a:t>ج ) خاموش کننده های محتوی پودر شیمیایی</a:t>
            </a:r>
            <a:endParaRPr lang="en-US" sz="3200" dirty="0" smtClean="0"/>
          </a:p>
        </p:txBody>
      </p:sp>
      <p:sp>
        <p:nvSpPr>
          <p:cNvPr id="151555" name="Rectangle 3"/>
          <p:cNvSpPr>
            <a:spLocks noGrp="1" noChangeArrowheads="1"/>
          </p:cNvSpPr>
          <p:nvPr>
            <p:ph type="body" sz="half" idx="1"/>
          </p:nvPr>
        </p:nvSpPr>
        <p:spPr>
          <a:xfrm>
            <a:off x="755650" y="1916113"/>
            <a:ext cx="7854950" cy="3600450"/>
          </a:xfrm>
        </p:spPr>
        <p:txBody>
          <a:bodyPr/>
          <a:lstStyle/>
          <a:p>
            <a:pPr algn="r" eaLnBrk="1" hangingPunct="1">
              <a:buFont typeface="Wingdings" pitchFamily="2" charset="2"/>
              <a:buNone/>
            </a:pPr>
            <a:r>
              <a:rPr lang="fa-IR" sz="2800" dirty="0" smtClean="0">
                <a:effectLst/>
              </a:rPr>
              <a:t>این خاموش کننده ها درانواع قابل شارژو یک بارمصرف دربازارعرضه  می شوند و در دو نوع پودر و هوا و پودر و گاز هستند.</a:t>
            </a:r>
            <a:r>
              <a:rPr lang="fa-IR" sz="2400" dirty="0" smtClean="0">
                <a:effectLst/>
              </a:rPr>
              <a:t> </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p:txBody>
      </p:sp>
      <p:sp>
        <p:nvSpPr>
          <p:cNvPr id="4" name="Slide Number Placeholder 3"/>
          <p:cNvSpPr>
            <a:spLocks noGrp="1"/>
          </p:cNvSpPr>
          <p:nvPr>
            <p:ph type="sldNum" sz="quarter" idx="10"/>
          </p:nvPr>
        </p:nvSpPr>
        <p:spPr/>
        <p:txBody>
          <a:bodyPr/>
          <a:lstStyle/>
          <a:p>
            <a:pPr>
              <a:defRPr/>
            </a:pPr>
            <a:fld id="{69AEEC78-2058-47DC-9E8B-42B0A73615B6}" type="slidenum">
              <a:rPr lang="fa-IR" smtClean="0"/>
              <a:pPr>
                <a:defRPr/>
              </a:pPr>
              <a:t>104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additive="base">
                                        <p:cTn id="7" dur="500" fill="hold"/>
                                        <p:tgtEl>
                                          <p:spTgt spid="151554"/>
                                        </p:tgtEl>
                                        <p:attrNameLst>
                                          <p:attrName>ppt_x</p:attrName>
                                        </p:attrNameLst>
                                      </p:cBhvr>
                                      <p:tavLst>
                                        <p:tav tm="0">
                                          <p:val>
                                            <p:strVal val="#ppt_x"/>
                                          </p:val>
                                        </p:tav>
                                        <p:tav tm="100000">
                                          <p:val>
                                            <p:strVal val="#ppt_x"/>
                                          </p:val>
                                        </p:tav>
                                      </p:tavLst>
                                    </p:anim>
                                    <p:anim calcmode="lin" valueType="num">
                                      <p:cBhvr additive="base">
                                        <p:cTn id="8" dur="500" fill="hold"/>
                                        <p:tgtEl>
                                          <p:spTgt spid="151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13"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body" idx="4294967295"/>
          </p:nvPr>
        </p:nvSpPr>
        <p:spPr>
          <a:xfrm>
            <a:off x="4500562" y="1196975"/>
            <a:ext cx="4041775" cy="4533900"/>
          </a:xfrm>
        </p:spPr>
        <p:txBody>
          <a:bodyPr/>
          <a:lstStyle/>
          <a:p>
            <a:pPr algn="r" eaLnBrk="1" hangingPunct="1">
              <a:buFont typeface="Wingdings" pitchFamily="2" charset="2"/>
              <a:buNone/>
              <a:defRPr/>
            </a:pPr>
            <a:r>
              <a:rPr lang="fa-IR" sz="2800" dirty="0" smtClean="0">
                <a:solidFill>
                  <a:schemeClr val="tx2"/>
                </a:solidFill>
                <a:effectLst/>
              </a:rPr>
              <a:t>1) پودر و هوا :</a:t>
            </a:r>
          </a:p>
          <a:p>
            <a:pPr algn="r" eaLnBrk="1" hangingPunct="1">
              <a:buFont typeface="Wingdings" pitchFamily="2" charset="2"/>
              <a:buNone/>
              <a:defRPr/>
            </a:pPr>
            <a:endParaRPr lang="fa-IR" sz="2800" dirty="0" smtClean="0">
              <a:effectLst/>
            </a:endParaRPr>
          </a:p>
          <a:p>
            <a:pPr algn="r" eaLnBrk="1" hangingPunct="1">
              <a:buFont typeface="Wingdings" pitchFamily="2" charset="2"/>
              <a:buNone/>
              <a:defRPr/>
            </a:pPr>
            <a:r>
              <a:rPr lang="fa-IR" sz="2400" dirty="0" smtClean="0">
                <a:effectLst/>
              </a:rPr>
              <a:t>دو سوم حجم این خاموش کننده ها پودر، و یک سوم بقیه هوای خشک یا ازت است. یک مانومتر بر روی آنها نصب می باشد که فشار داخل آن کنترل شود.</a:t>
            </a:r>
            <a:endParaRPr lang="en-US" sz="2400" dirty="0" smtClean="0">
              <a:effectLst/>
            </a:endParaRPr>
          </a:p>
          <a:p>
            <a:pPr eaLnBrk="1" hangingPunct="1">
              <a:defRPr/>
            </a:pPr>
            <a:endParaRPr lang="en-US" dirty="0" smtClean="0"/>
          </a:p>
        </p:txBody>
      </p:sp>
      <p:graphicFrame>
        <p:nvGraphicFramePr>
          <p:cNvPr id="187396" name="Object 4"/>
          <p:cNvGraphicFramePr>
            <a:graphicFrameLocks noChangeAspect="1"/>
          </p:cNvGraphicFramePr>
          <p:nvPr/>
        </p:nvGraphicFramePr>
        <p:xfrm>
          <a:off x="1258888" y="1196975"/>
          <a:ext cx="2303462" cy="4752975"/>
        </p:xfrm>
        <a:graphic>
          <a:graphicData uri="http://schemas.openxmlformats.org/presentationml/2006/ole">
            <mc:AlternateContent xmlns:mc="http://schemas.openxmlformats.org/markup-compatibility/2006">
              <mc:Choice xmlns:v="urn:schemas-microsoft-com:vml" Requires="v">
                <p:oleObj spid="_x0000_s20484" name="Bitmap Image" r:id="rId3" imgW="1638529" imgH="3677163" progId="PBrush">
                  <p:embed/>
                </p:oleObj>
              </mc:Choice>
              <mc:Fallback>
                <p:oleObj name="Bitmap Image" r:id="rId3" imgW="1638529" imgH="3677163"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196975"/>
                        <a:ext cx="2303462"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105</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anim calcmode="lin" valueType="num">
                                      <p:cBhvr additive="base">
                                        <p:cTn id="7" dur="500" fill="hold"/>
                                        <p:tgtEl>
                                          <p:spTgt spid="187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7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87395">
                                            <p:txEl>
                                              <p:pRg st="2" end="2"/>
                                            </p:txEl>
                                          </p:spTgt>
                                        </p:tgtEl>
                                        <p:attrNameLst>
                                          <p:attrName>style.visibility</p:attrName>
                                        </p:attrNameLst>
                                      </p:cBhvr>
                                      <p:to>
                                        <p:strVal val="visible"/>
                                      </p:to>
                                    </p:set>
                                    <p:animEffect transition="in" filter="plus(in)">
                                      <p:cBhvr>
                                        <p:cTn id="13" dur="2000"/>
                                        <p:tgtEl>
                                          <p:spTgt spid="18739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87396"/>
                                        </p:tgtEl>
                                        <p:attrNameLst>
                                          <p:attrName>style.visibility</p:attrName>
                                        </p:attrNameLst>
                                      </p:cBhvr>
                                      <p:to>
                                        <p:strVal val="visible"/>
                                      </p:to>
                                    </p:set>
                                    <p:animEffect transition="in" filter="plus(in)">
                                      <p:cBhvr>
                                        <p:cTn id="18" dur="2000"/>
                                        <p:tgtEl>
                                          <p:spTgt spid="18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idx="4294967295"/>
          </p:nvPr>
        </p:nvSpPr>
        <p:spPr>
          <a:xfrm>
            <a:off x="285720" y="1109675"/>
            <a:ext cx="8445500" cy="4176713"/>
          </a:xfrm>
          <a:noFill/>
        </p:spPr>
        <p:txBody>
          <a:bodyPr/>
          <a:lstStyle/>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800" dirty="0" smtClean="0">
                <a:solidFill>
                  <a:schemeClr val="tx2"/>
                </a:solidFill>
                <a:effectLst/>
              </a:rPr>
              <a:t>2) پودر و گاز :</a:t>
            </a:r>
          </a:p>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400" dirty="0" smtClean="0">
                <a:effectLst/>
              </a:rPr>
              <a:t>این خاموش کننده به دو نوع سیلندرداخل و سیلندر خارج تقسیم می شود.</a:t>
            </a:r>
          </a:p>
          <a:p>
            <a:pPr algn="r" eaLnBrk="1" hangingPunct="1">
              <a:buFont typeface="Wingdings" pitchFamily="2" charset="2"/>
              <a:buNone/>
            </a:pPr>
            <a:r>
              <a:rPr lang="fa-IR" sz="2400" dirty="0" smtClean="0">
                <a:effectLst/>
              </a:rPr>
              <a:t>دو سوم حجم این سیلندرها پودر ( بیکربنات سدیم ) و بقیه آن گازکربنیک است که عامل فشار آن است.</a:t>
            </a:r>
          </a:p>
          <a:p>
            <a:pPr algn="r" eaLnBrk="1" hangingPunct="1">
              <a:buFont typeface="Wingdings" pitchFamily="2" charset="2"/>
              <a:buNone/>
            </a:pPr>
            <a:r>
              <a:rPr lang="fa-IR" sz="2400" dirty="0" smtClean="0">
                <a:effectLst/>
              </a:rPr>
              <a:t>این کپسول ها هرسه ماه یک بار آزمایش می شوند تا ازکلوخه نشدن پودر مطمئن شویم.</a:t>
            </a:r>
            <a:r>
              <a:rPr lang="fa-IR" sz="2800" dirty="0" smtClean="0">
                <a:effectLst/>
              </a:rPr>
              <a:t> </a:t>
            </a:r>
            <a:endParaRPr lang="en-US" sz="28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106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723">
                                            <p:txEl>
                                              <p:pRg st="1" end="1"/>
                                            </p:txEl>
                                          </p:spTgt>
                                        </p:tgtEl>
                                        <p:attrNameLst>
                                          <p:attrName>style.visibility</p:attrName>
                                        </p:attrNameLst>
                                      </p:cBhvr>
                                      <p:to>
                                        <p:strVal val="visible"/>
                                      </p:to>
                                    </p:set>
                                    <p:anim calcmode="lin" valueType="num">
                                      <p:cBhvr additive="base">
                                        <p:cTn id="7" dur="500" fill="hold"/>
                                        <p:tgtEl>
                                          <p:spTgt spid="158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8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58723">
                                            <p:txEl>
                                              <p:pRg st="3" end="3"/>
                                            </p:txEl>
                                          </p:spTgt>
                                        </p:tgtEl>
                                        <p:attrNameLst>
                                          <p:attrName>style.visibility</p:attrName>
                                        </p:attrNameLst>
                                      </p:cBhvr>
                                      <p:to>
                                        <p:strVal val="visible"/>
                                      </p:to>
                                    </p:set>
                                    <p:animEffect transition="in" filter="plus(in)">
                                      <p:cBhvr>
                                        <p:cTn id="13" dur="2000"/>
                                        <p:tgtEl>
                                          <p:spTgt spid="158723">
                                            <p:txEl>
                                              <p:pRg st="3" end="3"/>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158723">
                                            <p:txEl>
                                              <p:pRg st="4" end="4"/>
                                            </p:txEl>
                                          </p:spTgt>
                                        </p:tgtEl>
                                        <p:attrNameLst>
                                          <p:attrName>style.visibility</p:attrName>
                                        </p:attrNameLst>
                                      </p:cBhvr>
                                      <p:to>
                                        <p:strVal val="visible"/>
                                      </p:to>
                                    </p:set>
                                    <p:animEffect transition="in" filter="plus(in)">
                                      <p:cBhvr>
                                        <p:cTn id="16" dur="2000"/>
                                        <p:tgtEl>
                                          <p:spTgt spid="158723">
                                            <p:txEl>
                                              <p:pRg st="4" end="4"/>
                                            </p:txEl>
                                          </p:spTgt>
                                        </p:tgtEl>
                                      </p:cBhvr>
                                    </p:animEffect>
                                  </p:childTnLst>
                                </p:cTn>
                              </p:par>
                              <p:par>
                                <p:cTn id="17" presetID="13" presetClass="entr" presetSubtype="16" fill="hold" nodeType="withEffect">
                                  <p:stCondLst>
                                    <p:cond delay="0"/>
                                  </p:stCondLst>
                                  <p:childTnLst>
                                    <p:set>
                                      <p:cBhvr>
                                        <p:cTn id="18" dur="1" fill="hold">
                                          <p:stCondLst>
                                            <p:cond delay="0"/>
                                          </p:stCondLst>
                                        </p:cTn>
                                        <p:tgtEl>
                                          <p:spTgt spid="158723">
                                            <p:txEl>
                                              <p:pRg st="5" end="5"/>
                                            </p:txEl>
                                          </p:spTgt>
                                        </p:tgtEl>
                                        <p:attrNameLst>
                                          <p:attrName>style.visibility</p:attrName>
                                        </p:attrNameLst>
                                      </p:cBhvr>
                                      <p:to>
                                        <p:strVal val="visible"/>
                                      </p:to>
                                    </p:set>
                                    <p:animEffect transition="in" filter="plus(in)">
                                      <p:cBhvr>
                                        <p:cTn id="19" dur="2000"/>
                                        <p:tgtEl>
                                          <p:spTgt spid="158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4" name="Rectangle 8"/>
          <p:cNvSpPr>
            <a:spLocks noGrp="1" noChangeArrowheads="1"/>
          </p:cNvSpPr>
          <p:nvPr>
            <p:ph type="title"/>
          </p:nvPr>
        </p:nvSpPr>
        <p:spPr>
          <a:xfrm>
            <a:off x="457200" y="274638"/>
            <a:ext cx="8229600" cy="850900"/>
          </a:xfrm>
        </p:spPr>
        <p:txBody>
          <a:bodyPr/>
          <a:lstStyle/>
          <a:p>
            <a:pPr algn="ctr" eaLnBrk="1" hangingPunct="1">
              <a:defRPr/>
            </a:pPr>
            <a:r>
              <a:rPr lang="fa-IR" sz="2800" dirty="0" smtClean="0"/>
              <a:t>کپسول های پودر و گاز</a:t>
            </a:r>
            <a:endParaRPr lang="en-US" sz="2800" dirty="0" smtClean="0"/>
          </a:p>
        </p:txBody>
      </p:sp>
      <p:graphicFrame>
        <p:nvGraphicFramePr>
          <p:cNvPr id="188420" name="Object 4"/>
          <p:cNvGraphicFramePr>
            <a:graphicFrameLocks noGrp="1" noChangeAspect="1"/>
          </p:cNvGraphicFramePr>
          <p:nvPr>
            <p:ph sz="half" idx="1"/>
          </p:nvPr>
        </p:nvGraphicFramePr>
        <p:xfrm>
          <a:off x="2285984" y="2500306"/>
          <a:ext cx="2095500" cy="3705225"/>
        </p:xfrm>
        <a:graphic>
          <a:graphicData uri="http://schemas.openxmlformats.org/presentationml/2006/ole">
            <mc:AlternateContent xmlns:mc="http://schemas.openxmlformats.org/markup-compatibility/2006">
              <mc:Choice xmlns:v="urn:schemas-microsoft-com:vml" Requires="v">
                <p:oleObj spid="_x0000_s21510" name="Bitmap Image" r:id="rId3" imgW="2095793" imgH="3704762" progId="PBrush">
                  <p:embed/>
                </p:oleObj>
              </mc:Choice>
              <mc:Fallback>
                <p:oleObj name="Bitmap Image" r:id="rId3" imgW="2095793" imgH="3704762"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4" y="2500306"/>
                        <a:ext cx="209550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8423" name="Object 7"/>
          <p:cNvGraphicFramePr>
            <a:graphicFrameLocks noGrp="1" noChangeAspect="1"/>
          </p:cNvGraphicFramePr>
          <p:nvPr>
            <p:ph sz="half" idx="2"/>
          </p:nvPr>
        </p:nvGraphicFramePr>
        <p:xfrm>
          <a:off x="5043488" y="2133600"/>
          <a:ext cx="1865312" cy="4032250"/>
        </p:xfrm>
        <a:graphic>
          <a:graphicData uri="http://schemas.openxmlformats.org/presentationml/2006/ole">
            <mc:AlternateContent xmlns:mc="http://schemas.openxmlformats.org/markup-compatibility/2006">
              <mc:Choice xmlns:v="urn:schemas-microsoft-com:vml" Requires="v">
                <p:oleObj spid="_x0000_s21511" name="Bitmap Image" r:id="rId5" imgW="1704762" imgH="3685714" progId="PBrush">
                  <p:embed/>
                </p:oleObj>
              </mc:Choice>
              <mc:Fallback>
                <p:oleObj name="Bitmap Image" r:id="rId5" imgW="1704762" imgH="3685714" progId="PBrush">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3488" y="2133600"/>
                        <a:ext cx="186531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8426" name="Line 10"/>
          <p:cNvSpPr>
            <a:spLocks noChangeShapeType="1"/>
          </p:cNvSpPr>
          <p:nvPr/>
        </p:nvSpPr>
        <p:spPr bwMode="auto">
          <a:xfrm flipV="1">
            <a:off x="6084888" y="2349500"/>
            <a:ext cx="1150937" cy="215900"/>
          </a:xfrm>
          <a:prstGeom prst="line">
            <a:avLst/>
          </a:prstGeom>
          <a:noFill/>
          <a:ln w="12700">
            <a:solidFill>
              <a:srgbClr val="000000"/>
            </a:solidFill>
            <a:round/>
            <a:headEnd/>
            <a:tailEnd type="triangle" w="med" len="med"/>
          </a:ln>
        </p:spPr>
        <p:txBody>
          <a:bodyPr/>
          <a:lstStyle/>
          <a:p>
            <a:endParaRPr lang="en-US"/>
          </a:p>
        </p:txBody>
      </p:sp>
      <p:sp>
        <p:nvSpPr>
          <p:cNvPr id="188427" name="Line 11"/>
          <p:cNvSpPr>
            <a:spLocks noChangeShapeType="1"/>
          </p:cNvSpPr>
          <p:nvPr/>
        </p:nvSpPr>
        <p:spPr bwMode="auto">
          <a:xfrm flipV="1">
            <a:off x="6156325" y="4652963"/>
            <a:ext cx="1152525" cy="71437"/>
          </a:xfrm>
          <a:prstGeom prst="line">
            <a:avLst/>
          </a:prstGeom>
          <a:noFill/>
          <a:ln w="12700">
            <a:solidFill>
              <a:srgbClr val="000000"/>
            </a:solidFill>
            <a:round/>
            <a:headEnd/>
            <a:tailEnd type="triangle" w="med" len="med"/>
          </a:ln>
        </p:spPr>
        <p:txBody>
          <a:bodyPr/>
          <a:lstStyle/>
          <a:p>
            <a:endParaRPr lang="en-US"/>
          </a:p>
        </p:txBody>
      </p:sp>
      <p:sp>
        <p:nvSpPr>
          <p:cNvPr id="188428" name="Line 12"/>
          <p:cNvSpPr>
            <a:spLocks noChangeShapeType="1"/>
          </p:cNvSpPr>
          <p:nvPr/>
        </p:nvSpPr>
        <p:spPr bwMode="auto">
          <a:xfrm>
            <a:off x="5292725" y="5805488"/>
            <a:ext cx="2087563" cy="431800"/>
          </a:xfrm>
          <a:prstGeom prst="line">
            <a:avLst/>
          </a:prstGeom>
          <a:noFill/>
          <a:ln w="12700">
            <a:solidFill>
              <a:srgbClr val="000000"/>
            </a:solidFill>
            <a:round/>
            <a:headEnd/>
            <a:tailEnd type="triangle" w="med" len="med"/>
          </a:ln>
        </p:spPr>
        <p:txBody>
          <a:bodyPr/>
          <a:lstStyle/>
          <a:p>
            <a:endParaRPr lang="en-US"/>
          </a:p>
        </p:txBody>
      </p:sp>
      <p:sp>
        <p:nvSpPr>
          <p:cNvPr id="188432" name="Line 16"/>
          <p:cNvSpPr>
            <a:spLocks noChangeShapeType="1"/>
          </p:cNvSpPr>
          <p:nvPr/>
        </p:nvSpPr>
        <p:spPr bwMode="auto">
          <a:xfrm flipV="1">
            <a:off x="6084888" y="3573463"/>
            <a:ext cx="1150937" cy="71437"/>
          </a:xfrm>
          <a:prstGeom prst="line">
            <a:avLst/>
          </a:prstGeom>
          <a:noFill/>
          <a:ln w="12700">
            <a:solidFill>
              <a:srgbClr val="000000"/>
            </a:solidFill>
            <a:round/>
            <a:headEnd/>
            <a:tailEnd type="triangle" w="med" len="med"/>
          </a:ln>
        </p:spPr>
        <p:txBody>
          <a:bodyPr/>
          <a:lstStyle/>
          <a:p>
            <a:endParaRPr lang="en-US"/>
          </a:p>
        </p:txBody>
      </p:sp>
      <p:sp>
        <p:nvSpPr>
          <p:cNvPr id="188433" name="Line 17"/>
          <p:cNvSpPr>
            <a:spLocks noChangeShapeType="1"/>
          </p:cNvSpPr>
          <p:nvPr/>
        </p:nvSpPr>
        <p:spPr bwMode="auto">
          <a:xfrm flipH="1" flipV="1">
            <a:off x="1908175" y="2997200"/>
            <a:ext cx="2232025" cy="1439863"/>
          </a:xfrm>
          <a:prstGeom prst="line">
            <a:avLst/>
          </a:prstGeom>
          <a:noFill/>
          <a:ln w="12700">
            <a:solidFill>
              <a:srgbClr val="000000"/>
            </a:solidFill>
            <a:round/>
            <a:headEnd/>
            <a:tailEnd type="triangle" w="med" len="med"/>
          </a:ln>
        </p:spPr>
        <p:txBody>
          <a:bodyPr/>
          <a:lstStyle/>
          <a:p>
            <a:endParaRPr lang="en-US"/>
          </a:p>
        </p:txBody>
      </p:sp>
      <p:sp>
        <p:nvSpPr>
          <p:cNvPr id="188434" name="Line 18"/>
          <p:cNvSpPr>
            <a:spLocks noChangeShapeType="1"/>
          </p:cNvSpPr>
          <p:nvPr/>
        </p:nvSpPr>
        <p:spPr bwMode="auto">
          <a:xfrm flipH="1" flipV="1">
            <a:off x="1908175" y="5157788"/>
            <a:ext cx="647700" cy="431800"/>
          </a:xfrm>
          <a:prstGeom prst="line">
            <a:avLst/>
          </a:prstGeom>
          <a:noFill/>
          <a:ln w="12700">
            <a:solidFill>
              <a:srgbClr val="000000"/>
            </a:solidFill>
            <a:round/>
            <a:headEnd/>
            <a:tailEnd type="triangle" w="med" len="med"/>
          </a:ln>
        </p:spPr>
        <p:txBody>
          <a:bodyPr/>
          <a:lstStyle/>
          <a:p>
            <a:endParaRPr lang="en-US"/>
          </a:p>
        </p:txBody>
      </p:sp>
      <p:sp>
        <p:nvSpPr>
          <p:cNvPr id="188435" name="Line 19"/>
          <p:cNvSpPr>
            <a:spLocks noChangeShapeType="1"/>
          </p:cNvSpPr>
          <p:nvPr/>
        </p:nvSpPr>
        <p:spPr bwMode="auto">
          <a:xfrm flipH="1">
            <a:off x="2124075" y="5805488"/>
            <a:ext cx="503238" cy="0"/>
          </a:xfrm>
          <a:prstGeom prst="line">
            <a:avLst/>
          </a:prstGeom>
          <a:noFill/>
          <a:ln w="12700">
            <a:solidFill>
              <a:srgbClr val="000000"/>
            </a:solidFill>
            <a:round/>
            <a:headEnd/>
            <a:tailEnd type="triangle" w="med" len="med"/>
          </a:ln>
        </p:spPr>
        <p:txBody>
          <a:bodyPr/>
          <a:lstStyle/>
          <a:p>
            <a:endParaRPr lang="en-US"/>
          </a:p>
        </p:txBody>
      </p:sp>
      <p:sp>
        <p:nvSpPr>
          <p:cNvPr id="188436" name="Line 20"/>
          <p:cNvSpPr>
            <a:spLocks noChangeShapeType="1"/>
          </p:cNvSpPr>
          <p:nvPr/>
        </p:nvSpPr>
        <p:spPr bwMode="auto">
          <a:xfrm flipH="1">
            <a:off x="1979613" y="5949950"/>
            <a:ext cx="576262" cy="287338"/>
          </a:xfrm>
          <a:prstGeom prst="line">
            <a:avLst/>
          </a:prstGeom>
          <a:noFill/>
          <a:ln w="12700">
            <a:solidFill>
              <a:srgbClr val="000000"/>
            </a:solidFill>
            <a:round/>
            <a:headEnd/>
            <a:tailEnd type="triangle" w="med" len="med"/>
          </a:ln>
        </p:spPr>
        <p:txBody>
          <a:bodyPr/>
          <a:lstStyle/>
          <a:p>
            <a:endParaRPr lang="en-US"/>
          </a:p>
        </p:txBody>
      </p:sp>
      <p:sp>
        <p:nvSpPr>
          <p:cNvPr id="188441" name="Text Box 25"/>
          <p:cNvSpPr txBox="1">
            <a:spLocks noChangeArrowheads="1"/>
          </p:cNvSpPr>
          <p:nvPr/>
        </p:nvSpPr>
        <p:spPr bwMode="auto">
          <a:xfrm>
            <a:off x="250825" y="2276475"/>
            <a:ext cx="1512888" cy="822325"/>
          </a:xfrm>
          <a:prstGeom prst="rect">
            <a:avLst/>
          </a:prstGeom>
          <a:noFill/>
          <a:ln w="12700">
            <a:noFill/>
            <a:miter lim="800000"/>
            <a:headEnd/>
            <a:tailEnd/>
          </a:ln>
        </p:spPr>
        <p:txBody>
          <a:bodyPr>
            <a:spAutoFit/>
          </a:bodyPr>
          <a:lstStyle/>
          <a:p>
            <a:pPr>
              <a:spcBef>
                <a:spcPct val="50000"/>
              </a:spcBef>
            </a:pPr>
            <a:r>
              <a:rPr lang="fa-IR"/>
              <a:t>سیلندر گازکزبنیک</a:t>
            </a:r>
            <a:endParaRPr lang="en-US"/>
          </a:p>
        </p:txBody>
      </p:sp>
      <p:sp>
        <p:nvSpPr>
          <p:cNvPr id="21518" name="Text Box 26"/>
          <p:cNvSpPr txBox="1">
            <a:spLocks noChangeArrowheads="1"/>
          </p:cNvSpPr>
          <p:nvPr/>
        </p:nvSpPr>
        <p:spPr bwMode="auto">
          <a:xfrm>
            <a:off x="395288" y="4508500"/>
            <a:ext cx="1584325" cy="457200"/>
          </a:xfrm>
          <a:prstGeom prst="rect">
            <a:avLst/>
          </a:prstGeom>
          <a:noFill/>
          <a:ln w="12700">
            <a:noFill/>
            <a:miter lim="800000"/>
            <a:headEnd/>
            <a:tailEnd/>
          </a:ln>
        </p:spPr>
        <p:txBody>
          <a:bodyPr>
            <a:spAutoFit/>
          </a:bodyPr>
          <a:lstStyle/>
          <a:p>
            <a:pPr>
              <a:spcBef>
                <a:spcPct val="50000"/>
              </a:spcBef>
            </a:pPr>
            <a:endParaRPr lang="en-US"/>
          </a:p>
        </p:txBody>
      </p:sp>
      <p:sp>
        <p:nvSpPr>
          <p:cNvPr id="188443" name="Text Box 27"/>
          <p:cNvSpPr txBox="1">
            <a:spLocks noChangeArrowheads="1"/>
          </p:cNvSpPr>
          <p:nvPr/>
        </p:nvSpPr>
        <p:spPr bwMode="auto">
          <a:xfrm>
            <a:off x="0" y="4437063"/>
            <a:ext cx="1800225" cy="822325"/>
          </a:xfrm>
          <a:prstGeom prst="rect">
            <a:avLst/>
          </a:prstGeom>
          <a:noFill/>
          <a:ln w="12700">
            <a:noFill/>
            <a:miter lim="800000"/>
            <a:headEnd/>
            <a:tailEnd/>
          </a:ln>
        </p:spPr>
        <p:txBody>
          <a:bodyPr>
            <a:spAutoFit/>
          </a:bodyPr>
          <a:lstStyle/>
          <a:p>
            <a:pPr>
              <a:spcBef>
                <a:spcPct val="50000"/>
              </a:spcBef>
            </a:pPr>
            <a:r>
              <a:rPr lang="fa-IR"/>
              <a:t>اهرم فشار و تخلیه</a:t>
            </a:r>
            <a:endParaRPr lang="en-US"/>
          </a:p>
        </p:txBody>
      </p:sp>
      <p:sp>
        <p:nvSpPr>
          <p:cNvPr id="188444" name="Text Box 28"/>
          <p:cNvSpPr txBox="1">
            <a:spLocks noChangeArrowheads="1"/>
          </p:cNvSpPr>
          <p:nvPr/>
        </p:nvSpPr>
        <p:spPr bwMode="auto">
          <a:xfrm>
            <a:off x="179388" y="5516563"/>
            <a:ext cx="1871662" cy="457200"/>
          </a:xfrm>
          <a:prstGeom prst="rect">
            <a:avLst/>
          </a:prstGeom>
          <a:noFill/>
          <a:ln w="12700">
            <a:noFill/>
            <a:miter lim="800000"/>
            <a:headEnd/>
            <a:tailEnd/>
          </a:ln>
        </p:spPr>
        <p:txBody>
          <a:bodyPr>
            <a:spAutoFit/>
          </a:bodyPr>
          <a:lstStyle/>
          <a:p>
            <a:pPr>
              <a:spcBef>
                <a:spcPct val="50000"/>
              </a:spcBef>
            </a:pPr>
            <a:r>
              <a:rPr lang="fa-IR"/>
              <a:t>سرلوله پودرپاش</a:t>
            </a:r>
            <a:endParaRPr lang="en-US"/>
          </a:p>
        </p:txBody>
      </p:sp>
      <p:sp>
        <p:nvSpPr>
          <p:cNvPr id="188445" name="Text Box 29"/>
          <p:cNvSpPr txBox="1">
            <a:spLocks noChangeArrowheads="1"/>
          </p:cNvSpPr>
          <p:nvPr/>
        </p:nvSpPr>
        <p:spPr bwMode="auto">
          <a:xfrm>
            <a:off x="395288" y="6165850"/>
            <a:ext cx="1512887" cy="457200"/>
          </a:xfrm>
          <a:prstGeom prst="rect">
            <a:avLst/>
          </a:prstGeom>
          <a:noFill/>
          <a:ln w="12700">
            <a:noFill/>
            <a:miter lim="800000"/>
            <a:headEnd/>
            <a:tailEnd/>
          </a:ln>
        </p:spPr>
        <p:txBody>
          <a:bodyPr>
            <a:spAutoFit/>
          </a:bodyPr>
          <a:lstStyle/>
          <a:p>
            <a:pPr>
              <a:spcBef>
                <a:spcPct val="50000"/>
              </a:spcBef>
            </a:pPr>
            <a:r>
              <a:rPr lang="fa-IR"/>
              <a:t>نازل</a:t>
            </a:r>
            <a:endParaRPr lang="en-US"/>
          </a:p>
        </p:txBody>
      </p:sp>
      <p:sp>
        <p:nvSpPr>
          <p:cNvPr id="188446" name="Text Box 30"/>
          <p:cNvSpPr txBox="1">
            <a:spLocks noChangeArrowheads="1"/>
          </p:cNvSpPr>
          <p:nvPr/>
        </p:nvSpPr>
        <p:spPr bwMode="auto">
          <a:xfrm>
            <a:off x="7308850" y="1989138"/>
            <a:ext cx="1584325" cy="457200"/>
          </a:xfrm>
          <a:prstGeom prst="rect">
            <a:avLst/>
          </a:prstGeom>
          <a:noFill/>
          <a:ln w="12700">
            <a:noFill/>
            <a:miter lim="800000"/>
            <a:headEnd/>
            <a:tailEnd/>
          </a:ln>
        </p:spPr>
        <p:txBody>
          <a:bodyPr>
            <a:spAutoFit/>
          </a:bodyPr>
          <a:lstStyle/>
          <a:p>
            <a:pPr>
              <a:spcBef>
                <a:spcPct val="50000"/>
              </a:spcBef>
            </a:pPr>
            <a:r>
              <a:rPr lang="fa-IR"/>
              <a:t>سوزن فولادی</a:t>
            </a:r>
            <a:endParaRPr lang="en-US"/>
          </a:p>
        </p:txBody>
      </p:sp>
      <p:sp>
        <p:nvSpPr>
          <p:cNvPr id="188447" name="Text Box 31"/>
          <p:cNvSpPr txBox="1">
            <a:spLocks noChangeArrowheads="1"/>
          </p:cNvSpPr>
          <p:nvPr/>
        </p:nvSpPr>
        <p:spPr bwMode="auto">
          <a:xfrm>
            <a:off x="7019925" y="3284538"/>
            <a:ext cx="1584325" cy="457200"/>
          </a:xfrm>
          <a:prstGeom prst="rect">
            <a:avLst/>
          </a:prstGeom>
          <a:noFill/>
          <a:ln w="12700">
            <a:noFill/>
            <a:miter lim="800000"/>
            <a:headEnd/>
            <a:tailEnd/>
          </a:ln>
        </p:spPr>
        <p:txBody>
          <a:bodyPr>
            <a:spAutoFit/>
          </a:bodyPr>
          <a:lstStyle/>
          <a:p>
            <a:pPr>
              <a:spcBef>
                <a:spcPct val="50000"/>
              </a:spcBef>
            </a:pPr>
            <a:r>
              <a:rPr lang="fa-IR"/>
              <a:t>گازکربنیک</a:t>
            </a:r>
            <a:endParaRPr lang="en-US"/>
          </a:p>
        </p:txBody>
      </p:sp>
      <p:sp>
        <p:nvSpPr>
          <p:cNvPr id="188448" name="Text Box 32"/>
          <p:cNvSpPr txBox="1">
            <a:spLocks noChangeArrowheads="1"/>
          </p:cNvSpPr>
          <p:nvPr/>
        </p:nvSpPr>
        <p:spPr bwMode="auto">
          <a:xfrm>
            <a:off x="7380288" y="4365625"/>
            <a:ext cx="719137" cy="457200"/>
          </a:xfrm>
          <a:prstGeom prst="rect">
            <a:avLst/>
          </a:prstGeom>
          <a:noFill/>
          <a:ln w="12700">
            <a:noFill/>
            <a:miter lim="800000"/>
            <a:headEnd/>
            <a:tailEnd/>
          </a:ln>
        </p:spPr>
        <p:txBody>
          <a:bodyPr>
            <a:spAutoFit/>
          </a:bodyPr>
          <a:lstStyle/>
          <a:p>
            <a:pPr>
              <a:spcBef>
                <a:spcPct val="50000"/>
              </a:spcBef>
            </a:pPr>
            <a:r>
              <a:rPr lang="fa-IR"/>
              <a:t>پودر</a:t>
            </a:r>
            <a:endParaRPr lang="en-US"/>
          </a:p>
        </p:txBody>
      </p:sp>
      <p:sp>
        <p:nvSpPr>
          <p:cNvPr id="21525" name="Text Box 33"/>
          <p:cNvSpPr txBox="1">
            <a:spLocks noChangeArrowheads="1"/>
          </p:cNvSpPr>
          <p:nvPr/>
        </p:nvSpPr>
        <p:spPr bwMode="auto">
          <a:xfrm>
            <a:off x="7451725" y="5949950"/>
            <a:ext cx="1296988" cy="457200"/>
          </a:xfrm>
          <a:prstGeom prst="rect">
            <a:avLst/>
          </a:prstGeom>
          <a:noFill/>
          <a:ln w="12700">
            <a:noFill/>
            <a:miter lim="800000"/>
            <a:headEnd/>
            <a:tailEnd/>
          </a:ln>
        </p:spPr>
        <p:txBody>
          <a:bodyPr>
            <a:spAutoFit/>
          </a:bodyPr>
          <a:lstStyle/>
          <a:p>
            <a:pPr>
              <a:spcBef>
                <a:spcPct val="50000"/>
              </a:spcBef>
            </a:pPr>
            <a:endParaRPr lang="en-US"/>
          </a:p>
        </p:txBody>
      </p:sp>
      <p:sp>
        <p:nvSpPr>
          <p:cNvPr id="188450" name="Text Box 34"/>
          <p:cNvSpPr txBox="1">
            <a:spLocks noChangeArrowheads="1"/>
          </p:cNvSpPr>
          <p:nvPr/>
        </p:nvSpPr>
        <p:spPr bwMode="auto">
          <a:xfrm>
            <a:off x="7451725" y="6021388"/>
            <a:ext cx="631825" cy="457200"/>
          </a:xfrm>
          <a:prstGeom prst="rect">
            <a:avLst/>
          </a:prstGeom>
          <a:noFill/>
          <a:ln w="12700">
            <a:noFill/>
            <a:miter lim="800000"/>
            <a:headEnd/>
            <a:tailEnd/>
          </a:ln>
        </p:spPr>
        <p:txBody>
          <a:bodyPr wrap="none">
            <a:spAutoFit/>
          </a:bodyPr>
          <a:lstStyle/>
          <a:p>
            <a:r>
              <a:rPr lang="fa-IR"/>
              <a:t>نازل</a:t>
            </a:r>
            <a:endParaRPr lang="en-US"/>
          </a:p>
        </p:txBody>
      </p:sp>
      <p:sp>
        <p:nvSpPr>
          <p:cNvPr id="23" name="Slide Number Placeholder 22"/>
          <p:cNvSpPr>
            <a:spLocks noGrp="1"/>
          </p:cNvSpPr>
          <p:nvPr>
            <p:ph type="sldNum" sz="quarter" idx="12"/>
          </p:nvPr>
        </p:nvSpPr>
        <p:spPr/>
        <p:txBody>
          <a:bodyPr/>
          <a:lstStyle/>
          <a:p>
            <a:pPr>
              <a:defRPr/>
            </a:pPr>
            <a:fld id="{F6A01A25-F668-4871-99C5-C39490A80744}" type="slidenum">
              <a:rPr lang="fa-IR" smtClean="0"/>
              <a:pPr>
                <a:defRPr/>
              </a:pPr>
              <a:t>107</a:t>
            </a:fld>
            <a:endParaRPr lang="en-US"/>
          </a:p>
        </p:txBody>
      </p:sp>
    </p:spTree>
  </p:cSld>
  <p:clrMapOvr>
    <a:masterClrMapping/>
  </p:clrMapOvr>
  <p:transition>
    <p:wipe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274638"/>
            <a:ext cx="8229600" cy="1066800"/>
          </a:xfrm>
        </p:spPr>
        <p:txBody>
          <a:bodyPr/>
          <a:lstStyle/>
          <a:p>
            <a:pPr algn="ctr" eaLnBrk="1" hangingPunct="1">
              <a:defRPr/>
            </a:pPr>
            <a:r>
              <a:rPr lang="fa-IR" sz="3200" dirty="0" smtClean="0"/>
              <a:t>د ) خاموش کننده های محتوی گازکربنیک</a:t>
            </a:r>
            <a:endParaRPr lang="en-US" sz="3200" dirty="0" smtClean="0"/>
          </a:p>
        </p:txBody>
      </p:sp>
      <p:sp>
        <p:nvSpPr>
          <p:cNvPr id="159747" name="Rectangle 3"/>
          <p:cNvSpPr>
            <a:spLocks noGrp="1" noChangeArrowheads="1"/>
          </p:cNvSpPr>
          <p:nvPr>
            <p:ph idx="1"/>
          </p:nvPr>
        </p:nvSpPr>
        <p:spPr>
          <a:xfrm>
            <a:off x="457200" y="1484313"/>
            <a:ext cx="8229600" cy="4649787"/>
          </a:xfrm>
        </p:spPr>
        <p:txBody>
          <a:bodyPr/>
          <a:lstStyle/>
          <a:p>
            <a:pPr algn="r" eaLnBrk="1" hangingPunct="1">
              <a:buFont typeface="Wingdings" pitchFamily="2" charset="2"/>
              <a:buNone/>
            </a:pPr>
            <a:r>
              <a:rPr lang="fa-IR" sz="2400" smtClean="0">
                <a:effectLst/>
              </a:rPr>
              <a:t>این خاموش کننده ها دارای طول عمر و اطمینان به کار زیاد می باشند.</a:t>
            </a:r>
          </a:p>
          <a:p>
            <a:pPr algn="r" eaLnBrk="1" hangingPunct="1">
              <a:buFont typeface="Wingdings" pitchFamily="2" charset="2"/>
              <a:buNone/>
            </a:pPr>
            <a:r>
              <a:rPr lang="fa-IR" sz="2400" smtClean="0">
                <a:effectLst/>
              </a:rPr>
              <a:t>از مشخصه های این خاموش کننده وجود سرلوله ی شیپوری می باشد که این سرلوله برای جلوگیری از یخ زدن گاز در حین عبور از مسیر می باشد. </a:t>
            </a:r>
          </a:p>
          <a:p>
            <a:pPr algn="r" eaLnBrk="1" hangingPunct="1">
              <a:buFont typeface="Wingdings" pitchFamily="2" charset="2"/>
              <a:buNone/>
            </a:pPr>
            <a:r>
              <a:rPr lang="fa-IR" sz="2400" smtClean="0">
                <a:effectLst/>
              </a:rPr>
              <a:t>از معایب این خاموش کننده این است که گران است ؛ از طرف دیگر استفاده از گاز کربنیک در مکان های بدون تهویه باعث کاهش دید ، بیهوشی و مرگ</a:t>
            </a:r>
          </a:p>
          <a:p>
            <a:pPr algn="r" eaLnBrk="1" hangingPunct="1">
              <a:buFont typeface="Wingdings" pitchFamily="2" charset="2"/>
              <a:buNone/>
            </a:pPr>
            <a:r>
              <a:rPr lang="fa-IR" sz="2400" smtClean="0">
                <a:effectLst/>
              </a:rPr>
              <a:t>می شود. </a:t>
            </a:r>
          </a:p>
          <a:p>
            <a:pPr algn="r" eaLnBrk="1" hangingPunct="1">
              <a:buFont typeface="Wingdings" pitchFamily="2" charset="2"/>
              <a:buNone/>
            </a:pPr>
            <a:r>
              <a:rPr lang="fa-IR" sz="2400" smtClean="0">
                <a:effectLst/>
              </a:rPr>
              <a:t>انواع این خاموش کننده را در اسلاید های بعدی مشاهده می کنید.</a:t>
            </a:r>
            <a:endParaRPr lang="en-US" sz="2400" smtClean="0">
              <a:effectLst/>
            </a:endParaRPr>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108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46"/>
                                        </p:tgtEl>
                                        <p:attrNameLst>
                                          <p:attrName>style.visibility</p:attrName>
                                        </p:attrNameLst>
                                      </p:cBhvr>
                                      <p:to>
                                        <p:strVal val="visible"/>
                                      </p:to>
                                    </p:set>
                                    <p:anim calcmode="lin" valueType="num">
                                      <p:cBhvr additive="base">
                                        <p:cTn id="7" dur="500" fill="hold"/>
                                        <p:tgtEl>
                                          <p:spTgt spid="159746"/>
                                        </p:tgtEl>
                                        <p:attrNameLst>
                                          <p:attrName>ppt_x</p:attrName>
                                        </p:attrNameLst>
                                      </p:cBhvr>
                                      <p:tavLst>
                                        <p:tav tm="0">
                                          <p:val>
                                            <p:strVal val="#ppt_x"/>
                                          </p:val>
                                        </p:tav>
                                        <p:tav tm="100000">
                                          <p:val>
                                            <p:strVal val="#ppt_x"/>
                                          </p:val>
                                        </p:tav>
                                      </p:tavLst>
                                    </p:anim>
                                    <p:anim calcmode="lin" valueType="num">
                                      <p:cBhvr additive="base">
                                        <p:cTn id="8" dur="500" fill="hold"/>
                                        <p:tgtEl>
                                          <p:spTgt spid="1597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59747">
                                            <p:txEl>
                                              <p:pRg st="0" end="0"/>
                                            </p:txEl>
                                          </p:spTgt>
                                        </p:tgtEl>
                                        <p:attrNameLst>
                                          <p:attrName>style.visibility</p:attrName>
                                        </p:attrNameLst>
                                      </p:cBhvr>
                                      <p:to>
                                        <p:strVal val="visible"/>
                                      </p:to>
                                    </p:set>
                                    <p:animEffect transition="in" filter="plus(in)">
                                      <p:cBhvr>
                                        <p:cTn id="13" dur="2000"/>
                                        <p:tgtEl>
                                          <p:spTgt spid="159747">
                                            <p:txEl>
                                              <p:pRg st="0" end="0"/>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159747">
                                            <p:txEl>
                                              <p:pRg st="1" end="1"/>
                                            </p:txEl>
                                          </p:spTgt>
                                        </p:tgtEl>
                                        <p:attrNameLst>
                                          <p:attrName>style.visibility</p:attrName>
                                        </p:attrNameLst>
                                      </p:cBhvr>
                                      <p:to>
                                        <p:strVal val="visible"/>
                                      </p:to>
                                    </p:set>
                                    <p:animEffect transition="in" filter="plus(in)">
                                      <p:cBhvr>
                                        <p:cTn id="16" dur="2000"/>
                                        <p:tgtEl>
                                          <p:spTgt spid="159747">
                                            <p:txEl>
                                              <p:pRg st="1" end="1"/>
                                            </p:txEl>
                                          </p:spTgt>
                                        </p:tgtEl>
                                      </p:cBhvr>
                                    </p:animEffect>
                                  </p:childTnLst>
                                </p:cTn>
                              </p:par>
                              <p:par>
                                <p:cTn id="17" presetID="13" presetClass="entr" presetSubtype="16" fill="hold" nodeType="withEffect">
                                  <p:stCondLst>
                                    <p:cond delay="0"/>
                                  </p:stCondLst>
                                  <p:childTnLst>
                                    <p:set>
                                      <p:cBhvr>
                                        <p:cTn id="18" dur="1" fill="hold">
                                          <p:stCondLst>
                                            <p:cond delay="0"/>
                                          </p:stCondLst>
                                        </p:cTn>
                                        <p:tgtEl>
                                          <p:spTgt spid="159747">
                                            <p:txEl>
                                              <p:pRg st="2" end="2"/>
                                            </p:txEl>
                                          </p:spTgt>
                                        </p:tgtEl>
                                        <p:attrNameLst>
                                          <p:attrName>style.visibility</p:attrName>
                                        </p:attrNameLst>
                                      </p:cBhvr>
                                      <p:to>
                                        <p:strVal val="visible"/>
                                      </p:to>
                                    </p:set>
                                    <p:animEffect transition="in" filter="plus(in)">
                                      <p:cBhvr>
                                        <p:cTn id="19" dur="2000"/>
                                        <p:tgtEl>
                                          <p:spTgt spid="159747">
                                            <p:txEl>
                                              <p:pRg st="2" end="2"/>
                                            </p:txEl>
                                          </p:spTgt>
                                        </p:tgtEl>
                                      </p:cBhvr>
                                    </p:animEffect>
                                  </p:childTnLst>
                                </p:cTn>
                              </p:par>
                              <p:par>
                                <p:cTn id="20" presetID="13" presetClass="entr" presetSubtype="16" fill="hold" nodeType="withEffect">
                                  <p:stCondLst>
                                    <p:cond delay="0"/>
                                  </p:stCondLst>
                                  <p:childTnLst>
                                    <p:set>
                                      <p:cBhvr>
                                        <p:cTn id="21" dur="1" fill="hold">
                                          <p:stCondLst>
                                            <p:cond delay="0"/>
                                          </p:stCondLst>
                                        </p:cTn>
                                        <p:tgtEl>
                                          <p:spTgt spid="159747">
                                            <p:txEl>
                                              <p:pRg st="3" end="3"/>
                                            </p:txEl>
                                          </p:spTgt>
                                        </p:tgtEl>
                                        <p:attrNameLst>
                                          <p:attrName>style.visibility</p:attrName>
                                        </p:attrNameLst>
                                      </p:cBhvr>
                                      <p:to>
                                        <p:strVal val="visible"/>
                                      </p:to>
                                    </p:set>
                                    <p:animEffect transition="in" filter="plus(in)">
                                      <p:cBhvr>
                                        <p:cTn id="22" dur="2000"/>
                                        <p:tgtEl>
                                          <p:spTgt spid="159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159747">
                                            <p:txEl>
                                              <p:pRg st="4" end="4"/>
                                            </p:txEl>
                                          </p:spTgt>
                                        </p:tgtEl>
                                        <p:attrNameLst>
                                          <p:attrName>style.visibility</p:attrName>
                                        </p:attrNameLst>
                                      </p:cBhvr>
                                      <p:to>
                                        <p:strVal val="visible"/>
                                      </p:to>
                                    </p:set>
                                    <p:anim calcmode="lin" valueType="num">
                                      <p:cBhvr additive="base">
                                        <p:cTn id="27" dur="50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Grp="1" noChangeArrowheads="1"/>
          </p:cNvSpPr>
          <p:nvPr>
            <p:ph type="body" idx="4294967295"/>
          </p:nvPr>
        </p:nvSpPr>
        <p:spPr>
          <a:xfrm>
            <a:off x="3579861" y="571480"/>
            <a:ext cx="2563775" cy="863600"/>
          </a:xfrm>
          <a:noFill/>
        </p:spPr>
        <p:txBody>
          <a:bodyPr>
            <a:normAutofit lnSpcReduction="10000"/>
          </a:bodyPr>
          <a:lstStyle/>
          <a:p>
            <a:pPr algn="ctr" rtl="1" eaLnBrk="1" hangingPunct="1">
              <a:buFont typeface="Wingdings" pitchFamily="2" charset="2"/>
              <a:buNone/>
            </a:pPr>
            <a:r>
              <a:rPr lang="fa-IR" sz="2400" dirty="0" smtClean="0">
                <a:solidFill>
                  <a:schemeClr val="tx2"/>
                </a:solidFill>
                <a:effectLst/>
              </a:rPr>
              <a:t>                                        </a:t>
            </a:r>
            <a:r>
              <a:rPr lang="fa-IR" sz="2800" dirty="0" smtClean="0">
                <a:solidFill>
                  <a:schemeClr val="tx2"/>
                </a:solidFill>
                <a:effectLst/>
              </a:rPr>
              <a:t>شیر فلکه ای</a:t>
            </a:r>
            <a:endParaRPr lang="en-US" sz="2800" dirty="0" smtClean="0">
              <a:solidFill>
                <a:schemeClr val="tx2"/>
              </a:solidFill>
              <a:effectLst/>
            </a:endParaRPr>
          </a:p>
        </p:txBody>
      </p:sp>
      <p:graphicFrame>
        <p:nvGraphicFramePr>
          <p:cNvPr id="160772" name="Object 4"/>
          <p:cNvGraphicFramePr>
            <a:graphicFrameLocks noChangeAspect="1"/>
          </p:cNvGraphicFramePr>
          <p:nvPr/>
        </p:nvGraphicFramePr>
        <p:xfrm>
          <a:off x="3132138" y="1700213"/>
          <a:ext cx="2611437" cy="4608512"/>
        </p:xfrm>
        <a:graphic>
          <a:graphicData uri="http://schemas.openxmlformats.org/presentationml/2006/ole">
            <mc:AlternateContent xmlns:mc="http://schemas.openxmlformats.org/markup-compatibility/2006">
              <mc:Choice xmlns:v="urn:schemas-microsoft-com:vml" Requires="v">
                <p:oleObj spid="_x0000_s22532" name="Bitmap Image" r:id="rId3" imgW="2324424" imgH="3495238" progId="PBrush">
                  <p:embed/>
                </p:oleObj>
              </mc:Choice>
              <mc:Fallback>
                <p:oleObj name="Bitmap Image" r:id="rId3" imgW="2324424" imgH="3495238"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700213"/>
                        <a:ext cx="261143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76" name="Line 8"/>
          <p:cNvSpPr>
            <a:spLocks noChangeShapeType="1"/>
          </p:cNvSpPr>
          <p:nvPr/>
        </p:nvSpPr>
        <p:spPr bwMode="auto">
          <a:xfrm>
            <a:off x="5003800" y="5373688"/>
            <a:ext cx="1152525" cy="71437"/>
          </a:xfrm>
          <a:prstGeom prst="line">
            <a:avLst/>
          </a:prstGeom>
          <a:noFill/>
          <a:ln w="12700">
            <a:solidFill>
              <a:srgbClr val="000000"/>
            </a:solidFill>
            <a:round/>
            <a:headEnd/>
            <a:tailEnd type="triangle" w="med" len="med"/>
          </a:ln>
        </p:spPr>
        <p:txBody>
          <a:bodyPr/>
          <a:lstStyle/>
          <a:p>
            <a:endParaRPr lang="en-US"/>
          </a:p>
        </p:txBody>
      </p:sp>
      <p:sp>
        <p:nvSpPr>
          <p:cNvPr id="160777" name="Line 9"/>
          <p:cNvSpPr>
            <a:spLocks noChangeShapeType="1"/>
          </p:cNvSpPr>
          <p:nvPr/>
        </p:nvSpPr>
        <p:spPr bwMode="auto">
          <a:xfrm>
            <a:off x="5219700" y="2420938"/>
            <a:ext cx="1223963" cy="215900"/>
          </a:xfrm>
          <a:prstGeom prst="line">
            <a:avLst/>
          </a:prstGeom>
          <a:noFill/>
          <a:ln w="12700">
            <a:solidFill>
              <a:srgbClr val="000000"/>
            </a:solidFill>
            <a:round/>
            <a:headEnd/>
            <a:tailEnd type="triangle" w="med" len="med"/>
          </a:ln>
        </p:spPr>
        <p:txBody>
          <a:bodyPr/>
          <a:lstStyle/>
          <a:p>
            <a:endParaRPr lang="en-US"/>
          </a:p>
        </p:txBody>
      </p:sp>
      <p:sp>
        <p:nvSpPr>
          <p:cNvPr id="160778" name="Line 10"/>
          <p:cNvSpPr>
            <a:spLocks noChangeShapeType="1"/>
          </p:cNvSpPr>
          <p:nvPr/>
        </p:nvSpPr>
        <p:spPr bwMode="auto">
          <a:xfrm flipH="1" flipV="1">
            <a:off x="2843213" y="1484313"/>
            <a:ext cx="1873250" cy="431800"/>
          </a:xfrm>
          <a:prstGeom prst="line">
            <a:avLst/>
          </a:prstGeom>
          <a:noFill/>
          <a:ln w="12700">
            <a:solidFill>
              <a:srgbClr val="000000"/>
            </a:solidFill>
            <a:round/>
            <a:headEnd/>
            <a:tailEnd type="triangle" w="med" len="med"/>
          </a:ln>
        </p:spPr>
        <p:txBody>
          <a:bodyPr/>
          <a:lstStyle/>
          <a:p>
            <a:endParaRPr lang="en-US"/>
          </a:p>
        </p:txBody>
      </p:sp>
      <p:sp>
        <p:nvSpPr>
          <p:cNvPr id="160779" name="Line 11"/>
          <p:cNvSpPr>
            <a:spLocks noChangeShapeType="1"/>
          </p:cNvSpPr>
          <p:nvPr/>
        </p:nvSpPr>
        <p:spPr bwMode="auto">
          <a:xfrm flipH="1" flipV="1">
            <a:off x="2627313" y="2924175"/>
            <a:ext cx="720725" cy="73025"/>
          </a:xfrm>
          <a:prstGeom prst="line">
            <a:avLst/>
          </a:prstGeom>
          <a:noFill/>
          <a:ln w="12700">
            <a:solidFill>
              <a:srgbClr val="000000"/>
            </a:solidFill>
            <a:round/>
            <a:headEnd/>
            <a:tailEnd type="triangle" w="med" len="med"/>
          </a:ln>
        </p:spPr>
        <p:txBody>
          <a:bodyPr/>
          <a:lstStyle/>
          <a:p>
            <a:endParaRPr lang="en-US"/>
          </a:p>
        </p:txBody>
      </p:sp>
      <p:sp>
        <p:nvSpPr>
          <p:cNvPr id="160780" name="Line 12"/>
          <p:cNvSpPr>
            <a:spLocks noChangeShapeType="1"/>
          </p:cNvSpPr>
          <p:nvPr/>
        </p:nvSpPr>
        <p:spPr bwMode="auto">
          <a:xfrm flipH="1">
            <a:off x="2916238" y="5229225"/>
            <a:ext cx="792162" cy="0"/>
          </a:xfrm>
          <a:prstGeom prst="line">
            <a:avLst/>
          </a:prstGeom>
          <a:noFill/>
          <a:ln w="12700">
            <a:solidFill>
              <a:srgbClr val="000000"/>
            </a:solidFill>
            <a:round/>
            <a:headEnd/>
            <a:tailEnd type="triangle" w="med" len="med"/>
          </a:ln>
        </p:spPr>
        <p:txBody>
          <a:bodyPr/>
          <a:lstStyle/>
          <a:p>
            <a:endParaRPr lang="en-US"/>
          </a:p>
        </p:txBody>
      </p:sp>
      <p:sp>
        <p:nvSpPr>
          <p:cNvPr id="160786" name="Text Box 18"/>
          <p:cNvSpPr txBox="1">
            <a:spLocks noChangeArrowheads="1"/>
          </p:cNvSpPr>
          <p:nvPr/>
        </p:nvSpPr>
        <p:spPr bwMode="auto">
          <a:xfrm>
            <a:off x="6227763" y="2420938"/>
            <a:ext cx="1871662" cy="457200"/>
          </a:xfrm>
          <a:prstGeom prst="rect">
            <a:avLst/>
          </a:prstGeom>
          <a:noFill/>
          <a:ln w="12700">
            <a:noFill/>
            <a:miter lim="800000"/>
            <a:headEnd/>
            <a:tailEnd/>
          </a:ln>
        </p:spPr>
        <p:txBody>
          <a:bodyPr>
            <a:spAutoFit/>
          </a:bodyPr>
          <a:lstStyle/>
          <a:p>
            <a:pPr>
              <a:spcBef>
                <a:spcPct val="50000"/>
              </a:spcBef>
            </a:pPr>
            <a:r>
              <a:rPr lang="fa-IR"/>
              <a:t>دستگیره حمل</a:t>
            </a:r>
            <a:endParaRPr lang="en-US"/>
          </a:p>
        </p:txBody>
      </p:sp>
      <p:sp>
        <p:nvSpPr>
          <p:cNvPr id="160787" name="Text Box 19"/>
          <p:cNvSpPr txBox="1">
            <a:spLocks noChangeArrowheads="1"/>
          </p:cNvSpPr>
          <p:nvPr/>
        </p:nvSpPr>
        <p:spPr bwMode="auto">
          <a:xfrm>
            <a:off x="6300788" y="5300663"/>
            <a:ext cx="2016125" cy="457200"/>
          </a:xfrm>
          <a:prstGeom prst="rect">
            <a:avLst/>
          </a:prstGeom>
          <a:noFill/>
          <a:ln w="12700">
            <a:noFill/>
            <a:miter lim="800000"/>
            <a:headEnd/>
            <a:tailEnd/>
          </a:ln>
        </p:spPr>
        <p:txBody>
          <a:bodyPr>
            <a:spAutoFit/>
          </a:bodyPr>
          <a:lstStyle/>
          <a:p>
            <a:pPr>
              <a:spcBef>
                <a:spcPct val="50000"/>
              </a:spcBef>
            </a:pPr>
            <a:r>
              <a:rPr lang="fa-IR"/>
              <a:t>گازکربنیک فشرده</a:t>
            </a:r>
            <a:endParaRPr lang="en-US"/>
          </a:p>
        </p:txBody>
      </p:sp>
      <p:sp>
        <p:nvSpPr>
          <p:cNvPr id="160788" name="Text Box 20"/>
          <p:cNvSpPr txBox="1">
            <a:spLocks noChangeArrowheads="1"/>
          </p:cNvSpPr>
          <p:nvPr/>
        </p:nvSpPr>
        <p:spPr bwMode="auto">
          <a:xfrm>
            <a:off x="755650" y="1125538"/>
            <a:ext cx="1728788" cy="457200"/>
          </a:xfrm>
          <a:prstGeom prst="rect">
            <a:avLst/>
          </a:prstGeom>
          <a:noFill/>
          <a:ln w="12700">
            <a:noFill/>
            <a:miter lim="800000"/>
            <a:headEnd/>
            <a:tailEnd/>
          </a:ln>
        </p:spPr>
        <p:txBody>
          <a:bodyPr>
            <a:spAutoFit/>
          </a:bodyPr>
          <a:lstStyle/>
          <a:p>
            <a:pPr>
              <a:spcBef>
                <a:spcPct val="50000"/>
              </a:spcBef>
            </a:pPr>
            <a:r>
              <a:rPr lang="fa-IR"/>
              <a:t>شیرفلکه</a:t>
            </a:r>
            <a:endParaRPr lang="en-US"/>
          </a:p>
        </p:txBody>
      </p:sp>
      <p:sp>
        <p:nvSpPr>
          <p:cNvPr id="160789" name="Text Box 21"/>
          <p:cNvSpPr txBox="1">
            <a:spLocks noChangeArrowheads="1"/>
          </p:cNvSpPr>
          <p:nvPr/>
        </p:nvSpPr>
        <p:spPr bwMode="auto">
          <a:xfrm>
            <a:off x="684213" y="2636838"/>
            <a:ext cx="1727200" cy="457200"/>
          </a:xfrm>
          <a:prstGeom prst="rect">
            <a:avLst/>
          </a:prstGeom>
          <a:noFill/>
          <a:ln w="12700">
            <a:noFill/>
            <a:miter lim="800000"/>
            <a:headEnd/>
            <a:tailEnd/>
          </a:ln>
        </p:spPr>
        <p:txBody>
          <a:bodyPr>
            <a:spAutoFit/>
          </a:bodyPr>
          <a:lstStyle/>
          <a:p>
            <a:pPr>
              <a:spcBef>
                <a:spcPct val="50000"/>
              </a:spcBef>
            </a:pPr>
            <a:r>
              <a:rPr lang="fa-IR"/>
              <a:t>شیلنگ تخلیه</a:t>
            </a:r>
            <a:endParaRPr lang="en-US"/>
          </a:p>
        </p:txBody>
      </p:sp>
      <p:sp>
        <p:nvSpPr>
          <p:cNvPr id="160790" name="Text Box 22"/>
          <p:cNvSpPr txBox="1">
            <a:spLocks noChangeArrowheads="1"/>
          </p:cNvSpPr>
          <p:nvPr/>
        </p:nvSpPr>
        <p:spPr bwMode="auto">
          <a:xfrm>
            <a:off x="827088" y="4941888"/>
            <a:ext cx="1873250" cy="457200"/>
          </a:xfrm>
          <a:prstGeom prst="rect">
            <a:avLst/>
          </a:prstGeom>
          <a:noFill/>
          <a:ln w="12700">
            <a:noFill/>
            <a:miter lim="800000"/>
            <a:headEnd/>
            <a:tailEnd/>
          </a:ln>
        </p:spPr>
        <p:txBody>
          <a:bodyPr>
            <a:spAutoFit/>
          </a:bodyPr>
          <a:lstStyle/>
          <a:p>
            <a:pPr>
              <a:spcBef>
                <a:spcPct val="50000"/>
              </a:spcBef>
            </a:pPr>
            <a:r>
              <a:rPr lang="fa-IR"/>
              <a:t>نازل قیفی شکل</a:t>
            </a:r>
            <a:endParaRPr lang="en-US"/>
          </a:p>
        </p:txBody>
      </p:sp>
      <p:sp>
        <p:nvSpPr>
          <p:cNvPr id="14" name="Slide Number Placeholder 13"/>
          <p:cNvSpPr>
            <a:spLocks noGrp="1"/>
          </p:cNvSpPr>
          <p:nvPr>
            <p:ph type="sldNum" sz="quarter" idx="12"/>
          </p:nvPr>
        </p:nvSpPr>
        <p:spPr/>
        <p:txBody>
          <a:bodyPr/>
          <a:lstStyle/>
          <a:p>
            <a:pPr>
              <a:defRPr/>
            </a:pPr>
            <a:fld id="{6BD9C2F8-08CA-49F5-BEA7-930E8DE8D713}" type="slidenum">
              <a:rPr lang="fa-IR" smtClean="0"/>
              <a:pPr>
                <a:defRPr/>
              </a:pPr>
              <a:t>109</a:t>
            </a:fld>
            <a:endParaRPr lang="en-US"/>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35" name="Rectangle 23"/>
          <p:cNvSpPr>
            <a:spLocks noGrp="1" noChangeArrowheads="1"/>
          </p:cNvSpPr>
          <p:nvPr>
            <p:ph type="subTitle" idx="4294967295"/>
          </p:nvPr>
        </p:nvSpPr>
        <p:spPr>
          <a:xfrm>
            <a:off x="357158" y="2492375"/>
            <a:ext cx="8497887" cy="4032250"/>
          </a:xfrm>
        </p:spPr>
        <p:txBody>
          <a:bodyPr/>
          <a:lstStyle/>
          <a:p>
            <a:pPr marL="0" indent="0" algn="r" eaLnBrk="1" hangingPunct="1">
              <a:lnSpc>
                <a:spcPct val="90000"/>
              </a:lnSpc>
              <a:buFont typeface="Wingdings" pitchFamily="2" charset="2"/>
              <a:buNone/>
              <a:defRPr/>
            </a:pPr>
            <a:r>
              <a:rPr lang="fa-IR" sz="2000" dirty="0" smtClean="0"/>
              <a:t>1) گازها و بخارات : یکی از خطرناک ترین محصولات احتراق که در تلفات انسانی آن نقش مهمی دارد، گازها و بخارات آن هستند.به دلیل تشکیل قسمت اعظم سوختها از کربن و هیدروژن، محصولات احتراق در درجه اول آب و دی اکسید کربن هستند.</a:t>
            </a:r>
          </a:p>
          <a:p>
            <a:pPr marL="0" indent="0" algn="r" eaLnBrk="1" hangingPunct="1">
              <a:lnSpc>
                <a:spcPct val="90000"/>
              </a:lnSpc>
              <a:buFont typeface="Wingdings" pitchFamily="2" charset="2"/>
              <a:buNone/>
              <a:defRPr/>
            </a:pPr>
            <a:endParaRPr lang="fa-IR" sz="2000" dirty="0" smtClean="0"/>
          </a:p>
          <a:p>
            <a:pPr marL="0" indent="0" algn="r" eaLnBrk="1" hangingPunct="1">
              <a:lnSpc>
                <a:spcPct val="90000"/>
              </a:lnSpc>
              <a:buFont typeface="Wingdings" pitchFamily="2" charset="2"/>
              <a:buNone/>
              <a:defRPr/>
            </a:pPr>
            <a:r>
              <a:rPr lang="fa-IR" sz="2000" dirty="0" smtClean="0"/>
              <a:t>2) ذرات : آنچه که تحت عنوان دود در اثر حریق ایجاد می شود در واقع ذرات محصول احتراق هستند. اصولآ ذرات در اثر احتراق ناقص در دمای پائین ایجاد می گردند.</a:t>
            </a:r>
          </a:p>
          <a:p>
            <a:pPr marL="0" indent="0" algn="r" eaLnBrk="1" hangingPunct="1">
              <a:lnSpc>
                <a:spcPct val="90000"/>
              </a:lnSpc>
              <a:buFont typeface="Wingdings" pitchFamily="2" charset="2"/>
              <a:buNone/>
              <a:defRPr/>
            </a:pPr>
            <a:endParaRPr lang="fa-IR" sz="2000" dirty="0" smtClean="0"/>
          </a:p>
          <a:p>
            <a:pPr marL="0" indent="0" algn="r" rtl="1" eaLnBrk="1" hangingPunct="1">
              <a:lnSpc>
                <a:spcPct val="90000"/>
              </a:lnSpc>
              <a:buFont typeface="Wingdings" pitchFamily="2" charset="2"/>
              <a:buNone/>
              <a:defRPr/>
            </a:pPr>
            <a:r>
              <a:rPr lang="fa-IR" sz="2000" dirty="0" smtClean="0"/>
              <a:t>3) شعله : قسمت قابل رؤیت حریق است که شدت گرمای آن وابسته به میزان اکسیژنی است که به آن</a:t>
            </a:r>
            <a:r>
              <a:rPr lang="en-US" sz="2000" dirty="0" smtClean="0"/>
              <a:t>    </a:t>
            </a:r>
            <a:r>
              <a:rPr lang="fa-IR" sz="2000" dirty="0" smtClean="0"/>
              <a:t> می رسد. رنگ آن نیز بستگی به ماهیت ماده ی سوختنی دارد.</a:t>
            </a:r>
          </a:p>
          <a:p>
            <a:pPr marL="0" indent="0" algn="r" eaLnBrk="1" hangingPunct="1">
              <a:lnSpc>
                <a:spcPct val="90000"/>
              </a:lnSpc>
              <a:buFont typeface="Wingdings" pitchFamily="2" charset="2"/>
              <a:buNone/>
              <a:defRPr/>
            </a:pPr>
            <a:endParaRPr lang="fa-IR" sz="2000" dirty="0" smtClean="0"/>
          </a:p>
          <a:p>
            <a:pPr marL="0" indent="0" algn="r" eaLnBrk="1" hangingPunct="1">
              <a:lnSpc>
                <a:spcPct val="90000"/>
              </a:lnSpc>
              <a:buFont typeface="Wingdings" pitchFamily="2" charset="2"/>
              <a:buNone/>
              <a:defRPr/>
            </a:pPr>
            <a:r>
              <a:rPr lang="fa-IR" sz="2000" dirty="0" smtClean="0"/>
              <a:t>4) گرما : از فراوانترین محصولات حریق می باشد. بسته به مدت زمان شروع حریق، نوع ماده ی سوختنی  و میزان گسترش آتش ، گرما می تواند متفاوت باشد. هرچه بهسوزی ماده ی سوختنی بیشتر باشد ، دما بیشتر خواهد بود.</a:t>
            </a:r>
          </a:p>
          <a:p>
            <a:pPr marL="0" indent="0" algn="r" eaLnBrk="1" hangingPunct="1">
              <a:lnSpc>
                <a:spcPct val="90000"/>
              </a:lnSpc>
              <a:buFont typeface="Wingdings" pitchFamily="2" charset="2"/>
              <a:buNone/>
              <a:defRPr/>
            </a:pPr>
            <a:endParaRPr lang="en-US" dirty="0" smtClean="0"/>
          </a:p>
        </p:txBody>
      </p:sp>
      <p:graphicFrame>
        <p:nvGraphicFramePr>
          <p:cNvPr id="4" name="Diagram 3"/>
          <p:cNvGraphicFramePr/>
          <p:nvPr/>
        </p:nvGraphicFramePr>
        <p:xfrm>
          <a:off x="571472" y="123818"/>
          <a:ext cx="8208962" cy="2305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90135">
                                            <p:txEl>
                                              <p:pRg st="0" end="0"/>
                                            </p:txEl>
                                          </p:spTgt>
                                        </p:tgtEl>
                                        <p:attrNameLst>
                                          <p:attrName>style.visibility</p:attrName>
                                        </p:attrNameLst>
                                      </p:cBhvr>
                                      <p:to>
                                        <p:strVal val="visible"/>
                                      </p:to>
                                    </p:set>
                                    <p:animEffect transition="in" filter="diamond(in)">
                                      <p:cBhvr>
                                        <p:cTn id="13" dur="2000"/>
                                        <p:tgtEl>
                                          <p:spTgt spid="901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90135">
                                            <p:txEl>
                                              <p:pRg st="2" end="2"/>
                                            </p:txEl>
                                          </p:spTgt>
                                        </p:tgtEl>
                                        <p:attrNameLst>
                                          <p:attrName>style.visibility</p:attrName>
                                        </p:attrNameLst>
                                      </p:cBhvr>
                                      <p:to>
                                        <p:strVal val="visible"/>
                                      </p:to>
                                    </p:set>
                                    <p:animEffect transition="in" filter="diamond(in)">
                                      <p:cBhvr>
                                        <p:cTn id="18" dur="2000"/>
                                        <p:tgtEl>
                                          <p:spTgt spid="9013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90135">
                                            <p:txEl>
                                              <p:pRg st="4" end="4"/>
                                            </p:txEl>
                                          </p:spTgt>
                                        </p:tgtEl>
                                        <p:attrNameLst>
                                          <p:attrName>style.visibility</p:attrName>
                                        </p:attrNameLst>
                                      </p:cBhvr>
                                      <p:to>
                                        <p:strVal val="visible"/>
                                      </p:to>
                                    </p:set>
                                    <p:animEffect transition="in" filter="diamond(in)">
                                      <p:cBhvr>
                                        <p:cTn id="23" dur="2000"/>
                                        <p:tgtEl>
                                          <p:spTgt spid="9013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90135">
                                            <p:txEl>
                                              <p:pRg st="6" end="6"/>
                                            </p:txEl>
                                          </p:spTgt>
                                        </p:tgtEl>
                                        <p:attrNameLst>
                                          <p:attrName>style.visibility</p:attrName>
                                        </p:attrNameLst>
                                      </p:cBhvr>
                                      <p:to>
                                        <p:strVal val="visible"/>
                                      </p:to>
                                    </p:set>
                                    <p:animEffect transition="in" filter="diamond(in)">
                                      <p:cBhvr>
                                        <p:cTn id="28" dur="2000"/>
                                        <p:tgtEl>
                                          <p:spTgt spid="901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642918"/>
            <a:ext cx="8229600" cy="775542"/>
          </a:xfrm>
        </p:spPr>
        <p:txBody>
          <a:bodyPr/>
          <a:lstStyle/>
          <a:p>
            <a:pPr algn="ctr" eaLnBrk="1" hangingPunct="1">
              <a:defRPr/>
            </a:pPr>
            <a:r>
              <a:rPr lang="fa-IR" sz="2800" dirty="0" smtClean="0"/>
              <a:t>لوله فلزی</a:t>
            </a:r>
            <a:endParaRPr lang="en-US" sz="2800" dirty="0" smtClean="0"/>
          </a:p>
        </p:txBody>
      </p:sp>
      <p:graphicFrame>
        <p:nvGraphicFramePr>
          <p:cNvPr id="191494" name="Object 6"/>
          <p:cNvGraphicFramePr>
            <a:graphicFrameLocks noGrp="1" noChangeAspect="1"/>
          </p:cNvGraphicFramePr>
          <p:nvPr>
            <p:ph sz="half" idx="1"/>
          </p:nvPr>
        </p:nvGraphicFramePr>
        <p:xfrm>
          <a:off x="3375025" y="1700213"/>
          <a:ext cx="2178050" cy="4681537"/>
        </p:xfrm>
        <a:graphic>
          <a:graphicData uri="http://schemas.openxmlformats.org/presentationml/2006/ole">
            <mc:AlternateContent xmlns:mc="http://schemas.openxmlformats.org/markup-compatibility/2006">
              <mc:Choice xmlns:v="urn:schemas-microsoft-com:vml" Requires="v">
                <p:oleObj spid="_x0000_s23556" name="Bitmap Image" r:id="rId3" imgW="1790476" imgH="3847619" progId="PBrush">
                  <p:embed/>
                </p:oleObj>
              </mc:Choice>
              <mc:Fallback>
                <p:oleObj name="Bitmap Image" r:id="rId3" imgW="1790476" imgH="3847619" progId="PBrush">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025" y="1700213"/>
                        <a:ext cx="2178050" cy="468153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497" name="Line 9"/>
          <p:cNvSpPr>
            <a:spLocks noChangeShapeType="1"/>
          </p:cNvSpPr>
          <p:nvPr/>
        </p:nvSpPr>
        <p:spPr bwMode="auto">
          <a:xfrm>
            <a:off x="5148263" y="2492375"/>
            <a:ext cx="1079500" cy="865188"/>
          </a:xfrm>
          <a:prstGeom prst="line">
            <a:avLst/>
          </a:prstGeom>
          <a:noFill/>
          <a:ln w="12700">
            <a:solidFill>
              <a:srgbClr val="000000"/>
            </a:solidFill>
            <a:round/>
            <a:headEnd/>
            <a:tailEnd type="triangle" w="med" len="med"/>
          </a:ln>
        </p:spPr>
        <p:txBody>
          <a:bodyPr/>
          <a:lstStyle/>
          <a:p>
            <a:endParaRPr lang="en-US"/>
          </a:p>
        </p:txBody>
      </p:sp>
      <p:sp>
        <p:nvSpPr>
          <p:cNvPr id="191498" name="Line 10"/>
          <p:cNvSpPr>
            <a:spLocks noChangeShapeType="1"/>
          </p:cNvSpPr>
          <p:nvPr/>
        </p:nvSpPr>
        <p:spPr bwMode="auto">
          <a:xfrm flipH="1">
            <a:off x="2916238" y="1916113"/>
            <a:ext cx="1511300" cy="0"/>
          </a:xfrm>
          <a:prstGeom prst="line">
            <a:avLst/>
          </a:prstGeom>
          <a:noFill/>
          <a:ln w="12700">
            <a:solidFill>
              <a:srgbClr val="000000"/>
            </a:solidFill>
            <a:round/>
            <a:headEnd/>
            <a:tailEnd type="triangle" w="med" len="med"/>
          </a:ln>
        </p:spPr>
        <p:txBody>
          <a:bodyPr/>
          <a:lstStyle/>
          <a:p>
            <a:endParaRPr lang="en-US"/>
          </a:p>
        </p:txBody>
      </p:sp>
      <p:sp>
        <p:nvSpPr>
          <p:cNvPr id="191499" name="Line 11"/>
          <p:cNvSpPr>
            <a:spLocks noChangeShapeType="1"/>
          </p:cNvSpPr>
          <p:nvPr/>
        </p:nvSpPr>
        <p:spPr bwMode="auto">
          <a:xfrm flipH="1">
            <a:off x="2700338" y="5013325"/>
            <a:ext cx="1800225" cy="71438"/>
          </a:xfrm>
          <a:prstGeom prst="line">
            <a:avLst/>
          </a:prstGeom>
          <a:noFill/>
          <a:ln w="12700">
            <a:solidFill>
              <a:srgbClr val="000000"/>
            </a:solidFill>
            <a:round/>
            <a:headEnd/>
            <a:tailEnd type="triangle" w="med" len="med"/>
          </a:ln>
        </p:spPr>
        <p:txBody>
          <a:bodyPr/>
          <a:lstStyle/>
          <a:p>
            <a:endParaRPr lang="en-US"/>
          </a:p>
        </p:txBody>
      </p:sp>
      <p:sp>
        <p:nvSpPr>
          <p:cNvPr id="191503" name="Text Box 15"/>
          <p:cNvSpPr txBox="1">
            <a:spLocks noChangeArrowheads="1"/>
          </p:cNvSpPr>
          <p:nvPr/>
        </p:nvSpPr>
        <p:spPr bwMode="auto">
          <a:xfrm>
            <a:off x="6011863" y="3357563"/>
            <a:ext cx="2303462" cy="457200"/>
          </a:xfrm>
          <a:prstGeom prst="rect">
            <a:avLst/>
          </a:prstGeom>
          <a:noFill/>
          <a:ln w="12700">
            <a:noFill/>
            <a:miter lim="800000"/>
            <a:headEnd/>
            <a:tailEnd/>
          </a:ln>
        </p:spPr>
        <p:txBody>
          <a:bodyPr>
            <a:spAutoFit/>
          </a:bodyPr>
          <a:lstStyle/>
          <a:p>
            <a:pPr>
              <a:spcBef>
                <a:spcPct val="50000"/>
              </a:spcBef>
            </a:pPr>
            <a:r>
              <a:rPr lang="fa-IR"/>
              <a:t>اهرم فشار و تخلیه</a:t>
            </a:r>
            <a:endParaRPr lang="en-US"/>
          </a:p>
        </p:txBody>
      </p:sp>
      <p:sp>
        <p:nvSpPr>
          <p:cNvPr id="191504" name="Text Box 16"/>
          <p:cNvSpPr txBox="1">
            <a:spLocks noChangeArrowheads="1"/>
          </p:cNvSpPr>
          <p:nvPr/>
        </p:nvSpPr>
        <p:spPr bwMode="auto">
          <a:xfrm>
            <a:off x="1042988" y="1628775"/>
            <a:ext cx="1584325" cy="457200"/>
          </a:xfrm>
          <a:prstGeom prst="rect">
            <a:avLst/>
          </a:prstGeom>
          <a:noFill/>
          <a:ln w="12700">
            <a:noFill/>
            <a:miter lim="800000"/>
            <a:headEnd/>
            <a:tailEnd/>
          </a:ln>
        </p:spPr>
        <p:txBody>
          <a:bodyPr>
            <a:spAutoFit/>
          </a:bodyPr>
          <a:lstStyle/>
          <a:p>
            <a:pPr>
              <a:spcBef>
                <a:spcPct val="50000"/>
              </a:spcBef>
            </a:pPr>
            <a:r>
              <a:rPr lang="fa-IR"/>
              <a:t>حلقه ضامن</a:t>
            </a:r>
            <a:endParaRPr lang="en-US"/>
          </a:p>
        </p:txBody>
      </p:sp>
      <p:sp>
        <p:nvSpPr>
          <p:cNvPr id="191505" name="Text Box 17"/>
          <p:cNvSpPr txBox="1">
            <a:spLocks noChangeArrowheads="1"/>
          </p:cNvSpPr>
          <p:nvPr/>
        </p:nvSpPr>
        <p:spPr bwMode="auto">
          <a:xfrm>
            <a:off x="755650" y="4941888"/>
            <a:ext cx="1800225" cy="457200"/>
          </a:xfrm>
          <a:prstGeom prst="rect">
            <a:avLst/>
          </a:prstGeom>
          <a:noFill/>
          <a:ln w="12700">
            <a:noFill/>
            <a:miter lim="800000"/>
            <a:headEnd/>
            <a:tailEnd/>
          </a:ln>
        </p:spPr>
        <p:txBody>
          <a:bodyPr>
            <a:spAutoFit/>
          </a:bodyPr>
          <a:lstStyle/>
          <a:p>
            <a:pPr>
              <a:spcBef>
                <a:spcPct val="50000"/>
              </a:spcBef>
            </a:pPr>
            <a:r>
              <a:rPr lang="fa-IR"/>
              <a:t>لوله خروجی</a:t>
            </a:r>
            <a:endParaRPr lang="en-US"/>
          </a:p>
        </p:txBody>
      </p:sp>
      <p:sp>
        <p:nvSpPr>
          <p:cNvPr id="10" name="Slide Number Placeholder 9"/>
          <p:cNvSpPr>
            <a:spLocks noGrp="1"/>
          </p:cNvSpPr>
          <p:nvPr>
            <p:ph type="sldNum" sz="quarter" idx="12"/>
          </p:nvPr>
        </p:nvSpPr>
        <p:spPr/>
        <p:txBody>
          <a:bodyPr/>
          <a:lstStyle/>
          <a:p>
            <a:pPr>
              <a:defRPr/>
            </a:pPr>
            <a:fld id="{F6A01A25-F668-4871-99C5-C39490A80744}" type="slidenum">
              <a:rPr lang="fa-IR" smtClean="0"/>
              <a:pPr>
                <a:defRPr/>
              </a:pPr>
              <a:t>110</a:t>
            </a:fld>
            <a:endParaRPr lang="en-US"/>
          </a:p>
        </p:txBody>
      </p:sp>
    </p:spTree>
  </p:cSld>
  <p:clrMapOvr>
    <a:masterClrMapping/>
  </p:clrMapOvr>
  <p:transition>
    <p:wipe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57200" y="714356"/>
            <a:ext cx="8229600" cy="775542"/>
          </a:xfrm>
        </p:spPr>
        <p:txBody>
          <a:bodyPr/>
          <a:lstStyle/>
          <a:p>
            <a:pPr algn="ctr" eaLnBrk="1" hangingPunct="1">
              <a:defRPr/>
            </a:pPr>
            <a:r>
              <a:rPr lang="fa-IR" sz="2800" dirty="0" smtClean="0"/>
              <a:t>قیفی با اهرم</a:t>
            </a:r>
            <a:endParaRPr lang="en-US" sz="2800" dirty="0" smtClean="0"/>
          </a:p>
        </p:txBody>
      </p:sp>
      <p:graphicFrame>
        <p:nvGraphicFramePr>
          <p:cNvPr id="193540" name="Object 4"/>
          <p:cNvGraphicFramePr>
            <a:graphicFrameLocks noGrp="1" noChangeAspect="1"/>
          </p:cNvGraphicFramePr>
          <p:nvPr>
            <p:ph idx="1"/>
          </p:nvPr>
        </p:nvGraphicFramePr>
        <p:xfrm>
          <a:off x="3695700" y="2220913"/>
          <a:ext cx="1752600" cy="3819525"/>
        </p:xfrm>
        <a:graphic>
          <a:graphicData uri="http://schemas.openxmlformats.org/presentationml/2006/ole">
            <mc:AlternateContent xmlns:mc="http://schemas.openxmlformats.org/markup-compatibility/2006">
              <mc:Choice xmlns:v="urn:schemas-microsoft-com:vml" Requires="v">
                <p:oleObj spid="_x0000_s24580" name="Bitmap Image" r:id="rId3" imgW="1752381" imgH="3820058" progId="PBrush">
                  <p:embed/>
                </p:oleObj>
              </mc:Choice>
              <mc:Fallback>
                <p:oleObj name="Bitmap Image" r:id="rId3" imgW="1752381" imgH="3820058"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2220913"/>
                        <a:ext cx="175260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3542" name="Line 6"/>
          <p:cNvSpPr>
            <a:spLocks noChangeShapeType="1"/>
          </p:cNvSpPr>
          <p:nvPr/>
        </p:nvSpPr>
        <p:spPr bwMode="auto">
          <a:xfrm flipH="1">
            <a:off x="2843213" y="2781300"/>
            <a:ext cx="1008062" cy="647700"/>
          </a:xfrm>
          <a:prstGeom prst="line">
            <a:avLst/>
          </a:prstGeom>
          <a:noFill/>
          <a:ln w="12700">
            <a:solidFill>
              <a:srgbClr val="000000"/>
            </a:solidFill>
            <a:round/>
            <a:headEnd/>
            <a:tailEnd type="triangle" w="med" len="med"/>
          </a:ln>
        </p:spPr>
        <p:txBody>
          <a:bodyPr/>
          <a:lstStyle/>
          <a:p>
            <a:endParaRPr lang="en-US"/>
          </a:p>
        </p:txBody>
      </p:sp>
      <p:sp>
        <p:nvSpPr>
          <p:cNvPr id="193543" name="Line 7"/>
          <p:cNvSpPr>
            <a:spLocks noChangeShapeType="1"/>
          </p:cNvSpPr>
          <p:nvPr/>
        </p:nvSpPr>
        <p:spPr bwMode="auto">
          <a:xfrm>
            <a:off x="5219700" y="2349500"/>
            <a:ext cx="1296988" cy="431800"/>
          </a:xfrm>
          <a:prstGeom prst="line">
            <a:avLst/>
          </a:prstGeom>
          <a:noFill/>
          <a:ln w="12700">
            <a:solidFill>
              <a:srgbClr val="000000"/>
            </a:solidFill>
            <a:round/>
            <a:headEnd/>
            <a:tailEnd type="triangle" w="med" len="med"/>
          </a:ln>
        </p:spPr>
        <p:txBody>
          <a:bodyPr/>
          <a:lstStyle/>
          <a:p>
            <a:endParaRPr lang="en-US"/>
          </a:p>
        </p:txBody>
      </p:sp>
      <p:sp>
        <p:nvSpPr>
          <p:cNvPr id="193546" name="Text Box 10"/>
          <p:cNvSpPr txBox="1">
            <a:spLocks noChangeArrowheads="1"/>
          </p:cNvSpPr>
          <p:nvPr/>
        </p:nvSpPr>
        <p:spPr bwMode="auto">
          <a:xfrm>
            <a:off x="6659563" y="2492375"/>
            <a:ext cx="1225550" cy="822325"/>
          </a:xfrm>
          <a:prstGeom prst="rect">
            <a:avLst/>
          </a:prstGeom>
          <a:noFill/>
          <a:ln w="12700">
            <a:noFill/>
            <a:miter lim="800000"/>
            <a:headEnd/>
            <a:tailEnd/>
          </a:ln>
        </p:spPr>
        <p:txBody>
          <a:bodyPr>
            <a:spAutoFit/>
          </a:bodyPr>
          <a:lstStyle/>
          <a:p>
            <a:pPr>
              <a:spcBef>
                <a:spcPct val="50000"/>
              </a:spcBef>
            </a:pPr>
            <a:r>
              <a:rPr lang="fa-IR"/>
              <a:t>اهرم فشار و تخلیه</a:t>
            </a:r>
            <a:endParaRPr lang="en-US"/>
          </a:p>
        </p:txBody>
      </p:sp>
      <p:sp>
        <p:nvSpPr>
          <p:cNvPr id="193547" name="Text Box 11"/>
          <p:cNvSpPr txBox="1">
            <a:spLocks noChangeArrowheads="1"/>
          </p:cNvSpPr>
          <p:nvPr/>
        </p:nvSpPr>
        <p:spPr bwMode="auto">
          <a:xfrm>
            <a:off x="539750" y="3141663"/>
            <a:ext cx="1871663" cy="457200"/>
          </a:xfrm>
          <a:prstGeom prst="rect">
            <a:avLst/>
          </a:prstGeom>
          <a:noFill/>
          <a:ln w="12700">
            <a:noFill/>
            <a:miter lim="800000"/>
            <a:headEnd/>
            <a:tailEnd/>
          </a:ln>
        </p:spPr>
        <p:txBody>
          <a:bodyPr>
            <a:spAutoFit/>
          </a:bodyPr>
          <a:lstStyle/>
          <a:p>
            <a:pPr>
              <a:spcBef>
                <a:spcPct val="50000"/>
              </a:spcBef>
            </a:pPr>
            <a:r>
              <a:rPr lang="fa-IR"/>
              <a:t>نازل قیفی شکل</a:t>
            </a:r>
            <a:endParaRPr lang="en-US"/>
          </a:p>
        </p:txBody>
      </p:sp>
      <p:sp>
        <p:nvSpPr>
          <p:cNvPr id="8" name="Slide Number Placeholder 7"/>
          <p:cNvSpPr>
            <a:spLocks noGrp="1"/>
          </p:cNvSpPr>
          <p:nvPr>
            <p:ph type="sldNum" sz="quarter" idx="12"/>
          </p:nvPr>
        </p:nvSpPr>
        <p:spPr/>
        <p:txBody>
          <a:bodyPr/>
          <a:lstStyle/>
          <a:p>
            <a:pPr>
              <a:defRPr/>
            </a:pPr>
            <a:fld id="{8B8CD38B-DFA0-4811-9A4F-ABAE34EA59EB}" type="slidenum">
              <a:rPr lang="fa-IR" smtClean="0"/>
              <a:pPr>
                <a:defRPr/>
              </a:pPr>
              <a:t>111</a:t>
            </a:fld>
            <a:endParaRPr lang="en-US"/>
          </a:p>
        </p:txBody>
      </p:sp>
    </p:spTree>
  </p:cSld>
  <p:clrMapOvr>
    <a:masterClrMapping/>
  </p:clrMapOvr>
  <p:transition>
    <p:wipe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274638"/>
            <a:ext cx="8229600" cy="1354137"/>
          </a:xfrm>
        </p:spPr>
        <p:txBody>
          <a:bodyPr/>
          <a:lstStyle/>
          <a:p>
            <a:pPr algn="ctr" eaLnBrk="1" hangingPunct="1"/>
            <a:r>
              <a:rPr lang="fa-IR" sz="3200" dirty="0" smtClean="0">
                <a:effectLst/>
              </a:rPr>
              <a:t>ه ) خاموش کننده های حاوی مواد هالوژنه</a:t>
            </a:r>
            <a:endParaRPr lang="en-US" sz="3200" dirty="0" smtClean="0">
              <a:effectLst/>
            </a:endParaRPr>
          </a:p>
        </p:txBody>
      </p:sp>
      <p:sp>
        <p:nvSpPr>
          <p:cNvPr id="161795" name="Rectangle 3"/>
          <p:cNvSpPr>
            <a:spLocks noGrp="1" noChangeArrowheads="1"/>
          </p:cNvSpPr>
          <p:nvPr>
            <p:ph idx="1"/>
          </p:nvPr>
        </p:nvSpPr>
        <p:spPr>
          <a:xfrm>
            <a:off x="539750" y="1700213"/>
            <a:ext cx="8135938" cy="3744912"/>
          </a:xfrm>
        </p:spPr>
        <p:txBody>
          <a:bodyPr/>
          <a:lstStyle/>
          <a:p>
            <a:pPr algn="r" eaLnBrk="1" hangingPunct="1">
              <a:buFont typeface="Wingdings" pitchFamily="2" charset="2"/>
              <a:buNone/>
            </a:pPr>
            <a:r>
              <a:rPr lang="fa-IR" sz="2400" dirty="0" smtClean="0">
                <a:effectLst/>
              </a:rPr>
              <a:t>مواد هالوژنه یا مایعات تبخیر شونده، خیلی سریع (حدود سه بارسریعتر از گازکربنیک) آتش را خاموش می کنند اما اغلب آنها تولید مواد سمی می کنند بنابراین نبایستی از آنها در محیط های بسته استفاده شود و یا خیلی سریع نسبت به تهویه یا خروج از آتش اقدام شود.</a:t>
            </a:r>
          </a:p>
          <a:p>
            <a:pPr algn="r" eaLnBrk="1" hangingPunct="1">
              <a:buFont typeface="Wingdings" pitchFamily="2" charset="2"/>
              <a:buNone/>
            </a:pPr>
            <a:r>
              <a:rPr lang="fa-IR" sz="2400" dirty="0" smtClean="0">
                <a:effectLst/>
              </a:rPr>
              <a:t> در اسلاید های بعدی انواع این خاموش کننده را مشاهده می کنید.</a:t>
            </a:r>
            <a:endParaRPr lang="en-US" sz="2400" dirty="0" smtClean="0">
              <a:effectLst/>
            </a:endParaRPr>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1795">
                                            <p:txEl>
                                              <p:pRg st="0" end="0"/>
                                            </p:txEl>
                                          </p:spTgt>
                                        </p:tgtEl>
                                        <p:attrNameLst>
                                          <p:attrName>style.visibility</p:attrName>
                                        </p:attrNameLst>
                                      </p:cBhvr>
                                      <p:to>
                                        <p:strVal val="visible"/>
                                      </p:to>
                                    </p:set>
                                    <p:anim calcmode="lin" valueType="num">
                                      <p:cBhvr additive="base">
                                        <p:cTn id="13"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79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1795">
                                            <p:txEl>
                                              <p:pRg st="1" end="1"/>
                                            </p:txEl>
                                          </p:spTgt>
                                        </p:tgtEl>
                                        <p:attrNameLst>
                                          <p:attrName>style.visibility</p:attrName>
                                        </p:attrNameLst>
                                      </p:cBhvr>
                                      <p:to>
                                        <p:strVal val="visible"/>
                                      </p:to>
                                    </p:set>
                                    <p:anim calcmode="lin" valueType="num">
                                      <p:cBhvr additive="base">
                                        <p:cTn id="17"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4294967295"/>
          </p:nvPr>
        </p:nvSpPr>
        <p:spPr>
          <a:xfrm>
            <a:off x="642910" y="993764"/>
            <a:ext cx="8229600" cy="863600"/>
          </a:xfrm>
          <a:noFill/>
        </p:spPr>
        <p:txBody>
          <a:bodyPr/>
          <a:lstStyle/>
          <a:p>
            <a:pPr algn="ctr" eaLnBrk="1" hangingPunct="1">
              <a:buFont typeface="Wingdings" pitchFamily="2" charset="2"/>
              <a:buNone/>
            </a:pPr>
            <a:r>
              <a:rPr lang="fa-IR" sz="2800" dirty="0" smtClean="0">
                <a:solidFill>
                  <a:schemeClr val="tx2"/>
                </a:solidFill>
                <a:effectLst/>
              </a:rPr>
              <a:t>دستی – اتوماتیک</a:t>
            </a:r>
            <a:endParaRPr lang="en-US" sz="2800" dirty="0" smtClean="0">
              <a:solidFill>
                <a:schemeClr val="tx2"/>
              </a:solidFill>
              <a:effectLst/>
            </a:endParaRPr>
          </a:p>
        </p:txBody>
      </p:sp>
      <p:graphicFrame>
        <p:nvGraphicFramePr>
          <p:cNvPr id="162820" name="Object 4"/>
          <p:cNvGraphicFramePr>
            <a:graphicFrameLocks noChangeAspect="1"/>
          </p:cNvGraphicFramePr>
          <p:nvPr/>
        </p:nvGraphicFramePr>
        <p:xfrm>
          <a:off x="3563938" y="1700213"/>
          <a:ext cx="2089150" cy="4464050"/>
        </p:xfrm>
        <a:graphic>
          <a:graphicData uri="http://schemas.openxmlformats.org/presentationml/2006/ole">
            <mc:AlternateContent xmlns:mc="http://schemas.openxmlformats.org/markup-compatibility/2006">
              <mc:Choice xmlns:v="urn:schemas-microsoft-com:vml" Requires="v">
                <p:oleObj spid="_x0000_s25604" name="Bitmap Image" r:id="rId3" imgW="1580952" imgH="3847619" progId="PBrush">
                  <p:embed/>
                </p:oleObj>
              </mc:Choice>
              <mc:Fallback>
                <p:oleObj name="Bitmap Image" r:id="rId3" imgW="1580952" imgH="3847619"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700213"/>
                        <a:ext cx="208915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3" name="Line 7"/>
          <p:cNvSpPr>
            <a:spLocks noChangeShapeType="1"/>
          </p:cNvSpPr>
          <p:nvPr/>
        </p:nvSpPr>
        <p:spPr bwMode="auto">
          <a:xfrm flipH="1" flipV="1">
            <a:off x="3059113" y="5734050"/>
            <a:ext cx="865187" cy="142875"/>
          </a:xfrm>
          <a:prstGeom prst="line">
            <a:avLst/>
          </a:prstGeom>
          <a:noFill/>
          <a:ln w="12700">
            <a:solidFill>
              <a:srgbClr val="000000"/>
            </a:solidFill>
            <a:round/>
            <a:headEnd/>
            <a:tailEnd type="triangle" w="med" len="med"/>
          </a:ln>
        </p:spPr>
        <p:txBody>
          <a:bodyPr/>
          <a:lstStyle/>
          <a:p>
            <a:endParaRPr lang="en-US"/>
          </a:p>
        </p:txBody>
      </p:sp>
      <p:sp>
        <p:nvSpPr>
          <p:cNvPr id="162824" name="Line 8"/>
          <p:cNvSpPr>
            <a:spLocks noChangeShapeType="1"/>
          </p:cNvSpPr>
          <p:nvPr/>
        </p:nvSpPr>
        <p:spPr bwMode="auto">
          <a:xfrm flipH="1" flipV="1">
            <a:off x="3059113" y="3789363"/>
            <a:ext cx="1296987" cy="360362"/>
          </a:xfrm>
          <a:prstGeom prst="line">
            <a:avLst/>
          </a:prstGeom>
          <a:noFill/>
          <a:ln w="12700">
            <a:solidFill>
              <a:srgbClr val="000000"/>
            </a:solidFill>
            <a:round/>
            <a:headEnd/>
            <a:tailEnd type="triangle" w="med" len="med"/>
          </a:ln>
        </p:spPr>
        <p:txBody>
          <a:bodyPr/>
          <a:lstStyle/>
          <a:p>
            <a:endParaRPr lang="en-US"/>
          </a:p>
        </p:txBody>
      </p:sp>
      <p:sp>
        <p:nvSpPr>
          <p:cNvPr id="162825" name="Line 9"/>
          <p:cNvSpPr>
            <a:spLocks noChangeShapeType="1"/>
          </p:cNvSpPr>
          <p:nvPr/>
        </p:nvSpPr>
        <p:spPr bwMode="auto">
          <a:xfrm flipV="1">
            <a:off x="4643438" y="4292600"/>
            <a:ext cx="1441450" cy="215900"/>
          </a:xfrm>
          <a:prstGeom prst="line">
            <a:avLst/>
          </a:prstGeom>
          <a:noFill/>
          <a:ln w="12700">
            <a:solidFill>
              <a:srgbClr val="000000"/>
            </a:solidFill>
            <a:round/>
            <a:headEnd/>
            <a:tailEnd type="triangle" w="med" len="med"/>
          </a:ln>
        </p:spPr>
        <p:txBody>
          <a:bodyPr/>
          <a:lstStyle/>
          <a:p>
            <a:endParaRPr lang="en-US"/>
          </a:p>
        </p:txBody>
      </p:sp>
      <p:sp>
        <p:nvSpPr>
          <p:cNvPr id="162829" name="Text Box 13"/>
          <p:cNvSpPr txBox="1">
            <a:spLocks noChangeArrowheads="1"/>
          </p:cNvSpPr>
          <p:nvPr/>
        </p:nvSpPr>
        <p:spPr bwMode="auto">
          <a:xfrm>
            <a:off x="6372225" y="4005263"/>
            <a:ext cx="1512888" cy="457200"/>
          </a:xfrm>
          <a:prstGeom prst="rect">
            <a:avLst/>
          </a:prstGeom>
          <a:noFill/>
          <a:ln w="12700">
            <a:noFill/>
            <a:miter lim="800000"/>
            <a:headEnd/>
            <a:tailEnd/>
          </a:ln>
        </p:spPr>
        <p:txBody>
          <a:bodyPr>
            <a:spAutoFit/>
          </a:bodyPr>
          <a:lstStyle/>
          <a:p>
            <a:pPr>
              <a:spcBef>
                <a:spcPct val="50000"/>
              </a:spcBef>
            </a:pPr>
            <a:r>
              <a:rPr lang="fa-IR"/>
              <a:t>لوله خروجی</a:t>
            </a:r>
            <a:endParaRPr lang="en-US"/>
          </a:p>
        </p:txBody>
      </p:sp>
      <p:sp>
        <p:nvSpPr>
          <p:cNvPr id="162830" name="Text Box 14"/>
          <p:cNvSpPr txBox="1">
            <a:spLocks noChangeArrowheads="1"/>
          </p:cNvSpPr>
          <p:nvPr/>
        </p:nvSpPr>
        <p:spPr bwMode="auto">
          <a:xfrm>
            <a:off x="1042988" y="3213100"/>
            <a:ext cx="1728787" cy="457200"/>
          </a:xfrm>
          <a:prstGeom prst="rect">
            <a:avLst/>
          </a:prstGeom>
          <a:noFill/>
          <a:ln w="12700">
            <a:noFill/>
            <a:miter lim="800000"/>
            <a:headEnd/>
            <a:tailEnd/>
          </a:ln>
        </p:spPr>
        <p:txBody>
          <a:bodyPr>
            <a:spAutoFit/>
          </a:bodyPr>
          <a:lstStyle/>
          <a:p>
            <a:pPr>
              <a:spcBef>
                <a:spcPct val="50000"/>
              </a:spcBef>
            </a:pPr>
            <a:r>
              <a:rPr lang="fa-IR"/>
              <a:t>مواد هالوژنه</a:t>
            </a:r>
            <a:endParaRPr lang="en-US"/>
          </a:p>
        </p:txBody>
      </p:sp>
      <p:sp>
        <p:nvSpPr>
          <p:cNvPr id="162832" name="Text Box 16"/>
          <p:cNvSpPr txBox="1">
            <a:spLocks noChangeArrowheads="1"/>
          </p:cNvSpPr>
          <p:nvPr/>
        </p:nvSpPr>
        <p:spPr bwMode="auto">
          <a:xfrm>
            <a:off x="827088" y="5589588"/>
            <a:ext cx="2016125" cy="457200"/>
          </a:xfrm>
          <a:prstGeom prst="rect">
            <a:avLst/>
          </a:prstGeom>
          <a:noFill/>
          <a:ln w="12700">
            <a:noFill/>
            <a:miter lim="800000"/>
            <a:headEnd/>
            <a:tailEnd/>
          </a:ln>
        </p:spPr>
        <p:txBody>
          <a:bodyPr>
            <a:spAutoFit/>
          </a:bodyPr>
          <a:lstStyle/>
          <a:p>
            <a:pPr>
              <a:spcBef>
                <a:spcPct val="50000"/>
              </a:spcBef>
            </a:pPr>
            <a:r>
              <a:rPr lang="fa-IR"/>
              <a:t>نازل قیفی شکل</a:t>
            </a:r>
            <a:endParaRPr lang="en-US"/>
          </a:p>
        </p:txBody>
      </p:sp>
      <p:sp>
        <p:nvSpPr>
          <p:cNvPr id="10" name="Slide Number Placeholder 9"/>
          <p:cNvSpPr>
            <a:spLocks noGrp="1"/>
          </p:cNvSpPr>
          <p:nvPr>
            <p:ph type="sldNum" sz="quarter" idx="12"/>
          </p:nvPr>
        </p:nvSpPr>
        <p:spPr/>
        <p:txBody>
          <a:bodyPr/>
          <a:lstStyle/>
          <a:p>
            <a:pPr>
              <a:defRPr/>
            </a:pPr>
            <a:fld id="{6BD9C2F8-08CA-49F5-BEA7-930E8DE8D713}" type="slidenum">
              <a:rPr lang="fa-IR" smtClean="0"/>
              <a:pPr>
                <a:defRPr/>
              </a:pPr>
              <a:t>113</a:t>
            </a:fld>
            <a:endParaRPr lang="en-US"/>
          </a:p>
        </p:txBody>
      </p:sp>
    </p:spTree>
  </p:cSld>
  <p:clrMapOvr>
    <a:masterClrMapping/>
  </p:clrMapOvr>
  <p:transition>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500042"/>
            <a:ext cx="8229600" cy="846980"/>
          </a:xfrm>
        </p:spPr>
        <p:txBody>
          <a:bodyPr/>
          <a:lstStyle/>
          <a:p>
            <a:pPr algn="ctr" eaLnBrk="1" hangingPunct="1">
              <a:defRPr/>
            </a:pPr>
            <a:r>
              <a:rPr lang="fa-IR" sz="2800" dirty="0" smtClean="0"/>
              <a:t>نوع فشاری</a:t>
            </a:r>
            <a:endParaRPr lang="en-US" sz="2800" dirty="0" smtClean="0"/>
          </a:p>
        </p:txBody>
      </p:sp>
      <p:graphicFrame>
        <p:nvGraphicFramePr>
          <p:cNvPr id="196612" name="Object 4"/>
          <p:cNvGraphicFramePr>
            <a:graphicFrameLocks noGrp="1" noChangeAspect="1"/>
          </p:cNvGraphicFramePr>
          <p:nvPr>
            <p:ph idx="1"/>
          </p:nvPr>
        </p:nvGraphicFramePr>
        <p:xfrm>
          <a:off x="3698875" y="1773238"/>
          <a:ext cx="1725613" cy="4319587"/>
        </p:xfrm>
        <a:graphic>
          <a:graphicData uri="http://schemas.openxmlformats.org/presentationml/2006/ole">
            <mc:AlternateContent xmlns:mc="http://schemas.openxmlformats.org/markup-compatibility/2006">
              <mc:Choice xmlns:v="urn:schemas-microsoft-com:vml" Requires="v">
                <p:oleObj spid="_x0000_s26628" name="Bitmap Image" r:id="rId3" imgW="1400000" imgH="3505689" progId="PBrush">
                  <p:embed/>
                </p:oleObj>
              </mc:Choice>
              <mc:Fallback>
                <p:oleObj name="Bitmap Image" r:id="rId3" imgW="1400000" imgH="3505689"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1773238"/>
                        <a:ext cx="172561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6614" name="Line 6"/>
          <p:cNvSpPr>
            <a:spLocks noChangeShapeType="1"/>
          </p:cNvSpPr>
          <p:nvPr/>
        </p:nvSpPr>
        <p:spPr bwMode="auto">
          <a:xfrm flipH="1">
            <a:off x="2843213" y="2636838"/>
            <a:ext cx="1512887" cy="1368425"/>
          </a:xfrm>
          <a:prstGeom prst="line">
            <a:avLst/>
          </a:prstGeom>
          <a:noFill/>
          <a:ln w="12700">
            <a:solidFill>
              <a:srgbClr val="000000"/>
            </a:solidFill>
            <a:round/>
            <a:headEnd/>
            <a:tailEnd type="triangle" w="med" len="med"/>
          </a:ln>
        </p:spPr>
        <p:txBody>
          <a:bodyPr/>
          <a:lstStyle/>
          <a:p>
            <a:endParaRPr lang="en-US"/>
          </a:p>
        </p:txBody>
      </p:sp>
      <p:sp>
        <p:nvSpPr>
          <p:cNvPr id="196615" name="Line 7"/>
          <p:cNvSpPr>
            <a:spLocks noChangeShapeType="1"/>
          </p:cNvSpPr>
          <p:nvPr/>
        </p:nvSpPr>
        <p:spPr bwMode="auto">
          <a:xfrm flipH="1">
            <a:off x="2987675" y="2133600"/>
            <a:ext cx="1008063" cy="0"/>
          </a:xfrm>
          <a:prstGeom prst="line">
            <a:avLst/>
          </a:prstGeom>
          <a:noFill/>
          <a:ln w="12700">
            <a:solidFill>
              <a:srgbClr val="000000"/>
            </a:solidFill>
            <a:round/>
            <a:headEnd/>
            <a:tailEnd type="triangle" w="med" len="med"/>
          </a:ln>
        </p:spPr>
        <p:txBody>
          <a:bodyPr/>
          <a:lstStyle/>
          <a:p>
            <a:endParaRPr lang="en-US"/>
          </a:p>
        </p:txBody>
      </p:sp>
      <p:sp>
        <p:nvSpPr>
          <p:cNvPr id="196616" name="Line 8"/>
          <p:cNvSpPr>
            <a:spLocks noChangeShapeType="1"/>
          </p:cNvSpPr>
          <p:nvPr/>
        </p:nvSpPr>
        <p:spPr bwMode="auto">
          <a:xfrm>
            <a:off x="4932363" y="2708275"/>
            <a:ext cx="1439862" cy="433388"/>
          </a:xfrm>
          <a:prstGeom prst="line">
            <a:avLst/>
          </a:prstGeom>
          <a:noFill/>
          <a:ln w="12700">
            <a:solidFill>
              <a:srgbClr val="000000"/>
            </a:solidFill>
            <a:round/>
            <a:headEnd/>
            <a:tailEnd type="triangle" w="med" len="med"/>
          </a:ln>
        </p:spPr>
        <p:txBody>
          <a:bodyPr/>
          <a:lstStyle/>
          <a:p>
            <a:endParaRPr lang="en-US"/>
          </a:p>
        </p:txBody>
      </p:sp>
      <p:sp>
        <p:nvSpPr>
          <p:cNvPr id="26631" name="Text Box 12"/>
          <p:cNvSpPr txBox="1">
            <a:spLocks noChangeArrowheads="1"/>
          </p:cNvSpPr>
          <p:nvPr/>
        </p:nvSpPr>
        <p:spPr bwMode="auto">
          <a:xfrm>
            <a:off x="6443663" y="2924175"/>
            <a:ext cx="2376487" cy="457200"/>
          </a:xfrm>
          <a:prstGeom prst="rect">
            <a:avLst/>
          </a:prstGeom>
          <a:noFill/>
          <a:ln w="12700">
            <a:noFill/>
            <a:miter lim="800000"/>
            <a:headEnd/>
            <a:tailEnd/>
          </a:ln>
        </p:spPr>
        <p:txBody>
          <a:bodyPr>
            <a:spAutoFit/>
          </a:bodyPr>
          <a:lstStyle/>
          <a:p>
            <a:pPr>
              <a:spcBef>
                <a:spcPct val="50000"/>
              </a:spcBef>
            </a:pPr>
            <a:endParaRPr lang="en-US"/>
          </a:p>
        </p:txBody>
      </p:sp>
      <p:sp>
        <p:nvSpPr>
          <p:cNvPr id="196621" name="Text Box 13"/>
          <p:cNvSpPr txBox="1">
            <a:spLocks noChangeArrowheads="1"/>
          </p:cNvSpPr>
          <p:nvPr/>
        </p:nvSpPr>
        <p:spPr bwMode="auto">
          <a:xfrm>
            <a:off x="6443663" y="2924175"/>
            <a:ext cx="2160587" cy="457200"/>
          </a:xfrm>
          <a:prstGeom prst="rect">
            <a:avLst/>
          </a:prstGeom>
          <a:noFill/>
          <a:ln w="12700">
            <a:noFill/>
            <a:miter lim="800000"/>
            <a:headEnd/>
            <a:tailEnd/>
          </a:ln>
        </p:spPr>
        <p:txBody>
          <a:bodyPr>
            <a:spAutoFit/>
          </a:bodyPr>
          <a:lstStyle/>
          <a:p>
            <a:pPr>
              <a:spcBef>
                <a:spcPct val="50000"/>
              </a:spcBef>
            </a:pPr>
            <a:r>
              <a:rPr lang="fa-IR"/>
              <a:t>اهرم فشار و تخلیه</a:t>
            </a:r>
            <a:endParaRPr lang="en-US"/>
          </a:p>
        </p:txBody>
      </p:sp>
      <p:sp>
        <p:nvSpPr>
          <p:cNvPr id="196622" name="Text Box 14"/>
          <p:cNvSpPr txBox="1">
            <a:spLocks noChangeArrowheads="1"/>
          </p:cNvSpPr>
          <p:nvPr/>
        </p:nvSpPr>
        <p:spPr bwMode="auto">
          <a:xfrm>
            <a:off x="323850" y="1773238"/>
            <a:ext cx="2376488" cy="822325"/>
          </a:xfrm>
          <a:prstGeom prst="rect">
            <a:avLst/>
          </a:prstGeom>
          <a:noFill/>
          <a:ln w="12700">
            <a:noFill/>
            <a:miter lim="800000"/>
            <a:headEnd/>
            <a:tailEnd/>
          </a:ln>
        </p:spPr>
        <p:txBody>
          <a:bodyPr>
            <a:spAutoFit/>
          </a:bodyPr>
          <a:lstStyle/>
          <a:p>
            <a:pPr>
              <a:spcBef>
                <a:spcPct val="50000"/>
              </a:spcBef>
            </a:pPr>
            <a:r>
              <a:rPr lang="fa-IR"/>
              <a:t>محل خروج مواد اطفایی</a:t>
            </a:r>
            <a:endParaRPr lang="en-US"/>
          </a:p>
        </p:txBody>
      </p:sp>
      <p:sp>
        <p:nvSpPr>
          <p:cNvPr id="196623" name="Text Box 15"/>
          <p:cNvSpPr txBox="1">
            <a:spLocks noChangeArrowheads="1"/>
          </p:cNvSpPr>
          <p:nvPr/>
        </p:nvSpPr>
        <p:spPr bwMode="auto">
          <a:xfrm>
            <a:off x="1619250" y="3860800"/>
            <a:ext cx="1008063" cy="457200"/>
          </a:xfrm>
          <a:prstGeom prst="rect">
            <a:avLst/>
          </a:prstGeom>
          <a:noFill/>
          <a:ln w="12700">
            <a:noFill/>
            <a:miter lim="800000"/>
            <a:headEnd/>
            <a:tailEnd/>
          </a:ln>
        </p:spPr>
        <p:txBody>
          <a:bodyPr>
            <a:spAutoFit/>
          </a:bodyPr>
          <a:lstStyle/>
          <a:p>
            <a:pPr>
              <a:spcBef>
                <a:spcPct val="50000"/>
              </a:spcBef>
            </a:pPr>
            <a:r>
              <a:rPr lang="fa-IR"/>
              <a:t>دستگیره</a:t>
            </a:r>
            <a:endParaRPr lang="en-US"/>
          </a:p>
        </p:txBody>
      </p:sp>
      <p:sp>
        <p:nvSpPr>
          <p:cNvPr id="11" name="Slide Number Placeholder 10"/>
          <p:cNvSpPr>
            <a:spLocks noGrp="1"/>
          </p:cNvSpPr>
          <p:nvPr>
            <p:ph type="sldNum" sz="quarter" idx="12"/>
          </p:nvPr>
        </p:nvSpPr>
        <p:spPr/>
        <p:txBody>
          <a:bodyPr/>
          <a:lstStyle/>
          <a:p>
            <a:pPr>
              <a:defRPr/>
            </a:pPr>
            <a:fld id="{8B8CD38B-DFA0-4811-9A4F-ABAE34EA59EB}" type="slidenum">
              <a:rPr lang="fa-IR" smtClean="0"/>
              <a:pPr>
                <a:defRPr/>
              </a:pPr>
              <a:t>114</a:t>
            </a:fld>
            <a:endParaRPr lang="en-US"/>
          </a:p>
        </p:txBody>
      </p:sp>
    </p:spTree>
  </p:cSld>
  <p:clrMapOvr>
    <a:masterClrMapping/>
  </p:clrMapOvr>
  <p:transition>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642918"/>
            <a:ext cx="8229600" cy="846980"/>
          </a:xfrm>
        </p:spPr>
        <p:txBody>
          <a:bodyPr/>
          <a:lstStyle/>
          <a:p>
            <a:pPr algn="ctr" eaLnBrk="1" hangingPunct="1"/>
            <a:r>
              <a:rPr lang="fa-IR" sz="2800" dirty="0" smtClean="0">
                <a:effectLst/>
              </a:rPr>
              <a:t>نوع اهرمی</a:t>
            </a:r>
            <a:endParaRPr lang="en-US" sz="2800" dirty="0" smtClean="0">
              <a:effectLst/>
            </a:endParaRPr>
          </a:p>
        </p:txBody>
      </p:sp>
      <p:graphicFrame>
        <p:nvGraphicFramePr>
          <p:cNvPr id="198660" name="Object 4"/>
          <p:cNvGraphicFramePr>
            <a:graphicFrameLocks noGrp="1" noChangeAspect="1"/>
          </p:cNvGraphicFramePr>
          <p:nvPr>
            <p:ph idx="1"/>
          </p:nvPr>
        </p:nvGraphicFramePr>
        <p:xfrm>
          <a:off x="4000496" y="2000240"/>
          <a:ext cx="1485900" cy="3762375"/>
        </p:xfrm>
        <a:graphic>
          <a:graphicData uri="http://schemas.openxmlformats.org/presentationml/2006/ole">
            <mc:AlternateContent xmlns:mc="http://schemas.openxmlformats.org/markup-compatibility/2006">
              <mc:Choice xmlns:v="urn:schemas-microsoft-com:vml" Requires="v">
                <p:oleObj spid="_x0000_s27652" name="Bitmap Image" r:id="rId3" imgW="1486107" imgH="3761905" progId="PBrush">
                  <p:embed/>
                </p:oleObj>
              </mc:Choice>
              <mc:Fallback>
                <p:oleObj name="Bitmap Image" r:id="rId3" imgW="1486107" imgH="3761905"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496" y="2000240"/>
                        <a:ext cx="148590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8662" name="Line 6"/>
          <p:cNvSpPr>
            <a:spLocks noChangeShapeType="1"/>
          </p:cNvSpPr>
          <p:nvPr/>
        </p:nvSpPr>
        <p:spPr bwMode="auto">
          <a:xfrm>
            <a:off x="5292725" y="2205038"/>
            <a:ext cx="1008063" cy="0"/>
          </a:xfrm>
          <a:prstGeom prst="line">
            <a:avLst/>
          </a:prstGeom>
          <a:noFill/>
          <a:ln w="12700">
            <a:solidFill>
              <a:srgbClr val="000000"/>
            </a:solidFill>
            <a:round/>
            <a:headEnd/>
            <a:tailEnd type="triangle" w="med" len="med"/>
          </a:ln>
        </p:spPr>
        <p:txBody>
          <a:bodyPr/>
          <a:lstStyle/>
          <a:p>
            <a:endParaRPr lang="en-US"/>
          </a:p>
        </p:txBody>
      </p:sp>
      <p:sp>
        <p:nvSpPr>
          <p:cNvPr id="198663" name="Line 7"/>
          <p:cNvSpPr>
            <a:spLocks noChangeShapeType="1"/>
          </p:cNvSpPr>
          <p:nvPr/>
        </p:nvSpPr>
        <p:spPr bwMode="auto">
          <a:xfrm flipH="1" flipV="1">
            <a:off x="3214678" y="5357826"/>
            <a:ext cx="863600" cy="144462"/>
          </a:xfrm>
          <a:prstGeom prst="line">
            <a:avLst/>
          </a:prstGeom>
          <a:noFill/>
          <a:ln w="12700">
            <a:solidFill>
              <a:srgbClr val="000000"/>
            </a:solidFill>
            <a:round/>
            <a:headEnd/>
            <a:tailEnd type="triangle" w="med" len="med"/>
          </a:ln>
        </p:spPr>
        <p:txBody>
          <a:bodyPr/>
          <a:lstStyle/>
          <a:p>
            <a:endParaRPr lang="en-US"/>
          </a:p>
        </p:txBody>
      </p:sp>
      <p:sp>
        <p:nvSpPr>
          <p:cNvPr id="198666" name="Text Box 10"/>
          <p:cNvSpPr txBox="1">
            <a:spLocks noChangeArrowheads="1"/>
          </p:cNvSpPr>
          <p:nvPr/>
        </p:nvSpPr>
        <p:spPr bwMode="auto">
          <a:xfrm>
            <a:off x="6372225" y="1989138"/>
            <a:ext cx="2159000" cy="457200"/>
          </a:xfrm>
          <a:prstGeom prst="rect">
            <a:avLst/>
          </a:prstGeom>
          <a:noFill/>
          <a:ln w="12700">
            <a:noFill/>
            <a:miter lim="800000"/>
            <a:headEnd/>
            <a:tailEnd/>
          </a:ln>
        </p:spPr>
        <p:txBody>
          <a:bodyPr>
            <a:spAutoFit/>
          </a:bodyPr>
          <a:lstStyle/>
          <a:p>
            <a:pPr>
              <a:spcBef>
                <a:spcPct val="50000"/>
              </a:spcBef>
            </a:pPr>
            <a:r>
              <a:rPr lang="fa-IR"/>
              <a:t>اهرم فشار و تخلیه</a:t>
            </a:r>
            <a:endParaRPr lang="en-US"/>
          </a:p>
        </p:txBody>
      </p:sp>
      <p:sp>
        <p:nvSpPr>
          <p:cNvPr id="198667" name="Text Box 11"/>
          <p:cNvSpPr txBox="1">
            <a:spLocks noChangeArrowheads="1"/>
          </p:cNvSpPr>
          <p:nvPr/>
        </p:nvSpPr>
        <p:spPr bwMode="auto">
          <a:xfrm>
            <a:off x="1571604" y="5072074"/>
            <a:ext cx="1584325" cy="457200"/>
          </a:xfrm>
          <a:prstGeom prst="rect">
            <a:avLst/>
          </a:prstGeom>
          <a:noFill/>
          <a:ln w="12700">
            <a:noFill/>
            <a:miter lim="800000"/>
            <a:headEnd/>
            <a:tailEnd/>
          </a:ln>
        </p:spPr>
        <p:txBody>
          <a:bodyPr>
            <a:spAutoFit/>
          </a:bodyPr>
          <a:lstStyle/>
          <a:p>
            <a:pPr>
              <a:spcBef>
                <a:spcPct val="50000"/>
              </a:spcBef>
            </a:pPr>
            <a:r>
              <a:rPr lang="fa-IR" dirty="0"/>
              <a:t>نازل کوچک</a:t>
            </a:r>
            <a:endParaRPr lang="en-US" dirty="0"/>
          </a:p>
        </p:txBody>
      </p:sp>
      <p:sp>
        <p:nvSpPr>
          <p:cNvPr id="8" name="Slide Number Placeholder 7"/>
          <p:cNvSpPr>
            <a:spLocks noGrp="1"/>
          </p:cNvSpPr>
          <p:nvPr>
            <p:ph type="sldNum" sz="quarter" idx="12"/>
          </p:nvPr>
        </p:nvSpPr>
        <p:spPr/>
        <p:txBody>
          <a:bodyPr/>
          <a:lstStyle/>
          <a:p>
            <a:pPr>
              <a:defRPr/>
            </a:pPr>
            <a:fld id="{8B8CD38B-DFA0-4811-9A4F-ABAE34EA59EB}" type="slidenum">
              <a:rPr lang="fa-IR" smtClean="0"/>
              <a:pPr>
                <a:defRPr/>
              </a:pPr>
              <a:t>115</a:t>
            </a:fld>
            <a:endParaRPr lang="en-US"/>
          </a:p>
        </p:txBody>
      </p:sp>
    </p:spTree>
  </p:cSld>
  <p:clrMapOvr>
    <a:masterClrMapping/>
  </p:clrMapOvr>
  <p:transition>
    <p:wipe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85728"/>
            <a:ext cx="8229600" cy="918418"/>
          </a:xfrm>
        </p:spPr>
        <p:txBody>
          <a:bodyPr/>
          <a:lstStyle/>
          <a:p>
            <a:pPr algn="ctr" eaLnBrk="1" hangingPunct="1">
              <a:defRPr/>
            </a:pPr>
            <a:r>
              <a:rPr lang="fa-IR" sz="2800" dirty="0" smtClean="0"/>
              <a:t>طریقه خاموش کردن آتش با کپسول ها (شکل)</a:t>
            </a:r>
            <a:endParaRPr lang="en-US" sz="2800" dirty="0" smtClean="0"/>
          </a:p>
        </p:txBody>
      </p:sp>
      <p:graphicFrame>
        <p:nvGraphicFramePr>
          <p:cNvPr id="180227" name="Object 3"/>
          <p:cNvGraphicFramePr>
            <a:graphicFrameLocks noGrp="1" noChangeAspect="1"/>
          </p:cNvGraphicFramePr>
          <p:nvPr>
            <p:ph idx="1"/>
          </p:nvPr>
        </p:nvGraphicFramePr>
        <p:xfrm>
          <a:off x="1096963" y="1557338"/>
          <a:ext cx="6805612" cy="4895850"/>
        </p:xfrm>
        <a:graphic>
          <a:graphicData uri="http://schemas.openxmlformats.org/presentationml/2006/ole">
            <mc:AlternateContent xmlns:mc="http://schemas.openxmlformats.org/markup-compatibility/2006">
              <mc:Choice xmlns:v="urn:schemas-microsoft-com:vml" Requires="v">
                <p:oleObj spid="_x0000_s28676" name="Bitmap Image" r:id="rId3" imgW="5838095" imgH="4200000" progId="PBrush">
                  <p:embed/>
                </p:oleObj>
              </mc:Choice>
              <mc:Fallback>
                <p:oleObj name="Bitmap Image" r:id="rId3" imgW="5838095" imgH="4200000"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63" y="1557338"/>
                        <a:ext cx="6805612" cy="489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plus(in)">
                                      <p:cBhvr>
                                        <p:cTn id="7" dur="2000"/>
                                        <p:tgtEl>
                                          <p:spTgt spid="1802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80227"/>
                                        </p:tgtEl>
                                        <p:attrNameLst>
                                          <p:attrName>style.visibility</p:attrName>
                                        </p:attrNameLst>
                                      </p:cBhvr>
                                      <p:to>
                                        <p:strVal val="visible"/>
                                      </p:to>
                                    </p:set>
                                    <p:animEffect transition="in" filter="plus(in)">
                                      <p:cBhvr>
                                        <p:cTn id="12" dur="2000"/>
                                        <p:tgtEl>
                                          <p:spTgt spid="180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274638"/>
            <a:ext cx="8229600" cy="1209675"/>
          </a:xfrm>
        </p:spPr>
        <p:txBody>
          <a:bodyPr/>
          <a:lstStyle/>
          <a:p>
            <a:pPr algn="ctr" eaLnBrk="1" hangingPunct="1">
              <a:defRPr/>
            </a:pPr>
            <a:r>
              <a:rPr lang="fa-IR" sz="3600" dirty="0" smtClean="0"/>
              <a:t>3 – الف ) خاموش کننده های چرخ دار</a:t>
            </a:r>
            <a:endParaRPr lang="en-US" sz="3600" dirty="0" smtClean="0"/>
          </a:p>
        </p:txBody>
      </p:sp>
      <p:sp>
        <p:nvSpPr>
          <p:cNvPr id="163843" name="Rectangle 3"/>
          <p:cNvSpPr>
            <a:spLocks noGrp="1" noChangeArrowheads="1"/>
          </p:cNvSpPr>
          <p:nvPr>
            <p:ph idx="1"/>
          </p:nvPr>
        </p:nvSpPr>
        <p:spPr>
          <a:xfrm>
            <a:off x="457200" y="1700213"/>
            <a:ext cx="8229600" cy="4433887"/>
          </a:xfrm>
        </p:spPr>
        <p:txBody>
          <a:bodyPr/>
          <a:lstStyle/>
          <a:p>
            <a:pPr algn="r" eaLnBrk="1" hangingPunct="1">
              <a:buFont typeface="Wingdings" pitchFamily="2" charset="2"/>
              <a:buNone/>
            </a:pPr>
            <a:r>
              <a:rPr lang="fa-IR" sz="2400" smtClean="0">
                <a:effectLst/>
              </a:rPr>
              <a:t>این خاموش کننده ها به علت مقدار مواد اطفایی بیشتر از ظرفیت نوع دستی </a:t>
            </a:r>
          </a:p>
          <a:p>
            <a:pPr algn="r" eaLnBrk="1" hangingPunct="1">
              <a:buFont typeface="Wingdings" pitchFamily="2" charset="2"/>
              <a:buNone/>
            </a:pPr>
            <a:r>
              <a:rPr lang="fa-IR" sz="2400" smtClean="0">
                <a:effectLst/>
              </a:rPr>
              <a:t>( تا ظرفیت 90 کیلوگرم ) و سنگینی دستگاه ، که فرد قادر به حمل آن نیست ، با چرخ طراحی شده یا روی ریل قرار می گیرند .</a:t>
            </a:r>
          </a:p>
          <a:p>
            <a:pPr algn="r" eaLnBrk="1" hangingPunct="1">
              <a:buFont typeface="Wingdings" pitchFamily="2" charset="2"/>
              <a:buNone/>
            </a:pPr>
            <a:r>
              <a:rPr lang="fa-IR" sz="2400" smtClean="0">
                <a:effectLst/>
              </a:rPr>
              <a:t>برای کار با این خاموش کننده ها حداقل دو نفر نیاز است. </a:t>
            </a:r>
          </a:p>
          <a:p>
            <a:pPr algn="r" eaLnBrk="1" hangingPunct="1">
              <a:buFont typeface="Wingdings" pitchFamily="2" charset="2"/>
              <a:buNone/>
            </a:pPr>
            <a:r>
              <a:rPr lang="fa-IR" sz="2400" smtClean="0">
                <a:effectLst/>
              </a:rPr>
              <a:t>بکارگیری این دستگاه ها مانند دستگاه های دستی است و تنها تفاوت در مقدار مواد اطفایی و بعضی تجهیزات است. </a:t>
            </a:r>
            <a:endParaRPr lang="en-US" sz="2400" smtClean="0">
              <a:effectLst/>
            </a:endParaRPr>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additive="base">
                                        <p:cTn id="7" dur="500" fill="hold"/>
                                        <p:tgtEl>
                                          <p:spTgt spid="163842"/>
                                        </p:tgtEl>
                                        <p:attrNameLst>
                                          <p:attrName>ppt_x</p:attrName>
                                        </p:attrNameLst>
                                      </p:cBhvr>
                                      <p:tavLst>
                                        <p:tav tm="0">
                                          <p:val>
                                            <p:strVal val="#ppt_x"/>
                                          </p:val>
                                        </p:tav>
                                        <p:tav tm="100000">
                                          <p:val>
                                            <p:strVal val="#ppt_x"/>
                                          </p:val>
                                        </p:tav>
                                      </p:tavLst>
                                    </p:anim>
                                    <p:anim calcmode="lin" valueType="num">
                                      <p:cBhvr additive="base">
                                        <p:cTn id="8"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63843">
                                            <p:txEl>
                                              <p:pRg st="0" end="0"/>
                                            </p:txEl>
                                          </p:spTgt>
                                        </p:tgtEl>
                                        <p:attrNameLst>
                                          <p:attrName>style.visibility</p:attrName>
                                        </p:attrNameLst>
                                      </p:cBhvr>
                                      <p:to>
                                        <p:strVal val="visible"/>
                                      </p:to>
                                    </p:set>
                                    <p:animEffect transition="in" filter="plus(in)">
                                      <p:cBhvr>
                                        <p:cTn id="13" dur="2000"/>
                                        <p:tgtEl>
                                          <p:spTgt spid="163843">
                                            <p:txEl>
                                              <p:pRg st="0" end="0"/>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163843">
                                            <p:txEl>
                                              <p:pRg st="1" end="1"/>
                                            </p:txEl>
                                          </p:spTgt>
                                        </p:tgtEl>
                                        <p:attrNameLst>
                                          <p:attrName>style.visibility</p:attrName>
                                        </p:attrNameLst>
                                      </p:cBhvr>
                                      <p:to>
                                        <p:strVal val="visible"/>
                                      </p:to>
                                    </p:set>
                                    <p:animEffect transition="in" filter="plus(in)">
                                      <p:cBhvr>
                                        <p:cTn id="16" dur="2000"/>
                                        <p:tgtEl>
                                          <p:spTgt spid="163843">
                                            <p:txEl>
                                              <p:pRg st="1" end="1"/>
                                            </p:txEl>
                                          </p:spTgt>
                                        </p:tgtEl>
                                      </p:cBhvr>
                                    </p:animEffect>
                                  </p:childTnLst>
                                </p:cTn>
                              </p:par>
                              <p:par>
                                <p:cTn id="17" presetID="13" presetClass="entr" presetSubtype="16" fill="hold" nodeType="with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Effect transition="in" filter="plus(in)">
                                      <p:cBhvr>
                                        <p:cTn id="19" dur="2000"/>
                                        <p:tgtEl>
                                          <p:spTgt spid="163843">
                                            <p:txEl>
                                              <p:pRg st="2" end="2"/>
                                            </p:txEl>
                                          </p:spTgt>
                                        </p:tgtEl>
                                      </p:cBhvr>
                                    </p:animEffect>
                                  </p:childTnLst>
                                </p:cTn>
                              </p:par>
                              <p:par>
                                <p:cTn id="20" presetID="13" presetClass="entr" presetSubtype="16" fill="hold" nodeType="withEffect">
                                  <p:stCondLst>
                                    <p:cond delay="0"/>
                                  </p:stCondLst>
                                  <p:childTnLst>
                                    <p:set>
                                      <p:cBhvr>
                                        <p:cTn id="21" dur="1" fill="hold">
                                          <p:stCondLst>
                                            <p:cond delay="0"/>
                                          </p:stCondLst>
                                        </p:cTn>
                                        <p:tgtEl>
                                          <p:spTgt spid="163843">
                                            <p:txEl>
                                              <p:pRg st="3" end="3"/>
                                            </p:txEl>
                                          </p:spTgt>
                                        </p:tgtEl>
                                        <p:attrNameLst>
                                          <p:attrName>style.visibility</p:attrName>
                                        </p:attrNameLst>
                                      </p:cBhvr>
                                      <p:to>
                                        <p:strVal val="visible"/>
                                      </p:to>
                                    </p:set>
                                    <p:animEffect transition="in" filter="plus(in)">
                                      <p:cBhvr>
                                        <p:cTn id="22" dur="2000"/>
                                        <p:tgtEl>
                                          <p:spTgt spid="163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lgn="ctr" eaLnBrk="1" hangingPunct="1">
              <a:defRPr/>
            </a:pPr>
            <a:r>
              <a:rPr lang="fa-IR" sz="3600" dirty="0" smtClean="0"/>
              <a:t>4 – الف ) خاموش کننده های بزرگ</a:t>
            </a:r>
            <a:endParaRPr lang="en-US" sz="3600" dirty="0" smtClean="0"/>
          </a:p>
        </p:txBody>
      </p:sp>
      <p:sp>
        <p:nvSpPr>
          <p:cNvPr id="173059" name="Rectangle 3"/>
          <p:cNvSpPr>
            <a:spLocks noGrp="1" noChangeArrowheads="1"/>
          </p:cNvSpPr>
          <p:nvPr>
            <p:ph type="body" sz="half" idx="1"/>
          </p:nvPr>
        </p:nvSpPr>
        <p:spPr>
          <a:xfrm>
            <a:off x="4643438" y="1412875"/>
            <a:ext cx="4038600" cy="1036638"/>
          </a:xfrm>
        </p:spPr>
        <p:txBody>
          <a:bodyPr/>
          <a:lstStyle/>
          <a:p>
            <a:pPr algn="r" eaLnBrk="1" hangingPunct="1">
              <a:buFont typeface="Wingdings" pitchFamily="2" charset="2"/>
              <a:buNone/>
            </a:pPr>
            <a:r>
              <a:rPr lang="fa-IR" sz="2400" smtClean="0">
                <a:effectLst/>
              </a:rPr>
              <a:t>خودرو های آتش نشانی از انواع این خاموش کننده ها هستند.</a:t>
            </a:r>
            <a:endParaRPr lang="en-US" sz="2400" smtClean="0">
              <a:effectLst/>
            </a:endParaRPr>
          </a:p>
        </p:txBody>
      </p:sp>
      <p:graphicFrame>
        <p:nvGraphicFramePr>
          <p:cNvPr id="173060" name="Object 4"/>
          <p:cNvGraphicFramePr>
            <a:graphicFrameLocks noGrp="1" noChangeAspect="1"/>
          </p:cNvGraphicFramePr>
          <p:nvPr>
            <p:ph sz="quarter" idx="2"/>
          </p:nvPr>
        </p:nvGraphicFramePr>
        <p:xfrm>
          <a:off x="539750" y="1700213"/>
          <a:ext cx="3619500" cy="1819275"/>
        </p:xfrm>
        <a:graphic>
          <a:graphicData uri="http://schemas.openxmlformats.org/presentationml/2006/ole">
            <mc:AlternateContent xmlns:mc="http://schemas.openxmlformats.org/markup-compatibility/2006">
              <mc:Choice xmlns:v="urn:schemas-microsoft-com:vml" Requires="v">
                <p:oleObj spid="_x0000_s29706" name="Bitmap Image" r:id="rId3" imgW="3619048" imgH="1819529" progId="PBrush">
                  <p:embed/>
                </p:oleObj>
              </mc:Choice>
              <mc:Fallback>
                <p:oleObj name="Bitmap Image" r:id="rId3" imgW="3619048" imgH="1819529"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00213"/>
                        <a:ext cx="3619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2" name="Object 6"/>
          <p:cNvGraphicFramePr>
            <a:graphicFrameLocks noGrp="1" noChangeAspect="1"/>
          </p:cNvGraphicFramePr>
          <p:nvPr>
            <p:ph sz="quarter" idx="3"/>
          </p:nvPr>
        </p:nvGraphicFramePr>
        <p:xfrm>
          <a:off x="5003800" y="2636838"/>
          <a:ext cx="3124200" cy="1790700"/>
        </p:xfrm>
        <a:graphic>
          <a:graphicData uri="http://schemas.openxmlformats.org/presentationml/2006/ole">
            <mc:AlternateContent xmlns:mc="http://schemas.openxmlformats.org/markup-compatibility/2006">
              <mc:Choice xmlns:v="urn:schemas-microsoft-com:vml" Requires="v">
                <p:oleObj spid="_x0000_s29707" name="Bitmap Image" r:id="rId5" imgW="3123810" imgH="1790476" progId="PBrush">
                  <p:embed/>
                </p:oleObj>
              </mc:Choice>
              <mc:Fallback>
                <p:oleObj name="Bitmap Image" r:id="rId5" imgW="3123810" imgH="1790476"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2636838"/>
                        <a:ext cx="31242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4" name="Object 8"/>
          <p:cNvGraphicFramePr>
            <a:graphicFrameLocks noChangeAspect="1"/>
          </p:cNvGraphicFramePr>
          <p:nvPr/>
        </p:nvGraphicFramePr>
        <p:xfrm>
          <a:off x="827088" y="3933825"/>
          <a:ext cx="3209925" cy="2190750"/>
        </p:xfrm>
        <a:graphic>
          <a:graphicData uri="http://schemas.openxmlformats.org/presentationml/2006/ole">
            <mc:AlternateContent xmlns:mc="http://schemas.openxmlformats.org/markup-compatibility/2006">
              <mc:Choice xmlns:v="urn:schemas-microsoft-com:vml" Requires="v">
                <p:oleObj spid="_x0000_s29708" name="Bitmap Image" r:id="rId7" imgW="3209524" imgH="2190476" progId="PBrush">
                  <p:embed/>
                </p:oleObj>
              </mc:Choice>
              <mc:Fallback>
                <p:oleObj name="Bitmap Image" r:id="rId7" imgW="3209524" imgH="2190476" progId="PBrush">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088" y="3933825"/>
                        <a:ext cx="32099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5" name="Object 9"/>
          <p:cNvGraphicFramePr>
            <a:graphicFrameLocks noChangeAspect="1"/>
          </p:cNvGraphicFramePr>
          <p:nvPr/>
        </p:nvGraphicFramePr>
        <p:xfrm>
          <a:off x="4932363" y="4797425"/>
          <a:ext cx="3619500" cy="1552575"/>
        </p:xfrm>
        <a:graphic>
          <a:graphicData uri="http://schemas.openxmlformats.org/presentationml/2006/ole">
            <mc:AlternateContent xmlns:mc="http://schemas.openxmlformats.org/markup-compatibility/2006">
              <mc:Choice xmlns:v="urn:schemas-microsoft-com:vml" Requires="v">
                <p:oleObj spid="_x0000_s29709" name="Bitmap Image" r:id="rId9" imgW="3619048" imgH="1552792" progId="PBrush">
                  <p:embed/>
                </p:oleObj>
              </mc:Choice>
              <mc:Fallback>
                <p:oleObj name="Bitmap Image" r:id="rId9" imgW="3619048" imgH="1552792" progId="PBrush">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4797425"/>
                        <a:ext cx="36195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Slide Number Placeholder 7"/>
          <p:cNvSpPr>
            <a:spLocks noGrp="1"/>
          </p:cNvSpPr>
          <p:nvPr>
            <p:ph type="sldNum" sz="quarter" idx="10"/>
          </p:nvPr>
        </p:nvSpPr>
        <p:spPr/>
        <p:txBody>
          <a:bodyPr/>
          <a:lstStyle/>
          <a:p>
            <a:pPr>
              <a:defRPr/>
            </a:pPr>
            <a:fld id="{1095F801-94FC-43FE-B4E1-9B78AA86B148}" type="slidenum">
              <a:rPr lang="fa-IR" smtClean="0"/>
              <a:pPr>
                <a:defRPr/>
              </a:pPr>
              <a:t>118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73059">
                                            <p:txEl>
                                              <p:pRg st="0" end="0"/>
                                            </p:txEl>
                                          </p:spTgt>
                                        </p:tgtEl>
                                        <p:attrNameLst>
                                          <p:attrName>style.visibility</p:attrName>
                                        </p:attrNameLst>
                                      </p:cBhvr>
                                      <p:to>
                                        <p:strVal val="visible"/>
                                      </p:to>
                                    </p:set>
                                    <p:animEffect transition="in" filter="plus(in)">
                                      <p:cBhvr>
                                        <p:cTn id="13" dur="2000"/>
                                        <p:tgtEl>
                                          <p:spTgt spid="17305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73060"/>
                                        </p:tgtEl>
                                        <p:attrNameLst>
                                          <p:attrName>style.visibility</p:attrName>
                                        </p:attrNameLst>
                                      </p:cBhvr>
                                      <p:to>
                                        <p:strVal val="visible"/>
                                      </p:to>
                                    </p:set>
                                    <p:animEffect transition="in" filter="plus(in)">
                                      <p:cBhvr>
                                        <p:cTn id="18" dur="2000"/>
                                        <p:tgtEl>
                                          <p:spTgt spid="173060"/>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73062"/>
                                        </p:tgtEl>
                                        <p:attrNameLst>
                                          <p:attrName>style.visibility</p:attrName>
                                        </p:attrNameLst>
                                      </p:cBhvr>
                                      <p:to>
                                        <p:strVal val="visible"/>
                                      </p:to>
                                    </p:set>
                                    <p:animEffect transition="in" filter="plus(in)">
                                      <p:cBhvr>
                                        <p:cTn id="23" dur="2000"/>
                                        <p:tgtEl>
                                          <p:spTgt spid="17306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73064"/>
                                        </p:tgtEl>
                                        <p:attrNameLst>
                                          <p:attrName>style.visibility</p:attrName>
                                        </p:attrNameLst>
                                      </p:cBhvr>
                                      <p:to>
                                        <p:strVal val="visible"/>
                                      </p:to>
                                    </p:set>
                                    <p:animEffect transition="in" filter="plus(in)">
                                      <p:cBhvr>
                                        <p:cTn id="28" dur="2000"/>
                                        <p:tgtEl>
                                          <p:spTgt spid="173064"/>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nodeType="clickEffect">
                                  <p:stCondLst>
                                    <p:cond delay="0"/>
                                  </p:stCondLst>
                                  <p:childTnLst>
                                    <p:set>
                                      <p:cBhvr>
                                        <p:cTn id="32" dur="1" fill="hold">
                                          <p:stCondLst>
                                            <p:cond delay="0"/>
                                          </p:stCondLst>
                                        </p:cTn>
                                        <p:tgtEl>
                                          <p:spTgt spid="173065"/>
                                        </p:tgtEl>
                                        <p:attrNameLst>
                                          <p:attrName>style.visibility</p:attrName>
                                        </p:attrNameLst>
                                      </p:cBhvr>
                                      <p:to>
                                        <p:strVal val="visible"/>
                                      </p:to>
                                    </p:set>
                                    <p:animEffect transition="in" filter="plus(in)">
                                      <p:cBhvr>
                                        <p:cTn id="33" dur="2000"/>
                                        <p:tgtEl>
                                          <p:spTgt spid="17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74638"/>
            <a:ext cx="8229600" cy="1354137"/>
          </a:xfrm>
        </p:spPr>
        <p:txBody>
          <a:bodyPr/>
          <a:lstStyle/>
          <a:p>
            <a:pPr eaLnBrk="1" hangingPunct="1">
              <a:defRPr/>
            </a:pPr>
            <a:r>
              <a:rPr lang="fa-IR" smtClean="0"/>
              <a:t>1 – ب ) وسایل دستی ثابت آتش نشانی</a:t>
            </a:r>
            <a:endParaRPr lang="en-US" smtClean="0"/>
          </a:p>
        </p:txBody>
      </p:sp>
      <p:sp>
        <p:nvSpPr>
          <p:cNvPr id="164867" name="Rectangle 3"/>
          <p:cNvSpPr>
            <a:spLocks noGrp="1" noChangeArrowheads="1"/>
          </p:cNvSpPr>
          <p:nvPr>
            <p:ph idx="1"/>
          </p:nvPr>
        </p:nvSpPr>
        <p:spPr>
          <a:xfrm>
            <a:off x="457200" y="1844675"/>
            <a:ext cx="8229600" cy="4289425"/>
          </a:xfrm>
        </p:spPr>
        <p:txBody>
          <a:bodyPr/>
          <a:lstStyle/>
          <a:p>
            <a:pPr algn="r" eaLnBrk="1" hangingPunct="1">
              <a:buFont typeface="Wingdings" pitchFamily="2" charset="2"/>
              <a:buNone/>
            </a:pPr>
            <a:r>
              <a:rPr lang="fa-IR" sz="2400" smtClean="0">
                <a:effectLst/>
              </a:rPr>
              <a:t>این گروه از وسایل شامل جعبه های آتش نشانی و قرقره ها هستند.</a:t>
            </a:r>
          </a:p>
          <a:p>
            <a:pPr algn="r" eaLnBrk="1" hangingPunct="1">
              <a:buFont typeface="Wingdings" pitchFamily="2" charset="2"/>
              <a:buNone/>
            </a:pPr>
            <a:r>
              <a:rPr lang="fa-IR" sz="2400" smtClean="0">
                <a:effectLst/>
              </a:rPr>
              <a:t>این وسایل در ساختمان ها و مراکز مختلف روی دیوار یا داخل دیوار تعبیه</a:t>
            </a:r>
          </a:p>
          <a:p>
            <a:pPr algn="r" eaLnBrk="1" hangingPunct="1">
              <a:buFont typeface="Wingdings" pitchFamily="2" charset="2"/>
              <a:buNone/>
            </a:pPr>
            <a:r>
              <a:rPr lang="fa-IR" sz="2400" smtClean="0">
                <a:effectLst/>
              </a:rPr>
              <a:t> می گردند به گونه ای که مانعی در مسیر رفت و آمد نبوده و در موقع حریق نیز در دسترس و در معرض دید باشند. </a:t>
            </a:r>
          </a:p>
          <a:p>
            <a:pPr algn="r" eaLnBrk="1" hangingPunct="1">
              <a:buFont typeface="Wingdings" pitchFamily="2" charset="2"/>
              <a:buNone/>
            </a:pPr>
            <a:r>
              <a:rPr lang="fa-IR" sz="2400" smtClean="0">
                <a:effectLst/>
              </a:rPr>
              <a:t>این وسایل به پمپ یا مخزن آب متصل اند.</a:t>
            </a:r>
            <a:endParaRPr lang="en-US" sz="2400" smtClean="0">
              <a:effectLst/>
            </a:endParaRPr>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 calcmode="lin" valueType="num">
                                      <p:cBhvr additive="base">
                                        <p:cTn id="7" dur="500" fill="hold"/>
                                        <p:tgtEl>
                                          <p:spTgt spid="164866"/>
                                        </p:tgtEl>
                                        <p:attrNameLst>
                                          <p:attrName>ppt_x</p:attrName>
                                        </p:attrNameLst>
                                      </p:cBhvr>
                                      <p:tavLst>
                                        <p:tav tm="0">
                                          <p:val>
                                            <p:strVal val="#ppt_x"/>
                                          </p:val>
                                        </p:tav>
                                        <p:tav tm="100000">
                                          <p:val>
                                            <p:strVal val="#ppt_x"/>
                                          </p:val>
                                        </p:tav>
                                      </p:tavLst>
                                    </p:anim>
                                    <p:anim calcmode="lin" valueType="num">
                                      <p:cBhvr additive="base">
                                        <p:cTn id="8" dur="500" fill="hold"/>
                                        <p:tgtEl>
                                          <p:spTgt spid="1648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164867">
                                            <p:txEl>
                                              <p:pRg st="0" end="0"/>
                                            </p:txEl>
                                          </p:spTgt>
                                        </p:tgtEl>
                                        <p:attrNameLst>
                                          <p:attrName>style.visibility</p:attrName>
                                        </p:attrNameLst>
                                      </p:cBhvr>
                                      <p:to>
                                        <p:strVal val="visible"/>
                                      </p:to>
                                    </p:set>
                                    <p:anim calcmode="lin" valueType="num">
                                      <p:cBhvr additive="base">
                                        <p:cTn id="13" dur="50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164867">
                                            <p:txEl>
                                              <p:pRg st="0" end="0"/>
                                            </p:txEl>
                                          </p:spTgt>
                                        </p:tgtEl>
                                        <p:attrNameLst>
                                          <p:attrName>ppt_y</p:attrName>
                                        </p:attrNameLst>
                                      </p:cBhvr>
                                      <p:tavLst>
                                        <p:tav tm="0">
                                          <p:val>
                                            <p:strVal val="1+#ppt_h/2"/>
                                          </p:val>
                                        </p:tav>
                                        <p:tav tm="100000">
                                          <p:val>
                                            <p:strVal val="#ppt_y"/>
                                          </p:val>
                                        </p:tav>
                                      </p:tavLst>
                                    </p:anim>
                                  </p:childTnLst>
                                </p:cTn>
                              </p:par>
                              <p:par>
                                <p:cTn id="15" presetID="7" presetClass="entr" presetSubtype="4" fill="hold" nodeType="withEffect">
                                  <p:stCondLst>
                                    <p:cond delay="0"/>
                                  </p:stCondLst>
                                  <p:childTnLst>
                                    <p:set>
                                      <p:cBhvr>
                                        <p:cTn id="16" dur="1" fill="hold">
                                          <p:stCondLst>
                                            <p:cond delay="0"/>
                                          </p:stCondLst>
                                        </p:cTn>
                                        <p:tgtEl>
                                          <p:spTgt spid="164867">
                                            <p:txEl>
                                              <p:pRg st="1" end="1"/>
                                            </p:txEl>
                                          </p:spTgt>
                                        </p:tgtEl>
                                        <p:attrNameLst>
                                          <p:attrName>style.visibility</p:attrName>
                                        </p:attrNameLst>
                                      </p:cBhvr>
                                      <p:to>
                                        <p:strVal val="visible"/>
                                      </p:to>
                                    </p:set>
                                    <p:anim calcmode="lin" valueType="num">
                                      <p:cBhvr additive="base">
                                        <p:cTn id="17" dur="5000" fill="hold"/>
                                        <p:tgtEl>
                                          <p:spTgt spid="164867">
                                            <p:txEl>
                                              <p:pRg st="1" end="1"/>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64867">
                                            <p:txEl>
                                              <p:pRg st="1" end="1"/>
                                            </p:txEl>
                                          </p:spTgt>
                                        </p:tgtEl>
                                        <p:attrNameLst>
                                          <p:attrName>ppt_y</p:attrName>
                                        </p:attrNameLst>
                                      </p:cBhvr>
                                      <p:tavLst>
                                        <p:tav tm="0">
                                          <p:val>
                                            <p:strVal val="1+#ppt_h/2"/>
                                          </p:val>
                                        </p:tav>
                                        <p:tav tm="100000">
                                          <p:val>
                                            <p:strVal val="#ppt_y"/>
                                          </p:val>
                                        </p:tav>
                                      </p:tavLst>
                                    </p:anim>
                                  </p:childTnLst>
                                </p:cTn>
                              </p:par>
                              <p:par>
                                <p:cTn id="19" presetID="7" presetClass="entr" presetSubtype="4" fill="hold" nodeType="withEffect">
                                  <p:stCondLst>
                                    <p:cond delay="0"/>
                                  </p:stCondLst>
                                  <p:childTnLst>
                                    <p:set>
                                      <p:cBhvr>
                                        <p:cTn id="20" dur="1" fill="hold">
                                          <p:stCondLst>
                                            <p:cond delay="0"/>
                                          </p:stCondLst>
                                        </p:cTn>
                                        <p:tgtEl>
                                          <p:spTgt spid="164867">
                                            <p:txEl>
                                              <p:pRg st="2" end="2"/>
                                            </p:txEl>
                                          </p:spTgt>
                                        </p:tgtEl>
                                        <p:attrNameLst>
                                          <p:attrName>style.visibility</p:attrName>
                                        </p:attrNameLst>
                                      </p:cBhvr>
                                      <p:to>
                                        <p:strVal val="visible"/>
                                      </p:to>
                                    </p:set>
                                    <p:anim calcmode="lin" valueType="num">
                                      <p:cBhvr additive="base">
                                        <p:cTn id="21" dur="5000" fill="hold"/>
                                        <p:tgtEl>
                                          <p:spTgt spid="164867">
                                            <p:txEl>
                                              <p:pRg st="2" end="2"/>
                                            </p:txEl>
                                          </p:spTgt>
                                        </p:tgtEl>
                                        <p:attrNameLst>
                                          <p:attrName>ppt_x</p:attrName>
                                        </p:attrNameLst>
                                      </p:cBhvr>
                                      <p:tavLst>
                                        <p:tav tm="0">
                                          <p:val>
                                            <p:strVal val="#ppt_x"/>
                                          </p:val>
                                        </p:tav>
                                        <p:tav tm="100000">
                                          <p:val>
                                            <p:strVal val="#ppt_x"/>
                                          </p:val>
                                        </p:tav>
                                      </p:tavLst>
                                    </p:anim>
                                    <p:anim calcmode="lin" valueType="num">
                                      <p:cBhvr additive="base">
                                        <p:cTn id="22" dur="5000" fill="hold"/>
                                        <p:tgtEl>
                                          <p:spTgt spid="164867">
                                            <p:txEl>
                                              <p:pRg st="2" end="2"/>
                                            </p:txEl>
                                          </p:spTgt>
                                        </p:tgtEl>
                                        <p:attrNameLst>
                                          <p:attrName>ppt_y</p:attrName>
                                        </p:attrNameLst>
                                      </p:cBhvr>
                                      <p:tavLst>
                                        <p:tav tm="0">
                                          <p:val>
                                            <p:strVal val="1+#ppt_h/2"/>
                                          </p:val>
                                        </p:tav>
                                        <p:tav tm="100000">
                                          <p:val>
                                            <p:strVal val="#ppt_y"/>
                                          </p:val>
                                        </p:tav>
                                      </p:tavLst>
                                    </p:anim>
                                  </p:childTnLst>
                                </p:cTn>
                              </p:par>
                              <p:par>
                                <p:cTn id="23" presetID="7" presetClass="entr" presetSubtype="4" fill="hold" nodeType="withEffect">
                                  <p:stCondLst>
                                    <p:cond delay="0"/>
                                  </p:stCondLst>
                                  <p:childTnLst>
                                    <p:set>
                                      <p:cBhvr>
                                        <p:cTn id="24" dur="1" fill="hold">
                                          <p:stCondLst>
                                            <p:cond delay="0"/>
                                          </p:stCondLst>
                                        </p:cTn>
                                        <p:tgtEl>
                                          <p:spTgt spid="164867">
                                            <p:txEl>
                                              <p:pRg st="3" end="3"/>
                                            </p:txEl>
                                          </p:spTgt>
                                        </p:tgtEl>
                                        <p:attrNameLst>
                                          <p:attrName>style.visibility</p:attrName>
                                        </p:attrNameLst>
                                      </p:cBhvr>
                                      <p:to>
                                        <p:strVal val="visible"/>
                                      </p:to>
                                    </p:set>
                                    <p:anim calcmode="lin" valueType="num">
                                      <p:cBhvr additive="base">
                                        <p:cTn id="25" dur="5000" fill="hold"/>
                                        <p:tgtEl>
                                          <p:spTgt spid="16486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64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2" name="Rectangle 14"/>
          <p:cNvSpPr>
            <a:spLocks noGrp="1" noChangeArrowheads="1"/>
          </p:cNvSpPr>
          <p:nvPr>
            <p:ph type="title"/>
          </p:nvPr>
        </p:nvSpPr>
        <p:spPr>
          <a:xfrm>
            <a:off x="457200" y="428604"/>
            <a:ext cx="8229600" cy="774720"/>
          </a:xfrm>
        </p:spPr>
        <p:txBody>
          <a:bodyPr/>
          <a:lstStyle/>
          <a:p>
            <a:pPr algn="ctr" eaLnBrk="1" hangingPunct="1">
              <a:defRPr/>
            </a:pPr>
            <a:r>
              <a:rPr lang="fa-IR" sz="3600" dirty="0" smtClean="0">
                <a:solidFill>
                  <a:srgbClr val="FF0000"/>
                </a:solidFill>
              </a:rPr>
              <a:t>فازهای حریق</a:t>
            </a:r>
            <a:endParaRPr lang="en-US" sz="3600" dirty="0" smtClean="0">
              <a:solidFill>
                <a:srgbClr val="FF0000"/>
              </a:solidFill>
            </a:endParaRPr>
          </a:p>
        </p:txBody>
      </p:sp>
      <p:graphicFrame>
        <p:nvGraphicFramePr>
          <p:cNvPr id="4" name="Diagram 3"/>
          <p:cNvGraphicFramePr/>
          <p:nvPr/>
        </p:nvGraphicFramePr>
        <p:xfrm>
          <a:off x="1042988" y="1412875"/>
          <a:ext cx="6913562" cy="511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0"/>
          </p:nvPr>
        </p:nvSpPr>
        <p:spPr/>
        <p:txBody>
          <a:bodyPr/>
          <a:lstStyle/>
          <a:p>
            <a:pPr>
              <a:defRPr/>
            </a:pPr>
            <a:fld id="{46D61A24-76EE-4A1F-9433-0BF137735805}" type="slidenum">
              <a:rPr lang="fa-IR" smtClean="0"/>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9102"/>
                                        </p:tgtEl>
                                        <p:attrNameLst>
                                          <p:attrName>style.visibility</p:attrName>
                                        </p:attrNameLst>
                                      </p:cBhvr>
                                      <p:to>
                                        <p:strVal val="visible"/>
                                      </p:to>
                                    </p:set>
                                    <p:animEffect transition="in" filter="diamond(in)">
                                      <p:cBhvr>
                                        <p:cTn id="7" dur="2000"/>
                                        <p:tgtEl>
                                          <p:spTgt spid="8910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0" fill="hold"/>
                                        <p:tgtEl>
                                          <p:spTgt spid="4"/>
                                        </p:tgtEl>
                                        <p:attrNameLst>
                                          <p:attrName>ppt_x</p:attrName>
                                        </p:attrNameLst>
                                      </p:cBhvr>
                                      <p:tavLst>
                                        <p:tav tm="0">
                                          <p:val>
                                            <p:strVal val="#ppt_x"/>
                                          </p:val>
                                        </p:tav>
                                        <p:tav tm="100000">
                                          <p:val>
                                            <p:strVal val="#ppt_x"/>
                                          </p:val>
                                        </p:tav>
                                      </p:tavLst>
                                    </p:anim>
                                    <p:anim calcmode="lin" valueType="num">
                                      <p:cBhvr additive="base">
                                        <p:cTn id="13"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2" grpId="0"/>
      <p:bldGraphic spid="4"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body" idx="4294967295"/>
          </p:nvPr>
        </p:nvSpPr>
        <p:spPr>
          <a:xfrm>
            <a:off x="500034" y="723896"/>
            <a:ext cx="8372475" cy="2133600"/>
          </a:xfrm>
          <a:noFill/>
        </p:spPr>
        <p:txBody>
          <a:bodyPr/>
          <a:lstStyle/>
          <a:p>
            <a:pPr algn="r" eaLnBrk="1" hangingPunct="1">
              <a:lnSpc>
                <a:spcPct val="90000"/>
              </a:lnSpc>
              <a:buFont typeface="Wingdings" pitchFamily="2" charset="2"/>
              <a:buNone/>
            </a:pPr>
            <a:r>
              <a:rPr lang="fa-IR" sz="2800" dirty="0" smtClean="0">
                <a:effectLst/>
              </a:rPr>
              <a:t>1) جعبه های آتش نشانی :</a:t>
            </a:r>
          </a:p>
          <a:p>
            <a:pPr algn="r" eaLnBrk="1" hangingPunct="1">
              <a:lnSpc>
                <a:spcPct val="90000"/>
              </a:lnSpc>
              <a:buFont typeface="Wingdings" pitchFamily="2" charset="2"/>
              <a:buNone/>
            </a:pPr>
            <a:r>
              <a:rPr lang="fa-IR" sz="2400" dirty="0" smtClean="0">
                <a:effectLst/>
              </a:rPr>
              <a:t>طول لوله ی داخل این جعبه ها</a:t>
            </a:r>
            <a:r>
              <a:rPr lang="fa-IR" sz="2800" dirty="0" smtClean="0">
                <a:effectLst/>
              </a:rPr>
              <a:t> </a:t>
            </a:r>
            <a:r>
              <a:rPr lang="fa-IR" sz="2400" dirty="0" smtClean="0">
                <a:effectLst/>
              </a:rPr>
              <a:t>در استاندارد ایران 20 متر وقطر آن </a:t>
            </a:r>
            <a:r>
              <a:rPr lang="fa-IR" sz="2400" dirty="0" smtClean="0"/>
              <a:t>1/5</a:t>
            </a:r>
            <a:r>
              <a:rPr lang="fa-IR" sz="2400" dirty="0" smtClean="0">
                <a:effectLst/>
              </a:rPr>
              <a:t> یا 2/5 اینچ است. جنس لوله از جنس لوله های آتش نشانی است که به لوله نواری معروف است. لوله مذکور در داخل جعبه ممکن است روی یک قرقره پیچیده شده باشد یا به صورت زیگزاگ در جعبه قرار گیرد.</a:t>
            </a:r>
            <a:r>
              <a:rPr lang="fa-IR" sz="2800" dirty="0" smtClean="0">
                <a:effectLst/>
              </a:rPr>
              <a:t> </a:t>
            </a:r>
            <a:endParaRPr lang="en-US" sz="2800" dirty="0" smtClean="0">
              <a:effectLst/>
            </a:endParaRPr>
          </a:p>
        </p:txBody>
      </p:sp>
      <p:graphicFrame>
        <p:nvGraphicFramePr>
          <p:cNvPr id="165892" name="Object 4"/>
          <p:cNvGraphicFramePr>
            <a:graphicFrameLocks noChangeAspect="1"/>
          </p:cNvGraphicFramePr>
          <p:nvPr/>
        </p:nvGraphicFramePr>
        <p:xfrm>
          <a:off x="928662" y="2804496"/>
          <a:ext cx="6630982" cy="3839214"/>
        </p:xfrm>
        <a:graphic>
          <a:graphicData uri="http://schemas.openxmlformats.org/presentationml/2006/ole">
            <mc:AlternateContent xmlns:mc="http://schemas.openxmlformats.org/markup-compatibility/2006">
              <mc:Choice xmlns:v="urn:schemas-microsoft-com:vml" Requires="v">
                <p:oleObj spid="_x0000_s30724" name="Bitmap Image" r:id="rId3" imgW="4142857" imgH="3524742" progId="PBrush">
                  <p:embed/>
                </p:oleObj>
              </mc:Choice>
              <mc:Fallback>
                <p:oleObj name="Bitmap Image" r:id="rId3" imgW="4142857" imgH="3524742"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62" y="2804496"/>
                        <a:ext cx="6630982" cy="383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120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Effect transition="in" filter="plus(in)">
                                      <p:cBhvr>
                                        <p:cTn id="7" dur="2000"/>
                                        <p:tgtEl>
                                          <p:spTgt spid="165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65891">
                                            <p:txEl>
                                              <p:pRg st="1" end="1"/>
                                            </p:txEl>
                                          </p:spTgt>
                                        </p:tgtEl>
                                        <p:attrNameLst>
                                          <p:attrName>style.visibility</p:attrName>
                                        </p:attrNameLst>
                                      </p:cBhvr>
                                      <p:to>
                                        <p:strVal val="visible"/>
                                      </p:to>
                                    </p:set>
                                    <p:animEffect transition="in" filter="plus(in)">
                                      <p:cBhvr>
                                        <p:cTn id="12" dur="2000"/>
                                        <p:tgtEl>
                                          <p:spTgt spid="165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65892"/>
                                        </p:tgtEl>
                                        <p:attrNameLst>
                                          <p:attrName>style.visibility</p:attrName>
                                        </p:attrNameLst>
                                      </p:cBhvr>
                                      <p:to>
                                        <p:strVal val="visible"/>
                                      </p:to>
                                    </p:set>
                                    <p:animEffect transition="in" filter="plus(in)">
                                      <p:cBhvr>
                                        <p:cTn id="17" dur="20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Grp="1" noChangeArrowheads="1"/>
          </p:cNvSpPr>
          <p:nvPr>
            <p:ph type="body" idx="4294967295"/>
          </p:nvPr>
        </p:nvSpPr>
        <p:spPr>
          <a:xfrm>
            <a:off x="571472" y="698495"/>
            <a:ext cx="8229600" cy="1944687"/>
          </a:xfrm>
          <a:noFill/>
        </p:spPr>
        <p:txBody>
          <a:bodyPr/>
          <a:lstStyle/>
          <a:p>
            <a:pPr algn="r" eaLnBrk="1" hangingPunct="1">
              <a:lnSpc>
                <a:spcPct val="90000"/>
              </a:lnSpc>
              <a:buFont typeface="Wingdings" pitchFamily="2" charset="2"/>
              <a:buNone/>
            </a:pPr>
            <a:r>
              <a:rPr lang="fa-IR" sz="2800" dirty="0" smtClean="0">
                <a:effectLst/>
              </a:rPr>
              <a:t>2) قرقره ها :</a:t>
            </a:r>
          </a:p>
          <a:p>
            <a:pPr algn="r" eaLnBrk="1" hangingPunct="1">
              <a:lnSpc>
                <a:spcPct val="90000"/>
              </a:lnSpc>
              <a:buFont typeface="Wingdings" pitchFamily="2" charset="2"/>
              <a:buNone/>
            </a:pPr>
            <a:r>
              <a:rPr lang="fa-IR" sz="2400" dirty="0" smtClean="0">
                <a:effectLst/>
              </a:rPr>
              <a:t>مزیت قرقره ها نسبت به جعبه های آتش نشانی این است که نیاز نیست تمام لوله بازشود وهرمقدارکه لوله بازشود، آب داخل آن جریان پیدا می کند. افراد ناوارد به راحتی می توانند با آن کار کنند.طول و قطرلوله قرقره ها، همانند لوله های آتش نشانی می باشد.</a:t>
            </a:r>
            <a:endParaRPr lang="en-US" sz="2400" dirty="0" smtClean="0">
              <a:effectLst/>
            </a:endParaRPr>
          </a:p>
        </p:txBody>
      </p:sp>
      <p:graphicFrame>
        <p:nvGraphicFramePr>
          <p:cNvPr id="166916" name="Object 4"/>
          <p:cNvGraphicFramePr>
            <a:graphicFrameLocks noChangeAspect="1"/>
          </p:cNvGraphicFramePr>
          <p:nvPr/>
        </p:nvGraphicFramePr>
        <p:xfrm>
          <a:off x="642910" y="2857496"/>
          <a:ext cx="2160587" cy="3529012"/>
        </p:xfrm>
        <a:graphic>
          <a:graphicData uri="http://schemas.openxmlformats.org/presentationml/2006/ole">
            <mc:AlternateContent xmlns:mc="http://schemas.openxmlformats.org/markup-compatibility/2006">
              <mc:Choice xmlns:v="urn:schemas-microsoft-com:vml" Requires="v">
                <p:oleObj spid="_x0000_s31754" name="Bitmap Image" r:id="rId3" imgW="1514686" imgH="2180952" progId="PBrush">
                  <p:embed/>
                </p:oleObj>
              </mc:Choice>
              <mc:Fallback>
                <p:oleObj name="Bitmap Image" r:id="rId3" imgW="1514686" imgH="2180952"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2857496"/>
                        <a:ext cx="2160587"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17" name="Object 5"/>
          <p:cNvGraphicFramePr>
            <a:graphicFrameLocks noChangeAspect="1"/>
          </p:cNvGraphicFramePr>
          <p:nvPr/>
        </p:nvGraphicFramePr>
        <p:xfrm>
          <a:off x="3571868" y="2643182"/>
          <a:ext cx="3313113" cy="2089150"/>
        </p:xfrm>
        <a:graphic>
          <a:graphicData uri="http://schemas.openxmlformats.org/presentationml/2006/ole">
            <mc:AlternateContent xmlns:mc="http://schemas.openxmlformats.org/markup-compatibility/2006">
              <mc:Choice xmlns:v="urn:schemas-microsoft-com:vml" Requires="v">
                <p:oleObj spid="_x0000_s31755" name="Bitmap Image" r:id="rId5" imgW="2305372" imgH="1504762" progId="PBrush">
                  <p:embed/>
                </p:oleObj>
              </mc:Choice>
              <mc:Fallback>
                <p:oleObj name="Bitmap Image" r:id="rId5" imgW="2305372" imgH="1504762"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868" y="2643182"/>
                        <a:ext cx="3313113"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18" name="Object 6"/>
          <p:cNvGraphicFramePr>
            <a:graphicFrameLocks noChangeAspect="1"/>
          </p:cNvGraphicFramePr>
          <p:nvPr/>
        </p:nvGraphicFramePr>
        <p:xfrm>
          <a:off x="3419475" y="4941888"/>
          <a:ext cx="2016125" cy="1620837"/>
        </p:xfrm>
        <a:graphic>
          <a:graphicData uri="http://schemas.openxmlformats.org/presentationml/2006/ole">
            <mc:AlternateContent xmlns:mc="http://schemas.openxmlformats.org/markup-compatibility/2006">
              <mc:Choice xmlns:v="urn:schemas-microsoft-com:vml" Requires="v">
                <p:oleObj spid="_x0000_s31756" name="Bitmap Image" r:id="rId7" imgW="1781424" imgH="1333333" progId="PBrush">
                  <p:embed/>
                </p:oleObj>
              </mc:Choice>
              <mc:Fallback>
                <p:oleObj name="Bitmap Image" r:id="rId7" imgW="1781424" imgH="1333333" progId="PBrush">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4941888"/>
                        <a:ext cx="2016125"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919" name="Object 7"/>
          <p:cNvGraphicFramePr>
            <a:graphicFrameLocks noChangeAspect="1"/>
          </p:cNvGraphicFramePr>
          <p:nvPr/>
        </p:nvGraphicFramePr>
        <p:xfrm>
          <a:off x="6156325" y="4941888"/>
          <a:ext cx="2016125" cy="1620837"/>
        </p:xfrm>
        <a:graphic>
          <a:graphicData uri="http://schemas.openxmlformats.org/presentationml/2006/ole">
            <mc:AlternateContent xmlns:mc="http://schemas.openxmlformats.org/markup-compatibility/2006">
              <mc:Choice xmlns:v="urn:schemas-microsoft-com:vml" Requires="v">
                <p:oleObj spid="_x0000_s31757" name="Bitmap Image" r:id="rId9" imgW="1895238" imgH="1476190" progId="PBrush">
                  <p:embed/>
                </p:oleObj>
              </mc:Choice>
              <mc:Fallback>
                <p:oleObj name="Bitmap Image" r:id="rId9" imgW="1895238" imgH="1476190" progId="PBrush">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4941888"/>
                        <a:ext cx="2016125" cy="16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2"/>
          </p:nvPr>
        </p:nvSpPr>
        <p:spPr/>
        <p:txBody>
          <a:bodyPr/>
          <a:lstStyle/>
          <a:p>
            <a:pPr>
              <a:defRPr/>
            </a:pPr>
            <a:fld id="{6BD9C2F8-08CA-49F5-BEA7-930E8DE8D713}" type="slidenum">
              <a:rPr lang="fa-IR" smtClean="0"/>
              <a:pPr>
                <a:defRPr/>
              </a:pPr>
              <a:t>121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plus(in)">
                                      <p:cBhvr>
                                        <p:cTn id="7" dur="2000"/>
                                        <p:tgtEl>
                                          <p:spTgt spid="16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66915">
                                            <p:txEl>
                                              <p:pRg st="1" end="1"/>
                                            </p:txEl>
                                          </p:spTgt>
                                        </p:tgtEl>
                                        <p:attrNameLst>
                                          <p:attrName>style.visibility</p:attrName>
                                        </p:attrNameLst>
                                      </p:cBhvr>
                                      <p:to>
                                        <p:strVal val="visible"/>
                                      </p:to>
                                    </p:set>
                                    <p:animEffect transition="in" filter="plus(in)">
                                      <p:cBhvr>
                                        <p:cTn id="12" dur="2000"/>
                                        <p:tgtEl>
                                          <p:spTgt spid="16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66916"/>
                                        </p:tgtEl>
                                        <p:attrNameLst>
                                          <p:attrName>style.visibility</p:attrName>
                                        </p:attrNameLst>
                                      </p:cBhvr>
                                      <p:to>
                                        <p:strVal val="visible"/>
                                      </p:to>
                                    </p:set>
                                    <p:animEffect transition="in" filter="plus(in)">
                                      <p:cBhvr>
                                        <p:cTn id="17" dur="2000"/>
                                        <p:tgtEl>
                                          <p:spTgt spid="16691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66917"/>
                                        </p:tgtEl>
                                        <p:attrNameLst>
                                          <p:attrName>style.visibility</p:attrName>
                                        </p:attrNameLst>
                                      </p:cBhvr>
                                      <p:to>
                                        <p:strVal val="visible"/>
                                      </p:to>
                                    </p:set>
                                    <p:animEffect transition="in" filter="plus(in)">
                                      <p:cBhvr>
                                        <p:cTn id="22" dur="2000"/>
                                        <p:tgtEl>
                                          <p:spTgt spid="16691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66918"/>
                                        </p:tgtEl>
                                        <p:attrNameLst>
                                          <p:attrName>style.visibility</p:attrName>
                                        </p:attrNameLst>
                                      </p:cBhvr>
                                      <p:to>
                                        <p:strVal val="visible"/>
                                      </p:to>
                                    </p:set>
                                    <p:animEffect transition="in" filter="plus(in)">
                                      <p:cBhvr>
                                        <p:cTn id="27" dur="2000"/>
                                        <p:tgtEl>
                                          <p:spTgt spid="166918"/>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66919"/>
                                        </p:tgtEl>
                                        <p:attrNameLst>
                                          <p:attrName>style.visibility</p:attrName>
                                        </p:attrNameLst>
                                      </p:cBhvr>
                                      <p:to>
                                        <p:strVal val="visible"/>
                                      </p:to>
                                    </p:set>
                                    <p:animEffect transition="in" filter="plus(in)">
                                      <p:cBhvr>
                                        <p:cTn id="32" dur="20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07" name="Object 3"/>
          <p:cNvGraphicFramePr>
            <a:graphicFrameLocks noGrp="1" noChangeAspect="1"/>
          </p:cNvGraphicFramePr>
          <p:nvPr>
            <p:ph idx="4294967295"/>
          </p:nvPr>
        </p:nvGraphicFramePr>
        <p:xfrm>
          <a:off x="4643438" y="1071546"/>
          <a:ext cx="4249737" cy="5183188"/>
        </p:xfrm>
        <a:graphic>
          <a:graphicData uri="http://schemas.openxmlformats.org/presentationml/2006/ole">
            <mc:AlternateContent xmlns:mc="http://schemas.openxmlformats.org/markup-compatibility/2006">
              <mc:Choice xmlns:v="urn:schemas-microsoft-com:vml" Requires="v">
                <p:oleObj spid="_x0000_s32772" name="Bitmap Image" r:id="rId3" imgW="3371429" imgH="4296375" progId="PBrush">
                  <p:embed/>
                </p:oleObj>
              </mc:Choice>
              <mc:Fallback>
                <p:oleObj name="Bitmap Image" r:id="rId3" imgW="3371429" imgH="4296375"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071546"/>
                        <a:ext cx="4249737" cy="5183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0710" name="Line 6"/>
          <p:cNvSpPr>
            <a:spLocks noChangeShapeType="1"/>
          </p:cNvSpPr>
          <p:nvPr/>
        </p:nvSpPr>
        <p:spPr bwMode="auto">
          <a:xfrm flipH="1">
            <a:off x="2285984" y="4786322"/>
            <a:ext cx="2944818" cy="585779"/>
          </a:xfrm>
          <a:prstGeom prst="line">
            <a:avLst/>
          </a:prstGeom>
          <a:noFill/>
          <a:ln w="12700">
            <a:solidFill>
              <a:srgbClr val="000000"/>
            </a:solidFill>
            <a:round/>
            <a:headEnd/>
            <a:tailEnd type="triangle" w="med" len="med"/>
          </a:ln>
        </p:spPr>
        <p:txBody>
          <a:bodyPr/>
          <a:lstStyle/>
          <a:p>
            <a:endParaRPr lang="en-US"/>
          </a:p>
        </p:txBody>
      </p:sp>
      <p:sp>
        <p:nvSpPr>
          <p:cNvPr id="200713" name="Text Box 9"/>
          <p:cNvSpPr txBox="1">
            <a:spLocks noChangeArrowheads="1"/>
          </p:cNvSpPr>
          <p:nvPr/>
        </p:nvSpPr>
        <p:spPr bwMode="auto">
          <a:xfrm>
            <a:off x="468313" y="5013325"/>
            <a:ext cx="1871662" cy="457200"/>
          </a:xfrm>
          <a:prstGeom prst="rect">
            <a:avLst/>
          </a:prstGeom>
          <a:noFill/>
          <a:ln w="12700">
            <a:noFill/>
            <a:miter lim="800000"/>
            <a:headEnd/>
            <a:tailEnd/>
          </a:ln>
        </p:spPr>
        <p:txBody>
          <a:bodyPr>
            <a:spAutoFit/>
          </a:bodyPr>
          <a:lstStyle/>
          <a:p>
            <a:pPr>
              <a:spcBef>
                <a:spcPct val="50000"/>
              </a:spcBef>
            </a:pPr>
            <a:r>
              <a:rPr lang="fa-IR"/>
              <a:t>شیلنگ لاستیکی</a:t>
            </a:r>
            <a:endParaRPr lang="en-US"/>
          </a:p>
        </p:txBody>
      </p:sp>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122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0707"/>
                                        </p:tgtEl>
                                        <p:attrNameLst>
                                          <p:attrName>style.visibility</p:attrName>
                                        </p:attrNameLst>
                                      </p:cBhvr>
                                      <p:to>
                                        <p:strVal val="visible"/>
                                      </p:to>
                                    </p:set>
                                    <p:animEffect transition="in" filter="wipe(down)">
                                      <p:cBhvr>
                                        <p:cTn id="7" dur="500"/>
                                        <p:tgtEl>
                                          <p:spTgt spid="20070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0710"/>
                                        </p:tgtEl>
                                        <p:attrNameLst>
                                          <p:attrName>style.visibility</p:attrName>
                                        </p:attrNameLst>
                                      </p:cBhvr>
                                      <p:to>
                                        <p:strVal val="visible"/>
                                      </p:to>
                                    </p:set>
                                    <p:anim calcmode="lin" valueType="num">
                                      <p:cBhvr additive="base">
                                        <p:cTn id="12" dur="500" fill="hold"/>
                                        <p:tgtEl>
                                          <p:spTgt spid="200710"/>
                                        </p:tgtEl>
                                        <p:attrNameLst>
                                          <p:attrName>ppt_x</p:attrName>
                                        </p:attrNameLst>
                                      </p:cBhvr>
                                      <p:tavLst>
                                        <p:tav tm="0">
                                          <p:val>
                                            <p:strVal val="#ppt_x"/>
                                          </p:val>
                                        </p:tav>
                                        <p:tav tm="100000">
                                          <p:val>
                                            <p:strVal val="#ppt_x"/>
                                          </p:val>
                                        </p:tav>
                                      </p:tavLst>
                                    </p:anim>
                                    <p:anim calcmode="lin" valueType="num">
                                      <p:cBhvr additive="base">
                                        <p:cTn id="13" dur="500" fill="hold"/>
                                        <p:tgtEl>
                                          <p:spTgt spid="2007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0713"/>
                                        </p:tgtEl>
                                        <p:attrNameLst>
                                          <p:attrName>style.visibility</p:attrName>
                                        </p:attrNameLst>
                                      </p:cBhvr>
                                      <p:to>
                                        <p:strVal val="visible"/>
                                      </p:to>
                                    </p:set>
                                    <p:anim calcmode="lin" valueType="num">
                                      <p:cBhvr additive="base">
                                        <p:cTn id="18" dur="500" fill="hold"/>
                                        <p:tgtEl>
                                          <p:spTgt spid="200713"/>
                                        </p:tgtEl>
                                        <p:attrNameLst>
                                          <p:attrName>ppt_x</p:attrName>
                                        </p:attrNameLst>
                                      </p:cBhvr>
                                      <p:tavLst>
                                        <p:tav tm="0">
                                          <p:val>
                                            <p:strVal val="#ppt_x"/>
                                          </p:val>
                                        </p:tav>
                                        <p:tav tm="100000">
                                          <p:val>
                                            <p:strVal val="#ppt_x"/>
                                          </p:val>
                                        </p:tav>
                                      </p:tavLst>
                                    </p:anim>
                                    <p:anim calcmode="lin" valueType="num">
                                      <p:cBhvr additive="base">
                                        <p:cTn id="19" dur="500" fill="hold"/>
                                        <p:tgtEl>
                                          <p:spTgt spid="200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animBg="1"/>
      <p:bldP spid="2007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274638"/>
            <a:ext cx="8229600" cy="1282700"/>
          </a:xfrm>
        </p:spPr>
        <p:txBody>
          <a:bodyPr/>
          <a:lstStyle/>
          <a:p>
            <a:pPr algn="ctr" eaLnBrk="1" hangingPunct="1">
              <a:defRPr/>
            </a:pPr>
            <a:r>
              <a:rPr lang="fa-IR" sz="3600" dirty="0" smtClean="0"/>
              <a:t>2 – ب ) سیستم های خودکار اطفای حریق</a:t>
            </a:r>
            <a:endParaRPr lang="en-US" sz="3600" dirty="0" smtClean="0"/>
          </a:p>
        </p:txBody>
      </p:sp>
      <p:sp>
        <p:nvSpPr>
          <p:cNvPr id="167939" name="Rectangle 3"/>
          <p:cNvSpPr>
            <a:spLocks noGrp="1" noChangeArrowheads="1"/>
          </p:cNvSpPr>
          <p:nvPr>
            <p:ph idx="1"/>
          </p:nvPr>
        </p:nvSpPr>
        <p:spPr>
          <a:xfrm>
            <a:off x="457200" y="1700213"/>
            <a:ext cx="8229600" cy="4433887"/>
          </a:xfrm>
        </p:spPr>
        <p:txBody>
          <a:bodyPr/>
          <a:lstStyle/>
          <a:p>
            <a:pPr algn="r" eaLnBrk="1" hangingPunct="1">
              <a:buFont typeface="Wingdings" pitchFamily="2" charset="2"/>
              <a:buNone/>
              <a:defRPr/>
            </a:pPr>
            <a:r>
              <a:rPr lang="fa-IR" sz="2400" dirty="0" smtClean="0"/>
              <a:t>در بسیاری از اماکن نیاز است علاوه بر اطلاع به موقع از آتش سوزی ، اقدام اطفایی به موقع نیز انجام شود مانند انبارهای رنگ. در چنین مکان هایی هر لحظه شدت حریق افزایش و خسارت بیشتر خواهد شد. برای اینگونه اماکن سیستم های اطفای حریق نصب و بسته به نیاز، از هر پنج گروه ماده اطفایی استفاده می گردد. </a:t>
            </a:r>
          </a:p>
          <a:p>
            <a:pPr algn="r" eaLnBrk="1" hangingPunct="1">
              <a:buFont typeface="Wingdings" pitchFamily="2" charset="2"/>
              <a:buNone/>
              <a:defRPr/>
            </a:pPr>
            <a:r>
              <a:rPr lang="fa-IR" sz="2400" dirty="0" smtClean="0"/>
              <a:t>سیستم های اطفای حریق به محض اعلام حریق به صورت دستی یا به صورت خودکار، مواد اطفایی ( آب ، پودر، کف ، گازکربنیک و مواد هالوژنه ) را از نازل های سقفی به روی آتش می پاشند.  </a:t>
            </a:r>
          </a:p>
          <a:p>
            <a:pPr algn="r" eaLnBrk="1" hangingPunct="1">
              <a:buFont typeface="Wingdings" pitchFamily="2" charset="2"/>
              <a:buNone/>
              <a:defRPr/>
            </a:pPr>
            <a:r>
              <a:rPr lang="fa-IR" sz="2400" dirty="0" smtClean="0"/>
              <a:t>در ادامه به انواع سیستم های اطفای حریق اتوماتیک می پردازیم.</a:t>
            </a:r>
            <a:endParaRPr lang="en-US" sz="2400" dirty="0" smtClean="0"/>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additive="base">
                                        <p:cTn id="7" dur="500" fill="hold"/>
                                        <p:tgtEl>
                                          <p:spTgt spid="167938"/>
                                        </p:tgtEl>
                                        <p:attrNameLst>
                                          <p:attrName>ppt_x</p:attrName>
                                        </p:attrNameLst>
                                      </p:cBhvr>
                                      <p:tavLst>
                                        <p:tav tm="0">
                                          <p:val>
                                            <p:strVal val="#ppt_x"/>
                                          </p:val>
                                        </p:tav>
                                        <p:tav tm="100000">
                                          <p:val>
                                            <p:strVal val="#ppt_x"/>
                                          </p:val>
                                        </p:tav>
                                      </p:tavLst>
                                    </p:anim>
                                    <p:anim calcmode="lin" valueType="num">
                                      <p:cBhvr additive="base">
                                        <p:cTn id="8" dur="500" fill="hold"/>
                                        <p:tgtEl>
                                          <p:spTgt spid="1679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67939">
                                            <p:txEl>
                                              <p:pRg st="0" end="0"/>
                                            </p:txEl>
                                          </p:spTgt>
                                        </p:tgtEl>
                                        <p:attrNameLst>
                                          <p:attrName>style.visibility</p:attrName>
                                        </p:attrNameLst>
                                      </p:cBhvr>
                                      <p:to>
                                        <p:strVal val="visible"/>
                                      </p:to>
                                    </p:set>
                                    <p:animEffect transition="in" filter="plus(in)">
                                      <p:cBhvr>
                                        <p:cTn id="13" dur="2000"/>
                                        <p:tgtEl>
                                          <p:spTgt spid="16793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67939">
                                            <p:txEl>
                                              <p:pRg st="1" end="1"/>
                                            </p:txEl>
                                          </p:spTgt>
                                        </p:tgtEl>
                                        <p:attrNameLst>
                                          <p:attrName>style.visibility</p:attrName>
                                        </p:attrNameLst>
                                      </p:cBhvr>
                                      <p:to>
                                        <p:strVal val="visible"/>
                                      </p:to>
                                    </p:set>
                                    <p:animEffect transition="in" filter="plus(in)">
                                      <p:cBhvr>
                                        <p:cTn id="18" dur="2000"/>
                                        <p:tgtEl>
                                          <p:spTgt spid="16793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nodeType="clickEffect">
                                  <p:stCondLst>
                                    <p:cond delay="0"/>
                                  </p:stCondLst>
                                  <p:childTnLst>
                                    <p:set>
                                      <p:cBhvr>
                                        <p:cTn id="22" dur="1" fill="hold">
                                          <p:stCondLst>
                                            <p:cond delay="0"/>
                                          </p:stCondLst>
                                        </p:cTn>
                                        <p:tgtEl>
                                          <p:spTgt spid="167939">
                                            <p:txEl>
                                              <p:pRg st="2" end="2"/>
                                            </p:txEl>
                                          </p:spTgt>
                                        </p:tgtEl>
                                        <p:attrNameLst>
                                          <p:attrName>style.visibility</p:attrName>
                                        </p:attrNameLst>
                                      </p:cBhvr>
                                      <p:to>
                                        <p:strVal val="visible"/>
                                      </p:to>
                                    </p:set>
                                    <p:anim calcmode="lin" valueType="num">
                                      <p:cBhvr additive="base">
                                        <p:cTn id="23" dur="50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24" dur="5000" fill="hold"/>
                                        <p:tgtEl>
                                          <p:spTgt spid="167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965" name="Object 5"/>
          <p:cNvGraphicFramePr>
            <a:graphicFrameLocks noChangeAspect="1"/>
          </p:cNvGraphicFramePr>
          <p:nvPr/>
        </p:nvGraphicFramePr>
        <p:xfrm>
          <a:off x="435004" y="381021"/>
          <a:ext cx="8280400" cy="6119813"/>
        </p:xfrm>
        <a:graphic>
          <a:graphicData uri="http://schemas.openxmlformats.org/presentationml/2006/ole">
            <mc:AlternateContent xmlns:mc="http://schemas.openxmlformats.org/markup-compatibility/2006">
              <mc:Choice xmlns:v="urn:schemas-microsoft-com:vml" Requires="v">
                <p:oleObj spid="_x0000_s33796" name="Bitmap Image" r:id="rId3" imgW="4648849" imgH="3115110" progId="PBrush">
                  <p:embed/>
                </p:oleObj>
              </mc:Choice>
              <mc:Fallback>
                <p:oleObj name="Bitmap Image" r:id="rId3" imgW="4648849" imgH="3115110"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04" y="381021"/>
                        <a:ext cx="8280400" cy="611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966" name="Line 6"/>
          <p:cNvSpPr>
            <a:spLocks noChangeShapeType="1"/>
          </p:cNvSpPr>
          <p:nvPr/>
        </p:nvSpPr>
        <p:spPr bwMode="auto">
          <a:xfrm>
            <a:off x="2124075" y="6021388"/>
            <a:ext cx="576263" cy="215900"/>
          </a:xfrm>
          <a:prstGeom prst="line">
            <a:avLst/>
          </a:prstGeom>
          <a:noFill/>
          <a:ln w="12700">
            <a:solidFill>
              <a:srgbClr val="000000"/>
            </a:solidFill>
            <a:round/>
            <a:headEnd/>
            <a:tailEnd type="triangle" w="med" len="med"/>
          </a:ln>
        </p:spPr>
        <p:txBody>
          <a:bodyPr/>
          <a:lstStyle/>
          <a:p>
            <a:endParaRPr lang="en-US"/>
          </a:p>
        </p:txBody>
      </p:sp>
      <p:sp>
        <p:nvSpPr>
          <p:cNvPr id="168967" name="Line 7"/>
          <p:cNvSpPr>
            <a:spLocks noChangeShapeType="1"/>
          </p:cNvSpPr>
          <p:nvPr/>
        </p:nvSpPr>
        <p:spPr bwMode="auto">
          <a:xfrm>
            <a:off x="3276600" y="4437063"/>
            <a:ext cx="215900" cy="576262"/>
          </a:xfrm>
          <a:prstGeom prst="line">
            <a:avLst/>
          </a:prstGeom>
          <a:noFill/>
          <a:ln w="12700">
            <a:solidFill>
              <a:srgbClr val="000000"/>
            </a:solidFill>
            <a:round/>
            <a:headEnd/>
            <a:tailEnd type="triangle" w="med" len="med"/>
          </a:ln>
        </p:spPr>
        <p:txBody>
          <a:bodyPr/>
          <a:lstStyle/>
          <a:p>
            <a:endParaRPr lang="en-US"/>
          </a:p>
        </p:txBody>
      </p:sp>
      <p:sp>
        <p:nvSpPr>
          <p:cNvPr id="168968" name="Line 8"/>
          <p:cNvSpPr>
            <a:spLocks noChangeShapeType="1"/>
          </p:cNvSpPr>
          <p:nvPr/>
        </p:nvSpPr>
        <p:spPr bwMode="auto">
          <a:xfrm>
            <a:off x="4000496" y="3214686"/>
            <a:ext cx="431800" cy="936625"/>
          </a:xfrm>
          <a:prstGeom prst="line">
            <a:avLst/>
          </a:prstGeom>
          <a:noFill/>
          <a:ln w="12700">
            <a:solidFill>
              <a:srgbClr val="000000"/>
            </a:solidFill>
            <a:round/>
            <a:headEnd/>
            <a:tailEnd type="triangle" w="med" len="med"/>
          </a:ln>
        </p:spPr>
        <p:txBody>
          <a:bodyPr/>
          <a:lstStyle/>
          <a:p>
            <a:endParaRPr lang="en-US"/>
          </a:p>
        </p:txBody>
      </p:sp>
      <p:sp>
        <p:nvSpPr>
          <p:cNvPr id="168969" name="Line 9"/>
          <p:cNvSpPr>
            <a:spLocks noChangeShapeType="1"/>
          </p:cNvSpPr>
          <p:nvPr/>
        </p:nvSpPr>
        <p:spPr bwMode="auto">
          <a:xfrm>
            <a:off x="4356100" y="2708275"/>
            <a:ext cx="1152525" cy="720725"/>
          </a:xfrm>
          <a:prstGeom prst="line">
            <a:avLst/>
          </a:prstGeom>
          <a:noFill/>
          <a:ln w="12700">
            <a:solidFill>
              <a:srgbClr val="000000"/>
            </a:solidFill>
            <a:round/>
            <a:headEnd/>
            <a:tailEnd type="triangle" w="med" len="med"/>
          </a:ln>
        </p:spPr>
        <p:txBody>
          <a:bodyPr/>
          <a:lstStyle/>
          <a:p>
            <a:endParaRPr lang="en-US"/>
          </a:p>
        </p:txBody>
      </p:sp>
      <p:sp>
        <p:nvSpPr>
          <p:cNvPr id="168970" name="Line 10"/>
          <p:cNvSpPr>
            <a:spLocks noChangeShapeType="1"/>
          </p:cNvSpPr>
          <p:nvPr/>
        </p:nvSpPr>
        <p:spPr bwMode="auto">
          <a:xfrm>
            <a:off x="7451725" y="2708275"/>
            <a:ext cx="504825" cy="1584325"/>
          </a:xfrm>
          <a:prstGeom prst="line">
            <a:avLst/>
          </a:prstGeom>
          <a:noFill/>
          <a:ln w="12700">
            <a:solidFill>
              <a:srgbClr val="000000"/>
            </a:solidFill>
            <a:round/>
            <a:headEnd/>
            <a:tailEnd type="triangle" w="med" len="med"/>
          </a:ln>
        </p:spPr>
        <p:txBody>
          <a:bodyPr/>
          <a:lstStyle/>
          <a:p>
            <a:endParaRPr lang="en-US"/>
          </a:p>
        </p:txBody>
      </p:sp>
      <p:sp>
        <p:nvSpPr>
          <p:cNvPr id="168971" name="Line 11"/>
          <p:cNvSpPr>
            <a:spLocks noChangeShapeType="1"/>
          </p:cNvSpPr>
          <p:nvPr/>
        </p:nvSpPr>
        <p:spPr bwMode="auto">
          <a:xfrm flipH="1" flipV="1">
            <a:off x="4932363" y="1989138"/>
            <a:ext cx="576262" cy="288925"/>
          </a:xfrm>
          <a:prstGeom prst="line">
            <a:avLst/>
          </a:prstGeom>
          <a:noFill/>
          <a:ln w="12700">
            <a:solidFill>
              <a:srgbClr val="000000"/>
            </a:solidFill>
            <a:round/>
            <a:headEnd/>
            <a:tailEnd type="triangle" w="med" len="med"/>
          </a:ln>
        </p:spPr>
        <p:txBody>
          <a:bodyPr/>
          <a:lstStyle/>
          <a:p>
            <a:endParaRPr lang="en-US"/>
          </a:p>
        </p:txBody>
      </p:sp>
      <p:sp>
        <p:nvSpPr>
          <p:cNvPr id="168978" name="Text Box 18"/>
          <p:cNvSpPr txBox="1">
            <a:spLocks noChangeArrowheads="1"/>
          </p:cNvSpPr>
          <p:nvPr/>
        </p:nvSpPr>
        <p:spPr bwMode="auto">
          <a:xfrm>
            <a:off x="2771775" y="6092825"/>
            <a:ext cx="3384550" cy="457200"/>
          </a:xfrm>
          <a:prstGeom prst="rect">
            <a:avLst/>
          </a:prstGeom>
          <a:noFill/>
          <a:ln w="12700">
            <a:noFill/>
            <a:miter lim="800000"/>
            <a:headEnd/>
            <a:tailEnd/>
          </a:ln>
        </p:spPr>
        <p:txBody>
          <a:bodyPr>
            <a:spAutoFit/>
          </a:bodyPr>
          <a:lstStyle/>
          <a:p>
            <a:pPr>
              <a:spcBef>
                <a:spcPct val="50000"/>
              </a:spcBef>
            </a:pPr>
            <a:r>
              <a:rPr lang="fa-IR">
                <a:solidFill>
                  <a:srgbClr val="000000"/>
                </a:solidFill>
              </a:rPr>
              <a:t>مخزن محتوی مواد خاموش کنده</a:t>
            </a:r>
            <a:endParaRPr lang="en-US">
              <a:solidFill>
                <a:srgbClr val="000000"/>
              </a:solidFill>
            </a:endParaRPr>
          </a:p>
        </p:txBody>
      </p:sp>
      <p:sp>
        <p:nvSpPr>
          <p:cNvPr id="168979" name="Text Box 19"/>
          <p:cNvSpPr txBox="1">
            <a:spLocks noChangeArrowheads="1"/>
          </p:cNvSpPr>
          <p:nvPr/>
        </p:nvSpPr>
        <p:spPr bwMode="auto">
          <a:xfrm>
            <a:off x="2916238" y="5157788"/>
            <a:ext cx="2374900" cy="457200"/>
          </a:xfrm>
          <a:prstGeom prst="rect">
            <a:avLst/>
          </a:prstGeom>
          <a:noFill/>
          <a:ln w="12700">
            <a:noFill/>
            <a:miter lim="800000"/>
            <a:headEnd/>
            <a:tailEnd/>
          </a:ln>
        </p:spPr>
        <p:txBody>
          <a:bodyPr>
            <a:spAutoFit/>
          </a:bodyPr>
          <a:lstStyle/>
          <a:p>
            <a:pPr>
              <a:spcBef>
                <a:spcPct val="50000"/>
              </a:spcBef>
            </a:pPr>
            <a:r>
              <a:rPr lang="fa-IR">
                <a:solidFill>
                  <a:srgbClr val="000000"/>
                </a:solidFill>
              </a:rPr>
              <a:t>دستگاه کنترل مرکزی</a:t>
            </a:r>
            <a:endParaRPr lang="en-US">
              <a:solidFill>
                <a:srgbClr val="000000"/>
              </a:solidFill>
            </a:endParaRPr>
          </a:p>
        </p:txBody>
      </p:sp>
      <p:sp>
        <p:nvSpPr>
          <p:cNvPr id="168980" name="Text Box 20"/>
          <p:cNvSpPr txBox="1">
            <a:spLocks noChangeArrowheads="1"/>
          </p:cNvSpPr>
          <p:nvPr/>
        </p:nvSpPr>
        <p:spPr bwMode="auto">
          <a:xfrm>
            <a:off x="3708400" y="4221163"/>
            <a:ext cx="2087563" cy="457200"/>
          </a:xfrm>
          <a:prstGeom prst="rect">
            <a:avLst/>
          </a:prstGeom>
          <a:noFill/>
          <a:ln w="12700">
            <a:noFill/>
            <a:miter lim="800000"/>
            <a:headEnd/>
            <a:tailEnd/>
          </a:ln>
        </p:spPr>
        <p:txBody>
          <a:bodyPr>
            <a:spAutoFit/>
          </a:bodyPr>
          <a:lstStyle/>
          <a:p>
            <a:pPr>
              <a:spcBef>
                <a:spcPct val="50000"/>
              </a:spcBef>
            </a:pPr>
            <a:r>
              <a:rPr lang="fa-IR" dirty="0">
                <a:solidFill>
                  <a:srgbClr val="000000"/>
                </a:solidFill>
              </a:rPr>
              <a:t>گیرنده های حساس</a:t>
            </a:r>
            <a:endParaRPr lang="en-US" dirty="0">
              <a:solidFill>
                <a:srgbClr val="000000"/>
              </a:solidFill>
            </a:endParaRPr>
          </a:p>
        </p:txBody>
      </p:sp>
      <p:sp>
        <p:nvSpPr>
          <p:cNvPr id="33804" name="Text Box 21"/>
          <p:cNvSpPr txBox="1">
            <a:spLocks noChangeArrowheads="1"/>
          </p:cNvSpPr>
          <p:nvPr/>
        </p:nvSpPr>
        <p:spPr bwMode="auto">
          <a:xfrm>
            <a:off x="4716463" y="3573463"/>
            <a:ext cx="3024187" cy="457200"/>
          </a:xfrm>
          <a:prstGeom prst="rect">
            <a:avLst/>
          </a:prstGeom>
          <a:noFill/>
          <a:ln w="12700">
            <a:noFill/>
            <a:miter lim="800000"/>
            <a:headEnd/>
            <a:tailEnd/>
          </a:ln>
        </p:spPr>
        <p:txBody>
          <a:bodyPr>
            <a:spAutoFit/>
          </a:bodyPr>
          <a:lstStyle/>
          <a:p>
            <a:pPr>
              <a:spcBef>
                <a:spcPct val="50000"/>
              </a:spcBef>
            </a:pPr>
            <a:endParaRPr lang="en-US">
              <a:solidFill>
                <a:srgbClr val="000000"/>
              </a:solidFill>
            </a:endParaRPr>
          </a:p>
        </p:txBody>
      </p:sp>
      <p:sp>
        <p:nvSpPr>
          <p:cNvPr id="168982" name="Text Box 22"/>
          <p:cNvSpPr txBox="1">
            <a:spLocks noChangeArrowheads="1"/>
          </p:cNvSpPr>
          <p:nvPr/>
        </p:nvSpPr>
        <p:spPr bwMode="auto">
          <a:xfrm>
            <a:off x="4643438" y="3357563"/>
            <a:ext cx="2520950" cy="822325"/>
          </a:xfrm>
          <a:prstGeom prst="rect">
            <a:avLst/>
          </a:prstGeom>
          <a:noFill/>
          <a:ln w="12700">
            <a:noFill/>
            <a:miter lim="800000"/>
            <a:headEnd/>
            <a:tailEnd/>
          </a:ln>
        </p:spPr>
        <p:txBody>
          <a:bodyPr>
            <a:spAutoFit/>
          </a:bodyPr>
          <a:lstStyle/>
          <a:p>
            <a:pPr>
              <a:spcBef>
                <a:spcPct val="50000"/>
              </a:spcBef>
            </a:pPr>
            <a:r>
              <a:rPr lang="fa-IR">
                <a:solidFill>
                  <a:srgbClr val="000000"/>
                </a:solidFill>
              </a:rPr>
              <a:t>پخش کننده های مواد اطفای حریق</a:t>
            </a:r>
            <a:endParaRPr lang="en-US">
              <a:solidFill>
                <a:srgbClr val="000000"/>
              </a:solidFill>
            </a:endParaRPr>
          </a:p>
        </p:txBody>
      </p:sp>
      <p:sp>
        <p:nvSpPr>
          <p:cNvPr id="168983" name="Text Box 23"/>
          <p:cNvSpPr txBox="1">
            <a:spLocks noChangeArrowheads="1"/>
          </p:cNvSpPr>
          <p:nvPr/>
        </p:nvSpPr>
        <p:spPr bwMode="auto">
          <a:xfrm>
            <a:off x="6948488" y="4437063"/>
            <a:ext cx="1655762" cy="457200"/>
          </a:xfrm>
          <a:prstGeom prst="rect">
            <a:avLst/>
          </a:prstGeom>
          <a:noFill/>
          <a:ln w="12700">
            <a:noFill/>
            <a:miter lim="800000"/>
            <a:headEnd/>
            <a:tailEnd/>
          </a:ln>
        </p:spPr>
        <p:txBody>
          <a:bodyPr>
            <a:spAutoFit/>
          </a:bodyPr>
          <a:lstStyle/>
          <a:p>
            <a:pPr>
              <a:spcBef>
                <a:spcPct val="50000"/>
              </a:spcBef>
            </a:pPr>
            <a:r>
              <a:rPr lang="fa-IR">
                <a:solidFill>
                  <a:srgbClr val="000000"/>
                </a:solidFill>
              </a:rPr>
              <a:t>سیم های رابط</a:t>
            </a:r>
            <a:endParaRPr lang="en-US">
              <a:solidFill>
                <a:srgbClr val="000000"/>
              </a:solidFill>
            </a:endParaRPr>
          </a:p>
        </p:txBody>
      </p:sp>
      <p:sp>
        <p:nvSpPr>
          <p:cNvPr id="168984" name="Text Box 24"/>
          <p:cNvSpPr txBox="1">
            <a:spLocks noChangeArrowheads="1"/>
          </p:cNvSpPr>
          <p:nvPr/>
        </p:nvSpPr>
        <p:spPr bwMode="auto">
          <a:xfrm>
            <a:off x="1835150" y="1484313"/>
            <a:ext cx="3671888" cy="457200"/>
          </a:xfrm>
          <a:prstGeom prst="rect">
            <a:avLst/>
          </a:prstGeom>
          <a:noFill/>
          <a:ln w="12700">
            <a:noFill/>
            <a:miter lim="800000"/>
            <a:headEnd/>
            <a:tailEnd/>
          </a:ln>
        </p:spPr>
        <p:txBody>
          <a:bodyPr>
            <a:spAutoFit/>
          </a:bodyPr>
          <a:lstStyle/>
          <a:p>
            <a:pPr>
              <a:spcBef>
                <a:spcPct val="50000"/>
              </a:spcBef>
            </a:pPr>
            <a:r>
              <a:rPr lang="fa-IR">
                <a:solidFill>
                  <a:srgbClr val="000000"/>
                </a:solidFill>
              </a:rPr>
              <a:t>لوله های حامل مواد اطفای حریق</a:t>
            </a:r>
            <a:endParaRPr lang="en-US">
              <a:solidFill>
                <a:srgbClr val="000000"/>
              </a:solidFill>
            </a:endParaRPr>
          </a:p>
        </p:txBody>
      </p:sp>
      <p:sp>
        <p:nvSpPr>
          <p:cNvPr id="16" name="Slide Number Placeholder 15"/>
          <p:cNvSpPr>
            <a:spLocks noGrp="1"/>
          </p:cNvSpPr>
          <p:nvPr>
            <p:ph type="sldNum" sz="quarter" idx="12"/>
          </p:nvPr>
        </p:nvSpPr>
        <p:spPr/>
        <p:txBody>
          <a:bodyPr/>
          <a:lstStyle/>
          <a:p>
            <a:pPr>
              <a:defRPr/>
            </a:pPr>
            <a:fld id="{6BD9C2F8-08CA-49F5-BEA7-930E8DE8D713}" type="slidenum">
              <a:rPr lang="fa-IR" smtClean="0"/>
              <a:pPr>
                <a:defRPr/>
              </a:pPr>
              <a:t>124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 calcmode="lin" valueType="num">
                                      <p:cBhvr additive="base">
                                        <p:cTn id="7" dur="5000" fill="hold"/>
                                        <p:tgtEl>
                                          <p:spTgt spid="168965"/>
                                        </p:tgtEl>
                                        <p:attrNameLst>
                                          <p:attrName>ppt_x</p:attrName>
                                        </p:attrNameLst>
                                      </p:cBhvr>
                                      <p:tavLst>
                                        <p:tav tm="0">
                                          <p:val>
                                            <p:strVal val="#ppt_x"/>
                                          </p:val>
                                        </p:tav>
                                        <p:tav tm="100000">
                                          <p:val>
                                            <p:strVal val="#ppt_x"/>
                                          </p:val>
                                        </p:tav>
                                      </p:tavLst>
                                    </p:anim>
                                    <p:anim calcmode="lin" valueType="num">
                                      <p:cBhvr additive="base">
                                        <p:cTn id="8" dur="5000" fill="hold"/>
                                        <p:tgtEl>
                                          <p:spTgt spid="1689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8966"/>
                                        </p:tgtEl>
                                        <p:attrNameLst>
                                          <p:attrName>style.visibility</p:attrName>
                                        </p:attrNameLst>
                                      </p:cBhvr>
                                      <p:to>
                                        <p:strVal val="visible"/>
                                      </p:to>
                                    </p:set>
                                    <p:anim calcmode="lin" valueType="num">
                                      <p:cBhvr additive="base">
                                        <p:cTn id="13" dur="500" fill="hold"/>
                                        <p:tgtEl>
                                          <p:spTgt spid="168966"/>
                                        </p:tgtEl>
                                        <p:attrNameLst>
                                          <p:attrName>ppt_x</p:attrName>
                                        </p:attrNameLst>
                                      </p:cBhvr>
                                      <p:tavLst>
                                        <p:tav tm="0">
                                          <p:val>
                                            <p:strVal val="#ppt_x"/>
                                          </p:val>
                                        </p:tav>
                                        <p:tav tm="100000">
                                          <p:val>
                                            <p:strVal val="#ppt_x"/>
                                          </p:val>
                                        </p:tav>
                                      </p:tavLst>
                                    </p:anim>
                                    <p:anim calcmode="lin" valueType="num">
                                      <p:cBhvr additive="base">
                                        <p:cTn id="14" dur="500" fill="hold"/>
                                        <p:tgtEl>
                                          <p:spTgt spid="1689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8978"/>
                                        </p:tgtEl>
                                        <p:attrNameLst>
                                          <p:attrName>style.visibility</p:attrName>
                                        </p:attrNameLst>
                                      </p:cBhvr>
                                      <p:to>
                                        <p:strVal val="visible"/>
                                      </p:to>
                                    </p:set>
                                    <p:anim calcmode="lin" valueType="num">
                                      <p:cBhvr additive="base">
                                        <p:cTn id="19" dur="500" fill="hold"/>
                                        <p:tgtEl>
                                          <p:spTgt spid="168978"/>
                                        </p:tgtEl>
                                        <p:attrNameLst>
                                          <p:attrName>ppt_x</p:attrName>
                                        </p:attrNameLst>
                                      </p:cBhvr>
                                      <p:tavLst>
                                        <p:tav tm="0">
                                          <p:val>
                                            <p:strVal val="#ppt_x"/>
                                          </p:val>
                                        </p:tav>
                                        <p:tav tm="100000">
                                          <p:val>
                                            <p:strVal val="#ppt_x"/>
                                          </p:val>
                                        </p:tav>
                                      </p:tavLst>
                                    </p:anim>
                                    <p:anim calcmode="lin" valueType="num">
                                      <p:cBhvr additive="base">
                                        <p:cTn id="20" dur="500" fill="hold"/>
                                        <p:tgtEl>
                                          <p:spTgt spid="1689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8967"/>
                                        </p:tgtEl>
                                        <p:attrNameLst>
                                          <p:attrName>style.visibility</p:attrName>
                                        </p:attrNameLst>
                                      </p:cBhvr>
                                      <p:to>
                                        <p:strVal val="visible"/>
                                      </p:to>
                                    </p:set>
                                    <p:anim calcmode="lin" valueType="num">
                                      <p:cBhvr additive="base">
                                        <p:cTn id="25" dur="500" fill="hold"/>
                                        <p:tgtEl>
                                          <p:spTgt spid="168967"/>
                                        </p:tgtEl>
                                        <p:attrNameLst>
                                          <p:attrName>ppt_x</p:attrName>
                                        </p:attrNameLst>
                                      </p:cBhvr>
                                      <p:tavLst>
                                        <p:tav tm="0">
                                          <p:val>
                                            <p:strVal val="#ppt_x"/>
                                          </p:val>
                                        </p:tav>
                                        <p:tav tm="100000">
                                          <p:val>
                                            <p:strVal val="#ppt_x"/>
                                          </p:val>
                                        </p:tav>
                                      </p:tavLst>
                                    </p:anim>
                                    <p:anim calcmode="lin" valueType="num">
                                      <p:cBhvr additive="base">
                                        <p:cTn id="26" dur="500" fill="hold"/>
                                        <p:tgtEl>
                                          <p:spTgt spid="1689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8979"/>
                                        </p:tgtEl>
                                        <p:attrNameLst>
                                          <p:attrName>style.visibility</p:attrName>
                                        </p:attrNameLst>
                                      </p:cBhvr>
                                      <p:to>
                                        <p:strVal val="visible"/>
                                      </p:to>
                                    </p:set>
                                    <p:anim calcmode="lin" valueType="num">
                                      <p:cBhvr additive="base">
                                        <p:cTn id="31" dur="500" fill="hold"/>
                                        <p:tgtEl>
                                          <p:spTgt spid="168979"/>
                                        </p:tgtEl>
                                        <p:attrNameLst>
                                          <p:attrName>ppt_x</p:attrName>
                                        </p:attrNameLst>
                                      </p:cBhvr>
                                      <p:tavLst>
                                        <p:tav tm="0">
                                          <p:val>
                                            <p:strVal val="#ppt_x"/>
                                          </p:val>
                                        </p:tav>
                                        <p:tav tm="100000">
                                          <p:val>
                                            <p:strVal val="#ppt_x"/>
                                          </p:val>
                                        </p:tav>
                                      </p:tavLst>
                                    </p:anim>
                                    <p:anim calcmode="lin" valueType="num">
                                      <p:cBhvr additive="base">
                                        <p:cTn id="32" dur="500" fill="hold"/>
                                        <p:tgtEl>
                                          <p:spTgt spid="16897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8968"/>
                                        </p:tgtEl>
                                        <p:attrNameLst>
                                          <p:attrName>style.visibility</p:attrName>
                                        </p:attrNameLst>
                                      </p:cBhvr>
                                      <p:to>
                                        <p:strVal val="visible"/>
                                      </p:to>
                                    </p:set>
                                    <p:anim calcmode="lin" valueType="num">
                                      <p:cBhvr additive="base">
                                        <p:cTn id="37" dur="500" fill="hold"/>
                                        <p:tgtEl>
                                          <p:spTgt spid="168968"/>
                                        </p:tgtEl>
                                        <p:attrNameLst>
                                          <p:attrName>ppt_x</p:attrName>
                                        </p:attrNameLst>
                                      </p:cBhvr>
                                      <p:tavLst>
                                        <p:tav tm="0">
                                          <p:val>
                                            <p:strVal val="#ppt_x"/>
                                          </p:val>
                                        </p:tav>
                                        <p:tav tm="100000">
                                          <p:val>
                                            <p:strVal val="#ppt_x"/>
                                          </p:val>
                                        </p:tav>
                                      </p:tavLst>
                                    </p:anim>
                                    <p:anim calcmode="lin" valueType="num">
                                      <p:cBhvr additive="base">
                                        <p:cTn id="38" dur="500" fill="hold"/>
                                        <p:tgtEl>
                                          <p:spTgt spid="16896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8980"/>
                                        </p:tgtEl>
                                        <p:attrNameLst>
                                          <p:attrName>style.visibility</p:attrName>
                                        </p:attrNameLst>
                                      </p:cBhvr>
                                      <p:to>
                                        <p:strVal val="visible"/>
                                      </p:to>
                                    </p:set>
                                    <p:anim calcmode="lin" valueType="num">
                                      <p:cBhvr additive="base">
                                        <p:cTn id="43" dur="500" fill="hold"/>
                                        <p:tgtEl>
                                          <p:spTgt spid="168980"/>
                                        </p:tgtEl>
                                        <p:attrNameLst>
                                          <p:attrName>ppt_x</p:attrName>
                                        </p:attrNameLst>
                                      </p:cBhvr>
                                      <p:tavLst>
                                        <p:tav tm="0">
                                          <p:val>
                                            <p:strVal val="#ppt_x"/>
                                          </p:val>
                                        </p:tav>
                                        <p:tav tm="100000">
                                          <p:val>
                                            <p:strVal val="#ppt_x"/>
                                          </p:val>
                                        </p:tav>
                                      </p:tavLst>
                                    </p:anim>
                                    <p:anim calcmode="lin" valueType="num">
                                      <p:cBhvr additive="base">
                                        <p:cTn id="44" dur="500" fill="hold"/>
                                        <p:tgtEl>
                                          <p:spTgt spid="16898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8969"/>
                                        </p:tgtEl>
                                        <p:attrNameLst>
                                          <p:attrName>style.visibility</p:attrName>
                                        </p:attrNameLst>
                                      </p:cBhvr>
                                      <p:to>
                                        <p:strVal val="visible"/>
                                      </p:to>
                                    </p:set>
                                    <p:anim calcmode="lin" valueType="num">
                                      <p:cBhvr additive="base">
                                        <p:cTn id="49" dur="500" fill="hold"/>
                                        <p:tgtEl>
                                          <p:spTgt spid="168969"/>
                                        </p:tgtEl>
                                        <p:attrNameLst>
                                          <p:attrName>ppt_x</p:attrName>
                                        </p:attrNameLst>
                                      </p:cBhvr>
                                      <p:tavLst>
                                        <p:tav tm="0">
                                          <p:val>
                                            <p:strVal val="#ppt_x"/>
                                          </p:val>
                                        </p:tav>
                                        <p:tav tm="100000">
                                          <p:val>
                                            <p:strVal val="#ppt_x"/>
                                          </p:val>
                                        </p:tav>
                                      </p:tavLst>
                                    </p:anim>
                                    <p:anim calcmode="lin" valueType="num">
                                      <p:cBhvr additive="base">
                                        <p:cTn id="50" dur="500" fill="hold"/>
                                        <p:tgtEl>
                                          <p:spTgt spid="16896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8982"/>
                                        </p:tgtEl>
                                        <p:attrNameLst>
                                          <p:attrName>style.visibility</p:attrName>
                                        </p:attrNameLst>
                                      </p:cBhvr>
                                      <p:to>
                                        <p:strVal val="visible"/>
                                      </p:to>
                                    </p:set>
                                    <p:anim calcmode="lin" valueType="num">
                                      <p:cBhvr additive="base">
                                        <p:cTn id="55" dur="500" fill="hold"/>
                                        <p:tgtEl>
                                          <p:spTgt spid="168982"/>
                                        </p:tgtEl>
                                        <p:attrNameLst>
                                          <p:attrName>ppt_x</p:attrName>
                                        </p:attrNameLst>
                                      </p:cBhvr>
                                      <p:tavLst>
                                        <p:tav tm="0">
                                          <p:val>
                                            <p:strVal val="#ppt_x"/>
                                          </p:val>
                                        </p:tav>
                                        <p:tav tm="100000">
                                          <p:val>
                                            <p:strVal val="#ppt_x"/>
                                          </p:val>
                                        </p:tav>
                                      </p:tavLst>
                                    </p:anim>
                                    <p:anim calcmode="lin" valueType="num">
                                      <p:cBhvr additive="base">
                                        <p:cTn id="56" dur="500" fill="hold"/>
                                        <p:tgtEl>
                                          <p:spTgt spid="1689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8970"/>
                                        </p:tgtEl>
                                        <p:attrNameLst>
                                          <p:attrName>style.visibility</p:attrName>
                                        </p:attrNameLst>
                                      </p:cBhvr>
                                      <p:to>
                                        <p:strVal val="visible"/>
                                      </p:to>
                                    </p:set>
                                    <p:anim calcmode="lin" valueType="num">
                                      <p:cBhvr additive="base">
                                        <p:cTn id="61" dur="500" fill="hold"/>
                                        <p:tgtEl>
                                          <p:spTgt spid="168970"/>
                                        </p:tgtEl>
                                        <p:attrNameLst>
                                          <p:attrName>ppt_x</p:attrName>
                                        </p:attrNameLst>
                                      </p:cBhvr>
                                      <p:tavLst>
                                        <p:tav tm="0">
                                          <p:val>
                                            <p:strVal val="#ppt_x"/>
                                          </p:val>
                                        </p:tav>
                                        <p:tav tm="100000">
                                          <p:val>
                                            <p:strVal val="#ppt_x"/>
                                          </p:val>
                                        </p:tav>
                                      </p:tavLst>
                                    </p:anim>
                                    <p:anim calcmode="lin" valueType="num">
                                      <p:cBhvr additive="base">
                                        <p:cTn id="62" dur="500" fill="hold"/>
                                        <p:tgtEl>
                                          <p:spTgt spid="16897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8983"/>
                                        </p:tgtEl>
                                        <p:attrNameLst>
                                          <p:attrName>style.visibility</p:attrName>
                                        </p:attrNameLst>
                                      </p:cBhvr>
                                      <p:to>
                                        <p:strVal val="visible"/>
                                      </p:to>
                                    </p:set>
                                    <p:anim calcmode="lin" valueType="num">
                                      <p:cBhvr additive="base">
                                        <p:cTn id="67" dur="500" fill="hold"/>
                                        <p:tgtEl>
                                          <p:spTgt spid="168983"/>
                                        </p:tgtEl>
                                        <p:attrNameLst>
                                          <p:attrName>ppt_x</p:attrName>
                                        </p:attrNameLst>
                                      </p:cBhvr>
                                      <p:tavLst>
                                        <p:tav tm="0">
                                          <p:val>
                                            <p:strVal val="#ppt_x"/>
                                          </p:val>
                                        </p:tav>
                                        <p:tav tm="100000">
                                          <p:val>
                                            <p:strVal val="#ppt_x"/>
                                          </p:val>
                                        </p:tav>
                                      </p:tavLst>
                                    </p:anim>
                                    <p:anim calcmode="lin" valueType="num">
                                      <p:cBhvr additive="base">
                                        <p:cTn id="68" dur="500" fill="hold"/>
                                        <p:tgtEl>
                                          <p:spTgt spid="16898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8971"/>
                                        </p:tgtEl>
                                        <p:attrNameLst>
                                          <p:attrName>style.visibility</p:attrName>
                                        </p:attrNameLst>
                                      </p:cBhvr>
                                      <p:to>
                                        <p:strVal val="visible"/>
                                      </p:to>
                                    </p:set>
                                    <p:anim calcmode="lin" valueType="num">
                                      <p:cBhvr additive="base">
                                        <p:cTn id="73" dur="500" fill="hold"/>
                                        <p:tgtEl>
                                          <p:spTgt spid="168971"/>
                                        </p:tgtEl>
                                        <p:attrNameLst>
                                          <p:attrName>ppt_x</p:attrName>
                                        </p:attrNameLst>
                                      </p:cBhvr>
                                      <p:tavLst>
                                        <p:tav tm="0">
                                          <p:val>
                                            <p:strVal val="#ppt_x"/>
                                          </p:val>
                                        </p:tav>
                                        <p:tav tm="100000">
                                          <p:val>
                                            <p:strVal val="#ppt_x"/>
                                          </p:val>
                                        </p:tav>
                                      </p:tavLst>
                                    </p:anim>
                                    <p:anim calcmode="lin" valueType="num">
                                      <p:cBhvr additive="base">
                                        <p:cTn id="74" dur="500" fill="hold"/>
                                        <p:tgtEl>
                                          <p:spTgt spid="16897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8984"/>
                                        </p:tgtEl>
                                        <p:attrNameLst>
                                          <p:attrName>style.visibility</p:attrName>
                                        </p:attrNameLst>
                                      </p:cBhvr>
                                      <p:to>
                                        <p:strVal val="visible"/>
                                      </p:to>
                                    </p:set>
                                    <p:anim calcmode="lin" valueType="num">
                                      <p:cBhvr additive="base">
                                        <p:cTn id="79" dur="500" fill="hold"/>
                                        <p:tgtEl>
                                          <p:spTgt spid="168984"/>
                                        </p:tgtEl>
                                        <p:attrNameLst>
                                          <p:attrName>ppt_x</p:attrName>
                                        </p:attrNameLst>
                                      </p:cBhvr>
                                      <p:tavLst>
                                        <p:tav tm="0">
                                          <p:val>
                                            <p:strVal val="#ppt_x"/>
                                          </p:val>
                                        </p:tav>
                                        <p:tav tm="100000">
                                          <p:val>
                                            <p:strVal val="#ppt_x"/>
                                          </p:val>
                                        </p:tav>
                                      </p:tavLst>
                                    </p:anim>
                                    <p:anim calcmode="lin" valueType="num">
                                      <p:cBhvr additive="base">
                                        <p:cTn id="80" dur="500" fill="hold"/>
                                        <p:tgtEl>
                                          <p:spTgt spid="1689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animBg="1"/>
      <p:bldP spid="168967" grpId="0" animBg="1"/>
      <p:bldP spid="168968" grpId="0" animBg="1"/>
      <p:bldP spid="168969" grpId="0" animBg="1"/>
      <p:bldP spid="168970" grpId="0" animBg="1"/>
      <p:bldP spid="168971" grpId="0" animBg="1"/>
      <p:bldP spid="168978" grpId="0"/>
      <p:bldP spid="168979" grpId="0"/>
      <p:bldP spid="168980" grpId="0"/>
      <p:bldP spid="168982" grpId="0"/>
      <p:bldP spid="168983" grpId="0"/>
      <p:bldP spid="16898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type="body" idx="4294967295"/>
          </p:nvPr>
        </p:nvSpPr>
        <p:spPr>
          <a:xfrm>
            <a:off x="4441825" y="785794"/>
            <a:ext cx="4416455" cy="5667394"/>
          </a:xfrm>
          <a:noFill/>
        </p:spPr>
        <p:txBody>
          <a:bodyPr/>
          <a:lstStyle/>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1) سیستم اسپیرینکلر یا آب افشان ها</a:t>
            </a:r>
          </a:p>
          <a:p>
            <a:pPr algn="r" eaLnBrk="1" hangingPunct="1">
              <a:buFont typeface="Wingdings" pitchFamily="2" charset="2"/>
              <a:buNone/>
            </a:pPr>
            <a:r>
              <a:rPr lang="fa-IR" sz="2400" dirty="0" smtClean="0">
                <a:effectLst/>
              </a:rPr>
              <a:t>شامل چهار نوع سیستم تر، سیستم خشک ،</a:t>
            </a:r>
          </a:p>
          <a:p>
            <a:pPr algn="r" eaLnBrk="1" hangingPunct="1">
              <a:buFont typeface="Wingdings" pitchFamily="2" charset="2"/>
              <a:buNone/>
            </a:pPr>
            <a:r>
              <a:rPr lang="fa-IR" sz="2400" dirty="0" smtClean="0">
                <a:effectLst/>
              </a:rPr>
              <a:t>سیستم با جریان آزاد و سیستم نیمه آزاد </a:t>
            </a:r>
          </a:p>
          <a:p>
            <a:pPr algn="r" eaLnBrk="1" hangingPunct="1">
              <a:buFont typeface="Wingdings" pitchFamily="2" charset="2"/>
              <a:buNone/>
            </a:pPr>
            <a:r>
              <a:rPr lang="fa-IR" sz="2400" dirty="0" smtClean="0">
                <a:effectLst/>
              </a:rPr>
              <a:t>می شود.</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2) پودر پاش سقفی</a:t>
            </a:r>
            <a:endParaRPr lang="en-US" sz="2400" dirty="0" smtClean="0">
              <a:effectLst/>
            </a:endParaRPr>
          </a:p>
        </p:txBody>
      </p:sp>
      <p:graphicFrame>
        <p:nvGraphicFramePr>
          <p:cNvPr id="169989" name="Object 5"/>
          <p:cNvGraphicFramePr>
            <a:graphicFrameLocks noChangeAspect="1"/>
          </p:cNvGraphicFramePr>
          <p:nvPr/>
        </p:nvGraphicFramePr>
        <p:xfrm>
          <a:off x="539750" y="831854"/>
          <a:ext cx="3177197" cy="3454402"/>
        </p:xfrm>
        <a:graphic>
          <a:graphicData uri="http://schemas.openxmlformats.org/presentationml/2006/ole">
            <mc:AlternateContent xmlns:mc="http://schemas.openxmlformats.org/markup-compatibility/2006">
              <mc:Choice xmlns:v="urn:schemas-microsoft-com:vml" Requires="v">
                <p:oleObj spid="_x0000_s34822" name="Bitmap Image" r:id="rId3" imgW="2390476" imgH="2505425" progId="PBrush">
                  <p:embed/>
                </p:oleObj>
              </mc:Choice>
              <mc:Fallback>
                <p:oleObj name="Bitmap Image" r:id="rId3" imgW="2390476" imgH="2505425"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831854"/>
                        <a:ext cx="3177197" cy="345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9990" name="Object 6"/>
          <p:cNvGraphicFramePr>
            <a:graphicFrameLocks noChangeAspect="1"/>
          </p:cNvGraphicFramePr>
          <p:nvPr/>
        </p:nvGraphicFramePr>
        <p:xfrm>
          <a:off x="1331913" y="4797425"/>
          <a:ext cx="2016125" cy="1368425"/>
        </p:xfrm>
        <a:graphic>
          <a:graphicData uri="http://schemas.openxmlformats.org/presentationml/2006/ole">
            <mc:AlternateContent xmlns:mc="http://schemas.openxmlformats.org/markup-compatibility/2006">
              <mc:Choice xmlns:v="urn:schemas-microsoft-com:vml" Requires="v">
                <p:oleObj spid="_x0000_s34823" name="Bitmap Image" r:id="rId5" imgW="1314286" imgH="828791" progId="PBrush">
                  <p:embed/>
                </p:oleObj>
              </mc:Choice>
              <mc:Fallback>
                <p:oleObj name="Bitmap Image" r:id="rId5" imgW="1314286" imgH="828791"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97425"/>
                        <a:ext cx="201612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125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69987">
                                            <p:txEl>
                                              <p:pRg st="1" end="1"/>
                                            </p:txEl>
                                          </p:spTgt>
                                        </p:tgtEl>
                                        <p:attrNameLst>
                                          <p:attrName>style.visibility</p:attrName>
                                        </p:attrNameLst>
                                      </p:cBhvr>
                                      <p:to>
                                        <p:strVal val="visible"/>
                                      </p:to>
                                    </p:set>
                                    <p:animEffect transition="in" filter="plus(in)">
                                      <p:cBhvr>
                                        <p:cTn id="7" dur="2000"/>
                                        <p:tgtEl>
                                          <p:spTgt spid="169987">
                                            <p:txEl>
                                              <p:pRg st="1" end="1"/>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169987">
                                            <p:txEl>
                                              <p:pRg st="2" end="2"/>
                                            </p:txEl>
                                          </p:spTgt>
                                        </p:tgtEl>
                                        <p:attrNameLst>
                                          <p:attrName>style.visibility</p:attrName>
                                        </p:attrNameLst>
                                      </p:cBhvr>
                                      <p:to>
                                        <p:strVal val="visible"/>
                                      </p:to>
                                    </p:set>
                                    <p:animEffect transition="in" filter="plus(in)">
                                      <p:cBhvr>
                                        <p:cTn id="10" dur="2000"/>
                                        <p:tgtEl>
                                          <p:spTgt spid="169987">
                                            <p:txEl>
                                              <p:pRg st="2" end="2"/>
                                            </p:txEl>
                                          </p:spTgt>
                                        </p:tgtEl>
                                      </p:cBhvr>
                                    </p:animEffect>
                                  </p:childTnLst>
                                </p:cTn>
                              </p:par>
                              <p:par>
                                <p:cTn id="11" presetID="13" presetClass="entr" presetSubtype="16" fill="hold" nodeType="withEffect">
                                  <p:stCondLst>
                                    <p:cond delay="0"/>
                                  </p:stCondLst>
                                  <p:childTnLst>
                                    <p:set>
                                      <p:cBhvr>
                                        <p:cTn id="12" dur="1" fill="hold">
                                          <p:stCondLst>
                                            <p:cond delay="0"/>
                                          </p:stCondLst>
                                        </p:cTn>
                                        <p:tgtEl>
                                          <p:spTgt spid="169987">
                                            <p:txEl>
                                              <p:pRg st="3" end="3"/>
                                            </p:txEl>
                                          </p:spTgt>
                                        </p:tgtEl>
                                        <p:attrNameLst>
                                          <p:attrName>style.visibility</p:attrName>
                                        </p:attrNameLst>
                                      </p:cBhvr>
                                      <p:to>
                                        <p:strVal val="visible"/>
                                      </p:to>
                                    </p:set>
                                    <p:animEffect transition="in" filter="plus(in)">
                                      <p:cBhvr>
                                        <p:cTn id="13" dur="2000"/>
                                        <p:tgtEl>
                                          <p:spTgt spid="169987">
                                            <p:txEl>
                                              <p:pRg st="3" end="3"/>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169987">
                                            <p:txEl>
                                              <p:pRg st="4" end="4"/>
                                            </p:txEl>
                                          </p:spTgt>
                                        </p:tgtEl>
                                        <p:attrNameLst>
                                          <p:attrName>style.visibility</p:attrName>
                                        </p:attrNameLst>
                                      </p:cBhvr>
                                      <p:to>
                                        <p:strVal val="visible"/>
                                      </p:to>
                                    </p:set>
                                    <p:animEffect transition="in" filter="plus(in)">
                                      <p:cBhvr>
                                        <p:cTn id="16" dur="2000"/>
                                        <p:tgtEl>
                                          <p:spTgt spid="16998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nodeType="clickEffect">
                                  <p:stCondLst>
                                    <p:cond delay="0"/>
                                  </p:stCondLst>
                                  <p:childTnLst>
                                    <p:set>
                                      <p:cBhvr>
                                        <p:cTn id="20" dur="1" fill="hold">
                                          <p:stCondLst>
                                            <p:cond delay="0"/>
                                          </p:stCondLst>
                                        </p:cTn>
                                        <p:tgtEl>
                                          <p:spTgt spid="169989"/>
                                        </p:tgtEl>
                                        <p:attrNameLst>
                                          <p:attrName>style.visibility</p:attrName>
                                        </p:attrNameLst>
                                      </p:cBhvr>
                                      <p:to>
                                        <p:strVal val="visible"/>
                                      </p:to>
                                    </p:set>
                                    <p:animEffect transition="in" filter="plus(in)">
                                      <p:cBhvr>
                                        <p:cTn id="21" dur="2000"/>
                                        <p:tgtEl>
                                          <p:spTgt spid="169989"/>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69987">
                                            <p:txEl>
                                              <p:pRg st="10" end="10"/>
                                            </p:txEl>
                                          </p:spTgt>
                                        </p:tgtEl>
                                        <p:attrNameLst>
                                          <p:attrName>style.visibility</p:attrName>
                                        </p:attrNameLst>
                                      </p:cBhvr>
                                      <p:to>
                                        <p:strVal val="visible"/>
                                      </p:to>
                                    </p:set>
                                    <p:animEffect transition="in" filter="plus(in)">
                                      <p:cBhvr>
                                        <p:cTn id="26" dur="2000"/>
                                        <p:tgtEl>
                                          <p:spTgt spid="169987">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nodeType="clickEffect">
                                  <p:stCondLst>
                                    <p:cond delay="0"/>
                                  </p:stCondLst>
                                  <p:childTnLst>
                                    <p:set>
                                      <p:cBhvr>
                                        <p:cTn id="30" dur="1" fill="hold">
                                          <p:stCondLst>
                                            <p:cond delay="0"/>
                                          </p:stCondLst>
                                        </p:cTn>
                                        <p:tgtEl>
                                          <p:spTgt spid="169990"/>
                                        </p:tgtEl>
                                        <p:attrNameLst>
                                          <p:attrName>style.visibility</p:attrName>
                                        </p:attrNameLst>
                                      </p:cBhvr>
                                      <p:to>
                                        <p:strVal val="visible"/>
                                      </p:to>
                                    </p:set>
                                    <p:animEffect transition="in" filter="plus(in)">
                                      <p:cBhvr>
                                        <p:cTn id="31" dur="2000"/>
                                        <p:tgtEl>
                                          <p:spTgt spid="16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idx="4294967295"/>
          </p:nvPr>
        </p:nvSpPr>
        <p:spPr>
          <a:xfrm>
            <a:off x="5715008" y="357166"/>
            <a:ext cx="3046412" cy="5832475"/>
          </a:xfrm>
          <a:noFill/>
        </p:spPr>
        <p:txBody>
          <a:bodyPr/>
          <a:lstStyle/>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3) کف پاش سقفی</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4) پخش کننده گازکربنیک</a:t>
            </a:r>
          </a:p>
          <a:p>
            <a:pPr algn="r" eaLnBrk="1" hangingPunct="1">
              <a:buFont typeface="Wingdings" pitchFamily="2" charset="2"/>
              <a:buNone/>
            </a:pPr>
            <a:r>
              <a:rPr lang="fa-IR" sz="2400" dirty="0" smtClean="0">
                <a:effectLst/>
              </a:rPr>
              <a:t> یا هالوژنه سقفی</a:t>
            </a:r>
            <a:endParaRPr lang="en-US" sz="2400" dirty="0" smtClean="0">
              <a:effectLst/>
            </a:endParaRPr>
          </a:p>
        </p:txBody>
      </p:sp>
      <p:graphicFrame>
        <p:nvGraphicFramePr>
          <p:cNvPr id="171012" name="Object 4"/>
          <p:cNvGraphicFramePr>
            <a:graphicFrameLocks noChangeAspect="1"/>
          </p:cNvGraphicFramePr>
          <p:nvPr/>
        </p:nvGraphicFramePr>
        <p:xfrm>
          <a:off x="142844" y="285728"/>
          <a:ext cx="5184775" cy="3311525"/>
        </p:xfrm>
        <a:graphic>
          <a:graphicData uri="http://schemas.openxmlformats.org/presentationml/2006/ole">
            <mc:AlternateContent xmlns:mc="http://schemas.openxmlformats.org/markup-compatibility/2006">
              <mc:Choice xmlns:v="urn:schemas-microsoft-com:vml" Requires="v">
                <p:oleObj spid="_x0000_s35848" name="Bitmap Image" r:id="rId3" imgW="3704762" imgH="2933333" progId="PBrush">
                  <p:embed/>
                </p:oleObj>
              </mc:Choice>
              <mc:Fallback>
                <p:oleObj name="Bitmap Image" r:id="rId3" imgW="3704762" imgH="2933333"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4" y="285728"/>
                        <a:ext cx="5184775"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3" name="Object 5"/>
          <p:cNvGraphicFramePr>
            <a:graphicFrameLocks noChangeAspect="1"/>
          </p:cNvGraphicFramePr>
          <p:nvPr/>
        </p:nvGraphicFramePr>
        <p:xfrm>
          <a:off x="179388" y="3860800"/>
          <a:ext cx="4319587" cy="2808288"/>
        </p:xfrm>
        <a:graphic>
          <a:graphicData uri="http://schemas.openxmlformats.org/presentationml/2006/ole">
            <mc:AlternateContent xmlns:mc="http://schemas.openxmlformats.org/markup-compatibility/2006">
              <mc:Choice xmlns:v="urn:schemas-microsoft-com:vml" Requires="v">
                <p:oleObj spid="_x0000_s35849" name="Bitmap Image" r:id="rId5" imgW="3438095" imgH="2600000" progId="PBrush">
                  <p:embed/>
                </p:oleObj>
              </mc:Choice>
              <mc:Fallback>
                <p:oleObj name="Bitmap Image" r:id="rId5" imgW="3438095" imgH="2600000"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860800"/>
                        <a:ext cx="4319587"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4" name="Object 6"/>
          <p:cNvGraphicFramePr>
            <a:graphicFrameLocks noChangeAspect="1"/>
          </p:cNvGraphicFramePr>
          <p:nvPr/>
        </p:nvGraphicFramePr>
        <p:xfrm>
          <a:off x="4716463" y="4724400"/>
          <a:ext cx="1223962" cy="946150"/>
        </p:xfrm>
        <a:graphic>
          <a:graphicData uri="http://schemas.openxmlformats.org/presentationml/2006/ole">
            <mc:AlternateContent xmlns:mc="http://schemas.openxmlformats.org/markup-compatibility/2006">
              <mc:Choice xmlns:v="urn:schemas-microsoft-com:vml" Requires="v">
                <p:oleObj spid="_x0000_s35850" name="Bitmap Image" r:id="rId7" imgW="952633" imgH="657317" progId="PBrush">
                  <p:embed/>
                </p:oleObj>
              </mc:Choice>
              <mc:Fallback>
                <p:oleObj name="Bitmap Image" r:id="rId7" imgW="952633" imgH="657317" progId="PBrush">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4724400"/>
                        <a:ext cx="12239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126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71011">
                                            <p:txEl>
                                              <p:pRg st="2" end="2"/>
                                            </p:txEl>
                                          </p:spTgt>
                                        </p:tgtEl>
                                        <p:attrNameLst>
                                          <p:attrName>style.visibility</p:attrName>
                                        </p:attrNameLst>
                                      </p:cBhvr>
                                      <p:to>
                                        <p:strVal val="visible"/>
                                      </p:to>
                                    </p:set>
                                    <p:animEffect transition="in" filter="plus(in)">
                                      <p:cBhvr>
                                        <p:cTn id="7" dur="2000"/>
                                        <p:tgtEl>
                                          <p:spTgt spid="1710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71012"/>
                                        </p:tgtEl>
                                        <p:attrNameLst>
                                          <p:attrName>style.visibility</p:attrName>
                                        </p:attrNameLst>
                                      </p:cBhvr>
                                      <p:to>
                                        <p:strVal val="visible"/>
                                      </p:to>
                                    </p:set>
                                    <p:animEffect transition="in" filter="plus(in)">
                                      <p:cBhvr>
                                        <p:cTn id="12" dur="2000"/>
                                        <p:tgtEl>
                                          <p:spTgt spid="17101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71011">
                                            <p:txEl>
                                              <p:pRg st="10" end="10"/>
                                            </p:txEl>
                                          </p:spTgt>
                                        </p:tgtEl>
                                        <p:attrNameLst>
                                          <p:attrName>style.visibility</p:attrName>
                                        </p:attrNameLst>
                                      </p:cBhvr>
                                      <p:to>
                                        <p:strVal val="visible"/>
                                      </p:to>
                                    </p:set>
                                    <p:animEffect transition="in" filter="plus(in)">
                                      <p:cBhvr>
                                        <p:cTn id="17" dur="2000"/>
                                        <p:tgtEl>
                                          <p:spTgt spid="171011">
                                            <p:txEl>
                                              <p:pRg st="10" end="1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171011">
                                            <p:txEl>
                                              <p:pRg st="11" end="11"/>
                                            </p:txEl>
                                          </p:spTgt>
                                        </p:tgtEl>
                                        <p:attrNameLst>
                                          <p:attrName>style.visibility</p:attrName>
                                        </p:attrNameLst>
                                      </p:cBhvr>
                                      <p:to>
                                        <p:strVal val="visible"/>
                                      </p:to>
                                    </p:set>
                                    <p:animEffect transition="in" filter="plus(in)">
                                      <p:cBhvr>
                                        <p:cTn id="20" dur="2000"/>
                                        <p:tgtEl>
                                          <p:spTgt spid="171011">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71014"/>
                                        </p:tgtEl>
                                        <p:attrNameLst>
                                          <p:attrName>style.visibility</p:attrName>
                                        </p:attrNameLst>
                                      </p:cBhvr>
                                      <p:to>
                                        <p:strVal val="visible"/>
                                      </p:to>
                                    </p:set>
                                    <p:animEffect transition="in" filter="plus(in)">
                                      <p:cBhvr>
                                        <p:cTn id="25" dur="2000"/>
                                        <p:tgtEl>
                                          <p:spTgt spid="171014"/>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nodeType="clickEffect">
                                  <p:stCondLst>
                                    <p:cond delay="0"/>
                                  </p:stCondLst>
                                  <p:childTnLst>
                                    <p:set>
                                      <p:cBhvr>
                                        <p:cTn id="29" dur="1" fill="hold">
                                          <p:stCondLst>
                                            <p:cond delay="0"/>
                                          </p:stCondLst>
                                        </p:cTn>
                                        <p:tgtEl>
                                          <p:spTgt spid="171013"/>
                                        </p:tgtEl>
                                        <p:attrNameLst>
                                          <p:attrName>style.visibility</p:attrName>
                                        </p:attrNameLst>
                                      </p:cBhvr>
                                      <p:to>
                                        <p:strVal val="visible"/>
                                      </p:to>
                                    </p:set>
                                    <p:animEffect transition="in" filter="plus(in)">
                                      <p:cBhvr>
                                        <p:cTn id="30" dur="2000"/>
                                        <p:tgtEl>
                                          <p:spTgt spid="171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ctr" eaLnBrk="1" hangingPunct="1">
              <a:defRPr/>
            </a:pPr>
            <a:r>
              <a:rPr lang="fa-IR" sz="3600" dirty="0" smtClean="0"/>
              <a:t>3 – ب ) شیرهای برداشت آب آتشنشانی</a:t>
            </a:r>
            <a:endParaRPr lang="en-US" sz="3600" dirty="0" smtClean="0"/>
          </a:p>
        </p:txBody>
      </p:sp>
      <p:sp>
        <p:nvSpPr>
          <p:cNvPr id="172035" name="Rectangle 3"/>
          <p:cNvSpPr>
            <a:spLocks noGrp="1" noChangeArrowheads="1"/>
          </p:cNvSpPr>
          <p:nvPr>
            <p:ph type="body" sz="half" idx="1"/>
          </p:nvPr>
        </p:nvSpPr>
        <p:spPr>
          <a:xfrm>
            <a:off x="4500563" y="1484313"/>
            <a:ext cx="4397376" cy="5016521"/>
          </a:xfrm>
        </p:spPr>
        <p:txBody>
          <a:bodyPr/>
          <a:lstStyle/>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شیرهای برداشت آب آتشنشانی یا هیدرانت ها با بدنه فلزی در مراکز و کارخانجات یا در کنار معابر عمومی نصب می شوند. این شیرها با اتصال به شبکه اصلی آب ، قابلیت آب دهی همزمان به سه لوله را دارد.</a:t>
            </a:r>
          </a:p>
          <a:p>
            <a:pPr algn="r" eaLnBrk="1" hangingPunct="1">
              <a:buFont typeface="Wingdings" pitchFamily="2" charset="2"/>
              <a:buNone/>
            </a:pPr>
            <a:r>
              <a:rPr lang="fa-IR" sz="2400" dirty="0" smtClean="0">
                <a:effectLst/>
              </a:rPr>
              <a:t>از این شیرها می توان جهت آبگیری خودروهای آتش نشانی ویا جهت اطفای حریق استفاده کرد.</a:t>
            </a:r>
            <a:endParaRPr lang="en-US" sz="2400" dirty="0" smtClean="0">
              <a:effectLst/>
            </a:endParaRPr>
          </a:p>
        </p:txBody>
      </p:sp>
      <p:graphicFrame>
        <p:nvGraphicFramePr>
          <p:cNvPr id="172036" name="Object 4"/>
          <p:cNvGraphicFramePr>
            <a:graphicFrameLocks noGrp="1" noChangeAspect="1"/>
          </p:cNvGraphicFramePr>
          <p:nvPr>
            <p:ph sz="quarter" idx="2"/>
          </p:nvPr>
        </p:nvGraphicFramePr>
        <p:xfrm>
          <a:off x="237252" y="2098675"/>
          <a:ext cx="1721724" cy="4116407"/>
        </p:xfrm>
        <a:graphic>
          <a:graphicData uri="http://schemas.openxmlformats.org/presentationml/2006/ole">
            <mc:AlternateContent xmlns:mc="http://schemas.openxmlformats.org/markup-compatibility/2006">
              <mc:Choice xmlns:v="urn:schemas-microsoft-com:vml" Requires="v">
                <p:oleObj spid="_x0000_s36870" name="Bitmap Image" r:id="rId3" imgW="1657581" imgH="3962953" progId="PBrush">
                  <p:embed/>
                </p:oleObj>
              </mc:Choice>
              <mc:Fallback>
                <p:oleObj name="Bitmap Image" r:id="rId3" imgW="1657581" imgH="3962953"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52" y="2098675"/>
                        <a:ext cx="1721724" cy="411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2038" name="Object 6"/>
          <p:cNvGraphicFramePr>
            <a:graphicFrameLocks noGrp="1" noChangeAspect="1"/>
          </p:cNvGraphicFramePr>
          <p:nvPr>
            <p:ph sz="quarter" idx="3"/>
          </p:nvPr>
        </p:nvGraphicFramePr>
        <p:xfrm>
          <a:off x="2484438" y="3319482"/>
          <a:ext cx="1728787" cy="2895600"/>
        </p:xfrm>
        <a:graphic>
          <a:graphicData uri="http://schemas.openxmlformats.org/presentationml/2006/ole">
            <mc:AlternateContent xmlns:mc="http://schemas.openxmlformats.org/markup-compatibility/2006">
              <mc:Choice xmlns:v="urn:schemas-microsoft-com:vml" Requires="v">
                <p:oleObj spid="_x0000_s36871" name="Bitmap Image" r:id="rId5" imgW="1552792" imgH="2600000" progId="PBrush">
                  <p:embed/>
                </p:oleObj>
              </mc:Choice>
              <mc:Fallback>
                <p:oleObj name="Bitmap Image" r:id="rId5" imgW="1552792" imgH="2600000" progId="PBrush">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3319482"/>
                        <a:ext cx="172878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0"/>
          </p:nvPr>
        </p:nvSpPr>
        <p:spPr/>
        <p:txBody>
          <a:bodyPr/>
          <a:lstStyle/>
          <a:p>
            <a:pPr>
              <a:defRPr/>
            </a:pPr>
            <a:fld id="{1095F801-94FC-43FE-B4E1-9B78AA86B148}" type="slidenum">
              <a:rPr lang="fa-IR" smtClean="0"/>
              <a:pPr>
                <a:defRPr/>
              </a:pPr>
              <a:t>127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Effect transition="in" filter="plus(in)">
                                      <p:cBhvr>
                                        <p:cTn id="13" dur="2000"/>
                                        <p:tgtEl>
                                          <p:spTgt spid="17203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72035">
                                            <p:txEl>
                                              <p:pRg st="2" end="2"/>
                                            </p:txEl>
                                          </p:spTgt>
                                        </p:tgtEl>
                                        <p:attrNameLst>
                                          <p:attrName>style.visibility</p:attrName>
                                        </p:attrNameLst>
                                      </p:cBhvr>
                                      <p:to>
                                        <p:strVal val="visible"/>
                                      </p:to>
                                    </p:set>
                                    <p:animEffect transition="in" filter="plus(in)">
                                      <p:cBhvr>
                                        <p:cTn id="18" dur="2000"/>
                                        <p:tgtEl>
                                          <p:spTgt spid="17203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72038"/>
                                        </p:tgtEl>
                                        <p:attrNameLst>
                                          <p:attrName>style.visibility</p:attrName>
                                        </p:attrNameLst>
                                      </p:cBhvr>
                                      <p:to>
                                        <p:strVal val="visible"/>
                                      </p:to>
                                    </p:set>
                                    <p:animEffect transition="in" filter="plus(in)">
                                      <p:cBhvr>
                                        <p:cTn id="23" dur="2000"/>
                                        <p:tgtEl>
                                          <p:spTgt spid="172038"/>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72036"/>
                                        </p:tgtEl>
                                        <p:attrNameLst>
                                          <p:attrName>style.visibility</p:attrName>
                                        </p:attrNameLst>
                                      </p:cBhvr>
                                      <p:to>
                                        <p:strVal val="visible"/>
                                      </p:to>
                                    </p:set>
                                    <p:animEffect transition="in" filter="plus(in)">
                                      <p:cBhvr>
                                        <p:cTn id="28" dur="20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4348" y="2357430"/>
            <a:ext cx="7772400" cy="1362456"/>
          </a:xfrm>
        </p:spPr>
        <p:txBody>
          <a:bodyPr/>
          <a:lstStyle/>
          <a:p>
            <a:pPr algn="ctr"/>
            <a:r>
              <a:rPr lang="fa-IR" sz="8800" dirty="0" smtClean="0">
                <a:solidFill>
                  <a:schemeClr val="bg1"/>
                </a:solidFill>
              </a:rPr>
              <a:t>پایان</a:t>
            </a:r>
            <a:endParaRPr lang="en-US" dirty="0">
              <a:solidFill>
                <a:schemeClr val="bg1"/>
              </a:solidFill>
            </a:endParaRPr>
          </a:p>
        </p:txBody>
      </p:sp>
      <p:sp>
        <p:nvSpPr>
          <p:cNvPr id="6" name="Slide Number Placeholder 5"/>
          <p:cNvSpPr>
            <a:spLocks noGrp="1"/>
          </p:cNvSpPr>
          <p:nvPr>
            <p:ph type="sldNum" sz="quarter" idx="12"/>
          </p:nvPr>
        </p:nvSpPr>
        <p:spPr/>
        <p:txBody>
          <a:bodyPr/>
          <a:lstStyle/>
          <a:p>
            <a:pPr>
              <a:defRPr/>
            </a:pPr>
            <a:fld id="{1095F801-94FC-43FE-B4E1-9B78AA86B148}" type="slidenum">
              <a:rPr lang="fa-IR" smtClean="0"/>
              <a:pPr>
                <a:defRPr/>
              </a:pPr>
              <a:t>128</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714356"/>
            <a:ext cx="8229600" cy="775542"/>
          </a:xfrm>
        </p:spPr>
        <p:txBody>
          <a:bodyPr/>
          <a:lstStyle/>
          <a:p>
            <a:pPr algn="ctr" eaLnBrk="1" hangingPunct="1">
              <a:defRPr/>
            </a:pPr>
            <a:r>
              <a:rPr lang="fa-IR" sz="3600" dirty="0" smtClean="0">
                <a:solidFill>
                  <a:srgbClr val="FF0000"/>
                </a:solidFill>
              </a:rPr>
              <a:t>طریقه ی گسترش حریق</a:t>
            </a:r>
            <a:endParaRPr lang="en-US" sz="3600" dirty="0" smtClean="0">
              <a:solidFill>
                <a:srgbClr val="FF0000"/>
              </a:solidFill>
            </a:endParaRPr>
          </a:p>
        </p:txBody>
      </p:sp>
      <p:sp>
        <p:nvSpPr>
          <p:cNvPr id="98307" name="Rectangle 3"/>
          <p:cNvSpPr>
            <a:spLocks noGrp="1" noChangeArrowheads="1"/>
          </p:cNvSpPr>
          <p:nvPr>
            <p:ph idx="1"/>
          </p:nvPr>
        </p:nvSpPr>
        <p:spPr>
          <a:xfrm>
            <a:off x="457200" y="1714488"/>
            <a:ext cx="8229600" cy="4610112"/>
          </a:xfrm>
        </p:spPr>
        <p:txBody>
          <a:bodyPr>
            <a:normAutofit/>
          </a:bodyPr>
          <a:lstStyle/>
          <a:p>
            <a:pPr algn="r" eaLnBrk="1" hangingPunct="1">
              <a:lnSpc>
                <a:spcPct val="90000"/>
              </a:lnSpc>
              <a:buFont typeface="Wingdings" pitchFamily="2" charset="2"/>
              <a:buNone/>
              <a:defRPr/>
            </a:pPr>
            <a:r>
              <a:rPr lang="fa-IR" sz="2400" dirty="0" smtClean="0"/>
              <a:t>سرعت گسترش حریق وابسته به جنس مواد مشتعل و شرایط حریق (اکسیژن ، گرما ، ماده سوختنی و ...) است. گسترش شعله را می توان به صورت عدد یا سرعت طولی بیان نمود. طریقه ی گسترش حریق به صورت عمودی سربالا، حرکت 45 درجه ، حرکت افقی و به صورت سرپائین است که در حالت عمودی سربالا از همه بیشتر و در حالت عمودی سرپائین از همه کمتر است.</a:t>
            </a:r>
          </a:p>
          <a:p>
            <a:pPr algn="r" eaLnBrk="1" hangingPunct="1">
              <a:lnSpc>
                <a:spcPct val="90000"/>
              </a:lnSpc>
              <a:buFont typeface="Wingdings" pitchFamily="2" charset="2"/>
              <a:buNone/>
              <a:defRPr/>
            </a:pPr>
            <a:r>
              <a:rPr lang="fa-IR" sz="2400" dirty="0" smtClean="0"/>
              <a:t>مواد نیز از لحاظ آتش گیری به پنج طبقه یا درجه تقسیم بندی می شوند که شامل موارد زیر اند:</a:t>
            </a:r>
          </a:p>
          <a:p>
            <a:pPr algn="r" eaLnBrk="1" hangingPunct="1">
              <a:lnSpc>
                <a:spcPct val="90000"/>
              </a:lnSpc>
              <a:buFont typeface="Wingdings" pitchFamily="2" charset="2"/>
              <a:buNone/>
              <a:defRPr/>
            </a:pPr>
            <a:r>
              <a:rPr lang="fa-IR" sz="2400" dirty="0" smtClean="0"/>
              <a:t>درجه 1 : غیر قابل احتراق</a:t>
            </a:r>
          </a:p>
          <a:p>
            <a:pPr algn="r" eaLnBrk="1" hangingPunct="1">
              <a:lnSpc>
                <a:spcPct val="90000"/>
              </a:lnSpc>
              <a:buFont typeface="Wingdings" pitchFamily="2" charset="2"/>
              <a:buNone/>
              <a:defRPr/>
            </a:pPr>
            <a:r>
              <a:rPr lang="fa-IR" sz="2400" dirty="0" smtClean="0"/>
              <a:t>درجه 2 : دیر سوز</a:t>
            </a:r>
          </a:p>
          <a:p>
            <a:pPr algn="r" eaLnBrk="1" hangingPunct="1">
              <a:lnSpc>
                <a:spcPct val="90000"/>
              </a:lnSpc>
              <a:buFont typeface="Wingdings" pitchFamily="2" charset="2"/>
              <a:buNone/>
              <a:defRPr/>
            </a:pPr>
            <a:r>
              <a:rPr lang="fa-IR" sz="2400" dirty="0" smtClean="0"/>
              <a:t>درجه 3 : کند سوز </a:t>
            </a:r>
          </a:p>
          <a:p>
            <a:pPr algn="r" eaLnBrk="1" hangingPunct="1">
              <a:lnSpc>
                <a:spcPct val="90000"/>
              </a:lnSpc>
              <a:buFont typeface="Wingdings" pitchFamily="2" charset="2"/>
              <a:buNone/>
              <a:defRPr/>
            </a:pPr>
            <a:r>
              <a:rPr lang="fa-IR" sz="2400" dirty="0" smtClean="0"/>
              <a:t>درجه 4 : سوختنی</a:t>
            </a:r>
          </a:p>
          <a:p>
            <a:pPr algn="r" eaLnBrk="1" hangingPunct="1">
              <a:lnSpc>
                <a:spcPct val="90000"/>
              </a:lnSpc>
              <a:buFont typeface="Wingdings" pitchFamily="2" charset="2"/>
              <a:buNone/>
              <a:defRPr/>
            </a:pPr>
            <a:r>
              <a:rPr lang="fa-IR" sz="2400" dirty="0" smtClean="0"/>
              <a:t>درجه 5 : تند سوز</a:t>
            </a:r>
            <a:endParaRPr lang="en-US" sz="2400" dirty="0" smtClean="0"/>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0" fill="hold"/>
                                        <p:tgtEl>
                                          <p:spTgt spid="98306"/>
                                        </p:tgtEl>
                                        <p:attrNameLst>
                                          <p:attrName>ppt_x</p:attrName>
                                        </p:attrNameLst>
                                      </p:cBhvr>
                                      <p:tavLst>
                                        <p:tav tm="0">
                                          <p:val>
                                            <p:strVal val="#ppt_x"/>
                                          </p:val>
                                        </p:tav>
                                        <p:tav tm="100000">
                                          <p:val>
                                            <p:strVal val="#ppt_x"/>
                                          </p:val>
                                        </p:tav>
                                      </p:tavLst>
                                    </p:anim>
                                    <p:anim calcmode="lin" valueType="num">
                                      <p:cBhvr additive="base">
                                        <p:cTn id="8" dur="5000" fill="hold"/>
                                        <p:tgtEl>
                                          <p:spTgt spid="98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98307">
                                            <p:txEl>
                                              <p:pRg st="0" end="0"/>
                                            </p:txEl>
                                          </p:spTgt>
                                        </p:tgtEl>
                                        <p:attrNameLst>
                                          <p:attrName>style.visibility</p:attrName>
                                        </p:attrNameLst>
                                      </p:cBhvr>
                                      <p:to>
                                        <p:strVal val="visible"/>
                                      </p:to>
                                    </p:set>
                                    <p:animEffect transition="in" filter="diamond(in)">
                                      <p:cBhvr>
                                        <p:cTn id="13" dur="2000"/>
                                        <p:tgtEl>
                                          <p:spTgt spid="98307">
                                            <p:txEl>
                                              <p:pRg st="0" end="0"/>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98307">
                                            <p:txEl>
                                              <p:pRg st="1" end="1"/>
                                            </p:txEl>
                                          </p:spTgt>
                                        </p:tgtEl>
                                        <p:attrNameLst>
                                          <p:attrName>style.visibility</p:attrName>
                                        </p:attrNameLst>
                                      </p:cBhvr>
                                      <p:to>
                                        <p:strVal val="visible"/>
                                      </p:to>
                                    </p:set>
                                    <p:animEffect transition="in" filter="plus(in)">
                                      <p:cBhvr>
                                        <p:cTn id="16" dur="2000"/>
                                        <p:tgtEl>
                                          <p:spTgt spid="983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8307">
                                            <p:txEl>
                                              <p:pRg st="2" end="2"/>
                                            </p:txEl>
                                          </p:spTgt>
                                        </p:tgtEl>
                                        <p:attrNameLst>
                                          <p:attrName>style.visibility</p:attrName>
                                        </p:attrNameLst>
                                      </p:cBhvr>
                                      <p:to>
                                        <p:strVal val="visible"/>
                                      </p:to>
                                    </p:set>
                                    <p:anim calcmode="lin" valueType="num">
                                      <p:cBhvr additive="base">
                                        <p:cTn id="21"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830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8307">
                                            <p:txEl>
                                              <p:pRg st="3" end="3"/>
                                            </p:txEl>
                                          </p:spTgt>
                                        </p:tgtEl>
                                        <p:attrNameLst>
                                          <p:attrName>style.visibility</p:attrName>
                                        </p:attrNameLst>
                                      </p:cBhvr>
                                      <p:to>
                                        <p:strVal val="visible"/>
                                      </p:to>
                                    </p:set>
                                    <p:anim calcmode="lin" valueType="num">
                                      <p:cBhvr additive="base">
                                        <p:cTn id="25" dur="500" fill="hold"/>
                                        <p:tgtEl>
                                          <p:spTgt spid="983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8307">
                                            <p:txEl>
                                              <p:pRg st="4" end="4"/>
                                            </p:txEl>
                                          </p:spTgt>
                                        </p:tgtEl>
                                        <p:attrNameLst>
                                          <p:attrName>style.visibility</p:attrName>
                                        </p:attrNameLst>
                                      </p:cBhvr>
                                      <p:to>
                                        <p:strVal val="visible"/>
                                      </p:to>
                                    </p:set>
                                    <p:anim calcmode="lin" valueType="num">
                                      <p:cBhvr additive="base">
                                        <p:cTn id="29" dur="500" fill="hold"/>
                                        <p:tgtEl>
                                          <p:spTgt spid="9830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830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8307">
                                            <p:txEl>
                                              <p:pRg st="5" end="5"/>
                                            </p:txEl>
                                          </p:spTgt>
                                        </p:tgtEl>
                                        <p:attrNameLst>
                                          <p:attrName>style.visibility</p:attrName>
                                        </p:attrNameLst>
                                      </p:cBhvr>
                                      <p:to>
                                        <p:strVal val="visible"/>
                                      </p:to>
                                    </p:set>
                                    <p:anim calcmode="lin" valueType="num">
                                      <p:cBhvr additive="base">
                                        <p:cTn id="33" dur="500" fill="hold"/>
                                        <p:tgtEl>
                                          <p:spTgt spid="98307">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830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8307">
                                            <p:txEl>
                                              <p:pRg st="6" end="6"/>
                                            </p:txEl>
                                          </p:spTgt>
                                        </p:tgtEl>
                                        <p:attrNameLst>
                                          <p:attrName>style.visibility</p:attrName>
                                        </p:attrNameLst>
                                      </p:cBhvr>
                                      <p:to>
                                        <p:strVal val="visible"/>
                                      </p:to>
                                    </p:set>
                                    <p:anim calcmode="lin" valueType="num">
                                      <p:cBhvr additive="base">
                                        <p:cTn id="37" dur="500" fill="hold"/>
                                        <p:tgtEl>
                                          <p:spTgt spid="9830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83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642918"/>
            <a:ext cx="8229600" cy="774720"/>
          </a:xfrm>
        </p:spPr>
        <p:txBody>
          <a:bodyPr/>
          <a:lstStyle/>
          <a:p>
            <a:pPr algn="ctr" eaLnBrk="1" hangingPunct="1">
              <a:defRPr/>
            </a:pPr>
            <a:r>
              <a:rPr lang="fa-IR" sz="3600" dirty="0" smtClean="0">
                <a:solidFill>
                  <a:srgbClr val="FF0000"/>
                </a:solidFill>
              </a:rPr>
              <a:t>تقسیم بندی مکان ها از نظر خطر حریق</a:t>
            </a:r>
            <a:endParaRPr lang="en-US" sz="3600" dirty="0" smtClean="0">
              <a:solidFill>
                <a:srgbClr val="FF0000"/>
              </a:solidFill>
            </a:endParaRPr>
          </a:p>
        </p:txBody>
      </p:sp>
      <p:graphicFrame>
        <p:nvGraphicFramePr>
          <p:cNvPr id="2" name="Diagram 1"/>
          <p:cNvGraphicFramePr/>
          <p:nvPr/>
        </p:nvGraphicFramePr>
        <p:xfrm>
          <a:off x="900113" y="1700213"/>
          <a:ext cx="7272337"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46D61A24-76EE-4A1F-9433-0BF137735805}" type="slidenum">
              <a:rPr lang="fa-IR" smtClean="0"/>
              <a:pPr>
                <a:defRPr/>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ppt_x"/>
                                          </p:val>
                                        </p:tav>
                                        <p:tav tm="100000">
                                          <p:val>
                                            <p:strVal val="#ppt_x"/>
                                          </p:val>
                                        </p:tav>
                                      </p:tavLst>
                                    </p:anim>
                                    <p:anim calcmode="lin" valueType="num">
                                      <p:cBhvr additive="base">
                                        <p:cTn id="14"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علایم و نشانه های</a:t>
            </a:r>
            <a:endParaRPr lang="en-US" dirty="0"/>
          </a:p>
        </p:txBody>
      </p:sp>
      <p:sp>
        <p:nvSpPr>
          <p:cNvPr id="3" name="Content Placeholder 2"/>
          <p:cNvSpPr>
            <a:spLocks noGrp="1"/>
          </p:cNvSpPr>
          <p:nvPr>
            <p:ph idx="1"/>
          </p:nvPr>
        </p:nvSpPr>
        <p:spPr>
          <a:xfrm>
            <a:off x="457200" y="2435546"/>
            <a:ext cx="8229600" cy="2707966"/>
          </a:xfrm>
        </p:spPr>
        <p:txBody>
          <a:bodyPr/>
          <a:lstStyle/>
          <a:p>
            <a:pPr algn="just" rtl="1">
              <a:buNone/>
            </a:pPr>
            <a:r>
              <a:rPr lang="fa-IR" dirty="0" smtClean="0"/>
              <a:t>آرم ها یا علایم و نشانه ها یک سری از تابلوهای قراردادی هستند که طبق استاندارد های ایمنی بین المللی به تصویب رسیده و در همه کشورها به یک معنی و مفهوم می باشند . وباید در محلی نصب شوند که به راحتی قابل رویت باشند.</a:t>
            </a:r>
            <a:endParaRPr lang="en-US"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15</a:t>
            </a:fld>
            <a:endParaRPr lang="en-US"/>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775542"/>
          </a:xfrm>
        </p:spPr>
        <p:txBody>
          <a:bodyPr>
            <a:normAutofit fontScale="90000"/>
          </a:bodyPr>
          <a:lstStyle/>
          <a:p>
            <a:pPr algn="ctr" rtl="1"/>
            <a:r>
              <a:rPr lang="fa-IR" dirty="0" smtClean="0">
                <a:solidFill>
                  <a:srgbClr val="FF0000"/>
                </a:solidFill>
              </a:rPr>
              <a:t>علایم و نشانه ها</a:t>
            </a:r>
            <a:endParaRPr lang="en-US" dirty="0">
              <a:solidFill>
                <a:srgbClr val="FF0000"/>
              </a:solidFill>
            </a:endParaRPr>
          </a:p>
        </p:txBody>
      </p:sp>
      <p:pic>
        <p:nvPicPr>
          <p:cNvPr id="1026" name="Picture 2" descr="F:\fire safety2\fire pic\s4.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
        <p:nvSpPr>
          <p:cNvPr id="4" name="Slide Number Placeholder 3"/>
          <p:cNvSpPr>
            <a:spLocks noGrp="1"/>
          </p:cNvSpPr>
          <p:nvPr>
            <p:ph type="sldNum" sz="quarter" idx="12"/>
          </p:nvPr>
        </p:nvSpPr>
        <p:spPr/>
        <p:txBody>
          <a:bodyPr/>
          <a:lstStyle/>
          <a:p>
            <a:fld id="{1C3FAFB6-9DF1-475A-9BC7-194344494A18}" type="slidenum">
              <a:rPr lang="en-US" smtClean="0"/>
              <a:pPr/>
              <a:t>16</a:t>
            </a:fld>
            <a:endParaRPr lang="en-US"/>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6.gif"/>
          <p:cNvPicPr>
            <a:picLocks noGrp="1" noChangeAspect="1"/>
          </p:cNvPicPr>
          <p:nvPr>
            <p:ph idx="1"/>
          </p:nvPr>
        </p:nvPicPr>
        <p:blipFill>
          <a:blip r:embed="rId2"/>
          <a:stretch>
            <a:fillRect/>
          </a:stretch>
        </p:blipFill>
        <p:spPr>
          <a:xfrm>
            <a:off x="2643174" y="1"/>
            <a:ext cx="3643338" cy="6858000"/>
          </a:xfrm>
          <a:prstGeom prst="rect">
            <a:avLst/>
          </a:prstGeom>
        </p:spPr>
      </p:pic>
      <p:sp>
        <p:nvSpPr>
          <p:cNvPr id="3" name="Slide Number Placeholder 2"/>
          <p:cNvSpPr>
            <a:spLocks noGrp="1"/>
          </p:cNvSpPr>
          <p:nvPr>
            <p:ph type="sldNum" sz="quarter" idx="12"/>
          </p:nvPr>
        </p:nvSpPr>
        <p:spPr/>
        <p:txBody>
          <a:bodyPr/>
          <a:lstStyle/>
          <a:p>
            <a:fld id="{1C3FAFB6-9DF1-475A-9BC7-194344494A18}" type="slidenum">
              <a:rPr lang="en-US" smtClean="0"/>
              <a:pPr/>
              <a:t>17</a:t>
            </a:fld>
            <a:endParaRPr lang="en-US"/>
          </a:p>
        </p:txBody>
      </p:sp>
    </p:spTree>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1.jpg"/>
          <p:cNvPicPr>
            <a:picLocks noGrp="1" noChangeAspect="1"/>
          </p:cNvPicPr>
          <p:nvPr>
            <p:ph idx="1"/>
          </p:nvPr>
        </p:nvPicPr>
        <p:blipFill>
          <a:blip r:embed="rId2"/>
          <a:stretch>
            <a:fillRect/>
          </a:stretch>
        </p:blipFill>
        <p:spPr>
          <a:xfrm>
            <a:off x="1142976" y="1643050"/>
            <a:ext cx="1859109" cy="1143008"/>
          </a:xfrm>
        </p:spPr>
      </p:pic>
      <p:pic>
        <p:nvPicPr>
          <p:cNvPr id="11" name="Picture 10" descr="Three_typical_fire_safety_signs_in_different_size.jpg"/>
          <p:cNvPicPr>
            <a:picLocks noChangeAspect="1"/>
          </p:cNvPicPr>
          <p:nvPr/>
        </p:nvPicPr>
        <p:blipFill>
          <a:blip r:embed="rId3"/>
          <a:stretch>
            <a:fillRect/>
          </a:stretch>
        </p:blipFill>
        <p:spPr>
          <a:xfrm>
            <a:off x="5857884" y="2214554"/>
            <a:ext cx="2776508" cy="2656539"/>
          </a:xfrm>
          <a:prstGeom prst="rect">
            <a:avLst/>
          </a:prstGeom>
        </p:spPr>
      </p:pic>
      <p:pic>
        <p:nvPicPr>
          <p:cNvPr id="12" name="Picture 11" descr="s2.jpg"/>
          <p:cNvPicPr>
            <a:picLocks noChangeAspect="1"/>
          </p:cNvPicPr>
          <p:nvPr/>
        </p:nvPicPr>
        <p:blipFill>
          <a:blip r:embed="rId4"/>
          <a:stretch>
            <a:fillRect/>
          </a:stretch>
        </p:blipFill>
        <p:spPr>
          <a:xfrm>
            <a:off x="1071538" y="4929198"/>
            <a:ext cx="1238250" cy="1238250"/>
          </a:xfrm>
          <a:prstGeom prst="rect">
            <a:avLst/>
          </a:prstGeom>
        </p:spPr>
      </p:pic>
      <p:pic>
        <p:nvPicPr>
          <p:cNvPr id="13" name="Picture 12" descr="s3.jpg"/>
          <p:cNvPicPr>
            <a:picLocks noChangeAspect="1"/>
          </p:cNvPicPr>
          <p:nvPr/>
        </p:nvPicPr>
        <p:blipFill>
          <a:blip r:embed="rId5"/>
          <a:stretch>
            <a:fillRect/>
          </a:stretch>
        </p:blipFill>
        <p:spPr>
          <a:xfrm>
            <a:off x="1142976" y="3286124"/>
            <a:ext cx="1095375" cy="1381125"/>
          </a:xfrm>
          <a:prstGeom prst="rect">
            <a:avLst/>
          </a:prstGeom>
        </p:spPr>
      </p:pic>
      <p:pic>
        <p:nvPicPr>
          <p:cNvPr id="14" name="Picture 13" descr="s5.bmp"/>
          <p:cNvPicPr>
            <a:picLocks noChangeAspect="1"/>
          </p:cNvPicPr>
          <p:nvPr/>
        </p:nvPicPr>
        <p:blipFill>
          <a:blip r:embed="rId6"/>
          <a:stretch>
            <a:fillRect/>
          </a:stretch>
        </p:blipFill>
        <p:spPr>
          <a:xfrm>
            <a:off x="3571868" y="3429000"/>
            <a:ext cx="1785950" cy="1750350"/>
          </a:xfrm>
          <a:prstGeom prst="rect">
            <a:avLst/>
          </a:prstGeom>
        </p:spPr>
      </p:pic>
      <p:sp>
        <p:nvSpPr>
          <p:cNvPr id="7" name="Slide Number Placeholder 6"/>
          <p:cNvSpPr>
            <a:spLocks noGrp="1"/>
          </p:cNvSpPr>
          <p:nvPr>
            <p:ph type="sldNum" sz="quarter" idx="12"/>
          </p:nvPr>
        </p:nvSpPr>
        <p:spPr/>
        <p:txBody>
          <a:bodyPr/>
          <a:lstStyle/>
          <a:p>
            <a:fld id="{1C3FAFB6-9DF1-475A-9BC7-194344494A18}" type="slidenum">
              <a:rPr lang="en-US" smtClean="0"/>
              <a:pPr/>
              <a:t>18</a:t>
            </a:fld>
            <a:endParaRPr lang="en-US"/>
          </a:p>
        </p:txBody>
      </p:sp>
    </p:spTree>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idx="1"/>
          </p:nvPr>
        </p:nvPicPr>
        <p:blipFill>
          <a:blip r:embed="rId2"/>
          <a:srcRect l="10761" t="38542" r="26594" b="18750"/>
          <a:stretch>
            <a:fillRect/>
          </a:stretch>
        </p:blipFill>
        <p:spPr bwMode="auto">
          <a:xfrm rot="407038">
            <a:off x="954191" y="917981"/>
            <a:ext cx="7258039" cy="4490971"/>
          </a:xfrm>
          <a:prstGeom prst="rect">
            <a:avLst/>
          </a:prstGeom>
          <a:ln w="228600" cap="sq" cmpd="thickThin">
            <a:solidFill>
              <a:srgbClr val="000000"/>
            </a:solidFill>
            <a:prstDash val="solid"/>
            <a:miter lim="800000"/>
          </a:ln>
          <a:effectLst>
            <a:innerShdw blurRad="76200">
              <a:srgbClr val="000000"/>
            </a:innerShdw>
          </a:effectLst>
        </p:spPr>
      </p:pic>
      <p:sp>
        <p:nvSpPr>
          <p:cNvPr id="3" name="Slide Number Placeholder 2"/>
          <p:cNvSpPr>
            <a:spLocks noGrp="1"/>
          </p:cNvSpPr>
          <p:nvPr>
            <p:ph type="sldNum" sz="quarter" idx="12"/>
          </p:nvPr>
        </p:nvSpPr>
        <p:spPr/>
        <p:txBody>
          <a:bodyPr/>
          <a:lstStyle/>
          <a:p>
            <a:fld id="{1C3FAFB6-9DF1-475A-9BC7-194344494A18}" type="slidenum">
              <a:rPr lang="en-US" smtClean="0"/>
              <a:pPr/>
              <a:t>19</a:t>
            </a:fld>
            <a:endParaRPr lang="en-US"/>
          </a:p>
        </p:txBody>
      </p:sp>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p:cNvSpPr>
            <a:spLocks noGrp="1" noChangeArrowheads="1"/>
          </p:cNvSpPr>
          <p:nvPr>
            <p:ph type="title"/>
          </p:nvPr>
        </p:nvSpPr>
        <p:spPr>
          <a:xfrm>
            <a:off x="457200" y="642917"/>
            <a:ext cx="8435975" cy="769957"/>
          </a:xfrm>
        </p:spPr>
        <p:txBody>
          <a:bodyPr/>
          <a:lstStyle/>
          <a:p>
            <a:pPr algn="ctr" rtl="1" eaLnBrk="1" hangingPunct="1">
              <a:defRPr/>
            </a:pPr>
            <a:r>
              <a:rPr lang="fa-IR" sz="3600" dirty="0" smtClean="0">
                <a:solidFill>
                  <a:srgbClr val="FF0000"/>
                </a:solidFill>
              </a:rPr>
              <a:t>اهمیت شناخت رفتار حریق و</a:t>
            </a:r>
            <a:r>
              <a:rPr lang="fa-IR" sz="4000" dirty="0" smtClean="0">
                <a:solidFill>
                  <a:srgbClr val="FF0000"/>
                </a:solidFill>
              </a:rPr>
              <a:t> مقابله با آن</a:t>
            </a:r>
            <a:endParaRPr lang="en-US" sz="4000" dirty="0" smtClean="0">
              <a:solidFill>
                <a:srgbClr val="FF0000"/>
              </a:solidFill>
            </a:endParaRPr>
          </a:p>
        </p:txBody>
      </p:sp>
      <p:sp>
        <p:nvSpPr>
          <p:cNvPr id="28680" name="Rectangle 8"/>
          <p:cNvSpPr>
            <a:spLocks noGrp="1" noChangeArrowheads="1"/>
          </p:cNvSpPr>
          <p:nvPr>
            <p:ph idx="1"/>
          </p:nvPr>
        </p:nvSpPr>
        <p:spPr>
          <a:xfrm>
            <a:off x="609600" y="1916113"/>
            <a:ext cx="8010525" cy="4227531"/>
          </a:xfrm>
        </p:spPr>
        <p:txBody>
          <a:bodyPr>
            <a:normAutofit/>
          </a:bodyPr>
          <a:lstStyle/>
          <a:p>
            <a:pPr algn="just" rtl="1" eaLnBrk="1" hangingPunct="1">
              <a:buFont typeface="Wingdings" pitchFamily="2" charset="2"/>
              <a:buNone/>
              <a:defRPr/>
            </a:pPr>
            <a:r>
              <a:rPr lang="fa-IR" sz="2400" dirty="0" smtClean="0">
                <a:solidFill>
                  <a:schemeClr val="tx2"/>
                </a:solidFill>
              </a:rPr>
              <a:t>امروزه نمی توان مکانی را یافت که از خطر حریق در امان باشد. آتش سوزی های بزرگ هرساله باعث بوجود آمدن خسارات و تلفات جبران ناپذیر زیادی می شوند.</a:t>
            </a:r>
            <a:endParaRPr lang="en-US" sz="2400" dirty="0" smtClean="0">
              <a:solidFill>
                <a:schemeClr val="tx2"/>
              </a:solidFill>
            </a:endParaRPr>
          </a:p>
          <a:p>
            <a:pPr algn="r" rtl="1">
              <a:buFont typeface="Wingdings" pitchFamily="2" charset="2"/>
              <a:buChar char="v"/>
            </a:pPr>
            <a:r>
              <a:rPr lang="fa-IR" sz="2400" b="1" dirty="0" smtClean="0">
                <a:solidFill>
                  <a:schemeClr val="tx2"/>
                </a:solidFill>
              </a:rPr>
              <a:t>1387 شركت مينو – بيش از 2 ميليارد تومان  </a:t>
            </a:r>
          </a:p>
          <a:p>
            <a:pPr algn="r" rtl="1">
              <a:buFont typeface="Wingdings" pitchFamily="2" charset="2"/>
              <a:buChar char="v"/>
            </a:pPr>
            <a:r>
              <a:rPr lang="fa-IR" sz="2400" b="1" dirty="0" smtClean="0">
                <a:solidFill>
                  <a:schemeClr val="tx2"/>
                </a:solidFill>
              </a:rPr>
              <a:t>1387شركت سامسونگ - بيش از 4 ميليارد تومان </a:t>
            </a:r>
          </a:p>
          <a:p>
            <a:pPr algn="r" rtl="1">
              <a:buFont typeface="Wingdings" pitchFamily="2" charset="2"/>
              <a:buChar char="v"/>
            </a:pPr>
            <a:r>
              <a:rPr lang="fa-IR" sz="2400" b="1" dirty="0" smtClean="0">
                <a:solidFill>
                  <a:schemeClr val="tx2"/>
                </a:solidFill>
              </a:rPr>
              <a:t>1387شركت دارو گر – بيش از 3 ميليارد تومان </a:t>
            </a:r>
          </a:p>
          <a:p>
            <a:pPr algn="just" eaLnBrk="1" hangingPunct="1">
              <a:buFont typeface="Wingdings" pitchFamily="2" charset="2"/>
              <a:buNone/>
              <a:defRPr/>
            </a:pPr>
            <a:endParaRPr lang="fa-IR" sz="2400" dirty="0" smtClean="0">
              <a:solidFill>
                <a:schemeClr val="tx2"/>
              </a:solidFill>
            </a:endParaRPr>
          </a:p>
          <a:p>
            <a:pPr algn="just" rtl="1" eaLnBrk="1" hangingPunct="1">
              <a:buFont typeface="Wingdings" pitchFamily="2" charset="2"/>
              <a:buNone/>
              <a:defRPr/>
            </a:pPr>
            <a:r>
              <a:rPr lang="fa-IR" sz="2400" dirty="0" smtClean="0">
                <a:solidFill>
                  <a:schemeClr val="tx2"/>
                </a:solidFill>
              </a:rPr>
              <a:t>درک و شناخت رفتار حریق به منظور برنامه ریزی در پیشگیری و کنترل آن ضروری می باشد. برای مقابله با آتش باید نقاط ضعف و قوت آن را بشناسیم.</a:t>
            </a:r>
            <a:endParaRPr lang="en-US" sz="2400" dirty="0" smtClean="0">
              <a:solidFill>
                <a:schemeClr val="tx2"/>
              </a:solidFill>
            </a:endParaRPr>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diamond(in)">
                                      <p:cBhvr>
                                        <p:cTn id="7" dur="2000"/>
                                        <p:tgtEl>
                                          <p:spTgt spid="286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680">
                                            <p:txEl>
                                              <p:pRg st="0" end="0"/>
                                            </p:txEl>
                                          </p:spTgt>
                                        </p:tgtEl>
                                        <p:attrNameLst>
                                          <p:attrName>style.visibility</p:attrName>
                                        </p:attrNameLst>
                                      </p:cBhvr>
                                      <p:to>
                                        <p:strVal val="visible"/>
                                      </p:to>
                                    </p:set>
                                    <p:anim calcmode="lin" valueType="num">
                                      <p:cBhvr additive="base">
                                        <p:cTn id="12" dur="500" fill="hold"/>
                                        <p:tgtEl>
                                          <p:spTgt spid="2868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6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680">
                                            <p:txEl>
                                              <p:pRg st="1" end="1"/>
                                            </p:txEl>
                                          </p:spTgt>
                                        </p:tgtEl>
                                        <p:attrNameLst>
                                          <p:attrName>style.visibility</p:attrName>
                                        </p:attrNameLst>
                                      </p:cBhvr>
                                      <p:to>
                                        <p:strVal val="visible"/>
                                      </p:to>
                                    </p:set>
                                    <p:anim calcmode="lin" valueType="num">
                                      <p:cBhvr additive="base">
                                        <p:cTn id="18" dur="500" fill="hold"/>
                                        <p:tgtEl>
                                          <p:spTgt spid="2868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86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680">
                                            <p:txEl>
                                              <p:pRg st="2" end="2"/>
                                            </p:txEl>
                                          </p:spTgt>
                                        </p:tgtEl>
                                        <p:attrNameLst>
                                          <p:attrName>style.visibility</p:attrName>
                                        </p:attrNameLst>
                                      </p:cBhvr>
                                      <p:to>
                                        <p:strVal val="visible"/>
                                      </p:to>
                                    </p:set>
                                    <p:anim calcmode="lin" valueType="num">
                                      <p:cBhvr additive="base">
                                        <p:cTn id="24" dur="500" fill="hold"/>
                                        <p:tgtEl>
                                          <p:spTgt spid="2868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86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8680">
                                            <p:txEl>
                                              <p:pRg st="3" end="3"/>
                                            </p:txEl>
                                          </p:spTgt>
                                        </p:tgtEl>
                                        <p:attrNameLst>
                                          <p:attrName>style.visibility</p:attrName>
                                        </p:attrNameLst>
                                      </p:cBhvr>
                                      <p:to>
                                        <p:strVal val="visible"/>
                                      </p:to>
                                    </p:set>
                                    <p:anim calcmode="lin" valueType="num">
                                      <p:cBhvr additive="base">
                                        <p:cTn id="30" dur="500" fill="hold"/>
                                        <p:tgtEl>
                                          <p:spTgt spid="2868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86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8680">
                                            <p:txEl>
                                              <p:pRg st="5" end="5"/>
                                            </p:txEl>
                                          </p:spTgt>
                                        </p:tgtEl>
                                        <p:attrNameLst>
                                          <p:attrName>style.visibility</p:attrName>
                                        </p:attrNameLst>
                                      </p:cBhvr>
                                      <p:to>
                                        <p:strVal val="visible"/>
                                      </p:to>
                                    </p:set>
                                    <p:anim calcmode="lin" valueType="num">
                                      <p:cBhvr additive="base">
                                        <p:cTn id="36" dur="500" fill="hold"/>
                                        <p:tgtEl>
                                          <p:spTgt spid="28680">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868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914400" y="260350"/>
            <a:ext cx="8229600" cy="922338"/>
          </a:xfrm>
        </p:spPr>
        <p:txBody>
          <a:bodyPr/>
          <a:lstStyle/>
          <a:p>
            <a:pPr algn="ctr" eaLnBrk="1" hangingPunct="1">
              <a:defRPr/>
            </a:pPr>
            <a:r>
              <a:rPr lang="fa-IR" sz="3600" dirty="0" smtClean="0">
                <a:solidFill>
                  <a:srgbClr val="FF0000"/>
                </a:solidFill>
              </a:rPr>
              <a:t>لوزی خطر</a:t>
            </a:r>
            <a:endParaRPr lang="en-US" sz="3600" dirty="0" smtClean="0">
              <a:solidFill>
                <a:srgbClr val="FF0000"/>
              </a:solidFill>
            </a:endParaRPr>
          </a:p>
        </p:txBody>
      </p:sp>
      <p:graphicFrame>
        <p:nvGraphicFramePr>
          <p:cNvPr id="121860" name="Object 4"/>
          <p:cNvGraphicFramePr>
            <a:graphicFrameLocks noGrp="1" noChangeAspect="1"/>
          </p:cNvGraphicFramePr>
          <p:nvPr>
            <p:ph sz="half" idx="4294967295"/>
          </p:nvPr>
        </p:nvGraphicFramePr>
        <p:xfrm>
          <a:off x="574675" y="1341438"/>
          <a:ext cx="8569325" cy="5516562"/>
        </p:xfrm>
        <a:graphic>
          <a:graphicData uri="http://schemas.openxmlformats.org/presentationml/2006/ole">
            <mc:AlternateContent xmlns:mc="http://schemas.openxmlformats.org/markup-compatibility/2006">
              <mc:Choice xmlns:v="urn:schemas-microsoft-com:vml" Requires="v">
                <p:oleObj spid="_x0000_s8196" name="Bitmap Image" r:id="rId3" imgW="6380952" imgH="4342857" progId="PBrush">
                  <p:embed/>
                </p:oleObj>
              </mc:Choice>
              <mc:Fallback>
                <p:oleObj name="Bitmap Image" r:id="rId3" imgW="6380952" imgH="4342857" progId="PBrush">
                  <p:embed/>
                  <p:pic>
                    <p:nvPicPr>
                      <p:cNvPr id="0" name="Object 4"/>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74675" y="1341438"/>
                        <a:ext cx="8569325"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0" fill="hold"/>
                                        <p:tgtEl>
                                          <p:spTgt spid="121858"/>
                                        </p:tgtEl>
                                        <p:attrNameLst>
                                          <p:attrName>ppt_x</p:attrName>
                                        </p:attrNameLst>
                                      </p:cBhvr>
                                      <p:tavLst>
                                        <p:tav tm="0">
                                          <p:val>
                                            <p:strVal val="#ppt_x"/>
                                          </p:val>
                                        </p:tav>
                                        <p:tav tm="100000">
                                          <p:val>
                                            <p:strVal val="#ppt_x"/>
                                          </p:val>
                                        </p:tav>
                                      </p:tavLst>
                                    </p:anim>
                                    <p:anim calcmode="lin" valueType="num">
                                      <p:cBhvr additive="base">
                                        <p:cTn id="8" dur="5000" fill="hold"/>
                                        <p:tgtEl>
                                          <p:spTgt spid="1218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1860"/>
                                        </p:tgtEl>
                                        <p:attrNameLst>
                                          <p:attrName>style.visibility</p:attrName>
                                        </p:attrNameLst>
                                      </p:cBhvr>
                                      <p:to>
                                        <p:strVal val="visible"/>
                                      </p:to>
                                    </p:set>
                                    <p:animEffect transition="in" filter="blinds(horizontal)">
                                      <p:cBhvr>
                                        <p:cTn id="13"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fa-IR" dirty="0" smtClean="0">
                <a:solidFill>
                  <a:srgbClr val="FF0000"/>
                </a:solidFill>
              </a:rPr>
              <a:t>اشتعال </a:t>
            </a:r>
            <a:endParaRPr lang="en-US" dirty="0">
              <a:solidFill>
                <a:srgbClr val="FF0000"/>
              </a:solidFill>
            </a:endParaRPr>
          </a:p>
        </p:txBody>
      </p:sp>
      <p:sp>
        <p:nvSpPr>
          <p:cNvPr id="5" name="Content Placeholder 4"/>
          <p:cNvSpPr>
            <a:spLocks noGrp="1"/>
          </p:cNvSpPr>
          <p:nvPr>
            <p:ph idx="1"/>
          </p:nvPr>
        </p:nvSpPr>
        <p:spPr>
          <a:xfrm>
            <a:off x="457200" y="2221232"/>
            <a:ext cx="8229600" cy="3422346"/>
          </a:xfrm>
        </p:spPr>
        <p:txBody>
          <a:bodyPr/>
          <a:lstStyle/>
          <a:p>
            <a:pPr algn="r" rtl="1">
              <a:buNone/>
            </a:pPr>
            <a:r>
              <a:rPr lang="fa-IR" dirty="0" smtClean="0"/>
              <a:t>0 - آتش نمی گیرد.</a:t>
            </a:r>
          </a:p>
          <a:p>
            <a:pPr marL="514350" indent="-514350" algn="r" rtl="1">
              <a:buClrTx/>
              <a:buNone/>
            </a:pPr>
            <a:r>
              <a:rPr lang="fa-IR" dirty="0" smtClean="0"/>
              <a:t>1 - نیاز به حرارت قابل توجه دارد تا آتش بگیرد</a:t>
            </a:r>
          </a:p>
          <a:p>
            <a:pPr marL="514350" indent="-514350" algn="r" rtl="1">
              <a:buClrTx/>
              <a:buNone/>
            </a:pPr>
            <a:r>
              <a:rPr lang="fa-IR" dirty="0" smtClean="0"/>
              <a:t>2 - نیازبه حرارت مختصر دارد تا آتش بگیرد.</a:t>
            </a:r>
          </a:p>
          <a:p>
            <a:pPr marL="514350" indent="-514350" algn="r" rtl="1">
              <a:buClrTx/>
              <a:buNone/>
            </a:pPr>
            <a:r>
              <a:rPr lang="fa-IR" dirty="0" smtClean="0"/>
              <a:t>3 - درحرارتنرمال(عادی) آتش می گیرد.</a:t>
            </a:r>
          </a:p>
          <a:p>
            <a:pPr marL="514350" indent="-514350" algn="r" rtl="1">
              <a:buClrTx/>
              <a:buNone/>
            </a:pPr>
            <a:r>
              <a:rPr lang="fa-IR" dirty="0" smtClean="0"/>
              <a:t>4 - گازهای شدیداً قابل اشتعال و مایعات بسیار فرار قابل اشتعال و موادی که در حالت گردوغبار در هوا تشکیل مخلوط قابل انفجاری را می دهند.</a:t>
            </a:r>
            <a:endParaRPr lang="en-US" dirty="0"/>
          </a:p>
        </p:txBody>
      </p:sp>
      <p:sp>
        <p:nvSpPr>
          <p:cNvPr id="6" name="Slide Number Placeholder 5"/>
          <p:cNvSpPr>
            <a:spLocks noGrp="1"/>
          </p:cNvSpPr>
          <p:nvPr>
            <p:ph type="sldNum" sz="quarter" idx="12"/>
          </p:nvPr>
        </p:nvSpPr>
        <p:spPr/>
        <p:txBody>
          <a:bodyPr/>
          <a:lstStyle/>
          <a:p>
            <a:pPr>
              <a:defRPr/>
            </a:pPr>
            <a:fld id="{8B8CD38B-DFA0-4811-9A4F-ABAE34EA59EB}" type="slidenum">
              <a:rPr lang="fa-IR"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solidFill>
                  <a:srgbClr val="FF0000"/>
                </a:solidFill>
              </a:rPr>
              <a:t>خطر بهداشتی مواد</a:t>
            </a:r>
            <a:endParaRPr lang="en-US" dirty="0">
              <a:solidFill>
                <a:srgbClr val="FF0000"/>
              </a:solidFill>
            </a:endParaRPr>
          </a:p>
        </p:txBody>
      </p:sp>
      <p:sp>
        <p:nvSpPr>
          <p:cNvPr id="3" name="Content Placeholder 2"/>
          <p:cNvSpPr>
            <a:spLocks noGrp="1"/>
          </p:cNvSpPr>
          <p:nvPr>
            <p:ph idx="1"/>
          </p:nvPr>
        </p:nvSpPr>
        <p:spPr>
          <a:xfrm>
            <a:off x="457200" y="2292670"/>
            <a:ext cx="8229600" cy="2993718"/>
          </a:xfrm>
        </p:spPr>
        <p:txBody>
          <a:bodyPr/>
          <a:lstStyle/>
          <a:p>
            <a:pPr algn="r" rtl="1">
              <a:buNone/>
            </a:pPr>
            <a:r>
              <a:rPr lang="fa-IR" dirty="0" smtClean="0"/>
              <a:t>0 - به هنگام حریق ،خطر خاصی ندارد.</a:t>
            </a:r>
          </a:p>
          <a:p>
            <a:pPr algn="r" rtl="1">
              <a:buNone/>
            </a:pPr>
            <a:r>
              <a:rPr lang="fa-IR" dirty="0" smtClean="0"/>
              <a:t>1 - موادی که خطرات کمی برای سلامتی دارند.</a:t>
            </a:r>
          </a:p>
          <a:p>
            <a:pPr algn="r" rtl="1">
              <a:buNone/>
            </a:pPr>
            <a:r>
              <a:rPr lang="fa-IR" dirty="0" smtClean="0"/>
              <a:t>2 - موادی که برای سلامتی خطرناک هستند.</a:t>
            </a:r>
          </a:p>
          <a:p>
            <a:pPr algn="r" rtl="1">
              <a:buNone/>
            </a:pPr>
            <a:r>
              <a:rPr lang="fa-IR" dirty="0" smtClean="0"/>
              <a:t>3 - موادی که خطرات فوق العاده برای سلامتی دارند.</a:t>
            </a:r>
          </a:p>
          <a:p>
            <a:pPr algn="r" rtl="1">
              <a:buNone/>
            </a:pPr>
            <a:r>
              <a:rPr lang="fa-IR" dirty="0" smtClean="0"/>
              <a:t>4 - موادیکه کمی از بخارات آن ها می تواند سبب مرگ شود.</a:t>
            </a:r>
            <a:endParaRPr lang="en-US" dirty="0"/>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قابلیت فعل و انفعال شیمیایی</a:t>
            </a:r>
            <a:endParaRPr lang="en-US" dirty="0"/>
          </a:p>
        </p:txBody>
      </p:sp>
      <p:sp>
        <p:nvSpPr>
          <p:cNvPr id="3" name="Content Placeholder 2"/>
          <p:cNvSpPr>
            <a:spLocks noGrp="1"/>
          </p:cNvSpPr>
          <p:nvPr>
            <p:ph idx="1"/>
          </p:nvPr>
        </p:nvSpPr>
        <p:spPr/>
        <p:txBody>
          <a:bodyPr/>
          <a:lstStyle/>
          <a:p>
            <a:pPr algn="r" rtl="1">
              <a:buNone/>
            </a:pPr>
            <a:r>
              <a:rPr lang="fa-IR" dirty="0" smtClean="0"/>
              <a:t>0 - در مجاورت حریق بسیار پایدار است.</a:t>
            </a:r>
          </a:p>
          <a:p>
            <a:pPr algn="r" rtl="1">
              <a:buNone/>
            </a:pPr>
            <a:r>
              <a:rPr lang="fa-IR" dirty="0" smtClean="0"/>
              <a:t>1 - در حالت عادی پایدار بوده ولی در حرارت و فشار بالا ممکن است ناپایدار شوند.</a:t>
            </a:r>
          </a:p>
          <a:p>
            <a:pPr algn="r" rtl="1">
              <a:buNone/>
            </a:pPr>
            <a:r>
              <a:rPr lang="fa-IR" dirty="0" smtClean="0"/>
              <a:t>2 - به آسانی دچار تغییرات شیمیایی می شوند ولی منفجر نمی شوند.</a:t>
            </a:r>
          </a:p>
          <a:p>
            <a:pPr algn="r" rtl="1">
              <a:buNone/>
            </a:pPr>
            <a:r>
              <a:rPr lang="fa-IR" dirty="0" smtClean="0"/>
              <a:t>3 - به خودی خود ممکن است تجزیه شود و در مناطق سربسته حالت انفجاری پیدا کند.</a:t>
            </a:r>
          </a:p>
          <a:p>
            <a:pPr algn="r" rtl="1">
              <a:buNone/>
            </a:pPr>
            <a:r>
              <a:rPr lang="fa-IR" dirty="0" smtClean="0"/>
              <a:t>4 - در حرارت و فشار معمولی قابلیت انفجار و تجزیه دارد.</a:t>
            </a:r>
            <a:endParaRPr lang="en-US" dirty="0"/>
          </a:p>
        </p:txBody>
      </p:sp>
      <p:sp>
        <p:nvSpPr>
          <p:cNvPr id="4" name="Slide Number Placeholder 3"/>
          <p:cNvSpPr>
            <a:spLocks noGrp="1"/>
          </p:cNvSpPr>
          <p:nvPr>
            <p:ph type="sldNum" sz="quarter" idx="12"/>
          </p:nvPr>
        </p:nvSpPr>
        <p:spPr/>
        <p:txBody>
          <a:bodyPr/>
          <a:lstStyle/>
          <a:p>
            <a:pPr>
              <a:defRPr/>
            </a:pPr>
            <a:fld id="{8B8CD38B-DFA0-4811-9A4F-ABAE34EA59EB}" type="slidenum">
              <a:rPr lang="fa-IR" smtClean="0"/>
              <a:pPr>
                <a:defRPr/>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t>خطرات ویژه مواد</a:t>
            </a:r>
            <a:endParaRPr lang="en-US" dirty="0"/>
          </a:p>
        </p:txBody>
      </p:sp>
      <p:sp>
        <p:nvSpPr>
          <p:cNvPr id="3" name="Content Placeholder 2"/>
          <p:cNvSpPr>
            <a:spLocks noGrp="1"/>
          </p:cNvSpPr>
          <p:nvPr>
            <p:ph idx="1"/>
          </p:nvPr>
        </p:nvSpPr>
        <p:spPr>
          <a:xfrm>
            <a:off x="4572000" y="2428868"/>
            <a:ext cx="4114800" cy="2636528"/>
          </a:xfrm>
        </p:spPr>
        <p:txBody>
          <a:bodyPr/>
          <a:lstStyle/>
          <a:p>
            <a:pPr algn="r" rtl="1"/>
            <a:r>
              <a:rPr lang="fa-IR" dirty="0" smtClean="0"/>
              <a:t>خطرات قلیایی: </a:t>
            </a:r>
            <a:r>
              <a:rPr lang="en-US" dirty="0" smtClean="0"/>
              <a:t> ALK</a:t>
            </a:r>
            <a:endParaRPr lang="fa-IR" dirty="0" smtClean="0"/>
          </a:p>
          <a:p>
            <a:pPr algn="r" rtl="1"/>
            <a:r>
              <a:rPr lang="fa-IR" dirty="0" smtClean="0"/>
              <a:t>پرتو تشعشات رادیواکتیو: </a:t>
            </a:r>
            <a:r>
              <a:rPr lang="en-US" dirty="0" smtClean="0"/>
              <a:t>RAD</a:t>
            </a:r>
          </a:p>
          <a:p>
            <a:pPr algn="r" rtl="1"/>
            <a:r>
              <a:rPr lang="fa-IR" dirty="0" smtClean="0"/>
              <a:t>از آب استفاده نشود: </a:t>
            </a:r>
            <a:endParaRPr lang="en-US" dirty="0" smtClean="0"/>
          </a:p>
          <a:p>
            <a:pPr algn="r" rtl="1"/>
            <a:endParaRPr lang="en-US" dirty="0"/>
          </a:p>
        </p:txBody>
      </p:sp>
      <p:grpSp>
        <p:nvGrpSpPr>
          <p:cNvPr id="5" name="Group 16"/>
          <p:cNvGrpSpPr/>
          <p:nvPr/>
        </p:nvGrpSpPr>
        <p:grpSpPr>
          <a:xfrm>
            <a:off x="5357818" y="3500438"/>
            <a:ext cx="714380" cy="500066"/>
            <a:chOff x="5429256" y="3500438"/>
            <a:chExt cx="714380" cy="500066"/>
          </a:xfrm>
        </p:grpSpPr>
        <p:sp>
          <p:nvSpPr>
            <p:cNvPr id="4" name="Rectangle 3"/>
            <p:cNvSpPr/>
            <p:nvPr/>
          </p:nvSpPr>
          <p:spPr>
            <a:xfrm>
              <a:off x="5429256" y="3500438"/>
              <a:ext cx="714380" cy="500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a:t>
              </a:r>
            </a:p>
          </p:txBody>
        </p:sp>
        <p:cxnSp>
          <p:nvCxnSpPr>
            <p:cNvPr id="6" name="Straight Connector 5"/>
            <p:cNvCxnSpPr/>
            <p:nvPr/>
          </p:nvCxnSpPr>
          <p:spPr>
            <a:xfrm>
              <a:off x="5429256" y="3500438"/>
              <a:ext cx="714380" cy="5000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Content Placeholder 2"/>
          <p:cNvSpPr txBox="1">
            <a:spLocks/>
          </p:cNvSpPr>
          <p:nvPr/>
        </p:nvSpPr>
        <p:spPr>
          <a:xfrm>
            <a:off x="500034" y="2373632"/>
            <a:ext cx="4114800" cy="2269814"/>
          </a:xfrm>
          <a:prstGeom prst="rect">
            <a:avLst/>
          </a:prstGeom>
        </p:spPr>
        <p:txBody>
          <a:bodyPr vert="horz">
            <a:normAutofit/>
          </a:bodyPr>
          <a:lstStyle/>
          <a:p>
            <a:pPr marL="274320" marR="0" lvl="0" indent="-274320" algn="r" defTabSz="914400" rtl="1"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fa-IR" sz="2600" b="0" i="0" u="none" strike="noStrike" kern="1200" cap="none" spc="0" normalizeH="0" baseline="0" noProof="0" dirty="0" smtClean="0">
                <a:ln>
                  <a:noFill/>
                </a:ln>
                <a:solidFill>
                  <a:schemeClr val="tx1"/>
                </a:solidFill>
                <a:effectLst/>
                <a:uLnTx/>
                <a:uFillTx/>
                <a:latin typeface="+mn-lt"/>
                <a:ea typeface="+mn-ea"/>
                <a:cs typeface="+mn-cs"/>
              </a:rPr>
              <a:t>خطرات</a:t>
            </a:r>
            <a:r>
              <a:rPr kumimoji="0" lang="fa-IR" sz="2600" b="0" i="0" u="none" strike="noStrike" kern="1200" cap="none" spc="0" normalizeH="0" noProof="0" dirty="0" smtClean="0">
                <a:ln>
                  <a:noFill/>
                </a:ln>
                <a:solidFill>
                  <a:schemeClr val="tx1"/>
                </a:solidFill>
                <a:effectLst/>
                <a:uLnTx/>
                <a:uFillTx/>
                <a:latin typeface="+mn-lt"/>
                <a:ea typeface="+mn-ea"/>
                <a:cs typeface="+mn-cs"/>
              </a:rPr>
              <a:t> اکسیداسیون: </a:t>
            </a:r>
            <a:r>
              <a:rPr kumimoji="0" lang="en-US" sz="2600" b="0" i="0" u="none" strike="noStrike" kern="1200" cap="none" spc="0" normalizeH="0" noProof="0" dirty="0" smtClean="0">
                <a:ln>
                  <a:noFill/>
                </a:ln>
                <a:solidFill>
                  <a:schemeClr val="tx1"/>
                </a:solidFill>
                <a:effectLst/>
                <a:uLnTx/>
                <a:uFillTx/>
                <a:latin typeface="+mn-lt"/>
                <a:ea typeface="+mn-ea"/>
                <a:cs typeface="+mn-cs"/>
              </a:rPr>
              <a:t>Oxy</a:t>
            </a:r>
            <a:endParaRPr kumimoji="0" lang="fa-I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r" defTabSz="914400" rtl="1"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fa-IR" sz="2600" b="0" i="0" u="none" strike="noStrike" kern="1200" cap="none" spc="0" normalizeH="0" baseline="0" noProof="0" dirty="0" smtClean="0">
                <a:ln>
                  <a:noFill/>
                </a:ln>
                <a:solidFill>
                  <a:schemeClr val="tx1"/>
                </a:solidFill>
                <a:effectLst/>
                <a:uLnTx/>
                <a:uFillTx/>
                <a:latin typeface="+mn-lt"/>
                <a:ea typeface="+mn-ea"/>
                <a:cs typeface="+mn-cs"/>
              </a:rPr>
              <a:t>خطر خورندگی:</a:t>
            </a:r>
            <a:r>
              <a:rPr kumimoji="0" lang="fa-IR" sz="2600" b="0" i="0" u="none" strike="noStrike" kern="1200" cap="none" spc="0" normalizeH="0" noProof="0" dirty="0" smtClean="0">
                <a:ln>
                  <a:noFill/>
                </a:ln>
                <a:solidFill>
                  <a:schemeClr val="tx1"/>
                </a:solidFill>
                <a:effectLst/>
                <a:uLnTx/>
                <a:uFillTx/>
                <a:latin typeface="+mn-lt"/>
                <a:ea typeface="+mn-ea"/>
                <a:cs typeface="+mn-cs"/>
              </a:rPr>
              <a:t> </a:t>
            </a:r>
            <a:r>
              <a:rPr kumimoji="0" lang="en-US" sz="2600" b="0" i="0" u="none" strike="noStrike" kern="1200" cap="none" spc="0" normalizeH="0" noProof="0" dirty="0" smtClean="0">
                <a:ln>
                  <a:noFill/>
                </a:ln>
                <a:solidFill>
                  <a:schemeClr val="tx1"/>
                </a:solidFill>
                <a:effectLst/>
                <a:uLnTx/>
                <a:uFillTx/>
                <a:latin typeface="+mn-lt"/>
                <a:ea typeface="+mn-ea"/>
                <a:cs typeface="+mn-cs"/>
              </a:rPr>
              <a:t>COR</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r" defTabSz="914400" rtl="1"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fa-IR" sz="2600" b="0" i="0" u="none" strike="noStrike" kern="1200" cap="none" spc="0" normalizeH="0" baseline="0" noProof="0" dirty="0" smtClean="0">
                <a:ln>
                  <a:noFill/>
                </a:ln>
                <a:solidFill>
                  <a:schemeClr val="tx1"/>
                </a:solidFill>
                <a:effectLst/>
                <a:uLnTx/>
                <a:uFillTx/>
                <a:latin typeface="+mn-lt"/>
                <a:ea typeface="+mn-ea"/>
                <a:cs typeface="+mn-cs"/>
              </a:rPr>
              <a:t>خطر اسید: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Acid</a:t>
            </a:r>
          </a:p>
          <a:p>
            <a:pPr marL="274320" marR="0" lvl="0" indent="-274320" algn="r" defTabSz="914400" rtl="1"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9" name="Group 18"/>
          <p:cNvGrpSpPr/>
          <p:nvPr/>
        </p:nvGrpSpPr>
        <p:grpSpPr>
          <a:xfrm>
            <a:off x="4000496" y="4381340"/>
            <a:ext cx="1285884" cy="1175047"/>
            <a:chOff x="4000496" y="4381340"/>
            <a:chExt cx="1285884" cy="1175047"/>
          </a:xfrm>
        </p:grpSpPr>
        <p:sp>
          <p:nvSpPr>
            <p:cNvPr id="8" name="Rectangle 7"/>
            <p:cNvSpPr/>
            <p:nvPr/>
          </p:nvSpPr>
          <p:spPr>
            <a:xfrm rot="2909865">
              <a:off x="4069252" y="4361870"/>
              <a:ext cx="1175047" cy="12139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ln>
                  <a:solidFill>
                    <a:schemeClr val="tx1"/>
                  </a:solidFill>
                </a:ln>
              </a:endParaRPr>
            </a:p>
          </p:txBody>
        </p:sp>
        <p:cxnSp>
          <p:nvCxnSpPr>
            <p:cNvPr id="10" name="Straight Connector 9"/>
            <p:cNvCxnSpPr>
              <a:stCxn id="8" idx="1"/>
              <a:endCxn id="8" idx="3"/>
            </p:cNvCxnSpPr>
            <p:nvPr/>
          </p:nvCxnSpPr>
          <p:spPr>
            <a:xfrm rot="16200000" flipH="1">
              <a:off x="4216761" y="4579542"/>
              <a:ext cx="880028" cy="778645"/>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Straight Connector 11"/>
            <p:cNvCxnSpPr>
              <a:stCxn id="8" idx="2"/>
              <a:endCxn id="8" idx="0"/>
            </p:cNvCxnSpPr>
            <p:nvPr/>
          </p:nvCxnSpPr>
          <p:spPr>
            <a:xfrm rot="10800000" flipH="1">
              <a:off x="4202180" y="4566641"/>
              <a:ext cx="909192" cy="804449"/>
            </a:xfrm>
            <a:prstGeom prst="line">
              <a:avLst/>
            </a:prstGeom>
          </p:spPr>
          <p:style>
            <a:lnRef idx="2">
              <a:schemeClr val="accent3"/>
            </a:lnRef>
            <a:fillRef idx="0">
              <a:schemeClr val="accent3"/>
            </a:fillRef>
            <a:effectRef idx="1">
              <a:schemeClr val="accent3"/>
            </a:effectRef>
            <a:fontRef idx="minor">
              <a:schemeClr val="tx1"/>
            </a:fontRef>
          </p:style>
        </p:cxnSp>
        <p:sp>
          <p:nvSpPr>
            <p:cNvPr id="13" name="Rectangle 12"/>
            <p:cNvSpPr/>
            <p:nvPr/>
          </p:nvSpPr>
          <p:spPr>
            <a:xfrm>
              <a:off x="4500562" y="4429132"/>
              <a:ext cx="357190"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chemeClr val="tx1"/>
                    </a:solidFill>
                  </a:ln>
                  <a:solidFill>
                    <a:schemeClr val="tx1"/>
                  </a:solidFill>
                </a:rPr>
                <a:t>4</a:t>
              </a:r>
              <a:endParaRPr lang="en-US" dirty="0">
                <a:ln>
                  <a:solidFill>
                    <a:schemeClr val="tx1"/>
                  </a:solidFill>
                </a:ln>
                <a:solidFill>
                  <a:schemeClr val="tx1"/>
                </a:solidFill>
              </a:endParaRPr>
            </a:p>
          </p:txBody>
        </p:sp>
        <p:sp>
          <p:nvSpPr>
            <p:cNvPr id="14" name="Rectangle 13"/>
            <p:cNvSpPr/>
            <p:nvPr/>
          </p:nvSpPr>
          <p:spPr>
            <a:xfrm>
              <a:off x="4000496" y="4786322"/>
              <a:ext cx="366714" cy="34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chemeClr val="tx1"/>
                    </a:solidFill>
                  </a:ln>
                  <a:solidFill>
                    <a:sysClr val="windowText" lastClr="000000"/>
                  </a:solidFill>
                </a:rPr>
                <a:t>1</a:t>
              </a:r>
              <a:endParaRPr lang="en-US" dirty="0">
                <a:ln>
                  <a:solidFill>
                    <a:schemeClr val="tx1"/>
                  </a:solidFill>
                </a:ln>
                <a:solidFill>
                  <a:sysClr val="windowText" lastClr="000000"/>
                </a:solidFill>
              </a:endParaRPr>
            </a:p>
          </p:txBody>
        </p:sp>
        <p:sp>
          <p:nvSpPr>
            <p:cNvPr id="16" name="Rectangle 15"/>
            <p:cNvSpPr/>
            <p:nvPr/>
          </p:nvSpPr>
          <p:spPr>
            <a:xfrm>
              <a:off x="4929190" y="4786322"/>
              <a:ext cx="35719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a:solidFill>
                      <a:schemeClr val="tx1"/>
                    </a:solidFill>
                  </a:ln>
                  <a:solidFill>
                    <a:sysClr val="windowText" lastClr="000000"/>
                  </a:solidFill>
                </a:rPr>
                <a:t>0</a:t>
              </a:r>
              <a:endParaRPr lang="en-US" dirty="0">
                <a:ln>
                  <a:solidFill>
                    <a:schemeClr val="tx1"/>
                  </a:solidFill>
                </a:ln>
                <a:solidFill>
                  <a:sysClr val="windowText" lastClr="000000"/>
                </a:solidFill>
              </a:endParaRPr>
            </a:p>
          </p:txBody>
        </p:sp>
      </p:grpSp>
      <p:sp>
        <p:nvSpPr>
          <p:cNvPr id="20" name="Rectangle 19"/>
          <p:cNvSpPr/>
          <p:nvPr/>
        </p:nvSpPr>
        <p:spPr>
          <a:xfrm>
            <a:off x="2214546" y="4572008"/>
            <a:ext cx="1143008"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ln>
                  <a:solidFill>
                    <a:schemeClr val="tx1"/>
                  </a:solidFill>
                </a:ln>
                <a:solidFill>
                  <a:schemeClr val="tx1"/>
                </a:solidFill>
              </a:rPr>
              <a:t>بوتان</a:t>
            </a:r>
            <a:endParaRPr lang="en-US" dirty="0">
              <a:ln>
                <a:solidFill>
                  <a:schemeClr val="tx1"/>
                </a:solidFill>
              </a:ln>
              <a:solidFill>
                <a:schemeClr val="tx1"/>
              </a:solidFill>
            </a:endParaRPr>
          </a:p>
        </p:txBody>
      </p:sp>
      <p:sp>
        <p:nvSpPr>
          <p:cNvPr id="18" name="Slide Number Placeholder 17"/>
          <p:cNvSpPr>
            <a:spLocks noGrp="1"/>
          </p:cNvSpPr>
          <p:nvPr>
            <p:ph type="sldNum" sz="quarter" idx="12"/>
          </p:nvPr>
        </p:nvSpPr>
        <p:spPr/>
        <p:txBody>
          <a:bodyPr/>
          <a:lstStyle/>
          <a:p>
            <a:pPr>
              <a:defRPr/>
            </a:pPr>
            <a:fld id="{8B8CD38B-DFA0-4811-9A4F-ABAE34EA59EB}" type="slidenum">
              <a:rPr lang="fa-IR"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596" y="2357438"/>
            <a:ext cx="8229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1">
              <a:lnSpc>
                <a:spcPct val="115000"/>
              </a:lnSpc>
              <a:spcAft>
                <a:spcPts val="1000"/>
              </a:spcAft>
            </a:pPr>
            <a:r>
              <a:rPr lang="fa-I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Calibri"/>
                <a:cs typeface="B Nazanin"/>
              </a:rPr>
              <a:t>مدیریت کنترل حریق</a:t>
            </a:r>
            <a:endParaRPr lang="fa-IR"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lstStyle/>
          <a:p>
            <a:fld id="{1C3FAFB6-9DF1-475A-9BC7-194344494A18}" type="slidenum">
              <a:rPr lang="en-US" smtClean="0"/>
              <a:pPr/>
              <a:t>25</a:t>
            </a:fld>
            <a:endParaRPr lang="en-US"/>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8229600" cy="1143000"/>
          </a:xfrm>
        </p:spPr>
        <p:txBody>
          <a:bodyPr>
            <a:normAutofit/>
          </a:bodyPr>
          <a:lstStyle/>
          <a:p>
            <a:pPr algn="ctr" rtl="1"/>
            <a:r>
              <a:rPr lang="fa-IR" sz="5400" b="1" dirty="0" smtClean="0">
                <a:solidFill>
                  <a:srgbClr val="FF0000"/>
                </a:solidFill>
                <a:latin typeface="Times New Roman"/>
                <a:ea typeface="Calibri"/>
                <a:cs typeface="B Nazanin"/>
              </a:rPr>
              <a:t>پیشگیری از حریق </a:t>
            </a:r>
            <a:endParaRPr lang="fa-IR" dirty="0">
              <a:solidFill>
                <a:srgbClr val="FF0000"/>
              </a:solidFill>
            </a:endParaRPr>
          </a:p>
        </p:txBody>
      </p:sp>
      <p:sp>
        <p:nvSpPr>
          <p:cNvPr id="3" name="Content Placeholder 2"/>
          <p:cNvSpPr>
            <a:spLocks noGrp="1"/>
          </p:cNvSpPr>
          <p:nvPr>
            <p:ph idx="1"/>
          </p:nvPr>
        </p:nvSpPr>
        <p:spPr>
          <a:xfrm>
            <a:off x="457200" y="2006918"/>
            <a:ext cx="8229600" cy="4493916"/>
          </a:xfrm>
        </p:spPr>
        <p:txBody>
          <a:bodyPr>
            <a:normAutofit fontScale="77500" lnSpcReduction="20000"/>
          </a:bodyPr>
          <a:lstStyle/>
          <a:p>
            <a:pPr algn="just" rtl="1">
              <a:lnSpc>
                <a:spcPct val="115000"/>
              </a:lnSpc>
              <a:spcAft>
                <a:spcPts val="1000"/>
              </a:spcAft>
              <a:buNone/>
            </a:pPr>
            <a:r>
              <a:rPr lang="fa-IR" sz="2800" dirty="0" smtClean="0">
                <a:latin typeface="Times New Roman"/>
                <a:ea typeface="Calibri"/>
                <a:cs typeface="B Nazanin"/>
              </a:rPr>
              <a:t>برای دستیابی به بهترین سطح در پیشگیری و کنترل حریق بایستی </a:t>
            </a:r>
            <a:r>
              <a:rPr lang="fa-IR" sz="2800" u="sng" dirty="0" smtClean="0">
                <a:latin typeface="Times New Roman"/>
                <a:ea typeface="Calibri"/>
                <a:cs typeface="B Nazanin"/>
              </a:rPr>
              <a:t>یک نظام مدیریتی نافذ و کارآمد</a:t>
            </a:r>
            <a:r>
              <a:rPr lang="fa-IR" sz="2800" dirty="0" smtClean="0">
                <a:latin typeface="Times New Roman"/>
                <a:ea typeface="Calibri"/>
                <a:cs typeface="B Nazanin"/>
              </a:rPr>
              <a:t> وجود داشته باشد ، </a:t>
            </a:r>
            <a:r>
              <a:rPr lang="fa-IR" sz="2800" u="sng" dirty="0" smtClean="0">
                <a:latin typeface="Times New Roman"/>
                <a:ea typeface="Calibri"/>
                <a:cs typeface="B Nazanin"/>
              </a:rPr>
              <a:t>اجزای آن کاملا تعریف شده </a:t>
            </a:r>
            <a:r>
              <a:rPr lang="fa-IR" sz="2800" dirty="0" smtClean="0">
                <a:latin typeface="Times New Roman"/>
                <a:ea typeface="Calibri"/>
                <a:cs typeface="B Nazanin"/>
              </a:rPr>
              <a:t>و </a:t>
            </a:r>
            <a:r>
              <a:rPr lang="fa-IR" sz="2800" u="sng" dirty="0" smtClean="0">
                <a:latin typeface="Times New Roman"/>
                <a:ea typeface="Calibri"/>
                <a:cs typeface="B Nazanin"/>
              </a:rPr>
              <a:t>وظایف اجزای آن معین گردد. </a:t>
            </a:r>
            <a:endParaRPr lang="en-US" sz="2800" u="sng" dirty="0" smtClean="0">
              <a:latin typeface="Times New Roman"/>
              <a:ea typeface="Calibri"/>
              <a:cs typeface="B Nazanin"/>
            </a:endParaRPr>
          </a:p>
          <a:p>
            <a:pPr algn="just" rtl="1">
              <a:lnSpc>
                <a:spcPct val="115000"/>
              </a:lnSpc>
              <a:spcAft>
                <a:spcPts val="1000"/>
              </a:spcAft>
              <a:buNone/>
            </a:pPr>
            <a:r>
              <a:rPr lang="fa-IR" sz="2800" dirty="0" smtClean="0">
                <a:latin typeface="Times New Roman"/>
                <a:ea typeface="Calibri"/>
                <a:cs typeface="B Nazanin"/>
              </a:rPr>
              <a:t>در مدیریت پیشگیری از حریق در محیط های صنعتی یا شهری لازم است بر مبنای اصولی که در ایمنی تعریف شده است ، ابتدا </a:t>
            </a:r>
            <a:r>
              <a:rPr lang="fa-IR" sz="2800" dirty="0" smtClean="0">
                <a:solidFill>
                  <a:srgbClr val="FF0000"/>
                </a:solidFill>
                <a:latin typeface="Times New Roman"/>
                <a:ea typeface="Calibri"/>
                <a:cs typeface="B Nazanin"/>
              </a:rPr>
              <a:t>سیستم ایمنی در مقابل حریق تعریف و طراحی گردد</a:t>
            </a:r>
            <a:r>
              <a:rPr lang="fa-IR" sz="2800" dirty="0" smtClean="0">
                <a:latin typeface="Times New Roman"/>
                <a:ea typeface="Calibri"/>
                <a:cs typeface="B Nazanin"/>
              </a:rPr>
              <a:t> و در مرحله بعد </a:t>
            </a:r>
            <a:r>
              <a:rPr lang="fa-IR" sz="2800" dirty="0" smtClean="0">
                <a:solidFill>
                  <a:srgbClr val="FF0000"/>
                </a:solidFill>
                <a:latin typeface="Times New Roman"/>
                <a:ea typeface="Calibri"/>
                <a:cs typeface="B Nazanin"/>
              </a:rPr>
              <a:t>امکانات ، تجهیزات و نیروهایی پیش بینی شود </a:t>
            </a:r>
            <a:r>
              <a:rPr lang="fa-IR" sz="2800" dirty="0" smtClean="0">
                <a:latin typeface="Times New Roman"/>
                <a:ea typeface="Calibri"/>
                <a:cs typeface="B Nazanin"/>
              </a:rPr>
              <a:t>که توان لازم را برای رسیدن به سطحی از ایمنی فراهم کند که بتواند بروز حریق را در لحظات اولیه شناسایی و به موقع برای کنترل آن اقدام نماید. </a:t>
            </a:r>
            <a:endParaRPr lang="en-US" sz="2800" dirty="0" smtClean="0">
              <a:latin typeface="Times New Roman"/>
              <a:ea typeface="Calibri"/>
              <a:cs typeface="B Nazanin"/>
            </a:endParaRPr>
          </a:p>
          <a:p>
            <a:pPr algn="just" rtl="1">
              <a:lnSpc>
                <a:spcPct val="115000"/>
              </a:lnSpc>
              <a:spcAft>
                <a:spcPts val="1000"/>
              </a:spcAft>
              <a:buNone/>
            </a:pPr>
            <a:r>
              <a:rPr lang="fa-IR" sz="2800" dirty="0" smtClean="0">
                <a:latin typeface="Times New Roman"/>
                <a:ea typeface="Calibri"/>
                <a:cs typeface="B Nazanin"/>
              </a:rPr>
              <a:t>برای دستیابی به این اهداف لازم است که در هر مجتمع تجاری ، صنعتی یا در شهرها ، مراکز معینی برای تمرکز امکانات و فرماندهی کنترل حریق پیش بینی گردد ، در شهرها ، این مرکز تحت عنوان سازمان آتش نشانی و خدمات ایمنی و در صنعت ، مرکز ایمنی و آتش نشانی نامیده می شود.</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26</a:t>
            </a:fld>
            <a:endParaRPr lang="en-US"/>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8229600" cy="1143000"/>
          </a:xfrm>
        </p:spPr>
        <p:txBody>
          <a:bodyPr>
            <a:normAutofit/>
          </a:bodyPr>
          <a:lstStyle/>
          <a:p>
            <a:pPr algn="ctr" rtl="1"/>
            <a:r>
              <a:rPr lang="fa-IR" sz="5400" b="1" dirty="0" smtClean="0">
                <a:latin typeface="Times New Roman"/>
                <a:ea typeface="Calibri"/>
                <a:cs typeface="B Nazanin"/>
              </a:rPr>
              <a:t>اصول مهم در پیشگیری از حریق </a:t>
            </a:r>
            <a:endParaRPr lang="fa-IR" dirty="0"/>
          </a:p>
        </p:txBody>
      </p:sp>
      <p:sp>
        <p:nvSpPr>
          <p:cNvPr id="3" name="Content Placeholder 2"/>
          <p:cNvSpPr>
            <a:spLocks noGrp="1"/>
          </p:cNvSpPr>
          <p:nvPr>
            <p:ph idx="1"/>
          </p:nvPr>
        </p:nvSpPr>
        <p:spPr>
          <a:xfrm>
            <a:off x="500034" y="2285992"/>
            <a:ext cx="8229600" cy="4389120"/>
          </a:xfrm>
        </p:spPr>
        <p:txBody>
          <a:bodyPr>
            <a:normAutofit/>
          </a:bodyPr>
          <a:lstStyle/>
          <a:p>
            <a:pPr marL="342900" lvl="0" indent="-342900" algn="just" rtl="1">
              <a:lnSpc>
                <a:spcPct val="115000"/>
              </a:lnSpc>
              <a:spcAft>
                <a:spcPts val="0"/>
              </a:spcAft>
              <a:buFont typeface="+mj-lt"/>
              <a:buAutoNum type="arabicPeriod"/>
            </a:pPr>
            <a:r>
              <a:rPr lang="fa-IR" sz="2800" dirty="0" smtClean="0">
                <a:ea typeface="Calibri"/>
              </a:rPr>
              <a:t>طراحی ذاتا ایمن ، مناسب و اصولی به نحوی که کانون های خطر حریق در آن به حداقل برسد</a:t>
            </a:r>
            <a:endParaRPr lang="en-US" sz="2800" dirty="0" smtClean="0">
              <a:latin typeface="Calibri"/>
              <a:ea typeface="Calibri"/>
              <a:cs typeface="Arial"/>
            </a:endParaRPr>
          </a:p>
          <a:p>
            <a:pPr marL="342900" lvl="0" indent="-342900" algn="just" rtl="1">
              <a:lnSpc>
                <a:spcPct val="115000"/>
              </a:lnSpc>
              <a:spcAft>
                <a:spcPts val="0"/>
              </a:spcAft>
              <a:buFont typeface="+mj-lt"/>
              <a:buAutoNum type="arabicPeriod"/>
            </a:pPr>
            <a:r>
              <a:rPr lang="fa-IR" sz="2800" dirty="0" smtClean="0">
                <a:ea typeface="Calibri"/>
              </a:rPr>
              <a:t>مرحله بعد وجود سیستم پایش ایمنی و سیستم بازرسی</a:t>
            </a:r>
            <a:endParaRPr lang="en-US" sz="2800" dirty="0" smtClean="0">
              <a:latin typeface="Calibri"/>
              <a:ea typeface="Calibri"/>
              <a:cs typeface="Arial"/>
            </a:endParaRPr>
          </a:p>
          <a:p>
            <a:pPr marL="342900" lvl="0" indent="-342900" algn="just" rtl="1">
              <a:lnSpc>
                <a:spcPct val="115000"/>
              </a:lnSpc>
              <a:spcAft>
                <a:spcPts val="0"/>
              </a:spcAft>
              <a:buFont typeface="+mj-lt"/>
              <a:buAutoNum type="arabicPeriod"/>
            </a:pPr>
            <a:r>
              <a:rPr lang="fa-IR" sz="2800" dirty="0" smtClean="0">
                <a:ea typeface="Calibri"/>
              </a:rPr>
              <a:t>وجود سیستمی کارآمد و تواناو متناسب با سطح ریسک حریق نیز برای شناسایی و اعلام و اطفا به موقع حریق</a:t>
            </a:r>
            <a:endParaRPr lang="en-US" sz="2800" dirty="0" smtClean="0">
              <a:latin typeface="Calibri"/>
              <a:ea typeface="Calibri"/>
              <a:cs typeface="Arial"/>
            </a:endParaRPr>
          </a:p>
          <a:p>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27</a:t>
            </a:fld>
            <a:endParaRPr lang="en-US"/>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1143000"/>
          </a:xfrm>
        </p:spPr>
        <p:txBody>
          <a:bodyPr>
            <a:normAutofit/>
          </a:bodyPr>
          <a:lstStyle/>
          <a:p>
            <a:pPr algn="ctr"/>
            <a:r>
              <a:rPr lang="fa-IR" sz="5400" b="1" dirty="0" smtClean="0">
                <a:latin typeface="Times New Roman"/>
                <a:ea typeface="Calibri"/>
                <a:cs typeface="B Nazanin"/>
              </a:rPr>
              <a:t>مرکز ایمنی و آتش نشانی</a:t>
            </a:r>
            <a:endParaRPr lang="fa-IR" dirty="0"/>
          </a:p>
        </p:txBody>
      </p:sp>
      <p:sp>
        <p:nvSpPr>
          <p:cNvPr id="3" name="Content Placeholder 2"/>
          <p:cNvSpPr>
            <a:spLocks noGrp="1"/>
          </p:cNvSpPr>
          <p:nvPr>
            <p:ph idx="1"/>
          </p:nvPr>
        </p:nvSpPr>
        <p:spPr>
          <a:xfrm>
            <a:off x="428596" y="1928778"/>
            <a:ext cx="8229600" cy="4929222"/>
          </a:xfrm>
        </p:spPr>
        <p:txBody>
          <a:bodyPr>
            <a:normAutofit fontScale="85000" lnSpcReduction="10000"/>
          </a:bodyPr>
          <a:lstStyle/>
          <a:p>
            <a:pPr algn="just" rtl="1">
              <a:lnSpc>
                <a:spcPct val="115000"/>
              </a:lnSpc>
              <a:spcAft>
                <a:spcPts val="1000"/>
              </a:spcAft>
            </a:pPr>
            <a:r>
              <a:rPr lang="fa-IR" sz="2800" dirty="0" smtClean="0">
                <a:latin typeface="Times New Roman"/>
                <a:ea typeface="Calibri"/>
                <a:cs typeface="B Nazanin"/>
              </a:rPr>
              <a:t>این مرکز باید به تناسب وسعت محیط کار دارای تخصص های مورد نیاز و پرسنل کافی بوده و بایستی در چارت سازمانی صنعت پیش بینی و ایجاد گردد.</a:t>
            </a:r>
            <a:endParaRPr lang="en-US" sz="2800" dirty="0" smtClean="0">
              <a:latin typeface="Times New Roman"/>
              <a:ea typeface="Calibri"/>
              <a:cs typeface="B Nazanin"/>
            </a:endParaRPr>
          </a:p>
          <a:p>
            <a:pPr algn="just" rtl="1">
              <a:lnSpc>
                <a:spcPct val="115000"/>
              </a:lnSpc>
              <a:spcAft>
                <a:spcPts val="1000"/>
              </a:spcAft>
            </a:pPr>
            <a:r>
              <a:rPr lang="fa-IR" sz="2800" dirty="0" smtClean="0">
                <a:latin typeface="Times New Roman"/>
                <a:ea typeface="Calibri"/>
                <a:cs typeface="B Nazanin"/>
              </a:rPr>
              <a:t> کلیه فعالیتهایی که می تواند به نحوی در ایجاد حریق نقش داشته باشد باید تحت کنترل این مرکز باشد و برای کلیه محیطها پرونده های ایمنی در برابر حریق ایجاد شود.</a:t>
            </a:r>
            <a:endParaRPr lang="en-US" sz="2800" dirty="0" smtClean="0">
              <a:latin typeface="Calibri"/>
              <a:ea typeface="Calibri"/>
              <a:cs typeface="Arial"/>
            </a:endParaRPr>
          </a:p>
          <a:p>
            <a:pPr algn="just" rtl="1">
              <a:lnSpc>
                <a:spcPct val="115000"/>
              </a:lnSpc>
              <a:spcAft>
                <a:spcPts val="1000"/>
              </a:spcAft>
            </a:pPr>
            <a:r>
              <a:rPr lang="fa-IR" sz="2800" dirty="0" smtClean="0">
                <a:latin typeface="Times New Roman"/>
                <a:ea typeface="Calibri"/>
                <a:cs typeface="B Nazanin"/>
              </a:rPr>
              <a:t>یکی از راههای کاهش ریسک حریق ، کنترل عملیات صنعتی است ، در این روش پیشگیری ، برای هر عملیات صنعتی غیر معمول که انجام می شود پروانه عملیات یا پروانه کار صادر می گردد ، صدور پروانه توسط واحد ایمنی و آتش  نشانی سبب می گردد که همواره این عملیات که کانونهای خطر هستند تحت کنترل باشند ، برای عملیات غیر معمول دو نوع پروانه صادر می گردد که شامل </a:t>
            </a:r>
            <a:r>
              <a:rPr lang="fa-IR" sz="2800" dirty="0" smtClean="0">
                <a:solidFill>
                  <a:srgbClr val="FF0000"/>
                </a:solidFill>
                <a:latin typeface="Times New Roman"/>
                <a:ea typeface="Calibri"/>
                <a:cs typeface="B Nazanin"/>
              </a:rPr>
              <a:t>پروانه کار سرد </a:t>
            </a:r>
            <a:r>
              <a:rPr lang="fa-IR" sz="2800" dirty="0" smtClean="0">
                <a:latin typeface="Times New Roman"/>
                <a:ea typeface="Calibri"/>
                <a:cs typeface="B Nazanin"/>
              </a:rPr>
              <a:t>و </a:t>
            </a:r>
            <a:r>
              <a:rPr lang="fa-IR" sz="2800" dirty="0" smtClean="0">
                <a:solidFill>
                  <a:srgbClr val="FF0000"/>
                </a:solidFill>
                <a:latin typeface="Times New Roman"/>
                <a:ea typeface="Calibri"/>
                <a:cs typeface="B Nazanin"/>
              </a:rPr>
              <a:t>پروانه کار گرم </a:t>
            </a:r>
            <a:r>
              <a:rPr lang="fa-IR" sz="2800" dirty="0" smtClean="0">
                <a:latin typeface="Times New Roman"/>
                <a:ea typeface="Calibri"/>
                <a:cs typeface="B Nazanin"/>
              </a:rPr>
              <a:t>می باشد.</a:t>
            </a:r>
            <a:endParaRPr lang="en-US" sz="2800" dirty="0" smtClean="0">
              <a:latin typeface="Calibri"/>
              <a:ea typeface="Calibri"/>
              <a:cs typeface="Arial"/>
            </a:endParaRPr>
          </a:p>
          <a:p>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28</a:t>
            </a:fld>
            <a:endParaRPr lang="en-US"/>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428604"/>
            <a:ext cx="8229600" cy="1143000"/>
          </a:xfrm>
        </p:spPr>
        <p:txBody>
          <a:bodyPr>
            <a:normAutofit/>
          </a:bodyPr>
          <a:lstStyle/>
          <a:p>
            <a:pPr algn="ctr"/>
            <a:r>
              <a:rPr lang="fa-IR" sz="5400" b="1" dirty="0" smtClean="0">
                <a:latin typeface="Times New Roman"/>
                <a:ea typeface="Calibri"/>
                <a:cs typeface="B Nazanin"/>
              </a:rPr>
              <a:t>پروانه کار سرد</a:t>
            </a:r>
            <a:endParaRPr lang="fa-IR" dirty="0"/>
          </a:p>
        </p:txBody>
      </p:sp>
      <p:sp>
        <p:nvSpPr>
          <p:cNvPr id="3" name="Content Placeholder 2"/>
          <p:cNvSpPr>
            <a:spLocks noGrp="1"/>
          </p:cNvSpPr>
          <p:nvPr>
            <p:ph idx="1"/>
          </p:nvPr>
        </p:nvSpPr>
        <p:spPr/>
        <p:txBody>
          <a:bodyPr/>
          <a:lstStyle/>
          <a:p>
            <a:pPr algn="just" rtl="1">
              <a:lnSpc>
                <a:spcPct val="115000"/>
              </a:lnSpc>
              <a:spcAft>
                <a:spcPts val="1000"/>
              </a:spcAft>
              <a:buNone/>
            </a:pPr>
            <a:r>
              <a:rPr lang="fa-IR" sz="2800" dirty="0" smtClean="0">
                <a:latin typeface="Times New Roman"/>
                <a:ea typeface="Calibri"/>
                <a:cs typeface="B Nazanin"/>
              </a:rPr>
              <a:t>این پروانه کار برای عملیات در محل های کم خطر یا برای کارهایی صادر می شود که با حرارت ، برق یا مواد اشتعالی و منفجره سر و کار نداشته باشد ، این عملیات که دارای زمان شروع و خاتمه خواهد بود نیاز به حضور مامور ایمنی ندارد.</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29</a:t>
            </a:fld>
            <a:endParaRPr lang="en-US"/>
          </a:p>
        </p:txBody>
      </p:sp>
    </p:spTree>
  </p:cSld>
  <p:clrMapOvr>
    <a:masterClrMapping/>
  </p:clrMapOvr>
  <p:transition>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642918"/>
            <a:ext cx="8229600" cy="846980"/>
          </a:xfrm>
        </p:spPr>
        <p:txBody>
          <a:bodyPr/>
          <a:lstStyle/>
          <a:p>
            <a:pPr algn="ctr" eaLnBrk="1" hangingPunct="1">
              <a:defRPr/>
            </a:pPr>
            <a:r>
              <a:rPr lang="fa-IR" sz="3600" dirty="0" smtClean="0">
                <a:solidFill>
                  <a:srgbClr val="FF0000"/>
                </a:solidFill>
              </a:rPr>
              <a:t>آتش چیست؟</a:t>
            </a:r>
            <a:endParaRPr lang="en-US" sz="3600" dirty="0" smtClean="0">
              <a:solidFill>
                <a:srgbClr val="FF0000"/>
              </a:solidFill>
            </a:endParaRPr>
          </a:p>
        </p:txBody>
      </p:sp>
      <p:sp>
        <p:nvSpPr>
          <p:cNvPr id="65539" name="Rectangle 3"/>
          <p:cNvSpPr>
            <a:spLocks noGrp="1" noChangeArrowheads="1"/>
          </p:cNvSpPr>
          <p:nvPr>
            <p:ph idx="1"/>
          </p:nvPr>
        </p:nvSpPr>
        <p:spPr>
          <a:xfrm>
            <a:off x="323850" y="1928801"/>
            <a:ext cx="8496300" cy="4089411"/>
          </a:xfrm>
        </p:spPr>
        <p:txBody>
          <a:bodyPr/>
          <a:lstStyle/>
          <a:p>
            <a:pPr algn="r" eaLnBrk="1" hangingPunct="1">
              <a:buFont typeface="Wingdings" pitchFamily="2" charset="2"/>
              <a:buNone/>
              <a:defRPr/>
            </a:pPr>
            <a:r>
              <a:rPr lang="fa-IR" sz="2800" dirty="0" smtClean="0"/>
              <a:t>آ</a:t>
            </a:r>
            <a:r>
              <a:rPr lang="fa-IR" sz="2400" dirty="0" smtClean="0"/>
              <a:t>تش یک اکسیداسیون سریع می باشد که با مقادیر متفاوتی نور و گرما همراه است. این تعریف حاکی از این است که آتش یک فرایند شیمیایی از نوع تجزیه ای </a:t>
            </a:r>
          </a:p>
          <a:p>
            <a:pPr algn="r" eaLnBrk="1" hangingPunct="1">
              <a:buFont typeface="Wingdings" pitchFamily="2" charset="2"/>
              <a:buNone/>
              <a:defRPr/>
            </a:pPr>
            <a:r>
              <a:rPr lang="fa-IR" sz="2400" dirty="0" smtClean="0"/>
              <a:t>می باشد که در آن اکسیداسیون سریع یک ماده ی سوختنی رخ می دهد.</a:t>
            </a:r>
          </a:p>
          <a:p>
            <a:pPr algn="r" eaLnBrk="1" hangingPunct="1">
              <a:buFont typeface="Wingdings" pitchFamily="2" charset="2"/>
              <a:buNone/>
              <a:defRPr/>
            </a:pPr>
            <a:endParaRPr lang="fa-IR" sz="2400" dirty="0" smtClean="0"/>
          </a:p>
          <a:p>
            <a:pPr algn="r" eaLnBrk="1" hangingPunct="1">
              <a:buFont typeface="Wingdings" pitchFamily="2" charset="2"/>
              <a:buNone/>
              <a:defRPr/>
            </a:pPr>
            <a:r>
              <a:rPr lang="fa-IR" sz="2400" dirty="0" smtClean="0"/>
              <a:t>               این فرایند از دیدگاه سرعت انجام واکنش متغیر است. زنگ زدن و </a:t>
            </a:r>
          </a:p>
          <a:p>
            <a:pPr algn="r" eaLnBrk="1" hangingPunct="1">
              <a:buFont typeface="Wingdings" pitchFamily="2" charset="2"/>
              <a:buNone/>
              <a:defRPr/>
            </a:pPr>
            <a:r>
              <a:rPr lang="fa-IR" sz="2400" dirty="0" smtClean="0"/>
              <a:t>               خوردگی فلزات ، واکنش اکسیداسیون کندتر و انفجار، واکنش </a:t>
            </a:r>
          </a:p>
          <a:p>
            <a:pPr algn="r" eaLnBrk="1" hangingPunct="1">
              <a:buFont typeface="Wingdings" pitchFamily="2" charset="2"/>
              <a:buNone/>
              <a:defRPr/>
            </a:pPr>
            <a:r>
              <a:rPr lang="fa-IR" sz="2400" dirty="0" smtClean="0"/>
              <a:t>               اکسیداسیون سریع تر از آتش می باشند.</a:t>
            </a:r>
          </a:p>
          <a:p>
            <a:pPr algn="r" eaLnBrk="1" hangingPunct="1">
              <a:buFont typeface="Wingdings" pitchFamily="2" charset="2"/>
              <a:buNone/>
              <a:defRPr/>
            </a:pPr>
            <a:endParaRPr lang="fa-IR" sz="2400" dirty="0" smtClean="0"/>
          </a:p>
          <a:p>
            <a:pPr algn="r" eaLnBrk="1" hangingPunct="1">
              <a:buFont typeface="Wingdings" pitchFamily="2" charset="2"/>
              <a:buNone/>
              <a:defRPr/>
            </a:pPr>
            <a:endParaRPr lang="en-US" sz="2400" dirty="0" smtClean="0"/>
          </a:p>
        </p:txBody>
      </p:sp>
      <p:sp>
        <p:nvSpPr>
          <p:cNvPr id="65551" name="AutoShape 15"/>
          <p:cNvSpPr>
            <a:spLocks noChangeArrowheads="1"/>
          </p:cNvSpPr>
          <p:nvPr/>
        </p:nvSpPr>
        <p:spPr bwMode="auto">
          <a:xfrm>
            <a:off x="7740650" y="3565532"/>
            <a:ext cx="976313" cy="792162"/>
          </a:xfrm>
          <a:prstGeom prst="leftArrow">
            <a:avLst>
              <a:gd name="adj1" fmla="val 50000"/>
              <a:gd name="adj2" fmla="val 30812"/>
            </a:avLst>
          </a:prstGeom>
          <a:solidFill>
            <a:srgbClr val="FF0066"/>
          </a:solidFill>
          <a:ln w="9525">
            <a:solidFill>
              <a:srgbClr val="000000"/>
            </a:solidFill>
            <a:miter lim="800000"/>
            <a:headEnd/>
            <a:tailEnd/>
          </a:ln>
        </p:spPr>
        <p:txBody>
          <a:bodyPr wrap="none" anchor="ctr"/>
          <a:lstStyle/>
          <a:p>
            <a:pPr algn="ctr"/>
            <a:r>
              <a:rPr lang="fa-IR" sz="2000" dirty="0">
                <a:cs typeface="+mj-cs"/>
              </a:rPr>
              <a:t>توجه</a:t>
            </a:r>
            <a:endParaRPr lang="en-US" sz="2000" dirty="0">
              <a:cs typeface="+mj-cs"/>
            </a:endParaRPr>
          </a:p>
        </p:txBody>
      </p:sp>
      <p:sp>
        <p:nvSpPr>
          <p:cNvPr id="5" name="Slide Number Placeholder 4"/>
          <p:cNvSpPr>
            <a:spLocks noGrp="1"/>
          </p:cNvSpPr>
          <p:nvPr>
            <p:ph type="sldNum" sz="quarter" idx="12"/>
          </p:nvPr>
        </p:nvSpPr>
        <p:spPr/>
        <p:txBody>
          <a:bodyPr/>
          <a:lstStyle/>
          <a:p>
            <a:pPr>
              <a:defRPr/>
            </a:pPr>
            <a:fld id="{8B8CD38B-DFA0-4811-9A4F-ABAE34EA59EB}" type="slidenum">
              <a:rPr lang="fa-IR"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diamond(in)">
                                      <p:cBhvr>
                                        <p:cTn id="7" dur="2000"/>
                                        <p:tgtEl>
                                          <p:spTgt spid="655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5539">
                                            <p:txEl>
                                              <p:pRg st="0" end="0"/>
                                            </p:txEl>
                                          </p:spTgt>
                                        </p:tgtEl>
                                        <p:attrNameLst>
                                          <p:attrName>style.visibility</p:attrName>
                                        </p:attrNameLst>
                                      </p:cBhvr>
                                      <p:to>
                                        <p:strVal val="visible"/>
                                      </p:to>
                                    </p:set>
                                    <p:animEffect transition="in" filter="box(in)">
                                      <p:cBhvr>
                                        <p:cTn id="12" dur="500"/>
                                        <p:tgtEl>
                                          <p:spTgt spid="65539">
                                            <p:txEl>
                                              <p:pRg st="0" end="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5539">
                                            <p:txEl>
                                              <p:pRg st="1" end="1"/>
                                            </p:txEl>
                                          </p:spTgt>
                                        </p:tgtEl>
                                        <p:attrNameLst>
                                          <p:attrName>style.visibility</p:attrName>
                                        </p:attrNameLst>
                                      </p:cBhvr>
                                      <p:to>
                                        <p:strVal val="visible"/>
                                      </p:to>
                                    </p:set>
                                    <p:animEffect transition="in" filter="box(in)">
                                      <p:cBhvr>
                                        <p:cTn id="15" dur="500"/>
                                        <p:tgtEl>
                                          <p:spTgt spid="655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5551"/>
                                        </p:tgtEl>
                                        <p:attrNameLst>
                                          <p:attrName>style.visibility</p:attrName>
                                        </p:attrNameLst>
                                      </p:cBhvr>
                                      <p:to>
                                        <p:strVal val="visible"/>
                                      </p:to>
                                    </p:set>
                                    <p:animEffect transition="in" filter="diamond(in)">
                                      <p:cBhvr>
                                        <p:cTn id="20" dur="2000"/>
                                        <p:tgtEl>
                                          <p:spTgt spid="6555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5539">
                                            <p:txEl>
                                              <p:pRg st="4" end="4"/>
                                            </p:txEl>
                                          </p:spTgt>
                                        </p:tgtEl>
                                        <p:attrNameLst>
                                          <p:attrName>style.visibility</p:attrName>
                                        </p:attrNameLst>
                                      </p:cBhvr>
                                      <p:to>
                                        <p:strVal val="visible"/>
                                      </p:to>
                                    </p:set>
                                    <p:anim calcmode="lin" valueType="num">
                                      <p:cBhvr additive="base">
                                        <p:cTn id="29" dur="5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553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5539">
                                            <p:txEl>
                                              <p:pRg st="5" end="5"/>
                                            </p:txEl>
                                          </p:spTgt>
                                        </p:tgtEl>
                                        <p:attrNameLst>
                                          <p:attrName>style.visibility</p:attrName>
                                        </p:attrNameLst>
                                      </p:cBhvr>
                                      <p:to>
                                        <p:strVal val="visible"/>
                                      </p:to>
                                    </p:set>
                                    <p:anim calcmode="lin" valueType="num">
                                      <p:cBhvr additive="base">
                                        <p:cTn id="33" dur="500" fill="hold"/>
                                        <p:tgtEl>
                                          <p:spTgt spid="6553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55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8229600" cy="1143000"/>
          </a:xfrm>
        </p:spPr>
        <p:txBody>
          <a:bodyPr>
            <a:normAutofit/>
          </a:bodyPr>
          <a:lstStyle/>
          <a:p>
            <a:pPr algn="ctr"/>
            <a:r>
              <a:rPr lang="fa-IR" sz="5400" b="1" dirty="0" smtClean="0">
                <a:latin typeface="Times New Roman"/>
                <a:ea typeface="Calibri"/>
                <a:cs typeface="B Nazanin"/>
              </a:rPr>
              <a:t>پروانه کار گرم </a:t>
            </a:r>
            <a:endParaRPr lang="fa-IR" dirty="0"/>
          </a:p>
        </p:txBody>
      </p:sp>
      <p:sp>
        <p:nvSpPr>
          <p:cNvPr id="3" name="Content Placeholder 2"/>
          <p:cNvSpPr>
            <a:spLocks noGrp="1"/>
          </p:cNvSpPr>
          <p:nvPr>
            <p:ph idx="1"/>
          </p:nvPr>
        </p:nvSpPr>
        <p:spPr/>
        <p:txBody>
          <a:bodyPr>
            <a:normAutofit fontScale="85000" lnSpcReduction="20000"/>
          </a:bodyPr>
          <a:lstStyle/>
          <a:p>
            <a:pPr algn="just" rtl="1">
              <a:lnSpc>
                <a:spcPct val="115000"/>
              </a:lnSpc>
              <a:spcAft>
                <a:spcPts val="1000"/>
              </a:spcAft>
            </a:pPr>
            <a:r>
              <a:rPr lang="fa-IR" sz="2800" dirty="0" smtClean="0">
                <a:latin typeface="Times New Roman"/>
                <a:ea typeface="Calibri"/>
                <a:cs typeface="B Nazanin"/>
              </a:rPr>
              <a:t>این پروانه کار برای عملیات در محل های ویژه یا در خط گرم که شامل </a:t>
            </a:r>
            <a:r>
              <a:rPr lang="fa-IR" sz="2800" u="sng" dirty="0" smtClean="0">
                <a:latin typeface="Times New Roman"/>
                <a:ea typeface="Calibri"/>
                <a:cs typeface="B Nazanin"/>
              </a:rPr>
              <a:t>عملیات در مسیر فرآیند تولید </a:t>
            </a:r>
            <a:r>
              <a:rPr lang="fa-IR" sz="2800" dirty="0" smtClean="0">
                <a:latin typeface="Times New Roman"/>
                <a:ea typeface="Calibri"/>
                <a:cs typeface="B Nazanin"/>
              </a:rPr>
              <a:t>و </a:t>
            </a:r>
            <a:r>
              <a:rPr lang="fa-IR" sz="2800" u="sng" dirty="0" smtClean="0">
                <a:latin typeface="Times New Roman"/>
                <a:ea typeface="Calibri"/>
                <a:cs typeface="B Nazanin"/>
              </a:rPr>
              <a:t>کار در مکانهای دارای برق </a:t>
            </a:r>
            <a:r>
              <a:rPr lang="fa-IR" sz="2800" dirty="0" smtClean="0">
                <a:latin typeface="Times New Roman"/>
                <a:ea typeface="Calibri"/>
                <a:cs typeface="B Nazanin"/>
              </a:rPr>
              <a:t>یا </a:t>
            </a:r>
            <a:r>
              <a:rPr lang="fa-IR" sz="2800" u="sng" dirty="0" smtClean="0">
                <a:latin typeface="Times New Roman"/>
                <a:ea typeface="Calibri"/>
                <a:cs typeface="B Nazanin"/>
              </a:rPr>
              <a:t>در محل وجود مواد اشتعالی و منفجره </a:t>
            </a:r>
            <a:r>
              <a:rPr lang="fa-IR" sz="2800" dirty="0" smtClean="0">
                <a:latin typeface="Times New Roman"/>
                <a:ea typeface="Calibri"/>
                <a:cs typeface="B Nazanin"/>
              </a:rPr>
              <a:t>صادر می گردد . </a:t>
            </a:r>
            <a:endParaRPr lang="en-US" sz="2800" dirty="0" smtClean="0">
              <a:latin typeface="Times New Roman"/>
              <a:ea typeface="Calibri"/>
              <a:cs typeface="B Nazanin"/>
            </a:endParaRPr>
          </a:p>
          <a:p>
            <a:pPr algn="just" rtl="1">
              <a:lnSpc>
                <a:spcPct val="115000"/>
              </a:lnSpc>
              <a:spcAft>
                <a:spcPts val="1000"/>
              </a:spcAft>
            </a:pPr>
            <a:r>
              <a:rPr lang="fa-IR" sz="2800" dirty="0" smtClean="0">
                <a:latin typeface="Times New Roman"/>
                <a:ea typeface="Calibri"/>
                <a:cs typeface="B Nazanin"/>
              </a:rPr>
              <a:t>عملیات در تحت این پروانه باید با رعایت کلیه جوانب احتیاطی و با حضور مامورین ایمنی انجام گردد و زمان شروع و خاتمه آن ثبت شود. بدیهی است در صورت بالا بودن ریسک حریق در حین عملیات باید تیم عملیاتی آتش نشانی نیز در محل حضور داشته باشند. </a:t>
            </a:r>
            <a:endParaRPr lang="en-US" sz="2800" dirty="0" smtClean="0">
              <a:latin typeface="Calibri"/>
              <a:ea typeface="Calibri"/>
              <a:cs typeface="Arial"/>
            </a:endParaRPr>
          </a:p>
          <a:p>
            <a:pPr algn="just" rtl="1">
              <a:lnSpc>
                <a:spcPct val="115000"/>
              </a:lnSpc>
              <a:spcAft>
                <a:spcPts val="1000"/>
              </a:spcAft>
            </a:pPr>
            <a:r>
              <a:rPr lang="fa-IR" sz="2800" dirty="0" smtClean="0">
                <a:latin typeface="Times New Roman"/>
                <a:ea typeface="Calibri"/>
                <a:cs typeface="B Nazanin"/>
              </a:rPr>
              <a:t>یکی از وظایف مهم مرکز ایمنی و آتش نشانی ،  نظارت ، بازرسی و پایش سیستم ایمنی در محیط کار است و برای دستیابی به آن فعالیت های مستمر و گسترده ای باید انجام گیرد. </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24632"/>
            <a:ext cx="8229600" cy="632666"/>
          </a:xfrm>
        </p:spPr>
        <p:txBody>
          <a:bodyPr>
            <a:normAutofit/>
          </a:bodyPr>
          <a:lstStyle/>
          <a:p>
            <a:pPr algn="ctr"/>
            <a:r>
              <a:rPr lang="fa-IR" sz="3200" b="1" dirty="0" smtClean="0">
                <a:latin typeface="Times New Roman"/>
                <a:ea typeface="Calibri"/>
                <a:cs typeface="B Nazanin"/>
              </a:rPr>
              <a:t>مهمترین وظایف و اقداماتی که باید تحت نظر مرکز انجام شود </a:t>
            </a:r>
            <a:endParaRPr lang="fa-IR" sz="3200" b="1" dirty="0"/>
          </a:p>
        </p:txBody>
      </p:sp>
      <p:sp>
        <p:nvSpPr>
          <p:cNvPr id="3" name="Content Placeholder 2"/>
          <p:cNvSpPr>
            <a:spLocks noGrp="1"/>
          </p:cNvSpPr>
          <p:nvPr>
            <p:ph idx="1"/>
          </p:nvPr>
        </p:nvSpPr>
        <p:spPr>
          <a:xfrm>
            <a:off x="457200" y="1468772"/>
            <a:ext cx="8229600" cy="4389120"/>
          </a:xfrm>
        </p:spPr>
        <p:txBody>
          <a:bodyPr>
            <a:noAutofit/>
          </a:bodyPr>
          <a:lstStyle/>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شناسایی نقاط خطر با روش آنالیز خطر (  کشف و تعیین احتمال یا ریسک وقوع خطر )</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شناسایی ماهیت ،  توع و کیفیت مواد سوختنی</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تعیین بار حریق در هر محیط و گروه بندی منطقه ای ( کم خطر ،  متوسط ،  پر خطر )  </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ارائه برنامه های آموزشی ، تدوین آئین نامه های کار ،  نحوه نگهداری دستگاه ها ،  حمل و استفاده از مواد قابل اشتعال</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توجه جدی به انبارها و مجزا نمودن مواد با توجه به درجه مخاطره آنها</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آموزش عمومی پرسنل و سازماندهی تیم های محلی کشف و اعلام و اطفا حریق برای اقدام در لحظات اولیه بروز حریق</a:t>
            </a:r>
            <a:endParaRPr lang="en-US" sz="2100" dirty="0" smtClean="0">
              <a:latin typeface="Calibri"/>
              <a:ea typeface="Calibri"/>
              <a:cs typeface="Arial"/>
            </a:endParaRPr>
          </a:p>
          <a:p>
            <a:pPr marL="342900" lvl="0" indent="-342900" algn="just" rtl="1">
              <a:lnSpc>
                <a:spcPct val="115000"/>
              </a:lnSpc>
              <a:spcAft>
                <a:spcPts val="0"/>
              </a:spcAft>
              <a:buClr>
                <a:schemeClr val="tx1"/>
              </a:buClr>
              <a:buFont typeface="+mj-lt"/>
              <a:buAutoNum type="arabicPeriod"/>
            </a:pPr>
            <a:r>
              <a:rPr lang="fa-IR" sz="2100" dirty="0" smtClean="0">
                <a:latin typeface="Times New Roman"/>
                <a:ea typeface="Calibri"/>
                <a:cs typeface="B Nazanin"/>
              </a:rPr>
              <a:t>ایجاد و طبقه بندی شرح وظایف گروه های آتش نشان محیطی و ستادی</a:t>
            </a:r>
            <a:endParaRPr lang="en-US" sz="2100" dirty="0" smtClean="0">
              <a:latin typeface="Calibri"/>
              <a:ea typeface="Calibri"/>
              <a:cs typeface="Arial"/>
            </a:endParaRPr>
          </a:p>
          <a:p>
            <a:pPr marL="342900" lvl="0" indent="-342900" algn="just" rtl="1">
              <a:lnSpc>
                <a:spcPct val="115000"/>
              </a:lnSpc>
              <a:spcAft>
                <a:spcPts val="1000"/>
              </a:spcAft>
              <a:buClr>
                <a:schemeClr val="tx1"/>
              </a:buClr>
              <a:buFont typeface="+mj-lt"/>
              <a:buAutoNum type="arabicPeriod"/>
            </a:pPr>
            <a:r>
              <a:rPr lang="fa-IR" sz="2100" dirty="0" smtClean="0">
                <a:latin typeface="Times New Roman"/>
                <a:ea typeface="Calibri"/>
                <a:cs typeface="B Nazanin"/>
              </a:rPr>
              <a:t>ایجاد سیستم کشف ،  اعلام و اطفا حریق متناسب با نیاز</a:t>
            </a:r>
            <a:endParaRPr lang="en-US" sz="2100" dirty="0" smtClean="0">
              <a:latin typeface="Calibri"/>
              <a:ea typeface="Calibri"/>
              <a:cs typeface="Arial"/>
            </a:endParaRPr>
          </a:p>
          <a:p>
            <a:pPr marL="514350" indent="-514350" algn="r" rtl="1">
              <a:buClr>
                <a:schemeClr val="tx1"/>
              </a:buClr>
              <a:buFont typeface="+mj-lt"/>
              <a:buAutoNum type="arabicPeriod"/>
            </a:pPr>
            <a:r>
              <a:rPr lang="fa-IR" sz="2100" dirty="0" smtClean="0">
                <a:latin typeface="Times New Roman"/>
                <a:ea typeface="Calibri"/>
                <a:cs typeface="B Nazanin"/>
              </a:rPr>
              <a:t>تمرینات مداوم پرسنل آتش نشان و تمرینات ادواری جهت ارتقا آمادگی</a:t>
            </a:r>
            <a:endParaRPr lang="fa-IR" sz="2100"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31</a:t>
            </a:fld>
            <a:endParaRPr lang="en-US" dirty="0"/>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85000" lnSpcReduction="20000"/>
          </a:bodyPr>
          <a:lstStyle/>
          <a:p>
            <a:pPr marL="342900" lvl="0" indent="-342900" algn="just" rtl="1">
              <a:lnSpc>
                <a:spcPct val="115000"/>
              </a:lnSpc>
              <a:spcAft>
                <a:spcPts val="0"/>
              </a:spcAft>
              <a:buNone/>
            </a:pPr>
            <a:r>
              <a:rPr lang="fa-IR" sz="2800" dirty="0" smtClean="0">
                <a:latin typeface="Times New Roman"/>
                <a:ea typeface="Calibri"/>
                <a:cs typeface="B Nazanin"/>
              </a:rPr>
              <a:t>10. پیش بینی امکانات امدادی و هماهنگی با امکانات سایر واحدهای مجاور</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11. بازرسی مداوم از وضعیت رعایت ایمنی محیط ها توسط چک لیست های مناسب و ثبت نتایج بازرسی</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12. بازرسی مداوم از وضعیت سیستم کشف ،  اعلام و اطفا حریق</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13. ثبت دقیق حریق ها هر چند کوچک جهت برنامه ریزی های آینده</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14. صدور پروانه کارگرم و کار سرد و اقدام ایمنی در کار گرم</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15. پیش بینی حداقل یک خط تلفن داخلی به منظور دریافت اخبار که قاعدتا باید شمارگیر نداشته باشد.</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16. پیش بینی یک خط تلفن برای تماس با اولین ایستگاه مجهز آتش نشانی</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17. گزارش مداوم وضعیت ایمنی به مدیران و مسئولین ایمنی منطقه</a:t>
            </a:r>
            <a:endParaRPr lang="en-US" sz="2800" dirty="0" smtClean="0">
              <a:latin typeface="Calibri"/>
              <a:ea typeface="Calibri"/>
              <a:cs typeface="Arial"/>
            </a:endParaRPr>
          </a:p>
          <a:p>
            <a:pPr marL="342900" lvl="0" indent="-342900" algn="just" rtl="1">
              <a:lnSpc>
                <a:spcPct val="115000"/>
              </a:lnSpc>
              <a:spcAft>
                <a:spcPts val="0"/>
              </a:spcAft>
              <a:buNone/>
            </a:pPr>
            <a:r>
              <a:rPr lang="fa-IR" sz="2800" dirty="0" smtClean="0">
                <a:latin typeface="Times New Roman"/>
                <a:ea typeface="Calibri"/>
                <a:cs typeface="B Nazanin"/>
              </a:rPr>
              <a:t>18. ارزشیابی مداوم اقدامات و تحلیل نتایج برای ارتقا سطح ایمنی</a:t>
            </a:r>
            <a:endParaRPr lang="en-US" sz="2800" dirty="0" smtClean="0">
              <a:latin typeface="Calibri"/>
              <a:ea typeface="Calibri"/>
              <a:cs typeface="Arial"/>
            </a:endParaRPr>
          </a:p>
          <a:p>
            <a:pPr marL="342900" lvl="0" indent="-342900" algn="just" rtl="1">
              <a:lnSpc>
                <a:spcPct val="115000"/>
              </a:lnSpc>
              <a:spcAft>
                <a:spcPts val="1000"/>
              </a:spcAft>
              <a:buNone/>
            </a:pPr>
            <a:r>
              <a:rPr lang="fa-IR" sz="2800" dirty="0" smtClean="0">
                <a:latin typeface="Times New Roman"/>
                <a:ea typeface="Calibri"/>
                <a:cs typeface="B Nazanin"/>
              </a:rPr>
              <a:t>19. برنامه آموزش مداوم برای مسئولین ایمنی و آتش نشانی</a:t>
            </a:r>
            <a:endParaRPr lang="en-US" sz="2800" dirty="0" smtClean="0">
              <a:latin typeface="Calibri"/>
              <a:ea typeface="Calibri"/>
              <a:cs typeface="Arial"/>
            </a:endParaRPr>
          </a:p>
          <a:p>
            <a:pPr algn="r" rtl="1"/>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32</a:t>
            </a:fld>
            <a:endParaRPr lang="en-US"/>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5400" b="1" dirty="0" smtClean="0">
                <a:solidFill>
                  <a:schemeClr val="tx1"/>
                </a:solidFill>
                <a:ea typeface="Calibri"/>
                <a:cs typeface="B Nazanin"/>
              </a:rPr>
              <a:t> </a:t>
            </a:r>
            <a:r>
              <a:rPr lang="fa-IR" sz="5400" b="1" dirty="0" smtClean="0">
                <a:ea typeface="Calibri"/>
                <a:cs typeface="B Nazanin"/>
              </a:rPr>
              <a:t>ارزیابی ریسک حریق</a:t>
            </a:r>
            <a:endParaRPr lang="fa-IR" dirty="0"/>
          </a:p>
        </p:txBody>
      </p:sp>
      <p:sp>
        <p:nvSpPr>
          <p:cNvPr id="3" name="Content Placeholder 2"/>
          <p:cNvSpPr>
            <a:spLocks noGrp="1"/>
          </p:cNvSpPr>
          <p:nvPr>
            <p:ph idx="1"/>
          </p:nvPr>
        </p:nvSpPr>
        <p:spPr>
          <a:xfrm>
            <a:off x="457200" y="2578422"/>
            <a:ext cx="8229600" cy="1993586"/>
          </a:xfrm>
        </p:spPr>
        <p:txBody>
          <a:bodyPr/>
          <a:lstStyle/>
          <a:p>
            <a:pPr algn="just" rtl="1">
              <a:lnSpc>
                <a:spcPct val="115000"/>
              </a:lnSpc>
              <a:spcAft>
                <a:spcPts val="1000"/>
              </a:spcAft>
              <a:buNone/>
              <a:tabLst>
                <a:tab pos="854710" algn="l"/>
              </a:tabLst>
            </a:pPr>
            <a:r>
              <a:rPr lang="fa-IR" sz="2800" dirty="0" smtClean="0">
                <a:latin typeface="Calibri"/>
                <a:ea typeface="Calibri"/>
                <a:cs typeface="B Nazanin"/>
              </a:rPr>
              <a:t>ارزیابی ریسک حریق یک نگاه سازماندهی شده به خطرات بالقوه محیط کار و ریسکی است که این خطرات برای افراد و دارایی ها ایجاد می کنند. </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33</a:t>
            </a:fld>
            <a:endParaRPr lang="en-US"/>
          </a:p>
        </p:txBody>
      </p:sp>
    </p:spTree>
  </p:cSld>
  <p:clrMapOvr>
    <a:masterClrMapping/>
  </p:clrMapOvr>
  <p:transition>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8229600" cy="1143000"/>
          </a:xfrm>
        </p:spPr>
        <p:txBody>
          <a:bodyPr>
            <a:normAutofit/>
          </a:bodyPr>
          <a:lstStyle/>
          <a:p>
            <a:pPr algn="ctr" rtl="1"/>
            <a:r>
              <a:rPr lang="fa-IR" b="1" dirty="0" smtClean="0">
                <a:cs typeface="B Nazanin" pitchFamily="2" charset="-78"/>
              </a:rPr>
              <a:t>مراحل ارزیابی ریسک حریق </a:t>
            </a:r>
            <a:endParaRPr lang="fa-IR" dirty="0">
              <a:cs typeface="B Nazanin" pitchFamily="2" charset="-78"/>
            </a:endParaRPr>
          </a:p>
        </p:txBody>
      </p:sp>
      <p:sp>
        <p:nvSpPr>
          <p:cNvPr id="3" name="Content Placeholder 2"/>
          <p:cNvSpPr>
            <a:spLocks noGrp="1"/>
          </p:cNvSpPr>
          <p:nvPr>
            <p:ph idx="1"/>
          </p:nvPr>
        </p:nvSpPr>
        <p:spPr/>
        <p:txBody>
          <a:bodyPr/>
          <a:lstStyle/>
          <a:p>
            <a:pPr marL="514350" indent="-514350" algn="just" rtl="1">
              <a:lnSpc>
                <a:spcPct val="115000"/>
              </a:lnSpc>
              <a:spcAft>
                <a:spcPts val="1000"/>
              </a:spcAft>
              <a:buFont typeface="+mj-lt"/>
              <a:buAutoNum type="arabicPeriod"/>
              <a:tabLst>
                <a:tab pos="854710" algn="l"/>
              </a:tabLst>
            </a:pPr>
            <a:r>
              <a:rPr lang="fa-IR" sz="2800" dirty="0" smtClean="0">
                <a:latin typeface="Calibri"/>
                <a:ea typeface="Calibri"/>
                <a:cs typeface="B Nazanin"/>
              </a:rPr>
              <a:t>شناسایی خطرات حریق </a:t>
            </a:r>
            <a:endParaRPr lang="en-US" sz="2800" dirty="0" smtClean="0">
              <a:latin typeface="Calibri"/>
              <a:ea typeface="Calibri"/>
              <a:cs typeface="Arial"/>
            </a:endParaRPr>
          </a:p>
          <a:p>
            <a:pPr marL="514350" indent="-514350" algn="just" rtl="1">
              <a:lnSpc>
                <a:spcPct val="115000"/>
              </a:lnSpc>
              <a:spcAft>
                <a:spcPts val="1000"/>
              </a:spcAft>
              <a:buFont typeface="+mj-lt"/>
              <a:buAutoNum type="arabicPeriod"/>
              <a:tabLst>
                <a:tab pos="854710" algn="l"/>
              </a:tabLst>
            </a:pPr>
            <a:r>
              <a:rPr lang="fa-IR" sz="2800" dirty="0" smtClean="0">
                <a:latin typeface="Calibri"/>
                <a:ea typeface="Calibri"/>
                <a:cs typeface="B Nazanin"/>
              </a:rPr>
              <a:t>شناسایی افرادی که در معرض ریسک هستند.</a:t>
            </a:r>
            <a:endParaRPr lang="en-US" sz="2800" dirty="0" smtClean="0">
              <a:latin typeface="Calibri"/>
              <a:ea typeface="Calibri"/>
              <a:cs typeface="Arial"/>
            </a:endParaRPr>
          </a:p>
          <a:p>
            <a:pPr marL="514350" indent="-514350" algn="just" rtl="1">
              <a:lnSpc>
                <a:spcPct val="115000"/>
              </a:lnSpc>
              <a:spcAft>
                <a:spcPts val="1000"/>
              </a:spcAft>
              <a:buFont typeface="+mj-lt"/>
              <a:buAutoNum type="arabicPeriod"/>
              <a:tabLst>
                <a:tab pos="854710" algn="l"/>
              </a:tabLst>
            </a:pPr>
            <a:r>
              <a:rPr lang="fa-IR" sz="2800" dirty="0" smtClean="0">
                <a:latin typeface="Calibri"/>
                <a:ea typeface="Calibri"/>
                <a:cs typeface="B Nazanin"/>
              </a:rPr>
              <a:t>ارزیابی ریسک ها و تعیین اینکه آیا احتیاط فعلی مناسب و کافی هستند یا اینکه نیاز به فعالیت بیشتری در این زمینه وجود دارد.</a:t>
            </a:r>
            <a:endParaRPr lang="en-US" sz="2800" dirty="0" smtClean="0">
              <a:latin typeface="Calibri"/>
              <a:ea typeface="Calibri"/>
              <a:cs typeface="Arial"/>
            </a:endParaRPr>
          </a:p>
          <a:p>
            <a:pPr marL="514350" indent="-514350" algn="just" rtl="1">
              <a:lnSpc>
                <a:spcPct val="115000"/>
              </a:lnSpc>
              <a:spcAft>
                <a:spcPts val="1000"/>
              </a:spcAft>
              <a:buFont typeface="+mj-lt"/>
              <a:buAutoNum type="arabicPeriod"/>
              <a:tabLst>
                <a:tab pos="854710" algn="l"/>
              </a:tabLst>
            </a:pPr>
            <a:r>
              <a:rPr lang="fa-IR" sz="2800" dirty="0" smtClean="0">
                <a:latin typeface="Calibri"/>
                <a:ea typeface="Calibri"/>
                <a:cs typeface="B Nazanin"/>
              </a:rPr>
              <a:t>ثبت یافته های ارزیابی ریسک حریق</a:t>
            </a:r>
            <a:endParaRPr lang="en-US" sz="2800" dirty="0" smtClean="0">
              <a:latin typeface="Calibri"/>
              <a:ea typeface="Calibri"/>
              <a:cs typeface="Arial"/>
            </a:endParaRPr>
          </a:p>
          <a:p>
            <a:pPr marL="514350" indent="-514350" algn="just" rtl="1">
              <a:lnSpc>
                <a:spcPct val="115000"/>
              </a:lnSpc>
              <a:spcAft>
                <a:spcPts val="1000"/>
              </a:spcAft>
              <a:buFont typeface="+mj-lt"/>
              <a:buAutoNum type="arabicPeriod"/>
              <a:tabLst>
                <a:tab pos="854710" algn="l"/>
              </a:tabLst>
            </a:pPr>
            <a:r>
              <a:rPr lang="fa-IR" sz="2800" dirty="0" smtClean="0">
                <a:latin typeface="Calibri"/>
                <a:ea typeface="Calibri"/>
                <a:cs typeface="B Nazanin"/>
              </a:rPr>
              <a:t>بازنگری و تجدیدنظر</a:t>
            </a:r>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34</a:t>
            </a:fld>
            <a:endParaRPr lang="en-US"/>
          </a:p>
        </p:txBody>
      </p:sp>
    </p:spTree>
  </p:cSld>
  <p:clrMapOvr>
    <a:masterClrMapping/>
  </p:clrMapOvr>
  <p:transition>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480"/>
            <a:ext cx="8229600" cy="1143000"/>
          </a:xfrm>
        </p:spPr>
        <p:txBody>
          <a:bodyPr/>
          <a:lstStyle/>
          <a:p>
            <a:pPr algn="ctr" rtl="1"/>
            <a:r>
              <a:rPr lang="fa-IR" b="1" dirty="0" smtClean="0">
                <a:cs typeface="B Nazanin" pitchFamily="2" charset="-78"/>
              </a:rPr>
              <a:t>1. شناسایی خطرات حریق</a:t>
            </a:r>
            <a:endParaRPr lang="fa-IR" dirty="0">
              <a:cs typeface="B Nazanin" pitchFamily="2" charset="-78"/>
            </a:endParaRPr>
          </a:p>
        </p:txBody>
      </p:sp>
      <p:sp>
        <p:nvSpPr>
          <p:cNvPr id="3" name="Content Placeholder 2"/>
          <p:cNvSpPr>
            <a:spLocks noGrp="1"/>
          </p:cNvSpPr>
          <p:nvPr>
            <p:ph idx="1"/>
          </p:nvPr>
        </p:nvSpPr>
        <p:spPr>
          <a:xfrm>
            <a:off x="428596" y="2000240"/>
            <a:ext cx="8229600" cy="4389120"/>
          </a:xfrm>
        </p:spPr>
        <p:txBody>
          <a:bodyPr>
            <a:normAutofit fontScale="77500" lnSpcReduction="20000"/>
          </a:bodyPr>
          <a:lstStyle/>
          <a:p>
            <a:pPr algn="just" rtl="1">
              <a:lnSpc>
                <a:spcPct val="115000"/>
              </a:lnSpc>
              <a:spcAft>
                <a:spcPts val="1000"/>
              </a:spcAft>
              <a:buNone/>
              <a:tabLst>
                <a:tab pos="854710" algn="l"/>
              </a:tabLst>
            </a:pPr>
            <a:r>
              <a:rPr lang="fa-IR" sz="2800" dirty="0" smtClean="0">
                <a:latin typeface="Calibri"/>
                <a:ea typeface="Calibri"/>
                <a:cs typeface="B Nazanin"/>
              </a:rPr>
              <a:t>با توجه به مفهوم خطر و اجزا هرم حریق (اکسیژن ، حرارت ، ماده سوختنی ) باید خطرات آتش سوزی را در عناصر حریق جستجو کرد.بنابراین شناسایی خطرات حریق شامل موارد زیر می شود :</a:t>
            </a:r>
          </a:p>
          <a:p>
            <a:pPr algn="just" rtl="1">
              <a:lnSpc>
                <a:spcPct val="115000"/>
              </a:lnSpc>
              <a:spcAft>
                <a:spcPts val="1000"/>
              </a:spcAft>
              <a:buNone/>
              <a:tabLst>
                <a:tab pos="854710" algn="l"/>
              </a:tabLst>
            </a:pPr>
            <a:r>
              <a:rPr lang="fa-IR" sz="2800" dirty="0" smtClean="0">
                <a:latin typeface="Calibri"/>
                <a:ea typeface="Calibri"/>
                <a:cs typeface="B Nazanin"/>
              </a:rPr>
              <a:t>الف )  شناسایی منابع اکسیژن</a:t>
            </a:r>
            <a:endParaRPr lang="en-US" sz="2800" dirty="0" smtClean="0">
              <a:latin typeface="Calibri"/>
              <a:ea typeface="Calibri"/>
              <a:cs typeface="Arial"/>
            </a:endParaRPr>
          </a:p>
          <a:p>
            <a:pPr algn="just" rtl="1">
              <a:lnSpc>
                <a:spcPct val="115000"/>
              </a:lnSpc>
              <a:spcAft>
                <a:spcPts val="1000"/>
              </a:spcAft>
              <a:buNone/>
              <a:tabLst>
                <a:tab pos="854710" algn="l"/>
              </a:tabLst>
            </a:pPr>
            <a:r>
              <a:rPr lang="fa-IR" sz="2800" dirty="0" smtClean="0">
                <a:latin typeface="Calibri"/>
                <a:ea typeface="Calibri"/>
                <a:cs typeface="B Nazanin"/>
              </a:rPr>
              <a:t>ب )  شناسایی منابع سوخت </a:t>
            </a:r>
            <a:endParaRPr lang="en-US" sz="2800" dirty="0" smtClean="0">
              <a:latin typeface="Calibri"/>
              <a:ea typeface="Calibri"/>
              <a:cs typeface="Arial"/>
            </a:endParaRPr>
          </a:p>
          <a:p>
            <a:pPr algn="just" rtl="1">
              <a:lnSpc>
                <a:spcPct val="115000"/>
              </a:lnSpc>
              <a:spcAft>
                <a:spcPts val="1000"/>
              </a:spcAft>
              <a:buNone/>
              <a:tabLst>
                <a:tab pos="854710" algn="l"/>
              </a:tabLst>
            </a:pPr>
            <a:r>
              <a:rPr lang="fa-IR" sz="2800" dirty="0" smtClean="0">
                <a:latin typeface="Calibri"/>
                <a:ea typeface="Calibri"/>
                <a:cs typeface="B Nazanin"/>
              </a:rPr>
              <a:t>ج ) شناسایی منابع حرارت (  اشتعال یا جرقه ) </a:t>
            </a:r>
            <a:endParaRPr lang="en-US" sz="2800" dirty="0" smtClean="0">
              <a:latin typeface="Calibri"/>
              <a:ea typeface="Calibri"/>
              <a:cs typeface="Arial"/>
            </a:endParaRPr>
          </a:p>
          <a:p>
            <a:pPr algn="just" rtl="1">
              <a:lnSpc>
                <a:spcPct val="115000"/>
              </a:lnSpc>
              <a:spcAft>
                <a:spcPts val="1000"/>
              </a:spcAft>
              <a:buNone/>
              <a:tabLst>
                <a:tab pos="854710" algn="l"/>
              </a:tabLst>
            </a:pPr>
            <a:r>
              <a:rPr lang="fa-IR" sz="2800" dirty="0" smtClean="0">
                <a:solidFill>
                  <a:schemeClr val="tx2"/>
                </a:solidFill>
                <a:latin typeface="Calibri"/>
                <a:ea typeface="Calibri"/>
                <a:cs typeface="B Nazanin"/>
              </a:rPr>
              <a:t>در برخی متون دو مورد دیگر نیز به این مورد اضافه شده است : </a:t>
            </a:r>
            <a:endParaRPr lang="en-US" sz="2800" dirty="0" smtClean="0">
              <a:solidFill>
                <a:schemeClr val="tx2"/>
              </a:solidFill>
              <a:latin typeface="Calibri"/>
              <a:ea typeface="Calibri"/>
              <a:cs typeface="Arial"/>
            </a:endParaRPr>
          </a:p>
          <a:p>
            <a:pPr algn="just" rtl="1">
              <a:lnSpc>
                <a:spcPct val="115000"/>
              </a:lnSpc>
              <a:spcAft>
                <a:spcPts val="1000"/>
              </a:spcAft>
              <a:buNone/>
              <a:tabLst>
                <a:tab pos="854710" algn="l"/>
              </a:tabLst>
            </a:pPr>
            <a:r>
              <a:rPr lang="fa-IR" sz="2800" dirty="0" smtClean="0">
                <a:latin typeface="Calibri"/>
                <a:ea typeface="Calibri"/>
                <a:cs typeface="B Nazanin"/>
              </a:rPr>
              <a:t>د ) شناسایی اعمال نا ایمن</a:t>
            </a:r>
            <a:endParaRPr lang="en-US" sz="2800" dirty="0" smtClean="0">
              <a:latin typeface="Calibri"/>
              <a:ea typeface="Calibri"/>
              <a:cs typeface="Arial"/>
            </a:endParaRPr>
          </a:p>
          <a:p>
            <a:pPr algn="just" rtl="1">
              <a:lnSpc>
                <a:spcPct val="115000"/>
              </a:lnSpc>
              <a:spcAft>
                <a:spcPts val="1000"/>
              </a:spcAft>
              <a:buNone/>
              <a:tabLst>
                <a:tab pos="854710" algn="l"/>
              </a:tabLst>
            </a:pPr>
            <a:r>
              <a:rPr lang="fa-IR" sz="2800" dirty="0" smtClean="0">
                <a:latin typeface="Calibri"/>
                <a:ea typeface="Calibri"/>
                <a:cs typeface="B Nazanin"/>
              </a:rPr>
              <a:t>هـ ) شناسایی شرایط نا ایمن</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35</a:t>
            </a:fld>
            <a:endParaRPr lang="en-US"/>
          </a:p>
        </p:txBody>
      </p:sp>
    </p:spTree>
  </p:cSld>
  <p:clrMapOvr>
    <a:masterClrMapping/>
  </p:clrMapOvr>
  <p:transition>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1143000"/>
          </a:xfrm>
        </p:spPr>
        <p:txBody>
          <a:bodyPr>
            <a:normAutofit/>
          </a:bodyPr>
          <a:lstStyle/>
          <a:p>
            <a:pPr algn="ctr" rtl="1"/>
            <a:r>
              <a:rPr lang="fa-IR" b="1" dirty="0" smtClean="0">
                <a:cs typeface="B Nazanin" pitchFamily="2" charset="-78"/>
              </a:rPr>
              <a:t>شناسایی منابع اکسیژن</a:t>
            </a:r>
            <a:endParaRPr lang="fa-IR" dirty="0">
              <a:cs typeface="B Nazanin" pitchFamily="2" charset="-78"/>
            </a:endParaRPr>
          </a:p>
        </p:txBody>
      </p:sp>
      <p:sp>
        <p:nvSpPr>
          <p:cNvPr id="3" name="Content Placeholder 2"/>
          <p:cNvSpPr>
            <a:spLocks noGrp="1"/>
          </p:cNvSpPr>
          <p:nvPr>
            <p:ph idx="1"/>
          </p:nvPr>
        </p:nvSpPr>
        <p:spPr/>
        <p:txBody>
          <a:bodyPr>
            <a:normAutofit/>
          </a:bodyPr>
          <a:lstStyle/>
          <a:p>
            <a:pPr marL="342900" lvl="0" indent="-342900" algn="just" rtl="1">
              <a:lnSpc>
                <a:spcPct val="115000"/>
              </a:lnSpc>
              <a:spcAft>
                <a:spcPts val="0"/>
              </a:spcAft>
              <a:buNone/>
              <a:tabLst>
                <a:tab pos="854710" algn="l"/>
              </a:tabLst>
            </a:pPr>
            <a:r>
              <a:rPr lang="fa-IR" sz="2800" dirty="0" smtClean="0">
                <a:latin typeface="Calibri"/>
                <a:ea typeface="Calibri"/>
                <a:cs typeface="B Nazanin"/>
              </a:rPr>
              <a:t>منبع اصلی اکسیژن برای حریق ، هوای موجود در محیط است. در یک محیط بسته ممکن است این اکسیژن توسط سیستم تهویه فراهم گردد.</a:t>
            </a:r>
          </a:p>
          <a:p>
            <a:pPr marL="342900" lvl="0" indent="-342900" algn="just" rtl="1">
              <a:lnSpc>
                <a:spcPct val="115000"/>
              </a:lnSpc>
              <a:spcAft>
                <a:spcPts val="0"/>
              </a:spcAft>
              <a:buNone/>
              <a:tabLst>
                <a:tab pos="854710" algn="l"/>
              </a:tabLst>
            </a:pPr>
            <a:r>
              <a:rPr lang="fa-IR" sz="2800" dirty="0" smtClean="0">
                <a:latin typeface="Calibri"/>
                <a:ea typeface="Calibri"/>
                <a:cs typeface="B Nazanin"/>
              </a:rPr>
              <a:t>علاوه بر سیستم های طبیعی و مکانیکی تامین کننده اکسیژن ، منابع دیگری نیز مانند مواد شیمیایی اکسیدکننده، سیلندرهای اکسیژن و ... برای تامین اکسیژن حریق وجود دارند.  </a:t>
            </a:r>
            <a:endParaRPr lang="en-US" sz="2800" dirty="0" smtClean="0">
              <a:latin typeface="Calibri"/>
              <a:ea typeface="Calibri"/>
              <a:cs typeface="Arial"/>
            </a:endParaRPr>
          </a:p>
          <a:p>
            <a:pPr algn="r" rtl="1">
              <a:buNone/>
            </a:pPr>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36</a:t>
            </a:fld>
            <a:endParaRPr lang="en-US"/>
          </a:p>
        </p:txBody>
      </p:sp>
    </p:spTree>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00042"/>
            <a:ext cx="8229600" cy="1143000"/>
          </a:xfrm>
        </p:spPr>
        <p:txBody>
          <a:bodyPr>
            <a:normAutofit/>
          </a:bodyPr>
          <a:lstStyle/>
          <a:p>
            <a:pPr algn="ctr" rtl="1"/>
            <a:r>
              <a:rPr lang="fa-IR" b="1" dirty="0" smtClean="0">
                <a:cs typeface="B Nazanin" pitchFamily="2" charset="-78"/>
              </a:rPr>
              <a:t>شناسایی منابع سوخت</a:t>
            </a:r>
            <a:endParaRPr lang="fa-IR" dirty="0">
              <a:cs typeface="B Nazanin" pitchFamily="2" charset="-78"/>
            </a:endParaRPr>
          </a:p>
        </p:txBody>
      </p:sp>
      <p:sp>
        <p:nvSpPr>
          <p:cNvPr id="3" name="Content Placeholder 2"/>
          <p:cNvSpPr>
            <a:spLocks noGrp="1"/>
          </p:cNvSpPr>
          <p:nvPr>
            <p:ph idx="1"/>
          </p:nvPr>
        </p:nvSpPr>
        <p:spPr/>
        <p:txBody>
          <a:bodyPr>
            <a:normAutofit lnSpcReduction="10000"/>
          </a:bodyPr>
          <a:lstStyle/>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موا</a:t>
            </a:r>
            <a:r>
              <a:rPr lang="fa-IR" sz="2400" dirty="0" smtClean="0">
                <a:latin typeface="Calibri"/>
                <a:ea typeface="Calibri"/>
                <a:cs typeface="B Nazanin"/>
              </a:rPr>
              <a:t>د و محصولاتی که پایه آنها یک مایع قابل اشتعال است. مثل رنگ ها و لعاب ها (</a:t>
            </a:r>
            <a:r>
              <a:rPr lang="en-US" sz="2400" dirty="0" smtClean="0">
                <a:ea typeface="Calibri"/>
                <a:cs typeface="B Nazanin"/>
              </a:rPr>
              <a:t>Varnish</a:t>
            </a:r>
            <a:r>
              <a:rPr lang="fa-IR" sz="2400" dirty="0" smtClean="0">
                <a:latin typeface="Calibri"/>
                <a:ea typeface="Calibri"/>
                <a:cs typeface="B Nazanin"/>
              </a:rPr>
              <a:t>) ، روغن های جلا و تینرها و چسب ها (</a:t>
            </a:r>
            <a:r>
              <a:rPr lang="en-US" sz="2400" dirty="0" smtClean="0">
                <a:ea typeface="Calibri"/>
                <a:cs typeface="B Nazanin"/>
              </a:rPr>
              <a:t>Adhesive</a:t>
            </a:r>
            <a:r>
              <a:rPr lang="fa-IR" sz="2400" dirty="0" smtClean="0">
                <a:latin typeface="Calibri"/>
                <a:ea typeface="Calibri"/>
                <a:cs typeface="B Nazanin"/>
              </a:rPr>
              <a:t>)</a:t>
            </a:r>
            <a:endParaRPr lang="en-US" sz="24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400" dirty="0" smtClean="0">
                <a:latin typeface="Calibri"/>
                <a:ea typeface="Calibri"/>
                <a:cs typeface="B Nazanin"/>
              </a:rPr>
              <a:t>مایعات و حلال های قابل اشتعال نظیر بنزین ، الکل و پارافین</a:t>
            </a:r>
            <a:endParaRPr lang="en-US" sz="24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400" dirty="0" smtClean="0">
                <a:latin typeface="Calibri"/>
                <a:ea typeface="Calibri"/>
                <a:cs typeface="B Nazanin"/>
              </a:rPr>
              <a:t>جامدات قابل اشتعال نظیر : کاغذ ، چوب ، پلاستیکها ، منسوجات (</a:t>
            </a:r>
            <a:r>
              <a:rPr lang="en-US" sz="2400" dirty="0" smtClean="0">
                <a:ea typeface="Calibri"/>
                <a:cs typeface="B Nazanin"/>
              </a:rPr>
              <a:t>Textiles</a:t>
            </a:r>
            <a:r>
              <a:rPr lang="fa-IR" sz="2400" dirty="0" smtClean="0">
                <a:latin typeface="Calibri"/>
                <a:ea typeface="Calibri"/>
                <a:cs typeface="B Nazanin"/>
              </a:rPr>
              <a:t>) ، مواد زائد ، اثاثیه و غیره</a:t>
            </a:r>
            <a:endParaRPr lang="en-US" sz="24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400" dirty="0" smtClean="0">
                <a:latin typeface="Calibri"/>
                <a:ea typeface="Calibri"/>
                <a:cs typeface="B Nazanin"/>
              </a:rPr>
              <a:t>گازهای قابل اشتعال نظیر پروپان ، بوتان و استیلن</a:t>
            </a:r>
            <a:endParaRPr lang="en-US" sz="2400" dirty="0" smtClean="0">
              <a:latin typeface="Calibri"/>
              <a:ea typeface="Calibri"/>
              <a:cs typeface="Arial"/>
            </a:endParaRPr>
          </a:p>
          <a:p>
            <a:pPr marL="342900" lvl="0" indent="-342900" algn="just" rtl="1">
              <a:lnSpc>
                <a:spcPct val="115000"/>
              </a:lnSpc>
              <a:spcAft>
                <a:spcPts val="1000"/>
              </a:spcAft>
              <a:buFont typeface="Symbol"/>
              <a:buChar char=""/>
              <a:tabLst>
                <a:tab pos="854710" algn="l"/>
              </a:tabLst>
            </a:pPr>
            <a:r>
              <a:rPr lang="fa-IR" sz="2400" dirty="0" smtClean="0">
                <a:latin typeface="Calibri"/>
                <a:ea typeface="Calibri"/>
                <a:cs typeface="B Nazanin"/>
              </a:rPr>
              <a:t>گرد و غبارهای قابل اشتعال مانند غبار آلومینیوم و آرد.</a:t>
            </a:r>
          </a:p>
          <a:p>
            <a:pPr marL="342900" lvl="0" indent="-342900" algn="just" rtl="1">
              <a:lnSpc>
                <a:spcPct val="115000"/>
              </a:lnSpc>
              <a:spcAft>
                <a:spcPts val="1000"/>
              </a:spcAft>
              <a:buFont typeface="Symbol"/>
              <a:buChar char=""/>
              <a:tabLst>
                <a:tab pos="854710" algn="l"/>
              </a:tabLst>
            </a:pPr>
            <a:r>
              <a:rPr lang="fa-IR" sz="2400" dirty="0" smtClean="0">
                <a:latin typeface="Calibri"/>
                <a:ea typeface="Calibri"/>
                <a:cs typeface="B Nazanin"/>
              </a:rPr>
              <a:t> برخی از مصالح بکار رفته در قسمت های مختلف محل کار یا ماشین آلات و محصولات</a:t>
            </a:r>
            <a:endParaRPr lang="en-US" sz="24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37</a:t>
            </a:fld>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0042"/>
            <a:ext cx="8229600" cy="1143000"/>
          </a:xfrm>
        </p:spPr>
        <p:txBody>
          <a:bodyPr/>
          <a:lstStyle/>
          <a:p>
            <a:pPr algn="ctr" rtl="1"/>
            <a:r>
              <a:rPr lang="fa-IR" b="1" dirty="0" smtClean="0">
                <a:cs typeface="B Nazanin" pitchFamily="2" charset="-78"/>
              </a:rPr>
              <a:t>شناسایی منابع حرارت</a:t>
            </a:r>
            <a:endParaRPr lang="fa-IR" dirty="0">
              <a:cs typeface="B Nazanin" pitchFamily="2" charset="-78"/>
            </a:endParaRPr>
          </a:p>
        </p:txBody>
      </p:sp>
      <p:sp>
        <p:nvSpPr>
          <p:cNvPr id="3" name="Content Placeholder 2"/>
          <p:cNvSpPr>
            <a:spLocks noGrp="1"/>
          </p:cNvSpPr>
          <p:nvPr>
            <p:ph idx="1"/>
          </p:nvPr>
        </p:nvSpPr>
        <p:spPr/>
        <p:txBody>
          <a:bodyPr>
            <a:normAutofit fontScale="85000" lnSpcReduction="10000"/>
          </a:bodyPr>
          <a:lstStyle/>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شعله های باز نظیر شعله کبریت ،  انواع چراغ ها و ته مانده های سیگار </a:t>
            </a:r>
            <a:endParaRPr lang="en-US" sz="28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فرایند های داغ نظیر جوشکاری ،  برشکاری و غیره</a:t>
            </a:r>
            <a:endParaRPr lang="en-US" sz="28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سطوح داغ هیترها ،  موتورها ،  بویلرها ،  ماشین آلات ،  روشنایی ها ،  تجهیزات الکتریکی و غیره</a:t>
            </a:r>
            <a:endParaRPr lang="en-US" sz="28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اصطکاک نقاله های متحرک و یاتاقان های فرسوده</a:t>
            </a:r>
            <a:endParaRPr lang="en-US" sz="28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جرقه های ناشی از الکتریسیته ساکن نظیر برخورد فلزات ،  کنتاکت ها / سوییچ های الکتریکی و غیره</a:t>
            </a:r>
            <a:endParaRPr lang="en-US" sz="2800" dirty="0" smtClean="0">
              <a:latin typeface="Calibri"/>
              <a:ea typeface="Calibri"/>
              <a:cs typeface="Arial"/>
            </a:endParaRP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حریق عمدی </a:t>
            </a:r>
            <a:endParaRPr lang="en-US" sz="2800" dirty="0" smtClean="0">
              <a:latin typeface="Calibri"/>
              <a:ea typeface="Calibri"/>
              <a:cs typeface="Arial"/>
            </a:endParaRPr>
          </a:p>
          <a:p>
            <a:pPr marL="342900" lvl="0" indent="-342900" algn="just" rtl="1">
              <a:lnSpc>
                <a:spcPct val="115000"/>
              </a:lnSpc>
              <a:spcAft>
                <a:spcPts val="1000"/>
              </a:spcAft>
              <a:buFont typeface="Symbol"/>
              <a:buChar char=""/>
              <a:tabLst>
                <a:tab pos="854710" algn="l"/>
              </a:tabLst>
            </a:pPr>
            <a:r>
              <a:rPr lang="fa-IR" sz="2800" dirty="0" smtClean="0">
                <a:latin typeface="Calibri"/>
                <a:ea typeface="Calibri"/>
                <a:cs typeface="B Nazanin"/>
              </a:rPr>
              <a:t>منابع خارجی نظیر نور خورشید</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38</a:t>
            </a:fld>
            <a:endParaRPr lang="en-US"/>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642918"/>
            <a:ext cx="8229600" cy="1143000"/>
          </a:xfrm>
        </p:spPr>
        <p:txBody>
          <a:bodyPr/>
          <a:lstStyle/>
          <a:p>
            <a:pPr algn="ctr" rtl="1"/>
            <a:r>
              <a:rPr lang="fa-IR" b="1" dirty="0" smtClean="0">
                <a:cs typeface="B Nazanin" pitchFamily="2" charset="-78"/>
              </a:rPr>
              <a:t>شناسایی اعمال ناایمن</a:t>
            </a:r>
            <a:endParaRPr lang="fa-IR" dirty="0">
              <a:cs typeface="B Nazanin" pitchFamily="2" charset="-78"/>
            </a:endParaRPr>
          </a:p>
        </p:txBody>
      </p:sp>
      <p:sp>
        <p:nvSpPr>
          <p:cNvPr id="3" name="Content Placeholder 2"/>
          <p:cNvSpPr>
            <a:spLocks noGrp="1"/>
          </p:cNvSpPr>
          <p:nvPr>
            <p:ph idx="1"/>
          </p:nvPr>
        </p:nvSpPr>
        <p:spPr>
          <a:xfrm>
            <a:off x="457200" y="2357430"/>
            <a:ext cx="8229600" cy="3967170"/>
          </a:xfrm>
        </p:spPr>
        <p:txBody>
          <a:bodyPr>
            <a:normAutofit/>
          </a:bodyPr>
          <a:lstStyle/>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بی احتیاطی و سهل انگاری افراد در حین انجام کار</a:t>
            </a:r>
          </a:p>
          <a:p>
            <a:pPr marL="342900" lvl="0" indent="-342900" algn="just" rtl="1">
              <a:lnSpc>
                <a:spcPct val="115000"/>
              </a:lnSpc>
              <a:spcAft>
                <a:spcPts val="0"/>
              </a:spcAft>
              <a:buFont typeface="Symbol"/>
              <a:buChar char=""/>
              <a:tabLst>
                <a:tab pos="854710" algn="l"/>
              </a:tabLst>
            </a:pPr>
            <a:r>
              <a:rPr lang="fa-IR" sz="2800" dirty="0" smtClean="0">
                <a:latin typeface="Calibri"/>
                <a:ea typeface="Calibri"/>
                <a:cs typeface="B Nazanin"/>
              </a:rPr>
              <a:t> مواردی نظیر استعمال دخانیات در محل های غیر مجاز و ...</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39</a:t>
            </a:fld>
            <a:endParaRPr lang="en-US"/>
          </a:p>
        </p:txBody>
      </p:sp>
    </p:spTree>
  </p:cSld>
  <p:clrMapOvr>
    <a:masterClrMapping/>
  </p:clrMapOvr>
  <p:transition>
    <p:strips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850900"/>
          </a:xfrm>
        </p:spPr>
        <p:txBody>
          <a:bodyPr/>
          <a:lstStyle/>
          <a:p>
            <a:pPr algn="ctr" eaLnBrk="1" hangingPunct="1">
              <a:defRPr/>
            </a:pPr>
            <a:r>
              <a:rPr lang="fa-IR" sz="3600" dirty="0" smtClean="0">
                <a:solidFill>
                  <a:srgbClr val="FF0000"/>
                </a:solidFill>
              </a:rPr>
              <a:t>عناصر آتش</a:t>
            </a:r>
            <a:endParaRPr lang="en-US" sz="3600" dirty="0" smtClean="0">
              <a:solidFill>
                <a:srgbClr val="FF0000"/>
              </a:solidFill>
            </a:endParaRPr>
          </a:p>
        </p:txBody>
      </p:sp>
      <p:sp>
        <p:nvSpPr>
          <p:cNvPr id="67587" name="Rectangle 3"/>
          <p:cNvSpPr>
            <a:spLocks noGrp="1" noChangeArrowheads="1"/>
          </p:cNvSpPr>
          <p:nvPr>
            <p:ph type="body" sz="half" idx="1"/>
          </p:nvPr>
        </p:nvSpPr>
        <p:spPr>
          <a:xfrm>
            <a:off x="755650" y="1341438"/>
            <a:ext cx="7704138" cy="1150937"/>
          </a:xfrm>
        </p:spPr>
        <p:txBody>
          <a:bodyPr/>
          <a:lstStyle/>
          <a:p>
            <a:pPr algn="r" eaLnBrk="1" hangingPunct="1">
              <a:buFont typeface="Wingdings" pitchFamily="2" charset="2"/>
              <a:buNone/>
              <a:defRPr/>
            </a:pPr>
            <a:r>
              <a:rPr lang="fa-IR" sz="2400" dirty="0" smtClean="0"/>
              <a:t>برای وجود اتش سوزی چهار عامل ضروریست که در صورت حذف تنها یکی از آنها ادامه ی حریق ممکن نیست. این چهار عنصر عبارتند از:</a:t>
            </a:r>
          </a:p>
          <a:p>
            <a:pPr algn="r" eaLnBrk="1" hangingPunct="1">
              <a:buFont typeface="Wingdings" pitchFamily="2" charset="2"/>
              <a:buNone/>
              <a:defRPr/>
            </a:pPr>
            <a:endParaRPr lang="fa-IR" sz="2000" dirty="0" smtClean="0"/>
          </a:p>
          <a:p>
            <a:pPr algn="r" eaLnBrk="1" hangingPunct="1">
              <a:buFont typeface="Wingdings" pitchFamily="2" charset="2"/>
              <a:buNone/>
              <a:defRPr/>
            </a:pPr>
            <a:endParaRPr lang="en-US" sz="2000" dirty="0" smtClean="0"/>
          </a:p>
        </p:txBody>
      </p:sp>
      <p:graphicFrame>
        <p:nvGraphicFramePr>
          <p:cNvPr id="2" name="Diagram 1"/>
          <p:cNvGraphicFramePr/>
          <p:nvPr/>
        </p:nvGraphicFramePr>
        <p:xfrm>
          <a:off x="2051050" y="2636838"/>
          <a:ext cx="5472113" cy="403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0"/>
          </p:nvPr>
        </p:nvSpPr>
        <p:spPr/>
        <p:txBody>
          <a:bodyPr/>
          <a:lstStyle/>
          <a:p>
            <a:pPr>
              <a:defRPr/>
            </a:pPr>
            <a:fld id="{69AEEC78-2058-47DC-9E8B-42B0A73615B6}" type="slidenum">
              <a:rPr lang="fa-IR" smtClean="0"/>
              <a:pPr>
                <a:defRPr/>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amond(in)">
                                      <p:cBhvr>
                                        <p:cTn id="7" dur="2000"/>
                                        <p:tgtEl>
                                          <p:spTgt spid="675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additive="base">
                                        <p:cTn id="12"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Graphic spid="2"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71546"/>
            <a:ext cx="8229600" cy="1143000"/>
          </a:xfrm>
        </p:spPr>
        <p:txBody>
          <a:bodyPr>
            <a:noAutofit/>
          </a:bodyPr>
          <a:lstStyle/>
          <a:p>
            <a:pPr algn="ctr" rtl="1"/>
            <a:r>
              <a:rPr lang="fa-IR" sz="4400" b="1" dirty="0" smtClean="0">
                <a:cs typeface="B Nazanin" pitchFamily="2" charset="-78"/>
              </a:rPr>
              <a:t>2. شناسایی افرادی که در معرض ریسک هستند </a:t>
            </a:r>
            <a:endParaRPr lang="fa-IR" sz="4400" dirty="0">
              <a:solidFill>
                <a:schemeClr val="tx1"/>
              </a:solidFill>
            </a:endParaRPr>
          </a:p>
        </p:txBody>
      </p:sp>
      <p:sp>
        <p:nvSpPr>
          <p:cNvPr id="3" name="Content Placeholder 2"/>
          <p:cNvSpPr>
            <a:spLocks noGrp="1"/>
          </p:cNvSpPr>
          <p:nvPr>
            <p:ph idx="1"/>
          </p:nvPr>
        </p:nvSpPr>
        <p:spPr>
          <a:xfrm>
            <a:off x="457200" y="2428868"/>
            <a:ext cx="8229600" cy="3857652"/>
          </a:xfrm>
        </p:spPr>
        <p:txBody>
          <a:bodyPr>
            <a:normAutofit/>
          </a:bodyPr>
          <a:lstStyle/>
          <a:p>
            <a:pPr algn="r" rtl="1">
              <a:buNone/>
            </a:pPr>
            <a:r>
              <a:rPr lang="fa-IR" dirty="0" smtClean="0"/>
              <a:t>مهمترین مواردی که باید در ارزیابی ریسک های وارده به افراد مورد توجه قرار گیرند عبارتند از :</a:t>
            </a:r>
          </a:p>
          <a:p>
            <a:pPr algn="r" rtl="1">
              <a:buFont typeface="Arial" pitchFamily="34" charset="0"/>
              <a:buChar char="•"/>
            </a:pPr>
            <a:r>
              <a:rPr lang="fa-IR" dirty="0" smtClean="0"/>
              <a:t> سرعت احتمالی رشد و گسترش هر حریق و حرارت و دود همراه با آن</a:t>
            </a:r>
          </a:p>
          <a:p>
            <a:pPr algn="r" rtl="1">
              <a:buFont typeface="Arial" pitchFamily="34" charset="0"/>
              <a:buChar char="•"/>
            </a:pPr>
            <a:r>
              <a:rPr lang="fa-IR" dirty="0" smtClean="0"/>
              <a:t> تعداد افرادی که در منطقه حضور دارند شامل کارکنان ، پیمانکاران ، مراجعین و عموم مردم</a:t>
            </a:r>
          </a:p>
          <a:p>
            <a:pPr algn="r" rtl="1">
              <a:buFont typeface="Arial" pitchFamily="34" charset="0"/>
              <a:buChar char="•"/>
            </a:pPr>
            <a:r>
              <a:rPr lang="fa-IR" dirty="0" smtClean="0"/>
              <a:t> نحوه اطلاع افراد از وقوع حریق</a:t>
            </a:r>
          </a:p>
          <a:p>
            <a:pPr algn="r" rtl="1">
              <a:buFont typeface="Arial" pitchFamily="34" charset="0"/>
              <a:buChar char="•"/>
            </a:pPr>
            <a:r>
              <a:rPr lang="fa-IR" dirty="0" smtClean="0"/>
              <a:t>نحوه فرار افراد </a:t>
            </a:r>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40</a:t>
            </a:fld>
            <a:endParaRPr lang="en-US"/>
          </a:p>
        </p:txBody>
      </p:sp>
    </p:spTree>
  </p:cSld>
  <p:clrMapOvr>
    <a:masterClrMapping/>
  </p:clrMapOvr>
  <p:transition>
    <p:blinds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71546"/>
            <a:ext cx="8229600" cy="1143000"/>
          </a:xfrm>
        </p:spPr>
        <p:txBody>
          <a:bodyPr>
            <a:normAutofit fontScale="90000"/>
          </a:bodyPr>
          <a:lstStyle/>
          <a:p>
            <a:pPr algn="ctr" rtl="1"/>
            <a:r>
              <a:rPr lang="fa-IR" sz="5400" dirty="0" smtClean="0">
                <a:latin typeface="Times New Roman"/>
                <a:ea typeface="Calibri"/>
                <a:cs typeface="B Nazanin"/>
              </a:rPr>
              <a:t>وظایف عمده </a:t>
            </a:r>
            <a:r>
              <a:rPr lang="fa-IR" sz="4800" dirty="0" smtClean="0">
                <a:latin typeface="Times New Roman"/>
                <a:ea typeface="Calibri"/>
                <a:cs typeface="B Nazanin"/>
              </a:rPr>
              <a:t>کارکنان به هنگام وقوع حریق عبارتند از: </a:t>
            </a:r>
            <a:endParaRPr lang="fa-IR" dirty="0"/>
          </a:p>
        </p:txBody>
      </p:sp>
      <p:sp>
        <p:nvSpPr>
          <p:cNvPr id="3" name="Content Placeholder 2"/>
          <p:cNvSpPr>
            <a:spLocks noGrp="1"/>
          </p:cNvSpPr>
          <p:nvPr>
            <p:ph idx="1"/>
          </p:nvPr>
        </p:nvSpPr>
        <p:spPr>
          <a:xfrm>
            <a:off x="457200" y="2428868"/>
            <a:ext cx="8229600" cy="3143272"/>
          </a:xfrm>
        </p:spPr>
        <p:txBody>
          <a:bodyPr/>
          <a:lstStyle/>
          <a:p>
            <a:pPr algn="just" rtl="1">
              <a:lnSpc>
                <a:spcPct val="115000"/>
              </a:lnSpc>
              <a:spcAft>
                <a:spcPts val="1000"/>
              </a:spcAft>
              <a:tabLst>
                <a:tab pos="854710" algn="l"/>
              </a:tabLst>
            </a:pPr>
            <a:r>
              <a:rPr lang="fa-IR" sz="2800" dirty="0" smtClean="0">
                <a:latin typeface="Times New Roman"/>
                <a:ea typeface="Calibri"/>
                <a:cs typeface="B Nazanin"/>
              </a:rPr>
              <a:t>آگاهی از وقوع حریق </a:t>
            </a:r>
          </a:p>
          <a:p>
            <a:pPr algn="just" rtl="1">
              <a:lnSpc>
                <a:spcPct val="115000"/>
              </a:lnSpc>
              <a:spcAft>
                <a:spcPts val="1000"/>
              </a:spcAft>
              <a:tabLst>
                <a:tab pos="854710" algn="l"/>
              </a:tabLst>
            </a:pPr>
            <a:r>
              <a:rPr lang="fa-IR" sz="2800" dirty="0" smtClean="0">
                <a:latin typeface="Times New Roman"/>
                <a:ea typeface="Calibri"/>
                <a:cs typeface="B Nazanin"/>
              </a:rPr>
              <a:t>فرار از مسیرهای امن </a:t>
            </a:r>
          </a:p>
          <a:p>
            <a:pPr algn="just" rtl="1">
              <a:lnSpc>
                <a:spcPct val="115000"/>
              </a:lnSpc>
              <a:spcAft>
                <a:spcPts val="1000"/>
              </a:spcAft>
              <a:tabLst>
                <a:tab pos="854710" algn="l"/>
              </a:tabLst>
            </a:pPr>
            <a:r>
              <a:rPr lang="fa-IR" sz="2800" dirty="0" smtClean="0">
                <a:latin typeface="Times New Roman"/>
                <a:ea typeface="Calibri"/>
                <a:cs typeface="B Nazanin"/>
              </a:rPr>
              <a:t>تجمع در محل های از پیش تعیین شده</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41</a:t>
            </a:fld>
            <a:endParaRPr lang="en-US"/>
          </a:p>
        </p:txBody>
      </p:sp>
    </p:spTree>
  </p:cSld>
  <p:clrMapOvr>
    <a:masterClrMapping/>
  </p:clrMapOvr>
  <p:transition>
    <p:blinds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08"/>
            <a:ext cx="8229600" cy="2786082"/>
          </a:xfrm>
        </p:spPr>
        <p:txBody>
          <a:bodyPr>
            <a:noAutofit/>
          </a:bodyPr>
          <a:lstStyle/>
          <a:p>
            <a:pPr algn="ctr" rtl="1"/>
            <a:r>
              <a:rPr lang="fa-IR" sz="4400" b="1" dirty="0" smtClean="0">
                <a:cs typeface="B Nazanin" pitchFamily="2" charset="-78"/>
              </a:rPr>
              <a:t>3.  ارزیابی ریسک ها و تعیین اینکه آیا احتیاطات فعلی مناسب و کافی هستند یا اینکه نیاز به فعالیت بیشتری در این زمینه وجود دارد.</a:t>
            </a:r>
            <a:endParaRPr lang="fa-IR" sz="4400" dirty="0">
              <a:cs typeface="B Nazanin" pitchFamily="2" charset="-78"/>
            </a:endParaRPr>
          </a:p>
        </p:txBody>
      </p:sp>
      <p:sp>
        <p:nvSpPr>
          <p:cNvPr id="3" name="Content Placeholder 2"/>
          <p:cNvSpPr>
            <a:spLocks noGrp="1"/>
          </p:cNvSpPr>
          <p:nvPr>
            <p:ph idx="1"/>
          </p:nvPr>
        </p:nvSpPr>
        <p:spPr>
          <a:xfrm>
            <a:off x="457200" y="4429132"/>
            <a:ext cx="8229600" cy="1285884"/>
          </a:xfrm>
        </p:spPr>
        <p:txBody>
          <a:bodyPr/>
          <a:lstStyle/>
          <a:p>
            <a:pPr algn="ctr" rtl="1">
              <a:lnSpc>
                <a:spcPct val="115000"/>
              </a:lnSpc>
              <a:spcAft>
                <a:spcPts val="1000"/>
              </a:spcAft>
              <a:buNone/>
              <a:tabLst>
                <a:tab pos="854710" algn="l"/>
              </a:tabLst>
            </a:pPr>
            <a:r>
              <a:rPr lang="fa-IR"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a:ea typeface="Times New Roman"/>
                <a:cs typeface="B Nazanin"/>
              </a:rPr>
              <a:t>احتمال وقوع × شدت پیامد = ریسک</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a:ea typeface="Times New Roman"/>
              <a:cs typeface="Arial"/>
            </a:endParaRPr>
          </a:p>
          <a:p>
            <a:pPr algn="r" rtl="1">
              <a:lnSpc>
                <a:spcPct val="115000"/>
              </a:lnSpc>
              <a:spcAft>
                <a:spcPts val="1000"/>
              </a:spcAft>
              <a:buNone/>
            </a:pPr>
            <a:endParaRPr lang="en-US" sz="2800" dirty="0" smtClean="0">
              <a:latin typeface="Calibri"/>
              <a:ea typeface="Times New Roman"/>
              <a:cs typeface="Arial"/>
            </a:endParaRPr>
          </a:p>
          <a:p>
            <a:pPr algn="r" rtl="1">
              <a:buNone/>
            </a:pPr>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42</a:t>
            </a:fld>
            <a:endParaRPr lang="en-US"/>
          </a:p>
        </p:txBody>
      </p:sp>
    </p:spTree>
  </p:cSld>
  <p:clrMapOvr>
    <a:masterClrMapping/>
  </p:clrMapOvr>
  <p:transition>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3050"/>
            <a:ext cx="8229600" cy="4389120"/>
          </a:xfrm>
        </p:spPr>
        <p:txBody>
          <a:bodyPr/>
          <a:lstStyle/>
          <a:p>
            <a:pPr marL="0" marR="0" algn="just" rtl="1">
              <a:lnSpc>
                <a:spcPct val="115000"/>
              </a:lnSpc>
              <a:spcBef>
                <a:spcPts val="0"/>
              </a:spcBef>
              <a:spcAft>
                <a:spcPts val="1000"/>
              </a:spcAft>
              <a:buNone/>
            </a:pPr>
            <a:r>
              <a:rPr lang="fa-IR" sz="2800" dirty="0" smtClean="0">
                <a:ea typeface="Calibri"/>
              </a:rPr>
              <a:t>در این مرحله باید پس از تعیین میزان ریسک به بررسی کنترل های موجود و کفایت یا عدم کفایت آنها پرداخت و راه هایی را برای کنترل و کاهش ریسک ها در پیش گرفت. در اکثر مراجع بررسی کفایت کنترل های موجود با استفاده از چک لیست صورت گرفته و برای کاهش ریسک بر کاهش میزان خطرات شناسایی شده تاکید شده است. در چک لسیت های ذکر شده باید به موارد زیر توجه شود.</a:t>
            </a:r>
            <a:endParaRPr lang="en-US"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43</a:t>
            </a:fld>
            <a:endParaRPr lang="en-US"/>
          </a:p>
        </p:txBody>
      </p:sp>
    </p:spTree>
  </p:cSld>
  <p:clrMapOvr>
    <a:masterClrMapping/>
  </p:clrMapOvr>
  <p:transition>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7298"/>
            <a:ext cx="8229600" cy="4967302"/>
          </a:xfrm>
        </p:spPr>
        <p:txBody>
          <a:bodyPr>
            <a:normAutofit lnSpcReduction="10000"/>
          </a:bodyPr>
          <a:lstStyle/>
          <a:p>
            <a:pPr marL="342900" lvl="0" indent="-342900" algn="just" rtl="1">
              <a:lnSpc>
                <a:spcPct val="115000"/>
              </a:lnSpc>
              <a:spcAft>
                <a:spcPts val="0"/>
              </a:spcAft>
              <a:buFont typeface="Symbol"/>
              <a:buChar char=""/>
            </a:pPr>
            <a:r>
              <a:rPr lang="fa-IR" sz="2800" dirty="0" smtClean="0">
                <a:latin typeface="Times New Roman"/>
                <a:ea typeface="Calibri"/>
                <a:cs typeface="B Nazanin"/>
              </a:rPr>
              <a:t>کاهش منبع حرارت</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کاهش منابع سوخت</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کاهش منابع اکسیژن</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کشف و هشدار حریق</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امکانات ،  تسهیلات و وسایل فرار </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وسایل اطفاء حریق</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نگهداری و تست </a:t>
            </a:r>
            <a:endParaRPr lang="en-US" sz="2800" dirty="0" smtClean="0">
              <a:latin typeface="Calibri"/>
              <a:ea typeface="Calibri"/>
              <a:cs typeface="Arial"/>
            </a:endParaRPr>
          </a:p>
          <a:p>
            <a:pPr marL="342900" lvl="0" indent="-342900" algn="just" rtl="1">
              <a:lnSpc>
                <a:spcPct val="115000"/>
              </a:lnSpc>
              <a:spcAft>
                <a:spcPts val="0"/>
              </a:spcAft>
              <a:buFont typeface="Symbol"/>
              <a:buChar char=""/>
            </a:pPr>
            <a:r>
              <a:rPr lang="fa-IR" sz="2800" dirty="0" smtClean="0">
                <a:latin typeface="Times New Roman"/>
                <a:ea typeface="Calibri"/>
                <a:cs typeface="B Nazanin"/>
              </a:rPr>
              <a:t>آموزش ها و روش های اجرایی حریق</a:t>
            </a:r>
            <a:endParaRPr lang="en-US" sz="2800" dirty="0" smtClean="0">
              <a:latin typeface="Calibri"/>
              <a:ea typeface="Calibri"/>
              <a:cs typeface="Arial"/>
            </a:endParaRPr>
          </a:p>
          <a:p>
            <a:pPr marL="342900" lvl="0" indent="-342900" algn="just" rtl="1">
              <a:lnSpc>
                <a:spcPct val="115000"/>
              </a:lnSpc>
              <a:spcAft>
                <a:spcPts val="1000"/>
              </a:spcAft>
              <a:buFont typeface="Symbol"/>
              <a:buChar char=""/>
            </a:pPr>
            <a:r>
              <a:rPr lang="fa-IR" sz="2800" dirty="0" smtClean="0">
                <a:latin typeface="Times New Roman"/>
                <a:ea typeface="Calibri"/>
                <a:cs typeface="B Nazanin"/>
              </a:rPr>
              <a:t>سایر اقدامات</a:t>
            </a:r>
            <a:endParaRPr lang="en-US" sz="2800" dirty="0" smtClean="0">
              <a:latin typeface="Calibri"/>
              <a:ea typeface="Calibri"/>
              <a:cs typeface="Arial"/>
            </a:endParaRPr>
          </a:p>
          <a:p>
            <a:pPr algn="r"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44</a:t>
            </a:fld>
            <a:endParaRPr lang="en-US"/>
          </a:p>
        </p:txBody>
      </p:sp>
    </p:spTree>
  </p:cSld>
  <p:clrMapOvr>
    <a:masterClrMapping/>
  </p:clrMapOvr>
  <p:transition>
    <p:circl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74320" lvl="0" indent="-274320" algn="ctr" rtl="1">
              <a:spcBef>
                <a:spcPct val="20000"/>
              </a:spcBef>
            </a:pPr>
            <a:r>
              <a:rPr lang="fa-IR" sz="5400" b="1" dirty="0" smtClean="0">
                <a:solidFill>
                  <a:srgbClr val="FF0000"/>
                </a:solidFill>
                <a:latin typeface="Constantia"/>
                <a:ea typeface="+mn-ea"/>
                <a:cs typeface="B Nazanin" pitchFamily="2" charset="-78"/>
              </a:rPr>
              <a:t>سیستم های اعلام حریق</a:t>
            </a:r>
            <a:endParaRPr lang="fa-IR" sz="5400" dirty="0">
              <a:solidFill>
                <a:schemeClr val="tx1"/>
              </a:solidFill>
              <a:cs typeface="B Nazanin" pitchFamily="2" charset="-78"/>
            </a:endParaRPr>
          </a:p>
        </p:txBody>
      </p:sp>
      <p:sp>
        <p:nvSpPr>
          <p:cNvPr id="3" name="Content Placeholder 2"/>
          <p:cNvSpPr>
            <a:spLocks noGrp="1"/>
          </p:cNvSpPr>
          <p:nvPr>
            <p:ph idx="1"/>
          </p:nvPr>
        </p:nvSpPr>
        <p:spPr>
          <a:xfrm>
            <a:off x="457200" y="2221232"/>
            <a:ext cx="8229600" cy="3565222"/>
          </a:xfrm>
        </p:spPr>
        <p:txBody>
          <a:bodyPr/>
          <a:lstStyle/>
          <a:p>
            <a:pPr algn="just" rtl="1">
              <a:buNone/>
            </a:pPr>
            <a:r>
              <a:rPr lang="fa-IR" dirty="0" smtClean="0">
                <a:cs typeface="B Nazanin" pitchFamily="2" charset="-78"/>
              </a:rPr>
              <a:t>سیستم های اعلام حریق در کنترل و اطفای حریق نقش تعیین کننده ای دارند. در صورتی که مامورین اطفا یا سیستم های اطفا به موقع خبر نشوند به علت گسترش تصاعدی حریق ،  مهار آن دشوار می گردد. کشف و اعلام به موقع حریق در لحظات اولیه نقش مهمی در کنترل خسارات دارد. </a:t>
            </a:r>
            <a:endParaRPr lang="fa-IR" dirty="0">
              <a:cs typeface="B Nazanin" pitchFamily="2" charset="-78"/>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45</a:t>
            </a:fld>
            <a:endParaRPr lang="en-US"/>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lnSpc>
                <a:spcPct val="115000"/>
              </a:lnSpc>
              <a:spcAft>
                <a:spcPts val="1000"/>
              </a:spcAft>
            </a:pPr>
            <a:r>
              <a:rPr lang="fa-IR" sz="5400" b="1" dirty="0" smtClean="0">
                <a:solidFill>
                  <a:schemeClr val="tx1"/>
                </a:solidFill>
                <a:latin typeface="Times New Roman"/>
                <a:ea typeface="Calibri"/>
                <a:cs typeface="B Nazanin"/>
              </a:rPr>
              <a:t>انواع سیستم های اعلام حریق</a:t>
            </a:r>
            <a:endParaRPr lang="fa-IR" dirty="0">
              <a:solidFill>
                <a:schemeClr val="tx1"/>
              </a:solidFill>
            </a:endParaRPr>
          </a:p>
        </p:txBody>
      </p:sp>
      <p:sp>
        <p:nvSpPr>
          <p:cNvPr id="3" name="Content Placeholder 2"/>
          <p:cNvSpPr>
            <a:spLocks noGrp="1"/>
          </p:cNvSpPr>
          <p:nvPr>
            <p:ph idx="1"/>
          </p:nvPr>
        </p:nvSpPr>
        <p:spPr>
          <a:xfrm>
            <a:off x="457200" y="2435546"/>
            <a:ext cx="8229600" cy="1993586"/>
          </a:xfrm>
        </p:spPr>
        <p:txBody>
          <a:bodyPr/>
          <a:lstStyle/>
          <a:p>
            <a:pPr marL="514350" indent="-514350" algn="r" rtl="1">
              <a:buFont typeface="+mj-lt"/>
              <a:buAutoNum type="arabicPeriod"/>
            </a:pPr>
            <a:r>
              <a:rPr lang="fa-IR" dirty="0" smtClean="0">
                <a:solidFill>
                  <a:schemeClr val="tx2"/>
                </a:solidFill>
                <a:cs typeface="B Nazanin" pitchFamily="2" charset="-78"/>
              </a:rPr>
              <a:t>سیستم های متعارف</a:t>
            </a:r>
          </a:p>
          <a:p>
            <a:pPr marL="514350" indent="-514350" algn="r" rtl="1">
              <a:buFont typeface="+mj-lt"/>
              <a:buAutoNum type="arabicPeriod"/>
            </a:pPr>
            <a:r>
              <a:rPr lang="fa-IR" dirty="0" smtClean="0">
                <a:solidFill>
                  <a:schemeClr val="tx2"/>
                </a:solidFill>
                <a:cs typeface="B Nazanin" pitchFamily="2" charset="-78"/>
              </a:rPr>
              <a:t>سیستم های آدرس پذیر</a:t>
            </a:r>
          </a:p>
          <a:p>
            <a:pPr marL="514350" indent="-514350" algn="r" rtl="1">
              <a:buFont typeface="+mj-lt"/>
              <a:buAutoNum type="arabicPeriod"/>
            </a:pPr>
            <a:r>
              <a:rPr lang="fa-IR" dirty="0" smtClean="0">
                <a:solidFill>
                  <a:schemeClr val="tx2"/>
                </a:solidFill>
                <a:cs typeface="B Nazanin" pitchFamily="2" charset="-78"/>
              </a:rPr>
              <a:t>سیستم های هوشمند </a:t>
            </a:r>
            <a:endParaRPr lang="fa-IR" dirty="0">
              <a:solidFill>
                <a:schemeClr val="tx2"/>
              </a:solidFill>
              <a:cs typeface="B Nazanin" pitchFamily="2" charset="-78"/>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46</a:t>
            </a:fld>
            <a:endParaRPr lang="en-US"/>
          </a:p>
        </p:txBody>
      </p:sp>
    </p:spTree>
  </p:cSld>
  <p:clrMapOvr>
    <a:masterClrMapping/>
  </p:clrMapOvr>
  <p:transition>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lnSpc>
                <a:spcPct val="115000"/>
              </a:lnSpc>
              <a:spcAft>
                <a:spcPts val="1000"/>
              </a:spcAft>
            </a:pPr>
            <a:r>
              <a:rPr lang="fa-IR" sz="5400" b="1" dirty="0" smtClean="0">
                <a:solidFill>
                  <a:schemeClr val="tx1"/>
                </a:solidFill>
                <a:latin typeface="Times New Roman"/>
                <a:ea typeface="Calibri"/>
                <a:cs typeface="B Nazanin"/>
              </a:rPr>
              <a:t>سیستم اعلام حریق متعارف</a:t>
            </a:r>
            <a:endParaRPr lang="fa-IR" dirty="0">
              <a:solidFill>
                <a:schemeClr val="tx1"/>
              </a:solidFill>
            </a:endParaRPr>
          </a:p>
        </p:txBody>
      </p:sp>
      <p:sp>
        <p:nvSpPr>
          <p:cNvPr id="3" name="Content Placeholder 2"/>
          <p:cNvSpPr>
            <a:spLocks noGrp="1"/>
          </p:cNvSpPr>
          <p:nvPr>
            <p:ph idx="1"/>
          </p:nvPr>
        </p:nvSpPr>
        <p:spPr>
          <a:xfrm>
            <a:off x="457200" y="1935480"/>
            <a:ext cx="8229600" cy="4493916"/>
          </a:xfrm>
        </p:spPr>
        <p:txBody>
          <a:bodyPr>
            <a:normAutofit/>
          </a:bodyPr>
          <a:lstStyle/>
          <a:p>
            <a:pPr algn="just" rtl="1">
              <a:lnSpc>
                <a:spcPct val="115000"/>
              </a:lnSpc>
              <a:spcAft>
                <a:spcPts val="1000"/>
              </a:spcAft>
              <a:buNone/>
            </a:pPr>
            <a:r>
              <a:rPr lang="fa-IR" sz="2800" dirty="0" smtClean="0">
                <a:solidFill>
                  <a:schemeClr val="tx2"/>
                </a:solidFill>
                <a:latin typeface="Calibri"/>
                <a:ea typeface="Calibri"/>
                <a:cs typeface="Arial"/>
              </a:rPr>
              <a:t>از قدیمی ترین انواع سیستم های اعلام حریق است که علی رغم تغییرات کیفی اندک ، همچنان مورد استفاده قرار می گیرد.</a:t>
            </a:r>
          </a:p>
          <a:p>
            <a:pPr algn="just" rtl="1">
              <a:lnSpc>
                <a:spcPct val="115000"/>
              </a:lnSpc>
              <a:spcAft>
                <a:spcPts val="1000"/>
              </a:spcAft>
              <a:buNone/>
            </a:pPr>
            <a:r>
              <a:rPr lang="fa-IR" sz="2800" dirty="0" smtClean="0">
                <a:solidFill>
                  <a:schemeClr val="tx2"/>
                </a:solidFill>
                <a:latin typeface="Calibri"/>
                <a:ea typeface="Calibri"/>
                <a:cs typeface="Arial"/>
              </a:rPr>
              <a:t>در این سیستم از </a:t>
            </a:r>
            <a:r>
              <a:rPr lang="fa-IR" sz="2800" dirty="0" smtClean="0">
                <a:latin typeface="Calibri"/>
                <a:ea typeface="Calibri"/>
                <a:cs typeface="Arial"/>
              </a:rPr>
              <a:t>چندین آشکار ساز </a:t>
            </a:r>
            <a:r>
              <a:rPr lang="fa-IR" sz="2800" dirty="0" smtClean="0">
                <a:solidFill>
                  <a:schemeClr val="tx2"/>
                </a:solidFill>
                <a:latin typeface="Calibri"/>
                <a:ea typeface="Calibri"/>
                <a:cs typeface="Arial"/>
              </a:rPr>
              <a:t>که یک منطقه از ساختمان را پوشش می دهند در قالب یک مدار بهم پیوست به </a:t>
            </a:r>
            <a:r>
              <a:rPr lang="fa-IR" sz="2800" dirty="0" smtClean="0">
                <a:latin typeface="Calibri"/>
                <a:ea typeface="Calibri"/>
                <a:cs typeface="Arial"/>
              </a:rPr>
              <a:t>تابلوی کنترل مرکزی</a:t>
            </a:r>
            <a:r>
              <a:rPr lang="fa-IR" sz="2800" dirty="0" smtClean="0">
                <a:solidFill>
                  <a:schemeClr val="tx2"/>
                </a:solidFill>
                <a:latin typeface="Calibri"/>
                <a:ea typeface="Calibri"/>
                <a:cs typeface="Arial"/>
              </a:rPr>
              <a:t> متصل می شوند.بنابر این هر مدار نماینده یک منطقه است.</a:t>
            </a:r>
            <a:endParaRPr lang="en-US" sz="2800" dirty="0" smtClean="0">
              <a:solidFill>
                <a:schemeClr val="tx2"/>
              </a:solidFill>
              <a:latin typeface="Calibri"/>
              <a:ea typeface="Calibri"/>
              <a:cs typeface="Arial"/>
            </a:endParaRPr>
          </a:p>
          <a:p>
            <a:pPr algn="r" rtl="1"/>
            <a:endParaRPr lang="fa-IR" dirty="0">
              <a:solidFill>
                <a:schemeClr val="tx2"/>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47</a:t>
            </a:fld>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سیستم اعلام حریق آدرس پذیر</a:t>
            </a:r>
            <a:endParaRPr lang="fa-IR" dirty="0">
              <a:solidFill>
                <a:schemeClr val="tx1"/>
              </a:solidFill>
            </a:endParaRPr>
          </a:p>
        </p:txBody>
      </p:sp>
      <p:sp>
        <p:nvSpPr>
          <p:cNvPr id="3" name="Content Placeholder 2"/>
          <p:cNvSpPr>
            <a:spLocks noGrp="1"/>
          </p:cNvSpPr>
          <p:nvPr>
            <p:ph idx="1"/>
          </p:nvPr>
        </p:nvSpPr>
        <p:spPr>
          <a:xfrm>
            <a:off x="457200" y="2221232"/>
            <a:ext cx="8229600" cy="3779536"/>
          </a:xfrm>
        </p:spPr>
        <p:txBody>
          <a:bodyPr>
            <a:normAutofit fontScale="92500"/>
          </a:bodyPr>
          <a:lstStyle/>
          <a:p>
            <a:pPr algn="just" rtl="1">
              <a:lnSpc>
                <a:spcPct val="115000"/>
              </a:lnSpc>
              <a:spcAft>
                <a:spcPts val="1000"/>
              </a:spcAft>
              <a:buNone/>
            </a:pPr>
            <a:r>
              <a:rPr lang="fa-IR" sz="2800" dirty="0" smtClean="0">
                <a:solidFill>
                  <a:schemeClr val="tx2"/>
                </a:solidFill>
                <a:latin typeface="Times New Roman"/>
                <a:ea typeface="Calibri"/>
                <a:cs typeface="B Nazanin"/>
              </a:rPr>
              <a:t>اصول کشف و تشخیص حریق در سیستم های آدرس پذیر مشابه سیستم های متعارف است. آشکارسازها (دتکتورها)ی ادرس پذیر مانند آشکارسازهای متعارف دارای حساسیت ازپیش تعیین شده ی کارخانه ای و عملکردی رله گونه هستند با این تفاوت که از مکانیسم خاصی برای آدرس دهی برخوردارند. تابلوهای کنترل مرکزی سیستم های آدرس پذیر دارای </a:t>
            </a:r>
            <a:r>
              <a:rPr lang="fa-IR" sz="2800" dirty="0" smtClean="0">
                <a:latin typeface="Times New Roman"/>
                <a:ea typeface="Calibri"/>
                <a:cs typeface="B Nazanin"/>
              </a:rPr>
              <a:t>نمایشگر </a:t>
            </a:r>
            <a:r>
              <a:rPr lang="en-US" sz="2800" dirty="0" smtClean="0">
                <a:latin typeface="Times New Roman"/>
                <a:ea typeface="Calibri"/>
                <a:cs typeface="B Nazanin"/>
              </a:rPr>
              <a:t>LCD</a:t>
            </a:r>
            <a:r>
              <a:rPr lang="fa-IR" sz="2800" dirty="0" smtClean="0">
                <a:solidFill>
                  <a:schemeClr val="tx2"/>
                </a:solidFill>
                <a:latin typeface="Times New Roman"/>
                <a:ea typeface="Calibri"/>
                <a:cs typeface="B Nazanin"/>
              </a:rPr>
              <a:t> با </a:t>
            </a:r>
            <a:r>
              <a:rPr lang="fa-IR" sz="2800" dirty="0" smtClean="0">
                <a:latin typeface="Times New Roman"/>
                <a:ea typeface="Calibri"/>
                <a:cs typeface="B Nazanin"/>
              </a:rPr>
              <a:t>قابلیت نمایش پیام های کوتاه متنی </a:t>
            </a:r>
            <a:r>
              <a:rPr lang="fa-IR" sz="2800" dirty="0" smtClean="0">
                <a:solidFill>
                  <a:schemeClr val="tx2"/>
                </a:solidFill>
                <a:latin typeface="Times New Roman"/>
                <a:ea typeface="Calibri"/>
                <a:cs typeface="B Nazanin"/>
              </a:rPr>
              <a:t>هستند و     می توانند </a:t>
            </a:r>
            <a:r>
              <a:rPr lang="fa-IR" sz="2800" dirty="0" smtClean="0">
                <a:latin typeface="Times New Roman"/>
                <a:ea typeface="Calibri"/>
                <a:cs typeface="B Nazanin"/>
              </a:rPr>
              <a:t>هر یک از آشکارسازهای آدرس داده شده را  شناسایی کنند</a:t>
            </a:r>
            <a:r>
              <a:rPr lang="fa-IR" sz="2800" dirty="0" smtClean="0">
                <a:solidFill>
                  <a:schemeClr val="tx2"/>
                </a:solidFill>
                <a:latin typeface="Times New Roman"/>
                <a:ea typeface="Calibri"/>
                <a:cs typeface="B Nazanin"/>
              </a:rPr>
              <a:t>.</a:t>
            </a:r>
            <a:endParaRPr lang="en-US" sz="2800" dirty="0" smtClean="0">
              <a:solidFill>
                <a:schemeClr val="tx2"/>
              </a:solidFill>
              <a:latin typeface="Calibri"/>
              <a:ea typeface="Calibri"/>
              <a:cs typeface="Arial"/>
            </a:endParaRPr>
          </a:p>
          <a:p>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48</a:t>
            </a:fld>
            <a:endParaRPr lang="en-US" dirty="0"/>
          </a:p>
        </p:txBody>
      </p:sp>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سیستم اعلام حریق هوشمند</a:t>
            </a:r>
            <a:endParaRPr lang="fa-IR" dirty="0">
              <a:solidFill>
                <a:schemeClr val="tx1"/>
              </a:solidFill>
            </a:endParaRPr>
          </a:p>
        </p:txBody>
      </p:sp>
      <p:sp>
        <p:nvSpPr>
          <p:cNvPr id="3" name="Content Placeholder 2"/>
          <p:cNvSpPr>
            <a:spLocks noGrp="1"/>
          </p:cNvSpPr>
          <p:nvPr>
            <p:ph idx="1"/>
          </p:nvPr>
        </p:nvSpPr>
        <p:spPr>
          <a:xfrm>
            <a:off x="457200" y="2221232"/>
            <a:ext cx="8229600" cy="4065288"/>
          </a:xfrm>
        </p:spPr>
        <p:txBody>
          <a:bodyPr>
            <a:normAutofit fontScale="77500" lnSpcReduction="20000"/>
          </a:bodyPr>
          <a:lstStyle/>
          <a:p>
            <a:pPr algn="just" rtl="1">
              <a:lnSpc>
                <a:spcPct val="115000"/>
              </a:lnSpc>
              <a:spcAft>
                <a:spcPts val="1000"/>
              </a:spcAft>
              <a:buNone/>
            </a:pPr>
            <a:r>
              <a:rPr lang="fa-IR" sz="2800" dirty="0" smtClean="0">
                <a:solidFill>
                  <a:schemeClr val="tx2"/>
                </a:solidFill>
                <a:latin typeface="Times New Roman"/>
                <a:ea typeface="Calibri"/>
                <a:cs typeface="B Nazanin"/>
              </a:rPr>
              <a:t>در سیستم اعلام حریق هوشمند اساس عملکرد بر پایه استفاده از </a:t>
            </a:r>
            <a:r>
              <a:rPr lang="fa-IR" sz="2800" dirty="0" smtClean="0">
                <a:latin typeface="Times New Roman"/>
                <a:ea typeface="Calibri"/>
                <a:cs typeface="B Nazanin"/>
              </a:rPr>
              <a:t>ریزپردازنده در آشکارسازها و تابلوی کنتر مرکزی </a:t>
            </a:r>
            <a:r>
              <a:rPr lang="fa-IR" sz="2800" dirty="0" smtClean="0">
                <a:solidFill>
                  <a:schemeClr val="tx2"/>
                </a:solidFill>
                <a:latin typeface="Times New Roman"/>
                <a:ea typeface="Calibri"/>
                <a:cs typeface="B Nazanin"/>
              </a:rPr>
              <a:t>است.در این سیستم، آشکارسازها همواره فعال و پاسخگوی سیگنال های ارسالی ازسوی تابلوی کنترل مرکزی هستند و و مانند سیستمهای آدرس پذیر و متعارف تنها در دو وضعیت هشدار یا عدم هشدار قرار ندارند، در واقع </a:t>
            </a:r>
            <a:r>
              <a:rPr lang="fa-IR" sz="2800" dirty="0" smtClean="0">
                <a:latin typeface="Times New Roman"/>
                <a:ea typeface="Calibri"/>
                <a:cs typeface="B Nazanin"/>
              </a:rPr>
              <a:t>حساسیت آشکارسازهای این سیستم در مقابل اثرات آتش از طریق تابلوی کنترل مرکزی قابل تنظیم است.</a:t>
            </a:r>
          </a:p>
          <a:p>
            <a:pPr algn="just" rtl="1">
              <a:lnSpc>
                <a:spcPct val="115000"/>
              </a:lnSpc>
              <a:spcAft>
                <a:spcPts val="1000"/>
              </a:spcAft>
              <a:buNone/>
            </a:pPr>
            <a:r>
              <a:rPr lang="fa-IR" sz="2800" dirty="0" smtClean="0">
                <a:solidFill>
                  <a:schemeClr val="tx2"/>
                </a:solidFill>
                <a:latin typeface="Times New Roman"/>
                <a:ea typeface="Calibri"/>
                <a:cs typeface="B Nazanin"/>
              </a:rPr>
              <a:t>در اینگونه سیستم ها آشکارسازها نقش حسگرهایی را بازی می کنند که با </a:t>
            </a:r>
            <a:r>
              <a:rPr lang="fa-IR" sz="2800" dirty="0" smtClean="0">
                <a:latin typeface="Times New Roman"/>
                <a:ea typeface="Calibri"/>
                <a:cs typeface="B Nazanin"/>
              </a:rPr>
              <a:t>پایش پیوسته </a:t>
            </a:r>
            <a:r>
              <a:rPr lang="fa-IR" sz="2800" dirty="0" smtClean="0">
                <a:solidFill>
                  <a:schemeClr val="tx2"/>
                </a:solidFill>
                <a:latin typeface="Times New Roman"/>
                <a:ea typeface="Calibri"/>
                <a:cs typeface="B Nazanin"/>
              </a:rPr>
              <a:t>شرایط محیط از نظر دود و گرما و... اطلاعات را در اختیار تابلوی کنترل مرکزی قرار می دهند </a:t>
            </a:r>
            <a:r>
              <a:rPr lang="fa-IR" sz="2800" dirty="0" smtClean="0">
                <a:solidFill>
                  <a:srgbClr val="FF0000"/>
                </a:solidFill>
                <a:latin typeface="Times New Roman"/>
                <a:ea typeface="Calibri"/>
                <a:cs typeface="B Nazanin"/>
              </a:rPr>
              <a:t>(وظیفه تشخیص را برعهده ندارند) </a:t>
            </a:r>
            <a:r>
              <a:rPr lang="fa-IR" sz="2800" dirty="0" smtClean="0">
                <a:solidFill>
                  <a:schemeClr val="tx2"/>
                </a:solidFill>
                <a:latin typeface="Times New Roman"/>
                <a:ea typeface="Calibri"/>
                <a:cs typeface="B Nazanin"/>
              </a:rPr>
              <a:t>و تابلو نیز براساس تنظیمات از پیش تعیین شده نرم افزاری ، واکنش مناسب را نشان می دهد و </a:t>
            </a:r>
            <a:r>
              <a:rPr lang="fa-IR" sz="2800" dirty="0" smtClean="0">
                <a:solidFill>
                  <a:srgbClr val="FF0000"/>
                </a:solidFill>
                <a:latin typeface="Times New Roman"/>
                <a:ea typeface="Calibri"/>
                <a:cs typeface="B Nazanin"/>
              </a:rPr>
              <a:t>وظیفه تشخیص وضعیت های عادی یا غیرعادی بر عهده ی تابلوی کنترل مرکزی می باشد.</a:t>
            </a:r>
            <a:endParaRPr lang="en-US" sz="2800" dirty="0" smtClean="0">
              <a:solidFill>
                <a:srgbClr val="FF0000"/>
              </a:solidFill>
              <a:latin typeface="Calibri"/>
              <a:ea typeface="Calibri"/>
              <a:cs typeface="Arial"/>
            </a:endParaRPr>
          </a:p>
          <a:p>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49</a:t>
            </a:fld>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1" name="Rectangle 9"/>
          <p:cNvSpPr>
            <a:spLocks noGrp="1" noChangeArrowheads="1"/>
          </p:cNvSpPr>
          <p:nvPr>
            <p:ph type="subTitle" idx="4294967295"/>
          </p:nvPr>
        </p:nvSpPr>
        <p:spPr>
          <a:xfrm>
            <a:off x="285721" y="887432"/>
            <a:ext cx="6858048" cy="5327650"/>
          </a:xfrm>
        </p:spPr>
        <p:txBody>
          <a:bodyPr/>
          <a:lstStyle/>
          <a:p>
            <a:pPr algn="r" rtl="1" eaLnBrk="1" hangingPunct="1">
              <a:lnSpc>
                <a:spcPct val="90000"/>
              </a:lnSpc>
              <a:buNone/>
              <a:defRPr/>
            </a:pPr>
            <a:r>
              <a:rPr lang="fa-IR" sz="2400" dirty="0" smtClean="0"/>
              <a:t>حداقل تراکم اکسیژن لازم در هوا برای آتش گیری 15 تا </a:t>
            </a:r>
          </a:p>
          <a:p>
            <a:pPr algn="r" rtl="1" eaLnBrk="1" hangingPunct="1">
              <a:lnSpc>
                <a:spcPct val="90000"/>
              </a:lnSpc>
              <a:buNone/>
              <a:defRPr/>
            </a:pPr>
            <a:r>
              <a:rPr lang="fa-IR" sz="2400" dirty="0" smtClean="0"/>
              <a:t>16 % است. برخی از مواد مانند اکسیدهای آلی که خودشان درصدی از اکسیژن را دارند، میزان اکسیژن کمتری برای وقوع آتش سوزی نیاز دارند. </a:t>
            </a:r>
          </a:p>
          <a:p>
            <a:pPr algn="r" rtl="1" eaLnBrk="1" hangingPunct="1">
              <a:lnSpc>
                <a:spcPct val="90000"/>
              </a:lnSpc>
              <a:buNone/>
              <a:defRPr/>
            </a:pPr>
            <a:endParaRPr lang="fa-IR" sz="2400" dirty="0" smtClean="0"/>
          </a:p>
          <a:p>
            <a:pPr algn="r" rtl="1" eaLnBrk="1" hangingPunct="1">
              <a:lnSpc>
                <a:spcPct val="90000"/>
              </a:lnSpc>
              <a:buNone/>
              <a:defRPr/>
            </a:pPr>
            <a:r>
              <a:rPr lang="fa-IR" sz="2400" dirty="0" smtClean="0"/>
              <a:t>تمامی موادی که به نحوی قابلیت تجزیه و اکسیداسیون اگزوترمیک را داشته باشند به عنوان ماده ی سوختنی قلمداد </a:t>
            </a:r>
          </a:p>
          <a:p>
            <a:pPr algn="r" rtl="1" eaLnBrk="1" hangingPunct="1">
              <a:lnSpc>
                <a:spcPct val="90000"/>
              </a:lnSpc>
              <a:buNone/>
              <a:defRPr/>
            </a:pPr>
            <a:r>
              <a:rPr lang="fa-IR" sz="2400" dirty="0" smtClean="0"/>
              <a:t>می شوند. این مواد می توانند جامد، مایع یا گاز با منشأ طبیعی یا مصنوعی باشند.</a:t>
            </a:r>
          </a:p>
          <a:p>
            <a:pPr algn="r" rtl="1" eaLnBrk="1" hangingPunct="1">
              <a:lnSpc>
                <a:spcPct val="90000"/>
              </a:lnSpc>
              <a:buNone/>
              <a:defRPr/>
            </a:pPr>
            <a:endParaRPr lang="fa-IR" sz="2400" dirty="0" smtClean="0"/>
          </a:p>
          <a:p>
            <a:pPr algn="r" rtl="1" eaLnBrk="1" hangingPunct="1">
              <a:lnSpc>
                <a:spcPct val="90000"/>
              </a:lnSpc>
              <a:buNone/>
              <a:defRPr/>
            </a:pPr>
            <a:r>
              <a:rPr lang="fa-IR" sz="2400" dirty="0" smtClean="0"/>
              <a:t>برای شروع هر آتش سوزی نیاز به درجه حرارت کافی است حتی در مواردیکه آتش شروع شده باشد.</a:t>
            </a:r>
          </a:p>
          <a:p>
            <a:pPr algn="r" rtl="1" eaLnBrk="1" hangingPunct="1">
              <a:lnSpc>
                <a:spcPct val="90000"/>
              </a:lnSpc>
              <a:buNone/>
              <a:defRPr/>
            </a:pPr>
            <a:r>
              <a:rPr lang="fa-IR" sz="2400" dirty="0" smtClean="0"/>
              <a:t>حرارت لازم در آتش سوزی با دو اصطلاح تعریف می شود:</a:t>
            </a:r>
          </a:p>
          <a:p>
            <a:pPr algn="r" rtl="1" eaLnBrk="1" hangingPunct="1">
              <a:lnSpc>
                <a:spcPct val="90000"/>
              </a:lnSpc>
              <a:buNone/>
              <a:defRPr/>
            </a:pPr>
            <a:r>
              <a:rPr lang="fa-IR" sz="2400" dirty="0" smtClean="0"/>
              <a:t>نقطه ی شعله زنی ، درجه ی آتش گیری</a:t>
            </a:r>
            <a:endParaRPr lang="en-US" sz="2400" dirty="0" smtClean="0"/>
          </a:p>
        </p:txBody>
      </p:sp>
      <p:sp>
        <p:nvSpPr>
          <p:cNvPr id="69634" name="Rectangle 2"/>
          <p:cNvSpPr>
            <a:spLocks noGrp="1" noChangeArrowheads="1"/>
          </p:cNvSpPr>
          <p:nvPr>
            <p:ph type="ctrTitle" idx="4294967295"/>
          </p:nvPr>
        </p:nvSpPr>
        <p:spPr>
          <a:xfrm>
            <a:off x="0" y="2420938"/>
            <a:ext cx="7772400" cy="1736725"/>
          </a:xfrm>
        </p:spPr>
        <p:txBody>
          <a:bodyPr/>
          <a:lstStyle/>
          <a:p>
            <a:pPr algn="r" eaLnBrk="1" hangingPunct="1">
              <a:defRPr/>
            </a:pPr>
            <a:r>
              <a:rPr lang="fa-IR" sz="4400" dirty="0" smtClean="0"/>
              <a:t>       </a:t>
            </a:r>
            <a:endParaRPr lang="en-US" sz="4400" dirty="0" smtClean="0"/>
          </a:p>
        </p:txBody>
      </p:sp>
      <p:sp>
        <p:nvSpPr>
          <p:cNvPr id="69640" name="AutoShape 8"/>
          <p:cNvSpPr>
            <a:spLocks noChangeArrowheads="1"/>
          </p:cNvSpPr>
          <p:nvPr/>
        </p:nvSpPr>
        <p:spPr bwMode="auto">
          <a:xfrm>
            <a:off x="7286644" y="1071546"/>
            <a:ext cx="1417638" cy="914400"/>
          </a:xfrm>
          <a:prstGeom prst="star24">
            <a:avLst>
              <a:gd name="adj" fmla="val 37500"/>
            </a:avLst>
          </a:prstGeom>
          <a:solidFill>
            <a:srgbClr val="FF6600"/>
          </a:solidFill>
          <a:ln w="9525">
            <a:solidFill>
              <a:srgbClr val="000000"/>
            </a:solidFill>
            <a:miter lim="800000"/>
            <a:headEnd/>
            <a:tailEnd/>
          </a:ln>
        </p:spPr>
        <p:txBody>
          <a:bodyPr wrap="none" anchor="ctr"/>
          <a:lstStyle/>
          <a:p>
            <a:pPr algn="ctr"/>
            <a:r>
              <a:rPr lang="fa-IR" sz="2800" dirty="0"/>
              <a:t>اکسیژن</a:t>
            </a:r>
            <a:endParaRPr lang="en-US" sz="2800" dirty="0"/>
          </a:p>
        </p:txBody>
      </p:sp>
      <p:sp>
        <p:nvSpPr>
          <p:cNvPr id="69642" name="AutoShape 10"/>
          <p:cNvSpPr>
            <a:spLocks noChangeArrowheads="1"/>
          </p:cNvSpPr>
          <p:nvPr/>
        </p:nvSpPr>
        <p:spPr bwMode="auto">
          <a:xfrm>
            <a:off x="7143768" y="2786058"/>
            <a:ext cx="1778000" cy="1081087"/>
          </a:xfrm>
          <a:prstGeom prst="star24">
            <a:avLst>
              <a:gd name="adj" fmla="val 37500"/>
            </a:avLst>
          </a:prstGeom>
          <a:solidFill>
            <a:srgbClr val="FF6600"/>
          </a:solidFill>
          <a:ln w="9525">
            <a:solidFill>
              <a:srgbClr val="000000"/>
            </a:solidFill>
            <a:miter lim="800000"/>
            <a:headEnd/>
            <a:tailEnd/>
          </a:ln>
        </p:spPr>
        <p:txBody>
          <a:bodyPr wrap="none" anchor="ctr"/>
          <a:lstStyle/>
          <a:p>
            <a:pPr algn="ctr"/>
            <a:r>
              <a:rPr lang="fa-IR" sz="2800" dirty="0"/>
              <a:t>مواد</a:t>
            </a:r>
          </a:p>
          <a:p>
            <a:pPr algn="ctr"/>
            <a:r>
              <a:rPr lang="fa-IR" sz="2800" dirty="0"/>
              <a:t>سوختنی</a:t>
            </a:r>
            <a:endParaRPr lang="en-US" sz="2800" dirty="0"/>
          </a:p>
        </p:txBody>
      </p:sp>
      <p:sp>
        <p:nvSpPr>
          <p:cNvPr id="69643" name="AutoShape 11"/>
          <p:cNvSpPr>
            <a:spLocks noChangeArrowheads="1"/>
          </p:cNvSpPr>
          <p:nvPr/>
        </p:nvSpPr>
        <p:spPr bwMode="auto">
          <a:xfrm>
            <a:off x="7286644" y="4857760"/>
            <a:ext cx="1562100" cy="914400"/>
          </a:xfrm>
          <a:prstGeom prst="star24">
            <a:avLst>
              <a:gd name="adj" fmla="val 37500"/>
            </a:avLst>
          </a:prstGeom>
          <a:solidFill>
            <a:srgbClr val="FF6600"/>
          </a:solidFill>
          <a:ln w="9525">
            <a:solidFill>
              <a:srgbClr val="000000"/>
            </a:solidFill>
            <a:miter lim="800000"/>
            <a:headEnd/>
            <a:tailEnd/>
          </a:ln>
        </p:spPr>
        <p:txBody>
          <a:bodyPr wrap="none" anchor="ctr"/>
          <a:lstStyle/>
          <a:p>
            <a:pPr algn="ctr"/>
            <a:r>
              <a:rPr lang="fa-IR" sz="2800" dirty="0"/>
              <a:t>حرارت</a:t>
            </a:r>
            <a:endParaRPr lang="en-US" sz="2800" dirty="0"/>
          </a:p>
        </p:txBody>
      </p:sp>
      <p:sp>
        <p:nvSpPr>
          <p:cNvPr id="7" name="Slide Number Placeholder 6"/>
          <p:cNvSpPr>
            <a:spLocks noGrp="1"/>
          </p:cNvSpPr>
          <p:nvPr>
            <p:ph type="sldNum" sz="quarter" idx="12"/>
          </p:nvPr>
        </p:nvSpPr>
        <p:spPr/>
        <p:txBody>
          <a:bodyPr/>
          <a:lstStyle/>
          <a:p>
            <a:pPr>
              <a:defRPr/>
            </a:pPr>
            <a:fld id="{6BD9C2F8-08CA-49F5-BEA7-930E8DE8D713}" type="slidenum">
              <a:rPr lang="fa-IR" smtClean="0">
                <a:solidFill>
                  <a:schemeClr val="tx1"/>
                </a:solidFill>
              </a:rPr>
              <a:pPr>
                <a:defRPr/>
              </a:pPr>
              <a:t>5</a:t>
            </a:fld>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9640"/>
                                        </p:tgtEl>
                                        <p:attrNameLst>
                                          <p:attrName>style.visibility</p:attrName>
                                        </p:attrNameLst>
                                      </p:cBhvr>
                                      <p:to>
                                        <p:strVal val="visible"/>
                                      </p:to>
                                    </p:set>
                                    <p:animEffect transition="in" filter="diamond(in)">
                                      <p:cBhvr>
                                        <p:cTn id="7" dur="2000"/>
                                        <p:tgtEl>
                                          <p:spTgt spid="696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641">
                                            <p:txEl>
                                              <p:pRg st="0" end="0"/>
                                            </p:txEl>
                                          </p:spTgt>
                                        </p:tgtEl>
                                        <p:attrNameLst>
                                          <p:attrName>style.visibility</p:attrName>
                                        </p:attrNameLst>
                                      </p:cBhvr>
                                      <p:to>
                                        <p:strVal val="visible"/>
                                      </p:to>
                                    </p:set>
                                    <p:animEffect transition="in" filter="blinds(horizontal)">
                                      <p:cBhvr>
                                        <p:cTn id="12" dur="500"/>
                                        <p:tgtEl>
                                          <p:spTgt spid="69641">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9641">
                                            <p:txEl>
                                              <p:pRg st="1" end="1"/>
                                            </p:txEl>
                                          </p:spTgt>
                                        </p:tgtEl>
                                        <p:attrNameLst>
                                          <p:attrName>style.visibility</p:attrName>
                                        </p:attrNameLst>
                                      </p:cBhvr>
                                      <p:to>
                                        <p:strVal val="visible"/>
                                      </p:to>
                                    </p:set>
                                    <p:animEffect transition="in" filter="blinds(horizontal)">
                                      <p:cBhvr>
                                        <p:cTn id="15" dur="500"/>
                                        <p:tgtEl>
                                          <p:spTgt spid="696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69642"/>
                                        </p:tgtEl>
                                        <p:attrNameLst>
                                          <p:attrName>style.visibility</p:attrName>
                                        </p:attrNameLst>
                                      </p:cBhvr>
                                      <p:to>
                                        <p:strVal val="visible"/>
                                      </p:to>
                                    </p:set>
                                    <p:animEffect transition="in" filter="diamond(in)">
                                      <p:cBhvr>
                                        <p:cTn id="20" dur="2000"/>
                                        <p:tgtEl>
                                          <p:spTgt spid="6964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9641">
                                            <p:txEl>
                                              <p:pRg st="3" end="3"/>
                                            </p:txEl>
                                          </p:spTgt>
                                        </p:tgtEl>
                                        <p:attrNameLst>
                                          <p:attrName>style.visibility</p:attrName>
                                        </p:attrNameLst>
                                      </p:cBhvr>
                                      <p:to>
                                        <p:strVal val="visible"/>
                                      </p:to>
                                    </p:set>
                                    <p:animEffect transition="in" filter="diamond(in)">
                                      <p:cBhvr>
                                        <p:cTn id="25" dur="2000"/>
                                        <p:tgtEl>
                                          <p:spTgt spid="69641">
                                            <p:txEl>
                                              <p:pRg st="3" end="3"/>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69641">
                                            <p:txEl>
                                              <p:pRg st="4" end="4"/>
                                            </p:txEl>
                                          </p:spTgt>
                                        </p:tgtEl>
                                        <p:attrNameLst>
                                          <p:attrName>style.visibility</p:attrName>
                                        </p:attrNameLst>
                                      </p:cBhvr>
                                      <p:to>
                                        <p:strVal val="visible"/>
                                      </p:to>
                                    </p:set>
                                    <p:animEffect transition="in" filter="diamond(in)">
                                      <p:cBhvr>
                                        <p:cTn id="28" dur="2000"/>
                                        <p:tgtEl>
                                          <p:spTgt spid="6964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69643"/>
                                        </p:tgtEl>
                                        <p:attrNameLst>
                                          <p:attrName>style.visibility</p:attrName>
                                        </p:attrNameLst>
                                      </p:cBhvr>
                                      <p:to>
                                        <p:strVal val="visible"/>
                                      </p:to>
                                    </p:set>
                                    <p:animEffect transition="in" filter="diamond(in)">
                                      <p:cBhvr>
                                        <p:cTn id="33" dur="2000"/>
                                        <p:tgtEl>
                                          <p:spTgt spid="69643"/>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69641">
                                            <p:txEl>
                                              <p:pRg st="6" end="6"/>
                                            </p:txEl>
                                          </p:spTgt>
                                        </p:tgtEl>
                                        <p:attrNameLst>
                                          <p:attrName>style.visibility</p:attrName>
                                        </p:attrNameLst>
                                      </p:cBhvr>
                                      <p:to>
                                        <p:strVal val="visible"/>
                                      </p:to>
                                    </p:set>
                                    <p:animEffect transition="in" filter="diamond(in)">
                                      <p:cBhvr>
                                        <p:cTn id="38" dur="2000"/>
                                        <p:tgtEl>
                                          <p:spTgt spid="69641">
                                            <p:txEl>
                                              <p:pRg st="6" end="6"/>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69641">
                                            <p:txEl>
                                              <p:pRg st="7" end="7"/>
                                            </p:txEl>
                                          </p:spTgt>
                                        </p:tgtEl>
                                        <p:attrNameLst>
                                          <p:attrName>style.visibility</p:attrName>
                                        </p:attrNameLst>
                                      </p:cBhvr>
                                      <p:to>
                                        <p:strVal val="visible"/>
                                      </p:to>
                                    </p:set>
                                    <p:animEffect transition="in" filter="diamond(in)">
                                      <p:cBhvr>
                                        <p:cTn id="41" dur="2000"/>
                                        <p:tgtEl>
                                          <p:spTgt spid="69641">
                                            <p:txEl>
                                              <p:pRg st="7" end="7"/>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69641">
                                            <p:txEl>
                                              <p:pRg st="8" end="8"/>
                                            </p:txEl>
                                          </p:spTgt>
                                        </p:tgtEl>
                                        <p:attrNameLst>
                                          <p:attrName>style.visibility</p:attrName>
                                        </p:attrNameLst>
                                      </p:cBhvr>
                                      <p:to>
                                        <p:strVal val="visible"/>
                                      </p:to>
                                    </p:set>
                                    <p:animEffect transition="in" filter="diamond(in)">
                                      <p:cBhvr>
                                        <p:cTn id="44" dur="2000"/>
                                        <p:tgtEl>
                                          <p:spTgt spid="6964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P spid="69642" grpId="0" animBg="1"/>
      <p:bldP spid="6964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39028"/>
          </a:xfrm>
        </p:spPr>
        <p:txBody>
          <a:bodyPr>
            <a:normAutofit fontScale="90000"/>
          </a:bodyPr>
          <a:lstStyle/>
          <a:p>
            <a:pPr algn="ctr"/>
            <a:r>
              <a:rPr lang="fa-IR" sz="5400" b="1" dirty="0" smtClean="0">
                <a:solidFill>
                  <a:schemeClr val="tx1"/>
                </a:solidFill>
                <a:latin typeface="Times New Roman"/>
                <a:ea typeface="Calibri"/>
                <a:cs typeface="B Nazanin"/>
              </a:rPr>
              <a:t>برخی از مزایای سیستم اعلام حریق هوشمند</a:t>
            </a:r>
            <a:endParaRPr lang="fa-IR" dirty="0">
              <a:solidFill>
                <a:schemeClr val="tx1"/>
              </a:solidFill>
            </a:endParaRPr>
          </a:p>
        </p:txBody>
      </p:sp>
      <p:sp>
        <p:nvSpPr>
          <p:cNvPr id="3" name="Content Placeholder 2"/>
          <p:cNvSpPr>
            <a:spLocks noGrp="1"/>
          </p:cNvSpPr>
          <p:nvPr>
            <p:ph idx="1"/>
          </p:nvPr>
        </p:nvSpPr>
        <p:spPr>
          <a:xfrm>
            <a:off x="457200" y="2221232"/>
            <a:ext cx="8229600" cy="4065288"/>
          </a:xfrm>
        </p:spPr>
        <p:txBody>
          <a:bodyPr>
            <a:normAutofit/>
          </a:bodyPr>
          <a:lstStyle/>
          <a:p>
            <a:pPr algn="r" rtl="1"/>
            <a:r>
              <a:rPr lang="fa-IR" dirty="0" smtClean="0"/>
              <a:t> </a:t>
            </a:r>
            <a:r>
              <a:rPr lang="fa-IR" dirty="0" smtClean="0">
                <a:solidFill>
                  <a:schemeClr val="tx2"/>
                </a:solidFill>
              </a:rPr>
              <a:t>انتخاب حساسیت منحصر به فرد برای هر حسگر</a:t>
            </a:r>
          </a:p>
          <a:p>
            <a:pPr algn="r" rtl="1"/>
            <a:r>
              <a:rPr lang="fa-IR" dirty="0" smtClean="0">
                <a:solidFill>
                  <a:schemeClr val="tx2"/>
                </a:solidFill>
              </a:rPr>
              <a:t> پایش فعال و مستمر حساسیت و آزمودن حسگرها</a:t>
            </a:r>
          </a:p>
          <a:p>
            <a:pPr algn="r" rtl="1"/>
            <a:r>
              <a:rPr lang="fa-IR" dirty="0" smtClean="0">
                <a:solidFill>
                  <a:schemeClr val="tx2"/>
                </a:solidFill>
              </a:rPr>
              <a:t> جبران تغییرات محیطی و تاثیر آن بر حساسیت حسگرها</a:t>
            </a:r>
          </a:p>
          <a:p>
            <a:pPr algn="r" rtl="1"/>
            <a:r>
              <a:rPr lang="fa-IR" dirty="0" smtClean="0">
                <a:solidFill>
                  <a:schemeClr val="tx2"/>
                </a:solidFill>
              </a:rPr>
              <a:t> خودعیب یابی</a:t>
            </a:r>
          </a:p>
          <a:p>
            <a:pPr algn="r" rtl="1"/>
            <a:r>
              <a:rPr lang="fa-IR" dirty="0" smtClean="0">
                <a:solidFill>
                  <a:schemeClr val="tx2"/>
                </a:solidFill>
              </a:rPr>
              <a:t> واکنش سریع</a:t>
            </a:r>
          </a:p>
          <a:p>
            <a:pPr algn="r" rtl="1"/>
            <a:r>
              <a:rPr lang="fa-IR" dirty="0" smtClean="0">
                <a:solidFill>
                  <a:schemeClr val="tx2"/>
                </a:solidFill>
              </a:rPr>
              <a:t>قابلیت اتصال به سایر سیستم های امنیتی و حفاظتی</a:t>
            </a:r>
          </a:p>
          <a:p>
            <a:pPr algn="r" rtl="1"/>
            <a:r>
              <a:rPr lang="fa-IR" dirty="0" smtClean="0">
                <a:solidFill>
                  <a:schemeClr val="tx2"/>
                </a:solidFill>
              </a:rPr>
              <a:t>کاهش هزینه های نگهداری ، بهره برداری و توسعه احتمال</a:t>
            </a:r>
          </a:p>
          <a:p>
            <a:pPr algn="r" rtl="1"/>
            <a:r>
              <a:rPr lang="fa-IR" dirty="0" smtClean="0">
                <a:solidFill>
                  <a:schemeClr val="tx2"/>
                </a:solidFill>
              </a:rPr>
              <a:t> و... </a:t>
            </a:r>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50</a:t>
            </a:fld>
            <a:endParaRPr lang="en-US"/>
          </a:p>
        </p:txBody>
      </p:sp>
    </p:spTree>
  </p:cSld>
  <p:clrMapOvr>
    <a:masterClrMapping/>
  </p:clrMapOvr>
  <p:transition>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81838"/>
          </a:xfrm>
        </p:spPr>
        <p:txBody>
          <a:bodyPr>
            <a:normAutofit/>
          </a:bodyPr>
          <a:lstStyle/>
          <a:p>
            <a:pPr algn="ctr"/>
            <a:r>
              <a:rPr lang="fa-IR" sz="5400" b="1" dirty="0" smtClean="0">
                <a:solidFill>
                  <a:schemeClr val="tx1"/>
                </a:solidFill>
                <a:latin typeface="Times New Roman"/>
                <a:ea typeface="Calibri"/>
                <a:cs typeface="B Nazanin"/>
              </a:rPr>
              <a:t>اجزای سیستم اعلام حریق</a:t>
            </a:r>
            <a:endParaRPr lang="fa-IR" dirty="0">
              <a:solidFill>
                <a:schemeClr val="tx1"/>
              </a:solidFill>
            </a:endParaRPr>
          </a:p>
        </p:txBody>
      </p:sp>
      <p:sp>
        <p:nvSpPr>
          <p:cNvPr id="3" name="Content Placeholder 2"/>
          <p:cNvSpPr>
            <a:spLocks noGrp="1"/>
          </p:cNvSpPr>
          <p:nvPr>
            <p:ph idx="1"/>
          </p:nvPr>
        </p:nvSpPr>
        <p:spPr>
          <a:xfrm>
            <a:off x="457200" y="2221232"/>
            <a:ext cx="8229600" cy="4065288"/>
          </a:xfrm>
        </p:spPr>
        <p:txBody>
          <a:bodyPr>
            <a:normAutofit/>
          </a:bodyPr>
          <a:lstStyle/>
          <a:p>
            <a:pPr marL="514350" indent="-514350" algn="r" rtl="1">
              <a:buFont typeface="+mj-lt"/>
              <a:buAutoNum type="arabicPeriod"/>
            </a:pPr>
            <a:r>
              <a:rPr lang="fa-IR" dirty="0" smtClean="0"/>
              <a:t> </a:t>
            </a:r>
            <a:r>
              <a:rPr lang="fa-IR" dirty="0" smtClean="0">
                <a:solidFill>
                  <a:schemeClr val="tx2"/>
                </a:solidFill>
              </a:rPr>
              <a:t>تابلوی کنترل مرکزی</a:t>
            </a:r>
          </a:p>
          <a:p>
            <a:pPr marL="514350" indent="-514350" algn="r" rtl="1">
              <a:buFont typeface="+mj-lt"/>
              <a:buAutoNum type="arabicPeriod"/>
            </a:pPr>
            <a:r>
              <a:rPr lang="fa-IR" dirty="0" smtClean="0">
                <a:solidFill>
                  <a:schemeClr val="tx2"/>
                </a:solidFill>
              </a:rPr>
              <a:t>شستی های اعلام حریق</a:t>
            </a:r>
          </a:p>
          <a:p>
            <a:pPr marL="514350" indent="-514350" algn="r" rtl="1">
              <a:buFont typeface="+mj-lt"/>
              <a:buAutoNum type="arabicPeriod"/>
            </a:pPr>
            <a:r>
              <a:rPr lang="fa-IR" dirty="0" smtClean="0">
                <a:solidFill>
                  <a:schemeClr val="tx2"/>
                </a:solidFill>
              </a:rPr>
              <a:t>آشکارسازها ( دتکتورها )</a:t>
            </a:r>
          </a:p>
          <a:p>
            <a:pPr marL="514350" indent="-514350" algn="r" rtl="1">
              <a:buFont typeface="+mj-lt"/>
              <a:buAutoNum type="arabicPeriod"/>
            </a:pPr>
            <a:r>
              <a:rPr lang="fa-IR" dirty="0" smtClean="0">
                <a:solidFill>
                  <a:schemeClr val="tx2"/>
                </a:solidFill>
              </a:rPr>
              <a:t>اعلام کننده های شنیداری</a:t>
            </a:r>
          </a:p>
          <a:p>
            <a:pPr marL="514350" indent="-514350" algn="r" rtl="1">
              <a:buFont typeface="+mj-lt"/>
              <a:buAutoNum type="arabicPeriod"/>
            </a:pPr>
            <a:r>
              <a:rPr lang="fa-IR" dirty="0" smtClean="0">
                <a:solidFill>
                  <a:schemeClr val="tx2"/>
                </a:solidFill>
              </a:rPr>
              <a:t> نشانگرهای دیداری</a:t>
            </a:r>
          </a:p>
        </p:txBody>
      </p:sp>
      <p:sp>
        <p:nvSpPr>
          <p:cNvPr id="4" name="Slide Number Placeholder 3"/>
          <p:cNvSpPr>
            <a:spLocks noGrp="1"/>
          </p:cNvSpPr>
          <p:nvPr>
            <p:ph type="sldNum" sz="quarter" idx="12"/>
          </p:nvPr>
        </p:nvSpPr>
        <p:spPr/>
        <p:txBody>
          <a:bodyPr/>
          <a:lstStyle/>
          <a:p>
            <a:fld id="{1C3FAFB6-9DF1-475A-9BC7-194344494A18}" type="slidenum">
              <a:rPr lang="en-US" smtClean="0"/>
              <a:pPr/>
              <a:t>51</a:t>
            </a:fld>
            <a:endParaRPr lang="en-US"/>
          </a:p>
        </p:txBody>
      </p:sp>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81838"/>
          </a:xfrm>
        </p:spPr>
        <p:txBody>
          <a:bodyPr>
            <a:normAutofit/>
          </a:bodyPr>
          <a:lstStyle/>
          <a:p>
            <a:pPr algn="ctr"/>
            <a:r>
              <a:rPr lang="fa-IR" sz="5400" dirty="0" smtClean="0">
                <a:solidFill>
                  <a:schemeClr val="tx1"/>
                </a:solidFill>
              </a:rPr>
              <a:t>1. تابلوی کنترل مرکزی :</a:t>
            </a:r>
            <a:endParaRPr lang="fa-IR" dirty="0">
              <a:solidFill>
                <a:schemeClr val="tx1"/>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52</a:t>
            </a:fld>
            <a:endParaRPr lang="en-US"/>
          </a:p>
        </p:txBody>
      </p:sp>
      <p:sp>
        <p:nvSpPr>
          <p:cNvPr id="5" name="Content Placeholder 4"/>
          <p:cNvSpPr>
            <a:spLocks noGrp="1"/>
          </p:cNvSpPr>
          <p:nvPr>
            <p:ph idx="1"/>
          </p:nvPr>
        </p:nvSpPr>
        <p:spPr>
          <a:xfrm>
            <a:off x="457200" y="1935480"/>
            <a:ext cx="8229600" cy="1993586"/>
          </a:xfrm>
        </p:spPr>
        <p:txBody>
          <a:bodyPr/>
          <a:lstStyle/>
          <a:p>
            <a:pPr algn="just" rtl="1">
              <a:buNone/>
            </a:pPr>
            <a:r>
              <a:rPr lang="fa-IR" dirty="0" smtClean="0">
                <a:solidFill>
                  <a:schemeClr val="tx2"/>
                </a:solidFill>
              </a:rPr>
              <a:t>به عنوان مغز سیستم اعلام حریق محسوب می شود.</a:t>
            </a:r>
          </a:p>
          <a:p>
            <a:pPr algn="just" rtl="1">
              <a:buNone/>
            </a:pPr>
            <a:r>
              <a:rPr lang="fa-IR" dirty="0" smtClean="0">
                <a:solidFill>
                  <a:schemeClr val="tx2"/>
                </a:solidFill>
              </a:rPr>
              <a:t> این تابلو ضمن پایش کلیه ورودی ها ، کلیه سیستم های خروجی را نیز کنترل می کند و در عین حال توان الکتریکی کلیه بخش ها از طریق همین تابلو تامین می شود.</a:t>
            </a:r>
          </a:p>
        </p:txBody>
      </p:sp>
      <p:pic>
        <p:nvPicPr>
          <p:cNvPr id="6" name="Picture 2" descr="K:\fire safety\fire pic\FireDect&amp;AlarmSys.jpg"/>
          <p:cNvPicPr>
            <a:picLocks noChangeAspect="1" noChangeArrowheads="1"/>
          </p:cNvPicPr>
          <p:nvPr/>
        </p:nvPicPr>
        <p:blipFill>
          <a:blip r:embed="rId2"/>
          <a:srcRect l="5000" t="6250" r="6022" b="5000"/>
          <a:stretch>
            <a:fillRect/>
          </a:stretch>
        </p:blipFill>
        <p:spPr bwMode="auto">
          <a:xfrm>
            <a:off x="2071670" y="3857628"/>
            <a:ext cx="4857784" cy="2714644"/>
          </a:xfrm>
          <a:prstGeom prst="rect">
            <a:avLst/>
          </a:prstGeom>
          <a:noFill/>
        </p:spPr>
      </p:pic>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00042"/>
            <a:ext cx="8229600" cy="1071570"/>
          </a:xfrm>
        </p:spPr>
        <p:txBody>
          <a:bodyPr>
            <a:normAutofit/>
          </a:bodyPr>
          <a:lstStyle/>
          <a:p>
            <a:pPr algn="ctr"/>
            <a:r>
              <a:rPr lang="fa-IR" sz="4800" dirty="0" smtClean="0">
                <a:solidFill>
                  <a:schemeClr val="tx1"/>
                </a:solidFill>
              </a:rPr>
              <a:t>2. شستی های اعلام حریق :</a:t>
            </a:r>
            <a:endParaRPr lang="fa-IR" sz="4800" dirty="0">
              <a:solidFill>
                <a:schemeClr val="tx1"/>
              </a:solidFill>
            </a:endParaRPr>
          </a:p>
        </p:txBody>
      </p:sp>
      <p:sp>
        <p:nvSpPr>
          <p:cNvPr id="3" name="Content Placeholder 2"/>
          <p:cNvSpPr>
            <a:spLocks noGrp="1"/>
          </p:cNvSpPr>
          <p:nvPr>
            <p:ph idx="1"/>
          </p:nvPr>
        </p:nvSpPr>
        <p:spPr>
          <a:xfrm>
            <a:off x="2500298" y="1857364"/>
            <a:ext cx="6229336" cy="4429156"/>
          </a:xfrm>
        </p:spPr>
        <p:txBody>
          <a:bodyPr>
            <a:normAutofit fontScale="62500" lnSpcReduction="20000"/>
          </a:bodyPr>
          <a:lstStyle/>
          <a:p>
            <a:pPr algn="r" rtl="1">
              <a:buFont typeface="Wingdings" pitchFamily="2" charset="2"/>
              <a:buChar char="v"/>
            </a:pPr>
            <a:r>
              <a:rPr lang="fa-IR" sz="2800" dirty="0" smtClean="0">
                <a:solidFill>
                  <a:schemeClr val="tx2"/>
                </a:solidFill>
              </a:rPr>
              <a:t>شستی ها را می توان آشکارسازهای دستی نیز خواند.شستی ها معمولا در دو نوع فشاری با شیشه و کششی مورد استفاده قرار می گیرند.</a:t>
            </a: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محل نصب کلیدهای شستی اعلام حریق باید در محل های دسترسی حداکثر به فاصله 30 متر از شستی دیگر باشد.</a:t>
            </a:r>
            <a:endParaRPr lang="en-US" sz="28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محل نصب در کنار درب های خروجی و خروج اضطراری ، راه پله ها و در محل های قابل دید باشد.</a:t>
            </a:r>
            <a:endParaRPr lang="en-US" sz="28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در صورت نیاز تابلوی راهنمای محل در بالای سر هر کلید تحت عنوان کلید اعلام حریق نصب شود.</a:t>
            </a:r>
            <a:endParaRPr lang="en-US" sz="28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ارتفاع نصب کلید حداقل 110 و حداکثر </a:t>
            </a:r>
            <a:r>
              <a:rPr lang="en-US" sz="2800" dirty="0" smtClean="0">
                <a:solidFill>
                  <a:schemeClr val="tx2"/>
                </a:solidFill>
                <a:ea typeface="Calibri"/>
              </a:rPr>
              <a:t>cm</a:t>
            </a:r>
            <a:r>
              <a:rPr lang="fa-IR" sz="2800" dirty="0" smtClean="0">
                <a:solidFill>
                  <a:schemeClr val="tx2"/>
                </a:solidFill>
                <a:ea typeface="Calibri"/>
              </a:rPr>
              <a:t> 140 باشد.</a:t>
            </a:r>
            <a:endParaRPr lang="en-US" sz="28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کلید شستی لازم است به رنگ قرمز بوده و کنتراست لازم را با زمینه داشته باشد.</a:t>
            </a:r>
            <a:endParaRPr lang="en-US" sz="28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800" dirty="0" smtClean="0">
                <a:solidFill>
                  <a:schemeClr val="tx2"/>
                </a:solidFill>
                <a:ea typeface="Calibri"/>
              </a:rPr>
              <a:t>نور در محل شستی کافی بوده و در محل های تاریک بهتر است چراغ قرمز موجود باشد.</a:t>
            </a:r>
            <a:endParaRPr lang="en-US" sz="2800" dirty="0" smtClean="0">
              <a:solidFill>
                <a:schemeClr val="tx2"/>
              </a:solidFill>
              <a:latin typeface="Calibri"/>
              <a:ea typeface="Calibri"/>
              <a:cs typeface="Arial"/>
            </a:endParaRPr>
          </a:p>
          <a:p>
            <a:pPr marL="342900" lvl="0" indent="-342900" algn="just" rtl="1">
              <a:lnSpc>
                <a:spcPct val="115000"/>
              </a:lnSpc>
              <a:spcAft>
                <a:spcPts val="1000"/>
              </a:spcAft>
              <a:buFont typeface="Wingdings" pitchFamily="2" charset="2"/>
              <a:buChar char="v"/>
            </a:pPr>
            <a:r>
              <a:rPr lang="fa-IR" sz="2800" dirty="0" smtClean="0">
                <a:solidFill>
                  <a:schemeClr val="tx2"/>
                </a:solidFill>
                <a:ea typeface="Calibri"/>
              </a:rPr>
              <a:t>کلیه کلیدهای شستی باید از یک نوع بوده و به یک شیوه راه اندازی شوند.</a:t>
            </a:r>
            <a:endParaRPr lang="en-US" sz="2800" dirty="0" smtClean="0">
              <a:solidFill>
                <a:schemeClr val="tx2"/>
              </a:solidFill>
              <a:latin typeface="Calibri"/>
              <a:ea typeface="Calibri"/>
              <a:cs typeface="Arial"/>
            </a:endParaRPr>
          </a:p>
          <a:p>
            <a:pPr algn="r" rtl="1">
              <a:buNone/>
            </a:pPr>
            <a:endParaRPr lang="fa-IR" sz="2800" dirty="0" smtClean="0"/>
          </a:p>
          <a:p>
            <a:pPr algn="l" rtl="1"/>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53</a:t>
            </a:fld>
            <a:endParaRPr lang="en-US"/>
          </a:p>
        </p:txBody>
      </p:sp>
      <p:pic>
        <p:nvPicPr>
          <p:cNvPr id="5" name="Picture 2" descr="C:\Documents and Settings\Administrator\Desktop\fire\d.bmp"/>
          <p:cNvPicPr>
            <a:picLocks noChangeAspect="1" noChangeArrowheads="1"/>
          </p:cNvPicPr>
          <p:nvPr/>
        </p:nvPicPr>
        <p:blipFill>
          <a:blip r:embed="rId2"/>
          <a:srcRect/>
          <a:stretch>
            <a:fillRect/>
          </a:stretch>
        </p:blipFill>
        <p:spPr bwMode="auto">
          <a:xfrm>
            <a:off x="500034" y="1785926"/>
            <a:ext cx="1679854" cy="2195888"/>
          </a:xfrm>
          <a:prstGeom prst="rect">
            <a:avLst/>
          </a:prstGeom>
          <a:noFill/>
        </p:spPr>
      </p:pic>
      <p:pic>
        <p:nvPicPr>
          <p:cNvPr id="6" name="Picture 2" descr="C:\Documents and Settings\Administrator\Desktop\fire safety\fire pic\5.jpg"/>
          <p:cNvPicPr>
            <a:picLocks noChangeAspect="1" noChangeArrowheads="1"/>
          </p:cNvPicPr>
          <p:nvPr/>
        </p:nvPicPr>
        <p:blipFill>
          <a:blip r:embed="rId3"/>
          <a:srcRect/>
          <a:stretch>
            <a:fillRect/>
          </a:stretch>
        </p:blipFill>
        <p:spPr bwMode="auto">
          <a:xfrm>
            <a:off x="285720" y="4286256"/>
            <a:ext cx="2000264" cy="2000264"/>
          </a:xfrm>
          <a:prstGeom prst="rect">
            <a:avLst/>
          </a:prstGeom>
          <a:ln>
            <a:noFill/>
          </a:ln>
          <a:effectLst>
            <a:softEdge rad="11250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714356"/>
            <a:ext cx="8229600" cy="1071570"/>
          </a:xfrm>
        </p:spPr>
        <p:txBody>
          <a:bodyPr>
            <a:normAutofit/>
          </a:bodyPr>
          <a:lstStyle/>
          <a:p>
            <a:pPr algn="ctr"/>
            <a:r>
              <a:rPr lang="fa-IR" sz="3600" b="1" dirty="0" smtClean="0">
                <a:solidFill>
                  <a:schemeClr val="tx1"/>
                </a:solidFill>
                <a:latin typeface="Times New Roman"/>
                <a:ea typeface="Calibri"/>
                <a:cs typeface="B Nazanin"/>
              </a:rPr>
              <a:t>3. انواع کاشف (آشکارساز) های اتوماتیک حریق</a:t>
            </a:r>
            <a:endParaRPr lang="fa-IR" sz="3600" dirty="0">
              <a:solidFill>
                <a:schemeClr val="tx1"/>
              </a:solidFill>
            </a:endParaRPr>
          </a:p>
        </p:txBody>
      </p:sp>
      <p:sp>
        <p:nvSpPr>
          <p:cNvPr id="3" name="Content Placeholder 2"/>
          <p:cNvSpPr>
            <a:spLocks noGrp="1"/>
          </p:cNvSpPr>
          <p:nvPr>
            <p:ph idx="1"/>
          </p:nvPr>
        </p:nvSpPr>
        <p:spPr>
          <a:xfrm>
            <a:off x="457200" y="2221232"/>
            <a:ext cx="8229600" cy="3350908"/>
          </a:xfrm>
        </p:spPr>
        <p:txBody>
          <a:bodyPr/>
          <a:lstStyle/>
          <a:p>
            <a:pPr algn="just" rtl="1">
              <a:lnSpc>
                <a:spcPct val="115000"/>
              </a:lnSpc>
              <a:spcAft>
                <a:spcPts val="1000"/>
              </a:spcAft>
            </a:pPr>
            <a:r>
              <a:rPr lang="fa-IR" sz="2800" dirty="0" smtClean="0">
                <a:solidFill>
                  <a:schemeClr val="tx2"/>
                </a:solidFill>
                <a:latin typeface="Times New Roman"/>
                <a:ea typeface="Calibri"/>
                <a:cs typeface="B Nazanin"/>
              </a:rPr>
              <a:t>کاشف های حرارتی (</a:t>
            </a:r>
            <a:r>
              <a:rPr lang="en-US" sz="2800" dirty="0" smtClean="0">
                <a:solidFill>
                  <a:schemeClr val="tx2"/>
                </a:solidFill>
                <a:latin typeface="Times New Roman"/>
                <a:ea typeface="Calibri"/>
                <a:cs typeface="B Nazanin"/>
              </a:rPr>
              <a:t>Heat Detector </a:t>
            </a:r>
            <a:r>
              <a:rPr lang="fa-IR" sz="2800" dirty="0" smtClean="0">
                <a:solidFill>
                  <a:schemeClr val="tx2"/>
                </a:solidFill>
                <a:latin typeface="Times New Roman"/>
                <a:ea typeface="Calibri"/>
                <a:cs typeface="B Nazanin"/>
              </a:rPr>
              <a:t>)</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کاشف های دودی (</a:t>
            </a:r>
            <a:r>
              <a:rPr lang="en-US" sz="2800" dirty="0" smtClean="0">
                <a:solidFill>
                  <a:schemeClr val="tx2"/>
                </a:solidFill>
                <a:latin typeface="Times New Roman"/>
                <a:ea typeface="Calibri"/>
                <a:cs typeface="B Nazanin"/>
              </a:rPr>
              <a:t>Smoke Detector </a:t>
            </a:r>
            <a:r>
              <a:rPr lang="fa-IR" sz="2800" dirty="0" smtClean="0">
                <a:solidFill>
                  <a:schemeClr val="tx2"/>
                </a:solidFill>
                <a:latin typeface="Times New Roman"/>
                <a:ea typeface="Calibri"/>
                <a:cs typeface="B Nazanin"/>
              </a:rPr>
              <a:t>)</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کاشف های شعله ای (</a:t>
            </a:r>
            <a:r>
              <a:rPr lang="en-US" sz="2800" dirty="0" smtClean="0">
                <a:solidFill>
                  <a:schemeClr val="tx2"/>
                </a:solidFill>
                <a:latin typeface="Times New Roman"/>
                <a:ea typeface="Calibri"/>
                <a:cs typeface="B Nazanin"/>
              </a:rPr>
              <a:t>Flame Detector</a:t>
            </a:r>
            <a:r>
              <a:rPr lang="fa-IR" sz="2800" dirty="0" smtClean="0">
                <a:solidFill>
                  <a:schemeClr val="tx2"/>
                </a:solidFill>
                <a:latin typeface="Times New Roman"/>
                <a:ea typeface="Calibri"/>
                <a:cs typeface="B Nazanin"/>
              </a:rPr>
              <a:t>)</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کاشف های گازیاب (</a:t>
            </a:r>
            <a:r>
              <a:rPr lang="en-US" sz="2800" dirty="0" smtClean="0">
                <a:solidFill>
                  <a:schemeClr val="tx2"/>
                </a:solidFill>
                <a:latin typeface="Times New Roman"/>
                <a:ea typeface="Calibri"/>
                <a:cs typeface="B Nazanin"/>
              </a:rPr>
              <a:t>Gas Detector</a:t>
            </a:r>
            <a:r>
              <a:rPr lang="fa-IR" sz="2800" dirty="0" smtClean="0">
                <a:solidFill>
                  <a:schemeClr val="tx2"/>
                </a:solidFill>
                <a:latin typeface="Times New Roman"/>
                <a:ea typeface="Calibri"/>
                <a:cs typeface="B Nazanin"/>
              </a:rPr>
              <a:t>) </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54</a:t>
            </a:fld>
            <a:endParaRPr lang="en-US"/>
          </a:p>
        </p:txBody>
      </p:sp>
    </p:spTree>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Desktop\fire safety\fire pic\heat.jpg"/>
          <p:cNvPicPr>
            <a:picLocks noChangeAspect="1" noChangeArrowheads="1"/>
          </p:cNvPicPr>
          <p:nvPr/>
        </p:nvPicPr>
        <p:blipFill>
          <a:blip r:embed="rId2">
            <a:lum bright="-10000" contrast="10000"/>
          </a:blip>
          <a:srcRect/>
          <a:stretch>
            <a:fillRect/>
          </a:stretch>
        </p:blipFill>
        <p:spPr bwMode="auto">
          <a:xfrm rot="20113526">
            <a:off x="1535971" y="3659631"/>
            <a:ext cx="2932026" cy="27086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title"/>
          </p:nvPr>
        </p:nvSpPr>
        <p:spPr>
          <a:xfrm>
            <a:off x="500034" y="571480"/>
            <a:ext cx="8229600" cy="1143000"/>
          </a:xfrm>
        </p:spPr>
        <p:txBody>
          <a:bodyPr>
            <a:normAutofit/>
          </a:bodyPr>
          <a:lstStyle/>
          <a:p>
            <a:pPr algn="ctr"/>
            <a:r>
              <a:rPr lang="fa-IR" sz="5400" b="1" dirty="0" smtClean="0">
                <a:solidFill>
                  <a:schemeClr val="tx1"/>
                </a:solidFill>
                <a:latin typeface="Times New Roman"/>
                <a:ea typeface="Calibri"/>
                <a:cs typeface="B Nazanin"/>
              </a:rPr>
              <a:t>کاشف حرارتی با حرارت ثابت</a:t>
            </a:r>
            <a:endParaRPr lang="fa-IR" dirty="0">
              <a:solidFill>
                <a:schemeClr val="tx1"/>
              </a:solidFill>
            </a:endParaRPr>
          </a:p>
        </p:txBody>
      </p:sp>
      <p:sp>
        <p:nvSpPr>
          <p:cNvPr id="3" name="Content Placeholder 2"/>
          <p:cNvSpPr>
            <a:spLocks noGrp="1"/>
          </p:cNvSpPr>
          <p:nvPr>
            <p:ph idx="1"/>
          </p:nvPr>
        </p:nvSpPr>
        <p:spPr>
          <a:xfrm>
            <a:off x="500034" y="2214554"/>
            <a:ext cx="8229600" cy="3065156"/>
          </a:xfrm>
        </p:spPr>
        <p:txBody>
          <a:bodyPr>
            <a:normAutofit fontScale="70000" lnSpcReduction="20000"/>
          </a:bodyPr>
          <a:lstStyle/>
          <a:p>
            <a:pPr algn="just" rtl="1">
              <a:lnSpc>
                <a:spcPct val="115000"/>
              </a:lnSpc>
              <a:spcAft>
                <a:spcPts val="1000"/>
              </a:spcAft>
              <a:buNone/>
            </a:pPr>
            <a:r>
              <a:rPr lang="fa-IR" sz="3100" dirty="0" smtClean="0">
                <a:solidFill>
                  <a:schemeClr val="tx2"/>
                </a:solidFill>
                <a:latin typeface="Times New Roman"/>
                <a:ea typeface="Calibri"/>
                <a:cs typeface="B Nazanin"/>
              </a:rPr>
              <a:t>این دستگاه ها وقتی به کار می افتند که حرارت معینی برای تحریک گیرنده آن در موقعیت کاشف ایجاد شده باشد. حد عمل این کاشف ها عموما </a:t>
            </a:r>
            <a:r>
              <a:rPr lang="en-US" sz="3100" dirty="0" smtClean="0">
                <a:solidFill>
                  <a:schemeClr val="tx2"/>
                </a:solidFill>
                <a:latin typeface="Times New Roman"/>
                <a:ea typeface="Calibri"/>
                <a:cs typeface="B Nazanin"/>
              </a:rPr>
              <a:t>F</a:t>
            </a:r>
            <a:r>
              <a:rPr lang="en-US" sz="3100" dirty="0" smtClean="0">
                <a:solidFill>
                  <a:schemeClr val="tx2"/>
                </a:solidFill>
                <a:latin typeface="B Nazanin"/>
                <a:ea typeface="Calibri"/>
                <a:cs typeface="Arial"/>
              </a:rPr>
              <a:t> </a:t>
            </a:r>
            <a:r>
              <a:rPr lang="fa-IR" sz="3100" dirty="0" smtClean="0">
                <a:solidFill>
                  <a:schemeClr val="tx2"/>
                </a:solidFill>
                <a:latin typeface="Calibri"/>
                <a:ea typeface="Calibri"/>
                <a:cs typeface="Times New Roman"/>
              </a:rPr>
              <a:t>°</a:t>
            </a:r>
            <a:r>
              <a:rPr lang="fa-IR" sz="3100" dirty="0" smtClean="0">
                <a:solidFill>
                  <a:schemeClr val="tx2"/>
                </a:solidFill>
                <a:latin typeface="Times New Roman"/>
                <a:ea typeface="Calibri"/>
                <a:cs typeface="B Nazanin"/>
              </a:rPr>
              <a:t>135</a:t>
            </a:r>
            <a:r>
              <a:rPr lang="fa-IR" sz="3100" dirty="0" smtClean="0">
                <a:solidFill>
                  <a:schemeClr val="tx2"/>
                </a:solidFill>
                <a:latin typeface="Calibri"/>
                <a:ea typeface="Calibri"/>
                <a:cs typeface="Times New Roman"/>
              </a:rPr>
              <a:t> </a:t>
            </a:r>
            <a:r>
              <a:rPr lang="fa-IR" sz="3100" dirty="0" smtClean="0">
                <a:solidFill>
                  <a:schemeClr val="tx2"/>
                </a:solidFill>
                <a:latin typeface="Times New Roman"/>
                <a:ea typeface="Calibri"/>
                <a:cs typeface="B Nazanin"/>
              </a:rPr>
              <a:t> یا حدود   </a:t>
            </a:r>
            <a:r>
              <a:rPr lang="en-US" sz="3100" dirty="0" smtClean="0">
                <a:solidFill>
                  <a:schemeClr val="tx2"/>
                </a:solidFill>
                <a:latin typeface="Times New Roman"/>
                <a:ea typeface="Calibri"/>
                <a:cs typeface="B Nazanin"/>
              </a:rPr>
              <a:t>C</a:t>
            </a:r>
            <a:r>
              <a:rPr lang="fa-IR" sz="3100" dirty="0" smtClean="0">
                <a:solidFill>
                  <a:schemeClr val="tx2"/>
                </a:solidFill>
                <a:latin typeface="Calibri"/>
                <a:ea typeface="Calibri"/>
                <a:cs typeface="Times New Roman"/>
              </a:rPr>
              <a:t>°</a:t>
            </a:r>
            <a:r>
              <a:rPr lang="fa-IR" sz="3100" dirty="0" smtClean="0">
                <a:solidFill>
                  <a:schemeClr val="tx2"/>
                </a:solidFill>
                <a:latin typeface="Times New Roman"/>
                <a:ea typeface="Calibri"/>
                <a:cs typeface="B Nazanin"/>
              </a:rPr>
              <a:t>60</a:t>
            </a:r>
            <a:r>
              <a:rPr lang="fa-IR" sz="3100" dirty="0" smtClean="0">
                <a:solidFill>
                  <a:schemeClr val="tx2"/>
                </a:solidFill>
                <a:latin typeface="Calibri"/>
                <a:ea typeface="Calibri"/>
                <a:cs typeface="Times New Roman"/>
              </a:rPr>
              <a:t> </a:t>
            </a:r>
            <a:r>
              <a:rPr lang="fa-IR" sz="3100" dirty="0" smtClean="0">
                <a:solidFill>
                  <a:schemeClr val="tx2"/>
                </a:solidFill>
                <a:latin typeface="Times New Roman"/>
                <a:ea typeface="Calibri"/>
                <a:cs typeface="B Nazanin"/>
              </a:rPr>
              <a:t> می باشد. سنسور کاشف ممکن است فیوزی ذوب شونده یا فیوزهای مبتنی بر خاصیت ترموکوپل یا بی متالیک</a:t>
            </a:r>
            <a:r>
              <a:rPr lang="fa-IR" sz="3100" dirty="0" smtClean="0">
                <a:solidFill>
                  <a:srgbClr val="FF0000"/>
                </a:solidFill>
                <a:latin typeface="Times New Roman"/>
                <a:ea typeface="Calibri"/>
                <a:cs typeface="B Nazanin"/>
              </a:rPr>
              <a:t> </a:t>
            </a:r>
            <a:r>
              <a:rPr lang="fa-IR" sz="3100" dirty="0" smtClean="0">
                <a:solidFill>
                  <a:schemeClr val="tx2"/>
                </a:solidFill>
                <a:latin typeface="Times New Roman"/>
                <a:ea typeface="Calibri"/>
                <a:cs typeface="B Nazanin"/>
              </a:rPr>
              <a:t>باشد که در هر دو حالت دریافت حرارت کافی باعث عمل دستگاه می گردد. در مقایسه این دو نوع ،  کاشف بی متالیک ارجحیت دارد زیرا پس از هر بار عمل کشف حریق برای دفعات بعد قابل استفاده است. قسمت متحرک بی متال به شکل دیسک مقعری است که پس از انبساط سطحی در اثر افزایش درجه حرارت ناشی از حریق جریان برق را در مدار برقرار می کند. </a:t>
            </a:r>
            <a:endParaRPr lang="en-US" sz="3100" dirty="0" smtClean="0">
              <a:solidFill>
                <a:schemeClr val="tx2"/>
              </a:solidFill>
              <a:latin typeface="Calibri"/>
              <a:ea typeface="Calibri"/>
              <a:cs typeface="Arial"/>
            </a:endParaRPr>
          </a:p>
          <a:p>
            <a:endParaRPr lang="fa-IR" dirty="0">
              <a:solidFill>
                <a:schemeClr val="tx2"/>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55</a:t>
            </a:fld>
            <a:endParaRPr lang="en-US"/>
          </a:p>
        </p:txBody>
      </p:sp>
    </p:spTree>
  </p:cSld>
  <p:clrMapOvr>
    <a:masterClrMapping/>
  </p:clrMapOvr>
  <p:transition>
    <p:pull dir="l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Administrator\Desktop\fire safety\fire pic\heat-detector-21299.jpg"/>
          <p:cNvPicPr>
            <a:picLocks noChangeAspect="1" noChangeArrowheads="1"/>
          </p:cNvPicPr>
          <p:nvPr/>
        </p:nvPicPr>
        <p:blipFill>
          <a:blip r:embed="rId2">
            <a:lum bright="10000"/>
          </a:blip>
          <a:srcRect l="5508" t="6249" r="5508" b="11123"/>
          <a:stretch>
            <a:fillRect/>
          </a:stretch>
        </p:blipFill>
        <p:spPr bwMode="auto">
          <a:xfrm rot="20253732">
            <a:off x="2571736" y="2357430"/>
            <a:ext cx="4000528" cy="37147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500042"/>
            <a:ext cx="8229600" cy="1143000"/>
          </a:xfrm>
        </p:spPr>
        <p:txBody>
          <a:bodyPr>
            <a:normAutofit/>
          </a:bodyPr>
          <a:lstStyle/>
          <a:p>
            <a:pPr algn="ctr"/>
            <a:r>
              <a:rPr lang="fa-IR" sz="5400" b="1" dirty="0" smtClean="0">
                <a:solidFill>
                  <a:schemeClr val="tx1"/>
                </a:solidFill>
                <a:latin typeface="Times New Roman"/>
                <a:ea typeface="Calibri"/>
                <a:cs typeface="B Nazanin"/>
              </a:rPr>
              <a:t>کاشف حرارتی با حرارت متغیر</a:t>
            </a:r>
            <a:endParaRPr lang="fa-IR" dirty="0">
              <a:solidFill>
                <a:schemeClr val="tx1"/>
              </a:solidFill>
            </a:endParaRPr>
          </a:p>
        </p:txBody>
      </p:sp>
      <p:sp>
        <p:nvSpPr>
          <p:cNvPr id="3" name="Content Placeholder 2"/>
          <p:cNvSpPr>
            <a:spLocks noGrp="1"/>
          </p:cNvSpPr>
          <p:nvPr>
            <p:ph idx="1"/>
          </p:nvPr>
        </p:nvSpPr>
        <p:spPr>
          <a:xfrm>
            <a:off x="457200" y="1928802"/>
            <a:ext cx="8229600" cy="4429156"/>
          </a:xfrm>
        </p:spPr>
        <p:txBody>
          <a:bodyPr>
            <a:normAutofit/>
          </a:bodyPr>
          <a:lstStyle/>
          <a:p>
            <a:pPr algn="just" rtl="1">
              <a:lnSpc>
                <a:spcPct val="115000"/>
              </a:lnSpc>
              <a:spcAft>
                <a:spcPts val="1000"/>
              </a:spcAft>
            </a:pPr>
            <a:r>
              <a:rPr lang="fa-IR" sz="2800" dirty="0" smtClean="0">
                <a:solidFill>
                  <a:schemeClr val="tx2"/>
                </a:solidFill>
                <a:latin typeface="Times New Roman"/>
                <a:ea typeface="Calibri"/>
                <a:cs typeface="B Nazanin"/>
              </a:rPr>
              <a:t>هر گاه روند</a:t>
            </a:r>
            <a:r>
              <a:rPr lang="en-US" sz="2800" dirty="0" smtClean="0">
                <a:solidFill>
                  <a:schemeClr val="tx2"/>
                </a:solidFill>
                <a:latin typeface="Times New Roman"/>
                <a:ea typeface="Calibri"/>
                <a:cs typeface="B Nazanin"/>
              </a:rPr>
              <a:t>  </a:t>
            </a:r>
            <a:r>
              <a:rPr lang="fa-IR" sz="2800" dirty="0" smtClean="0">
                <a:solidFill>
                  <a:schemeClr val="tx2"/>
                </a:solidFill>
                <a:latin typeface="Times New Roman"/>
                <a:ea typeface="Calibri"/>
                <a:cs typeface="B Nazanin"/>
              </a:rPr>
              <a:t>افزایش درجه حرارت هوای محدوده کاشف با روند قابل قبول دستگاه متناسب نباشد ، دستگاه عمل می کند. در این کاشف المنت های عمل کننده بر حسب سرعت تغییرات درجه حرارت بین </a:t>
            </a:r>
            <a:r>
              <a:rPr lang="en-US" sz="2800" dirty="0" smtClean="0">
                <a:solidFill>
                  <a:schemeClr val="tx2"/>
                </a:solidFill>
                <a:latin typeface="Times New Roman"/>
                <a:ea typeface="Calibri"/>
                <a:cs typeface="B Nazanin"/>
              </a:rPr>
              <a:t>k</a:t>
            </a:r>
            <a:r>
              <a:rPr lang="en-US" sz="2800" dirty="0" smtClean="0">
                <a:solidFill>
                  <a:schemeClr val="tx2"/>
                </a:solidFill>
                <a:latin typeface="B Nazanin"/>
                <a:ea typeface="Calibri"/>
                <a:cs typeface="Arial"/>
              </a:rPr>
              <a:t> </a:t>
            </a:r>
            <a:r>
              <a:rPr lang="fa-IR" sz="2800" dirty="0" smtClean="0">
                <a:solidFill>
                  <a:schemeClr val="tx2"/>
                </a:solidFill>
                <a:latin typeface="Calibri"/>
                <a:ea typeface="Calibri"/>
                <a:cs typeface="Times New Roman"/>
              </a:rPr>
              <a:t>°</a:t>
            </a:r>
            <a:r>
              <a:rPr lang="fa-IR" sz="2800" dirty="0" smtClean="0">
                <a:solidFill>
                  <a:schemeClr val="tx2"/>
                </a:solidFill>
                <a:latin typeface="Times New Roman"/>
                <a:ea typeface="Calibri"/>
                <a:cs typeface="B Nazanin"/>
              </a:rPr>
              <a:t>15-12 در هر دقیقه عمل می کنند. در صورتی که سرعت افزایش دما بیش از این مقدار باشد ،  دستگاه عمل می کند. </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56</a:t>
            </a:fld>
            <a:endParaRPr lang="en-US"/>
          </a:p>
        </p:txBody>
      </p:sp>
    </p:spTree>
  </p:cSld>
  <p:clrMapOvr>
    <a:masterClrMapping/>
  </p:clrMapOvr>
  <p:transition>
    <p:pull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کاشف های دودی (ذرات )</a:t>
            </a:r>
            <a:endParaRPr lang="fa-IR" dirty="0">
              <a:solidFill>
                <a:schemeClr val="tx1"/>
              </a:solidFill>
            </a:endParaRPr>
          </a:p>
        </p:txBody>
      </p:sp>
      <p:sp>
        <p:nvSpPr>
          <p:cNvPr id="3" name="Content Placeholder 2"/>
          <p:cNvSpPr>
            <a:spLocks noGrp="1"/>
          </p:cNvSpPr>
          <p:nvPr>
            <p:ph idx="1"/>
          </p:nvPr>
        </p:nvSpPr>
        <p:spPr/>
        <p:txBody>
          <a:bodyPr/>
          <a:lstStyle/>
          <a:p>
            <a:pPr algn="just" rtl="1">
              <a:lnSpc>
                <a:spcPct val="115000"/>
              </a:lnSpc>
              <a:spcAft>
                <a:spcPts val="1000"/>
              </a:spcAft>
              <a:buNone/>
            </a:pPr>
            <a:r>
              <a:rPr lang="fa-IR" sz="2800" dirty="0" smtClean="0">
                <a:solidFill>
                  <a:schemeClr val="tx2"/>
                </a:solidFill>
                <a:latin typeface="Times New Roman"/>
                <a:ea typeface="Calibri"/>
                <a:cs typeface="B Nazanin"/>
              </a:rPr>
              <a:t>این نوع کاشف ها برای تشخیص ذرات حاصل از آتش سوزی مناسب و بر دو نوع می باشند : </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کاشف یونیزه (</a:t>
            </a:r>
            <a:r>
              <a:rPr lang="en-US" sz="2800" dirty="0" smtClean="0">
                <a:solidFill>
                  <a:schemeClr val="tx2"/>
                </a:solidFill>
                <a:latin typeface="Times New Roman"/>
                <a:ea typeface="Calibri"/>
                <a:cs typeface="B Nazanin"/>
              </a:rPr>
              <a:t>Ionizing Detector</a:t>
            </a:r>
            <a:r>
              <a:rPr lang="fa-IR" sz="2800" dirty="0" smtClean="0">
                <a:solidFill>
                  <a:schemeClr val="tx2"/>
                </a:solidFill>
                <a:latin typeface="Times New Roman"/>
                <a:ea typeface="Calibri"/>
                <a:cs typeface="B Nazanin"/>
              </a:rPr>
              <a:t> )</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کاشف فتو الکتریک ( </a:t>
            </a:r>
            <a:r>
              <a:rPr lang="en-US" sz="2800" dirty="0" smtClean="0">
                <a:solidFill>
                  <a:schemeClr val="tx2"/>
                </a:solidFill>
                <a:latin typeface="Times New Roman"/>
                <a:ea typeface="Calibri"/>
                <a:cs typeface="B Nazanin"/>
              </a:rPr>
              <a:t>Photoelectric Detectors</a:t>
            </a:r>
            <a:r>
              <a:rPr lang="fa-IR" sz="2800" dirty="0" smtClean="0">
                <a:solidFill>
                  <a:schemeClr val="tx2"/>
                </a:solidFill>
                <a:latin typeface="Times New Roman"/>
                <a:ea typeface="Calibri"/>
                <a:cs typeface="B Nazanin"/>
              </a:rPr>
              <a:t> )</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57</a:t>
            </a:fld>
            <a:endParaRPr lang="en-US"/>
          </a:p>
        </p:txBody>
      </p:sp>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کاشف یونیزه </a:t>
            </a:r>
            <a:endParaRPr lang="fa-IR" dirty="0">
              <a:solidFill>
                <a:schemeClr val="tx1"/>
              </a:solidFill>
            </a:endParaRPr>
          </a:p>
        </p:txBody>
      </p:sp>
      <p:sp>
        <p:nvSpPr>
          <p:cNvPr id="3" name="Content Placeholder 2"/>
          <p:cNvSpPr>
            <a:spLocks noGrp="1"/>
          </p:cNvSpPr>
          <p:nvPr>
            <p:ph idx="1"/>
          </p:nvPr>
        </p:nvSpPr>
        <p:spPr>
          <a:xfrm>
            <a:off x="457200" y="2221232"/>
            <a:ext cx="8229600" cy="4208164"/>
          </a:xfrm>
        </p:spPr>
        <p:txBody>
          <a:bodyPr>
            <a:normAutofit fontScale="92500"/>
          </a:bodyPr>
          <a:lstStyle/>
          <a:p>
            <a:pPr algn="just" rtl="1">
              <a:lnSpc>
                <a:spcPct val="115000"/>
              </a:lnSpc>
              <a:spcAft>
                <a:spcPts val="1000"/>
              </a:spcAft>
            </a:pPr>
            <a:r>
              <a:rPr lang="fa-IR" sz="2800" dirty="0" smtClean="0">
                <a:solidFill>
                  <a:schemeClr val="tx2"/>
                </a:solidFill>
                <a:latin typeface="Times New Roman"/>
                <a:ea typeface="Calibri"/>
                <a:cs typeface="B Nazanin"/>
              </a:rPr>
              <a:t>این کاشف طوری طراحی شده که می تواند حضور ذرات 0.01تا یک میکرون را به راحتی تشخیص دهد. محفظه نیمه هادی دستگاه به طور مرتب هوای عبوری را یونیزه می کند. یونیزاسیون هوای داخل محفظه توسط پرتو آلفا از منبع رادیواکتیو امکان پذیر شده است. ملکولهای یونیزه هوا به طور مرتب توسط الکترود محفظه جذب می شودلذا ولتاژ کوچکی همواره برقرار می باشد.ورود ذرات به داخل محفظه و چسبیدن ملکولهای هوا یونیزه به ذرات باردار باعث سقوط آنها و کاهش ولتاژ دستگاه می گردد. تغییر ولتاژ توسط کاشف ،  به عنوان حریق درک شده و باعث برقراری جریان در مدار اعلام حریق می شود. </a:t>
            </a:r>
            <a:endParaRPr lang="en-US" sz="2800" dirty="0">
              <a:solidFill>
                <a:schemeClr val="tx2"/>
              </a:solidFill>
              <a:latin typeface="Calibri"/>
              <a:ea typeface="Calibri"/>
              <a:cs typeface="Arial"/>
            </a:endParaRPr>
          </a:p>
        </p:txBody>
      </p:sp>
      <p:pic>
        <p:nvPicPr>
          <p:cNvPr id="2050" name="Picture 2" descr="K:\fire safety\fire pic\smokedetector.jpg"/>
          <p:cNvPicPr>
            <a:picLocks noChangeAspect="1" noChangeArrowheads="1"/>
          </p:cNvPicPr>
          <p:nvPr/>
        </p:nvPicPr>
        <p:blipFill>
          <a:blip r:embed="rId2"/>
          <a:srcRect/>
          <a:stretch>
            <a:fillRect/>
          </a:stretch>
        </p:blipFill>
        <p:spPr bwMode="auto">
          <a:xfrm rot="19651003">
            <a:off x="487380" y="-7652"/>
            <a:ext cx="2000264" cy="2397722"/>
          </a:xfrm>
          <a:prstGeom prst="ellipse">
            <a:avLst/>
          </a:prstGeom>
          <a:ln>
            <a:noFill/>
          </a:ln>
          <a:effectLst>
            <a:softEdge rad="112500"/>
          </a:effectLst>
        </p:spPr>
      </p:pic>
      <p:sp>
        <p:nvSpPr>
          <p:cNvPr id="5" name="Slide Number Placeholder 4"/>
          <p:cNvSpPr>
            <a:spLocks noGrp="1"/>
          </p:cNvSpPr>
          <p:nvPr>
            <p:ph type="sldNum" sz="quarter" idx="12"/>
          </p:nvPr>
        </p:nvSpPr>
        <p:spPr/>
        <p:txBody>
          <a:bodyPr/>
          <a:lstStyle/>
          <a:p>
            <a:fld id="{1C3FAFB6-9DF1-475A-9BC7-194344494A18}" type="slidenum">
              <a:rPr lang="en-US" smtClean="0"/>
              <a:pPr/>
              <a:t>58</a:t>
            </a:fld>
            <a:endParaRPr lang="en-US"/>
          </a:p>
        </p:txBody>
      </p:sp>
    </p:spTree>
  </p:cSld>
  <p:clrMapOvr>
    <a:masterClrMapping/>
  </p:clrMapOvr>
  <p:transition>
    <p:zoom dir="in"/>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838"/>
            <a:ext cx="8229600" cy="4389120"/>
          </a:xfrm>
        </p:spPr>
        <p:txBody>
          <a:bodyPr>
            <a:normAutofit fontScale="85000" lnSpcReduction="10000"/>
          </a:bodyPr>
          <a:lstStyle/>
          <a:p>
            <a:pPr algn="just" rtl="1">
              <a:lnSpc>
                <a:spcPct val="115000"/>
              </a:lnSpc>
              <a:spcAft>
                <a:spcPts val="1000"/>
              </a:spcAft>
            </a:pPr>
            <a:r>
              <a:rPr lang="fa-IR" sz="2800" dirty="0" smtClean="0">
                <a:solidFill>
                  <a:schemeClr val="tx2"/>
                </a:solidFill>
                <a:latin typeface="Times New Roman"/>
                <a:ea typeface="Calibri"/>
                <a:cs typeface="B Nazanin"/>
              </a:rPr>
              <a:t>در صورتیکه محل قرارگیری این کاشف ها حاوی هوای مرطوب یا حاوی ذرات روغنی باشد روی عملکرد دستگاه اثر نامطلوب می گذارد و ممکن است پالس های اشتباه مخابره کند. </a:t>
            </a:r>
          </a:p>
          <a:p>
            <a:pPr algn="just" rtl="1">
              <a:lnSpc>
                <a:spcPct val="115000"/>
              </a:lnSpc>
              <a:spcAft>
                <a:spcPts val="1000"/>
              </a:spcAft>
            </a:pPr>
            <a:r>
              <a:rPr lang="fa-IR" sz="2800" dirty="0" smtClean="0">
                <a:solidFill>
                  <a:schemeClr val="tx2"/>
                </a:solidFill>
                <a:latin typeface="Times New Roman"/>
                <a:ea typeface="Calibri"/>
                <a:cs typeface="B Nazanin"/>
              </a:rPr>
              <a:t>مزیت اصلی این دسته ،  سرعت عمل بالای آنها در کشف حریق می باشد.</a:t>
            </a:r>
          </a:p>
          <a:p>
            <a:pPr algn="just" rtl="1">
              <a:lnSpc>
                <a:spcPct val="115000"/>
              </a:lnSpc>
              <a:spcAft>
                <a:spcPts val="1000"/>
              </a:spcAft>
            </a:pPr>
            <a:r>
              <a:rPr lang="fa-IR" sz="2800" dirty="0" smtClean="0">
                <a:solidFill>
                  <a:schemeClr val="tx2"/>
                </a:solidFill>
                <a:latin typeface="Times New Roman"/>
                <a:ea typeface="Calibri"/>
                <a:cs typeface="B Nazanin"/>
              </a:rPr>
              <a:t> معایب آنها شامل عدم حساسیت کافی در فاز اول حریق ،  حساسیت به رطوبت و حرارت ،  نیاز به تنظیم دوره ای ،  عدم امکان استفاده در مکان هایی که اصولا انتشار ذرات دارد ،  عدم حساسیت کافی در مقابل ذرات نسبتا بزرگ ،  ذرات </a:t>
            </a:r>
            <a:r>
              <a:rPr lang="en-US" sz="2800" dirty="0" smtClean="0">
                <a:solidFill>
                  <a:schemeClr val="tx2"/>
                </a:solidFill>
                <a:latin typeface="Times New Roman"/>
                <a:ea typeface="Calibri"/>
                <a:cs typeface="B Nazanin"/>
              </a:rPr>
              <a:t>PVC</a:t>
            </a:r>
            <a:r>
              <a:rPr lang="fa-IR" sz="2800" dirty="0" smtClean="0">
                <a:solidFill>
                  <a:schemeClr val="tx2"/>
                </a:solidFill>
                <a:latin typeface="Times New Roman"/>
                <a:ea typeface="Calibri"/>
                <a:cs typeface="B Nazanin"/>
              </a:rPr>
              <a:t> و نیاز به تنظیم مجدد پس از هر بار اعلام آتش سوزی است. </a:t>
            </a:r>
            <a:endParaRPr lang="en-US" sz="2800" dirty="0" smtClean="0">
              <a:solidFill>
                <a:schemeClr val="tx2"/>
              </a:solidFill>
              <a:latin typeface="Calibri"/>
              <a:ea typeface="Calibri"/>
              <a:cs typeface="Arial"/>
            </a:endParaRPr>
          </a:p>
          <a:p>
            <a:endParaRPr lang="fa-IR" dirty="0"/>
          </a:p>
        </p:txBody>
      </p:sp>
      <p:sp>
        <p:nvSpPr>
          <p:cNvPr id="5" name="Slide Number Placeholder 4"/>
          <p:cNvSpPr>
            <a:spLocks noGrp="1"/>
          </p:cNvSpPr>
          <p:nvPr>
            <p:ph type="sldNum" sz="quarter" idx="12"/>
          </p:nvPr>
        </p:nvSpPr>
        <p:spPr/>
        <p:txBody>
          <a:bodyPr/>
          <a:lstStyle/>
          <a:p>
            <a:fld id="{1C3FAFB6-9DF1-475A-9BC7-194344494A18}" type="slidenum">
              <a:rPr lang="en-US" smtClean="0"/>
              <a:pPr/>
              <a:t>59</a:t>
            </a:fld>
            <a:endParaRPr lang="en-US"/>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1" name="Rectangle 7"/>
          <p:cNvSpPr>
            <a:spLocks noGrp="1" noChangeArrowheads="1"/>
          </p:cNvSpPr>
          <p:nvPr>
            <p:ph type="ctrTitle" idx="4294967295"/>
          </p:nvPr>
        </p:nvSpPr>
        <p:spPr>
          <a:xfrm>
            <a:off x="285720" y="2714620"/>
            <a:ext cx="6929486" cy="3286148"/>
          </a:xfrm>
        </p:spPr>
        <p:txBody>
          <a:bodyPr>
            <a:normAutofit fontScale="90000"/>
          </a:bodyPr>
          <a:lstStyle/>
          <a:p>
            <a:pPr algn="r" rtl="1" eaLnBrk="1" hangingPunct="1">
              <a:lnSpc>
                <a:spcPct val="150000"/>
              </a:lnSpc>
              <a:defRPr/>
            </a:pPr>
            <a:r>
              <a:rPr lang="fa-IR" sz="2400" dirty="0" smtClean="0">
                <a:solidFill>
                  <a:schemeClr val="tx1"/>
                </a:solidFill>
              </a:rPr>
              <a:t>در مورد بخارات و گازها علاوه بر نقطه ی شعله زنی ، حداقل و حداکثر تراکم قابل انفجار هم تعریف می شود. در صورتی که تراکم بخار یا گاز به آن حد برسد، در صورت تماس شعله در حرارت یا دمای شعله زنی ، گاز یا بخار سریعا آتش می گیرد و در محفظه های بسته سبب انفجار می شود.</a:t>
            </a:r>
            <a:br>
              <a:rPr lang="fa-IR" sz="2400" dirty="0" smtClean="0">
                <a:solidFill>
                  <a:schemeClr val="tx1"/>
                </a:solidFill>
              </a:rPr>
            </a:br>
            <a:r>
              <a:rPr lang="fa-IR" sz="2400" dirty="0" smtClean="0">
                <a:solidFill>
                  <a:schemeClr val="tx1"/>
                </a:solidFill>
              </a:rPr>
              <a:t>این دو پارامتر به خصوص حداقل تراکم انفجار، برای تنظیم دتکتورهای گازیاب حائز اهمیتند.</a:t>
            </a:r>
            <a:endParaRPr lang="en-US" sz="2400" dirty="0" smtClean="0">
              <a:solidFill>
                <a:schemeClr val="tx1"/>
              </a:solidFill>
            </a:endParaRPr>
          </a:p>
        </p:txBody>
      </p:sp>
      <p:sp>
        <p:nvSpPr>
          <p:cNvPr id="72707" name="Rectangle 3"/>
          <p:cNvSpPr>
            <a:spLocks noGrp="1" noChangeArrowheads="1"/>
          </p:cNvSpPr>
          <p:nvPr>
            <p:ph type="subTitle" idx="4294967295"/>
          </p:nvPr>
        </p:nvSpPr>
        <p:spPr>
          <a:xfrm>
            <a:off x="0" y="904878"/>
            <a:ext cx="8207375" cy="1738304"/>
          </a:xfrm>
        </p:spPr>
        <p:txBody>
          <a:bodyPr>
            <a:noAutofit/>
          </a:bodyPr>
          <a:lstStyle/>
          <a:p>
            <a:pPr marL="0" indent="0" algn="r" eaLnBrk="1" hangingPunct="1">
              <a:buFont typeface="Wingdings" pitchFamily="2" charset="2"/>
              <a:buNone/>
              <a:defRPr/>
            </a:pPr>
            <a:r>
              <a:rPr lang="fa-IR" sz="2400" dirty="0" smtClean="0"/>
              <a:t>1) نقطه ی شعله زنی :</a:t>
            </a:r>
          </a:p>
          <a:p>
            <a:pPr marL="0" indent="0" algn="r" eaLnBrk="1" hangingPunct="1">
              <a:buFont typeface="Wingdings" pitchFamily="2" charset="2"/>
              <a:buNone/>
              <a:defRPr/>
            </a:pPr>
            <a:r>
              <a:rPr lang="fa-IR" sz="2000" dirty="0" smtClean="0"/>
              <a:t> </a:t>
            </a:r>
            <a:r>
              <a:rPr lang="fa-IR" sz="2400" dirty="0" smtClean="0"/>
              <a:t>تعریف : درجه حرارتی است که در آن درجه حرارت یک ماده ی سوختنی مایع یا در حال تبدیل شدن به مایع به اندازه ی کافی تبخیر می شود و به محض نزدیک شدن شعله یا جرقه ، باعث شعله ور شدن حریق می شود.</a:t>
            </a:r>
          </a:p>
          <a:p>
            <a:pPr marL="0" indent="0" algn="r" eaLnBrk="1" hangingPunct="1">
              <a:lnSpc>
                <a:spcPct val="80000"/>
              </a:lnSpc>
              <a:buFont typeface="Wingdings" pitchFamily="2" charset="2"/>
              <a:buNone/>
              <a:defRPr/>
            </a:pPr>
            <a:endParaRPr lang="fa-IR" sz="2000" dirty="0" smtClean="0"/>
          </a:p>
          <a:p>
            <a:pPr marL="0" indent="0" algn="r" eaLnBrk="1" hangingPunct="1">
              <a:lnSpc>
                <a:spcPct val="80000"/>
              </a:lnSpc>
              <a:buFont typeface="Wingdings" pitchFamily="2" charset="2"/>
              <a:buNone/>
              <a:defRPr/>
            </a:pPr>
            <a:endParaRPr lang="fa-IR" sz="2000" dirty="0" smtClean="0"/>
          </a:p>
          <a:p>
            <a:pPr marL="0" indent="0" algn="r" eaLnBrk="1" hangingPunct="1">
              <a:lnSpc>
                <a:spcPct val="80000"/>
              </a:lnSpc>
              <a:buFont typeface="Wingdings" pitchFamily="2" charset="2"/>
              <a:buNone/>
              <a:defRPr/>
            </a:pPr>
            <a:r>
              <a:rPr lang="fa-IR" sz="2000" dirty="0" smtClean="0"/>
              <a:t>                </a:t>
            </a:r>
          </a:p>
          <a:p>
            <a:pPr marL="0" indent="0" algn="r" eaLnBrk="1" hangingPunct="1">
              <a:lnSpc>
                <a:spcPct val="80000"/>
              </a:lnSpc>
              <a:buFont typeface="Wingdings" pitchFamily="2" charset="2"/>
              <a:buNone/>
              <a:defRPr/>
            </a:pPr>
            <a:endParaRPr lang="fa-IR" sz="2000" dirty="0" smtClean="0"/>
          </a:p>
          <a:p>
            <a:pPr marL="0" indent="0" algn="r" eaLnBrk="1" hangingPunct="1">
              <a:lnSpc>
                <a:spcPct val="80000"/>
              </a:lnSpc>
              <a:buFont typeface="Wingdings" pitchFamily="2" charset="2"/>
              <a:buNone/>
              <a:defRPr/>
            </a:pPr>
            <a:endParaRPr lang="en-US" sz="2400" dirty="0" smtClean="0"/>
          </a:p>
        </p:txBody>
      </p:sp>
      <p:sp>
        <p:nvSpPr>
          <p:cNvPr id="72708" name="AutoShape 4"/>
          <p:cNvSpPr>
            <a:spLocks noChangeArrowheads="1"/>
          </p:cNvSpPr>
          <p:nvPr/>
        </p:nvSpPr>
        <p:spPr bwMode="auto">
          <a:xfrm>
            <a:off x="7596188" y="2708275"/>
            <a:ext cx="976312" cy="1081088"/>
          </a:xfrm>
          <a:prstGeom prst="leftArrow">
            <a:avLst>
              <a:gd name="adj1" fmla="val 50000"/>
              <a:gd name="adj2" fmla="val 25000"/>
            </a:avLst>
          </a:prstGeom>
          <a:solidFill>
            <a:srgbClr val="FF0066"/>
          </a:solidFill>
          <a:ln w="9525">
            <a:solidFill>
              <a:srgbClr val="000000"/>
            </a:solidFill>
            <a:miter lim="800000"/>
            <a:headEnd/>
            <a:tailEnd/>
          </a:ln>
        </p:spPr>
        <p:txBody>
          <a:bodyPr wrap="none" anchor="ctr"/>
          <a:lstStyle/>
          <a:p>
            <a:pPr algn="ctr"/>
            <a:r>
              <a:rPr lang="fa-IR"/>
              <a:t>نکته</a:t>
            </a:r>
            <a:endParaRPr lang="en-US"/>
          </a:p>
        </p:txBody>
      </p:sp>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Effect transition="in" filter="diamond(in)">
                                      <p:cBhvr>
                                        <p:cTn id="13" dur="2000"/>
                                        <p:tgtEl>
                                          <p:spTgt spid="7270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2708"/>
                                        </p:tgtEl>
                                        <p:attrNameLst>
                                          <p:attrName>style.visibility</p:attrName>
                                        </p:attrNameLst>
                                      </p:cBhvr>
                                      <p:to>
                                        <p:strVal val="visible"/>
                                      </p:to>
                                    </p:set>
                                    <p:animEffect transition="in" filter="diamond(in)">
                                      <p:cBhvr>
                                        <p:cTn id="18" dur="2000"/>
                                        <p:tgtEl>
                                          <p:spTgt spid="7270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1"/>
                                        </p:tgtEl>
                                        <p:attrNameLst>
                                          <p:attrName>style.visibility</p:attrName>
                                        </p:attrNameLst>
                                      </p:cBhvr>
                                      <p:to>
                                        <p:strVal val="visible"/>
                                      </p:to>
                                    </p:set>
                                    <p:animEffect transition="in" filter="blinds(horizontal)">
                                      <p:cBhvr>
                                        <p:cTn id="23"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p:bldP spid="7270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0" y="704088"/>
            <a:ext cx="5543560" cy="1143000"/>
          </a:xfrm>
        </p:spPr>
        <p:txBody>
          <a:bodyPr>
            <a:normAutofit/>
          </a:bodyPr>
          <a:lstStyle/>
          <a:p>
            <a:pPr algn="ctr"/>
            <a:r>
              <a:rPr lang="fa-IR" sz="5400" b="1" dirty="0" smtClean="0">
                <a:solidFill>
                  <a:schemeClr val="tx1"/>
                </a:solidFill>
                <a:latin typeface="Times New Roman"/>
                <a:ea typeface="Calibri"/>
                <a:cs typeface="B Nazanin"/>
              </a:rPr>
              <a:t>کاشف فتوالکتریک </a:t>
            </a:r>
            <a:endParaRPr lang="fa-IR" dirty="0">
              <a:solidFill>
                <a:schemeClr val="tx1"/>
              </a:solidFill>
            </a:endParaRPr>
          </a:p>
        </p:txBody>
      </p:sp>
      <p:sp>
        <p:nvSpPr>
          <p:cNvPr id="3" name="Content Placeholder 2"/>
          <p:cNvSpPr>
            <a:spLocks noGrp="1"/>
          </p:cNvSpPr>
          <p:nvPr>
            <p:ph idx="1"/>
          </p:nvPr>
        </p:nvSpPr>
        <p:spPr>
          <a:xfrm>
            <a:off x="457200" y="2721298"/>
            <a:ext cx="8229600" cy="3493784"/>
          </a:xfrm>
        </p:spPr>
        <p:txBody>
          <a:bodyPr>
            <a:normAutofit/>
          </a:bodyPr>
          <a:lstStyle/>
          <a:p>
            <a:pPr algn="just" rtl="1">
              <a:lnSpc>
                <a:spcPct val="115000"/>
              </a:lnSpc>
              <a:spcAft>
                <a:spcPts val="1000"/>
              </a:spcAft>
            </a:pPr>
            <a:r>
              <a:rPr lang="fa-IR" sz="2800" dirty="0" smtClean="0">
                <a:solidFill>
                  <a:schemeClr val="tx2"/>
                </a:solidFill>
                <a:latin typeface="Times New Roman"/>
                <a:ea typeface="Calibri"/>
                <a:cs typeface="B Nazanin"/>
              </a:rPr>
              <a:t>در محفظه این کاشف یک منبع تولید نور مرئی یا لیزر که به طور مستقیم یا تحت زاویه 90 درجه با انعکاس از روی آینه ،  بر چشم الکترونیک ( سلول فتوالکتریک )  می تابد قرار دارد. در صورت وجود تیرگی ناشی از ذرات تاری با توجه به محدوده تشخیص تعریف شده برای کاشف ،  جریان نور کاهش پیدا نموده و باعث تحریک آن و اعلام حریق می گردد. </a:t>
            </a:r>
            <a:endParaRPr lang="en-US" sz="2800" dirty="0" smtClean="0">
              <a:solidFill>
                <a:schemeClr val="tx2"/>
              </a:solidFill>
              <a:latin typeface="Calibri"/>
              <a:ea typeface="Calibri"/>
              <a:cs typeface="Arial"/>
            </a:endParaRPr>
          </a:p>
          <a:p>
            <a:endParaRPr lang="fa-IR" dirty="0"/>
          </a:p>
        </p:txBody>
      </p:sp>
      <p:pic>
        <p:nvPicPr>
          <p:cNvPr id="3074" name="Picture 2" descr="K:\fire safety\fire pic\Smoke-Detector-HS-101-.jpg"/>
          <p:cNvPicPr>
            <a:picLocks noChangeAspect="1" noChangeArrowheads="1"/>
          </p:cNvPicPr>
          <p:nvPr/>
        </p:nvPicPr>
        <p:blipFill>
          <a:blip r:embed="rId2"/>
          <a:srcRect l="8391" t="12821" r="12332" b="12820"/>
          <a:stretch>
            <a:fillRect/>
          </a:stretch>
        </p:blipFill>
        <p:spPr bwMode="auto">
          <a:xfrm rot="10571533">
            <a:off x="350962" y="609899"/>
            <a:ext cx="3214710" cy="2071702"/>
          </a:xfrm>
          <a:prstGeom prst="ellipse">
            <a:avLst/>
          </a:prstGeom>
          <a:ln>
            <a:noFill/>
          </a:ln>
          <a:effectLst>
            <a:softEdge rad="112500"/>
          </a:effectLst>
        </p:spPr>
      </p:pic>
      <p:sp>
        <p:nvSpPr>
          <p:cNvPr id="5" name="Slide Number Placeholder 4"/>
          <p:cNvSpPr>
            <a:spLocks noGrp="1"/>
          </p:cNvSpPr>
          <p:nvPr>
            <p:ph type="sldNum" sz="quarter" idx="12"/>
          </p:nvPr>
        </p:nvSpPr>
        <p:spPr/>
        <p:txBody>
          <a:bodyPr/>
          <a:lstStyle/>
          <a:p>
            <a:fld id="{1C3FAFB6-9DF1-475A-9BC7-194344494A18}" type="slidenum">
              <a:rPr lang="en-US" smtClean="0"/>
              <a:pPr/>
              <a:t>60</a:t>
            </a:fld>
            <a:endParaRPr lang="en-US"/>
          </a:p>
        </p:txBody>
      </p:sp>
    </p:spTree>
  </p:cSld>
  <p:clrMapOvr>
    <a:masterClrMapping/>
  </p:clrMapOvr>
  <p:transition>
    <p:split orient="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مزایای کاشف فتوالکتریک </a:t>
            </a:r>
            <a:endParaRPr lang="fa-IR" dirty="0">
              <a:solidFill>
                <a:schemeClr val="tx1"/>
              </a:solidFill>
            </a:endParaRPr>
          </a:p>
        </p:txBody>
      </p:sp>
      <p:sp>
        <p:nvSpPr>
          <p:cNvPr id="3" name="Content Placeholder 2"/>
          <p:cNvSpPr>
            <a:spLocks noGrp="1"/>
          </p:cNvSpPr>
          <p:nvPr>
            <p:ph idx="1"/>
          </p:nvPr>
        </p:nvSpPr>
        <p:spPr/>
        <p:txBody>
          <a:bodyPr>
            <a:normAutofit/>
          </a:bodyPr>
          <a:lstStyle/>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عکس العمل سریع در مقابل ذرات حتی در تراکم ناچیز</a:t>
            </a:r>
            <a:endParaRPr lang="en-US" sz="2800" dirty="0" smtClean="0">
              <a:solidFill>
                <a:schemeClr val="tx2"/>
              </a:solidFill>
              <a:latin typeface="Calibri"/>
              <a:ea typeface="Calibri"/>
              <a:cs typeface="Arial"/>
            </a:endParaRPr>
          </a:p>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عکس العمل سریع در مقابل آتش سوزی های بدون شعله</a:t>
            </a:r>
            <a:endParaRPr lang="en-US" sz="2800" dirty="0" smtClean="0">
              <a:solidFill>
                <a:schemeClr val="tx2"/>
              </a:solidFill>
              <a:latin typeface="Calibri"/>
              <a:ea typeface="Calibri"/>
              <a:cs typeface="Arial"/>
            </a:endParaRPr>
          </a:p>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عدم عکس العمل به جریان شدید هوا</a:t>
            </a:r>
            <a:endParaRPr lang="en-US" sz="2800" dirty="0" smtClean="0">
              <a:solidFill>
                <a:schemeClr val="tx2"/>
              </a:solidFill>
              <a:latin typeface="Calibri"/>
              <a:ea typeface="Calibri"/>
              <a:cs typeface="Arial"/>
            </a:endParaRPr>
          </a:p>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عدم وجود چشمه های رادیواکتیو و خطرات ناشی از مواد پرتو زا</a:t>
            </a:r>
            <a:endParaRPr lang="en-US" sz="2800" dirty="0" smtClean="0">
              <a:solidFill>
                <a:schemeClr val="tx2"/>
              </a:solidFill>
              <a:latin typeface="Calibri"/>
              <a:ea typeface="Calibri"/>
              <a:cs typeface="Arial"/>
            </a:endParaRPr>
          </a:p>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عدم حساسیت به رطوبت و الکتریسته ساکن و تغییرات فشار هوا</a:t>
            </a:r>
            <a:endParaRPr lang="en-US" sz="2800" dirty="0" smtClean="0">
              <a:solidFill>
                <a:schemeClr val="tx2"/>
              </a:solidFill>
              <a:latin typeface="Calibri"/>
              <a:ea typeface="Calibri"/>
              <a:cs typeface="Arial"/>
            </a:endParaRPr>
          </a:p>
          <a:p>
            <a:pPr marL="514350" indent="-514350" algn="just" rtl="1">
              <a:lnSpc>
                <a:spcPct val="115000"/>
              </a:lnSpc>
              <a:spcAft>
                <a:spcPts val="1000"/>
              </a:spcAft>
              <a:buFont typeface="+mj-lt"/>
              <a:buAutoNum type="arabicPeriod"/>
            </a:pPr>
            <a:r>
              <a:rPr lang="fa-IR" sz="2800" dirty="0" smtClean="0">
                <a:solidFill>
                  <a:schemeClr val="tx2"/>
                </a:solidFill>
                <a:latin typeface="Times New Roman"/>
                <a:ea typeface="Calibri"/>
                <a:cs typeface="B Nazanin"/>
              </a:rPr>
              <a:t>عدم نیاز به تنظیم مجدد</a:t>
            </a:r>
            <a:endParaRPr lang="en-US" sz="2800" dirty="0" smtClean="0">
              <a:solidFill>
                <a:schemeClr val="tx2"/>
              </a:solidFill>
              <a:latin typeface="Calibri"/>
              <a:ea typeface="Calibri"/>
              <a:cs typeface="Arial"/>
            </a:endParaRPr>
          </a:p>
          <a:p>
            <a:endParaRPr lang="fa-IR" dirty="0"/>
          </a:p>
        </p:txBody>
      </p:sp>
      <p:sp>
        <p:nvSpPr>
          <p:cNvPr id="4" name="Slide Number Placeholder 3"/>
          <p:cNvSpPr>
            <a:spLocks noGrp="1"/>
          </p:cNvSpPr>
          <p:nvPr>
            <p:ph type="sldNum" sz="quarter" idx="12"/>
          </p:nvPr>
        </p:nvSpPr>
        <p:spPr>
          <a:xfrm>
            <a:off x="7924800" y="6421461"/>
            <a:ext cx="762000" cy="365125"/>
          </a:xfrm>
        </p:spPr>
        <p:txBody>
          <a:bodyPr/>
          <a:lstStyle/>
          <a:p>
            <a:fld id="{1C3FAFB6-9DF1-475A-9BC7-194344494A18}" type="slidenum">
              <a:rPr lang="en-US" smtClean="0"/>
              <a:pPr/>
              <a:t>61</a:t>
            </a:fld>
            <a:endParaRPr lang="en-US"/>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معایب کاشف فتوالکتریک</a:t>
            </a:r>
            <a:endParaRPr lang="fa-IR" dirty="0">
              <a:solidFill>
                <a:schemeClr val="tx1"/>
              </a:solidFill>
            </a:endParaRPr>
          </a:p>
        </p:txBody>
      </p:sp>
      <p:sp>
        <p:nvSpPr>
          <p:cNvPr id="3" name="Content Placeholder 2"/>
          <p:cNvSpPr>
            <a:spLocks noGrp="1"/>
          </p:cNvSpPr>
          <p:nvPr>
            <p:ph idx="1"/>
          </p:nvPr>
        </p:nvSpPr>
        <p:spPr>
          <a:xfrm>
            <a:off x="457200" y="2221232"/>
            <a:ext cx="8229600" cy="3279470"/>
          </a:xfrm>
        </p:spPr>
        <p:txBody>
          <a:bodyPr/>
          <a:lstStyle/>
          <a:p>
            <a:pPr marL="457200" indent="-457200" algn="just" rtl="1">
              <a:lnSpc>
                <a:spcPct val="115000"/>
              </a:lnSpc>
              <a:spcAft>
                <a:spcPts val="1000"/>
              </a:spcAft>
              <a:buFont typeface="+mj-lt"/>
              <a:buAutoNum type="arabicPeriod"/>
            </a:pPr>
            <a:r>
              <a:rPr lang="fa-IR" sz="2400" dirty="0" smtClean="0">
                <a:solidFill>
                  <a:schemeClr val="tx2"/>
                </a:solidFill>
                <a:latin typeface="Times New Roman"/>
                <a:ea typeface="Calibri"/>
                <a:cs typeface="B Nazanin"/>
              </a:rPr>
              <a:t>کاهش شدید حساسیت در ذرات با قطر کمتر از طول موج نور مرئی</a:t>
            </a:r>
            <a:endParaRPr lang="en-US" sz="2400" dirty="0" smtClean="0">
              <a:solidFill>
                <a:schemeClr val="tx2"/>
              </a:solidFill>
              <a:latin typeface="Calibri"/>
              <a:ea typeface="Calibri"/>
              <a:cs typeface="Arial"/>
            </a:endParaRPr>
          </a:p>
          <a:p>
            <a:pPr marL="457200" indent="-457200" algn="just" rtl="1">
              <a:lnSpc>
                <a:spcPct val="115000"/>
              </a:lnSpc>
              <a:spcAft>
                <a:spcPts val="1000"/>
              </a:spcAft>
              <a:buFont typeface="+mj-lt"/>
              <a:buAutoNum type="arabicPeriod"/>
            </a:pPr>
            <a:r>
              <a:rPr lang="fa-IR" sz="2400" dirty="0" smtClean="0">
                <a:solidFill>
                  <a:schemeClr val="tx2"/>
                </a:solidFill>
                <a:latin typeface="Times New Roman"/>
                <a:ea typeface="Calibri"/>
                <a:cs typeface="B Nazanin"/>
              </a:rPr>
              <a:t>حساسیت بالا به ذرات تیره نسبت به ذرات خاکستری</a:t>
            </a:r>
            <a:endParaRPr lang="en-US" sz="2400" dirty="0" smtClean="0">
              <a:solidFill>
                <a:schemeClr val="tx2"/>
              </a:solidFill>
              <a:latin typeface="Calibri"/>
              <a:ea typeface="Calibri"/>
              <a:cs typeface="Arial"/>
            </a:endParaRPr>
          </a:p>
          <a:p>
            <a:pPr marL="457200" indent="-457200" algn="just" rtl="1">
              <a:lnSpc>
                <a:spcPct val="115000"/>
              </a:lnSpc>
              <a:spcAft>
                <a:spcPts val="1000"/>
              </a:spcAft>
              <a:buFont typeface="+mj-lt"/>
              <a:buAutoNum type="arabicPeriod"/>
            </a:pPr>
            <a:r>
              <a:rPr lang="fa-IR" sz="2400" dirty="0" smtClean="0">
                <a:solidFill>
                  <a:schemeClr val="tx2"/>
                </a:solidFill>
                <a:latin typeface="Times New Roman"/>
                <a:ea typeface="Calibri"/>
                <a:cs typeface="B Nazanin"/>
              </a:rPr>
              <a:t>امکان سوختن لامپ</a:t>
            </a:r>
            <a:endParaRPr lang="fa-IR" sz="2400" dirty="0" smtClean="0">
              <a:solidFill>
                <a:schemeClr val="tx2"/>
              </a:solidFill>
              <a:latin typeface="Calibri"/>
              <a:ea typeface="Calibri"/>
              <a:cs typeface="Arial"/>
            </a:endParaRPr>
          </a:p>
          <a:p>
            <a:pPr marL="457200" indent="-457200" algn="just" rtl="1">
              <a:lnSpc>
                <a:spcPct val="115000"/>
              </a:lnSpc>
              <a:spcAft>
                <a:spcPts val="1000"/>
              </a:spcAft>
              <a:buFont typeface="+mj-lt"/>
              <a:buAutoNum type="arabicPeriod"/>
            </a:pPr>
            <a:r>
              <a:rPr lang="fa-IR" sz="2400" dirty="0" smtClean="0">
                <a:solidFill>
                  <a:schemeClr val="tx2"/>
                </a:solidFill>
                <a:latin typeface="Times New Roman"/>
                <a:ea typeface="Calibri"/>
                <a:cs typeface="B Nazanin"/>
              </a:rPr>
              <a:t>امکان کثیفی سطح لامپ ،  آینه و سلول فتو الکتریک</a:t>
            </a:r>
            <a:endParaRPr lang="en-US" sz="2400" dirty="0" smtClean="0">
              <a:solidFill>
                <a:schemeClr val="tx2"/>
              </a:solidFill>
              <a:latin typeface="Calibri"/>
              <a:ea typeface="Calibri"/>
              <a:cs typeface="Arial"/>
            </a:endParaRPr>
          </a:p>
          <a:p>
            <a:endParaRPr lang="fa-IR" dirty="0"/>
          </a:p>
        </p:txBody>
      </p:sp>
      <p:sp>
        <p:nvSpPr>
          <p:cNvPr id="4" name="Slide Number Placeholder 3"/>
          <p:cNvSpPr>
            <a:spLocks noGrp="1"/>
          </p:cNvSpPr>
          <p:nvPr>
            <p:ph type="sldNum" sz="quarter" idx="12"/>
          </p:nvPr>
        </p:nvSpPr>
        <p:spPr/>
        <p:txBody>
          <a:bodyPr/>
          <a:lstStyle/>
          <a:p>
            <a:fld id="{1C3FAFB6-9DF1-475A-9BC7-194344494A18}" type="slidenum">
              <a:rPr lang="en-US" smtClean="0"/>
              <a:pPr/>
              <a:t>62</a:t>
            </a:fld>
            <a:endParaRPr lang="en-US"/>
          </a:p>
        </p:txBody>
      </p:sp>
    </p:spTree>
  </p:cSld>
  <p:clrMapOvr>
    <a:masterClrMapping/>
  </p:clrMapOvr>
  <p:transition>
    <p:wheel spokes="2"/>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K:\fire safety\fire pic\thermal-detector.jpg"/>
          <p:cNvPicPr>
            <a:picLocks noChangeAspect="1" noChangeArrowheads="1"/>
          </p:cNvPicPr>
          <p:nvPr/>
        </p:nvPicPr>
        <p:blipFill>
          <a:blip r:embed="rId2"/>
          <a:srcRect l="3125" t="3857" r="6875" b="6054"/>
          <a:stretch>
            <a:fillRect/>
          </a:stretch>
        </p:blipFill>
        <p:spPr bwMode="auto">
          <a:xfrm rot="20091518">
            <a:off x="635729" y="183321"/>
            <a:ext cx="3143272" cy="2684878"/>
          </a:xfrm>
          <a:prstGeom prst="roundRect">
            <a:avLst>
              <a:gd name="adj" fmla="val 4182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3929058" y="704088"/>
            <a:ext cx="4757742" cy="1143000"/>
          </a:xfrm>
        </p:spPr>
        <p:txBody>
          <a:bodyPr>
            <a:normAutofit/>
          </a:bodyPr>
          <a:lstStyle/>
          <a:p>
            <a:pPr algn="ctr"/>
            <a:r>
              <a:rPr lang="fa-IR" sz="5400" b="1" dirty="0" smtClean="0">
                <a:solidFill>
                  <a:schemeClr val="tx1"/>
                </a:solidFill>
                <a:latin typeface="Times New Roman"/>
                <a:ea typeface="Calibri"/>
                <a:cs typeface="B Nazanin"/>
              </a:rPr>
              <a:t>کاشف های شعله ای </a:t>
            </a:r>
            <a:endParaRPr lang="fa-IR" dirty="0">
              <a:solidFill>
                <a:schemeClr val="tx1"/>
              </a:solidFill>
            </a:endParaRPr>
          </a:p>
        </p:txBody>
      </p:sp>
      <p:sp>
        <p:nvSpPr>
          <p:cNvPr id="3" name="Content Placeholder 2"/>
          <p:cNvSpPr>
            <a:spLocks noGrp="1"/>
          </p:cNvSpPr>
          <p:nvPr>
            <p:ph idx="1"/>
          </p:nvPr>
        </p:nvSpPr>
        <p:spPr>
          <a:xfrm>
            <a:off x="457200" y="2214554"/>
            <a:ext cx="8229600" cy="4351040"/>
          </a:xfrm>
        </p:spPr>
        <p:txBody>
          <a:bodyPr>
            <a:normAutofit/>
          </a:bodyPr>
          <a:lstStyle/>
          <a:p>
            <a:pPr algn="just" rtl="1">
              <a:lnSpc>
                <a:spcPct val="115000"/>
              </a:lnSpc>
              <a:spcAft>
                <a:spcPts val="1000"/>
              </a:spcAft>
            </a:pPr>
            <a:r>
              <a:rPr lang="fa-IR" sz="2800" dirty="0" smtClean="0">
                <a:solidFill>
                  <a:schemeClr val="tx2"/>
                </a:solidFill>
                <a:latin typeface="Times New Roman"/>
                <a:ea typeface="Calibri"/>
                <a:cs typeface="B Nazanin"/>
              </a:rPr>
              <a:t>همانگونه که از اسم این کاشف ها پیداست ،  به نور </a:t>
            </a:r>
            <a:r>
              <a:rPr lang="fa-IR" sz="2800" dirty="0" smtClean="0">
                <a:solidFill>
                  <a:schemeClr val="bg1"/>
                </a:solidFill>
                <a:latin typeface="Times New Roman"/>
                <a:ea typeface="Calibri"/>
                <a:cs typeface="B Nazanin"/>
              </a:rPr>
              <a:t>مرئی شعله که دارای </a:t>
            </a:r>
            <a:r>
              <a:rPr lang="fa-IR" sz="2800" dirty="0" smtClean="0">
                <a:solidFill>
                  <a:schemeClr val="tx2"/>
                </a:solidFill>
                <a:latin typeface="Times New Roman"/>
                <a:ea typeface="Calibri"/>
                <a:cs typeface="B Nazanin"/>
              </a:rPr>
              <a:t>طول موج 760-380 نانومتر باشد حساس هستند. </a:t>
            </a:r>
            <a:endParaRPr lang="en-US" sz="2800" dirty="0" smtClean="0">
              <a:solidFill>
                <a:schemeClr val="tx2"/>
              </a:solidFill>
              <a:latin typeface="Calibri"/>
              <a:ea typeface="Calibri"/>
              <a:cs typeface="Arial"/>
            </a:endParaRPr>
          </a:p>
          <a:p>
            <a:pPr algn="just" rtl="1">
              <a:lnSpc>
                <a:spcPct val="115000"/>
              </a:lnSpc>
              <a:spcAft>
                <a:spcPts val="1000"/>
              </a:spcAft>
            </a:pPr>
            <a:r>
              <a:rPr lang="fa-IR" sz="2800" dirty="0" smtClean="0">
                <a:solidFill>
                  <a:schemeClr val="tx2"/>
                </a:solidFill>
                <a:latin typeface="Times New Roman"/>
                <a:ea typeface="Calibri"/>
                <a:cs typeface="B Nazanin"/>
              </a:rPr>
              <a:t>آشکارساز شعله ای در واقع نوعی آشکارساز نوری با توانایی تشخیص اشعه مادون قرمز و ماورای بنفش ساتع از شعله است. بر همین اساس این گونه آشکارسازها در سه گروه آشکارساز </a:t>
            </a:r>
            <a:r>
              <a:rPr lang="en-US" sz="2800" dirty="0" smtClean="0">
                <a:solidFill>
                  <a:schemeClr val="tx2"/>
                </a:solidFill>
                <a:latin typeface="Times New Roman"/>
                <a:ea typeface="Calibri"/>
                <a:cs typeface="B Nazanin"/>
              </a:rPr>
              <a:t>IR</a:t>
            </a:r>
            <a:r>
              <a:rPr lang="fa-IR" sz="2800" dirty="0" smtClean="0">
                <a:solidFill>
                  <a:schemeClr val="tx2"/>
                </a:solidFill>
                <a:latin typeface="Times New Roman"/>
                <a:ea typeface="Calibri"/>
                <a:cs typeface="B Nazanin"/>
              </a:rPr>
              <a:t>، آشکارساز </a:t>
            </a:r>
            <a:r>
              <a:rPr lang="en-US" sz="2800" dirty="0" smtClean="0">
                <a:solidFill>
                  <a:schemeClr val="tx2"/>
                </a:solidFill>
                <a:latin typeface="Times New Roman"/>
                <a:ea typeface="Calibri"/>
                <a:cs typeface="B Nazanin"/>
              </a:rPr>
              <a:t>UV</a:t>
            </a:r>
            <a:r>
              <a:rPr lang="fa-IR" sz="2800" dirty="0" smtClean="0">
                <a:solidFill>
                  <a:schemeClr val="tx2"/>
                </a:solidFill>
                <a:latin typeface="Times New Roman"/>
                <a:ea typeface="Calibri"/>
                <a:cs typeface="B Nazanin"/>
              </a:rPr>
              <a:t> و آشکارساز مرکب </a:t>
            </a:r>
            <a:r>
              <a:rPr lang="en-US" sz="2800" dirty="0" smtClean="0">
                <a:solidFill>
                  <a:schemeClr val="tx2"/>
                </a:solidFill>
                <a:latin typeface="Times New Roman"/>
                <a:ea typeface="Calibri"/>
                <a:cs typeface="B Nazanin"/>
              </a:rPr>
              <a:t>IR/UV</a:t>
            </a:r>
            <a:r>
              <a:rPr lang="fa-IR" sz="2800" dirty="0" smtClean="0">
                <a:solidFill>
                  <a:schemeClr val="tx2"/>
                </a:solidFill>
                <a:latin typeface="Times New Roman"/>
                <a:ea typeface="Calibri"/>
                <a:cs typeface="B Nazanin"/>
              </a:rPr>
              <a:t> طبقه بندی می شوند.</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63</a:t>
            </a:fld>
            <a:endParaRPr lang="en-US"/>
          </a:p>
        </p:txBody>
      </p:sp>
    </p:spTree>
  </p:cSld>
  <p:clrMapOvr>
    <a:masterClrMapping/>
  </p:clrMapOvr>
  <p:transition>
    <p:strips dir="l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fire safety\fire pic\Gas-detection-solutions-19432081156.jpg"/>
          <p:cNvPicPr>
            <a:picLocks noChangeAspect="1" noChangeArrowheads="1"/>
          </p:cNvPicPr>
          <p:nvPr/>
        </p:nvPicPr>
        <p:blipFill>
          <a:blip r:embed="rId2"/>
          <a:srcRect l="11864" t="16101" r="9745" b="18220"/>
          <a:stretch>
            <a:fillRect/>
          </a:stretch>
        </p:blipFill>
        <p:spPr bwMode="auto">
          <a:xfrm rot="2199175">
            <a:off x="399689" y="4284757"/>
            <a:ext cx="2643206" cy="22145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کاشف های گازیاب</a:t>
            </a:r>
            <a:endParaRPr lang="fa-IR" dirty="0">
              <a:solidFill>
                <a:schemeClr val="tx1"/>
              </a:solidFill>
            </a:endParaRPr>
          </a:p>
        </p:txBody>
      </p:sp>
      <p:sp>
        <p:nvSpPr>
          <p:cNvPr id="3" name="Content Placeholder 2"/>
          <p:cNvSpPr>
            <a:spLocks noGrp="1"/>
          </p:cNvSpPr>
          <p:nvPr>
            <p:ph idx="1"/>
          </p:nvPr>
        </p:nvSpPr>
        <p:spPr>
          <a:xfrm>
            <a:off x="457200" y="1935480"/>
            <a:ext cx="8229600" cy="3208032"/>
          </a:xfrm>
        </p:spPr>
        <p:txBody>
          <a:bodyPr/>
          <a:lstStyle/>
          <a:p>
            <a:pPr algn="just" rtl="1">
              <a:lnSpc>
                <a:spcPct val="115000"/>
              </a:lnSpc>
              <a:spcAft>
                <a:spcPts val="1000"/>
              </a:spcAft>
            </a:pPr>
            <a:r>
              <a:rPr lang="fa-IR" sz="2800" dirty="0" smtClean="0">
                <a:solidFill>
                  <a:schemeClr val="tx2"/>
                </a:solidFill>
                <a:latin typeface="Times New Roman"/>
                <a:ea typeface="Calibri"/>
                <a:cs typeface="B Nazanin"/>
              </a:rPr>
              <a:t>کاشف های گازیاب نوع ویژه ای هستند که برای تشخیص گازهای قابل انفجار یا گازهای ناشی از حریق به کار می روند. این وسایل در واقع نوعی از وسایل اندازه گیری گازها می باشند که کاربرد ویژه داشته و در تراکم خاصی برای جلوگیری از انفجار گاز اعلام خطر می نمایند. این کاشف ها معمولا برای یک گاز یا بخار بوده و در تراکم معینی فعال می گردند. </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64</a:t>
            </a:fld>
            <a:endParaRPr lang="en-US"/>
          </a:p>
        </p:txBody>
      </p:sp>
    </p:spTree>
  </p:cSld>
  <p:clrMapOvr>
    <a:masterClrMapping/>
  </p:clrMapOvr>
  <p:transition>
    <p:strips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b="1" dirty="0" smtClean="0">
                <a:solidFill>
                  <a:schemeClr val="tx1"/>
                </a:solidFill>
              </a:rPr>
              <a:t>انتخاب و نصب کاشف ها</a:t>
            </a:r>
            <a:endParaRPr lang="fa-IR" dirty="0">
              <a:solidFill>
                <a:schemeClr val="tx1"/>
              </a:solidFill>
            </a:endParaRPr>
          </a:p>
        </p:txBody>
      </p:sp>
      <p:sp>
        <p:nvSpPr>
          <p:cNvPr id="3" name="Content Placeholder 2"/>
          <p:cNvSpPr>
            <a:spLocks noGrp="1"/>
          </p:cNvSpPr>
          <p:nvPr>
            <p:ph idx="1"/>
          </p:nvPr>
        </p:nvSpPr>
        <p:spPr>
          <a:xfrm>
            <a:off x="457200" y="1935480"/>
            <a:ext cx="8229600" cy="4351040"/>
          </a:xfrm>
        </p:spPr>
        <p:txBody>
          <a:bodyPr>
            <a:normAutofit fontScale="92500" lnSpcReduction="10000"/>
          </a:bodyPr>
          <a:lstStyle/>
          <a:p>
            <a:pPr marL="514350" lvl="0" indent="-514350" algn="r" rtl="1">
              <a:buFont typeface="+mj-lt"/>
              <a:buAutoNum type="arabicPeriod"/>
            </a:pPr>
            <a:r>
              <a:rPr lang="fa-IR" dirty="0" smtClean="0">
                <a:solidFill>
                  <a:schemeClr val="tx2"/>
                </a:solidFill>
                <a:cs typeface="B Nazanin" pitchFamily="2" charset="-78"/>
              </a:rPr>
              <a:t>در صورتی که محل کار ماهیتا دارای شعله ، دود ،  ذرات یا حرارت است نمی توان از کاشف های حساس به ماهیت کار استفاده نمود بلکه بایستی کاشف شرایط غیرعادی را کشف نماید. </a:t>
            </a:r>
            <a:endParaRPr lang="en-US" dirty="0" smtClean="0">
              <a:solidFill>
                <a:schemeClr val="tx2"/>
              </a:solidFill>
              <a:cs typeface="B Nazanin" pitchFamily="2" charset="-78"/>
            </a:endParaRPr>
          </a:p>
          <a:p>
            <a:pPr marL="514350" lvl="0" indent="-514350" algn="r" rtl="1">
              <a:buFont typeface="+mj-lt"/>
              <a:buAutoNum type="arabicPeriod"/>
            </a:pPr>
            <a:r>
              <a:rPr lang="fa-IR" dirty="0" smtClean="0">
                <a:solidFill>
                  <a:schemeClr val="tx2"/>
                </a:solidFill>
                <a:cs typeface="B Nazanin" pitchFamily="2" charset="-78"/>
              </a:rPr>
              <a:t>نوع و حساسیت کاشف با توجه به ریسک حریق و ارزشی که کالاهای محیط دارند انتخاب می گردد. </a:t>
            </a:r>
            <a:endParaRPr lang="en-US" dirty="0" smtClean="0">
              <a:solidFill>
                <a:schemeClr val="tx2"/>
              </a:solidFill>
              <a:cs typeface="B Nazanin" pitchFamily="2" charset="-78"/>
            </a:endParaRPr>
          </a:p>
          <a:p>
            <a:pPr marL="514350" lvl="0" indent="-514350" algn="r" rtl="1">
              <a:buFont typeface="+mj-lt"/>
              <a:buAutoNum type="arabicPeriod"/>
            </a:pPr>
            <a:r>
              <a:rPr lang="fa-IR" dirty="0" smtClean="0">
                <a:solidFill>
                  <a:schemeClr val="tx2"/>
                </a:solidFill>
                <a:cs typeface="B Nazanin" pitchFamily="2" charset="-78"/>
              </a:rPr>
              <a:t>کاشف ها معمولا در سقف یا در شرایط ویژه روی دیوار ها در ارتفاع بالا نصب    می گردند و نبایستی آنها را مجاور منابع گول زننده نصب نمود. </a:t>
            </a:r>
            <a:endParaRPr lang="en-US" dirty="0" smtClean="0">
              <a:solidFill>
                <a:schemeClr val="tx2"/>
              </a:solidFill>
              <a:cs typeface="B Nazanin" pitchFamily="2" charset="-78"/>
            </a:endParaRPr>
          </a:p>
          <a:p>
            <a:pPr marL="514350" lvl="0" indent="-514350" algn="r" rtl="1">
              <a:buFont typeface="+mj-lt"/>
              <a:buAutoNum type="arabicPeriod"/>
            </a:pPr>
            <a:r>
              <a:rPr lang="fa-IR" dirty="0" smtClean="0">
                <a:solidFill>
                  <a:schemeClr val="tx2"/>
                </a:solidFill>
                <a:cs typeface="B Nazanin" pitchFamily="2" charset="-78"/>
              </a:rPr>
              <a:t>برای افزایش ضریب اطمینان کارایی سیستم بهتر است در هر محدوده از دو نوع کاشف استفاده شود که یکی از آنها حرارتی خواهد بود. </a:t>
            </a:r>
            <a:r>
              <a:rPr lang="fa-IR" dirty="0" smtClean="0">
                <a:solidFill>
                  <a:schemeClr val="tx2"/>
                </a:solidFill>
              </a:rPr>
              <a:t>زیرا حرارت یک از عناصر اصلی ایجاد آتش است.</a:t>
            </a:r>
            <a:endParaRPr lang="en-US" dirty="0" smtClean="0">
              <a:solidFill>
                <a:schemeClr val="tx2"/>
              </a:solidFill>
              <a:cs typeface="B Nazanin" pitchFamily="2" charset="-78"/>
            </a:endParaRPr>
          </a:p>
          <a:p>
            <a:pPr marL="514350" lvl="0" indent="-514350" algn="r" rtl="1">
              <a:buFont typeface="+mj-lt"/>
              <a:buAutoNum type="arabicPeriod"/>
            </a:pPr>
            <a:r>
              <a:rPr lang="fa-IR" dirty="0" smtClean="0">
                <a:solidFill>
                  <a:schemeClr val="tx2"/>
                </a:solidFill>
                <a:cs typeface="B Nazanin" pitchFamily="2" charset="-78"/>
              </a:rPr>
              <a:t>برای کاشف های دود بایستی جریان طبیعی هوا مدنظر قرار گیرد ،  به طوری که جهت جریان هوا بتواند ذرات را به سمت کاشف هدایت نماید. </a:t>
            </a:r>
            <a:endParaRPr lang="en-US" dirty="0" smtClean="0">
              <a:solidFill>
                <a:schemeClr val="tx2"/>
              </a:solidFill>
              <a:cs typeface="B Nazanin" pitchFamily="2" charset="-78"/>
            </a:endParaRPr>
          </a:p>
          <a:p>
            <a:pPr algn="r">
              <a:buNone/>
            </a:pPr>
            <a:endParaRPr lang="fa-IR" dirty="0">
              <a:solidFill>
                <a:schemeClr val="tx2"/>
              </a:solidFill>
              <a:cs typeface="B Nazanin" pitchFamily="2" charset="-78"/>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65</a:t>
            </a:fld>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lgn="r" rtl="1">
              <a:buFont typeface="+mj-lt"/>
              <a:buAutoNum type="arabicPeriod" startAt="6"/>
            </a:pPr>
            <a:r>
              <a:rPr lang="fa-IR" dirty="0" smtClean="0">
                <a:solidFill>
                  <a:schemeClr val="tx2"/>
                </a:solidFill>
                <a:cs typeface="B Nazanin" pitchFamily="2" charset="-78"/>
              </a:rPr>
              <a:t>در صورتی که کاشف در سقف نصب شود ،  نبایستی فاصله ای کمتر از 1 اینچ و بیشتر از 4 اینچ از سقف داشته باشد و در سقف جا سازی نشود. </a:t>
            </a:r>
          </a:p>
          <a:p>
            <a:pPr marL="514350" lvl="0" indent="-514350" algn="r" rtl="1">
              <a:buFont typeface="+mj-lt"/>
              <a:buAutoNum type="arabicPeriod" startAt="6"/>
            </a:pPr>
            <a:r>
              <a:rPr lang="fa-IR" dirty="0" smtClean="0">
                <a:solidFill>
                  <a:schemeClr val="tx2"/>
                </a:solidFill>
                <a:cs typeface="B Nazanin" pitchFamily="2" charset="-78"/>
              </a:rPr>
              <a:t>تعداد کاشف ها وابسته به مساحت حوزه حفاظتی زیر آن است که برای نوع حرارتی و دودی متفاوت می باشد. </a:t>
            </a:r>
            <a:endParaRPr lang="en-US" dirty="0" smtClean="0">
              <a:solidFill>
                <a:schemeClr val="tx2"/>
              </a:solidFill>
              <a:cs typeface="B Nazanin" pitchFamily="2" charset="-78"/>
            </a:endParaRPr>
          </a:p>
          <a:p>
            <a:pPr marL="514350" lvl="0" indent="-514350" algn="r" rtl="1">
              <a:buFont typeface="+mj-lt"/>
              <a:buAutoNum type="arabicPeriod" startAt="6"/>
            </a:pPr>
            <a:r>
              <a:rPr lang="fa-IR" dirty="0" smtClean="0">
                <a:solidFill>
                  <a:schemeClr val="tx2"/>
                </a:solidFill>
                <a:cs typeface="B Nazanin" pitchFamily="2" charset="-78"/>
              </a:rPr>
              <a:t>فاصله کاشف ها از هم بر اساس تعداد مورد نیاز و مساحت محدوده حریق تعیین می شود. </a:t>
            </a:r>
          </a:p>
          <a:p>
            <a:pPr marL="514350" indent="-514350" algn="r" rtl="1">
              <a:buFont typeface="+mj-lt"/>
              <a:buAutoNum type="arabicPeriod" startAt="6"/>
            </a:pPr>
            <a:r>
              <a:rPr lang="fa-IR" dirty="0" smtClean="0">
                <a:solidFill>
                  <a:schemeClr val="tx2"/>
                </a:solidFill>
                <a:cs typeface="B Nazanin" pitchFamily="2" charset="-78"/>
              </a:rPr>
              <a:t>ارتفاع قرارگیری کاشف در نوع حرارتی حداکثر برای درجه یک 9متر و درجه سه حداکثر 6 متر و در نوع دودی حداکثر 10 متر می باشد. </a:t>
            </a:r>
            <a:endParaRPr lang="en-US" dirty="0" smtClean="0">
              <a:solidFill>
                <a:schemeClr val="tx2"/>
              </a:solidFill>
              <a:cs typeface="B Nazanin" pitchFamily="2" charset="-78"/>
            </a:endParaRPr>
          </a:p>
          <a:p>
            <a:pPr marL="514350" lvl="0" indent="-514350" algn="r" rtl="1">
              <a:buNone/>
            </a:pPr>
            <a:endParaRPr lang="en-US" dirty="0" smtClean="0">
              <a:solidFill>
                <a:schemeClr val="tx2"/>
              </a:solidFill>
              <a:cs typeface="B Nazanin" pitchFamily="2" charset="-78"/>
            </a:endParaRPr>
          </a:p>
          <a:p>
            <a:endParaRPr lang="fa-IR" dirty="0">
              <a:cs typeface="B Nazanin" pitchFamily="2" charset="-78"/>
            </a:endParaRPr>
          </a:p>
        </p:txBody>
      </p:sp>
      <p:sp>
        <p:nvSpPr>
          <p:cNvPr id="4" name="Title 1"/>
          <p:cNvSpPr>
            <a:spLocks noGrp="1"/>
          </p:cNvSpPr>
          <p:nvPr>
            <p:ph type="title"/>
          </p:nvPr>
        </p:nvSpPr>
        <p:spPr/>
        <p:txBody>
          <a:bodyPr>
            <a:normAutofit/>
          </a:bodyPr>
          <a:lstStyle/>
          <a:p>
            <a:pPr algn="ctr"/>
            <a:r>
              <a:rPr lang="fa-IR" b="1" dirty="0" smtClean="0">
                <a:solidFill>
                  <a:schemeClr val="tx1"/>
                </a:solidFill>
              </a:rPr>
              <a:t>انتخاب و نصب کاشف ها</a:t>
            </a:r>
            <a:endParaRPr lang="fa-IR" dirty="0">
              <a:solidFill>
                <a:schemeClr val="tx1"/>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66</a:t>
            </a:fld>
            <a:endParaRPr lang="en-US"/>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514350" indent="-514350" algn="just" rtl="1">
              <a:lnSpc>
                <a:spcPct val="110000"/>
              </a:lnSpc>
              <a:buNone/>
            </a:pPr>
            <a:r>
              <a:rPr lang="fa-IR" dirty="0" smtClean="0">
                <a:cs typeface="B Nazanin" pitchFamily="2" charset="-78"/>
              </a:rPr>
              <a:t>10. </a:t>
            </a:r>
            <a:r>
              <a:rPr lang="fa-IR" dirty="0" smtClean="0">
                <a:solidFill>
                  <a:schemeClr val="tx2"/>
                </a:solidFill>
                <a:cs typeface="B Nazanin" pitchFamily="2" charset="-78"/>
              </a:rPr>
              <a:t>محدوده حفاظتی و حداکثر ارتفاع ،  وابسته به حساسیت کاشف و شدت یا تراکم محصول حریق می باشد ،  تعیین محدوده قطعی موثر باید بر اساس مشخصاتی که سازنده اعلام می نماید یا توسط آزمایش کنترل کیفی صورت پذیرد. لذا باید همواره جانب احتیاط را در طراحی مدنظر قرار داد.</a:t>
            </a:r>
            <a:endParaRPr lang="en-US" dirty="0" smtClean="0">
              <a:solidFill>
                <a:schemeClr val="tx2"/>
              </a:solidFill>
              <a:cs typeface="B Nazanin" pitchFamily="2" charset="-78"/>
            </a:endParaRPr>
          </a:p>
          <a:p>
            <a:pPr marL="514350" indent="-514350" algn="just" rtl="1">
              <a:lnSpc>
                <a:spcPct val="110000"/>
              </a:lnSpc>
              <a:buNone/>
            </a:pPr>
            <a:r>
              <a:rPr lang="fa-IR" dirty="0" smtClean="0">
                <a:cs typeface="B Nazanin" pitchFamily="2" charset="-78"/>
              </a:rPr>
              <a:t>11. </a:t>
            </a:r>
            <a:r>
              <a:rPr lang="fa-IR" dirty="0" smtClean="0">
                <a:solidFill>
                  <a:schemeClr val="tx2"/>
                </a:solidFill>
                <a:cs typeface="B Nazanin" pitchFamily="2" charset="-78"/>
              </a:rPr>
              <a:t>لازم است که در سیستم کشف ،کاشف توسط علائم نوری چشمک زن یا علائم صوتی متناوب ،  لااقل هر 15 ثانیه به مدت 0.5 ثانیه آماده به کار بودن سیستم را اعلام نماید. </a:t>
            </a:r>
            <a:endParaRPr lang="en-US" dirty="0" smtClean="0">
              <a:solidFill>
                <a:schemeClr val="tx2"/>
              </a:solidFill>
              <a:cs typeface="B Nazanin" pitchFamily="2" charset="-78"/>
            </a:endParaRPr>
          </a:p>
          <a:p>
            <a:pPr marL="514350" indent="-514350" algn="just" rtl="1">
              <a:lnSpc>
                <a:spcPct val="110000"/>
              </a:lnSpc>
              <a:buNone/>
            </a:pPr>
            <a:r>
              <a:rPr lang="fa-IR" dirty="0" smtClean="0">
                <a:cs typeface="B Nazanin" pitchFamily="2" charset="-78"/>
              </a:rPr>
              <a:t>12.</a:t>
            </a:r>
            <a:r>
              <a:rPr lang="fa-IR" dirty="0" smtClean="0">
                <a:solidFill>
                  <a:schemeClr val="tx2"/>
                </a:solidFill>
                <a:cs typeface="B Nazanin" pitchFamily="2" charset="-78"/>
              </a:rPr>
              <a:t> کلیه کاشف ها بایستی تابع یکی از استانداردهای </a:t>
            </a:r>
            <a:r>
              <a:rPr lang="en-US" dirty="0" smtClean="0">
                <a:solidFill>
                  <a:schemeClr val="tx2"/>
                </a:solidFill>
                <a:cs typeface="B Nazanin" pitchFamily="2" charset="-78"/>
              </a:rPr>
              <a:t>BS-5839</a:t>
            </a:r>
            <a:r>
              <a:rPr lang="fa-IR" dirty="0" smtClean="0">
                <a:solidFill>
                  <a:schemeClr val="tx2"/>
                </a:solidFill>
                <a:cs typeface="B Nazanin" pitchFamily="2" charset="-78"/>
              </a:rPr>
              <a:t> یا استاندارد ملی </a:t>
            </a:r>
            <a:r>
              <a:rPr lang="en-US" dirty="0" smtClean="0">
                <a:solidFill>
                  <a:schemeClr val="tx2"/>
                </a:solidFill>
                <a:cs typeface="B Nazanin" pitchFamily="2" charset="-78"/>
              </a:rPr>
              <a:t>ISIRI-3706 </a:t>
            </a:r>
            <a:r>
              <a:rPr lang="fa-IR" dirty="0" smtClean="0">
                <a:solidFill>
                  <a:schemeClr val="tx2"/>
                </a:solidFill>
                <a:cs typeface="B Nazanin" pitchFamily="2" charset="-78"/>
              </a:rPr>
              <a:t> باشد. </a:t>
            </a:r>
            <a:endParaRPr lang="en-US" dirty="0" smtClean="0">
              <a:solidFill>
                <a:schemeClr val="tx2"/>
              </a:solidFill>
              <a:cs typeface="B Nazanin" pitchFamily="2" charset="-78"/>
            </a:endParaRPr>
          </a:p>
          <a:p>
            <a:pPr marL="514350" indent="-514350" algn="r" rtl="1">
              <a:lnSpc>
                <a:spcPct val="110000"/>
              </a:lnSpc>
              <a:buNone/>
            </a:pPr>
            <a:r>
              <a:rPr lang="fa-IR" dirty="0" smtClean="0">
                <a:cs typeface="B Nazanin" pitchFamily="2" charset="-78"/>
              </a:rPr>
              <a:t>13.</a:t>
            </a:r>
            <a:r>
              <a:rPr lang="fa-IR" dirty="0" smtClean="0">
                <a:solidFill>
                  <a:schemeClr val="tx2"/>
                </a:solidFill>
                <a:cs typeface="B Nazanin" pitchFamily="2" charset="-78"/>
              </a:rPr>
              <a:t> مسیرهای عبور کابل های برق باید ایمن ترین مسیر باشند. </a:t>
            </a:r>
            <a:endParaRPr lang="en-US" dirty="0" smtClean="0">
              <a:solidFill>
                <a:schemeClr val="tx2"/>
              </a:solidFill>
              <a:cs typeface="B Nazanin" pitchFamily="2" charset="-78"/>
            </a:endParaRPr>
          </a:p>
          <a:p>
            <a:pPr marL="514350" indent="-514350" algn="r" rtl="1">
              <a:lnSpc>
                <a:spcPct val="110000"/>
              </a:lnSpc>
              <a:buNone/>
            </a:pPr>
            <a:r>
              <a:rPr lang="fa-IR" dirty="0" smtClean="0">
                <a:cs typeface="B Nazanin" pitchFamily="2" charset="-78"/>
              </a:rPr>
              <a:t>14.</a:t>
            </a:r>
            <a:r>
              <a:rPr lang="fa-IR" dirty="0" smtClean="0">
                <a:solidFill>
                  <a:schemeClr val="tx2"/>
                </a:solidFill>
                <a:cs typeface="B Nazanin" pitchFamily="2" charset="-78"/>
              </a:rPr>
              <a:t> در هر ناحیه از منطقه بندی حریق بایستی حداقل دو کاشف وجود داشته باشد. </a:t>
            </a:r>
            <a:endParaRPr lang="en-US" dirty="0" smtClean="0">
              <a:solidFill>
                <a:schemeClr val="tx2"/>
              </a:solidFill>
              <a:cs typeface="B Nazanin" pitchFamily="2" charset="-78"/>
            </a:endParaRPr>
          </a:p>
          <a:p>
            <a:pPr>
              <a:lnSpc>
                <a:spcPct val="110000"/>
              </a:lnSpc>
            </a:pPr>
            <a:endParaRPr lang="fa-IR" dirty="0">
              <a:cs typeface="B Nazanin" pitchFamily="2" charset="-78"/>
            </a:endParaRPr>
          </a:p>
        </p:txBody>
      </p:sp>
      <p:sp>
        <p:nvSpPr>
          <p:cNvPr id="4" name="Title 1"/>
          <p:cNvSpPr>
            <a:spLocks noGrp="1"/>
          </p:cNvSpPr>
          <p:nvPr>
            <p:ph type="title"/>
          </p:nvPr>
        </p:nvSpPr>
        <p:spPr/>
        <p:txBody>
          <a:bodyPr>
            <a:normAutofit/>
          </a:bodyPr>
          <a:lstStyle/>
          <a:p>
            <a:pPr algn="ctr"/>
            <a:r>
              <a:rPr lang="fa-IR" b="1" dirty="0" smtClean="0">
                <a:solidFill>
                  <a:schemeClr val="tx1"/>
                </a:solidFill>
              </a:rPr>
              <a:t>انتخاب و نصب کاشف ها</a:t>
            </a:r>
            <a:endParaRPr lang="fa-IR" dirty="0">
              <a:solidFill>
                <a:schemeClr val="tx1"/>
              </a:solidFill>
            </a:endParaRPr>
          </a:p>
        </p:txBody>
      </p:sp>
      <p:sp>
        <p:nvSpPr>
          <p:cNvPr id="5" name="Slide Number Placeholder 4"/>
          <p:cNvSpPr>
            <a:spLocks noGrp="1"/>
          </p:cNvSpPr>
          <p:nvPr>
            <p:ph type="sldNum" sz="quarter" idx="12"/>
          </p:nvPr>
        </p:nvSpPr>
        <p:spPr/>
        <p:txBody>
          <a:bodyPr/>
          <a:lstStyle/>
          <a:p>
            <a:fld id="{1C3FAFB6-9DF1-475A-9BC7-194344494A18}" type="slidenum">
              <a:rPr lang="en-US" smtClean="0"/>
              <a:pPr/>
              <a:t>67</a:t>
            </a:fld>
            <a:endParaRPr lang="en-US"/>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moke_alarmsmoke_detector_fire_alarm_for_burglar.jpg"/>
          <p:cNvPicPr>
            <a:picLocks noGrp="1" noChangeAspect="1"/>
          </p:cNvPicPr>
          <p:nvPr>
            <p:ph idx="1"/>
          </p:nvPr>
        </p:nvPicPr>
        <p:blipFill>
          <a:blip r:embed="rId2"/>
          <a:srcRect l="4444" t="5798" r="5555"/>
          <a:stretch>
            <a:fillRect/>
          </a:stretch>
        </p:blipFill>
        <p:spPr>
          <a:xfrm>
            <a:off x="1714480" y="1928826"/>
            <a:ext cx="5786478" cy="4643446"/>
          </a:xfrm>
          <a:prstGeom prst="rect">
            <a:avLst/>
          </a:prstGeom>
          <a:ln w="228600" cap="sq" cmpd="thickThin">
            <a:solidFill>
              <a:srgbClr val="000000"/>
            </a:solidFill>
            <a:prstDash val="solid"/>
            <a:miter lim="800000"/>
          </a:ln>
          <a:effectLst>
            <a:innerShdw blurRad="76200">
              <a:srgbClr val="000000"/>
            </a:innerShdw>
          </a:effectLst>
        </p:spPr>
      </p:pic>
      <p:sp>
        <p:nvSpPr>
          <p:cNvPr id="5" name="Title 1"/>
          <p:cNvSpPr>
            <a:spLocks noGrp="1"/>
          </p:cNvSpPr>
          <p:nvPr>
            <p:ph type="title"/>
          </p:nvPr>
        </p:nvSpPr>
        <p:spPr>
          <a:xfrm>
            <a:off x="500034" y="428604"/>
            <a:ext cx="8186766" cy="128588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a-IR" sz="2800" b="1" spc="50" dirty="0" smtClean="0">
                <a:ln w="11430"/>
                <a:solidFill>
                  <a:srgbClr val="00CC00"/>
                </a:solidFill>
                <a:effectLst>
                  <a:outerShdw blurRad="76200" dist="50800" dir="5400000" algn="tl" rotWithShape="0">
                    <a:srgbClr val="000000">
                      <a:alpha val="65000"/>
                    </a:srgbClr>
                  </a:outerShdw>
                </a:effectLst>
                <a:latin typeface="Times New Roman"/>
                <a:ea typeface="Calibri"/>
                <a:cs typeface="B Nazanin"/>
              </a:rPr>
              <a:t>همانطور که در شکل مشاهده می شود یک نوع دتکتور در اشکال مختلف تولید می گرددبنابراین هنگام خرید باید توجه لازم و کافی را داشت </a:t>
            </a:r>
            <a:endParaRPr lang="fa-IR" sz="2800" b="1" spc="50" dirty="0">
              <a:ln w="11430"/>
              <a:solidFill>
                <a:srgbClr val="00CC00"/>
              </a:solidFill>
              <a:effectLst>
                <a:outerShdw blurRad="76200" dist="50800" dir="5400000" algn="tl" rotWithShape="0">
                  <a:srgbClr val="000000">
                    <a:alpha val="65000"/>
                  </a:srgbClr>
                </a:outerShdw>
              </a:effectLst>
            </a:endParaRPr>
          </a:p>
        </p:txBody>
      </p:sp>
    </p:spTree>
  </p:cSld>
  <p:clrMapOvr>
    <a:masterClrMapping/>
  </p:clrMapOvr>
  <p:transition>
    <p:wheel spokes="8"/>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1142984"/>
            <a:ext cx="8229600" cy="1000132"/>
          </a:xfrm>
        </p:spPr>
        <p:txBody>
          <a:bodyPr>
            <a:normAutofit fontScale="90000"/>
          </a:bodyPr>
          <a:lstStyle/>
          <a:p>
            <a:pPr algn="ctr"/>
            <a:r>
              <a:rPr lang="fa-IR" sz="5400" dirty="0" smtClean="0">
                <a:solidFill>
                  <a:schemeClr val="tx1"/>
                </a:solidFill>
                <a:ea typeface="Calibri"/>
              </a:rPr>
              <a:t>4 . اعلام کننده های شنیداری :</a:t>
            </a:r>
            <a:r>
              <a:rPr lang="en-US" sz="5400" dirty="0" smtClean="0">
                <a:solidFill>
                  <a:schemeClr val="tx1"/>
                </a:solidFill>
              </a:rPr>
              <a:t/>
            </a:r>
            <a:br>
              <a:rPr lang="en-US" sz="5400" dirty="0" smtClean="0">
                <a:solidFill>
                  <a:schemeClr val="tx1"/>
                </a:solidFill>
              </a:rPr>
            </a:br>
            <a:endParaRPr lang="en-US" dirty="0">
              <a:solidFill>
                <a:schemeClr val="tx1"/>
              </a:solidFill>
            </a:endParaRPr>
          </a:p>
        </p:txBody>
      </p:sp>
      <p:sp>
        <p:nvSpPr>
          <p:cNvPr id="3" name="Content Placeholder 2"/>
          <p:cNvSpPr>
            <a:spLocks noGrp="1"/>
          </p:cNvSpPr>
          <p:nvPr>
            <p:ph idx="1"/>
          </p:nvPr>
        </p:nvSpPr>
        <p:spPr>
          <a:xfrm>
            <a:off x="571472" y="1643050"/>
            <a:ext cx="8229600" cy="4572032"/>
          </a:xfrm>
        </p:spPr>
        <p:txBody>
          <a:bodyPr>
            <a:normAutofit/>
          </a:bodyPr>
          <a:lstStyle/>
          <a:p>
            <a:pPr algn="just" rtl="1">
              <a:buFont typeface="Wingdings" pitchFamily="2" charset="2"/>
              <a:buChar char="v"/>
            </a:pPr>
            <a:r>
              <a:rPr lang="fa-IR" sz="2400" dirty="0" smtClean="0">
                <a:solidFill>
                  <a:schemeClr val="tx2"/>
                </a:solidFill>
                <a:ea typeface="Calibri"/>
              </a:rPr>
              <a:t> آژیرها ، زنگ ها و بلندگوها به عنوان تجهیزات هشداردهنده شنیداری سیستم های اعلام حریق باید دارای سطح و شدت صوتی مناسب باشند ( تراز فشار صوت </a:t>
            </a:r>
            <a:r>
              <a:rPr lang="en-US" sz="2400" dirty="0" smtClean="0">
                <a:solidFill>
                  <a:schemeClr val="tx2"/>
                </a:solidFill>
                <a:ea typeface="Calibri"/>
              </a:rPr>
              <a:t>db</a:t>
            </a:r>
            <a:r>
              <a:rPr lang="fa-IR" sz="2400" dirty="0" smtClean="0">
                <a:solidFill>
                  <a:schemeClr val="tx2"/>
                </a:solidFill>
                <a:ea typeface="Calibri"/>
              </a:rPr>
              <a:t> 5 بیشتر از صدای محیط ) تا ضمن مطلع نمودن کلیه ساکنین از بروز حریق ، چندان گوش خراش و هراس انگیز نباشند.</a:t>
            </a:r>
          </a:p>
          <a:p>
            <a:pPr marL="342900" lvl="0" indent="-342900" algn="r" rtl="1">
              <a:lnSpc>
                <a:spcPct val="115000"/>
              </a:lnSpc>
              <a:spcAft>
                <a:spcPts val="0"/>
              </a:spcAft>
              <a:buFont typeface="Wingdings" pitchFamily="2" charset="2"/>
              <a:buChar char="v"/>
            </a:pPr>
            <a:r>
              <a:rPr lang="fa-IR" sz="2400" dirty="0" smtClean="0">
                <a:solidFill>
                  <a:schemeClr val="tx2"/>
                </a:solidFill>
                <a:ea typeface="Calibri"/>
              </a:rPr>
              <a:t>در هر محل باید حداقل 2 دستگاه خبر کننده وجود داشته باشد تا در صورت خرابی حداقل یکی از آنها عمل کند. </a:t>
            </a:r>
            <a:endParaRPr lang="en-US" sz="2400" dirty="0" smtClean="0">
              <a:solidFill>
                <a:schemeClr val="tx2"/>
              </a:solidFill>
              <a:latin typeface="Calibri"/>
              <a:ea typeface="Calibri"/>
              <a:cs typeface="Arial"/>
            </a:endParaRPr>
          </a:p>
          <a:p>
            <a:pPr marL="342900" lvl="0" indent="-342900" algn="just" rtl="1">
              <a:lnSpc>
                <a:spcPct val="115000"/>
              </a:lnSpc>
              <a:spcAft>
                <a:spcPts val="0"/>
              </a:spcAft>
              <a:buFont typeface="Wingdings" pitchFamily="2" charset="2"/>
              <a:buChar char="v"/>
            </a:pPr>
            <a:r>
              <a:rPr lang="fa-IR" sz="2400" dirty="0" smtClean="0">
                <a:solidFill>
                  <a:schemeClr val="tx2"/>
                </a:solidFill>
                <a:ea typeface="Calibri"/>
              </a:rPr>
              <a:t>در سیستم اعلام بایستی روش و وسیله مورد نظر برای ساکت کردن خبرکننده پیش بینی شود بطوری که برای دفعات بعد آماده استفاده گردد. </a:t>
            </a:r>
            <a:endParaRPr lang="en-US" sz="2400" dirty="0" smtClean="0">
              <a:solidFill>
                <a:schemeClr val="tx2"/>
              </a:solidFill>
              <a:latin typeface="Calibri"/>
              <a:ea typeface="Calibri"/>
              <a:cs typeface="Arial"/>
            </a:endParaRPr>
          </a:p>
          <a:p>
            <a:pPr algn="just" rtl="1">
              <a:buNone/>
            </a:pPr>
            <a:endParaRPr lang="en-US" sz="2400" dirty="0" smtClean="0">
              <a:solidFill>
                <a:schemeClr val="tx2"/>
              </a:solidFill>
              <a:latin typeface="Calibri"/>
              <a:ea typeface="Calibri"/>
              <a:cs typeface="Arial"/>
            </a:endParaRPr>
          </a:p>
          <a:p>
            <a:pPr algn="just" rtl="1">
              <a:buNone/>
            </a:pPr>
            <a:endParaRPr lang="en-US"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69</a:t>
            </a:fld>
            <a:endParaRPr lang="en-US"/>
          </a:p>
        </p:txBody>
      </p:sp>
      <p:pic>
        <p:nvPicPr>
          <p:cNvPr id="5" name="Picture 2" descr="K:\fire safety\fire pic\a.jpg"/>
          <p:cNvPicPr>
            <a:picLocks noChangeAspect="1" noChangeArrowheads="1"/>
          </p:cNvPicPr>
          <p:nvPr/>
        </p:nvPicPr>
        <p:blipFill>
          <a:blip r:embed="rId2"/>
          <a:srcRect l="10714" t="11823" r="17857" b="24335"/>
          <a:stretch>
            <a:fillRect/>
          </a:stretch>
        </p:blipFill>
        <p:spPr bwMode="auto">
          <a:xfrm>
            <a:off x="642910" y="4714884"/>
            <a:ext cx="1428760" cy="1928826"/>
          </a:xfrm>
          <a:prstGeom prst="rect">
            <a:avLst/>
          </a:prstGeom>
          <a:ln>
            <a:noFill/>
          </a:ln>
          <a:effectLst>
            <a:softEdge rad="112500"/>
          </a:effec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6"/>
          <p:cNvSpPr>
            <a:spLocks noGrp="1" noChangeArrowheads="1"/>
          </p:cNvSpPr>
          <p:nvPr>
            <p:ph type="title"/>
          </p:nvPr>
        </p:nvSpPr>
        <p:spPr>
          <a:xfrm>
            <a:off x="1042988" y="4429132"/>
            <a:ext cx="7489825" cy="1657350"/>
          </a:xfrm>
        </p:spPr>
        <p:txBody>
          <a:bodyPr/>
          <a:lstStyle/>
          <a:p>
            <a:pPr algn="r" eaLnBrk="1" hangingPunct="1">
              <a:defRPr/>
            </a:pPr>
            <a:r>
              <a:rPr lang="fa-IR" sz="2400" dirty="0" smtClean="0">
                <a:solidFill>
                  <a:schemeClr val="tx1"/>
                </a:solidFill>
              </a:rPr>
              <a:t>انفجار آزاد شدن انرژی با سرعت زیاد است که در نتیجه ی اکسیداسیون سریع اتفاق می افتد. تفاوت انفجار و احتراق به دلیل میزان انرژی حاصله نیست بلکه مربوط به سرعت تولید انرژی است.</a:t>
            </a:r>
            <a:endParaRPr lang="en-US" sz="2400" dirty="0" smtClean="0">
              <a:solidFill>
                <a:schemeClr val="tx1"/>
              </a:solidFill>
            </a:endParaRPr>
          </a:p>
        </p:txBody>
      </p:sp>
      <p:sp>
        <p:nvSpPr>
          <p:cNvPr id="75779" name="Rectangle 3"/>
          <p:cNvSpPr>
            <a:spLocks noGrp="1" noChangeArrowheads="1"/>
          </p:cNvSpPr>
          <p:nvPr>
            <p:ph type="body" idx="4294967295"/>
          </p:nvPr>
        </p:nvSpPr>
        <p:spPr>
          <a:xfrm>
            <a:off x="214282" y="765175"/>
            <a:ext cx="8229600" cy="2663825"/>
          </a:xfrm>
        </p:spPr>
        <p:txBody>
          <a:bodyPr/>
          <a:lstStyle/>
          <a:p>
            <a:pPr algn="r" eaLnBrk="1" hangingPunct="1">
              <a:buFont typeface="Wingdings" pitchFamily="2" charset="2"/>
              <a:buNone/>
              <a:defRPr/>
            </a:pPr>
            <a:r>
              <a:rPr lang="fa-IR" sz="2800" dirty="0" smtClean="0"/>
              <a:t>2) درجه آتش گیری :</a:t>
            </a:r>
            <a:r>
              <a:rPr lang="fa-IR" sz="2400" dirty="0" smtClean="0"/>
              <a:t> </a:t>
            </a:r>
          </a:p>
          <a:p>
            <a:pPr algn="r" eaLnBrk="1" hangingPunct="1">
              <a:buFont typeface="Wingdings" pitchFamily="2" charset="2"/>
              <a:buNone/>
              <a:defRPr/>
            </a:pPr>
            <a:r>
              <a:rPr lang="fa-IR" sz="2400" dirty="0" smtClean="0"/>
              <a:t>تعریف : کمترین درجه حرارتی است که جهت ادامه ی حریق مورد نیاز است. درجه ی اتش گیری هر سوخت درجه حرارتی است که انرژی محرکه ی آن ، اجزای متشکله ی مولکول های ماده را از هم جدا می کند.</a:t>
            </a:r>
          </a:p>
          <a:p>
            <a:pPr algn="r" eaLnBrk="1" hangingPunct="1">
              <a:buFont typeface="Wingdings" pitchFamily="2" charset="2"/>
              <a:buNone/>
              <a:defRPr/>
            </a:pPr>
            <a:r>
              <a:rPr lang="fa-IR" sz="2400" dirty="0" smtClean="0"/>
              <a:t>درجه ی آتش گیری معمولا از نقطه ی شعله زنی هر ماده بالاتر است.</a:t>
            </a:r>
          </a:p>
          <a:p>
            <a:pPr algn="r" eaLnBrk="1" hangingPunct="1">
              <a:buFont typeface="Wingdings" pitchFamily="2" charset="2"/>
              <a:buNone/>
              <a:defRPr/>
            </a:pPr>
            <a:endParaRPr lang="fa-IR" sz="2400" dirty="0" smtClean="0"/>
          </a:p>
          <a:p>
            <a:pPr algn="r" eaLnBrk="1" hangingPunct="1">
              <a:buFont typeface="Wingdings" pitchFamily="2" charset="2"/>
              <a:buNone/>
              <a:defRPr/>
            </a:pPr>
            <a:endParaRPr lang="en-US" sz="2400" dirty="0" smtClean="0"/>
          </a:p>
        </p:txBody>
      </p:sp>
      <p:sp>
        <p:nvSpPr>
          <p:cNvPr id="75781" name="AutoShape 5"/>
          <p:cNvSpPr>
            <a:spLocks noChangeArrowheads="1"/>
          </p:cNvSpPr>
          <p:nvPr/>
        </p:nvSpPr>
        <p:spPr bwMode="auto">
          <a:xfrm>
            <a:off x="4356100" y="3068638"/>
            <a:ext cx="3938588" cy="1492250"/>
          </a:xfrm>
          <a:prstGeom prst="star32">
            <a:avLst>
              <a:gd name="adj" fmla="val 37500"/>
            </a:avLst>
          </a:prstGeom>
          <a:solidFill>
            <a:schemeClr val="accent1"/>
          </a:solidFill>
          <a:ln w="9525">
            <a:solidFill>
              <a:srgbClr val="000000"/>
            </a:solidFill>
            <a:miter lim="800000"/>
            <a:headEnd/>
            <a:tailEnd/>
          </a:ln>
        </p:spPr>
        <p:txBody>
          <a:bodyPr wrap="none" anchor="ctr"/>
          <a:lstStyle/>
          <a:p>
            <a:pPr algn="ctr"/>
            <a:r>
              <a:rPr lang="fa-IR" sz="2800"/>
              <a:t>تفاوت انفجار و </a:t>
            </a:r>
          </a:p>
          <a:p>
            <a:pPr algn="ctr"/>
            <a:r>
              <a:rPr lang="fa-IR" sz="2800"/>
              <a:t>احتراق</a:t>
            </a:r>
            <a:endParaRPr lang="en-US" sz="2800"/>
          </a:p>
        </p:txBody>
      </p:sp>
      <p:sp>
        <p:nvSpPr>
          <p:cNvPr id="5" name="Slide Number Placeholder 4"/>
          <p:cNvSpPr>
            <a:spLocks noGrp="1"/>
          </p:cNvSpPr>
          <p:nvPr>
            <p:ph type="sldNum" sz="quarter" idx="12"/>
          </p:nvPr>
        </p:nvSpPr>
        <p:spPr/>
        <p:txBody>
          <a:bodyPr/>
          <a:lstStyle/>
          <a:p>
            <a:pPr>
              <a:defRPr/>
            </a:pPr>
            <a:fld id="{5A4ACDCA-02FF-4A2E-9EBA-C4C3D7F29842}" type="slidenum">
              <a:rPr lang="fa-IR" smtClean="0"/>
              <a:pPr>
                <a:defRPr/>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Effect transition="in" filter="diamond(in)">
                                      <p:cBhvr>
                                        <p:cTn id="13" dur="2000"/>
                                        <p:tgtEl>
                                          <p:spTgt spid="75779">
                                            <p:txEl>
                                              <p:pRg st="1" end="1"/>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75779">
                                            <p:txEl>
                                              <p:pRg st="2" end="2"/>
                                            </p:txEl>
                                          </p:spTgt>
                                        </p:tgtEl>
                                        <p:attrNameLst>
                                          <p:attrName>style.visibility</p:attrName>
                                        </p:attrNameLst>
                                      </p:cBhvr>
                                      <p:to>
                                        <p:strVal val="visible"/>
                                      </p:to>
                                    </p:set>
                                    <p:animEffect transition="in" filter="diamond(in)">
                                      <p:cBhvr>
                                        <p:cTn id="16" dur="2000"/>
                                        <p:tgtEl>
                                          <p:spTgt spid="7577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75781"/>
                                        </p:tgtEl>
                                        <p:attrNameLst>
                                          <p:attrName>style.visibility</p:attrName>
                                        </p:attrNameLst>
                                      </p:cBhvr>
                                      <p:to>
                                        <p:strVal val="visible"/>
                                      </p:to>
                                    </p:set>
                                    <p:animEffect transition="in" filter="diamond(in)">
                                      <p:cBhvr>
                                        <p:cTn id="21" dur="2000"/>
                                        <p:tgtEl>
                                          <p:spTgt spid="75781"/>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75782"/>
                                        </p:tgtEl>
                                        <p:attrNameLst>
                                          <p:attrName>style.visibility</p:attrName>
                                        </p:attrNameLst>
                                      </p:cBhvr>
                                      <p:to>
                                        <p:strVal val="visible"/>
                                      </p:to>
                                    </p:set>
                                    <p:animEffect transition="in" filter="diamond(in)">
                                      <p:cBhvr>
                                        <p:cTn id="26" dur="2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p:bldP spid="7578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285860"/>
            <a:ext cx="8229600" cy="4786346"/>
          </a:xfrm>
        </p:spPr>
        <p:txBody>
          <a:bodyPr>
            <a:normAutofit/>
          </a:bodyPr>
          <a:lstStyle/>
          <a:p>
            <a:pPr marL="457200" lvl="0" indent="-457200" algn="just" rtl="1">
              <a:lnSpc>
                <a:spcPct val="115000"/>
              </a:lnSpc>
              <a:spcAft>
                <a:spcPts val="0"/>
              </a:spcAft>
              <a:buFont typeface="Wingdings" pitchFamily="2" charset="2"/>
              <a:buChar char="v"/>
            </a:pPr>
            <a:r>
              <a:rPr lang="fa-IR" sz="2400" dirty="0" smtClean="0">
                <a:solidFill>
                  <a:schemeClr val="tx2"/>
                </a:solidFill>
                <a:latin typeface="Times New Roman"/>
                <a:ea typeface="Calibri"/>
                <a:cs typeface="B Nazanin"/>
              </a:rPr>
              <a:t>اگر از هشدار دهنده صوتی استفاده می شود ،  در صورت نبودن افراد در اطراف محل مورد نظر صوت تا فاصله 1.5 کیلومتری باید شنیده شود.. پیام صوتی باید حداقل 30 و حداکثر 100 ثانیه تداوم داشته باشد و ترتیب روشن و خاموش بودن آن 8-5 ثانیه روشن و 5-3 ثانیه خاموش باشد. </a:t>
            </a:r>
          </a:p>
          <a:p>
            <a:pPr marL="457200" indent="-457200" algn="just" rtl="1">
              <a:lnSpc>
                <a:spcPct val="115000"/>
              </a:lnSpc>
              <a:buFont typeface="Wingdings" pitchFamily="2" charset="2"/>
              <a:buChar char="v"/>
            </a:pPr>
            <a:r>
              <a:rPr lang="fa-IR" sz="2400" dirty="0" smtClean="0">
                <a:solidFill>
                  <a:schemeClr val="tx2"/>
                </a:solidFill>
                <a:ea typeface="Calibri"/>
              </a:rPr>
              <a:t>در مکان هایی که افراد ناشنوا تردد ،اشتغال یا سکونت دارند باید از پیام های نوری نیز استفاده شود.</a:t>
            </a:r>
          </a:p>
          <a:p>
            <a:pPr marL="457200" lvl="0" indent="-457200" algn="just" rtl="1">
              <a:lnSpc>
                <a:spcPct val="115000"/>
              </a:lnSpc>
              <a:buFont typeface="Wingdings" pitchFamily="2" charset="2"/>
              <a:buChar char="v"/>
            </a:pPr>
            <a:r>
              <a:rPr lang="fa-IR" sz="2400" dirty="0" smtClean="0">
                <a:solidFill>
                  <a:schemeClr val="tx2"/>
                </a:solidFill>
                <a:ea typeface="Calibri"/>
              </a:rPr>
              <a:t>برای محیط های خاص مانند بیمارستان ،  آسایشگاه و امثال آن لازم است از پیام های نوری به همراه پیام صوتی مناسب استفاده شود تا باعث اضطراب و ترس نگردد وهمچنین در محلی نصب گردد که در معرض دید اکثریت افراد باشد.</a:t>
            </a:r>
          </a:p>
          <a:p>
            <a:pPr marL="457200" indent="-457200" algn="just" rtl="1">
              <a:lnSpc>
                <a:spcPct val="115000"/>
              </a:lnSpc>
              <a:buFont typeface="+mj-lt"/>
              <a:buAutoNum type="arabicPeriod" startAt="4"/>
            </a:pPr>
            <a:endParaRPr lang="fa-IR" sz="2400" dirty="0" smtClean="0">
              <a:solidFill>
                <a:schemeClr val="tx2"/>
              </a:solidFill>
              <a:ea typeface="Calibri"/>
            </a:endParaRPr>
          </a:p>
          <a:p>
            <a:pPr marL="457200" lvl="0" indent="-457200" algn="just" rtl="1">
              <a:lnSpc>
                <a:spcPct val="115000"/>
              </a:lnSpc>
              <a:spcAft>
                <a:spcPts val="0"/>
              </a:spcAft>
              <a:buFont typeface="+mj-lt"/>
              <a:buAutoNum type="arabicPeriod" startAt="4"/>
            </a:pPr>
            <a:endParaRPr lang="en-US" sz="2400" dirty="0" smtClean="0">
              <a:solidFill>
                <a:schemeClr val="tx2"/>
              </a:solidFill>
              <a:latin typeface="Calibri"/>
              <a:ea typeface="Calibri"/>
              <a:cs typeface="Arial"/>
            </a:endParaRPr>
          </a:p>
        </p:txBody>
      </p:sp>
      <p:sp>
        <p:nvSpPr>
          <p:cNvPr id="6" name="Slide Number Placeholder 5"/>
          <p:cNvSpPr>
            <a:spLocks noGrp="1"/>
          </p:cNvSpPr>
          <p:nvPr>
            <p:ph type="sldNum" sz="quarter" idx="12"/>
          </p:nvPr>
        </p:nvSpPr>
        <p:spPr/>
        <p:txBody>
          <a:bodyPr/>
          <a:lstStyle/>
          <a:p>
            <a:fld id="{1C3FAFB6-9DF1-475A-9BC7-194344494A18}" type="slidenum">
              <a:rPr lang="en-US" smtClean="0"/>
              <a:pPr/>
              <a:t>70</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571480"/>
            <a:ext cx="8229600" cy="1143000"/>
          </a:xfrm>
        </p:spPr>
        <p:txBody>
          <a:bodyPr>
            <a:normAutofit/>
          </a:bodyPr>
          <a:lstStyle/>
          <a:p>
            <a:pPr marL="274320" lvl="0" indent="-274320" algn="just" rtl="1">
              <a:lnSpc>
                <a:spcPct val="115000"/>
              </a:lnSpc>
              <a:spcBef>
                <a:spcPct val="20000"/>
              </a:spcBef>
              <a:spcAft>
                <a:spcPts val="1000"/>
              </a:spcAft>
              <a:buClr>
                <a:srgbClr val="EB641B"/>
              </a:buClr>
              <a:buSzPct val="95000"/>
            </a:pPr>
            <a:r>
              <a:rPr lang="fa-IR" sz="4400" dirty="0" smtClean="0">
                <a:solidFill>
                  <a:schemeClr val="tx1"/>
                </a:solidFill>
                <a:ea typeface="Calibri"/>
              </a:rPr>
              <a:t>5 . نشانگرهای دیداری</a:t>
            </a:r>
            <a:endParaRPr lang="en-US" sz="4400" dirty="0" smtClean="0">
              <a:solidFill>
                <a:schemeClr val="tx1"/>
              </a:solidFill>
              <a:latin typeface="Calibri"/>
              <a:ea typeface="Calibri"/>
              <a:cs typeface="Arial"/>
            </a:endParaRPr>
          </a:p>
        </p:txBody>
      </p:sp>
      <p:sp>
        <p:nvSpPr>
          <p:cNvPr id="3" name="Content Placeholder 2"/>
          <p:cNvSpPr>
            <a:spLocks noGrp="1"/>
          </p:cNvSpPr>
          <p:nvPr>
            <p:ph idx="1"/>
          </p:nvPr>
        </p:nvSpPr>
        <p:spPr>
          <a:xfrm>
            <a:off x="457200" y="1935480"/>
            <a:ext cx="8229600" cy="4279602"/>
          </a:xfrm>
        </p:spPr>
        <p:txBody>
          <a:bodyPr>
            <a:normAutofit/>
          </a:bodyPr>
          <a:lstStyle/>
          <a:p>
            <a:pPr marL="342900" lvl="0" indent="-342900" algn="just" rtl="1">
              <a:lnSpc>
                <a:spcPct val="115000"/>
              </a:lnSpc>
              <a:spcAft>
                <a:spcPts val="0"/>
              </a:spcAft>
              <a:buFont typeface="Wingdings" pitchFamily="2" charset="2"/>
              <a:buChar char="q"/>
            </a:pPr>
            <a:r>
              <a:rPr lang="fa-IR" sz="2800" dirty="0" smtClean="0">
                <a:solidFill>
                  <a:schemeClr val="tx2"/>
                </a:solidFill>
                <a:latin typeface="Times New Roman"/>
                <a:ea typeface="Calibri"/>
                <a:cs typeface="B Nazanin"/>
              </a:rPr>
              <a:t> انواع چراغ های گردان و چشمک زن در کنار تجهیزات هشداردهنده صوتی و یا به طور مستقل می توانند افراد را از بروز حریق مطلغ سازند.</a:t>
            </a:r>
          </a:p>
          <a:p>
            <a:pPr marL="342900" lvl="0" indent="-342900" algn="just" rtl="1">
              <a:lnSpc>
                <a:spcPct val="115000"/>
              </a:lnSpc>
              <a:spcAft>
                <a:spcPts val="0"/>
              </a:spcAft>
              <a:buFont typeface="Wingdings" pitchFamily="2" charset="2"/>
              <a:buChar char="q"/>
            </a:pPr>
            <a:r>
              <a:rPr lang="fa-IR" sz="2800" dirty="0" smtClean="0">
                <a:solidFill>
                  <a:schemeClr val="tx2"/>
                </a:solidFill>
                <a:latin typeface="Times New Roman"/>
                <a:ea typeface="Calibri"/>
                <a:cs typeface="B Nazanin"/>
              </a:rPr>
              <a:t> در برخی اماکن که ساکنین ان دارای نقص شنوایی هستند و یا در اماکن پر سرو صدا و یا اماکنی مانند آسایشگاه ، اتاق خواب و امثال آن که ممکن است ساکنین در خواب باشند، استفاده از انواع چراغ های هشداردهنده ضروریست.  </a:t>
            </a:r>
            <a:endParaRPr lang="en-US" sz="2800" dirty="0" smtClean="0">
              <a:solidFill>
                <a:schemeClr val="tx2"/>
              </a:solidFill>
              <a:latin typeface="Calibri"/>
              <a:ea typeface="Calibri"/>
              <a:cs typeface="Arial"/>
            </a:endParaRPr>
          </a:p>
          <a:p>
            <a:endParaRPr lang="fa-IR" dirty="0"/>
          </a:p>
        </p:txBody>
      </p:sp>
      <p:sp>
        <p:nvSpPr>
          <p:cNvPr id="5" name="Slide Number Placeholder 4"/>
          <p:cNvSpPr>
            <a:spLocks noGrp="1"/>
          </p:cNvSpPr>
          <p:nvPr>
            <p:ph type="sldNum" sz="quarter" idx="12"/>
          </p:nvPr>
        </p:nvSpPr>
        <p:spPr/>
        <p:txBody>
          <a:bodyPr/>
          <a:lstStyle/>
          <a:p>
            <a:fld id="{1C3FAFB6-9DF1-475A-9BC7-194344494A18}" type="slidenum">
              <a:rPr lang="en-US" smtClean="0"/>
              <a:pPr/>
              <a:t>71</a:t>
            </a:fld>
            <a:endParaRPr lang="en-US"/>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lnSpc>
                <a:spcPct val="115000"/>
              </a:lnSpc>
              <a:spcAft>
                <a:spcPts val="1000"/>
              </a:spcAft>
            </a:pPr>
            <a:r>
              <a:rPr lang="fa-IR" sz="5400" b="1" dirty="0" smtClean="0">
                <a:solidFill>
                  <a:schemeClr val="tx1"/>
                </a:solidFill>
                <a:latin typeface="Times New Roman"/>
                <a:ea typeface="Calibri"/>
                <a:cs typeface="B Nazanin"/>
              </a:rPr>
              <a:t>تست های بازرسی</a:t>
            </a:r>
            <a:endParaRPr lang="fa-IR" dirty="0">
              <a:solidFill>
                <a:schemeClr val="tx1"/>
              </a:solidFill>
            </a:endParaRPr>
          </a:p>
        </p:txBody>
      </p:sp>
      <p:sp>
        <p:nvSpPr>
          <p:cNvPr id="3" name="Content Placeholder 2"/>
          <p:cNvSpPr>
            <a:spLocks noGrp="1"/>
          </p:cNvSpPr>
          <p:nvPr>
            <p:ph idx="1"/>
          </p:nvPr>
        </p:nvSpPr>
        <p:spPr/>
        <p:txBody>
          <a:bodyPr/>
          <a:lstStyle/>
          <a:p>
            <a:pPr algn="r" rtl="1">
              <a:lnSpc>
                <a:spcPct val="115000"/>
              </a:lnSpc>
              <a:spcAft>
                <a:spcPts val="1000"/>
              </a:spcAft>
            </a:pPr>
            <a:r>
              <a:rPr lang="fa-IR" sz="2800" b="1" dirty="0" smtClean="0">
                <a:solidFill>
                  <a:schemeClr val="tx2"/>
                </a:solidFill>
                <a:latin typeface="Times New Roman"/>
                <a:ea typeface="Calibri"/>
                <a:cs typeface="B Nazanin"/>
              </a:rPr>
              <a:t>تست روزانه </a:t>
            </a:r>
            <a:endParaRPr lang="en-US" sz="2800" dirty="0" smtClean="0">
              <a:solidFill>
                <a:schemeClr val="tx2"/>
              </a:solidFill>
              <a:latin typeface="Calibri"/>
              <a:ea typeface="Calibri"/>
              <a:cs typeface="Arial"/>
            </a:endParaRPr>
          </a:p>
          <a:p>
            <a:pPr algn="r" rtl="1">
              <a:lnSpc>
                <a:spcPct val="115000"/>
              </a:lnSpc>
              <a:spcAft>
                <a:spcPts val="1000"/>
              </a:spcAft>
            </a:pPr>
            <a:r>
              <a:rPr lang="fa-IR" sz="2800" b="1" dirty="0" smtClean="0">
                <a:solidFill>
                  <a:schemeClr val="tx2"/>
                </a:solidFill>
                <a:latin typeface="Times New Roman"/>
                <a:ea typeface="Calibri"/>
                <a:cs typeface="B Nazanin"/>
              </a:rPr>
              <a:t>تست هفتگی </a:t>
            </a:r>
            <a:endParaRPr lang="en-US" sz="2800" dirty="0" smtClean="0">
              <a:solidFill>
                <a:schemeClr val="tx2"/>
              </a:solidFill>
              <a:latin typeface="Calibri"/>
              <a:ea typeface="Calibri"/>
              <a:cs typeface="Arial"/>
            </a:endParaRPr>
          </a:p>
          <a:p>
            <a:pPr algn="r" rtl="1">
              <a:lnSpc>
                <a:spcPct val="115000"/>
              </a:lnSpc>
              <a:spcAft>
                <a:spcPts val="1000"/>
              </a:spcAft>
            </a:pPr>
            <a:r>
              <a:rPr lang="fa-IR" sz="2800" b="1" dirty="0" smtClean="0">
                <a:solidFill>
                  <a:schemeClr val="tx2"/>
                </a:solidFill>
                <a:latin typeface="Times New Roman"/>
                <a:ea typeface="Calibri"/>
                <a:cs typeface="B Nazanin"/>
              </a:rPr>
              <a:t>تست های فصلی </a:t>
            </a:r>
            <a:endParaRPr lang="en-US" sz="2800" dirty="0" smtClean="0">
              <a:solidFill>
                <a:schemeClr val="tx2"/>
              </a:solidFill>
              <a:latin typeface="Calibri"/>
              <a:ea typeface="Calibri"/>
              <a:cs typeface="Arial"/>
            </a:endParaRPr>
          </a:p>
          <a:p>
            <a:pPr algn="r" rtl="1">
              <a:lnSpc>
                <a:spcPct val="115000"/>
              </a:lnSpc>
              <a:spcAft>
                <a:spcPts val="1000"/>
              </a:spcAft>
            </a:pPr>
            <a:r>
              <a:rPr lang="fa-IR" sz="2800" b="1" dirty="0" smtClean="0">
                <a:solidFill>
                  <a:schemeClr val="tx2"/>
                </a:solidFill>
                <a:latin typeface="Times New Roman"/>
                <a:ea typeface="Calibri"/>
                <a:cs typeface="B Nazanin"/>
              </a:rPr>
              <a:t>تست سالیانه </a:t>
            </a:r>
            <a:endParaRPr lang="en-US" sz="2800" dirty="0">
              <a:solidFill>
                <a:schemeClr val="tx2"/>
              </a:solidFill>
              <a:latin typeface="Calibri"/>
              <a:ea typeface="Calibri"/>
              <a:cs typeface="Aria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72</a:t>
            </a:fld>
            <a:endParaRPr lang="en-US"/>
          </a:p>
        </p:txBody>
      </p:sp>
    </p:spTree>
  </p:cSld>
  <p:clrMapOvr>
    <a:masterClrMapping/>
  </p:clrMapOvr>
  <p:transition spd="med">
    <p:pull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b="1" dirty="0" smtClean="0">
                <a:solidFill>
                  <a:schemeClr val="tx1"/>
                </a:solidFill>
                <a:latin typeface="Times New Roman"/>
                <a:ea typeface="Calibri"/>
                <a:cs typeface="B Nazanin"/>
              </a:rPr>
              <a:t>انواع کابل </a:t>
            </a:r>
            <a:endParaRPr lang="fa-IR" dirty="0">
              <a:solidFill>
                <a:schemeClr val="tx1"/>
              </a:solidFill>
            </a:endParaRPr>
          </a:p>
        </p:txBody>
      </p:sp>
      <p:sp>
        <p:nvSpPr>
          <p:cNvPr id="3" name="Content Placeholder 2"/>
          <p:cNvSpPr>
            <a:spLocks noGrp="1"/>
          </p:cNvSpPr>
          <p:nvPr>
            <p:ph idx="1"/>
          </p:nvPr>
        </p:nvSpPr>
        <p:spPr/>
        <p:txBody>
          <a:bodyPr>
            <a:normAutofit/>
          </a:bodyPr>
          <a:lstStyle/>
          <a:p>
            <a:pPr marL="228600" algn="just" rtl="1">
              <a:lnSpc>
                <a:spcPct val="115000"/>
              </a:lnSpc>
              <a:spcAft>
                <a:spcPts val="1000"/>
              </a:spcAft>
            </a:pPr>
            <a:r>
              <a:rPr lang="fa-IR" sz="2800" dirty="0" smtClean="0">
                <a:solidFill>
                  <a:schemeClr val="tx2"/>
                </a:solidFill>
                <a:latin typeface="Times New Roman"/>
                <a:ea typeface="Calibri"/>
                <a:cs typeface="B Nazanin"/>
              </a:rPr>
              <a:t>یک بار مصرف : کابل هایی که بعد از اعلام حریق به آنها نیازی نیست و می توانند بعدا تعویض شوند. این کابل ها تحت استاندارد </a:t>
            </a:r>
            <a:r>
              <a:rPr lang="en-US" sz="2800" dirty="0" smtClean="0">
                <a:solidFill>
                  <a:schemeClr val="tx2"/>
                </a:solidFill>
                <a:latin typeface="Times New Roman"/>
                <a:ea typeface="Calibri"/>
                <a:cs typeface="B Nazanin"/>
              </a:rPr>
              <a:t>BS-6207</a:t>
            </a:r>
            <a:r>
              <a:rPr lang="fa-IR" sz="2800" dirty="0" smtClean="0">
                <a:solidFill>
                  <a:schemeClr val="tx2"/>
                </a:solidFill>
                <a:latin typeface="Times New Roman"/>
                <a:ea typeface="Calibri"/>
                <a:cs typeface="B Nazanin"/>
              </a:rPr>
              <a:t> و </a:t>
            </a:r>
            <a:r>
              <a:rPr lang="en-US" sz="2800" dirty="0" smtClean="0">
                <a:solidFill>
                  <a:schemeClr val="tx2"/>
                </a:solidFill>
                <a:latin typeface="Times New Roman"/>
                <a:ea typeface="Calibri"/>
                <a:cs typeface="B Nazanin"/>
              </a:rPr>
              <a:t>BS-6387</a:t>
            </a:r>
            <a:r>
              <a:rPr lang="fa-IR" sz="2800" dirty="0" smtClean="0">
                <a:solidFill>
                  <a:schemeClr val="tx2"/>
                </a:solidFill>
                <a:latin typeface="Times New Roman"/>
                <a:ea typeface="Calibri"/>
                <a:cs typeface="B Nazanin"/>
              </a:rPr>
              <a:t> و </a:t>
            </a:r>
            <a:r>
              <a:rPr lang="en-US" sz="2800" dirty="0" smtClean="0">
                <a:solidFill>
                  <a:schemeClr val="tx2"/>
                </a:solidFill>
                <a:latin typeface="Times New Roman"/>
                <a:ea typeface="Calibri"/>
                <a:cs typeface="B Nazanin"/>
              </a:rPr>
              <a:t>BS-6231</a:t>
            </a:r>
            <a:r>
              <a:rPr lang="fa-IR" sz="2800" dirty="0" smtClean="0">
                <a:solidFill>
                  <a:schemeClr val="tx2"/>
                </a:solidFill>
                <a:latin typeface="Times New Roman"/>
                <a:ea typeface="Calibri"/>
                <a:cs typeface="B Nazanin"/>
              </a:rPr>
              <a:t> </a:t>
            </a:r>
            <a:endParaRPr lang="en-US" sz="2800" dirty="0" smtClean="0">
              <a:solidFill>
                <a:schemeClr val="tx2"/>
              </a:solidFill>
              <a:latin typeface="Calibri"/>
              <a:ea typeface="Calibri"/>
              <a:cs typeface="Arial"/>
            </a:endParaRPr>
          </a:p>
          <a:p>
            <a:pPr marL="228600" algn="just" rtl="1">
              <a:lnSpc>
                <a:spcPct val="115000"/>
              </a:lnSpc>
              <a:spcAft>
                <a:spcPts val="1000"/>
              </a:spcAft>
            </a:pPr>
            <a:r>
              <a:rPr lang="fa-IR" sz="2800" dirty="0" smtClean="0">
                <a:solidFill>
                  <a:schemeClr val="tx2"/>
                </a:solidFill>
                <a:latin typeface="Times New Roman"/>
                <a:ea typeface="Calibri"/>
                <a:cs typeface="B Nazanin"/>
              </a:rPr>
              <a:t>کابل هایی که در طی حریق باید به کار خود ادامه دهند ، این نوع بایستی دارای پوشش محافظتی باشند که به مدت 30 دقیقه مقاوم به حرارت و نیز مقاوم به صدمات مکانیکی باشند. این گروه کابل ها برای دفعات بعد نیز قابل استفاده می باشند.</a:t>
            </a:r>
            <a:endParaRPr lang="en-US" sz="2800" dirty="0" smtClean="0">
              <a:solidFill>
                <a:schemeClr val="tx2"/>
              </a:solidFill>
              <a:latin typeface="Calibri"/>
              <a:ea typeface="Calibri"/>
              <a:cs typeface="Arial"/>
            </a:endParaRPr>
          </a:p>
          <a:p>
            <a:endParaRPr lang="fa-IR" dirty="0">
              <a:solidFill>
                <a:schemeClr val="tx2"/>
              </a:solidFill>
            </a:endParaRPr>
          </a:p>
        </p:txBody>
      </p:sp>
      <p:sp>
        <p:nvSpPr>
          <p:cNvPr id="4" name="Slide Number Placeholder 3"/>
          <p:cNvSpPr>
            <a:spLocks noGrp="1"/>
          </p:cNvSpPr>
          <p:nvPr>
            <p:ph type="sldNum" sz="quarter" idx="12"/>
          </p:nvPr>
        </p:nvSpPr>
        <p:spPr/>
        <p:txBody>
          <a:bodyPr/>
          <a:lstStyle/>
          <a:p>
            <a:fld id="{1C3FAFB6-9DF1-475A-9BC7-194344494A18}" type="slidenum">
              <a:rPr lang="en-US" smtClean="0"/>
              <a:pPr/>
              <a:t>73</a:t>
            </a:fld>
            <a:endParaRPr lang="en-US"/>
          </a:p>
        </p:txBody>
      </p:sp>
    </p:spTree>
  </p:cSld>
  <p:clrMapOvr>
    <a:masterClrMapping/>
  </p:clrMapOvr>
  <p:transition>
    <p:checke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68313" y="3141663"/>
            <a:ext cx="8229600" cy="922337"/>
          </a:xfrm>
        </p:spPr>
        <p:txBody>
          <a:bodyPr/>
          <a:lstStyle/>
          <a:p>
            <a:pPr algn="ctr" eaLnBrk="1" hangingPunct="1">
              <a:defRPr/>
            </a:pPr>
            <a:r>
              <a:rPr lang="fa-IR" sz="3600" dirty="0" smtClean="0">
                <a:solidFill>
                  <a:srgbClr val="FF0000"/>
                </a:solidFill>
              </a:rPr>
              <a:t>انواع خاموش کننده ها</a:t>
            </a:r>
            <a:endParaRPr lang="en-US" sz="3600" dirty="0" smtClean="0">
              <a:solidFill>
                <a:srgbClr val="FF0000"/>
              </a:solidFill>
            </a:endParaRPr>
          </a:p>
        </p:txBody>
      </p:sp>
      <p:graphicFrame>
        <p:nvGraphicFramePr>
          <p:cNvPr id="2" name="Diagram 1"/>
          <p:cNvGraphicFramePr/>
          <p:nvPr/>
        </p:nvGraphicFramePr>
        <p:xfrm>
          <a:off x="1142976" y="714356"/>
          <a:ext cx="7129462" cy="58578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46D61A24-76EE-4A1F-9433-0BF137735805}" type="slidenum">
              <a:rPr lang="fa-IR" smtClean="0"/>
              <a:pPr>
                <a:defRPr/>
              </a:pPr>
              <a:t>74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4294967295"/>
          </p:nvPr>
        </p:nvSpPr>
        <p:spPr>
          <a:xfrm>
            <a:off x="7500958" y="857232"/>
            <a:ext cx="1225550" cy="5595956"/>
          </a:xfrm>
        </p:spPr>
        <p:txBody>
          <a:bodyPr/>
          <a:lstStyle/>
          <a:p>
            <a:pPr algn="r" eaLnBrk="1" hangingPunct="1">
              <a:buFont typeface="Wingdings" pitchFamily="2" charset="2"/>
              <a:buNone/>
              <a:defRPr/>
            </a:pPr>
            <a:r>
              <a:rPr lang="fa-IR" sz="2800" dirty="0" smtClean="0">
                <a:solidFill>
                  <a:srgbClr val="FF0000"/>
                </a:solidFill>
              </a:rPr>
              <a:t>1) آب :</a:t>
            </a:r>
          </a:p>
          <a:p>
            <a:pPr algn="r" eaLnBrk="1" hangingPunct="1">
              <a:buFont typeface="Wingdings" pitchFamily="2" charset="2"/>
              <a:buNone/>
              <a:defRPr/>
            </a:pPr>
            <a:endParaRPr lang="en-US" sz="2800" dirty="0" smtClean="0"/>
          </a:p>
          <a:p>
            <a:pPr algn="r" eaLnBrk="1" hangingPunct="1">
              <a:buFont typeface="Wingdings" pitchFamily="2" charset="2"/>
              <a:buNone/>
              <a:defRPr/>
            </a:pPr>
            <a:endParaRPr lang="fa-IR" sz="2800" dirty="0" smtClean="0"/>
          </a:p>
          <a:p>
            <a:pPr algn="r" eaLnBrk="1" hangingPunct="1">
              <a:buFont typeface="Wingdings" pitchFamily="2" charset="2"/>
              <a:buNone/>
              <a:defRPr/>
            </a:pPr>
            <a:r>
              <a:rPr lang="fa-IR" sz="2400" dirty="0" smtClean="0">
                <a:effectLst/>
              </a:rPr>
              <a:t>مزایا :</a:t>
            </a: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endParaRPr lang="fa-IR" sz="2400" dirty="0" smtClean="0">
              <a:effectLst/>
            </a:endParaRPr>
          </a:p>
          <a:p>
            <a:pPr algn="r" eaLnBrk="1" hangingPunct="1">
              <a:buFont typeface="Wingdings" pitchFamily="2" charset="2"/>
              <a:buNone/>
              <a:defRPr/>
            </a:pPr>
            <a:r>
              <a:rPr lang="fa-IR" sz="2400" dirty="0" smtClean="0">
                <a:effectLst/>
              </a:rPr>
              <a:t>معایب :</a:t>
            </a:r>
            <a:endParaRPr lang="en-US" sz="2400" dirty="0" smtClean="0">
              <a:effectLst/>
            </a:endParaRPr>
          </a:p>
        </p:txBody>
      </p:sp>
      <p:sp>
        <p:nvSpPr>
          <p:cNvPr id="106501" name="AutoShape 5"/>
          <p:cNvSpPr>
            <a:spLocks noChangeArrowheads="1"/>
          </p:cNvSpPr>
          <p:nvPr/>
        </p:nvSpPr>
        <p:spPr bwMode="auto">
          <a:xfrm>
            <a:off x="250825" y="915981"/>
            <a:ext cx="6985000" cy="1584325"/>
          </a:xfrm>
          <a:prstGeom prst="wedgeEllipseCallout">
            <a:avLst>
              <a:gd name="adj1" fmla="val 60301"/>
              <a:gd name="adj2" fmla="val 53406"/>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a-IR" sz="1800" dirty="0">
                <a:solidFill>
                  <a:schemeClr val="bg1"/>
                </a:solidFill>
                <a:cs typeface="+mj-cs"/>
              </a:rPr>
              <a:t>فراوان وارزان بودن ، ویسکوزیته ی پائین، قابلیت انتقال آسان در مجاری فلزی و برزنتی و لاستیکی، ظرفیت گرمایی ویژه بالا، گرمای نهان تبخیر بالا، دارای توان سرد کنندگی بالا، غیر قابل تجزیه بودن</a:t>
            </a:r>
            <a:endParaRPr lang="en-US" sz="1800" dirty="0">
              <a:solidFill>
                <a:schemeClr val="bg1"/>
              </a:solidFill>
              <a:cs typeface="+mj-cs"/>
            </a:endParaRPr>
          </a:p>
        </p:txBody>
      </p:sp>
      <p:sp>
        <p:nvSpPr>
          <p:cNvPr id="106502" name="AutoShape 6"/>
          <p:cNvSpPr>
            <a:spLocks noChangeArrowheads="1"/>
          </p:cNvSpPr>
          <p:nvPr/>
        </p:nvSpPr>
        <p:spPr bwMode="auto">
          <a:xfrm>
            <a:off x="468313" y="3068638"/>
            <a:ext cx="7596187" cy="1944687"/>
          </a:xfrm>
          <a:prstGeom prst="wedgeEllipseCallout">
            <a:avLst>
              <a:gd name="adj1" fmla="val 45774"/>
              <a:gd name="adj2" fmla="val 83212"/>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a-IR" sz="1800" dirty="0">
                <a:solidFill>
                  <a:schemeClr val="bg1"/>
                </a:solidFill>
                <a:cs typeface="+mj-cs"/>
              </a:rPr>
              <a:t>وزن سنگین ، هادی الکتریسیته است، دارای خطر تخریب است به خصوص زمانی که به صورت جت و تحت فشار پاشیده شود.بعضی از مواد در اثر ترکیب با آب دچار خسارت می شوند. با برخی مواد مانند پتاسیم و سدیم و... واکنش می دهد.دارای کشش سطحی زیاد است و باعث پخش شدن برخی مواد مانند روغن ها و نفت و... می شود.</a:t>
            </a:r>
            <a:endParaRPr lang="en-US" sz="1800" dirty="0">
              <a:solidFill>
                <a:schemeClr val="bg1"/>
              </a:solidFill>
              <a:cs typeface="+mj-cs"/>
            </a:endParaRPr>
          </a:p>
        </p:txBody>
      </p:sp>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Effect transition="in" filter="blinds(horizontal)">
                                      <p:cBhvr>
                                        <p:cTn id="7" dur="500"/>
                                        <p:tgtEl>
                                          <p:spTgt spid="106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6499">
                                            <p:txEl>
                                              <p:pRg st="3" end="3"/>
                                            </p:txEl>
                                          </p:spTgt>
                                        </p:tgtEl>
                                        <p:attrNameLst>
                                          <p:attrName>style.visibility</p:attrName>
                                        </p:attrNameLst>
                                      </p:cBhvr>
                                      <p:to>
                                        <p:strVal val="visible"/>
                                      </p:to>
                                    </p:set>
                                    <p:animEffect transition="in" filter="blinds(horizontal)">
                                      <p:cBhvr>
                                        <p:cTn id="12" dur="500"/>
                                        <p:tgtEl>
                                          <p:spTgt spid="1064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6501"/>
                                        </p:tgtEl>
                                        <p:attrNameLst>
                                          <p:attrName>style.visibility</p:attrName>
                                        </p:attrNameLst>
                                      </p:cBhvr>
                                      <p:to>
                                        <p:strVal val="visible"/>
                                      </p:to>
                                    </p:set>
                                    <p:animEffect transition="in" filter="blinds(horizontal)">
                                      <p:cBhvr>
                                        <p:cTn id="17" dur="500"/>
                                        <p:tgtEl>
                                          <p:spTgt spid="10650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6499">
                                            <p:txEl>
                                              <p:pRg st="10" end="10"/>
                                            </p:txEl>
                                          </p:spTgt>
                                        </p:tgtEl>
                                        <p:attrNameLst>
                                          <p:attrName>style.visibility</p:attrName>
                                        </p:attrNameLst>
                                      </p:cBhvr>
                                      <p:to>
                                        <p:strVal val="visible"/>
                                      </p:to>
                                    </p:set>
                                    <p:animEffect transition="in" filter="blinds(horizontal)">
                                      <p:cBhvr>
                                        <p:cTn id="22" dur="500"/>
                                        <p:tgtEl>
                                          <p:spTgt spid="106499">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6502"/>
                                        </p:tgtEl>
                                        <p:attrNameLst>
                                          <p:attrName>style.visibility</p:attrName>
                                        </p:attrNameLst>
                                      </p:cBhvr>
                                      <p:to>
                                        <p:strVal val="visible"/>
                                      </p:to>
                                    </p:set>
                                    <p:animEffect transition="in" filter="blinds(horizontal)">
                                      <p:cBhvr>
                                        <p:cTn id="27" dur="500"/>
                                        <p:tgtEl>
                                          <p:spTgt spid="106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P spid="10650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title"/>
          </p:nvPr>
        </p:nvSpPr>
        <p:spPr>
          <a:xfrm>
            <a:off x="428596" y="3929066"/>
            <a:ext cx="6858048" cy="2643182"/>
          </a:xfrm>
        </p:spPr>
        <p:txBody>
          <a:bodyPr>
            <a:normAutofit fontScale="90000"/>
          </a:bodyPr>
          <a:lstStyle/>
          <a:p>
            <a:pPr algn="r" rtl="1" eaLnBrk="1" hangingPunct="1"/>
            <a:r>
              <a:rPr lang="fa-IR" sz="2000" dirty="0" smtClean="0">
                <a:solidFill>
                  <a:schemeClr val="tx1"/>
                </a:solidFill>
                <a:effectLst/>
              </a:rPr>
              <a:t>کف مکانیکی یا هوایی ، از طریق داخل کردن هوا به درون آبی که مقداری ماده ی غلیظ کننده ی کف در آن حل شده است به دست می آید. کف های مکانیکی به سه دسته تقسیم </a:t>
            </a:r>
            <a:r>
              <a:rPr lang="en-US" sz="2000" dirty="0" smtClean="0">
                <a:solidFill>
                  <a:schemeClr val="tx1"/>
                </a:solidFill>
                <a:effectLst/>
              </a:rPr>
              <a:t>        </a:t>
            </a:r>
            <a:r>
              <a:rPr lang="fa-IR" sz="2000" dirty="0" smtClean="0">
                <a:solidFill>
                  <a:schemeClr val="tx1"/>
                </a:solidFill>
                <a:effectLst/>
              </a:rPr>
              <a:t>می شوند:</a:t>
            </a:r>
            <a:br>
              <a:rPr lang="fa-IR" sz="2000" dirty="0" smtClean="0">
                <a:solidFill>
                  <a:schemeClr val="tx1"/>
                </a:solidFill>
                <a:effectLst/>
              </a:rPr>
            </a:br>
            <a:r>
              <a:rPr lang="fa-IR" sz="2000" dirty="0" smtClean="0">
                <a:solidFill>
                  <a:schemeClr val="tx1"/>
                </a:solidFill>
                <a:effectLst/>
              </a:rPr>
              <a:t>1) کف سنگین یا کم توسعه با نسبت افزایش حجمی تا 20 برابر محلول کف ساز</a:t>
            </a:r>
            <a:br>
              <a:rPr lang="fa-IR" sz="2000" dirty="0" smtClean="0">
                <a:solidFill>
                  <a:schemeClr val="tx1"/>
                </a:solidFill>
                <a:effectLst/>
              </a:rPr>
            </a:br>
            <a:r>
              <a:rPr lang="fa-IR" sz="2000" dirty="0" smtClean="0">
                <a:solidFill>
                  <a:schemeClr val="tx1"/>
                </a:solidFill>
                <a:effectLst/>
              </a:rPr>
              <a:t>2) کف متوسط ، با نسبت افزایش حجمی 20 تا 200 برابر محلول کف ساز</a:t>
            </a:r>
            <a:br>
              <a:rPr lang="fa-IR" sz="2000" dirty="0" smtClean="0">
                <a:solidFill>
                  <a:schemeClr val="tx1"/>
                </a:solidFill>
                <a:effectLst/>
              </a:rPr>
            </a:br>
            <a:r>
              <a:rPr lang="fa-IR" sz="2000" dirty="0" smtClean="0">
                <a:solidFill>
                  <a:schemeClr val="tx1"/>
                </a:solidFill>
                <a:effectLst/>
              </a:rPr>
              <a:t>3) کف سبک یا پرتوسعه ، با نسبت افزایش حجمی  200تا  1000برابر محلول کف ساز</a:t>
            </a:r>
            <a:br>
              <a:rPr lang="fa-IR" sz="2000" dirty="0" smtClean="0">
                <a:solidFill>
                  <a:schemeClr val="tx1"/>
                </a:solidFill>
                <a:effectLst/>
              </a:rPr>
            </a:br>
            <a:r>
              <a:rPr lang="fa-IR" sz="2000" dirty="0" smtClean="0">
                <a:solidFill>
                  <a:schemeClr val="tx1"/>
                </a:solidFill>
                <a:effectLst/>
              </a:rPr>
              <a:t>انواع کف های مکانیکی عبارتند از: کف پروتئینی ، کف فلوروپروتئین ، کف نازک و کف مقاوم</a:t>
            </a:r>
            <a:br>
              <a:rPr lang="fa-IR" sz="2000" dirty="0" smtClean="0">
                <a:solidFill>
                  <a:schemeClr val="tx1"/>
                </a:solidFill>
                <a:effectLst/>
              </a:rPr>
            </a:br>
            <a:endParaRPr lang="en-US" sz="2000" dirty="0" smtClean="0">
              <a:solidFill>
                <a:schemeClr val="tx1"/>
              </a:solidFill>
              <a:effectLst/>
            </a:endParaRPr>
          </a:p>
        </p:txBody>
      </p:sp>
      <p:sp>
        <p:nvSpPr>
          <p:cNvPr id="107523" name="Rectangle 3"/>
          <p:cNvSpPr>
            <a:spLocks noGrp="1" noChangeArrowheads="1"/>
          </p:cNvSpPr>
          <p:nvPr>
            <p:ph type="body" idx="4294967295"/>
          </p:nvPr>
        </p:nvSpPr>
        <p:spPr>
          <a:xfrm>
            <a:off x="642910" y="857232"/>
            <a:ext cx="8215338" cy="2857520"/>
          </a:xfrm>
          <a:noFill/>
        </p:spPr>
        <p:txBody>
          <a:bodyPr>
            <a:normAutofit/>
          </a:bodyPr>
          <a:lstStyle/>
          <a:p>
            <a:pPr algn="r" eaLnBrk="1" hangingPunct="1">
              <a:buFont typeface="Wingdings" pitchFamily="2" charset="2"/>
              <a:buNone/>
            </a:pPr>
            <a:r>
              <a:rPr lang="fa-IR" sz="2800" dirty="0" smtClean="0">
                <a:solidFill>
                  <a:srgbClr val="FF0000"/>
                </a:solidFill>
                <a:effectLst/>
              </a:rPr>
              <a:t>2) کف : </a:t>
            </a:r>
          </a:p>
          <a:p>
            <a:pPr algn="r" eaLnBrk="1" hangingPunct="1">
              <a:buFont typeface="Wingdings" pitchFamily="2" charset="2"/>
              <a:buNone/>
            </a:pPr>
            <a:r>
              <a:rPr lang="fa-IR" sz="2400" dirty="0" smtClean="0">
                <a:effectLst/>
              </a:rPr>
              <a:t>کف در دو گروه عمده کف شیمیایی و کف مکانیکی تهییه می شود.</a:t>
            </a:r>
          </a:p>
          <a:p>
            <a:pPr algn="r" eaLnBrk="1" hangingPunct="1">
              <a:buFont typeface="Wingdings" pitchFamily="2" charset="2"/>
              <a:buNone/>
            </a:pPr>
            <a:r>
              <a:rPr lang="fa-IR" sz="2400" dirty="0" smtClean="0">
                <a:effectLst/>
              </a:rPr>
              <a:t>                     </a:t>
            </a:r>
          </a:p>
          <a:p>
            <a:pPr algn="r">
              <a:buNone/>
            </a:pPr>
            <a:r>
              <a:rPr lang="fa-IR" sz="2400" dirty="0" smtClean="0">
                <a:effectLst/>
              </a:rPr>
              <a:t>                     </a:t>
            </a:r>
            <a:r>
              <a:rPr lang="fa-IR" sz="2000" dirty="0" smtClean="0">
                <a:effectLst/>
              </a:rPr>
              <a:t>کف شیمیایی از واکنش بین دو ماده شیمیایی در آب حاصل می گردد </a:t>
            </a:r>
            <a:r>
              <a:rPr lang="fa-IR" sz="2000" dirty="0" smtClean="0"/>
              <a:t>که</a:t>
            </a:r>
          </a:p>
          <a:p>
            <a:pPr algn="r">
              <a:buNone/>
            </a:pPr>
            <a:r>
              <a:rPr lang="fa-IR" sz="2000" dirty="0" smtClean="0"/>
              <a:t>                         معمولا از </a:t>
            </a:r>
            <a:r>
              <a:rPr lang="fa-IR" sz="2000" dirty="0" smtClean="0">
                <a:effectLst/>
              </a:rPr>
              <a:t>محلول سولفات آلومینیوم 13% و محلول بیکربنات 8%</a:t>
            </a:r>
          </a:p>
          <a:p>
            <a:pPr algn="r">
              <a:buNone/>
            </a:pPr>
            <a:r>
              <a:rPr lang="fa-IR" sz="2000" dirty="0" smtClean="0"/>
              <a:t>                         </a:t>
            </a:r>
            <a:r>
              <a:rPr lang="fa-IR" sz="2000" dirty="0" smtClean="0">
                <a:effectLst/>
              </a:rPr>
              <a:t>(جوش شیرین ) و یک ماده ی تثبیت کننده ی کف به دست می آید.</a:t>
            </a:r>
            <a:endParaRPr lang="en-US" sz="2000" dirty="0" smtClean="0">
              <a:effectLst/>
            </a:endParaRPr>
          </a:p>
        </p:txBody>
      </p:sp>
      <p:sp>
        <p:nvSpPr>
          <p:cNvPr id="107524" name="AutoShape 4"/>
          <p:cNvSpPr>
            <a:spLocks noChangeArrowheads="1"/>
          </p:cNvSpPr>
          <p:nvPr/>
        </p:nvSpPr>
        <p:spPr bwMode="auto">
          <a:xfrm>
            <a:off x="7286644" y="2071678"/>
            <a:ext cx="1479550" cy="1079500"/>
          </a:xfrm>
          <a:prstGeom prst="leftArrow">
            <a:avLst>
              <a:gd name="adj1" fmla="val 50000"/>
              <a:gd name="adj2" fmla="val 34265"/>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fa-IR" dirty="0">
                <a:solidFill>
                  <a:sysClr val="windowText" lastClr="000000"/>
                </a:solidFill>
                <a:effectLst>
                  <a:outerShdw blurRad="38100" dist="38100" dir="2700000" algn="tl">
                    <a:srgbClr val="C0C0C0"/>
                  </a:outerShdw>
                </a:effectLst>
                <a:latin typeface="B Zar" pitchFamily="2" charset="-78"/>
                <a:cs typeface="+mj-cs"/>
              </a:rPr>
              <a:t>کف شیمیایی</a:t>
            </a:r>
            <a:endParaRPr lang="en-US" dirty="0">
              <a:solidFill>
                <a:sysClr val="windowText" lastClr="000000"/>
              </a:solidFill>
              <a:effectLst>
                <a:outerShdw blurRad="38100" dist="38100" dir="2700000" algn="tl">
                  <a:srgbClr val="C0C0C0"/>
                </a:outerShdw>
              </a:effectLst>
              <a:latin typeface="B Zar" pitchFamily="2" charset="-78"/>
              <a:cs typeface="+mj-cs"/>
            </a:endParaRPr>
          </a:p>
        </p:txBody>
      </p:sp>
      <p:sp>
        <p:nvSpPr>
          <p:cNvPr id="107527" name="AutoShape 7"/>
          <p:cNvSpPr>
            <a:spLocks noChangeArrowheads="1"/>
          </p:cNvSpPr>
          <p:nvPr/>
        </p:nvSpPr>
        <p:spPr bwMode="auto">
          <a:xfrm>
            <a:off x="7429520" y="3714752"/>
            <a:ext cx="1512887" cy="1152525"/>
          </a:xfrm>
          <a:prstGeom prst="leftArrow">
            <a:avLst>
              <a:gd name="adj1" fmla="val 50000"/>
              <a:gd name="adj2" fmla="val 3281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fa-IR" dirty="0">
                <a:solidFill>
                  <a:sysClr val="windowText" lastClr="000000"/>
                </a:solidFill>
                <a:effectLst>
                  <a:outerShdw blurRad="38100" dist="38100" dir="2700000" algn="tl">
                    <a:srgbClr val="C0C0C0"/>
                  </a:outerShdw>
                </a:effectLst>
                <a:latin typeface="B Zar" pitchFamily="2" charset="-78"/>
              </a:rPr>
              <a:t>کف مکانیکی</a:t>
            </a:r>
            <a:endParaRPr lang="en-US" dirty="0">
              <a:solidFill>
                <a:sysClr val="windowText" lastClr="000000"/>
              </a:solidFill>
              <a:effectLst>
                <a:outerShdw blurRad="38100" dist="38100" dir="2700000" algn="tl">
                  <a:srgbClr val="C0C0C0"/>
                </a:outerShdw>
              </a:effectLst>
              <a:latin typeface="B Zar" pitchFamily="2" charset="-78"/>
            </a:endParaRPr>
          </a:p>
        </p:txBody>
      </p:sp>
      <p:sp>
        <p:nvSpPr>
          <p:cNvPr id="6" name="Slide Number Placeholder 5"/>
          <p:cNvSpPr>
            <a:spLocks noGrp="1"/>
          </p:cNvSpPr>
          <p:nvPr>
            <p:ph type="sldNum" sz="quarter" idx="12"/>
          </p:nvPr>
        </p:nvSpPr>
        <p:spPr/>
        <p:txBody>
          <a:bodyPr/>
          <a:lstStyle/>
          <a:p>
            <a:pPr>
              <a:defRPr/>
            </a:pPr>
            <a:fld id="{5A4ACDCA-02FF-4A2E-9EBA-C4C3D7F29842}" type="slidenum">
              <a:rPr lang="fa-IR" smtClean="0"/>
              <a:pPr>
                <a:defRPr/>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Effect transition="in" filter="blinds(horizontal)">
                                      <p:cBhvr>
                                        <p:cTn id="7" dur="500"/>
                                        <p:tgtEl>
                                          <p:spTgt spid="107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Effect transition="in" filter="blinds(horizontal)">
                                      <p:cBhvr>
                                        <p:cTn id="12" dur="500"/>
                                        <p:tgtEl>
                                          <p:spTgt spid="1075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7524"/>
                                        </p:tgtEl>
                                        <p:attrNameLst>
                                          <p:attrName>style.visibility</p:attrName>
                                        </p:attrNameLst>
                                      </p:cBhvr>
                                      <p:to>
                                        <p:strVal val="visible"/>
                                      </p:to>
                                    </p:set>
                                    <p:anim calcmode="lin" valueType="num">
                                      <p:cBhvr additive="base">
                                        <p:cTn id="17" dur="500" fill="hold"/>
                                        <p:tgtEl>
                                          <p:spTgt spid="107524"/>
                                        </p:tgtEl>
                                        <p:attrNameLst>
                                          <p:attrName>ppt_x</p:attrName>
                                        </p:attrNameLst>
                                      </p:cBhvr>
                                      <p:tavLst>
                                        <p:tav tm="0">
                                          <p:val>
                                            <p:strVal val="#ppt_x"/>
                                          </p:val>
                                        </p:tav>
                                        <p:tav tm="100000">
                                          <p:val>
                                            <p:strVal val="#ppt_x"/>
                                          </p:val>
                                        </p:tav>
                                      </p:tavLst>
                                    </p:anim>
                                    <p:anim calcmode="lin" valueType="num">
                                      <p:cBhvr additive="base">
                                        <p:cTn id="18" dur="500" fill="hold"/>
                                        <p:tgtEl>
                                          <p:spTgt spid="1075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7523">
                                            <p:txEl>
                                              <p:pRg st="3" end="3"/>
                                            </p:txEl>
                                          </p:spTgt>
                                        </p:tgtEl>
                                        <p:attrNameLst>
                                          <p:attrName>style.visibility</p:attrName>
                                        </p:attrNameLst>
                                      </p:cBhvr>
                                      <p:to>
                                        <p:strVal val="visible"/>
                                      </p:to>
                                    </p:set>
                                    <p:animEffect transition="in" filter="box(in)">
                                      <p:cBhvr>
                                        <p:cTn id="23" dur="500"/>
                                        <p:tgtEl>
                                          <p:spTgt spid="107523">
                                            <p:txEl>
                                              <p:pRg st="3" end="3"/>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07523">
                                            <p:txEl>
                                              <p:pRg st="4" end="4"/>
                                            </p:txEl>
                                          </p:spTgt>
                                        </p:tgtEl>
                                        <p:attrNameLst>
                                          <p:attrName>style.visibility</p:attrName>
                                        </p:attrNameLst>
                                      </p:cBhvr>
                                      <p:to>
                                        <p:strVal val="visible"/>
                                      </p:to>
                                    </p:set>
                                    <p:animEffect transition="in" filter="box(in)">
                                      <p:cBhvr>
                                        <p:cTn id="26" dur="500"/>
                                        <p:tgtEl>
                                          <p:spTgt spid="107523">
                                            <p:txEl>
                                              <p:pRg st="4" end="4"/>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07523">
                                            <p:txEl>
                                              <p:pRg st="5" end="5"/>
                                            </p:txEl>
                                          </p:spTgt>
                                        </p:tgtEl>
                                        <p:attrNameLst>
                                          <p:attrName>style.visibility</p:attrName>
                                        </p:attrNameLst>
                                      </p:cBhvr>
                                      <p:to>
                                        <p:strVal val="visible"/>
                                      </p:to>
                                    </p:set>
                                    <p:animEffect transition="in" filter="box(in)">
                                      <p:cBhvr>
                                        <p:cTn id="29" dur="500"/>
                                        <p:tgtEl>
                                          <p:spTgt spid="10752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7527"/>
                                        </p:tgtEl>
                                        <p:attrNameLst>
                                          <p:attrName>style.visibility</p:attrName>
                                        </p:attrNameLst>
                                      </p:cBhvr>
                                      <p:to>
                                        <p:strVal val="visible"/>
                                      </p:to>
                                    </p:set>
                                    <p:anim calcmode="lin" valueType="num">
                                      <p:cBhvr additive="base">
                                        <p:cTn id="34" dur="500" fill="hold"/>
                                        <p:tgtEl>
                                          <p:spTgt spid="107527"/>
                                        </p:tgtEl>
                                        <p:attrNameLst>
                                          <p:attrName>ppt_x</p:attrName>
                                        </p:attrNameLst>
                                      </p:cBhvr>
                                      <p:tavLst>
                                        <p:tav tm="0">
                                          <p:val>
                                            <p:strVal val="#ppt_x"/>
                                          </p:val>
                                        </p:tav>
                                        <p:tav tm="100000">
                                          <p:val>
                                            <p:strVal val="#ppt_x"/>
                                          </p:val>
                                        </p:tav>
                                      </p:tavLst>
                                    </p:anim>
                                    <p:anim calcmode="lin" valueType="num">
                                      <p:cBhvr additive="base">
                                        <p:cTn id="35"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7526"/>
                                        </p:tgtEl>
                                        <p:attrNameLst>
                                          <p:attrName>style.visibility</p:attrName>
                                        </p:attrNameLst>
                                      </p:cBhvr>
                                      <p:to>
                                        <p:strVal val="visible"/>
                                      </p:to>
                                    </p:set>
                                    <p:anim calcmode="lin" valueType="num">
                                      <p:cBhvr additive="base">
                                        <p:cTn id="40" dur="500" fill="hold"/>
                                        <p:tgtEl>
                                          <p:spTgt spid="107526"/>
                                        </p:tgtEl>
                                        <p:attrNameLst>
                                          <p:attrName>ppt_x</p:attrName>
                                        </p:attrNameLst>
                                      </p:cBhvr>
                                      <p:tavLst>
                                        <p:tav tm="0">
                                          <p:val>
                                            <p:strVal val="#ppt_x"/>
                                          </p:val>
                                        </p:tav>
                                        <p:tav tm="100000">
                                          <p:val>
                                            <p:strVal val="#ppt_x"/>
                                          </p:val>
                                        </p:tav>
                                      </p:tavLst>
                                    </p:anim>
                                    <p:anim calcmode="lin" valueType="num">
                                      <p:cBhvr additive="base">
                                        <p:cTn id="41" dur="500" fill="hold"/>
                                        <p:tgtEl>
                                          <p:spTgt spid="1075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p:bldP spid="107524" grpId="0" animBg="1"/>
      <p:bldP spid="1075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4294967295"/>
          </p:nvPr>
        </p:nvSpPr>
        <p:spPr>
          <a:xfrm>
            <a:off x="428596" y="903292"/>
            <a:ext cx="8516937" cy="5454666"/>
          </a:xfrm>
          <a:noFill/>
        </p:spPr>
        <p:txBody>
          <a:bodyPr>
            <a:normAutofit fontScale="92500" lnSpcReduction="10000"/>
          </a:bodyPr>
          <a:lstStyle/>
          <a:p>
            <a:pPr algn="r" rtl="1" eaLnBrk="1" hangingPunct="1">
              <a:lnSpc>
                <a:spcPct val="80000"/>
              </a:lnSpc>
              <a:buFont typeface="Wingdings" pitchFamily="2" charset="2"/>
              <a:buNone/>
            </a:pPr>
            <a:r>
              <a:rPr lang="fa-IR" sz="2800" dirty="0" smtClean="0">
                <a:solidFill>
                  <a:srgbClr val="FF0000"/>
                </a:solidFill>
                <a:effectLst/>
              </a:rPr>
              <a:t>3) پودر های خاموش کننده :</a:t>
            </a:r>
          </a:p>
          <a:p>
            <a:pPr algn="r" rtl="1" eaLnBrk="1" hangingPunct="1">
              <a:lnSpc>
                <a:spcPct val="80000"/>
              </a:lnSpc>
              <a:buFont typeface="Wingdings" pitchFamily="2" charset="2"/>
              <a:buNone/>
            </a:pPr>
            <a:endParaRPr lang="fa-IR" sz="2000" dirty="0" smtClean="0">
              <a:effectLst/>
            </a:endParaRPr>
          </a:p>
          <a:p>
            <a:pPr algn="r" rtl="1" eaLnBrk="1" hangingPunct="1">
              <a:lnSpc>
                <a:spcPct val="150000"/>
              </a:lnSpc>
              <a:buFont typeface="Wingdings" pitchFamily="2" charset="2"/>
              <a:buNone/>
            </a:pPr>
            <a:r>
              <a:rPr lang="fa-IR" sz="2400" dirty="0" smtClean="0">
                <a:effectLst/>
              </a:rPr>
              <a:t>الف ) پودر شیمیایی خشک :</a:t>
            </a:r>
          </a:p>
          <a:p>
            <a:pPr algn="r" rtl="1" eaLnBrk="1" hangingPunct="1">
              <a:lnSpc>
                <a:spcPct val="150000"/>
              </a:lnSpc>
              <a:buFont typeface="Wingdings" pitchFamily="2" charset="2"/>
              <a:buNone/>
            </a:pPr>
            <a:r>
              <a:rPr lang="fa-IR" sz="2000" dirty="0" smtClean="0">
                <a:effectLst/>
              </a:rPr>
              <a:t>استفاده از پودر برخی مواد شیمیایی که معمولآ دارای بنیان کربنات، سولفات یا فسفات هستند، یکی از راه های متداول خاموش کردن آتش از راه خفه کردن می باشد، که به آنها پودر شیمیایی خشک می گویند.</a:t>
            </a:r>
          </a:p>
          <a:p>
            <a:pPr algn="r" rtl="1" eaLnBrk="1" hangingPunct="1">
              <a:lnSpc>
                <a:spcPct val="150000"/>
              </a:lnSpc>
              <a:buFont typeface="Wingdings" pitchFamily="2" charset="2"/>
              <a:buNone/>
            </a:pPr>
            <a:endParaRPr lang="fa-IR" sz="1800" dirty="0" smtClean="0">
              <a:effectLst/>
            </a:endParaRPr>
          </a:p>
          <a:p>
            <a:pPr algn="r" rtl="1" eaLnBrk="1" hangingPunct="1">
              <a:lnSpc>
                <a:spcPct val="150000"/>
              </a:lnSpc>
              <a:buFont typeface="Wingdings" pitchFamily="2" charset="2"/>
              <a:buNone/>
            </a:pPr>
            <a:r>
              <a:rPr lang="fa-IR" sz="2400" dirty="0" smtClean="0">
                <a:effectLst/>
              </a:rPr>
              <a:t>ب) پودر خشک :</a:t>
            </a:r>
          </a:p>
          <a:p>
            <a:pPr algn="r" rtl="1" eaLnBrk="1" hangingPunct="1">
              <a:lnSpc>
                <a:spcPct val="150000"/>
              </a:lnSpc>
              <a:buFont typeface="Wingdings" pitchFamily="2" charset="2"/>
              <a:buNone/>
            </a:pPr>
            <a:r>
              <a:rPr lang="fa-IR" sz="2000" dirty="0" smtClean="0">
                <a:effectLst/>
              </a:rPr>
              <a:t>این پودر برای خاموش کردن حریق فلزات قابل اشتعال مانند منیزیم ، سدیم و ... به کار می رود.</a:t>
            </a:r>
          </a:p>
          <a:p>
            <a:pPr algn="r" rtl="1" eaLnBrk="1" hangingPunct="1">
              <a:lnSpc>
                <a:spcPct val="150000"/>
              </a:lnSpc>
              <a:buFont typeface="Wingdings" pitchFamily="2" charset="2"/>
              <a:buNone/>
            </a:pPr>
            <a:endParaRPr lang="fa-IR" sz="1800" dirty="0" smtClean="0">
              <a:effectLst/>
            </a:endParaRPr>
          </a:p>
          <a:p>
            <a:pPr algn="r" rtl="1" eaLnBrk="1" hangingPunct="1">
              <a:lnSpc>
                <a:spcPct val="150000"/>
              </a:lnSpc>
              <a:buFont typeface="Wingdings" pitchFamily="2" charset="2"/>
              <a:buNone/>
            </a:pPr>
            <a:r>
              <a:rPr lang="fa-IR" sz="2400" dirty="0" smtClean="0">
                <a:effectLst/>
              </a:rPr>
              <a:t>ج) پودر تر :</a:t>
            </a:r>
          </a:p>
          <a:p>
            <a:pPr algn="r" rtl="1" eaLnBrk="1" hangingPunct="1">
              <a:lnSpc>
                <a:spcPct val="150000"/>
              </a:lnSpc>
              <a:buFont typeface="Wingdings" pitchFamily="2" charset="2"/>
              <a:buNone/>
            </a:pPr>
            <a:r>
              <a:rPr lang="fa-IR" sz="2000" dirty="0" smtClean="0">
                <a:effectLst/>
              </a:rPr>
              <a:t>این پودر برای اطفای  برخی از انواع حریق به کار می رود و می تواند خاموش کنندگی آب را برای حریق مواد روغنی اصلاح نماید.</a:t>
            </a:r>
          </a:p>
          <a:p>
            <a:pPr algn="r" rtl="1" eaLnBrk="1" hangingPunct="1">
              <a:lnSpc>
                <a:spcPct val="80000"/>
              </a:lnSpc>
              <a:buFont typeface="Wingdings" pitchFamily="2" charset="2"/>
              <a:buNone/>
            </a:pPr>
            <a:endParaRPr lang="en-US" sz="20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blinds(horizontal)">
                                      <p:cBhvr>
                                        <p:cTn id="7" dur="500"/>
                                        <p:tgtEl>
                                          <p:spTgt spid="108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blinds(horizontal)">
                                      <p:cBhvr>
                                        <p:cTn id="12" dur="500"/>
                                        <p:tgtEl>
                                          <p:spTgt spid="1085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8547">
                                            <p:txEl>
                                              <p:pRg st="3" end="3"/>
                                            </p:txEl>
                                          </p:spTgt>
                                        </p:tgtEl>
                                        <p:attrNameLst>
                                          <p:attrName>style.visibility</p:attrName>
                                        </p:attrNameLst>
                                      </p:cBhvr>
                                      <p:to>
                                        <p:strVal val="visible"/>
                                      </p:to>
                                    </p:set>
                                    <p:animEffect transition="in" filter="blinds(horizontal)">
                                      <p:cBhvr>
                                        <p:cTn id="17" dur="500"/>
                                        <p:tgtEl>
                                          <p:spTgt spid="1085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8547">
                                            <p:txEl>
                                              <p:pRg st="5" end="5"/>
                                            </p:txEl>
                                          </p:spTgt>
                                        </p:tgtEl>
                                        <p:attrNameLst>
                                          <p:attrName>style.visibility</p:attrName>
                                        </p:attrNameLst>
                                      </p:cBhvr>
                                      <p:to>
                                        <p:strVal val="visible"/>
                                      </p:to>
                                    </p:set>
                                    <p:animEffect transition="in" filter="blinds(horizontal)">
                                      <p:cBhvr>
                                        <p:cTn id="22" dur="500"/>
                                        <p:tgtEl>
                                          <p:spTgt spid="10854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8547">
                                            <p:txEl>
                                              <p:pRg st="6" end="6"/>
                                            </p:txEl>
                                          </p:spTgt>
                                        </p:tgtEl>
                                        <p:attrNameLst>
                                          <p:attrName>style.visibility</p:attrName>
                                        </p:attrNameLst>
                                      </p:cBhvr>
                                      <p:to>
                                        <p:strVal val="visible"/>
                                      </p:to>
                                    </p:set>
                                    <p:animEffect transition="in" filter="blinds(horizontal)">
                                      <p:cBhvr>
                                        <p:cTn id="27" dur="500"/>
                                        <p:tgtEl>
                                          <p:spTgt spid="10854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8547">
                                            <p:txEl>
                                              <p:pRg st="8" end="8"/>
                                            </p:txEl>
                                          </p:spTgt>
                                        </p:tgtEl>
                                        <p:attrNameLst>
                                          <p:attrName>style.visibility</p:attrName>
                                        </p:attrNameLst>
                                      </p:cBhvr>
                                      <p:to>
                                        <p:strVal val="visible"/>
                                      </p:to>
                                    </p:set>
                                    <p:animEffect transition="in" filter="blinds(horizontal)">
                                      <p:cBhvr>
                                        <p:cTn id="32" dur="500"/>
                                        <p:tgtEl>
                                          <p:spTgt spid="10854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8547">
                                            <p:txEl>
                                              <p:pRg st="9" end="9"/>
                                            </p:txEl>
                                          </p:spTgt>
                                        </p:tgtEl>
                                        <p:attrNameLst>
                                          <p:attrName>style.visibility</p:attrName>
                                        </p:attrNameLst>
                                      </p:cBhvr>
                                      <p:to>
                                        <p:strVal val="visible"/>
                                      </p:to>
                                    </p:set>
                                    <p:animEffect transition="in" filter="blinds(horizontal)">
                                      <p:cBhvr>
                                        <p:cTn id="37" dur="500"/>
                                        <p:tgtEl>
                                          <p:spTgt spid="1085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body" idx="4294967295"/>
          </p:nvPr>
        </p:nvSpPr>
        <p:spPr>
          <a:xfrm>
            <a:off x="6572264" y="785794"/>
            <a:ext cx="2176466" cy="6072206"/>
          </a:xfrm>
          <a:noFill/>
        </p:spPr>
        <p:txBody>
          <a:bodyPr/>
          <a:lstStyle/>
          <a:p>
            <a:pPr algn="r" eaLnBrk="1" hangingPunct="1">
              <a:buFont typeface="Wingdings" pitchFamily="2" charset="2"/>
              <a:buNone/>
            </a:pPr>
            <a:r>
              <a:rPr lang="fa-IR" sz="2800" dirty="0" smtClean="0">
                <a:solidFill>
                  <a:srgbClr val="FF0000"/>
                </a:solidFill>
                <a:effectLst/>
              </a:rPr>
              <a:t>4) گاز کربنیک</a:t>
            </a: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400" dirty="0" smtClean="0">
                <a:effectLst/>
              </a:rPr>
              <a:t>ویژگی ها : </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مزایا :</a:t>
            </a:r>
            <a:endParaRPr lang="en-US" sz="2400" dirty="0" smtClean="0">
              <a:effectLst/>
            </a:endParaRPr>
          </a:p>
        </p:txBody>
      </p:sp>
      <p:sp>
        <p:nvSpPr>
          <p:cNvPr id="111620" name="AutoShape 4"/>
          <p:cNvSpPr>
            <a:spLocks noChangeArrowheads="1"/>
          </p:cNvSpPr>
          <p:nvPr/>
        </p:nvSpPr>
        <p:spPr bwMode="auto">
          <a:xfrm>
            <a:off x="539750" y="836613"/>
            <a:ext cx="6192838" cy="2016125"/>
          </a:xfrm>
          <a:prstGeom prst="wedgeEllipseCallout">
            <a:avLst>
              <a:gd name="adj1" fmla="val 58238"/>
              <a:gd name="adj2" fmla="val 59460"/>
            </a:avLst>
          </a:prstGeom>
          <a:ln>
            <a:headEnd/>
            <a:tailEnd/>
          </a:ln>
        </p:spPr>
        <p:style>
          <a:lnRef idx="1">
            <a:schemeClr val="dk1"/>
          </a:lnRef>
          <a:fillRef idx="2">
            <a:schemeClr val="dk1"/>
          </a:fillRef>
          <a:effectRef idx="1">
            <a:schemeClr val="dk1"/>
          </a:effectRef>
          <a:fontRef idx="minor">
            <a:schemeClr val="dk1"/>
          </a:fontRef>
        </p:style>
        <p:txBody>
          <a:bodyPr/>
          <a:lstStyle/>
          <a:p>
            <a:r>
              <a:rPr lang="fa-IR" sz="1800" dirty="0">
                <a:solidFill>
                  <a:srgbClr val="000000"/>
                </a:solidFill>
              </a:rPr>
              <a:t>گازی است غیر قابل احتراق ، بی بو، غیر سمی و </a:t>
            </a:r>
            <a:r>
              <a:rPr lang="fa-IR" sz="1800" dirty="0" smtClean="0">
                <a:solidFill>
                  <a:srgbClr val="000000"/>
                </a:solidFill>
              </a:rPr>
              <a:t>سنگین تر </a:t>
            </a:r>
            <a:r>
              <a:rPr lang="fa-IR" sz="1800" dirty="0">
                <a:solidFill>
                  <a:srgbClr val="000000"/>
                </a:solidFill>
              </a:rPr>
              <a:t>از هوا.این گاز هادی الکتریسیته نیست.این گاز به سه طریق حریق را خاموش می کند :</a:t>
            </a:r>
          </a:p>
          <a:p>
            <a:r>
              <a:rPr lang="fa-IR" sz="1800" dirty="0">
                <a:solidFill>
                  <a:srgbClr val="000000"/>
                </a:solidFill>
              </a:rPr>
              <a:t>الف ) خفه کردن    ب) رقیق کردن اکسیژن هوا در اطراف محوطه </a:t>
            </a:r>
            <a:r>
              <a:rPr lang="fa-IR" sz="1800" dirty="0" smtClean="0">
                <a:solidFill>
                  <a:srgbClr val="000000"/>
                </a:solidFill>
              </a:rPr>
              <a:t>حریق   </a:t>
            </a:r>
            <a:r>
              <a:rPr lang="fa-IR" sz="1800" dirty="0">
                <a:solidFill>
                  <a:srgbClr val="000000"/>
                </a:solidFill>
              </a:rPr>
              <a:t>د) سرد کردن آتش</a:t>
            </a:r>
          </a:p>
          <a:p>
            <a:endParaRPr lang="en-US" sz="1800" dirty="0">
              <a:solidFill>
                <a:srgbClr val="000000"/>
              </a:solidFill>
            </a:endParaRPr>
          </a:p>
        </p:txBody>
      </p:sp>
      <p:sp>
        <p:nvSpPr>
          <p:cNvPr id="111621" name="AutoShape 5"/>
          <p:cNvSpPr>
            <a:spLocks noChangeArrowheads="1"/>
          </p:cNvSpPr>
          <p:nvPr/>
        </p:nvSpPr>
        <p:spPr bwMode="auto">
          <a:xfrm>
            <a:off x="684213" y="4005263"/>
            <a:ext cx="6985000" cy="1584325"/>
          </a:xfrm>
          <a:prstGeom prst="wedgeEllipseCallout">
            <a:avLst>
              <a:gd name="adj1" fmla="val 53007"/>
              <a:gd name="adj2" fmla="val 63412"/>
            </a:avLst>
          </a:prstGeom>
          <a:ln>
            <a:headEnd/>
            <a:tailEnd/>
          </a:ln>
        </p:spPr>
        <p:style>
          <a:lnRef idx="1">
            <a:schemeClr val="dk1"/>
          </a:lnRef>
          <a:fillRef idx="2">
            <a:schemeClr val="dk1"/>
          </a:fillRef>
          <a:effectRef idx="1">
            <a:schemeClr val="dk1"/>
          </a:effectRef>
          <a:fontRef idx="minor">
            <a:schemeClr val="dk1"/>
          </a:fontRef>
        </p:style>
        <p:txBody>
          <a:bodyPr/>
          <a:lstStyle/>
          <a:p>
            <a:r>
              <a:rPr lang="fa-IR" sz="1800">
                <a:solidFill>
                  <a:srgbClr val="000000"/>
                </a:solidFill>
              </a:rPr>
              <a:t>باعث خسارت به مواد موجود در حریق نمی شود و در این زمینه مناسب تر از آب است، هادی الکتریسیته نیست و باعث اتصال و خرابی در سیستم های حساس نمی شود بنابراین برای حریق های الکتریکی و الکترونیکی بسیار مناسب است.</a:t>
            </a:r>
            <a:endParaRPr lang="en-US" sz="1800">
              <a:solidFill>
                <a:srgbClr val="000000"/>
              </a:solidFill>
            </a:endParaRPr>
          </a:p>
        </p:txBody>
      </p:sp>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blinds(horizontal)">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1619">
                                            <p:txEl>
                                              <p:pRg st="4" end="4"/>
                                            </p:txEl>
                                          </p:spTgt>
                                        </p:tgtEl>
                                        <p:attrNameLst>
                                          <p:attrName>style.visibility</p:attrName>
                                        </p:attrNameLst>
                                      </p:cBhvr>
                                      <p:to>
                                        <p:strVal val="visible"/>
                                      </p:to>
                                    </p:set>
                                    <p:animEffect transition="in" filter="blinds(horizontal)">
                                      <p:cBhvr>
                                        <p:cTn id="12" dur="500"/>
                                        <p:tgtEl>
                                          <p:spTgt spid="11161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1620"/>
                                        </p:tgtEl>
                                        <p:attrNameLst>
                                          <p:attrName>style.visibility</p:attrName>
                                        </p:attrNameLst>
                                      </p:cBhvr>
                                      <p:to>
                                        <p:strVal val="visible"/>
                                      </p:to>
                                    </p:set>
                                    <p:animEffect transition="in" filter="blinds(horizontal)">
                                      <p:cBhvr>
                                        <p:cTn id="17" dur="500"/>
                                        <p:tgtEl>
                                          <p:spTgt spid="1116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1619">
                                            <p:txEl>
                                              <p:pRg st="10" end="10"/>
                                            </p:txEl>
                                          </p:spTgt>
                                        </p:tgtEl>
                                        <p:attrNameLst>
                                          <p:attrName>style.visibility</p:attrName>
                                        </p:attrNameLst>
                                      </p:cBhvr>
                                      <p:to>
                                        <p:strVal val="visible"/>
                                      </p:to>
                                    </p:set>
                                    <p:animEffect transition="in" filter="blinds(horizontal)">
                                      <p:cBhvr>
                                        <p:cTn id="22" dur="500"/>
                                        <p:tgtEl>
                                          <p:spTgt spid="111619">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1621"/>
                                        </p:tgtEl>
                                        <p:attrNameLst>
                                          <p:attrName>style.visibility</p:attrName>
                                        </p:attrNameLst>
                                      </p:cBhvr>
                                      <p:to>
                                        <p:strVal val="visible"/>
                                      </p:to>
                                    </p:set>
                                    <p:animEffect transition="in" filter="blinds(horizontal)">
                                      <p:cBhvr>
                                        <p:cTn id="2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body" idx="4294967295"/>
          </p:nvPr>
        </p:nvSpPr>
        <p:spPr>
          <a:xfrm>
            <a:off x="214282" y="833440"/>
            <a:ext cx="8516937" cy="5881708"/>
          </a:xfrm>
          <a:noFill/>
        </p:spPr>
        <p:txBody>
          <a:bodyPr>
            <a:normAutofit lnSpcReduction="10000"/>
          </a:bodyPr>
          <a:lstStyle/>
          <a:p>
            <a:pPr algn="r" eaLnBrk="1" hangingPunct="1">
              <a:buFont typeface="Wingdings" pitchFamily="2" charset="2"/>
              <a:buNone/>
            </a:pPr>
            <a:r>
              <a:rPr lang="fa-IR" sz="2800" dirty="0" smtClean="0">
                <a:solidFill>
                  <a:srgbClr val="FF0000"/>
                </a:solidFill>
                <a:effectLst/>
              </a:rPr>
              <a:t>5) ترکیبات هالوژنه یا هالون ها :</a:t>
            </a:r>
          </a:p>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400" dirty="0" smtClean="0">
                <a:effectLst/>
              </a:rPr>
              <a:t>- مواد هالوژنه از مشتقات متان یا اتان هستند که به جای یک یا چند هیدروژن ، یک یا چند عنصر هالوژنه شامل فلوئور، کلر،برم و ید، قرار می گیرد.</a:t>
            </a: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 مکانیزم خاموش کنندگی هالون ها تا حدودی مشابه گازکربنیک است و علاوه بر آن سبب کنترل واکنش های شیمیایی نیز می شود بنابراین اثر بیشتری دارند.</a:t>
            </a: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 تأثیرات فوق العاده با حجم کم،خنثی بودن از نظر شیمیایی ، دارا بودن ثبات شیمیایی، قابلیت نگهداری در طولانی مدت،قابلیت پرتاب بالا و قابلیت نفوذ بالا از خواص هالون هامی باشد.</a:t>
            </a: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 هالون ها بسیار سمی می باشند و اثرات زیست محیطی مخربی دارند و باعث از بین رفتن لایه ی اوزون می شوند. </a:t>
            </a:r>
            <a:endParaRPr lang="en-US" sz="24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79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blinds(horizontal)">
                                      <p:cBhvr>
                                        <p:cTn id="7" dur="500"/>
                                        <p:tgtEl>
                                          <p:spTgt spid="112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43">
                                            <p:txEl>
                                              <p:pRg st="2" end="2"/>
                                            </p:txEl>
                                          </p:spTgt>
                                        </p:tgtEl>
                                        <p:attrNameLst>
                                          <p:attrName>style.visibility</p:attrName>
                                        </p:attrNameLst>
                                      </p:cBhvr>
                                      <p:to>
                                        <p:strVal val="visible"/>
                                      </p:to>
                                    </p:set>
                                    <p:animEffect transition="in" filter="blinds(horizontal)">
                                      <p:cBhvr>
                                        <p:cTn id="12" dur="500"/>
                                        <p:tgtEl>
                                          <p:spTgt spid="1126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43">
                                            <p:txEl>
                                              <p:pRg st="4" end="4"/>
                                            </p:txEl>
                                          </p:spTgt>
                                        </p:tgtEl>
                                        <p:attrNameLst>
                                          <p:attrName>style.visibility</p:attrName>
                                        </p:attrNameLst>
                                      </p:cBhvr>
                                      <p:to>
                                        <p:strVal val="visible"/>
                                      </p:to>
                                    </p:set>
                                    <p:animEffect transition="in" filter="blinds(horizontal)">
                                      <p:cBhvr>
                                        <p:cTn id="17" dur="500"/>
                                        <p:tgtEl>
                                          <p:spTgt spid="1126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43">
                                            <p:txEl>
                                              <p:pRg st="6" end="6"/>
                                            </p:txEl>
                                          </p:spTgt>
                                        </p:tgtEl>
                                        <p:attrNameLst>
                                          <p:attrName>style.visibility</p:attrName>
                                        </p:attrNameLst>
                                      </p:cBhvr>
                                      <p:to>
                                        <p:strVal val="visible"/>
                                      </p:to>
                                    </p:set>
                                    <p:animEffect transition="in" filter="blinds(horizontal)">
                                      <p:cBhvr>
                                        <p:cTn id="22" dur="500"/>
                                        <p:tgtEl>
                                          <p:spTgt spid="11264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2643">
                                            <p:txEl>
                                              <p:pRg st="8" end="8"/>
                                            </p:txEl>
                                          </p:spTgt>
                                        </p:tgtEl>
                                        <p:attrNameLst>
                                          <p:attrName>style.visibility</p:attrName>
                                        </p:attrNameLst>
                                      </p:cBhvr>
                                      <p:to>
                                        <p:strVal val="visible"/>
                                      </p:to>
                                    </p:set>
                                    <p:animEffect transition="in" filter="blinds(horizontal)">
                                      <p:cBhvr>
                                        <p:cTn id="27" dur="500"/>
                                        <p:tgtEl>
                                          <p:spTgt spid="1126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BD9C2F8-08CA-49F5-BEA7-930E8DE8D713}" type="slidenum">
              <a:rPr lang="fa-IR" smtClean="0"/>
              <a:pPr>
                <a:defRPr/>
              </a:pPr>
              <a:t>8</a:t>
            </a:fld>
            <a:endParaRPr lang="en-US"/>
          </a:p>
        </p:txBody>
      </p:sp>
      <p:sp>
        <p:nvSpPr>
          <p:cNvPr id="3" name="Rectangle 2"/>
          <p:cNvSpPr/>
          <p:nvPr/>
        </p:nvSpPr>
        <p:spPr>
          <a:xfrm>
            <a:off x="1214414" y="1071546"/>
            <a:ext cx="7215238" cy="5016758"/>
          </a:xfrm>
          <a:prstGeom prst="rect">
            <a:avLst/>
          </a:prstGeom>
        </p:spPr>
        <p:txBody>
          <a:bodyPr wrap="square">
            <a:spAutoFit/>
          </a:bodyPr>
          <a:lstStyle/>
          <a:p>
            <a:r>
              <a:rPr lang="fa-IR" sz="3200" dirty="0" smtClean="0">
                <a:solidFill>
                  <a:schemeClr val="tx2"/>
                </a:solidFill>
              </a:rPr>
              <a:t>عوامل موثر بر گسترش و شدت حریق :</a:t>
            </a:r>
          </a:p>
          <a:p>
            <a:endParaRPr lang="fa-IR" sz="3200" dirty="0" smtClean="0">
              <a:solidFill>
                <a:schemeClr val="tx2"/>
              </a:solidFill>
            </a:endParaRPr>
          </a:p>
          <a:p>
            <a:pPr rtl="1">
              <a:buFont typeface="Wingdings" pitchFamily="2" charset="2"/>
              <a:buChar char="Ø"/>
            </a:pPr>
            <a:r>
              <a:rPr lang="fa-IR" dirty="0" smtClean="0">
                <a:cs typeface="+mn-cs"/>
              </a:rPr>
              <a:t> دسترسی به اکسیژن</a:t>
            </a:r>
          </a:p>
          <a:p>
            <a:pPr rtl="1">
              <a:buFont typeface="Wingdings" pitchFamily="2" charset="2"/>
              <a:buChar char="Ø"/>
            </a:pPr>
            <a:r>
              <a:rPr lang="fa-IR" dirty="0" smtClean="0">
                <a:cs typeface="+mn-cs"/>
              </a:rPr>
              <a:t> ثبات شیمیایی ماده سوختنی</a:t>
            </a:r>
          </a:p>
          <a:p>
            <a:pPr rtl="1">
              <a:buFont typeface="Wingdings" pitchFamily="2" charset="2"/>
              <a:buChar char="Ø"/>
            </a:pPr>
            <a:r>
              <a:rPr lang="fa-IR" dirty="0" smtClean="0">
                <a:cs typeface="+mn-cs"/>
              </a:rPr>
              <a:t> سطح ماده سوختنی</a:t>
            </a:r>
          </a:p>
          <a:p>
            <a:pPr rtl="1">
              <a:buFont typeface="Wingdings" pitchFamily="2" charset="2"/>
              <a:buChar char="Ø"/>
            </a:pPr>
            <a:r>
              <a:rPr lang="fa-IR" dirty="0" smtClean="0">
                <a:cs typeface="+mn-cs"/>
              </a:rPr>
              <a:t> حالت فیزیکی ماده سوختنی</a:t>
            </a:r>
          </a:p>
          <a:p>
            <a:pPr rtl="1">
              <a:buFont typeface="Wingdings" pitchFamily="2" charset="2"/>
              <a:buChar char="Ø"/>
            </a:pPr>
            <a:r>
              <a:rPr lang="fa-IR" dirty="0" smtClean="0">
                <a:cs typeface="+mn-cs"/>
              </a:rPr>
              <a:t> فشار بخار</a:t>
            </a:r>
          </a:p>
          <a:p>
            <a:pPr rtl="1">
              <a:buFont typeface="Wingdings" pitchFamily="2" charset="2"/>
              <a:buChar char="Ø"/>
            </a:pPr>
            <a:r>
              <a:rPr lang="fa-IR" dirty="0" smtClean="0">
                <a:cs typeface="+mn-cs"/>
              </a:rPr>
              <a:t> وزن مخصوص</a:t>
            </a:r>
          </a:p>
          <a:p>
            <a:pPr rtl="1">
              <a:buFont typeface="Wingdings" pitchFamily="2" charset="2"/>
              <a:buChar char="Ø"/>
            </a:pPr>
            <a:r>
              <a:rPr lang="fa-IR" dirty="0" smtClean="0">
                <a:cs typeface="+mn-cs"/>
              </a:rPr>
              <a:t> دانسیته بخار</a:t>
            </a:r>
          </a:p>
          <a:p>
            <a:pPr rtl="1"/>
            <a:endParaRPr lang="fa-IR" dirty="0" smtClean="0">
              <a:cs typeface="+mn-cs"/>
            </a:endParaRPr>
          </a:p>
          <a:p>
            <a:endParaRPr lang="fa-IR" sz="3200" dirty="0" smtClean="0">
              <a:solidFill>
                <a:schemeClr val="tx2"/>
              </a:solidFill>
            </a:endParaRPr>
          </a:p>
          <a:p>
            <a:endParaRPr lang="en-US" sz="3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213100"/>
            <a:ext cx="8229600" cy="850900"/>
          </a:xfrm>
        </p:spPr>
        <p:txBody>
          <a:bodyPr/>
          <a:lstStyle/>
          <a:p>
            <a:pPr algn="ctr" rtl="1" eaLnBrk="1" hangingPunct="1">
              <a:defRPr/>
            </a:pPr>
            <a:r>
              <a:rPr lang="fa-IR" sz="3200" dirty="0" smtClean="0">
                <a:solidFill>
                  <a:srgbClr val="FF0000"/>
                </a:solidFill>
              </a:rPr>
              <a:t>روش های خاموش کردن حریق</a:t>
            </a:r>
            <a:endParaRPr lang="en-US" sz="3200" dirty="0" smtClean="0">
              <a:solidFill>
                <a:srgbClr val="FF0000"/>
              </a:solidFill>
            </a:endParaRPr>
          </a:p>
        </p:txBody>
      </p:sp>
      <p:graphicFrame>
        <p:nvGraphicFramePr>
          <p:cNvPr id="2" name="Diagram 1"/>
          <p:cNvGraphicFramePr/>
          <p:nvPr/>
        </p:nvGraphicFramePr>
        <p:xfrm>
          <a:off x="785786" y="928670"/>
          <a:ext cx="7416800" cy="592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a:defRPr/>
            </a:pPr>
            <a:fld id="{46D61A24-76EE-4A1F-9433-0BF137735805}" type="slidenum">
              <a:rPr lang="fa-IR" smtClean="0"/>
              <a:pPr>
                <a:defRPr/>
              </a:pPr>
              <a:t>80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type="body" idx="4294967295"/>
          </p:nvPr>
        </p:nvSpPr>
        <p:spPr>
          <a:xfrm>
            <a:off x="214282" y="714356"/>
            <a:ext cx="8589962" cy="5667394"/>
          </a:xfrm>
          <a:noFill/>
        </p:spPr>
        <p:txBody>
          <a:bodyPr/>
          <a:lstStyle/>
          <a:p>
            <a:pPr algn="r" eaLnBrk="1" hangingPunct="1">
              <a:buFont typeface="Wingdings" pitchFamily="2" charset="2"/>
              <a:buNone/>
            </a:pPr>
            <a:r>
              <a:rPr lang="fa-IR" sz="2800" dirty="0" smtClean="0">
                <a:solidFill>
                  <a:srgbClr val="FF0000"/>
                </a:solidFill>
                <a:effectLst/>
              </a:rPr>
              <a:t>1) جدا سازی :</a:t>
            </a:r>
          </a:p>
          <a:p>
            <a:pPr algn="r" eaLnBrk="1" hangingPunct="1">
              <a:buFont typeface="Wingdings" pitchFamily="2" charset="2"/>
              <a:buNone/>
            </a:pPr>
            <a:r>
              <a:rPr lang="fa-IR" sz="2000" dirty="0" smtClean="0">
                <a:effectLst/>
              </a:rPr>
              <a:t>برای اطفای حریق</a:t>
            </a:r>
            <a:r>
              <a:rPr lang="fa-IR" sz="2800" dirty="0" smtClean="0">
                <a:effectLst/>
              </a:rPr>
              <a:t> </a:t>
            </a:r>
            <a:r>
              <a:rPr lang="fa-IR" sz="2000" dirty="0" smtClean="0">
                <a:effectLst/>
              </a:rPr>
              <a:t>با استفاده از اصل جدا سازی ، سه روش وجود دارد :</a:t>
            </a:r>
          </a:p>
          <a:p>
            <a:pPr algn="r" eaLnBrk="1" hangingPunct="1">
              <a:buFont typeface="Wingdings" pitchFamily="2" charset="2"/>
              <a:buNone/>
            </a:pPr>
            <a:r>
              <a:rPr lang="fa-IR" sz="2000" dirty="0" smtClean="0">
                <a:effectLst/>
              </a:rPr>
              <a:t>الف ) جابجا کردن ماده ی قابل اشتعال از مجاورت آتش</a:t>
            </a:r>
          </a:p>
          <a:p>
            <a:pPr algn="r" eaLnBrk="1" hangingPunct="1">
              <a:buFont typeface="Wingdings" pitchFamily="2" charset="2"/>
              <a:buNone/>
            </a:pPr>
            <a:r>
              <a:rPr lang="fa-IR" sz="2000" dirty="0" smtClean="0">
                <a:effectLst/>
              </a:rPr>
              <a:t>ب ) انتقال آتش از مجاورت مواد قابل اشتعال</a:t>
            </a:r>
          </a:p>
          <a:p>
            <a:pPr algn="r" eaLnBrk="1" hangingPunct="1">
              <a:buFont typeface="Wingdings" pitchFamily="2" charset="2"/>
              <a:buNone/>
            </a:pPr>
            <a:r>
              <a:rPr lang="fa-IR" sz="2000" dirty="0" smtClean="0">
                <a:effectLst/>
              </a:rPr>
              <a:t>ج ) تقسیم بندی و کوچک نمودن مواد قابل اشتعال</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800" dirty="0" smtClean="0">
                <a:solidFill>
                  <a:srgbClr val="FF0000"/>
                </a:solidFill>
                <a:effectLst/>
              </a:rPr>
              <a:t>2) خفه کردن :</a:t>
            </a:r>
          </a:p>
          <a:p>
            <a:pPr algn="r" eaLnBrk="1" hangingPunct="1">
              <a:buFont typeface="Wingdings" pitchFamily="2" charset="2"/>
              <a:buNone/>
            </a:pPr>
            <a:r>
              <a:rPr lang="fa-IR" sz="2000" dirty="0" smtClean="0">
                <a:effectLst/>
              </a:rPr>
              <a:t>رویه ی معمول در این روش ،بازداشتن رسیدن هوای تازه به زیر حریق و ادامه ی آن است که به کاهش اکسیژن موجود در اتمسفر محیط منجر می شود تا حدی که ماده ی قابل اشتعال به دلیل کمبود اکسیژن خاموش شود.</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400" dirty="0" smtClean="0">
                <a:effectLst/>
              </a:rPr>
              <a:t>مواد خاموش کننده ای که از طریق خفه کردن حریق را خاموش می کنند :</a:t>
            </a:r>
          </a:p>
          <a:p>
            <a:pPr algn="r" eaLnBrk="1" hangingPunct="1">
              <a:buFont typeface="Wingdings" pitchFamily="2" charset="2"/>
              <a:buNone/>
            </a:pPr>
            <a:endParaRPr lang="en-US" sz="2000" dirty="0" smtClean="0">
              <a:effectLst/>
            </a:endParaRPr>
          </a:p>
        </p:txBody>
      </p:sp>
      <p:sp>
        <p:nvSpPr>
          <p:cNvPr id="115716" name="Oval 4"/>
          <p:cNvSpPr>
            <a:spLocks noChangeArrowheads="1"/>
          </p:cNvSpPr>
          <p:nvPr/>
        </p:nvSpPr>
        <p:spPr bwMode="auto">
          <a:xfrm>
            <a:off x="7235825" y="5516563"/>
            <a:ext cx="1633538" cy="914400"/>
          </a:xfrm>
          <a:prstGeom prst="ellipse">
            <a:avLst/>
          </a:prstGeom>
          <a:solidFill>
            <a:srgbClr val="FF9933"/>
          </a:solidFill>
          <a:ln w="12700">
            <a:solidFill>
              <a:srgbClr val="000000"/>
            </a:solidFill>
            <a:round/>
            <a:headEnd/>
            <a:tailEnd/>
          </a:ln>
        </p:spPr>
        <p:txBody>
          <a:bodyPr wrap="none" anchor="ctr"/>
          <a:lstStyle/>
          <a:p>
            <a:pPr algn="ctr"/>
            <a:r>
              <a:rPr lang="fa-IR">
                <a:solidFill>
                  <a:srgbClr val="000000"/>
                </a:solidFill>
              </a:rPr>
              <a:t>کف</a:t>
            </a:r>
            <a:endParaRPr lang="en-US">
              <a:solidFill>
                <a:srgbClr val="000000"/>
              </a:solidFill>
            </a:endParaRPr>
          </a:p>
        </p:txBody>
      </p:sp>
      <p:sp>
        <p:nvSpPr>
          <p:cNvPr id="115717" name="Oval 5"/>
          <p:cNvSpPr>
            <a:spLocks noChangeArrowheads="1"/>
          </p:cNvSpPr>
          <p:nvPr/>
        </p:nvSpPr>
        <p:spPr bwMode="auto">
          <a:xfrm>
            <a:off x="5076825" y="5516563"/>
            <a:ext cx="1655763" cy="914400"/>
          </a:xfrm>
          <a:prstGeom prst="ellipse">
            <a:avLst/>
          </a:prstGeom>
          <a:solidFill>
            <a:srgbClr val="FF9933"/>
          </a:solidFill>
          <a:ln w="12700">
            <a:solidFill>
              <a:srgbClr val="000000"/>
            </a:solidFill>
            <a:round/>
            <a:headEnd/>
            <a:tailEnd/>
          </a:ln>
        </p:spPr>
        <p:txBody>
          <a:bodyPr wrap="none" anchor="ctr"/>
          <a:lstStyle/>
          <a:p>
            <a:pPr algn="ctr"/>
            <a:r>
              <a:rPr lang="fa-IR">
                <a:solidFill>
                  <a:srgbClr val="000000"/>
                </a:solidFill>
              </a:rPr>
              <a:t>پودر شیمیایی</a:t>
            </a:r>
            <a:endParaRPr lang="en-US">
              <a:solidFill>
                <a:srgbClr val="000000"/>
              </a:solidFill>
            </a:endParaRPr>
          </a:p>
        </p:txBody>
      </p:sp>
      <p:sp>
        <p:nvSpPr>
          <p:cNvPr id="115718" name="Oval 6"/>
          <p:cNvSpPr>
            <a:spLocks noChangeArrowheads="1"/>
          </p:cNvSpPr>
          <p:nvPr/>
        </p:nvSpPr>
        <p:spPr bwMode="auto">
          <a:xfrm>
            <a:off x="2843213" y="5516563"/>
            <a:ext cx="1657350" cy="914400"/>
          </a:xfrm>
          <a:prstGeom prst="ellipse">
            <a:avLst/>
          </a:prstGeom>
          <a:solidFill>
            <a:srgbClr val="FF9933"/>
          </a:solidFill>
          <a:ln w="12700">
            <a:solidFill>
              <a:srgbClr val="000000"/>
            </a:solidFill>
            <a:round/>
            <a:headEnd/>
            <a:tailEnd/>
          </a:ln>
        </p:spPr>
        <p:txBody>
          <a:bodyPr wrap="none" anchor="ctr"/>
          <a:lstStyle/>
          <a:p>
            <a:pPr algn="ctr"/>
            <a:r>
              <a:rPr lang="fa-IR">
                <a:solidFill>
                  <a:srgbClr val="000000"/>
                </a:solidFill>
              </a:rPr>
              <a:t>گازهای خنثی</a:t>
            </a:r>
            <a:endParaRPr lang="en-US">
              <a:solidFill>
                <a:srgbClr val="000000"/>
              </a:solidFill>
            </a:endParaRPr>
          </a:p>
        </p:txBody>
      </p:sp>
      <p:sp>
        <p:nvSpPr>
          <p:cNvPr id="115719" name="Oval 7"/>
          <p:cNvSpPr>
            <a:spLocks noChangeArrowheads="1"/>
          </p:cNvSpPr>
          <p:nvPr/>
        </p:nvSpPr>
        <p:spPr bwMode="auto">
          <a:xfrm>
            <a:off x="611188" y="5516563"/>
            <a:ext cx="1728787" cy="914400"/>
          </a:xfrm>
          <a:prstGeom prst="ellipse">
            <a:avLst/>
          </a:prstGeom>
          <a:solidFill>
            <a:srgbClr val="FF9933"/>
          </a:solidFill>
          <a:ln w="12700">
            <a:solidFill>
              <a:srgbClr val="000000"/>
            </a:solidFill>
            <a:round/>
            <a:headEnd/>
            <a:tailEnd/>
          </a:ln>
        </p:spPr>
        <p:txBody>
          <a:bodyPr wrap="none" anchor="ctr"/>
          <a:lstStyle/>
          <a:p>
            <a:pPr algn="ctr"/>
            <a:r>
              <a:rPr lang="fa-IR">
                <a:solidFill>
                  <a:srgbClr val="000000"/>
                </a:solidFill>
              </a:rPr>
              <a:t>هالون ها</a:t>
            </a: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BD9C2F8-08CA-49F5-BEA7-930E8DE8D713}" type="slidenum">
              <a:rPr lang="fa-IR" smtClean="0"/>
              <a:pPr>
                <a:defRPr/>
              </a:pPr>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Effect transition="in" filter="blinds(horizontal)">
                                      <p:cBhvr>
                                        <p:cTn id="13" dur="500"/>
                                        <p:tgtEl>
                                          <p:spTgt spid="11571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5715">
                                            <p:txEl>
                                              <p:pRg st="2" end="2"/>
                                            </p:txEl>
                                          </p:spTgt>
                                        </p:tgtEl>
                                        <p:attrNameLst>
                                          <p:attrName>style.visibility</p:attrName>
                                        </p:attrNameLst>
                                      </p:cBhvr>
                                      <p:to>
                                        <p:strVal val="visible"/>
                                      </p:to>
                                    </p:set>
                                    <p:anim calcmode="lin" valueType="num">
                                      <p:cBhvr additive="base">
                                        <p:cTn id="18"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5715">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5715">
                                            <p:txEl>
                                              <p:pRg st="3" end="3"/>
                                            </p:txEl>
                                          </p:spTgt>
                                        </p:tgtEl>
                                        <p:attrNameLst>
                                          <p:attrName>style.visibility</p:attrName>
                                        </p:attrNameLst>
                                      </p:cBhvr>
                                      <p:to>
                                        <p:strVal val="visible"/>
                                      </p:to>
                                    </p:set>
                                    <p:anim calcmode="lin" valueType="num">
                                      <p:cBhvr additive="base">
                                        <p:cTn id="22"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571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5715">
                                            <p:txEl>
                                              <p:pRg st="4" end="4"/>
                                            </p:txEl>
                                          </p:spTgt>
                                        </p:tgtEl>
                                        <p:attrNameLst>
                                          <p:attrName>style.visibility</p:attrName>
                                        </p:attrNameLst>
                                      </p:cBhvr>
                                      <p:to>
                                        <p:strVal val="visible"/>
                                      </p:to>
                                    </p:set>
                                    <p:anim calcmode="lin" valueType="num">
                                      <p:cBhvr additive="base">
                                        <p:cTn id="26"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5715">
                                            <p:txEl>
                                              <p:pRg st="6" end="6"/>
                                            </p:txEl>
                                          </p:spTgt>
                                        </p:tgtEl>
                                        <p:attrNameLst>
                                          <p:attrName>style.visibility</p:attrName>
                                        </p:attrNameLst>
                                      </p:cBhvr>
                                      <p:to>
                                        <p:strVal val="visible"/>
                                      </p:to>
                                    </p:set>
                                    <p:anim calcmode="lin" valueType="num">
                                      <p:cBhvr additive="base">
                                        <p:cTn id="32" dur="500" fill="hold"/>
                                        <p:tgtEl>
                                          <p:spTgt spid="115715">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57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15715">
                                            <p:txEl>
                                              <p:pRg st="7" end="7"/>
                                            </p:txEl>
                                          </p:spTgt>
                                        </p:tgtEl>
                                        <p:attrNameLst>
                                          <p:attrName>style.visibility</p:attrName>
                                        </p:attrNameLst>
                                      </p:cBhvr>
                                      <p:to>
                                        <p:strVal val="visible"/>
                                      </p:to>
                                    </p:set>
                                    <p:animEffect transition="in" filter="blinds(horizontal)">
                                      <p:cBhvr>
                                        <p:cTn id="38" dur="500"/>
                                        <p:tgtEl>
                                          <p:spTgt spid="115715">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5715">
                                            <p:txEl>
                                              <p:pRg st="9" end="9"/>
                                            </p:txEl>
                                          </p:spTgt>
                                        </p:tgtEl>
                                        <p:attrNameLst>
                                          <p:attrName>style.visibility</p:attrName>
                                        </p:attrNameLst>
                                      </p:cBhvr>
                                      <p:to>
                                        <p:strVal val="visible"/>
                                      </p:to>
                                    </p:set>
                                    <p:anim calcmode="lin" valueType="num">
                                      <p:cBhvr additive="base">
                                        <p:cTn id="43" dur="500" fill="hold"/>
                                        <p:tgtEl>
                                          <p:spTgt spid="11571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57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115716"/>
                                        </p:tgtEl>
                                        <p:attrNameLst>
                                          <p:attrName>style.visibility</p:attrName>
                                        </p:attrNameLst>
                                      </p:cBhvr>
                                      <p:to>
                                        <p:strVal val="visible"/>
                                      </p:to>
                                    </p:set>
                                    <p:animEffect transition="in" filter="diamond(in)">
                                      <p:cBhvr>
                                        <p:cTn id="49" dur="2000"/>
                                        <p:tgtEl>
                                          <p:spTgt spid="115716"/>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115717"/>
                                        </p:tgtEl>
                                        <p:attrNameLst>
                                          <p:attrName>style.visibility</p:attrName>
                                        </p:attrNameLst>
                                      </p:cBhvr>
                                      <p:to>
                                        <p:strVal val="visible"/>
                                      </p:to>
                                    </p:set>
                                    <p:animEffect transition="in" filter="diamond(in)">
                                      <p:cBhvr>
                                        <p:cTn id="54" dur="2000"/>
                                        <p:tgtEl>
                                          <p:spTgt spid="115717"/>
                                        </p:tgtEl>
                                      </p:cBhvr>
                                    </p:animEffect>
                                  </p:childTnLst>
                                </p:cTn>
                              </p:par>
                            </p:childTnLst>
                          </p:cTn>
                        </p:par>
                      </p:childTnLst>
                    </p:cTn>
                  </p:par>
                  <p:par>
                    <p:cTn id="55" fill="hold">
                      <p:stCondLst>
                        <p:cond delay="indefinite"/>
                      </p:stCondLst>
                      <p:childTnLst>
                        <p:par>
                          <p:cTn id="56" fill="hold">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115718"/>
                                        </p:tgtEl>
                                        <p:attrNameLst>
                                          <p:attrName>style.visibility</p:attrName>
                                        </p:attrNameLst>
                                      </p:cBhvr>
                                      <p:to>
                                        <p:strVal val="visible"/>
                                      </p:to>
                                    </p:set>
                                    <p:animEffect transition="in" filter="diamond(in)">
                                      <p:cBhvr>
                                        <p:cTn id="59" dur="2000"/>
                                        <p:tgtEl>
                                          <p:spTgt spid="115718"/>
                                        </p:tgtEl>
                                      </p:cBhvr>
                                    </p:animEffect>
                                  </p:childTnLst>
                                </p:cTn>
                              </p:par>
                            </p:childTnLst>
                          </p:cTn>
                        </p:par>
                      </p:childTnLst>
                    </p:cTn>
                  </p:par>
                  <p:par>
                    <p:cTn id="60" fill="hold">
                      <p:stCondLst>
                        <p:cond delay="indefinite"/>
                      </p:stCondLst>
                      <p:childTnLst>
                        <p:par>
                          <p:cTn id="61" fill="hold">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115719"/>
                                        </p:tgtEl>
                                        <p:attrNameLst>
                                          <p:attrName>style.visibility</p:attrName>
                                        </p:attrNameLst>
                                      </p:cBhvr>
                                      <p:to>
                                        <p:strVal val="visible"/>
                                      </p:to>
                                    </p:set>
                                    <p:animEffect transition="in" filter="diamond(in)">
                                      <p:cBhvr>
                                        <p:cTn id="64" dur="2000"/>
                                        <p:tgtEl>
                                          <p:spTgt spid="115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p:bldP spid="115717" grpId="0" animBg="1"/>
      <p:bldP spid="115718" grpId="0" animBg="1"/>
      <p:bldP spid="1157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4294967295"/>
          </p:nvPr>
        </p:nvSpPr>
        <p:spPr>
          <a:xfrm>
            <a:off x="357158" y="714356"/>
            <a:ext cx="8516937" cy="4429156"/>
          </a:xfrm>
          <a:noFill/>
        </p:spPr>
        <p:txBody>
          <a:bodyPr>
            <a:normAutofit/>
          </a:bodyPr>
          <a:lstStyle/>
          <a:p>
            <a:pPr algn="r" eaLnBrk="1" hangingPunct="1">
              <a:buFont typeface="Wingdings" pitchFamily="2" charset="2"/>
              <a:buNone/>
            </a:pPr>
            <a:r>
              <a:rPr lang="fa-IR" sz="2800" dirty="0" smtClean="0">
                <a:solidFill>
                  <a:srgbClr val="FF0000"/>
                </a:solidFill>
                <a:effectLst/>
              </a:rPr>
              <a:t>3) سرد کردن :</a:t>
            </a:r>
          </a:p>
          <a:p>
            <a:pPr algn="r" eaLnBrk="1" hangingPunct="1">
              <a:buFont typeface="Wingdings" pitchFamily="2" charset="2"/>
              <a:buNone/>
            </a:pPr>
            <a:r>
              <a:rPr lang="fa-IR" sz="2000" dirty="0" smtClean="0">
                <a:effectLst/>
              </a:rPr>
              <a:t>اصل سرد کردن یکی از عمومی ترین و پر استعمال ترین طرق اطفای حریق است.عملکرد یک جت </a:t>
            </a:r>
            <a:r>
              <a:rPr lang="fa-IR" sz="2400" dirty="0" smtClean="0">
                <a:effectLst/>
              </a:rPr>
              <a:t> </a:t>
            </a:r>
            <a:r>
              <a:rPr lang="fa-IR" sz="2000" dirty="0" smtClean="0">
                <a:effectLst/>
              </a:rPr>
              <a:t>یا اسپری آب در حریق ها ، مسئله ی ثابت شده ایست که از این اصل اطفایی پیروی می کند. مناسبترین تأثیر آب زمانی بدست می آید که که آب تبدیل به بخار شود که در این تبدیل از اصل خفه کنندگی بخار هم استفاده می شود. گازکزبنیک نیزازطریق سرد کردن آتش را خاموش می کند.</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800" dirty="0" smtClean="0">
                <a:solidFill>
                  <a:srgbClr val="FF0000"/>
                </a:solidFill>
                <a:effectLst/>
              </a:rPr>
              <a:t>4) کنترل واکنش های شیمیایی :</a:t>
            </a:r>
          </a:p>
          <a:p>
            <a:pPr algn="r" eaLnBrk="1" hangingPunct="1">
              <a:buFont typeface="Wingdings" pitchFamily="2" charset="2"/>
              <a:buNone/>
            </a:pPr>
            <a:r>
              <a:rPr lang="fa-IR" sz="2000" dirty="0" smtClean="0">
                <a:effectLst/>
              </a:rPr>
              <a:t>موادی که برای این منظور به کار می روند ، معمولا توانایی مواد سوختنی را در انجام واکنش احتراق مختل می سازند. این عمل برای کنترل حریق ها مشکل تر و گران تراز سایر روشها است ولی</a:t>
            </a:r>
          </a:p>
          <a:p>
            <a:pPr algn="r" eaLnBrk="1" hangingPunct="1">
              <a:buFont typeface="Wingdings" pitchFamily="2" charset="2"/>
              <a:buNone/>
            </a:pPr>
            <a:r>
              <a:rPr lang="fa-IR" sz="2000" dirty="0" smtClean="0">
                <a:effectLst/>
              </a:rPr>
              <a:t>می تواند به صورت مکمل برای  مواد پرارزش به کار رود.موادی که از این طریق حریق را خاموش می کنند شامل موارد زیر است که در این میان هالون ها کاربرد وسیع تری دارند:</a:t>
            </a:r>
          </a:p>
          <a:p>
            <a:pPr algn="r" eaLnBrk="1" hangingPunct="1">
              <a:buFont typeface="Wingdings" pitchFamily="2" charset="2"/>
              <a:buNone/>
            </a:pPr>
            <a:endParaRPr lang="en-US" sz="2800" dirty="0" smtClean="0">
              <a:effectLst/>
            </a:endParaRPr>
          </a:p>
        </p:txBody>
      </p:sp>
      <p:sp>
        <p:nvSpPr>
          <p:cNvPr id="116740" name="Oval 4"/>
          <p:cNvSpPr>
            <a:spLocks noChangeArrowheads="1"/>
          </p:cNvSpPr>
          <p:nvPr/>
        </p:nvSpPr>
        <p:spPr bwMode="auto">
          <a:xfrm>
            <a:off x="6516688" y="5157788"/>
            <a:ext cx="2160587" cy="914400"/>
          </a:xfrm>
          <a:prstGeom prst="ellipse">
            <a:avLst/>
          </a:prstGeom>
          <a:solidFill>
            <a:srgbClr val="FF9933"/>
          </a:solidFill>
          <a:ln w="12700">
            <a:solidFill>
              <a:srgbClr val="000000"/>
            </a:solidFill>
            <a:round/>
            <a:headEnd/>
            <a:tailEnd/>
          </a:ln>
        </p:spPr>
        <p:txBody>
          <a:bodyPr wrap="none" anchor="ctr"/>
          <a:lstStyle/>
          <a:p>
            <a:pPr algn="ctr"/>
            <a:r>
              <a:rPr lang="fa-IR" dirty="0">
                <a:solidFill>
                  <a:srgbClr val="000000"/>
                </a:solidFill>
                <a:cs typeface="+mj-cs"/>
              </a:rPr>
              <a:t>هالون ها</a:t>
            </a:r>
            <a:endParaRPr lang="en-US" dirty="0">
              <a:solidFill>
                <a:srgbClr val="000000"/>
              </a:solidFill>
              <a:cs typeface="+mj-cs"/>
            </a:endParaRPr>
          </a:p>
        </p:txBody>
      </p:sp>
      <p:sp>
        <p:nvSpPr>
          <p:cNvPr id="116741" name="Oval 5"/>
          <p:cNvSpPr>
            <a:spLocks noChangeArrowheads="1"/>
          </p:cNvSpPr>
          <p:nvPr/>
        </p:nvSpPr>
        <p:spPr bwMode="auto">
          <a:xfrm>
            <a:off x="3635375" y="5157788"/>
            <a:ext cx="2233613" cy="914400"/>
          </a:xfrm>
          <a:prstGeom prst="ellipse">
            <a:avLst/>
          </a:prstGeom>
          <a:solidFill>
            <a:srgbClr val="FF9933"/>
          </a:solidFill>
          <a:ln w="12700">
            <a:solidFill>
              <a:srgbClr val="000000"/>
            </a:solidFill>
            <a:round/>
            <a:headEnd/>
            <a:tailEnd/>
          </a:ln>
        </p:spPr>
        <p:txBody>
          <a:bodyPr wrap="none" anchor="ctr"/>
          <a:lstStyle/>
          <a:p>
            <a:pPr algn="ctr"/>
            <a:r>
              <a:rPr lang="fa-IR" dirty="0">
                <a:solidFill>
                  <a:srgbClr val="000000"/>
                </a:solidFill>
                <a:cs typeface="+mj-cs"/>
              </a:rPr>
              <a:t>برخی مواد جایگزین </a:t>
            </a:r>
          </a:p>
          <a:p>
            <a:pPr algn="ctr"/>
            <a:r>
              <a:rPr lang="fa-IR" dirty="0">
                <a:solidFill>
                  <a:srgbClr val="000000"/>
                </a:solidFill>
                <a:cs typeface="+mj-cs"/>
              </a:rPr>
              <a:t>شده هالون ها</a:t>
            </a:r>
            <a:endParaRPr lang="en-US" dirty="0">
              <a:solidFill>
                <a:srgbClr val="000000"/>
              </a:solidFill>
              <a:cs typeface="+mj-cs"/>
            </a:endParaRPr>
          </a:p>
        </p:txBody>
      </p:sp>
      <p:sp>
        <p:nvSpPr>
          <p:cNvPr id="116742" name="Oval 6"/>
          <p:cNvSpPr>
            <a:spLocks noChangeArrowheads="1"/>
          </p:cNvSpPr>
          <p:nvPr/>
        </p:nvSpPr>
        <p:spPr bwMode="auto">
          <a:xfrm>
            <a:off x="755650" y="5157788"/>
            <a:ext cx="2305050" cy="914400"/>
          </a:xfrm>
          <a:prstGeom prst="ellipse">
            <a:avLst/>
          </a:prstGeom>
          <a:solidFill>
            <a:srgbClr val="FF9933"/>
          </a:solidFill>
          <a:ln w="12700">
            <a:solidFill>
              <a:srgbClr val="000000"/>
            </a:solidFill>
            <a:round/>
            <a:headEnd/>
            <a:tailEnd/>
          </a:ln>
        </p:spPr>
        <p:txBody>
          <a:bodyPr wrap="none" anchor="ctr"/>
          <a:lstStyle/>
          <a:p>
            <a:pPr algn="ctr"/>
            <a:r>
              <a:rPr lang="fa-IR">
                <a:solidFill>
                  <a:srgbClr val="000000"/>
                </a:solidFill>
                <a:cs typeface="+mj-cs"/>
              </a:rPr>
              <a:t>پودر شیمیایی خشک</a:t>
            </a:r>
            <a:endParaRPr lang="en-US">
              <a:solidFill>
                <a:srgbClr val="000000"/>
              </a:solidFill>
              <a:cs typeface="+mj-cs"/>
            </a:endParaRPr>
          </a:p>
        </p:txBody>
      </p:sp>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Effect transition="in" filter="blinds(horizontal)">
                                      <p:cBhvr>
                                        <p:cTn id="13" dur="500"/>
                                        <p:tgtEl>
                                          <p:spTgt spid="11673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6739">
                                            <p:txEl>
                                              <p:pRg st="3" end="3"/>
                                            </p:txEl>
                                          </p:spTgt>
                                        </p:tgtEl>
                                        <p:attrNameLst>
                                          <p:attrName>style.visibility</p:attrName>
                                        </p:attrNameLst>
                                      </p:cBhvr>
                                      <p:to>
                                        <p:strVal val="visible"/>
                                      </p:to>
                                    </p:set>
                                    <p:anim calcmode="lin" valueType="num">
                                      <p:cBhvr additive="base">
                                        <p:cTn id="18" dur="500" fill="hold"/>
                                        <p:tgtEl>
                                          <p:spTgt spid="116739">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6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6739">
                                            <p:txEl>
                                              <p:pRg st="4" end="4"/>
                                            </p:txEl>
                                          </p:spTgt>
                                        </p:tgtEl>
                                        <p:attrNameLst>
                                          <p:attrName>style.visibility</p:attrName>
                                        </p:attrNameLst>
                                      </p:cBhvr>
                                      <p:to>
                                        <p:strVal val="visible"/>
                                      </p:to>
                                    </p:set>
                                    <p:animEffect transition="in" filter="blinds(horizontal)">
                                      <p:cBhvr>
                                        <p:cTn id="24" dur="500"/>
                                        <p:tgtEl>
                                          <p:spTgt spid="116739">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16739">
                                            <p:txEl>
                                              <p:pRg st="5" end="5"/>
                                            </p:txEl>
                                          </p:spTgt>
                                        </p:tgtEl>
                                        <p:attrNameLst>
                                          <p:attrName>style.visibility</p:attrName>
                                        </p:attrNameLst>
                                      </p:cBhvr>
                                      <p:to>
                                        <p:strVal val="visible"/>
                                      </p:to>
                                    </p:set>
                                    <p:animEffect transition="in" filter="blinds(horizontal)">
                                      <p:cBhvr>
                                        <p:cTn id="27" dur="500"/>
                                        <p:tgtEl>
                                          <p:spTgt spid="1167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16740"/>
                                        </p:tgtEl>
                                        <p:attrNameLst>
                                          <p:attrName>style.visibility</p:attrName>
                                        </p:attrNameLst>
                                      </p:cBhvr>
                                      <p:to>
                                        <p:strVal val="visible"/>
                                      </p:to>
                                    </p:set>
                                    <p:animEffect transition="in" filter="diamond(in)">
                                      <p:cBhvr>
                                        <p:cTn id="32" dur="2000"/>
                                        <p:tgtEl>
                                          <p:spTgt spid="116740"/>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16741"/>
                                        </p:tgtEl>
                                        <p:attrNameLst>
                                          <p:attrName>style.visibility</p:attrName>
                                        </p:attrNameLst>
                                      </p:cBhvr>
                                      <p:to>
                                        <p:strVal val="visible"/>
                                      </p:to>
                                    </p:set>
                                    <p:animEffect transition="in" filter="diamond(in)">
                                      <p:cBhvr>
                                        <p:cTn id="37" dur="2000"/>
                                        <p:tgtEl>
                                          <p:spTgt spid="116741"/>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16742"/>
                                        </p:tgtEl>
                                        <p:attrNameLst>
                                          <p:attrName>style.visibility</p:attrName>
                                        </p:attrNameLst>
                                      </p:cBhvr>
                                      <p:to>
                                        <p:strVal val="visible"/>
                                      </p:to>
                                    </p:set>
                                    <p:animEffect transition="in" filter="diamond(in)">
                                      <p:cBhvr>
                                        <p:cTn id="42"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914400" y="549275"/>
            <a:ext cx="8229600" cy="850900"/>
          </a:xfrm>
        </p:spPr>
        <p:txBody>
          <a:bodyPr/>
          <a:lstStyle/>
          <a:p>
            <a:pPr algn="ctr" eaLnBrk="1" hangingPunct="1">
              <a:defRPr/>
            </a:pPr>
            <a:r>
              <a:rPr lang="fa-IR" sz="3600" dirty="0" smtClean="0">
                <a:solidFill>
                  <a:srgbClr val="FF0000"/>
                </a:solidFill>
              </a:rPr>
              <a:t>طبقه بندی انواع حریق</a:t>
            </a:r>
            <a:endParaRPr lang="en-US" sz="3600" dirty="0" smtClean="0">
              <a:solidFill>
                <a:srgbClr val="FF0000"/>
              </a:solidFill>
            </a:endParaRPr>
          </a:p>
        </p:txBody>
      </p:sp>
      <p:sp>
        <p:nvSpPr>
          <p:cNvPr id="117775" name="Rectangle 15"/>
          <p:cNvSpPr>
            <a:spLocks noChangeArrowheads="1"/>
          </p:cNvSpPr>
          <p:nvPr/>
        </p:nvSpPr>
        <p:spPr bwMode="auto">
          <a:xfrm>
            <a:off x="6516688" y="2276475"/>
            <a:ext cx="2087562" cy="431800"/>
          </a:xfrm>
          <a:prstGeom prst="rect">
            <a:avLst/>
          </a:prstGeom>
          <a:solidFill>
            <a:srgbClr val="990000"/>
          </a:solidFill>
          <a:ln w="28575">
            <a:solidFill>
              <a:srgbClr val="000000"/>
            </a:solidFill>
            <a:miter lim="800000"/>
            <a:headEnd/>
            <a:tailEnd/>
          </a:ln>
        </p:spPr>
        <p:txBody>
          <a:bodyPr wrap="none" anchor="ctr"/>
          <a:lstStyle/>
          <a:p>
            <a:pPr algn="ctr"/>
            <a:r>
              <a:rPr lang="en-US" sz="2000"/>
              <a:t>A</a:t>
            </a:r>
            <a:r>
              <a:rPr lang="fa-IR" sz="2000"/>
              <a:t>گروه </a:t>
            </a:r>
            <a:endParaRPr lang="en-US" sz="2000"/>
          </a:p>
        </p:txBody>
      </p:sp>
      <p:sp>
        <p:nvSpPr>
          <p:cNvPr id="117776" name="Rectangle 16"/>
          <p:cNvSpPr>
            <a:spLocks noChangeArrowheads="1"/>
          </p:cNvSpPr>
          <p:nvPr/>
        </p:nvSpPr>
        <p:spPr bwMode="auto">
          <a:xfrm>
            <a:off x="6011863" y="2852738"/>
            <a:ext cx="2592387" cy="431800"/>
          </a:xfrm>
          <a:prstGeom prst="rect">
            <a:avLst/>
          </a:prstGeom>
          <a:solidFill>
            <a:srgbClr val="990000"/>
          </a:solidFill>
          <a:ln w="28575">
            <a:solidFill>
              <a:srgbClr val="000000"/>
            </a:solidFill>
            <a:miter lim="800000"/>
            <a:headEnd/>
            <a:tailEnd/>
          </a:ln>
        </p:spPr>
        <p:txBody>
          <a:bodyPr wrap="none" anchor="ctr"/>
          <a:lstStyle/>
          <a:p>
            <a:pPr algn="ctr"/>
            <a:r>
              <a:rPr lang="en-US" sz="2000"/>
              <a:t>B</a:t>
            </a:r>
            <a:r>
              <a:rPr lang="fa-IR" sz="2000"/>
              <a:t>گروه </a:t>
            </a:r>
            <a:endParaRPr lang="en-US" sz="2000"/>
          </a:p>
        </p:txBody>
      </p:sp>
      <p:sp>
        <p:nvSpPr>
          <p:cNvPr id="117777" name="Rectangle 17"/>
          <p:cNvSpPr>
            <a:spLocks noChangeArrowheads="1"/>
          </p:cNvSpPr>
          <p:nvPr/>
        </p:nvSpPr>
        <p:spPr bwMode="auto">
          <a:xfrm>
            <a:off x="5508625" y="3429000"/>
            <a:ext cx="3097213" cy="431800"/>
          </a:xfrm>
          <a:prstGeom prst="rect">
            <a:avLst/>
          </a:prstGeom>
          <a:solidFill>
            <a:srgbClr val="990000"/>
          </a:solidFill>
          <a:ln w="28575">
            <a:solidFill>
              <a:srgbClr val="000000"/>
            </a:solidFill>
            <a:miter lim="800000"/>
            <a:headEnd/>
            <a:tailEnd/>
          </a:ln>
        </p:spPr>
        <p:txBody>
          <a:bodyPr wrap="none" anchor="ctr"/>
          <a:lstStyle/>
          <a:p>
            <a:pPr algn="ctr"/>
            <a:r>
              <a:rPr lang="en-US" sz="2000"/>
              <a:t>C </a:t>
            </a:r>
            <a:r>
              <a:rPr lang="fa-IR" sz="2000"/>
              <a:t>گروه</a:t>
            </a:r>
            <a:endParaRPr lang="en-US" sz="2000"/>
          </a:p>
        </p:txBody>
      </p:sp>
      <p:sp>
        <p:nvSpPr>
          <p:cNvPr id="117778" name="Rectangle 18"/>
          <p:cNvSpPr>
            <a:spLocks noChangeArrowheads="1"/>
          </p:cNvSpPr>
          <p:nvPr/>
        </p:nvSpPr>
        <p:spPr bwMode="auto">
          <a:xfrm>
            <a:off x="5003800" y="4005263"/>
            <a:ext cx="3600450" cy="431800"/>
          </a:xfrm>
          <a:prstGeom prst="rect">
            <a:avLst/>
          </a:prstGeom>
          <a:solidFill>
            <a:srgbClr val="990000"/>
          </a:solidFill>
          <a:ln w="28575">
            <a:solidFill>
              <a:srgbClr val="000000"/>
            </a:solidFill>
            <a:miter lim="800000"/>
            <a:headEnd/>
            <a:tailEnd/>
          </a:ln>
        </p:spPr>
        <p:txBody>
          <a:bodyPr wrap="none" anchor="ctr"/>
          <a:lstStyle/>
          <a:p>
            <a:pPr algn="ctr"/>
            <a:r>
              <a:rPr lang="en-US" sz="2000"/>
              <a:t>D </a:t>
            </a:r>
            <a:r>
              <a:rPr lang="fa-IR" sz="2000"/>
              <a:t>گروه</a:t>
            </a:r>
            <a:endParaRPr lang="en-US" sz="2000"/>
          </a:p>
        </p:txBody>
      </p:sp>
      <p:sp>
        <p:nvSpPr>
          <p:cNvPr id="117779" name="Rectangle 19"/>
          <p:cNvSpPr>
            <a:spLocks noChangeArrowheads="1"/>
          </p:cNvSpPr>
          <p:nvPr/>
        </p:nvSpPr>
        <p:spPr bwMode="auto">
          <a:xfrm>
            <a:off x="3924300" y="5157788"/>
            <a:ext cx="4681538" cy="431800"/>
          </a:xfrm>
          <a:prstGeom prst="rect">
            <a:avLst/>
          </a:prstGeom>
          <a:solidFill>
            <a:srgbClr val="990000"/>
          </a:solidFill>
          <a:ln w="28575">
            <a:solidFill>
              <a:srgbClr val="000000"/>
            </a:solidFill>
            <a:miter lim="800000"/>
            <a:headEnd/>
            <a:tailEnd/>
          </a:ln>
        </p:spPr>
        <p:txBody>
          <a:bodyPr wrap="none" anchor="ctr"/>
          <a:lstStyle/>
          <a:p>
            <a:pPr algn="ctr"/>
            <a:r>
              <a:rPr lang="en-US" sz="2000"/>
              <a:t>F</a:t>
            </a:r>
            <a:r>
              <a:rPr lang="fa-IR" sz="2000"/>
              <a:t> گروه </a:t>
            </a:r>
            <a:endParaRPr lang="en-US" sz="2000"/>
          </a:p>
        </p:txBody>
      </p:sp>
      <p:sp>
        <p:nvSpPr>
          <p:cNvPr id="117780" name="Rectangle 20"/>
          <p:cNvSpPr>
            <a:spLocks noChangeArrowheads="1"/>
          </p:cNvSpPr>
          <p:nvPr/>
        </p:nvSpPr>
        <p:spPr bwMode="auto">
          <a:xfrm>
            <a:off x="4427538" y="4581525"/>
            <a:ext cx="4176712" cy="431800"/>
          </a:xfrm>
          <a:prstGeom prst="rect">
            <a:avLst/>
          </a:prstGeom>
          <a:solidFill>
            <a:srgbClr val="990000"/>
          </a:solidFill>
          <a:ln w="28575">
            <a:solidFill>
              <a:srgbClr val="000000"/>
            </a:solidFill>
            <a:miter lim="800000"/>
            <a:headEnd/>
            <a:tailEnd/>
          </a:ln>
        </p:spPr>
        <p:txBody>
          <a:bodyPr wrap="none" anchor="ctr"/>
          <a:lstStyle/>
          <a:p>
            <a:pPr algn="ctr"/>
            <a:r>
              <a:rPr lang="en-US" sz="2000"/>
              <a:t>E</a:t>
            </a:r>
            <a:r>
              <a:rPr lang="fa-IR" sz="2000"/>
              <a:t>گروه </a:t>
            </a:r>
            <a:endParaRPr lang="en-US" sz="2000"/>
          </a:p>
        </p:txBody>
      </p:sp>
      <p:sp>
        <p:nvSpPr>
          <p:cNvPr id="9" name="Slide Number Placeholder 8"/>
          <p:cNvSpPr>
            <a:spLocks noGrp="1"/>
          </p:cNvSpPr>
          <p:nvPr>
            <p:ph type="sldNum" sz="quarter" idx="12"/>
          </p:nvPr>
        </p:nvSpPr>
        <p:spPr/>
        <p:txBody>
          <a:bodyPr/>
          <a:lstStyle/>
          <a:p>
            <a:pPr>
              <a:defRPr/>
            </a:pPr>
            <a:fld id="{6BD9C2F8-08CA-49F5-BEA7-930E8DE8D713}" type="slidenum">
              <a:rPr lang="fa-IR" smtClean="0"/>
              <a:pPr>
                <a:defRPr/>
              </a:pPr>
              <a:t>83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additive="base">
                                        <p:cTn id="7" dur="5000" fill="hold"/>
                                        <p:tgtEl>
                                          <p:spTgt spid="117762"/>
                                        </p:tgtEl>
                                        <p:attrNameLst>
                                          <p:attrName>ppt_x</p:attrName>
                                        </p:attrNameLst>
                                      </p:cBhvr>
                                      <p:tavLst>
                                        <p:tav tm="0">
                                          <p:val>
                                            <p:strVal val="#ppt_x"/>
                                          </p:val>
                                        </p:tav>
                                        <p:tav tm="100000">
                                          <p:val>
                                            <p:strVal val="#ppt_x"/>
                                          </p:val>
                                        </p:tav>
                                      </p:tavLst>
                                    </p:anim>
                                    <p:anim calcmode="lin" valueType="num">
                                      <p:cBhvr additive="base">
                                        <p:cTn id="8" dur="5000" fill="hold"/>
                                        <p:tgtEl>
                                          <p:spTgt spid="1177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7775"/>
                                        </p:tgtEl>
                                        <p:attrNameLst>
                                          <p:attrName>style.visibility</p:attrName>
                                        </p:attrNameLst>
                                      </p:cBhvr>
                                      <p:to>
                                        <p:strVal val="visible"/>
                                      </p:to>
                                    </p:set>
                                    <p:anim calcmode="lin" valueType="num">
                                      <p:cBhvr additive="base">
                                        <p:cTn id="13" dur="500" fill="hold"/>
                                        <p:tgtEl>
                                          <p:spTgt spid="117775"/>
                                        </p:tgtEl>
                                        <p:attrNameLst>
                                          <p:attrName>ppt_x</p:attrName>
                                        </p:attrNameLst>
                                      </p:cBhvr>
                                      <p:tavLst>
                                        <p:tav tm="0">
                                          <p:val>
                                            <p:strVal val="#ppt_x"/>
                                          </p:val>
                                        </p:tav>
                                        <p:tav tm="100000">
                                          <p:val>
                                            <p:strVal val="#ppt_x"/>
                                          </p:val>
                                        </p:tav>
                                      </p:tavLst>
                                    </p:anim>
                                    <p:anim calcmode="lin" valueType="num">
                                      <p:cBhvr additive="base">
                                        <p:cTn id="14" dur="500" fill="hold"/>
                                        <p:tgtEl>
                                          <p:spTgt spid="11777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7776"/>
                                        </p:tgtEl>
                                        <p:attrNameLst>
                                          <p:attrName>style.visibility</p:attrName>
                                        </p:attrNameLst>
                                      </p:cBhvr>
                                      <p:to>
                                        <p:strVal val="visible"/>
                                      </p:to>
                                    </p:set>
                                    <p:anim calcmode="lin" valueType="num">
                                      <p:cBhvr additive="base">
                                        <p:cTn id="17" dur="500" fill="hold"/>
                                        <p:tgtEl>
                                          <p:spTgt spid="117776"/>
                                        </p:tgtEl>
                                        <p:attrNameLst>
                                          <p:attrName>ppt_x</p:attrName>
                                        </p:attrNameLst>
                                      </p:cBhvr>
                                      <p:tavLst>
                                        <p:tav tm="0">
                                          <p:val>
                                            <p:strVal val="#ppt_x"/>
                                          </p:val>
                                        </p:tav>
                                        <p:tav tm="100000">
                                          <p:val>
                                            <p:strVal val="#ppt_x"/>
                                          </p:val>
                                        </p:tav>
                                      </p:tavLst>
                                    </p:anim>
                                    <p:anim calcmode="lin" valueType="num">
                                      <p:cBhvr additive="base">
                                        <p:cTn id="18" dur="500" fill="hold"/>
                                        <p:tgtEl>
                                          <p:spTgt spid="11777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7777"/>
                                        </p:tgtEl>
                                        <p:attrNameLst>
                                          <p:attrName>style.visibility</p:attrName>
                                        </p:attrNameLst>
                                      </p:cBhvr>
                                      <p:to>
                                        <p:strVal val="visible"/>
                                      </p:to>
                                    </p:set>
                                    <p:anim calcmode="lin" valueType="num">
                                      <p:cBhvr additive="base">
                                        <p:cTn id="21" dur="500" fill="hold"/>
                                        <p:tgtEl>
                                          <p:spTgt spid="117777"/>
                                        </p:tgtEl>
                                        <p:attrNameLst>
                                          <p:attrName>ppt_x</p:attrName>
                                        </p:attrNameLst>
                                      </p:cBhvr>
                                      <p:tavLst>
                                        <p:tav tm="0">
                                          <p:val>
                                            <p:strVal val="#ppt_x"/>
                                          </p:val>
                                        </p:tav>
                                        <p:tav tm="100000">
                                          <p:val>
                                            <p:strVal val="#ppt_x"/>
                                          </p:val>
                                        </p:tav>
                                      </p:tavLst>
                                    </p:anim>
                                    <p:anim calcmode="lin" valueType="num">
                                      <p:cBhvr additive="base">
                                        <p:cTn id="22" dur="500" fill="hold"/>
                                        <p:tgtEl>
                                          <p:spTgt spid="11777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7778"/>
                                        </p:tgtEl>
                                        <p:attrNameLst>
                                          <p:attrName>style.visibility</p:attrName>
                                        </p:attrNameLst>
                                      </p:cBhvr>
                                      <p:to>
                                        <p:strVal val="visible"/>
                                      </p:to>
                                    </p:set>
                                    <p:anim calcmode="lin" valueType="num">
                                      <p:cBhvr additive="base">
                                        <p:cTn id="25" dur="500" fill="hold"/>
                                        <p:tgtEl>
                                          <p:spTgt spid="117778"/>
                                        </p:tgtEl>
                                        <p:attrNameLst>
                                          <p:attrName>ppt_x</p:attrName>
                                        </p:attrNameLst>
                                      </p:cBhvr>
                                      <p:tavLst>
                                        <p:tav tm="0">
                                          <p:val>
                                            <p:strVal val="#ppt_x"/>
                                          </p:val>
                                        </p:tav>
                                        <p:tav tm="100000">
                                          <p:val>
                                            <p:strVal val="#ppt_x"/>
                                          </p:val>
                                        </p:tav>
                                      </p:tavLst>
                                    </p:anim>
                                    <p:anim calcmode="lin" valueType="num">
                                      <p:cBhvr additive="base">
                                        <p:cTn id="26" dur="500" fill="hold"/>
                                        <p:tgtEl>
                                          <p:spTgt spid="11777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7779"/>
                                        </p:tgtEl>
                                        <p:attrNameLst>
                                          <p:attrName>style.visibility</p:attrName>
                                        </p:attrNameLst>
                                      </p:cBhvr>
                                      <p:to>
                                        <p:strVal val="visible"/>
                                      </p:to>
                                    </p:set>
                                    <p:anim calcmode="lin" valueType="num">
                                      <p:cBhvr additive="base">
                                        <p:cTn id="29" dur="500" fill="hold"/>
                                        <p:tgtEl>
                                          <p:spTgt spid="117779"/>
                                        </p:tgtEl>
                                        <p:attrNameLst>
                                          <p:attrName>ppt_x</p:attrName>
                                        </p:attrNameLst>
                                      </p:cBhvr>
                                      <p:tavLst>
                                        <p:tav tm="0">
                                          <p:val>
                                            <p:strVal val="#ppt_x"/>
                                          </p:val>
                                        </p:tav>
                                        <p:tav tm="100000">
                                          <p:val>
                                            <p:strVal val="#ppt_x"/>
                                          </p:val>
                                        </p:tav>
                                      </p:tavLst>
                                    </p:anim>
                                    <p:anim calcmode="lin" valueType="num">
                                      <p:cBhvr additive="base">
                                        <p:cTn id="30" dur="500" fill="hold"/>
                                        <p:tgtEl>
                                          <p:spTgt spid="1177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7780"/>
                                        </p:tgtEl>
                                        <p:attrNameLst>
                                          <p:attrName>style.visibility</p:attrName>
                                        </p:attrNameLst>
                                      </p:cBhvr>
                                      <p:to>
                                        <p:strVal val="visible"/>
                                      </p:to>
                                    </p:set>
                                    <p:anim calcmode="lin" valueType="num">
                                      <p:cBhvr additive="base">
                                        <p:cTn id="33" dur="500" fill="hold"/>
                                        <p:tgtEl>
                                          <p:spTgt spid="117780"/>
                                        </p:tgtEl>
                                        <p:attrNameLst>
                                          <p:attrName>ppt_x</p:attrName>
                                        </p:attrNameLst>
                                      </p:cBhvr>
                                      <p:tavLst>
                                        <p:tav tm="0">
                                          <p:val>
                                            <p:strVal val="#ppt_x"/>
                                          </p:val>
                                        </p:tav>
                                        <p:tav tm="100000">
                                          <p:val>
                                            <p:strVal val="#ppt_x"/>
                                          </p:val>
                                        </p:tav>
                                      </p:tavLst>
                                    </p:anim>
                                    <p:anim calcmode="lin" valueType="num">
                                      <p:cBhvr additive="base">
                                        <p:cTn id="34" dur="500" fill="hold"/>
                                        <p:tgtEl>
                                          <p:spTgt spid="117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75" grpId="0" animBg="1"/>
      <p:bldP spid="117776" grpId="0" animBg="1"/>
      <p:bldP spid="117777" grpId="0" animBg="1"/>
      <p:bldP spid="117778" grpId="0" animBg="1"/>
      <p:bldP spid="117779" grpId="0" animBg="1"/>
      <p:bldP spid="11778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4294967295"/>
          </p:nvPr>
        </p:nvSpPr>
        <p:spPr>
          <a:xfrm>
            <a:off x="0" y="476250"/>
            <a:ext cx="6840538" cy="5976938"/>
          </a:xfrm>
          <a:noFill/>
        </p:spPr>
        <p:txBody>
          <a:bodyPr/>
          <a:lstStyle/>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r>
              <a:rPr lang="fa-IR" sz="2000" dirty="0" smtClean="0">
                <a:effectLst/>
              </a:rPr>
              <a:t>آتش </a:t>
            </a:r>
            <a:r>
              <a:rPr lang="fa-IR" sz="2000" b="1" dirty="0" smtClean="0">
                <a:solidFill>
                  <a:schemeClr val="tx2"/>
                </a:solidFill>
                <a:effectLst/>
              </a:rPr>
              <a:t>مواد خشک یا جامدات مانند کاغذ و چوب </a:t>
            </a:r>
            <a:r>
              <a:rPr lang="fa-IR" sz="2000" dirty="0" smtClean="0">
                <a:effectLst/>
              </a:rPr>
              <a:t>و... جز این گروه است. این مواد معمولا پس از سوختن از خود خاکستر به جا می گذارند. روش اطفای این حریق ها </a:t>
            </a:r>
            <a:r>
              <a:rPr lang="fa-IR" sz="2000" b="1" dirty="0" smtClean="0">
                <a:solidFill>
                  <a:srgbClr val="0000FF"/>
                </a:solidFill>
                <a:effectLst/>
              </a:rPr>
              <a:t>سرد کردن ، خفه کردن و در بعضی موارد جداسازی </a:t>
            </a:r>
            <a:r>
              <a:rPr lang="fa-IR" sz="2000" dirty="0" smtClean="0">
                <a:effectLst/>
              </a:rPr>
              <a:t>است. خاموش کننده های ای حریق ها انواع </a:t>
            </a:r>
            <a:r>
              <a:rPr lang="fa-IR" sz="2000" b="1" dirty="0" smtClean="0">
                <a:solidFill>
                  <a:srgbClr val="00B050"/>
                </a:solidFill>
                <a:effectLst/>
              </a:rPr>
              <a:t>کپسول های آبی و پودری </a:t>
            </a:r>
            <a:r>
              <a:rPr lang="fa-IR" sz="2000" dirty="0" smtClean="0">
                <a:effectLst/>
              </a:rPr>
              <a:t>هستند.</a:t>
            </a: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r>
              <a:rPr lang="fa-IR" sz="2000" b="1" dirty="0" smtClean="0">
                <a:solidFill>
                  <a:schemeClr val="tx2"/>
                </a:solidFill>
                <a:effectLst/>
              </a:rPr>
              <a:t>مایعات قابل اشتعال یا جامداتی که به راحتی قابلیت تبدیل شدن به مایع </a:t>
            </a:r>
            <a:r>
              <a:rPr lang="fa-IR" sz="2000" dirty="0" smtClean="0">
                <a:effectLst/>
              </a:rPr>
              <a:t>را دارند جز این گروه هستند مانند بنزین و گریس و نفت و... روش اطفای اینگونه حریق ها </a:t>
            </a:r>
            <a:r>
              <a:rPr lang="fa-IR" sz="2000" b="1" dirty="0" smtClean="0">
                <a:solidFill>
                  <a:srgbClr val="0000FF"/>
                </a:solidFill>
                <a:effectLst/>
              </a:rPr>
              <a:t>خفه کردن و در بعضی موارد جداسازی </a:t>
            </a:r>
            <a:r>
              <a:rPr lang="fa-IR" sz="2000" b="1" dirty="0" smtClean="0">
                <a:effectLst/>
              </a:rPr>
              <a:t>است.</a:t>
            </a:r>
            <a:r>
              <a:rPr lang="fa-IR" sz="2000" b="1" dirty="0" smtClean="0">
                <a:solidFill>
                  <a:srgbClr val="00B050"/>
                </a:solidFill>
                <a:effectLst/>
              </a:rPr>
              <a:t>کپسول های پودری و کف ساز</a:t>
            </a:r>
            <a:r>
              <a:rPr lang="fa-IR" sz="2000" dirty="0" smtClean="0">
                <a:effectLst/>
              </a:rPr>
              <a:t> برای اینگونه حریق ها به کار می روند.</a:t>
            </a: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r>
              <a:rPr lang="fa-IR" sz="2000" b="1" dirty="0" smtClean="0">
                <a:solidFill>
                  <a:schemeClr val="tx2"/>
                </a:solidFill>
                <a:effectLst/>
              </a:rPr>
              <a:t>گازهای قابل اشتعال یا مایعاتی که به راحتی قابلیت تبدیل به گاز </a:t>
            </a:r>
            <a:r>
              <a:rPr lang="fa-IR" sz="2000" dirty="0" smtClean="0">
                <a:effectLst/>
              </a:rPr>
              <a:t>را دارند مانند متان ، اتان و... جز این گروه هستند. این مواد با کمترین گرما مشتعل می شوند و در حجم زیاد ایجاد انفجار می کنند. روش اطفای اینگونه حریق ها </a:t>
            </a:r>
            <a:r>
              <a:rPr lang="fa-IR" sz="2000" b="1" dirty="0" smtClean="0">
                <a:solidFill>
                  <a:srgbClr val="0000FF"/>
                </a:solidFill>
                <a:effectLst/>
              </a:rPr>
              <a:t>جداسازی و خفه کردن </a:t>
            </a:r>
            <a:r>
              <a:rPr lang="fa-IR" sz="2000" dirty="0" smtClean="0">
                <a:effectLst/>
              </a:rPr>
              <a:t>است و </a:t>
            </a:r>
            <a:r>
              <a:rPr lang="fa-IR" sz="2000" b="1" dirty="0" smtClean="0">
                <a:solidFill>
                  <a:srgbClr val="00CC00"/>
                </a:solidFill>
                <a:effectLst/>
              </a:rPr>
              <a:t>کپسولهای آبی و پودری و در برخی مواقع کپسول های گازی </a:t>
            </a:r>
            <a:r>
              <a:rPr lang="fa-IR" sz="2000" dirty="0" smtClean="0">
                <a:effectLst/>
              </a:rPr>
              <a:t>برای اطفای آنها به کارمی رود.</a:t>
            </a:r>
            <a:endParaRPr lang="en-US" sz="2000" dirty="0" smtClean="0">
              <a:effectLst/>
            </a:endParaRPr>
          </a:p>
        </p:txBody>
      </p:sp>
      <p:sp>
        <p:nvSpPr>
          <p:cNvPr id="119813" name="AutoShape 5"/>
          <p:cNvSpPr>
            <a:spLocks noChangeArrowheads="1"/>
          </p:cNvSpPr>
          <p:nvPr/>
        </p:nvSpPr>
        <p:spPr bwMode="auto">
          <a:xfrm>
            <a:off x="7596188" y="620713"/>
            <a:ext cx="1201737" cy="936625"/>
          </a:xfrm>
          <a:prstGeom prst="triangle">
            <a:avLst>
              <a:gd name="adj" fmla="val 50000"/>
            </a:avLst>
          </a:prstGeom>
          <a:solidFill>
            <a:srgbClr val="008000"/>
          </a:solidFill>
          <a:ln w="28575">
            <a:solidFill>
              <a:srgbClr val="000000"/>
            </a:solidFill>
            <a:miter lim="800000"/>
            <a:headEnd/>
            <a:tailEnd/>
          </a:ln>
        </p:spPr>
        <p:txBody>
          <a:bodyPr wrap="none" anchor="ctr"/>
          <a:lstStyle/>
          <a:p>
            <a:pPr algn="ctr"/>
            <a:r>
              <a:rPr lang="en-US" sz="2000"/>
              <a:t>A</a:t>
            </a:r>
          </a:p>
        </p:txBody>
      </p:sp>
      <p:sp>
        <p:nvSpPr>
          <p:cNvPr id="119814" name="Rectangle 6"/>
          <p:cNvSpPr>
            <a:spLocks noChangeArrowheads="1"/>
          </p:cNvSpPr>
          <p:nvPr/>
        </p:nvSpPr>
        <p:spPr bwMode="auto">
          <a:xfrm>
            <a:off x="7740650" y="2565400"/>
            <a:ext cx="1008063" cy="914400"/>
          </a:xfrm>
          <a:prstGeom prst="rect">
            <a:avLst/>
          </a:prstGeom>
          <a:solidFill>
            <a:srgbClr val="FF0000"/>
          </a:solidFill>
          <a:ln w="28575">
            <a:solidFill>
              <a:srgbClr val="000000"/>
            </a:solidFill>
            <a:miter lim="800000"/>
            <a:headEnd/>
            <a:tailEnd/>
          </a:ln>
        </p:spPr>
        <p:txBody>
          <a:bodyPr wrap="none" anchor="ctr"/>
          <a:lstStyle/>
          <a:p>
            <a:pPr algn="ctr"/>
            <a:r>
              <a:rPr lang="en-US" sz="2000"/>
              <a:t>B</a:t>
            </a:r>
          </a:p>
        </p:txBody>
      </p:sp>
      <p:sp>
        <p:nvSpPr>
          <p:cNvPr id="119815" name="Rectangle 7"/>
          <p:cNvSpPr>
            <a:spLocks noChangeArrowheads="1"/>
          </p:cNvSpPr>
          <p:nvPr/>
        </p:nvSpPr>
        <p:spPr bwMode="auto">
          <a:xfrm>
            <a:off x="7740650" y="4437063"/>
            <a:ext cx="1008063" cy="914400"/>
          </a:xfrm>
          <a:prstGeom prst="rect">
            <a:avLst/>
          </a:prstGeom>
          <a:solidFill>
            <a:schemeClr val="accent1"/>
          </a:solidFill>
          <a:ln w="28575">
            <a:solidFill>
              <a:srgbClr val="000000"/>
            </a:solidFill>
            <a:miter lim="800000"/>
            <a:headEnd/>
            <a:tailEnd/>
          </a:ln>
        </p:spPr>
        <p:txBody>
          <a:bodyPr wrap="none" anchor="ctr"/>
          <a:lstStyle/>
          <a:p>
            <a:pPr algn="ctr"/>
            <a:r>
              <a:rPr lang="en-US" sz="2000"/>
              <a:t>C</a:t>
            </a:r>
          </a:p>
        </p:txBody>
      </p:sp>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813"/>
                                        </p:tgtEl>
                                        <p:attrNameLst>
                                          <p:attrName>style.visibility</p:attrName>
                                        </p:attrNameLst>
                                      </p:cBhvr>
                                      <p:to>
                                        <p:strVal val="visible"/>
                                      </p:to>
                                    </p:set>
                                    <p:anim calcmode="lin" valueType="num">
                                      <p:cBhvr additive="base">
                                        <p:cTn id="7" dur="500" fill="hold"/>
                                        <p:tgtEl>
                                          <p:spTgt spid="119813"/>
                                        </p:tgtEl>
                                        <p:attrNameLst>
                                          <p:attrName>ppt_x</p:attrName>
                                        </p:attrNameLst>
                                      </p:cBhvr>
                                      <p:tavLst>
                                        <p:tav tm="0">
                                          <p:val>
                                            <p:strVal val="#ppt_x"/>
                                          </p:val>
                                        </p:tav>
                                        <p:tav tm="100000">
                                          <p:val>
                                            <p:strVal val="#ppt_x"/>
                                          </p:val>
                                        </p:tav>
                                      </p:tavLst>
                                    </p:anim>
                                    <p:anim calcmode="lin" valueType="num">
                                      <p:cBhvr additive="base">
                                        <p:cTn id="8" dur="500" fill="hold"/>
                                        <p:tgtEl>
                                          <p:spTgt spid="1198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xEl>
                                              <p:pRg st="1" end="1"/>
                                            </p:txEl>
                                          </p:spTgt>
                                        </p:tgtEl>
                                        <p:attrNameLst>
                                          <p:attrName>style.visibility</p:attrName>
                                        </p:attrNameLst>
                                      </p:cBhvr>
                                      <p:to>
                                        <p:strVal val="visible"/>
                                      </p:to>
                                    </p:set>
                                    <p:anim calcmode="lin" valueType="num">
                                      <p:cBhvr additive="base">
                                        <p:cTn id="13" dur="500" fill="hold"/>
                                        <p:tgtEl>
                                          <p:spTgt spid="1198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814"/>
                                        </p:tgtEl>
                                        <p:attrNameLst>
                                          <p:attrName>style.visibility</p:attrName>
                                        </p:attrNameLst>
                                      </p:cBhvr>
                                      <p:to>
                                        <p:strVal val="visible"/>
                                      </p:to>
                                    </p:set>
                                    <p:anim calcmode="lin" valueType="num">
                                      <p:cBhvr additive="base">
                                        <p:cTn id="19" dur="500" fill="hold"/>
                                        <p:tgtEl>
                                          <p:spTgt spid="119814"/>
                                        </p:tgtEl>
                                        <p:attrNameLst>
                                          <p:attrName>ppt_x</p:attrName>
                                        </p:attrNameLst>
                                      </p:cBhvr>
                                      <p:tavLst>
                                        <p:tav tm="0">
                                          <p:val>
                                            <p:strVal val="#ppt_x"/>
                                          </p:val>
                                        </p:tav>
                                        <p:tav tm="100000">
                                          <p:val>
                                            <p:strVal val="#ppt_x"/>
                                          </p:val>
                                        </p:tav>
                                      </p:tavLst>
                                    </p:anim>
                                    <p:anim calcmode="lin" valueType="num">
                                      <p:cBhvr additive="base">
                                        <p:cTn id="20" dur="500" fill="hold"/>
                                        <p:tgtEl>
                                          <p:spTgt spid="1198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9811">
                                            <p:txEl>
                                              <p:pRg st="4" end="4"/>
                                            </p:txEl>
                                          </p:spTgt>
                                        </p:tgtEl>
                                        <p:attrNameLst>
                                          <p:attrName>style.visibility</p:attrName>
                                        </p:attrNameLst>
                                      </p:cBhvr>
                                      <p:to>
                                        <p:strVal val="visible"/>
                                      </p:to>
                                    </p:set>
                                    <p:anim calcmode="lin" valueType="num">
                                      <p:cBhvr additive="base">
                                        <p:cTn id="25"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5"/>
                                        </p:tgtEl>
                                        <p:attrNameLst>
                                          <p:attrName>style.visibility</p:attrName>
                                        </p:attrNameLst>
                                      </p:cBhvr>
                                      <p:to>
                                        <p:strVal val="visible"/>
                                      </p:to>
                                    </p:set>
                                    <p:anim calcmode="lin" valueType="num">
                                      <p:cBhvr additive="base">
                                        <p:cTn id="31" dur="500" fill="hold"/>
                                        <p:tgtEl>
                                          <p:spTgt spid="119815"/>
                                        </p:tgtEl>
                                        <p:attrNameLst>
                                          <p:attrName>ppt_x</p:attrName>
                                        </p:attrNameLst>
                                      </p:cBhvr>
                                      <p:tavLst>
                                        <p:tav tm="0">
                                          <p:val>
                                            <p:strVal val="#ppt_x"/>
                                          </p:val>
                                        </p:tav>
                                        <p:tav tm="100000">
                                          <p:val>
                                            <p:strVal val="#ppt_x"/>
                                          </p:val>
                                        </p:tav>
                                      </p:tavLst>
                                    </p:anim>
                                    <p:anim calcmode="lin" valueType="num">
                                      <p:cBhvr additive="base">
                                        <p:cTn id="32" dur="500" fill="hold"/>
                                        <p:tgtEl>
                                          <p:spTgt spid="1198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9811">
                                            <p:txEl>
                                              <p:pRg st="7" end="7"/>
                                            </p:txEl>
                                          </p:spTgt>
                                        </p:tgtEl>
                                        <p:attrNameLst>
                                          <p:attrName>style.visibility</p:attrName>
                                        </p:attrNameLst>
                                      </p:cBhvr>
                                      <p:to>
                                        <p:strVal val="visible"/>
                                      </p:to>
                                    </p:set>
                                    <p:anim calcmode="lin" valueType="num">
                                      <p:cBhvr additive="base">
                                        <p:cTn id="37" dur="500" fill="hold"/>
                                        <p:tgtEl>
                                          <p:spTgt spid="119811">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98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animBg="1"/>
      <p:bldP spid="119814" grpId="0" animBg="1"/>
      <p:bldP spid="1198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4294967295"/>
          </p:nvPr>
        </p:nvSpPr>
        <p:spPr>
          <a:xfrm>
            <a:off x="0" y="738211"/>
            <a:ext cx="7129463" cy="5976937"/>
          </a:xfrm>
          <a:noFill/>
        </p:spPr>
        <p:txBody>
          <a:bodyPr/>
          <a:lstStyle/>
          <a:p>
            <a:pPr algn="r" eaLnBrk="1" hangingPunct="1">
              <a:buFont typeface="Wingdings" pitchFamily="2" charset="2"/>
              <a:buNone/>
            </a:pPr>
            <a:r>
              <a:rPr lang="fa-IR" sz="2000" b="1" dirty="0" smtClean="0">
                <a:solidFill>
                  <a:schemeClr val="tx2"/>
                </a:solidFill>
                <a:effectLst/>
              </a:rPr>
              <a:t>فلزات قابل اشتعال که سریعا اکسید </a:t>
            </a:r>
            <a:r>
              <a:rPr lang="fa-IR" sz="2000" dirty="0" smtClean="0">
                <a:effectLst/>
              </a:rPr>
              <a:t>می شوند مانند منیزیم ، لیتیم و... جزاین گروه اند.</a:t>
            </a:r>
          </a:p>
          <a:p>
            <a:pPr algn="r" eaLnBrk="1" hangingPunct="1">
              <a:buFont typeface="Wingdings" pitchFamily="2" charset="2"/>
              <a:buNone/>
            </a:pPr>
            <a:r>
              <a:rPr lang="fa-IR" sz="2000" dirty="0" smtClean="0">
                <a:effectLst/>
              </a:rPr>
              <a:t>این مواد بلافاصله با آب واکنش می دهند و باعث آتش سوزی و انفجار می شوند. روش اطفای اینگونه حریق ها </a:t>
            </a:r>
            <a:r>
              <a:rPr lang="fa-IR" sz="2000" b="1" dirty="0" smtClean="0">
                <a:solidFill>
                  <a:srgbClr val="0000FF"/>
                </a:solidFill>
                <a:effectLst/>
              </a:rPr>
              <a:t>جداسازی </a:t>
            </a:r>
            <a:r>
              <a:rPr lang="fa-IR" sz="2000" dirty="0" smtClean="0">
                <a:effectLst/>
              </a:rPr>
              <a:t>است و خاموش کننده های مناسب آن انواع </a:t>
            </a:r>
            <a:r>
              <a:rPr lang="fa-IR" sz="2000" b="1" dirty="0" smtClean="0">
                <a:solidFill>
                  <a:srgbClr val="00CC00"/>
                </a:solidFill>
                <a:effectLst/>
              </a:rPr>
              <a:t>کپسول های پودری</a:t>
            </a:r>
            <a:r>
              <a:rPr lang="fa-IR" sz="2000" dirty="0" smtClean="0">
                <a:effectLst/>
              </a:rPr>
              <a:t> است.</a:t>
            </a:r>
          </a:p>
          <a:p>
            <a:pPr algn="r" eaLnBrk="1" hangingPunct="1">
              <a:buFont typeface="Wingdings" pitchFamily="2" charset="2"/>
              <a:buNone/>
            </a:pPr>
            <a:endParaRPr lang="fa-IR" sz="2000" dirty="0" smtClean="0">
              <a:effectLst/>
            </a:endParaRP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dirty="0" smtClean="0">
                <a:effectLst/>
              </a:rPr>
              <a:t>شامل </a:t>
            </a:r>
            <a:r>
              <a:rPr lang="fa-IR" sz="2000" b="1" dirty="0" smtClean="0">
                <a:solidFill>
                  <a:schemeClr val="tx2"/>
                </a:solidFill>
                <a:effectLst/>
              </a:rPr>
              <a:t>حریق های برق و الکتریسیته </a:t>
            </a:r>
            <a:r>
              <a:rPr lang="fa-IR" sz="2000" dirty="0" smtClean="0">
                <a:effectLst/>
              </a:rPr>
              <a:t>هستند که می توانند در کلیه ی ادوات برقی ،کابل ها و سیم های برق و... اتفاق بیفتند. حریق الکتریکی مطلق وجود ندارد و معمولا دراثر اتصال دو جریان و یا گرم شدن بیش از حد ایجاد می شود. روش اطفای اینگونه حریق ها ،</a:t>
            </a:r>
            <a:r>
              <a:rPr lang="fa-IR" sz="2000" b="1" dirty="0" smtClean="0">
                <a:solidFill>
                  <a:srgbClr val="0000FF"/>
                </a:solidFill>
                <a:effectLst/>
              </a:rPr>
              <a:t>قطع جریان برق و خفه کردن </a:t>
            </a:r>
            <a:r>
              <a:rPr lang="fa-IR" sz="2000" dirty="0" smtClean="0">
                <a:effectLst/>
              </a:rPr>
              <a:t>است. خاموش کننده های مناسب اینگونه حریق ها انواع </a:t>
            </a:r>
            <a:r>
              <a:rPr lang="fa-IR" sz="2000" b="1" dirty="0" smtClean="0">
                <a:solidFill>
                  <a:srgbClr val="00CC00"/>
                </a:solidFill>
                <a:effectLst/>
              </a:rPr>
              <a:t>کپسول های گازی با گازکربنیک و هالون ها و انواع کپسول های پودری </a:t>
            </a:r>
            <a:r>
              <a:rPr lang="fa-IR" sz="2000" dirty="0" smtClean="0">
                <a:effectLst/>
              </a:rPr>
              <a:t>می باشد. </a:t>
            </a:r>
          </a:p>
          <a:p>
            <a:pPr algn="r" eaLnBrk="1" hangingPunct="1">
              <a:buFont typeface="Wingdings" pitchFamily="2" charset="2"/>
              <a:buNone/>
            </a:pPr>
            <a:endParaRPr lang="fa-IR" sz="2000" dirty="0" smtClean="0">
              <a:effectLst/>
            </a:endParaRP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b="1" dirty="0" smtClean="0">
                <a:solidFill>
                  <a:schemeClr val="tx2"/>
                </a:solidFill>
                <a:effectLst/>
              </a:rPr>
              <a:t>حریق ناشی از مواد منفجره </a:t>
            </a:r>
            <a:r>
              <a:rPr lang="fa-IR" sz="2000" dirty="0" smtClean="0">
                <a:effectLst/>
              </a:rPr>
              <a:t>مانند باروت، تی ان تی ، آمفو و... جز این گروه است. روش اطفای اینگونه حریق ها </a:t>
            </a:r>
            <a:r>
              <a:rPr lang="fa-IR" sz="2000" b="1" dirty="0" smtClean="0">
                <a:solidFill>
                  <a:srgbClr val="0000FF"/>
                </a:solidFill>
                <a:effectLst/>
              </a:rPr>
              <a:t>جداسازی </a:t>
            </a:r>
            <a:r>
              <a:rPr lang="fa-IR" sz="2000" dirty="0" smtClean="0">
                <a:effectLst/>
              </a:rPr>
              <a:t>است و خاموش کننده های مناسب آنها </a:t>
            </a:r>
            <a:r>
              <a:rPr lang="fa-IR" sz="2000" b="1" dirty="0" smtClean="0">
                <a:solidFill>
                  <a:srgbClr val="00CC00"/>
                </a:solidFill>
                <a:effectLst/>
              </a:rPr>
              <a:t>کپسول های آبی و پودری </a:t>
            </a:r>
            <a:r>
              <a:rPr lang="fa-IR" sz="2000" dirty="0" smtClean="0">
                <a:effectLst/>
              </a:rPr>
              <a:t>می باشد.</a:t>
            </a:r>
            <a:endParaRPr lang="en-US" sz="2000" dirty="0" smtClean="0">
              <a:effectLst/>
            </a:endParaRPr>
          </a:p>
        </p:txBody>
      </p:sp>
      <p:sp>
        <p:nvSpPr>
          <p:cNvPr id="120836" name="AutoShape 4"/>
          <p:cNvSpPr>
            <a:spLocks noChangeArrowheads="1"/>
          </p:cNvSpPr>
          <p:nvPr/>
        </p:nvSpPr>
        <p:spPr bwMode="auto">
          <a:xfrm>
            <a:off x="7667625" y="549275"/>
            <a:ext cx="1296988" cy="1130300"/>
          </a:xfrm>
          <a:prstGeom prst="star5">
            <a:avLst/>
          </a:prstGeom>
          <a:solidFill>
            <a:srgbClr val="FFFF00"/>
          </a:solidFill>
          <a:ln w="28575">
            <a:solidFill>
              <a:srgbClr val="000000"/>
            </a:solidFill>
            <a:miter lim="800000"/>
            <a:headEnd/>
            <a:tailEnd/>
          </a:ln>
          <a:effectLst/>
        </p:spPr>
        <p:txBody>
          <a:bodyPr wrap="none" anchor="ctr"/>
          <a:lstStyle/>
          <a:p>
            <a:pPr algn="ctr">
              <a:defRPr/>
            </a:pPr>
            <a:r>
              <a:rPr lang="en-US" sz="2000">
                <a:solidFill>
                  <a:srgbClr val="000000"/>
                </a:solidFill>
              </a:rPr>
              <a:t>D</a:t>
            </a:r>
          </a:p>
        </p:txBody>
      </p:sp>
      <p:sp>
        <p:nvSpPr>
          <p:cNvPr id="120837" name="AutoShape 5"/>
          <p:cNvSpPr>
            <a:spLocks noChangeArrowheads="1"/>
          </p:cNvSpPr>
          <p:nvPr/>
        </p:nvSpPr>
        <p:spPr bwMode="auto">
          <a:xfrm>
            <a:off x="7812088" y="2708275"/>
            <a:ext cx="1079500" cy="989013"/>
          </a:xfrm>
          <a:prstGeom prst="leftArrow">
            <a:avLst>
              <a:gd name="adj1" fmla="val 50000"/>
              <a:gd name="adj2" fmla="val 27287"/>
            </a:avLst>
          </a:prstGeom>
          <a:solidFill>
            <a:srgbClr val="FF99FF"/>
          </a:solidFill>
          <a:ln w="28575">
            <a:solidFill>
              <a:srgbClr val="000000"/>
            </a:solidFill>
            <a:miter lim="800000"/>
            <a:headEnd/>
            <a:tailEnd/>
          </a:ln>
        </p:spPr>
        <p:txBody>
          <a:bodyPr wrap="none" anchor="ctr"/>
          <a:lstStyle/>
          <a:p>
            <a:pPr algn="ctr"/>
            <a:r>
              <a:rPr lang="en-US" sz="2000">
                <a:solidFill>
                  <a:srgbClr val="000000"/>
                </a:solidFill>
              </a:rPr>
              <a:t>E</a:t>
            </a:r>
            <a:r>
              <a:rPr lang="fa-IR" sz="2000">
                <a:solidFill>
                  <a:srgbClr val="000000"/>
                </a:solidFill>
              </a:rPr>
              <a:t>گروه</a:t>
            </a:r>
            <a:r>
              <a:rPr lang="fa-IR" sz="2000"/>
              <a:t> </a:t>
            </a:r>
            <a:endParaRPr lang="en-US" sz="2000"/>
          </a:p>
        </p:txBody>
      </p:sp>
      <p:sp>
        <p:nvSpPr>
          <p:cNvPr id="120838" name="AutoShape 6"/>
          <p:cNvSpPr>
            <a:spLocks noChangeArrowheads="1"/>
          </p:cNvSpPr>
          <p:nvPr/>
        </p:nvSpPr>
        <p:spPr bwMode="auto">
          <a:xfrm>
            <a:off x="7812088" y="5013325"/>
            <a:ext cx="1081087" cy="1008063"/>
          </a:xfrm>
          <a:prstGeom prst="leftArrow">
            <a:avLst>
              <a:gd name="adj1" fmla="val 50000"/>
              <a:gd name="adj2" fmla="val 26811"/>
            </a:avLst>
          </a:prstGeom>
          <a:solidFill>
            <a:srgbClr val="FF99FF"/>
          </a:solidFill>
          <a:ln w="28575">
            <a:solidFill>
              <a:srgbClr val="000000"/>
            </a:solidFill>
            <a:miter lim="800000"/>
            <a:headEnd/>
            <a:tailEnd/>
          </a:ln>
        </p:spPr>
        <p:txBody>
          <a:bodyPr wrap="none" anchor="ctr"/>
          <a:lstStyle/>
          <a:p>
            <a:pPr algn="ctr"/>
            <a:r>
              <a:rPr lang="en-US" sz="2000">
                <a:solidFill>
                  <a:srgbClr val="000000"/>
                </a:solidFill>
              </a:rPr>
              <a:t>F</a:t>
            </a:r>
            <a:r>
              <a:rPr lang="fa-IR" sz="2000">
                <a:solidFill>
                  <a:srgbClr val="000000"/>
                </a:solidFill>
              </a:rPr>
              <a:t> گروه</a:t>
            </a:r>
            <a:r>
              <a:rPr lang="fa-IR" sz="2000"/>
              <a:t> </a:t>
            </a:r>
            <a:endParaRPr lang="en-US" sz="2000"/>
          </a:p>
        </p:txBody>
      </p:sp>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85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ppt_x"/>
                                          </p:val>
                                        </p:tav>
                                        <p:tav tm="100000">
                                          <p:val>
                                            <p:strVal val="#ppt_x"/>
                                          </p:val>
                                        </p:tav>
                                      </p:tavLst>
                                    </p:anim>
                                    <p:anim calcmode="lin" valueType="num">
                                      <p:cBhvr additive="base">
                                        <p:cTn id="8" dur="500" fill="hold"/>
                                        <p:tgtEl>
                                          <p:spTgt spid="1208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0835">
                                            <p:txEl>
                                              <p:pRg st="0" end="0"/>
                                            </p:txEl>
                                          </p:spTgt>
                                        </p:tgtEl>
                                        <p:attrNameLst>
                                          <p:attrName>style.visibility</p:attrName>
                                        </p:attrNameLst>
                                      </p:cBhvr>
                                      <p:to>
                                        <p:strVal val="visible"/>
                                      </p:to>
                                    </p:set>
                                    <p:anim calcmode="lin" valueType="num">
                                      <p:cBhvr additive="base">
                                        <p:cTn id="13" dur="500" fill="hold"/>
                                        <p:tgtEl>
                                          <p:spTgt spid="12083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083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0835">
                                            <p:txEl>
                                              <p:pRg st="1" end="1"/>
                                            </p:txEl>
                                          </p:spTgt>
                                        </p:tgtEl>
                                        <p:attrNameLst>
                                          <p:attrName>style.visibility</p:attrName>
                                        </p:attrNameLst>
                                      </p:cBhvr>
                                      <p:to>
                                        <p:strVal val="visible"/>
                                      </p:to>
                                    </p:set>
                                    <p:anim calcmode="lin" valueType="num">
                                      <p:cBhvr additive="base">
                                        <p:cTn id="17" dur="500" fill="hold"/>
                                        <p:tgtEl>
                                          <p:spTgt spid="12083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0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0837"/>
                                        </p:tgtEl>
                                        <p:attrNameLst>
                                          <p:attrName>style.visibility</p:attrName>
                                        </p:attrNameLst>
                                      </p:cBhvr>
                                      <p:to>
                                        <p:strVal val="visible"/>
                                      </p:to>
                                    </p:set>
                                    <p:anim calcmode="lin" valueType="num">
                                      <p:cBhvr additive="base">
                                        <p:cTn id="23" dur="500" fill="hold"/>
                                        <p:tgtEl>
                                          <p:spTgt spid="120837"/>
                                        </p:tgtEl>
                                        <p:attrNameLst>
                                          <p:attrName>ppt_x</p:attrName>
                                        </p:attrNameLst>
                                      </p:cBhvr>
                                      <p:tavLst>
                                        <p:tav tm="0">
                                          <p:val>
                                            <p:strVal val="#ppt_x"/>
                                          </p:val>
                                        </p:tav>
                                        <p:tav tm="100000">
                                          <p:val>
                                            <p:strVal val="#ppt_x"/>
                                          </p:val>
                                        </p:tav>
                                      </p:tavLst>
                                    </p:anim>
                                    <p:anim calcmode="lin" valueType="num">
                                      <p:cBhvr additive="base">
                                        <p:cTn id="24" dur="500" fill="hold"/>
                                        <p:tgtEl>
                                          <p:spTgt spid="1208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0835">
                                            <p:txEl>
                                              <p:pRg st="4" end="4"/>
                                            </p:txEl>
                                          </p:spTgt>
                                        </p:tgtEl>
                                        <p:attrNameLst>
                                          <p:attrName>style.visibility</p:attrName>
                                        </p:attrNameLst>
                                      </p:cBhvr>
                                      <p:to>
                                        <p:strVal val="visible"/>
                                      </p:to>
                                    </p:set>
                                    <p:anim calcmode="lin" valueType="num">
                                      <p:cBhvr additive="base">
                                        <p:cTn id="29" dur="500" fill="hold"/>
                                        <p:tgtEl>
                                          <p:spTgt spid="12083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08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0838"/>
                                        </p:tgtEl>
                                        <p:attrNameLst>
                                          <p:attrName>style.visibility</p:attrName>
                                        </p:attrNameLst>
                                      </p:cBhvr>
                                      <p:to>
                                        <p:strVal val="visible"/>
                                      </p:to>
                                    </p:set>
                                    <p:anim calcmode="lin" valueType="num">
                                      <p:cBhvr additive="base">
                                        <p:cTn id="35" dur="500" fill="hold"/>
                                        <p:tgtEl>
                                          <p:spTgt spid="120838"/>
                                        </p:tgtEl>
                                        <p:attrNameLst>
                                          <p:attrName>ppt_x</p:attrName>
                                        </p:attrNameLst>
                                      </p:cBhvr>
                                      <p:tavLst>
                                        <p:tav tm="0">
                                          <p:val>
                                            <p:strVal val="#ppt_x"/>
                                          </p:val>
                                        </p:tav>
                                        <p:tav tm="100000">
                                          <p:val>
                                            <p:strVal val="#ppt_x"/>
                                          </p:val>
                                        </p:tav>
                                      </p:tavLst>
                                    </p:anim>
                                    <p:anim calcmode="lin" valueType="num">
                                      <p:cBhvr additive="base">
                                        <p:cTn id="36" dur="500" fill="hold"/>
                                        <p:tgtEl>
                                          <p:spTgt spid="1208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0835">
                                            <p:txEl>
                                              <p:pRg st="7" end="7"/>
                                            </p:txEl>
                                          </p:spTgt>
                                        </p:tgtEl>
                                        <p:attrNameLst>
                                          <p:attrName>style.visibility</p:attrName>
                                        </p:attrNameLst>
                                      </p:cBhvr>
                                      <p:to>
                                        <p:strVal val="visible"/>
                                      </p:to>
                                    </p:set>
                                    <p:anim calcmode="lin" valueType="num">
                                      <p:cBhvr additive="base">
                                        <p:cTn id="41" dur="500" fill="hold"/>
                                        <p:tgtEl>
                                          <p:spTgt spid="12083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0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p:bldP spid="1208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476250"/>
            <a:ext cx="8229600" cy="1008063"/>
          </a:xfrm>
        </p:spPr>
        <p:txBody>
          <a:bodyPr/>
          <a:lstStyle/>
          <a:p>
            <a:pPr algn="ctr" rtl="1" eaLnBrk="1" hangingPunct="1">
              <a:defRPr/>
            </a:pPr>
            <a:r>
              <a:rPr lang="fa-IR" sz="3600" dirty="0" smtClean="0"/>
              <a:t>تجهیزات خاموش کننده حریق</a:t>
            </a:r>
            <a:endParaRPr lang="en-US" sz="3600" dirty="0" smtClean="0"/>
          </a:p>
        </p:txBody>
      </p:sp>
      <p:sp>
        <p:nvSpPr>
          <p:cNvPr id="123907" name="Rectangle 3"/>
          <p:cNvSpPr>
            <a:spLocks noGrp="1" noChangeArrowheads="1"/>
          </p:cNvSpPr>
          <p:nvPr>
            <p:ph type="body" sz="half" idx="1"/>
          </p:nvPr>
        </p:nvSpPr>
        <p:spPr>
          <a:xfrm>
            <a:off x="468313" y="1773238"/>
            <a:ext cx="8291512" cy="3743325"/>
          </a:xfrm>
        </p:spPr>
        <p:txBody>
          <a:bodyPr/>
          <a:lstStyle/>
          <a:p>
            <a:pPr algn="r" eaLnBrk="1" hangingPunct="1">
              <a:buFont typeface="Wingdings" pitchFamily="2" charset="2"/>
              <a:buNone/>
            </a:pPr>
            <a:r>
              <a:rPr lang="fa-IR" sz="2400" smtClean="0">
                <a:effectLst/>
              </a:rPr>
              <a:t>بر اساس شیوه ی اطفای حریق، میزان گسترش حریق و نوع حریق، تجهیزات متنوعی وجود دارد. انواع این تجهیزات شامل دو گروه عمده ی زیر است :</a:t>
            </a:r>
          </a:p>
          <a:p>
            <a:pPr algn="r" eaLnBrk="1" hangingPunct="1">
              <a:buFont typeface="Wingdings" pitchFamily="2" charset="2"/>
              <a:buNone/>
            </a:pPr>
            <a:endParaRPr lang="fa-IR" sz="2400" smtClean="0">
              <a:effectLst/>
            </a:endParaRPr>
          </a:p>
          <a:p>
            <a:pPr algn="r" eaLnBrk="1" hangingPunct="1">
              <a:buFont typeface="Wingdings" pitchFamily="2" charset="2"/>
              <a:buNone/>
            </a:pPr>
            <a:r>
              <a:rPr lang="fa-IR" sz="2000" smtClean="0">
                <a:effectLst/>
              </a:rPr>
              <a:t>       </a:t>
            </a:r>
            <a:r>
              <a:rPr lang="fa-IR" sz="2800" smtClean="0">
                <a:effectLst/>
              </a:rPr>
              <a:t>الف ) تجهیزات متحرک         ب ) تجهیزات ثابت</a:t>
            </a:r>
          </a:p>
          <a:p>
            <a:pPr algn="r" eaLnBrk="1" hangingPunct="1">
              <a:buFont typeface="Wingdings" pitchFamily="2" charset="2"/>
              <a:buNone/>
            </a:pPr>
            <a:endParaRPr lang="fa-IR" sz="2800" smtClean="0">
              <a:effectLst/>
            </a:endParaRPr>
          </a:p>
          <a:p>
            <a:pPr algn="r" eaLnBrk="1" hangingPunct="1">
              <a:buFont typeface="Wingdings" pitchFamily="2" charset="2"/>
              <a:buNone/>
            </a:pPr>
            <a:r>
              <a:rPr lang="fa-IR" sz="2400" smtClean="0">
                <a:effectLst/>
              </a:rPr>
              <a:t>هر کدام از این تجهیزات شامل انواع مختلفی می باشند .</a:t>
            </a:r>
            <a:endParaRPr lang="en-US" sz="2400" smtClean="0">
              <a:effectLst/>
            </a:endParaRPr>
          </a:p>
        </p:txBody>
      </p:sp>
      <p:sp>
        <p:nvSpPr>
          <p:cNvPr id="4" name="Slide Number Placeholder 3"/>
          <p:cNvSpPr>
            <a:spLocks noGrp="1"/>
          </p:cNvSpPr>
          <p:nvPr>
            <p:ph type="sldNum" sz="quarter" idx="10"/>
          </p:nvPr>
        </p:nvSpPr>
        <p:spPr/>
        <p:txBody>
          <a:bodyPr/>
          <a:lstStyle/>
          <a:p>
            <a:pPr>
              <a:defRPr/>
            </a:pPr>
            <a:fld id="{69AEEC78-2058-47DC-9E8B-42B0A73615B6}" type="slidenum">
              <a:rPr lang="fa-IR" smtClean="0"/>
              <a:pPr>
                <a:defRPr/>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 calcmode="lin" valueType="num">
                                      <p:cBhvr additive="base">
                                        <p:cTn id="7" dur="500" fill="hold"/>
                                        <p:tgtEl>
                                          <p:spTgt spid="123906"/>
                                        </p:tgtEl>
                                        <p:attrNameLst>
                                          <p:attrName>ppt_x</p:attrName>
                                        </p:attrNameLst>
                                      </p:cBhvr>
                                      <p:tavLst>
                                        <p:tav tm="0">
                                          <p:val>
                                            <p:strVal val="#ppt_x"/>
                                          </p:val>
                                        </p:tav>
                                        <p:tav tm="100000">
                                          <p:val>
                                            <p:strVal val="#ppt_x"/>
                                          </p:val>
                                        </p:tav>
                                      </p:tavLst>
                                    </p:anim>
                                    <p:anim calcmode="lin" valueType="num">
                                      <p:cBhvr additive="base">
                                        <p:cTn id="8" dur="500" fill="hold"/>
                                        <p:tgtEl>
                                          <p:spTgt spid="1239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3907">
                                            <p:txEl>
                                              <p:pRg st="0" end="0"/>
                                            </p:txEl>
                                          </p:spTgt>
                                        </p:tgtEl>
                                        <p:attrNameLst>
                                          <p:attrName>style.visibility</p:attrName>
                                        </p:attrNameLst>
                                      </p:cBhvr>
                                      <p:to>
                                        <p:strVal val="visible"/>
                                      </p:to>
                                    </p:set>
                                    <p:animEffect transition="in" filter="blinds(horizontal)">
                                      <p:cBhvr>
                                        <p:cTn id="13" dur="500"/>
                                        <p:tgtEl>
                                          <p:spTgt spid="12390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3907">
                                            <p:txEl>
                                              <p:pRg st="2" end="2"/>
                                            </p:txEl>
                                          </p:spTgt>
                                        </p:tgtEl>
                                        <p:attrNameLst>
                                          <p:attrName>style.visibility</p:attrName>
                                        </p:attrNameLst>
                                      </p:cBhvr>
                                      <p:to>
                                        <p:strVal val="visible"/>
                                      </p:to>
                                    </p:set>
                                    <p:anim calcmode="lin" valueType="num">
                                      <p:cBhvr additive="base">
                                        <p:cTn id="18"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3907">
                                            <p:txEl>
                                              <p:pRg st="4" end="4"/>
                                            </p:txEl>
                                          </p:spTgt>
                                        </p:tgtEl>
                                        <p:attrNameLst>
                                          <p:attrName>style.visibility</p:attrName>
                                        </p:attrNameLst>
                                      </p:cBhvr>
                                      <p:to>
                                        <p:strVal val="visible"/>
                                      </p:to>
                                    </p:set>
                                    <p:animEffect transition="in" filter="blinds(horizontal)">
                                      <p:cBhvr>
                                        <p:cTn id="24" dur="500"/>
                                        <p:tgtEl>
                                          <p:spTgt spid="123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476250"/>
          <a:ext cx="9144000" cy="2592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nvGraphicFramePr>
        <p:xfrm>
          <a:off x="1042988" y="3500438"/>
          <a:ext cx="6769100" cy="23764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87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0" fill="hold"/>
                                        <p:tgtEl>
                                          <p:spTgt spid="5"/>
                                        </p:tgtEl>
                                        <p:attrNameLst>
                                          <p:attrName>ppt_x</p:attrName>
                                        </p:attrNameLst>
                                      </p:cBhvr>
                                      <p:tavLst>
                                        <p:tav tm="0">
                                          <p:val>
                                            <p:strVal val="#ppt_x"/>
                                          </p:val>
                                        </p:tav>
                                        <p:tav tm="100000">
                                          <p:val>
                                            <p:strVal val="#ppt_x"/>
                                          </p:val>
                                        </p:tav>
                                      </p:tavLst>
                                    </p:anim>
                                    <p:anim calcmode="lin" valueType="num">
                                      <p:cBhvr additive="base">
                                        <p:cTn id="14"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8313" y="434960"/>
            <a:ext cx="8229600" cy="850900"/>
          </a:xfrm>
        </p:spPr>
        <p:txBody>
          <a:bodyPr/>
          <a:lstStyle/>
          <a:p>
            <a:pPr algn="ctr" eaLnBrk="1" hangingPunct="1"/>
            <a:r>
              <a:rPr lang="fa-IR" sz="3600" dirty="0" smtClean="0">
                <a:effectLst/>
              </a:rPr>
              <a:t>1- الف ) وسایل دستی ساده</a:t>
            </a:r>
            <a:endParaRPr lang="en-US" sz="3600" dirty="0" smtClean="0">
              <a:effectLst/>
            </a:endParaRPr>
          </a:p>
        </p:txBody>
      </p:sp>
      <p:sp>
        <p:nvSpPr>
          <p:cNvPr id="130051" name="Rectangle 3"/>
          <p:cNvSpPr>
            <a:spLocks noGrp="1" noChangeArrowheads="1"/>
          </p:cNvSpPr>
          <p:nvPr>
            <p:ph type="body" sz="half" idx="1"/>
          </p:nvPr>
        </p:nvSpPr>
        <p:spPr>
          <a:xfrm>
            <a:off x="457200" y="1268413"/>
            <a:ext cx="8075613" cy="5256212"/>
          </a:xfrm>
        </p:spPr>
        <p:txBody>
          <a:bodyPr/>
          <a:lstStyle/>
          <a:p>
            <a:pPr algn="r" eaLnBrk="1" hangingPunct="1">
              <a:buFont typeface="Wingdings" pitchFamily="2" charset="2"/>
              <a:buNone/>
            </a:pPr>
            <a:r>
              <a:rPr lang="fa-IR" sz="2000" smtClean="0">
                <a:effectLst/>
              </a:rPr>
              <a:t>وسایل دستی ساده آتش نشانی شامل سطل شن و آب، پتوی خیس و پتوی نسوز آتش نشانی و شیلنگ آب شهری می باشند که در این میا ن سطل آتش نشانی کاربرد بیشتری دارد و معروفترین آنهاست. </a:t>
            </a:r>
          </a:p>
          <a:p>
            <a:pPr algn="r" eaLnBrk="1" hangingPunct="1">
              <a:buFont typeface="Wingdings" pitchFamily="2" charset="2"/>
              <a:buNone/>
            </a:pPr>
            <a:r>
              <a:rPr lang="fa-IR" sz="2000" smtClean="0">
                <a:effectLst/>
              </a:rPr>
              <a:t>تفاوت سطل آتش نشانی با سطل های دیگر این است که دسته ای در زیر یا کنار آن نصب شده است تا کار کردن با آن آسانتر باشد. محتویات این سطل می تواند آب یا شن و ماسه باشد و باید هرچند مدت یکبار آن را بازدید و کنترل کرد به خصوص در فصل زمستان یا مکان های مرطوب که احتمال کلوخه شدن شن و ماسه داخل سطل بیشتر است.</a:t>
            </a:r>
          </a:p>
          <a:p>
            <a:pPr algn="r" eaLnBrk="1" hangingPunct="1">
              <a:buFont typeface="Wingdings" pitchFamily="2" charset="2"/>
              <a:buNone/>
            </a:pPr>
            <a:r>
              <a:rPr lang="fa-IR" sz="2000" smtClean="0">
                <a:effectLst/>
              </a:rPr>
              <a:t>موقع استفاده از سطل آتش نشانی باید محتویات آن را در حالی که پشت به باد هستیم ، با ضربه و فشار به ریشه ی آتش بپاشیم.</a:t>
            </a:r>
            <a:endParaRPr lang="en-US" sz="2000" smtClean="0">
              <a:effectLst/>
            </a:endParaRPr>
          </a:p>
        </p:txBody>
      </p:sp>
      <p:graphicFrame>
        <p:nvGraphicFramePr>
          <p:cNvPr id="130052" name="Object 4"/>
          <p:cNvGraphicFramePr>
            <a:graphicFrameLocks noGrp="1" noChangeAspect="1"/>
          </p:cNvGraphicFramePr>
          <p:nvPr>
            <p:ph sz="half" idx="2"/>
          </p:nvPr>
        </p:nvGraphicFramePr>
        <p:xfrm>
          <a:off x="1000125" y="4581525"/>
          <a:ext cx="7359650" cy="2087563"/>
        </p:xfrm>
        <a:graphic>
          <a:graphicData uri="http://schemas.openxmlformats.org/presentationml/2006/ole">
            <mc:AlternateContent xmlns:mc="http://schemas.openxmlformats.org/markup-compatibility/2006">
              <mc:Choice xmlns:v="urn:schemas-microsoft-com:vml" Requires="v">
                <p:oleObj spid="_x0000_s10244" name="Bitmap Image" r:id="rId3" imgW="6211167" imgH="1762371" progId="PBrush">
                  <p:embed/>
                </p:oleObj>
              </mc:Choice>
              <mc:Fallback>
                <p:oleObj name="Bitmap Image" r:id="rId3" imgW="6211167" imgH="1762371"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4581525"/>
                        <a:ext cx="7359650"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0"/>
          </p:nvPr>
        </p:nvSpPr>
        <p:spPr/>
        <p:txBody>
          <a:bodyPr/>
          <a:lstStyle/>
          <a:p>
            <a:pPr>
              <a:defRPr/>
            </a:pPr>
            <a:fld id="{69AEEC78-2058-47DC-9E8B-42B0A73615B6}" type="slidenum">
              <a:rPr lang="fa-IR" smtClean="0"/>
              <a:pPr>
                <a:defRPr/>
              </a:pPr>
              <a:t>88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additive="base">
                                        <p:cTn id="7" dur="500" fill="hold"/>
                                        <p:tgtEl>
                                          <p:spTgt spid="130050"/>
                                        </p:tgtEl>
                                        <p:attrNameLst>
                                          <p:attrName>ppt_x</p:attrName>
                                        </p:attrNameLst>
                                      </p:cBhvr>
                                      <p:tavLst>
                                        <p:tav tm="0">
                                          <p:val>
                                            <p:strVal val="#ppt_x"/>
                                          </p:val>
                                        </p:tav>
                                        <p:tav tm="100000">
                                          <p:val>
                                            <p:strVal val="#ppt_x"/>
                                          </p:val>
                                        </p:tav>
                                      </p:tavLst>
                                    </p:anim>
                                    <p:anim calcmode="lin" valueType="num">
                                      <p:cBhvr additive="base">
                                        <p:cTn id="8" dur="500" fill="hold"/>
                                        <p:tgtEl>
                                          <p:spTgt spid="130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30051">
                                            <p:txEl>
                                              <p:pRg st="0" end="0"/>
                                            </p:txEl>
                                          </p:spTgt>
                                        </p:tgtEl>
                                        <p:attrNameLst>
                                          <p:attrName>style.visibility</p:attrName>
                                        </p:attrNameLst>
                                      </p:cBhvr>
                                      <p:to>
                                        <p:strVal val="visible"/>
                                      </p:to>
                                    </p:set>
                                    <p:animEffect transition="in" filter="diamond(in)">
                                      <p:cBhvr>
                                        <p:cTn id="13" dur="2000"/>
                                        <p:tgtEl>
                                          <p:spTgt spid="13005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30051">
                                            <p:txEl>
                                              <p:pRg st="1" end="1"/>
                                            </p:txEl>
                                          </p:spTgt>
                                        </p:tgtEl>
                                        <p:attrNameLst>
                                          <p:attrName>style.visibility</p:attrName>
                                        </p:attrNameLst>
                                      </p:cBhvr>
                                      <p:to>
                                        <p:strVal val="visible"/>
                                      </p:to>
                                    </p:set>
                                    <p:animEffect transition="in" filter="diamond(in)">
                                      <p:cBhvr>
                                        <p:cTn id="18" dur="2000"/>
                                        <p:tgtEl>
                                          <p:spTgt spid="13005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30051">
                                            <p:txEl>
                                              <p:pRg st="2" end="2"/>
                                            </p:txEl>
                                          </p:spTgt>
                                        </p:tgtEl>
                                        <p:attrNameLst>
                                          <p:attrName>style.visibility</p:attrName>
                                        </p:attrNameLst>
                                      </p:cBhvr>
                                      <p:to>
                                        <p:strVal val="visible"/>
                                      </p:to>
                                    </p:set>
                                    <p:animEffect transition="in" filter="diamond(in)">
                                      <p:cBhvr>
                                        <p:cTn id="23" dur="2000"/>
                                        <p:tgtEl>
                                          <p:spTgt spid="13005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0052"/>
                                        </p:tgtEl>
                                        <p:attrNameLst>
                                          <p:attrName>style.visibility</p:attrName>
                                        </p:attrNameLst>
                                      </p:cBhvr>
                                      <p:to>
                                        <p:strVal val="visible"/>
                                      </p:to>
                                    </p:set>
                                    <p:animEffect transition="in" filter="blinds(horizontal)">
                                      <p:cBhvr>
                                        <p:cTn id="28"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507985"/>
            <a:ext cx="8229600" cy="706437"/>
          </a:xfrm>
        </p:spPr>
        <p:txBody>
          <a:bodyPr/>
          <a:lstStyle/>
          <a:p>
            <a:pPr algn="ctr" eaLnBrk="1" hangingPunct="1">
              <a:defRPr/>
            </a:pPr>
            <a:r>
              <a:rPr lang="fa-IR" sz="3600" dirty="0" smtClean="0"/>
              <a:t>2 – الف ) خاموش کننده های دستی</a:t>
            </a:r>
            <a:endParaRPr lang="en-US" sz="3600" dirty="0" smtClean="0"/>
          </a:p>
        </p:txBody>
      </p:sp>
      <p:sp>
        <p:nvSpPr>
          <p:cNvPr id="132099" name="Rectangle 3"/>
          <p:cNvSpPr>
            <a:spLocks noGrp="1" noChangeArrowheads="1"/>
          </p:cNvSpPr>
          <p:nvPr>
            <p:ph idx="1"/>
          </p:nvPr>
        </p:nvSpPr>
        <p:spPr>
          <a:xfrm>
            <a:off x="457200" y="1268414"/>
            <a:ext cx="8362950" cy="5446734"/>
          </a:xfrm>
        </p:spPr>
        <p:txBody>
          <a:bodyPr/>
          <a:lstStyle/>
          <a:p>
            <a:pPr algn="r" eaLnBrk="1" hangingPunct="1">
              <a:lnSpc>
                <a:spcPct val="90000"/>
              </a:lnSpc>
              <a:buFont typeface="Wingdings" pitchFamily="2" charset="2"/>
              <a:buNone/>
            </a:pPr>
            <a:r>
              <a:rPr lang="fa-IR" sz="2000" dirty="0" smtClean="0">
                <a:effectLst/>
              </a:rPr>
              <a:t>وسیله ایست جهت اطفای حریق با حداکثر 14 کیلوگرم یا 14 لیتر ظرفیت مواد خاموش کننده که به راحتی یک نفر قادر به جابجایی و به کارگیری آن است. </a:t>
            </a:r>
          </a:p>
          <a:p>
            <a:pPr algn="r" eaLnBrk="1" hangingPunct="1">
              <a:lnSpc>
                <a:spcPct val="90000"/>
              </a:lnSpc>
              <a:buFont typeface="Wingdings" pitchFamily="2" charset="2"/>
              <a:buNone/>
            </a:pPr>
            <a:r>
              <a:rPr lang="fa-IR" sz="2000" dirty="0" smtClean="0">
                <a:effectLst/>
              </a:rPr>
              <a:t>فراگیرترین خاموش کننده ها شامل این دسته می باشند. این دستگاهها ارزان و ساده بوده و در دسترس می باشند و نیاز به آموزش پیچیده ندارند و در اطفای حریق های کوچک یا شروع حریق های بزرگ  کاملا مناسب هستند.</a:t>
            </a: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r>
              <a:rPr lang="fa-IR" sz="2000" dirty="0" smtClean="0">
                <a:effectLst/>
              </a:rPr>
              <a:t>                    تمام خاموش کننده های دستی  باید دارای مشخصاتی باشند تا تشخیص و استفاده از </a:t>
            </a:r>
          </a:p>
          <a:p>
            <a:pPr algn="r" eaLnBrk="1" hangingPunct="1">
              <a:lnSpc>
                <a:spcPct val="90000"/>
              </a:lnSpc>
              <a:buFont typeface="Wingdings" pitchFamily="2" charset="2"/>
              <a:buNone/>
            </a:pPr>
            <a:r>
              <a:rPr lang="fa-IR" sz="2000" dirty="0" smtClean="0">
                <a:effectLst/>
              </a:rPr>
              <a:t>                    آنها به راحتی  صورت گرفته و در کوتاهترین زمان ممکن آتش سوزی مهار گردد.</a:t>
            </a:r>
          </a:p>
          <a:p>
            <a:pPr algn="r" eaLnBrk="1" hangingPunct="1">
              <a:lnSpc>
                <a:spcPct val="90000"/>
              </a:lnSpc>
              <a:buFont typeface="Wingdings" pitchFamily="2" charset="2"/>
              <a:buNone/>
            </a:pPr>
            <a:r>
              <a:rPr lang="fa-IR" sz="2000" dirty="0" smtClean="0">
                <a:effectLst/>
              </a:rPr>
              <a:t>این مشخصات شامل موارد زیر است :</a:t>
            </a:r>
          </a:p>
          <a:p>
            <a:pPr algn="r" eaLnBrk="1" hangingPunct="1">
              <a:lnSpc>
                <a:spcPct val="90000"/>
              </a:lnSpc>
              <a:buFont typeface="Wingdings" pitchFamily="2" charset="2"/>
              <a:buNone/>
            </a:pPr>
            <a:endParaRPr lang="fa-IR" sz="2000" dirty="0" smtClean="0">
              <a:effectLst/>
            </a:endParaRPr>
          </a:p>
          <a:p>
            <a:pPr algn="r" eaLnBrk="1" hangingPunct="1">
              <a:lnSpc>
                <a:spcPct val="90000"/>
              </a:lnSpc>
              <a:buFont typeface="Wingdings" pitchFamily="2" charset="2"/>
              <a:buNone/>
            </a:pPr>
            <a:r>
              <a:rPr lang="fa-IR" sz="2000" dirty="0" smtClean="0">
                <a:effectLst/>
              </a:rPr>
              <a:t>  1) ظرفیت  </a:t>
            </a:r>
          </a:p>
          <a:p>
            <a:pPr algn="r" eaLnBrk="1" hangingPunct="1">
              <a:lnSpc>
                <a:spcPct val="90000"/>
              </a:lnSpc>
              <a:buFont typeface="Wingdings" pitchFamily="2" charset="2"/>
              <a:buNone/>
            </a:pPr>
            <a:r>
              <a:rPr lang="fa-IR" sz="2000" dirty="0" smtClean="0">
                <a:effectLst/>
              </a:rPr>
              <a:t>  2) فشار تخلیه</a:t>
            </a:r>
          </a:p>
          <a:p>
            <a:pPr algn="r" eaLnBrk="1" hangingPunct="1">
              <a:lnSpc>
                <a:spcPct val="90000"/>
              </a:lnSpc>
              <a:buFont typeface="Wingdings" pitchFamily="2" charset="2"/>
              <a:buNone/>
            </a:pPr>
            <a:r>
              <a:rPr lang="fa-IR" sz="2000" dirty="0" smtClean="0">
                <a:effectLst/>
              </a:rPr>
              <a:t>  3) طول پرتاب مواد اطفایی : طول مناسب پرتاب برای تمام مواد 2- 7 متر است.</a:t>
            </a:r>
          </a:p>
          <a:p>
            <a:pPr algn="r" eaLnBrk="1" hangingPunct="1">
              <a:lnSpc>
                <a:spcPct val="90000"/>
              </a:lnSpc>
              <a:buFont typeface="Wingdings" pitchFamily="2" charset="2"/>
              <a:buNone/>
            </a:pPr>
            <a:r>
              <a:rPr lang="fa-IR" sz="2000" dirty="0" smtClean="0">
                <a:effectLst/>
              </a:rPr>
              <a:t>  4) درصد تخلیه</a:t>
            </a:r>
          </a:p>
          <a:p>
            <a:pPr algn="r" eaLnBrk="1" hangingPunct="1">
              <a:lnSpc>
                <a:spcPct val="90000"/>
              </a:lnSpc>
              <a:buFont typeface="Wingdings" pitchFamily="2" charset="2"/>
              <a:buNone/>
            </a:pPr>
            <a:r>
              <a:rPr lang="fa-IR" sz="2000" dirty="0" smtClean="0">
                <a:effectLst/>
              </a:rPr>
              <a:t>  5) زمان تخلیه</a:t>
            </a:r>
          </a:p>
          <a:p>
            <a:pPr algn="r" eaLnBrk="1" hangingPunct="1">
              <a:lnSpc>
                <a:spcPct val="90000"/>
              </a:lnSpc>
              <a:buFont typeface="Wingdings" pitchFamily="2" charset="2"/>
              <a:buNone/>
            </a:pPr>
            <a:endParaRPr lang="en-US" sz="2000" dirty="0" smtClean="0">
              <a:effectLst/>
            </a:endParaRPr>
          </a:p>
        </p:txBody>
      </p:sp>
      <p:sp>
        <p:nvSpPr>
          <p:cNvPr id="132100" name="AutoShape 4"/>
          <p:cNvSpPr>
            <a:spLocks noChangeArrowheads="1"/>
          </p:cNvSpPr>
          <p:nvPr/>
        </p:nvSpPr>
        <p:spPr bwMode="auto">
          <a:xfrm>
            <a:off x="7596188" y="2852738"/>
            <a:ext cx="1150937" cy="1008062"/>
          </a:xfrm>
          <a:prstGeom prst="star16">
            <a:avLst>
              <a:gd name="adj" fmla="val 37500"/>
            </a:avLst>
          </a:prstGeom>
          <a:solidFill>
            <a:srgbClr val="FF00FF"/>
          </a:solidFill>
          <a:ln w="28575">
            <a:solidFill>
              <a:srgbClr val="000000"/>
            </a:solidFill>
            <a:miter lim="800000"/>
            <a:headEnd/>
            <a:tailEnd/>
          </a:ln>
        </p:spPr>
        <p:txBody>
          <a:bodyPr wrap="none" anchor="ctr"/>
          <a:lstStyle/>
          <a:p>
            <a:pPr algn="ctr"/>
            <a:r>
              <a:rPr lang="fa-IR">
                <a:solidFill>
                  <a:srgbClr val="000000"/>
                </a:solidFill>
              </a:rPr>
              <a:t>توجه</a:t>
            </a: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8B8CD38B-DFA0-4811-9A4F-ABAE34EA59EB}" type="slidenum">
              <a:rPr lang="fa-IR" smtClean="0"/>
              <a:pPr>
                <a:defRPr/>
              </a:pPr>
              <a:t>89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calcmode="lin" valueType="num">
                                      <p:cBhvr additive="base">
                                        <p:cTn id="7" dur="500" fill="hold"/>
                                        <p:tgtEl>
                                          <p:spTgt spid="132098"/>
                                        </p:tgtEl>
                                        <p:attrNameLst>
                                          <p:attrName>ppt_x</p:attrName>
                                        </p:attrNameLst>
                                      </p:cBhvr>
                                      <p:tavLst>
                                        <p:tav tm="0">
                                          <p:val>
                                            <p:strVal val="#ppt_x"/>
                                          </p:val>
                                        </p:tav>
                                        <p:tav tm="100000">
                                          <p:val>
                                            <p:strVal val="#ppt_x"/>
                                          </p:val>
                                        </p:tav>
                                      </p:tavLst>
                                    </p:anim>
                                    <p:anim calcmode="lin" valueType="num">
                                      <p:cBhvr additive="base">
                                        <p:cTn id="8" dur="500" fill="hold"/>
                                        <p:tgtEl>
                                          <p:spTgt spid="132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32099">
                                            <p:txEl>
                                              <p:pRg st="0" end="0"/>
                                            </p:txEl>
                                          </p:spTgt>
                                        </p:tgtEl>
                                        <p:attrNameLst>
                                          <p:attrName>style.visibility</p:attrName>
                                        </p:attrNameLst>
                                      </p:cBhvr>
                                      <p:to>
                                        <p:strVal val="visible"/>
                                      </p:to>
                                    </p:set>
                                    <p:animEffect transition="in" filter="plus(in)">
                                      <p:cBhvr>
                                        <p:cTn id="13" dur="2000"/>
                                        <p:tgtEl>
                                          <p:spTgt spid="132099">
                                            <p:txEl>
                                              <p:pRg st="0" end="0"/>
                                            </p:txEl>
                                          </p:spTgt>
                                        </p:tgtEl>
                                      </p:cBhvr>
                                    </p:animEffect>
                                  </p:childTnLst>
                                </p:cTn>
                              </p:par>
                              <p:par>
                                <p:cTn id="14" presetID="13" presetClass="entr" presetSubtype="16" fill="hold" nodeType="withEffect">
                                  <p:stCondLst>
                                    <p:cond delay="0"/>
                                  </p:stCondLst>
                                  <p:childTnLst>
                                    <p:set>
                                      <p:cBhvr>
                                        <p:cTn id="15" dur="1" fill="hold">
                                          <p:stCondLst>
                                            <p:cond delay="0"/>
                                          </p:stCondLst>
                                        </p:cTn>
                                        <p:tgtEl>
                                          <p:spTgt spid="132099">
                                            <p:txEl>
                                              <p:pRg st="1" end="1"/>
                                            </p:txEl>
                                          </p:spTgt>
                                        </p:tgtEl>
                                        <p:attrNameLst>
                                          <p:attrName>style.visibility</p:attrName>
                                        </p:attrNameLst>
                                      </p:cBhvr>
                                      <p:to>
                                        <p:strVal val="visible"/>
                                      </p:to>
                                    </p:set>
                                    <p:animEffect transition="in" filter="plus(in)">
                                      <p:cBhvr>
                                        <p:cTn id="16" dur="2000"/>
                                        <p:tgtEl>
                                          <p:spTgt spid="1320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32100"/>
                                        </p:tgtEl>
                                        <p:attrNameLst>
                                          <p:attrName>style.visibility</p:attrName>
                                        </p:attrNameLst>
                                      </p:cBhvr>
                                      <p:to>
                                        <p:strVal val="visible"/>
                                      </p:to>
                                    </p:set>
                                    <p:animEffect transition="in" filter="diamond(in)">
                                      <p:cBhvr>
                                        <p:cTn id="21" dur="2000"/>
                                        <p:tgtEl>
                                          <p:spTgt spid="132100"/>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132099">
                                            <p:txEl>
                                              <p:pRg st="4" end="4"/>
                                            </p:txEl>
                                          </p:spTgt>
                                        </p:tgtEl>
                                        <p:attrNameLst>
                                          <p:attrName>style.visibility</p:attrName>
                                        </p:attrNameLst>
                                      </p:cBhvr>
                                      <p:to>
                                        <p:strVal val="visible"/>
                                      </p:to>
                                    </p:set>
                                    <p:animEffect transition="in" filter="plus(in)">
                                      <p:cBhvr>
                                        <p:cTn id="26" dur="2000"/>
                                        <p:tgtEl>
                                          <p:spTgt spid="132099">
                                            <p:txEl>
                                              <p:pRg st="4" end="4"/>
                                            </p:txEl>
                                          </p:spTgt>
                                        </p:tgtEl>
                                      </p:cBhvr>
                                    </p:animEffect>
                                  </p:childTnLst>
                                </p:cTn>
                              </p:par>
                              <p:par>
                                <p:cTn id="27" presetID="13" presetClass="entr" presetSubtype="16" fill="hold" nodeType="withEffect">
                                  <p:stCondLst>
                                    <p:cond delay="0"/>
                                  </p:stCondLst>
                                  <p:childTnLst>
                                    <p:set>
                                      <p:cBhvr>
                                        <p:cTn id="28" dur="1" fill="hold">
                                          <p:stCondLst>
                                            <p:cond delay="0"/>
                                          </p:stCondLst>
                                        </p:cTn>
                                        <p:tgtEl>
                                          <p:spTgt spid="132099">
                                            <p:txEl>
                                              <p:pRg st="5" end="5"/>
                                            </p:txEl>
                                          </p:spTgt>
                                        </p:tgtEl>
                                        <p:attrNameLst>
                                          <p:attrName>style.visibility</p:attrName>
                                        </p:attrNameLst>
                                      </p:cBhvr>
                                      <p:to>
                                        <p:strVal val="visible"/>
                                      </p:to>
                                    </p:set>
                                    <p:animEffect transition="in" filter="plus(in)">
                                      <p:cBhvr>
                                        <p:cTn id="29" dur="2000"/>
                                        <p:tgtEl>
                                          <p:spTgt spid="132099">
                                            <p:txEl>
                                              <p:pRg st="5" end="5"/>
                                            </p:txEl>
                                          </p:spTgt>
                                        </p:tgtEl>
                                      </p:cBhvr>
                                    </p:animEffect>
                                  </p:childTnLst>
                                </p:cTn>
                              </p:par>
                              <p:par>
                                <p:cTn id="30" presetID="13" presetClass="entr" presetSubtype="16" fill="hold" nodeType="withEffect">
                                  <p:stCondLst>
                                    <p:cond delay="0"/>
                                  </p:stCondLst>
                                  <p:childTnLst>
                                    <p:set>
                                      <p:cBhvr>
                                        <p:cTn id="31" dur="1" fill="hold">
                                          <p:stCondLst>
                                            <p:cond delay="0"/>
                                          </p:stCondLst>
                                        </p:cTn>
                                        <p:tgtEl>
                                          <p:spTgt spid="132099">
                                            <p:txEl>
                                              <p:pRg st="6" end="6"/>
                                            </p:txEl>
                                          </p:spTgt>
                                        </p:tgtEl>
                                        <p:attrNameLst>
                                          <p:attrName>style.visibility</p:attrName>
                                        </p:attrNameLst>
                                      </p:cBhvr>
                                      <p:to>
                                        <p:strVal val="visible"/>
                                      </p:to>
                                    </p:set>
                                    <p:animEffect transition="in" filter="plus(in)">
                                      <p:cBhvr>
                                        <p:cTn id="32" dur="2000"/>
                                        <p:tgtEl>
                                          <p:spTgt spid="13209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2099">
                                            <p:txEl>
                                              <p:pRg st="8" end="8"/>
                                            </p:txEl>
                                          </p:spTgt>
                                        </p:tgtEl>
                                        <p:attrNameLst>
                                          <p:attrName>style.visibility</p:attrName>
                                        </p:attrNameLst>
                                      </p:cBhvr>
                                      <p:to>
                                        <p:strVal val="visible"/>
                                      </p:to>
                                    </p:set>
                                    <p:anim calcmode="lin" valueType="num">
                                      <p:cBhvr additive="base">
                                        <p:cTn id="37" dur="500" fill="hold"/>
                                        <p:tgtEl>
                                          <p:spTgt spid="132099">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209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2099">
                                            <p:txEl>
                                              <p:pRg st="9" end="9"/>
                                            </p:txEl>
                                          </p:spTgt>
                                        </p:tgtEl>
                                        <p:attrNameLst>
                                          <p:attrName>style.visibility</p:attrName>
                                        </p:attrNameLst>
                                      </p:cBhvr>
                                      <p:to>
                                        <p:strVal val="visible"/>
                                      </p:to>
                                    </p:set>
                                    <p:anim calcmode="lin" valueType="num">
                                      <p:cBhvr additive="base">
                                        <p:cTn id="43" dur="500" fill="hold"/>
                                        <p:tgtEl>
                                          <p:spTgt spid="132099">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209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2099">
                                            <p:txEl>
                                              <p:pRg st="10" end="10"/>
                                            </p:txEl>
                                          </p:spTgt>
                                        </p:tgtEl>
                                        <p:attrNameLst>
                                          <p:attrName>style.visibility</p:attrName>
                                        </p:attrNameLst>
                                      </p:cBhvr>
                                      <p:to>
                                        <p:strVal val="visible"/>
                                      </p:to>
                                    </p:set>
                                    <p:anim calcmode="lin" valueType="num">
                                      <p:cBhvr additive="base">
                                        <p:cTn id="49" dur="500" fill="hold"/>
                                        <p:tgtEl>
                                          <p:spTgt spid="13209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209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2099">
                                            <p:txEl>
                                              <p:pRg st="11" end="11"/>
                                            </p:txEl>
                                          </p:spTgt>
                                        </p:tgtEl>
                                        <p:attrNameLst>
                                          <p:attrName>style.visibility</p:attrName>
                                        </p:attrNameLst>
                                      </p:cBhvr>
                                      <p:to>
                                        <p:strVal val="visible"/>
                                      </p:to>
                                    </p:set>
                                    <p:anim calcmode="lin" valueType="num">
                                      <p:cBhvr additive="base">
                                        <p:cTn id="55" dur="500" fill="hold"/>
                                        <p:tgtEl>
                                          <p:spTgt spid="132099">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209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2099">
                                            <p:txEl>
                                              <p:pRg st="12" end="12"/>
                                            </p:txEl>
                                          </p:spTgt>
                                        </p:tgtEl>
                                        <p:attrNameLst>
                                          <p:attrName>style.visibility</p:attrName>
                                        </p:attrNameLst>
                                      </p:cBhvr>
                                      <p:to>
                                        <p:strVal val="visible"/>
                                      </p:to>
                                    </p:set>
                                    <p:anim calcmode="lin" valueType="num">
                                      <p:cBhvr additive="base">
                                        <p:cTn id="61" dur="500" fill="hold"/>
                                        <p:tgtEl>
                                          <p:spTgt spid="132099">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209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10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4294967295"/>
          </p:nvPr>
        </p:nvSpPr>
        <p:spPr>
          <a:xfrm>
            <a:off x="214282" y="476250"/>
            <a:ext cx="8516937" cy="6048375"/>
          </a:xfrm>
        </p:spPr>
        <p:txBody>
          <a:bodyPr/>
          <a:lstStyle/>
          <a:p>
            <a:pPr algn="r" eaLnBrk="1" hangingPunct="1">
              <a:buFont typeface="Wingdings" pitchFamily="2" charset="2"/>
              <a:buNone/>
              <a:defRPr/>
            </a:pPr>
            <a:r>
              <a:rPr lang="fa-IR" sz="2400" dirty="0" smtClean="0"/>
              <a:t>فشار بخار :</a:t>
            </a:r>
          </a:p>
          <a:p>
            <a:pPr algn="r" eaLnBrk="1" hangingPunct="1">
              <a:buFont typeface="Wingdings" pitchFamily="2" charset="2"/>
              <a:buNone/>
              <a:defRPr/>
            </a:pPr>
            <a:r>
              <a:rPr lang="fa-IR" sz="2000" dirty="0" smtClean="0"/>
              <a:t>فشار بخار یک مایع ، فشار بخاریست که از سطح مایع در حال شکل گرفتن است. هرچه نقطه ی جوش یک مایع پائین تر باشد، فشار بخار آن ماده بیشتر است. این پارامتر برای افرادی که عملیات بارگیری ، ذخیره و دفع پسمانهای مواد شیمیایی را انجام می دهند حائز اهمیت است.</a:t>
            </a:r>
          </a:p>
          <a:p>
            <a:pPr algn="r" eaLnBrk="1" hangingPunct="1">
              <a:buFont typeface="Wingdings" pitchFamily="2" charset="2"/>
              <a:buNone/>
              <a:defRPr/>
            </a:pPr>
            <a:endParaRPr lang="fa-IR" sz="2000" dirty="0" smtClean="0"/>
          </a:p>
          <a:p>
            <a:pPr algn="r" eaLnBrk="1" hangingPunct="1">
              <a:buFont typeface="Wingdings" pitchFamily="2" charset="2"/>
              <a:buNone/>
              <a:defRPr/>
            </a:pPr>
            <a:r>
              <a:rPr lang="fa-IR" sz="2400" dirty="0" smtClean="0"/>
              <a:t>وزن مخصوص :</a:t>
            </a:r>
          </a:p>
          <a:p>
            <a:pPr algn="r" eaLnBrk="1" hangingPunct="1">
              <a:buFont typeface="Wingdings" pitchFamily="2" charset="2"/>
              <a:buNone/>
              <a:defRPr/>
            </a:pPr>
            <a:r>
              <a:rPr lang="fa-IR" sz="2000" dirty="0" smtClean="0"/>
              <a:t>این پارامتر وزن ماده را با همان مقدار مساوی از آب مقایسه می کند. موادی که وزن مخصوص آنها از یک بشتر باشد در آب فرو می روند مانند اسیدها وموادی که وزن مخصوص کمتر از آب دارند در صورتی که در آب حل نشوند ، برروی آب شناور می مانند.</a:t>
            </a:r>
          </a:p>
          <a:p>
            <a:pPr algn="r" eaLnBrk="1" hangingPunct="1">
              <a:buFont typeface="Wingdings" pitchFamily="2" charset="2"/>
              <a:buNone/>
              <a:defRPr/>
            </a:pPr>
            <a:endParaRPr lang="fa-IR" sz="2000" dirty="0" smtClean="0"/>
          </a:p>
          <a:p>
            <a:pPr algn="r" eaLnBrk="1" hangingPunct="1">
              <a:buFont typeface="Wingdings" pitchFamily="2" charset="2"/>
              <a:buNone/>
              <a:defRPr/>
            </a:pPr>
            <a:r>
              <a:rPr lang="fa-IR" sz="2400" dirty="0" smtClean="0"/>
              <a:t>دانسیته بخار :</a:t>
            </a:r>
          </a:p>
          <a:p>
            <a:pPr algn="r" eaLnBrk="1" hangingPunct="1">
              <a:buFont typeface="Wingdings" pitchFamily="2" charset="2"/>
              <a:buNone/>
              <a:defRPr/>
            </a:pPr>
            <a:r>
              <a:rPr lang="fa-IR" sz="2000" dirty="0" smtClean="0"/>
              <a:t>این پارامتر نسبت وزن یک گاز به وزن همان مقدار از هوا می باشد. دانسیته ی هوا یک در نظر گرفته می شود. درصورتیکه دانسیته گاز مورد نظر از یک بزرگتر باشد، بخارات آن به سمت کف یک محیط حرکت کرده و تجمع می یابد و اگر دانسیته آن کمتر از یک باشد مثل آمونیاک ،</a:t>
            </a:r>
            <a:r>
              <a:rPr lang="fa-IR" sz="2400" dirty="0" smtClean="0"/>
              <a:t> </a:t>
            </a:r>
            <a:r>
              <a:rPr lang="fa-IR" sz="2000" dirty="0" smtClean="0"/>
              <a:t>بخارات آن به سمت بالا حرکت کرده و در سقف تجمع یافته یا در فضا پخش می شود.</a:t>
            </a:r>
          </a:p>
          <a:p>
            <a:pPr algn="r" eaLnBrk="1" hangingPunct="1">
              <a:buFont typeface="Wingdings" pitchFamily="2" charset="2"/>
              <a:buNone/>
              <a:defRPr/>
            </a:pPr>
            <a:endParaRPr lang="en-US" sz="2400" dirty="0" smtClean="0"/>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Effect transition="in" filter="diamond(in)">
                                      <p:cBhvr>
                                        <p:cTn id="13" dur="2000"/>
                                        <p:tgtEl>
                                          <p:spTgt spid="829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2947">
                                            <p:txEl>
                                              <p:pRg st="3" end="3"/>
                                            </p:txEl>
                                          </p:spTgt>
                                        </p:tgtEl>
                                        <p:attrNameLst>
                                          <p:attrName>style.visibility</p:attrName>
                                        </p:attrNameLst>
                                      </p:cBhvr>
                                      <p:to>
                                        <p:strVal val="visible"/>
                                      </p:to>
                                    </p:set>
                                    <p:anim calcmode="lin" valueType="num">
                                      <p:cBhvr additive="base">
                                        <p:cTn id="18" dur="5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29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82947">
                                            <p:txEl>
                                              <p:pRg st="4" end="4"/>
                                            </p:txEl>
                                          </p:spTgt>
                                        </p:tgtEl>
                                        <p:attrNameLst>
                                          <p:attrName>style.visibility</p:attrName>
                                        </p:attrNameLst>
                                      </p:cBhvr>
                                      <p:to>
                                        <p:strVal val="visible"/>
                                      </p:to>
                                    </p:set>
                                    <p:animEffect transition="in" filter="diamond(in)">
                                      <p:cBhvr>
                                        <p:cTn id="24" dur="2000"/>
                                        <p:tgtEl>
                                          <p:spTgt spid="8294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82947">
                                            <p:txEl>
                                              <p:pRg st="6" end="6"/>
                                            </p:txEl>
                                          </p:spTgt>
                                        </p:tgtEl>
                                        <p:attrNameLst>
                                          <p:attrName>style.visibility</p:attrName>
                                        </p:attrNameLst>
                                      </p:cBhvr>
                                      <p:to>
                                        <p:strVal val="visible"/>
                                      </p:to>
                                    </p:set>
                                    <p:animEffect transition="in" filter="diamond(in)">
                                      <p:cBhvr>
                                        <p:cTn id="29" dur="2000"/>
                                        <p:tgtEl>
                                          <p:spTgt spid="8294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82947">
                                            <p:txEl>
                                              <p:pRg st="7" end="7"/>
                                            </p:txEl>
                                          </p:spTgt>
                                        </p:tgtEl>
                                        <p:attrNameLst>
                                          <p:attrName>style.visibility</p:attrName>
                                        </p:attrNameLst>
                                      </p:cBhvr>
                                      <p:to>
                                        <p:strVal val="visible"/>
                                      </p:to>
                                    </p:set>
                                    <p:animEffect transition="in" filter="diamond(in)">
                                      <p:cBhvr>
                                        <p:cTn id="34" dur="2000"/>
                                        <p:tgtEl>
                                          <p:spTgt spid="829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type="body" idx="4294967295"/>
          </p:nvPr>
        </p:nvSpPr>
        <p:spPr>
          <a:xfrm>
            <a:off x="500034" y="1192217"/>
            <a:ext cx="8516937" cy="3951295"/>
          </a:xfrm>
          <a:noFill/>
        </p:spPr>
        <p:txBody>
          <a:bodyPr/>
          <a:lstStyle/>
          <a:p>
            <a:pPr algn="r" eaLnBrk="1" hangingPunct="1">
              <a:buFont typeface="Wingdings" pitchFamily="2" charset="2"/>
              <a:buNone/>
            </a:pPr>
            <a:r>
              <a:rPr lang="fa-IR" sz="2000" dirty="0" smtClean="0">
                <a:effectLst/>
              </a:rPr>
              <a:t>6) مشخصات فنی : اجزای دستگاه باید متناسب با نوع استفاده و مواد خاموش کننده درون آن باشد.</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dirty="0" smtClean="0">
                <a:effectLst/>
              </a:rPr>
              <a:t>7) مشخصات سرلوله پاشنده : تمام کپسول های دارای ظرفیت 3کیلوگرم وبالاتر بایستی دارای</a:t>
            </a:r>
          </a:p>
          <a:p>
            <a:pPr algn="r" eaLnBrk="1" hangingPunct="1">
              <a:buFont typeface="Wingdings" pitchFamily="2" charset="2"/>
              <a:buNone/>
            </a:pPr>
            <a:r>
              <a:rPr lang="fa-IR" sz="2000" dirty="0" smtClean="0">
                <a:effectLst/>
              </a:rPr>
              <a:t>شیلنگ و سرلوله باشند .طول شیلنگ نباید کمتر از 80% ارتفاع خاموش کننده باشد. شیلنگ و سرلوله نباید با مواد خاموش کننده واکنش دهند و نباید تحت فشار دائم باشند.</a:t>
            </a:r>
          </a:p>
          <a:p>
            <a:pPr algn="r" eaLnBrk="1" hangingPunct="1">
              <a:buFont typeface="Wingdings" pitchFamily="2" charset="2"/>
              <a:buNone/>
            </a:pPr>
            <a:endParaRPr lang="fa-IR" sz="2000" dirty="0" smtClean="0">
              <a:effectLst/>
            </a:endParaRPr>
          </a:p>
          <a:p>
            <a:pPr algn="r" eaLnBrk="1" hangingPunct="1">
              <a:buFont typeface="Wingdings" pitchFamily="2" charset="2"/>
              <a:buNone/>
            </a:pPr>
            <a:r>
              <a:rPr lang="fa-IR" sz="2000" dirty="0" smtClean="0">
                <a:effectLst/>
              </a:rPr>
              <a:t>8) علائم و برچسب ها : این علائم باید بر روی خاموش کننده ها حک شود یا توسط برچسب دائمی به آنها متصل شود. جدول زیر مشخصات این خاموش کننده ها را در بر دارد :</a:t>
            </a:r>
          </a:p>
          <a:p>
            <a:pPr algn="r" eaLnBrk="1" hangingPunct="1">
              <a:buFont typeface="Wingdings" pitchFamily="2" charset="2"/>
              <a:buNone/>
            </a:pPr>
            <a:r>
              <a:rPr lang="fa-IR" sz="2000" dirty="0" smtClean="0">
                <a:effectLst/>
              </a:rPr>
              <a:t>                               </a:t>
            </a:r>
            <a:endParaRPr lang="en-US" sz="18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90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 calcmode="lin" valueType="num">
                                      <p:cBhvr additive="base">
                                        <p:cTn id="7" dur="500" fill="hold"/>
                                        <p:tgtEl>
                                          <p:spTgt spid="133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3123">
                                            <p:txEl>
                                              <p:pRg st="2" end="2"/>
                                            </p:txEl>
                                          </p:spTgt>
                                        </p:tgtEl>
                                        <p:attrNameLst>
                                          <p:attrName>style.visibility</p:attrName>
                                        </p:attrNameLst>
                                      </p:cBhvr>
                                      <p:to>
                                        <p:strVal val="visible"/>
                                      </p:to>
                                    </p:set>
                                    <p:anim calcmode="lin" valueType="num">
                                      <p:cBhvr additive="base">
                                        <p:cTn id="13" dur="500" fill="hold"/>
                                        <p:tgtEl>
                                          <p:spTgt spid="1331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2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3123">
                                            <p:txEl>
                                              <p:pRg st="3" end="3"/>
                                            </p:txEl>
                                          </p:spTgt>
                                        </p:tgtEl>
                                        <p:attrNameLst>
                                          <p:attrName>style.visibility</p:attrName>
                                        </p:attrNameLst>
                                      </p:cBhvr>
                                      <p:to>
                                        <p:strVal val="visible"/>
                                      </p:to>
                                    </p:set>
                                    <p:anim calcmode="lin" valueType="num">
                                      <p:cBhvr additive="base">
                                        <p:cTn id="17" dur="500" fill="hold"/>
                                        <p:tgtEl>
                                          <p:spTgt spid="13312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3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3123">
                                            <p:txEl>
                                              <p:pRg st="5" end="5"/>
                                            </p:txEl>
                                          </p:spTgt>
                                        </p:tgtEl>
                                        <p:attrNameLst>
                                          <p:attrName>style.visibility</p:attrName>
                                        </p:attrNameLst>
                                      </p:cBhvr>
                                      <p:to>
                                        <p:strVal val="visible"/>
                                      </p:to>
                                    </p:set>
                                    <p:anim calcmode="lin" valueType="num">
                                      <p:cBhvr additive="base">
                                        <p:cTn id="23" dur="500" fill="hold"/>
                                        <p:tgtEl>
                                          <p:spTgt spid="13312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1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2" name="Rectangle 42"/>
          <p:cNvSpPr>
            <a:spLocks noGrp="1" noChangeArrowheads="1"/>
          </p:cNvSpPr>
          <p:nvPr>
            <p:ph type="title"/>
          </p:nvPr>
        </p:nvSpPr>
        <p:spPr>
          <a:xfrm>
            <a:off x="457200" y="765175"/>
            <a:ext cx="8229600" cy="652463"/>
          </a:xfrm>
        </p:spPr>
        <p:txBody>
          <a:bodyPr/>
          <a:lstStyle/>
          <a:p>
            <a:pPr algn="ctr" eaLnBrk="1" hangingPunct="1"/>
            <a:r>
              <a:rPr lang="fa-IR" sz="2400" dirty="0" smtClean="0">
                <a:effectLst/>
              </a:rPr>
              <a:t>(از کتاب مهندسی حریق تألیف دکتر رستم گلمحمدی)</a:t>
            </a:r>
            <a:endParaRPr lang="en-US" sz="2400" dirty="0" smtClean="0">
              <a:effectLst/>
            </a:endParaRPr>
          </a:p>
        </p:txBody>
      </p:sp>
      <p:graphicFrame>
        <p:nvGraphicFramePr>
          <p:cNvPr id="204845" name="Group 45"/>
          <p:cNvGraphicFramePr>
            <a:graphicFrameLocks noGrp="1"/>
          </p:cNvGraphicFramePr>
          <p:nvPr>
            <p:ph type="tbl" idx="1"/>
          </p:nvPr>
        </p:nvGraphicFramePr>
        <p:xfrm>
          <a:off x="1042988" y="1844675"/>
          <a:ext cx="7345362" cy="4533903"/>
        </p:xfrm>
        <a:graphic>
          <a:graphicData uri="http://schemas.openxmlformats.org/drawingml/2006/table">
            <a:tbl>
              <a:tblPr>
                <a:tableStyleId>{8799B23B-EC83-4686-B30A-512413B5E67A}</a:tableStyleId>
              </a:tblPr>
              <a:tblGrid>
                <a:gridCol w="2157412"/>
                <a:gridCol w="2743200"/>
                <a:gridCol w="2444750"/>
              </a:tblGrid>
              <a:tr h="76200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u="none" strike="noStrike" cap="none" normalizeH="0" baseline="0" dirty="0" smtClean="0">
                          <a:ln>
                            <a:noFill/>
                          </a:ln>
                          <a:effectLst/>
                        </a:rPr>
                        <a:t>رنگ بدنه</a:t>
                      </a:r>
                      <a:endParaRPr kumimoji="0" lang="en-US" sz="2800" b="0" i="0" u="none" strike="noStrike" cap="none" normalizeH="0" baseline="0" dirty="0" smtClean="0">
                        <a:ln>
                          <a:noFill/>
                        </a:ln>
                        <a:solidFill>
                          <a:srgbClr val="000000"/>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800" u="none" strike="noStrike" cap="none" normalizeH="0" baseline="0" smtClean="0">
                          <a:ln>
                            <a:noFill/>
                          </a:ln>
                          <a:effectLst/>
                        </a:rPr>
                        <a:t>کد حریق مرتبط</a:t>
                      </a:r>
                      <a:endParaRPr kumimoji="0" lang="en-US" sz="2800" b="0" i="0" u="none" strike="noStrike" cap="none" normalizeH="0" baseline="0" smtClean="0">
                        <a:ln>
                          <a:noFill/>
                        </a:ln>
                        <a:solidFill>
                          <a:srgbClr val="000000"/>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dirty="0" smtClean="0">
                          <a:ln>
                            <a:noFill/>
                          </a:ln>
                          <a:effectLst/>
                        </a:rPr>
                        <a:t>محتوای کپسول</a:t>
                      </a:r>
                      <a:endParaRPr kumimoji="0" lang="en-US" sz="2400" b="0" i="0" u="none" strike="noStrike" cap="none" normalizeH="0" baseline="0" dirty="0" smtClean="0">
                        <a:ln>
                          <a:noFill/>
                        </a:ln>
                        <a:solidFill>
                          <a:srgbClr val="000000"/>
                        </a:solidFill>
                        <a:effectLst/>
                        <a:latin typeface="Arial" charset="0"/>
                        <a:cs typeface="Arial" charset="0"/>
                      </a:endParaRPr>
                    </a:p>
                  </a:txBody>
                  <a:tcPr anchor="ctr" horzOverflow="overflow"/>
                </a:tc>
              </a:tr>
              <a:tr h="5381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dirty="0" smtClean="0">
                          <a:ln>
                            <a:noFill/>
                          </a:ln>
                          <a:effectLst>
                            <a:outerShdw blurRad="38100" dist="38100" dir="2700000" algn="tl">
                              <a:srgbClr val="C0C0C0"/>
                            </a:outerShdw>
                          </a:effectLst>
                        </a:rPr>
                        <a:t>قرمز</a:t>
                      </a:r>
                      <a:endParaRPr kumimoji="0" lang="en-US" sz="2400" b="0" i="0" u="none" strike="noStrike" cap="none" normalizeH="0" baseline="0" dirty="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rPr>
                        <a:t>A</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آب</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39750">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outerShdw blurRad="38100" dist="38100" dir="2700000" algn="tl">
                              <a:srgbClr val="C0C0C0"/>
                            </a:outerShdw>
                          </a:effectLst>
                        </a:rPr>
                        <a:t>قرمز با باند آبی</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dirty="0" smtClean="0">
                          <a:ln>
                            <a:noFill/>
                          </a:ln>
                          <a:effectLst>
                            <a:outerShdw blurRad="38100" dist="38100" dir="2700000" algn="tl">
                              <a:srgbClr val="C0C0C0"/>
                            </a:outerShdw>
                          </a:effectLst>
                        </a:rPr>
                        <a:t>A-B-C</a:t>
                      </a:r>
                      <a:endParaRPr kumimoji="0" lang="en-US" sz="2400" b="0" i="0" u="none" strike="noStrike" cap="none" normalizeH="0" baseline="0" dirty="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کف</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381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outerShdw blurRad="38100" dist="38100" dir="2700000" algn="tl">
                              <a:srgbClr val="C0C0C0"/>
                            </a:outerShdw>
                          </a:effectLst>
                        </a:rPr>
                        <a:t>قرمز با باند سفید</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outerShdw blurRad="38100" dist="38100" dir="2700000" algn="tl">
                              <a:srgbClr val="C0C0C0"/>
                            </a:outerShdw>
                          </a:effectLst>
                        </a:rPr>
                        <a:t>A-B-C</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پودر شیمیایی</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381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قرمز با باند سفید</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outerShdw blurRad="38100" dist="38100" dir="2700000" algn="tl">
                              <a:srgbClr val="C0C0C0"/>
                            </a:outerShdw>
                          </a:effectLst>
                        </a:rPr>
                        <a:t>D</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پودر خشک</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381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outerShdw blurRad="38100" dist="38100" dir="2700000" algn="tl">
                              <a:srgbClr val="C0C0C0"/>
                            </a:outerShdw>
                          </a:effectLst>
                        </a:rPr>
                        <a:t>قرمز با باند کرم</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outerShdw blurRad="38100" dist="38100" dir="2700000" algn="tl">
                              <a:srgbClr val="C0C0C0"/>
                            </a:outerShdw>
                          </a:effectLst>
                        </a:rPr>
                        <a:t>F</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پودر تر</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413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outerShdw blurRad="38100" dist="38100" dir="2700000" algn="tl">
                              <a:srgbClr val="C0C0C0"/>
                            </a:outerShdw>
                          </a:effectLst>
                        </a:rPr>
                        <a:t>قرمز با باند سیاه</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outerShdw blurRad="38100" dist="38100" dir="2700000" algn="tl">
                              <a:srgbClr val="C0C0C0"/>
                            </a:outerShdw>
                          </a:effectLst>
                        </a:rPr>
                        <a:t>A-B-C-E-F</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rPr>
                        <a:t>Co</a:t>
                      </a:r>
                      <a:r>
                        <a:rPr kumimoji="0" lang="en-US" sz="2400" u="none" strike="noStrike" cap="none" normalizeH="0" baseline="-25000" smtClean="0">
                          <a:ln>
                            <a:noFill/>
                          </a:ln>
                          <a:effectLst/>
                        </a:rPr>
                        <a:t>2</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r h="53816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outerShdw blurRad="38100" dist="38100" dir="2700000" algn="tl">
                              <a:srgbClr val="C0C0C0"/>
                            </a:outerShdw>
                          </a:effectLst>
                        </a:rPr>
                        <a:t>قرمز با باند زرد</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u="none" strike="noStrike" cap="none" normalizeH="0" baseline="0" smtClean="0">
                          <a:ln>
                            <a:noFill/>
                          </a:ln>
                          <a:effectLst>
                            <a:outerShdw blurRad="38100" dist="38100" dir="2700000" algn="tl">
                              <a:srgbClr val="C0C0C0"/>
                            </a:outerShdw>
                          </a:effectLst>
                        </a:rPr>
                        <a:t>A-B-C-E-F</a:t>
                      </a:r>
                      <a:endParaRPr kumimoji="0" lang="en-US" sz="2400" b="0" i="0" u="none" strike="noStrike" cap="none" normalizeH="0" baseline="0" smtClean="0">
                        <a:ln>
                          <a:noFill/>
                        </a:ln>
                        <a:solidFill>
                          <a:srgbClr val="000000"/>
                        </a:solidFill>
                        <a:effectLst>
                          <a:outerShdw blurRad="38100" dist="38100" dir="2700000" algn="tl">
                            <a:srgbClr val="C0C0C0"/>
                          </a:outerShdw>
                        </a:effectLst>
                        <a:latin typeface="Arial"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fa-IR" sz="2400" u="none" strike="noStrike" cap="none" normalizeH="0" baseline="0" smtClean="0">
                          <a:ln>
                            <a:noFill/>
                          </a:ln>
                          <a:effectLst/>
                        </a:rPr>
                        <a:t>هالون</a:t>
                      </a:r>
                      <a:endParaRPr kumimoji="0" lang="en-US" sz="2400" b="0" i="0" u="none" strike="noStrike" cap="none" normalizeH="0" baseline="0" smtClean="0">
                        <a:ln>
                          <a:noFill/>
                        </a:ln>
                        <a:solidFill>
                          <a:srgbClr val="000000"/>
                        </a:solidFill>
                        <a:effectLst/>
                        <a:latin typeface="Arial" charset="0"/>
                        <a:cs typeface="Arial" charset="0"/>
                      </a:endParaRPr>
                    </a:p>
                  </a:txBody>
                  <a:tcPr anchor="ctr" horzOverflow="overflow"/>
                </a:tc>
              </a:tr>
            </a:tbl>
          </a:graphicData>
        </a:graphic>
      </p:graphicFrame>
      <p:sp>
        <p:nvSpPr>
          <p:cNvPr id="4" name="Slide Number Placeholder 3"/>
          <p:cNvSpPr>
            <a:spLocks noGrp="1"/>
          </p:cNvSpPr>
          <p:nvPr>
            <p:ph type="sldNum" sz="quarter" idx="10"/>
          </p:nvPr>
        </p:nvSpPr>
        <p:spPr/>
        <p:txBody>
          <a:bodyPr/>
          <a:lstStyle/>
          <a:p>
            <a:pPr>
              <a:defRPr/>
            </a:pPr>
            <a:fld id="{4FD0E8CE-400A-40E5-896D-2F0C0AFAC799}" type="slidenum">
              <a:rPr lang="fa-IR" smtClean="0"/>
              <a:pPr>
                <a:defRPr/>
              </a:pPr>
              <a:t>91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42"/>
                                        </p:tgtEl>
                                        <p:attrNameLst>
                                          <p:attrName>style.visibility</p:attrName>
                                        </p:attrNameLst>
                                      </p:cBhvr>
                                      <p:to>
                                        <p:strVal val="visible"/>
                                      </p:to>
                                    </p:set>
                                    <p:animEffect transition="in" filter="box(in)">
                                      <p:cBhvr>
                                        <p:cTn id="7" dur="500"/>
                                        <p:tgtEl>
                                          <p:spTgt spid="20484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04845"/>
                                        </p:tgtEl>
                                        <p:attrNameLst>
                                          <p:attrName>style.visibility</p:attrName>
                                        </p:attrNameLst>
                                      </p:cBhvr>
                                      <p:to>
                                        <p:strVal val="visible"/>
                                      </p:to>
                                    </p:set>
                                    <p:anim calcmode="lin" valueType="num">
                                      <p:cBhvr additive="base">
                                        <p:cTn id="12" dur="5000" fill="hold"/>
                                        <p:tgtEl>
                                          <p:spTgt spid="204845"/>
                                        </p:tgtEl>
                                        <p:attrNameLst>
                                          <p:attrName>ppt_x</p:attrName>
                                        </p:attrNameLst>
                                      </p:cBhvr>
                                      <p:tavLst>
                                        <p:tav tm="0">
                                          <p:val>
                                            <p:strVal val="#ppt_x"/>
                                          </p:val>
                                        </p:tav>
                                        <p:tav tm="100000">
                                          <p:val>
                                            <p:strVal val="#ppt_x"/>
                                          </p:val>
                                        </p:tav>
                                      </p:tavLst>
                                    </p:anim>
                                    <p:anim calcmode="lin" valueType="num">
                                      <p:cBhvr additive="base">
                                        <p:cTn id="13" dur="5000" fill="hold"/>
                                        <p:tgtEl>
                                          <p:spTgt spid="2048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idx="4294967295"/>
          </p:nvPr>
        </p:nvSpPr>
        <p:spPr>
          <a:xfrm>
            <a:off x="3357554" y="260350"/>
            <a:ext cx="5643571" cy="6192838"/>
          </a:xfrm>
          <a:noFill/>
        </p:spPr>
        <p:txBody>
          <a:bodyPr/>
          <a:lstStyle/>
          <a:p>
            <a:pPr algn="r" eaLnBrk="1" hangingPunct="1">
              <a:buFont typeface="Wingdings" pitchFamily="2" charset="2"/>
              <a:buNone/>
            </a:pPr>
            <a:endParaRPr lang="fa-IR" sz="2400" dirty="0" smtClean="0">
              <a:solidFill>
                <a:srgbClr val="FF0000"/>
              </a:solidFill>
              <a:effectLst/>
            </a:endParaRPr>
          </a:p>
          <a:p>
            <a:pPr algn="r" eaLnBrk="1" hangingPunct="1">
              <a:buFont typeface="Wingdings" pitchFamily="2" charset="2"/>
              <a:buNone/>
            </a:pPr>
            <a:r>
              <a:rPr lang="fa-IR" sz="2400" dirty="0" smtClean="0">
                <a:solidFill>
                  <a:srgbClr val="FF0000"/>
                </a:solidFill>
                <a:effectLst/>
              </a:rPr>
              <a:t>خاموش کننده های دستی به 5 گروه تقسیم می شوند:</a:t>
            </a: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1) خاموش کننده های محتوی آب</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en-US" sz="2400" dirty="0" smtClean="0">
              <a:effectLst/>
            </a:endParaRPr>
          </a:p>
          <a:p>
            <a:pPr algn="r" eaLnBrk="1" hangingPunct="1">
              <a:buFont typeface="Wingdings" pitchFamily="2" charset="2"/>
              <a:buNone/>
            </a:pPr>
            <a:endParaRPr lang="en-US" sz="2400" dirty="0" smtClean="0"/>
          </a:p>
          <a:p>
            <a:pPr algn="r" eaLnBrk="1" hangingPunct="1">
              <a:buFont typeface="Wingdings" pitchFamily="2" charset="2"/>
              <a:buNone/>
            </a:pPr>
            <a:r>
              <a:rPr lang="fa-IR" sz="2400" dirty="0" smtClean="0">
                <a:effectLst/>
              </a:rPr>
              <a:t>2) خاموش کننده های محتوی کف</a:t>
            </a:r>
          </a:p>
          <a:p>
            <a:pPr algn="r" eaLnBrk="1" hangingPunct="1">
              <a:buFont typeface="Wingdings" pitchFamily="2" charset="2"/>
              <a:buNone/>
            </a:pPr>
            <a:endParaRPr lang="en-US" sz="2400" dirty="0" smtClean="0">
              <a:effectLst/>
            </a:endParaRPr>
          </a:p>
        </p:txBody>
      </p:sp>
      <p:graphicFrame>
        <p:nvGraphicFramePr>
          <p:cNvPr id="134148" name="Object 4"/>
          <p:cNvGraphicFramePr>
            <a:graphicFrameLocks noChangeAspect="1"/>
          </p:cNvGraphicFramePr>
          <p:nvPr/>
        </p:nvGraphicFramePr>
        <p:xfrm>
          <a:off x="214282" y="1142984"/>
          <a:ext cx="3384550" cy="2233612"/>
        </p:xfrm>
        <a:graphic>
          <a:graphicData uri="http://schemas.openxmlformats.org/presentationml/2006/ole">
            <mc:AlternateContent xmlns:mc="http://schemas.openxmlformats.org/markup-compatibility/2006">
              <mc:Choice xmlns:v="urn:schemas-microsoft-com:vml" Requires="v">
                <p:oleObj spid="_x0000_s11270" name="Bitmap Image" r:id="rId3" imgW="3685714" imgH="2390476" progId="PBrush">
                  <p:embed/>
                </p:oleObj>
              </mc:Choice>
              <mc:Fallback>
                <p:oleObj name="Bitmap Image" r:id="rId3" imgW="3685714" imgH="2390476"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82" y="1142984"/>
                        <a:ext cx="3384550"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4149" name="Object 5"/>
          <p:cNvGraphicFramePr>
            <a:graphicFrameLocks noChangeAspect="1"/>
          </p:cNvGraphicFramePr>
          <p:nvPr/>
        </p:nvGraphicFramePr>
        <p:xfrm>
          <a:off x="357158" y="3573463"/>
          <a:ext cx="3133725" cy="2952750"/>
        </p:xfrm>
        <a:graphic>
          <a:graphicData uri="http://schemas.openxmlformats.org/presentationml/2006/ole">
            <mc:AlternateContent xmlns:mc="http://schemas.openxmlformats.org/markup-compatibility/2006">
              <mc:Choice xmlns:v="urn:schemas-microsoft-com:vml" Requires="v">
                <p:oleObj spid="_x0000_s11271" name="Bitmap Image" r:id="rId5" imgW="3134162" imgH="3209524" progId="PBrush">
                  <p:embed/>
                </p:oleObj>
              </mc:Choice>
              <mc:Fallback>
                <p:oleObj name="Bitmap Image" r:id="rId5" imgW="3134162" imgH="3209524"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58" y="3573463"/>
                        <a:ext cx="31337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fld id="{6BD9C2F8-08CA-49F5-BEA7-930E8DE8D713}" type="slidenum">
              <a:rPr lang="fa-IR" smtClean="0"/>
              <a:pPr>
                <a:defRPr/>
              </a:pPr>
              <a:t>92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1" end="1"/>
                                            </p:txEl>
                                          </p:spTgt>
                                        </p:tgtEl>
                                        <p:attrNameLst>
                                          <p:attrName>style.visibility</p:attrName>
                                        </p:attrNameLst>
                                      </p:cBhvr>
                                      <p:to>
                                        <p:strVal val="visible"/>
                                      </p:to>
                                    </p:set>
                                    <p:anim calcmode="lin" valueType="num">
                                      <p:cBhvr additive="base">
                                        <p:cTn id="7"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134147">
                                            <p:txEl>
                                              <p:pRg st="3" end="3"/>
                                            </p:txEl>
                                          </p:spTgt>
                                        </p:tgtEl>
                                        <p:attrNameLst>
                                          <p:attrName>style.visibility</p:attrName>
                                        </p:attrNameLst>
                                      </p:cBhvr>
                                      <p:to>
                                        <p:strVal val="visible"/>
                                      </p:to>
                                    </p:set>
                                    <p:animEffect transition="in" filter="plus(in)">
                                      <p:cBhvr>
                                        <p:cTn id="13" dur="2000"/>
                                        <p:tgtEl>
                                          <p:spTgt spid="13414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34148"/>
                                        </p:tgtEl>
                                        <p:attrNameLst>
                                          <p:attrName>style.visibility</p:attrName>
                                        </p:attrNameLst>
                                      </p:cBhvr>
                                      <p:to>
                                        <p:strVal val="visible"/>
                                      </p:to>
                                    </p:set>
                                    <p:animEffect transition="in" filter="plus(in)">
                                      <p:cBhvr>
                                        <p:cTn id="18" dur="2000"/>
                                        <p:tgtEl>
                                          <p:spTgt spid="134148"/>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 fill="hold">
                                          <p:stCondLst>
                                            <p:cond delay="0"/>
                                          </p:stCondLst>
                                        </p:cTn>
                                        <p:tgtEl>
                                          <p:spTgt spid="134147">
                                            <p:txEl>
                                              <p:pRg st="7" end="7"/>
                                            </p:txEl>
                                          </p:spTgt>
                                        </p:tgtEl>
                                        <p:attrNameLst>
                                          <p:attrName>style.visibility</p:attrName>
                                        </p:attrNameLst>
                                      </p:cBhvr>
                                      <p:to>
                                        <p:strVal val="visible"/>
                                      </p:to>
                                    </p:set>
                                    <p:animEffect transition="in" filter="plus(in)">
                                      <p:cBhvr>
                                        <p:cTn id="23" dur="2000"/>
                                        <p:tgtEl>
                                          <p:spTgt spid="134147">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134149"/>
                                        </p:tgtEl>
                                        <p:attrNameLst>
                                          <p:attrName>style.visibility</p:attrName>
                                        </p:attrNameLst>
                                      </p:cBhvr>
                                      <p:to>
                                        <p:strVal val="visible"/>
                                      </p:to>
                                    </p:set>
                                    <p:animEffect transition="in" filter="plus(in)">
                                      <p:cBhvr>
                                        <p:cTn id="28" dur="2000"/>
                                        <p:tgtEl>
                                          <p:spTgt spid="13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idx="4294967295"/>
          </p:nvPr>
        </p:nvSpPr>
        <p:spPr>
          <a:xfrm>
            <a:off x="4572000" y="333375"/>
            <a:ext cx="4270375" cy="6191250"/>
          </a:xfrm>
          <a:noFill/>
        </p:spPr>
        <p:txBody>
          <a:bodyPr/>
          <a:lstStyle/>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3) خاموش کننده های محتوی پودر شیمیایی</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r>
              <a:rPr lang="fa-IR" sz="2400" dirty="0" smtClean="0">
                <a:effectLst/>
              </a:rPr>
              <a:t>4 ) خاموش کننده های محتوی گاز کربنیک</a:t>
            </a:r>
            <a:endParaRPr lang="en-US" sz="2400" dirty="0" smtClean="0">
              <a:effectLst/>
            </a:endParaRPr>
          </a:p>
        </p:txBody>
      </p:sp>
      <p:graphicFrame>
        <p:nvGraphicFramePr>
          <p:cNvPr id="135172" name="Object 4"/>
          <p:cNvGraphicFramePr>
            <a:graphicFrameLocks noChangeAspect="1"/>
          </p:cNvGraphicFramePr>
          <p:nvPr/>
        </p:nvGraphicFramePr>
        <p:xfrm>
          <a:off x="179388" y="333375"/>
          <a:ext cx="2044700" cy="2519363"/>
        </p:xfrm>
        <a:graphic>
          <a:graphicData uri="http://schemas.openxmlformats.org/presentationml/2006/ole">
            <mc:AlternateContent xmlns:mc="http://schemas.openxmlformats.org/markup-compatibility/2006">
              <mc:Choice xmlns:v="urn:schemas-microsoft-com:vml" Requires="v">
                <p:oleObj spid="_x0000_s12296" name="Bitmap Image" r:id="rId3" imgW="1971950" imgH="2142857" progId="PBrush">
                  <p:embed/>
                </p:oleObj>
              </mc:Choice>
              <mc:Fallback>
                <p:oleObj name="Bitmap Image" r:id="rId3" imgW="1971950" imgH="2142857"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33375"/>
                        <a:ext cx="2044700" cy="251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3" name="Object 5"/>
          <p:cNvGraphicFramePr>
            <a:graphicFrameLocks noChangeAspect="1"/>
          </p:cNvGraphicFramePr>
          <p:nvPr/>
        </p:nvGraphicFramePr>
        <p:xfrm>
          <a:off x="2484438" y="333375"/>
          <a:ext cx="2016125" cy="2506663"/>
        </p:xfrm>
        <a:graphic>
          <a:graphicData uri="http://schemas.openxmlformats.org/presentationml/2006/ole">
            <mc:AlternateContent xmlns:mc="http://schemas.openxmlformats.org/markup-compatibility/2006">
              <mc:Choice xmlns:v="urn:schemas-microsoft-com:vml" Requires="v">
                <p:oleObj spid="_x0000_s12297" name="Bitmap Image" r:id="rId5" imgW="1762371" imgH="2362530" progId="PBrush">
                  <p:embed/>
                </p:oleObj>
              </mc:Choice>
              <mc:Fallback>
                <p:oleObj name="Bitmap Image" r:id="rId5" imgW="1762371" imgH="2362530"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333375"/>
                        <a:ext cx="2016125" cy="25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4" name="Object 6"/>
          <p:cNvGraphicFramePr>
            <a:graphicFrameLocks noChangeAspect="1"/>
          </p:cNvGraphicFramePr>
          <p:nvPr/>
        </p:nvGraphicFramePr>
        <p:xfrm>
          <a:off x="755650" y="3141663"/>
          <a:ext cx="2952750" cy="3521075"/>
        </p:xfrm>
        <a:graphic>
          <a:graphicData uri="http://schemas.openxmlformats.org/presentationml/2006/ole">
            <mc:AlternateContent xmlns:mc="http://schemas.openxmlformats.org/markup-compatibility/2006">
              <mc:Choice xmlns:v="urn:schemas-microsoft-com:vml" Requires="v">
                <p:oleObj spid="_x0000_s12298" name="Bitmap Image" r:id="rId7" imgW="2610214" imgH="3304762" progId="PBrush">
                  <p:embed/>
                </p:oleObj>
              </mc:Choice>
              <mc:Fallback>
                <p:oleObj name="Bitmap Image" r:id="rId7" imgW="2610214" imgH="3304762" progId="PBrush">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650" y="3141663"/>
                        <a:ext cx="2952750"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6BD9C2F8-08CA-49F5-BEA7-930E8DE8D713}" type="slidenum">
              <a:rPr lang="fa-IR" smtClean="0"/>
              <a:pPr>
                <a:defRPr/>
              </a:pPr>
              <a:t>93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35171">
                                            <p:txEl>
                                              <p:pRg st="1" end="1"/>
                                            </p:txEl>
                                          </p:spTgt>
                                        </p:tgtEl>
                                        <p:attrNameLst>
                                          <p:attrName>style.visibility</p:attrName>
                                        </p:attrNameLst>
                                      </p:cBhvr>
                                      <p:to>
                                        <p:strVal val="visible"/>
                                      </p:to>
                                    </p:set>
                                    <p:animEffect transition="in" filter="plus(in)">
                                      <p:cBhvr>
                                        <p:cTn id="7" dur="2000"/>
                                        <p:tgtEl>
                                          <p:spTgt spid="135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plus(in)">
                                      <p:cBhvr>
                                        <p:cTn id="12" dur="2000"/>
                                        <p:tgtEl>
                                          <p:spTgt spid="13517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plus(in)">
                                      <p:cBhvr>
                                        <p:cTn id="17" dur="2000"/>
                                        <p:tgtEl>
                                          <p:spTgt spid="135173"/>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35171">
                                            <p:txEl>
                                              <p:pRg st="6" end="6"/>
                                            </p:txEl>
                                          </p:spTgt>
                                        </p:tgtEl>
                                        <p:attrNameLst>
                                          <p:attrName>style.visibility</p:attrName>
                                        </p:attrNameLst>
                                      </p:cBhvr>
                                      <p:to>
                                        <p:strVal val="visible"/>
                                      </p:to>
                                    </p:set>
                                    <p:animEffect transition="in" filter="plus(in)">
                                      <p:cBhvr>
                                        <p:cTn id="22" dur="2000"/>
                                        <p:tgtEl>
                                          <p:spTgt spid="13517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35174"/>
                                        </p:tgtEl>
                                        <p:attrNameLst>
                                          <p:attrName>style.visibility</p:attrName>
                                        </p:attrNameLst>
                                      </p:cBhvr>
                                      <p:to>
                                        <p:strVal val="visible"/>
                                      </p:to>
                                    </p:set>
                                    <p:animEffect transition="in" filter="plus(in)">
                                      <p:cBhvr>
                                        <p:cTn id="27" dur="20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a:xfrm>
            <a:off x="500034" y="1063616"/>
            <a:ext cx="8229600" cy="1079500"/>
          </a:xfrm>
          <a:noFill/>
        </p:spPr>
        <p:txBody>
          <a:bodyPr/>
          <a:lstStyle/>
          <a:p>
            <a:pPr algn="r" eaLnBrk="1" hangingPunct="1">
              <a:buFont typeface="Wingdings" pitchFamily="2" charset="2"/>
              <a:buNone/>
            </a:pPr>
            <a:r>
              <a:rPr lang="fa-IR" sz="2400" dirty="0" smtClean="0">
                <a:effectLst/>
              </a:rPr>
              <a:t>5) خاموش کننده های محتوی مواد هالوژنه</a:t>
            </a:r>
            <a:endParaRPr lang="en-US" sz="2400" dirty="0" smtClean="0">
              <a:effectLst/>
            </a:endParaRPr>
          </a:p>
        </p:txBody>
      </p:sp>
      <p:graphicFrame>
        <p:nvGraphicFramePr>
          <p:cNvPr id="136196" name="Object 4"/>
          <p:cNvGraphicFramePr>
            <a:graphicFrameLocks noChangeAspect="1"/>
          </p:cNvGraphicFramePr>
          <p:nvPr/>
        </p:nvGraphicFramePr>
        <p:xfrm>
          <a:off x="785786" y="1357298"/>
          <a:ext cx="2786082" cy="5031325"/>
        </p:xfrm>
        <a:graphic>
          <a:graphicData uri="http://schemas.openxmlformats.org/presentationml/2006/ole">
            <mc:AlternateContent xmlns:mc="http://schemas.openxmlformats.org/markup-compatibility/2006">
              <mc:Choice xmlns:v="urn:schemas-microsoft-com:vml" Requires="v">
                <p:oleObj spid="_x0000_s13316" name="Bitmap Image" r:id="rId3" imgW="1724266" imgH="3610479" progId="PBrush">
                  <p:embed/>
                </p:oleObj>
              </mc:Choice>
              <mc:Fallback>
                <p:oleObj name="Bitmap Image" r:id="rId3" imgW="1724266" imgH="3610479"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86" y="1357298"/>
                        <a:ext cx="2786082" cy="5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BD9C2F8-08CA-49F5-BEA7-930E8DE8D713}" type="slidenum">
              <a:rPr lang="fa-IR" smtClean="0"/>
              <a:pPr>
                <a:defRPr/>
              </a:pPr>
              <a:t>94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plus(in)">
                                      <p:cBhvr>
                                        <p:cTn id="7" dur="2000"/>
                                        <p:tgtEl>
                                          <p:spTgt spid="13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36196"/>
                                        </p:tgtEl>
                                        <p:attrNameLst>
                                          <p:attrName>style.visibility</p:attrName>
                                        </p:attrNameLst>
                                      </p:cBhvr>
                                      <p:to>
                                        <p:strVal val="visible"/>
                                      </p:to>
                                    </p:set>
                                    <p:animEffect transition="in" filter="plus(in)">
                                      <p:cBhvr>
                                        <p:cTn id="12" dur="20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95288" y="404813"/>
            <a:ext cx="8229600" cy="936625"/>
          </a:xfrm>
        </p:spPr>
        <p:txBody>
          <a:bodyPr/>
          <a:lstStyle/>
          <a:p>
            <a:pPr algn="ctr" eaLnBrk="1" hangingPunct="1">
              <a:defRPr/>
            </a:pPr>
            <a:r>
              <a:rPr lang="fa-IR" sz="3200" dirty="0" smtClean="0"/>
              <a:t>الف) خاموش کننده های محتوی آب</a:t>
            </a:r>
            <a:endParaRPr lang="en-US" sz="3200" dirty="0" smtClean="0"/>
          </a:p>
        </p:txBody>
      </p:sp>
      <p:sp>
        <p:nvSpPr>
          <p:cNvPr id="137219" name="Rectangle 3"/>
          <p:cNvSpPr>
            <a:spLocks noGrp="1" noChangeArrowheads="1"/>
          </p:cNvSpPr>
          <p:nvPr>
            <p:ph type="body" sz="half" idx="2"/>
          </p:nvPr>
        </p:nvSpPr>
        <p:spPr>
          <a:xfrm>
            <a:off x="1547813" y="1700213"/>
            <a:ext cx="7067550" cy="5157787"/>
          </a:xfrm>
        </p:spPr>
        <p:txBody>
          <a:bodyPr/>
          <a:lstStyle/>
          <a:p>
            <a:pPr algn="r" eaLnBrk="1" hangingPunct="1">
              <a:buFont typeface="Wingdings" pitchFamily="2" charset="2"/>
              <a:buNone/>
            </a:pPr>
            <a:r>
              <a:rPr lang="fa-IR" sz="2800" dirty="0" smtClean="0">
                <a:effectLst/>
              </a:rPr>
              <a:t>  این دسته خاموش کننده قدمت زیادی داشته و به 4 گروه تقسیم می شود :</a:t>
            </a:r>
          </a:p>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800" dirty="0" smtClean="0">
                <a:effectLst/>
              </a:rPr>
              <a:t>1) سودا اسید </a:t>
            </a:r>
          </a:p>
          <a:p>
            <a:pPr algn="r" eaLnBrk="1" hangingPunct="1">
              <a:buFont typeface="Wingdings" pitchFamily="2" charset="2"/>
              <a:buNone/>
            </a:pPr>
            <a:r>
              <a:rPr lang="fa-IR" sz="2800" dirty="0" smtClean="0">
                <a:effectLst/>
              </a:rPr>
              <a:t> 2) آب و هوا </a:t>
            </a:r>
          </a:p>
          <a:p>
            <a:pPr algn="r" eaLnBrk="1" hangingPunct="1">
              <a:buFont typeface="Wingdings" pitchFamily="2" charset="2"/>
              <a:buNone/>
            </a:pPr>
            <a:r>
              <a:rPr lang="fa-IR" sz="2800" dirty="0" smtClean="0">
                <a:effectLst/>
              </a:rPr>
              <a:t> 3) آب و گاز  </a:t>
            </a:r>
          </a:p>
          <a:p>
            <a:pPr algn="r" eaLnBrk="1" hangingPunct="1">
              <a:buFont typeface="Wingdings" pitchFamily="2" charset="2"/>
              <a:buNone/>
            </a:pPr>
            <a:r>
              <a:rPr lang="fa-IR" sz="2800" dirty="0" smtClean="0">
                <a:effectLst/>
              </a:rPr>
              <a:t>  4) آیفکس</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en-US" sz="2400" dirty="0" smtClean="0">
              <a:effectLst/>
            </a:endParaRPr>
          </a:p>
        </p:txBody>
      </p:sp>
      <p:sp>
        <p:nvSpPr>
          <p:cNvPr id="4" name="Slide Number Placeholder 3"/>
          <p:cNvSpPr>
            <a:spLocks noGrp="1"/>
          </p:cNvSpPr>
          <p:nvPr>
            <p:ph type="sldNum" sz="quarter" idx="10"/>
          </p:nvPr>
        </p:nvSpPr>
        <p:spPr/>
        <p:txBody>
          <a:bodyPr/>
          <a:lstStyle/>
          <a:p>
            <a:pPr>
              <a:defRPr/>
            </a:pPr>
            <a:fld id="{69CDF748-EF28-4C41-ADEF-B9BE1B853CDE}" type="slidenum">
              <a:rPr lang="fa-IR" smtClean="0"/>
              <a:pPr>
                <a:defRPr/>
              </a:pPr>
              <a:t>95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7219">
                                            <p:txEl>
                                              <p:pRg st="0" end="0"/>
                                            </p:txEl>
                                          </p:spTgt>
                                        </p:tgtEl>
                                        <p:attrNameLst>
                                          <p:attrName>style.visibility</p:attrName>
                                        </p:attrNameLst>
                                      </p:cBhvr>
                                      <p:to>
                                        <p:strVal val="visible"/>
                                      </p:to>
                                    </p:set>
                                    <p:animEffect transition="in" filter="blinds(horizontal)">
                                      <p:cBhvr>
                                        <p:cTn id="13" dur="500"/>
                                        <p:tgtEl>
                                          <p:spTgt spid="1372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7219">
                                            <p:txEl>
                                              <p:pRg st="2" end="2"/>
                                            </p:txEl>
                                          </p:spTgt>
                                        </p:tgtEl>
                                        <p:attrNameLst>
                                          <p:attrName>style.visibility</p:attrName>
                                        </p:attrNameLst>
                                      </p:cBhvr>
                                      <p:to>
                                        <p:strVal val="visible"/>
                                      </p:to>
                                    </p:set>
                                    <p:anim calcmode="lin" valueType="num">
                                      <p:cBhvr additive="base">
                                        <p:cTn id="18" dur="500" fill="hold"/>
                                        <p:tgtEl>
                                          <p:spTgt spid="13721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7219">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7219">
                                            <p:txEl>
                                              <p:pRg st="3" end="3"/>
                                            </p:txEl>
                                          </p:spTgt>
                                        </p:tgtEl>
                                        <p:attrNameLst>
                                          <p:attrName>style.visibility</p:attrName>
                                        </p:attrNameLst>
                                      </p:cBhvr>
                                      <p:to>
                                        <p:strVal val="visible"/>
                                      </p:to>
                                    </p:set>
                                    <p:anim calcmode="lin" valueType="num">
                                      <p:cBhvr additive="base">
                                        <p:cTn id="22" dur="500" fill="hold"/>
                                        <p:tgtEl>
                                          <p:spTgt spid="13721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7219">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7219">
                                            <p:txEl>
                                              <p:pRg st="4" end="4"/>
                                            </p:txEl>
                                          </p:spTgt>
                                        </p:tgtEl>
                                        <p:attrNameLst>
                                          <p:attrName>style.visibility</p:attrName>
                                        </p:attrNameLst>
                                      </p:cBhvr>
                                      <p:to>
                                        <p:strVal val="visible"/>
                                      </p:to>
                                    </p:set>
                                    <p:anim calcmode="lin" valueType="num">
                                      <p:cBhvr additive="base">
                                        <p:cTn id="26" dur="5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7219">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37219">
                                            <p:txEl>
                                              <p:pRg st="5" end="5"/>
                                            </p:txEl>
                                          </p:spTgt>
                                        </p:tgtEl>
                                        <p:attrNameLst>
                                          <p:attrName>style.visibility</p:attrName>
                                        </p:attrNameLst>
                                      </p:cBhvr>
                                      <p:to>
                                        <p:strVal val="visible"/>
                                      </p:to>
                                    </p:set>
                                    <p:anim calcmode="lin" valueType="num">
                                      <p:cBhvr additive="base">
                                        <p:cTn id="30" dur="500" fill="hold"/>
                                        <p:tgtEl>
                                          <p:spTgt spid="137219">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72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type="body" idx="4294967295"/>
          </p:nvPr>
        </p:nvSpPr>
        <p:spPr>
          <a:xfrm>
            <a:off x="414366" y="1181116"/>
            <a:ext cx="8229600" cy="4533900"/>
          </a:xfrm>
          <a:noFill/>
        </p:spPr>
        <p:txBody>
          <a:bodyPr/>
          <a:lstStyle/>
          <a:p>
            <a:pPr algn="r" eaLnBrk="1" hangingPunct="1">
              <a:buFont typeface="Wingdings" pitchFamily="2" charset="2"/>
              <a:buNone/>
            </a:pPr>
            <a:r>
              <a:rPr lang="fa-IR" sz="2800" dirty="0" smtClean="0">
                <a:effectLst/>
              </a:rPr>
              <a:t>1) سودا اسید :</a:t>
            </a:r>
            <a:r>
              <a:rPr lang="fa-IR" sz="4000" dirty="0" smtClean="0">
                <a:effectLst/>
              </a:rPr>
              <a:t> </a:t>
            </a:r>
          </a:p>
          <a:p>
            <a:pPr algn="r" eaLnBrk="1" hangingPunct="1">
              <a:buFont typeface="Wingdings" pitchFamily="2" charset="2"/>
              <a:buNone/>
            </a:pPr>
            <a:r>
              <a:rPr lang="fa-IR" sz="2400" dirty="0" smtClean="0">
                <a:effectLst/>
              </a:rPr>
              <a:t>این خاموش کننده یکی از قدیمی ترین و معمول ترین دستگاه آتش نشانی است.</a:t>
            </a:r>
          </a:p>
          <a:p>
            <a:pPr algn="r" eaLnBrk="1" hangingPunct="1">
              <a:buFont typeface="Wingdings" pitchFamily="2" charset="2"/>
              <a:buNone/>
            </a:pPr>
            <a:r>
              <a:rPr lang="fa-IR" sz="2400" dirty="0" smtClean="0">
                <a:effectLst/>
              </a:rPr>
              <a:t> دو سوم حجم آن آب و بیکربنات سدیم می باشد که به آن مقداری اسید سولفوریک به منظور ایجاد نیرو برای خارج کردن آب داخل خاموش کننده اضافه </a:t>
            </a:r>
          </a:p>
          <a:p>
            <a:pPr algn="r" eaLnBrk="1" hangingPunct="1">
              <a:buFont typeface="Wingdings" pitchFamily="2" charset="2"/>
              <a:buNone/>
            </a:pPr>
            <a:r>
              <a:rPr lang="fa-IR" sz="2400" dirty="0" smtClean="0">
                <a:effectLst/>
              </a:rPr>
              <a:t>می شود. </a:t>
            </a:r>
          </a:p>
          <a:p>
            <a:pPr algn="r" eaLnBrk="1" hangingPunct="1">
              <a:buFont typeface="Wingdings" pitchFamily="2" charset="2"/>
              <a:buNone/>
            </a:pPr>
            <a:r>
              <a:rPr lang="fa-IR" sz="2400" dirty="0" smtClean="0">
                <a:effectLst/>
              </a:rPr>
              <a:t>باید توجه کرد مقدار بیکربنات سدیم در حدی باشد که تمام اسید موجود را خنثی کند.</a:t>
            </a:r>
            <a:endParaRPr lang="en-US" sz="2400" dirty="0" smtClean="0">
              <a:effectLst/>
            </a:endParaRPr>
          </a:p>
        </p:txBody>
      </p:sp>
      <p:sp>
        <p:nvSpPr>
          <p:cNvPr id="3" name="Slide Number Placeholder 2"/>
          <p:cNvSpPr>
            <a:spLocks noGrp="1"/>
          </p:cNvSpPr>
          <p:nvPr>
            <p:ph type="sldNum" sz="quarter" idx="12"/>
          </p:nvPr>
        </p:nvSpPr>
        <p:spPr/>
        <p:txBody>
          <a:bodyPr/>
          <a:lstStyle/>
          <a:p>
            <a:pPr>
              <a:defRPr/>
            </a:pPr>
            <a:fld id="{6BD9C2F8-08CA-49F5-BEA7-930E8DE8D713}" type="slidenum">
              <a:rPr lang="fa-IR" smtClean="0"/>
              <a:pPr>
                <a:defRPr/>
              </a:pPr>
              <a:t>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wipe(down)">
                                      <p:cBhvr>
                                        <p:cTn id="7" dur="5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 calcmode="lin" valueType="num">
                                      <p:cBhvr additive="base">
                                        <p:cTn id="12" dur="5000" fill="hold"/>
                                        <p:tgtEl>
                                          <p:spTgt spid="202755">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202755">
                                            <p:txEl>
                                              <p:pRg st="1" end="1"/>
                                            </p:txEl>
                                          </p:spTgt>
                                        </p:tgtEl>
                                        <p:attrNameLst>
                                          <p:attrName>ppt_y</p:attrName>
                                        </p:attrNameLst>
                                      </p:cBhvr>
                                      <p:tavLst>
                                        <p:tav tm="0">
                                          <p:val>
                                            <p:strVal val="1+#ppt_h/2"/>
                                          </p:val>
                                        </p:tav>
                                        <p:tav tm="100000">
                                          <p:val>
                                            <p:strVal val="#ppt_y"/>
                                          </p:val>
                                        </p:tav>
                                      </p:tavLst>
                                    </p:anim>
                                  </p:childTnLst>
                                </p:cTn>
                              </p:par>
                              <p:par>
                                <p:cTn id="14" presetID="7" presetClass="entr" presetSubtype="4" fill="hold" nodeType="withEffect">
                                  <p:stCondLst>
                                    <p:cond delay="0"/>
                                  </p:stCondLst>
                                  <p:childTnLst>
                                    <p:set>
                                      <p:cBhvr>
                                        <p:cTn id="15" dur="1" fill="hold">
                                          <p:stCondLst>
                                            <p:cond delay="0"/>
                                          </p:stCondLst>
                                        </p:cTn>
                                        <p:tgtEl>
                                          <p:spTgt spid="202755">
                                            <p:txEl>
                                              <p:pRg st="2" end="2"/>
                                            </p:txEl>
                                          </p:spTgt>
                                        </p:tgtEl>
                                        <p:attrNameLst>
                                          <p:attrName>style.visibility</p:attrName>
                                        </p:attrNameLst>
                                      </p:cBhvr>
                                      <p:to>
                                        <p:strVal val="visible"/>
                                      </p:to>
                                    </p:set>
                                    <p:anim calcmode="lin" valueType="num">
                                      <p:cBhvr additive="base">
                                        <p:cTn id="16" dur="5000" fill="hold"/>
                                        <p:tgtEl>
                                          <p:spTgt spid="202755">
                                            <p:txEl>
                                              <p:pRg st="2" end="2"/>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202755">
                                            <p:txEl>
                                              <p:pRg st="2" end="2"/>
                                            </p:txEl>
                                          </p:spTgt>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0"/>
                                  </p:stCondLst>
                                  <p:childTnLst>
                                    <p:set>
                                      <p:cBhvr>
                                        <p:cTn id="19" dur="1" fill="hold">
                                          <p:stCondLst>
                                            <p:cond delay="0"/>
                                          </p:stCondLst>
                                        </p:cTn>
                                        <p:tgtEl>
                                          <p:spTgt spid="202755">
                                            <p:txEl>
                                              <p:pRg st="3" end="3"/>
                                            </p:txEl>
                                          </p:spTgt>
                                        </p:tgtEl>
                                        <p:attrNameLst>
                                          <p:attrName>style.visibility</p:attrName>
                                        </p:attrNameLst>
                                      </p:cBhvr>
                                      <p:to>
                                        <p:strVal val="visible"/>
                                      </p:to>
                                    </p:set>
                                    <p:anim calcmode="lin" valueType="num">
                                      <p:cBhvr additive="base">
                                        <p:cTn id="20" dur="5000" fill="hold"/>
                                        <p:tgtEl>
                                          <p:spTgt spid="202755">
                                            <p:txEl>
                                              <p:pRg st="3" end="3"/>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202755">
                                            <p:txEl>
                                              <p:pRg st="3" end="3"/>
                                            </p:txEl>
                                          </p:spTgt>
                                        </p:tgtEl>
                                        <p:attrNameLst>
                                          <p:attrName>ppt_y</p:attrName>
                                        </p:attrNameLst>
                                      </p:cBhvr>
                                      <p:tavLst>
                                        <p:tav tm="0">
                                          <p:val>
                                            <p:strVal val="1+#ppt_h/2"/>
                                          </p:val>
                                        </p:tav>
                                        <p:tav tm="100000">
                                          <p:val>
                                            <p:strVal val="#ppt_y"/>
                                          </p:val>
                                        </p:tav>
                                      </p:tavLst>
                                    </p:anim>
                                  </p:childTnLst>
                                </p:cTn>
                              </p:par>
                              <p:par>
                                <p:cTn id="22" presetID="7" presetClass="entr" presetSubtype="4" fill="hold" nodeType="withEffect">
                                  <p:stCondLst>
                                    <p:cond delay="0"/>
                                  </p:stCondLst>
                                  <p:childTnLst>
                                    <p:set>
                                      <p:cBhvr>
                                        <p:cTn id="23" dur="1" fill="hold">
                                          <p:stCondLst>
                                            <p:cond delay="0"/>
                                          </p:stCondLst>
                                        </p:cTn>
                                        <p:tgtEl>
                                          <p:spTgt spid="202755">
                                            <p:txEl>
                                              <p:pRg st="4" end="4"/>
                                            </p:txEl>
                                          </p:spTgt>
                                        </p:tgtEl>
                                        <p:attrNameLst>
                                          <p:attrName>style.visibility</p:attrName>
                                        </p:attrNameLst>
                                      </p:cBhvr>
                                      <p:to>
                                        <p:strVal val="visible"/>
                                      </p:to>
                                    </p:set>
                                    <p:anim calcmode="lin" valueType="num">
                                      <p:cBhvr additive="base">
                                        <p:cTn id="24" dur="5000" fill="hold"/>
                                        <p:tgtEl>
                                          <p:spTgt spid="202755">
                                            <p:txEl>
                                              <p:pRg st="4" end="4"/>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2027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83" name="Object 7"/>
          <p:cNvGraphicFramePr>
            <a:graphicFrameLocks noChangeAspect="1"/>
          </p:cNvGraphicFramePr>
          <p:nvPr/>
        </p:nvGraphicFramePr>
        <p:xfrm>
          <a:off x="3132138" y="1196975"/>
          <a:ext cx="2305050" cy="4467225"/>
        </p:xfrm>
        <a:graphic>
          <a:graphicData uri="http://schemas.openxmlformats.org/presentationml/2006/ole">
            <mc:AlternateContent xmlns:mc="http://schemas.openxmlformats.org/markup-compatibility/2006">
              <mc:Choice xmlns:v="urn:schemas-microsoft-com:vml" Requires="v">
                <p:oleObj spid="_x0000_s14340" name="Bitmap Image" r:id="rId3" imgW="2019048" imgH="3820058" progId="PBrush">
                  <p:embed/>
                </p:oleObj>
              </mc:Choice>
              <mc:Fallback>
                <p:oleObj name="Bitmap Image" r:id="rId3" imgW="2019048" imgH="3820058" progId="PBrush">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196975"/>
                        <a:ext cx="23050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184" name="Line 8"/>
          <p:cNvSpPr>
            <a:spLocks noChangeShapeType="1"/>
          </p:cNvSpPr>
          <p:nvPr/>
        </p:nvSpPr>
        <p:spPr bwMode="auto">
          <a:xfrm flipH="1">
            <a:off x="2484438" y="5084763"/>
            <a:ext cx="1150937" cy="360362"/>
          </a:xfrm>
          <a:prstGeom prst="line">
            <a:avLst/>
          </a:prstGeom>
          <a:noFill/>
          <a:ln w="9525">
            <a:solidFill>
              <a:schemeClr val="tx1"/>
            </a:solidFill>
            <a:round/>
            <a:headEnd/>
            <a:tailEnd type="triangle" w="med" len="med"/>
          </a:ln>
        </p:spPr>
        <p:txBody>
          <a:bodyPr/>
          <a:lstStyle/>
          <a:p>
            <a:endParaRPr lang="en-US"/>
          </a:p>
        </p:txBody>
      </p:sp>
      <p:sp>
        <p:nvSpPr>
          <p:cNvPr id="178186" name="Line 10"/>
          <p:cNvSpPr>
            <a:spLocks noChangeShapeType="1"/>
          </p:cNvSpPr>
          <p:nvPr/>
        </p:nvSpPr>
        <p:spPr bwMode="auto">
          <a:xfrm flipH="1">
            <a:off x="2411413" y="4365625"/>
            <a:ext cx="1223962" cy="142875"/>
          </a:xfrm>
          <a:prstGeom prst="line">
            <a:avLst/>
          </a:prstGeom>
          <a:noFill/>
          <a:ln w="9525">
            <a:solidFill>
              <a:schemeClr val="tx1"/>
            </a:solidFill>
            <a:round/>
            <a:headEnd/>
            <a:tailEnd type="triangle" w="med" len="med"/>
          </a:ln>
        </p:spPr>
        <p:txBody>
          <a:bodyPr/>
          <a:lstStyle/>
          <a:p>
            <a:endParaRPr lang="en-US"/>
          </a:p>
        </p:txBody>
      </p:sp>
      <p:sp>
        <p:nvSpPr>
          <p:cNvPr id="178189" name="Line 13"/>
          <p:cNvSpPr>
            <a:spLocks noChangeShapeType="1"/>
          </p:cNvSpPr>
          <p:nvPr/>
        </p:nvSpPr>
        <p:spPr bwMode="auto">
          <a:xfrm flipH="1" flipV="1">
            <a:off x="2700338" y="3284538"/>
            <a:ext cx="1295400" cy="144462"/>
          </a:xfrm>
          <a:prstGeom prst="line">
            <a:avLst/>
          </a:prstGeom>
          <a:noFill/>
          <a:ln w="9525">
            <a:solidFill>
              <a:schemeClr val="tx1"/>
            </a:solidFill>
            <a:round/>
            <a:headEnd/>
            <a:tailEnd type="triangle" w="med" len="med"/>
          </a:ln>
        </p:spPr>
        <p:txBody>
          <a:bodyPr/>
          <a:lstStyle/>
          <a:p>
            <a:endParaRPr lang="en-US"/>
          </a:p>
        </p:txBody>
      </p:sp>
      <p:sp>
        <p:nvSpPr>
          <p:cNvPr id="178191" name="Line 15"/>
          <p:cNvSpPr>
            <a:spLocks noChangeShapeType="1"/>
          </p:cNvSpPr>
          <p:nvPr/>
        </p:nvSpPr>
        <p:spPr bwMode="auto">
          <a:xfrm>
            <a:off x="4787900" y="4581525"/>
            <a:ext cx="1223963" cy="574675"/>
          </a:xfrm>
          <a:prstGeom prst="line">
            <a:avLst/>
          </a:prstGeom>
          <a:noFill/>
          <a:ln w="9525">
            <a:solidFill>
              <a:schemeClr val="tx1"/>
            </a:solidFill>
            <a:round/>
            <a:headEnd/>
            <a:tailEnd type="triangle" w="med" len="med"/>
          </a:ln>
        </p:spPr>
        <p:txBody>
          <a:bodyPr/>
          <a:lstStyle/>
          <a:p>
            <a:endParaRPr lang="en-US"/>
          </a:p>
        </p:txBody>
      </p:sp>
      <p:sp>
        <p:nvSpPr>
          <p:cNvPr id="178193" name="Line 17"/>
          <p:cNvSpPr>
            <a:spLocks noChangeShapeType="1"/>
          </p:cNvSpPr>
          <p:nvPr/>
        </p:nvSpPr>
        <p:spPr bwMode="auto">
          <a:xfrm flipH="1" flipV="1">
            <a:off x="2916238" y="1773238"/>
            <a:ext cx="1657350" cy="214312"/>
          </a:xfrm>
          <a:prstGeom prst="line">
            <a:avLst/>
          </a:prstGeom>
          <a:noFill/>
          <a:ln w="9525">
            <a:solidFill>
              <a:schemeClr val="tx1"/>
            </a:solidFill>
            <a:round/>
            <a:headEnd/>
            <a:tailEnd type="triangle" w="med" len="med"/>
          </a:ln>
        </p:spPr>
        <p:txBody>
          <a:bodyPr/>
          <a:lstStyle/>
          <a:p>
            <a:endParaRPr lang="en-US"/>
          </a:p>
        </p:txBody>
      </p:sp>
      <p:sp>
        <p:nvSpPr>
          <p:cNvPr id="178196" name="Line 20"/>
          <p:cNvSpPr>
            <a:spLocks noChangeShapeType="1"/>
          </p:cNvSpPr>
          <p:nvPr/>
        </p:nvSpPr>
        <p:spPr bwMode="auto">
          <a:xfrm flipH="1" flipV="1">
            <a:off x="3492500" y="836613"/>
            <a:ext cx="1150938" cy="431800"/>
          </a:xfrm>
          <a:prstGeom prst="line">
            <a:avLst/>
          </a:prstGeom>
          <a:noFill/>
          <a:ln w="9525">
            <a:solidFill>
              <a:schemeClr val="tx1"/>
            </a:solidFill>
            <a:round/>
            <a:headEnd/>
            <a:tailEnd type="triangle" w="med" len="med"/>
          </a:ln>
        </p:spPr>
        <p:txBody>
          <a:bodyPr/>
          <a:lstStyle/>
          <a:p>
            <a:endParaRPr lang="en-US"/>
          </a:p>
        </p:txBody>
      </p:sp>
      <p:sp>
        <p:nvSpPr>
          <p:cNvPr id="178198" name="Line 22"/>
          <p:cNvSpPr>
            <a:spLocks noChangeShapeType="1"/>
          </p:cNvSpPr>
          <p:nvPr/>
        </p:nvSpPr>
        <p:spPr bwMode="auto">
          <a:xfrm flipV="1">
            <a:off x="4787900" y="2420938"/>
            <a:ext cx="1584325" cy="0"/>
          </a:xfrm>
          <a:prstGeom prst="line">
            <a:avLst/>
          </a:prstGeom>
          <a:noFill/>
          <a:ln w="9525">
            <a:solidFill>
              <a:schemeClr val="tx1"/>
            </a:solidFill>
            <a:round/>
            <a:headEnd/>
            <a:tailEnd type="triangle" w="med" len="med"/>
          </a:ln>
        </p:spPr>
        <p:txBody>
          <a:bodyPr/>
          <a:lstStyle/>
          <a:p>
            <a:endParaRPr lang="en-US"/>
          </a:p>
        </p:txBody>
      </p:sp>
      <p:sp>
        <p:nvSpPr>
          <p:cNvPr id="178200" name="Line 24"/>
          <p:cNvSpPr>
            <a:spLocks noChangeShapeType="1"/>
          </p:cNvSpPr>
          <p:nvPr/>
        </p:nvSpPr>
        <p:spPr bwMode="auto">
          <a:xfrm flipV="1">
            <a:off x="5292725" y="1341438"/>
            <a:ext cx="1008063" cy="574675"/>
          </a:xfrm>
          <a:prstGeom prst="line">
            <a:avLst/>
          </a:prstGeom>
          <a:noFill/>
          <a:ln w="9525">
            <a:solidFill>
              <a:schemeClr val="tx1"/>
            </a:solidFill>
            <a:round/>
            <a:headEnd/>
            <a:tailEnd type="triangle" w="med" len="med"/>
          </a:ln>
        </p:spPr>
        <p:txBody>
          <a:bodyPr/>
          <a:lstStyle/>
          <a:p>
            <a:endParaRPr lang="en-US"/>
          </a:p>
        </p:txBody>
      </p:sp>
      <p:sp>
        <p:nvSpPr>
          <p:cNvPr id="178202" name="Line 26"/>
          <p:cNvSpPr>
            <a:spLocks noChangeShapeType="1"/>
          </p:cNvSpPr>
          <p:nvPr/>
        </p:nvSpPr>
        <p:spPr bwMode="auto">
          <a:xfrm>
            <a:off x="4787900" y="2709863"/>
            <a:ext cx="1439863" cy="574675"/>
          </a:xfrm>
          <a:prstGeom prst="line">
            <a:avLst/>
          </a:prstGeom>
          <a:noFill/>
          <a:ln w="9525">
            <a:solidFill>
              <a:schemeClr val="tx1"/>
            </a:solidFill>
            <a:round/>
            <a:headEnd/>
            <a:tailEnd type="triangle" w="med" len="med"/>
          </a:ln>
        </p:spPr>
        <p:txBody>
          <a:bodyPr/>
          <a:lstStyle/>
          <a:p>
            <a:endParaRPr lang="en-US"/>
          </a:p>
        </p:txBody>
      </p:sp>
      <p:sp>
        <p:nvSpPr>
          <p:cNvPr id="178204" name="Text Box 28"/>
          <p:cNvSpPr txBox="1">
            <a:spLocks noChangeArrowheads="1"/>
          </p:cNvSpPr>
          <p:nvPr/>
        </p:nvSpPr>
        <p:spPr bwMode="auto">
          <a:xfrm>
            <a:off x="611188" y="4221163"/>
            <a:ext cx="1584325" cy="457200"/>
          </a:xfrm>
          <a:prstGeom prst="rect">
            <a:avLst/>
          </a:prstGeom>
          <a:noFill/>
          <a:ln w="12700">
            <a:noFill/>
            <a:miter lim="800000"/>
            <a:headEnd/>
            <a:tailEnd/>
          </a:ln>
        </p:spPr>
        <p:txBody>
          <a:bodyPr>
            <a:spAutoFit/>
          </a:bodyPr>
          <a:lstStyle/>
          <a:p>
            <a:pPr>
              <a:spcBef>
                <a:spcPct val="50000"/>
              </a:spcBef>
            </a:pPr>
            <a:r>
              <a:rPr lang="fa-IR"/>
              <a:t>شیلنگ تخلیه</a:t>
            </a:r>
            <a:endParaRPr lang="en-US"/>
          </a:p>
        </p:txBody>
      </p:sp>
      <p:sp>
        <p:nvSpPr>
          <p:cNvPr id="178205" name="Text Box 29"/>
          <p:cNvSpPr txBox="1">
            <a:spLocks noChangeArrowheads="1"/>
          </p:cNvSpPr>
          <p:nvPr/>
        </p:nvSpPr>
        <p:spPr bwMode="auto">
          <a:xfrm>
            <a:off x="827088" y="5300663"/>
            <a:ext cx="1441450" cy="457200"/>
          </a:xfrm>
          <a:prstGeom prst="rect">
            <a:avLst/>
          </a:prstGeom>
          <a:noFill/>
          <a:ln w="12700">
            <a:noFill/>
            <a:miter lim="800000"/>
            <a:headEnd/>
            <a:tailEnd/>
          </a:ln>
        </p:spPr>
        <p:txBody>
          <a:bodyPr>
            <a:spAutoFit/>
          </a:bodyPr>
          <a:lstStyle/>
          <a:p>
            <a:pPr>
              <a:spcBef>
                <a:spcPct val="50000"/>
              </a:spcBef>
            </a:pPr>
            <a:r>
              <a:rPr lang="fa-IR"/>
              <a:t>نازل</a:t>
            </a:r>
            <a:endParaRPr lang="en-US"/>
          </a:p>
        </p:txBody>
      </p:sp>
      <p:sp>
        <p:nvSpPr>
          <p:cNvPr id="178206" name="Text Box 30"/>
          <p:cNvSpPr txBox="1">
            <a:spLocks noChangeArrowheads="1"/>
          </p:cNvSpPr>
          <p:nvPr/>
        </p:nvSpPr>
        <p:spPr bwMode="auto">
          <a:xfrm>
            <a:off x="1042988" y="2997200"/>
            <a:ext cx="1441450" cy="457200"/>
          </a:xfrm>
          <a:prstGeom prst="rect">
            <a:avLst/>
          </a:prstGeom>
          <a:noFill/>
          <a:ln w="12700">
            <a:noFill/>
            <a:miter lim="800000"/>
            <a:headEnd/>
            <a:tailEnd/>
          </a:ln>
        </p:spPr>
        <p:txBody>
          <a:bodyPr>
            <a:spAutoFit/>
          </a:bodyPr>
          <a:lstStyle/>
          <a:p>
            <a:pPr>
              <a:spcBef>
                <a:spcPct val="50000"/>
              </a:spcBef>
            </a:pPr>
            <a:r>
              <a:rPr lang="fa-IR"/>
              <a:t>لوله خروجی</a:t>
            </a:r>
            <a:endParaRPr lang="en-US"/>
          </a:p>
        </p:txBody>
      </p:sp>
      <p:sp>
        <p:nvSpPr>
          <p:cNvPr id="178207" name="Text Box 31"/>
          <p:cNvSpPr txBox="1">
            <a:spLocks noChangeArrowheads="1"/>
          </p:cNvSpPr>
          <p:nvPr/>
        </p:nvSpPr>
        <p:spPr bwMode="auto">
          <a:xfrm>
            <a:off x="5795963" y="3357563"/>
            <a:ext cx="1655762" cy="457200"/>
          </a:xfrm>
          <a:prstGeom prst="rect">
            <a:avLst/>
          </a:prstGeom>
          <a:noFill/>
          <a:ln w="12700">
            <a:noFill/>
            <a:miter lim="800000"/>
            <a:headEnd/>
            <a:tailEnd/>
          </a:ln>
        </p:spPr>
        <p:txBody>
          <a:bodyPr>
            <a:spAutoFit/>
          </a:bodyPr>
          <a:lstStyle/>
          <a:p>
            <a:pPr>
              <a:spcBef>
                <a:spcPct val="50000"/>
              </a:spcBef>
            </a:pPr>
            <a:r>
              <a:rPr lang="fa-IR"/>
              <a:t>فضای خالی</a:t>
            </a:r>
            <a:endParaRPr lang="en-US"/>
          </a:p>
        </p:txBody>
      </p:sp>
      <p:sp>
        <p:nvSpPr>
          <p:cNvPr id="178208" name="Text Box 32"/>
          <p:cNvSpPr txBox="1">
            <a:spLocks noChangeArrowheads="1"/>
          </p:cNvSpPr>
          <p:nvPr/>
        </p:nvSpPr>
        <p:spPr bwMode="auto">
          <a:xfrm>
            <a:off x="6084888" y="5229225"/>
            <a:ext cx="1871662" cy="822325"/>
          </a:xfrm>
          <a:prstGeom prst="rect">
            <a:avLst/>
          </a:prstGeom>
          <a:noFill/>
          <a:ln w="12700">
            <a:noFill/>
            <a:miter lim="800000"/>
            <a:headEnd/>
            <a:tailEnd/>
          </a:ln>
        </p:spPr>
        <p:txBody>
          <a:bodyPr>
            <a:spAutoFit/>
          </a:bodyPr>
          <a:lstStyle/>
          <a:p>
            <a:pPr>
              <a:spcBef>
                <a:spcPct val="50000"/>
              </a:spcBef>
            </a:pPr>
            <a:r>
              <a:rPr lang="fa-IR"/>
              <a:t>آب و بیکربنات سدیم</a:t>
            </a:r>
            <a:endParaRPr lang="en-US"/>
          </a:p>
        </p:txBody>
      </p:sp>
      <p:sp>
        <p:nvSpPr>
          <p:cNvPr id="178209" name="Text Box 33"/>
          <p:cNvSpPr txBox="1">
            <a:spLocks noChangeArrowheads="1"/>
          </p:cNvSpPr>
          <p:nvPr/>
        </p:nvSpPr>
        <p:spPr bwMode="auto">
          <a:xfrm>
            <a:off x="6443663" y="908050"/>
            <a:ext cx="1584325" cy="457200"/>
          </a:xfrm>
          <a:prstGeom prst="rect">
            <a:avLst/>
          </a:prstGeom>
          <a:noFill/>
          <a:ln w="12700">
            <a:noFill/>
            <a:miter lim="800000"/>
            <a:headEnd/>
            <a:tailEnd/>
          </a:ln>
        </p:spPr>
        <p:txBody>
          <a:bodyPr>
            <a:spAutoFit/>
          </a:bodyPr>
          <a:lstStyle/>
          <a:p>
            <a:pPr>
              <a:spcBef>
                <a:spcPct val="50000"/>
              </a:spcBef>
            </a:pPr>
            <a:r>
              <a:rPr lang="fa-IR"/>
              <a:t>دستگیره حمل</a:t>
            </a:r>
            <a:endParaRPr lang="en-US"/>
          </a:p>
        </p:txBody>
      </p:sp>
      <p:sp>
        <p:nvSpPr>
          <p:cNvPr id="178210" name="Text Box 34"/>
          <p:cNvSpPr txBox="1">
            <a:spLocks noChangeArrowheads="1"/>
          </p:cNvSpPr>
          <p:nvPr/>
        </p:nvSpPr>
        <p:spPr bwMode="auto">
          <a:xfrm>
            <a:off x="6372225" y="2133600"/>
            <a:ext cx="1655763" cy="822325"/>
          </a:xfrm>
          <a:prstGeom prst="rect">
            <a:avLst/>
          </a:prstGeom>
          <a:noFill/>
          <a:ln w="12700">
            <a:noFill/>
            <a:miter lim="800000"/>
            <a:headEnd/>
            <a:tailEnd/>
          </a:ln>
        </p:spPr>
        <p:txBody>
          <a:bodyPr>
            <a:spAutoFit/>
          </a:bodyPr>
          <a:lstStyle/>
          <a:p>
            <a:pPr>
              <a:spcBef>
                <a:spcPct val="50000"/>
              </a:spcBef>
            </a:pPr>
            <a:r>
              <a:rPr lang="fa-IR"/>
              <a:t>شیشه اسید سولفوریک</a:t>
            </a:r>
            <a:endParaRPr lang="en-US"/>
          </a:p>
        </p:txBody>
      </p:sp>
      <p:sp>
        <p:nvSpPr>
          <p:cNvPr id="178211" name="Text Box 35"/>
          <p:cNvSpPr txBox="1">
            <a:spLocks noChangeArrowheads="1"/>
          </p:cNvSpPr>
          <p:nvPr/>
        </p:nvSpPr>
        <p:spPr bwMode="auto">
          <a:xfrm>
            <a:off x="1042988" y="549275"/>
            <a:ext cx="2233612" cy="457200"/>
          </a:xfrm>
          <a:prstGeom prst="rect">
            <a:avLst/>
          </a:prstGeom>
          <a:noFill/>
          <a:ln w="12700">
            <a:noFill/>
            <a:miter lim="800000"/>
            <a:headEnd/>
            <a:tailEnd/>
          </a:ln>
        </p:spPr>
        <p:txBody>
          <a:bodyPr>
            <a:spAutoFit/>
          </a:bodyPr>
          <a:lstStyle/>
          <a:p>
            <a:pPr>
              <a:spcBef>
                <a:spcPct val="50000"/>
              </a:spcBef>
            </a:pPr>
            <a:r>
              <a:rPr lang="fa-IR"/>
              <a:t>کلاهک یا کفه ضربه</a:t>
            </a:r>
            <a:endParaRPr lang="en-US"/>
          </a:p>
        </p:txBody>
      </p:sp>
      <p:sp>
        <p:nvSpPr>
          <p:cNvPr id="178212" name="Text Box 36"/>
          <p:cNvSpPr txBox="1">
            <a:spLocks noChangeArrowheads="1"/>
          </p:cNvSpPr>
          <p:nvPr/>
        </p:nvSpPr>
        <p:spPr bwMode="auto">
          <a:xfrm>
            <a:off x="684213" y="1557338"/>
            <a:ext cx="2087562" cy="457200"/>
          </a:xfrm>
          <a:prstGeom prst="rect">
            <a:avLst/>
          </a:prstGeom>
          <a:noFill/>
          <a:ln w="12700">
            <a:noFill/>
            <a:miter lim="800000"/>
            <a:headEnd/>
            <a:tailEnd/>
          </a:ln>
        </p:spPr>
        <p:txBody>
          <a:bodyPr>
            <a:spAutoFit/>
          </a:bodyPr>
          <a:lstStyle/>
          <a:p>
            <a:pPr>
              <a:spcBef>
                <a:spcPct val="50000"/>
              </a:spcBef>
            </a:pPr>
            <a:r>
              <a:rPr lang="fa-IR"/>
              <a:t>محفظه شیشه اسید</a:t>
            </a:r>
            <a:endParaRPr lang="en-US"/>
          </a:p>
        </p:txBody>
      </p:sp>
      <p:sp>
        <p:nvSpPr>
          <p:cNvPr id="21" name="Slide Number Placeholder 20"/>
          <p:cNvSpPr>
            <a:spLocks noGrp="1"/>
          </p:cNvSpPr>
          <p:nvPr>
            <p:ph type="sldNum" sz="quarter" idx="12"/>
          </p:nvPr>
        </p:nvSpPr>
        <p:spPr/>
        <p:txBody>
          <a:bodyPr/>
          <a:lstStyle/>
          <a:p>
            <a:pPr>
              <a:defRPr/>
            </a:pPr>
            <a:fld id="{6BD9C2F8-08CA-49F5-BEA7-930E8DE8D713}" type="slidenum">
              <a:rPr lang="fa-IR" smtClean="0"/>
              <a:pPr>
                <a:defRPr/>
              </a:pPr>
              <a:t>97</a:t>
            </a:fld>
            <a:endParaRPr lang="en-US"/>
          </a:p>
        </p:txBody>
      </p:sp>
    </p:spTree>
  </p:cSld>
  <p:clrMapOvr>
    <a:masterClrMapping/>
  </p:clrMapOvr>
  <p:transition>
    <p:push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3"/>
          <p:cNvSpPr>
            <a:spLocks noGrp="1" noChangeArrowheads="1"/>
          </p:cNvSpPr>
          <p:nvPr>
            <p:ph type="body" idx="4294967295"/>
          </p:nvPr>
        </p:nvSpPr>
        <p:spPr>
          <a:xfrm>
            <a:off x="5214942" y="333374"/>
            <a:ext cx="3429024" cy="6738963"/>
          </a:xfrm>
          <a:noFill/>
        </p:spPr>
        <p:txBody>
          <a:bodyPr/>
          <a:lstStyle/>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r>
              <a:rPr lang="fa-IR" sz="2800" dirty="0" smtClean="0">
                <a:effectLst/>
              </a:rPr>
              <a:t>2) آب و هوا :</a:t>
            </a:r>
          </a:p>
          <a:p>
            <a:pPr algn="just" rtl="1" eaLnBrk="1" hangingPunct="1">
              <a:buFont typeface="Wingdings" pitchFamily="2" charset="2"/>
              <a:buNone/>
            </a:pPr>
            <a:endParaRPr lang="fa-IR" sz="2400" dirty="0" smtClean="0">
              <a:effectLst/>
            </a:endParaRPr>
          </a:p>
          <a:p>
            <a:pPr algn="just" rtl="1" eaLnBrk="1" hangingPunct="1">
              <a:buFont typeface="Wingdings" pitchFamily="2" charset="2"/>
              <a:buNone/>
            </a:pPr>
            <a:r>
              <a:rPr lang="fa-IR" sz="2400" dirty="0" smtClean="0">
                <a:effectLst/>
              </a:rPr>
              <a:t>در داخل این کپسول تا دو سوم حجم آب قرار می گیرد و یک سوم بقیه به منظور ایجاد نیروی لازم براب پرتاب آب ، هوای فشرده یا گاز ازت است.</a:t>
            </a:r>
          </a:p>
          <a:p>
            <a:pPr algn="just" rtl="1" eaLnBrk="1" hangingPunct="1">
              <a:buFont typeface="Wingdings" pitchFamily="2" charset="2"/>
              <a:buNone/>
            </a:pPr>
            <a:r>
              <a:rPr lang="fa-IR" sz="2400" dirty="0" smtClean="0">
                <a:effectLst/>
              </a:rPr>
              <a:t>این کپسول ها مجهز به یک فشارسنج یا مانومتر هستند. </a:t>
            </a: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fa-IR" sz="24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fa-IR" sz="2800" dirty="0" smtClean="0">
              <a:effectLst/>
            </a:endParaRPr>
          </a:p>
          <a:p>
            <a:pPr algn="r" eaLnBrk="1" hangingPunct="1">
              <a:buFont typeface="Wingdings" pitchFamily="2" charset="2"/>
              <a:buNone/>
            </a:pPr>
            <a:endParaRPr lang="en-US" sz="2800" dirty="0" smtClean="0">
              <a:effectLst/>
            </a:endParaRPr>
          </a:p>
        </p:txBody>
      </p:sp>
      <p:graphicFrame>
        <p:nvGraphicFramePr>
          <p:cNvPr id="141316" name="Object 4"/>
          <p:cNvGraphicFramePr>
            <a:graphicFrameLocks noChangeAspect="1"/>
          </p:cNvGraphicFramePr>
          <p:nvPr/>
        </p:nvGraphicFramePr>
        <p:xfrm>
          <a:off x="468313" y="1628775"/>
          <a:ext cx="2016125" cy="4176713"/>
        </p:xfrm>
        <a:graphic>
          <a:graphicData uri="http://schemas.openxmlformats.org/presentationml/2006/ole">
            <mc:AlternateContent xmlns:mc="http://schemas.openxmlformats.org/markup-compatibility/2006">
              <mc:Choice xmlns:v="urn:schemas-microsoft-com:vml" Requires="v">
                <p:oleObj spid="_x0000_s15364" name="Bitmap Image" r:id="rId3" imgW="1476190" imgH="3839111" progId="PBrush">
                  <p:embed/>
                </p:oleObj>
              </mc:Choice>
              <mc:Fallback>
                <p:oleObj name="Bitmap Image" r:id="rId3" imgW="1476190" imgH="3839111"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628775"/>
                        <a:ext cx="201612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1318" name="Line 6"/>
          <p:cNvSpPr>
            <a:spLocks noChangeShapeType="1"/>
          </p:cNvSpPr>
          <p:nvPr/>
        </p:nvSpPr>
        <p:spPr bwMode="auto">
          <a:xfrm>
            <a:off x="1979613" y="5013325"/>
            <a:ext cx="1152525" cy="287338"/>
          </a:xfrm>
          <a:prstGeom prst="line">
            <a:avLst/>
          </a:prstGeom>
          <a:noFill/>
          <a:ln w="9525">
            <a:solidFill>
              <a:schemeClr val="tx1"/>
            </a:solidFill>
            <a:round/>
            <a:headEnd/>
            <a:tailEnd type="triangle" w="med" len="med"/>
          </a:ln>
        </p:spPr>
        <p:txBody>
          <a:bodyPr/>
          <a:lstStyle/>
          <a:p>
            <a:endParaRPr lang="en-US"/>
          </a:p>
        </p:txBody>
      </p:sp>
      <p:sp>
        <p:nvSpPr>
          <p:cNvPr id="141319" name="Line 7"/>
          <p:cNvSpPr>
            <a:spLocks noChangeShapeType="1"/>
          </p:cNvSpPr>
          <p:nvPr/>
        </p:nvSpPr>
        <p:spPr bwMode="auto">
          <a:xfrm>
            <a:off x="1908175" y="2924175"/>
            <a:ext cx="1150938" cy="792163"/>
          </a:xfrm>
          <a:prstGeom prst="line">
            <a:avLst/>
          </a:prstGeom>
          <a:noFill/>
          <a:ln w="9525">
            <a:solidFill>
              <a:schemeClr val="tx1"/>
            </a:solidFill>
            <a:round/>
            <a:headEnd/>
            <a:tailEnd type="triangle" w="med" len="med"/>
          </a:ln>
        </p:spPr>
        <p:txBody>
          <a:bodyPr/>
          <a:lstStyle/>
          <a:p>
            <a:endParaRPr lang="en-US"/>
          </a:p>
        </p:txBody>
      </p:sp>
      <p:sp>
        <p:nvSpPr>
          <p:cNvPr id="141322" name="Line 10"/>
          <p:cNvSpPr>
            <a:spLocks noChangeShapeType="1"/>
          </p:cNvSpPr>
          <p:nvPr/>
        </p:nvSpPr>
        <p:spPr bwMode="auto">
          <a:xfrm flipV="1">
            <a:off x="1908175" y="1268413"/>
            <a:ext cx="142875" cy="504825"/>
          </a:xfrm>
          <a:prstGeom prst="line">
            <a:avLst/>
          </a:prstGeom>
          <a:noFill/>
          <a:ln w="9525">
            <a:solidFill>
              <a:schemeClr val="tx1"/>
            </a:solidFill>
            <a:round/>
            <a:headEnd/>
            <a:tailEnd type="triangle" w="med" len="med"/>
          </a:ln>
        </p:spPr>
        <p:txBody>
          <a:bodyPr/>
          <a:lstStyle/>
          <a:p>
            <a:endParaRPr lang="en-US"/>
          </a:p>
        </p:txBody>
      </p:sp>
      <p:sp>
        <p:nvSpPr>
          <p:cNvPr id="141324" name="Text Box 12"/>
          <p:cNvSpPr txBox="1">
            <a:spLocks noChangeArrowheads="1"/>
          </p:cNvSpPr>
          <p:nvPr/>
        </p:nvSpPr>
        <p:spPr bwMode="auto">
          <a:xfrm>
            <a:off x="2771775" y="5300663"/>
            <a:ext cx="1800225" cy="830997"/>
          </a:xfrm>
          <a:prstGeom prst="rect">
            <a:avLst/>
          </a:prstGeom>
          <a:noFill/>
          <a:ln w="12700">
            <a:noFill/>
            <a:miter lim="800000"/>
            <a:headEnd/>
            <a:tailEnd/>
          </a:ln>
        </p:spPr>
        <p:txBody>
          <a:bodyPr>
            <a:spAutoFit/>
          </a:bodyPr>
          <a:lstStyle/>
          <a:p>
            <a:pPr>
              <a:spcBef>
                <a:spcPct val="50000"/>
              </a:spcBef>
            </a:pPr>
            <a:r>
              <a:rPr lang="fa-IR" dirty="0"/>
              <a:t>مخلوط آب و گاز ازت</a:t>
            </a:r>
            <a:endParaRPr lang="en-US" dirty="0"/>
          </a:p>
        </p:txBody>
      </p:sp>
      <p:sp>
        <p:nvSpPr>
          <p:cNvPr id="141325" name="Text Box 13"/>
          <p:cNvSpPr txBox="1">
            <a:spLocks noChangeArrowheads="1"/>
          </p:cNvSpPr>
          <p:nvPr/>
        </p:nvSpPr>
        <p:spPr bwMode="auto">
          <a:xfrm>
            <a:off x="2484438" y="3789363"/>
            <a:ext cx="2087562" cy="457200"/>
          </a:xfrm>
          <a:prstGeom prst="rect">
            <a:avLst/>
          </a:prstGeom>
          <a:noFill/>
          <a:ln w="12700">
            <a:noFill/>
            <a:miter lim="800000"/>
            <a:headEnd/>
            <a:tailEnd/>
          </a:ln>
        </p:spPr>
        <p:txBody>
          <a:bodyPr>
            <a:spAutoFit/>
          </a:bodyPr>
          <a:lstStyle/>
          <a:p>
            <a:pPr>
              <a:spcBef>
                <a:spcPct val="50000"/>
              </a:spcBef>
            </a:pPr>
            <a:r>
              <a:rPr lang="fa-IR" dirty="0"/>
              <a:t>گازازت فشرده</a:t>
            </a:r>
            <a:endParaRPr lang="en-US" dirty="0"/>
          </a:p>
        </p:txBody>
      </p:sp>
      <p:sp>
        <p:nvSpPr>
          <p:cNvPr id="141326" name="Text Box 14"/>
          <p:cNvSpPr txBox="1">
            <a:spLocks noChangeArrowheads="1"/>
          </p:cNvSpPr>
          <p:nvPr/>
        </p:nvSpPr>
        <p:spPr bwMode="auto">
          <a:xfrm>
            <a:off x="395288" y="692150"/>
            <a:ext cx="2232025" cy="457200"/>
          </a:xfrm>
          <a:prstGeom prst="rect">
            <a:avLst/>
          </a:prstGeom>
          <a:noFill/>
          <a:ln w="12700">
            <a:noFill/>
            <a:miter lim="800000"/>
            <a:headEnd/>
            <a:tailEnd/>
          </a:ln>
        </p:spPr>
        <p:txBody>
          <a:bodyPr>
            <a:spAutoFit/>
          </a:bodyPr>
          <a:lstStyle/>
          <a:p>
            <a:pPr>
              <a:spcBef>
                <a:spcPct val="50000"/>
              </a:spcBef>
            </a:pPr>
            <a:r>
              <a:rPr lang="fa-IR" dirty="0"/>
              <a:t>اهرم فشار و تخلیه</a:t>
            </a:r>
            <a:endParaRPr lang="en-US" dirty="0"/>
          </a:p>
        </p:txBody>
      </p:sp>
      <p:sp>
        <p:nvSpPr>
          <p:cNvPr id="10" name="Slide Number Placeholder 9"/>
          <p:cNvSpPr>
            <a:spLocks noGrp="1"/>
          </p:cNvSpPr>
          <p:nvPr>
            <p:ph type="sldNum" sz="quarter" idx="12"/>
          </p:nvPr>
        </p:nvSpPr>
        <p:spPr/>
        <p:txBody>
          <a:bodyPr/>
          <a:lstStyle/>
          <a:p>
            <a:pPr>
              <a:defRPr/>
            </a:pPr>
            <a:fld id="{6BD9C2F8-08CA-49F5-BEA7-930E8DE8D713}" type="slidenum">
              <a:rPr lang="fa-IR" smtClean="0"/>
              <a:pPr>
                <a:defRPr/>
              </a:pPr>
              <a:t>98</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1315">
                                            <p:txEl>
                                              <p:pRg st="2" end="2"/>
                                            </p:txEl>
                                          </p:spTgt>
                                        </p:tgtEl>
                                        <p:attrNameLst>
                                          <p:attrName>style.visibility</p:attrName>
                                        </p:attrNameLst>
                                      </p:cBhvr>
                                      <p:to>
                                        <p:strVal val="visible"/>
                                      </p:to>
                                    </p:set>
                                    <p:animEffect transition="in" filter="blinds(horizontal)">
                                      <p:cBhvr>
                                        <p:cTn id="7" dur="500"/>
                                        <p:tgtEl>
                                          <p:spTgt spid="141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1315">
                                            <p:txEl>
                                              <p:pRg st="4" end="4"/>
                                            </p:txEl>
                                          </p:spTgt>
                                        </p:tgtEl>
                                        <p:attrNameLst>
                                          <p:attrName>style.visibility</p:attrName>
                                        </p:attrNameLst>
                                      </p:cBhvr>
                                      <p:to>
                                        <p:strVal val="visible"/>
                                      </p:to>
                                    </p:set>
                                    <p:anim calcmode="lin" valueType="num">
                                      <p:cBhvr additive="base">
                                        <p:cTn id="12" dur="500" fill="hold"/>
                                        <p:tgtEl>
                                          <p:spTgt spid="141315">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1315">
                                            <p:txEl>
                                              <p:pRg st="4" end="4"/>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1315">
                                            <p:txEl>
                                              <p:pRg st="5" end="5"/>
                                            </p:txEl>
                                          </p:spTgt>
                                        </p:tgtEl>
                                        <p:attrNameLst>
                                          <p:attrName>style.visibility</p:attrName>
                                        </p:attrNameLst>
                                      </p:cBhvr>
                                      <p:to>
                                        <p:strVal val="visible"/>
                                      </p:to>
                                    </p:set>
                                    <p:anim calcmode="lin" valueType="num">
                                      <p:cBhvr additive="base">
                                        <p:cTn id="16" dur="500" fill="hold"/>
                                        <p:tgtEl>
                                          <p:spTgt spid="141315">
                                            <p:txEl>
                                              <p:pRg st="5" end="5"/>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1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1316"/>
                                        </p:tgtEl>
                                        <p:attrNameLst>
                                          <p:attrName>style.visibility</p:attrName>
                                        </p:attrNameLst>
                                      </p:cBhvr>
                                      <p:to>
                                        <p:strVal val="visible"/>
                                      </p:to>
                                    </p:set>
                                    <p:anim calcmode="lin" valueType="num">
                                      <p:cBhvr additive="base">
                                        <p:cTn id="22" dur="500" fill="hold"/>
                                        <p:tgtEl>
                                          <p:spTgt spid="141316"/>
                                        </p:tgtEl>
                                        <p:attrNameLst>
                                          <p:attrName>ppt_x</p:attrName>
                                        </p:attrNameLst>
                                      </p:cBhvr>
                                      <p:tavLst>
                                        <p:tav tm="0">
                                          <p:val>
                                            <p:strVal val="#ppt_x"/>
                                          </p:val>
                                        </p:tav>
                                        <p:tav tm="100000">
                                          <p:val>
                                            <p:strVal val="#ppt_x"/>
                                          </p:val>
                                        </p:tav>
                                      </p:tavLst>
                                    </p:anim>
                                    <p:anim calcmode="lin" valueType="num">
                                      <p:cBhvr additive="base">
                                        <p:cTn id="23" dur="500" fill="hold"/>
                                        <p:tgtEl>
                                          <p:spTgt spid="1413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1318"/>
                                        </p:tgtEl>
                                        <p:attrNameLst>
                                          <p:attrName>style.visibility</p:attrName>
                                        </p:attrNameLst>
                                      </p:cBhvr>
                                      <p:to>
                                        <p:strVal val="visible"/>
                                      </p:to>
                                    </p:set>
                                    <p:anim calcmode="lin" valueType="num">
                                      <p:cBhvr additive="base">
                                        <p:cTn id="26" dur="500" fill="hold"/>
                                        <p:tgtEl>
                                          <p:spTgt spid="141318"/>
                                        </p:tgtEl>
                                        <p:attrNameLst>
                                          <p:attrName>ppt_x</p:attrName>
                                        </p:attrNameLst>
                                      </p:cBhvr>
                                      <p:tavLst>
                                        <p:tav tm="0">
                                          <p:val>
                                            <p:strVal val="#ppt_x"/>
                                          </p:val>
                                        </p:tav>
                                        <p:tav tm="100000">
                                          <p:val>
                                            <p:strVal val="#ppt_x"/>
                                          </p:val>
                                        </p:tav>
                                      </p:tavLst>
                                    </p:anim>
                                    <p:anim calcmode="lin" valueType="num">
                                      <p:cBhvr additive="base">
                                        <p:cTn id="27" dur="500" fill="hold"/>
                                        <p:tgtEl>
                                          <p:spTgt spid="1413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1319"/>
                                        </p:tgtEl>
                                        <p:attrNameLst>
                                          <p:attrName>style.visibility</p:attrName>
                                        </p:attrNameLst>
                                      </p:cBhvr>
                                      <p:to>
                                        <p:strVal val="visible"/>
                                      </p:to>
                                    </p:set>
                                    <p:anim calcmode="lin" valueType="num">
                                      <p:cBhvr additive="base">
                                        <p:cTn id="30" dur="500" fill="hold"/>
                                        <p:tgtEl>
                                          <p:spTgt spid="141319"/>
                                        </p:tgtEl>
                                        <p:attrNameLst>
                                          <p:attrName>ppt_x</p:attrName>
                                        </p:attrNameLst>
                                      </p:cBhvr>
                                      <p:tavLst>
                                        <p:tav tm="0">
                                          <p:val>
                                            <p:strVal val="#ppt_x"/>
                                          </p:val>
                                        </p:tav>
                                        <p:tav tm="100000">
                                          <p:val>
                                            <p:strVal val="#ppt_x"/>
                                          </p:val>
                                        </p:tav>
                                      </p:tavLst>
                                    </p:anim>
                                    <p:anim calcmode="lin" valueType="num">
                                      <p:cBhvr additive="base">
                                        <p:cTn id="31" dur="500" fill="hold"/>
                                        <p:tgtEl>
                                          <p:spTgt spid="14131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1322"/>
                                        </p:tgtEl>
                                        <p:attrNameLst>
                                          <p:attrName>style.visibility</p:attrName>
                                        </p:attrNameLst>
                                      </p:cBhvr>
                                      <p:to>
                                        <p:strVal val="visible"/>
                                      </p:to>
                                    </p:set>
                                    <p:anim calcmode="lin" valueType="num">
                                      <p:cBhvr additive="base">
                                        <p:cTn id="34" dur="500" fill="hold"/>
                                        <p:tgtEl>
                                          <p:spTgt spid="141322"/>
                                        </p:tgtEl>
                                        <p:attrNameLst>
                                          <p:attrName>ppt_x</p:attrName>
                                        </p:attrNameLst>
                                      </p:cBhvr>
                                      <p:tavLst>
                                        <p:tav tm="0">
                                          <p:val>
                                            <p:strVal val="#ppt_x"/>
                                          </p:val>
                                        </p:tav>
                                        <p:tav tm="100000">
                                          <p:val>
                                            <p:strVal val="#ppt_x"/>
                                          </p:val>
                                        </p:tav>
                                      </p:tavLst>
                                    </p:anim>
                                    <p:anim calcmode="lin" valueType="num">
                                      <p:cBhvr additive="base">
                                        <p:cTn id="35" dur="500" fill="hold"/>
                                        <p:tgtEl>
                                          <p:spTgt spid="14132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1324"/>
                                        </p:tgtEl>
                                        <p:attrNameLst>
                                          <p:attrName>style.visibility</p:attrName>
                                        </p:attrNameLst>
                                      </p:cBhvr>
                                      <p:to>
                                        <p:strVal val="visible"/>
                                      </p:to>
                                    </p:set>
                                    <p:anim calcmode="lin" valueType="num">
                                      <p:cBhvr additive="base">
                                        <p:cTn id="38" dur="500" fill="hold"/>
                                        <p:tgtEl>
                                          <p:spTgt spid="141324"/>
                                        </p:tgtEl>
                                        <p:attrNameLst>
                                          <p:attrName>ppt_x</p:attrName>
                                        </p:attrNameLst>
                                      </p:cBhvr>
                                      <p:tavLst>
                                        <p:tav tm="0">
                                          <p:val>
                                            <p:strVal val="#ppt_x"/>
                                          </p:val>
                                        </p:tav>
                                        <p:tav tm="100000">
                                          <p:val>
                                            <p:strVal val="#ppt_x"/>
                                          </p:val>
                                        </p:tav>
                                      </p:tavLst>
                                    </p:anim>
                                    <p:anim calcmode="lin" valueType="num">
                                      <p:cBhvr additive="base">
                                        <p:cTn id="39" dur="500" fill="hold"/>
                                        <p:tgtEl>
                                          <p:spTgt spid="14132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1325"/>
                                        </p:tgtEl>
                                        <p:attrNameLst>
                                          <p:attrName>style.visibility</p:attrName>
                                        </p:attrNameLst>
                                      </p:cBhvr>
                                      <p:to>
                                        <p:strVal val="visible"/>
                                      </p:to>
                                    </p:set>
                                    <p:anim calcmode="lin" valueType="num">
                                      <p:cBhvr additive="base">
                                        <p:cTn id="42" dur="500" fill="hold"/>
                                        <p:tgtEl>
                                          <p:spTgt spid="141325"/>
                                        </p:tgtEl>
                                        <p:attrNameLst>
                                          <p:attrName>ppt_x</p:attrName>
                                        </p:attrNameLst>
                                      </p:cBhvr>
                                      <p:tavLst>
                                        <p:tav tm="0">
                                          <p:val>
                                            <p:strVal val="#ppt_x"/>
                                          </p:val>
                                        </p:tav>
                                        <p:tav tm="100000">
                                          <p:val>
                                            <p:strVal val="#ppt_x"/>
                                          </p:val>
                                        </p:tav>
                                      </p:tavLst>
                                    </p:anim>
                                    <p:anim calcmode="lin" valueType="num">
                                      <p:cBhvr additive="base">
                                        <p:cTn id="43" dur="500" fill="hold"/>
                                        <p:tgtEl>
                                          <p:spTgt spid="14132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41326"/>
                                        </p:tgtEl>
                                        <p:attrNameLst>
                                          <p:attrName>style.visibility</p:attrName>
                                        </p:attrNameLst>
                                      </p:cBhvr>
                                      <p:to>
                                        <p:strVal val="visible"/>
                                      </p:to>
                                    </p:set>
                                    <p:anim calcmode="lin" valueType="num">
                                      <p:cBhvr additive="base">
                                        <p:cTn id="46" dur="500" fill="hold"/>
                                        <p:tgtEl>
                                          <p:spTgt spid="141326"/>
                                        </p:tgtEl>
                                        <p:attrNameLst>
                                          <p:attrName>ppt_x</p:attrName>
                                        </p:attrNameLst>
                                      </p:cBhvr>
                                      <p:tavLst>
                                        <p:tav tm="0">
                                          <p:val>
                                            <p:strVal val="#ppt_x"/>
                                          </p:val>
                                        </p:tav>
                                        <p:tav tm="100000">
                                          <p:val>
                                            <p:strVal val="#ppt_x"/>
                                          </p:val>
                                        </p:tav>
                                      </p:tavLst>
                                    </p:anim>
                                    <p:anim calcmode="lin" valueType="num">
                                      <p:cBhvr additive="base">
                                        <p:cTn id="47" dur="500" fill="hold"/>
                                        <p:tgtEl>
                                          <p:spTgt spid="1413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8" grpId="0" animBg="1"/>
      <p:bldP spid="141319" grpId="0" animBg="1"/>
      <p:bldP spid="141322" grpId="0" animBg="1"/>
      <p:bldP spid="141324" grpId="0"/>
      <p:bldP spid="141325" grpId="0"/>
      <p:bldP spid="14132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4294967295"/>
          </p:nvPr>
        </p:nvSpPr>
        <p:spPr>
          <a:xfrm>
            <a:off x="3428992" y="549275"/>
            <a:ext cx="5421312" cy="5832475"/>
          </a:xfrm>
          <a:noFill/>
        </p:spPr>
        <p:txBody>
          <a:bodyPr/>
          <a:lstStyle/>
          <a:p>
            <a:pPr algn="r" eaLnBrk="1" hangingPunct="1">
              <a:lnSpc>
                <a:spcPct val="90000"/>
              </a:lnSpc>
              <a:buFont typeface="Wingdings" pitchFamily="2" charset="2"/>
              <a:buNone/>
            </a:pPr>
            <a:endParaRPr lang="fa-IR" sz="2800" dirty="0" smtClean="0">
              <a:effectLst/>
            </a:endParaRPr>
          </a:p>
          <a:p>
            <a:pPr algn="r" eaLnBrk="1" hangingPunct="1">
              <a:lnSpc>
                <a:spcPct val="90000"/>
              </a:lnSpc>
              <a:buFont typeface="Wingdings" pitchFamily="2" charset="2"/>
              <a:buNone/>
            </a:pPr>
            <a:r>
              <a:rPr lang="fa-IR" sz="2800" dirty="0" smtClean="0">
                <a:effectLst/>
              </a:rPr>
              <a:t>3) آب و گاز :</a:t>
            </a:r>
          </a:p>
          <a:p>
            <a:pPr algn="r" eaLnBrk="1" hangingPunct="1">
              <a:lnSpc>
                <a:spcPct val="90000"/>
              </a:lnSpc>
              <a:buFont typeface="Wingdings" pitchFamily="2" charset="2"/>
              <a:buNone/>
            </a:pPr>
            <a:r>
              <a:rPr lang="fa-IR" sz="2400" dirty="0" smtClean="0">
                <a:effectLst/>
              </a:rPr>
              <a:t>تمام مشخصات این کپسول ها مانند کپسول های آب و هوا هستند با این تفاوت که فشار لازم برای پرتاب شدن آب به خارج از کپسول را گازکربنیک یا نیتروژن تأمین می کند.</a:t>
            </a:r>
          </a:p>
          <a:p>
            <a:pPr algn="r" eaLnBrk="1" hangingPunct="1">
              <a:lnSpc>
                <a:spcPct val="90000"/>
              </a:lnSpc>
              <a:buFont typeface="Wingdings" pitchFamily="2" charset="2"/>
              <a:buNone/>
            </a:pPr>
            <a:endParaRPr lang="fa-IR" sz="2800" dirty="0" smtClean="0">
              <a:effectLst/>
            </a:endParaRPr>
          </a:p>
          <a:p>
            <a:pPr algn="r" eaLnBrk="1" hangingPunct="1">
              <a:lnSpc>
                <a:spcPct val="90000"/>
              </a:lnSpc>
              <a:buFont typeface="Wingdings" pitchFamily="2" charset="2"/>
              <a:buNone/>
            </a:pPr>
            <a:endParaRPr lang="fa-IR" sz="2800" dirty="0" smtClean="0">
              <a:effectLst/>
            </a:endParaRPr>
          </a:p>
          <a:p>
            <a:pPr algn="r" eaLnBrk="1" hangingPunct="1">
              <a:lnSpc>
                <a:spcPct val="90000"/>
              </a:lnSpc>
              <a:buFont typeface="Wingdings" pitchFamily="2" charset="2"/>
              <a:buNone/>
            </a:pPr>
            <a:r>
              <a:rPr lang="fa-IR" sz="2800" dirty="0" smtClean="0">
                <a:effectLst/>
              </a:rPr>
              <a:t>4) آیفکس :</a:t>
            </a:r>
          </a:p>
          <a:p>
            <a:pPr algn="r" eaLnBrk="1" hangingPunct="1">
              <a:lnSpc>
                <a:spcPct val="90000"/>
              </a:lnSpc>
              <a:buFont typeface="Wingdings" pitchFamily="2" charset="2"/>
              <a:buNone/>
            </a:pPr>
            <a:r>
              <a:rPr lang="fa-IR" sz="2400" dirty="0" smtClean="0">
                <a:effectLst/>
              </a:rPr>
              <a:t>این خاموش کننده محتوی آب است اما مکانیزم پاشش آن با گروه های قبلی متفاوت است. در این دستگاه آب به صورت ذراتی با قطر 2/0 میکرون وفشارو سرعت بالا به صورت ضربه ای پاشیده می شود. </a:t>
            </a:r>
          </a:p>
          <a:p>
            <a:pPr algn="r" eaLnBrk="1" hangingPunct="1">
              <a:lnSpc>
                <a:spcPct val="90000"/>
              </a:lnSpc>
              <a:buFont typeface="Wingdings" pitchFamily="2" charset="2"/>
              <a:buNone/>
            </a:pPr>
            <a:endParaRPr lang="en-US" sz="2400" dirty="0" smtClean="0">
              <a:effectLst/>
            </a:endParaRPr>
          </a:p>
        </p:txBody>
      </p:sp>
      <p:graphicFrame>
        <p:nvGraphicFramePr>
          <p:cNvPr id="142341" name="Object 5"/>
          <p:cNvGraphicFramePr>
            <a:graphicFrameLocks noChangeAspect="1"/>
          </p:cNvGraphicFramePr>
          <p:nvPr/>
        </p:nvGraphicFramePr>
        <p:xfrm>
          <a:off x="611188" y="620713"/>
          <a:ext cx="2089150" cy="4248150"/>
        </p:xfrm>
        <a:graphic>
          <a:graphicData uri="http://schemas.openxmlformats.org/presentationml/2006/ole">
            <mc:AlternateContent xmlns:mc="http://schemas.openxmlformats.org/markup-compatibility/2006">
              <mc:Choice xmlns:v="urn:schemas-microsoft-com:vml" Requires="v">
                <p:oleObj spid="_x0000_s16388" name="Bitmap Image" r:id="rId3" imgW="1324160" imgH="3476190" progId="PBrush">
                  <p:embed/>
                </p:oleObj>
              </mc:Choice>
              <mc:Fallback>
                <p:oleObj name="Bitmap Image" r:id="rId3" imgW="1324160" imgH="3476190" progId="PBrus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620713"/>
                        <a:ext cx="208915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42" name="Line 6"/>
          <p:cNvSpPr>
            <a:spLocks noChangeShapeType="1"/>
          </p:cNvSpPr>
          <p:nvPr/>
        </p:nvSpPr>
        <p:spPr bwMode="auto">
          <a:xfrm flipV="1">
            <a:off x="1835150" y="1052513"/>
            <a:ext cx="1296988" cy="647700"/>
          </a:xfrm>
          <a:prstGeom prst="line">
            <a:avLst/>
          </a:prstGeom>
          <a:noFill/>
          <a:ln w="9525">
            <a:solidFill>
              <a:schemeClr val="tx1"/>
            </a:solidFill>
            <a:round/>
            <a:headEnd/>
            <a:tailEnd type="triangle" w="med" len="med"/>
          </a:ln>
        </p:spPr>
        <p:txBody>
          <a:bodyPr/>
          <a:lstStyle/>
          <a:p>
            <a:endParaRPr lang="en-US"/>
          </a:p>
        </p:txBody>
      </p:sp>
      <p:sp>
        <p:nvSpPr>
          <p:cNvPr id="142343" name="Line 7"/>
          <p:cNvSpPr>
            <a:spLocks noChangeShapeType="1"/>
          </p:cNvSpPr>
          <p:nvPr/>
        </p:nvSpPr>
        <p:spPr bwMode="auto">
          <a:xfrm>
            <a:off x="2051050" y="3573463"/>
            <a:ext cx="936625" cy="142875"/>
          </a:xfrm>
          <a:prstGeom prst="line">
            <a:avLst/>
          </a:prstGeom>
          <a:noFill/>
          <a:ln w="9525">
            <a:solidFill>
              <a:schemeClr val="tx1"/>
            </a:solidFill>
            <a:round/>
            <a:headEnd/>
            <a:tailEnd type="triangle" w="med" len="med"/>
          </a:ln>
        </p:spPr>
        <p:txBody>
          <a:bodyPr/>
          <a:lstStyle/>
          <a:p>
            <a:endParaRPr lang="en-US"/>
          </a:p>
        </p:txBody>
      </p:sp>
      <p:sp>
        <p:nvSpPr>
          <p:cNvPr id="142346" name="Text Box 10"/>
          <p:cNvSpPr txBox="1">
            <a:spLocks noChangeArrowheads="1"/>
          </p:cNvSpPr>
          <p:nvPr/>
        </p:nvSpPr>
        <p:spPr bwMode="auto">
          <a:xfrm>
            <a:off x="2987675" y="692150"/>
            <a:ext cx="1655763" cy="457200"/>
          </a:xfrm>
          <a:prstGeom prst="rect">
            <a:avLst/>
          </a:prstGeom>
          <a:noFill/>
          <a:ln w="12700">
            <a:noFill/>
            <a:miter lim="800000"/>
            <a:headEnd/>
            <a:tailEnd/>
          </a:ln>
        </p:spPr>
        <p:txBody>
          <a:bodyPr>
            <a:spAutoFit/>
          </a:bodyPr>
          <a:lstStyle/>
          <a:p>
            <a:pPr>
              <a:spcBef>
                <a:spcPct val="50000"/>
              </a:spcBef>
            </a:pPr>
            <a:r>
              <a:rPr lang="fa-IR" dirty="0">
                <a:solidFill>
                  <a:schemeClr val="accent1">
                    <a:lumMod val="75000"/>
                  </a:schemeClr>
                </a:solidFill>
              </a:rPr>
              <a:t>گازکربنیک</a:t>
            </a:r>
            <a:endParaRPr lang="en-US" dirty="0">
              <a:solidFill>
                <a:schemeClr val="accent1">
                  <a:lumMod val="75000"/>
                </a:schemeClr>
              </a:solidFill>
            </a:endParaRPr>
          </a:p>
        </p:txBody>
      </p:sp>
      <p:sp>
        <p:nvSpPr>
          <p:cNvPr id="142347" name="Text Box 11"/>
          <p:cNvSpPr txBox="1">
            <a:spLocks noChangeArrowheads="1"/>
          </p:cNvSpPr>
          <p:nvPr/>
        </p:nvSpPr>
        <p:spPr bwMode="auto">
          <a:xfrm>
            <a:off x="2916238" y="3500438"/>
            <a:ext cx="792162" cy="457200"/>
          </a:xfrm>
          <a:prstGeom prst="rect">
            <a:avLst/>
          </a:prstGeom>
          <a:noFill/>
          <a:ln w="12700">
            <a:noFill/>
            <a:miter lim="800000"/>
            <a:headEnd/>
            <a:tailEnd/>
          </a:ln>
        </p:spPr>
        <p:txBody>
          <a:bodyPr>
            <a:spAutoFit/>
          </a:bodyPr>
          <a:lstStyle/>
          <a:p>
            <a:pPr>
              <a:spcBef>
                <a:spcPct val="50000"/>
              </a:spcBef>
            </a:pPr>
            <a:r>
              <a:rPr lang="fa-IR" dirty="0">
                <a:solidFill>
                  <a:schemeClr val="accent1">
                    <a:lumMod val="75000"/>
                  </a:schemeClr>
                </a:solidFill>
              </a:rPr>
              <a:t>آب</a:t>
            </a:r>
            <a:endParaRPr lang="en-US" dirty="0">
              <a:solidFill>
                <a:schemeClr val="accent1">
                  <a:lumMod val="75000"/>
                </a:schemeClr>
              </a:solidFill>
            </a:endParaRPr>
          </a:p>
        </p:txBody>
      </p:sp>
      <p:sp>
        <p:nvSpPr>
          <p:cNvPr id="8" name="Slide Number Placeholder 7"/>
          <p:cNvSpPr>
            <a:spLocks noGrp="1"/>
          </p:cNvSpPr>
          <p:nvPr>
            <p:ph type="sldNum" sz="quarter" idx="12"/>
          </p:nvPr>
        </p:nvSpPr>
        <p:spPr/>
        <p:txBody>
          <a:bodyPr/>
          <a:lstStyle/>
          <a:p>
            <a:pPr>
              <a:defRPr/>
            </a:pPr>
            <a:fld id="{6BD9C2F8-08CA-49F5-BEA7-930E8DE8D713}" type="slidenum">
              <a:rPr lang="fa-IR" smtClean="0"/>
              <a:pPr>
                <a:defRPr/>
              </a:pPr>
              <a:t>99</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animEffect transition="in" filter="blinds(horizontal)">
                                      <p:cBhvr>
                                        <p:cTn id="7" dur="500"/>
                                        <p:tgtEl>
                                          <p:spTgt spid="142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42339">
                                            <p:txEl>
                                              <p:pRg st="2" end="2"/>
                                            </p:txEl>
                                          </p:spTgt>
                                        </p:tgtEl>
                                        <p:attrNameLst>
                                          <p:attrName>style.visibility</p:attrName>
                                        </p:attrNameLst>
                                      </p:cBhvr>
                                      <p:to>
                                        <p:strVal val="visible"/>
                                      </p:to>
                                    </p:set>
                                    <p:anim calcmode="lin" valueType="num">
                                      <p:cBhvr additive="base">
                                        <p:cTn id="12" dur="5000" fill="hold"/>
                                        <p:tgtEl>
                                          <p:spTgt spid="142339">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42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2341"/>
                                        </p:tgtEl>
                                        <p:attrNameLst>
                                          <p:attrName>style.visibility</p:attrName>
                                        </p:attrNameLst>
                                      </p:cBhvr>
                                      <p:to>
                                        <p:strVal val="visible"/>
                                      </p:to>
                                    </p:set>
                                    <p:anim calcmode="lin" valueType="num">
                                      <p:cBhvr additive="base">
                                        <p:cTn id="18" dur="500" fill="hold"/>
                                        <p:tgtEl>
                                          <p:spTgt spid="142341"/>
                                        </p:tgtEl>
                                        <p:attrNameLst>
                                          <p:attrName>ppt_x</p:attrName>
                                        </p:attrNameLst>
                                      </p:cBhvr>
                                      <p:tavLst>
                                        <p:tav tm="0">
                                          <p:val>
                                            <p:strVal val="#ppt_x"/>
                                          </p:val>
                                        </p:tav>
                                        <p:tav tm="100000">
                                          <p:val>
                                            <p:strVal val="#ppt_x"/>
                                          </p:val>
                                        </p:tav>
                                      </p:tavLst>
                                    </p:anim>
                                    <p:anim calcmode="lin" valueType="num">
                                      <p:cBhvr additive="base">
                                        <p:cTn id="19" dur="500" fill="hold"/>
                                        <p:tgtEl>
                                          <p:spTgt spid="14234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42342"/>
                                        </p:tgtEl>
                                        <p:attrNameLst>
                                          <p:attrName>style.visibility</p:attrName>
                                        </p:attrNameLst>
                                      </p:cBhvr>
                                      <p:to>
                                        <p:strVal val="visible"/>
                                      </p:to>
                                    </p:set>
                                    <p:anim calcmode="lin" valueType="num">
                                      <p:cBhvr additive="base">
                                        <p:cTn id="22" dur="500" fill="hold"/>
                                        <p:tgtEl>
                                          <p:spTgt spid="142342"/>
                                        </p:tgtEl>
                                        <p:attrNameLst>
                                          <p:attrName>ppt_x</p:attrName>
                                        </p:attrNameLst>
                                      </p:cBhvr>
                                      <p:tavLst>
                                        <p:tav tm="0">
                                          <p:val>
                                            <p:strVal val="#ppt_x"/>
                                          </p:val>
                                        </p:tav>
                                        <p:tav tm="100000">
                                          <p:val>
                                            <p:strVal val="#ppt_x"/>
                                          </p:val>
                                        </p:tav>
                                      </p:tavLst>
                                    </p:anim>
                                    <p:anim calcmode="lin" valueType="num">
                                      <p:cBhvr additive="base">
                                        <p:cTn id="23" dur="500" fill="hold"/>
                                        <p:tgtEl>
                                          <p:spTgt spid="14234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2343"/>
                                        </p:tgtEl>
                                        <p:attrNameLst>
                                          <p:attrName>style.visibility</p:attrName>
                                        </p:attrNameLst>
                                      </p:cBhvr>
                                      <p:to>
                                        <p:strVal val="visible"/>
                                      </p:to>
                                    </p:set>
                                    <p:anim calcmode="lin" valueType="num">
                                      <p:cBhvr additive="base">
                                        <p:cTn id="26" dur="500" fill="hold"/>
                                        <p:tgtEl>
                                          <p:spTgt spid="142343"/>
                                        </p:tgtEl>
                                        <p:attrNameLst>
                                          <p:attrName>ppt_x</p:attrName>
                                        </p:attrNameLst>
                                      </p:cBhvr>
                                      <p:tavLst>
                                        <p:tav tm="0">
                                          <p:val>
                                            <p:strVal val="#ppt_x"/>
                                          </p:val>
                                        </p:tav>
                                        <p:tav tm="100000">
                                          <p:val>
                                            <p:strVal val="#ppt_x"/>
                                          </p:val>
                                        </p:tav>
                                      </p:tavLst>
                                    </p:anim>
                                    <p:anim calcmode="lin" valueType="num">
                                      <p:cBhvr additive="base">
                                        <p:cTn id="27" dur="500" fill="hold"/>
                                        <p:tgtEl>
                                          <p:spTgt spid="14234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2346"/>
                                        </p:tgtEl>
                                        <p:attrNameLst>
                                          <p:attrName>style.visibility</p:attrName>
                                        </p:attrNameLst>
                                      </p:cBhvr>
                                      <p:to>
                                        <p:strVal val="visible"/>
                                      </p:to>
                                    </p:set>
                                    <p:anim calcmode="lin" valueType="num">
                                      <p:cBhvr additive="base">
                                        <p:cTn id="30" dur="500" fill="hold"/>
                                        <p:tgtEl>
                                          <p:spTgt spid="142346"/>
                                        </p:tgtEl>
                                        <p:attrNameLst>
                                          <p:attrName>ppt_x</p:attrName>
                                        </p:attrNameLst>
                                      </p:cBhvr>
                                      <p:tavLst>
                                        <p:tav tm="0">
                                          <p:val>
                                            <p:strVal val="#ppt_x"/>
                                          </p:val>
                                        </p:tav>
                                        <p:tav tm="100000">
                                          <p:val>
                                            <p:strVal val="#ppt_x"/>
                                          </p:val>
                                        </p:tav>
                                      </p:tavLst>
                                    </p:anim>
                                    <p:anim calcmode="lin" valueType="num">
                                      <p:cBhvr additive="base">
                                        <p:cTn id="31" dur="500" fill="hold"/>
                                        <p:tgtEl>
                                          <p:spTgt spid="14234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2347"/>
                                        </p:tgtEl>
                                        <p:attrNameLst>
                                          <p:attrName>style.visibility</p:attrName>
                                        </p:attrNameLst>
                                      </p:cBhvr>
                                      <p:to>
                                        <p:strVal val="visible"/>
                                      </p:to>
                                    </p:set>
                                    <p:anim calcmode="lin" valueType="num">
                                      <p:cBhvr additive="base">
                                        <p:cTn id="34" dur="500" fill="hold"/>
                                        <p:tgtEl>
                                          <p:spTgt spid="142347"/>
                                        </p:tgtEl>
                                        <p:attrNameLst>
                                          <p:attrName>ppt_x</p:attrName>
                                        </p:attrNameLst>
                                      </p:cBhvr>
                                      <p:tavLst>
                                        <p:tav tm="0">
                                          <p:val>
                                            <p:strVal val="#ppt_x"/>
                                          </p:val>
                                        </p:tav>
                                        <p:tav tm="100000">
                                          <p:val>
                                            <p:strVal val="#ppt_x"/>
                                          </p:val>
                                        </p:tav>
                                      </p:tavLst>
                                    </p:anim>
                                    <p:anim calcmode="lin" valueType="num">
                                      <p:cBhvr additive="base">
                                        <p:cTn id="35" dur="500" fill="hold"/>
                                        <p:tgtEl>
                                          <p:spTgt spid="14234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42339">
                                            <p:txEl>
                                              <p:pRg st="5" end="5"/>
                                            </p:txEl>
                                          </p:spTgt>
                                        </p:tgtEl>
                                        <p:attrNameLst>
                                          <p:attrName>style.visibility</p:attrName>
                                        </p:attrNameLst>
                                      </p:cBhvr>
                                      <p:to>
                                        <p:strVal val="visible"/>
                                      </p:to>
                                    </p:set>
                                    <p:animEffect transition="in" filter="blinds(horizontal)">
                                      <p:cBhvr>
                                        <p:cTn id="40" dur="500"/>
                                        <p:tgtEl>
                                          <p:spTgt spid="14233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7" presetClass="entr" presetSubtype="4" fill="hold" nodeType="clickEffect">
                                  <p:stCondLst>
                                    <p:cond delay="0"/>
                                  </p:stCondLst>
                                  <p:childTnLst>
                                    <p:set>
                                      <p:cBhvr>
                                        <p:cTn id="44" dur="1" fill="hold">
                                          <p:stCondLst>
                                            <p:cond delay="0"/>
                                          </p:stCondLst>
                                        </p:cTn>
                                        <p:tgtEl>
                                          <p:spTgt spid="142339">
                                            <p:txEl>
                                              <p:pRg st="6" end="6"/>
                                            </p:txEl>
                                          </p:spTgt>
                                        </p:tgtEl>
                                        <p:attrNameLst>
                                          <p:attrName>style.visibility</p:attrName>
                                        </p:attrNameLst>
                                      </p:cBhvr>
                                      <p:to>
                                        <p:strVal val="visible"/>
                                      </p:to>
                                    </p:set>
                                    <p:anim calcmode="lin" valueType="num">
                                      <p:cBhvr additive="base">
                                        <p:cTn id="45" dur="5000" fill="hold"/>
                                        <p:tgtEl>
                                          <p:spTgt spid="142339">
                                            <p:txEl>
                                              <p:pRg st="6" end="6"/>
                                            </p:txEl>
                                          </p:spTgt>
                                        </p:tgtEl>
                                        <p:attrNameLst>
                                          <p:attrName>ppt_x</p:attrName>
                                        </p:attrNameLst>
                                      </p:cBhvr>
                                      <p:tavLst>
                                        <p:tav tm="0">
                                          <p:val>
                                            <p:strVal val="#ppt_x"/>
                                          </p:val>
                                        </p:tav>
                                        <p:tav tm="100000">
                                          <p:val>
                                            <p:strVal val="#ppt_x"/>
                                          </p:val>
                                        </p:tav>
                                      </p:tavLst>
                                    </p:anim>
                                    <p:anim calcmode="lin" valueType="num">
                                      <p:cBhvr additive="base">
                                        <p:cTn id="46" dur="5000" fill="hold"/>
                                        <p:tgtEl>
                                          <p:spTgt spid="1423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nimBg="1"/>
      <p:bldP spid="142343" grpId="0" animBg="1"/>
      <p:bldP spid="142346" grpId="0"/>
      <p:bldP spid="14234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3">
      <a:dk1>
        <a:sysClr val="windowText" lastClr="000000"/>
      </a:dk1>
      <a:lt1>
        <a:sysClr val="window" lastClr="FFFFFF"/>
      </a:lt1>
      <a:dk2>
        <a:srgbClr val="FF0000"/>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1">
      <a:majorFont>
        <a:latin typeface="Times New Roman"/>
        <a:ea typeface=""/>
        <a:cs typeface="B Nazanin"/>
      </a:majorFont>
      <a:minorFont>
        <a:latin typeface="Times New Roman"/>
        <a:ea typeface=""/>
        <a:cs typeface="B Nazani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Custom 7">
      <a:dk1>
        <a:srgbClr val="FF0000"/>
      </a:dk1>
      <a:lt1>
        <a:sysClr val="window" lastClr="FFFFFF"/>
      </a:lt1>
      <a:dk2>
        <a:srgbClr val="000000"/>
      </a:dk2>
      <a:lt2>
        <a:srgbClr val="DEF5FA"/>
      </a:lt2>
      <a:accent1>
        <a:srgbClr val="2DA2BF"/>
      </a:accent1>
      <a:accent2>
        <a:srgbClr val="FF0000"/>
      </a:accent2>
      <a:accent3>
        <a:srgbClr val="EB641B"/>
      </a:accent3>
      <a:accent4>
        <a:srgbClr val="39639D"/>
      </a:accent4>
      <a:accent5>
        <a:srgbClr val="474B78"/>
      </a:accent5>
      <a:accent6>
        <a:srgbClr val="7D3C4A"/>
      </a:accent6>
      <a:hlink>
        <a:srgbClr val="FF8119"/>
      </a:hlink>
      <a:folHlink>
        <a:srgbClr val="44B9E8"/>
      </a:folHlink>
    </a:clrScheme>
    <a:fontScheme name="1">
      <a:majorFont>
        <a:latin typeface="Times New Roman"/>
        <a:ea typeface=""/>
        <a:cs typeface="B Nazanin"/>
      </a:majorFont>
      <a:minorFont>
        <a:latin typeface="Times New Roman"/>
        <a:ea typeface=""/>
        <a:cs typeface="B Nazani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2326</TotalTime>
  <Words>8796</Words>
  <Application>Microsoft Office PowerPoint</Application>
  <PresentationFormat>On-screen Show (4:3)</PresentationFormat>
  <Paragraphs>879</Paragraphs>
  <Slides>128</Slides>
  <Notes>2</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128</vt:i4>
      </vt:variant>
    </vt:vector>
  </HeadingPairs>
  <TitlesOfParts>
    <vt:vector size="136" baseType="lpstr">
      <vt:lpstr>Arial</vt:lpstr>
      <vt:lpstr>Wingdings</vt:lpstr>
      <vt:lpstr>Calibri</vt:lpstr>
      <vt:lpstr>B Zar</vt:lpstr>
      <vt:lpstr>Flow</vt:lpstr>
      <vt:lpstr>1_Flow</vt:lpstr>
      <vt:lpstr>Office Theme</vt:lpstr>
      <vt:lpstr>Bitmap Image</vt:lpstr>
      <vt:lpstr>ایمنی حریق</vt:lpstr>
      <vt:lpstr>اهمیت شناخت رفتار حریق و مقابله با آن</vt:lpstr>
      <vt:lpstr>آتش چیست؟</vt:lpstr>
      <vt:lpstr>عناصر آتش</vt:lpstr>
      <vt:lpstr>       </vt:lpstr>
      <vt:lpstr>در مورد بخارات و گازها علاوه بر نقطه ی شعله زنی ، حداقل و حداکثر تراکم قابل انفجار هم تعریف می شود. در صورتی که تراکم بخار یا گاز به آن حد برسد، در صورت تماس شعله در حرارت یا دمای شعله زنی ، گاز یا بخار سریعا آتش می گیرد و در محفظه های بسته سبب انفجار می شود. این دو پارامتر به خصوص حداقل تراکم انفجار، برای تنظیم دتکتورهای گازیاب حائز اهمیتند.</vt:lpstr>
      <vt:lpstr>انفجار آزاد شدن انرژی با سرعت زیاد است که در نتیجه ی اکسیداسیون سریع اتفاق می افتد. تفاوت انفجار و احتراق به دلیل میزان انرژی حاصله نیست بلکه مربوط به سرعت تولید انرژی است.</vt:lpstr>
      <vt:lpstr>PowerPoint Presentation</vt:lpstr>
      <vt:lpstr>PowerPoint Presentation</vt:lpstr>
      <vt:lpstr>PowerPoint Presentation</vt:lpstr>
      <vt:lpstr>PowerPoint Presentation</vt:lpstr>
      <vt:lpstr>فازهای حریق</vt:lpstr>
      <vt:lpstr>طریقه ی گسترش حریق</vt:lpstr>
      <vt:lpstr>تقسیم بندی مکان ها از نظر خطر حریق</vt:lpstr>
      <vt:lpstr>علایم و نشانه های</vt:lpstr>
      <vt:lpstr>علایم و نشانه ها</vt:lpstr>
      <vt:lpstr>PowerPoint Presentation</vt:lpstr>
      <vt:lpstr>PowerPoint Presentation</vt:lpstr>
      <vt:lpstr>PowerPoint Presentation</vt:lpstr>
      <vt:lpstr>لوزی خطر</vt:lpstr>
      <vt:lpstr>اشتعال </vt:lpstr>
      <vt:lpstr>خطر بهداشتی مواد</vt:lpstr>
      <vt:lpstr>قابلیت فعل و انفعال شیمیایی</vt:lpstr>
      <vt:lpstr>خطرات ویژه مواد</vt:lpstr>
      <vt:lpstr>مدیریت کنترل حریق</vt:lpstr>
      <vt:lpstr>پیشگیری از حریق </vt:lpstr>
      <vt:lpstr>اصول مهم در پیشگیری از حریق </vt:lpstr>
      <vt:lpstr>مرکز ایمنی و آتش نشانی</vt:lpstr>
      <vt:lpstr>پروانه کار سرد</vt:lpstr>
      <vt:lpstr>پروانه کار گرم </vt:lpstr>
      <vt:lpstr>مهمترین وظایف و اقداماتی که باید تحت نظر مرکز انجام شود </vt:lpstr>
      <vt:lpstr>PowerPoint Presentation</vt:lpstr>
      <vt:lpstr> ارزیابی ریسک حریق</vt:lpstr>
      <vt:lpstr>مراحل ارزیابی ریسک حریق </vt:lpstr>
      <vt:lpstr>1. شناسایی خطرات حریق</vt:lpstr>
      <vt:lpstr>شناسایی منابع اکسیژن</vt:lpstr>
      <vt:lpstr>شناسایی منابع سوخت</vt:lpstr>
      <vt:lpstr>شناسایی منابع حرارت</vt:lpstr>
      <vt:lpstr>شناسایی اعمال ناایمن</vt:lpstr>
      <vt:lpstr>2. شناسایی افرادی که در معرض ریسک هستند </vt:lpstr>
      <vt:lpstr>وظایف عمده کارکنان به هنگام وقوع حریق عبارتند از: </vt:lpstr>
      <vt:lpstr>3.  ارزیابی ریسک ها و تعیین اینکه آیا احتیاطات فعلی مناسب و کافی هستند یا اینکه نیاز به فعالیت بیشتری در این زمینه وجود دارد.</vt:lpstr>
      <vt:lpstr>PowerPoint Presentation</vt:lpstr>
      <vt:lpstr>PowerPoint Presentation</vt:lpstr>
      <vt:lpstr>سیستم های اعلام حریق</vt:lpstr>
      <vt:lpstr>انواع سیستم های اعلام حریق</vt:lpstr>
      <vt:lpstr>سیستم اعلام حریق متعارف</vt:lpstr>
      <vt:lpstr>سیستم اعلام حریق آدرس پذیر</vt:lpstr>
      <vt:lpstr>سیستم اعلام حریق هوشمند</vt:lpstr>
      <vt:lpstr>برخی از مزایای سیستم اعلام حریق هوشمند</vt:lpstr>
      <vt:lpstr>اجزای سیستم اعلام حریق</vt:lpstr>
      <vt:lpstr>1. تابلوی کنترل مرکزی :</vt:lpstr>
      <vt:lpstr>2. شستی های اعلام حریق :</vt:lpstr>
      <vt:lpstr>3. انواع کاشف (آشکارساز) های اتوماتیک حریق</vt:lpstr>
      <vt:lpstr>کاشف حرارتی با حرارت ثابت</vt:lpstr>
      <vt:lpstr>کاشف حرارتی با حرارت متغیر</vt:lpstr>
      <vt:lpstr>کاشف های دودی (ذرات )</vt:lpstr>
      <vt:lpstr>کاشف یونیزه </vt:lpstr>
      <vt:lpstr>PowerPoint Presentation</vt:lpstr>
      <vt:lpstr>کاشف فتوالکتریک </vt:lpstr>
      <vt:lpstr>مزایای کاشف فتوالکتریک </vt:lpstr>
      <vt:lpstr>معایب کاشف فتوالکتریک</vt:lpstr>
      <vt:lpstr>کاشف های شعله ای </vt:lpstr>
      <vt:lpstr>کاشف های گازیاب</vt:lpstr>
      <vt:lpstr>انتخاب و نصب کاشف ها</vt:lpstr>
      <vt:lpstr>انتخاب و نصب کاشف ها</vt:lpstr>
      <vt:lpstr>انتخاب و نصب کاشف ها</vt:lpstr>
      <vt:lpstr>همانطور که در شکل مشاهده می شود یک نوع دتکتور در اشکال مختلف تولید می گرددبنابراین هنگام خرید باید توجه لازم و کافی را داشت </vt:lpstr>
      <vt:lpstr>4 . اعلام کننده های شنیداری : </vt:lpstr>
      <vt:lpstr>PowerPoint Presentation</vt:lpstr>
      <vt:lpstr>5 . نشانگرهای دیداری</vt:lpstr>
      <vt:lpstr>تست های بازرسی</vt:lpstr>
      <vt:lpstr>انواع کابل </vt:lpstr>
      <vt:lpstr>انواع خاموش کننده ها</vt:lpstr>
      <vt:lpstr>PowerPoint Presentation</vt:lpstr>
      <vt:lpstr>کف مکانیکی یا هوایی ، از طریق داخل کردن هوا به درون آبی که مقداری ماده ی غلیظ کننده ی کف در آن حل شده است به دست می آید. کف های مکانیکی به سه دسته تقسیم         می شوند: 1) کف سنگین یا کم توسعه با نسبت افزایش حجمی تا 20 برابر محلول کف ساز 2) کف متوسط ، با نسبت افزایش حجمی 20 تا 200 برابر محلول کف ساز 3) کف سبک یا پرتوسعه ، با نسبت افزایش حجمی  200تا  1000برابر محلول کف ساز انواع کف های مکانیکی عبارتند از: کف پروتئینی ، کف فلوروپروتئین ، کف نازک و کف مقاوم </vt:lpstr>
      <vt:lpstr>PowerPoint Presentation</vt:lpstr>
      <vt:lpstr>PowerPoint Presentation</vt:lpstr>
      <vt:lpstr>PowerPoint Presentation</vt:lpstr>
      <vt:lpstr>روش های خاموش کردن حریق</vt:lpstr>
      <vt:lpstr>PowerPoint Presentation</vt:lpstr>
      <vt:lpstr>PowerPoint Presentation</vt:lpstr>
      <vt:lpstr>طبقه بندی انواع حریق</vt:lpstr>
      <vt:lpstr>PowerPoint Presentation</vt:lpstr>
      <vt:lpstr>PowerPoint Presentation</vt:lpstr>
      <vt:lpstr>تجهیزات خاموش کننده حریق</vt:lpstr>
      <vt:lpstr>PowerPoint Presentation</vt:lpstr>
      <vt:lpstr>1- الف ) وسایل دستی ساده</vt:lpstr>
      <vt:lpstr>2 – الف ) خاموش کننده های دستی</vt:lpstr>
      <vt:lpstr>PowerPoint Presentation</vt:lpstr>
      <vt:lpstr>(از کتاب مهندسی حریق تألیف دکتر رستم گلمحمدی)</vt:lpstr>
      <vt:lpstr>PowerPoint Presentation</vt:lpstr>
      <vt:lpstr>PowerPoint Presentation</vt:lpstr>
      <vt:lpstr>PowerPoint Presentation</vt:lpstr>
      <vt:lpstr>الف) خاموش کننده های محتوی آب</vt:lpstr>
      <vt:lpstr>PowerPoint Presentation</vt:lpstr>
      <vt:lpstr>PowerPoint Presentation</vt:lpstr>
      <vt:lpstr>PowerPoint Presentation</vt:lpstr>
      <vt:lpstr>PowerPoint Presentation</vt:lpstr>
      <vt:lpstr>ب ) خاموش کننده های محتوی کف</vt:lpstr>
      <vt:lpstr>PowerPoint Presentation</vt:lpstr>
      <vt:lpstr>                                    تحت فشار دائم</vt:lpstr>
      <vt:lpstr>بالن داخل</vt:lpstr>
      <vt:lpstr>ج ) خاموش کننده های محتوی پودر شیمیایی</vt:lpstr>
      <vt:lpstr>PowerPoint Presentation</vt:lpstr>
      <vt:lpstr>PowerPoint Presentation</vt:lpstr>
      <vt:lpstr>کپسول های پودر و گاز</vt:lpstr>
      <vt:lpstr>د ) خاموش کننده های محتوی گازکربنیک</vt:lpstr>
      <vt:lpstr>PowerPoint Presentation</vt:lpstr>
      <vt:lpstr>لوله فلزی</vt:lpstr>
      <vt:lpstr>قیفی با اهرم</vt:lpstr>
      <vt:lpstr>ه ) خاموش کننده های حاوی مواد هالوژنه</vt:lpstr>
      <vt:lpstr>PowerPoint Presentation</vt:lpstr>
      <vt:lpstr>نوع فشاری</vt:lpstr>
      <vt:lpstr>نوع اهرمی</vt:lpstr>
      <vt:lpstr>طریقه خاموش کردن آتش با کپسول ها (شکل)</vt:lpstr>
      <vt:lpstr>3 – الف ) خاموش کننده های چرخ دار</vt:lpstr>
      <vt:lpstr>4 – الف ) خاموش کننده های بزرگ</vt:lpstr>
      <vt:lpstr>1 – ب ) وسایل دستی ثابت آتش نشانی</vt:lpstr>
      <vt:lpstr>PowerPoint Presentation</vt:lpstr>
      <vt:lpstr>PowerPoint Presentation</vt:lpstr>
      <vt:lpstr>PowerPoint Presentation</vt:lpstr>
      <vt:lpstr>2 – ب ) سیستم های خودکار اطفای حریق</vt:lpstr>
      <vt:lpstr>PowerPoint Presentation</vt:lpstr>
      <vt:lpstr>PowerPoint Presentation</vt:lpstr>
      <vt:lpstr>PowerPoint Presentation</vt:lpstr>
      <vt:lpstr>3 – ب ) شیرهای برداشت آب آتشنشانی</vt:lpstr>
      <vt:lpstr>پایان</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ایمنی حریق</dc:title>
  <dc:creator>hexa-software</dc:creator>
  <cp:lastModifiedBy>AE</cp:lastModifiedBy>
  <cp:revision>455</cp:revision>
  <dcterms:created xsi:type="dcterms:W3CDTF">2009-11-26T17:58:47Z</dcterms:created>
  <dcterms:modified xsi:type="dcterms:W3CDTF">2022-10-29T12:51:27Z</dcterms:modified>
</cp:coreProperties>
</file>