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0"/>
  </p:notesMasterIdLst>
  <p:sldIdLst>
    <p:sldId id="420" r:id="rId4"/>
    <p:sldId id="432" r:id="rId5"/>
    <p:sldId id="433" r:id="rId6"/>
    <p:sldId id="434" r:id="rId7"/>
    <p:sldId id="435" r:id="rId8"/>
    <p:sldId id="43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CC"/>
    <a:srgbClr val="FF99FF"/>
    <a:srgbClr val="00FFFF"/>
    <a:srgbClr val="2C3929"/>
    <a:srgbClr val="97BAFF"/>
    <a:srgbClr val="7E9D77"/>
    <a:srgbClr val="FFFF00"/>
    <a:srgbClr val="A9D18E"/>
    <a:srgbClr val="405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01/01/1445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۲۱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متوازی الاضلاع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متوازی الاضلاع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175" y="1798281"/>
            <a:ext cx="1042363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در مورد </a:t>
            </a:r>
            <a:r>
              <a:rPr lang="fa-IR" sz="2400" dirty="0" smtClean="0">
                <a:solidFill>
                  <a:schemeClr val="bg1"/>
                </a:solidFill>
              </a:rPr>
              <a:t>یک چهارضلعی اگر </a:t>
            </a:r>
            <a:r>
              <a:rPr lang="fa-IR" sz="2400" dirty="0">
                <a:solidFill>
                  <a:schemeClr val="bg1"/>
                </a:solidFill>
              </a:rPr>
              <a:t>یکی از جملات زیر درست باشد آنگاه هر جملۀ دیگر </a:t>
            </a:r>
            <a:r>
              <a:rPr lang="fa-IR" sz="2400" dirty="0" smtClean="0">
                <a:solidFill>
                  <a:schemeClr val="bg1"/>
                </a:solidFill>
              </a:rPr>
              <a:t>نیز </a:t>
            </a:r>
            <a:r>
              <a:rPr lang="fa-IR" sz="2400" dirty="0">
                <a:solidFill>
                  <a:schemeClr val="bg1"/>
                </a:solidFill>
              </a:rPr>
              <a:t>در موردش درست </a:t>
            </a:r>
            <a:r>
              <a:rPr lang="fa-IR" sz="2400" dirty="0" smtClean="0">
                <a:solidFill>
                  <a:schemeClr val="bg1"/>
                </a:solidFill>
              </a:rPr>
              <a:t>است:</a:t>
            </a:r>
            <a:endParaRPr lang="fa-IR" sz="2400" dirty="0">
              <a:solidFill>
                <a:schemeClr val="bg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•	هر دو ضلع روبرو با هم </a:t>
            </a:r>
            <a:r>
              <a:rPr lang="fa-IR" sz="2400" dirty="0" smtClean="0">
                <a:solidFill>
                  <a:schemeClr val="bg1"/>
                </a:solidFill>
              </a:rPr>
              <a:t>موازی‌اند. (</a:t>
            </a:r>
            <a:r>
              <a:rPr lang="fa-IR" sz="2400" dirty="0" smtClean="0">
                <a:solidFill>
                  <a:schemeClr val="accent2"/>
                </a:solidFill>
                <a:cs typeface="+mj-cs"/>
              </a:rPr>
              <a:t>تعریف متوازی الاضلاع</a:t>
            </a:r>
            <a:r>
              <a:rPr lang="fa-IR" sz="2400" dirty="0" smtClean="0">
                <a:solidFill>
                  <a:schemeClr val="bg1"/>
                </a:solidFill>
              </a:rPr>
              <a:t>)</a:t>
            </a:r>
            <a:endParaRPr lang="fa-IR" sz="2400" dirty="0">
              <a:solidFill>
                <a:schemeClr val="bg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•	هر دو ضلع روبرو، با هم </a:t>
            </a:r>
            <a:r>
              <a:rPr lang="fa-IR" sz="2400" dirty="0" smtClean="0">
                <a:solidFill>
                  <a:schemeClr val="bg1"/>
                </a:solidFill>
              </a:rPr>
              <a:t>مساوی‌اند</a:t>
            </a:r>
            <a:r>
              <a:rPr lang="fa-IR" sz="2400" dirty="0">
                <a:solidFill>
                  <a:schemeClr val="bg1"/>
                </a:solidFill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•	هر دو زاویۀ روبرو، </a:t>
            </a:r>
            <a:r>
              <a:rPr lang="fa-IR" sz="2400" dirty="0" smtClean="0">
                <a:solidFill>
                  <a:schemeClr val="bg1"/>
                </a:solidFill>
              </a:rPr>
              <a:t>مساوی‌اند.</a:t>
            </a:r>
            <a:endParaRPr lang="fa-IR" sz="2400" dirty="0">
              <a:solidFill>
                <a:schemeClr val="bg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•	هر دو زاویۀ مجاور، مکمل همدیگرند.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•	هر دو قطر همدیگر را نصف </a:t>
            </a:r>
            <a:r>
              <a:rPr lang="fa-IR" sz="2400" dirty="0" smtClean="0">
                <a:solidFill>
                  <a:schemeClr val="bg1"/>
                </a:solidFill>
              </a:rPr>
              <a:t>می‌کنند</a:t>
            </a:r>
            <a:r>
              <a:rPr lang="fa-IR" sz="2400" dirty="0">
                <a:solidFill>
                  <a:schemeClr val="bg1"/>
                </a:solidFill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•	دو ضلع روبرو به هم دارد که هم مساوی و هم موازی هستند.</a:t>
            </a:r>
          </a:p>
        </p:txBody>
      </p:sp>
    </p:spTree>
    <p:extLst>
      <p:ext uri="{BB962C8B-B14F-4D97-AF65-F5344CB8AC3E}">
        <p14:creationId xmlns:p14="http://schemas.microsoft.com/office/powerpoint/2010/main" val="15132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مثلث زیر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dirty="0" smtClean="0"/>
                  <a:t> وسط ضلع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a-IR" dirty="0" smtClean="0"/>
                  <a:t> وسط ضلع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fa-IR" dirty="0" smtClean="0"/>
                  <a:t> است. ثابت کنید:</a:t>
                </a:r>
              </a:p>
              <a:p>
                <a:r>
                  <a:rPr lang="fa-IR" dirty="0" smtClean="0"/>
                  <a:t>۱)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fa-IR" dirty="0" smtClean="0"/>
                  <a:t> 	۲)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۲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740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a-IR" dirty="0" smtClean="0"/>
              <a:t>مثال ۱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1870202" y="3485370"/>
            <a:ext cx="2883291" cy="1517521"/>
          </a:xfrm>
          <a:prstGeom prst="triangle">
            <a:avLst>
              <a:gd name="adj" fmla="val 27778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1"/>
            <a:endCxn id="6" idx="5"/>
          </p:cNvCxnSpPr>
          <p:nvPr/>
        </p:nvCxnSpPr>
        <p:spPr>
          <a:xfrm>
            <a:off x="2270662" y="4244130"/>
            <a:ext cx="144164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82185" y="3142283"/>
                <a:ext cx="609300" cy="31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185" y="3142283"/>
                <a:ext cx="609300" cy="318611"/>
              </a:xfrm>
              <a:prstGeom prst="rect">
                <a:avLst/>
              </a:prstGeom>
              <a:blipFill>
                <a:blip r:embed="rId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70801" y="5027367"/>
                <a:ext cx="609300" cy="31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01" y="5027367"/>
                <a:ext cx="609300" cy="318611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28758" y="5027367"/>
                <a:ext cx="609300" cy="31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758" y="5027367"/>
                <a:ext cx="609300" cy="318611"/>
              </a:xfrm>
              <a:prstGeom prst="rect">
                <a:avLst/>
              </a:prstGeom>
              <a:blipFill>
                <a:blip r:embed="rId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90024" y="3925519"/>
                <a:ext cx="609300" cy="31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024" y="3925519"/>
                <a:ext cx="609300" cy="318611"/>
              </a:xfrm>
              <a:prstGeom prst="rect">
                <a:avLst/>
              </a:prstGeom>
              <a:blipFill>
                <a:blip r:embed="rId6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40509" y="3925518"/>
                <a:ext cx="609300" cy="31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09" y="3925518"/>
                <a:ext cx="609300" cy="318611"/>
              </a:xfrm>
              <a:prstGeom prst="rect">
                <a:avLst/>
              </a:prstGeom>
              <a:blipFill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435660" y="4060349"/>
            <a:ext cx="1835003" cy="318611"/>
            <a:chOff x="435660" y="4060349"/>
            <a:chExt cx="1835003" cy="318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35660" y="4060349"/>
                  <a:ext cx="609300" cy="318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660" y="4060349"/>
                  <a:ext cx="609300" cy="318611"/>
                </a:xfrm>
                <a:prstGeom prst="rect">
                  <a:avLst/>
                </a:prstGeom>
                <a:blipFill>
                  <a:blip r:embed="rId8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>
            <a:xfrm>
              <a:off x="829017" y="4244130"/>
              <a:ext cx="1441646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>
            <a:endCxn id="6" idx="2"/>
          </p:cNvCxnSpPr>
          <p:nvPr/>
        </p:nvCxnSpPr>
        <p:spPr>
          <a:xfrm>
            <a:off x="829017" y="4244130"/>
            <a:ext cx="1041185" cy="75876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6999969" y="3637107"/>
            <a:ext cx="3736000" cy="2219405"/>
          </a:xfrm>
          <a:custGeom>
            <a:avLst/>
            <a:gdLst>
              <a:gd name="connsiteX0" fmla="*/ 746235 w 3184635"/>
              <a:gd name="connsiteY0" fmla="*/ 0 h 1891862"/>
              <a:gd name="connsiteX1" fmla="*/ 0 w 3184635"/>
              <a:gd name="connsiteY1" fmla="*/ 1103586 h 1891862"/>
              <a:gd name="connsiteX2" fmla="*/ 693683 w 3184635"/>
              <a:gd name="connsiteY2" fmla="*/ 1891862 h 1891862"/>
              <a:gd name="connsiteX3" fmla="*/ 3184635 w 3184635"/>
              <a:gd name="connsiteY3" fmla="*/ 451945 h 1891862"/>
              <a:gd name="connsiteX4" fmla="*/ 746235 w 3184635"/>
              <a:gd name="connsiteY4" fmla="*/ 0 h 18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4635" h="1891862">
                <a:moveTo>
                  <a:pt x="746235" y="0"/>
                </a:moveTo>
                <a:lnTo>
                  <a:pt x="0" y="1103586"/>
                </a:lnTo>
                <a:lnTo>
                  <a:pt x="693683" y="1891862"/>
                </a:lnTo>
                <a:lnTo>
                  <a:pt x="3184635" y="451945"/>
                </a:lnTo>
                <a:lnTo>
                  <a:pt x="746235" y="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413686" y="3890380"/>
            <a:ext cx="1800988" cy="1508935"/>
          </a:xfrm>
          <a:custGeom>
            <a:avLst/>
            <a:gdLst>
              <a:gd name="connsiteX0" fmla="*/ 1555531 w 1555531"/>
              <a:gd name="connsiteY0" fmla="*/ 0 h 1303283"/>
              <a:gd name="connsiteX1" fmla="*/ 1555531 w 1555531"/>
              <a:gd name="connsiteY1" fmla="*/ 998483 h 1303283"/>
              <a:gd name="connsiteX2" fmla="*/ 0 w 1555531"/>
              <a:gd name="connsiteY2" fmla="*/ 1303283 h 1303283"/>
              <a:gd name="connsiteX3" fmla="*/ 21021 w 1555531"/>
              <a:gd name="connsiteY3" fmla="*/ 336331 h 1303283"/>
              <a:gd name="connsiteX4" fmla="*/ 1555531 w 1555531"/>
              <a:gd name="connsiteY4" fmla="*/ 0 h 130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531" h="1303283">
                <a:moveTo>
                  <a:pt x="1555531" y="0"/>
                </a:moveTo>
                <a:lnTo>
                  <a:pt x="1555531" y="998483"/>
                </a:lnTo>
                <a:lnTo>
                  <a:pt x="0" y="1303283"/>
                </a:lnTo>
                <a:lnTo>
                  <a:pt x="21021" y="336331"/>
                </a:lnTo>
                <a:lnTo>
                  <a:pt x="1555531" y="0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لوزی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مثلث متساوی الاضلاع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𝐴𝐸𝐹</m:t>
                    </m:r>
                  </m:oMath>
                </a14:m>
                <a:r>
                  <a:rPr lang="fa-IR" dirty="0" smtClean="0"/>
                  <a:t> را رسم کرده‌ایم و می‌دانیم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𝐴𝐸</m:t>
                    </m:r>
                  </m:oMath>
                </a14:m>
                <a:r>
                  <a:rPr lang="fa-IR" dirty="0" smtClean="0"/>
                  <a:t> است. زاویهٔ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𝐵𝐴𝐷</m:t>
                    </m:r>
                  </m:oMath>
                </a14:m>
                <a:r>
                  <a:rPr lang="fa-IR" dirty="0" smtClean="0"/>
                  <a:t> چند درجه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۱۴۰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۱۳۵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۱۲۰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۱۰۰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89175" y="3629801"/>
            <a:ext cx="2610756" cy="2486338"/>
            <a:chOff x="1280724" y="3671682"/>
            <a:chExt cx="2610756" cy="2486338"/>
          </a:xfrm>
        </p:grpSpPr>
        <p:grpSp>
          <p:nvGrpSpPr>
            <p:cNvPr id="13" name="Group 12"/>
            <p:cNvGrpSpPr/>
            <p:nvPr/>
          </p:nvGrpSpPr>
          <p:grpSpPr>
            <a:xfrm rot="2664691">
              <a:off x="1592176" y="3671682"/>
              <a:ext cx="1881351" cy="2486338"/>
              <a:chOff x="2227563" y="4160005"/>
              <a:chExt cx="1881351" cy="2486338"/>
            </a:xfrm>
          </p:grpSpPr>
          <p:sp>
            <p:nvSpPr>
              <p:cNvPr id="11" name="Diamond 10"/>
              <p:cNvSpPr/>
              <p:nvPr/>
            </p:nvSpPr>
            <p:spPr>
              <a:xfrm>
                <a:off x="2227563" y="4160005"/>
                <a:ext cx="1881351" cy="2486338"/>
              </a:xfrm>
              <a:prstGeom prst="diamond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600710">
                <a:off x="2460555" y="4528975"/>
                <a:ext cx="1478909" cy="1274922"/>
              </a:xfrm>
              <a:prstGeom prst="triangl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452709" y="3935300"/>
                  <a:ext cx="609300" cy="318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2709" y="3935300"/>
                  <a:ext cx="609300" cy="318611"/>
                </a:xfrm>
                <a:prstGeom prst="rect">
                  <a:avLst/>
                </a:prstGeom>
                <a:blipFill>
                  <a:blip r:embed="rId3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280724" y="5749435"/>
                  <a:ext cx="609300" cy="318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0724" y="5749435"/>
                  <a:ext cx="609300" cy="318611"/>
                </a:xfrm>
                <a:prstGeom prst="rect">
                  <a:avLst/>
                </a:prstGeom>
                <a:blipFill>
                  <a:blip r:embed="rId4"/>
                  <a:stretch>
                    <a:fillRect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77530" y="5499392"/>
                  <a:ext cx="609300" cy="318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530" y="5499392"/>
                  <a:ext cx="609300" cy="318611"/>
                </a:xfrm>
                <a:prstGeom prst="rect">
                  <a:avLst/>
                </a:prstGeom>
                <a:blipFill>
                  <a:blip r:embed="rId5"/>
                  <a:stretch>
                    <a:fillRect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282180" y="3722116"/>
                  <a:ext cx="609300" cy="318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180" y="3722116"/>
                  <a:ext cx="609300" cy="318611"/>
                </a:xfrm>
                <a:prstGeom prst="rect">
                  <a:avLst/>
                </a:prstGeom>
                <a:blipFill>
                  <a:blip r:embed="rId6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111917" y="5672002"/>
                  <a:ext cx="609300" cy="318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917" y="5672002"/>
                  <a:ext cx="609300" cy="318611"/>
                </a:xfrm>
                <a:prstGeom prst="rect">
                  <a:avLst/>
                </a:prstGeom>
                <a:blipFill>
                  <a:blip r:embed="rId7"/>
                  <a:stretch>
                    <a:fillRect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181047" y="4416495"/>
                  <a:ext cx="6093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1047" y="4416495"/>
                  <a:ext cx="609300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06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بر هر ضلع متوازی الاضلاع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عمودی دلخواه رسم می‌کنیم. اگر از برخورد این چهار خط عمود چهارضلعی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𝑊𝑋𝑌𝑍</m:t>
                    </m:r>
                  </m:oMath>
                </a14:m>
                <a:r>
                  <a:rPr lang="fa-IR" dirty="0" smtClean="0"/>
                  <a:t> بدست آید، کدام یک از گزاره‌های زیر درست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فقط الف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فقط ب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الف و ب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sz="1800" dirty="0" smtClean="0"/>
              <a:t>هیچکدام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2112943" y="3249005"/>
                <a:ext cx="7453967" cy="1303488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dirty="0" smtClean="0"/>
                  <a:t>الف)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𝑊𝑋𝑌𝑍</m:t>
                    </m:r>
                  </m:oMath>
                </a14:m>
                <a:r>
                  <a:rPr lang="fa-IR" dirty="0" smtClean="0"/>
                  <a:t> متوازی الاضلاع است.</a:t>
                </a:r>
              </a:p>
              <a:p>
                <a:r>
                  <a:rPr lang="fa-IR" dirty="0" smtClean="0"/>
                  <a:t>ب) اگر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𝑊𝑋𝑌𝑍</m:t>
                    </m:r>
                  </m:oMath>
                </a14:m>
                <a:r>
                  <a:rPr lang="fa-IR" dirty="0" smtClean="0"/>
                  <a:t> لوزی باشد آنگاه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هم لوزی است.</a:t>
                </a:r>
                <a:endParaRPr lang="en-US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43" y="3249005"/>
                <a:ext cx="7453967" cy="1303488"/>
              </a:xfrm>
              <a:prstGeom prst="rect">
                <a:avLst/>
              </a:prstGeom>
              <a:blipFill>
                <a:blip r:embed="rId3"/>
                <a:stretch>
                  <a:fillRect r="-1146" b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64043" y="4055075"/>
            <a:ext cx="4191874" cy="2578796"/>
            <a:chOff x="464043" y="4055075"/>
            <a:chExt cx="4191874" cy="2578796"/>
          </a:xfrm>
        </p:grpSpPr>
        <p:sp>
          <p:nvSpPr>
            <p:cNvPr id="10" name="Parallelogram 9"/>
            <p:cNvSpPr/>
            <p:nvPr/>
          </p:nvSpPr>
          <p:spPr>
            <a:xfrm>
              <a:off x="1261241" y="4698124"/>
              <a:ext cx="2841460" cy="1143760"/>
            </a:xfrm>
            <a:prstGeom prst="parallelogram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12943" y="4775819"/>
              <a:ext cx="0" cy="1858052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V="1">
              <a:off x="1439917" y="4118997"/>
              <a:ext cx="641131" cy="259287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681971" y="4055075"/>
              <a:ext cx="0" cy="173686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60482" y="4858317"/>
              <a:ext cx="2895435" cy="71594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870719" y="4314092"/>
            <a:ext cx="4588592" cy="1736866"/>
            <a:chOff x="4870719" y="4314092"/>
            <a:chExt cx="4588592" cy="1736866"/>
          </a:xfrm>
        </p:grpSpPr>
        <p:sp>
          <p:nvSpPr>
            <p:cNvPr id="26" name="Rectangle 25"/>
            <p:cNvSpPr/>
            <p:nvPr/>
          </p:nvSpPr>
          <p:spPr>
            <a:xfrm>
              <a:off x="5402317" y="4858317"/>
              <a:ext cx="3720662" cy="983567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607585" y="4314092"/>
              <a:ext cx="0" cy="173686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185655" y="4314092"/>
              <a:ext cx="0" cy="173686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870719" y="5097164"/>
              <a:ext cx="453604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923271" y="5619257"/>
              <a:ext cx="453604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0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متوازی الاضلاع زیر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a-IR" dirty="0" smtClean="0"/>
                  <a:t> وسط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dirty="0" smtClean="0"/>
                  <a:t> وسط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fa-IR" dirty="0" smtClean="0"/>
                  <a:t> است. اگر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۱۲</m:t>
                    </m:r>
                  </m:oMath>
                </a14:m>
                <a:r>
                  <a:rPr lang="fa-IR" dirty="0" smtClean="0"/>
                  <a:t>  آنگاه اندازهٔ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𝑁𝑀</m:t>
                    </m:r>
                  </m:oMath>
                </a14:m>
                <a:r>
                  <a:rPr lang="fa-IR" dirty="0" smtClean="0"/>
                  <a:t> چقدر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۹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۶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۴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63662" t="45888" r="3462" b="3330"/>
          <a:stretch/>
        </p:blipFill>
        <p:spPr>
          <a:xfrm>
            <a:off x="889175" y="3476576"/>
            <a:ext cx="4088987" cy="198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67958" y="4328666"/>
                <a:ext cx="609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58" y="4328666"/>
                <a:ext cx="609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1508" y="4214983"/>
                <a:ext cx="609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8" y="4214983"/>
                <a:ext cx="6093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1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9725</TotalTime>
  <Words>311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متوازی الاضلاع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367</cp:revision>
  <dcterms:created xsi:type="dcterms:W3CDTF">2023-04-12T10:55:12Z</dcterms:created>
  <dcterms:modified xsi:type="dcterms:W3CDTF">2023-07-18T18:52:57Z</dcterms:modified>
</cp:coreProperties>
</file>