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326" r:id="rId3"/>
    <p:sldId id="256" r:id="rId4"/>
    <p:sldId id="25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77" r:id="rId28"/>
    <p:sldId id="285" r:id="rId29"/>
    <p:sldId id="286" r:id="rId30"/>
    <p:sldId id="287" r:id="rId31"/>
    <p:sldId id="288" r:id="rId32"/>
    <p:sldId id="290" r:id="rId33"/>
    <p:sldId id="291" r:id="rId34"/>
    <p:sldId id="292" r:id="rId35"/>
    <p:sldId id="293" r:id="rId36"/>
    <p:sldId id="294" r:id="rId37"/>
    <p:sldId id="295" r:id="rId38"/>
    <p:sldId id="297" r:id="rId39"/>
    <p:sldId id="298" r:id="rId40"/>
    <p:sldId id="299" r:id="rId41"/>
    <p:sldId id="300" r:id="rId42"/>
    <p:sldId id="302" r:id="rId43"/>
    <p:sldId id="304" r:id="rId44"/>
    <p:sldId id="306" r:id="rId45"/>
    <p:sldId id="307" r:id="rId46"/>
    <p:sldId id="308" r:id="rId47"/>
    <p:sldId id="309" r:id="rId48"/>
    <p:sldId id="310" r:id="rId49"/>
    <p:sldId id="311" r:id="rId50"/>
    <p:sldId id="312" r:id="rId51"/>
    <p:sldId id="313" r:id="rId52"/>
    <p:sldId id="315" r:id="rId53"/>
    <p:sldId id="316" r:id="rId54"/>
    <p:sldId id="317" r:id="rId55"/>
    <p:sldId id="318" r:id="rId56"/>
    <p:sldId id="319" r:id="rId57"/>
    <p:sldId id="320" r:id="rId58"/>
    <p:sldId id="321" r:id="rId59"/>
    <p:sldId id="322" r:id="rId60"/>
    <p:sldId id="323" r:id="rId61"/>
    <p:sldId id="324" r:id="rId62"/>
    <p:sldId id="32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DEB75-D869-4C87-AFED-AD13D72BD921}" type="datetimeFigureOut">
              <a:rPr lang="en-US" smtClean="0"/>
              <a:t>2017-04-24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1A9BB-113B-45D4-AFE7-702530E3B43A}" type="slidenum">
              <a:rPr lang="en-US" smtClean="0"/>
              <a:t>‹#›</a:t>
            </a:fld>
            <a:endParaRPr lang="en-US"/>
          </a:p>
        </p:txBody>
      </p:sp>
    </p:spTree>
    <p:extLst>
      <p:ext uri="{BB962C8B-B14F-4D97-AF65-F5344CB8AC3E}">
        <p14:creationId xmlns:p14="http://schemas.microsoft.com/office/powerpoint/2010/main" val="38374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BCF567-4318-4196-B957-2EEA73283C93}" type="datetime1">
              <a:rPr lang="en-US" smtClean="0"/>
              <a:t>2017-04-24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A501C1C-3B5C-4AE7-8643-0486C748C29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4353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5E7758-E969-411E-B9B4-2277C6A3D806}"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C1C-3B5C-4AE7-8643-0486C748C29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2028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9DB097-D464-41C4-B9F4-0B406CFCCA97}"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C1C-3B5C-4AE7-8643-0486C748C29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0522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7BCF567-4318-4196-B957-2EEA73283C93}" type="datetime1">
              <a:rPr lang="en-US" smtClean="0"/>
              <a:t>2017-04-24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A501C1C-3B5C-4AE7-8643-0486C748C294}" type="slidenum">
              <a:rPr lang="en-US" smtClean="0"/>
              <a:t>‹#›</a:t>
            </a:fld>
            <a:endParaRPr lang="en-US"/>
          </a:p>
        </p:txBody>
      </p:sp>
    </p:spTree>
    <p:extLst>
      <p:ext uri="{BB962C8B-B14F-4D97-AF65-F5344CB8AC3E}">
        <p14:creationId xmlns:p14="http://schemas.microsoft.com/office/powerpoint/2010/main" val="2438124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5BBDE2-D68C-4776-9FAD-9A097E491088}"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A501C1C-3B5C-4AE7-8643-0486C748C294}" type="slidenum">
              <a:rPr lang="en-US" smtClean="0"/>
              <a:pPr/>
              <a:t>‹#›</a:t>
            </a:fld>
            <a:endParaRPr lang="en-US" dirty="0"/>
          </a:p>
        </p:txBody>
      </p:sp>
    </p:spTree>
    <p:extLst>
      <p:ext uri="{BB962C8B-B14F-4D97-AF65-F5344CB8AC3E}">
        <p14:creationId xmlns:p14="http://schemas.microsoft.com/office/powerpoint/2010/main" val="3840007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214FE29-2B1F-4D74-9E00-7CD58CD64DC2}" type="datetime1">
              <a:rPr lang="en-US" smtClean="0"/>
              <a:t>2017-04-24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A501C1C-3B5C-4AE7-8643-0486C748C294}" type="slidenum">
              <a:rPr lang="en-US" smtClean="0"/>
              <a:t>‹#›</a:t>
            </a:fld>
            <a:endParaRPr lang="en-US"/>
          </a:p>
        </p:txBody>
      </p:sp>
    </p:spTree>
    <p:extLst>
      <p:ext uri="{BB962C8B-B14F-4D97-AF65-F5344CB8AC3E}">
        <p14:creationId xmlns:p14="http://schemas.microsoft.com/office/powerpoint/2010/main" val="1878850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58FCD0-1109-4045-B470-5774205EF15C}" type="datetime1">
              <a:rPr lang="en-US" smtClean="0"/>
              <a:t>2017-04-24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148296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359EEE-9F8D-410B-BF44-C809E97CCA3C}" type="datetime1">
              <a:rPr lang="en-US" smtClean="0"/>
              <a:t>2017-04-24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789036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F2028B-A94D-44CC-A153-2B218FD6AE3B}" type="datetime1">
              <a:rPr lang="en-US" smtClean="0"/>
              <a:t>2017-04-24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1026407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190C1-260B-4B19-A176-BCDC760F73CB}" type="datetime1">
              <a:rPr lang="en-US" smtClean="0"/>
              <a:t>2017-04-24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3399080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FF602D7-DBB3-4CEB-A2EA-0C51BD3D5B6B}" type="datetime1">
              <a:rPr lang="en-US" smtClean="0"/>
              <a:t>2017-04-24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A501C1C-3B5C-4AE7-8643-0486C748C294}" type="slidenum">
              <a:rPr lang="en-US" smtClean="0"/>
              <a:t>‹#›</a:t>
            </a:fld>
            <a:endParaRPr lang="en-US"/>
          </a:p>
        </p:txBody>
      </p:sp>
    </p:spTree>
    <p:extLst>
      <p:ext uri="{BB962C8B-B14F-4D97-AF65-F5344CB8AC3E}">
        <p14:creationId xmlns:p14="http://schemas.microsoft.com/office/powerpoint/2010/main" val="2091330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4400" b="1">
                <a:cs typeface="B Nazani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ormAutofit/>
          </a:bodyPr>
          <a:lstStyle>
            <a:lvl1pPr algn="r" rtl="1">
              <a:lnSpc>
                <a:spcPct val="150000"/>
              </a:lnSpc>
              <a:defRPr sz="2600">
                <a:cs typeface="B Nazanin" panose="00000400000000000000" pitchFamily="2" charset="-78"/>
              </a:defRPr>
            </a:lvl1pPr>
            <a:lvl2pPr algn="r" rtl="1">
              <a:lnSpc>
                <a:spcPct val="150000"/>
              </a:lnSpc>
              <a:defRPr sz="2600">
                <a:cs typeface="B Nazanin" panose="00000400000000000000" pitchFamily="2" charset="-78"/>
              </a:defRPr>
            </a:lvl2pPr>
            <a:lvl3pPr algn="r" rtl="1">
              <a:lnSpc>
                <a:spcPct val="150000"/>
              </a:lnSpc>
              <a:defRPr sz="2600">
                <a:cs typeface="B Nazanin" panose="00000400000000000000" pitchFamily="2" charset="-78"/>
              </a:defRPr>
            </a:lvl3pPr>
            <a:lvl4pPr algn="r" rtl="1">
              <a:lnSpc>
                <a:spcPct val="150000"/>
              </a:lnSpc>
              <a:defRPr sz="2600">
                <a:cs typeface="B Nazanin" panose="00000400000000000000" pitchFamily="2" charset="-78"/>
              </a:defRPr>
            </a:lvl4pPr>
            <a:lvl5pPr algn="r" rtl="1">
              <a:lnSpc>
                <a:spcPct val="150000"/>
              </a:lnSpc>
              <a:defRPr sz="2600">
                <a:cs typeface="B Nazanin"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A5BBDE2-D68C-4776-9FAD-9A097E491088}"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3189" y="232118"/>
            <a:ext cx="811019" cy="503578"/>
          </a:xfrm>
        </p:spPr>
        <p:txBody>
          <a:bodyPr/>
          <a:lstStyle>
            <a:lvl1pPr>
              <a:defRPr sz="4000"/>
            </a:lvl1pPr>
          </a:lstStyle>
          <a:p>
            <a:fld id="{DA501C1C-3B5C-4AE7-8643-0486C748C294}"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12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1640A34-1762-422E-86ED-E39A56B4B0FA}" type="datetime1">
              <a:rPr lang="en-US" smtClean="0"/>
              <a:t>2017-04-24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429504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5E7758-E969-411E-B9B4-2277C6A3D806}"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339751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E9DB097-D464-41C4-B9F4-0B406CFCCA97}" type="datetime1">
              <a:rPr lang="en-US" smtClean="0"/>
              <a:t>2017-04-24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A501C1C-3B5C-4AE7-8643-0486C748C294}" type="slidenum">
              <a:rPr lang="en-US" smtClean="0"/>
              <a:t>‹#›</a:t>
            </a:fld>
            <a:endParaRPr lang="en-US"/>
          </a:p>
        </p:txBody>
      </p:sp>
    </p:spTree>
    <p:extLst>
      <p:ext uri="{BB962C8B-B14F-4D97-AF65-F5344CB8AC3E}">
        <p14:creationId xmlns:p14="http://schemas.microsoft.com/office/powerpoint/2010/main" val="2611117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14FE29-2B1F-4D74-9E00-7CD58CD64DC2}" type="datetime1">
              <a:rPr lang="en-US" smtClean="0"/>
              <a:t>2017-04-24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C1C-3B5C-4AE7-8643-0486C748C29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9531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58FCD0-1109-4045-B470-5774205EF15C}" type="datetime1">
              <a:rPr lang="en-US" smtClean="0"/>
              <a:t>2017-04-24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C1C-3B5C-4AE7-8643-0486C748C29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2352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359EEE-9F8D-410B-BF44-C809E97CCA3C}" type="datetime1">
              <a:rPr lang="en-US" smtClean="0"/>
              <a:t>2017-04-24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1C1C-3B5C-4AE7-8643-0486C748C29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541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F2028B-A94D-44CC-A153-2B218FD6AE3B}" type="datetime1">
              <a:rPr lang="en-US" smtClean="0"/>
              <a:t>2017-04-24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1C1C-3B5C-4AE7-8643-0486C748C29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100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190C1-260B-4B19-A176-BCDC760F73CB}" type="datetime1">
              <a:rPr lang="en-US" smtClean="0"/>
              <a:t>2017-04-24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1C1C-3B5C-4AE7-8643-0486C748C294}" type="slidenum">
              <a:rPr lang="en-US" smtClean="0"/>
              <a:t>‹#›</a:t>
            </a:fld>
            <a:endParaRPr lang="en-US"/>
          </a:p>
        </p:txBody>
      </p:sp>
    </p:spTree>
    <p:extLst>
      <p:ext uri="{BB962C8B-B14F-4D97-AF65-F5344CB8AC3E}">
        <p14:creationId xmlns:p14="http://schemas.microsoft.com/office/powerpoint/2010/main" val="2293917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F602D7-DBB3-4CEB-A2EA-0C51BD3D5B6B}" type="datetime1">
              <a:rPr lang="en-US" smtClean="0"/>
              <a:t>2017-04-24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C1C-3B5C-4AE7-8643-0486C748C29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430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1640A34-1762-422E-86ED-E39A56B4B0FA}" type="datetime1">
              <a:rPr lang="en-US" smtClean="0"/>
              <a:t>2017-04-24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A501C1C-3B5C-4AE7-8643-0486C748C29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4232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t="-8000" b="-8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931CA7B-4730-4317-873A-0E64D9B333D2}" type="datetime1">
              <a:rPr lang="en-US" smtClean="0"/>
              <a:t>2017-04-24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A501C1C-3B5C-4AE7-8643-0486C748C29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46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931CA7B-4730-4317-873A-0E64D9B333D2}" type="datetime1">
              <a:rPr lang="en-US" smtClean="0"/>
              <a:t>2017-04-24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A501C1C-3B5C-4AE7-8643-0486C748C29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167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710" y="1887462"/>
            <a:ext cx="7037274" cy="4970538"/>
          </a:xfrm>
        </p:spPr>
      </p:pic>
      <p:sp>
        <p:nvSpPr>
          <p:cNvPr id="4" name="Slide Number Placeholder 3"/>
          <p:cNvSpPr>
            <a:spLocks noGrp="1"/>
          </p:cNvSpPr>
          <p:nvPr>
            <p:ph type="sldNum" sz="quarter" idx="12"/>
          </p:nvPr>
        </p:nvSpPr>
        <p:spPr/>
        <p:txBody>
          <a:bodyPr/>
          <a:lstStyle/>
          <a:p>
            <a:fld id="{DA501C1C-3B5C-4AE7-8643-0486C748C294}" type="slidenum">
              <a:rPr lang="en-US" smtClean="0"/>
              <a:pPr/>
              <a:t>1</a:t>
            </a:fld>
            <a:endParaRPr lang="en-US" dirty="0"/>
          </a:p>
        </p:txBody>
      </p:sp>
    </p:spTree>
    <p:extLst>
      <p:ext uri="{BB962C8B-B14F-4D97-AF65-F5344CB8AC3E}">
        <p14:creationId xmlns:p14="http://schemas.microsoft.com/office/powerpoint/2010/main" val="2878530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Autofit/>
          </a:bodyPr>
          <a:lstStyle/>
          <a:p>
            <a:pPr algn="r" rtl="1">
              <a:lnSpc>
                <a:spcPct val="150000"/>
              </a:lnSpc>
            </a:pPr>
            <a:r>
              <a:rPr lang="fa-IR" sz="2800" dirty="0">
                <a:cs typeface="B Nazanin" panose="00000400000000000000" pitchFamily="2" charset="-78"/>
              </a:rPr>
              <a:t>اغلب دریافت ورزشکاران زن ژیمناست ،باله واسکیت بین 4تا8 مگاژول (1000تا2000کیلوکالری) می باشد.دربرخی موارد ،این مقادیر تنها 2/1تا4/1برابر میزان متابولیک استراحت </a:t>
            </a:r>
            <a:r>
              <a:rPr lang="fa-IR" sz="2800" dirty="0" smtClean="0">
                <a:cs typeface="B Nazanin" panose="00000400000000000000" pitchFamily="2" charset="-78"/>
              </a:rPr>
              <a:t>است.پیامد این </a:t>
            </a:r>
            <a:r>
              <a:rPr lang="fa-IR" sz="2800" dirty="0">
                <a:cs typeface="B Nazanin" panose="00000400000000000000" pitchFamily="2" charset="-78"/>
              </a:rPr>
              <a:t>دریافت انرژی پایین</a:t>
            </a:r>
            <a:r>
              <a:rPr lang="fa-IR" sz="2800" dirty="0" smtClean="0">
                <a:cs typeface="B Nazanin" panose="00000400000000000000" pitchFamily="2" charset="-78"/>
              </a:rPr>
              <a:t>، فقر </a:t>
            </a:r>
            <a:r>
              <a:rPr lang="fa-IR" sz="2800" dirty="0">
                <a:cs typeface="B Nazanin" panose="00000400000000000000" pitchFamily="2" charset="-78"/>
              </a:rPr>
              <a:t>غذایی است</a:t>
            </a:r>
            <a:r>
              <a:rPr lang="fa-IR" sz="2800" dirty="0" smtClean="0">
                <a:cs typeface="B Nazanin" panose="00000400000000000000" pitchFamily="2" charset="-78"/>
              </a:rPr>
              <a:t>.</a:t>
            </a:r>
          </a:p>
          <a:p>
            <a:pPr algn="r" rtl="1">
              <a:lnSpc>
                <a:spcPct val="150000"/>
              </a:lnSpc>
            </a:pPr>
            <a:r>
              <a:rPr lang="fa-IR" sz="2800" dirty="0" smtClean="0">
                <a:cs typeface="B Nazanin" panose="00000400000000000000" pitchFamily="2" charset="-78"/>
              </a:rPr>
              <a:t>هزینه </a:t>
            </a:r>
            <a:r>
              <a:rPr lang="fa-IR" sz="2800" dirty="0">
                <a:cs typeface="B Nazanin" panose="00000400000000000000" pitchFamily="2" charset="-78"/>
              </a:rPr>
              <a:t>ی انرژی رشته های ورزشی مانند دوچرخه سواری،سه گانه و دوی فوق استقامت بسیاربالا ودرحدود 35مگاژول درروز (8600کیلوکالری درروز</a:t>
            </a:r>
            <a:r>
              <a:rPr lang="fa-IR" sz="2800" dirty="0" smtClean="0">
                <a:cs typeface="B Nazanin" panose="00000400000000000000" pitchFamily="2" charset="-78"/>
              </a:rPr>
              <a:t>) است</a:t>
            </a:r>
            <a:r>
              <a:rPr lang="fa-IR" sz="2800" dirty="0">
                <a:cs typeface="B Nazanin" panose="00000400000000000000" pitchFamily="2" charset="-78"/>
              </a:rPr>
              <a:t>.</a:t>
            </a:r>
          </a:p>
          <a:p>
            <a:pPr algn="r" rtl="1">
              <a:lnSpc>
                <a:spcPct val="150000"/>
              </a:lnSpc>
            </a:pPr>
            <a:endParaRPr lang="fa-IR" sz="2800" dirty="0">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
        <p:nvSpPr>
          <p:cNvPr id="4" name="Title 1"/>
          <p:cNvSpPr txBox="1">
            <a:spLocks/>
          </p:cNvSpPr>
          <p:nvPr/>
        </p:nvSpPr>
        <p:spPr>
          <a:xfrm>
            <a:off x="1603979" y="956919"/>
            <a:ext cx="9603275" cy="1049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fa-IR" sz="4400" b="1" smtClean="0">
                <a:cs typeface="B Nazanin" panose="00000400000000000000" pitchFamily="2" charset="-78"/>
              </a:rPr>
              <a:t>اندازه گیری مقدار انرژی غذا :</a:t>
            </a:r>
            <a:br>
              <a:rPr lang="fa-IR" sz="4400" b="1" smtClean="0">
                <a:cs typeface="B Nazanin" panose="00000400000000000000" pitchFamily="2" charset="-78"/>
              </a:rPr>
            </a:br>
            <a:endParaRPr lang="en-US" sz="4400" b="1"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DA501C1C-3B5C-4AE7-8643-0486C748C294}" type="slidenum">
              <a:rPr lang="en-US" smtClean="0"/>
              <a:pPr/>
              <a:t>10</a:t>
            </a:fld>
            <a:endParaRPr lang="en-US" dirty="0"/>
          </a:p>
        </p:txBody>
      </p:sp>
    </p:spTree>
    <p:extLst>
      <p:ext uri="{BB962C8B-B14F-4D97-AF65-F5344CB8AC3E}">
        <p14:creationId xmlns:p14="http://schemas.microsoft.com/office/powerpoint/2010/main" val="4033052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cs typeface="B Nazanin" panose="00000400000000000000" pitchFamily="2" charset="-78"/>
              </a:rPr>
              <a:t>کربوهیدارت ها:</a:t>
            </a:r>
            <a:endParaRPr lang="en-US" sz="4400" b="1" dirty="0">
              <a:cs typeface="B Nazanin" panose="00000400000000000000" pitchFamily="2" charset="-78"/>
            </a:endParaRPr>
          </a:p>
        </p:txBody>
      </p:sp>
      <p:sp>
        <p:nvSpPr>
          <p:cNvPr id="3" name="Content Placeholder 2"/>
          <p:cNvSpPr>
            <a:spLocks noGrp="1"/>
          </p:cNvSpPr>
          <p:nvPr>
            <p:ph idx="1"/>
          </p:nvPr>
        </p:nvSpPr>
        <p:spPr>
          <a:xfrm>
            <a:off x="1451578" y="1853754"/>
            <a:ext cx="9603275" cy="3450613"/>
          </a:xfrm>
        </p:spPr>
        <p:txBody>
          <a:bodyPr>
            <a:noAutofit/>
          </a:bodyPr>
          <a:lstStyle/>
          <a:p>
            <a:pPr algn="r" rtl="1">
              <a:lnSpc>
                <a:spcPct val="160000"/>
              </a:lnSpc>
            </a:pPr>
            <a:r>
              <a:rPr lang="fa-IR" sz="2400" dirty="0">
                <a:cs typeface="B Nazanin" panose="00000400000000000000" pitchFamily="2" charset="-78"/>
              </a:rPr>
              <a:t>ارتباط بین کربوهیدرات و عملکرد ورزشی در آغاز قرن بیستم مشخص گردید. دسترسی به کربوهیدرات به عنوان سوبسترای مورد نیاز برای انقباض عضله اسکلتی و دستگاه عصبی مرکزی (یعنی مغز) در عملکرد ورزشی استقامتی بسیار مهم است با اینحال، نه تنها عملکرد ورزشی بلندمدت، بلکه عملکرد ورزشی با شدت متوسط و بالا نیز تحت تاثیر دسترسی به کربوهیدرات قرار دارند. به دلیل اینکه کربوهیدرات اصلی ترین سوخت دستگاه عصبی مرکزی میباشد، لذا تکالیف شناختی و مهارتهای حرکتی گوناگون که در ورزش های مهارتی نقش مهمی ایفا میکنند، به دسترسی به کربوهیدرات وابسته اند</a:t>
            </a:r>
            <a:r>
              <a:rPr lang="fa-IR" sz="2400" dirty="0" smtClean="0">
                <a:cs typeface="B Nazanin" panose="00000400000000000000" pitchFamily="2" charset="-78"/>
              </a:rPr>
              <a:t>.</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A501C1C-3B5C-4AE7-8643-0486C748C294}" type="slidenum">
              <a:rPr lang="en-US" smtClean="0"/>
              <a:pPr/>
              <a:t>11</a:t>
            </a:fld>
            <a:endParaRPr lang="en-US" dirty="0"/>
          </a:p>
        </p:txBody>
      </p:sp>
    </p:spTree>
    <p:extLst>
      <p:ext uri="{BB962C8B-B14F-4D97-AF65-F5344CB8AC3E}">
        <p14:creationId xmlns:p14="http://schemas.microsoft.com/office/powerpoint/2010/main" val="2400491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b="1" dirty="0">
                <a:cs typeface="B Nazanin" panose="00000400000000000000" pitchFamily="2" charset="-78"/>
              </a:rPr>
              <a:t>نقش </a:t>
            </a:r>
            <a:r>
              <a:rPr lang="fa-IR" sz="4000" b="1" dirty="0" smtClean="0">
                <a:cs typeface="B Nazanin" panose="00000400000000000000" pitchFamily="2" charset="-78"/>
              </a:rPr>
              <a:t>کربوهیدرات :</a:t>
            </a:r>
            <a:r>
              <a:rPr lang="en-US" sz="4000" dirty="0">
                <a:cs typeface="B Nazanin" panose="00000400000000000000" pitchFamily="2" charset="-78"/>
              </a:rPr>
              <a:t/>
            </a:r>
            <a:br>
              <a:rPr lang="en-US" sz="4000" dirty="0">
                <a:cs typeface="B Nazanin" panose="00000400000000000000" pitchFamily="2" charset="-78"/>
              </a:rPr>
            </a:br>
            <a:endParaRPr lang="en-US" sz="4000" dirty="0">
              <a:cs typeface="B Nazanin" panose="00000400000000000000" pitchFamily="2" charset="-78"/>
            </a:endParaRPr>
          </a:p>
        </p:txBody>
      </p:sp>
      <p:sp>
        <p:nvSpPr>
          <p:cNvPr id="3" name="Content Placeholder 2"/>
          <p:cNvSpPr>
            <a:spLocks noGrp="1"/>
          </p:cNvSpPr>
          <p:nvPr>
            <p:ph idx="1"/>
          </p:nvPr>
        </p:nvSpPr>
        <p:spPr/>
        <p:txBody>
          <a:bodyPr>
            <a:noAutofit/>
          </a:bodyPr>
          <a:lstStyle/>
          <a:p>
            <a:pPr algn="r" rtl="1">
              <a:lnSpc>
                <a:spcPct val="150000"/>
              </a:lnSpc>
            </a:pPr>
            <a:r>
              <a:rPr lang="fa-IR" sz="2400" dirty="0">
                <a:cs typeface="B Nazanin" panose="00000400000000000000" pitchFamily="2" charset="-78"/>
              </a:rPr>
              <a:t>کربوهیدرات نقش های بسیار زیادی در بدن ایفا میکنند. اما یکی از مهمترین عملکردهای آن فراهم کردن انرژی برای انقباض عضلانی میباشد. گلیکوژن شکل ذخیره شده کربوهیدرات است و اغلب در عضله و کبد وجود دارد.</a:t>
            </a:r>
            <a:endParaRPr lang="en-US" sz="2400" dirty="0">
              <a:cs typeface="B Nazanin" panose="00000400000000000000" pitchFamily="2" charset="-78"/>
            </a:endParaRPr>
          </a:p>
          <a:p>
            <a:pPr algn="r" rtl="1">
              <a:lnSpc>
                <a:spcPct val="150000"/>
              </a:lnSpc>
            </a:pPr>
            <a:r>
              <a:rPr lang="fa-IR" sz="2400" dirty="0">
                <a:cs typeface="B Nazanin" panose="00000400000000000000" pitchFamily="2" charset="-78"/>
              </a:rPr>
              <a:t>گلیکوژن عضله، آماده ترین منبع انرژی برای کار عضلانی است. در زمان استراحت مقدار گلیکوژن عضله اسکلتی در حدود 12-16 گرم به ازای کیلوگرم وزن بدن میباشد که برابر با 300-400 گرم کربوهیدرات است. مقدار اکسایش گلیکوژن عضله به شدت فعالیت ورزشی بستگی دارد.</a:t>
            </a:r>
            <a:endParaRPr lang="en-US" sz="2400" dirty="0">
              <a:cs typeface="B Nazanin" panose="00000400000000000000" pitchFamily="2" charset="-78"/>
            </a:endParaRPr>
          </a:p>
          <a:p>
            <a:pPr algn="r">
              <a:lnSpc>
                <a:spcPct val="150000"/>
              </a:lnSpc>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A501C1C-3B5C-4AE7-8643-0486C748C294}" type="slidenum">
              <a:rPr lang="en-US" smtClean="0"/>
              <a:pPr/>
              <a:t>12</a:t>
            </a:fld>
            <a:endParaRPr lang="en-US" dirty="0"/>
          </a:p>
        </p:txBody>
      </p:sp>
    </p:spTree>
    <p:extLst>
      <p:ext uri="{BB962C8B-B14F-4D97-AF65-F5344CB8AC3E}">
        <p14:creationId xmlns:p14="http://schemas.microsoft.com/office/powerpoint/2010/main" val="3209006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مصرف کربوهیدرات پیش از فعالیت ورزشی</a:t>
            </a:r>
            <a:r>
              <a:rPr lang="en-US" dirty="0"/>
              <a:t/>
            </a:r>
            <a:br>
              <a:rPr lang="en-US" dirty="0"/>
            </a:br>
            <a:endParaRPr lang="en-US" dirty="0"/>
          </a:p>
        </p:txBody>
      </p:sp>
      <p:sp>
        <p:nvSpPr>
          <p:cNvPr id="3" name="Content Placeholder 2"/>
          <p:cNvSpPr>
            <a:spLocks noGrp="1"/>
          </p:cNvSpPr>
          <p:nvPr>
            <p:ph idx="1"/>
          </p:nvPr>
        </p:nvSpPr>
        <p:spPr/>
        <p:txBody>
          <a:bodyPr/>
          <a:lstStyle/>
          <a:p>
            <a:r>
              <a:rPr lang="fa-IR" dirty="0"/>
              <a:t>کربوهیدرات نقش مهمی در آمادگی برای مسابقه بازی میکند. مصرف کربوهیدرات در روزهای پیش از مسابقه ذخایر گلیکوژن عضله و مصرف کربوهیدرات در ساعتهای پیش از مسابقه، ذخایر گلیکوژن کبد را به شرایط بهینه خواهد رساند. به دلیل اینکه مصرف کربوهیدرات در روزهای پیش از مسابقه و ساعتهای پیش از آن آثار متفاوتی دارند، لذا آنها را در بخش های جداگانه مورد بحث قرار میدهیم:</a:t>
            </a:r>
            <a:endParaRPr lang="en-US" dirty="0"/>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13</a:t>
            </a:fld>
            <a:endParaRPr lang="en-US" dirty="0"/>
          </a:p>
        </p:txBody>
      </p:sp>
    </p:spTree>
    <p:extLst>
      <p:ext uri="{BB962C8B-B14F-4D97-AF65-F5344CB8AC3E}">
        <p14:creationId xmlns:p14="http://schemas.microsoft.com/office/powerpoint/2010/main" val="1824314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مصرف کربوهیدرات در روزهای پیش از مسابقه</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lnSpc>
                <a:spcPct val="160000"/>
              </a:lnSpc>
            </a:pPr>
            <a:r>
              <a:rPr lang="fa-IR" sz="2300" dirty="0"/>
              <a:t>مصرف کربوهیدرات در چند روز منتهی به مسابقه، پرسازی یا بارگیری ذخایر کامل گیکوژن عضله را میسر میسازد. پژوهشگران نشان دادند گلیکوژن عضله میتواند با تغییر رژیم غذایی و تمرین، بیش جبران شود. آنها در مجموعه ای از پژوهش ها، پروتکل بیش جبرانی را گسترش دادند که پیامد آن افزایش غلضت گلیکوژن عضله میباشد. مطالعات نشان دادند آزمودنی هایی که ابتدا از رژیم پرپروتیین، پرچربی و کم کربوهیدرات و سپس از رژیم پرکربوهیدرات استفاده نمودند، بارگیری ذخایر گلیکوژن بالاتری داشتند. بنابراین، پژوهشگران پیشنهاد کردند اگر پس از تمرین و دوره های تخلیه کربوهیدرات از رژیم پرکربوهیدرات استفاده شود، بارگیری و ذخیره سازی بیشتر گلیکوژن را به همراه خواهد داشت. </a:t>
            </a:r>
            <a:endParaRPr lang="en-US" sz="23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14</a:t>
            </a:fld>
            <a:endParaRPr lang="en-US" dirty="0"/>
          </a:p>
        </p:txBody>
      </p:sp>
    </p:spTree>
    <p:extLst>
      <p:ext uri="{BB962C8B-B14F-4D97-AF65-F5344CB8AC3E}">
        <p14:creationId xmlns:p14="http://schemas.microsoft.com/office/powerpoint/2010/main" val="2943299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مصرف کربوهیدرات در ساعت های پیش از مسابقه</a:t>
            </a:r>
            <a:r>
              <a:rPr lang="en-US" dirty="0"/>
              <a:t/>
            </a:r>
            <a:br>
              <a:rPr lang="en-US" dirty="0"/>
            </a:br>
            <a:endParaRPr lang="en-US" dirty="0"/>
          </a:p>
        </p:txBody>
      </p:sp>
      <p:sp>
        <p:nvSpPr>
          <p:cNvPr id="3" name="Content Placeholder 2"/>
          <p:cNvSpPr>
            <a:spLocks noGrp="1"/>
          </p:cNvSpPr>
          <p:nvPr>
            <p:ph idx="1"/>
          </p:nvPr>
        </p:nvSpPr>
        <p:spPr>
          <a:xfrm>
            <a:off x="1676661" y="1692174"/>
            <a:ext cx="9603275" cy="4441340"/>
          </a:xfrm>
        </p:spPr>
        <p:txBody>
          <a:bodyPr>
            <a:noAutofit/>
          </a:bodyPr>
          <a:lstStyle/>
          <a:p>
            <a:pPr lvl="0" rtl="1">
              <a:lnSpc>
                <a:spcPct val="170000"/>
              </a:lnSpc>
            </a:pPr>
            <a:r>
              <a:rPr lang="fa-IR" sz="2000" b="1" dirty="0"/>
              <a:t>مصرف کربوهیدرات 3 تا 5 ساعت پیش از فعالیت ورزشی</a:t>
            </a:r>
            <a:endParaRPr lang="en-US" sz="2000" dirty="0"/>
          </a:p>
          <a:p>
            <a:pPr rtl="1">
              <a:lnSpc>
                <a:spcPct val="170000"/>
              </a:lnSpc>
            </a:pPr>
            <a:r>
              <a:rPr lang="fa-IR" sz="2000" dirty="0"/>
              <a:t>ورزشکاران باید آخرین وعده غذای اصلی خود را 3 تا 5 ساعت پیش از فعالیت ورزشی مصرف کنند. اغلب این وعده یک صبحانه است که میتواند پس از یک گرسنگی شبانه و درحالیکه گلیکوژن کبد تخلیه شده است، بسیار مهم باید. مزیت های یک وعده غذایی در ساعت های پیش از مسابقه، افزایش دسترسی به کربوهیدرات عضله و کبد است. </a:t>
            </a:r>
            <a:endParaRPr lang="fa-IR" sz="2000" dirty="0" smtClean="0"/>
          </a:p>
          <a:p>
            <a:pPr marL="0" indent="0" rtl="1">
              <a:lnSpc>
                <a:spcPct val="170000"/>
              </a:lnSpc>
              <a:buNone/>
            </a:pPr>
            <a:r>
              <a:rPr lang="fa-IR" sz="2000" dirty="0" smtClean="0"/>
              <a:t> 3 تا 5 ساعت پیش از مسابقه، مقداری کربوهیدرات به گلیکوژن عضله تبدیل میشود. مصرف کربوهیدرات در یک ساعت پیش از مسابقه نمیتواند بر گلیکوژن عضله اثر داشته باشد اما بر گلیکوژن کبد اثر گذاشته و هنگام مسابقه، انتقال کربوهیدرات به عضله را افزایش میدهد. </a:t>
            </a:r>
            <a:endParaRPr lang="en-US" sz="2000" dirty="0" smtClean="0"/>
          </a:p>
          <a:p>
            <a:pPr>
              <a:lnSpc>
                <a:spcPct val="170000"/>
              </a:lnSpc>
            </a:pPr>
            <a:endParaRPr lang="en-US" sz="20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15</a:t>
            </a:fld>
            <a:endParaRPr lang="en-US" dirty="0"/>
          </a:p>
        </p:txBody>
      </p:sp>
    </p:spTree>
    <p:extLst>
      <p:ext uri="{BB962C8B-B14F-4D97-AF65-F5344CB8AC3E}">
        <p14:creationId xmlns:p14="http://schemas.microsoft.com/office/powerpoint/2010/main" val="3898395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a:xfrm>
            <a:off x="1603979" y="1780234"/>
            <a:ext cx="9603275" cy="3450613"/>
          </a:xfrm>
        </p:spPr>
        <p:txBody>
          <a:bodyPr>
            <a:noAutofit/>
          </a:bodyPr>
          <a:lstStyle/>
          <a:p>
            <a:pPr lvl="0" algn="r" rtl="1"/>
            <a:r>
              <a:rPr lang="fa-IR" sz="2000" b="1" dirty="0"/>
              <a:t>مصرف کربوهیدرات 30 تا 60 دقیقه پیش از فعالیت ورزشی</a:t>
            </a:r>
            <a:endParaRPr lang="en-US" sz="2000" dirty="0"/>
          </a:p>
          <a:p>
            <a:pPr algn="r" rtl="1"/>
            <a:r>
              <a:rPr lang="fa-IR" sz="2000" dirty="0"/>
              <a:t>مصرف کربوهیدرات در یکساعت پیش از مسابقه، افزایش قابل توجه گلوکز و انسولین پلاسما را به همراه دارد. با این حال، با آغاز فعالیت ورزشی گلوکز خون به سرعت کاهش میابد. این کاهش چند رویداد متابولیکی را موجب میشود، نخست اینکه افزایش قند خون و همچنین انقباض عضلانی، برداشت گلوکز را تحریک میکنند. افزایش بیرون ده گلوکز کبد که در اثر فعالیت ورزشی روی میدهد، با مصرف کربوهیدرات (صرف نظر از جذب آن) مهار میشود.</a:t>
            </a:r>
            <a:endParaRPr lang="en-US" sz="2000" dirty="0"/>
          </a:p>
          <a:p>
            <a:pPr algn="r" rtl="1"/>
            <a:r>
              <a:rPr lang="fa-IR" sz="2000" dirty="0"/>
              <a:t>از آنجاییی که آثار مصرف کربوهیدرات در دوره پیش از فعالیت، افزایش قند و انسولین خون میباشد، بنابراین، راهبردهای کاهش تغییرات گلوکز و انسولین پلاسما (پیش از فعالیت) گسترش یافته اند. این راهبردها شامل مصرف گلوکز یا دیگر کربوهیدرات ها (به جز گلوکز) با شاخص قندی پایین، تغییر بار یا زمان بندی مصرف کربوهیدرات، افزودن چربی یا گرم کردن در دوره پیش از فعالیت میباشد. در کل، کاهش پاسخ های قندی و انسولینی پیش از فعالیت مزیت هایی برای عملکرد وزشی به همراه ندارند.</a:t>
            </a:r>
            <a:endParaRPr lang="en-US" sz="2000" dirty="0"/>
          </a:p>
          <a:p>
            <a:pPr algn="r"/>
            <a:endParaRPr lang="en-US" sz="2000" dirty="0"/>
          </a:p>
        </p:txBody>
      </p:sp>
      <p:sp>
        <p:nvSpPr>
          <p:cNvPr id="4" name="Title 1"/>
          <p:cNvSpPr txBox="1">
            <a:spLocks/>
          </p:cNvSpPr>
          <p:nvPr/>
        </p:nvSpPr>
        <p:spPr>
          <a:xfrm>
            <a:off x="1603979" y="9569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fa-IR" b="1" dirty="0" smtClean="0"/>
              <a:t>مصرف کربوهیدرات در ساعت های پیش از مسابقه</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DA501C1C-3B5C-4AE7-8643-0486C748C294}" type="slidenum">
              <a:rPr lang="en-US" smtClean="0"/>
              <a:pPr/>
              <a:t>16</a:t>
            </a:fld>
            <a:endParaRPr lang="en-US" dirty="0"/>
          </a:p>
        </p:txBody>
      </p:sp>
    </p:spTree>
    <p:extLst>
      <p:ext uri="{BB962C8B-B14F-4D97-AF65-F5344CB8AC3E}">
        <p14:creationId xmlns:p14="http://schemas.microsoft.com/office/powerpoint/2010/main" val="1326135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کربوهیدرات هنگام فعالیت ورزشی</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lgn="r" rtl="1"/>
            <a:r>
              <a:rPr lang="fa-IR" sz="2000" dirty="0"/>
              <a:t>شواهد متقاعد کننده ی بدست آمده از مطالعات بیشمار نشان میدهند، مصرف کربوهیدرات هنگام فعالیت های ورزشی به مدت 45 دقیقه یا بیشتر میتواند ظرفیت و عملکرد استقامتی را بهبود ببخشد. ساز و کارهای اثر مصرف کربوهیدرات هنگام فعالیت ورزشی بر بهبود عملکرد استقامتی عبارتند از:</a:t>
            </a:r>
            <a:endParaRPr lang="en-US" sz="2000" dirty="0"/>
          </a:p>
          <a:p>
            <a:pPr lvl="0" algn="r" rtl="1"/>
            <a:r>
              <a:rPr lang="fa-IR" sz="2000" dirty="0"/>
              <a:t>حفظ گلوکز خون و سطوح بالای اکسایش کربوهیدرات: مصرف کربوهیدرات هنگام فعالیت ورزشی با شدت 70 درصد، از افت گلوکز جلوگیری میکند.</a:t>
            </a:r>
            <a:endParaRPr lang="en-US" sz="2000" dirty="0"/>
          </a:p>
          <a:p>
            <a:pPr lvl="0" algn="r" rtl="1"/>
            <a:r>
              <a:rPr lang="fa-IR" sz="2000" dirty="0" smtClean="0"/>
              <a:t>افزایش </a:t>
            </a:r>
            <a:r>
              <a:rPr lang="fa-IR" sz="2000" dirty="0"/>
              <a:t>ساخت گلیکوژن هنگام فعالیت ورزشی: با مصرف کربوهیدرات (در مقایسه با مصرف آب) پس از فعالیت ورزشی تناوبی، غلضت گلیکوژن عضله بالاتر بود. با این حال، در دوره های تمرینی با شدت کم، احتمالا کربوهیدرات مصرفی برای ساخت گلیکوژن عضله مورد استفاده قرار میگیرد.</a:t>
            </a:r>
            <a:endParaRPr lang="en-US" sz="2000" dirty="0"/>
          </a:p>
          <a:p>
            <a:pPr algn="r"/>
            <a:endParaRPr lang="en-US" sz="20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17</a:t>
            </a:fld>
            <a:endParaRPr lang="en-US" dirty="0"/>
          </a:p>
        </p:txBody>
      </p:sp>
    </p:spTree>
    <p:extLst>
      <p:ext uri="{BB962C8B-B14F-4D97-AF65-F5344CB8AC3E}">
        <p14:creationId xmlns:p14="http://schemas.microsoft.com/office/powerpoint/2010/main" val="3437198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a:t>کربوهیدرات پس از فعالیت ورزشی</a:t>
            </a:r>
            <a:endParaRPr lang="en-US" dirty="0"/>
          </a:p>
        </p:txBody>
      </p:sp>
      <p:sp>
        <p:nvSpPr>
          <p:cNvPr id="3" name="Content Placeholder 2"/>
          <p:cNvSpPr>
            <a:spLocks noGrp="1"/>
          </p:cNvSpPr>
          <p:nvPr>
            <p:ph idx="1"/>
          </p:nvPr>
        </p:nvSpPr>
        <p:spPr>
          <a:xfrm>
            <a:off x="1451579" y="1741212"/>
            <a:ext cx="9603275" cy="3450613"/>
          </a:xfrm>
        </p:spPr>
        <p:txBody>
          <a:bodyPr>
            <a:noAutofit/>
          </a:bodyPr>
          <a:lstStyle/>
          <a:p>
            <a:pPr algn="r" rtl="1"/>
            <a:r>
              <a:rPr lang="fa-IR" sz="2000" dirty="0"/>
              <a:t>هدف اصلی مصرف کربوهیدرات پس از فعالیت ورزشی، بازسازی ذخایر گلیکوژن تخلیه ده عضله و کبد است. بازسازی گلیکوژن تخلیه شده عضله به طور مستقیم به ظرفیت برگشت به حالت اولیه و بارگیری کربوهیدرات بین جلسه های تمرینی بستگی دارد. </a:t>
            </a:r>
            <a:endParaRPr lang="en-US" sz="2000" dirty="0"/>
          </a:p>
          <a:p>
            <a:pPr algn="r" rtl="1"/>
            <a:r>
              <a:rPr lang="fa-IR" sz="2000" b="1" dirty="0"/>
              <a:t>تغذیه پس از فعالیت ورزشی و برگشت به حالت اولیه سریع</a:t>
            </a:r>
            <a:endParaRPr lang="en-US" sz="2000" dirty="0"/>
          </a:p>
          <a:p>
            <a:pPr algn="r" rtl="1"/>
            <a:r>
              <a:rPr lang="fa-IR" sz="2000" dirty="0"/>
              <a:t>افزایش ساخت گلیکوژن در ساعت های پس از فعالیت بستگی به دسترسی به سوبسترا دارد. در صورت عدم دسترسی به کربوهیدرات، علی رغم افزایش حساسیت به انسولین، افزایش فعالیت گلیکوژن سنتاز و بالا رفتن نفوذپذیری غشا به گلوکز، بازسازی گلیکوژن بسیار اندک است. چهار عامل برای افزایش ذخایر گلیکوژن عضله مهم اند:</a:t>
            </a:r>
            <a:endParaRPr lang="en-US" sz="2000" dirty="0"/>
          </a:p>
          <a:p>
            <a:r>
              <a:rPr lang="fa-IR" sz="2000" b="1" dirty="0" smtClean="0"/>
              <a:t>1.زمان </a:t>
            </a:r>
            <a:r>
              <a:rPr lang="fa-IR" sz="2000" b="1" dirty="0"/>
              <a:t>بندی مصرف </a:t>
            </a:r>
            <a:r>
              <a:rPr lang="fa-IR" sz="2000" b="1" dirty="0" smtClean="0"/>
              <a:t>کربوهیدرات2. میزان </a:t>
            </a:r>
            <a:r>
              <a:rPr lang="fa-IR" sz="2000" b="1" dirty="0"/>
              <a:t>مصرف </a:t>
            </a:r>
            <a:r>
              <a:rPr lang="fa-IR" sz="2000" b="1" dirty="0" smtClean="0"/>
              <a:t>کربوهیدرات 3. تنوع </a:t>
            </a:r>
            <a:r>
              <a:rPr lang="fa-IR" sz="2000" b="1" dirty="0"/>
              <a:t>کربوهیدرات </a:t>
            </a:r>
            <a:r>
              <a:rPr lang="fa-IR" sz="2000" b="1" dirty="0" smtClean="0"/>
              <a:t>مصرفی4. مصرف </a:t>
            </a:r>
            <a:r>
              <a:rPr lang="fa-IR" sz="2000" b="1" dirty="0"/>
              <a:t>پروتیین و کربوهیدرات پس از فعالیت ورزشی</a:t>
            </a:r>
            <a:endParaRPr lang="en-US" sz="2000" b="1" dirty="0"/>
          </a:p>
          <a:p>
            <a:pPr lvl="0"/>
            <a:endParaRPr lang="en-US" sz="2000" dirty="0"/>
          </a:p>
          <a:p>
            <a:endParaRPr lang="en-US" sz="2000" dirty="0"/>
          </a:p>
          <a:p>
            <a:pPr lvl="0" algn="r" rtl="1"/>
            <a:endParaRPr lang="en-US" sz="2000" dirty="0"/>
          </a:p>
          <a:p>
            <a:pPr algn="r"/>
            <a:endParaRPr lang="en-US" sz="20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18</a:t>
            </a:fld>
            <a:endParaRPr lang="en-US" dirty="0"/>
          </a:p>
        </p:txBody>
      </p:sp>
    </p:spTree>
    <p:extLst>
      <p:ext uri="{BB962C8B-B14F-4D97-AF65-F5344CB8AC3E}">
        <p14:creationId xmlns:p14="http://schemas.microsoft.com/office/powerpoint/2010/main" val="1452628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b="1" dirty="0"/>
              <a:t>نوع کربوهیدرات مصرفی</a:t>
            </a:r>
            <a:r>
              <a:rPr lang="en-US" dirty="0"/>
              <a:t/>
            </a:r>
            <a:br>
              <a:rPr lang="en-US" dirty="0"/>
            </a:br>
            <a:endParaRPr lang="en-US" dirty="0"/>
          </a:p>
        </p:txBody>
      </p:sp>
      <p:sp>
        <p:nvSpPr>
          <p:cNvPr id="3" name="Content Placeholder 2"/>
          <p:cNvSpPr>
            <a:spLocks noGrp="1"/>
          </p:cNvSpPr>
          <p:nvPr>
            <p:ph idx="1"/>
          </p:nvPr>
        </p:nvSpPr>
        <p:spPr/>
        <p:txBody>
          <a:bodyPr/>
          <a:lstStyle/>
          <a:p>
            <a:r>
              <a:rPr lang="fa-IR" dirty="0"/>
              <a:t>به منظور تحریک بازسازی گلیکوژن پس از فعالیت ورزشی، ممکن است مقدار کربوهیدرات مصرفی عامل مهمی باشد اما نوع کربوهیدرات نیز مهم است. تحقیقات نشان دادند به منظور بازسازی کامل ذخایر گلیکوژن عضله در 24 ساعت، کربوهیدرات های دارای </a:t>
            </a:r>
            <a:r>
              <a:rPr lang="en-US" dirty="0"/>
              <a:t>GI</a:t>
            </a:r>
            <a:r>
              <a:rPr lang="fa-IR" dirty="0"/>
              <a:t> بالا ضروری هستند. احتمالا پاسخ بالای انسولین به رژیم های دارای </a:t>
            </a:r>
            <a:r>
              <a:rPr lang="en-US" dirty="0"/>
              <a:t>GI</a:t>
            </a:r>
            <a:r>
              <a:rPr lang="fa-IR" dirty="0"/>
              <a:t> بالا، دلیل افزایش بازسازی گلیکوژن میباشد.</a:t>
            </a:r>
            <a:endParaRPr lang="en-US" dirty="0"/>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19</a:t>
            </a:fld>
            <a:endParaRPr lang="en-US" dirty="0"/>
          </a:p>
        </p:txBody>
      </p:sp>
    </p:spTree>
    <p:extLst>
      <p:ext uri="{BB962C8B-B14F-4D97-AF65-F5344CB8AC3E}">
        <p14:creationId xmlns:p14="http://schemas.microsoft.com/office/powerpoint/2010/main" val="2947675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4835559" y="2953368"/>
            <a:ext cx="8637072" cy="977621"/>
          </a:xfrm>
        </p:spPr>
        <p:txBody>
          <a:bodyPr>
            <a:noAutofit/>
          </a:bodyPr>
          <a:lstStyle/>
          <a:p>
            <a:pPr algn="ctr"/>
            <a:r>
              <a:rPr lang="fa-IR" sz="13800" b="1" cap="none"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Kamran" panose="00000400000000000000" pitchFamily="2" charset="-78"/>
              </a:rPr>
              <a:t>تغذیه ورزشی</a:t>
            </a:r>
            <a:endParaRPr lang="en-US" sz="13800" b="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Kamr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6"/>
            <a:ext cx="12192000" cy="3846072"/>
          </a:xfrm>
          <a:prstGeom prst="rect">
            <a:avLst/>
          </a:prstGeom>
        </p:spPr>
      </p:pic>
      <p:sp>
        <p:nvSpPr>
          <p:cNvPr id="5" name="TextBox 4"/>
          <p:cNvSpPr txBox="1"/>
          <p:nvPr/>
        </p:nvSpPr>
        <p:spPr>
          <a:xfrm>
            <a:off x="193964" y="3947314"/>
            <a:ext cx="533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2000" b="1" dirty="0" smtClean="0">
                <a:cs typeface="B Nazanin" panose="00000400000000000000" pitchFamily="2" charset="-78"/>
              </a:rPr>
              <a:t>ارائه دهندگان :                 ساجده یوسفیان</a:t>
            </a:r>
          </a:p>
          <a:p>
            <a:pPr algn="ctr"/>
            <a:r>
              <a:rPr lang="fa-IR" sz="2000" b="1" dirty="0" smtClean="0">
                <a:cs typeface="B Nazanin" panose="00000400000000000000" pitchFamily="2" charset="-78"/>
              </a:rPr>
              <a:t>           رونیا توسلیان </a:t>
            </a:r>
          </a:p>
          <a:p>
            <a:pPr algn="r"/>
            <a:endParaRPr lang="fa-IR" sz="2000" b="1" dirty="0" smtClean="0">
              <a:cs typeface="B Nazanin" panose="00000400000000000000" pitchFamily="2" charset="-78"/>
            </a:endParaRPr>
          </a:p>
          <a:p>
            <a:pPr algn="r"/>
            <a:r>
              <a:rPr lang="fa-IR" sz="2000" b="1" dirty="0" smtClean="0">
                <a:cs typeface="B Nazanin" panose="00000400000000000000" pitchFamily="2" charset="-78"/>
              </a:rPr>
              <a:t>تنطیم و گردآوری مطالب :  سپیده بدری </a:t>
            </a:r>
          </a:p>
          <a:p>
            <a:pPr algn="r"/>
            <a:endParaRPr lang="fa-IR" sz="2000" b="1" dirty="0" smtClean="0">
              <a:cs typeface="B Nazanin" panose="00000400000000000000" pitchFamily="2" charset="-78"/>
            </a:endParaRPr>
          </a:p>
          <a:p>
            <a:pPr algn="r"/>
            <a:r>
              <a:rPr lang="fa-IR" sz="2000" b="1" dirty="0" smtClean="0">
                <a:cs typeface="B Nazanin" panose="00000400000000000000" pitchFamily="2" charset="-78"/>
              </a:rPr>
              <a:t>تایپ و تنطیم :                  کوثر رنجبر</a:t>
            </a:r>
          </a:p>
          <a:p>
            <a:pPr algn="r"/>
            <a:r>
              <a:rPr lang="fa-IR" sz="2000" b="1" dirty="0" smtClean="0">
                <a:cs typeface="B Nazanin" panose="00000400000000000000" pitchFamily="2" charset="-78"/>
              </a:rPr>
              <a:t>تهیه پاور :                         هلیا رستمخانی </a:t>
            </a:r>
            <a:endParaRPr lang="en-US" sz="2000" b="1"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DA501C1C-3B5C-4AE7-8643-0486C748C294}" type="slidenum">
              <a:rPr lang="en-US" smtClean="0"/>
              <a:t>2</a:t>
            </a:fld>
            <a:endParaRPr lang="en-US"/>
          </a:p>
        </p:txBody>
      </p:sp>
    </p:spTree>
    <p:extLst>
      <p:ext uri="{BB962C8B-B14F-4D97-AF65-F5344CB8AC3E}">
        <p14:creationId xmlns:p14="http://schemas.microsoft.com/office/powerpoint/2010/main" val="2185030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نکات کلیدی</a:t>
            </a:r>
            <a:r>
              <a:rPr lang="en-US" dirty="0"/>
              <a:t/>
            </a:r>
            <a:br>
              <a:rPr lang="en-US" dirty="0"/>
            </a:br>
            <a:endParaRPr lang="en-US" dirty="0"/>
          </a:p>
        </p:txBody>
      </p:sp>
      <p:sp>
        <p:nvSpPr>
          <p:cNvPr id="3" name="Content Placeholder 2"/>
          <p:cNvSpPr>
            <a:spLocks noGrp="1"/>
          </p:cNvSpPr>
          <p:nvPr>
            <p:ph idx="1"/>
          </p:nvPr>
        </p:nvSpPr>
        <p:spPr/>
        <p:txBody>
          <a:bodyPr>
            <a:noAutofit/>
          </a:bodyPr>
          <a:lstStyle/>
          <a:p>
            <a:pPr lvl="0" rtl="1"/>
            <a:r>
              <a:rPr lang="fa-IR" sz="2400" dirty="0" smtClean="0"/>
              <a:t>پس </a:t>
            </a:r>
            <a:r>
              <a:rPr lang="fa-IR" sz="2400" dirty="0"/>
              <a:t>از فعالیت ورزشی، فرایند ساخت گلیکوژن، دو مرحله دارد که اغلب به اولیه، غیروابسته به انسولین یا سریع و وابسته به انسولین یا آهسته دسته بندی میشود.</a:t>
            </a:r>
            <a:endParaRPr lang="en-US" sz="2400" dirty="0"/>
          </a:p>
          <a:p>
            <a:pPr lvl="0" rtl="1"/>
            <a:r>
              <a:rPr lang="fa-IR" sz="2400" dirty="0"/>
              <a:t>پس از فعالیت ورزشی، بازسازی ذخایر گلیکوژن به زمان بندی مصرف کربوهیدرات، مقدار مصرف کربوهیدرات، نوع کربوهیدرات مصرفی و افزودن درشت مغذی ها (یعنی پروتیین) بستگی دارد.</a:t>
            </a:r>
            <a:endParaRPr lang="en-US" sz="2400" dirty="0"/>
          </a:p>
          <a:p>
            <a:pPr lvl="0" rtl="1"/>
            <a:r>
              <a:rPr lang="fa-IR" sz="2400" dirty="0"/>
              <a:t>کربوهیدرات قابل تحمل (یعنی گلوکز و فروکتوز) در نوشیدنی های ورزشی، سرعت اکسایش را هنگام فعالیت افزایش میدهند.</a:t>
            </a:r>
            <a:endParaRPr lang="en-US" sz="2400" dirty="0"/>
          </a:p>
          <a:p>
            <a:endParaRPr lang="en-US" sz="24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20</a:t>
            </a:fld>
            <a:endParaRPr lang="en-US" dirty="0"/>
          </a:p>
        </p:txBody>
      </p:sp>
    </p:spTree>
    <p:extLst>
      <p:ext uri="{BB962C8B-B14F-4D97-AF65-F5344CB8AC3E}">
        <p14:creationId xmlns:p14="http://schemas.microsoft.com/office/powerpoint/2010/main" val="1631731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چربی ها </a:t>
            </a:r>
            <a:r>
              <a:rPr lang="fa-IR" dirty="0"/>
              <a:t/>
            </a:r>
            <a:br>
              <a:rPr lang="fa-IR" dirty="0"/>
            </a:br>
            <a:endParaRPr lang="fa-IR" dirty="0"/>
          </a:p>
        </p:txBody>
      </p:sp>
      <p:sp>
        <p:nvSpPr>
          <p:cNvPr id="3" name="Content Placeholder 2"/>
          <p:cNvSpPr>
            <a:spLocks noGrp="1"/>
          </p:cNvSpPr>
          <p:nvPr>
            <p:ph idx="1"/>
          </p:nvPr>
        </p:nvSpPr>
        <p:spPr/>
        <p:txBody>
          <a:bodyPr>
            <a:normAutofit fontScale="92500" lnSpcReduction="20000"/>
          </a:bodyPr>
          <a:lstStyle/>
          <a:p>
            <a:r>
              <a:rPr lang="fa-IR" sz="2800" dirty="0" smtClean="0"/>
              <a:t>چربیها </a:t>
            </a:r>
            <a:r>
              <a:rPr lang="fa-IR" sz="2800" dirty="0"/>
              <a:t>به دلیل ارزش انرژي زایی شان، در جیرهي غذایی از اهمیت ممتازي برخوردارند. البته علاوه بر نقش انرژي زایی، در ساختمان سلولها نیز شرکت دارند.</a:t>
            </a:r>
          </a:p>
          <a:p>
            <a:r>
              <a:rPr lang="fa-IR" sz="2800" dirty="0"/>
              <a:t>از نظر تغذیه، چربیها به سه گروه ساده، مرکب و مشتق طبقهبندي میشوند. در این کتاب ما تنها به بررسی چربیهاي ساده میپردازیم و چربیهاي مرکب و مشتق از حوصلهي این کتاب خارج اند.</a:t>
            </a:r>
          </a:p>
          <a:p>
            <a:r>
              <a:rPr lang="fa-IR" sz="2800" dirty="0"/>
              <a:t>چربیهاي ساده شامل اسیدهاي چرب و چربیهاي خنثی (تري کلیسیریدها) میباشند.</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21</a:t>
            </a:fld>
            <a:endParaRPr lang="en-US" dirty="0"/>
          </a:p>
        </p:txBody>
      </p:sp>
    </p:spTree>
    <p:extLst>
      <p:ext uri="{BB962C8B-B14F-4D97-AF65-F5344CB8AC3E}">
        <p14:creationId xmlns:p14="http://schemas.microsoft.com/office/powerpoint/2010/main" val="3260432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میزان مصرف توصیه شده براي بزرگسالان 20 تا 35 درصد کل کالري میباشد و هیچ سند علمی وجود ندارد که مصرف بیش از 25 درصد کل کالري را براي عملکرد بهتر ورزشکاران پیشنهاد کند. با این وجود ورزشکارانی که انرژي بسیار بالایی مصرف میکنند (ورزشکاران سه گانه یا اسکی بازان صحرایی) و یا کسانی که باید در رقابتهاي ورزشی خود وزن بالایی داشته باشند ممکن است میزان مصرف چربی شان بیشتر باشد.</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22</a:t>
            </a:fld>
            <a:endParaRPr lang="en-US" dirty="0"/>
          </a:p>
        </p:txBody>
      </p:sp>
      <p:sp>
        <p:nvSpPr>
          <p:cNvPr id="5" name="Title 1"/>
          <p:cNvSpPr>
            <a:spLocks noGrp="1"/>
          </p:cNvSpPr>
          <p:nvPr>
            <p:ph type="title"/>
          </p:nvPr>
        </p:nvSpPr>
        <p:spPr/>
        <p:txBody>
          <a:bodyPr>
            <a:normAutofit fontScale="90000"/>
          </a:bodyPr>
          <a:lstStyle/>
          <a:p>
            <a:r>
              <a:rPr lang="fa-IR" dirty="0" smtClean="0"/>
              <a:t>چربی ها (ادامه) :</a:t>
            </a:r>
            <a:r>
              <a:rPr lang="fa-IR" dirty="0"/>
              <a:t/>
            </a:r>
            <a:br>
              <a:rPr lang="fa-IR" dirty="0"/>
            </a:br>
            <a:endParaRPr lang="fa-IR" dirty="0"/>
          </a:p>
        </p:txBody>
      </p:sp>
    </p:spTree>
    <p:extLst>
      <p:ext uri="{BB962C8B-B14F-4D97-AF65-F5344CB8AC3E}">
        <p14:creationId xmlns:p14="http://schemas.microsoft.com/office/powerpoint/2010/main" val="214467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lstStyle/>
          <a:p>
            <a:r>
              <a:rPr lang="fa-IR" dirty="0"/>
              <a:t>چربی نسبت به کربوهیدارت و پروتئین یک منبع انرژي وسیع تري است و میزان انرژياي که از سوخت هر مولکول آن تولید میشود دو برابر میزان تولید انرژي از هر مولکول کربوهیدارت و پروتئین است.</a:t>
            </a:r>
          </a:p>
          <a:p>
            <a:r>
              <a:rPr lang="fa-IR" dirty="0"/>
              <a:t>از نقطه نظر ورزشی، دلایل کمی وجود دارد که تصور کنیم افزایش مصرف چربی سبب بهبود عملکرد ورزشی میشود. </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23</a:t>
            </a:fld>
            <a:endParaRPr lang="en-US" dirty="0"/>
          </a:p>
        </p:txBody>
      </p:sp>
      <p:sp>
        <p:nvSpPr>
          <p:cNvPr id="5" name="Title 1"/>
          <p:cNvSpPr txBox="1">
            <a:spLocks/>
          </p:cNvSpPr>
          <p:nvPr/>
        </p:nvSpPr>
        <p:spPr>
          <a:xfrm>
            <a:off x="1603979" y="956919"/>
            <a:ext cx="9603275" cy="1049235"/>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4400" b="0" i="0" kern="1200" cap="all">
                <a:solidFill>
                  <a:schemeClr val="tx1"/>
                </a:solidFill>
                <a:effectLst/>
                <a:latin typeface="+mj-lt"/>
                <a:ea typeface="+mj-ea"/>
                <a:cs typeface="B Nazanin" panose="00000400000000000000" pitchFamily="2" charset="-78"/>
              </a:defRPr>
            </a:lvl1pPr>
          </a:lstStyle>
          <a:p>
            <a:r>
              <a:rPr lang="fa-IR" b="1" dirty="0" smtClean="0"/>
              <a:t>چربی ها (ادامه) :</a:t>
            </a:r>
            <a:br>
              <a:rPr lang="fa-IR" b="1" dirty="0" smtClean="0"/>
            </a:br>
            <a:endParaRPr lang="fa-IR" b="1" dirty="0"/>
          </a:p>
        </p:txBody>
      </p:sp>
    </p:spTree>
    <p:extLst>
      <p:ext uri="{BB962C8B-B14F-4D97-AF65-F5344CB8AC3E}">
        <p14:creationId xmlns:p14="http://schemas.microsoft.com/office/powerpoint/2010/main" val="761228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چربی ها </a:t>
            </a:r>
            <a:r>
              <a:rPr lang="fa-IR" dirty="0"/>
              <a:t>و فعالیت ورزشی </a:t>
            </a:r>
            <a:br>
              <a:rPr lang="fa-IR" dirty="0"/>
            </a:br>
            <a:endParaRPr lang="en-US" dirty="0"/>
          </a:p>
        </p:txBody>
      </p:sp>
      <p:sp>
        <p:nvSpPr>
          <p:cNvPr id="3" name="Content Placeholder 2"/>
          <p:cNvSpPr>
            <a:spLocks noGrp="1"/>
          </p:cNvSpPr>
          <p:nvPr>
            <p:ph idx="1"/>
          </p:nvPr>
        </p:nvSpPr>
        <p:spPr/>
        <p:txBody>
          <a:bodyPr/>
          <a:lstStyle/>
          <a:p>
            <a:r>
              <a:rPr lang="fa-IR" dirty="0" smtClean="0"/>
              <a:t>حتی </a:t>
            </a:r>
            <a:r>
              <a:rPr lang="fa-IR" dirty="0"/>
              <a:t>لاغرترین و سالمترین ورزشکاران هم ذخیرهي پایهاي از منابع چربی را دارند. میانگین ذخایر بافت چربی بین 50000 تا 100000 کالري میباشد که انرژي کافی را براي پیاده روي یا دویدن 800 تا 1600 کیلومتر میتواند فراهم کند. هر چه شدت فعالیت پایین تر باشد، نسبت بزرگتري از چربی براي فراهم کردن انرژي سوزانده میشود.</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24</a:t>
            </a:fld>
            <a:endParaRPr lang="en-US" dirty="0"/>
          </a:p>
        </p:txBody>
      </p:sp>
    </p:spTree>
    <p:extLst>
      <p:ext uri="{BB962C8B-B14F-4D97-AF65-F5344CB8AC3E}">
        <p14:creationId xmlns:p14="http://schemas.microsoft.com/office/powerpoint/2010/main" val="3696883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a:bodyPr>
          <a:lstStyle/>
          <a:p>
            <a:r>
              <a:rPr lang="fa-IR" sz="2800" dirty="0"/>
              <a:t>با افزایش شدت فعالیت ورزشی ،سهم سوخت چربی کاهش یافته و سهم سوخت کربوهیدارت افزایش مییابد. این واقعیت سبب شده تا عموم مردم براي کاهش چربی بدن خود فعالیت ورزشی با شدت پایین را انجام دهند. اما در اینجا نباید سهم چربی سوزانده شده با میزان کل چربیاي که میسوزد اشتباه گرفته شود. </a:t>
            </a:r>
          </a:p>
          <a:p>
            <a:endParaRPr lang="en-US"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25</a:t>
            </a:fld>
            <a:endParaRPr lang="en-US" dirty="0"/>
          </a:p>
        </p:txBody>
      </p:sp>
      <p:sp>
        <p:nvSpPr>
          <p:cNvPr id="5" name="Title 1"/>
          <p:cNvSpPr txBox="1">
            <a:spLocks/>
          </p:cNvSpPr>
          <p:nvPr/>
        </p:nvSpPr>
        <p:spPr>
          <a:xfrm>
            <a:off x="1603979" y="956919"/>
            <a:ext cx="9603275" cy="1049235"/>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4400" b="1" i="0" kern="1200" cap="all">
                <a:solidFill>
                  <a:schemeClr val="tx1"/>
                </a:solidFill>
                <a:effectLst/>
                <a:latin typeface="+mj-lt"/>
                <a:ea typeface="+mj-ea"/>
                <a:cs typeface="B Nazanin" panose="00000400000000000000" pitchFamily="2" charset="-78"/>
              </a:defRPr>
            </a:lvl1pPr>
          </a:lstStyle>
          <a:p>
            <a:r>
              <a:rPr lang="fa-IR" smtClean="0"/>
              <a:t>چربی ها و فعالیت ورزشی </a:t>
            </a:r>
            <a:br>
              <a:rPr lang="fa-IR" smtClean="0"/>
            </a:br>
            <a:endParaRPr lang="en-US" dirty="0"/>
          </a:p>
        </p:txBody>
      </p:sp>
    </p:spTree>
    <p:extLst>
      <p:ext uri="{BB962C8B-B14F-4D97-AF65-F5344CB8AC3E}">
        <p14:creationId xmlns:p14="http://schemas.microsoft.com/office/powerpoint/2010/main" val="1862530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lnSpcReduction="10000"/>
          </a:bodyPr>
          <a:lstStyle/>
          <a:p>
            <a:r>
              <a:rPr lang="fa-IR" dirty="0"/>
              <a:t>درست است که با افزایش شدت فعالیت ورزشی، سهم چربی در تولید انرژي کاهش مییابد، ولی در فعالیت ورزشی با شدت بالا میزان کالري بسیار بیشتري مصرف میشود به همین خاطر میزان کل چربیاي هم که سوزانده میشود بیشتر خواهد بود. بنابراین ورزشکارانی که تمایل دارند میزان چربی بدن خود را کاهش دهند باید شدت فعالیتشان بالاي 65 درصد حداکثر اکسیژن مصرفی باشد. فعالیت ورزشی با شدتهاي پایین تر درست است سهم دخالت چربی را در تولید انرژي افزایش میدهد ولی میزان کل چربیاي که میسوزد کمتر خواهد بود.</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26</a:t>
            </a:fld>
            <a:endParaRPr lang="en-US" dirty="0"/>
          </a:p>
        </p:txBody>
      </p:sp>
      <p:sp>
        <p:nvSpPr>
          <p:cNvPr id="5" name="Title 1"/>
          <p:cNvSpPr txBox="1">
            <a:spLocks/>
          </p:cNvSpPr>
          <p:nvPr/>
        </p:nvSpPr>
        <p:spPr>
          <a:xfrm>
            <a:off x="1603979" y="956919"/>
            <a:ext cx="9603275" cy="1049235"/>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4400" b="1" i="0" kern="1200" cap="all">
                <a:solidFill>
                  <a:schemeClr val="tx1"/>
                </a:solidFill>
                <a:effectLst/>
                <a:latin typeface="+mj-lt"/>
                <a:ea typeface="+mj-ea"/>
                <a:cs typeface="B Nazanin" panose="00000400000000000000" pitchFamily="2" charset="-78"/>
              </a:defRPr>
            </a:lvl1pPr>
          </a:lstStyle>
          <a:p>
            <a:r>
              <a:rPr lang="fa-IR" smtClean="0"/>
              <a:t>چربی ها و فعالیت ورزشی </a:t>
            </a:r>
            <a:br>
              <a:rPr lang="fa-IR" smtClean="0"/>
            </a:br>
            <a:endParaRPr lang="en-US" dirty="0"/>
          </a:p>
        </p:txBody>
      </p:sp>
    </p:spTree>
    <p:extLst>
      <p:ext uri="{BB962C8B-B14F-4D97-AF65-F5344CB8AC3E}">
        <p14:creationId xmlns:p14="http://schemas.microsoft.com/office/powerpoint/2010/main" val="3675295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میزان پروتئینی که براي مصرف عموم مردم توصیه میشود، روزانه 12 تا 15 درصد کل کالري میباشد. پس براي مثال فردي که روزانه به 2000 کالري انرژي نیاز دارد، حدوداً 240 تا 300کالري (60 تا 75 گرم) آن را با مصرف پروتئین تأمین میکند. افراد غیر ورزشکار با مصرف 8/0گرم پروتئین به ازاي هر کیلوگرم از وزن بدن شان نیاز خود را برآورده میسازند. </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27</a:t>
            </a:fld>
            <a:endParaRPr lang="en-US" dirty="0"/>
          </a:p>
        </p:txBody>
      </p:sp>
      <p:sp>
        <p:nvSpPr>
          <p:cNvPr id="5" name="Title 1"/>
          <p:cNvSpPr>
            <a:spLocks noGrp="1"/>
          </p:cNvSpPr>
          <p:nvPr>
            <p:ph type="title"/>
          </p:nvPr>
        </p:nvSpPr>
        <p:spPr/>
        <p:txBody>
          <a:bodyPr>
            <a:normAutofit fontScale="90000"/>
          </a:bodyPr>
          <a:lstStyle/>
          <a:p>
            <a:r>
              <a:rPr lang="fa-IR" dirty="0" smtClean="0"/>
              <a:t>پروتئین ها (ادامه) : </a:t>
            </a:r>
            <a:r>
              <a:rPr lang="fa-IR" dirty="0"/>
              <a:t/>
            </a:r>
            <a:br>
              <a:rPr lang="fa-IR" dirty="0"/>
            </a:br>
            <a:endParaRPr lang="en-US" dirty="0"/>
          </a:p>
        </p:txBody>
      </p:sp>
    </p:spTree>
    <p:extLst>
      <p:ext uri="{BB962C8B-B14F-4D97-AF65-F5344CB8AC3E}">
        <p14:creationId xmlns:p14="http://schemas.microsoft.com/office/powerpoint/2010/main" val="2267426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lstStyle/>
          <a:p>
            <a:r>
              <a:rPr lang="fa-IR" dirty="0"/>
              <a:t>ورزشکاران به خاطر اینکه تودهي عضلانی بیشتري دارند و به علاوه مقداري از پروتئین بدنشانهنگام فعالیت ورزشی مصرف میشود براي ترسیم و جبران آنها باید پروتئین بیشتري مصرف کنند. این موضوع نیاز ورزشکاران را به پروتئین نسبت به افراد غیرورزشکار در حدود 2 برابر افزایش میدهد. (2/1 الی 7/1 گرم به ازاي هر کیلوگرم وزن بدن).</a:t>
            </a:r>
          </a:p>
          <a:p>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28</a:t>
            </a:fld>
            <a:endParaRPr lang="en-US" dirty="0"/>
          </a:p>
        </p:txBody>
      </p:sp>
    </p:spTree>
    <p:extLst>
      <p:ext uri="{BB962C8B-B14F-4D97-AF65-F5344CB8AC3E}">
        <p14:creationId xmlns:p14="http://schemas.microsoft.com/office/powerpoint/2010/main" val="3751048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683601"/>
            <a:ext cx="9603275" cy="1049235"/>
          </a:xfrm>
        </p:spPr>
        <p:txBody>
          <a:bodyPr>
            <a:normAutofit fontScale="90000"/>
          </a:bodyPr>
          <a:lstStyle/>
          <a:p>
            <a:r>
              <a:rPr lang="fa-IR" dirty="0"/>
              <a:t>چهار عاملی که سبب میشوند ورزشکاران پروتئین بیشتري مصرف کنند عبارتند از:</a:t>
            </a:r>
            <a:br>
              <a:rPr lang="fa-IR" dirty="0"/>
            </a:br>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1-</a:t>
            </a:r>
            <a:r>
              <a:rPr lang="fa-IR" dirty="0"/>
              <a:t>	تودهي عضلانی بیشتري دارند. بنابراین به پروتئین بیشتري براي حفظ آن نیازمندند.</a:t>
            </a:r>
          </a:p>
          <a:p>
            <a:pPr algn="r" rtl="1"/>
            <a:r>
              <a:rPr lang="fa-IR" dirty="0"/>
              <a:t>2-	مقدار اندکی از پروتئین ورزشکاران در ادرار دفع میشود.</a:t>
            </a:r>
          </a:p>
          <a:p>
            <a:pPr algn="r" rtl="1"/>
            <a:r>
              <a:rPr lang="fa-IR" dirty="0"/>
              <a:t>3-	مقدار اندکی از پروتئین ورزشکاران هنگام فعالیت ورزشی براي تأمین انرژي سوزانده میشود.</a:t>
            </a:r>
          </a:p>
          <a:p>
            <a:pPr algn="r" rtl="1"/>
            <a:r>
              <a:rPr lang="fa-IR" dirty="0"/>
              <a:t>4-	ورزشکاران براي بازسازي و ترمیم عضلات و بافتهاي آسیب دیدهي خود نیاز به پروتئین بیشتري دارند. </a:t>
            </a:r>
          </a:p>
          <a:p>
            <a:pPr algn="r" rtl="1"/>
            <a:endParaRPr lang="fa-IR" dirty="0"/>
          </a:p>
          <a:p>
            <a:pPr algn="r" rtl="1"/>
            <a:endParaRPr lang="en-US"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29</a:t>
            </a:fld>
            <a:endParaRPr lang="en-US" dirty="0"/>
          </a:p>
        </p:txBody>
      </p:sp>
    </p:spTree>
    <p:extLst>
      <p:ext uri="{BB962C8B-B14F-4D97-AF65-F5344CB8AC3E}">
        <p14:creationId xmlns:p14="http://schemas.microsoft.com/office/powerpoint/2010/main" val="3142285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cs typeface="B Nazanin" panose="00000400000000000000" pitchFamily="2" charset="-78"/>
              </a:rPr>
              <a:t>مقدمه :</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2800" dirty="0">
                <a:cs typeface="B Nazanin" panose="00000400000000000000" pitchFamily="2" charset="-78"/>
              </a:rPr>
              <a:t> رژيم غذايي بر عملكرد ورزشكاران موثر است، و غذاهايي كه ايشان در جريان دوره تمرينات و مسابقات ميل مي كنند بدون ترديد بر نتايج رقابت و تمرين تاثير مي گذارد. لازم است ورزشكاران، هدف هاي تغذيه اي داشته باشند و راهبردها و روش هاي دستيابي به اين اهداف را بشناسند.   </a:t>
            </a:r>
            <a:endParaRPr lang="en-US" sz="2800"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6541" y="4721278"/>
            <a:ext cx="2776259" cy="1814090"/>
          </a:xfrm>
          <a:prstGeom prst="ellipse">
            <a:avLst/>
          </a:prstGeom>
          <a:ln>
            <a:noFill/>
          </a:ln>
          <a:effectLst>
            <a:softEdge rad="112500"/>
          </a:effectLst>
        </p:spPr>
      </p:pic>
      <p:sp>
        <p:nvSpPr>
          <p:cNvPr id="7" name="Slide Number Placeholder 6"/>
          <p:cNvSpPr>
            <a:spLocks noGrp="1"/>
          </p:cNvSpPr>
          <p:nvPr>
            <p:ph type="sldNum" sz="quarter" idx="12"/>
          </p:nvPr>
        </p:nvSpPr>
        <p:spPr/>
        <p:txBody>
          <a:bodyPr/>
          <a:lstStyle/>
          <a:p>
            <a:fld id="{DA501C1C-3B5C-4AE7-8643-0486C748C294}" type="slidenum">
              <a:rPr lang="en-US" smtClean="0"/>
              <a:pPr/>
              <a:t>3</a:t>
            </a:fld>
            <a:endParaRPr lang="en-US" dirty="0"/>
          </a:p>
        </p:txBody>
      </p:sp>
    </p:spTree>
    <p:extLst>
      <p:ext uri="{BB962C8B-B14F-4D97-AF65-F5344CB8AC3E}">
        <p14:creationId xmlns:p14="http://schemas.microsoft.com/office/powerpoint/2010/main" val="389529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r>
              <a:rPr lang="fa-IR" sz="2400" dirty="0"/>
              <a:t>مصرف پروتئین در زمان فعالیت شدید کوتاه مدت ناچیز است اما در زمان  فعالیت ورزشی استقامتی حدود 3 تا 5 درصد کل انرژي مصرفی از سوخت پروتئین به دست میآید. </a:t>
            </a:r>
          </a:p>
          <a:p>
            <a:r>
              <a:rPr lang="fa-IR" sz="2400" dirty="0"/>
              <a:t>مصرف مواد غذایی پروتئیندار چون دیر هضم میباشند، در بلافاصله پیش از فعالیت و حین فعالیت اصلاً توصیه نمیشود و مصرف آن به صورت محلول در زمان اجراي فعالیت ورزشی میتواند خطر مشکلات معدهاي رودهاي را افزایش دهد، جذب مایعات و سوخت کربوهیدارت مورد نیاز عضلات را دچار اختلال کند. اما پس از فعالیت ورزشی ورزشکار میتواند بلافاصله پروتئین مصرف کند. </a:t>
            </a:r>
          </a:p>
          <a:p>
            <a:pPr algn="r" rtl="1"/>
            <a:endParaRPr lang="fa-IR" sz="2400" dirty="0"/>
          </a:p>
          <a:p>
            <a:pPr algn="r" rtl="1"/>
            <a:endParaRPr lang="fa-IR" sz="2400" dirty="0"/>
          </a:p>
          <a:p>
            <a:pPr algn="r" rtl="1"/>
            <a:endParaRPr lang="en-US" sz="24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30</a:t>
            </a:fld>
            <a:endParaRPr lang="en-US" dirty="0"/>
          </a:p>
        </p:txBody>
      </p:sp>
    </p:spTree>
    <p:extLst>
      <p:ext uri="{BB962C8B-B14F-4D97-AF65-F5344CB8AC3E}">
        <p14:creationId xmlns:p14="http://schemas.microsoft.com/office/powerpoint/2010/main" val="674143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نیاز به آب و تعادل مایعات بدن </a:t>
            </a:r>
            <a:endParaRPr lang="fa-IR" b="1" dirty="0"/>
          </a:p>
        </p:txBody>
      </p:sp>
      <p:sp>
        <p:nvSpPr>
          <p:cNvPr id="3" name="Content Placeholder 2"/>
          <p:cNvSpPr>
            <a:spLocks noGrp="1"/>
          </p:cNvSpPr>
          <p:nvPr>
            <p:ph idx="1"/>
          </p:nvPr>
        </p:nvSpPr>
        <p:spPr/>
        <p:txBody>
          <a:bodyPr>
            <a:normAutofit/>
          </a:bodyPr>
          <a:lstStyle/>
          <a:p>
            <a:r>
              <a:rPr lang="fa-IR" sz="2400" dirty="0" smtClean="0"/>
              <a:t>. </a:t>
            </a:r>
            <a:r>
              <a:rPr lang="fa-IR" sz="2400" dirty="0"/>
              <a:t>وضعیت آب بدن با تعادل بین مصرف و دفع آب تعیین می گردد . مانند همه ی مواد مغذی دیگر مصرف مقدار کافی و منظم اب نیز برای حفظ سلامت و عملکرد ورزشی ضروری است . </a:t>
            </a:r>
          </a:p>
          <a:p>
            <a:r>
              <a:rPr lang="fa-IR" sz="2400" dirty="0"/>
              <a:t>یکی از مسیر های مهم دفع آب و الکترولیت از بدن عرق ریزی است که توانایی اصلی بدن برای جلوگیری از افزایش بیش از حد دمای بدن هنگام فعالیت در گرماست </a:t>
            </a:r>
          </a:p>
          <a:p>
            <a:endParaRPr lang="fa-IR" sz="24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31</a:t>
            </a:fld>
            <a:endParaRPr lang="en-US" dirty="0"/>
          </a:p>
        </p:txBody>
      </p:sp>
    </p:spTree>
    <p:extLst>
      <p:ext uri="{BB962C8B-B14F-4D97-AF65-F5344CB8AC3E}">
        <p14:creationId xmlns:p14="http://schemas.microsoft.com/office/powerpoint/2010/main" val="1956190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آثار کاهش آب بدن یا آب زدایی بر عملکرد ورزشی </a:t>
            </a:r>
          </a:p>
        </p:txBody>
      </p:sp>
      <p:sp>
        <p:nvSpPr>
          <p:cNvPr id="3" name="Content Placeholder 2"/>
          <p:cNvSpPr>
            <a:spLocks noGrp="1"/>
          </p:cNvSpPr>
          <p:nvPr>
            <p:ph idx="1"/>
          </p:nvPr>
        </p:nvSpPr>
        <p:spPr/>
        <p:txBody>
          <a:bodyPr>
            <a:normAutofit fontScale="92500"/>
          </a:bodyPr>
          <a:lstStyle/>
          <a:p>
            <a:r>
              <a:rPr lang="fa-IR" sz="2800" dirty="0"/>
              <a:t>خستگی در پایان رویداد های ورزشی طولانی مدت احتمالا به همان اندازه که ناشی از تخلیه ی مواد سوختی می باشد به آب زدایی نیز مربوط است . آب زدایی به میزان دو درصد کل وزن بدن ،موجب افت عملکرد ورزشی می شود . از دست دادن بیشتر آب (به میزان 5درصد وزن بدن ) می تواند ظرفیت انجام کار را تا حدود 30 درصد کاهش دهد ( آرمسترانگ و همکاران 1985، کراینگ و کامینگ 1966، موگان 1991، ساواکا و پاندولوف 1990)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32</a:t>
            </a:fld>
            <a:endParaRPr lang="en-US" dirty="0"/>
          </a:p>
        </p:txBody>
      </p:sp>
    </p:spTree>
    <p:extLst>
      <p:ext uri="{BB962C8B-B14F-4D97-AF65-F5344CB8AC3E}">
        <p14:creationId xmlns:p14="http://schemas.microsoft.com/office/powerpoint/2010/main" val="1251771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آثار کاهش آب بدن یا آب زدایی بر عملکرد ورزشی </a:t>
            </a:r>
          </a:p>
        </p:txBody>
      </p:sp>
      <p:sp>
        <p:nvSpPr>
          <p:cNvPr id="3" name="Content Placeholder 2"/>
          <p:cNvSpPr>
            <a:spLocks noGrp="1"/>
          </p:cNvSpPr>
          <p:nvPr>
            <p:ph idx="1"/>
          </p:nvPr>
        </p:nvSpPr>
        <p:spPr/>
        <p:txBody>
          <a:bodyPr>
            <a:normAutofit fontScale="92500" lnSpcReduction="20000"/>
          </a:bodyPr>
          <a:lstStyle/>
          <a:p>
            <a:r>
              <a:rPr lang="fa-IR" sz="2800" dirty="0"/>
              <a:t>به طور معمول ، ورزشکاران سرعتی نسبت به ورزشکاران استقامتی کم تر درباره ی آثار آب زدایی نگران هستند . </a:t>
            </a:r>
          </a:p>
          <a:p>
            <a:r>
              <a:rPr lang="fa-IR" sz="2800" dirty="0"/>
              <a:t>اگرچه در ورزش های سرعتی فرصت کمی برای از دست دادن عرق وجود دارد ، اما ممکن است ورزشکارانی که برای مسابقات به آب و هوای گرم مسافرت می کنند دچار اب زدایی شدید شوند ،این وضعیت چند روز طول می کشد و احتمالا آثار زیانباری بر عملکرد ورزشی دارد . </a:t>
            </a:r>
          </a:p>
          <a:p>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33</a:t>
            </a:fld>
            <a:endParaRPr lang="en-US" dirty="0"/>
          </a:p>
        </p:txBody>
      </p:sp>
    </p:spTree>
    <p:extLst>
      <p:ext uri="{BB962C8B-B14F-4D97-AF65-F5344CB8AC3E}">
        <p14:creationId xmlns:p14="http://schemas.microsoft.com/office/powerpoint/2010/main" val="4047235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آثار مصرف مایع بر عملکرد ورزشی : </a:t>
            </a:r>
            <a:br>
              <a:rPr lang="fa-IR" dirty="0" smtClean="0"/>
            </a:br>
            <a:endParaRPr lang="fa-IR" dirty="0"/>
          </a:p>
        </p:txBody>
      </p:sp>
      <p:sp>
        <p:nvSpPr>
          <p:cNvPr id="3" name="Content Placeholder 2"/>
          <p:cNvSpPr>
            <a:spLocks noGrp="1"/>
          </p:cNvSpPr>
          <p:nvPr>
            <p:ph idx="1"/>
          </p:nvPr>
        </p:nvSpPr>
        <p:spPr/>
        <p:txBody>
          <a:bodyPr/>
          <a:lstStyle/>
          <a:p>
            <a:r>
              <a:rPr lang="fa-IR" dirty="0" smtClean="0"/>
              <a:t>دریافت مایعات از طریق نوشیدن هنگام فعالیت ورزشی ، به بازیابی حجم پلاسما تا نزدیک به سطوح پیش از فعالیت کمک کرده و آثارمنفی کاهش آب بدن بر قدرت ، استقامت و هماهنگی عضلانی جلوگیری می کند .پیشنهاد شده است ک افزایش حجم پلاسما با استفاده از راهبرد های افزایش آب بدن یا پر آبی پیش از فعالیت ورزشی در بهبود عملکرد ورزشی موثر است . </a:t>
            </a:r>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34</a:t>
            </a:fld>
            <a:endParaRPr lang="en-US" dirty="0"/>
          </a:p>
        </p:txBody>
      </p:sp>
    </p:spTree>
    <p:extLst>
      <p:ext uri="{BB962C8B-B14F-4D97-AF65-F5344CB8AC3E}">
        <p14:creationId xmlns:p14="http://schemas.microsoft.com/office/powerpoint/2010/main" val="778547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 آبی پیش از فعالیت ورزشی </a:t>
            </a:r>
            <a:endParaRPr lang="fa-IR" dirty="0"/>
          </a:p>
        </p:txBody>
      </p:sp>
      <p:sp>
        <p:nvSpPr>
          <p:cNvPr id="3" name="Content Placeholder 2"/>
          <p:cNvSpPr>
            <a:spLocks noGrp="1"/>
          </p:cNvSpPr>
          <p:nvPr>
            <p:ph idx="1"/>
          </p:nvPr>
        </p:nvSpPr>
        <p:spPr/>
        <p:txBody>
          <a:bodyPr>
            <a:normAutofit fontScale="77500" lnSpcReduction="20000"/>
          </a:bodyPr>
          <a:lstStyle/>
          <a:p>
            <a:r>
              <a:rPr lang="fa-IR" sz="2800" dirty="0"/>
              <a:t>به دلیل این که حتی کاهش متوسط آب بدن نیز آثار مخربی بر عملکرد ورزشی دارد تصور بر این است که افزایش آب بدن (بیش تر از محتوای طبیعی آب بدن ) از طریق افزایش حجم پلاسما و کاهش اسولاریته ی خون تنظیم دمای بدن را بهبود بخشیده و در پی آن دفع گرما و عملکرد ورزشی بهبود میابند. </a:t>
            </a:r>
          </a:p>
          <a:p>
            <a:r>
              <a:rPr lang="fa-IR" sz="2800" dirty="0"/>
              <a:t>افزایش موقت آب بدن در آزمودنی ها به واسطه ی نوشیدن حجم زیادی از آب یا محلول آب و الکترولیت 1تا 3 ساعت پیش از فعالیت ورزشی امکان پذیر است </a:t>
            </a:r>
            <a:endParaRPr lang="en-US" sz="2800" dirty="0"/>
          </a:p>
          <a:p>
            <a:r>
              <a:rPr lang="fa-IR" sz="2800" dirty="0"/>
              <a:t>مصرف مایعات پیش از فعالیت ورزشی ، حفظ مقدار زیاد اب در بدن را میسر می کند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35</a:t>
            </a:fld>
            <a:endParaRPr lang="en-US" dirty="0"/>
          </a:p>
        </p:txBody>
      </p:sp>
    </p:spTree>
    <p:extLst>
      <p:ext uri="{BB962C8B-B14F-4D97-AF65-F5344CB8AC3E}">
        <p14:creationId xmlns:p14="http://schemas.microsoft.com/office/powerpoint/2010/main" val="67959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مصرف مایعات هنگام فعالیت ورزشی </a:t>
            </a:r>
            <a:endParaRPr lang="fa-IR" dirty="0"/>
          </a:p>
        </p:txBody>
      </p:sp>
      <p:sp>
        <p:nvSpPr>
          <p:cNvPr id="3" name="Content Placeholder 2"/>
          <p:cNvSpPr>
            <a:spLocks noGrp="1"/>
          </p:cNvSpPr>
          <p:nvPr>
            <p:ph idx="1"/>
          </p:nvPr>
        </p:nvSpPr>
        <p:spPr/>
        <p:txBody>
          <a:bodyPr>
            <a:normAutofit fontScale="70000" lnSpcReduction="20000"/>
          </a:bodyPr>
          <a:lstStyle/>
          <a:p>
            <a:r>
              <a:rPr lang="fa-IR" dirty="0" smtClean="0"/>
              <a:t>هنگام فعالیت ورزشی به ویژه در محیط گرم ، فقط می توان با ایجاد تعادل بین مایعات مصرف شده با میزان عرق دفع شده از آب زدایی جلوگیری کرد . با این حال این عمل به دلایل گوناکون دشوار است </a:t>
            </a:r>
          </a:p>
          <a:p>
            <a:r>
              <a:rPr lang="fa-IR" dirty="0"/>
              <a:t>میزان عرق ریزی هنگام فعالیت ورزشی شدید می تواند در حدود 2تا 3 لیتر در ساعت باشد . هنگام فعالیت مصرف بیش از 1لیتر آب برای بسیاری از افراد احساس ناراحتی های معده ای را به همراه دارد. لذا تامین اب بدن به اندازه ی عرق ریخته شده هنگام فعالیت ورزشی اغلب غیر عملی است . </a:t>
            </a:r>
          </a:p>
          <a:p>
            <a:r>
              <a:rPr lang="fa-IR" dirty="0"/>
              <a:t>2- میزان عرق ریزی افراد مختلف در یک شراط آب و هوایی یکسان به طور قابل توجهی متفاوت است . از این رو بدون آگاهی از میزان عرق ریزی ورزشکار تحت شرایط آب و هوایی موجود تجویز دقیق مقدار آبی که باید نوشیده شود مشکل است .</a:t>
            </a:r>
          </a:p>
          <a:p>
            <a:endParaRPr lang="fa-IR" dirty="0"/>
          </a:p>
          <a:p>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36</a:t>
            </a:fld>
            <a:endParaRPr lang="en-US" dirty="0"/>
          </a:p>
        </p:txBody>
      </p:sp>
    </p:spTree>
    <p:extLst>
      <p:ext uri="{BB962C8B-B14F-4D97-AF65-F5344CB8AC3E}">
        <p14:creationId xmlns:p14="http://schemas.microsoft.com/office/powerpoint/2010/main" val="863270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نیاز به مایعات در ورزشکاران :</a:t>
            </a:r>
            <a:endParaRPr lang="fa-IR" dirty="0"/>
          </a:p>
        </p:txBody>
      </p:sp>
      <p:sp>
        <p:nvSpPr>
          <p:cNvPr id="3" name="Content Placeholder 2"/>
          <p:cNvSpPr>
            <a:spLocks noGrp="1"/>
          </p:cNvSpPr>
          <p:nvPr>
            <p:ph idx="1"/>
          </p:nvPr>
        </p:nvSpPr>
        <p:spPr/>
        <p:txBody>
          <a:bodyPr>
            <a:normAutofit/>
          </a:bodyPr>
          <a:lstStyle/>
          <a:p>
            <a:r>
              <a:rPr lang="fa-IR" sz="2800" dirty="0"/>
              <a:t>ورزشکاران باید پیش از تمرین یا مسابقه به طور کامل آبگیری کنند زیرا توانایی سازگاری با کاهش آب بدن را ندارند . اگر یک ورزشکار هنگام فعالیت ورزشی دچار کاهش آب بدن شود، کیفیت تمرین کاهش میابد هم چنین اگر ورزشکار هنگام مسابقه نیز دچار کاهش آب بدن شود کیفیت عملکردی وی کاهش میابد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37</a:t>
            </a:fld>
            <a:endParaRPr lang="en-US" dirty="0"/>
          </a:p>
        </p:txBody>
      </p:sp>
    </p:spTree>
    <p:extLst>
      <p:ext uri="{BB962C8B-B14F-4D97-AF65-F5344CB8AC3E}">
        <p14:creationId xmlns:p14="http://schemas.microsoft.com/office/powerpoint/2010/main" val="3758501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ترکیب نوشیدنی های ورزشی هنگام فعالیت ورزشی :</a:t>
            </a:r>
            <a:endParaRPr lang="fa-IR" dirty="0"/>
          </a:p>
        </p:txBody>
      </p:sp>
      <p:sp>
        <p:nvSpPr>
          <p:cNvPr id="3" name="Content Placeholder 2"/>
          <p:cNvSpPr>
            <a:spLocks noGrp="1"/>
          </p:cNvSpPr>
          <p:nvPr>
            <p:ph idx="1"/>
          </p:nvPr>
        </p:nvSpPr>
        <p:spPr/>
        <p:txBody>
          <a:bodyPr>
            <a:normAutofit/>
          </a:bodyPr>
          <a:lstStyle/>
          <a:p>
            <a:r>
              <a:rPr lang="fa-IR" sz="2800" dirty="0"/>
              <a:t> مصرف مایعات هنگام فعالیت ورزشی ، علاوه بر کمک به حفظ حجم پلاسما و پیشگیری از کاهش آب بدن مواد سوختی برون زاد (به طور معمول کربو هیدرات 9 را نیز تامین می کند . َ</a:t>
            </a:r>
          </a:p>
          <a:p>
            <a:r>
              <a:rPr lang="fa-IR" sz="2800" dirty="0"/>
              <a:t>ترکیب مایعات برای مصرف هنگام فعالیت ورزشی به نیاز های نسبی برای جاگزینی آب و تامین مواد سوختی بستگی دارد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38</a:t>
            </a:fld>
            <a:endParaRPr lang="en-US" dirty="0"/>
          </a:p>
        </p:txBody>
      </p:sp>
    </p:spTree>
    <p:extLst>
      <p:ext uri="{BB962C8B-B14F-4D97-AF65-F5344CB8AC3E}">
        <p14:creationId xmlns:p14="http://schemas.microsoft.com/office/powerpoint/2010/main" val="1172988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83907"/>
            <a:ext cx="9603275" cy="1049235"/>
          </a:xfrm>
        </p:spPr>
        <p:txBody>
          <a:bodyPr>
            <a:normAutofit fontScale="90000"/>
          </a:bodyPr>
          <a:lstStyle/>
          <a:p>
            <a:r>
              <a:rPr lang="fa-IR" dirty="0"/>
              <a:t>ویژگی های یک نوشیدنی مطلوب برای جایگزینی مایعات هنگام فعالیت ورزشی عبارت است از :</a:t>
            </a:r>
            <a:br>
              <a:rPr lang="fa-IR" dirty="0"/>
            </a:br>
            <a:endParaRPr lang="fa-IR" dirty="0"/>
          </a:p>
        </p:txBody>
      </p:sp>
      <p:sp>
        <p:nvSpPr>
          <p:cNvPr id="3" name="Content Placeholder 2"/>
          <p:cNvSpPr>
            <a:spLocks noGrp="1"/>
          </p:cNvSpPr>
          <p:nvPr>
            <p:ph idx="1"/>
          </p:nvPr>
        </p:nvSpPr>
        <p:spPr>
          <a:xfrm>
            <a:off x="1339037" y="1410822"/>
            <a:ext cx="9603275" cy="3450613"/>
          </a:xfrm>
        </p:spPr>
        <p:txBody>
          <a:bodyPr>
            <a:normAutofit fontScale="85000" lnSpcReduction="20000"/>
          </a:bodyPr>
          <a:lstStyle/>
          <a:p>
            <a:endParaRPr lang="fa-IR" dirty="0"/>
          </a:p>
          <a:p>
            <a:r>
              <a:rPr lang="fa-IR" dirty="0" smtClean="0"/>
              <a:t>-</a:t>
            </a:r>
            <a:r>
              <a:rPr lang="fa-IR" sz="2800" dirty="0"/>
              <a:t>طعم خوبی داشته باشد </a:t>
            </a:r>
          </a:p>
          <a:p>
            <a:r>
              <a:rPr lang="fa-IR" sz="2800" dirty="0"/>
              <a:t>-با مصرف زیاد آن ناراحتی های گوارشی ایجاد نشود </a:t>
            </a:r>
          </a:p>
          <a:p>
            <a:r>
              <a:rPr lang="fa-IR" sz="2800" dirty="0"/>
              <a:t>- تخلیه ی سریع معده ای و جذب روده ای را به منظور کمک به حفظ حجم مایع خارج سلول تسهیل کند </a:t>
            </a:r>
          </a:p>
          <a:p>
            <a:r>
              <a:rPr lang="fa-IR" sz="2800" dirty="0"/>
              <a:t>-مقداری انرژی به صورت کربو هیدرات برای عضلات فراهم کند.</a:t>
            </a:r>
          </a:p>
          <a:p>
            <a:endParaRPr lang="fa-IR" dirty="0" smtClean="0"/>
          </a:p>
          <a:p>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39</a:t>
            </a:fld>
            <a:endParaRPr lang="en-US" dirty="0"/>
          </a:p>
        </p:txBody>
      </p:sp>
    </p:spTree>
    <p:extLst>
      <p:ext uri="{BB962C8B-B14F-4D97-AF65-F5344CB8AC3E}">
        <p14:creationId xmlns:p14="http://schemas.microsoft.com/office/powerpoint/2010/main" val="3188598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971387" cy="1049235"/>
          </a:xfrm>
        </p:spPr>
        <p:txBody>
          <a:bodyPr>
            <a:normAutofit/>
          </a:bodyPr>
          <a:lstStyle/>
          <a:p>
            <a:pPr algn="r"/>
            <a:r>
              <a:rPr lang="fa-IR" b="1" dirty="0">
                <a:cs typeface="B Nazanin" panose="00000400000000000000" pitchFamily="2" charset="-78"/>
              </a:rPr>
              <a:t>منابع سوخت عضله و متابولیسم فعالیت </a:t>
            </a:r>
            <a:r>
              <a:rPr lang="fa-IR" b="1" dirty="0" smtClean="0">
                <a:cs typeface="B Nazanin" panose="00000400000000000000" pitchFamily="2" charset="-78"/>
              </a:rPr>
              <a:t>ورزشی :</a:t>
            </a:r>
            <a:endParaRPr lang="en-US" dirty="0"/>
          </a:p>
        </p:txBody>
      </p:sp>
      <p:sp>
        <p:nvSpPr>
          <p:cNvPr id="3" name="Content Placeholder 2"/>
          <p:cNvSpPr>
            <a:spLocks noGrp="1"/>
          </p:cNvSpPr>
          <p:nvPr>
            <p:ph idx="1"/>
          </p:nvPr>
        </p:nvSpPr>
        <p:spPr/>
        <p:txBody>
          <a:bodyPr>
            <a:normAutofit/>
          </a:bodyPr>
          <a:lstStyle/>
          <a:p>
            <a:pPr algn="r" rtl="1"/>
            <a:r>
              <a:rPr lang="ar-SA" sz="2800" dirty="0">
                <a:cs typeface="B Nazanin" panose="00000400000000000000" pitchFamily="2" charset="-78"/>
              </a:rPr>
              <a:t> دريافت انرژي كافي براي حفظ سلامت و عملكرد مناسب </a:t>
            </a:r>
            <a:r>
              <a:rPr lang="ar-SA" sz="2800" dirty="0" smtClean="0">
                <a:cs typeface="B Nazanin" panose="00000400000000000000" pitchFamily="2" charset="-78"/>
              </a:rPr>
              <a:t>نكته </a:t>
            </a:r>
            <a:r>
              <a:rPr lang="ar-SA" sz="2800" dirty="0">
                <a:cs typeface="B Nazanin" panose="00000400000000000000" pitchFamily="2" charset="-78"/>
              </a:rPr>
              <a:t>اي كليدي است. </a:t>
            </a:r>
            <a:endParaRPr lang="fa-IR" sz="2800" dirty="0" smtClean="0">
              <a:cs typeface="B Nazanin" panose="00000400000000000000" pitchFamily="2" charset="-78"/>
            </a:endParaRPr>
          </a:p>
          <a:p>
            <a:pPr algn="r" rtl="1"/>
            <a:r>
              <a:rPr lang="fa-IR" sz="2800" dirty="0" smtClean="0">
                <a:cs typeface="B Nazanin" panose="00000400000000000000" pitchFamily="2" charset="-78"/>
              </a:rPr>
              <a:t>منابع سوخت عضله و متابولیسم فعالیت ورزشی شامل :   </a:t>
            </a:r>
            <a:r>
              <a:rPr lang="fa-IR" sz="2800" b="1" dirty="0" smtClean="0">
                <a:ln w="22225">
                  <a:solidFill>
                    <a:schemeClr val="accent2"/>
                  </a:solidFill>
                  <a:prstDash val="solid"/>
                </a:ln>
                <a:solidFill>
                  <a:schemeClr val="accent2">
                    <a:lumMod val="40000"/>
                    <a:lumOff val="60000"/>
                  </a:schemeClr>
                </a:solidFill>
                <a:cs typeface="B Nazanin" panose="00000400000000000000" pitchFamily="2" charset="-78"/>
              </a:rPr>
              <a:t>1. کربوهیدارت ها</a:t>
            </a:r>
            <a:endParaRPr lang="fa-IR" sz="2800" b="1" dirty="0">
              <a:ln w="22225">
                <a:solidFill>
                  <a:schemeClr val="accent2"/>
                </a:solidFill>
                <a:prstDash val="solid"/>
              </a:ln>
              <a:solidFill>
                <a:schemeClr val="accent2">
                  <a:lumMod val="40000"/>
                  <a:lumOff val="60000"/>
                </a:schemeClr>
              </a:solidFill>
              <a:cs typeface="B Nazanin" panose="00000400000000000000" pitchFamily="2" charset="-78"/>
            </a:endParaRPr>
          </a:p>
          <a:p>
            <a:pPr marL="0" indent="0" algn="r" rtl="1">
              <a:buNone/>
            </a:pPr>
            <a:r>
              <a:rPr lang="fa-IR" sz="2800" b="1" dirty="0" smtClean="0">
                <a:ln w="22225">
                  <a:solidFill>
                    <a:schemeClr val="accent2"/>
                  </a:solidFill>
                  <a:prstDash val="solid"/>
                </a:ln>
                <a:solidFill>
                  <a:schemeClr val="accent2">
                    <a:lumMod val="40000"/>
                    <a:lumOff val="60000"/>
                  </a:schemeClr>
                </a:solidFill>
                <a:cs typeface="B Nazanin" panose="00000400000000000000" pitchFamily="2" charset="-78"/>
              </a:rPr>
              <a:t>                                                                                   2. چربی ها </a:t>
            </a:r>
          </a:p>
          <a:p>
            <a:pPr marL="0" indent="0" algn="r" rtl="1">
              <a:buNone/>
            </a:pPr>
            <a:r>
              <a:rPr lang="fa-IR" sz="2800" b="1" dirty="0">
                <a:ln w="22225">
                  <a:solidFill>
                    <a:schemeClr val="accent2"/>
                  </a:solidFill>
                  <a:prstDash val="solid"/>
                </a:ln>
                <a:solidFill>
                  <a:schemeClr val="accent2">
                    <a:lumMod val="40000"/>
                    <a:lumOff val="60000"/>
                  </a:schemeClr>
                </a:solidFill>
                <a:cs typeface="B Nazanin" panose="00000400000000000000" pitchFamily="2" charset="-78"/>
              </a:rPr>
              <a:t> </a:t>
            </a:r>
            <a:r>
              <a:rPr lang="fa-IR" sz="2800" b="1" dirty="0" smtClean="0">
                <a:ln w="22225">
                  <a:solidFill>
                    <a:schemeClr val="accent2"/>
                  </a:solidFill>
                  <a:prstDash val="solid"/>
                </a:ln>
                <a:solidFill>
                  <a:schemeClr val="accent2">
                    <a:lumMod val="40000"/>
                    <a:lumOff val="60000"/>
                  </a:schemeClr>
                </a:solidFill>
                <a:cs typeface="B Nazanin" panose="00000400000000000000" pitchFamily="2" charset="-78"/>
              </a:rPr>
              <a:t>                                                                                  3. اسید آمینه و پروتئین</a:t>
            </a:r>
            <a:endParaRPr lang="en-US" sz="28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4" name="Right Brace 3"/>
          <p:cNvSpPr/>
          <p:nvPr/>
        </p:nvSpPr>
        <p:spPr>
          <a:xfrm>
            <a:off x="4613563" y="2612309"/>
            <a:ext cx="193963" cy="26462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A501C1C-3B5C-4AE7-8643-0486C748C294}" type="slidenum">
              <a:rPr lang="en-US" smtClean="0"/>
              <a:pPr/>
              <a:t>4</a:t>
            </a:fld>
            <a:endParaRPr lang="en-US" dirty="0"/>
          </a:p>
        </p:txBody>
      </p:sp>
    </p:spTree>
    <p:extLst>
      <p:ext uri="{BB962C8B-B14F-4D97-AF65-F5344CB8AC3E}">
        <p14:creationId xmlns:p14="http://schemas.microsoft.com/office/powerpoint/2010/main" val="3471175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دریافت مجدد آب ( آبگیری مجدد) پس از فعالیت ورزشی </a:t>
            </a:r>
          </a:p>
        </p:txBody>
      </p:sp>
      <p:sp>
        <p:nvSpPr>
          <p:cNvPr id="3" name="Content Placeholder 2"/>
          <p:cNvSpPr>
            <a:spLocks noGrp="1"/>
          </p:cNvSpPr>
          <p:nvPr>
            <p:ph idx="1"/>
          </p:nvPr>
        </p:nvSpPr>
        <p:spPr/>
        <p:txBody>
          <a:bodyPr>
            <a:normAutofit fontScale="70000" lnSpcReduction="20000"/>
          </a:bodyPr>
          <a:lstStyle/>
          <a:p>
            <a:r>
              <a:rPr lang="fa-IR" sz="2800" dirty="0"/>
              <a:t>جایگزینی آب و الکترولیت ها در دوره ی برگشت به حالت اولیه پس از فعالیت ورزشی می تواند از اهمیت ویژه ای برخوردار باشد . زیرا وهله های مکرر فعالیت ورزشی اجرا می شود و آبگیری مجدد باید در حد اقل زمان ،بهینه شود </a:t>
            </a:r>
            <a:endParaRPr lang="fa-IR" sz="2800" dirty="0" smtClean="0"/>
          </a:p>
          <a:p>
            <a:r>
              <a:rPr lang="fa-IR" sz="2800" dirty="0"/>
              <a:t>عوامل اصلی موثر بر کارایی آب گیری مجدد پس از فعالیت ورزشی ، حجم و ترکیب مایع مصرفی است . زمانی که بازیابی کامل و سریع تعادل آب بدن ضروری است و زمانی که همهی خوراکی ها به صورت مایع می باشند ، آب ساده ماده ی مناسبی برای آبگیری مجدد نیست . مصرف آب به تنهایی باعث افت سریع غلظت سدیم پلاسما و و اسمولاریته ی پلاسما می شود. این تغیییرات تحریک به نوشیدن را کاهش و تولید ادرار را افزایش می دهند که هر دو سبب به تاخیر افتادن فرایند آب گیری مجدد می شود</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40</a:t>
            </a:fld>
            <a:endParaRPr lang="en-US" dirty="0"/>
          </a:p>
        </p:txBody>
      </p:sp>
    </p:spTree>
    <p:extLst>
      <p:ext uri="{BB962C8B-B14F-4D97-AF65-F5344CB8AC3E}">
        <p14:creationId xmlns:p14="http://schemas.microsoft.com/office/powerpoint/2010/main" val="3892966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مصرف مایع پس از فعالیت ورزشی </a:t>
            </a:r>
          </a:p>
        </p:txBody>
      </p:sp>
      <p:sp>
        <p:nvSpPr>
          <p:cNvPr id="3" name="Content Placeholder 2"/>
          <p:cNvSpPr>
            <a:spLocks noGrp="1"/>
          </p:cNvSpPr>
          <p:nvPr>
            <p:ph idx="1"/>
          </p:nvPr>
        </p:nvSpPr>
        <p:spPr/>
        <p:txBody>
          <a:bodyPr>
            <a:normAutofit fontScale="92500" lnSpcReduction="10000"/>
          </a:bodyPr>
          <a:lstStyle/>
          <a:p>
            <a:r>
              <a:rPr lang="fa-IR" sz="2800" dirty="0"/>
              <a:t>تا چندی پیش ورزشکاران به طور کلی تشویق به مصرف حجم مایعی بربرا با میزان عرق خود هنگام فعالیت ورزشی می شدند تا در دوره ی برگشت به حالت اولیه پس از فعالیت ورزشی به اندازه کافی آبگیری شوند . به بیان دیگر آن ها به ازای هر کیلو گرم عرق دفع شده در یک جلسه فعالیت ورزشی در حدود یک لیتر آب مصرف می کردند .این مقدار ناکافی است زیرا مقدار دفع اجباری ادرار که پس از مصرف مایع در طی ساعت ها وجود دارد در این محاسبه لحاظ نشده است</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41</a:t>
            </a:fld>
            <a:endParaRPr lang="en-US" dirty="0"/>
          </a:p>
        </p:txBody>
      </p:sp>
    </p:spTree>
    <p:extLst>
      <p:ext uri="{BB962C8B-B14F-4D97-AF65-F5344CB8AC3E}">
        <p14:creationId xmlns:p14="http://schemas.microsoft.com/office/powerpoint/2010/main" val="4176650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ریز مغذی ها :ویتامین ها و مواد معدنی </a:t>
            </a:r>
            <a:br>
              <a:rPr lang="fa-IR" dirty="0"/>
            </a:br>
            <a:endParaRPr lang="fa-IR" dirty="0"/>
          </a:p>
        </p:txBody>
      </p:sp>
      <p:sp>
        <p:nvSpPr>
          <p:cNvPr id="3" name="Content Placeholder 2"/>
          <p:cNvSpPr>
            <a:spLocks noGrp="1"/>
          </p:cNvSpPr>
          <p:nvPr>
            <p:ph idx="1"/>
          </p:nvPr>
        </p:nvSpPr>
        <p:spPr/>
        <p:txBody>
          <a:bodyPr/>
          <a:lstStyle/>
          <a:p>
            <a:r>
              <a:rPr lang="fa-IR" sz="2800" dirty="0" smtClean="0"/>
              <a:t>علاوه </a:t>
            </a:r>
            <a:r>
              <a:rPr lang="fa-IR" sz="2800" dirty="0"/>
              <a:t>بر درشت مغذی ها انسان باید برای حفظ سلامتی خود مقادیر نسبتا کمی از ریز مغذی ها را نیز مصرف کنند . افزون بر این که ریز مغذی ها در غذا ها یافت می شوند به صورت جداگانه و یا در بسته های ترکیبی به نام مکمل نیز وجود دارند .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42</a:t>
            </a:fld>
            <a:endParaRPr lang="en-US" dirty="0"/>
          </a:p>
        </p:txBody>
      </p:sp>
    </p:spTree>
    <p:extLst>
      <p:ext uri="{BB962C8B-B14F-4D97-AF65-F5344CB8AC3E}">
        <p14:creationId xmlns:p14="http://schemas.microsoft.com/office/powerpoint/2010/main" val="1941936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sz="2800" dirty="0"/>
              <a:t>بسیاری از ورزشکاران سطح بالا مقادیر زیادی مکمل های ویتامینی و مواد معدنی را بر اساس این باور اشتباه که آن ها به پیشگیری از عفونت یا آسیب برگشت به حالت اولیه ی سریع یا بهبود عملکرد ورزشی کمک می کند موزد استفاده قرار می دهند. برخی مواد معدنی بیش از این که مفید باشند مضر اند .مکمل های ویتامینی و و مواد معدنی می توانند وضعیت ریز مغذی های بدن افرادی را که مقادیر کمی از طریق غذا دریافت می کنند بهبود دهند . هم چنین ممکن است سبب بهبود عملکرد ورزشکارانی شون که دچار کمبود اند .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43</a:t>
            </a:fld>
            <a:endParaRPr lang="en-US" dirty="0"/>
          </a:p>
        </p:txBody>
      </p:sp>
    </p:spTree>
    <p:extLst>
      <p:ext uri="{BB962C8B-B14F-4D97-AF65-F5344CB8AC3E}">
        <p14:creationId xmlns:p14="http://schemas.microsoft.com/office/powerpoint/2010/main" val="193947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مقدار توصیه  شده ی مصرف ویتامین ها </a:t>
            </a:r>
            <a:endParaRPr lang="fa-IR" dirty="0"/>
          </a:p>
        </p:txBody>
      </p:sp>
      <p:sp>
        <p:nvSpPr>
          <p:cNvPr id="3" name="Content Placeholder 2"/>
          <p:cNvSpPr>
            <a:spLocks noGrp="1"/>
          </p:cNvSpPr>
          <p:nvPr>
            <p:ph idx="1"/>
          </p:nvPr>
        </p:nvSpPr>
        <p:spPr/>
        <p:txBody>
          <a:bodyPr>
            <a:normAutofit fontScale="77500" lnSpcReduction="20000"/>
          </a:bodyPr>
          <a:lstStyle/>
          <a:p>
            <a:r>
              <a:rPr lang="fa-IR" sz="2800" dirty="0"/>
              <a:t>هر ویتامین یک نیاز حد اقلی داره که فقط نیاز های اساسی را مرتفع می کند و تنها برای پیشگیری از کمبود های بالینی و نشانه های یماری کفایت می کند . مقدار متوسط بر آورد شده  بالا تر است و تضمین کننده حاشیه ی ایمن می </a:t>
            </a:r>
            <a:r>
              <a:rPr lang="fa-IR" sz="2800" dirty="0" smtClean="0"/>
              <a:t>باشند</a:t>
            </a:r>
          </a:p>
          <a:p>
            <a:r>
              <a:rPr lang="fa-IR" sz="2800" dirty="0" smtClean="0"/>
              <a:t>اگر </a:t>
            </a:r>
            <a:r>
              <a:rPr lang="fa-IR" sz="2800" dirty="0"/>
              <a:t>چه ممکن است فعالیت بدنی نیاز به برخی ویتامین ها  (مثلا ویتامین های سی ،ب2 و احتمالا آ ،ب6 ، ای ) را افزایش دهد اما این افزایش نیاز می تواند با مصرف یک رژیم غذایی متعادل پرکربوهیدرات کم چرب و متوسط پروتئین ، مرتفع گردد .</a:t>
            </a:r>
          </a:p>
          <a:p>
            <a:r>
              <a:rPr lang="fa-IR" sz="2800" dirty="0" smtClean="0"/>
              <a:t> </a:t>
            </a:r>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44</a:t>
            </a:fld>
            <a:endParaRPr lang="en-US" dirty="0"/>
          </a:p>
        </p:txBody>
      </p:sp>
    </p:spTree>
    <p:extLst>
      <p:ext uri="{BB962C8B-B14F-4D97-AF65-F5344CB8AC3E}">
        <p14:creationId xmlns:p14="http://schemas.microsoft.com/office/powerpoint/2010/main" val="1286200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r>
              <a:rPr lang="fa-IR" sz="2800" dirty="0"/>
              <a:t>افرادی که رژیم غذایی کم انرژِی یا نامتعادل مصرف می کنند در معرض کمبود ویتامین قرار دارند . زمانی که انرژی دریافتی بسیار بالاست (بیش از 20مگا ژول در روز ) ورزشکاران به مصرف میان وعده های زیاد و نوشیدنی های ورزشی پرانرژی تمایل  پیدا می کنند که اغلب آن ها از از کربو هیدرات تصفیه ای ساخته شده و پروتئین و ریز مغذی های کم تری دارند پیامد این امر کاهش تراکم تغذیه ای برای ویتامین ها می باشد</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45</a:t>
            </a:fld>
            <a:endParaRPr lang="en-US" dirty="0"/>
          </a:p>
        </p:txBody>
      </p:sp>
    </p:spTree>
    <p:extLst>
      <p:ext uri="{BB962C8B-B14F-4D97-AF65-F5344CB8AC3E}">
        <p14:creationId xmlns:p14="http://schemas.microsoft.com/office/powerpoint/2010/main" val="73629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a:t>. ورزشکاران گیاه خوار در کسب مقدار کافی برخی ویتامین ها به ویژه ویتامین ب12 که فقط در منابع غذایی طبیعی مانند گوشت وجود دارد با مشکل مواجه اند .</a:t>
            </a:r>
          </a:p>
          <a:p>
            <a:r>
              <a:rPr lang="fa-IR" sz="2800" dirty="0"/>
              <a:t>ممکن است فعالیت بدنی نیاز به ویتامین ب2 و ب6 را افزایش دهد که می تواند پیامد افزایش ذخیره این ویتامین در عضله اسکلتی باشد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46</a:t>
            </a:fld>
            <a:endParaRPr lang="en-US" dirty="0"/>
          </a:p>
        </p:txBody>
      </p:sp>
    </p:spTree>
    <p:extLst>
      <p:ext uri="{BB962C8B-B14F-4D97-AF65-F5344CB8AC3E}">
        <p14:creationId xmlns:p14="http://schemas.microsoft.com/office/powerpoint/2010/main" val="561345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رژیم غذایی مصرف ویتامین در ورزشکاران </a:t>
            </a:r>
            <a:endParaRPr lang="fa-IR" dirty="0"/>
          </a:p>
        </p:txBody>
      </p:sp>
      <p:sp>
        <p:nvSpPr>
          <p:cNvPr id="3" name="Content Placeholder 2"/>
          <p:cNvSpPr>
            <a:spLocks noGrp="1"/>
          </p:cNvSpPr>
          <p:nvPr>
            <p:ph idx="1"/>
          </p:nvPr>
        </p:nvSpPr>
        <p:spPr/>
        <p:txBody>
          <a:bodyPr>
            <a:normAutofit/>
          </a:bodyPr>
          <a:lstStyle/>
          <a:p>
            <a:r>
              <a:rPr lang="fa-IR" sz="2800" dirty="0"/>
              <a:t>به طور مطلوب ، ورزشکاران باید همه ی مواد مغذی مورد نیاز خود را از غذا به دست بیاورند .یک رژیم غذایی متعادل و خوب شامل غذا هایی از هر پنج گروه غذایی بوده و باید مقادیر کافی همه 13ویتامین ضروری را تامین کند . از ان جایی دریافت انرژی کل اغلب ورزش </a:t>
            </a:r>
            <a:r>
              <a:rPr lang="fa-IR" sz="2800" dirty="0" smtClean="0"/>
              <a:t>کاران بیش </a:t>
            </a:r>
            <a:r>
              <a:rPr lang="fa-IR" sz="2800" dirty="0"/>
              <a:t>از غیر ورزش کاران است بنا براین مقادیر و تعداد بیشتری از از ویتامین ها باید از طریق رژیم غذایی برای ورزشکار فراهم شود .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47</a:t>
            </a:fld>
            <a:endParaRPr lang="en-US" dirty="0"/>
          </a:p>
        </p:txBody>
      </p:sp>
    </p:spTree>
    <p:extLst>
      <p:ext uri="{BB962C8B-B14F-4D97-AF65-F5344CB8AC3E}">
        <p14:creationId xmlns:p14="http://schemas.microsoft.com/office/powerpoint/2010/main" val="4289343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a:bodyPr>
          <a:lstStyle/>
          <a:p>
            <a:r>
              <a:rPr lang="fa-IR" sz="2800" dirty="0"/>
              <a:t>متاسفانه مطالعات در مورد عادت های غذایی ورزشکاران نشان می دهد که برخی از آن ها همیشه از یک رژیم غذایی متعادل و خوب استفاده نمی کنند به دلیل خستگی و نیاز به زمان برای تمرین ، ورزشکاران در معرض خطر کمبود مواد مغذی قرار دارند . ترکیب افزایش بازگردش ویتامین ، دفع اضافی برخی مواد مغذی ، انتخاب غذای ضعیف و وقت ناکافی برای تهیه ی غذا ، عوامل مداخله گر هستنند که می توانند سبب ایجاد کمبود ویتامین ها شوند.</a:t>
            </a:r>
          </a:p>
        </p:txBody>
      </p:sp>
      <p:sp>
        <p:nvSpPr>
          <p:cNvPr id="4" name="Slide Number Placeholder 3"/>
          <p:cNvSpPr>
            <a:spLocks noGrp="1"/>
          </p:cNvSpPr>
          <p:nvPr>
            <p:ph type="sldNum" sz="quarter" idx="12"/>
          </p:nvPr>
        </p:nvSpPr>
        <p:spPr/>
        <p:txBody>
          <a:bodyPr/>
          <a:lstStyle/>
          <a:p>
            <a:fld id="{DA501C1C-3B5C-4AE7-8643-0486C748C294}" type="slidenum">
              <a:rPr lang="en-US" smtClean="0"/>
              <a:pPr/>
              <a:t>48</a:t>
            </a:fld>
            <a:endParaRPr lang="en-US" dirty="0"/>
          </a:p>
        </p:txBody>
      </p:sp>
    </p:spTree>
    <p:extLst>
      <p:ext uri="{BB962C8B-B14F-4D97-AF65-F5344CB8AC3E}">
        <p14:creationId xmlns:p14="http://schemas.microsoft.com/office/powerpoint/2010/main" val="1012114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مکمل های غذایی</a:t>
            </a:r>
            <a:endParaRPr lang="en-US" dirty="0"/>
          </a:p>
        </p:txBody>
      </p:sp>
      <p:sp>
        <p:nvSpPr>
          <p:cNvPr id="3" name="Content Placeholder 2"/>
          <p:cNvSpPr>
            <a:spLocks noGrp="1"/>
          </p:cNvSpPr>
          <p:nvPr>
            <p:ph idx="1"/>
          </p:nvPr>
        </p:nvSpPr>
        <p:spPr>
          <a:xfrm>
            <a:off x="1451578" y="1853754"/>
            <a:ext cx="9603275" cy="3450613"/>
          </a:xfrm>
        </p:spPr>
        <p:txBody>
          <a:bodyPr>
            <a:noAutofit/>
          </a:bodyPr>
          <a:lstStyle/>
          <a:p>
            <a:pPr rtl="1"/>
            <a:r>
              <a:rPr lang="fa-IR" sz="2000" dirty="0"/>
              <a:t>استفاده از مکمل های نیروزا و مکمل های غذایی موضوع جدیدی نیست. برای بسیاری از ورزشکاران امروزی، تغذیه ورزشی به منظور استفاده از مکمل غذایی است و باورهای ورزشکاران درمورد مکمل های غذایی به شدت تحت تاثیر تولیدکنندگان و فروشندگان این مکمل ها قرار گرفته است. این فروشندگان ادعا میکنند، فراورده های آنها </a:t>
            </a:r>
            <a:r>
              <a:rPr lang="fa-IR" sz="2000" dirty="0" smtClean="0"/>
              <a:t>توده </a:t>
            </a:r>
            <a:r>
              <a:rPr lang="fa-IR" sz="2000" dirty="0"/>
              <a:t>عضله را افزایش داده، استقامت را بهبود بخشیده </a:t>
            </a:r>
            <a:r>
              <a:rPr lang="fa-IR" sz="2000" dirty="0" smtClean="0"/>
              <a:t>است.</a:t>
            </a:r>
            <a:endParaRPr lang="en-US" sz="2000" dirty="0"/>
          </a:p>
          <a:p>
            <a:pPr rtl="1"/>
            <a:r>
              <a:rPr lang="fa-IR" sz="2000" dirty="0"/>
              <a:t>مهم ترین نگرانی ورزشکاران و غیر ورزشکاران، کاهش وزن و تقویت عضله است. به دلیل اینکه دستیابی به این هدف ها با روش های متعارف (کاهش انرژی دریافتی و افزایش انرژی مصرفی از طریق فعالیت بدنی) دشوار است، لذا این مکمل ها برای بسیاری از آنها جذاب است. مکمل های غذایی توسط 40 تا 100 درصد ورزشکاران به یک شکل یا شکل های دیگر مصرف میشود و شواهد تایید میکند که ورزشکاران به طور همزمان چند مکمل غذایی را در مقدار های بسیار زیاد مصرف میکنند.</a:t>
            </a:r>
            <a:endParaRPr lang="en-US" sz="2000" dirty="0"/>
          </a:p>
          <a:p>
            <a:endParaRPr lang="en-US" sz="20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49</a:t>
            </a:fld>
            <a:endParaRPr lang="en-US" dirty="0"/>
          </a:p>
        </p:txBody>
      </p:sp>
    </p:spTree>
    <p:extLst>
      <p:ext uri="{BB962C8B-B14F-4D97-AF65-F5344CB8AC3E}">
        <p14:creationId xmlns:p14="http://schemas.microsoft.com/office/powerpoint/2010/main" val="3151655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smtClean="0">
                <a:cs typeface="B Nazanin" panose="00000400000000000000" pitchFamily="2" charset="-78"/>
              </a:rPr>
              <a:t>انرژی :</a:t>
            </a:r>
            <a:endParaRPr lang="en-US" sz="5400" b="1" dirty="0">
              <a:cs typeface="B Nazanin" panose="00000400000000000000" pitchFamily="2" charset="-78"/>
            </a:endParaRPr>
          </a:p>
        </p:txBody>
      </p:sp>
      <p:sp>
        <p:nvSpPr>
          <p:cNvPr id="6" name="Content Placeholder 5"/>
          <p:cNvSpPr>
            <a:spLocks noGrp="1"/>
          </p:cNvSpPr>
          <p:nvPr>
            <p:ph idx="1"/>
          </p:nvPr>
        </p:nvSpPr>
        <p:spPr/>
        <p:txBody>
          <a:bodyPr>
            <a:noAutofit/>
          </a:bodyPr>
          <a:lstStyle/>
          <a:p>
            <a:pPr algn="r" rtl="1">
              <a:lnSpc>
                <a:spcPct val="170000"/>
              </a:lnSpc>
            </a:pPr>
            <a:r>
              <a:rPr lang="fa-IR" sz="2400" dirty="0">
                <a:cs typeface="B Nazanin" panose="00000400000000000000" pitchFamily="2" charset="-78"/>
              </a:rPr>
              <a:t>سلول </a:t>
            </a:r>
            <a:r>
              <a:rPr lang="fa-IR" sz="2400" dirty="0" smtClean="0">
                <a:cs typeface="B Nazanin" panose="00000400000000000000" pitchFamily="2" charset="-78"/>
              </a:rPr>
              <a:t>ها برای عملکرد عضلات </a:t>
            </a:r>
            <a:r>
              <a:rPr lang="fa-IR" sz="2400" dirty="0">
                <a:cs typeface="B Nazanin" panose="00000400000000000000" pitchFamily="2" charset="-78"/>
              </a:rPr>
              <a:t>برای انقباض وپمپ های یونی برای انتقال یون ها از غشای سلول،به انرژِی نیاز دارند</a:t>
            </a:r>
            <a:r>
              <a:rPr lang="fa-IR" sz="2400" dirty="0" smtClean="0">
                <a:cs typeface="B Nazanin" panose="00000400000000000000" pitchFamily="2" charset="-78"/>
              </a:rPr>
              <a:t>.</a:t>
            </a:r>
            <a:r>
              <a:rPr lang="fa-IR" sz="2400" dirty="0">
                <a:cs typeface="B Nazanin" panose="00000400000000000000" pitchFamily="2" charset="-78"/>
              </a:rPr>
              <a:t> اگرچه بدن انسان مقداری انرژی به صورت ذخیره </a:t>
            </a:r>
            <a:r>
              <a:rPr lang="fa-IR" sz="2400" dirty="0" smtClean="0">
                <a:cs typeface="B Nazanin" panose="00000400000000000000" pitchFamily="2" charset="-78"/>
              </a:rPr>
              <a:t>دارد،اما بیشتراین </a:t>
            </a:r>
            <a:r>
              <a:rPr lang="fa-IR" sz="2400" dirty="0">
                <a:cs typeface="B Nazanin" panose="00000400000000000000" pitchFamily="2" charset="-78"/>
              </a:rPr>
              <a:t>انرژی باید ازطریق تغذیه تامین شود</a:t>
            </a:r>
            <a:r>
              <a:rPr lang="fa-IR" sz="2400" dirty="0" smtClean="0">
                <a:cs typeface="B Nazanin" panose="00000400000000000000" pitchFamily="2" charset="-78"/>
              </a:rPr>
              <a:t>.</a:t>
            </a:r>
          </a:p>
          <a:p>
            <a:pPr algn="r" rtl="1">
              <a:lnSpc>
                <a:spcPct val="170000"/>
              </a:lnSpc>
            </a:pPr>
            <a:r>
              <a:rPr lang="fa-IR" sz="2400" dirty="0">
                <a:cs typeface="B Nazanin" panose="00000400000000000000" pitchFamily="2" charset="-78"/>
              </a:rPr>
              <a:t>در ورزشکاران تامین انرژی بسیارحیاتی است وتخلیه ی انرژی (تخلیه ی کربوهیدرات)یکی ازرایج ترین دلایل خستگی است.</a:t>
            </a:r>
          </a:p>
          <a:p>
            <a:pPr algn="r" rtl="1">
              <a:lnSpc>
                <a:spcPct val="170000"/>
              </a:lnSpc>
            </a:pPr>
            <a:endParaRPr lang="fa-IR" sz="2400" dirty="0">
              <a:cs typeface="B Nazanin" panose="00000400000000000000" pitchFamily="2" charset="-78"/>
            </a:endParaRPr>
          </a:p>
          <a:p>
            <a:pPr algn="r" rtl="1">
              <a:lnSpc>
                <a:spcPct val="170000"/>
              </a:lnSpc>
            </a:pPr>
            <a:endParaRPr lang="en-US" sz="24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DA501C1C-3B5C-4AE7-8643-0486C748C294}" type="slidenum">
              <a:rPr lang="en-US" smtClean="0"/>
              <a:pPr/>
              <a:t>5</a:t>
            </a:fld>
            <a:endParaRPr lang="en-US" dirty="0"/>
          </a:p>
        </p:txBody>
      </p:sp>
    </p:spTree>
    <p:extLst>
      <p:ext uri="{BB962C8B-B14F-4D97-AF65-F5344CB8AC3E}">
        <p14:creationId xmlns:p14="http://schemas.microsoft.com/office/powerpoint/2010/main" val="1721228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42967"/>
            <a:ext cx="9603275" cy="1049235"/>
          </a:xfrm>
        </p:spPr>
        <p:txBody>
          <a:bodyPr>
            <a:noAutofit/>
          </a:bodyPr>
          <a:lstStyle/>
          <a:p>
            <a:pPr algn="r"/>
            <a:r>
              <a:rPr lang="fa-IR" sz="2000" dirty="0"/>
              <a:t>برخی از مکمل های منتخب به همراه ادعاها و شواهد علمی مربوط به </a:t>
            </a:r>
            <a:r>
              <a:rPr lang="fa-IR" sz="2000" dirty="0" smtClean="0"/>
              <a:t>آن :</a:t>
            </a:r>
            <a:r>
              <a:rPr lang="en-US" sz="2000" dirty="0"/>
              <a:t/>
            </a:r>
            <a:br>
              <a:rPr lang="en-US" sz="2000" dirty="0"/>
            </a:br>
            <a:endParaRPr lang="en-US" sz="2000" dirty="0"/>
          </a:p>
        </p:txBody>
      </p:sp>
      <p:sp>
        <p:nvSpPr>
          <p:cNvPr id="3" name="Content Placeholder 2"/>
          <p:cNvSpPr>
            <a:spLocks noGrp="1"/>
          </p:cNvSpPr>
          <p:nvPr>
            <p:ph idx="1"/>
          </p:nvPr>
        </p:nvSpPr>
        <p:spPr/>
        <p:txBody>
          <a:bodyPr/>
          <a:lstStyle/>
          <a:p>
            <a:endParaRPr lang="fa-IR" dirty="0" smtClean="0"/>
          </a:p>
          <a:p>
            <a:endParaRPr lang="fa-IR"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0325803"/>
              </p:ext>
            </p:extLst>
          </p:nvPr>
        </p:nvGraphicFramePr>
        <p:xfrm>
          <a:off x="153189" y="878572"/>
          <a:ext cx="11972924" cy="5979428"/>
        </p:xfrm>
        <a:graphic>
          <a:graphicData uri="http://schemas.openxmlformats.org/drawingml/2006/table">
            <a:tbl>
              <a:tblPr rtl="1" firstRow="1" firstCol="1" bandRow="1">
                <a:tableStyleId>{5C22544A-7EE6-4342-B048-85BDC9FD1C3A}</a:tableStyleId>
              </a:tblPr>
              <a:tblGrid>
                <a:gridCol w="2993231">
                  <a:extLst>
                    <a:ext uri="{9D8B030D-6E8A-4147-A177-3AD203B41FA5}">
                      <a16:colId xmlns:a16="http://schemas.microsoft.com/office/drawing/2014/main" xmlns="" val="479802441"/>
                    </a:ext>
                  </a:extLst>
                </a:gridCol>
                <a:gridCol w="2993231">
                  <a:extLst>
                    <a:ext uri="{9D8B030D-6E8A-4147-A177-3AD203B41FA5}">
                      <a16:colId xmlns:a16="http://schemas.microsoft.com/office/drawing/2014/main" xmlns="" val="1942641733"/>
                    </a:ext>
                  </a:extLst>
                </a:gridCol>
                <a:gridCol w="2993231">
                  <a:extLst>
                    <a:ext uri="{9D8B030D-6E8A-4147-A177-3AD203B41FA5}">
                      <a16:colId xmlns:a16="http://schemas.microsoft.com/office/drawing/2014/main" xmlns="" val="3451248066"/>
                    </a:ext>
                  </a:extLst>
                </a:gridCol>
                <a:gridCol w="2993231">
                  <a:extLst>
                    <a:ext uri="{9D8B030D-6E8A-4147-A177-3AD203B41FA5}">
                      <a16:colId xmlns:a16="http://schemas.microsoft.com/office/drawing/2014/main" xmlns="" val="1252156008"/>
                    </a:ext>
                  </a:extLst>
                </a:gridCol>
              </a:tblGrid>
              <a:tr h="439947">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مکمل نیروزا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توضیحات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ادعا</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شواهد علمی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2775603370"/>
                  </a:ext>
                </a:extLst>
              </a:tr>
              <a:tr h="1379187">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کافیین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ماده موجود در قهوه و شکلات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افزایش عملکرد و هوشیاری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افزایش عملکرد در بیشتر رویدادها به جز فعالیت های ورزشی بسیار کوتاه و شدید، افزایش عملکرد ادراکی هنگام فعالیت ورزشی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2818829219"/>
                  </a:ext>
                </a:extLst>
              </a:tr>
              <a:tr h="865580">
                <a:tc>
                  <a:txBody>
                    <a:bodyPr/>
                    <a:lstStyle/>
                    <a:p>
                      <a:pPr marL="0" marR="0" algn="ctr" rtl="1">
                        <a:lnSpc>
                          <a:spcPct val="107000"/>
                        </a:lnSpc>
                        <a:spcBef>
                          <a:spcPts val="0"/>
                        </a:spcBef>
                        <a:spcAft>
                          <a:spcPts val="0"/>
                        </a:spcAft>
                      </a:pPr>
                      <a:r>
                        <a:rPr lang="fa-IR" sz="2000">
                          <a:effectLst/>
                          <a:cs typeface="B Nazanin" panose="00000400000000000000" pitchFamily="2" charset="-78"/>
                        </a:rPr>
                        <a:t>کارنیتین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ماده شبه ویتامینی مهم برای انتقال </a:t>
                      </a:r>
                      <a:r>
                        <a:rPr lang="en-US" sz="2000">
                          <a:effectLst/>
                          <a:cs typeface="B Nazanin" panose="00000400000000000000" pitchFamily="2" charset="-78"/>
                        </a:rPr>
                        <a:t>FA</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افزایش اکسایش چربی و کمک به کاهش وزن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توسط عضله جذب نمیشود، از این رو موثر نیست</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3259787385"/>
                  </a:ext>
                </a:extLst>
              </a:tr>
              <a:tr h="815000">
                <a:tc>
                  <a:txBody>
                    <a:bodyPr/>
                    <a:lstStyle/>
                    <a:p>
                      <a:pPr marL="0" marR="0" algn="ctr" rtl="1">
                        <a:lnSpc>
                          <a:spcPct val="107000"/>
                        </a:lnSpc>
                        <a:spcBef>
                          <a:spcPts val="0"/>
                        </a:spcBef>
                        <a:spcAft>
                          <a:spcPts val="0"/>
                        </a:spcAft>
                      </a:pPr>
                      <a:r>
                        <a:rPr lang="fa-IR" sz="2000">
                          <a:effectLst/>
                          <a:cs typeface="B Nazanin" panose="00000400000000000000" pitchFamily="2" charset="-78"/>
                        </a:rPr>
                        <a:t>کولین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ماده پیش ساز میانجی عصبی استیل کولین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افزایش عملکرد و کاهش واماندگی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بدون شواهد حمایت کننده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708802693"/>
                  </a:ext>
                </a:extLst>
              </a:tr>
              <a:tr h="1379187">
                <a:tc>
                  <a:txBody>
                    <a:bodyPr/>
                    <a:lstStyle/>
                    <a:p>
                      <a:pPr marL="0" marR="0" algn="ctr" rtl="1">
                        <a:lnSpc>
                          <a:spcPct val="107000"/>
                        </a:lnSpc>
                        <a:spcBef>
                          <a:spcPts val="0"/>
                        </a:spcBef>
                        <a:spcAft>
                          <a:spcPts val="0"/>
                        </a:spcAft>
                      </a:pPr>
                      <a:r>
                        <a:rPr lang="fa-IR" sz="2000">
                          <a:effectLst/>
                          <a:cs typeface="B Nazanin" panose="00000400000000000000" pitchFamily="2" charset="-78"/>
                        </a:rPr>
                        <a:t>کراتین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حامل پرانرژی فسفات که در تولید انرژی مهم است</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افزایش قدرت، کاهش واماندگی، افزایش سنتز پروتیین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افزایش عملکرد در یک وهله دو سرعت و وهله های مکرر آن، تسریع برگشت به حالت اولیه بین وهله ها، خواص آنابولیکی نامشخص</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1969973269"/>
                  </a:ext>
                </a:extLst>
              </a:tr>
              <a:tr h="1100527">
                <a:tc>
                  <a:txBody>
                    <a:bodyPr/>
                    <a:lstStyle/>
                    <a:p>
                      <a:pPr marL="0" marR="0" algn="ctr" rtl="1">
                        <a:lnSpc>
                          <a:spcPct val="107000"/>
                        </a:lnSpc>
                        <a:spcBef>
                          <a:spcPts val="0"/>
                        </a:spcBef>
                        <a:spcAft>
                          <a:spcPts val="0"/>
                        </a:spcAft>
                      </a:pPr>
                      <a:r>
                        <a:rPr lang="fa-IR" sz="2000">
                          <a:effectLst/>
                          <a:cs typeface="B Nazanin" panose="00000400000000000000" pitchFamily="2" charset="-78"/>
                        </a:rPr>
                        <a:t>گلوتامین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یک اسیدآمینه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a:effectLst/>
                          <a:cs typeface="B Nazanin" panose="00000400000000000000" pitchFamily="2" charset="-78"/>
                        </a:rPr>
                        <a:t>افزایش عملکرئ ایمنی، بازسازی گلیکوژن عضله، تسریع برگشت به حالت اولیه و افزایش استقامت</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بر عملکرد ایمنی اثر ندارد، احتمالا بر بازسازی گلیکوژن عضله اثر دارد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0314" marR="60314" marT="0" marB="0"/>
                </a:tc>
                <a:extLst>
                  <a:ext uri="{0D108BD9-81ED-4DB2-BD59-A6C34878D82A}">
                    <a16:rowId xmlns:a16="http://schemas.microsoft.com/office/drawing/2014/main" xmlns="" val="3235099477"/>
                  </a:ext>
                </a:extLst>
              </a:tr>
            </a:tbl>
          </a:graphicData>
        </a:graphic>
      </p:graphicFrame>
      <p:sp>
        <p:nvSpPr>
          <p:cNvPr id="5" name="Slide Number Placeholder 4"/>
          <p:cNvSpPr>
            <a:spLocks noGrp="1"/>
          </p:cNvSpPr>
          <p:nvPr>
            <p:ph type="sldNum" sz="quarter" idx="12"/>
          </p:nvPr>
        </p:nvSpPr>
        <p:spPr/>
        <p:txBody>
          <a:bodyPr/>
          <a:lstStyle/>
          <a:p>
            <a:fld id="{DA501C1C-3B5C-4AE7-8643-0486C748C294}" type="slidenum">
              <a:rPr lang="en-US" smtClean="0"/>
              <a:pPr/>
              <a:t>50</a:t>
            </a:fld>
            <a:endParaRPr lang="en-US" dirty="0"/>
          </a:p>
        </p:txBody>
      </p:sp>
    </p:spTree>
    <p:extLst>
      <p:ext uri="{BB962C8B-B14F-4D97-AF65-F5344CB8AC3E}">
        <p14:creationId xmlns:p14="http://schemas.microsoft.com/office/powerpoint/2010/main" val="975153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اختلالات تغذیه ای </a:t>
            </a:r>
            <a:endParaRPr lang="fa-IR" dirty="0"/>
          </a:p>
        </p:txBody>
      </p:sp>
      <p:sp>
        <p:nvSpPr>
          <p:cNvPr id="3" name="Content Placeholder 2"/>
          <p:cNvSpPr>
            <a:spLocks noGrp="1"/>
          </p:cNvSpPr>
          <p:nvPr>
            <p:ph idx="1"/>
          </p:nvPr>
        </p:nvSpPr>
        <p:spPr/>
        <p:txBody>
          <a:bodyPr>
            <a:normAutofit fontScale="92500"/>
          </a:bodyPr>
          <a:lstStyle/>
          <a:p>
            <a:r>
              <a:rPr lang="fa-IR" sz="2800" dirty="0"/>
              <a:t>طبقه بندی اصلی اختلالات تغذیه ای عبارت است از :</a:t>
            </a:r>
          </a:p>
          <a:p>
            <a:r>
              <a:rPr lang="fa-IR" sz="2800" dirty="0"/>
              <a:t>بی اشتهایی عصبی </a:t>
            </a:r>
          </a:p>
          <a:p>
            <a:r>
              <a:rPr lang="fa-IR" sz="2800" dirty="0"/>
              <a:t>پر اشتهایی عصبی </a:t>
            </a:r>
          </a:p>
          <a:p>
            <a:r>
              <a:rPr lang="fa-IR" sz="2800" dirty="0"/>
              <a:t>و یک اختلال تغذیه ای غیر قابل تشخیص در معاینات بالینی که بی اشتهایی ورزشی می باشد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51</a:t>
            </a:fld>
            <a:endParaRPr lang="en-US" dirty="0"/>
          </a:p>
        </p:txBody>
      </p:sp>
    </p:spTree>
    <p:extLst>
      <p:ext uri="{BB962C8B-B14F-4D97-AF65-F5344CB8AC3E}">
        <p14:creationId xmlns:p14="http://schemas.microsoft.com/office/powerpoint/2010/main" val="1619731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شیوع اختلالات تغذیه ای در </a:t>
            </a:r>
            <a:r>
              <a:rPr lang="fa-IR" dirty="0" smtClean="0"/>
              <a:t>ورزشکاران</a:t>
            </a:r>
            <a:r>
              <a:rPr lang="fa-IR" dirty="0"/>
              <a:t/>
            </a:r>
            <a:br>
              <a:rPr lang="fa-IR" dirty="0"/>
            </a:br>
            <a:endParaRPr lang="fa-IR" dirty="0"/>
          </a:p>
        </p:txBody>
      </p:sp>
      <p:sp>
        <p:nvSpPr>
          <p:cNvPr id="3" name="Content Placeholder 2"/>
          <p:cNvSpPr>
            <a:spLocks noGrp="1"/>
          </p:cNvSpPr>
          <p:nvPr>
            <p:ph idx="1"/>
          </p:nvPr>
        </p:nvSpPr>
        <p:spPr/>
        <p:txBody>
          <a:bodyPr/>
          <a:lstStyle/>
          <a:p>
            <a:r>
              <a:rPr lang="fa-IR" sz="2800" dirty="0" smtClean="0"/>
              <a:t>در </a:t>
            </a:r>
            <a:r>
              <a:rPr lang="fa-IR" sz="2800" dirty="0"/>
              <a:t>کل مطالعات میزان شیوع بالاتر اختلالات تغذیه ای را در ورزشکاران نسبت به غیر ورزشکاران و مازان شیوع بیش تری را در زنان نسبت به مردان نشان داده است .  برخی مطالعات گزارش کرده اند ، اختلالات تغذیه ای در زنان دست کم 10 برابر بیشتر از مردان است .</a:t>
            </a:r>
          </a:p>
        </p:txBody>
      </p:sp>
      <p:sp>
        <p:nvSpPr>
          <p:cNvPr id="4" name="Slide Number Placeholder 3"/>
          <p:cNvSpPr>
            <a:spLocks noGrp="1"/>
          </p:cNvSpPr>
          <p:nvPr>
            <p:ph type="sldNum" sz="quarter" idx="12"/>
          </p:nvPr>
        </p:nvSpPr>
        <p:spPr/>
        <p:txBody>
          <a:bodyPr/>
          <a:lstStyle/>
          <a:p>
            <a:fld id="{DA501C1C-3B5C-4AE7-8643-0486C748C294}" type="slidenum">
              <a:rPr lang="en-US" smtClean="0"/>
              <a:pPr/>
              <a:t>52</a:t>
            </a:fld>
            <a:endParaRPr lang="en-US" dirty="0"/>
          </a:p>
        </p:txBody>
      </p:sp>
    </p:spTree>
    <p:extLst>
      <p:ext uri="{BB962C8B-B14F-4D97-AF65-F5344CB8AC3E}">
        <p14:creationId xmlns:p14="http://schemas.microsoft.com/office/powerpoint/2010/main" val="1954994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شیوع اختلالات تغذیه ای در زنان ورزشکاری که در رشته های ورزشی استقامتی یا دارای رده های وزنی ( به ویژه ژیمناستیک ) رقابت می کنند در مقایسه با ورزشکاران رشته های گروهی ، توانی و تکنیکی بالاتر است .</a:t>
            </a:r>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53</a:t>
            </a:fld>
            <a:endParaRPr lang="en-US" dirty="0"/>
          </a:p>
        </p:txBody>
      </p:sp>
      <p:sp>
        <p:nvSpPr>
          <p:cNvPr id="5" name="Title 1"/>
          <p:cNvSpPr>
            <a:spLocks noGrp="1"/>
          </p:cNvSpPr>
          <p:nvPr>
            <p:ph type="title"/>
          </p:nvPr>
        </p:nvSpPr>
        <p:spPr/>
        <p:txBody>
          <a:bodyPr>
            <a:normAutofit fontScale="90000"/>
          </a:bodyPr>
          <a:lstStyle/>
          <a:p>
            <a:r>
              <a:rPr lang="fa-IR" dirty="0"/>
              <a:t>شیوع اختلالات تغذیه ای در </a:t>
            </a:r>
            <a:r>
              <a:rPr lang="fa-IR" dirty="0" smtClean="0"/>
              <a:t>ورزشکاران</a:t>
            </a:r>
            <a:r>
              <a:rPr lang="fa-IR" dirty="0"/>
              <a:t/>
            </a:r>
            <a:br>
              <a:rPr lang="fa-IR" dirty="0"/>
            </a:br>
            <a:endParaRPr lang="fa-IR" dirty="0"/>
          </a:p>
        </p:txBody>
      </p:sp>
    </p:spTree>
    <p:extLst>
      <p:ext uri="{BB962C8B-B14F-4D97-AF65-F5344CB8AC3E}">
        <p14:creationId xmlns:p14="http://schemas.microsoft.com/office/powerpoint/2010/main" val="3855199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آثار اختلالات تغذیه ای بر عملکرد ورزشی  </a:t>
            </a:r>
            <a:br>
              <a:rPr lang="fa-IR" dirty="0"/>
            </a:br>
            <a:endParaRPr lang="fa-IR" dirty="0"/>
          </a:p>
        </p:txBody>
      </p:sp>
      <p:sp>
        <p:nvSpPr>
          <p:cNvPr id="3" name="Content Placeholder 2"/>
          <p:cNvSpPr>
            <a:spLocks noGrp="1"/>
          </p:cNvSpPr>
          <p:nvPr>
            <p:ph idx="1"/>
          </p:nvPr>
        </p:nvSpPr>
        <p:spPr/>
        <p:txBody>
          <a:bodyPr>
            <a:normAutofit/>
          </a:bodyPr>
          <a:lstStyle/>
          <a:p>
            <a:r>
              <a:rPr lang="fa-IR" sz="2800" dirty="0" smtClean="0"/>
              <a:t>اثر </a:t>
            </a:r>
            <a:r>
              <a:rPr lang="fa-IR" sz="2800" dirty="0"/>
              <a:t>اختلال تغذیه ای بر عملکرد ورزشی با شدت اختلال و مدت زمان ابتلا به آن تعیین می شود .  در مراحل ابتدایی رژیم گرفتن بدن سازگار شده و چربی را ذخیره کرده و مواد معدنی مانند آهن و ویتامین های مشخصی را مورد استفاده قرار میدهد .</a:t>
            </a:r>
          </a:p>
          <a:p>
            <a:r>
              <a:rPr lang="fa-IR" sz="2800" dirty="0"/>
              <a:t>اگر سطح  گلیگوژن کبد و عضله پایین  و یا دچار آب زدایی یا کم خونی باشد عملکرد استقامتی وی افت خواهد کرد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54</a:t>
            </a:fld>
            <a:endParaRPr lang="en-US" dirty="0"/>
          </a:p>
        </p:txBody>
      </p:sp>
    </p:spTree>
    <p:extLst>
      <p:ext uri="{BB962C8B-B14F-4D97-AF65-F5344CB8AC3E}">
        <p14:creationId xmlns:p14="http://schemas.microsoft.com/office/powerpoint/2010/main" val="2268647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آثار اختلالات تغذیه ای بر سلامت </a:t>
            </a:r>
            <a:r>
              <a:rPr lang="fa-IR" dirty="0" smtClean="0"/>
              <a:t>ورزشکار</a:t>
            </a:r>
            <a:r>
              <a:rPr lang="fa-IR" dirty="0"/>
              <a:t/>
            </a:r>
            <a:br>
              <a:rPr lang="fa-IR" dirty="0"/>
            </a:br>
            <a:endParaRPr lang="fa-IR" dirty="0"/>
          </a:p>
        </p:txBody>
      </p:sp>
      <p:sp>
        <p:nvSpPr>
          <p:cNvPr id="3" name="Content Placeholder 2"/>
          <p:cNvSpPr>
            <a:spLocks noGrp="1"/>
          </p:cNvSpPr>
          <p:nvPr>
            <p:ph idx="1"/>
          </p:nvPr>
        </p:nvSpPr>
        <p:spPr/>
        <p:txBody>
          <a:bodyPr>
            <a:normAutofit/>
          </a:bodyPr>
          <a:lstStyle/>
          <a:p>
            <a:r>
              <a:rPr lang="fa-IR" sz="2800" b="1" dirty="0" smtClean="0"/>
              <a:t>الف</a:t>
            </a:r>
            <a:r>
              <a:rPr lang="fa-IR" sz="2800" b="1" dirty="0"/>
              <a:t>) وضعیت روانی و خلق و خو </a:t>
            </a:r>
            <a:r>
              <a:rPr lang="fa-IR" sz="2800" b="1" dirty="0" smtClean="0"/>
              <a:t>:</a:t>
            </a:r>
          </a:p>
          <a:p>
            <a:r>
              <a:rPr lang="fa-IR" sz="2800" dirty="0" smtClean="0"/>
              <a:t>افسردگی </a:t>
            </a:r>
            <a:r>
              <a:rPr lang="fa-IR" sz="2800" dirty="0"/>
              <a:t>یکی از نشانه های رایج اختلالات تغذیه ای است . پیامد پایین بودن سطح انرژی دریافتی و کربوهیدرات در طول مدت رژیم گیری برای </a:t>
            </a:r>
            <a:r>
              <a:rPr lang="fa-IR" sz="2800" dirty="0" smtClean="0"/>
              <a:t>کاهش </a:t>
            </a:r>
            <a:r>
              <a:rPr lang="fa-IR" sz="2800" dirty="0"/>
              <a:t>وزن سریع ، افزایش خستگی ، اضطراب ، </a:t>
            </a:r>
            <a:r>
              <a:rPr lang="fa-IR" sz="2800" dirty="0" smtClean="0"/>
              <a:t>عصبانیت </a:t>
            </a:r>
            <a:r>
              <a:rPr lang="fa-IR" sz="2800" dirty="0"/>
              <a:t>و زودرنجی است .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55</a:t>
            </a:fld>
            <a:endParaRPr lang="en-US" dirty="0"/>
          </a:p>
        </p:txBody>
      </p:sp>
    </p:spTree>
    <p:extLst>
      <p:ext uri="{BB962C8B-B14F-4D97-AF65-F5344CB8AC3E}">
        <p14:creationId xmlns:p14="http://schemas.microsoft.com/office/powerpoint/2010/main" val="649323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fa-IR" dirty="0"/>
          </a:p>
        </p:txBody>
      </p:sp>
      <p:sp>
        <p:nvSpPr>
          <p:cNvPr id="3" name="Content Placeholder 2"/>
          <p:cNvSpPr>
            <a:spLocks noGrp="1"/>
          </p:cNvSpPr>
          <p:nvPr>
            <p:ph idx="1"/>
          </p:nvPr>
        </p:nvSpPr>
        <p:spPr/>
        <p:txBody>
          <a:bodyPr>
            <a:normAutofit/>
          </a:bodyPr>
          <a:lstStyle/>
          <a:p>
            <a:r>
              <a:rPr lang="fa-IR" sz="2800" b="1" dirty="0"/>
              <a:t>ب) رشد و بلوغ :</a:t>
            </a:r>
          </a:p>
          <a:p>
            <a:r>
              <a:rPr lang="fa-IR" sz="2800" dirty="0"/>
              <a:t> ممکن است  توقف رشد در ورزشکاران نوجوان در دوره های طولانی مدت ، دریافت ناکافی انرژی ، پروتیین و ریز مغذی ها رخ دهد . شروع بلوغ در کودکان ورزشکار میتواند به تاخیر افتد و رشد ضعیف استخوان احتمالا منجر به افزایش خطر شکستگی و مشکلات متعدد در دوره های بعدی زندگی به ویژه در زنان می شود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56</a:t>
            </a:fld>
            <a:endParaRPr lang="en-US" dirty="0"/>
          </a:p>
        </p:txBody>
      </p:sp>
      <p:sp>
        <p:nvSpPr>
          <p:cNvPr id="5" name="Title 1"/>
          <p:cNvSpPr txBox="1">
            <a:spLocks/>
          </p:cNvSpPr>
          <p:nvPr/>
        </p:nvSpPr>
        <p:spPr>
          <a:xfrm>
            <a:off x="1603979" y="956919"/>
            <a:ext cx="9603275" cy="1049235"/>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4400" b="1" i="0" kern="1200" cap="all">
                <a:solidFill>
                  <a:schemeClr val="tx1"/>
                </a:solidFill>
                <a:effectLst/>
                <a:latin typeface="+mj-lt"/>
                <a:ea typeface="+mj-ea"/>
                <a:cs typeface="B Nazanin" panose="00000400000000000000" pitchFamily="2" charset="-78"/>
              </a:defRPr>
            </a:lvl1pPr>
          </a:lstStyle>
          <a:p>
            <a:r>
              <a:rPr lang="fa-IR" dirty="0" smtClean="0"/>
              <a:t>آثار اختلالات تغذیه ای بر سلامت ورزشکار </a:t>
            </a:r>
            <a:br>
              <a:rPr lang="fa-IR" dirty="0" smtClean="0"/>
            </a:br>
            <a:endParaRPr lang="fa-IR" dirty="0"/>
          </a:p>
        </p:txBody>
      </p:sp>
    </p:spTree>
    <p:extLst>
      <p:ext uri="{BB962C8B-B14F-4D97-AF65-F5344CB8AC3E}">
        <p14:creationId xmlns:p14="http://schemas.microsoft.com/office/powerpoint/2010/main" val="3344581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t>ج) عملکرد تناسلی : </a:t>
            </a:r>
          </a:p>
          <a:p>
            <a:r>
              <a:rPr lang="fa-IR" dirty="0" smtClean="0"/>
              <a:t>ترشح هورمون گونادوتروپینی از هیپوفیز قدامی در کمبود های انرژی طولانی مدت مهار مشود و ترشح تخمدانی هورمون های استروییدی جنسی استروژن و پروژسترون تا سطوح بسیار پایین افت میکند . اختلالات قاعدگی نیز پس از آن ظاهر می شود که ممکن است با قطع قاعدگی و فقدان تخمک گذاری همراه باشد . </a:t>
            </a:r>
          </a:p>
          <a:p>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57</a:t>
            </a:fld>
            <a:endParaRPr lang="en-US" dirty="0"/>
          </a:p>
        </p:txBody>
      </p:sp>
      <p:sp>
        <p:nvSpPr>
          <p:cNvPr id="5" name="Title 1"/>
          <p:cNvSpPr>
            <a:spLocks noGrp="1"/>
          </p:cNvSpPr>
          <p:nvPr>
            <p:ph type="title"/>
          </p:nvPr>
        </p:nvSpPr>
        <p:spPr/>
        <p:txBody>
          <a:bodyPr>
            <a:normAutofit fontScale="90000"/>
          </a:bodyPr>
          <a:lstStyle/>
          <a:p>
            <a:r>
              <a:rPr lang="fa-IR" dirty="0"/>
              <a:t>آثار اختلالات تغذیه ای بر سلامت ورزشکار </a:t>
            </a:r>
            <a:br>
              <a:rPr lang="fa-IR" dirty="0"/>
            </a:br>
            <a:endParaRPr lang="fa-IR" dirty="0"/>
          </a:p>
        </p:txBody>
      </p:sp>
    </p:spTree>
    <p:extLst>
      <p:ext uri="{BB962C8B-B14F-4D97-AF65-F5344CB8AC3E}">
        <p14:creationId xmlns:p14="http://schemas.microsoft.com/office/powerpoint/2010/main" val="2552676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a-IR" sz="3600" b="1" dirty="0"/>
              <a:t>د) پوکی استخوان :</a:t>
            </a:r>
          </a:p>
          <a:p>
            <a:r>
              <a:rPr lang="fa-IR" sz="2800" dirty="0"/>
              <a:t>از آنجایی که هورمون های استروییدی تخمدان ها ، به ویژه استرادیول ، جذب کلسیوم به داخل استخواه ها را تسهیل میکند لذا قطع قاعدگی ممکن است ورزشکاران زن را مستعد پوکی استخوان کند . علی رغم این حقیقت که فعالیت بدنی باعث افزایش چگالی مواد معدنی استخوان می شود اما این وضعیت میتواند رخ دهد . </a:t>
            </a:r>
          </a:p>
          <a:p>
            <a:r>
              <a:rPr lang="fa-IR" sz="2800" dirty="0"/>
              <a:t>پس از یائسگی سرعت کاهش استخوان در زنان کاهش می یابد . در </a:t>
            </a:r>
            <a:r>
              <a:rPr lang="fa-IR" sz="2800" dirty="0" smtClean="0"/>
              <a:t>یائسگی </a:t>
            </a:r>
            <a:r>
              <a:rPr lang="fa-IR" sz="2800" dirty="0"/>
              <a:t>تخمدان ها قادر به تولید استروژن نیستند . لذا کودکان و نوجوانان زن ورزشکلر مبتلا ب اختلالات تغذیه ای در معرض جدی پوکی اسنخوان هستند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58</a:t>
            </a:fld>
            <a:endParaRPr lang="en-US" dirty="0"/>
          </a:p>
        </p:txBody>
      </p:sp>
      <p:sp>
        <p:nvSpPr>
          <p:cNvPr id="5" name="Title 1"/>
          <p:cNvSpPr>
            <a:spLocks noGrp="1"/>
          </p:cNvSpPr>
          <p:nvPr>
            <p:ph type="title"/>
          </p:nvPr>
        </p:nvSpPr>
        <p:spPr/>
        <p:txBody>
          <a:bodyPr>
            <a:normAutofit fontScale="90000"/>
          </a:bodyPr>
          <a:lstStyle/>
          <a:p>
            <a:r>
              <a:rPr lang="fa-IR" dirty="0"/>
              <a:t>آثار اختلالات تغذیه ای بر سلامت ورزشکار </a:t>
            </a:r>
            <a:br>
              <a:rPr lang="fa-IR" dirty="0"/>
            </a:br>
            <a:endParaRPr lang="fa-IR" dirty="0"/>
          </a:p>
        </p:txBody>
      </p:sp>
    </p:spTree>
    <p:extLst>
      <p:ext uri="{BB962C8B-B14F-4D97-AF65-F5344CB8AC3E}">
        <p14:creationId xmlns:p14="http://schemas.microsoft.com/office/powerpoint/2010/main" val="655403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fa-IR" sz="2800" dirty="0" smtClean="0"/>
              <a:t>شاید </a:t>
            </a:r>
            <a:r>
              <a:rPr lang="fa-IR" sz="2800" dirty="0"/>
              <a:t>موثر ترین راه آموزش ورزشکاران باشد . بیشتر اختلالات تغذیه ای به علت عدم درک درست از اثر آنها بر سلامت به وجود می آیند . تشخیص سریع بسیار حیاتی است زیرا اگر مزمن شود درمان آن مشکل تر خواهد بود . </a:t>
            </a:r>
          </a:p>
          <a:p>
            <a:r>
              <a:rPr lang="fa-IR" sz="2800" dirty="0"/>
              <a:t>در مان اختلالات تغذیه ای باید بلافاصله بعد از افسردگی به صورت درمان ذهنی-رفتاری برای پر اشتهایی عصبی یا درمان درون شخصیتی بی اشتهایی عصبی انجام شود .</a:t>
            </a:r>
          </a:p>
          <a:p>
            <a:endParaRPr lang="fa-IR" sz="2800"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59</a:t>
            </a:fld>
            <a:endParaRPr lang="en-US" dirty="0"/>
          </a:p>
        </p:txBody>
      </p:sp>
      <p:sp>
        <p:nvSpPr>
          <p:cNvPr id="5" name="Title 1"/>
          <p:cNvSpPr>
            <a:spLocks noGrp="1"/>
          </p:cNvSpPr>
          <p:nvPr>
            <p:ph type="title"/>
          </p:nvPr>
        </p:nvSpPr>
        <p:spPr/>
        <p:txBody>
          <a:bodyPr>
            <a:normAutofit fontScale="90000"/>
          </a:bodyPr>
          <a:lstStyle/>
          <a:p>
            <a:r>
              <a:rPr lang="fa-IR" dirty="0"/>
              <a:t>پیشگیری و درمان اختلالات تغذیه ای</a:t>
            </a:r>
            <a:br>
              <a:rPr lang="fa-IR" dirty="0"/>
            </a:br>
            <a:endParaRPr lang="fa-IR" dirty="0"/>
          </a:p>
        </p:txBody>
      </p:sp>
    </p:spTree>
    <p:extLst>
      <p:ext uri="{BB962C8B-B14F-4D97-AF65-F5344CB8AC3E}">
        <p14:creationId xmlns:p14="http://schemas.microsoft.com/office/powerpoint/2010/main" val="2308955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fontScale="92500"/>
          </a:bodyPr>
          <a:lstStyle/>
          <a:p>
            <a:pPr algn="r" rtl="1">
              <a:lnSpc>
                <a:spcPct val="150000"/>
              </a:lnSpc>
            </a:pPr>
            <a:r>
              <a:rPr lang="fa-IR" sz="2800" b="1" dirty="0">
                <a:cs typeface="B Nazanin" panose="00000400000000000000" pitchFamily="2" charset="-78"/>
              </a:rPr>
              <a:t>انرژی چیست</a:t>
            </a:r>
            <a:r>
              <a:rPr lang="fa-IR" sz="2800" b="1" dirty="0" smtClean="0">
                <a:cs typeface="B Nazanin" panose="00000400000000000000" pitchFamily="2" charset="-78"/>
              </a:rPr>
              <a:t>؟</a:t>
            </a:r>
            <a:r>
              <a:rPr lang="fa-IR" sz="2800" b="1" dirty="0">
                <a:cs typeface="B Nazanin" panose="00000400000000000000" pitchFamily="2" charset="-78"/>
              </a:rPr>
              <a:t> </a:t>
            </a:r>
            <a:r>
              <a:rPr lang="fa-IR" sz="2800" dirty="0">
                <a:cs typeface="B Nazanin" panose="00000400000000000000" pitchFamily="2" charset="-78"/>
              </a:rPr>
              <a:t>انرژی شکل های گوناگونی (از انرژی نورانی تا انرژی شیمیایی)دارد.گیاهان برای تولید کربوهیدرات ،چربی یاپروتئین در فرآیند فتوسنتز،از انرژی نورانی استفاده می کنند</a:t>
            </a:r>
            <a:r>
              <a:rPr lang="fa-IR" sz="2800" dirty="0" smtClean="0">
                <a:cs typeface="B Nazanin" panose="00000400000000000000" pitchFamily="2" charset="-78"/>
              </a:rPr>
              <a:t>. انرژی </a:t>
            </a:r>
            <a:r>
              <a:rPr lang="fa-IR" sz="2800" dirty="0">
                <a:cs typeface="B Nazanin" panose="00000400000000000000" pitchFamily="2" charset="-78"/>
              </a:rPr>
              <a:t>در غذا به صورت پیوندهای شیمیایی مولکول های مختلف،ذخیره می شود</a:t>
            </a:r>
            <a:r>
              <a:rPr lang="fa-IR" sz="2800" dirty="0" smtClean="0">
                <a:cs typeface="B Nazanin" panose="00000400000000000000" pitchFamily="2" charset="-78"/>
              </a:rPr>
              <a:t>.</a:t>
            </a:r>
            <a:endParaRPr lang="fa-IR" sz="2800" dirty="0">
              <a:cs typeface="B Nazanin" panose="00000400000000000000" pitchFamily="2" charset="-78"/>
            </a:endParaRPr>
          </a:p>
          <a:p>
            <a:pPr algn="r" rtl="1">
              <a:lnSpc>
                <a:spcPct val="150000"/>
              </a:lnSpc>
            </a:pPr>
            <a:r>
              <a:rPr lang="fa-IR" sz="2800" dirty="0" smtClean="0">
                <a:cs typeface="B Nazanin" panose="00000400000000000000" pitchFamily="2" charset="-78"/>
              </a:rPr>
              <a:t>شکسته </a:t>
            </a:r>
            <a:r>
              <a:rPr lang="fa-IR" sz="2800" dirty="0">
                <a:cs typeface="B Nazanin" panose="00000400000000000000" pitchFamily="2" charset="-78"/>
              </a:rPr>
              <a:t>شدن این پیوندها ،سبب آزاد سازی انرژی شده وبرای تبدیل شدن به شکل های دیگر انرژی دردسترس قرار می گیرد.</a:t>
            </a:r>
          </a:p>
          <a:p>
            <a:pPr algn="r" rtl="1">
              <a:lnSpc>
                <a:spcPct val="150000"/>
              </a:lnSpc>
            </a:pPr>
            <a:endParaRPr lang="en-US" sz="2800" dirty="0">
              <a:cs typeface="B Nazanin" panose="00000400000000000000" pitchFamily="2" charset="-78"/>
            </a:endParaRPr>
          </a:p>
        </p:txBody>
      </p:sp>
      <p:sp>
        <p:nvSpPr>
          <p:cNvPr id="4" name="Title 1"/>
          <p:cNvSpPr txBox="1">
            <a:spLocks/>
          </p:cNvSpPr>
          <p:nvPr/>
        </p:nvSpPr>
        <p:spPr>
          <a:xfrm>
            <a:off x="1603979" y="9569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fa-IR" sz="5400" b="1" dirty="0" smtClean="0">
                <a:cs typeface="B Nazanin" panose="00000400000000000000" pitchFamily="2" charset="-78"/>
              </a:rPr>
              <a:t>انرژی (ادامه) :</a:t>
            </a:r>
            <a:endParaRPr lang="en-US" sz="5400" b="1"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DA501C1C-3B5C-4AE7-8643-0486C748C294}" type="slidenum">
              <a:rPr lang="en-US" smtClean="0"/>
              <a:pPr/>
              <a:t>6</a:t>
            </a:fld>
            <a:endParaRPr lang="en-US" dirty="0"/>
          </a:p>
        </p:txBody>
      </p:sp>
    </p:spTree>
    <p:extLst>
      <p:ext uri="{BB962C8B-B14F-4D97-AF65-F5344CB8AC3E}">
        <p14:creationId xmlns:p14="http://schemas.microsoft.com/office/powerpoint/2010/main" val="3455480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dirty="0" smtClean="0"/>
              <a:t>برای ورزشکارانی که مدت های طولانی از اختلالات تغذیه ای رنج میبرند آمادگی برای </a:t>
            </a:r>
            <a:r>
              <a:rPr lang="fa-IR" dirty="0" smtClean="0"/>
              <a:t>گوش </a:t>
            </a:r>
            <a:r>
              <a:rPr lang="fa-IR" dirty="0" smtClean="0"/>
              <a:t>دادن و پذیرفتن پیشنهاد ها باید توسط متخصص سلامت روانی ارزیابی شود .پس از اطمینان از همکاری ورزشکار مشاوره ی تغذیه میتواند شروع شود . وزن و درصد چربی بدن باید به منظور تعیین هدف های واقعی که به ماهیت رشته ی ورزشی بستگی دارد اندازه گیری شود .</a:t>
            </a:r>
          </a:p>
          <a:p>
            <a:r>
              <a:rPr lang="fa-IR" dirty="0" smtClean="0"/>
              <a:t>فعالیت ورزش نیز باید زیر نظر متخصص طراحی و اجرا شود . </a:t>
            </a:r>
          </a:p>
          <a:p>
            <a:endParaRPr lang="fa-IR" dirty="0"/>
          </a:p>
        </p:txBody>
      </p:sp>
      <p:sp>
        <p:nvSpPr>
          <p:cNvPr id="4" name="Slide Number Placeholder 3"/>
          <p:cNvSpPr>
            <a:spLocks noGrp="1"/>
          </p:cNvSpPr>
          <p:nvPr>
            <p:ph type="sldNum" sz="quarter" idx="12"/>
          </p:nvPr>
        </p:nvSpPr>
        <p:spPr/>
        <p:txBody>
          <a:bodyPr/>
          <a:lstStyle/>
          <a:p>
            <a:fld id="{DA501C1C-3B5C-4AE7-8643-0486C748C294}" type="slidenum">
              <a:rPr lang="en-US" smtClean="0"/>
              <a:pPr/>
              <a:t>60</a:t>
            </a:fld>
            <a:endParaRPr lang="en-US" dirty="0"/>
          </a:p>
        </p:txBody>
      </p:sp>
      <p:sp>
        <p:nvSpPr>
          <p:cNvPr id="7" name="Title 1"/>
          <p:cNvSpPr>
            <a:spLocks noGrp="1"/>
          </p:cNvSpPr>
          <p:nvPr>
            <p:ph type="title"/>
          </p:nvPr>
        </p:nvSpPr>
        <p:spPr/>
        <p:txBody>
          <a:bodyPr>
            <a:normAutofit fontScale="90000"/>
          </a:bodyPr>
          <a:lstStyle/>
          <a:p>
            <a:r>
              <a:rPr lang="fa-IR" dirty="0"/>
              <a:t>پیشگیری و درمان اختلالات تغذیه ای</a:t>
            </a:r>
            <a:br>
              <a:rPr lang="fa-IR" dirty="0"/>
            </a:br>
            <a:endParaRPr lang="fa-IR" dirty="0"/>
          </a:p>
        </p:txBody>
      </p:sp>
    </p:spTree>
    <p:extLst>
      <p:ext uri="{BB962C8B-B14F-4D97-AF65-F5344CB8AC3E}">
        <p14:creationId xmlns:p14="http://schemas.microsoft.com/office/powerpoint/2010/main" val="2480479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p:cNvSpPr>
            <a:spLocks noGrp="1"/>
          </p:cNvSpPr>
          <p:nvPr>
            <p:ph type="sldNum" sz="quarter" idx="12"/>
          </p:nvPr>
        </p:nvSpPr>
        <p:spPr/>
        <p:txBody>
          <a:bodyPr/>
          <a:lstStyle/>
          <a:p>
            <a:fld id="{DA501C1C-3B5C-4AE7-8643-0486C748C294}" type="slidenum">
              <a:rPr lang="en-US" smtClean="0"/>
              <a:pPr/>
              <a:t>61</a:t>
            </a:fld>
            <a:endParaRPr lang="en-US" dirty="0"/>
          </a:p>
        </p:txBody>
      </p:sp>
    </p:spTree>
    <p:extLst>
      <p:ext uri="{BB962C8B-B14F-4D97-AF65-F5344CB8AC3E}">
        <p14:creationId xmlns:p14="http://schemas.microsoft.com/office/powerpoint/2010/main" val="3027021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400" b="1" dirty="0">
                <a:cs typeface="B Nazanin" panose="00000400000000000000" pitchFamily="2" charset="-78"/>
              </a:rPr>
              <a:t>اندازه گیری مقدار انرژی </a:t>
            </a:r>
            <a:r>
              <a:rPr lang="fa-IR" sz="4400" b="1" dirty="0" smtClean="0">
                <a:cs typeface="B Nazanin" panose="00000400000000000000" pitchFamily="2" charset="-78"/>
              </a:rPr>
              <a:t>غذا :</a:t>
            </a:r>
            <a:r>
              <a:rPr lang="fa-IR" sz="4400" b="1" dirty="0">
                <a:cs typeface="B Nazanin" panose="00000400000000000000" pitchFamily="2" charset="-78"/>
              </a:rPr>
              <a:t/>
            </a:r>
            <a:br>
              <a:rPr lang="fa-IR" sz="4400" b="1" dirty="0">
                <a:cs typeface="B Nazanin" panose="00000400000000000000" pitchFamily="2" charset="-78"/>
              </a:rPr>
            </a:br>
            <a:endParaRPr lang="en-US" sz="4400" b="1" dirty="0">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algn="r" rtl="1">
              <a:lnSpc>
                <a:spcPct val="150000"/>
              </a:lnSpc>
            </a:pPr>
            <a:r>
              <a:rPr lang="fa-IR" sz="2800" dirty="0">
                <a:cs typeface="B Nazanin" panose="00000400000000000000" pitchFamily="2" charset="-78"/>
              </a:rPr>
              <a:t>کربوهیدرات ها بسته به نوع وترتیب قرارگیری اتم ها،مقدار انرژی متفاوتی دارند.برای نمونه ،سوختن یک گرم گلوکز7/3کیلوکال برگرم یا7/15کیلوژول برگرم وسوختن یک گرم گلیکوژن ونشاسته درحدود 2/4کیلوکال بر گرم </a:t>
            </a:r>
            <a:r>
              <a:rPr lang="fa-IR" sz="2800" dirty="0" smtClean="0">
                <a:cs typeface="B Nazanin" panose="00000400000000000000" pitchFamily="2" charset="-78"/>
              </a:rPr>
              <a:t>یا6/17 کیلوژول </a:t>
            </a:r>
            <a:r>
              <a:rPr lang="fa-IR" sz="2800" dirty="0">
                <a:cs typeface="B Nazanin" panose="00000400000000000000" pitchFamily="2" charset="-78"/>
              </a:rPr>
              <a:t>بر گرم انرژی تولید می کند.</a:t>
            </a:r>
          </a:p>
          <a:p>
            <a:pPr algn="r" rtl="1">
              <a:lnSpc>
                <a:spcPct val="150000"/>
              </a:lnSpc>
            </a:pPr>
            <a:r>
              <a:rPr lang="fa-IR" sz="2800" dirty="0">
                <a:cs typeface="B Nazanin" panose="00000400000000000000" pitchFamily="2" charset="-78"/>
              </a:rPr>
              <a:t>برای مقدار انرژی کربوهیدرات ها اعداد آخری به کار می رود.(6/17کیلوژول بر گرم=2/4 کیلوکال بر گرم)</a:t>
            </a:r>
          </a:p>
          <a:p>
            <a:pPr algn="r" rtl="1">
              <a:lnSpc>
                <a:spcPct val="150000"/>
              </a:lnSpc>
            </a:pPr>
            <a:endParaRPr lang="fa-IR" sz="2800" dirty="0">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A501C1C-3B5C-4AE7-8643-0486C748C294}" type="slidenum">
              <a:rPr lang="en-US" smtClean="0"/>
              <a:pPr/>
              <a:t>7</a:t>
            </a:fld>
            <a:endParaRPr lang="en-US" dirty="0"/>
          </a:p>
        </p:txBody>
      </p:sp>
    </p:spTree>
    <p:extLst>
      <p:ext uri="{BB962C8B-B14F-4D97-AF65-F5344CB8AC3E}">
        <p14:creationId xmlns:p14="http://schemas.microsoft.com/office/powerpoint/2010/main" val="2288657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800" dirty="0">
                <a:cs typeface="B Nazanin" panose="00000400000000000000" pitchFamily="2" charset="-78"/>
              </a:rPr>
              <a:t>مقدار انرژی چربی نیز به ساختار تری آسیل گلیسرول یا</a:t>
            </a:r>
            <a:r>
              <a:rPr lang="en-US" sz="2800" dirty="0">
                <a:cs typeface="B Nazanin" panose="00000400000000000000" pitchFamily="2" charset="-78"/>
              </a:rPr>
              <a:t>FA </a:t>
            </a:r>
            <a:r>
              <a:rPr lang="fa-IR" sz="2800" dirty="0">
                <a:cs typeface="B Nazanin" panose="00000400000000000000" pitchFamily="2" charset="-78"/>
              </a:rPr>
              <a:t>بستگی دارد.یک بازنجیره ی متوسط ،مانند اکتانوئات (</a:t>
            </a:r>
            <a:r>
              <a:rPr lang="en-US" sz="2800" dirty="0">
                <a:cs typeface="B Nazanin" panose="00000400000000000000" pitchFamily="2" charset="-78"/>
              </a:rPr>
              <a:t>FA 8</a:t>
            </a:r>
            <a:r>
              <a:rPr lang="fa-IR" sz="2800" dirty="0">
                <a:cs typeface="B Nazanin" panose="00000400000000000000" pitchFamily="2" charset="-78"/>
              </a:rPr>
              <a:t>کربنی) حاوی 6/8 کیلو کال بر گرم یا 36 کیلوژول  بر گرم ویک </a:t>
            </a:r>
            <a:r>
              <a:rPr lang="en-US" sz="2800" dirty="0" smtClean="0">
                <a:cs typeface="B Nazanin" panose="00000400000000000000" pitchFamily="2" charset="-78"/>
              </a:rPr>
              <a:t>FA  </a:t>
            </a:r>
            <a:r>
              <a:rPr lang="fa-IR" sz="2800" dirty="0" smtClean="0">
                <a:cs typeface="B Nazanin" panose="00000400000000000000" pitchFamily="2" charset="-78"/>
              </a:rPr>
              <a:t> بازنجیره </a:t>
            </a:r>
            <a:r>
              <a:rPr lang="fa-IR" sz="2800" dirty="0">
                <a:cs typeface="B Nazanin" panose="00000400000000000000" pitchFamily="2" charset="-78"/>
              </a:rPr>
              <a:t>ی بلند حاوی 6/9 کیلوکال بر گرم یا 2/40  کیلو ژول بر گرم انرژی است. مقدار انرژی متوسط چربی  در رژیم غذایی انسان حدود 9/39کیلوژول بر گرم یا 4/9 کیلوکال بر گرم می باشد.</a:t>
            </a:r>
          </a:p>
          <a:p>
            <a:pPr algn="r" rtl="1">
              <a:lnSpc>
                <a:spcPct val="150000"/>
              </a:lnSpc>
            </a:pPr>
            <a:endParaRPr lang="en-US" sz="2800" dirty="0">
              <a:cs typeface="B Nazanin" panose="00000400000000000000" pitchFamily="2" charset="-78"/>
            </a:endParaRPr>
          </a:p>
        </p:txBody>
      </p:sp>
      <p:sp>
        <p:nvSpPr>
          <p:cNvPr id="4" name="Title 1"/>
          <p:cNvSpPr txBox="1">
            <a:spLocks/>
          </p:cNvSpPr>
          <p:nvPr/>
        </p:nvSpPr>
        <p:spPr>
          <a:xfrm>
            <a:off x="1603979" y="956919"/>
            <a:ext cx="9603275" cy="1049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fa-IR" sz="4400" b="1" smtClean="0">
                <a:cs typeface="B Nazanin" panose="00000400000000000000" pitchFamily="2" charset="-78"/>
              </a:rPr>
              <a:t>اندازه گیری مقدار انرژی غذا :</a:t>
            </a:r>
            <a:br>
              <a:rPr lang="fa-IR" sz="4400" b="1" smtClean="0">
                <a:cs typeface="B Nazanin" panose="00000400000000000000" pitchFamily="2" charset="-78"/>
              </a:rPr>
            </a:br>
            <a:endParaRPr lang="en-US" sz="4400" b="1"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DA501C1C-3B5C-4AE7-8643-0486C748C294}" type="slidenum">
              <a:rPr lang="en-US" smtClean="0"/>
              <a:pPr/>
              <a:t>8</a:t>
            </a:fld>
            <a:endParaRPr lang="en-US" dirty="0"/>
          </a:p>
        </p:txBody>
      </p:sp>
    </p:spTree>
    <p:extLst>
      <p:ext uri="{BB962C8B-B14F-4D97-AF65-F5344CB8AC3E}">
        <p14:creationId xmlns:p14="http://schemas.microsoft.com/office/powerpoint/2010/main" val="56864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800" dirty="0">
                <a:cs typeface="B Nazanin" panose="00000400000000000000" pitchFamily="2" charset="-78"/>
              </a:rPr>
              <a:t>مقدار انرژی پروتئین ها به نوع پروتئین و مقدار نیتروژن آن بستگی دارد </a:t>
            </a:r>
            <a:r>
              <a:rPr lang="fa-IR" sz="2800" dirty="0" smtClean="0">
                <a:cs typeface="B Nazanin" panose="00000400000000000000" pitchFamily="2" charset="-78"/>
              </a:rPr>
              <a:t>.</a:t>
            </a:r>
            <a:endParaRPr lang="fa-IR" sz="2800" dirty="0">
              <a:cs typeface="B Nazanin" panose="00000400000000000000" pitchFamily="2" charset="-78"/>
            </a:endParaRPr>
          </a:p>
          <a:p>
            <a:pPr algn="r" rtl="1">
              <a:lnSpc>
                <a:spcPct val="150000"/>
              </a:lnSpc>
            </a:pPr>
            <a:r>
              <a:rPr lang="fa-IR" sz="2800" dirty="0" smtClean="0">
                <a:cs typeface="B Nazanin" panose="00000400000000000000" pitchFamily="2" charset="-78"/>
              </a:rPr>
              <a:t>نیتروژن </a:t>
            </a:r>
            <a:r>
              <a:rPr lang="fa-IR" sz="2800" dirty="0">
                <a:cs typeface="B Nazanin" panose="00000400000000000000" pitchFamily="2" charset="-78"/>
              </a:rPr>
              <a:t>انرژی تولید نمی کند </a:t>
            </a:r>
            <a:r>
              <a:rPr lang="fa-IR" sz="2800" dirty="0" smtClean="0">
                <a:cs typeface="B Nazanin" panose="00000400000000000000" pitchFamily="2" charset="-78"/>
              </a:rPr>
              <a:t>و بنابراین </a:t>
            </a:r>
            <a:r>
              <a:rPr lang="fa-IR" sz="2800" dirty="0">
                <a:cs typeface="B Nazanin" panose="00000400000000000000" pitchFamily="2" charset="-78"/>
              </a:rPr>
              <a:t>،پروتئین های دارای نیتروژن زیاد انرژی کم تری دارند. مقدار نیتروژن غذا ممکن است بین 15تا19 درصدباشد.(آجیل </a:t>
            </a:r>
            <a:r>
              <a:rPr lang="fa-IR" sz="2800" dirty="0" smtClean="0">
                <a:cs typeface="B Nazanin" panose="00000400000000000000" pitchFamily="2" charset="-78"/>
              </a:rPr>
              <a:t>وبذرگیاهان</a:t>
            </a:r>
            <a:r>
              <a:rPr lang="fa-IR" sz="2800" dirty="0">
                <a:cs typeface="B Nazanin" panose="00000400000000000000" pitchFamily="2" charset="-78"/>
              </a:rPr>
              <a:t>). به طور متوسط ،پروتئین های رژیم غذایی حاوی 65/5 کیلوکال بر گرم یا 7/23 کیلوژول بر گرم انرژی هستند.</a:t>
            </a:r>
          </a:p>
          <a:p>
            <a:pPr algn="r" rtl="1">
              <a:lnSpc>
                <a:spcPct val="150000"/>
              </a:lnSpc>
            </a:pPr>
            <a:endParaRPr lang="fa-IR" sz="2800" dirty="0">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
        <p:nvSpPr>
          <p:cNvPr id="4" name="Title 1"/>
          <p:cNvSpPr txBox="1">
            <a:spLocks/>
          </p:cNvSpPr>
          <p:nvPr/>
        </p:nvSpPr>
        <p:spPr>
          <a:xfrm>
            <a:off x="1603979" y="956919"/>
            <a:ext cx="9603275" cy="1049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fa-IR" sz="4400" b="1" smtClean="0">
                <a:cs typeface="B Nazanin" panose="00000400000000000000" pitchFamily="2" charset="-78"/>
              </a:rPr>
              <a:t>اندازه گیری مقدار انرژی غذا :</a:t>
            </a:r>
            <a:br>
              <a:rPr lang="fa-IR" sz="4400" b="1" smtClean="0">
                <a:cs typeface="B Nazanin" panose="00000400000000000000" pitchFamily="2" charset="-78"/>
              </a:rPr>
            </a:br>
            <a:endParaRPr lang="en-US" sz="4400" b="1"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DA501C1C-3B5C-4AE7-8643-0486C748C294}" type="slidenum">
              <a:rPr lang="en-US" smtClean="0"/>
              <a:pPr/>
              <a:t>9</a:t>
            </a:fld>
            <a:endParaRPr lang="en-US" dirty="0"/>
          </a:p>
        </p:txBody>
      </p:sp>
    </p:spTree>
    <p:extLst>
      <p:ext uri="{BB962C8B-B14F-4D97-AF65-F5344CB8AC3E}">
        <p14:creationId xmlns:p14="http://schemas.microsoft.com/office/powerpoint/2010/main" val="3008254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Gallery">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Divide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130</TotalTime>
  <Words>5097</Words>
  <Application>Microsoft Office PowerPoint</Application>
  <PresentationFormat>Widescreen</PresentationFormat>
  <Paragraphs>270</Paragraphs>
  <Slides>61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B Kamran</vt:lpstr>
      <vt:lpstr>B Nazanin</vt:lpstr>
      <vt:lpstr>Calibri</vt:lpstr>
      <vt:lpstr>Gill Sans MT</vt:lpstr>
      <vt:lpstr>Times New Roman</vt:lpstr>
      <vt:lpstr>Wingdings 2</vt:lpstr>
      <vt:lpstr>Gallery</vt:lpstr>
      <vt:lpstr>Dividend</vt:lpstr>
      <vt:lpstr>PowerPoint Presentation</vt:lpstr>
      <vt:lpstr>PowerPoint Presentation</vt:lpstr>
      <vt:lpstr>مقدمه :</vt:lpstr>
      <vt:lpstr>منابع سوخت عضله و متابولیسم فعالیت ورزشی :</vt:lpstr>
      <vt:lpstr>انرژی :</vt:lpstr>
      <vt:lpstr>  </vt:lpstr>
      <vt:lpstr>اندازه گیری مقدار انرژی غذا : </vt:lpstr>
      <vt:lpstr>  </vt:lpstr>
      <vt:lpstr>  </vt:lpstr>
      <vt:lpstr>  </vt:lpstr>
      <vt:lpstr>کربوهیدارت ها:</vt:lpstr>
      <vt:lpstr>نقش کربوهیدرات : </vt:lpstr>
      <vt:lpstr>مصرف کربوهیدرات پیش از فعالیت ورزشی </vt:lpstr>
      <vt:lpstr>مصرف کربوهیدرات در روزهای پیش از مسابقه </vt:lpstr>
      <vt:lpstr>مصرف کربوهیدرات در ساعت های پیش از مسابقه </vt:lpstr>
      <vt:lpstr>  </vt:lpstr>
      <vt:lpstr>کربوهیدرات هنگام فعالیت ورزشی </vt:lpstr>
      <vt:lpstr>کربوهیدرات پس از فعالیت ورزشی</vt:lpstr>
      <vt:lpstr>نوع کربوهیدرات مصرفی </vt:lpstr>
      <vt:lpstr>نکات کلیدی </vt:lpstr>
      <vt:lpstr>چربی ها  </vt:lpstr>
      <vt:lpstr>چربی ها (ادامه) : </vt:lpstr>
      <vt:lpstr>  </vt:lpstr>
      <vt:lpstr>چربی ها و فعالیت ورزشی  </vt:lpstr>
      <vt:lpstr>  </vt:lpstr>
      <vt:lpstr>  </vt:lpstr>
      <vt:lpstr>پروتئین ها (ادامه) :  </vt:lpstr>
      <vt:lpstr>  </vt:lpstr>
      <vt:lpstr>چهار عاملی که سبب میشوند ورزشکاران پروتئین بیشتري مصرف کنند عبارتند از:   </vt:lpstr>
      <vt:lpstr>PowerPoint Presentation</vt:lpstr>
      <vt:lpstr>نیاز به آب و تعادل مایعات بدن </vt:lpstr>
      <vt:lpstr>آثار کاهش آب بدن یا آب زدایی بر عملکرد ورزشی </vt:lpstr>
      <vt:lpstr>آثار کاهش آب بدن یا آب زدایی بر عملکرد ورزشی </vt:lpstr>
      <vt:lpstr>آثار مصرف مایع بر عملکرد ورزشی :  </vt:lpstr>
      <vt:lpstr>پر آبی پیش از فعالیت ورزشی </vt:lpstr>
      <vt:lpstr>مصرف مایعات هنگام فعالیت ورزشی </vt:lpstr>
      <vt:lpstr>نیاز به مایعات در ورزشکاران :</vt:lpstr>
      <vt:lpstr>ترکیب نوشیدنی های ورزشی هنگام فعالیت ورزشی :</vt:lpstr>
      <vt:lpstr>ویژگی های یک نوشیدنی مطلوب برای جایگزینی مایعات هنگام فعالیت ورزشی عبارت است از : </vt:lpstr>
      <vt:lpstr>دریافت مجدد آب ( آبگیری مجدد) پس از فعالیت ورزشی </vt:lpstr>
      <vt:lpstr>مصرف مایع پس از فعالیت ورزشی </vt:lpstr>
      <vt:lpstr>ریز مغذی ها :ویتامین ها و مواد معدنی  </vt:lpstr>
      <vt:lpstr>PowerPoint Presentation</vt:lpstr>
      <vt:lpstr>مقدار توصیه  شده ی مصرف ویتامین ها </vt:lpstr>
      <vt:lpstr>PowerPoint Presentation</vt:lpstr>
      <vt:lpstr>PowerPoint Presentation</vt:lpstr>
      <vt:lpstr>رژیم غذایی مصرف ویتامین در ورزشکاران </vt:lpstr>
      <vt:lpstr>PowerPoint Presentation</vt:lpstr>
      <vt:lpstr>مکمل های غذایی</vt:lpstr>
      <vt:lpstr>برخی از مکمل های منتخب به همراه ادعاها و شواهد علمی مربوط به آن : </vt:lpstr>
      <vt:lpstr>انواع اختلالات تغذیه ای </vt:lpstr>
      <vt:lpstr>شیوع اختلالات تغذیه ای در ورزشکاران </vt:lpstr>
      <vt:lpstr>شیوع اختلالات تغذیه ای در ورزشکاران </vt:lpstr>
      <vt:lpstr>آثار اختلالات تغذیه ای بر عملکرد ورزشی   </vt:lpstr>
      <vt:lpstr>آثار اختلالات تغذیه ای بر سلامت ورزشکار </vt:lpstr>
      <vt:lpstr>  </vt:lpstr>
      <vt:lpstr>آثار اختلالات تغذیه ای بر سلامت ورزشکار  </vt:lpstr>
      <vt:lpstr>آثار اختلالات تغذیه ای بر سلامت ورزشکار  </vt:lpstr>
      <vt:lpstr>پیشگیری و درمان اختلالات تغذیه ای </vt:lpstr>
      <vt:lpstr>پیشگیری و درمان اختلالات تغذیه ای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Helya</dc:creator>
  <cp:lastModifiedBy>class</cp:lastModifiedBy>
  <cp:revision>25</cp:revision>
  <dcterms:created xsi:type="dcterms:W3CDTF">2017-04-23T00:16:56Z</dcterms:created>
  <dcterms:modified xsi:type="dcterms:W3CDTF">2017-04-24T00:18:55Z</dcterms:modified>
</cp:coreProperties>
</file>