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81000"/>
            <a:ext cx="89154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fa-IR" dirty="0" smtClean="0"/>
              <a:t>توزیع ماده سمی ؛ </a:t>
            </a:r>
          </a:p>
          <a:p>
            <a:pPr algn="r" rtl="1"/>
            <a:r>
              <a:rPr lang="fa-IR" dirty="0" smtClean="0"/>
              <a:t>فرایندی که در آن ماده شیمیایی به سراسر بدن انتقال می یابد </a:t>
            </a:r>
          </a:p>
          <a:p>
            <a:pPr algn="r" rtl="1"/>
            <a:r>
              <a:rPr lang="fa-IR" dirty="0" smtClean="0"/>
              <a:t>4 حالت ممکن است در نتیجه فرایند توزیع اتفاق افتد؛ </a:t>
            </a:r>
          </a:p>
          <a:p>
            <a:pPr algn="r" rtl="1"/>
            <a:r>
              <a:rPr lang="fa-IR" dirty="0" smtClean="0"/>
              <a:t>انتقال به منطقه فعال </a:t>
            </a:r>
          </a:p>
          <a:p>
            <a:pPr algn="r" rtl="1"/>
            <a:r>
              <a:rPr lang="fa-IR" dirty="0" smtClean="0"/>
              <a:t>ذخیره سازی </a:t>
            </a:r>
          </a:p>
          <a:p>
            <a:pPr algn="r" rtl="1"/>
            <a:r>
              <a:rPr lang="fa-IR" dirty="0" smtClean="0"/>
              <a:t>متابولیسم </a:t>
            </a:r>
          </a:p>
          <a:p>
            <a:pPr algn="r" rtl="1"/>
            <a:r>
              <a:rPr lang="fa-IR" dirty="0" smtClean="0"/>
              <a:t>دفع </a:t>
            </a:r>
            <a:endParaRPr lang="fa-I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عوامل موثر در فرایند توزیع؛ </a:t>
            </a:r>
          </a:p>
          <a:p>
            <a:pPr algn="r" rtl="1"/>
            <a:r>
              <a:rPr lang="fa-IR" dirty="0" smtClean="0"/>
              <a:t>سرعت انتقال خون </a:t>
            </a:r>
          </a:p>
          <a:p>
            <a:pPr algn="r" rtl="1"/>
            <a:r>
              <a:rPr lang="fa-IR" dirty="0" smtClean="0"/>
              <a:t>گرایش ماده سمی به بافت خاص </a:t>
            </a:r>
          </a:p>
          <a:p>
            <a:pPr algn="r" rtl="1">
              <a:buNone/>
            </a:pPr>
            <a:endParaRPr lang="fa-I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fa-IR" dirty="0" smtClean="0"/>
              <a:t>متابولیسم ؛ </a:t>
            </a:r>
          </a:p>
          <a:p>
            <a:pPr algn="r" rtl="1"/>
            <a:r>
              <a:rPr lang="fa-IR" dirty="0" smtClean="0"/>
              <a:t>فرایندی است که با درگیری آنزیم های گوناگون انجام می پذیرد و هدف اصلی آن تبدیل ماده شیمیایی به مواد با قابلیت حلالیت بیشتر در آب و در نتیجه دفع شدن راحت از بدن می باشد </a:t>
            </a:r>
          </a:p>
          <a:p>
            <a:pPr algn="r" rtl="1"/>
            <a:r>
              <a:rPr lang="fa-IR" dirty="0" smtClean="0"/>
              <a:t>کاهش حلالیت در بافت چربی منجر به کاهش میزان ماده سمی که به بافت هدف می رسد </a:t>
            </a:r>
          </a:p>
          <a:p>
            <a:pPr algn="r" rtl="1"/>
            <a:r>
              <a:rPr lang="fa-IR" dirty="0" smtClean="0"/>
              <a:t>افزایش میزان یونیزاسیون منجر به افزایش سرعت دفع شدن و کاهش سمیت می شود </a:t>
            </a:r>
            <a:endParaRPr lang="fa-I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کبد مهمترین ارگان جهت سم زدایی می باشد، 50-90% مواد سمی در کبد متابولیزه می شوند </a:t>
            </a:r>
          </a:p>
          <a:p>
            <a:pPr algn="r" rtl="1"/>
            <a:r>
              <a:rPr lang="fa-IR" dirty="0" smtClean="0"/>
              <a:t>بعد از کبد، شش ها محل متابولیزه تقریبا 20-30% سموم می باشند </a:t>
            </a:r>
          </a:p>
          <a:p>
            <a:pPr algn="r" rtl="1"/>
            <a:r>
              <a:rPr lang="fa-IR" dirty="0" smtClean="0"/>
              <a:t>کلیه، روده ها، غدد آدرنال و پوست در درجات بعدی قرار می گیرند </a:t>
            </a:r>
            <a:endParaRPr lang="fa-I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algn="r" rtl="1"/>
            <a:r>
              <a:rPr lang="fa-IR" dirty="0" smtClean="0"/>
              <a:t>متابولیسم مواد سمی طی دو سری واکنش ها انجام می شود؛ </a:t>
            </a:r>
          </a:p>
          <a:p>
            <a:pPr algn="r" rtl="1"/>
            <a:r>
              <a:rPr lang="fa-IR" dirty="0" smtClean="0"/>
              <a:t>واکنش های فاز اول که سبب تغییر در ساختمان مولکول سم می شود ؛ مانند اکسیداسیون احیا، هیدرولیز،هیدراتاسیون، دهالوژناسیون </a:t>
            </a:r>
          </a:p>
          <a:p>
            <a:pPr algn="r" rtl="1"/>
            <a:r>
              <a:rPr lang="fa-IR" dirty="0" smtClean="0"/>
              <a:t>واکنش های فاز دوم یا واکنش های کونجوگاسیون که سبب اضافه شدن یک گروه قطبی به مولکول سم، درنتیجه افزایش قطبیت و انحلال ماده سمی درآب می شود مانند؛ سولفات، گلوکورونیک اسید، گلوتاتیون، استیل، متیل، اسید آمینه (گلایسین، اورنیتین)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لزوما متابولیسم یک ماده سمی به معنای ایجاد یک ترکیب با سمیت کمتر نیست  </a:t>
            </a:r>
          </a:p>
          <a:p>
            <a:pPr algn="r" rtl="1"/>
            <a:r>
              <a:rPr lang="fa-IR" dirty="0" smtClean="0"/>
              <a:t>لزوما نباید اول فاز اول باشد بعد دوم، ممکن است سم مستقیما وارد فاز دوم شود </a:t>
            </a:r>
            <a:endParaRPr lang="fa-I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lnSpcReduction="10000"/>
          </a:bodyPr>
          <a:lstStyle/>
          <a:p>
            <a:pPr algn="r" rtl="1"/>
            <a:r>
              <a:rPr lang="fa-IR" dirty="0" smtClean="0"/>
              <a:t>دفع ؛ </a:t>
            </a:r>
          </a:p>
          <a:p>
            <a:pPr algn="r" rtl="1"/>
            <a:r>
              <a:rPr lang="fa-IR" dirty="0" smtClean="0"/>
              <a:t>ماده سمی ممکن است توسط را های متعددی از بدن دفع گردد </a:t>
            </a:r>
          </a:p>
          <a:p>
            <a:pPr algn="r" rtl="1"/>
            <a:r>
              <a:rPr lang="fa-IR" dirty="0" smtClean="0"/>
              <a:t>ادرار </a:t>
            </a:r>
          </a:p>
          <a:p>
            <a:pPr algn="r" rtl="1"/>
            <a:r>
              <a:rPr lang="fa-IR" dirty="0" smtClean="0"/>
              <a:t>صفرا </a:t>
            </a:r>
          </a:p>
          <a:p>
            <a:pPr algn="r" rtl="1"/>
            <a:r>
              <a:rPr lang="fa-IR" dirty="0" smtClean="0"/>
              <a:t>ریه </a:t>
            </a:r>
          </a:p>
          <a:p>
            <a:pPr algn="r" rtl="1"/>
            <a:r>
              <a:rPr lang="fa-IR" dirty="0" smtClean="0"/>
              <a:t>شیر </a:t>
            </a:r>
          </a:p>
          <a:p>
            <a:pPr algn="r" rtl="1"/>
            <a:r>
              <a:rPr lang="fa-IR" dirty="0" smtClean="0"/>
              <a:t>بزاق </a:t>
            </a:r>
          </a:p>
          <a:p>
            <a:pPr algn="r" rtl="1"/>
            <a:r>
              <a:rPr lang="fa-IR" dirty="0" smtClean="0"/>
              <a:t>پوست </a:t>
            </a:r>
            <a:endParaRPr lang="fa-I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دفع ادراری؛ برای مولکول های کوچک و محلول در آب </a:t>
            </a:r>
          </a:p>
          <a:p>
            <a:pPr algn="r" rtl="1"/>
            <a:r>
              <a:rPr lang="fa-IR" dirty="0" smtClean="0"/>
              <a:t>دفع صفراوی؛ برای مولکول های بزرگ قطبی </a:t>
            </a:r>
          </a:p>
          <a:p>
            <a:pPr algn="r" rtl="1"/>
            <a:r>
              <a:rPr lang="fa-IR" dirty="0" smtClean="0"/>
              <a:t>دفع از ریه ها؛ برای متابولیت های گازی </a:t>
            </a:r>
            <a:endParaRPr lang="fa-I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فاز توکسیکودینامیک؛ </a:t>
            </a:r>
          </a:p>
          <a:p>
            <a:pPr algn="r" rtl="1"/>
            <a:r>
              <a:rPr lang="fa-IR" dirty="0" smtClean="0"/>
              <a:t>مرحله واکنش ماده سمی با محل اثر ؛ </a:t>
            </a:r>
          </a:p>
          <a:p>
            <a:pPr algn="r" rtl="1"/>
            <a:r>
              <a:rPr lang="fa-IR" dirty="0" smtClean="0"/>
              <a:t>یک گیرنده سلولی </a:t>
            </a:r>
          </a:p>
          <a:p>
            <a:pPr algn="r" rtl="1"/>
            <a:r>
              <a:rPr lang="fa-IR" dirty="0" smtClean="0"/>
              <a:t>آنزیم یا پروتئین خاص </a:t>
            </a:r>
          </a:p>
          <a:p>
            <a:pPr algn="r" rtl="1"/>
            <a:r>
              <a:rPr lang="en-US" dirty="0" smtClean="0"/>
              <a:t>DNA</a:t>
            </a:r>
            <a:r>
              <a:rPr lang="fa-IR" dirty="0" smtClean="0"/>
              <a:t> </a:t>
            </a:r>
          </a:p>
          <a:p>
            <a:pPr algn="r" rtl="1"/>
            <a:r>
              <a:rPr lang="fa-IR" dirty="0" smtClean="0"/>
              <a:t>آسیب بافتی مستقیم در اثر تماس </a:t>
            </a:r>
            <a:endParaRPr lang="fa-I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0"/>
            <a:ext cx="8229600" cy="1143000"/>
          </a:xfrm>
        </p:spPr>
        <p:txBody>
          <a:bodyPr>
            <a:normAutofit/>
          </a:bodyPr>
          <a:lstStyle/>
          <a:p>
            <a:pPr rtl="1"/>
            <a:r>
              <a:rPr lang="fa-IR" sz="5400" b="1" dirty="0" smtClean="0"/>
              <a:t>متابولیسم مواد سمی</a:t>
            </a:r>
            <a:endParaRPr lang="fa-IR" sz="5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متابولیسم مواد سمی در 3 فاز توصیف می شود ؛ </a:t>
            </a:r>
          </a:p>
          <a:p>
            <a:pPr algn="r" rtl="1"/>
            <a:r>
              <a:rPr lang="fa-IR" dirty="0" smtClean="0"/>
              <a:t>1) فاز تماسی ( </a:t>
            </a:r>
            <a:r>
              <a:rPr lang="en-US" dirty="0" smtClean="0"/>
              <a:t>exposure</a:t>
            </a:r>
            <a:r>
              <a:rPr lang="fa-IR" dirty="0" smtClean="0"/>
              <a:t>) </a:t>
            </a:r>
          </a:p>
          <a:p>
            <a:pPr algn="r" rtl="1"/>
            <a:r>
              <a:rPr lang="fa-IR" dirty="0" smtClean="0"/>
              <a:t>2) فاز کینتیک (</a:t>
            </a:r>
            <a:r>
              <a:rPr lang="en-US" dirty="0" err="1" smtClean="0"/>
              <a:t>toxicokinetic</a:t>
            </a:r>
            <a:r>
              <a:rPr lang="fa-IR" dirty="0" smtClean="0"/>
              <a:t>) </a:t>
            </a:r>
          </a:p>
          <a:p>
            <a:pPr algn="r" rtl="1"/>
            <a:r>
              <a:rPr lang="fa-IR" dirty="0" smtClean="0"/>
              <a:t>3) فاز دینامیک (</a:t>
            </a:r>
            <a:r>
              <a:rPr lang="en-US" dirty="0" err="1" smtClean="0"/>
              <a:t>toxicodynamic</a:t>
            </a:r>
            <a:r>
              <a:rPr lang="fa-IR" dirty="0" smtClean="0"/>
              <a:t>) </a:t>
            </a:r>
          </a:p>
          <a:p>
            <a:pPr algn="r" rtl="1">
              <a:buNone/>
            </a:pPr>
            <a:endParaRPr lang="fa-I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algn="r" rtl="1"/>
            <a:r>
              <a:rPr lang="fa-IR" dirty="0" smtClean="0"/>
              <a:t>فاز تماسی ؛ </a:t>
            </a:r>
          </a:p>
          <a:p>
            <a:pPr algn="r" rtl="1"/>
            <a:r>
              <a:rPr lang="fa-IR" dirty="0" smtClean="0"/>
              <a:t>برای آنکه یک ماده سمی بتواند اثرات سمی خود را اعمال نماید باید به شکل مولکولی، در معرض غشاء سلول قرار گیرد و درصورتیکه لیپوفیل باشد قابلیت انحلال بهتری در غشاء خواهد داشت </a:t>
            </a:r>
          </a:p>
          <a:p>
            <a:pPr algn="r" rtl="1"/>
            <a:r>
              <a:rPr lang="fa-IR" dirty="0" smtClean="0"/>
              <a:t>زیست دسترسی ماده سمی، ویژگی های فیزیکوشیمیایی سم و غلظت ماده سمی، تعداد دفعات مواجهه با سم و مسیر ورود سم در میزان تماس موثرند </a:t>
            </a:r>
            <a:endParaRPr lang="fa-I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algn="r" rtl="1"/>
            <a:r>
              <a:rPr lang="fa-IR" dirty="0" smtClean="0"/>
              <a:t>اثربخشی مسیر مصرف در میزان تماس معمولا به شیوه زیر می باشد؛ </a:t>
            </a:r>
          </a:p>
          <a:p>
            <a:pPr algn="r" rtl="1"/>
            <a:r>
              <a:rPr lang="fa-IR" dirty="0" smtClean="0"/>
              <a:t>1) تزریق داخل سیاهرگی </a:t>
            </a:r>
          </a:p>
          <a:p>
            <a:pPr algn="r" rtl="1"/>
            <a:r>
              <a:rPr lang="fa-IR" dirty="0" smtClean="0"/>
              <a:t>2) تنفس </a:t>
            </a:r>
          </a:p>
          <a:p>
            <a:pPr algn="r" rtl="1"/>
            <a:r>
              <a:rPr lang="fa-IR" dirty="0" smtClean="0"/>
              <a:t>3) تزریق داخل صفاقی </a:t>
            </a:r>
          </a:p>
          <a:p>
            <a:pPr algn="r" rtl="1"/>
            <a:r>
              <a:rPr lang="fa-IR" dirty="0" smtClean="0"/>
              <a:t>4) تزریق داخل عضلانی </a:t>
            </a:r>
          </a:p>
          <a:p>
            <a:pPr algn="r" rtl="1"/>
            <a:r>
              <a:rPr lang="fa-IR" dirty="0" smtClean="0"/>
              <a:t>5) دهانی </a:t>
            </a:r>
          </a:p>
          <a:p>
            <a:pPr algn="r" rtl="1"/>
            <a:r>
              <a:rPr lang="fa-IR" dirty="0" smtClean="0"/>
              <a:t>6) پوستی </a:t>
            </a:r>
            <a:endParaRPr lang="fa-I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فاز توکسیکوکینتیک شامل تمام عوامل و فرایندهای موثر در جذب، توزیع، متابولیسم و دفع مواد سمی است </a:t>
            </a:r>
          </a:p>
          <a:p>
            <a:pPr algn="r" rtl="1"/>
            <a:endParaRPr lang="fa-I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عوامل موثر در جذب؛ </a:t>
            </a:r>
          </a:p>
          <a:p>
            <a:pPr algn="r" rtl="1"/>
            <a:r>
              <a:rPr lang="fa-IR" dirty="0" smtClean="0"/>
              <a:t>اندازه مولکولی سم </a:t>
            </a:r>
          </a:p>
          <a:p>
            <a:pPr algn="r" rtl="1"/>
            <a:r>
              <a:rPr lang="fa-IR" dirty="0" smtClean="0"/>
              <a:t>قابلیت انحلال در چربی </a:t>
            </a:r>
          </a:p>
          <a:p>
            <a:pPr algn="r" rtl="1"/>
            <a:r>
              <a:rPr lang="fa-IR" dirty="0" smtClean="0"/>
              <a:t>میزان قطبی بودن </a:t>
            </a:r>
          </a:p>
          <a:p>
            <a:pPr algn="r" rtl="1"/>
            <a:r>
              <a:rPr lang="fa-IR" dirty="0" smtClean="0"/>
              <a:t>درجه یونیزاسیون و بار ذره </a:t>
            </a:r>
          </a:p>
          <a:p>
            <a:pPr algn="r" rtl="1"/>
            <a:r>
              <a:rPr lang="en-US" dirty="0" smtClean="0"/>
              <a:t>Ph</a:t>
            </a:r>
            <a:r>
              <a:rPr lang="fa-IR" dirty="0" smtClean="0"/>
              <a:t> محل جذب سم </a:t>
            </a:r>
          </a:p>
          <a:p>
            <a:pPr algn="r" rtl="1"/>
            <a:r>
              <a:rPr lang="fa-IR" dirty="0" smtClean="0"/>
              <a:t>عوامل همراه با سم </a:t>
            </a:r>
            <a:endParaRPr lang="fa-I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راه های عبور مواد از خلال غشاء سلولی ؛ </a:t>
            </a:r>
          </a:p>
          <a:p>
            <a:pPr algn="r" rtl="1"/>
            <a:r>
              <a:rPr lang="fa-IR" dirty="0" smtClean="0"/>
              <a:t>فیلتراسیون از منافذ پروتئینی غشا </a:t>
            </a:r>
          </a:p>
          <a:p>
            <a:pPr algn="r" rtl="1"/>
            <a:r>
              <a:rPr lang="fa-IR" dirty="0" smtClean="0"/>
              <a:t>انتشار ساده برای مولکول های قابل حل در چربی و بدون بار </a:t>
            </a:r>
          </a:p>
          <a:p>
            <a:pPr algn="r" rtl="1"/>
            <a:r>
              <a:rPr lang="fa-IR" dirty="0" smtClean="0"/>
              <a:t>انتشار تسهیل شده با کمک یک حامل </a:t>
            </a:r>
          </a:p>
          <a:p>
            <a:pPr algn="r" rtl="1"/>
            <a:r>
              <a:rPr lang="fa-IR" dirty="0" smtClean="0"/>
              <a:t>انتقال فعال </a:t>
            </a:r>
          </a:p>
          <a:p>
            <a:pPr algn="r" rtl="1"/>
            <a:r>
              <a:rPr lang="fa-IR" dirty="0" smtClean="0"/>
              <a:t>فاگوسیتوز و پینوسیتوز</a:t>
            </a:r>
            <a:endParaRPr lang="fa-I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fa-IR" dirty="0" smtClean="0"/>
              <a:t>برخی مواد شیمیایی جذب ترکیبات سمی را از طریق زیر تحت تاثیر قرار می دهد ؛ </a:t>
            </a:r>
          </a:p>
          <a:p>
            <a:pPr algn="r" rtl="1"/>
            <a:r>
              <a:rPr lang="fa-IR" dirty="0" smtClean="0"/>
              <a:t>ایجاد کمپلکس با ترکیبات خاص </a:t>
            </a:r>
          </a:p>
          <a:p>
            <a:pPr algn="r" rtl="1"/>
            <a:r>
              <a:rPr lang="fa-IR" dirty="0" smtClean="0"/>
              <a:t>ایجاد رسوب نامحلول </a:t>
            </a:r>
          </a:p>
          <a:p>
            <a:pPr algn="r" rtl="1"/>
            <a:r>
              <a:rPr lang="fa-IR" dirty="0" smtClean="0"/>
              <a:t>ایجاد ترکیبات شلاته </a:t>
            </a:r>
          </a:p>
          <a:p>
            <a:pPr algn="r" rtl="1"/>
            <a:r>
              <a:rPr lang="fa-IR" dirty="0" smtClean="0"/>
              <a:t>رقابت بر سر حامل یا پروتئین دخیل در جذب </a:t>
            </a:r>
          </a:p>
          <a:p>
            <a:pPr algn="r" rtl="1"/>
            <a:r>
              <a:rPr lang="fa-IR" dirty="0" smtClean="0"/>
              <a:t>تغییر در سرعت حرکات دستگاه گوارش </a:t>
            </a:r>
          </a:p>
          <a:p>
            <a:pPr algn="r" rtl="1"/>
            <a:r>
              <a:rPr lang="fa-IR" dirty="0" smtClean="0"/>
              <a:t>تغییر در ظرفیت جذب مخاط دستگاه گوارش </a:t>
            </a:r>
            <a:endParaRPr lang="fa-I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621</Words>
  <Application>Microsoft Office PowerPoint</Application>
  <PresentationFormat>On-screen Show (4:3)</PresentationFormat>
  <Paragraphs>75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Slide 1</vt:lpstr>
      <vt:lpstr>متابولیسم مواد سمی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Fatemeh</dc:creator>
  <cp:lastModifiedBy>Fatemeh</cp:lastModifiedBy>
  <cp:revision>16</cp:revision>
  <dcterms:created xsi:type="dcterms:W3CDTF">2006-08-16T00:00:00Z</dcterms:created>
  <dcterms:modified xsi:type="dcterms:W3CDTF">2016-06-06T09:50:40Z</dcterms:modified>
</cp:coreProperties>
</file>