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sldIdLst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9900"/>
    <a:srgbClr val="CDF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5" descr="E:\بسم الله الرحمن الرحیم\2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638800"/>
          </a:xfrm>
        </p:spPr>
        <p:txBody>
          <a:bodyPr/>
          <a:lstStyle/>
          <a:p>
            <a:pPr algn="r">
              <a:buNone/>
            </a:pPr>
            <a:r>
              <a:rPr lang="fa-IR" dirty="0" smtClean="0"/>
              <a:t> </a:t>
            </a:r>
            <a:r>
              <a:rPr lang="fa-IR" sz="3600" dirty="0" smtClean="0"/>
              <a:t>*توسعه ی بیمه ی اجتماعی برای همه ی کارگران و تأمین درمان پزشکی کامل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 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*فراهم کردن غذا و مسکن مناسب و تسهیلات فرهنگی و تفریحات سالم   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 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*ایجاد امکانات یکسان برای آموزش کارگران </a:t>
            </a:r>
            <a:endParaRPr lang="en-US" sz="3600" dirty="0" smtClean="0"/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4000" dirty="0" smtClean="0">
                <a:solidFill>
                  <a:srgbClr val="FF0000"/>
                </a:solidFill>
              </a:rPr>
              <a:t>مجمع عمومی:</a:t>
            </a:r>
          </a:p>
          <a:p>
            <a:pPr algn="r">
              <a:buNone/>
            </a:pPr>
            <a:endParaRPr lang="fa-IR" sz="3600" dirty="0" smtClean="0"/>
          </a:p>
          <a:p>
            <a:pPr algn="r">
              <a:buNone/>
            </a:pPr>
            <a:r>
              <a:rPr lang="fa-IR" sz="3600" dirty="0" smtClean="0"/>
              <a:t> این مجمع هر سال یکبار با شرکت نمایندگان کشور های عضو تشکیل می شود . هر کشور عضو دو نماینده ی دولت ، یک نماینده ی کارفرما و یک نماینده ی کارگر به این مجمع می فرستد 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752600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rgbClr val="002060"/>
                </a:solidFill>
              </a:rPr>
              <a:t>تشکیلات سازمان بین المللی کار </a:t>
            </a:r>
            <a:r>
              <a:rPr lang="en-US" sz="4800" dirty="0" smtClean="0">
                <a:solidFill>
                  <a:srgbClr val="002060"/>
                </a:solidFill>
              </a:rPr>
              <a:t/>
            </a:r>
            <a:br>
              <a:rPr lang="en-US" sz="4800" dirty="0" smtClean="0">
                <a:solidFill>
                  <a:srgbClr val="002060"/>
                </a:solidFill>
              </a:rPr>
            </a:br>
            <a:endParaRPr lang="en-US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54102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/>
              <a:t> *برقراری حداقل معیار برای شرایط کار و زندگی کارگران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*برگزیدن اعضای هیئت اجرایی، تصویب برنامه وبودجه و  </a:t>
            </a:r>
          </a:p>
          <a:p>
            <a:pPr algn="r">
              <a:buNone/>
            </a:pPr>
            <a:r>
              <a:rPr lang="fa-IR" sz="3600" dirty="0" smtClean="0"/>
              <a:t>*تعیین خط مشی درباره ی پیشنهاد های اجرایی و یا   نمایندگان کشورها. 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chemeClr val="accent2">
                    <a:lumMod val="75000"/>
                  </a:schemeClr>
                </a:solidFill>
              </a:rPr>
              <a:t>وظایف مجمع عمومی </a:t>
            </a:r>
            <a:endParaRPr 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10600" cy="46482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/>
              <a:t> اعضای این هیئت  هر سال یکبار در مجمع عمومی بر گزیده می شوند.  </a:t>
            </a:r>
            <a:endParaRPr lang="en-US" sz="3200" dirty="0" smtClean="0"/>
          </a:p>
          <a:p>
            <a:pPr algn="r">
              <a:buNone/>
            </a:pPr>
            <a:r>
              <a:rPr lang="fa-IR" sz="3200" dirty="0" smtClean="0"/>
              <a:t>56 نفر عضو دارد که 28 نفر نماینده ی دولت ها ، 14 نفر نماینده ی کارگران و 14 نفر نماینده ی کارفرمایان هستند. از 28 نماینده ی دولت ها 10 نفر از سوی کشور های صنعتی و 18 نفر دیگر از سوی دیگر کشور ها بجز 10 کشور صنعتی برگزیده می گردند.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هیئت اجرایی</a:t>
            </a:r>
            <a:endParaRPr lang="en-US" sz="5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7244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4000" dirty="0" smtClean="0"/>
              <a:t> به منزله ی دبیر خانه ی سازمان است . مسؤولیت انجام امور اداری و دفتری و تأمین وسایل برگزاری مجمع را بر عهده دارد. ریاست این واحد بر عهده ی مدیر کل دفتر بین 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7030A0"/>
                </a:solidFill>
              </a:rPr>
              <a:t>دفتر بین المللی کار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686800" cy="52578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3600" dirty="0" smtClean="0"/>
              <a:t> </a:t>
            </a:r>
            <a:r>
              <a:rPr lang="fa-IR" sz="3600" dirty="0" smtClean="0"/>
              <a:t> *انجام امور دبیر خانه ای نشست مجمع عمومی و هیئت اجرایی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*تشکیل کنفرانس ها و کمیته ها و گردآوری مدارک برای آنها 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*انتشار نشریات گوناگون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*انجام کمک های فنی، مشورتی به کشور های عضو وبه درخواست آنها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rgbClr val="CC0099"/>
                </a:solidFill>
              </a:rPr>
              <a:t>وظایف دفتر بین المللی کار </a:t>
            </a:r>
            <a:r>
              <a:rPr lang="en-US" sz="5400" dirty="0" smtClean="0">
                <a:solidFill>
                  <a:srgbClr val="CC0099"/>
                </a:solidFill>
              </a:rPr>
              <a:t/>
            </a:r>
            <a:br>
              <a:rPr lang="en-US" sz="5400" dirty="0" smtClean="0">
                <a:solidFill>
                  <a:srgbClr val="CC0099"/>
                </a:solidFill>
              </a:rPr>
            </a:br>
            <a:endParaRPr lang="en-US" sz="5400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4102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4000" dirty="0" smtClean="0"/>
              <a:t> *انجام همکاری مشورتی و فنی به سازمان های کارفرمایان و کارگران </a:t>
            </a:r>
          </a:p>
          <a:p>
            <a:pPr algn="r">
              <a:buNone/>
            </a:pPr>
            <a:endParaRPr lang="en-US" sz="4000" dirty="0" smtClean="0"/>
          </a:p>
          <a:p>
            <a:pPr algn="r">
              <a:buNone/>
            </a:pPr>
            <a:r>
              <a:rPr lang="fa-IR" sz="4000" dirty="0" smtClean="0"/>
              <a:t> *اقدام درباره ی اجرای موافقت نامه ها </a:t>
            </a:r>
            <a:endParaRPr lang="en-US" sz="4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10600" cy="49530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/>
              <a:t>هر کشور عضو سازمان ملل متحد با پذیرش اساسنامه ی بین المللی کار به عضویت آن در می آید به شرطی که به تصویب مجمع عمومی با اکثریت دو سوم آرا شامل آرای نماینده گان دولت ها برسد. 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981200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bg2">
                    <a:lumMod val="50000"/>
                  </a:schemeClr>
                </a:solidFill>
              </a:rPr>
              <a:t>عضویت در سازمان بین المللی کار </a:t>
            </a:r>
            <a:r>
              <a:rPr lang="en-US" sz="4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48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10600" cy="48768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/>
              <a:t> *کمک به افزایش نیروی ماهر کار 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*گسترش سازمان های مربوط به کار و کارگران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*بهبود شرایط کار و زندگی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*توسعه ی اقتصادی و اجتماعی کشورهای عضو 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fa-IR" sz="4000" dirty="0" smtClean="0">
                <a:solidFill>
                  <a:srgbClr val="0070C0"/>
                </a:solidFill>
              </a:rPr>
              <a:t>هدف همکاری بین المللی سازمان بین المللی کار  </a:t>
            </a:r>
            <a:r>
              <a:rPr lang="en-US" sz="4000" dirty="0" smtClean="0">
                <a:solidFill>
                  <a:srgbClr val="0070C0"/>
                </a:solidFill>
              </a:rPr>
              <a:t/>
            </a:r>
            <a:br>
              <a:rPr lang="en-US" sz="4000" dirty="0" smtClean="0">
                <a:solidFill>
                  <a:srgbClr val="0070C0"/>
                </a:solidFill>
              </a:rPr>
            </a:b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534400" cy="45720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4000" dirty="0" smtClean="0"/>
              <a:t>این مرکز در سال 1960 بعنوان مرکز بین المللی آموزش و تحقیق در ژنو تأسیس گردید.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905000"/>
          </a:xfrm>
        </p:spPr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rgbClr val="C00000"/>
                </a:solidFill>
              </a:rPr>
              <a:t>انستیتو بین المللی کار </a:t>
            </a:r>
            <a:r>
              <a:rPr lang="en-US" sz="5400" dirty="0" smtClean="0">
                <a:solidFill>
                  <a:srgbClr val="C00000"/>
                </a:solidFill>
              </a:rPr>
              <a:t/>
            </a:r>
            <a:br>
              <a:rPr lang="en-US" sz="5400" dirty="0" smtClean="0">
                <a:solidFill>
                  <a:srgbClr val="C00000"/>
                </a:solidFill>
              </a:rPr>
            </a:br>
            <a:endParaRPr lang="en-US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400" dirty="0" smtClean="0">
                <a:solidFill>
                  <a:srgbClr val="FFFF00"/>
                </a:solidFill>
              </a:rPr>
              <a:t>INTERNATIONAL</a:t>
            </a:r>
            <a:r>
              <a:rPr lang="fa-IR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smtClean="0">
                <a:solidFill>
                  <a:srgbClr val="FFFF00"/>
                </a:solidFill>
              </a:rPr>
              <a:t> LABOUR ORGANISATION 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fa-IR" sz="6000" dirty="0" smtClean="0">
                <a:solidFill>
                  <a:srgbClr val="FF0000"/>
                </a:solidFill>
              </a:rPr>
              <a:t>سازمان بین المللی کار 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53340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/>
              <a:t>در سال 1963 در ایتالیا تأسیس شد وبعنوان یک مرکز مستقل در سازمان بین المللی کار فعالیت دارد. </a:t>
            </a:r>
          </a:p>
          <a:p>
            <a:pPr algn="r">
              <a:buNone/>
            </a:pPr>
            <a:r>
              <a:rPr lang="fa-IR" sz="3600" dirty="0" smtClean="0"/>
              <a:t> </a:t>
            </a:r>
          </a:p>
          <a:p>
            <a:pPr algn="r">
              <a:buNone/>
            </a:pPr>
            <a:r>
              <a:rPr lang="fa-IR" sz="4000" dirty="0" smtClean="0">
                <a:solidFill>
                  <a:srgbClr val="FFFF00"/>
                </a:solidFill>
              </a:rPr>
              <a:t>هدف این مرکز </a:t>
            </a:r>
          </a:p>
          <a:p>
            <a:pPr algn="r">
              <a:buNone/>
            </a:pPr>
            <a:endParaRPr lang="en-US" sz="4000" dirty="0" smtClean="0">
              <a:solidFill>
                <a:srgbClr val="FFFF00"/>
              </a:solidFill>
            </a:endParaRPr>
          </a:p>
          <a:p>
            <a:pPr algn="r">
              <a:buNone/>
            </a:pPr>
            <a:r>
              <a:rPr lang="fa-IR" sz="3600" dirty="0" smtClean="0"/>
              <a:t>آموزش و تربیت سرکارگران ، مربیان ، فن ورزان و مدیران صنایع کوچک و کارشناسان آموزشی ست. 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828800"/>
          </a:xfrm>
        </p:spPr>
        <p:txBody>
          <a:bodyPr>
            <a:noAutofit/>
          </a:bodyPr>
          <a:lstStyle/>
          <a:p>
            <a:r>
              <a:rPr lang="fa-IR" sz="4400" dirty="0" smtClean="0">
                <a:solidFill>
                  <a:srgbClr val="FF0000"/>
                </a:solidFill>
              </a:rPr>
              <a:t>مرکز بین المللی آموزش و تربیت کارکنان فنی 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4102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/>
              <a:t>ایران از سال 1919 عضو این سازمان گردید و سال 1945 هیئت نماینده گی کاملی از سوی ایران در کنفرانس بین المللی کار شرکت کرد. سال 1956 ریاست سی و نهمین دوره ی اجلاسیه ی مجمع بر عهده ی یکی از نماینده گان ایران بود. </a:t>
            </a:r>
            <a:r>
              <a:rPr lang="fa-IR" sz="3600" smtClean="0"/>
              <a:t>سال1968 </a:t>
            </a:r>
            <a:r>
              <a:rPr lang="fa-IR" sz="3600" dirty="0" smtClean="0"/>
              <a:t>،1970 ،1971  بترتیب مجمع بین المللی کار، کمیسیون سازمان بین المللی کار و هفتمین کنفرانس ناحیه ای آسیا در تهران تشکیل گردید.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752600"/>
          </a:xfrm>
        </p:spPr>
        <p:txBody>
          <a:bodyPr>
            <a:noAutofit/>
          </a:bodyPr>
          <a:lstStyle/>
          <a:p>
            <a:pPr algn="ctr"/>
            <a:r>
              <a:rPr lang="fa-IR" sz="5400" dirty="0" smtClean="0">
                <a:solidFill>
                  <a:srgbClr val="7030A0"/>
                </a:solidFill>
              </a:rPr>
              <a:t>ایران و سازمان بین المللی کار       </a:t>
            </a:r>
            <a:r>
              <a:rPr lang="en-US" sz="5400" dirty="0" smtClean="0">
                <a:solidFill>
                  <a:srgbClr val="7030A0"/>
                </a:solidFill>
              </a:rPr>
              <a:t/>
            </a:r>
            <a:br>
              <a:rPr lang="en-US" sz="5400" dirty="0" smtClean="0">
                <a:solidFill>
                  <a:srgbClr val="7030A0"/>
                </a:solidFill>
              </a:rPr>
            </a:b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7" descr="I:\image\تصاویر\تصاویر\brown1280x1024n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/>
          </a:bodyPr>
          <a:lstStyle/>
          <a:p>
            <a:pPr lvl="1" algn="ctr">
              <a:buNone/>
            </a:pPr>
            <a:r>
              <a:rPr lang="fa-IR" sz="4000" dirty="0" smtClean="0">
                <a:solidFill>
                  <a:srgbClr val="00B0F0"/>
                </a:solidFill>
              </a:rPr>
              <a:t>بهبود شرایط کار در سالیان دراز فکر افراد را به خود مشغول کرد و افرادی در این راه گام هایی برداشته و پیشهاد هایی را ارئه کردند . 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6000" dirty="0" smtClean="0">
                <a:solidFill>
                  <a:srgbClr val="FF0000"/>
                </a:solidFill>
              </a:rPr>
              <a:t>تاریخچه</a:t>
            </a:r>
            <a:r>
              <a:rPr lang="fa-IR" sz="6000" dirty="0" smtClean="0"/>
              <a:t> </a:t>
            </a:r>
            <a:endParaRPr lang="en-US" sz="60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839200" cy="6400800"/>
          </a:xfrm>
        </p:spPr>
        <p:txBody>
          <a:bodyPr>
            <a:normAutofit/>
          </a:bodyPr>
          <a:lstStyle/>
          <a:p>
            <a:pPr lvl="0" algn="r">
              <a:buNone/>
            </a:pPr>
            <a:r>
              <a:rPr lang="fa-IR" sz="3200" dirty="0" smtClean="0"/>
              <a:t>*تشکیل اولین کنفرانس بین المللی در سال 1890 در شهر برلین با شرکت نمایندگان 14 کشور؛ تدوین مقرراتی در زمینه حداقل سن اشتغال، بهبود شرایط کارو محدودیت کار زنان ونوجوانان </a:t>
            </a:r>
          </a:p>
          <a:p>
            <a:pPr lvl="0" algn="r">
              <a:buNone/>
            </a:pPr>
            <a:r>
              <a:rPr lang="fa-IR" sz="3200" dirty="0" smtClean="0"/>
              <a:t>                                   </a:t>
            </a:r>
            <a:endParaRPr lang="en-US" sz="3200" dirty="0" smtClean="0"/>
          </a:p>
          <a:p>
            <a:pPr lvl="0" algn="r">
              <a:buNone/>
            </a:pPr>
            <a:r>
              <a:rPr lang="fa-IR" sz="3200" dirty="0" smtClean="0"/>
              <a:t>*سال 1898 تشکیل دومین کنفرانس در بروکسل </a:t>
            </a:r>
          </a:p>
          <a:p>
            <a:pPr lvl="0" algn="r">
              <a:buNone/>
            </a:pPr>
            <a:r>
              <a:rPr lang="fa-IR" sz="3200" dirty="0" smtClean="0"/>
              <a:t>                                  </a:t>
            </a:r>
            <a:endParaRPr lang="en-US" sz="3200" dirty="0" smtClean="0"/>
          </a:p>
          <a:p>
            <a:pPr lvl="0" algn="r">
              <a:buNone/>
            </a:pPr>
            <a:r>
              <a:rPr lang="fa-IR" sz="3200" dirty="0" smtClean="0"/>
              <a:t>*سال 1900 ایجاد " جامعه ی بین المللی حمایت قانونی از کارگران ” </a:t>
            </a:r>
          </a:p>
          <a:p>
            <a:pPr lvl="0" algn="r">
              <a:buNone/>
            </a:pPr>
            <a:endParaRPr lang="en-US" sz="3200" dirty="0" smtClean="0"/>
          </a:p>
          <a:p>
            <a:pPr algn="r">
              <a:buNone/>
            </a:pPr>
            <a:r>
              <a:rPr lang="fa-IR" sz="3200" dirty="0" smtClean="0"/>
              <a:t>*در سال 1919 تأسیس " سازمان بین المللی کار " به موجب ماده ی 13 " قرار داد صلح ورسای " .</a:t>
            </a:r>
            <a:endParaRPr lang="en-US" sz="32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/>
              <a:t> *استقرار عدالت اجتماعی</a:t>
            </a:r>
          </a:p>
          <a:p>
            <a:pPr algn="r">
              <a:buNone/>
            </a:pPr>
            <a:r>
              <a:rPr lang="fa-IR" sz="3600" dirty="0" smtClean="0"/>
              <a:t>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*آزادی و امنیت اقتصادی </a:t>
            </a:r>
          </a:p>
          <a:p>
            <a:pPr algn="r">
              <a:buNone/>
            </a:pPr>
            <a:r>
              <a:rPr lang="fa-IR" sz="3600" dirty="0" smtClean="0"/>
              <a:t>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*ایجاد فرصت هایی برابر برای همه ی ملت ها </a:t>
            </a:r>
            <a:endParaRPr lang="en-US" sz="3600" dirty="0" smtClean="0"/>
          </a:p>
          <a:p>
            <a:pPr>
              <a:buNone/>
            </a:pP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2590800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rgbClr val="FF0000"/>
                </a:solidFill>
              </a:rPr>
              <a:t>هدف از تأسیس این سازمان </a:t>
            </a:r>
            <a:r>
              <a:rPr lang="en-US" sz="4800" dirty="0" smtClean="0">
                <a:solidFill>
                  <a:srgbClr val="FF0000"/>
                </a:solidFill>
              </a:rPr>
              <a:t/>
            </a:r>
            <a:br>
              <a:rPr lang="en-US" sz="4800" dirty="0" smtClean="0">
                <a:solidFill>
                  <a:srgbClr val="FF0000"/>
                </a:solidFill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4000" dirty="0" smtClean="0"/>
              <a:t>در آغاز تأسیس در حدود 45 کشور به عضویت این سازمان درآمدند . هم اکنون در حدود 177 کشور عضواین سازمان هستند .</a:t>
            </a:r>
          </a:p>
          <a:p>
            <a:pPr algn="r">
              <a:buNone/>
            </a:pPr>
            <a:r>
              <a:rPr lang="fa-IR" sz="4000" dirty="0" smtClean="0"/>
              <a:t>               </a:t>
            </a:r>
            <a:endParaRPr lang="en-US" sz="4000" dirty="0" smtClean="0"/>
          </a:p>
          <a:p>
            <a:pPr algn="r">
              <a:buNone/>
            </a:pPr>
            <a:r>
              <a:rPr lang="fa-IR" sz="4000" dirty="0" smtClean="0"/>
              <a:t>نشست های این سازمان در خرداد ماه هر سال در شهر ژنو تشکیل می شود. </a:t>
            </a:r>
            <a:endParaRPr lang="en-US" sz="40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7244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2800" dirty="0" smtClean="0"/>
              <a:t> *کار جنبه ی کالا ندارد.                                                  *آزادی بیان و اجتماعات لازمه ی پیشرفت پویاست .</a:t>
            </a:r>
          </a:p>
          <a:p>
            <a:pPr algn="r">
              <a:buNone/>
            </a:pPr>
            <a:r>
              <a:rPr lang="fa-IR" sz="2800" dirty="0" smtClean="0"/>
              <a:t> </a:t>
            </a:r>
            <a:endParaRPr lang="en-US" sz="2800" dirty="0" smtClean="0"/>
          </a:p>
          <a:p>
            <a:pPr algn="r">
              <a:buNone/>
            </a:pPr>
            <a:r>
              <a:rPr lang="fa-IR" sz="2800" dirty="0" smtClean="0"/>
              <a:t> *فقر در هر جای جهان باشد ، سعادت را در دیگر نقاط جهان به خطر می اندازد.</a:t>
            </a:r>
            <a:endParaRPr lang="en-US" sz="2800" dirty="0" smtClean="0"/>
          </a:p>
          <a:p>
            <a:pPr algn="r">
              <a:buNone/>
            </a:pPr>
            <a:r>
              <a:rPr lang="fa-IR" sz="2800" dirty="0" smtClean="0"/>
              <a:t>	 *همه ی مردم جهان با چشم پوشی از نژاد، باور وجنسیت حق دارند که رفاه مادی و معنوی خود را با برخورداری از آزادی و احترام، امنیت اقتصادی و برابری حقوق تعقیب کنند. </a:t>
            </a:r>
            <a:endParaRPr lang="en-US" sz="2800" dirty="0" smtClean="0"/>
          </a:p>
          <a:p>
            <a:pPr algn="r"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22098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rgbClr val="7030A0"/>
                </a:solidFill>
              </a:rPr>
              <a:t>اصول اعلامیه ی نشست  فیلادلفیا در سال 1944 واقع در امریکا 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/>
              <a:t> *اشتغال برای همه ی افراد و افزایش سطح زندگی 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 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*به کار گماردن کارگران در شغل هایی که با قابلیت های آنها متناسب باشد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 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*ایجاد امکانات و تسهیلات لازم برای آموزش کارگران 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76400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rgbClr val="FFFF00"/>
                </a:solidFill>
              </a:rPr>
              <a:t>وظایف سازمان بین المللی کار </a:t>
            </a:r>
            <a:r>
              <a:rPr lang="en-US" sz="4800" dirty="0" smtClean="0">
                <a:solidFill>
                  <a:srgbClr val="FFFF00"/>
                </a:solidFill>
              </a:rPr>
              <a:t/>
            </a:r>
            <a:br>
              <a:rPr lang="en-US" sz="4800" dirty="0" smtClean="0">
                <a:solidFill>
                  <a:srgbClr val="FFFF00"/>
                </a:solidFill>
              </a:rPr>
            </a:b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dirty="0" smtClean="0"/>
              <a:t> *ایجاد امکانات پیشرفت و ترقی برای همه ی مردم به طور عادلانه از نظر دستمزد، سختی کارو شرایط کار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*ایجاد همکاری مطلوب میان کارگر و کارفرمایان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 </a:t>
            </a:r>
            <a:endParaRPr lang="en-US" sz="3600" dirty="0" smtClean="0"/>
          </a:p>
          <a:p>
            <a:pPr algn="r">
              <a:buNone/>
            </a:pPr>
            <a:r>
              <a:rPr lang="en-US" sz="3600" dirty="0" smtClean="0"/>
              <a:t>     </a:t>
            </a:r>
            <a:r>
              <a:rPr lang="fa-IR" sz="3600" dirty="0" smtClean="0"/>
              <a:t> *پشتیبانی از سلامت کارگران در همه ی شغل ها      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 </a:t>
            </a:r>
            <a:endParaRPr lang="en-US" sz="3600" dirty="0" smtClean="0"/>
          </a:p>
          <a:p>
            <a:pPr algn="r">
              <a:buNone/>
            </a:pPr>
            <a:r>
              <a:rPr lang="fa-IR" sz="3600" dirty="0" smtClean="0"/>
              <a:t> *فراهم کردن تسهیلات رفاهی کودکان و مادران</a:t>
            </a:r>
            <a:endParaRPr lang="en-US" sz="3600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</TotalTime>
  <Words>801</Words>
  <Application>Microsoft Office PowerPoint</Application>
  <PresentationFormat>On-screen Show (4:3)</PresentationFormat>
  <Paragraphs>82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Solstice</vt:lpstr>
      <vt:lpstr>Paper</vt:lpstr>
      <vt:lpstr>PowerPoint Presentation</vt:lpstr>
      <vt:lpstr>  سازمان بین المللی کار </vt:lpstr>
      <vt:lpstr>تاریخچه </vt:lpstr>
      <vt:lpstr>PowerPoint Presentation</vt:lpstr>
      <vt:lpstr>هدف از تأسیس این سازمان  </vt:lpstr>
      <vt:lpstr>PowerPoint Presentation</vt:lpstr>
      <vt:lpstr>اصول اعلامیه ی نشست  فیلادلفیا در سال 1944 واقع در امریکا </vt:lpstr>
      <vt:lpstr>وظایف سازمان بین المللی کار  </vt:lpstr>
      <vt:lpstr>PowerPoint Presentation</vt:lpstr>
      <vt:lpstr>PowerPoint Presentation</vt:lpstr>
      <vt:lpstr>تشکیلات سازمان بین المللی کار  </vt:lpstr>
      <vt:lpstr>وظایف مجمع عمومی </vt:lpstr>
      <vt:lpstr>هیئت اجرایی</vt:lpstr>
      <vt:lpstr>دفتر بین المللی کار</vt:lpstr>
      <vt:lpstr>وظایف دفتر بین المللی کار  </vt:lpstr>
      <vt:lpstr>PowerPoint Presentation</vt:lpstr>
      <vt:lpstr>عضویت در سازمان بین المللی کار  </vt:lpstr>
      <vt:lpstr>هدف همکاری بین المللی سازمان بین المللی کار   </vt:lpstr>
      <vt:lpstr>انستیتو بین المللی کار  </vt:lpstr>
      <vt:lpstr>مرکز بین المللی آموزش و تربیت کارکنان فنی  </vt:lpstr>
      <vt:lpstr>ایران و سازمان بین المللی کار      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dr.mirzaei</cp:lastModifiedBy>
  <cp:revision>32</cp:revision>
  <dcterms:created xsi:type="dcterms:W3CDTF">2006-08-16T00:00:00Z</dcterms:created>
  <dcterms:modified xsi:type="dcterms:W3CDTF">2014-10-15T18:54:04Z</dcterms:modified>
</cp:coreProperties>
</file>