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85" r:id="rId3"/>
    <p:sldId id="286" r:id="rId4"/>
    <p:sldId id="287" r:id="rId5"/>
    <p:sldId id="283" r:id="rId6"/>
    <p:sldId id="284" r:id="rId7"/>
    <p:sldId id="281" r:id="rId8"/>
    <p:sldId id="282" r:id="rId9"/>
    <p:sldId id="258" r:id="rId10"/>
    <p:sldId id="266" r:id="rId11"/>
    <p:sldId id="264" r:id="rId12"/>
    <p:sldId id="272" r:id="rId13"/>
    <p:sldId id="260" r:id="rId14"/>
    <p:sldId id="261" r:id="rId15"/>
    <p:sldId id="275" r:id="rId16"/>
  </p:sldIdLst>
  <p:sldSz cx="9144000" cy="6858000" type="screen4x3"/>
  <p:notesSz cx="67818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84" autoAdjust="0"/>
    <p:restoredTop sz="89029" autoAdjust="0"/>
  </p:normalViewPr>
  <p:slideViewPr>
    <p:cSldViewPr>
      <p:cViewPr>
        <p:scale>
          <a:sx n="51" d="100"/>
          <a:sy n="51" d="100"/>
        </p:scale>
        <p:origin x="-324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3B437-971C-406E-A72B-6F1C961AD092}" type="doc">
      <dgm:prSet loTypeId="urn:microsoft.com/office/officeart/2005/8/layout/hierarchy2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A2ACEFB-D534-4D39-BC98-B2841F7B6640}" type="pres">
      <dgm:prSet presAssocID="{D4F3B437-971C-406E-A72B-6F1C961AD092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F001526-2108-48E6-871F-4A333912D1EE}" type="presOf" srcId="{D4F3B437-971C-406E-A72B-6F1C961AD092}" destId="{0A2ACEFB-D534-4D39-BC98-B2841F7B6640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3B437-971C-406E-A72B-6F1C961AD092}" type="doc">
      <dgm:prSet loTypeId="urn:microsoft.com/office/officeart/2005/8/layout/hierarchy2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A2ACEFB-D534-4D39-BC98-B2841F7B6640}" type="pres">
      <dgm:prSet presAssocID="{D4F3B437-971C-406E-A72B-6F1C961AD092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1B25B5BC-10A4-4680-8228-74354221C2E4}" type="presOf" srcId="{D4F3B437-971C-406E-A72B-6F1C961AD092}" destId="{0A2ACEFB-D534-4D39-BC98-B2841F7B6640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F3B437-971C-406E-A72B-6F1C961AD092}" type="doc">
      <dgm:prSet loTypeId="urn:microsoft.com/office/officeart/2005/8/layout/hierarchy2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A2ACEFB-D534-4D39-BC98-B2841F7B6640}" type="pres">
      <dgm:prSet presAssocID="{D4F3B437-971C-406E-A72B-6F1C961AD092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564FA29-DD7F-4412-94DE-F930C1C0BC9C}" type="presOf" srcId="{D4F3B437-971C-406E-A72B-6F1C961AD092}" destId="{0A2ACEFB-D534-4D39-BC98-B2841F7B6640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F3B437-971C-406E-A72B-6F1C961AD092}" type="doc">
      <dgm:prSet loTypeId="urn:microsoft.com/office/officeart/2005/8/layout/hierarchy2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A2ACEFB-D534-4D39-BC98-B2841F7B6640}" type="pres">
      <dgm:prSet presAssocID="{D4F3B437-971C-406E-A72B-6F1C961AD092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F22F636-8F99-4D00-A8B6-1EA810DFEB3F}" type="presOf" srcId="{D4F3B437-971C-406E-A72B-6F1C961AD092}" destId="{0A2ACEFB-D534-4D39-BC98-B2841F7B6640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43734-9F60-4F3E-8F42-FF4336A34334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241E0-DFDC-4256-96AD-695AA2E21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2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241E0-DFDC-4256-96AD-695AA2E21F1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5903B-654B-4838-A7A6-52CB67CBAD79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BD4089-7532-46DA-979A-D3BFB1AA10C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12088" cy="1728192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کارگاه حمایت از شهود و بزه­ديدگان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13و14 آبان 1392- تهران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812088" cy="4464496"/>
          </a:xfrm>
          <a:noFill/>
        </p:spPr>
        <p:txBody>
          <a:bodyPr>
            <a:normAutofit/>
          </a:bodyPr>
          <a:lstStyle/>
          <a:p>
            <a:pPr algn="ctr" rtl="1"/>
            <a:endParaRPr lang="fa-IR" dirty="0" smtClean="0"/>
          </a:p>
          <a:p>
            <a:pPr lvl="2" algn="ctr" rtl="1"/>
            <a:endParaRPr lang="fa-IR" b="1" dirty="0"/>
          </a:p>
          <a:p>
            <a:pPr marL="0" indent="0" algn="ctr" rtl="1">
              <a:buNone/>
            </a:pPr>
            <a:r>
              <a:rPr lang="fa-IR" sz="4800" b="1" dirty="0" smtClean="0">
                <a:cs typeface="B Nazanin" pitchFamily="2" charset="-78"/>
              </a:rPr>
              <a:t>حمايت </a:t>
            </a:r>
            <a:r>
              <a:rPr lang="fa-IR" sz="4800" b="1" dirty="0">
                <a:cs typeface="B Nazanin" pitchFamily="2" charset="-78"/>
              </a:rPr>
              <a:t>از </a:t>
            </a:r>
            <a:r>
              <a:rPr lang="fa-IR" sz="4800" b="1" dirty="0" smtClean="0">
                <a:cs typeface="B Nazanin" pitchFamily="2" charset="-78"/>
              </a:rPr>
              <a:t>بزه­ديدگان</a:t>
            </a:r>
          </a:p>
          <a:p>
            <a:pPr marL="0" indent="0" algn="ctr" rtl="1">
              <a:buNone/>
            </a:pPr>
            <a:r>
              <a:rPr lang="fa-IR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در لایحه آئین دادرسی کیفری</a:t>
            </a:r>
          </a:p>
          <a:p>
            <a:pPr marL="0" indent="0" algn="ctr" rtl="1">
              <a:buNone/>
            </a:pPr>
            <a:endParaRPr lang="fa-IR" b="1" dirty="0">
              <a:cs typeface="B Nazanin" pitchFamily="2" charset="-78"/>
            </a:endParaRPr>
          </a:p>
          <a:p>
            <a:pPr marL="0" indent="0" algn="ctr" rtl="1">
              <a:buNone/>
            </a:pPr>
            <a:endParaRPr lang="en-US" dirty="0">
              <a:cs typeface="B Nazanin" pitchFamily="2" charset="-78"/>
            </a:endParaRPr>
          </a:p>
          <a:p>
            <a:pPr marL="0" indent="0" rtl="1">
              <a:buNone/>
            </a:pPr>
            <a:r>
              <a:rPr lang="fa-IR" dirty="0" smtClean="0">
                <a:cs typeface="B Nazanin" pitchFamily="2" charset="-78"/>
              </a:rPr>
              <a:t>دکتر </a:t>
            </a:r>
            <a:r>
              <a:rPr lang="fa-IR" dirty="0" smtClean="0">
                <a:cs typeface="B Nazanin" pitchFamily="2" charset="-78"/>
              </a:rPr>
              <a:t>محمد بارانی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رویکرد عدالت ترمیمی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686800" cy="5229199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1- به رسمیت شناختن عدالت ترمیمی در آ.د.ک (1-82)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 2- دادن </a:t>
            </a:r>
            <a:r>
              <a:rPr lang="fa-IR" sz="2800" dirty="0">
                <a:cs typeface="B Nazanin" pitchFamily="2" charset="-78"/>
              </a:rPr>
              <a:t>مهلت </a:t>
            </a:r>
            <a:r>
              <a:rPr lang="fa-IR" sz="2800" dirty="0" smtClean="0">
                <a:cs typeface="B Nazanin" pitchFamily="2" charset="-78"/>
              </a:rPr>
              <a:t>دو ماهه به </a:t>
            </a:r>
            <a:r>
              <a:rPr lang="fa-IR" sz="2800" dirty="0">
                <a:cs typeface="B Nazanin" pitchFamily="2" charset="-78"/>
              </a:rPr>
              <a:t>متهم جهت جلب رضايت </a:t>
            </a:r>
            <a:r>
              <a:rPr lang="fa-IR" sz="2800" dirty="0" smtClean="0">
                <a:cs typeface="B Nazanin" pitchFamily="2" charset="-78"/>
              </a:rPr>
              <a:t>بزه­ديده(موافق) در </a:t>
            </a:r>
            <a:r>
              <a:rPr lang="fa-IR" sz="2800" dirty="0">
                <a:cs typeface="B Nazanin" pitchFamily="2" charset="-78"/>
              </a:rPr>
              <a:t>جرايم قابل </a:t>
            </a:r>
            <a:r>
              <a:rPr lang="fa-IR" sz="2800" dirty="0" smtClean="0">
                <a:cs typeface="B Nazanin" pitchFamily="2" charset="-78"/>
              </a:rPr>
              <a:t>تعليق درجه </a:t>
            </a:r>
            <a:r>
              <a:rPr lang="fa-IR" sz="2800" dirty="0">
                <a:cs typeface="B Nazanin" pitchFamily="2" charset="-78"/>
              </a:rPr>
              <a:t>6، 7 و </a:t>
            </a:r>
            <a:r>
              <a:rPr lang="fa-IR" sz="2800" dirty="0" smtClean="0">
                <a:cs typeface="B Nazanin" pitchFamily="2" charset="-78"/>
              </a:rPr>
              <a:t>8 (82)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 3- ارجاع </a:t>
            </a:r>
            <a:r>
              <a:rPr lang="fa-IR" sz="2800" dirty="0">
                <a:cs typeface="B Nazanin" pitchFamily="2" charset="-78"/>
              </a:rPr>
              <a:t>به شوراي حل اختلاف </a:t>
            </a:r>
            <a:r>
              <a:rPr lang="fa-IR" sz="2800" dirty="0" smtClean="0">
                <a:cs typeface="B Nazanin" pitchFamily="2" charset="-78"/>
              </a:rPr>
              <a:t>با </a:t>
            </a:r>
            <a:r>
              <a:rPr lang="fa-IR" sz="2800" dirty="0">
                <a:cs typeface="B Nazanin" pitchFamily="2" charset="-78"/>
              </a:rPr>
              <a:t>رضايت </a:t>
            </a:r>
            <a:r>
              <a:rPr lang="fa-IR" sz="2800" dirty="0" smtClean="0">
                <a:cs typeface="B Nazanin" pitchFamily="2" charset="-78"/>
              </a:rPr>
              <a:t>طرفين (</a:t>
            </a:r>
            <a:r>
              <a:rPr lang="fa-IR" sz="2800" dirty="0">
                <a:cs typeface="B Nazanin" pitchFamily="2" charset="-78"/>
              </a:rPr>
              <a:t>82)</a:t>
            </a:r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 4-تعليق </a:t>
            </a:r>
            <a:r>
              <a:rPr lang="fa-IR" sz="2800" dirty="0">
                <a:cs typeface="B Nazanin" pitchFamily="2" charset="-78"/>
              </a:rPr>
              <a:t>تعقيب در مورد جرايم غيرقابل گذشت، در </a:t>
            </a:r>
            <a:r>
              <a:rPr lang="fa-IR" sz="2800" dirty="0" smtClean="0">
                <a:cs typeface="B Nazanin" pitchFamily="2" charset="-78"/>
              </a:rPr>
              <a:t>صورت </a:t>
            </a:r>
            <a:r>
              <a:rPr lang="fa-IR" sz="2800" dirty="0">
                <a:cs typeface="B Nazanin" pitchFamily="2" charset="-78"/>
              </a:rPr>
              <a:t>گذشت </a:t>
            </a:r>
            <a:r>
              <a:rPr lang="fa-IR" sz="2800" dirty="0" smtClean="0">
                <a:cs typeface="B Nazanin" pitchFamily="2" charset="-78"/>
              </a:rPr>
              <a:t>شاكي </a:t>
            </a:r>
            <a:r>
              <a:rPr lang="fa-IR" sz="2800" dirty="0">
                <a:cs typeface="B Nazanin" pitchFamily="2" charset="-78"/>
              </a:rPr>
              <a:t>يا جبران </a:t>
            </a:r>
            <a:r>
              <a:rPr lang="fa-IR" sz="2800" dirty="0" smtClean="0">
                <a:cs typeface="B Nazanin" pitchFamily="2" charset="-78"/>
              </a:rPr>
              <a:t>خسارت (81)</a:t>
            </a:r>
            <a:endParaRPr lang="en-US" sz="2800" dirty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5-تهيه </a:t>
            </a:r>
            <a:r>
              <a:rPr lang="ar-SA" sz="2800" dirty="0">
                <a:cs typeface="B Nazanin" pitchFamily="2" charset="-78"/>
              </a:rPr>
              <a:t>آيين­نامه </a:t>
            </a:r>
            <a:r>
              <a:rPr lang="fa-IR" sz="2800" dirty="0" smtClean="0">
                <a:cs typeface="B Nazanin" pitchFamily="2" charset="-78"/>
              </a:rPr>
              <a:t>ميانجيگري (84)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6-</a:t>
            </a:r>
            <a:r>
              <a:rPr lang="en-US" sz="2800" dirty="0" smtClean="0">
                <a:cs typeface="B Nazanin" pitchFamily="2" charset="-78"/>
              </a:rPr>
              <a:t>NGO </a:t>
            </a:r>
            <a:r>
              <a:rPr lang="fa-IR" sz="2800" dirty="0" smtClean="0">
                <a:cs typeface="B Nazanin" pitchFamily="2" charset="-78"/>
              </a:rPr>
              <a:t>ها و </a:t>
            </a:r>
            <a:r>
              <a:rPr lang="fa-IR" sz="2800" dirty="0">
                <a:cs typeface="B Nazanin" pitchFamily="2" charset="-78"/>
              </a:rPr>
              <a:t>حمايت از </a:t>
            </a:r>
            <a:r>
              <a:rPr lang="fa-IR" sz="2800" dirty="0" smtClean="0">
                <a:cs typeface="B Nazanin" pitchFamily="2" charset="-78"/>
              </a:rPr>
              <a:t>بزه­ديدگان:1- </a:t>
            </a:r>
            <a:r>
              <a:rPr lang="fa-IR" sz="2800" dirty="0">
                <a:cs typeface="B Nazanin" pitchFamily="2" charset="-78"/>
              </a:rPr>
              <a:t>اعلام جرم 2-اقامه دليل </a:t>
            </a:r>
            <a:r>
              <a:rPr lang="fa-IR" sz="2800" dirty="0" smtClean="0">
                <a:cs typeface="B Nazanin" pitchFamily="2" charset="-78"/>
              </a:rPr>
              <a:t>3- اعتراض (66)</a:t>
            </a:r>
            <a:endParaRPr lang="en-US" sz="2800" dirty="0">
              <a:cs typeface="B Nazanin" pitchFamily="2" charset="-78"/>
            </a:endParaRPr>
          </a:p>
          <a:p>
            <a:pPr algn="r" rtl="1"/>
            <a:endParaRPr lang="en-US" dirty="0"/>
          </a:p>
          <a:p>
            <a:pPr algn="r" rtl="1"/>
            <a:endParaRPr lang="fa-IR" dirty="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48226754"/>
              </p:ext>
            </p:extLst>
          </p:nvPr>
        </p:nvGraphicFramePr>
        <p:xfrm>
          <a:off x="357158" y="1142984"/>
          <a:ext cx="850112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1</a:t>
            </a:r>
            <a:r>
              <a:rPr lang="fa-IR" sz="4000" dirty="0" smtClean="0">
                <a:solidFill>
                  <a:srgbClr val="FFFF00"/>
                </a:solidFill>
              </a:rPr>
              <a:t>بزه­ديده بازیگر موثر </a:t>
            </a:r>
            <a:endParaRPr lang="fa-IR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sz="3500" dirty="0" smtClean="0">
                <a:cs typeface="B Nazanin" pitchFamily="2" charset="-78"/>
              </a:rPr>
              <a:t>1- آغازگر و خاتمه دهنده دعوا (13،11،64، 68)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2- مداخله </a:t>
            </a:r>
            <a:r>
              <a:rPr lang="en-US" sz="3500" dirty="0" smtClean="0">
                <a:cs typeface="B Nazanin" pitchFamily="2" charset="-78"/>
              </a:rPr>
              <a:t>NGO</a:t>
            </a:r>
            <a:r>
              <a:rPr lang="fa-IR" sz="3500" dirty="0" smtClean="0">
                <a:cs typeface="B Nazanin" pitchFamily="2" charset="-78"/>
              </a:rPr>
              <a:t>ها در دعوا (ت1-66)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3- تعليق تعقيب (ماده81)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4- ترک </a:t>
            </a:r>
            <a:r>
              <a:rPr lang="fa-IR" sz="3500" dirty="0">
                <a:cs typeface="B Nazanin" pitchFamily="2" charset="-78"/>
              </a:rPr>
              <a:t>تعقيب </a:t>
            </a:r>
            <a:r>
              <a:rPr lang="fa-IR" sz="3500" dirty="0" smtClean="0">
                <a:cs typeface="B Nazanin" pitchFamily="2" charset="-78"/>
              </a:rPr>
              <a:t>(79)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5- غیر علنی کردن دعوا (352)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6- میزان مجازات (483)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</a:rPr>
              <a:t>2 </a:t>
            </a:r>
            <a:r>
              <a:rPr lang="fa-IR" sz="4000" dirty="0" smtClean="0">
                <a:solidFill>
                  <a:srgbClr val="FFFF00"/>
                </a:solidFill>
              </a:rPr>
              <a:t>بزه­ديده </a:t>
            </a:r>
            <a:r>
              <a:rPr lang="fa-IR" sz="4000" dirty="0">
                <a:solidFill>
                  <a:srgbClr val="FFFF00"/>
                </a:solidFill>
              </a:rPr>
              <a:t>بازیگر موثر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7- </a:t>
            </a:r>
            <a:r>
              <a:rPr lang="fa-IR" dirty="0">
                <a:cs typeface="B Nazanin" pitchFamily="2" charset="-78"/>
              </a:rPr>
              <a:t>اتخاذ تصميم در مورد زنداني (553،520)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8- نقض تعهدات تعلیق و مداخله </a:t>
            </a:r>
            <a:r>
              <a:rPr lang="fa-IR" dirty="0" smtClean="0">
                <a:solidFill>
                  <a:srgbClr val="002060"/>
                </a:solidFill>
                <a:cs typeface="B Nazanin" pitchFamily="2" charset="-78"/>
              </a:rPr>
              <a:t>بزه­ديده </a:t>
            </a:r>
            <a:r>
              <a:rPr lang="fa-IR" dirty="0" smtClean="0">
                <a:cs typeface="B Nazanin" pitchFamily="2" charset="-78"/>
              </a:rPr>
              <a:t>(555)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9- حضور </a:t>
            </a:r>
            <a:r>
              <a:rPr lang="fa-IR" dirty="0">
                <a:solidFill>
                  <a:srgbClr val="002060"/>
                </a:solidFill>
                <a:cs typeface="B Nazanin" pitchFamily="2" charset="-78"/>
              </a:rPr>
              <a:t>بزه­ديده </a:t>
            </a:r>
            <a:r>
              <a:rPr lang="fa-IR" dirty="0" smtClean="0">
                <a:cs typeface="B Nazanin" pitchFamily="2" charset="-78"/>
              </a:rPr>
              <a:t>در تحقيق و </a:t>
            </a:r>
            <a:r>
              <a:rPr lang="fa-IR" dirty="0">
                <a:cs typeface="B Nazanin" pitchFamily="2" charset="-78"/>
              </a:rPr>
              <a:t>معاينه </a:t>
            </a:r>
            <a:r>
              <a:rPr lang="fa-IR" dirty="0" smtClean="0">
                <a:cs typeface="B Nazanin" pitchFamily="2" charset="-78"/>
              </a:rPr>
              <a:t>محلي (108)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10- تعيين جرم مشهود توسط </a:t>
            </a:r>
            <a:r>
              <a:rPr lang="fa-IR" dirty="0" smtClean="0">
                <a:solidFill>
                  <a:srgbClr val="002060"/>
                </a:solidFill>
                <a:cs typeface="B Nazanin" pitchFamily="2" charset="-78"/>
              </a:rPr>
              <a:t>بزه­ديده (</a:t>
            </a:r>
            <a:r>
              <a:rPr lang="fa-IR" dirty="0" smtClean="0">
                <a:cs typeface="B Nazanin" pitchFamily="2" charset="-78"/>
              </a:rPr>
              <a:t>ب-45</a:t>
            </a:r>
            <a:r>
              <a:rPr lang="fa-IR" dirty="0" smtClean="0">
                <a:solidFill>
                  <a:srgbClr val="002060"/>
                </a:solidFill>
                <a:cs typeface="B Nazanin" pitchFamily="2" charset="-78"/>
              </a:rPr>
              <a:t>)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458693979"/>
              </p:ext>
            </p:extLst>
          </p:nvPr>
        </p:nvGraphicFramePr>
        <p:xfrm>
          <a:off x="357158" y="1142984"/>
          <a:ext cx="850112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برخی از کاستی ها لایحه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32048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 </a:t>
            </a:r>
            <a:r>
              <a:rPr lang="fa-IR" dirty="0" smtClean="0">
                <a:cs typeface="B Nazanin" pitchFamily="2" charset="-78"/>
              </a:rPr>
              <a:t>1- </a:t>
            </a:r>
            <a:r>
              <a:rPr lang="fa-IR" dirty="0">
                <a:cs typeface="B Nazanin" pitchFamily="2" charset="-78"/>
              </a:rPr>
              <a:t>تغيير مسير غرامت از </a:t>
            </a:r>
            <a:r>
              <a:rPr lang="fa-IR" dirty="0" smtClean="0">
                <a:cs typeface="B Nazanin" pitchFamily="2" charset="-78"/>
              </a:rPr>
              <a:t>بزه­ديده به </a:t>
            </a:r>
            <a:r>
              <a:rPr lang="fa-IR" dirty="0">
                <a:cs typeface="B Nazanin" pitchFamily="2" charset="-78"/>
              </a:rPr>
              <a:t>خزانه دولت</a:t>
            </a:r>
            <a:r>
              <a:rPr lang="fa-IR" cap="all" dirty="0">
                <a:effectLst>
                  <a:reflection blurRad="12700" stA="48000" endA="300" endPos="55000" dir="5400000" sy="-90000" algn="bl"/>
                </a:effectLst>
                <a:cs typeface="B Nazanin" pitchFamily="2" charset="-78"/>
              </a:rPr>
              <a:t> 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 2- تسكين </a:t>
            </a:r>
            <a:r>
              <a:rPr lang="fa-IR" dirty="0">
                <a:cs typeface="B Nazanin" pitchFamily="2" charset="-78"/>
              </a:rPr>
              <a:t>ناملايمات روحي و </a:t>
            </a:r>
            <a:r>
              <a:rPr lang="fa-IR" dirty="0" smtClean="0">
                <a:cs typeface="B Nazanin" pitchFamily="2" charset="-78"/>
              </a:rPr>
              <a:t>رواني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3- وکیل تسخیری برای بزه­ديده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 4- مداخله ترمیمی ضابطان دادگستری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5- جبران خسارت مازاد بر دیه و خسارت معنوی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6- توازن بین حقوق بزه­ديده و حقوق دفاعی متهم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43826111"/>
              </p:ext>
            </p:extLst>
          </p:nvPr>
        </p:nvGraphicFramePr>
        <p:xfrm>
          <a:off x="357158" y="1142984"/>
          <a:ext cx="850112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effectLst/>
              </a:rPr>
              <a:t>عدم توازن </a:t>
            </a:r>
            <a:r>
              <a:rPr lang="fa-IR" dirty="0">
                <a:solidFill>
                  <a:srgbClr val="FFFF00"/>
                </a:solidFill>
                <a:effectLst/>
              </a:rPr>
              <a:t>بين حقوق بزه ديده و متهم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4864"/>
            <a:ext cx="8686800" cy="3875261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>
                <a:cs typeface="B Nazanin" pitchFamily="2" charset="-78"/>
              </a:rPr>
              <a:t>1- ممنوعيت </a:t>
            </a:r>
            <a:r>
              <a:rPr lang="fa-IR" dirty="0">
                <a:cs typeface="B Nazanin" pitchFamily="2" charset="-78"/>
              </a:rPr>
              <a:t>ملاقات با وكيل در جرايم عليه </a:t>
            </a:r>
            <a:r>
              <a:rPr lang="fa-IR" dirty="0" smtClean="0">
                <a:cs typeface="B Nazanin" pitchFamily="2" charset="-78"/>
              </a:rPr>
              <a:t>امنيت،‌ سرقت، موادمخدر </a:t>
            </a:r>
            <a:r>
              <a:rPr lang="fa-IR" dirty="0">
                <a:cs typeface="B Nazanin" pitchFamily="2" charset="-78"/>
              </a:rPr>
              <a:t>و روانگردان و يا جرايم بندهاي الف- ب و پ</a:t>
            </a:r>
            <a:r>
              <a:rPr lang="fa-IR" dirty="0" smtClean="0">
                <a:cs typeface="B Nazanin" pitchFamily="2" charset="-78"/>
              </a:rPr>
              <a:t>، ‌تا </a:t>
            </a:r>
            <a:r>
              <a:rPr lang="fa-IR" dirty="0">
                <a:cs typeface="B Nazanin" pitchFamily="2" charset="-78"/>
              </a:rPr>
              <a:t>يك </a:t>
            </a:r>
            <a:r>
              <a:rPr lang="fa-IR" dirty="0" smtClean="0">
                <a:cs typeface="B Nazanin" pitchFamily="2" charset="-78"/>
              </a:rPr>
              <a:t>هفته (</a:t>
            </a:r>
            <a:r>
              <a:rPr lang="fa-IR" dirty="0">
                <a:cs typeface="B Nazanin" pitchFamily="2" charset="-78"/>
              </a:rPr>
              <a:t>ت48</a:t>
            </a:r>
            <a:r>
              <a:rPr lang="fa-IR" dirty="0" smtClean="0">
                <a:cs typeface="B Nazanin" pitchFamily="2" charset="-78"/>
              </a:rPr>
              <a:t>)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 2- ممنوعیت تماس </a:t>
            </a:r>
            <a:r>
              <a:rPr lang="fa-IR" dirty="0">
                <a:cs typeface="B Nazanin" pitchFamily="2" charset="-78"/>
              </a:rPr>
              <a:t>تلفني يا </a:t>
            </a:r>
            <a:r>
              <a:rPr lang="fa-IR" dirty="0" smtClean="0">
                <a:cs typeface="B Nazanin" pitchFamily="2" charset="-78"/>
              </a:rPr>
              <a:t>هر </a:t>
            </a:r>
            <a:r>
              <a:rPr lang="fa-IR" dirty="0">
                <a:cs typeface="B Nazanin" pitchFamily="2" charset="-78"/>
              </a:rPr>
              <a:t>وسيله ديگر با خانواده و آشنايان فرد بازداشتي </a:t>
            </a:r>
            <a:r>
              <a:rPr lang="fa-IR" dirty="0" smtClean="0">
                <a:cs typeface="B Nazanin" pitchFamily="2" charset="-78"/>
              </a:rPr>
              <a:t>بنا بر </a:t>
            </a:r>
            <a:r>
              <a:rPr lang="fa-IR" dirty="0">
                <a:cs typeface="B Nazanin" pitchFamily="2" charset="-78"/>
              </a:rPr>
              <a:t>ضرورت </a:t>
            </a:r>
            <a:r>
              <a:rPr lang="fa-IR" dirty="0" smtClean="0">
                <a:cs typeface="B Nazanin" pitchFamily="2" charset="-78"/>
              </a:rPr>
              <a:t>تحقيقات (</a:t>
            </a:r>
            <a:r>
              <a:rPr lang="fa-IR" dirty="0">
                <a:cs typeface="B Nazanin" pitchFamily="2" charset="-78"/>
              </a:rPr>
              <a:t>50</a:t>
            </a:r>
            <a:r>
              <a:rPr lang="fa-IR" dirty="0" smtClean="0">
                <a:cs typeface="B Nazanin" pitchFamily="2" charset="-78"/>
              </a:rPr>
              <a:t>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1628800"/>
            <a:ext cx="8286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en-US" sz="2800" dirty="0">
              <a:cs typeface="B Nazanin" pitchFamily="2" charset="-78"/>
            </a:endParaRPr>
          </a:p>
          <a:p>
            <a:pPr algn="ctr" rtl="1"/>
            <a:endParaRPr lang="en-US" sz="2800" b="1" dirty="0" smtClean="0">
              <a:latin typeface="Lucida Sans Unicode" pitchFamily="34" charset="0"/>
              <a:cs typeface="B Nazanin" pitchFamily="2" charset="-78"/>
            </a:endParaRPr>
          </a:p>
          <a:p>
            <a:pPr algn="ctr" rtl="1"/>
            <a:endParaRPr lang="en-US" sz="2800" dirty="0" smtClean="0">
              <a:cs typeface="B Nazanin" pitchFamily="2" charset="-78"/>
            </a:endParaRPr>
          </a:p>
          <a:p>
            <a:pPr algn="ctr" rtl="1"/>
            <a:endParaRPr lang="en-US" sz="2800" dirty="0">
              <a:cs typeface="B Nazanin" pitchFamily="2" charset="-78"/>
            </a:endParaRPr>
          </a:p>
          <a:p>
            <a:pPr algn="ctr" rtl="1"/>
            <a:endParaRPr lang="en-US" sz="2800" dirty="0" smtClean="0">
              <a:cs typeface="B Nazanin" pitchFamily="2" charset="-78"/>
            </a:endParaRPr>
          </a:p>
          <a:p>
            <a:pPr algn="ctr" rtl="1"/>
            <a:endParaRPr lang="en-US" sz="2800" dirty="0">
              <a:cs typeface="B Nazanin" pitchFamily="2" charset="-78"/>
            </a:endParaRPr>
          </a:p>
          <a:p>
            <a:pPr algn="ctr" rtl="1"/>
            <a:endParaRPr lang="en-US" sz="2800" dirty="0" smtClean="0">
              <a:cs typeface="B Nazanin" pitchFamily="2" charset="-78"/>
            </a:endParaRPr>
          </a:p>
          <a:p>
            <a:pPr algn="ctr" rtl="1"/>
            <a:endParaRPr lang="en-US" sz="2800" dirty="0">
              <a:cs typeface="B Nazanin" pitchFamily="2" charset="-78"/>
            </a:endParaRPr>
          </a:p>
          <a:p>
            <a:pPr algn="ctr" rtl="1"/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5152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000" dirty="0" smtClean="0">
                <a:cs typeface="Aban" pitchFamily="2" charset="-78"/>
              </a:rPr>
              <a:t>با سپاس فراوان</a:t>
            </a:r>
            <a:endParaRPr lang="fa-IR" sz="8000" dirty="0">
              <a:cs typeface="Ab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623654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مراحل بزه دیده شناسی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 </a:t>
            </a:r>
          </a:p>
          <a:p>
            <a:pPr marL="0" indent="0" algn="r" rtl="1">
              <a:buNone/>
            </a:pPr>
            <a:r>
              <a:rPr lang="fa-IR" dirty="0" smtClean="0"/>
              <a:t>  مرحله اولیه: تعیین سهم </a:t>
            </a:r>
            <a:r>
              <a:rPr lang="fa-IR" dirty="0"/>
              <a:t>بزه­دیده</a:t>
            </a:r>
            <a:endParaRPr lang="en-US" dirty="0"/>
          </a:p>
          <a:p>
            <a:pPr marL="0" indent="0" algn="r" rtl="1">
              <a:buNone/>
            </a:pPr>
            <a:r>
              <a:rPr lang="fa-IR" dirty="0" smtClean="0"/>
              <a:t>                    در جرم</a:t>
            </a:r>
          </a:p>
          <a:p>
            <a:pPr marL="0" indent="0" algn="r" rtl="1">
              <a:buNone/>
            </a:pPr>
            <a:r>
              <a:rPr lang="fa-IR" dirty="0" smtClean="0"/>
              <a:t> </a:t>
            </a:r>
          </a:p>
          <a:p>
            <a:pPr marL="0" indent="0" algn="r" rtl="1">
              <a:buNone/>
            </a:pPr>
            <a:r>
              <a:rPr lang="fa-IR" dirty="0" smtClean="0"/>
              <a:t>  مرحله ثانویه: حمایت از </a:t>
            </a:r>
            <a:r>
              <a:rPr lang="fa-IR" dirty="0"/>
              <a:t>بزه­دیده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6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مبانی حمایت از </a:t>
            </a:r>
            <a:r>
              <a:rPr lang="fa-IR" dirty="0">
                <a:solidFill>
                  <a:srgbClr val="FFFF00"/>
                </a:solidFill>
                <a:effectLst/>
              </a:rPr>
              <a:t>بزه­دیده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 smtClean="0">
                <a:cs typeface="B Nazanin" pitchFamily="2" charset="-78"/>
              </a:rPr>
              <a:t>ا- فلسفی و ایدئولوژی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2- ارزشی و اخلاقی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3- قصور دولتها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4- حل و فصل غیر قضایی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5- حمایت از </a:t>
            </a:r>
            <a:r>
              <a:rPr lang="fa-IR" dirty="0" smtClean="0">
                <a:solidFill>
                  <a:schemeClr val="tx1"/>
                </a:solidFill>
                <a:cs typeface="B Nazanin" pitchFamily="2" charset="-78"/>
              </a:rPr>
              <a:t>بزه­دیده</a:t>
            </a:r>
            <a:r>
              <a:rPr lang="fa-IR" dirty="0" smtClean="0">
                <a:solidFill>
                  <a:srgbClr val="FFFF00"/>
                </a:solidFill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فلسفه کارکردی دارد؛ به خاطر تقلیل بزهکاری و جلوگیری از انتقام خصوصی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705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ابعاد حمایت از بزه دیده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8840"/>
            <a:ext cx="8686800" cy="4091285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sz="3600" dirty="0" smtClean="0">
                <a:cs typeface="B Nazanin" pitchFamily="2" charset="-78"/>
              </a:rPr>
              <a:t>1- بلافاصله پس از ارتکاب جرم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>
                <a:cs typeface="B Nazanin" pitchFamily="2" charset="-78"/>
              </a:rPr>
              <a:t> </a:t>
            </a:r>
            <a:r>
              <a:rPr lang="fa-IR" sz="3600" dirty="0" smtClean="0">
                <a:cs typeface="B Nazanin" pitchFamily="2" charset="-78"/>
              </a:rPr>
              <a:t>2- </a:t>
            </a:r>
            <a:r>
              <a:rPr lang="fa-IR" sz="3600" dirty="0">
                <a:cs typeface="B Nazanin" pitchFamily="2" charset="-78"/>
              </a:rPr>
              <a:t>مرحله </a:t>
            </a:r>
            <a:r>
              <a:rPr lang="fa-IR" sz="3600" dirty="0" smtClean="0">
                <a:cs typeface="B Nazanin" pitchFamily="2" charset="-78"/>
              </a:rPr>
              <a:t>تحقیقات مقدماتی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>
                <a:cs typeface="B Nazanin" pitchFamily="2" charset="-78"/>
              </a:rPr>
              <a:t> </a:t>
            </a:r>
            <a:r>
              <a:rPr lang="fa-IR" sz="3600" dirty="0" smtClean="0">
                <a:cs typeface="B Nazanin" pitchFamily="2" charset="-78"/>
              </a:rPr>
              <a:t>3- مرحله دادرسی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3600" dirty="0">
                <a:cs typeface="B Nazanin" pitchFamily="2" charset="-78"/>
              </a:rPr>
              <a:t> </a:t>
            </a:r>
            <a:r>
              <a:rPr lang="fa-IR" sz="3600" dirty="0" smtClean="0">
                <a:cs typeface="B Nazanin" pitchFamily="2" charset="-78"/>
              </a:rPr>
              <a:t>4- مرحله جبران خسارت</a:t>
            </a:r>
            <a:endParaRPr lang="fa-IR" sz="36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067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05869204"/>
              </p:ext>
            </p:extLst>
          </p:nvPr>
        </p:nvGraphicFramePr>
        <p:xfrm>
          <a:off x="357158" y="1571612"/>
          <a:ext cx="8501122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86800" cy="838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1 </a:t>
            </a:r>
            <a:r>
              <a:rPr lang="ar-SA" dirty="0">
                <a:solidFill>
                  <a:srgbClr val="FFFF00"/>
                </a:solidFill>
                <a:effectLst>
                  <a:reflection blurRad="12700" stA="48000" endA="300" endPos="55000" dir="5400000" sy="-90000" algn="bl"/>
                </a:effectLst>
              </a:rPr>
              <a:t>حمایت­های</a:t>
            </a:r>
            <a:r>
              <a:rPr lang="fa-IR" dirty="0" smtClean="0">
                <a:solidFill>
                  <a:srgbClr val="FFFF00"/>
                </a:solidFill>
              </a:rPr>
              <a:t> ویژه از </a:t>
            </a:r>
            <a:r>
              <a:rPr lang="fa-IR" dirty="0" smtClean="0">
                <a:solidFill>
                  <a:srgbClr val="FFFF00"/>
                </a:solidFill>
                <a:effectLst/>
              </a:rPr>
              <a:t>بزه­ديدگان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752528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6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1- ورود واژه بزه­ديده در آ.د.ک (10،1)</a:t>
            </a: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2- ضرر و زيان مادي، معنوي، ممكن الحصول(14)</a:t>
            </a:r>
          </a:p>
          <a:p>
            <a:pPr marL="0" lvl="0" indent="0" algn="r" rtl="1">
              <a:lnSpc>
                <a:spcPct val="16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3-مداخله شهروندان در جرم مشهود (ت1-45)</a:t>
            </a:r>
          </a:p>
          <a:p>
            <a:pPr marL="0" lvl="0" indent="0" algn="r" rtl="1">
              <a:lnSpc>
                <a:spcPct val="16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4- مداخله </a:t>
            </a:r>
            <a:r>
              <a:rPr lang="en-US" dirty="0" smtClean="0">
                <a:cs typeface="B Nazanin" pitchFamily="2" charset="-78"/>
              </a:rPr>
              <a:t>NGO</a:t>
            </a:r>
            <a:r>
              <a:rPr lang="fa-IR" dirty="0" smtClean="0">
                <a:cs typeface="B Nazanin" pitchFamily="2" charset="-78"/>
              </a:rPr>
              <a:t>ها(اعلام جرم، اقامه دلیل، اعتراض)(66)</a:t>
            </a:r>
          </a:p>
          <a:p>
            <a:pPr marL="0" indent="0" algn="r" rtl="1">
              <a:lnSpc>
                <a:spcPct val="160000"/>
              </a:lnSpc>
              <a:buNone/>
            </a:pPr>
            <a:r>
              <a:rPr lang="fa-IR" sz="2800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5- الزام متهم به ارائه خدمات به بزه­ديده (الف-81)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7- حمايت از بزه­ديده در برابر تهديدات(97)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sz="2800" dirty="0"/>
          </a:p>
          <a:p>
            <a:pPr algn="r" rtl="1"/>
            <a:endParaRPr lang="en-US" sz="2800" dirty="0"/>
          </a:p>
          <a:p>
            <a:pPr lvl="0" algn="r" rtl="1"/>
            <a:endParaRPr lang="fa-IR" sz="2800" dirty="0" smtClean="0"/>
          </a:p>
          <a:p>
            <a:pPr lvl="0" algn="r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515160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91264" cy="838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2 </a:t>
            </a:r>
            <a:r>
              <a:rPr lang="ar-SA" dirty="0">
                <a:solidFill>
                  <a:srgbClr val="FFFF00"/>
                </a:solidFill>
                <a:effectLst>
                  <a:reflection blurRad="12700" stA="48000" endA="300" endPos="55000" dir="5400000" sy="-90000" algn="bl"/>
                </a:effectLst>
              </a:rPr>
              <a:t>حمایت­های</a:t>
            </a:r>
            <a:r>
              <a:rPr lang="fa-IR" dirty="0" smtClean="0">
                <a:solidFill>
                  <a:srgbClr val="FFFF00"/>
                </a:solidFill>
              </a:rPr>
              <a:t> ویژه از </a:t>
            </a:r>
            <a:r>
              <a:rPr lang="fa-IR" dirty="0" smtClean="0">
                <a:solidFill>
                  <a:srgbClr val="FFFF00"/>
                </a:solidFill>
                <a:effectLst/>
              </a:rPr>
              <a:t>بزه­ديدگان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68052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8- جلوگيري </a:t>
            </a:r>
            <a:r>
              <a:rPr lang="fa-IR" dirty="0">
                <a:cs typeface="B Nazanin" pitchFamily="2" charset="-78"/>
              </a:rPr>
              <a:t>از دسترسي به اطلاعات </a:t>
            </a:r>
            <a:r>
              <a:rPr lang="fa-IR" dirty="0" smtClean="0">
                <a:cs typeface="B Nazanin" pitchFamily="2" charset="-78"/>
              </a:rPr>
              <a:t>بزه­ديده(تهديد) </a:t>
            </a:r>
            <a:r>
              <a:rPr lang="fa-IR" dirty="0">
                <a:cs typeface="B Nazanin" pitchFamily="2" charset="-78"/>
              </a:rPr>
              <a:t>(101)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 9- حمايت­هاي پزشكي </a:t>
            </a:r>
            <a:r>
              <a:rPr lang="fa-IR" dirty="0">
                <a:cs typeface="B Nazanin" pitchFamily="2" charset="-78"/>
              </a:rPr>
              <a:t>و اخذ نظر </a:t>
            </a:r>
            <a:r>
              <a:rPr lang="fa-IR" dirty="0" smtClean="0">
                <a:cs typeface="B Nazanin" pitchFamily="2" charset="-78"/>
              </a:rPr>
              <a:t>پزشك (136)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10- سامانه رايانه­اي در انجام امور قضایی (</a:t>
            </a:r>
            <a:r>
              <a:rPr lang="fa-IR" dirty="0">
                <a:cs typeface="B Nazanin" pitchFamily="2" charset="-78"/>
              </a:rPr>
              <a:t>175</a:t>
            </a:r>
            <a:r>
              <a:rPr lang="fa-IR" dirty="0" smtClean="0">
                <a:cs typeface="B Nazanin" pitchFamily="2" charset="-78"/>
              </a:rPr>
              <a:t>) </a:t>
            </a:r>
            <a:endParaRPr lang="en-US" dirty="0">
              <a:cs typeface="B Nazanin" pitchFamily="2" charset="-78"/>
            </a:endParaRPr>
          </a:p>
          <a:p>
            <a:pPr marL="0" indent="0" algn="r" rtl="1">
              <a:buNone/>
            </a:pPr>
            <a:r>
              <a:rPr lang="fa-IR" dirty="0" smtClean="0"/>
              <a:t> </a:t>
            </a:r>
            <a:r>
              <a:rPr lang="fa-IR" dirty="0" smtClean="0">
                <a:cs typeface="B Nazanin" pitchFamily="2" charset="-78"/>
              </a:rPr>
              <a:t>11- توسل به عدالت ترمیمی (82،81،1)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12- </a:t>
            </a:r>
            <a:r>
              <a:rPr lang="fa-IR" dirty="0">
                <a:cs typeface="B Nazanin" pitchFamily="2" charset="-78"/>
              </a:rPr>
              <a:t>ايجاد تشكيلات </a:t>
            </a:r>
            <a:r>
              <a:rPr lang="fa-IR" dirty="0" smtClean="0">
                <a:cs typeface="B Nazanin" pitchFamily="2" charset="-78"/>
              </a:rPr>
              <a:t>مناسب مددكاري اجتماعي (486)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13- حمایت از اشخاص خاص (201،368،367،70،71)</a:t>
            </a:r>
          </a:p>
          <a:p>
            <a:pPr marL="0" indent="0" algn="r" rtl="1"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14- </a:t>
            </a:r>
            <a:r>
              <a:rPr lang="fa-IR" dirty="0">
                <a:cs typeface="B Nazanin" pitchFamily="2" charset="-78"/>
              </a:rPr>
              <a:t>ممنوعیت </a:t>
            </a:r>
            <a:r>
              <a:rPr lang="fa-IR" dirty="0" smtClean="0">
                <a:cs typeface="B Nazanin" pitchFamily="2" charset="-78"/>
              </a:rPr>
              <a:t>افشاءاطلاعات بزه­ديده (40)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59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</a:rPr>
              <a:t>ضابطان دادگستری و بزه­ديدگان 1 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5112568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fa-IR" dirty="0" smtClean="0">
                <a:cs typeface="B Nazanin" pitchFamily="2" charset="-78"/>
              </a:rPr>
              <a:t> 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1- ضابطان دانش محور  و آموزش دیده (29،30) 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2- قبول شكايت و تحویل رسید (37)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3- درج </a:t>
            </a:r>
            <a:r>
              <a:rPr lang="fa-IR" sz="3500" dirty="0">
                <a:cs typeface="B Nazanin" pitchFamily="2" charset="-78"/>
              </a:rPr>
              <a:t>اظهارات </a:t>
            </a:r>
            <a:r>
              <a:rPr lang="fa-IR" sz="3500" dirty="0" smtClean="0">
                <a:cs typeface="B Nazanin" pitchFamily="2" charset="-78"/>
              </a:rPr>
              <a:t>شاكي در </a:t>
            </a:r>
            <a:r>
              <a:rPr lang="fa-IR" sz="3500" dirty="0">
                <a:cs typeface="B Nazanin" pitchFamily="2" charset="-78"/>
              </a:rPr>
              <a:t>مورد ضرر و زيان </a:t>
            </a:r>
            <a:r>
              <a:rPr lang="fa-IR" sz="3500" dirty="0" smtClean="0">
                <a:cs typeface="B Nazanin" pitchFamily="2" charset="-78"/>
              </a:rPr>
              <a:t>(</a:t>
            </a:r>
            <a:r>
              <a:rPr lang="fa-IR" sz="3500" dirty="0">
                <a:cs typeface="B Nazanin" pitchFamily="2" charset="-78"/>
              </a:rPr>
              <a:t>39</a:t>
            </a:r>
            <a:r>
              <a:rPr lang="fa-IR" sz="3500" dirty="0" smtClean="0">
                <a:cs typeface="B Nazanin" pitchFamily="2" charset="-78"/>
              </a:rPr>
              <a:t>)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4- ممنوعیت تحميل هزينه­هاي كشف جرم(</a:t>
            </a:r>
            <a:r>
              <a:rPr lang="fa-IR" sz="3500" dirty="0">
                <a:cs typeface="B Nazanin" pitchFamily="2" charset="-78"/>
              </a:rPr>
              <a:t>62</a:t>
            </a:r>
            <a:r>
              <a:rPr lang="fa-IR" sz="3500" dirty="0" smtClean="0">
                <a:cs typeface="B Nazanin" pitchFamily="2" charset="-78"/>
              </a:rPr>
              <a:t>)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fa-IR" sz="3500" dirty="0" smtClean="0">
                <a:cs typeface="B Nazanin" pitchFamily="2" charset="-78"/>
              </a:rPr>
              <a:t> 5- حمايت </a:t>
            </a:r>
            <a:r>
              <a:rPr lang="fa-IR" sz="3500" dirty="0">
                <a:cs typeface="B Nazanin" pitchFamily="2" charset="-78"/>
              </a:rPr>
              <a:t>از بزه­ديده </a:t>
            </a:r>
            <a:r>
              <a:rPr lang="fa-IR" sz="3500" dirty="0" smtClean="0">
                <a:cs typeface="B Nazanin" pitchFamily="2" charset="-78"/>
              </a:rPr>
              <a:t>در </a:t>
            </a:r>
            <a:r>
              <a:rPr lang="fa-IR" sz="3500" dirty="0">
                <a:cs typeface="B Nazanin" pitchFamily="2" charset="-78"/>
              </a:rPr>
              <a:t>برابر </a:t>
            </a:r>
            <a:r>
              <a:rPr lang="fa-IR" sz="3500" dirty="0" smtClean="0">
                <a:cs typeface="B Nazanin" pitchFamily="2" charset="-78"/>
              </a:rPr>
              <a:t>تهديدات(</a:t>
            </a:r>
            <a:r>
              <a:rPr lang="fa-IR" sz="3500" dirty="0">
                <a:cs typeface="B Nazanin" pitchFamily="2" charset="-78"/>
              </a:rPr>
              <a:t>97</a:t>
            </a:r>
            <a:r>
              <a:rPr lang="fa-IR" sz="3500" dirty="0" smtClean="0">
                <a:cs typeface="B Nazanin" pitchFamily="2" charset="-78"/>
              </a:rPr>
              <a:t>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095812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fa-IR" dirty="0">
                <a:solidFill>
                  <a:srgbClr val="FFFF00"/>
                </a:solidFill>
              </a:rPr>
              <a:t>ضابطان دادگستری و بزه­ديدگان </a:t>
            </a:r>
            <a:r>
              <a:rPr lang="fa-IR" dirty="0" smtClean="0">
                <a:solidFill>
                  <a:srgbClr val="FFFF00"/>
                </a:solidFill>
              </a:rPr>
              <a:t>2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>
                <a:cs typeface="B Nazanin" pitchFamily="2" charset="-78"/>
              </a:rPr>
              <a:t>7- </a:t>
            </a:r>
            <a:r>
              <a:rPr lang="ar-SA" dirty="0">
                <a:cs typeface="B Nazanin" pitchFamily="2" charset="-78"/>
              </a:rPr>
              <a:t>تحقيق</a:t>
            </a:r>
            <a:r>
              <a:rPr lang="fa-IR" dirty="0">
                <a:cs typeface="B Nazanin" pitchFamily="2" charset="-78"/>
              </a:rPr>
              <a:t> </a:t>
            </a:r>
            <a:r>
              <a:rPr lang="ar-SA" dirty="0">
                <a:cs typeface="B Nazanin" pitchFamily="2" charset="-78"/>
              </a:rPr>
              <a:t>­از </a:t>
            </a:r>
            <a:r>
              <a:rPr lang="fa-IR" dirty="0">
                <a:cs typeface="B Nazanin" pitchFamily="2" charset="-78"/>
              </a:rPr>
              <a:t>زنان و کودکان توسط ضابطان </a:t>
            </a:r>
            <a:r>
              <a:rPr lang="fa-IR" dirty="0" smtClean="0">
                <a:cs typeface="B Nazanin" pitchFamily="2" charset="-78"/>
              </a:rPr>
              <a:t>زن (</a:t>
            </a:r>
            <a:r>
              <a:rPr lang="fa-IR" dirty="0">
                <a:cs typeface="B Nazanin" pitchFamily="2" charset="-78"/>
              </a:rPr>
              <a:t>42)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itchFamily="2" charset="-78"/>
              </a:rPr>
              <a:t> 8- ورود حمایتی به منزل </a:t>
            </a:r>
            <a:r>
              <a:rPr lang="fa-IR" dirty="0" smtClean="0">
                <a:cs typeface="B Nazanin" pitchFamily="2" charset="-78"/>
              </a:rPr>
              <a:t>بزه­ديده (</a:t>
            </a:r>
            <a:r>
              <a:rPr lang="fa-IR" dirty="0">
                <a:cs typeface="B Nazanin" pitchFamily="2" charset="-78"/>
              </a:rPr>
              <a:t>ث-45)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9- </a:t>
            </a:r>
            <a:r>
              <a:rPr lang="fa-IR" dirty="0">
                <a:cs typeface="B Nazanin" pitchFamily="2" charset="-78"/>
              </a:rPr>
              <a:t>ممنوعيت افشاء اطلاعات </a:t>
            </a:r>
            <a:r>
              <a:rPr lang="fa-IR" dirty="0" smtClean="0">
                <a:cs typeface="B Nazanin" pitchFamily="2" charset="-78"/>
              </a:rPr>
              <a:t>بزه­ديده (</a:t>
            </a:r>
            <a:r>
              <a:rPr lang="fa-IR" dirty="0">
                <a:cs typeface="B Nazanin" pitchFamily="2" charset="-78"/>
              </a:rPr>
              <a:t>40)</a:t>
            </a:r>
            <a:endParaRPr lang="fa-IR" dirty="0" smtClean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10-رعایت سایر </a:t>
            </a:r>
            <a:r>
              <a:rPr lang="fa-IR" dirty="0">
                <a:cs typeface="B Nazanin" pitchFamily="2" charset="-78"/>
              </a:rPr>
              <a:t>حقوق بزه­ديدگان (ق.ح.ش</a:t>
            </a:r>
            <a:r>
              <a:rPr lang="fa-IR" dirty="0" smtClean="0">
                <a:cs typeface="B Nazanin" pitchFamily="2" charset="-78"/>
              </a:rPr>
              <a:t>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11- آگاهی بخشی به بزه­ديدگان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87772981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3256" y="404664"/>
            <a:ext cx="8387216" cy="86409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/>
                </a:effectLst>
              </a:rPr>
              <a:t>آگاهی­بخشی </a:t>
            </a:r>
            <a:r>
              <a:rPr lang="ar-SA" dirty="0">
                <a:solidFill>
                  <a:srgbClr val="FFFF00"/>
                </a:solidFill>
                <a:effectLst>
                  <a:reflection blurRad="12700" stA="48000" endA="300" endPos="55000" dir="5400000" sy="-90000" algn="bl"/>
                </a:effectLst>
              </a:rPr>
              <a:t>به </a:t>
            </a:r>
            <a:r>
              <a:rPr lang="ar-SA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/>
                </a:effectLst>
              </a:rPr>
              <a:t>بزه­دید</a:t>
            </a:r>
            <a:r>
              <a:rPr lang="fa-IR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/>
                </a:effectLst>
              </a:rPr>
              <a:t>گان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1- </a:t>
            </a:r>
            <a:r>
              <a:rPr lang="ar-SA" dirty="0" smtClean="0">
                <a:cs typeface="B Nazanin" pitchFamily="2" charset="-78"/>
              </a:rPr>
              <a:t>آگاه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­كردن </a:t>
            </a:r>
            <a:r>
              <a:rPr lang="fa-IR" dirty="0">
                <a:cs typeface="B Nazanin" pitchFamily="2" charset="-78"/>
              </a:rPr>
              <a:t>بزه­ديده</a:t>
            </a:r>
            <a:r>
              <a:rPr lang="ar-SA" dirty="0" smtClean="0">
                <a:effectLst>
                  <a:reflection blurRad="12700" stA="48000" endA="300" endPos="55000" dir="5400000" sy="-90000" algn="bl"/>
                </a:effectLst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از حقوق خود در فرايند دادرسی (6)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2- آگاه </a:t>
            </a:r>
            <a:r>
              <a:rPr lang="fa-IR" dirty="0">
                <a:cs typeface="B Nazanin" pitchFamily="2" charset="-78"/>
              </a:rPr>
              <a:t>كردن بزه­ديده </a:t>
            </a:r>
            <a:r>
              <a:rPr lang="fa-IR" dirty="0" smtClean="0">
                <a:cs typeface="B Nazanin" pitchFamily="2" charset="-78"/>
              </a:rPr>
              <a:t>از حق درخواست </a:t>
            </a:r>
            <a:r>
              <a:rPr lang="fa-IR" dirty="0">
                <a:cs typeface="B Nazanin" pitchFamily="2" charset="-78"/>
              </a:rPr>
              <a:t>جبران </a:t>
            </a:r>
            <a:r>
              <a:rPr lang="fa-IR" dirty="0" smtClean="0">
                <a:cs typeface="B Nazanin" pitchFamily="2" charset="-78"/>
              </a:rPr>
              <a:t>خسارت (</a:t>
            </a:r>
            <a:r>
              <a:rPr lang="fa-IR" dirty="0">
                <a:cs typeface="B Nazanin" pitchFamily="2" charset="-78"/>
              </a:rPr>
              <a:t>38)</a:t>
            </a:r>
            <a:endParaRPr lang="fa-IR" dirty="0" smtClean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3- آگاه </a:t>
            </a:r>
            <a:r>
              <a:rPr lang="fa-IR" dirty="0">
                <a:cs typeface="B Nazanin" pitchFamily="2" charset="-78"/>
              </a:rPr>
              <a:t>كردن بزه­ديده از حق بهره مندي از </a:t>
            </a:r>
            <a:r>
              <a:rPr lang="fa-IR" dirty="0" smtClean="0">
                <a:cs typeface="B Nazanin" pitchFamily="2" charset="-78"/>
              </a:rPr>
              <a:t>خدمات مشاوره (38)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itchFamily="2" charset="-78"/>
              </a:rPr>
              <a:t> 4</a:t>
            </a:r>
            <a:r>
              <a:rPr lang="fa-IR" dirty="0" smtClean="0">
                <a:cs typeface="B Nazanin" pitchFamily="2" charset="-78"/>
              </a:rPr>
              <a:t>- آگاه </a:t>
            </a:r>
            <a:r>
              <a:rPr lang="fa-IR" dirty="0">
                <a:cs typeface="B Nazanin" pitchFamily="2" charset="-78"/>
              </a:rPr>
              <a:t>كردن بزه­ديده از حق بهره مندي از معاضدت </a:t>
            </a:r>
            <a:r>
              <a:rPr lang="fa-IR" dirty="0" smtClean="0">
                <a:cs typeface="B Nazanin" pitchFamily="2" charset="-78"/>
              </a:rPr>
              <a:t>قضايي (</a:t>
            </a:r>
            <a:r>
              <a:rPr lang="fa-IR" dirty="0">
                <a:cs typeface="B Nazanin" pitchFamily="2" charset="-78"/>
              </a:rPr>
              <a:t>38</a:t>
            </a:r>
            <a:r>
              <a:rPr lang="fa-IR" dirty="0" smtClean="0">
                <a:cs typeface="B Nazanin" pitchFamily="2" charset="-78"/>
              </a:rPr>
              <a:t>)</a:t>
            </a:r>
            <a:endParaRPr lang="fa-IR" dirty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itchFamily="2" charset="-78"/>
              </a:rPr>
              <a:t> 5- آگاه كردن بزه­ديده </a:t>
            </a:r>
            <a:r>
              <a:rPr lang="ar-SA" dirty="0" smtClean="0">
                <a:cs typeface="B Nazanin" pitchFamily="2" charset="-78"/>
              </a:rPr>
              <a:t>برای­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ar-SA" dirty="0" smtClean="0">
                <a:cs typeface="B Nazanin" pitchFamily="2" charset="-78"/>
              </a:rPr>
              <a:t>طرح </a:t>
            </a:r>
            <a:r>
              <a:rPr lang="fa-IR" dirty="0" smtClean="0">
                <a:cs typeface="B Nazanin" pitchFamily="2" charset="-78"/>
              </a:rPr>
              <a:t>شكايت (ب-96)</a:t>
            </a:r>
            <a:endParaRPr lang="fa-IR" dirty="0">
              <a:cs typeface="B Nazanin" pitchFamily="2" charset="-78"/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>
                <a:cs typeface="B Nazanin" pitchFamily="2" charset="-78"/>
              </a:rPr>
              <a:t> 6- </a:t>
            </a:r>
            <a:r>
              <a:rPr lang="fa-IR" dirty="0">
                <a:cs typeface="B Nazanin" pitchFamily="2" charset="-78"/>
              </a:rPr>
              <a:t>آگاه كردن بزه­ديده در مورد سازمانهاي مردم نهاد (ت2-66)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fa-IR" dirty="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705</TotalTime>
  <Words>769</Words>
  <Application>Microsoft Office PowerPoint</Application>
  <PresentationFormat>On-screen Show (4:3)</PresentationFormat>
  <Paragraphs>103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Trek</vt:lpstr>
      <vt:lpstr>کارگاه حمایت از شهود و بزه­ديدگان 13و14 آبان 1392- تهران</vt:lpstr>
      <vt:lpstr>مراحل بزه دیده شناسی</vt:lpstr>
      <vt:lpstr>مبانی حمایت از بزه­دیده </vt:lpstr>
      <vt:lpstr>ابعاد حمایت از بزه دیده</vt:lpstr>
      <vt:lpstr>1 حمایت­های ویژه از بزه­ديدگان</vt:lpstr>
      <vt:lpstr>2 حمایت­های ویژه از بزه­ديدگان</vt:lpstr>
      <vt:lpstr>ضابطان دادگستری و بزه­ديدگان 1 </vt:lpstr>
      <vt:lpstr>ضابطان دادگستری و بزه­ديدگان 2</vt:lpstr>
      <vt:lpstr>آگاهی­بخشی به بزه­دیدگان </vt:lpstr>
      <vt:lpstr>رویکرد عدالت ترمیمی</vt:lpstr>
      <vt:lpstr>1بزه­ديده بازیگر موثر </vt:lpstr>
      <vt:lpstr>2 بزه­ديده بازیگر موثر</vt:lpstr>
      <vt:lpstr>برخی از کاستی ها لایحه</vt:lpstr>
      <vt:lpstr>عدم توازن بين حقوق بزه ديده و متهم</vt:lpstr>
      <vt:lpstr>PowerPoint Presentation</vt:lpstr>
    </vt:vector>
  </TitlesOfParts>
  <Company>Homayeh Jahan Nama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user0114</dc:creator>
  <cp:lastModifiedBy>user0105</cp:lastModifiedBy>
  <cp:revision>254</cp:revision>
  <cp:lastPrinted>2013-11-05T03:50:59Z</cp:lastPrinted>
  <dcterms:created xsi:type="dcterms:W3CDTF">2012-10-06T06:14:09Z</dcterms:created>
  <dcterms:modified xsi:type="dcterms:W3CDTF">2013-11-06T16:48:23Z</dcterms:modified>
</cp:coreProperties>
</file>