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52" y="76200"/>
            <a:ext cx="423054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 rot="19105967">
            <a:off x="1419225" y="2070602"/>
            <a:ext cx="6004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cs typeface="B Titr" pitchFamily="2" charset="-78"/>
              </a:rPr>
              <a:t>Excel </a:t>
            </a:r>
            <a:r>
              <a:rPr lang="fa-IR" sz="3200" dirty="0" smtClean="0">
                <a:cs typeface="B Titr" pitchFamily="2" charset="-78"/>
              </a:rPr>
              <a:t>حل مسائل تحقیق در عملیات در</a:t>
            </a:r>
            <a:endParaRPr lang="en-US" sz="3200" dirty="0" smtClean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 rot="19162837">
            <a:off x="130767" y="5634552"/>
            <a:ext cx="1778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طاهره حاج </a:t>
            </a:r>
            <a:r>
              <a:rPr lang="fa-IR" dirty="0" smtClean="0">
                <a:cs typeface="B Titr" pitchFamily="2" charset="-78"/>
              </a:rPr>
              <a:t>محمدی</a:t>
            </a:r>
            <a:endParaRPr lang="en-US" dirty="0" smtClean="0">
              <a:cs typeface="B Titr" pitchFamily="2" charset="-78"/>
            </a:endParaRPr>
          </a:p>
          <a:p>
            <a:pPr algn="ctr"/>
            <a:r>
              <a:rPr lang="en-US" dirty="0" smtClean="0">
                <a:cs typeface="B Titr" pitchFamily="2" charset="-78"/>
              </a:rPr>
              <a:t>8806463</a:t>
            </a:r>
            <a:endParaRPr lang="en-US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20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457200"/>
            <a:ext cx="7848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Titr" pitchFamily="2" charset="-78"/>
              </a:rPr>
              <a:t>معرفی </a:t>
            </a:r>
            <a:r>
              <a:rPr lang="en-US" dirty="0" smtClean="0">
                <a:cs typeface="B Titr" pitchFamily="2" charset="-78"/>
              </a:rPr>
              <a:t>Solver </a:t>
            </a:r>
            <a:endParaRPr lang="en-US" dirty="0">
              <a:cs typeface="B Titr" pitchFamily="2" charset="-78"/>
            </a:endParaRPr>
          </a:p>
          <a:p>
            <a:pPr algn="r" rtl="1"/>
            <a:r>
              <a:rPr lang="fa-IR" sz="1400" dirty="0">
                <a:cs typeface="B Nazanin" pitchFamily="2" charset="-78"/>
              </a:rPr>
              <a:t>یکی از نرم افزار های چندکاره ای که در اختیار همگان است، نرم افزار </a:t>
            </a:r>
            <a:r>
              <a:rPr lang="en-US" sz="1400" dirty="0">
                <a:cs typeface="B Nazanin" pitchFamily="2" charset="-78"/>
              </a:rPr>
              <a:t>Excel </a:t>
            </a:r>
            <a:r>
              <a:rPr lang="fa-IR" sz="1400" dirty="0">
                <a:cs typeface="B Nazanin" pitchFamily="2" charset="-78"/>
              </a:rPr>
              <a:t>می باشد. این نرم افزار در کنار سایر نرم افزارهای خانواده </a:t>
            </a:r>
            <a:r>
              <a:rPr lang="en-US" sz="1400" dirty="0">
                <a:cs typeface="B Nazanin" pitchFamily="2" charset="-78"/>
              </a:rPr>
              <a:t>Microsoft </a:t>
            </a:r>
            <a:r>
              <a:rPr lang="fa-IR" sz="1400" dirty="0">
                <a:cs typeface="B Nazanin" pitchFamily="2" charset="-78"/>
              </a:rPr>
              <a:t>بر روی رایانه های شخصی نصب شده و با توجه به امکان ارتباطی که بین سایر نرم افزارهای این خانواده مهیا می باشد از توانمندی بالایی برخوردار است. </a:t>
            </a:r>
            <a:endParaRPr lang="en-US" sz="1400" dirty="0" smtClean="0">
              <a:cs typeface="B Nazanin" pitchFamily="2" charset="-78"/>
            </a:endParaRPr>
          </a:p>
          <a:p>
            <a:pPr algn="r" rtl="1"/>
            <a:endParaRPr lang="fa-IR" sz="1400" dirty="0">
              <a:cs typeface="B Nazanin" pitchFamily="2" charset="-78"/>
            </a:endParaRPr>
          </a:p>
          <a:p>
            <a:pPr algn="r" rtl="1"/>
            <a:r>
              <a:rPr lang="fa-IR" dirty="0">
                <a:cs typeface="B Titr" pitchFamily="2" charset="-78"/>
              </a:rPr>
              <a:t>نصب </a:t>
            </a:r>
            <a:r>
              <a:rPr lang="en-US" dirty="0" smtClean="0">
                <a:cs typeface="B Titr" pitchFamily="2" charset="-78"/>
              </a:rPr>
              <a:t>solver </a:t>
            </a:r>
          </a:p>
          <a:p>
            <a:pPr algn="r" rtl="1"/>
            <a:r>
              <a:rPr lang="fa-IR" sz="1400" dirty="0" smtClean="0">
                <a:cs typeface="B Nazanin" pitchFamily="2" charset="-78"/>
              </a:rPr>
              <a:t>در </a:t>
            </a:r>
            <a:r>
              <a:rPr lang="fa-IR" sz="1400" dirty="0">
                <a:cs typeface="B Nazanin" pitchFamily="2" charset="-78"/>
              </a:rPr>
              <a:t>نسخه 2003در منوی </a:t>
            </a:r>
            <a:r>
              <a:rPr lang="en-US" sz="1400" dirty="0">
                <a:cs typeface="B Nazanin" pitchFamily="2" charset="-78"/>
              </a:rPr>
              <a:t>Tools </a:t>
            </a:r>
            <a:r>
              <a:rPr lang="fa-IR" sz="1400" dirty="0">
                <a:cs typeface="B Nazanin" pitchFamily="2" charset="-78"/>
              </a:rPr>
              <a:t>گزینه ای تحت عنوان </a:t>
            </a:r>
            <a:r>
              <a:rPr lang="en-US" sz="1400" dirty="0">
                <a:cs typeface="B Nazanin" pitchFamily="2" charset="-78"/>
              </a:rPr>
              <a:t>Add-ins </a:t>
            </a:r>
            <a:r>
              <a:rPr lang="fa-IR" sz="1400" dirty="0">
                <a:cs typeface="B Nazanin" pitchFamily="2" charset="-78"/>
              </a:rPr>
              <a:t>وجود دارد که با انتخاب آن امکان نصب برنامه </a:t>
            </a:r>
            <a:r>
              <a:rPr lang="en-US" sz="1400" dirty="0">
                <a:cs typeface="B Nazanin" pitchFamily="2" charset="-78"/>
              </a:rPr>
              <a:t>Solver </a:t>
            </a:r>
            <a:r>
              <a:rPr lang="fa-IR" sz="1400" dirty="0">
                <a:cs typeface="B Nazanin" pitchFamily="2" charset="-78"/>
              </a:rPr>
              <a:t>را به کاربر خواهد داد. همچنین در نسخه 2007 از طریق منوی اصلی </a:t>
            </a:r>
            <a:r>
              <a:rPr lang="en-US" sz="1400" dirty="0">
                <a:cs typeface="B Nazanin" pitchFamily="2" charset="-78"/>
              </a:rPr>
              <a:t>Office Button </a:t>
            </a:r>
            <a:r>
              <a:rPr lang="fa-IR" sz="1400" dirty="0">
                <a:cs typeface="B Nazanin" pitchFamily="2" charset="-78"/>
              </a:rPr>
              <a:t>و کلیک بر روی دکمه </a:t>
            </a:r>
            <a:r>
              <a:rPr lang="en-US" sz="1400" dirty="0">
                <a:cs typeface="B Nazanin" pitchFamily="2" charset="-78"/>
              </a:rPr>
              <a:t>Excel Option </a:t>
            </a:r>
            <a:r>
              <a:rPr lang="fa-IR" sz="1400" dirty="0">
                <a:cs typeface="B Nazanin" pitchFamily="2" charset="-78"/>
              </a:rPr>
              <a:t>می توانیم از منوی </a:t>
            </a:r>
            <a:r>
              <a:rPr lang="en-US" sz="1400" dirty="0">
                <a:cs typeface="B Nazanin" pitchFamily="2" charset="-78"/>
              </a:rPr>
              <a:t>Add-Ins </a:t>
            </a:r>
            <a:r>
              <a:rPr lang="fa-IR" sz="1400" dirty="0">
                <a:cs typeface="B Nazanin" pitchFamily="2" charset="-78"/>
              </a:rPr>
              <a:t>ابزار </a:t>
            </a:r>
            <a:r>
              <a:rPr lang="en-US" sz="1400" dirty="0">
                <a:cs typeface="B Nazanin" pitchFamily="2" charset="-78"/>
              </a:rPr>
              <a:t>Solver </a:t>
            </a:r>
            <a:r>
              <a:rPr lang="fa-IR" sz="1400" dirty="0">
                <a:cs typeface="B Nazanin" pitchFamily="2" charset="-78"/>
              </a:rPr>
              <a:t>را نصب نماییم . </a:t>
            </a:r>
            <a:endParaRPr lang="en-US" sz="1400" dirty="0" smtClean="0">
              <a:cs typeface="B Nazanin" pitchFamily="2" charset="-78"/>
            </a:endParaRPr>
          </a:p>
          <a:p>
            <a:pPr algn="r" rtl="1"/>
            <a:endParaRPr lang="fa-IR" sz="1400" dirty="0"/>
          </a:p>
          <a:p>
            <a:pPr algn="r" rtl="1"/>
            <a:r>
              <a:rPr lang="fa-IR" dirty="0">
                <a:cs typeface="B Titr" pitchFamily="2" charset="-78"/>
              </a:rPr>
              <a:t>کاربردها :</a:t>
            </a:r>
          </a:p>
          <a:p>
            <a:pPr algn="r" rtl="1"/>
            <a:r>
              <a:rPr lang="fa-IR" sz="1400" dirty="0">
                <a:cs typeface="B Nazanin" pitchFamily="2" charset="-78"/>
              </a:rPr>
              <a:t> اگر بطور خلاصه بخواهم به امکانات این قسمت از برنامه </a:t>
            </a:r>
            <a:r>
              <a:rPr lang="en-US" sz="1400" dirty="0">
                <a:cs typeface="B Nazanin" pitchFamily="2" charset="-78"/>
              </a:rPr>
              <a:t>Excel </a:t>
            </a:r>
            <a:r>
              <a:rPr lang="fa-IR" sz="1400" dirty="0">
                <a:cs typeface="B Nazanin" pitchFamily="2" charset="-78"/>
              </a:rPr>
              <a:t>اشاره کنم باید به عناوین زیر بسنده شود.</a:t>
            </a:r>
          </a:p>
          <a:p>
            <a:pPr algn="r" rtl="1"/>
            <a:r>
              <a:rPr lang="fa-IR" sz="1400" dirty="0">
                <a:cs typeface="B Nazanin" pitchFamily="2" charset="-78"/>
              </a:rPr>
              <a:t>امکاناتی که </a:t>
            </a:r>
            <a:r>
              <a:rPr lang="en-US" sz="1400" dirty="0">
                <a:cs typeface="B Nazanin" pitchFamily="2" charset="-78"/>
              </a:rPr>
              <a:t>Solver </a:t>
            </a:r>
            <a:r>
              <a:rPr lang="fa-IR" sz="1400" dirty="0">
                <a:cs typeface="B Nazanin" pitchFamily="2" charset="-78"/>
              </a:rPr>
              <a:t>فراهم می سازد:</a:t>
            </a:r>
          </a:p>
          <a:p>
            <a:pPr algn="r" rtl="1"/>
            <a:r>
              <a:rPr lang="en-US" sz="1400" dirty="0" smtClean="0">
                <a:cs typeface="B Nazanin" pitchFamily="2" charset="-78"/>
              </a:rPr>
              <a:t> -1 </a:t>
            </a:r>
            <a:r>
              <a:rPr lang="fa-IR" sz="1400" dirty="0" smtClean="0">
                <a:cs typeface="B Nazanin" pitchFamily="2" charset="-78"/>
              </a:rPr>
              <a:t>حل </a:t>
            </a:r>
            <a:r>
              <a:rPr lang="fa-IR" sz="1400" dirty="0">
                <a:cs typeface="B Nazanin" pitchFamily="2" charset="-78"/>
              </a:rPr>
              <a:t>مسائل تحقیق در عملیات (پژوهش عملیاتی)</a:t>
            </a:r>
          </a:p>
          <a:p>
            <a:pPr algn="r" rtl="1"/>
            <a:r>
              <a:rPr lang="en-US" sz="1400" dirty="0" smtClean="0">
                <a:cs typeface="B Nazanin" pitchFamily="2" charset="-78"/>
              </a:rPr>
              <a:t> -2 </a:t>
            </a:r>
            <a:r>
              <a:rPr lang="fa-IR" sz="1400" dirty="0">
                <a:cs typeface="B Nazanin" pitchFamily="2" charset="-78"/>
              </a:rPr>
              <a:t>حل مسائل </a:t>
            </a:r>
            <a:r>
              <a:rPr lang="en-US" sz="1400" dirty="0">
                <a:cs typeface="B Nazanin" pitchFamily="2" charset="-78"/>
              </a:rPr>
              <a:t>Finance</a:t>
            </a:r>
          </a:p>
          <a:p>
            <a:pPr algn="r" rtl="1"/>
            <a:r>
              <a:rPr lang="en-US" sz="1400" dirty="0" smtClean="0">
                <a:cs typeface="B Nazanin" pitchFamily="2" charset="-78"/>
              </a:rPr>
              <a:t> -3 </a:t>
            </a:r>
            <a:r>
              <a:rPr lang="fa-IR" sz="1400" dirty="0" smtClean="0">
                <a:cs typeface="B Nazanin" pitchFamily="2" charset="-78"/>
              </a:rPr>
              <a:t>حل </a:t>
            </a:r>
            <a:r>
              <a:rPr lang="fa-IR" sz="1400" dirty="0">
                <a:cs typeface="B Nazanin" pitchFamily="2" charset="-78"/>
              </a:rPr>
              <a:t>مسائل مربوط به سرمایه گذاری</a:t>
            </a:r>
          </a:p>
          <a:p>
            <a:pPr algn="r" rtl="1"/>
            <a:r>
              <a:rPr lang="en-US" sz="1400" dirty="0" smtClean="0">
                <a:cs typeface="B Nazanin" pitchFamily="2" charset="-78"/>
              </a:rPr>
              <a:t>-4</a:t>
            </a:r>
            <a:r>
              <a:rPr lang="fa-IR" sz="1400" dirty="0" smtClean="0">
                <a:cs typeface="B Nazanin" pitchFamily="2" charset="-78"/>
              </a:rPr>
              <a:t> </a:t>
            </a:r>
            <a:r>
              <a:rPr lang="fa-IR" sz="1400" dirty="0">
                <a:cs typeface="B Nazanin" pitchFamily="2" charset="-78"/>
              </a:rPr>
              <a:t>حل مسائل به خرید و زمانبندی</a:t>
            </a:r>
          </a:p>
          <a:p>
            <a:pPr algn="r" rtl="1"/>
            <a:r>
              <a:rPr lang="fa-IR" sz="1400" dirty="0">
                <a:cs typeface="B Nazanin" pitchFamily="2" charset="-78"/>
              </a:rPr>
              <a:t>و........ </a:t>
            </a:r>
            <a:endParaRPr lang="en-US" sz="1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35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1800" dirty="0" smtClean="0">
                <a:cs typeface="B Titr" pitchFamily="2" charset="-78"/>
              </a:rPr>
              <a:t>Solver </a:t>
            </a:r>
            <a:r>
              <a:rPr lang="fa-IR" sz="1800" dirty="0" smtClean="0">
                <a:cs typeface="B Titr" pitchFamily="2" charset="-78"/>
              </a:rPr>
              <a:t>حل مساله با ابزار</a:t>
            </a:r>
            <a:endParaRPr lang="en-US" sz="1800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fa-IR" sz="1400" dirty="0">
                <a:cs typeface="B Nazanin" pitchFamily="2" charset="-78"/>
              </a:rPr>
              <a:t>در ابتدا می بایست برای حل مساله مدلسازی انجام دهیم . </a:t>
            </a:r>
            <a:r>
              <a:rPr lang="fa-IR" sz="1400" dirty="0" smtClean="0">
                <a:cs typeface="B Nazanin" pitchFamily="2" charset="-78"/>
              </a:rPr>
              <a:t>فرض کنید مساله ای داریم که طبق </a:t>
            </a:r>
            <a:r>
              <a:rPr lang="fa-IR" sz="1400" dirty="0">
                <a:cs typeface="B Nazanin" pitchFamily="2" charset="-78"/>
              </a:rPr>
              <a:t>داشته های مساله مدل مذکور به صورت زیر می باشد :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Z:</a:t>
            </a:r>
            <a:endParaRPr lang="fa-IR" sz="1400" dirty="0">
              <a:latin typeface="Adobe Fan Heiti Std B" pitchFamily="34" charset="-128"/>
              <a:ea typeface="Adobe Fan Heiti Std B" pitchFamily="34" charset="-128"/>
              <a:cs typeface="B Nazanin" pitchFamily="2" charset="-78"/>
            </a:endParaRPr>
          </a:p>
          <a:p>
            <a:r>
              <a:rPr lang="en-US" sz="1400" dirty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MAX  20000 X1+ 5000 X2+70000 X3+4000 </a:t>
            </a:r>
            <a:r>
              <a:rPr lang="en-US" sz="1400" dirty="0" smtClean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X4</a:t>
            </a:r>
          </a:p>
          <a:p>
            <a:endParaRPr lang="fa-IR" sz="1400" dirty="0" smtClean="0">
              <a:latin typeface="Adobe Fan Heiti Std B" pitchFamily="34" charset="-128"/>
              <a:ea typeface="Adobe Fan Heiti Std B" pitchFamily="34" charset="-128"/>
              <a:cs typeface="B Nazanin" pitchFamily="2" charset="-78"/>
            </a:endParaRPr>
          </a:p>
          <a:p>
            <a:r>
              <a:rPr lang="en-US" sz="1400" dirty="0" smtClean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St:</a:t>
            </a:r>
            <a:endParaRPr lang="en-US" sz="1400" dirty="0">
              <a:latin typeface="Adobe Fan Heiti Std B" pitchFamily="34" charset="-128"/>
              <a:ea typeface="Adobe Fan Heiti Std B" pitchFamily="34" charset="-128"/>
              <a:cs typeface="B Nazanin" pitchFamily="2" charset="-78"/>
            </a:endParaRPr>
          </a:p>
          <a:p>
            <a:r>
              <a:rPr lang="en-US" sz="1400" dirty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2500000 X1+100000 X2+10000 X3+40000 X4 &lt;=2000000</a:t>
            </a:r>
          </a:p>
          <a:p>
            <a:endParaRPr lang="en-US" sz="1400" dirty="0">
              <a:latin typeface="Adobe Fan Heiti Std B" pitchFamily="34" charset="-128"/>
              <a:ea typeface="Adobe Fan Heiti Std B" pitchFamily="34" charset="-128"/>
              <a:cs typeface="B Nazanin" pitchFamily="2" charset="-78"/>
            </a:endParaRPr>
          </a:p>
          <a:p>
            <a:r>
              <a:rPr lang="en-US" sz="1400" dirty="0">
                <a:latin typeface="Adobe Fan Heiti Std B" pitchFamily="34" charset="-128"/>
                <a:ea typeface="Adobe Fan Heiti Std B" pitchFamily="34" charset="-128"/>
                <a:cs typeface="B Nazanin" pitchFamily="2" charset="-78"/>
              </a:rPr>
              <a:t>X1,X2,X3,X4&gt;=0</a:t>
            </a:r>
          </a:p>
          <a:p>
            <a:endParaRPr lang="en-US" sz="14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32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324600"/>
          </a:xfrm>
        </p:spPr>
        <p:txBody>
          <a:bodyPr>
            <a:normAutofit fontScale="92500" lnSpcReduction="10000"/>
          </a:bodyPr>
          <a:lstStyle/>
          <a:p>
            <a:pPr indent="-731520">
              <a:lnSpc>
                <a:spcPct val="110000"/>
              </a:lnSpc>
            </a:pPr>
            <a:r>
              <a:rPr lang="en-US" sz="1300" dirty="0">
                <a:latin typeface="Adobe Fan Heiti Std B" pitchFamily="34" charset="-128"/>
                <a:ea typeface="Adobe Fan Heiti Std B" pitchFamily="34" charset="-128"/>
              </a:rPr>
              <a:t>MAX  20000 X1+ 5000 X2+70000 X3+4000 X4</a:t>
            </a:r>
          </a:p>
          <a:p>
            <a:pPr indent="-731520">
              <a:lnSpc>
                <a:spcPct val="110000"/>
              </a:lnSpc>
            </a:pPr>
            <a:endParaRPr lang="en-US" sz="1300" dirty="0">
              <a:latin typeface="Adobe Fan Heiti Std B" pitchFamily="34" charset="-128"/>
              <a:ea typeface="Adobe Fan Heiti Std B" pitchFamily="34" charset="-128"/>
            </a:endParaRPr>
          </a:p>
          <a:p>
            <a:pPr indent="-731520">
              <a:lnSpc>
                <a:spcPct val="110000"/>
              </a:lnSpc>
            </a:pPr>
            <a:r>
              <a:rPr lang="en-US" sz="1300" dirty="0">
                <a:latin typeface="Adobe Fan Heiti Std B" pitchFamily="34" charset="-128"/>
                <a:ea typeface="Adobe Fan Heiti Std B" pitchFamily="34" charset="-128"/>
              </a:rPr>
              <a:t>2500000 X1+100000 X2+10000 X3+40000 X4 &lt;=2000000</a:t>
            </a:r>
          </a:p>
          <a:p>
            <a:pPr indent="-731520">
              <a:lnSpc>
                <a:spcPct val="110000"/>
              </a:lnSpc>
            </a:pPr>
            <a:endParaRPr lang="en-US" sz="1300" dirty="0">
              <a:latin typeface="Adobe Fan Heiti Std B" pitchFamily="34" charset="-128"/>
              <a:ea typeface="Adobe Fan Heiti Std B" pitchFamily="34" charset="-128"/>
            </a:endParaRPr>
          </a:p>
          <a:p>
            <a:pPr indent="-731520">
              <a:lnSpc>
                <a:spcPct val="110000"/>
              </a:lnSpc>
            </a:pPr>
            <a:r>
              <a:rPr lang="en-US" sz="1300" dirty="0">
                <a:latin typeface="Adobe Fan Heiti Std B" pitchFamily="34" charset="-128"/>
                <a:ea typeface="Adobe Fan Heiti Std B" pitchFamily="34" charset="-128"/>
              </a:rPr>
              <a:t>X1,X2,X3,X4&gt;=</a:t>
            </a:r>
            <a:r>
              <a:rPr lang="en-US" sz="1300" dirty="0" smtClean="0">
                <a:latin typeface="Adobe Fan Heiti Std B" pitchFamily="34" charset="-128"/>
                <a:ea typeface="Adobe Fan Heiti Std B" pitchFamily="34" charset="-128"/>
              </a:rPr>
              <a:t>0</a:t>
            </a:r>
            <a:endParaRPr lang="en-US" sz="1300" dirty="0"/>
          </a:p>
          <a:p>
            <a:pPr algn="r" rtl="1"/>
            <a:r>
              <a:rPr lang="fa-IR" sz="1700" dirty="0">
                <a:cs typeface="B Nazanin" pitchFamily="2" charset="-78"/>
              </a:rPr>
              <a:t>سپس می بایست برای استفاده از ابزار </a:t>
            </a:r>
            <a:r>
              <a:rPr lang="en-US" sz="1700" dirty="0">
                <a:cs typeface="B Nazanin" pitchFamily="2" charset="-78"/>
              </a:rPr>
              <a:t>Solver  </a:t>
            </a:r>
            <a:r>
              <a:rPr lang="fa-IR" sz="1700" dirty="0">
                <a:cs typeface="B Nazanin" pitchFamily="2" charset="-78"/>
              </a:rPr>
              <a:t>مدل بالا را بصورت زیر در اکسل وارد می نماییم :  </a:t>
            </a:r>
            <a:endParaRPr lang="en-US" sz="1700" dirty="0" smtClean="0">
              <a:cs typeface="B Nazanin" pitchFamily="2" charset="-78"/>
            </a:endParaRPr>
          </a:p>
          <a:p>
            <a:pPr algn="r" rtl="1"/>
            <a:endParaRPr lang="fa-IR" sz="1700" dirty="0">
              <a:cs typeface="B Nazanin" pitchFamily="2" charset="-78"/>
            </a:endParaRPr>
          </a:p>
          <a:p>
            <a:pPr algn="r" rtl="1"/>
            <a:endParaRPr lang="fa-IR" sz="1700" dirty="0">
              <a:cs typeface="B Nazanin" pitchFamily="2" charset="-78"/>
            </a:endParaRPr>
          </a:p>
          <a:p>
            <a:pPr algn="r" rtl="1"/>
            <a:endParaRPr lang="en-US" sz="1700" dirty="0" smtClean="0">
              <a:cs typeface="B Nazanin" pitchFamily="2" charset="-78"/>
            </a:endParaRPr>
          </a:p>
          <a:p>
            <a:pPr algn="r" rtl="1"/>
            <a:endParaRPr lang="en-US" sz="1700" dirty="0">
              <a:cs typeface="B Nazanin" pitchFamily="2" charset="-78"/>
            </a:endParaRPr>
          </a:p>
          <a:p>
            <a:pPr algn="r" rtl="1"/>
            <a:endParaRPr lang="en-US" sz="1700" dirty="0" smtClean="0">
              <a:cs typeface="B Nazanin" pitchFamily="2" charset="-78"/>
            </a:endParaRPr>
          </a:p>
          <a:p>
            <a:pPr algn="r" rtl="1"/>
            <a:endParaRPr lang="en-US" sz="1700" dirty="0">
              <a:cs typeface="B Nazanin" pitchFamily="2" charset="-78"/>
            </a:endParaRPr>
          </a:p>
          <a:p>
            <a:pPr algn="r" rtl="1"/>
            <a:endParaRPr lang="en-US" sz="1700" dirty="0" smtClean="0">
              <a:cs typeface="B Nazanin" pitchFamily="2" charset="-78"/>
            </a:endParaRPr>
          </a:p>
          <a:p>
            <a:pPr algn="r" rtl="1"/>
            <a:endParaRPr lang="en-US" sz="1700" dirty="0">
              <a:cs typeface="B Nazanin" pitchFamily="2" charset="-78"/>
            </a:endParaRPr>
          </a:p>
          <a:p>
            <a:endParaRPr lang="fa-IR" dirty="0"/>
          </a:p>
          <a:p>
            <a:r>
              <a:rPr lang="fa-IR" dirty="0"/>
              <a:t> </a:t>
            </a:r>
          </a:p>
          <a:p>
            <a:endParaRPr lang="fa-IR" dirty="0"/>
          </a:p>
          <a:p>
            <a:r>
              <a:rPr lang="fa-IR" dirty="0"/>
              <a:t> </a:t>
            </a:r>
          </a:p>
          <a:p>
            <a:endParaRPr lang="fa-IR" dirty="0"/>
          </a:p>
          <a:p>
            <a:r>
              <a:rPr lang="fa-IR" dirty="0"/>
              <a:t> </a:t>
            </a:r>
          </a:p>
          <a:p>
            <a:endParaRPr lang="fa-IR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7248647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8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"/>
            <a:ext cx="7520940" cy="4572000"/>
          </a:xfrm>
        </p:spPr>
        <p:txBody>
          <a:bodyPr>
            <a:normAutofit/>
          </a:bodyPr>
          <a:lstStyle/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r>
              <a:rPr lang="fa-IR" sz="1400" dirty="0" smtClean="0">
                <a:cs typeface="B Nazanin" pitchFamily="2" charset="-78"/>
              </a:rPr>
              <a:t>فرمولهای </a:t>
            </a:r>
            <a:r>
              <a:rPr lang="fa-IR" sz="1400" dirty="0">
                <a:cs typeface="B Nazanin" pitchFamily="2" charset="-78"/>
              </a:rPr>
              <a:t>بکارگرفته شده در شکل بالا را می توانیم در شکل زیر مشاهده نماییم : </a:t>
            </a:r>
          </a:p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endParaRPr lang="en-US" sz="1400" dirty="0">
              <a:cs typeface="B Nazanin" pitchFamily="2" charset="-78"/>
            </a:endParaRPr>
          </a:p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endParaRPr lang="en-US" sz="1400" dirty="0">
              <a:cs typeface="B Nazanin" pitchFamily="2" charset="-78"/>
            </a:endParaRPr>
          </a:p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endParaRPr lang="en-US" sz="1400" dirty="0">
              <a:cs typeface="B Nazanin" pitchFamily="2" charset="-78"/>
            </a:endParaRPr>
          </a:p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endParaRPr lang="en-US" sz="1400" dirty="0">
              <a:cs typeface="B Nazanin" pitchFamily="2" charset="-78"/>
            </a:endParaRPr>
          </a:p>
          <a:p>
            <a:pPr algn="r"/>
            <a:endParaRPr lang="en-US" sz="1400" dirty="0" smtClean="0">
              <a:cs typeface="B Nazanin" pitchFamily="2" charset="-78"/>
            </a:endParaRPr>
          </a:p>
          <a:p>
            <a:pPr algn="r"/>
            <a:endParaRPr lang="en-US" sz="1400" dirty="0">
              <a:cs typeface="B Nazanin" pitchFamily="2" charset="-78"/>
            </a:endParaRPr>
          </a:p>
          <a:p>
            <a:pPr algn="r" rtl="1"/>
            <a:endParaRPr lang="en-US" sz="1400" dirty="0" smtClean="0">
              <a:cs typeface="B Nazanin" pitchFamily="2" charset="-78"/>
            </a:endParaRPr>
          </a:p>
          <a:p>
            <a:pPr algn="r" rtl="1"/>
            <a:r>
              <a:rPr lang="fa-IR" sz="1400" dirty="0" smtClean="0">
                <a:cs typeface="B Nazanin" pitchFamily="2" charset="-78"/>
              </a:rPr>
              <a:t>پس </a:t>
            </a:r>
            <a:r>
              <a:rPr lang="fa-IR" sz="1400" dirty="0">
                <a:cs typeface="B Nazanin" pitchFamily="2" charset="-78"/>
              </a:rPr>
              <a:t>از ورود اطلاعات در نرم افزار اکسل تنظیمات مربوط به Solver را به صورت زیر انجام می دهیم : </a:t>
            </a:r>
          </a:p>
          <a:p>
            <a:pPr algn="r" rtl="1"/>
            <a:endParaRPr lang="en-US" sz="1400" dirty="0">
              <a:cs typeface="B Nazanin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94" y="1066800"/>
            <a:ext cx="8483306" cy="254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1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"/>
            <a:ext cx="67056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6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533400"/>
            <a:ext cx="7520940" cy="4147077"/>
          </a:xfrm>
        </p:spPr>
        <p:txBody>
          <a:bodyPr/>
          <a:lstStyle/>
          <a:p>
            <a:pPr algn="r" rtl="1"/>
            <a:r>
              <a:rPr lang="fa-IR" dirty="0">
                <a:cs typeface="B Nazanin" pitchFamily="2" charset="-78"/>
              </a:rPr>
              <a:t>در پایان زوی دکمه </a:t>
            </a:r>
            <a:r>
              <a:rPr lang="en-US" dirty="0">
                <a:cs typeface="B Nazanin" pitchFamily="2" charset="-78"/>
              </a:rPr>
              <a:t>Solve </a:t>
            </a:r>
            <a:r>
              <a:rPr lang="fa-IR" dirty="0">
                <a:cs typeface="B Nazanin" pitchFamily="2" charset="-78"/>
              </a:rPr>
              <a:t>کلیک می کنیم و در نتیجه جواب مساله به صورت زیر نمایان می گردد : 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600201"/>
            <a:ext cx="7910512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6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775294">
            <a:off x="1124625" y="1617813"/>
            <a:ext cx="6797040" cy="1947372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>
                <a:latin typeface="Adobe Caslon Pro" pitchFamily="18" charset="0"/>
              </a:rPr>
              <a:t>The end</a:t>
            </a:r>
            <a:endParaRPr lang="en-US" sz="15000" dirty="0">
              <a:latin typeface="Adobe Caslon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</TotalTime>
  <Words>347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PowerPoint Presentation</vt:lpstr>
      <vt:lpstr>PowerPoint Presentation</vt:lpstr>
      <vt:lpstr>Solver حل مساله با ابزار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fujitsu</dc:creator>
  <cp:lastModifiedBy>tahere</cp:lastModifiedBy>
  <cp:revision>8</cp:revision>
  <dcterms:created xsi:type="dcterms:W3CDTF">2006-08-16T00:00:00Z</dcterms:created>
  <dcterms:modified xsi:type="dcterms:W3CDTF">2013-03-03T13:30:09Z</dcterms:modified>
</cp:coreProperties>
</file>