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9" r:id="rId3"/>
    <p:sldId id="268" r:id="rId4"/>
    <p:sldId id="272" r:id="rId5"/>
    <p:sldId id="274" r:id="rId6"/>
    <p:sldId id="271" r:id="rId7"/>
    <p:sldId id="273" r:id="rId8"/>
    <p:sldId id="259" r:id="rId9"/>
    <p:sldId id="262" r:id="rId10"/>
    <p:sldId id="257" r:id="rId11"/>
    <p:sldId id="261" r:id="rId12"/>
    <p:sldId id="260" r:id="rId13"/>
    <p:sldId id="281" r:id="rId14"/>
    <p:sldId id="263" r:id="rId15"/>
    <p:sldId id="278" r:id="rId16"/>
    <p:sldId id="264" r:id="rId17"/>
    <p:sldId id="276" r:id="rId18"/>
    <p:sldId id="275" r:id="rId19"/>
    <p:sldId id="280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10D3B-6708-4773-BE08-67A75406967C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EF563-B47C-49EB-9299-F4C6D2ADD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EF563-B47C-49EB-9299-F4C6D2ADD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EF563-B47C-49EB-9299-F4C6D2ADD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5035-C6FA-4249-84CA-F48F11FF82D4}" type="datetime1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582-21B6-4227-85BE-3F742FB299B3}" type="datetime1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8D85-B146-4EF8-88FE-1BA7AFF06665}" type="datetime1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C73-4404-4943-A8DD-83D2A2B445A9}" type="datetime1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5C-0CDA-4FFC-A9D6-E86AF739F25C}" type="datetime1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22E8-4D2D-4D21-ACAD-041AA643F27D}" type="datetime1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85AB-754F-4116-849F-29D8B42EEA78}" type="datetime1">
              <a:rPr lang="en-US" smtClean="0"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51B1-83B2-4F4F-9ACD-0AF51D18FB41}" type="datetime1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FA3-4092-4564-BF44-9B05968E54E4}" type="datetime1">
              <a:rPr lang="en-US" smtClean="0"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45C5-4B06-4059-A8D2-8DDD3528891B}" type="datetime1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9E2B-C215-4B6F-95F2-AEA0E680286B}" type="datetime1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486D96-87D3-42A4-AFB0-067F78C246EA}" type="datetime1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5C3319-E213-4DE6-BCCB-A1DDB8A851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الگوریتم تصادفی برای خوشه بندی یکه آنلاین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سپیده آقاملائی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28892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کران پایین با قضیه </a:t>
            </a:r>
            <a:r>
              <a:rPr lang="en-US" dirty="0" smtClean="0"/>
              <a:t>Yao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کران پایین 2 برای </a:t>
            </a:r>
            <a:r>
              <a:rPr lang="en-US" dirty="0" smtClean="0"/>
              <a:t>competitive ratio</a:t>
            </a:r>
            <a:r>
              <a:rPr lang="fa-IR" dirty="0" smtClean="0"/>
              <a:t> هر الگوریتم خوشه بندی تصادفی (و قطعی) آنلاین یکه در یک بعد برای حالت دارای مرکز و </a:t>
            </a:r>
            <a:r>
              <a:rPr lang="en-US" dirty="0" smtClean="0"/>
              <a:t>Grid</a:t>
            </a:r>
            <a:endParaRPr lang="fa-IR" dirty="0" smtClean="0"/>
          </a:p>
          <a:p>
            <a:pPr algn="r" rtl="1"/>
            <a:r>
              <a:rPr lang="fa-IR" dirty="0" smtClean="0"/>
              <a:t>توزیع ورودی:</a:t>
            </a:r>
          </a:p>
          <a:p>
            <a:pPr lvl="1" algn="r" rtl="1"/>
            <a:r>
              <a:rPr lang="fa-IR" dirty="0" smtClean="0"/>
              <a:t>دنباله شامل سه نقطه </a:t>
            </a:r>
            <a:r>
              <a:rPr lang="en-US" dirty="0" smtClean="0"/>
              <a:t>1</a:t>
            </a:r>
            <a:r>
              <a:rPr lang="fa-IR" dirty="0" smtClean="0"/>
              <a:t>و </a:t>
            </a:r>
            <a:r>
              <a:rPr lang="en-US" dirty="0" smtClean="0"/>
              <a:t>x</a:t>
            </a:r>
            <a:r>
              <a:rPr lang="fa-IR" dirty="0" smtClean="0"/>
              <a:t> و </a:t>
            </a:r>
            <a:r>
              <a:rPr lang="en-US" dirty="0" smtClean="0"/>
              <a:t>1+x</a:t>
            </a:r>
            <a:r>
              <a:rPr lang="fa-IR" dirty="0"/>
              <a:t> </a:t>
            </a:r>
            <a:r>
              <a:rPr lang="fa-IR" dirty="0" smtClean="0"/>
              <a:t>که </a:t>
            </a:r>
            <a:r>
              <a:rPr lang="en-US" dirty="0" smtClean="0"/>
              <a:t>x</a:t>
            </a:r>
            <a:r>
              <a:rPr lang="fa-IR" dirty="0" smtClean="0"/>
              <a:t> به صورت </a:t>
            </a:r>
            <a:r>
              <a:rPr lang="en-US" dirty="0" smtClean="0"/>
              <a:t>uniform random</a:t>
            </a:r>
            <a:r>
              <a:rPr lang="fa-IR" dirty="0" smtClean="0"/>
              <a:t> از بازه </a:t>
            </a:r>
            <a:r>
              <a:rPr lang="en-US" dirty="0" smtClean="0"/>
              <a:t>[0,1]</a:t>
            </a:r>
            <a:r>
              <a:rPr lang="fa-IR" dirty="0" smtClean="0"/>
              <a:t> انتخاب شده است.</a:t>
            </a:r>
          </a:p>
          <a:p>
            <a:pPr algn="r" rtl="1"/>
            <a:r>
              <a:rPr lang="fa-IR" dirty="0" smtClean="0"/>
              <a:t>الگوریتم قطعی با بهترین عملکرد:</a:t>
            </a:r>
          </a:p>
          <a:p>
            <a:pPr lvl="1" algn="r" rtl="1"/>
            <a:r>
              <a:rPr lang="fa-IR" dirty="0" smtClean="0"/>
              <a:t>جواب بهینه: تعداد خوشه های یک باشد. (جواب: بازه </a:t>
            </a:r>
            <a:r>
              <a:rPr lang="en-US" dirty="0" smtClean="0"/>
              <a:t>[x,1+x]</a:t>
            </a:r>
            <a:r>
              <a:rPr lang="fa-IR" dirty="0" smtClean="0"/>
              <a:t>)</a:t>
            </a:r>
          </a:p>
          <a:p>
            <a:pPr lvl="1" algn="r" rtl="1"/>
            <a:r>
              <a:rPr lang="fa-IR" dirty="0" smtClean="0"/>
              <a:t>احتمال رخ دادن: صفر (چون بازه های ما دو بازه به مرکز </a:t>
            </a:r>
            <a:r>
              <a:rPr lang="en-US" dirty="0" smtClean="0"/>
              <a:t>1</a:t>
            </a:r>
            <a:r>
              <a:rPr lang="fa-IR" dirty="0" smtClean="0"/>
              <a:t> و یکی از </a:t>
            </a:r>
            <a:r>
              <a:rPr lang="en-US" dirty="0" smtClean="0"/>
              <a:t>x</a:t>
            </a:r>
            <a:r>
              <a:rPr lang="fa-IR" dirty="0" smtClean="0"/>
              <a:t> و </a:t>
            </a:r>
            <a:r>
              <a:rPr lang="en-US" dirty="0" smtClean="0"/>
              <a:t>1+x</a:t>
            </a:r>
            <a:r>
              <a:rPr lang="fa-IR" dirty="0" smtClean="0"/>
              <a:t> هستند./ چون بازه های ما دو بازه به شکل </a:t>
            </a:r>
            <a:r>
              <a:rPr lang="en-US" dirty="0" smtClean="0"/>
              <a:t>[0,1]</a:t>
            </a:r>
            <a:r>
              <a:rPr lang="fa-IR" dirty="0" smtClean="0"/>
              <a:t> و </a:t>
            </a:r>
            <a:r>
              <a:rPr lang="en-US" dirty="0" smtClean="0"/>
              <a:t>[1,2]</a:t>
            </a:r>
            <a:r>
              <a:rPr lang="fa-IR" dirty="0" smtClean="0"/>
              <a:t> هستند.)</a:t>
            </a:r>
          </a:p>
          <a:p>
            <a:pPr lvl="1" algn="r" rtl="1"/>
            <a:r>
              <a:rPr lang="fa-IR" dirty="0" smtClean="0"/>
              <a:t>بهترین جوابی که به دست می آوریم: 2 خوشه</a:t>
            </a:r>
            <a:endParaRPr lang="en-US" dirty="0" smtClean="0"/>
          </a:p>
          <a:p>
            <a:pPr lvl="1" algn="l"/>
            <a:r>
              <a:rPr lang="en-US" dirty="0" smtClean="0">
                <a:sym typeface="Wingdings" pitchFamily="2" charset="2"/>
              </a:rPr>
              <a:t> E(competitive ratio)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قضیه </a:t>
            </a:r>
            <a:r>
              <a:rPr lang="en-US" dirty="0" smtClean="0"/>
              <a:t>Yao</a:t>
            </a:r>
            <a:r>
              <a:rPr lang="fa-IR" dirty="0" smtClean="0"/>
              <a:t> برای کران پایین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example: (1/2, 3/2, …, 2k-1/2), (0,2,…,2k)</a:t>
            </a:r>
          </a:p>
          <a:p>
            <a:pPr lvl="1"/>
            <a:r>
              <a:rPr lang="en-US" dirty="0" smtClean="0"/>
              <a:t>Greedy algorithm: 2k+1 clusters</a:t>
            </a:r>
          </a:p>
          <a:p>
            <a:pPr lvl="1"/>
            <a:r>
              <a:rPr lang="en-US" dirty="0" smtClean="0"/>
              <a:t>Optimal: k+1 clusters</a:t>
            </a:r>
          </a:p>
          <a:p>
            <a:pPr algn="r" rtl="1"/>
            <a:r>
              <a:rPr lang="fa-IR" dirty="0" smtClean="0"/>
              <a:t>هیچ ترکیبی از این سه الگوریتم نمی تواند به </a:t>
            </a:r>
            <a:r>
              <a:rPr lang="en-US" dirty="0" smtClean="0"/>
              <a:t>competitive ratio</a:t>
            </a:r>
            <a:r>
              <a:rPr lang="fa-IR" dirty="0" smtClean="0"/>
              <a:t> بهتر از 2 برسد.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الگوریتم پنجره تصادفی </a:t>
            </a:r>
            <a:r>
              <a:rPr lang="en-US" dirty="0" smtClean="0"/>
              <a:t>Rand-window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ایده: گاهی دو نقطه که در دو سلول مختلف هستند بتوانند در یک خوشه باشند. (تصادفی)</a:t>
            </a:r>
          </a:p>
          <a:p>
            <a:pPr lvl="1" algn="r" rtl="1"/>
            <a:r>
              <a:rPr lang="fa-IR" dirty="0" smtClean="0"/>
              <a:t>بهبود حالت های </a:t>
            </a:r>
            <a:r>
              <a:rPr lang="fa-IR" dirty="0" smtClean="0"/>
              <a:t>بد</a:t>
            </a:r>
            <a:endParaRPr lang="fa-IR" dirty="0" smtClean="0"/>
          </a:p>
          <a:p>
            <a:pPr algn="r" rtl="1"/>
            <a:r>
              <a:rPr lang="fa-IR" dirty="0" smtClean="0"/>
              <a:t>الگوریتم</a:t>
            </a:r>
            <a:r>
              <a:rPr lang="fa-IR" dirty="0" smtClean="0"/>
              <a:t>:</a:t>
            </a:r>
          </a:p>
          <a:p>
            <a:pPr lvl="1" algn="r" rtl="1"/>
            <a:r>
              <a:rPr lang="fa-IR" dirty="0" smtClean="0"/>
              <a:t>همه ی سلول های متوالی </a:t>
            </a:r>
            <a:r>
              <a:rPr lang="en-US" dirty="0" smtClean="0"/>
              <a:t>Grid</a:t>
            </a:r>
            <a:r>
              <a:rPr lang="fa-IR" dirty="0" smtClean="0"/>
              <a:t> را به پنجره های به فرم </a:t>
            </a:r>
            <a:r>
              <a:rPr lang="en-US" dirty="0" smtClean="0"/>
              <a:t>[2i,2i+2)</a:t>
            </a:r>
            <a:r>
              <a:rPr lang="fa-IR" dirty="0" smtClean="0"/>
              <a:t> گروه بندی کن.</a:t>
            </a:r>
          </a:p>
          <a:p>
            <a:pPr lvl="1" algn="r" rtl="1"/>
            <a:r>
              <a:rPr lang="fa-IR" dirty="0" smtClean="0"/>
              <a:t>با احتمال ½ همه ی پنجره ها را یک واحد به سمت راست شیفت بده.</a:t>
            </a:r>
          </a:p>
          <a:p>
            <a:pPr lvl="1" algn="r" rtl="1"/>
            <a:r>
              <a:rPr lang="fa-IR" dirty="0" smtClean="0"/>
              <a:t>نقاط جدید را به صورت حریصانه اختصاص بده. اگر بیش از یک خوشه شامل نقطه </a:t>
            </a:r>
            <a:r>
              <a:rPr lang="en-US" dirty="0" smtClean="0"/>
              <a:t>p</a:t>
            </a:r>
            <a:r>
              <a:rPr lang="fa-IR" dirty="0" smtClean="0"/>
              <a:t> می شود، آن سلول </a:t>
            </a:r>
            <a:r>
              <a:rPr lang="en-US" dirty="0" smtClean="0"/>
              <a:t>Grid</a:t>
            </a:r>
            <a:r>
              <a:rPr lang="fa-IR" dirty="0" smtClean="0"/>
              <a:t> را انتخاب کن که کاملا درون پنجره شامل </a:t>
            </a:r>
            <a:r>
              <a:rPr lang="en-US" dirty="0" smtClean="0"/>
              <a:t>p</a:t>
            </a:r>
            <a:r>
              <a:rPr lang="fa-IR" dirty="0" smtClean="0"/>
              <a:t> قرار می گیرد.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Rand-Window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new point</a:t>
            </a:r>
          </a:p>
          <a:p>
            <a:r>
              <a:rPr lang="en-US" dirty="0" smtClean="0"/>
              <a:t>C = Grid cell containing p</a:t>
            </a:r>
          </a:p>
          <a:p>
            <a:r>
              <a:rPr lang="en-US" dirty="0" smtClean="0"/>
              <a:t>W = Window containing p</a:t>
            </a:r>
          </a:p>
          <a:p>
            <a:r>
              <a:rPr lang="en-US" dirty="0" smtClean="0"/>
              <a:t>Lie in a cluster = inside a cluster</a:t>
            </a:r>
          </a:p>
          <a:p>
            <a:r>
              <a:rPr lang="en-US" dirty="0" smtClean="0"/>
              <a:t>Fit in a cluster = can stretch the cluster to contain 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1"/>
          <a:stretch/>
        </p:blipFill>
        <p:spPr bwMode="auto">
          <a:xfrm>
            <a:off x="290945" y="3733800"/>
            <a:ext cx="8295684" cy="271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</a:t>
            </a:r>
            <a:r>
              <a:rPr lang="en-US" smtClean="0"/>
              <a:t>cell 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Cost x = # clusters fully contained in x + ½*#clusters crossing x</a:t>
            </a:r>
          </a:p>
          <a:p>
            <a:pPr lvl="1"/>
            <a:r>
              <a:rPr lang="en-US" dirty="0" smtClean="0"/>
              <a:t>Cost is additive: cost(</a:t>
            </a:r>
            <a:r>
              <a:rPr lang="en-US" dirty="0" err="1" smtClean="0"/>
              <a:t>xUy</a:t>
            </a:r>
            <a:r>
              <a:rPr lang="en-US" dirty="0" smtClean="0"/>
              <a:t>) = cost(x)+cost(y)</a:t>
            </a:r>
          </a:p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Whole cluster= Clusters fully contained in a grid cell</a:t>
            </a:r>
          </a:p>
          <a:p>
            <a:pPr lvl="1"/>
            <a:r>
              <a:rPr lang="en-US" dirty="0" smtClean="0"/>
              <a:t>Crossing clusters=Clusters intersecting two adjacent grid cells</a:t>
            </a:r>
          </a:p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Enclosing intervals of clusters are disjoint</a:t>
            </a:r>
          </a:p>
          <a:p>
            <a:pPr lvl="1"/>
            <a:r>
              <a:rPr lang="en-US" dirty="0" smtClean="0"/>
              <a:t>No grid cell contains 2 whole clusters</a:t>
            </a:r>
          </a:p>
          <a:p>
            <a:pPr lvl="2"/>
            <a:r>
              <a:rPr lang="en-US" dirty="0" smtClean="0"/>
              <a:t>Cost ( grid cell ) &lt;= 1+1/2+1/2 = 2</a:t>
            </a:r>
          </a:p>
          <a:p>
            <a:pPr lvl="1"/>
            <a:r>
              <a:rPr lang="en-US" dirty="0" smtClean="0"/>
              <a:t>If a grid cell c intersects a crossing cluster u1 and a whole cluster u2, then u2 must be opened after u1 has been opened, and after u1 has become a crossing cluster.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partition the grid cells into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blocks</a:t>
                </a:r>
                <a:r>
                  <a:rPr lang="en-US" dirty="0" smtClean="0"/>
                  <a:t>, where each block is a maximal set of consecutive grid cells interconnected by the intervals from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opt(</a:t>
                </a:r>
                <a:r>
                  <a:rPr lang="el-GR" dirty="0" smtClean="0">
                    <a:solidFill>
                      <a:srgbClr val="7030A0"/>
                    </a:solidFill>
                  </a:rPr>
                  <a:t>σ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 block of size k &gt;=2 contains exactly k-1 intervals from opt(</a:t>
                </a:r>
                <a:r>
                  <a:rPr lang="el-GR" dirty="0" smtClean="0"/>
                  <a:t>σ</a:t>
                </a:r>
                <a:r>
                  <a:rPr lang="en-US" dirty="0" smtClean="0"/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= competitive ratio of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Rand-Window</a:t>
                </a:r>
                <a:r>
                  <a:rPr lang="en-US" dirty="0" smtClean="0"/>
                  <a:t> Algorithm within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block</a:t>
                </a:r>
                <a:r>
                  <a:rPr lang="en-US" dirty="0" smtClean="0"/>
                  <a:t> of size k. i.e. upper bound of E(cost(B)/(k-1)) over all blocks of size k.</a:t>
                </a:r>
              </a:p>
              <a:p>
                <a:r>
                  <a:rPr lang="en-US" dirty="0" smtClean="0"/>
                  <a:t>K=2: any bound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strictly smaller than 2 will lead to a competitive ratio strictly smaller than 2 for the final algorithm</a:t>
                </a:r>
              </a:p>
              <a:p>
                <a:pPr lvl="1"/>
                <a:r>
                  <a:rPr lang="en-US" dirty="0" smtClean="0"/>
                  <a:t>Bounds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 smtClean="0"/>
                  <a:t>,… will affect the final constant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62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2849" r="15769" b="63962"/>
          <a:stretch/>
        </p:blipFill>
        <p:spPr bwMode="auto">
          <a:xfrm>
            <a:off x="1547446" y="2784231"/>
            <a:ext cx="5613009" cy="14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Algorithm (COMBO)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Rand-Window with Grid algorithm</a:t>
            </a:r>
          </a:p>
          <a:p>
            <a:pPr lvl="1"/>
            <a:r>
              <a:rPr lang="en-US" dirty="0" smtClean="0"/>
              <a:t>Randomized online algorithm with competitive ratio &lt; 2</a:t>
            </a:r>
          </a:p>
          <a:p>
            <a:pPr lvl="1"/>
            <a:r>
              <a:rPr lang="en-US" dirty="0" smtClean="0"/>
              <a:t>Only 2 random bits are used at the beginning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With probability ½ run Rand-Window, else run Grid</a:t>
            </a:r>
          </a:p>
          <a:p>
            <a:r>
              <a:rPr lang="en-US" dirty="0" smtClean="0"/>
              <a:t>COMBO is 15/8 competitive (against oblivious adversary)</a:t>
            </a:r>
          </a:p>
          <a:p>
            <a:pPr lvl="1"/>
            <a:r>
              <a:rPr lang="en-US" dirty="0" smtClean="0"/>
              <a:t>Grid algorithm: k clusters within block of size k</a:t>
            </a:r>
          </a:p>
          <a:p>
            <a:pPr lvl="2"/>
            <a:r>
              <a:rPr lang="en-US" dirty="0" smtClean="0"/>
              <a:t>Competitive ratio(within a block of size k) = k/(k-1)</a:t>
            </a:r>
          </a:p>
          <a:p>
            <a:pPr lvl="1"/>
            <a:r>
              <a:rPr lang="en-US" dirty="0" smtClean="0"/>
              <a:t>Competitive ratios: (within a block of size k)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31473" r="11286" b="42389"/>
          <a:stretch/>
        </p:blipFill>
        <p:spPr bwMode="auto">
          <a:xfrm>
            <a:off x="1534550" y="4876800"/>
            <a:ext cx="6161650" cy="130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ratio of COMBO within a block &lt;= 15/8</a:t>
            </a:r>
          </a:p>
          <a:p>
            <a:r>
              <a:rPr lang="en-US" dirty="0" smtClean="0"/>
              <a:t>Summing over all blocks (</a:t>
            </a:r>
            <a:r>
              <a:rPr lang="en-US" dirty="0" err="1" smtClean="0"/>
              <a:t>additivity</a:t>
            </a:r>
            <a:r>
              <a:rPr lang="en-US" dirty="0" smtClean="0"/>
              <a:t> of cost function)</a:t>
            </a:r>
          </a:p>
          <a:p>
            <a:r>
              <a:rPr lang="en-US" dirty="0" smtClean="0"/>
              <a:t>E(total cost) &lt;=15/8*opt(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With probability ½ run Rand-Window, else run Grid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599"/>
            <a:ext cx="6164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</a:t>
            </a:r>
            <a:r>
              <a:rPr lang="en-US" b="1" dirty="0" smtClean="0"/>
              <a:t>lower bound of 4/3 </a:t>
            </a:r>
            <a:r>
              <a:rPr lang="en-US" dirty="0" smtClean="0"/>
              <a:t>on the competitive ratio of any randomized algorithm for the online unit clustering algorithm in </a:t>
            </a:r>
            <a:r>
              <a:rPr lang="en-US" b="1" dirty="0" smtClean="0"/>
              <a:t>one dimension </a:t>
            </a:r>
            <a:r>
              <a:rPr lang="en-US" dirty="0" smtClean="0"/>
              <a:t>(against oblivious adversary).</a:t>
            </a:r>
          </a:p>
          <a:p>
            <a:r>
              <a:rPr lang="en-US" dirty="0" smtClean="0"/>
              <a:t>Proof: Yao’s minimax theorem</a:t>
            </a:r>
          </a:p>
          <a:p>
            <a:pPr lvl="1"/>
            <a:r>
              <a:rPr lang="en-US" dirty="0" smtClean="0"/>
              <a:t>Input: two point sequences p1=(1,2,1/2,5/2) , p2=(1,2,3/2,3/2)</a:t>
            </a:r>
          </a:p>
          <a:p>
            <a:pPr lvl="1"/>
            <a:r>
              <a:rPr lang="en-US" b="1" dirty="0" smtClean="0"/>
              <a:t>With probability 2/3 </a:t>
            </a:r>
            <a:r>
              <a:rPr lang="en-US" dirty="0" smtClean="0"/>
              <a:t>the adversary provides P1, and with probability</a:t>
            </a:r>
            <a:r>
              <a:rPr lang="en-US" b="1" dirty="0" smtClean="0"/>
              <a:t> 1/3 </a:t>
            </a:r>
            <a:r>
              <a:rPr lang="en-US" dirty="0" smtClean="0"/>
              <a:t>it provides p2</a:t>
            </a:r>
          </a:p>
          <a:p>
            <a:pPr lvl="1"/>
            <a:r>
              <a:rPr lang="en-US" dirty="0" smtClean="0"/>
              <a:t>Deterministic algorithm A.</a:t>
            </a:r>
          </a:p>
          <a:p>
            <a:pPr lvl="2"/>
            <a:r>
              <a:rPr lang="en-US" dirty="0" smtClean="0"/>
              <a:t>First two points provided to A are the same (1,2)</a:t>
            </a:r>
          </a:p>
          <a:p>
            <a:pPr lvl="2"/>
            <a:r>
              <a:rPr lang="en-US" dirty="0" smtClean="0"/>
              <a:t>If A clusters the </a:t>
            </a:r>
            <a:r>
              <a:rPr lang="en-US" b="1" dirty="0" smtClean="0"/>
              <a:t>first 2 points into one cluster</a:t>
            </a:r>
            <a:r>
              <a:rPr lang="en-US" dirty="0" smtClean="0"/>
              <a:t>, then it uses 3 clusters for P1 and 1 cluster for P2,</a:t>
            </a:r>
          </a:p>
          <a:p>
            <a:pPr lvl="3"/>
            <a:r>
              <a:rPr lang="en-US" dirty="0" smtClean="0"/>
              <a:t>E(</a:t>
            </a:r>
            <a:r>
              <a:rPr lang="en-US" dirty="0" err="1" smtClean="0"/>
              <a:t>Competitive_ratio</a:t>
            </a:r>
            <a:r>
              <a:rPr lang="en-US" dirty="0" smtClean="0"/>
              <a:t>(A)) = 2/3*(2/3)+1/3*(1)=4/3</a:t>
            </a:r>
          </a:p>
          <a:p>
            <a:pPr lvl="2"/>
            <a:r>
              <a:rPr lang="en-US" dirty="0" smtClean="0"/>
              <a:t>If A clusters the </a:t>
            </a:r>
            <a:r>
              <a:rPr lang="en-US" b="1" dirty="0" smtClean="0"/>
              <a:t>first 2 points into two distinct clusters</a:t>
            </a:r>
            <a:r>
              <a:rPr lang="en-US" dirty="0" smtClean="0"/>
              <a:t>, then no more clusters are needed to cover the other two points of P1 and P2</a:t>
            </a:r>
          </a:p>
          <a:p>
            <a:pPr lvl="3"/>
            <a:r>
              <a:rPr lang="en-US" dirty="0" smtClean="0"/>
              <a:t>E(</a:t>
            </a:r>
            <a:r>
              <a:rPr lang="en-US" dirty="0" err="1" smtClean="0"/>
              <a:t>competitive_ratio</a:t>
            </a:r>
            <a:r>
              <a:rPr lang="en-US" dirty="0" smtClean="0"/>
              <a:t>(A)) = 2/3*(1)+1/3*(2)=4/3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∞</a:t>
            </a:r>
            <a:r>
              <a:rPr lang="en-US" dirty="0"/>
              <a:t> </a:t>
            </a:r>
            <a:r>
              <a:rPr lang="en-US" dirty="0" smtClean="0"/>
              <a:t>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X = (x1,…,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baseline="-25000" dirty="0"/>
                  <a:t>∞</a:t>
                </a:r>
                <a:r>
                  <a:rPr lang="en-US" dirty="0"/>
                  <a:t> </a:t>
                </a:r>
                <a:r>
                  <a:rPr lang="en-US" dirty="0" smtClean="0"/>
                  <a:t>norm (X) = max |Xi| , 1 &lt;=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&lt;= n</a:t>
                </a:r>
              </a:p>
              <a:p>
                <a:pPr lvl="1"/>
                <a:r>
                  <a:rPr lang="en-US" dirty="0" smtClean="0"/>
                  <a:t>Euclidean distance: L2 norm (X)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A = (x1,y1), B=(x2,y2)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baseline="-25000" dirty="0"/>
                  <a:t>∞</a:t>
                </a:r>
                <a:r>
                  <a:rPr lang="en-US" dirty="0"/>
                  <a:t> </a:t>
                </a:r>
                <a:r>
                  <a:rPr lang="en-US" dirty="0" smtClean="0"/>
                  <a:t>distance (A,B) = max (|X1-Y1|,|X2-Y2|), 1 &lt;=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&lt;= n</a:t>
                </a:r>
                <a:endParaRPr lang="en-US" dirty="0"/>
              </a:p>
              <a:p>
                <a:r>
                  <a:rPr lang="en-US" dirty="0" smtClean="0"/>
                  <a:t>Clustering:</a:t>
                </a: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</a:rPr>
                  <a:t>Partition</a:t>
                </a:r>
                <a:r>
                  <a:rPr lang="en-US" dirty="0" smtClean="0"/>
                  <a:t> the given point set into subsets, each of </a:t>
                </a:r>
                <a:r>
                  <a:rPr lang="en-US" dirty="0"/>
                  <a:t>L</a:t>
                </a:r>
                <a:r>
                  <a:rPr lang="en-US" baseline="-25000" dirty="0"/>
                  <a:t>∞</a:t>
                </a:r>
                <a:r>
                  <a:rPr lang="en-US" dirty="0"/>
                  <a:t> </a:t>
                </a:r>
                <a:r>
                  <a:rPr lang="en-US" dirty="0" smtClean="0"/>
                  <a:t>diameter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at most 1 </a:t>
                </a:r>
                <a:r>
                  <a:rPr lang="en-US" dirty="0" smtClean="0"/>
                  <a:t>(i.e. enclosable by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a unit square</a:t>
                </a:r>
                <a:r>
                  <a:rPr lang="en-US" dirty="0" smtClean="0"/>
                  <a:t>),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minimize the number of subsets </a:t>
                </a:r>
                <a:r>
                  <a:rPr lang="en-US" dirty="0" smtClean="0"/>
                  <a:t>used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72" y="4343400"/>
            <a:ext cx="2438399" cy="209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F:\140px-Vector_norms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1"/>
          <a:stretch/>
        </p:blipFill>
        <p:spPr bwMode="auto">
          <a:xfrm>
            <a:off x="7239000" y="609600"/>
            <a:ext cx="1333500" cy="29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الگوریتم آنلاین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altLang="he-IL" dirty="0" smtClean="0"/>
              <a:t>الگوریتم آنلاین</a:t>
            </a:r>
          </a:p>
          <a:p>
            <a:pPr lvl="1" algn="r" rtl="1">
              <a:lnSpc>
                <a:spcPct val="90000"/>
              </a:lnSpc>
            </a:pPr>
            <a:r>
              <a:rPr lang="fa-IR" altLang="he-IL" dirty="0" smtClean="0"/>
              <a:t>بدون اینکه در مورد آینده اطلاعات کامل داشته باشد کار می کند.</a:t>
            </a:r>
          </a:p>
          <a:p>
            <a:pPr lvl="1" algn="r" rtl="1">
              <a:lnSpc>
                <a:spcPct val="90000"/>
              </a:lnSpc>
            </a:pPr>
            <a:r>
              <a:rPr lang="fa-IR" altLang="he-IL" dirty="0" smtClean="0"/>
              <a:t>با </a:t>
            </a:r>
            <a:r>
              <a:rPr lang="fa-IR" altLang="he-IL" b="1" dirty="0" smtClean="0"/>
              <a:t>دنباله</a:t>
            </a:r>
            <a:r>
              <a:rPr lang="fa-IR" altLang="he-IL" dirty="0" smtClean="0"/>
              <a:t> ای از رویدادها کار می کند.</a:t>
            </a:r>
          </a:p>
          <a:p>
            <a:pPr lvl="1" algn="r" rtl="1">
              <a:lnSpc>
                <a:spcPct val="90000"/>
              </a:lnSpc>
            </a:pPr>
            <a:r>
              <a:rPr lang="fa-IR" altLang="he-IL" dirty="0" smtClean="0"/>
              <a:t>رویدادهای آینده برای الگوریتم نامعلوم است.</a:t>
            </a:r>
          </a:p>
          <a:p>
            <a:pPr lvl="1" algn="r" rtl="1">
              <a:lnSpc>
                <a:spcPct val="90000"/>
              </a:lnSpc>
            </a:pPr>
            <a:r>
              <a:rPr lang="fa-IR" altLang="he-IL" dirty="0" smtClean="0"/>
              <a:t>الگوریتم باید هر بار به یک رویداد پاسخ بدهد. رویداد بعدی پس از پاسخ الگوریتم به رویداد قبلی می رسد.</a:t>
            </a:r>
          </a:p>
          <a:p>
            <a:pPr algn="r" rtl="1">
              <a:lnSpc>
                <a:spcPct val="90000"/>
              </a:lnSpc>
            </a:pPr>
            <a:r>
              <a:rPr lang="fa-IR" altLang="he-IL" dirty="0" smtClean="0"/>
              <a:t>رفتار الگوریتم آنلاین را با الگوریتم آفلاین بهینه </a:t>
            </a:r>
            <a:r>
              <a:rPr lang="en-US" altLang="he-IL" dirty="0" smtClean="0"/>
              <a:t>OPT</a:t>
            </a:r>
            <a:r>
              <a:rPr lang="fa-IR" altLang="he-IL" dirty="0" smtClean="0"/>
              <a:t> که دنباله ی رویدادها را می داند مقایسه می کنیم.</a:t>
            </a:r>
          </a:p>
          <a:p>
            <a:pPr lvl="1" algn="r" rtl="1">
              <a:lnSpc>
                <a:spcPct val="90000"/>
              </a:lnSpc>
            </a:pPr>
            <a:r>
              <a:rPr lang="fa-IR" altLang="he-IL" dirty="0" smtClean="0"/>
              <a:t>الگوریتم آفلاین مشخصات دقیق رویدادهای دنباله را می داند.</a:t>
            </a:r>
            <a:endParaRPr lang="en-US" altLang="en-US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for L</a:t>
            </a:r>
            <a:r>
              <a:rPr lang="en-US" baseline="-25000" dirty="0" smtClean="0"/>
              <a:t>∞</a:t>
            </a:r>
            <a:r>
              <a:rPr lang="en-US" dirty="0" smtClean="0"/>
              <a:t> distance in 2D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</a:t>
            </a:r>
            <a:r>
              <a:rPr lang="en-US" b="1" dirty="0" smtClean="0"/>
              <a:t>15/4</a:t>
            </a:r>
            <a:r>
              <a:rPr lang="en-US" dirty="0" smtClean="0"/>
              <a:t> competitive algorithm for the online unit clustering problem </a:t>
            </a:r>
            <a:r>
              <a:rPr lang="en-US" dirty="0"/>
              <a:t>in </a:t>
            </a:r>
            <a:r>
              <a:rPr lang="en-US" b="1" dirty="0"/>
              <a:t>L</a:t>
            </a:r>
            <a:r>
              <a:rPr lang="en-US" b="1" baseline="-25000" dirty="0"/>
              <a:t>∞</a:t>
            </a:r>
            <a:r>
              <a:rPr lang="en-US" b="1" dirty="0"/>
              <a:t> </a:t>
            </a:r>
            <a:r>
              <a:rPr lang="en-US" b="1" dirty="0" smtClean="0"/>
              <a:t>plane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Proof:</a:t>
            </a:r>
          </a:p>
          <a:p>
            <a:pPr lvl="1"/>
            <a:r>
              <a:rPr lang="en-US" dirty="0" smtClean="0"/>
              <a:t>Online algorithm: use </a:t>
            </a:r>
            <a:r>
              <a:rPr lang="en-US" b="1" dirty="0" smtClean="0"/>
              <a:t>COMBO</a:t>
            </a:r>
            <a:r>
              <a:rPr lang="en-US" dirty="0" smtClean="0"/>
              <a:t> to find unit </a:t>
            </a:r>
            <a:r>
              <a:rPr lang="en-US" b="1" dirty="0" smtClean="0"/>
              <a:t>clustering</a:t>
            </a:r>
            <a:r>
              <a:rPr lang="en-US" dirty="0" smtClean="0"/>
              <a:t> </a:t>
            </a:r>
            <a:r>
              <a:rPr lang="en-US" dirty="0" err="1" smtClean="0"/>
              <a:t>Ci</a:t>
            </a:r>
            <a:r>
              <a:rPr lang="en-US" dirty="0" smtClean="0"/>
              <a:t> for the points inside each </a:t>
            </a:r>
            <a:r>
              <a:rPr lang="en-US" b="1" dirty="0" smtClean="0"/>
              <a:t>horizontal strip </a:t>
            </a:r>
            <a:r>
              <a:rPr lang="en-US" b="1" dirty="0" err="1" smtClean="0"/>
              <a:t>i</a:t>
            </a:r>
            <a:r>
              <a:rPr lang="en-US" b="1" dirty="0" smtClean="0"/>
              <a:t>&lt;=y&lt;i+1 </a:t>
            </a:r>
            <a:r>
              <a:rPr lang="en-US" dirty="0" smtClean="0"/>
              <a:t>(computing </a:t>
            </a:r>
            <a:r>
              <a:rPr lang="en-US" dirty="0" err="1" smtClean="0"/>
              <a:t>Ci</a:t>
            </a:r>
            <a:r>
              <a:rPr lang="en-US" dirty="0" smtClean="0"/>
              <a:t> = 1D problem)</a:t>
            </a:r>
          </a:p>
          <a:p>
            <a:pPr lvl="1"/>
            <a:r>
              <a:rPr lang="en-US" dirty="0" smtClean="0"/>
              <a:t>Input: </a:t>
            </a:r>
            <a:r>
              <a:rPr lang="en-US" b="1" dirty="0" smtClean="0"/>
              <a:t>sequence </a:t>
            </a:r>
            <a:r>
              <a:rPr lang="el-GR" b="1" dirty="0" smtClean="0"/>
              <a:t>σ</a:t>
            </a:r>
            <a:endParaRPr lang="en-US" b="1" dirty="0"/>
          </a:p>
          <a:p>
            <a:pPr lvl="2"/>
            <a:r>
              <a:rPr lang="el-GR" b="1" dirty="0" smtClean="0"/>
              <a:t>σ</a:t>
            </a:r>
            <a:r>
              <a:rPr lang="en-US" b="1" dirty="0" err="1" smtClean="0"/>
              <a:t>i</a:t>
            </a:r>
            <a:r>
              <a:rPr lang="en-US" dirty="0" smtClean="0"/>
              <a:t> =set of points from </a:t>
            </a:r>
            <a:r>
              <a:rPr lang="el-GR" dirty="0" smtClean="0"/>
              <a:t>σ</a:t>
            </a:r>
            <a:r>
              <a:rPr lang="en-US" dirty="0" smtClean="0"/>
              <a:t> that lie in strip </a:t>
            </a:r>
            <a:r>
              <a:rPr lang="en-US" b="1" dirty="0" err="1" smtClean="0"/>
              <a:t>i</a:t>
            </a:r>
            <a:r>
              <a:rPr lang="en-US" b="1" dirty="0" smtClean="0"/>
              <a:t> &lt;= y &lt; i+1</a:t>
            </a:r>
          </a:p>
          <a:p>
            <a:pPr lvl="2"/>
            <a:r>
              <a:rPr lang="en-US" b="1" dirty="0" err="1" smtClean="0"/>
              <a:t>Zi</a:t>
            </a:r>
            <a:r>
              <a:rPr lang="en-US" dirty="0" smtClean="0"/>
              <a:t> = </a:t>
            </a:r>
            <a:r>
              <a:rPr lang="en-US" b="1" dirty="0" smtClean="0"/>
              <a:t>optimal</a:t>
            </a:r>
            <a:r>
              <a:rPr lang="en-US" dirty="0" smtClean="0"/>
              <a:t> unit covering for </a:t>
            </a:r>
            <a:r>
              <a:rPr lang="el-GR" b="1" dirty="0" smtClean="0"/>
              <a:t>σ</a:t>
            </a:r>
            <a:r>
              <a:rPr lang="en-US" b="1" dirty="0" err="1" smtClean="0"/>
              <a:t>i</a:t>
            </a:r>
            <a:endParaRPr lang="en-US" b="1" dirty="0" smtClean="0"/>
          </a:p>
          <a:p>
            <a:pPr lvl="1"/>
            <a:r>
              <a:rPr lang="en-US" b="1" dirty="0" err="1" smtClean="0"/>
              <a:t>Oi</a:t>
            </a:r>
            <a:r>
              <a:rPr lang="en-US" dirty="0" smtClean="0"/>
              <a:t> = set of unit squares in </a:t>
            </a:r>
            <a:r>
              <a:rPr lang="en-US" b="1" dirty="0" smtClean="0"/>
              <a:t>O</a:t>
            </a:r>
            <a:r>
              <a:rPr lang="en-US" dirty="0" smtClean="0"/>
              <a:t> that intersect the </a:t>
            </a:r>
            <a:r>
              <a:rPr lang="en-US" b="1" dirty="0" smtClean="0"/>
              <a:t>grid line y=</a:t>
            </a:r>
            <a:r>
              <a:rPr lang="en-US" b="1" dirty="0" err="1" smtClean="0"/>
              <a:t>i</a:t>
            </a:r>
            <a:endParaRPr lang="en-US" b="1" dirty="0" smtClean="0"/>
          </a:p>
          <a:p>
            <a:pPr lvl="1"/>
            <a:r>
              <a:rPr lang="en-US" dirty="0" smtClean="0"/>
              <a:t>All squares in </a:t>
            </a:r>
            <a:r>
              <a:rPr lang="en-US" b="1" dirty="0" err="1" smtClean="0"/>
              <a:t>Oi</a:t>
            </a:r>
            <a:r>
              <a:rPr lang="en-US" b="1" dirty="0" smtClean="0"/>
              <a:t> </a:t>
            </a:r>
            <a:r>
              <a:rPr lang="en-US" dirty="0" smtClean="0"/>
              <a:t>lie in the strip </a:t>
            </a:r>
            <a:r>
              <a:rPr lang="en-US" b="1" dirty="0" smtClean="0"/>
              <a:t>i-1 &lt;= y &lt;i+1</a:t>
            </a:r>
          </a:p>
          <a:p>
            <a:pPr marL="274320" lvl="1" indent="0">
              <a:buNone/>
            </a:pPr>
            <a:r>
              <a:rPr lang="en-US" sz="1800" b="1" dirty="0" smtClean="0"/>
              <a:t>|</a:t>
            </a:r>
            <a:r>
              <a:rPr lang="en-US" sz="1800" b="1" dirty="0" err="1" smtClean="0"/>
              <a:t>Zi</a:t>
            </a:r>
            <a:r>
              <a:rPr lang="en-US" sz="1800" b="1" dirty="0" smtClean="0"/>
              <a:t>| &lt;= |O(i-1)|+|</a:t>
            </a:r>
            <a:r>
              <a:rPr lang="en-US" sz="1800" b="1" dirty="0" err="1" smtClean="0"/>
              <a:t>Oi</a:t>
            </a:r>
            <a:r>
              <a:rPr lang="en-US" sz="1800" b="1" dirty="0" smtClean="0"/>
              <a:t>| </a:t>
            </a:r>
            <a:r>
              <a:rPr lang="en-US" sz="1800" b="1" dirty="0" smtClean="0">
                <a:sym typeface="Wingdings" pitchFamily="2" charset="2"/>
              </a:rPr>
              <a:t></a:t>
            </a:r>
            <a:r>
              <a:rPr lang="el-GR" sz="1800" b="1" dirty="0"/>
              <a:t> </a:t>
            </a:r>
            <a:r>
              <a:rPr lang="el-GR" sz="1800" b="1" dirty="0" smtClean="0"/>
              <a:t>Σ</a:t>
            </a:r>
            <a:r>
              <a:rPr lang="en-US" sz="1800" b="1" dirty="0" smtClean="0"/>
              <a:t>|</a:t>
            </a:r>
            <a:r>
              <a:rPr lang="en-US" sz="1800" b="1" dirty="0" err="1" smtClean="0"/>
              <a:t>Zi</a:t>
            </a:r>
            <a:r>
              <a:rPr lang="en-US" sz="1800" b="1" dirty="0" smtClean="0"/>
              <a:t>| &lt;= 2|O| </a:t>
            </a:r>
            <a:r>
              <a:rPr lang="en-US" sz="1800" b="1" dirty="0" smtClean="0">
                <a:sym typeface="Wingdings" pitchFamily="2" charset="2"/>
              </a:rPr>
              <a:t> </a:t>
            </a:r>
            <a:r>
              <a:rPr lang="el-GR" sz="1800" b="1" dirty="0" smtClean="0"/>
              <a:t>Σ</a:t>
            </a:r>
            <a:r>
              <a:rPr lang="en-US" sz="1800" b="1" dirty="0" smtClean="0"/>
              <a:t>|</a:t>
            </a:r>
            <a:r>
              <a:rPr lang="en-US" sz="1800" b="1" dirty="0" err="1" smtClean="0"/>
              <a:t>Ci</a:t>
            </a:r>
            <a:r>
              <a:rPr lang="en-US" sz="1800" b="1" dirty="0" smtClean="0"/>
              <a:t>| &lt;= 15/8</a:t>
            </a:r>
            <a:r>
              <a:rPr lang="el-GR" sz="1800" b="1" dirty="0"/>
              <a:t> Σ</a:t>
            </a:r>
            <a:r>
              <a:rPr lang="en-US" sz="1800" b="1" dirty="0"/>
              <a:t>|</a:t>
            </a:r>
            <a:r>
              <a:rPr lang="en-US" sz="1800" b="1" dirty="0" err="1"/>
              <a:t>Zi</a:t>
            </a:r>
            <a:r>
              <a:rPr lang="en-US" sz="1800" b="1" dirty="0"/>
              <a:t>| </a:t>
            </a:r>
            <a:r>
              <a:rPr lang="en-US" sz="1800" b="1" dirty="0" smtClean="0"/>
              <a:t>&lt;=15/4 |O|</a:t>
            </a:r>
          </a:p>
          <a:p>
            <a:r>
              <a:rPr lang="en-US" dirty="0" smtClean="0"/>
              <a:t>Can be extended to d&gt;2 dimensions, with ratio 2^d *15/16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</a:p>
          <a:p>
            <a:r>
              <a:rPr lang="en-US" dirty="0" smtClean="0"/>
              <a:t>“</a:t>
            </a:r>
            <a:r>
              <a:rPr lang="en-US" dirty="0"/>
              <a:t>A Randomized Algorithm for Online Unit </a:t>
            </a:r>
            <a:r>
              <a:rPr lang="en-US" dirty="0" smtClean="0"/>
              <a:t>Clustering”</a:t>
            </a:r>
          </a:p>
          <a:p>
            <a:r>
              <a:rPr lang="en-US" dirty="0"/>
              <a:t>Timothy M. Chan and Hamid </a:t>
            </a:r>
            <a:r>
              <a:rPr lang="en-US" dirty="0" err="1"/>
              <a:t>Zarrabi-Zadeh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8580" y="980440"/>
            <a:ext cx="3901440" cy="5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تحلیل الگوریتم آنلاین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fa-IR" dirty="0" smtClean="0"/>
                  <a:t>الگوریتم رقابتی</a:t>
                </a:r>
              </a:p>
              <a:p>
                <a:pPr lvl="1" algn="r" rtl="1"/>
                <a:r>
                  <a:rPr lang="fa-IR" dirty="0" smtClean="0"/>
                  <a:t>یک الگوریتم </a:t>
                </a:r>
                <a:r>
                  <a:rPr lang="en-US" dirty="0" smtClean="0"/>
                  <a:t>c</a:t>
                </a:r>
                <a:r>
                  <a:rPr lang="fa-IR" dirty="0" smtClean="0"/>
                  <a:t>-رقابتی است اگر ثابت </a:t>
                </a:r>
                <a:r>
                  <a:rPr lang="en-US" dirty="0" smtClean="0"/>
                  <a:t>b</a:t>
                </a:r>
                <a:r>
                  <a:rPr lang="fa-IR" dirty="0" smtClean="0"/>
                  <a:t> و دنباله ی ورودی </a:t>
                </a:r>
                <a:r>
                  <a:rPr lang="en-US" dirty="0" smtClean="0"/>
                  <a:t>σ</a:t>
                </a:r>
                <a:r>
                  <a:rPr lang="fa-IR" dirty="0" smtClean="0"/>
                  <a:t> وجود داشته باشند که:</a:t>
                </a:r>
                <a:endParaRPr lang="fa-IR" dirty="0"/>
              </a:p>
              <a:p>
                <a:pPr marL="274320" lvl="1" indent="0" algn="ctr" rtl="1">
                  <a:buNone/>
                </a:pPr>
                <a:r>
                  <a:rPr lang="en-US" sz="2400" dirty="0" err="1" smtClean="0"/>
                  <a:t>Cost</a:t>
                </a:r>
                <a:r>
                  <a:rPr lang="en-US" sz="2400" baseline="-25000" dirty="0" err="1" smtClean="0"/>
                  <a:t>ALG</a:t>
                </a:r>
                <a:r>
                  <a:rPr lang="en-US" sz="2400" dirty="0" smtClean="0"/>
                  <a:t>(</a:t>
                </a:r>
                <a:r>
                  <a:rPr lang="el-GR" sz="2400" dirty="0"/>
                  <a:t>σ</a:t>
                </a:r>
                <a:r>
                  <a:rPr lang="en-US" sz="2400" dirty="0"/>
                  <a:t>) &lt;= </a:t>
                </a:r>
                <a:r>
                  <a:rPr lang="en-US" sz="2400" dirty="0" smtClean="0"/>
                  <a:t>C*</a:t>
                </a:r>
                <a:r>
                  <a:rPr lang="en-US" sz="2400" dirty="0" err="1" smtClean="0"/>
                  <a:t>Cost</a:t>
                </a:r>
                <a:r>
                  <a:rPr lang="en-US" sz="2400" baseline="-25000" dirty="0" err="1" smtClean="0"/>
                  <a:t>OPT</a:t>
                </a:r>
                <a:r>
                  <a:rPr lang="en-US" sz="2400" dirty="0" smtClean="0"/>
                  <a:t>(</a:t>
                </a:r>
                <a:r>
                  <a:rPr lang="el-GR" sz="2400" dirty="0"/>
                  <a:t>σ</a:t>
                </a:r>
                <a:r>
                  <a:rPr lang="en-US" sz="2400" dirty="0"/>
                  <a:t>)+b</a:t>
                </a:r>
              </a:p>
              <a:p>
                <a:pPr algn="r" rtl="1"/>
                <a:endParaRPr lang="fa-IR" dirty="0" smtClean="0"/>
              </a:p>
              <a:p>
                <a:pPr algn="r" rtl="1"/>
                <a:r>
                  <a:rPr lang="en-US" dirty="0" smtClean="0"/>
                  <a:t>Competitive ratio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𝑜𝑛𝑙𝑖𝑛𝑒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𝑎𝑙𝑔𝑜𝑟𝑖𝑡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𝑜𝑓𝑓𝑙𝑖𝑛𝑒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𝑎𝑙𝑔𝑜𝑟𝑖𝑡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𝐼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algn="r" rtl="1"/>
                <a:endParaRPr lang="fa-IR" dirty="0" smtClean="0"/>
              </a:p>
              <a:p>
                <a:pPr algn="r" rtl="1"/>
                <a:r>
                  <a:rPr lang="fa-IR" dirty="0" smtClean="0"/>
                  <a:t>تحلیل رقابتی</a:t>
                </a:r>
              </a:p>
              <a:p>
                <a:pPr lvl="1" algn="r" rtl="1"/>
                <a:r>
                  <a:rPr lang="fa-IR" dirty="0" smtClean="0"/>
                  <a:t>کارایی الگوریتم روی ورودی های سخت و آسان را می سنجد، در حالی که تحلیل بدترین حالت فقط روی ورودی های سخت کارایی را می سنجد.</a:t>
                </a:r>
              </a:p>
              <a:p>
                <a:pPr lvl="2" algn="r" rtl="1"/>
                <a:r>
                  <a:rPr lang="fa-IR" dirty="0" smtClean="0"/>
                  <a:t>ملاک سختی </a:t>
                </a:r>
                <a:r>
                  <a:rPr lang="fa-IR" b="1" dirty="0" smtClean="0"/>
                  <a:t>الگوریتم آفلاین بهینه </a:t>
                </a:r>
                <a:r>
                  <a:rPr lang="fa-IR" dirty="0" smtClean="0"/>
                  <a:t>است.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00" r="-741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تحلیل الگوریتمهای آنلاین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fa-IR" dirty="0" smtClean="0"/>
                  <a:t>الگوریتم آنلاین قطعی</a:t>
                </a:r>
              </a:p>
              <a:p>
                <a:pPr lvl="1" algn="r" rtl="1"/>
                <a:r>
                  <a:rPr lang="fa-IR" dirty="0" smtClean="0"/>
                  <a:t>دنباله ی درخواست ها </a:t>
                </a:r>
                <a:r>
                  <a:rPr lang="en-US" dirty="0" smtClean="0"/>
                  <a:t>p1,..,pN</a:t>
                </a:r>
                <a:endParaRPr lang="fa-IR" dirty="0" smtClean="0"/>
              </a:p>
              <a:p>
                <a:pPr lvl="1" algn="r" rtl="1"/>
                <a:r>
                  <a:rPr lang="fa-IR" dirty="0" smtClean="0"/>
                  <a:t>الگوریتم قطعی آنلاین </a:t>
                </a:r>
                <a:r>
                  <a:rPr lang="en-US" dirty="0" smtClean="0"/>
                  <a:t>A</a:t>
                </a:r>
              </a:p>
              <a:p>
                <a:pPr lvl="2" algn="r" rtl="1"/>
                <a:r>
                  <a:rPr lang="fa-IR" dirty="0" smtClean="0"/>
                  <a:t>ما جوابهای آن را می دانیم.</a:t>
                </a:r>
              </a:p>
              <a:p>
                <a:pPr algn="r" rtl="1"/>
                <a:r>
                  <a:rPr lang="en-US" dirty="0" smtClean="0"/>
                  <a:t>A</a:t>
                </a:r>
                <a:r>
                  <a:rPr lang="fa-IR" dirty="0" smtClean="0"/>
                  <a:t> یک الگوریتم </a:t>
                </a:r>
                <a:r>
                  <a:rPr lang="en-US" dirty="0" smtClean="0"/>
                  <a:t>C</a:t>
                </a:r>
                <a:r>
                  <a:rPr lang="fa-IR" dirty="0" smtClean="0"/>
                  <a:t>-رقابتی است اگر به ازای هر دنباله ی ورودی یک ثابت </a:t>
                </a:r>
                <a:r>
                  <a:rPr lang="en-US" dirty="0" smtClean="0"/>
                  <a:t>b</a:t>
                </a:r>
                <a:r>
                  <a:rPr lang="fa-IR" dirty="0" smtClean="0"/>
                  <a:t> (مستقل از </a:t>
                </a:r>
                <a:r>
                  <a:rPr lang="en-US" dirty="0" smtClean="0"/>
                  <a:t>N</a:t>
                </a:r>
                <a:r>
                  <a:rPr lang="fa-IR" dirty="0" smtClean="0"/>
                  <a:t>) وجود داشته باشد که:</a:t>
                </a:r>
                <a:endParaRPr lang="en-US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..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𝑝𝑁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𝑜𝑝𝑡𝑖𝑚𝑎𝑙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𝑎𝑙𝑔𝑜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..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𝑝𝑁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  <a:p>
                <a:pPr lvl="1" algn="r" rtl="1"/>
                <a:r>
                  <a:rPr lang="en-US" sz="2200" dirty="0" smtClean="0"/>
                  <a:t>Competitive ratio</a:t>
                </a:r>
                <a:r>
                  <a:rPr lang="fa-IR" sz="2200" dirty="0" smtClean="0"/>
                  <a:t> الگوریتم </a:t>
                </a:r>
                <a:r>
                  <a:rPr lang="en-US" sz="2200" dirty="0" smtClean="0"/>
                  <a:t>A</a:t>
                </a:r>
                <a:r>
                  <a:rPr lang="fa-IR" sz="2200" dirty="0" smtClean="0"/>
                  <a:t>، </a:t>
                </a:r>
                <a:r>
                  <a:rPr lang="fa-IR" sz="2200" b="1" dirty="0" smtClean="0"/>
                  <a:t>کوچکترین </a:t>
                </a:r>
                <a:r>
                  <a:rPr lang="en-US" sz="2200" b="1" dirty="0" smtClean="0"/>
                  <a:t>C</a:t>
                </a:r>
                <a:r>
                  <a:rPr lang="fa-IR" sz="2200" dirty="0" smtClean="0"/>
                  <a:t> است که به ازای همه ی ورودی ها نامساوی بالا صادق باشد.</a:t>
                </a:r>
              </a:p>
              <a:p>
                <a:pPr lvl="1" algn="r" rtl="1"/>
                <a:r>
                  <a:rPr lang="en-US" sz="2200" dirty="0" smtClean="0"/>
                  <a:t>Competitive ratio</a:t>
                </a:r>
                <a:r>
                  <a:rPr lang="fa-IR" sz="2200" dirty="0" smtClean="0"/>
                  <a:t> به دست آمده از این روش </a:t>
                </a:r>
                <a:r>
                  <a:rPr lang="fa-IR" sz="2200" b="1" dirty="0" smtClean="0"/>
                  <a:t>بدترین حالت </a:t>
                </a:r>
                <a:r>
                  <a:rPr lang="fa-IR" sz="2200" dirty="0" smtClean="0"/>
                  <a:t>به ازای ورودی </a:t>
                </a:r>
                <a:r>
                  <a:rPr lang="en-US" sz="2200" dirty="0" smtClean="0"/>
                  <a:t>σ</a:t>
                </a:r>
                <a:r>
                  <a:rPr lang="fa-IR" sz="2200" dirty="0" smtClean="0"/>
                  <a:t> است.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تحلیل الگوریتمهای آنلاین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الگوریتم تصادفی آنلاین</a:t>
            </a:r>
          </a:p>
          <a:p>
            <a:pPr lvl="1" algn="r" rtl="1"/>
            <a:r>
              <a:rPr lang="fa-IR" dirty="0" smtClean="0"/>
              <a:t>الگوریتم تصادفی آنلاین </a:t>
            </a:r>
            <a:r>
              <a:rPr lang="en-US" dirty="0" smtClean="0"/>
              <a:t>R</a:t>
            </a:r>
            <a:r>
              <a:rPr lang="fa-IR" dirty="0" smtClean="0"/>
              <a:t> که روی دنباله ی درخواست </a:t>
            </a:r>
            <a:r>
              <a:rPr lang="en-US" dirty="0" smtClean="0"/>
              <a:t>p1,…,</a:t>
            </a:r>
            <a:r>
              <a:rPr lang="en-US" dirty="0" err="1" smtClean="0"/>
              <a:t>pN</a:t>
            </a:r>
            <a:r>
              <a:rPr lang="fa-IR" dirty="0" smtClean="0"/>
              <a:t> اجرا می شود،</a:t>
            </a:r>
          </a:p>
          <a:p>
            <a:pPr lvl="1" algn="r" rtl="1"/>
            <a:r>
              <a:rPr lang="en-US" dirty="0" smtClean="0"/>
              <a:t>R</a:t>
            </a:r>
            <a:r>
              <a:rPr lang="fa-IR" dirty="0" smtClean="0"/>
              <a:t> انتخاب تصادفی انجام می دهد</a:t>
            </a:r>
          </a:p>
          <a:p>
            <a:pPr lvl="1" algn="r" rtl="1"/>
            <a:r>
              <a:rPr lang="fa-IR" dirty="0" smtClean="0"/>
              <a:t>رفتار </a:t>
            </a:r>
            <a:r>
              <a:rPr lang="en-US" dirty="0" smtClean="0"/>
              <a:t>R</a:t>
            </a:r>
            <a:r>
              <a:rPr lang="fa-IR" dirty="0" smtClean="0"/>
              <a:t> را هنگامی که دنباله ی درخواستها توسط یک «رقیب» </a:t>
            </a:r>
            <a:r>
              <a:rPr lang="en-US" dirty="0" smtClean="0"/>
              <a:t>(adversary)</a:t>
            </a:r>
            <a:r>
              <a:rPr lang="fa-IR" dirty="0" smtClean="0"/>
              <a:t> داده شود بررسی می کنیم.</a:t>
            </a:r>
          </a:p>
          <a:p>
            <a:pPr algn="r" rtl="1"/>
            <a:r>
              <a:rPr lang="fa-IR" dirty="0" smtClean="0"/>
              <a:t>نقش رقیب: افزایش هزینه ی الگوریتم</a:t>
            </a:r>
          </a:p>
          <a:p>
            <a:pPr algn="r" rtl="1"/>
            <a:r>
              <a:rPr lang="fa-IR" dirty="0" smtClean="0"/>
              <a:t>مدلهای رقیب</a:t>
            </a:r>
          </a:p>
          <a:p>
            <a:pPr lvl="1" algn="r" rtl="1"/>
            <a:r>
              <a:rPr lang="fa-IR" dirty="0" smtClean="0"/>
              <a:t>رقیب فراموشکار </a:t>
            </a:r>
            <a:r>
              <a:rPr lang="en-US" dirty="0" smtClean="0"/>
              <a:t>(Oblivious adversary)</a:t>
            </a:r>
            <a:endParaRPr lang="fa-IR" dirty="0" smtClean="0"/>
          </a:p>
          <a:p>
            <a:pPr lvl="1" algn="r" rtl="1"/>
            <a:r>
              <a:rPr lang="fa-IR" dirty="0" smtClean="0"/>
              <a:t>رقیب تطبیق دهنده </a:t>
            </a:r>
            <a:r>
              <a:rPr lang="en-US" dirty="0" smtClean="0"/>
              <a:t>(Adaptive adversary)</a:t>
            </a:r>
            <a:endParaRPr lang="fa-IR" dirty="0" smtClean="0"/>
          </a:p>
          <a:p>
            <a:pPr lvl="2" algn="r" rtl="1"/>
            <a:r>
              <a:rPr lang="fa-IR" dirty="0" smtClean="0"/>
              <a:t>آنلاین</a:t>
            </a:r>
          </a:p>
          <a:p>
            <a:pPr lvl="2" algn="r" rtl="1"/>
            <a:r>
              <a:rPr lang="fa-IR" dirty="0" smtClean="0"/>
              <a:t>آفلاین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مدلهای رقیب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fa-IR" dirty="0" smtClean="0"/>
                  <a:t>رقیب فراموشکار</a:t>
                </a:r>
              </a:p>
              <a:p>
                <a:pPr lvl="1" algn="r" rtl="1"/>
                <a:r>
                  <a:rPr lang="fa-IR" dirty="0" smtClean="0"/>
                  <a:t>بدترین دنباله ی ورودی برای الگوریتم </a:t>
                </a:r>
                <a:r>
                  <a:rPr lang="en-US" dirty="0" smtClean="0"/>
                  <a:t>R</a:t>
                </a:r>
                <a:endParaRPr lang="fa-IR" dirty="0" smtClean="0"/>
              </a:p>
              <a:p>
                <a:pPr lvl="1" algn="r" rtl="1"/>
                <a:r>
                  <a:rPr lang="fa-IR" dirty="0" smtClean="0"/>
                  <a:t>رقیب از الگوریتم بهینه ی آفلاین برای آن دنباله استفاده می کند.</a:t>
                </a:r>
              </a:p>
              <a:p>
                <a:pPr lvl="1" algn="r" rtl="1"/>
                <a:r>
                  <a:rPr lang="fa-IR" dirty="0" smtClean="0"/>
                  <a:t>الگوریتم </a:t>
                </a:r>
                <a:r>
                  <a:rPr lang="en-US" dirty="0" smtClean="0"/>
                  <a:t>R</a:t>
                </a:r>
                <a:r>
                  <a:rPr lang="fa-IR" dirty="0" smtClean="0"/>
                  <a:t>، </a:t>
                </a:r>
                <a:r>
                  <a:rPr lang="en-US" dirty="0" smtClean="0"/>
                  <a:t>C</a:t>
                </a:r>
                <a:r>
                  <a:rPr lang="fa-IR" dirty="0" smtClean="0"/>
                  <a:t>-رقابتی است اگر ثابت </a:t>
                </a:r>
                <a:r>
                  <a:rPr lang="en-US" dirty="0" smtClean="0"/>
                  <a:t>b</a:t>
                </a:r>
                <a:r>
                  <a:rPr lang="fa-IR" dirty="0" smtClean="0"/>
                  <a:t> مستقل از </a:t>
                </a:r>
                <a:r>
                  <a:rPr lang="en-US" dirty="0" smtClean="0"/>
                  <a:t>N</a:t>
                </a:r>
                <a:r>
                  <a:rPr lang="fa-IR" dirty="0" smtClean="0"/>
                  <a:t> به ازای هر دنباله ی ورودی وجود داشته باشد که: </a:t>
                </a:r>
                <a:endParaRPr lang="en-US" dirty="0" smtClean="0"/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..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𝑝𝑁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𝑜𝑝𝑡𝑖𝑚𝑎𝑙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𝑎𝑙𝑔𝑜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..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𝑝𝑁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lvl="2" algn="r" rtl="1"/>
                <a:r>
                  <a:rPr lang="en-US" dirty="0" smtClean="0"/>
                  <a:t>C</a:t>
                </a:r>
                <a:r>
                  <a:rPr lang="fa-IR" dirty="0" smtClean="0"/>
                  <a:t> الگوریتم </a:t>
                </a:r>
                <a:r>
                  <a:rPr lang="en-US" dirty="0" smtClean="0"/>
                  <a:t>R</a:t>
                </a:r>
                <a:r>
                  <a:rPr lang="fa-IR" dirty="0" smtClean="0"/>
                  <a:t>، مینیمم </a:t>
                </a:r>
                <a:r>
                  <a:rPr lang="en-US" dirty="0" smtClean="0"/>
                  <a:t>C</a:t>
                </a:r>
                <a:r>
                  <a:rPr lang="fa-IR" dirty="0" smtClean="0"/>
                  <a:t> هایی است که در رابطه ی بالا صدق می کنند.</a:t>
                </a:r>
              </a:p>
              <a:p>
                <a:pPr algn="r" rtl="1"/>
                <a:r>
                  <a:rPr lang="fa-IR" dirty="0" smtClean="0"/>
                  <a:t>رقیب تطبیق دهنده:</a:t>
                </a:r>
              </a:p>
              <a:p>
                <a:pPr lvl="1" algn="r" rtl="1"/>
                <a:r>
                  <a:rPr lang="fa-IR" dirty="0" smtClean="0"/>
                  <a:t>از انتخاب تصادفی الگوریتم </a:t>
                </a:r>
                <a:r>
                  <a:rPr lang="en-US" dirty="0" smtClean="0"/>
                  <a:t>R</a:t>
                </a:r>
                <a:r>
                  <a:rPr lang="fa-IR" dirty="0" smtClean="0"/>
                  <a:t> استفاده می کند تا دنباله را بسازد.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 </a:t>
                </a:r>
                <a:r>
                  <a:rPr lang="en-US" dirty="0"/>
                  <a:t>is C-competitive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𝑐𝑜𝑛𝑠𝑡𝑎𝑛𝑡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, ∀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,…,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𝑠𝑒𝑞𝑢𝑒𝑛𝑐𝑒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..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𝑝𝑁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)≤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𝑜𝑝𝑡𝑖𝑚𝑎𝑙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𝑎𝑙𝑔𝑜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..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𝑝𝑁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US" dirty="0" smtClean="0"/>
                  <a:t>C(R) </a:t>
                </a:r>
                <a:r>
                  <a:rPr lang="en-US" dirty="0"/>
                  <a:t>= </a:t>
                </a:r>
                <a:r>
                  <a:rPr lang="en-US" dirty="0" smtClean="0"/>
                  <a:t>min(C)</a:t>
                </a:r>
                <a:r>
                  <a:rPr lang="en-US" dirty="0"/>
                  <a:t> , R is </a:t>
                </a:r>
                <a:r>
                  <a:rPr lang="en-US" dirty="0" smtClean="0"/>
                  <a:t>C-Competitive</a:t>
                </a:r>
                <a:endParaRPr lang="en-US" dirty="0"/>
              </a:p>
              <a:p>
                <a:pPr lvl="2"/>
                <a:r>
                  <a:rPr lang="en-US" dirty="0"/>
                  <a:t>b is independent of N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0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قضیه </a:t>
            </a:r>
            <a:r>
              <a:rPr lang="en-US" dirty="0" smtClean="0"/>
              <a:t>Yao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dirty="0" smtClean="0"/>
                  <a:t> randomized algorithm R</a:t>
                </a:r>
              </a:p>
              <a:p>
                <a:pPr lvl="1"/>
                <a:r>
                  <a:rPr lang="en-US" dirty="0" smtClean="0"/>
                  <a:t>C(oblivious) &lt;= C(</a:t>
                </a:r>
                <a:r>
                  <a:rPr lang="en-US" dirty="0" err="1" smtClean="0"/>
                  <a:t>adaptive_online</a:t>
                </a:r>
                <a:r>
                  <a:rPr lang="en-US" dirty="0" smtClean="0"/>
                  <a:t>) &lt;= C(</a:t>
                </a:r>
                <a:r>
                  <a:rPr lang="en-US" dirty="0" err="1" smtClean="0"/>
                  <a:t>adaptive_offline</a:t>
                </a:r>
                <a:r>
                  <a:rPr lang="en-US" dirty="0" smtClean="0"/>
                  <a:t>)</a:t>
                </a:r>
              </a:p>
              <a:p>
                <a:endParaRPr lang="fa-IR" dirty="0" smtClean="0"/>
              </a:p>
              <a:p>
                <a:r>
                  <a:rPr lang="en-US" dirty="0" smtClean="0"/>
                  <a:t>Yao’s Minimax Principle</a:t>
                </a:r>
              </a:p>
              <a:p>
                <a:pPr lvl="1"/>
                <a:r>
                  <a:rPr lang="en-US" dirty="0" smtClean="0"/>
                  <a:t>P = probability distribution</a:t>
                </a:r>
              </a:p>
              <a:p>
                <a:pPr lvl="1"/>
                <a:r>
                  <a:rPr lang="en-US" dirty="0" smtClean="0"/>
                  <a:t>A = deterministic online algorithm</a:t>
                </a:r>
              </a:p>
              <a:p>
                <a:pPr lvl="1"/>
                <a:r>
                  <a:rPr lang="en-US" dirty="0" smtClean="0"/>
                  <a:t>R = randomized online algorithm</a:t>
                </a:r>
              </a:p>
              <a:p>
                <a:pPr lvl="1"/>
                <a:r>
                  <a:rPr lang="en-US" dirty="0" smtClean="0"/>
                  <a:t>Cost = competitive ratio</a:t>
                </a:r>
              </a:p>
              <a:p>
                <a:pPr lvl="1"/>
                <a:r>
                  <a:rPr lang="en-US" dirty="0" smtClean="0"/>
                  <a:t>(Oblivious = worst case input)</a:t>
                </a:r>
              </a:p>
              <a:p>
                <a:pPr lvl="1"/>
                <a:endParaRPr lang="en-US" sz="2400" dirty="0">
                  <a:solidFill>
                    <a:prstClr val="black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مساله ی خوشه بندی یکه 1بعدی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تعریف: </a:t>
            </a:r>
            <a:r>
              <a:rPr lang="en-US" dirty="0" smtClean="0"/>
              <a:t>n</a:t>
            </a:r>
            <a:r>
              <a:rPr lang="fa-IR" dirty="0" smtClean="0"/>
              <a:t> نقطه داریم، نقاط را با بازه های به </a:t>
            </a:r>
            <a:r>
              <a:rPr lang="fa-IR" b="1" dirty="0" smtClean="0"/>
              <a:t>طول حداکثر 1 </a:t>
            </a:r>
            <a:r>
              <a:rPr lang="fa-IR" dirty="0" smtClean="0"/>
              <a:t>بپوشانید طوری که </a:t>
            </a:r>
            <a:r>
              <a:rPr lang="fa-IR" b="1" dirty="0" smtClean="0"/>
              <a:t>تعداد بازه ها مینیمم </a:t>
            </a:r>
            <a:r>
              <a:rPr lang="fa-IR" dirty="0" smtClean="0"/>
              <a:t>شود و این کار را به صورت </a:t>
            </a:r>
            <a:r>
              <a:rPr lang="fa-IR" b="1" dirty="0" smtClean="0"/>
              <a:t>آنلاین </a:t>
            </a:r>
            <a:r>
              <a:rPr lang="fa-IR" dirty="0" smtClean="0"/>
              <a:t>انجام دهید.</a:t>
            </a:r>
            <a:endParaRPr lang="en-US" dirty="0" smtClean="0"/>
          </a:p>
          <a:p>
            <a:pPr algn="r" rtl="1"/>
            <a:r>
              <a:rPr lang="fa-IR" dirty="0" smtClean="0"/>
              <a:t>یک بعدی</a:t>
            </a:r>
          </a:p>
          <a:p>
            <a:pPr algn="r" rtl="1"/>
            <a:r>
              <a:rPr lang="fa-IR" dirty="0" smtClean="0"/>
              <a:t>مثال جزوه</a:t>
            </a:r>
          </a:p>
          <a:p>
            <a:pPr algn="r" rtl="1"/>
            <a:r>
              <a:rPr lang="fa-IR" dirty="0" smtClean="0"/>
              <a:t>وقتی یک نقطه اضافه می شود،</a:t>
            </a:r>
          </a:p>
          <a:p>
            <a:pPr lvl="1" algn="r" rtl="1"/>
            <a:r>
              <a:rPr lang="fa-IR" dirty="0" smtClean="0"/>
              <a:t>اگر قبلا درون یک خوشه (بازه) می افتد، آن را به آن بازه اضافه کن.</a:t>
            </a:r>
          </a:p>
          <a:p>
            <a:pPr lvl="1" algn="r" rtl="1"/>
            <a:r>
              <a:rPr lang="fa-IR" dirty="0" smtClean="0"/>
              <a:t>در غیر این صورت یک خوشه ی جدید برای آن بساز.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الگوریتم های خوشه بندی یکه آنلاین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تفاوت الگوریتم ها روی ساختن خوشه ی جدید است:</a:t>
            </a:r>
          </a:p>
          <a:p>
            <a:pPr algn="r" rtl="1"/>
            <a:r>
              <a:rPr lang="fa-IR" dirty="0" smtClean="0"/>
              <a:t>دارای مرکز </a:t>
            </a:r>
            <a:r>
              <a:rPr lang="en-US" dirty="0" smtClean="0"/>
              <a:t>(centered)</a:t>
            </a:r>
          </a:p>
          <a:p>
            <a:pPr lvl="1" algn="r" rtl="1"/>
            <a:r>
              <a:rPr lang="fa-IR" dirty="0" smtClean="0"/>
              <a:t>یک بازه به مرکز </a:t>
            </a:r>
            <a:r>
              <a:rPr lang="en-US" dirty="0" smtClean="0"/>
              <a:t>p</a:t>
            </a:r>
            <a:r>
              <a:rPr lang="fa-IR" dirty="0" smtClean="0"/>
              <a:t> بساز</a:t>
            </a:r>
          </a:p>
          <a:p>
            <a:pPr algn="r" rtl="1"/>
            <a:r>
              <a:rPr lang="en-US" dirty="0" smtClean="0"/>
              <a:t>Grid</a:t>
            </a:r>
            <a:endParaRPr lang="fa-IR" dirty="0" smtClean="0"/>
          </a:p>
          <a:p>
            <a:pPr lvl="1" algn="r" rtl="1"/>
            <a:r>
              <a:rPr lang="fa-IR" dirty="0" smtClean="0"/>
              <a:t>یک خانه ی </a:t>
            </a:r>
            <a:r>
              <a:rPr lang="en-US" dirty="0" smtClean="0"/>
              <a:t>Grid</a:t>
            </a:r>
            <a:r>
              <a:rPr lang="fa-IR" dirty="0" smtClean="0"/>
              <a:t> به شکل بازه ی </a:t>
            </a:r>
            <a:r>
              <a:rPr lang="en-US" dirty="0" smtClean="0"/>
              <a:t>[i,i+1)</a:t>
            </a:r>
            <a:r>
              <a:rPr lang="fa-IR" dirty="0" smtClean="0"/>
              <a:t> را اضافه کن.</a:t>
            </a:r>
          </a:p>
          <a:p>
            <a:pPr algn="r" rtl="1"/>
            <a:r>
              <a:rPr lang="fa-IR" dirty="0" smtClean="0"/>
              <a:t>حریصانه:</a:t>
            </a:r>
          </a:p>
          <a:p>
            <a:pPr lvl="1" algn="r" rtl="1"/>
            <a:r>
              <a:rPr lang="fa-IR" dirty="0" smtClean="0"/>
              <a:t>هر خوشه ای شامل </a:t>
            </a:r>
            <a:r>
              <a:rPr lang="en-US" dirty="0" smtClean="0"/>
              <a:t>p</a:t>
            </a:r>
            <a:r>
              <a:rPr lang="fa-IR" dirty="0" smtClean="0"/>
              <a:t>. (خوشه می تواند حرکت کند، فقط مهم این است که شامل </a:t>
            </a:r>
            <a:r>
              <a:rPr lang="en-US" dirty="0" smtClean="0"/>
              <a:t>p</a:t>
            </a:r>
            <a:r>
              <a:rPr lang="fa-IR" dirty="0" smtClean="0"/>
              <a:t> شود.)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3319-E213-4DE6-BCCB-A1DDB8A851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ustom 1">
      <a:majorFont>
        <a:latin typeface="Cambria"/>
        <a:ea typeface=""/>
        <a:cs typeface="B Nazanin"/>
      </a:majorFont>
      <a:minorFont>
        <a:latin typeface="Cambria"/>
        <a:ea typeface=""/>
        <a:cs typeface="B Nazani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1880</Words>
  <Application>Microsoft Office PowerPoint</Application>
  <PresentationFormat>On-screen Show (4:3)</PresentationFormat>
  <Paragraphs>208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الگوریتم تصادفی برای خوشه بندی یکه آنلاین</vt:lpstr>
      <vt:lpstr>الگوریتم آنلاین</vt:lpstr>
      <vt:lpstr>تحلیل الگوریتم آنلاین</vt:lpstr>
      <vt:lpstr>تحلیل الگوریتمهای آنلاین</vt:lpstr>
      <vt:lpstr>تحلیل الگوریتمهای آنلاین</vt:lpstr>
      <vt:lpstr>مدلهای رقیب</vt:lpstr>
      <vt:lpstr>قضیه Yao</vt:lpstr>
      <vt:lpstr>مساله ی خوشه بندی یکه 1بعدی</vt:lpstr>
      <vt:lpstr>الگوریتم های خوشه بندی یکه آنلاین</vt:lpstr>
      <vt:lpstr>کران پایین با قضیه Yao</vt:lpstr>
      <vt:lpstr>قضیه Yao برای کران پایین</vt:lpstr>
      <vt:lpstr>الگوریتم پنجره تصادفی Rand-window</vt:lpstr>
      <vt:lpstr>Rand-Window</vt:lpstr>
      <vt:lpstr>Cost function</vt:lpstr>
      <vt:lpstr>Block</vt:lpstr>
      <vt:lpstr>Combined Algorithm (COMBO)</vt:lpstr>
      <vt:lpstr>COMBO analysis</vt:lpstr>
      <vt:lpstr>Lower bound</vt:lpstr>
      <vt:lpstr>L∞ distance</vt:lpstr>
      <vt:lpstr>Lower bound for L∞ distance in 2D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Randomized Algorithm for Online Unit Clustering</dc:title>
  <dc:creator>Sepideh</dc:creator>
  <cp:lastModifiedBy>DELL</cp:lastModifiedBy>
  <cp:revision>242</cp:revision>
  <dcterms:created xsi:type="dcterms:W3CDTF">2013-12-08T18:50:05Z</dcterms:created>
  <dcterms:modified xsi:type="dcterms:W3CDTF">2013-12-15T12:32:05Z</dcterms:modified>
</cp:coreProperties>
</file>