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Constantia" pitchFamily="18" charset="0"/>
      <p:regular r:id="rId14"/>
      <p:bold r:id="rId15"/>
      <p:italic r:id="rId16"/>
      <p:boldItalic r:id="rId17"/>
    </p:embeddedFont>
    <p:embeddedFont>
      <p:font typeface="B Titr" pitchFamily="2" charset="-78"/>
      <p:bold r:id="rId18"/>
    </p:embeddedFont>
    <p:embeddedFont>
      <p:font typeface="B Koodak" pitchFamily="2" charset="-78"/>
      <p:bold r:id="rId19"/>
    </p:embeddedFont>
    <p:embeddedFont>
      <p:font typeface="Wingdings 2" pitchFamily="18" charset="2"/>
      <p:regular r:id="rId20"/>
    </p:embeddedFont>
    <p:embeddedFont>
      <p:font typeface="Calibri" pitchFamily="34" charset="0"/>
      <p:regular r:id="rId21"/>
      <p:bold r:id="rId22"/>
      <p:italic r:id="rId23"/>
      <p:boldItalic r:id="rId24"/>
    </p:embeddedFont>
    <p:embeddedFont>
      <p:font typeface="A Hamase" pitchFamily="2" charset="-78"/>
      <p:regular r:id="rId2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70969F5C-3677-42EB-9DF5-7273DE55539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969F5C-3677-42EB-9DF5-7273DE55539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969F5C-3677-42EB-9DF5-7273DE55539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256561-B031-4CD3-B647-8E6A54AB31E8}" type="datetimeFigureOut">
              <a:rPr lang="fa-IR" smtClean="0"/>
              <a:pPr/>
              <a:t>07/02/1435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70969F5C-3677-42EB-9DF5-7273DE55539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256561-B031-4CD3-B647-8E6A54AB31E8}" type="datetimeFigureOut">
              <a:rPr lang="fa-IR" smtClean="0"/>
              <a:pPr/>
              <a:t>07/02/1435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969F5C-3677-42EB-9DF5-7273DE55539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85794"/>
            <a:ext cx="7854696" cy="5715040"/>
          </a:xfrm>
        </p:spPr>
        <p:txBody>
          <a:bodyPr>
            <a:normAutofit/>
          </a:bodyPr>
          <a:lstStyle/>
          <a:p>
            <a:endParaRPr lang="en-US" dirty="0" smtClean="0"/>
          </a:p>
          <a:p>
            <a:endParaRPr lang="en-US" dirty="0" smtClean="0"/>
          </a:p>
          <a:p>
            <a:endParaRPr lang="en-US" dirty="0" smtClean="0"/>
          </a:p>
          <a:p>
            <a:pPr algn="ctr"/>
            <a:r>
              <a:rPr lang="fa-IR" sz="6000" b="1" dirty="0" smtClean="0">
                <a:effectLst>
                  <a:outerShdw blurRad="38100" dist="38100" dir="2700000" algn="tl">
                    <a:srgbClr val="000000">
                      <a:alpha val="43137"/>
                    </a:srgbClr>
                  </a:outerShdw>
                </a:effectLst>
                <a:cs typeface="B Titr" pitchFamily="2" charset="-78"/>
              </a:rPr>
              <a:t>کاربرد </a:t>
            </a:r>
            <a:r>
              <a:rPr lang="en-US" sz="6000" b="1" dirty="0" smtClean="0">
                <a:effectLst>
                  <a:outerShdw blurRad="38100" dist="38100" dir="2700000" algn="tl">
                    <a:srgbClr val="000000">
                      <a:alpha val="43137"/>
                    </a:srgbClr>
                  </a:outerShdw>
                </a:effectLst>
                <a:cs typeface="B Titr" pitchFamily="2" charset="-78"/>
              </a:rPr>
              <a:t>GIS</a:t>
            </a:r>
            <a:r>
              <a:rPr lang="fa-IR" sz="6000" b="1" dirty="0" smtClean="0">
                <a:effectLst>
                  <a:outerShdw blurRad="38100" dist="38100" dir="2700000" algn="tl">
                    <a:srgbClr val="000000">
                      <a:alpha val="43137"/>
                    </a:srgbClr>
                  </a:outerShdw>
                </a:effectLst>
                <a:cs typeface="B Titr" pitchFamily="2" charset="-78"/>
              </a:rPr>
              <a:t> در امداد رسانی</a:t>
            </a:r>
          </a:p>
          <a:p>
            <a:pPr algn="ctr"/>
            <a:endParaRPr lang="fa-IR" sz="6000" b="1" dirty="0" smtClean="0">
              <a:effectLst>
                <a:outerShdw blurRad="38100" dist="38100" dir="2700000" algn="tl">
                  <a:srgbClr val="000000">
                    <a:alpha val="43137"/>
                  </a:srgbClr>
                </a:outerShdw>
              </a:effectLst>
              <a:cs typeface="B Titr" pitchFamily="2" charset="-78"/>
            </a:endParaRPr>
          </a:p>
          <a:p>
            <a:pPr algn="ctr"/>
            <a:endParaRPr lang="fa-IR" sz="6000" b="1" dirty="0" smtClean="0">
              <a:effectLst>
                <a:outerShdw blurRad="38100" dist="38100" dir="2700000" algn="tl">
                  <a:srgbClr val="000000">
                    <a:alpha val="43137"/>
                  </a:srgbClr>
                </a:outerShdw>
              </a:effectLst>
              <a:cs typeface="B Titr" pitchFamily="2" charset="-78"/>
            </a:endParaRPr>
          </a:p>
          <a:p>
            <a:pPr algn="ctr"/>
            <a:r>
              <a:rPr lang="fa-IR" sz="3200" b="1" dirty="0" smtClean="0">
                <a:effectLst>
                  <a:outerShdw blurRad="38100" dist="38100" dir="2700000" algn="tl">
                    <a:srgbClr val="000000">
                      <a:alpha val="43137"/>
                    </a:srgbClr>
                  </a:outerShdw>
                </a:effectLst>
                <a:cs typeface="B Koodak" pitchFamily="2" charset="-78"/>
              </a:rPr>
              <a:t>تهیه‌‎کننده</a:t>
            </a:r>
            <a:r>
              <a:rPr lang="fa-IR" sz="3200" b="1" dirty="0" smtClean="0">
                <a:effectLst>
                  <a:outerShdw blurRad="38100" dist="38100" dir="2700000" algn="tl">
                    <a:srgbClr val="000000">
                      <a:alpha val="43137"/>
                    </a:srgbClr>
                  </a:outerShdw>
                </a:effectLst>
                <a:cs typeface="B Koodak" pitchFamily="2" charset="-78"/>
              </a:rPr>
              <a:t>: </a:t>
            </a:r>
            <a:endParaRPr lang="fa-IR" sz="3600" b="1" dirty="0" smtClean="0">
              <a:effectLst>
                <a:outerShdw blurRad="38100" dist="38100" dir="2700000" algn="tl">
                  <a:srgbClr val="000000">
                    <a:alpha val="43137"/>
                  </a:srgbClr>
                </a:outerShdw>
              </a:effectLst>
              <a:cs typeface="B Titr" pitchFamily="2" charset="-78"/>
            </a:endParaRPr>
          </a:p>
        </p:txBody>
      </p:sp>
      <p:pic>
        <p:nvPicPr>
          <p:cNvPr id="4" name="Picture 3" descr="Azad_University_logo.png"/>
          <p:cNvPicPr>
            <a:picLocks noChangeAspect="1"/>
          </p:cNvPicPr>
          <p:nvPr/>
        </p:nvPicPr>
        <p:blipFill>
          <a:blip r:embed="rId2"/>
          <a:stretch>
            <a:fillRect/>
          </a:stretch>
        </p:blipFill>
        <p:spPr>
          <a:xfrm>
            <a:off x="3714744" y="785794"/>
            <a:ext cx="1428950" cy="1428950"/>
          </a:xfrm>
          <a:prstGeom prst="rect">
            <a:avLst/>
          </a:prstGeom>
        </p:spPr>
      </p:pic>
      <p:pic>
        <p:nvPicPr>
          <p:cNvPr id="5" name="Picture 4" descr="1387647082_ambulance.png"/>
          <p:cNvPicPr>
            <a:picLocks noChangeAspect="1"/>
          </p:cNvPicPr>
          <p:nvPr/>
        </p:nvPicPr>
        <p:blipFill>
          <a:blip r:embed="rId3"/>
          <a:stretch>
            <a:fillRect/>
          </a:stretch>
        </p:blipFill>
        <p:spPr>
          <a:xfrm>
            <a:off x="3428992" y="3357562"/>
            <a:ext cx="2000264" cy="2000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Autofit/>
          </a:bodyPr>
          <a:lstStyle/>
          <a:p>
            <a:pPr algn="justLow">
              <a:buNone/>
            </a:pPr>
            <a:r>
              <a:rPr lang="fa-IR" sz="3600" b="1" dirty="0" smtClean="0">
                <a:cs typeface="B Titr" pitchFamily="2" charset="-78"/>
              </a:rPr>
              <a:t>ج) </a:t>
            </a:r>
            <a:r>
              <a:rPr lang="en-US" sz="3600" b="1" dirty="0" smtClean="0">
                <a:cs typeface="B Titr" pitchFamily="2" charset="-78"/>
              </a:rPr>
              <a:t>Find Service Area</a:t>
            </a:r>
          </a:p>
          <a:p>
            <a:pPr algn="justLow">
              <a:buNone/>
            </a:pPr>
            <a:endParaRPr lang="en-US" sz="3100" b="1" dirty="0" smtClean="0">
              <a:cs typeface="B Koodak" pitchFamily="2" charset="-78"/>
            </a:endParaRPr>
          </a:p>
          <a:p>
            <a:pPr algn="justLow">
              <a:buNone/>
            </a:pPr>
            <a:r>
              <a:rPr lang="fa-IR" sz="3100" b="1" dirty="0" smtClean="0">
                <a:cs typeface="B Koodak" pitchFamily="2" charset="-78"/>
              </a:rPr>
              <a:t>   </a:t>
            </a:r>
            <a:r>
              <a:rPr lang="fa-IR" sz="3600" b="1" dirty="0" smtClean="0">
                <a:cs typeface="B Koodak" pitchFamily="2" charset="-78"/>
              </a:rPr>
              <a:t>برای تعیین شعاع عملکردی هر یک از ایستگاه‌های امدادی موجود در سطح محدوده شهر‌ها وتعیین میزان مساحت و جمعیت تحت پوشش این مراکز می‌توان از تحلیل </a:t>
            </a:r>
            <a:r>
              <a:rPr lang="en-US" sz="3600" dirty="0" smtClean="0">
                <a:latin typeface="+mj-lt"/>
                <a:cs typeface="B Koodak" pitchFamily="2" charset="-78"/>
              </a:rPr>
              <a:t>Find Service Area </a:t>
            </a:r>
            <a:r>
              <a:rPr lang="fa-IR" sz="3600" dirty="0" smtClean="0">
                <a:latin typeface="+mj-lt"/>
                <a:cs typeface="B Koodak" pitchFamily="2" charset="-78"/>
              </a:rPr>
              <a:t> </a:t>
            </a:r>
            <a:r>
              <a:rPr lang="fa-IR" sz="3600" b="1" dirty="0" smtClean="0">
                <a:cs typeface="B Koodak" pitchFamily="2" charset="-78"/>
              </a:rPr>
              <a:t>استفاده کرد. با اعمال شعاع عملکردی و اجرای تحلیل فوق الذکر، نتیجه خروجی به صورت دو نوع عوارض خطی و پلیگونی حاصل می‌گردد که نشان دهنده شعاع عملیاتی مراکز آتش‌نشانی موجود در سطح محدوده‌های شهری است. </a:t>
            </a:r>
          </a:p>
        </p:txBody>
      </p:sp>
      <p:pic>
        <p:nvPicPr>
          <p:cNvPr id="4" name="Picture 3" descr="1387647077_Ambulance.png"/>
          <p:cNvPicPr>
            <a:picLocks noChangeAspect="1"/>
          </p:cNvPicPr>
          <p:nvPr/>
        </p:nvPicPr>
        <p:blipFill>
          <a:blip r:embed="rId2"/>
          <a:stretch>
            <a:fillRect/>
          </a:stretch>
        </p:blipFill>
        <p:spPr>
          <a:xfrm>
            <a:off x="500034" y="-571528"/>
            <a:ext cx="2647960" cy="2647960"/>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Autofit/>
          </a:bodyPr>
          <a:lstStyle/>
          <a:p>
            <a:pPr algn="justLow">
              <a:buNone/>
            </a:pPr>
            <a:r>
              <a:rPr lang="fa-IR" sz="3600" b="1" dirty="0" smtClean="0">
                <a:cs typeface="B Titr" pitchFamily="2" charset="-78"/>
              </a:rPr>
              <a:t>د) </a:t>
            </a:r>
            <a:r>
              <a:rPr lang="en-US" sz="3600" b="1" dirty="0" smtClean="0">
                <a:cs typeface="B Titr" pitchFamily="2" charset="-78"/>
              </a:rPr>
              <a:t>Spider Diagram</a:t>
            </a:r>
          </a:p>
          <a:p>
            <a:pPr algn="justLow">
              <a:buNone/>
            </a:pPr>
            <a:endParaRPr lang="en-US" sz="3600" b="1" dirty="0" smtClean="0">
              <a:cs typeface="B Koodak" pitchFamily="2" charset="-78"/>
            </a:endParaRPr>
          </a:p>
          <a:p>
            <a:pPr algn="justLow">
              <a:buNone/>
            </a:pPr>
            <a:r>
              <a:rPr lang="fa-IR" sz="3300" b="1" dirty="0" smtClean="0">
                <a:cs typeface="B Koodak" pitchFamily="2" charset="-78"/>
              </a:rPr>
              <a:t>   این تحلیل از جمله تحلیل‌های فضایی موجود در سیستم اطلاعات جغرافیایی بوده و یکی از تحلیل‌های تخصیص مکان یابی است که می‌توان آن را در جهت تخصیص هر یک از نقاط تقاضا به مراکز عرضه این نوع خدمات به کار برد و ایجاد نقشه منطقه بندی خدمات بهینه، برای ایستگاه‌های امدادرسانی موجود؛ محدوده‌های خارج از شعاع عملیاتی بهینه را شناسایی و اقدام به مکان یابی نقاط جدید برای ایستگاه‌های آتش‌نشانی کرد تا حداکثر پوشش حاصل آید. </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8229600" cy="4467236"/>
          </a:xfrm>
        </p:spPr>
        <p:txBody>
          <a:bodyPr>
            <a:normAutofit/>
          </a:bodyPr>
          <a:lstStyle/>
          <a:p>
            <a:pPr>
              <a:buNone/>
            </a:pPr>
            <a:r>
              <a:rPr lang="fa-IR"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 Hamase" pitchFamily="2" charset="-78"/>
              </a:rPr>
              <a:t>با تشکر از توجه شما</a:t>
            </a:r>
          </a:p>
          <a:p>
            <a:pPr>
              <a:buNone/>
            </a:pPr>
            <a:endParaRPr lang="fa-IR" sz="6600" dirty="0" smtClean="0">
              <a:cs typeface="A Hamase" pitchFamily="2" charset="-78"/>
            </a:endParaRPr>
          </a:p>
          <a:p>
            <a:pPr>
              <a:buNone/>
            </a:pPr>
            <a:endParaRPr lang="fa-IR" sz="6600" dirty="0">
              <a:cs typeface="A Hamase" pitchFamily="2" charset="-78"/>
            </a:endParaRPr>
          </a:p>
        </p:txBody>
      </p:sp>
      <p:pic>
        <p:nvPicPr>
          <p:cNvPr id="4" name="Picture 3" descr="1369246690_lily_flower_plant.png"/>
          <p:cNvPicPr>
            <a:picLocks noChangeAspect="1"/>
          </p:cNvPicPr>
          <p:nvPr/>
        </p:nvPicPr>
        <p:blipFill>
          <a:blip r:embed="rId2"/>
          <a:stretch>
            <a:fillRect/>
          </a:stretch>
        </p:blipFill>
        <p:spPr>
          <a:xfrm>
            <a:off x="3000364" y="3214686"/>
            <a:ext cx="2857520" cy="2857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642918"/>
            <a:ext cx="8715436" cy="6000792"/>
          </a:xfrm>
        </p:spPr>
        <p:txBody>
          <a:bodyPr>
            <a:normAutofit fontScale="77500" lnSpcReduction="20000"/>
          </a:bodyPr>
          <a:lstStyle/>
          <a:p>
            <a:pPr>
              <a:buNone/>
            </a:pPr>
            <a:r>
              <a:rPr lang="fa-IR" sz="3600" dirty="0" smtClean="0">
                <a:effectLst>
                  <a:outerShdw blurRad="38100" dist="38100" dir="2700000" algn="tl">
                    <a:srgbClr val="000000">
                      <a:alpha val="43137"/>
                    </a:srgbClr>
                  </a:outerShdw>
                </a:effectLst>
                <a:cs typeface="B Titr" pitchFamily="2" charset="-78"/>
              </a:rPr>
              <a:t>مقدمه:</a:t>
            </a:r>
          </a:p>
          <a:p>
            <a:pPr algn="justLow">
              <a:lnSpc>
                <a:spcPct val="120000"/>
              </a:lnSpc>
              <a:buNone/>
            </a:pPr>
            <a:r>
              <a:rPr lang="fa-IR" sz="3200" dirty="0" smtClean="0">
                <a:cs typeface="B Koodak" pitchFamily="2" charset="-78"/>
              </a:rPr>
              <a:t>    </a:t>
            </a:r>
            <a:r>
              <a:rPr lang="fa-IR" sz="4000" dirty="0" smtClean="0">
                <a:cs typeface="B Koodak" pitchFamily="2" charset="-78"/>
              </a:rPr>
              <a:t>ایستگاه های امداد مانند آتش نشانی یا اورژانس بیمارستان‌ها در صورتی می توانند خدمات رسانی خود را به موقع و مطمئن انجام دهند که در مکان های مناسب مستقر باشند و بتوانند در کمترین زمان و بدون مواجه شدن با موانع و محدودیت های محیط شهری خود را به محل حادثه برسانند. فرض کنید منطقه ای دچار حریق شده و لازم است سیستم آتش‌نشانی وارد عمل شود. در این مورد اولین اقدام، مشخص کردن منطقه مورد نظر و نزدیک ترین ایستگاه آتش‌نشانی به محل حادثه و اقدام بعدی یافتن کوتاه ترین و سریع ترین مسیر به محل حادثه دیده است. خوشبختانه با استفاده از سیستم </a:t>
            </a:r>
            <a:r>
              <a:rPr lang="en-US" sz="4000" dirty="0" smtClean="0">
                <a:cs typeface="B Koodak" pitchFamily="2" charset="-78"/>
              </a:rPr>
              <a:t> </a:t>
            </a:r>
            <a:r>
              <a:rPr lang="en-US" sz="4000" dirty="0" smtClean="0">
                <a:latin typeface="+mj-lt"/>
                <a:cs typeface="B Koodak" pitchFamily="2" charset="-78"/>
              </a:rPr>
              <a:t>GIS</a:t>
            </a:r>
            <a:r>
              <a:rPr lang="en-US" sz="4000" dirty="0" smtClean="0">
                <a:cs typeface="B Koodak" pitchFamily="2" charset="-78"/>
              </a:rPr>
              <a:t> </a:t>
            </a:r>
            <a:r>
              <a:rPr lang="fa-IR" sz="4000" dirty="0" smtClean="0">
                <a:cs typeface="B Koodak" pitchFamily="2" charset="-78"/>
              </a:rPr>
              <a:t>و برنامه جانبی تحلیل شبکه در این سیستم می توان تمامی مراحل فوق را انجام داد.</a:t>
            </a:r>
            <a:endParaRPr lang="fa-IR" sz="4000" dirty="0">
              <a:cs typeface="B Koodak" pitchFamily="2" charset="-78"/>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642918"/>
            <a:ext cx="8715436" cy="6000792"/>
          </a:xfrm>
        </p:spPr>
        <p:txBody>
          <a:bodyPr>
            <a:normAutofit fontScale="40000" lnSpcReduction="20000"/>
          </a:bodyPr>
          <a:lstStyle/>
          <a:p>
            <a:pPr algn="ctr">
              <a:buNone/>
            </a:pPr>
            <a:r>
              <a:rPr lang="fa-IR" sz="6400" dirty="0" smtClean="0">
                <a:cs typeface="B Titr" pitchFamily="2" charset="-78"/>
              </a:rPr>
              <a:t>داده‌ها و اطلاعات مورد نیاز</a:t>
            </a:r>
          </a:p>
          <a:p>
            <a:pPr>
              <a:buNone/>
            </a:pPr>
            <a:endParaRPr lang="fa-IR" sz="4000" dirty="0" smtClean="0">
              <a:cs typeface="B Koodak" pitchFamily="2" charset="-78"/>
            </a:endParaRPr>
          </a:p>
          <a:p>
            <a:pPr>
              <a:lnSpc>
                <a:spcPct val="120000"/>
              </a:lnSpc>
              <a:buNone/>
            </a:pPr>
            <a:r>
              <a:rPr lang="fa-IR" sz="7000" dirty="0" smtClean="0">
                <a:cs typeface="B Koodak" pitchFamily="2" charset="-78"/>
              </a:rPr>
              <a:t>الف: تهیه نقشه شهر مورد نظر برای: </a:t>
            </a:r>
          </a:p>
          <a:p>
            <a:pPr algn="justLow">
              <a:lnSpc>
                <a:spcPct val="120000"/>
              </a:lnSpc>
              <a:buNone/>
            </a:pPr>
            <a:endParaRPr lang="fa-IR" sz="4600" dirty="0" smtClean="0">
              <a:cs typeface="B Koodak" pitchFamily="2" charset="-78"/>
            </a:endParaRPr>
          </a:p>
          <a:p>
            <a:pPr algn="justLow">
              <a:lnSpc>
                <a:spcPct val="120000"/>
              </a:lnSpc>
              <a:buNone/>
            </a:pPr>
            <a:r>
              <a:rPr lang="fa-IR" sz="5500" dirty="0" smtClean="0">
                <a:cs typeface="B Koodak" pitchFamily="2" charset="-78"/>
              </a:rPr>
              <a:t>    1- ایجاد لایه شبکه معابر به شکل عوارض خطی و اضافه کردن اطلاعات مربوط به هر یک از عوارض نظیر حجم ترافیک، محدودیت سرعت در راه، مشخصات هندسی راه‌ها، تقاطع‌های چراغ دار، مدت زمان مسیر رفت و برگشت خودرو‌ها، یک طرفه یا دو طرفه بودن خیابان‌ها، طول معابر و طبقه بندی معابر (اصلی، فرعی، کوچه‌ها و بن بست‌ها)، سرعت گیر‌ها، توقفگاه‌ها</a:t>
            </a:r>
          </a:p>
          <a:p>
            <a:pPr algn="justLow">
              <a:lnSpc>
                <a:spcPct val="120000"/>
              </a:lnSpc>
              <a:buNone/>
            </a:pPr>
            <a:endParaRPr lang="fa-IR" sz="5500" dirty="0" smtClean="0">
              <a:cs typeface="B Koodak" pitchFamily="2" charset="-78"/>
            </a:endParaRPr>
          </a:p>
          <a:p>
            <a:pPr algn="justLow">
              <a:lnSpc>
                <a:spcPct val="120000"/>
              </a:lnSpc>
              <a:buNone/>
            </a:pPr>
            <a:r>
              <a:rPr lang="fa-IR" sz="5500" dirty="0" smtClean="0">
                <a:cs typeface="B Koodak" pitchFamily="2" charset="-78"/>
              </a:rPr>
              <a:t>    2- ایجاد لایه موقعیت مکانی ایستگاه‌های آتش‌نشانی به صورت عوارض نقطه‌ای و اضافه کردن اطلاعات توصیفی به آن مانند نام ایستگاه‌ها و آدرس‌ها</a:t>
            </a:r>
          </a:p>
          <a:p>
            <a:pPr algn="justLow">
              <a:lnSpc>
                <a:spcPct val="120000"/>
              </a:lnSpc>
              <a:buNone/>
            </a:pPr>
            <a:endParaRPr lang="fa-IR" sz="5500" dirty="0" smtClean="0">
              <a:cs typeface="B Koodak" pitchFamily="2" charset="-78"/>
            </a:endParaRPr>
          </a:p>
          <a:p>
            <a:pPr algn="justLow">
              <a:lnSpc>
                <a:spcPct val="120000"/>
              </a:lnSpc>
              <a:buNone/>
            </a:pPr>
            <a:r>
              <a:rPr lang="fa-IR" sz="5500" dirty="0" smtClean="0">
                <a:cs typeface="B Koodak" pitchFamily="2" charset="-78"/>
              </a:rPr>
              <a:t>   3- ایجاد لایه موقعیت مکانی مراکز مسکونی، تجاری و صنعتی به صورت عوارض نقطه‌ای و اضافه کردن اطلاعات توصیفی به هر یک از لایه‌ها مانند آدرس، مالکیت، شماره تلفن، کد پستی، تعداد طبقات واحد‌ها و نوع کاربری‌های هر یک از اراضی</a:t>
            </a:r>
            <a:endParaRPr lang="fa-IR" sz="5500" dirty="0">
              <a:cs typeface="B Koodak" pitchFamily="2" charset="-78"/>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85794"/>
            <a:ext cx="8715436" cy="5857916"/>
          </a:xfrm>
        </p:spPr>
        <p:txBody>
          <a:bodyPr>
            <a:normAutofit/>
          </a:bodyPr>
          <a:lstStyle/>
          <a:p>
            <a:pPr algn="justLow">
              <a:buNone/>
            </a:pPr>
            <a:endParaRPr lang="fa-IR" sz="3600" dirty="0" smtClean="0">
              <a:cs typeface="B Koodak" pitchFamily="2" charset="-78"/>
            </a:endParaRPr>
          </a:p>
          <a:p>
            <a:pPr algn="justLow">
              <a:buNone/>
            </a:pPr>
            <a:r>
              <a:rPr lang="fa-IR" sz="3600" dirty="0" smtClean="0">
                <a:cs typeface="B Koodak" pitchFamily="2" charset="-78"/>
              </a:rPr>
              <a:t>ب: انجام عملیات توپولوژی</a:t>
            </a:r>
          </a:p>
          <a:p>
            <a:pPr algn="justLow">
              <a:buNone/>
            </a:pPr>
            <a:r>
              <a:rPr lang="fa-IR" sz="3600" dirty="0" smtClean="0">
                <a:cs typeface="B Koodak" pitchFamily="2" charset="-78"/>
              </a:rPr>
              <a:t>ج: ساخت شبکه و آنالیز داده‌ها</a:t>
            </a:r>
            <a:endParaRPr lang="fa-IR" sz="3600" dirty="0">
              <a:cs typeface="B Koodak" pitchFamily="2" charset="-78"/>
            </a:endParaRPr>
          </a:p>
        </p:txBody>
      </p:sp>
      <p:pic>
        <p:nvPicPr>
          <p:cNvPr id="3" name="Picture 2" descr="am.jpg"/>
          <p:cNvPicPr>
            <a:picLocks noChangeAspect="1"/>
          </p:cNvPicPr>
          <p:nvPr/>
        </p:nvPicPr>
        <p:blipFill>
          <a:blip r:embed="rId2"/>
          <a:stretch>
            <a:fillRect/>
          </a:stretch>
        </p:blipFill>
        <p:spPr>
          <a:xfrm>
            <a:off x="428596" y="2263972"/>
            <a:ext cx="5786478" cy="43328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rmAutofit lnSpcReduction="10000"/>
          </a:bodyPr>
          <a:lstStyle/>
          <a:p>
            <a:pPr algn="ctr">
              <a:buNone/>
            </a:pPr>
            <a:r>
              <a:rPr lang="fa-IR" sz="4400" b="1" dirty="0" smtClean="0">
                <a:cs typeface="B Titr" pitchFamily="2" charset="-78"/>
              </a:rPr>
              <a:t>ایجاد شبکه در محیط </a:t>
            </a:r>
            <a:r>
              <a:rPr lang="en-US" sz="4400" b="1" dirty="0" smtClean="0">
                <a:cs typeface="B Titr" pitchFamily="2" charset="-78"/>
              </a:rPr>
              <a:t>GIS</a:t>
            </a:r>
            <a:endParaRPr lang="en-US" sz="4400" dirty="0" smtClean="0">
              <a:cs typeface="B Koodak" pitchFamily="2" charset="-78"/>
            </a:endParaRPr>
          </a:p>
          <a:p>
            <a:pPr algn="justLow">
              <a:lnSpc>
                <a:spcPct val="110000"/>
              </a:lnSpc>
              <a:buNone/>
            </a:pPr>
            <a:r>
              <a:rPr lang="fa-IR" sz="3600" dirty="0" smtClean="0">
                <a:cs typeface="B Koodak" pitchFamily="2" charset="-78"/>
              </a:rPr>
              <a:t>   برای یافتن نزدیک‌ترین ایستگاه و کوتاه‌ترین و بهترین مسیر به محل وقوع حادثه به وسیله </a:t>
            </a:r>
            <a:r>
              <a:rPr lang="en-US" sz="3600" dirty="0" smtClean="0">
                <a:cs typeface="B Koodak" pitchFamily="2" charset="-78"/>
              </a:rPr>
              <a:t> </a:t>
            </a:r>
            <a:r>
              <a:rPr lang="en-US" sz="3600" dirty="0" smtClean="0">
                <a:latin typeface="+mj-lt"/>
                <a:cs typeface="B Koodak" pitchFamily="2" charset="-78"/>
              </a:rPr>
              <a:t>GIS</a:t>
            </a:r>
            <a:r>
              <a:rPr lang="en-US" sz="3600" dirty="0" smtClean="0">
                <a:cs typeface="B Koodak" pitchFamily="2" charset="-78"/>
              </a:rPr>
              <a:t> </a:t>
            </a:r>
            <a:r>
              <a:rPr lang="fa-IR" sz="3600" dirty="0" smtClean="0">
                <a:cs typeface="B Koodak" pitchFamily="2" charset="-78"/>
              </a:rPr>
              <a:t>نیاز به ساخت شبکه و انجام یک سری تحلیل‌های شبکه‌ای است. به این منظور با استفاده از لایه‌های موجود به خصوص لایه معابر، در محیط </a:t>
            </a:r>
            <a:r>
              <a:rPr lang="en-US" sz="3600" dirty="0" smtClean="0">
                <a:cs typeface="B Koodak" pitchFamily="2" charset="-78"/>
              </a:rPr>
              <a:t> </a:t>
            </a:r>
            <a:r>
              <a:rPr lang="en-US" sz="3600" dirty="0" smtClean="0">
                <a:latin typeface="+mj-lt"/>
                <a:cs typeface="B Koodak" pitchFamily="2" charset="-78"/>
              </a:rPr>
              <a:t>Arc Catalog </a:t>
            </a:r>
            <a:r>
              <a:rPr lang="fa-IR" sz="3600" dirty="0" smtClean="0">
                <a:cs typeface="B Koodak" pitchFamily="2" charset="-78"/>
              </a:rPr>
              <a:t>اقدام به ساخت شبکه می‌نماییم. لازم به ذکر است که در ساخت شبکه توجه به موانع و محدویت‌ها مانند یک طرفه بودن مسیر‌ها، سرعت گیر‌ها، چراغ‌های راهنما از نکات ضروری است که باید مورد توجه قرار گیرند. </a:t>
            </a:r>
            <a:endParaRPr lang="fa-IR" sz="3600" dirty="0">
              <a:cs typeface="B Koodak" pitchFamily="2" charset="-78"/>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rmAutofit fontScale="77500" lnSpcReduction="20000"/>
          </a:bodyPr>
          <a:lstStyle/>
          <a:p>
            <a:pPr algn="ctr">
              <a:buNone/>
            </a:pPr>
            <a:r>
              <a:rPr lang="fa-IR" sz="5200" b="1" dirty="0" smtClean="0">
                <a:cs typeface="B Titr" pitchFamily="2" charset="-78"/>
              </a:rPr>
              <a:t>قابلیت‌های تحلیل شبکه در محیط </a:t>
            </a:r>
            <a:r>
              <a:rPr lang="en-US" sz="5200" b="1" dirty="0" smtClean="0">
                <a:cs typeface="B Titr" pitchFamily="2" charset="-78"/>
              </a:rPr>
              <a:t>GIS</a:t>
            </a:r>
          </a:p>
          <a:p>
            <a:pPr algn="justLow">
              <a:lnSpc>
                <a:spcPct val="120000"/>
              </a:lnSpc>
              <a:buNone/>
            </a:pPr>
            <a:r>
              <a:rPr lang="fa-IR" sz="4400" b="1" dirty="0" smtClean="0">
                <a:cs typeface="B Koodak" pitchFamily="2" charset="-78"/>
              </a:rPr>
              <a:t>   </a:t>
            </a:r>
            <a:r>
              <a:rPr lang="fa-IR" sz="4400" dirty="0" smtClean="0">
                <a:cs typeface="B Koodak" pitchFamily="2" charset="-78"/>
              </a:rPr>
              <a:t>برای تعیین نزدیک‌ترین و بهترین مسیر بین دو نقطه عرضه و تقاضای خدمات و هم چنین ایجاد نقشه منطقه بندی خدمات رسانی، توابع و مدل‌های موجود در نرم افزار </a:t>
            </a:r>
            <a:r>
              <a:rPr lang="en-US" sz="4400" dirty="0" smtClean="0">
                <a:latin typeface="+mj-lt"/>
                <a:cs typeface="B Koodak" pitchFamily="2" charset="-78"/>
              </a:rPr>
              <a:t>GIS</a:t>
            </a:r>
            <a:r>
              <a:rPr lang="en-US" sz="4400" dirty="0" smtClean="0">
                <a:cs typeface="B Koodak" pitchFamily="2" charset="-78"/>
              </a:rPr>
              <a:t> </a:t>
            </a:r>
            <a:r>
              <a:rPr lang="fa-IR" sz="4400" dirty="0" smtClean="0">
                <a:cs typeface="B Koodak" pitchFamily="2" charset="-78"/>
              </a:rPr>
              <a:t> کارکردهای بسیار اساسی می‌توانند داشته باشند. در مدیریت و برنامه ریزی شهری دو نوع از این تحلیل‌ها که می‌توانند کاربرد بسیاری داشته باشند، عبارتند از: </a:t>
            </a:r>
          </a:p>
          <a:p>
            <a:pPr algn="justLow">
              <a:lnSpc>
                <a:spcPct val="120000"/>
              </a:lnSpc>
              <a:buNone/>
            </a:pPr>
            <a:endParaRPr lang="fa-IR" sz="4400" dirty="0" smtClean="0">
              <a:cs typeface="B Koodak" pitchFamily="2" charset="-78"/>
            </a:endParaRPr>
          </a:p>
          <a:p>
            <a:pPr algn="justLow">
              <a:lnSpc>
                <a:spcPct val="120000"/>
              </a:lnSpc>
              <a:buNone/>
            </a:pPr>
            <a:r>
              <a:rPr lang="fa-IR" sz="4400" dirty="0" smtClean="0">
                <a:cs typeface="B Koodak" pitchFamily="2" charset="-78"/>
              </a:rPr>
              <a:t>الف: تحلیل‌های مبتنی بر شبکه</a:t>
            </a:r>
          </a:p>
          <a:p>
            <a:pPr algn="justLow">
              <a:lnSpc>
                <a:spcPct val="120000"/>
              </a:lnSpc>
              <a:buNone/>
            </a:pPr>
            <a:r>
              <a:rPr lang="fa-IR" sz="4400" dirty="0" smtClean="0">
                <a:cs typeface="B Koodak" pitchFamily="2" charset="-78"/>
              </a:rPr>
              <a:t>ب: تحلیل‌های فضایی</a:t>
            </a:r>
            <a:endParaRPr lang="fa-IR" sz="3600" dirty="0">
              <a:cs typeface="B Koodak" pitchFamily="2" charset="-78"/>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Autofit/>
          </a:bodyPr>
          <a:lstStyle/>
          <a:p>
            <a:pPr algn="justLow">
              <a:buNone/>
            </a:pPr>
            <a:r>
              <a:rPr lang="fa-IR" sz="3200" dirty="0" smtClean="0">
                <a:cs typeface="B Koodak" pitchFamily="2" charset="-78"/>
              </a:rPr>
              <a:t>   در تحلیل‌های مبتنی بر شبکه، معابر و خیابان‌های شهری که نقش حیاتی و بنیادین در جابجایی‌های درون شهری ایفا می‌کنند به صورت عوارض خطی به کار برده می‌شوند و به همین دلیل نتایج حاصل از این نوع تحلیل از درجه بسیار بالایی نسبت به تحلیل‌های نوع دوم که فقط به صورت فضایی به تعیین نزدیک‌ترین مسیر بین دو نقطه می‌پردازند، برخوردار است. </a:t>
            </a:r>
          </a:p>
          <a:p>
            <a:pPr algn="justLow">
              <a:buNone/>
            </a:pPr>
            <a:r>
              <a:rPr lang="fa-IR" sz="3200" dirty="0" smtClean="0">
                <a:cs typeface="B Koodak" pitchFamily="2" charset="-78"/>
              </a:rPr>
              <a:t>   از توابع و تحلیل‌های مبتنی بر شبکه می‌توان به تحلیل‌های </a:t>
            </a:r>
            <a:r>
              <a:rPr lang="en-US" sz="3200" dirty="0" smtClean="0">
                <a:latin typeface="+mj-lt"/>
                <a:cs typeface="B Koodak" pitchFamily="2" charset="-78"/>
              </a:rPr>
              <a:t>Find Best Route </a:t>
            </a:r>
            <a:r>
              <a:rPr lang="fa-IR" sz="3200" dirty="0" smtClean="0">
                <a:cs typeface="B Koodak" pitchFamily="2" charset="-78"/>
              </a:rPr>
              <a:t>و</a:t>
            </a:r>
            <a:r>
              <a:rPr lang="en-US" sz="3200" dirty="0" smtClean="0">
                <a:latin typeface="+mj-lt"/>
                <a:cs typeface="B Koodak" pitchFamily="2" charset="-78"/>
              </a:rPr>
              <a:t>Find Closest Facility </a:t>
            </a:r>
            <a:r>
              <a:rPr lang="fa-IR" sz="3200" dirty="0" smtClean="0">
                <a:cs typeface="B Koodak" pitchFamily="2" charset="-78"/>
              </a:rPr>
              <a:t>و خروجی‌های خطی و پلیگونی تحلیل </a:t>
            </a:r>
            <a:r>
              <a:rPr lang="en-US" sz="3200" dirty="0" smtClean="0">
                <a:latin typeface="+mj-lt"/>
                <a:cs typeface="B Koodak" pitchFamily="2" charset="-78"/>
              </a:rPr>
              <a:t>Find Service Area </a:t>
            </a:r>
            <a:r>
              <a:rPr lang="fa-IR" sz="3200" dirty="0" smtClean="0">
                <a:cs typeface="B Koodak" pitchFamily="2" charset="-78"/>
              </a:rPr>
              <a:t>و از تحلیل‌های فضایی به تحلیل </a:t>
            </a:r>
            <a:r>
              <a:rPr lang="en-US" sz="3200" dirty="0" smtClean="0">
                <a:cs typeface="B Koodak" pitchFamily="2" charset="-78"/>
              </a:rPr>
              <a:t> </a:t>
            </a:r>
            <a:r>
              <a:rPr lang="en-US" sz="3200" dirty="0" smtClean="0">
                <a:latin typeface="+mj-lt"/>
                <a:cs typeface="B Koodak" pitchFamily="2" charset="-78"/>
              </a:rPr>
              <a:t>Spider Diagram </a:t>
            </a:r>
            <a:r>
              <a:rPr lang="fa-IR" sz="3200" dirty="0" smtClean="0">
                <a:cs typeface="B Koodak" pitchFamily="2" charset="-78"/>
              </a:rPr>
              <a:t>اشاره کرد</a:t>
            </a:r>
            <a:endParaRPr lang="fa-IR" sz="3200" dirty="0">
              <a:cs typeface="B Koodak" pitchFamily="2" charset="-78"/>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Autofit/>
          </a:bodyPr>
          <a:lstStyle/>
          <a:p>
            <a:pPr algn="justLow">
              <a:buNone/>
            </a:pPr>
            <a:r>
              <a:rPr lang="fa-IR" sz="3200" b="1" dirty="0" smtClean="0">
                <a:cs typeface="B Titr" pitchFamily="2" charset="-78"/>
              </a:rPr>
              <a:t>الف) </a:t>
            </a:r>
            <a:r>
              <a:rPr lang="en-US" sz="3200" b="1" dirty="0" smtClean="0">
                <a:cs typeface="B Titr" pitchFamily="2" charset="-78"/>
              </a:rPr>
              <a:t>Find Best Route</a:t>
            </a:r>
          </a:p>
          <a:p>
            <a:pPr algn="justLow">
              <a:buNone/>
            </a:pPr>
            <a:endParaRPr lang="en-US" sz="2400" dirty="0" smtClean="0">
              <a:cs typeface="B Koodak" pitchFamily="2" charset="-78"/>
            </a:endParaRPr>
          </a:p>
          <a:p>
            <a:pPr algn="justLow">
              <a:buNone/>
            </a:pPr>
            <a:r>
              <a:rPr lang="fa-IR" sz="2400" dirty="0" smtClean="0">
                <a:cs typeface="B Koodak" pitchFamily="2" charset="-78"/>
              </a:rPr>
              <a:t> </a:t>
            </a:r>
            <a:r>
              <a:rPr lang="fa-IR" dirty="0" smtClean="0">
                <a:cs typeface="B Koodak" pitchFamily="2" charset="-78"/>
              </a:rPr>
              <a:t>   بهترین مسیر، مسیری است که دارای کمترین میزان مقاومت باشد. منظور از مقاومت، محدودیت‌ها و موانع یک مسیر است. پس از درخواست امداد، بهترین کار، تعیین مسیر (از لحاظ کمی و کیفی) بین نزدیک‌ترین ایستگاه آتش‌نشانی و محل وقوع حادثه است که تاخیر ناشی از بکارگیری سیستم‌های سنتی امدادرسانی نتایج منفی بسیار زیادی را به همراه دارد. </a:t>
            </a:r>
          </a:p>
          <a:p>
            <a:pPr algn="justLow">
              <a:buNone/>
            </a:pPr>
            <a:endParaRPr lang="fa-IR" dirty="0" smtClean="0">
              <a:cs typeface="B Koodak" pitchFamily="2" charset="-78"/>
            </a:endParaRPr>
          </a:p>
          <a:p>
            <a:pPr algn="justLow">
              <a:buNone/>
            </a:pPr>
            <a:r>
              <a:rPr lang="fa-IR" dirty="0" smtClean="0">
                <a:cs typeface="B Koodak" pitchFamily="2" charset="-78"/>
              </a:rPr>
              <a:t>     اما در سیستم اطلاعات جغرافیایی پس از درخواست امداد، آدرس و مشخصات محل وقوع حادثه به سیستم وارد شده و با اجرای تحلیل        </a:t>
            </a:r>
            <a:r>
              <a:rPr lang="en-US" dirty="0" smtClean="0">
                <a:cs typeface="B Koodak" pitchFamily="2" charset="-78"/>
              </a:rPr>
              <a:t>Find Best Route </a:t>
            </a:r>
            <a:r>
              <a:rPr lang="fa-IR" dirty="0" smtClean="0">
                <a:cs typeface="B Koodak" pitchFamily="2" charset="-78"/>
              </a:rPr>
              <a:t>می‌توان در کمترین زمان ممکن بهترین مسیر امدادرسانی را تعیین کرد. در این مسیریابی فاکتورهایی نظیر حجم ترافیک تقاطع‌ها و گره‌ها، مشخصات فیزیکی راه‌ها و… مد نظر قرار گرفته می‌شوند. </a:t>
            </a:r>
            <a:endParaRPr lang="fa-IR" dirty="0">
              <a:cs typeface="B Koodak" pitchFamily="2" charset="-78"/>
            </a:endParaRPr>
          </a:p>
        </p:txBody>
      </p:sp>
      <p:pic>
        <p:nvPicPr>
          <p:cNvPr id="3" name="Picture 2" descr="1387647070_ambulance.png"/>
          <p:cNvPicPr>
            <a:picLocks noChangeAspect="1"/>
          </p:cNvPicPr>
          <p:nvPr/>
        </p:nvPicPr>
        <p:blipFill>
          <a:blip r:embed="rId2"/>
          <a:stretch>
            <a:fillRect/>
          </a:stretch>
        </p:blipFill>
        <p:spPr>
          <a:xfrm>
            <a:off x="357158" y="0"/>
            <a:ext cx="1928826" cy="1928826"/>
          </a:xfrm>
          <a:prstGeom prst="rect">
            <a:avLst/>
          </a:prstGeo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282" y="714356"/>
            <a:ext cx="8715436" cy="5929354"/>
          </a:xfrm>
        </p:spPr>
        <p:txBody>
          <a:bodyPr>
            <a:noAutofit/>
          </a:bodyPr>
          <a:lstStyle/>
          <a:p>
            <a:pPr algn="justLow">
              <a:buNone/>
            </a:pPr>
            <a:r>
              <a:rPr lang="fa-IR" sz="3200" b="1" dirty="0" smtClean="0">
                <a:cs typeface="B Titr" pitchFamily="2" charset="-78"/>
              </a:rPr>
              <a:t>ب) </a:t>
            </a:r>
            <a:r>
              <a:rPr lang="en-US" sz="3200" b="1" dirty="0" smtClean="0">
                <a:cs typeface="B Titr" pitchFamily="2" charset="-78"/>
              </a:rPr>
              <a:t>Find Closest Facility</a:t>
            </a:r>
          </a:p>
          <a:p>
            <a:pPr algn="justLow">
              <a:buNone/>
            </a:pPr>
            <a:endParaRPr lang="en-US" sz="3200" b="1" dirty="0" smtClean="0">
              <a:cs typeface="B Koodak" pitchFamily="2" charset="-78"/>
            </a:endParaRPr>
          </a:p>
          <a:p>
            <a:pPr algn="justLow">
              <a:buNone/>
            </a:pPr>
            <a:r>
              <a:rPr lang="fa-IR" sz="3100" b="1" dirty="0" smtClean="0">
                <a:cs typeface="B Koodak" pitchFamily="2" charset="-78"/>
              </a:rPr>
              <a:t>   این امکان وجود دارد که نزدیک‌ترین مسیر بین دو نقطه عرضه (ایستگاه‌های آتش‌نشانی/اورژانس) و تقاضای خدمات (محل‌های وقوع حوادث اعم از تصادف، آتش سوزی و…) به عنوان بهترین مسیر مطرح باشد، ولی عکس این قضیه صادق نیست؛ چرا که نزدیک‌ترین مسیر می‌تواند به علت داشتن تقاطع‌ها، گره‌ها، مشخصات فیزیکی راه‌ها و.. زمان بیشتری را برای حرکت خودروهای امدادرسانی به خود اختصاص دهد. جهت انجام این کار می‌توان با انجام تحلیل </a:t>
            </a:r>
            <a:r>
              <a:rPr lang="en-US" sz="3100" b="1" dirty="0" smtClean="0">
                <a:cs typeface="B Koodak" pitchFamily="2" charset="-78"/>
              </a:rPr>
              <a:t> </a:t>
            </a:r>
            <a:r>
              <a:rPr lang="en-US" sz="3100" dirty="0" smtClean="0">
                <a:latin typeface="+mj-lt"/>
                <a:cs typeface="B Koodak" pitchFamily="2" charset="-78"/>
              </a:rPr>
              <a:t>Find Closest </a:t>
            </a:r>
            <a:r>
              <a:rPr lang="en-US" sz="3100" dirty="0" err="1" smtClean="0">
                <a:latin typeface="+mj-lt"/>
                <a:cs typeface="B Koodak" pitchFamily="2" charset="-78"/>
              </a:rPr>
              <a:t>Ruote</a:t>
            </a:r>
            <a:r>
              <a:rPr lang="en-US" sz="3100" dirty="0" smtClean="0">
                <a:latin typeface="+mj-lt"/>
                <a:cs typeface="B Koodak" pitchFamily="2" charset="-78"/>
              </a:rPr>
              <a:t> </a:t>
            </a:r>
            <a:r>
              <a:rPr lang="fa-IR" sz="3100" b="1" dirty="0" smtClean="0">
                <a:cs typeface="B Koodak" pitchFamily="2" charset="-78"/>
              </a:rPr>
              <a:t>نزدیک‌ترین مسیر بین دو نقطه را بر روی شبکه تعیین کرد. </a:t>
            </a:r>
          </a:p>
        </p:txBody>
      </p:sp>
      <p:pic>
        <p:nvPicPr>
          <p:cNvPr id="4" name="Picture 3" descr="1387648518_Fire_Pumper.png"/>
          <p:cNvPicPr>
            <a:picLocks noChangeAspect="1"/>
          </p:cNvPicPr>
          <p:nvPr/>
        </p:nvPicPr>
        <p:blipFill>
          <a:blip r:embed="rId2"/>
          <a:stretch>
            <a:fillRect/>
          </a:stretch>
        </p:blipFill>
        <p:spPr>
          <a:xfrm>
            <a:off x="357158" y="-285776"/>
            <a:ext cx="2670166" cy="2670166"/>
          </a:xfrm>
          <a:prstGeom prst="rect">
            <a:avLst/>
          </a:prstGeom>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TotalTime>
  <Words>979</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Constantia</vt:lpstr>
      <vt:lpstr>B Titr</vt:lpstr>
      <vt:lpstr>B Koodak</vt:lpstr>
      <vt:lpstr>Wingdings 2</vt:lpstr>
      <vt:lpstr>Calibri</vt:lpstr>
      <vt:lpstr>A Hamase</vt:lpstr>
      <vt:lpstr>Majalla UI</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Hamed</dc:creator>
  <cp:lastModifiedBy>MSI</cp:lastModifiedBy>
  <cp:revision>18</cp:revision>
  <dcterms:created xsi:type="dcterms:W3CDTF">2013-12-21T11:13:10Z</dcterms:created>
  <dcterms:modified xsi:type="dcterms:W3CDTF">2014-05-01T15:08:06Z</dcterms:modified>
</cp:coreProperties>
</file>