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9" r:id="rId3"/>
    <p:sldId id="260" r:id="rId4"/>
    <p:sldId id="267" r:id="rId5"/>
    <p:sldId id="268" r:id="rId6"/>
    <p:sldId id="271" r:id="rId7"/>
    <p:sldId id="272" r:id="rId8"/>
    <p:sldId id="273" r:id="rId9"/>
    <p:sldId id="274" r:id="rId10"/>
    <p:sldId id="269" r:id="rId11"/>
    <p:sldId id="275" r:id="rId12"/>
    <p:sldId id="270" r:id="rId13"/>
    <p:sldId id="261" r:id="rId14"/>
    <p:sldId id="276" r:id="rId15"/>
    <p:sldId id="279" r:id="rId16"/>
    <p:sldId id="280" r:id="rId17"/>
    <p:sldId id="281" r:id="rId18"/>
    <p:sldId id="277" r:id="rId19"/>
    <p:sldId id="278" r:id="rId20"/>
    <p:sldId id="262" r:id="rId21"/>
    <p:sldId id="282" r:id="rId22"/>
    <p:sldId id="283" r:id="rId23"/>
    <p:sldId id="284" r:id="rId24"/>
    <p:sldId id="285" r:id="rId25"/>
    <p:sldId id="286" r:id="rId26"/>
    <p:sldId id="263" r:id="rId27"/>
    <p:sldId id="287" r:id="rId28"/>
    <p:sldId id="288" r:id="rId29"/>
    <p:sldId id="289" r:id="rId30"/>
    <p:sldId id="290" r:id="rId31"/>
    <p:sldId id="291" r:id="rId32"/>
    <p:sldId id="264" r:id="rId33"/>
    <p:sldId id="292" r:id="rId34"/>
    <p:sldId id="293" r:id="rId35"/>
    <p:sldId id="294" r:id="rId36"/>
    <p:sldId id="295" r:id="rId37"/>
    <p:sldId id="296" r:id="rId38"/>
    <p:sldId id="265" r:id="rId39"/>
    <p:sldId id="266" r:id="rId40"/>
    <p:sldId id="297" r:id="rId41"/>
    <p:sldId id="298" r:id="rId42"/>
    <p:sldId id="25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85" autoAdjust="0"/>
  </p:normalViewPr>
  <p:slideViewPr>
    <p:cSldViewPr>
      <p:cViewPr varScale="1">
        <p:scale>
          <a:sx n="65" d="100"/>
          <a:sy n="65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AA97B-C7BE-41B9-8D48-8C279DD2E25A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AF35B-CCB7-47BC-94C1-378352D38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26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Web_Services_Resource_Framework" TargetMode="External"/><Relationship Id="rId3" Type="http://schemas.openxmlformats.org/officeDocument/2006/relationships/hyperlink" Target="https://en.wikipedia.org/wiki/Global_Grid_Forum" TargetMode="External"/><Relationship Id="rId7" Type="http://schemas.openxmlformats.org/officeDocument/2006/relationships/hyperlink" Target="https://en.wikipedia.org/wiki/Grid_computing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Web_services" TargetMode="External"/><Relationship Id="rId5" Type="http://schemas.openxmlformats.org/officeDocument/2006/relationships/hyperlink" Target="https://en.wikipedia.org/wiki/Open_Grid_Services_Architecture" TargetMode="External"/><Relationship Id="rId4" Type="http://schemas.openxmlformats.org/officeDocument/2006/relationships/hyperlink" Target="https://en.wikipedia.org/wiki/Open_Grid_Services_Infrastructure#cite_note-proposal-1" TargetMode="External"/><Relationship Id="rId9" Type="http://schemas.openxmlformats.org/officeDocument/2006/relationships/hyperlink" Target="https://en.wikipedia.org/wiki/Globus_Toolkit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NMR-</a:t>
            </a:r>
            <a:r>
              <a:rPr lang="en-US" baseline="0" dirty="0" smtClean="0"/>
              <a:t> between JBI components NMR mediate massages – JBI never send message directly to each others instead they pass it to NMR…NMR decide which message will go where … these helps for location independency…using WSDL-based model for decoupling…canonical mans has all the qualities needed and independent from any specific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78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</a:t>
            </a:r>
            <a:r>
              <a:rPr lang="en-US" baseline="0" dirty="0" smtClean="0"/>
              <a:t> a model to build a</a:t>
            </a:r>
            <a:r>
              <a:rPr lang="en-US" dirty="0" smtClean="0"/>
              <a:t> SOA- business function is provided as a series of services – therefore SCA provides</a:t>
            </a:r>
            <a:r>
              <a:rPr lang="en-US" baseline="0" dirty="0" smtClean="0"/>
              <a:t> a model from existing components and application ( reuse the existing ones)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39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Properties – allow for the configuration of an implementation with</a:t>
            </a:r>
            <a:r>
              <a:rPr lang="en-US" baseline="0" dirty="0" smtClean="0"/>
              <a:t> externally set values … it means if a specific value is required with external services, it can be set here in properties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18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Reference- represents a requirement that the implementation has on a service provided by another component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81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framework providing convenient</a:t>
            </a:r>
            <a:r>
              <a:rPr lang="en-US" baseline="0" dirty="0" smtClean="0"/>
              <a:t> and uniform layer to access data from a wide range of </a:t>
            </a:r>
            <a:r>
              <a:rPr lang="en-US" baseline="0" smtClean="0"/>
              <a:t>data 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41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Say you want to make a bank transfer. This involves debiting the amount from your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 and crediting it to another account. The bank transfer process, its sub-activities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(debiting and crediting), and the data manipulation involved (deducting the amount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first account, adding it to the second account) represent a unit of work. This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takes place within one transaction to ensure that none of the sub-activities are carried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individually, for example, a debit without a credit or vice versa. The two processes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only valid in combination, even if system errors occur. This consistency is made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by the use of transactions.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 operations in a transaction are enclosed within a transaction boundary, as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shown in the following figure. It contains all the individual operations, which make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 the transaction.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28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serialize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 object means to convert its state to a byte stream so that the byte stream can be reverted back into a copy of the object. A Java object is 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serializable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if its class or any of its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superclasses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implements either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java.io.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Serializable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interface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its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subinterface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java.io.Externalizable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Commit request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The transaction coordinator asks the participating resources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they are prepared to commit. Depending on the local transaction results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(commit or abort), the individual resources send a corresponding reply.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Commit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On the basis of the result of the commit request phase, the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transaction coordinator instructs the participating resources to implement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commit or abort locally.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51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X/Open XA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specification describes a bidirectional interface at system level for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communication bridge between several local resource managers on the one hand,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a global transaction manager on the other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OpenGroup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1991). The transaction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 controls the transaction, manages the lifecycle of the transaction, and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coordinates one or more resources. The resource manager is responsible for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controlling and managing its assigned resource (for example, a database or a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 queue).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33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managing infrastructure integration need this software/  </a:t>
            </a:r>
          </a:p>
          <a:p>
            <a:endParaRPr lang="en-US" baseline="0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 Grid Services Infrastructure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OGSI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was published by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Global Grid Forum"/>
              </a:rPr>
              <a:t>Global Grid Forum (GGF)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as a proposed recommendation in June 2003.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It was intended to provide an infrastructure layer for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Open Grid Services Architecture"/>
              </a:rPr>
              <a:t>Open Grid Services Architecture (OGSA)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OGSI takes the statelessness issues (along with others) into account by essentially extending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Web services"/>
              </a:rPr>
              <a:t>Web services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accommodate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Grid computing"/>
              </a:rPr>
              <a:t>grid computing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resources that are both transient and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stateful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 services groups started to integrate their own approaches to capturing state into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Web Services Resource Framework"/>
              </a:rPr>
              <a:t>Web Services Resource Framework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(WSRF). With the release of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Globus Toolkit"/>
              </a:rPr>
              <a:t>GT4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open source tool kit is migrating back to a pure Web services implementation (rather than OGSI), via integration of the WSRF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99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 Platform, Standard Edition (Java SE) is a computing platform for development and deployment of portable code for desktop and server environments. Java SE was formerly known as Java 2 Platform, Standard Edition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J2SE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 SE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J2SE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stands for Java standard edition and is normally for developing applications. Java EE (J2EE) stands for Java enterprise edition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of a number of distinct but interrelated units from which a program may be built up or into which a complex activity may be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2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Bundle </a:t>
            </a:r>
            <a:r>
              <a:rPr lang="fa-IR" dirty="0" smtClean="0"/>
              <a:t> یک بسته نرم افزاری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52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ESB- Enterprise Service Bus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AF35B-CCB7-47BC-94C1-378352D38AC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C7CE2-9752-4402-B989-571A0C8CC463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778A-8A2B-4E1A-9764-C66D12BDA0EF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9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A0AF9-12CC-46DA-B83B-0FAC237838A9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9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EB03-2185-40C2-960F-82E399CD6543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8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996-0625-4C48-A3C1-BCF88B262A77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1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565B9-ED47-4674-BD53-33223D0BD59D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6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DC21-CA76-479D-9635-31E6628CAB9D}" type="datetime1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4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7EFC-89D2-495C-AE51-25114CF2586B}" type="datetime1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5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1727-11BE-4F8A-9132-E56B9388D9AD}" type="datetime1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1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1706-C9A6-4637-A02A-DC825E4FA8A8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6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EC9C-B6C6-475B-9183-00E7D7BB44EB}" type="datetime1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7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8319-A5B4-4756-B0E9-C0B8242C439C}" type="datetime1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1C2A8-43E8-49B0-96B0-757CAE66F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یکپارچه سازی کاربردهای سازمانی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Enterprise Application Integration(EAI)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400800" cy="17526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جلسه چهارم</a:t>
            </a:r>
          </a:p>
          <a:p>
            <a:r>
              <a:rPr lang="en-US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Base Technologies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Enterprise application integration -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 </a:t>
            </a:r>
            <a:r>
              <a:rPr lang="en-US" dirty="0" err="1" smtClean="0"/>
              <a:t>Kheirabadi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Two-phase </a:t>
            </a:r>
            <a:r>
              <a:rPr lang="en-US" b="1" dirty="0" smtClean="0"/>
              <a:t>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Two-Phase Commit protocol is </a:t>
            </a:r>
            <a:r>
              <a:rPr lang="en-US" sz="2400" dirty="0" smtClean="0"/>
              <a:t>a distributed </a:t>
            </a:r>
            <a:r>
              <a:rPr lang="en-US" sz="2400" dirty="0"/>
              <a:t>algorithm, which requires all </a:t>
            </a:r>
            <a:r>
              <a:rPr lang="en-US" sz="2400" dirty="0" smtClean="0"/>
              <a:t>the resources </a:t>
            </a:r>
            <a:r>
              <a:rPr lang="en-US" sz="2400" dirty="0"/>
              <a:t>in a distributed system that are participating in a transaction to </a:t>
            </a:r>
            <a:r>
              <a:rPr lang="en-US" sz="2400" dirty="0" smtClean="0"/>
              <a:t>complete the </a:t>
            </a:r>
            <a:r>
              <a:rPr lang="en-US" sz="2400" dirty="0"/>
              <a:t>transaction successfully (commit). The result is that all the resources </a:t>
            </a:r>
            <a:r>
              <a:rPr lang="en-US" sz="2400" dirty="0" smtClean="0"/>
              <a:t>complete the </a:t>
            </a:r>
            <a:r>
              <a:rPr lang="en-US" sz="2400" dirty="0"/>
              <a:t>transaction with a </a:t>
            </a:r>
            <a:r>
              <a:rPr lang="en-US" sz="2400" i="1" u="sng" dirty="0"/>
              <a:t>commit</a:t>
            </a:r>
            <a:r>
              <a:rPr lang="en-US" sz="2400" dirty="0"/>
              <a:t>, or reverse it with an </a:t>
            </a:r>
            <a:r>
              <a:rPr lang="en-US" sz="2400" i="1" u="sng" dirty="0" smtClean="0"/>
              <a:t>abort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server node takes on the </a:t>
            </a:r>
            <a:r>
              <a:rPr lang="en-US" sz="2400" dirty="0" smtClean="0"/>
              <a:t>role of </a:t>
            </a:r>
            <a:r>
              <a:rPr lang="en-US" sz="2400" dirty="0"/>
              <a:t>coordinator. On each of the participating nodes, there must be the possibility </a:t>
            </a:r>
            <a:r>
              <a:rPr lang="en-US" sz="2400" dirty="0" smtClean="0"/>
              <a:t>of buffering </a:t>
            </a:r>
            <a:r>
              <a:rPr lang="en-US" sz="2400" dirty="0"/>
              <a:t>the local transaction status in order to ensure that, if a server crashes, </a:t>
            </a:r>
            <a:r>
              <a:rPr lang="en-US" sz="2400" dirty="0" smtClean="0"/>
              <a:t>the transaction </a:t>
            </a:r>
            <a:r>
              <a:rPr lang="en-US" sz="2400" dirty="0"/>
              <a:t>can be canceled and the log data is never lost or corrupted (except, </a:t>
            </a:r>
            <a:r>
              <a:rPr lang="en-US" sz="2400" dirty="0" smtClean="0"/>
              <a:t>of course</a:t>
            </a:r>
            <a:r>
              <a:rPr lang="en-US" sz="2400" dirty="0"/>
              <a:t>, in the case of total failures).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5400000">
            <a:off x="-2449331" y="3768491"/>
            <a:ext cx="542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bring to a premature end because of a problem or fault.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5533" y="3505200"/>
            <a:ext cx="392667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6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46" y="533399"/>
            <a:ext cx="7802154" cy="576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58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XA </a:t>
            </a:r>
            <a:r>
              <a:rPr lang="en-US" b="1" dirty="0" smtClean="0"/>
              <a:t>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600" dirty="0"/>
              <a:t>An XA transaction is a global (top-level) transaction, which can span </a:t>
            </a:r>
            <a:r>
              <a:rPr lang="en-US" sz="2600" dirty="0" smtClean="0"/>
              <a:t>several (</a:t>
            </a:r>
            <a:r>
              <a:rPr lang="en-US" sz="2600" dirty="0"/>
              <a:t>heterogeneous) resources, as shown in the next diagram. A non-XA </a:t>
            </a:r>
            <a:r>
              <a:rPr lang="en-US" sz="2600" dirty="0" smtClean="0"/>
              <a:t>transaction only </a:t>
            </a:r>
            <a:r>
              <a:rPr lang="en-US" sz="2600" dirty="0"/>
              <a:t>ever involves a single resource.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99619"/>
            <a:ext cx="7621752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25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 Grid Services infrastructure (</a:t>
            </a:r>
            <a:r>
              <a:rPr lang="en-US" dirty="0" err="1"/>
              <a:t>OGSi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Open Grid Services infrastructure (</a:t>
            </a:r>
            <a:r>
              <a:rPr lang="en-US" dirty="0" err="1"/>
              <a:t>OGSi</a:t>
            </a:r>
            <a:r>
              <a:rPr lang="en-US" dirty="0"/>
              <a:t>) is a hardware-independent, dynamic software platform which simplifies the process of modularizing distributed applications and their services, and managing them throughout their entire life cycle.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OSGi</a:t>
            </a:r>
            <a:r>
              <a:rPr lang="en-US" dirty="0"/>
              <a:t> platform requires a Java Virtual Machine (JVM) and provides a framework on the basis of the JVM. The most important features of </a:t>
            </a:r>
            <a:r>
              <a:rPr lang="en-US" dirty="0" err="1"/>
              <a:t>OSGi</a:t>
            </a:r>
            <a:r>
              <a:rPr lang="en-US" dirty="0"/>
              <a:t> are </a:t>
            </a:r>
            <a:r>
              <a:rPr lang="en-US" dirty="0" smtClean="0"/>
              <a:t>the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OSGi</a:t>
            </a:r>
            <a:r>
              <a:rPr lang="en-US" dirty="0"/>
              <a:t> architecture,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component model (the bundles</a:t>
            </a:r>
            <a:r>
              <a:rPr lang="en-US" dirty="0" smtClean="0"/>
              <a:t>),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and the collaborative model.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63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OSGi</a:t>
            </a:r>
            <a:r>
              <a:rPr lang="en-US" b="1" dirty="0"/>
              <a:t> </a:t>
            </a:r>
            <a:r>
              <a:rPr lang="en-US" b="1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OSGi</a:t>
            </a:r>
            <a:r>
              <a:rPr lang="en-US" dirty="0" smtClean="0"/>
              <a:t> </a:t>
            </a:r>
            <a:r>
              <a:rPr lang="en-US" dirty="0"/>
              <a:t>defines the following layers as its base architecture:</a:t>
            </a:r>
            <a:br>
              <a:rPr lang="en-US" dirty="0"/>
            </a:br>
            <a:r>
              <a:rPr lang="en-US" dirty="0"/>
              <a:t>° Execution environment</a:t>
            </a:r>
            <a:br>
              <a:rPr lang="en-US" dirty="0"/>
            </a:br>
            <a:r>
              <a:rPr lang="en-US" dirty="0"/>
              <a:t>° Module</a:t>
            </a:r>
            <a:br>
              <a:rPr lang="en-US" dirty="0"/>
            </a:br>
            <a:r>
              <a:rPr lang="en-US" dirty="0"/>
              <a:t>° Life cycle</a:t>
            </a:r>
            <a:br>
              <a:rPr lang="en-US" dirty="0"/>
            </a:br>
            <a:r>
              <a:rPr lang="en-US" dirty="0"/>
              <a:t>° Services</a:t>
            </a:r>
            <a:br>
              <a:rPr lang="en-US" dirty="0"/>
            </a:br>
            <a:r>
              <a:rPr lang="en-US" dirty="0"/>
              <a:t>° Security</a:t>
            </a:r>
            <a:br>
              <a:rPr lang="en-US" dirty="0"/>
            </a:br>
            <a:r>
              <a:rPr lang="en-US" dirty="0"/>
              <a:t>° Applications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09800"/>
            <a:ext cx="3994264" cy="361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Execution environment</a:t>
            </a:r>
            <a:r>
              <a:rPr lang="en-US" dirty="0"/>
              <a:t>: A Java environment, such as </a:t>
            </a:r>
            <a:r>
              <a:rPr lang="en-US" dirty="0" smtClean="0"/>
              <a:t>J2SE.</a:t>
            </a:r>
          </a:p>
          <a:p>
            <a:r>
              <a:rPr lang="en-US" b="1" dirty="0" smtClean="0"/>
              <a:t>Modules</a:t>
            </a:r>
            <a:r>
              <a:rPr lang="en-US" dirty="0"/>
              <a:t>: All the classes and resources grouped together as bundles. A </a:t>
            </a:r>
            <a:r>
              <a:rPr lang="en-US" dirty="0" smtClean="0"/>
              <a:t>bundle can </a:t>
            </a:r>
            <a:r>
              <a:rPr lang="en-US" dirty="0"/>
              <a:t>include entire applications, parts of applications, individual </a:t>
            </a:r>
            <a:r>
              <a:rPr lang="en-US" dirty="0" smtClean="0"/>
              <a:t>service components</a:t>
            </a:r>
            <a:r>
              <a:rPr lang="en-US" dirty="0"/>
              <a:t>, and entire libraries. The starting point at runtime is the </a:t>
            </a:r>
            <a:r>
              <a:rPr lang="en-US" dirty="0" err="1" smtClean="0"/>
              <a:t>OSGi</a:t>
            </a:r>
            <a:r>
              <a:rPr lang="en-US" dirty="0" smtClean="0"/>
              <a:t> system </a:t>
            </a:r>
            <a:r>
              <a:rPr lang="en-US" dirty="0"/>
              <a:t>bundle, which makes the </a:t>
            </a:r>
            <a:r>
              <a:rPr lang="en-US" dirty="0" err="1"/>
              <a:t>OSGi</a:t>
            </a:r>
            <a:r>
              <a:rPr lang="en-US" dirty="0"/>
              <a:t> software infrastructure available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Life </a:t>
            </a:r>
            <a:r>
              <a:rPr lang="en-US" b="1" dirty="0"/>
              <a:t>cycle management</a:t>
            </a:r>
            <a:r>
              <a:rPr lang="en-US" dirty="0"/>
              <a:t>: A defined life cycle for each bundle in the form </a:t>
            </a:r>
            <a:r>
              <a:rPr lang="en-US" dirty="0" smtClean="0"/>
              <a:t>of an </a:t>
            </a:r>
            <a:r>
              <a:rPr lang="en-US" dirty="0"/>
              <a:t>API. This API has the following life cycle statuses, as shown in </a:t>
            </a:r>
            <a:r>
              <a:rPr lang="en-US" dirty="0" smtClean="0"/>
              <a:t>the following </a:t>
            </a:r>
            <a:r>
              <a:rPr lang="en-US" dirty="0"/>
              <a:t>diagram:</a:t>
            </a:r>
            <a:br>
              <a:rPr lang="en-US" dirty="0"/>
            </a:br>
            <a:r>
              <a:rPr lang="en-US" dirty="0" smtClean="0"/>
              <a:t>° install</a:t>
            </a:r>
            <a:br>
              <a:rPr lang="en-US" dirty="0" smtClean="0"/>
            </a:br>
            <a:r>
              <a:rPr lang="en-US" dirty="0" smtClean="0"/>
              <a:t>° resolve</a:t>
            </a:r>
            <a:br>
              <a:rPr lang="en-US" dirty="0" smtClean="0"/>
            </a:br>
            <a:r>
              <a:rPr lang="en-US" dirty="0" smtClean="0"/>
              <a:t>° start</a:t>
            </a:r>
            <a:br>
              <a:rPr lang="en-US" dirty="0" smtClean="0"/>
            </a:br>
            <a:r>
              <a:rPr lang="en-US" dirty="0" smtClean="0"/>
              <a:t>° stop</a:t>
            </a:r>
            <a:br>
              <a:rPr lang="en-US" dirty="0" smtClean="0"/>
            </a:br>
            <a:r>
              <a:rPr lang="en-US" dirty="0" smtClean="0"/>
              <a:t>° refresh</a:t>
            </a:r>
            <a:br>
              <a:rPr lang="en-US" dirty="0" smtClean="0"/>
            </a:br>
            <a:r>
              <a:rPr lang="en-US" dirty="0" smtClean="0"/>
              <a:t>° update</a:t>
            </a:r>
            <a:br>
              <a:rPr lang="en-US" dirty="0" smtClean="0"/>
            </a:br>
            <a:r>
              <a:rPr lang="en-US" dirty="0" smtClean="0"/>
              <a:t>° uninstall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1"/>
            <a:ext cx="8077200" cy="414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84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Service </a:t>
            </a:r>
            <a:r>
              <a:rPr lang="en-US" b="1" dirty="0" smtClean="0"/>
              <a:t>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management of all services. This includes </a:t>
            </a:r>
            <a:r>
              <a:rPr lang="en-US" dirty="0" smtClean="0"/>
              <a:t>identifying services </a:t>
            </a:r>
            <a:r>
              <a:rPr lang="en-US" dirty="0"/>
              <a:t>on the basis of their </a:t>
            </a:r>
            <a:r>
              <a:rPr lang="en-US" dirty="0" smtClean="0"/>
              <a:t>interface </a:t>
            </a:r>
            <a:r>
              <a:rPr lang="en-US" dirty="0"/>
              <a:t>definition or properties, and sending</a:t>
            </a:r>
            <a:br>
              <a:rPr lang="en-US" dirty="0"/>
            </a:br>
            <a:r>
              <a:rPr lang="en-US" dirty="0"/>
              <a:t>notifications between services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also involves binding to one or </a:t>
            </a:r>
            <a:r>
              <a:rPr lang="en-US" dirty="0" smtClean="0"/>
              <a:t>more services </a:t>
            </a:r>
            <a:r>
              <a:rPr lang="en-US" dirty="0"/>
              <a:t>using program controls, pre-defined standard behavior rules, </a:t>
            </a:r>
            <a:r>
              <a:rPr lang="en-US" dirty="0" smtClean="0"/>
              <a:t>and distribution </a:t>
            </a:r>
            <a:r>
              <a:rPr lang="en-US" dirty="0"/>
              <a:t>configurations.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79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Component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The </a:t>
            </a:r>
            <a:r>
              <a:rPr lang="en-US" sz="2600" dirty="0"/>
              <a:t>fundamental component model consists of a </a:t>
            </a:r>
            <a:r>
              <a:rPr lang="en-US" sz="2600" b="1" dirty="0"/>
              <a:t>bundle</a:t>
            </a:r>
            <a:r>
              <a:rPr lang="en-US" sz="2600" dirty="0"/>
              <a:t>.</a:t>
            </a:r>
            <a:br>
              <a:rPr lang="en-US" sz="2600" dirty="0"/>
            </a:br>
            <a:r>
              <a:rPr lang="en-US" sz="2600" dirty="0"/>
              <a:t>In </a:t>
            </a:r>
            <a:r>
              <a:rPr lang="en-US" sz="2600" dirty="0" err="1"/>
              <a:t>OSGi</a:t>
            </a:r>
            <a:r>
              <a:rPr lang="en-US" sz="2600" dirty="0"/>
              <a:t>, bundles are also referred to as </a:t>
            </a:r>
            <a:r>
              <a:rPr lang="en-US" sz="2600" b="1" dirty="0"/>
              <a:t>services</a:t>
            </a:r>
            <a:r>
              <a:rPr lang="en-US" sz="2600" dirty="0"/>
              <a:t>, which are managed in </a:t>
            </a:r>
            <a:r>
              <a:rPr lang="en-US" sz="2600" dirty="0" smtClean="0"/>
              <a:t>a service </a:t>
            </a:r>
            <a:r>
              <a:rPr lang="en-US" sz="2600" dirty="0"/>
              <a:t>registry. However, the concept of a service in </a:t>
            </a:r>
            <a:r>
              <a:rPr lang="en-US" sz="2600" dirty="0" err="1"/>
              <a:t>OSGi</a:t>
            </a:r>
            <a:r>
              <a:rPr lang="en-US" sz="2600" dirty="0"/>
              <a:t> has nothing </a:t>
            </a:r>
            <a:r>
              <a:rPr lang="en-US" sz="2600" dirty="0" smtClean="0"/>
              <a:t>in common </a:t>
            </a:r>
            <a:r>
              <a:rPr lang="en-US" sz="2600" dirty="0"/>
              <a:t>with the concept of a service in an SOA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 </a:t>
            </a:r>
            <a:r>
              <a:rPr lang="en-US" sz="2600" dirty="0"/>
              <a:t>The specification of </a:t>
            </a:r>
            <a:r>
              <a:rPr lang="en-US" sz="2600" dirty="0" smtClean="0"/>
              <a:t>the </a:t>
            </a:r>
            <a:r>
              <a:rPr lang="en-US" sz="2600" dirty="0" err="1" smtClean="0"/>
              <a:t>OSGi</a:t>
            </a:r>
            <a:r>
              <a:rPr lang="en-US" sz="2600" dirty="0" smtClean="0"/>
              <a:t> </a:t>
            </a:r>
            <a:r>
              <a:rPr lang="en-US" sz="2600" dirty="0"/>
              <a:t>service platform defines a </a:t>
            </a:r>
            <a:r>
              <a:rPr lang="en-US" sz="2600" u="sng" dirty="0"/>
              <a:t>runtime environment </a:t>
            </a:r>
            <a:r>
              <a:rPr lang="en-US" sz="2600" dirty="0"/>
              <a:t>(container) </a:t>
            </a:r>
            <a:r>
              <a:rPr lang="en-US" sz="2600" dirty="0" smtClean="0"/>
              <a:t>based on </a:t>
            </a:r>
            <a:r>
              <a:rPr lang="en-US" sz="2600" dirty="0"/>
              <a:t>a Java Virtual Machine and Java base architecture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 </a:t>
            </a:r>
            <a:r>
              <a:rPr lang="en-US" sz="2600" dirty="0" err="1"/>
              <a:t>OSGi</a:t>
            </a:r>
            <a:r>
              <a:rPr lang="en-US" sz="2600" dirty="0"/>
              <a:t> focuses on </a:t>
            </a:r>
            <a:r>
              <a:rPr lang="en-US" sz="2600" dirty="0" smtClean="0"/>
              <a:t>the component</a:t>
            </a:r>
            <a:r>
              <a:rPr lang="en-US" sz="2600" dirty="0"/>
              <a:t>, which is </a:t>
            </a:r>
            <a:r>
              <a:rPr lang="en-US" sz="2600" u="sng" dirty="0"/>
              <a:t>packaged as a bundle</a:t>
            </a:r>
            <a:r>
              <a:rPr lang="en-US" sz="2600" dirty="0"/>
              <a:t>, and which can </a:t>
            </a:r>
            <a:r>
              <a:rPr lang="en-US" sz="2600" u="sng" dirty="0"/>
              <a:t>publish </a:t>
            </a:r>
            <a:r>
              <a:rPr lang="en-US" sz="2600" u="sng" dirty="0" smtClean="0"/>
              <a:t>its interface </a:t>
            </a:r>
            <a:r>
              <a:rPr lang="en-US" sz="2600" dirty="0"/>
              <a:t>through the service registry, making it available for use. </a:t>
            </a:r>
            <a:r>
              <a:rPr lang="en-US" sz="2600" dirty="0" smtClean="0"/>
              <a:t>A monitored </a:t>
            </a:r>
            <a:r>
              <a:rPr lang="en-US" sz="2600" dirty="0"/>
              <a:t>life cycle is defined for such components. 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24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Collaborative Software </a:t>
            </a:r>
            <a:r>
              <a:rPr lang="en-US" b="1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OSGi</a:t>
            </a:r>
            <a:r>
              <a:rPr lang="en-US" dirty="0" smtClean="0"/>
              <a:t> </a:t>
            </a:r>
            <a:r>
              <a:rPr lang="en-US" dirty="0"/>
              <a:t>bundles can </a:t>
            </a:r>
            <a:r>
              <a:rPr lang="en-US" dirty="0" smtClean="0"/>
              <a:t>collaborate through </a:t>
            </a:r>
            <a:r>
              <a:rPr lang="en-US" dirty="0"/>
              <a:t>the </a:t>
            </a:r>
            <a:r>
              <a:rPr lang="en-US" dirty="0" err="1"/>
              <a:t>OSGi</a:t>
            </a:r>
            <a:r>
              <a:rPr lang="en-US" dirty="0"/>
              <a:t> service registry, in which the services a </a:t>
            </a:r>
            <a:r>
              <a:rPr lang="en-US" dirty="0" smtClean="0"/>
              <a:t>bundle provides </a:t>
            </a:r>
            <a:r>
              <a:rPr lang="en-US" dirty="0"/>
              <a:t>are registered.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7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ransactions </a:t>
            </a:r>
            <a:r>
              <a:rPr lang="en-US" dirty="0"/>
              <a:t>and transaction </a:t>
            </a:r>
            <a:r>
              <a:rPr lang="en-US" dirty="0" smtClean="0"/>
              <a:t>strategies</a:t>
            </a: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Open </a:t>
            </a:r>
            <a:r>
              <a:rPr lang="en-US" dirty="0"/>
              <a:t>Grid Services infrastructure (</a:t>
            </a:r>
            <a:r>
              <a:rPr lang="en-US" dirty="0" err="1"/>
              <a:t>OGSi</a:t>
            </a:r>
            <a:r>
              <a:rPr lang="en-US" dirty="0" smtClean="0"/>
              <a:t>)</a:t>
            </a: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Java </a:t>
            </a:r>
            <a:r>
              <a:rPr lang="en-US" dirty="0"/>
              <a:t>Connector Architecture (</a:t>
            </a:r>
            <a:r>
              <a:rPr lang="en-US" dirty="0" smtClean="0"/>
              <a:t>JCA)</a:t>
            </a: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Java Business Integration (JBI)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Service </a:t>
            </a:r>
            <a:r>
              <a:rPr lang="en-US" dirty="0"/>
              <a:t>Component Architecture (SCA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Service </a:t>
            </a:r>
            <a:r>
              <a:rPr lang="en-US" dirty="0"/>
              <a:t>Data Objects (SDO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26350" y="457200"/>
            <a:ext cx="536025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400" b="1" dirty="0" smtClean="0"/>
              <a:t>These 6 technologies will be </a:t>
            </a:r>
          </a:p>
          <a:p>
            <a:pPr algn="ctr"/>
            <a:r>
              <a:rPr lang="en-US" sz="3400" b="1" dirty="0" smtClean="0"/>
              <a:t>discussed in </a:t>
            </a:r>
            <a:r>
              <a:rPr lang="en-US" sz="3400" b="1" dirty="0" smtClean="0"/>
              <a:t>this </a:t>
            </a:r>
            <a:r>
              <a:rPr lang="en-US" sz="3400" b="1" dirty="0" smtClean="0"/>
              <a:t>lesson 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1298988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Connector Architecture (JCA)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36" y="1676400"/>
            <a:ext cx="8229600" cy="4525963"/>
          </a:xfrm>
        </p:spPr>
        <p:txBody>
          <a:bodyPr/>
          <a:lstStyle/>
          <a:p>
            <a:r>
              <a:rPr lang="en-US" dirty="0"/>
              <a:t>Java Connector Architecture (JCA) is a general architecture in the Java Enterprise Edition (JEE) environment used to connect heterogeneous systems, such as legacy applications, through a standardized interface in the form of a resource adapter. Other standardized interfaces defined by the JCA specification allow for collaboration with other system components.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4907838">
            <a:off x="0" y="320040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ناهمگون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45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Uses of JCA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r>
              <a:rPr lang="en-US" sz="2200" dirty="0" smtClean="0"/>
              <a:t>Java </a:t>
            </a:r>
            <a:r>
              <a:rPr lang="en-US" sz="2200" dirty="0"/>
              <a:t>Connector Architecture (JCA) defines standards for connecting the </a:t>
            </a:r>
            <a:r>
              <a:rPr lang="en-US" sz="2200" dirty="0" smtClean="0"/>
              <a:t>Java Enterprise </a:t>
            </a:r>
            <a:r>
              <a:rPr lang="en-US" sz="2200" dirty="0"/>
              <a:t>Edition platform with heterogeneous, distributed </a:t>
            </a:r>
            <a:r>
              <a:rPr lang="en-US" sz="2200" b="1" dirty="0"/>
              <a:t>Enterprise </a:t>
            </a:r>
            <a:r>
              <a:rPr lang="en-US" sz="2200" b="1" dirty="0" smtClean="0"/>
              <a:t>Information Systems </a:t>
            </a:r>
            <a:r>
              <a:rPr lang="en-US" sz="2200" dirty="0"/>
              <a:t>(</a:t>
            </a:r>
            <a:r>
              <a:rPr lang="en-US" sz="2200" b="1" dirty="0"/>
              <a:t>EIS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JCA enables EIS to be integrated with application servers and </a:t>
            </a:r>
            <a:r>
              <a:rPr lang="en-US" sz="2200" dirty="0" smtClean="0"/>
              <a:t>business applications </a:t>
            </a:r>
            <a:r>
              <a:rPr lang="en-US" sz="2200" dirty="0"/>
              <a:t>as a result of its developer API and manufacturer API specifications</a:t>
            </a:r>
            <a:r>
              <a:rPr lang="en-US" sz="2200" dirty="0" smtClean="0"/>
              <a:t>. This </a:t>
            </a:r>
            <a:r>
              <a:rPr lang="en-US" sz="2200" dirty="0"/>
              <a:t>guarantees that resource adapters are reusable.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manufacturer of a </a:t>
            </a:r>
            <a:r>
              <a:rPr lang="en-US" sz="2200" dirty="0" smtClean="0"/>
              <a:t>business application </a:t>
            </a:r>
            <a:r>
              <a:rPr lang="en-US" sz="2200" dirty="0"/>
              <a:t>can be certain that the application will </a:t>
            </a:r>
            <a:r>
              <a:rPr lang="en-US" sz="2200" dirty="0" smtClean="0"/>
              <a:t>communicate </a:t>
            </a:r>
            <a:r>
              <a:rPr lang="en-US" sz="2200" dirty="0"/>
              <a:t>in a uniform way </a:t>
            </a:r>
            <a:r>
              <a:rPr lang="en-US" sz="2200" dirty="0" smtClean="0"/>
              <a:t>with a </a:t>
            </a:r>
            <a:r>
              <a:rPr lang="en-US" sz="2200" dirty="0"/>
              <a:t>different EIS. </a:t>
            </a:r>
            <a:endParaRPr lang="en-US" sz="2200" dirty="0" smtClean="0"/>
          </a:p>
          <a:p>
            <a:r>
              <a:rPr lang="en-US" sz="2200" dirty="0" smtClean="0"/>
              <a:t>In </a:t>
            </a:r>
            <a:r>
              <a:rPr lang="en-US" sz="2200" dirty="0"/>
              <a:t>the same way, the manufacturer of an EIS, which is supplied with </a:t>
            </a:r>
            <a:r>
              <a:rPr lang="en-US" sz="2200" dirty="0" smtClean="0"/>
              <a:t>a JCA </a:t>
            </a:r>
            <a:r>
              <a:rPr lang="en-US" sz="2200" dirty="0"/>
              <a:t>adapter can be sure that the EIS can be addressed by all the applications on a </a:t>
            </a:r>
            <a:r>
              <a:rPr lang="en-US" sz="2200" dirty="0" smtClean="0"/>
              <a:t>Java EE </a:t>
            </a:r>
            <a:r>
              <a:rPr lang="en-US" sz="2200" dirty="0"/>
              <a:t>application server, and that the EIS can be integrated into a Java EE architecture </a:t>
            </a:r>
            <a:r>
              <a:rPr lang="en-US" sz="2200" dirty="0" smtClean="0"/>
              <a:t>in compliance </a:t>
            </a:r>
            <a:r>
              <a:rPr lang="en-US" sz="2200" dirty="0"/>
              <a:t>with Java standards. JCA adapters can also be used to integrate an EIS </a:t>
            </a:r>
            <a:r>
              <a:rPr lang="en-US" sz="2200" dirty="0" smtClean="0"/>
              <a:t>into an </a:t>
            </a:r>
            <a:r>
              <a:rPr lang="en-US" sz="2200" dirty="0"/>
              <a:t>ESB or into a BPEL process server. 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40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97" y="990600"/>
            <a:ext cx="8968603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1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Resource adapter</a:t>
            </a:r>
            <a:r>
              <a:rPr lang="en-US" dirty="0"/>
              <a:t>: This is the core of the JCA functionality and contains</a:t>
            </a:r>
            <a:br>
              <a:rPr lang="en-US" dirty="0"/>
            </a:br>
            <a:r>
              <a:rPr lang="en-US" dirty="0"/>
              <a:t>the Java interfaces/classes in the form of the resource adapter archive.</a:t>
            </a:r>
            <a:br>
              <a:rPr lang="en-US" dirty="0"/>
            </a:br>
            <a:r>
              <a:rPr lang="en-US" dirty="0"/>
              <a:t>The resource adapter runs in an application server.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Common Client Interface </a:t>
            </a:r>
            <a:r>
              <a:rPr lang="en-US" dirty="0"/>
              <a:t>(</a:t>
            </a:r>
            <a:r>
              <a:rPr lang="en-US" b="1" dirty="0"/>
              <a:t>CCI</a:t>
            </a:r>
            <a:r>
              <a:rPr lang="en-US" dirty="0"/>
              <a:t>): The CCI is the API for the resource adapter.</a:t>
            </a:r>
            <a:br>
              <a:rPr lang="en-US" dirty="0"/>
            </a:br>
            <a:r>
              <a:rPr lang="en-US" dirty="0"/>
              <a:t>It is used to implement the application contract. This is the API applications</a:t>
            </a:r>
            <a:br>
              <a:rPr lang="en-US" dirty="0"/>
            </a:br>
            <a:r>
              <a:rPr lang="en-US" dirty="0"/>
              <a:t>use to access the EIS.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Container-Component Contracts</a:t>
            </a:r>
            <a:r>
              <a:rPr lang="en-US" dirty="0"/>
              <a:t>: These link the application that uses a JCA</a:t>
            </a:r>
            <a:br>
              <a:rPr lang="en-US" dirty="0"/>
            </a:br>
            <a:r>
              <a:rPr lang="en-US" dirty="0"/>
              <a:t>adapter and the application server. They define the services provided by</a:t>
            </a:r>
            <a:br>
              <a:rPr lang="en-US" dirty="0"/>
            </a:br>
            <a:r>
              <a:rPr lang="en-US" dirty="0"/>
              <a:t>the component.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7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System-Level Contracts</a:t>
            </a:r>
            <a:r>
              <a:rPr lang="en-US" dirty="0"/>
              <a:t>: These link the application server and the EIS.</a:t>
            </a:r>
            <a:br>
              <a:rPr lang="en-US" dirty="0"/>
            </a:br>
            <a:r>
              <a:rPr lang="en-US" dirty="0"/>
              <a:t>They also extend the application server with regard to the EIS, so that</a:t>
            </a:r>
            <a:br>
              <a:rPr lang="en-US" dirty="0"/>
            </a:br>
            <a:r>
              <a:rPr lang="en-US" dirty="0"/>
              <a:t>connection pooling, transaction management, and security management can</a:t>
            </a:r>
            <a:br>
              <a:rPr lang="en-US" dirty="0"/>
            </a:br>
            <a:r>
              <a:rPr lang="en-US" dirty="0"/>
              <a:t>be used when accessing an EIS. They add connection pooling, transaction</a:t>
            </a:r>
            <a:br>
              <a:rPr lang="en-US" dirty="0"/>
            </a:br>
            <a:r>
              <a:rPr lang="en-US" dirty="0"/>
              <a:t>management, and security management functionality to the application server.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Enterprise Information System</a:t>
            </a:r>
            <a:r>
              <a:rPr lang="en-US" dirty="0"/>
              <a:t>: This is the system with which the</a:t>
            </a:r>
            <a:br>
              <a:rPr lang="en-US" dirty="0"/>
            </a:br>
            <a:r>
              <a:rPr lang="en-US" dirty="0"/>
              <a:t>connection is to be created using JCA.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75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r>
              <a:rPr lang="en-US" sz="2200" b="1" dirty="0"/>
              <a:t>Contracts</a:t>
            </a:r>
            <a:br>
              <a:rPr lang="en-US" sz="2200" b="1" dirty="0"/>
            </a:br>
            <a:r>
              <a:rPr lang="en-US" sz="2200" dirty="0"/>
              <a:t>JCA defines a series of different system-level contracts (agreements), which </a:t>
            </a:r>
            <a:r>
              <a:rPr lang="en-US" sz="2200" dirty="0" smtClean="0"/>
              <a:t>determine the </a:t>
            </a:r>
            <a:r>
              <a:rPr lang="en-US" sz="2200" dirty="0"/>
              <a:t>way in which the application server, JCA, EIS, and application work together:</a:t>
            </a:r>
            <a:br>
              <a:rPr lang="en-US" sz="2200" dirty="0"/>
            </a:br>
            <a:r>
              <a:rPr lang="en-US" sz="2200" dirty="0"/>
              <a:t>• </a:t>
            </a:r>
            <a:r>
              <a:rPr lang="en-US" sz="2200" b="1" dirty="0"/>
              <a:t>Connection management</a:t>
            </a:r>
            <a:r>
              <a:rPr lang="en-US" sz="2200" dirty="0"/>
              <a:t>: This concerns managing the connection pool </a:t>
            </a:r>
            <a:r>
              <a:rPr lang="en-US" sz="2200" dirty="0" smtClean="0"/>
              <a:t>with the </a:t>
            </a:r>
            <a:r>
              <a:rPr lang="en-US" sz="2200" dirty="0"/>
              <a:t>EIS. The application is provided with connections from this pool, and </a:t>
            </a:r>
            <a:r>
              <a:rPr lang="en-US" sz="2200" dirty="0" smtClean="0"/>
              <a:t>the application </a:t>
            </a:r>
            <a:r>
              <a:rPr lang="en-US" sz="2200" dirty="0"/>
              <a:t>server is responsible for making valid connections available. </a:t>
            </a:r>
            <a:r>
              <a:rPr lang="en-US" sz="2200" dirty="0" smtClean="0"/>
              <a:t>The functionality </a:t>
            </a:r>
            <a:r>
              <a:rPr lang="en-US" sz="2200" dirty="0"/>
              <a:t>for putting in place and testing the connection to the EIS </a:t>
            </a:r>
            <a:r>
              <a:rPr lang="en-US" sz="2200" dirty="0" smtClean="0"/>
              <a:t>must be </a:t>
            </a:r>
            <a:r>
              <a:rPr lang="en-US" sz="2200" dirty="0"/>
              <a:t>in place.</a:t>
            </a:r>
            <a:br>
              <a:rPr lang="en-US" sz="2200" dirty="0"/>
            </a:br>
            <a:r>
              <a:rPr lang="en-US" sz="2200" dirty="0"/>
              <a:t>• </a:t>
            </a:r>
            <a:r>
              <a:rPr lang="en-US" sz="2200" b="1" dirty="0"/>
              <a:t>Transaction management</a:t>
            </a:r>
            <a:r>
              <a:rPr lang="en-US" sz="2200" dirty="0"/>
              <a:t>: This allows the application server to use </a:t>
            </a:r>
            <a:r>
              <a:rPr lang="en-US" sz="2200" dirty="0" smtClean="0"/>
              <a:t>a transaction </a:t>
            </a:r>
            <a:r>
              <a:rPr lang="en-US" sz="2200" dirty="0"/>
              <a:t>manager to support transactions across several </a:t>
            </a:r>
            <a:r>
              <a:rPr lang="en-US" sz="2200" dirty="0" smtClean="0"/>
              <a:t>resource managers</a:t>
            </a:r>
            <a:r>
              <a:rPr lang="en-US" sz="2200" dirty="0"/>
              <a:t>. The contract also enables internal EIS transaction </a:t>
            </a:r>
            <a:r>
              <a:rPr lang="en-US" sz="2200" dirty="0" smtClean="0"/>
              <a:t>mechanisms to </a:t>
            </a:r>
            <a:r>
              <a:rPr lang="en-US" sz="2200" dirty="0"/>
              <a:t>be used without the need for an external transaction manager.</a:t>
            </a:r>
            <a:br>
              <a:rPr lang="en-US" sz="2200" dirty="0"/>
            </a:br>
            <a:r>
              <a:rPr lang="en-US" sz="2200" dirty="0"/>
              <a:t>• </a:t>
            </a:r>
            <a:r>
              <a:rPr lang="en-US" sz="2200" b="1" dirty="0"/>
              <a:t>Security management</a:t>
            </a:r>
            <a:r>
              <a:rPr lang="en-US" sz="2200" dirty="0"/>
              <a:t>: This supports a secure environment on the </a:t>
            </a:r>
            <a:r>
              <a:rPr lang="en-US" sz="2200" dirty="0" smtClean="0"/>
              <a:t>application server </a:t>
            </a:r>
            <a:r>
              <a:rPr lang="en-US" sz="2200" dirty="0"/>
              <a:t>in order to protect valuable information provided by the EIS. 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79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Java Business Integration (JBI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JBI </a:t>
            </a:r>
            <a:r>
              <a:rPr lang="en-US" dirty="0"/>
              <a:t>specification describes the functionality of a standardized ESB. JBI can also be regarded as a service-oriented meta-container that implements a component architecture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JBI uses two types of containers: service engines and binding components. The service engines contain the business logic, while the binding components merely act as a proxy for the service users.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21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85800"/>
            <a:ext cx="84582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494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JBI environment</a:t>
            </a:r>
            <a:r>
              <a:rPr lang="en-US" dirty="0"/>
              <a:t>: A JBI environment is represented by an </a:t>
            </a:r>
            <a:r>
              <a:rPr lang="en-US" dirty="0" smtClean="0"/>
              <a:t>individual Java </a:t>
            </a:r>
            <a:r>
              <a:rPr lang="en-US" dirty="0"/>
              <a:t>Virtual Machine. Therefore, JBI can take the form of an </a:t>
            </a:r>
            <a:r>
              <a:rPr lang="en-US" dirty="0" smtClean="0"/>
              <a:t>independent ESB</a:t>
            </a:r>
            <a:r>
              <a:rPr lang="en-US" dirty="0"/>
              <a:t>, or can be integrated into an application server and its JVM. </a:t>
            </a:r>
            <a:r>
              <a:rPr lang="en-US" dirty="0" smtClean="0"/>
              <a:t>Where the </a:t>
            </a:r>
            <a:r>
              <a:rPr lang="en-US" dirty="0"/>
              <a:t>environment is integrated into an application server, the </a:t>
            </a:r>
            <a:r>
              <a:rPr lang="en-US" b="1" dirty="0" smtClean="0"/>
              <a:t>Enterprise JavaBean </a:t>
            </a:r>
            <a:r>
              <a:rPr lang="en-US" dirty="0"/>
              <a:t>(</a:t>
            </a:r>
            <a:r>
              <a:rPr lang="en-US" b="1" dirty="0"/>
              <a:t>EJB</a:t>
            </a:r>
            <a:r>
              <a:rPr lang="en-US" dirty="0"/>
              <a:t>) components installed on the server can function as</a:t>
            </a:r>
            <a:br>
              <a:rPr lang="en-US" dirty="0"/>
            </a:br>
            <a:r>
              <a:rPr lang="en-US" dirty="0"/>
              <a:t>service providers, or as consumers of the ESB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JBI container</a:t>
            </a:r>
            <a:r>
              <a:rPr lang="en-US" dirty="0"/>
              <a:t>: This is comparable to the EJB container of a Java </a:t>
            </a:r>
            <a:r>
              <a:rPr lang="en-US" dirty="0" smtClean="0"/>
              <a:t>EE application </a:t>
            </a:r>
            <a:r>
              <a:rPr lang="en-US" dirty="0"/>
              <a:t>server. The JBI environment itself is a container, </a:t>
            </a:r>
            <a:r>
              <a:rPr lang="en-US" dirty="0" smtClean="0"/>
              <a:t>which provides </a:t>
            </a:r>
            <a:r>
              <a:rPr lang="en-US" dirty="0"/>
              <a:t>service engines and binding components.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0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Pluggable components</a:t>
            </a:r>
            <a:r>
              <a:rPr lang="en-US" dirty="0"/>
              <a:t>: Service engines (SEs) and binding components (BCs</a:t>
            </a:r>
            <a:r>
              <a:rPr lang="en-US" dirty="0" smtClean="0"/>
              <a:t>) are </a:t>
            </a:r>
            <a:r>
              <a:rPr lang="en-US" dirty="0"/>
              <a:t>pluggable components. They are connected to the normalized </a:t>
            </a:r>
            <a:r>
              <a:rPr lang="en-US" dirty="0" smtClean="0"/>
              <a:t>message router </a:t>
            </a:r>
            <a:r>
              <a:rPr lang="en-US" dirty="0"/>
              <a:t>through delivery channels, which allows them to </a:t>
            </a:r>
            <a:r>
              <a:rPr lang="en-US" dirty="0" smtClean="0"/>
              <a:t>communicate with </a:t>
            </a:r>
            <a:r>
              <a:rPr lang="en-US" dirty="0"/>
              <a:t>one another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• </a:t>
            </a:r>
            <a:r>
              <a:rPr lang="en-US" b="1" dirty="0"/>
              <a:t>Service engine (SE)</a:t>
            </a:r>
            <a:r>
              <a:rPr lang="en-US" dirty="0"/>
              <a:t>: These are service providers </a:t>
            </a:r>
            <a:r>
              <a:rPr lang="en-US" dirty="0" smtClean="0"/>
              <a:t>or </a:t>
            </a:r>
            <a:r>
              <a:rPr lang="en-US" dirty="0"/>
              <a:t>consumers that </a:t>
            </a:r>
            <a:r>
              <a:rPr lang="en-US" dirty="0" smtClean="0"/>
              <a:t>are installed </a:t>
            </a:r>
            <a:r>
              <a:rPr lang="en-US" dirty="0"/>
              <a:t>locally in a JBI environment. They represent the business </a:t>
            </a:r>
            <a:r>
              <a:rPr lang="en-US" dirty="0" smtClean="0"/>
              <a:t>components or </a:t>
            </a:r>
            <a:r>
              <a:rPr lang="en-US" dirty="0"/>
              <a:t>the essential functionality that supports the business logic, such </a:t>
            </a:r>
            <a:r>
              <a:rPr lang="en-US" dirty="0" smtClean="0"/>
              <a:t>as </a:t>
            </a:r>
            <a:r>
              <a:rPr lang="en-US" b="1" dirty="0" smtClean="0"/>
              <a:t>Extensible </a:t>
            </a:r>
            <a:r>
              <a:rPr lang="en-US" b="1" dirty="0" err="1"/>
              <a:t>Stylesheet</a:t>
            </a:r>
            <a:r>
              <a:rPr lang="en-US" b="1" dirty="0"/>
              <a:t> Language </a:t>
            </a:r>
            <a:r>
              <a:rPr lang="en-US" dirty="0"/>
              <a:t>(XSL) transformations or database accesses.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3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Transactions </a:t>
            </a:r>
            <a:r>
              <a:rPr lang="en-US" dirty="0"/>
              <a:t>and transaction strategies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Transactions and transaction strategies have a central function in every type of architecture. Knowledge of the options available, and the differences between the options, is essential when choosing suitable data access strategies. Important aspects </a:t>
            </a:r>
            <a:r>
              <a:rPr lang="en-US" dirty="0" smtClean="0"/>
              <a:t>include: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ransactional </a:t>
            </a:r>
            <a:r>
              <a:rPr lang="en-US" dirty="0"/>
              <a:t>systems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solation </a:t>
            </a:r>
            <a:r>
              <a:rPr lang="en-US" dirty="0"/>
              <a:t>levels,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wo-phase </a:t>
            </a:r>
            <a:r>
              <a:rPr lang="en-US" dirty="0"/>
              <a:t>commit, </a:t>
            </a:r>
            <a:endParaRPr lang="en-US" dirty="0" smtClean="0"/>
          </a:p>
          <a:p>
            <a:pPr lvl="1"/>
            <a:r>
              <a:rPr lang="en-US" dirty="0" smtClean="0"/>
              <a:t>XA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3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Binding components (BCs)</a:t>
            </a:r>
            <a:r>
              <a:rPr lang="en-US" dirty="0"/>
              <a:t>: These encapsulate the communications </a:t>
            </a:r>
            <a:r>
              <a:rPr lang="en-US" dirty="0" smtClean="0"/>
              <a:t>and decouple </a:t>
            </a:r>
            <a:r>
              <a:rPr lang="en-US" dirty="0"/>
              <a:t>the communication functionality from the business </a:t>
            </a:r>
            <a:r>
              <a:rPr lang="en-US" dirty="0" smtClean="0"/>
              <a:t>components (</a:t>
            </a:r>
            <a:r>
              <a:rPr lang="en-US" dirty="0"/>
              <a:t>SEs). Binding components allow remote access to distributed services, </a:t>
            </a:r>
            <a:r>
              <a:rPr lang="en-US" dirty="0" smtClean="0"/>
              <a:t>and also </a:t>
            </a:r>
            <a:r>
              <a:rPr lang="en-US" dirty="0"/>
              <a:t>enable distributed services to access the JBI environment.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Normalized Message Router (NMR)</a:t>
            </a:r>
            <a:r>
              <a:rPr lang="en-US" dirty="0"/>
              <a:t>: This is the backbone of the </a:t>
            </a:r>
            <a:r>
              <a:rPr lang="en-US" dirty="0" smtClean="0"/>
              <a:t>JBI architecture</a:t>
            </a:r>
            <a:r>
              <a:rPr lang="en-US" dirty="0"/>
              <a:t>. All </a:t>
            </a:r>
            <a:r>
              <a:rPr lang="en-US" dirty="0" smtClean="0"/>
              <a:t>communications </a:t>
            </a:r>
            <a:r>
              <a:rPr lang="en-US" dirty="0"/>
              <a:t>between providers and </a:t>
            </a:r>
            <a:r>
              <a:rPr lang="en-US" dirty="0" smtClean="0"/>
              <a:t>consumers pass </a:t>
            </a:r>
            <a:r>
              <a:rPr lang="en-US" dirty="0"/>
              <a:t>through this router. The NMR uses a canonical format.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66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Normalized message</a:t>
            </a:r>
            <a:r>
              <a:rPr lang="en-US" dirty="0"/>
              <a:t>: This type of message has two parts. There is </a:t>
            </a:r>
            <a:r>
              <a:rPr lang="en-US" dirty="0" smtClean="0"/>
              <a:t>the header</a:t>
            </a:r>
            <a:r>
              <a:rPr lang="en-US" dirty="0"/>
              <a:t>, which contains the metadata (metadata in this context is </a:t>
            </a:r>
            <a:r>
              <a:rPr lang="en-US" dirty="0" smtClean="0"/>
              <a:t>also referred </a:t>
            </a:r>
            <a:r>
              <a:rPr lang="en-US" dirty="0"/>
              <a:t>to as </a:t>
            </a:r>
            <a:r>
              <a:rPr lang="en-US" b="1" dirty="0"/>
              <a:t>message context data</a:t>
            </a:r>
            <a:r>
              <a:rPr lang="en-US" dirty="0"/>
              <a:t>), and the payload, in the form of </a:t>
            </a:r>
            <a:r>
              <a:rPr lang="en-US" dirty="0" smtClean="0"/>
              <a:t>an XML </a:t>
            </a:r>
            <a:r>
              <a:rPr lang="en-US" dirty="0"/>
              <a:t>structure that contains the normalized message. The </a:t>
            </a:r>
            <a:r>
              <a:rPr lang="en-US" dirty="0" smtClean="0"/>
              <a:t>structure of </a:t>
            </a:r>
            <a:r>
              <a:rPr lang="en-US" dirty="0"/>
              <a:t>the normalized message is comparable to that of XML </a:t>
            </a:r>
            <a:r>
              <a:rPr lang="en-US" dirty="0" smtClean="0"/>
              <a:t>messages from </a:t>
            </a:r>
            <a:r>
              <a:rPr lang="en-US" b="1" dirty="0"/>
              <a:t>Java Message Service </a:t>
            </a:r>
            <a:r>
              <a:rPr lang="en-US" dirty="0"/>
              <a:t>(</a:t>
            </a:r>
            <a:r>
              <a:rPr lang="en-US" b="1" dirty="0"/>
              <a:t>JMS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Delivery channel (DC)</a:t>
            </a:r>
            <a:r>
              <a:rPr lang="en-US" dirty="0"/>
              <a:t>: This connects a message source with a </a:t>
            </a:r>
            <a:r>
              <a:rPr lang="en-US" dirty="0" smtClean="0"/>
              <a:t>message target</a:t>
            </a:r>
            <a:r>
              <a:rPr lang="en-US" dirty="0"/>
              <a:t>. A channel is a virtual construct that conceals the </a:t>
            </a:r>
            <a:r>
              <a:rPr lang="en-US" dirty="0" smtClean="0"/>
              <a:t>communication details </a:t>
            </a:r>
            <a:r>
              <a:rPr lang="en-US" dirty="0"/>
              <a:t>from the providers and consumers and decouples them from </a:t>
            </a:r>
            <a:r>
              <a:rPr lang="en-US" dirty="0" smtClean="0"/>
              <a:t>the NMR</a:t>
            </a:r>
            <a:r>
              <a:rPr lang="en-US" dirty="0"/>
              <a:t>. Delivery channels connect components (providers and consumers) </a:t>
            </a:r>
            <a:r>
              <a:rPr lang="en-US" dirty="0" smtClean="0"/>
              <a:t>to the </a:t>
            </a:r>
            <a:r>
              <a:rPr lang="en-US" dirty="0"/>
              <a:t>NMR, which is responsible for coordinating </a:t>
            </a:r>
            <a:r>
              <a:rPr lang="en-US" dirty="0" smtClean="0"/>
              <a:t> communications</a:t>
            </a:r>
            <a:r>
              <a:rPr lang="en-US" dirty="0"/>
              <a:t>. </a:t>
            </a:r>
            <a:r>
              <a:rPr lang="en-US" dirty="0" smtClean="0"/>
              <a:t>Channels are </a:t>
            </a:r>
            <a:r>
              <a:rPr lang="en-US" dirty="0"/>
              <a:t>logical addresses in the ESB that encapsulate the physical addresses.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45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Component Architecture (SCA)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Service Component Architecture (SCA) is a collection of specifications that describe a model for developing applications and systems on the basis of an SOA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SCA models solutions as groups of service components that provide services and include references to other services. </a:t>
            </a:r>
            <a:endParaRPr lang="en-US" dirty="0" smtClean="0"/>
          </a:p>
          <a:p>
            <a:r>
              <a:rPr lang="en-US" dirty="0" smtClean="0"/>
              <a:t>Service </a:t>
            </a:r>
            <a:r>
              <a:rPr lang="en-US" dirty="0"/>
              <a:t>components have properties that describe the specific characteristics of the components and are used to configure them.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34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89154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936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87963"/>
          </a:xfrm>
        </p:spPr>
        <p:txBody>
          <a:bodyPr>
            <a:noAutofit/>
          </a:bodyPr>
          <a:lstStyle/>
          <a:p>
            <a:r>
              <a:rPr lang="en-US" sz="2550" b="1" dirty="0"/>
              <a:t>SCA assembly model</a:t>
            </a:r>
            <a:r>
              <a:rPr lang="en-US" sz="2550" dirty="0"/>
              <a:t>: This describes how SOA applications are created </a:t>
            </a:r>
            <a:r>
              <a:rPr lang="en-US" sz="2550" dirty="0" smtClean="0"/>
              <a:t>with SCA</a:t>
            </a:r>
            <a:r>
              <a:rPr lang="en-US" sz="2550" dirty="0"/>
              <a:t>. It also defines how individual modules, in the form of components, </a:t>
            </a:r>
            <a:r>
              <a:rPr lang="en-US" sz="2550" dirty="0" smtClean="0"/>
              <a:t>can be </a:t>
            </a:r>
            <a:r>
              <a:rPr lang="en-US" sz="2550" dirty="0"/>
              <a:t>combined and integrated to produce more complex modules, and </a:t>
            </a:r>
            <a:r>
              <a:rPr lang="en-US" sz="2550" dirty="0" smtClean="0"/>
              <a:t>how these </a:t>
            </a:r>
            <a:r>
              <a:rPr lang="en-US" sz="2550" dirty="0"/>
              <a:t>modules communicate.</a:t>
            </a:r>
            <a:br>
              <a:rPr lang="en-US" sz="2550" dirty="0"/>
            </a:br>
            <a:r>
              <a:rPr lang="en-US" sz="2550" dirty="0"/>
              <a:t>• </a:t>
            </a:r>
            <a:r>
              <a:rPr lang="en-US" sz="2550" b="1" dirty="0"/>
              <a:t>SCA policy framework</a:t>
            </a:r>
            <a:r>
              <a:rPr lang="en-US" sz="2550" dirty="0"/>
              <a:t>: This defines how security, transaction behavior</a:t>
            </a:r>
            <a:r>
              <a:rPr lang="en-US" sz="2550" dirty="0" smtClean="0"/>
              <a:t>, message </a:t>
            </a:r>
            <a:r>
              <a:rPr lang="en-US" sz="2550" dirty="0"/>
              <a:t>exchange, and reliable messaging can be specified </a:t>
            </a:r>
            <a:r>
              <a:rPr lang="en-US" sz="2550" dirty="0" smtClean="0"/>
              <a:t>declaratively for </a:t>
            </a:r>
            <a:r>
              <a:rPr lang="en-US" sz="2550" dirty="0"/>
              <a:t>a service.</a:t>
            </a:r>
            <a:br>
              <a:rPr lang="en-US" sz="2550" dirty="0"/>
            </a:br>
            <a:r>
              <a:rPr lang="en-US" sz="2550" dirty="0"/>
              <a:t>• </a:t>
            </a:r>
            <a:r>
              <a:rPr lang="en-US" sz="2550" b="1" dirty="0"/>
              <a:t>SCA </a:t>
            </a:r>
            <a:r>
              <a:rPr lang="en-US" sz="2550" b="1" dirty="0" smtClean="0"/>
              <a:t>implementation</a:t>
            </a:r>
            <a:r>
              <a:rPr lang="en-US" sz="2550" dirty="0"/>
              <a:t>: This defines how SCA components </a:t>
            </a:r>
            <a:r>
              <a:rPr lang="en-US" sz="2550" dirty="0" smtClean="0"/>
              <a:t>can be </a:t>
            </a:r>
            <a:r>
              <a:rPr lang="en-US" sz="2550" dirty="0"/>
              <a:t>implemented in different programming languages and on </a:t>
            </a:r>
            <a:r>
              <a:rPr lang="en-US" sz="2550" dirty="0" smtClean="0"/>
              <a:t>different platforms </a:t>
            </a:r>
            <a:r>
              <a:rPr lang="en-US" sz="2550" dirty="0"/>
              <a:t>(for example Java, .NET, C++).</a:t>
            </a:r>
            <a:br>
              <a:rPr lang="en-US" sz="2550" dirty="0"/>
            </a:br>
            <a:r>
              <a:rPr lang="en-US" sz="2550" dirty="0"/>
              <a:t>• </a:t>
            </a:r>
            <a:r>
              <a:rPr lang="en-US" sz="2550" b="1" dirty="0"/>
              <a:t>SCA binding specification</a:t>
            </a:r>
            <a:r>
              <a:rPr lang="en-US" sz="2550" dirty="0"/>
              <a:t>: This describes how various access </a:t>
            </a:r>
            <a:r>
              <a:rPr lang="en-US" sz="2550" dirty="0" smtClean="0"/>
              <a:t>technologies and </a:t>
            </a:r>
            <a:r>
              <a:rPr lang="en-US" sz="2550" dirty="0"/>
              <a:t>protocols (such as SOAP, JMS, RMI-IIOP, REST, HTTP) can be used. </a:t>
            </a:r>
            <a:br>
              <a:rPr lang="en-US" sz="2550" dirty="0"/>
            </a:br>
            <a:endParaRPr lang="en-US" sz="25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54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200"/>
            <a:ext cx="86868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4456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r>
              <a:rPr lang="en-US" sz="3050" b="1" dirty="0"/>
              <a:t>Service</a:t>
            </a:r>
            <a:r>
              <a:rPr lang="en-US" sz="3050" dirty="0"/>
              <a:t>: A service represents the starting point for access to an </a:t>
            </a:r>
            <a:r>
              <a:rPr lang="en-US" sz="3050" dirty="0" smtClean="0"/>
              <a:t>SCA component </a:t>
            </a:r>
            <a:r>
              <a:rPr lang="en-US" sz="3050" dirty="0"/>
              <a:t>or composite.</a:t>
            </a:r>
            <a:br>
              <a:rPr lang="en-US" sz="3050" dirty="0"/>
            </a:br>
            <a:r>
              <a:rPr lang="en-US" sz="3050" dirty="0"/>
              <a:t>• </a:t>
            </a:r>
            <a:r>
              <a:rPr lang="en-US" sz="3050" b="1" dirty="0"/>
              <a:t>Reference</a:t>
            </a:r>
            <a:r>
              <a:rPr lang="en-US" sz="3050" dirty="0"/>
              <a:t>: A reference is a pointer to an external service.</a:t>
            </a:r>
            <a:br>
              <a:rPr lang="en-US" sz="3050" dirty="0"/>
            </a:br>
            <a:r>
              <a:rPr lang="en-US" sz="3050" dirty="0"/>
              <a:t>• </a:t>
            </a:r>
            <a:r>
              <a:rPr lang="en-US" sz="3050" b="1" dirty="0"/>
              <a:t>Binding</a:t>
            </a:r>
            <a:r>
              <a:rPr lang="en-US" sz="3050" dirty="0"/>
              <a:t>: This is both an interface and a binding. In this case, an interface </a:t>
            </a:r>
            <a:r>
              <a:rPr lang="en-US" sz="3050" dirty="0" smtClean="0"/>
              <a:t>is an </a:t>
            </a:r>
            <a:r>
              <a:rPr lang="en-US" sz="3050" dirty="0"/>
              <a:t>external declaration of </a:t>
            </a:r>
            <a:r>
              <a:rPr lang="en-US" sz="3050" dirty="0" smtClean="0"/>
              <a:t>the </a:t>
            </a:r>
            <a:r>
              <a:rPr lang="en-US" sz="3050" dirty="0"/>
              <a:t>service, represented by a Java interface, a </a:t>
            </a:r>
            <a:r>
              <a:rPr lang="en-US" sz="3050" b="1" dirty="0" smtClean="0"/>
              <a:t>Web Service </a:t>
            </a:r>
            <a:r>
              <a:rPr lang="en-US" sz="3050" b="1" dirty="0"/>
              <a:t>Definition Language </a:t>
            </a:r>
            <a:r>
              <a:rPr lang="en-US" sz="3050" dirty="0"/>
              <a:t>(</a:t>
            </a:r>
            <a:r>
              <a:rPr lang="en-US" sz="3050" b="1" dirty="0"/>
              <a:t>WSDL</a:t>
            </a:r>
            <a:r>
              <a:rPr lang="en-US" sz="3050" dirty="0"/>
              <a:t>) port type, a </a:t>
            </a:r>
            <a:r>
              <a:rPr lang="en-US" sz="3050" b="1" dirty="0"/>
              <a:t>Business Process </a:t>
            </a:r>
            <a:r>
              <a:rPr lang="en-US" sz="3050" b="1" dirty="0" smtClean="0"/>
              <a:t>Execution Language </a:t>
            </a:r>
            <a:r>
              <a:rPr lang="en-US" sz="3050" dirty="0"/>
              <a:t>(</a:t>
            </a:r>
            <a:r>
              <a:rPr lang="en-US" sz="3050" b="1" dirty="0"/>
              <a:t>BPEL</a:t>
            </a:r>
            <a:r>
              <a:rPr lang="en-US" sz="3050" dirty="0"/>
              <a:t>) partner link, a C++ class, and so on. An interface </a:t>
            </a:r>
            <a:r>
              <a:rPr lang="en-US" sz="3050" dirty="0" smtClean="0"/>
              <a:t>binding can </a:t>
            </a:r>
            <a:r>
              <a:rPr lang="en-US" sz="3050" dirty="0"/>
              <a:t>be bound to a service or a reference. </a:t>
            </a:r>
            <a:br>
              <a:rPr lang="en-US" sz="3050" dirty="0"/>
            </a:br>
            <a:endParaRPr lang="en-US" sz="3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372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Property</a:t>
            </a:r>
            <a:r>
              <a:rPr lang="en-US" dirty="0"/>
              <a:t>: This is a type/value pair used to describe and configure </a:t>
            </a:r>
            <a:r>
              <a:rPr lang="en-US" dirty="0" smtClean="0"/>
              <a:t>specific characteristics </a:t>
            </a:r>
            <a:r>
              <a:rPr lang="en-US" dirty="0"/>
              <a:t>of the component.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Implementation</a:t>
            </a:r>
            <a:r>
              <a:rPr lang="en-US" dirty="0"/>
              <a:t>: This defines the way in which an SCA </a:t>
            </a:r>
            <a:r>
              <a:rPr lang="en-US" dirty="0" smtClean="0"/>
              <a:t>component is </a:t>
            </a:r>
            <a:r>
              <a:rPr lang="en-US" dirty="0"/>
              <a:t>implemented or, in other words, the form that the logic takes. The</a:t>
            </a:r>
            <a:br>
              <a:rPr lang="en-US" dirty="0"/>
            </a:br>
            <a:r>
              <a:rPr lang="en-US" dirty="0"/>
              <a:t>implementation types can be some Java code, for example, but </a:t>
            </a:r>
            <a:r>
              <a:rPr lang="en-US" dirty="0" smtClean="0"/>
              <a:t>can also </a:t>
            </a:r>
            <a:r>
              <a:rPr lang="en-US" dirty="0"/>
              <a:t>be a human interaction.</a:t>
            </a:r>
            <a:br>
              <a:rPr lang="en-US" dirty="0"/>
            </a:br>
            <a:r>
              <a:rPr lang="en-US" dirty="0"/>
              <a:t>• </a:t>
            </a:r>
            <a:r>
              <a:rPr lang="en-US" b="1" dirty="0"/>
              <a:t>Wire</a:t>
            </a:r>
            <a:r>
              <a:rPr lang="en-US" dirty="0"/>
              <a:t>: This is the mechanism that links two SCA components together</a:t>
            </a:r>
            <a:r>
              <a:rPr lang="en-US" dirty="0" smtClean="0"/>
              <a:t>. Normally</a:t>
            </a:r>
            <a:r>
              <a:rPr lang="en-US" dirty="0"/>
              <a:t>, one </a:t>
            </a:r>
            <a:r>
              <a:rPr lang="en-US" dirty="0" smtClean="0"/>
              <a:t> component's </a:t>
            </a:r>
            <a:r>
              <a:rPr lang="en-US" dirty="0"/>
              <a:t>reference is bound to the service offered </a:t>
            </a:r>
            <a:r>
              <a:rPr lang="en-US" dirty="0" smtClean="0"/>
              <a:t>by another </a:t>
            </a:r>
            <a:r>
              <a:rPr lang="en-US" dirty="0"/>
              <a:t>component.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99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Data Objects (SDO)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Data Objects (SDO) offer a consistent model for managing data, regardless of its source system and source format. SDO makes use of a Disconnected Data Architecture. Although SCA and SDO can be used independently of one another, a combination of the two specifications represents a powerful and flexible tool for developing distributed applications.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737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534399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2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allow for controlled "all-or-nothing"</a:t>
            </a:r>
            <a:br>
              <a:rPr lang="en-US" dirty="0"/>
            </a:br>
            <a:r>
              <a:rPr lang="en-US" dirty="0"/>
              <a:t>data manipulation.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400"/>
            <a:ext cx="91440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4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Data object</a:t>
            </a:r>
            <a:r>
              <a:rPr lang="en-US" dirty="0"/>
              <a:t>: This is the object-oriented representation of the </a:t>
            </a:r>
            <a:r>
              <a:rPr lang="en-US" dirty="0" smtClean="0"/>
              <a:t>fundamental data</a:t>
            </a:r>
            <a:r>
              <a:rPr lang="en-US" dirty="0"/>
              <a:t>. It encapsulates the data attributes in the form of simple values, as </a:t>
            </a:r>
            <a:r>
              <a:rPr lang="en-US" dirty="0" smtClean="0"/>
              <a:t>a reference </a:t>
            </a:r>
            <a:r>
              <a:rPr lang="en-US" dirty="0"/>
              <a:t>to other objects and the descriptive metadata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• </a:t>
            </a:r>
            <a:r>
              <a:rPr lang="en-US" b="1" dirty="0"/>
              <a:t>Data graph</a:t>
            </a:r>
            <a:r>
              <a:rPr lang="en-US" dirty="0"/>
              <a:t>: This represents a </a:t>
            </a:r>
            <a:r>
              <a:rPr lang="en-US" b="1" dirty="0"/>
              <a:t>Data Transfer Object </a:t>
            </a:r>
            <a:r>
              <a:rPr lang="en-US" dirty="0"/>
              <a:t>(</a:t>
            </a:r>
            <a:r>
              <a:rPr lang="en-US" b="1" dirty="0"/>
              <a:t>DTO</a:t>
            </a:r>
            <a:r>
              <a:rPr lang="en-US" dirty="0"/>
              <a:t>), which </a:t>
            </a:r>
            <a:r>
              <a:rPr lang="en-US" dirty="0" smtClean="0"/>
              <a:t>is transferred </a:t>
            </a:r>
            <a:r>
              <a:rPr lang="en-US" dirty="0"/>
              <a:t>between the different tiers of an architecture. It can be made </a:t>
            </a:r>
            <a:r>
              <a:rPr lang="en-US" dirty="0" smtClean="0"/>
              <a:t>up of </a:t>
            </a:r>
            <a:r>
              <a:rPr lang="en-US" dirty="0"/>
              <a:t>several individual data objects by using object graphs. These can include</a:t>
            </a:r>
            <a:r>
              <a:rPr lang="en-US" dirty="0" smtClean="0"/>
              <a:t>, for </a:t>
            </a:r>
            <a:r>
              <a:rPr lang="en-US" dirty="0"/>
              <a:t>example, a master data set consisting of several detail data sets and </a:t>
            </a:r>
            <a:r>
              <a:rPr lang="en-US" dirty="0" smtClean="0"/>
              <a:t>their relationships </a:t>
            </a:r>
            <a:r>
              <a:rPr lang="en-US" dirty="0"/>
              <a:t>to one another. In addition to the user data, changes to the</a:t>
            </a:r>
            <a:br>
              <a:rPr lang="en-US" dirty="0"/>
            </a:br>
            <a:r>
              <a:rPr lang="en-US" dirty="0"/>
              <a:t>object are included, or in other words, all the data objects that have </a:t>
            </a:r>
            <a:r>
              <a:rPr lang="en-US" dirty="0" smtClean="0"/>
              <a:t>been added</a:t>
            </a:r>
            <a:r>
              <a:rPr lang="en-US" dirty="0"/>
              <a:t>, modified, and deleted are included.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356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r>
              <a:rPr lang="en-US" sz="2800" b="1" dirty="0"/>
              <a:t>Data access service</a:t>
            </a:r>
            <a:r>
              <a:rPr lang="en-US" sz="2800" dirty="0"/>
              <a:t>: This is the interface between the client and the </a:t>
            </a:r>
            <a:r>
              <a:rPr lang="en-US" sz="2800" dirty="0" smtClean="0"/>
              <a:t>data sources</a:t>
            </a:r>
            <a:r>
              <a:rPr lang="en-US" sz="2800" dirty="0"/>
              <a:t>. The data access service is responsible for </a:t>
            </a:r>
            <a:r>
              <a:rPr lang="en-US" sz="2800" dirty="0" smtClean="0"/>
              <a:t> decoupling </a:t>
            </a:r>
            <a:r>
              <a:rPr lang="en-US" sz="2800" dirty="0"/>
              <a:t>the </a:t>
            </a:r>
            <a:r>
              <a:rPr lang="en-US" sz="2800" dirty="0" smtClean="0"/>
              <a:t>applications from </a:t>
            </a:r>
            <a:r>
              <a:rPr lang="en-US" sz="2800" dirty="0"/>
              <a:t>the physical accesses to the source systems, which hold the data. </a:t>
            </a:r>
            <a:r>
              <a:rPr lang="en-US" sz="2800" dirty="0" smtClean="0"/>
              <a:t>This service </a:t>
            </a:r>
            <a:r>
              <a:rPr lang="en-US" sz="2800" dirty="0"/>
              <a:t>uses the data access object pattern.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SDO also provides metadata for describing data objects, including data types</a:t>
            </a:r>
            <a:r>
              <a:rPr lang="en-US" sz="2800" dirty="0" smtClean="0"/>
              <a:t>, relationships </a:t>
            </a:r>
            <a:r>
              <a:rPr lang="en-US" sz="2800" dirty="0"/>
              <a:t>between data objects, and constraints. The metadata API is used </a:t>
            </a:r>
            <a:r>
              <a:rPr lang="en-US" sz="2800" dirty="0" smtClean="0"/>
              <a:t>by tools </a:t>
            </a:r>
            <a:r>
              <a:rPr lang="en-US" sz="2800" dirty="0"/>
              <a:t>and other frameworks to simplify the development of applications </a:t>
            </a:r>
            <a:r>
              <a:rPr lang="en-US" sz="2800" dirty="0" smtClean="0"/>
              <a:t>that make </a:t>
            </a:r>
            <a:r>
              <a:rPr lang="en-US" sz="2800" dirty="0"/>
              <a:t>use of SDO. 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707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Chapter 2 , Service Oriented Architecture- a blue print, </a:t>
            </a:r>
            <a:r>
              <a:rPr lang="en-US" i="1" dirty="0" err="1" smtClean="0"/>
              <a:t>Welkenbach</a:t>
            </a:r>
            <a:r>
              <a:rPr lang="en-US" i="1" smtClean="0"/>
              <a:t>, 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8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Isolation </a:t>
            </a:r>
            <a:r>
              <a:rPr lang="en-US" b="1" dirty="0" smtClean="0"/>
              <a:t>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These </a:t>
            </a:r>
            <a:r>
              <a:rPr lang="en-US" dirty="0"/>
              <a:t>levels coordinate data access by parallel </a:t>
            </a:r>
            <a:r>
              <a:rPr lang="en-US" dirty="0" smtClean="0"/>
              <a:t>transactions and</a:t>
            </a:r>
            <a:r>
              <a:rPr lang="en-US" dirty="0"/>
              <a:t>, depending on the level, determine the visibility of the manipulated data.</a:t>
            </a:r>
            <a:br>
              <a:rPr lang="en-US" dirty="0"/>
            </a:br>
            <a:r>
              <a:rPr lang="en-US" dirty="0"/>
              <a:t>There are four different isolation levels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erializable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epeatable read 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ead committed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ead </a:t>
            </a:r>
            <a:r>
              <a:rPr lang="en-US" dirty="0"/>
              <a:t>uncommitted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21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err="1"/>
              <a:t>Serializable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600" dirty="0" smtClean="0"/>
              <a:t>All </a:t>
            </a:r>
            <a:r>
              <a:rPr lang="en-US" sz="2600" dirty="0"/>
              <a:t>the transactions are completely isolated from each other. They appear to </a:t>
            </a:r>
            <a:r>
              <a:rPr lang="en-US" sz="2600" dirty="0" smtClean="0"/>
              <a:t>take place </a:t>
            </a:r>
            <a:r>
              <a:rPr lang="en-US" sz="2600" dirty="0"/>
              <a:t>serially, one after another.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90800"/>
            <a:ext cx="7391399" cy="4086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7600" y="5325070"/>
            <a:ext cx="2043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Relationship Data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Base Management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Systems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24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/>
              <a:t>Repeatable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2600" dirty="0" smtClean="0"/>
              <a:t>Data </a:t>
            </a:r>
            <a:r>
              <a:rPr lang="en-US" sz="2600" dirty="0"/>
              <a:t>that has been read (in an RDBMS with a SELECT, for example) cannot </a:t>
            </a:r>
            <a:r>
              <a:rPr lang="en-US" sz="2600" dirty="0" smtClean="0"/>
              <a:t>be changed</a:t>
            </a:r>
            <a:r>
              <a:rPr lang="en-US" sz="2600" dirty="0"/>
              <a:t>. On this isolation level, read locks are required on all data that has </a:t>
            </a:r>
            <a:r>
              <a:rPr lang="en-US" sz="2600" dirty="0" smtClean="0"/>
              <a:t>been read</a:t>
            </a:r>
            <a:r>
              <a:rPr lang="en-US" sz="2600" dirty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3200"/>
            <a:ext cx="81534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3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Read committed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Data </a:t>
            </a:r>
            <a:r>
              <a:rPr lang="en-US" sz="2600" dirty="0"/>
              <a:t>that has been read (for example with a SELECT) can be changed by </a:t>
            </a:r>
            <a:r>
              <a:rPr lang="en-US" sz="2600" dirty="0" smtClean="0"/>
              <a:t>other transactions </a:t>
            </a:r>
            <a:r>
              <a:rPr lang="en-US" sz="2600" dirty="0"/>
              <a:t>in the background. Read locks are released immediately after the </a:t>
            </a:r>
            <a:r>
              <a:rPr lang="en-US" sz="2600" dirty="0" smtClean="0"/>
              <a:t>read process </a:t>
            </a:r>
            <a:r>
              <a:rPr lang="en-US" sz="2600" dirty="0"/>
              <a:t>has been completed. In contrast, write locks are only released at the end </a:t>
            </a:r>
            <a:r>
              <a:rPr lang="en-US" sz="2600" dirty="0" smtClean="0"/>
              <a:t>of the </a:t>
            </a:r>
            <a:r>
              <a:rPr lang="en-US" sz="2600" dirty="0"/>
              <a:t>transaction 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895600"/>
            <a:ext cx="853440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73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Read uncommitted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2600" dirty="0" smtClean="0"/>
              <a:t>On </a:t>
            </a:r>
            <a:r>
              <a:rPr lang="en-US" sz="2600" dirty="0"/>
              <a:t>this isolation level, so-called </a:t>
            </a:r>
            <a:r>
              <a:rPr lang="en-US" sz="2600" b="1" dirty="0"/>
              <a:t>dirty reads </a:t>
            </a:r>
            <a:r>
              <a:rPr lang="en-US" sz="2600" dirty="0"/>
              <a:t>are possible. Data in </a:t>
            </a:r>
            <a:r>
              <a:rPr lang="en-US" sz="2600" b="1" dirty="0"/>
              <a:t>transaction </a:t>
            </a:r>
            <a:r>
              <a:rPr lang="en-US" sz="2600" b="1" dirty="0" smtClean="0"/>
              <a:t>1 </a:t>
            </a:r>
            <a:r>
              <a:rPr lang="en-US" sz="2600" dirty="0" smtClean="0"/>
              <a:t>is </a:t>
            </a:r>
            <a:r>
              <a:rPr lang="en-US" sz="2600" dirty="0"/>
              <a:t>visible to </a:t>
            </a:r>
            <a:r>
              <a:rPr lang="en-US" sz="2600" b="1" dirty="0"/>
              <a:t>transaction 2</a:t>
            </a:r>
            <a:r>
              <a:rPr lang="en-US" sz="2600" dirty="0"/>
              <a:t>, although </a:t>
            </a:r>
            <a:r>
              <a:rPr lang="en-US" sz="2600" b="1" dirty="0"/>
              <a:t>transaction 1 </a:t>
            </a:r>
            <a:r>
              <a:rPr lang="en-US" sz="2600" dirty="0"/>
              <a:t>has not yet been </a:t>
            </a:r>
            <a:r>
              <a:rPr lang="en-US" sz="2600" dirty="0" smtClean="0"/>
              <a:t>successfully completed </a:t>
            </a:r>
            <a:r>
              <a:rPr lang="en-US" sz="2600" dirty="0"/>
              <a:t>(committed).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 integration - Dr Kheirabadi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C2A8-43E8-49B0-96B0-757CAE66FD44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200400"/>
            <a:ext cx="7162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2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2295</Words>
  <Application>Microsoft Office PowerPoint</Application>
  <PresentationFormat>On-screen Show (4:3)</PresentationFormat>
  <Paragraphs>221</Paragraphs>
  <Slides>42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یکپارچه سازی کاربردهای سازمانی Enterprise Application Integration(EAI)</vt:lpstr>
      <vt:lpstr>PowerPoint Presentation</vt:lpstr>
      <vt:lpstr> 1. Transactions and transaction strategies </vt:lpstr>
      <vt:lpstr>Transaction Systems</vt:lpstr>
      <vt:lpstr>Isolation levels</vt:lpstr>
      <vt:lpstr>Serializable</vt:lpstr>
      <vt:lpstr>Repeatable read</vt:lpstr>
      <vt:lpstr>Read committed</vt:lpstr>
      <vt:lpstr>Read uncommitted</vt:lpstr>
      <vt:lpstr>Two-phase commit</vt:lpstr>
      <vt:lpstr>PowerPoint Presentation</vt:lpstr>
      <vt:lpstr>XA transactions</vt:lpstr>
      <vt:lpstr>Open Grid Services infrastructure (OGSi)</vt:lpstr>
      <vt:lpstr>OSGi architecture</vt:lpstr>
      <vt:lpstr>PowerPoint Presentation</vt:lpstr>
      <vt:lpstr>Life cycle Management</vt:lpstr>
      <vt:lpstr>Service registry</vt:lpstr>
      <vt:lpstr>Component model</vt:lpstr>
      <vt:lpstr>Collaborative Software Environment</vt:lpstr>
      <vt:lpstr>Java Connector Architecture (JCA)</vt:lpstr>
      <vt:lpstr>Uses of JCA</vt:lpstr>
      <vt:lpstr>PowerPoint Presentation</vt:lpstr>
      <vt:lpstr>PowerPoint Presentation</vt:lpstr>
      <vt:lpstr>PowerPoint Presentation</vt:lpstr>
      <vt:lpstr>PowerPoint Presentation</vt:lpstr>
      <vt:lpstr>The Java Business Integration (JBI)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Service Component Architecture (SCA)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Service Data Objects (SDO)</vt:lpstr>
      <vt:lpstr>PowerPoint Presentation</vt:lpstr>
      <vt:lpstr>PowerPoint Presentation</vt:lpstr>
      <vt:lpstr>PowerPoint Presentation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یکپارچه سازی کاربردهای سازمانی</dc:title>
  <dc:creator>user1</dc:creator>
  <cp:lastModifiedBy>Razi</cp:lastModifiedBy>
  <cp:revision>100</cp:revision>
  <dcterms:created xsi:type="dcterms:W3CDTF">2018-12-24T08:40:39Z</dcterms:created>
  <dcterms:modified xsi:type="dcterms:W3CDTF">2019-04-30T10:49:57Z</dcterms:modified>
</cp:coreProperties>
</file>