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av" ContentType="audio/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1" d="100"/>
          <a:sy n="61" d="100"/>
        </p:scale>
        <p:origin x="-672"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800261-C250-4646-BF5F-0E70AAFC2D0D}"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7F15E-5FDE-433D-A522-8A1E9FDD231D}" type="slidenum">
              <a:rPr lang="en-US" smtClean="0"/>
              <a:t>‹#›</a:t>
            </a:fld>
            <a:endParaRPr lang="en-US"/>
          </a:p>
        </p:txBody>
      </p:sp>
    </p:spTree>
    <p:extLst>
      <p:ext uri="{BB962C8B-B14F-4D97-AF65-F5344CB8AC3E}">
        <p14:creationId xmlns:p14="http://schemas.microsoft.com/office/powerpoint/2010/main" val="24178854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800261-C250-4646-BF5F-0E70AAFC2D0D}"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7F15E-5FDE-433D-A522-8A1E9FDD231D}" type="slidenum">
              <a:rPr lang="en-US" smtClean="0"/>
              <a:t>‹#›</a:t>
            </a:fld>
            <a:endParaRPr lang="en-US"/>
          </a:p>
        </p:txBody>
      </p:sp>
    </p:spTree>
    <p:extLst>
      <p:ext uri="{BB962C8B-B14F-4D97-AF65-F5344CB8AC3E}">
        <p14:creationId xmlns:p14="http://schemas.microsoft.com/office/powerpoint/2010/main" val="26081050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800261-C250-4646-BF5F-0E70AAFC2D0D}"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7F15E-5FDE-433D-A522-8A1E9FDD231D}" type="slidenum">
              <a:rPr lang="en-US" smtClean="0"/>
              <a:t>‹#›</a:t>
            </a:fld>
            <a:endParaRPr lang="en-US"/>
          </a:p>
        </p:txBody>
      </p:sp>
    </p:spTree>
    <p:extLst>
      <p:ext uri="{BB962C8B-B14F-4D97-AF65-F5344CB8AC3E}">
        <p14:creationId xmlns:p14="http://schemas.microsoft.com/office/powerpoint/2010/main" val="20899194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800261-C250-4646-BF5F-0E70AAFC2D0D}"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7F15E-5FDE-433D-A522-8A1E9FDD231D}" type="slidenum">
              <a:rPr lang="en-US" smtClean="0"/>
              <a:t>‹#›</a:t>
            </a:fld>
            <a:endParaRPr lang="en-US"/>
          </a:p>
        </p:txBody>
      </p:sp>
    </p:spTree>
    <p:extLst>
      <p:ext uri="{BB962C8B-B14F-4D97-AF65-F5344CB8AC3E}">
        <p14:creationId xmlns:p14="http://schemas.microsoft.com/office/powerpoint/2010/main" val="3464752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800261-C250-4646-BF5F-0E70AAFC2D0D}" type="datetimeFigureOut">
              <a:rPr lang="en-US" smtClean="0"/>
              <a:t>12/10/2015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37F15E-5FDE-433D-A522-8A1E9FDD231D}" type="slidenum">
              <a:rPr lang="en-US" smtClean="0"/>
              <a:t>‹#›</a:t>
            </a:fld>
            <a:endParaRPr lang="en-US"/>
          </a:p>
        </p:txBody>
      </p:sp>
    </p:spTree>
    <p:extLst>
      <p:ext uri="{BB962C8B-B14F-4D97-AF65-F5344CB8AC3E}">
        <p14:creationId xmlns:p14="http://schemas.microsoft.com/office/powerpoint/2010/main" val="2374737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800261-C250-4646-BF5F-0E70AAFC2D0D}" type="datetimeFigureOut">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7F15E-5FDE-433D-A522-8A1E9FDD231D}" type="slidenum">
              <a:rPr lang="en-US" smtClean="0"/>
              <a:t>‹#›</a:t>
            </a:fld>
            <a:endParaRPr lang="en-US"/>
          </a:p>
        </p:txBody>
      </p:sp>
    </p:spTree>
    <p:extLst>
      <p:ext uri="{BB962C8B-B14F-4D97-AF65-F5344CB8AC3E}">
        <p14:creationId xmlns:p14="http://schemas.microsoft.com/office/powerpoint/2010/main" val="26021168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800261-C250-4646-BF5F-0E70AAFC2D0D}" type="datetimeFigureOut">
              <a:rPr lang="en-US" smtClean="0"/>
              <a:t>12/10/2015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37F15E-5FDE-433D-A522-8A1E9FDD231D}" type="slidenum">
              <a:rPr lang="en-US" smtClean="0"/>
              <a:t>‹#›</a:t>
            </a:fld>
            <a:endParaRPr lang="en-US"/>
          </a:p>
        </p:txBody>
      </p:sp>
    </p:spTree>
    <p:extLst>
      <p:ext uri="{BB962C8B-B14F-4D97-AF65-F5344CB8AC3E}">
        <p14:creationId xmlns:p14="http://schemas.microsoft.com/office/powerpoint/2010/main" val="3663221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800261-C250-4646-BF5F-0E70AAFC2D0D}" type="datetimeFigureOut">
              <a:rPr lang="en-US" smtClean="0"/>
              <a:t>12/10/2015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37F15E-5FDE-433D-A522-8A1E9FDD231D}" type="slidenum">
              <a:rPr lang="en-US" smtClean="0"/>
              <a:t>‹#›</a:t>
            </a:fld>
            <a:endParaRPr lang="en-US"/>
          </a:p>
        </p:txBody>
      </p:sp>
    </p:spTree>
    <p:extLst>
      <p:ext uri="{BB962C8B-B14F-4D97-AF65-F5344CB8AC3E}">
        <p14:creationId xmlns:p14="http://schemas.microsoft.com/office/powerpoint/2010/main" val="39909243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800261-C250-4646-BF5F-0E70AAFC2D0D}" type="datetimeFigureOut">
              <a:rPr lang="en-US" smtClean="0"/>
              <a:t>12/10/2015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37F15E-5FDE-433D-A522-8A1E9FDD231D}" type="slidenum">
              <a:rPr lang="en-US" smtClean="0"/>
              <a:t>‹#›</a:t>
            </a:fld>
            <a:endParaRPr lang="en-US"/>
          </a:p>
        </p:txBody>
      </p:sp>
    </p:spTree>
    <p:extLst>
      <p:ext uri="{BB962C8B-B14F-4D97-AF65-F5344CB8AC3E}">
        <p14:creationId xmlns:p14="http://schemas.microsoft.com/office/powerpoint/2010/main" val="3042164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00261-C250-4646-BF5F-0E70AAFC2D0D}" type="datetimeFigureOut">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7F15E-5FDE-433D-A522-8A1E9FDD231D}" type="slidenum">
              <a:rPr lang="en-US" smtClean="0"/>
              <a:t>‹#›</a:t>
            </a:fld>
            <a:endParaRPr lang="en-US"/>
          </a:p>
        </p:txBody>
      </p:sp>
    </p:spTree>
    <p:extLst>
      <p:ext uri="{BB962C8B-B14F-4D97-AF65-F5344CB8AC3E}">
        <p14:creationId xmlns:p14="http://schemas.microsoft.com/office/powerpoint/2010/main" val="26148490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800261-C250-4646-BF5F-0E70AAFC2D0D}" type="datetimeFigureOut">
              <a:rPr lang="en-US" smtClean="0"/>
              <a:t>12/10/2015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37F15E-5FDE-433D-A522-8A1E9FDD231D}" type="slidenum">
              <a:rPr lang="en-US" smtClean="0"/>
              <a:t>‹#›</a:t>
            </a:fld>
            <a:endParaRPr lang="en-US"/>
          </a:p>
        </p:txBody>
      </p:sp>
    </p:spTree>
    <p:extLst>
      <p:ext uri="{BB962C8B-B14F-4D97-AF65-F5344CB8AC3E}">
        <p14:creationId xmlns:p14="http://schemas.microsoft.com/office/powerpoint/2010/main" val="3181727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800261-C250-4646-BF5F-0E70AAFC2D0D}" type="datetimeFigureOut">
              <a:rPr lang="en-US" smtClean="0"/>
              <a:t>12/10/2015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37F15E-5FDE-433D-A522-8A1E9FDD231D}" type="slidenum">
              <a:rPr lang="en-US" smtClean="0"/>
              <a:t>‹#›</a:t>
            </a:fld>
            <a:endParaRPr lang="en-US"/>
          </a:p>
        </p:txBody>
      </p:sp>
    </p:spTree>
    <p:extLst>
      <p:ext uri="{BB962C8B-B14F-4D97-AF65-F5344CB8AC3E}">
        <p14:creationId xmlns:p14="http://schemas.microsoft.com/office/powerpoint/2010/main" val="9919621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audio" Target="../media/audio1.wav"/></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2.wav"/><Relationship Id="rId1" Type="http://schemas.openxmlformats.org/officeDocument/2006/relationships/slideLayout" Target="../slideLayouts/slideLayout1.xml"/><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3.wav"/><Relationship Id="rId1" Type="http://schemas.openxmlformats.org/officeDocument/2006/relationships/slideLayout" Target="../slideLayouts/slideLayout1.xml"/><Relationship Id="rId4" Type="http://schemas.openxmlformats.org/officeDocument/2006/relationships/audio" Target="../media/audio3.wav"/></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audio" Target="../media/audio4.wav"/><Relationship Id="rId1" Type="http://schemas.openxmlformats.org/officeDocument/2006/relationships/slideLayout" Target="../slideLayouts/slideLayout1.xml"/><Relationship Id="rId4" Type="http://schemas.openxmlformats.org/officeDocument/2006/relationships/audio" Target="../media/audio4.wav"/></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5.wav"/><Relationship Id="rId1" Type="http://schemas.openxmlformats.org/officeDocument/2006/relationships/slideLayout" Target="../slideLayouts/slideLayout1.xml"/><Relationship Id="rId4" Type="http://schemas.openxmlformats.org/officeDocument/2006/relationships/audio" Target="../media/audio5.wav"/></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6.wav"/><Relationship Id="rId1" Type="http://schemas.openxmlformats.org/officeDocument/2006/relationships/slideLayout" Target="../slideLayouts/slideLayout1.xml"/><Relationship Id="rId4" Type="http://schemas.openxmlformats.org/officeDocument/2006/relationships/audio" Target="../media/audio6.wav"/></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066801"/>
            <a:ext cx="7772400" cy="2533650"/>
          </a:xfrm>
        </p:spPr>
        <p:txBody>
          <a:bodyPr>
            <a:normAutofit/>
          </a:bodyPr>
          <a:lstStyle/>
          <a:p>
            <a:r>
              <a:rPr lang="fa-IR" sz="9600" dirty="0" smtClean="0"/>
              <a:t>به نام خدا</a:t>
            </a:r>
            <a:endParaRPr lang="en-US" sz="9600" dirty="0"/>
          </a:p>
        </p:txBody>
      </p:sp>
      <p:sp>
        <p:nvSpPr>
          <p:cNvPr id="3" name="Subtitle 2"/>
          <p:cNvSpPr>
            <a:spLocks noGrp="1"/>
          </p:cNvSpPr>
          <p:nvPr>
            <p:ph type="subTitle" idx="1"/>
          </p:nvPr>
        </p:nvSpPr>
        <p:spPr>
          <a:xfrm>
            <a:off x="1371600" y="3657600"/>
            <a:ext cx="6400800" cy="2362200"/>
          </a:xfrm>
        </p:spPr>
        <p:txBody>
          <a:bodyPr>
            <a:normAutofit/>
          </a:bodyPr>
          <a:lstStyle/>
          <a:p>
            <a:r>
              <a:rPr lang="fa-IR" sz="3600" dirty="0" smtClean="0">
                <a:solidFill>
                  <a:srgbClr val="0070C0"/>
                </a:solidFill>
              </a:rPr>
              <a:t>نام ونام خانوادگی</a:t>
            </a:r>
            <a:r>
              <a:rPr lang="fa-IR" sz="3600" dirty="0" smtClean="0">
                <a:solidFill>
                  <a:srgbClr val="FF0000"/>
                </a:solidFill>
              </a:rPr>
              <a:t>: </a:t>
            </a:r>
            <a:r>
              <a:rPr lang="fa-IR" sz="3600" dirty="0" smtClean="0">
                <a:solidFill>
                  <a:schemeClr val="tx1"/>
                </a:solidFill>
              </a:rPr>
              <a:t>علی ملایی</a:t>
            </a:r>
          </a:p>
          <a:p>
            <a:r>
              <a:rPr lang="fa-IR" sz="3600" dirty="0" smtClean="0">
                <a:solidFill>
                  <a:srgbClr val="0070C0"/>
                </a:solidFill>
              </a:rPr>
              <a:t>نام دبیر</a:t>
            </a:r>
            <a:r>
              <a:rPr lang="fa-IR" sz="3600" dirty="0" smtClean="0">
                <a:solidFill>
                  <a:srgbClr val="FF0000"/>
                </a:solidFill>
              </a:rPr>
              <a:t>:</a:t>
            </a:r>
            <a:r>
              <a:rPr lang="fa-IR" sz="3600" dirty="0" smtClean="0"/>
              <a:t> </a:t>
            </a:r>
            <a:r>
              <a:rPr lang="fa-IR" sz="3600" dirty="0" smtClean="0">
                <a:solidFill>
                  <a:schemeClr val="tx1"/>
                </a:solidFill>
              </a:rPr>
              <a:t>جناب آقای کاشفی</a:t>
            </a:r>
          </a:p>
          <a:p>
            <a:r>
              <a:rPr lang="fa-IR" sz="3600" dirty="0" smtClean="0">
                <a:solidFill>
                  <a:srgbClr val="0070C0"/>
                </a:solidFill>
              </a:rPr>
              <a:t>موضوع</a:t>
            </a:r>
            <a:r>
              <a:rPr lang="fa-IR" sz="3600" dirty="0" smtClean="0">
                <a:solidFill>
                  <a:srgbClr val="FF0000"/>
                </a:solidFill>
              </a:rPr>
              <a:t>:</a:t>
            </a:r>
            <a:r>
              <a:rPr lang="fa-IR" sz="3600" dirty="0" smtClean="0">
                <a:solidFill>
                  <a:srgbClr val="0070C0"/>
                </a:solidFill>
              </a:rPr>
              <a:t> </a:t>
            </a:r>
            <a:r>
              <a:rPr lang="fa-IR" sz="3600" dirty="0" smtClean="0">
                <a:solidFill>
                  <a:schemeClr val="tx1"/>
                </a:solidFill>
              </a:rPr>
              <a:t>درس ششم جامعه شناسی</a:t>
            </a:r>
            <a:endParaRPr lang="en-US" dirty="0">
              <a:solidFill>
                <a:schemeClr val="tx1"/>
              </a:solidFill>
            </a:endParaRPr>
          </a:p>
        </p:txBody>
      </p:sp>
    </p:spTree>
    <p:extLst>
      <p:ext uri="{BB962C8B-B14F-4D97-AF65-F5344CB8AC3E}">
        <p14:creationId xmlns:p14="http://schemas.microsoft.com/office/powerpoint/2010/main" val="1710789374"/>
      </p:ext>
    </p:extLst>
  </p:cSld>
  <p:clrMapOvr>
    <a:masterClrMapping/>
  </p:clrMapOvr>
  <mc:AlternateContent xmlns:mc="http://schemas.openxmlformats.org/markup-compatibility/2006" xmlns:p14="http://schemas.microsoft.com/office/powerpoint/2010/main">
    <mc:Choice Requires="p14">
      <p:transition spd="slow" p14:dur="1600">
        <p14:gallery dir="l"/>
        <p:sndAc>
          <p:stSnd>
            <p:snd r:embed="rId2" name="camera.wav"/>
          </p:stSnd>
        </p:sndAc>
      </p:transition>
    </mc:Choice>
    <mc:Fallback xmlns="">
      <p:transition spd="slow">
        <p:fade/>
        <p:sndAc>
          <p:stSnd>
            <p:snd r:embed="rId4" name="camera.wav"/>
          </p:stSnd>
        </p:sndAc>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در قرن </a:t>
            </a:r>
            <a:r>
              <a:rPr lang="fa-IR" dirty="0" smtClean="0">
                <a:solidFill>
                  <a:srgbClr val="FF0000"/>
                </a:solidFill>
              </a:rPr>
              <a:t>19</a:t>
            </a:r>
            <a:r>
              <a:rPr lang="fa-IR" dirty="0" smtClean="0"/>
              <a:t> روش حس گرایی یا تجربه گرایی بر علم تجربی غالب شد</a:t>
            </a:r>
            <a:r>
              <a:rPr lang="fa-IR" dirty="0" smtClean="0">
                <a:solidFill>
                  <a:srgbClr val="FF0000"/>
                </a:solidFill>
              </a:rPr>
              <a:t>.</a:t>
            </a:r>
            <a:endParaRPr lang="en-US" dirty="0">
              <a:solidFill>
                <a:srgbClr val="FF0000"/>
              </a:solidFill>
            </a:endParaRPr>
          </a:p>
        </p:txBody>
      </p:sp>
      <p:sp>
        <p:nvSpPr>
          <p:cNvPr id="3" name="Subtitle 2"/>
          <p:cNvSpPr>
            <a:spLocks noGrp="1"/>
          </p:cNvSpPr>
          <p:nvPr>
            <p:ph type="subTitle" idx="1"/>
          </p:nvPr>
        </p:nvSpPr>
        <p:spPr/>
        <p:txBody>
          <a:bodyPr>
            <a:normAutofit/>
          </a:bodyPr>
          <a:lstStyle/>
          <a:p>
            <a:r>
              <a:rPr lang="fa-IR" sz="3600" dirty="0" smtClean="0">
                <a:solidFill>
                  <a:srgbClr val="FFC000"/>
                </a:solidFill>
              </a:rPr>
              <a:t>بنیان گذار دانش اجتماعی </a:t>
            </a:r>
            <a:r>
              <a:rPr lang="fa-IR" sz="3600" dirty="0" smtClean="0">
                <a:solidFill>
                  <a:srgbClr val="FF0000"/>
                </a:solidFill>
              </a:rPr>
              <a:t>اگرست کنت </a:t>
            </a:r>
            <a:r>
              <a:rPr lang="fa-IR" sz="3600" dirty="0" smtClean="0">
                <a:solidFill>
                  <a:srgbClr val="FFC000"/>
                </a:solidFill>
              </a:rPr>
              <a:t>است</a:t>
            </a:r>
            <a:r>
              <a:rPr lang="fa-IR" sz="3600" dirty="0" smtClean="0">
                <a:solidFill>
                  <a:srgbClr val="FF0000"/>
                </a:solidFill>
              </a:rPr>
              <a:t>.</a:t>
            </a:r>
            <a:r>
              <a:rPr lang="fa-IR" sz="3600" dirty="0" smtClean="0">
                <a:solidFill>
                  <a:srgbClr val="FFC000"/>
                </a:solidFill>
              </a:rPr>
              <a:t> ابتدا این علم </a:t>
            </a:r>
            <a:r>
              <a:rPr lang="fa-IR" sz="3600" dirty="0" smtClean="0">
                <a:solidFill>
                  <a:srgbClr val="FF0000"/>
                </a:solidFill>
              </a:rPr>
              <a:t>فیزیک اجتماعی </a:t>
            </a:r>
            <a:r>
              <a:rPr lang="fa-IR" sz="3600" dirty="0" smtClean="0">
                <a:solidFill>
                  <a:srgbClr val="FFC000"/>
                </a:solidFill>
              </a:rPr>
              <a:t>نام</a:t>
            </a:r>
            <a:r>
              <a:rPr lang="fa-IR" sz="3600" dirty="0" smtClean="0"/>
              <a:t> </a:t>
            </a:r>
            <a:r>
              <a:rPr lang="fa-IR" sz="3600" dirty="0" smtClean="0">
                <a:solidFill>
                  <a:srgbClr val="FFC000"/>
                </a:solidFill>
              </a:rPr>
              <a:t>داشت</a:t>
            </a:r>
            <a:r>
              <a:rPr lang="fa-IR" sz="3600" dirty="0" smtClean="0">
                <a:solidFill>
                  <a:srgbClr val="FF0000"/>
                </a:solidFill>
              </a:rPr>
              <a:t>.</a:t>
            </a:r>
          </a:p>
          <a:p>
            <a:endParaRPr lang="en-US" sz="3600" dirty="0"/>
          </a:p>
        </p:txBody>
      </p:sp>
    </p:spTree>
    <p:extLst>
      <p:ext uri="{BB962C8B-B14F-4D97-AF65-F5344CB8AC3E}">
        <p14:creationId xmlns:p14="http://schemas.microsoft.com/office/powerpoint/2010/main" val="2311696386"/>
      </p:ext>
    </p:extLst>
  </p:cSld>
  <p:clrMapOvr>
    <a:masterClrMapping/>
  </p:clrMapOvr>
  <mc:AlternateContent xmlns:mc="http://schemas.openxmlformats.org/markup-compatibility/2006" xmlns:p14="http://schemas.microsoft.com/office/powerpoint/2010/main">
    <mc:Choice Requires="p14">
      <p:transition spd="slow" p14:dur="1200">
        <p14:prism/>
        <p:sndAc>
          <p:stSnd>
            <p:snd r:embed="rId2" name="explode.wav"/>
          </p:stSnd>
        </p:sndAc>
      </p:transition>
    </mc:Choice>
    <mc:Fallback xmlns="">
      <p:transition spd="slow">
        <p:fade/>
        <p:sndAc>
          <p:stSnd>
            <p:snd r:embed="rId4" name="explode.wav"/>
          </p:stSnd>
        </p:sndAc>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dirty="0" smtClean="0"/>
              <a:t>از نظر ماکس وبر موضوع جامعه شناسی تفهمی چه تفاوتی با علوم طبیعی دارد</a:t>
            </a:r>
            <a:r>
              <a:rPr lang="fa-IR" dirty="0" smtClean="0">
                <a:solidFill>
                  <a:srgbClr val="FF0000"/>
                </a:solidFill>
              </a:rPr>
              <a:t>؟</a:t>
            </a:r>
            <a:endParaRPr lang="en-US" dirty="0">
              <a:solidFill>
                <a:srgbClr val="FF0000"/>
              </a:solidFill>
            </a:endParaRPr>
          </a:p>
        </p:txBody>
      </p:sp>
      <p:sp>
        <p:nvSpPr>
          <p:cNvPr id="3" name="Subtitle 2"/>
          <p:cNvSpPr>
            <a:spLocks noGrp="1"/>
          </p:cNvSpPr>
          <p:nvPr>
            <p:ph type="subTitle" idx="1"/>
          </p:nvPr>
        </p:nvSpPr>
        <p:spPr/>
        <p:txBody>
          <a:bodyPr>
            <a:normAutofit fontScale="85000" lnSpcReduction="10000"/>
          </a:bodyPr>
          <a:lstStyle/>
          <a:p>
            <a:r>
              <a:rPr lang="fa-IR" dirty="0" smtClean="0">
                <a:solidFill>
                  <a:srgbClr val="FFC000"/>
                </a:solidFill>
              </a:rPr>
              <a:t>براساس این دیدگاه موضوع جامعه شناسی از نوع موضوعات طبیعی نیست که فقط با مشاهده و آزمون شناخته شود بلکه رفتارهای معناداری است که فقط از طریق فهم ودریافت معانی آنها شناخته شود</a:t>
            </a:r>
            <a:r>
              <a:rPr lang="fa-IR"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1036533176"/>
      </p:ext>
    </p:extLst>
  </p:cSld>
  <p:clrMapOvr>
    <a:masterClrMapping/>
  </p:clrMapOvr>
  <mc:AlternateContent xmlns:mc="http://schemas.openxmlformats.org/markup-compatibility/2006" xmlns:p14="http://schemas.microsoft.com/office/powerpoint/2010/main">
    <mc:Choice Requires="p14">
      <p:transition spd="slow" p14:dur="1400">
        <p14:doors dir="vert"/>
        <p:sndAc>
          <p:stSnd>
            <p:snd r:embed="rId2" name="push.wav"/>
          </p:stSnd>
        </p:sndAc>
      </p:transition>
    </mc:Choice>
    <mc:Fallback xmlns="">
      <p:transition spd="slow">
        <p:fade/>
        <p:sndAc>
          <p:stSnd>
            <p:snd r:embed="rId4" name="push.wav"/>
          </p:stSnd>
        </p:sndAc>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solidFill>
            <a:srgbClr val="00B0F0"/>
          </a:solidFill>
        </p:spPr>
        <p:txBody>
          <a:bodyPr/>
          <a:lstStyle/>
          <a:p>
            <a:r>
              <a:rPr lang="fa-IR" dirty="0" smtClean="0"/>
              <a:t>چه عاملی موجب پدید آمدن جامعه شناسی انتقادی شد؟</a:t>
            </a:r>
            <a:endParaRPr lang="en-US" dirty="0"/>
          </a:p>
        </p:txBody>
      </p:sp>
      <p:sp>
        <p:nvSpPr>
          <p:cNvPr id="3" name="Subtitle 2"/>
          <p:cNvSpPr>
            <a:spLocks noGrp="1"/>
          </p:cNvSpPr>
          <p:nvPr>
            <p:ph type="subTitle" idx="1"/>
          </p:nvPr>
        </p:nvSpPr>
        <p:spPr>
          <a:xfrm>
            <a:off x="1371600" y="3962400"/>
            <a:ext cx="6400800" cy="2362200"/>
          </a:xfrm>
        </p:spPr>
        <p:txBody>
          <a:bodyPr>
            <a:normAutofit fontScale="92500" lnSpcReduction="10000"/>
          </a:bodyPr>
          <a:lstStyle/>
          <a:p>
            <a:r>
              <a:rPr lang="fa-IR" dirty="0" smtClean="0">
                <a:solidFill>
                  <a:srgbClr val="FFC000"/>
                </a:solidFill>
              </a:rPr>
              <a:t>جامعه شناسی از پایان قرن نوزدهم با توجه به تفاوت در موضوع از علوم طبیعی فاصله گرفت ودر طی قرن بیستم با توجه به تفاوت روش خود نیز به تدریج به تدریج به روش های غیر تجربی اهمیت داد</a:t>
            </a:r>
            <a:r>
              <a:rPr lang="fa-IR"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695914835"/>
      </p:ext>
    </p:extLst>
  </p:cSld>
  <p:clrMapOvr>
    <a:masterClrMapping/>
  </p:clrMapOvr>
  <mc:AlternateContent xmlns:mc="http://schemas.openxmlformats.org/markup-compatibility/2006" xmlns:p14="http://schemas.microsoft.com/office/powerpoint/2010/main">
    <mc:Choice Requires="p14">
      <p:transition spd="slow" p14:dur="1600">
        <p14:prism isInverted="1"/>
        <p:sndAc>
          <p:stSnd>
            <p:snd r:embed="rId2" name="chimes.wav"/>
          </p:stSnd>
        </p:sndAc>
      </p:transition>
    </mc:Choice>
    <mc:Fallback xmlns="">
      <p:transition spd="slow">
        <p:fade/>
        <p:sndAc>
          <p:stSnd>
            <p:snd r:embed="rId4" name="chimes.wav"/>
          </p:stSnd>
        </p:sndAc>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762001"/>
            <a:ext cx="7772400" cy="2819399"/>
          </a:xfrm>
        </p:spPr>
        <p:txBody>
          <a:bodyPr/>
          <a:lstStyle/>
          <a:p>
            <a:r>
              <a:rPr lang="fa-IR" dirty="0" smtClean="0"/>
              <a:t>از نظر جامعه شناسی انتقادی رویکرد اثباتی و تفهمی چه دیدگاهی دارند</a:t>
            </a:r>
            <a:r>
              <a:rPr lang="fa-IR" dirty="0" smtClean="0">
                <a:solidFill>
                  <a:srgbClr val="FF0000"/>
                </a:solidFill>
              </a:rPr>
              <a:t>؟</a:t>
            </a:r>
            <a:endParaRPr lang="en-US" dirty="0">
              <a:solidFill>
                <a:srgbClr val="FF0000"/>
              </a:solidFill>
            </a:endParaRPr>
          </a:p>
        </p:txBody>
      </p:sp>
      <p:sp>
        <p:nvSpPr>
          <p:cNvPr id="3" name="Subtitle 2"/>
          <p:cNvSpPr>
            <a:spLocks noGrp="1"/>
          </p:cNvSpPr>
          <p:nvPr>
            <p:ph type="subTitle" idx="1"/>
          </p:nvPr>
        </p:nvSpPr>
        <p:spPr/>
        <p:txBody>
          <a:bodyPr/>
          <a:lstStyle/>
          <a:p>
            <a:r>
              <a:rPr lang="fa-IR" dirty="0" smtClean="0">
                <a:solidFill>
                  <a:srgbClr val="00B050"/>
                </a:solidFill>
              </a:rPr>
              <a:t>دیدگاه های </a:t>
            </a:r>
            <a:r>
              <a:rPr lang="fa-IR" dirty="0" smtClean="0">
                <a:solidFill>
                  <a:srgbClr val="002060"/>
                </a:solidFill>
              </a:rPr>
              <a:t>محافظه کارانه اند</a:t>
            </a:r>
            <a:r>
              <a:rPr lang="fa-IR" dirty="0" smtClean="0">
                <a:solidFill>
                  <a:srgbClr val="FF0000"/>
                </a:solidFill>
              </a:rPr>
              <a:t>.</a:t>
            </a:r>
          </a:p>
          <a:p>
            <a:r>
              <a:rPr lang="fa-IR" dirty="0" smtClean="0">
                <a:solidFill>
                  <a:srgbClr val="00B050"/>
                </a:solidFill>
              </a:rPr>
              <a:t>زیرا قادر به داوری نسبت به </a:t>
            </a:r>
            <a:r>
              <a:rPr lang="fa-IR" dirty="0" smtClean="0">
                <a:solidFill>
                  <a:srgbClr val="FFFF00"/>
                </a:solidFill>
              </a:rPr>
              <a:t>ارزش ها </a:t>
            </a:r>
            <a:r>
              <a:rPr lang="fa-IR" dirty="0" smtClean="0">
                <a:solidFill>
                  <a:srgbClr val="00B050"/>
                </a:solidFill>
              </a:rPr>
              <a:t>و </a:t>
            </a:r>
            <a:r>
              <a:rPr lang="fa-IR" dirty="0" smtClean="0">
                <a:solidFill>
                  <a:srgbClr val="FFC000"/>
                </a:solidFill>
              </a:rPr>
              <a:t>هنجارهای اجتماعی </a:t>
            </a:r>
            <a:r>
              <a:rPr lang="fa-IR" dirty="0" smtClean="0">
                <a:solidFill>
                  <a:srgbClr val="00B050"/>
                </a:solidFill>
              </a:rPr>
              <a:t>نیستند</a:t>
            </a:r>
            <a:r>
              <a:rPr lang="fa-IR" dirty="0" smtClean="0">
                <a:solidFill>
                  <a:srgbClr val="FF0000"/>
                </a:solidFill>
              </a:rPr>
              <a:t>.</a:t>
            </a:r>
            <a:endParaRPr lang="en-US" dirty="0">
              <a:solidFill>
                <a:srgbClr val="FF0000"/>
              </a:solidFill>
            </a:endParaRPr>
          </a:p>
        </p:txBody>
      </p:sp>
    </p:spTree>
    <p:extLst>
      <p:ext uri="{BB962C8B-B14F-4D97-AF65-F5344CB8AC3E}">
        <p14:creationId xmlns:p14="http://schemas.microsoft.com/office/powerpoint/2010/main" val="203271617"/>
      </p:ext>
    </p:extLst>
  </p:cSld>
  <p:clrMapOvr>
    <a:masterClrMapping/>
  </p:clrMapOvr>
  <mc:AlternateContent xmlns:mc="http://schemas.openxmlformats.org/markup-compatibility/2006" xmlns:p14="http://schemas.microsoft.com/office/powerpoint/2010/main">
    <mc:Choice Requires="p14">
      <p:transition spd="slow" p14:dur="900">
        <p14:warp dir="in"/>
        <p:sndAc>
          <p:stSnd>
            <p:snd r:embed="rId2" name="breeze.wav"/>
          </p:stSnd>
        </p:sndAc>
      </p:transition>
    </mc:Choice>
    <mc:Fallback xmlns="">
      <p:transition spd="slow">
        <p:fade/>
        <p:sndAc>
          <p:stSnd>
            <p:snd r:embed="rId4" name="breeze.wav"/>
          </p:stSnd>
        </p:sndAc>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04800" y="3962400"/>
            <a:ext cx="2971800" cy="2895600"/>
          </a:xfrm>
        </p:spPr>
        <p:txBody>
          <a:bodyPr>
            <a:noAutofit/>
          </a:bodyPr>
          <a:lstStyle/>
          <a:p>
            <a:r>
              <a:rPr lang="fa-IR" sz="13800" dirty="0" smtClean="0">
                <a:solidFill>
                  <a:srgbClr val="FF0000"/>
                </a:solidFill>
              </a:rPr>
              <a:t>پایان</a:t>
            </a:r>
            <a:endParaRPr lang="en-US" sz="13800" dirty="0">
              <a:solidFill>
                <a:srgbClr val="FF0000"/>
              </a:solidFill>
            </a:endParaRPr>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551601215"/>
      </p:ext>
    </p:extLst>
  </p:cSld>
  <p:clrMapOvr>
    <a:masterClrMapping/>
  </p:clrMapOvr>
  <mc:AlternateContent xmlns:mc="http://schemas.openxmlformats.org/markup-compatibility/2006" xmlns:p14="http://schemas.microsoft.com/office/powerpoint/2010/main">
    <mc:Choice Requires="p14">
      <p:transition spd="slow" p14:dur="1200">
        <p:dissolve/>
        <p:sndAc>
          <p:stSnd>
            <p:snd r:embed="rId2" name="applause.wav"/>
          </p:stSnd>
        </p:sndAc>
      </p:transition>
    </mc:Choice>
    <mc:Fallback xmlns="">
      <p:transition spd="slow">
        <p:dissolve/>
        <p:sndAc>
          <p:stSnd>
            <p:snd r:embed="rId4" name="applause.wav"/>
          </p:stSnd>
        </p:sndAc>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184</Words>
  <Application>Microsoft Office PowerPoint</Application>
  <PresentationFormat>On-screen Show (4:3)</PresentationFormat>
  <Paragraphs>14</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به نام خدا</vt:lpstr>
      <vt:lpstr>در قرن 19 روش حس گرایی یا تجربه گرایی بر علم تجربی غالب شد.</vt:lpstr>
      <vt:lpstr>از نظر ماکس وبر موضوع جامعه شناسی تفهمی چه تفاوتی با علوم طبیعی دارد؟</vt:lpstr>
      <vt:lpstr>چه عاملی موجب پدید آمدن جامعه شناسی انتقادی شد؟</vt:lpstr>
      <vt:lpstr>از نظر جامعه شناسی انتقادی رویکرد اثباتی و تفهمی چه دیدگاهی دارند؟</vt:lpstr>
      <vt:lpstr>پایان</vt:lpstr>
    </vt:vector>
  </TitlesOfParts>
  <Company>MRT www.Win2Farsi.com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به نام خدا</dc:title>
  <dc:creator>MRT Pack 24 DVDs</dc:creator>
  <cp:lastModifiedBy>MRT Pack 24 DVDs</cp:lastModifiedBy>
  <cp:revision>6</cp:revision>
  <dcterms:created xsi:type="dcterms:W3CDTF">2015-12-10T11:13:51Z</dcterms:created>
  <dcterms:modified xsi:type="dcterms:W3CDTF">2015-12-10T12:47:33Z</dcterms:modified>
</cp:coreProperties>
</file>