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notesSlides/notesSlide21.xml" ContentType="application/vnd.openxmlformats-officedocument.presentationml.notesSlide+xml"/>
  <Override PartName="/ppt/tags/tag28.xml" ContentType="application/vnd.openxmlformats-officedocument.presentationml.tags+xml"/>
  <Override PartName="/ppt/notesSlides/notesSlide22.xml" ContentType="application/vnd.openxmlformats-officedocument.presentationml.notesSlide+xml"/>
  <Override PartName="/ppt/tags/tag29.xml" ContentType="application/vnd.openxmlformats-officedocument.presentationml.tags+xml"/>
  <Override PartName="/ppt/notesSlides/notesSlide23.xml" ContentType="application/vnd.openxmlformats-officedocument.presentationml.notesSlide+xml"/>
  <Override PartName="/ppt/tags/tag30.xml" ContentType="application/vnd.openxmlformats-officedocument.presentationml.tags+xml"/>
  <Override PartName="/ppt/notesSlides/notesSlide24.xml" ContentType="application/vnd.openxmlformats-officedocument.presentationml.notesSlide+xml"/>
  <Override PartName="/ppt/tags/tag31.xml" ContentType="application/vnd.openxmlformats-officedocument.presentationml.tags+xml"/>
  <Override PartName="/ppt/notesSlides/notesSlide25.xml" ContentType="application/vnd.openxmlformats-officedocument.presentationml.notesSlide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tags/tag42.xml" ContentType="application/vnd.openxmlformats-officedocument.presentationml.tags+xml"/>
  <Override PartName="/ppt/notesSlides/notesSlide39.xml" ContentType="application/vnd.openxmlformats-officedocument.presentationml.notesSlide+xml"/>
  <Override PartName="/ppt/tags/tag4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notesSlides/notesSlide41.xml" ContentType="application/vnd.openxmlformats-officedocument.presentationml.notesSlide+xml"/>
  <Override PartName="/ppt/tags/tag4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45.xml" ContentType="application/vnd.openxmlformats-officedocument.presentationml.notesSlide+xml"/>
  <Override PartName="/ppt/tags/tag49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55.xml" ContentType="application/vnd.openxmlformats-officedocument.presentationml.tags+xml"/>
  <Override PartName="/ppt/notesSlides/notesSlide55.xml" ContentType="application/vnd.openxmlformats-officedocument.presentationml.notesSlide+xml"/>
  <Override PartName="/ppt/tags/tag56.xml" ContentType="application/vnd.openxmlformats-officedocument.presentationml.tags+xml"/>
  <Override PartName="/ppt/notesSlides/notesSlide56.xml" ContentType="application/vnd.openxmlformats-officedocument.presentationml.notesSlide+xml"/>
  <Override PartName="/ppt/tags/tag57.xml" ContentType="application/vnd.openxmlformats-officedocument.presentationml.tags+xml"/>
  <Override PartName="/ppt/notesSlides/notesSlide57.xml" ContentType="application/vnd.openxmlformats-officedocument.presentationml.notesSlide+xml"/>
  <Override PartName="/ppt/tags/tag58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59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60.xml" ContentType="application/vnd.openxmlformats-officedocument.presentationml.tags+xml"/>
  <Override PartName="/ppt/notesSlides/notesSlide68.xml" ContentType="application/vnd.openxmlformats-officedocument.presentationml.notesSlide+xml"/>
  <Override PartName="/ppt/tags/tag61.xml" ContentType="application/vnd.openxmlformats-officedocument.presentationml.tags+xml"/>
  <Override PartName="/ppt/notesSlides/notesSlide69.xml" ContentType="application/vnd.openxmlformats-officedocument.presentationml.notesSlide+xml"/>
  <Override PartName="/ppt/tags/tag62.xml" ContentType="application/vnd.openxmlformats-officedocument.presentationml.tags+xml"/>
  <Override PartName="/ppt/notesSlides/notesSlide70.xml" ContentType="application/vnd.openxmlformats-officedocument.presentationml.notesSlide+xml"/>
  <Override PartName="/ppt/tags/tag63.xml" ContentType="application/vnd.openxmlformats-officedocument.presentationml.tags+xml"/>
  <Override PartName="/ppt/notesSlides/notesSlide7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7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7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7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77.xml" ContentType="application/vnd.openxmlformats-officedocument.presentationml.notesSlide+xml"/>
  <Override PartName="/ppt/tags/tag76.xml" ContentType="application/vnd.openxmlformats-officedocument.presentationml.tags+xml"/>
  <Override PartName="/ppt/notesSlides/notesSlide78.xml" ContentType="application/vnd.openxmlformats-officedocument.presentationml.notesSlide+xml"/>
  <Override PartName="/ppt/tags/tag77.xml" ContentType="application/vnd.openxmlformats-officedocument.presentationml.tags+xml"/>
  <Override PartName="/ppt/notesSlides/notesSlide79.xml" ContentType="application/vnd.openxmlformats-officedocument.presentationml.notesSlide+xml"/>
  <Override PartName="/ppt/tags/tag78.xml" ContentType="application/vnd.openxmlformats-officedocument.presentationml.tags+xml"/>
  <Override PartName="/ppt/notesSlides/notesSlide80.xml" ContentType="application/vnd.openxmlformats-officedocument.presentationml.notesSlide+xml"/>
  <Override PartName="/ppt/tags/tag79.xml" ContentType="application/vnd.openxmlformats-officedocument.presentationml.tags+xml"/>
  <Override PartName="/ppt/notesSlides/notesSlide81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48" r:id="rId2"/>
    <p:sldId id="347" r:id="rId3"/>
    <p:sldId id="261" r:id="rId4"/>
    <p:sldId id="288" r:id="rId5"/>
    <p:sldId id="289" r:id="rId6"/>
    <p:sldId id="290" r:id="rId7"/>
    <p:sldId id="291" r:id="rId8"/>
    <p:sldId id="281" r:id="rId9"/>
    <p:sldId id="282" r:id="rId10"/>
    <p:sldId id="293" r:id="rId11"/>
    <p:sldId id="349" r:id="rId12"/>
    <p:sldId id="283" r:id="rId13"/>
    <p:sldId id="284" r:id="rId14"/>
    <p:sldId id="294" r:id="rId15"/>
    <p:sldId id="295" r:id="rId16"/>
    <p:sldId id="296" r:id="rId17"/>
    <p:sldId id="350" r:id="rId18"/>
    <p:sldId id="299" r:id="rId19"/>
    <p:sldId id="300" r:id="rId20"/>
    <p:sldId id="343" r:id="rId21"/>
    <p:sldId id="303" r:id="rId22"/>
    <p:sldId id="342" r:id="rId23"/>
    <p:sldId id="302" r:id="rId24"/>
    <p:sldId id="314" r:id="rId25"/>
    <p:sldId id="297" r:id="rId26"/>
    <p:sldId id="311" r:id="rId27"/>
    <p:sldId id="298" r:id="rId28"/>
    <p:sldId id="304" r:id="rId29"/>
    <p:sldId id="305" r:id="rId30"/>
    <p:sldId id="306" r:id="rId31"/>
    <p:sldId id="312" r:id="rId32"/>
    <p:sldId id="313" r:id="rId33"/>
    <p:sldId id="310" r:id="rId34"/>
    <p:sldId id="307" r:id="rId35"/>
    <p:sldId id="322" r:id="rId36"/>
    <p:sldId id="320" r:id="rId37"/>
    <p:sldId id="353" r:id="rId38"/>
    <p:sldId id="321" r:id="rId39"/>
    <p:sldId id="315" r:id="rId40"/>
    <p:sldId id="316" r:id="rId41"/>
    <p:sldId id="317" r:id="rId42"/>
    <p:sldId id="318" r:id="rId43"/>
    <p:sldId id="323" r:id="rId44"/>
    <p:sldId id="329" r:id="rId45"/>
    <p:sldId id="331" r:id="rId46"/>
    <p:sldId id="332" r:id="rId47"/>
    <p:sldId id="319" r:id="rId48"/>
    <p:sldId id="324" r:id="rId49"/>
    <p:sldId id="334" r:id="rId50"/>
    <p:sldId id="335" r:id="rId51"/>
    <p:sldId id="336" r:id="rId52"/>
    <p:sldId id="333" r:id="rId53"/>
    <p:sldId id="325" r:id="rId54"/>
    <p:sldId id="328" r:id="rId55"/>
    <p:sldId id="337" r:id="rId56"/>
    <p:sldId id="338" r:id="rId57"/>
    <p:sldId id="341" r:id="rId58"/>
    <p:sldId id="340" r:id="rId59"/>
    <p:sldId id="339" r:id="rId60"/>
    <p:sldId id="262" r:id="rId61"/>
    <p:sldId id="344" r:id="rId62"/>
    <p:sldId id="359" r:id="rId63"/>
    <p:sldId id="354" r:id="rId64"/>
    <p:sldId id="345" r:id="rId65"/>
    <p:sldId id="346" r:id="rId66"/>
    <p:sldId id="356" r:id="rId67"/>
    <p:sldId id="357" r:id="rId68"/>
    <p:sldId id="286" r:id="rId69"/>
    <p:sldId id="267" r:id="rId70"/>
    <p:sldId id="355" r:id="rId71"/>
    <p:sldId id="358" r:id="rId72"/>
    <p:sldId id="360" r:id="rId73"/>
    <p:sldId id="369" r:id="rId74"/>
    <p:sldId id="368" r:id="rId75"/>
    <p:sldId id="367" r:id="rId76"/>
    <p:sldId id="365" r:id="rId77"/>
    <p:sldId id="373" r:id="rId78"/>
    <p:sldId id="268" r:id="rId79"/>
    <p:sldId id="269" r:id="rId80"/>
    <p:sldId id="370" r:id="rId81"/>
    <p:sldId id="371" r:id="rId82"/>
    <p:sldId id="372" r:id="rId83"/>
    <p:sldId id="277" r:id="rId84"/>
  </p:sldIdLst>
  <p:sldSz cx="9144000" cy="6858000" type="screen4x3"/>
  <p:notesSz cx="6858000" cy="9144000"/>
  <p:embeddedFontLst>
    <p:embeddedFont>
      <p:font typeface="Georgia" pitchFamily="18" charset="0"/>
      <p:regular r:id="rId87"/>
      <p:bold r:id="rId88"/>
      <p:italic r:id="rId89"/>
      <p:boldItalic r:id="rId90"/>
    </p:embeddedFont>
    <p:embeddedFont>
      <p:font typeface="Comic Sans MS" pitchFamily="66" charset="0"/>
      <p:regular r:id="rId91"/>
      <p:bold r:id="rId92"/>
    </p:embeddedFont>
    <p:embeddedFont>
      <p:font typeface="B Titr" pitchFamily="2" charset="-78"/>
      <p:bold r:id="rId93"/>
    </p:embeddedFont>
    <p:embeddedFont>
      <p:font typeface="_MRT_Win2Farsi_1" charset="0"/>
      <p:regular r:id="rId94"/>
    </p:embeddedFont>
    <p:embeddedFont>
      <p:font typeface="B Mitra" pitchFamily="2" charset="-78"/>
      <p:regular r:id="rId95"/>
      <p:bold r:id="rId96"/>
    </p:embeddedFont>
    <p:embeddedFont>
      <p:font typeface="B Nikoo" pitchFamily="2" charset="-78"/>
      <p:regular r:id="rId97"/>
      <p:italic r:id="rId98"/>
    </p:embeddedFont>
    <p:embeddedFont>
      <p:font typeface="Calibri" pitchFamily="34" charset="0"/>
      <p:regular r:id="rId99"/>
      <p:bold r:id="rId100"/>
      <p:italic r:id="rId101"/>
      <p:boldItalic r:id="rId102"/>
    </p:embeddedFont>
    <p:embeddedFont>
      <p:font typeface="110_Besmellah"/>
      <p:regular r:id="rId103"/>
    </p:embeddedFont>
    <p:embeddedFont>
      <p:font typeface="B Yekan" pitchFamily="2" charset="-78"/>
      <p:regular r:id="rId104"/>
    </p:embeddedFont>
    <p:embeddedFont>
      <p:font typeface="LowerEastSide"/>
      <p:regular r:id="rId10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348"/>
            <p14:sldId id="347"/>
          </p14:sldIdLst>
        </p14:section>
        <p14:section name="Overview and Objectives" id="{ABA716BF-3A5C-4ADB-94C9-CFEF84EBA240}">
          <p14:sldIdLst>
            <p14:sldId id="261"/>
            <p14:sldId id="288"/>
            <p14:sldId id="289"/>
            <p14:sldId id="290"/>
            <p14:sldId id="291"/>
            <p14:sldId id="281"/>
            <p14:sldId id="282"/>
            <p14:sldId id="293"/>
            <p14:sldId id="349"/>
            <p14:sldId id="283"/>
            <p14:sldId id="284"/>
            <p14:sldId id="294"/>
            <p14:sldId id="295"/>
            <p14:sldId id="296"/>
            <p14:sldId id="350"/>
            <p14:sldId id="299"/>
            <p14:sldId id="300"/>
            <p14:sldId id="343"/>
            <p14:sldId id="303"/>
            <p14:sldId id="342"/>
            <p14:sldId id="302"/>
            <p14:sldId id="314"/>
            <p14:sldId id="297"/>
            <p14:sldId id="311"/>
            <p14:sldId id="298"/>
            <p14:sldId id="304"/>
            <p14:sldId id="305"/>
            <p14:sldId id="306"/>
            <p14:sldId id="312"/>
            <p14:sldId id="313"/>
            <p14:sldId id="310"/>
            <p14:sldId id="307"/>
            <p14:sldId id="322"/>
            <p14:sldId id="320"/>
            <p14:sldId id="353"/>
            <p14:sldId id="321"/>
            <p14:sldId id="315"/>
            <p14:sldId id="316"/>
            <p14:sldId id="317"/>
            <p14:sldId id="318"/>
            <p14:sldId id="323"/>
            <p14:sldId id="329"/>
            <p14:sldId id="331"/>
            <p14:sldId id="332"/>
            <p14:sldId id="319"/>
            <p14:sldId id="324"/>
            <p14:sldId id="334"/>
            <p14:sldId id="335"/>
            <p14:sldId id="336"/>
            <p14:sldId id="333"/>
            <p14:sldId id="325"/>
            <p14:sldId id="328"/>
            <p14:sldId id="337"/>
            <p14:sldId id="338"/>
            <p14:sldId id="341"/>
            <p14:sldId id="340"/>
            <p14:sldId id="339"/>
            <p14:sldId id="262"/>
            <p14:sldId id="344"/>
            <p14:sldId id="359"/>
            <p14:sldId id="354"/>
            <p14:sldId id="345"/>
            <p14:sldId id="346"/>
            <p14:sldId id="356"/>
            <p14:sldId id="357"/>
          </p14:sldIdLst>
        </p14:section>
        <p14:section name="Topic 1" id="{6D9936A3-3945-4757-BC8B-B5C252D8E036}">
          <p14:sldIdLst>
            <p14:sldId id="286"/>
            <p14:sldId id="267"/>
            <p14:sldId id="355"/>
            <p14:sldId id="358"/>
            <p14:sldId id="360"/>
          </p14:sldIdLst>
        </p14:section>
        <p14:section name="Sample Slides for Visuals" id="{BAB3A466-96C9-4230-9978-795378D75699}">
          <p14:sldIdLst>
            <p14:sldId id="369"/>
            <p14:sldId id="368"/>
            <p14:sldId id="367"/>
            <p14:sldId id="365"/>
            <p14:sldId id="373"/>
            <p14:sldId id="268"/>
            <p14:sldId id="269"/>
            <p14:sldId id="370"/>
            <p14:sldId id="371"/>
            <p14:sldId id="372"/>
          </p14:sldIdLst>
        </p14:section>
        <p14:section name="Case Study" id="{8C0305C9-B152-4FBA-A789-FE1976D53990}">
          <p14:sldIdLst/>
        </p14:section>
        <p14:section name="Conclusion and Summary" id="{790CEF5B-569A-4C2F-BED5-750B08C0E5AD}">
          <p14:sldIdLst>
            <p14:sldId id="277"/>
          </p14:sldIdLst>
        </p14:section>
        <p14:section name="Appendix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2BE7"/>
    <a:srgbClr val="5D84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4014" autoAdjust="0"/>
  </p:normalViewPr>
  <p:slideViewPr>
    <p:cSldViewPr>
      <p:cViewPr varScale="1">
        <p:scale>
          <a:sx n="86" d="100"/>
          <a:sy n="86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1.fntdata"/><Relationship Id="rId102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4.fntdata"/><Relationship Id="rId95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4.fntdata"/><Relationship Id="rId105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openxmlformats.org/officeDocument/2006/relationships/font" Target="fonts/font7.fntdata"/><Relationship Id="rId98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7.fntdata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font" Target="fonts/font8.fntdata"/><Relationship Id="rId99" Type="http://schemas.openxmlformats.org/officeDocument/2006/relationships/font" Target="fonts/font13.fntdata"/><Relationship Id="rId10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1.fntdata"/><Relationship Id="rId104" Type="http://schemas.openxmlformats.org/officeDocument/2006/relationships/font" Target="fonts/font1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3200" dirty="0" smtClean="0"/>
            <a:t>Network</a:t>
          </a:r>
          <a:endParaRPr lang="en-US" sz="32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3200" dirty="0" smtClean="0"/>
            <a:t>Data link</a:t>
          </a:r>
          <a:endParaRPr lang="en-US" sz="32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Switches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3200" dirty="0" smtClean="0"/>
            <a:t>Physical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Routers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312989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3129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312989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A7C7DE-5376-4088-8CBE-2C44E3D01BE6}" type="presOf" srcId="{C59269D0-92A5-481C-BA64-727AFB0DD545}" destId="{B37A5355-225B-4C6F-AED7-6C620F99EECC}" srcOrd="0" destOrd="0" presId="urn:microsoft.com/office/officeart/2005/8/layout/vList5"/>
    <dgm:cxn modelId="{8243F7C5-4199-495F-8A34-F9B7098D20DB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025CF928-BEE6-4AFB-98C7-74C1159A926A}" type="presOf" srcId="{1E4D3931-0DBD-4211-A24A-6AF364284B1E}" destId="{D54B1729-BC98-42C1-9C6C-D65DCBA4358F}" srcOrd="0" destOrd="0" presId="urn:microsoft.com/office/officeart/2005/8/layout/vList5"/>
    <dgm:cxn modelId="{5B39E626-4475-4E49-B94F-A4A5320F6A88}" type="presOf" srcId="{74EE5CD8-078F-4590-BF9C-A341A294A016}" destId="{7E429971-BC57-430F-BB25-C0574E5E39E3}" srcOrd="0" destOrd="0" presId="urn:microsoft.com/office/officeart/2005/8/layout/vList5"/>
    <dgm:cxn modelId="{7F624D49-9E57-481B-8F00-075C23DB7B47}" type="presOf" srcId="{6BE4E373-0656-4EDC-821E-BE09C952B1F6}" destId="{C7C3E6FD-D83F-4BDA-907E-B5EE041DA931}" srcOrd="0" destOrd="0" presId="urn:microsoft.com/office/officeart/2005/8/layout/vList5"/>
    <dgm:cxn modelId="{0E7F782A-E8B1-4DBD-A61F-287A023B3F2F}" type="presOf" srcId="{F6FEADD9-F67D-41F5-BA4C-3C84956E7F46}" destId="{AAE7A1E6-6847-453D-B55B-8A82BF138C1D}" srcOrd="0" destOrd="0" presId="urn:microsoft.com/office/officeart/2005/8/layout/vList5"/>
    <dgm:cxn modelId="{79DD1165-924B-4623-AF33-9ADF5A84DE7D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BDA05C59-2F95-4D1E-B880-F05DE3C64D75}" type="presParOf" srcId="{AAE7A1E6-6847-453D-B55B-8A82BF138C1D}" destId="{C4407577-18A2-46E0-8805-2838042EB67A}" srcOrd="0" destOrd="0" presId="urn:microsoft.com/office/officeart/2005/8/layout/vList5"/>
    <dgm:cxn modelId="{652B35BF-8BA0-4831-8DDD-4877AFAA89BC}" type="presParOf" srcId="{C4407577-18A2-46E0-8805-2838042EB67A}" destId="{7E429971-BC57-430F-BB25-C0574E5E39E3}" srcOrd="0" destOrd="0" presId="urn:microsoft.com/office/officeart/2005/8/layout/vList5"/>
    <dgm:cxn modelId="{33B90B38-E6CB-429F-A627-B3A16A228705}" type="presParOf" srcId="{C4407577-18A2-46E0-8805-2838042EB67A}" destId="{D54B1729-BC98-42C1-9C6C-D65DCBA4358F}" srcOrd="1" destOrd="0" presId="urn:microsoft.com/office/officeart/2005/8/layout/vList5"/>
    <dgm:cxn modelId="{E9ABEB2F-9EAE-475F-8117-58A42DFAF9CC}" type="presParOf" srcId="{AAE7A1E6-6847-453D-B55B-8A82BF138C1D}" destId="{AB8574CC-D4F2-4555-AEE3-F4EE58B11D03}" srcOrd="1" destOrd="0" presId="urn:microsoft.com/office/officeart/2005/8/layout/vList5"/>
    <dgm:cxn modelId="{42921948-4EB4-491E-AE0D-578174A70F0E}" type="presParOf" srcId="{AAE7A1E6-6847-453D-B55B-8A82BF138C1D}" destId="{85B8F607-FDD8-476A-ADBE-E1250824F294}" srcOrd="2" destOrd="0" presId="urn:microsoft.com/office/officeart/2005/8/layout/vList5"/>
    <dgm:cxn modelId="{78E0B20F-B3D0-4CB8-99F1-A034D8B414C2}" type="presParOf" srcId="{85B8F607-FDD8-476A-ADBE-E1250824F294}" destId="{C04276DC-EE64-470A-B8BC-09067B8045FA}" srcOrd="0" destOrd="0" presId="urn:microsoft.com/office/officeart/2005/8/layout/vList5"/>
    <dgm:cxn modelId="{FE6E5C84-7D36-4B86-8D08-9858BD75116E}" type="presParOf" srcId="{85B8F607-FDD8-476A-ADBE-E1250824F294}" destId="{B37A5355-225B-4C6F-AED7-6C620F99EECC}" srcOrd="1" destOrd="0" presId="urn:microsoft.com/office/officeart/2005/8/layout/vList5"/>
    <dgm:cxn modelId="{903F8C52-FBDC-4ABE-8247-BE3B251A41A2}" type="presParOf" srcId="{AAE7A1E6-6847-453D-B55B-8A82BF138C1D}" destId="{5ACAA866-A8A8-4183-97B5-CEEAB1525C60}" srcOrd="3" destOrd="0" presId="urn:microsoft.com/office/officeart/2005/8/layout/vList5"/>
    <dgm:cxn modelId="{12FB3CA9-43E0-4C71-8305-A3E4A564E9D0}" type="presParOf" srcId="{AAE7A1E6-6847-453D-B55B-8A82BF138C1D}" destId="{477213BE-9E91-4950-8451-7F60796F47F4}" srcOrd="4" destOrd="0" presId="urn:microsoft.com/office/officeart/2005/8/layout/vList5"/>
    <dgm:cxn modelId="{FFDC22B9-A3ED-4EEC-9D0D-6DAF3D36E715}" type="presParOf" srcId="{477213BE-9E91-4950-8451-7F60796F47F4}" destId="{F5034101-5B7D-4FE7-B47A-5A48CF39606B}" srcOrd="0" destOrd="0" presId="urn:microsoft.com/office/officeart/2005/8/layout/vList5"/>
    <dgm:cxn modelId="{15938E0D-157B-40F8-BF61-BC8FD17A56FE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107698" y="-999258"/>
          <a:ext cx="769281" cy="29630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Routers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10822" y="97618"/>
        <a:ext cx="2963033" cy="769281"/>
      </dsp:txXfrm>
    </dsp:sp>
    <dsp:sp modelId="{7E429971-BC57-430F-BB25-C0574E5E39E3}">
      <dsp:nvSpPr>
        <dsp:cNvPr id="0" name=""/>
        <dsp:cNvSpPr/>
      </dsp:nvSpPr>
      <dsp:spPr>
        <a:xfrm>
          <a:off x="1591" y="0"/>
          <a:ext cx="2009231" cy="9616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Network</a:t>
          </a:r>
          <a:endParaRPr lang="en-US" sz="3200" kern="1200" dirty="0"/>
        </a:p>
      </dsp:txBody>
      <dsp:txXfrm>
        <a:off x="48532" y="46941"/>
        <a:ext cx="1915349" cy="867719"/>
      </dsp:txXfrm>
    </dsp:sp>
    <dsp:sp modelId="{B37A5355-225B-4C6F-AED7-6C620F99EECC}">
      <dsp:nvSpPr>
        <dsp:cNvPr id="0" name=""/>
        <dsp:cNvSpPr/>
      </dsp:nvSpPr>
      <dsp:spPr>
        <a:xfrm rot="5400000">
          <a:off x="3107698" y="10423"/>
          <a:ext cx="769281" cy="2963033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Switches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10822" y="1107299"/>
        <a:ext cx="2963033" cy="769281"/>
      </dsp:txXfrm>
    </dsp:sp>
    <dsp:sp modelId="{C04276DC-EE64-470A-B8BC-09067B8045FA}">
      <dsp:nvSpPr>
        <dsp:cNvPr id="0" name=""/>
        <dsp:cNvSpPr/>
      </dsp:nvSpPr>
      <dsp:spPr>
        <a:xfrm>
          <a:off x="1591" y="1011139"/>
          <a:ext cx="2009231" cy="96160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 link</a:t>
          </a:r>
          <a:endParaRPr lang="en-US" sz="3200" kern="1200" dirty="0"/>
        </a:p>
      </dsp:txBody>
      <dsp:txXfrm>
        <a:off x="48532" y="1058080"/>
        <a:ext cx="1915349" cy="867719"/>
      </dsp:txXfrm>
    </dsp:sp>
    <dsp:sp modelId="{C7C3E6FD-D83F-4BDA-907E-B5EE041DA931}">
      <dsp:nvSpPr>
        <dsp:cNvPr id="0" name=""/>
        <dsp:cNvSpPr/>
      </dsp:nvSpPr>
      <dsp:spPr>
        <a:xfrm rot="5400000">
          <a:off x="3107698" y="1020105"/>
          <a:ext cx="769281" cy="2963033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Hubs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010822" y="2116981"/>
        <a:ext cx="2963033" cy="769281"/>
      </dsp:txXfrm>
    </dsp:sp>
    <dsp:sp modelId="{F5034101-5B7D-4FE7-B47A-5A48CF39606B}">
      <dsp:nvSpPr>
        <dsp:cNvPr id="0" name=""/>
        <dsp:cNvSpPr/>
      </dsp:nvSpPr>
      <dsp:spPr>
        <a:xfrm>
          <a:off x="1591" y="2020821"/>
          <a:ext cx="2009231" cy="96160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Physical</a:t>
          </a:r>
          <a:endParaRPr lang="en-US" sz="4400" kern="1200" dirty="0"/>
        </a:p>
      </dsp:txBody>
      <dsp:txXfrm>
        <a:off x="48532" y="2067762"/>
        <a:ext cx="1915349" cy="86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0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8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slides to each topic section as necessary, including slides with tables, graphs, and images. </a:t>
            </a:r>
          </a:p>
          <a:p>
            <a:r>
              <a:rPr lang="en-US" dirty="0" smtClean="0"/>
              <a:t>See next section for sample</a:t>
            </a:r>
            <a:r>
              <a:rPr lang="en-US" baseline="0" dirty="0" smtClean="0"/>
              <a:t> </a:t>
            </a:r>
            <a:r>
              <a:rPr lang="en-US" dirty="0" smtClean="0"/>
              <a:t>table,</a:t>
            </a:r>
            <a:r>
              <a:rPr lang="en-US" baseline="0" dirty="0" smtClean="0"/>
              <a:t> graph, image, and video layouts.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83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6" Type="http://schemas.openxmlformats.org/officeDocument/2006/relationships/hyperlink" Target="CSMA.EX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hyperlink" Target="IPFragmentation.ex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hyperlink" Target="HubsandSwitches.ex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6" Type="http://schemas.openxmlformats.org/officeDocument/2006/relationships/hyperlink" Target="Subnet_Masking.ex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hyperlink" Target="NAT.EXE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image" Target="../media/image15.pn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5" Type="http://schemas.openxmlformats.org/officeDocument/2006/relationships/hyperlink" Target="DataEncapsulation.exe" TargetMode="External"/><Relationship Id="rId4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5" Type="http://schemas.openxmlformats.org/officeDocument/2006/relationships/image" Target="../media/image15.png"/><Relationship Id="rId4" Type="http://schemas.openxmlformats.org/officeDocument/2006/relationships/image" Target="../media/image3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Relationship Id="rId5" Type="http://schemas.openxmlformats.org/officeDocument/2006/relationships/image" Target="../media/image35.pn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5" Type="http://schemas.openxmlformats.org/officeDocument/2006/relationships/image" Target="../media/image3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62.xml"/><Relationship Id="rId4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4" Type="http://schemas.openxmlformats.org/officeDocument/2006/relationships/image" Target="../media/image44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7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7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6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7.xml"/><Relationship Id="rId4" Type="http://schemas.openxmlformats.org/officeDocument/2006/relationships/image" Target="../media/image49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8.xml"/><Relationship Id="rId4" Type="http://schemas.openxmlformats.org/officeDocument/2006/relationships/image" Target="../media/image50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9.xml"/><Relationship Id="rId4" Type="http://schemas.openxmlformats.org/officeDocument/2006/relationships/image" Target="../media/image51.jp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1484784"/>
            <a:ext cx="5472608" cy="37702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r"/>
            <a:r>
              <a:rPr lang="en-US" sz="239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110_Besmellah" pitchFamily="2" charset="0"/>
              </a:rPr>
              <a:t>j</a:t>
            </a:r>
            <a:endParaRPr lang="fa-IR" sz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_MRT_Win2Farsi_1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93376"/>
      </p:ext>
    </p:extLst>
  </p:cSld>
  <p:clrMapOvr>
    <a:masterClrMapping/>
  </p:clrMapOvr>
  <p:transition spd="slow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0736" y="1764391"/>
            <a:ext cx="5682529" cy="332921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فیزیکی</a:t>
            </a:r>
          </a:p>
        </p:txBody>
      </p:sp>
    </p:spTree>
    <p:extLst>
      <p:ext uri="{BB962C8B-B14F-4D97-AF65-F5344CB8AC3E}">
        <p14:creationId xmlns:p14="http://schemas.microsoft.com/office/powerpoint/2010/main" val="366344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فیزیکی</a:t>
            </a:r>
          </a:p>
          <a:p>
            <a:pPr algn="r"/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	</a:t>
            </a:r>
            <a:r>
              <a:rPr lang="fa-IR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حالت های انتقال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2268" y="1745803"/>
            <a:ext cx="3097598" cy="10081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تک باند</a:t>
            </a:r>
            <a:r>
              <a:rPr lang="fa-IR" sz="2600" dirty="0">
                <a:cs typeface="B Mitra" panose="00000400000000000000" pitchFamily="2" charset="-78"/>
              </a:rPr>
              <a:t>	</a:t>
            </a:r>
            <a:r>
              <a:rPr lang="en-US" sz="2600" dirty="0">
                <a:cs typeface="B Mitra" panose="00000400000000000000" pitchFamily="2" charset="-78"/>
              </a:rPr>
              <a:t>(</a:t>
            </a:r>
            <a:r>
              <a:rPr lang="en-US" sz="2600" dirty="0" smtClean="0">
                <a:cs typeface="B Mitra" panose="00000400000000000000" pitchFamily="2" charset="-78"/>
              </a:rPr>
              <a:t>Base </a:t>
            </a:r>
            <a:r>
              <a:rPr lang="en-US" sz="2600" dirty="0">
                <a:cs typeface="B Mitra" panose="00000400000000000000" pitchFamily="2" charset="-78"/>
              </a:rPr>
              <a:t>Bond</a:t>
            </a:r>
            <a:r>
              <a:rPr lang="en-US" sz="2600" dirty="0" smtClean="0">
                <a:cs typeface="B Mitra" panose="00000400000000000000" pitchFamily="2" charset="-78"/>
              </a:rPr>
              <a:t>)</a:t>
            </a:r>
            <a:endParaRPr lang="fa-IR" sz="2600" dirty="0">
              <a:cs typeface="B Mitra" panose="00000400000000000000" pitchFamily="2" charset="-78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2267272" y="2249859"/>
            <a:ext cx="6553200" cy="1827213"/>
            <a:chOff x="720" y="1392"/>
            <a:chExt cx="4128" cy="1151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728" y="1392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1680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frequency</a:t>
              </a: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728" y="2208"/>
              <a:ext cx="31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048" y="2255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time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776" y="1584"/>
              <a:ext cx="2880" cy="57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30972" y="2567358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930972" y="2795958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930972" y="3024558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30972" y="3253158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</a:endParaRPr>
          </a:p>
        </p:txBody>
      </p: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2254572" y="4842148"/>
            <a:ext cx="6553200" cy="1827212"/>
            <a:chOff x="720" y="2977"/>
            <a:chExt cx="4128" cy="1151"/>
          </a:xfrm>
        </p:grpSpPr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frequency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time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3930972" y="5129336"/>
            <a:ext cx="3886200" cy="914400"/>
            <a:chOff x="1776" y="3168"/>
            <a:chExt cx="2448" cy="576"/>
          </a:xfrm>
        </p:grpSpPr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4159572" y="5129336"/>
            <a:ext cx="3886200" cy="914400"/>
            <a:chOff x="1920" y="3168"/>
            <a:chExt cx="2448" cy="576"/>
          </a:xfrm>
        </p:grpSpPr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41" name="Group 34"/>
          <p:cNvGrpSpPr>
            <a:grpSpLocks/>
          </p:cNvGrpSpPr>
          <p:nvPr/>
        </p:nvGrpSpPr>
        <p:grpSpPr bwMode="auto">
          <a:xfrm>
            <a:off x="4388172" y="5129336"/>
            <a:ext cx="3886200" cy="914400"/>
            <a:chOff x="2064" y="3168"/>
            <a:chExt cx="2448" cy="576"/>
          </a:xfrm>
        </p:grpSpPr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47" name="Group 40"/>
          <p:cNvGrpSpPr>
            <a:grpSpLocks/>
          </p:cNvGrpSpPr>
          <p:nvPr/>
        </p:nvGrpSpPr>
        <p:grpSpPr bwMode="auto">
          <a:xfrm>
            <a:off x="4616772" y="5129336"/>
            <a:ext cx="3886200" cy="914400"/>
            <a:chOff x="2208" y="3168"/>
            <a:chExt cx="2448" cy="576"/>
          </a:xfrm>
        </p:grpSpPr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53" name="Group 46"/>
          <p:cNvGrpSpPr>
            <a:grpSpLocks/>
          </p:cNvGrpSpPr>
          <p:nvPr/>
        </p:nvGrpSpPr>
        <p:grpSpPr bwMode="auto">
          <a:xfrm>
            <a:off x="3930972" y="2795958"/>
            <a:ext cx="4572000" cy="457200"/>
            <a:chOff x="1776" y="1728"/>
            <a:chExt cx="2880" cy="288"/>
          </a:xfrm>
        </p:grpSpPr>
        <p:sp>
          <p:nvSpPr>
            <p:cNvPr id="54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6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57" name="Group 50"/>
          <p:cNvGrpSpPr>
            <a:grpSpLocks/>
          </p:cNvGrpSpPr>
          <p:nvPr/>
        </p:nvGrpSpPr>
        <p:grpSpPr bwMode="auto">
          <a:xfrm>
            <a:off x="4159572" y="5129336"/>
            <a:ext cx="4114800" cy="914400"/>
            <a:chOff x="1920" y="3168"/>
            <a:chExt cx="2592" cy="576"/>
          </a:xfrm>
        </p:grpSpPr>
        <p:sp>
          <p:nvSpPr>
            <p:cNvPr id="58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59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0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1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2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3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4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5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6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7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8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69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0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1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2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3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4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5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6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77" name="Group 70"/>
          <p:cNvGrpSpPr>
            <a:grpSpLocks/>
          </p:cNvGrpSpPr>
          <p:nvPr/>
        </p:nvGrpSpPr>
        <p:grpSpPr bwMode="auto">
          <a:xfrm>
            <a:off x="3930972" y="2681658"/>
            <a:ext cx="4572000" cy="685800"/>
            <a:chOff x="1776" y="1656"/>
            <a:chExt cx="2880" cy="432"/>
          </a:xfrm>
        </p:grpSpPr>
        <p:sp>
          <p:nvSpPr>
            <p:cNvPr id="78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79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0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1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grpSp>
        <p:nvGrpSpPr>
          <p:cNvPr id="82" name="Group 75"/>
          <p:cNvGrpSpPr>
            <a:grpSpLocks/>
          </p:cNvGrpSpPr>
          <p:nvPr/>
        </p:nvGrpSpPr>
        <p:grpSpPr bwMode="auto">
          <a:xfrm>
            <a:off x="4045272" y="5129336"/>
            <a:ext cx="4343400" cy="914400"/>
            <a:chOff x="1848" y="3168"/>
            <a:chExt cx="2736" cy="576"/>
          </a:xfrm>
        </p:grpSpPr>
        <p:sp>
          <p:nvSpPr>
            <p:cNvPr id="83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4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5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6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7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8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89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0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1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2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3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4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5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6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7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8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99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101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  <p:sp>
          <p:nvSpPr>
            <p:cNvPr id="102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2202268" y="4320109"/>
            <a:ext cx="3097598" cy="6210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پهن باند	</a:t>
            </a:r>
            <a:r>
              <a:rPr lang="en-US" sz="2600" dirty="0" smtClean="0">
                <a:cs typeface="B Mitra" panose="00000400000000000000" pitchFamily="2" charset="-78"/>
              </a:rPr>
              <a:t>(Broad Bond)</a:t>
            </a:r>
            <a:endParaRPr lang="fa-IR" sz="2600" dirty="0" smtClean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84269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8" grpId="0" animBg="1"/>
      <p:bldP spid="19" grpId="0" animBg="1"/>
      <p:bldP spid="20" grpId="0" animBg="1"/>
      <p:bldP spid="21" grpId="0" animBg="1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310141"/>
            <a:ext cx="7681664" cy="74259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های 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فیزیکی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96752"/>
            <a:ext cx="5905910" cy="52565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2600" dirty="0" smtClean="0">
                <a:cs typeface="B Mitra" panose="00000400000000000000" pitchFamily="2" charset="-78"/>
              </a:rPr>
              <a:t>* ISDN</a:t>
            </a:r>
            <a:r>
              <a:rPr lang="en-US" sz="2800" dirty="0" smtClean="0"/>
              <a:t>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(INTEGRATED SERVICE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DIGITAL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NETWORK)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MTP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(MESSAGE TRANSFER PART)   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PDH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(PLESIOCHRONOUS DIGITAL HIERARCHY)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RS-232 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SDH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(SYNOHONOUS DIGITAL HIERARCHY)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SONET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(synchronous optical network)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MODEM STANDARDS</a:t>
            </a:r>
            <a:endParaRPr lang="en-US" sz="2800" dirty="0"/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ETHERNET </a:t>
            </a:r>
            <a:r>
              <a:rPr lang="en-US" sz="2800" dirty="0"/>
              <a:t>PHYSICAL </a:t>
            </a:r>
            <a:r>
              <a:rPr lang="en-US" sz="2800" dirty="0" smtClean="0"/>
              <a:t>LAYER</a:t>
            </a:r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484784"/>
            <a:ext cx="8280920" cy="52565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جهت سوئیچینگ – ارتباط دیجیتالی – مخابره صوتی و تصویری – اینترنت 128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سرچشمه و خاتمه پیام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ویدئو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تبدیل صفر و یک به ولتاژ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سلسه مراتب دیجیتال هم زمان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شبکه نوری هم زمان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تبدیل داده ها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سرعت انتقال واقعی به صورت </a:t>
            </a:r>
            <a:r>
              <a:rPr lang="en-US" dirty="0" smtClean="0">
                <a:cs typeface="B Mitra" panose="00000400000000000000" pitchFamily="2" charset="-78"/>
              </a:rPr>
              <a:t>(Mbps)</a:t>
            </a:r>
            <a:endParaRPr lang="en-US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4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8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1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6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1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13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9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90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Univer\علی\osi\روتر درچه لایه ای کار می کند_files\هاب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78" y="2492896"/>
            <a:ext cx="3600400" cy="2710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247620"/>
            <a:ext cx="8323036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فیزیکی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628800"/>
            <a:ext cx="5905910" cy="16561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Mitra" panose="00000400000000000000" pitchFamily="2" charset="-78"/>
              </a:rPr>
              <a:t>هاب ها در این لایه کار می کنند.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708920"/>
            <a:ext cx="6781800" cy="1656184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DATA LINK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3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700808"/>
            <a:ext cx="8330208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اضافه کردن </a:t>
            </a:r>
            <a:r>
              <a:rPr lang="en-US" sz="2000" dirty="0" smtClean="0">
                <a:cs typeface="B Mitra" panose="00000400000000000000" pitchFamily="2" charset="-78"/>
              </a:rPr>
              <a:t>Header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</a:t>
            </a:r>
            <a:r>
              <a:rPr lang="en-US" sz="2000" dirty="0" smtClean="0">
                <a:cs typeface="B Mitra" panose="00000400000000000000" pitchFamily="2" charset="-78"/>
              </a:rPr>
              <a:t>Footer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به دیتاگرام و تشکیل فریم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افزودن </a:t>
            </a:r>
            <a:r>
              <a:rPr lang="en-US" sz="2000" dirty="0">
                <a:cs typeface="B Mitra" panose="00000400000000000000" pitchFamily="2" charset="-78"/>
              </a:rPr>
              <a:t>MAC</a:t>
            </a: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Address</a:t>
            </a:r>
            <a:endParaRPr lang="fa-IR" sz="20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اطلاعات در داخل یک شبکه مانند </a:t>
            </a:r>
            <a:r>
              <a:rPr lang="en-US" sz="2000" dirty="0">
                <a:cs typeface="B Mitra" panose="00000400000000000000" pitchFamily="2" charset="-78"/>
              </a:rPr>
              <a:t>LAN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سرویس انتقال بدون خطا (کشف و اصلاح خطا)						 </a:t>
            </a:r>
            <a:r>
              <a:rPr lang="en-US" sz="2000" dirty="0" smtClean="0"/>
              <a:t>CRC (</a:t>
            </a:r>
            <a:r>
              <a:rPr lang="en-US" sz="2000" dirty="0">
                <a:cs typeface="B Mitra" panose="00000400000000000000" pitchFamily="2" charset="-78"/>
              </a:rPr>
              <a:t>Cyclical  redundancy check)</a:t>
            </a:r>
            <a:endParaRPr lang="fa-IR" sz="20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مطمئن شدن از رسیدن اطلاعات به مقصد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مدیریت فریم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تنظیم سرعت فرستنده – گیرنده </a:t>
            </a:r>
            <a:r>
              <a:rPr lang="en-US" sz="2100" dirty="0">
                <a:cs typeface="B Mitra" panose="00000400000000000000" pitchFamily="2" charset="-78"/>
              </a:rPr>
              <a:t>(Multiplexing</a:t>
            </a:r>
            <a:r>
              <a:rPr lang="en-US" sz="2100" dirty="0" smtClean="0">
                <a:cs typeface="B Mitra" panose="00000400000000000000" pitchFamily="2" charset="-78"/>
              </a:rPr>
              <a:t>)</a:t>
            </a:r>
            <a:endParaRPr lang="fa-IR" sz="21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برقراری ارتباط بین سخت افزار و نرم </a:t>
            </a:r>
            <a:r>
              <a:rPr lang="fa-IR" sz="2600" dirty="0" smtClean="0">
                <a:cs typeface="B Mitra" panose="00000400000000000000" pitchFamily="2" charset="-78"/>
              </a:rPr>
              <a:t>افزار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دسترسی به رسانه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جریان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en-US" sz="2600" dirty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8640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2987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469" y="1772816"/>
            <a:ext cx="6362542" cy="320026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</p:spTree>
    <p:extLst>
      <p:ext uri="{BB962C8B-B14F-4D97-AF65-F5344CB8AC3E}">
        <p14:creationId xmlns:p14="http://schemas.microsoft.com/office/powerpoint/2010/main" val="295468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30" y="1772815"/>
            <a:ext cx="7334133" cy="470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</p:spTree>
    <p:extLst>
      <p:ext uri="{BB962C8B-B14F-4D97-AF65-F5344CB8AC3E}">
        <p14:creationId xmlns:p14="http://schemas.microsoft.com/office/powerpoint/2010/main" val="209795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66128"/>
            <a:ext cx="87661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</p:spTree>
    <p:extLst>
      <p:ext uri="{BB962C8B-B14F-4D97-AF65-F5344CB8AC3E}">
        <p14:creationId xmlns:p14="http://schemas.microsoft.com/office/powerpoint/2010/main" val="1965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56" y="1556792"/>
            <a:ext cx="4572000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81" y="432753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541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691680" y="116632"/>
            <a:ext cx="6791312" cy="194421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LowerEastSide" pitchFamily="2" charset="0"/>
              </a:rPr>
              <a:t>OSI</a:t>
            </a:r>
            <a:r>
              <a:rPr lang="fa-IR" dirty="0" smtClean="0">
                <a:solidFill>
                  <a:srgbClr val="FF0000"/>
                </a:solidFill>
              </a:rPr>
              <a:t/>
            </a:r>
            <a:br>
              <a:rPr lang="fa-IR" dirty="0" smtClean="0">
                <a:solidFill>
                  <a:srgbClr val="FF0000"/>
                </a:solidFill>
              </a:rPr>
            </a:br>
            <a:r>
              <a:rPr lang="en-US" sz="4900" dirty="0" smtClean="0">
                <a:solidFill>
                  <a:srgbClr val="FF0000"/>
                </a:solidFill>
              </a:rPr>
              <a:t>O</a:t>
            </a:r>
            <a:r>
              <a:rPr lang="en-US" sz="4900" dirty="0" smtClean="0"/>
              <a:t>pen </a:t>
            </a:r>
            <a:r>
              <a:rPr lang="en-US" sz="4900" dirty="0" smtClean="0">
                <a:solidFill>
                  <a:srgbClr val="FF0000"/>
                </a:solidFill>
              </a:rPr>
              <a:t>S</a:t>
            </a:r>
            <a:r>
              <a:rPr lang="en-US" sz="4900" dirty="0" smtClean="0"/>
              <a:t>ystem </a:t>
            </a:r>
            <a:r>
              <a:rPr lang="en-US" sz="4900" dirty="0" smtClean="0">
                <a:solidFill>
                  <a:srgbClr val="FF0000"/>
                </a:solidFill>
              </a:rPr>
              <a:t>I</a:t>
            </a:r>
            <a:r>
              <a:rPr lang="en-US" sz="4900" dirty="0" smtClean="0"/>
              <a:t>nterconnection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08104" y="5373216"/>
            <a:ext cx="3476384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fa-I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itchFamily="2" charset="-78"/>
              </a:rPr>
              <a:t>استاد گرامی: آقای </a:t>
            </a:r>
            <a:r>
              <a:rPr lang="fa-I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itchFamily="2" charset="-78"/>
              </a:rPr>
              <a:t>غیا</a:t>
            </a:r>
            <a:r>
              <a:rPr lang="fa-I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itchFamily="2" charset="-78"/>
              </a:rPr>
              <a:t>ثی فرد</a:t>
            </a:r>
            <a:endParaRPr lang="fa-IR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B Titr" pitchFamily="2" charset="-78"/>
            </a:endParaRPr>
          </a:p>
          <a:p>
            <a:pPr>
              <a:spcBef>
                <a:spcPts val="0"/>
              </a:spcBef>
            </a:pPr>
            <a:r>
              <a:rPr lang="fa-I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itchFamily="2" charset="-78"/>
              </a:rPr>
              <a:t>دانشجو: علی ﻧﺴﻴمی </a:t>
            </a:r>
            <a:r>
              <a:rPr lang="fa-IR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itchFamily="2" charset="-78"/>
              </a:rPr>
              <a:t>راد</a:t>
            </a:r>
          </a:p>
          <a:p>
            <a:pPr>
              <a:spcBef>
                <a:spcPts val="0"/>
              </a:spcBef>
            </a:pPr>
            <a:r>
              <a:rPr lang="fa-IR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کد دانشجوئی: </a:t>
            </a:r>
            <a:r>
              <a:rPr lang="fa-IR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B Titr" panose="00000700000000000000" pitchFamily="2" charset="-78"/>
              </a:rPr>
              <a:t>906331028</a:t>
            </a:r>
            <a:endParaRPr lang="en-US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B Titr" panose="00000700000000000000" pitchFamily="2" charset="-78"/>
            </a:endParaRPr>
          </a:p>
          <a:p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B Titr" pitchFamily="2" charset="-78"/>
            </a:endParaRPr>
          </a:p>
        </p:txBody>
      </p:sp>
      <p:pic>
        <p:nvPicPr>
          <p:cNvPr id="9218" name="Picture 2" descr="osi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2664296" cy="243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448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The Complete Pack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343744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</p:spTree>
    <p:extLst>
      <p:ext uri="{BB962C8B-B14F-4D97-AF65-F5344CB8AC3E}">
        <p14:creationId xmlns:p14="http://schemas.microsoft.com/office/powerpoint/2010/main" val="789365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g02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256" y="2143490"/>
            <a:ext cx="8077200" cy="421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1700808"/>
            <a:ext cx="2209528" cy="86409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en-US" sz="2000" dirty="0" smtClean="0">
                <a:cs typeface="B Mitra" panose="00000400000000000000" pitchFamily="2" charset="-78"/>
              </a:rPr>
              <a:t>MAC</a:t>
            </a: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Address</a:t>
            </a:r>
            <a:endParaRPr lang="fa-IR" sz="20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en-US" sz="2600" dirty="0" smtClean="0">
                <a:cs typeface="B Mitra" panose="00000400000000000000" pitchFamily="2" charset="-78"/>
              </a:rPr>
              <a:t>LLC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en-US" sz="2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361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92080" y="260648"/>
            <a:ext cx="3426492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2761" y="1219200"/>
            <a:ext cx="35030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r="15247"/>
          <a:stretch/>
        </p:blipFill>
        <p:spPr bwMode="auto">
          <a:xfrm>
            <a:off x="6395797" y="1143000"/>
            <a:ext cx="1848611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27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6908" y="2710993"/>
            <a:ext cx="7322096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en-US" sz="2000" dirty="0" smtClean="0"/>
              <a:t>CSMA/CA (</a:t>
            </a:r>
            <a:r>
              <a:rPr lang="en-US" sz="2000" dirty="0" smtClean="0">
                <a:cs typeface="B Mitra" panose="00000400000000000000" pitchFamily="2" charset="-78"/>
              </a:rPr>
              <a:t>Carrier Sense Multiple Access / Collision Detection)</a:t>
            </a:r>
            <a:endParaRPr lang="fa-IR" sz="2000" dirty="0">
              <a:cs typeface="B Mitra" panose="00000400000000000000" pitchFamily="2" charset="-78"/>
            </a:endParaRPr>
          </a:p>
          <a:p>
            <a:pPr algn="justLow" rtl="1"/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2" name="Rounded Rectangle 1">
            <a:hlinkClick r:id="rId6" action="ppaction://hlinkfile"/>
          </p:cNvPr>
          <p:cNvSpPr/>
          <p:nvPr/>
        </p:nvSpPr>
        <p:spPr>
          <a:xfrm>
            <a:off x="4157660" y="3246219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CSMA/CA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82056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648" y="2710993"/>
            <a:ext cx="6955356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en-US" sz="2000" dirty="0" smtClean="0"/>
              <a:t>Fragmenting</a:t>
            </a:r>
            <a:endParaRPr lang="fa-IR" sz="2000" dirty="0">
              <a:cs typeface="B Mitra" panose="00000400000000000000" pitchFamily="2" charset="-78"/>
            </a:endParaRPr>
          </a:p>
          <a:p>
            <a:pPr algn="justLow" rtl="1"/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105" name="Rounded Rectangle 104">
            <a:hlinkClick r:id="rId6" action="ppaction://hlinkfile"/>
          </p:cNvPr>
          <p:cNvSpPr/>
          <p:nvPr/>
        </p:nvSpPr>
        <p:spPr>
          <a:xfrm>
            <a:off x="4157660" y="3246219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Fra</a:t>
            </a:r>
          </a:p>
        </p:txBody>
      </p:sp>
    </p:spTree>
    <p:extLst>
      <p:ext uri="{BB962C8B-B14F-4D97-AF65-F5344CB8AC3E}">
        <p14:creationId xmlns:p14="http://schemas.microsoft.com/office/powerpoint/2010/main" val="214336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" grpId="0"/>
      <p:bldP spid="1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66800" y="413792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های لایه 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پیوند داده ها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348880"/>
            <a:ext cx="5905910" cy="16561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en-US" sz="2800" dirty="0" smtClean="0"/>
              <a:t>SDLC</a:t>
            </a:r>
            <a:r>
              <a:rPr lang="fa-IR" sz="2800" dirty="0" smtClean="0"/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برای سازماندهی فریم ها</a:t>
            </a:r>
            <a:endParaRPr lang="en-US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en-US" sz="2800" dirty="0" smtClean="0"/>
              <a:t>HDLC</a:t>
            </a:r>
            <a:r>
              <a:rPr lang="fa-IR" sz="2800" dirty="0" smtClean="0"/>
              <a:t> </a:t>
            </a:r>
            <a:r>
              <a:rPr lang="fa-IR" sz="2800" dirty="0">
                <a:cs typeface="B Mitra" panose="00000400000000000000" pitchFamily="2" charset="-78"/>
              </a:rPr>
              <a:t>کنترل ارتباطات داده ای سطح بالا از جمله ایستگاه های اولیه، ثانویه و ترکیبی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4862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628800"/>
            <a:ext cx="5905910" cy="7200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Mitra" panose="00000400000000000000" pitchFamily="2" charset="-78"/>
              </a:rPr>
              <a:t>تفاوت هاب ها و سوئیچ ها در مدل </a:t>
            </a:r>
            <a:r>
              <a:rPr lang="en-US" sz="2800" dirty="0" smtClean="0">
                <a:cs typeface="B Mitra" panose="00000400000000000000" pitchFamily="2" charset="-78"/>
              </a:rPr>
              <a:t>OSI</a:t>
            </a:r>
            <a:endParaRPr lang="en-US" sz="2800" dirty="0">
              <a:cs typeface="B Mitra" panose="00000400000000000000" pitchFamily="2" charset="-78"/>
            </a:endParaRPr>
          </a:p>
        </p:txBody>
      </p:sp>
      <p:sp>
        <p:nvSpPr>
          <p:cNvPr id="11" name="Rounded Rectangle 10">
            <a:hlinkClick r:id="rId6" action="ppaction://hlinkfile"/>
          </p:cNvPr>
          <p:cNvSpPr/>
          <p:nvPr/>
        </p:nvSpPr>
        <p:spPr>
          <a:xfrm>
            <a:off x="4157660" y="3246219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H&amp;S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86852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پیوند داده ها</a:t>
            </a:r>
          </a:p>
        </p:txBody>
      </p:sp>
      <p:pic>
        <p:nvPicPr>
          <p:cNvPr id="9" name="Picture 2" descr="F:\Univer\علی\osi\روتر درچه لایه ای کار می کند_files\سوئیچ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78" y="280374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483768" y="1628800"/>
            <a:ext cx="5905910" cy="16561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Mitra" panose="00000400000000000000" pitchFamily="2" charset="-78"/>
              </a:rPr>
              <a:t>سوئیچ ها در این لایه کار می کنند.</a:t>
            </a:r>
            <a:endParaRPr lang="en-US" sz="2800" dirty="0">
              <a:cs typeface="B Mitra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1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2852936"/>
            <a:ext cx="6781800" cy="1590194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NETWORK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7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834" y="1700808"/>
            <a:ext cx="5905910" cy="4824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تحلیل پکت ها از مبدأ به مقصد</a:t>
            </a:r>
          </a:p>
          <a:p>
            <a:pPr algn="justLow" rtl="1"/>
            <a:endParaRPr lang="fa-IR" sz="40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اضافه کردن هدر </a:t>
            </a:r>
            <a:r>
              <a:rPr lang="en-US" sz="2200" dirty="0">
                <a:cs typeface="B Mitra" panose="00000400000000000000" pitchFamily="2" charset="-78"/>
              </a:rPr>
              <a:t>IP</a:t>
            </a:r>
            <a:r>
              <a:rPr lang="fa-IR" sz="2600" dirty="0" smtClean="0">
                <a:cs typeface="B Mitra" panose="00000400000000000000" pitchFamily="2" charset="-78"/>
              </a:rPr>
              <a:t> و تشکیل دیتاگرام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پشتیبانی از </a:t>
            </a:r>
            <a:r>
              <a:rPr lang="en-US" sz="2200" dirty="0">
                <a:cs typeface="B Mitra" panose="00000400000000000000" pitchFamily="2" charset="-78"/>
              </a:rPr>
              <a:t>IP</a:t>
            </a:r>
            <a:r>
              <a:rPr lang="fa-IR" sz="2600" dirty="0" smtClean="0">
                <a:cs typeface="B Mitra" panose="00000400000000000000" pitchFamily="2" charset="-78"/>
              </a:rPr>
              <a:t> ، </a:t>
            </a:r>
            <a:r>
              <a:rPr lang="en-US" sz="2200" dirty="0" smtClean="0">
                <a:cs typeface="B Mitra" panose="00000400000000000000" pitchFamily="2" charset="-78"/>
              </a:rPr>
              <a:t>Routing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</a:t>
            </a:r>
            <a:r>
              <a:rPr lang="en-US" sz="2200" dirty="0">
                <a:cs typeface="B Mitra" panose="00000400000000000000" pitchFamily="2" charset="-78"/>
              </a:rPr>
              <a:t>Fragmenting</a:t>
            </a:r>
            <a:endParaRPr lang="fa-IR" sz="22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ارسال اطلاعات از شبکه های مستقل و تحویل آن به مقصد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زیرشبکه ها و هدایت بسته های اطلاعاتی 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یافتن آدرس کامپیوترهای مبدأ و مقصد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ایجاد یک مسیر ارتباطی </a:t>
            </a:r>
            <a:r>
              <a:rPr lang="fa-IR" sz="2600" dirty="0">
                <a:cs typeface="B Mitra" panose="00000400000000000000" pitchFamily="2" charset="-78"/>
              </a:rPr>
              <a:t>بین کامپیوترهای مبدأ و </a:t>
            </a:r>
            <a:r>
              <a:rPr lang="fa-IR" sz="2600" dirty="0" smtClean="0">
                <a:cs typeface="B Mitra" panose="00000400000000000000" pitchFamily="2" charset="-78"/>
              </a:rPr>
              <a:t>مقصد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ترافیک و ازدحام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مسیریابی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en-US" sz="2600" dirty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404664"/>
            <a:ext cx="7681664" cy="8640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3617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99592" y="332656"/>
            <a:ext cx="7681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مقدمه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67544" y="1484784"/>
            <a:ext cx="8568952" cy="4824536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تاریخچه		1984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هدف			هماهنگی جهت انتقال اطلاعات بین دستگاه های مختلف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پشنهاد دهنده		</a:t>
            </a:r>
            <a:r>
              <a:rPr lang="en-US" alt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 </a:t>
            </a:r>
            <a:r>
              <a:rPr lang="en-US" altLang="fa-IR" sz="2400" dirty="0">
                <a:solidFill>
                  <a:srgbClr val="2B2BE7"/>
                </a:solidFill>
                <a:cs typeface="B Mitra" panose="00000400000000000000" pitchFamily="2" charset="-78"/>
              </a:rPr>
              <a:t>ISO (International standard Organization) </a:t>
            </a:r>
            <a:endParaRPr lang="fa-IR" sz="2800" dirty="0" smtClean="0">
              <a:solidFill>
                <a:srgbClr val="2B2BE7"/>
              </a:solidFill>
              <a:cs typeface="B Mitra" panose="00000400000000000000" pitchFamily="2" charset="-78"/>
            </a:endParaRP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ساختار لایه ای			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پشته پرتکل ها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ارتباط مجازی 			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انتقال واقعی اطلاعات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واسط ها 		</a:t>
            </a:r>
            <a:r>
              <a:rPr lang="en-US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interface</a:t>
            </a:r>
          </a:p>
          <a:p>
            <a:r>
              <a:rPr lang="fa-IR" sz="2800" dirty="0" smtClean="0">
                <a:solidFill>
                  <a:srgbClr val="2B2BE7"/>
                </a:solidFill>
                <a:cs typeface="B Mitra" panose="00000400000000000000" pitchFamily="2" charset="-78"/>
              </a:rPr>
              <a:t>مزیت			کاهش پیچیدگی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989584"/>
            <a:ext cx="7772400" cy="266355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711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8593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26" y="1059904"/>
            <a:ext cx="7586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81128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4589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262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36908" y="2710993"/>
            <a:ext cx="7322096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en-US" sz="2000" dirty="0" smtClean="0"/>
              <a:t>IP (</a:t>
            </a:r>
            <a:r>
              <a:rPr lang="en-US" sz="2000" dirty="0" smtClean="0">
                <a:cs typeface="B Mitra" panose="00000400000000000000" pitchFamily="2" charset="-78"/>
              </a:rPr>
              <a:t>Internet Protocol) &amp; Subnet</a:t>
            </a:r>
            <a:endParaRPr lang="fa-IR" sz="2000" dirty="0">
              <a:cs typeface="B Mitra" panose="00000400000000000000" pitchFamily="2" charset="-78"/>
            </a:endParaRPr>
          </a:p>
          <a:p>
            <a:pPr algn="justLow" rtl="1"/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105" name="Rounded Rectangle 104">
            <a:hlinkClick r:id="rId6" action="ppaction://hlinkfile"/>
          </p:cNvPr>
          <p:cNvSpPr/>
          <p:nvPr/>
        </p:nvSpPr>
        <p:spPr>
          <a:xfrm>
            <a:off x="4157660" y="3246219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I&amp;S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6262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" grpId="0"/>
      <p:bldP spid="1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36908" y="2710993"/>
            <a:ext cx="7322096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en-US" sz="2000" dirty="0" smtClean="0"/>
              <a:t>NAT (Network Address Translation)</a:t>
            </a:r>
            <a:endParaRPr lang="fa-IR" sz="2000" dirty="0">
              <a:cs typeface="B Mitra" panose="00000400000000000000" pitchFamily="2" charset="-78"/>
            </a:endParaRPr>
          </a:p>
          <a:p>
            <a:pPr algn="justLow" rtl="1"/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105" name="Rounded Rectangle 104">
            <a:hlinkClick r:id="rId6" action="ppaction://hlinkfile"/>
          </p:cNvPr>
          <p:cNvSpPr/>
          <p:nvPr/>
        </p:nvSpPr>
        <p:spPr>
          <a:xfrm>
            <a:off x="4157660" y="3246219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80228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4" grpId="0"/>
      <p:bldP spid="10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69776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سرویس های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0280" y="1988840"/>
            <a:ext cx="3995936" cy="284431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2600" dirty="0" smtClean="0">
                <a:cs typeface="B Mitra" panose="00000400000000000000" pitchFamily="2" charset="-78"/>
              </a:rPr>
              <a:t>* IP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(INTERNET POROTOCOL)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IPX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INTERNET POROTOCOL X)   </a:t>
            </a:r>
            <a:endParaRPr lang="fa-I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/>
              <a:t>* Guaranteed Delivery</a:t>
            </a:r>
          </a:p>
          <a:p>
            <a:pPr rtl="1">
              <a:lnSpc>
                <a:spcPct val="150000"/>
              </a:lnSpc>
            </a:pPr>
            <a:endParaRPr lang="en-US" sz="2600" dirty="0">
              <a:cs typeface="B Mitra" panose="000004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2276872"/>
            <a:ext cx="3672408" cy="34563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اینترنت پرتکل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اینترنت </a:t>
            </a:r>
            <a:r>
              <a:rPr lang="fa-IR" sz="2600" dirty="0" smtClean="0">
                <a:cs typeface="B Mitra" panose="00000400000000000000" pitchFamily="2" charset="-78"/>
              </a:rPr>
              <a:t>پرتکل </a:t>
            </a:r>
            <a:r>
              <a:rPr lang="en-US" sz="2600" dirty="0" smtClean="0">
                <a:cs typeface="B Mitra" panose="00000400000000000000" pitchFamily="2" charset="-78"/>
              </a:rPr>
              <a:t>x</a:t>
            </a: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تحویل تضمینی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تحویل تضمینی با تأخیر کراندور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ارزش ماکزیمیم تضمینی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803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8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2109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های 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04664"/>
            <a:ext cx="7956376" cy="59900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2600" dirty="0" smtClean="0">
                <a:cs typeface="B Mitra" panose="00000400000000000000" pitchFamily="2" charset="-78"/>
              </a:rPr>
              <a:t>* </a:t>
            </a:r>
            <a:r>
              <a:rPr lang="en-US" sz="2800" dirty="0"/>
              <a:t>ISO CLNP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Connection Less Network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Protocol)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ISO CONP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Connection Oriented Network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  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ES-IS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End System To Intermediate System Routing Exchange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ISO IDRP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(Inter-Domain Routing Protocol)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IS-IS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Intermediate System To Intermediate System Routing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a-I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3000" dirty="0"/>
              <a:t>* OSPF </a:t>
            </a: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(Open Shortest Path First)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/>
              <a:t>* BGP </a:t>
            </a: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(Border Gateway Protocol)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3000" dirty="0"/>
              <a:t>* RIP </a:t>
            </a: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(Routing Information Protocol)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/>
              <a:t>* RARP </a:t>
            </a:r>
            <a:r>
              <a:rPr lang="en-US" sz="2100" dirty="0">
                <a:solidFill>
                  <a:schemeClr val="bg1">
                    <a:lumMod val="75000"/>
                  </a:schemeClr>
                </a:solidFill>
              </a:rPr>
              <a:t>(Reverse Address Resolution Protocol)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791782"/>
            <a:ext cx="8280920" cy="602159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ایجاد ارتباط بین کامپیوترهای همگون و ناهمگون شبیه </a:t>
            </a:r>
            <a:r>
              <a:rPr lang="en-US" sz="2000" dirty="0" smtClean="0">
                <a:cs typeface="B Mitra" panose="00000400000000000000" pitchFamily="2" charset="-78"/>
              </a:rPr>
              <a:t>IP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>
                <a:cs typeface="B Mitra" panose="00000400000000000000" pitchFamily="2" charset="-78"/>
              </a:rPr>
              <a:t>در </a:t>
            </a:r>
            <a:r>
              <a:rPr lang="en-US" sz="2000" dirty="0" smtClean="0">
                <a:cs typeface="B Mitra" panose="00000400000000000000" pitchFamily="2" charset="-78"/>
              </a:rPr>
              <a:t>TCP/IP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اطلاعات لایه های بالائی و نشانه های خطا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انتخاب مسیر بهتر و ساده تر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مسیریابی در لایه شبکه شبیه </a:t>
            </a:r>
            <a:r>
              <a:rPr lang="en-US" sz="2000" dirty="0" smtClean="0">
                <a:cs typeface="B Mitra" panose="00000400000000000000" pitchFamily="2" charset="-78"/>
              </a:rPr>
              <a:t>BGP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در </a:t>
            </a:r>
            <a:r>
              <a:rPr lang="en-US" sz="2000" dirty="0" smtClean="0">
                <a:cs typeface="B Mitra" panose="00000400000000000000" pitchFamily="2" charset="-78"/>
              </a:rPr>
              <a:t>TCP/IP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سلسه مراتب دیجیتال هم زمان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تهیه لیست همسایه روترها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توزیع اطلاعات روتینگ بین </a:t>
            </a:r>
            <a:r>
              <a:rPr lang="en-US" sz="2400" dirty="0" smtClean="0">
                <a:cs typeface="B Mitra" panose="00000400000000000000" pitchFamily="2" charset="-78"/>
              </a:rPr>
              <a:t>As</a:t>
            </a:r>
            <a:r>
              <a:rPr lang="fa-IR" sz="2600" dirty="0" smtClean="0">
                <a:cs typeface="B Mitra" panose="00000400000000000000" pitchFamily="2" charset="-78"/>
              </a:rPr>
              <a:t>ها (شبکه های خودمختار)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تشخیص </a:t>
            </a:r>
            <a:r>
              <a:rPr lang="en-US" sz="2000" dirty="0" smtClean="0">
                <a:cs typeface="B Mitra" panose="00000400000000000000" pitchFamily="2" charset="-78"/>
              </a:rPr>
              <a:t>IP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مقصد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تشخیص </a:t>
            </a:r>
            <a:r>
              <a:rPr lang="en-US" sz="2000" dirty="0" smtClean="0">
                <a:cs typeface="B Mitra" panose="00000400000000000000" pitchFamily="2" charset="-78"/>
              </a:rPr>
              <a:t>MAC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آدرس در شبکه محلی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153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9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8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3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9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10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32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470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30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850"/>
                            </p:stCondLst>
                            <p:childTnLst>
                              <p:par>
                                <p:cTn id="1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4950"/>
                            </p:stCondLst>
                            <p:childTnLst>
                              <p:par>
                                <p:cTn id="1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950"/>
                            </p:stCondLst>
                            <p:childTnLst>
                              <p:par>
                                <p:cTn id="1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tmFilter="0,0; .5, 1; 1, 1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750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65" y="1140812"/>
            <a:ext cx="4402931" cy="560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69776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5768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Univer\علی\osi\روتر درچه لایه ای کار می کند_files\روتر3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613030"/>
            <a:ext cx="31242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69776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شبکه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1628800"/>
            <a:ext cx="5905910" cy="16561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Mitra" panose="00000400000000000000" pitchFamily="2" charset="-78"/>
              </a:rPr>
              <a:t>روترها در این لایه کار می کنند.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132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98910555"/>
              </p:ext>
            </p:extLst>
          </p:nvPr>
        </p:nvGraphicFramePr>
        <p:xfrm>
          <a:off x="1043608" y="2677368"/>
          <a:ext cx="4975448" cy="298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01752"/>
            <a:ext cx="8604448" cy="1143000"/>
          </a:xfrm>
        </p:spPr>
        <p:txBody>
          <a:bodyPr>
            <a:noAutofit/>
          </a:bodyPr>
          <a:lstStyle/>
          <a:p>
            <a:r>
              <a:rPr lang="fa-IR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anose="00000400000000000000" pitchFamily="2" charset="-78"/>
              </a:rPr>
              <a:t>مقایسه هاب، سوئیچ و روترها براساس لایه های مدل </a:t>
            </a:r>
            <a:r>
              <a:rPr lang="en-US" sz="3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Yekan" panose="00000400000000000000" pitchFamily="2" charset="-78"/>
              </a:rPr>
              <a:t>OSI</a:t>
            </a:r>
            <a:endParaRPr lang="fa-IR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pic>
        <p:nvPicPr>
          <p:cNvPr id="5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8956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245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9160" y="2744924"/>
            <a:ext cx="7825680" cy="1368152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TRANSPORT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9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3608" y="5110"/>
            <a:ext cx="7681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ساختار لایه ای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4" descr="OSI Lay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76078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88024" y="1407326"/>
            <a:ext cx="2880320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كاربردی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</a:t>
            </a:r>
            <a:r>
              <a:rPr lang="fa-IR" sz="2400" dirty="0">
                <a:solidFill>
                  <a:srgbClr val="0070C0"/>
                </a:solidFill>
                <a:cs typeface="B Nikoo" panose="00000400000000000000" pitchFamily="2" charset="-78"/>
              </a:rPr>
              <a:t>ارائه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</a:t>
            </a:r>
            <a:r>
              <a:rPr lang="fa-IR" sz="2400" dirty="0">
                <a:solidFill>
                  <a:srgbClr val="0070C0"/>
                </a:solidFill>
                <a:cs typeface="B Nikoo" panose="00000400000000000000" pitchFamily="2" charset="-78"/>
              </a:rPr>
              <a:t>جلسه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</a:t>
            </a:r>
            <a:r>
              <a:rPr lang="fa-IR" sz="2400" dirty="0">
                <a:solidFill>
                  <a:srgbClr val="0070C0"/>
                </a:solidFill>
                <a:cs typeface="B Nikoo" panose="00000400000000000000" pitchFamily="2" charset="-78"/>
              </a:rPr>
              <a:t>انتقال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</a:t>
            </a:r>
            <a:r>
              <a:rPr lang="fa-IR" sz="2400" dirty="0">
                <a:solidFill>
                  <a:srgbClr val="0070C0"/>
                </a:solidFill>
                <a:cs typeface="B Nikoo" panose="00000400000000000000" pitchFamily="2" charset="-78"/>
              </a:rPr>
              <a:t>شبكه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</a:t>
            </a:r>
            <a:r>
              <a:rPr lang="fa-IR" sz="2400" dirty="0">
                <a:solidFill>
                  <a:srgbClr val="0070C0"/>
                </a:solidFill>
                <a:cs typeface="B Nikoo" panose="00000400000000000000" pitchFamily="2" charset="-78"/>
              </a:rPr>
              <a:t>پيوند داده ها</a:t>
            </a:r>
          </a:p>
          <a:p>
            <a:pPr>
              <a:lnSpc>
                <a:spcPct val="200000"/>
              </a:lnSpc>
            </a:pPr>
            <a:r>
              <a:rPr lang="fa-IR" sz="2400" dirty="0" smtClean="0">
                <a:solidFill>
                  <a:srgbClr val="0070C0"/>
                </a:solidFill>
                <a:cs typeface="B Nikoo" panose="00000400000000000000" pitchFamily="2" charset="-78"/>
              </a:rPr>
              <a:t>لايه فيزيكي</a:t>
            </a:r>
            <a:endParaRPr lang="en-US" sz="2400" dirty="0" smtClean="0">
              <a:solidFill>
                <a:srgbClr val="0070C0"/>
              </a:solidFill>
              <a:cs typeface="B Nikoo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87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1720" y="1412776"/>
            <a:ext cx="6768752" cy="4824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انتقال تمام یک پیغام از یک پروسس به پرسس مقصد</a:t>
            </a:r>
          </a:p>
          <a:p>
            <a:pPr algn="justLow" rtl="1"/>
            <a:endParaRPr lang="fa-IR" sz="40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قلب تپنده سلسه پرتکل های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دریافت داده ها از لایه نشست، شکستن آنها به قطعات کوچکتر و فرستادن آنها به لایه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تنظیم سرعت ارسال داده های سیستم فرستنده با سرعت دریافت سیستم گیرنده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همه پیغام از یک فرآینده در سیستم فرستنده به یک فرآیند در سیستم گیرنده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تکه تکه کردن بسته ها، شماره گذاری، ترتیب و نظم دهی آنها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91085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93610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619672" y="1412776"/>
            <a:ext cx="6912768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وظایف لایه انتقال: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ارسال یک پکت به مقصد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>
                <a:cs typeface="B Mitra" panose="00000400000000000000" pitchFamily="2" charset="-78"/>
              </a:rPr>
              <a:t>پس از ارسال یک </a:t>
            </a:r>
            <a:r>
              <a:rPr lang="fa-IR" sz="2600" dirty="0" smtClean="0">
                <a:cs typeface="B Mitra" panose="00000400000000000000" pitchFamily="2" charset="-78"/>
              </a:rPr>
              <a:t>سیگنال به </a:t>
            </a:r>
            <a:r>
              <a:rPr lang="fa-IR" sz="2600" dirty="0">
                <a:cs typeface="B Mitra" panose="00000400000000000000" pitchFamily="2" charset="-78"/>
              </a:rPr>
              <a:t>مقصد، منتظر دریافت سیگنالی مبنی بر وصول اطلاعات توسط سیستم مقصد می ماند و اگر این سیگنال را دریافت ننماید دوباره آن اطلاعات را می فرستد</a:t>
            </a:r>
            <a:r>
              <a:rPr lang="fa-IR" sz="2600" dirty="0" smtClean="0">
                <a:cs typeface="B Mitra" panose="00000400000000000000" pitchFamily="2" charset="-78"/>
              </a:rPr>
              <a:t>.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پشتیبانی کنترل جریان داده ها، بررسی خطا و بازیابی اطلاعات بین دستگاه های متفاوت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تضمین انتقال مطمئن داده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ارائه خدمات محلی مانند کنترل لایه های زیرین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مراحل نهائی کنترل صحت اطلاعات</a:t>
            </a:r>
          </a:p>
          <a:p>
            <a:pPr marL="457200" indent="-457200" algn="justLow" rtl="1">
              <a:buFont typeface="Wingdings" panose="05000000000000000000" pitchFamily="2" charset="2"/>
              <a:buChar char="Ø"/>
            </a:pPr>
            <a:r>
              <a:rPr lang="fa-IR" sz="2600" dirty="0" smtClean="0">
                <a:cs typeface="B Mitra" panose="00000400000000000000" pitchFamily="2" charset="-78"/>
              </a:rPr>
              <a:t>کنترل جریان، ترتیب دهی و تصدیق</a:t>
            </a:r>
          </a:p>
        </p:txBody>
      </p:sp>
    </p:spTree>
    <p:extLst>
      <p:ext uri="{BB962C8B-B14F-4D97-AF65-F5344CB8AC3E}">
        <p14:creationId xmlns:p14="http://schemas.microsoft.com/office/powerpoint/2010/main" val="3695145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2109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قراردادهای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انتقال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100" y="836712"/>
            <a:ext cx="1277879" cy="36724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2600" dirty="0" smtClean="0">
                <a:cs typeface="B Mitra" panose="00000400000000000000" pitchFamily="2" charset="-78"/>
              </a:rPr>
              <a:t>* TCP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fa-IR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en-US" sz="2000" dirty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 smtClean="0">
                <a:cs typeface="B Mitra" panose="00000400000000000000" pitchFamily="2" charset="-78"/>
              </a:rPr>
              <a:t>UDP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fa-IR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9040" y="1165109"/>
            <a:ext cx="6159464" cy="47841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توزیع و عرضه اطلاعات به صورت صحیح و قابل اطمینان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فرستادن پیغام قبل از ارسال داده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تضمین رسیدن اطلاعات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کاربرد بیشتر در اینترنت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زمان بر بودن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en-US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توزیع و عرضه اطلاعات بین چندین سیستم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بدن اطمینان اطلاعات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سرعت بیشتر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کارآیی کمتر</a:t>
            </a:r>
          </a:p>
          <a:p>
            <a:pPr algn="justLow" rtl="1"/>
            <a:endParaRPr lang="fa-IR" sz="2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4039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6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1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3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3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8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87824" y="1124744"/>
            <a:ext cx="1512168" cy="532859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ts val="4500"/>
              </a:lnSpc>
            </a:pPr>
            <a:r>
              <a:rPr lang="en-US" sz="2800" dirty="0" smtClean="0"/>
              <a:t>* SCTP</a:t>
            </a:r>
            <a:endParaRPr lang="fa-IR" sz="2800" dirty="0" smtClean="0"/>
          </a:p>
          <a:p>
            <a:pPr rtl="1">
              <a:lnSpc>
                <a:spcPts val="4500"/>
              </a:lnSpc>
            </a:pPr>
            <a:endParaRPr lang="fa-I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ts val="4500"/>
              </a:lnSpc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ts val="4500"/>
              </a:lnSpc>
            </a:pPr>
            <a:r>
              <a:rPr lang="en-US" sz="2800" dirty="0" smtClean="0"/>
              <a:t>* AH</a:t>
            </a:r>
            <a:endParaRPr lang="fa-IR" sz="2800" dirty="0" smtClean="0"/>
          </a:p>
          <a:p>
            <a:pPr rtl="1">
              <a:lnSpc>
                <a:spcPts val="4500"/>
              </a:lnSpc>
            </a:pPr>
            <a:endParaRPr lang="en-US" sz="1600" dirty="0" smtClean="0"/>
          </a:p>
          <a:p>
            <a:pPr rtl="1">
              <a:lnSpc>
                <a:spcPts val="4500"/>
              </a:lnSpc>
            </a:pPr>
            <a:endParaRPr lang="en-US" sz="1600" dirty="0" smtClean="0"/>
          </a:p>
          <a:p>
            <a:pPr rtl="1">
              <a:lnSpc>
                <a:spcPts val="4500"/>
              </a:lnSpc>
            </a:pPr>
            <a:r>
              <a:rPr lang="en-US" sz="2800" dirty="0" smtClean="0"/>
              <a:t>* ESP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ts val="4500"/>
              </a:lnSpc>
            </a:pPr>
            <a:r>
              <a:rPr lang="en-US" sz="2800" dirty="0" smtClean="0"/>
              <a:t>* GRE</a:t>
            </a:r>
            <a:endParaRPr lang="fa-IR" sz="2800" dirty="0" smtClean="0"/>
          </a:p>
          <a:p>
            <a:pPr rtl="1">
              <a:lnSpc>
                <a:spcPts val="4500"/>
              </a:lnSpc>
            </a:pPr>
            <a:r>
              <a:rPr lang="en-US" sz="2800" dirty="0" smtClean="0"/>
              <a:t>* </a:t>
            </a:r>
            <a:r>
              <a:rPr lang="en-US" sz="2800" dirty="0"/>
              <a:t>SPX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ts val="4500"/>
              </a:lnSpc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22109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های 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انتقال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340768"/>
            <a:ext cx="4896544" cy="44644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خطا از اطلاعات کاربر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تحویل مرتب اطلاعات در جریان های چندگانه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کنترل جریان مناسب اطلاعات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ارائه اطلاعات خبرگانه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انتخاب کانال های تحویل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انتخاب </a:t>
            </a:r>
            <a:r>
              <a:rPr lang="en-US" sz="2000" dirty="0" smtClean="0">
                <a:cs typeface="B Mitra" panose="00000400000000000000" pitchFamily="2" charset="-78"/>
              </a:rPr>
              <a:t>RTP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رمزدار کردن اطلاعات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تونل بندی</a:t>
            </a:r>
          </a:p>
        </p:txBody>
      </p:sp>
    </p:spTree>
    <p:extLst>
      <p:ext uri="{BB962C8B-B14F-4D97-AF65-F5344CB8AC3E}">
        <p14:creationId xmlns:p14="http://schemas.microsoft.com/office/powerpoint/2010/main" val="1110931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6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5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4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3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6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9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7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tmFilter="0,0; .5, 1; 1, 1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8" grpId="0"/>
      <p:bldP spid="10" grpId="0" uiExpan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85975"/>
            <a:ext cx="8245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7482" y="22109"/>
            <a:ext cx="2009036" cy="74259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08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63738"/>
            <a:ext cx="844708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7482" y="310141"/>
            <a:ext cx="2009036" cy="74259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352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7482" y="310141"/>
            <a:ext cx="2009036" cy="74259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ounded Rectangle 6">
            <a:hlinkClick r:id="rId5" action="ppaction://hlinkfile"/>
          </p:cNvPr>
          <p:cNvSpPr/>
          <p:nvPr/>
        </p:nvSpPr>
        <p:spPr>
          <a:xfrm>
            <a:off x="3851920" y="3104964"/>
            <a:ext cx="1440160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EN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910952" y="2564904"/>
            <a:ext cx="7322096" cy="50405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 rtl="1"/>
            <a:r>
              <a:rPr lang="en-US" sz="2000" dirty="0" smtClean="0"/>
              <a:t>Data Encapsulation</a:t>
            </a:r>
            <a:endParaRPr lang="fa-IR" sz="2000" dirty="0">
              <a:cs typeface="B Mitra" panose="00000400000000000000" pitchFamily="2" charset="-78"/>
            </a:endParaRPr>
          </a:p>
          <a:p>
            <a:pPr algn="justLow" rtl="1"/>
            <a:endParaRPr lang="en-US" sz="26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551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g02-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155" y="2262482"/>
            <a:ext cx="6985013" cy="40468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11560" y="557808"/>
            <a:ext cx="8323036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انتقال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313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100" y="2752209"/>
            <a:ext cx="6781800" cy="1353582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SESSION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8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9752" y="1268760"/>
            <a:ext cx="6480720" cy="602128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سرویس هایی که اغلب آنها مربوط به روش های تبادل اطلاعات در شبکه ها می باشد.</a:t>
            </a:r>
          </a:p>
          <a:p>
            <a:pPr algn="justLow" rtl="1"/>
            <a:endParaRPr lang="fa-IR" sz="12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زمان ارسال و دریافت بسته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مقدار رسیده و مقدار مانده از بسته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مدیریت بسته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تشکیل جلسات بین برنامه های کاربردی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امکان تعویض حالت </a:t>
            </a:r>
            <a:r>
              <a:rPr lang="fa-IR" sz="2600" dirty="0">
                <a:cs typeface="B Mitra" panose="00000400000000000000" pitchFamily="2" charset="-78"/>
              </a:rPr>
              <a:t>های </a:t>
            </a:r>
            <a:r>
              <a:rPr lang="en-US" sz="2000" dirty="0">
                <a:cs typeface="B Mitra" panose="00000400000000000000" pitchFamily="2" charset="-78"/>
              </a:rPr>
              <a:t>Half </a:t>
            </a:r>
            <a:r>
              <a:rPr lang="en-US" sz="2000" dirty="0" smtClean="0">
                <a:cs typeface="B Mitra" panose="00000400000000000000" pitchFamily="2" charset="-78"/>
              </a:rPr>
              <a:t>Duplex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</a:t>
            </a:r>
            <a:r>
              <a:rPr lang="en-US" sz="2000" dirty="0">
                <a:cs typeface="B Mitra" panose="00000400000000000000" pitchFamily="2" charset="-78"/>
              </a:rPr>
              <a:t>Full Duplex</a:t>
            </a: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تعیین زمان و کاربر مجاز به استفاده از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پرتکلی به نام لایه نشست وجود ندارد.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انجام وظایف این لایه بوسیله پرتکل های دیگر انجام می شود. 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محاوره </a:t>
            </a:r>
            <a:r>
              <a:rPr lang="en-US" sz="2000" dirty="0" smtClean="0"/>
              <a:t>(Dialog Control)</a:t>
            </a:r>
            <a:endParaRPr lang="fa-IR" sz="20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تفکیک محاوره </a:t>
            </a:r>
            <a:r>
              <a:rPr lang="en-US" sz="2000" dirty="0" smtClean="0"/>
              <a:t>(Dialog Separation)</a:t>
            </a:r>
            <a:endParaRPr lang="fa-IR" sz="2000" dirty="0" smtClean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8640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نشست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3738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9524" y="0"/>
            <a:ext cx="7681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ارتباط مجازی و واقعی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170" name="Picture 2" descr="F:\Univer\علی\osi\OSI Model_files\OSI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4552"/>
            <a:ext cx="5753100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0659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259632" y="1340768"/>
            <a:ext cx="7488832" cy="511256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مدهای لایه شبکه:</a:t>
            </a:r>
          </a:p>
          <a:p>
            <a:pPr marL="457200" indent="-457200" algn="justLow" rtl="1"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Mitra" panose="00000400000000000000" pitchFamily="2" charset="-78"/>
              </a:rPr>
              <a:t>کنترل محاوره</a:t>
            </a:r>
          </a:p>
          <a:p>
            <a:pPr algn="justLow" rtl="1"/>
            <a:endParaRPr lang="fa-IR" sz="1100" dirty="0" smtClean="0">
              <a:cs typeface="B Mitra" panose="00000400000000000000" pitchFamily="2" charset="-78"/>
            </a:endParaRPr>
          </a:p>
          <a:p>
            <a:pPr marL="1439863" indent="-342900" algn="justLow" rtl="1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B Mitra" panose="00000400000000000000" pitchFamily="2" charset="-78"/>
              </a:rPr>
              <a:t>TWA (Two Way Alternative)</a:t>
            </a:r>
            <a:endParaRPr lang="fa-IR" sz="2000" dirty="0" smtClean="0">
              <a:cs typeface="B Mitra" panose="00000400000000000000" pitchFamily="2" charset="-78"/>
            </a:endParaRPr>
          </a:p>
          <a:p>
            <a:pPr marL="1439863" indent="-342900" algn="justLow" rtl="1">
              <a:buFont typeface="Wingdings" panose="05000000000000000000" pitchFamily="2" charset="2"/>
              <a:buChar char="Ø"/>
            </a:pPr>
            <a:r>
              <a:rPr lang="en-US" sz="2000" dirty="0" smtClean="0">
                <a:cs typeface="B Mitra" panose="00000400000000000000" pitchFamily="2" charset="-78"/>
              </a:rPr>
              <a:t>TWS (Two </a:t>
            </a:r>
            <a:r>
              <a:rPr lang="en-US" sz="2000" dirty="0">
                <a:cs typeface="B Mitra" panose="00000400000000000000" pitchFamily="2" charset="-78"/>
              </a:rPr>
              <a:t>Way </a:t>
            </a:r>
            <a:r>
              <a:rPr lang="en-US" sz="2000" dirty="0" smtClean="0">
                <a:cs typeface="B Mitra" panose="00000400000000000000" pitchFamily="2" charset="-78"/>
              </a:rPr>
              <a:t>Simultaneous)</a:t>
            </a:r>
            <a:endParaRPr lang="fa-IR" sz="2000" dirty="0">
              <a:cs typeface="B Mitra" panose="00000400000000000000" pitchFamily="2" charset="-78"/>
            </a:endParaRPr>
          </a:p>
          <a:p>
            <a:pPr marL="457200" indent="-457200" algn="justLow" rtl="1">
              <a:buFont typeface="Wingdings" panose="05000000000000000000" pitchFamily="2" charset="2"/>
              <a:buChar char="v"/>
            </a:pPr>
            <a:r>
              <a:rPr lang="fa-IR" sz="2600" dirty="0" smtClean="0">
                <a:cs typeface="B Mitra" panose="00000400000000000000" pitchFamily="2" charset="-78"/>
              </a:rPr>
              <a:t>تفکیک محاوره</a:t>
            </a:r>
          </a:p>
          <a:p>
            <a:pPr algn="justLow" rtl="1"/>
            <a:endParaRPr lang="fa-IR" sz="2600" dirty="0" smtClean="0">
              <a:cs typeface="B Mitra" panose="00000400000000000000" pitchFamily="2" charset="-78"/>
            </a:endParaRP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مسئول تنظیم، مدیریت و اتمام جلسه ها (حسابداری مشتری ها </a:t>
            </a:r>
            <a:r>
              <a:rPr lang="en-US" dirty="0" smtClean="0">
                <a:cs typeface="B Mitra" panose="00000400000000000000" pitchFamily="2" charset="-78"/>
              </a:rPr>
              <a:t>Accounting</a:t>
            </a:r>
            <a:r>
              <a:rPr lang="fa-IR" sz="2600" dirty="0" smtClean="0">
                <a:cs typeface="B Mitra" panose="00000400000000000000" pitchFamily="2" charset="-78"/>
              </a:rPr>
              <a:t>)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برقراری یک ارتباط منطقی بین نرم افزارهای دو کامپیوتر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گفتگو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مدیریت نشانه </a:t>
            </a:r>
            <a:r>
              <a:rPr lang="fa-IR" sz="2000" dirty="0" smtClean="0">
                <a:cs typeface="B Mitra" panose="00000400000000000000" pitchFamily="2" charset="-78"/>
              </a:rPr>
              <a:t>(دو طرف یک عمل بحرانی را در آن واحد انجام ندهند.)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همگام سازی </a:t>
            </a:r>
            <a:r>
              <a:rPr lang="fa-IR" sz="2000" dirty="0" smtClean="0">
                <a:cs typeface="B Mitra" panose="00000400000000000000" pitchFamily="2" charset="-78"/>
              </a:rPr>
              <a:t>(درصورت بروز اشکال در ارسال یک فایل بزرگ، انتقال دوباره از آخرین نقطه بروز اشکال از سر گرفته شود.)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نشست از طریق پرتکل های لایه انتقال</a:t>
            </a:r>
          </a:p>
          <a:p>
            <a:pPr marL="457200" indent="-4572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زدن برچست به ابتدا و انتهای اطلاعات ارسالی</a:t>
            </a:r>
            <a:endParaRPr lang="fa-IR" sz="2600" dirty="0">
              <a:cs typeface="B Mitra" panose="00000400000000000000" pitchFamily="2" charset="-78"/>
            </a:endParaRPr>
          </a:p>
        </p:txBody>
      </p:sp>
      <p:sp>
        <p:nvSpPr>
          <p:cNvPr id="10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نشست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3220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07904" y="247620"/>
            <a:ext cx="2160240" cy="6611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نشست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040164"/>
            <a:ext cx="2736304" cy="4777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222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100" y="2752209"/>
            <a:ext cx="6781800" cy="1353582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PRESENTATION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90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1080120"/>
            <a:ext cx="6336704" cy="55892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تبدیل قواعد دستوری </a:t>
            </a:r>
            <a:r>
              <a:rPr lang="en-US" sz="2400" dirty="0" smtClean="0">
                <a:cs typeface="B Mitra" panose="00000400000000000000" pitchFamily="2" charset="-78"/>
              </a:rPr>
              <a:t>Syntax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algn="justLow" rtl="1"/>
            <a:endParaRPr lang="fa-IR" sz="12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گرفتن اطلاعات از لایه کاربردی و تبدیل آنها به اطلاعاتی که قابل استفاده توسط دیگر لایه ها باشد.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فرمت داده ها و تبدیل آنها به یکدیگر (استاندارد </a:t>
            </a:r>
            <a:r>
              <a:rPr lang="en-US" sz="2000" dirty="0"/>
              <a:t>On </a:t>
            </a:r>
            <a:r>
              <a:rPr lang="en-US" sz="2000" dirty="0" smtClean="0"/>
              <a:t>wire</a:t>
            </a:r>
            <a:r>
              <a:rPr lang="fa-IR" sz="2400" dirty="0" smtClean="0"/>
              <a:t>)</a:t>
            </a:r>
            <a:endParaRPr lang="fa-IR" sz="24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توافق در رابطه با گرامر داده برای لایه کاربردی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بازگشائی اطلاعات رمز شده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ترجمه اطلاعات به قالب های دیگر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تبدیل اطلاعات یک قرارداد </a:t>
            </a:r>
            <a:r>
              <a:rPr lang="en-US" sz="2600" dirty="0" smtClean="0">
                <a:cs typeface="B Mitra" panose="00000400000000000000" pitchFamily="2" charset="-78"/>
              </a:rPr>
              <a:t>(</a:t>
            </a:r>
            <a:r>
              <a:rPr lang="en-US" sz="2400" dirty="0" smtClean="0">
                <a:cs typeface="B Mitra" panose="00000400000000000000" pitchFamily="2" charset="-78"/>
              </a:rPr>
              <a:t>protocol</a:t>
            </a:r>
            <a:r>
              <a:rPr lang="en-US" sz="2600" dirty="0" smtClean="0">
                <a:cs typeface="B Mitra" panose="00000400000000000000" pitchFamily="2" charset="-78"/>
              </a:rPr>
              <a:t>)</a:t>
            </a:r>
            <a:r>
              <a:rPr lang="fa-IR" sz="2600" dirty="0" smtClean="0">
                <a:cs typeface="B Mitra" panose="00000400000000000000" pitchFamily="2" charset="-78"/>
              </a:rPr>
              <a:t> به قرار داد دیگر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کدگذاری استاندارد داده ها جهت دریافت و درک توسط    سیستم عامل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فشرده سازی اطلاعات </a:t>
            </a:r>
            <a:r>
              <a:rPr lang="en-US" sz="2400" dirty="0" smtClean="0"/>
              <a:t>Compression</a:t>
            </a:r>
            <a:endParaRPr lang="fa-IR" sz="2000" dirty="0" smtClean="0"/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en-US" sz="2400" dirty="0"/>
              <a:t>De </a:t>
            </a:r>
            <a:r>
              <a:rPr lang="en-US" sz="2400" dirty="0" smtClean="0"/>
              <a:t>compression</a:t>
            </a:r>
            <a:endParaRPr lang="fa-IR" sz="2400" dirty="0" smtClean="0"/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تبدیل اطلاعات به کدهای مشهور </a:t>
            </a:r>
            <a:r>
              <a:rPr lang="en-US" sz="2400" dirty="0" smtClean="0"/>
              <a:t>ASCII</a:t>
            </a:r>
            <a:r>
              <a:rPr lang="fa-IR" sz="2400" dirty="0" smtClean="0"/>
              <a:t> </a:t>
            </a:r>
            <a:r>
              <a:rPr lang="fa-IR" sz="2600" dirty="0">
                <a:cs typeface="B Mitra" panose="00000400000000000000" pitchFamily="2" charset="-78"/>
              </a:rPr>
              <a:t>و</a:t>
            </a:r>
            <a:r>
              <a:rPr lang="fa-IR" sz="2400" dirty="0" smtClean="0"/>
              <a:t> </a:t>
            </a:r>
            <a:r>
              <a:rPr lang="en-US" sz="2400" dirty="0" smtClean="0"/>
              <a:t>Unicode</a:t>
            </a:r>
            <a:endParaRPr lang="fa-IR" sz="2400" dirty="0" smtClean="0"/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000" dirty="0" smtClean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8640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ارائه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5494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07904" y="247620"/>
            <a:ext cx="2160240" cy="661100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ارائه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1062038"/>
            <a:ext cx="2695575" cy="4733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59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100" y="2752209"/>
            <a:ext cx="6781800" cy="1353582"/>
          </a:xfrm>
          <a:prstGeom prst="rect">
            <a:avLst/>
          </a:prstGeom>
          <a:noFill/>
        </p:spPr>
        <p:txBody>
          <a:bodyPr wrap="square" rtlCol="0"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APLICATION 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83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1052736"/>
            <a:ext cx="7344816" cy="58326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بزرگ ترین و بالاترین لایه در مدل </a:t>
            </a:r>
            <a:r>
              <a:rPr lang="en-US" sz="2200" dirty="0" smtClean="0">
                <a:cs typeface="B Mitra" panose="00000400000000000000" pitchFamily="2" charset="-78"/>
              </a:rPr>
              <a:t>OSI</a:t>
            </a:r>
            <a:endParaRPr lang="fa-IR" sz="22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استانداردهای ارتباط بین نرم افزارهای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سرویس های پست الکترونیک، ارسال فایل و ...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تشخیص زمان لازم به منظور دستیابی به شبکه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واسط ارتباطی کاربر با سایر لایه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تشخیص کاربران دیگر در شبکه ها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خدمات انتقال فایل ها، مدیریت بانک اطلاعاتی، برنامه های فایل سرور و پرینت سرور، خط فرمان سیستم عامل و ...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کنترل یک کامپیوتر از راه دور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قطعه قطعه کردن اطلاعات ارسالی به لایه ارائه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سرهم بندی اطلاعات دریافتی از لایه ارائه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نظارت بر </a:t>
            </a:r>
            <a:r>
              <a:rPr lang="en-US" sz="2200" dirty="0"/>
              <a:t>Flow Control Recovery</a:t>
            </a:r>
            <a:endParaRPr lang="fa-IR" sz="2200" dirty="0"/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مهمترین نرم افزار این لایه </a:t>
            </a:r>
            <a:r>
              <a:rPr lang="en-US" sz="2200" dirty="0"/>
              <a:t>Internet Explorer</a:t>
            </a:r>
            <a:endParaRPr lang="fa-IR" sz="2200" dirty="0"/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استانداردهای مستقل از شبکه و ماشین مانند </a:t>
            </a:r>
            <a:r>
              <a:rPr lang="en-US" sz="2200" dirty="0"/>
              <a:t>HTTP</a:t>
            </a:r>
            <a:r>
              <a:rPr lang="fa-IR" sz="2400" dirty="0" smtClean="0">
                <a:cs typeface="B Mitra" panose="00000400000000000000" pitchFamily="2" charset="-78"/>
              </a:rPr>
              <a:t>، </a:t>
            </a:r>
            <a:r>
              <a:rPr lang="en-US" sz="2200" dirty="0"/>
              <a:t>Web</a:t>
            </a:r>
            <a:r>
              <a:rPr lang="fa-IR" sz="2400" dirty="0" smtClean="0">
                <a:cs typeface="B Mitra" panose="00000400000000000000" pitchFamily="2" charset="-78"/>
              </a:rPr>
              <a:t> و اخبارشبکه</a:t>
            </a:r>
            <a:endParaRPr lang="fa-IR" sz="2600" dirty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endParaRPr lang="fa-IR" sz="2000" dirty="0" smtClean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864096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کاربردی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28295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341784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های 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کاربردی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340768"/>
            <a:ext cx="5184576" cy="51845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2600" dirty="0" smtClean="0">
                <a:cs typeface="B Mitra" panose="00000400000000000000" pitchFamily="2" charset="-78"/>
              </a:rPr>
              <a:t>* </a:t>
            </a:r>
            <a:r>
              <a:rPr lang="en-US" sz="2800" dirty="0"/>
              <a:t>AFP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apple filling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  <a:cs typeface="B Mitra" panose="000004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FTP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file transfer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  </a:t>
            </a: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GOPHER 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HTTP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hyper text transfer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IMAP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internet message access protocol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a-IR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3000" dirty="0"/>
              <a:t>* </a:t>
            </a:r>
            <a:r>
              <a:rPr lang="en-US" sz="3200" dirty="0"/>
              <a:t>IRC 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internet relay chat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/>
              <a:t>* RTSP 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real time sharing</a:t>
            </a:r>
            <a:r>
              <a:rPr lang="en-US" sz="21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1727886"/>
            <a:ext cx="7272808" cy="465344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خدمات فایل برای سیستم عامل </a:t>
            </a:r>
            <a:r>
              <a:rPr lang="fa-IR" sz="2600" dirty="0">
                <a:cs typeface="B Mitra" panose="00000400000000000000" pitchFamily="2" charset="-78"/>
              </a:rPr>
              <a:t>مانند </a:t>
            </a:r>
            <a:r>
              <a:rPr lang="en-US" sz="2000" dirty="0">
                <a:cs typeface="B Mitra" panose="00000400000000000000" pitchFamily="2" charset="-78"/>
              </a:rPr>
              <a:t>AFP</a:t>
            </a:r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سیستم فایل شبکه </a:t>
            </a:r>
            <a:r>
              <a:rPr lang="en-US" sz="2000" dirty="0" smtClean="0">
                <a:cs typeface="B Mitra" panose="00000400000000000000" pitchFamily="2" charset="-78"/>
              </a:rPr>
              <a:t>NFS</a:t>
            </a:r>
            <a:endParaRPr lang="fa-IR" sz="24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انتقال فایل ها که دارای دو حالت </a:t>
            </a:r>
            <a:r>
              <a:rPr lang="en-US" sz="2000" dirty="0">
                <a:cs typeface="B Mitra" panose="00000400000000000000" pitchFamily="2" charset="-78"/>
              </a:rPr>
              <a:t>Active</a:t>
            </a:r>
            <a:r>
              <a:rPr lang="en-US" sz="2400" dirty="0" smtClean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mode</a:t>
            </a:r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</a:t>
            </a:r>
            <a:r>
              <a:rPr lang="en-US" sz="2000" dirty="0">
                <a:cs typeface="B Mitra" panose="00000400000000000000" pitchFamily="2" charset="-78"/>
              </a:rPr>
              <a:t>Passive</a:t>
            </a:r>
            <a:r>
              <a:rPr lang="en-US" sz="2400" dirty="0" smtClean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mode</a:t>
            </a:r>
            <a:endParaRPr lang="fa-IR" sz="2200" dirty="0">
              <a:cs typeface="B Mitra" panose="00000400000000000000" pitchFamily="2" charset="-78"/>
            </a:endParaRP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بازیابی اسناد از طریق اینترنت 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ارتباط بین سرویس دهنده و سرویس گیرنده در اینترنت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بازیابی نامه های الکترونیکی </a:t>
            </a:r>
            <a:r>
              <a:rPr lang="en-US" sz="2000" dirty="0"/>
              <a:t>(</a:t>
            </a:r>
            <a:r>
              <a:rPr lang="en-US" sz="2000" dirty="0" smtClean="0"/>
              <a:t>pop – </a:t>
            </a:r>
            <a:r>
              <a:rPr lang="en-US" sz="2000" dirty="0" err="1" smtClean="0"/>
              <a:t>imap</a:t>
            </a:r>
            <a:r>
              <a:rPr lang="en-US" sz="2000" dirty="0" smtClean="0"/>
              <a:t>)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گپ زنی و کنفرانس اینترنتی + فرستادن دستورات به برنامه های روبات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سیستم کنترل جریان رسانه های سرویس دهنده (سرگرمی و ارتباطات)</a:t>
            </a:r>
          </a:p>
        </p:txBody>
      </p:sp>
    </p:spTree>
    <p:extLst>
      <p:ext uri="{BB962C8B-B14F-4D97-AF65-F5344CB8AC3E}">
        <p14:creationId xmlns:p14="http://schemas.microsoft.com/office/powerpoint/2010/main" val="2767748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1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0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4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95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45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6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80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850"/>
                            </p:stCondLst>
                            <p:childTnLst>
                              <p:par>
                                <p:cTn id="10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tmFilter="0,0; .5, 1; 1, 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950"/>
                            </p:stCondLst>
                            <p:childTnLst>
                              <p:par>
                                <p:cTn id="1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31620" y="341784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پرتکل </a:t>
            </a:r>
            <a:r>
              <a:rPr lang="fa-I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های ل</a:t>
            </a: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ایه کاربردی</a:t>
            </a:r>
          </a:p>
          <a:p>
            <a:pPr algn="r"/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196752"/>
            <a:ext cx="4608512" cy="417646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rtl="1">
              <a:lnSpc>
                <a:spcPct val="150000"/>
              </a:lnSpc>
            </a:pPr>
            <a:r>
              <a:rPr lang="en-US" sz="3000" dirty="0" smtClean="0"/>
              <a:t>* </a:t>
            </a:r>
            <a:r>
              <a:rPr lang="en-US" sz="3200" dirty="0"/>
              <a:t>SSH </a:t>
            </a:r>
            <a:endParaRPr lang="fa-IR" sz="2100" dirty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SIP 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SMTP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simple mail transfer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protocol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a-IR" sz="2800" dirty="0" smtClean="0">
              <a:solidFill>
                <a:schemeClr val="bg1">
                  <a:lumMod val="75000"/>
                </a:schemeClr>
              </a:solidFill>
            </a:endParaRPr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POP3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SNMP</a:t>
            </a:r>
            <a:endParaRPr lang="fa-IR" sz="2800" dirty="0" smtClean="0"/>
          </a:p>
          <a:p>
            <a:pPr rtl="1">
              <a:lnSpc>
                <a:spcPct val="150000"/>
              </a:lnSpc>
            </a:pPr>
            <a:r>
              <a:rPr lang="en-US" sz="2800" dirty="0" smtClean="0"/>
              <a:t>* </a:t>
            </a:r>
            <a:r>
              <a:rPr lang="en-US" sz="2800" dirty="0"/>
              <a:t>Tel Net</a:t>
            </a:r>
            <a:endParaRPr lang="fa-IR" sz="2800" dirty="0"/>
          </a:p>
          <a:p>
            <a:pPr rtl="1">
              <a:lnSpc>
                <a:spcPct val="150000"/>
              </a:lnSpc>
            </a:pPr>
            <a:endParaRPr lang="fa-IR" sz="2800" dirty="0" smtClean="0"/>
          </a:p>
          <a:p>
            <a:pPr rtl="1">
              <a:lnSpc>
                <a:spcPct val="150000"/>
              </a:lnSpc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1583870"/>
            <a:ext cx="5544616" cy="4005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دسترسی به سرور از راه دور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سرویس کنترلی جهت راه اندازی، پیرایش و پایان دهی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ارسال ایمیل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دریافت ایمیل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مدیریت شبکه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نظارت بر فعالیت های چاپگر</a:t>
            </a:r>
          </a:p>
          <a:p>
            <a:pPr marL="342900" indent="-342900" algn="justLow" rtl="1">
              <a:lnSpc>
                <a:spcPts val="5000"/>
              </a:lnSpc>
              <a:buFont typeface="Wingdings" panose="05000000000000000000" pitchFamily="2" charset="2"/>
              <a:buChar char="ü"/>
            </a:pP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734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1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100"/>
                            </p:stCondLst>
                            <p:childTnLst>
                              <p:par>
                                <p:cTn id="5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tmFilter="0,0; .5, 1; 1, 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tmFilter="0,0; .5, 1; 1, 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9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85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tmFilter="0,0; .5, 1; 1, 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8450"/>
                            </p:stCondLst>
                            <p:childTnLst>
                              <p:par>
                                <p:cTn id="9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allAtOnce"/>
      <p:bldP spid="10" grpId="0" uiExpand="1" build="allAtOnce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07904" y="247620"/>
            <a:ext cx="2160240" cy="661100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کاربردی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86762"/>
            <a:ext cx="2119486" cy="3709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83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49524" y="0"/>
            <a:ext cx="7681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واسط ها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805427"/>
              </p:ext>
            </p:extLst>
          </p:nvPr>
        </p:nvGraphicFramePr>
        <p:xfrm>
          <a:off x="2267744" y="1484784"/>
          <a:ext cx="4800600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6" imgW="3885714" imgH="3038095" progId="PBrush">
                  <p:embed/>
                </p:oleObj>
              </mc:Choice>
              <mc:Fallback>
                <p:oleObj name="Bitmap Image" r:id="rId6" imgW="3885714" imgH="30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484784"/>
                        <a:ext cx="4800600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23867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unications tasks within the OSI mode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4" b="4611"/>
          <a:stretch/>
        </p:blipFill>
        <p:spPr bwMode="auto">
          <a:xfrm>
            <a:off x="2147855" y="48296"/>
            <a:ext cx="5736513" cy="67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18932"/>
            <a:ext cx="6624736" cy="6620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05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Univer\علی\osi\آموزش گام به گام شبکه (Network) - صفحه 2_files\1_08-07-2012_12-10-39_________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6" y="1016732"/>
            <a:ext cx="820034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0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2739" y="1068338"/>
            <a:ext cx="8511261" cy="482304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44624"/>
            <a:ext cx="8077200" cy="864096"/>
          </a:xfrm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Data Flow in OSI model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6554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cket Creation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61" y="227955"/>
            <a:ext cx="8248935" cy="64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33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ig02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330" y="527050"/>
            <a:ext cx="7748134" cy="580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0991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Univer\علی\osi\آموزش گام به گام شبکه (Network) - صفحه 2_files\2_IC21339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7880"/>
            <a:ext cx="7416824" cy="49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7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Univer\علی\osi\آموزش گام به گام شبکه (Network) - صفحه 2_files\1_08-07-2012_12-12-24___________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404664"/>
            <a:ext cx="810743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56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866455"/>
            <a:ext cx="8663880" cy="1125091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تفاوت های مدل </a:t>
            </a:r>
            <a:r>
              <a:rPr lang="en-US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OSI</a:t>
            </a:r>
            <a:r>
              <a:rPr lang="fa-IR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 و </a:t>
            </a:r>
            <a:r>
              <a:rPr lang="en-US" sz="5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B Titr" panose="00000700000000000000" pitchFamily="2" charset="-78"/>
              </a:rPr>
              <a:t>TCP/IP</a:t>
            </a:r>
            <a:endParaRPr lang="en-US" sz="54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23071"/>
              </p:ext>
            </p:extLst>
          </p:nvPr>
        </p:nvGraphicFramePr>
        <p:xfrm>
          <a:off x="883158" y="836712"/>
          <a:ext cx="7834884" cy="5184576"/>
        </p:xfrm>
        <a:graphic>
          <a:graphicData uri="http://schemas.openxmlformats.org/drawingml/2006/table">
            <a:tbl>
              <a:tblPr/>
              <a:tblGrid>
                <a:gridCol w="3133954"/>
                <a:gridCol w="3212302"/>
                <a:gridCol w="148862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TCP/IP 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VS.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OSI Model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648072">
                <a:tc rowSpan="3">
                  <a:txBody>
                    <a:bodyPr/>
                    <a:lstStyle/>
                    <a:p>
                      <a:pPr algn="ctr"/>
                      <a:r>
                        <a:rPr lang="en-US" b="1"/>
                        <a:t>Application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 7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Application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 6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Presentation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 5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Session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Transport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 4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Transport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Internet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Layer 3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Network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en-US" b="1"/>
                        <a:t>Network Access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 2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Data Link</a:t>
                      </a:r>
                      <a:endParaRPr lang="en-US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Layer 1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Physical</a:t>
                      </a:r>
                      <a:endParaRPr 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49524" y="0"/>
            <a:ext cx="7681664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جریان داده ها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4" descr="Fig02-01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908720"/>
            <a:ext cx="5620527" cy="5616624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8456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Univer\علی\osi\آموزش گام به گام شبکه (Network) - صفحه 2_files\1_IC21326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7128792" cy="54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0308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Univer\علی\osi\OSI Model_files\OSI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408712" cy="55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3598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Univer\علی\osi\آموزش گام به گام شبکه (Network) - صفحه 2_files\2_tcp-ip-encaps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6" y="1199573"/>
            <a:ext cx="44554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Univer\علی\osi\آموزش گام به گام شبکه (Network) - صفحه 2_files\1_tcp-ip-head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56" y="3503829"/>
            <a:ext cx="4058108" cy="31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4336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404254"/>
            <a:ext cx="4176464" cy="172819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1)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Application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2996952"/>
            <a:ext cx="7416824" cy="33843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بسته </a:t>
            </a:r>
            <a:r>
              <a:rPr lang="fa-IR" sz="2600" dirty="0">
                <a:cs typeface="B Mitra" panose="00000400000000000000" pitchFamily="2" charset="-78"/>
              </a:rPr>
              <a:t>بندی اطلاعات توسط برنامه مربوطه و آماده سازی برای ارسال به لایه های پایین تر </a:t>
            </a:r>
            <a:r>
              <a:rPr lang="fa-IR" sz="2600" dirty="0" smtClean="0">
                <a:cs typeface="B Mitra" panose="00000400000000000000" pitchFamily="2" charset="-78"/>
              </a:rPr>
              <a:t>است.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از پروتکل های معروف این لایه می توان به </a:t>
            </a:r>
            <a:r>
              <a:rPr lang="en-US" sz="2000" dirty="0" smtClean="0">
                <a:cs typeface="B Mitra" panose="00000400000000000000" pitchFamily="2" charset="-78"/>
              </a:rPr>
              <a:t>FTP </a:t>
            </a:r>
            <a:r>
              <a:rPr lang="en-US" sz="2000" dirty="0">
                <a:cs typeface="B Mitra" panose="00000400000000000000" pitchFamily="2" charset="-78"/>
              </a:rPr>
              <a:t>, SMTP , DNS ,</a:t>
            </a:r>
            <a:r>
              <a:rPr lang="en-US" sz="2000" dirty="0" smtClean="0">
                <a:cs typeface="B Mitra" panose="00000400000000000000" pitchFamily="2" charset="-78"/>
              </a:rPr>
              <a:t> </a:t>
            </a:r>
            <a:r>
              <a:rPr lang="en-US" sz="2000" dirty="0">
                <a:cs typeface="B Mitra" panose="00000400000000000000" pitchFamily="2" charset="-78"/>
              </a:rPr>
              <a:t>HTTP</a:t>
            </a: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 اشاره </a:t>
            </a:r>
            <a:r>
              <a:rPr lang="fa-IR" sz="2600" dirty="0">
                <a:cs typeface="B Mitra" panose="00000400000000000000" pitchFamily="2" charset="-78"/>
              </a:rPr>
              <a:t>کرد</a:t>
            </a:r>
            <a:r>
              <a:rPr lang="fa-IR" sz="2600" dirty="0" smtClean="0">
                <a:cs typeface="B Mitra" panose="00000400000000000000" pitchFamily="2" charset="-78"/>
              </a:rPr>
              <a:t>.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677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404254"/>
            <a:ext cx="4392488" cy="172819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2)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Transport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852936"/>
            <a:ext cx="7704856" cy="338437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در این لایه مشخص </a:t>
            </a:r>
            <a:r>
              <a:rPr lang="fa-IR" sz="2600" dirty="0" smtClean="0">
                <a:cs typeface="B Mitra" panose="00000400000000000000" pitchFamily="2" charset="-78"/>
              </a:rPr>
              <a:t>می شود </a:t>
            </a:r>
            <a:r>
              <a:rPr lang="fa-IR" sz="2600" dirty="0">
                <a:cs typeface="B Mitra" panose="00000400000000000000" pitchFamily="2" charset="-78"/>
              </a:rPr>
              <a:t>که کدام پروتکل در سمت گیرنده باید برای دریافت بسته ارسالی و پردازش اطلاعات مورد استفاده قرار گیرد. برای این کار از یک شماره منحصر به فرد به نام شماره</a:t>
            </a:r>
            <a:r>
              <a:rPr lang="en-US" sz="2000" dirty="0">
                <a:cs typeface="B Mitra" panose="00000400000000000000" pitchFamily="2" charset="-78"/>
              </a:rPr>
              <a:t>Port </a:t>
            </a:r>
            <a:r>
              <a:rPr lang="fa-IR" sz="2000" dirty="0">
                <a:cs typeface="B Mitra" panose="00000400000000000000" pitchFamily="2" charset="-78"/>
              </a:rPr>
              <a:t> </a:t>
            </a:r>
            <a:r>
              <a:rPr lang="fa-IR" sz="2600" dirty="0">
                <a:cs typeface="B Mitra" panose="00000400000000000000" pitchFamily="2" charset="-78"/>
              </a:rPr>
              <a:t>استفاده می شود. 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شماره </a:t>
            </a:r>
            <a:r>
              <a:rPr lang="en-US" sz="2000" dirty="0">
                <a:cs typeface="B Mitra" panose="00000400000000000000" pitchFamily="2" charset="-78"/>
              </a:rPr>
              <a:t>Port</a:t>
            </a:r>
            <a:r>
              <a:rPr lang="en-US" sz="2600" dirty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 استفاده </a:t>
            </a:r>
            <a:r>
              <a:rPr lang="fa-IR" sz="2600" dirty="0">
                <a:cs typeface="B Mitra" panose="00000400000000000000" pitchFamily="2" charset="-78"/>
              </a:rPr>
              <a:t>شده در کامپیوتر مبدا به همراه شماره </a:t>
            </a:r>
            <a:r>
              <a:rPr lang="en-US" sz="2000" dirty="0">
                <a:cs typeface="B Mitra" panose="00000400000000000000" pitchFamily="2" charset="-78"/>
              </a:rPr>
              <a:t>Port</a:t>
            </a:r>
            <a:r>
              <a:rPr lang="en-US" sz="2600" dirty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 تعیین </a:t>
            </a:r>
            <a:r>
              <a:rPr lang="fa-IR" sz="2600" dirty="0">
                <a:cs typeface="B Mitra" panose="00000400000000000000" pitchFamily="2" charset="-78"/>
              </a:rPr>
              <a:t>شده برای کامپیوتر مقصد در سرآیند بسته ارسالی قرار گرفته و بسته به سمت لایه پایین تر حرکت </a:t>
            </a:r>
            <a:r>
              <a:rPr lang="fa-IR" sz="2600" dirty="0" smtClean="0">
                <a:cs typeface="B Mitra" panose="00000400000000000000" pitchFamily="2" charset="-78"/>
              </a:rPr>
              <a:t>می کند.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در این لایه علاوه بر افزودن سرآیند لایه چهارم به بسته ارسالی میزان نیاز به سرعت یا امنیت در ارسال بسته توسط دو پروتکل مهم این لایه یعنی </a:t>
            </a:r>
            <a:r>
              <a:rPr lang="en-US" sz="2000" dirty="0">
                <a:cs typeface="B Mitra" panose="00000400000000000000" pitchFamily="2" charset="-78"/>
              </a:rPr>
              <a:t>TCP </a:t>
            </a:r>
            <a:r>
              <a:rPr lang="fa-IR" sz="2600" dirty="0">
                <a:cs typeface="B Mitra" panose="00000400000000000000" pitchFamily="2" charset="-78"/>
              </a:rPr>
              <a:t>و </a:t>
            </a:r>
            <a:r>
              <a:rPr lang="en-US" sz="2000" dirty="0">
                <a:cs typeface="B Mitra" panose="00000400000000000000" pitchFamily="2" charset="-78"/>
              </a:rPr>
              <a:t>UDP 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تعیین </a:t>
            </a:r>
            <a:r>
              <a:rPr lang="fa-IR" sz="2600" dirty="0">
                <a:cs typeface="B Mitra" panose="00000400000000000000" pitchFamily="2" charset="-78"/>
              </a:rPr>
              <a:t>شده و بسته برای ارسال به لایه پایین تر آماده می شود</a:t>
            </a:r>
            <a:r>
              <a:rPr lang="fa-IR" sz="2600" dirty="0" smtClean="0">
                <a:cs typeface="B Mitra" panose="00000400000000000000" pitchFamily="2" charset="-78"/>
              </a:rPr>
              <a:t>.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899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404254"/>
            <a:ext cx="4104456" cy="172819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3) Network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852936"/>
            <a:ext cx="7632848" cy="33843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در این لایه نیز سرآیند لایه سوم به بسته ارسالی اضافه می </a:t>
            </a:r>
            <a:r>
              <a:rPr lang="fa-IR" sz="2600" dirty="0" smtClean="0">
                <a:cs typeface="B Mitra" panose="00000400000000000000" pitchFamily="2" charset="-78"/>
              </a:rPr>
              <a:t>شود.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عملکرد </a:t>
            </a:r>
            <a:r>
              <a:rPr lang="fa-IR" sz="2600" dirty="0">
                <a:cs typeface="B Mitra" panose="00000400000000000000" pitchFamily="2" charset="-78"/>
              </a:rPr>
              <a:t>این لایه از آن جهت بسیار مهم است که در آن </a:t>
            </a:r>
            <a:r>
              <a:rPr lang="fa-IR" sz="2600" dirty="0" smtClean="0">
                <a:cs typeface="B Mitra" panose="00000400000000000000" pitchFamily="2" charset="-78"/>
              </a:rPr>
              <a:t>توسط</a:t>
            </a:r>
            <a:r>
              <a:rPr lang="en-US" sz="2000" dirty="0" smtClean="0">
                <a:cs typeface="B Mitra" panose="00000400000000000000" pitchFamily="2" charset="-78"/>
              </a:rPr>
              <a:t>IP </a:t>
            </a:r>
            <a:r>
              <a:rPr lang="en-US" sz="2000" dirty="0">
                <a:cs typeface="B Mitra" panose="00000400000000000000" pitchFamily="2" charset="-78"/>
              </a:rPr>
              <a:t>Address 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کامپیوتر مبداء </a:t>
            </a:r>
            <a:r>
              <a:rPr lang="en-US" sz="2000" dirty="0" smtClean="0">
                <a:cs typeface="B Mitra" panose="00000400000000000000" pitchFamily="2" charset="-78"/>
              </a:rPr>
              <a:t>IP </a:t>
            </a:r>
            <a:r>
              <a:rPr lang="en-US" sz="2000" dirty="0">
                <a:cs typeface="B Mitra" panose="00000400000000000000" pitchFamily="2" charset="-78"/>
              </a:rPr>
              <a:t>Address 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و </a:t>
            </a:r>
            <a:r>
              <a:rPr lang="fa-IR" sz="2600" dirty="0">
                <a:cs typeface="B Mitra" panose="00000400000000000000" pitchFamily="2" charset="-78"/>
              </a:rPr>
              <a:t>کامپیوتر مقصد به ترتیب آدرس اصلی کامپیوتر </a:t>
            </a:r>
            <a:r>
              <a:rPr lang="fa-IR" sz="2600" dirty="0" smtClean="0">
                <a:cs typeface="B Mitra" panose="00000400000000000000" pitchFamily="2" charset="-78"/>
              </a:rPr>
              <a:t>مبداء </a:t>
            </a:r>
            <a:r>
              <a:rPr lang="fa-IR" sz="2600" dirty="0">
                <a:cs typeface="B Mitra" panose="00000400000000000000" pitchFamily="2" charset="-78"/>
              </a:rPr>
              <a:t>و مقصد مشخص می شود. </a:t>
            </a:r>
            <a:endParaRPr lang="fa-IR" sz="26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علاوه بر این برای تعیین نوع پروتکل استفاده شده در لایه چهارم </a:t>
            </a:r>
            <a:r>
              <a:rPr lang="fa-IR" sz="2600" dirty="0" smtClean="0">
                <a:cs typeface="B Mitra" panose="00000400000000000000" pitchFamily="2" charset="-78"/>
              </a:rPr>
              <a:t>تعیین </a:t>
            </a:r>
            <a:r>
              <a:rPr lang="fa-IR" sz="2600" dirty="0">
                <a:cs typeface="B Mitra" panose="00000400000000000000" pitchFamily="2" charset="-78"/>
              </a:rPr>
              <a:t>یکی از دو پروتکل </a:t>
            </a:r>
            <a:r>
              <a:rPr lang="en-US" sz="2000" dirty="0">
                <a:cs typeface="B Mitra" panose="00000400000000000000" pitchFamily="2" charset="-78"/>
              </a:rPr>
              <a:t>TCP </a:t>
            </a:r>
            <a:r>
              <a:rPr lang="fa-IR" sz="2600" dirty="0">
                <a:cs typeface="B Mitra" panose="00000400000000000000" pitchFamily="2" charset="-78"/>
              </a:rPr>
              <a:t>و </a:t>
            </a:r>
            <a:r>
              <a:rPr lang="en-US" sz="2000" dirty="0">
                <a:cs typeface="B Mitra" panose="00000400000000000000" pitchFamily="2" charset="-78"/>
              </a:rPr>
              <a:t>UDP 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از </a:t>
            </a:r>
            <a:r>
              <a:rPr lang="fa-IR" sz="2600" dirty="0">
                <a:cs typeface="B Mitra" panose="00000400000000000000" pitchFamily="2" charset="-78"/>
              </a:rPr>
              <a:t>یک شماره </a:t>
            </a:r>
            <a:r>
              <a:rPr lang="fa-IR" sz="2600" dirty="0" smtClean="0">
                <a:cs typeface="B Mitra" panose="00000400000000000000" pitchFamily="2" charset="-78"/>
              </a:rPr>
              <a:t>منحصربه </a:t>
            </a:r>
            <a:r>
              <a:rPr lang="fa-IR" sz="2600" dirty="0">
                <a:cs typeface="B Mitra" panose="00000400000000000000" pitchFamily="2" charset="-78"/>
              </a:rPr>
              <a:t>فرد به نام شماره پروتکل استفاده </a:t>
            </a:r>
            <a:r>
              <a:rPr lang="fa-IR" sz="2600" dirty="0" smtClean="0">
                <a:cs typeface="B Mitra" panose="00000400000000000000" pitchFamily="2" charset="-78"/>
              </a:rPr>
              <a:t>می شود</a:t>
            </a:r>
            <a:r>
              <a:rPr lang="fa-IR" sz="2600" dirty="0">
                <a:cs typeface="B Mitra" panose="00000400000000000000" pitchFamily="2" charset="-78"/>
              </a:rPr>
              <a:t>. برای مثال برای تعیین </a:t>
            </a:r>
            <a:r>
              <a:rPr lang="fa-IR" sz="2600" dirty="0" smtClean="0">
                <a:cs typeface="B Mitra" panose="00000400000000000000" pitchFamily="2" charset="-78"/>
              </a:rPr>
              <a:t>پروتکل </a:t>
            </a: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en-US" sz="2000" dirty="0" smtClean="0">
                <a:cs typeface="B Mitra" panose="00000400000000000000" pitchFamily="2" charset="-78"/>
              </a:rPr>
              <a:t>TCP</a:t>
            </a:r>
            <a:r>
              <a:rPr lang="fa-IR" sz="2600" dirty="0">
                <a:cs typeface="B Mitra" panose="00000400000000000000" pitchFamily="2" charset="-78"/>
              </a:rPr>
              <a:t>از شماره 6 و برای </a:t>
            </a:r>
            <a:r>
              <a:rPr lang="fa-IR" sz="2600" dirty="0" smtClean="0">
                <a:cs typeface="B Mitra" panose="00000400000000000000" pitchFamily="2" charset="-78"/>
              </a:rPr>
              <a:t>پروتکل</a:t>
            </a:r>
            <a:r>
              <a:rPr lang="en-US" sz="2000" dirty="0" smtClean="0">
                <a:cs typeface="B Mitra" panose="00000400000000000000" pitchFamily="2" charset="-78"/>
              </a:rPr>
              <a:t>UDP 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از </a:t>
            </a:r>
            <a:r>
              <a:rPr lang="fa-IR" sz="2600" dirty="0">
                <a:cs typeface="B Mitra" panose="00000400000000000000" pitchFamily="2" charset="-78"/>
              </a:rPr>
              <a:t>شماره 17 استفاده </a:t>
            </a:r>
            <a:r>
              <a:rPr lang="fa-IR" sz="2600" dirty="0" smtClean="0">
                <a:cs typeface="B Mitra" panose="00000400000000000000" pitchFamily="2" charset="-78"/>
              </a:rPr>
              <a:t>می شود.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560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404254"/>
            <a:ext cx="6048672" cy="172819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4) 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852936"/>
            <a:ext cx="7488832" cy="338437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>
                <a:cs typeface="B Mitra" panose="00000400000000000000" pitchFamily="2" charset="-78"/>
              </a:rPr>
              <a:t>در سرآیند این لایه آدرس میان راهی </a:t>
            </a:r>
            <a:r>
              <a:rPr lang="en-US" sz="2000" dirty="0" smtClean="0">
                <a:cs typeface="B Mitra" panose="00000400000000000000" pitchFamily="2" charset="-78"/>
              </a:rPr>
              <a:t>MAC Address</a:t>
            </a:r>
            <a:r>
              <a:rPr lang="fa-IR" sz="20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برای </a:t>
            </a:r>
            <a:r>
              <a:rPr lang="fa-IR" sz="2600" dirty="0">
                <a:cs typeface="B Mitra" panose="00000400000000000000" pitchFamily="2" charset="-78"/>
              </a:rPr>
              <a:t>ارسال دقیق بسته به مقصد بعدی مشخص </a:t>
            </a:r>
            <a:r>
              <a:rPr lang="fa-IR" sz="2600" dirty="0" smtClean="0">
                <a:cs typeface="B Mitra" panose="00000400000000000000" pitchFamily="2" charset="-78"/>
              </a:rPr>
              <a:t>می شود.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یک </a:t>
            </a:r>
            <a:r>
              <a:rPr lang="fa-IR" sz="2600" dirty="0">
                <a:cs typeface="B Mitra" panose="00000400000000000000" pitchFamily="2" charset="-78"/>
              </a:rPr>
              <a:t>سرآیند مهم دیگر به نام </a:t>
            </a: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en-US" sz="2000" dirty="0" smtClean="0">
                <a:cs typeface="B Mitra" panose="00000400000000000000" pitchFamily="2" charset="-78"/>
              </a:rPr>
              <a:t>Check </a:t>
            </a:r>
            <a:r>
              <a:rPr lang="en-US" sz="2000" dirty="0">
                <a:cs typeface="B Mitra" panose="00000400000000000000" pitchFamily="2" charset="-78"/>
              </a:rPr>
              <a:t>Sum </a:t>
            </a:r>
            <a:r>
              <a:rPr lang="fa-IR" sz="2600" dirty="0">
                <a:cs typeface="B Mitra" panose="00000400000000000000" pitchFamily="2" charset="-78"/>
              </a:rPr>
              <a:t>هم به بسته ارسالی اضافه </a:t>
            </a:r>
            <a:r>
              <a:rPr lang="fa-IR" sz="2600" dirty="0" smtClean="0">
                <a:cs typeface="B Mitra" panose="00000400000000000000" pitchFamily="2" charset="-78"/>
              </a:rPr>
              <a:t>می شود </a:t>
            </a:r>
            <a:r>
              <a:rPr lang="fa-IR" sz="2600" dirty="0">
                <a:cs typeface="B Mitra" panose="00000400000000000000" pitchFamily="2" charset="-78"/>
              </a:rPr>
              <a:t>که جهت چک کردن اطلاعات و بررسی جامعیت داده ها مورد استفاده قرار </a:t>
            </a:r>
            <a:r>
              <a:rPr lang="fa-IR" sz="2600" dirty="0" smtClean="0">
                <a:cs typeface="B Mitra" panose="00000400000000000000" pitchFamily="2" charset="-78"/>
              </a:rPr>
              <a:t>می گیرد.</a:t>
            </a:r>
            <a:endParaRPr lang="fa-IR" sz="2600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66612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47664" y="836712"/>
            <a:ext cx="6048672" cy="1152128"/>
          </a:xfrm>
        </p:spPr>
        <p:txBody>
          <a:bodyPr>
            <a:noAutofit/>
          </a:bodyPr>
          <a:lstStyle/>
          <a:p>
            <a:pPr algn="ctr"/>
            <a:r>
              <a:rPr lang="fa-I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B Titr" panose="00000700000000000000" pitchFamily="2" charset="-78"/>
              </a:rPr>
              <a:t>پروتوکل ها</a:t>
            </a:r>
            <a:endParaRPr 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556792"/>
            <a:ext cx="7848872" cy="4752528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justLow" rtl="1">
              <a:lnSpc>
                <a:spcPct val="150000"/>
              </a:lnSpc>
            </a:pPr>
            <a:endParaRPr lang="en-US" dirty="0"/>
          </a:p>
          <a:p>
            <a:pPr lvl="1" indent="-4572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cs typeface="B Mitra" panose="00000400000000000000" pitchFamily="2" charset="-78"/>
              </a:rPr>
              <a:t> </a:t>
            </a:r>
            <a:r>
              <a:rPr lang="en-US" sz="2000" dirty="0" smtClean="0">
                <a:cs typeface="B Mitra" panose="00000400000000000000" pitchFamily="2" charset="-78"/>
              </a:rPr>
              <a:t>IP(Internet Protocol)</a:t>
            </a:r>
            <a:r>
              <a:rPr lang="fa-IR" sz="2600" dirty="0" smtClean="0">
                <a:cs typeface="B Mitra" panose="00000400000000000000" pitchFamily="2" charset="-78"/>
              </a:rPr>
              <a:t>: آدرس دهی </a:t>
            </a:r>
            <a:r>
              <a:rPr lang="fa-IR" sz="2600" dirty="0">
                <a:cs typeface="B Mitra" panose="00000400000000000000" pitchFamily="2" charset="-78"/>
              </a:rPr>
              <a:t>داده ها </a:t>
            </a:r>
            <a:r>
              <a:rPr lang="fa-IR" sz="2600" dirty="0" smtClean="0">
                <a:cs typeface="B Mitra" panose="00000400000000000000" pitchFamily="2" charset="-78"/>
              </a:rPr>
              <a:t>جهت ارسال </a:t>
            </a:r>
            <a:r>
              <a:rPr lang="fa-IR" sz="2600" dirty="0">
                <a:cs typeface="B Mitra" panose="00000400000000000000" pitchFamily="2" charset="-78"/>
              </a:rPr>
              <a:t>به مقصد مورد نظر است. </a:t>
            </a:r>
          </a:p>
          <a:p>
            <a:pPr lvl="1" indent="-4572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600" dirty="0">
                <a:cs typeface="B Mitra" panose="00000400000000000000" pitchFamily="2" charset="-78"/>
              </a:rPr>
              <a:t>(</a:t>
            </a:r>
            <a:r>
              <a:rPr lang="en-US" sz="2000" dirty="0">
                <a:cs typeface="B Mitra" panose="00000400000000000000" pitchFamily="2" charset="-78"/>
              </a:rPr>
              <a:t>ARP(Address Resolution Protocol</a:t>
            </a:r>
            <a:r>
              <a:rPr lang="fa-IR" sz="2000" dirty="0">
                <a:cs typeface="B Mitra" panose="00000400000000000000" pitchFamily="2" charset="-78"/>
              </a:rPr>
              <a:t>: </a:t>
            </a:r>
            <a:r>
              <a:rPr lang="fa-IR" sz="2600" dirty="0" smtClean="0">
                <a:cs typeface="B Mitra" panose="00000400000000000000" pitchFamily="2" charset="-78"/>
              </a:rPr>
              <a:t>مشخص </a:t>
            </a:r>
            <a:r>
              <a:rPr lang="fa-IR" sz="2600" dirty="0">
                <a:cs typeface="B Mitra" panose="00000400000000000000" pitchFamily="2" charset="-78"/>
              </a:rPr>
              <a:t>نمودن آدرس </a:t>
            </a:r>
            <a:r>
              <a:rPr lang="en-US" sz="2000" dirty="0" smtClean="0">
                <a:cs typeface="B Mitra" panose="00000400000000000000" pitchFamily="2" charset="-78"/>
              </a:rPr>
              <a:t>MAC</a:t>
            </a:r>
          </a:p>
          <a:p>
            <a:pPr lvl="1" indent="-4572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(</a:t>
            </a:r>
            <a:r>
              <a:rPr lang="en-US" sz="2000" dirty="0" smtClean="0">
                <a:cs typeface="B Mitra" panose="00000400000000000000" pitchFamily="2" charset="-78"/>
              </a:rPr>
              <a:t>ICMP(Internet </a:t>
            </a:r>
            <a:r>
              <a:rPr lang="en-US" sz="2000" dirty="0">
                <a:cs typeface="B Mitra" panose="00000400000000000000" pitchFamily="2" charset="-78"/>
              </a:rPr>
              <a:t>Control Message Protocol</a:t>
            </a:r>
            <a:r>
              <a:rPr lang="fa-IR" sz="2000" dirty="0">
                <a:cs typeface="B Mitra" panose="00000400000000000000" pitchFamily="2" charset="-78"/>
              </a:rPr>
              <a:t>: </a:t>
            </a:r>
            <a:r>
              <a:rPr lang="fa-IR" sz="2600" dirty="0" smtClean="0">
                <a:cs typeface="B Mitra" panose="00000400000000000000" pitchFamily="2" charset="-78"/>
              </a:rPr>
              <a:t>ناظر </a:t>
            </a:r>
            <a:r>
              <a:rPr lang="fa-IR" sz="2600" dirty="0">
                <a:cs typeface="B Mitra" panose="00000400000000000000" pitchFamily="2" charset="-78"/>
              </a:rPr>
              <a:t>شبکه </a:t>
            </a:r>
            <a:r>
              <a:rPr lang="fa-IR" sz="2600" dirty="0" smtClean="0">
                <a:cs typeface="B Mitra" panose="00000400000000000000" pitchFamily="2" charset="-78"/>
              </a:rPr>
              <a:t>است. مسئول </a:t>
            </a:r>
            <a:r>
              <a:rPr lang="fa-IR" sz="2600" dirty="0">
                <a:cs typeface="B Mitra" panose="00000400000000000000" pitchFamily="2" charset="-78"/>
              </a:rPr>
              <a:t>عیب یابی و گزارش خطاء در صورت عدم توزیع صحیح اطلاعات است. </a:t>
            </a:r>
          </a:p>
          <a:p>
            <a:pPr lvl="1" indent="-457200" algn="justLow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a-IR" sz="2600" dirty="0">
                <a:cs typeface="B Mitra" panose="00000400000000000000" pitchFamily="2" charset="-78"/>
              </a:rPr>
              <a:t>(</a:t>
            </a:r>
            <a:r>
              <a:rPr lang="en-US" sz="2000" dirty="0">
                <a:cs typeface="B Mitra" panose="00000400000000000000" pitchFamily="2" charset="-78"/>
              </a:rPr>
              <a:t>IGMP(Internet Group Management Protocol</a:t>
            </a:r>
            <a:r>
              <a:rPr lang="fa-IR" sz="2000" dirty="0">
                <a:cs typeface="B Mitra" panose="00000400000000000000" pitchFamily="2" charset="-78"/>
              </a:rPr>
              <a:t>: </a:t>
            </a:r>
            <a:r>
              <a:rPr lang="fa-IR" sz="2600" dirty="0" smtClean="0">
                <a:cs typeface="B Mitra" panose="00000400000000000000" pitchFamily="2" charset="-78"/>
              </a:rPr>
              <a:t>مسئول </a:t>
            </a:r>
            <a:r>
              <a:rPr lang="fa-IR" sz="2600" dirty="0">
                <a:cs typeface="B Mitra" panose="00000400000000000000" pitchFamily="2" charset="-78"/>
              </a:rPr>
              <a:t>مدیریت </a:t>
            </a:r>
            <a:r>
              <a:rPr lang="en-US" sz="2000" dirty="0">
                <a:cs typeface="B Mitra" panose="00000400000000000000" pitchFamily="2" charset="-78"/>
              </a:rPr>
              <a:t>Multicasting</a:t>
            </a:r>
            <a:r>
              <a:rPr lang="en-US" sz="2600" dirty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 در </a:t>
            </a:r>
            <a:r>
              <a:rPr lang="en-US" sz="2000" dirty="0">
                <a:cs typeface="B Mitra" panose="00000400000000000000" pitchFamily="2" charset="-78"/>
              </a:rPr>
              <a:t>TCP/IP</a:t>
            </a:r>
            <a:r>
              <a:rPr lang="fa-IR" sz="2600" dirty="0" smtClean="0">
                <a:cs typeface="B Mitra" panose="00000400000000000000" pitchFamily="2" charset="-78"/>
              </a:rPr>
              <a:t> را </a:t>
            </a:r>
            <a:r>
              <a:rPr lang="fa-IR" sz="2600" dirty="0">
                <a:cs typeface="B Mitra" panose="00000400000000000000" pitchFamily="2" charset="-78"/>
              </a:rPr>
              <a:t>برعهده دارد. در این حالت یک مجموعه ای از داده ها برای تعدادی از مخاطبین به صورت گروهی ارسال </a:t>
            </a:r>
            <a:r>
              <a:rPr lang="fa-IR" sz="2600" dirty="0" smtClean="0">
                <a:cs typeface="B Mitra" panose="00000400000000000000" pitchFamily="2" charset="-78"/>
              </a:rPr>
              <a:t>می گردد</a:t>
            </a:r>
            <a:r>
              <a:rPr lang="fa-IR" sz="2600" dirty="0">
                <a:cs typeface="B Mitra" panose="00000400000000000000" pitchFamily="2" charset="-78"/>
              </a:rPr>
              <a:t>.</a:t>
            </a:r>
          </a:p>
          <a:p>
            <a:pPr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sz="2600" dirty="0">
              <a:cs typeface="B Mitra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9746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1404254"/>
            <a:ext cx="4320480" cy="172819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5)PHYSICAL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2852936"/>
            <a:ext cx="6624736" cy="20162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ایجاد </a:t>
            </a:r>
            <a:r>
              <a:rPr lang="fa-IR" sz="2600" dirty="0">
                <a:cs typeface="B Mitra" panose="00000400000000000000" pitchFamily="2" charset="-78"/>
              </a:rPr>
              <a:t>یک بستر فیزیکی برای انتقال داده ها را بر عهده دارد.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8154098" cy="58631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1100" y="2658557"/>
            <a:ext cx="6781800" cy="1540887"/>
          </a:xfrm>
          <a:prstGeom prst="rect">
            <a:avLst/>
          </a:prstGeom>
          <a:noFill/>
        </p:spPr>
        <p:txBody>
          <a:bodyPr wrap="square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fa-IR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Physical </a:t>
            </a:r>
            <a:r>
              <a:rPr lang="en-US" altLang="fa-IR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Layer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8570"/>
            <a:ext cx="8154098" cy="496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736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22" y="998570"/>
            <a:ext cx="7095205" cy="496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120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0824"/>
            <a:ext cx="8154098" cy="3578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42807"/>
            <a:ext cx="867645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TCP/IP </a:t>
            </a:r>
            <a:r>
              <a:rPr lang="fa-IR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Transmission 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Control Protocol </a:t>
            </a:r>
            <a:r>
              <a:rPr lang="en-US" sz="22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</a:t>
            </a:r>
            <a:r>
              <a:rPr lang="en-US" sz="2200" b="1" cap="all" dirty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Internet protocol </a:t>
            </a:r>
            <a:r>
              <a:rPr lang="en-US" sz="2400" b="1" cap="all" dirty="0" smtClean="0">
                <a:ln/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endParaRPr lang="fa-IR" sz="2400" b="1" cap="all" dirty="0">
              <a:ln/>
              <a:gradFill flip="none" rotWithShape="1">
                <a:gsLst>
                  <a:gs pos="0">
                    <a:schemeClr val="accent2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120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fa-IR" sz="6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anose="00000700000000000000" pitchFamily="2" charset="-78"/>
              </a:rPr>
              <a:t>پایان</a:t>
            </a:r>
            <a:endParaRPr lang="en-US" sz="66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05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5776" y="1700808"/>
            <a:ext cx="5905910" cy="48245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Low" rtl="1"/>
            <a:r>
              <a:rPr lang="fa-IR" sz="2600" dirty="0" smtClean="0">
                <a:cs typeface="B Mitra" panose="00000400000000000000" pitchFamily="2" charset="-78"/>
              </a:rPr>
              <a:t>انتقال بیت های منفرد از یک </a:t>
            </a:r>
            <a:r>
              <a:rPr lang="en-US" sz="2400" dirty="0">
                <a:cs typeface="B Mitra" panose="00000400000000000000" pitchFamily="2" charset="-78"/>
              </a:rPr>
              <a:t>node </a:t>
            </a:r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به </a:t>
            </a:r>
            <a:r>
              <a:rPr lang="en-US" sz="2400" dirty="0" smtClean="0">
                <a:cs typeface="B Mitra" panose="00000400000000000000" pitchFamily="2" charset="-78"/>
              </a:rPr>
              <a:t>node</a:t>
            </a:r>
            <a:r>
              <a:rPr lang="fa-IR" sz="2400" dirty="0" smtClean="0">
                <a:cs typeface="B Mitra" panose="00000400000000000000" pitchFamily="2" charset="-78"/>
              </a:rPr>
              <a:t> </a:t>
            </a:r>
            <a:r>
              <a:rPr lang="fa-IR" sz="2600" dirty="0" smtClean="0">
                <a:cs typeface="B Mitra" panose="00000400000000000000" pitchFamily="2" charset="-78"/>
              </a:rPr>
              <a:t>دیگر </a:t>
            </a:r>
          </a:p>
          <a:p>
            <a:pPr algn="justLow" rtl="1"/>
            <a:endParaRPr lang="fa-IR" sz="4000" dirty="0" smtClean="0">
              <a:cs typeface="B Mitra" panose="00000400000000000000" pitchFamily="2" charset="-78"/>
            </a:endParaRP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مشخصات فیزیکی رسانه (فیبر نوری، کواکسیال و ...)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نحوه ارسال بیت ها (ولتاژ و ...)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نرخ انتقال داده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پیکربندی خط (نحوه اتصال کارت شبکه به رسانه)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حالت های انتقال </a:t>
            </a:r>
          </a:p>
          <a:p>
            <a:pPr marL="342900" indent="-342900" algn="justLow" rtl="1">
              <a:buFont typeface="Wingdings" panose="05000000000000000000" pitchFamily="2" charset="2"/>
              <a:buChar char="ü"/>
            </a:pPr>
            <a:r>
              <a:rPr lang="fa-IR" sz="2600" dirty="0" smtClean="0">
                <a:cs typeface="B Mitra" panose="00000400000000000000" pitchFamily="2" charset="-78"/>
              </a:rPr>
              <a:t>توپولوژی فیزیکی</a:t>
            </a:r>
            <a:endParaRPr lang="en-US" sz="2600" dirty="0">
              <a:cs typeface="B Mitr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6908" y="260648"/>
            <a:ext cx="7681664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Titr" panose="00000700000000000000" pitchFamily="2" charset="-78"/>
              </a:rPr>
              <a:t>لایه فیزیکی</a:t>
            </a:r>
            <a:endParaRPr lang="fa-IR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3057</Words>
  <Application>Microsoft Office PowerPoint</Application>
  <PresentationFormat>On-screen Show (4:3)</PresentationFormat>
  <Paragraphs>515</Paragraphs>
  <Slides>83</Slides>
  <Notes>82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8" baseType="lpstr">
      <vt:lpstr>Arial</vt:lpstr>
      <vt:lpstr>Georgia</vt:lpstr>
      <vt:lpstr>Wingdings</vt:lpstr>
      <vt:lpstr>Comic Sans MS</vt:lpstr>
      <vt:lpstr>B Titr</vt:lpstr>
      <vt:lpstr>_MRT_Win2Farsi_1</vt:lpstr>
      <vt:lpstr>B Mitra</vt:lpstr>
      <vt:lpstr>B Nikoo</vt:lpstr>
      <vt:lpstr>Times New Roman</vt:lpstr>
      <vt:lpstr>Calibri</vt:lpstr>
      <vt:lpstr>110_Besmellah</vt:lpstr>
      <vt:lpstr>B Yekan</vt:lpstr>
      <vt:lpstr>LowerEastSide</vt:lpstr>
      <vt:lpstr>Training</vt:lpstr>
      <vt:lpstr>Bitmap Image</vt:lpstr>
      <vt:lpstr>PowerPoint Presentation</vt:lpstr>
      <vt:lpstr>OSI Open System Interconnection</vt:lpstr>
      <vt:lpstr>مقدمه</vt:lpstr>
      <vt:lpstr>ساختار لایه ای</vt:lpstr>
      <vt:lpstr>ارتباط مجازی و واقعی</vt:lpstr>
      <vt:lpstr>واسط ها</vt:lpstr>
      <vt:lpstr>جریان داده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مقایسه هاب، سوئیچ و روترها براساس لایه های مدل OSI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Flow in OSI model</vt:lpstr>
      <vt:lpstr>PowerPoint Presentation</vt:lpstr>
      <vt:lpstr>PowerPoint Presentation</vt:lpstr>
      <vt:lpstr>PowerPoint Presentation</vt:lpstr>
      <vt:lpstr>PowerPoint Presentation</vt:lpstr>
      <vt:lpstr>تفاوت های مدل OSI و TCP/IP</vt:lpstr>
      <vt:lpstr>PowerPoint Presentation</vt:lpstr>
      <vt:lpstr>PowerPoint Presentation</vt:lpstr>
      <vt:lpstr>PowerPoint Presentation</vt:lpstr>
      <vt:lpstr>PowerPoint Presentation</vt:lpstr>
      <vt:lpstr>1) Application</vt:lpstr>
      <vt:lpstr>2) Transport</vt:lpstr>
      <vt:lpstr>3) Network</vt:lpstr>
      <vt:lpstr>4) Data Link</vt:lpstr>
      <vt:lpstr>پروتوکل ها</vt:lpstr>
      <vt:lpstr>5)PHYSICAL</vt:lpstr>
      <vt:lpstr>PowerPoint Presentation</vt:lpstr>
      <vt:lpstr>PowerPoint Presentation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2013-10-02T07:34:45Z</dcterms:created>
  <dcterms:modified xsi:type="dcterms:W3CDTF">2013-10-06T05:40:14Z</dcterms:modified>
</cp:coreProperties>
</file>