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4"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58" autoAdjust="0"/>
  </p:normalViewPr>
  <p:slideViewPr>
    <p:cSldViewPr>
      <p:cViewPr>
        <p:scale>
          <a:sx n="70" d="100"/>
          <a:sy n="70" d="100"/>
        </p:scale>
        <p:origin x="-138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B2D880-8CE7-4C9B-B017-4AFEB4C5ED4E}" type="doc">
      <dgm:prSet loTypeId="urn:microsoft.com/office/officeart/2005/8/layout/hProcess3" loCatId="process" qsTypeId="urn:microsoft.com/office/officeart/2005/8/quickstyle/3d1" qsCatId="3D" csTypeId="urn:microsoft.com/office/officeart/2005/8/colors/accent1_2" csCatId="accent1" phldr="0"/>
      <dgm:spPr/>
    </dgm:pt>
    <dgm:pt modelId="{F0860E45-3931-431F-9A54-5225E588A7F1}" type="pres">
      <dgm:prSet presAssocID="{00B2D880-8CE7-4C9B-B017-4AFEB4C5ED4E}" presName="Name0" presStyleCnt="0">
        <dgm:presLayoutVars>
          <dgm:dir/>
          <dgm:animLvl val="lvl"/>
          <dgm:resizeHandles val="exact"/>
        </dgm:presLayoutVars>
      </dgm:prSet>
      <dgm:spPr/>
    </dgm:pt>
    <dgm:pt modelId="{BA64B914-3E0D-4E00-AE97-A8B0442E468B}" type="pres">
      <dgm:prSet presAssocID="{00B2D880-8CE7-4C9B-B017-4AFEB4C5ED4E}" presName="dummy" presStyleCnt="0"/>
      <dgm:spPr/>
    </dgm:pt>
    <dgm:pt modelId="{4A8C8113-C347-4699-A41F-F16F4B104DD7}" type="pres">
      <dgm:prSet presAssocID="{00B2D880-8CE7-4C9B-B017-4AFEB4C5ED4E}" presName="linH" presStyleCnt="0"/>
      <dgm:spPr/>
    </dgm:pt>
    <dgm:pt modelId="{BCAD1B4D-3C75-4C40-AC2A-1149BF4A5737}" type="pres">
      <dgm:prSet presAssocID="{00B2D880-8CE7-4C9B-B017-4AFEB4C5ED4E}" presName="padding1" presStyleCnt="0"/>
      <dgm:spPr/>
    </dgm:pt>
    <dgm:pt modelId="{526EB9DD-2F17-4064-B289-E7C3E9671992}" type="pres">
      <dgm:prSet presAssocID="{00B2D880-8CE7-4C9B-B017-4AFEB4C5ED4E}" presName="padding2" presStyleCnt="0"/>
      <dgm:spPr/>
    </dgm:pt>
    <dgm:pt modelId="{D55026F9-DB63-41AE-BA9B-CE228489E9C2}" type="pres">
      <dgm:prSet presAssocID="{00B2D880-8CE7-4C9B-B017-4AFEB4C5ED4E}" presName="negArrow" presStyleCnt="0"/>
      <dgm:spPr/>
    </dgm:pt>
    <dgm:pt modelId="{7133DCC5-0502-4DF8-AEAC-745F388EF013}" type="pres">
      <dgm:prSet presAssocID="{00B2D880-8CE7-4C9B-B017-4AFEB4C5ED4E}" presName="backgroundArrow" presStyleLbl="node1" presStyleIdx="0" presStyleCnt="1" custAng="12021468"/>
      <dgm:spPr/>
      <dgm:t>
        <a:bodyPr/>
        <a:lstStyle/>
        <a:p>
          <a:pPr rtl="1"/>
          <a:endParaRPr lang="fa-IR"/>
        </a:p>
      </dgm:t>
    </dgm:pt>
  </dgm:ptLst>
  <dgm:cxnLst>
    <dgm:cxn modelId="{24036CEF-C2DA-4A68-8711-9A6E29B4FA8F}" type="presOf" srcId="{00B2D880-8CE7-4C9B-B017-4AFEB4C5ED4E}" destId="{F0860E45-3931-431F-9A54-5225E588A7F1}" srcOrd="0" destOrd="0" presId="urn:microsoft.com/office/officeart/2005/8/layout/hProcess3"/>
    <dgm:cxn modelId="{8F0906F2-7C16-4F8E-B996-CF7C719DC2CB}" type="presParOf" srcId="{F0860E45-3931-431F-9A54-5225E588A7F1}" destId="{BA64B914-3E0D-4E00-AE97-A8B0442E468B}" srcOrd="0" destOrd="0" presId="urn:microsoft.com/office/officeart/2005/8/layout/hProcess3"/>
    <dgm:cxn modelId="{D340FDF6-F4DA-478B-98F2-8F9085709018}" type="presParOf" srcId="{F0860E45-3931-431F-9A54-5225E588A7F1}" destId="{4A8C8113-C347-4699-A41F-F16F4B104DD7}" srcOrd="1" destOrd="0" presId="urn:microsoft.com/office/officeart/2005/8/layout/hProcess3"/>
    <dgm:cxn modelId="{342CD2F1-E579-43EE-857E-966960360EBC}" type="presParOf" srcId="{4A8C8113-C347-4699-A41F-F16F4B104DD7}" destId="{BCAD1B4D-3C75-4C40-AC2A-1149BF4A5737}" srcOrd="0" destOrd="0" presId="urn:microsoft.com/office/officeart/2005/8/layout/hProcess3"/>
    <dgm:cxn modelId="{7FE83975-2D4B-4F9F-807F-633D8962D2FB}" type="presParOf" srcId="{4A8C8113-C347-4699-A41F-F16F4B104DD7}" destId="{526EB9DD-2F17-4064-B289-E7C3E9671992}" srcOrd="1" destOrd="0" presId="urn:microsoft.com/office/officeart/2005/8/layout/hProcess3"/>
    <dgm:cxn modelId="{A4EAD5E8-33A2-4CF6-B352-605CE971E48D}" type="presParOf" srcId="{4A8C8113-C347-4699-A41F-F16F4B104DD7}" destId="{D55026F9-DB63-41AE-BA9B-CE228489E9C2}" srcOrd="2" destOrd="0" presId="urn:microsoft.com/office/officeart/2005/8/layout/hProcess3"/>
    <dgm:cxn modelId="{F397347E-B8FC-4BDC-9D70-C192AE5D4B1A}" type="presParOf" srcId="{4A8C8113-C347-4699-A41F-F16F4B104DD7}" destId="{7133DCC5-0502-4DF8-AEAC-745F388EF013}" srcOrd="3" destOrd="0" presId="urn:microsoft.com/office/officeart/2005/8/layout/hProcess3"/>
  </dgm:cxnLst>
  <dgm:bg/>
  <dgm:whole/>
</dgm:dataModel>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50C2DE7-585C-4F71-9848-33980753FC4C}" type="datetimeFigureOut">
              <a:rPr lang="fa-IR" smtClean="0"/>
              <a:pPr/>
              <a:t>03/17/1435</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0D096DE-C680-41E4-8C0D-C8AEDC36855A}" type="slidenum">
              <a:rPr lang="fa-IR" smtClean="0"/>
              <a:pPr/>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E0D096DE-C680-41E4-8C0D-C8AEDC36855A}" type="slidenum">
              <a:rPr lang="fa-IR" smtClean="0"/>
              <a:pPr/>
              <a:t>1</a:t>
            </a:fld>
            <a:endParaRPr lang="fa-I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E0D096DE-C680-41E4-8C0D-C8AEDC36855A}" type="slidenum">
              <a:rPr lang="fa-IR" smtClean="0"/>
              <a:pPr/>
              <a:t>10</a:t>
            </a:fld>
            <a:endParaRPr lang="fa-I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E0D096DE-C680-41E4-8C0D-C8AEDC36855A}" type="slidenum">
              <a:rPr lang="fa-IR" smtClean="0"/>
              <a:pPr/>
              <a:t>11</a:t>
            </a:fld>
            <a:endParaRPr lang="fa-I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E0D096DE-C680-41E4-8C0D-C8AEDC36855A}" type="slidenum">
              <a:rPr lang="fa-IR" smtClean="0"/>
              <a:pPr/>
              <a:t>12</a:t>
            </a:fld>
            <a:endParaRPr lang="fa-I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E0D096DE-C680-41E4-8C0D-C8AEDC36855A}" type="slidenum">
              <a:rPr lang="fa-IR" smtClean="0"/>
              <a:pPr/>
              <a:t>13</a:t>
            </a:fld>
            <a:endParaRPr lang="fa-I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E0D096DE-C680-41E4-8C0D-C8AEDC36855A}" type="slidenum">
              <a:rPr lang="fa-IR" smtClean="0"/>
              <a:pPr/>
              <a:t>14</a:t>
            </a:fld>
            <a:endParaRPr lang="fa-I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E0D096DE-C680-41E4-8C0D-C8AEDC36855A}" type="slidenum">
              <a:rPr lang="fa-IR" smtClean="0"/>
              <a:pPr/>
              <a:t>15</a:t>
            </a:fld>
            <a:endParaRPr lang="fa-I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E0D096DE-C680-41E4-8C0D-C8AEDC36855A}" type="slidenum">
              <a:rPr lang="fa-IR" smtClean="0"/>
              <a:pPr/>
              <a:t>16</a:t>
            </a:fld>
            <a:endParaRPr lang="fa-I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E0D096DE-C680-41E4-8C0D-C8AEDC36855A}" type="slidenum">
              <a:rPr lang="fa-IR" smtClean="0"/>
              <a:pPr/>
              <a:t>17</a:t>
            </a:fld>
            <a:endParaRPr lang="fa-I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E0D096DE-C680-41E4-8C0D-C8AEDC36855A}" type="slidenum">
              <a:rPr lang="fa-IR" smtClean="0"/>
              <a:pPr/>
              <a:t>18</a:t>
            </a:fld>
            <a:endParaRPr lang="fa-I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E0D096DE-C680-41E4-8C0D-C8AEDC36855A}" type="slidenum">
              <a:rPr lang="fa-IR" smtClean="0"/>
              <a:pPr/>
              <a:t>19</a:t>
            </a:fld>
            <a:endParaRPr 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E0D096DE-C680-41E4-8C0D-C8AEDC36855A}" type="slidenum">
              <a:rPr lang="fa-IR" smtClean="0"/>
              <a:pPr/>
              <a:t>2</a:t>
            </a:fld>
            <a:endParaRPr lang="fa-I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E0D096DE-C680-41E4-8C0D-C8AEDC36855A}" type="slidenum">
              <a:rPr lang="fa-IR" smtClean="0"/>
              <a:pPr/>
              <a:t>20</a:t>
            </a:fld>
            <a:endParaRPr lang="fa-I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E0D096DE-C680-41E4-8C0D-C8AEDC36855A}" type="slidenum">
              <a:rPr lang="fa-IR" smtClean="0"/>
              <a:pPr/>
              <a:t>3</a:t>
            </a:fld>
            <a:endParaRPr lang="fa-I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E0D096DE-C680-41E4-8C0D-C8AEDC36855A}" type="slidenum">
              <a:rPr lang="fa-IR" smtClean="0"/>
              <a:pPr/>
              <a:t>4</a:t>
            </a:fld>
            <a:endParaRPr lang="fa-I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E0D096DE-C680-41E4-8C0D-C8AEDC36855A}" type="slidenum">
              <a:rPr lang="fa-IR" smtClean="0"/>
              <a:pPr/>
              <a:t>5</a:t>
            </a:fld>
            <a:endParaRPr lang="fa-I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E0D096DE-C680-41E4-8C0D-C8AEDC36855A}" type="slidenum">
              <a:rPr lang="fa-IR" smtClean="0"/>
              <a:pPr/>
              <a:t>6</a:t>
            </a:fld>
            <a:endParaRPr lang="fa-I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E0D096DE-C680-41E4-8C0D-C8AEDC36855A}" type="slidenum">
              <a:rPr lang="fa-IR" smtClean="0"/>
              <a:pPr/>
              <a:t>7</a:t>
            </a:fld>
            <a:endParaRPr lang="fa-I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E0D096DE-C680-41E4-8C0D-C8AEDC36855A}" type="slidenum">
              <a:rPr lang="fa-IR" smtClean="0"/>
              <a:pPr/>
              <a:t>8</a:t>
            </a:fld>
            <a:endParaRPr lang="fa-I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a:p>
        </p:txBody>
      </p:sp>
      <p:sp>
        <p:nvSpPr>
          <p:cNvPr id="4" name="Slide Number Placeholder 3"/>
          <p:cNvSpPr>
            <a:spLocks noGrp="1"/>
          </p:cNvSpPr>
          <p:nvPr>
            <p:ph type="sldNum" sz="quarter" idx="10"/>
          </p:nvPr>
        </p:nvSpPr>
        <p:spPr/>
        <p:txBody>
          <a:bodyPr/>
          <a:lstStyle/>
          <a:p>
            <a:fld id="{E0D096DE-C680-41E4-8C0D-C8AEDC36855A}" type="slidenum">
              <a:rPr lang="fa-IR" smtClean="0"/>
              <a:pPr/>
              <a:t>9</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bstract_color_background_picture_8007.jpg"/>
          <p:cNvPicPr>
            <a:picLocks noChangeAspect="1"/>
          </p:cNvPicPr>
          <p:nvPr/>
        </p:nvPicPr>
        <p:blipFill>
          <a:blip r:embed="rId3"/>
          <a:stretch>
            <a:fillRect/>
          </a:stretch>
        </p:blipFill>
        <p:spPr>
          <a:xfrm>
            <a:off x="0" y="0"/>
            <a:ext cx="9144000" cy="7010400"/>
          </a:xfrm>
          <a:prstGeom prst="rect">
            <a:avLst/>
          </a:prstGeom>
        </p:spPr>
      </p:pic>
      <p:sp>
        <p:nvSpPr>
          <p:cNvPr id="2" name="Title 1"/>
          <p:cNvSpPr>
            <a:spLocks noGrp="1"/>
          </p:cNvSpPr>
          <p:nvPr>
            <p:ph type="ctrTitle"/>
          </p:nvPr>
        </p:nvSpPr>
        <p:spPr/>
        <p:txBody>
          <a:bodyPr/>
          <a:lstStyle/>
          <a:p>
            <a:endParaRPr lang="fa-IR"/>
          </a:p>
        </p:txBody>
      </p:sp>
      <p:sp>
        <p:nvSpPr>
          <p:cNvPr id="3" name="Subtitle 2"/>
          <p:cNvSpPr>
            <a:spLocks noGrp="1"/>
          </p:cNvSpPr>
          <p:nvPr>
            <p:ph type="subTitle" idx="1"/>
          </p:nvPr>
        </p:nvSpPr>
        <p:spPr/>
        <p:txBody>
          <a:bodyPr/>
          <a:lstStyle/>
          <a:p>
            <a:endParaRPr lang="fa-IR"/>
          </a:p>
        </p:txBody>
      </p:sp>
      <p:pic>
        <p:nvPicPr>
          <p:cNvPr id="4" name="Picture 3" descr="035.jpg"/>
          <p:cNvPicPr>
            <a:picLocks noChangeAspect="1"/>
          </p:cNvPicPr>
          <p:nvPr/>
        </p:nvPicPr>
        <p:blipFill>
          <a:blip r:embed="rId4"/>
          <a:stretch>
            <a:fillRect/>
          </a:stretch>
        </p:blipFill>
        <p:spPr>
          <a:xfrm>
            <a:off x="692281" y="128966"/>
            <a:ext cx="7613519" cy="672903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Picture 6" descr="xxx.jpg"/>
          <p:cNvPicPr>
            <a:picLocks noChangeAspect="1"/>
          </p:cNvPicPr>
          <p:nvPr/>
        </p:nvPicPr>
        <p:blipFill>
          <a:blip r:embed="rId5"/>
          <a:stretch>
            <a:fillRect/>
          </a:stretch>
        </p:blipFill>
        <p:spPr>
          <a:xfrm>
            <a:off x="-393566" y="1"/>
            <a:ext cx="9537566" cy="7162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colors_and_flower_pattern_in_japanese_style_WA01_005Lc.jpg"/>
          <p:cNvPicPr>
            <a:picLocks noGrp="1" noChangeAspect="1"/>
          </p:cNvPicPr>
          <p:nvPr>
            <p:ph idx="1"/>
          </p:nvPr>
        </p:nvPicPr>
        <p:blipFill>
          <a:blip r:embed="rId3"/>
          <a:stretch>
            <a:fillRect/>
          </a:stretch>
        </p:blipFill>
        <p:spPr>
          <a:xfrm>
            <a:off x="-366182" y="0"/>
            <a:ext cx="9510182" cy="6858000"/>
          </a:xfrm>
        </p:spPr>
      </p:pic>
      <p:sp>
        <p:nvSpPr>
          <p:cNvPr id="31745" name="Rectangle 1"/>
          <p:cNvSpPr>
            <a:spLocks noChangeArrowheads="1"/>
          </p:cNvSpPr>
          <p:nvPr/>
        </p:nvSpPr>
        <p:spPr bwMode="auto">
          <a:xfrm rot="20571684">
            <a:off x="914400" y="1295400"/>
            <a:ext cx="3200400" cy="461665"/>
          </a:xfrm>
          <a:prstGeom prst="rect">
            <a:avLst/>
          </a:prstGeom>
          <a:noFill/>
          <a:ln w="9525">
            <a:solidFill>
              <a:schemeClr val="bg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dirty="0" smtClean="0">
                <a:ln>
                  <a:noFill/>
                </a:ln>
                <a:solidFill>
                  <a:srgbClr val="0070C0"/>
                </a:solidFill>
                <a:effectLst/>
                <a:latin typeface="Microsoft Sans Serif" pitchFamily="34" charset="0"/>
                <a:ea typeface="Times New Roman" pitchFamily="18" charset="0"/>
                <a:cs typeface="Microsoft Sans Serif" pitchFamily="34" charset="0"/>
              </a:rPr>
              <a:t>5– شرایط موثر بر جو خانواده  </a:t>
            </a:r>
            <a:endParaRPr kumimoji="0" lang="fa-IR" sz="2400" b="1" i="0" u="none" strike="noStrike" cap="none" normalizeH="0" baseline="0" dirty="0" smtClean="0">
              <a:ln>
                <a:noFill/>
              </a:ln>
              <a:solidFill>
                <a:srgbClr val="0070C0"/>
              </a:solidFill>
              <a:effectLst/>
              <a:latin typeface="Microsoft Sans Serif" pitchFamily="34" charset="0"/>
              <a:cs typeface="Microsoft Sans Serif" pitchFamily="34" charset="0"/>
            </a:endParaRPr>
          </a:p>
        </p:txBody>
      </p:sp>
      <p:sp>
        <p:nvSpPr>
          <p:cNvPr id="7" name="Rectangle 6"/>
          <p:cNvSpPr/>
          <p:nvPr/>
        </p:nvSpPr>
        <p:spPr>
          <a:xfrm>
            <a:off x="457200" y="1595021"/>
            <a:ext cx="8035610" cy="5755422"/>
          </a:xfrm>
          <a:prstGeom prst="rect">
            <a:avLst/>
          </a:prstGeom>
        </p:spPr>
        <p:txBody>
          <a:bodyPr wrap="square">
            <a:spAutoFit/>
          </a:bodyPr>
          <a:lstStyle/>
          <a:p>
            <a:pPr algn="r"/>
            <a:r>
              <a:rPr lang="fa-IR" sz="2300" b="1" dirty="0" smtClean="0"/>
              <a:t>الف - تعارض ا رزش ها </a:t>
            </a:r>
          </a:p>
          <a:p>
            <a:pPr algn="r" rtl="1"/>
            <a:r>
              <a:rPr lang="fa-IR" sz="2300" b="1" dirty="0" smtClean="0"/>
              <a:t> </a:t>
            </a:r>
          </a:p>
          <a:p>
            <a:pPr algn="r" rtl="1"/>
            <a:r>
              <a:rPr lang="fa-IR" sz="2300" b="1" dirty="0" smtClean="0"/>
              <a:t>ب- درک متقابل</a:t>
            </a:r>
          </a:p>
          <a:p>
            <a:pPr algn="r" rtl="1"/>
            <a:endParaRPr lang="fa-IR" sz="2300" b="1" dirty="0" smtClean="0"/>
          </a:p>
          <a:p>
            <a:pPr algn="r" rtl="1"/>
            <a:r>
              <a:rPr lang="fa-IR" sz="2300" b="1" dirty="0" smtClean="0"/>
              <a:t>ج - وضعیت اقتصادی – اجتماعی خانواده </a:t>
            </a:r>
            <a:endParaRPr lang="en-US" sz="2300" b="1" dirty="0" smtClean="0"/>
          </a:p>
          <a:p>
            <a:pPr algn="r" rtl="1">
              <a:lnSpc>
                <a:spcPct val="150000"/>
              </a:lnSpc>
            </a:pPr>
            <a:r>
              <a:rPr lang="fa-IR" sz="2300" dirty="0" smtClean="0"/>
              <a:t>     چند عامل موثر در روابط خانوادگی : </a:t>
            </a:r>
            <a:endParaRPr lang="en-US" sz="2300" dirty="0" smtClean="0"/>
          </a:p>
          <a:p>
            <a:pPr algn="r" rtl="1">
              <a:lnSpc>
                <a:spcPct val="150000"/>
              </a:lnSpc>
            </a:pPr>
            <a:r>
              <a:rPr lang="fa-IR" sz="2300" dirty="0" smtClean="0"/>
              <a:t> - نوع خانه و محل آن در جامعه و میزان هزینه های مالی نوجوانان .</a:t>
            </a:r>
            <a:endParaRPr lang="en-US" sz="2300" dirty="0" smtClean="0"/>
          </a:p>
          <a:p>
            <a:pPr algn="r" rtl="1">
              <a:lnSpc>
                <a:spcPct val="150000"/>
              </a:lnSpc>
            </a:pPr>
            <a:r>
              <a:rPr lang="fa-IR" sz="2300" dirty="0" smtClean="0"/>
              <a:t> - خانواده های نگران در مورد پیشرفت وضعیت اقتصادی – اجتماعی خود معمولا فرزندان را برای همنوایی با خود تحت فشار قرار می دهند .</a:t>
            </a:r>
            <a:endParaRPr lang="en-US" sz="2300" dirty="0" smtClean="0"/>
          </a:p>
          <a:p>
            <a:pPr algn="r" rtl="1">
              <a:lnSpc>
                <a:spcPct val="150000"/>
              </a:lnSpc>
            </a:pPr>
            <a:r>
              <a:rPr lang="fa-IR" sz="2300" dirty="0" smtClean="0"/>
              <a:t> - موقعیت حرفه ای والدین : رضایت فرزندان و مادر از شغل پدر خانواده تاثیر  بسزایی بر جو خانواده دارد .</a:t>
            </a:r>
            <a:endParaRPr lang="en-US" sz="2300" dirty="0" smtClean="0"/>
          </a:p>
          <a:p>
            <a:pPr algn="r"/>
            <a:endParaRPr lang="fa-IR" sz="2300" dirty="0" smtClean="0">
              <a:latin typeface="Microsoft Sans Serif" pitchFamily="34" charset="0"/>
              <a:cs typeface="Microsoft Sans Serif" pitchFamily="34" charset="0"/>
            </a:endParaRPr>
          </a:p>
          <a:p>
            <a:pPr algn="r"/>
            <a:r>
              <a:rPr lang="fa-IR" sz="2300" dirty="0" smtClean="0">
                <a:latin typeface="Microsoft Sans Serif" pitchFamily="34" charset="0"/>
                <a:cs typeface="Microsoft Sans Serif" pitchFamily="34" charset="0"/>
              </a:rPr>
              <a:t> </a:t>
            </a:r>
            <a:endParaRPr lang="fa-IR" sz="2300" dirty="0">
              <a:latin typeface="Microsoft Sans Serif" pitchFamily="34" charset="0"/>
              <a:cs typeface="Microsoft Sans Serif"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colors_and_flower_pattern_in_japanese_style_WA01_011L.jpg"/>
          <p:cNvPicPr>
            <a:picLocks noGrp="1" noChangeAspect="1"/>
          </p:cNvPicPr>
          <p:nvPr>
            <p:ph idx="1"/>
          </p:nvPr>
        </p:nvPicPr>
        <p:blipFill>
          <a:blip r:embed="rId3"/>
          <a:stretch>
            <a:fillRect/>
          </a:stretch>
        </p:blipFill>
        <p:spPr>
          <a:xfrm>
            <a:off x="-335490" y="0"/>
            <a:ext cx="9479490" cy="7109618"/>
          </a:xfrm>
        </p:spPr>
      </p:pic>
      <p:sp>
        <p:nvSpPr>
          <p:cNvPr id="33794" name="Rectangle 2"/>
          <p:cNvSpPr>
            <a:spLocks noChangeArrowheads="1"/>
          </p:cNvSpPr>
          <p:nvPr/>
        </p:nvSpPr>
        <p:spPr bwMode="auto">
          <a:xfrm>
            <a:off x="4953000" y="685800"/>
            <a:ext cx="38862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2800" b="1" i="0" u="none" strike="noStrike" cap="none" normalizeH="0" baseline="0" dirty="0" smtClean="0">
                <a:ln>
                  <a:noFill/>
                </a:ln>
                <a:solidFill>
                  <a:srgbClr val="0070C0"/>
                </a:solidFill>
                <a:effectLst/>
                <a:latin typeface="Microsoft Sans Serif" pitchFamily="34" charset="0"/>
                <a:ea typeface="Times New Roman" pitchFamily="18" charset="0"/>
                <a:cs typeface="Microsoft Sans Serif" pitchFamily="34" charset="0"/>
              </a:rPr>
              <a:t>6_ چرخه مرضی : </a:t>
            </a:r>
            <a:endParaRPr kumimoji="0" lang="fa-IR" sz="2800" b="1" i="0" u="none" strike="noStrike" cap="none" normalizeH="0" baseline="0" dirty="0" smtClean="0">
              <a:ln>
                <a:noFill/>
              </a:ln>
              <a:solidFill>
                <a:srgbClr val="0070C0"/>
              </a:solidFill>
              <a:effectLst/>
              <a:latin typeface="Microsoft Sans Serif" pitchFamily="34" charset="0"/>
              <a:cs typeface="Microsoft Sans Serif" pitchFamily="34" charset="0"/>
            </a:endParaRPr>
          </a:p>
        </p:txBody>
      </p:sp>
      <p:sp>
        <p:nvSpPr>
          <p:cNvPr id="8" name="TextBox 7"/>
          <p:cNvSpPr txBox="1"/>
          <p:nvPr/>
        </p:nvSpPr>
        <p:spPr>
          <a:xfrm>
            <a:off x="990600" y="1524000"/>
            <a:ext cx="7772400" cy="2677656"/>
          </a:xfrm>
          <a:prstGeom prst="rect">
            <a:avLst/>
          </a:prstGeom>
          <a:noFill/>
        </p:spPr>
        <p:txBody>
          <a:bodyPr wrap="square" rtlCol="1">
            <a:spAutoFit/>
          </a:bodyPr>
          <a:lstStyle/>
          <a:p>
            <a:pPr algn="r"/>
            <a:r>
              <a:rPr lang="fa-IR" sz="2400" dirty="0" smtClean="0"/>
              <a:t> چنانچه والدین نوجوان را به عنوان مشکل در نظر بگیرند و مدام بر رفتار مرضی نوجوان متمرکز شده و برای حذف یا کنترل نشانه ها فکر و ذکر خود را مشغول ا ین نشانه ها کنند َ، باعث می شود که از سایر جنبه های مهم روابط خویش با یکدیگر غافل بمانند ، روابط خانوادگی تخریب شوند و اعضای خانواده بویژه نوجوان دارای نشانه مرضی ،َ احساس فزاینده تنهایی و انزوا را تجربه کند . وقتی تلاش برای حذف نشانه های مرضی ناکام می ماند </a:t>
            </a:r>
            <a:r>
              <a:rPr lang="en-US" sz="2400" dirty="0" smtClean="0"/>
              <a:t> .</a:t>
            </a:r>
            <a:r>
              <a:rPr lang="fa-IR" sz="2400" dirty="0" smtClean="0"/>
              <a:t>احتمال جدایی و انزوا تشدید می شود</a:t>
            </a:r>
            <a:endParaRPr lang="fa-IR" sz="2400" dirty="0"/>
          </a:p>
        </p:txBody>
      </p:sp>
      <p:sp>
        <p:nvSpPr>
          <p:cNvPr id="9" name="TextBox 8"/>
          <p:cNvSpPr txBox="1"/>
          <p:nvPr/>
        </p:nvSpPr>
        <p:spPr>
          <a:xfrm>
            <a:off x="3733800" y="4572000"/>
            <a:ext cx="2242131" cy="461665"/>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wrap="square" rtlCol="1">
            <a:spAutoFit/>
          </a:bodyPr>
          <a:lstStyle/>
          <a:p>
            <a:r>
              <a:rPr lang="fa-IR" sz="2400" dirty="0" smtClean="0">
                <a:solidFill>
                  <a:schemeClr val="bg1"/>
                </a:solidFill>
              </a:rPr>
              <a:t>جدایی و انزوا </a:t>
            </a:r>
            <a:endParaRPr lang="fa-IR" sz="2400" dirty="0">
              <a:solidFill>
                <a:schemeClr val="bg1"/>
              </a:solidFill>
            </a:endParaRPr>
          </a:p>
        </p:txBody>
      </p:sp>
      <p:sp>
        <p:nvSpPr>
          <p:cNvPr id="10" name="TextBox 9"/>
          <p:cNvSpPr txBox="1"/>
          <p:nvPr/>
        </p:nvSpPr>
        <p:spPr>
          <a:xfrm>
            <a:off x="3200400" y="5257800"/>
            <a:ext cx="3276600" cy="461665"/>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wrap="square" rtlCol="1">
            <a:spAutoFit/>
          </a:bodyPr>
          <a:lstStyle/>
          <a:p>
            <a:r>
              <a:rPr lang="fa-IR" sz="2400" dirty="0" smtClean="0">
                <a:solidFill>
                  <a:schemeClr val="bg1"/>
                </a:solidFill>
              </a:rPr>
              <a:t> تشدید نشانه های مرضی </a:t>
            </a:r>
            <a:endParaRPr lang="fa-IR" sz="2400" dirty="0">
              <a:solidFill>
                <a:schemeClr val="bg1"/>
              </a:solidFill>
            </a:endParaRPr>
          </a:p>
        </p:txBody>
      </p:sp>
      <p:sp>
        <p:nvSpPr>
          <p:cNvPr id="11" name="TextBox 10"/>
          <p:cNvSpPr txBox="1"/>
          <p:nvPr/>
        </p:nvSpPr>
        <p:spPr>
          <a:xfrm>
            <a:off x="3396669" y="6019800"/>
            <a:ext cx="2623131" cy="461665"/>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wrap="square" rtlCol="1">
            <a:spAutoFit/>
          </a:bodyPr>
          <a:lstStyle/>
          <a:p>
            <a:r>
              <a:rPr lang="fa-IR" sz="2400" dirty="0" smtClean="0">
                <a:solidFill>
                  <a:schemeClr val="bg1"/>
                </a:solidFill>
              </a:rPr>
              <a:t>تقویت جدایی و انزوا </a:t>
            </a:r>
            <a:endParaRPr lang="fa-IR" sz="2400" dirty="0">
              <a:solidFill>
                <a:schemeClr val="bg1"/>
              </a:solidFill>
            </a:endParaRPr>
          </a:p>
        </p:txBody>
      </p:sp>
      <p:sp>
        <p:nvSpPr>
          <p:cNvPr id="12" name="Curved Right Arrow 11"/>
          <p:cNvSpPr/>
          <p:nvPr/>
        </p:nvSpPr>
        <p:spPr>
          <a:xfrm rot="600214">
            <a:off x="2668562" y="4326977"/>
            <a:ext cx="772511" cy="96291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smtClean="0">
              <a:solidFill>
                <a:schemeClr val="tx2">
                  <a:lumMod val="40000"/>
                  <a:lumOff val="60000"/>
                </a:schemeClr>
              </a:solidFill>
            </a:endParaRPr>
          </a:p>
          <a:p>
            <a:pPr algn="ctr"/>
            <a:endParaRPr lang="fa-IR" dirty="0" smtClean="0">
              <a:solidFill>
                <a:schemeClr val="tx2">
                  <a:lumMod val="40000"/>
                  <a:lumOff val="60000"/>
                </a:schemeClr>
              </a:solidFill>
            </a:endParaRPr>
          </a:p>
          <a:p>
            <a:pPr algn="ctr"/>
            <a:endParaRPr lang="fa-IR" dirty="0" smtClean="0">
              <a:solidFill>
                <a:schemeClr val="tx2">
                  <a:lumMod val="40000"/>
                  <a:lumOff val="60000"/>
                </a:schemeClr>
              </a:solidFill>
            </a:endParaRPr>
          </a:p>
          <a:p>
            <a:pPr algn="ctr"/>
            <a:endParaRPr lang="fa-IR" dirty="0">
              <a:solidFill>
                <a:schemeClr val="tx2">
                  <a:lumMod val="40000"/>
                  <a:lumOff val="60000"/>
                </a:schemeClr>
              </a:solidFill>
            </a:endParaRPr>
          </a:p>
        </p:txBody>
      </p:sp>
      <p:sp>
        <p:nvSpPr>
          <p:cNvPr id="13" name="Curved Left Arrow 12"/>
          <p:cNvSpPr/>
          <p:nvPr/>
        </p:nvSpPr>
        <p:spPr>
          <a:xfrm rot="1898953">
            <a:off x="6126473" y="5906868"/>
            <a:ext cx="772331" cy="104277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colors_and_flower_pattern_in_japanese_style_WA01_011Lbb.jpg"/>
          <p:cNvPicPr>
            <a:picLocks noGrp="1" noChangeAspect="1"/>
          </p:cNvPicPr>
          <p:nvPr>
            <p:ph idx="1"/>
          </p:nvPr>
        </p:nvPicPr>
        <p:blipFill>
          <a:blip r:embed="rId3"/>
          <a:stretch>
            <a:fillRect/>
          </a:stretch>
        </p:blipFill>
        <p:spPr>
          <a:xfrm>
            <a:off x="0" y="0"/>
            <a:ext cx="9387417" cy="7040563"/>
          </a:xfrm>
        </p:spPr>
      </p:pic>
      <p:sp>
        <p:nvSpPr>
          <p:cNvPr id="5" name="TextBox 4"/>
          <p:cNvSpPr txBox="1"/>
          <p:nvPr/>
        </p:nvSpPr>
        <p:spPr>
          <a:xfrm>
            <a:off x="2667000" y="1371600"/>
            <a:ext cx="6240811" cy="584775"/>
          </a:xfrm>
          <a:prstGeom prst="rect">
            <a:avLst/>
          </a:prstGeom>
          <a:noFill/>
          <a:ln>
            <a:solidFill>
              <a:schemeClr val="tx1"/>
            </a:solidFill>
          </a:ln>
          <a:scene3d>
            <a:camera prst="perspectiveContrastingLeftFacing"/>
            <a:lightRig rig="threePt" dir="t"/>
          </a:scene3d>
        </p:spPr>
        <p:txBody>
          <a:bodyPr wrap="none" rtlCol="1">
            <a:spAutoFit/>
          </a:bodyPr>
          <a:lstStyle/>
          <a:p>
            <a:pPr lvl="1"/>
            <a:r>
              <a:rPr lang="fa-IR" sz="3200" dirty="0" smtClean="0">
                <a:solidFill>
                  <a:srgbClr val="0070C0"/>
                </a:solidFill>
                <a:latin typeface="Microsoft Sans Serif" pitchFamily="34" charset="0"/>
                <a:cs typeface="Microsoft Sans Serif" pitchFamily="34" charset="0"/>
              </a:rPr>
              <a:t>7-چرخه معیوب رفتار مسئله ساز نوجوان</a:t>
            </a:r>
            <a:endParaRPr lang="fa-IR" sz="3200" dirty="0">
              <a:solidFill>
                <a:srgbClr val="0070C0"/>
              </a:solidFill>
              <a:latin typeface="Microsoft Sans Serif" pitchFamily="34" charset="0"/>
              <a:cs typeface="Microsoft Sans Serif" pitchFamily="34" charset="0"/>
            </a:endParaRPr>
          </a:p>
        </p:txBody>
      </p:sp>
      <p:sp>
        <p:nvSpPr>
          <p:cNvPr id="6" name="TextBox 5"/>
          <p:cNvSpPr txBox="1"/>
          <p:nvPr/>
        </p:nvSpPr>
        <p:spPr>
          <a:xfrm>
            <a:off x="1447800" y="2819400"/>
            <a:ext cx="7086600" cy="2308324"/>
          </a:xfrm>
          <a:prstGeom prst="rect">
            <a:avLst/>
          </a:prstGeom>
          <a:noFill/>
        </p:spPr>
        <p:txBody>
          <a:bodyPr wrap="square" rtlCol="1">
            <a:spAutoFit/>
          </a:bodyPr>
          <a:lstStyle/>
          <a:p>
            <a:pPr algn="r"/>
            <a:r>
              <a:rPr lang="fa-IR" sz="2400" dirty="0" smtClean="0"/>
              <a:t> هر چقدر نوجوان بیشتر از پذیرش مقررات و محدودیت های خانواده سر باز زند تلاش والدین برای کنترل او افزایش می یابد . این تلاش ها موجب افزایش احساس حقارت نوجوان شده و مشکل را حاد تر می کند که تمایل بیشتر نوجوان به سمت گروه همتایان را بدنبال دارد و حتی احتمال جدایی و گسستگی غیر قابل ترمیم در روابط والدین و نوجوانان می رود .</a:t>
            </a:r>
            <a:endParaRPr lang="fa-IR"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abstract_colors_07_01.jpg"/>
          <p:cNvPicPr>
            <a:picLocks noGrp="1" noChangeAspect="1"/>
          </p:cNvPicPr>
          <p:nvPr>
            <p:ph idx="1"/>
          </p:nvPr>
        </p:nvPicPr>
        <p:blipFill>
          <a:blip r:embed="rId3"/>
          <a:stretch>
            <a:fillRect/>
          </a:stretch>
        </p:blipFill>
        <p:spPr>
          <a:xfrm>
            <a:off x="-304800" y="-388511"/>
            <a:ext cx="9986669" cy="7246511"/>
          </a:xfrm>
        </p:spPr>
      </p:pic>
      <p:sp>
        <p:nvSpPr>
          <p:cNvPr id="5" name="TextBox 4"/>
          <p:cNvSpPr txBox="1"/>
          <p:nvPr/>
        </p:nvSpPr>
        <p:spPr>
          <a:xfrm>
            <a:off x="3276600" y="381000"/>
            <a:ext cx="5415264" cy="954107"/>
          </a:xfrm>
          <a:prstGeom prst="rect">
            <a:avLst/>
          </a:prstGeom>
          <a:noFill/>
        </p:spPr>
        <p:txBody>
          <a:bodyPr wrap="none" rtlCol="1">
            <a:spAutoFit/>
          </a:bodyPr>
          <a:lstStyle/>
          <a:p>
            <a:r>
              <a:rPr lang="fa-IR"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icrosoft Sans Serif" pitchFamily="34" charset="0"/>
                <a:cs typeface="Microsoft Sans Serif" pitchFamily="34" charset="0"/>
              </a:rPr>
              <a:t>عوامل دیگر تعارض بین والدین و نوجوانان :</a:t>
            </a:r>
            <a:endPar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icrosoft Sans Serif" pitchFamily="34" charset="0"/>
              <a:cs typeface="Microsoft Sans Serif" pitchFamily="34" charset="0"/>
            </a:endParaRPr>
          </a:p>
          <a:p>
            <a:endParaRPr lang="fa-IR"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icrosoft Sans Serif" pitchFamily="34" charset="0"/>
              <a:cs typeface="Microsoft Sans Serif" pitchFamily="34" charset="0"/>
            </a:endParaRPr>
          </a:p>
        </p:txBody>
      </p:sp>
      <p:sp>
        <p:nvSpPr>
          <p:cNvPr id="7" name="TextBox 6"/>
          <p:cNvSpPr txBox="1"/>
          <p:nvPr/>
        </p:nvSpPr>
        <p:spPr>
          <a:xfrm>
            <a:off x="-914400" y="1752600"/>
            <a:ext cx="9563729" cy="5262979"/>
          </a:xfrm>
          <a:prstGeom prst="rect">
            <a:avLst/>
          </a:prstGeom>
          <a:noFill/>
        </p:spPr>
        <p:txBody>
          <a:bodyPr wrap="square" rtlCol="1">
            <a:spAutoFit/>
          </a:bodyPr>
          <a:lstStyle/>
          <a:p>
            <a:pPr algn="r" rtl="1">
              <a:lnSpc>
                <a:spcPct val="150000"/>
              </a:lnSpc>
              <a:buFont typeface="Wingdings" pitchFamily="2" charset="2"/>
              <a:buChar char="q"/>
            </a:pPr>
            <a:r>
              <a:rPr lang="fa-IR" sz="2800" dirty="0" smtClean="0"/>
              <a:t>  عدم آشنایی و آگاهی والدین و نوجوانان با ویژگیهای دوره نوجوانی .</a:t>
            </a:r>
            <a:endParaRPr lang="en-US" sz="2800" dirty="0" smtClean="0"/>
          </a:p>
          <a:p>
            <a:pPr algn="r" rtl="1">
              <a:lnSpc>
                <a:spcPct val="150000"/>
              </a:lnSpc>
              <a:buFont typeface="Wingdings" pitchFamily="2" charset="2"/>
              <a:buChar char="q"/>
            </a:pPr>
            <a:r>
              <a:rPr lang="fa-IR" sz="2800" dirty="0" smtClean="0"/>
              <a:t>   غیبت های طولانی مدت والدین به علت شاغل بودن .</a:t>
            </a:r>
            <a:endParaRPr lang="en-US" sz="2800" dirty="0" smtClean="0"/>
          </a:p>
          <a:p>
            <a:pPr algn="r" rtl="1">
              <a:lnSpc>
                <a:spcPct val="150000"/>
              </a:lnSpc>
              <a:buFont typeface="Wingdings" pitchFamily="2" charset="2"/>
              <a:buChar char="q"/>
            </a:pPr>
            <a:r>
              <a:rPr lang="fa-IR" sz="2800" dirty="0" smtClean="0"/>
              <a:t>    الگوهای نامناسب برخی مجموعه های تلویزیونی برای نوجوانان . </a:t>
            </a:r>
            <a:endParaRPr lang="en-US" sz="2800" dirty="0" smtClean="0"/>
          </a:p>
          <a:p>
            <a:pPr algn="r" rtl="1">
              <a:lnSpc>
                <a:spcPct val="150000"/>
              </a:lnSpc>
              <a:buFont typeface="Wingdings" pitchFamily="2" charset="2"/>
              <a:buChar char="q"/>
            </a:pPr>
            <a:r>
              <a:rPr lang="fa-IR" sz="2800" dirty="0" smtClean="0"/>
              <a:t>    تضاد نگرش ها و ا رزش های والدین و</a:t>
            </a:r>
          </a:p>
          <a:p>
            <a:pPr algn="r" rtl="1">
              <a:lnSpc>
                <a:spcPct val="150000"/>
              </a:lnSpc>
            </a:pPr>
            <a:r>
              <a:rPr lang="fa-IR" sz="2800" dirty="0" smtClean="0"/>
              <a:t>فرزند ان .</a:t>
            </a:r>
            <a:endParaRPr lang="en-US" sz="2800" dirty="0" smtClean="0"/>
          </a:p>
          <a:p>
            <a:pPr algn="r" rtl="1">
              <a:lnSpc>
                <a:spcPct val="150000"/>
              </a:lnSpc>
              <a:buFont typeface="Wingdings" pitchFamily="2" charset="2"/>
              <a:buChar char="q"/>
            </a:pPr>
            <a:r>
              <a:rPr lang="fa-IR" sz="2800" dirty="0" smtClean="0"/>
              <a:t>    عدم آموزش صحیح راه های شاد زیستن </a:t>
            </a:r>
          </a:p>
          <a:p>
            <a:pPr algn="r" rtl="1">
              <a:lnSpc>
                <a:spcPct val="150000"/>
              </a:lnSpc>
            </a:pPr>
            <a:r>
              <a:rPr lang="fa-IR" sz="2800" dirty="0" smtClean="0"/>
              <a:t>به نوجوانان .</a:t>
            </a:r>
            <a:endParaRPr lang="en-US" sz="2800" dirty="0" smtClean="0"/>
          </a:p>
          <a:p>
            <a:pPr algn="r">
              <a:lnSpc>
                <a:spcPct val="150000"/>
              </a:lnSpc>
            </a:pPr>
            <a:endParaRPr lang="fa-IR" sz="2800" dirty="0"/>
          </a:p>
        </p:txBody>
      </p:sp>
      <p:pic>
        <p:nvPicPr>
          <p:cNvPr id="8" name="Picture 7" descr="2001504391815565581_rs.jpg"/>
          <p:cNvPicPr>
            <a:picLocks noChangeAspect="1"/>
          </p:cNvPicPr>
          <p:nvPr/>
        </p:nvPicPr>
        <p:blipFill>
          <a:blip r:embed="rId4"/>
          <a:stretch>
            <a:fillRect/>
          </a:stretch>
        </p:blipFill>
        <p:spPr>
          <a:xfrm rot="20717384">
            <a:off x="735033" y="3820110"/>
            <a:ext cx="2247690" cy="27983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colors_and_flower_pattern_in_japanese_style_WA01_009L.jpg"/>
          <p:cNvPicPr>
            <a:picLocks noGrp="1" noChangeAspect="1"/>
          </p:cNvPicPr>
          <p:nvPr>
            <p:ph idx="1"/>
          </p:nvPr>
        </p:nvPicPr>
        <p:blipFill>
          <a:blip r:embed="rId3"/>
          <a:stretch>
            <a:fillRect/>
          </a:stretch>
        </p:blipFill>
        <p:spPr>
          <a:xfrm>
            <a:off x="0" y="0"/>
            <a:ext cx="9144000" cy="7040564"/>
          </a:xfrm>
        </p:spPr>
      </p:pic>
      <p:sp>
        <p:nvSpPr>
          <p:cNvPr id="5" name="TextBox 4"/>
          <p:cNvSpPr txBox="1"/>
          <p:nvPr/>
        </p:nvSpPr>
        <p:spPr>
          <a:xfrm rot="20929382">
            <a:off x="336432" y="736370"/>
            <a:ext cx="4528131" cy="769441"/>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rtlCol="1">
            <a:spAutoFit/>
          </a:bodyPr>
          <a:lstStyle/>
          <a:p>
            <a:r>
              <a:rPr lang="fa-IR" sz="4400" dirty="0" smtClean="0">
                <a:solidFill>
                  <a:schemeClr val="bg2">
                    <a:lumMod val="50000"/>
                  </a:schemeClr>
                </a:solidFill>
              </a:rPr>
              <a:t>راهکارهای حل تعارض </a:t>
            </a:r>
            <a:endParaRPr lang="fa-IR" sz="4400" dirty="0">
              <a:solidFill>
                <a:schemeClr val="bg2">
                  <a:lumMod val="50000"/>
                </a:schemeClr>
              </a:solidFill>
            </a:endParaRPr>
          </a:p>
        </p:txBody>
      </p:sp>
      <p:sp>
        <p:nvSpPr>
          <p:cNvPr id="35841" name="Rectangle 1"/>
          <p:cNvSpPr>
            <a:spLocks noChangeArrowheads="1"/>
          </p:cNvSpPr>
          <p:nvPr/>
        </p:nvSpPr>
        <p:spPr bwMode="auto">
          <a:xfrm>
            <a:off x="838200" y="1828800"/>
            <a:ext cx="7696200" cy="44558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1– افزایش آگاهی والدین در زمینه بلوغ و نوجوانی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برنامه ریزی برای آموزش و آشنایی والدین با نیاز های مرحله نوجوانی و پرهیز از واکنش های غیر طبیعی در مقابل نیازهای طبیعی نوجوانان توسط والدین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2- افزایش آگاهی نوجوانان در زمینه بلوغ و نوجوانی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3- تغییر چارچوب روابط والدین – نوجوان از عمودی به افقی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در این دوره والدین باید سعی کنند به جای رابطه دستوری و تحمیلی رابطه ای بر اساس همدلی ، تفاهم و درک وضعیت نوجوان شکل دهند .</a:t>
            </a:r>
            <a:endParaRPr kumimoji="0" lang="fa-I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14932"/>
          </a:xfrm>
        </p:spPr>
        <p:txBody>
          <a:bodyPr/>
          <a:lstStyle/>
          <a:p>
            <a:endParaRPr lang="fa-IR"/>
          </a:p>
        </p:txBody>
      </p:sp>
      <p:pic>
        <p:nvPicPr>
          <p:cNvPr id="4" name="Content Placeholder 3" descr="colors_and_flower_pattern_in_japanese_style_WA01_006L.jpg"/>
          <p:cNvPicPr>
            <a:picLocks noGrp="1" noChangeAspect="1"/>
          </p:cNvPicPr>
          <p:nvPr>
            <p:ph idx="1"/>
          </p:nvPr>
        </p:nvPicPr>
        <p:blipFill>
          <a:blip r:embed="rId3"/>
          <a:stretch>
            <a:fillRect/>
          </a:stretch>
        </p:blipFill>
        <p:spPr>
          <a:xfrm>
            <a:off x="-3429000" y="-762000"/>
            <a:ext cx="12573000" cy="9432884"/>
          </a:xfrm>
        </p:spPr>
      </p:pic>
      <p:sp>
        <p:nvSpPr>
          <p:cNvPr id="5" name="TextBox 4"/>
          <p:cNvSpPr txBox="1"/>
          <p:nvPr/>
        </p:nvSpPr>
        <p:spPr>
          <a:xfrm>
            <a:off x="-152400" y="685800"/>
            <a:ext cx="7391400" cy="369332"/>
          </a:xfrm>
          <a:prstGeom prst="rect">
            <a:avLst/>
          </a:prstGeom>
          <a:noFill/>
        </p:spPr>
        <p:txBody>
          <a:bodyPr wrap="square" rtlCol="1">
            <a:spAutoFit/>
          </a:bodyPr>
          <a:lstStyle/>
          <a:p>
            <a:endParaRPr lang="fa-IR" dirty="0"/>
          </a:p>
        </p:txBody>
      </p:sp>
      <p:sp>
        <p:nvSpPr>
          <p:cNvPr id="41986" name="Rectangle 2"/>
          <p:cNvSpPr>
            <a:spLocks noChangeArrowheads="1"/>
          </p:cNvSpPr>
          <p:nvPr/>
        </p:nvSpPr>
        <p:spPr bwMode="auto">
          <a:xfrm>
            <a:off x="228600" y="2895600"/>
            <a:ext cx="83820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fa-IR" sz="21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4 – انطباق فرزند پروری با تحول فرزندان </a:t>
            </a:r>
            <a:endParaRPr kumimoji="0" lang="en-US" sz="2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1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مطلوب ترین نتایج با شیوه فرزند پروری مقتدر در ارتباط است که دو ویژگی مهم دارد :</a:t>
            </a:r>
            <a:endParaRPr kumimoji="0" lang="en-US" sz="2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1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الف-تعیین حدود رفتاری فرزند .</a:t>
            </a:r>
            <a:endParaRPr kumimoji="0" lang="en-US" sz="2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1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ب-پاسخ دهی به نیازها و رفتارهای فرزند با گرمی .</a:t>
            </a:r>
            <a:endParaRPr kumimoji="0" lang="en-US" sz="2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1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والدینی که شنوندگان و پاسخ دهندگان خوبی هستند فرزندانی تربیت می کنند که هم از نظر هوش و هم به لحاظ اجتماعی کار آمدند . در این شیوه عملکرد والدین همراه با سن فرزند تغییر می کند و عملکرد والدین متناسب با نیازهای دور ه نوجوانی فرزندان است و تعارض کمتری دیده می شود .</a:t>
            </a:r>
            <a:endParaRPr kumimoji="0" lang="fa-IR" sz="21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Box 8"/>
          <p:cNvSpPr txBox="1"/>
          <p:nvPr/>
        </p:nvSpPr>
        <p:spPr>
          <a:xfrm>
            <a:off x="1600200" y="1600200"/>
            <a:ext cx="5734262" cy="92333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none" rtlCol="1">
            <a:spAutoFit/>
          </a:bodyPr>
          <a:lstStyle/>
          <a:p>
            <a:r>
              <a:rPr lang="fa-IR" sz="5400" dirty="0" smtClean="0">
                <a:solidFill>
                  <a:schemeClr val="bg2">
                    <a:lumMod val="50000"/>
                  </a:schemeClr>
                </a:solidFill>
              </a:rPr>
              <a:t>راهکارهای حل تعارض </a:t>
            </a:r>
            <a:endParaRPr lang="fa-IR" sz="54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colors_and_flower_pattern_in_japanese_style_WA01_006La.jpg"/>
          <p:cNvPicPr>
            <a:picLocks noGrp="1" noChangeAspect="1"/>
          </p:cNvPicPr>
          <p:nvPr>
            <p:ph idx="1"/>
          </p:nvPr>
        </p:nvPicPr>
        <p:blipFill>
          <a:blip r:embed="rId3"/>
          <a:stretch>
            <a:fillRect/>
          </a:stretch>
        </p:blipFill>
        <p:spPr>
          <a:xfrm>
            <a:off x="0" y="0"/>
            <a:ext cx="9296400" cy="6858000"/>
          </a:xfrm>
        </p:spPr>
      </p:pic>
      <p:sp>
        <p:nvSpPr>
          <p:cNvPr id="44033" name="Rectangle 1"/>
          <p:cNvSpPr>
            <a:spLocks noChangeArrowheads="1"/>
          </p:cNvSpPr>
          <p:nvPr/>
        </p:nvSpPr>
        <p:spPr bwMode="auto">
          <a:xfrm>
            <a:off x="1295400" y="838201"/>
            <a:ext cx="7467600" cy="64017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5 – گسیختن چرخه مرضی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مداخله درمان گر برای گسیختن چرخه مرضی بعد از مشخص شدن ماهیت آن ضروری است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6 – دست برداشتن از راه حل های قدیمی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در این تکنیک به والدین و فرزندان توصیه می شود اگر راه کارهایی که در گذشته به کار برده اند موثر نبوده بهتر است آن ها را رها کنند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7 – تجدید نظر والدین در ارزشهای دوران نوجوانی خود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والدین نباید ارزش های دوران نوجوانی خود را به فرزندشان تحمیل کنند بلکه باید به ارزش های فرزند خود توجه کنند.</a:t>
            </a:r>
          </a:p>
          <a:p>
            <a:pPr marL="0" marR="0" lvl="0" indent="0" algn="r" defTabSz="914400" rtl="1" eaLnBrk="0" fontAlgn="base" latinLnBrk="0" hangingPunct="0">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8 – پذیرش و مقبولیت</a:t>
            </a:r>
            <a:endParaRPr lang="fa-IR" sz="2000" dirty="0" smtClean="0"/>
          </a:p>
          <a:p>
            <a:pPr algn="r" rtl="1"/>
            <a:r>
              <a:rPr lang="fa-IR" sz="2000" dirty="0" smtClean="0"/>
              <a:t>یکی از نیازهای اساسی نوجوان این است که مورد پذیرش والدین و خانواد ه اش باشد و احساس کند که از موقعیت خوبی در بین آنها برخوردار است . </a:t>
            </a:r>
          </a:p>
          <a:p>
            <a:pPr algn="r" rtl="1"/>
            <a:r>
              <a:rPr lang="fa-IR" sz="2000" dirty="0" smtClean="0"/>
              <a:t>9 – متحول شد والدین با فرزندان خود </a:t>
            </a:r>
            <a:endParaRPr lang="en-US" sz="2000" dirty="0" smtClean="0"/>
          </a:p>
          <a:p>
            <a:pPr algn="r" rtl="1"/>
            <a:r>
              <a:rPr lang="fa-IR" sz="2000" dirty="0" smtClean="0"/>
              <a:t>     د ر حقیقت والدین باید با فرزندان خود متحول شوند تا بتوانند همواره آنها را درک کنند و در هر مرحله ای نیازهای آنان را بر آورده سازند .</a:t>
            </a:r>
            <a:endParaRPr lang="en-US" sz="2000" dirty="0" smtClean="0"/>
          </a:p>
          <a:p>
            <a:pPr algn="r" rtl="1"/>
            <a:endParaRPr lang="fa-IR" sz="2000" dirty="0" smtClean="0"/>
          </a:p>
          <a:p>
            <a:pPr algn="r" rtl="1"/>
            <a:endParaRPr lang="fa-IR" sz="2000" dirty="0" smtClean="0"/>
          </a:p>
          <a:p>
            <a:pPr marL="0" marR="0" lvl="0" indent="0" algn="r" defTabSz="914400" rtl="1" eaLnBrk="0" fontAlgn="base" latinLnBrk="0" hangingPunct="0">
              <a:spcBef>
                <a:spcPct val="0"/>
              </a:spcBef>
              <a:spcAft>
                <a:spcPct val="0"/>
              </a:spcAft>
              <a:buClrTx/>
              <a:buSzTx/>
              <a:buFontTx/>
              <a:buNone/>
              <a:tabLst/>
            </a:pPr>
            <a:endParaRPr lang="fa-IR" sz="2000" dirty="0" smtClean="0"/>
          </a:p>
          <a:p>
            <a:pPr marL="0" marR="0" lvl="0" indent="0" algn="r" defTabSz="914400" rtl="1" eaLnBrk="0" fontAlgn="base" latinLnBrk="0" hangingPunct="0">
              <a:spcBef>
                <a:spcPct val="0"/>
              </a:spcBef>
              <a:spcAft>
                <a:spcPct val="0"/>
              </a:spcAft>
              <a:buClrTx/>
              <a:buSzTx/>
              <a:buFontTx/>
              <a:buNone/>
              <a:tabLst/>
            </a:pPr>
            <a:endParaRPr lang="en-US" sz="2000" dirty="0" smtClean="0"/>
          </a:p>
          <a:p>
            <a:pPr marL="0" marR="0" lvl="0" indent="0" algn="r" defTabSz="914400" rtl="1" eaLnBrk="0" fontAlgn="base" latinLnBrk="0" hangingPunct="0">
              <a:lnSpc>
                <a:spcPct val="150000"/>
              </a:lnSpc>
              <a:spcBef>
                <a:spcPct val="0"/>
              </a:spcBef>
              <a:spcAft>
                <a:spcPct val="0"/>
              </a:spcAft>
              <a:buClrTx/>
              <a:buSzTx/>
              <a:buFontTx/>
              <a:buNone/>
              <a:tabLst/>
            </a:pPr>
            <a:endParaRPr kumimoji="0" lang="fa-I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Box 6"/>
          <p:cNvSpPr txBox="1"/>
          <p:nvPr/>
        </p:nvSpPr>
        <p:spPr>
          <a:xfrm>
            <a:off x="1219200" y="152400"/>
            <a:ext cx="4711546" cy="769441"/>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none" rtlCol="1">
            <a:spAutoFit/>
          </a:bodyPr>
          <a:lstStyle/>
          <a:p>
            <a:r>
              <a:rPr lang="fa-IR" sz="4400" dirty="0" smtClean="0">
                <a:solidFill>
                  <a:schemeClr val="bg2">
                    <a:lumMod val="50000"/>
                  </a:schemeClr>
                </a:solidFill>
              </a:rPr>
              <a:t>راهکارهای حل تعارض </a:t>
            </a:r>
            <a:endParaRPr lang="fa-IR" sz="4400" dirty="0">
              <a:solidFill>
                <a:schemeClr val="bg2">
                  <a:lumMod val="5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229600" cy="1143000"/>
          </a:xfrm>
        </p:spPr>
        <p:txBody>
          <a:bodyPr/>
          <a:lstStyle/>
          <a:p>
            <a:endParaRPr lang="fa-IR"/>
          </a:p>
        </p:txBody>
      </p:sp>
      <p:pic>
        <p:nvPicPr>
          <p:cNvPr id="4" name="Content Placeholder 3" descr="colors_and_flower_pattern_in_japanese_style_WA01_006Lb.jpg"/>
          <p:cNvPicPr>
            <a:picLocks noGrp="1" noChangeAspect="1"/>
          </p:cNvPicPr>
          <p:nvPr>
            <p:ph idx="1"/>
          </p:nvPr>
        </p:nvPicPr>
        <p:blipFill>
          <a:blip r:embed="rId3"/>
          <a:stretch>
            <a:fillRect/>
          </a:stretch>
        </p:blipFill>
        <p:spPr>
          <a:xfrm>
            <a:off x="0" y="0"/>
            <a:ext cx="9144000" cy="6858000"/>
          </a:xfrm>
        </p:spPr>
      </p:pic>
      <p:sp>
        <p:nvSpPr>
          <p:cNvPr id="9" name="Rectangle 8"/>
          <p:cNvSpPr/>
          <p:nvPr/>
        </p:nvSpPr>
        <p:spPr>
          <a:xfrm>
            <a:off x="779532" y="831072"/>
            <a:ext cx="6522940" cy="707886"/>
          </a:xfrm>
          <a:prstGeom prst="rect">
            <a:avLst/>
          </a:prstGeom>
          <a:solidFill>
            <a:schemeClr val="bg2"/>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none">
            <a:spAutoFit/>
          </a:bodyPr>
          <a:lstStyle/>
          <a:p>
            <a:r>
              <a:rPr lang="fa-IR" sz="4000" dirty="0" smtClean="0">
                <a:solidFill>
                  <a:schemeClr val="bg2">
                    <a:lumMod val="50000"/>
                  </a:schemeClr>
                </a:solidFill>
              </a:rPr>
              <a:t>ديگرراهكارهای كاهش و حل تعارض </a:t>
            </a:r>
            <a:endParaRPr lang="fa-IR" sz="4000" dirty="0">
              <a:solidFill>
                <a:schemeClr val="bg2">
                  <a:lumMod val="50000"/>
                </a:schemeClr>
              </a:solidFill>
            </a:endParaRPr>
          </a:p>
        </p:txBody>
      </p:sp>
      <p:sp>
        <p:nvSpPr>
          <p:cNvPr id="10" name="TextBox 9"/>
          <p:cNvSpPr txBox="1"/>
          <p:nvPr/>
        </p:nvSpPr>
        <p:spPr>
          <a:xfrm>
            <a:off x="0" y="3048000"/>
            <a:ext cx="8077200" cy="369332"/>
          </a:xfrm>
          <a:prstGeom prst="rect">
            <a:avLst/>
          </a:prstGeom>
          <a:noFill/>
        </p:spPr>
        <p:txBody>
          <a:bodyPr wrap="square" rtlCol="1">
            <a:spAutoFit/>
          </a:bodyPr>
          <a:lstStyle/>
          <a:p>
            <a:endParaRPr lang="fa-IR" dirty="0"/>
          </a:p>
        </p:txBody>
      </p:sp>
      <p:sp>
        <p:nvSpPr>
          <p:cNvPr id="46081" name="Rectangle 1"/>
          <p:cNvSpPr>
            <a:spLocks noChangeArrowheads="1"/>
          </p:cNvSpPr>
          <p:nvPr/>
        </p:nvSpPr>
        <p:spPr bwMode="auto">
          <a:xfrm>
            <a:off x="533400" y="1964353"/>
            <a:ext cx="80772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 typeface="Wingdings" pitchFamily="2" charset="2"/>
              <a:buChar char="§"/>
              <a:tabLst/>
            </a:pPr>
            <a:r>
              <a:rPr kumimoji="0" lang="fa-IR" sz="2400" b="0" i="0" u="none" strike="noStrike" cap="none" normalizeH="0" dirty="0" smtClean="0">
                <a:ln>
                  <a:noFill/>
                </a:ln>
                <a:solidFill>
                  <a:schemeClr val="tx1"/>
                </a:solidFill>
                <a:effectLst/>
                <a:latin typeface="Calibri" pitchFamily="34" charset="0"/>
                <a:ea typeface="Times New Roman" pitchFamily="18" charset="0"/>
                <a:cs typeface="Arial" pitchFamily="34" charset="0"/>
              </a:rPr>
              <a:t> </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والدین وفرزندان باید از احساسات خود و طرف مقابل آگاه باشند و سعی کنند هنگام بروز تعارض خونسردی خود را حفظ کنند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 typeface="Wingdings" pitchFamily="2" charset="2"/>
              <a:buChar char="§"/>
              <a:tabLst/>
            </a:pPr>
            <a:r>
              <a:rPr kumimoji="0" lang="fa-IR" sz="2400" b="0" i="0" u="none" strike="noStrike" cap="none" normalizeH="0" dirty="0" smtClean="0">
                <a:ln>
                  <a:noFill/>
                </a:ln>
                <a:solidFill>
                  <a:schemeClr val="tx1"/>
                </a:solidFill>
                <a:effectLst/>
                <a:latin typeface="Calibri" pitchFamily="34" charset="0"/>
                <a:ea typeface="Times New Roman" pitchFamily="18" charset="0"/>
                <a:cs typeface="Arial" pitchFamily="34" charset="0"/>
              </a:rPr>
              <a:t> </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هر یک از طرفین وقتی با طرف مقابل خود صحبت می کند باید به گفته های او توجه کند و نشان دهد که او را درک می کند.</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 typeface="Wingdings" pitchFamily="2" charset="2"/>
              <a:buChar char="§"/>
              <a:tabLst/>
            </a:pPr>
            <a:r>
              <a:rPr kumimoji="0" lang="fa-IR" sz="2400" b="0" i="0" u="none" strike="noStrike" cap="none" normalizeH="0" dirty="0" smtClean="0">
                <a:ln>
                  <a:noFill/>
                </a:ln>
                <a:solidFill>
                  <a:schemeClr val="tx1"/>
                </a:solidFill>
                <a:effectLst/>
                <a:latin typeface="Calibri" pitchFamily="34" charset="0"/>
                <a:ea typeface="Times New Roman" pitchFamily="18" charset="0"/>
                <a:cs typeface="Arial" pitchFamily="34" charset="0"/>
              </a:rPr>
              <a:t> </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اگر اشتباهی از یکی از طرفین- حتی والدین - سر زده عذر خواهی کند و از طرف مقابل بپرسد که برای بهتر شدن اوضاع چه کاری باید انجام دهد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 typeface="Wingdings" pitchFamily="2" charset="2"/>
              <a:buChar char="§"/>
              <a:tabLst/>
            </a:pPr>
            <a:r>
              <a:rPr kumimoji="0" lang="fa-IR" sz="2400" b="0" i="0" u="none" strike="noStrike" cap="none" normalizeH="0" dirty="0" smtClean="0">
                <a:ln>
                  <a:noFill/>
                </a:ln>
                <a:solidFill>
                  <a:schemeClr val="tx1"/>
                </a:solidFill>
                <a:effectLst/>
                <a:latin typeface="Calibri" pitchFamily="34" charset="0"/>
                <a:ea typeface="Times New Roman" pitchFamily="18" charset="0"/>
                <a:cs typeface="Arial" pitchFamily="34" charset="0"/>
              </a:rPr>
              <a:t> </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هنگام بحث در مورد مشکلات رابطه ای ، طرفین سعی در اصلاح سوء تفاهم ها نمایند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 typeface="Wingdings" pitchFamily="2" charset="2"/>
              <a:buChar char="§"/>
              <a:tabLst/>
            </a:pPr>
            <a:endParaRPr kumimoji="0" lang="fa-I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6" name="Content Placeholder 5" descr="colors_and_flower_pattern_in_japanese_style_WA01_011L.jpg"/>
          <p:cNvPicPr>
            <a:picLocks noGrp="1" noChangeAspect="1"/>
          </p:cNvPicPr>
          <p:nvPr>
            <p:ph idx="1"/>
          </p:nvPr>
        </p:nvPicPr>
        <p:blipFill>
          <a:blip r:embed="rId3"/>
          <a:stretch>
            <a:fillRect/>
          </a:stretch>
        </p:blipFill>
        <p:spPr>
          <a:xfrm>
            <a:off x="-45509" y="-34132"/>
            <a:ext cx="9189509" cy="6892132"/>
          </a:xfrm>
        </p:spPr>
      </p:pic>
      <p:sp>
        <p:nvSpPr>
          <p:cNvPr id="48129" name="Rectangle 1"/>
          <p:cNvSpPr>
            <a:spLocks noChangeArrowheads="1"/>
          </p:cNvSpPr>
          <p:nvPr/>
        </p:nvSpPr>
        <p:spPr bwMode="auto">
          <a:xfrm>
            <a:off x="1143000" y="1219200"/>
            <a:ext cx="731520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 typeface="Wingdings" pitchFamily="2" charset="2"/>
              <a:buChar char="§"/>
              <a:tabLst/>
            </a:pPr>
            <a:r>
              <a:rPr kumimoji="0" lang="fa-IR"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اگر در رابطه سوء تفاهمی وجود ندارد اما طرف مقابل هم کوتاه نمی آید باید به او کمک شود که نقطه نظر ما را بهتر درک کند نباید طرف مقابل را سرزنش نمود و در مورد شخصیت او نظر داد.</a:t>
            </a:r>
          </a:p>
          <a:p>
            <a:pPr marL="0" marR="0" lvl="0" indent="0" algn="r" defTabSz="914400" rtl="1" eaLnBrk="1" fontAlgn="base" latinLnBrk="0" hangingPunct="1">
              <a:lnSpc>
                <a:spcPct val="100000"/>
              </a:lnSpc>
              <a:spcBef>
                <a:spcPct val="0"/>
              </a:spcBef>
              <a:spcAft>
                <a:spcPct val="0"/>
              </a:spcAft>
              <a:buClrTx/>
              <a:buSzTx/>
              <a:tabLst/>
            </a:pPr>
            <a:endParaRPr kumimoji="0" lang="fa-IR"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fa-IR"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در انتخاب راه حل برای تعارض سعی شود از مشارکت طرفینی به نتیجه گیری دست </a:t>
            </a:r>
            <a:endParaRPr kumimoji="0" lang="en-US"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p>
            <a:pPr algn="r" eaLnBrk="0" fontAlgn="base" hangingPunct="0">
              <a:spcBef>
                <a:spcPct val="0"/>
              </a:spcBef>
              <a:spcAft>
                <a:spcPct val="0"/>
              </a:spcAft>
            </a:pPr>
            <a:r>
              <a:rPr lang="fa-IR" sz="2000" dirty="0" smtClean="0">
                <a:latin typeface="Calibri" pitchFamily="34" charset="0"/>
                <a:ea typeface="Times New Roman" pitchFamily="18" charset="0"/>
                <a:cs typeface="Arial" pitchFamily="34" charset="0"/>
              </a:rPr>
              <a:t> </a:t>
            </a:r>
          </a:p>
          <a:p>
            <a:pPr algn="r" eaLnBrk="0" fontAlgn="base" hangingPunct="0">
              <a:spcBef>
                <a:spcPct val="0"/>
              </a:spcBef>
              <a:spcAft>
                <a:spcPct val="0"/>
              </a:spcAft>
            </a:pPr>
            <a:r>
              <a:rPr lang="fa-IR" sz="2000" dirty="0" smtClean="0">
                <a:latin typeface="Calibri" pitchFamily="34" charset="0"/>
                <a:ea typeface="Times New Roman" pitchFamily="18" charset="0"/>
                <a:cs typeface="Arial" pitchFamily="34" charset="0"/>
              </a:rPr>
              <a:t>از موقعیت برنده بودن اجتناب کنند و از مهارتهای میان فردی استفاده کنند تا نشان دهند هیچ طرفی برنده نیست .</a:t>
            </a:r>
            <a:r>
              <a:rPr lang="fa-IR" sz="2000" dirty="0" smtClean="0"/>
              <a:t> نشان دهند که هر دو طرف به تمامی راهکارهای مختلف که به حل مشکل کمک می کند فکر می کنند و به همدیگر راه حلی را انتخاب می کنند که برای هر دو رضایت بخش ترین راه است .</a:t>
            </a:r>
            <a:endParaRPr lang="en-US" sz="2000" dirty="0" smtClean="0"/>
          </a:p>
        </p:txBody>
      </p:sp>
      <p:sp>
        <p:nvSpPr>
          <p:cNvPr id="9" name="TextBox 8"/>
          <p:cNvSpPr txBox="1"/>
          <p:nvPr/>
        </p:nvSpPr>
        <p:spPr>
          <a:xfrm>
            <a:off x="990600" y="609600"/>
            <a:ext cx="3991798" cy="461665"/>
          </a:xfrm>
          <a:prstGeom prst="rect">
            <a:avLst/>
          </a:prstGeom>
          <a:solidFill>
            <a:schemeClr val="bg1"/>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none" rtlCol="1">
            <a:spAutoFit/>
          </a:bodyPr>
          <a:lstStyle/>
          <a:p>
            <a:r>
              <a:rPr lang="fa-IR" sz="2400" dirty="0" smtClean="0">
                <a:solidFill>
                  <a:schemeClr val="bg2">
                    <a:lumMod val="50000"/>
                  </a:schemeClr>
                </a:solidFill>
              </a:rPr>
              <a:t>ديگرراهكارهای كاهش و حل تعارض </a:t>
            </a:r>
            <a:endParaRPr lang="fa-IR" sz="2400" dirty="0">
              <a:solidFill>
                <a:schemeClr val="bg2">
                  <a:lumMod val="50000"/>
                </a:schemeClr>
              </a:solidFill>
            </a:endParaRPr>
          </a:p>
        </p:txBody>
      </p:sp>
      <p:pic>
        <p:nvPicPr>
          <p:cNvPr id="10" name="Picture 9" descr="A%20Fragrant%20Arrangement.jpg"/>
          <p:cNvPicPr>
            <a:picLocks noChangeAspect="1"/>
          </p:cNvPicPr>
          <p:nvPr/>
        </p:nvPicPr>
        <p:blipFill>
          <a:blip r:embed="rId4"/>
          <a:stretch>
            <a:fillRect/>
          </a:stretch>
        </p:blipFill>
        <p:spPr>
          <a:xfrm>
            <a:off x="0" y="4800600"/>
            <a:ext cx="9144000" cy="571872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colors_and_flower_pattern_in_japanese_style_WA01_007L.jpg"/>
          <p:cNvPicPr>
            <a:picLocks noGrp="1" noChangeAspect="1"/>
          </p:cNvPicPr>
          <p:nvPr>
            <p:ph idx="1"/>
          </p:nvPr>
        </p:nvPicPr>
        <p:blipFill>
          <a:blip r:embed="rId3"/>
          <a:stretch>
            <a:fillRect/>
          </a:stretch>
        </p:blipFill>
        <p:spPr>
          <a:xfrm>
            <a:off x="-2590800" y="-1219200"/>
            <a:ext cx="12877800" cy="9658350"/>
          </a:xfrm>
        </p:spPr>
      </p:pic>
      <p:sp>
        <p:nvSpPr>
          <p:cNvPr id="5" name="TextBox 4"/>
          <p:cNvSpPr txBox="1"/>
          <p:nvPr/>
        </p:nvSpPr>
        <p:spPr>
          <a:xfrm>
            <a:off x="3124200" y="609600"/>
            <a:ext cx="5029200" cy="707886"/>
          </a:xfrm>
          <a:prstGeom prst="rect">
            <a:avLst/>
          </a:prstGeom>
          <a:solidFill>
            <a:schemeClr val="bg1"/>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wrap="square" rtlCol="1">
            <a:spAutoFit/>
          </a:bodyPr>
          <a:lstStyle/>
          <a:p>
            <a:r>
              <a:rPr lang="fa-IR" sz="4000" dirty="0" smtClean="0"/>
              <a:t>راهکار های پایانی : </a:t>
            </a:r>
            <a:endParaRPr lang="fa-IR" sz="4000" dirty="0"/>
          </a:p>
        </p:txBody>
      </p:sp>
      <p:sp>
        <p:nvSpPr>
          <p:cNvPr id="6" name="TextBox 5"/>
          <p:cNvSpPr txBox="1"/>
          <p:nvPr/>
        </p:nvSpPr>
        <p:spPr>
          <a:xfrm>
            <a:off x="2743200" y="2667000"/>
            <a:ext cx="6400800" cy="369332"/>
          </a:xfrm>
          <a:prstGeom prst="rect">
            <a:avLst/>
          </a:prstGeom>
          <a:noFill/>
        </p:spPr>
        <p:txBody>
          <a:bodyPr wrap="square" rtlCol="1">
            <a:spAutoFit/>
          </a:bodyPr>
          <a:lstStyle/>
          <a:p>
            <a:endParaRPr lang="fa-IR" dirty="0"/>
          </a:p>
        </p:txBody>
      </p:sp>
      <p:sp>
        <p:nvSpPr>
          <p:cNvPr id="8" name="TextBox 7"/>
          <p:cNvSpPr txBox="1"/>
          <p:nvPr/>
        </p:nvSpPr>
        <p:spPr>
          <a:xfrm>
            <a:off x="-1905000" y="3124200"/>
            <a:ext cx="10547931" cy="369332"/>
          </a:xfrm>
          <a:prstGeom prst="rect">
            <a:avLst/>
          </a:prstGeom>
          <a:noFill/>
        </p:spPr>
        <p:txBody>
          <a:bodyPr wrap="square" rtlCol="1">
            <a:spAutoFit/>
          </a:bodyPr>
          <a:lstStyle/>
          <a:p>
            <a:endParaRPr lang="fa-IR" dirty="0"/>
          </a:p>
        </p:txBody>
      </p:sp>
      <p:sp>
        <p:nvSpPr>
          <p:cNvPr id="50178" name="Rectangle 2"/>
          <p:cNvSpPr>
            <a:spLocks noChangeArrowheads="1"/>
          </p:cNvSpPr>
          <p:nvPr/>
        </p:nvSpPr>
        <p:spPr bwMode="auto">
          <a:xfrm>
            <a:off x="0" y="1447800"/>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 typeface="Wingdings" pitchFamily="2" charset="2"/>
              <a:buChar char="Ø"/>
              <a:tabLst/>
            </a:pP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توجه به نیازهای همه جانبه نوجوانان.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 typeface="Wingdings" pitchFamily="2" charset="2"/>
              <a:buChar char="Ø"/>
              <a:tabLst/>
            </a:pP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ایجاد ارتباط مناسب و بهبود وگسترش روابط.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 typeface="Wingdings" pitchFamily="2" charset="2"/>
              <a:buChar char="Ø"/>
              <a:tabLst/>
            </a:pP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عدم ایجاد محدودیت و سخت گیری های شدید و همچنین خود داری از سهل گیری و آزاد گذاری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 typeface="Wingdings" pitchFamily="2" charset="2"/>
              <a:buChar char="Ø"/>
              <a:tabLst/>
            </a:pP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عدم اعمال اجبار در پذیرش تفکرات والدین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 typeface="Wingdings" pitchFamily="2" charset="2"/>
              <a:buChar char="Ø"/>
              <a:tabLst/>
            </a:pP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خود داری از نظارتهای بازپرس گونه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 typeface="Wingdings" pitchFamily="2" charset="2"/>
              <a:buChar char="Ø"/>
              <a:tabLst/>
            </a:pP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خود داری از ایرادهای ویرانگر و مخرب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 typeface="Wingdings" pitchFamily="2" charset="2"/>
              <a:buChar char="Ø"/>
              <a:tabLst/>
            </a:pP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توجه به ارزش ها ، استعدادها و توانایی های نوجوان .</a:t>
            </a:r>
          </a:p>
          <a:p>
            <a:pPr marL="457200" marR="0" lvl="0" indent="-457200" algn="r" defTabSz="914400" rtl="0" eaLnBrk="0" fontAlgn="base" latinLnBrk="0" hangingPunct="0">
              <a:lnSpc>
                <a:spcPct val="150000"/>
              </a:lnSpc>
              <a:spcBef>
                <a:spcPct val="0"/>
              </a:spcBef>
              <a:spcAft>
                <a:spcPct val="0"/>
              </a:spcAft>
              <a:buClrTx/>
              <a:buSzTx/>
              <a:tabLst/>
            </a:pP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خود داری از غرور و خود خواهی والدین و ایجاد فرصتهای مناسب برای درد </a:t>
            </a:r>
            <a:r>
              <a:rPr kumimoji="0" lang="fa-IR" sz="24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دل نوجوانان.  </a:t>
            </a:r>
            <a:endParaRPr kumimoji="0" lang="fa-I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stract_color_background_picture_8007.jpg"/>
          <p:cNvPicPr>
            <a:picLocks noChangeAspect="1"/>
          </p:cNvPicPr>
          <p:nvPr/>
        </p:nvPicPr>
        <p:blipFill>
          <a:blip r:embed="rId3"/>
          <a:stretch>
            <a:fillRect/>
          </a:stretch>
        </p:blipFill>
        <p:spPr>
          <a:xfrm>
            <a:off x="0" y="0"/>
            <a:ext cx="9144000" cy="6858000"/>
          </a:xfrm>
          <a:prstGeom prst="rect">
            <a:avLst/>
          </a:prstGeom>
          <a:noFill/>
          <a:ln>
            <a:noFill/>
          </a:ln>
        </p:spPr>
      </p:pic>
      <p:sp>
        <p:nvSpPr>
          <p:cNvPr id="2" name="Title 1"/>
          <p:cNvSpPr>
            <a:spLocks noGrp="1"/>
          </p:cNvSpPr>
          <p:nvPr>
            <p:ph type="ctrTitle"/>
          </p:nvPr>
        </p:nvSpPr>
        <p:spPr>
          <a:xfrm>
            <a:off x="1066800" y="533400"/>
            <a:ext cx="7772400" cy="1470025"/>
          </a:xfrm>
        </p:spPr>
        <p:txBody>
          <a:bodyPr>
            <a:normAutofit fontScale="90000"/>
          </a:bodyPr>
          <a:lstStyle/>
          <a:p>
            <a:pPr rtl="1"/>
            <a:r>
              <a:rPr lang="fa-I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icrosoft Sans Serif" pitchFamily="34" charset="0"/>
                <a:cs typeface="Microsoft Sans Serif" pitchFamily="34" charset="0"/>
              </a:rPr>
              <a:t>تعارض والدین و نوجوانان</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icrosoft Sans Serif" pitchFamily="34" charset="0"/>
                <a:cs typeface="Microsoft Sans Serif" pitchFamily="34" charset="0"/>
              </a:rPr>
              <a:t/>
            </a:r>
            <a:b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icrosoft Sans Serif" pitchFamily="34" charset="0"/>
                <a:cs typeface="Microsoft Sans Serif" pitchFamily="34" charset="0"/>
              </a:rPr>
            </a:b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icrosoft Sans Serif" pitchFamily="34" charset="0"/>
                <a:cs typeface="Microsoft Sans Serif" pitchFamily="34" charset="0"/>
              </a:rPr>
              <a:t/>
            </a:r>
            <a:b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icrosoft Sans Serif" pitchFamily="34" charset="0"/>
                <a:cs typeface="Microsoft Sans Serif" pitchFamily="34" charset="0"/>
              </a:rPr>
            </a:br>
            <a:endParaRPr lang="fa-I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icrosoft Sans Serif" pitchFamily="34" charset="0"/>
              <a:cs typeface="Microsoft Sans Serif" pitchFamily="34" charset="0"/>
            </a:endParaRPr>
          </a:p>
        </p:txBody>
      </p:sp>
      <p:sp>
        <p:nvSpPr>
          <p:cNvPr id="3" name="Subtitle 2"/>
          <p:cNvSpPr>
            <a:spLocks noGrp="1"/>
          </p:cNvSpPr>
          <p:nvPr>
            <p:ph type="subTitle" idx="1"/>
          </p:nvPr>
        </p:nvSpPr>
        <p:spPr>
          <a:xfrm>
            <a:off x="1295400" y="685800"/>
            <a:ext cx="6400800" cy="3124200"/>
          </a:xfrm>
          <a:ln>
            <a:noFill/>
          </a:ln>
        </p:spPr>
        <p:txBody>
          <a:bodyPr>
            <a:normAutofit/>
          </a:bodyPr>
          <a:lstStyle/>
          <a:p>
            <a:pPr rtl="1"/>
            <a:endParaRPr lang="en-US" sz="2400" dirty="0" smtClean="0">
              <a:solidFill>
                <a:schemeClr val="accent1">
                  <a:lumMod val="50000"/>
                </a:schemeClr>
              </a:solidFill>
            </a:endParaRPr>
          </a:p>
          <a:p>
            <a:pPr rtl="1"/>
            <a:r>
              <a:rPr lang="fa-IR" sz="2400" dirty="0" smtClean="0">
                <a:solidFill>
                  <a:schemeClr val="accent1">
                    <a:lumMod val="50000"/>
                  </a:schemeClr>
                </a:solidFill>
              </a:rPr>
              <a:t>دوره نوجوانی مهم ترین و حساس ترین دوره زندگی یک انسان است چون این دوران همراه با تغییرات و دگرگونی هایی است که در هیچ مرحله دیگری وجود ندارد.</a:t>
            </a:r>
            <a:endParaRPr lang="en-US" sz="2400" dirty="0" smtClean="0">
              <a:solidFill>
                <a:schemeClr val="accent1">
                  <a:lumMod val="50000"/>
                </a:schemeClr>
              </a:solidFill>
            </a:endParaRPr>
          </a:p>
          <a:p>
            <a:r>
              <a:rPr lang="fa-IR" sz="2400" dirty="0" smtClean="0">
                <a:solidFill>
                  <a:schemeClr val="accent1">
                    <a:lumMod val="50000"/>
                  </a:schemeClr>
                </a:solidFill>
              </a:rPr>
              <a:t>نوجوانی دوره ای از زندگی بین بلوغ و پختگی است؛ فرد شخص کاملی شده که آمادگی پذیرش نقش ها و مسئولیت های یک بزرگسال را دارد .</a:t>
            </a:r>
            <a:endParaRPr lang="en-US" sz="2400" dirty="0" smtClean="0">
              <a:solidFill>
                <a:schemeClr val="accent1">
                  <a:lumMod val="50000"/>
                </a:schemeClr>
              </a:solidFill>
            </a:endParaRPr>
          </a:p>
          <a:p>
            <a:endParaRPr lang="fa-IR" sz="24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colors_and_flower_pattern_in_japanese_style_WA01_014L.jpg"/>
          <p:cNvPicPr>
            <a:picLocks noGrp="1" noChangeAspect="1"/>
          </p:cNvPicPr>
          <p:nvPr>
            <p:ph idx="1"/>
          </p:nvPr>
        </p:nvPicPr>
        <p:blipFill>
          <a:blip r:embed="rId3"/>
          <a:stretch>
            <a:fillRect/>
          </a:stretch>
        </p:blipFill>
        <p:spPr>
          <a:xfrm>
            <a:off x="0" y="1"/>
            <a:ext cx="9144000" cy="6858000"/>
          </a:xfrm>
        </p:spPr>
      </p:pic>
      <p:pic>
        <p:nvPicPr>
          <p:cNvPr id="5" name="Picture 4" descr="2003001958459981461_rs.jpg"/>
          <p:cNvPicPr>
            <a:picLocks noChangeAspect="1"/>
          </p:cNvPicPr>
          <p:nvPr/>
        </p:nvPicPr>
        <p:blipFill>
          <a:blip r:embed="rId4">
            <a:lum contrast="-12000"/>
          </a:blip>
          <a:stretch>
            <a:fillRect/>
          </a:stretch>
        </p:blipFill>
        <p:spPr>
          <a:xfrm rot="21158233">
            <a:off x="406045" y="1035825"/>
            <a:ext cx="3352800" cy="417423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TextBox 5"/>
          <p:cNvSpPr txBox="1"/>
          <p:nvPr/>
        </p:nvSpPr>
        <p:spPr>
          <a:xfrm rot="20946727">
            <a:off x="4404080" y="1886668"/>
            <a:ext cx="3200400" cy="1754326"/>
          </a:xfrm>
          <a:prstGeom prst="rect">
            <a:avLst/>
          </a:prstGeom>
          <a:noFill/>
        </p:spPr>
        <p:txBody>
          <a:bodyPr wrap="square" rtlCol="1">
            <a:spAutoFit/>
          </a:bodyPr>
          <a:lstStyle/>
          <a:p>
            <a:pPr algn="r"/>
            <a:r>
              <a:rPr lang="fa-IR" sz="3600" dirty="0" smtClean="0">
                <a:latin typeface="AngsanaUPC" pitchFamily="18" charset="-34"/>
                <a:cs typeface="Arial" pitchFamily="34" charset="0"/>
              </a:rPr>
              <a:t>آرزو دارم بهترين والدين براي</a:t>
            </a:r>
            <a:endParaRPr lang="en-US" sz="3600" dirty="0" smtClean="0">
              <a:latin typeface="AngsanaUPC" pitchFamily="18" charset="-34"/>
              <a:cs typeface="AngsanaUPC" pitchFamily="18" charset="-34"/>
            </a:endParaRPr>
          </a:p>
          <a:p>
            <a:pPr algn="r"/>
            <a:r>
              <a:rPr lang="fa-IR" sz="3600" dirty="0" smtClean="0">
                <a:latin typeface="AngsanaUPC" pitchFamily="18" charset="-34"/>
                <a:cs typeface="Arial" pitchFamily="34" charset="0"/>
              </a:rPr>
              <a:t>فرزندانتان باشيد .</a:t>
            </a:r>
          </a:p>
        </p:txBody>
      </p:sp>
      <p:sp>
        <p:nvSpPr>
          <p:cNvPr id="7" name="TextBox 6"/>
          <p:cNvSpPr txBox="1"/>
          <p:nvPr/>
        </p:nvSpPr>
        <p:spPr>
          <a:xfrm rot="20952800">
            <a:off x="6719340" y="4524821"/>
            <a:ext cx="184730" cy="369332"/>
          </a:xfrm>
          <a:prstGeom prst="rect">
            <a:avLst/>
          </a:prstGeom>
          <a:noFill/>
        </p:spPr>
        <p:txBody>
          <a:bodyPr wrap="none" rtlCol="1">
            <a:spAutoFit/>
          </a:bodyPr>
          <a:lstStyle/>
          <a:p>
            <a:endParaRPr lang="fa-I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olors_and_flower_pattern_in_japanese_style_WA01_005Lb.jpg"/>
          <p:cNvPicPr>
            <a:picLocks noGrp="1" noChangeAspect="1"/>
          </p:cNvPicPr>
          <p:nvPr>
            <p:ph idx="1"/>
          </p:nvPr>
        </p:nvPicPr>
        <p:blipFill>
          <a:blip r:embed="rId3"/>
          <a:stretch>
            <a:fillRect/>
          </a:stretch>
        </p:blipFill>
        <p:spPr>
          <a:xfrm>
            <a:off x="-228600" y="-533400"/>
            <a:ext cx="9855200" cy="7391400"/>
          </a:xfrm>
        </p:spPr>
      </p:pic>
      <p:sp>
        <p:nvSpPr>
          <p:cNvPr id="2" name="Title 1"/>
          <p:cNvSpPr>
            <a:spLocks noGrp="1"/>
          </p:cNvSpPr>
          <p:nvPr>
            <p:ph type="title"/>
          </p:nvPr>
        </p:nvSpPr>
        <p:spPr>
          <a:noFill/>
          <a:ln>
            <a:noFill/>
          </a:ln>
        </p:spPr>
        <p:txBody>
          <a:bodyPr>
            <a:normAutofit fontScale="90000"/>
          </a:bodyPr>
          <a:lstStyle/>
          <a:p>
            <a:r>
              <a:rPr lang="fa-IR" dirty="0" smtClean="0">
                <a:latin typeface="Microsoft Sans Serif" pitchFamily="34" charset="0"/>
                <a:ea typeface="MS PMincho" pitchFamily="18" charset="-128"/>
                <a:cs typeface="Microsoft Sans Serif" pitchFamily="34" charset="0"/>
              </a:rPr>
              <a:t>تعریف تعارض :</a:t>
            </a:r>
            <a:r>
              <a:rPr lang="en-US" dirty="0" smtClean="0">
                <a:latin typeface="Microsoft Sans Serif" pitchFamily="34" charset="0"/>
                <a:ea typeface="MS PMincho" pitchFamily="18" charset="-128"/>
                <a:cs typeface="Microsoft Sans Serif" pitchFamily="34" charset="0"/>
              </a:rPr>
              <a:t/>
            </a:r>
            <a:br>
              <a:rPr lang="en-US" dirty="0" smtClean="0">
                <a:latin typeface="Microsoft Sans Serif" pitchFamily="34" charset="0"/>
                <a:ea typeface="MS PMincho" pitchFamily="18" charset="-128"/>
                <a:cs typeface="Microsoft Sans Serif" pitchFamily="34" charset="0"/>
              </a:rPr>
            </a:br>
            <a:endParaRPr lang="fa-IR" dirty="0">
              <a:latin typeface="Microsoft Sans Serif" pitchFamily="34" charset="0"/>
              <a:ea typeface="MS PMincho" pitchFamily="18" charset="-128"/>
              <a:cs typeface="Microsoft Sans Serif" pitchFamily="34" charset="0"/>
            </a:endParaRPr>
          </a:p>
        </p:txBody>
      </p:sp>
      <p:sp>
        <p:nvSpPr>
          <p:cNvPr id="17411" name="Rectangle 3"/>
          <p:cNvSpPr>
            <a:spLocks noChangeArrowheads="1"/>
          </p:cNvSpPr>
          <p:nvPr/>
        </p:nvSpPr>
        <p:spPr bwMode="auto">
          <a:xfrm>
            <a:off x="762000" y="1524000"/>
            <a:ext cx="79248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0" fontAlgn="base" latinLnBrk="0" hangingPunct="0">
              <a:spcBef>
                <a:spcPct val="0"/>
              </a:spcBef>
              <a:spcAft>
                <a:spcPct val="0"/>
              </a:spcAft>
              <a:buClrTx/>
              <a:buSzTx/>
              <a:buFont typeface="Arial" pitchFamily="34" charset="0"/>
              <a:buChar char="•"/>
              <a:tabLst>
                <a:tab pos="269875" algn="l"/>
              </a:tabLst>
            </a:pPr>
            <a:r>
              <a:rPr kumimoji="0" lang="fa-I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ar-SA"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تعارض فرآیندی است که طی آن یکی از طرفین متوجه می شود که طرف مقابل مسائل مورد علاقه او را سرکوب می کند .</a:t>
            </a:r>
          </a:p>
          <a:p>
            <a:pPr marL="0" marR="0" lvl="0" indent="0" algn="just" defTabSz="914400" rtl="1" eaLnBrk="1" fontAlgn="base" latinLnBrk="0" hangingPunct="1">
              <a:spcBef>
                <a:spcPct val="0"/>
              </a:spcBef>
              <a:spcAft>
                <a:spcPct val="0"/>
              </a:spcAft>
              <a:buClrTx/>
              <a:buSzTx/>
              <a:buFont typeface="Arial" pitchFamily="34" charset="0"/>
              <a:buChar char="•"/>
              <a:tabLst>
                <a:tab pos="269875" algn="l"/>
              </a:tabLst>
            </a:pPr>
            <a:r>
              <a:rPr kumimoji="0" lang="fa-IR"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ar-SA"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عدم توافق و مخالفت دو فرد با یکدیگر ، ناسازگاری نظرات و اهداف و رفتاری که در جهت مخالف دیگری صورت می گیرد و همین طور ستیزه ای است بین افراد در اثر منافع نا همسو و اختلاف اهداف و ادراکات مختلف .</a:t>
            </a:r>
            <a:endParaRPr kumimoji="0" lang="fa-IR" sz="24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just" defTabSz="914400" rtl="1" eaLnBrk="1" fontAlgn="base" latinLnBrk="0" hangingPunct="1">
              <a:spcBef>
                <a:spcPct val="0"/>
              </a:spcBef>
              <a:spcAft>
                <a:spcPct val="0"/>
              </a:spcAft>
              <a:buClrTx/>
              <a:buSzTx/>
              <a:buFont typeface="Arial" pitchFamily="34" charset="0"/>
              <a:buChar char="•"/>
              <a:tabLst>
                <a:tab pos="269875" algn="l"/>
              </a:tabLst>
            </a:pPr>
            <a:endParaRPr lang="fa-IR" sz="2400" dirty="0" smtClean="0">
              <a:latin typeface="Arial" pitchFamily="34" charset="0"/>
              <a:cs typeface="Arial" pitchFamily="34" charset="0"/>
            </a:endParaRPr>
          </a:p>
          <a:p>
            <a:pPr marL="0" marR="0" lvl="0" indent="0" algn="just" defTabSz="914400" rtl="1" eaLnBrk="1" fontAlgn="base" latinLnBrk="0" hangingPunct="1">
              <a:spcBef>
                <a:spcPct val="0"/>
              </a:spcBef>
              <a:spcAft>
                <a:spcPct val="0"/>
              </a:spcAft>
              <a:buClrTx/>
              <a:buSzTx/>
              <a:buFont typeface="Arial" pitchFamily="34" charset="0"/>
              <a:buChar char="•"/>
              <a:tabLst>
                <a:tab pos="269875" algn="l"/>
              </a:tabLst>
            </a:pPr>
            <a:endParaRPr kumimoji="0" lang="fa-IR"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1" fontAlgn="base" latinLnBrk="0" hangingPunct="1">
              <a:spcBef>
                <a:spcPct val="0"/>
              </a:spcBef>
              <a:spcAft>
                <a:spcPct val="0"/>
              </a:spcAft>
              <a:buClrTx/>
              <a:buSzTx/>
              <a:buFont typeface="Arial" pitchFamily="34" charset="0"/>
              <a:buChar char="•"/>
              <a:tabLst>
                <a:tab pos="269875" algn="l"/>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12" name="Rectangle 4"/>
          <p:cNvSpPr>
            <a:spLocks noChangeArrowheads="1"/>
          </p:cNvSpPr>
          <p:nvPr/>
        </p:nvSpPr>
        <p:spPr bwMode="auto">
          <a:xfrm>
            <a:off x="533401" y="3962400"/>
            <a:ext cx="8229599" cy="21544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200" b="0" i="0" u="none" strike="noStrike" cap="none" normalizeH="0" baseline="0" dirty="0" smtClean="0">
                <a:ln>
                  <a:noFill/>
                </a:ln>
                <a:solidFill>
                  <a:schemeClr val="tx1"/>
                </a:solidFill>
                <a:effectLst/>
                <a:latin typeface="Calibri" pitchFamily="34" charset="0"/>
                <a:ea typeface="Times New Roman" pitchFamily="18" charset="0"/>
              </a:rPr>
              <a:t>    </a:t>
            </a:r>
            <a:r>
              <a:rPr kumimoji="0" lang="fa-IR" sz="2400" b="0" i="0" u="none" strike="noStrike" cap="none" normalizeH="0" baseline="0" dirty="0" smtClean="0">
                <a:ln>
                  <a:noFill/>
                </a:ln>
                <a:solidFill>
                  <a:schemeClr val="tx1"/>
                </a:solidFill>
                <a:effectLst/>
                <a:latin typeface="Calibri" pitchFamily="34" charset="0"/>
                <a:ea typeface="Times New Roman" pitchFamily="18" charset="0"/>
              </a:rPr>
              <a:t> </a:t>
            </a:r>
            <a:r>
              <a:rPr kumimoji="0" lang="fa-IR" sz="2400" b="0" i="0" u="none" strike="noStrike" cap="none" normalizeH="0" baseline="0" dirty="0" smtClean="0">
                <a:ln>
                  <a:noFill/>
                </a:ln>
                <a:solidFill>
                  <a:schemeClr val="tx1"/>
                </a:solidFill>
                <a:effectLst/>
                <a:latin typeface="Microsoft Sans Serif" pitchFamily="34" charset="0"/>
                <a:ea typeface="Times New Roman" pitchFamily="18" charset="0"/>
                <a:cs typeface="Microsoft Sans Serif" pitchFamily="34" charset="0"/>
              </a:rPr>
              <a:t>تقسیم بندی تعارض از دید دویچ :</a:t>
            </a:r>
            <a:endParaRPr kumimoji="0" lang="en-US" sz="2400" b="0" i="0" u="none" strike="noStrike" cap="none" normalizeH="0" baseline="0" dirty="0" smtClean="0">
              <a:ln>
                <a:noFill/>
              </a:ln>
              <a:solidFill>
                <a:schemeClr val="tx1"/>
              </a:solidFill>
              <a:effectLst/>
              <a:latin typeface="Microsoft Sans Serif" pitchFamily="34" charset="0"/>
              <a:cs typeface="Microsoft Sans Serif"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fa-IR" sz="2200" b="0" i="0" u="none" strike="noStrike" cap="none" normalizeH="0" baseline="0" dirty="0" smtClean="0">
              <a:ln>
                <a:noFill/>
              </a:ln>
              <a:solidFill>
                <a:schemeClr val="tx1"/>
              </a:solidFill>
              <a:effectLst/>
              <a:latin typeface="Calibri" pitchFamily="34" charset="0"/>
              <a:ea typeface="Times New Roman" pitchFamily="18"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2200" b="0" i="0" u="none" strike="noStrike" cap="none" normalizeH="0" baseline="0" dirty="0" smtClean="0">
                <a:ln>
                  <a:noFill/>
                </a:ln>
                <a:solidFill>
                  <a:schemeClr val="tx1"/>
                </a:solidFill>
                <a:effectLst/>
                <a:latin typeface="Calibri" pitchFamily="34" charset="0"/>
                <a:ea typeface="Times New Roman" pitchFamily="18" charset="0"/>
              </a:rPr>
              <a:t>الف – سازنده : متمرکز بر موضوعات کنونی است و مذاکره و مصالحه راه حل های مناسبی برای آن است .</a:t>
            </a:r>
            <a:endParaRPr kumimoji="0" lang="en-US" sz="2200" b="0" i="0" u="none" strike="noStrike" cap="none" normalizeH="0" baseline="0" dirty="0" smtClean="0">
              <a:ln>
                <a:noFill/>
              </a:ln>
              <a:solidFill>
                <a:schemeClr val="tx1"/>
              </a:solidFill>
              <a:effectLst/>
              <a:latin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2200" b="0" i="0" u="none" strike="noStrike" cap="none" normalizeH="0" baseline="0" dirty="0" smtClean="0">
                <a:ln>
                  <a:noFill/>
                </a:ln>
                <a:solidFill>
                  <a:schemeClr val="tx1"/>
                </a:solidFill>
                <a:effectLst/>
                <a:latin typeface="Calibri" pitchFamily="34" charset="0"/>
                <a:ea typeface="Times New Roman" pitchFamily="18" charset="0"/>
              </a:rPr>
              <a:t>ب -  مخرب : بر موضوعات کنونی متمرکز نیست و از زور و تهدید و رفتار استبدادی در حل آن استفاده می شود.</a:t>
            </a:r>
            <a:endParaRPr kumimoji="0" lang="fa-IR" sz="22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lors_and_flower_pattern_in_japanese_style_WA01_004L.jpg"/>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fa-IR" dirty="0" smtClean="0"/>
              <a:t> مراحل تعارض : </a:t>
            </a:r>
            <a:endParaRPr lang="fa-IR" dirty="0"/>
          </a:p>
        </p:txBody>
      </p:sp>
      <p:sp>
        <p:nvSpPr>
          <p:cNvPr id="3" name="Content Placeholder 2"/>
          <p:cNvSpPr>
            <a:spLocks noGrp="1"/>
          </p:cNvSpPr>
          <p:nvPr>
            <p:ph idx="1"/>
          </p:nvPr>
        </p:nvSpPr>
        <p:spPr>
          <a:xfrm>
            <a:off x="533400" y="1524000"/>
            <a:ext cx="8229600" cy="4525963"/>
          </a:xfrm>
        </p:spPr>
        <p:txBody>
          <a:bodyPr/>
          <a:lstStyle/>
          <a:p>
            <a:pPr algn="just" rtl="1"/>
            <a:r>
              <a:rPr lang="fa-IR" dirty="0" smtClean="0"/>
              <a:t> مرحله اول : مخالفت بالقوه </a:t>
            </a:r>
            <a:endParaRPr lang="en-US" dirty="0" smtClean="0"/>
          </a:p>
          <a:p>
            <a:pPr algn="just" rtl="1">
              <a:buNone/>
            </a:pPr>
            <a:r>
              <a:rPr lang="fa-IR" sz="2400" dirty="0" smtClean="0"/>
              <a:t>      نارسایی در فرآيند ارتباطات باعث مخالفت و تعارض می شود .</a:t>
            </a:r>
            <a:endParaRPr lang="en-US" sz="2400" dirty="0" smtClean="0"/>
          </a:p>
          <a:p>
            <a:pPr algn="just" rtl="1"/>
            <a:r>
              <a:rPr lang="fa-IR" dirty="0" smtClean="0"/>
              <a:t>مرحله دوم : شناخت و ادراک </a:t>
            </a:r>
            <a:endParaRPr lang="en-US" dirty="0" smtClean="0"/>
          </a:p>
          <a:p>
            <a:pPr algn="r">
              <a:buNone/>
            </a:pPr>
            <a:r>
              <a:rPr lang="fa-IR" dirty="0" smtClean="0"/>
              <a:t>    </a:t>
            </a:r>
            <a:r>
              <a:rPr lang="fa-IR" sz="2400" i="1" dirty="0" smtClean="0">
                <a:effectLst>
                  <a:outerShdw blurRad="38100" dist="38100" dir="2700000" algn="tl">
                    <a:srgbClr val="000000">
                      <a:alpha val="43137"/>
                    </a:srgbClr>
                  </a:outerShdw>
                </a:effectLst>
                <a:latin typeface="Tahoma" pitchFamily="34" charset="0"/>
                <a:cs typeface="Tahoma" pitchFamily="34" charset="0"/>
              </a:rPr>
              <a:t> انواع تضاد</a:t>
            </a:r>
            <a:r>
              <a:rPr lang="fa-IR" sz="2400" dirty="0" smtClean="0"/>
              <a:t>                ادراک شده : تشخیص فرد مبتنی بر موافق نبودن                                       دیگری با نظر اوست .            </a:t>
            </a:r>
            <a:endParaRPr lang="fa-IR" sz="2400" dirty="0"/>
          </a:p>
        </p:txBody>
      </p:sp>
      <p:sp>
        <p:nvSpPr>
          <p:cNvPr id="19457" name="Rectangle 1"/>
          <p:cNvSpPr>
            <a:spLocks noChangeArrowheads="1"/>
          </p:cNvSpPr>
          <p:nvPr/>
        </p:nvSpPr>
        <p:spPr bwMode="auto">
          <a:xfrm>
            <a:off x="685800" y="4267200"/>
            <a:ext cx="80772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حس شده : مخالفت بیان نمی شود اما مخالفت را                                                                                                                                                                     از رفتار طرف مقابل می توان احساس کرد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 typeface="Arial" pitchFamily="34" charset="0"/>
              <a:buChar char="•"/>
              <a:tabLst/>
            </a:pPr>
            <a:r>
              <a:rPr kumimoji="0" lang="fa-IR" sz="3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مرحله سوم : رفتار یا تضاد آشکار</a:t>
            </a: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tabLst/>
            </a:pP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که اثر تعامل دو نوع تضاد ادراک شده و حس شده است .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 typeface="Arial" pitchFamily="34" charset="0"/>
              <a:buChar char="•"/>
              <a:tabLst/>
            </a:pPr>
            <a:r>
              <a:rPr kumimoji="0" lang="fa-IR" sz="3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مرحله چهارم : مرحله نتایج </a:t>
            </a:r>
          </a:p>
          <a:p>
            <a:pPr marL="0" marR="0" lvl="0" indent="0" algn="r" defTabSz="914400" rtl="0" eaLnBrk="0" fontAlgn="base" latinLnBrk="0" hangingPunct="0">
              <a:lnSpc>
                <a:spcPct val="10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endParaRPr kumimoji="0" lang="fa-IR" sz="2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Diagram 6"/>
          <p:cNvGraphicFramePr/>
          <p:nvPr/>
        </p:nvGraphicFramePr>
        <p:xfrm>
          <a:off x="5867400" y="3200400"/>
          <a:ext cx="754488" cy="6153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ight Arrow 7"/>
          <p:cNvSpPr/>
          <p:nvPr/>
        </p:nvSpPr>
        <p:spPr>
          <a:xfrm rot="8967138">
            <a:off x="5933294" y="3809364"/>
            <a:ext cx="754487" cy="576000"/>
          </a:xfrm>
          <a:prstGeom prst="rightArrow">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colors_and_flower_pattern_in_japanese_style_WA01_004Lf.jpg"/>
          <p:cNvPicPr>
            <a:picLocks noGrp="1" noChangeAspect="1"/>
          </p:cNvPicPr>
          <p:nvPr>
            <p:ph idx="1"/>
          </p:nvPr>
        </p:nvPicPr>
        <p:blipFill>
          <a:blip r:embed="rId3"/>
          <a:stretch>
            <a:fillRect/>
          </a:stretch>
        </p:blipFill>
        <p:spPr>
          <a:xfrm>
            <a:off x="-329766" y="0"/>
            <a:ext cx="9473766" cy="7010400"/>
          </a:xfrm>
        </p:spPr>
      </p:pic>
      <p:sp>
        <p:nvSpPr>
          <p:cNvPr id="5" name="TextBox 4"/>
          <p:cNvSpPr txBox="1"/>
          <p:nvPr/>
        </p:nvSpPr>
        <p:spPr>
          <a:xfrm>
            <a:off x="2819400" y="990600"/>
            <a:ext cx="1524000" cy="369332"/>
          </a:xfrm>
          <a:prstGeom prst="rect">
            <a:avLst/>
          </a:prstGeom>
          <a:noFill/>
        </p:spPr>
        <p:txBody>
          <a:bodyPr wrap="square" rtlCol="1">
            <a:spAutoFit/>
          </a:bodyPr>
          <a:lstStyle/>
          <a:p>
            <a:endParaRPr lang="fa-IR" dirty="0"/>
          </a:p>
        </p:txBody>
      </p:sp>
      <p:sp>
        <p:nvSpPr>
          <p:cNvPr id="7" name="TextBox 6"/>
          <p:cNvSpPr txBox="1"/>
          <p:nvPr/>
        </p:nvSpPr>
        <p:spPr>
          <a:xfrm>
            <a:off x="3276600" y="1371600"/>
            <a:ext cx="184731" cy="369332"/>
          </a:xfrm>
          <a:prstGeom prst="rect">
            <a:avLst/>
          </a:prstGeom>
          <a:noFill/>
        </p:spPr>
        <p:txBody>
          <a:bodyPr wrap="none" rtlCol="1">
            <a:spAutoFit/>
          </a:bodyPr>
          <a:lstStyle/>
          <a:p>
            <a:endParaRPr lang="fa-IR" dirty="0"/>
          </a:p>
        </p:txBody>
      </p:sp>
      <p:sp>
        <p:nvSpPr>
          <p:cNvPr id="21506" name="Rectangle 2"/>
          <p:cNvSpPr>
            <a:spLocks noChangeArrowheads="1"/>
          </p:cNvSpPr>
          <p:nvPr/>
        </p:nvSpPr>
        <p:spPr bwMode="auto">
          <a:xfrm rot="20524274">
            <a:off x="922986" y="819955"/>
            <a:ext cx="3374642" cy="101566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6000" b="1" i="0" u="none" strike="noStrike" normalizeH="0" baseline="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libri" pitchFamily="34" charset="0"/>
                <a:ea typeface="Times New Roman" pitchFamily="18" charset="0"/>
                <a:cs typeface="Arial" pitchFamily="34" charset="0"/>
              </a:rPr>
              <a:t>علل تعارض </a:t>
            </a:r>
            <a:endParaRPr kumimoji="0" lang="fa-IR" sz="6000" b="1" i="0" u="none" strike="noStrike" normalizeH="0" baseline="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Arial" pitchFamily="34" charset="0"/>
              <a:cs typeface="Arial" pitchFamily="34" charset="0"/>
            </a:endParaRPr>
          </a:p>
        </p:txBody>
      </p:sp>
      <p:sp>
        <p:nvSpPr>
          <p:cNvPr id="9" name="TextBox 8"/>
          <p:cNvSpPr txBox="1"/>
          <p:nvPr/>
        </p:nvSpPr>
        <p:spPr>
          <a:xfrm>
            <a:off x="7239000" y="1447800"/>
            <a:ext cx="184731" cy="369332"/>
          </a:xfrm>
          <a:prstGeom prst="rect">
            <a:avLst/>
          </a:prstGeom>
          <a:noFill/>
        </p:spPr>
        <p:txBody>
          <a:bodyPr wrap="none" rtlCol="1">
            <a:spAutoFit/>
          </a:bodyPr>
          <a:lstStyle/>
          <a:p>
            <a:endParaRPr lang="fa-IR" dirty="0"/>
          </a:p>
        </p:txBody>
      </p:sp>
      <p:sp>
        <p:nvSpPr>
          <p:cNvPr id="21507" name="Rectangle 3"/>
          <p:cNvSpPr>
            <a:spLocks noChangeArrowheads="1"/>
          </p:cNvSpPr>
          <p:nvPr/>
        </p:nvSpPr>
        <p:spPr bwMode="auto">
          <a:xfrm>
            <a:off x="4953000" y="838200"/>
            <a:ext cx="3441968"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1 : تغییرات زیست شناختی </a:t>
            </a: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Box 10"/>
          <p:cNvSpPr txBox="1"/>
          <p:nvPr/>
        </p:nvSpPr>
        <p:spPr>
          <a:xfrm>
            <a:off x="5825749" y="1524000"/>
            <a:ext cx="2632451" cy="954107"/>
          </a:xfrm>
          <a:prstGeom prst="rect">
            <a:avLst/>
          </a:prstGeom>
          <a:noFill/>
        </p:spPr>
        <p:txBody>
          <a:bodyPr wrap="none" rtlCol="1">
            <a:spAutoFit/>
          </a:bodyPr>
          <a:lstStyle/>
          <a:p>
            <a:r>
              <a:rPr lang="fa-IR" sz="2800" dirty="0" smtClean="0"/>
              <a:t>2 : تغییرات شناختی </a:t>
            </a:r>
            <a:endParaRPr lang="en-US" sz="2800" dirty="0" smtClean="0"/>
          </a:p>
          <a:p>
            <a:endParaRPr lang="fa-IR" sz="2800" dirty="0"/>
          </a:p>
        </p:txBody>
      </p:sp>
      <p:sp>
        <p:nvSpPr>
          <p:cNvPr id="12" name="TextBox 11"/>
          <p:cNvSpPr txBox="1"/>
          <p:nvPr/>
        </p:nvSpPr>
        <p:spPr>
          <a:xfrm>
            <a:off x="6934200" y="2667000"/>
            <a:ext cx="184731" cy="369332"/>
          </a:xfrm>
          <a:prstGeom prst="rect">
            <a:avLst/>
          </a:prstGeom>
          <a:noFill/>
        </p:spPr>
        <p:txBody>
          <a:bodyPr wrap="none" rtlCol="1">
            <a:spAutoFit/>
          </a:bodyPr>
          <a:lstStyle/>
          <a:p>
            <a:endParaRPr lang="fa-IR" dirty="0"/>
          </a:p>
        </p:txBody>
      </p:sp>
      <p:sp>
        <p:nvSpPr>
          <p:cNvPr id="21508" name="Rectangle 4"/>
          <p:cNvSpPr>
            <a:spLocks noChangeArrowheads="1"/>
          </p:cNvSpPr>
          <p:nvPr/>
        </p:nvSpPr>
        <p:spPr bwMode="auto">
          <a:xfrm>
            <a:off x="4744466" y="2209800"/>
            <a:ext cx="3637534"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3 : پیچیده شدن مسائل هویتی </a:t>
            </a: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TextBox 14"/>
          <p:cNvSpPr txBox="1"/>
          <p:nvPr/>
        </p:nvSpPr>
        <p:spPr>
          <a:xfrm>
            <a:off x="6324600" y="3657600"/>
            <a:ext cx="184731" cy="369332"/>
          </a:xfrm>
          <a:prstGeom prst="rect">
            <a:avLst/>
          </a:prstGeom>
          <a:noFill/>
        </p:spPr>
        <p:txBody>
          <a:bodyPr wrap="none" rtlCol="1">
            <a:spAutoFit/>
          </a:bodyPr>
          <a:lstStyle/>
          <a:p>
            <a:endParaRPr lang="fa-IR"/>
          </a:p>
        </p:txBody>
      </p:sp>
      <p:sp>
        <p:nvSpPr>
          <p:cNvPr id="16" name="TextBox 15"/>
          <p:cNvSpPr txBox="1"/>
          <p:nvPr/>
        </p:nvSpPr>
        <p:spPr>
          <a:xfrm>
            <a:off x="5638800" y="3810000"/>
            <a:ext cx="1022931" cy="369332"/>
          </a:xfrm>
          <a:prstGeom prst="rect">
            <a:avLst/>
          </a:prstGeom>
          <a:noFill/>
        </p:spPr>
        <p:txBody>
          <a:bodyPr wrap="square" rtlCol="1">
            <a:spAutoFit/>
          </a:bodyPr>
          <a:lstStyle/>
          <a:p>
            <a:endParaRPr lang="fa-IR"/>
          </a:p>
        </p:txBody>
      </p:sp>
      <p:sp>
        <p:nvSpPr>
          <p:cNvPr id="17" name="TextBox 16"/>
          <p:cNvSpPr txBox="1"/>
          <p:nvPr/>
        </p:nvSpPr>
        <p:spPr>
          <a:xfrm>
            <a:off x="6477000" y="3810000"/>
            <a:ext cx="184731" cy="369332"/>
          </a:xfrm>
          <a:prstGeom prst="rect">
            <a:avLst/>
          </a:prstGeom>
          <a:noFill/>
        </p:spPr>
        <p:txBody>
          <a:bodyPr wrap="none" rtlCol="1">
            <a:spAutoFit/>
          </a:bodyPr>
          <a:lstStyle/>
          <a:p>
            <a:endParaRPr lang="fa-IR"/>
          </a:p>
        </p:txBody>
      </p:sp>
      <p:sp>
        <p:nvSpPr>
          <p:cNvPr id="18" name="TextBox 17"/>
          <p:cNvSpPr txBox="1"/>
          <p:nvPr/>
        </p:nvSpPr>
        <p:spPr>
          <a:xfrm>
            <a:off x="5867400" y="3962400"/>
            <a:ext cx="946731" cy="369332"/>
          </a:xfrm>
          <a:prstGeom prst="rect">
            <a:avLst/>
          </a:prstGeom>
          <a:noFill/>
        </p:spPr>
        <p:txBody>
          <a:bodyPr wrap="square" rtlCol="1">
            <a:spAutoFit/>
          </a:bodyPr>
          <a:lstStyle/>
          <a:p>
            <a:endParaRPr lang="fa-IR"/>
          </a:p>
        </p:txBody>
      </p:sp>
      <p:sp>
        <p:nvSpPr>
          <p:cNvPr id="19" name="TextBox 18"/>
          <p:cNvSpPr txBox="1"/>
          <p:nvPr/>
        </p:nvSpPr>
        <p:spPr>
          <a:xfrm>
            <a:off x="6629400" y="3962400"/>
            <a:ext cx="184731" cy="369332"/>
          </a:xfrm>
          <a:prstGeom prst="rect">
            <a:avLst/>
          </a:prstGeom>
          <a:noFill/>
        </p:spPr>
        <p:txBody>
          <a:bodyPr wrap="none" rtlCol="1">
            <a:spAutoFit/>
          </a:bodyPr>
          <a:lstStyle/>
          <a:p>
            <a:endParaRPr lang="fa-IR"/>
          </a:p>
        </p:txBody>
      </p:sp>
      <p:sp>
        <p:nvSpPr>
          <p:cNvPr id="21509" name="Rectangle 5"/>
          <p:cNvSpPr>
            <a:spLocks noChangeArrowheads="1"/>
          </p:cNvSpPr>
          <p:nvPr/>
        </p:nvSpPr>
        <p:spPr bwMode="auto">
          <a:xfrm>
            <a:off x="4173797" y="3048000"/>
            <a:ext cx="4208203"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4 : انتخاب های زندگی و پیشرفت </a:t>
            </a: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TextBox 20"/>
          <p:cNvSpPr txBox="1"/>
          <p:nvPr/>
        </p:nvSpPr>
        <p:spPr>
          <a:xfrm>
            <a:off x="3364848" y="3743980"/>
            <a:ext cx="5093352" cy="523220"/>
          </a:xfrm>
          <a:prstGeom prst="rect">
            <a:avLst/>
          </a:prstGeom>
          <a:noFill/>
        </p:spPr>
        <p:txBody>
          <a:bodyPr wrap="square" rtlCol="1">
            <a:spAutoFit/>
          </a:bodyPr>
          <a:lstStyle/>
          <a:p>
            <a:r>
              <a:rPr lang="en-US" sz="2800" dirty="0" smtClean="0"/>
              <a:t> </a:t>
            </a:r>
            <a:r>
              <a:rPr lang="fa-IR" sz="2800" dirty="0" smtClean="0"/>
              <a:t>استقلال طلبي نوجوانان</a:t>
            </a:r>
            <a:r>
              <a:rPr lang="en-US" sz="2800" dirty="0" smtClean="0"/>
              <a:t>-</a:t>
            </a:r>
            <a:r>
              <a:rPr lang="fa-IR" sz="2800" dirty="0" smtClean="0"/>
              <a:t>5 : كنترل والدين </a:t>
            </a:r>
            <a:endParaRPr lang="fa-IR" sz="2800" dirty="0"/>
          </a:p>
        </p:txBody>
      </p:sp>
      <p:sp>
        <p:nvSpPr>
          <p:cNvPr id="22" name="TextBox 21"/>
          <p:cNvSpPr txBox="1"/>
          <p:nvPr/>
        </p:nvSpPr>
        <p:spPr>
          <a:xfrm>
            <a:off x="2971800" y="4495800"/>
            <a:ext cx="5418471" cy="523220"/>
          </a:xfrm>
          <a:prstGeom prst="rect">
            <a:avLst/>
          </a:prstGeom>
          <a:noFill/>
        </p:spPr>
        <p:txBody>
          <a:bodyPr wrap="none" rtlCol="1">
            <a:spAutoFit/>
          </a:bodyPr>
          <a:lstStyle/>
          <a:p>
            <a:r>
              <a:rPr lang="fa-IR" sz="2800" dirty="0" smtClean="0"/>
              <a:t>6 : درگيري هاي والدين در حضور نوجوانان</a:t>
            </a:r>
            <a:endParaRPr lang="fa-IR" sz="2800" dirty="0"/>
          </a:p>
        </p:txBody>
      </p:sp>
      <p:sp>
        <p:nvSpPr>
          <p:cNvPr id="23" name="TextBox 22"/>
          <p:cNvSpPr txBox="1"/>
          <p:nvPr/>
        </p:nvSpPr>
        <p:spPr>
          <a:xfrm>
            <a:off x="5105400" y="5181600"/>
            <a:ext cx="3505200" cy="523220"/>
          </a:xfrm>
          <a:prstGeom prst="rect">
            <a:avLst/>
          </a:prstGeom>
          <a:noFill/>
        </p:spPr>
        <p:txBody>
          <a:bodyPr wrap="square" rtlCol="1">
            <a:spAutoFit/>
          </a:bodyPr>
          <a:lstStyle/>
          <a:p>
            <a:r>
              <a:rPr lang="en-US" sz="2800" dirty="0" smtClean="0"/>
              <a:t> </a:t>
            </a:r>
            <a:r>
              <a:rPr lang="fa-IR" sz="2800" dirty="0" smtClean="0"/>
              <a:t>7: تحقير كردن نوجوانان </a:t>
            </a:r>
            <a:endParaRPr lang="fa-IR" sz="2800" dirty="0"/>
          </a:p>
        </p:txBody>
      </p:sp>
      <p:sp>
        <p:nvSpPr>
          <p:cNvPr id="24" name="TextBox 23"/>
          <p:cNvSpPr txBox="1"/>
          <p:nvPr/>
        </p:nvSpPr>
        <p:spPr>
          <a:xfrm>
            <a:off x="3081293" y="5867400"/>
            <a:ext cx="5224507" cy="523220"/>
          </a:xfrm>
          <a:prstGeom prst="rect">
            <a:avLst/>
          </a:prstGeom>
          <a:noFill/>
        </p:spPr>
        <p:txBody>
          <a:bodyPr wrap="none" rtlCol="1">
            <a:spAutoFit/>
          </a:bodyPr>
          <a:lstStyle/>
          <a:p>
            <a:r>
              <a:rPr lang="fa-IR" sz="2800" dirty="0" smtClean="0"/>
              <a:t>8: اختلاف سني زياد بين والدين و نوجوانان</a:t>
            </a:r>
            <a:endParaRPr lang="fa-IR"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colors_and_flower_pattern_in_japanese_style_WA01_003L.jpg"/>
          <p:cNvPicPr>
            <a:picLocks noGrp="1" noChangeAspect="1"/>
          </p:cNvPicPr>
          <p:nvPr>
            <p:ph idx="1"/>
          </p:nvPr>
        </p:nvPicPr>
        <p:blipFill>
          <a:blip r:embed="rId3"/>
          <a:stretch>
            <a:fillRect/>
          </a:stretch>
        </p:blipFill>
        <p:spPr>
          <a:xfrm>
            <a:off x="1554691" y="1600200"/>
            <a:ext cx="6034617" cy="4525963"/>
          </a:xfrm>
        </p:spPr>
      </p:pic>
      <p:pic>
        <p:nvPicPr>
          <p:cNvPr id="5" name="Picture 4" descr="colors_and_flower_pattern_in_japanese_style_WA01_003L.jpg"/>
          <p:cNvPicPr>
            <a:picLocks noChangeAspect="1"/>
          </p:cNvPicPr>
          <p:nvPr/>
        </p:nvPicPr>
        <p:blipFill>
          <a:blip r:embed="rId3"/>
          <a:stretch>
            <a:fillRect/>
          </a:stretch>
        </p:blipFill>
        <p:spPr>
          <a:xfrm>
            <a:off x="0" y="0"/>
            <a:ext cx="9144000" cy="6858000"/>
          </a:xfrm>
          <a:prstGeom prst="rect">
            <a:avLst/>
          </a:prstGeom>
        </p:spPr>
      </p:pic>
      <p:sp>
        <p:nvSpPr>
          <p:cNvPr id="6" name="TextBox 5"/>
          <p:cNvSpPr txBox="1"/>
          <p:nvPr/>
        </p:nvSpPr>
        <p:spPr>
          <a:xfrm rot="20342536">
            <a:off x="957213" y="1125825"/>
            <a:ext cx="3557384" cy="1323439"/>
          </a:xfrm>
          <a:prstGeom prst="rect">
            <a:avLst/>
          </a:prstGeom>
          <a:noFill/>
          <a:ln>
            <a:solidFill>
              <a:schemeClr val="bg1"/>
            </a:solidFill>
          </a:ln>
        </p:spPr>
        <p:txBody>
          <a:bodyPr wrap="none" rtlCol="1">
            <a:spAutoFit/>
          </a:bodyPr>
          <a:lstStyle/>
          <a:p>
            <a:r>
              <a:rPr lang="fa-IR" sz="4000" dirty="0" smtClean="0">
                <a:solidFill>
                  <a:schemeClr val="accent1">
                    <a:lumMod val="60000"/>
                    <a:lumOff val="40000"/>
                  </a:schemeClr>
                </a:solidFill>
                <a:latin typeface="Microsoft Sans Serif" pitchFamily="34" charset="0"/>
                <a:cs typeface="Microsoft Sans Serif" pitchFamily="34" charset="0"/>
              </a:rPr>
              <a:t>موضوعات تعارض </a:t>
            </a:r>
            <a:endParaRPr lang="en-US" sz="4000" dirty="0" smtClean="0">
              <a:solidFill>
                <a:schemeClr val="accent1">
                  <a:lumMod val="60000"/>
                  <a:lumOff val="40000"/>
                </a:schemeClr>
              </a:solidFill>
              <a:latin typeface="Microsoft Sans Serif" pitchFamily="34" charset="0"/>
              <a:cs typeface="Microsoft Sans Serif" pitchFamily="34" charset="0"/>
            </a:endParaRPr>
          </a:p>
          <a:p>
            <a:endParaRPr lang="fa-IR" sz="4000" dirty="0">
              <a:solidFill>
                <a:schemeClr val="accent1">
                  <a:lumMod val="60000"/>
                  <a:lumOff val="40000"/>
                </a:schemeClr>
              </a:solidFill>
              <a:latin typeface="Microsoft Sans Serif" pitchFamily="34" charset="0"/>
              <a:cs typeface="Microsoft Sans Serif" pitchFamily="34" charset="0"/>
            </a:endParaRPr>
          </a:p>
        </p:txBody>
      </p:sp>
      <p:sp>
        <p:nvSpPr>
          <p:cNvPr id="2049" name="Rectangle 1"/>
          <p:cNvSpPr>
            <a:spLocks noChangeArrowheads="1"/>
          </p:cNvSpPr>
          <p:nvPr/>
        </p:nvSpPr>
        <p:spPr bwMode="auto">
          <a:xfrm>
            <a:off x="0" y="1066800"/>
            <a:ext cx="7772400" cy="54014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 typeface="Wingdings" pitchFamily="2" charset="2"/>
              <a:buChar char="v"/>
              <a:tabLst/>
            </a:pPr>
            <a:r>
              <a:rPr kumimoji="0" lang="fa-IR" sz="23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ارتباط با دوستان </a:t>
            </a:r>
            <a:endParaRPr kumimoji="0" lang="en-US" sz="2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 typeface="Wingdings" pitchFamily="2" charset="2"/>
              <a:buChar char="v"/>
              <a:tabLst/>
            </a:pPr>
            <a:r>
              <a:rPr kumimoji="0" lang="fa-IR" sz="23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ارتباط با جنس مخالف</a:t>
            </a:r>
            <a:endParaRPr kumimoji="0" lang="en-US" sz="2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 typeface="Wingdings" pitchFamily="2" charset="2"/>
              <a:buChar char="v"/>
              <a:tabLst/>
            </a:pPr>
            <a:r>
              <a:rPr kumimoji="0" lang="fa-IR" sz="23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سبک الگوی ظاهری پوشش </a:t>
            </a:r>
            <a:endParaRPr kumimoji="0" lang="en-US" sz="2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 typeface="Wingdings" pitchFamily="2" charset="2"/>
              <a:buChar char="v"/>
              <a:tabLst/>
            </a:pPr>
            <a:r>
              <a:rPr kumimoji="0" lang="fa-IR" sz="23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پایبندی به ارزش های اخلاقی دینی و سنتی </a:t>
            </a:r>
            <a:endParaRPr kumimoji="0" lang="en-US" sz="2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 typeface="Wingdings" pitchFamily="2" charset="2"/>
              <a:buChar char="v"/>
              <a:tabLst/>
            </a:pPr>
            <a:r>
              <a:rPr kumimoji="0" lang="fa-IR" sz="23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سیگار کشیدن یا مصرف مشروبات الکلی </a:t>
            </a:r>
            <a:endParaRPr kumimoji="0" lang="en-US" sz="2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 typeface="Wingdings" pitchFamily="2" charset="2"/>
              <a:buChar char="v"/>
              <a:tabLst/>
            </a:pPr>
            <a:r>
              <a:rPr kumimoji="0" lang="fa-IR" sz="23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وضع درسی نوجوانان </a:t>
            </a:r>
            <a:endParaRPr kumimoji="0" lang="en-US" sz="2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 typeface="Wingdings" pitchFamily="2" charset="2"/>
              <a:buChar char="v"/>
              <a:tabLst/>
            </a:pPr>
            <a:r>
              <a:rPr kumimoji="0" lang="fa-IR" sz="23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مسئولیت در کارهای خانواده</a:t>
            </a:r>
            <a:endParaRPr kumimoji="0" lang="en-US" sz="2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 typeface="Wingdings" pitchFamily="2" charset="2"/>
              <a:buChar char="v"/>
              <a:tabLst/>
            </a:pPr>
            <a:r>
              <a:rPr kumimoji="0" lang="fa-IR" sz="23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پول تو جیبی </a:t>
            </a:r>
            <a:endParaRPr kumimoji="0" lang="en-US" sz="2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 typeface="Wingdings" pitchFamily="2" charset="2"/>
              <a:buChar char="v"/>
              <a:tabLst/>
            </a:pPr>
            <a:r>
              <a:rPr kumimoji="0" lang="fa-IR" sz="23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استقلال طلبی فرزندان نوجوان </a:t>
            </a:r>
            <a:endParaRPr kumimoji="0" lang="en-US" sz="23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 typeface="Wingdings" pitchFamily="2" charset="2"/>
              <a:buChar char="v"/>
              <a:tabLst/>
            </a:pPr>
            <a:r>
              <a:rPr kumimoji="0" lang="fa-IR" sz="23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گوش کردن به سی دی ها و نوارهای موسیقی </a:t>
            </a:r>
            <a:endParaRPr kumimoji="0" lang="fa-IR" sz="23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4" name="Content Placeholder 3" descr="colors_and_flower_pattern_in_japanese_style_WA01_003Lg.jpg"/>
          <p:cNvPicPr>
            <a:picLocks noGrp="1" noChangeAspect="1"/>
          </p:cNvPicPr>
          <p:nvPr>
            <p:ph idx="1"/>
          </p:nvPr>
        </p:nvPicPr>
        <p:blipFill>
          <a:blip r:embed="rId3"/>
          <a:stretch>
            <a:fillRect/>
          </a:stretch>
        </p:blipFill>
        <p:spPr>
          <a:xfrm>
            <a:off x="-578909" y="-76200"/>
            <a:ext cx="9722909" cy="7292182"/>
          </a:xfrm>
        </p:spPr>
      </p:pic>
      <p:sp>
        <p:nvSpPr>
          <p:cNvPr id="5" name="TextBox 4"/>
          <p:cNvSpPr txBox="1"/>
          <p:nvPr/>
        </p:nvSpPr>
        <p:spPr>
          <a:xfrm>
            <a:off x="762000" y="381000"/>
            <a:ext cx="7620000" cy="523220"/>
          </a:xfrm>
          <a:prstGeom prst="rect">
            <a:avLst/>
          </a:prstGeom>
          <a:noFill/>
        </p:spPr>
        <p:txBody>
          <a:bodyPr wrap="square" rtlCol="1">
            <a:spAutoFit/>
          </a:bodyPr>
          <a:lstStyle/>
          <a:p>
            <a:r>
              <a:rPr lang="fa-IR" sz="2800" dirty="0" smtClean="0">
                <a:latin typeface="Microsoft Sans Serif" pitchFamily="34" charset="0"/>
                <a:cs typeface="Microsoft Sans Serif" pitchFamily="34" charset="0"/>
              </a:rPr>
              <a:t>مهمترین عوامل تاثیر گذار در تعارض بین والدین و فرزندان </a:t>
            </a:r>
            <a:endParaRPr lang="fa-IR" sz="2800" dirty="0">
              <a:latin typeface="Microsoft Sans Serif" pitchFamily="34" charset="0"/>
              <a:cs typeface="Microsoft Sans Serif" pitchFamily="34" charset="0"/>
            </a:endParaRPr>
          </a:p>
        </p:txBody>
      </p:sp>
      <p:sp>
        <p:nvSpPr>
          <p:cNvPr id="25601" name="Rectangle 1"/>
          <p:cNvSpPr>
            <a:spLocks noChangeArrowheads="1"/>
          </p:cNvSpPr>
          <p:nvPr/>
        </p:nvSpPr>
        <p:spPr bwMode="auto">
          <a:xfrm>
            <a:off x="1219200" y="1282691"/>
            <a:ext cx="65532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fa-IR" sz="2000" b="0" i="0" u="none" strike="noStrike" cap="none" normalizeH="0" baseline="0" dirty="0" smtClean="0">
                <a:ln>
                  <a:noFill/>
                </a:ln>
                <a:solidFill>
                  <a:srgbClr val="0070C0"/>
                </a:solidFill>
                <a:effectLst/>
                <a:latin typeface="Calibri" pitchFamily="34" charset="0"/>
                <a:ea typeface="Times New Roman" pitchFamily="18" charset="0"/>
                <a:cs typeface="Arial" pitchFamily="34" charset="0"/>
              </a:rPr>
              <a:t> </a:t>
            </a:r>
            <a:r>
              <a:rPr kumimoji="0" lang="fa-IR" sz="2000" b="0" i="0" u="none" strike="noStrike" cap="none" normalizeH="0" baseline="0" dirty="0" smtClean="0">
                <a:ln>
                  <a:noFill/>
                </a:ln>
                <a:solidFill>
                  <a:srgbClr val="0070C0"/>
                </a:solidFill>
                <a:effectLst/>
                <a:latin typeface="Microsoft Sans Serif" pitchFamily="34" charset="0"/>
                <a:ea typeface="Times New Roman" pitchFamily="18" charset="0"/>
                <a:cs typeface="Microsoft Sans Serif" pitchFamily="34" charset="0"/>
              </a:rPr>
              <a:t>1 – رابطه افقی به جای رابطه عمودی</a:t>
            </a:r>
            <a:r>
              <a:rPr kumimoji="0" lang="fa-IR" sz="2000" b="0" i="0" u="none" strike="noStrike" cap="none" normalizeH="0" baseline="0" dirty="0" smtClean="0">
                <a:ln>
                  <a:noFill/>
                </a:ln>
                <a:solidFill>
                  <a:srgbClr val="0070C0"/>
                </a:solidFill>
                <a:effectLst/>
                <a:latin typeface="Calibri" pitchFamily="34" charset="0"/>
                <a:ea typeface="Times New Roman" pitchFamily="18" charset="0"/>
                <a:cs typeface="Arial" pitchFamily="34" charset="0"/>
              </a:rPr>
              <a:t> </a:t>
            </a:r>
            <a:endParaRPr kumimoji="0" lang="en-US" sz="2000"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چنانچه  رابطه والدین و نوجوان بخواهد همانند دوره کودکی رابطه ای عمودی و مشتمل بر ارتباط های دستوری و تحکمی  - از بالا به پائین – ادامه پیدا کند خود منبع مهمی برای ایجاد تعارض خواهد بود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lvl="0" algn="r" rtl="1" eaLnBrk="0" fontAlgn="base" hangingPunct="0">
              <a:lnSpc>
                <a:spcPct val="150000"/>
              </a:lnSpc>
              <a:spcBef>
                <a:spcPct val="0"/>
              </a:spcBef>
              <a:spcAft>
                <a:spcPct val="0"/>
              </a:spcAft>
            </a:pPr>
            <a:r>
              <a:rPr kumimoji="0" lang="fa-IR" sz="2000" b="0" i="0" u="none" strike="noStrike" cap="none" normalizeH="0" baseline="0" dirty="0" smtClean="0">
                <a:ln>
                  <a:noFill/>
                </a:ln>
                <a:solidFill>
                  <a:srgbClr val="0070C0"/>
                </a:solidFill>
                <a:effectLst/>
                <a:latin typeface="Microsoft Sans Serif" pitchFamily="34" charset="0"/>
                <a:ea typeface="Times New Roman" pitchFamily="18" charset="0"/>
                <a:cs typeface="Microsoft Sans Serif" pitchFamily="34" charset="0"/>
              </a:rPr>
              <a:t>2 – خانواده</a:t>
            </a:r>
            <a:r>
              <a:rPr lang="fa-IR" sz="2000" dirty="0" smtClean="0">
                <a:solidFill>
                  <a:srgbClr val="0070C0"/>
                </a:solidFill>
                <a:latin typeface="Microsoft Sans Serif" pitchFamily="34" charset="0"/>
                <a:ea typeface="Times New Roman" pitchFamily="18" charset="0"/>
                <a:cs typeface="Microsoft Sans Serif" pitchFamily="34" charset="0"/>
              </a:rPr>
              <a:t> های دو قطبی </a:t>
            </a:r>
            <a:endParaRPr kumimoji="0" lang="en-US" sz="2000" b="0" i="0" u="none" strike="noStrike" cap="none" normalizeH="0" baseline="0" dirty="0" smtClean="0">
              <a:ln>
                <a:noFill/>
              </a:ln>
              <a:solidFill>
                <a:srgbClr val="0070C0"/>
              </a:solidFill>
              <a:effectLst/>
              <a:latin typeface="Microsoft Sans Serif" pitchFamily="34" charset="0"/>
              <a:cs typeface="Microsoft Sans Serif" pitchFamily="34" charset="0"/>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همان طور که می داانیم هر چه قدر فردی در مسیر تربیتی خویش پیام های متعارض کمتری دریافت کند بهتر و سالم تر تربیت می شود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در بعضی از خانواده ها پدر و مادر همانند دو قطب کاملا مخالف با یکدیگر برای تصمیم گیری عمل می کنند ، دستورهای متضادی صادر می شوند ودر نتیجه نوجوان دچار آشفتگی روان و بلا تکلیفی می شود و نهایتا به جایی می رسد که از هیچ یک از دو قطب پدر و مادر پیروی نمی کند و خانواده دچار تزلزل پایگاه عاطفی و تضعیف نقش می شود .</a:t>
            </a:r>
            <a:endParaRPr kumimoji="0" lang="fa-I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colors_and_flower_pattern_in_japanese_style_WA01_004L.jpg"/>
          <p:cNvPicPr>
            <a:picLocks noGrp="1" noChangeAspect="1"/>
          </p:cNvPicPr>
          <p:nvPr>
            <p:ph idx="1"/>
          </p:nvPr>
        </p:nvPicPr>
        <p:blipFill>
          <a:blip r:embed="rId3"/>
          <a:stretch>
            <a:fillRect/>
          </a:stretch>
        </p:blipFill>
        <p:spPr>
          <a:xfrm>
            <a:off x="-1371600" y="-1219200"/>
            <a:ext cx="11582399" cy="8686799"/>
          </a:xfrm>
        </p:spPr>
      </p:pic>
      <p:pic>
        <p:nvPicPr>
          <p:cNvPr id="5" name="Picture 4" descr="colors_and_flower_pattern_in_japanese_style_WA01_004Lf.jpg"/>
          <p:cNvPicPr>
            <a:picLocks noChangeAspect="1"/>
          </p:cNvPicPr>
          <p:nvPr/>
        </p:nvPicPr>
        <p:blipFill>
          <a:blip r:embed="rId4"/>
          <a:stretch>
            <a:fillRect/>
          </a:stretch>
        </p:blipFill>
        <p:spPr>
          <a:xfrm>
            <a:off x="-1752600" y="-1447800"/>
            <a:ext cx="11938000" cy="8953500"/>
          </a:xfrm>
          <a:prstGeom prst="rect">
            <a:avLst/>
          </a:prstGeom>
        </p:spPr>
      </p:pic>
      <p:sp>
        <p:nvSpPr>
          <p:cNvPr id="27649" name="Rectangle 1"/>
          <p:cNvSpPr>
            <a:spLocks noChangeArrowheads="1"/>
          </p:cNvSpPr>
          <p:nvPr/>
        </p:nvSpPr>
        <p:spPr bwMode="auto">
          <a:xfrm>
            <a:off x="-685800" y="1282691"/>
            <a:ext cx="9448800" cy="5575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50000"/>
              </a:lnSpc>
              <a:spcBef>
                <a:spcPct val="0"/>
              </a:spcBef>
              <a:spcAft>
                <a:spcPct val="0"/>
              </a:spcAft>
              <a:buClrTx/>
              <a:buSzTx/>
              <a:buFontTx/>
              <a:buNone/>
              <a:tabLst/>
            </a:pPr>
            <a:r>
              <a:rPr kumimoji="0" lang="fa-IR" sz="200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00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برخی طرح های خانوادگی بستر مناسبی برای ایجاد تعارض والدین و نوجوانان است مثلا :</a:t>
            </a:r>
            <a:endParaRPr kumimoji="0" lang="en-US" sz="200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 typeface="Wingdings" pitchFamily="2" charset="2"/>
              <a:buChar char="v"/>
              <a:tabLst/>
            </a:pPr>
            <a:r>
              <a:rPr kumimoji="0" lang="fa-IR" sz="200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پدر سخت گیر و بی گذشت ، مادر عاطفی و انعطاف پذیر .</a:t>
            </a:r>
            <a:endParaRPr kumimoji="0" lang="en-US" sz="200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 typeface="Wingdings" pitchFamily="2" charset="2"/>
              <a:buChar char="v"/>
              <a:tabLst/>
            </a:pPr>
            <a:r>
              <a:rPr lang="fa-IR" sz="2000" dirty="0" smtClean="0">
                <a:latin typeface="Calibri" pitchFamily="34" charset="0"/>
                <a:ea typeface="Times New Roman" pitchFamily="18" charset="0"/>
                <a:cs typeface="Arial" pitchFamily="34" charset="0"/>
              </a:rPr>
              <a:t> </a:t>
            </a:r>
            <a:r>
              <a:rPr kumimoji="0" lang="fa-IR" sz="200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پدر نرم خو و انعطاف پذیر ، مادر سخت گیر .</a:t>
            </a:r>
            <a:endParaRPr kumimoji="0" lang="en-US" sz="200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 typeface="Wingdings" pitchFamily="2" charset="2"/>
              <a:buChar char="v"/>
              <a:tabLst/>
            </a:pPr>
            <a:r>
              <a:rPr lang="fa-IR" sz="2000" dirty="0" smtClean="0">
                <a:latin typeface="Calibri" pitchFamily="34" charset="0"/>
                <a:ea typeface="Times New Roman" pitchFamily="18" charset="0"/>
                <a:cs typeface="Arial" pitchFamily="34" charset="0"/>
              </a:rPr>
              <a:t> </a:t>
            </a:r>
            <a:r>
              <a:rPr kumimoji="0" lang="fa-IR" sz="200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پدر اجتماعی و مردم دار ، مادر منزوی و مردم گریز .</a:t>
            </a:r>
            <a:endParaRPr kumimoji="0" lang="en-US" sz="200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 typeface="Wingdings" pitchFamily="2" charset="2"/>
              <a:buChar char="v"/>
              <a:tabLst/>
            </a:pPr>
            <a:r>
              <a:rPr lang="fa-IR" sz="2000" dirty="0" smtClean="0">
                <a:latin typeface="Calibri" pitchFamily="34" charset="0"/>
                <a:ea typeface="Times New Roman" pitchFamily="18" charset="0"/>
                <a:cs typeface="Arial" pitchFamily="34" charset="0"/>
              </a:rPr>
              <a:t> </a:t>
            </a:r>
            <a:r>
              <a:rPr kumimoji="0" lang="fa-IR" sz="200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پدر منزوی و مردم گریز ، مادر اجتماعی و مردم دار .</a:t>
            </a:r>
            <a:endParaRPr kumimoji="0" lang="en-US" sz="200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 typeface="Wingdings" pitchFamily="2" charset="2"/>
              <a:buChar char="v"/>
              <a:tabLst/>
            </a:pPr>
            <a:r>
              <a:rPr kumimoji="0" lang="fa-IR" sz="200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پدر مذهبی و پای بند ، مادر مذهب گریز و بی بند و بار .</a:t>
            </a:r>
          </a:p>
          <a:p>
            <a:pPr marL="0" marR="0" lvl="0" indent="0" algn="r" defTabSz="914400" rtl="1" eaLnBrk="0" fontAlgn="base" latinLnBrk="0" hangingPunct="0">
              <a:lnSpc>
                <a:spcPct val="150000"/>
              </a:lnSpc>
              <a:spcBef>
                <a:spcPct val="0"/>
              </a:spcBef>
              <a:spcAft>
                <a:spcPct val="0"/>
              </a:spcAft>
              <a:buClrTx/>
              <a:buSzTx/>
              <a:buFont typeface="Wingdings" pitchFamily="2" charset="2"/>
              <a:buChar char="v"/>
              <a:tabLst/>
            </a:pPr>
            <a:r>
              <a:rPr kumimoji="0" lang="fa-IR" sz="200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پدر مذهب گر یز و بی بند و بار ، مادر مذهبی و پای بند .</a:t>
            </a:r>
            <a:endParaRPr kumimoji="0" lang="en-US" sz="200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 typeface="Wingdings" pitchFamily="2" charset="2"/>
              <a:buChar char="v"/>
              <a:tabLst/>
            </a:pPr>
            <a:r>
              <a:rPr kumimoji="0" lang="fa-IR" sz="200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پدر بی تفاوت و خیال پرداز ، مادر فعال و واقع بین .</a:t>
            </a:r>
            <a:endParaRPr kumimoji="0" lang="en-US" sz="200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 typeface="Wingdings" pitchFamily="2" charset="2"/>
              <a:buChar char="v"/>
              <a:tabLst/>
            </a:pPr>
            <a:r>
              <a:rPr kumimoji="0" lang="fa-IR" sz="200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پدر فعال و واقع بین ، مادر بی تفاوت و خیال پرداز .</a:t>
            </a:r>
            <a:endParaRPr kumimoji="0" lang="en-US" sz="200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 typeface="Wingdings" pitchFamily="2" charset="2"/>
              <a:buChar char="v"/>
              <a:tabLst/>
            </a:pPr>
            <a:r>
              <a:rPr lang="fa-IR" sz="2000" dirty="0" smtClean="0">
                <a:latin typeface="Calibri" pitchFamily="34" charset="0"/>
                <a:ea typeface="Times New Roman" pitchFamily="18" charset="0"/>
                <a:cs typeface="Arial" pitchFamily="34" charset="0"/>
              </a:rPr>
              <a:t> </a:t>
            </a:r>
            <a:r>
              <a:rPr kumimoji="0" lang="fa-IR" sz="200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پدر ایده آل گرا و بلند پرواز ، مادر واقعیت گرا و محدود.</a:t>
            </a:r>
            <a:endParaRPr lang="fa-IR" sz="2000" dirty="0" smtClean="0">
              <a:latin typeface="Calibri" pitchFamily="34" charset="0"/>
              <a:ea typeface="Times New Roman" pitchFamily="18" charset="0"/>
              <a:cs typeface="Arial" pitchFamily="34" charset="0"/>
            </a:endParaRPr>
          </a:p>
          <a:p>
            <a:pPr marL="0" marR="0" lvl="0" indent="0" algn="r" defTabSz="914400" rtl="1" eaLnBrk="0" fontAlgn="base" latinLnBrk="0" hangingPunct="0">
              <a:lnSpc>
                <a:spcPct val="150000"/>
              </a:lnSpc>
              <a:spcBef>
                <a:spcPct val="0"/>
              </a:spcBef>
              <a:spcAft>
                <a:spcPct val="0"/>
              </a:spcAft>
              <a:buClrTx/>
              <a:buSzTx/>
              <a:buFont typeface="Wingdings" pitchFamily="2" charset="2"/>
              <a:buChar char="v"/>
              <a:tabLst/>
            </a:pPr>
            <a:r>
              <a:rPr kumimoji="0" lang="fa-IR" sz="200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پدر واقعیت گرا و محدود  ، مادر ا یده آل گرا و بلند پرواز</a:t>
            </a:r>
            <a:r>
              <a:rPr kumimoji="0" lang="en-US" sz="2000" i="0" u="none" strike="noStrike" cap="none" normalizeH="0" baseline="0" dirty="0" smtClean="0">
                <a:ln>
                  <a:noFill/>
                </a:ln>
                <a:solidFill>
                  <a:schemeClr val="tx1"/>
                </a:solidFill>
                <a:effectLst/>
                <a:latin typeface="Arial" pitchFamily="34" charset="0"/>
                <a:cs typeface="Arial" pitchFamily="34" charset="0"/>
              </a:rPr>
              <a:t> </a:t>
            </a:r>
          </a:p>
        </p:txBody>
      </p:sp>
      <p:sp>
        <p:nvSpPr>
          <p:cNvPr id="8" name="TextBox 7"/>
          <p:cNvSpPr txBox="1"/>
          <p:nvPr/>
        </p:nvSpPr>
        <p:spPr>
          <a:xfrm rot="21443848">
            <a:off x="852879" y="579633"/>
            <a:ext cx="5410200" cy="769441"/>
          </a:xfrm>
          <a:prstGeom prst="rect">
            <a:avLst/>
          </a:prstGeom>
          <a:solidFill>
            <a:schemeClr val="bg1"/>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rtlCol="1">
            <a:spAutoFit/>
          </a:bodyPr>
          <a:lstStyle/>
          <a:p>
            <a:pPr algn="r"/>
            <a:r>
              <a:rPr lang="fa-IR" sz="4400" dirty="0" smtClean="0">
                <a:solidFill>
                  <a:srgbClr val="0070C0"/>
                </a:solidFill>
              </a:rPr>
              <a:t>3- طرحهاي تعارض پرور </a:t>
            </a:r>
            <a:endParaRPr lang="fa-IR" sz="4400" dirty="0">
              <a:solidFill>
                <a:srgbClr val="0070C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colors_and_flower_pattern_in_japanese_style_WA01_005Lb.jpg"/>
          <p:cNvPicPr>
            <a:picLocks noGrp="1" noChangeAspect="1"/>
          </p:cNvPicPr>
          <p:nvPr>
            <p:ph idx="1"/>
          </p:nvPr>
        </p:nvPicPr>
        <p:blipFill>
          <a:blip r:embed="rId3"/>
          <a:stretch>
            <a:fillRect/>
          </a:stretch>
        </p:blipFill>
        <p:spPr>
          <a:xfrm>
            <a:off x="0" y="-1524000"/>
            <a:ext cx="11856508" cy="8892381"/>
          </a:xfrm>
        </p:spPr>
      </p:pic>
      <p:sp>
        <p:nvSpPr>
          <p:cNvPr id="6" name="TextBox 5"/>
          <p:cNvSpPr txBox="1"/>
          <p:nvPr/>
        </p:nvSpPr>
        <p:spPr>
          <a:xfrm>
            <a:off x="6248400" y="1371600"/>
            <a:ext cx="260931" cy="369332"/>
          </a:xfrm>
          <a:prstGeom prst="rect">
            <a:avLst/>
          </a:prstGeom>
          <a:noFill/>
        </p:spPr>
        <p:txBody>
          <a:bodyPr wrap="square" rtlCol="1">
            <a:spAutoFit/>
          </a:bodyPr>
          <a:lstStyle/>
          <a:p>
            <a:endParaRPr lang="fa-IR" dirty="0"/>
          </a:p>
        </p:txBody>
      </p:sp>
      <p:graphicFrame>
        <p:nvGraphicFramePr>
          <p:cNvPr id="7" name="Table 6"/>
          <p:cNvGraphicFramePr>
            <a:graphicFrameLocks noGrp="1"/>
          </p:cNvGraphicFramePr>
          <p:nvPr/>
        </p:nvGraphicFramePr>
        <p:xfrm>
          <a:off x="457200" y="1447800"/>
          <a:ext cx="8001000" cy="3236976"/>
        </p:xfrm>
        <a:graphic>
          <a:graphicData uri="http://schemas.openxmlformats.org/drawingml/2006/table">
            <a:tbl>
              <a:tblPr rtl="1">
                <a:tableStyleId>{35758FB7-9AC5-4552-8A53-C91805E547FA}</a:tableStyleId>
              </a:tblPr>
              <a:tblGrid>
                <a:gridCol w="2263014"/>
                <a:gridCol w="5737986"/>
              </a:tblGrid>
              <a:tr h="633984">
                <a:tc>
                  <a:txBody>
                    <a:bodyPr/>
                    <a:lstStyle/>
                    <a:p>
                      <a:pPr algn="ctr" rtl="1">
                        <a:lnSpc>
                          <a:spcPct val="115000"/>
                        </a:lnSpc>
                        <a:spcAft>
                          <a:spcPts val="0"/>
                        </a:spcAft>
                      </a:pPr>
                      <a:r>
                        <a:rPr lang="fa-IR" sz="2000" dirty="0" smtClean="0"/>
                        <a:t>شيوه هاي تربيت فرزند</a:t>
                      </a:r>
                      <a:endParaRPr lang="fa-IR" sz="2000" dirty="0"/>
                    </a:p>
                  </a:txBody>
                  <a:tcPr marL="60735" marR="60735" marT="0" marB="0"/>
                </a:tc>
                <a:tc>
                  <a:txBody>
                    <a:bodyPr/>
                    <a:lstStyle/>
                    <a:p>
                      <a:pPr algn="ctr" rtl="1">
                        <a:lnSpc>
                          <a:spcPct val="115000"/>
                        </a:lnSpc>
                        <a:spcAft>
                          <a:spcPts val="0"/>
                        </a:spcAft>
                      </a:pPr>
                      <a:r>
                        <a:rPr lang="fa-IR" sz="2000"/>
                        <a:t>نتایج</a:t>
                      </a:r>
                      <a:endParaRPr lang="en-US" sz="2000">
                        <a:latin typeface="Calibri"/>
                        <a:ea typeface="Times New Roman"/>
                        <a:cs typeface="Arial"/>
                      </a:endParaRPr>
                    </a:p>
                  </a:txBody>
                  <a:tcPr marL="60735" marR="60735" marT="0" marB="0"/>
                </a:tc>
              </a:tr>
              <a:tr h="633984">
                <a:tc>
                  <a:txBody>
                    <a:bodyPr/>
                    <a:lstStyle/>
                    <a:p>
                      <a:pPr algn="ctr" rtl="1">
                        <a:lnSpc>
                          <a:spcPct val="115000"/>
                        </a:lnSpc>
                        <a:spcAft>
                          <a:spcPts val="0"/>
                        </a:spcAft>
                      </a:pPr>
                      <a:r>
                        <a:rPr lang="fa-IR" sz="2000"/>
                        <a:t>اقتداری</a:t>
                      </a:r>
                      <a:endParaRPr lang="en-US" sz="2000">
                        <a:latin typeface="Calibri"/>
                        <a:ea typeface="Times New Roman"/>
                        <a:cs typeface="Arial"/>
                      </a:endParaRPr>
                    </a:p>
                  </a:txBody>
                  <a:tcPr marL="60735" marR="60735" marT="0" marB="0"/>
                </a:tc>
                <a:tc>
                  <a:txBody>
                    <a:bodyPr/>
                    <a:lstStyle/>
                    <a:p>
                      <a:pPr algn="r" rtl="1">
                        <a:lnSpc>
                          <a:spcPct val="115000"/>
                        </a:lnSpc>
                        <a:spcAft>
                          <a:spcPts val="0"/>
                        </a:spcAft>
                      </a:pPr>
                      <a:r>
                        <a:rPr lang="fa-IR" sz="2000"/>
                        <a:t>سطح بالای جرات خود ، بلوغ اجتماعی و اخلاقی ، پیشرفت علمی و موفقیت آموزشی</a:t>
                      </a:r>
                      <a:endParaRPr lang="en-US" sz="2000">
                        <a:latin typeface="Calibri"/>
                        <a:ea typeface="Times New Roman"/>
                        <a:cs typeface="Arial"/>
                      </a:endParaRPr>
                    </a:p>
                  </a:txBody>
                  <a:tcPr marL="60735" marR="60735" marT="0" marB="0"/>
                </a:tc>
              </a:tr>
              <a:tr h="950976">
                <a:tc>
                  <a:txBody>
                    <a:bodyPr/>
                    <a:lstStyle/>
                    <a:p>
                      <a:pPr indent="165735" algn="ctr" rtl="1">
                        <a:lnSpc>
                          <a:spcPct val="115000"/>
                        </a:lnSpc>
                        <a:spcAft>
                          <a:spcPts val="0"/>
                        </a:spcAft>
                      </a:pPr>
                      <a:r>
                        <a:rPr lang="fa-IR" sz="2000"/>
                        <a:t>قدرت طلب یا استبدادی</a:t>
                      </a:r>
                      <a:endParaRPr lang="en-US" sz="2000">
                        <a:latin typeface="Calibri"/>
                        <a:ea typeface="Times New Roman"/>
                        <a:cs typeface="Arial"/>
                      </a:endParaRPr>
                    </a:p>
                  </a:txBody>
                  <a:tcPr marL="60735" marR="60735" marT="0" marB="0"/>
                </a:tc>
                <a:tc>
                  <a:txBody>
                    <a:bodyPr/>
                    <a:lstStyle/>
                    <a:p>
                      <a:pPr indent="165735" algn="r" rtl="1">
                        <a:lnSpc>
                          <a:spcPct val="115000"/>
                        </a:lnSpc>
                        <a:spcAft>
                          <a:spcPts val="0"/>
                        </a:spcAft>
                      </a:pPr>
                      <a:r>
                        <a:rPr lang="fa-IR" sz="2000" dirty="0"/>
                        <a:t>دارای سازگاری کمتر نسبت به فرزندان تحت شیوه اقتداری ، عملکرد مدرسه بهتر نسبت به همسالان با شیوه آسان گیر و کناره گیر</a:t>
                      </a:r>
                      <a:endParaRPr lang="en-US" sz="2000" dirty="0">
                        <a:latin typeface="Calibri"/>
                        <a:ea typeface="Times New Roman"/>
                        <a:cs typeface="Arial"/>
                      </a:endParaRPr>
                    </a:p>
                  </a:txBody>
                  <a:tcPr marL="60735" marR="60735" marT="0" marB="0"/>
                </a:tc>
              </a:tr>
              <a:tr h="950976">
                <a:tc>
                  <a:txBody>
                    <a:bodyPr/>
                    <a:lstStyle/>
                    <a:p>
                      <a:pPr indent="165735" algn="ctr" rtl="1">
                        <a:lnSpc>
                          <a:spcPct val="115000"/>
                        </a:lnSpc>
                        <a:spcAft>
                          <a:spcPts val="0"/>
                        </a:spcAft>
                      </a:pPr>
                      <a:r>
                        <a:rPr lang="fa-IR" sz="2000"/>
                        <a:t>آسان گیر</a:t>
                      </a:r>
                      <a:endParaRPr lang="en-US" sz="2000">
                        <a:latin typeface="Calibri"/>
                        <a:ea typeface="Times New Roman"/>
                        <a:cs typeface="Arial"/>
                      </a:endParaRPr>
                    </a:p>
                  </a:txBody>
                  <a:tcPr marL="60735" marR="60735" marT="0" marB="0"/>
                </a:tc>
                <a:tc>
                  <a:txBody>
                    <a:bodyPr/>
                    <a:lstStyle/>
                    <a:p>
                      <a:pPr indent="165735" algn="r" rtl="1">
                        <a:lnSpc>
                          <a:spcPct val="115000"/>
                        </a:lnSpc>
                        <a:spcAft>
                          <a:spcPts val="0"/>
                        </a:spcAft>
                      </a:pPr>
                      <a:r>
                        <a:rPr lang="fa-IR" sz="2000" dirty="0"/>
                        <a:t>خود مهار گری و عملکرد ضعیف در مدرسه ، مصرف داروی بیشتر نسبت به همسالان خود در شیوه استبدادی و اقتداری .</a:t>
                      </a:r>
                      <a:endParaRPr lang="en-US" sz="2000" dirty="0">
                        <a:latin typeface="Calibri"/>
                        <a:ea typeface="Times New Roman"/>
                        <a:cs typeface="Arial"/>
                      </a:endParaRPr>
                    </a:p>
                  </a:txBody>
                  <a:tcPr marL="60735" marR="60735" marT="0" marB="0"/>
                </a:tc>
              </a:tr>
            </a:tbl>
          </a:graphicData>
        </a:graphic>
      </p:graphicFrame>
      <p:sp>
        <p:nvSpPr>
          <p:cNvPr id="29697"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6510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Box 8"/>
          <p:cNvSpPr txBox="1"/>
          <p:nvPr/>
        </p:nvSpPr>
        <p:spPr>
          <a:xfrm>
            <a:off x="304800" y="5257800"/>
            <a:ext cx="7696200" cy="830997"/>
          </a:xfrm>
          <a:prstGeom prst="rect">
            <a:avLst/>
          </a:prstGeom>
          <a:noFill/>
        </p:spPr>
        <p:txBody>
          <a:bodyPr wrap="square" rtlCol="1">
            <a:spAutoFit/>
          </a:bodyPr>
          <a:lstStyle/>
          <a:p>
            <a:pPr algn="r"/>
            <a:r>
              <a:rPr lang="fa-IR" sz="2400" dirty="0" smtClean="0"/>
              <a:t>بین سبکهای تربیتی استبدادی ، آسان گیر و مسامحه کار با تعارض ارزش های والدین و نوجوانان همبستگی وجود دارد.</a:t>
            </a:r>
            <a:endParaRPr lang="fa-IR"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TotalTime>
  <Words>1876</Words>
  <Application>Microsoft Office PowerPoint</Application>
  <PresentationFormat>On-screen Show (4:3)</PresentationFormat>
  <Paragraphs>167</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تعارض والدین و نوجوانان  </vt:lpstr>
      <vt:lpstr>تعریف تعارض : </vt:lpstr>
      <vt:lpstr> مراحل تعارض : </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تعارض والدین و نوجوانان  </dc:title>
  <dc:creator/>
  <cp:lastModifiedBy>ELHAME</cp:lastModifiedBy>
  <cp:revision>62</cp:revision>
  <dcterms:created xsi:type="dcterms:W3CDTF">2006-08-16T00:00:00Z</dcterms:created>
  <dcterms:modified xsi:type="dcterms:W3CDTF">2014-01-18T17:02:01Z</dcterms:modified>
</cp:coreProperties>
</file>