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2" r:id="rId18"/>
    <p:sldId id="275" r:id="rId19"/>
    <p:sldId id="273" r:id="rId20"/>
    <p:sldId id="274"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0" d="100"/>
          <a:sy n="70" d="100"/>
        </p:scale>
        <p:origin x="-660" y="-1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77B87D-0E85-4A58-9EE3-061336BBAB83}" type="doc">
      <dgm:prSet loTypeId="urn:microsoft.com/office/officeart/2005/8/layout/chevron2" loCatId="list" qsTypeId="urn:microsoft.com/office/officeart/2005/8/quickstyle/simple1" qsCatId="simple" csTypeId="urn:microsoft.com/office/officeart/2005/8/colors/accent1_2" csCatId="accent1" phldr="1"/>
      <dgm:spPr/>
      <dgm:t>
        <a:bodyPr/>
        <a:lstStyle/>
        <a:p>
          <a:pPr rtl="1"/>
          <a:endParaRPr lang="fa-IR"/>
        </a:p>
      </dgm:t>
    </dgm:pt>
    <dgm:pt modelId="{8639933E-4807-466D-8C1D-15DF56A3DC7F}">
      <dgm:prSet phldrT="[Text]"/>
      <dgm:spPr/>
      <dgm:t>
        <a:bodyPr/>
        <a:lstStyle/>
        <a:p>
          <a:pPr rtl="1"/>
          <a:r>
            <a:rPr lang="fa-IR" dirty="0" smtClean="0"/>
            <a:t>بدو سرمایه داری</a:t>
          </a:r>
          <a:endParaRPr lang="fa-IR" dirty="0"/>
        </a:p>
      </dgm:t>
    </dgm:pt>
    <dgm:pt modelId="{25F944E8-DB51-4B6B-9C0B-7631319C45F7}" type="parTrans" cxnId="{59F8EE13-F663-43B6-B59C-35CFFE5E3ECF}">
      <dgm:prSet/>
      <dgm:spPr/>
      <dgm:t>
        <a:bodyPr/>
        <a:lstStyle/>
        <a:p>
          <a:pPr rtl="1"/>
          <a:endParaRPr lang="fa-IR"/>
        </a:p>
      </dgm:t>
    </dgm:pt>
    <dgm:pt modelId="{8D966289-AAEF-48DB-B710-937FF329DD1E}" type="sibTrans" cxnId="{59F8EE13-F663-43B6-B59C-35CFFE5E3ECF}">
      <dgm:prSet/>
      <dgm:spPr/>
      <dgm:t>
        <a:bodyPr/>
        <a:lstStyle/>
        <a:p>
          <a:pPr rtl="1"/>
          <a:endParaRPr lang="fa-IR"/>
        </a:p>
      </dgm:t>
    </dgm:pt>
    <dgm:pt modelId="{C785D2EE-BC52-4EF5-9318-222F8D940105}">
      <dgm:prSet phldrT="[Text]"/>
      <dgm:spPr/>
      <dgm:t>
        <a:bodyPr/>
        <a:lstStyle/>
        <a:p>
          <a:pPr rtl="1"/>
          <a:r>
            <a:rPr lang="fa-IR" dirty="0" smtClean="0"/>
            <a:t>تقسیم جنسی نیروی کار و خانواده هسته ای</a:t>
          </a:r>
          <a:endParaRPr lang="fa-IR" dirty="0"/>
        </a:p>
      </dgm:t>
    </dgm:pt>
    <dgm:pt modelId="{7D005F0C-0250-485E-9AF8-B7CF3DA7FABE}" type="parTrans" cxnId="{D177BBB5-FF4E-468E-B581-5F673F93C69B}">
      <dgm:prSet/>
      <dgm:spPr/>
      <dgm:t>
        <a:bodyPr/>
        <a:lstStyle/>
        <a:p>
          <a:pPr rtl="1"/>
          <a:endParaRPr lang="fa-IR"/>
        </a:p>
      </dgm:t>
    </dgm:pt>
    <dgm:pt modelId="{1E655532-D8C0-4377-B91E-20F00F95B5F1}" type="sibTrans" cxnId="{D177BBB5-FF4E-468E-B581-5F673F93C69B}">
      <dgm:prSet/>
      <dgm:spPr/>
      <dgm:t>
        <a:bodyPr/>
        <a:lstStyle/>
        <a:p>
          <a:pPr rtl="1"/>
          <a:endParaRPr lang="fa-IR"/>
        </a:p>
      </dgm:t>
    </dgm:pt>
    <dgm:pt modelId="{538B2DD6-9229-4C62-B1EF-D14A86A593CD}">
      <dgm:prSet phldrT="[Text]"/>
      <dgm:spPr/>
      <dgm:t>
        <a:bodyPr/>
        <a:lstStyle/>
        <a:p>
          <a:pPr rtl="1"/>
          <a:r>
            <a:rPr lang="fa-IR" dirty="0" smtClean="0"/>
            <a:t>انجام تکالیف زاد و ولد و خانه ای توسط زنان</a:t>
          </a:r>
          <a:endParaRPr lang="fa-IR" dirty="0"/>
        </a:p>
      </dgm:t>
    </dgm:pt>
    <dgm:pt modelId="{90B279B4-634F-4103-92F6-1D88B418D99E}" type="parTrans" cxnId="{358FF414-D6A8-4DF2-98BC-78B00C8F0575}">
      <dgm:prSet/>
      <dgm:spPr/>
      <dgm:t>
        <a:bodyPr/>
        <a:lstStyle/>
        <a:p>
          <a:pPr rtl="1"/>
          <a:endParaRPr lang="fa-IR"/>
        </a:p>
      </dgm:t>
    </dgm:pt>
    <dgm:pt modelId="{6134C572-A3D0-4016-B801-759BD906E3F1}" type="sibTrans" cxnId="{358FF414-D6A8-4DF2-98BC-78B00C8F0575}">
      <dgm:prSet/>
      <dgm:spPr/>
      <dgm:t>
        <a:bodyPr/>
        <a:lstStyle/>
        <a:p>
          <a:pPr rtl="1"/>
          <a:endParaRPr lang="fa-IR"/>
        </a:p>
      </dgm:t>
    </dgm:pt>
    <dgm:pt modelId="{155C5A79-667E-4598-9916-FB19A0192A9A}">
      <dgm:prSet phldrT="[Text]"/>
      <dgm:spPr/>
      <dgm:t>
        <a:bodyPr/>
        <a:lstStyle/>
        <a:p>
          <a:pPr rtl="1"/>
          <a:r>
            <a:rPr lang="fa-IR" dirty="0" smtClean="0"/>
            <a:t>رشد سرمایه داری</a:t>
          </a:r>
          <a:endParaRPr lang="fa-IR" dirty="0"/>
        </a:p>
      </dgm:t>
    </dgm:pt>
    <dgm:pt modelId="{3262F5E1-8469-41CB-9016-C9BDB23903DB}" type="parTrans" cxnId="{8ED6BD45-7DD9-4EF3-9BDF-03C8EC2481F8}">
      <dgm:prSet/>
      <dgm:spPr/>
      <dgm:t>
        <a:bodyPr/>
        <a:lstStyle/>
        <a:p>
          <a:pPr rtl="1"/>
          <a:endParaRPr lang="fa-IR"/>
        </a:p>
      </dgm:t>
    </dgm:pt>
    <dgm:pt modelId="{B37821AB-9837-4AF5-BC51-96AD5C6D90CF}" type="sibTrans" cxnId="{8ED6BD45-7DD9-4EF3-9BDF-03C8EC2481F8}">
      <dgm:prSet/>
      <dgm:spPr/>
      <dgm:t>
        <a:bodyPr/>
        <a:lstStyle/>
        <a:p>
          <a:pPr rtl="1"/>
          <a:endParaRPr lang="fa-IR"/>
        </a:p>
      </dgm:t>
    </dgm:pt>
    <dgm:pt modelId="{9C443CC1-892D-40B8-BBD4-4A1AA009670C}">
      <dgm:prSet phldrT="[Text]"/>
      <dgm:spPr/>
      <dgm:t>
        <a:bodyPr/>
        <a:lstStyle/>
        <a:p>
          <a:pPr rtl="1"/>
          <a:r>
            <a:rPr lang="fa-IR" dirty="0" smtClean="0"/>
            <a:t>افزایش تقاضا برای نیروی کار</a:t>
          </a:r>
          <a:endParaRPr lang="fa-IR" dirty="0"/>
        </a:p>
      </dgm:t>
    </dgm:pt>
    <dgm:pt modelId="{0586CE21-1B12-4452-A35F-9A759963D0AB}" type="parTrans" cxnId="{5F6C7E8C-C7A6-4907-AA0C-EA8A7574A614}">
      <dgm:prSet/>
      <dgm:spPr/>
      <dgm:t>
        <a:bodyPr/>
        <a:lstStyle/>
        <a:p>
          <a:pPr rtl="1"/>
          <a:endParaRPr lang="fa-IR"/>
        </a:p>
      </dgm:t>
    </dgm:pt>
    <dgm:pt modelId="{4506F3F4-FA0D-4374-A1C2-82C612ADBA43}" type="sibTrans" cxnId="{5F6C7E8C-C7A6-4907-AA0C-EA8A7574A614}">
      <dgm:prSet/>
      <dgm:spPr/>
      <dgm:t>
        <a:bodyPr/>
        <a:lstStyle/>
        <a:p>
          <a:pPr rtl="1"/>
          <a:endParaRPr lang="fa-IR"/>
        </a:p>
      </dgm:t>
    </dgm:pt>
    <dgm:pt modelId="{C90AB300-F55D-4BCA-877C-DEC09D71B384}">
      <dgm:prSet phldrT="[Text]"/>
      <dgm:spPr/>
      <dgm:t>
        <a:bodyPr/>
        <a:lstStyle/>
        <a:p>
          <a:pPr rtl="1"/>
          <a:r>
            <a:rPr lang="fa-IR" dirty="0" smtClean="0"/>
            <a:t>بیرون کشیدن زنان از خانه</a:t>
          </a:r>
          <a:endParaRPr lang="fa-IR" dirty="0"/>
        </a:p>
      </dgm:t>
    </dgm:pt>
    <dgm:pt modelId="{FAE667B4-7CFD-4497-B023-5CFF99CAADDE}" type="parTrans" cxnId="{7FA3DB52-76D0-4060-BF58-A550872A0731}">
      <dgm:prSet/>
      <dgm:spPr/>
      <dgm:t>
        <a:bodyPr/>
        <a:lstStyle/>
        <a:p>
          <a:pPr rtl="1"/>
          <a:endParaRPr lang="fa-IR"/>
        </a:p>
      </dgm:t>
    </dgm:pt>
    <dgm:pt modelId="{E32ED317-9EE2-48E9-B2D8-736EBA6711D4}" type="sibTrans" cxnId="{7FA3DB52-76D0-4060-BF58-A550872A0731}">
      <dgm:prSet/>
      <dgm:spPr/>
      <dgm:t>
        <a:bodyPr/>
        <a:lstStyle/>
        <a:p>
          <a:pPr rtl="1"/>
          <a:endParaRPr lang="fa-IR"/>
        </a:p>
      </dgm:t>
    </dgm:pt>
    <dgm:pt modelId="{89CC62D9-315E-4A24-A591-0D305F9D0C79}">
      <dgm:prSet phldrT="[Text]"/>
      <dgm:spPr/>
      <dgm:t>
        <a:bodyPr/>
        <a:lstStyle/>
        <a:p>
          <a:pPr rtl="1"/>
          <a:r>
            <a:rPr lang="fa-IR" dirty="0" smtClean="0"/>
            <a:t>استمرار سرمایه داری</a:t>
          </a:r>
          <a:endParaRPr lang="fa-IR" dirty="0"/>
        </a:p>
      </dgm:t>
    </dgm:pt>
    <dgm:pt modelId="{C2651288-74B5-459C-9783-4449050482AA}" type="parTrans" cxnId="{1BC05A3A-03D8-4595-A037-85BA0947537C}">
      <dgm:prSet/>
      <dgm:spPr/>
      <dgm:t>
        <a:bodyPr/>
        <a:lstStyle/>
        <a:p>
          <a:pPr rtl="1"/>
          <a:endParaRPr lang="fa-IR"/>
        </a:p>
      </dgm:t>
    </dgm:pt>
    <dgm:pt modelId="{EA9550FA-B8C6-4D07-A56E-1768823B9082}" type="sibTrans" cxnId="{1BC05A3A-03D8-4595-A037-85BA0947537C}">
      <dgm:prSet/>
      <dgm:spPr/>
      <dgm:t>
        <a:bodyPr/>
        <a:lstStyle/>
        <a:p>
          <a:pPr rtl="1"/>
          <a:endParaRPr lang="fa-IR"/>
        </a:p>
      </dgm:t>
    </dgm:pt>
    <dgm:pt modelId="{5E5A8FBA-051B-4804-AC51-1DF1D08C2F0D}">
      <dgm:prSet phldrT="[Text]"/>
      <dgm:spPr/>
      <dgm:t>
        <a:bodyPr/>
        <a:lstStyle/>
        <a:p>
          <a:pPr rtl="1"/>
          <a:r>
            <a:rPr lang="fa-IR" dirty="0" smtClean="0"/>
            <a:t>در خطر قرار گرفتن خانواده هسته ای </a:t>
          </a:r>
          <a:endParaRPr lang="fa-IR" dirty="0"/>
        </a:p>
      </dgm:t>
    </dgm:pt>
    <dgm:pt modelId="{44887531-CE01-44D9-A9C4-1568F80A8493}" type="parTrans" cxnId="{D58F2D2A-B6B6-42E4-8E67-AE58027A7AE3}">
      <dgm:prSet/>
      <dgm:spPr/>
      <dgm:t>
        <a:bodyPr/>
        <a:lstStyle/>
        <a:p>
          <a:pPr rtl="1"/>
          <a:endParaRPr lang="fa-IR"/>
        </a:p>
      </dgm:t>
    </dgm:pt>
    <dgm:pt modelId="{916C38C1-19E5-4073-8BDD-96955522DF04}" type="sibTrans" cxnId="{D58F2D2A-B6B6-42E4-8E67-AE58027A7AE3}">
      <dgm:prSet/>
      <dgm:spPr/>
      <dgm:t>
        <a:bodyPr/>
        <a:lstStyle/>
        <a:p>
          <a:pPr rtl="1"/>
          <a:endParaRPr lang="fa-IR"/>
        </a:p>
      </dgm:t>
    </dgm:pt>
    <dgm:pt modelId="{C7BFCBFF-86E7-41F4-9AD3-89277B33BC84}">
      <dgm:prSet phldrT="[Text]"/>
      <dgm:spPr/>
      <dgm:t>
        <a:bodyPr/>
        <a:lstStyle/>
        <a:p>
          <a:pPr rtl="1"/>
          <a:r>
            <a:rPr lang="fa-IR" dirty="0" smtClean="0"/>
            <a:t>استقلال مالی زنان</a:t>
          </a:r>
          <a:endParaRPr lang="fa-IR" dirty="0"/>
        </a:p>
      </dgm:t>
    </dgm:pt>
    <dgm:pt modelId="{B8980420-F028-4111-B5AF-2EB07C1D6E64}" type="parTrans" cxnId="{8C7ABA06-2CC3-4020-917E-FC3DFBF4462C}">
      <dgm:prSet/>
      <dgm:spPr/>
      <dgm:t>
        <a:bodyPr/>
        <a:lstStyle/>
        <a:p>
          <a:pPr rtl="1"/>
          <a:endParaRPr lang="fa-IR"/>
        </a:p>
      </dgm:t>
    </dgm:pt>
    <dgm:pt modelId="{A40826A6-EE6F-4B78-B840-4B738E65F471}" type="sibTrans" cxnId="{8C7ABA06-2CC3-4020-917E-FC3DFBF4462C}">
      <dgm:prSet/>
      <dgm:spPr/>
      <dgm:t>
        <a:bodyPr/>
        <a:lstStyle/>
        <a:p>
          <a:pPr rtl="1"/>
          <a:endParaRPr lang="fa-IR"/>
        </a:p>
      </dgm:t>
    </dgm:pt>
    <dgm:pt modelId="{AE7030B5-CAE0-4269-88B9-FC4D26F156BF}">
      <dgm:prSet phldrT="[Text]"/>
      <dgm:spPr/>
      <dgm:t>
        <a:bodyPr/>
        <a:lstStyle/>
        <a:p>
          <a:pPr rtl="1"/>
          <a:r>
            <a:rPr lang="fa-IR" dirty="0" smtClean="0"/>
            <a:t>نرخ های رو به رشد طلاق، فروپاشی ساختار خانواده و ....</a:t>
          </a:r>
          <a:endParaRPr lang="fa-IR" dirty="0"/>
        </a:p>
      </dgm:t>
    </dgm:pt>
    <dgm:pt modelId="{EBC5EC89-8F90-4402-B38C-FE3EAB1FC692}" type="parTrans" cxnId="{C024776C-8EF2-4B1C-A74A-637D07177D3E}">
      <dgm:prSet/>
      <dgm:spPr/>
    </dgm:pt>
    <dgm:pt modelId="{19E443B6-A4C9-453F-88AF-474420B89451}" type="sibTrans" cxnId="{C024776C-8EF2-4B1C-A74A-637D07177D3E}">
      <dgm:prSet/>
      <dgm:spPr/>
    </dgm:pt>
    <dgm:pt modelId="{AB168F0B-18C4-40EC-AD7E-F2ACF7978DCA}" type="pres">
      <dgm:prSet presAssocID="{4B77B87D-0E85-4A58-9EE3-061336BBAB83}" presName="linearFlow" presStyleCnt="0">
        <dgm:presLayoutVars>
          <dgm:dir/>
          <dgm:animLvl val="lvl"/>
          <dgm:resizeHandles val="exact"/>
        </dgm:presLayoutVars>
      </dgm:prSet>
      <dgm:spPr/>
      <dgm:t>
        <a:bodyPr/>
        <a:lstStyle/>
        <a:p>
          <a:pPr rtl="1"/>
          <a:endParaRPr lang="fa-IR"/>
        </a:p>
      </dgm:t>
    </dgm:pt>
    <dgm:pt modelId="{CA8F7E67-6FC9-49B3-A5E3-6C4744F6D977}" type="pres">
      <dgm:prSet presAssocID="{8639933E-4807-466D-8C1D-15DF56A3DC7F}" presName="composite" presStyleCnt="0"/>
      <dgm:spPr/>
    </dgm:pt>
    <dgm:pt modelId="{AD35FFAB-F7F9-423B-9FD2-FB3B762FB30B}" type="pres">
      <dgm:prSet presAssocID="{8639933E-4807-466D-8C1D-15DF56A3DC7F}" presName="parentText" presStyleLbl="alignNode1" presStyleIdx="0" presStyleCnt="3">
        <dgm:presLayoutVars>
          <dgm:chMax val="1"/>
          <dgm:bulletEnabled val="1"/>
        </dgm:presLayoutVars>
      </dgm:prSet>
      <dgm:spPr/>
      <dgm:t>
        <a:bodyPr/>
        <a:lstStyle/>
        <a:p>
          <a:pPr rtl="1"/>
          <a:endParaRPr lang="fa-IR"/>
        </a:p>
      </dgm:t>
    </dgm:pt>
    <dgm:pt modelId="{5B22EB4D-FC34-4D39-8EE7-3B8372218554}" type="pres">
      <dgm:prSet presAssocID="{8639933E-4807-466D-8C1D-15DF56A3DC7F}" presName="descendantText" presStyleLbl="alignAcc1" presStyleIdx="0" presStyleCnt="3" custLinFactNeighborX="-341" custLinFactNeighborY="-1807">
        <dgm:presLayoutVars>
          <dgm:bulletEnabled val="1"/>
        </dgm:presLayoutVars>
      </dgm:prSet>
      <dgm:spPr/>
      <dgm:t>
        <a:bodyPr/>
        <a:lstStyle/>
        <a:p>
          <a:pPr rtl="1"/>
          <a:endParaRPr lang="fa-IR"/>
        </a:p>
      </dgm:t>
    </dgm:pt>
    <dgm:pt modelId="{98E2B987-CF9C-4AE8-81E7-D444B9A82232}" type="pres">
      <dgm:prSet presAssocID="{8D966289-AAEF-48DB-B710-937FF329DD1E}" presName="sp" presStyleCnt="0"/>
      <dgm:spPr/>
    </dgm:pt>
    <dgm:pt modelId="{35C584F7-4F38-4D28-B84B-1A9F4824FDA9}" type="pres">
      <dgm:prSet presAssocID="{155C5A79-667E-4598-9916-FB19A0192A9A}" presName="composite" presStyleCnt="0"/>
      <dgm:spPr/>
    </dgm:pt>
    <dgm:pt modelId="{727604E9-7858-452F-98AD-45F3028661D0}" type="pres">
      <dgm:prSet presAssocID="{155C5A79-667E-4598-9916-FB19A0192A9A}" presName="parentText" presStyleLbl="alignNode1" presStyleIdx="1" presStyleCnt="3">
        <dgm:presLayoutVars>
          <dgm:chMax val="1"/>
          <dgm:bulletEnabled val="1"/>
        </dgm:presLayoutVars>
      </dgm:prSet>
      <dgm:spPr/>
      <dgm:t>
        <a:bodyPr/>
        <a:lstStyle/>
        <a:p>
          <a:pPr rtl="1"/>
          <a:endParaRPr lang="fa-IR"/>
        </a:p>
      </dgm:t>
    </dgm:pt>
    <dgm:pt modelId="{E14513CB-2586-44AA-A643-F9AF549ED2CA}" type="pres">
      <dgm:prSet presAssocID="{155C5A79-667E-4598-9916-FB19A0192A9A}" presName="descendantText" presStyleLbl="alignAcc1" presStyleIdx="1" presStyleCnt="3">
        <dgm:presLayoutVars>
          <dgm:bulletEnabled val="1"/>
        </dgm:presLayoutVars>
      </dgm:prSet>
      <dgm:spPr/>
      <dgm:t>
        <a:bodyPr/>
        <a:lstStyle/>
        <a:p>
          <a:pPr rtl="1"/>
          <a:endParaRPr lang="fa-IR"/>
        </a:p>
      </dgm:t>
    </dgm:pt>
    <dgm:pt modelId="{660F3084-4F40-4609-9650-4EE7C7F5A727}" type="pres">
      <dgm:prSet presAssocID="{B37821AB-9837-4AF5-BC51-96AD5C6D90CF}" presName="sp" presStyleCnt="0"/>
      <dgm:spPr/>
    </dgm:pt>
    <dgm:pt modelId="{2B43778B-7ECC-45F8-A82C-6CC2DE3E38CC}" type="pres">
      <dgm:prSet presAssocID="{89CC62D9-315E-4A24-A591-0D305F9D0C79}" presName="composite" presStyleCnt="0"/>
      <dgm:spPr/>
    </dgm:pt>
    <dgm:pt modelId="{5C3A1E8B-508E-49F6-995A-894514A85E4C}" type="pres">
      <dgm:prSet presAssocID="{89CC62D9-315E-4A24-A591-0D305F9D0C79}" presName="parentText" presStyleLbl="alignNode1" presStyleIdx="2" presStyleCnt="3">
        <dgm:presLayoutVars>
          <dgm:chMax val="1"/>
          <dgm:bulletEnabled val="1"/>
        </dgm:presLayoutVars>
      </dgm:prSet>
      <dgm:spPr/>
      <dgm:t>
        <a:bodyPr/>
        <a:lstStyle/>
        <a:p>
          <a:pPr rtl="1"/>
          <a:endParaRPr lang="fa-IR"/>
        </a:p>
      </dgm:t>
    </dgm:pt>
    <dgm:pt modelId="{D6D22FCE-C811-48E7-9A55-07A8C188EC62}" type="pres">
      <dgm:prSet presAssocID="{89CC62D9-315E-4A24-A591-0D305F9D0C79}" presName="descendantText" presStyleLbl="alignAcc1" presStyleIdx="2" presStyleCnt="3">
        <dgm:presLayoutVars>
          <dgm:bulletEnabled val="1"/>
        </dgm:presLayoutVars>
      </dgm:prSet>
      <dgm:spPr/>
      <dgm:t>
        <a:bodyPr/>
        <a:lstStyle/>
        <a:p>
          <a:pPr rtl="1"/>
          <a:endParaRPr lang="fa-IR"/>
        </a:p>
      </dgm:t>
    </dgm:pt>
  </dgm:ptLst>
  <dgm:cxnLst>
    <dgm:cxn modelId="{1BC05A3A-03D8-4595-A037-85BA0947537C}" srcId="{4B77B87D-0E85-4A58-9EE3-061336BBAB83}" destId="{89CC62D9-315E-4A24-A591-0D305F9D0C79}" srcOrd="2" destOrd="0" parTransId="{C2651288-74B5-459C-9783-4449050482AA}" sibTransId="{EA9550FA-B8C6-4D07-A56E-1768823B9082}"/>
    <dgm:cxn modelId="{A0216F7E-F371-45B3-BAD2-D098CAB029D8}" type="presOf" srcId="{8639933E-4807-466D-8C1D-15DF56A3DC7F}" destId="{AD35FFAB-F7F9-423B-9FD2-FB3B762FB30B}" srcOrd="0" destOrd="0" presId="urn:microsoft.com/office/officeart/2005/8/layout/chevron2"/>
    <dgm:cxn modelId="{930A1E2A-0E57-41F7-9B1A-6B54F3628006}" type="presOf" srcId="{C90AB300-F55D-4BCA-877C-DEC09D71B384}" destId="{E14513CB-2586-44AA-A643-F9AF549ED2CA}" srcOrd="0" destOrd="1" presId="urn:microsoft.com/office/officeart/2005/8/layout/chevron2"/>
    <dgm:cxn modelId="{857056C1-84E7-4E0C-9060-5E4E99753530}" type="presOf" srcId="{4B77B87D-0E85-4A58-9EE3-061336BBAB83}" destId="{AB168F0B-18C4-40EC-AD7E-F2ACF7978DCA}" srcOrd="0" destOrd="0" presId="urn:microsoft.com/office/officeart/2005/8/layout/chevron2"/>
    <dgm:cxn modelId="{741F9376-9EC4-45EF-BC83-DA1EB8611FF9}" type="presOf" srcId="{538B2DD6-9229-4C62-B1EF-D14A86A593CD}" destId="{5B22EB4D-FC34-4D39-8EE7-3B8372218554}" srcOrd="0" destOrd="1" presId="urn:microsoft.com/office/officeart/2005/8/layout/chevron2"/>
    <dgm:cxn modelId="{7FA3DB52-76D0-4060-BF58-A550872A0731}" srcId="{155C5A79-667E-4598-9916-FB19A0192A9A}" destId="{C90AB300-F55D-4BCA-877C-DEC09D71B384}" srcOrd="1" destOrd="0" parTransId="{FAE667B4-7CFD-4497-B023-5CFF99CAADDE}" sibTransId="{E32ED317-9EE2-48E9-B2D8-736EBA6711D4}"/>
    <dgm:cxn modelId="{8ED6BD45-7DD9-4EF3-9BDF-03C8EC2481F8}" srcId="{4B77B87D-0E85-4A58-9EE3-061336BBAB83}" destId="{155C5A79-667E-4598-9916-FB19A0192A9A}" srcOrd="1" destOrd="0" parTransId="{3262F5E1-8469-41CB-9016-C9BDB23903DB}" sibTransId="{B37821AB-9837-4AF5-BC51-96AD5C6D90CF}"/>
    <dgm:cxn modelId="{D7883589-032D-4FA9-884F-20CD238503E4}" type="presOf" srcId="{C7BFCBFF-86E7-41F4-9AD3-89277B33BC84}" destId="{D6D22FCE-C811-48E7-9A55-07A8C188EC62}" srcOrd="0" destOrd="1" presId="urn:microsoft.com/office/officeart/2005/8/layout/chevron2"/>
    <dgm:cxn modelId="{F0BF1DCB-3C16-4E29-91F9-F904B8B3BC82}" type="presOf" srcId="{AE7030B5-CAE0-4269-88B9-FC4D26F156BF}" destId="{D6D22FCE-C811-48E7-9A55-07A8C188EC62}" srcOrd="0" destOrd="2" presId="urn:microsoft.com/office/officeart/2005/8/layout/chevron2"/>
    <dgm:cxn modelId="{71361C78-656E-49D4-9750-7EE4353E9024}" type="presOf" srcId="{89CC62D9-315E-4A24-A591-0D305F9D0C79}" destId="{5C3A1E8B-508E-49F6-995A-894514A85E4C}" srcOrd="0" destOrd="0" presId="urn:microsoft.com/office/officeart/2005/8/layout/chevron2"/>
    <dgm:cxn modelId="{681EDD65-5DF7-4FEC-84E5-8D4FD1B14F75}" type="presOf" srcId="{155C5A79-667E-4598-9916-FB19A0192A9A}" destId="{727604E9-7858-452F-98AD-45F3028661D0}" srcOrd="0" destOrd="0" presId="urn:microsoft.com/office/officeart/2005/8/layout/chevron2"/>
    <dgm:cxn modelId="{358FF414-D6A8-4DF2-98BC-78B00C8F0575}" srcId="{8639933E-4807-466D-8C1D-15DF56A3DC7F}" destId="{538B2DD6-9229-4C62-B1EF-D14A86A593CD}" srcOrd="1" destOrd="0" parTransId="{90B279B4-634F-4103-92F6-1D88B418D99E}" sibTransId="{6134C572-A3D0-4016-B801-759BD906E3F1}"/>
    <dgm:cxn modelId="{D58F2D2A-B6B6-42E4-8E67-AE58027A7AE3}" srcId="{89CC62D9-315E-4A24-A591-0D305F9D0C79}" destId="{5E5A8FBA-051B-4804-AC51-1DF1D08C2F0D}" srcOrd="0" destOrd="0" parTransId="{44887531-CE01-44D9-A9C4-1568F80A8493}" sibTransId="{916C38C1-19E5-4073-8BDD-96955522DF04}"/>
    <dgm:cxn modelId="{F9184A30-CB9C-4A6F-8134-93A3FD986CE1}" type="presOf" srcId="{5E5A8FBA-051B-4804-AC51-1DF1D08C2F0D}" destId="{D6D22FCE-C811-48E7-9A55-07A8C188EC62}" srcOrd="0" destOrd="0" presId="urn:microsoft.com/office/officeart/2005/8/layout/chevron2"/>
    <dgm:cxn modelId="{C024776C-8EF2-4B1C-A74A-637D07177D3E}" srcId="{89CC62D9-315E-4A24-A591-0D305F9D0C79}" destId="{AE7030B5-CAE0-4269-88B9-FC4D26F156BF}" srcOrd="2" destOrd="0" parTransId="{EBC5EC89-8F90-4402-B38C-FE3EAB1FC692}" sibTransId="{19E443B6-A4C9-453F-88AF-474420B89451}"/>
    <dgm:cxn modelId="{D177BBB5-FF4E-468E-B581-5F673F93C69B}" srcId="{8639933E-4807-466D-8C1D-15DF56A3DC7F}" destId="{C785D2EE-BC52-4EF5-9318-222F8D940105}" srcOrd="0" destOrd="0" parTransId="{7D005F0C-0250-485E-9AF8-B7CF3DA7FABE}" sibTransId="{1E655532-D8C0-4377-B91E-20F00F95B5F1}"/>
    <dgm:cxn modelId="{5F6C7E8C-C7A6-4907-AA0C-EA8A7574A614}" srcId="{155C5A79-667E-4598-9916-FB19A0192A9A}" destId="{9C443CC1-892D-40B8-BBD4-4A1AA009670C}" srcOrd="0" destOrd="0" parTransId="{0586CE21-1B12-4452-A35F-9A759963D0AB}" sibTransId="{4506F3F4-FA0D-4374-A1C2-82C612ADBA43}"/>
    <dgm:cxn modelId="{8C7ABA06-2CC3-4020-917E-FC3DFBF4462C}" srcId="{89CC62D9-315E-4A24-A591-0D305F9D0C79}" destId="{C7BFCBFF-86E7-41F4-9AD3-89277B33BC84}" srcOrd="1" destOrd="0" parTransId="{B8980420-F028-4111-B5AF-2EB07C1D6E64}" sibTransId="{A40826A6-EE6F-4B78-B840-4B738E65F471}"/>
    <dgm:cxn modelId="{3A7416A6-B3E3-49C7-8896-9955DEFD7659}" type="presOf" srcId="{C785D2EE-BC52-4EF5-9318-222F8D940105}" destId="{5B22EB4D-FC34-4D39-8EE7-3B8372218554}" srcOrd="0" destOrd="0" presId="urn:microsoft.com/office/officeart/2005/8/layout/chevron2"/>
    <dgm:cxn modelId="{9FEF38FA-91D0-4E47-915E-692198933CE7}" type="presOf" srcId="{9C443CC1-892D-40B8-BBD4-4A1AA009670C}" destId="{E14513CB-2586-44AA-A643-F9AF549ED2CA}" srcOrd="0" destOrd="0" presId="urn:microsoft.com/office/officeart/2005/8/layout/chevron2"/>
    <dgm:cxn modelId="{59F8EE13-F663-43B6-B59C-35CFFE5E3ECF}" srcId="{4B77B87D-0E85-4A58-9EE3-061336BBAB83}" destId="{8639933E-4807-466D-8C1D-15DF56A3DC7F}" srcOrd="0" destOrd="0" parTransId="{25F944E8-DB51-4B6B-9C0B-7631319C45F7}" sibTransId="{8D966289-AAEF-48DB-B710-937FF329DD1E}"/>
    <dgm:cxn modelId="{E81C4D60-80E0-4A20-8AA5-4A1A34FF9547}" type="presParOf" srcId="{AB168F0B-18C4-40EC-AD7E-F2ACF7978DCA}" destId="{CA8F7E67-6FC9-49B3-A5E3-6C4744F6D977}" srcOrd="0" destOrd="0" presId="urn:microsoft.com/office/officeart/2005/8/layout/chevron2"/>
    <dgm:cxn modelId="{B9E838E4-10DA-4AF7-9252-8750F80E877E}" type="presParOf" srcId="{CA8F7E67-6FC9-49B3-A5E3-6C4744F6D977}" destId="{AD35FFAB-F7F9-423B-9FD2-FB3B762FB30B}" srcOrd="0" destOrd="0" presId="urn:microsoft.com/office/officeart/2005/8/layout/chevron2"/>
    <dgm:cxn modelId="{1C40A88A-5C65-49FC-AD4E-336A14520757}" type="presParOf" srcId="{CA8F7E67-6FC9-49B3-A5E3-6C4744F6D977}" destId="{5B22EB4D-FC34-4D39-8EE7-3B8372218554}" srcOrd="1" destOrd="0" presId="urn:microsoft.com/office/officeart/2005/8/layout/chevron2"/>
    <dgm:cxn modelId="{A2E6A15B-31A1-4099-9DF8-0A1D4F10A0CD}" type="presParOf" srcId="{AB168F0B-18C4-40EC-AD7E-F2ACF7978DCA}" destId="{98E2B987-CF9C-4AE8-81E7-D444B9A82232}" srcOrd="1" destOrd="0" presId="urn:microsoft.com/office/officeart/2005/8/layout/chevron2"/>
    <dgm:cxn modelId="{6A807BA5-0310-460C-9E97-AC31B0369EF9}" type="presParOf" srcId="{AB168F0B-18C4-40EC-AD7E-F2ACF7978DCA}" destId="{35C584F7-4F38-4D28-B84B-1A9F4824FDA9}" srcOrd="2" destOrd="0" presId="urn:microsoft.com/office/officeart/2005/8/layout/chevron2"/>
    <dgm:cxn modelId="{487C3FC9-5D95-4666-BC68-C731E836B27F}" type="presParOf" srcId="{35C584F7-4F38-4D28-B84B-1A9F4824FDA9}" destId="{727604E9-7858-452F-98AD-45F3028661D0}" srcOrd="0" destOrd="0" presId="urn:microsoft.com/office/officeart/2005/8/layout/chevron2"/>
    <dgm:cxn modelId="{F14504DA-D23C-4368-8AC3-7F2F0C4A71EB}" type="presParOf" srcId="{35C584F7-4F38-4D28-B84B-1A9F4824FDA9}" destId="{E14513CB-2586-44AA-A643-F9AF549ED2CA}" srcOrd="1" destOrd="0" presId="urn:microsoft.com/office/officeart/2005/8/layout/chevron2"/>
    <dgm:cxn modelId="{4750A74D-B643-433F-AC67-20CDB9EF460C}" type="presParOf" srcId="{AB168F0B-18C4-40EC-AD7E-F2ACF7978DCA}" destId="{660F3084-4F40-4609-9650-4EE7C7F5A727}" srcOrd="3" destOrd="0" presId="urn:microsoft.com/office/officeart/2005/8/layout/chevron2"/>
    <dgm:cxn modelId="{7FF87D53-3702-437C-8AC4-8E377A19EF85}" type="presParOf" srcId="{AB168F0B-18C4-40EC-AD7E-F2ACF7978DCA}" destId="{2B43778B-7ECC-45F8-A82C-6CC2DE3E38CC}" srcOrd="4" destOrd="0" presId="urn:microsoft.com/office/officeart/2005/8/layout/chevron2"/>
    <dgm:cxn modelId="{F3CB6049-0D3D-499B-84CE-E6988030CAC8}" type="presParOf" srcId="{2B43778B-7ECC-45F8-A82C-6CC2DE3E38CC}" destId="{5C3A1E8B-508E-49F6-995A-894514A85E4C}" srcOrd="0" destOrd="0" presId="urn:microsoft.com/office/officeart/2005/8/layout/chevron2"/>
    <dgm:cxn modelId="{9386CC24-C1BD-478B-9FD2-6CEFBAC4619C}" type="presParOf" srcId="{2B43778B-7ECC-45F8-A82C-6CC2DE3E38CC}" destId="{D6D22FCE-C811-48E7-9A55-07A8C188EC62}"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068C68-DB5D-4CEF-8BE5-BE899B4C16A6}" type="doc">
      <dgm:prSet loTypeId="urn:microsoft.com/office/officeart/2005/8/layout/list1" loCatId="list" qsTypeId="urn:microsoft.com/office/officeart/2005/8/quickstyle/simple1" qsCatId="simple" csTypeId="urn:microsoft.com/office/officeart/2005/8/colors/accent1_2" csCatId="accent1" phldr="1"/>
      <dgm:spPr/>
      <dgm:t>
        <a:bodyPr/>
        <a:lstStyle/>
        <a:p>
          <a:pPr rtl="1"/>
          <a:endParaRPr lang="fa-IR"/>
        </a:p>
      </dgm:t>
    </dgm:pt>
    <dgm:pt modelId="{B1DDA562-B773-4E6F-A8F3-DC7E0FD83B35}">
      <dgm:prSet phldrT="[Text]" custT="1"/>
      <dgm:spPr/>
      <dgm:t>
        <a:bodyPr/>
        <a:lstStyle/>
        <a:p>
          <a:pPr algn="ctr" rtl="1"/>
          <a:r>
            <a:rPr lang="fa-IR" sz="2400" dirty="0" smtClean="0"/>
            <a:t>تحلیل فروپاشی نقش ها و هویت های جنسیتی:</a:t>
          </a:r>
          <a:endParaRPr lang="fa-IR" sz="2400" dirty="0"/>
        </a:p>
      </dgm:t>
    </dgm:pt>
    <dgm:pt modelId="{44342912-4B0C-498E-9C40-4A3F1DC2E9A6}" type="parTrans" cxnId="{AED37B72-09B5-4D27-845A-50B33F4D7BB3}">
      <dgm:prSet/>
      <dgm:spPr/>
      <dgm:t>
        <a:bodyPr/>
        <a:lstStyle/>
        <a:p>
          <a:pPr rtl="1"/>
          <a:endParaRPr lang="fa-IR"/>
        </a:p>
      </dgm:t>
    </dgm:pt>
    <dgm:pt modelId="{1170EB84-A3A1-461E-88A5-147DE4EAA0FA}" type="sibTrans" cxnId="{AED37B72-09B5-4D27-845A-50B33F4D7BB3}">
      <dgm:prSet/>
      <dgm:spPr/>
      <dgm:t>
        <a:bodyPr/>
        <a:lstStyle/>
        <a:p>
          <a:pPr rtl="1"/>
          <a:endParaRPr lang="fa-IR"/>
        </a:p>
      </dgm:t>
    </dgm:pt>
    <dgm:pt modelId="{4C60B7B6-AFA5-4FB9-97BE-4D780FF2D68B}">
      <dgm:prSet phldrT="[Text]" custT="1"/>
      <dgm:spPr/>
      <dgm:t>
        <a:bodyPr/>
        <a:lstStyle/>
        <a:p>
          <a:pPr algn="r" rtl="1"/>
          <a:r>
            <a:rPr lang="fa-IR" sz="1400" dirty="0" smtClean="0"/>
            <a:t>مبهم شدن نقش های جنسیتی باعث می شود که کودکاندر توسعه قابلیت هایشان گیج و ناتوان شوند.</a:t>
          </a:r>
          <a:endParaRPr lang="fa-IR" sz="1400" dirty="0"/>
        </a:p>
      </dgm:t>
    </dgm:pt>
    <dgm:pt modelId="{19171FED-F712-4DE3-A63C-451BC9111DA4}" type="parTrans" cxnId="{4AD15CE3-B10B-4D13-84E1-878B452DA046}">
      <dgm:prSet/>
      <dgm:spPr/>
      <dgm:t>
        <a:bodyPr/>
        <a:lstStyle/>
        <a:p>
          <a:pPr rtl="1"/>
          <a:endParaRPr lang="fa-IR"/>
        </a:p>
      </dgm:t>
    </dgm:pt>
    <dgm:pt modelId="{73A83D13-F36D-4CFF-A1A2-1935E57B4D39}" type="sibTrans" cxnId="{4AD15CE3-B10B-4D13-84E1-878B452DA046}">
      <dgm:prSet/>
      <dgm:spPr/>
      <dgm:t>
        <a:bodyPr/>
        <a:lstStyle/>
        <a:p>
          <a:pPr rtl="1"/>
          <a:endParaRPr lang="fa-IR"/>
        </a:p>
      </dgm:t>
    </dgm:pt>
    <dgm:pt modelId="{F7ABFB55-11BD-43E8-A6D9-FD73F1F55DB4}">
      <dgm:prSet phldrT="[Text]" custT="1"/>
      <dgm:spPr/>
      <dgm:t>
        <a:bodyPr/>
        <a:lstStyle/>
        <a:p>
          <a:pPr algn="r" rtl="1"/>
          <a:r>
            <a:rPr lang="fa-IR" sz="1400" b="1" dirty="0" smtClean="0"/>
            <a:t>نتیجه : </a:t>
          </a:r>
          <a:r>
            <a:rPr lang="fa-IR" sz="1400" dirty="0" smtClean="0"/>
            <a:t>بی اخلاقی و رکود اقتصادی</a:t>
          </a:r>
          <a:endParaRPr lang="fa-IR" sz="1400" dirty="0"/>
        </a:p>
      </dgm:t>
    </dgm:pt>
    <dgm:pt modelId="{9FC7058B-AC96-4203-9FB5-C3B8B8C6A6A7}" type="parTrans" cxnId="{CC6B927F-3ECD-433C-BB41-82660C9BDE9D}">
      <dgm:prSet/>
      <dgm:spPr/>
      <dgm:t>
        <a:bodyPr/>
        <a:lstStyle/>
        <a:p>
          <a:pPr rtl="1"/>
          <a:endParaRPr lang="fa-IR"/>
        </a:p>
      </dgm:t>
    </dgm:pt>
    <dgm:pt modelId="{723C39F2-AA4D-478A-BA96-05E5E85C8F2A}" type="sibTrans" cxnId="{CC6B927F-3ECD-433C-BB41-82660C9BDE9D}">
      <dgm:prSet/>
      <dgm:spPr/>
      <dgm:t>
        <a:bodyPr/>
        <a:lstStyle/>
        <a:p>
          <a:pPr rtl="1"/>
          <a:endParaRPr lang="fa-IR"/>
        </a:p>
      </dgm:t>
    </dgm:pt>
    <dgm:pt modelId="{5D04FE41-F587-4347-ACF8-5031A6776431}">
      <dgm:prSet custT="1"/>
      <dgm:spPr/>
      <dgm:t>
        <a:bodyPr/>
        <a:lstStyle/>
        <a:p>
          <a:pPr algn="r" rtl="1"/>
          <a:r>
            <a:rPr lang="fa-IR" sz="1400" dirty="0" smtClean="0"/>
            <a:t>خانواده به عنوان واحد اصلی جامعه است که فرآیندهای جامعه پذیری کودکان در آن رخ می دهد.(رد استدلال لیبرالهای کلاسیک مبنی بر اینکه انسان ها از طریق انتخاب های عقلایی تکامل می یابند.)</a:t>
          </a:r>
        </a:p>
      </dgm:t>
    </dgm:pt>
    <dgm:pt modelId="{969E1642-1EFD-4A58-8807-7F9499C20622}" type="parTrans" cxnId="{85D931CF-32F1-4035-8747-D7FFCBCBA2B9}">
      <dgm:prSet/>
      <dgm:spPr/>
      <dgm:t>
        <a:bodyPr/>
        <a:lstStyle/>
        <a:p>
          <a:pPr rtl="1"/>
          <a:endParaRPr lang="fa-IR"/>
        </a:p>
      </dgm:t>
    </dgm:pt>
    <dgm:pt modelId="{6C24B5B6-0A7F-4E0C-BC07-5D986AE48CF1}" type="sibTrans" cxnId="{85D931CF-32F1-4035-8747-D7FFCBCBA2B9}">
      <dgm:prSet/>
      <dgm:spPr/>
      <dgm:t>
        <a:bodyPr/>
        <a:lstStyle/>
        <a:p>
          <a:pPr rtl="1"/>
          <a:endParaRPr lang="fa-IR"/>
        </a:p>
      </dgm:t>
    </dgm:pt>
    <dgm:pt modelId="{2654B733-54AE-42DE-B4A8-2B86855C563D}" type="pres">
      <dgm:prSet presAssocID="{F3068C68-DB5D-4CEF-8BE5-BE899B4C16A6}" presName="linear" presStyleCnt="0">
        <dgm:presLayoutVars>
          <dgm:dir/>
          <dgm:animLvl val="lvl"/>
          <dgm:resizeHandles val="exact"/>
        </dgm:presLayoutVars>
      </dgm:prSet>
      <dgm:spPr/>
      <dgm:t>
        <a:bodyPr/>
        <a:lstStyle/>
        <a:p>
          <a:pPr rtl="1"/>
          <a:endParaRPr lang="fa-IR"/>
        </a:p>
      </dgm:t>
    </dgm:pt>
    <dgm:pt modelId="{3D350BDE-AEFA-463A-AA8A-3C528268CD1F}" type="pres">
      <dgm:prSet presAssocID="{B1DDA562-B773-4E6F-A8F3-DC7E0FD83B35}" presName="parentLin" presStyleCnt="0"/>
      <dgm:spPr/>
    </dgm:pt>
    <dgm:pt modelId="{CBCF8C5F-841E-4A76-A3D2-C3B872D10E2A}" type="pres">
      <dgm:prSet presAssocID="{B1DDA562-B773-4E6F-A8F3-DC7E0FD83B35}" presName="parentLeftMargin" presStyleLbl="node1" presStyleIdx="0" presStyleCnt="4"/>
      <dgm:spPr/>
      <dgm:t>
        <a:bodyPr/>
        <a:lstStyle/>
        <a:p>
          <a:pPr rtl="1"/>
          <a:endParaRPr lang="fa-IR"/>
        </a:p>
      </dgm:t>
    </dgm:pt>
    <dgm:pt modelId="{81FAAC3B-E8E6-4C45-9D6F-2FD417B25DE5}" type="pres">
      <dgm:prSet presAssocID="{B1DDA562-B773-4E6F-A8F3-DC7E0FD83B35}" presName="parentText" presStyleLbl="node1" presStyleIdx="0" presStyleCnt="4">
        <dgm:presLayoutVars>
          <dgm:chMax val="0"/>
          <dgm:bulletEnabled val="1"/>
        </dgm:presLayoutVars>
      </dgm:prSet>
      <dgm:spPr/>
      <dgm:t>
        <a:bodyPr/>
        <a:lstStyle/>
        <a:p>
          <a:pPr rtl="1"/>
          <a:endParaRPr lang="fa-IR"/>
        </a:p>
      </dgm:t>
    </dgm:pt>
    <dgm:pt modelId="{CBA4AE32-40BF-4CFF-9BB9-D7B34195910E}" type="pres">
      <dgm:prSet presAssocID="{B1DDA562-B773-4E6F-A8F3-DC7E0FD83B35}" presName="negativeSpace" presStyleCnt="0"/>
      <dgm:spPr/>
    </dgm:pt>
    <dgm:pt modelId="{BD673A30-47F9-4496-A403-E1300A5DD044}" type="pres">
      <dgm:prSet presAssocID="{B1DDA562-B773-4E6F-A8F3-DC7E0FD83B35}" presName="childText" presStyleLbl="conFgAcc1" presStyleIdx="0" presStyleCnt="4">
        <dgm:presLayoutVars>
          <dgm:bulletEnabled val="1"/>
        </dgm:presLayoutVars>
      </dgm:prSet>
      <dgm:spPr/>
    </dgm:pt>
    <dgm:pt modelId="{8A67FF65-1FEA-44E5-964F-8CF4567075AE}" type="pres">
      <dgm:prSet presAssocID="{1170EB84-A3A1-461E-88A5-147DE4EAA0FA}" presName="spaceBetweenRectangles" presStyleCnt="0"/>
      <dgm:spPr/>
    </dgm:pt>
    <dgm:pt modelId="{50B8EC4E-857D-4ED8-B9D9-14D44892E282}" type="pres">
      <dgm:prSet presAssocID="{5D04FE41-F587-4347-ACF8-5031A6776431}" presName="parentLin" presStyleCnt="0"/>
      <dgm:spPr/>
    </dgm:pt>
    <dgm:pt modelId="{E87E7123-6F67-4F01-8DF6-E1EA9C755499}" type="pres">
      <dgm:prSet presAssocID="{5D04FE41-F587-4347-ACF8-5031A6776431}" presName="parentLeftMargin" presStyleLbl="node1" presStyleIdx="0" presStyleCnt="4"/>
      <dgm:spPr/>
      <dgm:t>
        <a:bodyPr/>
        <a:lstStyle/>
        <a:p>
          <a:pPr rtl="1"/>
          <a:endParaRPr lang="fa-IR"/>
        </a:p>
      </dgm:t>
    </dgm:pt>
    <dgm:pt modelId="{58E50B0C-EE54-47BC-BDB6-DDF1ADC177C2}" type="pres">
      <dgm:prSet presAssocID="{5D04FE41-F587-4347-ACF8-5031A6776431}" presName="parentText" presStyleLbl="node1" presStyleIdx="1" presStyleCnt="4">
        <dgm:presLayoutVars>
          <dgm:chMax val="0"/>
          <dgm:bulletEnabled val="1"/>
        </dgm:presLayoutVars>
      </dgm:prSet>
      <dgm:spPr/>
      <dgm:t>
        <a:bodyPr/>
        <a:lstStyle/>
        <a:p>
          <a:pPr rtl="1"/>
          <a:endParaRPr lang="fa-IR"/>
        </a:p>
      </dgm:t>
    </dgm:pt>
    <dgm:pt modelId="{FAFBC2B8-D0BE-4E08-A028-3DEAB5B68F4C}" type="pres">
      <dgm:prSet presAssocID="{5D04FE41-F587-4347-ACF8-5031A6776431}" presName="negativeSpace" presStyleCnt="0"/>
      <dgm:spPr/>
    </dgm:pt>
    <dgm:pt modelId="{F2BCE2BD-AA59-4163-8B87-7B7E3D7EA19A}" type="pres">
      <dgm:prSet presAssocID="{5D04FE41-F587-4347-ACF8-5031A6776431}" presName="childText" presStyleLbl="conFgAcc1" presStyleIdx="1" presStyleCnt="4">
        <dgm:presLayoutVars>
          <dgm:bulletEnabled val="1"/>
        </dgm:presLayoutVars>
      </dgm:prSet>
      <dgm:spPr/>
    </dgm:pt>
    <dgm:pt modelId="{B6A66BA5-6992-4FB5-B02D-316F9E867842}" type="pres">
      <dgm:prSet presAssocID="{6C24B5B6-0A7F-4E0C-BC07-5D986AE48CF1}" presName="spaceBetweenRectangles" presStyleCnt="0"/>
      <dgm:spPr/>
    </dgm:pt>
    <dgm:pt modelId="{8B39E30E-D26B-4760-B186-25366CF750E1}" type="pres">
      <dgm:prSet presAssocID="{4C60B7B6-AFA5-4FB9-97BE-4D780FF2D68B}" presName="parentLin" presStyleCnt="0"/>
      <dgm:spPr/>
    </dgm:pt>
    <dgm:pt modelId="{2B508CB8-CDF0-4045-9627-C64433FF1B45}" type="pres">
      <dgm:prSet presAssocID="{4C60B7B6-AFA5-4FB9-97BE-4D780FF2D68B}" presName="parentLeftMargin" presStyleLbl="node1" presStyleIdx="1" presStyleCnt="4"/>
      <dgm:spPr/>
      <dgm:t>
        <a:bodyPr/>
        <a:lstStyle/>
        <a:p>
          <a:pPr rtl="1"/>
          <a:endParaRPr lang="fa-IR"/>
        </a:p>
      </dgm:t>
    </dgm:pt>
    <dgm:pt modelId="{9CD57FE4-4B9C-458D-B2D8-8C4E81F89D0F}" type="pres">
      <dgm:prSet presAssocID="{4C60B7B6-AFA5-4FB9-97BE-4D780FF2D68B}" presName="parentText" presStyleLbl="node1" presStyleIdx="2" presStyleCnt="4">
        <dgm:presLayoutVars>
          <dgm:chMax val="0"/>
          <dgm:bulletEnabled val="1"/>
        </dgm:presLayoutVars>
      </dgm:prSet>
      <dgm:spPr/>
      <dgm:t>
        <a:bodyPr/>
        <a:lstStyle/>
        <a:p>
          <a:pPr rtl="1"/>
          <a:endParaRPr lang="fa-IR"/>
        </a:p>
      </dgm:t>
    </dgm:pt>
    <dgm:pt modelId="{01AB20B8-79CC-4562-89C4-10439E481810}" type="pres">
      <dgm:prSet presAssocID="{4C60B7B6-AFA5-4FB9-97BE-4D780FF2D68B}" presName="negativeSpace" presStyleCnt="0"/>
      <dgm:spPr/>
    </dgm:pt>
    <dgm:pt modelId="{9C5A9B4F-89A9-40BF-AA39-ABE1C1E8345D}" type="pres">
      <dgm:prSet presAssocID="{4C60B7B6-AFA5-4FB9-97BE-4D780FF2D68B}" presName="childText" presStyleLbl="conFgAcc1" presStyleIdx="2" presStyleCnt="4">
        <dgm:presLayoutVars>
          <dgm:bulletEnabled val="1"/>
        </dgm:presLayoutVars>
      </dgm:prSet>
      <dgm:spPr/>
    </dgm:pt>
    <dgm:pt modelId="{D1D2C318-4D09-4CC8-9DAA-5B0F0A581242}" type="pres">
      <dgm:prSet presAssocID="{73A83D13-F36D-4CFF-A1A2-1935E57B4D39}" presName="spaceBetweenRectangles" presStyleCnt="0"/>
      <dgm:spPr/>
    </dgm:pt>
    <dgm:pt modelId="{CEC7622F-A083-4A65-A80B-BE3D0C62BE60}" type="pres">
      <dgm:prSet presAssocID="{F7ABFB55-11BD-43E8-A6D9-FD73F1F55DB4}" presName="parentLin" presStyleCnt="0"/>
      <dgm:spPr/>
    </dgm:pt>
    <dgm:pt modelId="{62252FF1-1B36-44F2-8B2E-31C75AF3A5BA}" type="pres">
      <dgm:prSet presAssocID="{F7ABFB55-11BD-43E8-A6D9-FD73F1F55DB4}" presName="parentLeftMargin" presStyleLbl="node1" presStyleIdx="2" presStyleCnt="4"/>
      <dgm:spPr/>
      <dgm:t>
        <a:bodyPr/>
        <a:lstStyle/>
        <a:p>
          <a:pPr rtl="1"/>
          <a:endParaRPr lang="fa-IR"/>
        </a:p>
      </dgm:t>
    </dgm:pt>
    <dgm:pt modelId="{BE8E59FF-5E9C-4F45-9A38-5F8CC411F3DA}" type="pres">
      <dgm:prSet presAssocID="{F7ABFB55-11BD-43E8-A6D9-FD73F1F55DB4}" presName="parentText" presStyleLbl="node1" presStyleIdx="3" presStyleCnt="4">
        <dgm:presLayoutVars>
          <dgm:chMax val="0"/>
          <dgm:bulletEnabled val="1"/>
        </dgm:presLayoutVars>
      </dgm:prSet>
      <dgm:spPr/>
      <dgm:t>
        <a:bodyPr/>
        <a:lstStyle/>
        <a:p>
          <a:pPr rtl="1"/>
          <a:endParaRPr lang="fa-IR"/>
        </a:p>
      </dgm:t>
    </dgm:pt>
    <dgm:pt modelId="{A5375BE6-486A-4A18-909A-342889721543}" type="pres">
      <dgm:prSet presAssocID="{F7ABFB55-11BD-43E8-A6D9-FD73F1F55DB4}" presName="negativeSpace" presStyleCnt="0"/>
      <dgm:spPr/>
    </dgm:pt>
    <dgm:pt modelId="{BB5D58A5-EA36-4CE3-986E-7E488F94EBBD}" type="pres">
      <dgm:prSet presAssocID="{F7ABFB55-11BD-43E8-A6D9-FD73F1F55DB4}" presName="childText" presStyleLbl="conFgAcc1" presStyleIdx="3" presStyleCnt="4">
        <dgm:presLayoutVars>
          <dgm:bulletEnabled val="1"/>
        </dgm:presLayoutVars>
      </dgm:prSet>
      <dgm:spPr/>
    </dgm:pt>
  </dgm:ptLst>
  <dgm:cxnLst>
    <dgm:cxn modelId="{33B563E3-E4F0-4B99-A8C2-5EC580A6BA66}" type="presOf" srcId="{F3068C68-DB5D-4CEF-8BE5-BE899B4C16A6}" destId="{2654B733-54AE-42DE-B4A8-2B86855C563D}" srcOrd="0" destOrd="0" presId="urn:microsoft.com/office/officeart/2005/8/layout/list1"/>
    <dgm:cxn modelId="{1E5AC9C6-EDAD-4C48-964B-DBB848E1E53F}" type="presOf" srcId="{F7ABFB55-11BD-43E8-A6D9-FD73F1F55DB4}" destId="{BE8E59FF-5E9C-4F45-9A38-5F8CC411F3DA}" srcOrd="1" destOrd="0" presId="urn:microsoft.com/office/officeart/2005/8/layout/list1"/>
    <dgm:cxn modelId="{CC6B927F-3ECD-433C-BB41-82660C9BDE9D}" srcId="{F3068C68-DB5D-4CEF-8BE5-BE899B4C16A6}" destId="{F7ABFB55-11BD-43E8-A6D9-FD73F1F55DB4}" srcOrd="3" destOrd="0" parTransId="{9FC7058B-AC96-4203-9FB5-C3B8B8C6A6A7}" sibTransId="{723C39F2-AA4D-478A-BA96-05E5E85C8F2A}"/>
    <dgm:cxn modelId="{8BB08D09-BFE8-480A-9B37-129D3CD9EF59}" type="presOf" srcId="{4C60B7B6-AFA5-4FB9-97BE-4D780FF2D68B}" destId="{9CD57FE4-4B9C-458D-B2D8-8C4E81F89D0F}" srcOrd="1" destOrd="0" presId="urn:microsoft.com/office/officeart/2005/8/layout/list1"/>
    <dgm:cxn modelId="{AED37B72-09B5-4D27-845A-50B33F4D7BB3}" srcId="{F3068C68-DB5D-4CEF-8BE5-BE899B4C16A6}" destId="{B1DDA562-B773-4E6F-A8F3-DC7E0FD83B35}" srcOrd="0" destOrd="0" parTransId="{44342912-4B0C-498E-9C40-4A3F1DC2E9A6}" sibTransId="{1170EB84-A3A1-461E-88A5-147DE4EAA0FA}"/>
    <dgm:cxn modelId="{990F88A0-CB0A-408B-995B-2481838B232D}" type="presOf" srcId="{5D04FE41-F587-4347-ACF8-5031A6776431}" destId="{E87E7123-6F67-4F01-8DF6-E1EA9C755499}" srcOrd="0" destOrd="0" presId="urn:microsoft.com/office/officeart/2005/8/layout/list1"/>
    <dgm:cxn modelId="{97CFA0A0-0D1D-43D9-A8CA-8AD3DBA1168F}" type="presOf" srcId="{5D04FE41-F587-4347-ACF8-5031A6776431}" destId="{58E50B0C-EE54-47BC-BDB6-DDF1ADC177C2}" srcOrd="1" destOrd="0" presId="urn:microsoft.com/office/officeart/2005/8/layout/list1"/>
    <dgm:cxn modelId="{874E6966-BB32-4DA9-99EB-C653BB4DB3BD}" type="presOf" srcId="{F7ABFB55-11BD-43E8-A6D9-FD73F1F55DB4}" destId="{62252FF1-1B36-44F2-8B2E-31C75AF3A5BA}" srcOrd="0" destOrd="0" presId="urn:microsoft.com/office/officeart/2005/8/layout/list1"/>
    <dgm:cxn modelId="{4AD15CE3-B10B-4D13-84E1-878B452DA046}" srcId="{F3068C68-DB5D-4CEF-8BE5-BE899B4C16A6}" destId="{4C60B7B6-AFA5-4FB9-97BE-4D780FF2D68B}" srcOrd="2" destOrd="0" parTransId="{19171FED-F712-4DE3-A63C-451BC9111DA4}" sibTransId="{73A83D13-F36D-4CFF-A1A2-1935E57B4D39}"/>
    <dgm:cxn modelId="{10E992A8-5824-44C2-9B9F-97EB6533C5D0}" type="presOf" srcId="{B1DDA562-B773-4E6F-A8F3-DC7E0FD83B35}" destId="{81FAAC3B-E8E6-4C45-9D6F-2FD417B25DE5}" srcOrd="1" destOrd="0" presId="urn:microsoft.com/office/officeart/2005/8/layout/list1"/>
    <dgm:cxn modelId="{50EF10B5-C68C-416E-A0D8-F9457F8E9576}" type="presOf" srcId="{4C60B7B6-AFA5-4FB9-97BE-4D780FF2D68B}" destId="{2B508CB8-CDF0-4045-9627-C64433FF1B45}" srcOrd="0" destOrd="0" presId="urn:microsoft.com/office/officeart/2005/8/layout/list1"/>
    <dgm:cxn modelId="{F4984E4B-A647-46A3-8A57-A6CC41878EBD}" type="presOf" srcId="{B1DDA562-B773-4E6F-A8F3-DC7E0FD83B35}" destId="{CBCF8C5F-841E-4A76-A3D2-C3B872D10E2A}" srcOrd="0" destOrd="0" presId="urn:microsoft.com/office/officeart/2005/8/layout/list1"/>
    <dgm:cxn modelId="{85D931CF-32F1-4035-8747-D7FFCBCBA2B9}" srcId="{F3068C68-DB5D-4CEF-8BE5-BE899B4C16A6}" destId="{5D04FE41-F587-4347-ACF8-5031A6776431}" srcOrd="1" destOrd="0" parTransId="{969E1642-1EFD-4A58-8807-7F9499C20622}" sibTransId="{6C24B5B6-0A7F-4E0C-BC07-5D986AE48CF1}"/>
    <dgm:cxn modelId="{AA8A8791-656C-4D98-9362-81187AE015B2}" type="presParOf" srcId="{2654B733-54AE-42DE-B4A8-2B86855C563D}" destId="{3D350BDE-AEFA-463A-AA8A-3C528268CD1F}" srcOrd="0" destOrd="0" presId="urn:microsoft.com/office/officeart/2005/8/layout/list1"/>
    <dgm:cxn modelId="{DD9B7A82-9F91-43E5-8998-07AD167F7D10}" type="presParOf" srcId="{3D350BDE-AEFA-463A-AA8A-3C528268CD1F}" destId="{CBCF8C5F-841E-4A76-A3D2-C3B872D10E2A}" srcOrd="0" destOrd="0" presId="urn:microsoft.com/office/officeart/2005/8/layout/list1"/>
    <dgm:cxn modelId="{F52E72E1-C9B9-43C3-A0C1-8AD8D6266362}" type="presParOf" srcId="{3D350BDE-AEFA-463A-AA8A-3C528268CD1F}" destId="{81FAAC3B-E8E6-4C45-9D6F-2FD417B25DE5}" srcOrd="1" destOrd="0" presId="urn:microsoft.com/office/officeart/2005/8/layout/list1"/>
    <dgm:cxn modelId="{E866918D-E3DB-4327-9C26-F56FCFFE9793}" type="presParOf" srcId="{2654B733-54AE-42DE-B4A8-2B86855C563D}" destId="{CBA4AE32-40BF-4CFF-9BB9-D7B34195910E}" srcOrd="1" destOrd="0" presId="urn:microsoft.com/office/officeart/2005/8/layout/list1"/>
    <dgm:cxn modelId="{D3114DD4-051C-491D-AB00-E475758B17B4}" type="presParOf" srcId="{2654B733-54AE-42DE-B4A8-2B86855C563D}" destId="{BD673A30-47F9-4496-A403-E1300A5DD044}" srcOrd="2" destOrd="0" presId="urn:microsoft.com/office/officeart/2005/8/layout/list1"/>
    <dgm:cxn modelId="{B8A04C48-ED87-444E-9A5F-2CD3688F13F0}" type="presParOf" srcId="{2654B733-54AE-42DE-B4A8-2B86855C563D}" destId="{8A67FF65-1FEA-44E5-964F-8CF4567075AE}" srcOrd="3" destOrd="0" presId="urn:microsoft.com/office/officeart/2005/8/layout/list1"/>
    <dgm:cxn modelId="{93B3639E-46CD-4892-90A0-FFAAE9AB67CD}" type="presParOf" srcId="{2654B733-54AE-42DE-B4A8-2B86855C563D}" destId="{50B8EC4E-857D-4ED8-B9D9-14D44892E282}" srcOrd="4" destOrd="0" presId="urn:microsoft.com/office/officeart/2005/8/layout/list1"/>
    <dgm:cxn modelId="{ADDF6B45-8CFC-4818-9B9C-BC86AF2AFA6F}" type="presParOf" srcId="{50B8EC4E-857D-4ED8-B9D9-14D44892E282}" destId="{E87E7123-6F67-4F01-8DF6-E1EA9C755499}" srcOrd="0" destOrd="0" presId="urn:microsoft.com/office/officeart/2005/8/layout/list1"/>
    <dgm:cxn modelId="{72FA465B-1F95-4709-96BD-6CD355BEC9EA}" type="presParOf" srcId="{50B8EC4E-857D-4ED8-B9D9-14D44892E282}" destId="{58E50B0C-EE54-47BC-BDB6-DDF1ADC177C2}" srcOrd="1" destOrd="0" presId="urn:microsoft.com/office/officeart/2005/8/layout/list1"/>
    <dgm:cxn modelId="{8C293B46-A6C6-4C8D-B221-E12B61EBD450}" type="presParOf" srcId="{2654B733-54AE-42DE-B4A8-2B86855C563D}" destId="{FAFBC2B8-D0BE-4E08-A028-3DEAB5B68F4C}" srcOrd="5" destOrd="0" presId="urn:microsoft.com/office/officeart/2005/8/layout/list1"/>
    <dgm:cxn modelId="{45D3AA12-9723-4685-8E22-A23EA080F6E7}" type="presParOf" srcId="{2654B733-54AE-42DE-B4A8-2B86855C563D}" destId="{F2BCE2BD-AA59-4163-8B87-7B7E3D7EA19A}" srcOrd="6" destOrd="0" presId="urn:microsoft.com/office/officeart/2005/8/layout/list1"/>
    <dgm:cxn modelId="{31AFC2E8-F0CC-4889-96F1-3C85142BF66E}" type="presParOf" srcId="{2654B733-54AE-42DE-B4A8-2B86855C563D}" destId="{B6A66BA5-6992-4FB5-B02D-316F9E867842}" srcOrd="7" destOrd="0" presId="urn:microsoft.com/office/officeart/2005/8/layout/list1"/>
    <dgm:cxn modelId="{300DE6D2-3C2D-446C-BC46-8DE98BC80463}" type="presParOf" srcId="{2654B733-54AE-42DE-B4A8-2B86855C563D}" destId="{8B39E30E-D26B-4760-B186-25366CF750E1}" srcOrd="8" destOrd="0" presId="urn:microsoft.com/office/officeart/2005/8/layout/list1"/>
    <dgm:cxn modelId="{3D562FB6-E2CC-4ED6-A27A-66E35C9EDC76}" type="presParOf" srcId="{8B39E30E-D26B-4760-B186-25366CF750E1}" destId="{2B508CB8-CDF0-4045-9627-C64433FF1B45}" srcOrd="0" destOrd="0" presId="urn:microsoft.com/office/officeart/2005/8/layout/list1"/>
    <dgm:cxn modelId="{B9B338EF-8D75-4507-BD47-1BEA19C1F711}" type="presParOf" srcId="{8B39E30E-D26B-4760-B186-25366CF750E1}" destId="{9CD57FE4-4B9C-458D-B2D8-8C4E81F89D0F}" srcOrd="1" destOrd="0" presId="urn:microsoft.com/office/officeart/2005/8/layout/list1"/>
    <dgm:cxn modelId="{BFBC7B93-2786-4D46-8FD0-74F41FAAFA3B}" type="presParOf" srcId="{2654B733-54AE-42DE-B4A8-2B86855C563D}" destId="{01AB20B8-79CC-4562-89C4-10439E481810}" srcOrd="9" destOrd="0" presId="urn:microsoft.com/office/officeart/2005/8/layout/list1"/>
    <dgm:cxn modelId="{E9EEB21E-46C7-4DA0-BC0B-712F80842845}" type="presParOf" srcId="{2654B733-54AE-42DE-B4A8-2B86855C563D}" destId="{9C5A9B4F-89A9-40BF-AA39-ABE1C1E8345D}" srcOrd="10" destOrd="0" presId="urn:microsoft.com/office/officeart/2005/8/layout/list1"/>
    <dgm:cxn modelId="{F0B89A75-8A20-4BAF-A461-405299539507}" type="presParOf" srcId="{2654B733-54AE-42DE-B4A8-2B86855C563D}" destId="{D1D2C318-4D09-4CC8-9DAA-5B0F0A581242}" srcOrd="11" destOrd="0" presId="urn:microsoft.com/office/officeart/2005/8/layout/list1"/>
    <dgm:cxn modelId="{0FAE28E7-98F2-413D-97B5-90B307CAD11F}" type="presParOf" srcId="{2654B733-54AE-42DE-B4A8-2B86855C563D}" destId="{CEC7622F-A083-4A65-A80B-BE3D0C62BE60}" srcOrd="12" destOrd="0" presId="urn:microsoft.com/office/officeart/2005/8/layout/list1"/>
    <dgm:cxn modelId="{D2FE123D-1BDB-4BEA-979A-D90B9ECEC532}" type="presParOf" srcId="{CEC7622F-A083-4A65-A80B-BE3D0C62BE60}" destId="{62252FF1-1B36-44F2-8B2E-31C75AF3A5BA}" srcOrd="0" destOrd="0" presId="urn:microsoft.com/office/officeart/2005/8/layout/list1"/>
    <dgm:cxn modelId="{3826B290-64DC-4382-B123-6FFFF44EBB26}" type="presParOf" srcId="{CEC7622F-A083-4A65-A80B-BE3D0C62BE60}" destId="{BE8E59FF-5E9C-4F45-9A38-5F8CC411F3DA}" srcOrd="1" destOrd="0" presId="urn:microsoft.com/office/officeart/2005/8/layout/list1"/>
    <dgm:cxn modelId="{B188B8A5-7DFA-4380-96E9-F65089F61A10}" type="presParOf" srcId="{2654B733-54AE-42DE-B4A8-2B86855C563D}" destId="{A5375BE6-486A-4A18-909A-342889721543}" srcOrd="13" destOrd="0" presId="urn:microsoft.com/office/officeart/2005/8/layout/list1"/>
    <dgm:cxn modelId="{4114A7BC-1CBA-479C-A602-2C36751EE0D0}" type="presParOf" srcId="{2654B733-54AE-42DE-B4A8-2B86855C563D}" destId="{BB5D58A5-EA36-4CE3-986E-7E488F94EBBD}"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F41868B-7DE3-450D-AE91-D3A5E253A868}" type="datetimeFigureOut">
              <a:rPr lang="fa-IR" smtClean="0"/>
              <a:t>1435/03/02</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A601D7E0-C12F-445E-A4ED-61EF592D3363}" type="slidenum">
              <a:rPr lang="fa-IR" smtClean="0"/>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41868B-7DE3-450D-AE91-D3A5E253A868}" type="datetimeFigureOut">
              <a:rPr lang="fa-IR" smtClean="0"/>
              <a:t>1435/03/02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601D7E0-C12F-445E-A4ED-61EF592D3363}"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41868B-7DE3-450D-AE91-D3A5E253A868}" type="datetimeFigureOut">
              <a:rPr lang="fa-IR" smtClean="0"/>
              <a:t>1435/03/02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601D7E0-C12F-445E-A4ED-61EF592D3363}"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41868B-7DE3-450D-AE91-D3A5E253A868}" type="datetimeFigureOut">
              <a:rPr lang="fa-IR" smtClean="0"/>
              <a:t>1435/03/02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601D7E0-C12F-445E-A4ED-61EF592D3363}"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F41868B-7DE3-450D-AE91-D3A5E253A868}" type="datetimeFigureOut">
              <a:rPr lang="fa-IR" smtClean="0"/>
              <a:t>1435/03/02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601D7E0-C12F-445E-A4ED-61EF592D3363}" type="slidenum">
              <a:rPr lang="fa-IR" smtClean="0"/>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F41868B-7DE3-450D-AE91-D3A5E253A868}" type="datetimeFigureOut">
              <a:rPr lang="fa-IR" smtClean="0"/>
              <a:t>1435/03/02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601D7E0-C12F-445E-A4ED-61EF592D3363}"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F41868B-7DE3-450D-AE91-D3A5E253A868}" type="datetimeFigureOut">
              <a:rPr lang="fa-IR" smtClean="0"/>
              <a:t>1435/03/02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A601D7E0-C12F-445E-A4ED-61EF592D3363}"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F41868B-7DE3-450D-AE91-D3A5E253A868}" type="datetimeFigureOut">
              <a:rPr lang="fa-IR" smtClean="0"/>
              <a:t>1435/03/02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A601D7E0-C12F-445E-A4ED-61EF592D3363}"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41868B-7DE3-450D-AE91-D3A5E253A868}" type="datetimeFigureOut">
              <a:rPr lang="fa-IR" smtClean="0"/>
              <a:t>1435/03/02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A601D7E0-C12F-445E-A4ED-61EF592D3363}"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F41868B-7DE3-450D-AE91-D3A5E253A868}" type="datetimeFigureOut">
              <a:rPr lang="fa-IR" smtClean="0"/>
              <a:t>1435/03/02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601D7E0-C12F-445E-A4ED-61EF592D3363}"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F41868B-7DE3-450D-AE91-D3A5E253A868}" type="datetimeFigureOut">
              <a:rPr lang="fa-IR" smtClean="0"/>
              <a:t>1435/03/02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A601D7E0-C12F-445E-A4ED-61EF592D3363}" type="slidenum">
              <a:rPr lang="fa-IR" smtClean="0"/>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F41868B-7DE3-450D-AE91-D3A5E253A868}" type="datetimeFigureOut">
              <a:rPr lang="fa-IR" smtClean="0"/>
              <a:t>1435/03/02</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601D7E0-C12F-445E-A4ED-61EF592D3363}" type="slidenum">
              <a:rPr lang="fa-IR" smtClean="0"/>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اقتصاد سیاسی جنسیت</a:t>
            </a:r>
            <a:endParaRPr lang="fa-IR" dirty="0"/>
          </a:p>
        </p:txBody>
      </p:sp>
      <p:sp>
        <p:nvSpPr>
          <p:cNvPr id="3" name="Subtitle 2"/>
          <p:cNvSpPr>
            <a:spLocks noGrp="1"/>
          </p:cNvSpPr>
          <p:nvPr>
            <p:ph type="subTitle" idx="1"/>
          </p:nvPr>
        </p:nvSpPr>
        <p:spPr/>
        <p:txBody>
          <a:bodyPr/>
          <a:lstStyle/>
          <a:p>
            <a:endParaRPr lang="fa-IR" dirty="0"/>
          </a:p>
        </p:txBody>
      </p:sp>
    </p:spTree>
    <p:extLst>
      <p:ext uri="{BB962C8B-B14F-4D97-AF65-F5344CB8AC3E}">
        <p14:creationId xmlns:p14="http://schemas.microsoft.com/office/powerpoint/2010/main" val="337645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fa-IR" dirty="0"/>
          </a:p>
        </p:txBody>
      </p:sp>
      <p:sp>
        <p:nvSpPr>
          <p:cNvPr id="3" name="Content Placeholder 2"/>
          <p:cNvSpPr>
            <a:spLocks noGrp="1"/>
          </p:cNvSpPr>
          <p:nvPr>
            <p:ph idx="1"/>
          </p:nvPr>
        </p:nvSpPr>
        <p:spPr/>
        <p:txBody>
          <a:bodyPr/>
          <a:lstStyle/>
          <a:p>
            <a:pPr marL="0" indent="0">
              <a:buNone/>
            </a:pPr>
            <a:r>
              <a:rPr lang="fa-IR" dirty="0"/>
              <a:t>2.جنسیت در اقتصاد سیاسی لیبرالیسم کلاسیک</a:t>
            </a:r>
            <a:br>
              <a:rPr lang="fa-IR" dirty="0"/>
            </a:br>
            <a:r>
              <a:rPr lang="fa-IR" dirty="0"/>
              <a:t>2-1 تبیین هایی پیرامون نقش های </a:t>
            </a:r>
            <a:r>
              <a:rPr lang="fa-IR" dirty="0" smtClean="0"/>
              <a:t>جنسیتی</a:t>
            </a:r>
          </a:p>
          <a:p>
            <a:pPr marL="0" indent="0">
              <a:buNone/>
            </a:pPr>
            <a:r>
              <a:rPr lang="fa-IR" dirty="0" smtClean="0">
                <a:cs typeface="B Mitra" pitchFamily="2" charset="-78"/>
              </a:rPr>
              <a:t>2 – 1 - 1 عوامل تفاوت ها میان نقش ها و دستاوردهای اجتماعی زنان و مردان</a:t>
            </a:r>
            <a:endParaRPr lang="fa-IR" dirty="0">
              <a:cs typeface="B Mitra" pitchFamily="2" charset="-78"/>
            </a:endParaRPr>
          </a:p>
        </p:txBody>
      </p:sp>
    </p:spTree>
    <p:extLst>
      <p:ext uri="{BB962C8B-B14F-4D97-AF65-F5344CB8AC3E}">
        <p14:creationId xmlns:p14="http://schemas.microsoft.com/office/powerpoint/2010/main" val="2590432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980728"/>
            <a:ext cx="8229600" cy="724942"/>
          </a:xfrm>
        </p:spPr>
        <p:txBody>
          <a:bodyPr>
            <a:noAutofit/>
          </a:bodyPr>
          <a:lstStyle/>
          <a:p>
            <a:r>
              <a:rPr lang="fa-IR" sz="3200" dirty="0">
                <a:cs typeface="B Mitra" pitchFamily="2" charset="-78"/>
              </a:rPr>
              <a:t>2 – 1 - 1 عوامل تفاوت ها میان نقش ها و دستاوردهای اجتماعی زنان و مردان</a:t>
            </a:r>
            <a:br>
              <a:rPr lang="fa-IR" sz="3200" dirty="0">
                <a:cs typeface="B Mitra" pitchFamily="2" charset="-78"/>
              </a:rPr>
            </a:br>
            <a:endParaRPr lang="fa-IR" sz="3200" dirty="0"/>
          </a:p>
        </p:txBody>
      </p:sp>
      <p:sp>
        <p:nvSpPr>
          <p:cNvPr id="3" name="Content Placeholder 2"/>
          <p:cNvSpPr>
            <a:spLocks noGrp="1"/>
          </p:cNvSpPr>
          <p:nvPr>
            <p:ph idx="1"/>
          </p:nvPr>
        </p:nvSpPr>
        <p:spPr/>
        <p:txBody>
          <a:bodyPr/>
          <a:lstStyle/>
          <a:p>
            <a:pPr marL="0" indent="0">
              <a:buNone/>
            </a:pPr>
            <a:r>
              <a:rPr lang="fa-IR" dirty="0" smtClean="0"/>
              <a:t>الف) قابلیت های زنان</a:t>
            </a:r>
          </a:p>
          <a:p>
            <a:pPr marL="0" indent="0">
              <a:buNone/>
            </a:pPr>
            <a:r>
              <a:rPr lang="fa-IR" dirty="0" smtClean="0"/>
              <a:t>ب) اولویت های زنان</a:t>
            </a:r>
          </a:p>
          <a:p>
            <a:pPr marL="0" indent="0">
              <a:buNone/>
            </a:pPr>
            <a:r>
              <a:rPr lang="fa-IR" dirty="0" smtClean="0"/>
              <a:t>ج) عدم توازن در بازار</a:t>
            </a:r>
          </a:p>
          <a:p>
            <a:pPr marL="0" indent="0">
              <a:buNone/>
            </a:pPr>
            <a:r>
              <a:rPr lang="fa-IR" dirty="0" smtClean="0"/>
              <a:t>د) مداخله دولت</a:t>
            </a:r>
            <a:endParaRPr lang="fa-IR" dirty="0"/>
          </a:p>
        </p:txBody>
      </p:sp>
    </p:spTree>
    <p:extLst>
      <p:ext uri="{BB962C8B-B14F-4D97-AF65-F5344CB8AC3E}">
        <p14:creationId xmlns:p14="http://schemas.microsoft.com/office/powerpoint/2010/main" val="1978173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700808"/>
            <a:ext cx="8229600" cy="508918"/>
          </a:xfrm>
        </p:spPr>
        <p:txBody>
          <a:bodyPr>
            <a:noAutofit/>
          </a:bodyPr>
          <a:lstStyle/>
          <a:p>
            <a:pPr algn="r"/>
            <a:r>
              <a:rPr lang="fa-IR" sz="3200" dirty="0">
                <a:cs typeface="B Mitra" pitchFamily="2" charset="-78"/>
              </a:rPr>
              <a:t>2 – 1 - 1 عوامل تفاوت ها میان نقش ها و دستاوردهای اجتماعی زنان و </a:t>
            </a:r>
            <a:r>
              <a:rPr lang="fa-IR" sz="3200" dirty="0" smtClean="0">
                <a:cs typeface="B Mitra" pitchFamily="2" charset="-78"/>
              </a:rPr>
              <a:t>مردان</a:t>
            </a:r>
            <a:br>
              <a:rPr lang="fa-IR" sz="3200" dirty="0" smtClean="0">
                <a:cs typeface="B Mitra" pitchFamily="2" charset="-78"/>
              </a:rPr>
            </a:br>
            <a:r>
              <a:rPr lang="fa-IR" sz="3200" dirty="0"/>
              <a:t>الف) قابلیت های زنان</a:t>
            </a:r>
            <a:br>
              <a:rPr lang="fa-IR" sz="3200" dirty="0"/>
            </a:br>
            <a:endParaRPr lang="fa-IR" sz="3200" dirty="0"/>
          </a:p>
        </p:txBody>
      </p:sp>
      <p:sp>
        <p:nvSpPr>
          <p:cNvPr id="3" name="Content Placeholder 2"/>
          <p:cNvSpPr>
            <a:spLocks noGrp="1"/>
          </p:cNvSpPr>
          <p:nvPr>
            <p:ph idx="1"/>
          </p:nvPr>
        </p:nvSpPr>
        <p:spPr/>
        <p:txBody>
          <a:bodyPr/>
          <a:lstStyle/>
          <a:p>
            <a:pPr marL="0" indent="0">
              <a:buNone/>
            </a:pPr>
            <a:r>
              <a:rPr lang="fa-IR" dirty="0" smtClean="0"/>
              <a:t>آنها وجود قابلیت های خاص زنان و مردان که به تفاوت در میزان موفقیت آنها در بازار منجر می شود را انکار نمی کنند.</a:t>
            </a:r>
          </a:p>
          <a:p>
            <a:pPr marL="0" indent="0">
              <a:buNone/>
            </a:pPr>
            <a:r>
              <a:rPr lang="fa-IR" dirty="0" smtClean="0"/>
              <a:t>شاهد : ثبات نسبی نقش های جنسیتی</a:t>
            </a:r>
          </a:p>
          <a:p>
            <a:pPr marL="0" indent="0">
              <a:buNone/>
            </a:pPr>
            <a:endParaRPr lang="fa-IR" dirty="0"/>
          </a:p>
        </p:txBody>
      </p:sp>
    </p:spTree>
    <p:extLst>
      <p:ext uri="{BB962C8B-B14F-4D97-AF65-F5344CB8AC3E}">
        <p14:creationId xmlns:p14="http://schemas.microsoft.com/office/powerpoint/2010/main" val="3874884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24744"/>
            <a:ext cx="8229600" cy="1143000"/>
          </a:xfrm>
        </p:spPr>
        <p:txBody>
          <a:bodyPr>
            <a:noAutofit/>
          </a:bodyPr>
          <a:lstStyle/>
          <a:p>
            <a:pPr algn="r"/>
            <a:r>
              <a:rPr lang="fa-IR" sz="3600" dirty="0">
                <a:cs typeface="B Mitra" pitchFamily="2" charset="-78"/>
              </a:rPr>
              <a:t> </a:t>
            </a:r>
            <a:r>
              <a:rPr lang="fa-IR" sz="3600" dirty="0" smtClean="0">
                <a:cs typeface="B Mitra" pitchFamily="2" charset="-78"/>
              </a:rPr>
              <a:t>2– </a:t>
            </a:r>
            <a:r>
              <a:rPr lang="fa-IR" sz="3600" dirty="0">
                <a:cs typeface="B Mitra" pitchFamily="2" charset="-78"/>
              </a:rPr>
              <a:t>1 - 1 عوامل تفاوت ها میان نقش ها و دستاوردهای اجتماعی زنان و مردان</a:t>
            </a:r>
            <a:br>
              <a:rPr lang="fa-IR" sz="3600" dirty="0">
                <a:cs typeface="B Mitra" pitchFamily="2" charset="-78"/>
              </a:rPr>
            </a:br>
            <a:r>
              <a:rPr lang="fa-IR" sz="3600" dirty="0"/>
              <a:t>الف) قابلیت های زنان</a:t>
            </a:r>
            <a:br>
              <a:rPr lang="fa-IR" sz="3600" dirty="0"/>
            </a:br>
            <a:endParaRPr lang="fa-IR" sz="3600" dirty="0"/>
          </a:p>
        </p:txBody>
      </p:sp>
      <p:sp>
        <p:nvSpPr>
          <p:cNvPr id="3" name="Content Placeholder 2"/>
          <p:cNvSpPr>
            <a:spLocks noGrp="1"/>
          </p:cNvSpPr>
          <p:nvPr>
            <p:ph idx="1"/>
          </p:nvPr>
        </p:nvSpPr>
        <p:spPr/>
        <p:txBody>
          <a:bodyPr/>
          <a:lstStyle/>
          <a:p>
            <a:r>
              <a:rPr lang="fa-IR" dirty="0" smtClean="0"/>
              <a:t>آرای اندیشمندان ( با توجه به سیر تاریخی) :</a:t>
            </a:r>
          </a:p>
          <a:p>
            <a:pPr marL="514350" indent="-514350">
              <a:buAutoNum type="arabicPeriod"/>
            </a:pPr>
            <a:r>
              <a:rPr lang="fa-IR" dirty="0" smtClean="0"/>
              <a:t>گری بکر </a:t>
            </a:r>
          </a:p>
          <a:p>
            <a:pPr marL="0" indent="0">
              <a:buNone/>
            </a:pPr>
            <a:r>
              <a:rPr lang="fa-IR" dirty="0" smtClean="0"/>
              <a:t>«اگر زنان در خانه داری بهتر از مردان هستند بنابرین کارآمدی اقتصادی ایجاب میکند تا آنها بر کارهای خانه داری متمرکز شوند و در ازای دریافت سهمی از درآمد همسرشان خدمات مذکور را ارایه دهند.» ( </a:t>
            </a:r>
            <a:r>
              <a:rPr lang="en-US" dirty="0" smtClean="0"/>
              <a:t>A Treatise on family</a:t>
            </a:r>
            <a:r>
              <a:rPr lang="fa-IR" dirty="0" smtClean="0"/>
              <a:t> )</a:t>
            </a:r>
            <a:endParaRPr lang="fa-IR" dirty="0"/>
          </a:p>
        </p:txBody>
      </p:sp>
    </p:spTree>
    <p:extLst>
      <p:ext uri="{BB962C8B-B14F-4D97-AF65-F5344CB8AC3E}">
        <p14:creationId xmlns:p14="http://schemas.microsoft.com/office/powerpoint/2010/main" val="2975950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2800" dirty="0">
                <a:cs typeface="B Mitra" pitchFamily="2" charset="-78"/>
              </a:rPr>
              <a:t> </a:t>
            </a:r>
            <a:r>
              <a:rPr lang="fa-IR" sz="2800" dirty="0" smtClean="0">
                <a:cs typeface="B Mitra" pitchFamily="2" charset="-78"/>
              </a:rPr>
              <a:t>2– </a:t>
            </a:r>
            <a:r>
              <a:rPr lang="fa-IR" sz="2800" dirty="0">
                <a:cs typeface="B Mitra" pitchFamily="2" charset="-78"/>
              </a:rPr>
              <a:t>1 - 1 عوامل تفاوت ها میان نقش ها و دستاوردهای اجتماعی زنان و مردان</a:t>
            </a:r>
            <a:br>
              <a:rPr lang="fa-IR" sz="2800" dirty="0">
                <a:cs typeface="B Mitra" pitchFamily="2" charset="-78"/>
              </a:rPr>
            </a:br>
            <a:r>
              <a:rPr lang="fa-IR" sz="2800" dirty="0"/>
              <a:t>الف) قابلیت های زنان</a:t>
            </a:r>
            <a:br>
              <a:rPr lang="fa-IR" sz="2800" dirty="0"/>
            </a:br>
            <a:endParaRPr lang="fa-IR" sz="2800" dirty="0"/>
          </a:p>
        </p:txBody>
      </p:sp>
      <p:sp>
        <p:nvSpPr>
          <p:cNvPr id="3" name="Content Placeholder 2"/>
          <p:cNvSpPr>
            <a:spLocks noGrp="1"/>
          </p:cNvSpPr>
          <p:nvPr>
            <p:ph idx="1"/>
          </p:nvPr>
        </p:nvSpPr>
        <p:spPr/>
        <p:txBody>
          <a:bodyPr/>
          <a:lstStyle/>
          <a:p>
            <a:r>
              <a:rPr lang="fa-IR" dirty="0" smtClean="0"/>
              <a:t>آرای دانشمندان:</a:t>
            </a:r>
          </a:p>
          <a:p>
            <a:pPr marL="0" indent="0">
              <a:buNone/>
            </a:pPr>
            <a:r>
              <a:rPr lang="fa-IR" dirty="0" smtClean="0"/>
              <a:t>2. ریچارد مکنزی و گوردن تولوک:</a:t>
            </a:r>
          </a:p>
          <a:p>
            <a:pPr marL="0" indent="0">
              <a:buNone/>
            </a:pPr>
            <a:r>
              <a:rPr lang="fa-IR" dirty="0" smtClean="0"/>
              <a:t>این دو با بسط آرای گری بکر خانواده را واحد تولیدی توصیف کردند که همانند شرکتی عمل می نمود که تلاش می کرد برای به حداکثر رساندن سود کارآمد ترین تقسیم کار را ایجاد کند. </a:t>
            </a:r>
            <a:endParaRPr lang="fa-IR" dirty="0"/>
          </a:p>
        </p:txBody>
      </p:sp>
    </p:spTree>
    <p:extLst>
      <p:ext uri="{BB962C8B-B14F-4D97-AF65-F5344CB8AC3E}">
        <p14:creationId xmlns:p14="http://schemas.microsoft.com/office/powerpoint/2010/main" val="3150138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2800" dirty="0" smtClean="0">
                <a:cs typeface="B Mitra" pitchFamily="2" charset="-78"/>
              </a:rPr>
              <a:t>2 </a:t>
            </a:r>
            <a:r>
              <a:rPr lang="fa-IR" sz="2800" dirty="0">
                <a:cs typeface="B Mitra" pitchFamily="2" charset="-78"/>
              </a:rPr>
              <a:t>– 1 - 1 عوامل تفاوت ها میان نقش ها و دستاوردهای اجتماعی زنان و مردان</a:t>
            </a:r>
            <a:br>
              <a:rPr lang="fa-IR" sz="2800" dirty="0">
                <a:cs typeface="B Mitra" pitchFamily="2" charset="-78"/>
              </a:rPr>
            </a:br>
            <a:r>
              <a:rPr lang="fa-IR" sz="2800" dirty="0"/>
              <a:t>الف) </a:t>
            </a:r>
            <a:r>
              <a:rPr lang="fa-IR" sz="2800" dirty="0" smtClean="0"/>
              <a:t>اولویت های زنان</a:t>
            </a:r>
            <a:r>
              <a:rPr lang="fa-IR" sz="2800" dirty="0"/>
              <a:t/>
            </a:r>
            <a:br>
              <a:rPr lang="fa-IR" sz="2800" dirty="0"/>
            </a:br>
            <a:endParaRPr lang="fa-IR" sz="2800" dirty="0"/>
          </a:p>
        </p:txBody>
      </p:sp>
      <p:sp>
        <p:nvSpPr>
          <p:cNvPr id="3" name="Content Placeholder 2"/>
          <p:cNvSpPr>
            <a:spLocks noGrp="1"/>
          </p:cNvSpPr>
          <p:nvPr>
            <p:ph idx="1"/>
          </p:nvPr>
        </p:nvSpPr>
        <p:spPr/>
        <p:txBody>
          <a:bodyPr/>
          <a:lstStyle/>
          <a:p>
            <a:r>
              <a:rPr lang="fa-IR" dirty="0" smtClean="0"/>
              <a:t>لیبرالهای کلاسیک بخش عمده تفاوت میان نقش ها و دستمزدهای زنان و مردان را به انتخاب های عقلایی افراد منفعت طلب نسبت می دهند.</a:t>
            </a:r>
          </a:p>
          <a:p>
            <a:r>
              <a:rPr lang="fa-IR" dirty="0" smtClean="0"/>
              <a:t>بسیاری از زنان عمیقا تمایل به کارهای خانه و خانه داری دارند . لذا اگر زنان به جای کسب تحصیل، مهارت های شغلی و تجربه کاری، ازدواج کردن و بزرگ کردن بچه را انتخاب کرده اند نتیجه این انتخاب این است که بهره وری آنها در بازار پایین خواهد بود.</a:t>
            </a:r>
            <a:endParaRPr lang="fa-IR" dirty="0"/>
          </a:p>
        </p:txBody>
      </p:sp>
    </p:spTree>
    <p:extLst>
      <p:ext uri="{BB962C8B-B14F-4D97-AF65-F5344CB8AC3E}">
        <p14:creationId xmlns:p14="http://schemas.microsoft.com/office/powerpoint/2010/main" val="1956208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z="2800" dirty="0">
                <a:cs typeface="B Mitra" pitchFamily="2" charset="-78"/>
              </a:rPr>
              <a:t> 2</a:t>
            </a:r>
            <a:r>
              <a:rPr lang="fa-IR" sz="2800" dirty="0" smtClean="0">
                <a:cs typeface="B Mitra" pitchFamily="2" charset="-78"/>
              </a:rPr>
              <a:t>– </a:t>
            </a:r>
            <a:r>
              <a:rPr lang="fa-IR" sz="2800" dirty="0">
                <a:cs typeface="B Mitra" pitchFamily="2" charset="-78"/>
              </a:rPr>
              <a:t>1 - 1 عوامل تفاوت ها میان نقش ها و دستاوردهای اجتماعی زنان و مردان</a:t>
            </a:r>
            <a:br>
              <a:rPr lang="fa-IR" sz="2800" dirty="0">
                <a:cs typeface="B Mitra" pitchFamily="2" charset="-78"/>
              </a:rPr>
            </a:br>
            <a:r>
              <a:rPr lang="fa-IR" sz="2800" dirty="0"/>
              <a:t>الف) </a:t>
            </a:r>
            <a:r>
              <a:rPr lang="fa-IR" sz="2800" dirty="0" smtClean="0"/>
              <a:t>اولویت های زنان</a:t>
            </a:r>
            <a:r>
              <a:rPr lang="fa-IR" sz="2800" dirty="0"/>
              <a:t/>
            </a:r>
            <a:br>
              <a:rPr lang="fa-IR" sz="2800" dirty="0"/>
            </a:br>
            <a:endParaRPr lang="fa-IR" sz="2800" dirty="0"/>
          </a:p>
        </p:txBody>
      </p:sp>
      <p:sp>
        <p:nvSpPr>
          <p:cNvPr id="3" name="Content Placeholder 2"/>
          <p:cNvSpPr>
            <a:spLocks noGrp="1"/>
          </p:cNvSpPr>
          <p:nvPr>
            <p:ph idx="1"/>
          </p:nvPr>
        </p:nvSpPr>
        <p:spPr/>
        <p:txBody>
          <a:bodyPr>
            <a:normAutofit/>
          </a:bodyPr>
          <a:lstStyle/>
          <a:p>
            <a:r>
              <a:rPr lang="fa-IR" sz="2000" dirty="0" smtClean="0"/>
              <a:t>اگر توانایی کسب درآمد از سوی زنان کمتر از مردان است کارایی ایجاب می کند تا زنان به کارهای بدون مزد در خانه بپردازند اما شوهرانشان که بهره وری بیش تری دارند برای دستمزد کار کنند.</a:t>
            </a:r>
            <a:endParaRPr lang="fa-IR" sz="2000" dirty="0"/>
          </a:p>
        </p:txBody>
      </p:sp>
    </p:spTree>
    <p:extLst>
      <p:ext uri="{BB962C8B-B14F-4D97-AF65-F5344CB8AC3E}">
        <p14:creationId xmlns:p14="http://schemas.microsoft.com/office/powerpoint/2010/main" val="1566913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dirty="0">
                <a:cs typeface="B Mitra" pitchFamily="2" charset="-78"/>
              </a:rPr>
              <a:t> </a:t>
            </a:r>
            <a:r>
              <a:rPr lang="fa-IR" sz="2800" dirty="0" smtClean="0">
                <a:cs typeface="B Mitra" pitchFamily="2" charset="-78"/>
              </a:rPr>
              <a:t>2– </a:t>
            </a:r>
            <a:r>
              <a:rPr lang="fa-IR" sz="2800" dirty="0">
                <a:cs typeface="B Mitra" pitchFamily="2" charset="-78"/>
              </a:rPr>
              <a:t>1 - 1 عوامل تفاوت ها میان نقش ها و دستاوردهای اجتماعی زنان و مردان</a:t>
            </a:r>
            <a:br>
              <a:rPr lang="fa-IR" sz="2800" dirty="0">
                <a:cs typeface="B Mitra" pitchFamily="2" charset="-78"/>
              </a:rPr>
            </a:br>
            <a:r>
              <a:rPr lang="fa-IR" sz="2800" dirty="0"/>
              <a:t>الف) </a:t>
            </a:r>
            <a:r>
              <a:rPr lang="fa-IR" sz="2800" dirty="0" smtClean="0"/>
              <a:t>عدم توازن در بازار</a:t>
            </a:r>
            <a:endParaRPr lang="fa-IR" sz="2800" dirty="0"/>
          </a:p>
        </p:txBody>
      </p:sp>
      <p:sp>
        <p:nvSpPr>
          <p:cNvPr id="3" name="Content Placeholder 2"/>
          <p:cNvSpPr>
            <a:spLocks noGrp="1"/>
          </p:cNvSpPr>
          <p:nvPr>
            <p:ph idx="1"/>
          </p:nvPr>
        </p:nvSpPr>
        <p:spPr/>
        <p:txBody>
          <a:bodyPr>
            <a:normAutofit/>
          </a:bodyPr>
          <a:lstStyle/>
          <a:p>
            <a:r>
              <a:rPr lang="fa-IR" sz="2000" dirty="0" smtClean="0"/>
              <a:t>آنها بر این باورند که بازار نتوانسته است زنان جویای کار را به سرعت جذب کند. </a:t>
            </a:r>
          </a:p>
          <a:p>
            <a:r>
              <a:rPr lang="fa-IR" sz="2000" dirty="0" smtClean="0"/>
              <a:t>از طرفی سرازیر شدن عرضه مازاد نیروی کار زنان تنها به برخی مشاغل خاص دستمزد این مشاغل را حتی از سطح معمول هم پایین تر آورده.</a:t>
            </a:r>
            <a:endParaRPr lang="fa-IR" sz="2000" dirty="0"/>
          </a:p>
        </p:txBody>
      </p:sp>
    </p:spTree>
    <p:extLst>
      <p:ext uri="{BB962C8B-B14F-4D97-AF65-F5344CB8AC3E}">
        <p14:creationId xmlns:p14="http://schemas.microsoft.com/office/powerpoint/2010/main" val="360815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3">
                                            <p:txEl>
                                              <p:pRg st="0" end="0"/>
                                            </p:txEl>
                                          </p:spTgt>
                                        </p:tgtEl>
                                        <p:attrNameLst>
                                          <p:attrName>style.color</p:attrName>
                                        </p:attrNameLst>
                                      </p:cBhvr>
                                      <p:to>
                                        <a:schemeClr val="bg1"/>
                                      </p:to>
                                    </p:animClr>
                                    <p:animClr clrSpc="rgb" dir="cw">
                                      <p:cBhvr>
                                        <p:cTn id="7" dur="250" autoRev="1" fill="remove"/>
                                        <p:tgtEl>
                                          <p:spTgt spid="3">
                                            <p:txEl>
                                              <p:pRg st="0" end="0"/>
                                            </p:txEl>
                                          </p:spTgt>
                                        </p:tgtEl>
                                        <p:attrNameLst>
                                          <p:attrName>fillcolor</p:attrName>
                                        </p:attrNameLst>
                                      </p:cBhvr>
                                      <p:to>
                                        <a:schemeClr val="bg1"/>
                                      </p:to>
                                    </p:animClr>
                                    <p:set>
                                      <p:cBhvr>
                                        <p:cTn id="8" dur="250" autoRev="1" fill="remove"/>
                                        <p:tgtEl>
                                          <p:spTgt spid="3">
                                            <p:txEl>
                                              <p:pRg st="0" end="0"/>
                                            </p:txEl>
                                          </p:spTgt>
                                        </p:tgtEl>
                                        <p:attrNameLst>
                                          <p:attrName>fill.type</p:attrName>
                                        </p:attrNameLst>
                                      </p:cBhvr>
                                      <p:to>
                                        <p:strVal val="solid"/>
                                      </p:to>
                                    </p:set>
                                    <p:set>
                                      <p:cBhvr>
                                        <p:cTn id="9" dur="250" autoRev="1" fill="remove"/>
                                        <p:tgtEl>
                                          <p:spTgt spid="3">
                                            <p:txEl>
                                              <p:pRg st="0" end="0"/>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27" presetClass="emph" presetSubtype="0" fill="remove" grpId="0" nodeType="clickEffect">
                                  <p:stCondLst>
                                    <p:cond delay="0"/>
                                  </p:stCondLst>
                                  <p:childTnLst>
                                    <p:animClr clrSpc="rgb" dir="cw">
                                      <p:cBhvr override="childStyle">
                                        <p:cTn id="13" dur="250" autoRev="1" fill="remove"/>
                                        <p:tgtEl>
                                          <p:spTgt spid="3">
                                            <p:txEl>
                                              <p:pRg st="1" end="1"/>
                                            </p:txEl>
                                          </p:spTgt>
                                        </p:tgtEl>
                                        <p:attrNameLst>
                                          <p:attrName>style.color</p:attrName>
                                        </p:attrNameLst>
                                      </p:cBhvr>
                                      <p:to>
                                        <a:schemeClr val="bg1"/>
                                      </p:to>
                                    </p:animClr>
                                    <p:animClr clrSpc="rgb" dir="cw">
                                      <p:cBhvr>
                                        <p:cTn id="14" dur="250" autoRev="1" fill="remove"/>
                                        <p:tgtEl>
                                          <p:spTgt spid="3">
                                            <p:txEl>
                                              <p:pRg st="1" end="1"/>
                                            </p:txEl>
                                          </p:spTgt>
                                        </p:tgtEl>
                                        <p:attrNameLst>
                                          <p:attrName>fillcolor</p:attrName>
                                        </p:attrNameLst>
                                      </p:cBhvr>
                                      <p:to>
                                        <a:schemeClr val="bg1"/>
                                      </p:to>
                                    </p:animClr>
                                    <p:set>
                                      <p:cBhvr>
                                        <p:cTn id="15" dur="250" autoRev="1" fill="remove"/>
                                        <p:tgtEl>
                                          <p:spTgt spid="3">
                                            <p:txEl>
                                              <p:pRg st="1" end="1"/>
                                            </p:txEl>
                                          </p:spTgt>
                                        </p:tgtEl>
                                        <p:attrNameLst>
                                          <p:attrName>fill.type</p:attrName>
                                        </p:attrNameLst>
                                      </p:cBhvr>
                                      <p:to>
                                        <p:strVal val="solid"/>
                                      </p:to>
                                    </p:set>
                                    <p:set>
                                      <p:cBhvr>
                                        <p:cTn id="16"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200" dirty="0">
                <a:cs typeface="B Mitra" pitchFamily="2" charset="-78"/>
              </a:rPr>
              <a:t> </a:t>
            </a:r>
            <a:r>
              <a:rPr lang="fa-IR" sz="3200" dirty="0" smtClean="0">
                <a:cs typeface="B Mitra" pitchFamily="2" charset="-78"/>
              </a:rPr>
              <a:t>2– </a:t>
            </a:r>
            <a:r>
              <a:rPr lang="fa-IR" sz="3200" dirty="0">
                <a:cs typeface="B Mitra" pitchFamily="2" charset="-78"/>
              </a:rPr>
              <a:t>1 - 1 عوامل تفاوت ها میان نقش ها و دستاوردهای اجتماعی زنان و مردان</a:t>
            </a:r>
            <a:br>
              <a:rPr lang="fa-IR" sz="3200" dirty="0">
                <a:cs typeface="B Mitra" pitchFamily="2" charset="-78"/>
              </a:rPr>
            </a:br>
            <a:r>
              <a:rPr lang="fa-IR" sz="3200" dirty="0"/>
              <a:t>الف) عدم توازن در بازار</a:t>
            </a:r>
          </a:p>
        </p:txBody>
      </p:sp>
      <p:sp>
        <p:nvSpPr>
          <p:cNvPr id="3" name="Content Placeholder 2"/>
          <p:cNvSpPr>
            <a:spLocks noGrp="1"/>
          </p:cNvSpPr>
          <p:nvPr>
            <p:ph idx="1"/>
          </p:nvPr>
        </p:nvSpPr>
        <p:spPr/>
        <p:txBody>
          <a:bodyPr/>
          <a:lstStyle/>
          <a:p>
            <a:r>
              <a:rPr lang="fa-IR" dirty="0" smtClean="0"/>
              <a:t>دلایل لیبرال کلاسیک ها برای افزایش نرخ مشارکت زنان در نیروی کار:</a:t>
            </a:r>
          </a:p>
          <a:p>
            <a:pPr marL="514350" indent="-514350">
              <a:buAutoNum type="arabicPeriod"/>
            </a:pPr>
            <a:r>
              <a:rPr lang="fa-IR" dirty="0" smtClean="0"/>
              <a:t>پیشرفت های تکنولوژیکی و کاهش زمان لازم برای خانه داری</a:t>
            </a:r>
          </a:p>
          <a:p>
            <a:pPr marL="0" indent="0">
              <a:buNone/>
            </a:pPr>
            <a:r>
              <a:rPr lang="fa-IR" dirty="0" smtClean="0"/>
              <a:t>2. گرایش به سمت فرزندان کمتر </a:t>
            </a:r>
          </a:p>
          <a:p>
            <a:pPr marL="0" indent="0">
              <a:buNone/>
            </a:pPr>
            <a:r>
              <a:rPr lang="fa-IR" dirty="0" smtClean="0"/>
              <a:t>3. برابری درز تحصیل و آموزش</a:t>
            </a:r>
            <a:endParaRPr lang="fa-IR" dirty="0"/>
          </a:p>
        </p:txBody>
      </p:sp>
    </p:spTree>
    <p:extLst>
      <p:ext uri="{BB962C8B-B14F-4D97-AF65-F5344CB8AC3E}">
        <p14:creationId xmlns:p14="http://schemas.microsoft.com/office/powerpoint/2010/main" val="2510343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hold" nodeType="clickEffect">
                                  <p:stCondLst>
                                    <p:cond delay="0"/>
                                  </p:stCondLst>
                                  <p:childTnLst>
                                    <p:animClr clrSpc="rgb" dir="cw">
                                      <p:cBhvr>
                                        <p:cTn id="6" dur="2000" fill="hold"/>
                                        <p:tgtEl>
                                          <p:spTgt spid="3"/>
                                        </p:tgtEl>
                                        <p:attrNameLst>
                                          <p:attrName>stroke.color</p:attrName>
                                        </p:attrNameLst>
                                      </p:cBhvr>
                                      <p:to>
                                        <a:schemeClr val="accent2"/>
                                      </p:to>
                                    </p:animClr>
                                    <p:set>
                                      <p:cBhvr>
                                        <p:cTn id="7" dur="2000" fill="hold"/>
                                        <p:tgtEl>
                                          <p:spTgt spid="3"/>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dirty="0">
                <a:cs typeface="B Mitra" pitchFamily="2" charset="-78"/>
              </a:rPr>
              <a:t> </a:t>
            </a:r>
            <a:r>
              <a:rPr lang="fa-IR" sz="2800" dirty="0" smtClean="0">
                <a:cs typeface="B Mitra" pitchFamily="2" charset="-78"/>
              </a:rPr>
              <a:t>2– </a:t>
            </a:r>
            <a:r>
              <a:rPr lang="fa-IR" sz="2800" dirty="0">
                <a:cs typeface="B Mitra" pitchFamily="2" charset="-78"/>
              </a:rPr>
              <a:t>1 - 1 عوامل تفاوت ها میان نقش ها و دستاوردهای اجتماعی زنان و مردان</a:t>
            </a:r>
            <a:br>
              <a:rPr lang="fa-IR" sz="2800" dirty="0">
                <a:cs typeface="B Mitra" pitchFamily="2" charset="-78"/>
              </a:rPr>
            </a:br>
            <a:r>
              <a:rPr lang="fa-IR" sz="2800" dirty="0"/>
              <a:t>الف) عدم توازن در بازار</a:t>
            </a:r>
          </a:p>
        </p:txBody>
      </p:sp>
      <p:sp>
        <p:nvSpPr>
          <p:cNvPr id="3" name="Content Placeholder 2"/>
          <p:cNvSpPr>
            <a:spLocks noGrp="1"/>
          </p:cNvSpPr>
          <p:nvPr>
            <p:ph idx="1"/>
          </p:nvPr>
        </p:nvSpPr>
        <p:spPr/>
        <p:txBody>
          <a:bodyPr>
            <a:normAutofit/>
          </a:bodyPr>
          <a:lstStyle/>
          <a:p>
            <a:r>
              <a:rPr lang="fa-IR" sz="2000" dirty="0"/>
              <a:t>از نگاه لیبرال های کلاسیک </a:t>
            </a:r>
            <a:r>
              <a:rPr lang="fa-IR" sz="2000" dirty="0" smtClean="0"/>
              <a:t> به دلایل مذکور بازار در حال تعدیل است و با افزایش نیروی کار زنان به سوی مشاغل متناسب با توانایی ها و اولویت هایشان هدایت می شوند و بدین ترتیب تمرکز زنان در مشاغل دارای درآمد پایین برداشته می شود.</a:t>
            </a:r>
            <a:endParaRPr lang="fa-IR" sz="2000" dirty="0"/>
          </a:p>
        </p:txBody>
      </p:sp>
    </p:spTree>
    <p:extLst>
      <p:ext uri="{BB962C8B-B14F-4D97-AF65-F5344CB8AC3E}">
        <p14:creationId xmlns:p14="http://schemas.microsoft.com/office/powerpoint/2010/main" val="3361170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فهرست مطالب</a:t>
            </a:r>
            <a:endParaRPr lang="fa-IR" dirty="0"/>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2018237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400" dirty="0">
                <a:cs typeface="B Mitra" pitchFamily="2" charset="-78"/>
              </a:rPr>
              <a:t> </a:t>
            </a:r>
            <a:r>
              <a:rPr lang="fa-IR" sz="2400" dirty="0" smtClean="0">
                <a:cs typeface="B Mitra" pitchFamily="2" charset="-78"/>
              </a:rPr>
              <a:t>2– </a:t>
            </a:r>
            <a:r>
              <a:rPr lang="fa-IR" sz="2400" dirty="0">
                <a:cs typeface="B Mitra" pitchFamily="2" charset="-78"/>
              </a:rPr>
              <a:t>1 - 1 عوامل تفاوت ها میان نقش ها و دستاوردهای اجتماعی زنان و مردان</a:t>
            </a:r>
            <a:br>
              <a:rPr lang="fa-IR" sz="2400" dirty="0">
                <a:cs typeface="B Mitra" pitchFamily="2" charset="-78"/>
              </a:rPr>
            </a:br>
            <a:r>
              <a:rPr lang="fa-IR" sz="2400" dirty="0"/>
              <a:t>الف) </a:t>
            </a:r>
            <a:r>
              <a:rPr lang="fa-IR" sz="2400" dirty="0" smtClean="0"/>
              <a:t>مداخله دولت</a:t>
            </a:r>
            <a:endParaRPr lang="fa-IR" sz="2400" dirty="0"/>
          </a:p>
        </p:txBody>
      </p:sp>
      <p:sp>
        <p:nvSpPr>
          <p:cNvPr id="3" name="Content Placeholder 2"/>
          <p:cNvSpPr>
            <a:spLocks noGrp="1"/>
          </p:cNvSpPr>
          <p:nvPr>
            <p:ph idx="1"/>
          </p:nvPr>
        </p:nvSpPr>
        <p:spPr/>
        <p:txBody>
          <a:bodyPr>
            <a:normAutofit/>
          </a:bodyPr>
          <a:lstStyle/>
          <a:p>
            <a:r>
              <a:rPr lang="fa-IR" sz="2400" dirty="0" smtClean="0"/>
              <a:t>لیبرالهای کلاسیک اینگونه استدلال می کنند که اقدامات دولت برای حمایت یا کمک به زنان در حال کمرنگ شدن است چرا که این اقدامات متضمن این نکته است که زنان توانایی مردان را ندارند. </a:t>
            </a:r>
          </a:p>
          <a:p>
            <a:r>
              <a:rPr lang="fa-IR" sz="2400" dirty="0" smtClean="0"/>
              <a:t>چنین سیاست هایی مبین تلاش مردان برای حمایت از مزیتهایشان است تا فرصت های کاری برای زنان محدود شود و بدین ترتیب زنان به مشاغل زنانه رو آورند.</a:t>
            </a:r>
          </a:p>
          <a:p>
            <a:endParaRPr lang="fa-IR" sz="2400" dirty="0"/>
          </a:p>
        </p:txBody>
      </p:sp>
    </p:spTree>
    <p:extLst>
      <p:ext uri="{BB962C8B-B14F-4D97-AF65-F5344CB8AC3E}">
        <p14:creationId xmlns:p14="http://schemas.microsoft.com/office/powerpoint/2010/main" val="2798849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grpId="0" nodeType="clickEffect">
                                  <p:stCondLst>
                                    <p:cond delay="0"/>
                                  </p:stCondLst>
                                  <p:childTnLst>
                                    <p:animClr clrSpc="hsl" dir="cw">
                                      <p:cBhvr override="childStyle">
                                        <p:cTn id="6" dur="500" fill="hold"/>
                                        <p:tgtEl>
                                          <p:spTgt spid="3">
                                            <p:txEl>
                                              <p:pRg st="0" end="0"/>
                                            </p:txEl>
                                          </p:spTgt>
                                        </p:tgtEl>
                                        <p:attrNameLst>
                                          <p:attrName>style.color</p:attrName>
                                        </p:attrNameLst>
                                      </p:cBhvr>
                                      <p:by>
                                        <p:hsl h="0" s="12549" l="25098"/>
                                      </p:by>
                                    </p:animClr>
                                    <p:animClr clrSpc="hsl" dir="cw">
                                      <p:cBhvr>
                                        <p:cTn id="7" dur="500" fill="hold"/>
                                        <p:tgtEl>
                                          <p:spTgt spid="3">
                                            <p:txEl>
                                              <p:pRg st="0" end="0"/>
                                            </p:txEl>
                                          </p:spTgt>
                                        </p:tgtEl>
                                        <p:attrNameLst>
                                          <p:attrName>fillcolor</p:attrName>
                                        </p:attrNameLst>
                                      </p:cBhvr>
                                      <p:by>
                                        <p:hsl h="0" s="12549" l="25098"/>
                                      </p:by>
                                    </p:animClr>
                                    <p:animClr clrSpc="hsl" dir="cw">
                                      <p:cBhvr>
                                        <p:cTn id="8" dur="500" fill="hold"/>
                                        <p:tgtEl>
                                          <p:spTgt spid="3">
                                            <p:txEl>
                                              <p:pRg st="0" end="0"/>
                                            </p:txEl>
                                          </p:spTgt>
                                        </p:tgtEl>
                                        <p:attrNameLst>
                                          <p:attrName>stroke.color</p:attrName>
                                        </p:attrNameLst>
                                      </p:cBhvr>
                                      <p:by>
                                        <p:hsl h="0" s="12549" l="25098"/>
                                      </p:by>
                                    </p:animClr>
                                    <p:set>
                                      <p:cBhvr>
                                        <p:cTn id="9" dur="500" fill="hold"/>
                                        <p:tgtEl>
                                          <p:spTgt spid="3">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0" presetClass="emph" presetSubtype="0" fill="hold" grpId="0" nodeType="clickEffect">
                                  <p:stCondLst>
                                    <p:cond delay="0"/>
                                  </p:stCondLst>
                                  <p:childTnLst>
                                    <p:animClr clrSpc="hsl" dir="cw">
                                      <p:cBhvr override="childStyle">
                                        <p:cTn id="13" dur="500" fill="hold"/>
                                        <p:tgtEl>
                                          <p:spTgt spid="3">
                                            <p:txEl>
                                              <p:pRg st="1" end="1"/>
                                            </p:txEl>
                                          </p:spTgt>
                                        </p:tgtEl>
                                        <p:attrNameLst>
                                          <p:attrName>style.color</p:attrName>
                                        </p:attrNameLst>
                                      </p:cBhvr>
                                      <p:by>
                                        <p:hsl h="0" s="12549" l="25098"/>
                                      </p:by>
                                    </p:animClr>
                                    <p:animClr clrSpc="hsl" dir="cw">
                                      <p:cBhvr>
                                        <p:cTn id="14" dur="500" fill="hold"/>
                                        <p:tgtEl>
                                          <p:spTgt spid="3">
                                            <p:txEl>
                                              <p:pRg st="1" end="1"/>
                                            </p:txEl>
                                          </p:spTgt>
                                        </p:tgtEl>
                                        <p:attrNameLst>
                                          <p:attrName>fillcolor</p:attrName>
                                        </p:attrNameLst>
                                      </p:cBhvr>
                                      <p:by>
                                        <p:hsl h="0" s="12549" l="25098"/>
                                      </p:by>
                                    </p:animClr>
                                    <p:animClr clrSpc="hsl" dir="cw">
                                      <p:cBhvr>
                                        <p:cTn id="15" dur="500" fill="hold"/>
                                        <p:tgtEl>
                                          <p:spTgt spid="3">
                                            <p:txEl>
                                              <p:pRg st="1" end="1"/>
                                            </p:txEl>
                                          </p:spTgt>
                                        </p:tgtEl>
                                        <p:attrNameLst>
                                          <p:attrName>stroke.color</p:attrName>
                                        </p:attrNameLst>
                                      </p:cBhvr>
                                      <p:by>
                                        <p:hsl h="0" s="12549" l="25098"/>
                                      </p:by>
                                    </p:animClr>
                                    <p:set>
                                      <p:cBhvr>
                                        <p:cTn id="16" dur="500" fill="hold"/>
                                        <p:tgtEl>
                                          <p:spTgt spid="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2800" dirty="0">
                <a:cs typeface="B Mitra" pitchFamily="2" charset="-78"/>
              </a:rPr>
              <a:t> </a:t>
            </a:r>
            <a:r>
              <a:rPr lang="fa-IR" sz="2800" dirty="0" smtClean="0">
                <a:cs typeface="B Mitra" pitchFamily="2" charset="-78"/>
              </a:rPr>
              <a:t>2– </a:t>
            </a:r>
            <a:r>
              <a:rPr lang="fa-IR" sz="2800" dirty="0">
                <a:cs typeface="B Mitra" pitchFamily="2" charset="-78"/>
              </a:rPr>
              <a:t>1 - 1 عوامل تفاوت ها میان نقش ها و دستاوردهای اجتماعی زنان و مردان</a:t>
            </a:r>
            <a:br>
              <a:rPr lang="fa-IR" sz="2800" dirty="0">
                <a:cs typeface="B Mitra" pitchFamily="2" charset="-78"/>
              </a:rPr>
            </a:br>
            <a:r>
              <a:rPr lang="fa-IR" sz="2800" dirty="0"/>
              <a:t>الف) مداخله دولت</a:t>
            </a:r>
          </a:p>
        </p:txBody>
      </p:sp>
      <p:sp>
        <p:nvSpPr>
          <p:cNvPr id="3" name="Content Placeholder 2"/>
          <p:cNvSpPr>
            <a:spLocks noGrp="1"/>
          </p:cNvSpPr>
          <p:nvPr>
            <p:ph idx="1"/>
          </p:nvPr>
        </p:nvSpPr>
        <p:spPr/>
        <p:txBody>
          <a:bodyPr/>
          <a:lstStyle/>
          <a:p>
            <a:r>
              <a:rPr lang="fa-IR" dirty="0" smtClean="0"/>
              <a:t>جمع بندی:</a:t>
            </a:r>
          </a:p>
          <a:p>
            <a:pPr marL="0" indent="0">
              <a:buNone/>
            </a:pPr>
            <a:r>
              <a:rPr lang="fa-IR" dirty="0" smtClean="0"/>
              <a:t>به طور کلی لیبرال های کلاسیک بر این باورند که تمام محدودیت هایی که از سوی دولت بر رقابت اعمال می شوند تأثیرات توزیعی دارند یعنی اعمال آنها متضمن منافعی برای برخی گروه ها و زیان هایی برای برخی دیگر است.</a:t>
            </a:r>
            <a:endParaRPr lang="fa-IR" dirty="0"/>
          </a:p>
        </p:txBody>
      </p:sp>
    </p:spTree>
    <p:extLst>
      <p:ext uri="{BB962C8B-B14F-4D97-AF65-F5344CB8AC3E}">
        <p14:creationId xmlns:p14="http://schemas.microsoft.com/office/powerpoint/2010/main" val="203911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dirty="0"/>
              <a:t>2.جنسیت در اقتصاد سیاسی لیبرالیسم کلاسیک</a:t>
            </a:r>
            <a:br>
              <a:rPr lang="fa-IR" dirty="0"/>
            </a:br>
            <a:r>
              <a:rPr lang="fa-IR" dirty="0"/>
              <a:t>2-1 تبیین هایی پیرامون نقش های </a:t>
            </a:r>
            <a:r>
              <a:rPr lang="fa-IR" dirty="0" smtClean="0"/>
              <a:t>جنسیتی</a:t>
            </a:r>
          </a:p>
          <a:p>
            <a:pPr marL="0" indent="0">
              <a:buNone/>
            </a:pPr>
            <a:r>
              <a:rPr lang="fa-IR" dirty="0"/>
              <a:t> </a:t>
            </a:r>
            <a:r>
              <a:rPr lang="fa-IR" dirty="0" smtClean="0"/>
              <a:t>   2-2 سیاست های پیشنهادی مقابله با تبعیض</a:t>
            </a:r>
            <a:endParaRPr lang="fa-IR" dirty="0"/>
          </a:p>
        </p:txBody>
      </p:sp>
    </p:spTree>
    <p:extLst>
      <p:ext uri="{BB962C8B-B14F-4D97-AF65-F5344CB8AC3E}">
        <p14:creationId xmlns:p14="http://schemas.microsoft.com/office/powerpoint/2010/main" val="1142780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t>2-2 سیاست های پیشنهادی مقابله با تبعیض</a:t>
            </a:r>
            <a:br>
              <a:rPr lang="fa-IR" dirty="0"/>
            </a:br>
            <a:endParaRPr lang="fa-IR" dirty="0"/>
          </a:p>
        </p:txBody>
      </p:sp>
      <p:sp>
        <p:nvSpPr>
          <p:cNvPr id="3" name="Content Placeholder 2"/>
          <p:cNvSpPr>
            <a:spLocks noGrp="1"/>
          </p:cNvSpPr>
          <p:nvPr>
            <p:ph idx="1"/>
          </p:nvPr>
        </p:nvSpPr>
        <p:spPr/>
        <p:txBody>
          <a:bodyPr/>
          <a:lstStyle/>
          <a:p>
            <a:pPr marL="0" indent="0">
              <a:buNone/>
            </a:pPr>
            <a:r>
              <a:rPr lang="fa-IR" dirty="0" smtClean="0"/>
              <a:t>2 – 2 – 1 ایجاد بازار آزاد </a:t>
            </a:r>
          </a:p>
          <a:p>
            <a:pPr marL="0" indent="0">
              <a:buNone/>
            </a:pPr>
            <a:r>
              <a:rPr lang="fa-IR" dirty="0" smtClean="0"/>
              <a:t>بر این اساس تمام دخالت های دولت باید حذف شود .</a:t>
            </a:r>
          </a:p>
          <a:p>
            <a:pPr marL="0" indent="0">
              <a:buNone/>
            </a:pPr>
            <a:r>
              <a:rPr lang="fa-IR" dirty="0" smtClean="0"/>
              <a:t>حوزه عمومی باید از طریق حذف تمامی اولویت های جنسیتی در قوانین جنسیت زدایی شود.</a:t>
            </a:r>
          </a:p>
          <a:p>
            <a:pPr marL="0" indent="0">
              <a:buNone/>
            </a:pPr>
            <a:r>
              <a:rPr lang="fa-IR" dirty="0" smtClean="0"/>
              <a:t> </a:t>
            </a:r>
            <a:endParaRPr lang="fa-IR" dirty="0"/>
          </a:p>
        </p:txBody>
      </p:sp>
    </p:spTree>
    <p:extLst>
      <p:ext uri="{BB962C8B-B14F-4D97-AF65-F5344CB8AC3E}">
        <p14:creationId xmlns:p14="http://schemas.microsoft.com/office/powerpoint/2010/main" val="2803067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2-2 سیاست های پیشنهادی مقابله با تبعیض</a:t>
            </a:r>
          </a:p>
        </p:txBody>
      </p:sp>
      <p:sp>
        <p:nvSpPr>
          <p:cNvPr id="3" name="Content Placeholder 2"/>
          <p:cNvSpPr>
            <a:spLocks noGrp="1"/>
          </p:cNvSpPr>
          <p:nvPr>
            <p:ph idx="1"/>
          </p:nvPr>
        </p:nvSpPr>
        <p:spPr/>
        <p:txBody>
          <a:bodyPr/>
          <a:lstStyle/>
          <a:p>
            <a:pPr marL="0" indent="0">
              <a:buNone/>
            </a:pPr>
            <a:r>
              <a:rPr lang="fa-IR" dirty="0" smtClean="0"/>
              <a:t>2-2-2. مخالفت با قانون «ارزش قابل مقایسه» </a:t>
            </a:r>
          </a:p>
          <a:p>
            <a:pPr marL="0" indent="0">
              <a:buNone/>
            </a:pPr>
            <a:r>
              <a:rPr lang="fa-IR" dirty="0" smtClean="0"/>
              <a:t>این قانون از طریق ارزیابی مشاغل بر اساس معیارهایی مانند میزان مهارت مورد نیاز، میزان مسئولیت و شرایط کاری، دستمزد های عادلانه را برای مشاغل تعریف می کند.</a:t>
            </a:r>
          </a:p>
          <a:p>
            <a:pPr marL="0" indent="0">
              <a:buNone/>
            </a:pPr>
            <a:r>
              <a:rPr lang="fa-IR" dirty="0"/>
              <a:t>آنها استدلال می کنند که تنها این بازار است که می تواند ارزش یک شغل را تعیین کند.</a:t>
            </a:r>
          </a:p>
          <a:p>
            <a:pPr marL="0" indent="0">
              <a:buNone/>
            </a:pPr>
            <a:endParaRPr lang="fa-IR" dirty="0" smtClean="0"/>
          </a:p>
        </p:txBody>
      </p:sp>
    </p:spTree>
    <p:extLst>
      <p:ext uri="{BB962C8B-B14F-4D97-AF65-F5344CB8AC3E}">
        <p14:creationId xmlns:p14="http://schemas.microsoft.com/office/powerpoint/2010/main" val="21969882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000" dirty="0"/>
              <a:t>2-2 سیاست های پیشنهادی مقابله با </a:t>
            </a:r>
            <a:r>
              <a:rPr lang="fa-IR" sz="4000" dirty="0" smtClean="0"/>
              <a:t>تبعیض</a:t>
            </a:r>
            <a:br>
              <a:rPr lang="fa-IR" sz="4000" dirty="0" smtClean="0"/>
            </a:br>
            <a:r>
              <a:rPr lang="fa-IR" sz="4000" dirty="0" smtClean="0"/>
              <a:t>2-2-2.مخالفت </a:t>
            </a:r>
            <a:r>
              <a:rPr lang="fa-IR" sz="4000" dirty="0"/>
              <a:t>با قانون «ارزش قابل مقایسه» </a:t>
            </a:r>
            <a:br>
              <a:rPr lang="fa-IR" sz="4000" dirty="0"/>
            </a:br>
            <a:endParaRPr lang="fa-IR" sz="4000" dirty="0"/>
          </a:p>
        </p:txBody>
      </p:sp>
      <p:sp>
        <p:nvSpPr>
          <p:cNvPr id="3" name="Content Placeholder 2"/>
          <p:cNvSpPr>
            <a:spLocks noGrp="1"/>
          </p:cNvSpPr>
          <p:nvPr>
            <p:ph idx="1"/>
          </p:nvPr>
        </p:nvSpPr>
        <p:spPr/>
        <p:txBody>
          <a:bodyPr>
            <a:normAutofit/>
          </a:bodyPr>
          <a:lstStyle/>
          <a:p>
            <a:pPr marL="0" indent="0">
              <a:buNone/>
            </a:pPr>
            <a:r>
              <a:rPr lang="fa-IR" sz="2400" dirty="0" smtClean="0"/>
              <a:t>بیان استدلال ها:</a:t>
            </a:r>
          </a:p>
          <a:p>
            <a:pPr marL="514350" indent="-514350">
              <a:buAutoNum type="arabicPeriod"/>
            </a:pPr>
            <a:r>
              <a:rPr lang="fa-IR" sz="2400" dirty="0" smtClean="0"/>
              <a:t>هیچ شیوه عینی برای انتخاب معیارهای قانون «ارزش قابل مقایسه» وجود ندارد.</a:t>
            </a:r>
          </a:p>
          <a:p>
            <a:pPr marL="514350" indent="-514350">
              <a:buAutoNum type="arabicPeriod"/>
            </a:pPr>
            <a:r>
              <a:rPr lang="fa-IR" sz="2400" dirty="0" smtClean="0"/>
              <a:t>تا آنجا که ارزش مقایسه ای باعث افزایش دستمزدها در مشاغلی شود که به صورت سنتی در اختیار زنان قرار دارنداین وضعیت انگیزه های زنان را برای ورود به مشاغل تحت استیلای مردان را کاهش داده و بنابرین وضعیت جدا بودن فعلی مشاغل زنان از مردان را گسترش خواهد داد.</a:t>
            </a:r>
          </a:p>
          <a:p>
            <a:pPr marL="514350" indent="-514350">
              <a:buAutoNum type="arabicPeriod"/>
            </a:pPr>
            <a:r>
              <a:rPr lang="fa-IR" sz="2400" dirty="0" smtClean="0"/>
              <a:t>از آنجا که کارگران مرد در هر وضعیتی با هر اقدامی برای کاهش دستمزدهایشان مخالفت خواهند کرد تأثیر قانون ارزش مقایسه ای عبارت خواهد بود از: افزایش هزینه های کلی نیروی کار برای کارفرمایان، کاهش سوددهی، حذف مشاغل و رشد کند اقتصادی.</a:t>
            </a:r>
          </a:p>
          <a:p>
            <a:pPr marL="514350" indent="-514350">
              <a:buAutoNum type="arabicPeriod"/>
            </a:pPr>
            <a:endParaRPr lang="fa-IR" sz="2400" dirty="0"/>
          </a:p>
        </p:txBody>
      </p:sp>
    </p:spTree>
    <p:extLst>
      <p:ext uri="{BB962C8B-B14F-4D97-AF65-F5344CB8AC3E}">
        <p14:creationId xmlns:p14="http://schemas.microsoft.com/office/powerpoint/2010/main" val="3450305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
                                            <p:txEl>
                                              <p:pRg st="0" end="0"/>
                                            </p:txEl>
                                          </p:spTgt>
                                        </p:tgtEl>
                                      </p:cBhvr>
                                    </p:animEffect>
                                    <p:animScale>
                                      <p:cBhvr>
                                        <p:cTn id="7" dur="250" autoRev="1" fill="hold"/>
                                        <p:tgtEl>
                                          <p:spTgt spid="3">
                                            <p:txEl>
                                              <p:pRg st="0" end="0"/>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3">
                                            <p:txEl>
                                              <p:pRg st="1" end="1"/>
                                            </p:txEl>
                                          </p:spTgt>
                                        </p:tgtEl>
                                      </p:cBhvr>
                                    </p:animEffect>
                                    <p:animScale>
                                      <p:cBhvr>
                                        <p:cTn id="12" dur="250" autoRev="1" fill="hold"/>
                                        <p:tgtEl>
                                          <p:spTgt spid="3">
                                            <p:txEl>
                                              <p:pRg st="1" end="1"/>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3">
                                            <p:txEl>
                                              <p:pRg st="2" end="2"/>
                                            </p:txEl>
                                          </p:spTgt>
                                        </p:tgtEl>
                                      </p:cBhvr>
                                    </p:animEffect>
                                    <p:animScale>
                                      <p:cBhvr>
                                        <p:cTn id="17" dur="250" autoRev="1" fill="hold"/>
                                        <p:tgtEl>
                                          <p:spTgt spid="3">
                                            <p:txEl>
                                              <p:pRg st="2" end="2"/>
                                            </p:txEl>
                                          </p:spTgt>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3">
                                            <p:txEl>
                                              <p:pRg st="3" end="3"/>
                                            </p:txEl>
                                          </p:spTgt>
                                        </p:tgtEl>
                                      </p:cBhvr>
                                    </p:animEffect>
                                    <p:animScale>
                                      <p:cBhvr>
                                        <p:cTn id="22"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200" dirty="0"/>
              <a:t>2-2 سیاست های پیشنهادی مقابله با تبعیض</a:t>
            </a:r>
            <a:br>
              <a:rPr lang="fa-IR" sz="3200" dirty="0"/>
            </a:br>
            <a:r>
              <a:rPr lang="fa-IR" sz="3200" dirty="0" smtClean="0"/>
              <a:t>2-2-2. گسترش منطق بازار به حوزه خصوصی خانواده </a:t>
            </a:r>
            <a:r>
              <a:rPr lang="fa-IR" sz="3200" dirty="0"/>
              <a:t/>
            </a:r>
            <a:br>
              <a:rPr lang="fa-IR" sz="3200" dirty="0"/>
            </a:br>
            <a:endParaRPr lang="fa-IR" sz="3200" dirty="0"/>
          </a:p>
        </p:txBody>
      </p:sp>
      <p:sp>
        <p:nvSpPr>
          <p:cNvPr id="3" name="Content Placeholder 2"/>
          <p:cNvSpPr>
            <a:spLocks noGrp="1"/>
          </p:cNvSpPr>
          <p:nvPr>
            <p:ph idx="1"/>
          </p:nvPr>
        </p:nvSpPr>
        <p:spPr/>
        <p:txBody>
          <a:bodyPr/>
          <a:lstStyle/>
          <a:p>
            <a:r>
              <a:rPr lang="fa-IR" dirty="0" smtClean="0"/>
              <a:t>برای مقابله با رشد بیش از حد جمعیت مؤثرترین شیوه ایجاد بازارهایی است که در آن بچه آوردن نوعی حق محسوب می شود. ( این قانون بر خلاف چین آزادی فرد برای انتخاب تعداد اعضای خانواده را همچنان حفظ می کند.)</a:t>
            </a:r>
          </a:p>
          <a:p>
            <a:pPr marL="0" indent="0">
              <a:buNone/>
            </a:pPr>
            <a:r>
              <a:rPr lang="fa-IR" dirty="0" smtClean="0"/>
              <a:t>شیوه: دادن حواله هایی که متضمن داشتن یک فرزند است.این حواله ها در بین افراد خرید و فروش می شود.</a:t>
            </a:r>
            <a:endParaRPr lang="fa-IR" dirty="0"/>
          </a:p>
        </p:txBody>
      </p:sp>
    </p:spTree>
    <p:extLst>
      <p:ext uri="{BB962C8B-B14F-4D97-AF65-F5344CB8AC3E}">
        <p14:creationId xmlns:p14="http://schemas.microsoft.com/office/powerpoint/2010/main" val="1197496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000" dirty="0"/>
              <a:t>2-2 سیاست های پیشنهادی مقابله با تبعیض</a:t>
            </a:r>
            <a:br>
              <a:rPr lang="fa-IR" sz="4000" dirty="0"/>
            </a:br>
            <a:r>
              <a:rPr lang="fa-IR" sz="4000" dirty="0" smtClean="0"/>
              <a:t>2-2-4. ایجاد بازار فرزند</a:t>
            </a:r>
            <a:r>
              <a:rPr lang="fa-IR" sz="4000" dirty="0"/>
              <a:t/>
            </a:r>
            <a:br>
              <a:rPr lang="fa-IR" sz="4000" dirty="0"/>
            </a:br>
            <a:endParaRPr lang="fa-IR" sz="4000" dirty="0"/>
          </a:p>
        </p:txBody>
      </p:sp>
      <p:sp>
        <p:nvSpPr>
          <p:cNvPr id="3" name="Content Placeholder 2"/>
          <p:cNvSpPr>
            <a:spLocks noGrp="1"/>
          </p:cNvSpPr>
          <p:nvPr>
            <p:ph idx="1"/>
          </p:nvPr>
        </p:nvSpPr>
        <p:spPr/>
        <p:txBody>
          <a:bodyPr>
            <a:normAutofit/>
          </a:bodyPr>
          <a:lstStyle/>
          <a:p>
            <a:r>
              <a:rPr lang="fa-IR" sz="2800" dirty="0" smtClean="0"/>
              <a:t>با توجه به توسعه علم پیوند جنین اصل فرآیند زاد و ولد نیز به خدمات قابل فروش در بازار تبدیل شده است.</a:t>
            </a:r>
          </a:p>
          <a:p>
            <a:r>
              <a:rPr lang="fa-IR" sz="2800" dirty="0" smtClean="0"/>
              <a:t>در نبود موانع قانونی این عرضه و تقاضاست که قیمت «رحم های اجاره ای» و مادران نیابتی را تعیین خواهد کرد.</a:t>
            </a:r>
          </a:p>
          <a:p>
            <a:r>
              <a:rPr lang="fa-IR" sz="2800" dirty="0" smtClean="0"/>
              <a:t>نتیجه: این سیاست با اصل کارایی اقتصادی نیز هماهنگ است چرا که ایجاب می کند هر کالایی به آن دسته از افراد تعلق گیرد که بیش ترین تمایل و امکان جهت پرداخت آن را دارند. </a:t>
            </a:r>
            <a:endParaRPr lang="fa-IR" sz="2800" dirty="0"/>
          </a:p>
        </p:txBody>
      </p:sp>
    </p:spTree>
    <p:extLst>
      <p:ext uri="{BB962C8B-B14F-4D97-AF65-F5344CB8AC3E}">
        <p14:creationId xmlns:p14="http://schemas.microsoft.com/office/powerpoint/2010/main" val="85220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marL="0" indent="0">
              <a:buNone/>
            </a:pPr>
            <a:r>
              <a:rPr lang="fa-IR" dirty="0" smtClean="0"/>
              <a:t>3. جنسیت در اقتصاد سیاسی رادیکال</a:t>
            </a:r>
            <a:endParaRPr lang="fa-IR" dirty="0"/>
          </a:p>
        </p:txBody>
      </p:sp>
    </p:spTree>
    <p:extLst>
      <p:ext uri="{BB962C8B-B14F-4D97-AF65-F5344CB8AC3E}">
        <p14:creationId xmlns:p14="http://schemas.microsoft.com/office/powerpoint/2010/main" val="4031904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marL="0" indent="0">
              <a:buNone/>
            </a:pPr>
            <a:r>
              <a:rPr lang="fa-IR" dirty="0"/>
              <a:t>3. جنسیت در اقتصاد سیاسی رادیکال</a:t>
            </a:r>
          </a:p>
          <a:p>
            <a:pPr marL="0" indent="0">
              <a:buNone/>
            </a:pPr>
            <a:r>
              <a:rPr lang="fa-IR" dirty="0" smtClean="0"/>
              <a:t>3-1. تبیین هایی در مورد نقش های جنسیتی</a:t>
            </a:r>
            <a:endParaRPr lang="fa-IR" dirty="0"/>
          </a:p>
        </p:txBody>
      </p:sp>
    </p:spTree>
    <p:extLst>
      <p:ext uri="{BB962C8B-B14F-4D97-AF65-F5344CB8AC3E}">
        <p14:creationId xmlns:p14="http://schemas.microsoft.com/office/powerpoint/2010/main" val="3186071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مقدمه</a:t>
            </a:r>
            <a:endParaRPr lang="fa-IR" dirty="0"/>
          </a:p>
        </p:txBody>
      </p:sp>
      <p:sp>
        <p:nvSpPr>
          <p:cNvPr id="3" name="Content Placeholder 2"/>
          <p:cNvSpPr>
            <a:spLocks noGrp="1"/>
          </p:cNvSpPr>
          <p:nvPr>
            <p:ph idx="1"/>
          </p:nvPr>
        </p:nvSpPr>
        <p:spPr/>
        <p:txBody>
          <a:bodyPr/>
          <a:lstStyle/>
          <a:p>
            <a:r>
              <a:rPr lang="fa-IR" dirty="0" smtClean="0"/>
              <a:t>تئوری های اقتصادی و سیاسی تقسیم انسان به دو جنس زن و مرد را نادیده گرفته است.</a:t>
            </a:r>
          </a:p>
          <a:p>
            <a:r>
              <a:rPr lang="fa-IR" dirty="0" smtClean="0"/>
              <a:t>دلیل این موضوع :</a:t>
            </a:r>
          </a:p>
          <a:p>
            <a:pPr marL="514350" indent="-514350">
              <a:buAutoNum type="arabicPeriod"/>
            </a:pPr>
            <a:r>
              <a:rPr lang="fa-IR" dirty="0" smtClean="0"/>
              <a:t>برابر دیدن</a:t>
            </a:r>
          </a:p>
          <a:p>
            <a:pPr marL="514350" indent="-514350">
              <a:buAutoNum type="arabicPeriod"/>
            </a:pPr>
            <a:r>
              <a:rPr lang="fa-IR" dirty="0" smtClean="0"/>
              <a:t>فاقد اهمیت بودن زن</a:t>
            </a:r>
          </a:p>
          <a:p>
            <a:pPr marL="0" indent="0">
              <a:buNone/>
            </a:pPr>
            <a:r>
              <a:rPr lang="fa-IR" dirty="0"/>
              <a:t> </a:t>
            </a:r>
          </a:p>
        </p:txBody>
      </p:sp>
    </p:spTree>
    <p:extLst>
      <p:ext uri="{BB962C8B-B14F-4D97-AF65-F5344CB8AC3E}">
        <p14:creationId xmlns:p14="http://schemas.microsoft.com/office/powerpoint/2010/main" val="2509909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1)">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heel(1)">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t>3-1. تبیین هایی در مورد نقش های جنسیتی</a:t>
            </a:r>
            <a:br>
              <a:rPr lang="fa-IR" dirty="0"/>
            </a:br>
            <a:endParaRPr lang="fa-IR" dirty="0"/>
          </a:p>
        </p:txBody>
      </p:sp>
      <p:sp>
        <p:nvSpPr>
          <p:cNvPr id="3" name="Content Placeholder 2"/>
          <p:cNvSpPr>
            <a:spLocks noGrp="1"/>
          </p:cNvSpPr>
          <p:nvPr>
            <p:ph idx="1"/>
          </p:nvPr>
        </p:nvSpPr>
        <p:spPr/>
        <p:txBody>
          <a:bodyPr/>
          <a:lstStyle/>
          <a:p>
            <a:r>
              <a:rPr lang="fa-IR" dirty="0" smtClean="0"/>
              <a:t>رهیافت رادیکال عموما حول دیدگاه فمینیست ها تحول یافته است.</a:t>
            </a:r>
          </a:p>
          <a:p>
            <a:r>
              <a:rPr lang="fa-IR" dirty="0" smtClean="0"/>
              <a:t>فمینیست های اولیه در پی چیزی بیش از حقوق برابر بودند. آنها استدلال می کردند که تا مادامی که تغییرات اساسی در نهادهای ازدواج، خانواده و مذهب صورت نگیرد همچنان تحت ستم باقی خواهند ماند.(ر.ک. آرای ماری ولستون کرافت 1759 – 1797)</a:t>
            </a:r>
          </a:p>
          <a:p>
            <a:endParaRPr lang="fa-IR" dirty="0"/>
          </a:p>
        </p:txBody>
      </p:sp>
    </p:spTree>
    <p:extLst>
      <p:ext uri="{BB962C8B-B14F-4D97-AF65-F5344CB8AC3E}">
        <p14:creationId xmlns:p14="http://schemas.microsoft.com/office/powerpoint/2010/main" val="2092999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t>3-1. تبیین هایی در مورد نقش های جنسیتی</a:t>
            </a:r>
            <a:br>
              <a:rPr lang="fa-IR" dirty="0"/>
            </a:br>
            <a:endParaRPr lang="fa-IR" dirty="0"/>
          </a:p>
        </p:txBody>
      </p:sp>
      <p:sp>
        <p:nvSpPr>
          <p:cNvPr id="3" name="Content Placeholder 2"/>
          <p:cNvSpPr>
            <a:spLocks noGrp="1"/>
          </p:cNvSpPr>
          <p:nvPr>
            <p:ph idx="1"/>
          </p:nvPr>
        </p:nvSpPr>
        <p:spPr/>
        <p:txBody>
          <a:bodyPr/>
          <a:lstStyle/>
          <a:p>
            <a:r>
              <a:rPr lang="fa-IR" dirty="0" smtClean="0"/>
              <a:t>3-1-1قرائت های مختلف فمینیستی در سه دهه اخیر:</a:t>
            </a:r>
          </a:p>
          <a:p>
            <a:pPr marL="0" indent="0">
              <a:buNone/>
            </a:pPr>
            <a:r>
              <a:rPr lang="fa-IR" dirty="0" smtClean="0"/>
              <a:t>الف)فمینیسم مارکسیستی</a:t>
            </a:r>
          </a:p>
          <a:p>
            <a:pPr marL="0" indent="0">
              <a:buNone/>
            </a:pPr>
            <a:r>
              <a:rPr lang="fa-IR" dirty="0" smtClean="0"/>
              <a:t>ب) فمینیسم رادیکال</a:t>
            </a:r>
          </a:p>
          <a:p>
            <a:pPr marL="0" indent="0">
              <a:buNone/>
            </a:pPr>
            <a:r>
              <a:rPr lang="fa-IR" dirty="0" smtClean="0"/>
              <a:t>ج)فمینیسم سوسیالیستی</a:t>
            </a:r>
            <a:endParaRPr lang="fa-IR" dirty="0"/>
          </a:p>
        </p:txBody>
      </p:sp>
    </p:spTree>
    <p:extLst>
      <p:ext uri="{BB962C8B-B14F-4D97-AF65-F5344CB8AC3E}">
        <p14:creationId xmlns:p14="http://schemas.microsoft.com/office/powerpoint/2010/main" val="3050678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200" dirty="0"/>
              <a:t>3-1-1قرائت های مختلف فمینیستی در سه دهه اخیر:</a:t>
            </a:r>
            <a:br>
              <a:rPr lang="fa-IR" sz="3200" dirty="0"/>
            </a:br>
            <a:r>
              <a:rPr lang="fa-IR" sz="3200" dirty="0" smtClean="0"/>
              <a:t>3-1-1-1فمینیسم </a:t>
            </a:r>
            <a:r>
              <a:rPr lang="fa-IR" sz="3200" dirty="0"/>
              <a:t>مارکسیستی</a:t>
            </a:r>
            <a:br>
              <a:rPr lang="fa-IR" sz="3200" dirty="0"/>
            </a:br>
            <a:endParaRPr lang="fa-IR" sz="3200" dirty="0"/>
          </a:p>
        </p:txBody>
      </p:sp>
      <p:sp>
        <p:nvSpPr>
          <p:cNvPr id="3" name="Content Placeholder 2"/>
          <p:cNvSpPr>
            <a:spLocks noGrp="1"/>
          </p:cNvSpPr>
          <p:nvPr>
            <p:ph idx="1"/>
          </p:nvPr>
        </p:nvSpPr>
        <p:spPr/>
        <p:txBody>
          <a:bodyPr>
            <a:normAutofit/>
          </a:bodyPr>
          <a:lstStyle/>
          <a:p>
            <a:r>
              <a:rPr lang="fa-IR" sz="2800" dirty="0" smtClean="0"/>
              <a:t>کارل مارکس و فردریش انگلبر این باور بودند که نقش های اجتماعی زنان و مردان به شیوه تولیدی جامعه وابسته است.</a:t>
            </a:r>
          </a:p>
          <a:p>
            <a:r>
              <a:rPr lang="fa-IR" sz="2800" dirty="0" smtClean="0"/>
              <a:t>مثلا کمون اولیه در برخی مواقع زن سالار بود اما به محض آنکه پیشرفت های تکنولوژیکی باعث تولید مازاد ورای آنچه بلافاصله استفاده می شد گردیدمردان مالکیت خصوصی را بنا نهادند تا بر آن مازاد حقی کسب کنند.</a:t>
            </a:r>
            <a:endParaRPr lang="fa-IR" sz="2800" dirty="0"/>
          </a:p>
        </p:txBody>
      </p:sp>
    </p:spTree>
    <p:extLst>
      <p:ext uri="{BB962C8B-B14F-4D97-AF65-F5344CB8AC3E}">
        <p14:creationId xmlns:p14="http://schemas.microsoft.com/office/powerpoint/2010/main" val="729219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3">
                                            <p:txEl>
                                              <p:pRg st="0" end="0"/>
                                            </p:txEl>
                                          </p:spTgt>
                                        </p:tgtEl>
                                        <p:attrNameLst>
                                          <p:attrName>r</p:attrName>
                                        </p:attrNameLst>
                                      </p:cBhvr>
                                    </p:animRot>
                                    <p:animRot by="-240000">
                                      <p:cBhvr>
                                        <p:cTn id="7" dur="200" fill="hold">
                                          <p:stCondLst>
                                            <p:cond delay="200"/>
                                          </p:stCondLst>
                                        </p:cTn>
                                        <p:tgtEl>
                                          <p:spTgt spid="3">
                                            <p:txEl>
                                              <p:pRg st="0" end="0"/>
                                            </p:txEl>
                                          </p:spTgt>
                                        </p:tgtEl>
                                        <p:attrNameLst>
                                          <p:attrName>r</p:attrName>
                                        </p:attrNameLst>
                                      </p:cBhvr>
                                    </p:animRot>
                                    <p:animRot by="240000">
                                      <p:cBhvr>
                                        <p:cTn id="8" dur="200" fill="hold">
                                          <p:stCondLst>
                                            <p:cond delay="400"/>
                                          </p:stCondLst>
                                        </p:cTn>
                                        <p:tgtEl>
                                          <p:spTgt spid="3">
                                            <p:txEl>
                                              <p:pRg st="0" end="0"/>
                                            </p:txEl>
                                          </p:spTgt>
                                        </p:tgtEl>
                                        <p:attrNameLst>
                                          <p:attrName>r</p:attrName>
                                        </p:attrNameLst>
                                      </p:cBhvr>
                                    </p:animRot>
                                    <p:animRot by="-240000">
                                      <p:cBhvr>
                                        <p:cTn id="9" dur="200" fill="hold">
                                          <p:stCondLst>
                                            <p:cond delay="600"/>
                                          </p:stCondLst>
                                        </p:cTn>
                                        <p:tgtEl>
                                          <p:spTgt spid="3">
                                            <p:txEl>
                                              <p:pRg st="0" end="0"/>
                                            </p:txEl>
                                          </p:spTgt>
                                        </p:tgtEl>
                                        <p:attrNameLst>
                                          <p:attrName>r</p:attrName>
                                        </p:attrNameLst>
                                      </p:cBhvr>
                                    </p:animRot>
                                    <p:animRot by="120000">
                                      <p:cBhvr>
                                        <p:cTn id="10" dur="200" fill="hold">
                                          <p:stCondLst>
                                            <p:cond delay="800"/>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2" presetClass="emph" presetSubtype="0" fill="hold" grpId="0" nodeType="clickEffect">
                                  <p:stCondLst>
                                    <p:cond delay="0"/>
                                  </p:stCondLst>
                                  <p:childTnLst>
                                    <p:animRot by="120000">
                                      <p:cBhvr>
                                        <p:cTn id="14" dur="100" fill="hold">
                                          <p:stCondLst>
                                            <p:cond delay="0"/>
                                          </p:stCondLst>
                                        </p:cTn>
                                        <p:tgtEl>
                                          <p:spTgt spid="3">
                                            <p:txEl>
                                              <p:pRg st="1" end="1"/>
                                            </p:txEl>
                                          </p:spTgt>
                                        </p:tgtEl>
                                        <p:attrNameLst>
                                          <p:attrName>r</p:attrName>
                                        </p:attrNameLst>
                                      </p:cBhvr>
                                    </p:animRot>
                                    <p:animRot by="-240000">
                                      <p:cBhvr>
                                        <p:cTn id="15" dur="200" fill="hold">
                                          <p:stCondLst>
                                            <p:cond delay="200"/>
                                          </p:stCondLst>
                                        </p:cTn>
                                        <p:tgtEl>
                                          <p:spTgt spid="3">
                                            <p:txEl>
                                              <p:pRg st="1" end="1"/>
                                            </p:txEl>
                                          </p:spTgt>
                                        </p:tgtEl>
                                        <p:attrNameLst>
                                          <p:attrName>r</p:attrName>
                                        </p:attrNameLst>
                                      </p:cBhvr>
                                    </p:animRot>
                                    <p:animRot by="240000">
                                      <p:cBhvr>
                                        <p:cTn id="16" dur="200" fill="hold">
                                          <p:stCondLst>
                                            <p:cond delay="400"/>
                                          </p:stCondLst>
                                        </p:cTn>
                                        <p:tgtEl>
                                          <p:spTgt spid="3">
                                            <p:txEl>
                                              <p:pRg st="1" end="1"/>
                                            </p:txEl>
                                          </p:spTgt>
                                        </p:tgtEl>
                                        <p:attrNameLst>
                                          <p:attrName>r</p:attrName>
                                        </p:attrNameLst>
                                      </p:cBhvr>
                                    </p:animRot>
                                    <p:animRot by="-240000">
                                      <p:cBhvr>
                                        <p:cTn id="17" dur="200" fill="hold">
                                          <p:stCondLst>
                                            <p:cond delay="600"/>
                                          </p:stCondLst>
                                        </p:cTn>
                                        <p:tgtEl>
                                          <p:spTgt spid="3">
                                            <p:txEl>
                                              <p:pRg st="1" end="1"/>
                                            </p:txEl>
                                          </p:spTgt>
                                        </p:tgtEl>
                                        <p:attrNameLst>
                                          <p:attrName>r</p:attrName>
                                        </p:attrNameLst>
                                      </p:cBhvr>
                                    </p:animRot>
                                    <p:animRot by="120000">
                                      <p:cBhvr>
                                        <p:cTn id="18" dur="200" fill="hold">
                                          <p:stCondLst>
                                            <p:cond delay="800"/>
                                          </p:stCondLst>
                                        </p:cTn>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200" dirty="0"/>
              <a:t>3-1-1قرائت های مختلف فمینیستی در سه دهه اخیر:</a:t>
            </a:r>
            <a:br>
              <a:rPr lang="fa-IR" sz="3200" dirty="0"/>
            </a:br>
            <a:r>
              <a:rPr lang="fa-IR" sz="3200" dirty="0"/>
              <a:t>3-1-1-1فمینیسم مارکسیستی</a:t>
            </a:r>
            <a:br>
              <a:rPr lang="fa-IR" sz="3200" dirty="0"/>
            </a:br>
            <a:endParaRPr lang="fa-IR"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30759294"/>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2461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200" dirty="0"/>
              <a:t>3-1-1قرائت های مختلف فمینیستی در سه دهه اخیر:</a:t>
            </a:r>
            <a:br>
              <a:rPr lang="fa-IR" sz="3200" dirty="0"/>
            </a:br>
            <a:r>
              <a:rPr lang="fa-IR" sz="3200" dirty="0" smtClean="0"/>
              <a:t>3-1-1-2فمینیسم رادیکال</a:t>
            </a:r>
            <a:r>
              <a:rPr lang="fa-IR" sz="3200" dirty="0"/>
              <a:t/>
            </a:r>
            <a:br>
              <a:rPr lang="fa-IR" sz="3200" dirty="0"/>
            </a:br>
            <a:endParaRPr lang="fa-IR" sz="3200" dirty="0"/>
          </a:p>
        </p:txBody>
      </p:sp>
      <p:sp>
        <p:nvSpPr>
          <p:cNvPr id="3" name="Content Placeholder 2"/>
          <p:cNvSpPr>
            <a:spLocks noGrp="1"/>
          </p:cNvSpPr>
          <p:nvPr>
            <p:ph idx="1"/>
          </p:nvPr>
        </p:nvSpPr>
        <p:spPr/>
        <p:txBody>
          <a:bodyPr/>
          <a:lstStyle/>
          <a:p>
            <a:r>
              <a:rPr lang="fa-IR" dirty="0" smtClean="0"/>
              <a:t>فمینیست های رادیکال معتقدند تحلیل های مارکسیستی پیرامون نقش زنان غیر قابل قبول است.</a:t>
            </a:r>
          </a:p>
          <a:p>
            <a:r>
              <a:rPr lang="fa-IR" dirty="0" smtClean="0"/>
              <a:t>ریشه سرکوب و ظلم بر زنان اقتصادی نیست بلکه بیولوژیکی است.</a:t>
            </a:r>
          </a:p>
        </p:txBody>
      </p:sp>
    </p:spTree>
    <p:extLst>
      <p:ext uri="{BB962C8B-B14F-4D97-AF65-F5344CB8AC3E}">
        <p14:creationId xmlns:p14="http://schemas.microsoft.com/office/powerpoint/2010/main" val="49631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200" dirty="0"/>
              <a:t>3-1-1قرائت های مختلف فمینیستی در سه دهه اخیر:</a:t>
            </a:r>
            <a:br>
              <a:rPr lang="fa-IR" sz="3200" dirty="0"/>
            </a:br>
            <a:r>
              <a:rPr lang="fa-IR" sz="3200" dirty="0"/>
              <a:t>3-1-1-2فمینیسم رادیکال</a:t>
            </a:r>
            <a:br>
              <a:rPr lang="fa-IR" sz="3200" dirty="0"/>
            </a:br>
            <a:endParaRPr lang="fa-IR" sz="3200" dirty="0"/>
          </a:p>
        </p:txBody>
      </p:sp>
      <p:sp>
        <p:nvSpPr>
          <p:cNvPr id="3" name="Content Placeholder 2"/>
          <p:cNvSpPr>
            <a:spLocks noGrp="1"/>
          </p:cNvSpPr>
          <p:nvPr>
            <p:ph idx="1"/>
          </p:nvPr>
        </p:nvSpPr>
        <p:spPr/>
        <p:txBody>
          <a:bodyPr/>
          <a:lstStyle/>
          <a:p>
            <a:pPr marL="0" indent="0">
              <a:buNone/>
            </a:pPr>
            <a:r>
              <a:rPr lang="fa-IR" dirty="0" smtClean="0"/>
              <a:t>شاهد 1: </a:t>
            </a:r>
            <a:r>
              <a:rPr lang="fa-IR" dirty="0"/>
              <a:t>اینکه زنان مدت ها قبل از ظهور سرمایه داری مورد ظلم مردان بوده اند</a:t>
            </a:r>
            <a:r>
              <a:rPr lang="fa-IR" dirty="0" smtClean="0"/>
              <a:t>.</a:t>
            </a:r>
          </a:p>
          <a:p>
            <a:pPr marL="0" indent="0">
              <a:buNone/>
            </a:pPr>
            <a:r>
              <a:rPr lang="fa-IR" dirty="0" smtClean="0"/>
              <a:t>شاهد 2: الغای مالکیت خصوصی و وارد کردن زنان در بازار کار در اتحاد جماهیر شوروی نتوانست برای تضمین آزادی زنان کافی باشد.</a:t>
            </a:r>
            <a:endParaRPr lang="fa-IR" dirty="0"/>
          </a:p>
          <a:p>
            <a:pPr marL="0" indent="0">
              <a:buNone/>
            </a:pPr>
            <a:r>
              <a:rPr lang="fa-IR" dirty="0"/>
              <a:t>نتیجه: نبرد علیه پدر سالاری باید مقدم بر نبرد سیاسی علیه سرمایه داری باشد.</a:t>
            </a:r>
          </a:p>
          <a:p>
            <a:endParaRPr lang="fa-IR" dirty="0"/>
          </a:p>
        </p:txBody>
      </p:sp>
    </p:spTree>
    <p:extLst>
      <p:ext uri="{BB962C8B-B14F-4D97-AF65-F5344CB8AC3E}">
        <p14:creationId xmlns:p14="http://schemas.microsoft.com/office/powerpoint/2010/main" val="397845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200" dirty="0"/>
              <a:t>3-1-1قرائت های مختلف فمینیستی در سه دهه اخیر:</a:t>
            </a:r>
            <a:br>
              <a:rPr lang="fa-IR" sz="3200" dirty="0"/>
            </a:br>
            <a:r>
              <a:rPr lang="fa-IR" sz="3200" dirty="0" smtClean="0"/>
              <a:t>3-1-1-3فمینیسم سوسیالیستی</a:t>
            </a:r>
            <a:r>
              <a:rPr lang="fa-IR" sz="3200" dirty="0"/>
              <a:t/>
            </a:r>
            <a:br>
              <a:rPr lang="fa-IR" sz="3200" dirty="0"/>
            </a:br>
            <a:endParaRPr lang="fa-IR" sz="3200" dirty="0"/>
          </a:p>
        </p:txBody>
      </p:sp>
      <p:sp>
        <p:nvSpPr>
          <p:cNvPr id="3" name="Content Placeholder 2"/>
          <p:cNvSpPr>
            <a:spLocks noGrp="1"/>
          </p:cNvSpPr>
          <p:nvPr>
            <p:ph idx="1"/>
          </p:nvPr>
        </p:nvSpPr>
        <p:spPr/>
        <p:txBody>
          <a:bodyPr/>
          <a:lstStyle/>
          <a:p>
            <a:r>
              <a:rPr lang="fa-IR" dirty="0" smtClean="0"/>
              <a:t>فمینیستهای سوسیالیست در تلاش برای تلفیق فمینیسم مارکسیستی و رادیکال هستند.</a:t>
            </a:r>
          </a:p>
          <a:p>
            <a:r>
              <a:rPr lang="fa-IR" dirty="0" smtClean="0"/>
              <a:t>استدلال: سرمایه داری و نظام پدرسالاری همدیگر را تقویت می کنند و بنابر این اشکال جداناشدنی از اعمال ظلم علیه زنان را موجب میشوند.</a:t>
            </a:r>
            <a:endParaRPr lang="fa-IR" dirty="0"/>
          </a:p>
        </p:txBody>
      </p:sp>
    </p:spTree>
    <p:extLst>
      <p:ext uri="{BB962C8B-B14F-4D97-AF65-F5344CB8AC3E}">
        <p14:creationId xmlns:p14="http://schemas.microsoft.com/office/powerpoint/2010/main" val="2875770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3">
                                            <p:txEl>
                                              <p:pRg st="0" end="0"/>
                                            </p:txEl>
                                          </p:spTgt>
                                        </p:tgtEl>
                                        <p:attrNameLst>
                                          <p:attrName>style.color</p:attrName>
                                        </p:attrNameLst>
                                      </p:cBhvr>
                                      <p:to>
                                        <a:schemeClr val="bg1"/>
                                      </p:to>
                                    </p:animClr>
                                    <p:animClr clrSpc="rgb" dir="cw">
                                      <p:cBhvr>
                                        <p:cTn id="7" dur="250" autoRev="1" fill="remove"/>
                                        <p:tgtEl>
                                          <p:spTgt spid="3">
                                            <p:txEl>
                                              <p:pRg st="0" end="0"/>
                                            </p:txEl>
                                          </p:spTgt>
                                        </p:tgtEl>
                                        <p:attrNameLst>
                                          <p:attrName>fillcolor</p:attrName>
                                        </p:attrNameLst>
                                      </p:cBhvr>
                                      <p:to>
                                        <a:schemeClr val="bg1"/>
                                      </p:to>
                                    </p:animClr>
                                    <p:set>
                                      <p:cBhvr>
                                        <p:cTn id="8" dur="250" autoRev="1" fill="remove"/>
                                        <p:tgtEl>
                                          <p:spTgt spid="3">
                                            <p:txEl>
                                              <p:pRg st="0" end="0"/>
                                            </p:txEl>
                                          </p:spTgt>
                                        </p:tgtEl>
                                        <p:attrNameLst>
                                          <p:attrName>fill.type</p:attrName>
                                        </p:attrNameLst>
                                      </p:cBhvr>
                                      <p:to>
                                        <p:strVal val="solid"/>
                                      </p:to>
                                    </p:set>
                                    <p:set>
                                      <p:cBhvr>
                                        <p:cTn id="9" dur="250" autoRev="1" fill="remove"/>
                                        <p:tgtEl>
                                          <p:spTgt spid="3">
                                            <p:txEl>
                                              <p:pRg st="0" end="0"/>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27" presetClass="emph" presetSubtype="0" fill="remove" grpId="0" nodeType="clickEffect">
                                  <p:stCondLst>
                                    <p:cond delay="0"/>
                                  </p:stCondLst>
                                  <p:childTnLst>
                                    <p:animClr clrSpc="rgb" dir="cw">
                                      <p:cBhvr override="childStyle">
                                        <p:cTn id="13" dur="250" autoRev="1" fill="remove"/>
                                        <p:tgtEl>
                                          <p:spTgt spid="3">
                                            <p:txEl>
                                              <p:pRg st="1" end="1"/>
                                            </p:txEl>
                                          </p:spTgt>
                                        </p:tgtEl>
                                        <p:attrNameLst>
                                          <p:attrName>style.color</p:attrName>
                                        </p:attrNameLst>
                                      </p:cBhvr>
                                      <p:to>
                                        <a:schemeClr val="bg1"/>
                                      </p:to>
                                    </p:animClr>
                                    <p:animClr clrSpc="rgb" dir="cw">
                                      <p:cBhvr>
                                        <p:cTn id="14" dur="250" autoRev="1" fill="remove"/>
                                        <p:tgtEl>
                                          <p:spTgt spid="3">
                                            <p:txEl>
                                              <p:pRg st="1" end="1"/>
                                            </p:txEl>
                                          </p:spTgt>
                                        </p:tgtEl>
                                        <p:attrNameLst>
                                          <p:attrName>fillcolor</p:attrName>
                                        </p:attrNameLst>
                                      </p:cBhvr>
                                      <p:to>
                                        <a:schemeClr val="bg1"/>
                                      </p:to>
                                    </p:animClr>
                                    <p:set>
                                      <p:cBhvr>
                                        <p:cTn id="15" dur="250" autoRev="1" fill="remove"/>
                                        <p:tgtEl>
                                          <p:spTgt spid="3">
                                            <p:txEl>
                                              <p:pRg st="1" end="1"/>
                                            </p:txEl>
                                          </p:spTgt>
                                        </p:tgtEl>
                                        <p:attrNameLst>
                                          <p:attrName>fill.type</p:attrName>
                                        </p:attrNameLst>
                                      </p:cBhvr>
                                      <p:to>
                                        <p:strVal val="solid"/>
                                      </p:to>
                                    </p:set>
                                    <p:set>
                                      <p:cBhvr>
                                        <p:cTn id="16"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200" dirty="0"/>
              <a:t>3-1-1قرائت های مختلف فمینیستی در سه دهه اخیر:</a:t>
            </a:r>
            <a:br>
              <a:rPr lang="fa-IR" sz="3200" dirty="0"/>
            </a:br>
            <a:r>
              <a:rPr lang="fa-IR" sz="3200" dirty="0"/>
              <a:t>3-1-1-3فمینیسم سوسیالیستی</a:t>
            </a:r>
            <a:br>
              <a:rPr lang="fa-IR" sz="3200" dirty="0"/>
            </a:br>
            <a:endParaRPr lang="fa-IR" sz="3200" dirty="0"/>
          </a:p>
        </p:txBody>
      </p:sp>
      <p:sp>
        <p:nvSpPr>
          <p:cNvPr id="3" name="Content Placeholder 2"/>
          <p:cNvSpPr>
            <a:spLocks noGrp="1"/>
          </p:cNvSpPr>
          <p:nvPr>
            <p:ph idx="1"/>
          </p:nvPr>
        </p:nvSpPr>
        <p:spPr/>
        <p:txBody>
          <a:bodyPr>
            <a:normAutofit/>
          </a:bodyPr>
          <a:lstStyle/>
          <a:p>
            <a:r>
              <a:rPr lang="fa-IR" sz="2400" dirty="0" smtClean="0"/>
              <a:t>نتیجه:</a:t>
            </a:r>
          </a:p>
          <a:p>
            <a:pPr marL="457200" indent="-457200">
              <a:buAutoNum type="arabicPeriod"/>
            </a:pPr>
            <a:r>
              <a:rPr lang="fa-IR" sz="2400" dirty="0" smtClean="0"/>
              <a:t>فعالیت زن گرچه مستلزم پرداخت دستمزدهای مستقیم نیست اما برای سوددهی و انباشت سرمایه لازم است.</a:t>
            </a:r>
          </a:p>
          <a:p>
            <a:pPr marL="457200" indent="-457200">
              <a:buAutoNum type="arabicPeriod"/>
            </a:pPr>
            <a:r>
              <a:rPr lang="fa-IR" sz="2400" dirty="0" smtClean="0"/>
              <a:t>خانواده عرصه بازتولید ایدئولوژی و رفتار است.</a:t>
            </a:r>
          </a:p>
          <a:p>
            <a:pPr marL="457200" indent="-457200">
              <a:buAutoNum type="arabicPeriod"/>
            </a:pPr>
            <a:r>
              <a:rPr lang="fa-IR" sz="2400" dirty="0" smtClean="0"/>
              <a:t>وضعیت متفاوت خانواده های طبقه کارگر و سرمایه دار ( اینکه زنان و کودکان در طبقه کارگر می آموزند که از فرامین اقتدارگرایانه مردان باید اطاعت کنند).</a:t>
            </a:r>
            <a:endParaRPr lang="fa-IR" sz="2400" dirty="0"/>
          </a:p>
        </p:txBody>
      </p:sp>
    </p:spTree>
    <p:extLst>
      <p:ext uri="{BB962C8B-B14F-4D97-AF65-F5344CB8AC3E}">
        <p14:creationId xmlns:p14="http://schemas.microsoft.com/office/powerpoint/2010/main" val="387598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endParaRPr lang="fa-IR" dirty="0"/>
          </a:p>
        </p:txBody>
      </p:sp>
      <p:sp>
        <p:nvSpPr>
          <p:cNvPr id="3" name="Content Placeholder 2"/>
          <p:cNvSpPr>
            <a:spLocks noGrp="1"/>
          </p:cNvSpPr>
          <p:nvPr>
            <p:ph idx="1"/>
          </p:nvPr>
        </p:nvSpPr>
        <p:spPr/>
        <p:txBody>
          <a:bodyPr/>
          <a:lstStyle/>
          <a:p>
            <a:r>
              <a:rPr lang="fa-IR" dirty="0"/>
              <a:t>3. جنسیت در اقتصاد سیاسی رادیکال</a:t>
            </a:r>
            <a:br>
              <a:rPr lang="fa-IR" dirty="0"/>
            </a:br>
            <a:r>
              <a:rPr lang="fa-IR" dirty="0"/>
              <a:t>3-1. تبیین هایی در مورد نقش های جنسیتی</a:t>
            </a:r>
            <a:br>
              <a:rPr lang="fa-IR" dirty="0"/>
            </a:br>
            <a:r>
              <a:rPr lang="fa-IR" dirty="0" smtClean="0"/>
              <a:t>3-2. رهیافت رادیکال و پیشنهادهایی برای رفع تبعیض</a:t>
            </a:r>
            <a:endParaRPr lang="fa-IR" dirty="0"/>
          </a:p>
        </p:txBody>
      </p:sp>
    </p:spTree>
    <p:extLst>
      <p:ext uri="{BB962C8B-B14F-4D97-AF65-F5344CB8AC3E}">
        <p14:creationId xmlns:p14="http://schemas.microsoft.com/office/powerpoint/2010/main" val="3938045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600" dirty="0"/>
              <a:t>3-2. رهیافت رادیکال و پیشنهادهایی برای رفع تبعیض</a:t>
            </a:r>
            <a:br>
              <a:rPr lang="fa-IR" sz="3600" dirty="0"/>
            </a:br>
            <a:endParaRPr lang="fa-IR" sz="3600" dirty="0"/>
          </a:p>
        </p:txBody>
      </p:sp>
      <p:sp>
        <p:nvSpPr>
          <p:cNvPr id="3" name="Content Placeholder 2"/>
          <p:cNvSpPr>
            <a:spLocks noGrp="1"/>
          </p:cNvSpPr>
          <p:nvPr>
            <p:ph idx="1"/>
          </p:nvPr>
        </p:nvSpPr>
        <p:spPr/>
        <p:txBody>
          <a:bodyPr/>
          <a:lstStyle/>
          <a:p>
            <a:r>
              <a:rPr lang="fa-IR" dirty="0" smtClean="0"/>
              <a:t>3-2-1. فمینیستهای مارکسیست</a:t>
            </a:r>
          </a:p>
          <a:p>
            <a:pPr marL="0" indent="0">
              <a:buNone/>
            </a:pPr>
            <a:r>
              <a:rPr lang="fa-IR" dirty="0" smtClean="0"/>
              <a:t>الف) تنها راه چاره مقابله با اعمال ستم علیه زنان نابودی نظام سرمایه داری و گذار به جامعه سوسیالیستی است.</a:t>
            </a:r>
          </a:p>
          <a:p>
            <a:pPr marL="0" indent="0">
              <a:buNone/>
            </a:pPr>
            <a:r>
              <a:rPr lang="fa-IR" dirty="0" smtClean="0"/>
              <a:t>ب) علاوه بر اجتماعی کردن ابزار تولید فعالیت هایی که در خانه هم صورت می گیرد باید اجتماعی شود.</a:t>
            </a:r>
          </a:p>
          <a:p>
            <a:pPr marL="0" indent="0">
              <a:buNone/>
            </a:pPr>
            <a:r>
              <a:rPr lang="fa-IR" dirty="0" smtClean="0"/>
              <a:t>ج) تنها زمانی که نقش های اجتماعی زنان و مردان مشابه شود سلطه مردان بر زنان پایان می پذیرد.</a:t>
            </a:r>
            <a:endParaRPr lang="fa-IR" dirty="0"/>
          </a:p>
        </p:txBody>
      </p:sp>
    </p:spTree>
    <p:extLst>
      <p:ext uri="{BB962C8B-B14F-4D97-AF65-F5344CB8AC3E}">
        <p14:creationId xmlns:p14="http://schemas.microsoft.com/office/powerpoint/2010/main" val="1455047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3">
                                            <p:txEl>
                                              <p:pRg st="0" end="0"/>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p:stCondLst>
                                    <p:cond delay="0"/>
                                  </p:stCondLst>
                                  <p:childTnLst>
                                    <p:animRot by="21600000">
                                      <p:cBhvr>
                                        <p:cTn id="10" dur="2000" fill="hold"/>
                                        <p:tgtEl>
                                          <p:spTgt spid="3">
                                            <p:txEl>
                                              <p:pRg st="1" end="1"/>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grpId="0" nodeType="clickEffect">
                                  <p:stCondLst>
                                    <p:cond delay="0"/>
                                  </p:stCondLst>
                                  <p:childTnLst>
                                    <p:animRot by="21600000">
                                      <p:cBhvr>
                                        <p:cTn id="14" dur="2000" fill="hold"/>
                                        <p:tgtEl>
                                          <p:spTgt spid="3">
                                            <p:txEl>
                                              <p:pRg st="2" end="2"/>
                                            </p:txEl>
                                          </p:spTgt>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grpId="0" nodeType="clickEffect">
                                  <p:stCondLst>
                                    <p:cond delay="0"/>
                                  </p:stCondLst>
                                  <p:childTnLst>
                                    <p:animRot by="21600000">
                                      <p:cBhvr>
                                        <p:cTn id="18" dur="2000" fill="hold"/>
                                        <p:tgtEl>
                                          <p:spTgt spid="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مقدمه</a:t>
            </a:r>
            <a:endParaRPr lang="fa-IR" dirty="0"/>
          </a:p>
        </p:txBody>
      </p:sp>
      <p:sp>
        <p:nvSpPr>
          <p:cNvPr id="3" name="Content Placeholder 2"/>
          <p:cNvSpPr>
            <a:spLocks noGrp="1"/>
          </p:cNvSpPr>
          <p:nvPr>
            <p:ph idx="1"/>
          </p:nvPr>
        </p:nvSpPr>
        <p:spPr/>
        <p:txBody>
          <a:bodyPr/>
          <a:lstStyle/>
          <a:p>
            <a:r>
              <a:rPr lang="fa-IR" dirty="0" smtClean="0"/>
              <a:t>فرض: در جامعه صنعتی مدرن، برخلاف گذشته دیگر زنان مشارکت فعال دارند، اما مشاغل و درآمد آنها موقعیت پایین تری دارد.</a:t>
            </a:r>
          </a:p>
          <a:p>
            <a:r>
              <a:rPr lang="fa-IR" dirty="0" smtClean="0"/>
              <a:t>اما با این وجود؛ موضوع تفاوت های مرد و زن غیر قابل انکار است: 1. تفاوت های فیزیکی 2. تفاوت های ارزشی</a:t>
            </a:r>
            <a:endParaRPr lang="fa-IR" dirty="0"/>
          </a:p>
        </p:txBody>
      </p:sp>
    </p:spTree>
    <p:extLst>
      <p:ext uri="{BB962C8B-B14F-4D97-AF65-F5344CB8AC3E}">
        <p14:creationId xmlns:p14="http://schemas.microsoft.com/office/powerpoint/2010/main" val="2522138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600" dirty="0"/>
              <a:t>3-2. رهیافت رادیکال و پیشنهادهایی برای رفع تبعیض</a:t>
            </a:r>
            <a:br>
              <a:rPr lang="fa-IR" sz="3600" dirty="0"/>
            </a:br>
            <a:endParaRPr lang="fa-IR" sz="3600" dirty="0"/>
          </a:p>
        </p:txBody>
      </p:sp>
      <p:sp>
        <p:nvSpPr>
          <p:cNvPr id="3" name="Content Placeholder 2"/>
          <p:cNvSpPr>
            <a:spLocks noGrp="1"/>
          </p:cNvSpPr>
          <p:nvPr>
            <p:ph idx="1"/>
          </p:nvPr>
        </p:nvSpPr>
        <p:spPr/>
        <p:txBody>
          <a:bodyPr/>
          <a:lstStyle/>
          <a:p>
            <a:pPr marL="0" indent="0">
              <a:buNone/>
            </a:pPr>
            <a:r>
              <a:rPr lang="fa-IR" dirty="0" smtClean="0"/>
              <a:t>3-2-2. </a:t>
            </a:r>
            <a:r>
              <a:rPr lang="fa-IR" dirty="0"/>
              <a:t>فمینیستهای </a:t>
            </a:r>
            <a:r>
              <a:rPr lang="fa-IR" dirty="0" smtClean="0"/>
              <a:t>رادیکال</a:t>
            </a:r>
          </a:p>
          <a:p>
            <a:pPr marL="0" indent="0">
              <a:buNone/>
            </a:pPr>
            <a:r>
              <a:rPr lang="fa-IR" dirty="0" smtClean="0"/>
              <a:t>الف) تنها استراتژی عملی برای رهایی زنان ایجاد نهادها و انجمن های جداگانه و کاملا زنانه است که در آن فرهنگ مرد سالاری کاملا طرد می شود.</a:t>
            </a:r>
          </a:p>
          <a:p>
            <a:pPr marL="0" indent="0">
              <a:buNone/>
            </a:pPr>
            <a:r>
              <a:rPr lang="fa-IR" dirty="0" smtClean="0"/>
              <a:t>ب) تولید بچه های آزمایشگاهی</a:t>
            </a:r>
            <a:endParaRPr lang="fa-IR" dirty="0"/>
          </a:p>
          <a:p>
            <a:pPr marL="0" indent="0">
              <a:buNone/>
            </a:pPr>
            <a:endParaRPr lang="fa-IR" dirty="0" smtClean="0"/>
          </a:p>
        </p:txBody>
      </p:sp>
    </p:spTree>
    <p:extLst>
      <p:ext uri="{BB962C8B-B14F-4D97-AF65-F5344CB8AC3E}">
        <p14:creationId xmlns:p14="http://schemas.microsoft.com/office/powerpoint/2010/main" val="747618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grpId="0" nodeType="clickEffect">
                                  <p:stCondLst>
                                    <p:cond delay="0"/>
                                  </p:stCondLst>
                                  <p:childTnLst>
                                    <p:animClr clrSpc="hsl" dir="cw">
                                      <p:cBhvr override="childStyle">
                                        <p:cTn id="6" dur="500" fill="hold"/>
                                        <p:tgtEl>
                                          <p:spTgt spid="3">
                                            <p:txEl>
                                              <p:pRg st="0" end="0"/>
                                            </p:txEl>
                                          </p:spTgt>
                                        </p:tgtEl>
                                        <p:attrNameLst>
                                          <p:attrName>style.color</p:attrName>
                                        </p:attrNameLst>
                                      </p:cBhvr>
                                      <p:by>
                                        <p:hsl h="0" s="-12549" l="-25098"/>
                                      </p:by>
                                    </p:animClr>
                                    <p:animClr clrSpc="hsl" dir="cw">
                                      <p:cBhvr>
                                        <p:cTn id="7" dur="500" fill="hold"/>
                                        <p:tgtEl>
                                          <p:spTgt spid="3">
                                            <p:txEl>
                                              <p:pRg st="0" end="0"/>
                                            </p:txEl>
                                          </p:spTgt>
                                        </p:tgtEl>
                                        <p:attrNameLst>
                                          <p:attrName>fillcolor</p:attrName>
                                        </p:attrNameLst>
                                      </p:cBhvr>
                                      <p:by>
                                        <p:hsl h="0" s="-12549" l="-25098"/>
                                      </p:by>
                                    </p:animClr>
                                    <p:animClr clrSpc="hsl" dir="cw">
                                      <p:cBhvr>
                                        <p:cTn id="8" dur="500" fill="hold"/>
                                        <p:tgtEl>
                                          <p:spTgt spid="3">
                                            <p:txEl>
                                              <p:pRg st="0" end="0"/>
                                            </p:txEl>
                                          </p:spTgt>
                                        </p:tgtEl>
                                        <p:attrNameLst>
                                          <p:attrName>stroke.color</p:attrName>
                                        </p:attrNameLst>
                                      </p:cBhvr>
                                      <p:by>
                                        <p:hsl h="0" s="-12549" l="-25098"/>
                                      </p:by>
                                    </p:animClr>
                                    <p:set>
                                      <p:cBhvr>
                                        <p:cTn id="9" dur="500" fill="hold"/>
                                        <p:tgtEl>
                                          <p:spTgt spid="3">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4" presetClass="emph" presetSubtype="0" fill="hold" grpId="0" nodeType="clickEffect">
                                  <p:stCondLst>
                                    <p:cond delay="0"/>
                                  </p:stCondLst>
                                  <p:childTnLst>
                                    <p:animClr clrSpc="hsl" dir="cw">
                                      <p:cBhvr override="childStyle">
                                        <p:cTn id="13" dur="500" fill="hold"/>
                                        <p:tgtEl>
                                          <p:spTgt spid="3">
                                            <p:txEl>
                                              <p:pRg st="1" end="1"/>
                                            </p:txEl>
                                          </p:spTgt>
                                        </p:tgtEl>
                                        <p:attrNameLst>
                                          <p:attrName>style.color</p:attrName>
                                        </p:attrNameLst>
                                      </p:cBhvr>
                                      <p:by>
                                        <p:hsl h="0" s="-12549" l="-25098"/>
                                      </p:by>
                                    </p:animClr>
                                    <p:animClr clrSpc="hsl" dir="cw">
                                      <p:cBhvr>
                                        <p:cTn id="14" dur="500" fill="hold"/>
                                        <p:tgtEl>
                                          <p:spTgt spid="3">
                                            <p:txEl>
                                              <p:pRg st="1" end="1"/>
                                            </p:txEl>
                                          </p:spTgt>
                                        </p:tgtEl>
                                        <p:attrNameLst>
                                          <p:attrName>fillcolor</p:attrName>
                                        </p:attrNameLst>
                                      </p:cBhvr>
                                      <p:by>
                                        <p:hsl h="0" s="-12549" l="-25098"/>
                                      </p:by>
                                    </p:animClr>
                                    <p:animClr clrSpc="hsl" dir="cw">
                                      <p:cBhvr>
                                        <p:cTn id="15" dur="500" fill="hold"/>
                                        <p:tgtEl>
                                          <p:spTgt spid="3">
                                            <p:txEl>
                                              <p:pRg st="1" end="1"/>
                                            </p:txEl>
                                          </p:spTgt>
                                        </p:tgtEl>
                                        <p:attrNameLst>
                                          <p:attrName>stroke.color</p:attrName>
                                        </p:attrNameLst>
                                      </p:cBhvr>
                                      <p:by>
                                        <p:hsl h="0" s="-12549" l="-25098"/>
                                      </p:by>
                                    </p:animClr>
                                    <p:set>
                                      <p:cBhvr>
                                        <p:cTn id="16" dur="500" fill="hold"/>
                                        <p:tgtEl>
                                          <p:spTgt spid="3">
                                            <p:txEl>
                                              <p:pRg st="1" end="1"/>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4" presetClass="emph" presetSubtype="0" fill="hold" grpId="0" nodeType="clickEffect">
                                  <p:stCondLst>
                                    <p:cond delay="0"/>
                                  </p:stCondLst>
                                  <p:childTnLst>
                                    <p:animClr clrSpc="hsl" dir="cw">
                                      <p:cBhvr override="childStyle">
                                        <p:cTn id="20" dur="500" fill="hold"/>
                                        <p:tgtEl>
                                          <p:spTgt spid="3">
                                            <p:txEl>
                                              <p:pRg st="2" end="2"/>
                                            </p:txEl>
                                          </p:spTgt>
                                        </p:tgtEl>
                                        <p:attrNameLst>
                                          <p:attrName>style.color</p:attrName>
                                        </p:attrNameLst>
                                      </p:cBhvr>
                                      <p:by>
                                        <p:hsl h="0" s="-12549" l="-25098"/>
                                      </p:by>
                                    </p:animClr>
                                    <p:animClr clrSpc="hsl" dir="cw">
                                      <p:cBhvr>
                                        <p:cTn id="21" dur="500" fill="hold"/>
                                        <p:tgtEl>
                                          <p:spTgt spid="3">
                                            <p:txEl>
                                              <p:pRg st="2" end="2"/>
                                            </p:txEl>
                                          </p:spTgt>
                                        </p:tgtEl>
                                        <p:attrNameLst>
                                          <p:attrName>fillcolor</p:attrName>
                                        </p:attrNameLst>
                                      </p:cBhvr>
                                      <p:by>
                                        <p:hsl h="0" s="-12549" l="-25098"/>
                                      </p:by>
                                    </p:animClr>
                                    <p:animClr clrSpc="hsl" dir="cw">
                                      <p:cBhvr>
                                        <p:cTn id="22" dur="500" fill="hold"/>
                                        <p:tgtEl>
                                          <p:spTgt spid="3">
                                            <p:txEl>
                                              <p:pRg st="2" end="2"/>
                                            </p:txEl>
                                          </p:spTgt>
                                        </p:tgtEl>
                                        <p:attrNameLst>
                                          <p:attrName>stroke.color</p:attrName>
                                        </p:attrNameLst>
                                      </p:cBhvr>
                                      <p:by>
                                        <p:hsl h="0" s="-12549" l="-25098"/>
                                      </p:by>
                                    </p:animClr>
                                    <p:set>
                                      <p:cBhvr>
                                        <p:cTn id="23" dur="500" fill="hold"/>
                                        <p:tgtEl>
                                          <p:spTgt spid="3">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600" dirty="0"/>
              <a:t>3-2. رهیافت رادیکال و پیشنهادهایی برای رفع تبعیض</a:t>
            </a:r>
            <a:br>
              <a:rPr lang="fa-IR" sz="3600" dirty="0"/>
            </a:br>
            <a:endParaRPr lang="fa-IR" sz="3600" dirty="0"/>
          </a:p>
        </p:txBody>
      </p:sp>
      <p:sp>
        <p:nvSpPr>
          <p:cNvPr id="3" name="Content Placeholder 2"/>
          <p:cNvSpPr>
            <a:spLocks noGrp="1"/>
          </p:cNvSpPr>
          <p:nvPr>
            <p:ph idx="1"/>
          </p:nvPr>
        </p:nvSpPr>
        <p:spPr/>
        <p:txBody>
          <a:bodyPr>
            <a:normAutofit/>
          </a:bodyPr>
          <a:lstStyle/>
          <a:p>
            <a:pPr marL="0" indent="0">
              <a:buNone/>
            </a:pPr>
            <a:r>
              <a:rPr lang="fa-IR" sz="2800" dirty="0"/>
              <a:t>3-2-2. فمینیستهای </a:t>
            </a:r>
            <a:r>
              <a:rPr lang="fa-IR" sz="2800" dirty="0" smtClean="0"/>
              <a:t>سوسیالیست</a:t>
            </a:r>
          </a:p>
          <a:p>
            <a:pPr marL="0" indent="0">
              <a:buNone/>
            </a:pPr>
            <a:r>
              <a:rPr lang="fa-IR" sz="2800" dirty="0" smtClean="0"/>
              <a:t>الف) (با توجه به هم عقیدگی نسبی با رادیکالها) اصلاحات قانونی نمی تواند به صورت مؤثری تبعیض نژادی ننهادینه شده را به پایان ببرد.</a:t>
            </a:r>
          </a:p>
          <a:p>
            <a:pPr marL="0" indent="0">
              <a:buNone/>
            </a:pPr>
            <a:r>
              <a:rPr lang="fa-IR" sz="2800" dirty="0" smtClean="0"/>
              <a:t>ب) یک جنبش سوسیالیستی گسترده لازم است تا هم سرمایه داری و هم پدرسالاری را از بین ببرد.</a:t>
            </a:r>
          </a:p>
          <a:p>
            <a:pPr marL="0" indent="0">
              <a:buNone/>
            </a:pPr>
            <a:r>
              <a:rPr lang="fa-IR" sz="2800" dirty="0" smtClean="0"/>
              <a:t>ج) خود سرمایه داری با سرخورده کردن زنان باعث زوال و نابودی درونی اش می شود.</a:t>
            </a:r>
            <a:endParaRPr lang="fa-IR" sz="2800" dirty="0"/>
          </a:p>
          <a:p>
            <a:pPr marL="0" indent="0">
              <a:buNone/>
            </a:pPr>
            <a:r>
              <a:rPr lang="fa-IR" sz="2800" dirty="0" smtClean="0"/>
              <a:t>ج) تدارک تسهیلات دولتی برای نگهداری از کودکان، دولتی کردن مراقبت های بهداشتی و ...</a:t>
            </a:r>
            <a:endParaRPr lang="fa-IR" sz="2800" dirty="0"/>
          </a:p>
        </p:txBody>
      </p:sp>
    </p:spTree>
    <p:extLst>
      <p:ext uri="{BB962C8B-B14F-4D97-AF65-F5344CB8AC3E}">
        <p14:creationId xmlns:p14="http://schemas.microsoft.com/office/powerpoint/2010/main" val="355724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mph" presetSubtype="0" fill="hold" grpId="0" nodeType="clickEffect">
                                  <p:stCondLst>
                                    <p:cond delay="0"/>
                                  </p:stCondLst>
                                  <p:childTnLst>
                                    <p:animClr clrSpc="hsl" dir="cw">
                                      <p:cBhvr override="childStyle">
                                        <p:cTn id="6" dur="500" fill="hold"/>
                                        <p:tgtEl>
                                          <p:spTgt spid="3">
                                            <p:txEl>
                                              <p:pRg st="0" end="0"/>
                                            </p:txEl>
                                          </p:spTgt>
                                        </p:tgtEl>
                                        <p:attrNameLst>
                                          <p:attrName>style.color</p:attrName>
                                        </p:attrNameLst>
                                      </p:cBhvr>
                                      <p:by>
                                        <p:hsl h="0" s="-70588" l="0"/>
                                      </p:by>
                                    </p:animClr>
                                    <p:animClr clrSpc="hsl" dir="cw">
                                      <p:cBhvr>
                                        <p:cTn id="7" dur="500" fill="hold"/>
                                        <p:tgtEl>
                                          <p:spTgt spid="3">
                                            <p:txEl>
                                              <p:pRg st="0" end="0"/>
                                            </p:txEl>
                                          </p:spTgt>
                                        </p:tgtEl>
                                        <p:attrNameLst>
                                          <p:attrName>fillcolor</p:attrName>
                                        </p:attrNameLst>
                                      </p:cBhvr>
                                      <p:by>
                                        <p:hsl h="0" s="-70588" l="0"/>
                                      </p:by>
                                    </p:animClr>
                                    <p:animClr clrSpc="hsl" dir="cw">
                                      <p:cBhvr>
                                        <p:cTn id="8" dur="500" fill="hold"/>
                                        <p:tgtEl>
                                          <p:spTgt spid="3">
                                            <p:txEl>
                                              <p:pRg st="0" end="0"/>
                                            </p:txEl>
                                          </p:spTgt>
                                        </p:tgtEl>
                                        <p:attrNameLst>
                                          <p:attrName>stroke.color</p:attrName>
                                        </p:attrNameLst>
                                      </p:cBhvr>
                                      <p:by>
                                        <p:hsl h="0" s="-70588" l="0"/>
                                      </p:by>
                                    </p:animClr>
                                    <p:set>
                                      <p:cBhvr>
                                        <p:cTn id="9" dur="500" fill="hold"/>
                                        <p:tgtEl>
                                          <p:spTgt spid="3">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5" presetClass="emph" presetSubtype="0" fill="hold" grpId="0" nodeType="clickEffect">
                                  <p:stCondLst>
                                    <p:cond delay="0"/>
                                  </p:stCondLst>
                                  <p:childTnLst>
                                    <p:animClr clrSpc="hsl" dir="cw">
                                      <p:cBhvr override="childStyle">
                                        <p:cTn id="13" dur="500" fill="hold"/>
                                        <p:tgtEl>
                                          <p:spTgt spid="3">
                                            <p:txEl>
                                              <p:pRg st="1" end="1"/>
                                            </p:txEl>
                                          </p:spTgt>
                                        </p:tgtEl>
                                        <p:attrNameLst>
                                          <p:attrName>style.color</p:attrName>
                                        </p:attrNameLst>
                                      </p:cBhvr>
                                      <p:by>
                                        <p:hsl h="0" s="-70588" l="0"/>
                                      </p:by>
                                    </p:animClr>
                                    <p:animClr clrSpc="hsl" dir="cw">
                                      <p:cBhvr>
                                        <p:cTn id="14" dur="500" fill="hold"/>
                                        <p:tgtEl>
                                          <p:spTgt spid="3">
                                            <p:txEl>
                                              <p:pRg st="1" end="1"/>
                                            </p:txEl>
                                          </p:spTgt>
                                        </p:tgtEl>
                                        <p:attrNameLst>
                                          <p:attrName>fillcolor</p:attrName>
                                        </p:attrNameLst>
                                      </p:cBhvr>
                                      <p:by>
                                        <p:hsl h="0" s="-70588" l="0"/>
                                      </p:by>
                                    </p:animClr>
                                    <p:animClr clrSpc="hsl" dir="cw">
                                      <p:cBhvr>
                                        <p:cTn id="15" dur="500" fill="hold"/>
                                        <p:tgtEl>
                                          <p:spTgt spid="3">
                                            <p:txEl>
                                              <p:pRg st="1" end="1"/>
                                            </p:txEl>
                                          </p:spTgt>
                                        </p:tgtEl>
                                        <p:attrNameLst>
                                          <p:attrName>stroke.color</p:attrName>
                                        </p:attrNameLst>
                                      </p:cBhvr>
                                      <p:by>
                                        <p:hsl h="0" s="-70588" l="0"/>
                                      </p:by>
                                    </p:animClr>
                                    <p:set>
                                      <p:cBhvr>
                                        <p:cTn id="16" dur="500" fill="hold"/>
                                        <p:tgtEl>
                                          <p:spTgt spid="3">
                                            <p:txEl>
                                              <p:pRg st="1" end="1"/>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5" presetClass="emph" presetSubtype="0" fill="hold" grpId="0" nodeType="clickEffect">
                                  <p:stCondLst>
                                    <p:cond delay="0"/>
                                  </p:stCondLst>
                                  <p:childTnLst>
                                    <p:animClr clrSpc="hsl" dir="cw">
                                      <p:cBhvr override="childStyle">
                                        <p:cTn id="20" dur="500" fill="hold"/>
                                        <p:tgtEl>
                                          <p:spTgt spid="3">
                                            <p:txEl>
                                              <p:pRg st="2" end="2"/>
                                            </p:txEl>
                                          </p:spTgt>
                                        </p:tgtEl>
                                        <p:attrNameLst>
                                          <p:attrName>style.color</p:attrName>
                                        </p:attrNameLst>
                                      </p:cBhvr>
                                      <p:by>
                                        <p:hsl h="0" s="-70588" l="0"/>
                                      </p:by>
                                    </p:animClr>
                                    <p:animClr clrSpc="hsl" dir="cw">
                                      <p:cBhvr>
                                        <p:cTn id="21" dur="500" fill="hold"/>
                                        <p:tgtEl>
                                          <p:spTgt spid="3">
                                            <p:txEl>
                                              <p:pRg st="2" end="2"/>
                                            </p:txEl>
                                          </p:spTgt>
                                        </p:tgtEl>
                                        <p:attrNameLst>
                                          <p:attrName>fillcolor</p:attrName>
                                        </p:attrNameLst>
                                      </p:cBhvr>
                                      <p:by>
                                        <p:hsl h="0" s="-70588" l="0"/>
                                      </p:by>
                                    </p:animClr>
                                    <p:animClr clrSpc="hsl" dir="cw">
                                      <p:cBhvr>
                                        <p:cTn id="22" dur="500" fill="hold"/>
                                        <p:tgtEl>
                                          <p:spTgt spid="3">
                                            <p:txEl>
                                              <p:pRg st="2" end="2"/>
                                            </p:txEl>
                                          </p:spTgt>
                                        </p:tgtEl>
                                        <p:attrNameLst>
                                          <p:attrName>stroke.color</p:attrName>
                                        </p:attrNameLst>
                                      </p:cBhvr>
                                      <p:by>
                                        <p:hsl h="0" s="-70588" l="0"/>
                                      </p:by>
                                    </p:animClr>
                                    <p:set>
                                      <p:cBhvr>
                                        <p:cTn id="23" dur="500" fill="hold"/>
                                        <p:tgtEl>
                                          <p:spTgt spid="3">
                                            <p:txEl>
                                              <p:pRg st="2" end="2"/>
                                            </p:tx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5" presetClass="emph" presetSubtype="0" fill="hold" grpId="0" nodeType="clickEffect">
                                  <p:stCondLst>
                                    <p:cond delay="0"/>
                                  </p:stCondLst>
                                  <p:childTnLst>
                                    <p:animClr clrSpc="hsl" dir="cw">
                                      <p:cBhvr override="childStyle">
                                        <p:cTn id="27" dur="500" fill="hold"/>
                                        <p:tgtEl>
                                          <p:spTgt spid="3">
                                            <p:txEl>
                                              <p:pRg st="3" end="3"/>
                                            </p:txEl>
                                          </p:spTgt>
                                        </p:tgtEl>
                                        <p:attrNameLst>
                                          <p:attrName>style.color</p:attrName>
                                        </p:attrNameLst>
                                      </p:cBhvr>
                                      <p:by>
                                        <p:hsl h="0" s="-70588" l="0"/>
                                      </p:by>
                                    </p:animClr>
                                    <p:animClr clrSpc="hsl" dir="cw">
                                      <p:cBhvr>
                                        <p:cTn id="28" dur="500" fill="hold"/>
                                        <p:tgtEl>
                                          <p:spTgt spid="3">
                                            <p:txEl>
                                              <p:pRg st="3" end="3"/>
                                            </p:txEl>
                                          </p:spTgt>
                                        </p:tgtEl>
                                        <p:attrNameLst>
                                          <p:attrName>fillcolor</p:attrName>
                                        </p:attrNameLst>
                                      </p:cBhvr>
                                      <p:by>
                                        <p:hsl h="0" s="-70588" l="0"/>
                                      </p:by>
                                    </p:animClr>
                                    <p:animClr clrSpc="hsl" dir="cw">
                                      <p:cBhvr>
                                        <p:cTn id="29" dur="500" fill="hold"/>
                                        <p:tgtEl>
                                          <p:spTgt spid="3">
                                            <p:txEl>
                                              <p:pRg st="3" end="3"/>
                                            </p:txEl>
                                          </p:spTgt>
                                        </p:tgtEl>
                                        <p:attrNameLst>
                                          <p:attrName>stroke.color</p:attrName>
                                        </p:attrNameLst>
                                      </p:cBhvr>
                                      <p:by>
                                        <p:hsl h="0" s="-70588" l="0"/>
                                      </p:by>
                                    </p:animClr>
                                    <p:set>
                                      <p:cBhvr>
                                        <p:cTn id="30" dur="500" fill="hold"/>
                                        <p:tgtEl>
                                          <p:spTgt spid="3">
                                            <p:txEl>
                                              <p:pRg st="3" end="3"/>
                                            </p:txEl>
                                          </p:spTgt>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5" presetClass="emph" presetSubtype="0" fill="hold" grpId="0" nodeType="clickEffect">
                                  <p:stCondLst>
                                    <p:cond delay="0"/>
                                  </p:stCondLst>
                                  <p:childTnLst>
                                    <p:animClr clrSpc="hsl" dir="cw">
                                      <p:cBhvr override="childStyle">
                                        <p:cTn id="34" dur="500" fill="hold"/>
                                        <p:tgtEl>
                                          <p:spTgt spid="3">
                                            <p:txEl>
                                              <p:pRg st="4" end="4"/>
                                            </p:txEl>
                                          </p:spTgt>
                                        </p:tgtEl>
                                        <p:attrNameLst>
                                          <p:attrName>style.color</p:attrName>
                                        </p:attrNameLst>
                                      </p:cBhvr>
                                      <p:by>
                                        <p:hsl h="0" s="-70588" l="0"/>
                                      </p:by>
                                    </p:animClr>
                                    <p:animClr clrSpc="hsl" dir="cw">
                                      <p:cBhvr>
                                        <p:cTn id="35" dur="500" fill="hold"/>
                                        <p:tgtEl>
                                          <p:spTgt spid="3">
                                            <p:txEl>
                                              <p:pRg st="4" end="4"/>
                                            </p:txEl>
                                          </p:spTgt>
                                        </p:tgtEl>
                                        <p:attrNameLst>
                                          <p:attrName>fillcolor</p:attrName>
                                        </p:attrNameLst>
                                      </p:cBhvr>
                                      <p:by>
                                        <p:hsl h="0" s="-70588" l="0"/>
                                      </p:by>
                                    </p:animClr>
                                    <p:animClr clrSpc="hsl" dir="cw">
                                      <p:cBhvr>
                                        <p:cTn id="36" dur="500" fill="hold"/>
                                        <p:tgtEl>
                                          <p:spTgt spid="3">
                                            <p:txEl>
                                              <p:pRg st="4" end="4"/>
                                            </p:txEl>
                                          </p:spTgt>
                                        </p:tgtEl>
                                        <p:attrNameLst>
                                          <p:attrName>stroke.color</p:attrName>
                                        </p:attrNameLst>
                                      </p:cBhvr>
                                      <p:by>
                                        <p:hsl h="0" s="-70588" l="0"/>
                                      </p:by>
                                    </p:animClr>
                                    <p:set>
                                      <p:cBhvr>
                                        <p:cTn id="37" dur="500" fill="hold"/>
                                        <p:tgtEl>
                                          <p:spTgt spid="3">
                                            <p:txEl>
                                              <p:pRg st="4" end="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dirty="0" smtClean="0"/>
              <a:t>4. </a:t>
            </a:r>
            <a:r>
              <a:rPr lang="fa-IR" dirty="0"/>
              <a:t>جنسیت در اقتصاد سیاسی </a:t>
            </a:r>
            <a:r>
              <a:rPr lang="fa-IR" dirty="0" smtClean="0"/>
              <a:t>محافظه کار</a:t>
            </a:r>
            <a:r>
              <a:rPr lang="fa-IR" dirty="0"/>
              <a:t/>
            </a:r>
            <a:br>
              <a:rPr lang="fa-IR" dirty="0"/>
            </a:br>
            <a:r>
              <a:rPr lang="fa-IR" dirty="0" smtClean="0"/>
              <a:t>4-1</a:t>
            </a:r>
            <a:r>
              <a:rPr lang="fa-IR" dirty="0"/>
              <a:t>. تبیین هایی در مورد نقش های جنسیتی</a:t>
            </a:r>
            <a:br>
              <a:rPr lang="fa-IR" dirty="0"/>
            </a:br>
            <a:r>
              <a:rPr lang="fa-IR" dirty="0" smtClean="0"/>
              <a:t>4-2</a:t>
            </a:r>
            <a:r>
              <a:rPr lang="fa-IR" dirty="0"/>
              <a:t>. رهیافت رادیکال و پیشنهادهایی برای رفع تبعیض</a:t>
            </a:r>
          </a:p>
          <a:p>
            <a:endParaRPr lang="fa-IR" dirty="0"/>
          </a:p>
        </p:txBody>
      </p:sp>
    </p:spTree>
    <p:extLst>
      <p:ext uri="{BB962C8B-B14F-4D97-AF65-F5344CB8AC3E}">
        <p14:creationId xmlns:p14="http://schemas.microsoft.com/office/powerpoint/2010/main" val="245269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dirty="0"/>
              <a:t>4-1. تبیین هایی در مورد نقش های جنسیتی</a:t>
            </a:r>
          </a:p>
        </p:txBody>
      </p:sp>
      <p:sp>
        <p:nvSpPr>
          <p:cNvPr id="3" name="Content Placeholder 2"/>
          <p:cNvSpPr>
            <a:spLocks noGrp="1"/>
          </p:cNvSpPr>
          <p:nvPr>
            <p:ph idx="1"/>
          </p:nvPr>
        </p:nvSpPr>
        <p:spPr/>
        <p:txBody>
          <a:bodyPr/>
          <a:lstStyle/>
          <a:p>
            <a:r>
              <a:rPr lang="fa-IR" dirty="0" smtClean="0"/>
              <a:t>در حالی که به لحاظ منطقی محافظه کاران توجهی به تبعیض جنسی ندارند اما تأکید آنها بر اقتدار سلسله مراتبی عموما تا آنجا گسترش می یابد که نقش های زنان و مردان را در برمی گیرد.</a:t>
            </a:r>
          </a:p>
          <a:p>
            <a:r>
              <a:rPr lang="fa-IR" dirty="0" smtClean="0"/>
              <a:t>از این جهت محافظه کاران توجه خود را به ویژگی های خاص زنان در سلسله مراتب اجتماعی معطوف می کنند.</a:t>
            </a:r>
            <a:endParaRPr lang="fa-IR" dirty="0"/>
          </a:p>
        </p:txBody>
      </p:sp>
    </p:spTree>
    <p:extLst>
      <p:ext uri="{BB962C8B-B14F-4D97-AF65-F5344CB8AC3E}">
        <p14:creationId xmlns:p14="http://schemas.microsoft.com/office/powerpoint/2010/main" val="144065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0" end="0"/>
                                            </p:txEl>
                                          </p:spTgt>
                                        </p:tgtEl>
                                        <p:attrNameLst>
                                          <p:attrName>ppt_x</p:attrName>
                                          <p:attrName>ppt_y</p:attrName>
                                        </p:attrNameLst>
                                      </p:cBhvr>
                                    </p:animMotion>
                                    <p:animRot by="1500000">
                                      <p:cBhvr>
                                        <p:cTn id="7" dur="125" fill="hold">
                                          <p:stCondLst>
                                            <p:cond delay="0"/>
                                          </p:stCondLst>
                                        </p:cTn>
                                        <p:tgtEl>
                                          <p:spTgt spid="3">
                                            <p:txEl>
                                              <p:pRg st="0" end="0"/>
                                            </p:txEl>
                                          </p:spTgt>
                                        </p:tgtEl>
                                        <p:attrNameLst>
                                          <p:attrName>r</p:attrName>
                                        </p:attrNameLst>
                                      </p:cBhvr>
                                    </p:animRot>
                                    <p:animRot by="-1500000">
                                      <p:cBhvr>
                                        <p:cTn id="8" dur="125" fill="hold">
                                          <p:stCondLst>
                                            <p:cond delay="125"/>
                                          </p:stCondLst>
                                        </p:cTn>
                                        <p:tgtEl>
                                          <p:spTgt spid="3">
                                            <p:txEl>
                                              <p:pRg st="0" end="0"/>
                                            </p:txEl>
                                          </p:spTgt>
                                        </p:tgtEl>
                                        <p:attrNameLst>
                                          <p:attrName>r</p:attrName>
                                        </p:attrNameLst>
                                      </p:cBhvr>
                                    </p:animRot>
                                    <p:animRot by="-1500000">
                                      <p:cBhvr>
                                        <p:cTn id="9" dur="125" fill="hold">
                                          <p:stCondLst>
                                            <p:cond delay="250"/>
                                          </p:stCondLst>
                                        </p:cTn>
                                        <p:tgtEl>
                                          <p:spTgt spid="3">
                                            <p:txEl>
                                              <p:pRg st="0" end="0"/>
                                            </p:txEl>
                                          </p:spTgt>
                                        </p:tgtEl>
                                        <p:attrNameLst>
                                          <p:attrName>r</p:attrName>
                                        </p:attrNameLst>
                                      </p:cBhvr>
                                    </p:animRot>
                                    <p:animRot by="1500000">
                                      <p:cBhvr>
                                        <p:cTn id="10" dur="125" fill="hold">
                                          <p:stCondLst>
                                            <p:cond delay="375"/>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4" presetClass="emph" presetSubtype="0" fill="hold" grpId="0" nodeType="clickEffect">
                                  <p:stCondLst>
                                    <p:cond delay="0"/>
                                  </p:stCondLst>
                                  <p:iterate type="lt">
                                    <p:tmPct val="10000"/>
                                  </p:iterate>
                                  <p:childTnLst>
                                    <p:animMotion origin="layout" path="M 0.0 0.0 L 0.0 -0.07213" pathEditMode="relative" ptsTypes="">
                                      <p:cBhvr>
                                        <p:cTn id="14" dur="250" accel="50000" decel="50000" autoRev="1" fill="hold">
                                          <p:stCondLst>
                                            <p:cond delay="0"/>
                                          </p:stCondLst>
                                        </p:cTn>
                                        <p:tgtEl>
                                          <p:spTgt spid="3">
                                            <p:txEl>
                                              <p:pRg st="1" end="1"/>
                                            </p:txEl>
                                          </p:spTgt>
                                        </p:tgtEl>
                                        <p:attrNameLst>
                                          <p:attrName>ppt_x</p:attrName>
                                          <p:attrName>ppt_y</p:attrName>
                                        </p:attrNameLst>
                                      </p:cBhvr>
                                    </p:animMotion>
                                    <p:animRot by="1500000">
                                      <p:cBhvr>
                                        <p:cTn id="15" dur="125" fill="hold">
                                          <p:stCondLst>
                                            <p:cond delay="0"/>
                                          </p:stCondLst>
                                        </p:cTn>
                                        <p:tgtEl>
                                          <p:spTgt spid="3">
                                            <p:txEl>
                                              <p:pRg st="1" end="1"/>
                                            </p:txEl>
                                          </p:spTgt>
                                        </p:tgtEl>
                                        <p:attrNameLst>
                                          <p:attrName>r</p:attrName>
                                        </p:attrNameLst>
                                      </p:cBhvr>
                                    </p:animRot>
                                    <p:animRot by="-1500000">
                                      <p:cBhvr>
                                        <p:cTn id="16" dur="125" fill="hold">
                                          <p:stCondLst>
                                            <p:cond delay="125"/>
                                          </p:stCondLst>
                                        </p:cTn>
                                        <p:tgtEl>
                                          <p:spTgt spid="3">
                                            <p:txEl>
                                              <p:pRg st="1" end="1"/>
                                            </p:txEl>
                                          </p:spTgt>
                                        </p:tgtEl>
                                        <p:attrNameLst>
                                          <p:attrName>r</p:attrName>
                                        </p:attrNameLst>
                                      </p:cBhvr>
                                    </p:animRot>
                                    <p:animRot by="-1500000">
                                      <p:cBhvr>
                                        <p:cTn id="17" dur="125" fill="hold">
                                          <p:stCondLst>
                                            <p:cond delay="250"/>
                                          </p:stCondLst>
                                        </p:cTn>
                                        <p:tgtEl>
                                          <p:spTgt spid="3">
                                            <p:txEl>
                                              <p:pRg st="1" end="1"/>
                                            </p:txEl>
                                          </p:spTgt>
                                        </p:tgtEl>
                                        <p:attrNameLst>
                                          <p:attrName>r</p:attrName>
                                        </p:attrNameLst>
                                      </p:cBhvr>
                                    </p:animRot>
                                    <p:animRot by="1500000">
                                      <p:cBhvr>
                                        <p:cTn id="18" dur="125" fill="hold">
                                          <p:stCondLst>
                                            <p:cond delay="375"/>
                                          </p:stCondLst>
                                        </p:cTn>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4-1. تبیین هایی در مورد نقش های جنسیتی</a:t>
            </a:r>
          </a:p>
        </p:txBody>
      </p:sp>
      <p:sp>
        <p:nvSpPr>
          <p:cNvPr id="3" name="Content Placeholder 2"/>
          <p:cNvSpPr>
            <a:spLocks noGrp="1"/>
          </p:cNvSpPr>
          <p:nvPr>
            <p:ph idx="1"/>
          </p:nvPr>
        </p:nvSpPr>
        <p:spPr/>
        <p:txBody>
          <a:bodyPr/>
          <a:lstStyle/>
          <a:p>
            <a:r>
              <a:rPr lang="fa-IR" dirty="0"/>
              <a:t>ویژگی های خاص زنان در سلسله مراتب </a:t>
            </a:r>
            <a:r>
              <a:rPr lang="fa-IR" dirty="0" smtClean="0"/>
              <a:t>اجتماعی:</a:t>
            </a:r>
          </a:p>
          <a:p>
            <a:pPr marL="514350" indent="-514350">
              <a:buAutoNum type="arabicPeriod"/>
            </a:pPr>
            <a:r>
              <a:rPr lang="fa-IR" dirty="0" smtClean="0"/>
              <a:t>حساس بودن زنان در مورد دیگران</a:t>
            </a:r>
          </a:p>
          <a:p>
            <a:pPr marL="514350" indent="-514350">
              <a:buAutoNum type="arabicPeriod"/>
            </a:pPr>
            <a:r>
              <a:rPr lang="fa-IR" dirty="0" smtClean="0"/>
              <a:t>غیرعقلایی بودن</a:t>
            </a:r>
          </a:p>
          <a:p>
            <a:pPr marL="514350" indent="-514350">
              <a:buAutoNum type="arabicPeriod"/>
            </a:pPr>
            <a:r>
              <a:rPr lang="fa-IR" dirty="0" smtClean="0"/>
              <a:t>انفعالی بودن</a:t>
            </a:r>
            <a:endParaRPr lang="fa-IR" dirty="0"/>
          </a:p>
        </p:txBody>
      </p:sp>
    </p:spTree>
    <p:extLst>
      <p:ext uri="{BB962C8B-B14F-4D97-AF65-F5344CB8AC3E}">
        <p14:creationId xmlns:p14="http://schemas.microsoft.com/office/powerpoint/2010/main" val="35713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anim calcmode="lin" valueType="num">
                                      <p:cBhvr>
                                        <p:cTn id="2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anim calcmode="lin" valueType="num">
                                      <p:cBhvr>
                                        <p:cTn id="29"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0"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dirty="0"/>
              <a:t>4-1. تبیین هایی در مورد نقش های جنسیتی</a:t>
            </a:r>
          </a:p>
        </p:txBody>
      </p:sp>
      <p:sp>
        <p:nvSpPr>
          <p:cNvPr id="3" name="Content Placeholder 2"/>
          <p:cNvSpPr>
            <a:spLocks noGrp="1"/>
          </p:cNvSpPr>
          <p:nvPr>
            <p:ph idx="1"/>
          </p:nvPr>
        </p:nvSpPr>
        <p:spPr/>
        <p:txBody>
          <a:bodyPr/>
          <a:lstStyle/>
          <a:p>
            <a:r>
              <a:rPr lang="fa-IR" dirty="0" smtClean="0"/>
              <a:t>نتیجه:</a:t>
            </a:r>
          </a:p>
          <a:p>
            <a:pPr marL="514350" indent="-514350">
              <a:buAutoNum type="arabicPeriod"/>
            </a:pPr>
            <a:r>
              <a:rPr lang="fa-IR" dirty="0" smtClean="0"/>
              <a:t>طبیعت و توانایی های متفاوت زنان و مردان نقش های جنسیتی خاصی را بر آنها دیکته می کند.</a:t>
            </a:r>
          </a:p>
          <a:p>
            <a:pPr marL="514350" indent="-514350">
              <a:buAutoNum type="arabicPeriod"/>
            </a:pPr>
            <a:r>
              <a:rPr lang="fa-IR" dirty="0" smtClean="0"/>
              <a:t>زنان برای انجام نقش های عاطفی مناسب ترند و مردان برای نقش های ابزاری.</a:t>
            </a:r>
          </a:p>
          <a:p>
            <a:pPr marL="514350" indent="-514350">
              <a:buAutoNum type="arabicPeriod"/>
            </a:pPr>
            <a:r>
              <a:rPr lang="fa-IR" dirty="0" smtClean="0"/>
              <a:t>تفاوت های جنسیتی به طور طبیعی مکمل یک دیگر هستند.</a:t>
            </a:r>
            <a:endParaRPr lang="fa-IR" dirty="0"/>
          </a:p>
        </p:txBody>
      </p:sp>
    </p:spTree>
    <p:extLst>
      <p:ext uri="{BB962C8B-B14F-4D97-AF65-F5344CB8AC3E}">
        <p14:creationId xmlns:p14="http://schemas.microsoft.com/office/powerpoint/2010/main" val="3561441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4-1. تبیین هایی در مورد نقش های جنسیتی</a:t>
            </a:r>
          </a:p>
        </p:txBody>
      </p:sp>
      <p:sp>
        <p:nvSpPr>
          <p:cNvPr id="3" name="Content Placeholder 2"/>
          <p:cNvSpPr>
            <a:spLocks noGrp="1"/>
          </p:cNvSpPr>
          <p:nvPr>
            <p:ph idx="1"/>
          </p:nvPr>
        </p:nvSpPr>
        <p:spPr/>
        <p:txBody>
          <a:bodyPr>
            <a:normAutofit/>
          </a:bodyPr>
          <a:lstStyle/>
          <a:p>
            <a:r>
              <a:rPr lang="fa-IR" dirty="0" smtClean="0"/>
              <a:t>تحلیل فروپاشی نقش ها و هویت های جنسیتی:</a:t>
            </a:r>
          </a:p>
          <a:p>
            <a:pPr marL="514350" indent="-514350">
              <a:buAutoNum type="arabicPeriod"/>
            </a:pPr>
            <a:r>
              <a:rPr lang="fa-IR" dirty="0" smtClean="0"/>
              <a:t>خانواده به عنوان واحد اصلی جامعه است که فرآیندهای جامعه پذیری کودکان در آن رخ می دهد.(رد استدلال لیبرالهای کلاسیک مبنی بر اینکه انسان ها از طریق انتخاب های عقلایی تکامل می یابند.)</a:t>
            </a:r>
          </a:p>
          <a:p>
            <a:pPr marL="514350" indent="-514350">
              <a:buAutoNum type="arabicPeriod"/>
            </a:pPr>
            <a:r>
              <a:rPr lang="fa-IR" dirty="0" smtClean="0"/>
              <a:t>مبهم شدن نقش های جنسیتی باعث می شود که کودکاندر توسعه قابلیت هایشان گیج و ناتوان شوند.</a:t>
            </a:r>
          </a:p>
          <a:p>
            <a:pPr marL="514350" indent="-514350">
              <a:buAutoNum type="arabicPeriod"/>
            </a:pPr>
            <a:endParaRPr lang="fa-IR" dirty="0"/>
          </a:p>
        </p:txBody>
      </p:sp>
    </p:spTree>
    <p:extLst>
      <p:ext uri="{BB962C8B-B14F-4D97-AF65-F5344CB8AC3E}">
        <p14:creationId xmlns:p14="http://schemas.microsoft.com/office/powerpoint/2010/main" val="2089778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dirty="0"/>
              <a:t>4-1. تبیین هایی در مورد نقش های جنسیتی</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21658434"/>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1579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dirty="0"/>
              <a:t>4. جنسیت در اقتصاد سیاسی محافظه کار</a:t>
            </a:r>
            <a:br>
              <a:rPr lang="fa-IR" dirty="0"/>
            </a:br>
            <a:r>
              <a:rPr lang="fa-IR" dirty="0"/>
              <a:t>4-1. تبیین هایی در مورد نقش های جنسیتی</a:t>
            </a:r>
            <a:br>
              <a:rPr lang="fa-IR" dirty="0"/>
            </a:br>
            <a:r>
              <a:rPr lang="fa-IR" dirty="0"/>
              <a:t>4-2. رهیافت رادیکال و پیشنهادهایی برای رفع تبعیض</a:t>
            </a:r>
          </a:p>
          <a:p>
            <a:endParaRPr lang="fa-IR" dirty="0"/>
          </a:p>
          <a:p>
            <a:pPr marL="0" indent="0">
              <a:buNone/>
            </a:pPr>
            <a:endParaRPr lang="fa-IR" dirty="0"/>
          </a:p>
        </p:txBody>
      </p:sp>
    </p:spTree>
    <p:extLst>
      <p:ext uri="{BB962C8B-B14F-4D97-AF65-F5344CB8AC3E}">
        <p14:creationId xmlns:p14="http://schemas.microsoft.com/office/powerpoint/2010/main" val="4263685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600" dirty="0"/>
              <a:t>4-2. رهیافت رادیکال و پیشنهادهایی برای رفع تبعیض</a:t>
            </a:r>
            <a:br>
              <a:rPr lang="fa-IR" sz="3600" dirty="0"/>
            </a:br>
            <a:endParaRPr lang="fa-IR" sz="3600" dirty="0"/>
          </a:p>
        </p:txBody>
      </p:sp>
      <p:sp>
        <p:nvSpPr>
          <p:cNvPr id="3" name="Content Placeholder 2"/>
          <p:cNvSpPr>
            <a:spLocks noGrp="1"/>
          </p:cNvSpPr>
          <p:nvPr>
            <p:ph idx="1"/>
          </p:nvPr>
        </p:nvSpPr>
        <p:spPr/>
        <p:txBody>
          <a:bodyPr/>
          <a:lstStyle/>
          <a:p>
            <a:r>
              <a:rPr lang="fa-IR" dirty="0" smtClean="0"/>
              <a:t>از آنجا که محافظه کاران هم دولت و هم بازار را برای تخریب نقش های جنسیتی و تهدید کانون خانواده مقصر می دانند آن ها صرفا بر هر یک از این دو نهاد برای حل مشکل تکیه نمی کنند.</a:t>
            </a:r>
          </a:p>
          <a:p>
            <a:r>
              <a:rPr lang="fa-IR" dirty="0" smtClean="0"/>
              <a:t>محافظه کاران از دولت می خواهند که آگاهانه ارزش های سنتی و نقش های جنسیتی را توسعه بخشد. برای مثال از قانون حمایت خانواده دفاع می کنند.</a:t>
            </a:r>
            <a:endParaRPr lang="fa-IR" dirty="0"/>
          </a:p>
        </p:txBody>
      </p:sp>
    </p:spTree>
    <p:extLst>
      <p:ext uri="{BB962C8B-B14F-4D97-AF65-F5344CB8AC3E}">
        <p14:creationId xmlns:p14="http://schemas.microsoft.com/office/powerpoint/2010/main" val="3524073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مقدمه</a:t>
            </a:r>
            <a:endParaRPr lang="fa-IR" dirty="0"/>
          </a:p>
        </p:txBody>
      </p:sp>
      <p:sp>
        <p:nvSpPr>
          <p:cNvPr id="3" name="Content Placeholder 2"/>
          <p:cNvSpPr>
            <a:spLocks noGrp="1"/>
          </p:cNvSpPr>
          <p:nvPr>
            <p:ph idx="1"/>
          </p:nvPr>
        </p:nvSpPr>
        <p:spPr/>
        <p:txBody>
          <a:bodyPr/>
          <a:lstStyle/>
          <a:p>
            <a:r>
              <a:rPr lang="fa-IR" dirty="0" smtClean="0"/>
              <a:t>سؤال محوری: آیا زنان به واسطه این تفاوت ها جایگاه پایین تری نسبت به مردان در حوزه اقتصادی و سیاسی دارند؟</a:t>
            </a:r>
            <a:endParaRPr lang="fa-IR" dirty="0"/>
          </a:p>
        </p:txBody>
      </p:sp>
    </p:spTree>
    <p:extLst>
      <p:ext uri="{BB962C8B-B14F-4D97-AF65-F5344CB8AC3E}">
        <p14:creationId xmlns:p14="http://schemas.microsoft.com/office/powerpoint/2010/main" val="293225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600" dirty="0"/>
              <a:t>4-2. رهیافت رادیکال و پیشنهادهایی برای رفع تبعیض</a:t>
            </a:r>
            <a:br>
              <a:rPr lang="fa-IR" sz="3600" dirty="0"/>
            </a:br>
            <a:endParaRPr lang="fa-IR" sz="3600" dirty="0"/>
          </a:p>
        </p:txBody>
      </p:sp>
      <p:sp>
        <p:nvSpPr>
          <p:cNvPr id="3" name="Content Placeholder 2"/>
          <p:cNvSpPr>
            <a:spLocks noGrp="1"/>
          </p:cNvSpPr>
          <p:nvPr>
            <p:ph idx="1"/>
          </p:nvPr>
        </p:nvSpPr>
        <p:spPr/>
        <p:txBody>
          <a:bodyPr/>
          <a:lstStyle/>
          <a:p>
            <a:r>
              <a:rPr lang="fa-IR" dirty="0" smtClean="0"/>
              <a:t>سیاست هایی که طلاق را مشکل تر می کند، سقط جنین را ممنوع و اعطای کمک های رفاهی دولت را به زنان مجرد دشوار تر می کند.</a:t>
            </a:r>
          </a:p>
          <a:p>
            <a:r>
              <a:rPr lang="fa-IR" dirty="0" smtClean="0"/>
              <a:t>سیاست های فرهنگی: مدارس دولتی برای استفاده از متون درسی که به توصیف نقش های غیرسنتی برای زنان می پردازند منع شده اند.</a:t>
            </a:r>
            <a:endParaRPr lang="fa-IR" dirty="0"/>
          </a:p>
        </p:txBody>
      </p:sp>
    </p:spTree>
    <p:extLst>
      <p:ext uri="{BB962C8B-B14F-4D97-AF65-F5344CB8AC3E}">
        <p14:creationId xmlns:p14="http://schemas.microsoft.com/office/powerpoint/2010/main" val="2084344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3">
                                            <p:txEl>
                                              <p:pRg st="0" end="0"/>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p:stCondLst>
                                    <p:cond delay="0"/>
                                  </p:stCondLst>
                                  <p:childTnLst>
                                    <p:animRot by="21600000">
                                      <p:cBhvr>
                                        <p:cTn id="10" dur="2000" fill="hold"/>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dirty="0" smtClean="0"/>
              <a:t>4. </a:t>
            </a:r>
            <a:r>
              <a:rPr lang="fa-IR" dirty="0"/>
              <a:t>جنسیت در اقتصاد سیاسی </a:t>
            </a:r>
            <a:r>
              <a:rPr lang="fa-IR" dirty="0" smtClean="0"/>
              <a:t>لیبرالیسم مدرن</a:t>
            </a:r>
            <a:r>
              <a:rPr lang="fa-IR" dirty="0"/>
              <a:t/>
            </a:r>
            <a:br>
              <a:rPr lang="fa-IR" dirty="0"/>
            </a:br>
            <a:r>
              <a:rPr lang="fa-IR" dirty="0"/>
              <a:t>4-1. تبیین هایی در مورد نقش های جنسیتی</a:t>
            </a:r>
            <a:br>
              <a:rPr lang="fa-IR" dirty="0"/>
            </a:br>
            <a:r>
              <a:rPr lang="fa-IR" dirty="0"/>
              <a:t>4-2. رهیافت رادیکال و پیشنهادهایی برای رفع تبعیض</a:t>
            </a:r>
          </a:p>
          <a:p>
            <a:endParaRPr lang="fa-IR" dirty="0"/>
          </a:p>
          <a:p>
            <a:pPr marL="0" indent="0">
              <a:buNone/>
            </a:pPr>
            <a:endParaRPr lang="fa-IR" dirty="0"/>
          </a:p>
          <a:p>
            <a:pPr marL="0" indent="0">
              <a:buNone/>
            </a:pPr>
            <a:endParaRPr lang="fa-IR" dirty="0"/>
          </a:p>
        </p:txBody>
      </p:sp>
    </p:spTree>
    <p:extLst>
      <p:ext uri="{BB962C8B-B14F-4D97-AF65-F5344CB8AC3E}">
        <p14:creationId xmlns:p14="http://schemas.microsoft.com/office/powerpoint/2010/main" val="950509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dirty="0"/>
              <a:t>4-1. تبیین هایی در مورد نقش های جنسیتی</a:t>
            </a:r>
          </a:p>
        </p:txBody>
      </p:sp>
      <p:sp>
        <p:nvSpPr>
          <p:cNvPr id="3" name="Content Placeholder 2"/>
          <p:cNvSpPr>
            <a:spLocks noGrp="1"/>
          </p:cNvSpPr>
          <p:nvPr>
            <p:ph idx="1"/>
          </p:nvPr>
        </p:nvSpPr>
        <p:spPr/>
        <p:txBody>
          <a:bodyPr/>
          <a:lstStyle/>
          <a:p>
            <a:r>
              <a:rPr lang="fa-IR" dirty="0" smtClean="0"/>
              <a:t>رهیافت لیبرالیم مدرن در مورد موضوعات جنسیتی طی سه دوره تاریخی متمایز  تکامل یافته است.</a:t>
            </a:r>
          </a:p>
          <a:p>
            <a:r>
              <a:rPr lang="fa-IR" dirty="0" smtClean="0"/>
              <a:t>1. 1900 – 1960</a:t>
            </a:r>
          </a:p>
          <a:p>
            <a:r>
              <a:rPr lang="fa-IR" dirty="0" smtClean="0"/>
              <a:t>2. دهه 1960</a:t>
            </a:r>
          </a:p>
          <a:p>
            <a:r>
              <a:rPr lang="fa-IR" dirty="0" smtClean="0"/>
              <a:t>3. اواخر دهه 1970 به بعد</a:t>
            </a:r>
            <a:endParaRPr lang="fa-IR" dirty="0"/>
          </a:p>
        </p:txBody>
      </p:sp>
    </p:spTree>
    <p:extLst>
      <p:ext uri="{BB962C8B-B14F-4D97-AF65-F5344CB8AC3E}">
        <p14:creationId xmlns:p14="http://schemas.microsoft.com/office/powerpoint/2010/main" val="3907096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dirty="0"/>
              <a:t>4-1. تبیین هایی در مورد نقش های جنسیتی</a:t>
            </a:r>
          </a:p>
        </p:txBody>
      </p:sp>
      <p:sp>
        <p:nvSpPr>
          <p:cNvPr id="3" name="Content Placeholder 2"/>
          <p:cNvSpPr>
            <a:spLocks noGrp="1"/>
          </p:cNvSpPr>
          <p:nvPr>
            <p:ph idx="1"/>
          </p:nvPr>
        </p:nvSpPr>
        <p:spPr/>
        <p:txBody>
          <a:bodyPr>
            <a:normAutofit/>
          </a:bodyPr>
          <a:lstStyle/>
          <a:p>
            <a:r>
              <a:rPr lang="fa-IR" sz="2800" dirty="0"/>
              <a:t>1</a:t>
            </a:r>
            <a:r>
              <a:rPr lang="fa-IR" sz="2800" dirty="0" smtClean="0"/>
              <a:t>. دوره </a:t>
            </a:r>
            <a:r>
              <a:rPr lang="fa-IR" sz="2800" dirty="0"/>
              <a:t>1900 – 1960</a:t>
            </a:r>
          </a:p>
          <a:p>
            <a:pPr marL="0" indent="0">
              <a:buNone/>
            </a:pPr>
            <a:r>
              <a:rPr lang="fa-IR" sz="2800" b="1" dirty="0" smtClean="0"/>
              <a:t>شخصیت ها: </a:t>
            </a:r>
            <a:r>
              <a:rPr lang="fa-IR" sz="2800" dirty="0" smtClean="0"/>
              <a:t>مارگارت فولر و چارلوت گیلمن </a:t>
            </a:r>
          </a:p>
          <a:p>
            <a:pPr marL="0" indent="0">
              <a:buNone/>
            </a:pPr>
            <a:r>
              <a:rPr lang="fa-IR" sz="2800" b="1" dirty="0" smtClean="0"/>
              <a:t>دیدگاه: </a:t>
            </a:r>
            <a:r>
              <a:rPr lang="fa-IR" sz="2800" dirty="0" smtClean="0"/>
              <a:t>زنان نسبت به مردان ذاتا کمتر پرخاشجو و کمتر فردگرا هستند.</a:t>
            </a:r>
          </a:p>
          <a:p>
            <a:pPr marL="0" indent="0">
              <a:buNone/>
            </a:pPr>
            <a:r>
              <a:rPr lang="fa-IR" sz="2800" b="1" dirty="0" smtClean="0"/>
              <a:t>راهکار: </a:t>
            </a:r>
            <a:r>
              <a:rPr lang="fa-IR" sz="2800" dirty="0" smtClean="0"/>
              <a:t>ترویج ویژگی های زنانه با گسترش رفتارهای غیرخشونت آمیز مبتنی بر همکاری و فضیلت های مدنی می تواند به پیدایش جامعه ای خوب بیانجامد.</a:t>
            </a:r>
            <a:endParaRPr lang="fa-IR" sz="2800" b="1" dirty="0" smtClean="0"/>
          </a:p>
          <a:p>
            <a:pPr marL="0" indent="0">
              <a:buNone/>
            </a:pPr>
            <a:endParaRPr lang="fa-IR" sz="2800" dirty="0"/>
          </a:p>
        </p:txBody>
      </p:sp>
    </p:spTree>
    <p:extLst>
      <p:ext uri="{BB962C8B-B14F-4D97-AF65-F5344CB8AC3E}">
        <p14:creationId xmlns:p14="http://schemas.microsoft.com/office/powerpoint/2010/main" val="776666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dirty="0"/>
              <a:t>4-1. تبیین هایی در مورد نقش های جنسیتی</a:t>
            </a:r>
          </a:p>
        </p:txBody>
      </p:sp>
      <p:sp>
        <p:nvSpPr>
          <p:cNvPr id="3" name="Content Placeholder 2"/>
          <p:cNvSpPr>
            <a:spLocks noGrp="1"/>
          </p:cNvSpPr>
          <p:nvPr>
            <p:ph idx="1"/>
          </p:nvPr>
        </p:nvSpPr>
        <p:spPr/>
        <p:txBody>
          <a:bodyPr/>
          <a:lstStyle/>
          <a:p>
            <a:r>
              <a:rPr lang="fa-IR" dirty="0"/>
              <a:t>2. </a:t>
            </a:r>
            <a:r>
              <a:rPr lang="fa-IR" dirty="0" smtClean="0"/>
              <a:t>دوره دوم: دهه 1960</a:t>
            </a:r>
          </a:p>
          <a:p>
            <a:r>
              <a:rPr lang="fa-IR" b="1" dirty="0" smtClean="0"/>
              <a:t>شخصیت برجسته:</a:t>
            </a:r>
            <a:r>
              <a:rPr lang="fa-IR" dirty="0" smtClean="0"/>
              <a:t> بتی فریدن</a:t>
            </a:r>
          </a:p>
          <a:p>
            <a:r>
              <a:rPr lang="fa-IR" b="1" dirty="0" smtClean="0"/>
              <a:t>دیدگاه ها: </a:t>
            </a:r>
            <a:r>
              <a:rPr lang="fa-IR" dirty="0" smtClean="0"/>
              <a:t>آنها با این استدلال که قوانین حمایتی با مجبور ساختن کارفرمایان به رفتار متفاوت با زنان جدایی مشاغل را ترویج می کند تلاش کردند تمامی قوانین تبعیض آمیز را ملغی کنند.( مثل کلیشه مناسب بودن زن برای خانه داری)</a:t>
            </a:r>
            <a:endParaRPr lang="fa-IR" b="1" dirty="0"/>
          </a:p>
          <a:p>
            <a:endParaRPr lang="fa-IR" dirty="0"/>
          </a:p>
        </p:txBody>
      </p:sp>
    </p:spTree>
    <p:extLst>
      <p:ext uri="{BB962C8B-B14F-4D97-AF65-F5344CB8AC3E}">
        <p14:creationId xmlns:p14="http://schemas.microsoft.com/office/powerpoint/2010/main" val="3894462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3">
                                            <p:txEl>
                                              <p:pRg st="0" end="0"/>
                                            </p:txEl>
                                          </p:spTgt>
                                        </p:tgtEl>
                                        <p:attrNameLst>
                                          <p:attrName>r</p:attrName>
                                        </p:attrNameLst>
                                      </p:cBhvr>
                                    </p:animRot>
                                    <p:animRot by="-240000">
                                      <p:cBhvr>
                                        <p:cTn id="7" dur="200" fill="hold">
                                          <p:stCondLst>
                                            <p:cond delay="200"/>
                                          </p:stCondLst>
                                        </p:cTn>
                                        <p:tgtEl>
                                          <p:spTgt spid="3">
                                            <p:txEl>
                                              <p:pRg st="0" end="0"/>
                                            </p:txEl>
                                          </p:spTgt>
                                        </p:tgtEl>
                                        <p:attrNameLst>
                                          <p:attrName>r</p:attrName>
                                        </p:attrNameLst>
                                      </p:cBhvr>
                                    </p:animRot>
                                    <p:animRot by="240000">
                                      <p:cBhvr>
                                        <p:cTn id="8" dur="200" fill="hold">
                                          <p:stCondLst>
                                            <p:cond delay="400"/>
                                          </p:stCondLst>
                                        </p:cTn>
                                        <p:tgtEl>
                                          <p:spTgt spid="3">
                                            <p:txEl>
                                              <p:pRg st="0" end="0"/>
                                            </p:txEl>
                                          </p:spTgt>
                                        </p:tgtEl>
                                        <p:attrNameLst>
                                          <p:attrName>r</p:attrName>
                                        </p:attrNameLst>
                                      </p:cBhvr>
                                    </p:animRot>
                                    <p:animRot by="-240000">
                                      <p:cBhvr>
                                        <p:cTn id="9" dur="200" fill="hold">
                                          <p:stCondLst>
                                            <p:cond delay="600"/>
                                          </p:stCondLst>
                                        </p:cTn>
                                        <p:tgtEl>
                                          <p:spTgt spid="3">
                                            <p:txEl>
                                              <p:pRg st="0" end="0"/>
                                            </p:txEl>
                                          </p:spTgt>
                                        </p:tgtEl>
                                        <p:attrNameLst>
                                          <p:attrName>r</p:attrName>
                                        </p:attrNameLst>
                                      </p:cBhvr>
                                    </p:animRot>
                                    <p:animRot by="120000">
                                      <p:cBhvr>
                                        <p:cTn id="10" dur="200" fill="hold">
                                          <p:stCondLst>
                                            <p:cond delay="800"/>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2" presetClass="emph" presetSubtype="0" fill="hold" grpId="0" nodeType="clickEffect">
                                  <p:stCondLst>
                                    <p:cond delay="0"/>
                                  </p:stCondLst>
                                  <p:childTnLst>
                                    <p:animRot by="120000">
                                      <p:cBhvr>
                                        <p:cTn id="14" dur="100" fill="hold">
                                          <p:stCondLst>
                                            <p:cond delay="0"/>
                                          </p:stCondLst>
                                        </p:cTn>
                                        <p:tgtEl>
                                          <p:spTgt spid="3">
                                            <p:txEl>
                                              <p:pRg st="1" end="1"/>
                                            </p:txEl>
                                          </p:spTgt>
                                        </p:tgtEl>
                                        <p:attrNameLst>
                                          <p:attrName>r</p:attrName>
                                        </p:attrNameLst>
                                      </p:cBhvr>
                                    </p:animRot>
                                    <p:animRot by="-240000">
                                      <p:cBhvr>
                                        <p:cTn id="15" dur="200" fill="hold">
                                          <p:stCondLst>
                                            <p:cond delay="200"/>
                                          </p:stCondLst>
                                        </p:cTn>
                                        <p:tgtEl>
                                          <p:spTgt spid="3">
                                            <p:txEl>
                                              <p:pRg st="1" end="1"/>
                                            </p:txEl>
                                          </p:spTgt>
                                        </p:tgtEl>
                                        <p:attrNameLst>
                                          <p:attrName>r</p:attrName>
                                        </p:attrNameLst>
                                      </p:cBhvr>
                                    </p:animRot>
                                    <p:animRot by="240000">
                                      <p:cBhvr>
                                        <p:cTn id="16" dur="200" fill="hold">
                                          <p:stCondLst>
                                            <p:cond delay="400"/>
                                          </p:stCondLst>
                                        </p:cTn>
                                        <p:tgtEl>
                                          <p:spTgt spid="3">
                                            <p:txEl>
                                              <p:pRg st="1" end="1"/>
                                            </p:txEl>
                                          </p:spTgt>
                                        </p:tgtEl>
                                        <p:attrNameLst>
                                          <p:attrName>r</p:attrName>
                                        </p:attrNameLst>
                                      </p:cBhvr>
                                    </p:animRot>
                                    <p:animRot by="-240000">
                                      <p:cBhvr>
                                        <p:cTn id="17" dur="200" fill="hold">
                                          <p:stCondLst>
                                            <p:cond delay="600"/>
                                          </p:stCondLst>
                                        </p:cTn>
                                        <p:tgtEl>
                                          <p:spTgt spid="3">
                                            <p:txEl>
                                              <p:pRg st="1" end="1"/>
                                            </p:txEl>
                                          </p:spTgt>
                                        </p:tgtEl>
                                        <p:attrNameLst>
                                          <p:attrName>r</p:attrName>
                                        </p:attrNameLst>
                                      </p:cBhvr>
                                    </p:animRot>
                                    <p:animRot by="120000">
                                      <p:cBhvr>
                                        <p:cTn id="18" dur="200" fill="hold">
                                          <p:stCondLst>
                                            <p:cond delay="800"/>
                                          </p:stCondLst>
                                        </p:cTn>
                                        <p:tgtEl>
                                          <p:spTgt spid="3">
                                            <p:txEl>
                                              <p:pRg st="1" end="1"/>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32" presetClass="emph" presetSubtype="0" fill="hold" grpId="0" nodeType="clickEffect">
                                  <p:stCondLst>
                                    <p:cond delay="0"/>
                                  </p:stCondLst>
                                  <p:childTnLst>
                                    <p:animRot by="120000">
                                      <p:cBhvr>
                                        <p:cTn id="22" dur="100" fill="hold">
                                          <p:stCondLst>
                                            <p:cond delay="0"/>
                                          </p:stCondLst>
                                        </p:cTn>
                                        <p:tgtEl>
                                          <p:spTgt spid="3">
                                            <p:txEl>
                                              <p:pRg st="2" end="2"/>
                                            </p:txEl>
                                          </p:spTgt>
                                        </p:tgtEl>
                                        <p:attrNameLst>
                                          <p:attrName>r</p:attrName>
                                        </p:attrNameLst>
                                      </p:cBhvr>
                                    </p:animRot>
                                    <p:animRot by="-240000">
                                      <p:cBhvr>
                                        <p:cTn id="23" dur="200" fill="hold">
                                          <p:stCondLst>
                                            <p:cond delay="200"/>
                                          </p:stCondLst>
                                        </p:cTn>
                                        <p:tgtEl>
                                          <p:spTgt spid="3">
                                            <p:txEl>
                                              <p:pRg st="2" end="2"/>
                                            </p:txEl>
                                          </p:spTgt>
                                        </p:tgtEl>
                                        <p:attrNameLst>
                                          <p:attrName>r</p:attrName>
                                        </p:attrNameLst>
                                      </p:cBhvr>
                                    </p:animRot>
                                    <p:animRot by="240000">
                                      <p:cBhvr>
                                        <p:cTn id="24" dur="200" fill="hold">
                                          <p:stCondLst>
                                            <p:cond delay="400"/>
                                          </p:stCondLst>
                                        </p:cTn>
                                        <p:tgtEl>
                                          <p:spTgt spid="3">
                                            <p:txEl>
                                              <p:pRg st="2" end="2"/>
                                            </p:txEl>
                                          </p:spTgt>
                                        </p:tgtEl>
                                        <p:attrNameLst>
                                          <p:attrName>r</p:attrName>
                                        </p:attrNameLst>
                                      </p:cBhvr>
                                    </p:animRot>
                                    <p:animRot by="-240000">
                                      <p:cBhvr>
                                        <p:cTn id="25" dur="200" fill="hold">
                                          <p:stCondLst>
                                            <p:cond delay="600"/>
                                          </p:stCondLst>
                                        </p:cTn>
                                        <p:tgtEl>
                                          <p:spTgt spid="3">
                                            <p:txEl>
                                              <p:pRg st="2" end="2"/>
                                            </p:txEl>
                                          </p:spTgt>
                                        </p:tgtEl>
                                        <p:attrNameLst>
                                          <p:attrName>r</p:attrName>
                                        </p:attrNameLst>
                                      </p:cBhvr>
                                    </p:animRot>
                                    <p:animRot by="120000">
                                      <p:cBhvr>
                                        <p:cTn id="26" dur="200" fill="hold">
                                          <p:stCondLst>
                                            <p:cond delay="800"/>
                                          </p:stCondLst>
                                        </p:cTn>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dirty="0"/>
              <a:t>4-1. تبیین هایی در مورد نقش های جنسیتی</a:t>
            </a:r>
          </a:p>
        </p:txBody>
      </p:sp>
      <p:sp>
        <p:nvSpPr>
          <p:cNvPr id="3" name="Content Placeholder 2"/>
          <p:cNvSpPr>
            <a:spLocks noGrp="1"/>
          </p:cNvSpPr>
          <p:nvPr>
            <p:ph idx="1"/>
          </p:nvPr>
        </p:nvSpPr>
        <p:spPr/>
        <p:txBody>
          <a:bodyPr>
            <a:normAutofit/>
          </a:bodyPr>
          <a:lstStyle/>
          <a:p>
            <a:r>
              <a:rPr lang="fa-IR" sz="2800" dirty="0" smtClean="0"/>
              <a:t>3. اواخر دهه 1970 به بعد</a:t>
            </a:r>
          </a:p>
          <a:p>
            <a:pPr marL="0" indent="0">
              <a:buNone/>
            </a:pPr>
            <a:r>
              <a:rPr lang="fa-IR" sz="2800" b="1" dirty="0" smtClean="0"/>
              <a:t>شخصیت ها: </a:t>
            </a:r>
            <a:r>
              <a:rPr lang="fa-IR" sz="2800" dirty="0" smtClean="0"/>
              <a:t>کارول گیلی گان – نانسی چودورو</a:t>
            </a:r>
          </a:p>
          <a:p>
            <a:pPr marL="0" indent="0">
              <a:buNone/>
            </a:pPr>
            <a:r>
              <a:rPr lang="fa-IR" sz="2800" b="1" dirty="0" smtClean="0"/>
              <a:t>دیدگاه ها:</a:t>
            </a:r>
          </a:p>
          <a:p>
            <a:pPr marL="514350" indent="-514350">
              <a:buAutoNum type="arabicPeriod"/>
            </a:pPr>
            <a:r>
              <a:rPr lang="fa-IR" sz="2800" dirty="0" smtClean="0"/>
              <a:t>تغییرات نهادی برای در نظر گرفتن نیازها و منافع متفاوت در محل کار</a:t>
            </a:r>
          </a:p>
          <a:p>
            <a:pPr marL="514350" indent="-514350">
              <a:buAutoNum type="arabicPeriod"/>
            </a:pPr>
            <a:r>
              <a:rPr lang="fa-IR" sz="2800" dirty="0" smtClean="0"/>
              <a:t>تفوت ها در هویت جنسی در مراحل کاملا اولیه رشد کودکی تعیین می شوند.</a:t>
            </a:r>
          </a:p>
          <a:p>
            <a:pPr marL="514350" indent="-514350">
              <a:buAutoNum type="arabicPeriod"/>
            </a:pPr>
            <a:r>
              <a:rPr lang="fa-IR" sz="2800" dirty="0" smtClean="0"/>
              <a:t>رد استدلال لیبرال های کلاسیک مبنی بر این که بازار دارای بازدارندگی کافی در برابر تبعیض است.</a:t>
            </a:r>
            <a:endParaRPr lang="fa-IR" sz="2800" dirty="0"/>
          </a:p>
        </p:txBody>
      </p:sp>
    </p:spTree>
    <p:extLst>
      <p:ext uri="{BB962C8B-B14F-4D97-AF65-F5344CB8AC3E}">
        <p14:creationId xmlns:p14="http://schemas.microsoft.com/office/powerpoint/2010/main" val="2585642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grpId="0" nodeType="clickEffect">
                                  <p:stCondLst>
                                    <p:cond delay="0"/>
                                  </p:stCondLst>
                                  <p:childTnLst>
                                    <p:animScale>
                                      <p:cBhvr>
                                        <p:cTn id="10" dur="2000" fill="hold"/>
                                        <p:tgtEl>
                                          <p:spTgt spid="3">
                                            <p:txEl>
                                              <p:pRg st="1" end="1"/>
                                            </p:txEl>
                                          </p:spTgt>
                                        </p:tgtEl>
                                      </p:cBhvr>
                                      <p:by x="150000" y="150000"/>
                                    </p:animScale>
                                  </p:childTnLst>
                                </p:cTn>
                              </p:par>
                            </p:childTnLst>
                          </p:cTn>
                        </p:par>
                      </p:childTnLst>
                    </p:cTn>
                  </p:par>
                  <p:par>
                    <p:cTn id="11" fill="hold">
                      <p:stCondLst>
                        <p:cond delay="indefinite"/>
                      </p:stCondLst>
                      <p:childTnLst>
                        <p:par>
                          <p:cTn id="12" fill="hold">
                            <p:stCondLst>
                              <p:cond delay="0"/>
                            </p:stCondLst>
                            <p:childTnLst>
                              <p:par>
                                <p:cTn id="13" presetID="6" presetClass="emph" presetSubtype="0" fill="hold" grpId="0" nodeType="clickEffect">
                                  <p:stCondLst>
                                    <p:cond delay="0"/>
                                  </p:stCondLst>
                                  <p:childTnLst>
                                    <p:animScale>
                                      <p:cBhvr>
                                        <p:cTn id="14" dur="2000" fill="hold"/>
                                        <p:tgtEl>
                                          <p:spTgt spid="3">
                                            <p:txEl>
                                              <p:pRg st="2" end="2"/>
                                            </p:txEl>
                                          </p:spTgt>
                                        </p:tgtEl>
                                      </p:cBhvr>
                                      <p:by x="150000" y="150000"/>
                                    </p:animScale>
                                  </p:childTnLst>
                                </p:cTn>
                              </p:par>
                            </p:childTnLst>
                          </p:cTn>
                        </p:par>
                      </p:childTnLst>
                    </p:cTn>
                  </p:par>
                  <p:par>
                    <p:cTn id="15" fill="hold">
                      <p:stCondLst>
                        <p:cond delay="indefinite"/>
                      </p:stCondLst>
                      <p:childTnLst>
                        <p:par>
                          <p:cTn id="16" fill="hold">
                            <p:stCondLst>
                              <p:cond delay="0"/>
                            </p:stCondLst>
                            <p:childTnLst>
                              <p:par>
                                <p:cTn id="17" presetID="6" presetClass="emph" presetSubtype="0" fill="hold" grpId="0" nodeType="clickEffect">
                                  <p:stCondLst>
                                    <p:cond delay="0"/>
                                  </p:stCondLst>
                                  <p:childTnLst>
                                    <p:animScale>
                                      <p:cBhvr>
                                        <p:cTn id="18" dur="2000" fill="hold"/>
                                        <p:tgtEl>
                                          <p:spTgt spid="3">
                                            <p:txEl>
                                              <p:pRg st="3" end="3"/>
                                            </p:txEl>
                                          </p:spTgt>
                                        </p:tgtEl>
                                      </p:cBhvr>
                                      <p:by x="150000" y="150000"/>
                                    </p:animScale>
                                  </p:childTnLst>
                                </p:cTn>
                              </p:par>
                            </p:childTnLst>
                          </p:cTn>
                        </p:par>
                      </p:childTnLst>
                    </p:cTn>
                  </p:par>
                  <p:par>
                    <p:cTn id="19" fill="hold">
                      <p:stCondLst>
                        <p:cond delay="indefinite"/>
                      </p:stCondLst>
                      <p:childTnLst>
                        <p:par>
                          <p:cTn id="20" fill="hold">
                            <p:stCondLst>
                              <p:cond delay="0"/>
                            </p:stCondLst>
                            <p:childTnLst>
                              <p:par>
                                <p:cTn id="21" presetID="6" presetClass="emph" presetSubtype="0" fill="hold" grpId="0" nodeType="clickEffect">
                                  <p:stCondLst>
                                    <p:cond delay="0"/>
                                  </p:stCondLst>
                                  <p:childTnLst>
                                    <p:animScale>
                                      <p:cBhvr>
                                        <p:cTn id="22" dur="2000" fill="hold"/>
                                        <p:tgtEl>
                                          <p:spTgt spid="3">
                                            <p:txEl>
                                              <p:pRg st="4" end="4"/>
                                            </p:txEl>
                                          </p:spTgt>
                                        </p:tgtEl>
                                      </p:cBhvr>
                                      <p:by x="150000" y="150000"/>
                                    </p:animScale>
                                  </p:childTnLst>
                                </p:cTn>
                              </p:par>
                            </p:childTnLst>
                          </p:cTn>
                        </p:par>
                      </p:childTnLst>
                    </p:cTn>
                  </p:par>
                  <p:par>
                    <p:cTn id="23" fill="hold">
                      <p:stCondLst>
                        <p:cond delay="indefinite"/>
                      </p:stCondLst>
                      <p:childTnLst>
                        <p:par>
                          <p:cTn id="24" fill="hold">
                            <p:stCondLst>
                              <p:cond delay="0"/>
                            </p:stCondLst>
                            <p:childTnLst>
                              <p:par>
                                <p:cTn id="25" presetID="6" presetClass="emph" presetSubtype="0" fill="hold" grpId="0" nodeType="clickEffect">
                                  <p:stCondLst>
                                    <p:cond delay="0"/>
                                  </p:stCondLst>
                                  <p:childTnLst>
                                    <p:animScale>
                                      <p:cBhvr>
                                        <p:cTn id="26" dur="2000" fill="hold"/>
                                        <p:tgtEl>
                                          <p:spTgt spid="3">
                                            <p:txEl>
                                              <p:pRg st="5" end="5"/>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4-1. تبیین هایی در مورد نقش های جنسیتی</a:t>
            </a:r>
          </a:p>
        </p:txBody>
      </p:sp>
      <p:sp>
        <p:nvSpPr>
          <p:cNvPr id="3" name="Content Placeholder 2"/>
          <p:cNvSpPr>
            <a:spLocks noGrp="1"/>
          </p:cNvSpPr>
          <p:nvPr>
            <p:ph idx="1"/>
          </p:nvPr>
        </p:nvSpPr>
        <p:spPr/>
        <p:txBody>
          <a:bodyPr>
            <a:normAutofit/>
          </a:bodyPr>
          <a:lstStyle/>
          <a:p>
            <a:r>
              <a:rPr lang="fa-IR" dirty="0" smtClean="0"/>
              <a:t>بیان دلایل اینکه تبعیض در برابر نیروهای بازار مقاومت می کند:</a:t>
            </a:r>
          </a:p>
          <a:p>
            <a:pPr marL="514350" indent="-514350">
              <a:buAutoNum type="arabicPeriod"/>
            </a:pPr>
            <a:r>
              <a:rPr lang="fa-IR" dirty="0" smtClean="0"/>
              <a:t>مشروط شدن اولویت های زنان به عوامل اجتماعی</a:t>
            </a:r>
          </a:p>
          <a:p>
            <a:pPr marL="514350" indent="-514350">
              <a:buAutoNum type="arabicPeriod"/>
            </a:pPr>
            <a:r>
              <a:rPr lang="fa-IR" dirty="0" smtClean="0"/>
              <a:t>رقابت ناکافی</a:t>
            </a:r>
          </a:p>
          <a:p>
            <a:pPr marL="514350" indent="-514350">
              <a:buAutoNum type="arabicPeriod"/>
            </a:pPr>
            <a:r>
              <a:rPr lang="fa-IR" dirty="0" smtClean="0"/>
              <a:t>مسؤولیت های خانگی </a:t>
            </a:r>
          </a:p>
          <a:p>
            <a:pPr marL="514350" indent="-514350">
              <a:buAutoNum type="arabicPeriod"/>
            </a:pPr>
            <a:r>
              <a:rPr lang="fa-IR" dirty="0" smtClean="0"/>
              <a:t>ایستارهای جنسیتی</a:t>
            </a:r>
          </a:p>
          <a:p>
            <a:pPr marL="514350" indent="-514350">
              <a:buAutoNum type="arabicPeriod"/>
            </a:pPr>
            <a:r>
              <a:rPr lang="fa-IR" dirty="0" smtClean="0"/>
              <a:t>تبعیض آماری</a:t>
            </a:r>
          </a:p>
          <a:p>
            <a:pPr marL="0" indent="0">
              <a:buNone/>
            </a:pPr>
            <a:r>
              <a:rPr lang="fa-IR" dirty="0" smtClean="0"/>
              <a:t> </a:t>
            </a:r>
            <a:endParaRPr lang="fa-IR" dirty="0"/>
          </a:p>
        </p:txBody>
      </p:sp>
    </p:spTree>
    <p:extLst>
      <p:ext uri="{BB962C8B-B14F-4D97-AF65-F5344CB8AC3E}">
        <p14:creationId xmlns:p14="http://schemas.microsoft.com/office/powerpoint/2010/main" val="265906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5" end="5"/>
                                            </p:txEl>
                                          </p:spTgt>
                                        </p:tgtEl>
                                        <p:attrNameLst>
                                          <p:attrName>style.visibility</p:attrName>
                                        </p:attrNameLst>
                                      </p:cBhvr>
                                      <p:to>
                                        <p:strVal val="visible"/>
                                      </p:to>
                                    </p:set>
                                    <p:animEffect transition="in" filter="wipe(down)">
                                      <p:cBhvr>
                                        <p:cTn id="97" dur="580">
                                          <p:stCondLst>
                                            <p:cond delay="0"/>
                                          </p:stCondLst>
                                        </p:cTn>
                                        <p:tgtEl>
                                          <p:spTgt spid="3">
                                            <p:txEl>
                                              <p:pRg st="5" end="5"/>
                                            </p:txEl>
                                          </p:spTgt>
                                        </p:tgtEl>
                                      </p:cBhvr>
                                    </p:animEffect>
                                    <p:anim calcmode="lin" valueType="num">
                                      <p:cBhvr>
                                        <p:cTn id="9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5" end="5"/>
                                            </p:txEl>
                                          </p:spTgt>
                                        </p:tgtEl>
                                      </p:cBhvr>
                                      <p:to x="100000" y="60000"/>
                                    </p:animScale>
                                    <p:animScale>
                                      <p:cBhvr>
                                        <p:cTn id="104" dur="166" decel="50000">
                                          <p:stCondLst>
                                            <p:cond delay="676"/>
                                          </p:stCondLst>
                                        </p:cTn>
                                        <p:tgtEl>
                                          <p:spTgt spid="3">
                                            <p:txEl>
                                              <p:pRg st="5" end="5"/>
                                            </p:txEl>
                                          </p:spTgt>
                                        </p:tgtEl>
                                      </p:cBhvr>
                                      <p:to x="100000" y="100000"/>
                                    </p:animScale>
                                    <p:animScale>
                                      <p:cBhvr>
                                        <p:cTn id="105" dur="26">
                                          <p:stCondLst>
                                            <p:cond delay="1312"/>
                                          </p:stCondLst>
                                        </p:cTn>
                                        <p:tgtEl>
                                          <p:spTgt spid="3">
                                            <p:txEl>
                                              <p:pRg st="5" end="5"/>
                                            </p:txEl>
                                          </p:spTgt>
                                        </p:tgtEl>
                                      </p:cBhvr>
                                      <p:to x="100000" y="80000"/>
                                    </p:animScale>
                                    <p:animScale>
                                      <p:cBhvr>
                                        <p:cTn id="106" dur="166" decel="50000">
                                          <p:stCondLst>
                                            <p:cond delay="1338"/>
                                          </p:stCondLst>
                                        </p:cTn>
                                        <p:tgtEl>
                                          <p:spTgt spid="3">
                                            <p:txEl>
                                              <p:pRg st="5" end="5"/>
                                            </p:txEl>
                                          </p:spTgt>
                                        </p:tgtEl>
                                      </p:cBhvr>
                                      <p:to x="100000" y="100000"/>
                                    </p:animScale>
                                    <p:animScale>
                                      <p:cBhvr>
                                        <p:cTn id="107" dur="26">
                                          <p:stCondLst>
                                            <p:cond delay="1642"/>
                                          </p:stCondLst>
                                        </p:cTn>
                                        <p:tgtEl>
                                          <p:spTgt spid="3">
                                            <p:txEl>
                                              <p:pRg st="5" end="5"/>
                                            </p:txEl>
                                          </p:spTgt>
                                        </p:tgtEl>
                                      </p:cBhvr>
                                      <p:to x="100000" y="90000"/>
                                    </p:animScale>
                                    <p:animScale>
                                      <p:cBhvr>
                                        <p:cTn id="108" dur="166" decel="50000">
                                          <p:stCondLst>
                                            <p:cond delay="1668"/>
                                          </p:stCondLst>
                                        </p:cTn>
                                        <p:tgtEl>
                                          <p:spTgt spid="3">
                                            <p:txEl>
                                              <p:pRg st="5" end="5"/>
                                            </p:txEl>
                                          </p:spTgt>
                                        </p:tgtEl>
                                      </p:cBhvr>
                                      <p:to x="100000" y="100000"/>
                                    </p:animScale>
                                    <p:animScale>
                                      <p:cBhvr>
                                        <p:cTn id="109" dur="26">
                                          <p:stCondLst>
                                            <p:cond delay="1808"/>
                                          </p:stCondLst>
                                        </p:cTn>
                                        <p:tgtEl>
                                          <p:spTgt spid="3">
                                            <p:txEl>
                                              <p:pRg st="5" end="5"/>
                                            </p:txEl>
                                          </p:spTgt>
                                        </p:tgtEl>
                                      </p:cBhvr>
                                      <p:to x="100000" y="95000"/>
                                    </p:animScale>
                                    <p:animScale>
                                      <p:cBhvr>
                                        <p:cTn id="110" dur="166" decel="50000">
                                          <p:stCondLst>
                                            <p:cond delay="1834"/>
                                          </p:stCondLst>
                                        </p:cTn>
                                        <p:tgtEl>
                                          <p:spTgt spid="3">
                                            <p:txEl>
                                              <p:pRg st="5" end="5"/>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3">
                                            <p:txEl>
                                              <p:pRg st="6" end="6"/>
                                            </p:txEl>
                                          </p:spTgt>
                                        </p:tgtEl>
                                        <p:attrNameLst>
                                          <p:attrName>style.visibility</p:attrName>
                                        </p:attrNameLst>
                                      </p:cBhvr>
                                      <p:to>
                                        <p:strVal val="visible"/>
                                      </p:to>
                                    </p:set>
                                    <p:animEffect transition="in" filter="wipe(down)">
                                      <p:cBhvr>
                                        <p:cTn id="115" dur="580">
                                          <p:stCondLst>
                                            <p:cond delay="0"/>
                                          </p:stCondLst>
                                        </p:cTn>
                                        <p:tgtEl>
                                          <p:spTgt spid="3">
                                            <p:txEl>
                                              <p:pRg st="6" end="6"/>
                                            </p:txEl>
                                          </p:spTgt>
                                        </p:tgtEl>
                                      </p:cBhvr>
                                    </p:animEffect>
                                    <p:anim calcmode="lin" valueType="num">
                                      <p:cBhvr>
                                        <p:cTn id="116"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3">
                                            <p:txEl>
                                              <p:pRg st="6" end="6"/>
                                            </p:txEl>
                                          </p:spTgt>
                                        </p:tgtEl>
                                      </p:cBhvr>
                                      <p:to x="100000" y="60000"/>
                                    </p:animScale>
                                    <p:animScale>
                                      <p:cBhvr>
                                        <p:cTn id="122" dur="166" decel="50000">
                                          <p:stCondLst>
                                            <p:cond delay="676"/>
                                          </p:stCondLst>
                                        </p:cTn>
                                        <p:tgtEl>
                                          <p:spTgt spid="3">
                                            <p:txEl>
                                              <p:pRg st="6" end="6"/>
                                            </p:txEl>
                                          </p:spTgt>
                                        </p:tgtEl>
                                      </p:cBhvr>
                                      <p:to x="100000" y="100000"/>
                                    </p:animScale>
                                    <p:animScale>
                                      <p:cBhvr>
                                        <p:cTn id="123" dur="26">
                                          <p:stCondLst>
                                            <p:cond delay="1312"/>
                                          </p:stCondLst>
                                        </p:cTn>
                                        <p:tgtEl>
                                          <p:spTgt spid="3">
                                            <p:txEl>
                                              <p:pRg st="6" end="6"/>
                                            </p:txEl>
                                          </p:spTgt>
                                        </p:tgtEl>
                                      </p:cBhvr>
                                      <p:to x="100000" y="80000"/>
                                    </p:animScale>
                                    <p:animScale>
                                      <p:cBhvr>
                                        <p:cTn id="124" dur="166" decel="50000">
                                          <p:stCondLst>
                                            <p:cond delay="1338"/>
                                          </p:stCondLst>
                                        </p:cTn>
                                        <p:tgtEl>
                                          <p:spTgt spid="3">
                                            <p:txEl>
                                              <p:pRg st="6" end="6"/>
                                            </p:txEl>
                                          </p:spTgt>
                                        </p:tgtEl>
                                      </p:cBhvr>
                                      <p:to x="100000" y="100000"/>
                                    </p:animScale>
                                    <p:animScale>
                                      <p:cBhvr>
                                        <p:cTn id="125" dur="26">
                                          <p:stCondLst>
                                            <p:cond delay="1642"/>
                                          </p:stCondLst>
                                        </p:cTn>
                                        <p:tgtEl>
                                          <p:spTgt spid="3">
                                            <p:txEl>
                                              <p:pRg st="6" end="6"/>
                                            </p:txEl>
                                          </p:spTgt>
                                        </p:tgtEl>
                                      </p:cBhvr>
                                      <p:to x="100000" y="90000"/>
                                    </p:animScale>
                                    <p:animScale>
                                      <p:cBhvr>
                                        <p:cTn id="126" dur="166" decel="50000">
                                          <p:stCondLst>
                                            <p:cond delay="1668"/>
                                          </p:stCondLst>
                                        </p:cTn>
                                        <p:tgtEl>
                                          <p:spTgt spid="3">
                                            <p:txEl>
                                              <p:pRg st="6" end="6"/>
                                            </p:txEl>
                                          </p:spTgt>
                                        </p:tgtEl>
                                      </p:cBhvr>
                                      <p:to x="100000" y="100000"/>
                                    </p:animScale>
                                    <p:animScale>
                                      <p:cBhvr>
                                        <p:cTn id="127" dur="26">
                                          <p:stCondLst>
                                            <p:cond delay="1808"/>
                                          </p:stCondLst>
                                        </p:cTn>
                                        <p:tgtEl>
                                          <p:spTgt spid="3">
                                            <p:txEl>
                                              <p:pRg st="6" end="6"/>
                                            </p:txEl>
                                          </p:spTgt>
                                        </p:tgtEl>
                                      </p:cBhvr>
                                      <p:to x="100000" y="95000"/>
                                    </p:animScale>
                                    <p:animScale>
                                      <p:cBhvr>
                                        <p:cTn id="128"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lstStyle/>
          <a:p>
            <a:pPr marL="0" indent="0">
              <a:buNone/>
            </a:pPr>
            <a:r>
              <a:rPr lang="fa-IR" dirty="0"/>
              <a:t>4-2. رهیافت رادیکال و پیشنهادهایی برای رفع تبعیض</a:t>
            </a:r>
          </a:p>
          <a:p>
            <a:pPr marL="0" indent="0">
              <a:buNone/>
            </a:pPr>
            <a:endParaRPr lang="fa-IR" dirty="0"/>
          </a:p>
        </p:txBody>
      </p:sp>
    </p:spTree>
    <p:extLst>
      <p:ext uri="{BB962C8B-B14F-4D97-AF65-F5344CB8AC3E}">
        <p14:creationId xmlns:p14="http://schemas.microsoft.com/office/powerpoint/2010/main" val="2119216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200" dirty="0"/>
              <a:t>4-2. رهیافت رادیکال و پیشنهادهایی برای رفع تبعیض</a:t>
            </a:r>
            <a:br>
              <a:rPr lang="fa-IR" sz="3200" dirty="0"/>
            </a:br>
            <a:endParaRPr lang="fa-IR" sz="3200" dirty="0"/>
          </a:p>
        </p:txBody>
      </p:sp>
      <p:sp>
        <p:nvSpPr>
          <p:cNvPr id="3" name="Content Placeholder 2"/>
          <p:cNvSpPr>
            <a:spLocks noGrp="1"/>
          </p:cNvSpPr>
          <p:nvPr>
            <p:ph idx="1"/>
          </p:nvPr>
        </p:nvSpPr>
        <p:spPr/>
        <p:txBody>
          <a:bodyPr/>
          <a:lstStyle/>
          <a:p>
            <a:r>
              <a:rPr lang="fa-IR" dirty="0" smtClean="0"/>
              <a:t>جهت گیری اولیه گروه هایی از لیبرال های مدرن ( مانند سازمان ملی زنان) این بود که تمامی قوانین را جنسیت زدایی کنند.</a:t>
            </a:r>
          </a:p>
          <a:p>
            <a:r>
              <a:rPr lang="fa-IR" dirty="0" smtClean="0"/>
              <a:t>اما در نیمه های دهه 1970 در مورد این عمومیت دچار شک و تردید شدند.</a:t>
            </a:r>
          </a:p>
          <a:p>
            <a:pPr marL="0" indent="0">
              <a:buNone/>
            </a:pPr>
            <a:r>
              <a:rPr lang="fa-IR" dirty="0" smtClean="0"/>
              <a:t>مثال: در سال 976 دیوان عالی آمریکا قانون پیشنهادی که بر اساس آن کارفرمایان موظف به پرداخت حقوق بابت مرخصی زایمان به زنان می شد را تبعیض آمیز دانست.</a:t>
            </a:r>
            <a:endParaRPr lang="fa-IR" dirty="0"/>
          </a:p>
        </p:txBody>
      </p:sp>
    </p:spTree>
    <p:extLst>
      <p:ext uri="{BB962C8B-B14F-4D97-AF65-F5344CB8AC3E}">
        <p14:creationId xmlns:p14="http://schemas.microsoft.com/office/powerpoint/2010/main" val="59599532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000" dirty="0"/>
              <a:t>4-2. رهیافت رادیکال و پیشنهادهایی برای رفع تبعیض</a:t>
            </a:r>
            <a:br>
              <a:rPr lang="fa-IR" sz="4000" dirty="0"/>
            </a:br>
            <a:endParaRPr lang="fa-IR" sz="3600" dirty="0"/>
          </a:p>
        </p:txBody>
      </p:sp>
      <p:sp>
        <p:nvSpPr>
          <p:cNvPr id="3" name="Content Placeholder 2"/>
          <p:cNvSpPr>
            <a:spLocks noGrp="1"/>
          </p:cNvSpPr>
          <p:nvPr>
            <p:ph idx="1"/>
          </p:nvPr>
        </p:nvSpPr>
        <p:spPr/>
        <p:txBody>
          <a:bodyPr/>
          <a:lstStyle/>
          <a:p>
            <a:r>
              <a:rPr lang="fa-IR" dirty="0" smtClean="0"/>
              <a:t>اگر قرار است بار مالی زاد و ولد و پرورش کودکان میان زنان و مردان به طور مساوی تقسیم شود تعیین دستمزدها از سوی بازار باید کنار گذاشته شود.</a:t>
            </a:r>
          </a:p>
          <a:p>
            <a:r>
              <a:rPr lang="fa-IR" dirty="0" smtClean="0"/>
              <a:t>اصل ارزش مقایسه آلترناتیو برای بازار باعث می شود ارزش نسبی مشاغل متفاوت ارزیابی شود.</a:t>
            </a:r>
          </a:p>
          <a:p>
            <a:r>
              <a:rPr lang="fa-IR" dirty="0" smtClean="0"/>
              <a:t>پیشنهاد دیگر این است که از دولت می خواهند تا زیرساخت های اجتماعی در حوزه هایی مانند بهداشت خدمات اجتماعی ، مهد کودک و تسهیلات برای جوانان افزایش یابد.</a:t>
            </a:r>
            <a:endParaRPr lang="fa-IR" dirty="0"/>
          </a:p>
        </p:txBody>
      </p:sp>
    </p:spTree>
    <p:extLst>
      <p:ext uri="{BB962C8B-B14F-4D97-AF65-F5344CB8AC3E}">
        <p14:creationId xmlns:p14="http://schemas.microsoft.com/office/powerpoint/2010/main" val="12521563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مقدمه</a:t>
            </a:r>
            <a:endParaRPr lang="fa-IR" dirty="0"/>
          </a:p>
        </p:txBody>
      </p:sp>
      <p:sp>
        <p:nvSpPr>
          <p:cNvPr id="3" name="Content Placeholder 2"/>
          <p:cNvSpPr>
            <a:spLocks noGrp="1"/>
          </p:cNvSpPr>
          <p:nvPr>
            <p:ph idx="1"/>
          </p:nvPr>
        </p:nvSpPr>
        <p:spPr/>
        <p:txBody>
          <a:bodyPr/>
          <a:lstStyle/>
          <a:p>
            <a:r>
              <a:rPr lang="fa-IR" dirty="0" smtClean="0"/>
              <a:t>تنقیح محل بحث:</a:t>
            </a:r>
          </a:p>
          <a:p>
            <a:pPr marL="0" indent="0">
              <a:buNone/>
            </a:pPr>
            <a:r>
              <a:rPr lang="fa-IR" dirty="0" smtClean="0"/>
              <a:t>انواع تبعیض: تبعیض درون بازار – تبعیض ماقبل بازار</a:t>
            </a:r>
            <a:endParaRPr lang="fa-IR" dirty="0"/>
          </a:p>
        </p:txBody>
      </p:sp>
    </p:spTree>
    <p:extLst>
      <p:ext uri="{BB962C8B-B14F-4D97-AF65-F5344CB8AC3E}">
        <p14:creationId xmlns:p14="http://schemas.microsoft.com/office/powerpoint/2010/main" val="2944880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مقدمه</a:t>
            </a:r>
            <a:endParaRPr lang="fa-IR" dirty="0"/>
          </a:p>
        </p:txBody>
      </p:sp>
      <p:sp>
        <p:nvSpPr>
          <p:cNvPr id="3" name="Content Placeholder 2"/>
          <p:cNvSpPr>
            <a:spLocks noGrp="1"/>
          </p:cNvSpPr>
          <p:nvPr>
            <p:ph idx="1"/>
          </p:nvPr>
        </p:nvSpPr>
        <p:spPr/>
        <p:txBody>
          <a:bodyPr>
            <a:normAutofit/>
          </a:bodyPr>
          <a:lstStyle/>
          <a:p>
            <a:r>
              <a:rPr lang="fa-IR" dirty="0" smtClean="0"/>
              <a:t>تبویب بحث: بررسی پاسخ سؤال در دیدگاه...</a:t>
            </a:r>
          </a:p>
          <a:p>
            <a:pPr marL="514350" indent="-514350">
              <a:buAutoNum type="arabicPeriod"/>
            </a:pPr>
            <a:r>
              <a:rPr lang="fa-IR" dirty="0" smtClean="0"/>
              <a:t>اقتصاد سیاسی لیبرالیسم کلاسیک</a:t>
            </a:r>
          </a:p>
          <a:p>
            <a:pPr marL="514350" indent="-514350">
              <a:buAutoNum type="arabicPeriod"/>
            </a:pPr>
            <a:r>
              <a:rPr lang="fa-IR" dirty="0" smtClean="0"/>
              <a:t>اقتصاد سیاسی رادیکال</a:t>
            </a:r>
          </a:p>
          <a:p>
            <a:pPr marL="514350" indent="-514350">
              <a:buAutoNum type="arabicPeriod"/>
            </a:pPr>
            <a:r>
              <a:rPr lang="fa-IR" dirty="0" smtClean="0"/>
              <a:t>اقتصاد سیاسی محافظه کار</a:t>
            </a:r>
          </a:p>
          <a:p>
            <a:pPr marL="514350" indent="-514350">
              <a:buAutoNum type="arabicPeriod"/>
            </a:pPr>
            <a:r>
              <a:rPr lang="fa-IR" dirty="0" smtClean="0"/>
              <a:t>اقتصاد سیاسی لیبرالیسم مدرن</a:t>
            </a:r>
          </a:p>
          <a:p>
            <a:pPr marL="0" indent="0">
              <a:buNone/>
            </a:pPr>
            <a:r>
              <a:rPr lang="fa-IR" dirty="0" smtClean="0"/>
              <a:t>مباحث:</a:t>
            </a:r>
          </a:p>
          <a:p>
            <a:pPr marL="514350" indent="-514350">
              <a:buAutoNum type="arabicPeriod"/>
            </a:pPr>
            <a:r>
              <a:rPr lang="fa-IR" dirty="0" smtClean="0"/>
              <a:t>تبیین پیرامون نقش های جنسیتی</a:t>
            </a:r>
          </a:p>
          <a:p>
            <a:pPr marL="514350" indent="-514350">
              <a:buAutoNum type="arabicPeriod"/>
            </a:pPr>
            <a:r>
              <a:rPr lang="fa-IR" dirty="0" smtClean="0"/>
              <a:t>سیاست ها ی هر نحله</a:t>
            </a:r>
            <a:endParaRPr lang="fa-IR" dirty="0"/>
          </a:p>
        </p:txBody>
      </p:sp>
    </p:spTree>
    <p:extLst>
      <p:ext uri="{BB962C8B-B14F-4D97-AF65-F5344CB8AC3E}">
        <p14:creationId xmlns:p14="http://schemas.microsoft.com/office/powerpoint/2010/main" val="1440368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3">
                                            <p:txEl>
                                              <p:pRg st="0" end="0"/>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p:stCondLst>
                                    <p:cond delay="0"/>
                                  </p:stCondLst>
                                  <p:childTnLst>
                                    <p:animRot by="21600000">
                                      <p:cBhvr>
                                        <p:cTn id="10" dur="2000" fill="hold"/>
                                        <p:tgtEl>
                                          <p:spTgt spid="3">
                                            <p:txEl>
                                              <p:pRg st="1" end="1"/>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grpId="0" nodeType="clickEffect">
                                  <p:stCondLst>
                                    <p:cond delay="0"/>
                                  </p:stCondLst>
                                  <p:childTnLst>
                                    <p:animRot by="21600000">
                                      <p:cBhvr>
                                        <p:cTn id="14" dur="2000" fill="hold"/>
                                        <p:tgtEl>
                                          <p:spTgt spid="3">
                                            <p:txEl>
                                              <p:pRg st="2" end="2"/>
                                            </p:txEl>
                                          </p:spTgt>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grpId="0" nodeType="clickEffect">
                                  <p:stCondLst>
                                    <p:cond delay="0"/>
                                  </p:stCondLst>
                                  <p:childTnLst>
                                    <p:animRot by="21600000">
                                      <p:cBhvr>
                                        <p:cTn id="18" dur="2000" fill="hold"/>
                                        <p:tgtEl>
                                          <p:spTgt spid="3">
                                            <p:txEl>
                                              <p:pRg st="3" end="3"/>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grpId="0" nodeType="clickEffect">
                                  <p:stCondLst>
                                    <p:cond delay="0"/>
                                  </p:stCondLst>
                                  <p:childTnLst>
                                    <p:animRot by="21600000">
                                      <p:cBhvr>
                                        <p:cTn id="22" dur="2000" fill="hold"/>
                                        <p:tgtEl>
                                          <p:spTgt spid="3">
                                            <p:txEl>
                                              <p:pRg st="4" end="4"/>
                                            </p:txEl>
                                          </p:spTgt>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grpId="0" nodeType="clickEffect">
                                  <p:stCondLst>
                                    <p:cond delay="0"/>
                                  </p:stCondLst>
                                  <p:childTnLst>
                                    <p:animRot by="21600000">
                                      <p:cBhvr>
                                        <p:cTn id="26" dur="2000" fill="hold"/>
                                        <p:tgtEl>
                                          <p:spTgt spid="3">
                                            <p:txEl>
                                              <p:pRg st="5" end="5"/>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grpId="0" nodeType="clickEffect">
                                  <p:stCondLst>
                                    <p:cond delay="0"/>
                                  </p:stCondLst>
                                  <p:childTnLst>
                                    <p:animRot by="21600000">
                                      <p:cBhvr>
                                        <p:cTn id="30" dur="2000" fill="hold"/>
                                        <p:tgtEl>
                                          <p:spTgt spid="3">
                                            <p:txEl>
                                              <p:pRg st="6" end="6"/>
                                            </p:txEl>
                                          </p:spTgt>
                                        </p:tgtEl>
                                        <p:attrNameLst>
                                          <p:attrName>r</p:attrName>
                                        </p:attrNameLst>
                                      </p:cBhvr>
                                    </p:animRot>
                                  </p:childTnLst>
                                </p:cTn>
                              </p:par>
                            </p:childTnLst>
                          </p:cTn>
                        </p:par>
                      </p:childTnLst>
                    </p:cTn>
                  </p:par>
                  <p:par>
                    <p:cTn id="31" fill="hold">
                      <p:stCondLst>
                        <p:cond delay="indefinite"/>
                      </p:stCondLst>
                      <p:childTnLst>
                        <p:par>
                          <p:cTn id="32" fill="hold">
                            <p:stCondLst>
                              <p:cond delay="0"/>
                            </p:stCondLst>
                            <p:childTnLst>
                              <p:par>
                                <p:cTn id="33" presetID="8" presetClass="emph" presetSubtype="0" fill="hold" grpId="0" nodeType="clickEffect">
                                  <p:stCondLst>
                                    <p:cond delay="0"/>
                                  </p:stCondLst>
                                  <p:childTnLst>
                                    <p:animRot by="21600000">
                                      <p:cBhvr>
                                        <p:cTn id="34" dur="2000" fill="hold"/>
                                        <p:tgtEl>
                                          <p:spTgt spid="3">
                                            <p:txEl>
                                              <p:pRg st="7" end="7"/>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lstStyle/>
          <a:p>
            <a:pPr marL="0" indent="0">
              <a:buNone/>
            </a:pPr>
            <a:r>
              <a:rPr lang="fa-IR" dirty="0" smtClean="0"/>
              <a:t>2. </a:t>
            </a:r>
            <a:r>
              <a:rPr lang="fa-IR" dirty="0"/>
              <a:t>جنسیت در اقتصاد سیاسی لیبرالیسم کلاسیک</a:t>
            </a:r>
          </a:p>
        </p:txBody>
      </p:sp>
    </p:spTree>
    <p:extLst>
      <p:ext uri="{BB962C8B-B14F-4D97-AF65-F5344CB8AC3E}">
        <p14:creationId xmlns:p14="http://schemas.microsoft.com/office/powerpoint/2010/main" val="457458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2.جنسیت در اقتصاد سیاسی لیبرالیسم کلاسیک</a:t>
            </a:r>
            <a:br>
              <a:rPr lang="fa-IR" dirty="0" smtClean="0"/>
            </a:br>
            <a:r>
              <a:rPr lang="fa-IR" dirty="0" smtClean="0"/>
              <a:t>2-1 تبیین هایی پیرامون نقش های جنسیتی</a:t>
            </a:r>
            <a:endParaRPr lang="fa-IR" dirty="0"/>
          </a:p>
        </p:txBody>
      </p:sp>
      <p:sp>
        <p:nvSpPr>
          <p:cNvPr id="3" name="Content Placeholder 2"/>
          <p:cNvSpPr>
            <a:spLocks noGrp="1"/>
          </p:cNvSpPr>
          <p:nvPr>
            <p:ph idx="1"/>
          </p:nvPr>
        </p:nvSpPr>
        <p:spPr/>
        <p:txBody>
          <a:bodyPr/>
          <a:lstStyle/>
          <a:p>
            <a:r>
              <a:rPr lang="fa-IR" dirty="0" smtClean="0"/>
              <a:t>الف) لیبرال کلاسیک های اولیه</a:t>
            </a:r>
          </a:p>
          <a:p>
            <a:r>
              <a:rPr lang="fa-IR" dirty="0" smtClean="0"/>
              <a:t>ب) لیبرال کلاسیک پس از مطرح شدن مباحث حقوق سیاسی</a:t>
            </a:r>
          </a:p>
          <a:p>
            <a:r>
              <a:rPr lang="fa-IR" dirty="0" smtClean="0"/>
              <a:t>ج) لیبرال کلاسیک امروز</a:t>
            </a:r>
            <a:endParaRPr lang="fa-IR" dirty="0"/>
          </a:p>
        </p:txBody>
      </p:sp>
    </p:spTree>
    <p:extLst>
      <p:ext uri="{BB962C8B-B14F-4D97-AF65-F5344CB8AC3E}">
        <p14:creationId xmlns:p14="http://schemas.microsoft.com/office/powerpoint/2010/main" val="196354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297</TotalTime>
  <Words>2930</Words>
  <Application>Microsoft Office PowerPoint</Application>
  <PresentationFormat>On-screen Show (4:3)</PresentationFormat>
  <Paragraphs>218</Paragraphs>
  <Slides>59</Slides>
  <Notes>0</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Flow</vt:lpstr>
      <vt:lpstr>اقتصاد سیاسی جنسیت</vt:lpstr>
      <vt:lpstr>فهرست مطالب</vt:lpstr>
      <vt:lpstr>مقدمه</vt:lpstr>
      <vt:lpstr>مقدمه</vt:lpstr>
      <vt:lpstr>مقدمه</vt:lpstr>
      <vt:lpstr>مقدمه</vt:lpstr>
      <vt:lpstr>مقدمه</vt:lpstr>
      <vt:lpstr>PowerPoint Presentation</vt:lpstr>
      <vt:lpstr>2.جنسیت در اقتصاد سیاسی لیبرالیسم کلاسیک 2-1 تبیین هایی پیرامون نقش های جنسیتی</vt:lpstr>
      <vt:lpstr>PowerPoint Presentation</vt:lpstr>
      <vt:lpstr>2 – 1 - 1 عوامل تفاوت ها میان نقش ها و دستاوردهای اجتماعی زنان و مردان </vt:lpstr>
      <vt:lpstr>2 – 1 - 1 عوامل تفاوت ها میان نقش ها و دستاوردهای اجتماعی زنان و مردان الف) قابلیت های زنان </vt:lpstr>
      <vt:lpstr> 2– 1 - 1 عوامل تفاوت ها میان نقش ها و دستاوردهای اجتماعی زنان و مردان الف) قابلیت های زنان </vt:lpstr>
      <vt:lpstr> 2– 1 - 1 عوامل تفاوت ها میان نقش ها و دستاوردهای اجتماعی زنان و مردان الف) قابلیت های زنان </vt:lpstr>
      <vt:lpstr>2 – 1 - 1 عوامل تفاوت ها میان نقش ها و دستاوردهای اجتماعی زنان و مردان الف) اولویت های زنان </vt:lpstr>
      <vt:lpstr> 2– 1 - 1 عوامل تفاوت ها میان نقش ها و دستاوردهای اجتماعی زنان و مردان الف) اولویت های زنان </vt:lpstr>
      <vt:lpstr> 2– 1 - 1 عوامل تفاوت ها میان نقش ها و دستاوردهای اجتماعی زنان و مردان الف) عدم توازن در بازار</vt:lpstr>
      <vt:lpstr> 2– 1 - 1 عوامل تفاوت ها میان نقش ها و دستاوردهای اجتماعی زنان و مردان الف) عدم توازن در بازار</vt:lpstr>
      <vt:lpstr> 2– 1 - 1 عوامل تفاوت ها میان نقش ها و دستاوردهای اجتماعی زنان و مردان الف) عدم توازن در بازار</vt:lpstr>
      <vt:lpstr> 2– 1 - 1 عوامل تفاوت ها میان نقش ها و دستاوردهای اجتماعی زنان و مردان الف) مداخله دولت</vt:lpstr>
      <vt:lpstr> 2– 1 - 1 عوامل تفاوت ها میان نقش ها و دستاوردهای اجتماعی زنان و مردان الف) مداخله دولت</vt:lpstr>
      <vt:lpstr>PowerPoint Presentation</vt:lpstr>
      <vt:lpstr>2-2 سیاست های پیشنهادی مقابله با تبعیض </vt:lpstr>
      <vt:lpstr>2-2 سیاست های پیشنهادی مقابله با تبعیض</vt:lpstr>
      <vt:lpstr>2-2 سیاست های پیشنهادی مقابله با تبعیض 2-2-2.مخالفت با قانون «ارزش قابل مقایسه»  </vt:lpstr>
      <vt:lpstr>2-2 سیاست های پیشنهادی مقابله با تبعیض 2-2-2. گسترش منطق بازار به حوزه خصوصی خانواده  </vt:lpstr>
      <vt:lpstr>2-2 سیاست های پیشنهادی مقابله با تبعیض 2-2-4. ایجاد بازار فرزند </vt:lpstr>
      <vt:lpstr>PowerPoint Presentation</vt:lpstr>
      <vt:lpstr>PowerPoint Presentation</vt:lpstr>
      <vt:lpstr>3-1. تبیین هایی در مورد نقش های جنسیتی </vt:lpstr>
      <vt:lpstr>3-1. تبیین هایی در مورد نقش های جنسیتی </vt:lpstr>
      <vt:lpstr>3-1-1قرائت های مختلف فمینیستی در سه دهه اخیر: 3-1-1-1فمینیسم مارکسیستی </vt:lpstr>
      <vt:lpstr>3-1-1قرائت های مختلف فمینیستی در سه دهه اخیر: 3-1-1-1فمینیسم مارکسیستی </vt:lpstr>
      <vt:lpstr>3-1-1قرائت های مختلف فمینیستی در سه دهه اخیر: 3-1-1-2فمینیسم رادیکال </vt:lpstr>
      <vt:lpstr>3-1-1قرائت های مختلف فمینیستی در سه دهه اخیر: 3-1-1-2فمینیسم رادیکال </vt:lpstr>
      <vt:lpstr>3-1-1قرائت های مختلف فمینیستی در سه دهه اخیر: 3-1-1-3فمینیسم سوسیالیستی </vt:lpstr>
      <vt:lpstr>3-1-1قرائت های مختلف فمینیستی در سه دهه اخیر: 3-1-1-3فمینیسم سوسیالیستی </vt:lpstr>
      <vt:lpstr>PowerPoint Presentation</vt:lpstr>
      <vt:lpstr>3-2. رهیافت رادیکال و پیشنهادهایی برای رفع تبعیض </vt:lpstr>
      <vt:lpstr>3-2. رهیافت رادیکال و پیشنهادهایی برای رفع تبعیض </vt:lpstr>
      <vt:lpstr>3-2. رهیافت رادیکال و پیشنهادهایی برای رفع تبعیض </vt:lpstr>
      <vt:lpstr>PowerPoint Presentation</vt:lpstr>
      <vt:lpstr>4-1. تبیین هایی در مورد نقش های جنسیتی</vt:lpstr>
      <vt:lpstr>4-1. تبیین هایی در مورد نقش های جنسیتی</vt:lpstr>
      <vt:lpstr>4-1. تبیین هایی در مورد نقش های جنسیتی</vt:lpstr>
      <vt:lpstr>4-1. تبیین هایی در مورد نقش های جنسیتی</vt:lpstr>
      <vt:lpstr>4-1. تبیین هایی در مورد نقش های جنسیتی</vt:lpstr>
      <vt:lpstr>PowerPoint Presentation</vt:lpstr>
      <vt:lpstr>4-2. رهیافت رادیکال و پیشنهادهایی برای رفع تبعیض </vt:lpstr>
      <vt:lpstr>4-2. رهیافت رادیکال و پیشنهادهایی برای رفع تبعیض </vt:lpstr>
      <vt:lpstr>PowerPoint Presentation</vt:lpstr>
      <vt:lpstr>4-1. تبیین هایی در مورد نقش های جنسیتی</vt:lpstr>
      <vt:lpstr>4-1. تبیین هایی در مورد نقش های جنسیتی</vt:lpstr>
      <vt:lpstr>4-1. تبیین هایی در مورد نقش های جنسیتی</vt:lpstr>
      <vt:lpstr>4-1. تبیین هایی در مورد نقش های جنسیتی</vt:lpstr>
      <vt:lpstr>4-1. تبیین هایی در مورد نقش های جنسیتی</vt:lpstr>
      <vt:lpstr>PowerPoint Presentation</vt:lpstr>
      <vt:lpstr>4-2. رهیافت رادیکال و پیشنهادهایی برای رفع تبعیض </vt:lpstr>
      <vt:lpstr>4-2. رهیافت رادیکال و پیشنهادهایی برای رفع تبعیض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اقتصاد سیاسی جنسیت</dc:title>
  <dc:creator>MohammadReza</dc:creator>
  <cp:lastModifiedBy>Javad</cp:lastModifiedBy>
  <cp:revision>33</cp:revision>
  <dcterms:created xsi:type="dcterms:W3CDTF">2013-12-21T18:11:02Z</dcterms:created>
  <dcterms:modified xsi:type="dcterms:W3CDTF">2014-01-03T18:48:14Z</dcterms:modified>
</cp:coreProperties>
</file>