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1" d="100"/>
          <a:sy n="31" d="100"/>
        </p:scale>
        <p:origin x="24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DE85F3EF-10A4-46FC-8248-44FF4F011FCC}"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1544111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DE85F3EF-10A4-46FC-8248-44FF4F011FCC}"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325974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DE85F3EF-10A4-46FC-8248-44FF4F011FCC}"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1292100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185EDD22-4C66-479B-8E8E-85AC9DF1C1DF}" type="datetimeFigureOut">
              <a:rPr lang="en-US"/>
              <a:pPr>
                <a:defRPr/>
              </a:pPr>
              <a:t>10/18/2016</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C583AB44-ABA4-4C27-B5D5-DAF99843829C}" type="slidenum">
              <a:rPr lang="en-US" altLang="en-US"/>
              <a:pPr>
                <a:defRPr/>
              </a:pPr>
              <a:t>‹#›</a:t>
            </a:fld>
            <a:endParaRPr lang="en-US" altLang="en-US"/>
          </a:p>
        </p:txBody>
      </p:sp>
    </p:spTree>
    <p:extLst>
      <p:ext uri="{BB962C8B-B14F-4D97-AF65-F5344CB8AC3E}">
        <p14:creationId xmlns:p14="http://schemas.microsoft.com/office/powerpoint/2010/main" val="149046713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D9F3C490-DD20-4616-A12D-81A0E8F8F95F}"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A8D9BF4-D87C-495A-8312-FDF727C6E5FB}" type="slidenum">
              <a:rPr lang="en-US" altLang="en-US"/>
              <a:pPr>
                <a:defRPr/>
              </a:pPr>
              <a:t>‹#›</a:t>
            </a:fld>
            <a:endParaRPr lang="en-US" altLang="en-US"/>
          </a:p>
        </p:txBody>
      </p:sp>
    </p:spTree>
    <p:extLst>
      <p:ext uri="{BB962C8B-B14F-4D97-AF65-F5344CB8AC3E}">
        <p14:creationId xmlns:p14="http://schemas.microsoft.com/office/powerpoint/2010/main" val="3446992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EA0A946-F11C-46A5-B186-4A6DE2A38D74}" type="datetimeFigureOut">
              <a:rPr lang="en-US"/>
              <a:pPr>
                <a:defRPr/>
              </a:pPr>
              <a:t>10/18/2016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E662792B-4ACC-4D2D-8B0F-6AF9975E3F61}" type="slidenum">
              <a:rPr lang="en-US" altLang="en-US"/>
              <a:pPr>
                <a:defRPr/>
              </a:pPr>
              <a:t>‹#›</a:t>
            </a:fld>
            <a:endParaRPr lang="en-US" altLang="en-US"/>
          </a:p>
        </p:txBody>
      </p:sp>
    </p:spTree>
    <p:extLst>
      <p:ext uri="{BB962C8B-B14F-4D97-AF65-F5344CB8AC3E}">
        <p14:creationId xmlns:p14="http://schemas.microsoft.com/office/powerpoint/2010/main" val="110358719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93896230-5EB1-406F-B59E-D5E5EBDA7D94}" type="datetimeFigureOut">
              <a:rPr lang="en-US"/>
              <a:pPr>
                <a:defRPr/>
              </a:pPr>
              <a:t>10/18/2016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9F9C64-1F8E-4B83-835B-07EFA1A160DF}" type="slidenum">
              <a:rPr lang="en-US" altLang="en-US"/>
              <a:pPr>
                <a:defRPr/>
              </a:pPr>
              <a:t>‹#›</a:t>
            </a:fld>
            <a:endParaRPr lang="en-US" altLang="en-US"/>
          </a:p>
        </p:txBody>
      </p:sp>
    </p:spTree>
    <p:extLst>
      <p:ext uri="{BB962C8B-B14F-4D97-AF65-F5344CB8AC3E}">
        <p14:creationId xmlns:p14="http://schemas.microsoft.com/office/powerpoint/2010/main" val="2416335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890A0CD2-0B3C-4092-A065-E259AF0E8607}" type="datetimeFigureOut">
              <a:rPr lang="en-US"/>
              <a:pPr>
                <a:defRPr/>
              </a:pPr>
              <a:t>10/18/2016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2ECC6C5-3F48-4587-A3B0-439109CE7BB5}" type="slidenum">
              <a:rPr lang="en-US" altLang="en-US"/>
              <a:pPr>
                <a:defRPr/>
              </a:pPr>
              <a:t>‹#›</a:t>
            </a:fld>
            <a:endParaRPr lang="en-US" altLang="en-US"/>
          </a:p>
        </p:txBody>
      </p:sp>
    </p:spTree>
    <p:extLst>
      <p:ext uri="{BB962C8B-B14F-4D97-AF65-F5344CB8AC3E}">
        <p14:creationId xmlns:p14="http://schemas.microsoft.com/office/powerpoint/2010/main" val="1204309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295ABA6E-C89A-4CDF-AEFF-6B43B9E68FC8}" type="datetimeFigureOut">
              <a:rPr lang="en-US"/>
              <a:pPr>
                <a:defRPr/>
              </a:pPr>
              <a:t>10/18/2016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42825A19-0994-43F3-9534-3476F2A67CDA}" type="slidenum">
              <a:rPr lang="en-US" altLang="en-US"/>
              <a:pPr>
                <a:defRPr/>
              </a:pPr>
              <a:t>‹#›</a:t>
            </a:fld>
            <a:endParaRPr lang="en-US" altLang="en-US"/>
          </a:p>
        </p:txBody>
      </p:sp>
    </p:spTree>
    <p:extLst>
      <p:ext uri="{BB962C8B-B14F-4D97-AF65-F5344CB8AC3E}">
        <p14:creationId xmlns:p14="http://schemas.microsoft.com/office/powerpoint/2010/main" val="1434657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CEFDD16-BA9F-4A45-AD43-88D7E99E8902}" type="datetimeFigureOut">
              <a:rPr lang="en-US"/>
              <a:pPr>
                <a:defRPr/>
              </a:pPr>
              <a:t>10/18/2016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E0A025D-94F0-4C0F-8C78-65D0DF29A424}" type="slidenum">
              <a:rPr lang="en-US" altLang="en-US"/>
              <a:pPr>
                <a:defRPr/>
              </a:pPr>
              <a:t>‹#›</a:t>
            </a:fld>
            <a:endParaRPr lang="en-US" altLang="en-US"/>
          </a:p>
        </p:txBody>
      </p:sp>
    </p:spTree>
    <p:extLst>
      <p:ext uri="{BB962C8B-B14F-4D97-AF65-F5344CB8AC3E}">
        <p14:creationId xmlns:p14="http://schemas.microsoft.com/office/powerpoint/2010/main" val="37598366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FA2CE848-2C83-4CAD-9F7E-BDECEB20DBCE}" type="datetimeFigureOut">
              <a:rPr lang="en-US"/>
              <a:pPr>
                <a:defRPr/>
              </a:pPr>
              <a:t>10/18/2016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FD1B0F-8F1E-49A4-8409-612CF8F7CC46}" type="slidenum">
              <a:rPr lang="en-US" altLang="en-US"/>
              <a:pPr>
                <a:defRPr/>
              </a:pPr>
              <a:t>‹#›</a:t>
            </a:fld>
            <a:endParaRPr lang="en-US" altLang="en-US"/>
          </a:p>
        </p:txBody>
      </p:sp>
    </p:spTree>
    <p:extLst>
      <p:ext uri="{BB962C8B-B14F-4D97-AF65-F5344CB8AC3E}">
        <p14:creationId xmlns:p14="http://schemas.microsoft.com/office/powerpoint/2010/main" val="2989421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DE85F3EF-10A4-46FC-8248-44FF4F011FCC}"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2417770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sz="1800"/>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sz="1800"/>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023CC86-0C59-40B5-A772-59E786C1A888}" type="datetimeFigureOut">
              <a:rPr lang="en-US"/>
              <a:pPr>
                <a:defRPr/>
              </a:pPr>
              <a:t>10/18/2016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pPr>
              <a:defRPr/>
            </a:pPr>
            <a:fld id="{9E90115F-BF61-45E1-9853-6EE345E38223}" type="slidenum">
              <a:rPr lang="en-US" altLang="en-US"/>
              <a:pPr>
                <a:defRPr/>
              </a:pPr>
              <a:t>‹#›</a:t>
            </a:fld>
            <a:endParaRPr lang="en-US" altLang="en-US"/>
          </a:p>
        </p:txBody>
      </p:sp>
    </p:spTree>
    <p:extLst>
      <p:ext uri="{BB962C8B-B14F-4D97-AF65-F5344CB8AC3E}">
        <p14:creationId xmlns:p14="http://schemas.microsoft.com/office/powerpoint/2010/main" val="3965839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E47A0F38-B1EC-4175-B61A-881FEA815066}"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972FEE4-07DD-4C98-B4A9-08DAAFAC4646}" type="slidenum">
              <a:rPr lang="en-US" altLang="en-US"/>
              <a:pPr>
                <a:defRPr/>
              </a:pPr>
              <a:t>‹#›</a:t>
            </a:fld>
            <a:endParaRPr lang="en-US" altLang="en-US"/>
          </a:p>
        </p:txBody>
      </p:sp>
    </p:spTree>
    <p:extLst>
      <p:ext uri="{BB962C8B-B14F-4D97-AF65-F5344CB8AC3E}">
        <p14:creationId xmlns:p14="http://schemas.microsoft.com/office/powerpoint/2010/main" val="3965123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ACF81E02-4032-4894-AD7B-6CE17D9A75B6}"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338B5D9-FC9B-4EAA-B728-290FECC48D86}" type="slidenum">
              <a:rPr lang="en-US" altLang="en-US"/>
              <a:pPr>
                <a:defRPr/>
              </a:pPr>
              <a:t>‹#›</a:t>
            </a:fld>
            <a:endParaRPr lang="en-US" altLang="en-US"/>
          </a:p>
        </p:txBody>
      </p:sp>
    </p:spTree>
    <p:extLst>
      <p:ext uri="{BB962C8B-B14F-4D97-AF65-F5344CB8AC3E}">
        <p14:creationId xmlns:p14="http://schemas.microsoft.com/office/powerpoint/2010/main" val="156159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85F3EF-10A4-46FC-8248-44FF4F011FCC}"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222410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DE85F3EF-10A4-46FC-8248-44FF4F011FCC}"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153634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DE85F3EF-10A4-46FC-8248-44FF4F011FCC}" type="datetimeFigureOut">
              <a:rPr lang="fa-IR" smtClean="0"/>
              <a:t>01/17/1438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3872744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DE85F3EF-10A4-46FC-8248-44FF4F011FCC}" type="datetimeFigureOut">
              <a:rPr lang="fa-IR" smtClean="0"/>
              <a:t>01/17/1438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285483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5F3EF-10A4-46FC-8248-44FF4F011FCC}" type="datetimeFigureOut">
              <a:rPr lang="fa-IR" smtClean="0"/>
              <a:t>01/17/1438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414933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85F3EF-10A4-46FC-8248-44FF4F011FCC}"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325220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85F3EF-10A4-46FC-8248-44FF4F011FCC}"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1EC248B-1408-411E-A17F-2932471B4162}" type="slidenum">
              <a:rPr lang="fa-IR" smtClean="0"/>
              <a:t>‹#›</a:t>
            </a:fld>
            <a:endParaRPr lang="fa-IR"/>
          </a:p>
        </p:txBody>
      </p:sp>
    </p:spTree>
    <p:extLst>
      <p:ext uri="{BB962C8B-B14F-4D97-AF65-F5344CB8AC3E}">
        <p14:creationId xmlns:p14="http://schemas.microsoft.com/office/powerpoint/2010/main" val="91588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5F3EF-10A4-46FC-8248-44FF4F011FCC}" type="datetimeFigureOut">
              <a:rPr lang="fa-IR" smtClean="0"/>
              <a:t>01/17/1438</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C248B-1408-411E-A17F-2932471B4162}" type="slidenum">
              <a:rPr lang="fa-IR" smtClean="0"/>
              <a:t>‹#›</a:t>
            </a:fld>
            <a:endParaRPr lang="fa-IR"/>
          </a:p>
        </p:txBody>
      </p:sp>
    </p:spTree>
    <p:extLst>
      <p:ext uri="{BB962C8B-B14F-4D97-AF65-F5344CB8AC3E}">
        <p14:creationId xmlns:p14="http://schemas.microsoft.com/office/powerpoint/2010/main" val="2211377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fld id="{E9143FA2-A0A6-486F-A645-0BDCEFB018F8}" type="datetimeFigureOut">
              <a:rPr lang="en-US"/>
              <a:pPr>
                <a:defRPr/>
              </a:pPr>
              <a:t>10/18/2016</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200">
                <a:solidFill>
                  <a:srgbClr val="045C75"/>
                </a:solidFill>
              </a:defRPr>
            </a:lvl1pPr>
          </a:lstStyle>
          <a:p>
            <a:pPr>
              <a:defRPr/>
            </a:pPr>
            <a:fld id="{49C28345-94CA-4DA3-A6EB-99F56861DC6C}" type="slidenum">
              <a:rPr lang="en-US" altLang="en-US"/>
              <a:pPr>
                <a:defRPr/>
              </a:pPr>
              <a:t>‹#›</a:t>
            </a:fld>
            <a:endParaRPr lang="en-US" alt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sz="1800"/>
            </a:p>
          </p:txBody>
        </p:sp>
      </p:grpSp>
    </p:spTree>
    <p:extLst>
      <p:ext uri="{BB962C8B-B14F-4D97-AF65-F5344CB8AC3E}">
        <p14:creationId xmlns:p14="http://schemas.microsoft.com/office/powerpoint/2010/main" val="1069570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ln>
            <a:miter lim="800000"/>
            <a:headEnd/>
            <a:tailEnd/>
          </a:ln>
          <a:extLst/>
        </p:spPr>
        <p:txBody>
          <a:bodyPr/>
          <a:lstStyle/>
          <a:p>
            <a:pPr algn="ctr" eaLnBrk="1" fontAlgn="auto" hangingPunct="1">
              <a:spcAft>
                <a:spcPts val="0"/>
              </a:spcAft>
              <a:defRPr/>
            </a:pPr>
            <a:r>
              <a:rPr lang="fa-IR" dirty="0">
                <a:cs typeface="B Titr" pitchFamily="2" charset="-78"/>
              </a:rPr>
              <a:t>حقوق تجارت</a:t>
            </a:r>
          </a:p>
        </p:txBody>
      </p:sp>
      <p:sp>
        <p:nvSpPr>
          <p:cNvPr id="5123" name="Subtitle 2"/>
          <p:cNvSpPr>
            <a:spLocks noGrp="1"/>
          </p:cNvSpPr>
          <p:nvPr>
            <p:ph type="subTitle" idx="1"/>
          </p:nvPr>
        </p:nvSpPr>
        <p:spPr>
          <a:xfrm>
            <a:off x="2057400" y="3886201"/>
            <a:ext cx="7854950" cy="1095375"/>
          </a:xfrm>
        </p:spPr>
        <p:txBody>
          <a:bodyPr/>
          <a:lstStyle/>
          <a:p>
            <a:pPr marR="0" algn="ctr" eaLnBrk="1" hangingPunct="1"/>
            <a:endParaRPr lang="fa-IR" altLang="en-US">
              <a:cs typeface="B Titr" panose="00000700000000000000" pitchFamily="2" charset="-78"/>
            </a:endParaRPr>
          </a:p>
        </p:txBody>
      </p:sp>
    </p:spTree>
    <p:extLst>
      <p:ext uri="{BB962C8B-B14F-4D97-AF65-F5344CB8AC3E}">
        <p14:creationId xmlns:p14="http://schemas.microsoft.com/office/powerpoint/2010/main" val="4212357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fa-IR" dirty="0">
                <a:cs typeface="B Lotus" panose="00000400000000000000" pitchFamily="2" charset="-78"/>
              </a:rPr>
              <a:t>شرکت های تعاونی اعتبار</a:t>
            </a:r>
          </a:p>
          <a:p>
            <a:pPr lvl="1" algn="just"/>
            <a:r>
              <a:rPr lang="fa-IR" dirty="0">
                <a:cs typeface="B Lotus" panose="00000400000000000000" pitchFamily="2" charset="-78"/>
              </a:rPr>
              <a:t>نظر به قانون تنظیم بازار غیر متشکل پولی مصوب22/10/1383مجلس شورای اسلامی وبا توجه به اینکه فعالیت های شرکت های تعاونی اعتبار از مصادیق اشتغال به عملیات بانکی می باشند دستور العمل اجرایی تاسیس فعالیت ونظارت بر شرکت های تعاونی اعتبار به تارخ3/6/1386 به تصویب شورای پول واعتبار رسید</a:t>
            </a:r>
            <a:endParaRPr lang="en-US" dirty="0">
              <a:cs typeface="B Lotus" panose="00000400000000000000" pitchFamily="2" charset="-78"/>
            </a:endParaRPr>
          </a:p>
          <a:p>
            <a:pPr lvl="1" algn="just"/>
            <a:r>
              <a:rPr lang="fa-IR" dirty="0">
                <a:cs typeface="B Lotus" panose="00000400000000000000" pitchFamily="2" charset="-78"/>
              </a:rPr>
              <a:t>سرمایه شرکت تعاونی اعتبار از طریق پرداخت حق عضویت اعضا تامین شده(ماده13)وافتتاح حساب سپرده نیز منحصرا برای اعضا شرکت ومطابق انواع حساب های مذکور در قانون عملیات بانکی بدون ربا ومقررات مرتبط با آن صورت می گیرد</a:t>
            </a:r>
            <a:endParaRPr lang="en-US" dirty="0">
              <a:cs typeface="B Lotus" panose="00000400000000000000" pitchFamily="2" charset="-78"/>
            </a:endParaRPr>
          </a:p>
        </p:txBody>
      </p:sp>
    </p:spTree>
    <p:extLst>
      <p:ext uri="{BB962C8B-B14F-4D97-AF65-F5344CB8AC3E}">
        <p14:creationId xmlns:p14="http://schemas.microsoft.com/office/powerpoint/2010/main" val="1602975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fa-IR" sz="2400" dirty="0">
                <a:cs typeface="B Lotus" panose="00000400000000000000" pitchFamily="2" charset="-78"/>
              </a:rPr>
              <a:t>شرکت های واسپاری(لیزینگ)</a:t>
            </a:r>
          </a:p>
          <a:p>
            <a:pPr lvl="1" algn="just"/>
            <a:r>
              <a:rPr lang="fa-IR" sz="2200" dirty="0">
                <a:cs typeface="B Lotus" panose="00000400000000000000" pitchFamily="2" charset="-78"/>
              </a:rPr>
              <a:t>دستور العمل اجرایی تاسیس ،نحوه فعالیت ونظارت بر شرکت های لیزینگ در جلسات مورخ9/4/86و16.4.86شورای پول واعتبار در ماده28 به تصویب رسید مقصود از عملیات لیبزینگ طبق این دستور العمل خرید اموال منقول وغیر منقول توسط شرکت لیزینگ وانتقال وواگذاری ان ها به متقاضیان از طریق روش های مختلف عقد اجاره یا فروش قسطی می باشد</a:t>
            </a:r>
            <a:endParaRPr lang="en-US" sz="2200" dirty="0">
              <a:cs typeface="B Lotus" panose="00000400000000000000" pitchFamily="2" charset="-78"/>
            </a:endParaRPr>
          </a:p>
        </p:txBody>
      </p:sp>
    </p:spTree>
    <p:extLst>
      <p:ext uri="{BB962C8B-B14F-4D97-AF65-F5344CB8AC3E}">
        <p14:creationId xmlns:p14="http://schemas.microsoft.com/office/powerpoint/2010/main" val="2434114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fa-IR" sz="3500" dirty="0">
                <a:cs typeface="B Lotus" panose="00000400000000000000" pitchFamily="2" charset="-78"/>
              </a:rPr>
              <a:t>صرافی ها</a:t>
            </a:r>
          </a:p>
          <a:p>
            <a:pPr lvl="1" algn="just"/>
            <a:r>
              <a:rPr lang="fa-IR" dirty="0">
                <a:cs typeface="B Lotus" panose="00000400000000000000" pitchFamily="2" charset="-78"/>
              </a:rPr>
              <a:t>مقصود از عملیات صرافی خرید وفروش ارز اعم از نقدی یا حواله ای ونیز خرید وفروش مسکوکات طلا ونقره می باشد بانک مر کزی صرافی ها را به صرافی هایی که صرفا به حرید وفروش نقدی ارز مبادرت می ورزند را(صرافی های نوع اول) وصرافی هایی که به امر نقل وانتقال ارز در چار چوب مقررات ارزی اشتغال دارند(صرافی نوع دوم) تقسیم کرده است هر دو نوع صرافی می توانند به خرید وفروش مسکوکات طلا ونقره بپردازند اما پرداختن به سایر معاملات ارزی وغیر ارزی جز خرید وفروش نقدی ارز توسط صرافی ها ی نوع اول ممنوع است</a:t>
            </a:r>
            <a:endParaRPr lang="en-US" dirty="0">
              <a:cs typeface="B Lotus" panose="00000400000000000000" pitchFamily="2" charset="-78"/>
            </a:endParaRPr>
          </a:p>
        </p:txBody>
      </p:sp>
    </p:spTree>
    <p:extLst>
      <p:ext uri="{BB962C8B-B14F-4D97-AF65-F5344CB8AC3E}">
        <p14:creationId xmlns:p14="http://schemas.microsoft.com/office/powerpoint/2010/main" val="177486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dirty="0">
                <a:solidFill>
                  <a:schemeClr val="tx1"/>
                </a:solidFill>
                <a:cs typeface="B Lotus" panose="00000400000000000000" pitchFamily="2" charset="-78"/>
              </a:rPr>
              <a:t>ابزارهای بازار پول</a:t>
            </a:r>
            <a:endParaRPr lang="en-US" sz="4800" dirty="0">
              <a:solidFill>
                <a:schemeClr val="tx1"/>
              </a:solidFill>
              <a:cs typeface="B Lotus" panose="00000400000000000000" pitchFamily="2" charset="-78"/>
            </a:endParaRPr>
          </a:p>
        </p:txBody>
      </p:sp>
      <p:sp>
        <p:nvSpPr>
          <p:cNvPr id="3" name="Content Placeholder 2"/>
          <p:cNvSpPr>
            <a:spLocks noGrp="1"/>
          </p:cNvSpPr>
          <p:nvPr>
            <p:ph idx="1"/>
          </p:nvPr>
        </p:nvSpPr>
        <p:spPr/>
        <p:txBody>
          <a:bodyPr/>
          <a:lstStyle/>
          <a:p>
            <a:r>
              <a:rPr lang="fa-IR" dirty="0">
                <a:cs typeface="B Lotus" panose="00000400000000000000" pitchFamily="2" charset="-78"/>
              </a:rPr>
              <a:t>عقود و قراردادهای مجاز برای تجهیز منابع</a:t>
            </a:r>
          </a:p>
          <a:p>
            <a:r>
              <a:rPr lang="fa-IR" dirty="0">
                <a:cs typeface="B Lotus" panose="00000400000000000000" pitchFamily="2" charset="-78"/>
              </a:rPr>
              <a:t>عقود و قراردادهای مجاز برای تخصیص منابع</a:t>
            </a:r>
            <a:endParaRPr lang="en-US" dirty="0">
              <a:cs typeface="B Lotus" panose="00000400000000000000" pitchFamily="2" charset="-78"/>
            </a:endParaRPr>
          </a:p>
        </p:txBody>
      </p:sp>
    </p:spTree>
    <p:extLst>
      <p:ext uri="{BB962C8B-B14F-4D97-AF65-F5344CB8AC3E}">
        <p14:creationId xmlns:p14="http://schemas.microsoft.com/office/powerpoint/2010/main" val="2700814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5552" y="1143001"/>
            <a:ext cx="7200897" cy="1050091"/>
          </a:xfrm>
        </p:spPr>
        <p:txBody>
          <a:bodyPr>
            <a:noAutofit/>
          </a:bodyPr>
          <a:lstStyle/>
          <a:p>
            <a:pPr algn="ctr"/>
            <a:r>
              <a:rPr lang="fa-IR" sz="4400" dirty="0">
                <a:cs typeface="B Lotus" panose="00000400000000000000" pitchFamily="2" charset="-78"/>
              </a:rPr>
              <a:t>تجهیز منابع</a:t>
            </a:r>
            <a:endParaRPr lang="en-US" sz="4400" dirty="0">
              <a:cs typeface="B Lotus" panose="00000400000000000000" pitchFamily="2" charset="-78"/>
            </a:endParaRPr>
          </a:p>
        </p:txBody>
      </p:sp>
      <p:sp>
        <p:nvSpPr>
          <p:cNvPr id="3" name="Content Placeholder 2"/>
          <p:cNvSpPr>
            <a:spLocks noGrp="1"/>
          </p:cNvSpPr>
          <p:nvPr>
            <p:ph idx="1"/>
          </p:nvPr>
        </p:nvSpPr>
        <p:spPr>
          <a:xfrm>
            <a:off x="2495552" y="2806367"/>
            <a:ext cx="7200897" cy="2457785"/>
          </a:xfrm>
        </p:spPr>
        <p:txBody>
          <a:bodyPr>
            <a:normAutofit/>
          </a:bodyPr>
          <a:lstStyle/>
          <a:p>
            <a:pPr rtl="1"/>
            <a:r>
              <a:rPr lang="fa-IR" sz="2700" dirty="0">
                <a:cs typeface="B Lotus" panose="00000400000000000000" pitchFamily="2" charset="-78"/>
              </a:rPr>
              <a:t>سپرده های قرض الحسنه</a:t>
            </a:r>
            <a:endParaRPr lang="en-US" sz="2700" dirty="0">
              <a:cs typeface="B Lotus" panose="00000400000000000000" pitchFamily="2" charset="-78"/>
            </a:endParaRPr>
          </a:p>
          <a:p>
            <a:pPr lvl="1"/>
            <a:r>
              <a:rPr lang="fa-IR" sz="2500" dirty="0">
                <a:cs typeface="B Lotus" panose="00000400000000000000" pitchFamily="2" charset="-78"/>
              </a:rPr>
              <a:t>سپرده های جاری</a:t>
            </a:r>
            <a:endParaRPr lang="en-US" sz="2500" dirty="0">
              <a:cs typeface="B Lotus" panose="00000400000000000000" pitchFamily="2" charset="-78"/>
            </a:endParaRPr>
          </a:p>
          <a:p>
            <a:pPr lvl="1"/>
            <a:r>
              <a:rPr lang="fa-IR" sz="2500" dirty="0">
                <a:cs typeface="B Lotus" panose="00000400000000000000" pitchFamily="2" charset="-78"/>
              </a:rPr>
              <a:t>سپرده های پس انداز</a:t>
            </a:r>
            <a:endParaRPr lang="en-US" sz="2500" dirty="0">
              <a:cs typeface="B Lotus" panose="00000400000000000000" pitchFamily="2" charset="-78"/>
            </a:endParaRPr>
          </a:p>
          <a:p>
            <a:r>
              <a:rPr lang="fa-IR" sz="2700" dirty="0">
                <a:cs typeface="B Lotus" panose="00000400000000000000" pitchFamily="2" charset="-78"/>
              </a:rPr>
              <a:t>سپرده های سرمایه گذاری مدت دار</a:t>
            </a:r>
            <a:endParaRPr lang="en-US" sz="2700" dirty="0">
              <a:cs typeface="B Lotus" panose="00000400000000000000" pitchFamily="2" charset="-78"/>
            </a:endParaRPr>
          </a:p>
        </p:txBody>
      </p:sp>
    </p:spTree>
    <p:extLst>
      <p:ext uri="{BB962C8B-B14F-4D97-AF65-F5344CB8AC3E}">
        <p14:creationId xmlns:p14="http://schemas.microsoft.com/office/powerpoint/2010/main" val="2426754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fa-IR" sz="2400" dirty="0">
                <a:cs typeface="B Lotus" panose="00000400000000000000" pitchFamily="2" charset="-78"/>
              </a:rPr>
              <a:t>تعریف سپرده جاری:</a:t>
            </a:r>
          </a:p>
          <a:p>
            <a:pPr lvl="1" algn="just"/>
            <a:r>
              <a:rPr lang="fa-IR" sz="2200" dirty="0">
                <a:cs typeface="B Lotus" panose="00000400000000000000" pitchFamily="2" charset="-78"/>
              </a:rPr>
              <a:t>در حساب جاری مشتری وجوه خود را نزد بانک سپرده می کند با این قید که بدون انکه به این سپرده سودی تعلق بگیرد حق برداشت از حساب مزبور برای مشتری یا به حواله کرد او در هرزمانی محفوظ باشد و به همین جهت در عرف بانکی از ان بعنوان سپرده دیداری یاد می شود با افتتاح حساب جاری به در خواست دارنده دسته چک صادر  و به صاحب حساب داده میشود تا به موجب آن در صورتی که چک به درستی صادر شده باشد مبلغ درج شده در سند به دارنده چک پرداخت شود</a:t>
            </a:r>
            <a:endParaRPr lang="en-US" sz="2200" dirty="0">
              <a:cs typeface="B Lotus" panose="00000400000000000000" pitchFamily="2" charset="-78"/>
            </a:endParaRPr>
          </a:p>
        </p:txBody>
      </p:sp>
    </p:spTree>
    <p:extLst>
      <p:ext uri="{BB962C8B-B14F-4D97-AF65-F5344CB8AC3E}">
        <p14:creationId xmlns:p14="http://schemas.microsoft.com/office/powerpoint/2010/main" val="3291191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fa-IR" sz="5000" dirty="0">
                <a:solidFill>
                  <a:srgbClr val="04617B"/>
                </a:solidFill>
                <a:latin typeface="Calibri"/>
                <a:ea typeface="+mj-ea"/>
                <a:cs typeface="B Lotus" panose="00000400000000000000" pitchFamily="2" charset="-78"/>
              </a:rPr>
              <a:t> </a:t>
            </a:r>
            <a:r>
              <a:rPr lang="fa-IR" sz="2800" dirty="0">
                <a:latin typeface="Calibri"/>
                <a:ea typeface="+mj-ea"/>
                <a:cs typeface="B Lotus" panose="00000400000000000000" pitchFamily="2" charset="-78"/>
              </a:rPr>
              <a:t>سپرده سرمایه گذاری مدت دار</a:t>
            </a:r>
            <a:endParaRPr lang="fa-IR" sz="2700" dirty="0">
              <a:cs typeface="B Lotus" panose="00000400000000000000" pitchFamily="2" charset="-78"/>
            </a:endParaRPr>
          </a:p>
          <a:p>
            <a:pPr lvl="1" algn="just"/>
            <a:r>
              <a:rPr lang="fa-IR" dirty="0">
                <a:cs typeface="B Lotus" panose="00000400000000000000" pitchFamily="2" charset="-78"/>
              </a:rPr>
              <a:t>در سپرده های سرمایه گذاری مدت دار بانک با استفاده از عقود اسلامی همچون مشارکت، مضاربه، مزارعه و معاملات اقساطی وجوه مردم را بکار گرفته وحاصل را مطابق سهم خود وسپرده گذاران وهمچنین حق الوکاله خویش بر اساس مقرارات هر یک از عقود مورد استفاده بین خود وسپرده گذار تقسیم می کند</a:t>
            </a:r>
          </a:p>
          <a:p>
            <a:pPr lvl="1" algn="just"/>
            <a:r>
              <a:rPr lang="fa-IR" dirty="0">
                <a:cs typeface="B Lotus" panose="00000400000000000000" pitchFamily="2" charset="-78"/>
              </a:rPr>
              <a:t>بنابراین بانک ها وجوه سپرده شده در حساب های سرمایه گذاری را به وکالت از سپرده گذاران وبه صورت اشاعه در عقود اسلامی مذکور در قانون به کار گرفته ومنافع حاصل را بر اساس قرارداد منعقده که متضمن مصالحه منافع بین بانک  وسپرده گذار وبین سپرده گذار می باشد متناسب با مدت ومبالغ سپرده های سرمایه گذاری پس از وضع سپرده های قانونی مربوط ورعایت سهم منابع بانک به نسبت مدت ومبلغ از کل وجوهبه کار گرفته شده در ان عملیات تقسیم می نماید</a:t>
            </a:r>
          </a:p>
          <a:p>
            <a:pPr lvl="1" algn="just"/>
            <a:endParaRPr lang="en-US" sz="2500" dirty="0">
              <a:cs typeface="B Lotus" panose="00000400000000000000" pitchFamily="2" charset="-78"/>
            </a:endParaRPr>
          </a:p>
        </p:txBody>
      </p:sp>
    </p:spTree>
    <p:extLst>
      <p:ext uri="{BB962C8B-B14F-4D97-AF65-F5344CB8AC3E}">
        <p14:creationId xmlns:p14="http://schemas.microsoft.com/office/powerpoint/2010/main" val="4107508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تخصیص منابع</a:t>
            </a:r>
            <a:endParaRPr lang="en-US" dirty="0">
              <a:cs typeface="B Lotus" panose="00000400000000000000" pitchFamily="2" charset="-78"/>
            </a:endParaRPr>
          </a:p>
        </p:txBody>
      </p:sp>
      <p:sp>
        <p:nvSpPr>
          <p:cNvPr id="3" name="Content Placeholder 2"/>
          <p:cNvSpPr>
            <a:spLocks noGrp="1"/>
          </p:cNvSpPr>
          <p:nvPr>
            <p:ph idx="1"/>
          </p:nvPr>
        </p:nvSpPr>
        <p:spPr/>
        <p:txBody>
          <a:bodyPr>
            <a:normAutofit fontScale="70000" lnSpcReduction="20000"/>
          </a:bodyPr>
          <a:lstStyle/>
          <a:p>
            <a:pPr algn="just"/>
            <a:r>
              <a:rPr lang="fa-IR" sz="2700" dirty="0">
                <a:cs typeface="B Lotus" panose="00000400000000000000" pitchFamily="2" charset="-78"/>
              </a:rPr>
              <a:t>تخصیص منابع از سوی بانک ها در چهار گروه</a:t>
            </a:r>
          </a:p>
          <a:p>
            <a:pPr algn="just"/>
            <a:r>
              <a:rPr lang="fa-IR" sz="2700" dirty="0">
                <a:cs typeface="B Lotus" panose="00000400000000000000" pitchFamily="2" charset="-78"/>
              </a:rPr>
              <a:t> قرض الحسنه،</a:t>
            </a:r>
          </a:p>
          <a:p>
            <a:pPr algn="just"/>
            <a:r>
              <a:rPr lang="fa-IR" sz="2700" dirty="0">
                <a:cs typeface="B Lotus" panose="00000400000000000000" pitchFamily="2" charset="-78"/>
              </a:rPr>
              <a:t>عقود مشارکتی</a:t>
            </a:r>
          </a:p>
          <a:p>
            <a:pPr lvl="1" algn="just"/>
            <a:r>
              <a:rPr lang="fa-IR" sz="2500" dirty="0">
                <a:cs typeface="B Lotus" panose="00000400000000000000" pitchFamily="2" charset="-78"/>
              </a:rPr>
              <a:t>(مشارکت مدنی،</a:t>
            </a:r>
          </a:p>
          <a:p>
            <a:pPr lvl="1" algn="just"/>
            <a:r>
              <a:rPr lang="fa-IR" sz="2500" dirty="0">
                <a:cs typeface="B Lotus" panose="00000400000000000000" pitchFamily="2" charset="-78"/>
              </a:rPr>
              <a:t>مشارکت حقوقی،</a:t>
            </a:r>
          </a:p>
          <a:p>
            <a:pPr lvl="1" algn="just"/>
            <a:r>
              <a:rPr lang="fa-IR" sz="2500" dirty="0">
                <a:cs typeface="B Lotus" panose="00000400000000000000" pitchFamily="2" charset="-78"/>
              </a:rPr>
              <a:t>مضاربه،</a:t>
            </a:r>
          </a:p>
          <a:p>
            <a:pPr lvl="1" algn="just"/>
            <a:r>
              <a:rPr lang="fa-IR" sz="2500" dirty="0">
                <a:cs typeface="B Lotus" panose="00000400000000000000" pitchFamily="2" charset="-78"/>
              </a:rPr>
              <a:t>مزارعه و</a:t>
            </a:r>
          </a:p>
          <a:p>
            <a:pPr lvl="1" algn="just"/>
            <a:r>
              <a:rPr lang="fa-IR" sz="2500" dirty="0">
                <a:cs typeface="B Lotus" panose="00000400000000000000" pitchFamily="2" charset="-78"/>
              </a:rPr>
              <a:t>مساقات)</a:t>
            </a:r>
          </a:p>
          <a:p>
            <a:pPr algn="just"/>
            <a:r>
              <a:rPr lang="fa-IR" sz="2700" dirty="0">
                <a:cs typeface="B Lotus" panose="00000400000000000000" pitchFamily="2" charset="-78"/>
              </a:rPr>
              <a:t>عقود مبادله ای</a:t>
            </a:r>
          </a:p>
          <a:p>
            <a:pPr lvl="1" algn="just"/>
            <a:r>
              <a:rPr lang="fa-IR" sz="2500" dirty="0">
                <a:cs typeface="B Lotus" panose="00000400000000000000" pitchFamily="2" charset="-78"/>
              </a:rPr>
              <a:t>(فروش اقساطی،</a:t>
            </a:r>
          </a:p>
          <a:p>
            <a:pPr lvl="1" algn="just"/>
            <a:r>
              <a:rPr lang="fa-IR" sz="2500" dirty="0">
                <a:cs typeface="B Lotus" panose="00000400000000000000" pitchFamily="2" charset="-78"/>
              </a:rPr>
              <a:t>اجاره به شرط تملیک، </a:t>
            </a:r>
          </a:p>
          <a:p>
            <a:pPr lvl="1" algn="just"/>
            <a:r>
              <a:rPr lang="fa-IR" sz="2500" dirty="0">
                <a:cs typeface="B Lotus" panose="00000400000000000000" pitchFamily="2" charset="-78"/>
              </a:rPr>
              <a:t>سلف، </a:t>
            </a:r>
          </a:p>
          <a:p>
            <a:pPr lvl="1" algn="just"/>
            <a:r>
              <a:rPr lang="fa-IR" sz="2500" dirty="0">
                <a:cs typeface="B Lotus" panose="00000400000000000000" pitchFamily="2" charset="-78"/>
              </a:rPr>
              <a:t>خرید دین و</a:t>
            </a:r>
          </a:p>
          <a:p>
            <a:pPr lvl="1" algn="just"/>
            <a:r>
              <a:rPr lang="fa-IR" sz="2500" dirty="0">
                <a:cs typeface="B Lotus" panose="00000400000000000000" pitchFamily="2" charset="-78"/>
              </a:rPr>
              <a:t>جعاله) و</a:t>
            </a:r>
          </a:p>
          <a:p>
            <a:pPr lvl="1" algn="just"/>
            <a:r>
              <a:rPr lang="fa-IR" sz="2500" dirty="0">
                <a:cs typeface="B Lotus" panose="00000400000000000000" pitchFamily="2" charset="-78"/>
              </a:rPr>
              <a:t>سرمایه گذاری مستقیم طبقه بندی می شود</a:t>
            </a:r>
            <a:endParaRPr lang="en-US" sz="2500" dirty="0">
              <a:cs typeface="B Lotus" panose="00000400000000000000" pitchFamily="2" charset="-78"/>
            </a:endParaRPr>
          </a:p>
        </p:txBody>
      </p:sp>
    </p:spTree>
    <p:extLst>
      <p:ext uri="{BB962C8B-B14F-4D97-AF65-F5344CB8AC3E}">
        <p14:creationId xmlns:p14="http://schemas.microsoft.com/office/powerpoint/2010/main" val="2530412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dirty="0">
                <a:solidFill>
                  <a:prstClr val="black"/>
                </a:solidFill>
                <a:cs typeface="B Lotus" panose="00000400000000000000" pitchFamily="2" charset="-78"/>
              </a:rPr>
              <a:t>عقود مشارکتی</a:t>
            </a:r>
            <a:endParaRPr lang="en-US" dirty="0"/>
          </a:p>
        </p:txBody>
      </p:sp>
      <p:sp>
        <p:nvSpPr>
          <p:cNvPr id="3" name="Content Placeholder 2"/>
          <p:cNvSpPr>
            <a:spLocks noGrp="1"/>
          </p:cNvSpPr>
          <p:nvPr>
            <p:ph idx="1"/>
          </p:nvPr>
        </p:nvSpPr>
        <p:spPr>
          <a:xfrm>
            <a:off x="2495552" y="2133600"/>
            <a:ext cx="7200897" cy="2692402"/>
          </a:xfrm>
        </p:spPr>
        <p:txBody>
          <a:bodyPr>
            <a:noAutofit/>
          </a:bodyPr>
          <a:lstStyle/>
          <a:p>
            <a:pPr algn="just" rtl="1"/>
            <a:r>
              <a:rPr lang="fa-IR" sz="2100" dirty="0">
                <a:cs typeface="B Lotus" panose="00000400000000000000" pitchFamily="2" charset="-78"/>
              </a:rPr>
              <a:t>در تعریف عقد شرکت می توان گفت((عقدی است که به موجب ان دو یا چند شخص به منظور تصرف مشترک وتقسیم سود وزیان و گاه مقصود دیگر حقوق خود را در میان می نهد تا به جای ان مالک سهمی مشاع از این مجموعه شوند))</a:t>
            </a:r>
            <a:endParaRPr lang="en-US" sz="2100" dirty="0">
              <a:cs typeface="B Lotus" panose="00000400000000000000" pitchFamily="2" charset="-78"/>
            </a:endParaRPr>
          </a:p>
          <a:p>
            <a:pPr algn="just"/>
            <a:r>
              <a:rPr lang="fa-IR" sz="2100" dirty="0">
                <a:cs typeface="B Lotus" panose="00000400000000000000" pitchFamily="2" charset="-78"/>
              </a:rPr>
              <a:t>ماده 7 قانون عملیات بانکی بدون ربا امده است مطابق ماده بانک ها می توانند به منظور ایجاد تسهیلات لازم برای گسترش فعالیت  بخش های مختلف تولیدی ،بازرگانی وخدماتی قسمتی از سرمایه ویا منابع مورد نیاز این بخش ها را بصورت مشارکت تامین نماید</a:t>
            </a:r>
          </a:p>
          <a:p>
            <a:pPr lvl="0" algn="just"/>
            <a:r>
              <a:rPr lang="fa-IR" sz="2400" dirty="0">
                <a:solidFill>
                  <a:prstClr val="black"/>
                </a:solidFill>
                <a:cs typeface="B Lotus" panose="00000400000000000000" pitchFamily="2" charset="-78"/>
              </a:rPr>
              <a:t>متقاضی تسهیلات می تواند در دایره اذن صاحبسرمایه(بانک) از ان وجوه در فعالیت اقتصادی بنگاه استقاده کند ورابطه مالی بانک با مشتری رابطه صاحب سرمایه با عامل یا رابطه دو شریک خواهد بود</a:t>
            </a:r>
            <a:endParaRPr lang="en-US" sz="2400" dirty="0">
              <a:solidFill>
                <a:prstClr val="black"/>
              </a:solidFill>
              <a:cs typeface="B Lotus" panose="00000400000000000000" pitchFamily="2" charset="-78"/>
            </a:endParaRPr>
          </a:p>
          <a:p>
            <a:pPr algn="just"/>
            <a:endParaRPr lang="en-US" sz="2100" dirty="0">
              <a:cs typeface="B Lotus" panose="00000400000000000000" pitchFamily="2" charset="-78"/>
            </a:endParaRPr>
          </a:p>
        </p:txBody>
      </p:sp>
    </p:spTree>
    <p:extLst>
      <p:ext uri="{BB962C8B-B14F-4D97-AF65-F5344CB8AC3E}">
        <p14:creationId xmlns:p14="http://schemas.microsoft.com/office/powerpoint/2010/main" val="2920671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dirty="0">
                <a:solidFill>
                  <a:schemeClr val="tx1"/>
                </a:solidFill>
                <a:cs typeface="B Lotus" panose="00000400000000000000" pitchFamily="2" charset="-78"/>
              </a:rPr>
              <a:t>ویژگیهای عقود مشارکتی</a:t>
            </a:r>
            <a:endParaRPr lang="en-US" sz="4800" dirty="0">
              <a:solidFill>
                <a:schemeClr val="tx1"/>
              </a:solidFill>
              <a:cs typeface="B Lotus" panose="00000400000000000000" pitchFamily="2" charset="-78"/>
            </a:endParaRPr>
          </a:p>
        </p:txBody>
      </p:sp>
      <p:sp>
        <p:nvSpPr>
          <p:cNvPr id="3" name="Content Placeholder 2"/>
          <p:cNvSpPr>
            <a:spLocks noGrp="1"/>
          </p:cNvSpPr>
          <p:nvPr>
            <p:ph idx="1"/>
          </p:nvPr>
        </p:nvSpPr>
        <p:spPr/>
        <p:txBody>
          <a:bodyPr>
            <a:normAutofit/>
          </a:bodyPr>
          <a:lstStyle/>
          <a:p>
            <a:pPr rtl="1"/>
            <a:r>
              <a:rPr lang="fa-IR" sz="3000" dirty="0">
                <a:cs typeface="B Lotus" panose="00000400000000000000" pitchFamily="2" charset="-78"/>
              </a:rPr>
              <a:t>تقسیم سود و زیان به نسبت کار وسرمایه</a:t>
            </a:r>
            <a:endParaRPr lang="en-US" sz="3000" dirty="0">
              <a:cs typeface="B Lotus" panose="00000400000000000000" pitchFamily="2" charset="-78"/>
            </a:endParaRPr>
          </a:p>
          <a:p>
            <a:pPr rtl="1"/>
            <a:r>
              <a:rPr lang="fa-IR" sz="3000" dirty="0">
                <a:cs typeface="B Lotus" panose="00000400000000000000" pitchFamily="2" charset="-78"/>
              </a:rPr>
              <a:t>متغیر بودن نرخ سود قرارداد</a:t>
            </a:r>
            <a:endParaRPr lang="en-US" sz="3000" dirty="0">
              <a:cs typeface="B Lotus" panose="00000400000000000000" pitchFamily="2" charset="-78"/>
            </a:endParaRPr>
          </a:p>
          <a:p>
            <a:r>
              <a:rPr lang="fa-IR" sz="3000" dirty="0">
                <a:cs typeface="B Lotus" panose="00000400000000000000" pitchFamily="2" charset="-78"/>
              </a:rPr>
              <a:t>اذنی بودن قرارداد</a:t>
            </a:r>
          </a:p>
          <a:p>
            <a:r>
              <a:rPr lang="fa-IR" sz="3000" dirty="0">
                <a:cs typeface="B Lotus" panose="00000400000000000000" pitchFamily="2" charset="-78"/>
              </a:rPr>
              <a:t>نیاز به نظارت مستمر بر فعالیت موضوع مشارکت</a:t>
            </a:r>
            <a:endParaRPr lang="en-US" sz="3000" dirty="0">
              <a:cs typeface="B Lotus" panose="00000400000000000000" pitchFamily="2" charset="-78"/>
            </a:endParaRPr>
          </a:p>
        </p:txBody>
      </p:sp>
    </p:spTree>
    <p:extLst>
      <p:ext uri="{BB962C8B-B14F-4D97-AF65-F5344CB8AC3E}">
        <p14:creationId xmlns:p14="http://schemas.microsoft.com/office/powerpoint/2010/main" val="147305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fa-IR" sz="5400" dirty="0">
                <a:cs typeface="B Lotus" panose="00000400000000000000" pitchFamily="2" charset="-78"/>
              </a:rPr>
              <a:t>بازار پول</a:t>
            </a:r>
            <a:endParaRPr lang="en-US" sz="5400" dirty="0">
              <a:cs typeface="B Lotus" panose="00000400000000000000" pitchFamily="2" charset="-78"/>
            </a:endParaRPr>
          </a:p>
        </p:txBody>
      </p:sp>
    </p:spTree>
    <p:extLst>
      <p:ext uri="{BB962C8B-B14F-4D97-AF65-F5344CB8AC3E}">
        <p14:creationId xmlns:p14="http://schemas.microsoft.com/office/powerpoint/2010/main" val="2174496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a:solidFill>
                  <a:schemeClr val="tx1"/>
                </a:solidFill>
                <a:cs typeface="B Lotus" panose="00000400000000000000" pitchFamily="2" charset="-78"/>
              </a:rPr>
              <a:t>انواع عقود مشارکتی</a:t>
            </a:r>
            <a:endParaRPr lang="en-US" sz="4000" dirty="0">
              <a:solidFill>
                <a:schemeClr val="tx1"/>
              </a:solidFill>
              <a:cs typeface="B Lotus" panose="00000400000000000000" pitchFamily="2" charset="-78"/>
            </a:endParaRPr>
          </a:p>
        </p:txBody>
      </p:sp>
      <p:sp>
        <p:nvSpPr>
          <p:cNvPr id="3" name="Content Placeholder 2"/>
          <p:cNvSpPr>
            <a:spLocks noGrp="1"/>
          </p:cNvSpPr>
          <p:nvPr>
            <p:ph idx="1"/>
          </p:nvPr>
        </p:nvSpPr>
        <p:spPr/>
        <p:txBody>
          <a:bodyPr>
            <a:normAutofit/>
          </a:bodyPr>
          <a:lstStyle/>
          <a:p>
            <a:r>
              <a:rPr lang="fa-IR" sz="2400" dirty="0">
                <a:cs typeface="B Lotus" panose="00000400000000000000" pitchFamily="2" charset="-78"/>
              </a:rPr>
              <a:t>مشارکت حقوقی</a:t>
            </a:r>
          </a:p>
          <a:p>
            <a:pPr lvl="1" algn="just"/>
            <a:r>
              <a:rPr lang="fa-IR" sz="2200" dirty="0">
                <a:cs typeface="B Lotus" panose="00000400000000000000" pitchFamily="2" charset="-78"/>
              </a:rPr>
              <a:t>منظور از مشارکت حقوقی تامین قسمتی از سرمایه شرکت های سهامی جدید ویا خرید قسمتی از سهام شرکت های سهامی موجود می باشد مطابق ماده 24 بانک ها می توانند به منظور ایجاد تسهیلات لازم برای گسترش فعالیت بخش های مختلف تولیدی، بازرگانی وخدماتی قسمتی از سرمایه مورد نیاز شرکت های سهامی را که برای امور مذکور تشکیل شده ویا می شوند تامین نمایند</a:t>
            </a:r>
          </a:p>
          <a:p>
            <a:pPr algn="just"/>
            <a:r>
              <a:rPr lang="fa-IR" dirty="0">
                <a:cs typeface="B Lotus" panose="00000400000000000000" pitchFamily="2" charset="-78"/>
              </a:rPr>
              <a:t>مشارکت مدنی</a:t>
            </a:r>
          </a:p>
          <a:p>
            <a:pPr lvl="1" algn="just"/>
            <a:endParaRPr lang="en-US" sz="2200" dirty="0">
              <a:cs typeface="B Lotus" panose="00000400000000000000" pitchFamily="2" charset="-78"/>
            </a:endParaRPr>
          </a:p>
        </p:txBody>
      </p:sp>
    </p:spTree>
    <p:extLst>
      <p:ext uri="{BB962C8B-B14F-4D97-AF65-F5344CB8AC3E}">
        <p14:creationId xmlns:p14="http://schemas.microsoft.com/office/powerpoint/2010/main" val="399769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fa-IR" sz="3200" dirty="0">
                <a:cs typeface="B Lotus" panose="00000400000000000000" pitchFamily="2" charset="-78"/>
              </a:rPr>
              <a:t>مضاربه</a:t>
            </a:r>
            <a:endParaRPr lang="fa-IR" sz="2400" dirty="0">
              <a:cs typeface="B Lotus" panose="00000400000000000000" pitchFamily="2" charset="-78"/>
            </a:endParaRPr>
          </a:p>
          <a:p>
            <a:pPr lvl="1" algn="just"/>
            <a:r>
              <a:rPr lang="fa-IR" sz="2200" dirty="0">
                <a:cs typeface="B Lotus" panose="00000400000000000000" pitchFamily="2" charset="-78"/>
              </a:rPr>
              <a:t>مطابق ماده546 قانون مدنی مضاربه عقدی است که به موجب ان احد متعاملین سرمایه میدهد وبا قید اینکه طرف دیگر با ان تجارت کرده ودر سود ان شریک باشند صاحب سرمایه مالک وعامل مضارب نامیده میشود</a:t>
            </a:r>
          </a:p>
          <a:p>
            <a:pPr algn="just"/>
            <a:r>
              <a:rPr lang="fa-IR" sz="3400" dirty="0">
                <a:cs typeface="B Lotus" panose="00000400000000000000" pitchFamily="2" charset="-78"/>
              </a:rPr>
              <a:t>مزارعه</a:t>
            </a:r>
          </a:p>
          <a:p>
            <a:pPr lvl="1" algn="just"/>
            <a:r>
              <a:rPr lang="fa-IR" dirty="0">
                <a:cs typeface="B Lotus" panose="00000400000000000000" pitchFamily="2" charset="-78"/>
              </a:rPr>
              <a:t>مطابق ماده 518 قانون مدنی ونیز ماده1 دستور العمل اجرایی مزارعه عقدی است که به موجب ان احد طرفین زمینی را برای مدت معینی به طرف دیگر می دهد که ان زراعت کرده وحاصل را تقسیم کنند</a:t>
            </a:r>
          </a:p>
          <a:p>
            <a:pPr lvl="1" algn="just"/>
            <a:endParaRPr lang="en-US" sz="3200" dirty="0">
              <a:cs typeface="B Lotus" panose="00000400000000000000" pitchFamily="2" charset="-78"/>
            </a:endParaRPr>
          </a:p>
        </p:txBody>
      </p:sp>
    </p:spTree>
    <p:extLst>
      <p:ext uri="{BB962C8B-B14F-4D97-AF65-F5344CB8AC3E}">
        <p14:creationId xmlns:p14="http://schemas.microsoft.com/office/powerpoint/2010/main" val="1766380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a:solidFill>
                  <a:schemeClr val="tx1"/>
                </a:solidFill>
                <a:cs typeface="B Lotus" panose="00000400000000000000" pitchFamily="2" charset="-78"/>
              </a:rPr>
              <a:t>عقود مبادله ای</a:t>
            </a:r>
            <a:endParaRPr lang="en-US" sz="4000" dirty="0">
              <a:solidFill>
                <a:schemeClr val="tx1"/>
              </a:solidFill>
              <a:cs typeface="B Lotus" panose="00000400000000000000" pitchFamily="2" charset="-78"/>
            </a:endParaRPr>
          </a:p>
        </p:txBody>
      </p:sp>
      <p:sp>
        <p:nvSpPr>
          <p:cNvPr id="3" name="Content Placeholder 2"/>
          <p:cNvSpPr>
            <a:spLocks noGrp="1"/>
          </p:cNvSpPr>
          <p:nvPr>
            <p:ph idx="1"/>
          </p:nvPr>
        </p:nvSpPr>
        <p:spPr/>
        <p:txBody>
          <a:bodyPr>
            <a:normAutofit/>
          </a:bodyPr>
          <a:lstStyle/>
          <a:p>
            <a:pPr algn="just"/>
            <a:r>
              <a:rPr lang="fa-IR" sz="2400" dirty="0">
                <a:cs typeface="B Lotus" panose="00000400000000000000" pitchFamily="2" charset="-78"/>
              </a:rPr>
              <a:t>قراردادهای مبادله ای در مقابل قرار دادهای مشارکتی قرار می گیرد ومنظور از ان قرار دادی است که عوضین به ملکیت طرفین در می اید و رابطه بانک با تسهیلات گیرنده بستانکار و بدهکار است </a:t>
            </a:r>
          </a:p>
          <a:p>
            <a:pPr algn="just"/>
            <a:r>
              <a:rPr lang="fa-IR" sz="2400" dirty="0">
                <a:solidFill>
                  <a:prstClr val="black"/>
                </a:solidFill>
                <a:cs typeface="B Lotus" panose="00000400000000000000" pitchFamily="2" charset="-78"/>
              </a:rPr>
              <a:t>در قرار دادهای مبادله ای وظیفه ی اصلی بانک نظارت بر صحت قرارداد وصوری نبودن ان ونیز کنترل استفاده از تسهیلات در یافتی در محل مقرر است ونیازی به بررسی طرح موضوع قرار داد ومیزان سود دهی ان نیست در این حالت بانک می تواند به سادگی با دریافت تضامین کافی از بازگشت تسهیلات اطمینان حاصل کند</a:t>
            </a:r>
            <a:endParaRPr lang="en-US" sz="2400" dirty="0">
              <a:solidFill>
                <a:prstClr val="black"/>
              </a:solidFill>
              <a:cs typeface="B Lotus" panose="00000400000000000000" pitchFamily="2" charset="-78"/>
            </a:endParaRPr>
          </a:p>
          <a:p>
            <a:pPr algn="just"/>
            <a:endParaRPr lang="en-US" sz="2400" dirty="0">
              <a:cs typeface="B Lotus" panose="00000400000000000000" pitchFamily="2" charset="-78"/>
            </a:endParaRPr>
          </a:p>
        </p:txBody>
      </p:sp>
    </p:spTree>
    <p:extLst>
      <p:ext uri="{BB962C8B-B14F-4D97-AF65-F5344CB8AC3E}">
        <p14:creationId xmlns:p14="http://schemas.microsoft.com/office/powerpoint/2010/main" val="1882161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ویژگی ها</a:t>
            </a:r>
            <a:endParaRPr lang="en-US" dirty="0">
              <a:cs typeface="B Lotus" panose="00000400000000000000" pitchFamily="2" charset="-78"/>
            </a:endParaRPr>
          </a:p>
        </p:txBody>
      </p:sp>
      <p:sp>
        <p:nvSpPr>
          <p:cNvPr id="3" name="Content Placeholder 2"/>
          <p:cNvSpPr>
            <a:spLocks noGrp="1"/>
          </p:cNvSpPr>
          <p:nvPr>
            <p:ph idx="1"/>
          </p:nvPr>
        </p:nvSpPr>
        <p:spPr/>
        <p:txBody>
          <a:bodyPr>
            <a:noAutofit/>
          </a:bodyPr>
          <a:lstStyle/>
          <a:p>
            <a:pPr algn="just" rtl="1"/>
            <a:r>
              <a:rPr lang="fa-IR" dirty="0">
                <a:cs typeface="B Lotus" panose="00000400000000000000" pitchFamily="2" charset="-78"/>
              </a:rPr>
              <a:t>معین بودن میزان سود قرار داد</a:t>
            </a:r>
            <a:endParaRPr lang="en-US" dirty="0">
              <a:cs typeface="B Lotus" panose="00000400000000000000" pitchFamily="2" charset="-78"/>
            </a:endParaRPr>
          </a:p>
          <a:p>
            <a:pPr lvl="1" algn="just"/>
            <a:r>
              <a:rPr lang="fa-IR" dirty="0">
                <a:cs typeface="B Lotus" panose="00000400000000000000" pitchFamily="2" charset="-78"/>
              </a:rPr>
              <a:t>برخلاف عقود مشارکتی در قرار دادها های مبادله ای نرخ سود بانک معین بوده ومیان سود مورد انتظار وسود قطعی تفاوتی وجود ندارد</a:t>
            </a:r>
            <a:endParaRPr lang="en-US" dirty="0">
              <a:cs typeface="B Lotus" panose="00000400000000000000" pitchFamily="2" charset="-78"/>
            </a:endParaRPr>
          </a:p>
          <a:p>
            <a:pPr algn="just" rtl="1"/>
            <a:r>
              <a:rPr lang="fa-IR" dirty="0">
                <a:cs typeface="B Lotus" panose="00000400000000000000" pitchFamily="2" charset="-78"/>
              </a:rPr>
              <a:t>تملیکی بودن قرار داد</a:t>
            </a:r>
            <a:endParaRPr lang="en-US" dirty="0">
              <a:cs typeface="B Lotus" panose="00000400000000000000" pitchFamily="2" charset="-78"/>
            </a:endParaRPr>
          </a:p>
          <a:p>
            <a:pPr lvl="1" algn="just"/>
            <a:r>
              <a:rPr lang="fa-IR" dirty="0">
                <a:cs typeface="B Lotus" panose="00000400000000000000" pitchFamily="2" charset="-78"/>
              </a:rPr>
              <a:t>در مورد قرار دادهای مبادله ای بعد از پایان مدت قرار داد هریک از عرضین به ملکیت طرف مقابل در می اید ورابطه بانک با گیرنده تسهیلات رابطه بستانکار وبدهکار است</a:t>
            </a:r>
            <a:endParaRPr lang="en-US" dirty="0">
              <a:cs typeface="B Lotus" panose="00000400000000000000" pitchFamily="2" charset="-78"/>
            </a:endParaRPr>
          </a:p>
          <a:p>
            <a:pPr algn="just"/>
            <a:r>
              <a:rPr lang="fa-IR" dirty="0">
                <a:cs typeface="B Lotus" panose="00000400000000000000" pitchFamily="2" charset="-78"/>
              </a:rPr>
              <a:t>عدم نیاز به نظارت وکنترل</a:t>
            </a:r>
            <a:endParaRPr lang="en-US" dirty="0">
              <a:cs typeface="B Lotus" panose="00000400000000000000" pitchFamily="2" charset="-78"/>
            </a:endParaRPr>
          </a:p>
        </p:txBody>
      </p:sp>
    </p:spTree>
    <p:extLst>
      <p:ext uri="{BB962C8B-B14F-4D97-AF65-F5344CB8AC3E}">
        <p14:creationId xmlns:p14="http://schemas.microsoft.com/office/powerpoint/2010/main" val="2789359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fa-IR" sz="3600" dirty="0">
                <a:solidFill>
                  <a:srgbClr val="04617B"/>
                </a:solidFill>
                <a:latin typeface="Calibri"/>
                <a:ea typeface="+mj-ea"/>
                <a:cs typeface="B Lotus" panose="00000400000000000000" pitchFamily="2" charset="-78"/>
              </a:rPr>
              <a:t>فروش اقساطی</a:t>
            </a:r>
            <a:endParaRPr lang="fa-IR" sz="1400" dirty="0">
              <a:cs typeface="B Lotus" panose="00000400000000000000" pitchFamily="2" charset="-78"/>
            </a:endParaRPr>
          </a:p>
          <a:p>
            <a:pPr lvl="2" algn="just"/>
            <a:r>
              <a:rPr lang="fa-IR" sz="2400" dirty="0">
                <a:cs typeface="B Lotus" panose="00000400000000000000" pitchFamily="2" charset="-78"/>
              </a:rPr>
              <a:t>فروش اقساطی بیعی است که در ان ثمن به صورت اقساط از خریدار دریافت میشود</a:t>
            </a:r>
            <a:endParaRPr lang="en-US" sz="2400" dirty="0">
              <a:cs typeface="B Lotus" panose="00000400000000000000" pitchFamily="2" charset="-78"/>
            </a:endParaRPr>
          </a:p>
          <a:p>
            <a:pPr lvl="1" algn="just"/>
            <a:r>
              <a:rPr lang="fa-IR" dirty="0">
                <a:cs typeface="B Lotus" panose="00000400000000000000" pitchFamily="2" charset="-78"/>
              </a:rPr>
              <a:t>فروش اقساطی عبارت است از واگذاری عین به بهای معلوم به غیر که تمام یا قسمتی از بهای مزبور به اقساط مساوی ویا غیر مساوی درسررسید معین در یافت می گردد</a:t>
            </a:r>
            <a:endParaRPr lang="en-US" dirty="0">
              <a:cs typeface="B Lotus" panose="00000400000000000000" pitchFamily="2" charset="-78"/>
            </a:endParaRPr>
          </a:p>
        </p:txBody>
      </p:sp>
    </p:spTree>
    <p:extLst>
      <p:ext uri="{BB962C8B-B14F-4D97-AF65-F5344CB8AC3E}">
        <p14:creationId xmlns:p14="http://schemas.microsoft.com/office/powerpoint/2010/main" val="2548752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r" rtl="1"/>
            <a:r>
              <a:rPr lang="fa-IR" dirty="0">
                <a:cs typeface="B Lotus" panose="00000400000000000000" pitchFamily="2" charset="-78"/>
              </a:rPr>
              <a:t>اجاره به شرط تملیک:</a:t>
            </a:r>
          </a:p>
          <a:p>
            <a:pPr lvl="1" algn="just"/>
            <a:r>
              <a:rPr lang="fa-IR" dirty="0">
                <a:cs typeface="B Lotus" panose="00000400000000000000" pitchFamily="2" charset="-78"/>
              </a:rPr>
              <a:t>اعطای تسهیلات در اجاره به شرط تملیک همچون فروش اقساطی کالا توسط بانک اصالتا یا وکالتا بوسیله مشتری بر اساس نوع ومشخصات اموال مورد نیاز خریداری شده وسپس بانک کالای خریداریشده را در قالب اجاره به شرط تملیک در اختیار مشتری قرار میدهد تا در صورت اجرای کلیه مفاد قرار داد در پایان مدت اموال به مالکیت تسهیلات گیرنده در اید</a:t>
            </a:r>
            <a:endParaRPr lang="en-US" dirty="0">
              <a:cs typeface="B Lotus" panose="00000400000000000000" pitchFamily="2" charset="-78"/>
            </a:endParaRPr>
          </a:p>
          <a:p>
            <a:pPr lvl="2" algn="just"/>
            <a:r>
              <a:rPr lang="fa-IR" dirty="0">
                <a:cs typeface="B Lotus" panose="00000400000000000000" pitchFamily="2" charset="-78"/>
              </a:rPr>
              <a:t>به علاوه در ماده 64 این ایین نامه چنین ذکر شده است که در قرار داد اجاره به شرط تملیک باید شرط شود که در پایان مدت اجاره وپس از پرداخت اخرین قسط مال الا جاره در صورتی که کلیه تعهدات مستاجر طبق قرار داد انجام شده باشد عین مستاجر در ملکیت مستاجر در ایند</a:t>
            </a:r>
            <a:endParaRPr lang="en-US" dirty="0">
              <a:cs typeface="B Lotus" panose="00000400000000000000" pitchFamily="2" charset="-78"/>
            </a:endParaRPr>
          </a:p>
        </p:txBody>
      </p:sp>
    </p:spTree>
    <p:extLst>
      <p:ext uri="{BB962C8B-B14F-4D97-AF65-F5344CB8AC3E}">
        <p14:creationId xmlns:p14="http://schemas.microsoft.com/office/powerpoint/2010/main" val="1183168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fa-IR" dirty="0">
                <a:cs typeface="B Lotus" panose="00000400000000000000" pitchFamily="2" charset="-78"/>
              </a:rPr>
              <a:t>جعاله</a:t>
            </a:r>
          </a:p>
          <a:p>
            <a:pPr lvl="1" algn="just"/>
            <a:r>
              <a:rPr lang="fa-IR" dirty="0">
                <a:cs typeface="B Lotus" panose="00000400000000000000" pitchFamily="2" charset="-78"/>
              </a:rPr>
              <a:t>مطابق ماده 561 قانون مدنی جعاله عبارت است از التزام شخصی </a:t>
            </a:r>
            <a:r>
              <a:rPr lang="fa-IR">
                <a:cs typeface="B Lotus" panose="00000400000000000000" pitchFamily="2" charset="-78"/>
              </a:rPr>
              <a:t>به ادای اجرت معلوم </a:t>
            </a:r>
            <a:r>
              <a:rPr lang="fa-IR" dirty="0">
                <a:cs typeface="B Lotus" panose="00000400000000000000" pitchFamily="2" charset="-78"/>
              </a:rPr>
              <a:t>در مقابل عملی اعم از اینکه طرف معین باشد یا غیر معین در جعاله ملتزم را جاعل طرف را </a:t>
            </a:r>
            <a:r>
              <a:rPr lang="fa-IR">
                <a:cs typeface="B Lotus" panose="00000400000000000000" pitchFamily="2" charset="-78"/>
              </a:rPr>
              <a:t>عامل و اجرت </a:t>
            </a:r>
            <a:r>
              <a:rPr lang="fa-IR" dirty="0">
                <a:cs typeface="B Lotus" panose="00000400000000000000" pitchFamily="2" charset="-78"/>
              </a:rPr>
              <a:t>را جعل می نامند</a:t>
            </a:r>
            <a:endParaRPr lang="en-US" dirty="0">
              <a:cs typeface="B Lotus" panose="00000400000000000000" pitchFamily="2" charset="-78"/>
            </a:endParaRPr>
          </a:p>
        </p:txBody>
      </p:sp>
    </p:spTree>
    <p:extLst>
      <p:ext uri="{BB962C8B-B14F-4D97-AF65-F5344CB8AC3E}">
        <p14:creationId xmlns:p14="http://schemas.microsoft.com/office/powerpoint/2010/main" val="1764440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rtl="1"/>
            <a:r>
              <a:rPr lang="fa-IR" sz="3200" dirty="0">
                <a:cs typeface="B Lotus" panose="00000400000000000000" pitchFamily="2" charset="-78"/>
              </a:rPr>
              <a:t>بیع سلف</a:t>
            </a:r>
          </a:p>
          <a:p>
            <a:pPr lvl="1" algn="just"/>
            <a:r>
              <a:rPr lang="fa-IR" sz="2200" dirty="0">
                <a:cs typeface="B Lotus" panose="00000400000000000000" pitchFamily="2" charset="-78"/>
              </a:rPr>
              <a:t>به اعتبار حال یا موجل بودن ثمن و مثمن (زمان دار بودن کالا و قیمت) بیع چهار قسم تقسیم میشود:</a:t>
            </a:r>
          </a:p>
          <a:p>
            <a:pPr lvl="2" algn="just"/>
            <a:r>
              <a:rPr lang="fa-IR" sz="1900" dirty="0">
                <a:cs typeface="B Lotus" panose="00000400000000000000" pitchFamily="2" charset="-78"/>
              </a:rPr>
              <a:t>بیع نقد،</a:t>
            </a:r>
          </a:p>
          <a:p>
            <a:pPr lvl="2" algn="just"/>
            <a:r>
              <a:rPr lang="fa-IR" sz="1900" dirty="0">
                <a:cs typeface="B Lotus" panose="00000400000000000000" pitchFamily="2" charset="-78"/>
              </a:rPr>
              <a:t>بیع نسیه،</a:t>
            </a:r>
          </a:p>
          <a:p>
            <a:pPr lvl="2" algn="just"/>
            <a:r>
              <a:rPr lang="fa-IR" sz="1900" dirty="0">
                <a:cs typeface="B Lotus" panose="00000400000000000000" pitchFamily="2" charset="-78"/>
              </a:rPr>
              <a:t>بیع سلف، </a:t>
            </a:r>
          </a:p>
          <a:p>
            <a:pPr lvl="2" algn="just"/>
            <a:r>
              <a:rPr lang="fa-IR" sz="1900" dirty="0">
                <a:cs typeface="B Lotus" panose="00000400000000000000" pitchFamily="2" charset="-78"/>
              </a:rPr>
              <a:t>ویا سلم که در ان بر خلاف نسیه ثمن حال ومثمن موجل است</a:t>
            </a:r>
            <a:endParaRPr lang="en-US" sz="1900" dirty="0">
              <a:cs typeface="B Lotus" panose="00000400000000000000" pitchFamily="2" charset="-78"/>
            </a:endParaRPr>
          </a:p>
          <a:p>
            <a:pPr algn="just"/>
            <a:r>
              <a:rPr lang="fa-IR" sz="2400" dirty="0">
                <a:cs typeface="B Lotus" panose="00000400000000000000" pitchFamily="2" charset="-78"/>
              </a:rPr>
              <a:t>معامله سلف ویا سلم به معنای پیش خرید نقدی مالی به قیمت معین می باشد که البته بیشتر اختصاص به محصولات تولیدی دارد</a:t>
            </a:r>
            <a:endParaRPr lang="en-US" sz="2400" dirty="0">
              <a:cs typeface="B Lotus" panose="00000400000000000000" pitchFamily="2" charset="-78"/>
            </a:endParaRPr>
          </a:p>
        </p:txBody>
      </p:sp>
    </p:spTree>
    <p:extLst>
      <p:ext uri="{BB962C8B-B14F-4D97-AF65-F5344CB8AC3E}">
        <p14:creationId xmlns:p14="http://schemas.microsoft.com/office/powerpoint/2010/main" val="786408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قرض الحسنه</a:t>
            </a:r>
            <a:endParaRPr lang="en-US" dirty="0">
              <a:cs typeface="B Lotus" panose="00000400000000000000" pitchFamily="2" charset="-78"/>
            </a:endParaRPr>
          </a:p>
        </p:txBody>
      </p:sp>
      <p:sp>
        <p:nvSpPr>
          <p:cNvPr id="3" name="Content Placeholder 2"/>
          <p:cNvSpPr>
            <a:spLocks noGrp="1"/>
          </p:cNvSpPr>
          <p:nvPr>
            <p:ph idx="1"/>
          </p:nvPr>
        </p:nvSpPr>
        <p:spPr/>
        <p:txBody>
          <a:bodyPr/>
          <a:lstStyle/>
          <a:p>
            <a:r>
              <a:rPr lang="fa-IR" sz="2400" dirty="0">
                <a:cs typeface="B Lotus" panose="00000400000000000000" pitchFamily="2" charset="-78"/>
              </a:rPr>
              <a:t>وجوهی که بانک بعنوان قرض الحسنه پرداخت می کند نباید هیچگونه منفعتی برای بانک به همراه اورد و بانک فقط می تواند کار مزد خود یعنی هزینه واقعا متحمل شده را دریافت کند</a:t>
            </a:r>
            <a:endParaRPr lang="en-US" sz="2400" dirty="0">
              <a:cs typeface="B Lotus" panose="00000400000000000000" pitchFamily="2" charset="-78"/>
            </a:endParaRPr>
          </a:p>
          <a:p>
            <a:endParaRPr lang="en-US" dirty="0"/>
          </a:p>
        </p:txBody>
      </p:sp>
    </p:spTree>
    <p:extLst>
      <p:ext uri="{BB962C8B-B14F-4D97-AF65-F5344CB8AC3E}">
        <p14:creationId xmlns:p14="http://schemas.microsoft.com/office/powerpoint/2010/main" val="420856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6800"/>
            <a:ext cx="8229600" cy="1143000"/>
          </a:xfrm>
        </p:spPr>
        <p:txBody>
          <a:bodyPr>
            <a:noAutofit/>
          </a:bodyPr>
          <a:lstStyle/>
          <a:p>
            <a:pPr marL="273050" indent="-273050" algn="ctr">
              <a:spcBef>
                <a:spcPct val="20000"/>
              </a:spcBef>
            </a:pPr>
            <a:r>
              <a:rPr lang="fa-IR" sz="3600" dirty="0">
                <a:solidFill>
                  <a:prstClr val="black"/>
                </a:solidFill>
                <a:latin typeface="Constantia"/>
                <a:ea typeface="+mn-ea"/>
                <a:cs typeface="B Lotus" panose="00000400000000000000" pitchFamily="2" charset="-78"/>
              </a:rPr>
              <a:t>تعریف حقوق بانکی</a:t>
            </a:r>
            <a:br>
              <a:rPr lang="en-US" sz="3600" dirty="0">
                <a:solidFill>
                  <a:prstClr val="black"/>
                </a:solidFill>
                <a:latin typeface="Constantia"/>
                <a:ea typeface="+mn-ea"/>
                <a:cs typeface="B Lotus" panose="00000400000000000000" pitchFamily="2" charset="-78"/>
              </a:rPr>
            </a:br>
            <a:endParaRPr lang="en-US" sz="6600" dirty="0">
              <a:cs typeface="B Lotus" panose="00000400000000000000" pitchFamily="2" charset="-78"/>
            </a:endParaRPr>
          </a:p>
        </p:txBody>
      </p:sp>
      <p:sp>
        <p:nvSpPr>
          <p:cNvPr id="3" name="Content Placeholder 2"/>
          <p:cNvSpPr>
            <a:spLocks noGrp="1"/>
          </p:cNvSpPr>
          <p:nvPr>
            <p:ph idx="1"/>
          </p:nvPr>
        </p:nvSpPr>
        <p:spPr/>
        <p:txBody>
          <a:bodyPr/>
          <a:lstStyle/>
          <a:p>
            <a:pPr algn="just"/>
            <a:r>
              <a:rPr lang="fa-IR" dirty="0">
                <a:cs typeface="B Lotus" panose="00000400000000000000" pitchFamily="2" charset="-78"/>
              </a:rPr>
              <a:t>حقوق بانکی به قواعد حاکم بر جمع اوری وجوه مازاد،</a:t>
            </a:r>
            <a:r>
              <a:rPr lang="en-US" dirty="0">
                <a:cs typeface="B Lotus" panose="00000400000000000000" pitchFamily="2" charset="-78"/>
              </a:rPr>
              <a:t> </a:t>
            </a:r>
            <a:r>
              <a:rPr lang="fa-IR" dirty="0">
                <a:cs typeface="B Lotus" panose="00000400000000000000" pitchFamily="2" charset="-78"/>
              </a:rPr>
              <a:t>تخصیص ومصرف بهینه ان در جهت سیاست های کلی بانکی اقتصاد کشور،</a:t>
            </a:r>
            <a:r>
              <a:rPr lang="en-US" dirty="0">
                <a:cs typeface="B Lotus" panose="00000400000000000000" pitchFamily="2" charset="-78"/>
              </a:rPr>
              <a:t> </a:t>
            </a:r>
            <a:r>
              <a:rPr lang="fa-IR" dirty="0">
                <a:cs typeface="B Lotus" panose="00000400000000000000" pitchFamily="2" charset="-78"/>
              </a:rPr>
              <a:t>فراهم کردن موجبات تسهیل پرداخت وانجام سایر خدمات بانکی در چار چوب قوانین ومقررات تعریف شده است</a:t>
            </a:r>
            <a:endParaRPr lang="en-US" dirty="0">
              <a:cs typeface="B Lotus" panose="00000400000000000000" pitchFamily="2" charset="-78"/>
            </a:endParaRPr>
          </a:p>
        </p:txBody>
      </p:sp>
    </p:spTree>
    <p:extLst>
      <p:ext uri="{BB962C8B-B14F-4D97-AF65-F5344CB8AC3E}">
        <p14:creationId xmlns:p14="http://schemas.microsoft.com/office/powerpoint/2010/main" val="2413683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a:cs typeface="B Lotus" panose="00000400000000000000" pitchFamily="2" charset="-78"/>
              </a:rPr>
              <a:t>تنظیم گری در بازار پول</a:t>
            </a:r>
            <a:endParaRPr lang="en-US" dirty="0">
              <a:cs typeface="B Lotus" panose="00000400000000000000" pitchFamily="2" charset="-78"/>
            </a:endParaRPr>
          </a:p>
        </p:txBody>
      </p:sp>
      <p:sp>
        <p:nvSpPr>
          <p:cNvPr id="3" name="Content Placeholder 2"/>
          <p:cNvSpPr>
            <a:spLocks noGrp="1"/>
          </p:cNvSpPr>
          <p:nvPr>
            <p:ph idx="1"/>
          </p:nvPr>
        </p:nvSpPr>
        <p:spPr/>
        <p:txBody>
          <a:bodyPr>
            <a:normAutofit/>
          </a:bodyPr>
          <a:lstStyle/>
          <a:p>
            <a:pPr marL="0" indent="0">
              <a:buNone/>
            </a:pPr>
            <a:r>
              <a:rPr lang="fa-IR" sz="2400" dirty="0">
                <a:cs typeface="B Lotus" panose="00000400000000000000" pitchFamily="2" charset="-78"/>
              </a:rPr>
              <a:t>بانک مر کزی جمهوری اسلامی ایران دارای پنج رکن به شرح زیر می باشد:</a:t>
            </a:r>
          </a:p>
          <a:p>
            <a:pPr lvl="0"/>
            <a:r>
              <a:rPr lang="fa-IR" sz="2400" dirty="0">
                <a:solidFill>
                  <a:prstClr val="black"/>
                </a:solidFill>
                <a:cs typeface="B Lotus" panose="00000400000000000000" pitchFamily="2" charset="-78"/>
              </a:rPr>
              <a:t>مجمع عمومی</a:t>
            </a:r>
            <a:endParaRPr lang="en-US" sz="2400" dirty="0">
              <a:solidFill>
                <a:prstClr val="black"/>
              </a:solidFill>
              <a:cs typeface="B Lotus" panose="00000400000000000000" pitchFamily="2" charset="-78"/>
            </a:endParaRPr>
          </a:p>
          <a:p>
            <a:pPr lvl="0"/>
            <a:r>
              <a:rPr lang="fa-IR" sz="2400" dirty="0">
                <a:solidFill>
                  <a:prstClr val="black"/>
                </a:solidFill>
                <a:cs typeface="B Lotus" panose="00000400000000000000" pitchFamily="2" charset="-78"/>
              </a:rPr>
              <a:t>شورای پول واعتبار (رکن سیاستگذار و نظارت)</a:t>
            </a:r>
            <a:endParaRPr lang="en-US" sz="2400" dirty="0">
              <a:solidFill>
                <a:prstClr val="black"/>
              </a:solidFill>
              <a:cs typeface="B Lotus" panose="00000400000000000000" pitchFamily="2" charset="-78"/>
            </a:endParaRPr>
          </a:p>
          <a:p>
            <a:pPr lvl="0"/>
            <a:r>
              <a:rPr lang="fa-IR" sz="2400" dirty="0">
                <a:solidFill>
                  <a:prstClr val="black"/>
                </a:solidFill>
                <a:cs typeface="B Lotus" panose="00000400000000000000" pitchFamily="2" charset="-78"/>
              </a:rPr>
              <a:t>هیات عامل (رکن اجرایی)</a:t>
            </a:r>
            <a:endParaRPr lang="en-US" sz="2400" dirty="0">
              <a:solidFill>
                <a:prstClr val="black"/>
              </a:solidFill>
              <a:cs typeface="B Lotus" panose="00000400000000000000" pitchFamily="2" charset="-78"/>
            </a:endParaRPr>
          </a:p>
          <a:p>
            <a:pPr lvl="0"/>
            <a:r>
              <a:rPr lang="fa-IR" sz="2400" dirty="0">
                <a:solidFill>
                  <a:prstClr val="black"/>
                </a:solidFill>
                <a:cs typeface="B Lotus" panose="00000400000000000000" pitchFamily="2" charset="-78"/>
              </a:rPr>
              <a:t>هیات نظارت اندوخته اسکناس</a:t>
            </a:r>
            <a:endParaRPr lang="en-US" sz="2400" dirty="0">
              <a:solidFill>
                <a:prstClr val="black"/>
              </a:solidFill>
              <a:cs typeface="B Lotus" panose="00000400000000000000" pitchFamily="2" charset="-78"/>
            </a:endParaRPr>
          </a:p>
          <a:p>
            <a:pPr lvl="0"/>
            <a:r>
              <a:rPr lang="fa-IR" sz="2400" dirty="0">
                <a:solidFill>
                  <a:prstClr val="black"/>
                </a:solidFill>
                <a:cs typeface="B Lotus" panose="00000400000000000000" pitchFamily="2" charset="-78"/>
              </a:rPr>
              <a:t>هیات نظار (رکن نظارت)</a:t>
            </a:r>
            <a:endParaRPr lang="en-US" sz="2400" dirty="0">
              <a:solidFill>
                <a:prstClr val="black"/>
              </a:solidFill>
              <a:cs typeface="B Lotus" panose="00000400000000000000" pitchFamily="2" charset="-78"/>
            </a:endParaRPr>
          </a:p>
          <a:p>
            <a:pPr marL="0" indent="0" algn="ctr">
              <a:buNone/>
            </a:pPr>
            <a:endParaRPr lang="en-US" sz="2400" dirty="0"/>
          </a:p>
        </p:txBody>
      </p:sp>
    </p:spTree>
    <p:extLst>
      <p:ext uri="{BB962C8B-B14F-4D97-AF65-F5344CB8AC3E}">
        <p14:creationId xmlns:p14="http://schemas.microsoft.com/office/powerpoint/2010/main" val="284923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بانک ها وموسسات اعتباری (بازیگران)</a:t>
            </a:r>
            <a:endParaRPr lang="en-US" dirty="0">
              <a:cs typeface="B Lotus" panose="00000400000000000000" pitchFamily="2" charset="-78"/>
            </a:endParaRPr>
          </a:p>
        </p:txBody>
      </p:sp>
      <p:sp>
        <p:nvSpPr>
          <p:cNvPr id="3" name="Content Placeholder 2"/>
          <p:cNvSpPr>
            <a:spLocks noGrp="1"/>
          </p:cNvSpPr>
          <p:nvPr>
            <p:ph idx="1"/>
          </p:nvPr>
        </p:nvSpPr>
        <p:spPr/>
        <p:txBody>
          <a:bodyPr>
            <a:normAutofit/>
          </a:bodyPr>
          <a:lstStyle/>
          <a:p>
            <a:pPr rtl="1"/>
            <a:r>
              <a:rPr lang="fa-IR" sz="2400" dirty="0">
                <a:cs typeface="B Lotus" panose="00000400000000000000" pitchFamily="2" charset="-78"/>
              </a:rPr>
              <a:t>بانک های دولتی</a:t>
            </a:r>
            <a:endParaRPr lang="en-US" sz="2400" dirty="0">
              <a:cs typeface="B Lotus" panose="00000400000000000000" pitchFamily="2" charset="-78"/>
            </a:endParaRPr>
          </a:p>
          <a:p>
            <a:pPr lvl="1" algn="just"/>
            <a:r>
              <a:rPr lang="fa-IR" sz="2200" dirty="0">
                <a:cs typeface="B Lotus" panose="00000400000000000000" pitchFamily="2" charset="-78"/>
              </a:rPr>
              <a:t>در تاریخ 2 مهر 1358 شورای انقلاب در اجرای قانون ملی شدن بانکها وموسسات اعتباری لایحه قانونی اداره امور بانک ها را مصوب کرد واز ان تاریخ کلیه بانک های کشور اعم از بانک های تخصصی وتجاری و بانک های دولتی سابق ملی شدند مطابق ماده 2 این قانون ارکان بانک ها عبارتند از:</a:t>
            </a:r>
          </a:p>
          <a:p>
            <a:pPr lvl="2"/>
            <a:r>
              <a:rPr lang="fa-IR" sz="1900" dirty="0">
                <a:solidFill>
                  <a:prstClr val="black"/>
                </a:solidFill>
                <a:cs typeface="B Lotus" panose="00000400000000000000" pitchFamily="2" charset="-78"/>
              </a:rPr>
              <a:t>مجمع عمومی بانک ها</a:t>
            </a:r>
            <a:endParaRPr lang="en-US" sz="1900" dirty="0">
              <a:solidFill>
                <a:prstClr val="black"/>
              </a:solidFill>
              <a:cs typeface="B Lotus" panose="00000400000000000000" pitchFamily="2" charset="-78"/>
            </a:endParaRPr>
          </a:p>
          <a:p>
            <a:pPr lvl="2"/>
            <a:r>
              <a:rPr lang="fa-IR" sz="1900" dirty="0">
                <a:solidFill>
                  <a:prstClr val="black"/>
                </a:solidFill>
                <a:cs typeface="B Lotus" panose="00000400000000000000" pitchFamily="2" charset="-78"/>
              </a:rPr>
              <a:t>هیات مدیره هر بانک</a:t>
            </a:r>
            <a:endParaRPr lang="en-US" sz="1900" dirty="0">
              <a:solidFill>
                <a:prstClr val="black"/>
              </a:solidFill>
              <a:cs typeface="B Lotus" panose="00000400000000000000" pitchFamily="2" charset="-78"/>
            </a:endParaRPr>
          </a:p>
          <a:p>
            <a:pPr lvl="2"/>
            <a:r>
              <a:rPr lang="fa-IR" sz="1900" dirty="0">
                <a:solidFill>
                  <a:prstClr val="black"/>
                </a:solidFill>
                <a:cs typeface="B Lotus" panose="00000400000000000000" pitchFamily="2" charset="-78"/>
              </a:rPr>
              <a:t>شورای عالی بانک ها(این رکن در حال حاضر منحل شده است)</a:t>
            </a:r>
            <a:endParaRPr lang="en-US" sz="1900" dirty="0">
              <a:solidFill>
                <a:prstClr val="black"/>
              </a:solidFill>
              <a:cs typeface="B Lotus" panose="00000400000000000000" pitchFamily="2" charset="-78"/>
            </a:endParaRPr>
          </a:p>
          <a:p>
            <a:pPr lvl="2"/>
            <a:r>
              <a:rPr lang="fa-IR" sz="1900" dirty="0">
                <a:solidFill>
                  <a:prstClr val="black"/>
                </a:solidFill>
                <a:cs typeface="B Lotus" panose="00000400000000000000" pitchFamily="2" charset="-78"/>
              </a:rPr>
              <a:t>مدیر عامل هر بانک</a:t>
            </a:r>
            <a:endParaRPr lang="en-US" sz="1900" dirty="0">
              <a:solidFill>
                <a:prstClr val="black"/>
              </a:solidFill>
              <a:cs typeface="B Lotus" panose="00000400000000000000" pitchFamily="2" charset="-78"/>
            </a:endParaRPr>
          </a:p>
          <a:p>
            <a:pPr lvl="2"/>
            <a:r>
              <a:rPr lang="fa-IR" sz="1900" dirty="0">
                <a:solidFill>
                  <a:prstClr val="black"/>
                </a:solidFill>
                <a:cs typeface="B Lotus" panose="00000400000000000000" pitchFamily="2" charset="-78"/>
              </a:rPr>
              <a:t>بازرسان قانونی هر بانک</a:t>
            </a:r>
            <a:endParaRPr lang="en-US" sz="1900" dirty="0">
              <a:solidFill>
                <a:prstClr val="black"/>
              </a:solidFill>
              <a:cs typeface="B Lotus" panose="00000400000000000000" pitchFamily="2" charset="-78"/>
            </a:endParaRPr>
          </a:p>
          <a:p>
            <a:pPr lvl="1" algn="just"/>
            <a:endParaRPr lang="en-US" sz="2200" dirty="0">
              <a:cs typeface="B Lotus" panose="00000400000000000000" pitchFamily="2" charset="-78"/>
            </a:endParaRPr>
          </a:p>
        </p:txBody>
      </p:sp>
    </p:spTree>
    <p:extLst>
      <p:ext uri="{BB962C8B-B14F-4D97-AF65-F5344CB8AC3E}">
        <p14:creationId xmlns:p14="http://schemas.microsoft.com/office/powerpoint/2010/main" val="52391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fa-IR" sz="2400" dirty="0">
                <a:cs typeface="B Lotus" panose="00000400000000000000" pitchFamily="2" charset="-78"/>
              </a:rPr>
              <a:t>مجمع عمومی بانک های دولتی از وزیر امور اقتصاد ودارایی، وزیر صنایع، وزیر بازرگانی، وزیر جهاد کشاورزی، وزیر مسکن، وزیر تعاون و رییس سازمان برنامه  ریزی ومدیریت (معاون برنامه ریزی ومعاون راهبری رییس جمهوری) تشکیل میشود</a:t>
            </a:r>
            <a:endParaRPr lang="en-US" sz="2400" dirty="0">
              <a:cs typeface="B Lotus" panose="00000400000000000000" pitchFamily="2" charset="-78"/>
            </a:endParaRPr>
          </a:p>
        </p:txBody>
      </p:sp>
    </p:spTree>
    <p:extLst>
      <p:ext uri="{BB962C8B-B14F-4D97-AF65-F5344CB8AC3E}">
        <p14:creationId xmlns:p14="http://schemas.microsoft.com/office/powerpoint/2010/main" val="109112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fa-IR" sz="3600" dirty="0">
                <a:latin typeface="Calibri"/>
                <a:ea typeface="+mj-ea"/>
                <a:cs typeface="Traditional Arabic" panose="02020603050405020304" pitchFamily="18" charset="-78"/>
              </a:rPr>
              <a:t>بانک های خصوصی</a:t>
            </a:r>
            <a:endParaRPr lang="fa-IR" sz="1400" dirty="0"/>
          </a:p>
          <a:p>
            <a:pPr lvl="1" algn="just"/>
            <a:r>
              <a:rPr lang="fa-IR" sz="1900" dirty="0">
                <a:cs typeface="B Lotus" panose="00000400000000000000" pitchFamily="2" charset="-78"/>
              </a:rPr>
              <a:t>در قالب ماده واحده قانون اجازه تاسیس بانک های غیر دولتی به تاریخ21/1/1379 به تصویب مجلس شورای اسلامی رسید مطلبق این قانون به منظور افزایش شرایط رقابتی در بازررار های مالی وتشویق پس انداز و سرمایه گذاری و ایجاد زمینه رشد و توسعه اقتصادی کشور و جلو گیری از ضرر وزیان جامعه با توجه به ذیل اصل چهل وچهارم قانون اساسی و در چار چوپ ضوابط، قلمرو وشرایط تعیین شده اجازه تاسیس بانک ها توسط بخش غیر دولتی به اشخاص حقیقی وحقوقی داخلی داده میشود</a:t>
            </a:r>
          </a:p>
          <a:p>
            <a:pPr lvl="1" algn="just"/>
            <a:r>
              <a:rPr lang="fa-IR" sz="1900" dirty="0">
                <a:cs typeface="B Lotus" panose="00000400000000000000" pitchFamily="2" charset="-78"/>
              </a:rPr>
              <a:t>مطابق ضوابط تاسیس بانک های غیر دولتی مصوب20/9/1379/ شورای پول واعتبار بانک های غیر دولتی می تواند با مجوز بانک مر کزی ودر چار چوب قانون پولی وبانکی مصوب سال1351 قانون عملیات بانکی بدون ربا واساسنامه خود به کلیه عملیات بانکی مجاز مبادرت ورزد تشکیل بانک غیر دولتی صرفا بصورت شرکت های سهامی عام با سهام با نام ممکن است(ماده2 ظوابط تاسیس بانک غیر دولتی)وبنابراین تابع مقررات قانون تجارت است</a:t>
            </a:r>
          </a:p>
          <a:p>
            <a:pPr lvl="1" algn="just"/>
            <a:endParaRPr lang="en-US" sz="1900" dirty="0">
              <a:cs typeface="B Lotus" panose="00000400000000000000" pitchFamily="2" charset="-78"/>
            </a:endParaRPr>
          </a:p>
        </p:txBody>
      </p:sp>
    </p:spTree>
    <p:extLst>
      <p:ext uri="{BB962C8B-B14F-4D97-AF65-F5344CB8AC3E}">
        <p14:creationId xmlns:p14="http://schemas.microsoft.com/office/powerpoint/2010/main" val="2506554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fa-IR" sz="3200" dirty="0">
                <a:latin typeface="Calibri"/>
                <a:ea typeface="+mj-ea"/>
                <a:cs typeface="B Lotus" panose="00000400000000000000" pitchFamily="2" charset="-78"/>
              </a:rPr>
              <a:t>موسسات غیر بانکی</a:t>
            </a:r>
            <a:endParaRPr lang="fa-IR" sz="1200" dirty="0">
              <a:cs typeface="B Lotus" panose="00000400000000000000" pitchFamily="2" charset="-78"/>
            </a:endParaRPr>
          </a:p>
          <a:p>
            <a:pPr lvl="1" algn="just"/>
            <a:r>
              <a:rPr lang="fa-IR" sz="1900" dirty="0">
                <a:cs typeface="B Lotus" panose="00000400000000000000" pitchFamily="2" charset="-78"/>
              </a:rPr>
              <a:t>مطابق مقررات ناظر بر تاسیس وشیوه فعالیت موسسه های  اعتباری غیر بانکی موسسه ای  است که از طریق جذب سپرده های مجاز بانکی(به استثنا سپرده قرض الحسنه جاری) اخذ تسهیلات واستفاده از سایرابزارهای مالی به تجهیز منابع مبادرت نموده واین منابع را به اعطای تسهیلات اعتباری اختصاص داده و یا به هر نحودیگری به تشخیص بانک مرکزی جمهوری اسلامی ایران واسطه بین عرضه کنند گان و متقاضیان منابع مالی می باشد</a:t>
            </a:r>
          </a:p>
          <a:p>
            <a:pPr lvl="1" algn="just"/>
            <a:r>
              <a:rPr lang="fa-IR" sz="2200" dirty="0">
                <a:solidFill>
                  <a:prstClr val="black"/>
                </a:solidFill>
                <a:cs typeface="B Lotus" panose="00000400000000000000" pitchFamily="2" charset="-78"/>
              </a:rPr>
              <a:t>با توجه به این نکته که موسسات اعتباری متفاوت از بانک هستند ودر نتیجه امتیازاتی که بانک ها دارا هستند را در فقدان تصریح قانونی بی بهر ه خواهند بود</a:t>
            </a:r>
            <a:endParaRPr lang="en-US" sz="2200" dirty="0">
              <a:solidFill>
                <a:prstClr val="black"/>
              </a:solidFill>
              <a:cs typeface="B Lotus" panose="00000400000000000000" pitchFamily="2" charset="-78"/>
            </a:endParaRPr>
          </a:p>
          <a:p>
            <a:pPr lvl="1" algn="just"/>
            <a:endParaRPr lang="en-US" sz="1900" dirty="0">
              <a:cs typeface="B Lotus" panose="00000400000000000000" pitchFamily="2" charset="-78"/>
            </a:endParaRPr>
          </a:p>
        </p:txBody>
      </p:sp>
    </p:spTree>
    <p:extLst>
      <p:ext uri="{BB962C8B-B14F-4D97-AF65-F5344CB8AC3E}">
        <p14:creationId xmlns:p14="http://schemas.microsoft.com/office/powerpoint/2010/main" val="2616441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fa-IR" sz="2100" dirty="0">
                <a:cs typeface="B Lotus" panose="00000400000000000000" pitchFamily="2" charset="-78"/>
              </a:rPr>
              <a:t>صندوق های قرض الحسنه</a:t>
            </a:r>
          </a:p>
          <a:p>
            <a:pPr lvl="1" algn="just"/>
            <a:r>
              <a:rPr lang="fa-IR" sz="1900" dirty="0">
                <a:cs typeface="B Lotus" panose="00000400000000000000" pitchFamily="2" charset="-78"/>
              </a:rPr>
              <a:t> موسساتی هستند که هم در تجهیز وهم در تخصیص منابع صرفا از قرار دادهای قرض الحسنه استفاده می کنند صندوق های قرض الحسنه بر اساس مواد584و585 قانون تجارت تشکیل می گردند ومقصود از تشکیل آن ها جلب منافع وتقسیم سود بین اعضا نمی باشد قرض الحسنه نوع خاصی از قرض است که از جهت فقهی وحقوقی همان احکام عقد قرض را دارد اما شرط نیازمند بودن وام گیرنده ((انگیز های معنوی واخرتی قرض دهنده ان را از قرض  به معنای عام جدا می کند</a:t>
            </a:r>
          </a:p>
          <a:p>
            <a:pPr lvl="1" algn="just"/>
            <a:r>
              <a:rPr lang="fa-IR" sz="1900" dirty="0">
                <a:cs typeface="B Lotus" panose="00000400000000000000" pitchFamily="2" charset="-78"/>
              </a:rPr>
              <a:t>هم اکنون مقررات مربوط به صدور مجوز ونحوه فعالیت صندوق های قرض الحسنه مصوب 27/4/1383 شورای پول واعتبار بر فعالیت  صندوق های قرض الحسنه حاکم می باشد</a:t>
            </a:r>
          </a:p>
          <a:p>
            <a:pPr lvl="1" algn="just"/>
            <a:endParaRPr lang="en-US" sz="1900" dirty="0">
              <a:cs typeface="B Lotus" panose="00000400000000000000" pitchFamily="2" charset="-78"/>
            </a:endParaRPr>
          </a:p>
        </p:txBody>
      </p:sp>
    </p:spTree>
    <p:extLst>
      <p:ext uri="{BB962C8B-B14F-4D97-AF65-F5344CB8AC3E}">
        <p14:creationId xmlns:p14="http://schemas.microsoft.com/office/powerpoint/2010/main" val="66061265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1985</Words>
  <Application>Microsoft Office PowerPoint</Application>
  <PresentationFormat>Widescreen</PresentationFormat>
  <Paragraphs>108</Paragraphs>
  <Slides>28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28</vt:i4>
      </vt:variant>
    </vt:vector>
  </HeadingPairs>
  <TitlesOfParts>
    <vt:vector size="40" baseType="lpstr">
      <vt:lpstr>Arial</vt:lpstr>
      <vt:lpstr>B Lotus</vt:lpstr>
      <vt:lpstr>B Titr</vt:lpstr>
      <vt:lpstr>Calibri</vt:lpstr>
      <vt:lpstr>Calibri Light</vt:lpstr>
      <vt:lpstr>Constantia</vt:lpstr>
      <vt:lpstr>Majalla UI</vt:lpstr>
      <vt:lpstr>Times New Roman</vt:lpstr>
      <vt:lpstr>Traditional Arabic</vt:lpstr>
      <vt:lpstr>Wingdings 2</vt:lpstr>
      <vt:lpstr>Office Theme</vt:lpstr>
      <vt:lpstr>Flow</vt:lpstr>
      <vt:lpstr>حقوق تجارت</vt:lpstr>
      <vt:lpstr>PowerPoint Presentation</vt:lpstr>
      <vt:lpstr>تعریف حقوق بانکی </vt:lpstr>
      <vt:lpstr>تنظیم گری در بازار پول</vt:lpstr>
      <vt:lpstr>بانک ها وموسسات اعتباری (بازیگران)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ابزارهای بازار پول</vt:lpstr>
      <vt:lpstr>تجهیز منابع</vt:lpstr>
      <vt:lpstr>PowerPoint Presentation</vt:lpstr>
      <vt:lpstr>PowerPoint Presentation</vt:lpstr>
      <vt:lpstr>تخصیص منابع</vt:lpstr>
      <vt:lpstr>عقود مشارکتی</vt:lpstr>
      <vt:lpstr>ویژگیهای عقود مشارکتی</vt:lpstr>
      <vt:lpstr>انواع عقود مشارکتی</vt:lpstr>
      <vt:lpstr>PowerPoint Presentation</vt:lpstr>
      <vt:lpstr>عقود مبادله ای</vt:lpstr>
      <vt:lpstr>ویژگی ها</vt:lpstr>
      <vt:lpstr>PowerPoint Presentation</vt:lpstr>
      <vt:lpstr>PowerPoint Presentation</vt:lpstr>
      <vt:lpstr>PowerPoint Presentation</vt:lpstr>
      <vt:lpstr>PowerPoint Presentation</vt:lpstr>
      <vt:lpstr>قرض الحسنه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تجارت</dc:title>
  <dc:creator>seyed mohammad reza hoseini</dc:creator>
  <cp:lastModifiedBy>seyed mohammad reza hoseini</cp:lastModifiedBy>
  <cp:revision>1</cp:revision>
  <dcterms:created xsi:type="dcterms:W3CDTF">2016-10-18T08:22:32Z</dcterms:created>
  <dcterms:modified xsi:type="dcterms:W3CDTF">2016-10-18T08:23:17Z</dcterms:modified>
</cp:coreProperties>
</file>