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4"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250" autoAdjust="0"/>
    <p:restoredTop sz="86894" autoAdjust="0"/>
  </p:normalViewPr>
  <p:slideViewPr>
    <p:cSldViewPr showGuides="1">
      <p:cViewPr varScale="1">
        <p:scale>
          <a:sx n="74" d="100"/>
          <a:sy n="74" d="100"/>
        </p:scale>
        <p:origin x="624" y="72"/>
      </p:cViewPr>
      <p:guideLst/>
    </p:cSldViewPr>
  </p:slideViewPr>
  <p:outlineViewPr>
    <p:cViewPr>
      <p:scale>
        <a:sx n="33" d="100"/>
        <a:sy n="33" d="100"/>
      </p:scale>
      <p:origin x="0" y="-11904"/>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7" d="100"/>
          <a:sy n="57" d="100"/>
        </p:scale>
        <p:origin x="2808"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F2D29-B6BC-40BD-96B0-EE1C29ED22C1}" type="datetimeFigureOut">
              <a:rPr lang="en-US" smtClean="0"/>
              <a:t>4/8/2015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0E915F-59C9-4164-BED3-2F33697B772D}" type="slidenum">
              <a:rPr lang="en-US" smtClean="0"/>
              <a:t>‹#›</a:t>
            </a:fld>
            <a:endParaRPr lang="en-US" dirty="0"/>
          </a:p>
        </p:txBody>
      </p:sp>
    </p:spTree>
    <p:extLst>
      <p:ext uri="{BB962C8B-B14F-4D97-AF65-F5344CB8AC3E}">
        <p14:creationId xmlns:p14="http://schemas.microsoft.com/office/powerpoint/2010/main" val="3689703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E915F-59C9-4164-BED3-2F33697B772D}" type="slidenum">
              <a:rPr lang="en-US" smtClean="0"/>
              <a:t>1</a:t>
            </a:fld>
            <a:endParaRPr lang="en-US" dirty="0"/>
          </a:p>
        </p:txBody>
      </p:sp>
    </p:spTree>
    <p:extLst>
      <p:ext uri="{BB962C8B-B14F-4D97-AF65-F5344CB8AC3E}">
        <p14:creationId xmlns:p14="http://schemas.microsoft.com/office/powerpoint/2010/main" val="3359472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E915F-59C9-4164-BED3-2F33697B772D}" type="slidenum">
              <a:rPr lang="en-US" smtClean="0"/>
              <a:t>4</a:t>
            </a:fld>
            <a:endParaRPr lang="en-US" dirty="0"/>
          </a:p>
        </p:txBody>
      </p:sp>
    </p:spTree>
    <p:extLst>
      <p:ext uri="{BB962C8B-B14F-4D97-AF65-F5344CB8AC3E}">
        <p14:creationId xmlns:p14="http://schemas.microsoft.com/office/powerpoint/2010/main" val="524866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E915F-59C9-4164-BED3-2F33697B772D}" type="slidenum">
              <a:rPr lang="en-US" smtClean="0"/>
              <a:t>5</a:t>
            </a:fld>
            <a:endParaRPr lang="en-US" dirty="0"/>
          </a:p>
        </p:txBody>
      </p:sp>
    </p:spTree>
    <p:extLst>
      <p:ext uri="{BB962C8B-B14F-4D97-AF65-F5344CB8AC3E}">
        <p14:creationId xmlns:p14="http://schemas.microsoft.com/office/powerpoint/2010/main" val="331759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E915F-59C9-4164-BED3-2F33697B772D}" type="slidenum">
              <a:rPr lang="en-US" smtClean="0"/>
              <a:t>6</a:t>
            </a:fld>
            <a:endParaRPr lang="en-US" dirty="0"/>
          </a:p>
        </p:txBody>
      </p:sp>
    </p:spTree>
    <p:extLst>
      <p:ext uri="{BB962C8B-B14F-4D97-AF65-F5344CB8AC3E}">
        <p14:creationId xmlns:p14="http://schemas.microsoft.com/office/powerpoint/2010/main" val="350088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E915F-59C9-4164-BED3-2F33697B772D}" type="slidenum">
              <a:rPr lang="en-US" smtClean="0"/>
              <a:t>11</a:t>
            </a:fld>
            <a:endParaRPr lang="en-US" dirty="0"/>
          </a:p>
        </p:txBody>
      </p:sp>
    </p:spTree>
    <p:extLst>
      <p:ext uri="{BB962C8B-B14F-4D97-AF65-F5344CB8AC3E}">
        <p14:creationId xmlns:p14="http://schemas.microsoft.com/office/powerpoint/2010/main" val="2002150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E915F-59C9-4164-BED3-2F33697B772D}" type="slidenum">
              <a:rPr lang="en-US" smtClean="0"/>
              <a:t>13</a:t>
            </a:fld>
            <a:endParaRPr lang="en-US" dirty="0"/>
          </a:p>
        </p:txBody>
      </p:sp>
    </p:spTree>
    <p:extLst>
      <p:ext uri="{BB962C8B-B14F-4D97-AF65-F5344CB8AC3E}">
        <p14:creationId xmlns:p14="http://schemas.microsoft.com/office/powerpoint/2010/main" val="29952575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a:xfrm>
            <a:off x="1921934" y="5054602"/>
            <a:ext cx="4064860" cy="279400"/>
          </a:xfrm>
        </p:spPr>
        <p:txBody>
          <a:bodyPr/>
          <a:lstStyle/>
          <a:p>
            <a:endParaRPr lang="en-US" dirty="0"/>
          </a:p>
        </p:txBody>
      </p:sp>
      <p:sp>
        <p:nvSpPr>
          <p:cNvPr id="6" name="Slide Number Placeholder 5"/>
          <p:cNvSpPr>
            <a:spLocks noGrp="1"/>
          </p:cNvSpPr>
          <p:nvPr>
            <p:ph type="sldNum" sz="quarter" idx="12"/>
          </p:nvPr>
        </p:nvSpPr>
        <p:spPr>
          <a:xfrm>
            <a:off x="6817317" y="5054602"/>
            <a:ext cx="413483" cy="279400"/>
          </a:xfrm>
        </p:spPr>
        <p:txBody>
          <a:bodyPr/>
          <a:lstStyle/>
          <a:p>
            <a:fld id="{F74953A9-A29A-4131-A4FB-71A875DB4995}" type="slidenum">
              <a:rPr lang="en-US" smtClean="0"/>
              <a:t>‹#›</a:t>
            </a:fld>
            <a:endParaRPr lang="en-US" dirty="0"/>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8769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4953A9-A29A-4131-A4FB-71A875DB4995}" type="slidenum">
              <a:rPr lang="en-US" smtClean="0"/>
              <a:t>‹#›</a:t>
            </a:fld>
            <a:endParaRPr lang="en-US" dirty="0"/>
          </a:p>
        </p:txBody>
      </p:sp>
    </p:spTree>
    <p:extLst>
      <p:ext uri="{BB962C8B-B14F-4D97-AF65-F5344CB8AC3E}">
        <p14:creationId xmlns:p14="http://schemas.microsoft.com/office/powerpoint/2010/main" val="297115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63748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010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spTree>
    <p:extLst>
      <p:ext uri="{BB962C8B-B14F-4D97-AF65-F5344CB8AC3E}">
        <p14:creationId xmlns:p14="http://schemas.microsoft.com/office/powerpoint/2010/main" val="1730772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11124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9149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0486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318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spTree>
    <p:extLst>
      <p:ext uri="{BB962C8B-B14F-4D97-AF65-F5344CB8AC3E}">
        <p14:creationId xmlns:p14="http://schemas.microsoft.com/office/powerpoint/2010/main" val="311803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4953A9-A29A-4131-A4FB-71A875DB4995}" type="slidenum">
              <a:rPr lang="en-US" smtClean="0"/>
              <a:t>‹#›</a:t>
            </a:fld>
            <a:endParaRPr lang="en-US" dirty="0"/>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93828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4953A9-A29A-4131-A4FB-71A875DB4995}" type="slidenum">
              <a:rPr lang="en-US" smtClean="0"/>
              <a:t>‹#›</a:t>
            </a:fld>
            <a:endParaRPr lang="en-US" dirty="0"/>
          </a:p>
        </p:txBody>
      </p:sp>
    </p:spTree>
    <p:extLst>
      <p:ext uri="{BB962C8B-B14F-4D97-AF65-F5344CB8AC3E}">
        <p14:creationId xmlns:p14="http://schemas.microsoft.com/office/powerpoint/2010/main" val="320617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4953A9-A29A-4131-A4FB-71A875DB4995}" type="slidenum">
              <a:rPr lang="en-US" smtClean="0"/>
              <a:t>‹#›</a:t>
            </a:fld>
            <a:endParaRPr lang="en-US" dirty="0"/>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2081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4953A9-A29A-4131-A4FB-71A875DB4995}" type="slidenum">
              <a:rPr lang="en-US" smtClean="0"/>
              <a:t>‹#›</a:t>
            </a:fld>
            <a:endParaRPr lang="en-US" dirty="0"/>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3037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4953A9-A29A-4131-A4FB-71A875DB4995}" type="slidenum">
              <a:rPr lang="en-US" smtClean="0"/>
              <a:t>‹#›</a:t>
            </a:fld>
            <a:endParaRPr lang="en-US" dirty="0"/>
          </a:p>
        </p:txBody>
      </p:sp>
    </p:spTree>
    <p:extLst>
      <p:ext uri="{BB962C8B-B14F-4D97-AF65-F5344CB8AC3E}">
        <p14:creationId xmlns:p14="http://schemas.microsoft.com/office/powerpoint/2010/main" val="238042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4953A9-A29A-4131-A4FB-71A875DB4995}" type="slidenum">
              <a:rPr lang="en-US" smtClean="0"/>
              <a:t>‹#›</a:t>
            </a:fld>
            <a:endParaRPr lang="en-US" dirty="0"/>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054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AEBF5-075F-4816-B26A-C588FB52C9DD}" type="datetimeFigureOut">
              <a:rPr lang="en-US" smtClean="0"/>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4953A9-A29A-4131-A4FB-71A875DB4995}" type="slidenum">
              <a:rPr lang="en-US" smtClean="0"/>
              <a:t>‹#›</a:t>
            </a:fld>
            <a:endParaRPr lang="en-US" dirty="0"/>
          </a:p>
        </p:txBody>
      </p:sp>
    </p:spTree>
    <p:extLst>
      <p:ext uri="{BB962C8B-B14F-4D97-AF65-F5344CB8AC3E}">
        <p14:creationId xmlns:p14="http://schemas.microsoft.com/office/powerpoint/2010/main" val="351458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6AEBF5-075F-4816-B26A-C588FB52C9DD}" type="datetimeFigureOut">
              <a:rPr lang="en-US" smtClean="0"/>
              <a:t>4/8/2015</a:t>
            </a:fld>
            <a:endParaRPr lang="en-US" dirty="0"/>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4953A9-A29A-4131-A4FB-71A875DB4995}" type="slidenum">
              <a:rPr lang="en-US" smtClean="0"/>
              <a:t>‹#›</a:t>
            </a:fld>
            <a:endParaRPr lang="en-US" dirty="0"/>
          </a:p>
        </p:txBody>
      </p:sp>
    </p:spTree>
    <p:extLst>
      <p:ext uri="{BB962C8B-B14F-4D97-AF65-F5344CB8AC3E}">
        <p14:creationId xmlns:p14="http://schemas.microsoft.com/office/powerpoint/2010/main" val="2121022667"/>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 id="2147483835"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sz="4800" dirty="0"/>
              <a:t>فصل چهارم</a:t>
            </a:r>
            <a:r>
              <a:rPr lang="fa-IR" sz="3600" dirty="0"/>
              <a:t/>
            </a:r>
            <a:br>
              <a:rPr lang="fa-IR" sz="3600" dirty="0"/>
            </a:br>
            <a:r>
              <a:rPr lang="fa-IR" sz="3600" dirty="0"/>
              <a:t/>
            </a:r>
            <a:br>
              <a:rPr lang="fa-IR" sz="3600" dirty="0"/>
            </a:br>
            <a:r>
              <a:rPr lang="fa-IR" sz="3600" dirty="0"/>
              <a:t>مدیریت اطلاعات بازاریابی به منظور درک مشتری</a:t>
            </a:r>
            <a:endParaRPr lang="en-US" sz="3600" dirty="0"/>
          </a:p>
        </p:txBody>
      </p:sp>
      <p:sp>
        <p:nvSpPr>
          <p:cNvPr id="3" name="Subtitle 2"/>
          <p:cNvSpPr>
            <a:spLocks noGrp="1"/>
          </p:cNvSpPr>
          <p:nvPr>
            <p:ph type="subTitle" idx="1"/>
          </p:nvPr>
        </p:nvSpPr>
        <p:spPr>
          <a:xfrm>
            <a:off x="1981200" y="3733800"/>
            <a:ext cx="5308866" cy="1377651"/>
          </a:xfrm>
        </p:spPr>
        <p:txBody>
          <a:bodyPr>
            <a:normAutofit fontScale="25000" lnSpcReduction="20000"/>
          </a:bodyPr>
          <a:lstStyle/>
          <a:p>
            <a:pPr algn="r"/>
            <a:endParaRPr lang="fa-IR" sz="3700" dirty="0"/>
          </a:p>
          <a:p>
            <a:pPr algn="r"/>
            <a:endParaRPr lang="fa-IR" dirty="0"/>
          </a:p>
          <a:p>
            <a:pPr algn="just"/>
            <a:r>
              <a:rPr lang="fa-IR" sz="3500" dirty="0"/>
              <a:t>                                                                                                                              اصول بازاریابی   </a:t>
            </a:r>
          </a:p>
          <a:p>
            <a:pPr algn="just"/>
            <a:r>
              <a:rPr lang="fa-IR" sz="3500" dirty="0"/>
              <a:t>                                                                                                                               نویسنده: فیلیپ کاتلر- گری آمسترنگ</a:t>
            </a:r>
          </a:p>
          <a:p>
            <a:pPr algn="just"/>
            <a:r>
              <a:rPr lang="fa-IR" sz="3500" dirty="0"/>
              <a:t>                                                                                                                               ترجمه : دکتر محمدرضا سعدی </a:t>
            </a:r>
            <a:r>
              <a:rPr lang="fa-IR" sz="3500" dirty="0" smtClean="0"/>
              <a:t>–</a:t>
            </a:r>
          </a:p>
          <a:p>
            <a:pPr algn="just"/>
            <a:r>
              <a:rPr lang="fa-IR" sz="3500" dirty="0" smtClean="0"/>
              <a:t>دکتر عباس صالح اردستانی</a:t>
            </a:r>
            <a:endParaRPr lang="fa-IR" sz="3500" dirty="0"/>
          </a:p>
          <a:p>
            <a:pPr algn="r"/>
            <a:endParaRPr lang="fa-IR" sz="3500" dirty="0"/>
          </a:p>
          <a:p>
            <a:pPr algn="r"/>
            <a:endParaRPr lang="fa-IR" sz="3500" dirty="0"/>
          </a:p>
          <a:p>
            <a:pPr algn="r"/>
            <a:endParaRPr lang="fa-IR" sz="3500" dirty="0"/>
          </a:p>
          <a:p>
            <a:pPr algn="r"/>
            <a:r>
              <a:rPr lang="fa-IR" sz="7200" dirty="0" smtClean="0"/>
              <a:t>استاد       :   دکتر پرند </a:t>
            </a:r>
          </a:p>
          <a:p>
            <a:pPr algn="r"/>
            <a:r>
              <a:rPr lang="fa-IR" sz="7200" dirty="0" smtClean="0"/>
              <a:t>ارائه کننده :  </a:t>
            </a:r>
            <a:r>
              <a:rPr lang="fa-IR" sz="7200" dirty="0"/>
              <a:t>محمود کیانی</a:t>
            </a:r>
          </a:p>
          <a:p>
            <a:pPr algn="r"/>
            <a:endParaRPr lang="fa-IR" sz="6600" dirty="0"/>
          </a:p>
          <a:p>
            <a:pPr algn="r"/>
            <a:endParaRPr lang="fa-IR" sz="6600" dirty="0"/>
          </a:p>
          <a:p>
            <a:pPr algn="r"/>
            <a:endParaRPr lang="fa-IR" sz="6600" dirty="0"/>
          </a:p>
          <a:p>
            <a:pPr algn="r"/>
            <a:endParaRPr lang="fa-IR" sz="6600" dirty="0"/>
          </a:p>
          <a:p>
            <a:pPr algn="r"/>
            <a:endParaRPr lang="fa-IR" sz="6600" dirty="0"/>
          </a:p>
          <a:p>
            <a:pPr algn="r"/>
            <a:endParaRPr lang="fa-IR" sz="6600" dirty="0"/>
          </a:p>
          <a:p>
            <a:pPr algn="r"/>
            <a:endParaRPr lang="fa-IR" sz="6600" dirty="0"/>
          </a:p>
          <a:p>
            <a:pPr algn="r"/>
            <a:r>
              <a:rPr lang="fa-IR" sz="3200" dirty="0"/>
              <a:t>                    </a:t>
            </a:r>
            <a:endParaRPr lang="en-US" sz="3200" dirty="0"/>
          </a:p>
          <a:p>
            <a:pPr algn="r"/>
            <a:endParaRPr lang="fa-IR" sz="6400" dirty="0"/>
          </a:p>
          <a:p>
            <a:pPr algn="r"/>
            <a:r>
              <a:rPr lang="fa-IR" sz="3500" dirty="0"/>
              <a:t>              </a:t>
            </a:r>
          </a:p>
        </p:txBody>
      </p:sp>
    </p:spTree>
    <p:extLst>
      <p:ext uri="{BB962C8B-B14F-4D97-AF65-F5344CB8AC3E}">
        <p14:creationId xmlns:p14="http://schemas.microsoft.com/office/powerpoint/2010/main" val="2951684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Nazanin" panose="00000400000000000000" pitchFamily="2" charset="-78"/>
              </a:rPr>
              <a:t>برنامه ریزی برای جمع آوری داده های اولیه</a:t>
            </a:r>
            <a:endParaRPr lang="en-US" sz="3200" dirty="0">
              <a:cs typeface="B Nazanin"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6715470"/>
              </p:ext>
            </p:extLst>
          </p:nvPr>
        </p:nvGraphicFramePr>
        <p:xfrm>
          <a:off x="685798" y="2005069"/>
          <a:ext cx="7772401" cy="2905387"/>
        </p:xfrm>
        <a:graphic>
          <a:graphicData uri="http://schemas.openxmlformats.org/drawingml/2006/table">
            <a:tbl>
              <a:tblPr firstRow="1" bandRow="1">
                <a:tableStyleId>{616DA210-FB5B-4158-B5E0-FEB733F419BA}</a:tableStyleId>
              </a:tblPr>
              <a:tblGrid>
                <a:gridCol w="2012662"/>
                <a:gridCol w="1919913"/>
                <a:gridCol w="1919913"/>
                <a:gridCol w="1919913"/>
              </a:tblGrid>
              <a:tr h="893707">
                <a:tc>
                  <a:txBody>
                    <a:bodyPr/>
                    <a:lstStyle/>
                    <a:p>
                      <a:pPr algn="r"/>
                      <a:r>
                        <a:rPr lang="fa-IR" sz="2400" dirty="0" smtClean="0"/>
                        <a:t>ابزارهای تحقیقاتی</a:t>
                      </a:r>
                      <a:endParaRPr lang="en-US" sz="2400" dirty="0"/>
                    </a:p>
                  </a:txBody>
                  <a:tcPr>
                    <a:solidFill>
                      <a:schemeClr val="accent1">
                        <a:lumMod val="75000"/>
                      </a:schemeClr>
                    </a:solidFill>
                  </a:tcPr>
                </a:tc>
                <a:tc>
                  <a:txBody>
                    <a:bodyPr/>
                    <a:lstStyle/>
                    <a:p>
                      <a:pPr algn="r"/>
                      <a:r>
                        <a:rPr lang="fa-IR" sz="2400" dirty="0" smtClean="0"/>
                        <a:t>طرح نمونه گیری</a:t>
                      </a:r>
                      <a:endParaRPr lang="en-US" sz="2400" dirty="0"/>
                    </a:p>
                  </a:txBody>
                  <a:tcPr>
                    <a:solidFill>
                      <a:schemeClr val="accent1">
                        <a:lumMod val="75000"/>
                      </a:schemeClr>
                    </a:solidFill>
                  </a:tcPr>
                </a:tc>
                <a:tc>
                  <a:txBody>
                    <a:bodyPr/>
                    <a:lstStyle/>
                    <a:p>
                      <a:pPr algn="ctr"/>
                      <a:r>
                        <a:rPr lang="fa-IR" sz="2400" dirty="0" smtClean="0"/>
                        <a:t>شیوه</a:t>
                      </a:r>
                      <a:r>
                        <a:rPr lang="fa-IR" sz="2400" baseline="0" dirty="0" smtClean="0"/>
                        <a:t> های تماس</a:t>
                      </a:r>
                      <a:endParaRPr lang="en-US" sz="2400" dirty="0"/>
                    </a:p>
                  </a:txBody>
                  <a:tcPr>
                    <a:solidFill>
                      <a:schemeClr val="accent1">
                        <a:lumMod val="75000"/>
                      </a:schemeClr>
                    </a:solidFill>
                  </a:tcPr>
                </a:tc>
                <a:tc>
                  <a:txBody>
                    <a:bodyPr/>
                    <a:lstStyle/>
                    <a:p>
                      <a:pPr algn="r"/>
                      <a:r>
                        <a:rPr lang="fa-IR" sz="2400" dirty="0" smtClean="0"/>
                        <a:t>روش تحقیقاتی</a:t>
                      </a:r>
                      <a:endParaRPr lang="en-US" sz="2400" dirty="0"/>
                    </a:p>
                  </a:txBody>
                  <a:tcPr>
                    <a:lnB w="12700" cap="flat" cmpd="sng" algn="ctr">
                      <a:solidFill>
                        <a:schemeClr val="tx1"/>
                      </a:solidFill>
                      <a:prstDash val="solid"/>
                      <a:round/>
                      <a:headEnd type="none" w="med" len="med"/>
                      <a:tailEnd type="none" w="med" len="med"/>
                    </a:lnB>
                    <a:solidFill>
                      <a:schemeClr val="accent1">
                        <a:lumMod val="75000"/>
                      </a:schemeClr>
                    </a:solidFill>
                  </a:tcPr>
                </a:tc>
              </a:tr>
              <a:tr h="1959349">
                <a:tc>
                  <a:txBody>
                    <a:bodyPr/>
                    <a:lstStyle/>
                    <a:p>
                      <a:pPr algn="r"/>
                      <a:r>
                        <a:rPr lang="fa-IR" dirty="0" smtClean="0"/>
                        <a:t>پرسشنامه</a:t>
                      </a:r>
                    </a:p>
                    <a:p>
                      <a:pPr algn="r"/>
                      <a:endParaRPr lang="fa-IR" dirty="0" smtClean="0"/>
                    </a:p>
                    <a:p>
                      <a:pPr algn="r"/>
                      <a:r>
                        <a:rPr lang="fa-IR" dirty="0" smtClean="0"/>
                        <a:t>ابزار مکانیکی</a:t>
                      </a:r>
                      <a:endParaRPr lang="en-US" dirty="0"/>
                    </a:p>
                  </a:txBody>
                  <a:tcPr/>
                </a:tc>
                <a:tc>
                  <a:txBody>
                    <a:bodyPr/>
                    <a:lstStyle/>
                    <a:p>
                      <a:pPr algn="r"/>
                      <a:r>
                        <a:rPr lang="fa-IR" dirty="0" smtClean="0"/>
                        <a:t>واحد نمونه گیری</a:t>
                      </a:r>
                    </a:p>
                    <a:p>
                      <a:pPr algn="r"/>
                      <a:endParaRPr lang="fa-IR" dirty="0" smtClean="0"/>
                    </a:p>
                    <a:p>
                      <a:pPr algn="r"/>
                      <a:r>
                        <a:rPr lang="fa-IR" dirty="0" smtClean="0"/>
                        <a:t>اندازه نمونه </a:t>
                      </a:r>
                    </a:p>
                    <a:p>
                      <a:pPr algn="r"/>
                      <a:endParaRPr lang="fa-IR" dirty="0" smtClean="0"/>
                    </a:p>
                    <a:p>
                      <a:pPr algn="r"/>
                      <a:r>
                        <a:rPr lang="fa-IR" dirty="0" smtClean="0"/>
                        <a:t>رویه نمونه گیری</a:t>
                      </a:r>
                      <a:endParaRPr lang="en-US" dirty="0"/>
                    </a:p>
                  </a:txBody>
                  <a:tcPr/>
                </a:tc>
                <a:tc>
                  <a:txBody>
                    <a:bodyPr/>
                    <a:lstStyle/>
                    <a:p>
                      <a:pPr algn="ctr"/>
                      <a:r>
                        <a:rPr lang="fa-IR" dirty="0" smtClean="0"/>
                        <a:t>پستی</a:t>
                      </a:r>
                    </a:p>
                    <a:p>
                      <a:pPr algn="ctr"/>
                      <a:endParaRPr lang="fa-IR" dirty="0" smtClean="0"/>
                    </a:p>
                    <a:p>
                      <a:pPr algn="ctr"/>
                      <a:r>
                        <a:rPr lang="fa-IR" dirty="0" smtClean="0"/>
                        <a:t>تلفنی</a:t>
                      </a:r>
                    </a:p>
                    <a:p>
                      <a:pPr algn="ctr"/>
                      <a:endParaRPr lang="fa-IR" dirty="0" smtClean="0"/>
                    </a:p>
                    <a:p>
                      <a:pPr algn="ctr"/>
                      <a:r>
                        <a:rPr lang="fa-IR" dirty="0" smtClean="0"/>
                        <a:t>شخصی</a:t>
                      </a:r>
                    </a:p>
                    <a:p>
                      <a:pPr algn="ctr"/>
                      <a:endParaRPr lang="fa-IR" dirty="0" smtClean="0"/>
                    </a:p>
                    <a:p>
                      <a:pPr algn="ctr"/>
                      <a:r>
                        <a:rPr lang="fa-IR" dirty="0" smtClean="0"/>
                        <a:t>آنلاین</a:t>
                      </a:r>
                      <a:endParaRPr lang="en-US" dirty="0"/>
                    </a:p>
                  </a:txBody>
                  <a:tcPr>
                    <a:lnR w="12700" cap="flat" cmpd="sng" algn="ctr">
                      <a:solidFill>
                        <a:schemeClr val="tx1"/>
                      </a:solidFill>
                      <a:prstDash val="solid"/>
                      <a:round/>
                      <a:headEnd type="none" w="med" len="med"/>
                      <a:tailEnd type="none" w="med" len="med"/>
                    </a:lnR>
                  </a:tcPr>
                </a:tc>
                <a:tc>
                  <a:txBody>
                    <a:bodyPr/>
                    <a:lstStyle/>
                    <a:p>
                      <a:pPr algn="r"/>
                      <a:r>
                        <a:rPr lang="fa-IR" dirty="0" smtClean="0"/>
                        <a:t>مشاهده ای</a:t>
                      </a:r>
                    </a:p>
                    <a:p>
                      <a:pPr algn="r"/>
                      <a:endParaRPr lang="fa-IR" dirty="0" smtClean="0"/>
                    </a:p>
                    <a:p>
                      <a:pPr algn="r"/>
                      <a:r>
                        <a:rPr lang="fa-IR" dirty="0" smtClean="0"/>
                        <a:t>زمینه یابی(نظرسنجی)</a:t>
                      </a:r>
                    </a:p>
                    <a:p>
                      <a:pPr algn="r"/>
                      <a:endParaRPr lang="fa-IR" dirty="0" smtClean="0"/>
                    </a:p>
                    <a:p>
                      <a:pPr algn="r"/>
                      <a:r>
                        <a:rPr lang="fa-IR" dirty="0" smtClean="0"/>
                        <a:t>آزمایشی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64816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990600"/>
            <a:ext cx="6798734" cy="1303867"/>
          </a:xfrm>
        </p:spPr>
        <p:txBody>
          <a:bodyPr/>
          <a:lstStyle/>
          <a:p>
            <a:pPr algn="r"/>
            <a:r>
              <a:rPr lang="fa-IR" dirty="0" smtClean="0">
                <a:latin typeface="Bizarre" panose="00000400000000000000" pitchFamily="2" charset="0"/>
                <a:cs typeface="B Nazanin" panose="00000400000000000000" pitchFamily="2" charset="-78"/>
              </a:rPr>
              <a:t>نقاط قوت و ضعف شیوه های تماس</a:t>
            </a:r>
            <a:endParaRPr lang="en-US" dirty="0">
              <a:latin typeface="Bizarre" panose="00000400000000000000" pitchFamily="2" charset="0"/>
              <a:cs typeface="B Nazanin"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5601932"/>
              </p:ext>
            </p:extLst>
          </p:nvPr>
        </p:nvGraphicFramePr>
        <p:xfrm>
          <a:off x="685800" y="2209800"/>
          <a:ext cx="7753350" cy="4117976"/>
        </p:xfrm>
        <a:graphic>
          <a:graphicData uri="http://schemas.openxmlformats.org/drawingml/2006/table">
            <a:tbl>
              <a:tblPr firstRow="1" bandRow="1">
                <a:tableStyleId>{7E9639D4-E3E2-4D34-9284-5A2195B3D0D7}</a:tableStyleId>
              </a:tblPr>
              <a:tblGrid>
                <a:gridCol w="992671"/>
                <a:gridCol w="856422"/>
                <a:gridCol w="934278"/>
                <a:gridCol w="934278"/>
                <a:gridCol w="4035701"/>
              </a:tblGrid>
              <a:tr h="514747">
                <a:tc>
                  <a:txBody>
                    <a:bodyPr/>
                    <a:lstStyle/>
                    <a:p>
                      <a:pPr algn="r"/>
                      <a:r>
                        <a:rPr lang="fa-IR" dirty="0" smtClean="0">
                          <a:solidFill>
                            <a:schemeClr val="tx1"/>
                          </a:solidFill>
                        </a:rPr>
                        <a:t>آنلاین</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a:r>
                        <a:rPr lang="fa-IR" dirty="0" smtClean="0">
                          <a:solidFill>
                            <a:schemeClr val="tx1"/>
                          </a:solidFill>
                        </a:rPr>
                        <a:t>شخصی</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a:r>
                        <a:rPr lang="fa-IR" dirty="0" smtClean="0">
                          <a:solidFill>
                            <a:schemeClr val="tx1"/>
                          </a:solidFill>
                        </a:rPr>
                        <a:t>تلفنی</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a:r>
                        <a:rPr lang="fa-IR" dirty="0" smtClean="0">
                          <a:solidFill>
                            <a:schemeClr val="tx1"/>
                          </a:solidFill>
                        </a:rPr>
                        <a:t>پستی</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514747">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انعطاف پذیری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47">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متوسط</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کمیت داده هایی که میتوان جمع آوری کرد</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47">
                <a:tc>
                  <a:txBody>
                    <a:bodyPr/>
                    <a:lstStyle/>
                    <a:p>
                      <a:pPr algn="r"/>
                      <a:r>
                        <a:rPr lang="fa-IR" dirty="0" smtClean="0"/>
                        <a:t>متوسط</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متوسط</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کنترل اثرات  مصاحبه کننده</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47">
                <a:tc>
                  <a:txBody>
                    <a:bodyPr/>
                    <a:lstStyle/>
                    <a:p>
                      <a:pPr algn="r"/>
                      <a:r>
                        <a:rPr lang="fa-IR" dirty="0" smtClean="0"/>
                        <a:t>عالی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متوسط</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کنترل نمونه</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47">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سرعت جمع آوری داده</a:t>
                      </a:r>
                      <a:r>
                        <a:rPr lang="fa-IR" baseline="0" dirty="0" smtClean="0"/>
                        <a:t> ها</a:t>
                      </a:r>
                      <a:r>
                        <a:rPr lang="fa-IR"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47">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نرخ پاسخدهی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47">
                <a:tc>
                  <a:txBody>
                    <a:bodyPr/>
                    <a:lstStyle/>
                    <a:p>
                      <a:pPr algn="r"/>
                      <a:r>
                        <a:rPr lang="fa-IR" dirty="0" smtClean="0"/>
                        <a:t>عالی</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کم</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متوسط</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خوب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fa-IR" dirty="0" smtClean="0"/>
                        <a:t>هزینه</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92557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692274"/>
          </a:xfrm>
        </p:spPr>
        <p:txBody>
          <a:bodyPr/>
          <a:lstStyle/>
          <a:p>
            <a:pPr algn="r"/>
            <a:r>
              <a:rPr lang="fa-IR" dirty="0" smtClean="0"/>
              <a:t>طرح نمونه گیری:</a:t>
            </a:r>
            <a:r>
              <a:rPr lang="fa-IR" sz="1600" dirty="0" smtClean="0">
                <a:cs typeface="B Nazanin" panose="00000400000000000000" pitchFamily="2" charset="-78"/>
              </a:rPr>
              <a:t>پژوهشگران </a:t>
            </a:r>
            <a:r>
              <a:rPr lang="fa-IR" sz="1600" dirty="0" smtClean="0">
                <a:cs typeface="B Nazanin" panose="00000400000000000000" pitchFamily="2" charset="-78"/>
              </a:rPr>
              <a:t>بازاریابی </a:t>
            </a:r>
            <a:r>
              <a:rPr lang="fa-IR" sz="1600" dirty="0" smtClean="0">
                <a:cs typeface="B Nazanin" panose="00000400000000000000" pitchFamily="2" charset="-78"/>
              </a:rPr>
              <a:t>معمولا با مطالعه نمونه کوچکی از کل جامعه مصرف کنندگان نتیجه گیریهایی را انجام میدهند. در شرایط ایده آل ،نمونه باید نماینده کل جمعیت باشد تا محقق بتواند در مورد طرز تفکر و رفتارهای جامعه بزرگتر برآوردهای دقیقی داشته باشد.</a:t>
            </a:r>
            <a:endParaRPr lang="en-US" dirty="0"/>
          </a:p>
        </p:txBody>
      </p:sp>
      <p:sp>
        <p:nvSpPr>
          <p:cNvPr id="3" name="Content Placeholder 2"/>
          <p:cNvSpPr>
            <a:spLocks noGrp="1"/>
          </p:cNvSpPr>
          <p:nvPr>
            <p:ph idx="1"/>
          </p:nvPr>
        </p:nvSpPr>
        <p:spPr/>
        <p:txBody>
          <a:bodyPr>
            <a:normAutofit fontScale="70000" lnSpcReduction="20000"/>
          </a:bodyPr>
          <a:lstStyle/>
          <a:p>
            <a:pPr marL="0" indent="0" algn="r">
              <a:buNone/>
            </a:pPr>
            <a:endParaRPr lang="fa-IR" sz="3200" b="1" dirty="0" smtClean="0">
              <a:cs typeface="B Nazanin" panose="00000400000000000000" pitchFamily="2" charset="-78"/>
            </a:endParaRPr>
          </a:p>
          <a:p>
            <a:pPr marL="0" indent="0" algn="r">
              <a:buNone/>
            </a:pPr>
            <a:r>
              <a:rPr lang="fa-IR" sz="3200" b="1" dirty="0" smtClean="0">
                <a:cs typeface="B Nazanin" panose="00000400000000000000" pitchFamily="2" charset="-78"/>
              </a:rPr>
              <a:t>طراحی نمونه مستلزم سه تصمیم گیری است:</a:t>
            </a:r>
          </a:p>
          <a:p>
            <a:pPr marL="0" indent="0" algn="r">
              <a:buNone/>
            </a:pPr>
            <a:r>
              <a:rPr lang="fa-IR" sz="3200" dirty="0" smtClean="0">
                <a:cs typeface="B Nazanin" panose="00000400000000000000" pitchFamily="2" charset="-78"/>
              </a:rPr>
              <a:t>1- چه کسی باید مورد نظر سنجی قرار بگیرد؟(واحد نمونه گیری چیست؟)</a:t>
            </a:r>
          </a:p>
          <a:p>
            <a:pPr marL="0" indent="0" algn="r">
              <a:buNone/>
            </a:pPr>
            <a:endParaRPr lang="fa-IR" sz="3200" dirty="0">
              <a:cs typeface="B Nazanin" panose="00000400000000000000" pitchFamily="2" charset="-78"/>
            </a:endParaRPr>
          </a:p>
          <a:p>
            <a:pPr marL="0" indent="0" algn="r">
              <a:buNone/>
            </a:pPr>
            <a:r>
              <a:rPr lang="fa-IR" sz="3200" dirty="0" smtClean="0">
                <a:cs typeface="B Nazanin" panose="00000400000000000000" pitchFamily="2" charset="-78"/>
              </a:rPr>
              <a:t>2-چه تعداد از افراد باید مورد بررسی قرار بگیرند؟(حجم نمونه چه اندازه باشد؟)</a:t>
            </a:r>
          </a:p>
          <a:p>
            <a:pPr marL="0" indent="0" algn="r">
              <a:buNone/>
            </a:pPr>
            <a:endParaRPr lang="fa-IR" sz="3200" dirty="0">
              <a:cs typeface="B Nazanin" panose="00000400000000000000" pitchFamily="2" charset="-78"/>
            </a:endParaRPr>
          </a:p>
          <a:p>
            <a:pPr marL="0" indent="0" algn="r">
              <a:buNone/>
            </a:pPr>
            <a:r>
              <a:rPr lang="fa-IR" sz="3200" dirty="0" smtClean="0">
                <a:cs typeface="B Nazanin" panose="00000400000000000000" pitchFamily="2" charset="-78"/>
              </a:rPr>
              <a:t>3-چگونه باید افراد نمونه را انتخاب کرد؟(از چه رویه نمونه گیری استفاده شود؟)</a:t>
            </a:r>
            <a:endParaRPr lang="en-US" sz="3200" dirty="0">
              <a:cs typeface="B Nazanin" panose="00000400000000000000" pitchFamily="2" charset="-78"/>
            </a:endParaRPr>
          </a:p>
        </p:txBody>
      </p:sp>
    </p:spTree>
    <p:extLst>
      <p:ext uri="{BB962C8B-B14F-4D97-AF65-F5344CB8AC3E}">
        <p14:creationId xmlns:p14="http://schemas.microsoft.com/office/powerpoint/2010/main" val="2430795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4"/>
          </a:xfrm>
        </p:spPr>
        <p:txBody>
          <a:bodyPr/>
          <a:lstStyle/>
          <a:p>
            <a:pPr algn="r"/>
            <a:r>
              <a:rPr lang="fa-IR" dirty="0" smtClean="0"/>
              <a:t>انواع نمونه ها</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2996857"/>
              </p:ext>
            </p:extLst>
          </p:nvPr>
        </p:nvGraphicFramePr>
        <p:xfrm>
          <a:off x="628650" y="1066800"/>
          <a:ext cx="7886700" cy="4942840"/>
        </p:xfrm>
        <a:graphic>
          <a:graphicData uri="http://schemas.openxmlformats.org/drawingml/2006/table">
            <a:tbl>
              <a:tblPr firstRow="1" bandRow="1">
                <a:tableStyleId>{5C22544A-7EE6-4342-B048-85BDC9FD1C3A}</a:tableStyleId>
              </a:tblPr>
              <a:tblGrid>
                <a:gridCol w="5619750"/>
                <a:gridCol w="2266950"/>
              </a:tblGrid>
              <a:tr h="370840">
                <a:tc>
                  <a:txBody>
                    <a:bodyPr/>
                    <a:lstStyle/>
                    <a:p>
                      <a:pPr algn="r"/>
                      <a:endParaRPr lang="en-US" dirty="0">
                        <a:cs typeface="+mn-cs"/>
                      </a:endParaRPr>
                    </a:p>
                  </a:txBody>
                  <a:tcPr>
                    <a:solidFill>
                      <a:schemeClr val="accent3">
                        <a:lumMod val="60000"/>
                        <a:lumOff val="40000"/>
                      </a:schemeClr>
                    </a:solidFill>
                  </a:tcPr>
                </a:tc>
                <a:tc>
                  <a:txBody>
                    <a:bodyPr/>
                    <a:lstStyle/>
                    <a:p>
                      <a:pPr algn="r"/>
                      <a:r>
                        <a:rPr lang="fa-IR" dirty="0" smtClean="0"/>
                        <a:t>نمونه احتمالی</a:t>
                      </a:r>
                      <a:endParaRPr lang="en-US" dirty="0"/>
                    </a:p>
                  </a:txBody>
                  <a:tcPr>
                    <a:solidFill>
                      <a:schemeClr val="accent3">
                        <a:lumMod val="60000"/>
                        <a:lumOff val="40000"/>
                      </a:schemeClr>
                    </a:solidFill>
                  </a:tcPr>
                </a:tc>
              </a:tr>
              <a:tr h="848360">
                <a:tc>
                  <a:txBody>
                    <a:bodyPr/>
                    <a:lstStyle/>
                    <a:p>
                      <a:pPr algn="r"/>
                      <a:r>
                        <a:rPr lang="fa-IR" dirty="0" smtClean="0">
                          <a:cs typeface="+mn-cs"/>
                        </a:rPr>
                        <a:t>برای</a:t>
                      </a:r>
                      <a:r>
                        <a:rPr lang="fa-IR" baseline="0" dirty="0" smtClean="0">
                          <a:cs typeface="+mn-cs"/>
                        </a:rPr>
                        <a:t> هر عضو جامعه شانس مشخص و برابری جهت انتخاب شدن وجود دارد.</a:t>
                      </a:r>
                    </a:p>
                  </a:txBody>
                  <a:tcPr/>
                </a:tc>
                <a:tc>
                  <a:txBody>
                    <a:bodyPr/>
                    <a:lstStyle/>
                    <a:p>
                      <a:pPr algn="r"/>
                      <a:r>
                        <a:rPr lang="fa-IR" baseline="0" dirty="0" smtClean="0">
                          <a:solidFill>
                            <a:schemeClr val="tx1"/>
                          </a:solidFill>
                        </a:rPr>
                        <a:t>ت</a:t>
                      </a:r>
                      <a:r>
                        <a:rPr lang="fa-IR" dirty="0" smtClean="0">
                          <a:solidFill>
                            <a:schemeClr val="tx1"/>
                          </a:solidFill>
                        </a:rPr>
                        <a:t>صادفی</a:t>
                      </a:r>
                      <a:endParaRPr lang="en-US" dirty="0">
                        <a:solidFill>
                          <a:schemeClr val="tx1"/>
                        </a:solidFill>
                      </a:endParaRPr>
                    </a:p>
                  </a:txBody>
                  <a:tcPr/>
                </a:tc>
              </a:tr>
              <a:tr h="1066800">
                <a:tc>
                  <a:txBody>
                    <a:bodyPr/>
                    <a:lstStyle/>
                    <a:p>
                      <a:pPr algn="r"/>
                      <a:r>
                        <a:rPr lang="fa-IR" baseline="0" dirty="0" smtClean="0">
                          <a:cs typeface="+mn-cs"/>
                        </a:rPr>
                        <a:t>جامعه به گروههای منحصر بفرد (همچون گروههای سنی ) تقسیم میشود و سپس از هر گروه نمونه گیری صورت میگیرد.</a:t>
                      </a:r>
                    </a:p>
                  </a:txBody>
                  <a:tcPr/>
                </a:tc>
                <a:tc>
                  <a:txBody>
                    <a:bodyPr/>
                    <a:lstStyle/>
                    <a:p>
                      <a:pPr algn="r"/>
                      <a:r>
                        <a:rPr lang="fa-IR" dirty="0" smtClean="0">
                          <a:solidFill>
                            <a:schemeClr val="tx1"/>
                          </a:solidFill>
                        </a:rPr>
                        <a:t> تصادفی طبقه بندی شده</a:t>
                      </a:r>
                      <a:endParaRPr lang="en-US" dirty="0">
                        <a:solidFill>
                          <a:schemeClr val="tx1"/>
                        </a:solidFill>
                      </a:endParaRPr>
                    </a:p>
                  </a:txBody>
                  <a:tcPr/>
                </a:tc>
              </a:tr>
              <a:tr h="370840">
                <a:tc>
                  <a:txBody>
                    <a:bodyPr/>
                    <a:lstStyle/>
                    <a:p>
                      <a:pPr algn="r"/>
                      <a:r>
                        <a:rPr lang="fa-IR" baseline="0" dirty="0" smtClean="0">
                          <a:cs typeface="+mn-cs"/>
                        </a:rPr>
                        <a:t>جامعه به گروههای منحصر بفرد (همچون بلوکهای ساختمانی )تقسیم میشود وسپس از هر گروه نمونه ای جهت مصاحبه انتخاب میشود.</a:t>
                      </a:r>
                    </a:p>
                  </a:txBody>
                  <a:tcPr/>
                </a:tc>
                <a:tc>
                  <a:txBody>
                    <a:bodyPr/>
                    <a:lstStyle/>
                    <a:p>
                      <a:pPr algn="r"/>
                      <a:r>
                        <a:rPr lang="fa-IR" dirty="0" smtClean="0">
                          <a:solidFill>
                            <a:schemeClr val="tx1"/>
                          </a:solidFill>
                        </a:rPr>
                        <a:t> خوشه ای(منطقه ای)</a:t>
                      </a:r>
                      <a:endParaRPr lang="en-US" dirty="0">
                        <a:solidFill>
                          <a:schemeClr val="tx1"/>
                        </a:solidFill>
                      </a:endParaRPr>
                    </a:p>
                  </a:txBody>
                  <a:tcPr/>
                </a:tc>
              </a:tr>
              <a:tr h="370840">
                <a:tc>
                  <a:txBody>
                    <a:bodyPr/>
                    <a:lstStyle/>
                    <a:p>
                      <a:pPr algn="r"/>
                      <a:endParaRPr lang="en-US">
                        <a:solidFill>
                          <a:schemeClr val="bg1"/>
                        </a:solidFill>
                        <a:cs typeface="+mn-cs"/>
                      </a:endParaRPr>
                    </a:p>
                  </a:txBody>
                  <a:tcPr>
                    <a:solidFill>
                      <a:schemeClr val="accent3">
                        <a:lumMod val="60000"/>
                        <a:lumOff val="40000"/>
                      </a:schemeClr>
                    </a:solidFill>
                  </a:tcPr>
                </a:tc>
                <a:tc>
                  <a:txBody>
                    <a:bodyPr/>
                    <a:lstStyle/>
                    <a:p>
                      <a:pPr algn="r"/>
                      <a:r>
                        <a:rPr lang="fa-IR" dirty="0" smtClean="0">
                          <a:solidFill>
                            <a:schemeClr val="bg1"/>
                          </a:solidFill>
                        </a:rPr>
                        <a:t>نمونه غیر</a:t>
                      </a:r>
                      <a:r>
                        <a:rPr lang="fa-IR" baseline="0" dirty="0" smtClean="0">
                          <a:solidFill>
                            <a:schemeClr val="bg1"/>
                          </a:solidFill>
                        </a:rPr>
                        <a:t> احتمالی</a:t>
                      </a:r>
                      <a:endParaRPr lang="en-US" dirty="0">
                        <a:solidFill>
                          <a:schemeClr val="bg1"/>
                        </a:solidFill>
                      </a:endParaRPr>
                    </a:p>
                  </a:txBody>
                  <a:tcPr>
                    <a:solidFill>
                      <a:schemeClr val="accent3">
                        <a:lumMod val="60000"/>
                        <a:lumOff val="40000"/>
                      </a:schemeClr>
                    </a:solidFill>
                  </a:tcPr>
                </a:tc>
              </a:tr>
              <a:tr h="589280">
                <a:tc>
                  <a:txBody>
                    <a:bodyPr/>
                    <a:lstStyle/>
                    <a:p>
                      <a:pPr algn="r"/>
                      <a:r>
                        <a:rPr lang="fa-IR" dirty="0" smtClean="0">
                          <a:cs typeface="+mn-cs"/>
                        </a:rPr>
                        <a:t>محقق راحت</a:t>
                      </a:r>
                      <a:r>
                        <a:rPr lang="fa-IR" baseline="0" dirty="0" smtClean="0">
                          <a:cs typeface="+mn-cs"/>
                        </a:rPr>
                        <a:t> ترین اعضا جمعیت را جهت گرفتن اطلاعات انتخاب میکند.</a:t>
                      </a:r>
                      <a:endParaRPr lang="en-US" dirty="0">
                        <a:cs typeface="+mn-cs"/>
                      </a:endParaRPr>
                    </a:p>
                  </a:txBody>
                  <a:tcPr/>
                </a:tc>
                <a:tc>
                  <a:txBody>
                    <a:bodyPr/>
                    <a:lstStyle/>
                    <a:p>
                      <a:pPr algn="r"/>
                      <a:r>
                        <a:rPr lang="fa-IR" dirty="0" smtClean="0"/>
                        <a:t>سهولتی</a:t>
                      </a:r>
                      <a:endParaRPr lang="en-US" dirty="0"/>
                    </a:p>
                  </a:txBody>
                  <a:tcPr/>
                </a:tc>
              </a:tr>
              <a:tr h="685800">
                <a:tc>
                  <a:txBody>
                    <a:bodyPr/>
                    <a:lstStyle/>
                    <a:p>
                      <a:pPr algn="r"/>
                      <a:r>
                        <a:rPr lang="fa-IR" dirty="0" smtClean="0">
                          <a:cs typeface="+mn-cs"/>
                        </a:rPr>
                        <a:t>محقق</a:t>
                      </a:r>
                      <a:r>
                        <a:rPr lang="fa-IR" baseline="0" dirty="0" smtClean="0">
                          <a:cs typeface="+mn-cs"/>
                        </a:rPr>
                        <a:t> برای انتخاب اعضا جامعه از قضاوت شخصی خود استفاده میکند و کسانی را انتخاب میکند که برای کسب اطلاعات دقیق مناسب هستند.</a:t>
                      </a:r>
                      <a:endParaRPr lang="en-US" dirty="0">
                        <a:cs typeface="+mn-cs"/>
                      </a:endParaRPr>
                    </a:p>
                  </a:txBody>
                  <a:tcPr/>
                </a:tc>
                <a:tc>
                  <a:txBody>
                    <a:bodyPr/>
                    <a:lstStyle/>
                    <a:p>
                      <a:pPr algn="r"/>
                      <a:r>
                        <a:rPr lang="fa-IR" baseline="0" dirty="0" smtClean="0"/>
                        <a:t> قضاوتی </a:t>
                      </a:r>
                      <a:endParaRPr lang="en-US" dirty="0"/>
                    </a:p>
                  </a:txBody>
                  <a:tcPr/>
                </a:tc>
              </a:tr>
              <a:tr h="370840">
                <a:tc>
                  <a:txBody>
                    <a:bodyPr/>
                    <a:lstStyle/>
                    <a:p>
                      <a:pPr algn="r"/>
                      <a:r>
                        <a:rPr lang="fa-IR" dirty="0" smtClean="0">
                          <a:cs typeface="+mn-cs"/>
                        </a:rPr>
                        <a:t>محقق از همه گروهها تعداد توصیه شده ای را انتخاب و مصاحبه میکند.</a:t>
                      </a:r>
                      <a:endParaRPr lang="en-US" dirty="0">
                        <a:cs typeface="+mn-cs"/>
                      </a:endParaRPr>
                    </a:p>
                  </a:txBody>
                  <a:tcPr/>
                </a:tc>
                <a:tc>
                  <a:txBody>
                    <a:bodyPr/>
                    <a:lstStyle/>
                    <a:p>
                      <a:pPr algn="r"/>
                      <a:r>
                        <a:rPr lang="fa-IR" dirty="0" smtClean="0"/>
                        <a:t> سهمیه ای</a:t>
                      </a:r>
                      <a:endParaRPr lang="en-US" dirty="0"/>
                    </a:p>
                  </a:txBody>
                  <a:tcPr/>
                </a:tc>
              </a:tr>
            </a:tbl>
          </a:graphicData>
        </a:graphic>
      </p:graphicFrame>
    </p:spTree>
    <p:extLst>
      <p:ext uri="{BB962C8B-B14F-4D97-AF65-F5344CB8AC3E}">
        <p14:creationId xmlns:p14="http://schemas.microsoft.com/office/powerpoint/2010/main" val="1392806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600200"/>
            <a:ext cx="6798734" cy="1303867"/>
          </a:xfrm>
        </p:spPr>
        <p:txBody>
          <a:bodyPr>
            <a:normAutofit/>
          </a:bodyPr>
          <a:lstStyle/>
          <a:p>
            <a:pPr algn="r"/>
            <a:r>
              <a:rPr lang="fa-IR" sz="3200" dirty="0" smtClean="0">
                <a:cs typeface="B Nazanin" panose="00000400000000000000" pitchFamily="2" charset="-78"/>
              </a:rPr>
              <a:t>ابزارهای تحقیق:</a:t>
            </a:r>
            <a:br>
              <a:rPr lang="fa-IR" sz="3200" dirty="0" smtClean="0">
                <a:cs typeface="B Nazanin" panose="00000400000000000000" pitchFamily="2" charset="-78"/>
              </a:rPr>
            </a:br>
            <a:endParaRPr lang="en-US" sz="3200" dirty="0">
              <a:cs typeface="B Nazanin" panose="00000400000000000000" pitchFamily="2" charset="-78"/>
            </a:endParaRPr>
          </a:p>
        </p:txBody>
      </p:sp>
      <p:sp>
        <p:nvSpPr>
          <p:cNvPr id="3" name="Content Placeholder 2"/>
          <p:cNvSpPr>
            <a:spLocks noGrp="1"/>
          </p:cNvSpPr>
          <p:nvPr>
            <p:ph idx="1"/>
          </p:nvPr>
        </p:nvSpPr>
        <p:spPr>
          <a:xfrm>
            <a:off x="1219200" y="2362200"/>
            <a:ext cx="6798736" cy="3444997"/>
          </a:xfrm>
        </p:spPr>
        <p:txBody>
          <a:bodyPr/>
          <a:lstStyle/>
          <a:p>
            <a:pPr marL="0" indent="0" algn="r">
              <a:buNone/>
            </a:pPr>
            <a:r>
              <a:rPr lang="fa-IR" dirty="0" smtClean="0"/>
              <a:t>1- پرسشنامه: </a:t>
            </a:r>
            <a:r>
              <a:rPr lang="fa-IR" sz="1600" dirty="0" smtClean="0"/>
              <a:t>معمول ترین ابزار تحقیق است که به صورت شخصی ،تلفنی  یا آنلاین اجرا میگردد. </a:t>
            </a:r>
            <a:endParaRPr lang="fa-IR" sz="1600" dirty="0"/>
          </a:p>
          <a:p>
            <a:pPr marL="0" indent="0" algn="r">
              <a:buNone/>
            </a:pPr>
            <a:r>
              <a:rPr lang="fa-IR" sz="1600" dirty="0" smtClean="0"/>
              <a:t>پرسشهای بسته پاسخ:شامل کلیه جوابهای ممکن میشوندو افراد مورد مطالعه پاسخ خود را از بین آنها انتخاب میکنند.</a:t>
            </a:r>
          </a:p>
          <a:p>
            <a:pPr marL="0" indent="0" algn="r">
              <a:buNone/>
            </a:pPr>
            <a:r>
              <a:rPr lang="fa-IR" sz="1600" dirty="0" smtClean="0"/>
              <a:t>پرسشهای باز پاسخ:به افراد پاسخ دهنده این امکان را میدهدتا به زبان خود به سوالات پاسخ دهند.</a:t>
            </a:r>
          </a:p>
          <a:p>
            <a:pPr marL="0" indent="0" algn="r">
              <a:buNone/>
            </a:pPr>
            <a:endParaRPr lang="fa-IR" sz="1600" dirty="0"/>
          </a:p>
          <a:p>
            <a:pPr marL="0" indent="0" algn="r">
              <a:buNone/>
            </a:pPr>
            <a:r>
              <a:rPr lang="fa-IR" dirty="0" smtClean="0"/>
              <a:t>2-ابزارهای مکانیکی:</a:t>
            </a:r>
            <a:r>
              <a:rPr lang="fa-IR" sz="1600" dirty="0" smtClean="0"/>
              <a:t>محققان از این ابزارها برای نظارت بر رفتار مصرف کنندگان استفاده میکنند. </a:t>
            </a:r>
            <a:endParaRPr lang="fa-IR" sz="1600" dirty="0"/>
          </a:p>
          <a:p>
            <a:pPr marL="0" indent="0" algn="r">
              <a:buNone/>
            </a:pPr>
            <a:r>
              <a:rPr lang="fa-IR" sz="1600" dirty="0" smtClean="0"/>
              <a:t>شرکت پژوهش های رسانه ای نیلسون دستگاههای سنجش افراد را به تلویزیون خانه های انتخاب شده جهت ثبت اینکه چه کسی چه برنامه ای را مشاهده میکند نصب میکند.</a:t>
            </a:r>
            <a:endParaRPr lang="en-US" dirty="0"/>
          </a:p>
        </p:txBody>
      </p:sp>
    </p:spTree>
    <p:extLst>
      <p:ext uri="{BB962C8B-B14F-4D97-AF65-F5344CB8AC3E}">
        <p14:creationId xmlns:p14="http://schemas.microsoft.com/office/powerpoint/2010/main" val="1674861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dirty="0" smtClean="0">
                <a:cs typeface="B Nazanin" panose="00000400000000000000" pitchFamily="2" charset="-78"/>
              </a:rPr>
              <a:t>اجرای طرح تحقیقاتی:</a:t>
            </a:r>
            <a:endParaRPr lang="en-US" sz="4400"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a:buNone/>
            </a:pPr>
            <a:r>
              <a:rPr lang="fa-IR" sz="1600" dirty="0" smtClean="0">
                <a:cs typeface="B Nazanin" panose="00000400000000000000" pitchFamily="2" charset="-78"/>
              </a:rPr>
              <a:t>اجرای این مرحله مستلزم جمع اوری،پردازش و تجزیه وتحلیل اطلاعات است.</a:t>
            </a:r>
          </a:p>
          <a:p>
            <a:pPr marL="0" indent="0" algn="r">
              <a:buNone/>
            </a:pPr>
            <a:r>
              <a:rPr lang="fa-IR" sz="1600" dirty="0" smtClean="0">
                <a:cs typeface="B Nazanin" panose="00000400000000000000" pitchFamily="2" charset="-78"/>
              </a:rPr>
              <a:t>جمع آوری اطلاعات توسط کارکنان تحقیقات بازاریابی صورت میگیرد.معمولا پر هزینه میباشد وبیشترین احتمال بروز خطا وجود دارد.پژوهشگر باید مراقب باشد تا اطمینان حاصل کند طرح بدرستی اجرا شود. .پژوهشگران باید داده ها را ازجهت دقت و کامل بودن مورد بررسی قرار داده وجهت تحلیل کدگذاری </a:t>
            </a:r>
            <a:r>
              <a:rPr lang="fa-IR" sz="1600" dirty="0" smtClean="0">
                <a:cs typeface="B Nazanin" panose="00000400000000000000" pitchFamily="2" charset="-78"/>
              </a:rPr>
              <a:t>کنند.</a:t>
            </a:r>
          </a:p>
          <a:p>
            <a:pPr marL="0" indent="0" algn="r">
              <a:buNone/>
            </a:pPr>
            <a:r>
              <a:rPr lang="fa-IR" sz="1600" dirty="0" smtClean="0">
                <a:cs typeface="B Nazanin" panose="00000400000000000000" pitchFamily="2" charset="-78"/>
              </a:rPr>
              <a:t>وقتی اطلاعات مورد تجزیه و تحلیل و پردازش قرار گرفت باید در زمان مناسب در اختیار تصمیم گیرندگان مناسب قرار بگیرند.</a:t>
            </a:r>
            <a:r>
              <a:rPr lang="en-US" sz="1600" dirty="0" smtClean="0">
                <a:cs typeface="B Nazanin" panose="00000400000000000000" pitchFamily="2" charset="-78"/>
              </a:rPr>
              <a:t> </a:t>
            </a:r>
            <a:endParaRPr lang="fa-IR" sz="1600" dirty="0" smtClean="0">
              <a:cs typeface="B Nazanin" panose="00000400000000000000" pitchFamily="2" charset="-78"/>
            </a:endParaRPr>
          </a:p>
        </p:txBody>
      </p:sp>
    </p:spTree>
    <p:extLst>
      <p:ext uri="{BB962C8B-B14F-4D97-AF65-F5344CB8AC3E}">
        <p14:creationId xmlns:p14="http://schemas.microsoft.com/office/powerpoint/2010/main" val="999836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(CRM)</a:t>
            </a:r>
            <a:r>
              <a:rPr lang="fa-IR" dirty="0" smtClean="0"/>
              <a:t>مدیریت روابط با مشتری </a:t>
            </a:r>
            <a:endParaRPr lang="en-US" dirty="0"/>
          </a:p>
        </p:txBody>
      </p:sp>
      <p:sp>
        <p:nvSpPr>
          <p:cNvPr id="3" name="Content Placeholder 2"/>
          <p:cNvSpPr>
            <a:spLocks noGrp="1"/>
          </p:cNvSpPr>
          <p:nvPr>
            <p:ph idx="1"/>
          </p:nvPr>
        </p:nvSpPr>
        <p:spPr/>
        <p:txBody>
          <a:bodyPr>
            <a:normAutofit/>
          </a:bodyPr>
          <a:lstStyle/>
          <a:p>
            <a:pPr algn="r"/>
            <a:r>
              <a:rPr lang="fa-IR" sz="1600" dirty="0" smtClean="0">
                <a:cs typeface="B Nazanin" panose="00000400000000000000" pitchFamily="2" charset="-78"/>
              </a:rPr>
              <a:t>مدیریت روابط با مشتری شامل نرم افزار پیچیده و ابزار تحلیلی است که اطلاعات مربوط به مشتری را از کلیه منابع یکپارچه سازی میکند ،مورد تجزیه و تحلیل ژرف قرار میدهد و از نتایج به منظور ایجاد روابط قوی با مشتری استفاده میکند.</a:t>
            </a:r>
            <a:endParaRPr lang="fa-IR" sz="1600" dirty="0">
              <a:cs typeface="B Nazanin" panose="00000400000000000000" pitchFamily="2" charset="-78"/>
            </a:endParaRPr>
          </a:p>
          <a:p>
            <a:pPr marL="0" indent="0" algn="r">
              <a:buNone/>
            </a:pPr>
            <a:r>
              <a:rPr lang="fa-IR" sz="1600" dirty="0" smtClean="0">
                <a:cs typeface="B Nazanin" panose="00000400000000000000" pitchFamily="2" charset="-78"/>
              </a:rPr>
              <a:t>مدیریت روابط با مشتری هر آنچه تیم های فروش ،خدمات و بازاریابی شرکت در مورد تک تک مشتریان میدانند را جهت ارائه نمای کاملی از روابط با مشتری یکپارچه سازی میکند.</a:t>
            </a:r>
          </a:p>
          <a:p>
            <a:pPr marL="0" indent="0" algn="r">
              <a:buNone/>
            </a:pPr>
            <a:r>
              <a:rPr lang="fa-IR" sz="2800" dirty="0" smtClean="0">
                <a:cs typeface="B Nazanin" panose="00000400000000000000" pitchFamily="2" charset="-78"/>
              </a:rPr>
              <a:t>انبار داده ها:</a:t>
            </a:r>
            <a:r>
              <a:rPr lang="fa-IR" sz="1600" dirty="0" smtClean="0">
                <a:cs typeface="B Nazanin" panose="00000400000000000000" pitchFamily="2" charset="-78"/>
              </a:rPr>
              <a:t>یک پایگاه داده های الکترونیک در کل شرکت است  که متشکل از اطلاعات مفصل در مورد مشتری است که با بررسی آنها میتوان به اطلاعات مهمی دست یافت.هدف از انبار داده ها قرار دادن داده ها در یک مکان مرکزی و در دسترس است . پس از کنار هم گذاشتن داده  ها توسط انبار داده ها، شرکت با استفاده از تکنیکهای قوی بهره برداری از داده ها به بررسی آنها میپردازد و یافته های جالبی را در مورد مشتریان از بین داده ها بیرون میکشد.</a:t>
            </a:r>
            <a:endParaRPr lang="fa-IR" sz="2800" dirty="0" smtClean="0">
              <a:cs typeface="B Nazanin" panose="00000400000000000000" pitchFamily="2" charset="-78"/>
            </a:endParaRPr>
          </a:p>
        </p:txBody>
      </p:sp>
    </p:spTree>
    <p:extLst>
      <p:ext uri="{BB962C8B-B14F-4D97-AF65-F5344CB8AC3E}">
        <p14:creationId xmlns:p14="http://schemas.microsoft.com/office/powerpoint/2010/main" val="4207985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a:cs typeface="B Nazanin" panose="00000400000000000000" pitchFamily="2" charset="-78"/>
              </a:rPr>
              <a:t>خط مشی عمومی و اصولی در تحقیقات بازار یابی </a:t>
            </a:r>
            <a:endParaRPr lang="en-US" sz="3200" dirty="0"/>
          </a:p>
        </p:txBody>
      </p:sp>
      <p:sp>
        <p:nvSpPr>
          <p:cNvPr id="3" name="Content Placeholder 2"/>
          <p:cNvSpPr>
            <a:spLocks noGrp="1"/>
          </p:cNvSpPr>
          <p:nvPr>
            <p:ph idx="1"/>
          </p:nvPr>
        </p:nvSpPr>
        <p:spPr/>
        <p:txBody>
          <a:bodyPr/>
          <a:lstStyle/>
          <a:p>
            <a:pPr marL="0" indent="0" algn="r">
              <a:buNone/>
            </a:pPr>
            <a:r>
              <a:rPr lang="fa-IR" dirty="0">
                <a:cs typeface="B Nazanin" panose="00000400000000000000" pitchFamily="2" charset="-78"/>
              </a:rPr>
              <a:t>دو مسئله مهم در خط مشی عمومی و اصول اخلاقی در تحقیقات بازاریابی عبارتند از </a:t>
            </a:r>
            <a:r>
              <a:rPr lang="fa-IR" dirty="0" smtClean="0">
                <a:cs typeface="B Nazanin" panose="00000400000000000000" pitchFamily="2" charset="-78"/>
              </a:rPr>
              <a:t>:</a:t>
            </a:r>
          </a:p>
          <a:p>
            <a:pPr marL="0" indent="0" algn="r">
              <a:buNone/>
            </a:pPr>
            <a:r>
              <a:rPr lang="fa-IR" dirty="0">
                <a:cs typeface="B Nazanin" panose="00000400000000000000" pitchFamily="2" charset="-78"/>
              </a:rPr>
              <a:t>1</a:t>
            </a:r>
            <a:r>
              <a:rPr lang="fa-IR" dirty="0" smtClean="0">
                <a:cs typeface="B Nazanin" panose="00000400000000000000" pitchFamily="2" charset="-78"/>
              </a:rPr>
              <a:t>- </a:t>
            </a:r>
            <a:r>
              <a:rPr lang="fa-IR" dirty="0">
                <a:cs typeface="B Nazanin" panose="00000400000000000000" pitchFamily="2" charset="-78"/>
              </a:rPr>
              <a:t>تعرض به حریم خصوصی </a:t>
            </a:r>
            <a:r>
              <a:rPr lang="fa-IR" dirty="0" smtClean="0">
                <a:cs typeface="B Nazanin" panose="00000400000000000000" pitchFamily="2" charset="-78"/>
              </a:rPr>
              <a:t>مصرف کننده </a:t>
            </a:r>
          </a:p>
          <a:p>
            <a:pPr marL="0" indent="0" algn="r">
              <a:buNone/>
            </a:pPr>
            <a:r>
              <a:rPr lang="fa-IR" dirty="0">
                <a:cs typeface="B Nazanin" panose="00000400000000000000" pitchFamily="2" charset="-78"/>
              </a:rPr>
              <a:t>2-سوء استفاده از یافته های پژوهش</a:t>
            </a:r>
            <a:endParaRPr lang="en-US" dirty="0"/>
          </a:p>
        </p:txBody>
      </p:sp>
    </p:spTree>
    <p:extLst>
      <p:ext uri="{BB962C8B-B14F-4D97-AF65-F5344CB8AC3E}">
        <p14:creationId xmlns:p14="http://schemas.microsoft.com/office/powerpoint/2010/main" val="2057244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915337"/>
            <a:ext cx="6798734" cy="75263"/>
          </a:xfrm>
        </p:spPr>
        <p:txBody>
          <a:bodyPr>
            <a:normAutofit fontScale="90000"/>
          </a:bodyPr>
          <a:lstStyle/>
          <a:p>
            <a:pPr algn="r"/>
            <a:endParaRPr lang="en-US" sz="3200" dirty="0">
              <a:latin typeface="+mn-lt"/>
              <a:cs typeface="B Nazanin" panose="00000400000000000000" pitchFamily="2" charset="-78"/>
            </a:endParaRPr>
          </a:p>
        </p:txBody>
      </p:sp>
      <p:sp>
        <p:nvSpPr>
          <p:cNvPr id="3" name="Content Placeholder 2"/>
          <p:cNvSpPr>
            <a:spLocks noGrp="1"/>
          </p:cNvSpPr>
          <p:nvPr>
            <p:ph idx="1"/>
          </p:nvPr>
        </p:nvSpPr>
        <p:spPr>
          <a:xfrm>
            <a:off x="1219200" y="1066800"/>
            <a:ext cx="6798736" cy="4944532"/>
          </a:xfrm>
        </p:spPr>
        <p:txBody>
          <a:bodyPr>
            <a:normAutofit lnSpcReduction="10000"/>
          </a:bodyPr>
          <a:lstStyle/>
          <a:p>
            <a:pPr marL="0" indent="0" algn="r">
              <a:buNone/>
            </a:pPr>
            <a:r>
              <a:rPr lang="fa-IR" dirty="0" smtClean="0">
                <a:cs typeface="B Nazanin" panose="00000400000000000000" pitchFamily="2" charset="-78"/>
              </a:rPr>
              <a:t>1- تعرض به حریم خصوصی مصرف کننده  :      </a:t>
            </a:r>
            <a:r>
              <a:rPr lang="fa-IR" sz="1600" dirty="0" smtClean="0">
                <a:cs typeface="B Nazanin" panose="00000400000000000000" pitchFamily="2" charset="-78"/>
              </a:rPr>
              <a:t>بسیاری ازمصرف کنندکان نسبت به تحقیقات بازاریابی نظر مثبتی دارندو اعتقاد دارند این امر برای تامین هدفی سودمند انجام میگیرد.برخی از اینکه با آنها مصاحبه شود و آنها بتوانند نظراتشان را ابراز نمایند احساس لذت میکنند.حال آنکه عده ای دیگر از تحقیقات بازاریابی به شدت متنفرند و حتی نسبت به آن بد کمانند.  این دسته از افراد نگران آن هستند که بازاریاب ها مشغول ساخت پایگاه های بزرگ داده ها درمورد اطلاعات شخصی آنها هستند.</a:t>
            </a:r>
          </a:p>
          <a:p>
            <a:pPr marL="0" indent="0" algn="r">
              <a:buNone/>
            </a:pPr>
            <a:r>
              <a:rPr lang="fa-IR" sz="1600" dirty="0" smtClean="0">
                <a:cs typeface="B Nazanin" panose="00000400000000000000" pitchFamily="2" charset="-78"/>
              </a:rPr>
              <a:t>در حال حاضر اکثر شرکت های بزرگ (از جمله ای بی ام. سیتی گروپ. امریکن اکسپرس. الی لیلی ومیکرسافت) فردی</a:t>
            </a:r>
            <a:r>
              <a:rPr lang="fa-IR" sz="1600" dirty="0">
                <a:cs typeface="B Nazanin" panose="00000400000000000000" pitchFamily="2" charset="-78"/>
              </a:rPr>
              <a:t> </a:t>
            </a:r>
            <a:r>
              <a:rPr lang="fa-IR" sz="1600" dirty="0" smtClean="0">
                <a:cs typeface="B Nazanin" panose="00000400000000000000" pitchFamily="2" charset="-78"/>
              </a:rPr>
              <a:t>را بعنوان مسئول ارشد حریم خصوصی منصوب کرده اند که وظیفه این فرد حفاظت از حریم خصوصی مصرف کنندکانی است که با شرکت آنها تعامل تجاری دارند.</a:t>
            </a:r>
          </a:p>
          <a:p>
            <a:pPr marL="0" indent="0" algn="r">
              <a:buNone/>
            </a:pPr>
            <a:r>
              <a:rPr lang="fa-IR" dirty="0" smtClean="0">
                <a:cs typeface="B Nazanin" panose="00000400000000000000" pitchFamily="2" charset="-78"/>
              </a:rPr>
              <a:t>2-سوء استفاده از یافته های پژوهش:</a:t>
            </a:r>
            <a:r>
              <a:rPr lang="fa-IR" sz="1600" dirty="0" smtClean="0">
                <a:cs typeface="B Nazanin" panose="00000400000000000000" pitchFamily="2" charset="-78"/>
              </a:rPr>
              <a:t>     مطالعات پژوهشی میتوانند ابزار متقاعد کننده قدرتمندی به حساب آیند؛شرکتهابه منظور صحه گذاشتن بر برخی از ادعاهای خود در زمینه تبلیغات و فعالیت های ترویجی اغلب از ننایج مطالعات استفاده میکنند. برخی کسانی که کار تبلیغات را انجام میدهند به صورت آشکار در طرحهای تحقیقاتی دستکاری میکنند یا آشکارا یافته های آنرا طور دیگری ارائه میدهند.</a:t>
            </a:r>
          </a:p>
          <a:p>
            <a:pPr marL="0" indent="0" algn="r">
              <a:buNone/>
            </a:pPr>
            <a:r>
              <a:rPr lang="fa-IR" sz="1600" dirty="0" smtClean="0">
                <a:cs typeface="B Nazanin" panose="00000400000000000000" pitchFamily="2" charset="-78"/>
              </a:rPr>
              <a:t>چندین انجمن (ازجمله انجمن بازاریابی آمریکا ، انجمن تحقیقات بازاریابی و هیات سازمانهای تحقیقاتی نظر سنجی آمریکا) با پی بردن به این مسئله دستورالعمل های رعایت اصول اخلاقی را تدوین کرده اند</a:t>
            </a:r>
          </a:p>
          <a:p>
            <a:pPr marL="0" indent="0" algn="r">
              <a:buNone/>
            </a:pPr>
            <a:r>
              <a:rPr lang="fa-IR" sz="2000" b="1" dirty="0" smtClean="0">
                <a:cs typeface="B Nazanin" panose="00000400000000000000" pitchFamily="2" charset="-78"/>
              </a:rPr>
              <a:t>در نهایت باید گفت هر شرکت باید مسئولیت نظارت بر رفتار و نحوه ارائه گزارش تحقیقات بازاریابی خود را جهت منافع خود و مصرف کنندگانش بعهده بگیرد.</a:t>
            </a:r>
            <a:endParaRPr lang="en-US" sz="2000" b="1" dirty="0">
              <a:cs typeface="B Nazanin" panose="00000400000000000000" pitchFamily="2" charset="-78"/>
            </a:endParaRPr>
          </a:p>
        </p:txBody>
      </p:sp>
    </p:spTree>
    <p:extLst>
      <p:ext uri="{BB962C8B-B14F-4D97-AF65-F5344CB8AC3E}">
        <p14:creationId xmlns:p14="http://schemas.microsoft.com/office/powerpoint/2010/main" val="3613323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fa-IR" sz="8000" dirty="0" smtClean="0"/>
              <a:t>پایان</a:t>
            </a:r>
            <a:endParaRPr lang="en-US" sz="8000" dirty="0"/>
          </a:p>
        </p:txBody>
      </p:sp>
    </p:spTree>
    <p:extLst>
      <p:ext uri="{BB962C8B-B14F-4D97-AF65-F5344CB8AC3E}">
        <p14:creationId xmlns:p14="http://schemas.microsoft.com/office/powerpoint/2010/main" val="1941171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اهداف فصل:</a:t>
            </a:r>
            <a:endParaRPr lang="en-US" dirty="0"/>
          </a:p>
        </p:txBody>
      </p:sp>
      <p:sp>
        <p:nvSpPr>
          <p:cNvPr id="3" name="Content Placeholder 2"/>
          <p:cNvSpPr>
            <a:spLocks noGrp="1"/>
          </p:cNvSpPr>
          <p:nvPr>
            <p:ph idx="1"/>
          </p:nvPr>
        </p:nvSpPr>
        <p:spPr/>
        <p:txBody>
          <a:bodyPr/>
          <a:lstStyle/>
          <a:p>
            <a:pPr marL="0" indent="0" algn="r">
              <a:buNone/>
            </a:pPr>
            <a:r>
              <a:rPr lang="fa-IR" dirty="0" smtClean="0"/>
              <a:t>1 – تشریح اهمیت اطلاعات در کسب شناخت از بازار و مشتریان.</a:t>
            </a:r>
          </a:p>
          <a:p>
            <a:pPr marL="0" indent="0" algn="r">
              <a:buNone/>
            </a:pPr>
            <a:r>
              <a:rPr lang="fa-IR" dirty="0" smtClean="0"/>
              <a:t>2 – تعریف سیستم اطلاعات بازاریابی. </a:t>
            </a:r>
          </a:p>
          <a:p>
            <a:pPr marL="0" indent="0" algn="r">
              <a:buNone/>
            </a:pPr>
            <a:r>
              <a:rPr lang="fa-IR" dirty="0" smtClean="0"/>
              <a:t>3 – مشخص کردن مراحل فرآیند تحقیقات بازاریابی.</a:t>
            </a:r>
          </a:p>
          <a:p>
            <a:pPr marL="0" indent="0" algn="r">
              <a:buNone/>
            </a:pPr>
            <a:r>
              <a:rPr lang="fa-IR" dirty="0" smtClean="0"/>
              <a:t>4 – تشریح نحوه تجزیه و تحلیل و بکارگیری اطلاعات توسط شرکت ها.</a:t>
            </a:r>
          </a:p>
          <a:p>
            <a:pPr marL="0" indent="0" algn="r">
              <a:buNone/>
            </a:pPr>
            <a:r>
              <a:rPr lang="fa-IR" dirty="0" smtClean="0"/>
              <a:t>5 – خط مشی عمومی و اخلاقیات.</a:t>
            </a:r>
            <a:endParaRPr lang="en-US" dirty="0"/>
          </a:p>
        </p:txBody>
      </p:sp>
    </p:spTree>
    <p:extLst>
      <p:ext uri="{BB962C8B-B14F-4D97-AF65-F5344CB8AC3E}">
        <p14:creationId xmlns:p14="http://schemas.microsoft.com/office/powerpoint/2010/main" val="2184700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FF0000"/>
                </a:solidFill>
                <a:cs typeface="B Nazanin" panose="00000400000000000000" pitchFamily="2" charset="-78"/>
              </a:rPr>
              <a:t>اطلاعات </a:t>
            </a:r>
            <a:r>
              <a:rPr lang="fa-IR" dirty="0" smtClean="0">
                <a:cs typeface="B Nazanin" panose="00000400000000000000" pitchFamily="2" charset="-78"/>
              </a:rPr>
              <a:t>بازاریابی و شناخت مشتری</a:t>
            </a:r>
            <a:br>
              <a:rPr lang="fa-IR" dirty="0" smtClean="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457200" y="1664931"/>
            <a:ext cx="7886700" cy="4351338"/>
          </a:xfrm>
        </p:spPr>
        <p:txBody>
          <a:bodyPr>
            <a:normAutofit/>
          </a:bodyPr>
          <a:lstStyle/>
          <a:p>
            <a:pPr marL="0" indent="0" algn="r">
              <a:buNone/>
            </a:pPr>
            <a:r>
              <a:rPr lang="fa-IR" sz="1600" dirty="0" smtClean="0"/>
              <a:t>شرکت ها برای دستیابی به برنامه های بازاریابی و محصولات خوب نیازبه کسب </a:t>
            </a:r>
            <a:r>
              <a:rPr lang="fa-IR" sz="1600" dirty="0" smtClean="0">
                <a:solidFill>
                  <a:srgbClr val="FF0000"/>
                </a:solidFill>
              </a:rPr>
              <a:t>اطلاعات</a:t>
            </a:r>
            <a:r>
              <a:rPr lang="fa-IR" sz="1600" dirty="0" smtClean="0"/>
              <a:t> کافی در مورد مشتری،رقبا،خرده فروش ها،ودیگرعوامل و نیروهای حاضر در بازاردارند. </a:t>
            </a:r>
            <a:endParaRPr lang="en-US" sz="1600" dirty="0" smtClean="0"/>
          </a:p>
          <a:p>
            <a:pPr marL="0" indent="0" algn="r">
              <a:buNone/>
            </a:pPr>
            <a:endParaRPr lang="fa-IR" sz="1600" dirty="0" smtClean="0"/>
          </a:p>
          <a:p>
            <a:pPr marL="0" indent="0" algn="r">
              <a:buNone/>
            </a:pPr>
            <a:r>
              <a:rPr lang="fa-IR" sz="1600" dirty="0" smtClean="0"/>
              <a:t>بازاریاب ها بایستی ازاین اطلاعات جهت کسب دانش قوی نسبت به بازار و ایجاد بینش های تازه و ژرف در مورد آنچه مشتری ها نیاز دارند استفاده کند.</a:t>
            </a:r>
          </a:p>
          <a:p>
            <a:pPr marL="0" indent="0" algn="r">
              <a:buNone/>
            </a:pPr>
            <a:endParaRPr lang="fa-IR" sz="1600" dirty="0" smtClean="0"/>
          </a:p>
          <a:p>
            <a:pPr marL="0" indent="0" algn="r">
              <a:buNone/>
            </a:pPr>
            <a:r>
              <a:rPr lang="fa-IR" sz="1600" dirty="0" smtClean="0"/>
              <a:t>شرکتها باید </a:t>
            </a:r>
            <a:r>
              <a:rPr lang="fa-IR" sz="1600" dirty="0" smtClean="0">
                <a:solidFill>
                  <a:srgbClr val="0070C0"/>
                </a:solidFill>
              </a:rPr>
              <a:t>سیستم های اطلاعات بازاریابی </a:t>
            </a:r>
            <a:r>
              <a:rPr lang="fa-IR" sz="1600" dirty="0" smtClean="0"/>
              <a:t>اثربخشی را طراحی کنند که اطلاعات درست را به شکل مناسب و در زمان مناسب در اختیار مدیران قرار دهد و به آنهاکمک کند از این اطلاعات به منظور ارزش زایی برای مشتری و ایجاد روابط قوی تر با او استفاده کنند.</a:t>
            </a:r>
            <a:endParaRPr lang="en-US" sz="1600" dirty="0"/>
          </a:p>
        </p:txBody>
      </p:sp>
    </p:spTree>
    <p:extLst>
      <p:ext uri="{BB962C8B-B14F-4D97-AF65-F5344CB8AC3E}">
        <p14:creationId xmlns:p14="http://schemas.microsoft.com/office/powerpoint/2010/main" val="3781036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715000"/>
            <a:ext cx="5257800" cy="838200"/>
          </a:xfrm>
        </p:spPr>
        <p:txBody>
          <a:bodyPr>
            <a:normAutofit/>
          </a:bodyPr>
          <a:lstStyle/>
          <a:p>
            <a:pPr marL="171450" indent="-171450" algn="ctr">
              <a:buFont typeface="Arial" panose="020B0604020202090204" pitchFamily="34" charset="0"/>
              <a:buChar char="•"/>
            </a:pPr>
            <a:r>
              <a:rPr lang="fa-IR" sz="1200" dirty="0" smtClean="0"/>
              <a:t>سیستم اطلاعات بازاریابی</a:t>
            </a:r>
            <a:endParaRPr lang="en-US" sz="1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0877163"/>
              </p:ext>
            </p:extLst>
          </p:nvPr>
        </p:nvGraphicFramePr>
        <p:xfrm>
          <a:off x="228600" y="2133600"/>
          <a:ext cx="8763000" cy="2209800"/>
        </p:xfrm>
        <a:graphic>
          <a:graphicData uri="http://schemas.openxmlformats.org/drawingml/2006/table">
            <a:tbl>
              <a:tblPr firstRow="1" bandRow="1">
                <a:tableStyleId>{5C22544A-7EE6-4342-B048-85BDC9FD1C3A}</a:tableStyleId>
              </a:tblPr>
              <a:tblGrid>
                <a:gridCol w="8763000"/>
              </a:tblGrid>
              <a:tr h="2209800">
                <a:tc>
                  <a:txBody>
                    <a:bodyPr/>
                    <a:lstStyle/>
                    <a:p>
                      <a:pPr algn="ctr"/>
                      <a:r>
                        <a:rPr lang="fa-IR" dirty="0" smtClean="0">
                          <a:solidFill>
                            <a:schemeClr val="tx1"/>
                          </a:solidFill>
                        </a:rPr>
                        <a:t>    سیستم اطلاعات بازاریابی</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11177806"/>
              </p:ext>
            </p:extLst>
          </p:nvPr>
        </p:nvGraphicFramePr>
        <p:xfrm>
          <a:off x="228600" y="1219200"/>
          <a:ext cx="8686800" cy="640080"/>
        </p:xfrm>
        <a:graphic>
          <a:graphicData uri="http://schemas.openxmlformats.org/drawingml/2006/table">
            <a:tbl>
              <a:tblPr firstRow="1" bandRow="1">
                <a:tableStyleId>{5C22544A-7EE6-4342-B048-85BDC9FD1C3A}</a:tableStyleId>
              </a:tblPr>
              <a:tblGrid>
                <a:gridCol w="8686800"/>
              </a:tblGrid>
              <a:tr h="370840">
                <a:tc>
                  <a:txBody>
                    <a:bodyPr/>
                    <a:lstStyle/>
                    <a:p>
                      <a:pPr algn="ctr"/>
                      <a:r>
                        <a:rPr lang="fa-IR" b="0" dirty="0" smtClean="0">
                          <a:solidFill>
                            <a:schemeClr val="tx1">
                              <a:lumMod val="95000"/>
                              <a:lumOff val="5000"/>
                            </a:schemeClr>
                          </a:solidFill>
                        </a:rPr>
                        <a:t>مدیران بازاریابی و دیگر کاربران اطلاعات</a:t>
                      </a:r>
                    </a:p>
                    <a:p>
                      <a:pPr algn="ctr"/>
                      <a:r>
                        <a:rPr lang="fa-IR" b="1" i="1" dirty="0" smtClean="0">
                          <a:solidFill>
                            <a:schemeClr val="tx1">
                              <a:lumMod val="95000"/>
                              <a:lumOff val="5000"/>
                            </a:schemeClr>
                          </a:solidFill>
                        </a:rPr>
                        <a:t>کسب بینش در مورد مشتریان وبازار از طریق اطلاعات بازاریابی </a:t>
                      </a:r>
                      <a:endParaRPr lang="en-US" b="1" i="1"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83560708"/>
              </p:ext>
            </p:extLst>
          </p:nvPr>
        </p:nvGraphicFramePr>
        <p:xfrm>
          <a:off x="1828800" y="2857500"/>
          <a:ext cx="5410200" cy="1143000"/>
        </p:xfrm>
        <a:graphic>
          <a:graphicData uri="http://schemas.openxmlformats.org/drawingml/2006/table">
            <a:tbl>
              <a:tblPr firstRow="1" bandRow="1">
                <a:tableStyleId>{5C22544A-7EE6-4342-B048-85BDC9FD1C3A}</a:tableStyleId>
              </a:tblPr>
              <a:tblGrid>
                <a:gridCol w="5410200"/>
              </a:tblGrid>
              <a:tr h="1143000">
                <a:tc>
                  <a:txBody>
                    <a:bodyPr/>
                    <a:lstStyle/>
                    <a:p>
                      <a:pPr algn="ctr"/>
                      <a:r>
                        <a:rPr lang="fa-IR" dirty="0" smtClean="0">
                          <a:solidFill>
                            <a:schemeClr val="tx1"/>
                          </a:solidFill>
                        </a:rPr>
                        <a:t>ارائه اطلاعات مورد نیاز</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22523234"/>
              </p:ext>
            </p:extLst>
          </p:nvPr>
        </p:nvGraphicFramePr>
        <p:xfrm>
          <a:off x="4038600" y="3200400"/>
          <a:ext cx="1371600" cy="533400"/>
        </p:xfrm>
        <a:graphic>
          <a:graphicData uri="http://schemas.openxmlformats.org/drawingml/2006/table">
            <a:tbl>
              <a:tblPr firstRow="1" bandRow="1">
                <a:tableStyleId>{5C22544A-7EE6-4342-B048-85BDC9FD1C3A}</a:tableStyleId>
              </a:tblPr>
              <a:tblGrid>
                <a:gridCol w="1371600"/>
              </a:tblGrid>
              <a:tr h="533400">
                <a:tc>
                  <a:txBody>
                    <a:bodyPr/>
                    <a:lstStyle/>
                    <a:p>
                      <a:pPr algn="ctr"/>
                      <a:r>
                        <a:rPr lang="fa-IR" sz="1200" dirty="0" smtClean="0">
                          <a:solidFill>
                            <a:schemeClr val="tx1"/>
                          </a:solidFill>
                        </a:rPr>
                        <a:t>گردآوری اطلاعات بازاریابی</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77190016"/>
              </p:ext>
            </p:extLst>
          </p:nvPr>
        </p:nvGraphicFramePr>
        <p:xfrm>
          <a:off x="5943600" y="3161362"/>
          <a:ext cx="1143000" cy="572438"/>
        </p:xfrm>
        <a:graphic>
          <a:graphicData uri="http://schemas.openxmlformats.org/drawingml/2006/table">
            <a:tbl>
              <a:tblPr firstRow="1" bandRow="1">
                <a:tableStyleId>{5C22544A-7EE6-4342-B048-85BDC9FD1C3A}</a:tableStyleId>
              </a:tblPr>
              <a:tblGrid>
                <a:gridCol w="1143000"/>
              </a:tblGrid>
              <a:tr h="572438">
                <a:tc>
                  <a:txBody>
                    <a:bodyPr/>
                    <a:lstStyle/>
                    <a:p>
                      <a:pPr algn="ctr"/>
                      <a:r>
                        <a:rPr lang="fa-IR" sz="1200" dirty="0" smtClean="0">
                          <a:solidFill>
                            <a:schemeClr val="tx1"/>
                          </a:solidFill>
                        </a:rPr>
                        <a:t>پایگاه داده های داخلی</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78091475"/>
              </p:ext>
            </p:extLst>
          </p:nvPr>
        </p:nvGraphicFramePr>
        <p:xfrm>
          <a:off x="1981200" y="3200399"/>
          <a:ext cx="1524000" cy="533399"/>
        </p:xfrm>
        <a:graphic>
          <a:graphicData uri="http://schemas.openxmlformats.org/drawingml/2006/table">
            <a:tbl>
              <a:tblPr firstRow="1" bandRow="1">
                <a:tableStyleId>{5C22544A-7EE6-4342-B048-85BDC9FD1C3A}</a:tableStyleId>
              </a:tblPr>
              <a:tblGrid>
                <a:gridCol w="1524000"/>
              </a:tblGrid>
              <a:tr h="533399">
                <a:tc>
                  <a:txBody>
                    <a:bodyPr/>
                    <a:lstStyle/>
                    <a:p>
                      <a:pPr algn="ctr"/>
                      <a:r>
                        <a:rPr lang="fa-IR" sz="1200" dirty="0" smtClean="0">
                          <a:solidFill>
                            <a:schemeClr val="tx1"/>
                          </a:solidFill>
                        </a:rPr>
                        <a:t>تحقیقات بازاریابی</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Left-Right Arrow 10"/>
          <p:cNvSpPr/>
          <p:nvPr/>
        </p:nvSpPr>
        <p:spPr>
          <a:xfrm>
            <a:off x="5410200" y="3314700"/>
            <a:ext cx="533400" cy="280416"/>
          </a:xfrm>
          <a:prstGeom prst="leftRight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sp>
        <p:nvSpPr>
          <p:cNvPr id="12" name="Left-Right Arrow 11"/>
          <p:cNvSpPr/>
          <p:nvPr/>
        </p:nvSpPr>
        <p:spPr>
          <a:xfrm>
            <a:off x="3505200" y="3314700"/>
            <a:ext cx="530352" cy="280416"/>
          </a:xfrm>
          <a:prstGeom prst="leftRight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val="3301417364"/>
              </p:ext>
            </p:extLst>
          </p:nvPr>
        </p:nvGraphicFramePr>
        <p:xfrm>
          <a:off x="7347556" y="3157215"/>
          <a:ext cx="1216152" cy="543569"/>
        </p:xfrm>
        <a:graphic>
          <a:graphicData uri="http://schemas.openxmlformats.org/drawingml/2006/table">
            <a:tbl>
              <a:tblPr firstRow="1" bandRow="1">
                <a:tableStyleId>{5C22544A-7EE6-4342-B048-85BDC9FD1C3A}</a:tableStyleId>
              </a:tblPr>
              <a:tblGrid>
                <a:gridCol w="1216152"/>
              </a:tblGrid>
              <a:tr h="543569">
                <a:tc>
                  <a:txBody>
                    <a:bodyPr/>
                    <a:lstStyle/>
                    <a:p>
                      <a:pPr algn="ctr"/>
                      <a:r>
                        <a:rPr lang="fa-IR" sz="1200" dirty="0" smtClean="0">
                          <a:solidFill>
                            <a:schemeClr val="tx1"/>
                          </a:solidFill>
                        </a:rPr>
                        <a:t>ارزیابی نیازهای </a:t>
                      </a:r>
                    </a:p>
                    <a:p>
                      <a:pPr algn="ctr"/>
                      <a:r>
                        <a:rPr lang="fa-IR" sz="1200" dirty="0" smtClean="0">
                          <a:solidFill>
                            <a:schemeClr val="tx1"/>
                          </a:solidFill>
                        </a:rPr>
                        <a:t>اطلاعاتی</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429218681"/>
              </p:ext>
            </p:extLst>
          </p:nvPr>
        </p:nvGraphicFramePr>
        <p:xfrm>
          <a:off x="383931" y="3158871"/>
          <a:ext cx="1295400" cy="540258"/>
        </p:xfrm>
        <a:graphic>
          <a:graphicData uri="http://schemas.openxmlformats.org/drawingml/2006/table">
            <a:tbl>
              <a:tblPr firstRow="1" bandRow="1">
                <a:tableStyleId>{5C22544A-7EE6-4342-B048-85BDC9FD1C3A}</a:tableStyleId>
              </a:tblPr>
              <a:tblGrid>
                <a:gridCol w="1295400"/>
              </a:tblGrid>
              <a:tr h="540258">
                <a:tc>
                  <a:txBody>
                    <a:bodyPr/>
                    <a:lstStyle/>
                    <a:p>
                      <a:pPr algn="ctr"/>
                      <a:r>
                        <a:rPr lang="fa-IR" sz="1200" dirty="0" smtClean="0">
                          <a:solidFill>
                            <a:schemeClr val="tx1"/>
                          </a:solidFill>
                        </a:rPr>
                        <a:t>تجزیه وتحلیل واستفاده</a:t>
                      </a:r>
                      <a:r>
                        <a:rPr lang="fa-IR" sz="1200" baseline="0" dirty="0" smtClean="0">
                          <a:solidFill>
                            <a:schemeClr val="tx1"/>
                          </a:solidFill>
                        </a:rPr>
                        <a:t> از اطلاعات</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Left-Right Arrow 16"/>
          <p:cNvSpPr/>
          <p:nvPr/>
        </p:nvSpPr>
        <p:spPr>
          <a:xfrm>
            <a:off x="7010400" y="3314700"/>
            <a:ext cx="422031" cy="228600"/>
          </a:xfrm>
          <a:prstGeom prst="leftRight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sp>
        <p:nvSpPr>
          <p:cNvPr id="18" name="Left-Right Arrow 17"/>
          <p:cNvSpPr/>
          <p:nvPr/>
        </p:nvSpPr>
        <p:spPr>
          <a:xfrm>
            <a:off x="1600200" y="3339084"/>
            <a:ext cx="457200" cy="256032"/>
          </a:xfrm>
          <a:prstGeom prst="leftRight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sp>
        <p:nvSpPr>
          <p:cNvPr id="19" name="Up-Down Arrow 18"/>
          <p:cNvSpPr/>
          <p:nvPr/>
        </p:nvSpPr>
        <p:spPr>
          <a:xfrm>
            <a:off x="8001000" y="1828800"/>
            <a:ext cx="304800" cy="1295400"/>
          </a:xfrm>
          <a:prstGeom prst="upDown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sp>
        <p:nvSpPr>
          <p:cNvPr id="20" name="Up-Down Arrow 19"/>
          <p:cNvSpPr/>
          <p:nvPr/>
        </p:nvSpPr>
        <p:spPr>
          <a:xfrm>
            <a:off x="838200" y="1828800"/>
            <a:ext cx="304800" cy="1295400"/>
          </a:xfrm>
          <a:prstGeom prst="upDown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val="2442666981"/>
              </p:ext>
            </p:extLst>
          </p:nvPr>
        </p:nvGraphicFramePr>
        <p:xfrm>
          <a:off x="152400" y="4572000"/>
          <a:ext cx="8839200" cy="990600"/>
        </p:xfrm>
        <a:graphic>
          <a:graphicData uri="http://schemas.openxmlformats.org/drawingml/2006/table">
            <a:tbl>
              <a:tblPr firstRow="1" bandRow="1">
                <a:tableStyleId>{5C22544A-7EE6-4342-B048-85BDC9FD1C3A}</a:tableStyleId>
              </a:tblPr>
              <a:tblGrid>
                <a:gridCol w="8839200"/>
              </a:tblGrid>
              <a:tr h="990600">
                <a:tc>
                  <a:txBody>
                    <a:bodyPr/>
                    <a:lstStyle/>
                    <a:p>
                      <a:pPr algn="ctr"/>
                      <a:r>
                        <a:rPr lang="fa-IR" dirty="0" smtClean="0">
                          <a:solidFill>
                            <a:schemeClr val="tx1">
                              <a:lumMod val="95000"/>
                              <a:lumOff val="5000"/>
                            </a:schemeClr>
                          </a:solidFill>
                        </a:rPr>
                        <a:t>محیط بازاریابی</a:t>
                      </a:r>
                    </a:p>
                    <a:p>
                      <a:endParaRPr lang="fa-IR" dirty="0" smtClean="0">
                        <a:solidFill>
                          <a:schemeClr val="tx1">
                            <a:lumMod val="95000"/>
                            <a:lumOff val="5000"/>
                          </a:schemeClr>
                        </a:solidFill>
                      </a:endParaRPr>
                    </a:p>
                    <a:p>
                      <a:r>
                        <a:rPr lang="fa-IR" dirty="0" smtClean="0">
                          <a:solidFill>
                            <a:schemeClr val="tx1">
                              <a:lumMod val="95000"/>
                              <a:lumOff val="5000"/>
                            </a:schemeClr>
                          </a:solidFill>
                        </a:rPr>
                        <a:t>بازارهای</a:t>
                      </a:r>
                      <a:r>
                        <a:rPr lang="fa-IR" baseline="0" dirty="0" smtClean="0">
                          <a:solidFill>
                            <a:schemeClr val="tx1">
                              <a:lumMod val="95000"/>
                              <a:lumOff val="5000"/>
                            </a:schemeClr>
                          </a:solidFill>
                        </a:rPr>
                        <a:t> هدف               کانالهای بازریابی              رقبا              عامه مردم               نیروهای محیط کلان</a:t>
                      </a:r>
                      <a:endParaRPr lang="en-US"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2" name="Up-Down Arrow 21"/>
          <p:cNvSpPr/>
          <p:nvPr/>
        </p:nvSpPr>
        <p:spPr>
          <a:xfrm>
            <a:off x="6400800" y="3962400"/>
            <a:ext cx="304800" cy="666749"/>
          </a:xfrm>
          <a:prstGeom prst="up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sp>
        <p:nvSpPr>
          <p:cNvPr id="23" name="Up-Down Arrow 22"/>
          <p:cNvSpPr/>
          <p:nvPr/>
        </p:nvSpPr>
        <p:spPr>
          <a:xfrm>
            <a:off x="2286000" y="3962401"/>
            <a:ext cx="304800" cy="666750"/>
          </a:xfrm>
          <a:prstGeom prst="up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70647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lgn="r"/>
            <a:r>
              <a:rPr lang="fa-IR" dirty="0" smtClean="0"/>
              <a:t>ارزیابی نیازهای اطلاعات بازاریابی</a:t>
            </a:r>
            <a:br>
              <a:rPr lang="fa-IR" dirty="0" smtClean="0"/>
            </a:br>
            <a:endParaRPr lang="en-US" dirty="0"/>
          </a:p>
        </p:txBody>
      </p:sp>
      <p:sp>
        <p:nvSpPr>
          <p:cNvPr id="7" name="Content Placeholder 6"/>
          <p:cNvSpPr>
            <a:spLocks noGrp="1"/>
          </p:cNvSpPr>
          <p:nvPr>
            <p:ph idx="1"/>
          </p:nvPr>
        </p:nvSpPr>
        <p:spPr/>
        <p:txBody>
          <a:bodyPr>
            <a:normAutofit/>
          </a:bodyPr>
          <a:lstStyle/>
          <a:p>
            <a:pPr marL="0" indent="0" algn="r">
              <a:buNone/>
            </a:pPr>
            <a:r>
              <a:rPr lang="fa-IR" sz="1600" dirty="0" smtClean="0"/>
              <a:t>1- در انجام طراحی یک سیستم اطلاعاتی، شرکت باید نیازهای همه کاربران خود را در نظر بگیرد.</a:t>
            </a:r>
          </a:p>
          <a:p>
            <a:pPr marL="0" indent="0" algn="r">
              <a:buNone/>
            </a:pPr>
            <a:endParaRPr lang="fa-IR" sz="1600" dirty="0" smtClean="0"/>
          </a:p>
          <a:p>
            <a:pPr marL="0" indent="0" algn="r">
              <a:buNone/>
            </a:pPr>
            <a:r>
              <a:rPr lang="fa-IR" sz="1600" dirty="0" smtClean="0"/>
              <a:t>2-یک سیستم خوب اطلاعات بازاریابی بین اطلاعاتی که کاربران دوست دارند داشته باشند وآ</a:t>
            </a:r>
            <a:r>
              <a:rPr lang="fa-IR" sz="1600" dirty="0"/>
              <a:t>ن</a:t>
            </a:r>
            <a:r>
              <a:rPr lang="fa-IR" sz="1600" dirty="0" smtClean="0"/>
              <a:t>چه واقعا به آن نیاز دارند و در عمل قابل ارائه است تعادل برقرار کند.</a:t>
            </a:r>
          </a:p>
          <a:p>
            <a:pPr marL="0" indent="0" algn="r">
              <a:buNone/>
            </a:pPr>
            <a:endParaRPr lang="fa-IR" sz="1600" dirty="0" smtClean="0"/>
          </a:p>
          <a:p>
            <a:pPr marL="0" indent="0" algn="r">
              <a:buNone/>
            </a:pPr>
            <a:r>
              <a:rPr lang="fa-IR" sz="1600" dirty="0" smtClean="0"/>
              <a:t>3-هزینه کسب،تحلیل،ذخیره سازی و ارائه اطلاعات می تواند به سرعت افزایش یابد ،لذا شرکت باید تصمیم بگیرد که آیا بینش کسب شده از اطلاعات اضافی ارزش هزینه کردن آنها را دارد یا خیر؟</a:t>
            </a:r>
          </a:p>
          <a:p>
            <a:pPr marL="0" indent="0" algn="r">
              <a:buNone/>
            </a:pPr>
            <a:r>
              <a:rPr lang="fa-IR" sz="1600" dirty="0" smtClean="0"/>
              <a:t>اطلاعات به خودی خود هیچ ارزشی ندارند بلکه ارزش آنها در استفاده ای است که از آنها می شود.</a:t>
            </a:r>
            <a:endParaRPr lang="en-US" sz="1600" dirty="0"/>
          </a:p>
        </p:txBody>
      </p:sp>
    </p:spTree>
    <p:extLst>
      <p:ext uri="{BB962C8B-B14F-4D97-AF65-F5344CB8AC3E}">
        <p14:creationId xmlns:p14="http://schemas.microsoft.com/office/powerpoint/2010/main" val="1117373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0615" y="533400"/>
            <a:ext cx="6798734" cy="1303867"/>
          </a:xfrm>
        </p:spPr>
        <p:txBody>
          <a:bodyPr/>
          <a:lstStyle/>
          <a:p>
            <a:pPr algn="r"/>
            <a:r>
              <a:rPr lang="fa-IR" sz="3200" b="1" dirty="0" smtClean="0"/>
              <a:t>ایجاد اطلاعات مورد </a:t>
            </a:r>
            <a:r>
              <a:rPr lang="fa-IR" sz="3200" b="1" dirty="0" smtClean="0">
                <a:cs typeface="+mn-cs"/>
              </a:rPr>
              <a:t>نیاز</a:t>
            </a:r>
            <a:r>
              <a:rPr lang="fa-IR" dirty="0" smtClean="0">
                <a:cs typeface="+mn-cs"/>
              </a:rPr>
              <a:t>:</a:t>
            </a:r>
            <a:r>
              <a:rPr lang="fa-IR" sz="1600" dirty="0" smtClean="0">
                <a:cs typeface="+mn-cs"/>
              </a:rPr>
              <a:t>بازاریاب ها میتواننداطلاعات مورد نیاز خود را از یکی از راههای زیر فراهم کنند.  </a:t>
            </a:r>
            <a:br>
              <a:rPr lang="fa-IR" sz="1600" dirty="0" smtClean="0">
                <a:cs typeface="+mn-cs"/>
              </a:rPr>
            </a:br>
            <a:r>
              <a:rPr lang="fa-IR" sz="1600" dirty="0" smtClean="0"/>
              <a:t>  </a:t>
            </a:r>
            <a:endParaRPr lang="en-US" dirty="0"/>
          </a:p>
        </p:txBody>
      </p:sp>
      <p:sp>
        <p:nvSpPr>
          <p:cNvPr id="3" name="Content Placeholder 2"/>
          <p:cNvSpPr>
            <a:spLocks noGrp="1"/>
          </p:cNvSpPr>
          <p:nvPr>
            <p:ph idx="1"/>
          </p:nvPr>
        </p:nvSpPr>
        <p:spPr>
          <a:xfrm>
            <a:off x="1174367" y="1600200"/>
            <a:ext cx="6798736" cy="3444997"/>
          </a:xfrm>
        </p:spPr>
        <p:txBody>
          <a:bodyPr>
            <a:normAutofit fontScale="92500" lnSpcReduction="10000"/>
          </a:bodyPr>
          <a:lstStyle/>
          <a:p>
            <a:pPr marL="0" indent="0" algn="r">
              <a:buNone/>
            </a:pPr>
            <a:endParaRPr lang="fa-IR" dirty="0" smtClean="0"/>
          </a:p>
          <a:p>
            <a:pPr marL="0" indent="0" algn="r">
              <a:buNone/>
            </a:pPr>
            <a:r>
              <a:rPr lang="fa-IR" dirty="0" smtClean="0"/>
              <a:t>1- داده های داخلی:</a:t>
            </a:r>
            <a:r>
              <a:rPr lang="fa-IR" sz="1600" dirty="0" smtClean="0"/>
              <a:t>بسیاری از شرکتها پایگاه داده های داخلی گسترده که مجموعه هایی الکترونیکی از اطلاعات مربوط به مصرف کننده و بازار هستند به وجود می آورند که بر گرفته از منابع داده های درون شبکه شرکت است.</a:t>
            </a:r>
          </a:p>
          <a:p>
            <a:pPr marL="0" indent="0" algn="r">
              <a:buNone/>
            </a:pPr>
            <a:endParaRPr lang="fa-IR" sz="1600" dirty="0" smtClean="0"/>
          </a:p>
          <a:p>
            <a:pPr marL="0" indent="0" algn="r">
              <a:buNone/>
            </a:pPr>
            <a:r>
              <a:rPr lang="fa-IR" dirty="0" smtClean="0"/>
              <a:t>2-گردآوری اطلاعات بازاریابی:</a:t>
            </a:r>
            <a:r>
              <a:rPr lang="fa-IR" sz="1600" dirty="0" smtClean="0"/>
              <a:t>گردآوری وتحلیل سیستماتیک اطلاعات مربوط به مصرف کنندگان،رقبا و رخدادهای بازار که در دسترس همگان است را گردآوری اطلاعات بازاریابی میگویند.</a:t>
            </a:r>
          </a:p>
          <a:p>
            <a:pPr marL="0" indent="0" algn="r">
              <a:buNone/>
            </a:pPr>
            <a:endParaRPr lang="fa-IR" sz="1600" dirty="0" smtClean="0"/>
          </a:p>
          <a:p>
            <a:pPr marL="0" indent="0" algn="r">
              <a:buNone/>
            </a:pPr>
            <a:r>
              <a:rPr lang="fa-IR" dirty="0" smtClean="0"/>
              <a:t>3-تحقیقات بازاریابی:</a:t>
            </a:r>
            <a:r>
              <a:rPr lang="fa-IR" sz="1600" dirty="0" smtClean="0"/>
              <a:t>به طراحی ،گردآوری ،تجزیه و تحلیل و ارائه گزارش سیستماتیک داده های مرتبط با شرایط خاص بازاریابی که سازمان با آن روبروست تحقیقات بازاریابی میگویند.فرآیند تحقیقات بازاریابی 4مرحله دارد</a:t>
            </a:r>
            <a:endParaRPr lang="fa-IR" dirty="0" smtClean="0"/>
          </a:p>
        </p:txBody>
      </p:sp>
      <p:graphicFrame>
        <p:nvGraphicFramePr>
          <p:cNvPr id="7" name="Table 6"/>
          <p:cNvGraphicFramePr>
            <a:graphicFrameLocks noGrp="1"/>
          </p:cNvGraphicFramePr>
          <p:nvPr>
            <p:extLst>
              <p:ext uri="{D42A27DB-BD31-4B8C-83A1-F6EECF244321}">
                <p14:modId xmlns:p14="http://schemas.microsoft.com/office/powerpoint/2010/main" val="3647358775"/>
              </p:ext>
            </p:extLst>
          </p:nvPr>
        </p:nvGraphicFramePr>
        <p:xfrm>
          <a:off x="544659" y="5259816"/>
          <a:ext cx="8058151" cy="1035844"/>
        </p:xfrm>
        <a:graphic>
          <a:graphicData uri="http://schemas.openxmlformats.org/drawingml/2006/table">
            <a:tbl>
              <a:tblPr firstRow="1" bandRow="1">
                <a:tableStyleId>{5C22544A-7EE6-4342-B048-85BDC9FD1C3A}</a:tableStyleId>
              </a:tblPr>
              <a:tblGrid>
                <a:gridCol w="1600200"/>
                <a:gridCol w="509667"/>
                <a:gridCol w="1219200"/>
                <a:gridCol w="533400"/>
                <a:gridCol w="2157333"/>
                <a:gridCol w="509667"/>
                <a:gridCol w="1528684"/>
              </a:tblGrid>
              <a:tr h="1035844">
                <a:tc>
                  <a:txBody>
                    <a:bodyPr/>
                    <a:lstStyle/>
                    <a:p>
                      <a:pPr algn="r"/>
                      <a:r>
                        <a:rPr lang="fa-IR" dirty="0" smtClean="0">
                          <a:solidFill>
                            <a:schemeClr val="tx1">
                              <a:lumMod val="95000"/>
                              <a:lumOff val="5000"/>
                            </a:schemeClr>
                          </a:solidFill>
                        </a:rPr>
                        <a:t>تفسیر و گزارش</a:t>
                      </a:r>
                      <a:r>
                        <a:rPr lang="fa-IR" baseline="0" dirty="0" smtClean="0">
                          <a:solidFill>
                            <a:schemeClr val="tx1">
                              <a:lumMod val="95000"/>
                              <a:lumOff val="5000"/>
                            </a:schemeClr>
                          </a:solidFill>
                        </a:rPr>
                        <a:t> یافته ها</a:t>
                      </a:r>
                      <a:endParaRPr lang="en-US" dirty="0">
                        <a:solidFill>
                          <a:schemeClr val="tx1">
                            <a:lumMod val="95000"/>
                            <a:lumOff val="5000"/>
                          </a:schemeClr>
                        </a:solidFill>
                      </a:endParaRPr>
                    </a:p>
                  </a:txBody>
                  <a:tcPr/>
                </a:tc>
                <a:tc>
                  <a:txBody>
                    <a:bodyPr/>
                    <a:lstStyle/>
                    <a:p>
                      <a:endParaRPr lang="en-US" dirty="0"/>
                    </a:p>
                  </a:txBody>
                  <a:tcPr>
                    <a:solidFill>
                      <a:schemeClr val="bg1"/>
                    </a:solidFill>
                  </a:tcPr>
                </a:tc>
                <a:tc>
                  <a:txBody>
                    <a:bodyPr/>
                    <a:lstStyle/>
                    <a:p>
                      <a:pPr algn="r"/>
                      <a:r>
                        <a:rPr lang="fa-IR" dirty="0" smtClean="0">
                          <a:solidFill>
                            <a:schemeClr val="tx1">
                              <a:lumMod val="95000"/>
                              <a:lumOff val="5000"/>
                            </a:schemeClr>
                          </a:solidFill>
                        </a:rPr>
                        <a:t>اجرای</a:t>
                      </a:r>
                      <a:r>
                        <a:rPr lang="fa-IR" baseline="0" dirty="0" smtClean="0">
                          <a:solidFill>
                            <a:schemeClr val="tx1">
                              <a:lumMod val="95000"/>
                              <a:lumOff val="5000"/>
                            </a:schemeClr>
                          </a:solidFill>
                        </a:rPr>
                        <a:t> طرح تحقیقاتی </a:t>
                      </a:r>
                      <a:endParaRPr lang="en-US" dirty="0">
                        <a:solidFill>
                          <a:schemeClr val="tx1">
                            <a:lumMod val="95000"/>
                            <a:lumOff val="5000"/>
                          </a:schemeClr>
                        </a:solidFill>
                      </a:endParaRPr>
                    </a:p>
                  </a:txBody>
                  <a:tcPr/>
                </a:tc>
                <a:tc>
                  <a:txBody>
                    <a:bodyPr/>
                    <a:lstStyle/>
                    <a:p>
                      <a:endParaRPr lang="en-US" dirty="0"/>
                    </a:p>
                  </a:txBody>
                  <a:tcPr>
                    <a:solidFill>
                      <a:schemeClr val="bg1"/>
                    </a:solidFill>
                  </a:tcPr>
                </a:tc>
                <a:tc>
                  <a:txBody>
                    <a:bodyPr/>
                    <a:lstStyle/>
                    <a:p>
                      <a:pPr algn="r"/>
                      <a:r>
                        <a:rPr lang="fa-IR" dirty="0" smtClean="0">
                          <a:solidFill>
                            <a:schemeClr val="tx1">
                              <a:lumMod val="95000"/>
                              <a:lumOff val="5000"/>
                            </a:schemeClr>
                          </a:solidFill>
                        </a:rPr>
                        <a:t>ارائه طرح تحقیقاتی برای گردآوری اطلاعات</a:t>
                      </a:r>
                      <a:endParaRPr lang="en-US" dirty="0">
                        <a:solidFill>
                          <a:schemeClr val="tx1">
                            <a:lumMod val="95000"/>
                            <a:lumOff val="5000"/>
                          </a:schemeClr>
                        </a:solidFill>
                      </a:endParaRPr>
                    </a:p>
                  </a:txBody>
                  <a:tcPr/>
                </a:tc>
                <a:tc>
                  <a:txBody>
                    <a:bodyPr/>
                    <a:lstStyle/>
                    <a:p>
                      <a:endParaRPr lang="en-US" dirty="0"/>
                    </a:p>
                  </a:txBody>
                  <a:tcPr>
                    <a:solidFill>
                      <a:schemeClr val="bg1"/>
                    </a:solidFill>
                  </a:tcPr>
                </a:tc>
                <a:tc>
                  <a:txBody>
                    <a:bodyPr/>
                    <a:lstStyle/>
                    <a:p>
                      <a:pPr algn="r"/>
                      <a:r>
                        <a:rPr lang="fa-IR" sz="1400" dirty="0" smtClean="0">
                          <a:solidFill>
                            <a:schemeClr val="tx1">
                              <a:lumMod val="95000"/>
                              <a:lumOff val="5000"/>
                            </a:schemeClr>
                          </a:solidFill>
                        </a:rPr>
                        <a:t>مشخص کردن مسئله و اهداف تحقیق</a:t>
                      </a:r>
                      <a:endParaRPr lang="en-US" sz="1400" dirty="0">
                        <a:solidFill>
                          <a:schemeClr val="tx1">
                            <a:lumMod val="95000"/>
                            <a:lumOff val="5000"/>
                          </a:schemeClr>
                        </a:solidFill>
                      </a:endParaRPr>
                    </a:p>
                  </a:txBody>
                  <a:tcPr/>
                </a:tc>
              </a:tr>
            </a:tbl>
          </a:graphicData>
        </a:graphic>
      </p:graphicFrame>
      <p:sp>
        <p:nvSpPr>
          <p:cNvPr id="8" name="Left Arrow 7"/>
          <p:cNvSpPr/>
          <p:nvPr/>
        </p:nvSpPr>
        <p:spPr>
          <a:xfrm>
            <a:off x="3810000" y="5912420"/>
            <a:ext cx="457200" cy="399479"/>
          </a:xfrm>
          <a:prstGeom prst="lef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9" name="Left Arrow 8"/>
          <p:cNvSpPr/>
          <p:nvPr/>
        </p:nvSpPr>
        <p:spPr>
          <a:xfrm>
            <a:off x="6477000" y="5912420"/>
            <a:ext cx="457200" cy="399479"/>
          </a:xfrm>
          <a:prstGeom prst="lef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0" name="Left Arrow 9"/>
          <p:cNvSpPr/>
          <p:nvPr/>
        </p:nvSpPr>
        <p:spPr>
          <a:xfrm>
            <a:off x="2019300" y="5912420"/>
            <a:ext cx="457200" cy="399479"/>
          </a:xfrm>
          <a:prstGeom prst="lef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9855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dirty="0" smtClean="0"/>
              <a:t>مشخص کردن مسئله و اهداف تحقیق:</a:t>
            </a:r>
            <a:r>
              <a:rPr lang="en-US" sz="3600" dirty="0" smtClean="0"/>
              <a:t/>
            </a:r>
            <a:br>
              <a:rPr lang="en-US" sz="3600" dirty="0" smtClean="0"/>
            </a:br>
            <a:r>
              <a:rPr lang="fa-IR" sz="1800" dirty="0" smtClean="0">
                <a:cs typeface="B Nazanin" panose="00000400000000000000" pitchFamily="2" charset="-78"/>
              </a:rPr>
              <a:t>مدیران بازاریابی و محققان باید به منظور مشخص کردن مسئله و توافق برسر اهداف با یکدیگر همکاری نزدیکی داشته باشند.</a:t>
            </a:r>
            <a:br>
              <a:rPr lang="fa-IR" sz="1800" dirty="0" smtClean="0">
                <a:cs typeface="B Nazanin" panose="00000400000000000000" pitchFamily="2" charset="-78"/>
              </a:rPr>
            </a:b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lgn="r">
              <a:buNone/>
            </a:pPr>
            <a:r>
              <a:rPr lang="fa-IR" dirty="0" smtClean="0"/>
              <a:t>یک پروژه تحقیقات بازاریابی ممکن است یکی از سه هدف زیر را دنبال کند:</a:t>
            </a:r>
          </a:p>
          <a:p>
            <a:pPr marL="0" indent="0" algn="r">
              <a:buNone/>
            </a:pPr>
            <a:r>
              <a:rPr lang="fa-IR" dirty="0" smtClean="0"/>
              <a:t>1-تحقیق اکتشافی: </a:t>
            </a:r>
            <a:r>
              <a:rPr lang="fa-IR" sz="1600" dirty="0" smtClean="0"/>
              <a:t>هدف این تحقیق اینست که اطلاعات اولیه ای را جمع آوری کند که به مشخص کردن مسئله و ارائه فرضیات کمک کند.</a:t>
            </a:r>
          </a:p>
          <a:p>
            <a:pPr marL="0" indent="0" algn="r">
              <a:buNone/>
            </a:pPr>
            <a:r>
              <a:rPr lang="fa-IR" dirty="0" smtClean="0"/>
              <a:t>2-تحقیق توصیفی: </a:t>
            </a:r>
            <a:r>
              <a:rPr lang="fa-IR" sz="1600" dirty="0" smtClean="0"/>
              <a:t>هدف این تحقیق شرح مواردی است همچون توان بالقوه بازار برای یک محصول یا ساختار جمعیت شناسی و نگرش های مصرف کنندگان که محصول را خریداری می کنند.</a:t>
            </a:r>
          </a:p>
          <a:p>
            <a:pPr marL="0" indent="0" algn="r">
              <a:buNone/>
            </a:pPr>
            <a:endParaRPr lang="fa-IR" sz="1600" dirty="0" smtClean="0"/>
          </a:p>
          <a:p>
            <a:pPr marL="0" indent="0" algn="r">
              <a:buNone/>
            </a:pPr>
            <a:r>
              <a:rPr lang="fa-IR" dirty="0" smtClean="0"/>
              <a:t>3-تحقیق علی: </a:t>
            </a:r>
            <a:r>
              <a:rPr lang="fa-IR" sz="1600" dirty="0" smtClean="0"/>
              <a:t>در این تحقیق هدف آزمودن مفروضات مربوط به روابط علت و معلولی است</a:t>
            </a:r>
          </a:p>
        </p:txBody>
      </p:sp>
    </p:spTree>
    <p:extLst>
      <p:ext uri="{BB962C8B-B14F-4D97-AF65-F5344CB8AC3E}">
        <p14:creationId xmlns:p14="http://schemas.microsoft.com/office/powerpoint/2010/main" val="2027152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883" y="838200"/>
            <a:ext cx="7886700" cy="1325563"/>
          </a:xfrm>
        </p:spPr>
        <p:txBody>
          <a:bodyPr>
            <a:normAutofit fontScale="90000"/>
          </a:bodyPr>
          <a:lstStyle/>
          <a:p>
            <a:pPr algn="r"/>
            <a:r>
              <a:rPr lang="fa-IR" sz="3600" dirty="0" smtClean="0">
                <a:cs typeface="B Nazanin" panose="00000400000000000000" pitchFamily="2" charset="-78"/>
              </a:rPr>
              <a:t>ا</a:t>
            </a:r>
            <a:r>
              <a:rPr lang="fa-IR" sz="3600" b="1" dirty="0" smtClean="0">
                <a:cs typeface="B Nazanin" panose="00000400000000000000" pitchFamily="2" charset="-78"/>
              </a:rPr>
              <a:t>رائه طرح تحقیقاتی:</a:t>
            </a:r>
            <a:r>
              <a:rPr lang="fa-IR" sz="1600" b="1" dirty="0" smtClean="0">
                <a:cs typeface="B Nazanin" panose="00000400000000000000" pitchFamily="2" charset="-78"/>
              </a:rPr>
              <a:t>پس از مشخص شدن اهداف تحقیقات ، محققان باید تعیین کنند که دقیقا به چه اطلاعاتی نیاز دارند و طرحی را جهت گردآوری کارآمد آنها تهیه کنند وآن طرح را به مدیریت ارائه دهند.</a:t>
            </a:r>
            <a:br>
              <a:rPr lang="fa-IR" sz="1600" b="1" dirty="0" smtClean="0">
                <a:cs typeface="B Nazanin" panose="00000400000000000000" pitchFamily="2" charset="-78"/>
              </a:rPr>
            </a:br>
            <a:endParaRPr lang="en-US" sz="3600" b="1" dirty="0">
              <a:cs typeface="B Nazanin" panose="00000400000000000000" pitchFamily="2" charset="-78"/>
            </a:endParaRPr>
          </a:p>
        </p:txBody>
      </p:sp>
      <p:sp>
        <p:nvSpPr>
          <p:cNvPr id="3" name="Content Placeholder 2"/>
          <p:cNvSpPr>
            <a:spLocks noGrp="1"/>
          </p:cNvSpPr>
          <p:nvPr>
            <p:ph idx="1"/>
          </p:nvPr>
        </p:nvSpPr>
        <p:spPr/>
        <p:txBody>
          <a:bodyPr/>
          <a:lstStyle/>
          <a:p>
            <a:pPr marL="0" indent="0" algn="r">
              <a:buNone/>
            </a:pPr>
            <a:r>
              <a:rPr lang="fa-IR" b="1" dirty="0" smtClean="0">
                <a:cs typeface="B Nazanin" panose="00000400000000000000" pitchFamily="2" charset="-78"/>
              </a:rPr>
              <a:t>این </a:t>
            </a:r>
            <a:r>
              <a:rPr lang="fa-IR" b="1" dirty="0">
                <a:cs typeface="B Nazanin" panose="00000400000000000000" pitchFamily="2" charset="-78"/>
              </a:rPr>
              <a:t>طرح </a:t>
            </a:r>
            <a:r>
              <a:rPr lang="fa-IR" b="1" dirty="0" smtClean="0">
                <a:cs typeface="B Nazanin" panose="00000400000000000000" pitchFamily="2" charset="-78"/>
              </a:rPr>
              <a:t>بایددربر </a:t>
            </a:r>
            <a:r>
              <a:rPr lang="fa-IR" b="1" dirty="0">
                <a:cs typeface="B Nazanin" panose="00000400000000000000" pitchFamily="2" charset="-78"/>
              </a:rPr>
              <a:t>دارنده ویژگیهای زیر </a:t>
            </a:r>
            <a:r>
              <a:rPr lang="fa-IR" b="1" dirty="0" smtClean="0">
                <a:cs typeface="B Nazanin" panose="00000400000000000000" pitchFamily="2" charset="-78"/>
              </a:rPr>
              <a:t>باشد:</a:t>
            </a:r>
          </a:p>
          <a:p>
            <a:pPr marL="0" indent="0" algn="r">
              <a:buNone/>
            </a:pPr>
            <a:r>
              <a:rPr lang="fa-IR" sz="1600" b="1" dirty="0" smtClean="0">
                <a:cs typeface="B Nazanin" panose="00000400000000000000" pitchFamily="2" charset="-78"/>
              </a:rPr>
              <a:t>1-منابع داده های موجود را مشخص کند.</a:t>
            </a:r>
          </a:p>
          <a:p>
            <a:pPr marL="0" indent="0" algn="r">
              <a:buNone/>
            </a:pPr>
            <a:r>
              <a:rPr lang="fa-IR" sz="1600" b="1" dirty="0" smtClean="0">
                <a:cs typeface="B Nazanin" panose="00000400000000000000" pitchFamily="2" charset="-78"/>
              </a:rPr>
              <a:t>2-رویکردهای تحقیقاتی خاص ،شیوه تماس،طرح های نمونه گیری و ابزاری که محققان برای جمع آوری داده ها بکار خواهند گرفت را بصورت شفاف بیان کند.</a:t>
            </a:r>
          </a:p>
          <a:p>
            <a:pPr marL="0" indent="0" algn="r">
              <a:buNone/>
            </a:pPr>
            <a:r>
              <a:rPr lang="fa-IR" sz="1600" b="1" dirty="0" smtClean="0">
                <a:cs typeface="B Nazanin" panose="00000400000000000000" pitchFamily="2" charset="-78"/>
              </a:rPr>
              <a:t>3-مسائل مدیریتی موردخطاب و اهداف پژوهش واطلاعاتی که باید کسب شوند به روشی که در نتایج به نحوه تصمیم گیری مدیریت کمک خواهند کرد را پوشش دهد.</a:t>
            </a:r>
          </a:p>
          <a:p>
            <a:pPr marL="0" indent="0" algn="r">
              <a:buNone/>
            </a:pPr>
            <a:r>
              <a:rPr lang="fa-IR" sz="1600" b="1" dirty="0" smtClean="0">
                <a:cs typeface="B Nazanin" panose="00000400000000000000" pitchFamily="2" charset="-78"/>
              </a:rPr>
              <a:t>4- هزینه های انجام پژوهش را در بر داشته باشد.</a:t>
            </a:r>
          </a:p>
          <a:p>
            <a:pPr marL="0" indent="0" algn="r">
              <a:buNone/>
            </a:pPr>
            <a:r>
              <a:rPr lang="fa-IR" sz="1600" b="1" dirty="0" smtClean="0">
                <a:cs typeface="B Nazanin" panose="00000400000000000000" pitchFamily="2" charset="-78"/>
              </a:rPr>
              <a:t>5-طرح تحقیقاتی باید بصورت مکتوب ارائه شود.</a:t>
            </a:r>
            <a:endParaRPr lang="en-US" sz="1600" dirty="0"/>
          </a:p>
        </p:txBody>
      </p:sp>
    </p:spTree>
    <p:extLst>
      <p:ext uri="{BB962C8B-B14F-4D97-AF65-F5344CB8AC3E}">
        <p14:creationId xmlns:p14="http://schemas.microsoft.com/office/powerpoint/2010/main" val="400050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200" dirty="0" smtClean="0">
                <a:cs typeface="B Nazanin" panose="00000400000000000000" pitchFamily="2" charset="-78"/>
              </a:rPr>
              <a:t>برای اینکه طرح پژوهشی نیازهای اطلاعاتی مدیر رابرآورده کند می تواند از داده های ثانویه ، اولیه یا هردو استفاده کند</a:t>
            </a:r>
            <a:endParaRPr lang="en-US" sz="3200" dirty="0">
              <a:cs typeface="B Nazanin" panose="00000400000000000000" pitchFamily="2" charset="-78"/>
            </a:endParaRPr>
          </a:p>
        </p:txBody>
      </p:sp>
      <p:sp>
        <p:nvSpPr>
          <p:cNvPr id="3" name="Content Placeholder 2"/>
          <p:cNvSpPr>
            <a:spLocks noGrp="1"/>
          </p:cNvSpPr>
          <p:nvPr>
            <p:ph idx="1"/>
          </p:nvPr>
        </p:nvSpPr>
        <p:spPr/>
        <p:txBody>
          <a:bodyPr>
            <a:normAutofit fontScale="92500"/>
          </a:bodyPr>
          <a:lstStyle/>
          <a:p>
            <a:pPr marL="0" indent="0" algn="r">
              <a:buNone/>
            </a:pPr>
            <a:endParaRPr lang="fa-IR" sz="3200" dirty="0" smtClean="0">
              <a:cs typeface="B Nazanin" panose="00000400000000000000" pitchFamily="2" charset="-78"/>
            </a:endParaRPr>
          </a:p>
          <a:p>
            <a:pPr marL="0" indent="0" algn="r">
              <a:buNone/>
            </a:pPr>
            <a:r>
              <a:rPr lang="fa-IR" sz="3200" dirty="0" smtClean="0">
                <a:cs typeface="B Nazanin" panose="00000400000000000000" pitchFamily="2" charset="-78"/>
              </a:rPr>
              <a:t>دادههای ثانویه:</a:t>
            </a:r>
            <a:r>
              <a:rPr lang="fa-IR" sz="1600" dirty="0">
                <a:cs typeface="B Nazanin" panose="00000400000000000000" pitchFamily="2" charset="-78"/>
              </a:rPr>
              <a:t> </a:t>
            </a:r>
            <a:r>
              <a:rPr lang="fa-IR" sz="1600" dirty="0" smtClean="0">
                <a:cs typeface="B Nazanin" panose="00000400000000000000" pitchFamily="2" charset="-78"/>
              </a:rPr>
              <a:t>   اطلاعاتی که در حال حاضر در جایی وجود دارند و به منظور هدف دیگری جمع آوری شده اند.منابع داده های ثانویه یا داخلی هستند که شامل گزارش فروش ،اطلاعات مربوط یه مشتریان و گزارشات پیشین تحقیقات بازاریابی است. ویا منابع بیرونی هستند که توسط سازمانهای دولتی و یا غیر دولتی جمع</a:t>
            </a:r>
            <a:r>
              <a:rPr lang="en-US" sz="1600" dirty="0" smtClean="0">
                <a:cs typeface="B Nazanin" panose="00000400000000000000" pitchFamily="2" charset="-78"/>
              </a:rPr>
              <a:t> </a:t>
            </a:r>
            <a:r>
              <a:rPr lang="fa-IR" sz="1600" dirty="0" smtClean="0">
                <a:cs typeface="B Nazanin" panose="00000400000000000000" pitchFamily="2" charset="-78"/>
              </a:rPr>
              <a:t>آوری و منتشر میشوند.</a:t>
            </a:r>
          </a:p>
          <a:p>
            <a:pPr marL="0" indent="0" algn="r">
              <a:buNone/>
            </a:pPr>
            <a:r>
              <a:rPr lang="fa-IR" sz="3200" dirty="0" smtClean="0">
                <a:cs typeface="B Nazanin" panose="00000400000000000000" pitchFamily="2" charset="-78"/>
              </a:rPr>
              <a:t>داده های اولیه:</a:t>
            </a:r>
            <a:r>
              <a:rPr lang="fa-IR" sz="1600" dirty="0">
                <a:cs typeface="B Nazanin" panose="00000400000000000000" pitchFamily="2" charset="-78"/>
              </a:rPr>
              <a:t> </a:t>
            </a:r>
            <a:r>
              <a:rPr lang="fa-IR" sz="1600" dirty="0" smtClean="0">
                <a:cs typeface="B Nazanin" panose="00000400000000000000" pitchFamily="2" charset="-78"/>
              </a:rPr>
              <a:t>  اطلاعات که برای هدف خاصی که در دست بررسی است جمع آوری شده اند.در حقیقت داده ای اولیه برای اولین بار به منظور برآورده ساختن نیازهای خاص یک سازمان جمع آوری میشوند</a:t>
            </a:r>
          </a:p>
          <a:p>
            <a:pPr marL="0" indent="0" algn="r">
              <a:buNone/>
            </a:pPr>
            <a:r>
              <a:rPr lang="fa-IR" sz="1600" dirty="0" smtClean="0">
                <a:cs typeface="B Nazanin" panose="00000400000000000000" pitchFamily="2" charset="-78"/>
              </a:rPr>
              <a:t>جمع آوری دادههای اولیه مستلزم انجام برخی تصمیم گیری ها در مورد 1-رو ش تحقیق 2- شیوه تماس 3- طرح نمونه گیری 4- ابزار تحقیق است.</a:t>
            </a:r>
          </a:p>
          <a:p>
            <a:pPr marL="0" indent="0" algn="r">
              <a:buNone/>
            </a:pPr>
            <a:endParaRPr lang="fa-IR" sz="1600" dirty="0">
              <a:cs typeface="B Nazanin" panose="00000400000000000000" pitchFamily="2" charset="-78"/>
            </a:endParaRPr>
          </a:p>
          <a:p>
            <a:pPr marL="0" indent="0" algn="r">
              <a:buNone/>
            </a:pPr>
            <a:endParaRPr lang="en-US" sz="3200" dirty="0">
              <a:cs typeface="B Nazanin" panose="00000400000000000000" pitchFamily="2" charset="-78"/>
            </a:endParaRPr>
          </a:p>
        </p:txBody>
      </p:sp>
    </p:spTree>
    <p:extLst>
      <p:ext uri="{BB962C8B-B14F-4D97-AF65-F5344CB8AC3E}">
        <p14:creationId xmlns:p14="http://schemas.microsoft.com/office/powerpoint/2010/main" val="32491414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858</TotalTime>
  <Words>1874</Words>
  <Application>Microsoft Office PowerPoint</Application>
  <PresentationFormat>On-screen Show (4:3)</PresentationFormat>
  <Paragraphs>203</Paragraphs>
  <Slides>19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 Nazanin</vt:lpstr>
      <vt:lpstr>Bizarre</vt:lpstr>
      <vt:lpstr>Calibri</vt:lpstr>
      <vt:lpstr>Garamond</vt:lpstr>
      <vt:lpstr>Times New Roman</vt:lpstr>
      <vt:lpstr>Organic</vt:lpstr>
      <vt:lpstr>فصل چهارم  مدیریت اطلاعات بازاریابی به منظور درک مشتری</vt:lpstr>
      <vt:lpstr>اهداف فصل:</vt:lpstr>
      <vt:lpstr>اطلاعات بازاریابی و شناخت مشتری </vt:lpstr>
      <vt:lpstr>سیستم اطلاعات بازاریابی</vt:lpstr>
      <vt:lpstr>ارزیابی نیازهای اطلاعات بازاریابی </vt:lpstr>
      <vt:lpstr>ایجاد اطلاعات مورد نیاز:بازاریاب ها میتواننداطلاعات مورد نیاز خود را از یکی از راههای زیر فراهم کنند.     </vt:lpstr>
      <vt:lpstr>مشخص کردن مسئله و اهداف تحقیق: مدیران بازاریابی و محققان باید به منظور مشخص کردن مسئله و توافق برسر اهداف با یکدیگر همکاری نزدیکی داشته باشند.  </vt:lpstr>
      <vt:lpstr>ارائه طرح تحقیقاتی:پس از مشخص شدن اهداف تحقیقات ، محققان باید تعیین کنند که دقیقا به چه اطلاعاتی نیاز دارند و طرحی را جهت گردآوری کارآمد آنها تهیه کنند وآن طرح را به مدیریت ارائه دهند. </vt:lpstr>
      <vt:lpstr>برای اینکه طرح پژوهشی نیازهای اطلاعاتی مدیر رابرآورده کند می تواند از داده های ثانویه ، اولیه یا هردو استفاده کند</vt:lpstr>
      <vt:lpstr>برنامه ریزی برای جمع آوری داده های اولیه</vt:lpstr>
      <vt:lpstr>نقاط قوت و ضعف شیوه های تماس</vt:lpstr>
      <vt:lpstr>طرح نمونه گیری:پژوهشگران بازاریابی معمولا با مطالعه نمونه کوچکی از کل جامعه مصرف کنندگان نتیجه گیریهایی را انجام میدهند. در شرایط ایده آل ،نمونه باید نماینده کل جمعیت باشد تا محقق بتواند در مورد طرز تفکر و رفتارهای جامعه بزرگتر برآوردهای دقیقی داشته باشد.</vt:lpstr>
      <vt:lpstr>انواع نمونه ها</vt:lpstr>
      <vt:lpstr>ابزارهای تحقیق: </vt:lpstr>
      <vt:lpstr>اجرای طرح تحقیقاتی:</vt:lpstr>
      <vt:lpstr>(CRM)مدیریت روابط با مشتری </vt:lpstr>
      <vt:lpstr>خط مشی عمومی و اصولی در تحقیقات بازار یابی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چهارم  مدیریت اطلاعات بازاریابی به منظور درک مشتری</dc:title>
  <dc:creator>micro</dc:creator>
  <cp:lastModifiedBy>micro</cp:lastModifiedBy>
  <cp:revision>73</cp:revision>
  <dcterms:created xsi:type="dcterms:W3CDTF">2015-03-08T05:04:58Z</dcterms:created>
  <dcterms:modified xsi:type="dcterms:W3CDTF">2015-04-08T18:56:31Z</dcterms:modified>
</cp:coreProperties>
</file>