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2" r:id="rId2"/>
    <p:sldId id="263" r:id="rId3"/>
    <p:sldId id="257" r:id="rId4"/>
    <p:sldId id="269" r:id="rId5"/>
    <p:sldId id="271" r:id="rId6"/>
    <p:sldId id="272" r:id="rId7"/>
    <p:sldId id="273" r:id="rId8"/>
    <p:sldId id="274" r:id="rId9"/>
    <p:sldId id="275" r:id="rId10"/>
    <p:sldId id="276" r:id="rId11"/>
    <p:sldId id="265" r:id="rId12"/>
  </p:sldIdLst>
  <p:sldSz cx="12192000" cy="6858000"/>
  <p:notesSz cx="6858000" cy="9144000"/>
  <p:embeddedFontLst>
    <p:embeddedFont>
      <p:font typeface="Calibri" panose="020F0502020204030204" pitchFamily="34" charset="0"/>
      <p:regular r:id="rId14"/>
      <p:bold r:id="rId15"/>
    </p:embeddedFont>
    <p:embeddedFont>
      <p:font typeface="Calibri Light" panose="020F0302020204030204" pitchFamily="34" charset="0"/>
      <p:regular r:id="rId16"/>
    </p:embeddedFont>
    <p:embeddedFont>
      <p:font typeface="IRANSans Black" panose="020B0506030804020204" pitchFamily="34" charset="-78"/>
      <p:bold r:id="rId17"/>
    </p:embeddedFont>
    <p:embeddedFont>
      <p:font typeface="IRANSans Medium" panose="020B0506030804020204" pitchFamily="34" charset="-78"/>
      <p:regular r:id="rId18"/>
    </p:embeddedFont>
    <p:embeddedFont>
      <p:font typeface="IRANSans(FaNum)" panose="020B0604020202020204" charset="-78"/>
      <p:regular r:id="rId19"/>
      <p:bold r:id="rId20"/>
    </p:embeddedFont>
    <p:embeddedFont>
      <p:font typeface="IRANSansDN" panose="020B0506030804020204" pitchFamily="34" charset="-78"/>
      <p:regular r:id="rId21"/>
      <p:bold r:id="rId22"/>
    </p:embeddedFont>
    <p:embeddedFont>
      <p:font typeface="IRANSansDN Light" panose="020B0506030804020204" pitchFamily="34" charset="-78"/>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0CA6FE"/>
    <a:srgbClr val="FFE699"/>
    <a:srgbClr val="0C88FE"/>
    <a:srgbClr val="E7E6E6"/>
    <a:srgbClr val="018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2304A-19C6-4D4C-A299-96026504014B}"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69EB9-5359-4CA9-9200-055ED32249D7}" type="slidenum">
              <a:rPr lang="en-US" smtClean="0"/>
              <a:t>‹#›</a:t>
            </a:fld>
            <a:endParaRPr lang="en-US"/>
          </a:p>
        </p:txBody>
      </p:sp>
    </p:spTree>
    <p:extLst>
      <p:ext uri="{BB962C8B-B14F-4D97-AF65-F5344CB8AC3E}">
        <p14:creationId xmlns:p14="http://schemas.microsoft.com/office/powerpoint/2010/main" val="261737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B0DD-2C13-4688-8E51-8F0899A42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9953C-E503-4E86-9F32-46DA0C449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15274F-0F56-4139-9756-5620446D3CDF}"/>
              </a:ext>
            </a:extLst>
          </p:cNvPr>
          <p:cNvSpPr>
            <a:spLocks noGrp="1"/>
          </p:cNvSpPr>
          <p:nvPr>
            <p:ph type="dt" sz="half" idx="10"/>
          </p:nvPr>
        </p:nvSpPr>
        <p:spPr/>
        <p:txBody>
          <a:bodyPr/>
          <a:lstStyle/>
          <a:p>
            <a:fld id="{8F93854D-34A1-4020-B89E-36D3354EB200}" type="datetime1">
              <a:rPr lang="en-US" smtClean="0"/>
              <a:t>12/18/2022</a:t>
            </a:fld>
            <a:endParaRPr lang="en-US"/>
          </a:p>
        </p:txBody>
      </p:sp>
      <p:sp>
        <p:nvSpPr>
          <p:cNvPr id="5" name="Footer Placeholder 4">
            <a:extLst>
              <a:ext uri="{FF2B5EF4-FFF2-40B4-BE49-F238E27FC236}">
                <a16:creationId xmlns:a16="http://schemas.microsoft.com/office/drawing/2014/main" id="{EA617425-5D88-42F8-AF10-C13689ECF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25C44-9266-4E26-B62D-6BC77289E9F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4665275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8609-E9B2-49C7-92A2-DA826EF7F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FBBFF-1DDC-4F15-93B5-A14EB6D6AD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D01AE-B7F8-4928-9B58-1D064223DA97}"/>
              </a:ext>
            </a:extLst>
          </p:cNvPr>
          <p:cNvSpPr>
            <a:spLocks noGrp="1"/>
          </p:cNvSpPr>
          <p:nvPr>
            <p:ph type="dt" sz="half" idx="10"/>
          </p:nvPr>
        </p:nvSpPr>
        <p:spPr/>
        <p:txBody>
          <a:bodyPr/>
          <a:lstStyle/>
          <a:p>
            <a:fld id="{DA1A01B4-A48A-4C3B-8762-58FE1D73664D}" type="datetime1">
              <a:rPr lang="en-US" smtClean="0"/>
              <a:t>12/18/2022</a:t>
            </a:fld>
            <a:endParaRPr lang="en-US"/>
          </a:p>
        </p:txBody>
      </p:sp>
      <p:sp>
        <p:nvSpPr>
          <p:cNvPr id="5" name="Footer Placeholder 4">
            <a:extLst>
              <a:ext uri="{FF2B5EF4-FFF2-40B4-BE49-F238E27FC236}">
                <a16:creationId xmlns:a16="http://schemas.microsoft.com/office/drawing/2014/main" id="{16A9E602-CBEF-4EAF-ADC3-8FC4D84F0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424B8-50D9-4695-8158-BEE375FE995C}"/>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9132791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01CAD-E9B0-44DA-9C37-712033EC2B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5D8D5-88FB-4646-9F00-CC594E97E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6A300-4F6A-408B-AE32-DCA0108149E2}"/>
              </a:ext>
            </a:extLst>
          </p:cNvPr>
          <p:cNvSpPr>
            <a:spLocks noGrp="1"/>
          </p:cNvSpPr>
          <p:nvPr>
            <p:ph type="dt" sz="half" idx="10"/>
          </p:nvPr>
        </p:nvSpPr>
        <p:spPr/>
        <p:txBody>
          <a:bodyPr/>
          <a:lstStyle/>
          <a:p>
            <a:fld id="{EFB52469-B3FA-493C-BF7D-FDD02C0B351C}" type="datetime1">
              <a:rPr lang="en-US" smtClean="0"/>
              <a:t>12/18/2022</a:t>
            </a:fld>
            <a:endParaRPr lang="en-US"/>
          </a:p>
        </p:txBody>
      </p:sp>
      <p:sp>
        <p:nvSpPr>
          <p:cNvPr id="5" name="Footer Placeholder 4">
            <a:extLst>
              <a:ext uri="{FF2B5EF4-FFF2-40B4-BE49-F238E27FC236}">
                <a16:creationId xmlns:a16="http://schemas.microsoft.com/office/drawing/2014/main" id="{86359329-EFC1-490A-9D45-2A4830825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1C49A-CC79-47A9-8BEC-9548E69281A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955528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2242-68AD-41F9-B339-31C238182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E4A53-E0FE-4273-A03E-9BE60F0AB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8B214-0DB7-43EB-89EB-E3FAD7982D8B}"/>
              </a:ext>
            </a:extLst>
          </p:cNvPr>
          <p:cNvSpPr>
            <a:spLocks noGrp="1"/>
          </p:cNvSpPr>
          <p:nvPr>
            <p:ph type="dt" sz="half" idx="10"/>
          </p:nvPr>
        </p:nvSpPr>
        <p:spPr/>
        <p:txBody>
          <a:bodyPr/>
          <a:lstStyle/>
          <a:p>
            <a:fld id="{E76FD328-8607-4D6D-AFC4-588AEE03630F}" type="datetime1">
              <a:rPr lang="en-US" smtClean="0"/>
              <a:t>12/18/2022</a:t>
            </a:fld>
            <a:endParaRPr lang="en-US"/>
          </a:p>
        </p:txBody>
      </p:sp>
      <p:sp>
        <p:nvSpPr>
          <p:cNvPr id="5" name="Footer Placeholder 4">
            <a:extLst>
              <a:ext uri="{FF2B5EF4-FFF2-40B4-BE49-F238E27FC236}">
                <a16:creationId xmlns:a16="http://schemas.microsoft.com/office/drawing/2014/main" id="{540D90C1-52C5-4C92-B0DD-C32A92806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5E392-0470-4553-85CA-0EA8DD81B76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111283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C58-0FA0-4794-A21C-808B30694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A34DB-1059-4535-BBA5-B85AB4709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E0ABE-27EB-403F-B5DC-86A3775EFAE1}"/>
              </a:ext>
            </a:extLst>
          </p:cNvPr>
          <p:cNvSpPr>
            <a:spLocks noGrp="1"/>
          </p:cNvSpPr>
          <p:nvPr>
            <p:ph type="dt" sz="half" idx="10"/>
          </p:nvPr>
        </p:nvSpPr>
        <p:spPr/>
        <p:txBody>
          <a:bodyPr/>
          <a:lstStyle/>
          <a:p>
            <a:fld id="{DA0E698C-A623-4D0C-8748-64ECBAC4E398}" type="datetime1">
              <a:rPr lang="en-US" smtClean="0"/>
              <a:t>12/18/2022</a:t>
            </a:fld>
            <a:endParaRPr lang="en-US"/>
          </a:p>
        </p:txBody>
      </p:sp>
      <p:sp>
        <p:nvSpPr>
          <p:cNvPr id="5" name="Footer Placeholder 4">
            <a:extLst>
              <a:ext uri="{FF2B5EF4-FFF2-40B4-BE49-F238E27FC236}">
                <a16:creationId xmlns:a16="http://schemas.microsoft.com/office/drawing/2014/main" id="{571996E6-FF07-43A9-A9DD-4525F5E35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15471-6275-4FD8-983E-70520B769296}"/>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426760480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DC97-2500-49B2-92F7-B4573CE5E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49E7C-61FA-44E4-88D7-1F8B80245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FAF96-7188-4523-B48B-11C892F3D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0EADB-8AFF-4FF2-BC4E-DB66E20E7165}"/>
              </a:ext>
            </a:extLst>
          </p:cNvPr>
          <p:cNvSpPr>
            <a:spLocks noGrp="1"/>
          </p:cNvSpPr>
          <p:nvPr>
            <p:ph type="dt" sz="half" idx="10"/>
          </p:nvPr>
        </p:nvSpPr>
        <p:spPr/>
        <p:txBody>
          <a:bodyPr/>
          <a:lstStyle/>
          <a:p>
            <a:fld id="{98D8A66F-E087-4865-A892-FB32833BE25F}" type="datetime1">
              <a:rPr lang="en-US" smtClean="0"/>
              <a:t>12/18/2022</a:t>
            </a:fld>
            <a:endParaRPr lang="en-US"/>
          </a:p>
        </p:txBody>
      </p:sp>
      <p:sp>
        <p:nvSpPr>
          <p:cNvPr id="6" name="Footer Placeholder 5">
            <a:extLst>
              <a:ext uri="{FF2B5EF4-FFF2-40B4-BE49-F238E27FC236}">
                <a16:creationId xmlns:a16="http://schemas.microsoft.com/office/drawing/2014/main" id="{5CDEDB02-BDAC-4E1E-9D08-34866AC83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69336-C0EB-4DF6-85AB-325BDA1D16D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1613185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8C4F-437A-4F23-A3C7-87D37F18D9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24290-73D1-4E0F-AE79-5AC2B37EA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EBA5D-3B04-4EC5-BC92-CD045810E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CB031-AABA-4064-A311-4BEB307B5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DB7E8-16E0-4165-B002-0F8626032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731E8-D580-4AC7-8ADE-D955D975CA10}"/>
              </a:ext>
            </a:extLst>
          </p:cNvPr>
          <p:cNvSpPr>
            <a:spLocks noGrp="1"/>
          </p:cNvSpPr>
          <p:nvPr>
            <p:ph type="dt" sz="half" idx="10"/>
          </p:nvPr>
        </p:nvSpPr>
        <p:spPr/>
        <p:txBody>
          <a:bodyPr/>
          <a:lstStyle/>
          <a:p>
            <a:fld id="{005E0CB6-3D80-4550-820E-81AE0F0C8320}" type="datetime1">
              <a:rPr lang="en-US" smtClean="0"/>
              <a:t>12/18/2022</a:t>
            </a:fld>
            <a:endParaRPr lang="en-US"/>
          </a:p>
        </p:txBody>
      </p:sp>
      <p:sp>
        <p:nvSpPr>
          <p:cNvPr id="8" name="Footer Placeholder 7">
            <a:extLst>
              <a:ext uri="{FF2B5EF4-FFF2-40B4-BE49-F238E27FC236}">
                <a16:creationId xmlns:a16="http://schemas.microsoft.com/office/drawing/2014/main" id="{DABD5429-7283-4C52-B824-E45C557D2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02CA2-30DA-47FD-8CE8-A628AA1108DA}"/>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0690738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2B85-299D-4507-B46E-54DFCB431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CE148-5C1D-407E-B2F4-7C8899882587}"/>
              </a:ext>
            </a:extLst>
          </p:cNvPr>
          <p:cNvSpPr>
            <a:spLocks noGrp="1"/>
          </p:cNvSpPr>
          <p:nvPr>
            <p:ph type="dt" sz="half" idx="10"/>
          </p:nvPr>
        </p:nvSpPr>
        <p:spPr/>
        <p:txBody>
          <a:bodyPr/>
          <a:lstStyle/>
          <a:p>
            <a:fld id="{E019EF1B-87FB-4573-B34B-CCEBA610B081}" type="datetime1">
              <a:rPr lang="en-US" smtClean="0"/>
              <a:t>12/18/2022</a:t>
            </a:fld>
            <a:endParaRPr lang="en-US"/>
          </a:p>
        </p:txBody>
      </p:sp>
      <p:sp>
        <p:nvSpPr>
          <p:cNvPr id="4" name="Footer Placeholder 3">
            <a:extLst>
              <a:ext uri="{FF2B5EF4-FFF2-40B4-BE49-F238E27FC236}">
                <a16:creationId xmlns:a16="http://schemas.microsoft.com/office/drawing/2014/main" id="{22CDB3AD-FCD4-439C-8CA6-9B1B94FF8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8154D-07F4-476B-8C8F-15F6191DABC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069077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9E27A-464E-4966-BC20-CDA13CCC8936}"/>
              </a:ext>
            </a:extLst>
          </p:cNvPr>
          <p:cNvSpPr>
            <a:spLocks noGrp="1"/>
          </p:cNvSpPr>
          <p:nvPr>
            <p:ph type="dt" sz="half" idx="10"/>
          </p:nvPr>
        </p:nvSpPr>
        <p:spPr/>
        <p:txBody>
          <a:bodyPr/>
          <a:lstStyle/>
          <a:p>
            <a:fld id="{9E9A0171-7CF7-4A11-85AC-7F561016D31C}" type="datetime1">
              <a:rPr lang="en-US" smtClean="0"/>
              <a:t>12/18/2022</a:t>
            </a:fld>
            <a:endParaRPr lang="en-US"/>
          </a:p>
        </p:txBody>
      </p:sp>
      <p:sp>
        <p:nvSpPr>
          <p:cNvPr id="3" name="Footer Placeholder 2">
            <a:extLst>
              <a:ext uri="{FF2B5EF4-FFF2-40B4-BE49-F238E27FC236}">
                <a16:creationId xmlns:a16="http://schemas.microsoft.com/office/drawing/2014/main" id="{448A549D-08A1-4CAF-9128-C977FE6CF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42E1C7-7574-4DA4-B56C-7F09462FE4F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314978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34D5-845C-4B64-8726-F35410307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15875-3AFE-4F4F-9BEE-FC676248D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69DA54-7526-4E68-87E9-74B6C5C1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47C48-6AB5-4C08-8923-49C1D9BA42DB}"/>
              </a:ext>
            </a:extLst>
          </p:cNvPr>
          <p:cNvSpPr>
            <a:spLocks noGrp="1"/>
          </p:cNvSpPr>
          <p:nvPr>
            <p:ph type="dt" sz="half" idx="10"/>
          </p:nvPr>
        </p:nvSpPr>
        <p:spPr/>
        <p:txBody>
          <a:bodyPr/>
          <a:lstStyle/>
          <a:p>
            <a:fld id="{EA846799-3394-4BAA-B03E-FE8D58C1862D}" type="datetime1">
              <a:rPr lang="en-US" smtClean="0"/>
              <a:t>12/18/2022</a:t>
            </a:fld>
            <a:endParaRPr lang="en-US"/>
          </a:p>
        </p:txBody>
      </p:sp>
      <p:sp>
        <p:nvSpPr>
          <p:cNvPr id="6" name="Footer Placeholder 5">
            <a:extLst>
              <a:ext uri="{FF2B5EF4-FFF2-40B4-BE49-F238E27FC236}">
                <a16:creationId xmlns:a16="http://schemas.microsoft.com/office/drawing/2014/main" id="{7EAB3E37-AA89-41DB-BAB1-86A9013C8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3DFC2-839D-45DC-829B-938A1615FF5F}"/>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80958537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6496-D07F-421D-A1EE-298CAF62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C7AC2-4AC4-43A8-8929-B4D3349B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3A75B-09AF-45FD-9FAE-69650DEE2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4BFFE-7EDF-4A32-AE4A-8D9B02E46C18}"/>
              </a:ext>
            </a:extLst>
          </p:cNvPr>
          <p:cNvSpPr>
            <a:spLocks noGrp="1"/>
          </p:cNvSpPr>
          <p:nvPr>
            <p:ph type="dt" sz="half" idx="10"/>
          </p:nvPr>
        </p:nvSpPr>
        <p:spPr/>
        <p:txBody>
          <a:bodyPr/>
          <a:lstStyle/>
          <a:p>
            <a:fld id="{E76BF7B9-4753-4499-ABBB-E27F4D2F617B}" type="datetime1">
              <a:rPr lang="en-US" smtClean="0"/>
              <a:t>12/18/2022</a:t>
            </a:fld>
            <a:endParaRPr lang="en-US"/>
          </a:p>
        </p:txBody>
      </p:sp>
      <p:sp>
        <p:nvSpPr>
          <p:cNvPr id="6" name="Footer Placeholder 5">
            <a:extLst>
              <a:ext uri="{FF2B5EF4-FFF2-40B4-BE49-F238E27FC236}">
                <a16:creationId xmlns:a16="http://schemas.microsoft.com/office/drawing/2014/main" id="{F8F3FE73-F9D1-4F68-9E76-E111CCFF1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67AB4-6753-45D0-BE10-4ED768CCBD7D}"/>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7498331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CCA5D-68BC-4CEF-9845-09DC5C81B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A5DE-9A63-4A44-B412-90B327424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3009-4B7F-4EAF-AAB0-D9C548E3E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4D7B8-FB07-4E17-AD6E-87CC6D8A374A}" type="datetime1">
              <a:rPr lang="en-US" smtClean="0"/>
              <a:t>12/18/2022</a:t>
            </a:fld>
            <a:endParaRPr lang="en-US"/>
          </a:p>
        </p:txBody>
      </p:sp>
      <p:sp>
        <p:nvSpPr>
          <p:cNvPr id="5" name="Footer Placeholder 4">
            <a:extLst>
              <a:ext uri="{FF2B5EF4-FFF2-40B4-BE49-F238E27FC236}">
                <a16:creationId xmlns:a16="http://schemas.microsoft.com/office/drawing/2014/main" id="{DF4986D3-E619-4B44-9839-96C8EBD52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9EE41-216C-4CB7-864E-E149096E6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9F4A4-55A9-4704-B865-71C58301C2D8}" type="slidenum">
              <a:rPr lang="en-US" smtClean="0"/>
              <a:t>‹#›</a:t>
            </a:fld>
            <a:endParaRPr lang="en-US"/>
          </a:p>
        </p:txBody>
      </p:sp>
    </p:spTree>
    <p:extLst>
      <p:ext uri="{BB962C8B-B14F-4D97-AF65-F5344CB8AC3E}">
        <p14:creationId xmlns:p14="http://schemas.microsoft.com/office/powerpoint/2010/main" val="177244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F3E803-FB82-4923-AB06-DC328750CE38}"/>
              </a:ext>
            </a:extLst>
          </p:cNvPr>
          <p:cNvSpPr/>
          <p:nvPr/>
        </p:nvSpPr>
        <p:spPr>
          <a:xfrm>
            <a:off x="771524" y="423863"/>
            <a:ext cx="6438900" cy="6010275"/>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2C3C04-8D3C-4FB0-9F38-9A7A76408BDD}"/>
              </a:ext>
            </a:extLst>
          </p:cNvPr>
          <p:cNvSpPr/>
          <p:nvPr/>
        </p:nvSpPr>
        <p:spPr>
          <a:xfrm>
            <a:off x="5743576" y="123348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B68C5C-2E67-4A58-9F63-91C33A33A401}"/>
              </a:ext>
            </a:extLst>
          </p:cNvPr>
          <p:cNvSpPr/>
          <p:nvPr/>
        </p:nvSpPr>
        <p:spPr>
          <a:xfrm>
            <a:off x="5743576" y="2767013"/>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47C549-5A31-4D34-95BC-C1F8FCC29432}"/>
              </a:ext>
            </a:extLst>
          </p:cNvPr>
          <p:cNvSpPr/>
          <p:nvPr/>
        </p:nvSpPr>
        <p:spPr>
          <a:xfrm>
            <a:off x="5743576" y="430053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12FA69-F295-4BF6-A89D-4BEC05557741}"/>
              </a:ext>
            </a:extLst>
          </p:cNvPr>
          <p:cNvSpPr txBox="1"/>
          <p:nvPr/>
        </p:nvSpPr>
        <p:spPr>
          <a:xfrm>
            <a:off x="6052326" y="1581939"/>
            <a:ext cx="5059397" cy="646331"/>
          </a:xfrm>
          <a:prstGeom prst="rect">
            <a:avLst/>
          </a:prstGeom>
          <a:noFill/>
        </p:spPr>
        <p:txBody>
          <a:bodyPr wrap="none" rtlCol="0">
            <a:spAutoFit/>
          </a:bodyPr>
          <a:lstStyle/>
          <a:p>
            <a:pPr algn="ctr" rtl="1"/>
            <a:r>
              <a:rPr lang="fa-IR" sz="3600" b="1" dirty="0">
                <a:solidFill>
                  <a:schemeClr val="accent4">
                    <a:lumMod val="50000"/>
                  </a:schemeClr>
                </a:solidFill>
                <a:latin typeface="IRANSansDN" panose="020B0506030804020204" pitchFamily="34" charset="-78"/>
                <a:cs typeface="IRANSansDN" panose="020B0506030804020204" pitchFamily="34" charset="-78"/>
              </a:rPr>
              <a:t>پروژه ترجمه زبان انگلیسی</a:t>
            </a:r>
            <a:endParaRPr lang="en-US" sz="3600" b="1" dirty="0">
              <a:solidFill>
                <a:schemeClr val="accent4">
                  <a:lumMod val="50000"/>
                </a:schemeClr>
              </a:solidFill>
              <a:latin typeface="IRANSansDN" panose="020B0506030804020204" pitchFamily="34" charset="-78"/>
              <a:cs typeface="IRANSansDN" panose="020B0506030804020204" pitchFamily="34" charset="-78"/>
            </a:endParaRPr>
          </a:p>
        </p:txBody>
      </p:sp>
      <p:sp>
        <p:nvSpPr>
          <p:cNvPr id="11" name="TextBox 10">
            <a:extLst>
              <a:ext uri="{FF2B5EF4-FFF2-40B4-BE49-F238E27FC236}">
                <a16:creationId xmlns:a16="http://schemas.microsoft.com/office/drawing/2014/main" id="{4D18457D-9908-4E05-BB3F-0D89A3B0F534}"/>
              </a:ext>
            </a:extLst>
          </p:cNvPr>
          <p:cNvSpPr txBox="1"/>
          <p:nvPr/>
        </p:nvSpPr>
        <p:spPr>
          <a:xfrm>
            <a:off x="6433038" y="2944252"/>
            <a:ext cx="4297971" cy="884858"/>
          </a:xfrm>
          <a:prstGeom prst="rect">
            <a:avLst/>
          </a:prstGeom>
          <a:noFill/>
        </p:spPr>
        <p:txBody>
          <a:bodyPr wrap="none" rtlCol="0">
            <a:spAutoFit/>
          </a:bodyPr>
          <a:lstStyle/>
          <a:p>
            <a:pPr algn="ctr" rtl="1"/>
            <a:r>
              <a:rPr lang="en-US" sz="2400" dirty="0">
                <a:solidFill>
                  <a:schemeClr val="accent4">
                    <a:lumMod val="50000"/>
                  </a:schemeClr>
                </a:solidFill>
                <a:latin typeface="IRANSans Black" panose="020B0506030804020204" pitchFamily="34" charset="-78"/>
                <a:cs typeface="IRANSans Black" panose="020B0506030804020204" pitchFamily="34" charset="-78"/>
              </a:rPr>
              <a:t>Active 4 - Unit 7 - Chapter 2 </a:t>
            </a:r>
          </a:p>
          <a:p>
            <a:pPr algn="ctr" rtl="1">
              <a:lnSpc>
                <a:spcPct val="150000"/>
              </a:lnSpc>
            </a:pPr>
            <a:r>
              <a:rPr lang="en-US" sz="2000" dirty="0">
                <a:solidFill>
                  <a:schemeClr val="accent4">
                    <a:lumMod val="50000"/>
                  </a:schemeClr>
                </a:solidFill>
                <a:latin typeface="IRANSans Black" panose="020B0506030804020204" pitchFamily="34" charset="-78"/>
                <a:cs typeface="IRANSans Black" panose="020B0506030804020204" pitchFamily="34" charset="-78"/>
              </a:rPr>
              <a:t>Genetically Modified Food</a:t>
            </a:r>
            <a:endParaRPr lang="en-US" sz="2000" b="1" dirty="0">
              <a:solidFill>
                <a:schemeClr val="accent4">
                  <a:lumMod val="50000"/>
                </a:schemeClr>
              </a:solidFill>
              <a:latin typeface="IRANSans Black" panose="020B0506030804020204" pitchFamily="34" charset="-78"/>
              <a:cs typeface="IRANSans Black" panose="020B0506030804020204" pitchFamily="34" charset="-78"/>
            </a:endParaRPr>
          </a:p>
        </p:txBody>
      </p:sp>
      <p:sp>
        <p:nvSpPr>
          <p:cNvPr id="12" name="TextBox 11">
            <a:extLst>
              <a:ext uri="{FF2B5EF4-FFF2-40B4-BE49-F238E27FC236}">
                <a16:creationId xmlns:a16="http://schemas.microsoft.com/office/drawing/2014/main" id="{DE0CBA7C-EB25-48A2-88F5-39EF0C829992}"/>
              </a:ext>
            </a:extLst>
          </p:cNvPr>
          <p:cNvSpPr txBox="1"/>
          <p:nvPr/>
        </p:nvSpPr>
        <p:spPr>
          <a:xfrm>
            <a:off x="6016263" y="4731693"/>
            <a:ext cx="5131533" cy="523220"/>
          </a:xfrm>
          <a:prstGeom prst="rect">
            <a:avLst/>
          </a:prstGeom>
          <a:noFill/>
        </p:spPr>
        <p:txBody>
          <a:bodyPr wrap="none" rtlCol="0">
            <a:spAutoFit/>
          </a:bodyPr>
          <a:lstStyle/>
          <a:p>
            <a:pPr algn="ctr" rtl="1"/>
            <a:r>
              <a:rPr lang="fa-IR" sz="2800" b="1" dirty="0">
                <a:solidFill>
                  <a:schemeClr val="accent4">
                    <a:lumMod val="50000"/>
                  </a:schemeClr>
                </a:solidFill>
                <a:latin typeface="IRANSansDN Light" panose="020B0506030804020204" pitchFamily="34" charset="-78"/>
                <a:cs typeface="IRANSansDN Light" panose="020B0506030804020204" pitchFamily="34" charset="-78"/>
              </a:rPr>
              <a:t>مترجمان</a:t>
            </a:r>
            <a:r>
              <a:rPr lang="fa-IR" sz="2400" dirty="0">
                <a:solidFill>
                  <a:schemeClr val="accent4">
                    <a:lumMod val="50000"/>
                  </a:schemeClr>
                </a:solidFill>
                <a:latin typeface="IRANSansDN Light" panose="020B0506030804020204" pitchFamily="34" charset="-78"/>
                <a:cs typeface="IRANSansDN Light" panose="020B0506030804020204" pitchFamily="34" charset="-78"/>
              </a:rPr>
              <a:t>: رادین علی نژاد– محمد قطبی</a:t>
            </a:r>
            <a:endParaRPr lang="en-US" sz="2400" b="1" dirty="0">
              <a:solidFill>
                <a:schemeClr val="accent4">
                  <a:lumMod val="50000"/>
                </a:schemeClr>
              </a:solidFill>
              <a:latin typeface="IRANSansDN Light" panose="020B0506030804020204" pitchFamily="34" charset="-78"/>
              <a:cs typeface="IRANSansDN Light" panose="020B0506030804020204" pitchFamily="34" charset="-78"/>
            </a:endParaRPr>
          </a:p>
        </p:txBody>
      </p:sp>
      <p:sp>
        <p:nvSpPr>
          <p:cNvPr id="16" name="TextBox 15">
            <a:extLst>
              <a:ext uri="{FF2B5EF4-FFF2-40B4-BE49-F238E27FC236}">
                <a16:creationId xmlns:a16="http://schemas.microsoft.com/office/drawing/2014/main" id="{5F9C7A0F-DAE4-4FAB-812E-67C03F613350}"/>
              </a:ext>
            </a:extLst>
          </p:cNvPr>
          <p:cNvSpPr txBox="1"/>
          <p:nvPr/>
        </p:nvSpPr>
        <p:spPr>
          <a:xfrm>
            <a:off x="8181915" y="5924550"/>
            <a:ext cx="1096775" cy="369332"/>
          </a:xfrm>
          <a:prstGeom prst="rect">
            <a:avLst/>
          </a:prstGeom>
          <a:noFill/>
        </p:spPr>
        <p:txBody>
          <a:bodyPr wrap="none" rtlCol="0">
            <a:spAutoFit/>
          </a:bodyPr>
          <a:lstStyle/>
          <a:p>
            <a:pPr algn="r" rtl="1"/>
            <a:r>
              <a:rPr lang="en-US" dirty="0">
                <a:solidFill>
                  <a:schemeClr val="accent4">
                    <a:lumMod val="50000"/>
                  </a:schemeClr>
                </a:solidFill>
                <a:latin typeface="IRANSans(FaNum)" panose="02040503050201020203" pitchFamily="18" charset="-78"/>
                <a:cs typeface="IRANSans(FaNum)" panose="02040503050201020203" pitchFamily="18" charset="-78"/>
              </a:rPr>
              <a:t>1401-1402</a:t>
            </a:r>
          </a:p>
        </p:txBody>
      </p:sp>
      <p:pic>
        <p:nvPicPr>
          <p:cNvPr id="3" name="Picture 2">
            <a:extLst>
              <a:ext uri="{FF2B5EF4-FFF2-40B4-BE49-F238E27FC236}">
                <a16:creationId xmlns:a16="http://schemas.microsoft.com/office/drawing/2014/main" id="{58B4CE4E-426F-1E52-79D7-3EA62000FF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5367" y="617089"/>
            <a:ext cx="4384366" cy="5491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62548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13;p34">
            <a:extLst>
              <a:ext uri="{FF2B5EF4-FFF2-40B4-BE49-F238E27FC236}">
                <a16:creationId xmlns:a16="http://schemas.microsoft.com/office/drawing/2014/main" id="{50855DC6-E769-7234-72D6-0967995E7133}"/>
              </a:ext>
            </a:extLst>
          </p:cNvPr>
          <p:cNvSpPr txBox="1">
            <a:spLocks/>
          </p:cNvSpPr>
          <p:nvPr/>
        </p:nvSpPr>
        <p:spPr>
          <a:xfrm>
            <a:off x="373432" y="1253079"/>
            <a:ext cx="5326602" cy="352310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“A good example is the "fat free" claim made on some products. Because of the ambiguity surrounding voluntary labeling, it's been determined that clearer rules are needed. The GM debate makes us consider the role technology has in our lives. What makes this debate unique is that every meal we eat is at its very core. And that fact means one thing: it's an issue that will be discussed not only around policy tables, but dinner tables as well. </a:t>
            </a:r>
          </a:p>
        </p:txBody>
      </p:sp>
    </p:spTree>
    <p:extLst>
      <p:ext uri="{BB962C8B-B14F-4D97-AF65-F5344CB8AC3E}">
        <p14:creationId xmlns:p14="http://schemas.microsoft.com/office/powerpoint/2010/main" val="292594635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858B9-4426-499E-957A-D0686556EB3D}"/>
              </a:ext>
            </a:extLst>
          </p:cNvPr>
          <p:cNvSpPr>
            <a:spLocks noGrp="1"/>
          </p:cNvSpPr>
          <p:nvPr>
            <p:ph type="sldNum" sz="quarter" idx="12"/>
          </p:nvPr>
        </p:nvSpPr>
        <p:spPr/>
        <p:txBody>
          <a:bodyPr/>
          <a:lstStyle/>
          <a:p>
            <a:fld id="{B719F4A4-55A9-4704-B865-71C58301C2D8}" type="slidenum">
              <a:rPr lang="en-US" smtClean="0"/>
              <a:t>11</a:t>
            </a:fld>
            <a:endParaRPr lang="en-US"/>
          </a:p>
        </p:txBody>
      </p:sp>
      <p:sp>
        <p:nvSpPr>
          <p:cNvPr id="3" name="Rectangle 2">
            <a:extLst>
              <a:ext uri="{FF2B5EF4-FFF2-40B4-BE49-F238E27FC236}">
                <a16:creationId xmlns:a16="http://schemas.microsoft.com/office/drawing/2014/main" id="{E8626D77-6919-42EA-9121-F04980B95CE7}"/>
              </a:ext>
            </a:extLst>
          </p:cNvPr>
          <p:cNvSpPr/>
          <p:nvPr/>
        </p:nvSpPr>
        <p:spPr>
          <a:xfrm>
            <a:off x="285750" y="247834"/>
            <a:ext cx="11620500" cy="6362333"/>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4A0CAF-E563-48C1-BDC7-F39DC21C1C77}"/>
              </a:ext>
            </a:extLst>
          </p:cNvPr>
          <p:cNvSpPr/>
          <p:nvPr/>
        </p:nvSpPr>
        <p:spPr>
          <a:xfrm>
            <a:off x="4130040" y="1463040"/>
            <a:ext cx="3931920" cy="3931920"/>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4CE3427D-E38B-4F81-AD91-B96478347B6A}"/>
              </a:ext>
            </a:extLst>
          </p:cNvPr>
          <p:cNvGrpSpPr/>
          <p:nvPr/>
        </p:nvGrpSpPr>
        <p:grpSpPr>
          <a:xfrm>
            <a:off x="3302000" y="635000"/>
            <a:ext cx="5588000" cy="5588000"/>
            <a:chOff x="2476500" y="476250"/>
            <a:chExt cx="4191000" cy="4191000"/>
          </a:xfrm>
        </p:grpSpPr>
        <p:sp>
          <p:nvSpPr>
            <p:cNvPr id="7" name="Arc 6">
              <a:extLst>
                <a:ext uri="{FF2B5EF4-FFF2-40B4-BE49-F238E27FC236}">
                  <a16:creationId xmlns:a16="http://schemas.microsoft.com/office/drawing/2014/main" id="{0EEC984B-16C7-4544-BEB3-D5E17C6EB34E}"/>
                </a:ext>
              </a:extLst>
            </p:cNvPr>
            <p:cNvSpPr/>
            <p:nvPr/>
          </p:nvSpPr>
          <p:spPr>
            <a:xfrm>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Arc 7">
              <a:extLst>
                <a:ext uri="{FF2B5EF4-FFF2-40B4-BE49-F238E27FC236}">
                  <a16:creationId xmlns:a16="http://schemas.microsoft.com/office/drawing/2014/main" id="{1A7F6A8B-6C6D-4368-B026-0CA2C28EE03C}"/>
                </a:ext>
              </a:extLst>
            </p:cNvPr>
            <p:cNvSpPr/>
            <p:nvPr/>
          </p:nvSpPr>
          <p:spPr>
            <a:xfrm flipH="1" flipV="1">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Arc 8">
              <a:extLst>
                <a:ext uri="{FF2B5EF4-FFF2-40B4-BE49-F238E27FC236}">
                  <a16:creationId xmlns:a16="http://schemas.microsoft.com/office/drawing/2014/main" id="{D2738936-E52C-4BA6-834B-C7739FD87888}"/>
                </a:ext>
              </a:extLst>
            </p:cNvPr>
            <p:cNvSpPr/>
            <p:nvPr/>
          </p:nvSpPr>
          <p:spPr>
            <a:xfrm>
              <a:off x="2692400" y="692150"/>
              <a:ext cx="3759200" cy="3759200"/>
            </a:xfrm>
            <a:prstGeom prst="arc">
              <a:avLst>
                <a:gd name="adj1" fmla="val 11565934"/>
                <a:gd name="adj2" fmla="val 1800818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 name="Arc 9">
              <a:extLst>
                <a:ext uri="{FF2B5EF4-FFF2-40B4-BE49-F238E27FC236}">
                  <a16:creationId xmlns:a16="http://schemas.microsoft.com/office/drawing/2014/main" id="{262A5F8D-D470-497D-A072-07B5EDCE2DFD}"/>
                </a:ext>
              </a:extLst>
            </p:cNvPr>
            <p:cNvSpPr/>
            <p:nvPr/>
          </p:nvSpPr>
          <p:spPr>
            <a:xfrm flipH="1" flipV="1">
              <a:off x="2692400" y="692150"/>
              <a:ext cx="3759200" cy="3759200"/>
            </a:xfrm>
            <a:prstGeom prst="arc">
              <a:avLst>
                <a:gd name="adj1" fmla="val 11565934"/>
                <a:gd name="adj2" fmla="val 17742204"/>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1" name="Arc 10">
              <a:extLst>
                <a:ext uri="{FF2B5EF4-FFF2-40B4-BE49-F238E27FC236}">
                  <a16:creationId xmlns:a16="http://schemas.microsoft.com/office/drawing/2014/main" id="{056F1A68-EF26-4EDD-AB9B-2D42CCFE3196}"/>
                </a:ext>
              </a:extLst>
            </p:cNvPr>
            <p:cNvSpPr/>
            <p:nvPr/>
          </p:nvSpPr>
          <p:spPr>
            <a:xfrm flipH="1" flipV="1">
              <a:off x="2813050" y="812800"/>
              <a:ext cx="3517900" cy="3517900"/>
            </a:xfrm>
            <a:prstGeom prst="arc">
              <a:avLst>
                <a:gd name="adj1" fmla="val 4656710"/>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Arc 11">
              <a:extLst>
                <a:ext uri="{FF2B5EF4-FFF2-40B4-BE49-F238E27FC236}">
                  <a16:creationId xmlns:a16="http://schemas.microsoft.com/office/drawing/2014/main" id="{31D2A7F8-6F22-4B3C-AEB8-A634768DF025}"/>
                </a:ext>
              </a:extLst>
            </p:cNvPr>
            <p:cNvSpPr/>
            <p:nvPr/>
          </p:nvSpPr>
          <p:spPr>
            <a:xfrm>
              <a:off x="2813050" y="812800"/>
              <a:ext cx="3517900" cy="3517900"/>
            </a:xfrm>
            <a:prstGeom prst="arc">
              <a:avLst>
                <a:gd name="adj1" fmla="val 5085726"/>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3" name="Arc 12">
              <a:extLst>
                <a:ext uri="{FF2B5EF4-FFF2-40B4-BE49-F238E27FC236}">
                  <a16:creationId xmlns:a16="http://schemas.microsoft.com/office/drawing/2014/main" id="{56B67D7A-2F16-4EBE-B2DD-E2CBCAB86887}"/>
                </a:ext>
              </a:extLst>
            </p:cNvPr>
            <p:cNvSpPr/>
            <p:nvPr/>
          </p:nvSpPr>
          <p:spPr>
            <a:xfrm flipH="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4" name="Arc 13">
              <a:extLst>
                <a:ext uri="{FF2B5EF4-FFF2-40B4-BE49-F238E27FC236}">
                  <a16:creationId xmlns:a16="http://schemas.microsoft.com/office/drawing/2014/main" id="{2ADAF0BC-B02C-402B-B538-6D4CF362A5AF}"/>
                </a:ext>
              </a:extLst>
            </p:cNvPr>
            <p:cNvSpPr/>
            <p:nvPr/>
          </p:nvSpPr>
          <p:spPr>
            <a:xfrm flipV="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pic>
        <p:nvPicPr>
          <p:cNvPr id="16" name="Picture 15">
            <a:extLst>
              <a:ext uri="{FF2B5EF4-FFF2-40B4-BE49-F238E27FC236}">
                <a16:creationId xmlns:a16="http://schemas.microsoft.com/office/drawing/2014/main" id="{E86DB776-65C8-EFAE-4676-D269E80C6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349" y="1997622"/>
            <a:ext cx="3162844" cy="2613718"/>
          </a:xfrm>
          <a:prstGeom prst="rect">
            <a:avLst/>
          </a:prstGeom>
        </p:spPr>
      </p:pic>
    </p:spTree>
    <p:extLst>
      <p:ext uri="{BB962C8B-B14F-4D97-AF65-F5344CB8AC3E}">
        <p14:creationId xmlns:p14="http://schemas.microsoft.com/office/powerpoint/2010/main" val="248693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5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98608-1DCE-4F6D-9106-C12012737DA0}"/>
              </a:ext>
            </a:extLst>
          </p:cNvPr>
          <p:cNvSpPr txBox="1"/>
          <p:nvPr/>
        </p:nvSpPr>
        <p:spPr>
          <a:xfrm>
            <a:off x="1521071" y="658087"/>
            <a:ext cx="1827744" cy="1446550"/>
          </a:xfrm>
          <a:prstGeom prst="rect">
            <a:avLst/>
          </a:prstGeom>
          <a:noFill/>
        </p:spPr>
        <p:txBody>
          <a:bodyPr wrap="none" rtlCol="0">
            <a:spAutoFit/>
          </a:bodyPr>
          <a:lstStyle/>
          <a:p>
            <a:pPr rtl="1"/>
            <a:r>
              <a:rPr lang="fa-IR" sz="4400" b="1" dirty="0">
                <a:solidFill>
                  <a:srgbClr val="CC9B00"/>
                </a:solidFill>
                <a:latin typeface="IRANSans(FaNum)" panose="02040503050201020203" pitchFamily="18" charset="-78"/>
                <a:cs typeface="IRANSans(FaNum)" panose="02040503050201020203" pitchFamily="18" charset="-78"/>
              </a:rPr>
              <a:t>فهرست</a:t>
            </a:r>
          </a:p>
          <a:p>
            <a:pPr rtl="1"/>
            <a:r>
              <a:rPr lang="fa-IR" sz="4400" b="1" dirty="0">
                <a:solidFill>
                  <a:srgbClr val="CC9B00"/>
                </a:solidFill>
                <a:latin typeface="IRANSans(FaNum)" panose="02040503050201020203" pitchFamily="18" charset="-78"/>
                <a:cs typeface="IRANSans(FaNum)" panose="02040503050201020203" pitchFamily="18" charset="-78"/>
              </a:rPr>
              <a:t>مطالب</a:t>
            </a:r>
            <a:endParaRPr lang="en-US" sz="4400" b="1" dirty="0">
              <a:solidFill>
                <a:srgbClr val="CC9B00"/>
              </a:solidFill>
              <a:latin typeface="IRANSans(FaNum)" panose="02040503050201020203" pitchFamily="18" charset="-78"/>
              <a:cs typeface="IRANSans(FaNum)" panose="02040503050201020203" pitchFamily="18" charset="-78"/>
            </a:endParaRPr>
          </a:p>
        </p:txBody>
      </p:sp>
      <p:cxnSp>
        <p:nvCxnSpPr>
          <p:cNvPr id="11" name="Straight Connector 10">
            <a:extLst>
              <a:ext uri="{FF2B5EF4-FFF2-40B4-BE49-F238E27FC236}">
                <a16:creationId xmlns:a16="http://schemas.microsoft.com/office/drawing/2014/main" id="{200B68DD-B760-436E-ABB6-D5B562DFC047}"/>
              </a:ext>
            </a:extLst>
          </p:cNvPr>
          <p:cNvCxnSpPr/>
          <p:nvPr/>
        </p:nvCxnSpPr>
        <p:spPr>
          <a:xfrm>
            <a:off x="1336431" y="0"/>
            <a:ext cx="0" cy="1949950"/>
          </a:xfrm>
          <a:prstGeom prst="line">
            <a:avLst/>
          </a:prstGeom>
          <a:ln w="38100">
            <a:solidFill>
              <a:srgbClr val="0CA6F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A75CE6F-CBCA-61B5-7B9B-4E8AD5DBD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6425" y="2637117"/>
            <a:ext cx="1863064" cy="2484085"/>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a:extLst>
              <a:ext uri="{FF2B5EF4-FFF2-40B4-BE49-F238E27FC236}">
                <a16:creationId xmlns:a16="http://schemas.microsoft.com/office/drawing/2014/main" id="{11C1BE4E-01A3-574F-92CF-65EDC0AE63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7532" y="2625077"/>
            <a:ext cx="1857330" cy="247644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TextBox 31">
            <a:extLst>
              <a:ext uri="{FF2B5EF4-FFF2-40B4-BE49-F238E27FC236}">
                <a16:creationId xmlns:a16="http://schemas.microsoft.com/office/drawing/2014/main" id="{8814C54F-6525-CDCE-8216-59D7D047A4EC}"/>
              </a:ext>
            </a:extLst>
          </p:cNvPr>
          <p:cNvSpPr txBox="1"/>
          <p:nvPr/>
        </p:nvSpPr>
        <p:spPr>
          <a:xfrm>
            <a:off x="1236799" y="5453313"/>
            <a:ext cx="3456395" cy="430887"/>
          </a:xfrm>
          <a:prstGeom prst="rect">
            <a:avLst/>
          </a:prstGeom>
          <a:noFill/>
        </p:spPr>
        <p:txBody>
          <a:bodyPr wrap="none" rtlCol="0">
            <a:spAutoFit/>
          </a:bodyPr>
          <a:lstStyle/>
          <a:p>
            <a:pPr algn="ctr" rtl="1"/>
            <a:r>
              <a:rPr lang="fa-IR" sz="2200" dirty="0">
                <a:solidFill>
                  <a:schemeClr val="accent4">
                    <a:lumMod val="50000"/>
                  </a:schemeClr>
                </a:solidFill>
                <a:latin typeface="IRANSansDN" panose="020B0506030804020204" pitchFamily="34" charset="-78"/>
                <a:cs typeface="IRANSansDN" panose="020B0506030804020204" pitchFamily="34" charset="-78"/>
              </a:rPr>
              <a:t>رادین علی نژاد– محمد قطبی</a:t>
            </a:r>
            <a:endParaRPr lang="en-US" sz="2200" b="1" dirty="0">
              <a:solidFill>
                <a:schemeClr val="accent4">
                  <a:lumMod val="50000"/>
                </a:schemeClr>
              </a:solidFill>
              <a:latin typeface="IRANSansDN" panose="020B0506030804020204" pitchFamily="34" charset="-78"/>
              <a:cs typeface="IRANSansDN" panose="020B0506030804020204" pitchFamily="34" charset="-78"/>
            </a:endParaRPr>
          </a:p>
        </p:txBody>
      </p:sp>
    </p:spTree>
    <p:extLst>
      <p:ext uri="{BB962C8B-B14F-4D97-AF65-F5344CB8AC3E}">
        <p14:creationId xmlns:p14="http://schemas.microsoft.com/office/powerpoint/2010/main" val="32678241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540516"/>
            <a:ext cx="5586366" cy="449694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28" name="Google Shape;213;p34">
            <a:extLst>
              <a:ext uri="{FF2B5EF4-FFF2-40B4-BE49-F238E27FC236}">
                <a16:creationId xmlns:a16="http://schemas.microsoft.com/office/drawing/2014/main" id="{7D4200D8-85B3-44E1-83FF-295A61BE00A9}"/>
              </a:ext>
            </a:extLst>
          </p:cNvPr>
          <p:cNvSpPr txBox="1">
            <a:spLocks/>
          </p:cNvSpPr>
          <p:nvPr/>
        </p:nvSpPr>
        <p:spPr>
          <a:xfrm>
            <a:off x="422260" y="501554"/>
            <a:ext cx="522894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400" dirty="0">
                <a:solidFill>
                  <a:schemeClr val="tx1">
                    <a:lumMod val="65000"/>
                    <a:lumOff val="35000"/>
                  </a:schemeClr>
                </a:solidFill>
                <a:latin typeface="IRANSans(FaNum)" panose="02040503050201020203" pitchFamily="18" charset="-78"/>
                <a:cs typeface="IRANSans(FaNum)" panose="02040503050201020203" pitchFamily="18" charset="-78"/>
              </a:rPr>
              <a:t>Genetically Modified Food </a:t>
            </a:r>
          </a:p>
          <a:p>
            <a:pPr marL="139700" indent="0" algn="just">
              <a:lnSpc>
                <a:spcPct val="150000"/>
              </a:lnSpc>
              <a:buFont typeface="Arial" panose="020B0604020202020204" pitchFamily="34" charset="0"/>
              <a:buNone/>
            </a:pPr>
            <a:r>
              <a:rPr lang="en-US" sz="1400" dirty="0">
                <a:solidFill>
                  <a:schemeClr val="tx1">
                    <a:lumMod val="65000"/>
                    <a:lumOff val="35000"/>
                  </a:schemeClr>
                </a:solidFill>
                <a:latin typeface="IRANSans(FaNum)" panose="02040503050201020203" pitchFamily="18" charset="-78"/>
                <a:cs typeface="IRANSans(FaNum)" panose="02040503050201020203" pitchFamily="18" charset="-78"/>
              </a:rPr>
              <a:t>"What's for dinner?" It used to be that the answer to that household question was an issue for debate among family members only. But not anymore. Now scientists, advocacy groups, economists, trade experts, geneticists, and politicians are all discussing what should be served for dinner. </a:t>
            </a:r>
          </a:p>
          <a:p>
            <a:pPr marL="139700" indent="0" algn="just">
              <a:lnSpc>
                <a:spcPct val="150000"/>
              </a:lnSpc>
              <a:buFont typeface="Arial" panose="020B0604020202020204" pitchFamily="34" charset="0"/>
              <a:buNone/>
            </a:pPr>
            <a:r>
              <a:rPr lang="en-US" sz="1400" dirty="0">
                <a:solidFill>
                  <a:schemeClr val="tx1">
                    <a:lumMod val="65000"/>
                    <a:lumOff val="35000"/>
                  </a:schemeClr>
                </a:solidFill>
                <a:latin typeface="IRANSans(FaNum)" panose="02040503050201020203" pitchFamily="18" charset="-78"/>
                <a:cs typeface="IRANSans(FaNum)" panose="02040503050201020203" pitchFamily="18" charset="-78"/>
              </a:rPr>
              <a:t>The food fuss revolves around one phrase: genetic modification. There are two groups with strong views on both sides of that phrase. One side argues that genetic modification of food enhances the quality and nutritional value of already-existing foods as well as generates new ways to produce that food. The other side questions the technology's safety and long-term effects, arguing that people simply don't know what they're putting in their mouths. </a:t>
            </a:r>
          </a:p>
        </p:txBody>
      </p:sp>
      <p:sp>
        <p:nvSpPr>
          <p:cNvPr id="3" name="Rectangle 2">
            <a:extLst>
              <a:ext uri="{FF2B5EF4-FFF2-40B4-BE49-F238E27FC236}">
                <a16:creationId xmlns:a16="http://schemas.microsoft.com/office/drawing/2014/main" id="{6163D03C-793D-41DE-815E-F965F44B8312}"/>
              </a:ext>
            </a:extLst>
          </p:cNvPr>
          <p:cNvSpPr/>
          <p:nvPr/>
        </p:nvSpPr>
        <p:spPr>
          <a:xfrm>
            <a:off x="5885896" y="1540516"/>
            <a:ext cx="5782320" cy="458748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78299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373432" y="1004505"/>
            <a:ext cx="5326602"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The term "genetically modified" (GM) is an offspring of another term: biotechnology. A word that's been around for about thirty years, biotechnology was created in the shadow of new techniques that allowed scientists to modify the genetic material in living cells.' Basically, that means playing around with various biological processes to produce substances that, arguably, benefit things like agriculture, medicine, and the environment </a:t>
            </a:r>
          </a:p>
          <a:p>
            <a:pPr marL="139700" indent="0" algn="just">
              <a:lnSpc>
                <a:spcPct val="150000"/>
              </a:lnSpc>
              <a:buFont typeface="Arial" panose="020B0604020202020204" pitchFamily="34" charset="0"/>
              <a:buNone/>
            </a:pPr>
            <a:endParaRPr lang="en-US" sz="1500" dirty="0">
              <a:solidFill>
                <a:schemeClr val="tx1">
                  <a:lumMod val="65000"/>
                  <a:lumOff val="35000"/>
                </a:schemeClr>
              </a:solidFill>
              <a:latin typeface="IRANSans Medium" panose="020B0506030804020204" pitchFamily="34" charset="-78"/>
              <a:cs typeface="IRANSans Medium" panose="020B0506030804020204" pitchFamily="34" charset="-78"/>
            </a:endParaRPr>
          </a:p>
          <a:p>
            <a:pPr marL="139700" indent="0" algn="just">
              <a:lnSpc>
                <a:spcPct val="150000"/>
              </a:lnSpc>
              <a:buFont typeface="Arial" panose="020B0604020202020204" pitchFamily="34" charset="0"/>
              <a:buNone/>
            </a:pPr>
            <a:endParaRPr lang="en-US" sz="1500" dirty="0">
              <a:solidFill>
                <a:schemeClr val="tx1">
                  <a:lumMod val="65000"/>
                  <a:lumOff val="35000"/>
                </a:schemeClr>
              </a:solidFill>
              <a:latin typeface="IRANSans Medium" panose="020B0506030804020204" pitchFamily="34" charset="-78"/>
              <a:cs typeface="IRANSans Medium" panose="020B0506030804020204" pitchFamily="34" charset="-78"/>
            </a:endParaRPr>
          </a:p>
        </p:txBody>
      </p:sp>
    </p:spTree>
    <p:extLst>
      <p:ext uri="{BB962C8B-B14F-4D97-AF65-F5344CB8AC3E}">
        <p14:creationId xmlns:p14="http://schemas.microsoft.com/office/powerpoint/2010/main" val="42559086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 If you know how to cut-and-paste on a computer, you've figured out genetic modification. The Canadian Food Inspection Agency describes it like this: it all begins with a cell made up of chromosomes;2 the chromosomes are made up of DNA and are organized into sections called genes; genes determine the characteristics of an organism. These genes can be "cut" from one organism and "pasted" into another. Several foods that people eat every day are products of this process, such as tomatoes that ripen on the vine and maintain their texture and tough skin for several weeks. A potato plant developed to resist an insect known to attack it is another example. In the latter case, the GM version eliminates the need for chemical pesticides. </a:t>
            </a:r>
          </a:p>
        </p:txBody>
      </p:sp>
    </p:spTree>
    <p:extLst>
      <p:ext uri="{BB962C8B-B14F-4D97-AF65-F5344CB8AC3E}">
        <p14:creationId xmlns:p14="http://schemas.microsoft.com/office/powerpoint/2010/main" val="398877737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13;p34">
            <a:extLst>
              <a:ext uri="{FF2B5EF4-FFF2-40B4-BE49-F238E27FC236}">
                <a16:creationId xmlns:a16="http://schemas.microsoft.com/office/drawing/2014/main" id="{50855DC6-E769-7234-72D6-0967995E7133}"/>
              </a:ext>
            </a:extLst>
          </p:cNvPr>
          <p:cNvSpPr txBox="1">
            <a:spLocks/>
          </p:cNvSpPr>
          <p:nvPr/>
        </p:nvSpPr>
        <p:spPr>
          <a:xfrm>
            <a:off x="373432" y="1004505"/>
            <a:ext cx="5326602"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Proponents of GM foods argue using biotechnology in the production of food products has many benefits. It speeds up the process of breeding plants and animals with desired characteristics, can be used to introduce new characteristics that a product wouldn't normally have, and can improve the nutritional value of products. And, say the supporters, all of this is done safely. </a:t>
            </a:r>
          </a:p>
        </p:txBody>
      </p:sp>
    </p:spTree>
    <p:extLst>
      <p:ext uri="{BB962C8B-B14F-4D97-AF65-F5344CB8AC3E}">
        <p14:creationId xmlns:p14="http://schemas.microsoft.com/office/powerpoint/2010/main" val="167892490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13;p34">
            <a:extLst>
              <a:ext uri="{FF2B5EF4-FFF2-40B4-BE49-F238E27FC236}">
                <a16:creationId xmlns:a16="http://schemas.microsoft.com/office/drawing/2014/main" id="{50855DC6-E769-7234-72D6-0967995E7133}"/>
              </a:ext>
            </a:extLst>
          </p:cNvPr>
          <p:cNvSpPr txBox="1">
            <a:spLocks/>
          </p:cNvSpPr>
          <p:nvPr/>
        </p:nvSpPr>
        <p:spPr>
          <a:xfrm>
            <a:off x="373432" y="294292"/>
            <a:ext cx="5326602" cy="534302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400" dirty="0">
                <a:solidFill>
                  <a:schemeClr val="tx1">
                    <a:lumMod val="65000"/>
                    <a:lumOff val="35000"/>
                  </a:schemeClr>
                </a:solidFill>
                <a:latin typeface="IRANSans Medium" panose="020B0506030804020204" pitchFamily="34" charset="-78"/>
                <a:cs typeface="IRANSans Medium" panose="020B0506030804020204" pitchFamily="34" charset="-78"/>
              </a:rPr>
              <a:t>Groups who advocate against the use of GM foods don't see things quite the same way. They point to studies that argue GM foods could be harmful to people's health. To the groups on this side of the issue, that "could" provides more than enough reason to go forward with extreme caution, something they say isn't currently being done. GM critics say not enough time has passed to study the long-term effects of the foods. In Europe, hardly a week goes by without some headline about GM foods or, rather, "Frankenfoods"3 as they've been called by the European media. The Church of England has entered the debate, criticizing the production of GM crops. Ever responsive to consumer demands, the European Union has taken a strong position on this issue, going so far as to propose a moratorium" on approving GM foods. These responses are the outcome of a grassroots campaign.5 Various scares, the best-known being mad cow disease,6 have consumers in Europe cautious of food genetically altered to kill pests or resist herbicides.</a:t>
            </a:r>
          </a:p>
        </p:txBody>
      </p:sp>
    </p:spTree>
    <p:extLst>
      <p:ext uri="{BB962C8B-B14F-4D97-AF65-F5344CB8AC3E}">
        <p14:creationId xmlns:p14="http://schemas.microsoft.com/office/powerpoint/2010/main" val="29687440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13;p34">
            <a:extLst>
              <a:ext uri="{FF2B5EF4-FFF2-40B4-BE49-F238E27FC236}">
                <a16:creationId xmlns:a16="http://schemas.microsoft.com/office/drawing/2014/main" id="{50855DC6-E769-7234-72D6-0967995E7133}"/>
              </a:ext>
            </a:extLst>
          </p:cNvPr>
          <p:cNvSpPr txBox="1">
            <a:spLocks/>
          </p:cNvSpPr>
          <p:nvPr/>
        </p:nvSpPr>
        <p:spPr>
          <a:xfrm>
            <a:off x="373432" y="347557"/>
            <a:ext cx="5326602"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Two British food companies have even dropped GM ingredients from their products, something the North American branches of these companies haven't done. That's not all that surprising for one simple reason: there's an unmistakable split in the policies toward GM foods between the two sides of the Atlantic that some call the Atlantic Divide. Supporters argue North America's approach is more progressive, while skeptics argue it's less safe. </a:t>
            </a:r>
          </a:p>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Whatever the case, the Atlantic Divide can be attributed to two things. The first is all about the experience: the North American side of the Atlantic hasn't seen a scare comparable to mad cow disease. The second is all about dollars: North Americans expect their food to be cheap. And while the Atlantic may divide the approach to GM foods, it doesn't stop the two sides from butting heads.' </a:t>
            </a:r>
          </a:p>
        </p:txBody>
      </p:sp>
    </p:spTree>
    <p:extLst>
      <p:ext uri="{BB962C8B-B14F-4D97-AF65-F5344CB8AC3E}">
        <p14:creationId xmlns:p14="http://schemas.microsoft.com/office/powerpoint/2010/main" val="153574573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13;p34">
            <a:extLst>
              <a:ext uri="{FF2B5EF4-FFF2-40B4-BE49-F238E27FC236}">
                <a16:creationId xmlns:a16="http://schemas.microsoft.com/office/drawing/2014/main" id="{50855DC6-E769-7234-72D6-0967995E7133}"/>
              </a:ext>
            </a:extLst>
          </p:cNvPr>
          <p:cNvSpPr txBox="1">
            <a:spLocks/>
          </p:cNvSpPr>
          <p:nvPr/>
        </p:nvSpPr>
        <p:spPr>
          <a:xfrm>
            <a:off x="373432" y="878906"/>
            <a:ext cx="5326602"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The fuss over food extends to whether the manufacturing process is made known. Canada has adopted both a mandatory and voluntary labeling policy. According to the Canadian Food Inspection Agency, mandatory labeling applies to all foods that have been changed nutritionally or compositionally, or to alert consumers of possible allergens.8 That doesn't mean, though, that all GM foods will be labeled. If it can be shown through tests that the nutrition or composition of such foods remains unchanged, no special label is required. Even though labels are not required, they are allowed, but only when "truthful and not misleading.</a:t>
            </a:r>
          </a:p>
        </p:txBody>
      </p:sp>
    </p:spTree>
    <p:extLst>
      <p:ext uri="{BB962C8B-B14F-4D97-AF65-F5344CB8AC3E}">
        <p14:creationId xmlns:p14="http://schemas.microsoft.com/office/powerpoint/2010/main" val="174659211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1072</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IRANSansDN Light</vt:lpstr>
      <vt:lpstr>IRANSansDN</vt:lpstr>
      <vt:lpstr>IRANSans(FaNum)</vt:lpstr>
      <vt:lpstr>Calibri Light</vt:lpstr>
      <vt:lpstr>IRANSans Medium</vt:lpstr>
      <vt:lpstr>IRANSans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Mohsen Mehdizadeh</cp:lastModifiedBy>
  <cp:revision>34</cp:revision>
  <dcterms:created xsi:type="dcterms:W3CDTF">2021-04-06T07:12:06Z</dcterms:created>
  <dcterms:modified xsi:type="dcterms:W3CDTF">2022-12-18T09:18:20Z</dcterms:modified>
</cp:coreProperties>
</file>