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sldIdLst>
    <p:sldId id="256" r:id="rId2"/>
    <p:sldId id="257" r:id="rId3"/>
    <p:sldId id="279" r:id="rId4"/>
    <p:sldId id="258" r:id="rId5"/>
    <p:sldId id="274" r:id="rId6"/>
    <p:sldId id="271" r:id="rId7"/>
    <p:sldId id="275" r:id="rId8"/>
    <p:sldId id="276" r:id="rId9"/>
    <p:sldId id="280" r:id="rId10"/>
    <p:sldId id="289" r:id="rId11"/>
    <p:sldId id="281" r:id="rId12"/>
    <p:sldId id="292" r:id="rId13"/>
    <p:sldId id="282" r:id="rId14"/>
    <p:sldId id="294" r:id="rId15"/>
    <p:sldId id="309" r:id="rId16"/>
    <p:sldId id="283" r:id="rId17"/>
    <p:sldId id="296" r:id="rId18"/>
    <p:sldId id="284" r:id="rId19"/>
    <p:sldId id="298" r:id="rId20"/>
    <p:sldId id="285" r:id="rId21"/>
    <p:sldId id="300" r:id="rId22"/>
    <p:sldId id="286" r:id="rId23"/>
    <p:sldId id="301" r:id="rId24"/>
    <p:sldId id="302" r:id="rId25"/>
    <p:sldId id="259" r:id="rId26"/>
    <p:sldId id="303" r:id="rId27"/>
    <p:sldId id="262" r:id="rId28"/>
    <p:sldId id="266" r:id="rId29"/>
    <p:sldId id="267" r:id="rId30"/>
    <p:sldId id="305" r:id="rId31"/>
    <p:sldId id="304" r:id="rId32"/>
    <p:sldId id="269" r:id="rId33"/>
    <p:sldId id="306" r:id="rId34"/>
    <p:sldId id="307" r:id="rId35"/>
    <p:sldId id="30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FF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A4D9"/>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39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8BD3E17E-50CF-4151-92AD-500888D6A0BC}" type="datetimeFigureOut">
              <a:rPr lang="en-US" smtClean="0"/>
              <a:pPr/>
              <a:t>5/5/2015</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7B05A407-F9BD-494D-BBFC-B864B8641FF5}"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0685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D3E17E-50CF-4151-92AD-500888D6A0BC}" type="datetimeFigureOut">
              <a:rPr lang="en-US" smtClean="0"/>
              <a:pPr/>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5A407-F9BD-494D-BBFC-B864B8641FF5}" type="slidenum">
              <a:rPr lang="en-US" smtClean="0"/>
              <a:pPr/>
              <a:t>‹#›</a:t>
            </a:fld>
            <a:endParaRPr lang="en-US"/>
          </a:p>
        </p:txBody>
      </p:sp>
    </p:spTree>
    <p:extLst>
      <p:ext uri="{BB962C8B-B14F-4D97-AF65-F5344CB8AC3E}">
        <p14:creationId xmlns:p14="http://schemas.microsoft.com/office/powerpoint/2010/main" val="1630856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D3E17E-50CF-4151-92AD-500888D6A0BC}"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5A407-F9BD-494D-BBFC-B864B8641FF5}"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8963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D3E17E-50CF-4151-92AD-500888D6A0BC}"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5A407-F9BD-494D-BBFC-B864B8641FF5}"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8725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D3E17E-50CF-4151-92AD-500888D6A0BC}"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5A407-F9BD-494D-BBFC-B864B8641FF5}" type="slidenum">
              <a:rPr lang="en-US" smtClean="0"/>
              <a:pPr/>
              <a:t>‹#›</a:t>
            </a:fld>
            <a:endParaRPr lang="en-US"/>
          </a:p>
        </p:txBody>
      </p:sp>
    </p:spTree>
    <p:extLst>
      <p:ext uri="{BB962C8B-B14F-4D97-AF65-F5344CB8AC3E}">
        <p14:creationId xmlns:p14="http://schemas.microsoft.com/office/powerpoint/2010/main" val="3270410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D3E17E-50CF-4151-92AD-500888D6A0BC}"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5A407-F9BD-494D-BBFC-B864B8641FF5}"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6377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D3E17E-50CF-4151-92AD-500888D6A0BC}"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5A407-F9BD-494D-BBFC-B864B8641FF5}"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9358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D3E17E-50CF-4151-92AD-500888D6A0BC}"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5A407-F9BD-494D-BBFC-B864B8641FF5}"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5271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D3E17E-50CF-4151-92AD-500888D6A0BC}"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5A407-F9BD-494D-BBFC-B864B8641FF5}"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8589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D3E17E-50CF-4151-92AD-500888D6A0BC}"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5A407-F9BD-494D-BBFC-B864B8641FF5}" type="slidenum">
              <a:rPr lang="en-US" smtClean="0"/>
              <a:pPr/>
              <a:t>‹#›</a:t>
            </a:fld>
            <a:endParaRPr lang="en-US"/>
          </a:p>
        </p:txBody>
      </p:sp>
    </p:spTree>
    <p:extLst>
      <p:ext uri="{BB962C8B-B14F-4D97-AF65-F5344CB8AC3E}">
        <p14:creationId xmlns:p14="http://schemas.microsoft.com/office/powerpoint/2010/main" val="379124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D3E17E-50CF-4151-92AD-500888D6A0BC}"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5A407-F9BD-494D-BBFC-B864B8641FF5}"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0558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D3E17E-50CF-4151-92AD-500888D6A0BC}" type="datetimeFigureOut">
              <a:rPr lang="en-US" smtClean="0"/>
              <a:pPr/>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5A407-F9BD-494D-BBFC-B864B8641FF5}" type="slidenum">
              <a:rPr lang="en-US" smtClean="0"/>
              <a:pPr/>
              <a:t>‹#›</a:t>
            </a:fld>
            <a:endParaRPr lang="en-US"/>
          </a:p>
        </p:txBody>
      </p:sp>
    </p:spTree>
    <p:extLst>
      <p:ext uri="{BB962C8B-B14F-4D97-AF65-F5344CB8AC3E}">
        <p14:creationId xmlns:p14="http://schemas.microsoft.com/office/powerpoint/2010/main" val="691920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D3E17E-50CF-4151-92AD-500888D6A0BC}" type="datetimeFigureOut">
              <a:rPr lang="en-US" smtClean="0"/>
              <a:pPr/>
              <a:t>5/5/2015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05A407-F9BD-494D-BBFC-B864B8641FF5}"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7047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D3E17E-50CF-4151-92AD-500888D6A0BC}" type="datetimeFigureOut">
              <a:rPr lang="en-US" smtClean="0"/>
              <a:pPr/>
              <a:t>5/5/2015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05A407-F9BD-494D-BBFC-B864B8641FF5}"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9302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D3E17E-50CF-4151-92AD-500888D6A0BC}" type="datetimeFigureOut">
              <a:rPr lang="en-US" smtClean="0"/>
              <a:pPr/>
              <a:t>5/5/2015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05A407-F9BD-494D-BBFC-B864B8641FF5}" type="slidenum">
              <a:rPr lang="en-US" smtClean="0"/>
              <a:pPr/>
              <a:t>‹#›</a:t>
            </a:fld>
            <a:endParaRPr lang="en-US"/>
          </a:p>
        </p:txBody>
      </p:sp>
    </p:spTree>
    <p:extLst>
      <p:ext uri="{BB962C8B-B14F-4D97-AF65-F5344CB8AC3E}">
        <p14:creationId xmlns:p14="http://schemas.microsoft.com/office/powerpoint/2010/main" val="1819598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D3E17E-50CF-4151-92AD-500888D6A0BC}" type="datetimeFigureOut">
              <a:rPr lang="en-US" smtClean="0"/>
              <a:pPr/>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5A407-F9BD-494D-BBFC-B864B8641FF5}"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0566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D3E17E-50CF-4151-92AD-500888D6A0BC}" type="datetimeFigureOut">
              <a:rPr lang="en-US" smtClean="0"/>
              <a:pPr/>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5A407-F9BD-494D-BBFC-B864B8641FF5}" type="slidenum">
              <a:rPr lang="en-US" smtClean="0"/>
              <a:pPr/>
              <a:t>‹#›</a:t>
            </a:fld>
            <a:endParaRPr lang="en-US"/>
          </a:p>
        </p:txBody>
      </p:sp>
    </p:spTree>
    <p:extLst>
      <p:ext uri="{BB962C8B-B14F-4D97-AF65-F5344CB8AC3E}">
        <p14:creationId xmlns:p14="http://schemas.microsoft.com/office/powerpoint/2010/main" val="128958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BD3E17E-50CF-4151-92AD-500888D6A0BC}" type="datetimeFigureOut">
              <a:rPr lang="en-US" smtClean="0"/>
              <a:pPr/>
              <a:t>5/5/2015</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B05A407-F9BD-494D-BBFC-B864B8641FF5}" type="slidenum">
              <a:rPr lang="en-US" smtClean="0"/>
              <a:pPr/>
              <a:t>‹#›</a:t>
            </a:fld>
            <a:endParaRPr lang="en-US"/>
          </a:p>
        </p:txBody>
      </p:sp>
    </p:spTree>
    <p:extLst>
      <p:ext uri="{BB962C8B-B14F-4D97-AF65-F5344CB8AC3E}">
        <p14:creationId xmlns:p14="http://schemas.microsoft.com/office/powerpoint/2010/main" val="4068747869"/>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52400"/>
            <a:ext cx="8305799"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186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14317"/>
            <a:ext cx="6798734" cy="2233522"/>
          </a:xfrm>
        </p:spPr>
        <p:txBody>
          <a:bodyPr/>
          <a:lstStyle/>
          <a:p>
            <a:pPr algn="ctr"/>
            <a:r>
              <a:rPr lang="fa-IR" sz="3600" b="1" dirty="0" smtClean="0"/>
              <a:t>فرایند ارائه محصول جدید</a:t>
            </a:r>
            <a:endParaRPr lang="fa-IR" sz="3600" b="1" dirty="0"/>
          </a:p>
        </p:txBody>
      </p:sp>
      <p:sp>
        <p:nvSpPr>
          <p:cNvPr id="3" name="Content Placeholder 2"/>
          <p:cNvSpPr>
            <a:spLocks noGrp="1"/>
          </p:cNvSpPr>
          <p:nvPr>
            <p:ph idx="1"/>
          </p:nvPr>
        </p:nvSpPr>
        <p:spPr>
          <a:xfrm>
            <a:off x="822960" y="1628800"/>
            <a:ext cx="7520940" cy="4514844"/>
          </a:xfrm>
        </p:spPr>
        <p:txBody>
          <a:bodyPr/>
          <a:lstStyle/>
          <a:p>
            <a:endParaRPr lang="fa-IR" dirty="0"/>
          </a:p>
        </p:txBody>
      </p:sp>
      <p:sp>
        <p:nvSpPr>
          <p:cNvPr id="4" name="Flowchart: Process 3"/>
          <p:cNvSpPr/>
          <p:nvPr/>
        </p:nvSpPr>
        <p:spPr>
          <a:xfrm>
            <a:off x="1000100" y="1785926"/>
            <a:ext cx="642942" cy="898400"/>
          </a:xfrm>
          <a:prstGeom prst="flowChartProcess">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fa-IR" b="1" dirty="0" smtClean="0"/>
              <a:t>ایده</a:t>
            </a:r>
            <a:endParaRPr lang="fa-IR" b="1" dirty="0"/>
          </a:p>
        </p:txBody>
      </p:sp>
      <p:sp>
        <p:nvSpPr>
          <p:cNvPr id="5" name="Rectangle 4"/>
          <p:cNvSpPr/>
          <p:nvPr/>
        </p:nvSpPr>
        <p:spPr>
          <a:xfrm>
            <a:off x="2071670" y="1785926"/>
            <a:ext cx="1714512" cy="914400"/>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b="1" dirty="0" smtClean="0"/>
              <a:t>غربالگری ایده ها</a:t>
            </a:r>
            <a:endParaRPr lang="fa-IR" b="1" dirty="0"/>
          </a:p>
        </p:txBody>
      </p:sp>
      <p:sp>
        <p:nvSpPr>
          <p:cNvPr id="6" name="Flowchart: Process 5"/>
          <p:cNvSpPr/>
          <p:nvPr/>
        </p:nvSpPr>
        <p:spPr>
          <a:xfrm>
            <a:off x="4214810" y="1785926"/>
            <a:ext cx="1785950" cy="928694"/>
          </a:xfrm>
          <a:prstGeom prst="flowChartProces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fa-IR" b="1" dirty="0" smtClean="0"/>
              <a:t>ارائه طرح و آزمون</a:t>
            </a:r>
            <a:endParaRPr lang="fa-IR" b="1" dirty="0"/>
          </a:p>
        </p:txBody>
      </p:sp>
      <p:sp>
        <p:nvSpPr>
          <p:cNvPr id="7" name="Rectangle 6"/>
          <p:cNvSpPr/>
          <p:nvPr/>
        </p:nvSpPr>
        <p:spPr>
          <a:xfrm>
            <a:off x="6357950" y="1785926"/>
            <a:ext cx="1428760" cy="914400"/>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fa-IR" b="1" dirty="0" smtClean="0"/>
              <a:t>ارائه استراتژی بازاریابی</a:t>
            </a:r>
            <a:endParaRPr lang="fa-IR" b="1" dirty="0"/>
          </a:p>
        </p:txBody>
      </p:sp>
      <p:sp>
        <p:nvSpPr>
          <p:cNvPr id="9" name="Rectangle 8"/>
          <p:cNvSpPr/>
          <p:nvPr/>
        </p:nvSpPr>
        <p:spPr>
          <a:xfrm>
            <a:off x="857224" y="4429132"/>
            <a:ext cx="1071570" cy="1143008"/>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b="1" dirty="0" smtClean="0"/>
              <a:t>تحلیل تجاری</a:t>
            </a:r>
            <a:endParaRPr lang="fa-IR" b="1" dirty="0"/>
          </a:p>
        </p:txBody>
      </p:sp>
      <p:sp>
        <p:nvSpPr>
          <p:cNvPr id="10" name="Rectangle 9"/>
          <p:cNvSpPr/>
          <p:nvPr/>
        </p:nvSpPr>
        <p:spPr>
          <a:xfrm>
            <a:off x="2357422" y="4429132"/>
            <a:ext cx="928694" cy="1143008"/>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ارائه محصول</a:t>
            </a:r>
            <a:endParaRPr lang="fa-IR"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1" name="Rectangle 10"/>
          <p:cNvSpPr/>
          <p:nvPr/>
        </p:nvSpPr>
        <p:spPr>
          <a:xfrm>
            <a:off x="4000496" y="4429132"/>
            <a:ext cx="1500198" cy="11430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b="1" dirty="0" smtClean="0"/>
              <a:t>بازاریابی محک</a:t>
            </a:r>
            <a:endParaRPr lang="fa-IR" b="1" dirty="0"/>
          </a:p>
        </p:txBody>
      </p:sp>
      <p:sp>
        <p:nvSpPr>
          <p:cNvPr id="12" name="Rectangle 11"/>
          <p:cNvSpPr/>
          <p:nvPr/>
        </p:nvSpPr>
        <p:spPr>
          <a:xfrm>
            <a:off x="6072198" y="4429132"/>
            <a:ext cx="1857388" cy="1143008"/>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fa-IR" b="1" dirty="0" smtClean="0"/>
              <a:t>عرضه محصول جدید</a:t>
            </a:r>
            <a:endParaRPr lang="fa-IR" b="1" dirty="0"/>
          </a:p>
        </p:txBody>
      </p:sp>
      <p:sp>
        <p:nvSpPr>
          <p:cNvPr id="27" name="Notched Right Arrow 26"/>
          <p:cNvSpPr/>
          <p:nvPr/>
        </p:nvSpPr>
        <p:spPr>
          <a:xfrm>
            <a:off x="1643042" y="2143116"/>
            <a:ext cx="285752" cy="14287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0" name="Notched Right Arrow 29"/>
          <p:cNvSpPr/>
          <p:nvPr/>
        </p:nvSpPr>
        <p:spPr>
          <a:xfrm>
            <a:off x="3786182" y="2214554"/>
            <a:ext cx="357190" cy="14287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1" name="Notched Right Arrow 30"/>
          <p:cNvSpPr/>
          <p:nvPr/>
        </p:nvSpPr>
        <p:spPr>
          <a:xfrm>
            <a:off x="6000760" y="2214554"/>
            <a:ext cx="285752" cy="2143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2" name="Notched Right Arrow 31"/>
          <p:cNvSpPr/>
          <p:nvPr/>
        </p:nvSpPr>
        <p:spPr>
          <a:xfrm>
            <a:off x="1857356" y="4929198"/>
            <a:ext cx="357190" cy="2143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3" name="Notched Right Arrow 32"/>
          <p:cNvSpPr/>
          <p:nvPr/>
        </p:nvSpPr>
        <p:spPr>
          <a:xfrm>
            <a:off x="3214678" y="4929198"/>
            <a:ext cx="428628" cy="2143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4" name="Notched Right Arrow 33"/>
          <p:cNvSpPr/>
          <p:nvPr/>
        </p:nvSpPr>
        <p:spPr>
          <a:xfrm>
            <a:off x="5429256" y="4929198"/>
            <a:ext cx="428628" cy="2143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2" name="Curved Left Arrow 41"/>
          <p:cNvSpPr/>
          <p:nvPr/>
        </p:nvSpPr>
        <p:spPr>
          <a:xfrm>
            <a:off x="7858148" y="2214554"/>
            <a:ext cx="571504" cy="100013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43" name="Curved Right Arrow 42"/>
          <p:cNvSpPr/>
          <p:nvPr/>
        </p:nvSpPr>
        <p:spPr>
          <a:xfrm>
            <a:off x="285720" y="3429000"/>
            <a:ext cx="500066" cy="142876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1"/>
            <a:ext cx="6798734" cy="2219204"/>
          </a:xfrm>
        </p:spPr>
        <p:txBody>
          <a:bodyPr/>
          <a:lstStyle/>
          <a:p>
            <a:pPr algn="ctr"/>
            <a:r>
              <a:rPr lang="fa-IR" sz="4000" b="1" dirty="0" smtClean="0">
                <a:solidFill>
                  <a:schemeClr val="accent4">
                    <a:lumMod val="75000"/>
                  </a:schemeClr>
                </a:solidFill>
              </a:rPr>
              <a:t>غربال کردن ایده</a:t>
            </a:r>
            <a:endParaRPr lang="fa-IR" sz="4000" b="1" dirty="0">
              <a:solidFill>
                <a:schemeClr val="accent4">
                  <a:lumMod val="75000"/>
                </a:schemeClr>
              </a:solidFill>
            </a:endParaRPr>
          </a:p>
        </p:txBody>
      </p:sp>
      <p:sp>
        <p:nvSpPr>
          <p:cNvPr id="3" name="Content Placeholder 2"/>
          <p:cNvSpPr>
            <a:spLocks noGrp="1"/>
          </p:cNvSpPr>
          <p:nvPr>
            <p:ph idx="1"/>
          </p:nvPr>
        </p:nvSpPr>
        <p:spPr>
          <a:xfrm>
            <a:off x="1176865" y="1628801"/>
            <a:ext cx="6798736" cy="4306332"/>
          </a:xfrm>
        </p:spPr>
        <p:txBody>
          <a:bodyPr>
            <a:noAutofit/>
          </a:bodyPr>
          <a:lstStyle/>
          <a:p>
            <a:pPr algn="r"/>
            <a:r>
              <a:rPr lang="fa-IR" sz="2000" dirty="0" smtClean="0"/>
              <a:t>مفهوم : انتخاب بهترین ایده</a:t>
            </a:r>
          </a:p>
          <a:p>
            <a:pPr algn="r"/>
            <a:r>
              <a:rPr lang="fa-IR" sz="2000" dirty="0" smtClean="0"/>
              <a:t>چرا غربالگری ؟</a:t>
            </a:r>
          </a:p>
          <a:p>
            <a:pPr algn="r"/>
            <a:r>
              <a:rPr lang="fa-IR" sz="2000" dirty="0" smtClean="0"/>
              <a:t>هزینه تولید و ارائه محصول جدید بالا</a:t>
            </a:r>
          </a:p>
          <a:p>
            <a:pPr algn="r"/>
            <a:r>
              <a:rPr lang="fa-IR" sz="2000" dirty="0" smtClean="0"/>
              <a:t>راههای غربالگری؟</a:t>
            </a:r>
          </a:p>
          <a:p>
            <a:pPr algn="r"/>
            <a:r>
              <a:rPr lang="fa-IR" sz="2000" dirty="0" smtClean="0"/>
              <a:t>راههای مختلفی از جمله نظریه    </a:t>
            </a:r>
          </a:p>
          <a:p>
            <a:r>
              <a:rPr lang="en-US" sz="2000" dirty="0" smtClean="0"/>
              <a:t>RWW(Real  -Win   -  </a:t>
            </a:r>
            <a:r>
              <a:rPr lang="en-US" sz="2000" dirty="0" err="1" smtClean="0"/>
              <a:t>Worthlt</a:t>
            </a:r>
            <a:r>
              <a:rPr lang="en-US" sz="2000" dirty="0" smtClean="0"/>
              <a:t> )    (</a:t>
            </a:r>
            <a:r>
              <a:rPr lang="fa-IR" sz="2000" dirty="0" smtClean="0"/>
              <a:t>(واقعی  -  برنده شدن  -  جایگاه  </a:t>
            </a:r>
          </a:p>
          <a:p>
            <a:pPr algn="r"/>
            <a:r>
              <a:rPr lang="fa-IR" sz="2000" dirty="0" smtClean="0"/>
              <a:t>که به سوالات ذیل پاسخ میدهد:</a:t>
            </a:r>
          </a:p>
          <a:p>
            <a:pPr algn="r"/>
            <a:r>
              <a:rPr lang="fa-IR" sz="2000" dirty="0" smtClean="0"/>
              <a:t>آیا امکان تولید هست؟(حقیقت دارد یا واقعی است)</a:t>
            </a:r>
          </a:p>
          <a:p>
            <a:pPr algn="r"/>
            <a:r>
              <a:rPr lang="fa-IR" sz="2000" dirty="0" smtClean="0"/>
              <a:t>آیا مشتری و بازار می پذیرد؟( میتواند پیروز شود)</a:t>
            </a:r>
          </a:p>
          <a:p>
            <a:pPr algn="r"/>
            <a:r>
              <a:rPr lang="fa-IR" sz="2000" dirty="0" smtClean="0"/>
              <a:t>آیا در بازار جایگاهی دارد؟ (ارزش)</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171399"/>
            <a:ext cx="6798734" cy="2390604"/>
          </a:xfrm>
        </p:spPr>
        <p:txBody>
          <a:bodyPr/>
          <a:lstStyle/>
          <a:p>
            <a:pPr algn="ctr"/>
            <a:r>
              <a:rPr lang="fa-IR" sz="3600" b="1" dirty="0" smtClean="0"/>
              <a:t>فرایند ارائه محصول جدید</a:t>
            </a:r>
            <a:endParaRPr lang="fa-IR" sz="3600" b="1" dirty="0"/>
          </a:p>
        </p:txBody>
      </p:sp>
      <p:sp>
        <p:nvSpPr>
          <p:cNvPr id="3" name="Content Placeholder 2"/>
          <p:cNvSpPr>
            <a:spLocks noGrp="1"/>
          </p:cNvSpPr>
          <p:nvPr>
            <p:ph idx="1"/>
          </p:nvPr>
        </p:nvSpPr>
        <p:spPr>
          <a:xfrm>
            <a:off x="822960" y="1484784"/>
            <a:ext cx="7520940" cy="4658860"/>
          </a:xfrm>
        </p:spPr>
        <p:txBody>
          <a:bodyPr/>
          <a:lstStyle/>
          <a:p>
            <a:endParaRPr lang="fa-IR" dirty="0"/>
          </a:p>
        </p:txBody>
      </p:sp>
      <p:sp>
        <p:nvSpPr>
          <p:cNvPr id="4" name="Flowchart: Process 3"/>
          <p:cNvSpPr/>
          <p:nvPr/>
        </p:nvSpPr>
        <p:spPr>
          <a:xfrm>
            <a:off x="1000100" y="1785926"/>
            <a:ext cx="642942" cy="898400"/>
          </a:xfrm>
          <a:prstGeom prst="flowChartProcess">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fa-IR" b="1" dirty="0" smtClean="0"/>
              <a:t>ایده</a:t>
            </a:r>
            <a:endParaRPr lang="fa-IR" b="1" dirty="0"/>
          </a:p>
        </p:txBody>
      </p:sp>
      <p:sp>
        <p:nvSpPr>
          <p:cNvPr id="5" name="Rectangle 4"/>
          <p:cNvSpPr/>
          <p:nvPr/>
        </p:nvSpPr>
        <p:spPr>
          <a:xfrm>
            <a:off x="2071670" y="1785926"/>
            <a:ext cx="1714512" cy="914400"/>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b="1" dirty="0" smtClean="0"/>
              <a:t>غربالگری ایده ها</a:t>
            </a:r>
            <a:endParaRPr lang="fa-IR" b="1" dirty="0"/>
          </a:p>
        </p:txBody>
      </p:sp>
      <p:sp>
        <p:nvSpPr>
          <p:cNvPr id="6" name="Flowchart: Process 5"/>
          <p:cNvSpPr/>
          <p:nvPr/>
        </p:nvSpPr>
        <p:spPr>
          <a:xfrm>
            <a:off x="4214810" y="1785926"/>
            <a:ext cx="1785950" cy="928694"/>
          </a:xfrm>
          <a:prstGeom prst="flowChartProces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fa-IR" b="1" dirty="0" smtClean="0"/>
              <a:t>ارائه طرح و آزمون</a:t>
            </a:r>
            <a:endParaRPr lang="fa-IR" b="1" dirty="0"/>
          </a:p>
        </p:txBody>
      </p:sp>
      <p:sp>
        <p:nvSpPr>
          <p:cNvPr id="7" name="Rectangle 6"/>
          <p:cNvSpPr/>
          <p:nvPr/>
        </p:nvSpPr>
        <p:spPr>
          <a:xfrm>
            <a:off x="6357950" y="1785926"/>
            <a:ext cx="1428760" cy="914400"/>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fa-IR" b="1" dirty="0" smtClean="0"/>
              <a:t>ارائه استراتژی بازاریابی</a:t>
            </a:r>
            <a:endParaRPr lang="fa-IR" b="1" dirty="0"/>
          </a:p>
        </p:txBody>
      </p:sp>
      <p:sp>
        <p:nvSpPr>
          <p:cNvPr id="9" name="Rectangle 8"/>
          <p:cNvSpPr/>
          <p:nvPr/>
        </p:nvSpPr>
        <p:spPr>
          <a:xfrm>
            <a:off x="857224" y="4429132"/>
            <a:ext cx="1071570" cy="1143008"/>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b="1" dirty="0" smtClean="0"/>
              <a:t>تحلیل تجاری</a:t>
            </a:r>
            <a:endParaRPr lang="fa-IR" b="1" dirty="0"/>
          </a:p>
        </p:txBody>
      </p:sp>
      <p:sp>
        <p:nvSpPr>
          <p:cNvPr id="10" name="Rectangle 9"/>
          <p:cNvSpPr/>
          <p:nvPr/>
        </p:nvSpPr>
        <p:spPr>
          <a:xfrm>
            <a:off x="2357422" y="4429132"/>
            <a:ext cx="928694" cy="1143008"/>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ارائه محصول</a:t>
            </a:r>
            <a:endParaRPr lang="fa-IR"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1" name="Rectangle 10"/>
          <p:cNvSpPr/>
          <p:nvPr/>
        </p:nvSpPr>
        <p:spPr>
          <a:xfrm>
            <a:off x="4000496" y="4429132"/>
            <a:ext cx="1500198" cy="11430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b="1" dirty="0" smtClean="0"/>
              <a:t>بازاریابی محک</a:t>
            </a:r>
            <a:endParaRPr lang="fa-IR" b="1" dirty="0"/>
          </a:p>
        </p:txBody>
      </p:sp>
      <p:sp>
        <p:nvSpPr>
          <p:cNvPr id="12" name="Rectangle 11"/>
          <p:cNvSpPr/>
          <p:nvPr/>
        </p:nvSpPr>
        <p:spPr>
          <a:xfrm>
            <a:off x="6072198" y="4429132"/>
            <a:ext cx="1857388" cy="1143008"/>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fa-IR" b="1" dirty="0" smtClean="0"/>
              <a:t>عرضه محصول جدید</a:t>
            </a:r>
            <a:endParaRPr lang="fa-IR" b="1" dirty="0"/>
          </a:p>
        </p:txBody>
      </p:sp>
      <p:sp>
        <p:nvSpPr>
          <p:cNvPr id="27" name="Notched Right Arrow 26"/>
          <p:cNvSpPr/>
          <p:nvPr/>
        </p:nvSpPr>
        <p:spPr>
          <a:xfrm>
            <a:off x="1643042" y="2143116"/>
            <a:ext cx="285752" cy="14287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0" name="Notched Right Arrow 29"/>
          <p:cNvSpPr/>
          <p:nvPr/>
        </p:nvSpPr>
        <p:spPr>
          <a:xfrm>
            <a:off x="3786182" y="2214554"/>
            <a:ext cx="357190" cy="14287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1" name="Notched Right Arrow 30"/>
          <p:cNvSpPr/>
          <p:nvPr/>
        </p:nvSpPr>
        <p:spPr>
          <a:xfrm>
            <a:off x="6000760" y="2214554"/>
            <a:ext cx="285752" cy="2143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2" name="Notched Right Arrow 31"/>
          <p:cNvSpPr/>
          <p:nvPr/>
        </p:nvSpPr>
        <p:spPr>
          <a:xfrm>
            <a:off x="1857356" y="4929198"/>
            <a:ext cx="357190" cy="2143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3" name="Notched Right Arrow 32"/>
          <p:cNvSpPr/>
          <p:nvPr/>
        </p:nvSpPr>
        <p:spPr>
          <a:xfrm>
            <a:off x="3214678" y="4929198"/>
            <a:ext cx="428628" cy="2143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4" name="Notched Right Arrow 33"/>
          <p:cNvSpPr/>
          <p:nvPr/>
        </p:nvSpPr>
        <p:spPr>
          <a:xfrm>
            <a:off x="5429256" y="4929198"/>
            <a:ext cx="428628" cy="2143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2" name="Curved Left Arrow 41"/>
          <p:cNvSpPr/>
          <p:nvPr/>
        </p:nvSpPr>
        <p:spPr>
          <a:xfrm>
            <a:off x="7858148" y="2214554"/>
            <a:ext cx="571504" cy="100013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43" name="Curved Right Arrow 42"/>
          <p:cNvSpPr/>
          <p:nvPr/>
        </p:nvSpPr>
        <p:spPr>
          <a:xfrm>
            <a:off x="285720" y="3429000"/>
            <a:ext cx="500066" cy="142876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000" b="1" dirty="0" smtClean="0">
                <a:solidFill>
                  <a:srgbClr val="0070C0"/>
                </a:solidFill>
              </a:rPr>
              <a:t>ارائه طرح و آزمودن آن</a:t>
            </a:r>
            <a:endParaRPr lang="fa-IR" sz="4000" b="1" dirty="0">
              <a:solidFill>
                <a:srgbClr val="0070C0"/>
              </a:solidFill>
            </a:endParaRPr>
          </a:p>
        </p:txBody>
      </p:sp>
      <p:sp>
        <p:nvSpPr>
          <p:cNvPr id="3" name="Content Placeholder 2"/>
          <p:cNvSpPr>
            <a:spLocks noGrp="1"/>
          </p:cNvSpPr>
          <p:nvPr>
            <p:ph idx="1"/>
          </p:nvPr>
        </p:nvSpPr>
        <p:spPr>
          <a:xfrm>
            <a:off x="1176865" y="1988840"/>
            <a:ext cx="6798736" cy="3946293"/>
          </a:xfrm>
        </p:spPr>
        <p:txBody>
          <a:bodyPr>
            <a:noAutofit/>
          </a:bodyPr>
          <a:lstStyle/>
          <a:p>
            <a:pPr algn="r"/>
            <a:r>
              <a:rPr lang="fa-IR" sz="2800" dirty="0" smtClean="0">
                <a:solidFill>
                  <a:srgbClr val="0070C0"/>
                </a:solidFill>
              </a:rPr>
              <a:t>تعریف:</a:t>
            </a:r>
          </a:p>
          <a:p>
            <a:pPr algn="r"/>
            <a:r>
              <a:rPr lang="fa-IR" sz="2800" dirty="0" smtClean="0"/>
              <a:t>نسخه مفصلی از ایده بیان شده</a:t>
            </a:r>
          </a:p>
          <a:p>
            <a:pPr algn="r"/>
            <a:r>
              <a:rPr lang="fa-IR" sz="2800" dirty="0" smtClean="0">
                <a:solidFill>
                  <a:srgbClr val="0070C0"/>
                </a:solidFill>
              </a:rPr>
              <a:t>مفهوم :</a:t>
            </a:r>
          </a:p>
          <a:p>
            <a:pPr algn="r"/>
            <a:r>
              <a:rPr lang="fa-IR" sz="2800" dirty="0" smtClean="0"/>
              <a:t>ارائه طرح های گوناگون( جند طرح) با نگاه به آینده و میزان جذابیت برای مشتری</a:t>
            </a:r>
          </a:p>
          <a:p>
            <a:pPr algn="r"/>
            <a:r>
              <a:rPr lang="fa-IR" sz="2800" dirty="0" smtClean="0">
                <a:solidFill>
                  <a:srgbClr val="0070C0"/>
                </a:solidFill>
              </a:rPr>
              <a:t>آزمون طرح:</a:t>
            </a:r>
          </a:p>
          <a:p>
            <a:pPr algn="r"/>
            <a:r>
              <a:rPr lang="fa-IR" sz="2800" dirty="0" smtClean="0"/>
              <a:t>سوال از مصرف کنندگان و بازخورد نظریه آنها</a:t>
            </a:r>
            <a:endParaRPr lang="fa-IR" sz="2800"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171399"/>
            <a:ext cx="6798734" cy="2390604"/>
          </a:xfrm>
        </p:spPr>
        <p:txBody>
          <a:bodyPr/>
          <a:lstStyle/>
          <a:p>
            <a:pPr algn="ctr"/>
            <a:r>
              <a:rPr lang="fa-IR" sz="3600" b="1" dirty="0" smtClean="0"/>
              <a:t>فرایند ارائه محصول جدید</a:t>
            </a:r>
            <a:endParaRPr lang="fa-IR" sz="3600" b="1" dirty="0"/>
          </a:p>
        </p:txBody>
      </p:sp>
      <p:sp>
        <p:nvSpPr>
          <p:cNvPr id="3" name="Content Placeholder 2"/>
          <p:cNvSpPr>
            <a:spLocks noGrp="1"/>
          </p:cNvSpPr>
          <p:nvPr>
            <p:ph idx="1"/>
          </p:nvPr>
        </p:nvSpPr>
        <p:spPr>
          <a:xfrm>
            <a:off x="822960" y="1628800"/>
            <a:ext cx="7520940" cy="4514844"/>
          </a:xfrm>
        </p:spPr>
        <p:txBody>
          <a:bodyPr/>
          <a:lstStyle/>
          <a:p>
            <a:endParaRPr lang="fa-IR" dirty="0"/>
          </a:p>
        </p:txBody>
      </p:sp>
      <p:sp>
        <p:nvSpPr>
          <p:cNvPr id="4" name="Flowchart: Process 3"/>
          <p:cNvSpPr/>
          <p:nvPr/>
        </p:nvSpPr>
        <p:spPr>
          <a:xfrm>
            <a:off x="1000100" y="1785926"/>
            <a:ext cx="642942" cy="898400"/>
          </a:xfrm>
          <a:prstGeom prst="flowChartProcess">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fa-IR" b="1" dirty="0" smtClean="0"/>
              <a:t>ایده</a:t>
            </a:r>
            <a:endParaRPr lang="fa-IR" b="1" dirty="0"/>
          </a:p>
        </p:txBody>
      </p:sp>
      <p:sp>
        <p:nvSpPr>
          <p:cNvPr id="5" name="Rectangle 4"/>
          <p:cNvSpPr/>
          <p:nvPr/>
        </p:nvSpPr>
        <p:spPr>
          <a:xfrm>
            <a:off x="2071670" y="1785926"/>
            <a:ext cx="1714512" cy="914400"/>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b="1" dirty="0" smtClean="0"/>
              <a:t>غربالگری ایده ها</a:t>
            </a:r>
            <a:endParaRPr lang="fa-IR" b="1" dirty="0"/>
          </a:p>
        </p:txBody>
      </p:sp>
      <p:sp>
        <p:nvSpPr>
          <p:cNvPr id="6" name="Flowchart: Process 5"/>
          <p:cNvSpPr/>
          <p:nvPr/>
        </p:nvSpPr>
        <p:spPr>
          <a:xfrm>
            <a:off x="4214810" y="1785926"/>
            <a:ext cx="1785950" cy="928694"/>
          </a:xfrm>
          <a:prstGeom prst="flowChartProces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fa-IR" b="1" dirty="0" smtClean="0"/>
              <a:t>ارائه طرح و آزمون</a:t>
            </a:r>
            <a:endParaRPr lang="fa-IR" b="1" dirty="0"/>
          </a:p>
        </p:txBody>
      </p:sp>
      <p:sp>
        <p:nvSpPr>
          <p:cNvPr id="7" name="Rectangle 6"/>
          <p:cNvSpPr/>
          <p:nvPr/>
        </p:nvSpPr>
        <p:spPr>
          <a:xfrm>
            <a:off x="6357950" y="1785926"/>
            <a:ext cx="1428760" cy="914400"/>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fa-IR" b="1" dirty="0" smtClean="0"/>
              <a:t>ارائه استراتژی بازاریابی</a:t>
            </a:r>
            <a:endParaRPr lang="fa-IR" b="1" dirty="0"/>
          </a:p>
        </p:txBody>
      </p:sp>
      <p:sp>
        <p:nvSpPr>
          <p:cNvPr id="9" name="Rectangle 8"/>
          <p:cNvSpPr/>
          <p:nvPr/>
        </p:nvSpPr>
        <p:spPr>
          <a:xfrm>
            <a:off x="857224" y="4429132"/>
            <a:ext cx="1071570" cy="1143008"/>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b="1" dirty="0" smtClean="0"/>
              <a:t>تحلیل تجاری</a:t>
            </a:r>
            <a:endParaRPr lang="fa-IR" b="1" dirty="0"/>
          </a:p>
        </p:txBody>
      </p:sp>
      <p:sp>
        <p:nvSpPr>
          <p:cNvPr id="10" name="Rectangle 9"/>
          <p:cNvSpPr/>
          <p:nvPr/>
        </p:nvSpPr>
        <p:spPr>
          <a:xfrm>
            <a:off x="2357422" y="4429132"/>
            <a:ext cx="928694" cy="1143008"/>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ارائه محصول</a:t>
            </a:r>
            <a:endParaRPr lang="fa-IR"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1" name="Rectangle 10"/>
          <p:cNvSpPr/>
          <p:nvPr/>
        </p:nvSpPr>
        <p:spPr>
          <a:xfrm>
            <a:off x="4000496" y="4429132"/>
            <a:ext cx="1500198" cy="11430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b="1" dirty="0" smtClean="0"/>
              <a:t>بازاریابی محک</a:t>
            </a:r>
            <a:endParaRPr lang="fa-IR" b="1" dirty="0"/>
          </a:p>
        </p:txBody>
      </p:sp>
      <p:sp>
        <p:nvSpPr>
          <p:cNvPr id="12" name="Rectangle 11"/>
          <p:cNvSpPr/>
          <p:nvPr/>
        </p:nvSpPr>
        <p:spPr>
          <a:xfrm>
            <a:off x="6072198" y="4429132"/>
            <a:ext cx="1857388" cy="1143008"/>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fa-IR" b="1" dirty="0" smtClean="0"/>
              <a:t>عرضه محصول جدید</a:t>
            </a:r>
            <a:endParaRPr lang="fa-IR" b="1" dirty="0"/>
          </a:p>
        </p:txBody>
      </p:sp>
      <p:sp>
        <p:nvSpPr>
          <p:cNvPr id="27" name="Notched Right Arrow 26"/>
          <p:cNvSpPr/>
          <p:nvPr/>
        </p:nvSpPr>
        <p:spPr>
          <a:xfrm>
            <a:off x="1643042" y="2143116"/>
            <a:ext cx="285752" cy="14287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0" name="Notched Right Arrow 29"/>
          <p:cNvSpPr/>
          <p:nvPr/>
        </p:nvSpPr>
        <p:spPr>
          <a:xfrm>
            <a:off x="3786182" y="2214554"/>
            <a:ext cx="357190" cy="14287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1" name="Notched Right Arrow 30"/>
          <p:cNvSpPr/>
          <p:nvPr/>
        </p:nvSpPr>
        <p:spPr>
          <a:xfrm>
            <a:off x="6000760" y="2214554"/>
            <a:ext cx="285752" cy="2143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2" name="Notched Right Arrow 31"/>
          <p:cNvSpPr/>
          <p:nvPr/>
        </p:nvSpPr>
        <p:spPr>
          <a:xfrm>
            <a:off x="1857356" y="4929198"/>
            <a:ext cx="357190" cy="2143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3" name="Notched Right Arrow 32"/>
          <p:cNvSpPr/>
          <p:nvPr/>
        </p:nvSpPr>
        <p:spPr>
          <a:xfrm>
            <a:off x="3214678" y="4929198"/>
            <a:ext cx="428628" cy="2143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4" name="Notched Right Arrow 33"/>
          <p:cNvSpPr/>
          <p:nvPr/>
        </p:nvSpPr>
        <p:spPr>
          <a:xfrm>
            <a:off x="5429256" y="4929198"/>
            <a:ext cx="428628" cy="2143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2" name="Curved Left Arrow 41"/>
          <p:cNvSpPr/>
          <p:nvPr/>
        </p:nvSpPr>
        <p:spPr>
          <a:xfrm>
            <a:off x="7858148" y="2214554"/>
            <a:ext cx="571504" cy="100013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43" name="Curved Right Arrow 42"/>
          <p:cNvSpPr/>
          <p:nvPr/>
        </p:nvSpPr>
        <p:spPr>
          <a:xfrm>
            <a:off x="285720" y="3429000"/>
            <a:ext cx="500066" cy="142876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785471"/>
          </a:xfrm>
        </p:spPr>
        <p:txBody>
          <a:bodyPr/>
          <a:lstStyle/>
          <a:p>
            <a:r>
              <a:rPr lang="fa-IR" b="1" dirty="0" smtClean="0">
                <a:solidFill>
                  <a:srgbClr val="002060"/>
                </a:solidFill>
              </a:rPr>
              <a:t>ارائه استراتژی بازاریابی</a:t>
            </a:r>
            <a:endParaRPr lang="en-US" b="1" dirty="0">
              <a:solidFill>
                <a:srgbClr val="002060"/>
              </a:solidFill>
            </a:endParaRPr>
          </a:p>
        </p:txBody>
      </p:sp>
      <p:sp>
        <p:nvSpPr>
          <p:cNvPr id="4" name="Content Placeholder 3"/>
          <p:cNvSpPr>
            <a:spLocks noGrp="1"/>
          </p:cNvSpPr>
          <p:nvPr>
            <p:ph idx="1"/>
          </p:nvPr>
        </p:nvSpPr>
        <p:spPr>
          <a:xfrm>
            <a:off x="827584" y="1700809"/>
            <a:ext cx="7560839" cy="4234324"/>
          </a:xfrm>
        </p:spPr>
        <p:txBody>
          <a:bodyPr>
            <a:normAutofit fontScale="92500" lnSpcReduction="10000"/>
          </a:bodyPr>
          <a:lstStyle/>
          <a:p>
            <a:endParaRPr lang="fa-IR" dirty="0" smtClean="0"/>
          </a:p>
          <a:p>
            <a:endParaRPr lang="fa-IR" dirty="0"/>
          </a:p>
          <a:p>
            <a:pPr algn="r"/>
            <a:r>
              <a:rPr lang="fa-IR" sz="1900" dirty="0" smtClean="0"/>
              <a:t>فرض کنید یکی از طرح های انتخابی  مورد پذیرش قرار گرفت استراتژی هایی که در نظر می گیریم:</a:t>
            </a:r>
          </a:p>
          <a:p>
            <a:pPr algn="r"/>
            <a:r>
              <a:rPr lang="fa-IR" b="1" dirty="0" smtClean="0">
                <a:solidFill>
                  <a:srgbClr val="002060"/>
                </a:solidFill>
              </a:rPr>
              <a:t>1.توصیف بازار</a:t>
            </a:r>
          </a:p>
          <a:p>
            <a:pPr algn="r"/>
            <a:r>
              <a:rPr lang="fa-IR" sz="1900" dirty="0" smtClean="0"/>
              <a:t>بازار هدف چه کسانی هستند</a:t>
            </a:r>
          </a:p>
          <a:p>
            <a:pPr algn="r"/>
            <a:r>
              <a:rPr lang="fa-IR" b="1" dirty="0" smtClean="0">
                <a:solidFill>
                  <a:srgbClr val="002060"/>
                </a:solidFill>
              </a:rPr>
              <a:t>2.قیمت برنامه ریزی شده</a:t>
            </a:r>
          </a:p>
          <a:p>
            <a:pPr algn="r"/>
            <a:r>
              <a:rPr lang="fa-IR" sz="1900" dirty="0" smtClean="0"/>
              <a:t>بودجه بازاریابی و توزیع آن برای سال اول چه می باشد</a:t>
            </a:r>
          </a:p>
          <a:p>
            <a:pPr algn="r"/>
            <a:r>
              <a:rPr lang="fa-IR" b="1" dirty="0" smtClean="0">
                <a:solidFill>
                  <a:srgbClr val="002060"/>
                </a:solidFill>
              </a:rPr>
              <a:t>3.برنامه ریزی برای فروش بلند مدت</a:t>
            </a:r>
          </a:p>
          <a:p>
            <a:pPr algn="r"/>
            <a:r>
              <a:rPr lang="fa-IR" sz="1900" dirty="0" smtClean="0"/>
              <a:t>درصد سهم محصول ما از کل بازار</a:t>
            </a:r>
            <a:endParaRPr lang="en-US" sz="1900" dirty="0"/>
          </a:p>
        </p:txBody>
      </p:sp>
    </p:spTree>
    <p:extLst>
      <p:ext uri="{BB962C8B-B14F-4D97-AF65-F5344CB8AC3E}">
        <p14:creationId xmlns:p14="http://schemas.microsoft.com/office/powerpoint/2010/main" val="39798906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000" b="1" dirty="0" smtClean="0">
                <a:solidFill>
                  <a:schemeClr val="accent4"/>
                </a:solidFill>
              </a:rPr>
              <a:t>تحلیل تجاری</a:t>
            </a:r>
            <a:endParaRPr lang="fa-IR" sz="4000" b="1" dirty="0">
              <a:solidFill>
                <a:schemeClr val="accent4"/>
              </a:solidFill>
            </a:endParaRPr>
          </a:p>
        </p:txBody>
      </p:sp>
      <p:sp>
        <p:nvSpPr>
          <p:cNvPr id="3" name="Content Placeholder 2"/>
          <p:cNvSpPr>
            <a:spLocks noGrp="1"/>
          </p:cNvSpPr>
          <p:nvPr>
            <p:ph idx="1"/>
          </p:nvPr>
        </p:nvSpPr>
        <p:spPr/>
        <p:txBody>
          <a:bodyPr>
            <a:normAutofit fontScale="92500" lnSpcReduction="10000"/>
          </a:bodyPr>
          <a:lstStyle/>
          <a:p>
            <a:pPr algn="r"/>
            <a:r>
              <a:rPr lang="fa-IR" sz="3200" dirty="0" smtClean="0">
                <a:solidFill>
                  <a:schemeClr val="accent4"/>
                </a:solidFill>
              </a:rPr>
              <a:t>مفهوم :</a:t>
            </a:r>
          </a:p>
          <a:p>
            <a:pPr algn="r"/>
            <a:r>
              <a:rPr lang="fa-IR" sz="3200" dirty="0" smtClean="0"/>
              <a:t>پیش بینی فروش ، هزینه ها و سود</a:t>
            </a:r>
          </a:p>
          <a:p>
            <a:pPr algn="r"/>
            <a:endParaRPr lang="fa-IR" sz="3200" dirty="0" smtClean="0"/>
          </a:p>
          <a:p>
            <a:pPr algn="r"/>
            <a:r>
              <a:rPr lang="fa-IR" sz="3200" dirty="0" smtClean="0">
                <a:solidFill>
                  <a:schemeClr val="accent4"/>
                </a:solidFill>
              </a:rPr>
              <a:t>روش اجرا : </a:t>
            </a:r>
          </a:p>
          <a:p>
            <a:pPr algn="r"/>
            <a:r>
              <a:rPr lang="fa-IR" sz="3200" dirty="0" smtClean="0"/>
              <a:t>نگاهی به تاریخچه و وضعیت محصولات مشابه</a:t>
            </a:r>
          </a:p>
          <a:p>
            <a:pPr algn="r"/>
            <a:r>
              <a:rPr lang="fa-IR" sz="3200" dirty="0" smtClean="0"/>
              <a:t>انجام نظر سنجی در بازار</a:t>
            </a:r>
            <a:endParaRPr lang="fa-IR" sz="3200"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142853"/>
            <a:ext cx="6798734" cy="2076352"/>
          </a:xfrm>
        </p:spPr>
        <p:txBody>
          <a:bodyPr/>
          <a:lstStyle/>
          <a:p>
            <a:pPr algn="ctr"/>
            <a:r>
              <a:rPr lang="fa-IR" sz="3600" b="1" dirty="0" smtClean="0"/>
              <a:t>فرایند ارائه محصول جدید</a:t>
            </a:r>
            <a:endParaRPr lang="fa-IR" sz="3600" b="1" dirty="0"/>
          </a:p>
        </p:txBody>
      </p:sp>
      <p:sp>
        <p:nvSpPr>
          <p:cNvPr id="3" name="Content Placeholder 2"/>
          <p:cNvSpPr>
            <a:spLocks noGrp="1"/>
          </p:cNvSpPr>
          <p:nvPr>
            <p:ph idx="1"/>
          </p:nvPr>
        </p:nvSpPr>
        <p:spPr>
          <a:xfrm>
            <a:off x="822960" y="1412776"/>
            <a:ext cx="7520940" cy="4730868"/>
          </a:xfrm>
        </p:spPr>
        <p:txBody>
          <a:bodyPr/>
          <a:lstStyle/>
          <a:p>
            <a:endParaRPr lang="fa-IR" dirty="0"/>
          </a:p>
        </p:txBody>
      </p:sp>
      <p:sp>
        <p:nvSpPr>
          <p:cNvPr id="4" name="Flowchart: Process 3"/>
          <p:cNvSpPr/>
          <p:nvPr/>
        </p:nvSpPr>
        <p:spPr>
          <a:xfrm>
            <a:off x="1000100" y="1785926"/>
            <a:ext cx="642942" cy="898400"/>
          </a:xfrm>
          <a:prstGeom prst="flowChartProcess">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fa-IR" b="1" dirty="0" smtClean="0"/>
              <a:t>ایده</a:t>
            </a:r>
            <a:endParaRPr lang="fa-IR" b="1" dirty="0"/>
          </a:p>
        </p:txBody>
      </p:sp>
      <p:sp>
        <p:nvSpPr>
          <p:cNvPr id="5" name="Rectangle 4"/>
          <p:cNvSpPr/>
          <p:nvPr/>
        </p:nvSpPr>
        <p:spPr>
          <a:xfrm>
            <a:off x="2071670" y="1785926"/>
            <a:ext cx="1714512" cy="914400"/>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b="1" dirty="0" smtClean="0"/>
              <a:t>غربالگری ایده ها</a:t>
            </a:r>
            <a:endParaRPr lang="fa-IR" b="1" dirty="0"/>
          </a:p>
        </p:txBody>
      </p:sp>
      <p:sp>
        <p:nvSpPr>
          <p:cNvPr id="6" name="Flowchart: Process 5"/>
          <p:cNvSpPr/>
          <p:nvPr/>
        </p:nvSpPr>
        <p:spPr>
          <a:xfrm>
            <a:off x="4214810" y="1785926"/>
            <a:ext cx="1785950" cy="928694"/>
          </a:xfrm>
          <a:prstGeom prst="flowChartProces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fa-IR" b="1" dirty="0" smtClean="0"/>
              <a:t>ارائه طرح و آزمون</a:t>
            </a:r>
            <a:endParaRPr lang="fa-IR" b="1" dirty="0"/>
          </a:p>
        </p:txBody>
      </p:sp>
      <p:sp>
        <p:nvSpPr>
          <p:cNvPr id="7" name="Rectangle 6"/>
          <p:cNvSpPr/>
          <p:nvPr/>
        </p:nvSpPr>
        <p:spPr>
          <a:xfrm>
            <a:off x="6357950" y="1785926"/>
            <a:ext cx="1428760" cy="914400"/>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fa-IR" b="1" dirty="0" smtClean="0"/>
              <a:t>ارائه استراتژی بازاریابی</a:t>
            </a:r>
            <a:endParaRPr lang="fa-IR" b="1" dirty="0"/>
          </a:p>
        </p:txBody>
      </p:sp>
      <p:sp>
        <p:nvSpPr>
          <p:cNvPr id="9" name="Rectangle 8"/>
          <p:cNvSpPr/>
          <p:nvPr/>
        </p:nvSpPr>
        <p:spPr>
          <a:xfrm>
            <a:off x="857224" y="4429132"/>
            <a:ext cx="1071570" cy="1143008"/>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b="1" dirty="0" smtClean="0"/>
              <a:t>تحلیل تجاری</a:t>
            </a:r>
            <a:endParaRPr lang="fa-IR" b="1" dirty="0"/>
          </a:p>
        </p:txBody>
      </p:sp>
      <p:sp>
        <p:nvSpPr>
          <p:cNvPr id="10" name="Rectangle 9"/>
          <p:cNvSpPr/>
          <p:nvPr/>
        </p:nvSpPr>
        <p:spPr>
          <a:xfrm>
            <a:off x="2357422" y="4429132"/>
            <a:ext cx="928694" cy="1143008"/>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ارائه محصول</a:t>
            </a:r>
            <a:endParaRPr lang="fa-IR"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1" name="Rectangle 10"/>
          <p:cNvSpPr/>
          <p:nvPr/>
        </p:nvSpPr>
        <p:spPr>
          <a:xfrm>
            <a:off x="4000496" y="4429132"/>
            <a:ext cx="1500198" cy="11430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b="1" dirty="0" smtClean="0"/>
              <a:t>بازاریابی محک</a:t>
            </a:r>
            <a:endParaRPr lang="fa-IR" b="1" dirty="0"/>
          </a:p>
        </p:txBody>
      </p:sp>
      <p:sp>
        <p:nvSpPr>
          <p:cNvPr id="12" name="Rectangle 11"/>
          <p:cNvSpPr/>
          <p:nvPr/>
        </p:nvSpPr>
        <p:spPr>
          <a:xfrm>
            <a:off x="6072198" y="4429132"/>
            <a:ext cx="1857388" cy="1143008"/>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fa-IR" b="1" dirty="0" smtClean="0"/>
              <a:t>عرضه محصول جدید</a:t>
            </a:r>
            <a:endParaRPr lang="fa-IR" b="1" dirty="0"/>
          </a:p>
        </p:txBody>
      </p:sp>
      <p:sp>
        <p:nvSpPr>
          <p:cNvPr id="27" name="Notched Right Arrow 26"/>
          <p:cNvSpPr/>
          <p:nvPr/>
        </p:nvSpPr>
        <p:spPr>
          <a:xfrm>
            <a:off x="1643042" y="2143116"/>
            <a:ext cx="285752" cy="14287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0" name="Notched Right Arrow 29"/>
          <p:cNvSpPr/>
          <p:nvPr/>
        </p:nvSpPr>
        <p:spPr>
          <a:xfrm>
            <a:off x="3786182" y="2214554"/>
            <a:ext cx="357190" cy="14287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1" name="Notched Right Arrow 30"/>
          <p:cNvSpPr/>
          <p:nvPr/>
        </p:nvSpPr>
        <p:spPr>
          <a:xfrm>
            <a:off x="6000760" y="2214554"/>
            <a:ext cx="285752" cy="2143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2" name="Notched Right Arrow 31"/>
          <p:cNvSpPr/>
          <p:nvPr/>
        </p:nvSpPr>
        <p:spPr>
          <a:xfrm>
            <a:off x="1857356" y="4929198"/>
            <a:ext cx="357190" cy="2143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3" name="Notched Right Arrow 32"/>
          <p:cNvSpPr/>
          <p:nvPr/>
        </p:nvSpPr>
        <p:spPr>
          <a:xfrm>
            <a:off x="3214678" y="4929198"/>
            <a:ext cx="428628" cy="2143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4" name="Notched Right Arrow 33"/>
          <p:cNvSpPr/>
          <p:nvPr/>
        </p:nvSpPr>
        <p:spPr>
          <a:xfrm>
            <a:off x="5429256" y="4929198"/>
            <a:ext cx="428628" cy="2143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2" name="Curved Left Arrow 41"/>
          <p:cNvSpPr/>
          <p:nvPr/>
        </p:nvSpPr>
        <p:spPr>
          <a:xfrm>
            <a:off x="7858148" y="2214554"/>
            <a:ext cx="571504" cy="100013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43" name="Curved Right Arrow 42"/>
          <p:cNvSpPr/>
          <p:nvPr/>
        </p:nvSpPr>
        <p:spPr>
          <a:xfrm>
            <a:off x="285720" y="3429000"/>
            <a:ext cx="500066" cy="142876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332657"/>
            <a:ext cx="6798734" cy="1886548"/>
          </a:xfrm>
        </p:spPr>
        <p:txBody>
          <a:bodyPr/>
          <a:lstStyle/>
          <a:p>
            <a:pPr algn="ctr"/>
            <a:r>
              <a:rPr lang="fa-IR" sz="4000" b="1" dirty="0" smtClean="0">
                <a:solidFill>
                  <a:srgbClr val="FF66CC"/>
                </a:solidFill>
              </a:rPr>
              <a:t>ارائه محصول</a:t>
            </a:r>
            <a:endParaRPr lang="fa-IR" sz="4000" b="1" dirty="0">
              <a:solidFill>
                <a:srgbClr val="FF66CC"/>
              </a:solidFill>
            </a:endParaRPr>
          </a:p>
        </p:txBody>
      </p:sp>
      <p:sp>
        <p:nvSpPr>
          <p:cNvPr id="3" name="Content Placeholder 2"/>
          <p:cNvSpPr>
            <a:spLocks noGrp="1"/>
          </p:cNvSpPr>
          <p:nvPr>
            <p:ph idx="1"/>
          </p:nvPr>
        </p:nvSpPr>
        <p:spPr/>
        <p:txBody>
          <a:bodyPr>
            <a:normAutofit lnSpcReduction="10000"/>
          </a:bodyPr>
          <a:lstStyle/>
          <a:p>
            <a:pPr algn="r"/>
            <a:r>
              <a:rPr lang="fa-IR" sz="2800" dirty="0" smtClean="0">
                <a:solidFill>
                  <a:srgbClr val="DCA4D9"/>
                </a:solidFill>
              </a:rPr>
              <a:t>مفهوم : </a:t>
            </a:r>
            <a:r>
              <a:rPr lang="fa-IR" sz="2800" dirty="0" smtClean="0"/>
              <a:t>تبدیل طرح به محصول فیزیکی</a:t>
            </a:r>
          </a:p>
          <a:p>
            <a:pPr algn="r"/>
            <a:r>
              <a:rPr lang="fa-IR" sz="2800" dirty="0" smtClean="0">
                <a:solidFill>
                  <a:srgbClr val="DCA4D9"/>
                </a:solidFill>
              </a:rPr>
              <a:t>روش اجرا :</a:t>
            </a:r>
          </a:p>
          <a:p>
            <a:pPr algn="r"/>
            <a:r>
              <a:rPr lang="fa-IR" sz="2800" dirty="0" smtClean="0"/>
              <a:t>بخش تحقیق و توسعه جند نمونه از محصول ارائه داده و به آزمایش می گذارد(اغلب تحت آزمونهای دشوار )</a:t>
            </a:r>
          </a:p>
          <a:p>
            <a:pPr algn="r"/>
            <a:r>
              <a:rPr lang="fa-IR" sz="2800" dirty="0" smtClean="0">
                <a:solidFill>
                  <a:srgbClr val="DCA4D9"/>
                </a:solidFill>
              </a:rPr>
              <a:t>نکه:</a:t>
            </a:r>
          </a:p>
          <a:p>
            <a:pPr algn="r"/>
            <a:r>
              <a:rPr lang="fa-IR" sz="2800" dirty="0" smtClean="0"/>
              <a:t>محصول علاوه بر شاخصهای عملکردی باید ویژه گیهای روان شناختی هم داشته باشد.</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063" y="159627"/>
            <a:ext cx="6798734" cy="1804894"/>
          </a:xfrm>
        </p:spPr>
        <p:txBody>
          <a:bodyPr/>
          <a:lstStyle/>
          <a:p>
            <a:pPr algn="ctr"/>
            <a:r>
              <a:rPr lang="fa-IR" sz="3600" b="1" dirty="0" smtClean="0"/>
              <a:t>فرایند ارائه محصول جدید</a:t>
            </a:r>
            <a:endParaRPr lang="fa-IR" sz="3600" b="1" dirty="0"/>
          </a:p>
        </p:txBody>
      </p:sp>
      <p:sp>
        <p:nvSpPr>
          <p:cNvPr id="3" name="Content Placeholder 2"/>
          <p:cNvSpPr>
            <a:spLocks noGrp="1"/>
          </p:cNvSpPr>
          <p:nvPr>
            <p:ph idx="1"/>
          </p:nvPr>
        </p:nvSpPr>
        <p:spPr>
          <a:xfrm>
            <a:off x="822960" y="1100628"/>
            <a:ext cx="7520940" cy="5043016"/>
          </a:xfrm>
        </p:spPr>
        <p:txBody>
          <a:bodyPr/>
          <a:lstStyle/>
          <a:p>
            <a:endParaRPr lang="fa-IR" dirty="0"/>
          </a:p>
        </p:txBody>
      </p:sp>
      <p:sp>
        <p:nvSpPr>
          <p:cNvPr id="4" name="Flowchart: Process 3"/>
          <p:cNvSpPr/>
          <p:nvPr/>
        </p:nvSpPr>
        <p:spPr>
          <a:xfrm>
            <a:off x="1000100" y="1785926"/>
            <a:ext cx="642942" cy="898400"/>
          </a:xfrm>
          <a:prstGeom prst="flowChartProcess">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fa-IR" b="1" dirty="0" smtClean="0"/>
              <a:t>ایده</a:t>
            </a:r>
            <a:endParaRPr lang="fa-IR" b="1" dirty="0"/>
          </a:p>
        </p:txBody>
      </p:sp>
      <p:sp>
        <p:nvSpPr>
          <p:cNvPr id="5" name="Rectangle 4"/>
          <p:cNvSpPr/>
          <p:nvPr/>
        </p:nvSpPr>
        <p:spPr>
          <a:xfrm>
            <a:off x="2071670" y="1785926"/>
            <a:ext cx="1714512" cy="914400"/>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b="1" dirty="0" smtClean="0"/>
              <a:t>غربالگری ایده ها</a:t>
            </a:r>
            <a:endParaRPr lang="fa-IR" b="1" dirty="0"/>
          </a:p>
        </p:txBody>
      </p:sp>
      <p:sp>
        <p:nvSpPr>
          <p:cNvPr id="6" name="Flowchart: Process 5"/>
          <p:cNvSpPr/>
          <p:nvPr/>
        </p:nvSpPr>
        <p:spPr>
          <a:xfrm>
            <a:off x="4214810" y="1785926"/>
            <a:ext cx="1785950" cy="928694"/>
          </a:xfrm>
          <a:prstGeom prst="flowChartProces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fa-IR" b="1" dirty="0" smtClean="0"/>
              <a:t>ارائه طرح و آزمون</a:t>
            </a:r>
            <a:endParaRPr lang="fa-IR" b="1" dirty="0"/>
          </a:p>
        </p:txBody>
      </p:sp>
      <p:sp>
        <p:nvSpPr>
          <p:cNvPr id="7" name="Rectangle 6"/>
          <p:cNvSpPr/>
          <p:nvPr/>
        </p:nvSpPr>
        <p:spPr>
          <a:xfrm>
            <a:off x="6357950" y="1785926"/>
            <a:ext cx="1428760" cy="914400"/>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fa-IR" b="1" dirty="0" smtClean="0"/>
              <a:t>ارائه استراتژی بازاریابی</a:t>
            </a:r>
            <a:endParaRPr lang="fa-IR" b="1" dirty="0"/>
          </a:p>
        </p:txBody>
      </p:sp>
      <p:sp>
        <p:nvSpPr>
          <p:cNvPr id="9" name="Rectangle 8"/>
          <p:cNvSpPr/>
          <p:nvPr/>
        </p:nvSpPr>
        <p:spPr>
          <a:xfrm>
            <a:off x="857224" y="4429132"/>
            <a:ext cx="1071570" cy="1143008"/>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b="1" dirty="0" smtClean="0"/>
              <a:t>تحلیل تجاری</a:t>
            </a:r>
            <a:endParaRPr lang="fa-IR" b="1" dirty="0"/>
          </a:p>
        </p:txBody>
      </p:sp>
      <p:sp>
        <p:nvSpPr>
          <p:cNvPr id="10" name="Rectangle 9"/>
          <p:cNvSpPr/>
          <p:nvPr/>
        </p:nvSpPr>
        <p:spPr>
          <a:xfrm>
            <a:off x="2357422" y="4429132"/>
            <a:ext cx="928694" cy="1143008"/>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ارائه محصول</a:t>
            </a:r>
            <a:endParaRPr lang="fa-IR"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1" name="Rectangle 10"/>
          <p:cNvSpPr/>
          <p:nvPr/>
        </p:nvSpPr>
        <p:spPr>
          <a:xfrm>
            <a:off x="4000496" y="4429132"/>
            <a:ext cx="1500198" cy="11430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b="1" dirty="0" smtClean="0"/>
              <a:t>بازاریابی محک</a:t>
            </a:r>
            <a:endParaRPr lang="fa-IR" b="1" dirty="0"/>
          </a:p>
        </p:txBody>
      </p:sp>
      <p:sp>
        <p:nvSpPr>
          <p:cNvPr id="12" name="Rectangle 11"/>
          <p:cNvSpPr/>
          <p:nvPr/>
        </p:nvSpPr>
        <p:spPr>
          <a:xfrm>
            <a:off x="6072198" y="4429132"/>
            <a:ext cx="1857388" cy="1143008"/>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fa-IR" b="1" dirty="0" smtClean="0"/>
              <a:t>عرضه محصول جدید</a:t>
            </a:r>
            <a:endParaRPr lang="fa-IR" b="1" dirty="0"/>
          </a:p>
        </p:txBody>
      </p:sp>
      <p:sp>
        <p:nvSpPr>
          <p:cNvPr id="27" name="Notched Right Arrow 26"/>
          <p:cNvSpPr/>
          <p:nvPr/>
        </p:nvSpPr>
        <p:spPr>
          <a:xfrm>
            <a:off x="1643042" y="2143116"/>
            <a:ext cx="285752" cy="14287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0" name="Notched Right Arrow 29"/>
          <p:cNvSpPr/>
          <p:nvPr/>
        </p:nvSpPr>
        <p:spPr>
          <a:xfrm>
            <a:off x="3786182" y="2214554"/>
            <a:ext cx="357190" cy="14287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1" name="Notched Right Arrow 30"/>
          <p:cNvSpPr/>
          <p:nvPr/>
        </p:nvSpPr>
        <p:spPr>
          <a:xfrm>
            <a:off x="6000760" y="2214554"/>
            <a:ext cx="285752" cy="2143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2" name="Notched Right Arrow 31"/>
          <p:cNvSpPr/>
          <p:nvPr/>
        </p:nvSpPr>
        <p:spPr>
          <a:xfrm>
            <a:off x="1857356" y="4929198"/>
            <a:ext cx="357190" cy="2143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3" name="Notched Right Arrow 32"/>
          <p:cNvSpPr/>
          <p:nvPr/>
        </p:nvSpPr>
        <p:spPr>
          <a:xfrm>
            <a:off x="3214678" y="4929198"/>
            <a:ext cx="428628" cy="2143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4" name="Notched Right Arrow 33"/>
          <p:cNvSpPr/>
          <p:nvPr/>
        </p:nvSpPr>
        <p:spPr>
          <a:xfrm>
            <a:off x="5429256" y="4929198"/>
            <a:ext cx="428628" cy="2143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2" name="Curved Left Arrow 41"/>
          <p:cNvSpPr/>
          <p:nvPr/>
        </p:nvSpPr>
        <p:spPr>
          <a:xfrm>
            <a:off x="7858148" y="2214554"/>
            <a:ext cx="571504" cy="100013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43" name="Curved Right Arrow 42"/>
          <p:cNvSpPr/>
          <p:nvPr/>
        </p:nvSpPr>
        <p:spPr>
          <a:xfrm>
            <a:off x="285720" y="3429000"/>
            <a:ext cx="500066" cy="142876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rmAutofit/>
          </a:bodyPr>
          <a:lstStyle/>
          <a:p>
            <a:pPr algn="ctr"/>
            <a:r>
              <a:rPr lang="fa-IR" sz="2000" b="1" dirty="0" smtClean="0">
                <a:latin typeface="Andalus" panose="02020603050405020304" pitchFamily="18" charset="-78"/>
                <a:cs typeface="Andalus" panose="02020603050405020304" pitchFamily="18" charset="-78"/>
              </a:rPr>
              <a:t>بسم الله الرحمن الرحیم</a:t>
            </a:r>
            <a:endParaRPr lang="en-US" sz="2000" b="1"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effectLst>
            <a:glow rad="101600">
              <a:schemeClr val="accent2">
                <a:satMod val="175000"/>
                <a:alpha val="40000"/>
              </a:schemeClr>
            </a:glow>
          </a:effectLst>
        </p:spPr>
        <p:txBody>
          <a:bodyPr>
            <a:noAutofit/>
          </a:bodyPr>
          <a:lstStyle/>
          <a:p>
            <a:pPr marL="0" indent="0" algn="ctr">
              <a:buNone/>
            </a:pPr>
            <a:r>
              <a:rPr lang="fa-IR" sz="2000" b="1" dirty="0" smtClean="0">
                <a:latin typeface="Arial" panose="020B0604020202020204" pitchFamily="34" charset="0"/>
                <a:cs typeface="Arial" panose="020B0604020202020204" pitchFamily="34" charset="0"/>
              </a:rPr>
              <a:t>فصل نهم</a:t>
            </a:r>
          </a:p>
          <a:p>
            <a:pPr marL="0" indent="0" algn="r">
              <a:buNone/>
            </a:pPr>
            <a:r>
              <a:rPr lang="fa-IR" sz="4800" b="1" dirty="0" smtClean="0">
                <a:solidFill>
                  <a:schemeClr val="accent3">
                    <a:lumMod val="75000"/>
                  </a:schemeClr>
                </a:solidFill>
                <a:latin typeface="Andalus" panose="02020603050405020304" pitchFamily="18" charset="-78"/>
                <a:cs typeface="Andalus" panose="02020603050405020304" pitchFamily="18" charset="-78"/>
              </a:rPr>
              <a:t>استراتژی ارائه محصول جدید و چرخه زندگی محصول</a:t>
            </a:r>
          </a:p>
          <a:p>
            <a:pPr marL="0" indent="0" algn="r">
              <a:buNone/>
            </a:pPr>
            <a:r>
              <a:rPr lang="fa-IR" sz="4000" dirty="0" smtClean="0">
                <a:latin typeface="Andalus" panose="02020603050405020304" pitchFamily="18" charset="-78"/>
                <a:cs typeface="Andalus" panose="02020603050405020304" pitchFamily="18" charset="-78"/>
              </a:rPr>
              <a:t>استاد:</a:t>
            </a:r>
            <a:r>
              <a:rPr lang="fa-IR" sz="4000" dirty="0" smtClean="0">
                <a:solidFill>
                  <a:srgbClr val="00B050"/>
                </a:solidFill>
                <a:latin typeface="Andalus" panose="02020603050405020304" pitchFamily="18" charset="-78"/>
                <a:cs typeface="Andalus" panose="02020603050405020304" pitchFamily="18" charset="-78"/>
              </a:rPr>
              <a:t>دکتر پرند</a:t>
            </a:r>
          </a:p>
          <a:p>
            <a:pPr marL="0" indent="0" algn="r">
              <a:buNone/>
            </a:pPr>
            <a:r>
              <a:rPr lang="fa-IR" sz="2800" b="1" dirty="0" smtClean="0">
                <a:latin typeface="Andalus" panose="02020603050405020304" pitchFamily="18" charset="-78"/>
                <a:cs typeface="Andalus" panose="02020603050405020304" pitchFamily="18" charset="-78"/>
              </a:rPr>
              <a:t>دانشجو :</a:t>
            </a:r>
            <a:r>
              <a:rPr lang="fa-IR" sz="2800" b="1" dirty="0" smtClean="0">
                <a:solidFill>
                  <a:srgbClr val="FF0000"/>
                </a:solidFill>
                <a:latin typeface="Andalus" panose="02020603050405020304" pitchFamily="18" charset="-78"/>
                <a:cs typeface="Andalus" panose="02020603050405020304" pitchFamily="18" charset="-78"/>
              </a:rPr>
              <a:t>فیاض آقاجری</a:t>
            </a:r>
            <a:endParaRPr lang="en-US" sz="2800" b="1" dirty="0">
              <a:solidFill>
                <a:srgbClr val="FF000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011748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000" b="1" dirty="0" smtClean="0">
                <a:solidFill>
                  <a:schemeClr val="accent3">
                    <a:lumMod val="75000"/>
                  </a:schemeClr>
                </a:solidFill>
              </a:rPr>
              <a:t>بازاریابی محک</a:t>
            </a:r>
            <a:endParaRPr lang="fa-IR" sz="4000" b="1" dirty="0">
              <a:solidFill>
                <a:schemeClr val="accent3">
                  <a:lumMod val="75000"/>
                </a:schemeClr>
              </a:solidFill>
            </a:endParaRPr>
          </a:p>
        </p:txBody>
      </p:sp>
      <p:sp>
        <p:nvSpPr>
          <p:cNvPr id="3" name="Content Placeholder 2"/>
          <p:cNvSpPr>
            <a:spLocks noGrp="1"/>
          </p:cNvSpPr>
          <p:nvPr>
            <p:ph idx="1"/>
          </p:nvPr>
        </p:nvSpPr>
        <p:spPr/>
        <p:txBody>
          <a:bodyPr>
            <a:normAutofit fontScale="92500" lnSpcReduction="10000"/>
          </a:bodyPr>
          <a:lstStyle/>
          <a:p>
            <a:pPr algn="r"/>
            <a:r>
              <a:rPr lang="fa-IR" sz="2000" dirty="0" smtClean="0">
                <a:solidFill>
                  <a:schemeClr val="accent3">
                    <a:lumMod val="75000"/>
                  </a:schemeClr>
                </a:solidFill>
              </a:rPr>
              <a:t>مفهوم: </a:t>
            </a:r>
            <a:r>
              <a:rPr lang="fa-IR" sz="2000" dirty="0" smtClean="0"/>
              <a:t>وارد شدن محصول  به محیط واقعی بازار  و بازاریابی جهت کسب تجربه های لازم بازاریاب قبل از هزینه برای تولید کامل محصول( زمانبر و پرهزینه)</a:t>
            </a:r>
          </a:p>
          <a:p>
            <a:pPr algn="r"/>
            <a:r>
              <a:rPr lang="fa-IR" sz="2000" dirty="0" smtClean="0">
                <a:solidFill>
                  <a:schemeClr val="accent3">
                    <a:lumMod val="75000"/>
                  </a:schemeClr>
                </a:solidFill>
              </a:rPr>
              <a:t>انواع :</a:t>
            </a:r>
          </a:p>
          <a:p>
            <a:pPr algn="r"/>
            <a:r>
              <a:rPr lang="fa-IR" sz="2000" dirty="0" smtClean="0">
                <a:solidFill>
                  <a:srgbClr val="00B050"/>
                </a:solidFill>
              </a:rPr>
              <a:t>الف: </a:t>
            </a:r>
            <a:r>
              <a:rPr lang="fa-IR" sz="2000" dirty="0" smtClean="0"/>
              <a:t>محک استاندارد</a:t>
            </a:r>
          </a:p>
          <a:p>
            <a:pPr algn="r"/>
            <a:r>
              <a:rPr lang="fa-IR" sz="2000" dirty="0" smtClean="0"/>
              <a:t>انتخاب تعداد محدودی شهر  وارائه محصول در آنها</a:t>
            </a:r>
          </a:p>
          <a:p>
            <a:pPr algn="r"/>
            <a:r>
              <a:rPr lang="fa-IR" sz="2000" dirty="0" smtClean="0">
                <a:solidFill>
                  <a:srgbClr val="00B050"/>
                </a:solidFill>
              </a:rPr>
              <a:t>ب :</a:t>
            </a:r>
            <a:r>
              <a:rPr lang="fa-IR" sz="2000" dirty="0" smtClean="0"/>
              <a:t>محک کنترل شده : </a:t>
            </a:r>
          </a:p>
          <a:p>
            <a:pPr algn="r"/>
            <a:r>
              <a:rPr lang="fa-IR" sz="2000" dirty="0" smtClean="0"/>
              <a:t>محک به وسیله شرکتهای پژوهشی  و فروشگاهها</a:t>
            </a:r>
          </a:p>
          <a:p>
            <a:pPr algn="r"/>
            <a:r>
              <a:rPr lang="fa-IR" sz="2000" dirty="0" smtClean="0">
                <a:solidFill>
                  <a:srgbClr val="00B050"/>
                </a:solidFill>
              </a:rPr>
              <a:t>ج :  </a:t>
            </a:r>
            <a:r>
              <a:rPr lang="fa-IR" sz="2000" dirty="0" smtClean="0"/>
              <a:t>محک شبیه سازی شده</a:t>
            </a:r>
          </a:p>
          <a:p>
            <a:pPr algn="r"/>
            <a:r>
              <a:rPr lang="fa-IR" sz="2000" dirty="0" smtClean="0"/>
              <a:t>شبیه سازی محیط بازار توسط شرکتها و موسسات پژوهشی  و تجزیه و تحلیل آن</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063" y="276736"/>
            <a:ext cx="6798734" cy="1303867"/>
          </a:xfrm>
        </p:spPr>
        <p:txBody>
          <a:bodyPr/>
          <a:lstStyle/>
          <a:p>
            <a:pPr algn="ctr"/>
            <a:r>
              <a:rPr lang="fa-IR" sz="3600" b="1" dirty="0" smtClean="0"/>
              <a:t>فرایند ارائه محصول جدید</a:t>
            </a:r>
            <a:endParaRPr lang="fa-IR" sz="3600" b="1" dirty="0"/>
          </a:p>
        </p:txBody>
      </p:sp>
      <p:sp>
        <p:nvSpPr>
          <p:cNvPr id="3" name="Content Placeholder 2"/>
          <p:cNvSpPr>
            <a:spLocks noGrp="1"/>
          </p:cNvSpPr>
          <p:nvPr>
            <p:ph idx="1"/>
          </p:nvPr>
        </p:nvSpPr>
        <p:spPr>
          <a:xfrm>
            <a:off x="822960" y="1100628"/>
            <a:ext cx="7520940" cy="5043016"/>
          </a:xfrm>
        </p:spPr>
        <p:txBody>
          <a:bodyPr/>
          <a:lstStyle/>
          <a:p>
            <a:endParaRPr lang="fa-IR" dirty="0"/>
          </a:p>
        </p:txBody>
      </p:sp>
      <p:sp>
        <p:nvSpPr>
          <p:cNvPr id="4" name="Flowchart: Process 3"/>
          <p:cNvSpPr/>
          <p:nvPr/>
        </p:nvSpPr>
        <p:spPr>
          <a:xfrm>
            <a:off x="1000100" y="1785926"/>
            <a:ext cx="642942" cy="898400"/>
          </a:xfrm>
          <a:prstGeom prst="flowChartProcess">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fa-IR" b="1" dirty="0" smtClean="0"/>
              <a:t>ایده</a:t>
            </a:r>
            <a:endParaRPr lang="fa-IR" b="1" dirty="0"/>
          </a:p>
        </p:txBody>
      </p:sp>
      <p:sp>
        <p:nvSpPr>
          <p:cNvPr id="5" name="Rectangle 4"/>
          <p:cNvSpPr/>
          <p:nvPr/>
        </p:nvSpPr>
        <p:spPr>
          <a:xfrm>
            <a:off x="2071670" y="1785926"/>
            <a:ext cx="1714512" cy="914400"/>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b="1" dirty="0" smtClean="0"/>
              <a:t>غربالگری ایده ها</a:t>
            </a:r>
            <a:endParaRPr lang="fa-IR" b="1" dirty="0"/>
          </a:p>
        </p:txBody>
      </p:sp>
      <p:sp>
        <p:nvSpPr>
          <p:cNvPr id="6" name="Flowchart: Process 5"/>
          <p:cNvSpPr/>
          <p:nvPr/>
        </p:nvSpPr>
        <p:spPr>
          <a:xfrm>
            <a:off x="4214810" y="1785926"/>
            <a:ext cx="1785950" cy="928694"/>
          </a:xfrm>
          <a:prstGeom prst="flowChartProces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fa-IR" b="1" dirty="0" smtClean="0"/>
              <a:t>ارائه طرح و آزمون</a:t>
            </a:r>
            <a:endParaRPr lang="fa-IR" b="1" dirty="0"/>
          </a:p>
        </p:txBody>
      </p:sp>
      <p:sp>
        <p:nvSpPr>
          <p:cNvPr id="7" name="Rectangle 6"/>
          <p:cNvSpPr/>
          <p:nvPr/>
        </p:nvSpPr>
        <p:spPr>
          <a:xfrm>
            <a:off x="6357950" y="1785926"/>
            <a:ext cx="1428760" cy="914400"/>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fa-IR" b="1" dirty="0" smtClean="0"/>
              <a:t>ارائه استراتژی بازاریابی</a:t>
            </a:r>
            <a:endParaRPr lang="fa-IR" b="1" dirty="0"/>
          </a:p>
        </p:txBody>
      </p:sp>
      <p:sp>
        <p:nvSpPr>
          <p:cNvPr id="9" name="Rectangle 8"/>
          <p:cNvSpPr/>
          <p:nvPr/>
        </p:nvSpPr>
        <p:spPr>
          <a:xfrm>
            <a:off x="857224" y="4429132"/>
            <a:ext cx="1071570" cy="1143008"/>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b="1" dirty="0" smtClean="0"/>
              <a:t>تحلیل تجاری</a:t>
            </a:r>
            <a:endParaRPr lang="fa-IR" b="1" dirty="0"/>
          </a:p>
        </p:txBody>
      </p:sp>
      <p:sp>
        <p:nvSpPr>
          <p:cNvPr id="10" name="Rectangle 9"/>
          <p:cNvSpPr/>
          <p:nvPr/>
        </p:nvSpPr>
        <p:spPr>
          <a:xfrm>
            <a:off x="2357422" y="4429132"/>
            <a:ext cx="928694" cy="1143008"/>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ارائه محصول</a:t>
            </a:r>
            <a:endParaRPr lang="fa-IR"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1" name="Rectangle 10"/>
          <p:cNvSpPr/>
          <p:nvPr/>
        </p:nvSpPr>
        <p:spPr>
          <a:xfrm>
            <a:off x="4000496" y="4429132"/>
            <a:ext cx="1500198" cy="11430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b="1" dirty="0" smtClean="0"/>
              <a:t>بازاریابی محک</a:t>
            </a:r>
            <a:endParaRPr lang="fa-IR" b="1" dirty="0"/>
          </a:p>
        </p:txBody>
      </p:sp>
      <p:sp>
        <p:nvSpPr>
          <p:cNvPr id="12" name="Rectangle 11"/>
          <p:cNvSpPr/>
          <p:nvPr/>
        </p:nvSpPr>
        <p:spPr>
          <a:xfrm>
            <a:off x="6072198" y="4429132"/>
            <a:ext cx="1857388" cy="1143008"/>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fa-IR" b="1" dirty="0" smtClean="0"/>
              <a:t>عرضه محصول جدید</a:t>
            </a:r>
            <a:endParaRPr lang="fa-IR" b="1" dirty="0"/>
          </a:p>
        </p:txBody>
      </p:sp>
      <p:sp>
        <p:nvSpPr>
          <p:cNvPr id="27" name="Notched Right Arrow 26"/>
          <p:cNvSpPr/>
          <p:nvPr/>
        </p:nvSpPr>
        <p:spPr>
          <a:xfrm>
            <a:off x="1643042" y="2143116"/>
            <a:ext cx="285752" cy="14287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0" name="Notched Right Arrow 29"/>
          <p:cNvSpPr/>
          <p:nvPr/>
        </p:nvSpPr>
        <p:spPr>
          <a:xfrm>
            <a:off x="3786182" y="2214554"/>
            <a:ext cx="357190" cy="14287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1" name="Notched Right Arrow 30"/>
          <p:cNvSpPr/>
          <p:nvPr/>
        </p:nvSpPr>
        <p:spPr>
          <a:xfrm>
            <a:off x="6000760" y="2214554"/>
            <a:ext cx="285752" cy="2143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2" name="Notched Right Arrow 31"/>
          <p:cNvSpPr/>
          <p:nvPr/>
        </p:nvSpPr>
        <p:spPr>
          <a:xfrm>
            <a:off x="1857356" y="4929198"/>
            <a:ext cx="357190" cy="2143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3" name="Notched Right Arrow 32"/>
          <p:cNvSpPr/>
          <p:nvPr/>
        </p:nvSpPr>
        <p:spPr>
          <a:xfrm>
            <a:off x="3214678" y="4929198"/>
            <a:ext cx="428628" cy="2143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4" name="Notched Right Arrow 33"/>
          <p:cNvSpPr/>
          <p:nvPr/>
        </p:nvSpPr>
        <p:spPr>
          <a:xfrm>
            <a:off x="5429256" y="4929198"/>
            <a:ext cx="428628" cy="2143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2" name="Curved Left Arrow 41"/>
          <p:cNvSpPr/>
          <p:nvPr/>
        </p:nvSpPr>
        <p:spPr>
          <a:xfrm>
            <a:off x="7858148" y="2214554"/>
            <a:ext cx="571504" cy="100013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43" name="Curved Right Arrow 42"/>
          <p:cNvSpPr/>
          <p:nvPr/>
        </p:nvSpPr>
        <p:spPr>
          <a:xfrm>
            <a:off x="285720" y="3429000"/>
            <a:ext cx="500066" cy="142876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4203" y="404664"/>
            <a:ext cx="6798734" cy="1080120"/>
          </a:xfrm>
        </p:spPr>
        <p:txBody>
          <a:bodyPr/>
          <a:lstStyle/>
          <a:p>
            <a:pPr algn="ctr"/>
            <a:r>
              <a:rPr lang="fa-IR" sz="4000" b="1" dirty="0" smtClean="0">
                <a:solidFill>
                  <a:srgbClr val="FF0000"/>
                </a:solidFill>
              </a:rPr>
              <a:t>عرضه محصول  به بازار</a:t>
            </a:r>
            <a:endParaRPr lang="fa-IR" sz="4000" b="1" dirty="0">
              <a:solidFill>
                <a:srgbClr val="FF0000"/>
              </a:solidFill>
            </a:endParaRPr>
          </a:p>
        </p:txBody>
      </p:sp>
      <p:sp>
        <p:nvSpPr>
          <p:cNvPr id="3" name="Content Placeholder 2"/>
          <p:cNvSpPr>
            <a:spLocks noGrp="1"/>
          </p:cNvSpPr>
          <p:nvPr>
            <p:ph idx="1"/>
          </p:nvPr>
        </p:nvSpPr>
        <p:spPr>
          <a:xfrm>
            <a:off x="1204201" y="1268760"/>
            <a:ext cx="6798736" cy="4752528"/>
          </a:xfrm>
        </p:spPr>
        <p:txBody>
          <a:bodyPr>
            <a:noAutofit/>
          </a:bodyPr>
          <a:lstStyle/>
          <a:p>
            <a:pPr algn="r"/>
            <a:r>
              <a:rPr lang="fa-IR" sz="2000" dirty="0" smtClean="0">
                <a:solidFill>
                  <a:schemeClr val="accent2">
                    <a:lumMod val="60000"/>
                    <a:lumOff val="40000"/>
                  </a:schemeClr>
                </a:solidFill>
              </a:rPr>
              <a:t>اگر شرکت پس از آزمایشهای گوناگون به این نتیجه رسی</a:t>
            </a:r>
            <a:r>
              <a:rPr lang="fa-IR" sz="2000" dirty="0">
                <a:solidFill>
                  <a:schemeClr val="accent2">
                    <a:lumMod val="60000"/>
                    <a:lumOff val="40000"/>
                  </a:schemeClr>
                </a:solidFill>
              </a:rPr>
              <a:t>د</a:t>
            </a:r>
            <a:r>
              <a:rPr lang="fa-IR" sz="2000" dirty="0" smtClean="0">
                <a:solidFill>
                  <a:schemeClr val="accent2">
                    <a:lumMod val="60000"/>
                    <a:lumOff val="40000"/>
                  </a:schemeClr>
                </a:solidFill>
              </a:rPr>
              <a:t> که محصول انبوه تولید و به بازار عرضه نماید آنچه </a:t>
            </a:r>
          </a:p>
          <a:p>
            <a:pPr algn="r"/>
            <a:r>
              <a:rPr lang="fa-IR" sz="2000" dirty="0" smtClean="0">
                <a:solidFill>
                  <a:srgbClr val="FF0000"/>
                </a:solidFill>
              </a:rPr>
              <a:t>اهمیت دارد:</a:t>
            </a:r>
          </a:p>
          <a:p>
            <a:pPr algn="r"/>
            <a:r>
              <a:rPr lang="fa-IR" sz="2000" dirty="0" smtClean="0">
                <a:solidFill>
                  <a:schemeClr val="accent4">
                    <a:lumMod val="75000"/>
                  </a:schemeClr>
                </a:solidFill>
              </a:rPr>
              <a:t>1- زمان عرضه</a:t>
            </a:r>
          </a:p>
          <a:p>
            <a:pPr algn="r"/>
            <a:r>
              <a:rPr lang="fa-IR" sz="2000" dirty="0" smtClean="0"/>
              <a:t>ظرفیت اصلاحات بیشتر</a:t>
            </a:r>
          </a:p>
          <a:p>
            <a:pPr algn="r">
              <a:buFontTx/>
              <a:buChar char="-"/>
            </a:pPr>
            <a:r>
              <a:rPr lang="fa-IR" sz="2000" dirty="0" smtClean="0"/>
              <a:t>وضعیت رقبا</a:t>
            </a:r>
          </a:p>
          <a:p>
            <a:pPr algn="r"/>
            <a:r>
              <a:rPr lang="fa-IR" sz="2000" dirty="0" smtClean="0"/>
              <a:t> شرایط اقتصادی</a:t>
            </a:r>
          </a:p>
          <a:p>
            <a:pPr algn="r"/>
            <a:r>
              <a:rPr lang="fa-IR" sz="2000" dirty="0" smtClean="0">
                <a:solidFill>
                  <a:schemeClr val="accent4">
                    <a:lumMod val="75000"/>
                  </a:schemeClr>
                </a:solidFill>
              </a:rPr>
              <a:t>2- مکان عرضه</a:t>
            </a:r>
          </a:p>
          <a:p>
            <a:pPr algn="r"/>
            <a:r>
              <a:rPr lang="fa-IR" sz="2000" dirty="0" smtClean="0"/>
              <a:t>عرضه در یک شهر یا استان ویا.....</a:t>
            </a:r>
          </a:p>
          <a:p>
            <a:pPr algn="r"/>
            <a:r>
              <a:rPr lang="fa-IR" sz="2000" dirty="0" smtClean="0"/>
              <a:t>وضعیت تبلیغات </a:t>
            </a:r>
          </a:p>
          <a:p>
            <a:pPr algn="r"/>
            <a:r>
              <a:rPr lang="fa-IR" sz="2000" dirty="0" smtClean="0"/>
              <a:t>وضعیت توزیع بین المللی</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852" y="196307"/>
            <a:ext cx="6798734" cy="1303867"/>
          </a:xfrm>
        </p:spPr>
        <p:txBody>
          <a:bodyPr/>
          <a:lstStyle/>
          <a:p>
            <a:pPr algn="ctr"/>
            <a:r>
              <a:rPr lang="fa-IR" sz="3600" b="1" dirty="0" smtClean="0"/>
              <a:t>فرایند ارائه محصول جدید</a:t>
            </a:r>
            <a:endParaRPr lang="fa-IR" sz="3600" b="1" dirty="0"/>
          </a:p>
        </p:txBody>
      </p:sp>
      <p:sp>
        <p:nvSpPr>
          <p:cNvPr id="3" name="Content Placeholder 2"/>
          <p:cNvSpPr>
            <a:spLocks noGrp="1"/>
          </p:cNvSpPr>
          <p:nvPr>
            <p:ph idx="1"/>
          </p:nvPr>
        </p:nvSpPr>
        <p:spPr>
          <a:xfrm>
            <a:off x="822960" y="1412776"/>
            <a:ext cx="7520940" cy="4730868"/>
          </a:xfrm>
        </p:spPr>
        <p:txBody>
          <a:bodyPr/>
          <a:lstStyle/>
          <a:p>
            <a:endParaRPr lang="fa-IR" dirty="0"/>
          </a:p>
        </p:txBody>
      </p:sp>
      <p:sp>
        <p:nvSpPr>
          <p:cNvPr id="4" name="Flowchart: Process 3"/>
          <p:cNvSpPr/>
          <p:nvPr/>
        </p:nvSpPr>
        <p:spPr>
          <a:xfrm>
            <a:off x="1000100" y="1785926"/>
            <a:ext cx="642942" cy="898400"/>
          </a:xfrm>
          <a:prstGeom prst="flowChartProcess">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fa-IR" b="1" dirty="0" smtClean="0"/>
              <a:t>ایده</a:t>
            </a:r>
            <a:endParaRPr lang="fa-IR" b="1" dirty="0"/>
          </a:p>
        </p:txBody>
      </p:sp>
      <p:sp>
        <p:nvSpPr>
          <p:cNvPr id="5" name="Rectangle 4"/>
          <p:cNvSpPr/>
          <p:nvPr/>
        </p:nvSpPr>
        <p:spPr>
          <a:xfrm>
            <a:off x="2071670" y="1785926"/>
            <a:ext cx="1714512" cy="914400"/>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b="1" dirty="0" smtClean="0"/>
              <a:t>غربالگری ایده ها</a:t>
            </a:r>
            <a:endParaRPr lang="fa-IR" b="1" dirty="0"/>
          </a:p>
        </p:txBody>
      </p:sp>
      <p:sp>
        <p:nvSpPr>
          <p:cNvPr id="6" name="Flowchart: Process 5"/>
          <p:cNvSpPr/>
          <p:nvPr/>
        </p:nvSpPr>
        <p:spPr>
          <a:xfrm>
            <a:off x="4214810" y="1785926"/>
            <a:ext cx="1785950" cy="928694"/>
          </a:xfrm>
          <a:prstGeom prst="flowChartProces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fa-IR" b="1" dirty="0" smtClean="0"/>
              <a:t>ارائه طرح و آزمون</a:t>
            </a:r>
            <a:endParaRPr lang="fa-IR" b="1" dirty="0"/>
          </a:p>
        </p:txBody>
      </p:sp>
      <p:sp>
        <p:nvSpPr>
          <p:cNvPr id="7" name="Rectangle 6"/>
          <p:cNvSpPr/>
          <p:nvPr/>
        </p:nvSpPr>
        <p:spPr>
          <a:xfrm>
            <a:off x="6357950" y="1785926"/>
            <a:ext cx="1428760" cy="914400"/>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fa-IR" b="1" dirty="0" smtClean="0"/>
              <a:t>ارائه استراتژی بازاریابی</a:t>
            </a:r>
            <a:endParaRPr lang="fa-IR" b="1" dirty="0"/>
          </a:p>
        </p:txBody>
      </p:sp>
      <p:sp>
        <p:nvSpPr>
          <p:cNvPr id="9" name="Rectangle 8"/>
          <p:cNvSpPr/>
          <p:nvPr/>
        </p:nvSpPr>
        <p:spPr>
          <a:xfrm>
            <a:off x="857224" y="4429132"/>
            <a:ext cx="1071570" cy="1143008"/>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b="1" dirty="0" smtClean="0"/>
              <a:t>تحلیل تجاری</a:t>
            </a:r>
            <a:endParaRPr lang="fa-IR" b="1" dirty="0"/>
          </a:p>
        </p:txBody>
      </p:sp>
      <p:sp>
        <p:nvSpPr>
          <p:cNvPr id="10" name="Rectangle 9"/>
          <p:cNvSpPr/>
          <p:nvPr/>
        </p:nvSpPr>
        <p:spPr>
          <a:xfrm>
            <a:off x="2357422" y="4429132"/>
            <a:ext cx="928694" cy="1143008"/>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ارائه محصول</a:t>
            </a:r>
            <a:endParaRPr lang="fa-IR"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1" name="Rectangle 10"/>
          <p:cNvSpPr/>
          <p:nvPr/>
        </p:nvSpPr>
        <p:spPr>
          <a:xfrm>
            <a:off x="4000496" y="4429132"/>
            <a:ext cx="1500198" cy="11430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b="1" dirty="0" smtClean="0"/>
              <a:t>بازاریابی محک</a:t>
            </a:r>
            <a:endParaRPr lang="fa-IR" b="1" dirty="0"/>
          </a:p>
        </p:txBody>
      </p:sp>
      <p:sp>
        <p:nvSpPr>
          <p:cNvPr id="12" name="Rectangle 11"/>
          <p:cNvSpPr/>
          <p:nvPr/>
        </p:nvSpPr>
        <p:spPr>
          <a:xfrm>
            <a:off x="6072198" y="4429132"/>
            <a:ext cx="1857388" cy="1143008"/>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fa-IR" b="1" dirty="0" smtClean="0"/>
              <a:t>عرضه محصول جدید</a:t>
            </a:r>
            <a:endParaRPr lang="fa-IR" b="1" dirty="0"/>
          </a:p>
        </p:txBody>
      </p:sp>
      <p:sp>
        <p:nvSpPr>
          <p:cNvPr id="27" name="Notched Right Arrow 26"/>
          <p:cNvSpPr/>
          <p:nvPr/>
        </p:nvSpPr>
        <p:spPr>
          <a:xfrm>
            <a:off x="1643042" y="2143116"/>
            <a:ext cx="285752" cy="14287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0" name="Notched Right Arrow 29"/>
          <p:cNvSpPr/>
          <p:nvPr/>
        </p:nvSpPr>
        <p:spPr>
          <a:xfrm>
            <a:off x="3786182" y="2214554"/>
            <a:ext cx="357190" cy="14287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1" name="Notched Right Arrow 30"/>
          <p:cNvSpPr/>
          <p:nvPr/>
        </p:nvSpPr>
        <p:spPr>
          <a:xfrm>
            <a:off x="6000760" y="2214554"/>
            <a:ext cx="285752" cy="2143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2" name="Notched Right Arrow 31"/>
          <p:cNvSpPr/>
          <p:nvPr/>
        </p:nvSpPr>
        <p:spPr>
          <a:xfrm>
            <a:off x="1857356" y="4929198"/>
            <a:ext cx="357190" cy="2143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3" name="Notched Right Arrow 32"/>
          <p:cNvSpPr/>
          <p:nvPr/>
        </p:nvSpPr>
        <p:spPr>
          <a:xfrm>
            <a:off x="3214678" y="4929198"/>
            <a:ext cx="428628" cy="2143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4" name="Notched Right Arrow 33"/>
          <p:cNvSpPr/>
          <p:nvPr/>
        </p:nvSpPr>
        <p:spPr>
          <a:xfrm>
            <a:off x="5429256" y="4929198"/>
            <a:ext cx="428628" cy="2143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2" name="Curved Left Arrow 41"/>
          <p:cNvSpPr/>
          <p:nvPr/>
        </p:nvSpPr>
        <p:spPr>
          <a:xfrm>
            <a:off x="7858148" y="2214554"/>
            <a:ext cx="571504" cy="100013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43" name="Curved Right Arrow 42"/>
          <p:cNvSpPr/>
          <p:nvPr/>
        </p:nvSpPr>
        <p:spPr>
          <a:xfrm>
            <a:off x="285720" y="3429000"/>
            <a:ext cx="500066" cy="142876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600" b="1" dirty="0" smtClean="0">
                <a:solidFill>
                  <a:schemeClr val="accent3">
                    <a:lumMod val="75000"/>
                  </a:schemeClr>
                </a:solidFill>
              </a:rPr>
              <a:t>چرخه عمر محصول</a:t>
            </a:r>
            <a:r>
              <a:rPr lang="en-US" sz="3600" b="1" dirty="0" smtClean="0">
                <a:solidFill>
                  <a:schemeClr val="accent3">
                    <a:lumMod val="75000"/>
                  </a:schemeClr>
                </a:solidFill>
              </a:rPr>
              <a:t>PLC</a:t>
            </a:r>
            <a:endParaRPr lang="en-US" sz="3600" b="1" dirty="0">
              <a:solidFill>
                <a:schemeClr val="accent3">
                  <a:lumMod val="75000"/>
                </a:schemeClr>
              </a:solidFill>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76866" y="2348880"/>
            <a:ext cx="6707502" cy="3309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7251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541" y="404664"/>
            <a:ext cx="6785778" cy="1303867"/>
          </a:xfrm>
        </p:spPr>
        <p:txBody>
          <a:bodyPr/>
          <a:lstStyle/>
          <a:p>
            <a:pPr algn="ctr"/>
            <a:r>
              <a:rPr lang="fa-IR" b="1" dirty="0" smtClean="0">
                <a:solidFill>
                  <a:srgbClr val="00B050"/>
                </a:solidFill>
              </a:rPr>
              <a:t>نکاتی پیرامون چرخه عمر محصول</a:t>
            </a:r>
            <a:endParaRPr lang="en-US" b="1" dirty="0">
              <a:solidFill>
                <a:srgbClr val="00B050"/>
              </a:solidFill>
            </a:endParaRPr>
          </a:p>
        </p:txBody>
      </p:sp>
      <p:sp>
        <p:nvSpPr>
          <p:cNvPr id="3" name="Content Placeholder 2"/>
          <p:cNvSpPr>
            <a:spLocks noGrp="1"/>
          </p:cNvSpPr>
          <p:nvPr>
            <p:ph idx="1"/>
          </p:nvPr>
        </p:nvSpPr>
        <p:spPr>
          <a:xfrm>
            <a:off x="822960" y="1556792"/>
            <a:ext cx="7520940" cy="4272588"/>
          </a:xfrm>
        </p:spPr>
        <p:txBody>
          <a:bodyPr>
            <a:normAutofit/>
          </a:bodyPr>
          <a:lstStyle/>
          <a:p>
            <a:pPr indent="-365760" algn="r">
              <a:lnSpc>
                <a:spcPct val="150000"/>
              </a:lnSpc>
            </a:pPr>
            <a:r>
              <a:rPr lang="fa-IR" sz="2000" dirty="0" smtClean="0">
                <a:solidFill>
                  <a:schemeClr val="accent2">
                    <a:lumMod val="75000"/>
                  </a:schemeClr>
                </a:solidFill>
              </a:rPr>
              <a:t>. تعییین طول زمان هر مرحله از عمر یک محصول ممکن نبوده و به شرایط بازار،نوع محصول،صنعت مربوطه ،مسائل فرهنگی، شرایط سیاسی ، فن آوری و .... بستگی دارد</a:t>
            </a:r>
          </a:p>
          <a:p>
            <a:pPr indent="-365760" algn="r">
              <a:lnSpc>
                <a:spcPct val="150000"/>
              </a:lnSpc>
            </a:pPr>
            <a:r>
              <a:rPr lang="fa-IR" sz="2000" dirty="0" smtClean="0">
                <a:solidFill>
                  <a:schemeClr val="accent3">
                    <a:lumMod val="75000"/>
                  </a:schemeClr>
                </a:solidFill>
              </a:rPr>
              <a:t>اینگونه نیست که تمام محصولات چرخه زندگی محصول را دنبال کنندخیلی از محصولات پس از معرفی وارد مرحله افول می شوند</a:t>
            </a:r>
          </a:p>
          <a:p>
            <a:pPr indent="-365760" algn="r">
              <a:lnSpc>
                <a:spcPct val="150000"/>
              </a:lnSpc>
            </a:pPr>
            <a:r>
              <a:rPr lang="fa-IR" sz="2000" dirty="0" smtClean="0">
                <a:solidFill>
                  <a:srgbClr val="00B050"/>
                </a:solidFill>
              </a:rPr>
              <a:t>.چرخه عمر کمک شایانی به مدیران بازاریابی می کند تا از طریق آن استراتژی های مختلف بازاریابی را اتخاذ نموده و بر طول مراحل پر سوده و طول کلی عمر محصول بیفزایند</a:t>
            </a:r>
          </a:p>
        </p:txBody>
      </p:sp>
    </p:spTree>
    <p:extLst>
      <p:ext uri="{BB962C8B-B14F-4D97-AF65-F5344CB8AC3E}">
        <p14:creationId xmlns:p14="http://schemas.microsoft.com/office/powerpoint/2010/main" val="2335834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875" y="404664"/>
            <a:ext cx="6798734" cy="864096"/>
          </a:xfrm>
        </p:spPr>
        <p:txBody>
          <a:bodyPr/>
          <a:lstStyle/>
          <a:p>
            <a:pPr algn="ctr"/>
            <a:r>
              <a:rPr lang="fa-IR" b="1" dirty="0" smtClean="0">
                <a:solidFill>
                  <a:srgbClr val="00B050"/>
                </a:solidFill>
              </a:rPr>
              <a:t>نکاتی پیرامون چرخه عمر محصول</a:t>
            </a:r>
            <a:endParaRPr lang="fa-IR" dirty="0"/>
          </a:p>
        </p:txBody>
      </p:sp>
      <p:sp>
        <p:nvSpPr>
          <p:cNvPr id="3" name="Content Placeholder 2"/>
          <p:cNvSpPr>
            <a:spLocks noGrp="1"/>
          </p:cNvSpPr>
          <p:nvPr>
            <p:ph idx="1"/>
          </p:nvPr>
        </p:nvSpPr>
        <p:spPr>
          <a:xfrm>
            <a:off x="1125142" y="1124744"/>
            <a:ext cx="6798736" cy="4018300"/>
          </a:xfrm>
        </p:spPr>
        <p:txBody>
          <a:bodyPr>
            <a:noAutofit/>
          </a:bodyPr>
          <a:lstStyle/>
          <a:p>
            <a:pPr indent="-365760" algn="r">
              <a:lnSpc>
                <a:spcPct val="150000"/>
              </a:lnSpc>
            </a:pPr>
            <a:r>
              <a:rPr lang="fa-IR" sz="2000" dirty="0" smtClean="0">
                <a:solidFill>
                  <a:schemeClr val="accent3"/>
                </a:solidFill>
              </a:rPr>
              <a:t>. آنچه حائز اهمیت است تشخیص به موقع وضعیت محصول (سن محصول)و اتخاذ استراتژی موثر در زمان لازم می باشدکه در بعضی مواقع حیات یا مرگ سازمان را رقم می زند</a:t>
            </a:r>
          </a:p>
          <a:p>
            <a:pPr indent="-365760" algn="r">
              <a:lnSpc>
                <a:spcPct val="150000"/>
              </a:lnSpc>
            </a:pPr>
            <a:r>
              <a:rPr lang="fa-IR" sz="2000" dirty="0" smtClean="0">
                <a:solidFill>
                  <a:schemeClr val="accent2">
                    <a:lumMod val="75000"/>
                  </a:schemeClr>
                </a:solidFill>
              </a:rPr>
              <a:t>. از این روست که حضور متخصصان بازرگانی در بدنه تصمیم گیری شرکت ها امری گریز ناپذیر می باشد تا آنجا که بسیاری از هیات مدیره ها ترجیح می دهند هدایت شرکت ها در دست مدیران عالی بازرگانی باشدتا ضمن رهبری سازمان به سوی </a:t>
            </a:r>
          </a:p>
          <a:p>
            <a:pPr indent="-365760" algn="r">
              <a:lnSpc>
                <a:spcPct val="150000"/>
              </a:lnSpc>
            </a:pPr>
            <a:r>
              <a:rPr lang="fa-IR" sz="2000" dirty="0" smtClean="0">
                <a:solidFill>
                  <a:schemeClr val="accent4">
                    <a:lumMod val="75000"/>
                  </a:schemeClr>
                </a:solidFill>
              </a:rPr>
              <a:t>اهداف تعیین شده در اتخاذ استرتژی های بازاریابی اهتمامی تام داشته باشند </a:t>
            </a:r>
          </a:p>
          <a:p>
            <a:pPr indent="-365760" algn="r">
              <a:lnSpc>
                <a:spcPct val="150000"/>
              </a:lnSpc>
            </a:pPr>
            <a:r>
              <a:rPr lang="fa-IR" sz="2000" dirty="0" smtClean="0">
                <a:solidFill>
                  <a:schemeClr val="accent6">
                    <a:lumMod val="75000"/>
                  </a:schemeClr>
                </a:solidFill>
              </a:rPr>
              <a:t>. نکه اصلی و اساس چرخه عمر این است که شرکت هاباید دائما نو آوری داشته باشند در غیر اینصورت در خطر انقراض قرار می گیرند</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1082040"/>
          </a:xfrm>
        </p:spPr>
        <p:txBody>
          <a:bodyPr/>
          <a:lstStyle/>
          <a:p>
            <a:endParaRPr lang="en-US" dirty="0"/>
          </a:p>
        </p:txBody>
      </p:sp>
      <p:sp>
        <p:nvSpPr>
          <p:cNvPr id="3" name="Content Placeholder 2"/>
          <p:cNvSpPr>
            <a:spLocks noGrp="1"/>
          </p:cNvSpPr>
          <p:nvPr>
            <p:ph idx="1"/>
          </p:nvPr>
        </p:nvSpPr>
        <p:spPr>
          <a:xfrm>
            <a:off x="963930" y="3284984"/>
            <a:ext cx="7429500" cy="2623077"/>
          </a:xfrm>
        </p:spPr>
        <p:txBody>
          <a:bodyPr>
            <a:normAutofit fontScale="77500" lnSpcReduction="20000"/>
          </a:bodyPr>
          <a:lstStyle/>
          <a:p>
            <a:pPr algn="r"/>
            <a:endParaRPr lang="fa-IR" dirty="0" smtClean="0"/>
          </a:p>
          <a:p>
            <a:pPr algn="r"/>
            <a:r>
              <a:rPr lang="fa-IR" dirty="0" smtClean="0"/>
              <a:t>علینقی </a:t>
            </a:r>
            <a:r>
              <a:rPr lang="fa-IR" dirty="0"/>
              <a:t>عالیخانی وزیر اقتصاد ایران (1348 - 1341) در کتاب خاطراتش می گوید؛ در آخرین سفری که به شوروی کردم به آقای نوویکو نایب نخست وزیر شوروی که قائم مقام کاسیگن نخست وزیر وقت شوروی بود، یک یخچال ایرانی (ارج) هدیه دادم. او فوق العاده خوشحال شد و به من تاکید کرد راننده خودش می آید تا یخچال را ببرد و تاکید کرد مبادا یخچال را به دفترش بفرستم. </a:t>
            </a:r>
          </a:p>
          <a:p>
            <a:pPr algn="r"/>
            <a:r>
              <a:rPr lang="fa-IR" dirty="0" smtClean="0"/>
              <a:t>ارج </a:t>
            </a:r>
            <a:r>
              <a:rPr lang="fa-IR" dirty="0"/>
              <a:t>که یکی از برندهای خوشنام ایران طی هفت دهه گذشته بوده، در سال 1316 با ساخت ابزار صنعتی به چرخه تولید گام نهاد و با تولید کولر آبی و یخچال به سوی ساخت لوازم خانگی پیش رفت.</a:t>
            </a:r>
          </a:p>
          <a:p>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620688"/>
            <a:ext cx="7920880"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021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fa-IR" b="1" dirty="0"/>
              <a:t>کفش ملی!!.........</a:t>
            </a:r>
            <a:endParaRPr lang="en-US" b="1" dirty="0"/>
          </a:p>
        </p:txBody>
      </p:sp>
      <p:pic>
        <p:nvPicPr>
          <p:cNvPr id="10243" name="Picture 3"/>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1284882" y="2915331"/>
            <a:ext cx="3121423" cy="25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4713149" y="3015924"/>
            <a:ext cx="3200677" cy="2389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6452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t>نساجی مازندران 1336 قائمشهر</a:t>
            </a:r>
            <a:endParaRPr lang="en-US" b="1" dirty="0"/>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233" y="2219204"/>
            <a:ext cx="7620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1955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6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اهداف فصل</a:t>
            </a:r>
            <a:endParaRPr lang="fa-IR" sz="3600"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1176865" y="1916833"/>
            <a:ext cx="6798736" cy="4018300"/>
          </a:xfrm>
        </p:spPr>
        <p:txBody>
          <a:bodyPr>
            <a:normAutofit/>
          </a:bodyPr>
          <a:lstStyle/>
          <a:p>
            <a:pPr algn="r"/>
            <a:r>
              <a:rPr lang="fa-IR" sz="28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روش یافتن ایده ها پیرامون محصول جدید و ارائه محصول جدید</a:t>
            </a:r>
          </a:p>
          <a:p>
            <a:pPr algn="r">
              <a:buFontTx/>
              <a:buChar char="-"/>
            </a:pPr>
            <a:r>
              <a:rPr lang="fa-IR" sz="2800" dirty="0" smtClean="0">
                <a:ln w="10541" cmpd="sng">
                  <a:solidFill>
                    <a:schemeClr val="accent1">
                      <a:shade val="88000"/>
                      <a:satMod val="110000"/>
                    </a:schemeClr>
                  </a:solidFill>
                  <a:prstDash val="solid"/>
                </a:ln>
                <a:solidFill>
                  <a:schemeClr val="accent6">
                    <a:lumMod val="60000"/>
                    <a:lumOff val="40000"/>
                  </a:schemeClr>
                </a:solidFill>
              </a:rPr>
              <a:t>فرایند ارائه محصول جدید و روش مدیریت این فرایند</a:t>
            </a:r>
          </a:p>
          <a:p>
            <a:pPr algn="r"/>
            <a:r>
              <a:rPr lang="fa-IR" sz="2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چرخه زندگی محصول  و استراتژی های بازاریابی مربوط به هر مرحله</a:t>
            </a:r>
          </a:p>
          <a:p>
            <a:pPr algn="r"/>
            <a:r>
              <a:rPr lang="fa-IR" sz="28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احساس مسئولیت اجتمایی در اتخاذ تصمیمات مرتبط با محصول و بازاریابی محصولات و خدمات بین الملل</a:t>
            </a:r>
            <a:endParaRPr lang="fa-IR" sz="28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11562" y="1397000"/>
          <a:ext cx="7704855" cy="4806679"/>
        </p:xfrm>
        <a:graphic>
          <a:graphicData uri="http://schemas.openxmlformats.org/drawingml/2006/table">
            <a:tbl>
              <a:tblPr rtl="1" firstRow="1" bandRow="1">
                <a:tableStyleId>{00A15C55-8517-42AA-B614-E9B94910E393}</a:tableStyleId>
              </a:tblPr>
              <a:tblGrid>
                <a:gridCol w="1540971"/>
                <a:gridCol w="1540971"/>
                <a:gridCol w="1540971"/>
                <a:gridCol w="1540971"/>
                <a:gridCol w="1540971"/>
              </a:tblGrid>
              <a:tr h="642555">
                <a:tc>
                  <a:txBody>
                    <a:bodyPr/>
                    <a:lstStyle/>
                    <a:p>
                      <a:pPr algn="ctr" rtl="1"/>
                      <a:r>
                        <a:rPr lang="fa-IR" sz="2400" b="1" dirty="0" smtClean="0"/>
                        <a:t>ویژگیها</a:t>
                      </a:r>
                      <a:endParaRPr lang="fa-IR" sz="2400" b="1" dirty="0"/>
                    </a:p>
                  </a:txBody>
                  <a:tcPr/>
                </a:tc>
                <a:tc>
                  <a:txBody>
                    <a:bodyPr/>
                    <a:lstStyle/>
                    <a:p>
                      <a:pPr algn="ctr" rtl="1"/>
                      <a:r>
                        <a:rPr lang="fa-IR" sz="2400" b="1" dirty="0" smtClean="0"/>
                        <a:t>معرفی</a:t>
                      </a:r>
                      <a:endParaRPr lang="fa-IR" sz="2400" b="1" dirty="0"/>
                    </a:p>
                  </a:txBody>
                  <a:tcPr/>
                </a:tc>
                <a:tc>
                  <a:txBody>
                    <a:bodyPr/>
                    <a:lstStyle/>
                    <a:p>
                      <a:pPr algn="ctr" rtl="1"/>
                      <a:r>
                        <a:rPr lang="fa-IR" sz="2400" b="1" dirty="0" smtClean="0"/>
                        <a:t>رشد</a:t>
                      </a:r>
                      <a:endParaRPr lang="fa-IR" sz="2400" b="1" dirty="0"/>
                    </a:p>
                  </a:txBody>
                  <a:tcPr/>
                </a:tc>
                <a:tc>
                  <a:txBody>
                    <a:bodyPr/>
                    <a:lstStyle/>
                    <a:p>
                      <a:pPr algn="ctr" rtl="1"/>
                      <a:r>
                        <a:rPr lang="fa-IR" sz="2400" b="1" dirty="0" smtClean="0"/>
                        <a:t>بلوغ</a:t>
                      </a:r>
                      <a:endParaRPr lang="fa-IR" sz="2400" b="1" dirty="0"/>
                    </a:p>
                  </a:txBody>
                  <a:tcPr/>
                </a:tc>
                <a:tc>
                  <a:txBody>
                    <a:bodyPr/>
                    <a:lstStyle/>
                    <a:p>
                      <a:pPr algn="ctr" rtl="1"/>
                      <a:r>
                        <a:rPr lang="fa-IR" sz="2400" b="1" dirty="0" smtClean="0"/>
                        <a:t>افول</a:t>
                      </a:r>
                      <a:endParaRPr lang="fa-IR" sz="2400" b="1" dirty="0"/>
                    </a:p>
                  </a:txBody>
                  <a:tcPr/>
                </a:tc>
              </a:tr>
              <a:tr h="642555">
                <a:tc>
                  <a:txBody>
                    <a:bodyPr/>
                    <a:lstStyle/>
                    <a:p>
                      <a:pPr algn="ctr" rtl="1"/>
                      <a:r>
                        <a:rPr lang="fa-IR" sz="2400" b="1" dirty="0" smtClean="0">
                          <a:solidFill>
                            <a:schemeClr val="accent2">
                              <a:lumMod val="75000"/>
                            </a:schemeClr>
                          </a:solidFill>
                        </a:rPr>
                        <a:t>فروش</a:t>
                      </a:r>
                      <a:endParaRPr lang="fa-IR" sz="2400" b="1" dirty="0">
                        <a:solidFill>
                          <a:schemeClr val="accent2">
                            <a:lumMod val="75000"/>
                          </a:schemeClr>
                        </a:solidFill>
                      </a:endParaRPr>
                    </a:p>
                  </a:txBody>
                  <a:tcPr/>
                </a:tc>
                <a:tc>
                  <a:txBody>
                    <a:bodyPr/>
                    <a:lstStyle/>
                    <a:p>
                      <a:pPr algn="ctr" rtl="1"/>
                      <a:r>
                        <a:rPr lang="fa-IR" sz="1800" b="1" dirty="0" smtClean="0"/>
                        <a:t>پایین</a:t>
                      </a:r>
                      <a:endParaRPr lang="fa-IR" sz="1800" b="1" dirty="0"/>
                    </a:p>
                  </a:txBody>
                  <a:tcPr/>
                </a:tc>
                <a:tc>
                  <a:txBody>
                    <a:bodyPr/>
                    <a:lstStyle/>
                    <a:p>
                      <a:pPr algn="ctr" rtl="1"/>
                      <a:r>
                        <a:rPr lang="fa-IR" sz="1800" b="1" dirty="0" smtClean="0"/>
                        <a:t>رشد سریع</a:t>
                      </a:r>
                      <a:endParaRPr lang="fa-IR" sz="1800" b="1" dirty="0"/>
                    </a:p>
                  </a:txBody>
                  <a:tcPr/>
                </a:tc>
                <a:tc>
                  <a:txBody>
                    <a:bodyPr/>
                    <a:lstStyle/>
                    <a:p>
                      <a:pPr algn="ctr" rtl="1"/>
                      <a:r>
                        <a:rPr lang="fa-IR" sz="1800" b="1" dirty="0" smtClean="0"/>
                        <a:t>ماکزیمم</a:t>
                      </a:r>
                      <a:endParaRPr lang="fa-IR" sz="1800" b="1" dirty="0"/>
                    </a:p>
                  </a:txBody>
                  <a:tcPr/>
                </a:tc>
                <a:tc>
                  <a:txBody>
                    <a:bodyPr/>
                    <a:lstStyle/>
                    <a:p>
                      <a:pPr algn="ctr" rtl="1"/>
                      <a:r>
                        <a:rPr lang="fa-IR" sz="1800" b="1" dirty="0" smtClean="0"/>
                        <a:t>رو به کاهش</a:t>
                      </a:r>
                      <a:endParaRPr lang="fa-IR" sz="1800" b="1" dirty="0"/>
                    </a:p>
                  </a:txBody>
                  <a:tcPr/>
                </a:tc>
              </a:tr>
              <a:tr h="818898">
                <a:tc>
                  <a:txBody>
                    <a:bodyPr/>
                    <a:lstStyle/>
                    <a:p>
                      <a:pPr algn="ctr" rtl="1"/>
                      <a:r>
                        <a:rPr lang="fa-IR" sz="2400" b="1" dirty="0" smtClean="0">
                          <a:solidFill>
                            <a:schemeClr val="accent2">
                              <a:lumMod val="75000"/>
                            </a:schemeClr>
                          </a:solidFill>
                        </a:rPr>
                        <a:t>هزینه ها</a:t>
                      </a:r>
                      <a:endParaRPr lang="fa-IR" sz="2400" b="1" dirty="0">
                        <a:solidFill>
                          <a:schemeClr val="accent2">
                            <a:lumMod val="75000"/>
                          </a:schemeClr>
                        </a:solidFill>
                      </a:endParaRPr>
                    </a:p>
                  </a:txBody>
                  <a:tcPr/>
                </a:tc>
                <a:tc>
                  <a:txBody>
                    <a:bodyPr/>
                    <a:lstStyle/>
                    <a:p>
                      <a:pPr algn="ctr" rtl="1"/>
                      <a:r>
                        <a:rPr lang="fa-IR" sz="1800" b="1" dirty="0" smtClean="0"/>
                        <a:t>بالا به ازای هر مشتری</a:t>
                      </a:r>
                      <a:endParaRPr lang="fa-IR" sz="1800" b="1" dirty="0"/>
                    </a:p>
                  </a:txBody>
                  <a:tcPr/>
                </a:tc>
                <a:tc>
                  <a:txBody>
                    <a:bodyPr/>
                    <a:lstStyle/>
                    <a:p>
                      <a:pPr algn="ctr" rtl="1"/>
                      <a:r>
                        <a:rPr lang="fa-IR" sz="1800" b="1" dirty="0" smtClean="0"/>
                        <a:t>متوسط</a:t>
                      </a:r>
                      <a:endParaRPr lang="fa-IR" sz="1800" b="1" dirty="0"/>
                    </a:p>
                  </a:txBody>
                  <a:tcPr/>
                </a:tc>
                <a:tc>
                  <a:txBody>
                    <a:bodyPr/>
                    <a:lstStyle/>
                    <a:p>
                      <a:pPr algn="ctr" rtl="1"/>
                      <a:r>
                        <a:rPr lang="fa-IR" sz="1800" b="1" dirty="0" smtClean="0"/>
                        <a:t>کم</a:t>
                      </a:r>
                      <a:endParaRPr lang="fa-IR" sz="1800" b="1" dirty="0"/>
                    </a:p>
                  </a:txBody>
                  <a:tcPr/>
                </a:tc>
                <a:tc>
                  <a:txBody>
                    <a:bodyPr/>
                    <a:lstStyle/>
                    <a:p>
                      <a:pPr algn="ctr" rtl="1"/>
                      <a:r>
                        <a:rPr lang="fa-IR" sz="1800" b="1" dirty="0" smtClean="0"/>
                        <a:t>کم</a:t>
                      </a:r>
                      <a:endParaRPr lang="fa-IR" sz="1800" b="1" dirty="0"/>
                    </a:p>
                  </a:txBody>
                  <a:tcPr/>
                </a:tc>
              </a:tr>
              <a:tr h="642555">
                <a:tc>
                  <a:txBody>
                    <a:bodyPr/>
                    <a:lstStyle/>
                    <a:p>
                      <a:pPr algn="ctr" rtl="1"/>
                      <a:r>
                        <a:rPr lang="fa-IR" sz="2400" b="1" dirty="0" smtClean="0">
                          <a:solidFill>
                            <a:schemeClr val="accent2">
                              <a:lumMod val="75000"/>
                            </a:schemeClr>
                          </a:solidFill>
                        </a:rPr>
                        <a:t>سود </a:t>
                      </a:r>
                      <a:endParaRPr lang="fa-IR" sz="2400" b="1" dirty="0">
                        <a:solidFill>
                          <a:schemeClr val="accent2">
                            <a:lumMod val="75000"/>
                          </a:schemeClr>
                        </a:solidFill>
                      </a:endParaRPr>
                    </a:p>
                  </a:txBody>
                  <a:tcPr/>
                </a:tc>
                <a:tc>
                  <a:txBody>
                    <a:bodyPr/>
                    <a:lstStyle/>
                    <a:p>
                      <a:pPr algn="ctr" rtl="1"/>
                      <a:r>
                        <a:rPr lang="fa-IR" sz="1800" b="1" dirty="0" smtClean="0"/>
                        <a:t>منفی</a:t>
                      </a:r>
                      <a:endParaRPr lang="fa-IR" sz="1800" b="1" dirty="0"/>
                    </a:p>
                  </a:txBody>
                  <a:tcPr/>
                </a:tc>
                <a:tc>
                  <a:txBody>
                    <a:bodyPr/>
                    <a:lstStyle/>
                    <a:p>
                      <a:pPr algn="ctr" rtl="1"/>
                      <a:r>
                        <a:rPr lang="fa-IR" sz="1800" b="1" dirty="0" smtClean="0"/>
                        <a:t>رو به افزایش</a:t>
                      </a:r>
                      <a:endParaRPr lang="fa-IR" sz="1800" b="1" dirty="0"/>
                    </a:p>
                  </a:txBody>
                  <a:tcPr/>
                </a:tc>
                <a:tc>
                  <a:txBody>
                    <a:bodyPr/>
                    <a:lstStyle/>
                    <a:p>
                      <a:pPr algn="ctr" rtl="1"/>
                      <a:r>
                        <a:rPr lang="fa-IR" sz="1800" b="1" dirty="0" smtClean="0"/>
                        <a:t>بالا</a:t>
                      </a:r>
                      <a:endParaRPr lang="fa-IR" sz="1800" b="1" dirty="0"/>
                    </a:p>
                  </a:txBody>
                  <a:tcPr/>
                </a:tc>
                <a:tc>
                  <a:txBody>
                    <a:bodyPr/>
                    <a:lstStyle/>
                    <a:p>
                      <a:pPr algn="ctr" rtl="1"/>
                      <a:r>
                        <a:rPr lang="fa-IR" sz="1800" b="1" dirty="0" smtClean="0"/>
                        <a:t>رو به کاهش</a:t>
                      </a:r>
                      <a:endParaRPr lang="fa-IR" sz="1800" b="1" dirty="0"/>
                    </a:p>
                  </a:txBody>
                  <a:tcPr/>
                </a:tc>
              </a:tr>
              <a:tr h="775006">
                <a:tc>
                  <a:txBody>
                    <a:bodyPr/>
                    <a:lstStyle/>
                    <a:p>
                      <a:pPr algn="ctr" rtl="1"/>
                      <a:r>
                        <a:rPr lang="fa-IR" sz="2400" b="1" dirty="0" smtClean="0">
                          <a:solidFill>
                            <a:schemeClr val="accent2">
                              <a:lumMod val="75000"/>
                            </a:schemeClr>
                          </a:solidFill>
                        </a:rPr>
                        <a:t>مشتری </a:t>
                      </a:r>
                      <a:endParaRPr lang="fa-IR" sz="2400" b="1" dirty="0">
                        <a:solidFill>
                          <a:schemeClr val="accent2">
                            <a:lumMod val="75000"/>
                          </a:schemeClr>
                        </a:solidFill>
                      </a:endParaRPr>
                    </a:p>
                  </a:txBody>
                  <a:tcPr/>
                </a:tc>
                <a:tc>
                  <a:txBody>
                    <a:bodyPr/>
                    <a:lstStyle/>
                    <a:p>
                      <a:pPr algn="ctr" rtl="1"/>
                      <a:r>
                        <a:rPr lang="fa-IR" sz="1800" b="1" dirty="0" smtClean="0"/>
                        <a:t>نوآور</a:t>
                      </a:r>
                      <a:endParaRPr lang="fa-IR" sz="1800" b="1" dirty="0"/>
                    </a:p>
                  </a:txBody>
                  <a:tcPr/>
                </a:tc>
                <a:tc>
                  <a:txBody>
                    <a:bodyPr/>
                    <a:lstStyle/>
                    <a:p>
                      <a:pPr algn="ctr" rtl="1"/>
                      <a:r>
                        <a:rPr lang="fa-IR" sz="1800" b="1" dirty="0" smtClean="0"/>
                        <a:t>پذیرنگان اولیه</a:t>
                      </a:r>
                      <a:endParaRPr lang="fa-IR" sz="1800" b="1" dirty="0"/>
                    </a:p>
                  </a:txBody>
                  <a:tcPr/>
                </a:tc>
                <a:tc>
                  <a:txBody>
                    <a:bodyPr/>
                    <a:lstStyle/>
                    <a:p>
                      <a:pPr algn="ctr" rtl="1"/>
                      <a:r>
                        <a:rPr lang="fa-IR" sz="1800" b="1" dirty="0" smtClean="0"/>
                        <a:t>متوسط</a:t>
                      </a:r>
                      <a:endParaRPr lang="fa-IR" sz="1800" b="1" dirty="0"/>
                    </a:p>
                  </a:txBody>
                  <a:tcPr/>
                </a:tc>
                <a:tc>
                  <a:txBody>
                    <a:bodyPr/>
                    <a:lstStyle/>
                    <a:p>
                      <a:pPr algn="ctr" rtl="1"/>
                      <a:r>
                        <a:rPr lang="fa-IR" sz="1800" b="1" dirty="0" smtClean="0"/>
                        <a:t>افراد عقب تر از زمان</a:t>
                      </a:r>
                      <a:endParaRPr lang="fa-IR" sz="1800" b="1" dirty="0"/>
                    </a:p>
                  </a:txBody>
                  <a:tcPr/>
                </a:tc>
              </a:tr>
              <a:tr h="642555">
                <a:tc>
                  <a:txBody>
                    <a:bodyPr/>
                    <a:lstStyle/>
                    <a:p>
                      <a:pPr algn="ctr" rtl="1"/>
                      <a:r>
                        <a:rPr lang="fa-IR" sz="2400" b="1" dirty="0" smtClean="0">
                          <a:solidFill>
                            <a:schemeClr val="accent2">
                              <a:lumMod val="75000"/>
                            </a:schemeClr>
                          </a:solidFill>
                        </a:rPr>
                        <a:t>رقبا</a:t>
                      </a:r>
                      <a:endParaRPr lang="fa-IR" sz="2400" b="1" dirty="0">
                        <a:solidFill>
                          <a:schemeClr val="accent2">
                            <a:lumMod val="75000"/>
                          </a:schemeClr>
                        </a:solidFill>
                      </a:endParaRPr>
                    </a:p>
                  </a:txBody>
                  <a:tcPr/>
                </a:tc>
                <a:tc>
                  <a:txBody>
                    <a:bodyPr/>
                    <a:lstStyle/>
                    <a:p>
                      <a:pPr algn="ctr" rtl="1"/>
                      <a:r>
                        <a:rPr lang="fa-IR" sz="1800" b="1" dirty="0" smtClean="0"/>
                        <a:t>اندک</a:t>
                      </a:r>
                      <a:endParaRPr lang="fa-IR" sz="1800" b="1" dirty="0"/>
                    </a:p>
                  </a:txBody>
                  <a:tcPr/>
                </a:tc>
                <a:tc>
                  <a:txBody>
                    <a:bodyPr/>
                    <a:lstStyle/>
                    <a:p>
                      <a:pPr algn="ctr" rtl="1"/>
                      <a:r>
                        <a:rPr lang="fa-IR" sz="1800" b="1" dirty="0" smtClean="0"/>
                        <a:t>رو به رشد</a:t>
                      </a:r>
                      <a:endParaRPr lang="fa-IR" sz="1800" b="1" dirty="0"/>
                    </a:p>
                  </a:txBody>
                  <a:tcPr/>
                </a:tc>
                <a:tc>
                  <a:txBody>
                    <a:bodyPr/>
                    <a:lstStyle/>
                    <a:p>
                      <a:pPr algn="ctr" rtl="1"/>
                      <a:r>
                        <a:rPr lang="fa-IR" sz="1800" b="1" dirty="0" smtClean="0"/>
                        <a:t>رو به کاهش</a:t>
                      </a:r>
                      <a:endParaRPr lang="fa-IR" sz="1800" b="1" dirty="0"/>
                    </a:p>
                  </a:txBody>
                  <a:tcPr/>
                </a:tc>
                <a:tc>
                  <a:txBody>
                    <a:bodyPr/>
                    <a:lstStyle/>
                    <a:p>
                      <a:pPr algn="ctr" rtl="1"/>
                      <a:r>
                        <a:rPr lang="fa-IR" sz="1800" b="1" dirty="0" smtClean="0"/>
                        <a:t>رو به کاهش</a:t>
                      </a:r>
                      <a:endParaRPr lang="fa-IR" sz="1800" b="1" dirty="0"/>
                    </a:p>
                  </a:txBody>
                  <a:tcPr/>
                </a:tc>
              </a:tr>
              <a:tr h="642555">
                <a:tc>
                  <a:txBody>
                    <a:bodyPr/>
                    <a:lstStyle/>
                    <a:p>
                      <a:pPr algn="ctr" rtl="1"/>
                      <a:r>
                        <a:rPr lang="fa-IR" sz="2400" b="1" dirty="0" smtClean="0">
                          <a:solidFill>
                            <a:schemeClr val="accent2">
                              <a:lumMod val="75000"/>
                            </a:schemeClr>
                          </a:solidFill>
                        </a:rPr>
                        <a:t>اهداف</a:t>
                      </a:r>
                      <a:endParaRPr lang="fa-IR" sz="2400" b="1" dirty="0">
                        <a:solidFill>
                          <a:schemeClr val="accent2">
                            <a:lumMod val="75000"/>
                          </a:schemeClr>
                        </a:solidFill>
                      </a:endParaRPr>
                    </a:p>
                  </a:txBody>
                  <a:tcPr/>
                </a:tc>
                <a:tc>
                  <a:txBody>
                    <a:bodyPr/>
                    <a:lstStyle/>
                    <a:p>
                      <a:pPr algn="ctr" rtl="1"/>
                      <a:r>
                        <a:rPr lang="fa-IR" sz="1800" b="1" dirty="0" smtClean="0"/>
                        <a:t>ایجاد آگاهی</a:t>
                      </a:r>
                      <a:endParaRPr lang="fa-IR" sz="1800" b="1" dirty="0"/>
                    </a:p>
                  </a:txBody>
                  <a:tcPr/>
                </a:tc>
                <a:tc>
                  <a:txBody>
                    <a:bodyPr/>
                    <a:lstStyle/>
                    <a:p>
                      <a:pPr algn="ctr" rtl="1"/>
                      <a:r>
                        <a:rPr lang="fa-IR" sz="1800" b="1" dirty="0" smtClean="0"/>
                        <a:t>حداثر سهم بازار</a:t>
                      </a:r>
                      <a:endParaRPr lang="fa-IR" sz="1800" b="1" dirty="0"/>
                    </a:p>
                  </a:txBody>
                  <a:tcPr/>
                </a:tc>
                <a:tc>
                  <a:txBody>
                    <a:bodyPr/>
                    <a:lstStyle/>
                    <a:p>
                      <a:pPr algn="ctr" rtl="1"/>
                      <a:r>
                        <a:rPr lang="fa-IR" sz="1800" b="1" dirty="0" smtClean="0"/>
                        <a:t>حداکثر سود</a:t>
                      </a:r>
                      <a:endParaRPr lang="fa-IR" sz="1800" b="1" dirty="0"/>
                    </a:p>
                  </a:txBody>
                  <a:tcPr/>
                </a:tc>
                <a:tc>
                  <a:txBody>
                    <a:bodyPr/>
                    <a:lstStyle/>
                    <a:p>
                      <a:pPr algn="ctr" rtl="1"/>
                      <a:r>
                        <a:rPr lang="fa-IR" sz="1800" b="1" dirty="0" smtClean="0"/>
                        <a:t>کاهش</a:t>
                      </a:r>
                      <a:r>
                        <a:rPr lang="fa-IR" sz="1800" b="1" baseline="0" dirty="0" smtClean="0"/>
                        <a:t> هزینه </a:t>
                      </a:r>
                      <a:endParaRPr lang="fa-IR" sz="1800" b="1" dirty="0"/>
                    </a:p>
                  </a:txBody>
                  <a:tcPr/>
                </a:tc>
              </a:tr>
            </a:tbl>
          </a:graphicData>
        </a:graphic>
      </p:graphicFrame>
      <p:sp>
        <p:nvSpPr>
          <p:cNvPr id="4" name="Title 3"/>
          <p:cNvSpPr>
            <a:spLocks noGrp="1"/>
          </p:cNvSpPr>
          <p:nvPr>
            <p:ph type="title" idx="4294967295"/>
          </p:nvPr>
        </p:nvSpPr>
        <p:spPr>
          <a:xfrm>
            <a:off x="827584" y="692696"/>
            <a:ext cx="7521575" cy="549275"/>
          </a:xfrm>
        </p:spPr>
        <p:txBody>
          <a:bodyPr>
            <a:normAutofit fontScale="90000"/>
          </a:bodyPr>
          <a:lstStyle/>
          <a:p>
            <a:pPr algn="ctr"/>
            <a:r>
              <a:rPr lang="fa-IR" sz="3200" b="1" dirty="0" smtClean="0"/>
              <a:t>ویژه گیهای مراحل چرخه</a:t>
            </a:r>
            <a:endParaRPr lang="fa-IR" sz="3200" b="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11562" y="1397000"/>
          <a:ext cx="7704855" cy="4170336"/>
        </p:xfrm>
        <a:graphic>
          <a:graphicData uri="http://schemas.openxmlformats.org/drawingml/2006/table">
            <a:tbl>
              <a:tblPr rtl="1" firstRow="1" bandRow="1">
                <a:tableStyleId>{00A15C55-8517-42AA-B614-E9B94910E393}</a:tableStyleId>
              </a:tblPr>
              <a:tblGrid>
                <a:gridCol w="1540971"/>
                <a:gridCol w="1540971"/>
                <a:gridCol w="1540971"/>
                <a:gridCol w="1540971"/>
                <a:gridCol w="1540971"/>
              </a:tblGrid>
              <a:tr h="530688">
                <a:tc>
                  <a:txBody>
                    <a:bodyPr/>
                    <a:lstStyle/>
                    <a:p>
                      <a:pPr rtl="1"/>
                      <a:r>
                        <a:rPr lang="fa-IR" sz="2400" dirty="0" smtClean="0"/>
                        <a:t>شرایط</a:t>
                      </a:r>
                      <a:endParaRPr lang="fa-IR" sz="2400" dirty="0"/>
                    </a:p>
                  </a:txBody>
                  <a:tcPr/>
                </a:tc>
                <a:tc>
                  <a:txBody>
                    <a:bodyPr/>
                    <a:lstStyle/>
                    <a:p>
                      <a:pPr rtl="1"/>
                      <a:r>
                        <a:rPr lang="fa-IR" sz="2400" dirty="0" smtClean="0"/>
                        <a:t>معرفی</a:t>
                      </a:r>
                      <a:endParaRPr lang="fa-IR" sz="2400" dirty="0"/>
                    </a:p>
                  </a:txBody>
                  <a:tcPr/>
                </a:tc>
                <a:tc>
                  <a:txBody>
                    <a:bodyPr/>
                    <a:lstStyle/>
                    <a:p>
                      <a:pPr rtl="1"/>
                      <a:r>
                        <a:rPr lang="fa-IR" sz="2400" dirty="0" smtClean="0"/>
                        <a:t>رشد</a:t>
                      </a:r>
                      <a:endParaRPr lang="fa-IR" sz="2400" dirty="0"/>
                    </a:p>
                  </a:txBody>
                  <a:tcPr/>
                </a:tc>
                <a:tc>
                  <a:txBody>
                    <a:bodyPr/>
                    <a:lstStyle/>
                    <a:p>
                      <a:pPr rtl="1"/>
                      <a:r>
                        <a:rPr lang="fa-IR" sz="2400" dirty="0" smtClean="0"/>
                        <a:t>بلوغ</a:t>
                      </a:r>
                      <a:endParaRPr lang="fa-IR" sz="2400" dirty="0"/>
                    </a:p>
                  </a:txBody>
                  <a:tcPr/>
                </a:tc>
                <a:tc>
                  <a:txBody>
                    <a:bodyPr/>
                    <a:lstStyle/>
                    <a:p>
                      <a:pPr rtl="1"/>
                      <a:r>
                        <a:rPr lang="fa-IR" sz="2400" dirty="0" smtClean="0"/>
                        <a:t>افول</a:t>
                      </a:r>
                      <a:endParaRPr lang="fa-IR" sz="2400" dirty="0"/>
                    </a:p>
                  </a:txBody>
                  <a:tcPr/>
                </a:tc>
              </a:tr>
              <a:tr h="530688">
                <a:tc>
                  <a:txBody>
                    <a:bodyPr/>
                    <a:lstStyle/>
                    <a:p>
                      <a:pPr algn="ctr" rtl="1"/>
                      <a:r>
                        <a:rPr lang="fa-IR" sz="2000" b="1" dirty="0" smtClean="0"/>
                        <a:t>محصول</a:t>
                      </a:r>
                      <a:endParaRPr lang="fa-IR" sz="2000" b="1" dirty="0"/>
                    </a:p>
                  </a:txBody>
                  <a:tcPr/>
                </a:tc>
                <a:tc>
                  <a:txBody>
                    <a:bodyPr/>
                    <a:lstStyle/>
                    <a:p>
                      <a:pPr algn="ctr" rtl="1"/>
                      <a:r>
                        <a:rPr lang="fa-IR" b="1" dirty="0" smtClean="0"/>
                        <a:t>ارائه یک محصول ابتدایی</a:t>
                      </a:r>
                      <a:endParaRPr lang="fa-IR" b="1" dirty="0"/>
                    </a:p>
                  </a:txBody>
                  <a:tcPr/>
                </a:tc>
                <a:tc>
                  <a:txBody>
                    <a:bodyPr/>
                    <a:lstStyle/>
                    <a:p>
                      <a:pPr algn="ctr" rtl="1"/>
                      <a:r>
                        <a:rPr lang="fa-IR" sz="1800" b="1" dirty="0" smtClean="0"/>
                        <a:t>گسترش محصولات و خدمات</a:t>
                      </a:r>
                      <a:endParaRPr lang="fa-IR" sz="1800" b="1" dirty="0"/>
                    </a:p>
                  </a:txBody>
                  <a:tcPr/>
                </a:tc>
                <a:tc>
                  <a:txBody>
                    <a:bodyPr/>
                    <a:lstStyle/>
                    <a:p>
                      <a:pPr algn="ctr" rtl="1"/>
                      <a:r>
                        <a:rPr lang="fa-IR" sz="1800" b="1" dirty="0" smtClean="0"/>
                        <a:t>ایجاد تنوع در برند و مدلها</a:t>
                      </a:r>
                      <a:endParaRPr lang="fa-IR" sz="1800" b="1" dirty="0"/>
                    </a:p>
                  </a:txBody>
                  <a:tcPr/>
                </a:tc>
                <a:tc>
                  <a:txBody>
                    <a:bodyPr/>
                    <a:lstStyle/>
                    <a:p>
                      <a:pPr algn="ctr" rtl="1"/>
                      <a:r>
                        <a:rPr lang="fa-IR" sz="1800" b="1" dirty="0" smtClean="0"/>
                        <a:t>حذف کالا ضعیف</a:t>
                      </a:r>
                      <a:endParaRPr lang="fa-IR" sz="1800" b="1" dirty="0"/>
                    </a:p>
                  </a:txBody>
                  <a:tcPr/>
                </a:tc>
              </a:tr>
              <a:tr h="530688">
                <a:tc>
                  <a:txBody>
                    <a:bodyPr/>
                    <a:lstStyle/>
                    <a:p>
                      <a:pPr algn="ctr" rtl="1"/>
                      <a:r>
                        <a:rPr lang="fa-IR" sz="2000" b="1" dirty="0" smtClean="0"/>
                        <a:t>قیمت</a:t>
                      </a:r>
                      <a:endParaRPr lang="fa-IR" sz="2000" b="1" dirty="0"/>
                    </a:p>
                  </a:txBody>
                  <a:tcPr/>
                </a:tc>
                <a:tc>
                  <a:txBody>
                    <a:bodyPr/>
                    <a:lstStyle/>
                    <a:p>
                      <a:pPr algn="ctr" rtl="1"/>
                      <a:r>
                        <a:rPr lang="fa-IR" b="1" dirty="0" smtClean="0"/>
                        <a:t>بهای</a:t>
                      </a:r>
                      <a:r>
                        <a:rPr lang="fa-IR" b="1" baseline="0" dirty="0" smtClean="0"/>
                        <a:t> تمام شده </a:t>
                      </a:r>
                    </a:p>
                    <a:p>
                      <a:pPr algn="ctr" rtl="1"/>
                      <a:r>
                        <a:rPr lang="fa-IR" b="1" baseline="0" dirty="0" smtClean="0"/>
                        <a:t>+درصدی سود</a:t>
                      </a:r>
                    </a:p>
                  </a:txBody>
                  <a:tcPr/>
                </a:tc>
                <a:tc>
                  <a:txBody>
                    <a:bodyPr/>
                    <a:lstStyle/>
                    <a:p>
                      <a:pPr algn="ctr" rtl="1"/>
                      <a:r>
                        <a:rPr lang="fa-IR" sz="1800" b="1" dirty="0" smtClean="0"/>
                        <a:t>تعییین قیمت</a:t>
                      </a:r>
                      <a:r>
                        <a:rPr lang="fa-IR" sz="1800" b="1" baseline="0" dirty="0" smtClean="0"/>
                        <a:t> بهمنظور نفوذ در بازار</a:t>
                      </a:r>
                      <a:endParaRPr lang="fa-IR" sz="1800" b="1" dirty="0"/>
                    </a:p>
                  </a:txBody>
                  <a:tcPr/>
                </a:tc>
                <a:tc>
                  <a:txBody>
                    <a:bodyPr/>
                    <a:lstStyle/>
                    <a:p>
                      <a:pPr algn="ctr" rtl="1"/>
                      <a:r>
                        <a:rPr lang="fa-IR" sz="1800" b="1" dirty="0" smtClean="0"/>
                        <a:t>تعیین قیمت رقابتی</a:t>
                      </a:r>
                      <a:endParaRPr lang="fa-IR" sz="1800" b="1" dirty="0"/>
                    </a:p>
                  </a:txBody>
                  <a:tcPr/>
                </a:tc>
                <a:tc>
                  <a:txBody>
                    <a:bodyPr/>
                    <a:lstStyle/>
                    <a:p>
                      <a:pPr algn="ctr" rtl="1"/>
                      <a:r>
                        <a:rPr lang="fa-IR" sz="1800" b="1" dirty="0" smtClean="0"/>
                        <a:t>کاهش قیمت</a:t>
                      </a:r>
                      <a:endParaRPr lang="fa-IR" sz="1800" b="1" dirty="0"/>
                    </a:p>
                  </a:txBody>
                  <a:tcPr/>
                </a:tc>
              </a:tr>
              <a:tr h="530688">
                <a:tc>
                  <a:txBody>
                    <a:bodyPr/>
                    <a:lstStyle/>
                    <a:p>
                      <a:pPr algn="ctr" rtl="1"/>
                      <a:r>
                        <a:rPr lang="fa-IR" sz="2000" b="1" dirty="0" smtClean="0"/>
                        <a:t>توزیع</a:t>
                      </a:r>
                      <a:endParaRPr lang="fa-IR" sz="2000" b="1" dirty="0"/>
                    </a:p>
                  </a:txBody>
                  <a:tcPr/>
                </a:tc>
                <a:tc>
                  <a:txBody>
                    <a:bodyPr/>
                    <a:lstStyle/>
                    <a:p>
                      <a:pPr algn="ctr" rtl="1"/>
                      <a:r>
                        <a:rPr lang="fa-IR" b="1" dirty="0" smtClean="0"/>
                        <a:t>ایجاد توزیع گزینش شده</a:t>
                      </a:r>
                      <a:endParaRPr lang="fa-IR" b="1" dirty="0"/>
                    </a:p>
                  </a:txBody>
                  <a:tcPr/>
                </a:tc>
                <a:tc>
                  <a:txBody>
                    <a:bodyPr/>
                    <a:lstStyle/>
                    <a:p>
                      <a:pPr algn="ctr" rtl="1"/>
                      <a:r>
                        <a:rPr lang="fa-IR" sz="1800" b="1" dirty="0" smtClean="0"/>
                        <a:t>توزیع زیاد</a:t>
                      </a:r>
                      <a:endParaRPr lang="fa-IR" sz="1800" b="1" dirty="0"/>
                    </a:p>
                  </a:txBody>
                  <a:tcPr/>
                </a:tc>
                <a:tc>
                  <a:txBody>
                    <a:bodyPr/>
                    <a:lstStyle/>
                    <a:p>
                      <a:pPr algn="ctr" rtl="1"/>
                      <a:r>
                        <a:rPr lang="fa-IR" sz="1800" b="1" dirty="0" smtClean="0"/>
                        <a:t>خیلی زیاد</a:t>
                      </a:r>
                      <a:endParaRPr lang="fa-IR" sz="1800" b="1" dirty="0"/>
                    </a:p>
                  </a:txBody>
                  <a:tcPr/>
                </a:tc>
                <a:tc>
                  <a:txBody>
                    <a:bodyPr/>
                    <a:lstStyle/>
                    <a:p>
                      <a:pPr algn="ctr" rtl="1"/>
                      <a:r>
                        <a:rPr lang="fa-IR" sz="1800" b="1" dirty="0" smtClean="0"/>
                        <a:t>بازارهای گزینشی</a:t>
                      </a:r>
                      <a:endParaRPr lang="fa-IR" sz="1800" b="1" dirty="0"/>
                    </a:p>
                  </a:txBody>
                  <a:tcPr/>
                </a:tc>
              </a:tr>
              <a:tr h="530688">
                <a:tc>
                  <a:txBody>
                    <a:bodyPr/>
                    <a:lstStyle/>
                    <a:p>
                      <a:pPr algn="ctr" rtl="1"/>
                      <a:r>
                        <a:rPr lang="fa-IR" sz="2000" b="1" dirty="0" smtClean="0"/>
                        <a:t>تبلیغات</a:t>
                      </a:r>
                      <a:endParaRPr lang="fa-IR" sz="2000" b="1" dirty="0"/>
                    </a:p>
                  </a:txBody>
                  <a:tcPr/>
                </a:tc>
                <a:tc>
                  <a:txBody>
                    <a:bodyPr/>
                    <a:lstStyle/>
                    <a:p>
                      <a:pPr algn="ctr" rtl="1"/>
                      <a:r>
                        <a:rPr lang="fa-IR" b="1" dirty="0" smtClean="0"/>
                        <a:t>آگاهی</a:t>
                      </a:r>
                      <a:r>
                        <a:rPr lang="fa-IR" b="1" baseline="0" dirty="0" smtClean="0"/>
                        <a:t> دادن به مشتریان</a:t>
                      </a:r>
                      <a:endParaRPr lang="fa-IR" b="1" dirty="0"/>
                    </a:p>
                  </a:txBody>
                  <a:tcPr/>
                </a:tc>
                <a:tc>
                  <a:txBody>
                    <a:bodyPr/>
                    <a:lstStyle/>
                    <a:p>
                      <a:pPr algn="ctr" rtl="1"/>
                      <a:r>
                        <a:rPr lang="fa-IR" sz="1800" b="1" dirty="0" smtClean="0"/>
                        <a:t>تبلیغات انبوه</a:t>
                      </a:r>
                      <a:endParaRPr lang="fa-IR" sz="1800" b="1" dirty="0"/>
                    </a:p>
                  </a:txBody>
                  <a:tcPr/>
                </a:tc>
                <a:tc>
                  <a:txBody>
                    <a:bodyPr/>
                    <a:lstStyle/>
                    <a:p>
                      <a:pPr algn="ctr" rtl="1"/>
                      <a:r>
                        <a:rPr lang="fa-IR" sz="1800" b="1" dirty="0" smtClean="0"/>
                        <a:t>اتاکید در تفاوت در برندها</a:t>
                      </a:r>
                      <a:endParaRPr lang="fa-IR" sz="1800" b="1" dirty="0"/>
                    </a:p>
                  </a:txBody>
                  <a:tcPr/>
                </a:tc>
                <a:tc>
                  <a:txBody>
                    <a:bodyPr/>
                    <a:lstStyle/>
                    <a:p>
                      <a:pPr algn="ctr" rtl="1"/>
                      <a:r>
                        <a:rPr lang="fa-IR" sz="1800" b="1" dirty="0" smtClean="0"/>
                        <a:t>کاهش</a:t>
                      </a:r>
                      <a:endParaRPr lang="fa-IR" sz="1800" b="1" dirty="0"/>
                    </a:p>
                  </a:txBody>
                  <a:tcPr/>
                </a:tc>
              </a:tr>
              <a:tr h="530688">
                <a:tc>
                  <a:txBody>
                    <a:bodyPr/>
                    <a:lstStyle/>
                    <a:p>
                      <a:pPr algn="ctr" rtl="1"/>
                      <a:r>
                        <a:rPr lang="fa-IR" sz="2000" b="1" dirty="0" smtClean="0"/>
                        <a:t>ترویج فروش</a:t>
                      </a:r>
                      <a:endParaRPr lang="fa-IR" sz="2000" b="1" dirty="0"/>
                    </a:p>
                  </a:txBody>
                  <a:tcPr/>
                </a:tc>
                <a:tc>
                  <a:txBody>
                    <a:bodyPr/>
                    <a:lstStyle/>
                    <a:p>
                      <a:pPr algn="ctr" rtl="1"/>
                      <a:r>
                        <a:rPr lang="fa-IR" b="1" dirty="0" smtClean="0"/>
                        <a:t>گسترده</a:t>
                      </a:r>
                      <a:endParaRPr lang="fa-IR" b="1" dirty="0"/>
                    </a:p>
                  </a:txBody>
                  <a:tcPr/>
                </a:tc>
                <a:tc>
                  <a:txBody>
                    <a:bodyPr/>
                    <a:lstStyle/>
                    <a:p>
                      <a:pPr algn="ctr" rtl="1"/>
                      <a:r>
                        <a:rPr lang="fa-IR" sz="1800" b="1" dirty="0" smtClean="0"/>
                        <a:t>کاهش</a:t>
                      </a:r>
                      <a:endParaRPr lang="fa-IR" sz="1800" b="1" dirty="0"/>
                    </a:p>
                  </a:txBody>
                  <a:tcPr/>
                </a:tc>
                <a:tc>
                  <a:txBody>
                    <a:bodyPr/>
                    <a:lstStyle/>
                    <a:p>
                      <a:pPr algn="ctr" rtl="1"/>
                      <a:r>
                        <a:rPr lang="fa-IR" sz="1800" b="1" dirty="0" smtClean="0"/>
                        <a:t>افزایش</a:t>
                      </a:r>
                      <a:endParaRPr lang="fa-IR" sz="1800" b="1" dirty="0"/>
                    </a:p>
                  </a:txBody>
                  <a:tcPr/>
                </a:tc>
                <a:tc>
                  <a:txBody>
                    <a:bodyPr/>
                    <a:lstStyle/>
                    <a:p>
                      <a:pPr algn="ctr" rtl="1"/>
                      <a:r>
                        <a:rPr lang="fa-IR" sz="1800" b="1" dirty="0" smtClean="0"/>
                        <a:t>خیلی کم</a:t>
                      </a:r>
                      <a:endParaRPr lang="fa-IR" sz="1800" b="1" dirty="0"/>
                    </a:p>
                  </a:txBody>
                  <a:tcPr/>
                </a:tc>
              </a:tr>
            </a:tbl>
          </a:graphicData>
        </a:graphic>
      </p:graphicFrame>
      <p:sp>
        <p:nvSpPr>
          <p:cNvPr id="4" name="Title 3"/>
          <p:cNvSpPr>
            <a:spLocks noGrp="1"/>
          </p:cNvSpPr>
          <p:nvPr>
            <p:ph type="title"/>
          </p:nvPr>
        </p:nvSpPr>
        <p:spPr>
          <a:xfrm>
            <a:off x="1151568" y="548680"/>
            <a:ext cx="6840864" cy="792088"/>
          </a:xfrm>
        </p:spPr>
        <p:txBody>
          <a:bodyPr/>
          <a:lstStyle/>
          <a:p>
            <a:pPr algn="ctr"/>
            <a:r>
              <a:rPr lang="fa-IR" sz="3200" b="1" dirty="0" smtClean="0"/>
              <a:t>استراتژی ها مراحل چرخه</a:t>
            </a:r>
            <a:endParaRPr lang="fa-IR" sz="3200" b="1" dirty="0"/>
          </a:p>
        </p:txBody>
      </p:sp>
      <p:sp>
        <p:nvSpPr>
          <p:cNvPr id="5" name="Content Placeholder 4"/>
          <p:cNvSpPr>
            <a:spLocks noGrp="1"/>
          </p:cNvSpPr>
          <p:nvPr>
            <p:ph idx="1"/>
          </p:nvPr>
        </p:nvSpPr>
        <p:spPr>
          <a:xfrm>
            <a:off x="611560" y="1268760"/>
            <a:ext cx="7920880" cy="5040559"/>
          </a:xfrm>
        </p:spPr>
        <p:txBody>
          <a:bodyPr/>
          <a:lstStyle/>
          <a:p>
            <a:endParaRPr lang="fa-I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764704"/>
            <a:ext cx="7493456" cy="1119024"/>
          </a:xfrm>
        </p:spPr>
        <p:txBody>
          <a:bodyPr>
            <a:normAutofit fontScale="90000"/>
          </a:bodyPr>
          <a:lstStyle/>
          <a:p>
            <a:pPr algn="ctr"/>
            <a:r>
              <a:rPr lang="fa-IR"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احساس مسئولیت اجتمایی در اتخاذ تصمیمات مرتبط با محصول</a:t>
            </a:r>
            <a:endParaRPr lang="fa-IR" sz="3600" b="1" dirty="0"/>
          </a:p>
        </p:txBody>
      </p:sp>
      <p:sp>
        <p:nvSpPr>
          <p:cNvPr id="3" name="Content Placeholder 2"/>
          <p:cNvSpPr>
            <a:spLocks noGrp="1"/>
          </p:cNvSpPr>
          <p:nvPr>
            <p:ph idx="1"/>
          </p:nvPr>
        </p:nvSpPr>
        <p:spPr>
          <a:xfrm>
            <a:off x="899592" y="2060848"/>
            <a:ext cx="7520940" cy="3579849"/>
          </a:xfrm>
        </p:spPr>
        <p:txBody>
          <a:bodyPr>
            <a:normAutofit/>
          </a:bodyPr>
          <a:lstStyle/>
          <a:p>
            <a:pPr algn="r"/>
            <a:r>
              <a:rPr lang="fa-IR" sz="2400" dirty="0" smtClean="0">
                <a:solidFill>
                  <a:schemeClr val="accent2">
                    <a:lumMod val="75000"/>
                  </a:schemeClr>
                </a:solidFill>
              </a:rPr>
              <a:t>تولید کنندگان و بازاریاب ها باید رد زمینه اضافه کردن و یا حذف محصول موارد قانونی ، کیفیت ، ایمنی، سیاست گذاری های عمومی و.. رعایت کنند</a:t>
            </a:r>
          </a:p>
          <a:p>
            <a:pPr algn="r"/>
            <a:r>
              <a:rPr lang="fa-IR" sz="2400" dirty="0" smtClean="0">
                <a:solidFill>
                  <a:srgbClr val="00B050"/>
                </a:solidFill>
              </a:rPr>
              <a:t>در خصوص ارائه ضمانت های مختلف و تعهداتی که به مشتری میدهند پایبند باشند.</a:t>
            </a:r>
            <a:endParaRPr lang="fa-IR" sz="2400" dirty="0">
              <a:solidFill>
                <a:srgbClr val="00B050"/>
              </a:solidFill>
            </a:endParaRPr>
          </a:p>
        </p:txBody>
      </p:sp>
    </p:spTree>
    <p:extLst>
      <p:ext uri="{BB962C8B-B14F-4D97-AF65-F5344CB8AC3E}">
        <p14:creationId xmlns:p14="http://schemas.microsoft.com/office/powerpoint/2010/main" val="3145199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330" y="777924"/>
            <a:ext cx="7493456" cy="830992"/>
          </a:xfrm>
        </p:spPr>
        <p:txBody>
          <a:bodyPr/>
          <a:lstStyle/>
          <a:p>
            <a:pPr algn="ctr"/>
            <a:r>
              <a:rPr lang="fa-IR" sz="32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بازاریابی بین المللی محصولات و خدمات</a:t>
            </a:r>
            <a:endParaRPr lang="fa-IR" sz="3200" dirty="0"/>
          </a:p>
        </p:txBody>
      </p:sp>
      <p:sp>
        <p:nvSpPr>
          <p:cNvPr id="3" name="Content Placeholder 2"/>
          <p:cNvSpPr>
            <a:spLocks noGrp="1"/>
          </p:cNvSpPr>
          <p:nvPr>
            <p:ph idx="1"/>
          </p:nvPr>
        </p:nvSpPr>
        <p:spPr>
          <a:xfrm>
            <a:off x="899592" y="1628800"/>
            <a:ext cx="7448932" cy="4392488"/>
          </a:xfrm>
        </p:spPr>
        <p:txBody>
          <a:bodyPr>
            <a:noAutofit/>
          </a:bodyPr>
          <a:lstStyle/>
          <a:p>
            <a:pPr algn="r"/>
            <a:r>
              <a:rPr lang="fa-IR" sz="2800" dirty="0" smtClean="0">
                <a:solidFill>
                  <a:srgbClr val="00B050"/>
                </a:solidFill>
              </a:rPr>
              <a:t>ابتدا کشور مقصد باید مشخص باشد</a:t>
            </a:r>
          </a:p>
          <a:p>
            <a:pPr algn="r"/>
            <a:r>
              <a:rPr lang="fa-IR" sz="2800" dirty="0" smtClean="0">
                <a:solidFill>
                  <a:schemeClr val="accent2"/>
                </a:solidFill>
              </a:rPr>
              <a:t>استاندارد های کالا با کشور مقصد سنجیده شود</a:t>
            </a:r>
          </a:p>
          <a:p>
            <a:pPr algn="r"/>
            <a:r>
              <a:rPr lang="fa-IR" sz="2800" dirty="0" smtClean="0">
                <a:solidFill>
                  <a:schemeClr val="accent3"/>
                </a:solidFill>
              </a:rPr>
              <a:t>باید به تفوت بازارها در سطح دنیا توجه خاص داشت</a:t>
            </a:r>
          </a:p>
          <a:p>
            <a:pPr algn="r"/>
            <a:r>
              <a:rPr lang="fa-IR" sz="2800" dirty="0" smtClean="0">
                <a:solidFill>
                  <a:srgbClr val="FFC000"/>
                </a:solidFill>
              </a:rPr>
              <a:t>انتخاب نام و برند کالا متناسب با فرهنگ آن کشور</a:t>
            </a:r>
          </a:p>
          <a:p>
            <a:pPr algn="r"/>
            <a:r>
              <a:rPr lang="fa-IR" sz="2800" dirty="0" smtClean="0">
                <a:solidFill>
                  <a:schemeClr val="accent4">
                    <a:lumMod val="50000"/>
                  </a:schemeClr>
                </a:solidFill>
              </a:rPr>
              <a:t>بسته بندی ، رنگ ،برچسب متناسب با شرایط و عرف آن کشور</a:t>
            </a:r>
          </a:p>
          <a:p>
            <a:pPr algn="r"/>
            <a:r>
              <a:rPr lang="fa-IR" sz="2800" dirty="0" smtClean="0">
                <a:solidFill>
                  <a:srgbClr val="7030A0"/>
                </a:solidFill>
              </a:rPr>
              <a:t>در مخصوص بانکداری و انتقال و جابجایی پول و...</a:t>
            </a:r>
            <a:endParaRPr lang="fa-IR" sz="2800" dirty="0">
              <a:solidFill>
                <a:srgbClr val="7030A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200" b="1" dirty="0" smtClean="0"/>
              <a:t>موفق باشید . خدا نگهدار...</a:t>
            </a:r>
            <a:endParaRPr lang="fa-IR" sz="3200" b="1" dirty="0"/>
          </a:p>
        </p:txBody>
      </p:sp>
      <p:pic>
        <p:nvPicPr>
          <p:cNvPr id="4" name="Picture 6"/>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76672"/>
            <a:ext cx="8136904"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a-IR" sz="6600" b="1" dirty="0" smtClean="0"/>
              <a:t>خدا نگهدار</a:t>
            </a:r>
            <a:endParaRPr lang="en-US" sz="6600" b="1" dirty="0"/>
          </a:p>
        </p:txBody>
      </p:sp>
      <p:sp>
        <p:nvSpPr>
          <p:cNvPr id="5" name="Content Placeholder 4"/>
          <p:cNvSpPr>
            <a:spLocks noGrp="1"/>
          </p:cNvSpPr>
          <p:nvPr>
            <p:ph idx="1"/>
          </p:nvPr>
        </p:nvSpPr>
        <p:spPr>
          <a:xfrm>
            <a:off x="806270" y="2564904"/>
            <a:ext cx="6798736" cy="2376264"/>
          </a:xfrm>
        </p:spPr>
        <p:txBody>
          <a:bodyPr>
            <a:normAutofit fontScale="62500" lnSpcReduction="20000"/>
          </a:bodyPr>
          <a:lstStyle/>
          <a:p>
            <a:endParaRPr lang="fa-IR" dirty="0" smtClean="0"/>
          </a:p>
          <a:p>
            <a:pPr algn="ctr"/>
            <a:endParaRPr lang="fa-IR" sz="9600" dirty="0"/>
          </a:p>
          <a:p>
            <a:pPr algn="ctr"/>
            <a:r>
              <a:rPr lang="fa-IR" sz="9600" b="1" dirty="0" smtClean="0"/>
              <a:t>پایان</a:t>
            </a:r>
            <a:endParaRPr lang="en-US" sz="9600" b="1" dirty="0"/>
          </a:p>
        </p:txBody>
      </p:sp>
    </p:spTree>
    <p:extLst>
      <p:ext uri="{BB962C8B-B14F-4D97-AF65-F5344CB8AC3E}">
        <p14:creationId xmlns:p14="http://schemas.microsoft.com/office/powerpoint/2010/main" val="540150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600" b="1" dirty="0" smtClean="0">
                <a:solidFill>
                  <a:schemeClr val="accent3">
                    <a:lumMod val="75000"/>
                  </a:schemeClr>
                </a:solidFill>
              </a:rPr>
              <a:t>چرخه عمر محصول</a:t>
            </a:r>
            <a:r>
              <a:rPr lang="en-US" sz="3600" b="1" dirty="0" smtClean="0">
                <a:solidFill>
                  <a:schemeClr val="accent3">
                    <a:lumMod val="75000"/>
                  </a:schemeClr>
                </a:solidFill>
              </a:rPr>
              <a:t>PLC</a:t>
            </a:r>
            <a:endParaRPr lang="en-US" sz="3600" b="1" dirty="0">
              <a:solidFill>
                <a:schemeClr val="accent3">
                  <a:lumMod val="75000"/>
                </a:schemeClr>
              </a:solidFill>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76866" y="2219204"/>
            <a:ext cx="6798734" cy="3874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725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071563"/>
            <a:ext cx="7521575" cy="4071937"/>
          </a:xfrm>
        </p:spPr>
        <p:txBody>
          <a:bodyPr>
            <a:noAutofit/>
          </a:bodyPr>
          <a:lstStyle/>
          <a:p>
            <a:pPr algn="r"/>
            <a:r>
              <a:rPr lang="fa-IR" sz="3200" dirty="0" smtClean="0">
                <a:solidFill>
                  <a:srgbClr val="92D050"/>
                </a:solidFill>
              </a:rPr>
              <a:t>نکه:</a:t>
            </a:r>
            <a:r>
              <a:rPr lang="fa-IR" sz="3200" dirty="0" smtClean="0"/>
              <a:t> بر اساس ارزیابی های انجام شده 90% تمام محصولات جدید در امریکا با مشکل مواجه می شود</a:t>
            </a:r>
          </a:p>
          <a:p>
            <a:pPr algn="r"/>
            <a:r>
              <a:rPr lang="fa-IR" sz="2000" dirty="0" smtClean="0"/>
              <a:t>رقمی حدود 20تا 30 میلیارد دلار فقط بابت محصولات غذایی شکست خورده سالیانه از دست می رود</a:t>
            </a:r>
          </a:p>
          <a:p>
            <a:pPr algn="r"/>
            <a:r>
              <a:rPr lang="fa-IR" sz="2800" dirty="0" smtClean="0">
                <a:solidFill>
                  <a:srgbClr val="FF0000"/>
                </a:solidFill>
              </a:rPr>
              <a:t>دلایل:</a:t>
            </a:r>
          </a:p>
          <a:p>
            <a:pPr algn="r"/>
            <a:r>
              <a:rPr lang="fa-IR" sz="2000" dirty="0" smtClean="0">
                <a:solidFill>
                  <a:schemeClr val="accent3">
                    <a:lumMod val="75000"/>
                  </a:schemeClr>
                </a:solidFill>
              </a:rPr>
              <a:t>1.طراحی ضعیف محصول</a:t>
            </a:r>
          </a:p>
          <a:p>
            <a:pPr algn="r"/>
            <a:r>
              <a:rPr lang="fa-IR" sz="2000" dirty="0" smtClean="0">
                <a:solidFill>
                  <a:schemeClr val="accent3">
                    <a:lumMod val="75000"/>
                  </a:schemeClr>
                </a:solidFill>
              </a:rPr>
              <a:t>2.تعیین موقعیت اشتباه</a:t>
            </a:r>
          </a:p>
          <a:p>
            <a:pPr algn="r"/>
            <a:r>
              <a:rPr lang="fa-IR" sz="2000" dirty="0" smtClean="0">
                <a:solidFill>
                  <a:schemeClr val="accent3">
                    <a:lumMod val="75000"/>
                  </a:schemeClr>
                </a:solidFill>
              </a:rPr>
              <a:t>3.زمان نامناسب عرضه به بازار</a:t>
            </a:r>
          </a:p>
          <a:p>
            <a:pPr algn="r"/>
            <a:r>
              <a:rPr lang="fa-IR" sz="2000" dirty="0" smtClean="0">
                <a:solidFill>
                  <a:schemeClr val="accent3">
                    <a:lumMod val="75000"/>
                  </a:schemeClr>
                </a:solidFill>
              </a:rPr>
              <a:t>4.قیمت ارائه شده بالا</a:t>
            </a:r>
          </a:p>
          <a:p>
            <a:pPr algn="r"/>
            <a:r>
              <a:rPr lang="fa-IR" sz="2000" dirty="0" smtClean="0">
                <a:solidFill>
                  <a:schemeClr val="accent3">
                    <a:lumMod val="75000"/>
                  </a:schemeClr>
                </a:solidFill>
              </a:rPr>
              <a:t>5.تبلیغات ضعیف</a:t>
            </a:r>
            <a:endParaRPr lang="fa-IR" sz="2000" dirty="0">
              <a:solidFill>
                <a:schemeClr val="accent3">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200" b="1" dirty="0" smtClean="0"/>
              <a:t>استراتژی های ارائه محصولات جدید</a:t>
            </a:r>
            <a:endParaRPr lang="en-US" sz="3200" b="1" dirty="0"/>
          </a:p>
        </p:txBody>
      </p:sp>
      <p:sp>
        <p:nvSpPr>
          <p:cNvPr id="3" name="Content Placeholder 2"/>
          <p:cNvSpPr>
            <a:spLocks noGrp="1"/>
          </p:cNvSpPr>
          <p:nvPr>
            <p:ph idx="1"/>
          </p:nvPr>
        </p:nvSpPr>
        <p:spPr/>
        <p:txBody>
          <a:bodyPr/>
          <a:lstStyle/>
          <a:p>
            <a:pPr algn="r"/>
            <a:endParaRPr lang="fa-IR" sz="2400" dirty="0"/>
          </a:p>
          <a:p>
            <a:pPr algn="r"/>
            <a:endParaRPr lang="fa-IR" sz="2400" dirty="0" smtClean="0"/>
          </a:p>
          <a:p>
            <a:pPr algn="r"/>
            <a:r>
              <a:rPr lang="fa-IR" sz="2400" dirty="0"/>
              <a:t>1</a:t>
            </a:r>
            <a:r>
              <a:rPr lang="fa-IR" sz="2400" dirty="0" smtClean="0"/>
              <a:t>:پیش گام</a:t>
            </a:r>
          </a:p>
          <a:p>
            <a:pPr algn="r"/>
            <a:r>
              <a:rPr lang="fa-IR" sz="2000" dirty="0" smtClean="0"/>
              <a:t>محور اصلی آن ،ابداع ، نوآوری از طریق تحقیق و توسعه</a:t>
            </a:r>
          </a:p>
          <a:p>
            <a:pPr algn="r"/>
            <a:r>
              <a:rPr lang="fa-IR" sz="2400" dirty="0" smtClean="0"/>
              <a:t>2: پیرو</a:t>
            </a:r>
          </a:p>
          <a:p>
            <a:pPr algn="r"/>
            <a:r>
              <a:rPr lang="fa-IR" sz="2000" dirty="0" smtClean="0"/>
              <a:t>از طریق اکتساب، خرید کامل یک شرکت و یا خرید حق امتیاز و یا پروانه تولید محصول</a:t>
            </a:r>
            <a:endParaRPr lang="en-US" sz="2000" dirty="0"/>
          </a:p>
        </p:txBody>
      </p:sp>
      <p:pic>
        <p:nvPicPr>
          <p:cNvPr id="4" name="Picture 3" descr="Image result for ‫چرخه عمرمحصول‬‎"/>
          <p:cNvPicPr/>
          <p:nvPr/>
        </p:nvPicPr>
        <p:blipFill>
          <a:blip r:embed="rId2" cstate="print"/>
          <a:srcRect/>
          <a:stretch>
            <a:fillRect/>
          </a:stretch>
        </p:blipFill>
        <p:spPr bwMode="auto">
          <a:xfrm>
            <a:off x="-2412776" y="1916832"/>
            <a:ext cx="2143125" cy="2143125"/>
          </a:xfrm>
          <a:prstGeom prst="rect">
            <a:avLst/>
          </a:prstGeom>
          <a:noFill/>
          <a:ln w="9525">
            <a:noFill/>
            <a:miter lim="800000"/>
            <a:headEnd/>
            <a:tailEnd/>
          </a:ln>
        </p:spPr>
      </p:pic>
      <p:pic>
        <p:nvPicPr>
          <p:cNvPr id="5" name="Picture 4"/>
          <p:cNvPicPr>
            <a:picLocks noChangeAspect="1"/>
          </p:cNvPicPr>
          <p:nvPr/>
        </p:nvPicPr>
        <p:blipFill>
          <a:blip r:embed="rId3"/>
          <a:stretch>
            <a:fillRect/>
          </a:stretch>
        </p:blipFill>
        <p:spPr>
          <a:xfrm>
            <a:off x="827584" y="2636912"/>
            <a:ext cx="1944216" cy="1704975"/>
          </a:xfrm>
          <a:prstGeom prst="rect">
            <a:avLst/>
          </a:prstGeom>
        </p:spPr>
      </p:pic>
    </p:spTree>
    <p:extLst>
      <p:ext uri="{BB962C8B-B14F-4D97-AF65-F5344CB8AC3E}">
        <p14:creationId xmlns:p14="http://schemas.microsoft.com/office/powerpoint/2010/main" val="1774011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398310"/>
            <a:ext cx="6798734" cy="1820895"/>
          </a:xfrm>
        </p:spPr>
        <p:txBody>
          <a:bodyPr/>
          <a:lstStyle/>
          <a:p>
            <a:pPr algn="ctr"/>
            <a:r>
              <a:rPr lang="fa-IR" sz="3600" b="1" dirty="0" smtClean="0"/>
              <a:t>فرایند ارائه محصول جدید</a:t>
            </a:r>
            <a:endParaRPr lang="fa-IR" sz="3600" b="1" dirty="0"/>
          </a:p>
        </p:txBody>
      </p:sp>
      <p:sp>
        <p:nvSpPr>
          <p:cNvPr id="3" name="Content Placeholder 2"/>
          <p:cNvSpPr>
            <a:spLocks noGrp="1"/>
          </p:cNvSpPr>
          <p:nvPr>
            <p:ph idx="1"/>
          </p:nvPr>
        </p:nvSpPr>
        <p:spPr>
          <a:xfrm>
            <a:off x="785786" y="2060848"/>
            <a:ext cx="7520940" cy="5043016"/>
          </a:xfrm>
        </p:spPr>
        <p:txBody>
          <a:bodyPr/>
          <a:lstStyle/>
          <a:p>
            <a:endParaRPr lang="en-US" dirty="0" smtClean="0"/>
          </a:p>
          <a:p>
            <a:endParaRPr lang="fa-IR" dirty="0"/>
          </a:p>
        </p:txBody>
      </p:sp>
      <p:sp>
        <p:nvSpPr>
          <p:cNvPr id="4" name="Flowchart: Process 3"/>
          <p:cNvSpPr/>
          <p:nvPr/>
        </p:nvSpPr>
        <p:spPr>
          <a:xfrm>
            <a:off x="1000100" y="1785926"/>
            <a:ext cx="642942" cy="898400"/>
          </a:xfrm>
          <a:prstGeom prst="flowChartProcess">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fa-IR" b="1" dirty="0" smtClean="0"/>
              <a:t>ایده</a:t>
            </a:r>
            <a:endParaRPr lang="fa-IR" b="1" dirty="0"/>
          </a:p>
        </p:txBody>
      </p:sp>
      <p:sp>
        <p:nvSpPr>
          <p:cNvPr id="5" name="Rectangle 4"/>
          <p:cNvSpPr/>
          <p:nvPr/>
        </p:nvSpPr>
        <p:spPr>
          <a:xfrm>
            <a:off x="2071670" y="1785926"/>
            <a:ext cx="1714512" cy="914400"/>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b="1" dirty="0" smtClean="0"/>
              <a:t>غربالگری ایده ها</a:t>
            </a:r>
            <a:endParaRPr lang="fa-IR" b="1" dirty="0"/>
          </a:p>
        </p:txBody>
      </p:sp>
      <p:sp>
        <p:nvSpPr>
          <p:cNvPr id="6" name="Flowchart: Process 5"/>
          <p:cNvSpPr/>
          <p:nvPr/>
        </p:nvSpPr>
        <p:spPr>
          <a:xfrm>
            <a:off x="4214810" y="1785926"/>
            <a:ext cx="1785950" cy="928694"/>
          </a:xfrm>
          <a:prstGeom prst="flowChartProces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fa-IR" b="1" dirty="0" smtClean="0"/>
              <a:t>ارائه طرح و آزمون</a:t>
            </a:r>
            <a:endParaRPr lang="fa-IR" b="1" dirty="0"/>
          </a:p>
        </p:txBody>
      </p:sp>
      <p:sp>
        <p:nvSpPr>
          <p:cNvPr id="7" name="Rectangle 6"/>
          <p:cNvSpPr/>
          <p:nvPr/>
        </p:nvSpPr>
        <p:spPr>
          <a:xfrm>
            <a:off x="6357950" y="1785926"/>
            <a:ext cx="1428760" cy="914400"/>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fa-IR" b="1" dirty="0" smtClean="0"/>
              <a:t>ارائه استراتژی بازاریابی</a:t>
            </a:r>
            <a:endParaRPr lang="fa-IR" b="1" dirty="0"/>
          </a:p>
        </p:txBody>
      </p:sp>
      <p:sp>
        <p:nvSpPr>
          <p:cNvPr id="9" name="Rectangle 8"/>
          <p:cNvSpPr/>
          <p:nvPr/>
        </p:nvSpPr>
        <p:spPr>
          <a:xfrm>
            <a:off x="857224" y="4429132"/>
            <a:ext cx="1071570" cy="1143008"/>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b="1" dirty="0" smtClean="0"/>
              <a:t>تحلیل تجاری</a:t>
            </a:r>
            <a:endParaRPr lang="fa-IR" b="1" dirty="0"/>
          </a:p>
        </p:txBody>
      </p:sp>
      <p:sp>
        <p:nvSpPr>
          <p:cNvPr id="10" name="Rectangle 9"/>
          <p:cNvSpPr/>
          <p:nvPr/>
        </p:nvSpPr>
        <p:spPr>
          <a:xfrm>
            <a:off x="2357422" y="4429132"/>
            <a:ext cx="928694" cy="1143008"/>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ارائه محصول</a:t>
            </a:r>
            <a:endParaRPr lang="fa-IR"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1" name="Rectangle 10"/>
          <p:cNvSpPr/>
          <p:nvPr/>
        </p:nvSpPr>
        <p:spPr>
          <a:xfrm>
            <a:off x="4000496" y="4429132"/>
            <a:ext cx="1500198" cy="11430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b="1" dirty="0" smtClean="0"/>
              <a:t>بازاریابی محک</a:t>
            </a:r>
            <a:endParaRPr lang="fa-IR" b="1" dirty="0"/>
          </a:p>
        </p:txBody>
      </p:sp>
      <p:sp>
        <p:nvSpPr>
          <p:cNvPr id="12" name="Rectangle 11"/>
          <p:cNvSpPr/>
          <p:nvPr/>
        </p:nvSpPr>
        <p:spPr>
          <a:xfrm>
            <a:off x="6072198" y="4429132"/>
            <a:ext cx="1857388" cy="1143008"/>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fa-IR" b="1" dirty="0" smtClean="0"/>
              <a:t>عرضه محصول جدید</a:t>
            </a:r>
            <a:endParaRPr lang="fa-IR" b="1" dirty="0"/>
          </a:p>
        </p:txBody>
      </p:sp>
      <p:sp>
        <p:nvSpPr>
          <p:cNvPr id="27" name="Notched Right Arrow 26"/>
          <p:cNvSpPr/>
          <p:nvPr/>
        </p:nvSpPr>
        <p:spPr>
          <a:xfrm>
            <a:off x="1643042" y="2143116"/>
            <a:ext cx="285752" cy="14287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0" name="Notched Right Arrow 29"/>
          <p:cNvSpPr/>
          <p:nvPr/>
        </p:nvSpPr>
        <p:spPr>
          <a:xfrm>
            <a:off x="3786182" y="2214554"/>
            <a:ext cx="357190" cy="14287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1" name="Notched Right Arrow 30"/>
          <p:cNvSpPr/>
          <p:nvPr/>
        </p:nvSpPr>
        <p:spPr>
          <a:xfrm>
            <a:off x="6000760" y="2214554"/>
            <a:ext cx="285752" cy="2143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2" name="Notched Right Arrow 31"/>
          <p:cNvSpPr/>
          <p:nvPr/>
        </p:nvSpPr>
        <p:spPr>
          <a:xfrm>
            <a:off x="1857356" y="4929198"/>
            <a:ext cx="357190" cy="2143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3" name="Notched Right Arrow 32"/>
          <p:cNvSpPr/>
          <p:nvPr/>
        </p:nvSpPr>
        <p:spPr>
          <a:xfrm>
            <a:off x="3214678" y="4929198"/>
            <a:ext cx="428628" cy="2143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4" name="Notched Right Arrow 33"/>
          <p:cNvSpPr/>
          <p:nvPr/>
        </p:nvSpPr>
        <p:spPr>
          <a:xfrm>
            <a:off x="5429256" y="4929198"/>
            <a:ext cx="428628" cy="2143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2" name="Curved Left Arrow 41"/>
          <p:cNvSpPr/>
          <p:nvPr/>
        </p:nvSpPr>
        <p:spPr>
          <a:xfrm>
            <a:off x="7858148" y="2214554"/>
            <a:ext cx="571504" cy="100013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43" name="Curved Right Arrow 42"/>
          <p:cNvSpPr/>
          <p:nvPr/>
        </p:nvSpPr>
        <p:spPr>
          <a:xfrm>
            <a:off x="285720" y="3429000"/>
            <a:ext cx="500066" cy="142876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200" b="1" dirty="0" smtClean="0">
                <a:solidFill>
                  <a:srgbClr val="00B0F0"/>
                </a:solidFill>
              </a:rPr>
              <a:t>خلق ایده</a:t>
            </a:r>
            <a:endParaRPr lang="fa-IR" sz="3200" b="1" dirty="0">
              <a:solidFill>
                <a:srgbClr val="00B0F0"/>
              </a:solidFill>
            </a:endParaRPr>
          </a:p>
        </p:txBody>
      </p:sp>
      <p:pic>
        <p:nvPicPr>
          <p:cNvPr id="4" name="Content Placeholder 3" descr="Image result for ‫ایده‬‎"/>
          <p:cNvPicPr>
            <a:picLocks noGrp="1"/>
          </p:cNvPicPr>
          <p:nvPr>
            <p:ph idx="1"/>
          </p:nvPr>
        </p:nvPicPr>
        <p:blipFill>
          <a:blip r:embed="rId2" cstate="print"/>
          <a:srcRect/>
          <a:stretch>
            <a:fillRect/>
          </a:stretch>
        </p:blipFill>
        <p:spPr bwMode="auto">
          <a:xfrm>
            <a:off x="1176866" y="1196752"/>
            <a:ext cx="6984776" cy="4392487"/>
          </a:xfrm>
          <a:prstGeom prst="rect">
            <a:avLst/>
          </a:prstGeom>
          <a:noFill/>
          <a:ln w="9525">
            <a:noFill/>
            <a:miter lim="800000"/>
            <a:headEnd/>
            <a:tailEnd/>
          </a:ln>
        </p:spPr>
      </p:pic>
      <p:sp>
        <p:nvSpPr>
          <p:cNvPr id="3" name="Rectangle 2"/>
          <p:cNvSpPr/>
          <p:nvPr/>
        </p:nvSpPr>
        <p:spPr>
          <a:xfrm>
            <a:off x="3707904" y="643940"/>
            <a:ext cx="1170513" cy="923330"/>
          </a:xfrm>
          <a:prstGeom prst="rect">
            <a:avLst/>
          </a:prstGeom>
          <a:noFill/>
        </p:spPr>
        <p:txBody>
          <a:bodyPr wrap="none" lIns="91440" tIns="45720" rIns="91440" bIns="45720">
            <a:spAutoFit/>
          </a:bodyPr>
          <a:lstStyle/>
          <a:p>
            <a:pPr algn="ctr"/>
            <a:r>
              <a:rPr lang="en-US" sz="54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t>
            </a:r>
            <a:r>
              <a:rPr lang="fa-IR" sz="54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ایده</a:t>
            </a:r>
            <a:endPar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1"/>
            <a:ext cx="6798734" cy="2219204"/>
          </a:xfrm>
        </p:spPr>
        <p:txBody>
          <a:bodyPr/>
          <a:lstStyle/>
          <a:p>
            <a:pPr algn="ctr"/>
            <a:r>
              <a:rPr lang="fa-IR" sz="4000" b="1" dirty="0" smtClean="0">
                <a:solidFill>
                  <a:schemeClr val="accent2">
                    <a:lumMod val="75000"/>
                  </a:schemeClr>
                </a:solidFill>
              </a:rPr>
              <a:t>خلق ایده</a:t>
            </a:r>
            <a:endParaRPr lang="fa-IR" sz="4000" b="1" dirty="0">
              <a:solidFill>
                <a:schemeClr val="accent2">
                  <a:lumMod val="75000"/>
                </a:schemeClr>
              </a:solidFill>
            </a:endParaRPr>
          </a:p>
        </p:txBody>
      </p:sp>
      <p:sp>
        <p:nvSpPr>
          <p:cNvPr id="3" name="Content Placeholder 2"/>
          <p:cNvSpPr>
            <a:spLocks noGrp="1"/>
          </p:cNvSpPr>
          <p:nvPr>
            <p:ph idx="1"/>
          </p:nvPr>
        </p:nvSpPr>
        <p:spPr>
          <a:xfrm>
            <a:off x="822960" y="1700808"/>
            <a:ext cx="7520940" cy="2979669"/>
          </a:xfrm>
        </p:spPr>
        <p:txBody>
          <a:bodyPr>
            <a:normAutofit fontScale="92500" lnSpcReduction="10000"/>
          </a:bodyPr>
          <a:lstStyle/>
          <a:p>
            <a:pPr algn="r"/>
            <a:r>
              <a:rPr lang="fa-IR" sz="2800" dirty="0" smtClean="0"/>
              <a:t>1- منابع داخلی    </a:t>
            </a:r>
            <a:r>
              <a:rPr lang="fa-IR" sz="2000" dirty="0" smtClean="0"/>
              <a:t>صنوق پیشنهاد، دفتر نظر و اشکالات و بهترین منبع مشتری ها</a:t>
            </a:r>
          </a:p>
          <a:p>
            <a:pPr algn="r"/>
            <a:endParaRPr lang="fa-IR" sz="2000" dirty="0" smtClean="0"/>
          </a:p>
          <a:p>
            <a:pPr indent="-468000" algn="r">
              <a:lnSpc>
                <a:spcPct val="200000"/>
              </a:lnSpc>
            </a:pPr>
            <a:r>
              <a:rPr lang="fa-IR" sz="3200" dirty="0" smtClean="0"/>
              <a:t>2- منابع خارجی </a:t>
            </a:r>
            <a:r>
              <a:rPr lang="fa-IR" sz="2000" dirty="0" smtClean="0"/>
              <a:t>تزیع کنندگان و عرضه کنندگان مواد اولیه ،رقبا ، مجلات تجاری ،سیمینارها، نمایشگاهها، تحقیقات بازاریابی ، مشاورین بیرونی واشتراک آنلاین و شکایات مشتریان</a:t>
            </a:r>
            <a:endParaRPr lang="fa-IR" sz="2000"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904</TotalTime>
  <Words>1402</Words>
  <Application>Microsoft Office PowerPoint</Application>
  <PresentationFormat>On-screen Show (4:3)</PresentationFormat>
  <Paragraphs>263</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Andalus</vt:lpstr>
      <vt:lpstr>Arial</vt:lpstr>
      <vt:lpstr>Garamond</vt:lpstr>
      <vt:lpstr>Times New Roman</vt:lpstr>
      <vt:lpstr>Organic</vt:lpstr>
      <vt:lpstr>PowerPoint Presentation</vt:lpstr>
      <vt:lpstr>بسم الله الرحمن الرحیم</vt:lpstr>
      <vt:lpstr>اهداف فصل</vt:lpstr>
      <vt:lpstr>چرخه عمر محصولPLC</vt:lpstr>
      <vt:lpstr>PowerPoint Presentation</vt:lpstr>
      <vt:lpstr>استراتژی های ارائه محصولات جدید</vt:lpstr>
      <vt:lpstr>فرایند ارائه محصول جدید</vt:lpstr>
      <vt:lpstr>خلق ایده</vt:lpstr>
      <vt:lpstr>خلق ایده</vt:lpstr>
      <vt:lpstr>فرایند ارائه محصول جدید</vt:lpstr>
      <vt:lpstr>غربال کردن ایده</vt:lpstr>
      <vt:lpstr>فرایند ارائه محصول جدید</vt:lpstr>
      <vt:lpstr>ارائه طرح و آزمودن آن</vt:lpstr>
      <vt:lpstr>فرایند ارائه محصول جدید</vt:lpstr>
      <vt:lpstr>ارائه استراتژی بازاریابی</vt:lpstr>
      <vt:lpstr>تحلیل تجاری</vt:lpstr>
      <vt:lpstr>فرایند ارائه محصول جدید</vt:lpstr>
      <vt:lpstr>ارائه محصول</vt:lpstr>
      <vt:lpstr>فرایند ارائه محصول جدید</vt:lpstr>
      <vt:lpstr>بازاریابی محک</vt:lpstr>
      <vt:lpstr>فرایند ارائه محصول جدید</vt:lpstr>
      <vt:lpstr>عرضه محصول  به بازار</vt:lpstr>
      <vt:lpstr>فرایند ارائه محصول جدید</vt:lpstr>
      <vt:lpstr>چرخه عمر محصولPLC</vt:lpstr>
      <vt:lpstr>نکاتی پیرامون چرخه عمر محصول</vt:lpstr>
      <vt:lpstr>نکاتی پیرامون چرخه عمر محصول</vt:lpstr>
      <vt:lpstr>PowerPoint Presentation</vt:lpstr>
      <vt:lpstr>کفش ملی!!.........</vt:lpstr>
      <vt:lpstr>نساجی مازندران 1336 قائمشهر</vt:lpstr>
      <vt:lpstr>ویژه گیهای مراحل چرخه</vt:lpstr>
      <vt:lpstr>استراتژی ها مراحل چرخه</vt:lpstr>
      <vt:lpstr>احساس مسئولیت اجتمایی در اتخاذ تصمیمات مرتبط با محصول</vt:lpstr>
      <vt:lpstr>بازاریابی بین المللی محصولات و خدمات</vt:lpstr>
      <vt:lpstr>موفق باشید . خدا نگهدار...</vt:lpstr>
      <vt:lpstr>خدا نگهدار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Guest</dc:creator>
  <cp:lastModifiedBy>mail 40</cp:lastModifiedBy>
  <cp:revision>94</cp:revision>
  <dcterms:created xsi:type="dcterms:W3CDTF">2015-04-22T11:31:33Z</dcterms:created>
  <dcterms:modified xsi:type="dcterms:W3CDTF">2015-05-05T19:34:37Z</dcterms:modified>
</cp:coreProperties>
</file>