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9" r:id="rId3"/>
    <p:sldId id="258" r:id="rId4"/>
    <p:sldId id="257" r:id="rId5"/>
    <p:sldId id="259" r:id="rId6"/>
    <p:sldId id="260" r:id="rId7"/>
    <p:sldId id="261" r:id="rId8"/>
    <p:sldId id="262" r:id="rId9"/>
    <p:sldId id="263" r:id="rId10"/>
    <p:sldId id="264"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28" autoAdjust="0"/>
    <p:restoredTop sz="94660"/>
  </p:normalViewPr>
  <p:slideViewPr>
    <p:cSldViewPr>
      <p:cViewPr varScale="1">
        <p:scale>
          <a:sx n="68" d="100"/>
          <a:sy n="68" d="100"/>
        </p:scale>
        <p:origin x="-5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DF66323-01B4-40DE-9828-FC1A46AD1646}" type="datetimeFigureOut">
              <a:rPr lang="en-US" smtClean="0"/>
              <a:pPr/>
              <a:t>9/18/2016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3C3CD7B-5BF1-484F-9A32-71CF2266CC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F66323-01B4-40DE-9828-FC1A46AD1646}" type="datetimeFigureOut">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3CD7B-5BF1-484F-9A32-71CF2266CC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F66323-01B4-40DE-9828-FC1A46AD1646}" type="datetimeFigureOut">
              <a:rPr lang="en-US" smtClean="0"/>
              <a:pPr/>
              <a:t>9/18/2016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3CD7B-5BF1-484F-9A32-71CF2266CC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DF66323-01B4-40DE-9828-FC1A46AD1646}" type="datetimeFigureOut">
              <a:rPr lang="en-US" smtClean="0"/>
              <a:pPr/>
              <a:t>9/18/2016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63C3CD7B-5BF1-484F-9A32-71CF2266CC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DF66323-01B4-40DE-9828-FC1A46AD1646}" type="datetimeFigureOut">
              <a:rPr lang="en-US" smtClean="0"/>
              <a:pPr/>
              <a:t>9/18/2016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63C3CD7B-5BF1-484F-9A32-71CF2266CCB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DF66323-01B4-40DE-9828-FC1A46AD1646}" type="datetimeFigureOut">
              <a:rPr lang="en-US" smtClean="0"/>
              <a:pPr/>
              <a:t>9/18/2016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63C3CD7B-5BF1-484F-9A32-71CF2266CC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DF66323-01B4-40DE-9828-FC1A46AD1646}" type="datetimeFigureOut">
              <a:rPr lang="en-US" smtClean="0"/>
              <a:pPr/>
              <a:t>9/18/2016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3C3CD7B-5BF1-484F-9A32-71CF2266CC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F66323-01B4-40DE-9828-FC1A46AD1646}" type="datetimeFigureOut">
              <a:rPr lang="en-US" smtClean="0"/>
              <a:pPr/>
              <a:t>9/18/2016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3CD7B-5BF1-484F-9A32-71CF2266CC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DF66323-01B4-40DE-9828-FC1A46AD1646}" type="datetimeFigureOut">
              <a:rPr lang="en-US" smtClean="0"/>
              <a:pPr/>
              <a:t>9/18/2016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63C3CD7B-5BF1-484F-9A32-71CF2266CC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DF66323-01B4-40DE-9828-FC1A46AD1646}" type="datetimeFigureOut">
              <a:rPr lang="en-US" smtClean="0"/>
              <a:pPr/>
              <a:t>9/18/2016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3C3CD7B-5BF1-484F-9A32-71CF2266CC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DF66323-01B4-40DE-9828-FC1A46AD1646}" type="datetimeFigureOut">
              <a:rPr lang="en-US" smtClean="0"/>
              <a:pPr/>
              <a:t>9/18/2016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3C3CD7B-5BF1-484F-9A32-71CF2266CC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DF66323-01B4-40DE-9828-FC1A46AD1646}" type="datetimeFigureOut">
              <a:rPr lang="en-US" smtClean="0"/>
              <a:pPr/>
              <a:t>9/18/2016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3C3CD7B-5BF1-484F-9A32-71CF2266CC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5029200" y="228600"/>
            <a:ext cx="4114800" cy="4955203"/>
          </a:xfrm>
          <a:prstGeom prst="rect">
            <a:avLst/>
          </a:prstGeom>
        </p:spPr>
        <p:txBody>
          <a:bodyPr wrap="square">
            <a:spAutoFit/>
          </a:bodyPr>
          <a:lstStyle/>
          <a:p>
            <a:pPr lvl="0" algn="r" rtl="1" fontAlgn="base">
              <a:spcBef>
                <a:spcPct val="0"/>
              </a:spcBef>
              <a:spcAft>
                <a:spcPct val="0"/>
              </a:spcAft>
            </a:pPr>
            <a:r>
              <a:rPr lang="fa-IR" sz="2400" dirty="0">
                <a:solidFill>
                  <a:srgbClr val="000000"/>
                </a:solidFill>
                <a:latin typeface="Arial" pitchFamily="34" charset="0"/>
                <a:ea typeface="Times New Roman" pitchFamily="18" charset="0"/>
                <a:cs typeface="B Nazanin" pitchFamily="2" charset="-78"/>
              </a:rPr>
              <a:t>انواع حافظه کامپیوتر</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fa-IR" sz="2400" dirty="0">
                <a:solidFill>
                  <a:srgbClr val="000000"/>
                </a:solidFill>
                <a:latin typeface="Arial" pitchFamily="34" charset="0"/>
                <a:ea typeface="Times New Roman" pitchFamily="18" charset="0"/>
                <a:cs typeface="B Nazanin" pitchFamily="2" charset="-78"/>
              </a:rPr>
              <a:t>حافظه با هدف ذخيره سازی اطلاعات ( دائم ، موقت ) در کامپيوتر استفاده می گردد و دارای انواع متفاوتی است :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RAM</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ROM</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Cache</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Dynamic RAM</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Static RAM</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Flash Memory</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Virtual Memory</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Video Memory</a:t>
            </a:r>
            <a:r>
              <a:rPr lang="fa-IR" sz="2400" dirty="0">
                <a:solidFill>
                  <a:srgbClr val="000000"/>
                </a:solidFill>
                <a:latin typeface="Arial" pitchFamily="34" charset="0"/>
                <a:ea typeface="Times New Roman" pitchFamily="18" charset="0"/>
                <a:cs typeface="B Nazanin" pitchFamily="2" charset="-78"/>
              </a:rPr>
              <a:t>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BIOS</a:t>
            </a:r>
            <a:r>
              <a:rPr lang="fa-IR" sz="2400" dirty="0">
                <a:solidFill>
                  <a:srgbClr val="000000"/>
                </a:solidFill>
                <a:latin typeface="Arial" pitchFamily="34" charset="0"/>
                <a:ea typeface="Times New Roman" pitchFamily="18" charset="0"/>
                <a:cs typeface="B Nazanin" pitchFamily="2" charset="-78"/>
              </a:rPr>
              <a:t> </a:t>
            </a:r>
            <a:endParaRPr lang="fa-IR" sz="3200" dirty="0">
              <a:solidFill>
                <a:prstClr val="black"/>
              </a:solidFill>
              <a:latin typeface="Arial" pitchFamily="34" charset="0"/>
              <a:cs typeface="Arial" pitchFamily="34" charset="0"/>
            </a:endParaRPr>
          </a:p>
        </p:txBody>
      </p:sp>
      <p:pic>
        <p:nvPicPr>
          <p:cNvPr id="2052" name="Picture 4" descr="ComputerMemory"/>
          <p:cNvPicPr>
            <a:picLocks noChangeAspect="1" noChangeArrowheads="1"/>
          </p:cNvPicPr>
          <p:nvPr/>
        </p:nvPicPr>
        <p:blipFill>
          <a:blip r:embed="rId2"/>
          <a:srcRect/>
          <a:stretch>
            <a:fillRect/>
          </a:stretch>
        </p:blipFill>
        <p:spPr bwMode="auto">
          <a:xfrm>
            <a:off x="533400" y="1524000"/>
            <a:ext cx="5218846" cy="4267200"/>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a:t>حافظه مجازی </a:t>
            </a:r>
            <a:endParaRPr lang="en-US" dirty="0"/>
          </a:p>
          <a:p>
            <a:pPr algn="r" rtl="1"/>
            <a:r>
              <a:rPr lang="fa-IR" dirty="0"/>
              <a:t> حافظه مجازی يکی ازبخش های متداول در اکثر سيستم های عامل کامپيوترهای شخصی است . سيستم فوق با توجه به مزايای عمده، بسرعت متداول و با استقبال کاربران کامپيوتر مواجه شده است . اکثر کامپيوترها در حال حاضر از حافظه های محدود با ظرفيت 64 ، 128 و يا 256 مگابايت استفاده می نمايند.</a:t>
            </a:r>
            <a:endParaRPr lang="en-US" dirty="0"/>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FC Balcelona\Desktop\flashchip.jpg"/>
          <p:cNvPicPr>
            <a:picLocks noGrp="1" noChangeAspect="1" noChangeArrowheads="1"/>
          </p:cNvPicPr>
          <p:nvPr>
            <p:ph idx="1"/>
          </p:nvPr>
        </p:nvPicPr>
        <p:blipFill>
          <a:blip r:embed="rId2"/>
          <a:srcRect/>
          <a:stretch>
            <a:fillRect/>
          </a:stretch>
        </p:blipFill>
        <p:spPr bwMode="auto">
          <a:xfrm>
            <a:off x="1447800" y="1520030"/>
            <a:ext cx="6202892" cy="4652169"/>
          </a:xfrm>
          <a:prstGeom prst="rect">
            <a:avLst/>
          </a:prstGeom>
          <a:noFill/>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hattan_bridge-1920x1200.jpg"/>
          <p:cNvPicPr>
            <a:picLocks noGrp="1" noChangeAspect="1"/>
          </p:cNvPicPr>
          <p:nvPr>
            <p:ph idx="1"/>
          </p:nvPr>
        </p:nvPicPr>
        <p:blipFill>
          <a:blip r:embed="rId2"/>
          <a:stretch>
            <a:fillRect/>
          </a:stretch>
        </p:blipFill>
        <p:spPr>
          <a:xfrm>
            <a:off x="-121920" y="0"/>
            <a:ext cx="9265920" cy="6858000"/>
          </a:xfr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r" rtl="1"/>
            <a:r>
              <a:rPr lang="fa-IR" dirty="0" smtClean="0"/>
              <a:t>همانگونه که در شکل فوق مشاهده می گردد ، محموعه متنوعی ازانواع حافظه ها  وجود دارد .  پردازنده با توجه به ساختار سلسله مراتبی فوق به آنها دستيابی پيدا خواهد کرد. زمانيکه در سطح حافظه های دائمی نظير هارد و يا حافظه دستگاههائی نظير صفحه کليد، اطلاعاتی موحود باشد که پردازنده قصد استفاده از آنان را داشته باشد ، می بايست اطلاعات فوق از طريق حافظه </a:t>
            </a:r>
            <a:r>
              <a:rPr lang="en-US" dirty="0" smtClean="0"/>
              <a:t>RAM</a:t>
            </a:r>
            <a:r>
              <a:rPr lang="fa-IR" dirty="0" smtClean="0"/>
              <a:t> در اختيار پردازنده قرار گيرند. در ادامه پردازنده اطلاعات و داده های مورد نياز خود را  در حافظه </a:t>
            </a:r>
            <a:r>
              <a:rPr lang="en-US" dirty="0" smtClean="0"/>
              <a:t>Cache</a:t>
            </a:r>
            <a:r>
              <a:rPr lang="fa-IR" dirty="0" smtClean="0"/>
              <a:t>  و دستورالعمل های خاص عملياتی خود را در  ريجسترها  ذخيره می نمايد.</a:t>
            </a:r>
            <a:endParaRPr lang="en-US" dirty="0" smtClean="0"/>
          </a:p>
          <a:p>
            <a:pPr algn="l" rtl="1"/>
            <a:r>
              <a:rPr lang="fa-IR" dirty="0" smtClean="0"/>
              <a:t>تمام عناصر سخت افزاری ( پردازنده، هارد ديسک ، حافظه و ...) و عناصر نرم افزاری ( سيستم عامل و...) بصورت يک گروه عملياتی بکمک يکديگر وظايف محوله را انجام می دهند . بدون شک در اين گروه " حافظه " دارای جايگاهی خاص است . از زمانيکه کامپيوتر روشن  تا زمانيکه  خاموش می گردد ، پردازنده بصورت پيوسته و دائم از حافظه استفاده می نمايد. بلافاصله پس از روشن نمودن کامپيوتر اطلاعات اوليه ( برنامه </a:t>
            </a:r>
            <a:r>
              <a:rPr lang="en-US" dirty="0" smtClean="0"/>
              <a:t>POST</a:t>
            </a:r>
            <a:r>
              <a:rPr lang="fa-IR" dirty="0" smtClean="0"/>
              <a:t>) از حافظه </a:t>
            </a:r>
            <a:r>
              <a:rPr lang="en-US" dirty="0" smtClean="0"/>
              <a:t>ROM</a:t>
            </a:r>
            <a:r>
              <a:rPr lang="fa-IR" dirty="0" smtClean="0"/>
              <a:t>   فعال شده و در ادامه  وضعيت حافظه از نظر سالم بودن بررسی می گردد ( عمليات سريع خواندن ، نوشتن ) .در مرحله بعد کامپيوتر </a:t>
            </a:r>
            <a:r>
              <a:rPr lang="en-US" dirty="0" smtClean="0"/>
              <a:t>BIOS</a:t>
            </a:r>
            <a:r>
              <a:rPr lang="fa-IR" dirty="0" smtClean="0"/>
              <a:t> را ازطريق </a:t>
            </a:r>
            <a:r>
              <a:rPr lang="en-US" dirty="0" smtClean="0"/>
              <a:t>ROM</a:t>
            </a:r>
            <a:r>
              <a:rPr lang="fa-IR" dirty="0" smtClean="0"/>
              <a:t> فعال خواهد کرد.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7848600" cy="3200400"/>
          </a:xfrm>
        </p:spPr>
        <p:txBody>
          <a:bodyPr>
            <a:noAutofit/>
          </a:bodyPr>
          <a:lstStyle/>
          <a:p>
            <a:pPr rtl="1"/>
            <a:r>
              <a:rPr lang="fa-IR" sz="1800" dirty="0" smtClean="0"/>
              <a:t>حافظه (</a:t>
            </a:r>
            <a:r>
              <a:rPr lang="en-US" sz="1800" dirty="0" smtClean="0"/>
              <a:t>RAM(Random Access Memory</a:t>
            </a:r>
            <a:r>
              <a:rPr lang="fa-IR" sz="1800" dirty="0" smtClean="0"/>
              <a:t> شناخته ترين نوع حافظه در دنيای  کامپيوتر است . روش دستيابی به اين نوع از حافظه ها  تصادفی است ، چون می توان به هر سلول حافظه مستقيما" دستيابی پيدا کرد . در مقابل حافظه های </a:t>
            </a:r>
            <a:r>
              <a:rPr lang="en-US" sz="1800" dirty="0" smtClean="0"/>
              <a:t>RAM</a:t>
            </a:r>
            <a:r>
              <a:rPr lang="fa-IR" sz="1800" dirty="0" smtClean="0"/>
              <a:t> ، حافظه های(</a:t>
            </a:r>
            <a:r>
              <a:rPr lang="en-US" sz="1800" dirty="0" smtClean="0"/>
              <a:t>SAM(Serial Access Memory</a:t>
            </a:r>
            <a:r>
              <a:rPr lang="fa-IR" sz="1800" dirty="0" smtClean="0"/>
              <a:t> وجود دارند. حافظه های </a:t>
            </a:r>
            <a:r>
              <a:rPr lang="en-US" sz="1800" dirty="0" smtClean="0"/>
              <a:t>SAM</a:t>
            </a:r>
            <a:r>
              <a:rPr lang="fa-IR" sz="1800" dirty="0" smtClean="0"/>
              <a:t>  اطلاعات را در مجموعه ای از سلول های حافظه ذخيره و صرفا" امکان دستيابی به آنها بصورت ترتيبی وجود خواهد داشت. ( نظير نوار کاست ) در صورتيکه داده مورد نظر در محل جاری نباشد هر يک از سلول های حافظه به ترتيب بررسی شده تا داده مورد نظر پيدا گردد. حافظه های  </a:t>
            </a:r>
            <a:r>
              <a:rPr lang="en-US" sz="1800" dirty="0" smtClean="0"/>
              <a:t>SAM</a:t>
            </a:r>
            <a:r>
              <a:rPr lang="fa-IR" sz="1800" dirty="0" smtClean="0"/>
              <a:t> در موارديکه پردازش داده ها الزاما" بصورت ترتيبی خواهد بود مفيد می باشند ( نظير حافظه موجود بر روی کارت های گرافيک ). داده های ذخيره شده در حافظه </a:t>
            </a:r>
            <a:r>
              <a:rPr lang="en-US" sz="1800" dirty="0" smtClean="0"/>
              <a:t>RAM</a:t>
            </a:r>
            <a:r>
              <a:rPr lang="fa-IR" sz="1800" dirty="0" smtClean="0"/>
              <a:t> با هر اولويت دلخواه قابل دستيابی خواهند بود.</a:t>
            </a:r>
            <a:endParaRPr lang="en-US" sz="1800" dirty="0" smtClean="0"/>
          </a:p>
          <a:p>
            <a:pPr algn="r"/>
            <a:endParaRPr lang="en-US" sz="1800" dirty="0"/>
          </a:p>
        </p:txBody>
      </p:sp>
      <p:pic>
        <p:nvPicPr>
          <p:cNvPr id="16386" name="Picture 2" descr="rararararm"/>
          <p:cNvPicPr>
            <a:picLocks noChangeAspect="1" noChangeArrowheads="1"/>
          </p:cNvPicPr>
          <p:nvPr/>
        </p:nvPicPr>
        <p:blipFill>
          <a:blip r:embed="rId2"/>
          <a:srcRect/>
          <a:stretch>
            <a:fillRect/>
          </a:stretch>
        </p:blipFill>
        <p:spPr bwMode="auto">
          <a:xfrm>
            <a:off x="0" y="3986920"/>
            <a:ext cx="8458200" cy="287108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304800"/>
            <a:ext cx="8077200" cy="3108543"/>
          </a:xfrm>
          <a:prstGeom prst="rect">
            <a:avLst/>
          </a:prstGeom>
        </p:spPr>
        <p:txBody>
          <a:bodyPr wrap="square">
            <a:spAutoFit/>
          </a:bodyPr>
          <a:lstStyle/>
          <a:p>
            <a:pPr lvl="0" algn="r" rtl="1" fontAlgn="base">
              <a:spcBef>
                <a:spcPct val="0"/>
              </a:spcBef>
              <a:spcAft>
                <a:spcPct val="0"/>
              </a:spcAft>
            </a:pPr>
            <a:r>
              <a:rPr lang="fa-IR" sz="2400" dirty="0">
                <a:solidFill>
                  <a:srgbClr val="000000"/>
                </a:solidFill>
                <a:latin typeface="Arial" pitchFamily="34" charset="0"/>
                <a:ea typeface="Times New Roman" pitchFamily="18" charset="0"/>
                <a:cs typeface="B Nazanin" pitchFamily="2" charset="-78"/>
              </a:rPr>
              <a:t>حافظه </a:t>
            </a:r>
            <a:r>
              <a:rPr lang="en-US" sz="2000" dirty="0">
                <a:solidFill>
                  <a:srgbClr val="000000"/>
                </a:solidFill>
                <a:latin typeface="Arial" pitchFamily="34" charset="0"/>
                <a:ea typeface="Times New Roman" pitchFamily="18" charset="0"/>
                <a:cs typeface="B Nazanin" pitchFamily="2" charset="-78"/>
              </a:rPr>
              <a:t>ROM</a:t>
            </a:r>
            <a:r>
              <a:rPr lang="fa-IR" sz="2400" dirty="0">
                <a:solidFill>
                  <a:srgbClr val="000000"/>
                </a:solidFill>
                <a:latin typeface="Arial" pitchFamily="34" charset="0"/>
                <a:ea typeface="Times New Roman" pitchFamily="18" charset="0"/>
                <a:cs typeface="B Nazanin" pitchFamily="2" charset="-78"/>
              </a:rPr>
              <a:t> يک نوع مدار مجتمع (</a:t>
            </a:r>
            <a:r>
              <a:rPr lang="en-US" sz="2000" dirty="0">
                <a:solidFill>
                  <a:srgbClr val="000000"/>
                </a:solidFill>
                <a:latin typeface="Arial" pitchFamily="34" charset="0"/>
                <a:ea typeface="Times New Roman" pitchFamily="18" charset="0"/>
                <a:cs typeface="B Nazanin" pitchFamily="2" charset="-78"/>
              </a:rPr>
              <a:t>IC</a:t>
            </a:r>
            <a:r>
              <a:rPr lang="fa-IR" sz="2400" dirty="0">
                <a:solidFill>
                  <a:srgbClr val="000000"/>
                </a:solidFill>
                <a:latin typeface="Arial" pitchFamily="34" charset="0"/>
                <a:ea typeface="Times New Roman" pitchFamily="18" charset="0"/>
                <a:cs typeface="B Nazanin" pitchFamily="2" charset="-78"/>
              </a:rPr>
              <a:t>) است  که در زمان ساخت داده هائی در آن ذخيره می گردد. اين نوع حافظه ها علاوه بر استفاده در کامپيوترهای شخصی در ساير دستگاههای الکترونيکی نيز به خدمت گرفته می شوند. حافظه های </a:t>
            </a:r>
            <a:r>
              <a:rPr lang="en-US" sz="2000" dirty="0">
                <a:solidFill>
                  <a:srgbClr val="000000"/>
                </a:solidFill>
                <a:latin typeface="Arial" pitchFamily="34" charset="0"/>
                <a:ea typeface="Times New Roman" pitchFamily="18" charset="0"/>
                <a:cs typeface="B Nazanin" pitchFamily="2" charset="-78"/>
              </a:rPr>
              <a:t>ROM</a:t>
            </a:r>
            <a:r>
              <a:rPr lang="fa-IR" sz="2400" dirty="0">
                <a:solidFill>
                  <a:srgbClr val="000000"/>
                </a:solidFill>
                <a:latin typeface="Arial" pitchFamily="34" charset="0"/>
                <a:ea typeface="Times New Roman" pitchFamily="18" charset="0"/>
                <a:cs typeface="B Nazanin" pitchFamily="2" charset="-78"/>
              </a:rPr>
              <a:t> از لحاظ تکنولوژی استفاده شده، دارای انواع متفاوتی است :</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ROM</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PROM</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EPROM</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EEPROM</a:t>
            </a:r>
            <a:endParaRPr lang="en-US"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en-US" sz="2000" dirty="0">
                <a:solidFill>
                  <a:srgbClr val="000000"/>
                </a:solidFill>
                <a:latin typeface="Arial" pitchFamily="34" charset="0"/>
                <a:ea typeface="Times New Roman" pitchFamily="18" charset="0"/>
                <a:cs typeface="B Nazanin" pitchFamily="2" charset="-78"/>
              </a:rPr>
              <a:t>Flash Memory</a:t>
            </a:r>
            <a:endParaRPr lang="en-US" sz="3200" dirty="0">
              <a:solidFill>
                <a:prstClr val="black"/>
              </a:solidFill>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lgn="r" rtl="1"/>
            <a:r>
              <a:rPr lang="fa-IR" sz="3600" b="1" dirty="0"/>
              <a:t>حافظه </a:t>
            </a:r>
            <a:r>
              <a:rPr lang="en-US" sz="3600" b="1" dirty="0"/>
              <a:t>PROM</a:t>
            </a:r>
            <a:r>
              <a:rPr lang="fa-IR" sz="3600" b="1" dirty="0"/>
              <a:t> </a:t>
            </a:r>
            <a:endParaRPr lang="en-US" sz="3600" dirty="0"/>
          </a:p>
          <a:p>
            <a:pPr algn="r" rtl="1"/>
            <a:r>
              <a:rPr lang="fa-IR" sz="3600" dirty="0"/>
              <a:t>توليد تراشه های </a:t>
            </a:r>
            <a:r>
              <a:rPr lang="en-US" sz="3600" dirty="0"/>
              <a:t>ROM</a:t>
            </a:r>
            <a:r>
              <a:rPr lang="fa-IR" sz="3600" dirty="0"/>
              <a:t> مستلزم صرف وقت و هزينه بالائی است .بدين منظور اغلب توليد کنندگان ، نوع خاصی از اين نوع حافظه ها را که </a:t>
            </a:r>
            <a:r>
              <a:rPr lang="en-US" sz="3600" dirty="0"/>
              <a:t>PROM )Programmable Read-Only Memory</a:t>
            </a:r>
            <a:r>
              <a:rPr lang="fa-IR" sz="3600" dirty="0"/>
              <a:t>) ناميده می شوند ، توليد می کنند</a:t>
            </a:r>
            <a:endParaRPr lang="en-US" sz="3600"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b="1" dirty="0"/>
              <a:t>حافظه </a:t>
            </a:r>
            <a:r>
              <a:rPr lang="en-US" b="1" dirty="0"/>
              <a:t>EPROM</a:t>
            </a:r>
            <a:r>
              <a:rPr lang="fa-IR" b="1" dirty="0"/>
              <a:t> </a:t>
            </a:r>
            <a:endParaRPr lang="en-US" dirty="0"/>
          </a:p>
          <a:p>
            <a:pPr algn="r" rtl="1"/>
            <a:r>
              <a:rPr lang="fa-IR" dirty="0"/>
              <a:t> استفاده کاربردی از  حافظه های </a:t>
            </a:r>
            <a:r>
              <a:rPr lang="en-US" dirty="0"/>
              <a:t>ROM</a:t>
            </a:r>
            <a:r>
              <a:rPr lang="fa-IR" dirty="0"/>
              <a:t> و </a:t>
            </a:r>
            <a:r>
              <a:rPr lang="en-US" dirty="0"/>
              <a:t>PROM</a:t>
            </a:r>
            <a:r>
              <a:rPr lang="fa-IR" dirty="0"/>
              <a:t> با توجه به نياز به اعمال تغييرات در آنها قابل تامل است ( ضرورت اعمال تغييرات و اصلاحات در اين نوع حافظه ها می تواند به صرف هزينه بالائی منجر گردد)حافظه های</a:t>
            </a:r>
            <a:r>
              <a:rPr lang="en-US" dirty="0"/>
              <a:t>EPROM)Erasable programmable read-only memory</a:t>
            </a:r>
            <a:r>
              <a:rPr lang="fa-IR" dirty="0"/>
              <a:t>) پاسخی مناسب به نياز های مطح شده است</a:t>
            </a:r>
            <a:endParaRPr lang="en-US" dirty="0"/>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fa-IR" b="1" dirty="0"/>
              <a:t>حافظه های </a:t>
            </a:r>
            <a:r>
              <a:rPr lang="en-US" b="1" dirty="0"/>
              <a:t>EEPROM</a:t>
            </a:r>
            <a:r>
              <a:rPr lang="fa-IR" b="1" dirty="0"/>
              <a:t> و </a:t>
            </a:r>
            <a:r>
              <a:rPr lang="en-US" b="1" dirty="0"/>
              <a:t>Flash Memory</a:t>
            </a:r>
            <a:r>
              <a:rPr lang="fa-IR" b="1" dirty="0"/>
              <a:t> </a:t>
            </a:r>
            <a:endParaRPr lang="en-US" dirty="0"/>
          </a:p>
          <a:p>
            <a:pPr algn="r" rtl="1"/>
            <a:r>
              <a:rPr lang="fa-IR" dirty="0"/>
              <a:t>با اينکه حافظه ای </a:t>
            </a:r>
            <a:r>
              <a:rPr lang="en-US" dirty="0"/>
              <a:t>EPROM</a:t>
            </a:r>
            <a:r>
              <a:rPr lang="fa-IR" dirty="0"/>
              <a:t>  يک موفقيت مناسب نسبت به حافظه های </a:t>
            </a:r>
            <a:r>
              <a:rPr lang="en-US" dirty="0"/>
              <a:t>PROM</a:t>
            </a:r>
            <a:r>
              <a:rPr lang="fa-IR" dirty="0"/>
              <a:t> از بعد استفاده مجدد می باشند ولی کماکن نيازمند بکارگيری تجهيزات خاص و دنبال نمودن فرآيندهای خسته کننده به منظور حذف و نصب مجدد آنان در هر زمانی است که به يک شارژ نياز باشد. در ضمن، فرآيند اعمال تغييرات در يک حافظه </a:t>
            </a:r>
            <a:r>
              <a:rPr lang="en-US" dirty="0"/>
              <a:t>EPROM</a:t>
            </a:r>
            <a:r>
              <a:rPr lang="fa-IR" dirty="0"/>
              <a:t> نمی تواند همزمان با نياز و بصورت تصاعدی صورت پذيرد و در ابتدا می بايست تمام محتويات را پاک نمود</a:t>
            </a:r>
            <a:endParaRPr lang="en-US" dirty="0"/>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r" rtl="1"/>
            <a:r>
              <a:rPr lang="fa-IR" b="1" dirty="0"/>
              <a:t>حافظه </a:t>
            </a:r>
            <a:r>
              <a:rPr lang="en-US" b="1" dirty="0"/>
              <a:t>Cache</a:t>
            </a:r>
            <a:r>
              <a:rPr lang="fa-IR" b="1" dirty="0"/>
              <a:t> </a:t>
            </a:r>
            <a:endParaRPr lang="en-US" dirty="0"/>
          </a:p>
          <a:p>
            <a:pPr algn="r" rtl="1"/>
            <a:r>
              <a:rPr lang="fa-IR" dirty="0"/>
              <a:t> اگر تا کنون برای خود کامپيوتری تهيه  کرده باشيد ، واژه " </a:t>
            </a:r>
            <a:r>
              <a:rPr lang="en-US" dirty="0"/>
              <a:t>Cache</a:t>
            </a:r>
            <a:r>
              <a:rPr lang="fa-IR" dirty="0"/>
              <a:t>"  برای شما آشنا خواهد بود. کامپيوترهای جديد دارای </a:t>
            </a:r>
            <a:r>
              <a:rPr lang="en-US" dirty="0"/>
              <a:t>Cache</a:t>
            </a:r>
            <a:r>
              <a:rPr lang="fa-IR" dirty="0"/>
              <a:t> از نوع </a:t>
            </a:r>
            <a:r>
              <a:rPr lang="en-US" dirty="0"/>
              <a:t>L1</a:t>
            </a:r>
            <a:r>
              <a:rPr lang="fa-IR" dirty="0"/>
              <a:t> و </a:t>
            </a:r>
            <a:r>
              <a:rPr lang="en-US" dirty="0"/>
              <a:t>L2</a:t>
            </a:r>
            <a:r>
              <a:rPr lang="fa-IR" dirty="0"/>
              <a:t> می باشند. شايد در هنگام خريد يک کامپيوتر از طرف دوستانتان توصيه هائی به شما شده باشد مثلا" : " سعی کن از تراشه های </a:t>
            </a:r>
            <a:r>
              <a:rPr lang="en-US" dirty="0"/>
              <a:t>Celeron</a:t>
            </a:r>
            <a:r>
              <a:rPr lang="fa-IR" dirty="0"/>
              <a:t> استفاده نکنی چون دارای </a:t>
            </a:r>
            <a:r>
              <a:rPr lang="en-US" dirty="0"/>
              <a:t>Cache</a:t>
            </a:r>
            <a:r>
              <a:rPr lang="fa-IR" dirty="0"/>
              <a:t> نمی باشند! "</a:t>
            </a:r>
            <a:endParaRPr lang="en-US" dirty="0"/>
          </a:p>
          <a:p>
            <a:pPr algn="r" rtl="1"/>
            <a:r>
              <a:rPr lang="fa-IR" dirty="0"/>
              <a:t> </a:t>
            </a:r>
            <a:r>
              <a:rPr lang="en-US" dirty="0"/>
              <a:t>Cache</a:t>
            </a:r>
            <a:r>
              <a:rPr lang="fa-IR" dirty="0"/>
              <a:t> يک مفهوم کامپيوتری است که  بر روی هر نوع کامپيوتر با يک شکل خاص وجود دارد. حافظه های </a:t>
            </a:r>
            <a:r>
              <a:rPr lang="en-US" dirty="0"/>
              <a:t>Cache</a:t>
            </a:r>
            <a:r>
              <a:rPr lang="fa-IR" dirty="0"/>
              <a:t> ، نرم افزارهای با قابليت </a:t>
            </a:r>
            <a:r>
              <a:rPr lang="en-US" dirty="0"/>
              <a:t>Cache</a:t>
            </a:r>
            <a:r>
              <a:rPr lang="fa-IR" dirty="0"/>
              <a:t> هارد ديسک و صفحات </a:t>
            </a:r>
            <a:r>
              <a:rPr lang="en-US" dirty="0"/>
              <a:t>Cache</a:t>
            </a:r>
            <a:r>
              <a:rPr lang="fa-IR" dirty="0"/>
              <a:t> همه بنوعی از مفهوم </a:t>
            </a:r>
            <a:r>
              <a:rPr lang="en-US" dirty="0"/>
              <a:t>Caching</a:t>
            </a:r>
            <a:r>
              <a:rPr lang="fa-IR" dirty="0"/>
              <a:t> استفاده می نمايند. حافظه مجازی که توسط سيستم های عامل ارائه می گردد نيز از مفهوم فوق استفاده می نمايد</a:t>
            </a:r>
            <a:endParaRPr lang="en-US"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r" rtl="1"/>
            <a:r>
              <a:rPr lang="fa-IR" dirty="0"/>
              <a:t>حافظه های فلش </a:t>
            </a:r>
            <a:endParaRPr lang="en-US" dirty="0"/>
          </a:p>
          <a:p>
            <a:pPr algn="r" rtl="1"/>
            <a:r>
              <a:rPr lang="fa-IR" dirty="0"/>
              <a:t>حافظه های  الکترونيکی با اهداف متفاوت و به اشکال گوناگون تاکنون طراحی و عرضه شده اند. حافظه فلش ، يک نمونه از حافظه های الکترونيکی است که برای ذخيره سازی آسان و سريع اطلاعات در دستگاههائی نظير : دوربين های ديجيتال  ، کنسول  بازيهای کامپيوتری و ... استفاده می گردد. حافظه فلش اغلب مشابه  يک هارد استفاده می گردد تا حافظه اصلی . </a:t>
            </a:r>
            <a:endParaRPr lang="en-US" dirty="0"/>
          </a:p>
          <a:p>
            <a:pPr algn="r" rtl="1"/>
            <a:r>
              <a:rPr lang="fa-IR" dirty="0"/>
              <a:t> </a:t>
            </a:r>
            <a:endParaRPr lang="en-US" dirty="0"/>
          </a:p>
          <a:p>
            <a:pPr algn="r" rtl="1"/>
            <a:r>
              <a:rPr lang="fa-IR" dirty="0"/>
              <a:t> در تجهيزات زير از حافظه فلش استفاده می گردد : </a:t>
            </a:r>
            <a:endParaRPr lang="en-US" dirty="0"/>
          </a:p>
          <a:p>
            <a:pPr algn="r" rtl="1"/>
            <a:r>
              <a:rPr lang="fa-IR" dirty="0"/>
              <a:t> </a:t>
            </a:r>
            <a:endParaRPr lang="en-US" dirty="0"/>
          </a:p>
          <a:p>
            <a:pPr lvl="0" algn="r" rtl="1"/>
            <a:r>
              <a:rPr lang="fa-IR" dirty="0"/>
              <a:t>تراشه </a:t>
            </a:r>
            <a:r>
              <a:rPr lang="en-US" dirty="0"/>
              <a:t>BIOS</a:t>
            </a:r>
            <a:r>
              <a:rPr lang="fa-IR" dirty="0"/>
              <a:t> موجود در کامپيوتر </a:t>
            </a:r>
            <a:endParaRPr lang="en-US" dirty="0"/>
          </a:p>
          <a:p>
            <a:pPr lvl="0" algn="r" rtl="1"/>
            <a:r>
              <a:rPr lang="en-US" dirty="0" err="1"/>
              <a:t>CompactFlash</a:t>
            </a:r>
            <a:r>
              <a:rPr lang="fa-IR" dirty="0"/>
              <a:t> که در دوربين های ديجيتال استفاده می گردد .</a:t>
            </a:r>
            <a:endParaRPr lang="en-US" dirty="0"/>
          </a:p>
          <a:p>
            <a:pPr lvl="0" algn="r" rtl="1"/>
            <a:r>
              <a:rPr lang="en-US" dirty="0" err="1"/>
              <a:t>SmartMedia</a:t>
            </a:r>
            <a:r>
              <a:rPr lang="fa-IR" dirty="0"/>
              <a:t> که اغلب در دوربين های ديجيتال استفاده می گردد </a:t>
            </a:r>
            <a:endParaRPr lang="en-US" dirty="0"/>
          </a:p>
          <a:p>
            <a:pPr algn="r" rtl="1"/>
            <a:r>
              <a:rPr lang="en-US" dirty="0"/>
              <a:t>Memory Stick</a:t>
            </a:r>
            <a:r>
              <a:rPr lang="fa-IR" dirty="0"/>
              <a:t> که اغلب در دوربين های ديجيتال استفاده می گردد</a:t>
            </a:r>
            <a:endParaRPr lang="en-US" dirty="0"/>
          </a:p>
        </p:txBody>
      </p:sp>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44</TotalTime>
  <Words>912</Words>
  <Application>Microsoft Office PowerPoint</Application>
  <PresentationFormat>On-screen Show (4:3)</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Verve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 Balcelona</dc:creator>
  <cp:lastModifiedBy>FC Balcelona</cp:lastModifiedBy>
  <cp:revision>9</cp:revision>
  <dcterms:created xsi:type="dcterms:W3CDTF">2016-09-04T03:04:36Z</dcterms:created>
  <dcterms:modified xsi:type="dcterms:W3CDTF">2016-09-18T05:12:38Z</dcterms:modified>
</cp:coreProperties>
</file>