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732" r:id="rId2"/>
    <p:sldMasterId id="2147483777" r:id="rId3"/>
  </p:sldMasterIdLst>
  <p:notesMasterIdLst>
    <p:notesMasterId r:id="rId37"/>
  </p:notesMasterIdLst>
  <p:handoutMasterIdLst>
    <p:handoutMasterId r:id="rId38"/>
  </p:handoutMasterIdLst>
  <p:sldIdLst>
    <p:sldId id="256" r:id="rId4"/>
    <p:sldId id="357" r:id="rId5"/>
    <p:sldId id="358" r:id="rId6"/>
    <p:sldId id="363" r:id="rId7"/>
    <p:sldId id="362" r:id="rId8"/>
    <p:sldId id="374" r:id="rId9"/>
    <p:sldId id="383" r:id="rId10"/>
    <p:sldId id="361" r:id="rId11"/>
    <p:sldId id="368" r:id="rId12"/>
    <p:sldId id="369" r:id="rId13"/>
    <p:sldId id="384" r:id="rId14"/>
    <p:sldId id="370" r:id="rId15"/>
    <p:sldId id="371" r:id="rId16"/>
    <p:sldId id="387" r:id="rId17"/>
    <p:sldId id="373" r:id="rId18"/>
    <p:sldId id="380" r:id="rId19"/>
    <p:sldId id="388" r:id="rId20"/>
    <p:sldId id="367" r:id="rId21"/>
    <p:sldId id="379" r:id="rId22"/>
    <p:sldId id="390" r:id="rId23"/>
    <p:sldId id="378" r:id="rId24"/>
    <p:sldId id="391" r:id="rId25"/>
    <p:sldId id="377" r:id="rId26"/>
    <p:sldId id="376" r:id="rId27"/>
    <p:sldId id="392" r:id="rId28"/>
    <p:sldId id="381" r:id="rId29"/>
    <p:sldId id="393" r:id="rId30"/>
    <p:sldId id="382" r:id="rId31"/>
    <p:sldId id="359" r:id="rId32"/>
    <p:sldId id="389" r:id="rId33"/>
    <p:sldId id="360" r:id="rId34"/>
    <p:sldId id="386" r:id="rId35"/>
    <p:sldId id="365" r:id="rId36"/>
  </p:sldIdLst>
  <p:sldSz cx="9144000" cy="6858000" type="screen4x3"/>
  <p:notesSz cx="7099300" cy="10234613"/>
  <p:defaultTex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4sharifzadeh" initials="4"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50B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65385" autoAdjust="0"/>
    <p:restoredTop sz="86477" autoAdjust="0"/>
  </p:normalViewPr>
  <p:slideViewPr>
    <p:cSldViewPr>
      <p:cViewPr>
        <p:scale>
          <a:sx n="70" d="100"/>
          <a:sy n="70" d="100"/>
        </p:scale>
        <p:origin x="-1164" y="-29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56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commentAuthors" Target="commentAuthor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3-10-07T08:32:39.867" idx="2">
    <p:pos x="5077" y="2907"/>
    <p:text>ابن خلدون می گوید:
یکی دیگر از موجبات انتشار اخبار دروغ که بر همه مقتضیات یاد کرده مقدم است بی اطلاعی از طبایع احوال اجتماع است زیرا هر حادثه خواه ذاتی باشد یا عارضی ناچار باید داراي طبیعت و سرشت مخصوص به ماهیت خود و کیفیاتی باشد که بر آن عارض می شود ص 65
و این روش بهترین و مطمئن ترین طریقه ها در تنقیح اخبار و بازشناختن راست آن از دروغ است و بر طریقه تعدیل راویان مقدم می باشد ص 68
</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2-10-28T13:45:53.354" idx="1">
    <p:pos x="4769" y="3449"/>
    <p:text>به گفته سيد جواد طباطبايي موسس علم عمران نمي توانسته امر اقتصادي را مستقل از امر سياسي بررسي  کند:
«زيرا به گفته لويي دومُن عدم تمايز ميان دو ساحت يا شأن سياسي و اقتصادي جامعه از ويژگي هاي همه اجتماعات پيش از دوران جديد يا جوامع سنتي است؛ زيرا در اين اجتماعات روابط ميان انسان ها داراي ارزشي برتر از روابط ميان انسان و اشيا بوده و اين نسبت تنها با ظهور آغاز دوران جديد باژگون شد، دوراني که روابط ميان انسان ها وابسته به روابط ميان انسان و اشياست.»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1175"/>
          </a:xfrm>
          <a:prstGeom prst="rect">
            <a:avLst/>
          </a:prstGeom>
        </p:spPr>
        <p:txBody>
          <a:bodyPr vert="horz" lIns="99048" tIns="49524" rIns="99048" bIns="49524" rtlCol="0"/>
          <a:lstStyle>
            <a:lvl1pPr algn="l">
              <a:defRPr sz="1300">
                <a:latin typeface="Arial" charset="0"/>
                <a:cs typeface="Arial" charset="0"/>
              </a:defRPr>
            </a:lvl1pPr>
          </a:lstStyle>
          <a:p>
            <a:pPr>
              <a:defRPr/>
            </a:pPr>
            <a:endParaRPr lang="en-US"/>
          </a:p>
        </p:txBody>
      </p:sp>
      <p:sp>
        <p:nvSpPr>
          <p:cNvPr id="3" name="Date Placeholder 2"/>
          <p:cNvSpPr>
            <a:spLocks noGrp="1"/>
          </p:cNvSpPr>
          <p:nvPr>
            <p:ph type="dt" sz="quarter" idx="1"/>
          </p:nvPr>
        </p:nvSpPr>
        <p:spPr>
          <a:xfrm>
            <a:off x="4021138" y="0"/>
            <a:ext cx="3076575" cy="511175"/>
          </a:xfrm>
          <a:prstGeom prst="rect">
            <a:avLst/>
          </a:prstGeom>
        </p:spPr>
        <p:txBody>
          <a:bodyPr vert="horz" lIns="99048" tIns="49524" rIns="99048" bIns="49524" rtlCol="0"/>
          <a:lstStyle>
            <a:lvl1pPr algn="r">
              <a:defRPr sz="1300">
                <a:latin typeface="Arial" charset="0"/>
                <a:cs typeface="Arial" charset="0"/>
              </a:defRPr>
            </a:lvl1pPr>
          </a:lstStyle>
          <a:p>
            <a:pPr>
              <a:defRPr/>
            </a:pPr>
            <a:fld id="{F8AB3D62-029A-4827-9480-4508C119C91C}" type="datetimeFigureOut">
              <a:rPr lang="en-US"/>
              <a:pPr>
                <a:defRPr/>
              </a:pPr>
              <a:t>10/11/2013</a:t>
            </a:fld>
            <a:endParaRPr lang="en-US"/>
          </a:p>
        </p:txBody>
      </p:sp>
      <p:sp>
        <p:nvSpPr>
          <p:cNvPr id="4" name="Footer Placeholder 3"/>
          <p:cNvSpPr>
            <a:spLocks noGrp="1"/>
          </p:cNvSpPr>
          <p:nvPr>
            <p:ph type="ftr" sz="quarter" idx="2"/>
          </p:nvPr>
        </p:nvSpPr>
        <p:spPr>
          <a:xfrm>
            <a:off x="0" y="9721850"/>
            <a:ext cx="3076575" cy="511175"/>
          </a:xfrm>
          <a:prstGeom prst="rect">
            <a:avLst/>
          </a:prstGeom>
        </p:spPr>
        <p:txBody>
          <a:bodyPr vert="horz" lIns="99048" tIns="49524" rIns="99048" bIns="49524" rtlCol="0" anchor="b"/>
          <a:lstStyle>
            <a:lvl1pPr algn="l">
              <a:defRPr sz="1300">
                <a:latin typeface="Arial" charset="0"/>
                <a:cs typeface="Arial" charset="0"/>
              </a:defRPr>
            </a:lvl1pPr>
          </a:lstStyle>
          <a:p>
            <a:pPr>
              <a:defRPr/>
            </a:pPr>
            <a:endParaRPr lang="en-US"/>
          </a:p>
        </p:txBody>
      </p:sp>
      <p:sp>
        <p:nvSpPr>
          <p:cNvPr id="5" name="Slide Number Placeholder 4"/>
          <p:cNvSpPr>
            <a:spLocks noGrp="1"/>
          </p:cNvSpPr>
          <p:nvPr>
            <p:ph type="sldNum" sz="quarter" idx="3"/>
          </p:nvPr>
        </p:nvSpPr>
        <p:spPr>
          <a:xfrm>
            <a:off x="4021138" y="9721850"/>
            <a:ext cx="3076575" cy="511175"/>
          </a:xfrm>
          <a:prstGeom prst="rect">
            <a:avLst/>
          </a:prstGeom>
        </p:spPr>
        <p:txBody>
          <a:bodyPr vert="horz" lIns="99048" tIns="49524" rIns="99048" bIns="49524" rtlCol="0" anchor="b"/>
          <a:lstStyle>
            <a:lvl1pPr algn="r">
              <a:defRPr sz="1300">
                <a:latin typeface="Arial" charset="0"/>
                <a:cs typeface="Arial" charset="0"/>
              </a:defRPr>
            </a:lvl1pPr>
          </a:lstStyle>
          <a:p>
            <a:pPr>
              <a:defRPr/>
            </a:pPr>
            <a:fld id="{61BE222F-EB2A-40B9-B5DA-4F2093BE70EA}" type="slidenum">
              <a:rPr lang="en-US"/>
              <a:pPr>
                <a:defRPr/>
              </a:pPr>
              <a:t>‹#›</a:t>
            </a:fld>
            <a:endParaRPr lang="en-US"/>
          </a:p>
        </p:txBody>
      </p:sp>
    </p:spTree>
    <p:extLst>
      <p:ext uri="{BB962C8B-B14F-4D97-AF65-F5344CB8AC3E}">
        <p14:creationId xmlns:p14="http://schemas.microsoft.com/office/powerpoint/2010/main" val="395919855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022725" y="0"/>
            <a:ext cx="3076575" cy="511175"/>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3076575" cy="511175"/>
          </a:xfrm>
          <a:prstGeom prst="rect">
            <a:avLst/>
          </a:prstGeom>
        </p:spPr>
        <p:txBody>
          <a:bodyPr vert="horz" lIns="91440" tIns="45720" rIns="91440" bIns="45720" rtlCol="1"/>
          <a:lstStyle>
            <a:lvl1pPr algn="l">
              <a:defRPr sz="1200"/>
            </a:lvl1pPr>
          </a:lstStyle>
          <a:p>
            <a:fld id="{EB2C8F63-CE08-425A-B0A1-4A4A0EB90593}" type="datetimeFigureOut">
              <a:rPr lang="fa-IR" smtClean="0"/>
              <a:t>1434/12/07</a:t>
            </a:fld>
            <a:endParaRPr lang="fa-IR"/>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709613" y="4860925"/>
            <a:ext cx="5680075" cy="4605338"/>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4022725" y="9721850"/>
            <a:ext cx="3076575" cy="511175"/>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9721850"/>
            <a:ext cx="3076575" cy="511175"/>
          </a:xfrm>
          <a:prstGeom prst="rect">
            <a:avLst/>
          </a:prstGeom>
        </p:spPr>
        <p:txBody>
          <a:bodyPr vert="horz" lIns="91440" tIns="45720" rIns="91440" bIns="45720" rtlCol="1" anchor="b"/>
          <a:lstStyle>
            <a:lvl1pPr algn="l">
              <a:defRPr sz="1200"/>
            </a:lvl1pPr>
          </a:lstStyle>
          <a:p>
            <a:fld id="{72141E15-0F7D-437D-BBDE-6F482D0CC678}" type="slidenum">
              <a:rPr lang="fa-IR" smtClean="0"/>
              <a:t>‹#›</a:t>
            </a:fld>
            <a:endParaRPr lang="fa-IR"/>
          </a:p>
        </p:txBody>
      </p:sp>
    </p:spTree>
    <p:extLst>
      <p:ext uri="{BB962C8B-B14F-4D97-AF65-F5344CB8AC3E}">
        <p14:creationId xmlns:p14="http://schemas.microsoft.com/office/powerpoint/2010/main" val="3336518742"/>
      </p:ext>
    </p:extLst>
  </p:cSld>
  <p:clrMap bg1="lt1" tx1="dk1" bg2="lt2" tx2="dk2" accent1="accent1" accent2="accent2" accent3="accent3" accent4="accent4" accent5="accent5" accent6="accent6" hlink="hlink" folHlink="folHlink"/>
  <p:hf hdr="0" ftr="0" dt="0"/>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72141E15-0F7D-437D-BBDE-6F482D0CC678}" type="slidenum">
              <a:rPr lang="fa-IR" smtClean="0"/>
              <a:t>3</a:t>
            </a:fld>
            <a:endParaRPr lang="fa-IR"/>
          </a:p>
        </p:txBody>
      </p:sp>
    </p:spTree>
    <p:extLst>
      <p:ext uri="{BB962C8B-B14F-4D97-AF65-F5344CB8AC3E}">
        <p14:creationId xmlns:p14="http://schemas.microsoft.com/office/powerpoint/2010/main" val="151926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D69CFCB6-DE4A-4051-985A-C24446A9453F}" type="datetimeFigureOut">
              <a:rPr lang="fa-IR"/>
              <a:pPr>
                <a:defRPr/>
              </a:pPr>
              <a:t>1434/12/07</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166A9A32-6239-43FD-9090-889D9E300093}" type="slidenum">
              <a:rPr lang="fa-IR"/>
              <a:pPr>
                <a:defRPr/>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C09CBB35-0E1C-4053-A70E-7C77F3ABDD82}" type="datetimeFigureOut">
              <a:rPr lang="fa-IR"/>
              <a:pPr>
                <a:defRPr/>
              </a:pPr>
              <a:t>1434/12/07</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871A1FC4-210E-4ECE-9482-50AEB77BE03D}" type="slidenum">
              <a:rPr lang="fa-IR"/>
              <a:pPr>
                <a:defRPr/>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08232A1A-243E-4F28-BFA7-157FC4ECA5E0}" type="datetimeFigureOut">
              <a:rPr lang="fa-IR"/>
              <a:pPr>
                <a:defRPr/>
              </a:pPr>
              <a:t>1434/12/07</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3F546687-3507-4215-9DEA-E8B74E7C6043}" type="slidenum">
              <a:rPr lang="fa-IR"/>
              <a:pPr>
                <a:defRPr/>
              </a:pPr>
              <a:t>‹#›</a:t>
            </a:fld>
            <a:endParaRPr lang="fa-I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5" name="Rectangle 20"/>
          <p:cNvSpPr>
            <a:spLocks noChangeArrowheads="1"/>
          </p:cNvSpPr>
          <p:nvPr/>
        </p:nvSpPr>
        <p:spPr bwMode="white">
          <a:xfrm>
            <a:off x="8991600" y="3175"/>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6" name="Rectangle 21"/>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3"/>
          <p:cNvSpPr>
            <a:spLocks noChangeArrowheads="1"/>
          </p:cNvSpPr>
          <p:nvPr/>
        </p:nvSpPr>
        <p:spPr bwMode="white">
          <a:xfrm>
            <a:off x="0" y="0"/>
            <a:ext cx="9144000" cy="25146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Straight Connector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Rectangle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en-US" smtClean="0"/>
              <a:t>Click to edit Master title style</a:t>
            </a:r>
            <a:endParaRPr lang="en-US"/>
          </a:p>
        </p:txBody>
      </p:sp>
      <p:sp>
        <p:nvSpPr>
          <p:cNvPr id="15" name="Date Placeholder 27"/>
          <p:cNvSpPr>
            <a:spLocks noGrp="1"/>
          </p:cNvSpPr>
          <p:nvPr>
            <p:ph type="dt" sz="half" idx="10"/>
          </p:nvPr>
        </p:nvSpPr>
        <p:spPr/>
        <p:txBody>
          <a:bodyPr/>
          <a:lstStyle>
            <a:lvl1pPr>
              <a:defRPr/>
            </a:lvl1pPr>
          </a:lstStyle>
          <a:p>
            <a:pPr>
              <a:defRPr/>
            </a:pPr>
            <a:fld id="{7A7D5C60-62C2-4A2E-A56E-D05294A38958}" type="datetimeFigureOut">
              <a:rPr lang="fa-IR"/>
              <a:pPr>
                <a:defRPr/>
              </a:pPr>
              <a:t>1434/12/07</a:t>
            </a:fld>
            <a:endParaRPr lang="fa-IR"/>
          </a:p>
        </p:txBody>
      </p:sp>
      <p:sp>
        <p:nvSpPr>
          <p:cNvPr id="16" name="Footer Placeholder 16"/>
          <p:cNvSpPr>
            <a:spLocks noGrp="1"/>
          </p:cNvSpPr>
          <p:nvPr>
            <p:ph type="ftr" sz="quarter" idx="11"/>
          </p:nvPr>
        </p:nvSpPr>
        <p:spPr/>
        <p:txBody>
          <a:bodyPr/>
          <a:lstStyle>
            <a:lvl1pPr>
              <a:defRPr/>
            </a:lvl1pPr>
          </a:lstStyle>
          <a:p>
            <a:pPr>
              <a:defRPr/>
            </a:pPr>
            <a:endParaRPr lang="fa-IR"/>
          </a:p>
        </p:txBody>
      </p:sp>
      <p:sp>
        <p:nvSpPr>
          <p:cNvPr id="17" name="Slide Number Placeholder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538C93AA-3241-4BF0-BAB5-82DF086F1253}"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lang="en-US" dirty="0" smtClean="0"/>
              <a:t>Click to edit Master title style</a:t>
            </a:r>
            <a:endParaRPr lang="en-US" dirty="0"/>
          </a:p>
        </p:txBody>
      </p:sp>
      <p:sp>
        <p:nvSpPr>
          <p:cNvPr id="8" name="Content Placeholder 7"/>
          <p:cNvSpPr>
            <a:spLocks noGrp="1"/>
          </p:cNvSpPr>
          <p:nvPr>
            <p:ph sz="quarter" idx="1"/>
          </p:nvPr>
        </p:nvSpPr>
        <p:spPr>
          <a:xfrm>
            <a:off x="301752" y="1527048"/>
            <a:ext cx="8503920" cy="4572000"/>
          </a:xfrm>
        </p:spPr>
        <p:txBody>
          <a:bodyPr/>
          <a:lstStyle>
            <a:lvl2pPr>
              <a:defRPr sz="2400">
                <a:cs typeface="B Mitra" pitchFamily="2" charset="-78"/>
              </a:defRPr>
            </a:lvl2pPr>
            <a:lvl3pPr>
              <a:defRPr>
                <a:cs typeface="B Mitra" pitchFamily="2" charset="-78"/>
              </a:defRPr>
            </a:lvl3pPr>
            <a:lvl4pPr>
              <a:defRPr>
                <a:cs typeface="B Mitra" pitchFamily="2" charset="-78"/>
              </a:defRPr>
            </a:lvl4pPr>
            <a:lvl5pPr>
              <a:defRPr>
                <a:cs typeface="B Mitra" pitchFamily="2" charset="-7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AF717F00-8128-4920-BE88-83877BB73414}" type="datetimeFigureOut">
              <a:rPr lang="fa-IR"/>
              <a:pPr>
                <a:defRPr/>
              </a:pPr>
              <a:t>1434/12/07</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a:xfrm>
            <a:off x="4362450" y="1027113"/>
            <a:ext cx="457200" cy="441325"/>
          </a:xfrm>
        </p:spPr>
        <p:txBody>
          <a:bodyPr/>
          <a:lstStyle>
            <a:lvl1pPr>
              <a:defRPr/>
            </a:lvl1pPr>
          </a:lstStyle>
          <a:p>
            <a:pPr>
              <a:defRPr/>
            </a:pPr>
            <a:fld id="{C0D2FA3D-EC14-44E3-9E59-1E4F822D20B6}"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5" name="Rectangle 20"/>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6" name="Rectangle 21"/>
          <p:cNvSpPr>
            <a:spLocks noChangeArrowheads="1"/>
          </p:cNvSpPr>
          <p:nvPr/>
        </p:nvSpPr>
        <p:spPr bwMode="white">
          <a:xfrm>
            <a:off x="0" y="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3"/>
          <p:cNvSpPr>
            <a:spLocks noChangeArrowheads="1"/>
          </p:cNvSpPr>
          <p:nvPr/>
        </p:nvSpPr>
        <p:spPr bwMode="white">
          <a:xfrm>
            <a:off x="8991600" y="1905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8" name="Rectangle 24"/>
          <p:cNvSpPr>
            <a:spLocks noChangeArrowheads="1"/>
          </p:cNvSpPr>
          <p:nvPr/>
        </p:nvSpPr>
        <p:spPr bwMode="white">
          <a:xfrm>
            <a:off x="152400" y="2286000"/>
            <a:ext cx="8832850" cy="3048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25"/>
          <p:cNvSpPr>
            <a:spLocks noChangeArrowheads="1"/>
          </p:cNvSpPr>
          <p:nvPr/>
        </p:nvSpPr>
        <p:spPr bwMode="auto">
          <a:xfrm>
            <a:off x="155575" y="142875"/>
            <a:ext cx="8832850" cy="2139950"/>
          </a:xfrm>
          <a:prstGeom prst="rect">
            <a:avLst/>
          </a:prstGeom>
          <a:solidFill>
            <a:schemeClr val="accent1"/>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Straight Connector 11"/>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en-US" smtClean="0"/>
              <a:t>Click to edit Master title style</a:t>
            </a:r>
            <a:endParaRPr lang="en-US"/>
          </a:p>
        </p:txBody>
      </p:sp>
      <p:sp>
        <p:nvSpPr>
          <p:cNvPr id="15" name="Footer Placeholder 4"/>
          <p:cNvSpPr>
            <a:spLocks noGrp="1"/>
          </p:cNvSpPr>
          <p:nvPr>
            <p:ph type="ftr" sz="quarter" idx="10"/>
          </p:nvPr>
        </p:nvSpPr>
        <p:spPr/>
        <p:txBody>
          <a:bodyPr/>
          <a:lstStyle>
            <a:lvl1pPr>
              <a:defRPr/>
            </a:lvl1pPr>
          </a:lstStyle>
          <a:p>
            <a:pPr>
              <a:defRPr/>
            </a:pPr>
            <a:endParaRPr lang="fa-IR"/>
          </a:p>
        </p:txBody>
      </p:sp>
      <p:sp>
        <p:nvSpPr>
          <p:cNvPr id="16" name="Date Placeholder 3"/>
          <p:cNvSpPr>
            <a:spLocks noGrp="1"/>
          </p:cNvSpPr>
          <p:nvPr>
            <p:ph type="dt" sz="half" idx="11"/>
          </p:nvPr>
        </p:nvSpPr>
        <p:spPr/>
        <p:txBody>
          <a:bodyPr/>
          <a:lstStyle>
            <a:lvl1pPr>
              <a:defRPr/>
            </a:lvl1pPr>
          </a:lstStyle>
          <a:p>
            <a:pPr>
              <a:defRPr/>
            </a:pPr>
            <a:fld id="{E6FFF6BB-FF2A-49F6-B05E-F792909FBE90}" type="datetimeFigureOut">
              <a:rPr lang="fa-IR"/>
              <a:pPr>
                <a:defRPr/>
              </a:pPr>
              <a:t>1434/12/07</a:t>
            </a:fld>
            <a:endParaRPr lang="fa-IR"/>
          </a:p>
        </p:txBody>
      </p:sp>
      <p:sp>
        <p:nvSpPr>
          <p:cNvPr id="17" name="Slide Number Placeholder 5"/>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0D6F3A15-8646-411F-8B8E-604138C14FF1}"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5" name="Straight Connector 19"/>
          <p:cNvSpPr>
            <a:spLocks noChangeShapeType="1"/>
          </p:cNvSpPr>
          <p:nvPr/>
        </p:nvSpPr>
        <p:spPr bwMode="auto">
          <a:xfrm flipV="1">
            <a:off x="4562475" y="1576388"/>
            <a:ext cx="9525" cy="4818062"/>
          </a:xfrm>
          <a:prstGeom prst="line">
            <a:avLst/>
          </a:prstGeom>
          <a:noFill/>
          <a:ln w="9525" algn="ctr">
            <a:solidFill>
              <a:schemeClr val="tx2"/>
            </a:solidFill>
            <a:prstDash val="sysDash"/>
            <a:round/>
            <a:headEnd/>
            <a:tailEnd/>
          </a:ln>
        </p:spPr>
        <p:txBody>
          <a:bodyPr wrap="none" anchor="ctr"/>
          <a:lstStyle/>
          <a:p>
            <a:pPr>
              <a:defRPr/>
            </a:pPr>
            <a:endParaRPr lang="en-US"/>
          </a:p>
        </p:txBody>
      </p:sp>
      <p:sp>
        <p:nvSpPr>
          <p:cNvPr id="2" name="Title 1"/>
          <p:cNvSpPr>
            <a:spLocks noGrp="1"/>
          </p:cNvSpPr>
          <p:nvPr>
            <p:ph type="title"/>
          </p:nvPr>
        </p:nvSpPr>
        <p:spPr>
          <a:xfrm>
            <a:off x="301752" y="228600"/>
            <a:ext cx="8534400" cy="758952"/>
          </a:xfrm>
        </p:spPr>
        <p:txBody>
          <a:bodyPr/>
          <a:lstStyle/>
          <a:p>
            <a:r>
              <a:rPr lang="en-US" smtClean="0"/>
              <a:t>Click to edit Master title style</a:t>
            </a:r>
            <a:endParaRPr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a:xfrm>
            <a:off x="5791200" y="6410325"/>
            <a:ext cx="3044825" cy="365125"/>
          </a:xfrm>
        </p:spPr>
        <p:txBody>
          <a:bodyPr/>
          <a:lstStyle>
            <a:lvl1pPr>
              <a:defRPr/>
            </a:lvl1pPr>
          </a:lstStyle>
          <a:p>
            <a:pPr>
              <a:defRPr/>
            </a:pPr>
            <a:fld id="{413B6D58-5BFA-48FC-814F-BD5D29ED5F59}" type="datetimeFigureOut">
              <a:rPr lang="fa-IR"/>
              <a:pPr>
                <a:defRPr/>
              </a:pPr>
              <a:t>1434/12/07</a:t>
            </a:fld>
            <a:endParaRPr lang="fa-IR"/>
          </a:p>
        </p:txBody>
      </p:sp>
      <p:sp>
        <p:nvSpPr>
          <p:cNvPr id="7" name="Footer Placeholder 5"/>
          <p:cNvSpPr>
            <a:spLocks noGrp="1"/>
          </p:cNvSpPr>
          <p:nvPr>
            <p:ph type="ftr" sz="quarter" idx="11"/>
          </p:nvPr>
        </p:nvSpPr>
        <p:spPr/>
        <p:txBody>
          <a:bodyPr/>
          <a:lstStyle>
            <a:lvl1pPr>
              <a:defRPr/>
            </a:lvl1pPr>
          </a:lstStyle>
          <a:p>
            <a:pPr>
              <a:defRPr/>
            </a:pPr>
            <a:endParaRPr lang="fa-IR"/>
          </a:p>
        </p:txBody>
      </p:sp>
      <p:sp>
        <p:nvSpPr>
          <p:cNvPr id="8" name="Slide Number Placeholder 6"/>
          <p:cNvSpPr>
            <a:spLocks noGrp="1"/>
          </p:cNvSpPr>
          <p:nvPr>
            <p:ph type="sldNum" sz="quarter" idx="12"/>
          </p:nvPr>
        </p:nvSpPr>
        <p:spPr/>
        <p:txBody>
          <a:bodyPr/>
          <a:lstStyle>
            <a:lvl1pPr>
              <a:defRPr/>
            </a:lvl1pPr>
          </a:lstStyle>
          <a:p>
            <a:pPr>
              <a:defRPr/>
            </a:pPr>
            <a:fld id="{98C21B01-E24B-453B-9C49-FF9D4D8AB2AF}"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7" name="Straight Connector 19"/>
          <p:cNvSpPr>
            <a:spLocks noChangeShapeType="1"/>
          </p:cNvSpPr>
          <p:nvPr/>
        </p:nvSpPr>
        <p:spPr bwMode="auto">
          <a:xfrm flipV="1">
            <a:off x="4572000" y="2200275"/>
            <a:ext cx="0" cy="4187825"/>
          </a:xfrm>
          <a:prstGeom prst="line">
            <a:avLst/>
          </a:prstGeom>
          <a:noFill/>
          <a:ln w="9525" algn="ctr">
            <a:solidFill>
              <a:schemeClr val="tx2"/>
            </a:solidFill>
            <a:prstDash val="sysDash"/>
            <a:round/>
            <a:headEnd/>
            <a:tailEnd/>
          </a:ln>
        </p:spPr>
        <p:txBody>
          <a:bodyPr wrap="none" anchor="ctr"/>
          <a:lstStyle/>
          <a:p>
            <a:pPr>
              <a:defRPr/>
            </a:pPr>
            <a:endParaRPr lang="en-US"/>
          </a:p>
        </p:txBody>
      </p:sp>
      <p:sp>
        <p:nvSpPr>
          <p:cNvPr id="8" name="Rectangle 20"/>
          <p:cNvSpPr>
            <a:spLocks noChangeArrowheads="1"/>
          </p:cNvSpPr>
          <p:nvPr/>
        </p:nvSpPr>
        <p:spPr bwMode="white">
          <a:xfrm>
            <a:off x="0" y="0"/>
            <a:ext cx="9144000" cy="14478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21"/>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23"/>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1" name="Rectangle 24"/>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2" name="Rectangle 11"/>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4" name="Straight Connector 13"/>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5" name="Rectangle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6" name="Oval 15"/>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Oval 1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4" name="Content Placeholder 23"/>
          <p:cNvSpPr>
            <a:spLocks noGrp="1"/>
          </p:cNvSpPr>
          <p:nvPr>
            <p:ph sz="quarter" idx="2"/>
          </p:nvPr>
        </p:nvSpPr>
        <p:spPr>
          <a:xfrm>
            <a:off x="301752" y="2471383"/>
            <a:ext cx="4041648" cy="38184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6" name="Content Placeholder 25"/>
          <p:cNvSpPr>
            <a:spLocks noGrp="1"/>
          </p:cNvSpPr>
          <p:nvPr>
            <p:ph sz="quarter" idx="4"/>
          </p:nvPr>
        </p:nvSpPr>
        <p:spPr>
          <a:xfrm>
            <a:off x="4800600" y="2471383"/>
            <a:ext cx="4038600" cy="38221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3" name="Title 22"/>
          <p:cNvSpPr>
            <a:spLocks noGrp="1"/>
          </p:cNvSpPr>
          <p:nvPr>
            <p:ph type="title"/>
          </p:nvPr>
        </p:nvSpPr>
        <p:spPr/>
        <p:txBody>
          <a:bodyPr rtlCol="0"/>
          <a:lstStyle/>
          <a:p>
            <a:r>
              <a:rPr lang="en-US" smtClean="0"/>
              <a:t>Click to edit Master title style</a:t>
            </a:r>
            <a:endParaRPr lang="en-US"/>
          </a:p>
        </p:txBody>
      </p:sp>
      <p:sp>
        <p:nvSpPr>
          <p:cNvPr id="18" name="Date Placeholder 6"/>
          <p:cNvSpPr>
            <a:spLocks noGrp="1"/>
          </p:cNvSpPr>
          <p:nvPr>
            <p:ph type="dt" sz="half" idx="10"/>
          </p:nvPr>
        </p:nvSpPr>
        <p:spPr/>
        <p:txBody>
          <a:bodyPr/>
          <a:lstStyle>
            <a:lvl1pPr>
              <a:defRPr/>
            </a:lvl1pPr>
          </a:lstStyle>
          <a:p>
            <a:pPr>
              <a:defRPr/>
            </a:pPr>
            <a:fld id="{30B3F5FA-FED8-44C0-999F-16FDAA2C5A1F}" type="datetimeFigureOut">
              <a:rPr lang="fa-IR"/>
              <a:pPr>
                <a:defRPr/>
              </a:pPr>
              <a:t>1434/12/07</a:t>
            </a:fld>
            <a:endParaRPr lang="fa-IR"/>
          </a:p>
        </p:txBody>
      </p:sp>
      <p:sp>
        <p:nvSpPr>
          <p:cNvPr id="19" name="Footer Placeholder 7"/>
          <p:cNvSpPr>
            <a:spLocks noGrp="1"/>
          </p:cNvSpPr>
          <p:nvPr>
            <p:ph type="ftr" sz="quarter" idx="11"/>
          </p:nvPr>
        </p:nvSpPr>
        <p:spPr>
          <a:xfrm>
            <a:off x="304800" y="6410325"/>
            <a:ext cx="3581400" cy="365125"/>
          </a:xfrm>
        </p:spPr>
        <p:txBody>
          <a:bodyPr/>
          <a:lstStyle>
            <a:lvl1pPr>
              <a:defRPr/>
            </a:lvl1pPr>
          </a:lstStyle>
          <a:p>
            <a:pPr>
              <a:defRPr/>
            </a:pPr>
            <a:endParaRPr lang="fa-IR"/>
          </a:p>
        </p:txBody>
      </p:sp>
      <p:sp>
        <p:nvSpPr>
          <p:cNvPr id="20" name="Slide Number Placeholder 8"/>
          <p:cNvSpPr>
            <a:spLocks noGrp="1"/>
          </p:cNvSpPr>
          <p:nvPr>
            <p:ph type="sldNum" sz="quarter" idx="12"/>
          </p:nvPr>
        </p:nvSpPr>
        <p:spPr>
          <a:xfrm>
            <a:off x="4343400" y="1042988"/>
            <a:ext cx="457200" cy="441325"/>
          </a:xfrm>
        </p:spPr>
        <p:txBody>
          <a:bodyPr/>
          <a:lstStyle>
            <a:lvl1pPr algn="ctr">
              <a:defRPr/>
            </a:lvl1pPr>
          </a:lstStyle>
          <a:p>
            <a:pPr>
              <a:defRPr/>
            </a:pPr>
            <a:fld id="{EC2412E5-EA6C-4506-9647-19F8ABCAB786}"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7AAFC547-7826-4A6F-AA94-6BADD49D0C6B}" type="datetimeFigureOut">
              <a:rPr lang="fa-IR"/>
              <a:pPr>
                <a:defRPr/>
              </a:pPr>
              <a:t>1434/12/07</a:t>
            </a:fld>
            <a:endParaRPr lang="fa-IR"/>
          </a:p>
        </p:txBody>
      </p:sp>
      <p:sp>
        <p:nvSpPr>
          <p:cNvPr id="4" name="Footer Placeholder 3"/>
          <p:cNvSpPr>
            <a:spLocks noGrp="1"/>
          </p:cNvSpPr>
          <p:nvPr>
            <p:ph type="ftr" sz="quarter" idx="11"/>
          </p:nvPr>
        </p:nvSpPr>
        <p:spPr/>
        <p:txBody>
          <a:bodyPr/>
          <a:lstStyle>
            <a:lvl1pPr>
              <a:defRPr/>
            </a:lvl1pPr>
          </a:lstStyle>
          <a:p>
            <a:pPr>
              <a:defRPr/>
            </a:pPr>
            <a:endParaRPr lang="fa-IR"/>
          </a:p>
        </p:txBody>
      </p:sp>
      <p:sp>
        <p:nvSpPr>
          <p:cNvPr id="5" name="Slide Number Placeholder 4"/>
          <p:cNvSpPr>
            <a:spLocks noGrp="1"/>
          </p:cNvSpPr>
          <p:nvPr>
            <p:ph type="sldNum" sz="quarter" idx="12"/>
          </p:nvPr>
        </p:nvSpPr>
        <p:spPr>
          <a:xfrm>
            <a:off x="4343400" y="1036638"/>
            <a:ext cx="457200" cy="441325"/>
          </a:xfrm>
        </p:spPr>
        <p:txBody>
          <a:bodyPr/>
          <a:lstStyle>
            <a:lvl1pPr>
              <a:defRPr/>
            </a:lvl1pPr>
          </a:lstStyle>
          <a:p>
            <a:pPr>
              <a:defRPr/>
            </a:pPr>
            <a:fld id="{9C7875A4-BB92-45D5-A7BA-1068E6D42561}" type="slidenum">
              <a:rPr lang="fa-IR"/>
              <a:pPr>
                <a:defRPr/>
              </a:pPr>
              <a:t>‹#›</a:t>
            </a:fld>
            <a:endParaRPr lang="fa-I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9"/>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3" name="Rectangle 20"/>
          <p:cNvSpPr>
            <a:spLocks noChangeArrowheads="1"/>
          </p:cNvSpPr>
          <p:nvPr/>
        </p:nvSpPr>
        <p:spPr bwMode="white">
          <a:xfrm>
            <a:off x="0" y="0"/>
            <a:ext cx="9144000" cy="155575"/>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4" name="Rectangle 21"/>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5" name="Rectangle 23"/>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6" name="Rectangle 5"/>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Rectangle 6"/>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8" name="Date Placeholder 1"/>
          <p:cNvSpPr>
            <a:spLocks noGrp="1"/>
          </p:cNvSpPr>
          <p:nvPr>
            <p:ph type="dt" sz="half" idx="10"/>
          </p:nvPr>
        </p:nvSpPr>
        <p:spPr/>
        <p:txBody>
          <a:bodyPr/>
          <a:lstStyle>
            <a:lvl1pPr>
              <a:defRPr/>
            </a:lvl1pPr>
          </a:lstStyle>
          <a:p>
            <a:pPr>
              <a:defRPr/>
            </a:pPr>
            <a:fld id="{B3478882-93F6-4649-BC35-0E525C12B209}" type="datetimeFigureOut">
              <a:rPr lang="fa-IR"/>
              <a:pPr>
                <a:defRPr/>
              </a:pPr>
              <a:t>1434/12/07</a:t>
            </a:fld>
            <a:endParaRPr lang="fa-IR"/>
          </a:p>
        </p:txBody>
      </p:sp>
      <p:sp>
        <p:nvSpPr>
          <p:cNvPr id="9" name="Footer Placeholder 2"/>
          <p:cNvSpPr>
            <a:spLocks noGrp="1"/>
          </p:cNvSpPr>
          <p:nvPr>
            <p:ph type="ftr" sz="quarter" idx="11"/>
          </p:nvPr>
        </p:nvSpPr>
        <p:spPr/>
        <p:txBody>
          <a:bodyPr/>
          <a:lstStyle>
            <a:lvl1pPr>
              <a:defRPr/>
            </a:lvl1pPr>
          </a:lstStyle>
          <a:p>
            <a:pPr>
              <a:defRPr/>
            </a:pPr>
            <a:endParaRPr lang="fa-IR"/>
          </a:p>
        </p:txBody>
      </p:sp>
      <p:sp>
        <p:nvSpPr>
          <p:cNvPr id="10" name="Slide Number Placeholder 3"/>
          <p:cNvSpPr>
            <a:spLocks noGrp="1"/>
          </p:cNvSpPr>
          <p:nvPr>
            <p:ph type="sldNum" sz="quarter" idx="12"/>
          </p:nvPr>
        </p:nvSpPr>
        <p:spPr>
          <a:xfrm>
            <a:off x="4267200" y="6324600"/>
            <a:ext cx="609600" cy="441325"/>
          </a:xfrm>
        </p:spPr>
        <p:txBody>
          <a:bodyPr/>
          <a:lstStyle>
            <a:lvl1pPr>
              <a:defRPr>
                <a:solidFill>
                  <a:srgbClr val="FFFFFF"/>
                </a:solidFill>
              </a:defRPr>
            </a:lvl1pPr>
          </a:lstStyle>
          <a:p>
            <a:pPr>
              <a:defRPr/>
            </a:pPr>
            <a:fld id="{E32099D5-981E-4608-B6BB-0E8EDC0AF5E3}" type="slidenum">
              <a:rPr lang="fa-IR"/>
              <a:pPr>
                <a:defRPr/>
              </a:pPr>
              <a:t>‹#›</a:t>
            </a:fld>
            <a:endParaRPr lang="fa-I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tangle 20"/>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1"/>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8" name="Rectangle 23"/>
          <p:cNvSpPr>
            <a:spLocks noChangeArrowheads="1"/>
          </p:cNvSpPr>
          <p:nvPr/>
        </p:nvSpPr>
        <p:spPr bwMode="white">
          <a:xfrm>
            <a:off x="0" y="0"/>
            <a:ext cx="9144000" cy="119063"/>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24"/>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9"/>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Straight Connector 11"/>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20" name="Content Placeholder 19"/>
          <p:cNvSpPr>
            <a:spLocks noGrp="1"/>
          </p:cNvSpPr>
          <p:nvPr>
            <p:ph sz="quarter" idx="1"/>
          </p:nvPr>
        </p:nvSpPr>
        <p:spPr>
          <a:xfrm>
            <a:off x="3124200" y="685800"/>
            <a:ext cx="56388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Slide Number Placeholder 6"/>
          <p:cNvSpPr>
            <a:spLocks noGrp="1"/>
          </p:cNvSpPr>
          <p:nvPr>
            <p:ph type="sldNum" sz="quarter" idx="10"/>
          </p:nvPr>
        </p:nvSpPr>
        <p:spPr>
          <a:xfrm>
            <a:off x="1371600" y="312738"/>
            <a:ext cx="457200" cy="441325"/>
          </a:xfrm>
        </p:spPr>
        <p:txBody>
          <a:bodyPr/>
          <a:lstStyle>
            <a:lvl1pPr>
              <a:defRPr>
                <a:solidFill>
                  <a:schemeClr val="accent3">
                    <a:shade val="75000"/>
                  </a:schemeClr>
                </a:solidFill>
              </a:defRPr>
            </a:lvl1pPr>
          </a:lstStyle>
          <a:p>
            <a:pPr>
              <a:defRPr/>
            </a:pPr>
            <a:fld id="{AD768467-859D-4A2B-8045-646CB4F6B41D}" type="slidenum">
              <a:rPr lang="fa-IR"/>
              <a:pPr>
                <a:defRPr/>
              </a:pPr>
              <a:t>‹#›</a:t>
            </a:fld>
            <a:endParaRPr lang="fa-IR"/>
          </a:p>
        </p:txBody>
      </p:sp>
      <p:sp>
        <p:nvSpPr>
          <p:cNvPr id="17" name="Date Placeholder 4"/>
          <p:cNvSpPr>
            <a:spLocks noGrp="1"/>
          </p:cNvSpPr>
          <p:nvPr>
            <p:ph type="dt" sz="half" idx="11"/>
          </p:nvPr>
        </p:nvSpPr>
        <p:spPr/>
        <p:txBody>
          <a:bodyPr/>
          <a:lstStyle>
            <a:lvl1pPr>
              <a:defRPr/>
            </a:lvl1pPr>
          </a:lstStyle>
          <a:p>
            <a:pPr>
              <a:defRPr/>
            </a:pPr>
            <a:fld id="{FFD45423-8DD1-497E-91DF-24ED645F9386}" type="datetimeFigureOut">
              <a:rPr lang="fa-IR"/>
              <a:pPr>
                <a:defRPr/>
              </a:pPr>
              <a:t>1434/12/07</a:t>
            </a:fld>
            <a:endParaRPr lang="fa-IR"/>
          </a:p>
        </p:txBody>
      </p:sp>
      <p:sp>
        <p:nvSpPr>
          <p:cNvPr id="18" name="Footer Placeholder 5"/>
          <p:cNvSpPr>
            <a:spLocks noGrp="1"/>
          </p:cNvSpPr>
          <p:nvPr>
            <p:ph type="ftr" sz="quarter" idx="12"/>
          </p:nvPr>
        </p:nvSpPr>
        <p:spPr>
          <a:xfrm>
            <a:off x="301625" y="6410325"/>
            <a:ext cx="3382963" cy="366713"/>
          </a:xfrm>
        </p:spPr>
        <p:txBody>
          <a:bodyPr/>
          <a:lstStyle>
            <a:lvl1pPr>
              <a:defRPr/>
            </a:lvl1pPr>
          </a:lstStyle>
          <a:p>
            <a:pPr>
              <a:defRPr/>
            </a:pPr>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29C58AFC-F415-49A8-9E51-9532FBEBC855}" type="datetimeFigureOut">
              <a:rPr lang="fa-IR"/>
              <a:pPr>
                <a:defRPr/>
              </a:pPr>
              <a:t>1434/12/07</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1EE9FC86-38C8-4092-B7D0-C307871B79E9}" type="slidenum">
              <a:rPr lang="fa-IR"/>
              <a:pPr>
                <a:defRPr/>
              </a:pPr>
              <a:t>‹#›</a:t>
            </a:fld>
            <a:endParaRPr lang="fa-I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tangle 20"/>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1"/>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8" name="Rectangle 23"/>
          <p:cNvSpPr>
            <a:spLocks noChangeArrowheads="1"/>
          </p:cNvSpPr>
          <p:nvPr/>
        </p:nvSpPr>
        <p:spPr bwMode="white">
          <a:xfrm>
            <a:off x="0" y="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24"/>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Rectangle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6" name="Slide Number Placeholder 6"/>
          <p:cNvSpPr>
            <a:spLocks noGrp="1"/>
          </p:cNvSpPr>
          <p:nvPr>
            <p:ph type="sldNum" sz="quarter" idx="10"/>
          </p:nvPr>
        </p:nvSpPr>
        <p:spPr>
          <a:xfrm>
            <a:off x="1371600" y="312738"/>
            <a:ext cx="457200" cy="441325"/>
          </a:xfrm>
        </p:spPr>
        <p:txBody>
          <a:bodyPr/>
          <a:lstStyle>
            <a:lvl1pPr>
              <a:defRPr/>
            </a:lvl1pPr>
          </a:lstStyle>
          <a:p>
            <a:pPr>
              <a:defRPr/>
            </a:pPr>
            <a:fld id="{5A1C8B9D-429A-4A85-B3D0-9043A6C09449}" type="slidenum">
              <a:rPr lang="fa-IR"/>
              <a:pPr>
                <a:defRPr/>
              </a:pPr>
              <a:t>‹#›</a:t>
            </a:fld>
            <a:endParaRPr lang="fa-IR"/>
          </a:p>
        </p:txBody>
      </p:sp>
      <p:sp>
        <p:nvSpPr>
          <p:cNvPr id="17" name="Date Placeholder 4"/>
          <p:cNvSpPr>
            <a:spLocks noGrp="1"/>
          </p:cNvSpPr>
          <p:nvPr>
            <p:ph type="dt" sz="half" idx="11"/>
          </p:nvPr>
        </p:nvSpPr>
        <p:spPr>
          <a:xfrm>
            <a:off x="5788025" y="6405563"/>
            <a:ext cx="3044825" cy="365125"/>
          </a:xfrm>
        </p:spPr>
        <p:txBody>
          <a:bodyPr/>
          <a:lstStyle>
            <a:lvl1pPr>
              <a:defRPr/>
            </a:lvl1pPr>
          </a:lstStyle>
          <a:p>
            <a:pPr>
              <a:defRPr/>
            </a:pPr>
            <a:fld id="{59A68996-A14E-483E-86F5-EBC53A7AE7B1}" type="datetimeFigureOut">
              <a:rPr lang="fa-IR"/>
              <a:pPr>
                <a:defRPr/>
              </a:pPr>
              <a:t>1434/12/07</a:t>
            </a:fld>
            <a:endParaRPr lang="fa-IR"/>
          </a:p>
        </p:txBody>
      </p:sp>
      <p:sp>
        <p:nvSpPr>
          <p:cNvPr id="18" name="Footer Placeholder 5"/>
          <p:cNvSpPr>
            <a:spLocks noGrp="1"/>
          </p:cNvSpPr>
          <p:nvPr>
            <p:ph type="ftr" sz="quarter" idx="12"/>
          </p:nvPr>
        </p:nvSpPr>
        <p:spPr>
          <a:xfrm>
            <a:off x="301625" y="6410325"/>
            <a:ext cx="3584575" cy="366713"/>
          </a:xfrm>
        </p:spPr>
        <p:txBody>
          <a:bodyPr/>
          <a:lstStyle>
            <a:lvl1pPr>
              <a:defRPr/>
            </a:lvl1pPr>
          </a:lstStyle>
          <a:p>
            <a:pPr>
              <a:defRPr/>
            </a:pPr>
            <a:endParaRPr lang="fa-I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2B292A7-71FC-439E-A736-E5A16D5EBD96}" type="datetimeFigureOut">
              <a:rPr lang="fa-IR"/>
              <a:pPr>
                <a:defRPr/>
              </a:pPr>
              <a:t>1434/12/07</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84CB48C7-9BED-4D29-AD72-72EDCC01CA55}"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5" name="Rectangle 20"/>
          <p:cNvSpPr>
            <a:spLocks noChangeArrowheads="1"/>
          </p:cNvSpPr>
          <p:nvPr/>
        </p:nvSpPr>
        <p:spPr bwMode="white">
          <a:xfrm>
            <a:off x="7010400" y="0"/>
            <a:ext cx="21336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6" name="Rectangle 21"/>
          <p:cNvSpPr>
            <a:spLocks noChangeArrowheads="1"/>
          </p:cNvSpPr>
          <p:nvPr/>
        </p:nvSpPr>
        <p:spPr bwMode="white">
          <a:xfrm>
            <a:off x="0" y="0"/>
            <a:ext cx="9144000" cy="155575"/>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3"/>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8" name="Rectangle 7"/>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Rectangle 8"/>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Straight Connector 9"/>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Oval 10"/>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Oval 11"/>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lang="en-US" smtClean="0"/>
              <a:t>Click to edit Master title style</a:t>
            </a:r>
            <a:endParaRPr lang="en-US"/>
          </a:p>
        </p:txBody>
      </p:sp>
      <p:sp>
        <p:nvSpPr>
          <p:cNvPr id="13" name="Slide Number Placeholder 5"/>
          <p:cNvSpPr>
            <a:spLocks noGrp="1"/>
          </p:cNvSpPr>
          <p:nvPr>
            <p:ph type="sldNum" sz="quarter" idx="10"/>
          </p:nvPr>
        </p:nvSpPr>
        <p:spPr>
          <a:xfrm>
            <a:off x="6915150" y="3009900"/>
            <a:ext cx="457200" cy="441325"/>
          </a:xfrm>
        </p:spPr>
        <p:txBody>
          <a:bodyPr/>
          <a:lstStyle>
            <a:lvl1pPr>
              <a:defRPr/>
            </a:lvl1pPr>
          </a:lstStyle>
          <a:p>
            <a:pPr>
              <a:defRPr/>
            </a:pPr>
            <a:fld id="{EE659731-19D6-4405-85EE-197D658578C4}" type="slidenum">
              <a:rPr lang="fa-IR"/>
              <a:pPr>
                <a:defRPr/>
              </a:pPr>
              <a:t>‹#›</a:t>
            </a:fld>
            <a:endParaRPr lang="fa-IR"/>
          </a:p>
        </p:txBody>
      </p:sp>
      <p:sp>
        <p:nvSpPr>
          <p:cNvPr id="14" name="Date Placeholder 3"/>
          <p:cNvSpPr>
            <a:spLocks noGrp="1"/>
          </p:cNvSpPr>
          <p:nvPr>
            <p:ph type="dt" sz="half" idx="11"/>
          </p:nvPr>
        </p:nvSpPr>
        <p:spPr/>
        <p:txBody>
          <a:bodyPr/>
          <a:lstStyle>
            <a:lvl1pPr>
              <a:defRPr/>
            </a:lvl1pPr>
          </a:lstStyle>
          <a:p>
            <a:pPr>
              <a:defRPr/>
            </a:pPr>
            <a:fld id="{5088D0DF-6853-4B25-ACAA-AB23318C08D6}" type="datetimeFigureOut">
              <a:rPr lang="fa-IR"/>
              <a:pPr>
                <a:defRPr/>
              </a:pPr>
              <a:t>1434/12/07</a:t>
            </a:fld>
            <a:endParaRPr lang="fa-IR"/>
          </a:p>
        </p:txBody>
      </p:sp>
      <p:sp>
        <p:nvSpPr>
          <p:cNvPr id="15" name="Footer Placeholder 4"/>
          <p:cNvSpPr>
            <a:spLocks noGrp="1"/>
          </p:cNvSpPr>
          <p:nvPr>
            <p:ph type="ftr" sz="quarter" idx="12"/>
          </p:nvPr>
        </p:nvSpPr>
        <p:spPr/>
        <p:txBody>
          <a:bodyPr/>
          <a:lstStyle>
            <a:lvl1pPr>
              <a:defRPr/>
            </a:lvl1pPr>
          </a:lstStyle>
          <a:p>
            <a:pPr>
              <a:defRPr/>
            </a:pPr>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1112D07F-2E6D-416B-A1B0-E717465FA999}" type="datetimeFigureOut">
              <a:rPr lang="fa-IR"/>
              <a:pPr>
                <a:defRPr/>
              </a:pPr>
              <a:t>1434/12/07</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4AA7052D-A91A-4C15-A77E-68AEBE05538E}" type="slidenum">
              <a:rPr lang="fa-IR"/>
              <a:pPr>
                <a:defRPr/>
              </a:pPr>
              <a:t>‹#›</a:t>
            </a:fld>
            <a:endParaRPr lang="fa-I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9AB62491-3755-4012-84DD-072A3D5C9CA6}" type="datetimeFigureOut">
              <a:rPr lang="fa-IR"/>
              <a:pPr>
                <a:defRPr/>
              </a:pPr>
              <a:t>1434/12/07</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D677A9D7-2454-4397-AD34-4DCB92B55D61}" type="slidenum">
              <a:rPr lang="fa-IR"/>
              <a:pPr>
                <a:defRPr/>
              </a:pPr>
              <a:t>‹#›</a:t>
            </a:fld>
            <a:endParaRPr lang="fa-I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AE1597E-17B9-4A2E-A79D-9A1B96FC9C5A}" type="datetimeFigureOut">
              <a:rPr lang="fa-IR"/>
              <a:pPr>
                <a:defRPr/>
              </a:pPr>
              <a:t>1434/12/07</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14CC2A91-DBC6-480C-B777-E54DF82649F0}" type="slidenum">
              <a:rPr lang="fa-IR"/>
              <a:pPr>
                <a:defRPr/>
              </a:pPr>
              <a:t>‹#›</a:t>
            </a:fld>
            <a:endParaRPr lang="fa-I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1DC5D00A-9F4B-40E0-92D1-41EC001F5944}" type="datetimeFigureOut">
              <a:rPr lang="fa-IR"/>
              <a:pPr>
                <a:defRPr/>
              </a:pPr>
              <a:t>1434/12/07</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BC956B3C-EB88-47CE-B083-842AE77F39EF}" type="slidenum">
              <a:rPr lang="fa-IR"/>
              <a:pPr>
                <a:defRPr/>
              </a:pPr>
              <a:t>‹#›</a:t>
            </a:fld>
            <a:endParaRPr lang="fa-I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08392411-F41C-43A7-A612-1625394162F2}" type="datetimeFigureOut">
              <a:rPr lang="fa-IR"/>
              <a:pPr>
                <a:defRPr/>
              </a:pPr>
              <a:t>1434/12/07</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0B08D41B-FEF6-4E02-84A0-86005F71D2D5}" type="slidenum">
              <a:rPr lang="fa-IR"/>
              <a:pPr>
                <a:defRPr/>
              </a:pPr>
              <a:t>‹#›</a:t>
            </a:fld>
            <a:endParaRPr lang="fa-I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2DFAEB4C-8912-4518-952E-A0AD60A5E063}" type="datetimeFigureOut">
              <a:rPr lang="fa-IR"/>
              <a:pPr>
                <a:defRPr/>
              </a:pPr>
              <a:t>1434/12/07</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52ABDAA8-504D-4623-93A6-44572FEAC462}" type="slidenum">
              <a:rPr lang="fa-IR"/>
              <a:pPr>
                <a:defRPr/>
              </a:pPr>
              <a:t>‹#›</a:t>
            </a:fld>
            <a:endParaRPr lang="fa-I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CA99154-982F-4937-858A-742CD35B3A6D}" type="datetimeFigureOut">
              <a:rPr lang="fa-IR"/>
              <a:pPr>
                <a:defRPr/>
              </a:pPr>
              <a:t>1434/12/07</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D62614D4-3ED2-416E-9042-DD904AA6A72F}" type="slidenum">
              <a:rPr lang="fa-IR"/>
              <a:pPr>
                <a:defRPr/>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608D200-2D4A-4734-BB8D-B429D15C1A74}" type="datetimeFigureOut">
              <a:rPr lang="fa-IR"/>
              <a:pPr>
                <a:defRPr/>
              </a:pPr>
              <a:t>1434/12/07</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A25F6669-D82A-4F80-A30A-60D12F716E07}" type="slidenum">
              <a:rPr lang="fa-IR"/>
              <a:pPr>
                <a:defRPr/>
              </a:pPr>
              <a:t>‹#›</a:t>
            </a:fld>
            <a:endParaRPr lang="fa-I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5FA3126-0543-4B85-95C1-C79E3FFCE2FE}" type="datetimeFigureOut">
              <a:rPr lang="fa-IR"/>
              <a:pPr>
                <a:defRPr/>
              </a:pPr>
              <a:t>1434/12/07</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DFB163D2-2754-4BE6-9872-E7CA111FE108}" type="slidenum">
              <a:rPr lang="fa-IR"/>
              <a:pPr>
                <a:defRPr/>
              </a:pPr>
              <a:t>‹#›</a:t>
            </a:fld>
            <a:endParaRPr lang="fa-I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A617187-417E-4426-9AF4-E88F64F01DEC}" type="datetimeFigureOut">
              <a:rPr lang="fa-IR"/>
              <a:pPr>
                <a:defRPr/>
              </a:pPr>
              <a:t>1434/12/07</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1BFA660D-2C66-4966-BE39-7DAF8785A7D7}" type="slidenum">
              <a:rPr lang="fa-IR"/>
              <a:pPr>
                <a:defRPr/>
              </a:pPr>
              <a:t>‹#›</a:t>
            </a:fld>
            <a:endParaRPr lang="fa-I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FF11B466-AE08-4786-8BC7-887E225D2758}" type="datetimeFigureOut">
              <a:rPr lang="fa-IR"/>
              <a:pPr>
                <a:defRPr/>
              </a:pPr>
              <a:t>1434/12/07</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22407C4B-5E9C-493E-9DEC-546A98A96D82}" type="slidenum">
              <a:rPr lang="fa-IR"/>
              <a:pPr>
                <a:defRPr/>
              </a:pPr>
              <a:t>‹#›</a:t>
            </a:fld>
            <a:endParaRPr lang="fa-I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34A0861E-CAA0-4A9B-90D6-3C84619849E8}" type="datetimeFigureOut">
              <a:rPr lang="fa-IR"/>
              <a:pPr>
                <a:defRPr/>
              </a:pPr>
              <a:t>1434/12/07</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D15DBAA8-D4CE-4277-9691-60F71A565FB9}" type="slidenum">
              <a:rPr lang="fa-IR"/>
              <a:pPr>
                <a:defRPr/>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253A6463-5150-4950-B585-03476A8ED5E9}" type="datetimeFigureOut">
              <a:rPr lang="fa-IR"/>
              <a:pPr>
                <a:defRPr/>
              </a:pPr>
              <a:t>1434/12/07</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8ECBD779-BCFE-45C8-9734-E2AA55C9E7F3}" type="slidenum">
              <a:rPr lang="fa-IR"/>
              <a:pPr>
                <a:defRPr/>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13D6C419-0825-4463-8286-E09ACD3FCF5E}" type="datetimeFigureOut">
              <a:rPr lang="fa-IR"/>
              <a:pPr>
                <a:defRPr/>
              </a:pPr>
              <a:t>1434/12/07</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8A08E86F-E600-4C68-BA80-2ABE82CABF36}" type="slidenum">
              <a:rPr lang="fa-IR"/>
              <a:pPr>
                <a:defRPr/>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C7A3988C-4D5E-4739-823C-29514D16F30E}" type="datetimeFigureOut">
              <a:rPr lang="fa-IR"/>
              <a:pPr>
                <a:defRPr/>
              </a:pPr>
              <a:t>1434/12/07</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FE17D3C2-E3D2-434D-A486-3AE55AAED103}" type="slidenum">
              <a:rPr lang="fa-IR"/>
              <a:pPr>
                <a:defRPr/>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CD6E03D-031D-47D1-A8F5-0659231E0B42}" type="datetimeFigureOut">
              <a:rPr lang="fa-IR"/>
              <a:pPr>
                <a:defRPr/>
              </a:pPr>
              <a:t>1434/12/07</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C00EB1C3-50F3-4ADF-A401-9A064CDACF77}" type="slidenum">
              <a:rPr lang="fa-IR"/>
              <a:pPr>
                <a:defRPr/>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BBBEE66-4C0B-456F-9EDC-FA702AAAB9C5}" type="datetimeFigureOut">
              <a:rPr lang="fa-IR"/>
              <a:pPr>
                <a:defRPr/>
              </a:pPr>
              <a:t>1434/12/07</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718709D7-D5BC-4AB1-B861-6C401966C7B4}" type="slidenum">
              <a:rPr lang="fa-IR"/>
              <a:pPr>
                <a:defRPr/>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F97CD8D-D002-448F-B8AA-E93BAC514E8D}" type="datetimeFigureOut">
              <a:rPr lang="fa-IR"/>
              <a:pPr>
                <a:defRPr/>
              </a:pPr>
              <a:t>1434/12/07</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91BF01E3-0652-4C0F-9C07-7E9A8785CE2A}" type="slidenum">
              <a:rPr lang="fa-IR"/>
              <a:pPr>
                <a:defRPr/>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726C9AE5-B582-486D-9E2B-A10CBEB60AD9}" type="datetimeFigureOut">
              <a:rPr lang="fa-IR"/>
              <a:pPr>
                <a:defRPr/>
              </a:pPr>
              <a:t>1434/12/07</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7A928006-929E-423F-9EDD-76351C896963}"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5340" r:id="rId1"/>
    <p:sldLayoutId id="2147485341" r:id="rId2"/>
    <p:sldLayoutId id="2147485342" r:id="rId3"/>
    <p:sldLayoutId id="2147485343" r:id="rId4"/>
    <p:sldLayoutId id="2147485344" r:id="rId5"/>
    <p:sldLayoutId id="2147485345" r:id="rId6"/>
    <p:sldLayoutId id="2147485346" r:id="rId7"/>
    <p:sldLayoutId id="2147485347" r:id="rId8"/>
    <p:sldLayoutId id="2147485348" r:id="rId9"/>
    <p:sldLayoutId id="2147485349" r:id="rId10"/>
    <p:sldLayoutId id="2147485350" r:id="rId11"/>
  </p:sldLayoutIdLst>
  <p:txStyles>
    <p:titleStyle>
      <a:lvl1pPr algn="ctr" rtl="1" eaLnBrk="0" fontAlgn="base" hangingPunct="0">
        <a:spcBef>
          <a:spcPct val="0"/>
        </a:spcBef>
        <a:spcAft>
          <a:spcPct val="0"/>
        </a:spcAft>
        <a:defRPr sz="4400" kern="1200">
          <a:solidFill>
            <a:schemeClr val="tx1"/>
          </a:solidFill>
          <a:latin typeface="+mj-lt"/>
          <a:ea typeface="+mj-ea"/>
          <a:cs typeface="B Titr" pitchFamily="2" charset="-78"/>
        </a:defRPr>
      </a:lvl1pPr>
      <a:lvl2pPr algn="ctr" rtl="1" eaLnBrk="0" fontAlgn="base" hangingPunct="0">
        <a:spcBef>
          <a:spcPct val="0"/>
        </a:spcBef>
        <a:spcAft>
          <a:spcPct val="0"/>
        </a:spcAft>
        <a:defRPr sz="4400">
          <a:solidFill>
            <a:schemeClr val="tx1"/>
          </a:solidFill>
          <a:latin typeface="Calibri" pitchFamily="34" charset="0"/>
          <a:cs typeface="B Titr" pitchFamily="2" charset="-78"/>
        </a:defRPr>
      </a:lvl2pPr>
      <a:lvl3pPr algn="ctr" rtl="1" eaLnBrk="0" fontAlgn="base" hangingPunct="0">
        <a:spcBef>
          <a:spcPct val="0"/>
        </a:spcBef>
        <a:spcAft>
          <a:spcPct val="0"/>
        </a:spcAft>
        <a:defRPr sz="4400">
          <a:solidFill>
            <a:schemeClr val="tx1"/>
          </a:solidFill>
          <a:latin typeface="Calibri" pitchFamily="34" charset="0"/>
          <a:cs typeface="B Titr" pitchFamily="2" charset="-78"/>
        </a:defRPr>
      </a:lvl3pPr>
      <a:lvl4pPr algn="ctr" rtl="1" eaLnBrk="0" fontAlgn="base" hangingPunct="0">
        <a:spcBef>
          <a:spcPct val="0"/>
        </a:spcBef>
        <a:spcAft>
          <a:spcPct val="0"/>
        </a:spcAft>
        <a:defRPr sz="4400">
          <a:solidFill>
            <a:schemeClr val="tx1"/>
          </a:solidFill>
          <a:latin typeface="Calibri" pitchFamily="34" charset="0"/>
          <a:cs typeface="B Titr" pitchFamily="2" charset="-78"/>
        </a:defRPr>
      </a:lvl4pPr>
      <a:lvl5pPr algn="ctr" rtl="1" eaLnBrk="0" fontAlgn="base" hangingPunct="0">
        <a:spcBef>
          <a:spcPct val="0"/>
        </a:spcBef>
        <a:spcAft>
          <a:spcPct val="0"/>
        </a:spcAft>
        <a:defRPr sz="4400">
          <a:solidFill>
            <a:schemeClr val="tx1"/>
          </a:solidFill>
          <a:latin typeface="Calibri" pitchFamily="34" charset="0"/>
          <a:cs typeface="B Titr" pitchFamily="2" charset="-78"/>
        </a:defRPr>
      </a:lvl5pPr>
      <a:lvl6pPr marL="457200" algn="ctr" rtl="1" fontAlgn="base">
        <a:spcBef>
          <a:spcPct val="0"/>
        </a:spcBef>
        <a:spcAft>
          <a:spcPct val="0"/>
        </a:spcAft>
        <a:defRPr sz="4400">
          <a:solidFill>
            <a:schemeClr val="tx1"/>
          </a:solidFill>
          <a:latin typeface="Calibri" pitchFamily="34" charset="0"/>
          <a:cs typeface="B Titr" pitchFamily="2" charset="-78"/>
        </a:defRPr>
      </a:lvl6pPr>
      <a:lvl7pPr marL="914400" algn="ctr" rtl="1" fontAlgn="base">
        <a:spcBef>
          <a:spcPct val="0"/>
        </a:spcBef>
        <a:spcAft>
          <a:spcPct val="0"/>
        </a:spcAft>
        <a:defRPr sz="4400">
          <a:solidFill>
            <a:schemeClr val="tx1"/>
          </a:solidFill>
          <a:latin typeface="Calibri" pitchFamily="34" charset="0"/>
          <a:cs typeface="B Titr" pitchFamily="2" charset="-78"/>
        </a:defRPr>
      </a:lvl7pPr>
      <a:lvl8pPr marL="1371600" algn="ctr" rtl="1" fontAlgn="base">
        <a:spcBef>
          <a:spcPct val="0"/>
        </a:spcBef>
        <a:spcAft>
          <a:spcPct val="0"/>
        </a:spcAft>
        <a:defRPr sz="4400">
          <a:solidFill>
            <a:schemeClr val="tx1"/>
          </a:solidFill>
          <a:latin typeface="Calibri" pitchFamily="34" charset="0"/>
          <a:cs typeface="B Titr" pitchFamily="2" charset="-78"/>
        </a:defRPr>
      </a:lvl8pPr>
      <a:lvl9pPr marL="1828800" algn="ctr" rtl="1" fontAlgn="base">
        <a:spcBef>
          <a:spcPct val="0"/>
        </a:spcBef>
        <a:spcAft>
          <a:spcPct val="0"/>
        </a:spcAft>
        <a:defRPr sz="4400">
          <a:solidFill>
            <a:schemeClr val="tx1"/>
          </a:solidFill>
          <a:latin typeface="Calibri" pitchFamily="34" charset="0"/>
          <a:cs typeface="B Titr" pitchFamily="2" charset="-78"/>
        </a:defRPr>
      </a:lvl9pPr>
    </p:titleStyle>
    <p:bodyStyle>
      <a:lvl1pPr marL="342900" indent="-342900" algn="r" rtl="1"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16"/>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2051" name="Rectangle 15"/>
          <p:cNvSpPr>
            <a:spLocks noChangeArrowheads="1"/>
          </p:cNvSpPr>
          <p:nvPr/>
        </p:nvSpPr>
        <p:spPr bwMode="white">
          <a:xfrm>
            <a:off x="0" y="0"/>
            <a:ext cx="9144000" cy="1393825"/>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2052" name="Rectangle 17"/>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2053" name="Rectangle 18"/>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4" name="Date Placeholder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a:solidFill>
                  <a:srgbClr val="FFFFFF"/>
                </a:solidFill>
                <a:latin typeface="+mn-lt"/>
                <a:cs typeface="+mn-cs"/>
              </a:defRPr>
            </a:lvl1pPr>
          </a:lstStyle>
          <a:p>
            <a:pPr>
              <a:defRPr/>
            </a:pPr>
            <a:fld id="{478A860B-4C2A-44D7-9A25-5AF12E4A6F82}" type="datetimeFigureOut">
              <a:rPr lang="fa-IR"/>
              <a:pPr>
                <a:defRPr/>
              </a:pPr>
              <a:t>1434/12/07</a:t>
            </a:fld>
            <a:endParaRPr lang="fa-IR"/>
          </a:p>
        </p:txBody>
      </p:sp>
      <p:sp>
        <p:nvSpPr>
          <p:cNvPr id="3" name="Footer Placeholder 2"/>
          <p:cNvSpPr>
            <a:spLocks noGrp="1"/>
          </p:cNvSpPr>
          <p:nvPr>
            <p:ph type="ftr" sz="quarter" idx="3"/>
          </p:nvPr>
        </p:nvSpPr>
        <p:spPr>
          <a:xfrm>
            <a:off x="304800" y="6410325"/>
            <a:ext cx="3581400" cy="366713"/>
          </a:xfrm>
          <a:prstGeom prst="rect">
            <a:avLst/>
          </a:prstGeom>
        </p:spPr>
        <p:txBody>
          <a:bodyPr vert="horz"/>
          <a:lstStyle>
            <a:lvl1pPr algn="l" eaLnBrk="1" fontAlgn="auto" latinLnBrk="0" hangingPunct="1">
              <a:spcBef>
                <a:spcPts val="0"/>
              </a:spcBef>
              <a:spcAft>
                <a:spcPts val="0"/>
              </a:spcAft>
              <a:defRPr kumimoji="0" sz="1200">
                <a:solidFill>
                  <a:srgbClr val="FFFFFF"/>
                </a:solidFill>
                <a:latin typeface="+mn-lt"/>
                <a:cs typeface="+mn-cs"/>
              </a:defRPr>
            </a:lvl1pPr>
          </a:lstStyle>
          <a:p>
            <a:pPr>
              <a:defRPr/>
            </a:pPr>
            <a:endParaRPr lang="fa-IR"/>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Straight Connector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Slide Number Placeholder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a:solidFill>
                  <a:schemeClr val="accent3">
                    <a:shade val="75000"/>
                  </a:schemeClr>
                </a:solidFill>
                <a:latin typeface="+mn-lt"/>
                <a:cs typeface="+mn-cs"/>
              </a:defRPr>
            </a:lvl1pPr>
          </a:lstStyle>
          <a:p>
            <a:pPr>
              <a:defRPr/>
            </a:pPr>
            <a:fld id="{0DF24EDA-9075-4904-BA77-350FA0CEE78F}" type="slidenum">
              <a:rPr lang="fa-IR"/>
              <a:pPr>
                <a:defRPr/>
              </a:pPr>
              <a:t>‹#›</a:t>
            </a:fld>
            <a:endParaRPr lang="fa-IR"/>
          </a:p>
        </p:txBody>
      </p:sp>
      <p:sp>
        <p:nvSpPr>
          <p:cNvPr id="2062" name="Title Placeholder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dirty="0" smtClean="0"/>
              <a:t>Click to edit Master title style</a:t>
            </a:r>
          </a:p>
        </p:txBody>
      </p:sp>
      <p:sp>
        <p:nvSpPr>
          <p:cNvPr id="2063" name="Text Placeholder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cSld>
  <p:clrMap bg1="lt1" tx1="dk1" bg2="lt2" tx2="dk2" accent1="accent1" accent2="accent2" accent3="accent3" accent4="accent4" accent5="accent5" accent6="accent6" hlink="hlink" folHlink="folHlink"/>
  <p:sldLayoutIdLst>
    <p:sldLayoutId id="2147485362" r:id="rId1"/>
    <p:sldLayoutId id="2147485363" r:id="rId2"/>
    <p:sldLayoutId id="2147485364" r:id="rId3"/>
    <p:sldLayoutId id="2147485365" r:id="rId4"/>
    <p:sldLayoutId id="2147485366" r:id="rId5"/>
    <p:sldLayoutId id="2147485367" r:id="rId6"/>
    <p:sldLayoutId id="2147485368" r:id="rId7"/>
    <p:sldLayoutId id="2147485369" r:id="rId8"/>
    <p:sldLayoutId id="2147485370" r:id="rId9"/>
    <p:sldLayoutId id="2147485371" r:id="rId10"/>
    <p:sldLayoutId id="2147485372"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63">
                                            <p:txEl>
                                              <p:pRg st="0" end="0"/>
                                            </p:txEl>
                                          </p:spTgt>
                                        </p:tgtEl>
                                        <p:attrNameLst>
                                          <p:attrName>style.visibility</p:attrName>
                                        </p:attrNameLst>
                                      </p:cBhvr>
                                      <p:to>
                                        <p:strVal val="visible"/>
                                      </p:to>
                                    </p:set>
                                    <p:animEffect transition="in" filter="fade">
                                      <p:cBhvr>
                                        <p:cTn id="7" dur="500"/>
                                        <p:tgtEl>
                                          <p:spTgt spid="20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63">
                                            <p:txEl>
                                              <p:pRg st="1" end="1"/>
                                            </p:txEl>
                                          </p:spTgt>
                                        </p:tgtEl>
                                        <p:attrNameLst>
                                          <p:attrName>style.visibility</p:attrName>
                                        </p:attrNameLst>
                                      </p:cBhvr>
                                      <p:to>
                                        <p:strVal val="visible"/>
                                      </p:to>
                                    </p:set>
                                    <p:animEffect transition="in" filter="fade">
                                      <p:cBhvr>
                                        <p:cTn id="12" dur="500"/>
                                        <p:tgtEl>
                                          <p:spTgt spid="20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063">
                                            <p:txEl>
                                              <p:pRg st="2" end="2"/>
                                            </p:txEl>
                                          </p:spTgt>
                                        </p:tgtEl>
                                        <p:attrNameLst>
                                          <p:attrName>style.visibility</p:attrName>
                                        </p:attrNameLst>
                                      </p:cBhvr>
                                      <p:to>
                                        <p:strVal val="visible"/>
                                      </p:to>
                                    </p:set>
                                    <p:animEffect transition="in" filter="fade">
                                      <p:cBhvr>
                                        <p:cTn id="17" dur="500"/>
                                        <p:tgtEl>
                                          <p:spTgt spid="20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063">
                                            <p:txEl>
                                              <p:pRg st="3" end="3"/>
                                            </p:txEl>
                                          </p:spTgt>
                                        </p:tgtEl>
                                        <p:attrNameLst>
                                          <p:attrName>style.visibility</p:attrName>
                                        </p:attrNameLst>
                                      </p:cBhvr>
                                      <p:to>
                                        <p:strVal val="visible"/>
                                      </p:to>
                                    </p:set>
                                    <p:animEffect transition="in" filter="fade">
                                      <p:cBhvr>
                                        <p:cTn id="22" dur="500"/>
                                        <p:tgtEl>
                                          <p:spTgt spid="206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063">
                                            <p:txEl>
                                              <p:pRg st="4" end="4"/>
                                            </p:txEl>
                                          </p:spTgt>
                                        </p:tgtEl>
                                        <p:attrNameLst>
                                          <p:attrName>style.visibility</p:attrName>
                                        </p:attrNameLst>
                                      </p:cBhvr>
                                      <p:to>
                                        <p:strVal val="visible"/>
                                      </p:to>
                                    </p:set>
                                    <p:animEffect transition="in" filter="fade">
                                      <p:cBhvr>
                                        <p:cTn id="27" dur="500"/>
                                        <p:tgtEl>
                                          <p:spTgt spid="206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3" grpId="0" build="p">
        <p:tmplLst>
          <p:tmpl lvl="1">
            <p:tnLst>
              <p:par>
                <p:cTn presetID="10" presetClass="entr" presetSubtype="0" fill="hold" nodeType="clickEffect">
                  <p:stCondLst>
                    <p:cond delay="0"/>
                  </p:stCondLst>
                  <p:childTnLst>
                    <p:set>
                      <p:cBhvr>
                        <p:cTn dur="1" fill="hold">
                          <p:stCondLst>
                            <p:cond delay="0"/>
                          </p:stCondLst>
                        </p:cTn>
                        <p:tgtEl>
                          <p:spTgt spid="2063"/>
                        </p:tgtEl>
                        <p:attrNameLst>
                          <p:attrName>style.visibility</p:attrName>
                        </p:attrNameLst>
                      </p:cBhvr>
                      <p:to>
                        <p:strVal val="visible"/>
                      </p:to>
                    </p:set>
                    <p:animEffect transition="in" filter="fade">
                      <p:cBhvr>
                        <p:cTn dur="500"/>
                        <p:tgtEl>
                          <p:spTgt spid="2063"/>
                        </p:tgtEl>
                      </p:cBhvr>
                    </p:animEffect>
                  </p:childTnLst>
                </p:cTn>
              </p:par>
            </p:tnLst>
          </p:tmpl>
          <p:tmpl lvl="2">
            <p:tnLst>
              <p:par>
                <p:cTn presetID="10" presetClass="entr" presetSubtype="0" fill="hold" nodeType="clickEffect">
                  <p:stCondLst>
                    <p:cond delay="0"/>
                  </p:stCondLst>
                  <p:childTnLst>
                    <p:set>
                      <p:cBhvr>
                        <p:cTn dur="1" fill="hold">
                          <p:stCondLst>
                            <p:cond delay="0"/>
                          </p:stCondLst>
                        </p:cTn>
                        <p:tgtEl>
                          <p:spTgt spid="2063"/>
                        </p:tgtEl>
                        <p:attrNameLst>
                          <p:attrName>style.visibility</p:attrName>
                        </p:attrNameLst>
                      </p:cBhvr>
                      <p:to>
                        <p:strVal val="visible"/>
                      </p:to>
                    </p:set>
                    <p:animEffect transition="in" filter="fade">
                      <p:cBhvr>
                        <p:cTn dur="500"/>
                        <p:tgtEl>
                          <p:spTgt spid="2063"/>
                        </p:tgtEl>
                      </p:cBhvr>
                    </p:animEffect>
                  </p:childTnLst>
                </p:cTn>
              </p:par>
            </p:tnLst>
          </p:tmpl>
          <p:tmpl lvl="3">
            <p:tnLst>
              <p:par>
                <p:cTn presetID="10" presetClass="entr" presetSubtype="0" fill="hold" nodeType="clickEffect">
                  <p:stCondLst>
                    <p:cond delay="0"/>
                  </p:stCondLst>
                  <p:childTnLst>
                    <p:set>
                      <p:cBhvr>
                        <p:cTn dur="1" fill="hold">
                          <p:stCondLst>
                            <p:cond delay="0"/>
                          </p:stCondLst>
                        </p:cTn>
                        <p:tgtEl>
                          <p:spTgt spid="2063"/>
                        </p:tgtEl>
                        <p:attrNameLst>
                          <p:attrName>style.visibility</p:attrName>
                        </p:attrNameLst>
                      </p:cBhvr>
                      <p:to>
                        <p:strVal val="visible"/>
                      </p:to>
                    </p:set>
                    <p:animEffect transition="in" filter="fade">
                      <p:cBhvr>
                        <p:cTn dur="500"/>
                        <p:tgtEl>
                          <p:spTgt spid="2063"/>
                        </p:tgtEl>
                      </p:cBhvr>
                    </p:animEffect>
                  </p:childTnLst>
                </p:cTn>
              </p:par>
            </p:tnLst>
          </p:tmpl>
          <p:tmpl lvl="4">
            <p:tnLst>
              <p:par>
                <p:cTn presetID="10" presetClass="entr" presetSubtype="0" fill="hold" nodeType="clickEffect">
                  <p:stCondLst>
                    <p:cond delay="0"/>
                  </p:stCondLst>
                  <p:childTnLst>
                    <p:set>
                      <p:cBhvr>
                        <p:cTn dur="1" fill="hold">
                          <p:stCondLst>
                            <p:cond delay="0"/>
                          </p:stCondLst>
                        </p:cTn>
                        <p:tgtEl>
                          <p:spTgt spid="2063"/>
                        </p:tgtEl>
                        <p:attrNameLst>
                          <p:attrName>style.visibility</p:attrName>
                        </p:attrNameLst>
                      </p:cBhvr>
                      <p:to>
                        <p:strVal val="visible"/>
                      </p:to>
                    </p:set>
                    <p:animEffect transition="in" filter="fade">
                      <p:cBhvr>
                        <p:cTn dur="500"/>
                        <p:tgtEl>
                          <p:spTgt spid="2063"/>
                        </p:tgtEl>
                      </p:cBhvr>
                    </p:animEffect>
                  </p:childTnLst>
                </p:cTn>
              </p:par>
            </p:tnLst>
          </p:tmpl>
          <p:tmpl lvl="5">
            <p:tnLst>
              <p:par>
                <p:cTn presetID="10" presetClass="entr" presetSubtype="0" fill="hold" nodeType="clickEffect">
                  <p:stCondLst>
                    <p:cond delay="0"/>
                  </p:stCondLst>
                  <p:childTnLst>
                    <p:set>
                      <p:cBhvr>
                        <p:cTn dur="1" fill="hold">
                          <p:stCondLst>
                            <p:cond delay="0"/>
                          </p:stCondLst>
                        </p:cTn>
                        <p:tgtEl>
                          <p:spTgt spid="2063"/>
                        </p:tgtEl>
                        <p:attrNameLst>
                          <p:attrName>style.visibility</p:attrName>
                        </p:attrNameLst>
                      </p:cBhvr>
                      <p:to>
                        <p:strVal val="visible"/>
                      </p:to>
                    </p:set>
                    <p:animEffect transition="in" filter="fade">
                      <p:cBhvr>
                        <p:cTn dur="500"/>
                        <p:tgtEl>
                          <p:spTgt spid="2063"/>
                        </p:tgtEl>
                      </p:cBhvr>
                    </p:animEffect>
                  </p:childTnLst>
                </p:cTn>
              </p:par>
            </p:tnLst>
          </p:tmpl>
        </p:tmplLst>
      </p:bldP>
    </p:bldLst>
  </p:timing>
  <p:txStyles>
    <p:titleStyle>
      <a:lvl1pPr algn="ctr" rtl="1" eaLnBrk="0" fontAlgn="base" hangingPunct="0">
        <a:spcBef>
          <a:spcPct val="0"/>
        </a:spcBef>
        <a:spcAft>
          <a:spcPct val="0"/>
        </a:spcAft>
        <a:defRPr lang="en-US" sz="3300" kern="1200" dirty="0" smtClean="0">
          <a:solidFill>
            <a:schemeClr val="accent3">
              <a:shade val="75000"/>
            </a:schemeClr>
          </a:solidFill>
          <a:latin typeface="+mj-lt"/>
          <a:ea typeface="+mj-ea"/>
          <a:cs typeface="+mj-cs"/>
        </a:defRPr>
      </a:lvl1pPr>
      <a:lvl2pPr algn="ctr" rtl="1" eaLnBrk="0" fontAlgn="base" hangingPunct="0">
        <a:spcBef>
          <a:spcPct val="0"/>
        </a:spcBef>
        <a:spcAft>
          <a:spcPct val="0"/>
        </a:spcAft>
        <a:defRPr sz="3300">
          <a:solidFill>
            <a:srgbClr val="88A44D"/>
          </a:solidFill>
          <a:latin typeface="Georgia" pitchFamily="18" charset="0"/>
          <a:cs typeface="B Titr" pitchFamily="2" charset="-78"/>
        </a:defRPr>
      </a:lvl2pPr>
      <a:lvl3pPr algn="ctr" rtl="1" eaLnBrk="0" fontAlgn="base" hangingPunct="0">
        <a:spcBef>
          <a:spcPct val="0"/>
        </a:spcBef>
        <a:spcAft>
          <a:spcPct val="0"/>
        </a:spcAft>
        <a:defRPr sz="3300">
          <a:solidFill>
            <a:srgbClr val="88A44D"/>
          </a:solidFill>
          <a:latin typeface="Georgia" pitchFamily="18" charset="0"/>
          <a:cs typeface="B Titr" pitchFamily="2" charset="-78"/>
        </a:defRPr>
      </a:lvl3pPr>
      <a:lvl4pPr algn="ctr" rtl="1" eaLnBrk="0" fontAlgn="base" hangingPunct="0">
        <a:spcBef>
          <a:spcPct val="0"/>
        </a:spcBef>
        <a:spcAft>
          <a:spcPct val="0"/>
        </a:spcAft>
        <a:defRPr sz="3300">
          <a:solidFill>
            <a:srgbClr val="88A44D"/>
          </a:solidFill>
          <a:latin typeface="Georgia" pitchFamily="18" charset="0"/>
          <a:cs typeface="B Titr" pitchFamily="2" charset="-78"/>
        </a:defRPr>
      </a:lvl4pPr>
      <a:lvl5pPr algn="ctr" rtl="1" eaLnBrk="0" fontAlgn="base" hangingPunct="0">
        <a:spcBef>
          <a:spcPct val="0"/>
        </a:spcBef>
        <a:spcAft>
          <a:spcPct val="0"/>
        </a:spcAft>
        <a:defRPr sz="3300">
          <a:solidFill>
            <a:srgbClr val="88A44D"/>
          </a:solidFill>
          <a:latin typeface="Georgia" pitchFamily="18" charset="0"/>
          <a:cs typeface="B Titr" pitchFamily="2" charset="-78"/>
        </a:defRPr>
      </a:lvl5pPr>
      <a:lvl6pPr marL="457200" algn="ctr" rtl="1" fontAlgn="base">
        <a:spcBef>
          <a:spcPct val="0"/>
        </a:spcBef>
        <a:spcAft>
          <a:spcPct val="0"/>
        </a:spcAft>
        <a:defRPr sz="3300">
          <a:solidFill>
            <a:srgbClr val="88A44D"/>
          </a:solidFill>
          <a:latin typeface="Georgia" pitchFamily="18" charset="0"/>
          <a:cs typeface="B Titr" pitchFamily="2" charset="-78"/>
        </a:defRPr>
      </a:lvl6pPr>
      <a:lvl7pPr marL="914400" algn="ctr" rtl="1" fontAlgn="base">
        <a:spcBef>
          <a:spcPct val="0"/>
        </a:spcBef>
        <a:spcAft>
          <a:spcPct val="0"/>
        </a:spcAft>
        <a:defRPr sz="3300">
          <a:solidFill>
            <a:srgbClr val="88A44D"/>
          </a:solidFill>
          <a:latin typeface="Georgia" pitchFamily="18" charset="0"/>
          <a:cs typeface="B Titr" pitchFamily="2" charset="-78"/>
        </a:defRPr>
      </a:lvl7pPr>
      <a:lvl8pPr marL="1371600" algn="ctr" rtl="1" fontAlgn="base">
        <a:spcBef>
          <a:spcPct val="0"/>
        </a:spcBef>
        <a:spcAft>
          <a:spcPct val="0"/>
        </a:spcAft>
        <a:defRPr sz="3300">
          <a:solidFill>
            <a:srgbClr val="88A44D"/>
          </a:solidFill>
          <a:latin typeface="Georgia" pitchFamily="18" charset="0"/>
          <a:cs typeface="B Titr" pitchFamily="2" charset="-78"/>
        </a:defRPr>
      </a:lvl8pPr>
      <a:lvl9pPr marL="1828800" algn="ctr" rtl="1" fontAlgn="base">
        <a:spcBef>
          <a:spcPct val="0"/>
        </a:spcBef>
        <a:spcAft>
          <a:spcPct val="0"/>
        </a:spcAft>
        <a:defRPr sz="3300">
          <a:solidFill>
            <a:srgbClr val="88A44D"/>
          </a:solidFill>
          <a:latin typeface="Georgia" pitchFamily="18" charset="0"/>
          <a:cs typeface="B Titr" pitchFamily="2" charset="-78"/>
        </a:defRPr>
      </a:lvl9pPr>
    </p:titleStyle>
    <p:bodyStyle>
      <a:lvl1pPr marL="273050" indent="-273050" algn="r" rtl="1"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r" rtl="1"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r" rtl="1" eaLnBrk="0" fontAlgn="base" hangingPunct="0">
        <a:spcBef>
          <a:spcPct val="20000"/>
        </a:spcBef>
        <a:spcAft>
          <a:spcPct val="0"/>
        </a:spcAft>
        <a:buClr>
          <a:srgbClr val="9BBB59"/>
        </a:buClr>
        <a:buSzPct val="75000"/>
        <a:buFont typeface="Wingdings 2" pitchFamily="18" charset="2"/>
        <a:buChar char=""/>
        <a:defRPr sz="2000" kern="1200">
          <a:solidFill>
            <a:schemeClr val="tx1"/>
          </a:solidFill>
          <a:latin typeface="+mn-lt"/>
          <a:ea typeface="+mn-ea"/>
          <a:cs typeface="+mn-cs"/>
        </a:defRPr>
      </a:lvl3pPr>
      <a:lvl4pPr marL="1096963" indent="-228600" algn="r" rtl="1" eaLnBrk="0" fontAlgn="base" hangingPunct="0">
        <a:spcBef>
          <a:spcPct val="20000"/>
        </a:spcBef>
        <a:spcAft>
          <a:spcPct val="0"/>
        </a:spcAft>
        <a:buClr>
          <a:srgbClr val="8064A2"/>
        </a:buClr>
        <a:buSzPct val="70000"/>
        <a:buFont typeface="Wingdings" pitchFamily="2" charset="2"/>
        <a:buChar char=""/>
        <a:defRPr sz="2000" kern="1200">
          <a:solidFill>
            <a:schemeClr val="tx2"/>
          </a:solidFill>
          <a:latin typeface="+mn-lt"/>
          <a:ea typeface="+mn-ea"/>
          <a:cs typeface="+mn-cs"/>
        </a:defRPr>
      </a:lvl4pPr>
      <a:lvl5pPr marL="1371600" indent="-228600" algn="r" rtl="1" eaLnBrk="0" fontAlgn="base" hangingPunct="0">
        <a:spcBef>
          <a:spcPct val="20000"/>
        </a:spcBef>
        <a:spcAft>
          <a:spcPct val="0"/>
        </a:spcAft>
        <a:buClr>
          <a:srgbClr val="4BACC6"/>
        </a:buClr>
        <a:buChar char="•"/>
        <a:defRPr sz="20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latin typeface="Arial" pitchFamily="34" charset="0"/>
                <a:cs typeface="Arial" pitchFamily="34" charset="0"/>
              </a:defRPr>
            </a:lvl1pPr>
          </a:lstStyle>
          <a:p>
            <a:pPr>
              <a:defRPr/>
            </a:pPr>
            <a:fld id="{5A8F0704-34C7-4EA8-A027-757F59AEC79D}" type="datetimeFigureOut">
              <a:rPr lang="fa-IR"/>
              <a:pPr>
                <a:defRPr/>
              </a:pPr>
              <a:t>1434/12/07</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latin typeface="Arial" pitchFamily="34" charset="0"/>
                <a:cs typeface="Arial" pitchFamily="34" charset="0"/>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latin typeface="Arial" pitchFamily="34" charset="0"/>
                <a:cs typeface="Arial" pitchFamily="34" charset="0"/>
              </a:defRPr>
            </a:lvl1pPr>
          </a:lstStyle>
          <a:p>
            <a:pPr>
              <a:defRPr/>
            </a:pPr>
            <a:fld id="{A8849574-6EE2-49A2-AC81-94EE8B922AC2}"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5351" r:id="rId1"/>
    <p:sldLayoutId id="2147485352" r:id="rId2"/>
    <p:sldLayoutId id="2147485353" r:id="rId3"/>
    <p:sldLayoutId id="2147485354" r:id="rId4"/>
    <p:sldLayoutId id="2147485355" r:id="rId5"/>
    <p:sldLayoutId id="2147485356" r:id="rId6"/>
    <p:sldLayoutId id="2147485357" r:id="rId7"/>
    <p:sldLayoutId id="2147485358" r:id="rId8"/>
    <p:sldLayoutId id="2147485359" r:id="rId9"/>
    <p:sldLayoutId id="2147485360" r:id="rId10"/>
    <p:sldLayoutId id="2147485361" r:id="rId11"/>
  </p:sldLayoutIdLst>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57313" y="2819400"/>
            <a:ext cx="6415087" cy="2824163"/>
          </a:xfrm>
        </p:spPr>
        <p:txBody>
          <a:bodyPr>
            <a:normAutofit fontScale="92500" lnSpcReduction="20000"/>
          </a:bodyPr>
          <a:lstStyle/>
          <a:p>
            <a:pPr eaLnBrk="1" fontAlgn="auto" hangingPunct="1">
              <a:spcAft>
                <a:spcPts val="0"/>
              </a:spcAft>
              <a:buFont typeface="Wingdings 2"/>
              <a:buNone/>
              <a:defRPr/>
            </a:pPr>
            <a:r>
              <a:rPr lang="fa-IR" sz="3000" dirty="0" smtClean="0">
                <a:solidFill>
                  <a:srgbClr val="0070C0"/>
                </a:solidFill>
                <a:cs typeface="B Yekan" pitchFamily="2" charset="-78"/>
              </a:rPr>
              <a:t>تحليل </a:t>
            </a:r>
            <a:r>
              <a:rPr lang="fa-IR" sz="3000" dirty="0" smtClean="0">
                <a:solidFill>
                  <a:srgbClr val="0070C0"/>
                </a:solidFill>
                <a:cs typeface="B Yekan" pitchFamily="2" charset="-78"/>
              </a:rPr>
              <a:t>ابن خلدون </a:t>
            </a:r>
            <a:r>
              <a:rPr lang="fa-IR" sz="3000" dirty="0" smtClean="0">
                <a:solidFill>
                  <a:srgbClr val="0070C0"/>
                </a:solidFill>
                <a:cs typeface="B Yekan" pitchFamily="2" charset="-78"/>
              </a:rPr>
              <a:t>از </a:t>
            </a:r>
            <a:r>
              <a:rPr lang="fa-IR" sz="3000" dirty="0" smtClean="0">
                <a:solidFill>
                  <a:srgbClr val="0070C0"/>
                </a:solidFill>
                <a:cs typeface="B Yekan" pitchFamily="2" charset="-78"/>
              </a:rPr>
              <a:t>اجتماع و اقتصاد در تمدن اسلامي</a:t>
            </a:r>
          </a:p>
          <a:p>
            <a:pPr eaLnBrk="1" fontAlgn="auto" hangingPunct="1">
              <a:spcAft>
                <a:spcPts val="0"/>
              </a:spcAft>
              <a:buFont typeface="Wingdings 2"/>
              <a:buNone/>
              <a:defRPr/>
            </a:pPr>
            <a:r>
              <a:rPr lang="fa-IR" sz="2600" dirty="0" smtClean="0">
                <a:solidFill>
                  <a:srgbClr val="0070C0"/>
                </a:solidFill>
                <a:cs typeface="B Yekan" pitchFamily="2" charset="-78"/>
              </a:rPr>
              <a:t>ويرايش: مهر 1392</a:t>
            </a:r>
          </a:p>
          <a:p>
            <a:pPr eaLnBrk="1" fontAlgn="auto" hangingPunct="1">
              <a:spcAft>
                <a:spcPts val="0"/>
              </a:spcAft>
              <a:buFont typeface="Wingdings 2"/>
              <a:buNone/>
              <a:defRPr/>
            </a:pPr>
            <a:endParaRPr lang="fa-IR" sz="2400" dirty="0" smtClean="0">
              <a:solidFill>
                <a:srgbClr val="250B55"/>
              </a:solidFill>
              <a:cs typeface="B Yekan" pitchFamily="2" charset="-78"/>
            </a:endParaRPr>
          </a:p>
          <a:p>
            <a:pPr eaLnBrk="1" fontAlgn="auto" hangingPunct="1">
              <a:spcAft>
                <a:spcPts val="0"/>
              </a:spcAft>
              <a:buFont typeface="Wingdings 2"/>
              <a:buNone/>
              <a:defRPr/>
            </a:pPr>
            <a:endParaRPr lang="fa-IR" sz="2400" dirty="0" smtClean="0">
              <a:solidFill>
                <a:srgbClr val="250B55"/>
              </a:solidFill>
              <a:cs typeface="B Yekan" pitchFamily="2" charset="-78"/>
            </a:endParaRPr>
          </a:p>
          <a:p>
            <a:pPr eaLnBrk="1" fontAlgn="auto" hangingPunct="1">
              <a:spcAft>
                <a:spcPts val="0"/>
              </a:spcAft>
              <a:buFont typeface="Wingdings 2"/>
              <a:buNone/>
              <a:defRPr/>
            </a:pPr>
            <a:endParaRPr lang="fa-IR" sz="2400" dirty="0" smtClean="0">
              <a:solidFill>
                <a:srgbClr val="250B55"/>
              </a:solidFill>
              <a:cs typeface="B Yekan" pitchFamily="2" charset="-78"/>
            </a:endParaRPr>
          </a:p>
          <a:p>
            <a:pPr eaLnBrk="1" fontAlgn="auto" hangingPunct="1">
              <a:spcAft>
                <a:spcPts val="0"/>
              </a:spcAft>
              <a:buFont typeface="Wingdings 2"/>
              <a:buNone/>
              <a:defRPr/>
            </a:pPr>
            <a:r>
              <a:rPr lang="fa-IR" sz="2400" dirty="0" smtClean="0">
                <a:solidFill>
                  <a:srgbClr val="250B55"/>
                </a:solidFill>
                <a:cs typeface="B Yekan" pitchFamily="2" charset="-78"/>
              </a:rPr>
              <a:t>دکتر محمد جواد شريف زاده</a:t>
            </a:r>
          </a:p>
          <a:p>
            <a:pPr eaLnBrk="1" fontAlgn="auto" hangingPunct="1">
              <a:spcAft>
                <a:spcPts val="0"/>
              </a:spcAft>
              <a:buFont typeface="Wingdings 2"/>
              <a:buNone/>
              <a:defRPr/>
            </a:pPr>
            <a:r>
              <a:rPr lang="fa-IR" sz="2400" dirty="0" smtClean="0">
                <a:solidFill>
                  <a:srgbClr val="250B55"/>
                </a:solidFill>
                <a:cs typeface="B Yekan" pitchFamily="2" charset="-78"/>
              </a:rPr>
              <a:t>دانشگاه امام صادق (ع)</a:t>
            </a:r>
          </a:p>
          <a:p>
            <a:pPr eaLnBrk="1" fontAlgn="auto" hangingPunct="1">
              <a:spcAft>
                <a:spcPts val="0"/>
              </a:spcAft>
              <a:buFont typeface="Wingdings 2"/>
              <a:buNone/>
              <a:defRPr/>
            </a:pPr>
            <a:endParaRPr lang="fa-IR" dirty="0"/>
          </a:p>
        </p:txBody>
      </p:sp>
      <p:sp>
        <p:nvSpPr>
          <p:cNvPr id="15363" name="Title 1"/>
          <p:cNvSpPr>
            <a:spLocks noGrp="1"/>
          </p:cNvSpPr>
          <p:nvPr>
            <p:ph type="ctrTitle"/>
          </p:nvPr>
        </p:nvSpPr>
        <p:spPr>
          <a:xfrm>
            <a:off x="755650" y="404813"/>
            <a:ext cx="7772400" cy="1368425"/>
          </a:xfrm>
        </p:spPr>
        <p:txBody>
          <a:bodyPr/>
          <a:lstStyle/>
          <a:p>
            <a:r>
              <a:rPr lang="fa-IR" sz="4800" b="1" dirty="0" smtClean="0">
                <a:solidFill>
                  <a:srgbClr val="FF0000"/>
                </a:solidFill>
              </a:rPr>
              <a:t>نظام هاي اقتصادي </a:t>
            </a:r>
            <a:endParaRPr lang="en-US" sz="4800" dirty="0" smtClean="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وي‍ژگي هاي باديه نشيني -1</a:t>
            </a:r>
            <a:endParaRPr lang="fa-IR" dirty="0"/>
          </a:p>
        </p:txBody>
      </p:sp>
      <p:sp>
        <p:nvSpPr>
          <p:cNvPr id="3" name="Content Placeholder 2"/>
          <p:cNvSpPr>
            <a:spLocks noGrp="1"/>
          </p:cNvSpPr>
          <p:nvPr>
            <p:ph sz="quarter" idx="1"/>
          </p:nvPr>
        </p:nvSpPr>
        <p:spPr/>
        <p:txBody>
          <a:bodyPr/>
          <a:lstStyle/>
          <a:p>
            <a:r>
              <a:rPr lang="fa-IR" sz="2400" dirty="0" smtClean="0"/>
              <a:t>ابن خلدون باديه نشينان را صاحب قدرت بالقوه اي مي داند که از عصبيت آنان نشات مي گيرد. او سادگي زندگي باديه نشينان را مي ستايد.</a:t>
            </a:r>
          </a:p>
          <a:p>
            <a:r>
              <a:rPr lang="fa-IR" sz="2400" dirty="0" smtClean="0"/>
              <a:t>شغل </a:t>
            </a:r>
            <a:r>
              <a:rPr lang="fa-IR" sz="2400" dirty="0"/>
              <a:t>اصلي باديه نشينيان کشاورزي يا دامپروري است. </a:t>
            </a:r>
            <a:r>
              <a:rPr lang="fa-IR" sz="2400" dirty="0" smtClean="0"/>
              <a:t>باديه نشينان تنها مي توانند ضروريات ساده زندگي خود را برآورده سازند.</a:t>
            </a:r>
            <a:endParaRPr lang="fa-IR" sz="2400" dirty="0"/>
          </a:p>
          <a:p>
            <a:r>
              <a:rPr lang="fa-IR" sz="2400" dirty="0"/>
              <a:t>باديه نشيني تنها براي قبايلي که داراي </a:t>
            </a:r>
            <a:r>
              <a:rPr lang="fa-IR" sz="2400" b="1" dirty="0"/>
              <a:t>عصبيت </a:t>
            </a:r>
            <a:r>
              <a:rPr lang="fa-IR" sz="2400" dirty="0"/>
              <a:t>هستند ميسر است. </a:t>
            </a:r>
            <a:r>
              <a:rPr lang="fa-IR" sz="2400" dirty="0" smtClean="0"/>
              <a:t>زيرا:</a:t>
            </a:r>
          </a:p>
          <a:p>
            <a:pPr lvl="1"/>
            <a:r>
              <a:rPr lang="fa-IR" dirty="0" smtClean="0"/>
              <a:t>زيرا بدي از همه خصال به آدمي نزديک تر است و از جمله خوي هايي که در ميان بشر رواج دارد ستمگري و تجاوز به يکديگر است. شهرها براي دفاع از خود برج و بارو و نگهبان دارند اما باديه نشينان براي دفاع تنها به دلاوران و جوانان جنگ آور خود چشم اميد دارند. انگيزه اين دسته براي دفاع از قبيله </a:t>
            </a:r>
            <a:r>
              <a:rPr lang="fa-IR" b="1" dirty="0" smtClean="0"/>
              <a:t>عصبيت ناشي از پيوندهاي خوني </a:t>
            </a:r>
            <a:r>
              <a:rPr lang="fa-IR" dirty="0" smtClean="0"/>
              <a:t>است. صص 242-239</a:t>
            </a:r>
            <a:endParaRPr lang="fa-IR" dirty="0"/>
          </a:p>
        </p:txBody>
      </p:sp>
    </p:spTree>
    <p:extLst>
      <p:ext uri="{BB962C8B-B14F-4D97-AF65-F5344CB8AC3E}">
        <p14:creationId xmlns:p14="http://schemas.microsoft.com/office/powerpoint/2010/main" val="4513004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وي‍ژگي هاي باديه نشيني </a:t>
            </a:r>
            <a:r>
              <a:rPr lang="fa-IR" dirty="0" smtClean="0"/>
              <a:t>-2</a:t>
            </a:r>
            <a:endParaRPr lang="fa-IR" dirty="0"/>
          </a:p>
        </p:txBody>
      </p:sp>
      <p:sp>
        <p:nvSpPr>
          <p:cNvPr id="3" name="Content Placeholder 2"/>
          <p:cNvSpPr>
            <a:spLocks noGrp="1"/>
          </p:cNvSpPr>
          <p:nvPr>
            <p:ph sz="quarter" idx="1"/>
          </p:nvPr>
        </p:nvSpPr>
        <p:spPr/>
        <p:txBody>
          <a:bodyPr/>
          <a:lstStyle/>
          <a:p>
            <a:r>
              <a:rPr lang="fa-IR" dirty="0" smtClean="0"/>
              <a:t>به گفته </a:t>
            </a:r>
            <a:r>
              <a:rPr lang="fa-IR" dirty="0"/>
              <a:t>ابن خلدون </a:t>
            </a:r>
            <a:r>
              <a:rPr lang="fa-IR" dirty="0" smtClean="0"/>
              <a:t>نسب </a:t>
            </a:r>
            <a:r>
              <a:rPr lang="fa-IR" dirty="0"/>
              <a:t>خالص تنها در ميان وحشيان بيابانگرد (مانند برخي قبايل عربي) ديده مي </a:t>
            </a:r>
            <a:r>
              <a:rPr lang="fa-IR" dirty="0" smtClean="0"/>
              <a:t>شود.</a:t>
            </a:r>
          </a:p>
          <a:p>
            <a:r>
              <a:rPr lang="fa-IR" dirty="0" smtClean="0"/>
              <a:t>به اعتقاد وي باديه </a:t>
            </a:r>
            <a:r>
              <a:rPr lang="fa-IR" dirty="0"/>
              <a:t>نشينان به خير و نيکي نزديکترند چرا که به زعم وي از آنان (به خلاف شهرنشينان که غوطه ور در لذت ها و عادات تجمل پرستي و ناز و نعمت اند و نهاد آنان به بسياري از خويهاي نکوهيده و بديها آلوده شده است) به دليل محدوديت داد و ستد و سادگي عادات و رسوم رفتارهاي بد و خويهاي ناپسند کمتري سر ميزند و از همين رو به فطرت نزديکترند. </a:t>
            </a:r>
            <a:r>
              <a:rPr lang="fa-IR" dirty="0" smtClean="0"/>
              <a:t>صص </a:t>
            </a:r>
            <a:r>
              <a:rPr lang="fa-IR" dirty="0"/>
              <a:t>232-231</a:t>
            </a:r>
          </a:p>
          <a:p>
            <a:endParaRPr lang="fa-IR" dirty="0"/>
          </a:p>
        </p:txBody>
      </p:sp>
    </p:spTree>
    <p:extLst>
      <p:ext uri="{BB962C8B-B14F-4D97-AF65-F5344CB8AC3E}">
        <p14:creationId xmlns:p14="http://schemas.microsoft.com/office/powerpoint/2010/main" val="33612301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ويژگي هاي شهرنشيني</a:t>
            </a:r>
            <a:endParaRPr lang="fa-IR" dirty="0"/>
          </a:p>
        </p:txBody>
      </p:sp>
      <p:sp>
        <p:nvSpPr>
          <p:cNvPr id="3" name="Content Placeholder 2"/>
          <p:cNvSpPr>
            <a:spLocks noGrp="1"/>
          </p:cNvSpPr>
          <p:nvPr>
            <p:ph sz="quarter" idx="1"/>
          </p:nvPr>
        </p:nvSpPr>
        <p:spPr/>
        <p:txBody>
          <a:bodyPr/>
          <a:lstStyle/>
          <a:p>
            <a:r>
              <a:rPr lang="fa-IR" dirty="0" smtClean="0"/>
              <a:t>اين خلدون معتقد است:</a:t>
            </a:r>
          </a:p>
          <a:p>
            <a:r>
              <a:rPr lang="fa-IR" dirty="0" smtClean="0"/>
              <a:t>شهرنشيني به منزله هدفي براي باديه نشينان است که به سوي آن در حرکتند و به کوشش و تلاش خود سرانجام از باديه نشيني به مطلوب خود نايل مي آيند. ص 230</a:t>
            </a:r>
          </a:p>
          <a:p>
            <a:r>
              <a:rPr lang="fa-IR" dirty="0" smtClean="0"/>
              <a:t>حرفه</a:t>
            </a:r>
            <a:r>
              <a:rPr lang="fa-IR" dirty="0"/>
              <a:t>‏ها و مشاغل شهرنشينان نسبت بمشاغل چادرنشينان بارورتر و مقرونتر برفاه است، زيرا عادات و رسوم زندگى آنان از حد ضروريات در ميگذرد و امور معاش ايشان بتناسب وسايلى كه در دسترس آنان هست ترقى ميكند</a:t>
            </a:r>
            <a:r>
              <a:rPr lang="fa-IR" dirty="0" smtClean="0"/>
              <a:t>. ص 225 /226</a:t>
            </a:r>
          </a:p>
          <a:p>
            <a:r>
              <a:rPr lang="fa-IR" dirty="0" smtClean="0"/>
              <a:t>شهرنشيني پايان اجتماع و عمران بشري است و سرانجام آن فساد و متنهاي بدي و دوري از نيکي است.ص232</a:t>
            </a:r>
            <a:endParaRPr lang="fa-IR" dirty="0"/>
          </a:p>
        </p:txBody>
      </p:sp>
    </p:spTree>
    <p:extLst>
      <p:ext uri="{BB962C8B-B14F-4D97-AF65-F5344CB8AC3E}">
        <p14:creationId xmlns:p14="http://schemas.microsoft.com/office/powerpoint/2010/main" val="29815422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غلبه، عصبيت و پادشاهي</a:t>
            </a:r>
            <a:endParaRPr lang="fa-IR" dirty="0"/>
          </a:p>
        </p:txBody>
      </p:sp>
      <p:sp>
        <p:nvSpPr>
          <p:cNvPr id="3" name="Content Placeholder 2"/>
          <p:cNvSpPr>
            <a:spLocks noGrp="1"/>
          </p:cNvSpPr>
          <p:nvPr>
            <p:ph sz="quarter" idx="1"/>
          </p:nvPr>
        </p:nvSpPr>
        <p:spPr>
          <a:xfrm>
            <a:off x="301752" y="1527048"/>
            <a:ext cx="8503920" cy="4638256"/>
          </a:xfrm>
        </p:spPr>
        <p:txBody>
          <a:bodyPr/>
          <a:lstStyle/>
          <a:p>
            <a:r>
              <a:rPr lang="fa-IR" sz="2400" dirty="0" smtClean="0"/>
              <a:t>ابن خلدون منشا قدرت در دنياي قديم را غلبه و عصبيت مي داند و بخش مهمي از پويايي هاي سياسي،‌اقتصادي و اجتماعي را بر اساس آن تحليل مي کند.</a:t>
            </a:r>
          </a:p>
          <a:p>
            <a:r>
              <a:rPr lang="fa-IR" sz="2400" dirty="0" smtClean="0"/>
              <a:t>تحليل ابن خلدون به صورت زير است:</a:t>
            </a:r>
          </a:p>
          <a:p>
            <a:pPr lvl="1"/>
            <a:r>
              <a:rPr lang="fa-IR" sz="2200" dirty="0" smtClean="0"/>
              <a:t>تجاوز و ستم در طبع حيواني بشر نهفته است و از اين رو اجتماع نياز به حاکمي دارد که از اين تجاوز جلوگيري کند. ص 79</a:t>
            </a:r>
          </a:p>
          <a:p>
            <a:pPr lvl="1"/>
            <a:r>
              <a:rPr lang="fa-IR" sz="2200" dirty="0" smtClean="0"/>
              <a:t>رياست تنها از راه قدرت و غلبه به دست مي آيد. ص 248</a:t>
            </a:r>
          </a:p>
          <a:p>
            <a:pPr lvl="1"/>
            <a:r>
              <a:rPr lang="fa-IR" sz="2200" dirty="0" smtClean="0"/>
              <a:t>از اين رو رياست همواره به خداوندان عصبيت اختصاص دارد. ص 248 </a:t>
            </a:r>
          </a:p>
          <a:p>
            <a:pPr lvl="1"/>
            <a:r>
              <a:rPr lang="fa-IR" sz="2200" dirty="0"/>
              <a:t>چرا </a:t>
            </a:r>
            <a:r>
              <a:rPr lang="fa-IR" sz="2200" dirty="0" smtClean="0"/>
              <a:t>که: عصبيت نيرويي است که به قدرت آن مي توان بشر را مقهور ساخت. ص 80</a:t>
            </a:r>
          </a:p>
          <a:p>
            <a:pPr lvl="1"/>
            <a:endParaRPr lang="fa-IR" sz="2000" dirty="0" smtClean="0"/>
          </a:p>
          <a:p>
            <a:endParaRPr lang="fa-IR" sz="2400" dirty="0"/>
          </a:p>
        </p:txBody>
      </p:sp>
    </p:spTree>
    <p:extLst>
      <p:ext uri="{BB962C8B-B14F-4D97-AF65-F5344CB8AC3E}">
        <p14:creationId xmlns:p14="http://schemas.microsoft.com/office/powerpoint/2010/main" val="41183044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غلبه، عصبيت و </a:t>
            </a:r>
            <a:r>
              <a:rPr lang="fa-IR" dirty="0" smtClean="0"/>
              <a:t>پادشاهي -2</a:t>
            </a:r>
            <a:endParaRPr lang="fa-IR" dirty="0"/>
          </a:p>
        </p:txBody>
      </p:sp>
      <p:sp>
        <p:nvSpPr>
          <p:cNvPr id="3" name="Content Placeholder 2"/>
          <p:cNvSpPr>
            <a:spLocks noGrp="1"/>
          </p:cNvSpPr>
          <p:nvPr>
            <p:ph sz="quarter" idx="1"/>
          </p:nvPr>
        </p:nvSpPr>
        <p:spPr/>
        <p:txBody>
          <a:bodyPr/>
          <a:lstStyle/>
          <a:p>
            <a:pPr lvl="1"/>
            <a:r>
              <a:rPr lang="fa-IR" dirty="0" smtClean="0"/>
              <a:t>ابن خلدون معتقد است عصبيت </a:t>
            </a:r>
            <a:r>
              <a:rPr lang="fa-IR" dirty="0"/>
              <a:t>به وي‍ژه در نبرد و زد و خورد و کشتار ضرورت کامل دارد. </a:t>
            </a:r>
            <a:r>
              <a:rPr lang="fa-IR" dirty="0" smtClean="0"/>
              <a:t>چرا که عضو </a:t>
            </a:r>
            <a:r>
              <a:rPr lang="fa-IR" dirty="0"/>
              <a:t>هر خانداني وقتي ببيند به يکي از </a:t>
            </a:r>
            <a:r>
              <a:rPr lang="fa-IR" dirty="0" smtClean="0"/>
              <a:t>نزديکان </a:t>
            </a:r>
            <a:r>
              <a:rPr lang="fa-IR" dirty="0"/>
              <a:t>وي ستمي رسيده يا نسبت به او دشمني و کينه توزي شده است در خود احساس زبوني و خواري مي کند. ص 241</a:t>
            </a:r>
          </a:p>
          <a:p>
            <a:pPr lvl="1"/>
            <a:r>
              <a:rPr lang="fa-IR" dirty="0" smtClean="0"/>
              <a:t>عصبيت </a:t>
            </a:r>
            <a:r>
              <a:rPr lang="fa-IR" dirty="0"/>
              <a:t>از راه پيوندهاي نسبي و و ابستگي خاندانها به يکديگر يا مفهومي مشابه آن مانند ولاء‌ و حلف حاصل مي شود.  ص 242</a:t>
            </a:r>
          </a:p>
          <a:p>
            <a:pPr lvl="1"/>
            <a:r>
              <a:rPr lang="fa-IR" dirty="0"/>
              <a:t>نسب خالص تنها در ميان وحشيان بيابانگرد ديده مي شود. ص 244</a:t>
            </a:r>
          </a:p>
          <a:p>
            <a:pPr lvl="1"/>
            <a:r>
              <a:rPr lang="fa-IR" dirty="0"/>
              <a:t>در درون يک قبيله يا </a:t>
            </a:r>
            <a:r>
              <a:rPr lang="fa-IR" dirty="0" smtClean="0"/>
              <a:t>تيره، </a:t>
            </a:r>
            <a:r>
              <a:rPr lang="fa-IR" dirty="0"/>
              <a:t>رياست به خانداني مي رسد که عصبيت و نفوذ آنان بيشتر از ساير اعضاي آن قبيله يا تيره باشد. ص 248</a:t>
            </a:r>
          </a:p>
          <a:p>
            <a:pPr lvl="1"/>
            <a:r>
              <a:rPr lang="fa-IR" dirty="0"/>
              <a:t>نهايت حسب در اعقاب يک نيا چهار پشت است. ص 259</a:t>
            </a:r>
          </a:p>
          <a:p>
            <a:endParaRPr lang="fa-IR" dirty="0"/>
          </a:p>
        </p:txBody>
      </p:sp>
    </p:spTree>
    <p:extLst>
      <p:ext uri="{BB962C8B-B14F-4D97-AF65-F5344CB8AC3E}">
        <p14:creationId xmlns:p14="http://schemas.microsoft.com/office/powerpoint/2010/main" val="39177334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مراحل دولت -1</a:t>
            </a:r>
            <a:endParaRPr lang="fa-IR" dirty="0"/>
          </a:p>
        </p:txBody>
      </p:sp>
      <p:sp>
        <p:nvSpPr>
          <p:cNvPr id="3" name="Content Placeholder 2"/>
          <p:cNvSpPr>
            <a:spLocks noGrp="1"/>
          </p:cNvSpPr>
          <p:nvPr>
            <p:ph sz="quarter" idx="1"/>
          </p:nvPr>
        </p:nvSpPr>
        <p:spPr/>
        <p:txBody>
          <a:bodyPr/>
          <a:lstStyle/>
          <a:p>
            <a:r>
              <a:rPr lang="fa-IR" sz="2400" dirty="0" smtClean="0"/>
              <a:t>ابن خلدون معتقد است دولت ها هم مانند مردم عمرهاي طبيعي دارند. ص 324</a:t>
            </a:r>
          </a:p>
          <a:p>
            <a:r>
              <a:rPr lang="fa-IR" sz="2400" dirty="0" smtClean="0"/>
              <a:t>از نگاه او مراحل دولت و نقش علّي اين مراحل در تبيين تحول احوال خداوندان قدرت به شرح زير است:</a:t>
            </a:r>
          </a:p>
          <a:p>
            <a:pPr lvl="1"/>
            <a:r>
              <a:rPr lang="fa-IR" dirty="0" smtClean="0"/>
              <a:t>مرحله اول: پیروزی و حفظ عصبیت</a:t>
            </a:r>
          </a:p>
          <a:p>
            <a:pPr lvl="2"/>
            <a:r>
              <a:rPr lang="fa-IR" sz="2200" dirty="0" smtClean="0"/>
              <a:t>مرحله نخستين، دوران پيروزى به هدف و طلب و چيرگى بر مدافع و مخالف و استيلا يافتن بر كشور و گرفتن آن از دست دولت پيشين است. </a:t>
            </a:r>
          </a:p>
          <a:p>
            <a:pPr lvl="2"/>
            <a:r>
              <a:rPr lang="fa-IR" sz="2200" dirty="0" smtClean="0"/>
              <a:t>اين امر بر مقتضاى عصبيتى است كه بوسيله آن پيروزى و غلبه روى داده و عصبيت مزبور در اين مرحله هنوز در ميان آنان پايدار و مستقر است</a:t>
            </a:r>
            <a:r>
              <a:rPr lang="fa-IR" dirty="0" smtClean="0"/>
              <a:t>.</a:t>
            </a:r>
          </a:p>
          <a:p>
            <a:endParaRPr lang="fa-IR" sz="2400" dirty="0" smtClean="0"/>
          </a:p>
          <a:p>
            <a:endParaRPr lang="fa-IR" sz="2400" dirty="0"/>
          </a:p>
        </p:txBody>
      </p:sp>
    </p:spTree>
    <p:extLst>
      <p:ext uri="{BB962C8B-B14F-4D97-AF65-F5344CB8AC3E}">
        <p14:creationId xmlns:p14="http://schemas.microsoft.com/office/powerpoint/2010/main" val="3260004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مراحل دولت -2</a:t>
            </a:r>
            <a:endParaRPr lang="en-US" dirty="0"/>
          </a:p>
        </p:txBody>
      </p:sp>
      <p:sp>
        <p:nvSpPr>
          <p:cNvPr id="3" name="Content Placeholder 2"/>
          <p:cNvSpPr>
            <a:spLocks noGrp="1"/>
          </p:cNvSpPr>
          <p:nvPr>
            <p:ph sz="quarter" idx="1"/>
          </p:nvPr>
        </p:nvSpPr>
        <p:spPr/>
        <p:txBody>
          <a:bodyPr/>
          <a:lstStyle/>
          <a:p>
            <a:pPr lvl="1"/>
            <a:r>
              <a:rPr lang="fa-IR" dirty="0"/>
              <a:t>مرحله دوم</a:t>
            </a:r>
            <a:r>
              <a:rPr lang="fa-IR" dirty="0" smtClean="0"/>
              <a:t>: استبداد </a:t>
            </a:r>
            <a:r>
              <a:rPr lang="fa-IR" dirty="0"/>
              <a:t>حاکمان و کنار زدن اهل عصبیت </a:t>
            </a:r>
          </a:p>
          <a:p>
            <a:pPr lvl="2"/>
            <a:r>
              <a:rPr lang="fa-IR" sz="2200" dirty="0"/>
              <a:t>مرحله </a:t>
            </a:r>
            <a:r>
              <a:rPr lang="fa-IR" sz="2200" dirty="0" smtClean="0"/>
              <a:t>دوم دوران </a:t>
            </a:r>
            <a:r>
              <a:rPr lang="fa-IR" sz="2200" dirty="0"/>
              <a:t>خودكامگى (حكومت مطلق) و تسلط يافتن بر قبيله خويش و مهار كردن آنان از دست درازى به مشاركت و مساهمت در امر كشوردارى است. و خدايگان دولت در اين مرحله به برگزيدن رجال و گرفتن موالى و دست‏پروردگان همت مى‏گمارد و بر عده اين گروه مى‏افزايد تا ميدان را بر اهل عصبيت و عشيره خويش، آنان كه در نسب وى هم سهم و در بهره‏بردارى از ملك، شريك و انباز وى مى‏باشند تنگ كند. </a:t>
            </a:r>
          </a:p>
          <a:p>
            <a:pPr lvl="1"/>
            <a:r>
              <a:rPr lang="fa-IR" dirty="0" smtClean="0"/>
              <a:t>مرحله </a:t>
            </a:r>
            <a:r>
              <a:rPr lang="fa-IR" dirty="0"/>
              <a:t>سوم: </a:t>
            </a:r>
            <a:r>
              <a:rPr lang="fa-IR" dirty="0" smtClean="0"/>
              <a:t>آسودگی </a:t>
            </a:r>
            <a:r>
              <a:rPr lang="fa-IR" dirty="0"/>
              <a:t>و استفاده از مواهب مادی</a:t>
            </a:r>
          </a:p>
          <a:p>
            <a:pPr lvl="2"/>
            <a:r>
              <a:rPr lang="fa-IR" sz="2200" dirty="0" smtClean="0"/>
              <a:t>مرحله سوم دوران آسودگى و آرامش خدايگان دولت براى برخوردارى‏ و بدست آوردن نتايج و ثمرات پادشاهى است. نتايجى كه طبايع بشر بدانها دلبسته و آرزومند است مانند كسب ثروت و بيادگار گذاشتن آثار جاويد و نام آورى و شهرت‏طلبى. از اين رو تمام هم خود را مصروف امور خراج ستانى و موازنه دخل و خرج و محاسبه هزينه‏ها (و مستمريها) و ميانه روى در آنها ميكند و به بر آوردن بناهاى زيبا و كاخها و دژهاى عظيم و شهرها و آبادانيهاى پهناور و معابد بلند همت ميگمارد.</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مراحل دولت -3</a:t>
            </a:r>
            <a:endParaRPr lang="fa-IR" dirty="0"/>
          </a:p>
        </p:txBody>
      </p:sp>
      <p:sp>
        <p:nvSpPr>
          <p:cNvPr id="3" name="Content Placeholder 2"/>
          <p:cNvSpPr>
            <a:spLocks noGrp="1"/>
          </p:cNvSpPr>
          <p:nvPr>
            <p:ph sz="quarter" idx="1"/>
          </p:nvPr>
        </p:nvSpPr>
        <p:spPr/>
        <p:txBody>
          <a:bodyPr/>
          <a:lstStyle/>
          <a:p>
            <a:pPr lvl="1"/>
            <a:r>
              <a:rPr lang="fa-IR" dirty="0"/>
              <a:t>مرحله چهارم: قانع شدن به دستاوردهای پیشینیان</a:t>
            </a:r>
          </a:p>
          <a:p>
            <a:pPr lvl="2">
              <a:buNone/>
            </a:pPr>
            <a:r>
              <a:rPr lang="fa-IR" sz="2200" dirty="0"/>
              <a:t>مرحله چهارم دوران خرسندى (قناعت) و مسالمت‏جويى است و رئيس دولت در اين مرحله بآنچه گذشتگان وى پايه گذارى كرده‏اند قانع ميشود و با پادشاهان همانند خويش راه مسالمت‏جويى پيش ميگيرد.</a:t>
            </a:r>
          </a:p>
          <a:p>
            <a:pPr lvl="1"/>
            <a:r>
              <a:rPr lang="fa-IR" dirty="0"/>
              <a:t>مرحله پنجم: مرحله اسراف و تبذیر</a:t>
            </a:r>
          </a:p>
          <a:p>
            <a:pPr lvl="2"/>
            <a:r>
              <a:rPr lang="fa-IR" sz="2200" dirty="0"/>
              <a:t>مرحله پنجم دوران اسراف و تبذير است و رئيس دولت در اين مرحله آنچه را كه پيشينيان او گرد آورده‏اند در راه شهوت‏رانيها و لذايذ نفسانى و بذل و بخشش‏ بر خواص و نديمان خويش در محفلها و مجالس عيش تلف ميكند. </a:t>
            </a:r>
          </a:p>
          <a:p>
            <a:pPr lvl="2"/>
            <a:r>
              <a:rPr lang="fa-IR" sz="2200" dirty="0"/>
              <a:t>در اين مرحله طبيعت فرسودگى و پيرى بدولت راه مييابد و بيمارى مزمنى كه كمتر ميتواند خود را از آن برهاند و با آن وضع درمان ناپذير ميشود بر آن استيلا مى‏يابد تا آنكه سرانجام منقرض ميگردد.</a:t>
            </a:r>
          </a:p>
          <a:p>
            <a:pPr lvl="1"/>
            <a:r>
              <a:rPr lang="fa-IR" dirty="0"/>
              <a:t>ابن خلدون در فصل سیزدهم باب سوم مقدمه به تفصیل درباره رابطه تجمل گرایی و سقوط دولت سخن گفته است. صص 324-320</a:t>
            </a:r>
            <a:endParaRPr lang="en-US" dirty="0"/>
          </a:p>
          <a:p>
            <a:endParaRPr lang="fa-IR" sz="2800" dirty="0"/>
          </a:p>
        </p:txBody>
      </p:sp>
    </p:spTree>
    <p:extLst>
      <p:ext uri="{BB962C8B-B14F-4D97-AF65-F5344CB8AC3E}">
        <p14:creationId xmlns:p14="http://schemas.microsoft.com/office/powerpoint/2010/main" val="19525156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آراي اقتصادي ابن خلدون</a:t>
            </a:r>
            <a:endParaRPr lang="fa-IR" dirty="0"/>
          </a:p>
        </p:txBody>
      </p:sp>
      <p:sp>
        <p:nvSpPr>
          <p:cNvPr id="3" name="Content Placeholder 2"/>
          <p:cNvSpPr>
            <a:spLocks noGrp="1"/>
          </p:cNvSpPr>
          <p:nvPr>
            <p:ph sz="quarter" idx="1"/>
          </p:nvPr>
        </p:nvSpPr>
        <p:spPr/>
        <p:txBody>
          <a:bodyPr/>
          <a:lstStyle/>
          <a:p>
            <a:r>
              <a:rPr lang="fa-IR" sz="2400" dirty="0" smtClean="0"/>
              <a:t>ابن خلدون در سه جاي مقدمه از مسايل اقتصادي سخن مي گويد:</a:t>
            </a:r>
          </a:p>
          <a:p>
            <a:pPr lvl="1"/>
            <a:r>
              <a:rPr lang="fa-IR" sz="2400" dirty="0" smtClean="0"/>
              <a:t>در باب سوم هنگام بحث از دولت و سياست هاي آن</a:t>
            </a:r>
          </a:p>
          <a:p>
            <a:pPr lvl="1"/>
            <a:r>
              <a:rPr lang="fa-IR" sz="2400" dirty="0" smtClean="0"/>
              <a:t>در باب چهارم هنگام تحليل شهر نشيني و مقايسه ثروت شهرهاي مختلف</a:t>
            </a:r>
          </a:p>
          <a:p>
            <a:pPr lvl="1"/>
            <a:r>
              <a:rPr lang="fa-IR" sz="2400" dirty="0" smtClean="0"/>
              <a:t>در باب پنجم هنگام بحث درباره معاش و راه هاي کسب آن</a:t>
            </a:r>
          </a:p>
          <a:p>
            <a:pPr marL="593725" lvl="2" indent="0">
              <a:buNone/>
            </a:pPr>
            <a:endParaRPr lang="fa-IR" dirty="0" smtClean="0"/>
          </a:p>
        </p:txBody>
      </p:sp>
    </p:spTree>
    <p:extLst>
      <p:ext uri="{BB962C8B-B14F-4D97-AF65-F5344CB8AC3E}">
        <p14:creationId xmlns:p14="http://schemas.microsoft.com/office/powerpoint/2010/main" val="533849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درباره خراج ستانی</a:t>
            </a:r>
            <a:endParaRPr lang="en-US" dirty="0"/>
          </a:p>
        </p:txBody>
      </p:sp>
      <p:sp>
        <p:nvSpPr>
          <p:cNvPr id="3" name="Content Placeholder 2"/>
          <p:cNvSpPr>
            <a:spLocks noGrp="1"/>
          </p:cNvSpPr>
          <p:nvPr>
            <p:ph sz="quarter" idx="1"/>
          </p:nvPr>
        </p:nvSpPr>
        <p:spPr/>
        <p:txBody>
          <a:bodyPr/>
          <a:lstStyle/>
          <a:p>
            <a:r>
              <a:rPr lang="fa-IR" sz="2400" dirty="0" smtClean="0"/>
              <a:t>ابن خلدون رابطه نرخ مالیات و عواید مالیاتی را چنین توضیح می دهد: </a:t>
            </a:r>
            <a:endParaRPr lang="fa-IR" sz="2400" dirty="0" smtClean="0"/>
          </a:p>
          <a:p>
            <a:pPr lvl="1"/>
            <a:r>
              <a:rPr lang="fa-IR" dirty="0" smtClean="0"/>
              <a:t>بايد دانست كه وضع خراج ستانى در آغاز تشكيل دولت از لحاظ تقسيم بندى وظايف خراجگزاران اندك و از نظر مجموعه عوايدى كه بدست ميآيد فراوانست و در پايان دولت بر </a:t>
            </a:r>
            <a:r>
              <a:rPr lang="fa-IR" dirty="0" smtClean="0"/>
              <a:t>عكس، </a:t>
            </a:r>
            <a:r>
              <a:rPr lang="fa-IR" dirty="0" smtClean="0"/>
              <a:t>تقسيم بندى و ميزان تكاليفى كه بر مردم تحميل ميكنند فراوان و گوناگون است ولى با همه اين مجموعه عوايد دولت اندكست. 536</a:t>
            </a:r>
          </a:p>
          <a:p>
            <a:r>
              <a:rPr lang="fa-IR" sz="2400" dirty="0" smtClean="0"/>
              <a:t>وی این پدیده را چنین تبیین می کند: </a:t>
            </a:r>
          </a:p>
          <a:p>
            <a:pPr lvl="1"/>
            <a:r>
              <a:rPr lang="fa-IR" dirty="0" smtClean="0"/>
              <a:t>هنگامى كه ميزان تقسيم بندى و تكاليف كه بر رعايا تحميل ميكنند اندك باشد مردم با شيفتگى و پشت كار بكوشش و فعاليت ميپردازند و در نتيجه آبادانى بطور روز افزون توسعه مى‏يابد زيرا در نتيجه كمى باج و ناچيز بودن مقدار خراج، نيكو حال ميشوند و زندگانى آنان قرين بهبود و رفاه ميگردد. و هر گاه آبادانى توسعه يابد بر شماره تكاليف و تقسيم بندى خراج‏ستانى افزوده ميشود و در نتيجه خراج كه از مجموعه تكاليف مزبور بدست ميآيد نيز فزونى مى‏يابد. </a:t>
            </a:r>
          </a:p>
          <a:p>
            <a:endParaRPr lang="en-US" sz="2400" dirty="0" smtClean="0"/>
          </a:p>
          <a:p>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fa-IR" dirty="0" smtClean="0"/>
              <a:t>اهمیت ابن خلدون</a:t>
            </a:r>
            <a:endParaRPr lang="fa-IR" dirty="0"/>
          </a:p>
        </p:txBody>
      </p:sp>
      <p:sp>
        <p:nvSpPr>
          <p:cNvPr id="16387" name="Content Placeholder 2"/>
          <p:cNvSpPr>
            <a:spLocks noGrp="1"/>
          </p:cNvSpPr>
          <p:nvPr>
            <p:ph sz="quarter" idx="1"/>
          </p:nvPr>
        </p:nvSpPr>
        <p:spPr>
          <a:xfrm>
            <a:off x="285720" y="1527174"/>
            <a:ext cx="8520143" cy="4830783"/>
          </a:xfrm>
        </p:spPr>
        <p:txBody>
          <a:bodyPr/>
          <a:lstStyle/>
          <a:p>
            <a:pPr>
              <a:defRPr/>
            </a:pPr>
            <a:r>
              <a:rPr lang="fa-IR" sz="2400" dirty="0" smtClean="0"/>
              <a:t>سوال مهم: قانونمندی های حاکم بر زندگی اقتصادی در تمدن اسلامی چه بوده است؟ </a:t>
            </a:r>
          </a:p>
          <a:p>
            <a:pPr>
              <a:defRPr/>
            </a:pPr>
            <a:r>
              <a:rPr lang="fa-IR" sz="2400" dirty="0" smtClean="0"/>
              <a:t>شاید یکی از بهترین پاسخ های موجود نظریه ای باشد که ابن خلدون درباره جوامع اسلامی و پویایی های درونی آن عرضه کرده است.</a:t>
            </a:r>
          </a:p>
          <a:p>
            <a:pPr>
              <a:defRPr/>
            </a:pPr>
            <a:r>
              <a:rPr lang="fa-IR" sz="2400" dirty="0" smtClean="0"/>
              <a:t>پاسخ ابن خلدون دارای چند وجه ممیزه مهم است:</a:t>
            </a:r>
          </a:p>
          <a:p>
            <a:pPr lvl="1">
              <a:defRPr/>
            </a:pPr>
            <a:r>
              <a:rPr lang="fa-IR" sz="2400" dirty="0" smtClean="0"/>
              <a:t>ابن خلدون در قرن هشتم هجری (پس از استیلای مغول بر مشرق اسلامی) می زیست و بالطبع به اوضاع و احوال تمدن اسلامی پیش و پس از افول آن احاطه مناسب داشت.</a:t>
            </a:r>
          </a:p>
          <a:p>
            <a:pPr lvl="1">
              <a:defRPr/>
            </a:pPr>
            <a:r>
              <a:rPr lang="fa-IR" sz="2400" dirty="0" smtClean="0"/>
              <a:t>وی به سبب زندگی پر فراز و نشیب خود و خانواده اش بخش های مهمی از سرزمین های غرب اسلامی و مصر را از نزدیک دیده بود؛ ضمن آنکه سفرهايي نيز به مشرق اسلامي کرده بود.</a:t>
            </a:r>
          </a:p>
          <a:p>
            <a:pPr lvl="1">
              <a:defRPr/>
            </a:pPr>
            <a:r>
              <a:rPr lang="fa-IR" sz="2400" dirty="0" smtClean="0"/>
              <a:t>از همین رو می توان ادعا کرد نظریه عمران ابن خلدون در مقایسه با نظریاتی مانند شیوه تولید آسیایی مارکس توانایی بیشتری برای تبیین واقعیت حیات اقتصادی و اجتماعی در تمدن اسلامی دارد.</a:t>
            </a:r>
          </a:p>
          <a:p>
            <a:pPr marL="274638" lvl="1" indent="0">
              <a:buNone/>
              <a:defRPr/>
            </a:pPr>
            <a:endParaRPr lang="fa-IR" sz="2000" dirty="0" smtClean="0"/>
          </a:p>
          <a:p>
            <a:pPr>
              <a:defRPr/>
            </a:pPr>
            <a:endParaRPr lang="fa-IR" sz="24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درباره خراج </a:t>
            </a:r>
            <a:r>
              <a:rPr lang="fa-IR" dirty="0" smtClean="0"/>
              <a:t>ستانی -2</a:t>
            </a:r>
            <a:endParaRPr lang="fa-IR" dirty="0"/>
          </a:p>
        </p:txBody>
      </p:sp>
      <p:sp>
        <p:nvSpPr>
          <p:cNvPr id="3" name="Content Placeholder 2"/>
          <p:cNvSpPr>
            <a:spLocks noGrp="1"/>
          </p:cNvSpPr>
          <p:nvPr>
            <p:ph sz="quarter" idx="1"/>
          </p:nvPr>
        </p:nvSpPr>
        <p:spPr/>
        <p:txBody>
          <a:bodyPr/>
          <a:lstStyle/>
          <a:p>
            <a:pPr lvl="1"/>
            <a:r>
              <a:rPr lang="fa-IR" dirty="0" smtClean="0"/>
              <a:t>(اما وقتی در مراحل واپسین حیات دولت مالیات ها افزایش یابد) آنگاه (</a:t>
            </a:r>
            <a:r>
              <a:rPr lang="fa-IR" dirty="0"/>
              <a:t>رعيت بهبود زندگى و نيكو حالى پيشين را از دست ميدهد) و از اشتياق به آبادانى باز مى‏ايستد زيرا وقتى كه مخارج و وام‏ها و ميزان خراجگزارى خود را با مقدار بهره‏بردارى و سود </a:t>
            </a:r>
            <a:r>
              <a:rPr lang="fa-IR" dirty="0" smtClean="0"/>
              <a:t>خود ميسنجد </a:t>
            </a:r>
            <a:r>
              <a:rPr lang="fa-IR" dirty="0"/>
              <a:t>و مى‏بيند سود اندكى برميدارد آن وقت در ورطه نوميدى غوطه‏ور ميشود از اين رو جمعيت بسيارى بكلى از آبادانى دست ميكشند.</a:t>
            </a:r>
          </a:p>
          <a:p>
            <a:r>
              <a:rPr lang="fa-IR" sz="2400" dirty="0"/>
              <a:t>ابن خلدون سرانجام نتیجه می گیرد: </a:t>
            </a:r>
          </a:p>
          <a:p>
            <a:pPr lvl="1"/>
            <a:r>
              <a:rPr lang="fa-IR" dirty="0"/>
              <a:t>هر گاه باين اصول پى ببرى ميتوانى دريابى كه قوى‏ترين موجبات آبادانى و توليد ثروت عبارت از تقليل (مقدار تقسيم‏بنديها و تكاليف و تحميلات) «يا ماليات‏ها» بر آباد كنندگان است تا جايى كه امكان‏پذير باشد چه از اين راه روح پشتكار و فعاليت براى آبادانى در مردم بيدار ميشود چه يقين ميكنند از آن سود ميبرند و بهره‏بردارى ميكنند.</a:t>
            </a:r>
            <a:endParaRPr lang="en-US" dirty="0"/>
          </a:p>
          <a:p>
            <a:endParaRPr lang="fa-IR" dirty="0"/>
          </a:p>
        </p:txBody>
      </p:sp>
    </p:spTree>
    <p:extLst>
      <p:ext uri="{BB962C8B-B14F-4D97-AF65-F5344CB8AC3E}">
        <p14:creationId xmlns:p14="http://schemas.microsoft.com/office/powerpoint/2010/main" val="13202014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3200" dirty="0" smtClean="0"/>
              <a:t>درباره بازرگانی سلطان و نتایج آن بر رعایا</a:t>
            </a:r>
            <a:endParaRPr lang="en-US" sz="3200" dirty="0"/>
          </a:p>
        </p:txBody>
      </p:sp>
      <p:sp>
        <p:nvSpPr>
          <p:cNvPr id="3" name="Content Placeholder 2"/>
          <p:cNvSpPr>
            <a:spLocks noGrp="1"/>
          </p:cNvSpPr>
          <p:nvPr>
            <p:ph sz="quarter" idx="1"/>
          </p:nvPr>
        </p:nvSpPr>
        <p:spPr/>
        <p:txBody>
          <a:bodyPr/>
          <a:lstStyle/>
          <a:p>
            <a:r>
              <a:rPr lang="fa-IR" sz="2400" dirty="0" smtClean="0"/>
              <a:t>ابن خلدون معتقد است بازرگانى سلطان براى رعايا زيان بخش و مايه تباهى خراج ستانى است‏.</a:t>
            </a:r>
          </a:p>
          <a:p>
            <a:r>
              <a:rPr lang="fa-IR" sz="2400" dirty="0" smtClean="0"/>
              <a:t>به گفته او اگر سلطان با ثروت عظیم خود (که از همه بازرگانان بیشتر است) مشغول خرید کالا برای تجارت شود در بازار کمبود کالا پدید می آید و بازرگانان در رقابتی </a:t>
            </a:r>
            <a:r>
              <a:rPr lang="fa-IR" sz="2400" dirty="0" smtClean="0"/>
              <a:t>نابرابر، </a:t>
            </a:r>
            <a:r>
              <a:rPr lang="fa-IR" sz="2400" dirty="0" smtClean="0"/>
              <a:t>ناامید می شوند</a:t>
            </a:r>
            <a:r>
              <a:rPr lang="fa-IR" sz="2400" dirty="0" smtClean="0"/>
              <a:t>.</a:t>
            </a:r>
          </a:p>
          <a:p>
            <a:r>
              <a:rPr lang="fa-IR" sz="2400" dirty="0" smtClean="0"/>
              <a:t>ضمن </a:t>
            </a:r>
            <a:r>
              <a:rPr lang="fa-IR" sz="2400" dirty="0" smtClean="0"/>
              <a:t>اینکه دولت به خاطر قدرت خود گاهی کالاها را به قیمت بسیار بالاتر به رعایا می فروشد و باعث خلل به کار آنان می شود. در چنین شرایطی خراج که منبع ثروت سلطان است نقصان می پذیرد. او می گوید:</a:t>
            </a:r>
          </a:p>
          <a:p>
            <a:pPr lvl="1"/>
            <a:r>
              <a:rPr lang="fa-IR" dirty="0"/>
              <a:t>و بايد دانست كه ثروت و توانگرى سلطان جز از راه خراج ستانى فزونى نمى‏يابد. .... ولى اگر سلطان راهى جز اين مانند كشاورزى يا بازرگانى در پيش گيرد بى‏شك با شتاب هر چه بيشتر برعايا زيان خواهد رسيد و مايه تباهى و نقصان خراج او خواهد شد و آبادانى كشورش آسيب خواهد ديد.</a:t>
            </a:r>
          </a:p>
          <a:p>
            <a:pPr lvl="1"/>
            <a:endParaRPr lang="en-US" dirty="0" smtClean="0">
              <a:solidFill>
                <a:schemeClr val="tx2"/>
              </a:solidFill>
            </a:endParaRPr>
          </a:p>
          <a:p>
            <a:pPr lvl="1"/>
            <a:endParaRPr lang="en-US" dirty="0" smtClean="0"/>
          </a:p>
          <a:p>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fa-IR" sz="3200" dirty="0"/>
              <a:t>درباره بازرگانی سلطان و نتایج آن بر </a:t>
            </a:r>
            <a:r>
              <a:rPr lang="fa-IR" sz="3200" dirty="0" smtClean="0"/>
              <a:t>رعایا-2</a:t>
            </a:r>
            <a:endParaRPr lang="fa-IR" sz="3200" dirty="0"/>
          </a:p>
        </p:txBody>
      </p:sp>
      <p:sp>
        <p:nvSpPr>
          <p:cNvPr id="3" name="Content Placeholder 2"/>
          <p:cNvSpPr>
            <a:spLocks noGrp="1"/>
          </p:cNvSpPr>
          <p:nvPr>
            <p:ph sz="quarter" idx="1"/>
          </p:nvPr>
        </p:nvSpPr>
        <p:spPr/>
        <p:txBody>
          <a:bodyPr/>
          <a:lstStyle/>
          <a:p>
            <a:pPr lvl="1"/>
            <a:r>
              <a:rPr lang="fa-IR" dirty="0"/>
              <a:t>پس هر گاه كشاورزان دست از كشاورزى بردارند و بازرگانان بورشكستگى گرفتار شوند و پيشه خود را ترك گويند آن وقت كليه در آمد دولت كه از خراج بدست ميآيد از ميان ميرود يا نقصان فاحشى بدان راه مى‏يابد و هر گاه سلطان آنچه را كه براى او از خراج بدست مى‏آيد با اين سودهاى اندك مقايسه كند سودهاى مزبور را نسبت به خراج اندك‏تر از اندك خواهد يافت.</a:t>
            </a:r>
          </a:p>
          <a:p>
            <a:pPr lvl="1"/>
            <a:r>
              <a:rPr lang="fa-IR" dirty="0"/>
              <a:t>ايرانيان [باستان‏] هيچكس را بپايگاه فرمانروايى بر خويشتن </a:t>
            </a:r>
            <a:r>
              <a:rPr lang="fa-IR" dirty="0" smtClean="0"/>
              <a:t>نمي گماشتند </a:t>
            </a:r>
            <a:r>
              <a:rPr lang="fa-IR" dirty="0"/>
              <a:t>مگر آنكه از دودمان پادشاهى باشد، سپس از ميان آنان كسى را بر ميگزيدند كه ديندار و دانا و فضيلتمند و تربيت يافته و سخاوتمند و دلاور و نيكوكار باشد و آنگاه فرمانروايى او را بدان مشروط ميكردند كه بداد گرايد و براى خود ديه و زمين و آب بدست نياورد تا مبادا مايه زيان همسايگان آن ديه‏ها و سرزمينها شود و بازرگانى پيشه نكند تا مبادا دوستدار گرانى نرخ كالاها گردد و بندگان بكارها نگمارد چه آنان بخير و يا مصلحتى راى زنى نمى‏كنند.</a:t>
            </a:r>
            <a:endParaRPr lang="en-US" dirty="0"/>
          </a:p>
          <a:p>
            <a:endParaRPr lang="fa-IR" dirty="0"/>
          </a:p>
        </p:txBody>
      </p:sp>
    </p:spTree>
    <p:extLst>
      <p:ext uri="{BB962C8B-B14F-4D97-AF65-F5344CB8AC3E}">
        <p14:creationId xmlns:p14="http://schemas.microsoft.com/office/powerpoint/2010/main" val="4463645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درباره اثرات کاهش مخارج دولت</a:t>
            </a:r>
            <a:endParaRPr lang="en-US" dirty="0"/>
          </a:p>
        </p:txBody>
      </p:sp>
      <p:sp>
        <p:nvSpPr>
          <p:cNvPr id="3" name="Content Placeholder 2"/>
          <p:cNvSpPr>
            <a:spLocks noGrp="1"/>
          </p:cNvSpPr>
          <p:nvPr>
            <p:ph sz="quarter" idx="1"/>
          </p:nvPr>
        </p:nvSpPr>
        <p:spPr/>
        <p:txBody>
          <a:bodyPr/>
          <a:lstStyle/>
          <a:p>
            <a:r>
              <a:rPr lang="fa-IR" dirty="0" smtClean="0"/>
              <a:t>ابن خلدون معتقد است اگر دولت مخارج خود را کاهش دهد در بازارها کساد و رخوت پدید خواهد آمد. وی این پدیده را چنین تبیین می کند:</a:t>
            </a:r>
          </a:p>
          <a:p>
            <a:pPr lvl="1"/>
            <a:r>
              <a:rPr lang="fa-IR" dirty="0" smtClean="0"/>
              <a:t>و سبب آن اينست كه دولت و سلطان بمنزله بزرگترين بازار براى جهانست و ماده اجتماع و آبادانى از آن بدست ميآيد</a:t>
            </a:r>
            <a:r>
              <a:rPr lang="fa-IR" dirty="0" smtClean="0"/>
              <a:t>. از </a:t>
            </a:r>
            <a:r>
              <a:rPr lang="fa-IR" dirty="0" smtClean="0"/>
              <a:t>اين رو هر گاه دولت ثروتها و خراجها را گرد آورد و بيندوزد يا آنها را چنان از دست بدهد كه در مصرف‏هاى حقيقى بكار نرود، آن وقت پولى كه در دست حاشيه‏نشينان (و لشكريان) اوست تقليل مييابد و آنچه از ايشان به اطرافيان و وابستگانشان ميرسد نيز قطع ميشود و بطور كلى بمخارجشان لطمه ميرسد و اين گروه قسمت اعظم اهالى شهرها را تشكيل ميدهند و مخارج آنها از ديگران بيشتر و سرمايه اساسى بازارهاست. اينست كه در چنين شرايطى بازارها كساد ميشود و سودهاى بازرگانى بسبب كمى ثروت و پول كم ميشود و در نتيجه ميزان خراج هم تقليل مى‏يابد زيرا انواع خراج‏ها و مالياتهاى ارضى از آبادانى و داد و ستد و رواج بازار و كوشش مردم در راه بدست آوردن سودها و ربح‏ها حاصل ميشود. 551</a:t>
            </a:r>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2800" dirty="0" smtClean="0"/>
              <a:t>درباره اینکه چرا برخی شهرها و کشورها ثروتمندترند</a:t>
            </a:r>
            <a:endParaRPr lang="en-US" sz="2800" dirty="0"/>
          </a:p>
        </p:txBody>
      </p:sp>
      <p:sp>
        <p:nvSpPr>
          <p:cNvPr id="3" name="Content Placeholder 2"/>
          <p:cNvSpPr>
            <a:spLocks noGrp="1"/>
          </p:cNvSpPr>
          <p:nvPr>
            <p:ph sz="quarter" idx="1"/>
          </p:nvPr>
        </p:nvSpPr>
        <p:spPr/>
        <p:txBody>
          <a:bodyPr/>
          <a:lstStyle/>
          <a:p>
            <a:r>
              <a:rPr lang="fa-IR" sz="2400" dirty="0" smtClean="0"/>
              <a:t>ابن خلدون بر اساس مشاهدات و گزارش های تاریخی زمان خود به ثروت و فراوانی نعمت در برخی امصار و اقطار اشاره می کند:</a:t>
            </a:r>
          </a:p>
          <a:p>
            <a:pPr lvl="1"/>
            <a:r>
              <a:rPr lang="fa-IR" dirty="0" smtClean="0"/>
              <a:t>وضع اصناف مختلف در فاس از شهرهای دیگر آن ناحیه مانند بجایه و تلمسان و سبته بهتر است؛ چنان که زندگانی یک قاضی در فاس مرفه تر از زندگانی یک قاضی در تلمسان است. 714</a:t>
            </a:r>
          </a:p>
          <a:p>
            <a:pPr lvl="1"/>
            <a:r>
              <a:rPr lang="fa-IR" dirty="0" smtClean="0"/>
              <a:t>توانگری و ناز و نعمت مردم قاهره و مصر بسیار شگفت آور است؛ چنان که بسیاری از بینوایان مغرب به همین سبب مشتاق منتقل شدن به مصر می شوند. 715</a:t>
            </a:r>
          </a:p>
          <a:p>
            <a:pPr lvl="1"/>
            <a:r>
              <a:rPr lang="fa-IR" dirty="0" smtClean="0"/>
              <a:t>همچنین (است) اخباری که از بازرگانان شرق به ما می رسد مانند عراق و ایران و هند و چین که مسافران، اخباری شگفت آور درباره ثروت و رفاه آنان نقل می کنند. 723 و 724</a:t>
            </a:r>
          </a:p>
          <a:p>
            <a:pPr lvl="1"/>
            <a:endParaRPr lang="en-US"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2800" dirty="0"/>
              <a:t>درباره اینکه چرا برخی شهرها و کشورها </a:t>
            </a:r>
            <a:r>
              <a:rPr lang="fa-IR" sz="2800" dirty="0" smtClean="0"/>
              <a:t>ثروتمندترند-2</a:t>
            </a:r>
            <a:endParaRPr lang="fa-IR" sz="2800" dirty="0"/>
          </a:p>
        </p:txBody>
      </p:sp>
      <p:sp>
        <p:nvSpPr>
          <p:cNvPr id="3" name="Content Placeholder 2"/>
          <p:cNvSpPr>
            <a:spLocks noGrp="1"/>
          </p:cNvSpPr>
          <p:nvPr>
            <p:ph sz="quarter" idx="1"/>
          </p:nvPr>
        </p:nvSpPr>
        <p:spPr/>
        <p:txBody>
          <a:bodyPr/>
          <a:lstStyle/>
          <a:p>
            <a:r>
              <a:rPr lang="fa-IR" sz="2400" dirty="0"/>
              <a:t>سپس ابن خلدون به تبیین های نادرستی که از این امور وجود دارد اشاره می کند. از قبیل اینکه:</a:t>
            </a:r>
          </a:p>
          <a:p>
            <a:pPr lvl="1"/>
            <a:r>
              <a:rPr lang="fa-IR" dirty="0"/>
              <a:t>عامه معتقدند علت آن این است که در آن سرزمین (مصر) ثروت سرشاری وجود دارد و گنجینه های فراوانی در دسترس مردم آن کشور است. 715</a:t>
            </a:r>
          </a:p>
          <a:p>
            <a:pPr lvl="1"/>
            <a:r>
              <a:rPr lang="fa-IR" dirty="0"/>
              <a:t>و عامه که آنها را می شنوند گمان می کنند زر وسیم آنها از مردم مغرب بیشتر است یا آنکه معادن سیم و زر در آن نواحی بیش از مغرب وجود دارد يا آنکه زرهای ملت های پیشین تنها به آنها اختصاص یافته است. 724</a:t>
            </a:r>
          </a:p>
          <a:p>
            <a:pPr lvl="1"/>
            <a:r>
              <a:rPr lang="fa-IR" dirty="0"/>
              <a:t>و ستاره شناسان این اوضاع را مشاهده کرده معتقد شده اند که بهره و حصه عطایای کواکب و سهام در موالید مردم مشرق بیش از موالید مردم مغرب است. (البته ابن خلدون این تبیین </a:t>
            </a:r>
            <a:r>
              <a:rPr lang="fa-IR" dirty="0" smtClean="0"/>
              <a:t>نجومی </a:t>
            </a:r>
            <a:r>
              <a:rPr lang="fa-IR" dirty="0"/>
              <a:t>را رد نمی کند اما آن را ناکافی می داند) 724</a:t>
            </a:r>
          </a:p>
          <a:p>
            <a:endParaRPr lang="fa-IR" dirty="0"/>
          </a:p>
        </p:txBody>
      </p:sp>
    </p:spTree>
    <p:extLst>
      <p:ext uri="{BB962C8B-B14F-4D97-AF65-F5344CB8AC3E}">
        <p14:creationId xmlns:p14="http://schemas.microsoft.com/office/powerpoint/2010/main" val="36481616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2800" dirty="0" smtClean="0"/>
              <a:t>درباره اینکه چرا برخی شهرها و کشورها ثروتمندترند </a:t>
            </a:r>
            <a:r>
              <a:rPr lang="fa-IR" sz="2800" dirty="0" smtClean="0"/>
              <a:t>-3</a:t>
            </a:r>
            <a:endParaRPr lang="en-US" sz="2800" dirty="0"/>
          </a:p>
        </p:txBody>
      </p:sp>
      <p:sp>
        <p:nvSpPr>
          <p:cNvPr id="3" name="Content Placeholder 2"/>
          <p:cNvSpPr>
            <a:spLocks noGrp="1"/>
          </p:cNvSpPr>
          <p:nvPr>
            <p:ph sz="quarter" idx="1"/>
          </p:nvPr>
        </p:nvSpPr>
        <p:spPr/>
        <p:txBody>
          <a:bodyPr/>
          <a:lstStyle/>
          <a:p>
            <a:r>
              <a:rPr lang="fa-IR" sz="2400" dirty="0" smtClean="0"/>
              <a:t>تبیینی که ابن خلدون از ثروت امصار و اقطار به دست می دهد بر اساس استدلال زیر است:</a:t>
            </a:r>
          </a:p>
          <a:p>
            <a:pPr lvl="1"/>
            <a:r>
              <a:rPr lang="fa-IR" dirty="0" smtClean="0"/>
              <a:t>کار انسانی (منشأ و) موجب ازدیاد ثروت است</a:t>
            </a:r>
          </a:p>
          <a:p>
            <a:pPr lvl="1"/>
            <a:r>
              <a:rPr lang="fa-IR" dirty="0" smtClean="0"/>
              <a:t>هر قدر در یک مصر یا قطر عمران بیشتر باشد امکان تعاون و همکاری بیشتر می شود و کار انسانی فزونی می یابد</a:t>
            </a:r>
          </a:p>
          <a:p>
            <a:pPr lvl="1"/>
            <a:r>
              <a:rPr lang="fa-IR" dirty="0" smtClean="0"/>
              <a:t>بدین سان شهرها و سرزمین های بزرگ (که جمعيت و عمران بيشتري دارند) ثروت بیشتری می یابند</a:t>
            </a:r>
            <a:r>
              <a:rPr lang="fa-IR" dirty="0" smtClean="0"/>
              <a:t>.</a:t>
            </a:r>
            <a:endParaRPr lang="fa-I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2800" dirty="0"/>
              <a:t>درباره اینکه چرا برخی شهرها و کشورها </a:t>
            </a:r>
            <a:r>
              <a:rPr lang="fa-IR" sz="2800" dirty="0" smtClean="0"/>
              <a:t>ثروتمندترند -4</a:t>
            </a:r>
            <a:endParaRPr lang="fa-IR" sz="2800" dirty="0"/>
          </a:p>
        </p:txBody>
      </p:sp>
      <p:sp>
        <p:nvSpPr>
          <p:cNvPr id="3" name="Content Placeholder 2"/>
          <p:cNvSpPr>
            <a:spLocks noGrp="1"/>
          </p:cNvSpPr>
          <p:nvPr>
            <p:ph sz="quarter" idx="1"/>
          </p:nvPr>
        </p:nvSpPr>
        <p:spPr/>
        <p:txBody>
          <a:bodyPr/>
          <a:lstStyle/>
          <a:p>
            <a:r>
              <a:rPr lang="fa-IR" sz="2400" dirty="0"/>
              <a:t>ابن خلدون می گوید:</a:t>
            </a:r>
          </a:p>
          <a:p>
            <a:pPr lvl="1"/>
            <a:r>
              <a:rPr lang="fa-IR" dirty="0"/>
              <a:t>بايد دانست كه هر چه عمران سرزمينها فزونى يابد و ملتهاى گوناگون در نواحى مختلف آنها سكونت گزينند و بر جمعيت آنها افزوده شود بهمان ميزان وضع زندگى مردم آن نواحى نيز بهبود مى‏يابد و بر ميزان ثروت و بنيان گذارى شهرهاى آنان ميافزايد و دولتها و كشورهاى بزرگى در سرزمينهاى مزبور تشكيل مى‏يابد و علت همه آنها همان فزونى كارهاست كه در فصول پيش ياد كرديم و هم در آينده بحث خواهيم كرد كه كارهاى انسانى موجب ازدياد ثروت است، زيرا از نتايج كارهاى دسته جمعى انسان پس از رفع نخستين نيازمنديهاى ساكنان يك ناحيه مقدار فراوانى زياد مى‏آيد كه اضافه بر ميزان حوائج عمران آن سرزمين است و از اين رو مردم ثروت عظيمى بدست ميآوردند و منافع اساسى عايد آنان مى‏شود. 722/723</a:t>
            </a:r>
          </a:p>
          <a:p>
            <a:pPr lvl="1"/>
            <a:endParaRPr lang="en-US" dirty="0"/>
          </a:p>
          <a:p>
            <a:endParaRPr lang="fa-IR" dirty="0"/>
          </a:p>
        </p:txBody>
      </p:sp>
    </p:spTree>
    <p:extLst>
      <p:ext uri="{BB962C8B-B14F-4D97-AF65-F5344CB8AC3E}">
        <p14:creationId xmlns:p14="http://schemas.microsoft.com/office/powerpoint/2010/main" val="30399600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ويژگي هاي اقتصادي تمدن اسلامي در نگاه ابن خلدون</a:t>
            </a:r>
            <a:endParaRPr lang="fa-IR" dirty="0"/>
          </a:p>
        </p:txBody>
      </p:sp>
      <p:sp>
        <p:nvSpPr>
          <p:cNvPr id="3" name="Content Placeholder 2"/>
          <p:cNvSpPr>
            <a:spLocks noGrp="1"/>
          </p:cNvSpPr>
          <p:nvPr>
            <p:ph sz="quarter" idx="1"/>
          </p:nvPr>
        </p:nvSpPr>
        <p:spPr/>
        <p:txBody>
          <a:bodyPr/>
          <a:lstStyle/>
          <a:p>
            <a:r>
              <a:rPr lang="fa-IR" dirty="0" smtClean="0"/>
              <a:t>محوريت شهرها در توليد ثروت</a:t>
            </a:r>
          </a:p>
          <a:p>
            <a:r>
              <a:rPr lang="fa-IR" dirty="0" smtClean="0"/>
              <a:t>تاثير فراوان دولت ها در ايجاد و توسعه شهرها</a:t>
            </a:r>
          </a:p>
          <a:p>
            <a:r>
              <a:rPr lang="fa-IR" dirty="0" smtClean="0"/>
              <a:t>جايگاه بازار به عنوان مکانيزم اصلي مبادله</a:t>
            </a:r>
          </a:p>
          <a:p>
            <a:r>
              <a:rPr lang="fa-IR" dirty="0" smtClean="0"/>
              <a:t>نقش مهم قبايل صاحب عصبيت در تعيين قدرت سياسي</a:t>
            </a:r>
          </a:p>
          <a:p>
            <a:r>
              <a:rPr lang="fa-IR" dirty="0" smtClean="0"/>
              <a:t>تاثير پذيري سياست هاي اقتصادي از مراحل حيات دولت</a:t>
            </a:r>
          </a:p>
          <a:p>
            <a:r>
              <a:rPr lang="fa-IR" dirty="0" smtClean="0"/>
              <a:t>دور شدن قواعد اداره اجتماع و اقتصاد از معيارهاي </a:t>
            </a:r>
            <a:r>
              <a:rPr lang="fa-IR" dirty="0" smtClean="0"/>
              <a:t>ديني پس از زمان خلفای چهارگانه</a:t>
            </a:r>
            <a:endParaRPr lang="fa-IR" dirty="0" smtClean="0"/>
          </a:p>
          <a:p>
            <a:r>
              <a:rPr lang="fa-IR" dirty="0" smtClean="0"/>
              <a:t>در هم تنيدگي اقتصاد با ساير ابعاد حيات اجتماعي به ويژه سياست و فرهنگ</a:t>
            </a:r>
          </a:p>
          <a:p>
            <a:endParaRPr lang="fa-IR" dirty="0" smtClean="0"/>
          </a:p>
        </p:txBody>
      </p:sp>
    </p:spTree>
    <p:extLst>
      <p:ext uri="{BB962C8B-B14F-4D97-AF65-F5344CB8AC3E}">
        <p14:creationId xmlns:p14="http://schemas.microsoft.com/office/powerpoint/2010/main" val="151330821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3200" dirty="0" smtClean="0"/>
              <a:t>حک شدگي اقتصاد در تمدن اسلامي</a:t>
            </a:r>
            <a:endParaRPr lang="en-US" sz="3200" dirty="0"/>
          </a:p>
        </p:txBody>
      </p:sp>
      <p:sp>
        <p:nvSpPr>
          <p:cNvPr id="3" name="Content Placeholder 2"/>
          <p:cNvSpPr>
            <a:spLocks noGrp="1"/>
          </p:cNvSpPr>
          <p:nvPr>
            <p:ph sz="quarter" idx="1"/>
          </p:nvPr>
        </p:nvSpPr>
        <p:spPr/>
        <p:txBody>
          <a:bodyPr/>
          <a:lstStyle/>
          <a:p>
            <a:r>
              <a:rPr lang="fa-IR" sz="2400" dirty="0" smtClean="0"/>
              <a:t>گزارشی که ابن خلدون از تمدن اسلامی و عربی به دست می دهد نشانگر در هم تنیدگی شدید حیات اقتصادی با سایر ابعاد زندگی (اعم از سیاست و فرهنگ و دین و حتی جغرافیا) و عدم توجه به اقتصاد به عنوان جنبه ای مستقل از حیات اجتماعی است. </a:t>
            </a:r>
          </a:p>
          <a:p>
            <a:pPr lvl="1"/>
            <a:r>
              <a:rPr lang="fa-IR" dirty="0" smtClean="0"/>
              <a:t>در هم تنيدگي اقتصاد و سیاست: ابن خلدون رونق و کساد اقتصادي را با دوره های حیات دولت و کمی و زیادی مالیات ها (که متناسب با مراحل حیات دولت است) مرتبط می داند؛ بر خلاف اقتصاد کلان جدید که نوسانات اقتصادی را با سرمایه گذاری بخش خصوصی یا شوک های قیمتی جانب عرضه یا پدیده های دیگری که ماهیتا اقتصادی هستند ارتباط مي دهد. </a:t>
            </a:r>
          </a:p>
          <a:p>
            <a:pPr lvl="1"/>
            <a:r>
              <a:rPr lang="fa-IR" dirty="0"/>
              <a:t>در هم تنيدگي اقتصادي با فرهنگ: توليد با هدف تامين معاش و نه کسب و انباشت ثروت و سرمايه صورت مي </a:t>
            </a:r>
            <a:r>
              <a:rPr lang="fa-IR" dirty="0" smtClean="0"/>
              <a:t>گيرد. اگر چه در </a:t>
            </a:r>
            <a:r>
              <a:rPr lang="fa-IR" dirty="0"/>
              <a:t>شهرهاي بزرگ توليد از سطح ضرورت ها فراتر رفته و به کالاهاي تجملي نيز توسعه مي </a:t>
            </a:r>
            <a:r>
              <a:rPr lang="fa-IR" dirty="0" smtClean="0"/>
              <a:t>يابد</a:t>
            </a:r>
            <a:r>
              <a:rPr lang="fa-IR" dirty="0"/>
              <a:t> </a:t>
            </a:r>
            <a:r>
              <a:rPr lang="fa-IR" dirty="0" smtClean="0"/>
              <a:t>اما در اينجا نيز هدف تمتع مادي است.</a:t>
            </a:r>
            <a:endParaRPr lang="fa-IR" dirty="0"/>
          </a:p>
          <a:p>
            <a:pPr marL="274638" lvl="1" indent="0">
              <a:buNone/>
            </a:pPr>
            <a:endParaRPr lang="fa-I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«مقدمه» ابن خلدون</a:t>
            </a:r>
            <a:endParaRPr lang="en-US" dirty="0"/>
          </a:p>
        </p:txBody>
      </p:sp>
      <p:sp>
        <p:nvSpPr>
          <p:cNvPr id="3" name="Content Placeholder 2"/>
          <p:cNvSpPr>
            <a:spLocks noGrp="1"/>
          </p:cNvSpPr>
          <p:nvPr>
            <p:ph sz="quarter" idx="1"/>
          </p:nvPr>
        </p:nvSpPr>
        <p:spPr/>
        <p:txBody>
          <a:bodyPr/>
          <a:lstStyle/>
          <a:p>
            <a:r>
              <a:rPr lang="fa-IR" sz="2400" dirty="0" smtClean="0"/>
              <a:t>کتاب «مقدمه» ابن خلدون کتاب مستقلی نیست؛ بلکه بخش اول از چهار بخش کتاب العبر اوست که در عداد کتاب های تاریخ عمومی قرار می گیرد. </a:t>
            </a:r>
          </a:p>
          <a:p>
            <a:r>
              <a:rPr lang="fa-IR" sz="2400" dirty="0" smtClean="0"/>
              <a:t>او در ابتدای کتاب العبر به اخبار نادرست راه یافته به کتب تاریخ اشاره می کند و با تاسف می گوید کار به جایی رسیده که منتسبان بفن تاریخ در زمره نادانان شمرده می شوند. ص 50 و 51</a:t>
            </a:r>
          </a:p>
          <a:p>
            <a:r>
              <a:rPr lang="fa-IR" sz="2400" dirty="0" smtClean="0"/>
              <a:t>اهتمام اساسی او در </a:t>
            </a:r>
            <a:r>
              <a:rPr lang="fa-IR" sz="2400" i="1" dirty="0" smtClean="0"/>
              <a:t>مقدمه</a:t>
            </a:r>
            <a:r>
              <a:rPr lang="fa-IR" sz="2400" dirty="0" smtClean="0"/>
              <a:t> ارائه معیاری است برای سنجش اخبار تاریخی.</a:t>
            </a:r>
          </a:p>
          <a:p>
            <a:r>
              <a:rPr lang="fa-IR" sz="2400" dirty="0" smtClean="0"/>
              <a:t>او اخبار تاریخی را به چند دسته تقسیم می کند و معیار سنجش هر خبر را جدا می داند. </a:t>
            </a:r>
          </a:p>
          <a:p>
            <a:r>
              <a:rPr lang="fa-IR" sz="2400" dirty="0" smtClean="0"/>
              <a:t>برای مثال او در مورد اخبار شرعی علت نادرستی اخبار را وثوق به راویان ضعیف می داند و راه جلوگیری از آن را جرح و تعدیل معرفی می کند. </a:t>
            </a:r>
          </a:p>
          <a:p>
            <a:r>
              <a:rPr lang="fa-IR" sz="2400" dirty="0" smtClean="0"/>
              <a:t>به عقیده او بخش مهمی از اخبار باید با معیار مطابقت با واقع سنجیده شود و این معیار را </a:t>
            </a:r>
            <a:r>
              <a:rPr lang="fa-IR" sz="2400" b="1" dirty="0" smtClean="0"/>
              <a:t>علم عمران </a:t>
            </a:r>
            <a:r>
              <a:rPr lang="fa-IR" sz="2400" dirty="0" smtClean="0"/>
              <a:t>به دست می دهد. </a:t>
            </a:r>
            <a:endParaRPr lang="en-US" sz="28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3200" dirty="0"/>
              <a:t>حک شدگي اقتصاد در تمدن </a:t>
            </a:r>
            <a:r>
              <a:rPr lang="fa-IR" sz="3200" dirty="0" smtClean="0"/>
              <a:t>اسلامي -2</a:t>
            </a:r>
            <a:endParaRPr lang="fa-IR" sz="3200" dirty="0"/>
          </a:p>
        </p:txBody>
      </p:sp>
      <p:sp>
        <p:nvSpPr>
          <p:cNvPr id="3" name="Content Placeholder 2"/>
          <p:cNvSpPr>
            <a:spLocks noGrp="1"/>
          </p:cNvSpPr>
          <p:nvPr>
            <p:ph sz="quarter" idx="1"/>
          </p:nvPr>
        </p:nvSpPr>
        <p:spPr/>
        <p:txBody>
          <a:bodyPr/>
          <a:lstStyle/>
          <a:p>
            <a:r>
              <a:rPr lang="fa-IR" sz="2400" dirty="0" smtClean="0"/>
              <a:t>شايد </a:t>
            </a:r>
            <a:r>
              <a:rPr lang="fa-IR" sz="2400" dirty="0"/>
              <a:t>به خاطر همين آميختگي است که ابن خلدون تبيين مسايل اقتصادي را جزءي از علم عمران قلمداد مي کند و مهم ترين تحليل هاي اقتصادي خود را </a:t>
            </a:r>
            <a:r>
              <a:rPr lang="fa-IR" sz="2400" b="1" dirty="0"/>
              <a:t>نه به صورت مستقل </a:t>
            </a:r>
            <a:r>
              <a:rPr lang="fa-IR" sz="2400" dirty="0"/>
              <a:t>بلکه ذيل نظريات مرتبط با دولت و نيز شهرنشيني مطرح مي کند. </a:t>
            </a:r>
            <a:endParaRPr lang="fa-IR" sz="2400" dirty="0" smtClean="0"/>
          </a:p>
          <a:p>
            <a:pPr marL="547688" lvl="3" indent="-273050">
              <a:buClr>
                <a:schemeClr val="accent1"/>
              </a:buClr>
              <a:buSzPct val="85000"/>
              <a:buFont typeface="Wingdings 2" pitchFamily="18" charset="2"/>
              <a:buChar char=""/>
            </a:pPr>
            <a:r>
              <a:rPr lang="fa-IR" sz="2400" dirty="0" smtClean="0"/>
              <a:t>سيد جواد طباطبايي مي نويسد: «تاکيد ابن خلدون بر اينکه پيوند ميان دولت و عمران همان نسبت ميان ماده و صورت است و در حکمت ثابت شده است که انفکاک يکي از ديگري ممکن نيست به معناي اين است که عمران و شوون ديگر اجتماع به طور مستقل از يکديگر قابل بحث و بررسي نبوده است. به همين دليل باب پنجم مقدمه ابن خلدون که به بررسي معاش اختصاص يافته از نظر تحليل پديدارهاي اقتصادي فاقد اهميت اما باب سوم که بحث ظهور و سقوط دولت ها را دنبال مي کند از اين حيث جالب توجه است.، زيرا ابن خلدون مناسبات معاشي را جز در ذيل تحليل دولت نمي تواند لحاظ کند.؟» (ص 340)</a:t>
            </a:r>
            <a:endParaRPr lang="fa-IR" sz="2400" dirty="0"/>
          </a:p>
          <a:p>
            <a:endParaRPr lang="fa-IR" sz="2400" dirty="0"/>
          </a:p>
          <a:p>
            <a:endParaRPr lang="fa-IR" sz="2400" dirty="0"/>
          </a:p>
        </p:txBody>
      </p:sp>
    </p:spTree>
    <p:extLst>
      <p:ext uri="{BB962C8B-B14F-4D97-AF65-F5344CB8AC3E}">
        <p14:creationId xmlns:p14="http://schemas.microsoft.com/office/powerpoint/2010/main" val="27409527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آیا ابن خلدون پدر علم اقتصاد است؟</a:t>
            </a:r>
            <a:endParaRPr lang="en-US" dirty="0"/>
          </a:p>
        </p:txBody>
      </p:sp>
      <p:sp>
        <p:nvSpPr>
          <p:cNvPr id="3" name="Content Placeholder 2"/>
          <p:cNvSpPr>
            <a:spLocks noGrp="1"/>
          </p:cNvSpPr>
          <p:nvPr>
            <p:ph sz="quarter" idx="1"/>
          </p:nvPr>
        </p:nvSpPr>
        <p:spPr>
          <a:xfrm>
            <a:off x="301752" y="1527048"/>
            <a:ext cx="8556528" cy="4688034"/>
          </a:xfrm>
        </p:spPr>
        <p:txBody>
          <a:bodyPr/>
          <a:lstStyle/>
          <a:p>
            <a:r>
              <a:rPr lang="fa-IR" sz="2400" dirty="0" smtClean="0"/>
              <a:t>برخي معاصران کوشيده </a:t>
            </a:r>
            <a:r>
              <a:rPr lang="fa-IR" sz="2400" dirty="0"/>
              <a:t>اند ثابت کنند ابن </a:t>
            </a:r>
            <a:r>
              <a:rPr lang="fa-IR" sz="2400" dirty="0" smtClean="0"/>
              <a:t>خلدون در کتاب مقدمه به بسياري </a:t>
            </a:r>
            <a:r>
              <a:rPr lang="fa-IR" sz="2400" dirty="0"/>
              <a:t>از نظريات </a:t>
            </a:r>
            <a:r>
              <a:rPr lang="fa-IR" sz="2400" dirty="0" smtClean="0"/>
              <a:t>شناخته شده علم </a:t>
            </a:r>
            <a:r>
              <a:rPr lang="fa-IR" sz="2400" dirty="0"/>
              <a:t>اقتصاد مدرن اشاره کرده است.</a:t>
            </a:r>
          </a:p>
          <a:p>
            <a:r>
              <a:rPr lang="fa-IR" sz="2400" dirty="0" smtClean="0"/>
              <a:t>از همين رو ايشان ابن خلدون را پدر علم اقتصاد دانسته اند. به اعتقاد آنان ابن خلدون قرن ها پیش از آدام اسمیت قواعد حاکم بر اقتصاد را کشف کرده بود و لذا در قياس با او شايستگي بيشتري براي اين عنوان دارد.</a:t>
            </a:r>
          </a:p>
          <a:p>
            <a:r>
              <a:rPr lang="fa-IR" sz="2400" dirty="0" smtClean="0"/>
              <a:t>با اینکه در پیشگامی ابن خلدون در تحلیل پدیده های اقتصادی تردیدی نیست اما به دلایل زیر در نسبت دادن این عنوان به وی باید تامل کرد:</a:t>
            </a:r>
          </a:p>
          <a:p>
            <a:pPr lvl="1"/>
            <a:r>
              <a:rPr lang="fa-IR" dirty="0" smtClean="0"/>
              <a:t>در عصر ابن خلدون حیات اقتصادی با سایر ابعاد زندگی اجتماعی به ویژه فرهنگ، سیاست و حتی جغرافیا در هم تنیده بود. لذا اقتصاد یک حوزه مستقل نبود و سخن گفتن از علم مستقلی به نام علم اقتصاد چندان صحیح به نظر نمی رسيد.</a:t>
            </a:r>
          </a:p>
          <a:p>
            <a:pPr marL="274638" lvl="1" indent="0">
              <a:buNone/>
            </a:pPr>
            <a:endParaRPr lang="fa-IR" sz="2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آیا ابن خلدون پدر علم اقتصاد است</a:t>
            </a:r>
            <a:r>
              <a:rPr lang="fa-IR" dirty="0" smtClean="0"/>
              <a:t>؟ -2</a:t>
            </a:r>
            <a:endParaRPr lang="fa-IR" dirty="0"/>
          </a:p>
        </p:txBody>
      </p:sp>
      <p:sp>
        <p:nvSpPr>
          <p:cNvPr id="3" name="Content Placeholder 2"/>
          <p:cNvSpPr>
            <a:spLocks noGrp="1"/>
          </p:cNvSpPr>
          <p:nvPr>
            <p:ph sz="quarter" idx="1"/>
          </p:nvPr>
        </p:nvSpPr>
        <p:spPr/>
        <p:txBody>
          <a:bodyPr/>
          <a:lstStyle/>
          <a:p>
            <a:pPr marL="274638" lvl="1" indent="-274638"/>
            <a:r>
              <a:rPr lang="fa-IR" dirty="0"/>
              <a:t>دغدغه علم اقتصاد جدید تبیین پدیده های اقتصادی با هدف تغییر به سمت وضعیت مطلوب است. در حالی که علم عمران ابن خلدون اساسا در پی تغییر نیست. ابن خلدون تنها ثمره علم عمران را تصحیح اخبار می داند و حتی از بيان توصیه هايي در حد مرسوم در سیاست مدن آن روزگار نیز خودداری می کند. </a:t>
            </a:r>
            <a:endParaRPr lang="fa-IR" dirty="0" smtClean="0"/>
          </a:p>
          <a:p>
            <a:pPr lvl="2"/>
            <a:r>
              <a:rPr lang="fa-IR" sz="2400" dirty="0"/>
              <a:t>ابن خلدون در ابتدای مقدمه اعتراف می کند که در پی بنیان نهادن دانشی از جنس سیاست مدن </a:t>
            </a:r>
            <a:r>
              <a:rPr lang="fa-IR" sz="2400" dirty="0" smtClean="0"/>
              <a:t>نیست</a:t>
            </a:r>
            <a:r>
              <a:rPr lang="fa-IR" sz="2400" dirty="0"/>
              <a:t>. «و (علم عمران) در شمار مسائل سياست مدنى هم نيست، چه سياست مدنى، دانش تدبير و چاره‏جويى خانه يا شهر است بمقتضاى آنچه اخلاق و حكمت ايجاب ميكند تا توده مردم را بروشى كه متضمن حفظ نوع و بقاى او باشد وادار كنند زيرا موضوع اين علم با موضوعات اين دو فن (فن خطابه و سیاست مدنی)- كه چه بسا بدان همانند باشند- مخالف است. و بنابر اين موضوع اين هدف دانشى نوبنياد است.» ص 69</a:t>
            </a:r>
          </a:p>
          <a:p>
            <a:pPr marL="274638" lvl="1" indent="-274638"/>
            <a:endParaRPr lang="fa-IR" dirty="0"/>
          </a:p>
          <a:p>
            <a:endParaRPr lang="fa-IR" dirty="0"/>
          </a:p>
        </p:txBody>
      </p:sp>
    </p:spTree>
    <p:extLst>
      <p:ext uri="{BB962C8B-B14F-4D97-AF65-F5344CB8AC3E}">
        <p14:creationId xmlns:p14="http://schemas.microsoft.com/office/powerpoint/2010/main" val="7211286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آیا ابن خلدون پدر علم اقتصاد است؟ - 3</a:t>
            </a:r>
            <a:endParaRPr lang="en-US" dirty="0"/>
          </a:p>
        </p:txBody>
      </p:sp>
      <p:sp>
        <p:nvSpPr>
          <p:cNvPr id="3" name="Content Placeholder 2"/>
          <p:cNvSpPr>
            <a:spLocks noGrp="1"/>
          </p:cNvSpPr>
          <p:nvPr>
            <p:ph sz="quarter" idx="1"/>
          </p:nvPr>
        </p:nvSpPr>
        <p:spPr/>
        <p:txBody>
          <a:bodyPr/>
          <a:lstStyle/>
          <a:p>
            <a:pPr lvl="1"/>
            <a:r>
              <a:rPr lang="fa-IR" dirty="0">
                <a:solidFill>
                  <a:schemeClr val="tx2"/>
                </a:solidFill>
                <a:cs typeface="B Mitra" pitchFamily="2" charset="-78"/>
              </a:rPr>
              <a:t>به هر تقدير ابن خلدون به علت دلبستگی عمیقی که او به بادیه نشینی و بساطت عیش دارد چندان به دنبال تغییر (به ویژه از نوعی که در دنیای مدرن دنبال می شود) نیست.</a:t>
            </a:r>
          </a:p>
          <a:p>
            <a:pPr lvl="1"/>
            <a:r>
              <a:rPr lang="fa-IR" dirty="0">
                <a:solidFill>
                  <a:schemeClr val="tx2"/>
                </a:solidFill>
                <a:cs typeface="B Mitra" pitchFamily="2" charset="-78"/>
              </a:rPr>
              <a:t>افزایش ثروت (که دغدغه اصلی اسمیت و اقتصاددانان کلاسیک است) در نظر او مقدمه تجمل و تباهی شهرها است. </a:t>
            </a:r>
          </a:p>
          <a:p>
            <a:r>
              <a:rPr lang="fa-IR" dirty="0" smtClean="0">
                <a:solidFill>
                  <a:schemeClr val="tx1"/>
                </a:solidFill>
              </a:rPr>
              <a:t>به </a:t>
            </a:r>
            <a:r>
              <a:rPr lang="fa-IR" dirty="0">
                <a:solidFill>
                  <a:schemeClr val="tx1"/>
                </a:solidFill>
              </a:rPr>
              <a:t>همين دليل برخي محققان مقدمه ابن خلدون را (علي رغم نيت ابتدايي او براي دور شدن از سنت فکري زمانه اش) امتداد فکري سياست نامه نويسان عصر اسلامي و بشدت تاثير يافته از </a:t>
            </a:r>
            <a:r>
              <a:rPr lang="fa-IR" dirty="0" smtClean="0">
                <a:solidFill>
                  <a:schemeClr val="tx1"/>
                </a:solidFill>
              </a:rPr>
              <a:t>احياء‌ علوم </a:t>
            </a:r>
            <a:r>
              <a:rPr lang="fa-IR" dirty="0">
                <a:solidFill>
                  <a:schemeClr val="tx1"/>
                </a:solidFill>
              </a:rPr>
              <a:t>الدين غزالي و اخلاق زاهدانه و دنيا گريز آن مي دانند. </a:t>
            </a:r>
          </a:p>
          <a:p>
            <a:r>
              <a:rPr lang="fa-IR" dirty="0" smtClean="0"/>
              <a:t>به نظر ما اگر چه ابن خلدون بنيانگذار علم اقتصاد نيست اما نسبت به بسياري از پيشينيان خود از جهت تبيين پديده هاي اقتصادي تقدم زماني و برتري معرفتي دارد.</a:t>
            </a:r>
          </a:p>
          <a:p>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علم عمران</a:t>
            </a:r>
            <a:endParaRPr lang="en-US" dirty="0"/>
          </a:p>
        </p:txBody>
      </p:sp>
      <p:sp>
        <p:nvSpPr>
          <p:cNvPr id="3" name="Content Placeholder 2"/>
          <p:cNvSpPr>
            <a:spLocks noGrp="1"/>
          </p:cNvSpPr>
          <p:nvPr>
            <p:ph sz="quarter" idx="1"/>
          </p:nvPr>
        </p:nvSpPr>
        <p:spPr/>
        <p:txBody>
          <a:bodyPr/>
          <a:lstStyle/>
          <a:p>
            <a:r>
              <a:rPr lang="fa-IR" sz="2400" dirty="0" smtClean="0"/>
              <a:t>در نگاه ابن خلدون عمران به معنای اجتماع بشری است؛ بنابراین موضوع علم عمران زندگی اجتماعی بشر و کيفيات و عوارض آن است.</a:t>
            </a:r>
          </a:p>
          <a:p>
            <a:r>
              <a:rPr lang="fa-IR" sz="2400" dirty="0" smtClean="0"/>
              <a:t>او علم عمران را دانش مستقلی می داند و درباره موضوع و مسایل آن می گوید:</a:t>
            </a:r>
          </a:p>
          <a:p>
            <a:pPr lvl="1"/>
            <a:r>
              <a:rPr lang="fa-IR" sz="2000" dirty="0" smtClean="0"/>
              <a:t>و گويا اين شيوه خود دانش مستقلى باشد زيرا داراى موضوعى است كه همان عمران بشرى و اجتماع انسانيست، و هم داراى مسائلى است كه عبارت از بيان كيفيات و عوارضى است كه يكى پس از ديگرى بذات و ماهيت عمران مى‏پيوندد و اين امر، يعنى داشتن موضوع و مسائل خاص، از خصوصيات هر دانشى است، و معنى علم همين است خواه وضعى باشد و خواه عقلى. ص 69</a:t>
            </a:r>
          </a:p>
          <a:p>
            <a:pPr lvl="1"/>
            <a:r>
              <a:rPr lang="fa-IR" sz="2000" dirty="0" smtClean="0"/>
              <a:t>و بايد دانست كه سخن راندن درين هدف، نوظهور و شگفت‏انگيز و پرسود است و آگاهى بر آن در نتيجه تحقيق و ژرف‏بينى من است. ص 69</a:t>
            </a:r>
            <a:endParaRPr lang="en-US" sz="2000" dirty="0" smtClean="0"/>
          </a:p>
          <a:p>
            <a:r>
              <a:rPr lang="fa-IR" sz="2400" dirty="0" smtClean="0"/>
              <a:t>ابن خلدون نتیجه علم عمران را تصحیح اخبار (و نه چيزي ديگر مانند سياستگذاري و تغيير) می داند و اعتقاد دارد که به همین دلیل گذشتگان توجهی به این علم نداشته اند: </a:t>
            </a:r>
          </a:p>
          <a:p>
            <a:pPr lvl="1"/>
            <a:r>
              <a:rPr lang="fa-IR" sz="2000" dirty="0" smtClean="0"/>
              <a:t>چنانكه ديديم نتيجه اين علم تنها درباره اخبار است و هر چند مسائل آن بذاته و بخصوص خود شريف است، ولى نتيجه‏اش كه تصحيح اخبار است ضعيف ميباشد و بهمين سبب آنرا فرو گذاشته‏اند. ص 71</a:t>
            </a:r>
            <a:endParaRPr lang="en-US"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اهمیت روش شناختی «مقدمه»</a:t>
            </a:r>
            <a:endParaRPr lang="en-US" dirty="0"/>
          </a:p>
        </p:txBody>
      </p:sp>
      <p:sp>
        <p:nvSpPr>
          <p:cNvPr id="3" name="Content Placeholder 2"/>
          <p:cNvSpPr>
            <a:spLocks noGrp="1"/>
          </p:cNvSpPr>
          <p:nvPr>
            <p:ph sz="quarter" idx="1"/>
          </p:nvPr>
        </p:nvSpPr>
        <p:spPr/>
        <p:txBody>
          <a:bodyPr/>
          <a:lstStyle/>
          <a:p>
            <a:r>
              <a:rPr lang="fa-IR" dirty="0" smtClean="0"/>
              <a:t>روش ابن خلدون در نگارش مقدمه از جهات زير اهميت دارد:</a:t>
            </a:r>
          </a:p>
          <a:p>
            <a:pPr lvl="1"/>
            <a:r>
              <a:rPr lang="fa-IR" sz="2400" dirty="0" smtClean="0"/>
              <a:t>تقدم زمانی اثر وی بر علوم تجربی جدید و عدم تاثیر پذیری او از جریان انقلاب علمی و هیمنه روش شناختی آن</a:t>
            </a:r>
          </a:p>
          <a:p>
            <a:pPr lvl="1"/>
            <a:r>
              <a:rPr lang="fa-IR" sz="2400" dirty="0" smtClean="0"/>
              <a:t>عدم تاثیرپذیری او از جریانات اجتماعی اروپای قرن هجدهم و نوزدهم و منتسب نبودن آثار وی به جریانات لیبرال یا رادیکال و محافظه کار این قرون</a:t>
            </a:r>
          </a:p>
          <a:p>
            <a:pPr lvl="1"/>
            <a:r>
              <a:rPr lang="fa-IR" sz="2400" dirty="0" smtClean="0"/>
              <a:t>پیشگامی تاریخی ابن خلدون و تقدم روش او بر همه روش های دیگر</a:t>
            </a:r>
          </a:p>
          <a:p>
            <a:pPr lvl="1"/>
            <a:r>
              <a:rPr lang="fa-IR" sz="2400" dirty="0" smtClean="0"/>
              <a:t>جایگاه ممتاز وی به عنوان یک متفکر دیندار با عقاید عمیق دینی</a:t>
            </a:r>
          </a:p>
          <a:p>
            <a:pPr lvl="2"/>
            <a:r>
              <a:rPr lang="fa-IR" sz="2000" dirty="0" smtClean="0"/>
              <a:t>اشکال: برخي معتقدند ابن خلدون يک متفکر سکولار بوده است.</a:t>
            </a:r>
          </a:p>
          <a:p>
            <a:endParaRPr lang="fa-IR" sz="2900" dirty="0" smtClean="0"/>
          </a:p>
          <a:p>
            <a:pPr lvl="2"/>
            <a:endParaRPr lang="fa-IR" dirty="0" smtClean="0"/>
          </a:p>
          <a:p>
            <a:pPr lvl="2">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آيا ابن خلدون يک متفکر سکولار است؟ -1</a:t>
            </a:r>
            <a:endParaRPr lang="fa-IR" dirty="0"/>
          </a:p>
        </p:txBody>
      </p:sp>
      <p:sp>
        <p:nvSpPr>
          <p:cNvPr id="3" name="Content Placeholder 2"/>
          <p:cNvSpPr>
            <a:spLocks noGrp="1"/>
          </p:cNvSpPr>
          <p:nvPr>
            <p:ph sz="quarter" idx="1"/>
          </p:nvPr>
        </p:nvSpPr>
        <p:spPr/>
        <p:txBody>
          <a:bodyPr/>
          <a:lstStyle/>
          <a:p>
            <a:r>
              <a:rPr lang="fa-IR" sz="2400" dirty="0" smtClean="0"/>
              <a:t>برخي از معاصران ابن خلدون را يک متفکر سکولار دانسته اند. براي مثال عبدالکريم سروش مي گويد:</a:t>
            </a:r>
          </a:p>
          <a:p>
            <a:pPr lvl="1"/>
            <a:r>
              <a:rPr lang="ar-SA" dirty="0" smtClean="0"/>
              <a:t>ابن </a:t>
            </a:r>
            <a:r>
              <a:rPr lang="ar-SA" dirty="0"/>
              <a:t>خلدون که پیشرو و موسس علم تاریخ سکولار بود و بنای فهم تاریخ را نه بر فهم اراده الهی و نه بر معجزات نادر و نامتیقن، بل بر تعامل و تقابل نیروهای جمعی نهاد، نیک می دانست که حتی برای فهم دین هم حاجت به درکی غیر دینی از تاریخ داریم. </a:t>
            </a:r>
            <a:endParaRPr lang="fa-IR" dirty="0" smtClean="0"/>
          </a:p>
          <a:p>
            <a:r>
              <a:rPr lang="fa-IR" sz="2400" dirty="0" smtClean="0"/>
              <a:t>شواهدي که در تاييد سکولار بودن او اقامه مي شود:</a:t>
            </a:r>
          </a:p>
          <a:p>
            <a:pPr lvl="1"/>
            <a:r>
              <a:rPr lang="fa-IR" dirty="0" smtClean="0"/>
              <a:t>استفاده از مفاهيم زميني مانند عصبيت، بداوه،‌ حضاره، تقسيم کار و ... در تبيين پديده هاي اجتماعي و اقتصادي</a:t>
            </a:r>
          </a:p>
          <a:p>
            <a:pPr lvl="1"/>
            <a:r>
              <a:rPr lang="fa-IR" dirty="0" smtClean="0"/>
              <a:t>عدم استفاده او از پديده ها و مفاهيم ماورايي مانند اراده الهي در تبيين رفتارهاي کلان </a:t>
            </a:r>
            <a:endParaRPr lang="fa-IR" dirty="0"/>
          </a:p>
        </p:txBody>
      </p:sp>
    </p:spTree>
    <p:extLst>
      <p:ext uri="{BB962C8B-B14F-4D97-AF65-F5344CB8AC3E}">
        <p14:creationId xmlns:p14="http://schemas.microsoft.com/office/powerpoint/2010/main" val="26632448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آيا ابن خلدون يک متفکر سکولار است؟ </a:t>
            </a:r>
            <a:r>
              <a:rPr lang="fa-IR" dirty="0" smtClean="0"/>
              <a:t>-2</a:t>
            </a:r>
            <a:endParaRPr lang="fa-IR" dirty="0"/>
          </a:p>
        </p:txBody>
      </p:sp>
      <p:sp>
        <p:nvSpPr>
          <p:cNvPr id="3" name="Content Placeholder 2"/>
          <p:cNvSpPr>
            <a:spLocks noGrp="1"/>
          </p:cNvSpPr>
          <p:nvPr>
            <p:ph sz="quarter" idx="1"/>
          </p:nvPr>
        </p:nvSpPr>
        <p:spPr/>
        <p:txBody>
          <a:bodyPr/>
          <a:lstStyle/>
          <a:p>
            <a:r>
              <a:rPr lang="fa-IR" sz="2400" dirty="0"/>
              <a:t>شواهدي که در رد سکولار بودن </a:t>
            </a:r>
            <a:r>
              <a:rPr lang="fa-IR" sz="2400" dirty="0" smtClean="0"/>
              <a:t>او قابل </a:t>
            </a:r>
            <a:r>
              <a:rPr lang="fa-IR" sz="2400" dirty="0"/>
              <a:t>اقامه </a:t>
            </a:r>
            <a:r>
              <a:rPr lang="fa-IR" sz="2400" dirty="0" smtClean="0"/>
              <a:t>است:</a:t>
            </a:r>
            <a:endParaRPr lang="fa-IR" sz="2400" dirty="0"/>
          </a:p>
          <a:p>
            <a:pPr lvl="1"/>
            <a:r>
              <a:rPr lang="fa-IR" dirty="0"/>
              <a:t>تبيين هايي </a:t>
            </a:r>
            <a:r>
              <a:rPr lang="fa-IR" dirty="0" smtClean="0"/>
              <a:t>که ابن خلدون </a:t>
            </a:r>
            <a:r>
              <a:rPr lang="fa-IR" dirty="0"/>
              <a:t>متاثر از انديشه ديني </a:t>
            </a:r>
            <a:r>
              <a:rPr lang="fa-IR" dirty="0" smtClean="0"/>
              <a:t>به دست مي دهد:</a:t>
            </a:r>
            <a:endParaRPr lang="fa-IR" dirty="0"/>
          </a:p>
          <a:p>
            <a:pPr lvl="2"/>
            <a:r>
              <a:rPr lang="fa-IR" sz="2400" dirty="0"/>
              <a:t>استفاده از تفکر قرآني در تبيين سقوط و زوال شهرها </a:t>
            </a:r>
            <a:r>
              <a:rPr lang="fa-IR" sz="2400" dirty="0" smtClean="0"/>
              <a:t>و تمدن ها ص </a:t>
            </a:r>
            <a:r>
              <a:rPr lang="fa-IR" sz="2400" dirty="0"/>
              <a:t>335</a:t>
            </a:r>
          </a:p>
          <a:p>
            <a:pPr lvl="2"/>
            <a:r>
              <a:rPr lang="fa-IR" sz="2400" dirty="0"/>
              <a:t>تاکيد او بر نصرت و اراده الهي در برتري دادن حکومت هاي ديني ص 364</a:t>
            </a:r>
          </a:p>
          <a:p>
            <a:pPr lvl="2"/>
            <a:r>
              <a:rPr lang="fa-IR" sz="2400" dirty="0" smtClean="0"/>
              <a:t>تکرارا اين انديشه دينين که تمدن </a:t>
            </a:r>
            <a:r>
              <a:rPr lang="fa-IR" sz="2400" dirty="0"/>
              <a:t>ها و حکومت ها دارای عمر هستند</a:t>
            </a:r>
          </a:p>
          <a:p>
            <a:pPr lvl="1"/>
            <a:r>
              <a:rPr lang="fa-IR" dirty="0"/>
              <a:t>اعتقاد عميق او به فلسفه سياسي و اجتماعي ديني ص 364 از جمله:</a:t>
            </a:r>
          </a:p>
          <a:p>
            <a:pPr lvl="2"/>
            <a:r>
              <a:rPr lang="fa-IR" sz="2400" dirty="0"/>
              <a:t>ابراز نگراني او از زوال حکومت ديني و خلافت شرعي ص 729</a:t>
            </a:r>
          </a:p>
          <a:p>
            <a:pPr lvl="2"/>
            <a:r>
              <a:rPr lang="fa-IR" sz="2400" dirty="0"/>
              <a:t>پاينبدي جدي او به مباني کلامي هنگام </a:t>
            </a:r>
            <a:r>
              <a:rPr lang="fa-IR" sz="2400" dirty="0" smtClean="0"/>
              <a:t>سخن گفتن </a:t>
            </a:r>
            <a:r>
              <a:rPr lang="fa-IR" sz="2400" dirty="0"/>
              <a:t>از اختلافات صحابه در صدر اسلام ص 409</a:t>
            </a:r>
          </a:p>
          <a:p>
            <a:endParaRPr lang="fa-IR" sz="2400" dirty="0"/>
          </a:p>
        </p:txBody>
      </p:sp>
    </p:spTree>
    <p:extLst>
      <p:ext uri="{BB962C8B-B14F-4D97-AF65-F5344CB8AC3E}">
        <p14:creationId xmlns:p14="http://schemas.microsoft.com/office/powerpoint/2010/main" val="18663219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3200" dirty="0" smtClean="0"/>
              <a:t>شبکه مفهومي اندیشه ابن خلدون</a:t>
            </a:r>
            <a:endParaRPr lang="en-US" sz="3200" dirty="0"/>
          </a:p>
        </p:txBody>
      </p:sp>
      <p:sp>
        <p:nvSpPr>
          <p:cNvPr id="3" name="Content Placeholder 2"/>
          <p:cNvSpPr>
            <a:spLocks noGrp="1"/>
          </p:cNvSpPr>
          <p:nvPr>
            <p:ph sz="quarter" idx="1"/>
          </p:nvPr>
        </p:nvSpPr>
        <p:spPr/>
        <p:txBody>
          <a:bodyPr/>
          <a:lstStyle/>
          <a:p>
            <a:r>
              <a:rPr lang="fa-IR" dirty="0" smtClean="0"/>
              <a:t>مفاهيم محوري انديشه ابن خلدون عبارتند از:</a:t>
            </a:r>
          </a:p>
          <a:p>
            <a:pPr lvl="1"/>
            <a:r>
              <a:rPr lang="fa-IR" dirty="0" smtClean="0"/>
              <a:t>عمران</a:t>
            </a:r>
          </a:p>
          <a:p>
            <a:pPr lvl="1"/>
            <a:r>
              <a:rPr lang="fa-IR" dirty="0" smtClean="0"/>
              <a:t>بداوه (باديه نشيني)</a:t>
            </a:r>
          </a:p>
          <a:p>
            <a:pPr lvl="1"/>
            <a:r>
              <a:rPr lang="fa-IR" dirty="0" smtClean="0"/>
              <a:t>حضاره (شهر نشيني)</a:t>
            </a:r>
          </a:p>
          <a:p>
            <a:pPr lvl="1"/>
            <a:r>
              <a:rPr lang="fa-IR" dirty="0" smtClean="0"/>
              <a:t>عصبيت</a:t>
            </a:r>
          </a:p>
          <a:p>
            <a:pPr lvl="1"/>
            <a:r>
              <a:rPr lang="fa-IR" dirty="0" smtClean="0"/>
              <a:t>غلبه</a:t>
            </a:r>
          </a:p>
          <a:p>
            <a:pPr lvl="1"/>
            <a:r>
              <a:rPr lang="fa-IR" dirty="0" smtClean="0"/>
              <a:t>تجمل</a:t>
            </a:r>
          </a:p>
          <a:p>
            <a:pPr lvl="1"/>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2800" dirty="0" smtClean="0"/>
              <a:t>دلايل تشکيل و انواع اجتماع از نگاه ابن خلدون</a:t>
            </a:r>
            <a:endParaRPr lang="fa-IR" sz="2800" dirty="0"/>
          </a:p>
        </p:txBody>
      </p:sp>
      <p:sp>
        <p:nvSpPr>
          <p:cNvPr id="3" name="Content Placeholder 2"/>
          <p:cNvSpPr>
            <a:spLocks noGrp="1"/>
          </p:cNvSpPr>
          <p:nvPr>
            <p:ph sz="quarter" idx="1"/>
          </p:nvPr>
        </p:nvSpPr>
        <p:spPr/>
        <p:txBody>
          <a:bodyPr/>
          <a:lstStyle/>
          <a:p>
            <a:r>
              <a:rPr lang="fa-IR" sz="2400" dirty="0" smtClean="0"/>
              <a:t>به گفته ابن خلدون انسان براي ادامه حيات خود به تغذيه و دفاع از خود نياز دارد.</a:t>
            </a:r>
          </a:p>
          <a:p>
            <a:r>
              <a:rPr lang="fa-IR" sz="2400" dirty="0" smtClean="0"/>
              <a:t>فرد به تنهايي قادر به اين دو کار نيست.</a:t>
            </a:r>
          </a:p>
          <a:p>
            <a:r>
              <a:rPr lang="fa-IR" sz="2400" dirty="0" smtClean="0"/>
              <a:t>بنابراين انسان نيازمند تعاون و همکاري ديگران و زندگي در اجتماع (پديد آمدن عمران) است. </a:t>
            </a:r>
          </a:p>
          <a:p>
            <a:r>
              <a:rPr lang="fa-IR" sz="2400" dirty="0" smtClean="0"/>
              <a:t>تفاوت عادات و رسوم و شئون زندگي ملت هاي مختلف، حاصل تفاوت شيوه معاش (زندگي اقتصادي) آنان است.</a:t>
            </a:r>
          </a:p>
          <a:p>
            <a:r>
              <a:rPr lang="fa-IR" sz="2400" dirty="0" smtClean="0"/>
              <a:t>اجتماع انساني در وهله نخست در پي برآوردن ضروريات ساده زندگي است. ابن خلدون اين گونه اجتماع يا عمران بشري را بداوه يا باديه نشيني مي خواند.</a:t>
            </a:r>
          </a:p>
          <a:p>
            <a:r>
              <a:rPr lang="fa-IR" sz="2400" dirty="0"/>
              <a:t>پس از برآورده شدن ضروريات اگر اجتماع توان برآوردن نيازهاي بيشتري را داشته باشد افراد براي ميزان بيشتر از حد ضرورت با يکديگر همکاري مي کنند و در صدد توسعه خانه ها و بنيانگذاري شهرهاي کوچک و بزرگ بر مي آيند</a:t>
            </a:r>
            <a:r>
              <a:rPr lang="fa-IR" sz="2400" dirty="0" smtClean="0"/>
              <a:t>. او اين گونه اجتماع يا عمران بشري را حضاره يا شهرنشيني مي خواند. </a:t>
            </a:r>
            <a:r>
              <a:rPr lang="fa-IR" sz="2400" dirty="0"/>
              <a:t>ص 226</a:t>
            </a:r>
          </a:p>
          <a:p>
            <a:endParaRPr lang="fa-IR" dirty="0" smtClean="0"/>
          </a:p>
          <a:p>
            <a:pPr marL="0" indent="0">
              <a:buNone/>
            </a:pPr>
            <a:endParaRPr lang="fa-IR" dirty="0"/>
          </a:p>
        </p:txBody>
      </p:sp>
    </p:spTree>
    <p:extLst>
      <p:ext uri="{BB962C8B-B14F-4D97-AF65-F5344CB8AC3E}">
        <p14:creationId xmlns:p14="http://schemas.microsoft.com/office/powerpoint/2010/main" val="3420041824"/>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ivic">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Custom 3">
      <a:majorFont>
        <a:latin typeface="Georgia"/>
        <a:ea typeface=""/>
        <a:cs typeface="B Titr"/>
      </a:majorFont>
      <a:minorFont>
        <a:latin typeface="Georgia"/>
        <a:ea typeface=""/>
        <a:cs typeface="B Mitra"/>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17766</TotalTime>
  <Words>4623</Words>
  <Application>Microsoft Office PowerPoint</Application>
  <PresentationFormat>On-screen Show (4:3)</PresentationFormat>
  <Paragraphs>184</Paragraphs>
  <Slides>33</Slides>
  <Notes>1</Notes>
  <HiddenSlides>0</HiddenSlides>
  <MMClips>0</MMClips>
  <ScaleCrop>false</ScaleCrop>
  <HeadingPairs>
    <vt:vector size="4" baseType="variant">
      <vt:variant>
        <vt:lpstr>Theme</vt:lpstr>
      </vt:variant>
      <vt:variant>
        <vt:i4>3</vt:i4>
      </vt:variant>
      <vt:variant>
        <vt:lpstr>Slide Titles</vt:lpstr>
      </vt:variant>
      <vt:variant>
        <vt:i4>33</vt:i4>
      </vt:variant>
    </vt:vector>
  </HeadingPairs>
  <TitlesOfParts>
    <vt:vector size="36" baseType="lpstr">
      <vt:lpstr>Custom Design</vt:lpstr>
      <vt:lpstr>Civic</vt:lpstr>
      <vt:lpstr>1_Custom Design</vt:lpstr>
      <vt:lpstr>نظام هاي اقتصادي </vt:lpstr>
      <vt:lpstr>اهمیت ابن خلدون</vt:lpstr>
      <vt:lpstr>«مقدمه» ابن خلدون</vt:lpstr>
      <vt:lpstr>علم عمران</vt:lpstr>
      <vt:lpstr>اهمیت روش شناختی «مقدمه»</vt:lpstr>
      <vt:lpstr>آيا ابن خلدون يک متفکر سکولار است؟ -1</vt:lpstr>
      <vt:lpstr>آيا ابن خلدون يک متفکر سکولار است؟ -2</vt:lpstr>
      <vt:lpstr>شبکه مفهومي اندیشه ابن خلدون</vt:lpstr>
      <vt:lpstr>دلايل تشکيل و انواع اجتماع از نگاه ابن خلدون</vt:lpstr>
      <vt:lpstr>وي‍ژگي هاي باديه نشيني -1</vt:lpstr>
      <vt:lpstr>وي‍ژگي هاي باديه نشيني -2</vt:lpstr>
      <vt:lpstr>ويژگي هاي شهرنشيني</vt:lpstr>
      <vt:lpstr>غلبه، عصبيت و پادشاهي</vt:lpstr>
      <vt:lpstr>غلبه، عصبيت و پادشاهي -2</vt:lpstr>
      <vt:lpstr>مراحل دولت -1</vt:lpstr>
      <vt:lpstr>مراحل دولت -2</vt:lpstr>
      <vt:lpstr>مراحل دولت -3</vt:lpstr>
      <vt:lpstr>آراي اقتصادي ابن خلدون</vt:lpstr>
      <vt:lpstr>درباره خراج ستانی</vt:lpstr>
      <vt:lpstr>درباره خراج ستانی -2</vt:lpstr>
      <vt:lpstr>درباره بازرگانی سلطان و نتایج آن بر رعایا</vt:lpstr>
      <vt:lpstr>درباره بازرگانی سلطان و نتایج آن بر رعایا-2</vt:lpstr>
      <vt:lpstr>درباره اثرات کاهش مخارج دولت</vt:lpstr>
      <vt:lpstr>درباره اینکه چرا برخی شهرها و کشورها ثروتمندترند</vt:lpstr>
      <vt:lpstr>درباره اینکه چرا برخی شهرها و کشورها ثروتمندترند-2</vt:lpstr>
      <vt:lpstr>درباره اینکه چرا برخی شهرها و کشورها ثروتمندترند -3</vt:lpstr>
      <vt:lpstr>درباره اینکه چرا برخی شهرها و کشورها ثروتمندترند -4</vt:lpstr>
      <vt:lpstr>ويژگي هاي اقتصادي تمدن اسلامي در نگاه ابن خلدون</vt:lpstr>
      <vt:lpstr>حک شدگي اقتصاد در تمدن اسلامي</vt:lpstr>
      <vt:lpstr>حک شدگي اقتصاد در تمدن اسلامي -2</vt:lpstr>
      <vt:lpstr>آیا ابن خلدون پدر علم اقتصاد است؟</vt:lpstr>
      <vt:lpstr>آیا ابن خلدون پدر علم اقتصاد است؟ -2</vt:lpstr>
      <vt:lpstr>آیا ابن خلدون پدر علم اقتصاد است؟ - 3</vt:lpstr>
    </vt:vector>
  </TitlesOfParts>
  <Company>Emtedad Sazgar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«سازوکار بازار، نهادهای حقوقی و تخصیص منابع»  در اسلام</dc:title>
  <dc:creator>Aria</dc:creator>
  <cp:lastModifiedBy>Javad</cp:lastModifiedBy>
  <cp:revision>907</cp:revision>
  <dcterms:created xsi:type="dcterms:W3CDTF">2009-01-13T09:50:30Z</dcterms:created>
  <dcterms:modified xsi:type="dcterms:W3CDTF">2013-10-11T16:56:17Z</dcterms:modified>
</cp:coreProperties>
</file>