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752" r:id="rId2"/>
    <p:sldId id="256" r:id="rId3"/>
    <p:sldId id="630" r:id="rId4"/>
    <p:sldId id="631" r:id="rId5"/>
    <p:sldId id="633" r:id="rId6"/>
    <p:sldId id="632" r:id="rId7"/>
    <p:sldId id="669" r:id="rId8"/>
    <p:sldId id="628" r:id="rId9"/>
    <p:sldId id="629" r:id="rId10"/>
    <p:sldId id="670" r:id="rId11"/>
    <p:sldId id="561" r:id="rId12"/>
    <p:sldId id="562" r:id="rId13"/>
    <p:sldId id="563" r:id="rId14"/>
    <p:sldId id="564" r:id="rId15"/>
    <p:sldId id="585" r:id="rId16"/>
    <p:sldId id="565" r:id="rId17"/>
    <p:sldId id="584" r:id="rId18"/>
    <p:sldId id="566" r:id="rId19"/>
    <p:sldId id="567" r:id="rId20"/>
    <p:sldId id="568" r:id="rId21"/>
    <p:sldId id="569" r:id="rId22"/>
    <p:sldId id="570" r:id="rId23"/>
    <p:sldId id="571" r:id="rId24"/>
    <p:sldId id="572" r:id="rId25"/>
    <p:sldId id="573" r:id="rId26"/>
    <p:sldId id="574" r:id="rId27"/>
    <p:sldId id="575" r:id="rId28"/>
    <p:sldId id="576" r:id="rId29"/>
    <p:sldId id="577" r:id="rId30"/>
    <p:sldId id="578" r:id="rId31"/>
    <p:sldId id="579" r:id="rId32"/>
    <p:sldId id="580" r:id="rId33"/>
    <p:sldId id="581" r:id="rId34"/>
    <p:sldId id="582" r:id="rId35"/>
    <p:sldId id="583"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586" r:id="rId52"/>
    <p:sldId id="272" r:id="rId53"/>
    <p:sldId id="273" r:id="rId54"/>
    <p:sldId id="274" r:id="rId55"/>
    <p:sldId id="275" r:id="rId56"/>
    <p:sldId id="276" r:id="rId57"/>
    <p:sldId id="277" r:id="rId58"/>
    <p:sldId id="278" r:id="rId59"/>
    <p:sldId id="279" r:id="rId60"/>
    <p:sldId id="280" r:id="rId61"/>
    <p:sldId id="281" r:id="rId62"/>
    <p:sldId id="556" r:id="rId63"/>
    <p:sldId id="557" r:id="rId64"/>
    <p:sldId id="558" r:id="rId65"/>
    <p:sldId id="559" r:id="rId66"/>
    <p:sldId id="560" r:id="rId67"/>
    <p:sldId id="282" r:id="rId68"/>
    <p:sldId id="283" r:id="rId69"/>
    <p:sldId id="284" r:id="rId70"/>
    <p:sldId id="285" r:id="rId71"/>
    <p:sldId id="286" r:id="rId72"/>
    <p:sldId id="287" r:id="rId73"/>
    <p:sldId id="288" r:id="rId74"/>
    <p:sldId id="289" r:id="rId75"/>
    <p:sldId id="290" r:id="rId76"/>
    <p:sldId id="291" r:id="rId77"/>
    <p:sldId id="292" r:id="rId78"/>
    <p:sldId id="293" r:id="rId79"/>
    <p:sldId id="294" r:id="rId80"/>
    <p:sldId id="295" r:id="rId81"/>
    <p:sldId id="296" r:id="rId82"/>
    <p:sldId id="297" r:id="rId83"/>
    <p:sldId id="298" r:id="rId84"/>
    <p:sldId id="587" r:id="rId85"/>
    <p:sldId id="588" r:id="rId86"/>
    <p:sldId id="589" r:id="rId87"/>
    <p:sldId id="590" r:id="rId88"/>
    <p:sldId id="591" r:id="rId89"/>
    <p:sldId id="592" r:id="rId90"/>
    <p:sldId id="593" r:id="rId91"/>
    <p:sldId id="303" r:id="rId92"/>
    <p:sldId id="304" r:id="rId93"/>
    <p:sldId id="305" r:id="rId94"/>
    <p:sldId id="306" r:id="rId95"/>
    <p:sldId id="307" r:id="rId96"/>
    <p:sldId id="308" r:id="rId97"/>
    <p:sldId id="309" r:id="rId98"/>
    <p:sldId id="753" r:id="rId99"/>
    <p:sldId id="754" r:id="rId100"/>
    <p:sldId id="312" r:id="rId101"/>
    <p:sldId id="310" r:id="rId102"/>
    <p:sldId id="311" r:id="rId103"/>
    <p:sldId id="313" r:id="rId104"/>
    <p:sldId id="634" r:id="rId105"/>
    <p:sldId id="635" r:id="rId106"/>
    <p:sldId id="636" r:id="rId107"/>
    <p:sldId id="637" r:id="rId108"/>
    <p:sldId id="638" r:id="rId109"/>
    <p:sldId id="639" r:id="rId110"/>
    <p:sldId id="640" r:id="rId111"/>
    <p:sldId id="641" r:id="rId112"/>
    <p:sldId id="642" r:id="rId113"/>
    <p:sldId id="643" r:id="rId114"/>
    <p:sldId id="644" r:id="rId115"/>
    <p:sldId id="645" r:id="rId116"/>
    <p:sldId id="646" r:id="rId117"/>
    <p:sldId id="647" r:id="rId118"/>
    <p:sldId id="648" r:id="rId119"/>
    <p:sldId id="649" r:id="rId120"/>
    <p:sldId id="650" r:id="rId121"/>
    <p:sldId id="651" r:id="rId122"/>
    <p:sldId id="652" r:id="rId123"/>
    <p:sldId id="653" r:id="rId124"/>
    <p:sldId id="654" r:id="rId125"/>
    <p:sldId id="655" r:id="rId126"/>
    <p:sldId id="314" r:id="rId127"/>
    <p:sldId id="315" r:id="rId128"/>
    <p:sldId id="316" r:id="rId129"/>
    <p:sldId id="317" r:id="rId130"/>
    <p:sldId id="318" r:id="rId131"/>
    <p:sldId id="319" r:id="rId132"/>
    <p:sldId id="320" r:id="rId133"/>
    <p:sldId id="321" r:id="rId134"/>
    <p:sldId id="322" r:id="rId135"/>
    <p:sldId id="323" r:id="rId136"/>
    <p:sldId id="324" r:id="rId137"/>
    <p:sldId id="325" r:id="rId138"/>
    <p:sldId id="667" r:id="rId139"/>
    <p:sldId id="326" r:id="rId140"/>
    <p:sldId id="327" r:id="rId141"/>
    <p:sldId id="594" r:id="rId142"/>
    <p:sldId id="328" r:id="rId143"/>
    <p:sldId id="329" r:id="rId144"/>
    <p:sldId id="595" r:id="rId145"/>
    <p:sldId id="330" r:id="rId146"/>
    <p:sldId id="331" r:id="rId147"/>
    <p:sldId id="596" r:id="rId148"/>
    <p:sldId id="332" r:id="rId149"/>
    <p:sldId id="333" r:id="rId150"/>
    <p:sldId id="597" r:id="rId151"/>
    <p:sldId id="598" r:id="rId152"/>
    <p:sldId id="334" r:id="rId153"/>
    <p:sldId id="599" r:id="rId154"/>
    <p:sldId id="600" r:id="rId155"/>
    <p:sldId id="335" r:id="rId156"/>
    <p:sldId id="336" r:id="rId157"/>
    <p:sldId id="601" r:id="rId158"/>
    <p:sldId id="337" r:id="rId159"/>
    <p:sldId id="602" r:id="rId160"/>
    <p:sldId id="341" r:id="rId161"/>
    <p:sldId id="342" r:id="rId162"/>
    <p:sldId id="343" r:id="rId163"/>
    <p:sldId id="344" r:id="rId164"/>
    <p:sldId id="345" r:id="rId165"/>
    <p:sldId id="346" r:id="rId166"/>
    <p:sldId id="755" r:id="rId167"/>
    <p:sldId id="347" r:id="rId168"/>
    <p:sldId id="656" r:id="rId169"/>
    <p:sldId id="657" r:id="rId170"/>
    <p:sldId id="658" r:id="rId171"/>
    <p:sldId id="659" r:id="rId172"/>
    <p:sldId id="660" r:id="rId173"/>
    <p:sldId id="661" r:id="rId174"/>
    <p:sldId id="663" r:id="rId175"/>
    <p:sldId id="664" r:id="rId176"/>
    <p:sldId id="665" r:id="rId177"/>
    <p:sldId id="742" r:id="rId178"/>
    <p:sldId id="743" r:id="rId179"/>
    <p:sldId id="744" r:id="rId180"/>
    <p:sldId id="745" r:id="rId181"/>
    <p:sldId id="746" r:id="rId182"/>
    <p:sldId id="747" r:id="rId183"/>
    <p:sldId id="748" r:id="rId184"/>
    <p:sldId id="749" r:id="rId185"/>
    <p:sldId id="750" r:id="rId186"/>
    <p:sldId id="751" r:id="rId187"/>
    <p:sldId id="348" r:id="rId188"/>
    <p:sldId id="352" r:id="rId189"/>
    <p:sldId id="774" r:id="rId190"/>
    <p:sldId id="353" r:id="rId191"/>
    <p:sldId id="354" r:id="rId192"/>
    <p:sldId id="355" r:id="rId193"/>
    <p:sldId id="604" r:id="rId194"/>
    <p:sldId id="357" r:id="rId195"/>
    <p:sldId id="358" r:id="rId196"/>
    <p:sldId id="775" r:id="rId197"/>
    <p:sldId id="359" r:id="rId198"/>
    <p:sldId id="776" r:id="rId199"/>
    <p:sldId id="360" r:id="rId200"/>
    <p:sldId id="777" r:id="rId201"/>
    <p:sldId id="361" r:id="rId202"/>
    <p:sldId id="362" r:id="rId203"/>
    <p:sldId id="363" r:id="rId204"/>
    <p:sldId id="364" r:id="rId205"/>
    <p:sldId id="365" r:id="rId206"/>
    <p:sldId id="605" r:id="rId207"/>
    <p:sldId id="366" r:id="rId208"/>
    <p:sldId id="367" r:id="rId209"/>
    <p:sldId id="368" r:id="rId210"/>
    <p:sldId id="369" r:id="rId211"/>
    <p:sldId id="370" r:id="rId212"/>
    <p:sldId id="371" r:id="rId213"/>
    <p:sldId id="668" r:id="rId214"/>
    <p:sldId id="372" r:id="rId215"/>
    <p:sldId id="373" r:id="rId216"/>
    <p:sldId id="374" r:id="rId217"/>
    <p:sldId id="375" r:id="rId218"/>
    <p:sldId id="606" r:id="rId219"/>
    <p:sldId id="376" r:id="rId220"/>
    <p:sldId id="778" r:id="rId221"/>
    <p:sldId id="377" r:id="rId222"/>
    <p:sldId id="378" r:id="rId223"/>
    <p:sldId id="379" r:id="rId224"/>
    <p:sldId id="607" r:id="rId225"/>
    <p:sldId id="380" r:id="rId226"/>
    <p:sldId id="608" r:id="rId227"/>
    <p:sldId id="381" r:id="rId228"/>
    <p:sldId id="609" r:id="rId229"/>
    <p:sldId id="382" r:id="rId230"/>
    <p:sldId id="610" r:id="rId231"/>
    <p:sldId id="383" r:id="rId232"/>
    <p:sldId id="384" r:id="rId233"/>
    <p:sldId id="611" r:id="rId234"/>
    <p:sldId id="385" r:id="rId235"/>
    <p:sldId id="386" r:id="rId236"/>
    <p:sldId id="387" r:id="rId237"/>
    <p:sldId id="388" r:id="rId238"/>
    <p:sldId id="389" r:id="rId239"/>
    <p:sldId id="390" r:id="rId240"/>
    <p:sldId id="391" r:id="rId241"/>
    <p:sldId id="612" r:id="rId242"/>
    <p:sldId id="393" r:id="rId243"/>
    <p:sldId id="394" r:id="rId244"/>
    <p:sldId id="613" r:id="rId245"/>
    <p:sldId id="396" r:id="rId246"/>
    <p:sldId id="614" r:id="rId247"/>
    <p:sldId id="397" r:id="rId248"/>
    <p:sldId id="617" r:id="rId249"/>
    <p:sldId id="782" r:id="rId250"/>
    <p:sldId id="785" r:id="rId251"/>
    <p:sldId id="786" r:id="rId252"/>
    <p:sldId id="619" r:id="rId253"/>
    <p:sldId id="779" r:id="rId254"/>
    <p:sldId id="400" r:id="rId255"/>
    <p:sldId id="621" r:id="rId256"/>
    <p:sldId id="401" r:id="rId257"/>
    <p:sldId id="787" r:id="rId258"/>
    <p:sldId id="788" r:id="rId259"/>
    <p:sldId id="625" r:id="rId260"/>
    <p:sldId id="789" r:id="rId261"/>
    <p:sldId id="839" r:id="rId262"/>
    <p:sldId id="837" r:id="rId263"/>
    <p:sldId id="791" r:id="rId264"/>
    <p:sldId id="405" r:id="rId265"/>
    <p:sldId id="406" r:id="rId266"/>
    <p:sldId id="795" r:id="rId267"/>
    <p:sldId id="836" r:id="rId268"/>
    <p:sldId id="796" r:id="rId269"/>
    <p:sldId id="797" r:id="rId270"/>
    <p:sldId id="798" r:id="rId271"/>
    <p:sldId id="799" r:id="rId272"/>
    <p:sldId id="800" r:id="rId273"/>
    <p:sldId id="840" r:id="rId274"/>
    <p:sldId id="844" r:id="rId275"/>
    <p:sldId id="841" r:id="rId276"/>
    <p:sldId id="801" r:id="rId277"/>
    <p:sldId id="845" r:id="rId278"/>
    <p:sldId id="807" r:id="rId279"/>
    <p:sldId id="677" r:id="rId280"/>
    <p:sldId id="678" r:id="rId281"/>
    <p:sldId id="808" r:id="rId282"/>
    <p:sldId id="680" r:id="rId283"/>
    <p:sldId id="681" r:id="rId284"/>
    <p:sldId id="809" r:id="rId285"/>
    <p:sldId id="810" r:id="rId286"/>
    <p:sldId id="811" r:id="rId287"/>
    <p:sldId id="812" r:id="rId288"/>
    <p:sldId id="704" r:id="rId289"/>
    <p:sldId id="813" r:id="rId290"/>
    <p:sldId id="814" r:id="rId291"/>
    <p:sldId id="835" r:id="rId292"/>
    <p:sldId id="815" r:id="rId293"/>
    <p:sldId id="816" r:id="rId294"/>
    <p:sldId id="817" r:id="rId295"/>
    <p:sldId id="818" r:id="rId296"/>
    <p:sldId id="838" r:id="rId297"/>
    <p:sldId id="819" r:id="rId298"/>
    <p:sldId id="820" r:id="rId299"/>
    <p:sldId id="821" r:id="rId300"/>
    <p:sldId id="823" r:id="rId301"/>
    <p:sldId id="824" r:id="rId302"/>
    <p:sldId id="825" r:id="rId303"/>
    <p:sldId id="826" r:id="rId304"/>
    <p:sldId id="719" r:id="rId305"/>
    <p:sldId id="827" r:id="rId306"/>
    <p:sldId id="828" r:id="rId307"/>
    <p:sldId id="829" r:id="rId308"/>
    <p:sldId id="830" r:id="rId309"/>
    <p:sldId id="831" r:id="rId310"/>
    <p:sldId id="832" r:id="rId311"/>
    <p:sldId id="833" r:id="rId312"/>
    <p:sldId id="834" r:id="rId313"/>
    <p:sldId id="728" r:id="rId314"/>
    <p:sldId id="729" r:id="rId315"/>
    <p:sldId id="730" r:id="rId316"/>
    <p:sldId id="731" r:id="rId317"/>
    <p:sldId id="732" r:id="rId318"/>
    <p:sldId id="733" r:id="rId319"/>
    <p:sldId id="734" r:id="rId320"/>
    <p:sldId id="768" r:id="rId321"/>
    <p:sldId id="769" r:id="rId322"/>
    <p:sldId id="780" r:id="rId323"/>
    <p:sldId id="770" r:id="rId324"/>
    <p:sldId id="771" r:id="rId325"/>
    <p:sldId id="773" r:id="rId326"/>
    <p:sldId id="781" r:id="rId327"/>
    <p:sldId id="738" r:id="rId328"/>
  </p:sldIdLst>
  <p:sldSz cx="9144000" cy="6858000" type="screen4x3"/>
  <p:notesSz cx="6858000" cy="9144000"/>
  <p:defaultTextStyle>
    <a:defPPr>
      <a:defRPr lang="en-US"/>
    </a:defPPr>
    <a:lvl1pPr algn="r" rtl="0" fontAlgn="base">
      <a:spcBef>
        <a:spcPct val="0"/>
      </a:spcBef>
      <a:spcAft>
        <a:spcPct val="0"/>
      </a:spcAft>
      <a:defRPr kern="1200">
        <a:solidFill>
          <a:schemeClr val="tx1"/>
        </a:solidFill>
        <a:latin typeface="Arial" pitchFamily="34" charset="0"/>
        <a:ea typeface="+mn-ea"/>
        <a:cs typeface="Arial" pitchFamily="34" charset="0"/>
      </a:defRPr>
    </a:lvl1pPr>
    <a:lvl2pPr marL="457200" algn="r" rtl="0" fontAlgn="base">
      <a:spcBef>
        <a:spcPct val="0"/>
      </a:spcBef>
      <a:spcAft>
        <a:spcPct val="0"/>
      </a:spcAft>
      <a:defRPr kern="1200">
        <a:solidFill>
          <a:schemeClr val="tx1"/>
        </a:solidFill>
        <a:latin typeface="Arial" pitchFamily="34" charset="0"/>
        <a:ea typeface="+mn-ea"/>
        <a:cs typeface="Arial" pitchFamily="34" charset="0"/>
      </a:defRPr>
    </a:lvl2pPr>
    <a:lvl3pPr marL="914400" algn="r" rtl="0" fontAlgn="base">
      <a:spcBef>
        <a:spcPct val="0"/>
      </a:spcBef>
      <a:spcAft>
        <a:spcPct val="0"/>
      </a:spcAft>
      <a:defRPr kern="1200">
        <a:solidFill>
          <a:schemeClr val="tx1"/>
        </a:solidFill>
        <a:latin typeface="Arial" pitchFamily="34" charset="0"/>
        <a:ea typeface="+mn-ea"/>
        <a:cs typeface="Arial" pitchFamily="34" charset="0"/>
      </a:defRPr>
    </a:lvl3pPr>
    <a:lvl4pPr marL="1371600" algn="r" rtl="0" fontAlgn="base">
      <a:spcBef>
        <a:spcPct val="0"/>
      </a:spcBef>
      <a:spcAft>
        <a:spcPct val="0"/>
      </a:spcAft>
      <a:defRPr kern="1200">
        <a:solidFill>
          <a:schemeClr val="tx1"/>
        </a:solidFill>
        <a:latin typeface="Arial" pitchFamily="34" charset="0"/>
        <a:ea typeface="+mn-ea"/>
        <a:cs typeface="Arial" pitchFamily="34" charset="0"/>
      </a:defRPr>
    </a:lvl4pPr>
    <a:lvl5pPr marL="1828800" algn="r"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FF00"/>
    <a:srgbClr val="CC0000"/>
    <a:srgbClr val="3333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75" autoAdjust="0"/>
    <p:restoredTop sz="94660"/>
  </p:normalViewPr>
  <p:slideViewPr>
    <p:cSldViewPr>
      <p:cViewPr>
        <p:scale>
          <a:sx n="70" d="100"/>
          <a:sy n="70" d="100"/>
        </p:scale>
        <p:origin x="-1428" y="-72"/>
      </p:cViewPr>
      <p:guideLst>
        <p:guide orient="horz" pos="2160"/>
        <p:guide pos="2880"/>
      </p:guideLst>
    </p:cSldViewPr>
  </p:slideViewPr>
  <p:notesTextViewPr>
    <p:cViewPr>
      <p:scale>
        <a:sx n="100" d="100"/>
        <a:sy n="100" d="100"/>
      </p:scale>
      <p:origin x="0" y="0"/>
    </p:cViewPr>
  </p:notesTextViewPr>
  <p:sorterViewPr>
    <p:cViewPr>
      <p:scale>
        <a:sx n="20" d="100"/>
        <a:sy n="20" d="100"/>
      </p:scale>
      <p:origin x="0" y="17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slide" Target="slides/slide32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viewProps" Target="view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83.w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86.w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89.w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92.w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9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36.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42.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43.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49.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53.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61.w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62.w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63.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6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69.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71.w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74.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7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endParaRPr lang="en-US" altLang="fa-IR"/>
          </a:p>
        </p:txBody>
      </p:sp>
      <p:sp>
        <p:nvSpPr>
          <p:cNvPr id="5" name="Footer Placeholder 4"/>
          <p:cNvSpPr>
            <a:spLocks noGrp="1"/>
          </p:cNvSpPr>
          <p:nvPr>
            <p:ph type="ftr" sz="quarter" idx="11"/>
          </p:nvPr>
        </p:nvSpPr>
        <p:spPr/>
        <p:txBody>
          <a:bodyPr/>
          <a:lstStyle>
            <a:lvl1pPr>
              <a:defRPr/>
            </a:lvl1pPr>
          </a:lstStyle>
          <a:p>
            <a:endParaRPr lang="en-US" altLang="fa-IR"/>
          </a:p>
        </p:txBody>
      </p:sp>
      <p:sp>
        <p:nvSpPr>
          <p:cNvPr id="6" name="Slide Number Placeholder 5"/>
          <p:cNvSpPr>
            <a:spLocks noGrp="1"/>
          </p:cNvSpPr>
          <p:nvPr>
            <p:ph type="sldNum" sz="quarter" idx="12"/>
          </p:nvPr>
        </p:nvSpPr>
        <p:spPr/>
        <p:txBody>
          <a:bodyPr/>
          <a:lstStyle>
            <a:lvl1pPr>
              <a:defRPr/>
            </a:lvl1pPr>
          </a:lstStyle>
          <a:p>
            <a:fld id="{CC5FD5F6-6F3C-478C-897A-D0A103D1F6D6}" type="slidenum">
              <a:rPr lang="en-US" altLang="fa-IR"/>
              <a:pPr/>
              <a:t>‹#›</a:t>
            </a:fld>
            <a:endParaRPr lang="en-US" altLang="fa-IR"/>
          </a:p>
        </p:txBody>
      </p:sp>
    </p:spTree>
    <p:extLst>
      <p:ext uri="{BB962C8B-B14F-4D97-AF65-F5344CB8AC3E}">
        <p14:creationId xmlns:p14="http://schemas.microsoft.com/office/powerpoint/2010/main" val="21984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fa-IR"/>
          </a:p>
        </p:txBody>
      </p:sp>
      <p:sp>
        <p:nvSpPr>
          <p:cNvPr id="5" name="Footer Placeholder 4"/>
          <p:cNvSpPr>
            <a:spLocks noGrp="1"/>
          </p:cNvSpPr>
          <p:nvPr>
            <p:ph type="ftr" sz="quarter" idx="11"/>
          </p:nvPr>
        </p:nvSpPr>
        <p:spPr/>
        <p:txBody>
          <a:bodyPr/>
          <a:lstStyle>
            <a:lvl1pPr>
              <a:defRPr/>
            </a:lvl1pPr>
          </a:lstStyle>
          <a:p>
            <a:endParaRPr lang="en-US" altLang="fa-IR"/>
          </a:p>
        </p:txBody>
      </p:sp>
      <p:sp>
        <p:nvSpPr>
          <p:cNvPr id="6" name="Slide Number Placeholder 5"/>
          <p:cNvSpPr>
            <a:spLocks noGrp="1"/>
          </p:cNvSpPr>
          <p:nvPr>
            <p:ph type="sldNum" sz="quarter" idx="12"/>
          </p:nvPr>
        </p:nvSpPr>
        <p:spPr/>
        <p:txBody>
          <a:bodyPr/>
          <a:lstStyle>
            <a:lvl1pPr>
              <a:defRPr/>
            </a:lvl1pPr>
          </a:lstStyle>
          <a:p>
            <a:fld id="{F27148A3-9A1A-486B-884E-8D2D174C8C05}" type="slidenum">
              <a:rPr lang="en-US" altLang="fa-IR"/>
              <a:pPr/>
              <a:t>‹#›</a:t>
            </a:fld>
            <a:endParaRPr lang="en-US" altLang="fa-IR"/>
          </a:p>
        </p:txBody>
      </p:sp>
    </p:spTree>
    <p:extLst>
      <p:ext uri="{BB962C8B-B14F-4D97-AF65-F5344CB8AC3E}">
        <p14:creationId xmlns:p14="http://schemas.microsoft.com/office/powerpoint/2010/main" val="2005134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fa-IR"/>
          </a:p>
        </p:txBody>
      </p:sp>
      <p:sp>
        <p:nvSpPr>
          <p:cNvPr id="5" name="Footer Placeholder 4"/>
          <p:cNvSpPr>
            <a:spLocks noGrp="1"/>
          </p:cNvSpPr>
          <p:nvPr>
            <p:ph type="ftr" sz="quarter" idx="11"/>
          </p:nvPr>
        </p:nvSpPr>
        <p:spPr/>
        <p:txBody>
          <a:bodyPr/>
          <a:lstStyle>
            <a:lvl1pPr>
              <a:defRPr/>
            </a:lvl1pPr>
          </a:lstStyle>
          <a:p>
            <a:endParaRPr lang="en-US" altLang="fa-IR"/>
          </a:p>
        </p:txBody>
      </p:sp>
      <p:sp>
        <p:nvSpPr>
          <p:cNvPr id="6" name="Slide Number Placeholder 5"/>
          <p:cNvSpPr>
            <a:spLocks noGrp="1"/>
          </p:cNvSpPr>
          <p:nvPr>
            <p:ph type="sldNum" sz="quarter" idx="12"/>
          </p:nvPr>
        </p:nvSpPr>
        <p:spPr/>
        <p:txBody>
          <a:bodyPr/>
          <a:lstStyle>
            <a:lvl1pPr>
              <a:defRPr/>
            </a:lvl1pPr>
          </a:lstStyle>
          <a:p>
            <a:fld id="{46FA29B0-E36F-4447-A976-C54B4C93E799}" type="slidenum">
              <a:rPr lang="en-US" altLang="fa-IR"/>
              <a:pPr/>
              <a:t>‹#›</a:t>
            </a:fld>
            <a:endParaRPr lang="en-US" altLang="fa-IR"/>
          </a:p>
        </p:txBody>
      </p:sp>
    </p:spTree>
    <p:extLst>
      <p:ext uri="{BB962C8B-B14F-4D97-AF65-F5344CB8AC3E}">
        <p14:creationId xmlns:p14="http://schemas.microsoft.com/office/powerpoint/2010/main" val="1363921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fa-I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fa-I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0B4809E2-909A-4242-A14D-B6028CBBD78A}" type="slidenum">
              <a:rPr lang="en-US" altLang="fa-IR"/>
              <a:pPr/>
              <a:t>‹#›</a:t>
            </a:fld>
            <a:endParaRPr lang="en-US" altLang="fa-IR"/>
          </a:p>
        </p:txBody>
      </p:sp>
    </p:spTree>
    <p:extLst>
      <p:ext uri="{BB962C8B-B14F-4D97-AF65-F5344CB8AC3E}">
        <p14:creationId xmlns:p14="http://schemas.microsoft.com/office/powerpoint/2010/main" val="44196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ltLang="fa-IR"/>
          </a:p>
        </p:txBody>
      </p:sp>
      <p:sp>
        <p:nvSpPr>
          <p:cNvPr id="5" name="Footer Placeholder 4"/>
          <p:cNvSpPr>
            <a:spLocks noGrp="1"/>
          </p:cNvSpPr>
          <p:nvPr>
            <p:ph type="ftr" sz="quarter" idx="11"/>
          </p:nvPr>
        </p:nvSpPr>
        <p:spPr/>
        <p:txBody>
          <a:bodyPr/>
          <a:lstStyle>
            <a:lvl1pPr>
              <a:defRPr/>
            </a:lvl1pPr>
          </a:lstStyle>
          <a:p>
            <a:endParaRPr lang="en-US" altLang="fa-IR"/>
          </a:p>
        </p:txBody>
      </p:sp>
      <p:sp>
        <p:nvSpPr>
          <p:cNvPr id="6" name="Slide Number Placeholder 5"/>
          <p:cNvSpPr>
            <a:spLocks noGrp="1"/>
          </p:cNvSpPr>
          <p:nvPr>
            <p:ph type="sldNum" sz="quarter" idx="12"/>
          </p:nvPr>
        </p:nvSpPr>
        <p:spPr/>
        <p:txBody>
          <a:bodyPr/>
          <a:lstStyle>
            <a:lvl1pPr>
              <a:defRPr/>
            </a:lvl1pPr>
          </a:lstStyle>
          <a:p>
            <a:fld id="{CE4C29A3-BE41-4B39-83DD-B9260ADF898D}" type="slidenum">
              <a:rPr lang="en-US" altLang="fa-IR"/>
              <a:pPr/>
              <a:t>‹#›</a:t>
            </a:fld>
            <a:endParaRPr lang="en-US" altLang="fa-IR"/>
          </a:p>
        </p:txBody>
      </p:sp>
    </p:spTree>
    <p:extLst>
      <p:ext uri="{BB962C8B-B14F-4D97-AF65-F5344CB8AC3E}">
        <p14:creationId xmlns:p14="http://schemas.microsoft.com/office/powerpoint/2010/main" val="382617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fa-IR"/>
          </a:p>
        </p:txBody>
      </p:sp>
      <p:sp>
        <p:nvSpPr>
          <p:cNvPr id="5" name="Footer Placeholder 4"/>
          <p:cNvSpPr>
            <a:spLocks noGrp="1"/>
          </p:cNvSpPr>
          <p:nvPr>
            <p:ph type="ftr" sz="quarter" idx="11"/>
          </p:nvPr>
        </p:nvSpPr>
        <p:spPr/>
        <p:txBody>
          <a:bodyPr/>
          <a:lstStyle>
            <a:lvl1pPr>
              <a:defRPr/>
            </a:lvl1pPr>
          </a:lstStyle>
          <a:p>
            <a:endParaRPr lang="en-US" altLang="fa-IR"/>
          </a:p>
        </p:txBody>
      </p:sp>
      <p:sp>
        <p:nvSpPr>
          <p:cNvPr id="6" name="Slide Number Placeholder 5"/>
          <p:cNvSpPr>
            <a:spLocks noGrp="1"/>
          </p:cNvSpPr>
          <p:nvPr>
            <p:ph type="sldNum" sz="quarter" idx="12"/>
          </p:nvPr>
        </p:nvSpPr>
        <p:spPr/>
        <p:txBody>
          <a:bodyPr/>
          <a:lstStyle>
            <a:lvl1pPr>
              <a:defRPr/>
            </a:lvl1pPr>
          </a:lstStyle>
          <a:p>
            <a:fld id="{9273C517-B29E-4A87-8F15-90F032400FE4}" type="slidenum">
              <a:rPr lang="en-US" altLang="fa-IR"/>
              <a:pPr/>
              <a:t>‹#›</a:t>
            </a:fld>
            <a:endParaRPr lang="en-US" altLang="fa-IR"/>
          </a:p>
        </p:txBody>
      </p:sp>
    </p:spTree>
    <p:extLst>
      <p:ext uri="{BB962C8B-B14F-4D97-AF65-F5344CB8AC3E}">
        <p14:creationId xmlns:p14="http://schemas.microsoft.com/office/powerpoint/2010/main" val="2739231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endParaRPr lang="en-US" altLang="fa-IR"/>
          </a:p>
        </p:txBody>
      </p:sp>
      <p:sp>
        <p:nvSpPr>
          <p:cNvPr id="6" name="Footer Placeholder 5"/>
          <p:cNvSpPr>
            <a:spLocks noGrp="1"/>
          </p:cNvSpPr>
          <p:nvPr>
            <p:ph type="ftr" sz="quarter" idx="11"/>
          </p:nvPr>
        </p:nvSpPr>
        <p:spPr/>
        <p:txBody>
          <a:bodyPr/>
          <a:lstStyle>
            <a:lvl1pPr>
              <a:defRPr/>
            </a:lvl1pPr>
          </a:lstStyle>
          <a:p>
            <a:endParaRPr lang="en-US" altLang="fa-IR"/>
          </a:p>
        </p:txBody>
      </p:sp>
      <p:sp>
        <p:nvSpPr>
          <p:cNvPr id="7" name="Slide Number Placeholder 6"/>
          <p:cNvSpPr>
            <a:spLocks noGrp="1"/>
          </p:cNvSpPr>
          <p:nvPr>
            <p:ph type="sldNum" sz="quarter" idx="12"/>
          </p:nvPr>
        </p:nvSpPr>
        <p:spPr/>
        <p:txBody>
          <a:bodyPr/>
          <a:lstStyle>
            <a:lvl1pPr>
              <a:defRPr/>
            </a:lvl1pPr>
          </a:lstStyle>
          <a:p>
            <a:fld id="{ED3B0F68-275A-450B-8AC8-77B7E126E293}" type="slidenum">
              <a:rPr lang="en-US" altLang="fa-IR"/>
              <a:pPr/>
              <a:t>‹#›</a:t>
            </a:fld>
            <a:endParaRPr lang="en-US" altLang="fa-IR"/>
          </a:p>
        </p:txBody>
      </p:sp>
    </p:spTree>
    <p:extLst>
      <p:ext uri="{BB962C8B-B14F-4D97-AF65-F5344CB8AC3E}">
        <p14:creationId xmlns:p14="http://schemas.microsoft.com/office/powerpoint/2010/main" val="517259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endParaRPr lang="en-US" altLang="fa-IR"/>
          </a:p>
        </p:txBody>
      </p:sp>
      <p:sp>
        <p:nvSpPr>
          <p:cNvPr id="8" name="Footer Placeholder 7"/>
          <p:cNvSpPr>
            <a:spLocks noGrp="1"/>
          </p:cNvSpPr>
          <p:nvPr>
            <p:ph type="ftr" sz="quarter" idx="11"/>
          </p:nvPr>
        </p:nvSpPr>
        <p:spPr/>
        <p:txBody>
          <a:bodyPr/>
          <a:lstStyle>
            <a:lvl1pPr>
              <a:defRPr/>
            </a:lvl1pPr>
          </a:lstStyle>
          <a:p>
            <a:endParaRPr lang="en-US" altLang="fa-IR"/>
          </a:p>
        </p:txBody>
      </p:sp>
      <p:sp>
        <p:nvSpPr>
          <p:cNvPr id="9" name="Slide Number Placeholder 8"/>
          <p:cNvSpPr>
            <a:spLocks noGrp="1"/>
          </p:cNvSpPr>
          <p:nvPr>
            <p:ph type="sldNum" sz="quarter" idx="12"/>
          </p:nvPr>
        </p:nvSpPr>
        <p:spPr/>
        <p:txBody>
          <a:bodyPr/>
          <a:lstStyle>
            <a:lvl1pPr>
              <a:defRPr/>
            </a:lvl1pPr>
          </a:lstStyle>
          <a:p>
            <a:fld id="{217DCC84-7623-4BF2-A20D-39D4E6D60626}" type="slidenum">
              <a:rPr lang="en-US" altLang="fa-IR"/>
              <a:pPr/>
              <a:t>‹#›</a:t>
            </a:fld>
            <a:endParaRPr lang="en-US" altLang="fa-IR"/>
          </a:p>
        </p:txBody>
      </p:sp>
    </p:spTree>
    <p:extLst>
      <p:ext uri="{BB962C8B-B14F-4D97-AF65-F5344CB8AC3E}">
        <p14:creationId xmlns:p14="http://schemas.microsoft.com/office/powerpoint/2010/main" val="2415088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ltLang="fa-IR"/>
          </a:p>
        </p:txBody>
      </p:sp>
      <p:sp>
        <p:nvSpPr>
          <p:cNvPr id="4" name="Footer Placeholder 3"/>
          <p:cNvSpPr>
            <a:spLocks noGrp="1"/>
          </p:cNvSpPr>
          <p:nvPr>
            <p:ph type="ftr" sz="quarter" idx="11"/>
          </p:nvPr>
        </p:nvSpPr>
        <p:spPr/>
        <p:txBody>
          <a:bodyPr/>
          <a:lstStyle>
            <a:lvl1pPr>
              <a:defRPr/>
            </a:lvl1pPr>
          </a:lstStyle>
          <a:p>
            <a:endParaRPr lang="en-US" altLang="fa-IR"/>
          </a:p>
        </p:txBody>
      </p:sp>
      <p:sp>
        <p:nvSpPr>
          <p:cNvPr id="5" name="Slide Number Placeholder 4"/>
          <p:cNvSpPr>
            <a:spLocks noGrp="1"/>
          </p:cNvSpPr>
          <p:nvPr>
            <p:ph type="sldNum" sz="quarter" idx="12"/>
          </p:nvPr>
        </p:nvSpPr>
        <p:spPr/>
        <p:txBody>
          <a:bodyPr/>
          <a:lstStyle>
            <a:lvl1pPr>
              <a:defRPr/>
            </a:lvl1pPr>
          </a:lstStyle>
          <a:p>
            <a:fld id="{9DE82EDD-F6F8-4A4C-A640-84A2FC6D1804}" type="slidenum">
              <a:rPr lang="en-US" altLang="fa-IR"/>
              <a:pPr/>
              <a:t>‹#›</a:t>
            </a:fld>
            <a:endParaRPr lang="en-US" altLang="fa-IR"/>
          </a:p>
        </p:txBody>
      </p:sp>
    </p:spTree>
    <p:extLst>
      <p:ext uri="{BB962C8B-B14F-4D97-AF65-F5344CB8AC3E}">
        <p14:creationId xmlns:p14="http://schemas.microsoft.com/office/powerpoint/2010/main" val="317657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fa-IR"/>
          </a:p>
        </p:txBody>
      </p:sp>
      <p:sp>
        <p:nvSpPr>
          <p:cNvPr id="3" name="Footer Placeholder 2"/>
          <p:cNvSpPr>
            <a:spLocks noGrp="1"/>
          </p:cNvSpPr>
          <p:nvPr>
            <p:ph type="ftr" sz="quarter" idx="11"/>
          </p:nvPr>
        </p:nvSpPr>
        <p:spPr/>
        <p:txBody>
          <a:bodyPr/>
          <a:lstStyle>
            <a:lvl1pPr>
              <a:defRPr/>
            </a:lvl1pPr>
          </a:lstStyle>
          <a:p>
            <a:endParaRPr lang="en-US" altLang="fa-IR"/>
          </a:p>
        </p:txBody>
      </p:sp>
      <p:sp>
        <p:nvSpPr>
          <p:cNvPr id="4" name="Slide Number Placeholder 3"/>
          <p:cNvSpPr>
            <a:spLocks noGrp="1"/>
          </p:cNvSpPr>
          <p:nvPr>
            <p:ph type="sldNum" sz="quarter" idx="12"/>
          </p:nvPr>
        </p:nvSpPr>
        <p:spPr/>
        <p:txBody>
          <a:bodyPr/>
          <a:lstStyle>
            <a:lvl1pPr>
              <a:defRPr/>
            </a:lvl1pPr>
          </a:lstStyle>
          <a:p>
            <a:fld id="{9517E8B4-0171-4D7F-B988-830A1D80C664}" type="slidenum">
              <a:rPr lang="en-US" altLang="fa-IR"/>
              <a:pPr/>
              <a:t>‹#›</a:t>
            </a:fld>
            <a:endParaRPr lang="en-US" altLang="fa-IR"/>
          </a:p>
        </p:txBody>
      </p:sp>
    </p:spTree>
    <p:extLst>
      <p:ext uri="{BB962C8B-B14F-4D97-AF65-F5344CB8AC3E}">
        <p14:creationId xmlns:p14="http://schemas.microsoft.com/office/powerpoint/2010/main" val="3948602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a-IR"/>
          </a:p>
        </p:txBody>
      </p:sp>
      <p:sp>
        <p:nvSpPr>
          <p:cNvPr id="6" name="Footer Placeholder 5"/>
          <p:cNvSpPr>
            <a:spLocks noGrp="1"/>
          </p:cNvSpPr>
          <p:nvPr>
            <p:ph type="ftr" sz="quarter" idx="11"/>
          </p:nvPr>
        </p:nvSpPr>
        <p:spPr/>
        <p:txBody>
          <a:bodyPr/>
          <a:lstStyle>
            <a:lvl1pPr>
              <a:defRPr/>
            </a:lvl1pPr>
          </a:lstStyle>
          <a:p>
            <a:endParaRPr lang="en-US" altLang="fa-IR"/>
          </a:p>
        </p:txBody>
      </p:sp>
      <p:sp>
        <p:nvSpPr>
          <p:cNvPr id="7" name="Slide Number Placeholder 6"/>
          <p:cNvSpPr>
            <a:spLocks noGrp="1"/>
          </p:cNvSpPr>
          <p:nvPr>
            <p:ph type="sldNum" sz="quarter" idx="12"/>
          </p:nvPr>
        </p:nvSpPr>
        <p:spPr/>
        <p:txBody>
          <a:bodyPr/>
          <a:lstStyle>
            <a:lvl1pPr>
              <a:defRPr/>
            </a:lvl1pPr>
          </a:lstStyle>
          <a:p>
            <a:fld id="{5F581FAE-9A35-4559-BC74-37079BF49D53}" type="slidenum">
              <a:rPr lang="en-US" altLang="fa-IR"/>
              <a:pPr/>
              <a:t>‹#›</a:t>
            </a:fld>
            <a:endParaRPr lang="en-US" altLang="fa-IR"/>
          </a:p>
        </p:txBody>
      </p:sp>
    </p:spTree>
    <p:extLst>
      <p:ext uri="{BB962C8B-B14F-4D97-AF65-F5344CB8AC3E}">
        <p14:creationId xmlns:p14="http://schemas.microsoft.com/office/powerpoint/2010/main" val="4267451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fa-IR"/>
          </a:p>
        </p:txBody>
      </p:sp>
      <p:sp>
        <p:nvSpPr>
          <p:cNvPr id="6" name="Footer Placeholder 5"/>
          <p:cNvSpPr>
            <a:spLocks noGrp="1"/>
          </p:cNvSpPr>
          <p:nvPr>
            <p:ph type="ftr" sz="quarter" idx="11"/>
          </p:nvPr>
        </p:nvSpPr>
        <p:spPr/>
        <p:txBody>
          <a:bodyPr/>
          <a:lstStyle>
            <a:lvl1pPr>
              <a:defRPr/>
            </a:lvl1pPr>
          </a:lstStyle>
          <a:p>
            <a:endParaRPr lang="en-US" altLang="fa-IR"/>
          </a:p>
        </p:txBody>
      </p:sp>
      <p:sp>
        <p:nvSpPr>
          <p:cNvPr id="7" name="Slide Number Placeholder 6"/>
          <p:cNvSpPr>
            <a:spLocks noGrp="1"/>
          </p:cNvSpPr>
          <p:nvPr>
            <p:ph type="sldNum" sz="quarter" idx="12"/>
          </p:nvPr>
        </p:nvSpPr>
        <p:spPr/>
        <p:txBody>
          <a:bodyPr/>
          <a:lstStyle>
            <a:lvl1pPr>
              <a:defRPr/>
            </a:lvl1pPr>
          </a:lstStyle>
          <a:p>
            <a:fld id="{5E958CE4-B6DC-4A48-BA97-BAF935535711}" type="slidenum">
              <a:rPr lang="en-US" altLang="fa-IR"/>
              <a:pPr/>
              <a:t>‹#›</a:t>
            </a:fld>
            <a:endParaRPr lang="en-US" altLang="fa-IR"/>
          </a:p>
        </p:txBody>
      </p:sp>
    </p:spTree>
    <p:extLst>
      <p:ext uri="{BB962C8B-B14F-4D97-AF65-F5344CB8AC3E}">
        <p14:creationId xmlns:p14="http://schemas.microsoft.com/office/powerpoint/2010/main" val="3937298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fa-I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fa-I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C2F13C38-9D70-4F50-8D29-F710823D01B2}" type="slidenum">
              <a:rPr lang="en-US" altLang="fa-IR"/>
              <a:pPr/>
              <a:t>‹#›</a:t>
            </a:fld>
            <a:endParaRPr lang="en-US" alt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7.wmf"/><Relationship Id="rId2" Type="http://schemas.openxmlformats.org/officeDocument/2006/relationships/slideLayout" Target="../slideLayouts/slideLayout4.xml"/><Relationship Id="rId1" Type="http://schemas.openxmlformats.org/officeDocument/2006/relationships/vmlDrawing" Target="../drawings/vmlDrawing34.vml"/><Relationship Id="rId6" Type="http://schemas.openxmlformats.org/officeDocument/2006/relationships/oleObject" Target="../embeddings/oleObject35.bin"/><Relationship Id="rId5" Type="http://schemas.openxmlformats.org/officeDocument/2006/relationships/image" Target="../media/image106.wmf"/><Relationship Id="rId4" Type="http://schemas.openxmlformats.org/officeDocument/2006/relationships/oleObject" Target="../embeddings/oleObject34.bin"/></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9.wmf"/><Relationship Id="rId2" Type="http://schemas.openxmlformats.org/officeDocument/2006/relationships/slideLayout" Target="../slideLayouts/slideLayout4.xml"/><Relationship Id="rId1" Type="http://schemas.openxmlformats.org/officeDocument/2006/relationships/vmlDrawing" Target="../drawings/vmlDrawing35.vml"/><Relationship Id="rId6" Type="http://schemas.openxmlformats.org/officeDocument/2006/relationships/oleObject" Target="../embeddings/oleObject37.bin"/><Relationship Id="rId5" Type="http://schemas.openxmlformats.org/officeDocument/2006/relationships/image" Target="../media/image108.wmf"/><Relationship Id="rId4" Type="http://schemas.openxmlformats.org/officeDocument/2006/relationships/oleObject" Target="../embeddings/oleObject36.bin"/></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6.vml"/><Relationship Id="rId5" Type="http://schemas.openxmlformats.org/officeDocument/2006/relationships/image" Target="../media/image110.wmf"/><Relationship Id="rId4" Type="http://schemas.openxmlformats.org/officeDocument/2006/relationships/oleObject" Target="../embeddings/oleObject38.bin"/></Relationships>
</file>

<file path=ppt/slides/_rels/slide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7.vml"/><Relationship Id="rId5" Type="http://schemas.openxmlformats.org/officeDocument/2006/relationships/image" Target="../media/image111.wmf"/><Relationship Id="rId4" Type="http://schemas.openxmlformats.org/officeDocument/2006/relationships/oleObject" Target="../embeddings/oleObject39.bin"/></Relationships>
</file>

<file path=ppt/slides/_rels/slide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8.vml"/><Relationship Id="rId5" Type="http://schemas.openxmlformats.org/officeDocument/2006/relationships/image" Target="../media/image112.wmf"/><Relationship Id="rId4" Type="http://schemas.openxmlformats.org/officeDocument/2006/relationships/oleObject" Target="../embeddings/oleObject40.bin"/></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9.vml"/><Relationship Id="rId5" Type="http://schemas.openxmlformats.org/officeDocument/2006/relationships/image" Target="../media/image113.wmf"/><Relationship Id="rId4" Type="http://schemas.openxmlformats.org/officeDocument/2006/relationships/oleObject" Target="../embeddings/oleObject41.bin"/></Relationships>
</file>

<file path=ppt/slides/_rels/slide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0.vml"/><Relationship Id="rId5" Type="http://schemas.openxmlformats.org/officeDocument/2006/relationships/image" Target="../media/image114.wmf"/><Relationship Id="rId4" Type="http://schemas.openxmlformats.org/officeDocument/2006/relationships/oleObject" Target="../embeddings/oleObject42.bin"/></Relationships>
</file>

<file path=ppt/slides/_rels/slide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1.vml"/><Relationship Id="rId5" Type="http://schemas.openxmlformats.org/officeDocument/2006/relationships/image" Target="../media/image115.wmf"/><Relationship Id="rId4" Type="http://schemas.openxmlformats.org/officeDocument/2006/relationships/oleObject" Target="../embeddings/oleObject43.bin"/></Relationships>
</file>

<file path=ppt/slides/_rels/slide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2.vml"/><Relationship Id="rId5" Type="http://schemas.openxmlformats.org/officeDocument/2006/relationships/image" Target="../media/image116.wmf"/><Relationship Id="rId4" Type="http://schemas.openxmlformats.org/officeDocument/2006/relationships/oleObject" Target="../embeddings/oleObject44.bin"/></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3.vml"/><Relationship Id="rId5" Type="http://schemas.openxmlformats.org/officeDocument/2006/relationships/image" Target="../media/image117.wmf"/><Relationship Id="rId4" Type="http://schemas.openxmlformats.org/officeDocument/2006/relationships/oleObject" Target="../embeddings/oleObject45.bin"/></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4.vml"/><Relationship Id="rId5" Type="http://schemas.openxmlformats.org/officeDocument/2006/relationships/image" Target="../media/image118.wmf"/><Relationship Id="rId4" Type="http://schemas.openxmlformats.org/officeDocument/2006/relationships/oleObject" Target="../embeddings/oleObject46.bin"/></Relationships>
</file>

<file path=ppt/slides/_rels/slide1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5.vml"/><Relationship Id="rId5" Type="http://schemas.openxmlformats.org/officeDocument/2006/relationships/image" Target="../media/image128.wmf"/><Relationship Id="rId4" Type="http://schemas.openxmlformats.org/officeDocument/2006/relationships/oleObject" Target="../embeddings/oleObject47.bin"/></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6.vml"/><Relationship Id="rId5" Type="http://schemas.openxmlformats.org/officeDocument/2006/relationships/image" Target="../media/image129.wmf"/><Relationship Id="rId4" Type="http://schemas.openxmlformats.org/officeDocument/2006/relationships/oleObject" Target="../embeddings/oleObject48.bin"/></Relationships>
</file>

<file path=ppt/slides/_rels/slide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7.vml"/><Relationship Id="rId5" Type="http://schemas.openxmlformats.org/officeDocument/2006/relationships/image" Target="../media/image130.wmf"/><Relationship Id="rId4" Type="http://schemas.openxmlformats.org/officeDocument/2006/relationships/oleObject" Target="../embeddings/oleObject49.bin"/></Relationships>
</file>

<file path=ppt/slides/_rels/slide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8.vml"/><Relationship Id="rId5" Type="http://schemas.openxmlformats.org/officeDocument/2006/relationships/image" Target="../media/image131.wmf"/><Relationship Id="rId4" Type="http://schemas.openxmlformats.org/officeDocument/2006/relationships/oleObject" Target="../embeddings/oleObject50.bin"/></Relationships>
</file>

<file path=ppt/slides/_rels/slide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9.vml"/><Relationship Id="rId5" Type="http://schemas.openxmlformats.org/officeDocument/2006/relationships/image" Target="../media/image132.wmf"/><Relationship Id="rId4" Type="http://schemas.openxmlformats.org/officeDocument/2006/relationships/oleObject" Target="../embeddings/oleObject51.bin"/></Relationships>
</file>

<file path=ppt/slides/_rels/slide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0.vml"/><Relationship Id="rId5" Type="http://schemas.openxmlformats.org/officeDocument/2006/relationships/image" Target="../media/image133.wmf"/><Relationship Id="rId4" Type="http://schemas.openxmlformats.org/officeDocument/2006/relationships/oleObject" Target="../embeddings/oleObject52.bin"/></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1.vml"/><Relationship Id="rId5" Type="http://schemas.openxmlformats.org/officeDocument/2006/relationships/image" Target="../media/image133.wmf"/><Relationship Id="rId4" Type="http://schemas.openxmlformats.org/officeDocument/2006/relationships/oleObject" Target="../embeddings/oleObject53.bin"/></Relationships>
</file>

<file path=ppt/slides/_rels/slide1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2.vml"/><Relationship Id="rId5" Type="http://schemas.openxmlformats.org/officeDocument/2006/relationships/image" Target="../media/image134.wmf"/><Relationship Id="rId4" Type="http://schemas.openxmlformats.org/officeDocument/2006/relationships/oleObject" Target="../embeddings/oleObject54.bin"/></Relationships>
</file>

<file path=ppt/slides/_rels/slide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3.vml"/><Relationship Id="rId5" Type="http://schemas.openxmlformats.org/officeDocument/2006/relationships/image" Target="../media/image134.wmf"/><Relationship Id="rId4" Type="http://schemas.openxmlformats.org/officeDocument/2006/relationships/oleObject" Target="../embeddings/oleObject55.bin"/></Relationships>
</file>

<file path=ppt/slides/_rels/slide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4.vml"/><Relationship Id="rId5" Type="http://schemas.openxmlformats.org/officeDocument/2006/relationships/image" Target="../media/image135.wmf"/><Relationship Id="rId4" Type="http://schemas.openxmlformats.org/officeDocument/2006/relationships/oleObject" Target="../embeddings/oleObject56.bin"/></Relationships>
</file>

<file path=ppt/slides/_rels/slide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5.vml"/><Relationship Id="rId5" Type="http://schemas.openxmlformats.org/officeDocument/2006/relationships/image" Target="../media/image136.wmf"/><Relationship Id="rId4" Type="http://schemas.openxmlformats.org/officeDocument/2006/relationships/oleObject" Target="../embeddings/oleObject57.bin"/></Relationships>
</file>

<file path=ppt/slides/_rels/slide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6.vml"/><Relationship Id="rId5" Type="http://schemas.openxmlformats.org/officeDocument/2006/relationships/image" Target="../media/image137.wmf"/><Relationship Id="rId4" Type="http://schemas.openxmlformats.org/officeDocument/2006/relationships/oleObject" Target="../embeddings/oleObject58.bin"/></Relationships>
</file>

<file path=ppt/slides/_rels/slide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7.vml"/><Relationship Id="rId5" Type="http://schemas.openxmlformats.org/officeDocument/2006/relationships/image" Target="../media/image138.wmf"/><Relationship Id="rId4" Type="http://schemas.openxmlformats.org/officeDocument/2006/relationships/oleObject" Target="../embeddings/oleObject59.bin"/></Relationships>
</file>

<file path=ppt/slides/_rels/slide2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8.vml"/><Relationship Id="rId5" Type="http://schemas.openxmlformats.org/officeDocument/2006/relationships/image" Target="../media/image138.wmf"/><Relationship Id="rId4" Type="http://schemas.openxmlformats.org/officeDocument/2006/relationships/oleObject" Target="../embeddings/oleObject60.bin"/></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9.vml"/><Relationship Id="rId5" Type="http://schemas.openxmlformats.org/officeDocument/2006/relationships/image" Target="../media/image139.wmf"/><Relationship Id="rId4" Type="http://schemas.openxmlformats.org/officeDocument/2006/relationships/oleObject" Target="../embeddings/oleObject61.bin"/></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0.vml"/><Relationship Id="rId5" Type="http://schemas.openxmlformats.org/officeDocument/2006/relationships/image" Target="../media/image140.wmf"/><Relationship Id="rId4" Type="http://schemas.openxmlformats.org/officeDocument/2006/relationships/oleObject" Target="../embeddings/oleObject62.bin"/></Relationships>
</file>

<file path=ppt/slides/_rels/slide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1.vml"/><Relationship Id="rId5" Type="http://schemas.openxmlformats.org/officeDocument/2006/relationships/image" Target="../media/image141.wmf"/><Relationship Id="rId4" Type="http://schemas.openxmlformats.org/officeDocument/2006/relationships/oleObject" Target="../embeddings/oleObject63.bin"/></Relationships>
</file>

<file path=ppt/slides/_rels/slide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2.vml"/><Relationship Id="rId5" Type="http://schemas.openxmlformats.org/officeDocument/2006/relationships/image" Target="../media/image141.wmf"/><Relationship Id="rId4" Type="http://schemas.openxmlformats.org/officeDocument/2006/relationships/oleObject" Target="../embeddings/oleObject64.bin"/></Relationships>
</file>

<file path=ppt/slides/_rels/slide2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3.vml"/><Relationship Id="rId5" Type="http://schemas.openxmlformats.org/officeDocument/2006/relationships/image" Target="../media/image142.wmf"/><Relationship Id="rId4" Type="http://schemas.openxmlformats.org/officeDocument/2006/relationships/oleObject" Target="../embeddings/oleObject65.bin"/></Relationships>
</file>

<file path=ppt/slides/_rels/slide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4.vml"/><Relationship Id="rId5" Type="http://schemas.openxmlformats.org/officeDocument/2006/relationships/image" Target="../media/image143.wmf"/><Relationship Id="rId4" Type="http://schemas.openxmlformats.org/officeDocument/2006/relationships/oleObject" Target="../embeddings/oleObject66.bin"/></Relationships>
</file>

<file path=ppt/slides/_rels/slide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5.vml"/><Relationship Id="rId5" Type="http://schemas.openxmlformats.org/officeDocument/2006/relationships/image" Target="../media/image144.wmf"/><Relationship Id="rId4" Type="http://schemas.openxmlformats.org/officeDocument/2006/relationships/oleObject" Target="../embeddings/oleObject67.bin"/></Relationships>
</file>

<file path=ppt/slides/_rels/slide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6.vml"/><Relationship Id="rId5" Type="http://schemas.openxmlformats.org/officeDocument/2006/relationships/image" Target="../media/image145.wmf"/><Relationship Id="rId4" Type="http://schemas.openxmlformats.org/officeDocument/2006/relationships/oleObject" Target="../embeddings/oleObject68.bin"/></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7.vml"/><Relationship Id="rId5" Type="http://schemas.openxmlformats.org/officeDocument/2006/relationships/image" Target="../media/image145.wmf"/><Relationship Id="rId4" Type="http://schemas.openxmlformats.org/officeDocument/2006/relationships/oleObject" Target="../embeddings/oleObject69.bin"/></Relationships>
</file>

<file path=ppt/slides/_rels/slide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8.vml"/><Relationship Id="rId5" Type="http://schemas.openxmlformats.org/officeDocument/2006/relationships/image" Target="../media/image146.wmf"/><Relationship Id="rId4" Type="http://schemas.openxmlformats.org/officeDocument/2006/relationships/oleObject" Target="../embeddings/oleObject70.bin"/></Relationships>
</file>

<file path=ppt/slides/_rels/slide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9.vml"/><Relationship Id="rId5" Type="http://schemas.openxmlformats.org/officeDocument/2006/relationships/image" Target="../media/image147.wmf"/><Relationship Id="rId4" Type="http://schemas.openxmlformats.org/officeDocument/2006/relationships/oleObject" Target="../embeddings/oleObject71.bin"/></Relationships>
</file>

<file path=ppt/slides/_rels/slide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0.vml"/><Relationship Id="rId5" Type="http://schemas.openxmlformats.org/officeDocument/2006/relationships/image" Target="../media/image148.wmf"/><Relationship Id="rId4" Type="http://schemas.openxmlformats.org/officeDocument/2006/relationships/oleObject" Target="../embeddings/oleObject72.bin"/></Relationships>
</file>

<file path=ppt/slides/_rels/slide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1.vml"/><Relationship Id="rId5" Type="http://schemas.openxmlformats.org/officeDocument/2006/relationships/image" Target="../media/image149.wmf"/><Relationship Id="rId4" Type="http://schemas.openxmlformats.org/officeDocument/2006/relationships/oleObject" Target="../embeddings/oleObject73.bin"/></Relationships>
</file>

<file path=ppt/slides/_rels/slide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2.vml"/><Relationship Id="rId5" Type="http://schemas.openxmlformats.org/officeDocument/2006/relationships/image" Target="../media/image150.wmf"/><Relationship Id="rId4" Type="http://schemas.openxmlformats.org/officeDocument/2006/relationships/oleObject" Target="../embeddings/oleObject74.bin"/></Relationships>
</file>

<file path=ppt/slides/_rels/slide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3.vml"/><Relationship Id="rId5" Type="http://schemas.openxmlformats.org/officeDocument/2006/relationships/image" Target="../media/image151.wmf"/><Relationship Id="rId4" Type="http://schemas.openxmlformats.org/officeDocument/2006/relationships/oleObject" Target="../embeddings/oleObject75.bin"/></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4.vml"/><Relationship Id="rId5" Type="http://schemas.openxmlformats.org/officeDocument/2006/relationships/image" Target="../media/image152.wmf"/><Relationship Id="rId4" Type="http://schemas.openxmlformats.org/officeDocument/2006/relationships/oleObject" Target="../embeddings/oleObject76.bin"/></Relationships>
</file>

<file path=ppt/slides/_rels/slide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5.vml"/><Relationship Id="rId5" Type="http://schemas.openxmlformats.org/officeDocument/2006/relationships/image" Target="../media/image153.wmf"/><Relationship Id="rId4" Type="http://schemas.openxmlformats.org/officeDocument/2006/relationships/oleObject" Target="../embeddings/oleObject77.bin"/></Relationships>
</file>

<file path=ppt/slides/_rels/slide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6.vml"/><Relationship Id="rId5" Type="http://schemas.openxmlformats.org/officeDocument/2006/relationships/image" Target="../media/image154.wmf"/><Relationship Id="rId4" Type="http://schemas.openxmlformats.org/officeDocument/2006/relationships/oleObject" Target="../embeddings/oleObject78.bin"/></Relationships>
</file>

<file path=ppt/slides/_rels/slide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7.vml"/><Relationship Id="rId5" Type="http://schemas.openxmlformats.org/officeDocument/2006/relationships/image" Target="../media/image155.wmf"/><Relationship Id="rId4" Type="http://schemas.openxmlformats.org/officeDocument/2006/relationships/oleObject" Target="../embeddings/oleObject79.bin"/></Relationships>
</file>

<file path=ppt/slides/_rels/slide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8.vml"/><Relationship Id="rId5" Type="http://schemas.openxmlformats.org/officeDocument/2006/relationships/image" Target="../media/image156.wmf"/><Relationship Id="rId4" Type="http://schemas.openxmlformats.org/officeDocument/2006/relationships/oleObject" Target="../embeddings/oleObject80.bin"/></Relationships>
</file>

<file path=ppt/slides/_rels/slide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9.vml"/><Relationship Id="rId5" Type="http://schemas.openxmlformats.org/officeDocument/2006/relationships/image" Target="../media/image157.wmf"/><Relationship Id="rId4" Type="http://schemas.openxmlformats.org/officeDocument/2006/relationships/oleObject" Target="../embeddings/oleObject81.bin"/></Relationships>
</file>

<file path=ppt/slides/_rels/slide2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0.vml"/><Relationship Id="rId5" Type="http://schemas.openxmlformats.org/officeDocument/2006/relationships/image" Target="../media/image158.wmf"/><Relationship Id="rId4" Type="http://schemas.openxmlformats.org/officeDocument/2006/relationships/oleObject" Target="../embeddings/oleObject82.bin"/></Relationships>
</file>

<file path=ppt/slides/_rels/slide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1.vml"/><Relationship Id="rId5" Type="http://schemas.openxmlformats.org/officeDocument/2006/relationships/image" Target="../media/image159.wmf"/><Relationship Id="rId4" Type="http://schemas.openxmlformats.org/officeDocument/2006/relationships/oleObject" Target="../embeddings/oleObject83.bin"/></Relationships>
</file>

<file path=ppt/slides/_rels/slide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2.vml"/><Relationship Id="rId5" Type="http://schemas.openxmlformats.org/officeDocument/2006/relationships/image" Target="../media/image160.wmf"/><Relationship Id="rId4" Type="http://schemas.openxmlformats.org/officeDocument/2006/relationships/oleObject" Target="../embeddings/oleObject84.bin"/></Relationships>
</file>

<file path=ppt/slides/_rels/slide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3.vml"/><Relationship Id="rId5" Type="http://schemas.openxmlformats.org/officeDocument/2006/relationships/image" Target="../media/image161.wmf"/><Relationship Id="rId4" Type="http://schemas.openxmlformats.org/officeDocument/2006/relationships/oleObject" Target="../embeddings/oleObject85.bin"/></Relationships>
</file>

<file path=ppt/slides/_rels/slide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4.vml"/><Relationship Id="rId5" Type="http://schemas.openxmlformats.org/officeDocument/2006/relationships/image" Target="../media/image162.wmf"/><Relationship Id="rId4" Type="http://schemas.openxmlformats.org/officeDocument/2006/relationships/oleObject" Target="../embeddings/oleObject86.bin"/></Relationships>
</file>

<file path=ppt/slides/_rels/slide2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5.vml"/><Relationship Id="rId5" Type="http://schemas.openxmlformats.org/officeDocument/2006/relationships/image" Target="../media/image163.wmf"/><Relationship Id="rId4" Type="http://schemas.openxmlformats.org/officeDocument/2006/relationships/oleObject" Target="../embeddings/oleObject87.bin"/></Relationships>
</file>

<file path=ppt/slides/_rels/slide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6.vml"/><Relationship Id="rId5" Type="http://schemas.openxmlformats.org/officeDocument/2006/relationships/image" Target="../media/image164.wmf"/><Relationship Id="rId4" Type="http://schemas.openxmlformats.org/officeDocument/2006/relationships/oleObject" Target="../embeddings/oleObject88.bin"/></Relationships>
</file>

<file path=ppt/slides/_rels/slide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7.vml"/><Relationship Id="rId5" Type="http://schemas.openxmlformats.org/officeDocument/2006/relationships/image" Target="../media/image165.wmf"/><Relationship Id="rId4" Type="http://schemas.openxmlformats.org/officeDocument/2006/relationships/oleObject" Target="../embeddings/oleObject89.bin"/></Relationships>
</file>

<file path=ppt/slides/_rels/slide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8.vml"/><Relationship Id="rId5" Type="http://schemas.openxmlformats.org/officeDocument/2006/relationships/image" Target="../media/image166.wmf"/><Relationship Id="rId4" Type="http://schemas.openxmlformats.org/officeDocument/2006/relationships/oleObject" Target="../embeddings/oleObject90.bin"/></Relationships>
</file>

<file path=ppt/slides/_rels/slide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9.vml"/><Relationship Id="rId5" Type="http://schemas.openxmlformats.org/officeDocument/2006/relationships/image" Target="../media/image167.wmf"/><Relationship Id="rId4" Type="http://schemas.openxmlformats.org/officeDocument/2006/relationships/oleObject" Target="../embeddings/oleObject91.bin"/></Relationships>
</file>

<file path=ppt/slides/_rels/slide2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0.vml"/><Relationship Id="rId5" Type="http://schemas.openxmlformats.org/officeDocument/2006/relationships/image" Target="../media/image168.wmf"/><Relationship Id="rId4" Type="http://schemas.openxmlformats.org/officeDocument/2006/relationships/oleObject" Target="../embeddings/oleObject92.bin"/></Relationships>
</file>

<file path=ppt/slides/_rels/slide2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1.vml"/><Relationship Id="rId5" Type="http://schemas.openxmlformats.org/officeDocument/2006/relationships/image" Target="../media/image169.wmf"/><Relationship Id="rId4" Type="http://schemas.openxmlformats.org/officeDocument/2006/relationships/oleObject" Target="../embeddings/oleObject93.bin"/></Relationships>
</file>

<file path=ppt/slides/_rels/slide2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2.vml"/><Relationship Id="rId5" Type="http://schemas.openxmlformats.org/officeDocument/2006/relationships/image" Target="../media/image170.wmf"/><Relationship Id="rId4" Type="http://schemas.openxmlformats.org/officeDocument/2006/relationships/oleObject" Target="../embeddings/oleObject94.bin"/></Relationships>
</file>

<file path=ppt/slides/_rels/slide2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3.vml"/><Relationship Id="rId5" Type="http://schemas.openxmlformats.org/officeDocument/2006/relationships/image" Target="../media/image171.wmf"/><Relationship Id="rId4" Type="http://schemas.openxmlformats.org/officeDocument/2006/relationships/oleObject" Target="../embeddings/oleObject95.bin"/></Relationships>
</file>

<file path=ppt/slides/_rels/slide2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4.vml"/><Relationship Id="rId5" Type="http://schemas.openxmlformats.org/officeDocument/2006/relationships/image" Target="../media/image172.wmf"/><Relationship Id="rId4" Type="http://schemas.openxmlformats.org/officeDocument/2006/relationships/oleObject" Target="../embeddings/oleObject96.bin"/></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5.vml"/><Relationship Id="rId5" Type="http://schemas.openxmlformats.org/officeDocument/2006/relationships/image" Target="../media/image173.wmf"/><Relationship Id="rId4" Type="http://schemas.openxmlformats.org/officeDocument/2006/relationships/oleObject" Target="../embeddings/oleObject97.bin"/></Relationships>
</file>

<file path=ppt/slides/_rels/slide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6.vml"/><Relationship Id="rId5" Type="http://schemas.openxmlformats.org/officeDocument/2006/relationships/image" Target="../media/image174.wmf"/><Relationship Id="rId4" Type="http://schemas.openxmlformats.org/officeDocument/2006/relationships/oleObject" Target="../embeddings/oleObject98.bin"/></Relationships>
</file>

<file path=ppt/slides/_rels/slide2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7.vml"/><Relationship Id="rId5" Type="http://schemas.openxmlformats.org/officeDocument/2006/relationships/image" Target="../media/image175.wmf"/><Relationship Id="rId4" Type="http://schemas.openxmlformats.org/officeDocument/2006/relationships/oleObject" Target="../embeddings/oleObject99.bin"/></Relationships>
</file>

<file path=ppt/slides/_rels/slide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8.vml"/><Relationship Id="rId5" Type="http://schemas.openxmlformats.org/officeDocument/2006/relationships/image" Target="../media/image176.wmf"/><Relationship Id="rId4" Type="http://schemas.openxmlformats.org/officeDocument/2006/relationships/oleObject" Target="../embeddings/oleObject100.bin"/></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9.vml"/><Relationship Id="rId5" Type="http://schemas.openxmlformats.org/officeDocument/2006/relationships/image" Target="../media/image177.wmf"/><Relationship Id="rId4" Type="http://schemas.openxmlformats.org/officeDocument/2006/relationships/oleObject" Target="../embeddings/oleObject101.bin"/></Relationships>
</file>

<file path=ppt/slides/_rels/slide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0.vml"/><Relationship Id="rId5" Type="http://schemas.openxmlformats.org/officeDocument/2006/relationships/image" Target="../media/image178.wmf"/><Relationship Id="rId4" Type="http://schemas.openxmlformats.org/officeDocument/2006/relationships/oleObject" Target="../embeddings/oleObject102.bin"/></Relationships>
</file>

<file path=ppt/slides/_rels/slide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1.vml"/><Relationship Id="rId5" Type="http://schemas.openxmlformats.org/officeDocument/2006/relationships/image" Target="../media/image179.wmf"/><Relationship Id="rId4" Type="http://schemas.openxmlformats.org/officeDocument/2006/relationships/oleObject" Target="../embeddings/oleObject103.bin"/></Relationships>
</file>

<file path=ppt/slides/_rels/slide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2.vml"/><Relationship Id="rId5" Type="http://schemas.openxmlformats.org/officeDocument/2006/relationships/image" Target="../media/image180.wmf"/><Relationship Id="rId4" Type="http://schemas.openxmlformats.org/officeDocument/2006/relationships/oleObject" Target="../embeddings/oleObject104.bin"/></Relationships>
</file>

<file path=ppt/slides/_rels/slide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3.vml"/><Relationship Id="rId5" Type="http://schemas.openxmlformats.org/officeDocument/2006/relationships/image" Target="../media/image181.wmf"/><Relationship Id="rId4" Type="http://schemas.openxmlformats.org/officeDocument/2006/relationships/oleObject" Target="../embeddings/oleObject105.bin"/></Relationships>
</file>

<file path=ppt/slides/_rels/slide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4.vml"/><Relationship Id="rId5" Type="http://schemas.openxmlformats.org/officeDocument/2006/relationships/image" Target="../media/image182.wmf"/><Relationship Id="rId4" Type="http://schemas.openxmlformats.org/officeDocument/2006/relationships/oleObject" Target="../embeddings/oleObject106.bin"/></Relationships>
</file>

<file path=ppt/slides/_rels/slide2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5.vml"/><Relationship Id="rId5" Type="http://schemas.openxmlformats.org/officeDocument/2006/relationships/image" Target="../media/image183.wmf"/><Relationship Id="rId4" Type="http://schemas.openxmlformats.org/officeDocument/2006/relationships/oleObject" Target="../embeddings/oleObject107.bin"/></Relationships>
</file>

<file path=ppt/slides/_rels/slide3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6.vml"/><Relationship Id="rId5" Type="http://schemas.openxmlformats.org/officeDocument/2006/relationships/image" Target="../media/image184.wmf"/><Relationship Id="rId4" Type="http://schemas.openxmlformats.org/officeDocument/2006/relationships/oleObject" Target="../embeddings/oleObject108.bin"/></Relationships>
</file>

<file path=ppt/slides/_rels/slide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7.vml"/><Relationship Id="rId5" Type="http://schemas.openxmlformats.org/officeDocument/2006/relationships/image" Target="../media/image185.wmf"/><Relationship Id="rId4" Type="http://schemas.openxmlformats.org/officeDocument/2006/relationships/oleObject" Target="../embeddings/oleObject109.bin"/></Relationships>
</file>

<file path=ppt/slides/_rels/slide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8.vml"/><Relationship Id="rId5" Type="http://schemas.openxmlformats.org/officeDocument/2006/relationships/image" Target="../media/image186.wmf"/><Relationship Id="rId4" Type="http://schemas.openxmlformats.org/officeDocument/2006/relationships/oleObject" Target="../embeddings/oleObject110.bin"/></Relationships>
</file>

<file path=ppt/slides/_rels/slide3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9.vml"/><Relationship Id="rId5" Type="http://schemas.openxmlformats.org/officeDocument/2006/relationships/image" Target="../media/image187.wmf"/><Relationship Id="rId4" Type="http://schemas.openxmlformats.org/officeDocument/2006/relationships/oleObject" Target="../embeddings/oleObject111.bin"/></Relationships>
</file>

<file path=ppt/slides/_rels/slide3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0.vml"/><Relationship Id="rId5" Type="http://schemas.openxmlformats.org/officeDocument/2006/relationships/image" Target="../media/image188.wmf"/><Relationship Id="rId4" Type="http://schemas.openxmlformats.org/officeDocument/2006/relationships/oleObject" Target="../embeddings/oleObject112.bin"/></Relationships>
</file>

<file path=ppt/slides/_rels/slide3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1.vml"/><Relationship Id="rId5" Type="http://schemas.openxmlformats.org/officeDocument/2006/relationships/image" Target="../media/image189.wmf"/><Relationship Id="rId4" Type="http://schemas.openxmlformats.org/officeDocument/2006/relationships/oleObject" Target="../embeddings/oleObject113.bin"/></Relationships>
</file>

<file path=ppt/slides/_rels/slide3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2.vml"/><Relationship Id="rId5" Type="http://schemas.openxmlformats.org/officeDocument/2006/relationships/image" Target="../media/image190.wmf"/><Relationship Id="rId4" Type="http://schemas.openxmlformats.org/officeDocument/2006/relationships/oleObject" Target="../embeddings/oleObject114.bin"/></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3.vml"/><Relationship Id="rId5" Type="http://schemas.openxmlformats.org/officeDocument/2006/relationships/image" Target="../media/image191.wmf"/><Relationship Id="rId4" Type="http://schemas.openxmlformats.org/officeDocument/2006/relationships/oleObject" Target="../embeddings/oleObject115.bin"/></Relationships>
</file>

<file path=ppt/slides/_rels/slide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4.vml"/><Relationship Id="rId5" Type="http://schemas.openxmlformats.org/officeDocument/2006/relationships/image" Target="../media/image192.wmf"/><Relationship Id="rId4" Type="http://schemas.openxmlformats.org/officeDocument/2006/relationships/oleObject" Target="../embeddings/oleObject116.bin"/></Relationships>
</file>

<file path=ppt/slides/_rels/slide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5.vml"/><Relationship Id="rId5" Type="http://schemas.openxmlformats.org/officeDocument/2006/relationships/image" Target="../media/image193.wmf"/><Relationship Id="rId4" Type="http://schemas.openxmlformats.org/officeDocument/2006/relationships/oleObject" Target="../embeddings/oleObject117.bin"/></Relationships>
</file>

<file path=ppt/slides/_rels/slide3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9.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0.w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21.wmf"/><Relationship Id="rId4" Type="http://schemas.openxmlformats.org/officeDocument/2006/relationships/oleObject" Target="../embeddings/oleObject4.bin"/></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22.wmf"/><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23.w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24.w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25.wmf"/><Relationship Id="rId4"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26.wmf"/><Relationship Id="rId4"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27.wmf"/><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1.vml"/><Relationship Id="rId5" Type="http://schemas.openxmlformats.org/officeDocument/2006/relationships/image" Target="../media/image28.wmf"/><Relationship Id="rId4" Type="http://schemas.openxmlformats.org/officeDocument/2006/relationships/oleObject" Target="../embeddings/oleObject11.bin"/></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2.vml"/><Relationship Id="rId5" Type="http://schemas.openxmlformats.org/officeDocument/2006/relationships/image" Target="../media/image29.wmf"/><Relationship Id="rId4" Type="http://schemas.openxmlformats.org/officeDocument/2006/relationships/oleObject" Target="../embeddings/oleObject12.bin"/></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30.wmf"/><Relationship Id="rId4" Type="http://schemas.openxmlformats.org/officeDocument/2006/relationships/oleObject" Target="../embeddings/oleObject13.bin"/></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image" Target="../media/image31.wmf"/><Relationship Id="rId4" Type="http://schemas.openxmlformats.org/officeDocument/2006/relationships/oleObject" Target="../embeddings/oleObject14.bin"/></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5.vml"/><Relationship Id="rId5" Type="http://schemas.openxmlformats.org/officeDocument/2006/relationships/image" Target="../media/image32.wmf"/><Relationship Id="rId4" Type="http://schemas.openxmlformats.org/officeDocument/2006/relationships/oleObject" Target="../embeddings/oleObject15.bin"/></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6.vml"/><Relationship Id="rId5" Type="http://schemas.openxmlformats.org/officeDocument/2006/relationships/image" Target="../media/image33.wmf"/><Relationship Id="rId4" Type="http://schemas.openxmlformats.org/officeDocument/2006/relationships/oleObject" Target="../embeddings/oleObject16.bin"/></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7.vml"/><Relationship Id="rId5" Type="http://schemas.openxmlformats.org/officeDocument/2006/relationships/image" Target="../media/image34.wmf"/><Relationship Id="rId4" Type="http://schemas.openxmlformats.org/officeDocument/2006/relationships/oleObject" Target="../embeddings/oleObject17.bin"/></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8.vml"/><Relationship Id="rId5" Type="http://schemas.openxmlformats.org/officeDocument/2006/relationships/image" Target="../media/image35.wmf"/><Relationship Id="rId4" Type="http://schemas.openxmlformats.org/officeDocument/2006/relationships/oleObject" Target="../embeddings/oleObject18.bin"/></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19.vml"/><Relationship Id="rId5" Type="http://schemas.openxmlformats.org/officeDocument/2006/relationships/image" Target="../media/image36.wmf"/><Relationship Id="rId4" Type="http://schemas.openxmlformats.org/officeDocument/2006/relationships/oleObject" Target="../embeddings/oleObject19.bin"/></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0.vml"/><Relationship Id="rId5" Type="http://schemas.openxmlformats.org/officeDocument/2006/relationships/image" Target="../media/image37.wmf"/><Relationship Id="rId4" Type="http://schemas.openxmlformats.org/officeDocument/2006/relationships/oleObject" Target="../embeddings/oleObject20.bin"/></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1.vml"/><Relationship Id="rId5" Type="http://schemas.openxmlformats.org/officeDocument/2006/relationships/image" Target="../media/image38.wmf"/><Relationship Id="rId4" Type="http://schemas.openxmlformats.org/officeDocument/2006/relationships/oleObject" Target="../embeddings/oleObject21.bin"/></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2.vml"/><Relationship Id="rId5" Type="http://schemas.openxmlformats.org/officeDocument/2006/relationships/image" Target="../media/image39.wmf"/><Relationship Id="rId4" Type="http://schemas.openxmlformats.org/officeDocument/2006/relationships/oleObject" Target="../embeddings/oleObject22.bin"/></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3.vml"/><Relationship Id="rId5" Type="http://schemas.openxmlformats.org/officeDocument/2006/relationships/image" Target="../media/image44.wmf"/><Relationship Id="rId4" Type="http://schemas.openxmlformats.org/officeDocument/2006/relationships/oleObject" Target="../embeddings/oleObject23.bin"/></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4.vml"/><Relationship Id="rId5" Type="http://schemas.openxmlformats.org/officeDocument/2006/relationships/image" Target="../media/image45.wmf"/><Relationship Id="rId4" Type="http://schemas.openxmlformats.org/officeDocument/2006/relationships/oleObject" Target="../embeddings/oleObject24.bin"/></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5.vml"/><Relationship Id="rId5" Type="http://schemas.openxmlformats.org/officeDocument/2006/relationships/image" Target="../media/image46.wmf"/><Relationship Id="rId4" Type="http://schemas.openxmlformats.org/officeDocument/2006/relationships/oleObject" Target="../embeddings/oleObject25.bin"/></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6.vml"/><Relationship Id="rId5" Type="http://schemas.openxmlformats.org/officeDocument/2006/relationships/image" Target="../media/image47.wmf"/><Relationship Id="rId4" Type="http://schemas.openxmlformats.org/officeDocument/2006/relationships/oleObject" Target="../embeddings/oleObject26.bin"/></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7.vml"/><Relationship Id="rId5" Type="http://schemas.openxmlformats.org/officeDocument/2006/relationships/image" Target="../media/image48.wmf"/><Relationship Id="rId4" Type="http://schemas.openxmlformats.org/officeDocument/2006/relationships/oleObject" Target="../embeddings/oleObject27.bin"/></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8.vml"/><Relationship Id="rId5" Type="http://schemas.openxmlformats.org/officeDocument/2006/relationships/image" Target="../media/image49.wmf"/><Relationship Id="rId4" Type="http://schemas.openxmlformats.org/officeDocument/2006/relationships/oleObject" Target="../embeddings/oleObject28.bin"/></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29.vml"/><Relationship Id="rId5" Type="http://schemas.openxmlformats.org/officeDocument/2006/relationships/image" Target="../media/image50.wmf"/><Relationship Id="rId4" Type="http://schemas.openxmlformats.org/officeDocument/2006/relationships/oleObject" Target="../embeddings/oleObject29.bin"/></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0.vml"/><Relationship Id="rId5" Type="http://schemas.openxmlformats.org/officeDocument/2006/relationships/image" Target="../media/image51.wmf"/><Relationship Id="rId4" Type="http://schemas.openxmlformats.org/officeDocument/2006/relationships/oleObject" Target="../embeddings/oleObject30.bin"/></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1.vml"/><Relationship Id="rId5" Type="http://schemas.openxmlformats.org/officeDocument/2006/relationships/image" Target="../media/image52.wmf"/><Relationship Id="rId4" Type="http://schemas.openxmlformats.org/officeDocument/2006/relationships/oleObject" Target="../embeddings/oleObject31.bin"/></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2.vml"/><Relationship Id="rId5" Type="http://schemas.openxmlformats.org/officeDocument/2006/relationships/image" Target="../media/image53.wmf"/><Relationship Id="rId4" Type="http://schemas.openxmlformats.org/officeDocument/2006/relationships/oleObject" Target="../embeddings/oleObject32.bin"/></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vmlDrawing" Target="../drawings/vmlDrawing33.vml"/><Relationship Id="rId5" Type="http://schemas.openxmlformats.org/officeDocument/2006/relationships/image" Target="../media/image54.wmf"/><Relationship Id="rId4" Type="http://schemas.openxmlformats.org/officeDocument/2006/relationships/oleObject" Target="../embeddings/oleObject33.bin"/></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2" name="Picture 4" descr="Bes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4800" y="1125538"/>
            <a:ext cx="3527425" cy="4608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3" name="Rectangle 3"/>
          <p:cNvSpPr>
            <a:spLocks noChangeArrowheads="1"/>
          </p:cNvSpPr>
          <p:nvPr/>
        </p:nvSpPr>
        <p:spPr bwMode="auto">
          <a:xfrm>
            <a:off x="533400" y="1039813"/>
            <a:ext cx="8215313"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endParaRPr lang="en-US" altLang="fa-IR" b="1">
              <a:latin typeface="Times New Roman" pitchFamily="18" charset="0"/>
              <a:cs typeface="Lotus" pitchFamily="2" charset="-78"/>
            </a:endParaRPr>
          </a:p>
          <a:p>
            <a:pPr algn="just" rtl="1"/>
            <a:endParaRPr lang="en-US" altLang="fa-IR" sz="2100" b="1">
              <a:solidFill>
                <a:srgbClr val="3333FF"/>
              </a:solidFill>
              <a:latin typeface="Times New Roman" pitchFamily="18" charset="0"/>
              <a:cs typeface="Lotus" pitchFamily="2" charset="-78"/>
            </a:endParaRPr>
          </a:p>
          <a:p>
            <a:pPr algn="just" rtl="1"/>
            <a:r>
              <a:rPr lang="fa-IR" altLang="fa-IR" sz="2100" b="1">
                <a:solidFill>
                  <a:srgbClr val="3333FF"/>
                </a:solidFill>
                <a:latin typeface="Times New Roman" pitchFamily="18" charset="0"/>
                <a:cs typeface="Lotus" pitchFamily="2" charset="-78"/>
              </a:rPr>
              <a:t>علاوه بر آن ترويج اين اصول و تشويق گرايش به آنها موجب صرفه جويي اقتصادی قابل توجهی از طريق تهيه نمودن سطوح و ابعاد فضاها در هماهنگی با نيازها و محدوديتهای مختلف اجرائی خواهد نمود.</a:t>
            </a:r>
          </a:p>
          <a:p>
            <a:pPr algn="just" rtl="1"/>
            <a:r>
              <a:rPr lang="fa-IR" altLang="fa-IR" sz="2100" b="1">
                <a:solidFill>
                  <a:srgbClr val="3333FF"/>
                </a:solidFill>
                <a:latin typeface="Times New Roman" pitchFamily="18" charset="0"/>
                <a:cs typeface="Lotus" pitchFamily="2" charset="-78"/>
              </a:rPr>
              <a:t>کتاب حاضر بر اساس مطالب ذکر شده و نياز دانشجويان رشتة معماری طراحی شده که با شناخت کامل هندسه و بيان نمودن اصول آن در طرحهای خود و تجسم احجام قبل از طرح بتوانند ضمن خلق بناهايي زيبا در جهت ارتقای اين دانش قدم بردارند و شامل 5 بخش می باشد که به دانشجو اين توانايي را می دهد در ذهن خود فضای مورد نظرش را تجسم کند و نقشه های دقيق معماری آنرا ترسيم نمايد.</a:t>
            </a: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2051050" y="981075"/>
            <a:ext cx="6408738"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fa-IR" altLang="fa-IR" sz="2500" b="1" i="1">
                <a:solidFill>
                  <a:srgbClr val="CC0000"/>
                </a:solidFill>
                <a:cs typeface="Lotus" pitchFamily="2" charset="-78"/>
              </a:rPr>
              <a:t>تمرين:</a:t>
            </a:r>
          </a:p>
          <a:p>
            <a:endParaRPr lang="fa-IR" altLang="fa-IR" sz="2500" b="1">
              <a:solidFill>
                <a:srgbClr val="3333FF"/>
              </a:solidFill>
              <a:cs typeface="Lotus" pitchFamily="2" charset="-78"/>
            </a:endParaRPr>
          </a:p>
          <a:p>
            <a:r>
              <a:rPr lang="fa-IR" altLang="fa-IR" sz="2100" b="1">
                <a:solidFill>
                  <a:srgbClr val="3333FF"/>
                </a:solidFill>
                <a:cs typeface="Lotus" pitchFamily="2" charset="-78"/>
              </a:rPr>
              <a:t>نمای مجهول را با توجه به </a:t>
            </a:r>
            <a:r>
              <a:rPr lang="fa-IR" altLang="fa-IR" sz="2000" b="1">
                <a:solidFill>
                  <a:srgbClr val="3333FF"/>
                </a:solidFill>
              </a:rPr>
              <a:t>نماهای دیگر</a:t>
            </a:r>
            <a:r>
              <a:rPr lang="fa-IR" altLang="fa-IR" sz="2100" b="1">
                <a:solidFill>
                  <a:srgbClr val="3333FF"/>
                </a:solidFill>
                <a:cs typeface="Lotus" pitchFamily="2" charset="-78"/>
              </a:rPr>
              <a:t> کامل کنيد.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4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2400" y="368300"/>
            <a:ext cx="3759200" cy="6121400"/>
          </a:xfrm>
          <a:prstGeom prst="rect">
            <a:avLst/>
          </a:prstGeom>
          <a:noFill/>
          <a:extLst>
            <a:ext uri="{909E8E84-426E-40DD-AFC4-6F175D3DCCD1}">
              <a14:hiddenFill xmlns:a14="http://schemas.microsoft.com/office/drawing/2010/main">
                <a:solidFill>
                  <a:srgbClr val="FFFFFF"/>
                </a:solidFill>
              </a14:hiddenFill>
            </a:ext>
          </a:extLst>
        </p:spPr>
      </p:pic>
      <p:sp>
        <p:nvSpPr>
          <p:cNvPr id="58374" name="Rectangle 6"/>
          <p:cNvSpPr>
            <a:spLocks noChangeArrowheads="1"/>
          </p:cNvSpPr>
          <p:nvPr/>
        </p:nvSpPr>
        <p:spPr bwMode="auto">
          <a:xfrm>
            <a:off x="4643438"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4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3413" y="333375"/>
            <a:ext cx="5276850" cy="6119813"/>
          </a:xfrm>
          <a:prstGeom prst="rect">
            <a:avLst/>
          </a:prstGeom>
          <a:noFill/>
          <a:extLst>
            <a:ext uri="{909E8E84-426E-40DD-AFC4-6F175D3DCCD1}">
              <a14:hiddenFill xmlns:a14="http://schemas.microsoft.com/office/drawing/2010/main">
                <a:solidFill>
                  <a:srgbClr val="FFFFFF"/>
                </a:solidFill>
              </a14:hiddenFill>
            </a:ext>
          </a:extLst>
        </p:spPr>
      </p:pic>
      <p:sp>
        <p:nvSpPr>
          <p:cNvPr id="59398" name="Rectangle 6"/>
          <p:cNvSpPr>
            <a:spLocks noChangeArrowheads="1"/>
          </p:cNvSpPr>
          <p:nvPr/>
        </p:nvSpPr>
        <p:spPr bwMode="auto">
          <a:xfrm>
            <a:off x="4787900"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4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8888" y="836613"/>
            <a:ext cx="6692900" cy="6692900"/>
          </a:xfrm>
          <a:prstGeom prst="rect">
            <a:avLst/>
          </a:prstGeom>
          <a:noFill/>
          <a:extLst>
            <a:ext uri="{909E8E84-426E-40DD-AFC4-6F175D3DCCD1}">
              <a14:hiddenFill xmlns:a14="http://schemas.microsoft.com/office/drawing/2010/main">
                <a:solidFill>
                  <a:srgbClr val="FFFFFF"/>
                </a:solidFill>
              </a14:hiddenFill>
            </a:ext>
          </a:extLst>
        </p:spPr>
      </p:pic>
      <p:sp>
        <p:nvSpPr>
          <p:cNvPr id="61445" name="Rectangle 5"/>
          <p:cNvSpPr>
            <a:spLocks noChangeArrowheads="1"/>
          </p:cNvSpPr>
          <p:nvPr/>
        </p:nvSpPr>
        <p:spPr bwMode="auto">
          <a:xfrm>
            <a:off x="4643438" y="333375"/>
            <a:ext cx="400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63" name="Picture 3" descr="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263" y="554038"/>
            <a:ext cx="3548062" cy="5754687"/>
          </a:xfrm>
          <a:prstGeom prst="rect">
            <a:avLst/>
          </a:prstGeom>
          <a:noFill/>
          <a:extLst>
            <a:ext uri="{909E8E84-426E-40DD-AFC4-6F175D3DCCD1}">
              <a14:hiddenFill xmlns:a14="http://schemas.microsoft.com/office/drawing/2010/main">
                <a:solidFill>
                  <a:srgbClr val="FFFFFF"/>
                </a:solidFill>
              </a14:hiddenFill>
            </a:ext>
          </a:extLst>
        </p:spPr>
      </p:pic>
      <p:sp>
        <p:nvSpPr>
          <p:cNvPr id="399364" name="Rectangle 4"/>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sp>
        <p:nvSpPr>
          <p:cNvPr id="399365" name="Rectangle 5"/>
          <p:cNvSpPr>
            <a:spLocks noChangeArrowheads="1"/>
          </p:cNvSpPr>
          <p:nvPr/>
        </p:nvSpPr>
        <p:spPr bwMode="auto">
          <a:xfrm>
            <a:off x="4859338" y="260350"/>
            <a:ext cx="400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7"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00388" name="Picture 4" descr="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476250"/>
            <a:ext cx="3584575" cy="5761038"/>
          </a:xfrm>
          <a:prstGeom prst="rect">
            <a:avLst/>
          </a:prstGeom>
          <a:noFill/>
          <a:extLst>
            <a:ext uri="{909E8E84-426E-40DD-AFC4-6F175D3DCCD1}">
              <a14:hiddenFill xmlns:a14="http://schemas.microsoft.com/office/drawing/2010/main">
                <a:solidFill>
                  <a:srgbClr val="FFFFFF"/>
                </a:solidFill>
              </a14:hiddenFill>
            </a:ext>
          </a:extLst>
        </p:spPr>
      </p:pic>
      <p:sp>
        <p:nvSpPr>
          <p:cNvPr id="400389" name="Rectangle 5"/>
          <p:cNvSpPr>
            <a:spLocks noChangeArrowheads="1"/>
          </p:cNvSpPr>
          <p:nvPr/>
        </p:nvSpPr>
        <p:spPr bwMode="auto">
          <a:xfrm>
            <a:off x="4716463"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747"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15748" name="Picture 4" descr="1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988" y="550863"/>
            <a:ext cx="3644900" cy="5757862"/>
          </a:xfrm>
          <a:prstGeom prst="rect">
            <a:avLst/>
          </a:prstGeom>
          <a:noFill/>
          <a:extLst>
            <a:ext uri="{909E8E84-426E-40DD-AFC4-6F175D3DCCD1}">
              <a14:hiddenFill xmlns:a14="http://schemas.microsoft.com/office/drawing/2010/main">
                <a:solidFill>
                  <a:srgbClr val="FFFFFF"/>
                </a:solidFill>
              </a14:hiddenFill>
            </a:ext>
          </a:extLst>
        </p:spPr>
      </p:pic>
      <p:sp>
        <p:nvSpPr>
          <p:cNvPr id="415749" name="Rectangle 5"/>
          <p:cNvSpPr>
            <a:spLocks noChangeArrowheads="1"/>
          </p:cNvSpPr>
          <p:nvPr/>
        </p:nvSpPr>
        <p:spPr bwMode="auto">
          <a:xfrm>
            <a:off x="4716463" y="333375"/>
            <a:ext cx="400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16773" name="Picture 5" descr="1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476250"/>
            <a:ext cx="3008312" cy="5757863"/>
          </a:xfrm>
          <a:prstGeom prst="rect">
            <a:avLst/>
          </a:prstGeom>
          <a:noFill/>
          <a:extLst>
            <a:ext uri="{909E8E84-426E-40DD-AFC4-6F175D3DCCD1}">
              <a14:hiddenFill xmlns:a14="http://schemas.microsoft.com/office/drawing/2010/main">
                <a:solidFill>
                  <a:srgbClr val="FFFFFF"/>
                </a:solidFill>
              </a14:hiddenFill>
            </a:ext>
          </a:extLst>
        </p:spPr>
      </p:pic>
      <p:sp>
        <p:nvSpPr>
          <p:cNvPr id="416774" name="Rectangle 6"/>
          <p:cNvSpPr>
            <a:spLocks noChangeArrowheads="1"/>
          </p:cNvSpPr>
          <p:nvPr/>
        </p:nvSpPr>
        <p:spPr bwMode="auto">
          <a:xfrm>
            <a:off x="4643438"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5"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17796" name="Picture 4" descr="1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549275"/>
            <a:ext cx="3263900" cy="5757863"/>
          </a:xfrm>
          <a:prstGeom prst="rect">
            <a:avLst/>
          </a:prstGeom>
          <a:noFill/>
          <a:extLst>
            <a:ext uri="{909E8E84-426E-40DD-AFC4-6F175D3DCCD1}">
              <a14:hiddenFill xmlns:a14="http://schemas.microsoft.com/office/drawing/2010/main">
                <a:solidFill>
                  <a:srgbClr val="FFFFFF"/>
                </a:solidFill>
              </a14:hiddenFill>
            </a:ext>
          </a:extLst>
        </p:spPr>
      </p:pic>
      <p:sp>
        <p:nvSpPr>
          <p:cNvPr id="417797" name="Rectangle 5"/>
          <p:cNvSpPr>
            <a:spLocks noChangeArrowheads="1"/>
          </p:cNvSpPr>
          <p:nvPr/>
        </p:nvSpPr>
        <p:spPr bwMode="auto">
          <a:xfrm>
            <a:off x="4500563" y="476250"/>
            <a:ext cx="400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407988"/>
            <a:ext cx="8540750" cy="64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9"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18820" name="Picture 4" descr="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404813"/>
            <a:ext cx="3113087" cy="5761037"/>
          </a:xfrm>
          <a:prstGeom prst="rect">
            <a:avLst/>
          </a:prstGeom>
          <a:noFill/>
          <a:extLst>
            <a:ext uri="{909E8E84-426E-40DD-AFC4-6F175D3DCCD1}">
              <a14:hiddenFill xmlns:a14="http://schemas.microsoft.com/office/drawing/2010/main">
                <a:solidFill>
                  <a:srgbClr val="FFFFFF"/>
                </a:solidFill>
              </a14:hiddenFill>
            </a:ext>
          </a:extLst>
        </p:spPr>
      </p:pic>
      <p:sp>
        <p:nvSpPr>
          <p:cNvPr id="418821" name="Rectangle 5"/>
          <p:cNvSpPr>
            <a:spLocks noChangeArrowheads="1"/>
          </p:cNvSpPr>
          <p:nvPr/>
        </p:nvSpPr>
        <p:spPr bwMode="auto">
          <a:xfrm>
            <a:off x="4932363" y="333375"/>
            <a:ext cx="4003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1" name="Rectangle 3"/>
          <p:cNvSpPr>
            <a:spLocks noChangeArrowheads="1"/>
          </p:cNvSpPr>
          <p:nvPr/>
        </p:nvSpPr>
        <p:spPr bwMode="auto">
          <a:xfrm>
            <a:off x="1604963" y="1474788"/>
            <a:ext cx="5942012" cy="461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p>
            <a:pPr algn="ctr" rtl="1"/>
            <a:r>
              <a:rPr lang="fa-IR" altLang="fa-IR" sz="6000" i="1">
                <a:solidFill>
                  <a:srgbClr val="FF6600"/>
                </a:solidFill>
                <a:cs typeface="Lotus" pitchFamily="2" charset="-78"/>
              </a:rPr>
              <a:t>بخش اول</a:t>
            </a:r>
            <a:endParaRPr lang="en-US" altLang="fa-IR" sz="6000" i="1">
              <a:solidFill>
                <a:srgbClr val="FF6600"/>
              </a:solidFill>
              <a:cs typeface="Lotus" pitchFamily="2" charset="-78"/>
            </a:endParaRPr>
          </a:p>
          <a:p>
            <a:pPr algn="ctr" rtl="1"/>
            <a:r>
              <a:rPr lang="en-US" altLang="fa-IR" sz="6000" i="1">
                <a:solidFill>
                  <a:srgbClr val="FF6600"/>
                </a:solidFill>
                <a:cs typeface="Lotus" pitchFamily="2" charset="-78"/>
              </a:rPr>
              <a:t>  </a:t>
            </a:r>
          </a:p>
          <a:p>
            <a:pPr algn="ctr" rtl="1"/>
            <a:r>
              <a:rPr lang="fa-IR" altLang="fa-IR" sz="6000" i="1">
                <a:solidFill>
                  <a:srgbClr val="FF6600"/>
                </a:solidFill>
                <a:cs typeface="Lotus" pitchFamily="2" charset="-78"/>
              </a:rPr>
              <a:t>ابزار و وسايل نقشه كشي</a:t>
            </a:r>
            <a:endParaRPr lang="en-US" altLang="fa-IR" sz="6000" i="1">
              <a:solidFill>
                <a:srgbClr val="FF6600"/>
              </a:solidFill>
              <a:cs typeface="Lotus" pitchFamily="2" charset="-78"/>
            </a:endParaRPr>
          </a:p>
          <a:p>
            <a:pPr algn="ctr" rtl="1"/>
            <a:r>
              <a:rPr lang="en-US" altLang="fa-IR" sz="6000" i="1">
                <a:solidFill>
                  <a:srgbClr val="FF6600"/>
                </a:solidFill>
                <a:cs typeface="Lotus" pitchFamily="2" charset="-78"/>
              </a:rPr>
              <a:t/>
            </a:r>
            <a:br>
              <a:rPr lang="en-US" altLang="fa-IR" sz="6000" i="1">
                <a:solidFill>
                  <a:srgbClr val="FF6600"/>
                </a:solidFill>
                <a:cs typeface="Lotus" pitchFamily="2" charset="-78"/>
              </a:rPr>
            </a:br>
            <a:endParaRPr lang="en-US" altLang="fa-IR" sz="6000" i="1">
              <a:solidFill>
                <a:srgbClr val="FF6600"/>
              </a:solidFill>
              <a:cs typeface="Lotus" pitchFamily="2" charset="-78"/>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19844" name="Picture 4" descr="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692150"/>
            <a:ext cx="3300412" cy="5757863"/>
          </a:xfrm>
          <a:prstGeom prst="rect">
            <a:avLst/>
          </a:prstGeom>
          <a:noFill/>
          <a:extLst>
            <a:ext uri="{909E8E84-426E-40DD-AFC4-6F175D3DCCD1}">
              <a14:hiddenFill xmlns:a14="http://schemas.microsoft.com/office/drawing/2010/main">
                <a:solidFill>
                  <a:srgbClr val="FFFFFF"/>
                </a:solidFill>
              </a14:hiddenFill>
            </a:ext>
          </a:extLst>
        </p:spPr>
      </p:pic>
      <p:sp>
        <p:nvSpPr>
          <p:cNvPr id="419845" name="Rectangle 5"/>
          <p:cNvSpPr>
            <a:spLocks noChangeArrowheads="1"/>
          </p:cNvSpPr>
          <p:nvPr/>
        </p:nvSpPr>
        <p:spPr bwMode="auto">
          <a:xfrm>
            <a:off x="4787900"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fa-IR" altLang="fa-IR" sz="2500" b="1" i="1">
              <a:solidFill>
                <a:srgbClr val="CC0000"/>
              </a:solidFill>
              <a:cs typeface="Lotus" pitchFamily="2" charset="-78"/>
            </a:endParaRPr>
          </a:p>
        </p:txBody>
      </p:sp>
      <p:pic>
        <p:nvPicPr>
          <p:cNvPr id="420868" name="Picture 4" descr="1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476250"/>
            <a:ext cx="2713037" cy="5754688"/>
          </a:xfrm>
          <a:prstGeom prst="rect">
            <a:avLst/>
          </a:prstGeom>
          <a:noFill/>
          <a:extLst>
            <a:ext uri="{909E8E84-426E-40DD-AFC4-6F175D3DCCD1}">
              <a14:hiddenFill xmlns:a14="http://schemas.microsoft.com/office/drawing/2010/main">
                <a:solidFill>
                  <a:srgbClr val="FFFFFF"/>
                </a:solidFill>
              </a14:hiddenFill>
            </a:ext>
          </a:extLst>
        </p:spPr>
      </p:pic>
      <p:sp>
        <p:nvSpPr>
          <p:cNvPr id="420869" name="Rectangle 5"/>
          <p:cNvSpPr>
            <a:spLocks noChangeArrowheads="1"/>
          </p:cNvSpPr>
          <p:nvPr/>
        </p:nvSpPr>
        <p:spPr bwMode="auto">
          <a:xfrm>
            <a:off x="4643438" y="404813"/>
            <a:ext cx="4003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fa-IR" altLang="fa-IR" b="1">
                <a:solidFill>
                  <a:srgbClr val="3333FF"/>
                </a:solidFill>
              </a:rPr>
              <a:t>نمای مجهول را با توجه به نماهای دیگر کامل کنيد.</a:t>
            </a:r>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891"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1892" name="Picture 4" descr="10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549275"/>
            <a:ext cx="3351212"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915"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2916" name="Picture 4" descr="10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20713"/>
            <a:ext cx="3465512" cy="57578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3939"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3940" name="Picture 4" descr="10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213" y="260350"/>
            <a:ext cx="3059112" cy="5976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3"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4964" name="Picture 4" descr="10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575" y="476250"/>
            <a:ext cx="2393950" cy="5761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5988" name="Picture 4" descr="11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55"/>
          <a:stretch>
            <a:fillRect/>
          </a:stretch>
        </p:blipFill>
        <p:spPr bwMode="auto">
          <a:xfrm>
            <a:off x="2484438" y="1052513"/>
            <a:ext cx="3667125" cy="540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7012" name="Picture 4" descr="11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51" t="6258"/>
          <a:stretch>
            <a:fillRect/>
          </a:stretch>
        </p:blipFill>
        <p:spPr bwMode="auto">
          <a:xfrm>
            <a:off x="2555875" y="836613"/>
            <a:ext cx="3706813" cy="5399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8036" name="Picture 4" descr="11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692150"/>
            <a:ext cx="3419475" cy="5761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29060" name="Picture 4" descr="1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213" y="549275"/>
            <a:ext cx="3173412" cy="5754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5" name="Rectangle 3"/>
          <p:cNvSpPr>
            <a:spLocks noChangeArrowheads="1"/>
          </p:cNvSpPr>
          <p:nvPr/>
        </p:nvSpPr>
        <p:spPr bwMode="auto">
          <a:xfrm>
            <a:off x="431800" y="663575"/>
            <a:ext cx="80279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1600" i="1">
                <a:latin typeface="Times New Roman" pitchFamily="18" charset="0"/>
                <a:cs typeface="Lotus" pitchFamily="2" charset="-78"/>
              </a:rPr>
              <a:t>  </a:t>
            </a:r>
            <a:r>
              <a:rPr lang="fa-IR" altLang="fa-IR" sz="2500" b="1" i="1">
                <a:solidFill>
                  <a:srgbClr val="CC0000"/>
                </a:solidFill>
                <a:latin typeface="Times New Roman" pitchFamily="18" charset="0"/>
                <a:cs typeface="Lotus" pitchFamily="2" charset="-78"/>
              </a:rPr>
              <a:t>برخي از وسايل و ابزارهاي نقشه كشي متداول كه كاربرد فراواني دارد در زير آمده است: </a:t>
            </a:r>
            <a:endParaRPr lang="en-US" altLang="fa-IR" sz="2500" b="1" i="1">
              <a:solidFill>
                <a:srgbClr val="CC0000"/>
              </a:solidFill>
              <a:cs typeface="Lotus" pitchFamily="2" charset="-78"/>
            </a:endParaRPr>
          </a:p>
        </p:txBody>
      </p:sp>
      <p:sp>
        <p:nvSpPr>
          <p:cNvPr id="320516" name="Rectangle 4"/>
          <p:cNvSpPr>
            <a:spLocks noChangeArrowheads="1"/>
          </p:cNvSpPr>
          <p:nvPr/>
        </p:nvSpPr>
        <p:spPr bwMode="auto">
          <a:xfrm>
            <a:off x="5421313" y="1763713"/>
            <a:ext cx="2400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fa-IR" altLang="fa-IR" sz="2100" b="1">
                <a:solidFill>
                  <a:srgbClr val="3333FF"/>
                </a:solidFill>
                <a:latin typeface="Times New Roman" pitchFamily="18" charset="0"/>
                <a:cs typeface="Lotus" pitchFamily="2" charset="-78"/>
              </a:rPr>
              <a:t>1.</a:t>
            </a:r>
            <a:r>
              <a:rPr lang="ar-SA" altLang="fa-IR" sz="2100" b="1">
                <a:solidFill>
                  <a:srgbClr val="3333FF"/>
                </a:solidFill>
                <a:latin typeface="Times New Roman" pitchFamily="18" charset="0"/>
                <a:cs typeface="Lotus" pitchFamily="2" charset="-78"/>
              </a:rPr>
              <a:t>كاغذ</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2.</a:t>
            </a:r>
            <a:r>
              <a:rPr lang="ar-SA" altLang="fa-IR" sz="2100" b="1">
                <a:solidFill>
                  <a:srgbClr val="3333FF"/>
                </a:solidFill>
                <a:latin typeface="Times New Roman" pitchFamily="18" charset="0"/>
                <a:cs typeface="Lotus" pitchFamily="2" charset="-78"/>
              </a:rPr>
              <a:t>مداد</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3.</a:t>
            </a:r>
            <a:r>
              <a:rPr lang="ar-SA" altLang="fa-IR" sz="2100" b="1">
                <a:solidFill>
                  <a:srgbClr val="3333FF"/>
                </a:solidFill>
                <a:latin typeface="Times New Roman" pitchFamily="18" charset="0"/>
                <a:cs typeface="Lotus" pitchFamily="2" charset="-78"/>
              </a:rPr>
              <a:t>اتود</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4.</a:t>
            </a:r>
            <a:r>
              <a:rPr lang="ar-SA" altLang="fa-IR" sz="2100" b="1">
                <a:solidFill>
                  <a:srgbClr val="3333FF"/>
                </a:solidFill>
                <a:latin typeface="Times New Roman" pitchFamily="18" charset="0"/>
                <a:cs typeface="Lotus" pitchFamily="2" charset="-78"/>
              </a:rPr>
              <a:t>مداد تراش دستي</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5.</a:t>
            </a:r>
            <a:r>
              <a:rPr lang="ar-SA" altLang="fa-IR" sz="2100" b="1">
                <a:solidFill>
                  <a:srgbClr val="3333FF"/>
                </a:solidFill>
                <a:latin typeface="Times New Roman" pitchFamily="18" charset="0"/>
                <a:cs typeface="Lotus" pitchFamily="2" charset="-78"/>
              </a:rPr>
              <a:t>پاك كن</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6.</a:t>
            </a:r>
            <a:r>
              <a:rPr lang="ar-SA" altLang="fa-IR" sz="2100" b="1">
                <a:solidFill>
                  <a:srgbClr val="3333FF"/>
                </a:solidFill>
                <a:latin typeface="Times New Roman" pitchFamily="18" charset="0"/>
                <a:cs typeface="Lotus" pitchFamily="2" charset="-78"/>
              </a:rPr>
              <a:t>قلم هاي رسم مركبي</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7.</a:t>
            </a:r>
            <a:r>
              <a:rPr lang="ar-SA" altLang="fa-IR" sz="2100" b="1">
                <a:solidFill>
                  <a:srgbClr val="3333FF"/>
                </a:solidFill>
                <a:latin typeface="Times New Roman" pitchFamily="18" charset="0"/>
                <a:cs typeface="Lotus" pitchFamily="2" charset="-78"/>
              </a:rPr>
              <a:t>تخته رسم</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8.</a:t>
            </a:r>
            <a:r>
              <a:rPr lang="ar-SA" altLang="fa-IR" sz="2100" b="1">
                <a:solidFill>
                  <a:srgbClr val="3333FF"/>
                </a:solidFill>
                <a:latin typeface="Times New Roman" pitchFamily="18" charset="0"/>
                <a:cs typeface="Lotus" pitchFamily="2" charset="-78"/>
              </a:rPr>
              <a:t>خط كش مدرج</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9.</a:t>
            </a:r>
            <a:r>
              <a:rPr lang="ar-SA" altLang="fa-IR" sz="2100" b="1">
                <a:solidFill>
                  <a:srgbClr val="3333FF"/>
                </a:solidFill>
                <a:latin typeface="Times New Roman" pitchFamily="18" charset="0"/>
                <a:cs typeface="Lotus" pitchFamily="2" charset="-78"/>
              </a:rPr>
              <a:t>خط كش</a:t>
            </a:r>
            <a:r>
              <a:rPr lang="en-US" altLang="fa-IR" sz="2100" b="1">
                <a:solidFill>
                  <a:srgbClr val="3333FF"/>
                </a:solidFill>
                <a:latin typeface="Times New Roman" pitchFamily="18" charset="0"/>
                <a:cs typeface="Lotus" pitchFamily="2" charset="-78"/>
              </a:rPr>
              <a:t> T</a:t>
            </a:r>
          </a:p>
          <a:p>
            <a:pPr algn="justLow" rtl="1"/>
            <a:r>
              <a:rPr lang="fa-IR" altLang="fa-IR" sz="2100" b="1">
                <a:solidFill>
                  <a:srgbClr val="3333FF"/>
                </a:solidFill>
                <a:latin typeface="Times New Roman" pitchFamily="18" charset="0"/>
                <a:cs typeface="Lotus" pitchFamily="2" charset="-78"/>
              </a:rPr>
              <a:t>10.</a:t>
            </a:r>
            <a:r>
              <a:rPr lang="ar-SA" altLang="fa-IR" sz="2100" b="1">
                <a:solidFill>
                  <a:srgbClr val="3333FF"/>
                </a:solidFill>
                <a:latin typeface="Times New Roman" pitchFamily="18" charset="0"/>
                <a:cs typeface="Lotus" pitchFamily="2" charset="-78"/>
              </a:rPr>
              <a:t>چسب</a:t>
            </a:r>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11.</a:t>
            </a:r>
            <a:r>
              <a:rPr lang="ar-SA" altLang="fa-IR" sz="2100" b="1">
                <a:solidFill>
                  <a:srgbClr val="3333FF"/>
                </a:solidFill>
                <a:latin typeface="Times New Roman" pitchFamily="18" charset="0"/>
                <a:cs typeface="Lotus" pitchFamily="2" charset="-78"/>
              </a:rPr>
              <a:t>پايه چسب</a:t>
            </a:r>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cs typeface="Lotus" pitchFamily="2" charset="-78"/>
            </a:endParaRPr>
          </a:p>
        </p:txBody>
      </p:sp>
      <p:sp>
        <p:nvSpPr>
          <p:cNvPr id="320517" name="Rectangle 5"/>
          <p:cNvSpPr>
            <a:spLocks noChangeArrowheads="1"/>
          </p:cNvSpPr>
          <p:nvPr/>
        </p:nvSpPr>
        <p:spPr bwMode="auto">
          <a:xfrm>
            <a:off x="1878013" y="1763713"/>
            <a:ext cx="29718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2100" b="1">
                <a:solidFill>
                  <a:srgbClr val="3333FF"/>
                </a:solidFill>
                <a:latin typeface="Times New Roman" pitchFamily="18" charset="0"/>
                <a:cs typeface="Lotus" pitchFamily="2" charset="-78"/>
              </a:rPr>
              <a:t>12.</a:t>
            </a:r>
            <a:r>
              <a:rPr lang="ar-SA" altLang="fa-IR" sz="2100" b="1">
                <a:solidFill>
                  <a:srgbClr val="3333FF"/>
                </a:solidFill>
                <a:latin typeface="Times New Roman" pitchFamily="18" charset="0"/>
                <a:cs typeface="Lotus" pitchFamily="2" charset="-78"/>
              </a:rPr>
              <a:t>گونيا</a:t>
            </a:r>
            <a:endParaRPr lang="fa-IR"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13.</a:t>
            </a:r>
            <a:r>
              <a:rPr lang="ar-SA" altLang="fa-IR" sz="2100" b="1">
                <a:solidFill>
                  <a:srgbClr val="3333FF"/>
                </a:solidFill>
                <a:latin typeface="Times New Roman" pitchFamily="18" charset="0"/>
                <a:cs typeface="Lotus" pitchFamily="2" charset="-78"/>
              </a:rPr>
              <a:t>پرگار</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14.</a:t>
            </a:r>
            <a:r>
              <a:rPr lang="ar-SA" altLang="fa-IR" sz="2100" b="1">
                <a:solidFill>
                  <a:srgbClr val="3333FF"/>
                </a:solidFill>
                <a:latin typeface="Times New Roman" pitchFamily="18" charset="0"/>
                <a:cs typeface="Lotus" pitchFamily="2" charset="-78"/>
              </a:rPr>
              <a:t>نقاله</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15.</a:t>
            </a:r>
            <a:r>
              <a:rPr lang="ar-SA" altLang="fa-IR" sz="2100" b="1">
                <a:solidFill>
                  <a:srgbClr val="3333FF"/>
                </a:solidFill>
                <a:latin typeface="Times New Roman" pitchFamily="18" charset="0"/>
                <a:cs typeface="Lotus" pitchFamily="2" charset="-78"/>
              </a:rPr>
              <a:t>پيستوله</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16.</a:t>
            </a:r>
            <a:r>
              <a:rPr lang="ar-SA" altLang="fa-IR" sz="2100" b="1">
                <a:solidFill>
                  <a:srgbClr val="3333FF"/>
                </a:solidFill>
                <a:latin typeface="Times New Roman" pitchFamily="18" charset="0"/>
                <a:cs typeface="Lotus" pitchFamily="2" charset="-78"/>
              </a:rPr>
              <a:t>شابلن</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17.</a:t>
            </a:r>
            <a:r>
              <a:rPr lang="ar-SA" altLang="fa-IR" sz="2100" b="1">
                <a:solidFill>
                  <a:srgbClr val="3333FF"/>
                </a:solidFill>
                <a:latin typeface="Times New Roman" pitchFamily="18" charset="0"/>
                <a:cs typeface="Lotus" pitchFamily="2" charset="-78"/>
              </a:rPr>
              <a:t>چراغ مطالعه</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18.</a:t>
            </a:r>
            <a:r>
              <a:rPr lang="ar-SA" altLang="fa-IR" sz="2100" b="1">
                <a:solidFill>
                  <a:srgbClr val="3333FF"/>
                </a:solidFill>
                <a:latin typeface="Times New Roman" pitchFamily="18" charset="0"/>
                <a:cs typeface="Lotus" pitchFamily="2" charset="-78"/>
              </a:rPr>
              <a:t>برش دهنده كاغذ</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19.</a:t>
            </a:r>
            <a:r>
              <a:rPr lang="ar-SA" altLang="fa-IR" sz="2100" b="1">
                <a:solidFill>
                  <a:srgbClr val="3333FF"/>
                </a:solidFill>
                <a:latin typeface="Times New Roman" pitchFamily="18" charset="0"/>
                <a:cs typeface="Lotus" pitchFamily="2" charset="-78"/>
              </a:rPr>
              <a:t>صندلي</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20.</a:t>
            </a:r>
            <a:r>
              <a:rPr lang="ar-SA" altLang="fa-IR" sz="2100" b="1">
                <a:solidFill>
                  <a:srgbClr val="3333FF"/>
                </a:solidFill>
                <a:latin typeface="Times New Roman" pitchFamily="18" charset="0"/>
                <a:cs typeface="Lotus" pitchFamily="2" charset="-78"/>
              </a:rPr>
              <a:t>شابلن</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21.</a:t>
            </a:r>
            <a:r>
              <a:rPr lang="ar-SA" altLang="fa-IR" sz="2100" b="1">
                <a:solidFill>
                  <a:srgbClr val="3333FF"/>
                </a:solidFill>
                <a:latin typeface="Times New Roman" pitchFamily="18" charset="0"/>
                <a:cs typeface="Lotus" pitchFamily="2" charset="-78"/>
              </a:rPr>
              <a:t>اشل</a:t>
            </a:r>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3"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0084" name="Picture 4" descr="11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6238" y="476250"/>
            <a:ext cx="2757487"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1108" name="Picture 4" descr="11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343" t="8908"/>
          <a:stretch>
            <a:fillRect/>
          </a:stretch>
        </p:blipFill>
        <p:spPr bwMode="auto">
          <a:xfrm>
            <a:off x="2339975" y="549275"/>
            <a:ext cx="3671888" cy="561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2133" name="Picture 5" descr="1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549275"/>
            <a:ext cx="3371850"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3157" name="Picture 5" descr="11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00338" y="765175"/>
            <a:ext cx="3576637"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79"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4181" name="Picture 5" descr="11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4475" y="476250"/>
            <a:ext cx="3441700" cy="6115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Rectangle 3"/>
          <p:cNvSpPr>
            <a:spLocks noChangeArrowheads="1"/>
          </p:cNvSpPr>
          <p:nvPr/>
        </p:nvSpPr>
        <p:spPr bwMode="auto">
          <a:xfrm>
            <a:off x="6372225" y="333375"/>
            <a:ext cx="237648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r>
              <a:rPr lang="fa-IR" altLang="fa-IR" sz="2100" b="1">
                <a:solidFill>
                  <a:srgbClr val="CC0000"/>
                </a:solidFill>
                <a:cs typeface="Lotus" pitchFamily="2" charset="-78"/>
              </a:rPr>
              <a:t>(</a:t>
            </a:r>
            <a:r>
              <a:rPr lang="fa-IR" altLang="fa-IR" sz="2500" b="1" i="1">
                <a:solidFill>
                  <a:srgbClr val="CC0000"/>
                </a:solidFill>
                <a:cs typeface="Lotus" pitchFamily="2" charset="-78"/>
              </a:rPr>
              <a:t>حل)</a:t>
            </a:r>
            <a:endParaRPr lang="en-US" altLang="fa-IR" sz="2500" b="1" i="1">
              <a:solidFill>
                <a:srgbClr val="CC0000"/>
              </a:solidFill>
              <a:cs typeface="Lotus" pitchFamily="2" charset="-78"/>
            </a:endParaRPr>
          </a:p>
        </p:txBody>
      </p:sp>
      <p:pic>
        <p:nvPicPr>
          <p:cNvPr id="435206" name="Picture 6" descr="11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55875" y="549275"/>
            <a:ext cx="3717925"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485900"/>
            <a:ext cx="7226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2470" name="Rectangle 6"/>
          <p:cNvSpPr>
            <a:spLocks noChangeArrowheads="1"/>
          </p:cNvSpPr>
          <p:nvPr/>
        </p:nvSpPr>
        <p:spPr bwMode="auto">
          <a:xfrm>
            <a:off x="3492500" y="476250"/>
            <a:ext cx="5456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1390650"/>
            <a:ext cx="8305800" cy="4076700"/>
          </a:xfrm>
          <a:prstGeom prst="rect">
            <a:avLst/>
          </a:prstGeom>
          <a:noFill/>
          <a:extLst>
            <a:ext uri="{909E8E84-426E-40DD-AFC4-6F175D3DCCD1}">
              <a14:hiddenFill xmlns:a14="http://schemas.microsoft.com/office/drawing/2010/main">
                <a:solidFill>
                  <a:srgbClr val="FFFFFF"/>
                </a:solidFill>
              </a14:hiddenFill>
            </a:ext>
          </a:extLst>
        </p:spPr>
      </p:pic>
      <p:sp>
        <p:nvSpPr>
          <p:cNvPr id="63495" name="Rectangle 7"/>
          <p:cNvSpPr>
            <a:spLocks noChangeArrowheads="1"/>
          </p:cNvSpPr>
          <p:nvPr/>
        </p:nvSpPr>
        <p:spPr bwMode="auto">
          <a:xfrm>
            <a:off x="3419475" y="549275"/>
            <a:ext cx="5456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6" descr="4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7938" y="1671638"/>
            <a:ext cx="7038975" cy="3514725"/>
          </a:xfrm>
          <a:prstGeom prst="rect">
            <a:avLst/>
          </a:prstGeom>
          <a:noFill/>
          <a:extLst>
            <a:ext uri="{909E8E84-426E-40DD-AFC4-6F175D3DCCD1}">
              <a14:hiddenFill xmlns:a14="http://schemas.microsoft.com/office/drawing/2010/main">
                <a:solidFill>
                  <a:srgbClr val="FFFFFF"/>
                </a:solidFill>
              </a14:hiddenFill>
            </a:ext>
          </a:extLst>
        </p:spPr>
      </p:pic>
      <p:sp>
        <p:nvSpPr>
          <p:cNvPr id="64519" name="Rectangle 7"/>
          <p:cNvSpPr>
            <a:spLocks noChangeArrowheads="1"/>
          </p:cNvSpPr>
          <p:nvPr/>
        </p:nvSpPr>
        <p:spPr bwMode="auto">
          <a:xfrm>
            <a:off x="3276600" y="404813"/>
            <a:ext cx="5456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4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950" y="1228725"/>
            <a:ext cx="7912100" cy="4648200"/>
          </a:xfrm>
          <a:prstGeom prst="rect">
            <a:avLst/>
          </a:prstGeom>
          <a:noFill/>
          <a:extLst>
            <a:ext uri="{909E8E84-426E-40DD-AFC4-6F175D3DCCD1}">
              <a14:hiddenFill xmlns:a14="http://schemas.microsoft.com/office/drawing/2010/main">
                <a:solidFill>
                  <a:srgbClr val="FFFFFF"/>
                </a:solidFill>
              </a14:hiddenFill>
            </a:ext>
          </a:extLst>
        </p:spPr>
      </p:pic>
      <p:sp>
        <p:nvSpPr>
          <p:cNvPr id="65542" name="Rectangle 6"/>
          <p:cNvSpPr>
            <a:spLocks noChangeArrowheads="1"/>
          </p:cNvSpPr>
          <p:nvPr/>
        </p:nvSpPr>
        <p:spPr bwMode="auto">
          <a:xfrm>
            <a:off x="3348038" y="404813"/>
            <a:ext cx="54562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39" name="Rectangle 3"/>
          <p:cNvSpPr>
            <a:spLocks noChangeArrowheads="1"/>
          </p:cNvSpPr>
          <p:nvPr/>
        </p:nvSpPr>
        <p:spPr bwMode="auto">
          <a:xfrm>
            <a:off x="250825" y="879475"/>
            <a:ext cx="83883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en-US" altLang="fa-IR" sz="2100">
                <a:latin typeface="Times New Roman" pitchFamily="18" charset="0"/>
                <a:cs typeface="Lotus" pitchFamily="2" charset="-78"/>
              </a:rPr>
              <a:t>  </a:t>
            </a:r>
            <a:r>
              <a:rPr lang="ar-SA" altLang="fa-IR" sz="2500" b="1" i="1">
                <a:solidFill>
                  <a:srgbClr val="CC0000"/>
                </a:solidFill>
                <a:latin typeface="Times New Roman" pitchFamily="18" charset="0"/>
                <a:cs typeface="Lotus" pitchFamily="2" charset="-78"/>
              </a:rPr>
              <a:t>كاغذ</a:t>
            </a:r>
            <a:endParaRPr lang="fa-IR" altLang="fa-IR" sz="2500" b="1" i="1">
              <a:solidFill>
                <a:srgbClr val="CC0000"/>
              </a:solidFill>
              <a:latin typeface="Times New Roman" pitchFamily="18" charset="0"/>
              <a:cs typeface="Lotus" pitchFamily="2" charset="-78"/>
            </a:endParaRPr>
          </a:p>
          <a:p>
            <a:pPr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جهت نمايش كليه خطوط و اشكال هندسي از كاغذ استفاده مي شود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كاغـذها بسته بـه جنس يا انـدازه، رنـگ و سطـح ظاهري به انواع مختلف دسته بندي مي شوند كه عبارتند از</a:t>
            </a:r>
            <a:r>
              <a:rPr lang="en-US" altLang="fa-IR" sz="2100" b="1">
                <a:solidFill>
                  <a:srgbClr val="3333FF"/>
                </a:solidFill>
                <a:latin typeface="Times New Roman" pitchFamily="18" charset="0"/>
                <a:cs typeface="Lotus" pitchFamily="2" charset="-78"/>
              </a:rPr>
              <a:t>:</a:t>
            </a:r>
            <a:endParaRPr lang="fa-IR" altLang="fa-IR" sz="2100" b="1">
              <a:solidFill>
                <a:srgbClr val="3333FF"/>
              </a:solidFill>
              <a:latin typeface="Times New Roman" pitchFamily="18" charset="0"/>
              <a:cs typeface="Lotus" pitchFamily="2" charset="-78"/>
            </a:endParaRPr>
          </a:p>
          <a:p>
            <a:pPr algn="justLow" rtl="1"/>
            <a:endParaRPr lang="en-US" altLang="fa-IR" sz="2100" b="1" i="1">
              <a:solidFill>
                <a:srgbClr val="CC0000"/>
              </a:solidFill>
              <a:latin typeface="Times New Roman" pitchFamily="18" charset="0"/>
              <a:cs typeface="Lotus" pitchFamily="2" charset="-78"/>
            </a:endParaRPr>
          </a:p>
          <a:p>
            <a:pPr algn="justLow" rtl="1"/>
            <a:r>
              <a:rPr lang="fa-IR" altLang="fa-IR" sz="2100" b="1" i="1">
                <a:solidFill>
                  <a:srgbClr val="CC0000"/>
                </a:solidFill>
                <a:latin typeface="Times New Roman" pitchFamily="18" charset="0"/>
                <a:cs typeface="Lotus" pitchFamily="2" charset="-78"/>
              </a:rPr>
              <a:t>1ـ </a:t>
            </a:r>
            <a:r>
              <a:rPr lang="ar-SA" altLang="fa-IR" sz="2100" b="1" i="1">
                <a:solidFill>
                  <a:srgbClr val="CC0000"/>
                </a:solidFill>
                <a:latin typeface="Times New Roman" pitchFamily="18" charset="0"/>
                <a:cs typeface="Lotus" pitchFamily="2" charset="-78"/>
              </a:rPr>
              <a:t>انواع كاغذ از نظر رنگ</a:t>
            </a:r>
            <a:r>
              <a:rPr lang="en-US" altLang="fa-IR" sz="2100" b="1" i="1">
                <a:solidFill>
                  <a:srgbClr val="CC0000"/>
                </a:solidFill>
                <a:latin typeface="Times New Roman" pitchFamily="18" charset="0"/>
                <a:cs typeface="Lotus" pitchFamily="2" charset="-78"/>
              </a:rPr>
              <a:t>:</a:t>
            </a:r>
          </a:p>
          <a:p>
            <a:pPr algn="justLow" rtl="1"/>
            <a:endParaRPr lang="en-US" altLang="fa-IR" sz="21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الف</a:t>
            </a:r>
            <a:r>
              <a:rPr lang="fa-IR" altLang="fa-IR" sz="2100" b="1">
                <a:solidFill>
                  <a:srgbClr val="3333FF"/>
                </a:solidFill>
                <a:latin typeface="Times New Roman" pitchFamily="18" charset="0"/>
                <a:cs typeface="Lotus" pitchFamily="2" charset="-78"/>
              </a:rPr>
              <a:t> ـ</a:t>
            </a:r>
            <a:r>
              <a:rPr lang="ar-SA" altLang="fa-IR" sz="2100" b="1">
                <a:solidFill>
                  <a:srgbClr val="3333FF"/>
                </a:solidFill>
                <a:latin typeface="Times New Roman" pitchFamily="18" charset="0"/>
                <a:cs typeface="Lotus" pitchFamily="2" charset="-78"/>
              </a:rPr>
              <a:t> كاغذ كاهي: با رنگ كدر و جنسيت نامرغوب جهت چرك نويس و يا اتود اوليه</a:t>
            </a:r>
            <a:r>
              <a:rPr lang="en-US" altLang="fa-IR" sz="2100" b="1">
                <a:solidFill>
                  <a:srgbClr val="3333FF"/>
                </a:solidFill>
                <a:latin typeface="Times New Roman" pitchFamily="18" charset="0"/>
                <a:cs typeface="Lotus" pitchFamily="2" charset="-78"/>
              </a:rPr>
              <a:t> </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استفاده مي گردد</a:t>
            </a:r>
            <a:r>
              <a:rPr lang="en-US" altLang="fa-IR" sz="2100" b="1">
                <a:solidFill>
                  <a:srgbClr val="3333FF"/>
                </a:solidFill>
                <a:latin typeface="Times New Roman" pitchFamily="18" charset="0"/>
                <a:cs typeface="Lotus" pitchFamily="2" charset="-78"/>
              </a:rPr>
              <a:t>.</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a:t>
            </a:r>
            <a:r>
              <a:rPr lang="fa-IR" altLang="fa-IR" sz="2100" b="1">
                <a:solidFill>
                  <a:srgbClr val="3333FF"/>
                </a:solidFill>
                <a:latin typeface="Times New Roman" pitchFamily="18" charset="0"/>
                <a:cs typeface="Lotus" pitchFamily="2" charset="-78"/>
              </a:rPr>
              <a:t> ـ</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كاغذ سفيد: با رنگ روشن و جنسيت عموماً مرغوب جهت ترسيم نقشه هاي</a:t>
            </a:r>
            <a:r>
              <a:rPr lang="en-US" altLang="fa-IR" sz="2100" b="1">
                <a:solidFill>
                  <a:srgbClr val="3333FF"/>
                </a:solidFill>
                <a:latin typeface="Times New Roman" pitchFamily="18" charset="0"/>
                <a:cs typeface="Lotus" pitchFamily="2" charset="-78"/>
              </a:rPr>
              <a:t> </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اصلي</a:t>
            </a:r>
            <a:r>
              <a:rPr lang="en-US" altLang="fa-IR" sz="2100" b="1">
                <a:solidFill>
                  <a:srgbClr val="3333FF"/>
                </a:solidFill>
                <a:latin typeface="Times New Roman" pitchFamily="18" charset="0"/>
                <a:cs typeface="Lotus" pitchFamily="2" charset="-78"/>
              </a:rPr>
              <a:t>.</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a:t>
            </a:r>
            <a:r>
              <a:rPr lang="fa-IR" altLang="fa-IR" sz="2100" b="1">
                <a:solidFill>
                  <a:srgbClr val="3333FF"/>
                </a:solidFill>
                <a:latin typeface="Times New Roman" pitchFamily="18" charset="0"/>
                <a:cs typeface="Lotus" pitchFamily="2" charset="-78"/>
              </a:rPr>
              <a:t> ـ</a:t>
            </a:r>
            <a:r>
              <a:rPr lang="ar-SA" altLang="fa-IR" sz="2100" b="1">
                <a:solidFill>
                  <a:srgbClr val="3333FF"/>
                </a:solidFill>
                <a:latin typeface="Times New Roman" pitchFamily="18" charset="0"/>
                <a:cs typeface="Lotus" pitchFamily="2" charset="-78"/>
              </a:rPr>
              <a:t> كاغذ گلاسه: با رنگ روشـن بـراق جهت چاپ نقشه ها و يا ترسيم به وسيله</a:t>
            </a:r>
            <a:r>
              <a:rPr lang="en-US" altLang="fa-IR" sz="2100" b="1">
                <a:solidFill>
                  <a:srgbClr val="3333FF"/>
                </a:solidFill>
                <a:latin typeface="Times New Roman" pitchFamily="18" charset="0"/>
                <a:cs typeface="Lotus" pitchFamily="2" charset="-78"/>
              </a:rPr>
              <a:t> </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ماژيك و ... استفاده مي گردند</a:t>
            </a:r>
            <a:r>
              <a:rPr lang="en-US" altLang="fa-IR" sz="2100" b="1">
                <a:solidFill>
                  <a:srgbClr val="3333FF"/>
                </a:solidFill>
                <a:latin typeface="Times New Roman" pitchFamily="18" charset="0"/>
                <a:cs typeface="Lotus" pitchFamily="2" charset="-78"/>
              </a:rPr>
              <a:t>.</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4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713" y="1252538"/>
            <a:ext cx="8001000" cy="4352925"/>
          </a:xfrm>
          <a:prstGeom prst="rect">
            <a:avLst/>
          </a:prstGeom>
          <a:noFill/>
          <a:extLst>
            <a:ext uri="{909E8E84-426E-40DD-AFC4-6F175D3DCCD1}">
              <a14:hiddenFill xmlns:a14="http://schemas.microsoft.com/office/drawing/2010/main">
                <a:solidFill>
                  <a:srgbClr val="FFFFFF"/>
                </a:solidFill>
              </a14:hiddenFill>
            </a:ext>
          </a:extLst>
        </p:spPr>
      </p:pic>
      <p:sp>
        <p:nvSpPr>
          <p:cNvPr id="66565" name="Rectangle 5"/>
          <p:cNvSpPr>
            <a:spLocks noChangeArrowheads="1"/>
          </p:cNvSpPr>
          <p:nvPr/>
        </p:nvSpPr>
        <p:spPr bwMode="auto">
          <a:xfrm>
            <a:off x="3059113" y="476250"/>
            <a:ext cx="5456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5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4488" y="620713"/>
            <a:ext cx="3729037" cy="5545137"/>
          </a:xfrm>
          <a:prstGeom prst="rect">
            <a:avLst/>
          </a:prstGeom>
          <a:noFill/>
          <a:extLst>
            <a:ext uri="{909E8E84-426E-40DD-AFC4-6F175D3DCCD1}">
              <a14:hiddenFill xmlns:a14="http://schemas.microsoft.com/office/drawing/2010/main">
                <a:solidFill>
                  <a:srgbClr val="FFFFFF"/>
                </a:solidFill>
              </a14:hiddenFill>
            </a:ext>
          </a:extLst>
        </p:spPr>
      </p:pic>
      <p:sp>
        <p:nvSpPr>
          <p:cNvPr id="67589" name="Rectangle 5"/>
          <p:cNvSpPr>
            <a:spLocks noChangeArrowheads="1"/>
          </p:cNvSpPr>
          <p:nvPr/>
        </p:nvSpPr>
        <p:spPr bwMode="auto">
          <a:xfrm>
            <a:off x="3348038" y="260350"/>
            <a:ext cx="5456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تکمیل  نماييد.</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5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3675" y="836613"/>
            <a:ext cx="3206750" cy="5318125"/>
          </a:xfrm>
          <a:prstGeom prst="rect">
            <a:avLst/>
          </a:prstGeom>
          <a:noFill/>
          <a:extLst>
            <a:ext uri="{909E8E84-426E-40DD-AFC4-6F175D3DCCD1}">
              <a14:hiddenFill xmlns:a14="http://schemas.microsoft.com/office/drawing/2010/main">
                <a:solidFill>
                  <a:srgbClr val="FFFFFF"/>
                </a:solidFill>
              </a14:hiddenFill>
            </a:ext>
          </a:extLst>
        </p:spPr>
      </p:pic>
      <p:sp>
        <p:nvSpPr>
          <p:cNvPr id="68613" name="Rectangle 5"/>
          <p:cNvSpPr>
            <a:spLocks noChangeArrowheads="1"/>
          </p:cNvSpPr>
          <p:nvPr/>
        </p:nvSpPr>
        <p:spPr bwMode="auto">
          <a:xfrm>
            <a:off x="3563938" y="404813"/>
            <a:ext cx="5267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fa-IR" altLang="fa-IR" b="1">
                <a:solidFill>
                  <a:srgbClr val="3333FF"/>
                </a:solidFill>
              </a:rPr>
              <a:t>تصاوير</a:t>
            </a:r>
            <a:r>
              <a:rPr lang="ar-SA" altLang="fa-IR" b="1">
                <a:solidFill>
                  <a:srgbClr val="3333FF"/>
                </a:solidFill>
              </a:rPr>
              <a:t> اشكال زير </a:t>
            </a:r>
            <a:r>
              <a:rPr lang="fa-IR" altLang="fa-IR" b="1">
                <a:solidFill>
                  <a:srgbClr val="3333FF"/>
                </a:solidFill>
              </a:rPr>
              <a:t>را </a:t>
            </a:r>
            <a:r>
              <a:rPr lang="ar-SA" altLang="fa-IR" b="1">
                <a:solidFill>
                  <a:srgbClr val="3333FF"/>
                </a:solidFill>
              </a:rPr>
              <a:t>با توجه ب</a:t>
            </a:r>
            <a:r>
              <a:rPr lang="fa-IR" altLang="fa-IR" b="1">
                <a:solidFill>
                  <a:srgbClr val="3333FF"/>
                </a:solidFill>
              </a:rPr>
              <a:t>ه</a:t>
            </a:r>
            <a:r>
              <a:rPr lang="en-US" altLang="fa-IR" b="1">
                <a:solidFill>
                  <a:srgbClr val="3333FF"/>
                </a:solidFill>
              </a:rPr>
              <a:t> </a:t>
            </a:r>
            <a:r>
              <a:rPr lang="fa-IR" altLang="fa-IR" b="1">
                <a:solidFill>
                  <a:srgbClr val="3333FF"/>
                </a:solidFill>
              </a:rPr>
              <a:t>جهت ديد</a:t>
            </a:r>
            <a:r>
              <a:rPr lang="ar-SA" altLang="fa-IR" b="1">
                <a:solidFill>
                  <a:srgbClr val="3333FF"/>
                </a:solidFill>
              </a:rPr>
              <a:t> مشخص شده</a:t>
            </a:r>
            <a:r>
              <a:rPr lang="fa-IR" altLang="fa-IR" b="1">
                <a:solidFill>
                  <a:srgbClr val="3333FF"/>
                </a:solidFill>
              </a:rPr>
              <a:t> رسم نماييد.</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ChangeArrowheads="1"/>
          </p:cNvSpPr>
          <p:nvPr/>
        </p:nvSpPr>
        <p:spPr bwMode="auto">
          <a:xfrm>
            <a:off x="617538" y="1258888"/>
            <a:ext cx="81311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تداخل احجام کروی </a:t>
            </a:r>
          </a:p>
          <a:p>
            <a:pPr algn="justLow" rtl="1"/>
            <a:endParaRPr lang="en-US" altLang="fa-IR" sz="21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باتوجه به فرم احجام از صفحات موازی استفاده  نموده و احجام را برش مي</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دهيم محل برخورد اين صفحات با احجام  را </a:t>
            </a:r>
            <a:r>
              <a:rPr lang="fa-IR" altLang="fa-IR" sz="2100" b="1">
                <a:solidFill>
                  <a:srgbClr val="3333FF"/>
                </a:solidFill>
                <a:latin typeface="Times New Roman" pitchFamily="18" charset="0"/>
                <a:cs typeface="Lotus" pitchFamily="2" charset="-78"/>
              </a:rPr>
              <a:t>در </a:t>
            </a:r>
            <a:r>
              <a:rPr lang="ar-SA" altLang="fa-IR" sz="2100" b="1">
                <a:solidFill>
                  <a:srgbClr val="3333FF"/>
                </a:solidFill>
                <a:latin typeface="Times New Roman" pitchFamily="18" charset="0"/>
                <a:cs typeface="Lotus" pitchFamily="2" charset="-78"/>
              </a:rPr>
              <a:t>تمام تصاوير مشخص مي</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کنيم. هر چقدر تعداد اين برش</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ها بيشتر شد نقاط تقاطع بيشتری داريم و تصاوير دقيقتر مي</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شوند.</a:t>
            </a:r>
          </a:p>
          <a:p>
            <a:pPr algn="justLow"/>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2195513" y="1052513"/>
            <a:ext cx="66976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r"/>
            <a:r>
              <a:rPr lang="fa-IR" altLang="fa-IR" sz="2500" b="1" i="1">
                <a:solidFill>
                  <a:srgbClr val="CC0000"/>
                </a:solidFill>
                <a:cs typeface="Lotus" pitchFamily="2" charset="-78"/>
              </a:rPr>
              <a:t>تداخل استوانه با کره</a:t>
            </a:r>
          </a:p>
          <a:p>
            <a:pPr algn="r"/>
            <a:endParaRPr lang="fa-IR" altLang="fa-IR" sz="2800" b="1" i="1">
              <a:cs typeface="Lotus" pitchFamily="2" charset="-78"/>
            </a:endParaRPr>
          </a:p>
          <a:p>
            <a:pPr algn="r"/>
            <a:endParaRPr lang="fa-IR" altLang="fa-IR" sz="2800" b="1" i="1">
              <a:cs typeface="Lotus" pitchFamily="2" charset="-78"/>
            </a:endParaRPr>
          </a:p>
          <a:p>
            <a:pPr algn="r"/>
            <a:r>
              <a:rPr lang="fa-IR" altLang="fa-IR" sz="2800" b="1" i="1">
                <a:cs typeface="Lotus" pitchFamily="2" charset="-78"/>
              </a:rPr>
              <a:t> </a:t>
            </a:r>
          </a:p>
          <a:p>
            <a:pPr algn="r" rtl="1"/>
            <a:endParaRPr lang="fa-IR" altLang="fa-IR" sz="1600" b="1" i="1">
              <a:cs typeface="Lotus" pitchFamily="2" charset="-78"/>
            </a:endParaRPr>
          </a:p>
          <a:p>
            <a:pPr algn="r" rtl="1"/>
            <a:endParaRPr lang="fa-IR" altLang="fa-IR" sz="1600" b="1">
              <a:cs typeface="Lotus" pitchFamily="2" charset="-78"/>
            </a:endParaRPr>
          </a:p>
          <a:p>
            <a:pPr algn="r" rtl="1"/>
            <a:r>
              <a:rPr lang="fa-IR" altLang="fa-IR" sz="2100" b="1">
                <a:solidFill>
                  <a:srgbClr val="3333FF"/>
                </a:solidFill>
                <a:cs typeface="Lotus" pitchFamily="2" charset="-78"/>
              </a:rPr>
              <a:t>1) ابتدا صفحه های برش را رسم مي</a:t>
            </a:r>
            <a:r>
              <a:rPr lang="en-US" altLang="fa-IR" sz="2100" b="1">
                <a:solidFill>
                  <a:srgbClr val="3333FF"/>
                </a:solidFill>
                <a:cs typeface="Lotus" pitchFamily="2" charset="-78"/>
              </a:rPr>
              <a:t>‎</a:t>
            </a:r>
            <a:r>
              <a:rPr lang="fa-IR" altLang="fa-IR" sz="2100" b="1">
                <a:solidFill>
                  <a:srgbClr val="3333FF"/>
                </a:solidFill>
                <a:cs typeface="Lotus" pitchFamily="2" charset="-78"/>
              </a:rPr>
              <a:t>کنم</a:t>
            </a:r>
          </a:p>
          <a:p>
            <a:pPr algn="r"/>
            <a:endParaRPr lang="fa-IR" altLang="fa-IR" sz="2800" b="1" i="1">
              <a:solidFill>
                <a:srgbClr val="3333FF"/>
              </a:solidFill>
              <a:cs typeface="Lotus" pitchFamily="2" charset="-78"/>
            </a:endParaRPr>
          </a:p>
          <a:p>
            <a:pPr algn="r"/>
            <a:endParaRPr lang="fa-IR" altLang="fa-IR" sz="2800" b="1" i="1">
              <a:cs typeface="Lotus" pitchFamily="2" charset="-78"/>
            </a:endParaRPr>
          </a:p>
          <a:p>
            <a:pPr algn="r"/>
            <a:endParaRPr lang="fa-IR" altLang="fa-IR" sz="2800" b="1" i="1">
              <a:cs typeface="Lotus" pitchFamily="2" charset="-78"/>
            </a:endParaRPr>
          </a:p>
          <a:p>
            <a:pPr algn="r"/>
            <a:endParaRPr lang="fa-IR" altLang="fa-IR" sz="2800" b="1" i="1">
              <a:cs typeface="Lotus" pitchFamily="2" charset="-78"/>
            </a:endParaRPr>
          </a:p>
          <a:p>
            <a:pPr algn="r"/>
            <a:endParaRPr lang="fa-IR" altLang="fa-IR" sz="2800" b="1" i="1">
              <a:cs typeface="Lotus" pitchFamily="2" charset="-78"/>
            </a:endParaRPr>
          </a:p>
          <a:p>
            <a:pPr algn="r"/>
            <a:endParaRPr lang="fa-IR" altLang="fa-IR" sz="2800" b="1" i="1">
              <a:cs typeface="Lotus" pitchFamily="2" charset="-78"/>
            </a:endParaRPr>
          </a:p>
          <a:p>
            <a:pPr algn="r"/>
            <a:endParaRPr lang="en-US" altLang="fa-IR" sz="2800" b="1" i="1">
              <a:cs typeface="Lotus" pitchFamily="2" charset="-78"/>
            </a:endParaRPr>
          </a:p>
        </p:txBody>
      </p:sp>
      <p:graphicFrame>
        <p:nvGraphicFramePr>
          <p:cNvPr id="70667" name="Object 11"/>
          <p:cNvGraphicFramePr>
            <a:graphicFrameLocks noGrp="1" noChangeAspect="1"/>
          </p:cNvGraphicFramePr>
          <p:nvPr>
            <p:ph sz="half" idx="1"/>
          </p:nvPr>
        </p:nvGraphicFramePr>
        <p:xfrm>
          <a:off x="0" y="3338513"/>
          <a:ext cx="3706813" cy="2755900"/>
        </p:xfrm>
        <a:graphic>
          <a:graphicData uri="http://schemas.openxmlformats.org/presentationml/2006/ole">
            <mc:AlternateContent xmlns:mc="http://schemas.openxmlformats.org/markup-compatibility/2006">
              <mc:Choice xmlns:v="urn:schemas-microsoft-com:vml" Requires="v">
                <p:oleObj spid="_x0000_s70689" name="AutoCAD Drawing" r:id="rId4" imgW="8696160" imgH="4971960" progId="AutoCAD.Drawing.17">
                  <p:embed/>
                </p:oleObj>
              </mc:Choice>
              <mc:Fallback>
                <p:oleObj name="AutoCAD Drawing" r:id="rId4" imgW="8696160" imgH="4971960" progId="AutoCAD.Drawing.17">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l="16313" t="15602" r="21304" b="3299"/>
                      <a:stretch>
                        <a:fillRect/>
                      </a:stretch>
                    </p:blipFill>
                    <p:spPr bwMode="auto">
                      <a:xfrm>
                        <a:off x="0" y="3338513"/>
                        <a:ext cx="3706813"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78" name="Object 22"/>
          <p:cNvGraphicFramePr>
            <a:graphicFrameLocks noGrp="1" noChangeAspect="1"/>
          </p:cNvGraphicFramePr>
          <p:nvPr>
            <p:ph sz="half" idx="2"/>
          </p:nvPr>
        </p:nvGraphicFramePr>
        <p:xfrm>
          <a:off x="539750" y="496888"/>
          <a:ext cx="2879725" cy="2571750"/>
        </p:xfrm>
        <a:graphic>
          <a:graphicData uri="http://schemas.openxmlformats.org/presentationml/2006/ole">
            <mc:AlternateContent xmlns:mc="http://schemas.openxmlformats.org/markup-compatibility/2006">
              <mc:Choice xmlns:v="urn:schemas-microsoft-com:vml" Requires="v">
                <p:oleObj spid="_x0000_s70690" name="AutoCAD Drawing" r:id="rId6" imgW="8696160" imgH="4971960" progId="AutoCAD.Drawing.17">
                  <p:embed/>
                </p:oleObj>
              </mc:Choice>
              <mc:Fallback>
                <p:oleObj name="AutoCAD Drawing" r:id="rId6" imgW="8696160" imgH="4971960" progId="AutoCAD.Drawing.17">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l="24960" t="18694" r="25117" b="3368"/>
                      <a:stretch>
                        <a:fillRect/>
                      </a:stretch>
                    </p:blipFill>
                    <p:spPr bwMode="auto">
                      <a:xfrm>
                        <a:off x="539750" y="496888"/>
                        <a:ext cx="2879725"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ChangeArrowheads="1"/>
          </p:cNvSpPr>
          <p:nvPr/>
        </p:nvSpPr>
        <p:spPr bwMode="auto">
          <a:xfrm>
            <a:off x="2195513" y="1052513"/>
            <a:ext cx="66976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r" rtl="1"/>
            <a:r>
              <a:rPr lang="fa-IR" altLang="fa-IR" sz="2100" b="1">
                <a:solidFill>
                  <a:srgbClr val="3333FF"/>
                </a:solidFill>
                <a:cs typeface="Lotus" pitchFamily="2" charset="-78"/>
              </a:rPr>
              <a:t>2) تقاطع اين صفحه</a:t>
            </a:r>
            <a:r>
              <a:rPr lang="en-US" altLang="fa-IR" sz="2100" b="1">
                <a:solidFill>
                  <a:srgbClr val="3333FF"/>
                </a:solidFill>
                <a:cs typeface="Lotus" pitchFamily="2" charset="-78"/>
              </a:rPr>
              <a:t>‎</a:t>
            </a:r>
            <a:r>
              <a:rPr lang="fa-IR" altLang="fa-IR" sz="2100" b="1">
                <a:solidFill>
                  <a:srgbClr val="3333FF"/>
                </a:solidFill>
                <a:cs typeface="Lotus" pitchFamily="2" charset="-78"/>
              </a:rPr>
              <a:t>ها را با احجام به دست مي</a:t>
            </a:r>
            <a:r>
              <a:rPr lang="en-US" altLang="fa-IR" sz="2100" b="1">
                <a:solidFill>
                  <a:srgbClr val="3333FF"/>
                </a:solidFill>
                <a:cs typeface="Lotus" pitchFamily="2" charset="-78"/>
              </a:rPr>
              <a:t>‎</a:t>
            </a:r>
            <a:r>
              <a:rPr lang="fa-IR" altLang="fa-IR" sz="2100" b="1">
                <a:solidFill>
                  <a:srgbClr val="3333FF"/>
                </a:solidFill>
                <a:cs typeface="Lotus" pitchFamily="2" charset="-78"/>
              </a:rPr>
              <a:t>آوريم  </a:t>
            </a: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endParaRPr lang="fa-IR" altLang="fa-IR" sz="2100" b="1">
              <a:solidFill>
                <a:srgbClr val="3333FF"/>
              </a:solidFill>
              <a:cs typeface="Lotus" pitchFamily="2" charset="-78"/>
            </a:endParaRPr>
          </a:p>
          <a:p>
            <a:pPr algn="r" rtl="1"/>
            <a:r>
              <a:rPr lang="fa-IR" altLang="fa-IR" sz="2100" b="1">
                <a:solidFill>
                  <a:srgbClr val="3333FF"/>
                </a:solidFill>
                <a:cs typeface="Lotus" pitchFamily="2" charset="-78"/>
              </a:rPr>
              <a:t>3) با توجه به نقاط تقاطع فصل مشترک را رسم مي</a:t>
            </a:r>
            <a:r>
              <a:rPr lang="en-US" altLang="fa-IR" sz="2100" b="1">
                <a:solidFill>
                  <a:srgbClr val="3333FF"/>
                </a:solidFill>
                <a:cs typeface="Lotus" pitchFamily="2" charset="-78"/>
              </a:rPr>
              <a:t>‎</a:t>
            </a:r>
            <a:r>
              <a:rPr lang="fa-IR" altLang="fa-IR" sz="2100" b="1">
                <a:solidFill>
                  <a:srgbClr val="3333FF"/>
                </a:solidFill>
                <a:cs typeface="Lotus" pitchFamily="2" charset="-78"/>
              </a:rPr>
              <a:t>کنيم</a:t>
            </a:r>
            <a:r>
              <a:rPr lang="fa-IR" altLang="fa-IR" b="1">
                <a:solidFill>
                  <a:srgbClr val="3333FF"/>
                </a:solidFill>
                <a:cs typeface="Lotus" pitchFamily="2" charset="-78"/>
              </a:rPr>
              <a:t> </a:t>
            </a:r>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fa-IR" altLang="fa-IR" sz="2000" b="1" i="1">
              <a:solidFill>
                <a:srgbClr val="3333FF"/>
              </a:solidFill>
              <a:cs typeface="Lotus" pitchFamily="2" charset="-78"/>
            </a:endParaRPr>
          </a:p>
          <a:p>
            <a:pPr algn="r" rtl="1"/>
            <a:endParaRPr lang="en-US" altLang="fa-IR" sz="2000" b="1">
              <a:solidFill>
                <a:srgbClr val="3333FF"/>
              </a:solidFill>
              <a:cs typeface="Lotus" pitchFamily="2" charset="-78"/>
            </a:endParaRPr>
          </a:p>
        </p:txBody>
      </p:sp>
      <p:graphicFrame>
        <p:nvGraphicFramePr>
          <p:cNvPr id="71688" name="Object 8"/>
          <p:cNvGraphicFramePr>
            <a:graphicFrameLocks noGrp="1" noChangeAspect="1"/>
          </p:cNvGraphicFramePr>
          <p:nvPr>
            <p:ph sz="half" idx="2"/>
          </p:nvPr>
        </p:nvGraphicFramePr>
        <p:xfrm>
          <a:off x="179388" y="3659188"/>
          <a:ext cx="4140200" cy="3198812"/>
        </p:xfrm>
        <a:graphic>
          <a:graphicData uri="http://schemas.openxmlformats.org/presentationml/2006/ole">
            <mc:AlternateContent xmlns:mc="http://schemas.openxmlformats.org/markup-compatibility/2006">
              <mc:Choice xmlns:v="urn:schemas-microsoft-com:vml" Requires="v">
                <p:oleObj spid="_x0000_s71702" name="AutoCAD Drawing" r:id="rId4" imgW="8696160" imgH="4971960" progId="AutoCAD.Drawing.17">
                  <p:embed/>
                </p:oleObj>
              </mc:Choice>
              <mc:Fallback>
                <p:oleObj name="AutoCAD Drawing" r:id="rId4" imgW="8696160" imgH="4971960" progId="AutoCAD.Drawing.17">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l="35652" t="31134" r="25117" b="15877"/>
                      <a:stretch>
                        <a:fillRect/>
                      </a:stretch>
                    </p:blipFill>
                    <p:spPr bwMode="auto">
                      <a:xfrm>
                        <a:off x="179388" y="3659188"/>
                        <a:ext cx="4140200" cy="319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92" name="Object 12"/>
          <p:cNvGraphicFramePr>
            <a:graphicFrameLocks noGrp="1" noChangeAspect="1"/>
          </p:cNvGraphicFramePr>
          <p:nvPr>
            <p:ph sz="half" idx="1"/>
          </p:nvPr>
        </p:nvGraphicFramePr>
        <p:xfrm>
          <a:off x="250825" y="188913"/>
          <a:ext cx="4176713" cy="3262312"/>
        </p:xfrm>
        <a:graphic>
          <a:graphicData uri="http://schemas.openxmlformats.org/presentationml/2006/ole">
            <mc:AlternateContent xmlns:mc="http://schemas.openxmlformats.org/markup-compatibility/2006">
              <mc:Choice xmlns:v="urn:schemas-microsoft-com:vml" Requires="v">
                <p:oleObj spid="_x0000_s71703" name="AutoCAD Drawing" r:id="rId6" imgW="8696160" imgH="4971960" progId="AutoCAD.Drawing.17">
                  <p:embed/>
                </p:oleObj>
              </mc:Choice>
              <mc:Fallback>
                <p:oleObj name="AutoCAD Drawing" r:id="rId6" imgW="8696160" imgH="4971960" progId="AutoCAD.Drawing.17">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l="21384" t="21786" r="21541" b="275"/>
                      <a:stretch>
                        <a:fillRect/>
                      </a:stretch>
                    </p:blipFill>
                    <p:spPr bwMode="auto">
                      <a:xfrm>
                        <a:off x="250825" y="188913"/>
                        <a:ext cx="4176713"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ChangeArrowheads="1"/>
          </p:cNvSpPr>
          <p:nvPr/>
        </p:nvSpPr>
        <p:spPr bwMode="auto">
          <a:xfrm>
            <a:off x="468313" y="692150"/>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fa-IR" sz="6000" i="1">
              <a:latin typeface="Times New Roman" pitchFamily="18" charset="0"/>
              <a:cs typeface="Lotus" pitchFamily="2" charset="-78"/>
            </a:endParaRPr>
          </a:p>
          <a:p>
            <a:pPr algn="ctr"/>
            <a:r>
              <a:rPr lang="fa-IR" altLang="fa-IR" sz="6000" i="1">
                <a:solidFill>
                  <a:srgbClr val="FF6600"/>
                </a:solidFill>
                <a:latin typeface="Times New Roman" pitchFamily="18" charset="0"/>
                <a:cs typeface="Lotus" pitchFamily="2" charset="-78"/>
              </a:rPr>
              <a:t>بخش 4</a:t>
            </a:r>
            <a:endParaRPr lang="en-US" altLang="fa-IR" sz="6000" i="1">
              <a:solidFill>
                <a:srgbClr val="FF6600"/>
              </a:solidFill>
              <a:latin typeface="Times New Roman" pitchFamily="18" charset="0"/>
              <a:cs typeface="Lotus" pitchFamily="2" charset="-78"/>
            </a:endParaRPr>
          </a:p>
          <a:p>
            <a:pPr algn="ctr"/>
            <a:endParaRPr lang="en-US" altLang="fa-IR" sz="6000" i="1">
              <a:solidFill>
                <a:srgbClr val="FF6600"/>
              </a:solidFill>
              <a:latin typeface="Times New Roman" pitchFamily="18" charset="0"/>
              <a:cs typeface="Lotus" pitchFamily="2" charset="-78"/>
            </a:endParaRPr>
          </a:p>
          <a:p>
            <a:pPr algn="ctr"/>
            <a:r>
              <a:rPr lang="ar-SA" altLang="fa-IR" sz="6000" i="1">
                <a:solidFill>
                  <a:srgbClr val="FF6600"/>
                </a:solidFill>
                <a:latin typeface="Times New Roman" pitchFamily="18" charset="0"/>
                <a:cs typeface="Lotus" pitchFamily="2" charset="-78"/>
              </a:rPr>
              <a:t>ترسيم نقشه هاي معماري ساختمان و استانداردهاي نقشه كشي</a:t>
            </a:r>
            <a:endParaRPr lang="en-US" altLang="fa-IR" sz="6000" i="1">
              <a:solidFill>
                <a:srgbClr val="FF6600"/>
              </a:solidFill>
              <a:latin typeface="Times New Roman" pitchFamily="18" charset="0"/>
              <a:cs typeface="Lotus" pitchFamily="2" charset="-78"/>
            </a:endParaRPr>
          </a:p>
          <a:p>
            <a:pPr algn="l"/>
            <a:endParaRPr lang="en-US" altLang="fa-IR" sz="6000" i="1">
              <a:solidFill>
                <a:srgbClr val="FF6600"/>
              </a:solidFill>
              <a:cs typeface="Lotus" pitchFamily="2" charset="-78"/>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468313" y="1220788"/>
            <a:ext cx="8351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اگر بخواهيم بر روي يك قطعه زمين ،ساختمان و بنايي بسازيم، اين بنا بايد با هزينه و زحمات زيادي ساخته</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تا</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سال هاي متمادي مورد استفاده قرار گيرد. بنابراين براي ايجاد توازن و زيبايي و راحتي استفاده كنندگان آن فضا، نياز به يك طرح مناسب با عملكرد متناسب مي باشد</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اين طرح هر چه تكميل تر باشد، مجريان آن بنا اعم از مهندسين و عوامل اجرايي</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مثل كارگر و بنا و نجار و ... ) كمتر دچار مشكل و تغيير</a:t>
            </a:r>
            <a:r>
              <a:rPr lang="fa-IR" altLang="fa-IR" sz="2100" b="1">
                <a:solidFill>
                  <a:srgbClr val="3333FF"/>
                </a:solidFill>
                <a:latin typeface="Times New Roman" pitchFamily="18" charset="0"/>
                <a:cs typeface="Lotus" pitchFamily="2" charset="-78"/>
              </a:rPr>
              <a:t>ات</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كمتري در طرح اوليه مي شوند</a:t>
            </a:r>
            <a:r>
              <a:rPr lang="en-US" altLang="fa-IR" sz="2100" b="1">
                <a:solidFill>
                  <a:srgbClr val="3333FF"/>
                </a:solidFill>
                <a:latin typeface="Times New Roman" pitchFamily="18" charset="0"/>
                <a:cs typeface="Lotus" pitchFamily="2" charset="-78"/>
              </a:rPr>
              <a:t>.</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571" name="Rectangle 3"/>
          <p:cNvSpPr>
            <a:spLocks noChangeArrowheads="1"/>
          </p:cNvSpPr>
          <p:nvPr/>
        </p:nvSpPr>
        <p:spPr bwMode="auto">
          <a:xfrm>
            <a:off x="468313" y="1149350"/>
            <a:ext cx="8351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از اينجاست كه به اهميت يك نقشه كش مي توان پي برد، با هنر و مهارت يك نقشه كش خوب و با تجربه است كه ايده ها و طرح هاي اوليه مهندس طراح به نقشه هاي استاندارد كامل، تميز و خوانا، همراه با نوشته ها و توضيحات فني لازم تبديل شده و زمينه احداث يك ساختم</a:t>
            </a:r>
            <a:r>
              <a:rPr lang="fa-IR" altLang="fa-IR" sz="2100" b="1">
                <a:solidFill>
                  <a:srgbClr val="3333FF"/>
                </a:solidFill>
                <a:latin typeface="Times New Roman" pitchFamily="18" charset="0"/>
                <a:cs typeface="Lotus" pitchFamily="2" charset="-78"/>
              </a:rPr>
              <a:t>ا</a:t>
            </a:r>
            <a:r>
              <a:rPr lang="ar-SA" altLang="fa-IR" sz="2100" b="1">
                <a:solidFill>
                  <a:srgbClr val="3333FF"/>
                </a:solidFill>
                <a:latin typeface="Times New Roman" pitchFamily="18" charset="0"/>
                <a:cs typeface="Lotus" pitchFamily="2" charset="-78"/>
              </a:rPr>
              <a:t>ن خوب فراهم مي آيد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شناخت استانداردها و قواعد نقشه كش</a:t>
            </a:r>
            <a:r>
              <a:rPr lang="fa-IR" altLang="fa-IR" sz="2100" b="1">
                <a:solidFill>
                  <a:srgbClr val="3333FF"/>
                </a:solidFill>
                <a:latin typeface="Times New Roman" pitchFamily="18" charset="0"/>
                <a:cs typeface="Lotus" pitchFamily="2" charset="-78"/>
              </a:rPr>
              <a:t>ي</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آشنايي با وسايل ترسيم و تكثير نقشه ها و همچنين مهارت</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در</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ترسيم از ضروريات اوليه نقشه كشي است</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p:cNvSpPr>
            <a:spLocks noChangeArrowheads="1"/>
          </p:cNvSpPr>
          <p:nvPr/>
        </p:nvSpPr>
        <p:spPr bwMode="auto">
          <a:xfrm>
            <a:off x="539750" y="1149350"/>
            <a:ext cx="79613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روند احداث بنا از برنامه ريزي تا ا</a:t>
            </a:r>
            <a:r>
              <a:rPr lang="fa-IR" altLang="fa-IR" sz="2100" b="1">
                <a:solidFill>
                  <a:srgbClr val="3333FF"/>
                </a:solidFill>
                <a:latin typeface="Times New Roman" pitchFamily="18" charset="0"/>
                <a:cs typeface="Lotus" pitchFamily="2" charset="-78"/>
              </a:rPr>
              <a:t>تمام</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مراحل زيادي را پشت سر مي گذارد، در هر يك از اين مراحل گروه هاي زيادي اعم از مهندسان، تكنسين ها ، استادكارها و كارگران همكاري مي كنند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در ابتداي اين همكاري براساس يك برنامه فيزيكي، نيازهاي گروه استفاده كننده شرايط زمين، موقعيت، منطقه، ميزان بودجه، مطالعات مختلف اقتصادي، اجتماعي و ... مشخص مي شود  و فضاهاي مورد نياز و روابط بين فضاها را</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معين</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كنند و پس از تعيين برنامه، مهندس معمار با هماهنگي كارفرما  اين برنامه را به طرح و نقشه هاي اوليه تبديل مي كتد</a:t>
            </a:r>
            <a:r>
              <a:rPr lang="en-US" altLang="fa-IR" sz="2100" b="1">
                <a:solidFill>
                  <a:srgbClr val="3333FF"/>
                </a:solidFill>
                <a:latin typeface="Times New Roman" pitchFamily="18" charset="0"/>
                <a:cs typeface="Lotus" pitchFamily="2" charset="-78"/>
              </a:rPr>
              <a:t>. </a:t>
            </a:r>
          </a:p>
          <a:p>
            <a:pPr algn="justLow" rtl="1"/>
            <a:r>
              <a:rPr lang="ar-SA" altLang="fa-IR" sz="2100" b="1">
                <a:solidFill>
                  <a:srgbClr val="3333FF"/>
                </a:solidFill>
                <a:latin typeface="Times New Roman" pitchFamily="18" charset="0"/>
                <a:cs typeface="Lotus" pitchFamily="2" charset="-78"/>
              </a:rPr>
              <a:t>در</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اين</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روند، تهيه نقشه هاي ساختماني</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چند فاز راشامل</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شود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3" name="Rectangle 3"/>
          <p:cNvSpPr>
            <a:spLocks noChangeArrowheads="1"/>
          </p:cNvSpPr>
          <p:nvPr/>
        </p:nvSpPr>
        <p:spPr bwMode="auto">
          <a:xfrm>
            <a:off x="611188" y="1022350"/>
            <a:ext cx="79216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100" b="1" i="1">
                <a:solidFill>
                  <a:srgbClr val="CC0000"/>
                </a:solidFill>
                <a:latin typeface="Times New Roman" pitchFamily="18" charset="0"/>
                <a:cs typeface="Lotus" pitchFamily="2" charset="-78"/>
              </a:rPr>
              <a:t>2ـ</a:t>
            </a:r>
            <a:r>
              <a:rPr lang="fa-IR" altLang="fa-IR" sz="2100" i="1">
                <a:solidFill>
                  <a:srgbClr val="CC0000"/>
                </a:solidFill>
                <a:latin typeface="Times New Roman" pitchFamily="18" charset="0"/>
                <a:cs typeface="Lotus" pitchFamily="2" charset="-78"/>
              </a:rPr>
              <a:t> </a:t>
            </a:r>
            <a:r>
              <a:rPr lang="ar-SA" altLang="fa-IR" sz="2100" b="1" i="1">
                <a:solidFill>
                  <a:srgbClr val="CC0000"/>
                </a:solidFill>
                <a:latin typeface="Times New Roman" pitchFamily="18" charset="0"/>
                <a:cs typeface="Lotus" pitchFamily="2" charset="-78"/>
              </a:rPr>
              <a:t>از نظر ضخامت</a:t>
            </a:r>
            <a:r>
              <a:rPr lang="en-US" altLang="fa-IR" sz="2100" b="1">
                <a:solidFill>
                  <a:srgbClr val="CC0000"/>
                </a:solidFill>
                <a:latin typeface="Times New Roman" pitchFamily="18" charset="0"/>
                <a:cs typeface="Lotus" pitchFamily="2" charset="-78"/>
              </a:rPr>
              <a:t>:</a:t>
            </a:r>
          </a:p>
          <a:p>
            <a:pPr algn="justLow" rtl="1"/>
            <a:endParaRPr lang="en-US" altLang="fa-IR" sz="2100" b="1">
              <a:latin typeface="Times New Roman" pitchFamily="18" charset="0"/>
              <a:cs typeface="Lotus" pitchFamily="2" charset="-78"/>
            </a:endParaRPr>
          </a:p>
          <a:p>
            <a:pPr algn="justLow" rtl="1"/>
            <a:r>
              <a:rPr lang="ar-SA"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الف- كاغذهاي خيلي نازك: كه اگر بـر روي شكل يا نقشـه اي قـرار </a:t>
            </a:r>
          </a:p>
          <a:p>
            <a:pPr algn="justLow" rtl="1"/>
            <a:r>
              <a:rPr lang="ar-SA" altLang="fa-IR" sz="2100" b="1">
                <a:solidFill>
                  <a:srgbClr val="3333FF"/>
                </a:solidFill>
                <a:latin typeface="Times New Roman" pitchFamily="18" charset="0"/>
                <a:cs typeface="Lotus" pitchFamily="2" charset="-78"/>
              </a:rPr>
              <a:t>            دهيم خطوط شكل از زير كاغذ ديده شده، جهت اصلاحات اوليه بر </a:t>
            </a:r>
          </a:p>
          <a:p>
            <a:pPr algn="justLow" rtl="1"/>
            <a:r>
              <a:rPr lang="ar-SA" altLang="fa-IR" sz="2100" b="1">
                <a:solidFill>
                  <a:srgbClr val="3333FF"/>
                </a:solidFill>
                <a:latin typeface="Times New Roman" pitchFamily="18" charset="0"/>
                <a:cs typeface="Lotus" pitchFamily="2" charset="-78"/>
              </a:rPr>
              <a:t>            روي طرح هاي ترسيمي مورد استفاده قرار مي گيرند.</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a:t>
            </a:r>
            <a:r>
              <a:rPr lang="fa-IR" altLang="fa-IR" sz="2100" b="1">
                <a:solidFill>
                  <a:srgbClr val="3333FF"/>
                </a:solidFill>
                <a:latin typeface="Times New Roman" pitchFamily="18" charset="0"/>
                <a:cs typeface="Lotus" pitchFamily="2" charset="-78"/>
              </a:rPr>
              <a:t> ـ</a:t>
            </a:r>
            <a:r>
              <a:rPr lang="ar-SA" altLang="fa-IR" sz="2100" b="1">
                <a:solidFill>
                  <a:srgbClr val="3333FF"/>
                </a:solidFill>
                <a:latin typeface="Times New Roman" pitchFamily="18" charset="0"/>
                <a:cs typeface="Lotus" pitchFamily="2" charset="-78"/>
              </a:rPr>
              <a:t> كاغذهاي متوسط : براي ترسيم طرح يا نقشه اين نوع كاغذ مورد بهره برداري</a:t>
            </a:r>
            <a:r>
              <a:rPr lang="en-US" altLang="fa-IR" sz="2100" b="1">
                <a:solidFill>
                  <a:srgbClr val="3333FF"/>
                </a:solidFill>
                <a:latin typeface="Times New Roman" pitchFamily="18" charset="0"/>
                <a:cs typeface="Lotus" pitchFamily="2" charset="-78"/>
              </a:rPr>
              <a:t> </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هستند</a:t>
            </a:r>
            <a:r>
              <a:rPr lang="en-US" altLang="fa-IR" sz="2100" b="1">
                <a:solidFill>
                  <a:srgbClr val="3333FF"/>
                </a:solidFill>
                <a:latin typeface="Times New Roman" pitchFamily="18" charset="0"/>
                <a:cs typeface="Lotus" pitchFamily="2" charset="-78"/>
              </a:rPr>
              <a:t>.</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a:t>
            </a:r>
            <a:r>
              <a:rPr lang="fa-IR" altLang="fa-IR" sz="2100" b="1">
                <a:solidFill>
                  <a:srgbClr val="3333FF"/>
                </a:solidFill>
                <a:latin typeface="Times New Roman" pitchFamily="18" charset="0"/>
                <a:cs typeface="Lotus" pitchFamily="2" charset="-78"/>
              </a:rPr>
              <a:t> ـ</a:t>
            </a:r>
            <a:r>
              <a:rPr lang="ar-SA" altLang="fa-IR" sz="2100" b="1">
                <a:solidFill>
                  <a:srgbClr val="3333FF"/>
                </a:solidFill>
                <a:latin typeface="Times New Roman" pitchFamily="18" charset="0"/>
                <a:cs typeface="Lotus" pitchFamily="2" charset="-78"/>
              </a:rPr>
              <a:t> كاغذهاي ضخيم يا مقوايي كه جهت ترسيم پوسترها يا نقشه هاي خاص</a:t>
            </a:r>
            <a:r>
              <a:rPr lang="en-US" altLang="fa-IR" sz="2100" b="1">
                <a:solidFill>
                  <a:srgbClr val="3333FF"/>
                </a:solidFill>
                <a:latin typeface="Times New Roman" pitchFamily="18" charset="0"/>
                <a:cs typeface="Lotus" pitchFamily="2" charset="-78"/>
              </a:rPr>
              <a:t> </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استفاده مي گردند</a:t>
            </a:r>
            <a:r>
              <a:rPr lang="en-US" altLang="fa-IR" sz="2100" b="1">
                <a:solidFill>
                  <a:srgbClr val="3333FF"/>
                </a:solidFill>
                <a:latin typeface="Times New Roman" pitchFamily="18" charset="0"/>
                <a:cs typeface="Lotus" pitchFamily="2" charset="-78"/>
              </a:rPr>
              <a:t>.</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827088" y="1292225"/>
            <a:ext cx="7921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a:latin typeface="Times New Roman" pitchFamily="18" charset="0"/>
              <a:cs typeface="Lotus" pitchFamily="2" charset="-78"/>
            </a:endParaRPr>
          </a:p>
          <a:p>
            <a:pPr algn="justLow" rtl="1"/>
            <a:r>
              <a:rPr lang="fa-IR" altLang="fa-IR" sz="2500" b="1">
                <a:solidFill>
                  <a:srgbClr val="CC0000"/>
                </a:solidFill>
                <a:latin typeface="Times New Roman" pitchFamily="18" charset="0"/>
                <a:cs typeface="Lotus" pitchFamily="2" charset="-78"/>
              </a:rPr>
              <a:t>1ـ </a:t>
            </a:r>
            <a:r>
              <a:rPr lang="ar-SA" altLang="fa-IR" sz="2500" b="1">
                <a:solidFill>
                  <a:srgbClr val="CC0000"/>
                </a:solidFill>
                <a:latin typeface="Times New Roman" pitchFamily="18" charset="0"/>
                <a:cs typeface="Lotus" pitchFamily="2" charset="-78"/>
              </a:rPr>
              <a:t>نقشه هاي فاز اول</a:t>
            </a:r>
            <a:endParaRPr lang="en-US" altLang="fa-IR" sz="2500" b="1">
              <a:solidFill>
                <a:srgbClr val="CC0000"/>
              </a:solidFill>
              <a:latin typeface="Times New Roman" pitchFamily="18" charset="0"/>
              <a:cs typeface="Lotus" pitchFamily="2" charset="-78"/>
            </a:endParaRPr>
          </a:p>
          <a:p>
            <a:pPr algn="justLow" rtl="1"/>
            <a:endParaRPr lang="en-US" altLang="fa-IR" sz="2500" b="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در اين نقشه ها ويژگي هاي اصلي پروژه مانند عمل استقرار ساختمان، نحوه ورود به ساختمان، تعداد طبقات، نوع نماهاي خارجي و ... نمايش داده مي شود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اين نقشه ها فاقد مشخصات دقيق مصالح و نكات فني براي اجراي ساختمان هستند</a:t>
            </a:r>
            <a:r>
              <a:rPr lang="en-US" altLang="fa-IR" sz="2100" b="1">
                <a:solidFill>
                  <a:srgbClr val="3333FF"/>
                </a:solidFill>
                <a:latin typeface="Times New Roman" pitchFamily="18" charset="0"/>
                <a:cs typeface="Lotus" pitchFamily="2" charset="-78"/>
              </a:rPr>
              <a:t>.</a:t>
            </a:r>
          </a:p>
          <a:p>
            <a:pPr algn="justLow" rtl="1"/>
            <a:endParaRPr lang="en-US" altLang="fa-IR" sz="2500" b="1">
              <a:solidFill>
                <a:srgbClr val="3333FF"/>
              </a:solidFill>
              <a:latin typeface="Times New Roman" pitchFamily="18" charset="0"/>
              <a:cs typeface="Lotus" pitchFamily="2" charset="-78"/>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5" name="Rectangle 3"/>
          <p:cNvSpPr>
            <a:spLocks noChangeArrowheads="1"/>
          </p:cNvSpPr>
          <p:nvPr/>
        </p:nvSpPr>
        <p:spPr bwMode="auto">
          <a:xfrm>
            <a:off x="827088" y="1004888"/>
            <a:ext cx="79216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i="1">
              <a:solidFill>
                <a:srgbClr val="CC0000"/>
              </a:solidFill>
              <a:latin typeface="Times New Roman" pitchFamily="18" charset="0"/>
              <a:cs typeface="Lotus" pitchFamily="2" charset="-78"/>
            </a:endParaRPr>
          </a:p>
          <a:p>
            <a:pPr algn="justLow" rtl="1"/>
            <a:r>
              <a:rPr lang="fa-IR" altLang="fa-IR" sz="2500" b="1" i="1">
                <a:solidFill>
                  <a:srgbClr val="CC0000"/>
                </a:solidFill>
                <a:latin typeface="Times New Roman" pitchFamily="18" charset="0"/>
                <a:cs typeface="Lotus" pitchFamily="2" charset="-78"/>
              </a:rPr>
              <a:t>2ـ </a:t>
            </a:r>
            <a:r>
              <a:rPr lang="ar-SA" altLang="fa-IR" sz="2500" b="1" i="1">
                <a:solidFill>
                  <a:srgbClr val="CC0000"/>
                </a:solidFill>
                <a:latin typeface="Times New Roman" pitchFamily="18" charset="0"/>
                <a:cs typeface="Lotus" pitchFamily="2" charset="-78"/>
              </a:rPr>
              <a:t>نقشه هاي فاز دوم</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اين نقشه ها</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كه به</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نقشه هاي اجرايي معروف هستند توسط مهندسين هر رشته اعم از مهندس معمار، مهندس سازه، مهندس تأسيسات مكانيكي و مهندس تأسيسات برقي</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تهيه</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گ</a:t>
            </a:r>
            <a:r>
              <a:rPr lang="fa-IR" altLang="fa-IR" sz="2100" b="1">
                <a:solidFill>
                  <a:srgbClr val="3333FF"/>
                </a:solidFill>
                <a:latin typeface="Times New Roman" pitchFamily="18" charset="0"/>
                <a:cs typeface="Lotus" pitchFamily="2" charset="-78"/>
              </a:rPr>
              <a:t>رد</a:t>
            </a:r>
            <a:r>
              <a:rPr lang="ar-SA" altLang="fa-IR" sz="2100" b="1">
                <a:solidFill>
                  <a:srgbClr val="3333FF"/>
                </a:solidFill>
                <a:latin typeface="Times New Roman" pitchFamily="18" charset="0"/>
                <a:cs typeface="Lotus" pitchFamily="2" charset="-78"/>
              </a:rPr>
              <a:t>د و اين مهندسين با توجه به نقشه هاي فاز اول اقدام به تهيه نقشه هاي اجرايي مي كنند كه در نهايت اين نقشه ها در اختيار مهندس معمار قرار مي گيرد و پس از هماهنگي بين نقشه هاي گروه هاي مختلف با طرح اوليه اين نقشه ها در اختيار نقشه كش ها قرار مي گيرد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1187450" y="836613"/>
            <a:ext cx="73850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انواع نقشه هاي معماري</a:t>
            </a:r>
            <a:endParaRPr lang="fa-IR" altLang="fa-IR" sz="2500" b="1" i="1">
              <a:solidFill>
                <a:srgbClr val="CC0000"/>
              </a:solidFill>
              <a:latin typeface="Times New Roman" pitchFamily="18" charset="0"/>
              <a:cs typeface="Lotus" pitchFamily="2" charset="-78"/>
            </a:endParaRPr>
          </a:p>
          <a:p>
            <a:pPr algn="justLow" rtl="1"/>
            <a:endParaRPr lang="ar-SA" altLang="fa-IR" sz="25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طرح ساختمان را مي توان به روش هاي مختلف نمايش داد</a:t>
            </a:r>
            <a:r>
              <a:rPr lang="en-US" altLang="fa-IR" sz="2100" b="1">
                <a:solidFill>
                  <a:srgbClr val="3333FF"/>
                </a:solidFill>
                <a:latin typeface="Times New Roman" pitchFamily="18" charset="0"/>
                <a:cs typeface="Lotus" pitchFamily="2" charset="-78"/>
              </a:rPr>
              <a:t>:</a:t>
            </a:r>
          </a:p>
          <a:p>
            <a:pPr algn="justLow" rtl="1"/>
            <a:endParaRPr lang="en-US" altLang="fa-IR" sz="2500" b="1">
              <a:solidFill>
                <a:srgbClr val="3333FF"/>
              </a:solidFill>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الف</a:t>
            </a:r>
            <a:r>
              <a:rPr lang="fa-IR" altLang="fa-IR" sz="2500" b="1" i="1">
                <a:solidFill>
                  <a:srgbClr val="CC0000"/>
                </a:solidFill>
                <a:latin typeface="Times New Roman" pitchFamily="18" charset="0"/>
                <a:cs typeface="Lotus" pitchFamily="2" charset="-78"/>
              </a:rPr>
              <a:t> ـ</a:t>
            </a:r>
            <a:r>
              <a:rPr lang="ar-SA" altLang="fa-IR" sz="2500" b="1" i="1">
                <a:solidFill>
                  <a:srgbClr val="CC0000"/>
                </a:solidFill>
                <a:latin typeface="Times New Roman" pitchFamily="18" charset="0"/>
                <a:cs typeface="Lotus" pitchFamily="2" charset="-78"/>
              </a:rPr>
              <a:t> نقشه هاي دو بعدي</a:t>
            </a:r>
            <a:endParaRPr lang="fa-IR" altLang="fa-IR" sz="2500" b="1" i="1">
              <a:solidFill>
                <a:srgbClr val="CC0000"/>
              </a:solidFill>
              <a:latin typeface="Times New Roman" pitchFamily="18" charset="0"/>
              <a:cs typeface="Lotus" pitchFamily="2" charset="-78"/>
            </a:endParaRPr>
          </a:p>
          <a:p>
            <a:pPr algn="justLow" rtl="1"/>
            <a:endParaRPr lang="en-US" altLang="fa-IR" sz="25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اين نقشه ها مشخصات دقيق داخل و خارج ساختمان، شكل، اندازه ها و ابعاد هر قسمت از آن را نشان مي دهند</a:t>
            </a:r>
            <a:r>
              <a:rPr lang="en-US" altLang="fa-IR" sz="2100" b="1">
                <a:solidFill>
                  <a:srgbClr val="3333FF"/>
                </a:solidFill>
                <a:latin typeface="Times New Roman" pitchFamily="18" charset="0"/>
                <a:cs typeface="Lotus" pitchFamily="2" charset="-78"/>
              </a:rPr>
              <a:t>.</a:t>
            </a:r>
          </a:p>
          <a:p>
            <a:pPr algn="justLow" rtl="1"/>
            <a:endParaRPr lang="en-US" altLang="fa-IR" sz="2100" b="1" i="1">
              <a:solidFill>
                <a:srgbClr val="3333FF"/>
              </a:solidFill>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ب</a:t>
            </a:r>
            <a:r>
              <a:rPr lang="fa-IR" altLang="fa-IR" sz="2500" b="1" i="1">
                <a:solidFill>
                  <a:srgbClr val="CC0000"/>
                </a:solidFill>
                <a:latin typeface="Times New Roman" pitchFamily="18" charset="0"/>
                <a:cs typeface="Lotus" pitchFamily="2" charset="-78"/>
              </a:rPr>
              <a:t> ـ</a:t>
            </a:r>
            <a:r>
              <a:rPr lang="ar-SA" altLang="fa-IR" sz="2500" b="1" i="1">
                <a:solidFill>
                  <a:srgbClr val="CC0000"/>
                </a:solidFill>
                <a:latin typeface="Times New Roman" pitchFamily="18" charset="0"/>
                <a:cs typeface="Lotus" pitchFamily="2" charset="-78"/>
              </a:rPr>
              <a:t> نقشه هاي سه بعدي</a:t>
            </a:r>
            <a:endParaRPr lang="fa-IR" altLang="fa-IR" sz="2500" b="1" i="1">
              <a:solidFill>
                <a:srgbClr val="CC0000"/>
              </a:solidFill>
              <a:latin typeface="Times New Roman" pitchFamily="18" charset="0"/>
              <a:cs typeface="Lotus" pitchFamily="2" charset="-78"/>
            </a:endParaRPr>
          </a:p>
          <a:p>
            <a:pPr algn="justLow" rtl="1"/>
            <a:endParaRPr lang="en-US" altLang="fa-IR" sz="25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از اين تصاوير معمولاً براي ايجاد تصوير روشن از ساختمان و تكميل نقشه هاي دو بعدي استفاده مي شود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4"/>
          <p:cNvSpPr>
            <a:spLocks noChangeArrowheads="1"/>
          </p:cNvSpPr>
          <p:nvPr/>
        </p:nvSpPr>
        <p:spPr bwMode="auto">
          <a:xfrm>
            <a:off x="827088" y="836613"/>
            <a:ext cx="7705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latin typeface="Times New Roman" pitchFamily="18" charset="0"/>
                <a:cs typeface="Lotus" pitchFamily="2" charset="-78"/>
              </a:rPr>
              <a:t>انواع نقشه هاي دوبعدي</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500" b="1">
                <a:solidFill>
                  <a:srgbClr val="CC0000"/>
                </a:solidFill>
                <a:latin typeface="Times New Roman" pitchFamily="18" charset="0"/>
                <a:cs typeface="Lotus" pitchFamily="2" charset="-78"/>
              </a:rPr>
              <a:t>الف</a:t>
            </a:r>
            <a:r>
              <a:rPr lang="fa-IR" altLang="fa-IR" sz="2500" b="1">
                <a:solidFill>
                  <a:srgbClr val="CC0000"/>
                </a:solidFill>
                <a:latin typeface="Times New Roman" pitchFamily="18" charset="0"/>
                <a:cs typeface="Lotus" pitchFamily="2" charset="-78"/>
              </a:rPr>
              <a:t> ـ</a:t>
            </a:r>
            <a:r>
              <a:rPr lang="ar-SA" altLang="fa-IR" sz="2500" b="1">
                <a:solidFill>
                  <a:srgbClr val="CC0000"/>
                </a:solidFill>
                <a:latin typeface="Times New Roman" pitchFamily="18" charset="0"/>
                <a:cs typeface="Lotus" pitchFamily="2" charset="-78"/>
              </a:rPr>
              <a:t> پلان</a:t>
            </a:r>
            <a:endParaRPr lang="fa-IR" altLang="fa-IR" sz="2500" b="1">
              <a:solidFill>
                <a:srgbClr val="CC0000"/>
              </a:solidFill>
              <a:latin typeface="Times New Roman" pitchFamily="18" charset="0"/>
              <a:cs typeface="Lotus" pitchFamily="2" charset="-78"/>
            </a:endParaRPr>
          </a:p>
          <a:p>
            <a:pPr algn="justLow" rtl="1"/>
            <a:endParaRPr lang="en-US" altLang="fa-IR" sz="2500" b="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براي مشخص شدن فضاهاي داخلي و جزئيات بيشتر داخل فضا</a:t>
            </a:r>
            <a:r>
              <a:rPr lang="fa-IR" altLang="fa-IR" sz="2100" b="1">
                <a:solidFill>
                  <a:srgbClr val="3333FF"/>
                </a:solidFill>
                <a:latin typeface="Times New Roman" pitchFamily="18" charset="0"/>
                <a:cs typeface="Lotus" pitchFamily="2" charset="-78"/>
              </a:rPr>
              <a:t>ر</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از يك برش افقي از بنا استفاده مي شود، در</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اين</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برش جاي دقيق ديوارها ، عملكرد فضاها، تناسبات و ابعاد فضاها، محل قرارگيري درها، پنجره ها، پله ها و ... نشان داده مي شود</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اين نقشه به پلان معروف است</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در ساختمان ها با چند طبقه از هر طبقه يك  برش افقي</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ايجاد</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و پلان آن طبقه را رسم مي كنيم</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اين پلان ها بسته به بزرگي و يا جزئيات آنها در مقياس هاي مختلف</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ت</a:t>
            </a:r>
            <a:r>
              <a:rPr lang="ar-SA" altLang="fa-IR" sz="2100" b="1">
                <a:solidFill>
                  <a:srgbClr val="3333FF"/>
                </a:solidFill>
                <a:latin typeface="Times New Roman" pitchFamily="18" charset="0"/>
                <a:cs typeface="Lotus" pitchFamily="2" charset="-78"/>
              </a:rPr>
              <a:t>رس</a:t>
            </a:r>
            <a:r>
              <a:rPr lang="fa-IR" altLang="fa-IR" sz="2100" b="1">
                <a:solidFill>
                  <a:srgbClr val="3333FF"/>
                </a:solidFill>
                <a:latin typeface="Times New Roman" pitchFamily="18" charset="0"/>
                <a:cs typeface="Lotus" pitchFamily="2" charset="-78"/>
              </a:rPr>
              <a:t>ي</a:t>
            </a:r>
            <a:r>
              <a:rPr lang="ar-SA" altLang="fa-IR" sz="2100" b="1">
                <a:solidFill>
                  <a:srgbClr val="3333FF"/>
                </a:solidFill>
                <a:latin typeface="Times New Roman" pitchFamily="18" charset="0"/>
                <a:cs typeface="Lotus" pitchFamily="2" charset="-78"/>
              </a:rPr>
              <a:t>م مي شو</a:t>
            </a:r>
            <a:r>
              <a:rPr lang="fa-IR" altLang="fa-IR" sz="2100" b="1">
                <a:solidFill>
                  <a:srgbClr val="3333FF"/>
                </a:solidFill>
                <a:latin typeface="Times New Roman" pitchFamily="18" charset="0"/>
                <a:cs typeface="Lotus" pitchFamily="2" charset="-78"/>
              </a:rPr>
              <a:t>ن</a:t>
            </a:r>
            <a:r>
              <a:rPr lang="ar-SA" altLang="fa-IR" sz="2100" b="1">
                <a:solidFill>
                  <a:srgbClr val="3333FF"/>
                </a:solidFill>
                <a:latin typeface="Times New Roman" pitchFamily="18" charset="0"/>
                <a:cs typeface="Lotus" pitchFamily="2" charset="-78"/>
              </a:rPr>
              <a:t>د</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79" name="Rectangle 3"/>
          <p:cNvSpPr>
            <a:spLocks noChangeArrowheads="1"/>
          </p:cNvSpPr>
          <p:nvPr/>
        </p:nvSpPr>
        <p:spPr bwMode="auto">
          <a:xfrm>
            <a:off x="827088" y="836613"/>
            <a:ext cx="7705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fa-IR" altLang="fa-IR" sz="2100" b="1">
              <a:latin typeface="Times New Roman" pitchFamily="18" charset="0"/>
              <a:cs typeface="Lotus" pitchFamily="2" charset="-78"/>
            </a:endParaRPr>
          </a:p>
          <a:p>
            <a:pPr algn="justLow" rtl="1"/>
            <a:endParaRPr lang="fa-IR" altLang="fa-IR" sz="2100" b="1">
              <a:latin typeface="Times New Roman" pitchFamily="18" charset="0"/>
              <a:cs typeface="Lotus" pitchFamily="2" charset="-78"/>
            </a:endParaRPr>
          </a:p>
          <a:p>
            <a:pPr algn="justLow" rtl="1"/>
            <a:endParaRPr lang="fa-IR" altLang="fa-IR" sz="2100" b="1">
              <a:latin typeface="Times New Roman" pitchFamily="18" charset="0"/>
              <a:cs typeface="Lotus" pitchFamily="2" charset="-78"/>
            </a:endParaRPr>
          </a:p>
          <a:p>
            <a:pPr algn="justLow" rtl="1"/>
            <a:r>
              <a:rPr lang="ar-SA" altLang="fa-IR" sz="2500" b="1">
                <a:solidFill>
                  <a:srgbClr val="CC0000"/>
                </a:solidFill>
                <a:latin typeface="Times New Roman" pitchFamily="18" charset="0"/>
                <a:cs typeface="Lotus" pitchFamily="2" charset="-78"/>
              </a:rPr>
              <a:t>ب</a:t>
            </a:r>
            <a:r>
              <a:rPr lang="fa-IR" altLang="fa-IR" sz="2500" b="1">
                <a:solidFill>
                  <a:srgbClr val="CC0000"/>
                </a:solidFill>
                <a:latin typeface="Times New Roman" pitchFamily="18" charset="0"/>
                <a:cs typeface="Lotus" pitchFamily="2" charset="-78"/>
              </a:rPr>
              <a:t> ـ </a:t>
            </a:r>
            <a:r>
              <a:rPr lang="ar-SA" altLang="fa-IR" sz="2500" b="1">
                <a:solidFill>
                  <a:srgbClr val="CC0000"/>
                </a:solidFill>
                <a:latin typeface="Times New Roman" pitchFamily="18" charset="0"/>
                <a:cs typeface="Lotus" pitchFamily="2" charset="-78"/>
              </a:rPr>
              <a:t>نما</a:t>
            </a:r>
            <a:endParaRPr lang="fa-IR" altLang="fa-IR" sz="2500" b="1">
              <a:solidFill>
                <a:srgbClr val="CC0000"/>
              </a:solidFill>
              <a:latin typeface="Times New Roman" pitchFamily="18" charset="0"/>
              <a:cs typeface="Lotus" pitchFamily="2" charset="-78"/>
            </a:endParaRPr>
          </a:p>
          <a:p>
            <a:pPr algn="justLow" rtl="1"/>
            <a:endParaRPr lang="en-US" altLang="fa-IR" sz="2500" b="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تصوير خارجي تمامي بخش هاي ساختمان را در چهار سمت نشان مي دهد؛ نماهاي ساختمان، شكل، تناسبات و جزئيات بيروني ساختمان را نشان مي دهد</a:t>
            </a:r>
            <a:r>
              <a:rPr lang="en-US" altLang="fa-IR" sz="2100" b="1">
                <a:solidFill>
                  <a:srgbClr val="3333FF"/>
                </a:solidFill>
                <a:latin typeface="Times New Roman" pitchFamily="18" charset="0"/>
                <a:cs typeface="Lotus" pitchFamily="2" charset="-78"/>
              </a:rPr>
              <a:t>.  </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755650" y="836613"/>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fa-IR" sz="2100" b="1">
              <a:latin typeface="Times New Roman" pitchFamily="18" charset="0"/>
              <a:cs typeface="Lotus" pitchFamily="2" charset="-78"/>
            </a:endParaRPr>
          </a:p>
          <a:p>
            <a:pPr algn="justLow" rtl="1"/>
            <a:r>
              <a:rPr lang="fa-IR" altLang="fa-IR" sz="2500" b="1">
                <a:solidFill>
                  <a:srgbClr val="CC0000"/>
                </a:solidFill>
                <a:latin typeface="Times New Roman" pitchFamily="18" charset="0"/>
                <a:cs typeface="Lotus" pitchFamily="2" charset="-78"/>
              </a:rPr>
              <a:t>ج ـ مق</a:t>
            </a:r>
            <a:r>
              <a:rPr lang="ar-SA" altLang="fa-IR" sz="2500" b="1">
                <a:solidFill>
                  <a:srgbClr val="CC0000"/>
                </a:solidFill>
                <a:latin typeface="Times New Roman" pitchFamily="18" charset="0"/>
                <a:cs typeface="Lotus" pitchFamily="2" charset="-78"/>
              </a:rPr>
              <a:t>طع</a:t>
            </a:r>
          </a:p>
          <a:p>
            <a:pPr algn="justLow" rtl="1"/>
            <a:endParaRPr lang="en-US" altLang="fa-IR" sz="2500" b="1">
              <a:solidFill>
                <a:srgbClr val="CC0000"/>
              </a:solidFill>
              <a:latin typeface="Times New Roman" pitchFamily="18" charset="0"/>
              <a:cs typeface="Lotus" pitchFamily="2" charset="-78"/>
            </a:endParaRPr>
          </a:p>
          <a:p>
            <a:pPr algn="justLow" rtl="1"/>
            <a:r>
              <a:rPr lang="ar-SA" altLang="fa-IR" sz="2100" b="1">
                <a:solidFill>
                  <a:srgbClr val="3333FF"/>
                </a:solidFill>
                <a:latin typeface="IPT.Mitra" charset="2"/>
                <a:cs typeface="Lotus" pitchFamily="2" charset="-78"/>
              </a:rPr>
              <a:t>برش عمودي از ساختمان براي مشخص شدن فضاها</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ارتفاع</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تناسبات و ... داخلي ساختمان مي باشد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اين نقشه ها به مقطع معروف هستند</a:t>
            </a:r>
            <a:r>
              <a:rPr lang="fa-IR" altLang="fa-IR" sz="2100" b="1">
                <a:solidFill>
                  <a:srgbClr val="3333FF"/>
                </a:solidFill>
                <a:latin typeface="IPT.Mitra" charset="2"/>
                <a:cs typeface="Lotus" pitchFamily="2" charset="-78"/>
              </a:rPr>
              <a:t>.</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تعداد مقاطع در نقشه مختلف</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بوده و</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بستگي به نياز ما براي نشان دادن</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جزئيات بيشتر</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فضا</a:t>
            </a:r>
            <a:r>
              <a:rPr lang="fa-IR" altLang="fa-IR" sz="2100" b="1">
                <a:solidFill>
                  <a:srgbClr val="3333FF"/>
                </a:solidFill>
                <a:latin typeface="IPT.Mitra" charset="2"/>
                <a:cs typeface="Lotus" pitchFamily="2" charset="-78"/>
              </a:rPr>
              <a:t>ها</a:t>
            </a:r>
            <a:r>
              <a:rPr lang="ar-SA" altLang="fa-IR" sz="2100" b="1">
                <a:solidFill>
                  <a:srgbClr val="3333FF"/>
                </a:solidFill>
                <a:latin typeface="IPT.Mitra" charset="2"/>
                <a:cs typeface="Lotus" pitchFamily="2" charset="-78"/>
              </a:rPr>
              <a:t>ي داخل دارد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IPT.Mitra" charset="2"/>
              <a:cs typeface="Lotus" pitchFamily="2" charset="-78"/>
            </a:endParaRPr>
          </a:p>
          <a:p>
            <a:pPr algn="justLow" rtl="1"/>
            <a:endParaRPr lang="en-US" altLang="fa-IR"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ChangeArrowheads="1"/>
          </p:cNvSpPr>
          <p:nvPr/>
        </p:nvSpPr>
        <p:spPr bwMode="auto">
          <a:xfrm>
            <a:off x="395288" y="933450"/>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1200"/>
              </a:spcBef>
              <a:spcAft>
                <a:spcPts val="300"/>
              </a:spcAft>
            </a:pPr>
            <a:r>
              <a:rPr lang="ar-SA" altLang="fa-IR" sz="2500" b="1" i="1">
                <a:solidFill>
                  <a:srgbClr val="CC0000"/>
                </a:solidFill>
                <a:cs typeface="Lotus" pitchFamily="2" charset="-78"/>
              </a:rPr>
              <a:t>ترسيم پلان</a:t>
            </a:r>
          </a:p>
          <a:p>
            <a:pPr algn="justLow" rtl="1"/>
            <a:endParaRPr lang="en-US" altLang="fa-IR" sz="1200" i="1">
              <a:solidFill>
                <a:srgbClr val="CC0000"/>
              </a:solidFill>
              <a:latin typeface="Times New Roman" pitchFamily="18" charset="0"/>
            </a:endParaRPr>
          </a:p>
          <a:p>
            <a:pPr algn="justLow" rtl="1"/>
            <a:r>
              <a:rPr lang="ar-SA" altLang="fa-IR" sz="2100" b="1">
                <a:solidFill>
                  <a:srgbClr val="3333FF"/>
                </a:solidFill>
                <a:latin typeface="IPT.Mitra" charset="2"/>
                <a:cs typeface="Lotus" pitchFamily="2" charset="-78"/>
              </a:rPr>
              <a:t>همانطور كه گفته شد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پلان تصوير برش افقي ساختمان است صفحه برش در ارتفاعي از طبقه زده مي شود كه بيشترين جزئيات از ساختمان را به ما نشان مي دهد. اين صفحه محل</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اتصال</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ديوارها به پنجره ها</a:t>
            </a:r>
            <a:r>
              <a:rPr lang="en-US" altLang="fa-IR" sz="2100" b="1">
                <a:solidFill>
                  <a:srgbClr val="3333FF"/>
                </a:solidFill>
                <a:latin typeface="IPT.Mitra" charset="2"/>
                <a:cs typeface="Lotus" pitchFamily="2" charset="-78"/>
              </a:rPr>
              <a:t>،</a:t>
            </a:r>
            <a:r>
              <a:rPr lang="fa-IR" altLang="fa-IR" sz="2100" b="1">
                <a:solidFill>
                  <a:srgbClr val="3333FF"/>
                </a:solidFill>
                <a:latin typeface="IPT.Mitra" charset="2"/>
                <a:cs typeface="Lotus" pitchFamily="2" charset="-78"/>
              </a:rPr>
              <a:t>قرارگيري</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درها ، كمدها، پله ها و  عناصري مانند مبلمان</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لوازم خانه، كف سازي، اختلاف سطوح و ... را نشان مي دهد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براي خوانايي</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قسمت هايي از صفحه كه برش خورده با ضخامت بيشتري نسبت به قسمت هايي كه برش نخورده نشان داده مي شود. در نقشه پلان براي خوانايي و يكسان سازي نقشه ها از علائم و استانداردهاي نقشه كشي استفاده مي شود. در اين علائم ديوارها به صورت دو خط موازي با فواصل مختلف ( ديوارهاي خارجي و داخلي) كشيده مي شو</a:t>
            </a:r>
            <a:r>
              <a:rPr lang="fa-IR" altLang="fa-IR" sz="2100" b="1">
                <a:solidFill>
                  <a:srgbClr val="3333FF"/>
                </a:solidFill>
                <a:latin typeface="IPT.Mitra" charset="2"/>
                <a:cs typeface="Lotus" pitchFamily="2" charset="-78"/>
              </a:rPr>
              <a:t>ن</a:t>
            </a:r>
            <a:r>
              <a:rPr lang="ar-SA" altLang="fa-IR" sz="2100" b="1">
                <a:solidFill>
                  <a:srgbClr val="3333FF"/>
                </a:solidFill>
                <a:latin typeface="IPT.Mitra" charset="2"/>
                <a:cs typeface="Lotus" pitchFamily="2" charset="-78"/>
              </a:rPr>
              <a:t>د. ديوارها اصلي ترين قسمت در نقشه هاي پلان مي باشند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3" name="Rectangle 3"/>
          <p:cNvSpPr>
            <a:spLocks noChangeArrowheads="1"/>
          </p:cNvSpPr>
          <p:nvPr/>
        </p:nvSpPr>
        <p:spPr bwMode="auto">
          <a:xfrm>
            <a:off x="395288" y="1412875"/>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IPT.Mitra" charset="2"/>
                <a:cs typeface="Lotus" pitchFamily="2" charset="-78"/>
              </a:rPr>
              <a:t>درها عناصر ساختماني بازشويي هستند كه فضاها و بخش هاي مختلف ساختمان را از هم تفكيك مي كنند</a:t>
            </a:r>
            <a:r>
              <a:rPr lang="fa-IR" altLang="fa-IR" sz="2100" b="1">
                <a:solidFill>
                  <a:srgbClr val="3333FF"/>
                </a:solidFill>
                <a:latin typeface="IPT.Mitra" charset="2"/>
                <a:cs typeface="Lotus" pitchFamily="2" charset="-78"/>
              </a:rPr>
              <a:t>.</a:t>
            </a:r>
          </a:p>
          <a:p>
            <a:pPr algn="justLow" rtl="1"/>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از ديگر عناصري كه بايد در پلان دقيقاً مشخص شود پنجره ها و محل قرارگيري آنها هستند</a:t>
            </a:r>
            <a:r>
              <a:rPr lang="fa-IR" altLang="fa-IR" sz="2100" b="1">
                <a:solidFill>
                  <a:srgbClr val="3333FF"/>
                </a:solidFill>
                <a:latin typeface="IPT.Mitra" charset="2"/>
                <a:cs typeface="Lotus" pitchFamily="2" charset="-78"/>
              </a:rPr>
              <a:t>.</a:t>
            </a:r>
          </a:p>
          <a:p>
            <a:pPr algn="justLow" rtl="1"/>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پنجره ها به صورت لولايي و كشويي بوده كه به صورت</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هاي مختلف</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در نقشه نشان داده مي شو</a:t>
            </a:r>
            <a:r>
              <a:rPr lang="fa-IR" altLang="fa-IR" sz="2100" b="1">
                <a:solidFill>
                  <a:srgbClr val="3333FF"/>
                </a:solidFill>
                <a:latin typeface="IPT.Mitra" charset="2"/>
                <a:cs typeface="Lotus" pitchFamily="2" charset="-78"/>
              </a:rPr>
              <a:t>ن</a:t>
            </a:r>
            <a:r>
              <a:rPr lang="ar-SA" altLang="fa-IR" sz="2100" b="1">
                <a:solidFill>
                  <a:srgbClr val="3333FF"/>
                </a:solidFill>
                <a:latin typeface="IPT.Mitra" charset="2"/>
                <a:cs typeface="Lotus" pitchFamily="2" charset="-78"/>
              </a:rPr>
              <a:t>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buFont typeface="IPT.Mitra" charset="2"/>
              <a:buNone/>
            </a:pPr>
            <a:r>
              <a:rPr lang="ar-SA" altLang="fa-IR" sz="2100" b="1">
                <a:solidFill>
                  <a:srgbClr val="3333FF"/>
                </a:solidFill>
                <a:latin typeface="IPT.Mitra" charset="2"/>
                <a:cs typeface="Lotus" pitchFamily="2" charset="-78"/>
              </a:rPr>
              <a:t>پله ها ديگر عناصري هستند كه در تمامي نقشه ها بايد نشان داده شوند</a:t>
            </a:r>
            <a:r>
              <a:rPr lang="fa-IR" altLang="fa-IR" sz="2100" b="1">
                <a:solidFill>
                  <a:srgbClr val="3333FF"/>
                </a:solidFill>
                <a:latin typeface="IPT.Mitra" charset="2"/>
                <a:cs typeface="Lotus" pitchFamily="2" charset="-78"/>
              </a:rPr>
              <a:t>.</a:t>
            </a:r>
          </a:p>
          <a:p>
            <a:pPr algn="justLow" rtl="1">
              <a:buFont typeface="IPT.Mitra" charset="2"/>
              <a:buNone/>
            </a:pP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از پله براي ارتباط دو سطح استفاده مي شود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انواع پله با اندازه و فرم هاي مختلف در زير آمده است</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IPT.Mitra" charset="2"/>
              <a:cs typeface="Lotus" pitchFamily="2" charset="-78"/>
            </a:endParaRPr>
          </a:p>
          <a:p>
            <a:pPr algn="justLow"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0900" name="Object 4"/>
          <p:cNvGraphicFramePr>
            <a:graphicFrameLocks noGrp="1" noChangeAspect="1"/>
          </p:cNvGraphicFramePr>
          <p:nvPr>
            <p:ph/>
          </p:nvPr>
        </p:nvGraphicFramePr>
        <p:xfrm>
          <a:off x="1979613" y="477838"/>
          <a:ext cx="5019675" cy="5903912"/>
        </p:xfrm>
        <a:graphic>
          <a:graphicData uri="http://schemas.openxmlformats.org/presentationml/2006/ole">
            <mc:AlternateContent xmlns:mc="http://schemas.openxmlformats.org/markup-compatibility/2006">
              <mc:Choice xmlns:v="urn:schemas-microsoft-com:vml" Requires="v">
                <p:oleObj spid="_x0000_s80906"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6879" t="3685" r="38484" b="-107"/>
                      <a:stretch>
                        <a:fillRect/>
                      </a:stretch>
                    </p:blipFill>
                    <p:spPr bwMode="auto">
                      <a:xfrm>
                        <a:off x="1979613" y="477838"/>
                        <a:ext cx="5019675" cy="59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9750" y="1292225"/>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IPT.Mitra" charset="2"/>
                <a:cs typeface="Lotus" pitchFamily="2" charset="-78"/>
              </a:rPr>
              <a:t>در پله ها جهت شروع و خاتمه پله بايد دقيقاً مشخص شود و همچنين محل نصب</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دست انداز</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و ارتفاع آن تعيين شود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طول و عرض و ارتفاع تابع شرايط مختلفي از جمله نوع استفاده، محل قرارگيري</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تعداد</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طبقات و ... مي باشد ولي در تمامي اين پله ها راحتي استفاده كنند</a:t>
            </a:r>
            <a:r>
              <a:rPr lang="fa-IR" altLang="fa-IR" sz="2100" b="1">
                <a:solidFill>
                  <a:srgbClr val="3333FF"/>
                </a:solidFill>
                <a:latin typeface="IPT.Mitra" charset="2"/>
                <a:cs typeface="Lotus" pitchFamily="2" charset="-78"/>
              </a:rPr>
              <a:t>ه</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و يكنواخت بودن عرض و ارتفاع در تمام</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نقاط</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مهم مي باشد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عرض كف پله بين 30-29 سانتي متر بوده و اين متناسب با استقرارانسان است</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مي توان براي كنترل عرض و ارتفاع از فرمول 64 -63</a:t>
            </a:r>
            <a:r>
              <a:rPr lang="fa-IR" altLang="fa-IR" sz="2100" b="1">
                <a:solidFill>
                  <a:srgbClr val="3333FF"/>
                </a:solidFill>
                <a:latin typeface="IPT.Mitra" charset="2"/>
                <a:cs typeface="Lotus" pitchFamily="2" charset="-78"/>
              </a:rPr>
              <a:t>=</a:t>
            </a:r>
            <a:r>
              <a:rPr lang="en-US" altLang="fa-IR" sz="2100" b="1">
                <a:solidFill>
                  <a:srgbClr val="3333FF"/>
                </a:solidFill>
                <a:latin typeface="Times New Roman" pitchFamily="18" charset="0"/>
                <a:cs typeface="Lotus" pitchFamily="2" charset="-78"/>
              </a:rPr>
              <a:t>2h+b </a:t>
            </a:r>
            <a:r>
              <a:rPr lang="ar-SA" altLang="fa-IR" sz="2100" b="1">
                <a:solidFill>
                  <a:srgbClr val="3333FF"/>
                </a:solidFill>
                <a:latin typeface="IPT.Mitra" charset="2"/>
                <a:cs typeface="Lotus" pitchFamily="2" charset="-78"/>
              </a:rPr>
              <a:t>استفاده نمود. در اين فرمول</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h</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ارتفاع پله و</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b</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عرض پله مي باشد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116" name="Rectangle 4"/>
          <p:cNvSpPr>
            <a:spLocks noChangeArrowheads="1"/>
          </p:cNvSpPr>
          <p:nvPr/>
        </p:nvSpPr>
        <p:spPr bwMode="auto">
          <a:xfrm>
            <a:off x="611188" y="333375"/>
            <a:ext cx="79216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i="1">
              <a:latin typeface="Times New Roman" pitchFamily="18" charset="0"/>
              <a:cs typeface="Lotus" pitchFamily="2" charset="-78"/>
            </a:endParaRPr>
          </a:p>
          <a:p>
            <a:pPr algn="justLow" rtl="1"/>
            <a:endParaRPr lang="en-US" altLang="fa-IR" sz="2100" i="1">
              <a:latin typeface="Times New Roman" pitchFamily="18" charset="0"/>
              <a:cs typeface="Lotus" pitchFamily="2" charset="-78"/>
            </a:endParaRPr>
          </a:p>
          <a:p>
            <a:pPr algn="justLow" rtl="1"/>
            <a:endParaRPr lang="en-US" altLang="fa-IR" sz="2100" i="1">
              <a:latin typeface="Times New Roman" pitchFamily="18" charset="0"/>
              <a:cs typeface="Lotus" pitchFamily="2" charset="-78"/>
            </a:endParaRPr>
          </a:p>
          <a:p>
            <a:pPr algn="justLow" rtl="1"/>
            <a:r>
              <a:rPr lang="fa-IR" altLang="fa-IR" sz="2100" i="1">
                <a:solidFill>
                  <a:srgbClr val="CC0000"/>
                </a:solidFill>
                <a:latin typeface="Times New Roman" pitchFamily="18" charset="0"/>
                <a:cs typeface="Lotus" pitchFamily="2" charset="-78"/>
              </a:rPr>
              <a:t>3ـ</a:t>
            </a:r>
            <a:r>
              <a:rPr lang="fa-IR" altLang="fa-IR" sz="2100" b="1" i="1">
                <a:solidFill>
                  <a:srgbClr val="CC0000"/>
                </a:solidFill>
                <a:latin typeface="Times New Roman" pitchFamily="18" charset="0"/>
                <a:cs typeface="Lotus" pitchFamily="2" charset="-78"/>
              </a:rPr>
              <a:t> </a:t>
            </a:r>
            <a:r>
              <a:rPr lang="ar-SA" altLang="fa-IR" sz="2100" b="1" i="1">
                <a:solidFill>
                  <a:srgbClr val="CC0000"/>
                </a:solidFill>
                <a:latin typeface="Times New Roman" pitchFamily="18" charset="0"/>
                <a:cs typeface="Lotus" pitchFamily="2" charset="-78"/>
              </a:rPr>
              <a:t>از نظر سطح</a:t>
            </a:r>
            <a:r>
              <a:rPr lang="en-US" altLang="fa-IR" sz="2100" b="1" i="1">
                <a:solidFill>
                  <a:srgbClr val="CC0000"/>
                </a:solidFill>
                <a:latin typeface="Times New Roman" pitchFamily="18" charset="0"/>
                <a:cs typeface="Lotus" pitchFamily="2" charset="-78"/>
              </a:rPr>
              <a:t>:</a:t>
            </a:r>
            <a:r>
              <a:rPr lang="en-US" altLang="fa-IR" sz="2100" b="1">
                <a:solidFill>
                  <a:srgbClr val="CC0000"/>
                </a:solidFill>
                <a:latin typeface="Times New Roman" pitchFamily="18" charset="0"/>
                <a:cs typeface="Lotus" pitchFamily="2" charset="-78"/>
              </a:rPr>
              <a:t> </a:t>
            </a:r>
          </a:p>
          <a:p>
            <a:pPr algn="justLow" rtl="1"/>
            <a:endParaRPr lang="en-US" altLang="fa-IR" sz="2100">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الف</a:t>
            </a:r>
            <a:r>
              <a:rPr lang="fa-IR" altLang="fa-IR" sz="2100" b="1">
                <a:solidFill>
                  <a:srgbClr val="3333FF"/>
                </a:solidFill>
                <a:latin typeface="Times New Roman" pitchFamily="18" charset="0"/>
                <a:cs typeface="Lotus" pitchFamily="2" charset="-78"/>
              </a:rPr>
              <a:t> ـ</a:t>
            </a:r>
            <a:r>
              <a:rPr lang="ar-SA" altLang="fa-IR" sz="2100" b="1">
                <a:solidFill>
                  <a:srgbClr val="3333FF"/>
                </a:solidFill>
                <a:latin typeface="Times New Roman" pitchFamily="18" charset="0"/>
                <a:cs typeface="Lotus" pitchFamily="2" charset="-78"/>
              </a:rPr>
              <a:t> كاغذ خط دار</a:t>
            </a:r>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buSzPts val="1200"/>
            </a:pPr>
            <a:r>
              <a:rPr lang="fa-IR" altLang="fa-IR" sz="2100" b="1">
                <a:solidFill>
                  <a:srgbClr val="3333FF"/>
                </a:solidFill>
                <a:cs typeface="Lotus" pitchFamily="2" charset="-78"/>
              </a:rPr>
              <a:t>1ـ </a:t>
            </a:r>
            <a:r>
              <a:rPr lang="ar-SA" altLang="fa-IR" sz="2100" b="1">
                <a:solidFill>
                  <a:srgbClr val="3333FF"/>
                </a:solidFill>
                <a:latin typeface="Times New Roman" pitchFamily="18" charset="0"/>
                <a:cs typeface="Lotus" pitchFamily="2" charset="-78"/>
              </a:rPr>
              <a:t>كاغذهايي كه فقط داراي خطوط افقي هستند كه بيشتر جهت نگارش مورد استفاده قرار مي گيرند.</a:t>
            </a:r>
            <a:endParaRPr lang="en-US" altLang="fa-IR" sz="2100" b="1">
              <a:solidFill>
                <a:srgbClr val="3333FF"/>
              </a:solidFill>
              <a:latin typeface="Times New Roman" pitchFamily="18" charset="0"/>
              <a:cs typeface="Lotus" pitchFamily="2" charset="-78"/>
            </a:endParaRPr>
          </a:p>
          <a:p>
            <a:pPr algn="justLow" rtl="1">
              <a:buSzPts val="1200"/>
            </a:pPr>
            <a:endParaRPr lang="ar-SA" altLang="fa-IR" sz="2100" b="1">
              <a:solidFill>
                <a:srgbClr val="3333FF"/>
              </a:solidFill>
              <a:latin typeface="Times New Roman" pitchFamily="18" charset="0"/>
              <a:cs typeface="Lotus" pitchFamily="2" charset="-78"/>
            </a:endParaRPr>
          </a:p>
          <a:p>
            <a:pPr algn="justLow" rtl="1">
              <a:buSzPts val="1200"/>
            </a:pPr>
            <a:r>
              <a:rPr lang="fa-IR" altLang="fa-IR" sz="2100" b="1">
                <a:solidFill>
                  <a:srgbClr val="3333FF"/>
                </a:solidFill>
              </a:rPr>
              <a:t>2ـ </a:t>
            </a:r>
            <a:r>
              <a:rPr lang="ar-SA" altLang="fa-IR" sz="2100" b="1">
                <a:solidFill>
                  <a:srgbClr val="3333FF"/>
                </a:solidFill>
                <a:latin typeface="Times New Roman" pitchFamily="18" charset="0"/>
                <a:cs typeface="Lotus" pitchFamily="2" charset="-78"/>
              </a:rPr>
              <a:t>كاغـذهايي كه خطوط افقي و عمودي دارند به شطرنجي يا ميليمتري معروفند كه براي ترسيم طرح هايي با زواياي 90 درجه استفاده مي گردند.</a:t>
            </a:r>
            <a:r>
              <a:rPr lang="en-US" altLang="fa-IR" sz="2100" b="1">
                <a:solidFill>
                  <a:srgbClr val="3333FF"/>
                </a:solidFill>
                <a:latin typeface="Times New Roman" pitchFamily="18" charset="0"/>
                <a:cs typeface="Lotus" pitchFamily="2" charset="-78"/>
              </a:rPr>
              <a:t>   </a:t>
            </a:r>
          </a:p>
          <a:p>
            <a:pPr algn="justLow" rtl="1">
              <a:buSzPts val="1200"/>
            </a:pPr>
            <a:endParaRPr lang="en-US" altLang="fa-IR" sz="2100" b="1">
              <a:solidFill>
                <a:srgbClr val="3333FF"/>
              </a:solidFill>
              <a:latin typeface="Times New Roman" pitchFamily="18" charset="0"/>
              <a:cs typeface="Lotus" pitchFamily="2" charset="-78"/>
            </a:endParaRPr>
          </a:p>
          <a:p>
            <a:pPr algn="justLow" rtl="1">
              <a:buSzPts val="1200"/>
            </a:pPr>
            <a:r>
              <a:rPr lang="ar-SA" altLang="fa-IR" sz="2100" b="1">
                <a:solidFill>
                  <a:srgbClr val="3333FF"/>
                </a:solidFill>
                <a:latin typeface="Times New Roman" pitchFamily="18" charset="0"/>
                <a:cs typeface="Lotus" pitchFamily="2" charset="-78"/>
              </a:rPr>
              <a:t>ب</a:t>
            </a:r>
            <a:r>
              <a:rPr lang="fa-IR" altLang="fa-IR" sz="2100" b="1">
                <a:solidFill>
                  <a:srgbClr val="3333FF"/>
                </a:solidFill>
                <a:latin typeface="Times New Roman" pitchFamily="18" charset="0"/>
                <a:cs typeface="Lotus" pitchFamily="2" charset="-78"/>
              </a:rPr>
              <a:t> ـ </a:t>
            </a:r>
            <a:r>
              <a:rPr lang="ar-SA" altLang="fa-IR" sz="2100" b="1">
                <a:solidFill>
                  <a:srgbClr val="3333FF"/>
                </a:solidFill>
                <a:latin typeface="Times New Roman" pitchFamily="18" charset="0"/>
                <a:cs typeface="Lotus" pitchFamily="2" charset="-78"/>
              </a:rPr>
              <a:t>كاغـذ</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ب</a:t>
            </a:r>
            <a:r>
              <a:rPr lang="ar-SA" altLang="fa-IR" sz="2100" b="1">
                <a:solidFill>
                  <a:srgbClr val="3333FF"/>
                </a:solidFill>
                <a:latin typeface="Times New Roman" pitchFamily="18" charset="0"/>
                <a:cs typeface="Lotus" pitchFamily="2" charset="-78"/>
              </a:rPr>
              <a:t>دون خط: جهـت طـراحي يا رسـم انـواع نقشـه ها از اين نوع كاغذ</a:t>
            </a:r>
            <a:r>
              <a:rPr lang="en-US" altLang="fa-IR" sz="2100" b="1">
                <a:solidFill>
                  <a:srgbClr val="3333FF"/>
                </a:solidFill>
                <a:latin typeface="Times New Roman" pitchFamily="18" charset="0"/>
                <a:cs typeface="Lotus" pitchFamily="2" charset="-78"/>
              </a:rPr>
              <a:t> </a:t>
            </a:r>
          </a:p>
          <a:p>
            <a:pPr algn="justLow" rtl="1"/>
            <a:r>
              <a:rPr lang="ar-SA" altLang="fa-IR" sz="2100" b="1">
                <a:solidFill>
                  <a:srgbClr val="3333FF"/>
                </a:solidFill>
                <a:latin typeface="Times New Roman" pitchFamily="18" charset="0"/>
                <a:cs typeface="Lotus" pitchFamily="2" charset="-78"/>
              </a:rPr>
              <a:t>بهره برداري مي گردد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7" name="Rectangle 3"/>
          <p:cNvSpPr>
            <a:spLocks noChangeArrowheads="1"/>
          </p:cNvSpPr>
          <p:nvPr/>
        </p:nvSpPr>
        <p:spPr bwMode="auto">
          <a:xfrm>
            <a:off x="539750" y="1365250"/>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IPT.Mitra" charset="2"/>
                <a:cs typeface="Lotus" pitchFamily="2" charset="-78"/>
              </a:rPr>
              <a:t>يكي ديگر از عناصر تشكيل دهنده پلان</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مبلمان فضاهاي مختلف مي باشد كه بايد براساس استانداردها و ابعاد دقيق تجهيزات موجود رسم گردد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مانند يخچال، تختخواب، گاز،‌قفسه ها، ميز نهارخوري</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و</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تجهيزاتي كه داخل حمام و سرويس قرار مي گيرد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از مهمترين عناصر تشكيل دهنده پلان اندازه گذاري فضاهاي مختلف و تعيين محورهاي طولي و عرضي مي باشد كه در حين ساخت هر چه دقيق تر باشد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اجراء راح</a:t>
            </a:r>
            <a:r>
              <a:rPr lang="fa-IR" altLang="fa-IR" sz="2100" b="1">
                <a:solidFill>
                  <a:srgbClr val="3333FF"/>
                </a:solidFill>
                <a:latin typeface="IPT.Mitra" charset="2"/>
                <a:cs typeface="Lotus" pitchFamily="2" charset="-78"/>
              </a:rPr>
              <a:t>ت</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تر و با دقت بيشتر انجام مي گيرد. در اين پلان ها كدهاي ارتفاعي نيز بايد لحاظ شود</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1" name="Rectangle 3"/>
          <p:cNvSpPr>
            <a:spLocks noChangeArrowheads="1"/>
          </p:cNvSpPr>
          <p:nvPr/>
        </p:nvSpPr>
        <p:spPr bwMode="auto">
          <a:xfrm>
            <a:off x="539750" y="1724025"/>
            <a:ext cx="828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IPT.Mitra" charset="2"/>
                <a:cs typeface="Lotus" pitchFamily="2" charset="-78"/>
              </a:rPr>
              <a:t>قبل از شروع ترسيم، وسايل و لوازم نقشه كشي مورد نياز را منظم كنيد، از تميزي دست ها و وسايل كار مطمئن شويد و طرح هاي اوليه را نيز به دقت مطالعه نماييد تا طرح را كاملاً درك كنيد</a:t>
            </a:r>
            <a:r>
              <a:rPr lang="fa-IR" altLang="fa-IR" sz="2100" b="1">
                <a:solidFill>
                  <a:srgbClr val="3333FF"/>
                </a:solidFill>
                <a:latin typeface="IPT.Mitra" charset="2"/>
                <a:cs typeface="Lotus" pitchFamily="2" charset="-78"/>
              </a:rPr>
              <a:t>و</a:t>
            </a:r>
            <a:r>
              <a:rPr lang="ar-SA" altLang="fa-IR" sz="2100" b="1">
                <a:solidFill>
                  <a:srgbClr val="3333FF"/>
                </a:solidFill>
                <a:latin typeface="IPT.Mitra" charset="2"/>
                <a:cs typeface="Lotus" pitchFamily="2" charset="-78"/>
              </a:rPr>
              <a:t>ابهامات احتمالي براي شما رفع</a:t>
            </a:r>
            <a:r>
              <a:rPr lang="fa-IR" altLang="fa-IR" sz="2100" b="1">
                <a:solidFill>
                  <a:srgbClr val="3333FF"/>
                </a:solidFill>
                <a:latin typeface="IPT.Mitra" charset="2"/>
                <a:cs typeface="Lotus" pitchFamily="2" charset="-78"/>
              </a:rPr>
              <a:t> گرديده باشد</a:t>
            </a:r>
            <a:r>
              <a:rPr lang="en-US" altLang="fa-IR" sz="2100" b="1">
                <a:solidFill>
                  <a:srgbClr val="3333FF"/>
                </a:solidFill>
                <a:latin typeface="IPT.Mitra" charset="2"/>
                <a:cs typeface="Lotus" pitchFamily="2" charset="-78"/>
              </a:rPr>
              <a:t>،</a:t>
            </a:r>
            <a:r>
              <a:rPr lang="fa-IR"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روش عمل به ترتيب زير است</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4"/>
          <p:cNvSpPr>
            <a:spLocks noChangeArrowheads="1"/>
          </p:cNvSpPr>
          <p:nvPr/>
        </p:nvSpPr>
        <p:spPr bwMode="auto">
          <a:xfrm>
            <a:off x="468313" y="1149350"/>
            <a:ext cx="8351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1ـ </a:t>
            </a:r>
            <a:r>
              <a:rPr lang="ar-SA" altLang="fa-IR" sz="2100" b="1">
                <a:solidFill>
                  <a:srgbClr val="3333FF"/>
                </a:solidFill>
                <a:latin typeface="IPT.Mitra" charset="2"/>
                <a:cs typeface="Lotus" pitchFamily="2" charset="-78"/>
              </a:rPr>
              <a:t>كاغذ را كه باتوجه به ابعاد نقشه انتخاب شده است با لبه تخته رسم يا ميز تنظيم كرده و بر آن مي چسبانيم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2ـ </a:t>
            </a:r>
            <a:r>
              <a:rPr lang="ar-SA" altLang="fa-IR" sz="2100" b="1">
                <a:solidFill>
                  <a:srgbClr val="3333FF"/>
                </a:solidFill>
                <a:latin typeface="IPT.Mitra" charset="2"/>
                <a:cs typeface="Lotus" pitchFamily="2" charset="-78"/>
              </a:rPr>
              <a:t>ابتدا با استفاده از خطوط كمكي ( كم رنگ )</a:t>
            </a:r>
            <a:r>
              <a:rPr lang="ar-SA" altLang="fa-IR" sz="2100" b="1">
                <a:solidFill>
                  <a:srgbClr val="3333FF"/>
                </a:solidFill>
                <a:latin typeface="Times New Roman" pitchFamily="18" charset="0"/>
                <a:cs typeface="Lotus" pitchFamily="2" charset="-78"/>
              </a:rPr>
              <a:t> </a:t>
            </a:r>
            <a:r>
              <a:rPr lang="ar-SA" altLang="fa-IR" sz="2100" b="1">
                <a:solidFill>
                  <a:srgbClr val="3333FF"/>
                </a:solidFill>
                <a:latin typeface="IPT.Mitra" charset="2"/>
                <a:cs typeface="Lotus" pitchFamily="2" charset="-78"/>
              </a:rPr>
              <a:t>و با توجه به ابعاد كار، نقشه را ترسيم مي كنيم. به ياد داشته باشيم كه براي خوانايي، سالم ماندن و امكان آلبوم و بايگاني كردن نقشه ها وجود حاشيه مناسب</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ضروري است</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5" name="Rectangle 3"/>
          <p:cNvSpPr>
            <a:spLocks noChangeArrowheads="1"/>
          </p:cNvSpPr>
          <p:nvPr/>
        </p:nvSpPr>
        <p:spPr bwMode="auto">
          <a:xfrm>
            <a:off x="468313" y="1004888"/>
            <a:ext cx="8351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3ـ </a:t>
            </a:r>
            <a:r>
              <a:rPr lang="ar-SA" altLang="fa-IR" sz="2100" b="1">
                <a:solidFill>
                  <a:srgbClr val="3333FF"/>
                </a:solidFill>
                <a:latin typeface="IPT.Mitra" charset="2"/>
                <a:cs typeface="Lotus" pitchFamily="2" charset="-78"/>
              </a:rPr>
              <a:t>محل تقريبي ترسيم پلان را با توجه به ابعاد پلان، فضاي لازم براي اندازه گذاري ( 6-3 سانتيمتر)</a:t>
            </a:r>
            <a:r>
              <a:rPr lang="ar-SA" altLang="fa-IR" sz="2100" b="1">
                <a:solidFill>
                  <a:srgbClr val="3333FF"/>
                </a:solidFill>
                <a:latin typeface="Times New Roman" pitchFamily="18" charset="0"/>
                <a:cs typeface="Lotus" pitchFamily="2" charset="-78"/>
              </a:rPr>
              <a:t> ،</a:t>
            </a:r>
            <a:r>
              <a:rPr lang="ar-SA" altLang="fa-IR" sz="2100" b="1">
                <a:solidFill>
                  <a:srgbClr val="3333FF"/>
                </a:solidFill>
                <a:latin typeface="IPT.Mitra" charset="2"/>
                <a:cs typeface="Lotus" pitchFamily="2" charset="-78"/>
              </a:rPr>
              <a:t> محل ترسيم جدول مشخصات نقشه و محل نوشتن عنوان و توضيحات نقشه معين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همان طوري كه مي دانيد</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جدول مشخصات نقشه در واقع شناسنامه نقشه است و در آن اطلاعاتي از قبيل عنوان پروژه، نام كارفرما، عنوان مهندس مشاور، مقياس نقشه، واحد مورد استفاده در اندازه گذاري، شماره نقشه، نام نقشه كش و ... ذكر مي گردد. در شكل يك نمونه از جدول مشخصات نقشه ارائه شده است</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Rectangle 3"/>
          <p:cNvSpPr>
            <a:spLocks noChangeArrowheads="1"/>
          </p:cNvSpPr>
          <p:nvPr/>
        </p:nvSpPr>
        <p:spPr bwMode="auto">
          <a:xfrm>
            <a:off x="468313" y="1004888"/>
            <a:ext cx="83518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4ـ </a:t>
            </a:r>
            <a:r>
              <a:rPr lang="ar-SA" altLang="fa-IR" sz="2100" b="1">
                <a:solidFill>
                  <a:srgbClr val="3333FF"/>
                </a:solidFill>
                <a:latin typeface="IPT.Mitra" charset="2"/>
                <a:cs typeface="Lotus" pitchFamily="2" charset="-78"/>
              </a:rPr>
              <a:t>خطوط بيروني ديوارهاي خارجي ساختمان را با استفاده از خطوط كمكي و با مداد</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4H</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يا مداد كپي كم رنگ در محل تعيين شده ترسيم مي كنيم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cs typeface="Lotus" pitchFamily="2" charset="-78"/>
            </a:endParaRPr>
          </a:p>
        </p:txBody>
      </p:sp>
      <p:sp>
        <p:nvSpPr>
          <p:cNvPr id="362500" name="Rectangle 4"/>
          <p:cNvSpPr>
            <a:spLocks noChangeArrowheads="1"/>
          </p:cNvSpPr>
          <p:nvPr/>
        </p:nvSpPr>
        <p:spPr bwMode="auto">
          <a:xfrm>
            <a:off x="900113" y="1724025"/>
            <a:ext cx="79200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a:latin typeface="IPT.Mitra" charset="2"/>
              <a:cs typeface="Lotus" pitchFamily="2" charset="-78"/>
            </a:endParaRPr>
          </a:p>
          <a:p>
            <a:pPr rtl="1"/>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5ـ </a:t>
            </a:r>
            <a:r>
              <a:rPr lang="ar-SA" altLang="fa-IR" sz="2100" b="1">
                <a:solidFill>
                  <a:srgbClr val="3333FF"/>
                </a:solidFill>
                <a:latin typeface="IPT.Mitra" charset="2"/>
                <a:cs typeface="Lotus" pitchFamily="2" charset="-78"/>
              </a:rPr>
              <a:t>ديوارهاي خارجي ساختمان را كامل كرده و مقطع ستون ها را ترسيم مي كنيم. قبل از</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تعيين</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ستون ها</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ترسيم خط آكس طولي و عرضي ستون ها كه دقيقاً از وسط هر ستون مي گذرند الزامي است</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6ـ </a:t>
            </a:r>
            <a:r>
              <a:rPr lang="ar-SA" altLang="fa-IR" sz="2100" b="1">
                <a:solidFill>
                  <a:srgbClr val="3333FF"/>
                </a:solidFill>
                <a:latin typeface="IPT.Mitra" charset="2"/>
                <a:cs typeface="Lotus" pitchFamily="2" charset="-78"/>
              </a:rPr>
              <a:t>خطوط ديوارهاي داخلي را رسم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7ـ </a:t>
            </a:r>
            <a:r>
              <a:rPr lang="ar-SA" altLang="fa-IR" sz="2100" b="1">
                <a:solidFill>
                  <a:srgbClr val="3333FF"/>
                </a:solidFill>
                <a:latin typeface="IPT.Mitra" charset="2"/>
                <a:cs typeface="Lotus" pitchFamily="2" charset="-78"/>
              </a:rPr>
              <a:t>موقعيت و اندازه درها و پنجره ها را معين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8ـ </a:t>
            </a:r>
            <a:r>
              <a:rPr lang="ar-SA" altLang="fa-IR" sz="2100" b="1">
                <a:solidFill>
                  <a:srgbClr val="3333FF"/>
                </a:solidFill>
                <a:latin typeface="IPT.Mitra" charset="2"/>
                <a:cs typeface="Lotus" pitchFamily="2" charset="-78"/>
              </a:rPr>
              <a:t>پلان پله ها را رسم مي كنيم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4"/>
          <p:cNvSpPr>
            <a:spLocks noChangeArrowheads="1"/>
          </p:cNvSpPr>
          <p:nvPr/>
        </p:nvSpPr>
        <p:spPr bwMode="auto">
          <a:xfrm>
            <a:off x="539750" y="960438"/>
            <a:ext cx="79200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IPT.Mitra" charset="2"/>
              <a:cs typeface="Lotus" pitchFamily="2" charset="-78"/>
            </a:endParaRPr>
          </a:p>
          <a:p>
            <a:pPr algn="justLow" rtl="1"/>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9ـ </a:t>
            </a:r>
            <a:r>
              <a:rPr lang="ar-SA" altLang="fa-IR" sz="2100" b="1">
                <a:solidFill>
                  <a:srgbClr val="3333FF"/>
                </a:solidFill>
                <a:latin typeface="IPT.Mitra" charset="2"/>
                <a:cs typeface="Lotus" pitchFamily="2" charset="-78"/>
              </a:rPr>
              <a:t>كابينت هاي بالا ( عرض 30 سانتي متر) و پايين ( عرض 60 سانتيمتر) آشپزخانه را مشخص و محل لوازم و تجهيزات ثابت در آشپزخانه</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را با توجه به ابعاد استاندارد ترسيم مي كنيم</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همين كار را در مورد حمام و توالت نيز تكرار مي نماييم</a:t>
            </a:r>
            <a:r>
              <a:rPr lang="en-US" altLang="fa-IR" sz="2100" b="1">
                <a:solidFill>
                  <a:srgbClr val="3333FF"/>
                </a:solidFill>
                <a:latin typeface="Times New Roman" pitchFamily="18" charset="0"/>
                <a:cs typeface="Lotus" pitchFamily="2" charset="-78"/>
              </a:rPr>
              <a:t>. </a:t>
            </a:r>
            <a:endParaRPr lang="en-US" altLang="fa-IR" sz="2100" b="1">
              <a:solidFill>
                <a:srgbClr val="3333FF"/>
              </a:solidFill>
              <a:latin typeface="IPT.Mitra" charset="2"/>
              <a:cs typeface="Lotus" pitchFamily="2" charset="-78"/>
            </a:endParaRPr>
          </a:p>
          <a:p>
            <a:pPr algn="justLow" rtl="1"/>
            <a:endParaRPr lang="en-US" altLang="fa-IR"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611188" y="1268413"/>
            <a:ext cx="7993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100" b="1">
                <a:solidFill>
                  <a:srgbClr val="3333FF"/>
                </a:solidFill>
                <a:latin typeface="IPT.Mitra" charset="2"/>
                <a:cs typeface="Lotus" pitchFamily="2" charset="-78"/>
              </a:rPr>
              <a:t>10ـ </a:t>
            </a:r>
            <a:r>
              <a:rPr lang="ar-SA" altLang="fa-IR" sz="2100" b="1">
                <a:solidFill>
                  <a:srgbClr val="3333FF"/>
                </a:solidFill>
                <a:latin typeface="IPT.Mitra" charset="2"/>
                <a:cs typeface="Lotus" pitchFamily="2" charset="-78"/>
              </a:rPr>
              <a:t>نرده ها و دست اندازهاي پله و بالكن ها را رسم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11ـ </a:t>
            </a:r>
            <a:r>
              <a:rPr lang="ar-SA" altLang="fa-IR" sz="2100" b="1">
                <a:solidFill>
                  <a:srgbClr val="3333FF"/>
                </a:solidFill>
                <a:latin typeface="IPT.Mitra" charset="2"/>
                <a:cs typeface="Lotus" pitchFamily="2" charset="-78"/>
              </a:rPr>
              <a:t>صحت كارهاي انجام شده را كنترل مي كنيم تا از هماهنگي آنها با طرح هاي اوليه و استانداردهاي موجود اطمينان حاصل نماييم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r>
              <a:rPr lang="ar-SA" altLang="fa-IR" sz="2100" b="1">
                <a:solidFill>
                  <a:srgbClr val="3333FF"/>
                </a:solidFill>
                <a:latin typeface="IPT.Mitra" charset="2"/>
                <a:cs typeface="Lotus" pitchFamily="2" charset="-78"/>
              </a:rPr>
              <a:t>سپس با قلم مناسب همه خطوط عناصر ساختماني برش خورده مانند ديوارها و ستون ها را پر رنگ مي كنيم ( با مداد</a:t>
            </a:r>
            <a:r>
              <a:rPr lang="en-US" altLang="fa-IR" sz="2100" b="1">
                <a:solidFill>
                  <a:srgbClr val="3333FF"/>
                </a:solidFill>
                <a:latin typeface="Times New Roman" pitchFamily="18" charset="0"/>
                <a:cs typeface="Lotus" pitchFamily="2" charset="-78"/>
              </a:rPr>
              <a:t>H </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يا</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F</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و بسته به مقياس نقشه، با راپيد 6/0 يا 4/0</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12ـ </a:t>
            </a:r>
            <a:r>
              <a:rPr lang="ar-SA" altLang="fa-IR" sz="2100" b="1">
                <a:solidFill>
                  <a:srgbClr val="3333FF"/>
                </a:solidFill>
                <a:latin typeface="IPT.Mitra" charset="2"/>
                <a:cs typeface="Lotus" pitchFamily="2" charset="-78"/>
              </a:rPr>
              <a:t>از بالا به پايين نقشه</a:t>
            </a:r>
            <a:r>
              <a:rPr lang="ar-SA" altLang="fa-IR" sz="2100" b="1">
                <a:solidFill>
                  <a:srgbClr val="3333FF"/>
                </a:solidFill>
                <a:latin typeface="Times New Roman" pitchFamily="18" charset="0"/>
                <a:cs typeface="Lotus" pitchFamily="2" charset="-78"/>
              </a:rPr>
              <a:t>،</a:t>
            </a:r>
            <a:r>
              <a:rPr lang="ar-SA" altLang="fa-IR" sz="2100" b="1">
                <a:solidFill>
                  <a:srgbClr val="3333FF"/>
                </a:solidFill>
                <a:latin typeface="IPT.Mitra" charset="2"/>
                <a:cs typeface="Lotus" pitchFamily="2" charset="-78"/>
              </a:rPr>
              <a:t> علايم درها و پنجره ها را اضافه مي كنيم. همه كابينت ها، لوازم و تجهيزات ساختماني</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را</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با مداد</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H</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يا</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2H</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و يا راپيد 4/0 و يا 2/0 با توجه به مقياس ترسيم مي كنيم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Rectangle 3"/>
          <p:cNvSpPr>
            <a:spLocks noChangeArrowheads="1"/>
          </p:cNvSpPr>
          <p:nvPr/>
        </p:nvSpPr>
        <p:spPr bwMode="auto">
          <a:xfrm>
            <a:off x="611188" y="1268413"/>
            <a:ext cx="7993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100" b="1">
                <a:solidFill>
                  <a:srgbClr val="3333FF"/>
                </a:solidFill>
                <a:latin typeface="IPT.Mitra" charset="2"/>
                <a:cs typeface="Lotus" pitchFamily="2" charset="-78"/>
              </a:rPr>
              <a:t>13ـ </a:t>
            </a:r>
            <a:r>
              <a:rPr lang="ar-SA" altLang="fa-IR" sz="2100" b="1">
                <a:solidFill>
                  <a:srgbClr val="3333FF"/>
                </a:solidFill>
                <a:latin typeface="IPT.Mitra" charset="2"/>
                <a:cs typeface="Lotus" pitchFamily="2" charset="-78"/>
              </a:rPr>
              <a:t>در صورت لزوم عناصر محوطه سازي كنار ساختمان را اضافه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14ـ </a:t>
            </a:r>
            <a:r>
              <a:rPr lang="ar-SA" altLang="fa-IR" sz="2100" b="1">
                <a:solidFill>
                  <a:srgbClr val="3333FF"/>
                </a:solidFill>
                <a:latin typeface="IPT.Mitra" charset="2"/>
                <a:cs typeface="Lotus" pitchFamily="2" charset="-78"/>
              </a:rPr>
              <a:t>با استفاده از خطوط كمكي، خطوط اندازه گذاري خارجي و داخلي ساختمان و زاويه امتدادهاي مختلف را ترسيم مي كنيم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ChangeArrowheads="1"/>
          </p:cNvSpPr>
          <p:nvPr/>
        </p:nvSpPr>
        <p:spPr bwMode="auto">
          <a:xfrm>
            <a:off x="539750" y="960438"/>
            <a:ext cx="806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IPT.Mitra" charset="2"/>
              <a:cs typeface="Lotus" pitchFamily="2" charset="-78"/>
            </a:endParaRPr>
          </a:p>
          <a:p>
            <a:pPr algn="justLow" rtl="1"/>
            <a:r>
              <a:rPr lang="fa-IR" altLang="fa-IR" sz="2100" b="1">
                <a:solidFill>
                  <a:srgbClr val="3333FF"/>
                </a:solidFill>
                <a:latin typeface="IPT.Mitra" charset="2"/>
                <a:cs typeface="Lotus" pitchFamily="2" charset="-78"/>
              </a:rPr>
              <a:t>15ـ </a:t>
            </a:r>
            <a:r>
              <a:rPr lang="ar-SA" altLang="fa-IR" sz="2100" b="1">
                <a:solidFill>
                  <a:srgbClr val="3333FF"/>
                </a:solidFill>
                <a:latin typeface="IPT.Mitra" charset="2"/>
                <a:cs typeface="Lotus" pitchFamily="2" charset="-78"/>
              </a:rPr>
              <a:t>تراز ارتفاعي كف ها را با استفاده از علامت فوق مشخص كرده و با توجه به تراز سطح مبنا</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را</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مشخص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16ـ </a:t>
            </a:r>
            <a:r>
              <a:rPr lang="ar-SA" altLang="fa-IR" sz="2100" b="1">
                <a:solidFill>
                  <a:srgbClr val="3333FF"/>
                </a:solidFill>
                <a:latin typeface="IPT.Mitra" charset="2"/>
                <a:cs typeface="Lotus" pitchFamily="2" charset="-78"/>
              </a:rPr>
              <a:t>اندازه ها را با دقت در وسط</a:t>
            </a:r>
            <a:r>
              <a:rPr lang="en-US" altLang="fa-IR" sz="2100" b="1">
                <a:solidFill>
                  <a:srgbClr val="3333FF"/>
                </a:solidFill>
                <a:latin typeface="IPT.Mitra" charset="2"/>
                <a:cs typeface="Lotus" pitchFamily="2" charset="-78"/>
              </a:rPr>
              <a:t> </a:t>
            </a:r>
            <a:r>
              <a:rPr lang="fa-IR" altLang="fa-IR" sz="2100" b="1">
                <a:solidFill>
                  <a:srgbClr val="3333FF"/>
                </a:solidFill>
                <a:latin typeface="IPT.Mitra" charset="2"/>
                <a:cs typeface="Lotus" pitchFamily="2" charset="-78"/>
              </a:rPr>
              <a:t>و</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بالاي خطوط اندازه مي نويسيم. براي اين كار مي توان از مداد</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H </a:t>
            </a:r>
            <a:r>
              <a:rPr lang="en-US" altLang="fa-IR" sz="2100" b="1">
                <a:solidFill>
                  <a:srgbClr val="3333FF"/>
                </a:solidFill>
                <a:latin typeface="IPT.Mitra" charset="2"/>
                <a:cs typeface="Lotus" pitchFamily="2" charset="-78"/>
              </a:rPr>
              <a:t> </a:t>
            </a:r>
            <a:r>
              <a:rPr lang="ar-SA" altLang="fa-IR" sz="2100" b="1">
                <a:solidFill>
                  <a:srgbClr val="3333FF"/>
                </a:solidFill>
                <a:latin typeface="IPT.Mitra" charset="2"/>
                <a:cs typeface="Lotus" pitchFamily="2" charset="-78"/>
              </a:rPr>
              <a:t>يا</a:t>
            </a:r>
            <a:r>
              <a:rPr lang="en-US" altLang="fa-IR" sz="2100" b="1">
                <a:solidFill>
                  <a:srgbClr val="3333FF"/>
                </a:solidFill>
                <a:latin typeface="IPT.Mitra" charset="2"/>
                <a:cs typeface="Lotus" pitchFamily="2" charset="-78"/>
              </a:rPr>
              <a:t> </a:t>
            </a:r>
            <a:r>
              <a:rPr lang="en-US" altLang="fa-IR" sz="2100" b="1">
                <a:solidFill>
                  <a:srgbClr val="3333FF"/>
                </a:solidFill>
                <a:latin typeface="Times New Roman" pitchFamily="18" charset="0"/>
                <a:cs typeface="Lotus" pitchFamily="2" charset="-78"/>
              </a:rPr>
              <a:t>F</a:t>
            </a:r>
            <a:r>
              <a:rPr lang="en-US" altLang="fa-IR" sz="2100" b="1">
                <a:solidFill>
                  <a:srgbClr val="3333FF"/>
                </a:solidFill>
                <a:latin typeface="IPT.Mitra" charset="2"/>
                <a:cs typeface="Lotus" pitchFamily="2" charset="-78"/>
              </a:rPr>
              <a:t> ، </a:t>
            </a:r>
            <a:r>
              <a:rPr lang="ar-SA" altLang="fa-IR" sz="2100" b="1">
                <a:solidFill>
                  <a:srgbClr val="3333FF"/>
                </a:solidFill>
                <a:latin typeface="IPT.Mitra" charset="2"/>
                <a:cs typeface="Lotus" pitchFamily="2" charset="-78"/>
              </a:rPr>
              <a:t>قلم راپيد 3/0 و شابلن 3/0 ، برحست مورد، استفاده كرد</a:t>
            </a:r>
            <a:r>
              <a:rPr lang="fa-IR" altLang="fa-IR" sz="2100" b="1">
                <a:solidFill>
                  <a:srgbClr val="3333FF"/>
                </a:solidFill>
                <a:latin typeface="IPT.Mitra" charset="2"/>
                <a:cs typeface="Lotus" pitchFamily="2" charset="-78"/>
              </a:rPr>
              <a:t>.</a:t>
            </a:r>
            <a:r>
              <a:rPr lang="en-US" altLang="fa-IR" sz="2100" b="1">
                <a:solidFill>
                  <a:srgbClr val="3333FF"/>
                </a:solidFill>
                <a:latin typeface="IPT.Mitra" charset="2"/>
                <a:cs typeface="Lotus" pitchFamily="2" charset="-78"/>
              </a:rPr>
              <a:t> </a:t>
            </a:r>
            <a:endParaRPr lang="fa-IR" altLang="fa-IR" sz="2100" b="1">
              <a:solidFill>
                <a:srgbClr val="3333FF"/>
              </a:solidFill>
              <a:latin typeface="IPT.Mitra" charset="2"/>
              <a:cs typeface="Lotus" pitchFamily="2" charset="-78"/>
            </a:endParaRP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17ـ </a:t>
            </a:r>
            <a:r>
              <a:rPr lang="ar-SA" altLang="fa-IR" sz="2100" b="1">
                <a:solidFill>
                  <a:srgbClr val="3333FF"/>
                </a:solidFill>
                <a:latin typeface="IPT.Mitra" charset="2"/>
                <a:cs typeface="Lotus" pitchFamily="2" charset="-78"/>
              </a:rPr>
              <a:t>تصوير شكستگي هاي سقف، كنسول سقف، لبه هاي بالكن را به صورت خط چين ترسيم مي كنيم</a:t>
            </a:r>
            <a:r>
              <a:rPr lang="fa-IR" altLang="fa-IR" sz="2100" b="1">
                <a:solidFill>
                  <a:srgbClr val="3333FF"/>
                </a:solidFill>
                <a:latin typeface="IPT.Mitra" charset="2"/>
                <a:cs typeface="Lotus" pitchFamily="2" charset="-78"/>
              </a:rPr>
              <a:t>.</a:t>
            </a:r>
          </a:p>
          <a:p>
            <a:pPr algn="justLow" rtl="1"/>
            <a:endParaRPr lang="en-US" altLang="fa-IR" sz="2100" b="1">
              <a:solidFill>
                <a:srgbClr val="3333FF"/>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18ـ </a:t>
            </a:r>
            <a:r>
              <a:rPr lang="ar-SA" altLang="fa-IR" sz="2100" b="1">
                <a:solidFill>
                  <a:srgbClr val="3333FF"/>
                </a:solidFill>
                <a:latin typeface="IPT.Mitra" charset="2"/>
                <a:cs typeface="Lotus" pitchFamily="2" charset="-78"/>
              </a:rPr>
              <a:t>مسير خط برش و محل مقاطع عرضي و طولي را ترسيم مي كنيم</a:t>
            </a:r>
            <a:r>
              <a:rPr lang="fa-IR" altLang="fa-IR" sz="2100" b="1">
                <a:solidFill>
                  <a:srgbClr val="3333FF"/>
                </a:solidFill>
                <a:latin typeface="IPT.Mitra" charset="2"/>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Rectangle 3"/>
          <p:cNvSpPr>
            <a:spLocks noChangeArrowheads="1"/>
          </p:cNvSpPr>
          <p:nvPr/>
        </p:nvSpPr>
        <p:spPr bwMode="auto">
          <a:xfrm>
            <a:off x="539750" y="960438"/>
            <a:ext cx="8064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IPT.Mitra" charset="2"/>
              <a:cs typeface="Lotus" pitchFamily="2" charset="-78"/>
            </a:endParaRPr>
          </a:p>
          <a:p>
            <a:pPr algn="justLow" rtl="1"/>
            <a:r>
              <a:rPr lang="fa-IR" altLang="fa-IR" sz="2500" b="1">
                <a:solidFill>
                  <a:srgbClr val="CC0000"/>
                </a:solidFill>
                <a:latin typeface="IPT.Mitra" charset="2"/>
                <a:cs typeface="Lotus" pitchFamily="2" charset="-78"/>
              </a:rPr>
              <a:t>تمرين:</a:t>
            </a:r>
          </a:p>
          <a:p>
            <a:pPr algn="justLow" rtl="1"/>
            <a:endParaRPr lang="en-US" altLang="fa-IR" sz="2500" b="1">
              <a:solidFill>
                <a:srgbClr val="CC0000"/>
              </a:solidFill>
              <a:latin typeface="IPT.Mitra" charset="2"/>
              <a:cs typeface="Lotus" pitchFamily="2" charset="-78"/>
            </a:endParaRPr>
          </a:p>
          <a:p>
            <a:pPr algn="justLow" rtl="1"/>
            <a:r>
              <a:rPr lang="fa-IR" altLang="fa-IR" sz="2100" b="1">
                <a:solidFill>
                  <a:srgbClr val="3333FF"/>
                </a:solidFill>
                <a:latin typeface="IPT.Mitra" charset="2"/>
                <a:cs typeface="Lotus" pitchFamily="2" charset="-78"/>
              </a:rPr>
              <a:t>تعدادي از پلان هاي اجرايي به همراه نماها و مقاطع مربوط ارائه گرديده</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آنها را در مقياس 1:50 توسط راپيد ترسيم نماييد</a:t>
            </a:r>
            <a:r>
              <a:rPr lang="en-US" altLang="fa-IR" sz="2100" b="1">
                <a:solidFill>
                  <a:srgbClr val="3333FF"/>
                </a:solidFill>
                <a:latin typeface="Times New Roman" pitchFamily="18" charset="0"/>
                <a:cs typeface="Lotus" pitchFamily="2" charset="-78"/>
              </a:rPr>
              <a:t>.</a:t>
            </a:r>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IPT.Mitra" charset="2"/>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7" name="Rectangle 3"/>
          <p:cNvSpPr>
            <a:spLocks noChangeArrowheads="1"/>
          </p:cNvSpPr>
          <p:nvPr/>
        </p:nvSpPr>
        <p:spPr bwMode="auto">
          <a:xfrm>
            <a:off x="1619250" y="836613"/>
            <a:ext cx="65151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solidFill>
                <a:srgbClr val="CC0000"/>
              </a:solidFill>
              <a:latin typeface="Times New Roman" pitchFamily="18" charset="0"/>
              <a:cs typeface="Lotus" pitchFamily="2" charset="-78"/>
            </a:endParaRPr>
          </a:p>
          <a:p>
            <a:pPr algn="justLow" rtl="1"/>
            <a:r>
              <a:rPr lang="ar-SA" altLang="fa-IR" sz="2500" b="1">
                <a:solidFill>
                  <a:srgbClr val="CC0000"/>
                </a:solidFill>
                <a:latin typeface="Times New Roman" pitchFamily="18" charset="0"/>
                <a:cs typeface="Lotus" pitchFamily="2" charset="-78"/>
              </a:rPr>
              <a:t>4</a:t>
            </a:r>
            <a:r>
              <a:rPr lang="fa-IR" altLang="fa-IR" sz="2500">
                <a:solidFill>
                  <a:srgbClr val="CC0000"/>
                </a:solidFill>
                <a:latin typeface="Times New Roman" pitchFamily="18" charset="0"/>
                <a:cs typeface="Lotus" pitchFamily="2" charset="-78"/>
              </a:rPr>
              <a:t>ـ </a:t>
            </a:r>
            <a:r>
              <a:rPr lang="ar-SA" altLang="fa-IR" sz="2500">
                <a:solidFill>
                  <a:srgbClr val="CC0000"/>
                </a:solidFill>
                <a:latin typeface="Times New Roman" pitchFamily="18" charset="0"/>
                <a:cs typeface="Lotus" pitchFamily="2" charset="-78"/>
              </a:rPr>
              <a:t>از نظر اندازه : به دو گونه مختلف </a:t>
            </a:r>
            <a:r>
              <a:rPr lang="en-US" altLang="fa-IR" sz="2500">
                <a:solidFill>
                  <a:srgbClr val="CC0000"/>
                </a:solidFill>
                <a:latin typeface="Times New Roman" pitchFamily="18" charset="0"/>
                <a:cs typeface="Lotus" pitchFamily="2" charset="-78"/>
              </a:rPr>
              <a:t>B</a:t>
            </a:r>
            <a:r>
              <a:rPr lang="ar-SA" altLang="fa-IR" sz="2500">
                <a:solidFill>
                  <a:srgbClr val="CC0000"/>
                </a:solidFill>
                <a:latin typeface="Times New Roman" pitchFamily="18" charset="0"/>
                <a:cs typeface="Lotus" pitchFamily="2" charset="-78"/>
              </a:rPr>
              <a:t> و </a:t>
            </a:r>
            <a:r>
              <a:rPr lang="en-US" altLang="fa-IR" sz="2500">
                <a:solidFill>
                  <a:srgbClr val="CC0000"/>
                </a:solidFill>
                <a:latin typeface="Times New Roman" pitchFamily="18" charset="0"/>
                <a:cs typeface="Lotus" pitchFamily="2" charset="-78"/>
              </a:rPr>
              <a:t>A</a:t>
            </a:r>
            <a:r>
              <a:rPr lang="ar-SA" altLang="fa-IR" sz="2500">
                <a:solidFill>
                  <a:srgbClr val="CC0000"/>
                </a:solidFill>
                <a:latin typeface="Times New Roman" pitchFamily="18" charset="0"/>
                <a:cs typeface="Lotus" pitchFamily="2" charset="-78"/>
              </a:rPr>
              <a:t> تقسيم مي شوند كه به شرح زير مي باشند:</a:t>
            </a:r>
          </a:p>
          <a:p>
            <a:pPr lvl="1" algn="justLow" rtl="1"/>
            <a:endParaRPr lang="en-US" altLang="fa-IR" sz="2500">
              <a:solidFill>
                <a:srgbClr val="CC0000"/>
              </a:solidFill>
              <a:latin typeface="Times New Roman" pitchFamily="18" charset="0"/>
              <a:cs typeface="Lotus" pitchFamily="2" charset="-78"/>
            </a:endParaRPr>
          </a:p>
          <a:p>
            <a:pPr rtl="1"/>
            <a:r>
              <a:rPr lang="ar-SA" altLang="fa-IR" b="1">
                <a:solidFill>
                  <a:srgbClr val="3333FF"/>
                </a:solidFill>
              </a:rPr>
              <a:t>1000×707 = </a:t>
            </a:r>
            <a:r>
              <a:rPr lang="en-US" altLang="fa-IR" b="1">
                <a:solidFill>
                  <a:srgbClr val="3333FF"/>
                </a:solidFill>
              </a:rPr>
              <a:t> </a:t>
            </a:r>
            <a:r>
              <a:rPr lang="ar-SA" altLang="fa-IR" b="1">
                <a:solidFill>
                  <a:srgbClr val="3333FF"/>
                </a:solidFill>
              </a:rPr>
              <a:t> </a:t>
            </a:r>
            <a:r>
              <a:rPr lang="en-US" altLang="fa-IR" b="1">
                <a:solidFill>
                  <a:srgbClr val="3333FF"/>
                </a:solidFill>
              </a:rPr>
              <a:t>B1</a:t>
            </a:r>
            <a:r>
              <a:rPr lang="ar-SA" altLang="fa-IR" b="1">
                <a:solidFill>
                  <a:srgbClr val="3333FF"/>
                </a:solidFill>
              </a:rPr>
              <a:t>                </a:t>
            </a:r>
            <a:r>
              <a:rPr lang="fa-IR" altLang="fa-IR" b="1">
                <a:solidFill>
                  <a:srgbClr val="3333FF"/>
                </a:solidFill>
              </a:rPr>
              <a:t> </a:t>
            </a:r>
            <a:r>
              <a:rPr lang="ar-SA" altLang="fa-IR" b="1">
                <a:solidFill>
                  <a:srgbClr val="3333FF"/>
                </a:solidFill>
              </a:rPr>
              <a:t>  1189×841  =  </a:t>
            </a:r>
            <a:r>
              <a:rPr lang="en-US" altLang="fa-IR" b="1">
                <a:solidFill>
                  <a:srgbClr val="3333FF"/>
                </a:solidFill>
              </a:rPr>
              <a:t>A0</a:t>
            </a:r>
            <a:endParaRPr lang="ar-SA" altLang="fa-IR" b="1">
              <a:solidFill>
                <a:srgbClr val="3333FF"/>
              </a:solidFill>
            </a:endParaRPr>
          </a:p>
          <a:p>
            <a:pPr rtl="1"/>
            <a:r>
              <a:rPr lang="ar-SA" altLang="fa-IR" b="1">
                <a:solidFill>
                  <a:srgbClr val="3333FF"/>
                </a:solidFill>
              </a:rPr>
              <a:t>500×707   =</a:t>
            </a:r>
            <a:r>
              <a:rPr lang="en-US" altLang="fa-IR" b="1">
                <a:solidFill>
                  <a:srgbClr val="3333FF"/>
                </a:solidFill>
              </a:rPr>
              <a:t> </a:t>
            </a:r>
            <a:r>
              <a:rPr lang="ar-SA" altLang="fa-IR" b="1">
                <a:solidFill>
                  <a:srgbClr val="3333FF"/>
                </a:solidFill>
              </a:rPr>
              <a:t> </a:t>
            </a:r>
            <a:r>
              <a:rPr lang="en-US" altLang="fa-IR" b="1">
                <a:solidFill>
                  <a:srgbClr val="3333FF"/>
                </a:solidFill>
              </a:rPr>
              <a:t>B2 </a:t>
            </a:r>
            <a:r>
              <a:rPr lang="ar-SA" altLang="fa-IR" b="1">
                <a:solidFill>
                  <a:srgbClr val="3333FF"/>
                </a:solidFill>
              </a:rPr>
              <a:t>                   </a:t>
            </a:r>
            <a:r>
              <a:rPr lang="fa-IR" altLang="fa-IR" b="1">
                <a:solidFill>
                  <a:srgbClr val="3333FF"/>
                </a:solidFill>
              </a:rPr>
              <a:t> </a:t>
            </a:r>
            <a:r>
              <a:rPr lang="en-US" altLang="fa-IR" b="1">
                <a:solidFill>
                  <a:srgbClr val="3333FF"/>
                </a:solidFill>
              </a:rPr>
              <a:t> </a:t>
            </a:r>
            <a:r>
              <a:rPr lang="ar-SA" altLang="fa-IR" b="1">
                <a:solidFill>
                  <a:srgbClr val="3333FF"/>
                </a:solidFill>
              </a:rPr>
              <a:t> 594×841 =  </a:t>
            </a:r>
            <a:r>
              <a:rPr lang="en-US" altLang="fa-IR" b="1">
                <a:solidFill>
                  <a:srgbClr val="3333FF"/>
                </a:solidFill>
              </a:rPr>
              <a:t>A1</a:t>
            </a:r>
          </a:p>
          <a:p>
            <a:pPr rtl="1"/>
            <a:r>
              <a:rPr lang="fa-IR" altLang="fa-IR" b="1">
                <a:solidFill>
                  <a:srgbClr val="3333FF"/>
                </a:solidFill>
              </a:rPr>
              <a:t>500</a:t>
            </a:r>
            <a:r>
              <a:rPr lang="ar-SA" altLang="fa-IR" b="1">
                <a:solidFill>
                  <a:srgbClr val="3333FF"/>
                </a:solidFill>
              </a:rPr>
              <a:t>×</a:t>
            </a:r>
            <a:r>
              <a:rPr lang="fa-IR" altLang="fa-IR" b="1">
                <a:solidFill>
                  <a:srgbClr val="3333FF"/>
                </a:solidFill>
              </a:rPr>
              <a:t>354</a:t>
            </a:r>
            <a:r>
              <a:rPr lang="en-US" altLang="fa-IR" b="1">
                <a:solidFill>
                  <a:srgbClr val="3333FF"/>
                </a:solidFill>
              </a:rPr>
              <a:t>   </a:t>
            </a:r>
            <a:r>
              <a:rPr lang="fa-IR" altLang="fa-IR" b="1">
                <a:solidFill>
                  <a:srgbClr val="3333FF"/>
                </a:solidFill>
              </a:rPr>
              <a:t>= </a:t>
            </a:r>
            <a:r>
              <a:rPr lang="en-US" altLang="fa-IR" b="1">
                <a:solidFill>
                  <a:srgbClr val="3333FF"/>
                </a:solidFill>
              </a:rPr>
              <a:t> B3  </a:t>
            </a:r>
            <a:r>
              <a:rPr lang="fa-IR" altLang="fa-IR" b="1">
                <a:solidFill>
                  <a:srgbClr val="3333FF"/>
                </a:solidFill>
              </a:rPr>
              <a:t>		     </a:t>
            </a:r>
            <a:r>
              <a:rPr lang="ar-SA" altLang="fa-IR" b="1">
                <a:solidFill>
                  <a:srgbClr val="3333FF"/>
                </a:solidFill>
              </a:rPr>
              <a:t>594×420  =  </a:t>
            </a:r>
            <a:r>
              <a:rPr lang="en-US" altLang="fa-IR" b="1">
                <a:solidFill>
                  <a:srgbClr val="3333FF"/>
                </a:solidFill>
              </a:rPr>
              <a:t>A2</a:t>
            </a:r>
            <a:r>
              <a:rPr lang="fa-IR" altLang="fa-IR" b="1">
                <a:solidFill>
                  <a:srgbClr val="3333FF"/>
                </a:solidFill>
              </a:rPr>
              <a:t>	</a:t>
            </a:r>
            <a:endParaRPr lang="ar-SA" altLang="fa-IR" b="1">
              <a:solidFill>
                <a:srgbClr val="3333FF"/>
              </a:solidFill>
            </a:endParaRPr>
          </a:p>
          <a:p>
            <a:pPr rtl="1"/>
            <a:r>
              <a:rPr lang="ar-SA" altLang="fa-IR" b="1">
                <a:solidFill>
                  <a:srgbClr val="3333FF"/>
                </a:solidFill>
              </a:rPr>
              <a:t>250×354   = </a:t>
            </a:r>
            <a:r>
              <a:rPr lang="en-US" altLang="fa-IR" b="1">
                <a:solidFill>
                  <a:srgbClr val="3333FF"/>
                </a:solidFill>
              </a:rPr>
              <a:t>B4  </a:t>
            </a:r>
            <a:r>
              <a:rPr lang="fa-IR" altLang="fa-IR" b="1">
                <a:solidFill>
                  <a:srgbClr val="3333FF"/>
                </a:solidFill>
              </a:rPr>
              <a:t>                   </a:t>
            </a:r>
            <a:r>
              <a:rPr lang="ar-SA" altLang="fa-IR" b="1">
                <a:solidFill>
                  <a:srgbClr val="3333FF"/>
                </a:solidFill>
              </a:rPr>
              <a:t>297</a:t>
            </a:r>
            <a:r>
              <a:rPr lang="fa-IR" altLang="fa-IR" b="1">
                <a:solidFill>
                  <a:srgbClr val="3333FF"/>
                </a:solidFill>
              </a:rPr>
              <a:t>  </a:t>
            </a:r>
            <a:r>
              <a:rPr lang="ar-SA" altLang="fa-IR" b="1">
                <a:solidFill>
                  <a:srgbClr val="3333FF"/>
                </a:solidFill>
              </a:rPr>
              <a:t>×420  =  </a:t>
            </a:r>
            <a:r>
              <a:rPr lang="en-US" altLang="fa-IR" b="1">
                <a:solidFill>
                  <a:srgbClr val="3333FF"/>
                </a:solidFill>
              </a:rPr>
              <a:t>A3</a:t>
            </a:r>
            <a:endParaRPr lang="fa-IR" altLang="fa-IR" b="1">
              <a:solidFill>
                <a:srgbClr val="3333FF"/>
              </a:solidFill>
            </a:endParaRPr>
          </a:p>
          <a:p>
            <a:pPr rtl="1"/>
            <a:r>
              <a:rPr lang="fa-IR" altLang="fa-IR" b="1">
                <a:solidFill>
                  <a:srgbClr val="3333FF"/>
                </a:solidFill>
              </a:rPr>
              <a:t> </a:t>
            </a:r>
            <a:r>
              <a:rPr lang="ar-SA" altLang="fa-IR" b="1">
                <a:solidFill>
                  <a:srgbClr val="3333FF"/>
                </a:solidFill>
              </a:rPr>
              <a:t>273×182  = </a:t>
            </a:r>
            <a:r>
              <a:rPr lang="en-US" altLang="fa-IR" b="1">
                <a:solidFill>
                  <a:srgbClr val="3333FF"/>
                </a:solidFill>
              </a:rPr>
              <a:t> </a:t>
            </a:r>
            <a:r>
              <a:rPr lang="ar-SA" altLang="fa-IR" b="1">
                <a:solidFill>
                  <a:srgbClr val="3333FF"/>
                </a:solidFill>
              </a:rPr>
              <a:t> </a:t>
            </a:r>
            <a:r>
              <a:rPr lang="en-US" altLang="fa-IR" b="1">
                <a:solidFill>
                  <a:srgbClr val="3333FF"/>
                </a:solidFill>
              </a:rPr>
              <a:t> B5</a:t>
            </a:r>
            <a:r>
              <a:rPr lang="fa-IR" altLang="fa-IR" b="1">
                <a:solidFill>
                  <a:srgbClr val="3333FF"/>
                </a:solidFill>
              </a:rPr>
              <a:t>	 </a:t>
            </a:r>
            <a:r>
              <a:rPr lang="en-US" altLang="fa-IR" b="1">
                <a:solidFill>
                  <a:srgbClr val="3333FF"/>
                </a:solidFill>
              </a:rPr>
              <a:t>                   </a:t>
            </a:r>
            <a:r>
              <a:rPr lang="ar-SA" altLang="fa-IR" b="1">
                <a:solidFill>
                  <a:srgbClr val="3333FF"/>
                </a:solidFill>
              </a:rPr>
              <a:t>210</a:t>
            </a:r>
            <a:r>
              <a:rPr lang="en-US" altLang="fa-IR" b="1">
                <a:solidFill>
                  <a:srgbClr val="3333FF"/>
                </a:solidFill>
              </a:rPr>
              <a:t>× </a:t>
            </a:r>
            <a:r>
              <a:rPr lang="ar-SA" altLang="fa-IR" b="1">
                <a:solidFill>
                  <a:srgbClr val="3333FF"/>
                </a:solidFill>
              </a:rPr>
              <a:t>297</a:t>
            </a:r>
            <a:r>
              <a:rPr lang="en-US" altLang="fa-IR" b="1">
                <a:solidFill>
                  <a:srgbClr val="3333FF"/>
                </a:solidFill>
              </a:rPr>
              <a:t> A4  =	</a:t>
            </a:r>
            <a:r>
              <a:rPr lang="fa-IR" altLang="fa-IR" b="1">
                <a:solidFill>
                  <a:srgbClr val="3333FF"/>
                </a:solidFill>
              </a:rPr>
              <a:t>	</a:t>
            </a:r>
            <a:r>
              <a:rPr lang="en-US" altLang="fa-IR" b="1">
                <a:solidFill>
                  <a:srgbClr val="3333FF"/>
                </a:solidFill>
              </a:rPr>
              <a:t>       		      </a:t>
            </a:r>
            <a:r>
              <a:rPr lang="ar-SA" altLang="fa-IR" b="1">
                <a:solidFill>
                  <a:srgbClr val="3333FF"/>
                </a:solidFill>
              </a:rPr>
              <a:t>148×210</a:t>
            </a:r>
            <a:r>
              <a:rPr lang="en-US" altLang="fa-IR" b="1">
                <a:solidFill>
                  <a:srgbClr val="3333FF"/>
                </a:solidFill>
              </a:rPr>
              <a:t> = </a:t>
            </a:r>
            <a:r>
              <a:rPr lang="fa-IR" altLang="fa-IR" b="1">
                <a:solidFill>
                  <a:srgbClr val="3333FF"/>
                </a:solidFill>
              </a:rPr>
              <a:t> </a:t>
            </a:r>
            <a:r>
              <a:rPr lang="en-US" altLang="fa-IR" b="1">
                <a:solidFill>
                  <a:srgbClr val="3333FF"/>
                </a:solidFill>
              </a:rPr>
              <a:t>A5</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0118" name="Object 6"/>
          <p:cNvGraphicFramePr>
            <a:graphicFrameLocks noGrp="1" noChangeAspect="1"/>
          </p:cNvGraphicFramePr>
          <p:nvPr>
            <p:ph/>
          </p:nvPr>
        </p:nvGraphicFramePr>
        <p:xfrm>
          <a:off x="2014538" y="333375"/>
          <a:ext cx="5397500" cy="6191250"/>
        </p:xfrm>
        <a:graphic>
          <a:graphicData uri="http://schemas.openxmlformats.org/presentationml/2006/ole">
            <mc:AlternateContent xmlns:mc="http://schemas.openxmlformats.org/markup-compatibility/2006">
              <mc:Choice xmlns:v="urn:schemas-microsoft-com:vml" Requires="v">
                <p:oleObj spid="_x0000_s90125"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7632" t="22963" r="52623" b="14351"/>
                      <a:stretch>
                        <a:fillRect/>
                      </a:stretch>
                    </p:blipFill>
                    <p:spPr bwMode="auto">
                      <a:xfrm>
                        <a:off x="2014538" y="333375"/>
                        <a:ext cx="5397500" cy="619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3" name="Object 7"/>
          <p:cNvGraphicFramePr>
            <a:graphicFrameLocks noGrp="1" noChangeAspect="1"/>
          </p:cNvGraphicFramePr>
          <p:nvPr>
            <p:ph/>
          </p:nvPr>
        </p:nvGraphicFramePr>
        <p:xfrm>
          <a:off x="2195513" y="404813"/>
          <a:ext cx="5145087" cy="5976937"/>
        </p:xfrm>
        <a:graphic>
          <a:graphicData uri="http://schemas.openxmlformats.org/presentationml/2006/ole">
            <mc:AlternateContent xmlns:mc="http://schemas.openxmlformats.org/markup-compatibility/2006">
              <mc:Choice xmlns:v="urn:schemas-microsoft-com:vml" Requires="v">
                <p:oleObj spid="_x0000_s91149" name="AutoCAD Drawing" r:id="rId4" imgW="9220320" imgH="5019840" progId="AutoCAD.Drawing.17">
                  <p:embed/>
                </p:oleObj>
              </mc:Choice>
              <mc:Fallback>
                <p:oleObj name="AutoCAD Drawing" r:id="rId4" imgW="9220320" imgH="501984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28125" t="29376" r="44753" b="12756"/>
                      <a:stretch>
                        <a:fillRect/>
                      </a:stretch>
                    </p:blipFill>
                    <p:spPr bwMode="auto">
                      <a:xfrm>
                        <a:off x="2195513" y="404813"/>
                        <a:ext cx="5145087" cy="597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66" name="Object 6"/>
          <p:cNvGraphicFramePr>
            <a:graphicFrameLocks noGrp="1" noChangeAspect="1"/>
          </p:cNvGraphicFramePr>
          <p:nvPr>
            <p:ph/>
          </p:nvPr>
        </p:nvGraphicFramePr>
        <p:xfrm>
          <a:off x="2268538" y="404813"/>
          <a:ext cx="4470400" cy="5903912"/>
        </p:xfrm>
        <a:graphic>
          <a:graphicData uri="http://schemas.openxmlformats.org/presentationml/2006/ole">
            <mc:AlternateContent xmlns:mc="http://schemas.openxmlformats.org/markup-compatibility/2006">
              <mc:Choice xmlns:v="urn:schemas-microsoft-com:vml" Requires="v">
                <p:oleObj spid="_x0000_s92172"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32968" t="10100" r="38618" b="20950"/>
                      <a:stretch>
                        <a:fillRect/>
                      </a:stretch>
                    </p:blipFill>
                    <p:spPr bwMode="auto">
                      <a:xfrm>
                        <a:off x="2268538" y="404813"/>
                        <a:ext cx="4470400" cy="59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3188" name="Object 4"/>
          <p:cNvGraphicFramePr>
            <a:graphicFrameLocks noGrp="1" noChangeAspect="1"/>
          </p:cNvGraphicFramePr>
          <p:nvPr>
            <p:ph/>
          </p:nvPr>
        </p:nvGraphicFramePr>
        <p:xfrm>
          <a:off x="2124075" y="187325"/>
          <a:ext cx="4511675" cy="6265863"/>
        </p:xfrm>
        <a:graphic>
          <a:graphicData uri="http://schemas.openxmlformats.org/presentationml/2006/ole">
            <mc:AlternateContent xmlns:mc="http://schemas.openxmlformats.org/markup-compatibility/2006">
              <mc:Choice xmlns:v="urn:schemas-microsoft-com:vml" Requires="v">
                <p:oleObj spid="_x0000_s93194"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3746" t="13324" r="44754" b="6308"/>
                      <a:stretch>
                        <a:fillRect/>
                      </a:stretch>
                    </p:blipFill>
                    <p:spPr bwMode="auto">
                      <a:xfrm>
                        <a:off x="2124075" y="187325"/>
                        <a:ext cx="4511675" cy="626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4212" name="Object 4"/>
          <p:cNvGraphicFramePr>
            <a:graphicFrameLocks noGrp="1" noChangeAspect="1"/>
          </p:cNvGraphicFramePr>
          <p:nvPr>
            <p:ph/>
          </p:nvPr>
        </p:nvGraphicFramePr>
        <p:xfrm>
          <a:off x="1403350" y="260350"/>
          <a:ext cx="6624638" cy="6132513"/>
        </p:xfrm>
        <a:graphic>
          <a:graphicData uri="http://schemas.openxmlformats.org/presentationml/2006/ole">
            <mc:AlternateContent xmlns:mc="http://schemas.openxmlformats.org/markup-compatibility/2006">
              <mc:Choice xmlns:v="urn:schemas-microsoft-com:vml" Requires="v">
                <p:oleObj spid="_x0000_s94218"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7750" t="43834" r="38618" b="15982"/>
                      <a:stretch>
                        <a:fillRect/>
                      </a:stretch>
                    </p:blipFill>
                    <p:spPr bwMode="auto">
                      <a:xfrm>
                        <a:off x="1403350" y="260350"/>
                        <a:ext cx="6624638" cy="613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6" name="Object 4"/>
          <p:cNvGraphicFramePr>
            <a:graphicFrameLocks noGrp="1" noChangeAspect="1"/>
          </p:cNvGraphicFramePr>
          <p:nvPr>
            <p:ph/>
          </p:nvPr>
        </p:nvGraphicFramePr>
        <p:xfrm>
          <a:off x="1116013" y="593725"/>
          <a:ext cx="6337300" cy="5715000"/>
        </p:xfrm>
        <a:graphic>
          <a:graphicData uri="http://schemas.openxmlformats.org/presentationml/2006/ole">
            <mc:AlternateContent xmlns:mc="http://schemas.openxmlformats.org/markup-compatibility/2006">
              <mc:Choice xmlns:v="urn:schemas-microsoft-com:vml" Requires="v">
                <p:oleObj spid="_x0000_s95242"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9366" t="15875" r="30748" b="1489"/>
                      <a:stretch>
                        <a:fillRect/>
                      </a:stretch>
                    </p:blipFill>
                    <p:spPr bwMode="auto">
                      <a:xfrm>
                        <a:off x="1116013" y="593725"/>
                        <a:ext cx="63373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8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3861" name="Object 5"/>
          <p:cNvGraphicFramePr>
            <a:graphicFrameLocks noGrp="1" noChangeAspect="1"/>
          </p:cNvGraphicFramePr>
          <p:nvPr>
            <p:ph/>
          </p:nvPr>
        </p:nvGraphicFramePr>
        <p:xfrm>
          <a:off x="1403350" y="355600"/>
          <a:ext cx="6337300" cy="6097588"/>
        </p:xfrm>
        <a:graphic>
          <a:graphicData uri="http://schemas.openxmlformats.org/presentationml/2006/ole">
            <mc:AlternateContent xmlns:mc="http://schemas.openxmlformats.org/markup-compatibility/2006">
              <mc:Choice xmlns:v="urn:schemas-microsoft-com:vml" Requires="v">
                <p:oleObj spid="_x0000_s63386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40375" t="35826" r="36882" b="23990"/>
                      <a:stretch>
                        <a:fillRect/>
                      </a:stretch>
                    </p:blipFill>
                    <p:spPr bwMode="auto">
                      <a:xfrm>
                        <a:off x="1403350" y="355600"/>
                        <a:ext cx="63373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1" name="Object 5"/>
          <p:cNvGraphicFramePr>
            <a:graphicFrameLocks noGrp="1" noChangeAspect="1"/>
          </p:cNvGraphicFramePr>
          <p:nvPr>
            <p:ph/>
          </p:nvPr>
        </p:nvGraphicFramePr>
        <p:xfrm>
          <a:off x="1258888" y="620713"/>
          <a:ext cx="6985000" cy="5910262"/>
        </p:xfrm>
        <a:graphic>
          <a:graphicData uri="http://schemas.openxmlformats.org/presentationml/2006/ole">
            <mc:AlternateContent xmlns:mc="http://schemas.openxmlformats.org/markup-compatibility/2006">
              <mc:Choice xmlns:v="urn:schemas-microsoft-com:vml" Requires="v">
                <p:oleObj spid="_x0000_s9626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2504" t="37421" r="33371" b="9532"/>
                      <a:stretch>
                        <a:fillRect/>
                      </a:stretch>
                    </p:blipFill>
                    <p:spPr bwMode="auto">
                      <a:xfrm>
                        <a:off x="1258888" y="620713"/>
                        <a:ext cx="6985000" cy="591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52" name="Picture 4" descr="1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613" y="476250"/>
            <a:ext cx="5167312"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75" name="Picture 3" descr="0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476250"/>
            <a:ext cx="5084762"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Rectangle 3"/>
          <p:cNvSpPr>
            <a:spLocks noChangeArrowheads="1"/>
          </p:cNvSpPr>
          <p:nvPr/>
        </p:nvSpPr>
        <p:spPr bwMode="auto">
          <a:xfrm>
            <a:off x="179388" y="476250"/>
            <a:ext cx="8621712"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sz="2500" b="1" i="1">
                <a:solidFill>
                  <a:srgbClr val="CC0000"/>
                </a:solidFill>
                <a:cs typeface="Lotus" pitchFamily="2" charset="-78"/>
              </a:rPr>
              <a:t>مداد</a:t>
            </a:r>
            <a:endParaRPr lang="fa-IR" altLang="fa-IR" sz="2500" b="1" i="1">
              <a:solidFill>
                <a:srgbClr val="CC0000"/>
              </a:solidFill>
              <a:cs typeface="Lotus" pitchFamily="2" charset="-78"/>
            </a:endParaRPr>
          </a:p>
          <a:p>
            <a:pPr algn="justLow" rtl="1"/>
            <a:endParaRPr lang="en-US" altLang="fa-IR" sz="2500" b="1" i="1">
              <a:solidFill>
                <a:srgbClr val="CC0000"/>
              </a:solidFill>
              <a:cs typeface="Lotus" pitchFamily="2" charset="-78"/>
            </a:endParaRPr>
          </a:p>
          <a:p>
            <a:pPr algn="justLow" rtl="1"/>
            <a:r>
              <a:rPr lang="ar-SA" altLang="fa-IR" sz="2100" b="1">
                <a:solidFill>
                  <a:srgbClr val="3333FF"/>
                </a:solidFill>
                <a:cs typeface="Lotus" pitchFamily="2" charset="-78"/>
              </a:rPr>
              <a:t>جهت نگارش كلمات و يا ترسيم خطوط و اشكال هندسي عموماً از مداد استفاده مي شود.</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مدادها از جهت نرمي و سختي در گروه هاي مختلف طبقه بندي مي گردند.</a:t>
            </a:r>
            <a:endParaRPr lang="fa-IR"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1-مدادهاي سخت: كه به مدادهاي گروه </a:t>
            </a:r>
            <a:r>
              <a:rPr lang="en-US" altLang="fa-IR" sz="2100" b="1">
                <a:solidFill>
                  <a:srgbClr val="3333FF"/>
                </a:solidFill>
                <a:cs typeface="Lotus" pitchFamily="2" charset="-78"/>
              </a:rPr>
              <a:t>Hard</a:t>
            </a:r>
            <a:r>
              <a:rPr lang="ar-SA" altLang="fa-IR" sz="2100" b="1">
                <a:solidFill>
                  <a:srgbClr val="3333FF"/>
                </a:solidFill>
                <a:cs typeface="Lotus" pitchFamily="2" charset="-78"/>
              </a:rPr>
              <a:t>  مشهورند و با علامت اختصاري </a:t>
            </a:r>
            <a:r>
              <a:rPr lang="en-US" altLang="fa-IR" sz="2100" b="1">
                <a:solidFill>
                  <a:srgbClr val="3333FF"/>
                </a:solidFill>
                <a:cs typeface="Lotus" pitchFamily="2" charset="-78"/>
              </a:rPr>
              <a:t>H</a:t>
            </a:r>
            <a:r>
              <a:rPr lang="ar-SA" altLang="fa-IR" sz="2100" b="1">
                <a:solidFill>
                  <a:srgbClr val="3333FF"/>
                </a:solidFill>
                <a:cs typeface="Lotus" pitchFamily="2" charset="-78"/>
              </a:rPr>
              <a:t> </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     معرفي مي گردند اين مدادها كم رنگ هستند.</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2-مدادهاي نرم: كه در گروه مدادهاي </a:t>
            </a:r>
            <a:r>
              <a:rPr lang="en-US" altLang="fa-IR" sz="2100" b="1">
                <a:solidFill>
                  <a:srgbClr val="3333FF"/>
                </a:solidFill>
                <a:cs typeface="Lotus" pitchFamily="2" charset="-78"/>
              </a:rPr>
              <a:t>Black</a:t>
            </a:r>
            <a:r>
              <a:rPr lang="ar-SA" altLang="fa-IR" sz="2100" b="1">
                <a:solidFill>
                  <a:srgbClr val="3333FF"/>
                </a:solidFill>
                <a:cs typeface="Lotus" pitchFamily="2" charset="-78"/>
              </a:rPr>
              <a:t>  قرار مي گيرند و به مدادهاي گروه </a:t>
            </a:r>
            <a:r>
              <a:rPr lang="en-US" altLang="fa-IR" sz="2100" b="1">
                <a:solidFill>
                  <a:srgbClr val="3333FF"/>
                </a:solidFill>
                <a:cs typeface="Lotus" pitchFamily="2" charset="-78"/>
              </a:rPr>
              <a:t>B</a:t>
            </a:r>
            <a:r>
              <a:rPr lang="ar-SA" altLang="fa-IR" sz="2100" b="1">
                <a:solidFill>
                  <a:srgbClr val="3333FF"/>
                </a:solidFill>
                <a:cs typeface="Lotus" pitchFamily="2" charset="-78"/>
              </a:rPr>
              <a:t>  </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     معروفند. اين مدادها پررنگ و نرم هستند.</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3-مدادهاي متوسط: يا </a:t>
            </a:r>
            <a:r>
              <a:rPr lang="en-US" altLang="fa-IR" sz="2100" b="1">
                <a:solidFill>
                  <a:srgbClr val="3333FF"/>
                </a:solidFill>
                <a:cs typeface="Lotus" pitchFamily="2" charset="-78"/>
              </a:rPr>
              <a:t>Firm</a:t>
            </a:r>
            <a:r>
              <a:rPr lang="ar-SA" altLang="fa-IR" sz="2100" b="1">
                <a:solidFill>
                  <a:srgbClr val="3333FF"/>
                </a:solidFill>
                <a:cs typeface="Lotus" pitchFamily="2" charset="-78"/>
              </a:rPr>
              <a:t>  كه داراي نرمي متوسطي هستند و با علامت اختصاري </a:t>
            </a:r>
            <a:r>
              <a:rPr lang="en-US" altLang="fa-IR" sz="2100" b="1">
                <a:solidFill>
                  <a:srgbClr val="3333FF"/>
                </a:solidFill>
                <a:cs typeface="Lotus" pitchFamily="2" charset="-78"/>
              </a:rPr>
              <a:t>F</a:t>
            </a:r>
            <a:r>
              <a:rPr lang="ar-SA" altLang="fa-IR" sz="2100" b="1">
                <a:solidFill>
                  <a:srgbClr val="3333FF"/>
                </a:solidFill>
                <a:cs typeface="Lotus" pitchFamily="2" charset="-78"/>
              </a:rPr>
              <a:t> و </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     يا </a:t>
            </a:r>
            <a:r>
              <a:rPr lang="en-US" altLang="fa-IR" sz="2100" b="1">
                <a:solidFill>
                  <a:srgbClr val="3333FF"/>
                </a:solidFill>
                <a:cs typeface="Lotus" pitchFamily="2" charset="-78"/>
              </a:rPr>
              <a:t>HB</a:t>
            </a:r>
            <a:r>
              <a:rPr lang="ar-SA" altLang="fa-IR" sz="2100" b="1">
                <a:solidFill>
                  <a:srgbClr val="3333FF"/>
                </a:solidFill>
                <a:cs typeface="Lotus" pitchFamily="2" charset="-78"/>
              </a:rPr>
              <a:t> نمايش داده مي شوند.</a:t>
            </a:r>
            <a:endParaRPr lang="fa-IR"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a:p>
            <a:pPr algn="justLow" rtl="1"/>
            <a:r>
              <a:rPr lang="en-US" altLang="fa-IR" sz="2100" b="1">
                <a:solidFill>
                  <a:srgbClr val="3333FF"/>
                </a:solidFill>
                <a:sym typeface="Wingdings 2" pitchFamily="18" charset="2"/>
              </a:rPr>
              <a:t></a:t>
            </a:r>
            <a:r>
              <a:rPr lang="ar-SA" altLang="fa-IR" sz="2100" b="1">
                <a:solidFill>
                  <a:srgbClr val="3333FF"/>
                </a:solidFill>
              </a:rPr>
              <a:t> </a:t>
            </a:r>
            <a:r>
              <a:rPr lang="ar-SA" altLang="fa-IR" sz="2100" b="1">
                <a:solidFill>
                  <a:srgbClr val="3333FF"/>
                </a:solidFill>
                <a:cs typeface="Lotus" pitchFamily="2" charset="-78"/>
              </a:rPr>
              <a:t>نكته اينكه گاهي قبل از حروف </a:t>
            </a:r>
            <a:r>
              <a:rPr lang="en-US" altLang="fa-IR" sz="2100" b="1">
                <a:solidFill>
                  <a:srgbClr val="3333FF"/>
                </a:solidFill>
                <a:cs typeface="Lotus" pitchFamily="2" charset="-78"/>
              </a:rPr>
              <a:t>H</a:t>
            </a:r>
            <a:r>
              <a:rPr lang="ar-SA" altLang="fa-IR" sz="2100" b="1">
                <a:solidFill>
                  <a:srgbClr val="3333FF"/>
                </a:solidFill>
                <a:cs typeface="Lotus" pitchFamily="2" charset="-78"/>
              </a:rPr>
              <a:t>  يا </a:t>
            </a:r>
            <a:r>
              <a:rPr lang="en-US" altLang="fa-IR" sz="2100" b="1">
                <a:solidFill>
                  <a:srgbClr val="3333FF"/>
                </a:solidFill>
                <a:cs typeface="Lotus" pitchFamily="2" charset="-78"/>
              </a:rPr>
              <a:t>B </a:t>
            </a:r>
            <a:r>
              <a:rPr lang="ar-SA" altLang="fa-IR" sz="2100" b="1">
                <a:solidFill>
                  <a:srgbClr val="3333FF"/>
                </a:solidFill>
                <a:cs typeface="Lotus" pitchFamily="2" charset="-78"/>
              </a:rPr>
              <a:t> شماره هايي درج مي شوند كه بيانگر درج سختي </a:t>
            </a:r>
            <a:endParaRPr lang="fa-IR" altLang="fa-IR" sz="2100" b="1">
              <a:solidFill>
                <a:srgbClr val="3333FF"/>
              </a:solidFill>
              <a:cs typeface="Lotus" pitchFamily="2" charset="-78"/>
            </a:endParaRPr>
          </a:p>
          <a:p>
            <a:pPr algn="justLow" rtl="1"/>
            <a:r>
              <a:rPr lang="ar-SA" altLang="fa-IR" sz="2100" b="1">
                <a:solidFill>
                  <a:srgbClr val="3333FF"/>
                </a:solidFill>
                <a:cs typeface="Lotus" pitchFamily="2" charset="-78"/>
              </a:rPr>
              <a:t>يا نرمي مداد هستند.</a:t>
            </a:r>
            <a:endParaRPr lang="en-US" altLang="fa-IR" sz="2100" b="1">
              <a:solidFill>
                <a:srgbClr val="3333FF"/>
              </a:solidFill>
              <a:cs typeface="Lotus" pitchFamily="2" charset="-78"/>
            </a:endParaRPr>
          </a:p>
          <a:p>
            <a:pPr algn="justLow" rtl="1" eaLnBrk="0" hangingPunct="0"/>
            <a:endParaRPr lang="en-US" altLang="fa-IR" sz="2100" b="1">
              <a:solidFill>
                <a:srgbClr val="3333FF"/>
              </a:solidFill>
              <a:cs typeface="Lotus" pitchFamily="2" charset="-78"/>
            </a:endParaRPr>
          </a:p>
        </p:txBody>
      </p:sp>
      <p:pic>
        <p:nvPicPr>
          <p:cNvPr id="343044" name="Picture 4" descr="0001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5300663"/>
            <a:ext cx="3103562" cy="549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299" name="Picture 3" descr="1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513" y="476250"/>
            <a:ext cx="4186237"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23" name="Picture 3" descr="1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700" y="549275"/>
            <a:ext cx="3675063" cy="5762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347" name="Picture 3" descr="1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975" y="476250"/>
            <a:ext cx="4337050"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71" name="Picture 3" descr="1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775" y="476250"/>
            <a:ext cx="3706813"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1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549275"/>
            <a:ext cx="6146800"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443" name="Picture 3" descr="1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333375"/>
            <a:ext cx="4013200"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467" name="Picture 3"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763" y="476250"/>
            <a:ext cx="6924675"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2" name="Rectangle 4"/>
          <p:cNvSpPr>
            <a:spLocks noChangeArrowheads="1"/>
          </p:cNvSpPr>
          <p:nvPr/>
        </p:nvSpPr>
        <p:spPr bwMode="auto">
          <a:xfrm>
            <a:off x="827088" y="476250"/>
            <a:ext cx="76327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كليات نقشه</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CC0000"/>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1ـ </a:t>
            </a:r>
            <a:r>
              <a:rPr lang="ar-SA" altLang="fa-IR" sz="2100" b="1">
                <a:solidFill>
                  <a:srgbClr val="3333FF"/>
                </a:solidFill>
                <a:cs typeface="Lotus" pitchFamily="2" charset="-78"/>
              </a:rPr>
              <a:t>در يك پروژه مشخص اندازه تمامي نقشه ها بايد يكسان استاندارد باشد. در</a:t>
            </a:r>
            <a:r>
              <a:rPr lang="en-US" altLang="fa-IR" sz="2100" b="1">
                <a:solidFill>
                  <a:srgbClr val="3333FF"/>
                </a:solidFill>
                <a:cs typeface="Lotus" pitchFamily="2" charset="-78"/>
              </a:rPr>
              <a:t> </a:t>
            </a:r>
            <a:r>
              <a:rPr lang="ar-SA" altLang="fa-IR" sz="2100" b="1">
                <a:solidFill>
                  <a:srgbClr val="3333FF"/>
                </a:solidFill>
                <a:cs typeface="Lotus" pitchFamily="2" charset="-78"/>
              </a:rPr>
              <a:t>برخي موارد استثنايي ممكن است براي نقشه هاي مختلف اندازه هاي متفاوتي تصويب شده</a:t>
            </a:r>
            <a:r>
              <a:rPr lang="en-US" altLang="fa-IR" sz="2100" b="1">
                <a:solidFill>
                  <a:srgbClr val="3333FF"/>
                </a:solidFill>
                <a:cs typeface="Lotus" pitchFamily="2" charset="-78"/>
              </a:rPr>
              <a:t> </a:t>
            </a:r>
            <a:r>
              <a:rPr lang="ar-SA" altLang="fa-IR" sz="2100" b="1">
                <a:solidFill>
                  <a:srgbClr val="3333FF"/>
                </a:solidFill>
                <a:cs typeface="Lotus" pitchFamily="2" charset="-78"/>
              </a:rPr>
              <a:t>باشند كه بهرحال نبايد از حالت استاندارد خارج شود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2ـ </a:t>
            </a:r>
            <a:r>
              <a:rPr lang="ar-SA" altLang="fa-IR" sz="2100" b="1">
                <a:solidFill>
                  <a:srgbClr val="3333FF"/>
                </a:solidFill>
                <a:cs typeface="Lotus" pitchFamily="2" charset="-78"/>
              </a:rPr>
              <a:t>بجز در موارديكه شكل ديگري تصويب شده باشد، تمام توضيحات نقشه بايد در</a:t>
            </a:r>
            <a:r>
              <a:rPr lang="en-US" altLang="fa-IR" sz="2100" b="1">
                <a:solidFill>
                  <a:srgbClr val="3333FF"/>
                </a:solidFill>
                <a:cs typeface="Lotus" pitchFamily="2" charset="-78"/>
              </a:rPr>
              <a:t> </a:t>
            </a:r>
            <a:r>
              <a:rPr lang="ar-SA" altLang="fa-IR" sz="2100" b="1">
                <a:solidFill>
                  <a:srgbClr val="3333FF"/>
                </a:solidFill>
                <a:cs typeface="Lotus" pitchFamily="2" charset="-78"/>
              </a:rPr>
              <a:t>قسمت سمت راست بالا درج گردد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3ـ </a:t>
            </a:r>
            <a:r>
              <a:rPr lang="en-US" altLang="fa-IR" sz="2100" b="1">
                <a:solidFill>
                  <a:srgbClr val="3333FF"/>
                </a:solidFill>
                <a:cs typeface="Lotus" pitchFamily="2" charset="-78"/>
              </a:rPr>
              <a:t> </a:t>
            </a:r>
            <a:r>
              <a:rPr lang="ar-SA" altLang="fa-IR" sz="2100" b="1">
                <a:solidFill>
                  <a:srgbClr val="3333FF"/>
                </a:solidFill>
                <a:cs typeface="Lotus" pitchFamily="2" charset="-78"/>
              </a:rPr>
              <a:t>علاوه بر موارد فوق الذكر كليه علائم ترسيمي مربوط به مقياس، شماره</a:t>
            </a:r>
            <a:r>
              <a:rPr lang="en-US" altLang="fa-IR" sz="2100" b="1">
                <a:solidFill>
                  <a:srgbClr val="3333FF"/>
                </a:solidFill>
                <a:cs typeface="Lotus" pitchFamily="2" charset="-78"/>
              </a:rPr>
              <a:t> </a:t>
            </a:r>
            <a:r>
              <a:rPr lang="ar-SA" altLang="fa-IR" sz="2100" b="1">
                <a:solidFill>
                  <a:srgbClr val="3333FF"/>
                </a:solidFill>
                <a:cs typeface="Lotus" pitchFamily="2" charset="-78"/>
              </a:rPr>
              <a:t>نقشه، مهر و غيره بايد در قسمت بالا سمت راست قرار گيرند. به همين منظور بايد جاي</a:t>
            </a:r>
            <a:r>
              <a:rPr lang="en-US" altLang="fa-IR" sz="2100" b="1">
                <a:solidFill>
                  <a:srgbClr val="3333FF"/>
                </a:solidFill>
                <a:cs typeface="Lotus" pitchFamily="2" charset="-78"/>
              </a:rPr>
              <a:t> </a:t>
            </a:r>
            <a:r>
              <a:rPr lang="ar-SA" altLang="fa-IR" sz="2100" b="1">
                <a:solidFill>
                  <a:srgbClr val="3333FF"/>
                </a:solidFill>
                <a:cs typeface="Lotus" pitchFamily="2" charset="-78"/>
              </a:rPr>
              <a:t>كافي براي آن در نظر گرفت</a:t>
            </a:r>
            <a:r>
              <a:rPr lang="en-US" altLang="fa-IR" sz="2100" b="1">
                <a:solidFill>
                  <a:srgbClr val="3333FF"/>
                </a:solidFill>
                <a:cs typeface="Lotus" pitchFamily="2" charset="-78"/>
              </a:rPr>
              <a:t>.</a:t>
            </a:r>
          </a:p>
          <a:p>
            <a:pPr algn="justLow" rtl="1">
              <a:spcBef>
                <a:spcPts val="500"/>
              </a:spcBef>
              <a:spcAft>
                <a:spcPts val="500"/>
              </a:spcAft>
            </a:pPr>
            <a:r>
              <a:rPr lang="fa-IR" altLang="fa-IR" sz="2100" b="1">
                <a:solidFill>
                  <a:srgbClr val="3333FF"/>
                </a:solidFill>
                <a:cs typeface="Lotus" pitchFamily="2" charset="-78"/>
              </a:rPr>
              <a:t>4ـ </a:t>
            </a:r>
            <a:r>
              <a:rPr lang="ar-SA" altLang="fa-IR" sz="2100" b="1">
                <a:solidFill>
                  <a:srgbClr val="3333FF"/>
                </a:solidFill>
                <a:cs typeface="Lotus" pitchFamily="2" charset="-78"/>
              </a:rPr>
              <a:t>توضيحات نقشه بايد ساده و روان و عاري از پيچيدگي و ايهام باشد</a:t>
            </a:r>
            <a:r>
              <a:rPr lang="fa-IR" altLang="fa-IR" sz="2100" b="1">
                <a:solidFill>
                  <a:srgbClr val="3333FF"/>
                </a:solidFill>
                <a:cs typeface="Lotus" pitchFamily="2" charset="-78"/>
              </a:rPr>
              <a:t>.</a:t>
            </a:r>
          </a:p>
          <a:p>
            <a:pPr algn="justLow" rtl="1">
              <a:spcBef>
                <a:spcPts val="500"/>
              </a:spcBef>
              <a:spcAft>
                <a:spcPts val="500"/>
              </a:spcAft>
            </a:pPr>
            <a:r>
              <a:rPr lang="fa-IR" altLang="fa-IR" sz="2100" b="1">
                <a:solidFill>
                  <a:srgbClr val="3333FF"/>
                </a:solidFill>
                <a:cs typeface="Lotus" pitchFamily="2" charset="-78"/>
              </a:rPr>
              <a:t>5ـ </a:t>
            </a:r>
            <a:r>
              <a:rPr lang="ar-SA" altLang="fa-IR" sz="2100" b="1">
                <a:solidFill>
                  <a:srgbClr val="3333FF"/>
                </a:solidFill>
                <a:cs typeface="Lotus" pitchFamily="2" charset="-78"/>
              </a:rPr>
              <a:t>تركيب نقشه نيز بايد ساده و بدون پيچيدگي باشد و جزئيات بايستي با دقت</a:t>
            </a:r>
            <a:r>
              <a:rPr lang="en-US" altLang="fa-IR" sz="2100" b="1">
                <a:solidFill>
                  <a:srgbClr val="3333FF"/>
                </a:solidFill>
                <a:cs typeface="Lotus" pitchFamily="2" charset="-78"/>
              </a:rPr>
              <a:t> </a:t>
            </a:r>
            <a:r>
              <a:rPr lang="ar-SA" altLang="fa-IR" sz="2100" b="1">
                <a:solidFill>
                  <a:srgbClr val="3333FF"/>
                </a:solidFill>
                <a:cs typeface="Lotus" pitchFamily="2" charset="-78"/>
              </a:rPr>
              <a:t>و به شكلي منظم درج گردند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1395" name="Rectangle 3"/>
          <p:cNvSpPr>
            <a:spLocks noChangeArrowheads="1"/>
          </p:cNvSpPr>
          <p:nvPr/>
        </p:nvSpPr>
        <p:spPr bwMode="auto">
          <a:xfrm>
            <a:off x="755650" y="392113"/>
            <a:ext cx="78486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endParaRPr lang="en-US" altLang="fa-IR" sz="2100" b="1">
              <a:solidFill>
                <a:srgbClr val="333333"/>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6ـ </a:t>
            </a:r>
            <a:r>
              <a:rPr lang="ar-SA" altLang="fa-IR" sz="2100" b="1">
                <a:solidFill>
                  <a:srgbClr val="3333FF"/>
                </a:solidFill>
                <a:cs typeface="Lotus" pitchFamily="2" charset="-78"/>
              </a:rPr>
              <a:t>رعايت جهت اصلي در كليه نقشه ها الزامي است و نقشه بايد طوري طراحي</a:t>
            </a:r>
            <a:r>
              <a:rPr lang="en-US" altLang="fa-IR" sz="2100" b="1">
                <a:solidFill>
                  <a:srgbClr val="3333FF"/>
                </a:solidFill>
                <a:cs typeface="Lotus" pitchFamily="2" charset="-78"/>
              </a:rPr>
              <a:t> </a:t>
            </a:r>
            <a:r>
              <a:rPr lang="ar-SA" altLang="fa-IR" sz="2100" b="1">
                <a:solidFill>
                  <a:srgbClr val="3333FF"/>
                </a:solidFill>
                <a:cs typeface="Lotus" pitchFamily="2" charset="-78"/>
              </a:rPr>
              <a:t>شود كه جهت شمال در بالاي نقشه قرار گيرد و نيز بايد دقت نمود كه پلانهاي يك طرح</a:t>
            </a:r>
            <a:r>
              <a:rPr lang="en-US" altLang="fa-IR" sz="2100" b="1">
                <a:solidFill>
                  <a:srgbClr val="3333FF"/>
                </a:solidFill>
                <a:cs typeface="Lotus" pitchFamily="2" charset="-78"/>
              </a:rPr>
              <a:t> </a:t>
            </a:r>
            <a:r>
              <a:rPr lang="ar-SA" altLang="fa-IR" sz="2100" b="1">
                <a:solidFill>
                  <a:srgbClr val="3333FF"/>
                </a:solidFill>
                <a:cs typeface="Lotus" pitchFamily="2" charset="-78"/>
              </a:rPr>
              <a:t>كلاً هماهنگ و در يك جهت قرار گرفته باشند. ضمناً جزئيات، يادداشتها و اندازه ها</a:t>
            </a:r>
            <a:r>
              <a:rPr lang="en-US" altLang="fa-IR" sz="2100" b="1">
                <a:solidFill>
                  <a:srgbClr val="3333FF"/>
                </a:solidFill>
                <a:cs typeface="Lotus" pitchFamily="2" charset="-78"/>
              </a:rPr>
              <a:t> </a:t>
            </a:r>
            <a:r>
              <a:rPr lang="ar-SA" altLang="fa-IR" sz="2100" b="1">
                <a:solidFill>
                  <a:srgbClr val="3333FF"/>
                </a:solidFill>
                <a:cs typeface="Lotus" pitchFamily="2" charset="-78"/>
              </a:rPr>
              <a:t>بايد از قسمت پايين يا سمت راست كاملاً خوانا باشند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7ـ </a:t>
            </a:r>
            <a:r>
              <a:rPr lang="en-US" altLang="fa-IR" sz="2100" b="1">
                <a:solidFill>
                  <a:srgbClr val="3333FF"/>
                </a:solidFill>
                <a:cs typeface="Lotus" pitchFamily="2" charset="-78"/>
              </a:rPr>
              <a:t> </a:t>
            </a:r>
            <a:r>
              <a:rPr lang="ar-SA" altLang="fa-IR" sz="2100" b="1">
                <a:solidFill>
                  <a:srgbClr val="3333FF"/>
                </a:solidFill>
                <a:cs typeface="Lotus" pitchFamily="2" charset="-78"/>
              </a:rPr>
              <a:t>جزئيات نقشه بايد به وسيله خطوط تطابق كاملاً مشخص باشد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8ـ </a:t>
            </a:r>
            <a:r>
              <a:rPr lang="ar-SA" altLang="fa-IR" sz="2100" b="1">
                <a:solidFill>
                  <a:srgbClr val="3333FF"/>
                </a:solidFill>
                <a:cs typeface="Lotus" pitchFamily="2" charset="-78"/>
              </a:rPr>
              <a:t>مقياس نقشه بايـد در قسمت مـربـوط درج شـود و اگر نقشـه داراي جزئيات</a:t>
            </a:r>
            <a:r>
              <a:rPr lang="en-US" altLang="fa-IR" sz="2100" b="1">
                <a:solidFill>
                  <a:srgbClr val="3333FF"/>
                </a:solidFill>
                <a:cs typeface="Lotus" pitchFamily="2" charset="-78"/>
              </a:rPr>
              <a:t> </a:t>
            </a:r>
            <a:r>
              <a:rPr lang="ar-SA" altLang="fa-IR" sz="2100" b="1">
                <a:solidFill>
                  <a:srgbClr val="3333FF"/>
                </a:solidFill>
                <a:cs typeface="Lotus" pitchFamily="2" charset="-78"/>
              </a:rPr>
              <a:t>با مقياس هاي متفاوتي است حتماً بايد مقياس هاي متفاوتي براي آن ترسيم گردد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9ـ </a:t>
            </a:r>
            <a:r>
              <a:rPr lang="ar-SA" altLang="fa-IR" sz="2100" b="1">
                <a:solidFill>
                  <a:srgbClr val="3333FF"/>
                </a:solidFill>
                <a:cs typeface="Lotus" pitchFamily="2" charset="-78"/>
              </a:rPr>
              <a:t>واحد بكار رفته نقشه ها صرفاً در سيستم متريك معني مي يابند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10ـ </a:t>
            </a:r>
            <a:r>
              <a:rPr lang="en-US" altLang="fa-IR" sz="2100" b="1">
                <a:solidFill>
                  <a:srgbClr val="3333FF"/>
                </a:solidFill>
                <a:cs typeface="Lotus" pitchFamily="2" charset="-78"/>
              </a:rPr>
              <a:t> </a:t>
            </a:r>
            <a:r>
              <a:rPr lang="ar-SA" altLang="fa-IR" sz="2100" b="1">
                <a:solidFill>
                  <a:srgbClr val="3333FF"/>
                </a:solidFill>
                <a:cs typeface="Lotus" pitchFamily="2" charset="-78"/>
              </a:rPr>
              <a:t>مهرهاي مورد استفاده در نقشه ها بايستي حتماً استانداردهاي مربوطه را</a:t>
            </a:r>
            <a:r>
              <a:rPr lang="en-US" altLang="fa-IR" sz="2100" b="1">
                <a:solidFill>
                  <a:srgbClr val="3333FF"/>
                </a:solidFill>
                <a:cs typeface="Lotus" pitchFamily="2" charset="-78"/>
              </a:rPr>
              <a:t> </a:t>
            </a:r>
            <a:r>
              <a:rPr lang="ar-SA" altLang="fa-IR" sz="2100" b="1">
                <a:solidFill>
                  <a:srgbClr val="3333FF"/>
                </a:solidFill>
                <a:cs typeface="Lotus" pitchFamily="2" charset="-78"/>
              </a:rPr>
              <a:t>دارا باشند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11ـ </a:t>
            </a:r>
            <a:r>
              <a:rPr lang="ar-SA" altLang="fa-IR" sz="2100" b="1">
                <a:solidFill>
                  <a:srgbClr val="3333FF"/>
                </a:solidFill>
                <a:cs typeface="Lotus" pitchFamily="2" charset="-78"/>
              </a:rPr>
              <a:t>نقشه ها بايستي به شكلي تا شوند كه جدول عناوين نقشه به سمت خارج</a:t>
            </a:r>
            <a:r>
              <a:rPr lang="en-US" altLang="fa-IR" sz="2100" b="1">
                <a:solidFill>
                  <a:srgbClr val="3333FF"/>
                </a:solidFill>
                <a:cs typeface="Lotus" pitchFamily="2" charset="-78"/>
              </a:rPr>
              <a:t> </a:t>
            </a:r>
            <a:r>
              <a:rPr lang="ar-SA" altLang="fa-IR" sz="2100" b="1">
                <a:solidFill>
                  <a:srgbClr val="3333FF"/>
                </a:solidFill>
                <a:cs typeface="Lotus" pitchFamily="2" charset="-78"/>
              </a:rPr>
              <a:t>قرار گيرد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19" name="Rectangle 3"/>
          <p:cNvSpPr>
            <a:spLocks noChangeArrowheads="1"/>
          </p:cNvSpPr>
          <p:nvPr/>
        </p:nvSpPr>
        <p:spPr bwMode="auto">
          <a:xfrm>
            <a:off x="468313" y="608013"/>
            <a:ext cx="8135937"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ابعاد نقشه</a:t>
            </a:r>
            <a:r>
              <a:rPr lang="en-US" altLang="fa-IR" sz="2500" b="1" i="1">
                <a:solidFill>
                  <a:srgbClr val="CC0000"/>
                </a:solidFill>
                <a:cs typeface="Lotus" pitchFamily="2" charset="-78"/>
              </a:rPr>
              <a:t> </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CC0000"/>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نقشه ها بايستي در كوچكترين اندازه ممكن كه البته وضوح لازم براي مندرجات را</a:t>
            </a:r>
            <a:r>
              <a:rPr lang="en-US" altLang="fa-IR" sz="2100" b="1">
                <a:solidFill>
                  <a:srgbClr val="3333FF"/>
                </a:solidFill>
                <a:cs typeface="Lotus" pitchFamily="2" charset="-78"/>
              </a:rPr>
              <a:t> </a:t>
            </a:r>
            <a:r>
              <a:rPr lang="ar-SA" altLang="fa-IR" sz="2100" b="1">
                <a:solidFill>
                  <a:srgbClr val="3333FF"/>
                </a:solidFill>
                <a:cs typeface="Lotus" pitchFamily="2" charset="-78"/>
              </a:rPr>
              <a:t>داشته باشند، اختيار شوند</a:t>
            </a:r>
            <a:r>
              <a:rPr lang="en-US" altLang="fa-IR" sz="2100" b="1">
                <a:solidFill>
                  <a:srgbClr val="3333FF"/>
                </a:solidFill>
                <a:cs typeface="Lotus" pitchFamily="2" charset="-78"/>
              </a:rPr>
              <a:t>.</a:t>
            </a:r>
          </a:p>
          <a:p>
            <a:pPr algn="just" rtl="1">
              <a:spcBef>
                <a:spcPts val="500"/>
              </a:spcBef>
              <a:spcAft>
                <a:spcPts val="500"/>
              </a:spcAft>
            </a:pPr>
            <a:r>
              <a:rPr lang="ar-SA" altLang="fa-IR" sz="2100" b="1">
                <a:solidFill>
                  <a:srgbClr val="3333FF"/>
                </a:solidFill>
                <a:cs typeface="Lotus" pitchFamily="2" charset="-78"/>
              </a:rPr>
              <a:t>نقشه را به صورت افقي و يا عمودي مي توان استفاده نمود كه البته ابعاد آنها بايد</a:t>
            </a:r>
            <a:r>
              <a:rPr lang="en-US" altLang="fa-IR" sz="2100" b="1">
                <a:solidFill>
                  <a:srgbClr val="3333FF"/>
                </a:solidFill>
                <a:cs typeface="Lotus" pitchFamily="2" charset="-78"/>
              </a:rPr>
              <a:t> </a:t>
            </a:r>
            <a:r>
              <a:rPr lang="ar-SA" altLang="fa-IR" sz="2100" b="1">
                <a:solidFill>
                  <a:srgbClr val="3333FF"/>
                </a:solidFill>
                <a:cs typeface="Lotus" pitchFamily="2" charset="-78"/>
              </a:rPr>
              <a:t>مطابق جداول 1، 2 و 3 انتخاب شوند</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1ـ </a:t>
            </a:r>
            <a:r>
              <a:rPr lang="ar-SA" altLang="fa-IR" sz="2100" b="1">
                <a:solidFill>
                  <a:srgbClr val="3333FF"/>
                </a:solidFill>
                <a:cs typeface="Lotus" pitchFamily="2" charset="-78"/>
              </a:rPr>
              <a:t>جداول نوع</a:t>
            </a:r>
            <a:r>
              <a:rPr lang="en-US" altLang="fa-IR" sz="2100" b="1">
                <a:solidFill>
                  <a:srgbClr val="3333FF"/>
                </a:solidFill>
                <a:cs typeface="Lotus" pitchFamily="2" charset="-78"/>
              </a:rPr>
              <a:t> A : </a:t>
            </a:r>
            <a:r>
              <a:rPr lang="ar-SA" altLang="fa-IR" sz="2100" b="1">
                <a:solidFill>
                  <a:srgbClr val="3333FF"/>
                </a:solidFill>
                <a:cs typeface="Lotus" pitchFamily="2" charset="-78"/>
              </a:rPr>
              <a:t>كه ابعاد ترجيحي نقشه مي باشند و در جدول ذيل درج شده</a:t>
            </a:r>
            <a:r>
              <a:rPr lang="en-US" altLang="fa-IR" sz="2100" b="1">
                <a:solidFill>
                  <a:srgbClr val="3333FF"/>
                </a:solidFill>
                <a:cs typeface="Lotus" pitchFamily="2" charset="-78"/>
              </a:rPr>
              <a:t> </a:t>
            </a:r>
            <a:r>
              <a:rPr lang="ar-SA" altLang="fa-IR" sz="2100" b="1">
                <a:solidFill>
                  <a:srgbClr val="3333FF"/>
                </a:solidFill>
                <a:cs typeface="Lotus" pitchFamily="2" charset="-78"/>
              </a:rPr>
              <a:t>اند</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2ـ </a:t>
            </a:r>
            <a:r>
              <a:rPr lang="ar-SA" altLang="fa-IR" sz="2100" b="1">
                <a:solidFill>
                  <a:srgbClr val="3333FF"/>
                </a:solidFill>
                <a:cs typeface="Lotus" pitchFamily="2" charset="-78"/>
              </a:rPr>
              <a:t>جداول نقشه هاي بزرگ: كه در صورت بزرگ بودن طول نقشه ها مورد استفاده</a:t>
            </a:r>
            <a:r>
              <a:rPr lang="en-US" altLang="fa-IR" sz="2100" b="1">
                <a:solidFill>
                  <a:srgbClr val="3333FF"/>
                </a:solidFill>
                <a:cs typeface="Lotus" pitchFamily="2" charset="-78"/>
              </a:rPr>
              <a:t> </a:t>
            </a:r>
            <a:r>
              <a:rPr lang="ar-SA" altLang="fa-IR" sz="2100" b="1">
                <a:solidFill>
                  <a:srgbClr val="3333FF"/>
                </a:solidFill>
                <a:cs typeface="Lotus" pitchFamily="2" charset="-78"/>
              </a:rPr>
              <a:t>قرار مي گيرند و با قرار دادن ضريب هاي 3، 4 و يا 5 در عرض نقشه هاي</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4</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3</a:t>
            </a:r>
            <a:r>
              <a:rPr lang="en-US" altLang="fa-IR" sz="2100" b="1">
                <a:solidFill>
                  <a:srgbClr val="3333FF"/>
                </a:solidFill>
                <a:cs typeface="Lotus" pitchFamily="2" charset="-78"/>
              </a:rPr>
              <a:t> </a:t>
            </a:r>
            <a:r>
              <a:rPr lang="ar-SA" altLang="fa-IR" sz="2100" b="1">
                <a:solidFill>
                  <a:srgbClr val="3333FF"/>
                </a:solidFill>
                <a:cs typeface="Lotus" pitchFamily="2" charset="-78"/>
              </a:rPr>
              <a:t>تنظيم مي گردند</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3ـ </a:t>
            </a:r>
            <a:r>
              <a:rPr lang="ar-SA" altLang="fa-IR" sz="2100" b="1">
                <a:solidFill>
                  <a:srgbClr val="3333FF"/>
                </a:solidFill>
                <a:cs typeface="Lotus" pitchFamily="2" charset="-78"/>
              </a:rPr>
              <a:t>جدول نقشه هاي خيلي بزرگ: از اين جدول تنها براي نقشه هايي كه نياز به</a:t>
            </a:r>
            <a:r>
              <a:rPr lang="en-US" altLang="fa-IR" sz="2100" b="1">
                <a:solidFill>
                  <a:srgbClr val="3333FF"/>
                </a:solidFill>
                <a:cs typeface="Lotus" pitchFamily="2" charset="-78"/>
              </a:rPr>
              <a:t> </a:t>
            </a:r>
            <a:r>
              <a:rPr lang="ar-SA" altLang="fa-IR" sz="2100" b="1">
                <a:solidFill>
                  <a:srgbClr val="3333FF"/>
                </a:solidFill>
                <a:cs typeface="Lotus" pitchFamily="2" charset="-78"/>
              </a:rPr>
              <a:t>ابعادي خيلي بزرگتر از حد معمول دارند استفاده مي شود و با قرار دادن ضريب هاي 2</a:t>
            </a:r>
            <a:r>
              <a:rPr lang="en-US" altLang="fa-IR" sz="2100" b="1">
                <a:solidFill>
                  <a:srgbClr val="3333FF"/>
                </a:solidFill>
                <a:cs typeface="Lotus" pitchFamily="2" charset="-78"/>
              </a:rPr>
              <a:t> </a:t>
            </a:r>
            <a:r>
              <a:rPr lang="ar-SA" altLang="fa-IR" sz="2100" b="1">
                <a:solidFill>
                  <a:srgbClr val="3333FF"/>
                </a:solidFill>
                <a:cs typeface="Lotus" pitchFamily="2" charset="-78"/>
              </a:rPr>
              <a:t>الي 9 در جلو عرض نقشه هاي</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0</a:t>
            </a:r>
            <a:r>
              <a:rPr lang="en-US" altLang="fa-IR" sz="2100" b="1">
                <a:solidFill>
                  <a:srgbClr val="3333FF"/>
                </a:solidFill>
                <a:cs typeface="Lotus" pitchFamily="2" charset="-78"/>
              </a:rPr>
              <a:t> </a:t>
            </a:r>
            <a:r>
              <a:rPr lang="ar-SA" altLang="fa-IR" sz="2100" b="1">
                <a:solidFill>
                  <a:srgbClr val="3333FF"/>
                </a:solidFill>
                <a:cs typeface="Lotus" pitchFamily="2" charset="-78"/>
              </a:rPr>
              <a:t>به دست مي آيند</a:t>
            </a:r>
            <a:r>
              <a:rPr lang="en-US" altLang="fa-IR" sz="2100" b="1">
                <a:solidFill>
                  <a:srgbClr val="3333FF"/>
                </a:solidFill>
                <a:cs typeface="Lotus" pitchFamily="2" charset="-78"/>
              </a:rPr>
              <a:t>.</a:t>
            </a:r>
          </a:p>
          <a:p>
            <a:pPr algn="l" rtl="1"/>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Rectangle 3"/>
          <p:cNvSpPr>
            <a:spLocks noChangeArrowheads="1"/>
          </p:cNvSpPr>
          <p:nvPr/>
        </p:nvSpPr>
        <p:spPr bwMode="auto">
          <a:xfrm>
            <a:off x="571500" y="1143000"/>
            <a:ext cx="77454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1200"/>
              </a:spcBef>
              <a:spcAft>
                <a:spcPts val="300"/>
              </a:spcAft>
            </a:pPr>
            <a:r>
              <a:rPr lang="ar-SA" altLang="fa-IR" sz="2500" b="1" i="1" dirty="0">
                <a:solidFill>
                  <a:srgbClr val="CC0000"/>
                </a:solidFill>
                <a:cs typeface="Lotus" pitchFamily="2" charset="-78"/>
              </a:rPr>
              <a:t>اتود</a:t>
            </a:r>
            <a:endParaRPr lang="fa-IR" altLang="fa-IR" sz="2500" b="1" i="1" dirty="0">
              <a:solidFill>
                <a:srgbClr val="CC0000"/>
              </a:solidFill>
              <a:cs typeface="Lotus" pitchFamily="2" charset="-78"/>
            </a:endParaRPr>
          </a:p>
          <a:p>
            <a:pPr algn="justLow" rtl="1">
              <a:spcBef>
                <a:spcPts val="1200"/>
              </a:spcBef>
              <a:spcAft>
                <a:spcPts val="300"/>
              </a:spcAft>
            </a:pPr>
            <a:r>
              <a:rPr lang="en-US" altLang="fa-IR" sz="2100" dirty="0">
                <a:latin typeface="Times New Roman" pitchFamily="18" charset="0"/>
                <a:cs typeface="Lotus" pitchFamily="2" charset="-78"/>
              </a:rPr>
              <a:t> </a:t>
            </a:r>
            <a:r>
              <a:rPr lang="ar-SA" altLang="fa-IR" sz="2100" b="1" dirty="0">
                <a:solidFill>
                  <a:srgbClr val="3333FF"/>
                </a:solidFill>
                <a:latin typeface="Times New Roman" pitchFamily="18" charset="0"/>
                <a:cs typeface="Lotus" pitchFamily="2" charset="-78"/>
              </a:rPr>
              <a:t>اتودها مدادهايي هستند با نوك قابل تعويض كه بزرگترين مزيت آنها كشيدن خطوط يكنواخت است. اين مدادها كه با ضخامت </a:t>
            </a:r>
            <a:r>
              <a:rPr lang="ar-SA" altLang="fa-IR" sz="2100" b="1" dirty="0" smtClean="0">
                <a:solidFill>
                  <a:srgbClr val="3333FF"/>
                </a:solidFill>
                <a:latin typeface="Times New Roman" pitchFamily="18" charset="0"/>
                <a:cs typeface="Lotus" pitchFamily="2" charset="-78"/>
              </a:rPr>
              <a:t>هاي</a:t>
            </a:r>
            <a:r>
              <a:rPr lang="fa-IR" altLang="fa-IR" sz="2100" b="1" dirty="0" smtClean="0">
                <a:solidFill>
                  <a:srgbClr val="3333FF"/>
                </a:solidFill>
                <a:latin typeface="Times New Roman" pitchFamily="18" charset="0"/>
                <a:cs typeface="Lotus" pitchFamily="2" charset="-78"/>
              </a:rPr>
              <a:t> 0/2</a:t>
            </a:r>
            <a:r>
              <a:rPr lang="ar-SA" altLang="fa-IR" sz="2100" b="1" dirty="0" smtClean="0">
                <a:solidFill>
                  <a:srgbClr val="3333FF"/>
                </a:solidFill>
                <a:latin typeface="Times New Roman" pitchFamily="18" charset="0"/>
                <a:cs typeface="Lotus" pitchFamily="2" charset="-78"/>
              </a:rPr>
              <a:t> </a:t>
            </a:r>
            <a:r>
              <a:rPr lang="ar-SA" altLang="fa-IR" sz="2100" b="1" dirty="0">
                <a:solidFill>
                  <a:srgbClr val="3333FF"/>
                </a:solidFill>
                <a:latin typeface="Times New Roman" pitchFamily="18" charset="0"/>
                <a:cs typeface="Lotus" pitchFamily="2" charset="-78"/>
              </a:rPr>
              <a:t>ميلي متر الي 5 ميلي متر در بازار موجود هستند نيازي به تيز كردن مداوم ندارند و با وارد آوردن فشار به شستي انتهاي آنها، نوك مغز از سر غلاف محافظ به اندازه دلخواه خارج مي شود. نوك اين مدادها نيز مي توانند سخت، متوسط و يا نرم باشند. ضمناً در اتودها با ضخامت بالا نوك اتود بايستي توسط سمباده و يا مداد تراشي كه در انتهاي اتود تعبيه شده به ميزان دلخواه تيز گردد</a:t>
            </a:r>
            <a:r>
              <a:rPr lang="en-US" altLang="fa-IR" sz="2100" b="1" dirty="0">
                <a:solidFill>
                  <a:srgbClr val="3333FF"/>
                </a:solidFill>
                <a:latin typeface="Times New Roman" pitchFamily="18" charset="0"/>
                <a:cs typeface="Lotus" pitchFamily="2" charset="-78"/>
              </a:rPr>
              <a:t>.</a:t>
            </a:r>
          </a:p>
          <a:p>
            <a:pPr algn="justLow" rtl="1"/>
            <a:endParaRPr lang="en-US" altLang="fa-IR" sz="2100" b="1" dirty="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43" name="Rectangle 3"/>
          <p:cNvSpPr>
            <a:spLocks noChangeArrowheads="1"/>
          </p:cNvSpPr>
          <p:nvPr/>
        </p:nvSpPr>
        <p:spPr bwMode="auto">
          <a:xfrm>
            <a:off x="107950" y="333375"/>
            <a:ext cx="889317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جدول عنوان نقشه</a:t>
            </a:r>
            <a:endParaRPr lang="fa-IR" altLang="fa-IR" sz="2500" b="1" i="1">
              <a:solidFill>
                <a:srgbClr val="CC0000"/>
              </a:solidFill>
              <a:cs typeface="Lotus" pitchFamily="2" charset="-78"/>
            </a:endParaRPr>
          </a:p>
          <a:p>
            <a:pPr algn="just" rtl="1">
              <a:spcBef>
                <a:spcPts val="500"/>
              </a:spcBef>
              <a:spcAft>
                <a:spcPts val="500"/>
              </a:spcAft>
            </a:pPr>
            <a:r>
              <a:rPr lang="fa-IR" altLang="fa-IR" sz="2100" b="1">
                <a:solidFill>
                  <a:srgbClr val="3333FF"/>
                </a:solidFill>
                <a:cs typeface="Lotus" pitchFamily="2" charset="-78"/>
              </a:rPr>
              <a:t>1ـ </a:t>
            </a:r>
            <a:r>
              <a:rPr lang="ar-SA" altLang="fa-IR" sz="2100" b="1">
                <a:solidFill>
                  <a:srgbClr val="3333FF"/>
                </a:solidFill>
                <a:cs typeface="Lotus" pitchFamily="2" charset="-78"/>
              </a:rPr>
              <a:t>موقعيت عناوين نقشه</a:t>
            </a:r>
            <a:endParaRPr lang="en-US" altLang="fa-IR" sz="2100" b="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جدول عناوين نقشه بايد كه گوشه پايين سمت راست و در داخل كادر انتخاب شود. ضمناً</a:t>
            </a:r>
            <a:r>
              <a:rPr lang="en-US" altLang="fa-IR" sz="2100" b="1">
                <a:solidFill>
                  <a:srgbClr val="3333FF"/>
                </a:solidFill>
                <a:cs typeface="Lotus" pitchFamily="2" charset="-78"/>
              </a:rPr>
              <a:t> </a:t>
            </a:r>
            <a:r>
              <a:rPr lang="ar-SA" altLang="fa-IR" sz="2100" b="1">
                <a:solidFill>
                  <a:srgbClr val="3333FF"/>
                </a:solidFill>
                <a:cs typeface="Lotus" pitchFamily="2" charset="-78"/>
              </a:rPr>
              <a:t>جهت ديد عنوان نقشه بايد با جهت ديد نقشه يكسان باشد. در صورت نياز مي توان شماره</a:t>
            </a:r>
            <a:r>
              <a:rPr lang="en-US" altLang="fa-IR" sz="2100" b="1">
                <a:solidFill>
                  <a:srgbClr val="3333FF"/>
                </a:solidFill>
                <a:cs typeface="Lotus" pitchFamily="2" charset="-78"/>
              </a:rPr>
              <a:t> </a:t>
            </a:r>
            <a:r>
              <a:rPr lang="ar-SA" altLang="fa-IR" sz="2100" b="1">
                <a:solidFill>
                  <a:srgbClr val="3333FF"/>
                </a:solidFill>
                <a:cs typeface="Lotus" pitchFamily="2" charset="-78"/>
              </a:rPr>
              <a:t>نقشه را در جاهاي ديگر نيز تكرار نمود</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2ـ </a:t>
            </a:r>
            <a:r>
              <a:rPr lang="ar-SA" altLang="fa-IR" sz="2100" b="1">
                <a:solidFill>
                  <a:srgbClr val="3333FF"/>
                </a:solidFill>
                <a:cs typeface="Lotus" pitchFamily="2" charset="-78"/>
              </a:rPr>
              <a:t>ابعاد جدول عنوان</a:t>
            </a:r>
            <a:endParaRPr lang="en-US" altLang="fa-IR" sz="2100" b="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حداكثر طول در نظر گرفته براي جدول عنوان 170 ميلي متر است كه بهرحال مجموع اين</a:t>
            </a:r>
            <a:r>
              <a:rPr lang="en-US" altLang="fa-IR" sz="2100" b="1">
                <a:solidFill>
                  <a:srgbClr val="3333FF"/>
                </a:solidFill>
                <a:cs typeface="Lotus" pitchFamily="2" charset="-78"/>
              </a:rPr>
              <a:t> </a:t>
            </a:r>
            <a:r>
              <a:rPr lang="ar-SA" altLang="fa-IR" sz="2100" b="1">
                <a:solidFill>
                  <a:srgbClr val="3333FF"/>
                </a:solidFill>
                <a:cs typeface="Lotus" pitchFamily="2" charset="-78"/>
              </a:rPr>
              <a:t>طول و عرض حاشيه نبايستي از 190 ميلي متر تجاوز نمايد</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3ـ </a:t>
            </a:r>
            <a:r>
              <a:rPr lang="ar-SA" altLang="fa-IR" sz="2100" b="1">
                <a:solidFill>
                  <a:srgbClr val="3333FF"/>
                </a:solidFill>
                <a:cs typeface="Lotus" pitchFamily="2" charset="-78"/>
              </a:rPr>
              <a:t>اطلاعات جدول عنوان نقشه</a:t>
            </a:r>
            <a:endParaRPr lang="en-US" altLang="fa-IR" sz="2100" b="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در جدول عنوان نقشه بايد نام كارفرما، نام مرجع تهيه كننده نقشه، عنوان پروژه و</a:t>
            </a:r>
            <a:r>
              <a:rPr lang="en-US" altLang="fa-IR" sz="2100" b="1">
                <a:solidFill>
                  <a:srgbClr val="3333FF"/>
                </a:solidFill>
                <a:cs typeface="Lotus" pitchFamily="2" charset="-78"/>
              </a:rPr>
              <a:t> </a:t>
            </a:r>
            <a:r>
              <a:rPr lang="ar-SA" altLang="fa-IR" sz="2100" b="1">
                <a:solidFill>
                  <a:srgbClr val="3333FF"/>
                </a:solidFill>
                <a:cs typeface="Lotus" pitchFamily="2" charset="-78"/>
              </a:rPr>
              <a:t>نقشه، مقياس نقشه، شماره نقشه، محلي براي امضاء طراح، ترسيم كننده، كنترل كننده و</a:t>
            </a:r>
            <a:r>
              <a:rPr lang="en-US" altLang="fa-IR" sz="2100" b="1">
                <a:solidFill>
                  <a:srgbClr val="3333FF"/>
                </a:solidFill>
                <a:cs typeface="Lotus" pitchFamily="2" charset="-78"/>
              </a:rPr>
              <a:t> </a:t>
            </a:r>
            <a:r>
              <a:rPr lang="ar-SA" altLang="fa-IR" sz="2100" b="1">
                <a:solidFill>
                  <a:srgbClr val="3333FF"/>
                </a:solidFill>
                <a:cs typeface="Lotus" pitchFamily="2" charset="-78"/>
              </a:rPr>
              <a:t>تصويب كننده نقشه همگي تاريخ دار مي باشند، همچنين نشانه و شرح تغييرات به همراه</a:t>
            </a:r>
            <a:r>
              <a:rPr lang="en-US" altLang="fa-IR" sz="2100" b="1">
                <a:solidFill>
                  <a:srgbClr val="3333FF"/>
                </a:solidFill>
                <a:cs typeface="Lotus" pitchFamily="2" charset="-78"/>
              </a:rPr>
              <a:t> </a:t>
            </a:r>
            <a:r>
              <a:rPr lang="ar-SA" altLang="fa-IR" sz="2100" b="1">
                <a:solidFill>
                  <a:srgbClr val="3333FF"/>
                </a:solidFill>
                <a:cs typeface="Lotus" pitchFamily="2" charset="-78"/>
              </a:rPr>
              <a:t>محل امضاء تاريخ دار، طراح، كنترل كننده و تصويب كننده تغييرات در آن مشخص</a:t>
            </a:r>
            <a:r>
              <a:rPr lang="en-US" altLang="fa-IR" sz="2100" b="1">
                <a:solidFill>
                  <a:srgbClr val="3333FF"/>
                </a:solidFill>
                <a:cs typeface="Lotus" pitchFamily="2" charset="-78"/>
              </a:rPr>
              <a:t> </a:t>
            </a:r>
            <a:r>
              <a:rPr lang="ar-SA" altLang="fa-IR" sz="2100" b="1">
                <a:solidFill>
                  <a:srgbClr val="3333FF"/>
                </a:solidFill>
                <a:cs typeface="Lotus" pitchFamily="2" charset="-78"/>
              </a:rPr>
              <a:t>گردد</a:t>
            </a:r>
            <a:r>
              <a:rPr lang="en-US" altLang="fa-IR" sz="2100" b="1">
                <a:solidFill>
                  <a:srgbClr val="3333FF"/>
                </a:solidFill>
                <a:cs typeface="Lotus" pitchFamily="2" charset="-78"/>
              </a:rPr>
              <a:t>.</a:t>
            </a:r>
          </a:p>
          <a:p>
            <a:pPr algn="just" rtl="1">
              <a:spcBef>
                <a:spcPts val="500"/>
              </a:spcBef>
              <a:spcAft>
                <a:spcPts val="500"/>
              </a:spcAft>
            </a:pPr>
            <a:r>
              <a:rPr lang="ar-SA" altLang="fa-IR" sz="2000" b="1">
                <a:solidFill>
                  <a:srgbClr val="3333FF"/>
                </a:solidFill>
                <a:cs typeface="Lotus" pitchFamily="2" charset="-78"/>
              </a:rPr>
              <a:t>ضمناً مي توان در آن از سيستم واحدها، رشته مرتبط با نقشه، شماره پروژه و طرح و</a:t>
            </a:r>
            <a:r>
              <a:rPr lang="en-US" altLang="fa-IR" sz="2000" b="1">
                <a:solidFill>
                  <a:srgbClr val="3333FF"/>
                </a:solidFill>
                <a:cs typeface="Lotus" pitchFamily="2" charset="-78"/>
              </a:rPr>
              <a:t> ... </a:t>
            </a:r>
            <a:r>
              <a:rPr lang="ar-SA" altLang="fa-IR" sz="2000" b="1">
                <a:solidFill>
                  <a:srgbClr val="3333FF"/>
                </a:solidFill>
                <a:cs typeface="Lotus" pitchFamily="2" charset="-78"/>
              </a:rPr>
              <a:t>در آن استفاده نمود</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 rtl="1">
              <a:spcBef>
                <a:spcPts val="500"/>
              </a:spcBef>
              <a:spcAft>
                <a:spcPts val="500"/>
              </a:spcAft>
            </a:pPr>
            <a:r>
              <a:rPr lang="en-US" altLang="fa-IR" sz="2100" b="1">
                <a:solidFill>
                  <a:srgbClr val="3333FF"/>
                </a:solidFill>
                <a:cs typeface="Lotus" pitchFamily="2" charset="-78"/>
              </a:rPr>
              <a:t> </a:t>
            </a:r>
          </a:p>
          <a:p>
            <a:pPr algn="l"/>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7" name="Rectangle 3"/>
          <p:cNvSpPr>
            <a:spLocks noChangeArrowheads="1"/>
          </p:cNvSpPr>
          <p:nvPr/>
        </p:nvSpPr>
        <p:spPr bwMode="auto">
          <a:xfrm>
            <a:off x="395288" y="247650"/>
            <a:ext cx="81375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500" b="1">
                <a:solidFill>
                  <a:srgbClr val="CC0000"/>
                </a:solidFill>
                <a:cs typeface="Lotus" pitchFamily="2" charset="-78"/>
              </a:rPr>
              <a:t>حاشيه و كادر نقشه</a:t>
            </a:r>
            <a:r>
              <a:rPr lang="en-US" altLang="fa-IR" sz="2500" b="1">
                <a:solidFill>
                  <a:srgbClr val="333333"/>
                </a:solidFill>
                <a:cs typeface="Lotus" pitchFamily="2" charset="-78"/>
              </a:rPr>
              <a:t> </a:t>
            </a:r>
            <a:endParaRPr lang="fa-IR" altLang="fa-IR" sz="2500" b="1">
              <a:solidFill>
                <a:srgbClr val="333333"/>
              </a:solidFill>
              <a:cs typeface="Lotus" pitchFamily="2" charset="-78"/>
            </a:endParaRPr>
          </a:p>
          <a:p>
            <a:pPr algn="justLow" rtl="1">
              <a:spcBef>
                <a:spcPts val="500"/>
              </a:spcBef>
              <a:spcAft>
                <a:spcPts val="500"/>
              </a:spcAft>
            </a:pPr>
            <a:endParaRPr lang="en-US" altLang="fa-IR" sz="2500" b="1">
              <a:solidFill>
                <a:srgbClr val="333333"/>
              </a:solidFill>
              <a:cs typeface="Lotus" pitchFamily="2" charset="-78"/>
            </a:endParaRPr>
          </a:p>
          <a:p>
            <a:pPr algn="justLow" rtl="1">
              <a:spcBef>
                <a:spcPts val="500"/>
              </a:spcBef>
              <a:spcAft>
                <a:spcPts val="500"/>
              </a:spcAft>
            </a:pPr>
            <a:r>
              <a:rPr lang="fa-IR" altLang="fa-IR" sz="2500" b="1">
                <a:solidFill>
                  <a:srgbClr val="CC0000"/>
                </a:solidFill>
                <a:cs typeface="Lotus" pitchFamily="2" charset="-78"/>
              </a:rPr>
              <a:t>1ـ </a:t>
            </a:r>
            <a:r>
              <a:rPr lang="ar-SA" altLang="fa-IR" sz="2500" b="1">
                <a:solidFill>
                  <a:srgbClr val="CC0000"/>
                </a:solidFill>
                <a:cs typeface="Lotus" pitchFamily="2" charset="-78"/>
              </a:rPr>
              <a:t>حاشيه</a:t>
            </a:r>
            <a:endParaRPr lang="en-US" altLang="fa-IR" sz="25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در كليـه نقشه ها بايـد قسمت هاي بيـن لبه هاي كاغذ نقشه و سطح اصلي نقشه به</a:t>
            </a:r>
            <a:r>
              <a:rPr lang="en-US" altLang="fa-IR" sz="2100" b="1">
                <a:solidFill>
                  <a:srgbClr val="3333FF"/>
                </a:solidFill>
                <a:cs typeface="Lotus" pitchFamily="2" charset="-78"/>
              </a:rPr>
              <a:t> </a:t>
            </a:r>
            <a:r>
              <a:rPr lang="ar-SA" altLang="fa-IR" sz="2100" b="1">
                <a:solidFill>
                  <a:srgbClr val="3333FF"/>
                </a:solidFill>
                <a:cs typeface="Lotus" pitchFamily="2" charset="-78"/>
              </a:rPr>
              <a:t>وسيله كادري محدود كننده مشخص باشد كه بهتر است اين حاشيه در نقشه هاي قطع</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0</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1</a:t>
            </a:r>
            <a:r>
              <a:rPr lang="en-US" altLang="fa-IR" sz="2100" b="1">
                <a:solidFill>
                  <a:srgbClr val="3333FF"/>
                </a:solidFill>
                <a:cs typeface="Lotus" pitchFamily="2" charset="-78"/>
              </a:rPr>
              <a:t> </a:t>
            </a:r>
            <a:r>
              <a:rPr lang="ar-SA" altLang="fa-IR" sz="2100" b="1">
                <a:solidFill>
                  <a:srgbClr val="3333FF"/>
                </a:solidFill>
                <a:cs typeface="Lotus" pitchFamily="2" charset="-78"/>
              </a:rPr>
              <a:t>بيست ميليمتر و در نقشه هاي</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2</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3</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a:t>
            </a:r>
            <a:r>
              <a:rPr lang="en-US" altLang="fa-IR" sz="2100" b="1" baseline="-25000">
                <a:solidFill>
                  <a:srgbClr val="3333FF"/>
                </a:solidFill>
                <a:cs typeface="Lotus" pitchFamily="2" charset="-78"/>
              </a:rPr>
              <a:t>4</a:t>
            </a:r>
            <a:r>
              <a:rPr lang="en-US" altLang="fa-IR" sz="2100" b="1">
                <a:solidFill>
                  <a:srgbClr val="3333FF"/>
                </a:solidFill>
                <a:cs typeface="Lotus" pitchFamily="2" charset="-78"/>
              </a:rPr>
              <a:t> </a:t>
            </a:r>
            <a:r>
              <a:rPr lang="ar-SA" altLang="fa-IR" sz="2100" b="1">
                <a:solidFill>
                  <a:srgbClr val="3333FF"/>
                </a:solidFill>
                <a:cs typeface="Lotus" pitchFamily="2" charset="-78"/>
              </a:rPr>
              <a:t>برابر يا يك ميليمتر لحاظ شود. البته اين اندازه ها</a:t>
            </a:r>
            <a:r>
              <a:rPr lang="en-US" altLang="fa-IR" sz="2100" b="1">
                <a:solidFill>
                  <a:srgbClr val="3333FF"/>
                </a:solidFill>
                <a:cs typeface="Lotus" pitchFamily="2" charset="-78"/>
              </a:rPr>
              <a:t> </a:t>
            </a:r>
            <a:r>
              <a:rPr lang="ar-SA" altLang="fa-IR" sz="2100" b="1">
                <a:solidFill>
                  <a:srgbClr val="3333FF"/>
                </a:solidFill>
                <a:cs typeface="Lotus" pitchFamily="2" charset="-78"/>
              </a:rPr>
              <a:t>را در صورت لزوم مي توان به 10و 7 ميليمتر كاهش داد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500" b="1">
                <a:solidFill>
                  <a:srgbClr val="CC0000"/>
                </a:solidFill>
                <a:cs typeface="Lotus" pitchFamily="2" charset="-78"/>
              </a:rPr>
              <a:t>2ـ </a:t>
            </a:r>
            <a:r>
              <a:rPr lang="ar-SA" altLang="fa-IR" sz="2500" b="1">
                <a:solidFill>
                  <a:srgbClr val="CC0000"/>
                </a:solidFill>
                <a:cs typeface="Lotus" pitchFamily="2" charset="-78"/>
              </a:rPr>
              <a:t>حاشيه براي بايگاني</a:t>
            </a:r>
            <a:endParaRPr lang="en-US" altLang="fa-IR" sz="25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براي بايگاني نقشه در محل هاي مخصوص مي توان حاشيه اي براي سوراخ نمودن آن درنظر</a:t>
            </a:r>
            <a:r>
              <a:rPr lang="en-US" altLang="fa-IR" sz="2100" b="1">
                <a:solidFill>
                  <a:srgbClr val="3333FF"/>
                </a:solidFill>
                <a:cs typeface="Lotus" pitchFamily="2" charset="-78"/>
              </a:rPr>
              <a:t> </a:t>
            </a:r>
            <a:r>
              <a:rPr lang="ar-SA" altLang="fa-IR" sz="2100" b="1">
                <a:solidFill>
                  <a:srgbClr val="3333FF"/>
                </a:solidFill>
                <a:cs typeface="Lotus" pitchFamily="2" charset="-78"/>
              </a:rPr>
              <a:t>گرفت كه بهرحال نبايد كمتر از 20 ميلي متر، البته با احتساب حاشيه اصلي باشد و اين</a:t>
            </a:r>
            <a:r>
              <a:rPr lang="en-US" altLang="fa-IR" sz="2100" b="1">
                <a:solidFill>
                  <a:srgbClr val="3333FF"/>
                </a:solidFill>
                <a:cs typeface="Lotus" pitchFamily="2" charset="-78"/>
              </a:rPr>
              <a:t> </a:t>
            </a:r>
            <a:r>
              <a:rPr lang="ar-SA" altLang="fa-IR" sz="2100" b="1">
                <a:solidFill>
                  <a:srgbClr val="3333FF"/>
                </a:solidFill>
                <a:cs typeface="Lotus" pitchFamily="2" charset="-78"/>
              </a:rPr>
              <a:t>حاشيه در لبه سمت چپ نقشه پيش بيني مي گردد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fa-IR" altLang="fa-IR" sz="2500" b="1">
                <a:solidFill>
                  <a:srgbClr val="CC0000"/>
                </a:solidFill>
                <a:cs typeface="Lotus" pitchFamily="2" charset="-78"/>
              </a:rPr>
              <a:t>3ـ </a:t>
            </a:r>
            <a:r>
              <a:rPr lang="ar-SA" altLang="fa-IR" sz="2500" b="1">
                <a:solidFill>
                  <a:srgbClr val="CC0000"/>
                </a:solidFill>
                <a:cs typeface="Lotus" pitchFamily="2" charset="-78"/>
              </a:rPr>
              <a:t>كادر نقشه</a:t>
            </a:r>
            <a:endParaRPr lang="en-US" altLang="fa-IR" sz="25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براي محدود نمودن سطح اصلي نقشه از كادري با خطي به قطر 5/. ميلي متر استفاده</a:t>
            </a:r>
            <a:r>
              <a:rPr lang="fa-IR" altLang="fa-IR" sz="2100" b="1">
                <a:solidFill>
                  <a:srgbClr val="3333FF"/>
                </a:solidFill>
                <a:cs typeface="Lotus" pitchFamily="2" charset="-78"/>
              </a:rPr>
              <a:t>   </a:t>
            </a:r>
            <a:r>
              <a:rPr lang="ar-SA" altLang="fa-IR" sz="2100" b="1">
                <a:solidFill>
                  <a:srgbClr val="3333FF"/>
                </a:solidFill>
                <a:cs typeface="Lotus" pitchFamily="2" charset="-78"/>
              </a:rPr>
              <a:t> مي</a:t>
            </a:r>
            <a:r>
              <a:rPr lang="en-US" altLang="fa-IR" sz="2100" b="1">
                <a:solidFill>
                  <a:srgbClr val="3333FF"/>
                </a:solidFill>
                <a:cs typeface="Lotus" pitchFamily="2" charset="-78"/>
              </a:rPr>
              <a:t> </a:t>
            </a:r>
            <a:r>
              <a:rPr lang="ar-SA" altLang="fa-IR" sz="2100" b="1">
                <a:solidFill>
                  <a:srgbClr val="3333FF"/>
                </a:solidFill>
                <a:cs typeface="Lotus" pitchFamily="2" charset="-78"/>
              </a:rPr>
              <a:t>شود كه البته مي توان آن را ضخيم تر نيز درنظر گرفت</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1" name="Rectangle 3"/>
          <p:cNvSpPr>
            <a:spLocks noChangeArrowheads="1"/>
          </p:cNvSpPr>
          <p:nvPr/>
        </p:nvSpPr>
        <p:spPr bwMode="auto">
          <a:xfrm>
            <a:off x="611188" y="914400"/>
            <a:ext cx="7777162"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علائم وسط نقشه</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CC0000"/>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كاربـرد علائم وسط نقشـه در كار چاپ يا تهيـه ميكـرو فيلم از نقشه است كه بدين</a:t>
            </a:r>
            <a:r>
              <a:rPr lang="en-US" altLang="fa-IR" sz="2100" b="1">
                <a:solidFill>
                  <a:srgbClr val="3333FF"/>
                </a:solidFill>
                <a:cs typeface="Lotus" pitchFamily="2" charset="-78"/>
              </a:rPr>
              <a:t> </a:t>
            </a:r>
            <a:r>
              <a:rPr lang="ar-SA" altLang="fa-IR" sz="2100" b="1">
                <a:solidFill>
                  <a:srgbClr val="3333FF"/>
                </a:solidFill>
                <a:cs typeface="Lotus" pitchFamily="2" charset="-78"/>
              </a:rPr>
              <a:t>منظور از چهار علامت به ضخامت حداقل 5/0 ميلي متر در وسط و در دو انتهاي محورهاي</a:t>
            </a:r>
            <a:r>
              <a:rPr lang="en-US" altLang="fa-IR" sz="2100" b="1">
                <a:solidFill>
                  <a:srgbClr val="3333FF"/>
                </a:solidFill>
                <a:cs typeface="Lotus" pitchFamily="2" charset="-78"/>
              </a:rPr>
              <a:t> </a:t>
            </a:r>
            <a:r>
              <a:rPr lang="ar-SA" altLang="fa-IR" sz="2100" b="1">
                <a:solidFill>
                  <a:srgbClr val="3333FF"/>
                </a:solidFill>
                <a:cs typeface="Lotus" pitchFamily="2" charset="-78"/>
              </a:rPr>
              <a:t>متقارن نقشه استفاده مي گردد كه از لبه كاغذ شروع شده و پس از قطع كادر نقشه به</a:t>
            </a:r>
            <a:r>
              <a:rPr lang="en-US" altLang="fa-IR" sz="2100" b="1">
                <a:solidFill>
                  <a:srgbClr val="3333FF"/>
                </a:solidFill>
                <a:cs typeface="Lotus" pitchFamily="2" charset="-78"/>
              </a:rPr>
              <a:t> </a:t>
            </a:r>
            <a:r>
              <a:rPr lang="ar-SA" altLang="fa-IR" sz="2100" b="1">
                <a:solidFill>
                  <a:srgbClr val="3333FF"/>
                </a:solidFill>
                <a:cs typeface="Lotus" pitchFamily="2" charset="-78"/>
              </a:rPr>
              <a:t>اندازه 5/0 ميلي متر ادامه پيدا مي كند</a:t>
            </a:r>
            <a:r>
              <a:rPr lang="en-US" altLang="fa-IR" sz="2100" b="1">
                <a:solidFill>
                  <a:srgbClr val="3333FF"/>
                </a:solidFill>
                <a:cs typeface="Lotus" pitchFamily="2" charset="-78"/>
              </a:rPr>
              <a:t>.</a:t>
            </a:r>
          </a:p>
          <a:p>
            <a:pPr algn="just" rtl="1">
              <a:spcBef>
                <a:spcPts val="500"/>
              </a:spcBef>
              <a:spcAft>
                <a:spcPts val="500"/>
              </a:spcAft>
            </a:pPr>
            <a:r>
              <a:rPr lang="ar-SA" altLang="fa-IR" sz="2100" b="1">
                <a:solidFill>
                  <a:srgbClr val="3333FF"/>
                </a:solidFill>
                <a:cs typeface="Lotus" pitchFamily="2" charset="-78"/>
              </a:rPr>
              <a:t>در صورتيكه نقشه در ابعاد بزرگتر ترسيم شده باشد تعداد اين علائم بيشتر مي شود</a:t>
            </a:r>
            <a:r>
              <a:rPr lang="en-US" altLang="fa-IR" sz="2100" b="1">
                <a:solidFill>
                  <a:srgbClr val="3333FF"/>
                </a:solidFill>
                <a:cs typeface="Lotus" pitchFamily="2" charset="-78"/>
              </a:rPr>
              <a:t> </a:t>
            </a:r>
            <a:r>
              <a:rPr lang="ar-SA" altLang="fa-IR" sz="2100" b="1">
                <a:solidFill>
                  <a:srgbClr val="3333FF"/>
                </a:solidFill>
                <a:cs typeface="Lotus" pitchFamily="2" charset="-78"/>
              </a:rPr>
              <a:t>به طوريكه به اندازه كافي روي هم آمدگي داشته باشد. در هر صورت بايد شماره نقشه و</a:t>
            </a:r>
            <a:r>
              <a:rPr lang="en-US" altLang="fa-IR" sz="2100" b="1">
                <a:solidFill>
                  <a:srgbClr val="3333FF"/>
                </a:solidFill>
                <a:cs typeface="Lotus" pitchFamily="2" charset="-78"/>
              </a:rPr>
              <a:t> </a:t>
            </a:r>
            <a:r>
              <a:rPr lang="ar-SA" altLang="fa-IR" sz="2100" b="1">
                <a:solidFill>
                  <a:srgbClr val="3333FF"/>
                </a:solidFill>
                <a:cs typeface="Lotus" pitchFamily="2" charset="-78"/>
              </a:rPr>
              <a:t>شماره كادر در هر قسمت ديده شود</a:t>
            </a:r>
            <a:r>
              <a:rPr lang="en-US" altLang="fa-IR" sz="2100" b="1">
                <a:solidFill>
                  <a:srgbClr val="3333FF"/>
                </a:solidFill>
                <a:cs typeface="Lotus" pitchFamily="2" charset="-78"/>
              </a:rPr>
              <a:t>.</a:t>
            </a:r>
          </a:p>
          <a:p>
            <a:pPr algn="l"/>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5" name="Rectangle 3"/>
          <p:cNvSpPr>
            <a:spLocks noChangeArrowheads="1"/>
          </p:cNvSpPr>
          <p:nvPr/>
        </p:nvSpPr>
        <p:spPr bwMode="auto">
          <a:xfrm>
            <a:off x="684213" y="968375"/>
            <a:ext cx="79216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a:solidFill>
                  <a:srgbClr val="CC0000"/>
                </a:solidFill>
                <a:cs typeface="Lotus" pitchFamily="2" charset="-78"/>
              </a:rPr>
              <a:t>علائم جهت نقشه</a:t>
            </a:r>
            <a:r>
              <a:rPr lang="en-US" altLang="fa-IR" sz="2500" b="1">
                <a:solidFill>
                  <a:srgbClr val="CC0000"/>
                </a:solidFill>
                <a:cs typeface="Lotus" pitchFamily="2" charset="-78"/>
              </a:rPr>
              <a:t> </a:t>
            </a:r>
            <a:endParaRPr lang="fa-IR" altLang="fa-IR" sz="2500" b="1">
              <a:solidFill>
                <a:srgbClr val="CC0000"/>
              </a:solidFill>
              <a:cs typeface="Lotus" pitchFamily="2" charset="-78"/>
            </a:endParaRPr>
          </a:p>
          <a:p>
            <a:pPr algn="just" rtl="1">
              <a:spcBef>
                <a:spcPts val="500"/>
              </a:spcBef>
              <a:spcAft>
                <a:spcPts val="500"/>
              </a:spcAft>
            </a:pPr>
            <a:endParaRPr lang="en-US" altLang="fa-IR" sz="2500" b="1">
              <a:solidFill>
                <a:srgbClr val="CC0000"/>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از اين علائم كه منطبق بر خطوط وسط نقشه و به شكل پيكانهايي در روي خطوط كادر و</a:t>
            </a:r>
            <a:r>
              <a:rPr lang="en-US" altLang="fa-IR" sz="2100" b="1">
                <a:solidFill>
                  <a:srgbClr val="3333FF"/>
                </a:solidFill>
                <a:cs typeface="Lotus" pitchFamily="2" charset="-78"/>
              </a:rPr>
              <a:t> </a:t>
            </a:r>
            <a:r>
              <a:rPr lang="ar-SA" altLang="fa-IR" sz="2100" b="1">
                <a:solidFill>
                  <a:srgbClr val="3333FF"/>
                </a:solidFill>
                <a:cs typeface="Lotus" pitchFamily="2" charset="-78"/>
              </a:rPr>
              <a:t>در طول و عرض آن قرار دارند براي مشخص نمودن نحوه استقرار نقشه روي ميز نقشه كشي</a:t>
            </a:r>
            <a:r>
              <a:rPr lang="en-US" altLang="fa-IR" sz="2100" b="1">
                <a:solidFill>
                  <a:srgbClr val="3333FF"/>
                </a:solidFill>
                <a:cs typeface="Lotus" pitchFamily="2" charset="-78"/>
              </a:rPr>
              <a:t> </a:t>
            </a:r>
            <a:r>
              <a:rPr lang="ar-SA" altLang="fa-IR" sz="2100" b="1">
                <a:solidFill>
                  <a:srgbClr val="3333FF"/>
                </a:solidFill>
                <a:cs typeface="Lotus" pitchFamily="2" charset="-78"/>
              </a:rPr>
              <a:t>استفـاده مي شـود بـه شكلي كه همـواره جهت يكي از پيكانها به سمت نقشه كش است</a:t>
            </a:r>
            <a:r>
              <a:rPr lang="en-US" altLang="fa-IR" sz="2100" b="1">
                <a:solidFill>
                  <a:srgbClr val="3333FF"/>
                </a:solidFill>
                <a:cs typeface="Lotus" pitchFamily="2" charset="-78"/>
              </a:rPr>
              <a:t>.</a:t>
            </a:r>
          </a:p>
          <a:p>
            <a:pPr algn="l"/>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39" name="Rectangle 3"/>
          <p:cNvSpPr>
            <a:spLocks noChangeArrowheads="1"/>
          </p:cNvSpPr>
          <p:nvPr/>
        </p:nvSpPr>
        <p:spPr bwMode="auto">
          <a:xfrm>
            <a:off x="846138" y="463550"/>
            <a:ext cx="7758112"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endParaRPr lang="en-US" altLang="fa-IR" sz="2100">
              <a:solidFill>
                <a:srgbClr val="333333"/>
              </a:solidFill>
              <a:cs typeface="Lotus" pitchFamily="2" charset="-78"/>
            </a:endParaRPr>
          </a:p>
          <a:p>
            <a:pPr algn="just" rtl="1">
              <a:spcBef>
                <a:spcPts val="500"/>
              </a:spcBef>
              <a:spcAft>
                <a:spcPts val="500"/>
              </a:spcAft>
            </a:pPr>
            <a:r>
              <a:rPr lang="ar-SA" altLang="fa-IR" sz="2500" b="1" i="1">
                <a:solidFill>
                  <a:srgbClr val="CC0000"/>
                </a:solidFill>
                <a:cs typeface="Lotus" pitchFamily="2" charset="-78"/>
              </a:rPr>
              <a:t>مقياس درجه بندي شده متريك</a:t>
            </a:r>
            <a:r>
              <a:rPr lang="en-US" altLang="fa-IR" sz="2500" b="1" i="1">
                <a:solidFill>
                  <a:srgbClr val="CC0000"/>
                </a:solidFill>
                <a:cs typeface="Lotus" pitchFamily="2" charset="-78"/>
              </a:rPr>
              <a:t> </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در بسياري از نقشه ها از مقياس مدرج متريك به طول 100 ميلي متر كه خود به ده</a:t>
            </a:r>
            <a:r>
              <a:rPr lang="en-US" altLang="fa-IR" sz="2100" b="1">
                <a:solidFill>
                  <a:srgbClr val="3333FF"/>
                </a:solidFill>
                <a:cs typeface="Lotus" pitchFamily="2" charset="-78"/>
              </a:rPr>
              <a:t> </a:t>
            </a:r>
            <a:r>
              <a:rPr lang="ar-SA" altLang="fa-IR" sz="2100" b="1">
                <a:solidFill>
                  <a:srgbClr val="3333FF"/>
                </a:solidFill>
                <a:cs typeface="Lotus" pitchFamily="2" charset="-78"/>
              </a:rPr>
              <a:t>قسمت ده ميلي متري تقسيم شده استفاده مي شود. اين مقياس عموماً در حاشيه نقشه و</a:t>
            </a:r>
            <a:r>
              <a:rPr lang="en-US" altLang="fa-IR" sz="2100" b="1">
                <a:solidFill>
                  <a:srgbClr val="3333FF"/>
                </a:solidFill>
                <a:cs typeface="Lotus" pitchFamily="2" charset="-78"/>
              </a:rPr>
              <a:t> </a:t>
            </a:r>
            <a:r>
              <a:rPr lang="ar-SA" altLang="fa-IR" sz="2100" b="1">
                <a:solidFill>
                  <a:srgbClr val="3333FF"/>
                </a:solidFill>
                <a:cs typeface="Lotus" pitchFamily="2" charset="-78"/>
              </a:rPr>
              <a:t>چسبيده بـه كادر، به عرض 5 ميلي متر و با خطوطي به ضخامت 5/0 ميلي متر ترسيم مي</a:t>
            </a:r>
            <a:r>
              <a:rPr lang="en-US" altLang="fa-IR" sz="2100" b="1">
                <a:solidFill>
                  <a:srgbClr val="3333FF"/>
                </a:solidFill>
                <a:cs typeface="Lotus" pitchFamily="2" charset="-78"/>
              </a:rPr>
              <a:t> </a:t>
            </a:r>
            <a:r>
              <a:rPr lang="ar-SA" altLang="fa-IR" sz="2100" b="1">
                <a:solidFill>
                  <a:srgbClr val="3333FF"/>
                </a:solidFill>
                <a:cs typeface="Lotus" pitchFamily="2" charset="-78"/>
              </a:rPr>
              <a:t>گردد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 rtl="1">
              <a:spcBef>
                <a:spcPts val="500"/>
              </a:spcBef>
              <a:spcAft>
                <a:spcPts val="500"/>
              </a:spcAft>
            </a:pPr>
            <a:r>
              <a:rPr lang="en-US" altLang="fa-IR" sz="2100" b="1">
                <a:solidFill>
                  <a:srgbClr val="3333FF"/>
                </a:solidFill>
                <a:cs typeface="Lotus" pitchFamily="2" charset="-78"/>
              </a:rPr>
              <a:t> </a:t>
            </a:r>
          </a:p>
          <a:p>
            <a:pPr algn="l"/>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3" name="Rectangle 3"/>
          <p:cNvSpPr>
            <a:spLocks noChangeArrowheads="1"/>
          </p:cNvSpPr>
          <p:nvPr/>
        </p:nvSpPr>
        <p:spPr bwMode="auto">
          <a:xfrm>
            <a:off x="468313" y="476250"/>
            <a:ext cx="799147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شبكه بندي مرجع</a:t>
            </a:r>
            <a:r>
              <a:rPr lang="en-US" altLang="fa-IR" sz="2500" b="1" i="1">
                <a:solidFill>
                  <a:srgbClr val="333333"/>
                </a:solidFill>
                <a:cs typeface="Lotus" pitchFamily="2" charset="-78"/>
              </a:rPr>
              <a:t> </a:t>
            </a:r>
            <a:endParaRPr lang="fa-IR" altLang="fa-IR" sz="2500" b="1" i="1">
              <a:solidFill>
                <a:srgbClr val="333333"/>
              </a:solidFill>
              <a:cs typeface="Lotus" pitchFamily="2" charset="-78"/>
            </a:endParaRPr>
          </a:p>
          <a:p>
            <a:pPr algn="just" rtl="1">
              <a:spcBef>
                <a:spcPts val="500"/>
              </a:spcBef>
              <a:spcAft>
                <a:spcPts val="500"/>
              </a:spcAft>
            </a:pPr>
            <a:endParaRPr lang="en-US" altLang="fa-IR" sz="2500" b="1" i="1">
              <a:solidFill>
                <a:srgbClr val="333333"/>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جهت سهولت تعييـن موقعيت جزئيـات، اضافات و اصلاحات و غيـره از يـك شبـكه بندي</a:t>
            </a:r>
            <a:r>
              <a:rPr lang="en-US" altLang="fa-IR" sz="2100" b="1">
                <a:solidFill>
                  <a:srgbClr val="3333FF"/>
                </a:solidFill>
                <a:cs typeface="Lotus" pitchFamily="2" charset="-78"/>
              </a:rPr>
              <a:t> </a:t>
            </a:r>
            <a:r>
              <a:rPr lang="ar-SA" altLang="fa-IR" sz="2100" b="1">
                <a:solidFill>
                  <a:srgbClr val="3333FF"/>
                </a:solidFill>
                <a:cs typeface="Lotus" pitchFamily="2" charset="-78"/>
              </a:rPr>
              <a:t>مرجع با بخش هايي زوج و متناسب با سادگي و پيچيدگي نقشه بهره برده مي شود. طول هر</a:t>
            </a:r>
            <a:r>
              <a:rPr lang="en-US" altLang="fa-IR" sz="2100" b="1">
                <a:solidFill>
                  <a:srgbClr val="3333FF"/>
                </a:solidFill>
                <a:cs typeface="Lotus" pitchFamily="2" charset="-78"/>
              </a:rPr>
              <a:t> </a:t>
            </a:r>
            <a:r>
              <a:rPr lang="ar-SA" altLang="fa-IR" sz="2100" b="1">
                <a:solidFill>
                  <a:srgbClr val="3333FF"/>
                </a:solidFill>
                <a:cs typeface="Lotus" pitchFamily="2" charset="-78"/>
              </a:rPr>
              <a:t>كدام از اين بخش ها بين 25 تا 75 ميلي متر است كه با خطوطي ممتد و با ضخامت در حدود</a:t>
            </a:r>
            <a:r>
              <a:rPr lang="en-US" altLang="fa-IR" sz="2100" b="1">
                <a:solidFill>
                  <a:srgbClr val="3333FF"/>
                </a:solidFill>
                <a:cs typeface="Lotus" pitchFamily="2" charset="-78"/>
              </a:rPr>
              <a:t> 5/0 </a:t>
            </a:r>
            <a:r>
              <a:rPr lang="ar-SA" altLang="fa-IR" sz="2100" b="1">
                <a:solidFill>
                  <a:srgbClr val="3333FF"/>
                </a:solidFill>
                <a:cs typeface="Lotus" pitchFamily="2" charset="-78"/>
              </a:rPr>
              <a:t>ميلي متر ترسيم مي گردند</a:t>
            </a:r>
            <a:r>
              <a:rPr lang="en-US" altLang="fa-IR" sz="2100" b="1">
                <a:solidFill>
                  <a:srgbClr val="3333FF"/>
                </a:solidFill>
                <a:cs typeface="Lotus" pitchFamily="2" charset="-78"/>
              </a:rPr>
              <a:t>.</a:t>
            </a:r>
          </a:p>
          <a:p>
            <a:pPr algn="just" rtl="1">
              <a:spcBef>
                <a:spcPts val="500"/>
              </a:spcBef>
              <a:spcAft>
                <a:spcPts val="500"/>
              </a:spcAft>
            </a:pPr>
            <a:r>
              <a:rPr lang="ar-SA" altLang="fa-IR" sz="2100" b="1">
                <a:solidFill>
                  <a:srgbClr val="3333FF"/>
                </a:solidFill>
                <a:cs typeface="Lotus" pitchFamily="2" charset="-78"/>
              </a:rPr>
              <a:t>در دو لبـه مـوازي مستطيل هاي تشكيـل دهنـده شبكه حروف و در دو لبه ديگر اعداد</a:t>
            </a:r>
            <a:r>
              <a:rPr lang="en-US" altLang="fa-IR" sz="2100" b="1">
                <a:solidFill>
                  <a:srgbClr val="3333FF"/>
                </a:solidFill>
                <a:cs typeface="Lotus" pitchFamily="2" charset="-78"/>
              </a:rPr>
              <a:t> </a:t>
            </a:r>
            <a:r>
              <a:rPr lang="ar-SA" altLang="fa-IR" sz="2100" b="1">
                <a:solidFill>
                  <a:srgbClr val="3333FF"/>
                </a:solidFill>
                <a:cs typeface="Lotus" pitchFamily="2" charset="-78"/>
              </a:rPr>
              <a:t>نام هاي اين شبكه را تشكيل مي دهند. اين حروف و اعداد با فاصله اي حدود 5 ميلي متر</a:t>
            </a:r>
            <a:r>
              <a:rPr lang="en-US" altLang="fa-IR" sz="2100" b="1">
                <a:solidFill>
                  <a:srgbClr val="3333FF"/>
                </a:solidFill>
                <a:cs typeface="Lotus" pitchFamily="2" charset="-78"/>
              </a:rPr>
              <a:t> </a:t>
            </a:r>
            <a:r>
              <a:rPr lang="ar-SA" altLang="fa-IR" sz="2100" b="1">
                <a:solidFill>
                  <a:srgbClr val="3333FF"/>
                </a:solidFill>
                <a:cs typeface="Lotus" pitchFamily="2" charset="-78"/>
              </a:rPr>
              <a:t>از لبه كاغـذ و در نزديكـي كادر نقشه نوشتـه مي شوند. ضمناً اگر تعداد حروف براي</a:t>
            </a:r>
            <a:r>
              <a:rPr lang="en-US" altLang="fa-IR" sz="2100" b="1">
                <a:solidFill>
                  <a:srgbClr val="3333FF"/>
                </a:solidFill>
                <a:cs typeface="Lotus" pitchFamily="2" charset="-78"/>
              </a:rPr>
              <a:t> </a:t>
            </a:r>
            <a:r>
              <a:rPr lang="ar-SA" altLang="fa-IR" sz="2100" b="1">
                <a:solidFill>
                  <a:srgbClr val="3333FF"/>
                </a:solidFill>
                <a:cs typeface="Lotus" pitchFamily="2" charset="-78"/>
              </a:rPr>
              <a:t>تقسيم بنـدي كافـي نباشـد از تكرار حروف به شكل دوتايي مثل</a:t>
            </a:r>
            <a:r>
              <a:rPr lang="en-US" altLang="fa-IR" sz="2100" b="1">
                <a:solidFill>
                  <a:srgbClr val="3333FF"/>
                </a:solidFill>
                <a:cs typeface="Lotus" pitchFamily="2" charset="-78"/>
              </a:rPr>
              <a:t> BB-AA </a:t>
            </a:r>
            <a:r>
              <a:rPr lang="ar-SA" altLang="fa-IR" sz="2100" b="1">
                <a:solidFill>
                  <a:srgbClr val="3333FF"/>
                </a:solidFill>
                <a:cs typeface="Lotus" pitchFamily="2" charset="-78"/>
              </a:rPr>
              <a:t>و ... استفاده مي</a:t>
            </a:r>
            <a:r>
              <a:rPr lang="en-US" altLang="fa-IR" sz="2100" b="1">
                <a:solidFill>
                  <a:srgbClr val="3333FF"/>
                </a:solidFill>
                <a:cs typeface="Lotus" pitchFamily="2" charset="-78"/>
              </a:rPr>
              <a:t> </a:t>
            </a:r>
            <a:r>
              <a:rPr lang="ar-SA" altLang="fa-IR" sz="2100" b="1">
                <a:solidFill>
                  <a:srgbClr val="3333FF"/>
                </a:solidFill>
                <a:cs typeface="Lotus" pitchFamily="2" charset="-78"/>
              </a:rPr>
              <a:t>شود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 rtl="1">
              <a:spcBef>
                <a:spcPts val="500"/>
              </a:spcBef>
              <a:spcAft>
                <a:spcPts val="500"/>
              </a:spcAft>
            </a:pPr>
            <a:r>
              <a:rPr lang="en-US" altLang="fa-IR" sz="2100" b="1">
                <a:solidFill>
                  <a:srgbClr val="3333FF"/>
                </a:solidFill>
                <a:cs typeface="Lotus" pitchFamily="2" charset="-78"/>
              </a:rPr>
              <a:t> </a:t>
            </a:r>
          </a:p>
          <a:p>
            <a:pPr algn="l"/>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9587" name="Rectangle 3"/>
          <p:cNvSpPr>
            <a:spLocks noChangeArrowheads="1"/>
          </p:cNvSpPr>
          <p:nvPr/>
        </p:nvSpPr>
        <p:spPr bwMode="auto">
          <a:xfrm>
            <a:off x="468313" y="1052513"/>
            <a:ext cx="820737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a:solidFill>
                  <a:srgbClr val="CC0000"/>
                </a:solidFill>
                <a:cs typeface="Lotus" pitchFamily="2" charset="-78"/>
              </a:rPr>
              <a:t>علائم برش نقشه</a:t>
            </a:r>
            <a:r>
              <a:rPr lang="en-US" altLang="fa-IR" sz="2500" b="1">
                <a:solidFill>
                  <a:srgbClr val="CC0000"/>
                </a:solidFill>
                <a:cs typeface="Lotus" pitchFamily="2" charset="-78"/>
              </a:rPr>
              <a:t> </a:t>
            </a:r>
            <a:endParaRPr lang="fa-IR" altLang="fa-IR" sz="2500" b="1">
              <a:solidFill>
                <a:srgbClr val="CC0000"/>
              </a:solidFill>
              <a:cs typeface="Lotus" pitchFamily="2" charset="-78"/>
            </a:endParaRPr>
          </a:p>
          <a:p>
            <a:pPr algn="just" rtl="1">
              <a:spcBef>
                <a:spcPts val="500"/>
              </a:spcBef>
              <a:spcAft>
                <a:spcPts val="500"/>
              </a:spcAft>
            </a:pPr>
            <a:endParaRPr lang="en-US" altLang="fa-IR" sz="2500" b="1">
              <a:solidFill>
                <a:srgbClr val="333333"/>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از اين علائم كه به شكل يك مثلث متساوي الساقين قائم الزاويه هستند و در چهار</a:t>
            </a:r>
            <a:r>
              <a:rPr lang="en-US" altLang="fa-IR" sz="2100" b="1">
                <a:solidFill>
                  <a:srgbClr val="3333FF"/>
                </a:solidFill>
                <a:cs typeface="Lotus" pitchFamily="2" charset="-78"/>
              </a:rPr>
              <a:t> </a:t>
            </a:r>
            <a:r>
              <a:rPr lang="ar-SA" altLang="fa-IR" sz="2100" b="1">
                <a:solidFill>
                  <a:srgbClr val="3333FF"/>
                </a:solidFill>
                <a:cs typeface="Lotus" pitchFamily="2" charset="-78"/>
              </a:rPr>
              <a:t>گوشه نقشه قرار دارند در جهت سهولت برش استفاده مي شود. گاهي بجاي اين علامت از دو</a:t>
            </a:r>
            <a:r>
              <a:rPr lang="en-US" altLang="fa-IR" sz="2100" b="1">
                <a:solidFill>
                  <a:srgbClr val="3333FF"/>
                </a:solidFill>
                <a:cs typeface="Lotus" pitchFamily="2" charset="-78"/>
              </a:rPr>
              <a:t> </a:t>
            </a:r>
            <a:r>
              <a:rPr lang="ar-SA" altLang="fa-IR" sz="2100" b="1">
                <a:solidFill>
                  <a:srgbClr val="3333FF"/>
                </a:solidFill>
                <a:cs typeface="Lotus" pitchFamily="2" charset="-78"/>
              </a:rPr>
              <a:t>خط عمود بر هم به ضخامت 2 ميلي متر و طول 10 ميلي متر در لبه كاغذ بهره برده مي شود</a:t>
            </a:r>
            <a:endParaRPr lang="en-US" altLang="fa-IR" sz="2100" b="1">
              <a:solidFill>
                <a:srgbClr val="3333FF"/>
              </a:solidFill>
              <a:cs typeface="Lotus" pitchFamily="2" charset="-78"/>
            </a:endParaRPr>
          </a:p>
          <a:p>
            <a:pPr algn="just" rtl="1"/>
            <a:endParaRPr lang="en-US" altLang="fa-IR" sz="2100" b="1">
              <a:solidFill>
                <a:srgbClr val="3333FF"/>
              </a:solidFill>
              <a:latin typeface="Times New Roman" pitchFamily="18" charset="0"/>
              <a:cs typeface="Lotus" pitchFamily="2" charset="-78"/>
            </a:endParaRPr>
          </a:p>
          <a:p>
            <a:pPr algn="l"/>
            <a:endParaRPr lang="en-US" altLang="fa-IR" sz="2100" b="1">
              <a:solidFill>
                <a:srgbClr val="3333FF"/>
              </a:solidFill>
              <a:latin typeface="Times New Roman" pitchFamily="18" charset="0"/>
              <a:cs typeface="Lotus" pitchFamily="2" charset="-78"/>
            </a:endParaRP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827088" y="-892175"/>
            <a:ext cx="74898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1"/>
            <a:endParaRPr lang="en-US" altLang="fa-IR" sz="6000" i="1">
              <a:latin typeface="Times New Roman" pitchFamily="18" charset="0"/>
              <a:cs typeface="Lotus" pitchFamily="2" charset="-78"/>
            </a:endParaRPr>
          </a:p>
          <a:p>
            <a:pPr algn="ctr" rtl="1"/>
            <a:endParaRPr lang="en-US" altLang="fa-IR" sz="6000" i="1">
              <a:latin typeface="Times New Roman" pitchFamily="18" charset="0"/>
              <a:cs typeface="Lotus" pitchFamily="2" charset="-78"/>
            </a:endParaRPr>
          </a:p>
          <a:p>
            <a:pPr algn="ctr" rtl="1"/>
            <a:endParaRPr lang="en-US" altLang="fa-IR" sz="6000" i="1">
              <a:latin typeface="Times New Roman" pitchFamily="18" charset="0"/>
              <a:cs typeface="Lotus" pitchFamily="2" charset="-78"/>
            </a:endParaRPr>
          </a:p>
          <a:p>
            <a:pPr algn="ctr" rtl="1"/>
            <a:r>
              <a:rPr lang="fa-IR" altLang="fa-IR" sz="6000" i="1">
                <a:solidFill>
                  <a:srgbClr val="FF6600"/>
                </a:solidFill>
                <a:latin typeface="Times New Roman" pitchFamily="18" charset="0"/>
                <a:cs typeface="Lotus" pitchFamily="2" charset="-78"/>
              </a:rPr>
              <a:t>بخش 5</a:t>
            </a:r>
          </a:p>
          <a:p>
            <a:pPr algn="ctr" rtl="1"/>
            <a:endParaRPr lang="fa-IR" altLang="fa-IR" sz="6000" i="1">
              <a:solidFill>
                <a:srgbClr val="FF6600"/>
              </a:solidFill>
              <a:latin typeface="Times New Roman" pitchFamily="18" charset="0"/>
              <a:cs typeface="Lotus" pitchFamily="2" charset="-78"/>
            </a:endParaRPr>
          </a:p>
          <a:p>
            <a:pPr algn="ctr" rtl="1"/>
            <a:r>
              <a:rPr lang="ar-SA" altLang="fa-IR" sz="6000" i="1">
                <a:solidFill>
                  <a:srgbClr val="FF6600"/>
                </a:solidFill>
                <a:latin typeface="Times New Roman" pitchFamily="18" charset="0"/>
                <a:cs typeface="Lotus" pitchFamily="2" charset="-78"/>
              </a:rPr>
              <a:t>اصول هندسه ترسيمي و</a:t>
            </a:r>
            <a:endParaRPr lang="fa-IR" altLang="fa-IR" sz="6000" i="1">
              <a:solidFill>
                <a:srgbClr val="FF6600"/>
              </a:solidFill>
              <a:latin typeface="Times New Roman" pitchFamily="18" charset="0"/>
              <a:cs typeface="Lotus" pitchFamily="2" charset="-78"/>
            </a:endParaRPr>
          </a:p>
          <a:p>
            <a:pPr algn="ctr" rtl="1"/>
            <a:r>
              <a:rPr lang="ar-SA" altLang="fa-IR" sz="6000" i="1">
                <a:solidFill>
                  <a:srgbClr val="FF6600"/>
                </a:solidFill>
                <a:latin typeface="Times New Roman" pitchFamily="18" charset="0"/>
                <a:cs typeface="Lotus" pitchFamily="2" charset="-78"/>
              </a:rPr>
              <a:t> رسم تصاوير</a:t>
            </a:r>
          </a:p>
          <a:p>
            <a:pPr algn="ctr" rtl="1"/>
            <a:endParaRPr lang="en-US" altLang="fa-IR" sz="6000" i="1">
              <a:latin typeface="Times New Roman" pitchFamily="18" charset="0"/>
              <a:cs typeface="Lotus" pitchFamily="2" charset="-78"/>
            </a:endParaRPr>
          </a:p>
          <a:p>
            <a:pPr algn="l"/>
            <a:endParaRPr lang="en-US" altLang="fa-I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ChangeArrowheads="1"/>
          </p:cNvSpPr>
          <p:nvPr/>
        </p:nvSpPr>
        <p:spPr bwMode="auto">
          <a:xfrm>
            <a:off x="395288" y="620713"/>
            <a:ext cx="82819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شكل هر قطعه پيچيده و مفصل را مي توان به قطعات مجزايي با سطوح هندسي     ساده تقسيم كرد و براي مشخص تر شدن هر يك از اين قطعات مجزا، خطوط لبه اي كار را مشخص نمود كه كافي است با داشتن خطوط لبه اي و تبديل آنها به خطوط مستقيم و مي توان نقاط ابتدايي و انتهايي هر خط را به دست آورد در نتيجه داشتن نقاط رأس،  ابتدايي و انتهايي مي توان تمامي شكل هاي پيچيده را ساده و قابل درك نمود پس به صورت كلي مي توان گفت هر شكل از يك سري نقاط تشكيل شده كه با داشتن مشخصات اين نقاط و وصل كردن آنها به يكديگر شكل مورد نظر رسم مي گردد كه براي اين كار ما بايد بدانيم در فضا، هر نقطه داراي سه مشخصه است: 1ـ عرض از يك مبدأ مشخص، </a:t>
            </a:r>
            <a:r>
              <a:rPr lang="fa-IR" altLang="fa-IR" sz="2100" b="1">
                <a:solidFill>
                  <a:srgbClr val="3333FF"/>
                </a:solidFill>
                <a:latin typeface="Times New Roman" pitchFamily="18" charset="0"/>
                <a:cs typeface="Lotus" pitchFamily="2" charset="-78"/>
              </a:rPr>
              <a:t>2ـ </a:t>
            </a:r>
            <a:r>
              <a:rPr lang="ar-SA" altLang="fa-IR" sz="2100" b="1">
                <a:solidFill>
                  <a:srgbClr val="3333FF"/>
                </a:solidFill>
                <a:latin typeface="Times New Roman" pitchFamily="18" charset="0"/>
                <a:cs typeface="Lotus" pitchFamily="2" charset="-78"/>
              </a:rPr>
              <a:t>طول (بعد) </a:t>
            </a:r>
            <a:r>
              <a:rPr lang="fa-IR" altLang="fa-IR" sz="2100" b="1">
                <a:solidFill>
                  <a:srgbClr val="3333FF"/>
                </a:solidFill>
                <a:latin typeface="Times New Roman" pitchFamily="18" charset="0"/>
                <a:cs typeface="Lotus" pitchFamily="2" charset="-78"/>
              </a:rPr>
              <a:t>3ـ </a:t>
            </a:r>
            <a:r>
              <a:rPr lang="ar-SA" altLang="fa-IR" sz="2100" b="1">
                <a:solidFill>
                  <a:srgbClr val="3333FF"/>
                </a:solidFill>
                <a:latin typeface="Times New Roman" pitchFamily="18" charset="0"/>
                <a:cs typeface="Lotus" pitchFamily="2" charset="-78"/>
              </a:rPr>
              <a:t> ارتفاع</a:t>
            </a:r>
            <a:r>
              <a:rPr lang="en-US" altLang="fa-IR" sz="2100" b="1">
                <a:solidFill>
                  <a:srgbClr val="3333FF"/>
                </a:solidFill>
                <a:latin typeface="Times New Roman" pitchFamily="18" charset="0"/>
                <a:cs typeface="Lotus" pitchFamily="2" charset="-78"/>
              </a:rPr>
              <a:t>، (x,y,z) .</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a:p>
        </p:txBody>
      </p:sp>
      <p:sp>
        <p:nvSpPr>
          <p:cNvPr id="101383" name="Rectangle 7"/>
          <p:cNvSpPr>
            <a:spLocks noGrp="1" noChangeArrowheads="1"/>
          </p:cNvSpPr>
          <p:nvPr>
            <p:ph/>
          </p:nvPr>
        </p:nvSpPr>
        <p:spPr/>
        <p:txBody>
          <a:bodyPr/>
          <a:lstStyle/>
          <a:p>
            <a:endParaRPr lang="fa-IR" altLang="fa-I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2163" name="Rectangle 3"/>
          <p:cNvSpPr>
            <a:spLocks noChangeArrowheads="1"/>
          </p:cNvSpPr>
          <p:nvPr/>
        </p:nvSpPr>
        <p:spPr bwMode="auto">
          <a:xfrm>
            <a:off x="468313" y="620713"/>
            <a:ext cx="82819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fa-IR" altLang="fa-IR"/>
          </a:p>
        </p:txBody>
      </p:sp>
      <p:graphicFrame>
        <p:nvGraphicFramePr>
          <p:cNvPr id="732164" name="Object 4"/>
          <p:cNvGraphicFramePr>
            <a:graphicFrameLocks noGrp="1" noChangeAspect="1"/>
          </p:cNvGraphicFramePr>
          <p:nvPr>
            <p:ph/>
          </p:nvPr>
        </p:nvGraphicFramePr>
        <p:xfrm>
          <a:off x="1331913" y="692150"/>
          <a:ext cx="5973762" cy="6121400"/>
        </p:xfrm>
        <a:graphic>
          <a:graphicData uri="http://schemas.openxmlformats.org/presentationml/2006/ole">
            <mc:AlternateContent xmlns:mc="http://schemas.openxmlformats.org/markup-compatibility/2006">
              <mc:Choice xmlns:v="urn:schemas-microsoft-com:vml" Requires="v">
                <p:oleObj spid="_x0000_s732169"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3372" t="24557" r="31616" b="9532"/>
                      <a:stretch>
                        <a:fillRect/>
                      </a:stretch>
                    </p:blipFill>
                    <p:spPr bwMode="auto">
                      <a:xfrm>
                        <a:off x="1331913" y="692150"/>
                        <a:ext cx="5973762"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Rectangle 3"/>
          <p:cNvSpPr>
            <a:spLocks noChangeArrowheads="1"/>
          </p:cNvSpPr>
          <p:nvPr/>
        </p:nvSpPr>
        <p:spPr bwMode="auto">
          <a:xfrm>
            <a:off x="571500" y="446088"/>
            <a:ext cx="77454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مدادتراش</a:t>
            </a:r>
            <a:endParaRPr lang="en-US" altLang="fa-IR" sz="2500" b="1" i="1">
              <a:solidFill>
                <a:srgbClr val="CC0000"/>
              </a:solidFill>
              <a:latin typeface="Times New Roman" pitchFamily="18" charset="0"/>
              <a:cs typeface="Lotus" pitchFamily="2" charset="-78"/>
            </a:endParaRPr>
          </a:p>
          <a:p>
            <a:pPr algn="justLow" rtl="1"/>
            <a:endParaRPr lang="en-US" altLang="fa-IR" sz="2100" b="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مدادتراش ها ابزاري هستند كه در جهت تيز كردن نوك مدادها بكار مي روند و بر دو نوعند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1ـ </a:t>
            </a:r>
            <a:r>
              <a:rPr lang="ar-SA" altLang="fa-IR" sz="2100" b="1">
                <a:solidFill>
                  <a:srgbClr val="3333FF"/>
                </a:solidFill>
                <a:latin typeface="Times New Roman" pitchFamily="18" charset="0"/>
                <a:cs typeface="Lotus" pitchFamily="2" charset="-78"/>
              </a:rPr>
              <a:t>روميزي كه ممكن است دستي و يا برقي باشند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2ـ </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دستي كه داراي بدنه هايي از جنس فلز و يا پلاستيكي مي باشند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مقدار تيزي نوك مداد به ضخامت خطوط ترسيمي بستگي دارد، هر چه خطوط </a:t>
            </a:r>
          </a:p>
          <a:p>
            <a:pPr algn="justLow" rtl="1"/>
            <a:r>
              <a:rPr lang="ar-SA" altLang="fa-IR" sz="2100" b="1">
                <a:solidFill>
                  <a:srgbClr val="3333FF"/>
                </a:solidFill>
                <a:latin typeface="Times New Roman" pitchFamily="18" charset="0"/>
                <a:cs typeface="Lotus" pitchFamily="2" charset="-78"/>
              </a:rPr>
              <a:t>ترسيمي مورد نياز نازكتر باشند نوك مداد تيزتر خواهد بور و يا برعكس.</a:t>
            </a:r>
          </a:p>
          <a:p>
            <a:pPr rtl="1"/>
            <a:endParaRPr lang="en-US" altLang="fa-IR" sz="2100" b="1">
              <a:solidFill>
                <a:srgbClr val="3333FF"/>
              </a:solidFill>
              <a:latin typeface="Times New Roman" pitchFamily="18" charset="0"/>
              <a:cs typeface="Lotus" pitchFamily="2" charset="-78"/>
            </a:endParaRPr>
          </a:p>
          <a:p>
            <a:pPr rtl="1"/>
            <a:endParaRPr lang="en-US" altLang="fa-IR" b="1">
              <a:solidFill>
                <a:srgbClr val="3333FF"/>
              </a:solidFill>
            </a:endParaRPr>
          </a:p>
        </p:txBody>
      </p:sp>
      <p:pic>
        <p:nvPicPr>
          <p:cNvPr id="325636" name="Picture 4" descr="0001   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284538"/>
            <a:ext cx="2193925" cy="30845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ChangeArrowheads="1"/>
          </p:cNvSpPr>
          <p:nvPr/>
        </p:nvSpPr>
        <p:spPr bwMode="auto">
          <a:xfrm>
            <a:off x="611188" y="6921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Lotus" pitchFamily="2" charset="-78"/>
            </a:endParaRPr>
          </a:p>
          <a:p>
            <a:pPr algn="justLow" rtl="1"/>
            <a:r>
              <a:rPr lang="fa-IR" altLang="fa-IR" sz="2500" b="1" i="1">
                <a:solidFill>
                  <a:srgbClr val="CC0000"/>
                </a:solidFill>
                <a:latin typeface="Times New Roman" pitchFamily="18" charset="0"/>
                <a:cs typeface="Lotus" pitchFamily="2" charset="-78"/>
              </a:rPr>
              <a:t>1ـ </a:t>
            </a:r>
            <a:r>
              <a:rPr lang="ar-SA" altLang="fa-IR" sz="2500" b="1" i="1">
                <a:solidFill>
                  <a:srgbClr val="CC0000"/>
                </a:solidFill>
                <a:latin typeface="Times New Roman" pitchFamily="18" charset="0"/>
                <a:cs typeface="Lotus" pitchFamily="2" charset="-78"/>
              </a:rPr>
              <a:t>تصوير نقطه فضايي بر روي يك صفحه تصوير</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نقطه دلخواه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 صفحه دلخواه</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را درنظر مي گيريم تصوير اين نقطه بر روي صفحة فوق برابر است با محل برخورد عمودي از آن نقطه، بر صفحه مذكور كه اين اثر در روي صفحة فوق تصوير آن نقطه بر صفحه</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است</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cs typeface="Lotus" pitchFamily="2" charset="-78"/>
            </a:endParaRPr>
          </a:p>
        </p:txBody>
      </p:sp>
      <p:graphicFrame>
        <p:nvGraphicFramePr>
          <p:cNvPr id="102405" name="Object 5"/>
          <p:cNvGraphicFramePr>
            <a:graphicFrameLocks noGrp="1" noChangeAspect="1"/>
          </p:cNvGraphicFramePr>
          <p:nvPr>
            <p:ph/>
          </p:nvPr>
        </p:nvGraphicFramePr>
        <p:xfrm>
          <a:off x="1476375" y="3213100"/>
          <a:ext cx="3382963" cy="2808288"/>
        </p:xfrm>
        <a:graphic>
          <a:graphicData uri="http://schemas.openxmlformats.org/presentationml/2006/ole">
            <mc:AlternateContent xmlns:mc="http://schemas.openxmlformats.org/markup-compatibility/2006">
              <mc:Choice xmlns:v="urn:schemas-microsoft-com:vml" Requires="v">
                <p:oleObj spid="_x0000_s10241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8877" t="17682" r="30016" b="19632"/>
                      <a:stretch>
                        <a:fillRect/>
                      </a:stretch>
                    </p:blipFill>
                    <p:spPr bwMode="auto">
                      <a:xfrm>
                        <a:off x="1476375" y="3213100"/>
                        <a:ext cx="3382963"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684213" y="836613"/>
            <a:ext cx="77914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500" b="1" i="1">
                <a:solidFill>
                  <a:srgbClr val="CC0000"/>
                </a:solidFill>
                <a:latin typeface="Times New Roman" pitchFamily="18" charset="0"/>
                <a:cs typeface="Lotus" pitchFamily="2" charset="-78"/>
              </a:rPr>
              <a:t>2ـ </a:t>
            </a:r>
            <a:r>
              <a:rPr lang="ar-SA" altLang="fa-IR" sz="2500" b="1" i="1">
                <a:solidFill>
                  <a:srgbClr val="CC0000"/>
                </a:solidFill>
                <a:latin typeface="Times New Roman" pitchFamily="18" charset="0"/>
                <a:cs typeface="Lotus" pitchFamily="2" charset="-78"/>
              </a:rPr>
              <a:t>تصوير نقطه فضايي بر روي دو صفحه عمود بر هم</a:t>
            </a:r>
            <a:endParaRPr lang="fa-IR"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اگر دو صفحه</a:t>
            </a:r>
            <a:r>
              <a:rPr lang="en-US" altLang="fa-IR" sz="2100" b="1">
                <a:solidFill>
                  <a:srgbClr val="3333FF"/>
                </a:solidFill>
                <a:latin typeface="Times New Roman" pitchFamily="18" charset="0"/>
                <a:cs typeface="Lotus" pitchFamily="2" charset="-78"/>
              </a:rPr>
              <a:t> V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را طوري انتخاب كنيم كه اين دو صفحه بر يكديگر عمود باشند بنابراين فصل مشترك اين دو صفحه خطي است بنام</a:t>
            </a:r>
            <a:r>
              <a:rPr lang="en-US" altLang="fa-IR" sz="2100" b="1">
                <a:solidFill>
                  <a:srgbClr val="3333FF"/>
                </a:solidFill>
                <a:latin typeface="Times New Roman" pitchFamily="18" charset="0"/>
                <a:cs typeface="Lotus" pitchFamily="2" charset="-78"/>
              </a:rPr>
              <a:t> ox </a:t>
            </a:r>
            <a:r>
              <a:rPr lang="ar-SA" altLang="fa-IR" sz="2100" b="1">
                <a:solidFill>
                  <a:srgbClr val="3333FF"/>
                </a:solidFill>
                <a:latin typeface="Times New Roman" pitchFamily="18" charset="0"/>
                <a:cs typeface="Lotus" pitchFamily="2" charset="-78"/>
              </a:rPr>
              <a:t>كه اگر ما تصوير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را بر روي دو صفحه</a:t>
            </a:r>
            <a:r>
              <a:rPr lang="en-US" altLang="fa-IR" sz="2100" b="1">
                <a:solidFill>
                  <a:srgbClr val="3333FF"/>
                </a:solidFill>
                <a:latin typeface="Times New Roman" pitchFamily="18" charset="0"/>
                <a:cs typeface="Lotus" pitchFamily="2" charset="-78"/>
              </a:rPr>
              <a:t> V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بخواهيم بايد از آن نقطه دو عمود جداگانه بر روي اين دو صفحه رسم كنيم و آثار آن را بر روي دو صفحه پيدا كنيم كه در اين صورت اگر تصوير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را بر صفحه</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با</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نشان دهيم و تصوير همان نقطه را بر صفحه</a:t>
            </a:r>
            <a:r>
              <a:rPr lang="en-US" altLang="fa-IR" sz="2100" b="1">
                <a:solidFill>
                  <a:srgbClr val="3333FF"/>
                </a:solidFill>
                <a:latin typeface="Times New Roman" pitchFamily="18" charset="0"/>
                <a:cs typeface="Lotus" pitchFamily="2" charset="-78"/>
              </a:rPr>
              <a:t> V </a:t>
            </a:r>
            <a:r>
              <a:rPr lang="ar-SA" altLang="fa-IR" sz="2100" b="1">
                <a:solidFill>
                  <a:srgbClr val="3333FF"/>
                </a:solidFill>
                <a:latin typeface="Times New Roman" pitchFamily="18" charset="0"/>
                <a:cs typeface="Lotus" pitchFamily="2" charset="-78"/>
              </a:rPr>
              <a:t>با</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نمايش داده شود و تصوير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را بر خط</a:t>
            </a:r>
            <a:r>
              <a:rPr lang="en-US" altLang="fa-IR" sz="2100" b="1">
                <a:solidFill>
                  <a:srgbClr val="3333FF"/>
                </a:solidFill>
                <a:latin typeface="Times New Roman" pitchFamily="18" charset="0"/>
                <a:cs typeface="Lotus" pitchFamily="2" charset="-78"/>
              </a:rPr>
              <a:t> ox </a:t>
            </a:r>
            <a:r>
              <a:rPr lang="ar-SA" altLang="fa-IR" sz="2100" b="1">
                <a:solidFill>
                  <a:srgbClr val="3333FF"/>
                </a:solidFill>
                <a:latin typeface="Times New Roman" pitchFamily="18" charset="0"/>
                <a:cs typeface="Lotus" pitchFamily="2" charset="-78"/>
              </a:rPr>
              <a:t>به نام</a:t>
            </a:r>
            <a:r>
              <a:rPr lang="en-US" altLang="fa-IR" sz="2100" b="1">
                <a:solidFill>
                  <a:srgbClr val="3333FF"/>
                </a:solidFill>
                <a:latin typeface="Times New Roman" pitchFamily="18" charset="0"/>
                <a:cs typeface="Lotus" pitchFamily="2" charset="-78"/>
              </a:rPr>
              <a:t> ax  </a:t>
            </a:r>
            <a:r>
              <a:rPr lang="ar-SA" altLang="fa-IR" sz="2100" b="1">
                <a:solidFill>
                  <a:srgbClr val="3333FF"/>
                </a:solidFill>
                <a:latin typeface="Times New Roman" pitchFamily="18" charset="0"/>
                <a:cs typeface="Lotus" pitchFamily="2" charset="-78"/>
              </a:rPr>
              <a:t>بناميم در مي يابيم كه</a:t>
            </a:r>
            <a:r>
              <a:rPr lang="en-US" altLang="fa-IR" sz="2100" b="1">
                <a:solidFill>
                  <a:srgbClr val="3333FF"/>
                </a:solidFill>
                <a:latin typeface="Times New Roman" pitchFamily="18" charset="0"/>
                <a:cs typeface="Lotus" pitchFamily="2" charset="-78"/>
              </a:rPr>
              <a:t>:</a:t>
            </a:r>
            <a:endParaRPr lang="fa-IR" altLang="fa-IR" sz="2100" b="1">
              <a:solidFill>
                <a:srgbClr val="3333FF"/>
              </a:solidFill>
              <a:latin typeface="Times New Roman" pitchFamily="18" charset="0"/>
              <a:cs typeface="Lotus" pitchFamily="2" charset="-78"/>
            </a:endParaRPr>
          </a:p>
          <a:p>
            <a:pPr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a:t>
            </a:r>
            <a:r>
              <a:rPr lang="en-US" altLang="fa-IR" sz="2100" b="1">
                <a:solidFill>
                  <a:srgbClr val="3333FF"/>
                </a:solidFill>
                <a:cs typeface="Lotus" pitchFamily="2" charset="-78"/>
              </a:rPr>
              <a:t>aax</a:t>
            </a:r>
            <a:r>
              <a:rPr lang="ar-SA" altLang="fa-IR" sz="2100" b="1">
                <a:solidFill>
                  <a:srgbClr val="3333FF"/>
                </a:solidFill>
                <a:cs typeface="Lotus" pitchFamily="2" charset="-78"/>
              </a:rPr>
              <a:t>= </a:t>
            </a:r>
            <a:r>
              <a:rPr lang="en-US" altLang="fa-IR" sz="2100" b="1">
                <a:solidFill>
                  <a:srgbClr val="3333FF"/>
                </a:solidFill>
                <a:cs typeface="Lotus" pitchFamily="2" charset="-78"/>
              </a:rPr>
              <a:t>Aa</a:t>
            </a:r>
            <a:r>
              <a:rPr lang="en-US" altLang="fa-IR" sz="2100" b="1">
                <a:solidFill>
                  <a:srgbClr val="3333FF"/>
                </a:solidFill>
              </a:rPr>
              <a:t>′</a:t>
            </a:r>
            <a:r>
              <a:rPr lang="ar-SA" altLang="fa-IR" sz="2100" b="1">
                <a:solidFill>
                  <a:srgbClr val="3333FF"/>
                </a:solidFill>
                <a:cs typeface="Lotus" pitchFamily="2" charset="-78"/>
              </a:rPr>
              <a:t>  </a:t>
            </a:r>
          </a:p>
          <a:p>
            <a:pPr rtl="1"/>
            <a:r>
              <a:rPr lang="ar-SA" altLang="fa-IR" sz="2100" b="1">
                <a:solidFill>
                  <a:srgbClr val="3333FF"/>
                </a:solidFill>
                <a:cs typeface="Lotus" pitchFamily="2" charset="-78"/>
              </a:rPr>
              <a:t> ب</a:t>
            </a:r>
            <a:r>
              <a:rPr lang="fa-IR" altLang="fa-IR" sz="2100" b="1">
                <a:solidFill>
                  <a:srgbClr val="3333FF"/>
                </a:solidFill>
                <a:cs typeface="Lotus" pitchFamily="2" charset="-78"/>
              </a:rPr>
              <a:t> ـ</a:t>
            </a:r>
            <a:r>
              <a:rPr lang="ar-SA" altLang="fa-IR" sz="2100" b="1">
                <a:solidFill>
                  <a:srgbClr val="3333FF"/>
                </a:solidFill>
                <a:cs typeface="Lotus" pitchFamily="2" charset="-78"/>
              </a:rPr>
              <a:t>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ax</a:t>
            </a:r>
            <a:r>
              <a:rPr lang="ar-SA" altLang="fa-IR" sz="2100" b="1">
                <a:solidFill>
                  <a:srgbClr val="3333FF"/>
                </a:solidFill>
                <a:cs typeface="Lotus" pitchFamily="2" charset="-78"/>
              </a:rPr>
              <a:t>= </a:t>
            </a:r>
            <a:r>
              <a:rPr lang="en-US" altLang="fa-IR" sz="2100" b="1">
                <a:solidFill>
                  <a:srgbClr val="3333FF"/>
                </a:solidFill>
                <a:cs typeface="Lotus" pitchFamily="2" charset="-78"/>
              </a:rPr>
              <a:t>Aa</a:t>
            </a:r>
          </a:p>
        </p:txBody>
      </p:sp>
      <p:graphicFrame>
        <p:nvGraphicFramePr>
          <p:cNvPr id="103429" name="Object 5"/>
          <p:cNvGraphicFramePr>
            <a:graphicFrameLocks noGrp="1" noChangeAspect="1"/>
          </p:cNvGraphicFramePr>
          <p:nvPr>
            <p:ph/>
          </p:nvPr>
        </p:nvGraphicFramePr>
        <p:xfrm>
          <a:off x="1044575" y="3644900"/>
          <a:ext cx="5111750" cy="2871788"/>
        </p:xfrm>
        <a:graphic>
          <a:graphicData uri="http://schemas.openxmlformats.org/presentationml/2006/ole">
            <mc:AlternateContent xmlns:mc="http://schemas.openxmlformats.org/markup-compatibility/2006">
              <mc:Choice xmlns:v="urn:schemas-microsoft-com:vml" Requires="v">
                <p:oleObj spid="_x0000_s10343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2009" t="19737" r="14120" b="14351"/>
                      <a:stretch>
                        <a:fillRect/>
                      </a:stretch>
                    </p:blipFill>
                    <p:spPr bwMode="auto">
                      <a:xfrm>
                        <a:off x="1044575" y="3644900"/>
                        <a:ext cx="5111750"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684213" y="1169988"/>
            <a:ext cx="784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اگر اين صفحه را طوري انتخاب كنيم كه صفحات موازي افق باشد در نتيجه صفحه دوم عمود بر سطح افق قرار مي گيرد كه در اين صورت به صفحه</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صفحه افق</a:t>
            </a:r>
            <a:r>
              <a:rPr lang="en-US" altLang="fa-IR" sz="2100" b="1">
                <a:solidFill>
                  <a:srgbClr val="3333FF"/>
                </a:solidFill>
                <a:latin typeface="Times New Roman" pitchFamily="18" charset="0"/>
                <a:cs typeface="Lotus" pitchFamily="2" charset="-78"/>
              </a:rPr>
              <a:t> (Horizantal) </a:t>
            </a:r>
            <a:r>
              <a:rPr lang="ar-SA" altLang="fa-IR" sz="2100" b="1">
                <a:solidFill>
                  <a:srgbClr val="3333FF"/>
                </a:solidFill>
                <a:latin typeface="Times New Roman" pitchFamily="18" charset="0"/>
                <a:cs typeface="Lotus" pitchFamily="2" charset="-78"/>
              </a:rPr>
              <a:t>و صفحه عمود بر افق را صفحه قائم به نام</a:t>
            </a:r>
            <a:r>
              <a:rPr lang="en-US" altLang="fa-IR" sz="2100" b="1">
                <a:solidFill>
                  <a:srgbClr val="3333FF"/>
                </a:solidFill>
                <a:latin typeface="Times New Roman" pitchFamily="18" charset="0"/>
                <a:cs typeface="Lotus" pitchFamily="2" charset="-78"/>
              </a:rPr>
              <a:t> V (Vertical)</a:t>
            </a:r>
            <a:r>
              <a:rPr lang="ar-SA" altLang="fa-IR" sz="2100" b="1">
                <a:solidFill>
                  <a:srgbClr val="3333FF"/>
                </a:solidFill>
                <a:latin typeface="Times New Roman" pitchFamily="18" charset="0"/>
                <a:cs typeface="Lotus" pitchFamily="2" charset="-78"/>
              </a:rPr>
              <a:t>مي نامند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تصوير بر صفحه افقي</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را تصوير افقي يا بالاي نقطه و تصوير بر صفحه قائم را تصوير قائم يا روبرو مي نامند</a:t>
            </a:r>
            <a:r>
              <a:rPr lang="en-US" altLang="fa-IR" sz="2100" b="1">
                <a:solidFill>
                  <a:srgbClr val="3333FF"/>
                </a:solidFill>
                <a:latin typeface="Times New Roman" pitchFamily="18" charset="0"/>
                <a:cs typeface="Lotus" pitchFamily="2" charset="-78"/>
              </a:rPr>
              <a:t>.</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5" name="Rectangle 3"/>
          <p:cNvSpPr>
            <a:spLocks noChangeArrowheads="1"/>
          </p:cNvSpPr>
          <p:nvPr/>
        </p:nvSpPr>
        <p:spPr bwMode="auto">
          <a:xfrm>
            <a:off x="684213" y="765175"/>
            <a:ext cx="784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مطابق شكل</a:t>
            </a:r>
            <a:r>
              <a:rPr lang="en-US" altLang="fa-IR" sz="2100" b="1">
                <a:solidFill>
                  <a:srgbClr val="3333FF"/>
                </a:solidFill>
                <a:latin typeface="Times New Roman" pitchFamily="18" charset="0"/>
                <a:cs typeface="Lotus" pitchFamily="2" charset="-78"/>
              </a:rPr>
              <a:t> (a)‌</a:t>
            </a:r>
            <a:r>
              <a:rPr lang="ar-SA" altLang="fa-IR" sz="2100" b="1">
                <a:solidFill>
                  <a:srgbClr val="3333FF"/>
                </a:solidFill>
                <a:latin typeface="Times New Roman" pitchFamily="18" charset="0"/>
                <a:cs typeface="Lotus" pitchFamily="2" charset="-78"/>
              </a:rPr>
              <a:t>اگر صفحه اي كه از سه نقطه</a:t>
            </a:r>
            <a:r>
              <a:rPr lang="en-US" altLang="fa-IR" sz="2100" b="1">
                <a:solidFill>
                  <a:srgbClr val="3333FF"/>
                </a:solidFill>
                <a:latin typeface="Times New Roman" pitchFamily="18" charset="0"/>
                <a:cs typeface="Lotus" pitchFamily="2" charset="-78"/>
              </a:rPr>
              <a:t> xoz </a:t>
            </a:r>
            <a:r>
              <a:rPr lang="ar-SA" altLang="fa-IR" sz="2100" b="1">
                <a:solidFill>
                  <a:srgbClr val="3333FF"/>
                </a:solidFill>
                <a:latin typeface="Times New Roman" pitchFamily="18" charset="0"/>
                <a:cs typeface="Lotus" pitchFamily="2" charset="-78"/>
              </a:rPr>
              <a:t>تشكيل گرديده صفحه قائم و صفحه</a:t>
            </a:r>
            <a:r>
              <a:rPr lang="en-US" altLang="fa-IR" sz="2100" b="1">
                <a:solidFill>
                  <a:srgbClr val="3333FF"/>
                </a:solidFill>
                <a:latin typeface="Times New Roman" pitchFamily="18" charset="0"/>
                <a:cs typeface="Lotus" pitchFamily="2" charset="-78"/>
              </a:rPr>
              <a:t> xoy </a:t>
            </a:r>
            <a:r>
              <a:rPr lang="ar-SA" altLang="fa-IR" sz="2100" b="1">
                <a:solidFill>
                  <a:srgbClr val="3333FF"/>
                </a:solidFill>
                <a:latin typeface="Times New Roman" pitchFamily="18" charset="0"/>
                <a:cs typeface="Lotus" pitchFamily="2" charset="-78"/>
              </a:rPr>
              <a:t>را صفحه قائم نمايش دار كه اگر صفحه</a:t>
            </a:r>
            <a:r>
              <a:rPr lang="en-US" altLang="fa-IR" sz="2100" b="1">
                <a:solidFill>
                  <a:srgbClr val="3333FF"/>
                </a:solidFill>
                <a:latin typeface="Times New Roman" pitchFamily="18" charset="0"/>
                <a:cs typeface="Lotus" pitchFamily="2" charset="-78"/>
              </a:rPr>
              <a:t> V </a:t>
            </a:r>
            <a:r>
              <a:rPr lang="ar-SA" altLang="fa-IR" sz="2100" b="1">
                <a:solidFill>
                  <a:srgbClr val="3333FF"/>
                </a:solidFill>
                <a:latin typeface="Times New Roman" pitchFamily="18" charset="0"/>
                <a:cs typeface="Lotus" pitchFamily="2" charset="-78"/>
              </a:rPr>
              <a:t>را ثابت نگه داشته و صفحه افقي</a:t>
            </a:r>
            <a:r>
              <a:rPr lang="en-US" altLang="fa-IR" sz="2100" b="1">
                <a:solidFill>
                  <a:srgbClr val="3333FF"/>
                </a:solidFill>
                <a:latin typeface="Times New Roman" pitchFamily="18" charset="0"/>
                <a:cs typeface="Lotus" pitchFamily="2" charset="-78"/>
              </a:rPr>
              <a:t> H </a:t>
            </a:r>
            <a:r>
              <a:rPr lang="ar-SA" altLang="fa-IR" sz="2100" b="1">
                <a:solidFill>
                  <a:srgbClr val="3333FF"/>
                </a:solidFill>
                <a:latin typeface="Times New Roman" pitchFamily="18" charset="0"/>
                <a:cs typeface="Lotus" pitchFamily="2" charset="-78"/>
              </a:rPr>
              <a:t>را 90 درجه چرخانده به صورتي كه دو صفحه بر روي يكديگر قرار گيرند شكل (ط) در اين صورت دو تصوير افقي و قائم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براي اين دو صفحه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a:t>
            </a:r>
            <a:r>
              <a:rPr lang="en-US" altLang="fa-IR" b="1">
                <a:solidFill>
                  <a:srgbClr val="3333FF"/>
                </a:solidFill>
              </a:rPr>
              <a:t>a′</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مشخص</a:t>
            </a:r>
            <a:r>
              <a:rPr lang="fa-IR" altLang="fa-IR" sz="2100" b="1">
                <a:solidFill>
                  <a:srgbClr val="3333FF"/>
                </a:solidFill>
                <a:latin typeface="Times New Roman" pitchFamily="18" charset="0"/>
                <a:cs typeface="Lotus" pitchFamily="2" charset="-78"/>
              </a:rPr>
              <a:t/>
            </a:r>
            <a:br>
              <a:rPr lang="fa-IR" altLang="fa-IR" sz="2100" b="1">
                <a:solidFill>
                  <a:srgbClr val="3333FF"/>
                </a:solidFill>
                <a:latin typeface="Times New Roman" pitchFamily="18" charset="0"/>
                <a:cs typeface="Lotus" pitchFamily="2" charset="-78"/>
              </a:rPr>
            </a:br>
            <a:r>
              <a:rPr lang="ar-SA" altLang="fa-IR" sz="2100" b="1">
                <a:solidFill>
                  <a:srgbClr val="3333FF"/>
                </a:solidFill>
                <a:latin typeface="Times New Roman" pitchFamily="18" charset="0"/>
                <a:cs typeface="Lotus" pitchFamily="2" charset="-78"/>
              </a:rPr>
              <a:t> م</a:t>
            </a:r>
            <a:r>
              <a:rPr lang="fa-IR" altLang="fa-IR" sz="2100" b="1">
                <a:solidFill>
                  <a:srgbClr val="3333FF"/>
                </a:solidFill>
                <a:latin typeface="Times New Roman" pitchFamily="18" charset="0"/>
                <a:cs typeface="Lotus" pitchFamily="2" charset="-78"/>
              </a:rPr>
              <a:t>ی</a:t>
            </a:r>
            <a:r>
              <a:rPr lang="ar-SA" altLang="fa-IR" sz="2100" b="1">
                <a:solidFill>
                  <a:srgbClr val="3333FF"/>
                </a:solidFill>
                <a:latin typeface="Times New Roman" pitchFamily="18" charset="0"/>
                <a:cs typeface="Lotus" pitchFamily="2" charset="-78"/>
              </a:rPr>
              <a:t> گردد</a:t>
            </a:r>
            <a:r>
              <a:rPr lang="fa-IR" altLang="fa-IR" sz="2100" b="1">
                <a:solidFill>
                  <a:srgbClr val="3333FF"/>
                </a:solidFill>
                <a:latin typeface="Times New Roman" pitchFamily="18" charset="0"/>
                <a:cs typeface="Lotus" pitchFamily="2" charset="-78"/>
              </a:rPr>
              <a:t>.</a:t>
            </a:r>
            <a:endParaRPr lang="en-US" altLang="fa-IR" sz="2100" b="1">
              <a:solidFill>
                <a:srgbClr val="3333FF"/>
              </a:solidFill>
              <a:latin typeface="Times New Roman" pitchFamily="18" charset="0"/>
              <a:cs typeface="Lotus" pitchFamily="2" charset="-78"/>
            </a:endParaRPr>
          </a:p>
        </p:txBody>
      </p:sp>
      <p:graphicFrame>
        <p:nvGraphicFramePr>
          <p:cNvPr id="366597" name="Object 5"/>
          <p:cNvGraphicFramePr>
            <a:graphicFrameLocks noGrp="1" noChangeAspect="1"/>
          </p:cNvGraphicFramePr>
          <p:nvPr>
            <p:ph/>
          </p:nvPr>
        </p:nvGraphicFramePr>
        <p:xfrm>
          <a:off x="827088" y="2824163"/>
          <a:ext cx="4537075" cy="3629025"/>
        </p:xfrm>
        <a:graphic>
          <a:graphicData uri="http://schemas.openxmlformats.org/presentationml/2006/ole">
            <mc:AlternateContent xmlns:mc="http://schemas.openxmlformats.org/markup-compatibility/2006">
              <mc:Choice xmlns:v="urn:schemas-microsoft-com:vml" Requires="v">
                <p:oleObj spid="_x0000_s36660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1123" t="37421" r="48245" b="17577"/>
                      <a:stretch>
                        <a:fillRect/>
                      </a:stretch>
                    </p:blipFill>
                    <p:spPr bwMode="auto">
                      <a:xfrm>
                        <a:off x="827088" y="2824163"/>
                        <a:ext cx="453707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p:cNvSpPr>
            <a:spLocks noChangeArrowheads="1"/>
          </p:cNvSpPr>
          <p:nvPr/>
        </p:nvSpPr>
        <p:spPr bwMode="auto">
          <a:xfrm>
            <a:off x="611188" y="549275"/>
            <a:ext cx="7848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latin typeface="Times New Roman" pitchFamily="18" charset="0"/>
                <a:cs typeface="Lotus" pitchFamily="2" charset="-78"/>
              </a:rPr>
              <a:t>صفحات تصوير</a:t>
            </a:r>
            <a:endParaRPr lang="fa-IR"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در شكل  اگر بخواهيم تصوير نقطه</a:t>
            </a:r>
            <a:r>
              <a:rPr lang="en-US" altLang="fa-IR" sz="2100" b="1">
                <a:solidFill>
                  <a:srgbClr val="3333FF"/>
                </a:solidFill>
                <a:latin typeface="Times New Roman" pitchFamily="18" charset="0"/>
                <a:cs typeface="Lotus" pitchFamily="2" charset="-78"/>
              </a:rPr>
              <a:t> b </a:t>
            </a:r>
            <a:r>
              <a:rPr lang="ar-SA" altLang="fa-IR" sz="2100" b="1">
                <a:solidFill>
                  <a:srgbClr val="3333FF"/>
                </a:solidFill>
                <a:latin typeface="Times New Roman" pitchFamily="18" charset="0"/>
                <a:cs typeface="Lotus" pitchFamily="2" charset="-78"/>
              </a:rPr>
              <a:t>را مشخص كنيم مي بينيم كه مطابق شكل</a:t>
            </a:r>
            <a:r>
              <a:rPr lang="en-US" altLang="fa-IR" sz="2100" b="1">
                <a:solidFill>
                  <a:srgbClr val="3333FF"/>
                </a:solidFill>
                <a:latin typeface="Times New Roman" pitchFamily="18" charset="0"/>
                <a:cs typeface="Lotus" pitchFamily="2" charset="-78"/>
              </a:rPr>
              <a:t> (b) </a:t>
            </a:r>
            <a:r>
              <a:rPr lang="ar-SA" altLang="fa-IR" sz="2100" b="1">
                <a:solidFill>
                  <a:srgbClr val="3333FF"/>
                </a:solidFill>
                <a:latin typeface="Times New Roman" pitchFamily="18" charset="0"/>
                <a:cs typeface="Lotus" pitchFamily="2" charset="-78"/>
              </a:rPr>
              <a:t>نيز، اين نقطه داراي تصويري مانند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دارد به صورتي كه تصوير افقي نقطه</a:t>
            </a:r>
            <a:r>
              <a:rPr lang="en-US" altLang="fa-IR" sz="2100" b="1">
                <a:solidFill>
                  <a:srgbClr val="3333FF"/>
                </a:solidFill>
                <a:latin typeface="Times New Roman" pitchFamily="18" charset="0"/>
                <a:cs typeface="Lotus" pitchFamily="2" charset="-78"/>
              </a:rPr>
              <a:t> b </a:t>
            </a:r>
            <a:r>
              <a:rPr lang="ar-SA" altLang="fa-IR" sz="2100" b="1">
                <a:solidFill>
                  <a:srgbClr val="3333FF"/>
                </a:solidFill>
                <a:latin typeface="Times New Roman" pitchFamily="18" charset="0"/>
                <a:cs typeface="Lotus" pitchFamily="2" charset="-78"/>
              </a:rPr>
              <a:t>برابر نقطه تصوير افقي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 تصوير قائم نقطه</a:t>
            </a:r>
            <a:r>
              <a:rPr lang="en-US" altLang="fa-IR" sz="2100" b="1">
                <a:solidFill>
                  <a:srgbClr val="3333FF"/>
                </a:solidFill>
                <a:latin typeface="Times New Roman" pitchFamily="18" charset="0"/>
                <a:cs typeface="Lotus" pitchFamily="2" charset="-78"/>
              </a:rPr>
              <a:t> B </a:t>
            </a:r>
            <a:r>
              <a:rPr lang="ar-SA" altLang="fa-IR" sz="2100" b="1">
                <a:solidFill>
                  <a:srgbClr val="3333FF"/>
                </a:solidFill>
                <a:latin typeface="Times New Roman" pitchFamily="18" charset="0"/>
                <a:cs typeface="Lotus" pitchFamily="2" charset="-78"/>
              </a:rPr>
              <a:t>براي تصوير افقي نقطه</a:t>
            </a:r>
            <a:r>
              <a:rPr lang="en-US" altLang="fa-IR" sz="2100" b="1">
                <a:solidFill>
                  <a:srgbClr val="3333FF"/>
                </a:solidFill>
                <a:latin typeface="Times New Roman" pitchFamily="18" charset="0"/>
                <a:cs typeface="Lotus" pitchFamily="2" charset="-78"/>
              </a:rPr>
              <a:t> B . </a:t>
            </a:r>
            <a:r>
              <a:rPr lang="ar-SA" altLang="fa-IR" sz="2100" b="1">
                <a:solidFill>
                  <a:srgbClr val="3333FF"/>
                </a:solidFill>
                <a:latin typeface="Times New Roman" pitchFamily="18" charset="0"/>
                <a:cs typeface="Lotus" pitchFamily="2" charset="-78"/>
              </a:rPr>
              <a:t>در نتيجه مطابق شكل در مي يابيم</a:t>
            </a:r>
            <a:r>
              <a:rPr lang="en-US" altLang="fa-IR" sz="2100" b="1">
                <a:solidFill>
                  <a:srgbClr val="3333FF"/>
                </a:solidFill>
                <a:latin typeface="Times New Roman" pitchFamily="18" charset="0"/>
                <a:cs typeface="Lotus" pitchFamily="2" charset="-78"/>
              </a:rPr>
              <a:t> b′b</a:t>
            </a:r>
            <a:r>
              <a:rPr lang="en-US" altLang="fa-IR" sz="2100" b="1" baseline="-25000">
                <a:solidFill>
                  <a:srgbClr val="3333FF"/>
                </a:solidFill>
                <a:latin typeface="Times New Roman" pitchFamily="18" charset="0"/>
                <a:cs typeface="Lotus" pitchFamily="2" charset="-78"/>
              </a:rPr>
              <a:t>x</a:t>
            </a:r>
            <a:r>
              <a:rPr lang="en-US" altLang="fa-IR" sz="2100" b="1">
                <a:solidFill>
                  <a:srgbClr val="3333FF"/>
                </a:solidFill>
                <a:latin typeface="Times New Roman" pitchFamily="18" charset="0"/>
                <a:cs typeface="Lotus" pitchFamily="2" charset="-78"/>
              </a:rPr>
              <a:t>= a′a</a:t>
            </a:r>
            <a:r>
              <a:rPr lang="en-US" altLang="fa-IR" sz="2100" b="1" baseline="-25000">
                <a:solidFill>
                  <a:srgbClr val="3333FF"/>
                </a:solidFill>
                <a:latin typeface="Times New Roman" pitchFamily="18" charset="0"/>
                <a:cs typeface="Lotus" pitchFamily="2" charset="-78"/>
              </a:rPr>
              <a:t>x</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و همچنين</a:t>
            </a:r>
            <a:r>
              <a:rPr lang="en-US" altLang="fa-IR" sz="2100" b="1">
                <a:solidFill>
                  <a:srgbClr val="3333FF"/>
                </a:solidFill>
                <a:latin typeface="Times New Roman" pitchFamily="18" charset="0"/>
                <a:cs typeface="Lotus" pitchFamily="2" charset="-78"/>
              </a:rPr>
              <a:t> bb</a:t>
            </a:r>
            <a:r>
              <a:rPr lang="en-US" altLang="fa-IR" sz="2100" b="1" baseline="-25000">
                <a:solidFill>
                  <a:srgbClr val="3333FF"/>
                </a:solidFill>
                <a:latin typeface="Times New Roman" pitchFamily="18" charset="0"/>
                <a:cs typeface="Lotus" pitchFamily="2" charset="-78"/>
              </a:rPr>
              <a:t>x</a:t>
            </a:r>
            <a:r>
              <a:rPr lang="en-US" altLang="fa-IR" sz="2100" b="1">
                <a:solidFill>
                  <a:srgbClr val="3333FF"/>
                </a:solidFill>
                <a:latin typeface="Times New Roman" pitchFamily="18" charset="0"/>
                <a:cs typeface="Lotus" pitchFamily="2" charset="-78"/>
              </a:rPr>
              <a:t>= aa</a:t>
            </a:r>
            <a:r>
              <a:rPr lang="en-US" altLang="fa-IR" sz="2100" b="1" baseline="-25000">
                <a:solidFill>
                  <a:srgbClr val="3333FF"/>
                </a:solidFill>
                <a:latin typeface="Times New Roman" pitchFamily="18" charset="0"/>
                <a:cs typeface="Lotus" pitchFamily="2" charset="-78"/>
              </a:rPr>
              <a:t>x</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در صورتي كه اين دو نقطه در فضا دو نقطه جدا هستند ولي در تصاوير قائم و افقي با هم منطبق هستند بنابراين براي از بين بردن اين نقص نياز به يك مؤلفه ديگر به جز تصوير افقي و قائم داريم به صورتي كه در تصوير دوم جاي اين دو نقطه و تفاوت قرارگيري اين دو نقطه در فضا مشخص</a:t>
            </a:r>
            <a:r>
              <a:rPr lang="fa-IR"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شود</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endParaRPr>
          </a:p>
        </p:txBody>
      </p:sp>
      <p:graphicFrame>
        <p:nvGraphicFramePr>
          <p:cNvPr id="106501" name="Object 5"/>
          <p:cNvGraphicFramePr>
            <a:graphicFrameLocks noGrp="1" noChangeAspect="1"/>
          </p:cNvGraphicFramePr>
          <p:nvPr>
            <p:ph/>
          </p:nvPr>
        </p:nvGraphicFramePr>
        <p:xfrm>
          <a:off x="468313" y="3644900"/>
          <a:ext cx="4321175" cy="2951163"/>
        </p:xfrm>
        <a:graphic>
          <a:graphicData uri="http://schemas.openxmlformats.org/presentationml/2006/ole">
            <mc:AlternateContent xmlns:mc="http://schemas.openxmlformats.org/markup-compatibility/2006">
              <mc:Choice xmlns:v="urn:schemas-microsoft-com:vml" Requires="v">
                <p:oleObj spid="_x0000_s10650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3746" t="26187" r="23746" b="7938"/>
                      <a:stretch>
                        <a:fillRect/>
                      </a:stretch>
                    </p:blipFill>
                    <p:spPr bwMode="auto">
                      <a:xfrm>
                        <a:off x="468313" y="3644900"/>
                        <a:ext cx="4321175"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3"/>
          <p:cNvSpPr>
            <a:spLocks noChangeArrowheads="1"/>
          </p:cNvSpPr>
          <p:nvPr/>
        </p:nvSpPr>
        <p:spPr bwMode="auto">
          <a:xfrm>
            <a:off x="611188" y="914400"/>
            <a:ext cx="7705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مطابق شكل اگر صفحه سومي را طوري رسم كنيم كه دو صفحه افقي و قائم را قطع كند و بر روي اين صفحات عمود باشد و تصوير نقاط را بر روي اين صفحه مشخص كنيم به نام</a:t>
            </a:r>
            <a:r>
              <a:rPr lang="en-US" altLang="fa-IR" sz="2100" b="1">
                <a:solidFill>
                  <a:srgbClr val="3333FF"/>
                </a:solidFill>
                <a:latin typeface="Times New Roman" pitchFamily="18" charset="0"/>
                <a:cs typeface="Lotus" pitchFamily="2" charset="-78"/>
              </a:rPr>
              <a:t> b"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در مي يابيم كه اين دو نقطه، دو نقطه جدا از يكديگر هستند. اين تصوير را تصوير نيمرخ و صفحه اي را كه نقطه بر روي آن قرار گرفته صفحه جانبي</a:t>
            </a:r>
            <a:r>
              <a:rPr lang="en-US" altLang="fa-IR" sz="2100" b="1">
                <a:solidFill>
                  <a:srgbClr val="3333FF"/>
                </a:solidFill>
                <a:latin typeface="Times New Roman" pitchFamily="18" charset="0"/>
                <a:cs typeface="Lotus" pitchFamily="2" charset="-78"/>
              </a:rPr>
              <a:t> (L ) </a:t>
            </a:r>
            <a:r>
              <a:rPr lang="ar-SA" altLang="fa-IR" sz="2100" b="1">
                <a:solidFill>
                  <a:srgbClr val="3333FF"/>
                </a:solidFill>
                <a:latin typeface="Times New Roman" pitchFamily="18" charset="0"/>
                <a:cs typeface="Lotus" pitchFamily="2" charset="-78"/>
              </a:rPr>
              <a:t>از نقطه مفروض مينامند</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endParaRPr>
          </a:p>
        </p:txBody>
      </p:sp>
      <p:graphicFrame>
        <p:nvGraphicFramePr>
          <p:cNvPr id="107525" name="Object 5"/>
          <p:cNvGraphicFramePr>
            <a:graphicFrameLocks noGrp="1" noChangeAspect="1"/>
          </p:cNvGraphicFramePr>
          <p:nvPr>
            <p:ph/>
          </p:nvPr>
        </p:nvGraphicFramePr>
        <p:xfrm>
          <a:off x="755650" y="2754313"/>
          <a:ext cx="7129463" cy="3659187"/>
        </p:xfrm>
        <a:graphic>
          <a:graphicData uri="http://schemas.openxmlformats.org/presentationml/2006/ole">
            <mc:AlternateContent xmlns:mc="http://schemas.openxmlformats.org/markup-compatibility/2006">
              <mc:Choice xmlns:v="urn:schemas-microsoft-com:vml" Requires="v">
                <p:oleObj spid="_x0000_s10753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3252" t="22963" r="21991" b="15982"/>
                      <a:stretch>
                        <a:fillRect/>
                      </a:stretch>
                    </p:blipFill>
                    <p:spPr bwMode="auto">
                      <a:xfrm>
                        <a:off x="755650" y="2754313"/>
                        <a:ext cx="7129463" cy="36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3187" name="Rectangle 3"/>
          <p:cNvSpPr>
            <a:spLocks noChangeArrowheads="1"/>
          </p:cNvSpPr>
          <p:nvPr/>
        </p:nvSpPr>
        <p:spPr bwMode="auto">
          <a:xfrm>
            <a:off x="539750" y="908050"/>
            <a:ext cx="7705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مطابق شكل اگر صفحات را طوري باز كنيم بصورتي كه صفحه جانبي در سمت راست صفحه قائم قرار گيرد،  فصل مشترك دو صفحه فوق</a:t>
            </a:r>
            <a:r>
              <a:rPr lang="en-US" altLang="fa-IR" sz="2100" b="1">
                <a:solidFill>
                  <a:srgbClr val="3333FF"/>
                </a:solidFill>
                <a:latin typeface="Times New Roman" pitchFamily="18" charset="0"/>
                <a:cs typeface="Lotus" pitchFamily="2" charset="-78"/>
              </a:rPr>
              <a:t> oz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oy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ox </a:t>
            </a:r>
            <a:r>
              <a:rPr lang="ar-SA" altLang="fa-IR" sz="2100" b="1">
                <a:solidFill>
                  <a:srgbClr val="3333FF"/>
                </a:solidFill>
                <a:latin typeface="Times New Roman" pitchFamily="18" charset="0"/>
                <a:cs typeface="Lotus" pitchFamily="2" charset="-78"/>
              </a:rPr>
              <a:t>بوده كه دو به دو بر يكديگر عمود مي باشند. در تعيين تصاوير مختلف اين خطوط بصورت سه محور عمود بر هم كه جهت مثبتشان به ترتيب از مبدأ</a:t>
            </a:r>
            <a:r>
              <a:rPr lang="en-US" altLang="fa-IR" sz="2100" b="1">
                <a:solidFill>
                  <a:srgbClr val="3333FF"/>
                </a:solidFill>
                <a:latin typeface="Times New Roman" pitchFamily="18" charset="0"/>
                <a:cs typeface="Lotus" pitchFamily="2" charset="-78"/>
              </a:rPr>
              <a:t> o </a:t>
            </a:r>
            <a:r>
              <a:rPr lang="ar-SA" altLang="fa-IR" sz="2100" b="1">
                <a:solidFill>
                  <a:srgbClr val="3333FF"/>
                </a:solidFill>
                <a:latin typeface="Times New Roman" pitchFamily="18" charset="0"/>
                <a:cs typeface="Lotus" pitchFamily="2" charset="-78"/>
              </a:rPr>
              <a:t>به طرف</a:t>
            </a:r>
            <a:r>
              <a:rPr lang="en-US" altLang="fa-IR" sz="2100" b="1">
                <a:solidFill>
                  <a:srgbClr val="3333FF"/>
                </a:solidFill>
                <a:latin typeface="Times New Roman" pitchFamily="18" charset="0"/>
                <a:cs typeface="Lotus" pitchFamily="2" charset="-78"/>
              </a:rPr>
              <a:t> z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y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x  </a:t>
            </a:r>
            <a:r>
              <a:rPr lang="ar-SA" altLang="fa-IR" sz="2100" b="1">
                <a:solidFill>
                  <a:srgbClr val="3333FF"/>
                </a:solidFill>
                <a:latin typeface="Times New Roman" pitchFamily="18" charset="0"/>
                <a:cs typeface="Lotus" pitchFamily="2" charset="-78"/>
              </a:rPr>
              <a:t>مي باشند</a:t>
            </a:r>
            <a:r>
              <a:rPr lang="en-US" altLang="fa-IR" sz="2100" b="1">
                <a:solidFill>
                  <a:srgbClr val="3333FF"/>
                </a:solidFill>
                <a:latin typeface="Times New Roman" pitchFamily="18" charset="0"/>
                <a:cs typeface="Lotus" pitchFamily="2" charset="-78"/>
              </a:rPr>
              <a:t>.</a:t>
            </a:r>
          </a:p>
          <a:p>
            <a:pPr algn="justLow" rtl="1"/>
            <a:endParaRPr lang="en-US" altLang="fa-IR" b="1">
              <a:solidFill>
                <a:srgbClr val="3333FF"/>
              </a:solidFill>
            </a:endParaRPr>
          </a:p>
        </p:txBody>
      </p:sp>
      <p:graphicFrame>
        <p:nvGraphicFramePr>
          <p:cNvPr id="733188" name="Object 4"/>
          <p:cNvGraphicFramePr>
            <a:graphicFrameLocks noGrp="1" noChangeAspect="1"/>
          </p:cNvGraphicFramePr>
          <p:nvPr>
            <p:ph/>
          </p:nvPr>
        </p:nvGraphicFramePr>
        <p:xfrm>
          <a:off x="755650" y="2606675"/>
          <a:ext cx="7416800" cy="3806825"/>
        </p:xfrm>
        <a:graphic>
          <a:graphicData uri="http://schemas.openxmlformats.org/presentationml/2006/ole">
            <mc:AlternateContent xmlns:mc="http://schemas.openxmlformats.org/markup-compatibility/2006">
              <mc:Choice xmlns:v="urn:schemas-microsoft-com:vml" Requires="v">
                <p:oleObj spid="_x0000_s733193"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3252" t="22963" r="21991" b="15982"/>
                      <a:stretch>
                        <a:fillRect/>
                      </a:stretch>
                    </p:blipFill>
                    <p:spPr bwMode="auto">
                      <a:xfrm>
                        <a:off x="755650" y="2606675"/>
                        <a:ext cx="7416800" cy="380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ChangeArrowheads="1"/>
          </p:cNvSpPr>
          <p:nvPr/>
        </p:nvSpPr>
        <p:spPr bwMode="auto">
          <a:xfrm>
            <a:off x="539750" y="19050"/>
            <a:ext cx="8135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Lotus" pitchFamily="2" charset="-78"/>
            </a:endParaRPr>
          </a:p>
          <a:p>
            <a:pPr algn="justLow" rtl="1"/>
            <a:r>
              <a:rPr lang="fa-IR" altLang="fa-IR" sz="2500" b="1" i="1">
                <a:solidFill>
                  <a:srgbClr val="CC0000"/>
                </a:solidFill>
                <a:latin typeface="Times New Roman" pitchFamily="18" charset="0"/>
                <a:cs typeface="Lotus" pitchFamily="2" charset="-78"/>
              </a:rPr>
              <a:t>4ـ </a:t>
            </a:r>
            <a:r>
              <a:rPr lang="ar-SA" altLang="fa-IR" sz="2500" b="1" i="1">
                <a:solidFill>
                  <a:srgbClr val="CC0000"/>
                </a:solidFill>
                <a:latin typeface="Times New Roman" pitchFamily="18" charset="0"/>
                <a:cs typeface="Lotus" pitchFamily="2" charset="-78"/>
              </a:rPr>
              <a:t>تصوير نقطه فضايي بر روي سه صفحه تصوير</a:t>
            </a:r>
            <a:endParaRPr lang="fa-IR"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همانگونه كه گفته شد براي مشخص شدن وضعيت يك نقطه در فضا از سه صفحه كه دو به دو بر يكديگر عمود هستند استفاده مي كنيم بنابراين براي مشخص شدن وضعيت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بر روي سه صفحه افقي، قائم و جانبي تصاوير اين نقطه را به روي اين صفحات پيــدا مي كنيم و آنهـا را با حـروف كوچـك بـه ترتيـب</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نامگذاري مي كنيم</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طول خطوط مصـور نقطـه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را مختصات اين نقطه ناميده و با</a:t>
            </a:r>
            <a:r>
              <a:rPr lang="en-US" altLang="fa-IR" sz="2100" b="1">
                <a:solidFill>
                  <a:srgbClr val="3333FF"/>
                </a:solidFill>
                <a:latin typeface="Times New Roman" pitchFamily="18" charset="0"/>
                <a:cs typeface="Lotus" pitchFamily="2" charset="-78"/>
              </a:rPr>
              <a:t> X</a:t>
            </a:r>
            <a:r>
              <a:rPr lang="en-US" altLang="fa-IR" sz="2100" b="1" baseline="-25000">
                <a:solidFill>
                  <a:srgbClr val="3333FF"/>
                </a:solidFill>
                <a:latin typeface="Times New Roman" pitchFamily="18" charset="0"/>
                <a:cs typeface="Lotus" pitchFamily="2" charset="-78"/>
              </a:rPr>
              <a:t>A</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Y</a:t>
            </a:r>
            <a:r>
              <a:rPr lang="en-US" altLang="fa-IR" sz="2100" b="1" baseline="-25000">
                <a:solidFill>
                  <a:srgbClr val="3333FF"/>
                </a:solidFill>
                <a:latin typeface="Times New Roman" pitchFamily="18" charset="0"/>
                <a:cs typeface="Lotus" pitchFamily="2" charset="-78"/>
              </a:rPr>
              <a:t>A</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 Z</a:t>
            </a:r>
            <a:r>
              <a:rPr lang="en-US" altLang="fa-IR" sz="2100" b="1" baseline="-25000">
                <a:solidFill>
                  <a:srgbClr val="3333FF"/>
                </a:solidFill>
                <a:latin typeface="Times New Roman" pitchFamily="18" charset="0"/>
                <a:cs typeface="Lotus" pitchFamily="2" charset="-78"/>
              </a:rPr>
              <a:t>A</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نمايش مي دهند</a:t>
            </a:r>
            <a:r>
              <a:rPr lang="en-US" altLang="fa-IR" sz="2100" b="1">
                <a:solidFill>
                  <a:srgbClr val="3333FF"/>
                </a:solidFill>
                <a:latin typeface="Times New Roman" pitchFamily="18" charset="0"/>
                <a:cs typeface="Lotus" pitchFamily="2" charset="-78"/>
              </a:rPr>
              <a:t>.  </a:t>
            </a:r>
          </a:p>
          <a:p>
            <a:pPr algn="justLow" rtl="1"/>
            <a:endParaRPr lang="en-US" altLang="fa-IR" b="1">
              <a:solidFill>
                <a:srgbClr val="3333FF"/>
              </a:solidFill>
            </a:endParaRPr>
          </a:p>
        </p:txBody>
      </p:sp>
      <p:graphicFrame>
        <p:nvGraphicFramePr>
          <p:cNvPr id="108549" name="Object 5"/>
          <p:cNvGraphicFramePr>
            <a:graphicFrameLocks noGrp="1" noChangeAspect="1"/>
          </p:cNvGraphicFramePr>
          <p:nvPr>
            <p:ph/>
          </p:nvPr>
        </p:nvGraphicFramePr>
        <p:xfrm>
          <a:off x="1258888" y="2897188"/>
          <a:ext cx="6265862" cy="3678237"/>
        </p:xfrm>
        <a:graphic>
          <a:graphicData uri="http://schemas.openxmlformats.org/presentationml/2006/ole">
            <mc:AlternateContent xmlns:mc="http://schemas.openxmlformats.org/markup-compatibility/2006">
              <mc:Choice xmlns:v="urn:schemas-microsoft-com:vml" Requires="v">
                <p:oleObj spid="_x0000_s10855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6370" t="43834" r="33372" b="12756"/>
                      <a:stretch>
                        <a:fillRect/>
                      </a:stretch>
                    </p:blipFill>
                    <p:spPr bwMode="auto">
                      <a:xfrm>
                        <a:off x="1258888" y="2897188"/>
                        <a:ext cx="6265862" cy="367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549275"/>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4211" name="Rectangle 3"/>
          <p:cNvSpPr>
            <a:spLocks noChangeArrowheads="1"/>
          </p:cNvSpPr>
          <p:nvPr/>
        </p:nvSpPr>
        <p:spPr bwMode="auto">
          <a:xfrm>
            <a:off x="611188" y="0"/>
            <a:ext cx="81359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الف</a:t>
            </a:r>
            <a:r>
              <a:rPr lang="fa-IR" altLang="fa-IR" sz="2100" b="1">
                <a:solidFill>
                  <a:srgbClr val="3333FF"/>
                </a:solidFill>
                <a:latin typeface="Times New Roman" pitchFamily="18" charset="0"/>
                <a:cs typeface="Lotus" pitchFamily="2" charset="-78"/>
              </a:rPr>
              <a:t> ـ </a:t>
            </a:r>
            <a:r>
              <a:rPr lang="en-US" altLang="fa-IR" sz="2100" b="1">
                <a:solidFill>
                  <a:srgbClr val="3333FF"/>
                </a:solidFill>
                <a:latin typeface="Times New Roman" pitchFamily="18" charset="0"/>
                <a:cs typeface="Lotus" pitchFamily="2" charset="-78"/>
              </a:rPr>
              <a:t> Z</a:t>
            </a:r>
            <a:r>
              <a:rPr lang="en-US" altLang="fa-IR" sz="2100" b="1" baseline="-25000">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عبارت است از طولي برابر</a:t>
            </a:r>
            <a:r>
              <a:rPr lang="en-US" altLang="fa-IR" sz="2100" b="1">
                <a:solidFill>
                  <a:srgbClr val="3333FF"/>
                </a:solidFill>
                <a:latin typeface="Times New Roman" pitchFamily="18" charset="0"/>
                <a:cs typeface="Lotus" pitchFamily="2" charset="-78"/>
              </a:rPr>
              <a:t> a′ax </a:t>
            </a:r>
            <a:r>
              <a:rPr lang="ar-SA" altLang="fa-IR" sz="2100" b="1">
                <a:solidFill>
                  <a:srgbClr val="3333FF"/>
                </a:solidFill>
                <a:latin typeface="Times New Roman" pitchFamily="18" charset="0"/>
                <a:cs typeface="Lotus" pitchFamily="2" charset="-78"/>
              </a:rPr>
              <a:t>فاصله بين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 صفحه افقي تصوير</a:t>
            </a:r>
            <a:r>
              <a:rPr lang="fa-IR" altLang="fa-IR" sz="2100" b="1">
                <a:solidFill>
                  <a:srgbClr val="3333FF"/>
                </a:solidFill>
                <a:latin typeface="Times New Roman" pitchFamily="18" charset="0"/>
                <a:cs typeface="Lotus" pitchFamily="2" charset="-78"/>
              </a:rPr>
              <a:t>(</a:t>
            </a:r>
            <a:r>
              <a:rPr lang="en-US" altLang="fa-IR" sz="2100" b="1">
                <a:solidFill>
                  <a:srgbClr val="3333FF"/>
                </a:solidFill>
                <a:latin typeface="Times New Roman" pitchFamily="18" charset="0"/>
                <a:cs typeface="Lotus" pitchFamily="2" charset="-78"/>
              </a:rPr>
              <a:t>H</a:t>
            </a:r>
            <a:r>
              <a:rPr lang="fa-IR"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a:t>
            </a:r>
            <a:r>
              <a:rPr lang="fa-IR" altLang="fa-IR" sz="2100" b="1">
                <a:solidFill>
                  <a:srgbClr val="3333FF"/>
                </a:solidFill>
                <a:latin typeface="Times New Roman" pitchFamily="18" charset="0"/>
                <a:cs typeface="Lotus" pitchFamily="2" charset="-78"/>
              </a:rPr>
              <a:t> ـ </a:t>
            </a:r>
            <a:r>
              <a:rPr lang="en-US" altLang="fa-IR" sz="2100" b="1">
                <a:solidFill>
                  <a:srgbClr val="3333FF"/>
                </a:solidFill>
                <a:latin typeface="Times New Roman" pitchFamily="18" charset="0"/>
                <a:cs typeface="Lotus" pitchFamily="2" charset="-78"/>
              </a:rPr>
              <a:t>Y</a:t>
            </a:r>
            <a:r>
              <a:rPr lang="en-US" altLang="fa-IR" sz="2100" b="1" baseline="-25000">
                <a:solidFill>
                  <a:srgbClr val="3333FF"/>
                </a:solidFill>
                <a:latin typeface="Times New Roman" pitchFamily="18" charset="0"/>
                <a:cs typeface="Lotus" pitchFamily="2" charset="-78"/>
              </a:rPr>
              <a:t>A</a:t>
            </a:r>
            <a:r>
              <a:rPr lang="fa-IR" altLang="fa-IR" sz="2100" b="1" baseline="-25000">
                <a:solidFill>
                  <a:srgbClr val="3333FF"/>
                </a:solidFill>
                <a:latin typeface="Times New Roman" pitchFamily="18" charset="0"/>
                <a:cs typeface="Lotus" pitchFamily="2" charset="-78"/>
              </a:rPr>
              <a:t> </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برابر است با طول</a:t>
            </a:r>
            <a:r>
              <a:rPr lang="en-US" altLang="fa-IR" sz="2100" b="1">
                <a:solidFill>
                  <a:srgbClr val="3333FF"/>
                </a:solidFill>
                <a:latin typeface="Times New Roman" pitchFamily="18" charset="0"/>
                <a:cs typeface="Lotus" pitchFamily="2" charset="-78"/>
              </a:rPr>
              <a:t> aa</a:t>
            </a:r>
            <a:r>
              <a:rPr lang="en-US" altLang="fa-IR" sz="2100" b="1" baseline="-25000">
                <a:solidFill>
                  <a:srgbClr val="3333FF"/>
                </a:solidFill>
                <a:latin typeface="Times New Roman" pitchFamily="18" charset="0"/>
                <a:cs typeface="Lotus" pitchFamily="2" charset="-78"/>
              </a:rPr>
              <a:t>x</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يعني فاصله بين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 صفحه قائم تصوير</a:t>
            </a:r>
            <a:r>
              <a:rPr lang="fa-IR" altLang="fa-IR" sz="2100" b="1">
                <a:solidFill>
                  <a:srgbClr val="3333FF"/>
                </a:solidFill>
                <a:latin typeface="Times New Roman" pitchFamily="18" charset="0"/>
                <a:cs typeface="Lotus" pitchFamily="2" charset="-78"/>
              </a:rPr>
              <a:t>(</a:t>
            </a:r>
            <a:r>
              <a:rPr lang="en-US" altLang="fa-IR" sz="2100" b="1">
                <a:solidFill>
                  <a:srgbClr val="3333FF"/>
                </a:solidFill>
                <a:latin typeface="Times New Roman" pitchFamily="18" charset="0"/>
                <a:cs typeface="Lotus" pitchFamily="2" charset="-78"/>
              </a:rPr>
              <a:t>V</a:t>
            </a:r>
            <a:r>
              <a:rPr lang="fa-IR"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ج</a:t>
            </a:r>
            <a:r>
              <a:rPr lang="fa-IR" altLang="fa-IR" sz="2100" b="1">
                <a:solidFill>
                  <a:srgbClr val="3333FF"/>
                </a:solidFill>
                <a:latin typeface="Times New Roman" pitchFamily="18" charset="0"/>
                <a:cs typeface="Lotus" pitchFamily="2" charset="-78"/>
              </a:rPr>
              <a:t> ـ </a:t>
            </a:r>
            <a:r>
              <a:rPr lang="en-US" altLang="fa-IR" sz="2100" b="1">
                <a:solidFill>
                  <a:srgbClr val="3333FF"/>
                </a:solidFill>
                <a:latin typeface="Times New Roman" pitchFamily="18" charset="0"/>
                <a:cs typeface="Lotus" pitchFamily="2" charset="-78"/>
              </a:rPr>
              <a:t>X</a:t>
            </a:r>
            <a:r>
              <a:rPr lang="en-US" altLang="fa-IR" sz="2100" b="1" baseline="-25000">
                <a:solidFill>
                  <a:srgbClr val="3333FF"/>
                </a:solidFill>
                <a:latin typeface="Times New Roman" pitchFamily="18" charset="0"/>
                <a:cs typeface="Lotus" pitchFamily="2" charset="-78"/>
              </a:rPr>
              <a:t>A</a:t>
            </a:r>
            <a:r>
              <a:rPr lang="fa-IR" altLang="fa-IR" sz="2100" b="1" baseline="-25000">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برابر است با طول</a:t>
            </a:r>
            <a:r>
              <a:rPr lang="en-US" altLang="fa-IR" sz="2100" b="1">
                <a:solidFill>
                  <a:srgbClr val="3333FF"/>
                </a:solidFill>
                <a:latin typeface="Times New Roman" pitchFamily="18" charset="0"/>
                <a:cs typeface="Lotus" pitchFamily="2" charset="-78"/>
              </a:rPr>
              <a:t> aa</a:t>
            </a:r>
            <a:r>
              <a:rPr lang="en-US" altLang="fa-IR" sz="2100" b="1" baseline="-25000">
                <a:solidFill>
                  <a:srgbClr val="3333FF"/>
                </a:solidFill>
                <a:latin typeface="Times New Roman" pitchFamily="18" charset="0"/>
                <a:cs typeface="Lotus" pitchFamily="2" charset="-78"/>
              </a:rPr>
              <a:t>y</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تعيين فاصله بين نقطه</a:t>
            </a:r>
            <a:r>
              <a:rPr lang="en-US" altLang="fa-IR" sz="2100" b="1">
                <a:solidFill>
                  <a:srgbClr val="3333FF"/>
                </a:solidFill>
                <a:latin typeface="Times New Roman" pitchFamily="18" charset="0"/>
                <a:cs typeface="Lotus" pitchFamily="2" charset="-78"/>
              </a:rPr>
              <a:t> A </a:t>
            </a:r>
            <a:r>
              <a:rPr lang="ar-SA" altLang="fa-IR" sz="2100" b="1">
                <a:solidFill>
                  <a:srgbClr val="3333FF"/>
                </a:solidFill>
                <a:latin typeface="Times New Roman" pitchFamily="18" charset="0"/>
                <a:cs typeface="Lotus" pitchFamily="2" charset="-78"/>
              </a:rPr>
              <a:t>و صفحه جانبي تصوير</a:t>
            </a:r>
            <a:r>
              <a:rPr lang="fa-IR" altLang="fa-IR" sz="2100" b="1">
                <a:solidFill>
                  <a:srgbClr val="3333FF"/>
                </a:solidFill>
                <a:latin typeface="Times New Roman" pitchFamily="18" charset="0"/>
                <a:cs typeface="Lotus" pitchFamily="2" charset="-78"/>
              </a:rPr>
              <a:t>(</a:t>
            </a:r>
            <a:r>
              <a:rPr lang="en-US" altLang="fa-IR" sz="2100" b="1">
                <a:solidFill>
                  <a:srgbClr val="3333FF"/>
                </a:solidFill>
                <a:latin typeface="Times New Roman" pitchFamily="18" charset="0"/>
                <a:cs typeface="Lotus" pitchFamily="2" charset="-78"/>
              </a:rPr>
              <a:t>L</a:t>
            </a:r>
            <a:r>
              <a:rPr lang="fa-IR" altLang="fa-IR" sz="2100" b="1">
                <a:solidFill>
                  <a:srgbClr val="3333FF"/>
                </a:solidFill>
                <a:latin typeface="Times New Roman" pitchFamily="18" charset="0"/>
                <a:cs typeface="Lotus" pitchFamily="2" charset="-78"/>
              </a:rPr>
              <a:t>)</a:t>
            </a:r>
            <a:endParaRPr lang="en-US" altLang="fa-IR" sz="2100" b="1">
              <a:solidFill>
                <a:srgbClr val="3333FF"/>
              </a:solidFill>
              <a:latin typeface="Times New Roman" pitchFamily="18" charset="0"/>
              <a:cs typeface="Lotus" pitchFamily="2" charset="-78"/>
            </a:endParaRPr>
          </a:p>
          <a:p>
            <a:pPr algn="justLow" rtl="1"/>
            <a:endParaRPr lang="en-US" altLang="fa-IR" b="1">
              <a:solidFill>
                <a:srgbClr val="3333FF"/>
              </a:solidFill>
            </a:endParaRPr>
          </a:p>
        </p:txBody>
      </p:sp>
      <p:graphicFrame>
        <p:nvGraphicFramePr>
          <p:cNvPr id="734212" name="Object 4"/>
          <p:cNvGraphicFramePr>
            <a:graphicFrameLocks noGrp="1" noChangeAspect="1"/>
          </p:cNvGraphicFramePr>
          <p:nvPr>
            <p:ph/>
          </p:nvPr>
        </p:nvGraphicFramePr>
        <p:xfrm>
          <a:off x="1258888" y="2306638"/>
          <a:ext cx="7273925" cy="4268787"/>
        </p:xfrm>
        <a:graphic>
          <a:graphicData uri="http://schemas.openxmlformats.org/presentationml/2006/ole">
            <mc:AlternateContent xmlns:mc="http://schemas.openxmlformats.org/markup-compatibility/2006">
              <mc:Choice xmlns:v="urn:schemas-microsoft-com:vml" Requires="v">
                <p:oleObj spid="_x0000_s734217"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6370" t="43834" r="33372" b="12756"/>
                      <a:stretch>
                        <a:fillRect/>
                      </a:stretch>
                    </p:blipFill>
                    <p:spPr bwMode="auto">
                      <a:xfrm>
                        <a:off x="1258888" y="2306638"/>
                        <a:ext cx="7273925" cy="426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ChangeArrowheads="1"/>
          </p:cNvSpPr>
          <p:nvPr/>
        </p:nvSpPr>
        <p:spPr bwMode="auto">
          <a:xfrm>
            <a:off x="611188" y="914400"/>
            <a:ext cx="7705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مثال </a:t>
            </a:r>
            <a:r>
              <a:rPr lang="fa-IR" altLang="fa-IR" sz="2100" b="1">
                <a:solidFill>
                  <a:srgbClr val="3333FF"/>
                </a:solidFill>
                <a:cs typeface="Lotus" pitchFamily="2" charset="-78"/>
              </a:rPr>
              <a:t>:</a:t>
            </a:r>
            <a:r>
              <a:rPr lang="ar-SA" altLang="fa-IR" sz="2100" b="1">
                <a:solidFill>
                  <a:srgbClr val="3333FF"/>
                </a:solidFill>
                <a:cs typeface="Lotus" pitchFamily="2" charset="-78"/>
              </a:rPr>
              <a:t> مختصات نقطه اي به ترتيب برابر است با 7= </a:t>
            </a:r>
            <a:r>
              <a:rPr lang="en-US" altLang="fa-IR" sz="1500" b="1">
                <a:solidFill>
                  <a:srgbClr val="3333FF"/>
                </a:solidFill>
                <a:cs typeface="Lotus" pitchFamily="2" charset="-78"/>
              </a:rPr>
              <a:t>Aa"</a:t>
            </a:r>
            <a:r>
              <a:rPr lang="ar-SA" altLang="fa-IR" sz="1500" b="1">
                <a:solidFill>
                  <a:srgbClr val="3333FF"/>
                </a:solidFill>
                <a:cs typeface="Lotus" pitchFamily="2" charset="-78"/>
              </a:rPr>
              <a:t>=</a:t>
            </a:r>
            <a:r>
              <a:rPr lang="en-US" altLang="fa-IR" sz="1500" b="1">
                <a:solidFill>
                  <a:srgbClr val="3333FF"/>
                </a:solidFill>
                <a:cs typeface="Lotus" pitchFamily="2" charset="-78"/>
              </a:rPr>
              <a:t>X</a:t>
            </a:r>
            <a:r>
              <a:rPr lang="ar-SA" altLang="fa-IR" sz="2100" b="1">
                <a:solidFill>
                  <a:srgbClr val="3333FF"/>
                </a:solidFill>
                <a:cs typeface="Lotus" pitchFamily="2" charset="-78"/>
              </a:rPr>
              <a:t> و 8=</a:t>
            </a:r>
            <a:r>
              <a:rPr lang="en-US" altLang="fa-IR" sz="1500" b="1">
                <a:solidFill>
                  <a:srgbClr val="3333FF"/>
                </a:solidFill>
                <a:cs typeface="Lotus" pitchFamily="2" charset="-78"/>
              </a:rPr>
              <a:t>Aa</a:t>
            </a:r>
            <a:r>
              <a:rPr lang="en-US" altLang="fa-IR" sz="1500" b="1">
                <a:solidFill>
                  <a:srgbClr val="3333FF"/>
                </a:solidFill>
              </a:rPr>
              <a:t>′</a:t>
            </a:r>
            <a:r>
              <a:rPr lang="ar-SA" altLang="fa-IR" sz="1500" b="1">
                <a:solidFill>
                  <a:srgbClr val="3333FF"/>
                </a:solidFill>
                <a:cs typeface="Lotus" pitchFamily="2" charset="-78"/>
              </a:rPr>
              <a:t>=</a:t>
            </a:r>
            <a:r>
              <a:rPr lang="en-US" altLang="fa-IR" sz="1500" b="1">
                <a:solidFill>
                  <a:srgbClr val="3333FF"/>
                </a:solidFill>
                <a:cs typeface="Lotus" pitchFamily="2" charset="-78"/>
              </a:rPr>
              <a:t>Y</a:t>
            </a:r>
            <a:r>
              <a:rPr lang="en-US" altLang="fa-IR" sz="1500" b="1">
                <a:solidFill>
                  <a:srgbClr val="3333FF"/>
                </a:solidFill>
              </a:rPr>
              <a:t>′</a:t>
            </a:r>
            <a:r>
              <a:rPr lang="ar-SA" altLang="fa-IR" sz="2100" b="1">
                <a:solidFill>
                  <a:srgbClr val="3333FF"/>
                </a:solidFill>
                <a:cs typeface="Lotus" pitchFamily="2" charset="-78"/>
              </a:rPr>
              <a:t> و 9=</a:t>
            </a:r>
            <a:r>
              <a:rPr lang="en-US" altLang="fa-IR" sz="1500" b="1">
                <a:solidFill>
                  <a:srgbClr val="3333FF"/>
                </a:solidFill>
                <a:cs typeface="Lotus" pitchFamily="2" charset="-78"/>
              </a:rPr>
              <a:t>Aa</a:t>
            </a:r>
            <a:r>
              <a:rPr lang="ar-SA" altLang="fa-IR" sz="1500" b="1">
                <a:solidFill>
                  <a:srgbClr val="3333FF"/>
                </a:solidFill>
                <a:cs typeface="Lotus" pitchFamily="2" charset="-78"/>
              </a:rPr>
              <a:t> = </a:t>
            </a:r>
            <a:r>
              <a:rPr lang="en-US" altLang="fa-IR" sz="1500" b="1">
                <a:solidFill>
                  <a:srgbClr val="3333FF"/>
                </a:solidFill>
                <a:cs typeface="Lotus" pitchFamily="2" charset="-78"/>
              </a:rPr>
              <a:t>Z</a:t>
            </a:r>
            <a:r>
              <a:rPr lang="ar-SA" altLang="fa-IR" sz="2100" b="1">
                <a:solidFill>
                  <a:srgbClr val="3333FF"/>
                </a:solidFill>
                <a:cs typeface="Lotus" pitchFamily="2" charset="-78"/>
              </a:rPr>
              <a:t>  كه به ترتيب طول و عرض و ارتفاع نقطه را نشان مي دهد كه در اين صورت مي توان نقطه را به فرم  </a:t>
            </a:r>
            <a:r>
              <a:rPr lang="fa-IR" altLang="fa-IR" sz="2100" b="1">
                <a:solidFill>
                  <a:srgbClr val="3333FF"/>
                </a:solidFill>
                <a:cs typeface="Lotus" pitchFamily="2" charset="-78"/>
              </a:rPr>
              <a:t>  </a:t>
            </a:r>
            <a:r>
              <a:rPr lang="ar-SA" altLang="fa-IR" sz="2100" b="1">
                <a:solidFill>
                  <a:srgbClr val="3333FF"/>
                </a:solidFill>
                <a:cs typeface="Lotus" pitchFamily="2" charset="-78"/>
              </a:rPr>
              <a:t> 7= </a:t>
            </a:r>
            <a:r>
              <a:rPr lang="en-US" altLang="fa-IR" sz="1500" b="1">
                <a:solidFill>
                  <a:srgbClr val="3333FF"/>
                </a:solidFill>
                <a:cs typeface="Lotus" pitchFamily="2" charset="-78"/>
              </a:rPr>
              <a:t>A a"</a:t>
            </a:r>
            <a:r>
              <a:rPr lang="ar-SA" altLang="fa-IR" sz="1500" b="1">
                <a:solidFill>
                  <a:srgbClr val="3333FF"/>
                </a:solidFill>
                <a:cs typeface="Lotus" pitchFamily="2" charset="-78"/>
              </a:rPr>
              <a:t>   =</a:t>
            </a:r>
            <a:r>
              <a:rPr lang="en-US" altLang="fa-IR" sz="1500" b="1">
                <a:solidFill>
                  <a:srgbClr val="3333FF"/>
                </a:solidFill>
                <a:cs typeface="Lotus" pitchFamily="2" charset="-78"/>
              </a:rPr>
              <a:t>X</a:t>
            </a:r>
            <a:r>
              <a:rPr lang="en-US" altLang="fa-IR" sz="2100" b="1">
                <a:solidFill>
                  <a:srgbClr val="3333FF"/>
                </a:solidFill>
                <a:cs typeface="Lotus" pitchFamily="2" charset="-78"/>
              </a:rPr>
              <a:t> </a:t>
            </a:r>
            <a:r>
              <a:rPr lang="ar-SA" altLang="fa-IR" sz="2100" b="1">
                <a:solidFill>
                  <a:srgbClr val="3333FF"/>
                </a:solidFill>
                <a:cs typeface="Lotus" pitchFamily="2" charset="-78"/>
              </a:rPr>
              <a:t>        نشان داد لذا با داشتن اين </a:t>
            </a:r>
          </a:p>
          <a:p>
            <a:pPr algn="justLow" rtl="1"/>
            <a:r>
              <a:rPr lang="fa-IR" altLang="fa-IR" sz="2100" b="1">
                <a:solidFill>
                  <a:srgbClr val="3333FF"/>
                </a:solidFill>
                <a:cs typeface="Lotus" pitchFamily="2" charset="-78"/>
              </a:rPr>
              <a:t>                        </a:t>
            </a:r>
            <a:r>
              <a:rPr lang="ar-SA" altLang="fa-IR" sz="2100" b="1">
                <a:solidFill>
                  <a:srgbClr val="3333FF"/>
                </a:solidFill>
                <a:cs typeface="Lotus" pitchFamily="2" charset="-78"/>
              </a:rPr>
              <a:t>8=</a:t>
            </a:r>
            <a:r>
              <a:rPr lang="en-US" altLang="fa-IR" sz="1500" b="1">
                <a:solidFill>
                  <a:srgbClr val="3333FF"/>
                </a:solidFill>
                <a:cs typeface="Lotus" pitchFamily="2" charset="-78"/>
              </a:rPr>
              <a:t> Aa</a:t>
            </a:r>
            <a:r>
              <a:rPr lang="en-US" altLang="fa-IR" sz="1500" b="1">
                <a:solidFill>
                  <a:srgbClr val="3333FF"/>
                </a:solidFill>
              </a:rPr>
              <a:t>′</a:t>
            </a:r>
            <a:r>
              <a:rPr lang="ar-SA" altLang="fa-IR" sz="1500" b="1">
                <a:solidFill>
                  <a:srgbClr val="3333FF"/>
                </a:solidFill>
                <a:cs typeface="Lotus" pitchFamily="2" charset="-78"/>
              </a:rPr>
              <a:t> = </a:t>
            </a:r>
            <a:r>
              <a:rPr lang="en-US" altLang="fa-IR" sz="1500" b="1">
                <a:solidFill>
                  <a:srgbClr val="3333FF"/>
                </a:solidFill>
                <a:cs typeface="Lotus" pitchFamily="2" charset="-78"/>
              </a:rPr>
              <a:t>Y</a:t>
            </a:r>
            <a:r>
              <a:rPr lang="ar-SA" altLang="fa-IR" sz="1500" b="1">
                <a:solidFill>
                  <a:srgbClr val="3333FF"/>
                </a:solidFill>
                <a:cs typeface="Lotus" pitchFamily="2" charset="-78"/>
              </a:rPr>
              <a:t> </a:t>
            </a:r>
            <a:r>
              <a:rPr lang="fa-IR" altLang="fa-IR" sz="1500" b="1">
                <a:solidFill>
                  <a:srgbClr val="3333FF"/>
                </a:solidFill>
                <a:cs typeface="Lotus" pitchFamily="2" charset="-78"/>
              </a:rPr>
              <a:t>  </a:t>
            </a:r>
            <a:r>
              <a:rPr lang="ar-SA" altLang="fa-IR" sz="1500" b="1">
                <a:solidFill>
                  <a:srgbClr val="3333FF"/>
                </a:solidFill>
                <a:cs typeface="Lotus" pitchFamily="2" charset="-78"/>
              </a:rPr>
              <a:t> </a:t>
            </a:r>
            <a:r>
              <a:rPr lang="fa-IR" altLang="fa-IR" sz="1500" b="1">
                <a:solidFill>
                  <a:srgbClr val="3333FF"/>
                </a:solidFill>
                <a:cs typeface="Lotus" pitchFamily="2" charset="-78"/>
              </a:rPr>
              <a:t> </a:t>
            </a:r>
            <a:r>
              <a:rPr lang="ar-SA" altLang="fa-IR" sz="1500" b="1">
                <a:solidFill>
                  <a:srgbClr val="3333FF"/>
                </a:solidFill>
                <a:cs typeface="Lotus" pitchFamily="2" charset="-78"/>
              </a:rPr>
              <a:t> </a:t>
            </a:r>
            <a:r>
              <a:rPr lang="en-US" altLang="fa-IR" sz="1500" b="1">
                <a:solidFill>
                  <a:srgbClr val="3333FF"/>
                </a:solidFill>
                <a:cs typeface="Lotus" pitchFamily="2" charset="-78"/>
              </a:rPr>
              <a:t>A</a:t>
            </a:r>
            <a:endParaRPr lang="ar-SA" altLang="fa-IR" sz="1500" b="1">
              <a:solidFill>
                <a:srgbClr val="3333FF"/>
              </a:solidFill>
              <a:cs typeface="Lotus" pitchFamily="2" charset="-78"/>
            </a:endParaRPr>
          </a:p>
          <a:p>
            <a:pPr algn="justLow" rtl="1"/>
            <a:r>
              <a:rPr lang="fa-IR" altLang="fa-IR" b="1">
                <a:solidFill>
                  <a:srgbClr val="3333FF"/>
                </a:solidFill>
              </a:rPr>
              <a:t>                             9</a:t>
            </a:r>
            <a:r>
              <a:rPr lang="ar-SA" altLang="fa-IR" b="1">
                <a:solidFill>
                  <a:srgbClr val="3333FF"/>
                </a:solidFill>
              </a:rPr>
              <a:t>=</a:t>
            </a:r>
            <a:r>
              <a:rPr lang="en-US" altLang="fa-IR" b="1">
                <a:solidFill>
                  <a:srgbClr val="3333FF"/>
                </a:solidFill>
              </a:rPr>
              <a:t>Aa′</a:t>
            </a:r>
            <a:r>
              <a:rPr lang="ar-SA" altLang="fa-IR" b="1">
                <a:solidFill>
                  <a:srgbClr val="3333FF"/>
                </a:solidFill>
              </a:rPr>
              <a:t> = </a:t>
            </a:r>
            <a:r>
              <a:rPr lang="en-US" altLang="fa-IR" b="1">
                <a:solidFill>
                  <a:srgbClr val="3333FF"/>
                </a:solidFill>
              </a:rPr>
              <a:t>Z</a:t>
            </a:r>
            <a:r>
              <a:rPr lang="fa-IR" altLang="fa-IR" b="1">
                <a:solidFill>
                  <a:srgbClr val="3333FF"/>
                </a:solidFill>
              </a:rPr>
              <a:t>  </a:t>
            </a:r>
          </a:p>
          <a:p>
            <a:pPr algn="justLow" rtl="1"/>
            <a:r>
              <a:rPr lang="fa-IR" altLang="fa-IR" sz="1500" b="1">
                <a:solidFill>
                  <a:srgbClr val="3333FF"/>
                </a:solidFill>
                <a:cs typeface="Lotus" pitchFamily="2" charset="-78"/>
              </a:rPr>
              <a:t>                               </a:t>
            </a:r>
            <a:r>
              <a:rPr lang="ar-SA" altLang="fa-IR" sz="1500" b="1">
                <a:solidFill>
                  <a:srgbClr val="3333FF"/>
                </a:solidFill>
                <a:cs typeface="Lotus" pitchFamily="2" charset="-78"/>
              </a:rPr>
              <a:t>                                      </a:t>
            </a:r>
            <a:endParaRPr lang="fa-IR" altLang="fa-IR" sz="2100" b="1">
              <a:solidFill>
                <a:srgbClr val="3333FF"/>
              </a:solidFill>
              <a:cs typeface="Lotus" pitchFamily="2" charset="-78"/>
            </a:endParaRPr>
          </a:p>
          <a:p>
            <a:pPr algn="justLow" rtl="1"/>
            <a:r>
              <a:rPr lang="ar-SA" altLang="fa-IR" sz="2100" b="1">
                <a:solidFill>
                  <a:srgbClr val="3333FF"/>
                </a:solidFill>
                <a:cs typeface="Lotus" pitchFamily="2" charset="-78"/>
              </a:rPr>
              <a:t>مختصات تصاوير نقطه را بروي صفحات تصوير رسم مي كنيم.</a:t>
            </a:r>
            <a:endParaRPr lang="en-US" altLang="fa-IR" sz="2100" b="1">
              <a:solidFill>
                <a:srgbClr val="3333FF"/>
              </a:solidFill>
              <a:cs typeface="Lotus" pitchFamily="2" charset="-78"/>
            </a:endParaRPr>
          </a:p>
        </p:txBody>
      </p:sp>
      <p:sp>
        <p:nvSpPr>
          <p:cNvPr id="109573" name="AutoShape 5"/>
          <p:cNvSpPr>
            <a:spLocks/>
          </p:cNvSpPr>
          <p:nvPr/>
        </p:nvSpPr>
        <p:spPr bwMode="auto">
          <a:xfrm>
            <a:off x="5148263" y="1557338"/>
            <a:ext cx="142875" cy="1008062"/>
          </a:xfrm>
          <a:prstGeom prst="leftBrace">
            <a:avLst>
              <a:gd name="adj1" fmla="val 58796"/>
              <a:gd name="adj2" fmla="val 50000"/>
            </a:avLst>
          </a:prstGeom>
          <a:noFill/>
          <a:ln w="3175">
            <a:solidFill>
              <a:srgbClr val="0000FF"/>
            </a:solidFill>
            <a:round/>
            <a:headEnd/>
            <a:tailEnd/>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a-IR"/>
          </a:p>
        </p:txBody>
      </p:sp>
      <p:sp>
        <p:nvSpPr>
          <p:cNvPr id="109575" name="Rectangle 7"/>
          <p:cNvSpPr>
            <a:spLocks noChangeArrowheads="1"/>
          </p:cNvSpPr>
          <p:nvPr/>
        </p:nvSpPr>
        <p:spPr bwMode="auto">
          <a:xfrm>
            <a:off x="4859338" y="3141663"/>
            <a:ext cx="3744912"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endParaRPr lang="fa-IR" altLang="fa-IR" sz="2500" b="1">
              <a:cs typeface="Lotus" pitchFamily="2" charset="-78"/>
            </a:endParaRPr>
          </a:p>
          <a:p>
            <a:pPr rtl="1"/>
            <a:r>
              <a:rPr lang="fa-IR" altLang="fa-IR" b="1">
                <a:cs typeface="Lotus" pitchFamily="2" charset="-78"/>
              </a:rPr>
              <a:t>.</a:t>
            </a:r>
            <a:endParaRPr lang="en-US" altLang="fa-IR" b="1">
              <a:cs typeface="Lotus" pitchFamily="2" charset="-78"/>
            </a:endParaRPr>
          </a:p>
        </p:txBody>
      </p:sp>
      <p:sp>
        <p:nvSpPr>
          <p:cNvPr id="109578" name="Rectangle 10"/>
          <p:cNvSpPr>
            <a:spLocks noGrp="1" noChangeArrowheads="1"/>
          </p:cNvSpPr>
          <p:nvPr>
            <p:ph/>
          </p:nvPr>
        </p:nvSpPr>
        <p:spPr/>
        <p:txBody>
          <a:bodyPr/>
          <a:lstStyle/>
          <a:p>
            <a:endParaRPr lang="fa-IR" altLang="fa-I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3995738" y="2060575"/>
            <a:ext cx="143986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fa-IR" sz="2800" b="1" dirty="0">
                <a:solidFill>
                  <a:srgbClr val="0066FF"/>
                </a:solidFill>
                <a:cs typeface="Lotus" pitchFamily="2" charset="-78"/>
              </a:rPr>
              <a:t>دانشگاه </a:t>
            </a:r>
            <a:r>
              <a:rPr lang="fa-IR" altLang="fa-IR" sz="2800" b="1" dirty="0" smtClean="0">
                <a:solidFill>
                  <a:srgbClr val="0066FF"/>
                </a:solidFill>
                <a:cs typeface="Lotus" pitchFamily="2" charset="-78"/>
              </a:rPr>
              <a:t>جامع علمی کاربردی رودهن</a:t>
            </a:r>
            <a:endParaRPr lang="en-US" altLang="fa-IR" sz="2800" b="1" dirty="0">
              <a:solidFill>
                <a:srgbClr val="0066FF"/>
              </a:solidFill>
              <a:cs typeface="Lotus" pitchFamily="2" charset="-78"/>
            </a:endParaRPr>
          </a:p>
        </p:txBody>
      </p:sp>
      <p:sp>
        <p:nvSpPr>
          <p:cNvPr id="2054" name="Rectangle 6"/>
          <p:cNvSpPr>
            <a:spLocks noChangeArrowheads="1"/>
          </p:cNvSpPr>
          <p:nvPr/>
        </p:nvSpPr>
        <p:spPr bwMode="auto">
          <a:xfrm>
            <a:off x="71438" y="2708275"/>
            <a:ext cx="9324975"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rtl="1"/>
            <a:endParaRPr lang="en-US" altLang="fa-IR" sz="5400" dirty="0">
              <a:cs typeface="Lotus" pitchFamily="2" charset="-78"/>
            </a:endParaRPr>
          </a:p>
          <a:p>
            <a:pPr algn="ctr" rtl="1"/>
            <a:r>
              <a:rPr lang="fa-IR" altLang="fa-IR" sz="5400" dirty="0">
                <a:cs typeface="Lotus" pitchFamily="2" charset="-78"/>
              </a:rPr>
              <a:t>هندسه کاربردی </a:t>
            </a:r>
          </a:p>
          <a:p>
            <a:pPr algn="ctr" rtl="1"/>
            <a:r>
              <a:rPr lang="fa-IR" altLang="fa-IR" sz="3200" dirty="0">
                <a:cs typeface="Lotus" pitchFamily="2" charset="-78"/>
              </a:rPr>
              <a:t>رشته مهندسی معماری </a:t>
            </a:r>
          </a:p>
          <a:p>
            <a:pPr algn="ctr" rtl="1"/>
            <a:endParaRPr lang="fa-IR" altLang="fa-IR" sz="3200" dirty="0">
              <a:cs typeface="Lotus" pitchFamily="2" charset="-78"/>
            </a:endParaRPr>
          </a:p>
          <a:p>
            <a:pPr algn="ctr" rtl="1"/>
            <a:r>
              <a:rPr lang="en-US" altLang="fa-IR" sz="2800" dirty="0">
                <a:cs typeface="Lotus" pitchFamily="2" charset="-78"/>
              </a:rPr>
              <a:t>						</a:t>
            </a:r>
          </a:p>
          <a:p>
            <a:pPr algn="ctr" rtl="1"/>
            <a:r>
              <a:rPr lang="en-US" altLang="fa-IR" sz="2800" dirty="0">
                <a:cs typeface="Lotus" pitchFamily="2" charset="-78"/>
              </a:rPr>
              <a:t>						</a:t>
            </a:r>
            <a:r>
              <a:rPr lang="fa-IR" altLang="fa-IR" sz="2800" dirty="0">
                <a:cs typeface="Lotus" pitchFamily="2" charset="-78"/>
              </a:rPr>
              <a:t>تاليف: </a:t>
            </a:r>
            <a:r>
              <a:rPr lang="fa-IR" altLang="fa-IR" sz="2800" dirty="0" smtClean="0">
                <a:cs typeface="Lotus" pitchFamily="2" charset="-78"/>
              </a:rPr>
              <a:t>امید احمدی فرد</a:t>
            </a:r>
            <a:r>
              <a:rPr lang="fa-IR" altLang="fa-IR" sz="3600" dirty="0" smtClean="0">
                <a:cs typeface="Lotus" pitchFamily="2" charset="-78"/>
              </a:rPr>
              <a:t> </a:t>
            </a:r>
            <a:endParaRPr lang="fa-IR" altLang="fa-IR" sz="3600" dirty="0">
              <a:cs typeface="Lotus" pitchFamily="2" charset="-78"/>
            </a:endParaRPr>
          </a:p>
          <a:p>
            <a:pPr algn="ctr"/>
            <a:endParaRPr lang="fa-IR" altLang="fa-IR" sz="3600" dirty="0">
              <a:cs typeface="Lotus" pitchFamily="2" charset="-78"/>
            </a:endParaRPr>
          </a:p>
          <a:p>
            <a:pPr algn="ctr"/>
            <a:endParaRPr lang="en-US" altLang="fa-IR" sz="3600" dirty="0">
              <a:cs typeface="Lotus"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Rectangle 3"/>
          <p:cNvSpPr>
            <a:spLocks noChangeArrowheads="1"/>
          </p:cNvSpPr>
          <p:nvPr/>
        </p:nvSpPr>
        <p:spPr bwMode="auto">
          <a:xfrm>
            <a:off x="571500" y="1143000"/>
            <a:ext cx="81041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latin typeface="Times New Roman" pitchFamily="18" charset="0"/>
                <a:cs typeface="Lotus" pitchFamily="2" charset="-78"/>
              </a:rPr>
              <a:t>پاك كن</a:t>
            </a:r>
            <a:endParaRPr lang="en-US" altLang="fa-IR" sz="2500" b="1" i="1">
              <a:solidFill>
                <a:srgbClr val="CC0000"/>
              </a:solidFill>
              <a:latin typeface="Times New Roman" pitchFamily="18" charset="0"/>
              <a:cs typeface="Lotus" pitchFamily="2" charset="-78"/>
            </a:endParaRPr>
          </a:p>
          <a:p>
            <a:pPr algn="justLow" rtl="1"/>
            <a:endParaRPr lang="en-US" altLang="fa-IR" sz="2500" b="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پاك كن ها در جهت پاك كردن خطوطي كه به اشتباه ترسيم شده اند و يا نياز به اصلاح و تغييـر دارنـد مورد استفاده قرار مي گيرند و در اشكال و انواع مختلف به چشم مي خورند. ضمناً برخي از انواع پاك كن ها قادر به پاك كردن خطوط رسم سده با راپپيد نيز مي باشند كه  عموماً به رنگ زرد هستند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endParaRPr>
          </a:p>
        </p:txBody>
      </p:sp>
      <p:pic>
        <p:nvPicPr>
          <p:cNvPr id="326660" name="Picture 4" descr="0001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3573463"/>
            <a:ext cx="2124075" cy="215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31825"/>
            <a:ext cx="8243888" cy="622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5235" name="Rectangle 3"/>
          <p:cNvSpPr>
            <a:spLocks noChangeArrowheads="1"/>
          </p:cNvSpPr>
          <p:nvPr/>
        </p:nvSpPr>
        <p:spPr bwMode="auto">
          <a:xfrm>
            <a:off x="611188" y="914400"/>
            <a:ext cx="77057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fa-IR" altLang="fa-IR" sz="2100" b="1">
              <a:solidFill>
                <a:srgbClr val="3333FF"/>
              </a:solidFill>
              <a:cs typeface="Lotus" pitchFamily="2" charset="-78"/>
            </a:endParaRPr>
          </a:p>
        </p:txBody>
      </p:sp>
      <p:sp>
        <p:nvSpPr>
          <p:cNvPr id="735237" name="Rectangle 5"/>
          <p:cNvSpPr>
            <a:spLocks noChangeArrowheads="1"/>
          </p:cNvSpPr>
          <p:nvPr/>
        </p:nvSpPr>
        <p:spPr bwMode="auto">
          <a:xfrm>
            <a:off x="4716463" y="476250"/>
            <a:ext cx="37449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rtl="1"/>
            <a:r>
              <a:rPr lang="fa-IR" altLang="fa-IR" sz="2500" b="1">
                <a:solidFill>
                  <a:srgbClr val="CC0000"/>
                </a:solidFill>
                <a:cs typeface="Lotus" pitchFamily="2" charset="-78"/>
              </a:rPr>
              <a:t>حل:</a:t>
            </a:r>
            <a:r>
              <a:rPr lang="fa-IR" altLang="fa-IR" sz="2500" b="1">
                <a:cs typeface="Lotus" pitchFamily="2" charset="-78"/>
              </a:rPr>
              <a:t> </a:t>
            </a:r>
          </a:p>
          <a:p>
            <a:pPr rtl="1"/>
            <a:endParaRPr lang="fa-IR" altLang="fa-IR" sz="2500" b="1">
              <a:cs typeface="Lotus" pitchFamily="2" charset="-78"/>
            </a:endParaRPr>
          </a:p>
          <a:p>
            <a:pPr rtl="1"/>
            <a:r>
              <a:rPr lang="fa-IR" altLang="fa-IR" sz="2100" b="1">
                <a:solidFill>
                  <a:srgbClr val="3333FF"/>
                </a:solidFill>
                <a:cs typeface="Lotus" pitchFamily="2" charset="-78"/>
              </a:rPr>
              <a:t>با توجه به آنچه که گفته شده محل نقطه </a:t>
            </a:r>
            <a:r>
              <a:rPr lang="en-US" altLang="fa-IR" sz="2100" b="1">
                <a:solidFill>
                  <a:srgbClr val="3333FF"/>
                </a:solidFill>
                <a:latin typeface="Times New Roman" pitchFamily="18" charset="0"/>
                <a:cs typeface="Times New Roman" pitchFamily="18" charset="0"/>
              </a:rPr>
              <a:t>A </a:t>
            </a:r>
            <a:r>
              <a:rPr lang="fa-IR" altLang="fa-IR" sz="2100" b="1">
                <a:solidFill>
                  <a:srgbClr val="3333FF"/>
                </a:solidFill>
                <a:cs typeface="Lotus" pitchFamily="2" charset="-78"/>
              </a:rPr>
              <a:t> مشخص مي</a:t>
            </a:r>
            <a:r>
              <a:rPr lang="en-US" altLang="fa-IR" sz="2100" b="1">
                <a:solidFill>
                  <a:srgbClr val="3333FF"/>
                </a:solidFill>
                <a:cs typeface="Lotus" pitchFamily="2" charset="-78"/>
              </a:rPr>
              <a:t>‎</a:t>
            </a:r>
            <a:r>
              <a:rPr lang="fa-IR" altLang="fa-IR" sz="2100" b="1">
                <a:solidFill>
                  <a:srgbClr val="3333FF"/>
                </a:solidFill>
                <a:cs typeface="Lotus" pitchFamily="2" charset="-78"/>
              </a:rPr>
              <a:t>گردد</a:t>
            </a:r>
            <a:r>
              <a:rPr lang="fa-IR" altLang="fa-IR" b="1">
                <a:cs typeface="Lotus" pitchFamily="2" charset="-78"/>
              </a:rPr>
              <a:t>.</a:t>
            </a:r>
            <a:endParaRPr lang="en-US" altLang="fa-IR" b="1">
              <a:cs typeface="Lotus" pitchFamily="2" charset="-78"/>
            </a:endParaRPr>
          </a:p>
        </p:txBody>
      </p:sp>
      <p:graphicFrame>
        <p:nvGraphicFramePr>
          <p:cNvPr id="735238" name="Object 6"/>
          <p:cNvGraphicFramePr>
            <a:graphicFrameLocks noGrp="1" noChangeAspect="1"/>
          </p:cNvGraphicFramePr>
          <p:nvPr>
            <p:ph/>
          </p:nvPr>
        </p:nvGraphicFramePr>
        <p:xfrm>
          <a:off x="1835150" y="2393950"/>
          <a:ext cx="4464050" cy="4464050"/>
        </p:xfrm>
        <a:graphic>
          <a:graphicData uri="http://schemas.openxmlformats.org/presentationml/2006/ole">
            <mc:AlternateContent xmlns:mc="http://schemas.openxmlformats.org/markup-compatibility/2006">
              <mc:Choice xmlns:v="urn:schemas-microsoft-com:vml" Requires="v">
                <p:oleObj spid="_x0000_s735243"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44753" t="37421" r="32504" b="20801"/>
                      <a:stretch>
                        <a:fillRect/>
                      </a:stretch>
                    </p:blipFill>
                    <p:spPr bwMode="auto">
                      <a:xfrm>
                        <a:off x="1835150" y="2393950"/>
                        <a:ext cx="4464050"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539750" y="404813"/>
            <a:ext cx="81359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cs typeface="Lotus" pitchFamily="2" charset="-78"/>
              </a:rPr>
              <a:t>5-تصوير نقطه فضايي بر روي صفحات مسطح</a:t>
            </a:r>
            <a:endParaRPr lang="fa-IR" altLang="fa-IR" sz="2500" b="1" i="1">
              <a:solidFill>
                <a:srgbClr val="CC0000"/>
              </a:solidFill>
              <a:cs typeface="Lotus" pitchFamily="2" charset="-78"/>
            </a:endParaRPr>
          </a:p>
          <a:p>
            <a:pPr algn="justLow" rtl="1"/>
            <a:endParaRPr lang="ar-SA" altLang="fa-IR" sz="2500" b="1" i="1">
              <a:solidFill>
                <a:srgbClr val="CC0000"/>
              </a:solidFill>
              <a:cs typeface="Lotus" pitchFamily="2" charset="-78"/>
            </a:endParaRPr>
          </a:p>
          <a:p>
            <a:pPr algn="justLow" rtl="1"/>
            <a:r>
              <a:rPr lang="ar-SA" altLang="fa-IR" sz="2100" b="1">
                <a:solidFill>
                  <a:srgbClr val="3333FF"/>
                </a:solidFill>
                <a:cs typeface="Lotus" pitchFamily="2" charset="-78"/>
              </a:rPr>
              <a:t>اگر سه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 و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 را طوري نسبت به فصل مشترك خودشان بچرخانيم كه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در زير و امتداد صفحه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 پو صفحه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در سمت راست صفحه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قرار گيرد</a:t>
            </a:r>
            <a:r>
              <a:rPr lang="fa-IR" altLang="fa-IR" sz="2100" b="1">
                <a:solidFill>
                  <a:srgbClr val="3333FF"/>
                </a:solidFill>
                <a:cs typeface="Lotus" pitchFamily="2" charset="-78"/>
              </a:rPr>
              <a:t>.</a:t>
            </a:r>
            <a:r>
              <a:rPr lang="ar-SA" altLang="fa-IR" sz="2100" b="1">
                <a:solidFill>
                  <a:srgbClr val="3333FF"/>
                </a:solidFill>
                <a:cs typeface="Lotus" pitchFamily="2" charset="-78"/>
              </a:rPr>
              <a:t> فصل مشترك سه صفحه را رسم كنيم به نامهاي </a:t>
            </a:r>
            <a:r>
              <a:rPr lang="en-US" altLang="fa-IR" sz="2100" b="1">
                <a:solidFill>
                  <a:srgbClr val="3333FF"/>
                </a:solidFill>
                <a:cs typeface="Lotus" pitchFamily="2" charset="-78"/>
              </a:rPr>
              <a:t>ox</a:t>
            </a:r>
            <a:r>
              <a:rPr lang="ar-SA" altLang="fa-IR" sz="2100" b="1">
                <a:solidFill>
                  <a:srgbClr val="3333FF"/>
                </a:solidFill>
                <a:cs typeface="Lotus" pitchFamily="2" charset="-78"/>
              </a:rPr>
              <a:t>  و </a:t>
            </a:r>
            <a:r>
              <a:rPr lang="en-US" altLang="fa-IR" sz="2100" b="1">
                <a:solidFill>
                  <a:srgbClr val="3333FF"/>
                </a:solidFill>
                <a:cs typeface="Lotus" pitchFamily="2" charset="-78"/>
              </a:rPr>
              <a:t>oy</a:t>
            </a:r>
            <a:r>
              <a:rPr lang="ar-SA" altLang="fa-IR" sz="2100" b="1">
                <a:solidFill>
                  <a:srgbClr val="3333FF"/>
                </a:solidFill>
                <a:cs typeface="Lotus" pitchFamily="2" charset="-78"/>
              </a:rPr>
              <a:t> و </a:t>
            </a:r>
            <a:r>
              <a:rPr lang="en-US" altLang="fa-IR" sz="2100" b="1">
                <a:solidFill>
                  <a:srgbClr val="3333FF"/>
                </a:solidFill>
                <a:cs typeface="Lotus" pitchFamily="2" charset="-78"/>
              </a:rPr>
              <a:t>oz</a:t>
            </a:r>
            <a:r>
              <a:rPr lang="ar-SA" altLang="fa-IR" sz="2100" b="1">
                <a:solidFill>
                  <a:srgbClr val="3333FF"/>
                </a:solidFill>
                <a:cs typeface="Lotus" pitchFamily="2" charset="-78"/>
              </a:rPr>
              <a:t> و محل تلاقي آنها را (مبدأ مختصات) با حرف </a:t>
            </a:r>
            <a:r>
              <a:rPr lang="en-US" altLang="fa-IR" sz="2100" b="1">
                <a:solidFill>
                  <a:srgbClr val="3333FF"/>
                </a:solidFill>
                <a:cs typeface="Lotus" pitchFamily="2" charset="-78"/>
              </a:rPr>
              <a:t>o</a:t>
            </a:r>
            <a:r>
              <a:rPr lang="ar-SA" altLang="fa-IR" sz="2100" b="1">
                <a:solidFill>
                  <a:srgbClr val="3333FF"/>
                </a:solidFill>
                <a:cs typeface="Lotus" pitchFamily="2" charset="-78"/>
              </a:rPr>
              <a:t> مشخص مي گردد.</a:t>
            </a:r>
          </a:p>
          <a:p>
            <a:pPr algn="justLow" rtl="1"/>
            <a:r>
              <a:rPr lang="ar-SA" altLang="fa-IR" sz="2100" b="1">
                <a:solidFill>
                  <a:srgbClr val="3333FF"/>
                </a:solidFill>
                <a:cs typeface="Lotus" pitchFamily="2" charset="-78"/>
              </a:rPr>
              <a:t>       بنابراين مطابق شكل در هر صفحه تصوير دو مؤلفه از نقطه وجود دارد يعني در صفحه تصوير قائم طول (</a:t>
            </a:r>
            <a:r>
              <a:rPr lang="en-US" altLang="fa-IR" sz="2100" b="1">
                <a:solidFill>
                  <a:srgbClr val="3333FF"/>
                </a:solidFill>
                <a:cs typeface="Lotus" pitchFamily="2" charset="-78"/>
              </a:rPr>
              <a:t>X</a:t>
            </a:r>
            <a:r>
              <a:rPr lang="ar-SA" altLang="fa-IR" sz="2100" b="1">
                <a:solidFill>
                  <a:srgbClr val="3333FF"/>
                </a:solidFill>
                <a:cs typeface="Lotus" pitchFamily="2" charset="-78"/>
              </a:rPr>
              <a:t>) و ارتفاع (</a:t>
            </a:r>
            <a:r>
              <a:rPr lang="en-US" altLang="fa-IR" sz="2100" b="1">
                <a:solidFill>
                  <a:srgbClr val="3333FF"/>
                </a:solidFill>
                <a:cs typeface="Lotus" pitchFamily="2" charset="-78"/>
              </a:rPr>
              <a:t>Z</a:t>
            </a:r>
            <a:r>
              <a:rPr lang="ar-SA" altLang="fa-IR" sz="2100" b="1">
                <a:solidFill>
                  <a:srgbClr val="3333FF"/>
                </a:solidFill>
                <a:cs typeface="Lotus" pitchFamily="2" charset="-78"/>
              </a:rPr>
              <a:t>) و در صفحه تصوير افقي طول(</a:t>
            </a:r>
            <a:r>
              <a:rPr lang="en-US" altLang="fa-IR" sz="2100" b="1">
                <a:solidFill>
                  <a:srgbClr val="3333FF"/>
                </a:solidFill>
                <a:cs typeface="Lotus" pitchFamily="2" charset="-78"/>
              </a:rPr>
              <a:t>X</a:t>
            </a:r>
            <a:r>
              <a:rPr lang="ar-SA" altLang="fa-IR" sz="2100" b="1">
                <a:solidFill>
                  <a:srgbClr val="3333FF"/>
                </a:solidFill>
                <a:cs typeface="Lotus" pitchFamily="2" charset="-78"/>
              </a:rPr>
              <a:t>) و عرض (</a:t>
            </a:r>
            <a:r>
              <a:rPr lang="en-US" altLang="fa-IR" sz="2100" b="1">
                <a:solidFill>
                  <a:srgbClr val="3333FF"/>
                </a:solidFill>
                <a:cs typeface="Lotus" pitchFamily="2" charset="-78"/>
              </a:rPr>
              <a:t>Y</a:t>
            </a:r>
            <a:r>
              <a:rPr lang="ar-SA" altLang="fa-IR" sz="2100" b="1">
                <a:solidFill>
                  <a:srgbClr val="3333FF"/>
                </a:solidFill>
                <a:cs typeface="Lotus" pitchFamily="2" charset="-78"/>
              </a:rPr>
              <a:t>) و در صفحه تصوير جانبي  عرض (</a:t>
            </a:r>
            <a:r>
              <a:rPr lang="en-US" altLang="fa-IR" sz="2100" b="1">
                <a:solidFill>
                  <a:srgbClr val="3333FF"/>
                </a:solidFill>
                <a:cs typeface="Lotus" pitchFamily="2" charset="-78"/>
              </a:rPr>
              <a:t>Y</a:t>
            </a:r>
            <a:r>
              <a:rPr lang="ar-SA" altLang="fa-IR" sz="2100" b="1">
                <a:solidFill>
                  <a:srgbClr val="3333FF"/>
                </a:solidFill>
                <a:cs typeface="Lotus" pitchFamily="2" charset="-78"/>
              </a:rPr>
              <a:t>) و ارتفاع (</a:t>
            </a:r>
            <a:r>
              <a:rPr lang="en-US" altLang="fa-IR" sz="2100" b="1">
                <a:solidFill>
                  <a:srgbClr val="3333FF"/>
                </a:solidFill>
                <a:cs typeface="Lotus" pitchFamily="2" charset="-78"/>
              </a:rPr>
              <a:t>Z</a:t>
            </a:r>
            <a:r>
              <a:rPr lang="ar-SA" altLang="fa-IR" sz="2100" b="1">
                <a:solidFill>
                  <a:srgbClr val="3333FF"/>
                </a:solidFill>
                <a:cs typeface="Lotus" pitchFamily="2" charset="-78"/>
              </a:rPr>
              <a:t>) .</a:t>
            </a:r>
            <a:r>
              <a:rPr lang="fa-IR" altLang="fa-IR" sz="2100" b="1">
                <a:solidFill>
                  <a:srgbClr val="3333FF"/>
                </a:solidFill>
                <a:cs typeface="Lotus" pitchFamily="2" charset="-78"/>
              </a:rPr>
              <a:t> </a:t>
            </a:r>
          </a:p>
          <a:p>
            <a:pPr algn="justLow" rtl="1"/>
            <a:endParaRPr lang="ar-SA" altLang="fa-IR" sz="2100" b="1">
              <a:solidFill>
                <a:srgbClr val="3333FF"/>
              </a:solidFill>
              <a:cs typeface="Lotus" pitchFamily="2" charset="-78"/>
            </a:endParaRPr>
          </a:p>
          <a:p>
            <a:pPr algn="justLow" rtl="1"/>
            <a:r>
              <a:rPr lang="fa-IR" altLang="fa-IR" sz="2100" b="1">
                <a:solidFill>
                  <a:srgbClr val="3333FF"/>
                </a:solidFill>
                <a:cs typeface="Lotus" pitchFamily="2" charset="-78"/>
              </a:rPr>
              <a:t>   </a:t>
            </a:r>
            <a:r>
              <a:rPr lang="ar-SA" altLang="fa-IR" sz="2100" b="1">
                <a:solidFill>
                  <a:srgbClr val="3333FF"/>
                </a:solidFill>
                <a:cs typeface="Lotus" pitchFamily="2" charset="-78"/>
              </a:rPr>
              <a:t>                                            7</a:t>
            </a:r>
          </a:p>
          <a:p>
            <a:pPr algn="justLow" rtl="1"/>
            <a:r>
              <a:rPr lang="ar-SA" altLang="fa-IR" sz="2100" b="1">
                <a:solidFill>
                  <a:srgbClr val="3333FF"/>
                </a:solidFill>
                <a:cs typeface="Lotus" pitchFamily="2" charset="-78"/>
              </a:rPr>
              <a:t>مثال : تصاوير قائم، افقي و جانبي نقط 8  </a:t>
            </a:r>
            <a:r>
              <a:rPr lang="fa-IR" altLang="fa-IR" sz="2100" b="1">
                <a:solidFill>
                  <a:srgbClr val="3333FF"/>
                </a:solidFill>
                <a:cs typeface="Lotus" pitchFamily="2" charset="-78"/>
              </a:rPr>
              <a:t> </a:t>
            </a:r>
            <a:r>
              <a:rPr lang="ar-SA" altLang="fa-IR" sz="2100" b="1">
                <a:solidFill>
                  <a:srgbClr val="3333FF"/>
                </a:solidFill>
                <a:cs typeface="Lotus" pitchFamily="2" charset="-78"/>
              </a:rPr>
              <a:t>  </a:t>
            </a:r>
            <a:r>
              <a:rPr lang="en-US" altLang="fa-IR" sz="2100" b="1">
                <a:solidFill>
                  <a:srgbClr val="3333FF"/>
                </a:solidFill>
                <a:cs typeface="Lotus" pitchFamily="2" charset="-78"/>
              </a:rPr>
              <a:t>A</a:t>
            </a:r>
            <a:r>
              <a:rPr lang="ar-SA" altLang="fa-IR" sz="2100" b="1">
                <a:solidFill>
                  <a:srgbClr val="3333FF"/>
                </a:solidFill>
                <a:cs typeface="Lotus" pitchFamily="2" charset="-78"/>
              </a:rPr>
              <a:t> را تعيين كنيد.</a:t>
            </a:r>
          </a:p>
          <a:p>
            <a:pPr algn="justLow" rtl="1"/>
            <a:r>
              <a:rPr lang="fa-IR" altLang="fa-IR" sz="2100" b="1">
                <a:solidFill>
                  <a:srgbClr val="3333FF"/>
                </a:solidFill>
                <a:cs typeface="Lotus" pitchFamily="2" charset="-78"/>
              </a:rPr>
              <a:t>   </a:t>
            </a:r>
            <a:r>
              <a:rPr lang="ar-SA" altLang="fa-IR" sz="2100" b="1">
                <a:solidFill>
                  <a:srgbClr val="3333FF"/>
                </a:solidFill>
                <a:cs typeface="Lotus" pitchFamily="2" charset="-78"/>
              </a:rPr>
              <a:t>                                            9	</a:t>
            </a:r>
            <a:endParaRPr lang="en-US" altLang="fa-IR" sz="2100" b="1">
              <a:solidFill>
                <a:srgbClr val="3333FF"/>
              </a:solidFill>
              <a:cs typeface="Lotus" pitchFamily="2" charset="-78"/>
            </a:endParaRPr>
          </a:p>
        </p:txBody>
      </p:sp>
      <p:sp>
        <p:nvSpPr>
          <p:cNvPr id="110597" name="Line 5"/>
          <p:cNvSpPr>
            <a:spLocks noChangeShapeType="1"/>
          </p:cNvSpPr>
          <p:nvPr/>
        </p:nvSpPr>
        <p:spPr bwMode="auto">
          <a:xfrm>
            <a:off x="5003800" y="4076700"/>
            <a:ext cx="0" cy="936625"/>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p:cNvSpPr>
            <a:spLocks noChangeArrowheads="1"/>
          </p:cNvSpPr>
          <p:nvPr/>
        </p:nvSpPr>
        <p:spPr bwMode="auto">
          <a:xfrm>
            <a:off x="827088" y="4048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با توجه به شكل :</a:t>
            </a:r>
            <a:endParaRPr lang="fa-IR" altLang="fa-IR" sz="2500" b="1" i="1">
              <a:solidFill>
                <a:srgbClr val="CC0000"/>
              </a:solidFill>
              <a:cs typeface="Lotus" pitchFamily="2" charset="-78"/>
            </a:endParaRPr>
          </a:p>
          <a:p>
            <a:pPr algn="justLow" rtl="1"/>
            <a:endParaRPr lang="ar-SA" altLang="fa-IR" sz="2500" b="1" i="1">
              <a:solidFill>
                <a:srgbClr val="3333FF"/>
              </a:solidFill>
              <a:cs typeface="Lotus" pitchFamily="2" charset="-78"/>
            </a:endParaRPr>
          </a:p>
          <a:p>
            <a:pPr algn="justLow"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ابتـدا از نقطـه مبـدأ </a:t>
            </a:r>
            <a:r>
              <a:rPr lang="en-US" altLang="fa-IR" sz="2100" b="1">
                <a:solidFill>
                  <a:srgbClr val="3333FF"/>
                </a:solidFill>
                <a:cs typeface="Lotus" pitchFamily="2" charset="-78"/>
              </a:rPr>
              <a:t>o</a:t>
            </a:r>
            <a:r>
              <a:rPr lang="ar-SA" altLang="fa-IR" sz="2100" b="1">
                <a:solidFill>
                  <a:srgbClr val="3333FF"/>
                </a:solidFill>
                <a:cs typeface="Lotus" pitchFamily="2" charset="-78"/>
              </a:rPr>
              <a:t> هفت (7) واحـد در جهـت مثبـت مـحور </a:t>
            </a:r>
            <a:r>
              <a:rPr lang="en-US" altLang="fa-IR" sz="2100" b="1">
                <a:solidFill>
                  <a:srgbClr val="3333FF"/>
                </a:solidFill>
                <a:cs typeface="Lotus" pitchFamily="2" charset="-78"/>
              </a:rPr>
              <a:t>ox</a:t>
            </a:r>
            <a:r>
              <a:rPr lang="ar-SA" altLang="fa-IR" sz="2100" b="1">
                <a:solidFill>
                  <a:srgbClr val="3333FF"/>
                </a:solidFill>
                <a:cs typeface="Lotus" pitchFamily="2" charset="-78"/>
              </a:rPr>
              <a:t> جـدا نمـوده</a:t>
            </a:r>
            <a:r>
              <a:rPr lang="fa-IR" altLang="fa-IR" sz="2100" b="1">
                <a:solidFill>
                  <a:srgbClr val="3333FF"/>
                </a:solidFill>
                <a:cs typeface="Lotus" pitchFamily="2" charset="-78"/>
              </a:rPr>
              <a:t> </a:t>
            </a:r>
            <a:r>
              <a:rPr lang="ar-SA" altLang="fa-IR" sz="2100" b="1">
                <a:solidFill>
                  <a:srgbClr val="3333FF"/>
                </a:solidFill>
                <a:cs typeface="Lotus" pitchFamily="2" charset="-78"/>
              </a:rPr>
              <a:t>(</a:t>
            </a:r>
            <a:r>
              <a:rPr lang="en-US" altLang="fa-IR" sz="2100" b="1">
                <a:solidFill>
                  <a:srgbClr val="3333FF"/>
                </a:solidFill>
                <a:cs typeface="Lotus" pitchFamily="2" charset="-78"/>
              </a:rPr>
              <a:t>Xa</a:t>
            </a:r>
            <a:r>
              <a:rPr lang="ar-SA" altLang="fa-IR" sz="2100" b="1">
                <a:solidFill>
                  <a:srgbClr val="3333FF"/>
                </a:solidFill>
                <a:cs typeface="Lotus" pitchFamily="2" charset="-78"/>
              </a:rPr>
              <a:t>  مشخص مي گردد)  و از آن نقطه عمودي بر محور </a:t>
            </a:r>
            <a:r>
              <a:rPr lang="en-US" altLang="fa-IR" sz="2100" b="1">
                <a:solidFill>
                  <a:srgbClr val="3333FF"/>
                </a:solidFill>
                <a:cs typeface="Lotus" pitchFamily="2" charset="-78"/>
              </a:rPr>
              <a:t>ox</a:t>
            </a:r>
            <a:r>
              <a:rPr lang="ar-SA" altLang="fa-IR" sz="2100" b="1">
                <a:solidFill>
                  <a:srgbClr val="3333FF"/>
                </a:solidFill>
                <a:cs typeface="Lotus" pitchFamily="2" charset="-78"/>
              </a:rPr>
              <a:t> رسم مي كنيم.</a:t>
            </a:r>
          </a:p>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از همان مبدأ هشت (8) واحد در جهت مثبت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جدا نموده ( </a:t>
            </a:r>
            <a:r>
              <a:rPr lang="en-US" altLang="fa-IR" sz="2100" b="1">
                <a:solidFill>
                  <a:srgbClr val="3333FF"/>
                </a:solidFill>
                <a:cs typeface="Lotus" pitchFamily="2" charset="-78"/>
              </a:rPr>
              <a:t>ya</a:t>
            </a:r>
            <a:r>
              <a:rPr lang="ar-SA" altLang="fa-IR" sz="2100" b="1">
                <a:solidFill>
                  <a:srgbClr val="3333FF"/>
                </a:solidFill>
                <a:cs typeface="Lotus" pitchFamily="2" charset="-78"/>
              </a:rPr>
              <a:t> در دو صفحه افقي و جانبي) و از آن نقطه عمودي بر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رسم مي كنيم.</a:t>
            </a:r>
          </a:p>
          <a:p>
            <a:pPr algn="justLow" rtl="1"/>
            <a:r>
              <a:rPr lang="ar-SA" altLang="fa-IR" sz="2100" b="1">
                <a:solidFill>
                  <a:srgbClr val="3333FF"/>
                </a:solidFill>
                <a:cs typeface="Lotus" pitchFamily="2" charset="-78"/>
              </a:rPr>
              <a:t>ج</a:t>
            </a:r>
            <a:r>
              <a:rPr lang="fa-IR" altLang="fa-IR" sz="2100" b="1">
                <a:solidFill>
                  <a:srgbClr val="3333FF"/>
                </a:solidFill>
                <a:cs typeface="Lotus" pitchFamily="2" charset="-78"/>
              </a:rPr>
              <a:t> ـ</a:t>
            </a:r>
            <a:r>
              <a:rPr lang="ar-SA" altLang="fa-IR" sz="2100" b="1">
                <a:solidFill>
                  <a:srgbClr val="3333FF"/>
                </a:solidFill>
                <a:cs typeface="Lotus" pitchFamily="2" charset="-78"/>
              </a:rPr>
              <a:t> از مبدأ مختصات </a:t>
            </a:r>
            <a:r>
              <a:rPr lang="en-US" altLang="fa-IR" sz="2100" b="1">
                <a:solidFill>
                  <a:srgbClr val="3333FF"/>
                </a:solidFill>
                <a:cs typeface="Lotus" pitchFamily="2" charset="-78"/>
              </a:rPr>
              <a:t>o</a:t>
            </a:r>
            <a:r>
              <a:rPr lang="ar-SA" altLang="fa-IR" sz="2100" b="1">
                <a:solidFill>
                  <a:srgbClr val="3333FF"/>
                </a:solidFill>
                <a:cs typeface="Lotus" pitchFamily="2" charset="-78"/>
              </a:rPr>
              <a:t>  نه (9) واحد در جهت مثبت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جدا مي كنيم ( </a:t>
            </a:r>
            <a:r>
              <a:rPr lang="en-US" altLang="fa-IR" sz="2100" b="1">
                <a:solidFill>
                  <a:srgbClr val="3333FF"/>
                </a:solidFill>
                <a:cs typeface="Lotus" pitchFamily="2" charset="-78"/>
              </a:rPr>
              <a:t>za</a:t>
            </a:r>
            <a:r>
              <a:rPr lang="ar-SA" altLang="fa-IR" sz="2100" b="1">
                <a:solidFill>
                  <a:srgbClr val="3333FF"/>
                </a:solidFill>
                <a:cs typeface="Lotus" pitchFamily="2" charset="-78"/>
              </a:rPr>
              <a:t> مشخص مي گردد) از آن نقطه عمودي بر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رسم مي كنيم.</a:t>
            </a:r>
          </a:p>
        </p:txBody>
      </p:sp>
      <p:graphicFrame>
        <p:nvGraphicFramePr>
          <p:cNvPr id="111621" name="Object 5"/>
          <p:cNvGraphicFramePr>
            <a:graphicFrameLocks noGrp="1" noChangeAspect="1"/>
          </p:cNvGraphicFramePr>
          <p:nvPr>
            <p:ph/>
          </p:nvPr>
        </p:nvGraphicFramePr>
        <p:xfrm>
          <a:off x="1187450" y="3500438"/>
          <a:ext cx="5329238" cy="2808287"/>
        </p:xfrm>
        <a:graphic>
          <a:graphicData uri="http://schemas.openxmlformats.org/presentationml/2006/ole">
            <mc:AlternateContent xmlns:mc="http://schemas.openxmlformats.org/markup-compatibility/2006">
              <mc:Choice xmlns:v="urn:schemas-microsoft-com:vml" Requires="v">
                <p:oleObj spid="_x0000_s11162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3252" t="26187" r="21991" b="11127"/>
                      <a:stretch>
                        <a:fillRect/>
                      </a:stretch>
                    </p:blipFill>
                    <p:spPr bwMode="auto">
                      <a:xfrm>
                        <a:off x="1187450" y="3500438"/>
                        <a:ext cx="5329238"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از محل تلاقي اين سه عمـود در صفحـات مختـلف محل قرارگيري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مشخص مي گردد.</a:t>
            </a:r>
          </a:p>
          <a:p>
            <a:pPr algn="justLow" rtl="1"/>
            <a:r>
              <a:rPr lang="ar-SA" altLang="fa-IR" sz="2100" b="1">
                <a:solidFill>
                  <a:srgbClr val="3333FF"/>
                </a:solidFill>
                <a:cs typeface="Lotus" pitchFamily="2" charset="-78"/>
              </a:rPr>
              <a:t>الف</a:t>
            </a:r>
            <a:r>
              <a:rPr lang="fa-IR" altLang="fa-IR" sz="2100" b="1">
                <a:solidFill>
                  <a:srgbClr val="3333FF"/>
                </a:solidFill>
                <a:cs typeface="Lotus" pitchFamily="2" charset="-78"/>
              </a:rPr>
              <a:t> ـ </a:t>
            </a:r>
            <a:r>
              <a:rPr lang="ar-SA" altLang="fa-IR" sz="2100" b="1">
                <a:solidFill>
                  <a:srgbClr val="3333FF"/>
                </a:solidFill>
                <a:cs typeface="Lotus" pitchFamily="2" charset="-78"/>
              </a:rPr>
              <a:t>متداد عمودها از </a:t>
            </a:r>
            <a:r>
              <a:rPr lang="en-US" altLang="fa-IR" sz="2100" b="1">
                <a:solidFill>
                  <a:srgbClr val="3333FF"/>
                </a:solidFill>
                <a:cs typeface="Lotus" pitchFamily="2" charset="-78"/>
              </a:rPr>
              <a:t>xa</a:t>
            </a:r>
            <a:r>
              <a:rPr lang="ar-SA" altLang="fa-IR" sz="2100" b="1">
                <a:solidFill>
                  <a:srgbClr val="3333FF"/>
                </a:solidFill>
                <a:cs typeface="Lotus" pitchFamily="2" charset="-78"/>
              </a:rPr>
              <a:t> و </a:t>
            </a:r>
            <a:r>
              <a:rPr lang="en-US" altLang="fa-IR" sz="2100" b="1">
                <a:solidFill>
                  <a:srgbClr val="3333FF"/>
                </a:solidFill>
                <a:cs typeface="Lotus" pitchFamily="2" charset="-78"/>
              </a:rPr>
              <a:t>za</a:t>
            </a:r>
            <a:r>
              <a:rPr lang="ar-SA" altLang="fa-IR" sz="2100" b="1">
                <a:solidFill>
                  <a:srgbClr val="3333FF"/>
                </a:solidFill>
                <a:cs typeface="Lotus" pitchFamily="2" charset="-78"/>
              </a:rPr>
              <a:t> يكديگر را در صفحة تصوير قائم در نقطه </a:t>
            </a:r>
            <a:r>
              <a:rPr lang="en-US" altLang="fa-IR" sz="2100" b="1">
                <a:solidFill>
                  <a:srgbClr val="3333FF"/>
                </a:solidFill>
                <a:cs typeface="Lotus" pitchFamily="2" charset="-78"/>
              </a:rPr>
              <a:t>a</a:t>
            </a:r>
            <a:r>
              <a:rPr lang="en-US" altLang="fa-IR" sz="2100" b="1">
                <a:solidFill>
                  <a:srgbClr val="3333FF"/>
                </a:solidFill>
              </a:rPr>
              <a:t>′</a:t>
            </a:r>
            <a:r>
              <a:rPr lang="ar-SA" altLang="fa-IR" sz="2100" b="1">
                <a:solidFill>
                  <a:srgbClr val="3333FF"/>
                </a:solidFill>
                <a:cs typeface="Lotus" pitchFamily="2" charset="-78"/>
              </a:rPr>
              <a:t> قطع مي كند كه تصوير قائم نقطه </a:t>
            </a:r>
            <a:r>
              <a:rPr lang="en-US" altLang="fa-IR" sz="2100" b="1">
                <a:solidFill>
                  <a:srgbClr val="3333FF"/>
                </a:solidFill>
                <a:cs typeface="Lotus" pitchFamily="2" charset="-78"/>
              </a:rPr>
              <a:t>A </a:t>
            </a:r>
            <a:r>
              <a:rPr lang="ar-SA" altLang="fa-IR" sz="2100" b="1">
                <a:solidFill>
                  <a:srgbClr val="3333FF"/>
                </a:solidFill>
                <a:cs typeface="Lotus" pitchFamily="2" charset="-78"/>
              </a:rPr>
              <a:t> است.</a:t>
            </a:r>
          </a:p>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 </a:t>
            </a:r>
            <a:r>
              <a:rPr lang="ar-SA" altLang="fa-IR" sz="2100" b="1">
                <a:solidFill>
                  <a:srgbClr val="3333FF"/>
                </a:solidFill>
                <a:cs typeface="Lotus" pitchFamily="2" charset="-78"/>
              </a:rPr>
              <a:t>امتداد عمودها از </a:t>
            </a:r>
            <a:r>
              <a:rPr lang="en-US" altLang="fa-IR" sz="2100" b="1">
                <a:solidFill>
                  <a:srgbClr val="3333FF"/>
                </a:solidFill>
                <a:cs typeface="Lotus" pitchFamily="2" charset="-78"/>
              </a:rPr>
              <a:t>za</a:t>
            </a:r>
            <a:r>
              <a:rPr lang="ar-SA" altLang="fa-IR" sz="2100" b="1">
                <a:solidFill>
                  <a:srgbClr val="3333FF"/>
                </a:solidFill>
                <a:cs typeface="Lotus" pitchFamily="2" charset="-78"/>
              </a:rPr>
              <a:t> و </a:t>
            </a:r>
            <a:r>
              <a:rPr lang="en-US" altLang="fa-IR" sz="2100" b="1">
                <a:solidFill>
                  <a:srgbClr val="3333FF"/>
                </a:solidFill>
                <a:cs typeface="Lotus" pitchFamily="2" charset="-78"/>
              </a:rPr>
              <a:t>ya</a:t>
            </a:r>
            <a:r>
              <a:rPr lang="ar-SA" altLang="fa-IR" sz="2100" b="1">
                <a:solidFill>
                  <a:srgbClr val="3333FF"/>
                </a:solidFill>
                <a:cs typeface="Lotus" pitchFamily="2" charset="-78"/>
              </a:rPr>
              <a:t> يكديگر را در صفحة تصوير جانبي نقطه </a:t>
            </a:r>
            <a:r>
              <a:rPr lang="en-US" altLang="fa-IR" sz="2100" b="1">
                <a:solidFill>
                  <a:srgbClr val="3333FF"/>
                </a:solidFill>
                <a:cs typeface="Lotus" pitchFamily="2" charset="-78"/>
              </a:rPr>
              <a:t>a" </a:t>
            </a:r>
            <a:r>
              <a:rPr lang="ar-SA" altLang="fa-IR" sz="2100" b="1">
                <a:solidFill>
                  <a:srgbClr val="3333FF"/>
                </a:solidFill>
                <a:cs typeface="Lotus" pitchFamily="2" charset="-78"/>
              </a:rPr>
              <a:t> قطع مي كنند كه تصوير جانبي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است.</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ج</a:t>
            </a:r>
            <a:r>
              <a:rPr lang="fa-IR" altLang="fa-IR" sz="2100" b="1">
                <a:solidFill>
                  <a:srgbClr val="3333FF"/>
                </a:solidFill>
                <a:cs typeface="Lotus" pitchFamily="2" charset="-78"/>
              </a:rPr>
              <a:t> ـ </a:t>
            </a:r>
            <a:r>
              <a:rPr lang="ar-SA" altLang="fa-IR" sz="2100" b="1">
                <a:solidFill>
                  <a:srgbClr val="3333FF"/>
                </a:solidFill>
                <a:cs typeface="Lotus" pitchFamily="2" charset="-78"/>
              </a:rPr>
              <a:t>امتداد عمودها از </a:t>
            </a:r>
            <a:r>
              <a:rPr lang="en-US" altLang="fa-IR" sz="2100" b="1">
                <a:solidFill>
                  <a:srgbClr val="3333FF"/>
                </a:solidFill>
                <a:cs typeface="Lotus" pitchFamily="2" charset="-78"/>
              </a:rPr>
              <a:t>ya</a:t>
            </a:r>
            <a:r>
              <a:rPr lang="ar-SA" altLang="fa-IR" sz="2100" b="1">
                <a:solidFill>
                  <a:srgbClr val="3333FF"/>
                </a:solidFill>
                <a:cs typeface="Lotus" pitchFamily="2" charset="-78"/>
              </a:rPr>
              <a:t> و </a:t>
            </a:r>
            <a:r>
              <a:rPr lang="en-US" altLang="fa-IR" sz="2100" b="1">
                <a:solidFill>
                  <a:srgbClr val="3333FF"/>
                </a:solidFill>
                <a:cs typeface="Lotus" pitchFamily="2" charset="-78"/>
              </a:rPr>
              <a:t>xa</a:t>
            </a:r>
            <a:r>
              <a:rPr lang="ar-SA" altLang="fa-IR" sz="2100" b="1">
                <a:solidFill>
                  <a:srgbClr val="3333FF"/>
                </a:solidFill>
                <a:cs typeface="Lotus" pitchFamily="2" charset="-78"/>
              </a:rPr>
              <a:t> يكديگر را در صفحة تصوير افقي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قطع مي كند كه تصوير افقي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است.</a:t>
            </a:r>
            <a:endParaRPr lang="en-US" altLang="fa-IR" sz="2100" b="1">
              <a:solidFill>
                <a:srgbClr val="3333FF"/>
              </a:solidFill>
              <a:cs typeface="Lotus" pitchFamily="2" charset="-78"/>
            </a:endParaRPr>
          </a:p>
        </p:txBody>
      </p:sp>
      <p:graphicFrame>
        <p:nvGraphicFramePr>
          <p:cNvPr id="112645" name="Object 5"/>
          <p:cNvGraphicFramePr>
            <a:graphicFrameLocks noGrp="1" noChangeAspect="1"/>
          </p:cNvGraphicFramePr>
          <p:nvPr>
            <p:ph/>
          </p:nvPr>
        </p:nvGraphicFramePr>
        <p:xfrm>
          <a:off x="1619250" y="3717925"/>
          <a:ext cx="2689225" cy="2806700"/>
        </p:xfrm>
        <a:graphic>
          <a:graphicData uri="http://schemas.openxmlformats.org/presentationml/2006/ole">
            <mc:AlternateContent xmlns:mc="http://schemas.openxmlformats.org/markup-compatibility/2006">
              <mc:Choice xmlns:v="urn:schemas-microsoft-com:vml" Requires="v">
                <p:oleObj spid="_x0000_s11265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42130" t="14919" r="17632" b="7938"/>
                      <a:stretch>
                        <a:fillRect/>
                      </a:stretch>
                    </p:blipFill>
                    <p:spPr bwMode="auto">
                      <a:xfrm>
                        <a:off x="1619250" y="3717925"/>
                        <a:ext cx="2689225"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ChangeArrowheads="1"/>
          </p:cNvSpPr>
          <p:nvPr/>
        </p:nvSpPr>
        <p:spPr bwMode="auto">
          <a:xfrm>
            <a:off x="611188" y="1027113"/>
            <a:ext cx="82089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r" rtl="1"/>
            <a:r>
              <a:rPr lang="ar-SA" altLang="fa-IR" sz="2500" b="1" i="1">
                <a:solidFill>
                  <a:srgbClr val="CC0000"/>
                </a:solidFill>
                <a:cs typeface="Lotus" pitchFamily="2" charset="-78"/>
              </a:rPr>
              <a:t>تصاوير خط مستقيم</a:t>
            </a:r>
            <a:endParaRPr lang="fa-IR" altLang="fa-IR" sz="2500" b="1" i="1">
              <a:solidFill>
                <a:srgbClr val="CC0000"/>
              </a:solidFill>
              <a:cs typeface="Lotus" pitchFamily="2" charset="-78"/>
            </a:endParaRPr>
          </a:p>
          <a:p>
            <a:pPr algn="r" rtl="1"/>
            <a:endParaRPr lang="en-US" altLang="fa-IR" sz="2500" b="1" i="1">
              <a:solidFill>
                <a:srgbClr val="CC0000"/>
              </a:solidFill>
              <a:cs typeface="Lotus" pitchFamily="2" charset="-78"/>
            </a:endParaRPr>
          </a:p>
          <a:p>
            <a:pPr algn="justLow" rtl="1"/>
            <a:r>
              <a:rPr lang="ar-SA" altLang="fa-IR" sz="2100" b="1">
                <a:solidFill>
                  <a:srgbClr val="3333FF"/>
                </a:solidFill>
                <a:cs typeface="Lotus" pitchFamily="2" charset="-78"/>
              </a:rPr>
              <a:t>1-تصوير يك خط بر روي دو يا سه صفحه</a:t>
            </a:r>
          </a:p>
          <a:p>
            <a:pPr algn="justLow" rtl="1"/>
            <a:r>
              <a:rPr lang="ar-SA" altLang="fa-IR" sz="2100" b="1">
                <a:solidFill>
                  <a:srgbClr val="3333FF"/>
                </a:solidFill>
                <a:cs typeface="Lotus" pitchFamily="2" charset="-78"/>
              </a:rPr>
              <a:t>هر خط مستقيم مثل </a:t>
            </a:r>
            <a:r>
              <a:rPr lang="en-US" altLang="fa-IR" sz="2100" b="1">
                <a:solidFill>
                  <a:srgbClr val="3333FF"/>
                </a:solidFill>
                <a:cs typeface="Lotus" pitchFamily="2" charset="-78"/>
              </a:rPr>
              <a:t>AB</a:t>
            </a:r>
            <a:r>
              <a:rPr lang="ar-SA" altLang="fa-IR" sz="2100" b="1">
                <a:solidFill>
                  <a:srgbClr val="3333FF"/>
                </a:solidFill>
                <a:cs typeface="Lotus" pitchFamily="2" charset="-78"/>
              </a:rPr>
              <a:t> به وسيلة دو نقطه ابتدا و انتهاي آن تعيين مي گردد براي رسم تصوير </a:t>
            </a:r>
            <a:r>
              <a:rPr lang="en-US" altLang="fa-IR" sz="2100" b="1">
                <a:solidFill>
                  <a:srgbClr val="3333FF"/>
                </a:solidFill>
                <a:cs typeface="Lotus" pitchFamily="2" charset="-78"/>
              </a:rPr>
              <a:t>AB</a:t>
            </a:r>
            <a:r>
              <a:rPr lang="ar-SA" altLang="fa-IR" sz="2100" b="1">
                <a:solidFill>
                  <a:srgbClr val="3333FF"/>
                </a:solidFill>
                <a:cs typeface="Lotus" pitchFamily="2" charset="-78"/>
              </a:rPr>
              <a:t> بروي صفحات تصوير مي توان به دو طريق عمل نمود:</a:t>
            </a:r>
          </a:p>
          <a:p>
            <a:pPr algn="justLow" rtl="1"/>
            <a:r>
              <a:rPr lang="ar-SA" altLang="fa-IR" sz="2100" b="1">
                <a:solidFill>
                  <a:srgbClr val="3333FF"/>
                </a:solidFill>
                <a:cs typeface="Lotus" pitchFamily="2" charset="-78"/>
              </a:rPr>
              <a:t>الف-از دو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و </a:t>
            </a:r>
            <a:r>
              <a:rPr lang="en-US" altLang="fa-IR" sz="2100" b="1">
                <a:solidFill>
                  <a:srgbClr val="3333FF"/>
                </a:solidFill>
                <a:cs typeface="Lotus" pitchFamily="2" charset="-78"/>
              </a:rPr>
              <a:t>B</a:t>
            </a:r>
            <a:r>
              <a:rPr lang="ar-SA" altLang="fa-IR" sz="2100" b="1">
                <a:solidFill>
                  <a:srgbClr val="3333FF"/>
                </a:solidFill>
                <a:cs typeface="Lotus" pitchFamily="2" charset="-78"/>
              </a:rPr>
              <a:t> عمودهايي بر صفحات تصوير وارد نموده و پاي عمودها را به ترتيب در صفحـه افقـي </a:t>
            </a:r>
            <a:r>
              <a:rPr lang="en-US" altLang="fa-IR" sz="2100" b="1">
                <a:solidFill>
                  <a:srgbClr val="3333FF"/>
                </a:solidFill>
                <a:cs typeface="Lotus" pitchFamily="2" charset="-78"/>
              </a:rPr>
              <a:t>b</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ar-SA" altLang="fa-IR" sz="2100" b="1">
                <a:solidFill>
                  <a:srgbClr val="3333FF"/>
                </a:solidFill>
                <a:cs typeface="Lotus" pitchFamily="2" charset="-78"/>
              </a:rPr>
              <a:t> و در صفحـه قائـم</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و </a:t>
            </a:r>
            <a:r>
              <a:rPr lang="en-US" altLang="fa-IR" sz="2100" b="1">
                <a:solidFill>
                  <a:srgbClr val="3333FF"/>
                </a:solidFill>
                <a:cs typeface="Lotus" pitchFamily="2" charset="-78"/>
              </a:rPr>
              <a:t> a</a:t>
            </a:r>
            <a:r>
              <a:rPr lang="en-US" altLang="fa-IR" sz="2100" b="1">
                <a:solidFill>
                  <a:srgbClr val="3333FF"/>
                </a:solidFill>
              </a:rPr>
              <a:t>′</a:t>
            </a:r>
            <a:r>
              <a:rPr lang="ar-SA" altLang="fa-IR" sz="2100" b="1">
                <a:solidFill>
                  <a:srgbClr val="3333FF"/>
                </a:solidFill>
                <a:cs typeface="Lotus" pitchFamily="2" charset="-78"/>
              </a:rPr>
              <a:t> و در صفحه جانبــي </a:t>
            </a:r>
            <a:r>
              <a:rPr lang="en-US" altLang="fa-IR" sz="2100" b="1">
                <a:solidFill>
                  <a:srgbClr val="3333FF"/>
                </a:solidFill>
                <a:cs typeface="Lotus" pitchFamily="2" charset="-78"/>
              </a:rPr>
              <a:t>b"</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ar-SA" altLang="fa-IR" sz="2100" b="1">
                <a:solidFill>
                  <a:srgbClr val="3333FF"/>
                </a:solidFill>
                <a:cs typeface="Lotus" pitchFamily="2" charset="-78"/>
              </a:rPr>
              <a:t> مي نامند.</a:t>
            </a:r>
          </a:p>
          <a:p>
            <a:pPr algn="justLow" rtl="1"/>
            <a:r>
              <a:rPr lang="ar-SA" altLang="fa-IR" sz="2100" b="1">
                <a:solidFill>
                  <a:srgbClr val="3333FF"/>
                </a:solidFill>
                <a:cs typeface="Lotus" pitchFamily="2" charset="-78"/>
              </a:rPr>
              <a:t>       از وصل كردن تصاوير اين نقاط به يكديگر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صفحات مشخص مي گردد.</a:t>
            </a:r>
            <a:endParaRPr lang="en-US" altLang="fa-IR" sz="2100" b="1">
              <a:solidFill>
                <a:srgbClr val="3333FF"/>
              </a:solidFill>
              <a:cs typeface="Lotus" pitchFamily="2" charset="-78"/>
            </a:endParaRPr>
          </a:p>
          <a:p>
            <a:pPr algn="justLow" rtl="1"/>
            <a:r>
              <a:rPr lang="fa-IR" altLang="fa-IR" sz="2100" b="1">
                <a:solidFill>
                  <a:srgbClr val="3333FF"/>
                </a:solidFill>
                <a:cs typeface="Lotus" pitchFamily="2" charset="-78"/>
              </a:rPr>
              <a:t>1ـ </a:t>
            </a:r>
            <a:r>
              <a:rPr lang="en-US" altLang="fa-IR" sz="2100" b="1">
                <a:solidFill>
                  <a:srgbClr val="3333FF"/>
                </a:solidFill>
                <a:cs typeface="Lotus" pitchFamily="2" charset="-78"/>
              </a:rPr>
              <a:t>ab</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صفحه تصوير افقي</a:t>
            </a:r>
            <a:endParaRPr lang="en-US" altLang="fa-IR" sz="2100" b="1">
              <a:solidFill>
                <a:srgbClr val="3333FF"/>
              </a:solidFill>
              <a:cs typeface="Lotus" pitchFamily="2" charset="-78"/>
            </a:endParaRPr>
          </a:p>
          <a:p>
            <a:pPr algn="justLow" rtl="1"/>
            <a:r>
              <a:rPr lang="fa-IR" altLang="fa-IR" sz="2100" b="1">
                <a:solidFill>
                  <a:srgbClr val="3333FF"/>
                </a:solidFill>
                <a:cs typeface="Lotus" pitchFamily="2" charset="-78"/>
              </a:rPr>
              <a:t>2ـ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صفحه تصوير قائم</a:t>
            </a:r>
            <a:endParaRPr lang="en-US" altLang="fa-IR" sz="2100" b="1">
              <a:solidFill>
                <a:srgbClr val="3333FF"/>
              </a:solidFill>
              <a:cs typeface="Lotus" pitchFamily="2" charset="-78"/>
            </a:endParaRPr>
          </a:p>
          <a:p>
            <a:pPr algn="justLow" rtl="1"/>
            <a:r>
              <a:rPr lang="fa-IR" altLang="fa-IR" sz="2100" b="1">
                <a:solidFill>
                  <a:srgbClr val="3333FF"/>
                </a:solidFill>
                <a:cs typeface="Lotus" pitchFamily="2" charset="-78"/>
              </a:rPr>
              <a:t>3ـ </a:t>
            </a:r>
            <a:r>
              <a:rPr lang="en-US" altLang="fa-IR" sz="2100" b="1">
                <a:solidFill>
                  <a:srgbClr val="3333FF"/>
                </a:solidFill>
                <a:cs typeface="Lotus" pitchFamily="2" charset="-78"/>
              </a:rPr>
              <a:t>a"b"</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صفحه تصوير جانبي</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بر روي خط </a:t>
            </a:r>
            <a:r>
              <a:rPr lang="en-US" altLang="fa-IR" sz="2100" b="1">
                <a:solidFill>
                  <a:srgbClr val="3333FF"/>
                </a:solidFill>
                <a:cs typeface="Lotus" pitchFamily="2" charset="-78"/>
              </a:rPr>
              <a:t>AB</a:t>
            </a:r>
            <a:r>
              <a:rPr lang="ar-SA" altLang="fa-IR" sz="2100" b="1">
                <a:solidFill>
                  <a:srgbClr val="3333FF"/>
                </a:solidFill>
                <a:cs typeface="Lotus" pitchFamily="2" charset="-78"/>
              </a:rPr>
              <a:t> نقاط </a:t>
            </a:r>
            <a:r>
              <a:rPr lang="en-US" altLang="fa-IR" sz="2100" b="1">
                <a:solidFill>
                  <a:srgbClr val="3333FF"/>
                </a:solidFill>
                <a:cs typeface="Lotus" pitchFamily="2" charset="-78"/>
              </a:rPr>
              <a:t>B ,  E ,  D  , C  , A</a:t>
            </a:r>
            <a:r>
              <a:rPr lang="ar-SA" altLang="fa-IR" sz="2100" b="1">
                <a:solidFill>
                  <a:srgbClr val="3333FF"/>
                </a:solidFill>
                <a:cs typeface="Lotus" pitchFamily="2" charset="-78"/>
              </a:rPr>
              <a:t> را نتخاب كرده از هر نقطه عمودي بر صفحات تصوير وارد مي كنيم تمام اين نقاط را مي توان به عنوان صفحه ي </a:t>
            </a:r>
            <a:r>
              <a:rPr lang="en-US" altLang="fa-IR" sz="2100" b="1">
                <a:solidFill>
                  <a:srgbClr val="3333FF"/>
                </a:solidFill>
                <a:cs typeface="Lotus" pitchFamily="2" charset="-78"/>
              </a:rPr>
              <a:t>Q</a:t>
            </a:r>
            <a:r>
              <a:rPr lang="ar-SA" altLang="fa-IR" sz="2100" b="1">
                <a:solidFill>
                  <a:srgbClr val="3333FF"/>
                </a:solidFill>
                <a:cs typeface="Lotus" pitchFamily="2" charset="-78"/>
              </a:rPr>
              <a:t> فرض كرد. فصل مشترك اين صفحه با صفحات تصوير عبارت از خطي است مستقيم، كه محل تلاقي خطوط عمود مذكور با صفحات تصوير همگي بر روي اين خط واقعند به اين جهت اين نقاط، تصاوير نقاط متعلق به خط </a:t>
            </a:r>
            <a:r>
              <a:rPr lang="en-US" altLang="fa-IR" sz="2100" b="1">
                <a:solidFill>
                  <a:srgbClr val="3333FF"/>
                </a:solidFill>
                <a:cs typeface="Lotus" pitchFamily="2" charset="-78"/>
              </a:rPr>
              <a:t>AB</a:t>
            </a:r>
            <a:r>
              <a:rPr lang="ar-SA" altLang="fa-IR" sz="2100" b="1">
                <a:solidFill>
                  <a:srgbClr val="3333FF"/>
                </a:solidFill>
                <a:cs typeface="Lotus" pitchFamily="2" charset="-78"/>
              </a:rPr>
              <a:t> مي باشند و طولهاي </a:t>
            </a:r>
            <a:r>
              <a:rPr lang="en-US" altLang="fa-IR" sz="2100" b="1">
                <a:solidFill>
                  <a:srgbClr val="3333FF"/>
                </a:solidFill>
                <a:cs typeface="Lotus" pitchFamily="2" charset="-78"/>
              </a:rPr>
              <a:t>acdeb</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c</a:t>
            </a:r>
            <a:r>
              <a:rPr lang="en-US" altLang="fa-IR" sz="2100" b="1">
                <a:solidFill>
                  <a:srgbClr val="3333FF"/>
                </a:solidFill>
              </a:rPr>
              <a:t>′</a:t>
            </a:r>
            <a:r>
              <a:rPr lang="en-US" altLang="fa-IR" sz="2100" b="1">
                <a:solidFill>
                  <a:srgbClr val="3333FF"/>
                </a:solidFill>
                <a:cs typeface="Lotus" pitchFamily="2" charset="-78"/>
              </a:rPr>
              <a:t>d</a:t>
            </a:r>
            <a:r>
              <a:rPr lang="en-US" altLang="fa-IR" sz="2100" b="1">
                <a:solidFill>
                  <a:srgbClr val="3333FF"/>
                </a:solidFill>
              </a:rPr>
              <a:t>′</a:t>
            </a:r>
            <a:r>
              <a:rPr lang="en-US" altLang="fa-IR" sz="2100" b="1">
                <a:solidFill>
                  <a:srgbClr val="3333FF"/>
                </a:solidFill>
                <a:cs typeface="Lotus" pitchFamily="2" charset="-78"/>
              </a:rPr>
              <a:t>e</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و </a:t>
            </a:r>
            <a:r>
              <a:rPr lang="en-US" altLang="fa-IR" sz="2100" b="1">
                <a:solidFill>
                  <a:srgbClr val="3333FF"/>
                </a:solidFill>
                <a:cs typeface="Lotus" pitchFamily="2" charset="-78"/>
              </a:rPr>
              <a:t>a"c"d"e"b"</a:t>
            </a:r>
            <a:r>
              <a:rPr lang="ar-SA" altLang="fa-IR" sz="2100" b="1">
                <a:solidFill>
                  <a:srgbClr val="3333FF"/>
                </a:solidFill>
                <a:cs typeface="Lotus" pitchFamily="2" charset="-78"/>
              </a:rPr>
              <a:t> تصاوير افقي، قائم و جانبي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صفحات افقي، قائم وجانبي خواهد بود.</a:t>
            </a:r>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9"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100" b="1">
                <a:solidFill>
                  <a:srgbClr val="CC0000"/>
                </a:solidFill>
                <a:cs typeface="Lotus" pitchFamily="2" charset="-78"/>
              </a:rPr>
              <a:t>مثال:</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را بروي صفحات تصوير افقي و قائم مشخص كنيد (به طريق مشخص كردن تصوير نقاط ابتدايي و انتهايي)   </a:t>
            </a:r>
            <a:r>
              <a:rPr lang="fa-IR" altLang="fa-IR" sz="2100" b="1">
                <a:solidFill>
                  <a:srgbClr val="3333FF"/>
                </a:solidFill>
                <a:cs typeface="Lotus" pitchFamily="2" charset="-78"/>
              </a:rPr>
              <a:t> </a:t>
            </a:r>
            <a:endParaRPr lang="ar-SA" altLang="fa-IR" sz="2100" b="1">
              <a:solidFill>
                <a:srgbClr val="3333FF"/>
              </a:solidFill>
              <a:cs typeface="Lotus" pitchFamily="2" charset="-78"/>
            </a:endParaRPr>
          </a:p>
          <a:p>
            <a:pPr algn="justLow" rtl="1"/>
            <a:r>
              <a:rPr lang="fa-IR" altLang="fa-IR" sz="2100" b="1">
                <a:solidFill>
                  <a:srgbClr val="3333FF"/>
                </a:solidFill>
                <a:cs typeface="Lotus" pitchFamily="2" charset="-78"/>
              </a:rPr>
              <a:t>  </a:t>
            </a:r>
            <a:r>
              <a:rPr lang="ar-SA" altLang="fa-IR" sz="2100" b="1">
                <a:solidFill>
                  <a:srgbClr val="3333FF"/>
                </a:solidFill>
                <a:cs typeface="Lotus" pitchFamily="2" charset="-78"/>
              </a:rPr>
              <a:t>                                  </a:t>
            </a:r>
            <a:r>
              <a:rPr lang="fa-IR" altLang="fa-IR" sz="2100" b="1">
                <a:solidFill>
                  <a:srgbClr val="3333FF"/>
                </a:solidFill>
                <a:cs typeface="Lotus" pitchFamily="2" charset="-78"/>
              </a:rPr>
              <a:t>             </a:t>
            </a:r>
            <a:r>
              <a:rPr lang="en-US" altLang="fa-IR" sz="2100" b="1">
                <a:solidFill>
                  <a:srgbClr val="3333FF"/>
                </a:solidFill>
                <a:cs typeface="Lotus" pitchFamily="2" charset="-78"/>
              </a:rPr>
              <a:t>x2    </a:t>
            </a:r>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ar-SA" altLang="fa-IR" sz="2100" b="1">
                <a:solidFill>
                  <a:srgbClr val="3333FF"/>
                </a:solidFill>
                <a:cs typeface="Lotus" pitchFamily="2" charset="-78"/>
              </a:rPr>
              <a:t> </a:t>
            </a:r>
            <a:r>
              <a:rPr lang="fa-IR" altLang="fa-IR" sz="2100" b="1">
                <a:solidFill>
                  <a:srgbClr val="3333FF"/>
                </a:solidFill>
                <a:cs typeface="Lotus" pitchFamily="2" charset="-78"/>
              </a:rPr>
              <a:t>            </a:t>
            </a:r>
            <a:r>
              <a:rPr lang="ar-SA" altLang="fa-IR" sz="2100" b="1">
                <a:solidFill>
                  <a:srgbClr val="3333FF"/>
                </a:solidFill>
                <a:cs typeface="Lotus" pitchFamily="2" charset="-78"/>
              </a:rPr>
              <a:t>  </a:t>
            </a:r>
            <a:r>
              <a:rPr lang="en-US" altLang="fa-IR" sz="2100" b="1">
                <a:solidFill>
                  <a:srgbClr val="3333FF"/>
                </a:solidFill>
                <a:cs typeface="Lotus" pitchFamily="2" charset="-78"/>
              </a:rPr>
              <a:t>    x1</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                                                     </a:t>
            </a:r>
            <a:r>
              <a:rPr lang="en-US" altLang="fa-IR" sz="2100" b="1">
                <a:solidFill>
                  <a:srgbClr val="3333FF"/>
                </a:solidFill>
                <a:cs typeface="Lotus" pitchFamily="2" charset="-78"/>
              </a:rPr>
              <a:t>y1                 B       y2</a:t>
            </a:r>
            <a:r>
              <a:rPr lang="ar-SA" altLang="fa-IR" sz="2100" b="1">
                <a:solidFill>
                  <a:srgbClr val="3333FF"/>
                </a:solidFill>
                <a:cs typeface="Lotus" pitchFamily="2" charset="-78"/>
              </a:rPr>
              <a:t>     </a:t>
            </a:r>
            <a:r>
              <a:rPr lang="en-US" altLang="fa-IR" sz="2100" b="1">
                <a:solidFill>
                  <a:srgbClr val="3333FF"/>
                </a:solidFill>
                <a:cs typeface="Lotus" pitchFamily="2" charset="-78"/>
              </a:rPr>
              <a:t>A</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                                                     </a:t>
            </a:r>
            <a:r>
              <a:rPr lang="en-US" altLang="fa-IR" sz="2100" b="1">
                <a:solidFill>
                  <a:srgbClr val="3333FF"/>
                </a:solidFill>
                <a:cs typeface="Lotus" pitchFamily="2" charset="-78"/>
              </a:rPr>
              <a:t>z1                           z2</a:t>
            </a:r>
          </a:p>
        </p:txBody>
      </p:sp>
      <p:sp>
        <p:nvSpPr>
          <p:cNvPr id="367620" name="Line 4"/>
          <p:cNvSpPr>
            <a:spLocks noChangeShapeType="1"/>
          </p:cNvSpPr>
          <p:nvPr/>
        </p:nvSpPr>
        <p:spPr bwMode="auto">
          <a:xfrm>
            <a:off x="4427538" y="1628775"/>
            <a:ext cx="0" cy="107950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a:p>
        </p:txBody>
      </p:sp>
      <p:sp>
        <p:nvSpPr>
          <p:cNvPr id="367621" name="Line 5"/>
          <p:cNvSpPr>
            <a:spLocks noChangeShapeType="1"/>
          </p:cNvSpPr>
          <p:nvPr/>
        </p:nvSpPr>
        <p:spPr bwMode="auto">
          <a:xfrm>
            <a:off x="2268538" y="1628775"/>
            <a:ext cx="0" cy="1079500"/>
          </a:xfrm>
          <a:prstGeom prst="line">
            <a:avLst/>
          </a:prstGeom>
          <a:noFill/>
          <a:ln w="952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a:cs typeface="Lotus" pitchFamily="2" charset="-78"/>
              </a:rPr>
              <a:t> </a:t>
            </a:r>
            <a:r>
              <a:rPr lang="ar-SA" altLang="fa-IR" sz="2100" b="1">
                <a:solidFill>
                  <a:srgbClr val="3333FF"/>
                </a:solidFill>
                <a:cs typeface="Lotus" pitchFamily="2" charset="-78"/>
              </a:rPr>
              <a:t>اگر خط مستقيم </a:t>
            </a:r>
            <a:r>
              <a:rPr lang="en-US" altLang="fa-IR" sz="2100" b="1">
                <a:solidFill>
                  <a:srgbClr val="3333FF"/>
                </a:solidFill>
                <a:cs typeface="Lotus" pitchFamily="2" charset="-78"/>
              </a:rPr>
              <a:t>AB</a:t>
            </a:r>
            <a:r>
              <a:rPr lang="ar-SA" altLang="fa-IR" sz="2100" b="1">
                <a:solidFill>
                  <a:srgbClr val="3333FF"/>
                </a:solidFill>
                <a:cs typeface="Lotus" pitchFamily="2" charset="-78"/>
              </a:rPr>
              <a:t> را  بين دو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و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قرار داده و تصوير نقاط ابتدايي و انتهايي را بر روي صفحات تصوير مشخص كنيم بنابراين از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عمودي بر صفحات تصوير وارد مي كنيم و محل برخورد اين نقاط با صفحه افقي را </a:t>
            </a:r>
            <a:r>
              <a:rPr lang="en-US" altLang="fa-IR" sz="2100" b="1">
                <a:solidFill>
                  <a:srgbClr val="3333FF"/>
                </a:solidFill>
                <a:cs typeface="Lotus" pitchFamily="2" charset="-78"/>
              </a:rPr>
              <a:t>a</a:t>
            </a:r>
            <a:r>
              <a:rPr lang="ar-SA" altLang="fa-IR" sz="2100" b="1">
                <a:solidFill>
                  <a:srgbClr val="3333FF"/>
                </a:solidFill>
                <a:cs typeface="Lotus" pitchFamily="2" charset="-78"/>
              </a:rPr>
              <a:t> و با صفحه قائم </a:t>
            </a:r>
            <a:r>
              <a:rPr lang="en-US" altLang="fa-IR" sz="2100" b="1">
                <a:solidFill>
                  <a:srgbClr val="3333FF"/>
                </a:solidFill>
                <a:cs typeface="Lotus" pitchFamily="2" charset="-78"/>
              </a:rPr>
              <a:t>a</a:t>
            </a:r>
            <a:r>
              <a:rPr lang="en-US" altLang="fa-IR" sz="2100" b="1">
                <a:solidFill>
                  <a:srgbClr val="3333FF"/>
                </a:solidFill>
              </a:rPr>
              <a:t>′</a:t>
            </a:r>
            <a:r>
              <a:rPr lang="ar-SA" altLang="fa-IR" sz="2100" b="1">
                <a:solidFill>
                  <a:srgbClr val="3333FF"/>
                </a:solidFill>
                <a:cs typeface="Lotus" pitchFamily="2" charset="-78"/>
              </a:rPr>
              <a:t> مي ناميم به همين صورت تصوير نقطه </a:t>
            </a:r>
            <a:r>
              <a:rPr lang="en-US" altLang="fa-IR" sz="2100" b="1">
                <a:solidFill>
                  <a:srgbClr val="3333FF"/>
                </a:solidFill>
                <a:cs typeface="Lotus" pitchFamily="2" charset="-78"/>
              </a:rPr>
              <a:t>B</a:t>
            </a:r>
            <a:r>
              <a:rPr lang="ar-SA" altLang="fa-IR" sz="2100" b="1">
                <a:solidFill>
                  <a:srgbClr val="3333FF"/>
                </a:solidFill>
                <a:cs typeface="Lotus" pitchFamily="2" charset="-78"/>
              </a:rPr>
              <a:t> را بر روي صفحات تصوير به نام </a:t>
            </a:r>
            <a:r>
              <a:rPr lang="en-US" altLang="fa-IR" sz="2100" b="1">
                <a:solidFill>
                  <a:srgbClr val="3333FF"/>
                </a:solidFill>
                <a:cs typeface="Lotus" pitchFamily="2" charset="-78"/>
              </a:rPr>
              <a:t>b</a:t>
            </a:r>
            <a:r>
              <a:rPr lang="ar-SA" altLang="fa-IR" sz="2100" b="1">
                <a:solidFill>
                  <a:srgbClr val="3333FF"/>
                </a:solidFill>
                <a:cs typeface="Lotus" pitchFamily="2" charset="-78"/>
              </a:rPr>
              <a:t> و </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مي ناميم پاره خط </a:t>
            </a:r>
            <a:r>
              <a:rPr lang="en-US" altLang="fa-IR" sz="2100" b="1">
                <a:solidFill>
                  <a:srgbClr val="3333FF"/>
                </a:solidFill>
                <a:cs typeface="Lotus" pitchFamily="2" charset="-78"/>
              </a:rPr>
              <a:t>ab</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صفحه تصوير افقي بوده و پاره خط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صفحه تصوير قائم مي باشد.</a:t>
            </a:r>
            <a:endParaRPr lang="en-US" altLang="fa-IR" sz="2100" b="1">
              <a:solidFill>
                <a:srgbClr val="3333FF"/>
              </a:solidFill>
              <a:cs typeface="Lotus" pitchFamily="2" charset="-78"/>
            </a:endParaRPr>
          </a:p>
        </p:txBody>
      </p:sp>
      <p:graphicFrame>
        <p:nvGraphicFramePr>
          <p:cNvPr id="115717" name="Object 5"/>
          <p:cNvGraphicFramePr>
            <a:graphicFrameLocks noGrp="1" noChangeAspect="1"/>
          </p:cNvGraphicFramePr>
          <p:nvPr>
            <p:ph/>
          </p:nvPr>
        </p:nvGraphicFramePr>
        <p:xfrm>
          <a:off x="1476375" y="3355975"/>
          <a:ext cx="5759450" cy="3241675"/>
        </p:xfrm>
        <a:graphic>
          <a:graphicData uri="http://schemas.openxmlformats.org/presentationml/2006/ole">
            <mc:AlternateContent xmlns:mc="http://schemas.openxmlformats.org/markup-compatibility/2006">
              <mc:Choice xmlns:v="urn:schemas-microsoft-com:vml" Requires="v">
                <p:oleObj spid="_x0000_s11572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386" t="16513" r="17632" b="11127"/>
                      <a:stretch>
                        <a:fillRect/>
                      </a:stretch>
                    </p:blipFill>
                    <p:spPr bwMode="auto">
                      <a:xfrm>
                        <a:off x="1476375" y="3355975"/>
                        <a:ext cx="5759450"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 حال اگر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را طوري حول فصل مشترك دو صفحه (</a:t>
            </a:r>
            <a:r>
              <a:rPr lang="en-US" altLang="fa-IR" sz="2100" b="1">
                <a:solidFill>
                  <a:srgbClr val="3333FF"/>
                </a:solidFill>
                <a:cs typeface="Lotus" pitchFamily="2" charset="-78"/>
              </a:rPr>
              <a:t>ox</a:t>
            </a:r>
            <a:r>
              <a:rPr lang="ar-SA" altLang="fa-IR" sz="2100" b="1">
                <a:solidFill>
                  <a:srgbClr val="3333FF"/>
                </a:solidFill>
                <a:cs typeface="Lotus" pitchFamily="2" charset="-78"/>
              </a:rPr>
              <a:t> ) بچرخانيم كه صفحه افقي در راستا و زير صفحه قائم قرار گيرد در اين صورت تصوير خط را روي سطح به دست مي آوريم.</a:t>
            </a:r>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p:txBody>
      </p:sp>
      <p:graphicFrame>
        <p:nvGraphicFramePr>
          <p:cNvPr id="116742" name="Object 6"/>
          <p:cNvGraphicFramePr>
            <a:graphicFrameLocks noGrp="1" noChangeAspect="1"/>
          </p:cNvGraphicFramePr>
          <p:nvPr>
            <p:ph/>
          </p:nvPr>
        </p:nvGraphicFramePr>
        <p:xfrm>
          <a:off x="323850" y="2378075"/>
          <a:ext cx="8229600" cy="4479925"/>
        </p:xfrm>
        <a:graphic>
          <a:graphicData uri="http://schemas.openxmlformats.org/presentationml/2006/ole">
            <mc:AlternateContent xmlns:mc="http://schemas.openxmlformats.org/markup-compatibility/2006">
              <mc:Choice xmlns:v="urn:schemas-microsoft-com:vml" Requires="v">
                <p:oleObj spid="_x0000_s116748"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2386" t="16513" r="17632" b="11127"/>
                      <a:stretch>
                        <a:fillRect/>
                      </a:stretch>
                    </p:blipFill>
                    <p:spPr bwMode="auto">
                      <a:xfrm>
                        <a:off x="323850" y="2378075"/>
                        <a:ext cx="8229600"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 اگر خط فضايي </a:t>
            </a:r>
            <a:r>
              <a:rPr lang="en-US" altLang="fa-IR" sz="2100" b="1">
                <a:solidFill>
                  <a:srgbClr val="3333FF"/>
                </a:solidFill>
                <a:cs typeface="Lotus" pitchFamily="2" charset="-78"/>
              </a:rPr>
              <a:t>AB</a:t>
            </a:r>
            <a:r>
              <a:rPr lang="ar-SA" altLang="fa-IR" sz="2100" b="1">
                <a:solidFill>
                  <a:srgbClr val="3333FF"/>
                </a:solidFill>
                <a:cs typeface="Lotus" pitchFamily="2" charset="-78"/>
              </a:rPr>
              <a:t> را بين سه صفحه تصوير قرار دهيم و سه صفحه كمكي </a:t>
            </a:r>
            <a:r>
              <a:rPr lang="el-GR" altLang="fa-IR" sz="2100" b="1">
                <a:solidFill>
                  <a:srgbClr val="3333FF"/>
                </a:solidFill>
              </a:rPr>
              <a:t>α</a:t>
            </a:r>
            <a:r>
              <a:rPr lang="ar-SA" altLang="fa-IR" sz="2100" b="1">
                <a:solidFill>
                  <a:srgbClr val="3333FF"/>
                </a:solidFill>
                <a:cs typeface="Lotus" pitchFamily="2" charset="-78"/>
              </a:rPr>
              <a:t> و </a:t>
            </a:r>
            <a:r>
              <a:rPr lang="el-GR" altLang="fa-IR" sz="2100" b="1">
                <a:solidFill>
                  <a:srgbClr val="3333FF"/>
                </a:solidFill>
              </a:rPr>
              <a:t>β</a:t>
            </a:r>
            <a:r>
              <a:rPr lang="ar-SA" altLang="fa-IR" sz="2100" b="1">
                <a:solidFill>
                  <a:srgbClr val="3333FF"/>
                </a:solidFill>
                <a:cs typeface="Lotus" pitchFamily="2" charset="-78"/>
              </a:rPr>
              <a:t> و </a:t>
            </a:r>
            <a:r>
              <a:rPr lang="el-GR" altLang="fa-IR" sz="2100" b="1">
                <a:solidFill>
                  <a:srgbClr val="3333FF"/>
                </a:solidFill>
              </a:rPr>
              <a:t>γ</a:t>
            </a:r>
            <a:r>
              <a:rPr lang="el-GR" altLang="fa-IR" sz="2100" b="1">
                <a:solidFill>
                  <a:srgbClr val="3333FF"/>
                </a:solidFill>
                <a:cs typeface="Lotus" pitchFamily="2" charset="-78"/>
              </a:rPr>
              <a:t>  </a:t>
            </a:r>
            <a:r>
              <a:rPr lang="ar-SA" altLang="fa-IR" sz="2100" b="1">
                <a:solidFill>
                  <a:srgbClr val="3333FF"/>
                </a:solidFill>
                <a:cs typeface="Lotus" pitchFamily="2" charset="-78"/>
              </a:rPr>
              <a:t>را به طوري كه :</a:t>
            </a:r>
          </a:p>
          <a:p>
            <a:pPr algn="justLow"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صفحه كمكي </a:t>
            </a:r>
            <a:r>
              <a:rPr lang="el-GR" altLang="fa-IR" sz="2100" b="1">
                <a:solidFill>
                  <a:srgbClr val="3333FF"/>
                </a:solidFill>
              </a:rPr>
              <a:t>α</a:t>
            </a:r>
            <a:r>
              <a:rPr lang="ar-SA" altLang="fa-IR" sz="2100" b="1">
                <a:solidFill>
                  <a:srgbClr val="3333FF"/>
                </a:solidFill>
                <a:cs typeface="Lotus" pitchFamily="2" charset="-78"/>
              </a:rPr>
              <a:t> را از خط </a:t>
            </a:r>
            <a:r>
              <a:rPr lang="en-US" altLang="fa-IR" sz="2100" b="1">
                <a:solidFill>
                  <a:srgbClr val="3333FF"/>
                </a:solidFill>
                <a:cs typeface="Lotus" pitchFamily="2" charset="-78"/>
              </a:rPr>
              <a:t>AB </a:t>
            </a:r>
            <a:r>
              <a:rPr lang="ar-SA" altLang="fa-IR" sz="2100" b="1">
                <a:solidFill>
                  <a:srgbClr val="3333FF"/>
                </a:solidFill>
                <a:cs typeface="Lotus" pitchFamily="2" charset="-78"/>
              </a:rPr>
              <a:t> عبور داده به صورتي كه بر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عمود شود فصل مشترك اين دو صفحه خط </a:t>
            </a:r>
            <a:r>
              <a:rPr lang="en-US" altLang="fa-IR" sz="2100" b="1">
                <a:solidFill>
                  <a:srgbClr val="3333FF"/>
                </a:solidFill>
                <a:cs typeface="Lotus" pitchFamily="2" charset="-78"/>
              </a:rPr>
              <a:t>ab </a:t>
            </a:r>
            <a:r>
              <a:rPr lang="ar-SA" altLang="fa-IR" sz="2100" b="1">
                <a:solidFill>
                  <a:srgbClr val="3333FF"/>
                </a:solidFill>
                <a:cs typeface="Lotus" pitchFamily="2" charset="-78"/>
              </a:rPr>
              <a:t> خواهد بود كه تصوير افقي خط فضايي </a:t>
            </a:r>
            <a:r>
              <a:rPr lang="en-US" altLang="fa-IR" sz="2100" b="1">
                <a:solidFill>
                  <a:srgbClr val="3333FF"/>
                </a:solidFill>
                <a:cs typeface="Lotus" pitchFamily="2" charset="-78"/>
              </a:rPr>
              <a:t>AB</a:t>
            </a:r>
            <a:r>
              <a:rPr lang="ar-SA" altLang="fa-IR" sz="2100" b="1">
                <a:solidFill>
                  <a:srgbClr val="3333FF"/>
                </a:solidFill>
                <a:cs typeface="Lotus" pitchFamily="2" charset="-78"/>
              </a:rPr>
              <a:t> است.</a:t>
            </a:r>
          </a:p>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صفحه كمكي </a:t>
            </a:r>
            <a:r>
              <a:rPr lang="el-GR" altLang="fa-IR" sz="2100" b="1">
                <a:solidFill>
                  <a:srgbClr val="3333FF"/>
                </a:solidFill>
              </a:rPr>
              <a:t>β</a:t>
            </a:r>
            <a:r>
              <a:rPr lang="ar-SA" altLang="fa-IR" sz="2100" b="1">
                <a:solidFill>
                  <a:srgbClr val="3333FF"/>
                </a:solidFill>
                <a:cs typeface="Lotus" pitchFamily="2" charset="-78"/>
              </a:rPr>
              <a:t> را بر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عبور داده به صورتي كه بر صفحه قائم </a:t>
            </a:r>
            <a:r>
              <a:rPr lang="el-GR" altLang="fa-IR" sz="2100" b="1">
                <a:solidFill>
                  <a:srgbClr val="3333FF"/>
                </a:solidFill>
              </a:rPr>
              <a:t>γ</a:t>
            </a:r>
            <a:r>
              <a:rPr lang="ar-SA" altLang="fa-IR" sz="2100" b="1">
                <a:solidFill>
                  <a:srgbClr val="3333FF"/>
                </a:solidFill>
                <a:cs typeface="Lotus" pitchFamily="2" charset="-78"/>
              </a:rPr>
              <a:t> عمود شود فصل مشترك اين دو صفحه خط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خواهد بود كه تصوير قائم خط فضايي </a:t>
            </a:r>
            <a:r>
              <a:rPr lang="en-US" altLang="fa-IR" sz="2100" b="1">
                <a:solidFill>
                  <a:srgbClr val="3333FF"/>
                </a:solidFill>
                <a:cs typeface="Lotus" pitchFamily="2" charset="-78"/>
              </a:rPr>
              <a:t>AB</a:t>
            </a:r>
            <a:r>
              <a:rPr lang="ar-SA" altLang="fa-IR" sz="2100" b="1">
                <a:solidFill>
                  <a:srgbClr val="3333FF"/>
                </a:solidFill>
                <a:cs typeface="Lotus" pitchFamily="2" charset="-78"/>
              </a:rPr>
              <a:t> است.</a:t>
            </a:r>
          </a:p>
          <a:p>
            <a:pPr algn="justLow" rtl="1"/>
            <a:r>
              <a:rPr lang="ar-SA" altLang="fa-IR" sz="2100" b="1">
                <a:solidFill>
                  <a:srgbClr val="3333FF"/>
                </a:solidFill>
                <a:cs typeface="Lotus" pitchFamily="2" charset="-78"/>
              </a:rPr>
              <a:t>ج</a:t>
            </a:r>
            <a:r>
              <a:rPr lang="fa-IR" altLang="fa-IR" sz="2100" b="1">
                <a:solidFill>
                  <a:srgbClr val="3333FF"/>
                </a:solidFill>
                <a:cs typeface="Lotus" pitchFamily="2" charset="-78"/>
              </a:rPr>
              <a:t> ـ </a:t>
            </a:r>
            <a:r>
              <a:rPr lang="ar-SA" altLang="fa-IR" sz="2100" b="1">
                <a:solidFill>
                  <a:srgbClr val="3333FF"/>
                </a:solidFill>
                <a:cs typeface="Lotus" pitchFamily="2" charset="-78"/>
              </a:rPr>
              <a:t>صفحه كمكي </a:t>
            </a:r>
            <a:r>
              <a:rPr lang="el-GR" altLang="fa-IR" sz="2100" b="1">
                <a:solidFill>
                  <a:srgbClr val="3333FF"/>
                </a:solidFill>
              </a:rPr>
              <a:t>γ</a:t>
            </a:r>
            <a:r>
              <a:rPr lang="ar-SA" altLang="fa-IR" sz="2100" b="1">
                <a:solidFill>
                  <a:srgbClr val="3333FF"/>
                </a:solidFill>
                <a:cs typeface="Lotus" pitchFamily="2" charset="-78"/>
              </a:rPr>
              <a:t>  را بر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عبور داده به صورتي كه بر صفحه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عمود شود فصل مشترك اين دو صفحه خط </a:t>
            </a:r>
            <a:r>
              <a:rPr lang="en-US" altLang="fa-IR" sz="2100" b="1">
                <a:solidFill>
                  <a:srgbClr val="3333FF"/>
                </a:solidFill>
                <a:cs typeface="Lotus" pitchFamily="2" charset="-78"/>
              </a:rPr>
              <a:t>a"b"</a:t>
            </a:r>
            <a:r>
              <a:rPr lang="ar-SA" altLang="fa-IR" sz="2100" b="1">
                <a:solidFill>
                  <a:srgbClr val="3333FF"/>
                </a:solidFill>
                <a:cs typeface="Lotus" pitchFamily="2" charset="-78"/>
              </a:rPr>
              <a:t> خواهد بود كه تصوير جانبي خط فضايي </a:t>
            </a:r>
            <a:r>
              <a:rPr lang="en-US" altLang="fa-IR" sz="2100" b="1">
                <a:solidFill>
                  <a:srgbClr val="3333FF"/>
                </a:solidFill>
                <a:cs typeface="Lotus" pitchFamily="2" charset="-78"/>
              </a:rPr>
              <a:t>AB</a:t>
            </a:r>
            <a:r>
              <a:rPr lang="ar-SA" altLang="fa-IR" sz="2100" b="1">
                <a:solidFill>
                  <a:srgbClr val="3333FF"/>
                </a:solidFill>
                <a:cs typeface="Lotus" pitchFamily="2" charset="-78"/>
              </a:rPr>
              <a:t> است.</a:t>
            </a:r>
            <a:endParaRPr lang="en-US" altLang="fa-IR" sz="2100" b="1">
              <a:solidFill>
                <a:srgbClr val="3333FF"/>
              </a:solidFill>
              <a:cs typeface="Lotus" pitchFamily="2" charset="-78"/>
            </a:endParaRPr>
          </a:p>
        </p:txBody>
      </p:sp>
      <p:graphicFrame>
        <p:nvGraphicFramePr>
          <p:cNvPr id="117765" name="Object 5"/>
          <p:cNvGraphicFramePr>
            <a:graphicFrameLocks noGrp="1" noChangeAspect="1"/>
          </p:cNvGraphicFramePr>
          <p:nvPr>
            <p:ph/>
          </p:nvPr>
        </p:nvGraphicFramePr>
        <p:xfrm>
          <a:off x="1403350" y="4005263"/>
          <a:ext cx="4608513" cy="2547937"/>
        </p:xfrm>
        <a:graphic>
          <a:graphicData uri="http://schemas.openxmlformats.org/presentationml/2006/ole">
            <mc:AlternateContent xmlns:mc="http://schemas.openxmlformats.org/markup-compatibility/2006">
              <mc:Choice xmlns:v="urn:schemas-microsoft-com:vml" Requires="v">
                <p:oleObj spid="_x0000_s11777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3746" t="19737" r="35127" b="38484"/>
                      <a:stretch>
                        <a:fillRect/>
                      </a:stretch>
                    </p:blipFill>
                    <p:spPr bwMode="auto">
                      <a:xfrm>
                        <a:off x="1403350" y="4005263"/>
                        <a:ext cx="4608513"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Rectangle 3"/>
          <p:cNvSpPr>
            <a:spLocks noChangeArrowheads="1"/>
          </p:cNvSpPr>
          <p:nvPr/>
        </p:nvSpPr>
        <p:spPr bwMode="auto">
          <a:xfrm>
            <a:off x="571500" y="1143000"/>
            <a:ext cx="796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Mitra" charset="-78"/>
              </a:rPr>
              <a:t>قلم هاي رسم مركبي</a:t>
            </a:r>
            <a:endParaRPr lang="en-US" altLang="fa-IR" sz="2500" b="1" i="1">
              <a:solidFill>
                <a:srgbClr val="CC0000"/>
              </a:solidFill>
              <a:latin typeface="Times New Roman" pitchFamily="18" charset="0"/>
              <a:cs typeface="Mitra" charset="-78"/>
            </a:endParaRPr>
          </a:p>
          <a:p>
            <a:pPr algn="justLow" rtl="1"/>
            <a:endParaRPr lang="en-US" altLang="fa-IR" sz="2500" b="1" i="1">
              <a:solidFill>
                <a:srgbClr val="CC0000"/>
              </a:solidFill>
              <a:latin typeface="Times New Roman" pitchFamily="18" charset="0"/>
              <a:cs typeface="Mitra" charset="-78"/>
            </a:endParaRPr>
          </a:p>
          <a:p>
            <a:pPr algn="justLow" rtl="1"/>
            <a:r>
              <a:rPr lang="en-US" altLang="fa-IR" sz="2100">
                <a:latin typeface="Times New Roman" pitchFamily="18" charset="0"/>
                <a:cs typeface="Mitra" charset="-78"/>
              </a:rPr>
              <a:t> </a:t>
            </a:r>
            <a:r>
              <a:rPr lang="ar-SA" altLang="fa-IR" sz="2100" b="1">
                <a:solidFill>
                  <a:srgbClr val="3333FF"/>
                </a:solidFill>
                <a:latin typeface="Times New Roman" pitchFamily="18" charset="0"/>
                <a:cs typeface="Lotus" pitchFamily="2" charset="-78"/>
              </a:rPr>
              <a:t>قلم هايي هستند كه بجاي كربن بكار رفته در مداد، به وسيله مركب خطوط را بر روي صفحه كاغذ ترسيم مي نمايند</a:t>
            </a:r>
            <a:r>
              <a:rPr lang="en-US" altLang="fa-IR" sz="2100" b="1">
                <a:solidFill>
                  <a:srgbClr val="3333FF"/>
                </a:solidFill>
                <a:latin typeface="Times New Roman" pitchFamily="18" charset="0"/>
                <a:cs typeface="Lotus" pitchFamily="2" charset="-78"/>
              </a:rPr>
              <a:t>.</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برخي از اين مدادها رت به هنگام ترسيم خطوط و يا نگارش كلمات مرتباً بايستي در جوهر فرو برد و سپس به كار ببريم و برخي ديگر جوهر را در خود جاي داده و با مكانيسمي خاص از آن استفاده مي نمايد كه عموماً به آنها خودنويس گفته مي شود. البته نوع جديدتر آن كه در نقشه كشي كاربرد زيادي دارد راپيد و گراف است. از خصوصيات آن مي توان به موارد زير اشاره نمود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1ـ </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داراي مخزن ذخيره جوهر بوده كه با تمام شدن آن قابليت پركردن مجدد را دارد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2- داراي نوك در ضخامت هاي مختلف مي باشد از 1/0 ال</a:t>
            </a:r>
            <a:r>
              <a:rPr lang="fa-IR" altLang="fa-IR" sz="2100" b="1">
                <a:solidFill>
                  <a:srgbClr val="3333FF"/>
                </a:solidFill>
                <a:latin typeface="Times New Roman" pitchFamily="18" charset="0"/>
                <a:cs typeface="Lotus" pitchFamily="2" charset="-78"/>
              </a:rPr>
              <a:t>ي</a:t>
            </a:r>
            <a:r>
              <a:rPr lang="ar-SA" altLang="fa-IR" sz="2100" b="1">
                <a:solidFill>
                  <a:srgbClr val="3333FF"/>
                </a:solidFill>
                <a:latin typeface="Times New Roman" pitchFamily="18" charset="0"/>
                <a:cs typeface="Lotus" pitchFamily="2" charset="-78"/>
              </a:rPr>
              <a:t> 2/1 كه امكان تعويض در آن وجود دارد.</a:t>
            </a:r>
          </a:p>
          <a:p>
            <a:pPr algn="justLow"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 حال در صورتي كه اين صفحه را طوري كنار هم قرار دهيم كه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در زير صفحه قائم و صفحه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در سمت راست صفحه ي قائم قرار گيرد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صفحه مسطح مطابق شكل  خواهد بود.</a:t>
            </a:r>
            <a:endParaRPr lang="en-US" altLang="fa-IR" sz="2100" b="1">
              <a:solidFill>
                <a:srgbClr val="3333FF"/>
              </a:solidFill>
              <a:cs typeface="Lotus" pitchFamily="2" charset="-78"/>
            </a:endParaRPr>
          </a:p>
        </p:txBody>
      </p:sp>
      <p:graphicFrame>
        <p:nvGraphicFramePr>
          <p:cNvPr id="118789" name="Object 5"/>
          <p:cNvGraphicFramePr>
            <a:graphicFrameLocks noGrp="1" noChangeAspect="1"/>
          </p:cNvGraphicFramePr>
          <p:nvPr>
            <p:ph/>
          </p:nvPr>
        </p:nvGraphicFramePr>
        <p:xfrm>
          <a:off x="1403350" y="3429000"/>
          <a:ext cx="5400675" cy="2735263"/>
        </p:xfrm>
        <a:graphic>
          <a:graphicData uri="http://schemas.openxmlformats.org/presentationml/2006/ole">
            <mc:AlternateContent xmlns:mc="http://schemas.openxmlformats.org/markup-compatibility/2006">
              <mc:Choice xmlns:v="urn:schemas-microsoft-com:vml" Requires="v">
                <p:oleObj spid="_x0000_s11879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5875" t="26187" r="18500" b="12756"/>
                      <a:stretch>
                        <a:fillRect/>
                      </a:stretch>
                    </p:blipFill>
                    <p:spPr bwMode="auto">
                      <a:xfrm>
                        <a:off x="1403350" y="3429000"/>
                        <a:ext cx="5400675"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2100" b="1">
                <a:solidFill>
                  <a:srgbClr val="3333FF"/>
                </a:solidFill>
                <a:cs typeface="Lotus" pitchFamily="2" charset="-78"/>
              </a:rPr>
              <a:t>                                                                         </a:t>
            </a:r>
            <a:r>
              <a:rPr lang="ar-SA" altLang="fa-IR" sz="2100" b="1">
                <a:solidFill>
                  <a:srgbClr val="3333FF"/>
                </a:solidFill>
                <a:cs typeface="Lotus" pitchFamily="2" charset="-78"/>
              </a:rPr>
              <a:t> 2           5</a:t>
            </a:r>
          </a:p>
          <a:p>
            <a:pPr rtl="1"/>
            <a:r>
              <a:rPr lang="ar-SA" altLang="fa-IR" sz="2100" b="1">
                <a:solidFill>
                  <a:srgbClr val="3333FF"/>
                </a:solidFill>
                <a:cs typeface="Lotus" pitchFamily="2" charset="-78"/>
              </a:rPr>
              <a:t>مثال: مختصات دو نقطه ابتدايي و انتهايي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به ترتيب 3   </a:t>
            </a:r>
            <a:r>
              <a:rPr lang="en-US" altLang="fa-IR" sz="2100" b="1">
                <a:solidFill>
                  <a:srgbClr val="3333FF"/>
                </a:solidFill>
                <a:cs typeface="Lotus" pitchFamily="2" charset="-78"/>
              </a:rPr>
              <a:t>A</a:t>
            </a:r>
            <a:r>
              <a:rPr lang="ar-SA" altLang="fa-IR" sz="2100" b="1">
                <a:solidFill>
                  <a:srgbClr val="3333FF"/>
                </a:solidFill>
                <a:cs typeface="Lotus" pitchFamily="2" charset="-78"/>
              </a:rPr>
              <a:t>  </a:t>
            </a:r>
            <a:r>
              <a:rPr lang="fa-IR" altLang="fa-IR" sz="2100" b="1">
                <a:solidFill>
                  <a:srgbClr val="3333FF"/>
                </a:solidFill>
                <a:cs typeface="Lotus" pitchFamily="2" charset="-78"/>
              </a:rPr>
              <a:t> </a:t>
            </a:r>
            <a:r>
              <a:rPr lang="ar-SA" altLang="fa-IR" sz="2100" b="1">
                <a:solidFill>
                  <a:srgbClr val="3333FF"/>
                </a:solidFill>
                <a:cs typeface="Lotus" pitchFamily="2" charset="-78"/>
              </a:rPr>
              <a:t>   6   </a:t>
            </a:r>
            <a:r>
              <a:rPr lang="en-US" altLang="fa-IR" sz="2100" b="1">
                <a:solidFill>
                  <a:srgbClr val="3333FF"/>
                </a:solidFill>
                <a:cs typeface="Lotus" pitchFamily="2" charset="-78"/>
              </a:rPr>
              <a:t>B</a:t>
            </a:r>
            <a:r>
              <a:rPr lang="ar-SA" altLang="fa-IR" sz="2100" b="1">
                <a:solidFill>
                  <a:srgbClr val="3333FF"/>
                </a:solidFill>
                <a:cs typeface="Lotus" pitchFamily="2" charset="-78"/>
              </a:rPr>
              <a:t> مي باشد.</a:t>
            </a:r>
          </a:p>
          <a:p>
            <a:pPr rtl="1"/>
            <a:r>
              <a:rPr lang="fa-IR" altLang="fa-IR" sz="2100" b="1">
                <a:solidFill>
                  <a:srgbClr val="3333FF"/>
                </a:solidFill>
                <a:cs typeface="Lotus" pitchFamily="2" charset="-78"/>
              </a:rPr>
              <a:t>  </a:t>
            </a:r>
            <a:r>
              <a:rPr lang="ar-SA" altLang="fa-IR" sz="2100" b="1">
                <a:solidFill>
                  <a:srgbClr val="3333FF"/>
                </a:solidFill>
                <a:cs typeface="Lotus" pitchFamily="2" charset="-78"/>
              </a:rPr>
              <a:t>                                                                       5           7</a:t>
            </a:r>
          </a:p>
          <a:p>
            <a:pPr rtl="1"/>
            <a:r>
              <a:rPr lang="ar-SA" altLang="fa-IR" sz="2100" b="1">
                <a:solidFill>
                  <a:srgbClr val="3333FF"/>
                </a:solidFill>
                <a:cs typeface="Lotus" pitchFamily="2" charset="-78"/>
              </a:rPr>
              <a:t>سه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را رسم نماييد.</a:t>
            </a:r>
          </a:p>
          <a:p>
            <a:pPr rtl="1"/>
            <a:r>
              <a:rPr lang="ar-SA" altLang="fa-IR" sz="2100" b="1">
                <a:solidFill>
                  <a:srgbClr val="3333FF"/>
                </a:solidFill>
                <a:cs typeface="Lotus" pitchFamily="2" charset="-78"/>
              </a:rPr>
              <a:t>مراحل رسم به ترتيب عبارت است از :</a:t>
            </a:r>
          </a:p>
          <a:p>
            <a:pPr rtl="1"/>
            <a:r>
              <a:rPr lang="ar-SA" altLang="fa-IR" sz="2100" b="1">
                <a:solidFill>
                  <a:srgbClr val="3333FF"/>
                </a:solidFill>
                <a:cs typeface="Lotus" pitchFamily="2" charset="-78"/>
              </a:rPr>
              <a:t>الف- دو واحد از نقطه </a:t>
            </a:r>
            <a:r>
              <a:rPr lang="en-US" altLang="fa-IR" sz="2100" b="1">
                <a:solidFill>
                  <a:srgbClr val="3333FF"/>
                </a:solidFill>
                <a:cs typeface="Lotus" pitchFamily="2" charset="-78"/>
              </a:rPr>
              <a:t>o</a:t>
            </a:r>
            <a:r>
              <a:rPr lang="ar-SA" altLang="fa-IR" sz="2100" b="1">
                <a:solidFill>
                  <a:srgbClr val="3333FF"/>
                </a:solidFill>
                <a:cs typeface="Lotus" pitchFamily="2" charset="-78"/>
              </a:rPr>
              <a:t> در امتداد محور </a:t>
            </a:r>
            <a:r>
              <a:rPr lang="en-US" altLang="fa-IR" sz="2100" b="1">
                <a:solidFill>
                  <a:srgbClr val="3333FF"/>
                </a:solidFill>
                <a:cs typeface="Lotus" pitchFamily="2" charset="-78"/>
              </a:rPr>
              <a:t>ox</a:t>
            </a:r>
            <a:r>
              <a:rPr lang="ar-SA" altLang="fa-IR" sz="2100" b="1">
                <a:solidFill>
                  <a:srgbClr val="3333FF"/>
                </a:solidFill>
                <a:cs typeface="Lotus" pitchFamily="2" charset="-78"/>
              </a:rPr>
              <a:t> جدا نموده و عمودي بر خط </a:t>
            </a:r>
            <a:r>
              <a:rPr lang="en-US" altLang="fa-IR" sz="2100" b="1">
                <a:solidFill>
                  <a:srgbClr val="3333FF"/>
                </a:solidFill>
                <a:cs typeface="Lotus" pitchFamily="2" charset="-78"/>
              </a:rPr>
              <a:t>ox</a:t>
            </a:r>
            <a:r>
              <a:rPr lang="ar-SA" altLang="fa-IR" sz="2100" b="1">
                <a:solidFill>
                  <a:srgbClr val="3333FF"/>
                </a:solidFill>
                <a:cs typeface="Lotus" pitchFamily="2" charset="-78"/>
              </a:rPr>
              <a:t> وارد مي كنيم تا نقطه </a:t>
            </a:r>
            <a:r>
              <a:rPr lang="en-US" altLang="fa-IR" sz="2100" b="1">
                <a:solidFill>
                  <a:srgbClr val="3333FF"/>
                </a:solidFill>
                <a:cs typeface="Lotus" pitchFamily="2" charset="-78"/>
              </a:rPr>
              <a:t>xa</a:t>
            </a:r>
            <a:r>
              <a:rPr lang="ar-SA" altLang="fa-IR" sz="2100" b="1">
                <a:solidFill>
                  <a:srgbClr val="3333FF"/>
                </a:solidFill>
                <a:cs typeface="Lotus" pitchFamily="2" charset="-78"/>
              </a:rPr>
              <a:t> بـه دست آيد و همين كار را براي به دست آوردن </a:t>
            </a:r>
            <a:r>
              <a:rPr lang="en-US" altLang="fa-IR" sz="2100" b="1">
                <a:solidFill>
                  <a:srgbClr val="3333FF"/>
                </a:solidFill>
                <a:cs typeface="Lotus" pitchFamily="2" charset="-78"/>
              </a:rPr>
              <a:t>xb</a:t>
            </a:r>
            <a:r>
              <a:rPr lang="ar-SA" altLang="fa-IR" sz="2100" b="1">
                <a:solidFill>
                  <a:srgbClr val="3333FF"/>
                </a:solidFill>
                <a:cs typeface="Lotus" pitchFamily="2" charset="-78"/>
              </a:rPr>
              <a:t> به اندازه 5 واحد انجام مي دهيم تا </a:t>
            </a:r>
            <a:r>
              <a:rPr lang="en-US" altLang="fa-IR" sz="2100" b="1">
                <a:solidFill>
                  <a:srgbClr val="3333FF"/>
                </a:solidFill>
                <a:cs typeface="Lotus" pitchFamily="2" charset="-78"/>
              </a:rPr>
              <a:t>xb</a:t>
            </a:r>
            <a:r>
              <a:rPr lang="ar-SA" altLang="fa-IR" sz="2100" b="1">
                <a:solidFill>
                  <a:srgbClr val="3333FF"/>
                </a:solidFill>
                <a:cs typeface="Lotus" pitchFamily="2" charset="-78"/>
              </a:rPr>
              <a:t> به دست آيد.</a:t>
            </a:r>
            <a:endParaRPr lang="en-US" altLang="fa-IR" sz="2100" b="1">
              <a:solidFill>
                <a:srgbClr val="3333FF"/>
              </a:solidFill>
              <a:cs typeface="Lotus" pitchFamily="2" charset="-78"/>
            </a:endParaRPr>
          </a:p>
        </p:txBody>
      </p:sp>
      <p:sp>
        <p:nvSpPr>
          <p:cNvPr id="119812" name="Line 4"/>
          <p:cNvSpPr>
            <a:spLocks noChangeShapeType="1"/>
          </p:cNvSpPr>
          <p:nvPr/>
        </p:nvSpPr>
        <p:spPr bwMode="auto">
          <a:xfrm>
            <a:off x="3059113" y="1052513"/>
            <a:ext cx="0" cy="936625"/>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a:p>
        </p:txBody>
      </p:sp>
      <p:sp>
        <p:nvSpPr>
          <p:cNvPr id="119813" name="Line 5"/>
          <p:cNvSpPr>
            <a:spLocks noChangeShapeType="1"/>
          </p:cNvSpPr>
          <p:nvPr/>
        </p:nvSpPr>
        <p:spPr bwMode="auto">
          <a:xfrm>
            <a:off x="2051050" y="1125538"/>
            <a:ext cx="0" cy="936625"/>
          </a:xfrm>
          <a:prstGeom prst="line">
            <a:avLst/>
          </a:prstGeom>
          <a:noFill/>
          <a:ln w="9525">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a-I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827088" y="1169988"/>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3 واحد از نقطه </a:t>
            </a:r>
            <a:r>
              <a:rPr lang="en-US" altLang="fa-IR" sz="2100" b="1">
                <a:solidFill>
                  <a:srgbClr val="3333FF"/>
                </a:solidFill>
                <a:cs typeface="Lotus" pitchFamily="2" charset="-78"/>
              </a:rPr>
              <a:t>o</a:t>
            </a:r>
            <a:r>
              <a:rPr lang="ar-SA" altLang="fa-IR" sz="2100" b="1">
                <a:solidFill>
                  <a:srgbClr val="3333FF"/>
                </a:solidFill>
                <a:cs typeface="Lotus" pitchFamily="2" charset="-78"/>
              </a:rPr>
              <a:t> در امتداد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جدا نموده عمودهايي بر خط </a:t>
            </a:r>
            <a:r>
              <a:rPr lang="en-US" altLang="fa-IR" sz="2100" b="1">
                <a:solidFill>
                  <a:srgbClr val="3333FF"/>
                </a:solidFill>
                <a:cs typeface="Lotus" pitchFamily="2" charset="-78"/>
              </a:rPr>
              <a:t>oy</a:t>
            </a:r>
            <a:r>
              <a:rPr lang="ar-SA" altLang="fa-IR" sz="2100" b="1">
                <a:solidFill>
                  <a:srgbClr val="3333FF"/>
                </a:solidFill>
                <a:cs typeface="Lotus" pitchFamily="2" charset="-78"/>
              </a:rPr>
              <a:t> وارد مي كنيم تا نقطه </a:t>
            </a:r>
            <a:r>
              <a:rPr lang="en-US" altLang="fa-IR" sz="2100" b="1">
                <a:solidFill>
                  <a:srgbClr val="3333FF"/>
                </a:solidFill>
                <a:cs typeface="Lotus" pitchFamily="2" charset="-78"/>
              </a:rPr>
              <a:t>ya</a:t>
            </a:r>
            <a:r>
              <a:rPr lang="ar-SA" altLang="fa-IR" sz="2100" b="1">
                <a:solidFill>
                  <a:srgbClr val="3333FF"/>
                </a:solidFill>
                <a:cs typeface="Lotus" pitchFamily="2" charset="-78"/>
              </a:rPr>
              <a:t> در صفحات تصوير افقي و جانبي به دست آيد و همين كار را به اندازه تا 6 واحد انجام داده تا </a:t>
            </a:r>
            <a:r>
              <a:rPr lang="en-US" altLang="fa-IR" sz="2100" b="1">
                <a:solidFill>
                  <a:srgbClr val="3333FF"/>
                </a:solidFill>
                <a:cs typeface="Lotus" pitchFamily="2" charset="-78"/>
              </a:rPr>
              <a:t>yb</a:t>
            </a:r>
            <a:r>
              <a:rPr lang="ar-SA" altLang="fa-IR" sz="2100" b="1">
                <a:solidFill>
                  <a:srgbClr val="3333FF"/>
                </a:solidFill>
                <a:cs typeface="Lotus" pitchFamily="2" charset="-78"/>
              </a:rPr>
              <a:t> بدست آيد.</a:t>
            </a:r>
          </a:p>
          <a:p>
            <a:pPr algn="justLow" rtl="1"/>
            <a:r>
              <a:rPr lang="ar-SA" altLang="fa-IR" sz="2100" b="1">
                <a:solidFill>
                  <a:srgbClr val="3333FF"/>
                </a:solidFill>
                <a:cs typeface="Lotus" pitchFamily="2" charset="-78"/>
              </a:rPr>
              <a:t>ج</a:t>
            </a:r>
            <a:r>
              <a:rPr lang="fa-IR" altLang="fa-IR" sz="2100" b="1">
                <a:solidFill>
                  <a:srgbClr val="3333FF"/>
                </a:solidFill>
                <a:cs typeface="Lotus" pitchFamily="2" charset="-78"/>
              </a:rPr>
              <a:t> ـ </a:t>
            </a:r>
            <a:r>
              <a:rPr lang="ar-SA" altLang="fa-IR" sz="2100" b="1">
                <a:solidFill>
                  <a:srgbClr val="3333FF"/>
                </a:solidFill>
                <a:cs typeface="Lotus" pitchFamily="2" charset="-78"/>
              </a:rPr>
              <a:t>از محل تلاقي دو عمود </a:t>
            </a:r>
            <a:r>
              <a:rPr lang="en-US" altLang="fa-IR" sz="2100" b="1">
                <a:solidFill>
                  <a:srgbClr val="3333FF"/>
                </a:solidFill>
                <a:cs typeface="Lotus" pitchFamily="2" charset="-78"/>
              </a:rPr>
              <a:t>ya</a:t>
            </a:r>
            <a:r>
              <a:rPr lang="ar-SA" altLang="fa-IR" sz="2100" b="1">
                <a:solidFill>
                  <a:srgbClr val="3333FF"/>
                </a:solidFill>
                <a:cs typeface="Lotus" pitchFamily="2" charset="-78"/>
              </a:rPr>
              <a:t> و </a:t>
            </a:r>
            <a:r>
              <a:rPr lang="en-US" altLang="fa-IR" sz="2100" b="1">
                <a:solidFill>
                  <a:srgbClr val="3333FF"/>
                </a:solidFill>
                <a:cs typeface="Lotus" pitchFamily="2" charset="-78"/>
              </a:rPr>
              <a:t>xa</a:t>
            </a:r>
            <a:r>
              <a:rPr lang="ar-SA" altLang="fa-IR" sz="2100" b="1">
                <a:solidFill>
                  <a:srgbClr val="3333FF"/>
                </a:solidFill>
                <a:cs typeface="Lotus" pitchFamily="2" charset="-78"/>
              </a:rPr>
              <a:t> در صفحه تصوير افقي نقطه</a:t>
            </a:r>
            <a:r>
              <a:rPr lang="en-US" altLang="fa-IR" sz="2100" b="1">
                <a:solidFill>
                  <a:srgbClr val="3333FF"/>
                </a:solidFill>
                <a:cs typeface="Lotus" pitchFamily="2" charset="-78"/>
              </a:rPr>
              <a:t>a  </a:t>
            </a:r>
            <a:r>
              <a:rPr lang="ar-SA" altLang="fa-IR" sz="2100" b="1">
                <a:solidFill>
                  <a:srgbClr val="3333FF"/>
                </a:solidFill>
                <a:cs typeface="Lotus" pitchFamily="2" charset="-78"/>
              </a:rPr>
              <a:t> و از محل تلاقي دو عمود </a:t>
            </a:r>
            <a:r>
              <a:rPr lang="en-US" altLang="fa-IR" sz="2100" b="1">
                <a:solidFill>
                  <a:srgbClr val="3333FF"/>
                </a:solidFill>
                <a:cs typeface="Lotus" pitchFamily="2" charset="-78"/>
              </a:rPr>
              <a:t>yb</a:t>
            </a:r>
            <a:r>
              <a:rPr lang="ar-SA" altLang="fa-IR" sz="2100" b="1">
                <a:solidFill>
                  <a:srgbClr val="3333FF"/>
                </a:solidFill>
                <a:cs typeface="Lotus" pitchFamily="2" charset="-78"/>
              </a:rPr>
              <a:t> و </a:t>
            </a:r>
            <a:r>
              <a:rPr lang="en-US" altLang="fa-IR" sz="2100" b="1">
                <a:solidFill>
                  <a:srgbClr val="3333FF"/>
                </a:solidFill>
                <a:cs typeface="Lotus" pitchFamily="2" charset="-78"/>
              </a:rPr>
              <a:t>xb</a:t>
            </a:r>
            <a:r>
              <a:rPr lang="ar-SA" altLang="fa-IR" sz="2100" b="1">
                <a:solidFill>
                  <a:srgbClr val="3333FF"/>
                </a:solidFill>
                <a:cs typeface="Lotus" pitchFamily="2" charset="-78"/>
              </a:rPr>
              <a:t> در آن صفحه نقطه </a:t>
            </a:r>
            <a:r>
              <a:rPr lang="en-US" altLang="fa-IR" sz="2100" b="1">
                <a:solidFill>
                  <a:srgbClr val="3333FF"/>
                </a:solidFill>
                <a:cs typeface="Lotus" pitchFamily="2" charset="-78"/>
              </a:rPr>
              <a:t>b</a:t>
            </a:r>
            <a:r>
              <a:rPr lang="ar-SA" altLang="fa-IR" sz="2100" b="1">
                <a:solidFill>
                  <a:srgbClr val="3333FF"/>
                </a:solidFill>
                <a:cs typeface="Lotus" pitchFamily="2" charset="-78"/>
              </a:rPr>
              <a:t> به دست آيد خط </a:t>
            </a:r>
            <a:r>
              <a:rPr lang="en-US" altLang="fa-IR" sz="2100" b="1">
                <a:solidFill>
                  <a:srgbClr val="3333FF"/>
                </a:solidFill>
                <a:cs typeface="Lotus" pitchFamily="2" charset="-78"/>
              </a:rPr>
              <a:t>ab</a:t>
            </a:r>
            <a:r>
              <a:rPr lang="ar-SA" altLang="fa-IR" sz="2100" b="1">
                <a:solidFill>
                  <a:srgbClr val="3333FF"/>
                </a:solidFill>
                <a:cs typeface="Lotus" pitchFamily="2" charset="-78"/>
              </a:rPr>
              <a:t> تصويرخط </a:t>
            </a:r>
            <a:r>
              <a:rPr lang="en-US" altLang="fa-IR" sz="2100" b="1">
                <a:solidFill>
                  <a:srgbClr val="3333FF"/>
                </a:solidFill>
                <a:cs typeface="Lotus" pitchFamily="2" charset="-78"/>
              </a:rPr>
              <a:t>AB</a:t>
            </a:r>
            <a:r>
              <a:rPr lang="ar-SA" altLang="fa-IR" sz="2100" b="1">
                <a:solidFill>
                  <a:srgbClr val="3333FF"/>
                </a:solidFill>
                <a:cs typeface="Lotus" pitchFamily="2" charset="-78"/>
              </a:rPr>
              <a:t> است بر صفحه تصوير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a:t>
            </a:r>
          </a:p>
        </p:txBody>
      </p:sp>
      <p:graphicFrame>
        <p:nvGraphicFramePr>
          <p:cNvPr id="120836" name="Object 4"/>
          <p:cNvGraphicFramePr>
            <a:graphicFrameLocks noGrp="1" noChangeAspect="1"/>
          </p:cNvGraphicFramePr>
          <p:nvPr>
            <p:ph/>
          </p:nvPr>
        </p:nvGraphicFramePr>
        <p:xfrm>
          <a:off x="755650" y="2889250"/>
          <a:ext cx="7292975" cy="3968750"/>
        </p:xfrm>
        <a:graphic>
          <a:graphicData uri="http://schemas.openxmlformats.org/presentationml/2006/ole">
            <mc:AlternateContent xmlns:mc="http://schemas.openxmlformats.org/markup-compatibility/2006">
              <mc:Choice xmlns:v="urn:schemas-microsoft-com:vml" Requires="v">
                <p:oleObj spid="_x0000_s120842"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4120" t="22963" r="21991" b="14351"/>
                      <a:stretch>
                        <a:fillRect/>
                      </a:stretch>
                    </p:blipFill>
                    <p:spPr bwMode="auto">
                      <a:xfrm>
                        <a:off x="755650" y="2889250"/>
                        <a:ext cx="7292975"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4595" name="Rectangle 3"/>
          <p:cNvSpPr>
            <a:spLocks noChangeArrowheads="1"/>
          </p:cNvSpPr>
          <p:nvPr/>
        </p:nvSpPr>
        <p:spPr bwMode="auto">
          <a:xfrm>
            <a:off x="827088" y="1169988"/>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د</a:t>
            </a:r>
            <a:r>
              <a:rPr lang="fa-IR" altLang="fa-IR" sz="2100" b="1">
                <a:solidFill>
                  <a:srgbClr val="3333FF"/>
                </a:solidFill>
                <a:cs typeface="Lotus" pitchFamily="2" charset="-78"/>
              </a:rPr>
              <a:t> ـ </a:t>
            </a:r>
            <a:r>
              <a:rPr lang="ar-SA" altLang="fa-IR" sz="2100" b="1">
                <a:solidFill>
                  <a:srgbClr val="3333FF"/>
                </a:solidFill>
                <a:cs typeface="Lotus" pitchFamily="2" charset="-78"/>
              </a:rPr>
              <a:t>در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نيز 5 واحد از نقطه</a:t>
            </a:r>
            <a:r>
              <a:rPr lang="en-US" altLang="fa-IR" sz="2100" b="1">
                <a:solidFill>
                  <a:srgbClr val="3333FF"/>
                </a:solidFill>
                <a:cs typeface="Lotus" pitchFamily="2" charset="-78"/>
              </a:rPr>
              <a:t>O </a:t>
            </a:r>
            <a:r>
              <a:rPr lang="ar-SA" altLang="fa-IR" sz="2100" b="1">
                <a:solidFill>
                  <a:srgbClr val="3333FF"/>
                </a:solidFill>
                <a:cs typeface="Lotus" pitchFamily="2" charset="-78"/>
              </a:rPr>
              <a:t> جدا نموده و عمودي بر خط </a:t>
            </a:r>
            <a:r>
              <a:rPr lang="en-US" altLang="fa-IR" sz="2100" b="1">
                <a:solidFill>
                  <a:srgbClr val="3333FF"/>
                </a:solidFill>
                <a:cs typeface="Lotus" pitchFamily="2" charset="-78"/>
              </a:rPr>
              <a:t>Oz</a:t>
            </a:r>
            <a:r>
              <a:rPr lang="ar-SA" altLang="fa-IR" sz="2100" b="1">
                <a:solidFill>
                  <a:srgbClr val="3333FF"/>
                </a:solidFill>
                <a:cs typeface="Lotus" pitchFamily="2" charset="-78"/>
              </a:rPr>
              <a:t> وارد مي كنيم تا نقطه </a:t>
            </a:r>
            <a:r>
              <a:rPr lang="en-US" altLang="fa-IR" sz="2100" b="1">
                <a:solidFill>
                  <a:srgbClr val="3333FF"/>
                </a:solidFill>
                <a:cs typeface="Lotus" pitchFamily="2" charset="-78"/>
              </a:rPr>
              <a:t>za</a:t>
            </a:r>
            <a:r>
              <a:rPr lang="ar-SA" altLang="fa-IR" sz="2100" b="1">
                <a:solidFill>
                  <a:srgbClr val="3333FF"/>
                </a:solidFill>
                <a:cs typeface="Lotus" pitchFamily="2" charset="-78"/>
              </a:rPr>
              <a:t> در صفحات تصوير جانبي و قائم به دست آيد و همين كار را به اندازه 7 واحد براي به دست آوردن </a:t>
            </a:r>
            <a:r>
              <a:rPr lang="en-US" altLang="fa-IR" sz="2100" b="1">
                <a:solidFill>
                  <a:srgbClr val="3333FF"/>
                </a:solidFill>
                <a:cs typeface="Lotus" pitchFamily="2" charset="-78"/>
              </a:rPr>
              <a:t>zb</a:t>
            </a:r>
            <a:r>
              <a:rPr lang="ar-SA" altLang="fa-IR" sz="2100" b="1">
                <a:solidFill>
                  <a:srgbClr val="3333FF"/>
                </a:solidFill>
                <a:cs typeface="Lotus" pitchFamily="2" charset="-78"/>
              </a:rPr>
              <a:t> انجام مي دهيم.</a:t>
            </a:r>
          </a:p>
          <a:p>
            <a:pPr algn="justLow" rtl="1"/>
            <a:r>
              <a:rPr lang="ar-SA" altLang="fa-IR" sz="2100" b="1">
                <a:solidFill>
                  <a:srgbClr val="3333FF"/>
                </a:solidFill>
                <a:cs typeface="Lotus" pitchFamily="2" charset="-78"/>
              </a:rPr>
              <a:t>ه</a:t>
            </a:r>
            <a:r>
              <a:rPr lang="fa-IR" altLang="fa-IR" sz="2100" b="1">
                <a:solidFill>
                  <a:srgbClr val="3333FF"/>
                </a:solidFill>
                <a:cs typeface="Lotus" pitchFamily="2" charset="-78"/>
              </a:rPr>
              <a:t> ـ</a:t>
            </a:r>
            <a:r>
              <a:rPr lang="ar-SA" altLang="fa-IR" sz="2100" b="1">
                <a:solidFill>
                  <a:srgbClr val="3333FF"/>
                </a:solidFill>
                <a:cs typeface="Lotus" pitchFamily="2" charset="-78"/>
              </a:rPr>
              <a:t> از محل تلاقي دو عمود </a:t>
            </a:r>
            <a:r>
              <a:rPr lang="en-US" altLang="fa-IR" sz="2100" b="1">
                <a:solidFill>
                  <a:srgbClr val="3333FF"/>
                </a:solidFill>
                <a:cs typeface="Lotus" pitchFamily="2" charset="-78"/>
              </a:rPr>
              <a:t>za</a:t>
            </a:r>
            <a:r>
              <a:rPr lang="ar-SA" altLang="fa-IR" sz="2100" b="1">
                <a:solidFill>
                  <a:srgbClr val="3333FF"/>
                </a:solidFill>
                <a:cs typeface="Lotus" pitchFamily="2" charset="-78"/>
              </a:rPr>
              <a:t> و </a:t>
            </a:r>
            <a:r>
              <a:rPr lang="en-US" altLang="fa-IR" sz="2100" b="1">
                <a:solidFill>
                  <a:srgbClr val="3333FF"/>
                </a:solidFill>
                <a:cs typeface="Lotus" pitchFamily="2" charset="-78"/>
              </a:rPr>
              <a:t>xa</a:t>
            </a:r>
            <a:r>
              <a:rPr lang="ar-SA" altLang="fa-IR" sz="2100" b="1">
                <a:solidFill>
                  <a:srgbClr val="3333FF"/>
                </a:solidFill>
                <a:cs typeface="Lotus" pitchFamily="2" charset="-78"/>
              </a:rPr>
              <a:t> در صفحه تصوير قائم نقطه</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 و از محل تلاقي دو عمود </a:t>
            </a:r>
            <a:r>
              <a:rPr lang="en-US" altLang="fa-IR" sz="2100" b="1">
                <a:solidFill>
                  <a:srgbClr val="3333FF"/>
                </a:solidFill>
                <a:cs typeface="Lotus" pitchFamily="2" charset="-78"/>
              </a:rPr>
              <a:t>za </a:t>
            </a:r>
            <a:r>
              <a:rPr lang="ar-SA" altLang="fa-IR" sz="2100" b="1">
                <a:solidFill>
                  <a:srgbClr val="3333FF"/>
                </a:solidFill>
                <a:cs typeface="Lotus" pitchFamily="2" charset="-78"/>
              </a:rPr>
              <a:t> و </a:t>
            </a:r>
            <a:r>
              <a:rPr lang="en-US" altLang="fa-IR" sz="2100" b="1">
                <a:solidFill>
                  <a:srgbClr val="3333FF"/>
                </a:solidFill>
                <a:cs typeface="Lotus" pitchFamily="2" charset="-78"/>
              </a:rPr>
              <a:t>ya</a:t>
            </a:r>
            <a:r>
              <a:rPr lang="ar-SA" altLang="fa-IR" sz="2100" b="1">
                <a:solidFill>
                  <a:srgbClr val="3333FF"/>
                </a:solidFill>
                <a:cs typeface="Lotus" pitchFamily="2" charset="-78"/>
              </a:rPr>
              <a:t> در صفحه تصوير جانبي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به دست مي آيد همچنين از محل تلاقي دو عمود </a:t>
            </a:r>
            <a:r>
              <a:rPr lang="en-US" altLang="fa-IR" sz="2100" b="1">
                <a:solidFill>
                  <a:srgbClr val="3333FF"/>
                </a:solidFill>
                <a:cs typeface="Lotus" pitchFamily="2" charset="-78"/>
              </a:rPr>
              <a:t>zb</a:t>
            </a:r>
            <a:r>
              <a:rPr lang="ar-SA" altLang="fa-IR" sz="2100" b="1">
                <a:solidFill>
                  <a:srgbClr val="3333FF"/>
                </a:solidFill>
                <a:cs typeface="Lotus" pitchFamily="2" charset="-78"/>
              </a:rPr>
              <a:t> و </a:t>
            </a:r>
            <a:r>
              <a:rPr lang="en-US" altLang="fa-IR" sz="2100" b="1">
                <a:solidFill>
                  <a:srgbClr val="3333FF"/>
                </a:solidFill>
                <a:cs typeface="Lotus" pitchFamily="2" charset="-78"/>
              </a:rPr>
              <a:t>za</a:t>
            </a:r>
            <a:r>
              <a:rPr lang="ar-SA" altLang="fa-IR" sz="2100" b="1">
                <a:solidFill>
                  <a:srgbClr val="3333FF"/>
                </a:solidFill>
                <a:cs typeface="Lotus" pitchFamily="2" charset="-78"/>
              </a:rPr>
              <a:t> در صفحه تصوير قائم نقطه </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و از محل تلاقي دو عمود </a:t>
            </a:r>
            <a:r>
              <a:rPr lang="en-US" altLang="fa-IR" sz="2100" b="1">
                <a:solidFill>
                  <a:srgbClr val="3333FF"/>
                </a:solidFill>
                <a:cs typeface="Lotus" pitchFamily="2" charset="-78"/>
              </a:rPr>
              <a:t>zb</a:t>
            </a:r>
            <a:r>
              <a:rPr lang="ar-SA" altLang="fa-IR" sz="2100" b="1">
                <a:solidFill>
                  <a:srgbClr val="3333FF"/>
                </a:solidFill>
                <a:cs typeface="Lotus" pitchFamily="2" charset="-78"/>
              </a:rPr>
              <a:t> و </a:t>
            </a:r>
            <a:r>
              <a:rPr lang="en-US" altLang="fa-IR" sz="2100" b="1">
                <a:solidFill>
                  <a:srgbClr val="3333FF"/>
                </a:solidFill>
                <a:cs typeface="Lotus" pitchFamily="2" charset="-78"/>
              </a:rPr>
              <a:t>yb</a:t>
            </a:r>
            <a:r>
              <a:rPr lang="ar-SA" altLang="fa-IR" sz="2100" b="1">
                <a:solidFill>
                  <a:srgbClr val="3333FF"/>
                </a:solidFill>
                <a:cs typeface="Lotus" pitchFamily="2" charset="-78"/>
              </a:rPr>
              <a:t> در صفحه تصوير جانبي نقطه </a:t>
            </a:r>
            <a:r>
              <a:rPr lang="en-US" altLang="fa-IR" sz="2100" b="1">
                <a:solidFill>
                  <a:srgbClr val="3333FF"/>
                </a:solidFill>
                <a:cs typeface="Lotus" pitchFamily="2" charset="-78"/>
              </a:rPr>
              <a:t>b"</a:t>
            </a:r>
            <a:r>
              <a:rPr lang="ar-SA" altLang="fa-IR" sz="2100" b="1">
                <a:solidFill>
                  <a:srgbClr val="3333FF"/>
                </a:solidFill>
                <a:cs typeface="Lotus" pitchFamily="2" charset="-78"/>
              </a:rPr>
              <a:t> به دست مي آيد.</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و</a:t>
            </a:r>
            <a:r>
              <a:rPr lang="fa-IR" altLang="fa-IR" sz="2100" b="1">
                <a:solidFill>
                  <a:srgbClr val="3333FF"/>
                </a:solidFill>
                <a:cs typeface="Lotus" pitchFamily="2" charset="-78"/>
              </a:rPr>
              <a:t> ـ</a:t>
            </a:r>
            <a:r>
              <a:rPr lang="ar-SA" altLang="fa-IR" sz="2100" b="1">
                <a:solidFill>
                  <a:srgbClr val="3333FF"/>
                </a:solidFill>
                <a:cs typeface="Lotus" pitchFamily="2" charset="-78"/>
              </a:rPr>
              <a:t> 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صفحه تصوير</a:t>
            </a:r>
            <a:r>
              <a:rPr lang="fa-IR" altLang="fa-IR" sz="2100" b="1">
                <a:solidFill>
                  <a:srgbClr val="3333FF"/>
                </a:solidFill>
                <a:cs typeface="Lotus" pitchFamily="2" charset="-78"/>
              </a:rPr>
              <a:t>ا</a:t>
            </a:r>
            <a:r>
              <a:rPr lang="fa-IR" altLang="fa-IR" sz="2500" b="1">
                <a:solidFill>
                  <a:srgbClr val="3333FF"/>
                </a:solidFill>
                <a:cs typeface="Lotus" pitchFamily="2" charset="-78"/>
              </a:rPr>
              <a:t>فق</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صفحه </a:t>
            </a:r>
            <a:r>
              <a:rPr lang="fa-IR" altLang="fa-IR" sz="2000" b="1">
                <a:solidFill>
                  <a:srgbClr val="3333FF"/>
                </a:solidFill>
              </a:rPr>
              <a:t>افق</a:t>
            </a:r>
            <a:r>
              <a:rPr lang="en-US" altLang="fa-IR" sz="2100" b="1">
                <a:solidFill>
                  <a:srgbClr val="3333FF"/>
                </a:solidFill>
                <a:cs typeface="Lotus" pitchFamily="2" charset="-78"/>
              </a:rPr>
              <a:t>H</a:t>
            </a:r>
            <a:endParaRPr lang="fa-IR"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a:p>
            <a:pPr algn="justLow" rtl="1"/>
            <a:r>
              <a:rPr lang="fa-IR" altLang="fa-IR" sz="2100" b="1">
                <a:solidFill>
                  <a:srgbClr val="3333FF"/>
                </a:solidFill>
                <a:cs typeface="Lotus" pitchFamily="2" charset="-78"/>
              </a:rPr>
              <a:t>ز- </a:t>
            </a:r>
            <a:r>
              <a:rPr lang="ar-SA" altLang="fa-IR" sz="2000" b="1">
                <a:solidFill>
                  <a:srgbClr val="3333FF"/>
                </a:solidFill>
              </a:rPr>
              <a:t>خط </a:t>
            </a:r>
            <a:r>
              <a:rPr lang="en-US" altLang="fa-IR" sz="2000" b="1">
                <a:solidFill>
                  <a:srgbClr val="3333FF"/>
                </a:solidFill>
              </a:rPr>
              <a:t>a′b′</a:t>
            </a:r>
            <a:r>
              <a:rPr lang="ar-SA" altLang="fa-IR" sz="2000" b="1">
                <a:solidFill>
                  <a:srgbClr val="3333FF"/>
                </a:solidFill>
              </a:rPr>
              <a:t> در صفحه تصوير قائم تصوير خط </a:t>
            </a:r>
            <a:r>
              <a:rPr lang="en-US" altLang="fa-IR" sz="2000" b="1">
                <a:solidFill>
                  <a:srgbClr val="3333FF"/>
                </a:solidFill>
              </a:rPr>
              <a:t>AB</a:t>
            </a:r>
            <a:r>
              <a:rPr lang="ar-SA" altLang="fa-IR" sz="2000" b="1">
                <a:solidFill>
                  <a:srgbClr val="3333FF"/>
                </a:solidFill>
              </a:rPr>
              <a:t> در صفحه قائم </a:t>
            </a:r>
            <a:r>
              <a:rPr lang="en-US" altLang="fa-IR" sz="2000" b="1">
                <a:solidFill>
                  <a:srgbClr val="3333FF"/>
                </a:solidFill>
              </a:rPr>
              <a:t>V</a:t>
            </a:r>
            <a:endParaRPr lang="fa-IR" altLang="fa-IR" sz="2000" b="1">
              <a:solidFill>
                <a:srgbClr val="3333FF"/>
              </a:solidFill>
            </a:endParaRPr>
          </a:p>
          <a:p>
            <a:pPr algn="justLow" rtl="1"/>
            <a:endParaRPr lang="ar-SA" altLang="fa-IR" sz="2500" b="1">
              <a:solidFill>
                <a:srgbClr val="3333FF"/>
              </a:solidFill>
              <a:cs typeface="Lotus" pitchFamily="2" charset="-78"/>
            </a:endParaRPr>
          </a:p>
          <a:p>
            <a:pPr algn="justLow" rtl="1"/>
            <a:r>
              <a:rPr lang="ar-SA" altLang="fa-IR" sz="2100" b="1">
                <a:solidFill>
                  <a:srgbClr val="3333FF"/>
                </a:solidFill>
                <a:cs typeface="Lotus" pitchFamily="2" charset="-78"/>
              </a:rPr>
              <a:t>ح </a:t>
            </a:r>
            <a:r>
              <a:rPr lang="fa-IR" altLang="fa-IR" sz="2100" b="1">
                <a:solidFill>
                  <a:srgbClr val="3333FF"/>
                </a:solidFill>
                <a:cs typeface="Lotus" pitchFamily="2" charset="-78"/>
              </a:rPr>
              <a:t>ـ </a:t>
            </a:r>
            <a:r>
              <a:rPr lang="ar-SA" altLang="fa-IR" sz="2100" b="1">
                <a:solidFill>
                  <a:srgbClr val="3333FF"/>
                </a:solidFill>
                <a:cs typeface="Lotus" pitchFamily="2" charset="-78"/>
              </a:rPr>
              <a:t>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صفحه تصوير جانبي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صفحه </a:t>
            </a:r>
            <a:r>
              <a:rPr lang="fa-IR" altLang="fa-IR" sz="2100" b="1">
                <a:solidFill>
                  <a:srgbClr val="3333FF"/>
                </a:solidFill>
                <a:cs typeface="Lotus" pitchFamily="2" charset="-78"/>
              </a:rPr>
              <a:t>جانبی </a:t>
            </a:r>
            <a:r>
              <a:rPr lang="en-US" altLang="fa-IR" sz="2100" b="1">
                <a:solidFill>
                  <a:srgbClr val="3333FF"/>
                </a:solidFill>
                <a:cs typeface="Lotus" pitchFamily="2" charset="-78"/>
              </a:rPr>
              <a:t>L</a:t>
            </a:r>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fa-IR" altLang="fa-IR" sz="2100" b="1">
              <a:solidFill>
                <a:srgbClr val="3333FF"/>
              </a:solidFill>
              <a:cs typeface="Lotus" pitchFamily="2" charset="-78"/>
            </a:endParaRPr>
          </a:p>
          <a:p>
            <a:pPr algn="justLow" rtl="1"/>
            <a:endParaRPr lang="ar-SA" altLang="fa-IR" sz="2100" b="1">
              <a:solidFill>
                <a:srgbClr val="3333FF"/>
              </a:solidFill>
              <a:cs typeface="Lotus" pitchFamily="2" charset="-78"/>
            </a:endParaRPr>
          </a:p>
        </p:txBody>
      </p:sp>
      <p:graphicFrame>
        <p:nvGraphicFramePr>
          <p:cNvPr id="121862" name="Object 6"/>
          <p:cNvGraphicFramePr>
            <a:graphicFrameLocks noGrp="1" noChangeAspect="1"/>
          </p:cNvGraphicFramePr>
          <p:nvPr>
            <p:ph/>
          </p:nvPr>
        </p:nvGraphicFramePr>
        <p:xfrm>
          <a:off x="1547813" y="2997200"/>
          <a:ext cx="6192837" cy="3308350"/>
        </p:xfrm>
        <a:graphic>
          <a:graphicData uri="http://schemas.openxmlformats.org/presentationml/2006/ole">
            <mc:AlternateContent xmlns:mc="http://schemas.openxmlformats.org/markup-compatibility/2006">
              <mc:Choice xmlns:v="urn:schemas-microsoft-com:vml" Requires="v">
                <p:oleObj spid="_x0000_s121868"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4120" t="22963" r="21991" b="14351"/>
                      <a:stretch>
                        <a:fillRect/>
                      </a:stretch>
                    </p:blipFill>
                    <p:spPr bwMode="auto">
                      <a:xfrm>
                        <a:off x="1547813" y="2997200"/>
                        <a:ext cx="6192837" cy="330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p:cNvSpPr>
            <a:spLocks noChangeArrowheads="1"/>
          </p:cNvSpPr>
          <p:nvPr/>
        </p:nvSpPr>
        <p:spPr bwMode="auto">
          <a:xfrm>
            <a:off x="900113" y="9810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100" b="1">
                <a:solidFill>
                  <a:srgbClr val="CC0000"/>
                </a:solidFill>
                <a:cs typeface="Lotus" pitchFamily="2" charset="-78"/>
              </a:rPr>
              <a:t>ارتباط بين تصاوير خطوط و وضع قرار گرفتن آنها در فضا</a:t>
            </a:r>
            <a:endParaRPr lang="en-US" altLang="fa-IR" sz="2100" b="1">
              <a:solidFill>
                <a:srgbClr val="CC0000"/>
              </a:solidFill>
              <a:cs typeface="Lotus" pitchFamily="2" charset="-78"/>
            </a:endParaRPr>
          </a:p>
          <a:p>
            <a:pPr rtl="1"/>
            <a:r>
              <a:rPr lang="ar-SA" altLang="fa-IR" sz="2100" b="1">
                <a:solidFill>
                  <a:srgbClr val="3333FF"/>
                </a:solidFill>
                <a:cs typeface="Lotus" pitchFamily="2" charset="-78"/>
              </a:rPr>
              <a:t>       با توجه به مطالب گفته شده در ارتباط با تصوير خطوط در مي يابيم:</a:t>
            </a:r>
          </a:p>
          <a:p>
            <a:pPr rtl="1"/>
            <a:r>
              <a:rPr lang="ar-SA" altLang="fa-IR" sz="2100" b="1">
                <a:solidFill>
                  <a:srgbClr val="CC0000"/>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تصاوير دو خط موازي در روي هريك از صفحات تصوير با هم موازي هستند.</a:t>
            </a:r>
            <a:endParaRPr lang="en-US" altLang="fa-IR" sz="2100" b="1">
              <a:solidFill>
                <a:srgbClr val="3333FF"/>
              </a:solidFill>
              <a:cs typeface="Lotus" pitchFamily="2" charset="-78"/>
            </a:endParaRPr>
          </a:p>
        </p:txBody>
      </p:sp>
      <p:graphicFrame>
        <p:nvGraphicFramePr>
          <p:cNvPr id="122885" name="Object 5"/>
          <p:cNvGraphicFramePr>
            <a:graphicFrameLocks noGrp="1" noChangeAspect="1"/>
          </p:cNvGraphicFramePr>
          <p:nvPr>
            <p:ph/>
          </p:nvPr>
        </p:nvGraphicFramePr>
        <p:xfrm>
          <a:off x="1331913" y="2852738"/>
          <a:ext cx="5761037" cy="2997200"/>
        </p:xfrm>
        <a:graphic>
          <a:graphicData uri="http://schemas.openxmlformats.org/presentationml/2006/ole">
            <mc:AlternateContent xmlns:mc="http://schemas.openxmlformats.org/markup-compatibility/2006">
              <mc:Choice xmlns:v="urn:schemas-microsoft-com:vml" Requires="v">
                <p:oleObj spid="_x0000_s12289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6743" t="18143" r="19368" b="20801"/>
                      <a:stretch>
                        <a:fillRect/>
                      </a:stretch>
                    </p:blipFill>
                    <p:spPr bwMode="auto">
                      <a:xfrm>
                        <a:off x="1331913" y="2852738"/>
                        <a:ext cx="5761037"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CC0000"/>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در صورتي كه دو خط متقاطع باشند تصاوير هم نام آنها هم متقاطع هستند و محل تلاقي تصاوير مشابه آنها مي بايست بر روي يك رابط عمود بر محور فصل مشترك باشند .</a:t>
            </a:r>
            <a:endParaRPr lang="en-US" altLang="fa-IR" sz="2100" b="1">
              <a:solidFill>
                <a:srgbClr val="3333FF"/>
              </a:solidFill>
              <a:cs typeface="Lotus" pitchFamily="2" charset="-78"/>
            </a:endParaRPr>
          </a:p>
        </p:txBody>
      </p:sp>
      <p:graphicFrame>
        <p:nvGraphicFramePr>
          <p:cNvPr id="123909" name="Object 5"/>
          <p:cNvGraphicFramePr>
            <a:graphicFrameLocks noGrp="1" noChangeAspect="1"/>
          </p:cNvGraphicFramePr>
          <p:nvPr>
            <p:ph/>
          </p:nvPr>
        </p:nvGraphicFramePr>
        <p:xfrm>
          <a:off x="1403350" y="2997200"/>
          <a:ext cx="5257800" cy="2735263"/>
        </p:xfrm>
        <a:graphic>
          <a:graphicData uri="http://schemas.openxmlformats.org/presentationml/2006/ole">
            <mc:AlternateContent xmlns:mc="http://schemas.openxmlformats.org/markup-compatibility/2006">
              <mc:Choice xmlns:v="urn:schemas-microsoft-com:vml" Requires="v">
                <p:oleObj spid="_x0000_s12391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6743" t="18143" r="19368" b="20801"/>
                      <a:stretch>
                        <a:fillRect/>
                      </a:stretch>
                    </p:blipFill>
                    <p:spPr bwMode="auto">
                      <a:xfrm>
                        <a:off x="1403350" y="2997200"/>
                        <a:ext cx="5257800" cy="273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827088" y="9810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CC0000"/>
                </a:solidFill>
                <a:cs typeface="Lotus" pitchFamily="2" charset="-78"/>
              </a:rPr>
              <a:t>ج</a:t>
            </a:r>
            <a:r>
              <a:rPr lang="ar-SA" altLang="fa-IR" sz="2100" b="1">
                <a:solidFill>
                  <a:srgbClr val="3333FF"/>
                </a:solidFill>
                <a:cs typeface="Lotus" pitchFamily="2" charset="-78"/>
              </a:rPr>
              <a:t>- اگر دو خط با هم نه موازي و نه متقاطع باشند يا به عبارتي متنافر، تصاوير آنها متقاطع است. محل تلاقي تصاوير مشابه آنها بر روي دو رابط مختلف عمود بر فصل مشترك قرار مي گيرند و رابطه آنها با فصل مشترك زاويه دارد.</a:t>
            </a:r>
            <a:endParaRPr lang="en-US" altLang="fa-IR" sz="2100" b="1">
              <a:solidFill>
                <a:srgbClr val="3333FF"/>
              </a:solidFill>
              <a:cs typeface="Lotus" pitchFamily="2" charset="-78"/>
            </a:endParaRPr>
          </a:p>
        </p:txBody>
      </p:sp>
      <p:graphicFrame>
        <p:nvGraphicFramePr>
          <p:cNvPr id="124933" name="Object 5"/>
          <p:cNvGraphicFramePr>
            <a:graphicFrameLocks noGrp="1" noChangeAspect="1"/>
          </p:cNvGraphicFramePr>
          <p:nvPr>
            <p:ph/>
          </p:nvPr>
        </p:nvGraphicFramePr>
        <p:xfrm>
          <a:off x="1042988" y="2781300"/>
          <a:ext cx="6192837" cy="3097213"/>
        </p:xfrm>
        <a:graphic>
          <a:graphicData uri="http://schemas.openxmlformats.org/presentationml/2006/ole">
            <mc:AlternateContent xmlns:mc="http://schemas.openxmlformats.org/markup-compatibility/2006">
              <mc:Choice xmlns:v="urn:schemas-microsoft-com:vml" Requires="v">
                <p:oleObj spid="_x0000_s12493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1606" t="39108" r="41687" b="27179"/>
                      <a:stretch>
                        <a:fillRect/>
                      </a:stretch>
                    </p:blipFill>
                    <p:spPr bwMode="auto">
                      <a:xfrm>
                        <a:off x="1042988" y="2781300"/>
                        <a:ext cx="619283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3" name="Rectangle 3"/>
          <p:cNvSpPr>
            <a:spLocks noChangeArrowheads="1"/>
          </p:cNvSpPr>
          <p:nvPr/>
        </p:nvSpPr>
        <p:spPr bwMode="auto">
          <a:xfrm>
            <a:off x="611188" y="8366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انواع خط</a:t>
            </a:r>
            <a:endParaRPr lang="fa-IR" altLang="fa-IR" sz="2500" b="1" i="1">
              <a:solidFill>
                <a:srgbClr val="CC0000"/>
              </a:solidFill>
              <a:cs typeface="Lotus" pitchFamily="2" charset="-78"/>
            </a:endParaRPr>
          </a:p>
          <a:p>
            <a:pPr rtl="1"/>
            <a:endParaRPr lang="en-US" altLang="fa-IR" sz="2500" b="1" i="1">
              <a:solidFill>
                <a:srgbClr val="CC0000"/>
              </a:solidFill>
              <a:cs typeface="Lotus" pitchFamily="2" charset="-78"/>
            </a:endParaRPr>
          </a:p>
          <a:p>
            <a:pPr rtl="1"/>
            <a:r>
              <a:rPr lang="ar-SA" altLang="fa-IR" sz="2100" b="1">
                <a:solidFill>
                  <a:srgbClr val="3333FF"/>
                </a:solidFill>
                <a:cs typeface="Lotus" pitchFamily="2" charset="-78"/>
              </a:rPr>
              <a:t>با توجه به نحوه قرار گرفتن خط در فضا و صفحات تصوير مي توان انواع خط را به هفت گروه تقسيم كرد:</a:t>
            </a:r>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fa-IR" altLang="fa-IR" sz="2500" b="1" i="1">
                <a:solidFill>
                  <a:srgbClr val="CC0000"/>
                </a:solidFill>
                <a:cs typeface="Lotus" pitchFamily="2" charset="-78"/>
              </a:rPr>
              <a:t>	</a:t>
            </a:r>
            <a:r>
              <a:rPr lang="ar-SA" altLang="fa-IR" sz="2500" b="1" i="1">
                <a:solidFill>
                  <a:srgbClr val="CC0000"/>
                </a:solidFill>
                <a:cs typeface="Lotus" pitchFamily="2" charset="-78"/>
              </a:rPr>
              <a:t>1</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افقيه</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a:t>
            </a:r>
            <a:r>
              <a:rPr lang="ar-SA" altLang="fa-IR" sz="2500" b="1" i="1">
                <a:solidFill>
                  <a:srgbClr val="CC0000"/>
                </a:solidFill>
                <a:cs typeface="Lotus" pitchFamily="2" charset="-78"/>
              </a:rPr>
              <a:t>2</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جبهيه</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a:t>
            </a:r>
            <a:r>
              <a:rPr lang="ar-SA" altLang="fa-IR" sz="2500" b="1" i="1">
                <a:solidFill>
                  <a:srgbClr val="CC0000"/>
                </a:solidFill>
                <a:cs typeface="Lotus" pitchFamily="2" charset="-78"/>
              </a:rPr>
              <a:t>3</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نيمرخ</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a:t>
            </a:r>
            <a:r>
              <a:rPr lang="ar-SA" altLang="fa-IR" sz="2500" b="1" i="1">
                <a:solidFill>
                  <a:srgbClr val="CC0000"/>
                </a:solidFill>
                <a:cs typeface="Lotus" pitchFamily="2" charset="-78"/>
              </a:rPr>
              <a:t>4</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قائم</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a:t>
            </a:r>
            <a:r>
              <a:rPr lang="ar-SA" altLang="fa-IR" sz="2500" b="1" i="1">
                <a:solidFill>
                  <a:srgbClr val="CC0000"/>
                </a:solidFill>
                <a:cs typeface="Lotus" pitchFamily="2" charset="-78"/>
              </a:rPr>
              <a:t>5</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منتصب</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6ـ </a:t>
            </a:r>
            <a:r>
              <a:rPr lang="ar-SA" altLang="fa-IR" sz="2500" b="1" i="1">
                <a:solidFill>
                  <a:srgbClr val="CC0000"/>
                </a:solidFill>
                <a:cs typeface="Lotus" pitchFamily="2" charset="-78"/>
              </a:rPr>
              <a:t>خط مواجه</a:t>
            </a:r>
            <a:endParaRPr lang="fa-IR" altLang="fa-IR" sz="2500" b="1" i="1">
              <a:solidFill>
                <a:srgbClr val="CC0000"/>
              </a:solidFill>
              <a:cs typeface="Lotus" pitchFamily="2" charset="-78"/>
            </a:endParaRPr>
          </a:p>
          <a:p>
            <a:pPr rtl="1"/>
            <a:r>
              <a:rPr lang="fa-IR" altLang="fa-IR" sz="2500" b="1" i="1">
                <a:solidFill>
                  <a:srgbClr val="CC0000"/>
                </a:solidFill>
                <a:cs typeface="Lotus" pitchFamily="2" charset="-78"/>
              </a:rPr>
              <a:t>	7ـ </a:t>
            </a:r>
            <a:r>
              <a:rPr lang="ar-SA" altLang="fa-IR" sz="2500" b="1" i="1">
                <a:solidFill>
                  <a:srgbClr val="CC0000"/>
                </a:solidFill>
                <a:cs typeface="Lotus" pitchFamily="2" charset="-78"/>
              </a:rPr>
              <a:t>خط نامشخص</a:t>
            </a:r>
          </a:p>
          <a:p>
            <a:pPr rtl="1"/>
            <a:endParaRPr lang="fa-IR" altLang="fa-IR" sz="2500" b="1">
              <a:cs typeface="Lotus" pitchFamily="2" charset="-78"/>
            </a:endParaRPr>
          </a:p>
          <a:p>
            <a:pPr rtl="1"/>
            <a:endParaRPr lang="fa-IR" altLang="fa-IR" sz="2500" b="1">
              <a:cs typeface="Lotus" pitchFamily="2" charset="-78"/>
            </a:endParaRPr>
          </a:p>
          <a:p>
            <a:pPr rtl="1"/>
            <a:endParaRPr lang="ar-SA" altLang="fa-IR" sz="2500" b="1">
              <a:cs typeface="Lotus" pitchFamily="2" charset="-78"/>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3"/>
          <p:cNvSpPr>
            <a:spLocks noChangeArrowheads="1"/>
          </p:cNvSpPr>
          <p:nvPr/>
        </p:nvSpPr>
        <p:spPr bwMode="auto">
          <a:xfrm>
            <a:off x="900113" y="7651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ar-SA" altLang="fa-IR" sz="2500" b="1" i="1">
              <a:solidFill>
                <a:srgbClr val="CC0000"/>
              </a:solidFill>
              <a:cs typeface="Lotus" pitchFamily="2" charset="-78"/>
            </a:endParaRPr>
          </a:p>
          <a:p>
            <a:pPr rtl="1"/>
            <a:r>
              <a:rPr lang="ar-SA" altLang="fa-IR" sz="2500" b="1" i="1">
                <a:solidFill>
                  <a:srgbClr val="CC0000"/>
                </a:solidFill>
                <a:cs typeface="Lotus" pitchFamily="2" charset="-78"/>
              </a:rPr>
              <a:t>1</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افقيه</a:t>
            </a:r>
            <a:endParaRPr lang="fa-IR" altLang="fa-IR" sz="2500" b="1" i="1">
              <a:solidFill>
                <a:srgbClr val="CC0000"/>
              </a:solidFill>
              <a:cs typeface="Lotus" pitchFamily="2" charset="-78"/>
            </a:endParaRPr>
          </a:p>
          <a:p>
            <a:pPr rtl="1"/>
            <a:endParaRPr lang="ar-SA" altLang="fa-IR" sz="2500" b="1" i="1">
              <a:solidFill>
                <a:srgbClr val="CC0000"/>
              </a:solidFill>
              <a:cs typeface="Lotus" pitchFamily="2" charset="-78"/>
            </a:endParaRPr>
          </a:p>
          <a:p>
            <a:pPr rtl="1"/>
            <a:r>
              <a:rPr lang="ar-SA" altLang="fa-IR" sz="2100" b="1">
                <a:solidFill>
                  <a:srgbClr val="3333FF"/>
                </a:solidFill>
                <a:cs typeface="Lotus" pitchFamily="2" charset="-78"/>
              </a:rPr>
              <a:t>اين خط، خطي است موازي افق و در نتيجه موازي صفحه تصوير افقي (</a:t>
            </a:r>
            <a:r>
              <a:rPr lang="en-US" altLang="fa-IR" sz="2100" b="1">
                <a:solidFill>
                  <a:srgbClr val="3333FF"/>
                </a:solidFill>
                <a:cs typeface="Lotus" pitchFamily="2" charset="-78"/>
              </a:rPr>
              <a:t>H</a:t>
            </a:r>
            <a:r>
              <a:rPr lang="ar-SA" altLang="fa-IR" sz="2100" b="1">
                <a:solidFill>
                  <a:srgbClr val="3333FF"/>
                </a:solidFill>
                <a:cs typeface="Lotus" pitchFamily="2" charset="-78"/>
              </a:rPr>
              <a:t>)</a:t>
            </a:r>
            <a:r>
              <a:rPr lang="ar-SA" altLang="fa-IR" sz="2100" b="1">
                <a:cs typeface="Lotus" pitchFamily="2" charset="-78"/>
              </a:rPr>
              <a:t> </a:t>
            </a:r>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ar-SA" altLang="fa-IR" sz="2100" b="1">
              <a:solidFill>
                <a:srgbClr val="3333FF"/>
              </a:solidFill>
              <a:cs typeface="Lotus" pitchFamily="2" charset="-78"/>
            </a:endParaRPr>
          </a:p>
          <a:p>
            <a:pPr rtl="1"/>
            <a:endParaRPr lang="en-US" altLang="fa-IR" sz="2100" b="1">
              <a:solidFill>
                <a:srgbClr val="3333FF"/>
              </a:solidFill>
              <a:cs typeface="Lotus" pitchFamily="2" charset="-78"/>
            </a:endParaRPr>
          </a:p>
        </p:txBody>
      </p:sp>
      <p:graphicFrame>
        <p:nvGraphicFramePr>
          <p:cNvPr id="125957" name="Object 5"/>
          <p:cNvGraphicFramePr>
            <a:graphicFrameLocks noGrp="1" noChangeAspect="1"/>
          </p:cNvGraphicFramePr>
          <p:nvPr>
            <p:ph/>
          </p:nvPr>
        </p:nvGraphicFramePr>
        <p:xfrm>
          <a:off x="539750" y="2852738"/>
          <a:ext cx="7561263" cy="3324225"/>
        </p:xfrm>
        <a:graphic>
          <a:graphicData uri="http://schemas.openxmlformats.org/presentationml/2006/ole">
            <mc:AlternateContent xmlns:mc="http://schemas.openxmlformats.org/markup-compatibility/2006">
              <mc:Choice xmlns:v="urn:schemas-microsoft-com:vml" Requires="v">
                <p:oleObj spid="_x0000_s12596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386" t="31006" r="21991" b="15982"/>
                      <a:stretch>
                        <a:fillRect/>
                      </a:stretch>
                    </p:blipFill>
                    <p:spPr bwMode="auto">
                      <a:xfrm>
                        <a:off x="539750" y="2852738"/>
                        <a:ext cx="7561263"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Rectangle 3"/>
          <p:cNvSpPr>
            <a:spLocks noChangeArrowheads="1"/>
          </p:cNvSpPr>
          <p:nvPr/>
        </p:nvSpPr>
        <p:spPr bwMode="auto">
          <a:xfrm>
            <a:off x="571500" y="765175"/>
            <a:ext cx="78168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3ـ </a:t>
            </a:r>
            <a:r>
              <a:rPr lang="ar-SA" altLang="fa-IR" sz="2100" b="1">
                <a:solidFill>
                  <a:srgbClr val="3333FF"/>
                </a:solidFill>
                <a:latin typeface="Times New Roman" pitchFamily="18" charset="0"/>
                <a:cs typeface="Lotus" pitchFamily="2" charset="-78"/>
              </a:rPr>
              <a:t>خطوط ترسيمي توسط آن داراي ضخامت يكنواخت مي باشد</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از موارديكه بايد به آن توجه كرد عبارت است از</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1ـ </a:t>
            </a:r>
            <a:r>
              <a:rPr lang="ar-SA" altLang="fa-IR" sz="2100" b="1">
                <a:solidFill>
                  <a:srgbClr val="3333FF"/>
                </a:solidFill>
                <a:latin typeface="Times New Roman" pitchFamily="18" charset="0"/>
                <a:cs typeface="Lotus" pitchFamily="2" charset="-78"/>
              </a:rPr>
              <a:t>پس از هر بار مصرف بايد نوك آن را تميز و خشك كرد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2ـ </a:t>
            </a:r>
            <a:r>
              <a:rPr lang="ar-SA" altLang="fa-IR" sz="2100" b="1">
                <a:solidFill>
                  <a:srgbClr val="3333FF"/>
                </a:solidFill>
                <a:latin typeface="Times New Roman" pitchFamily="18" charset="0"/>
                <a:cs typeface="Lotus" pitchFamily="2" charset="-78"/>
              </a:rPr>
              <a:t>حركت دست در هنگام رسم بايد يكنواخت باشد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3ـ</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نحوه قرار گرفتن روي كاغذ به</a:t>
            </a:r>
            <a:r>
              <a:rPr lang="fa-IR"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صورت عمودي بوده تا جوهر يكنواخت پخش شود</a:t>
            </a:r>
            <a:r>
              <a:rPr lang="en-US" altLang="fa-IR" sz="2100" b="1">
                <a:solidFill>
                  <a:srgbClr val="3333FF"/>
                </a:solidFill>
                <a:latin typeface="Times New Roman" pitchFamily="18" charset="0"/>
                <a:cs typeface="Lotus" pitchFamily="2" charset="-78"/>
              </a:rPr>
              <a:t>. </a:t>
            </a:r>
          </a:p>
          <a:p>
            <a:pPr algn="justLow" rtl="1"/>
            <a:r>
              <a:rPr lang="ar-SA" altLang="fa-IR" sz="2100" b="1">
                <a:solidFill>
                  <a:srgbClr val="3333FF"/>
                </a:solidFill>
                <a:latin typeface="Times New Roman" pitchFamily="18" charset="0"/>
                <a:cs typeface="Lotus" pitchFamily="2" charset="-78"/>
              </a:rPr>
              <a:t>راپيد قابليت نصب بر روي پرگار براي كشيدن دايره را دارد در ضمن براي استفاده از </a:t>
            </a:r>
          </a:p>
          <a:p>
            <a:pPr algn="justLow" rtl="1"/>
            <a:r>
              <a:rPr lang="ar-SA" altLang="fa-IR" sz="2100" b="1">
                <a:solidFill>
                  <a:srgbClr val="3333FF"/>
                </a:solidFill>
                <a:latin typeface="Times New Roman" pitchFamily="18" charset="0"/>
                <a:cs typeface="Lotus" pitchFamily="2" charset="-78"/>
              </a:rPr>
              <a:t>شابلون هاي مختلف مناسب مي باشد.</a:t>
            </a:r>
          </a:p>
          <a:p>
            <a:pPr algn="justLow" rtl="1"/>
            <a:endParaRPr lang="en-US" altLang="fa-IR" sz="2100" b="1">
              <a:solidFill>
                <a:srgbClr val="3333FF"/>
              </a:solidFill>
              <a:cs typeface="Lotus" pitchFamily="2" charset="-78"/>
            </a:endParaRPr>
          </a:p>
        </p:txBody>
      </p:sp>
      <p:pic>
        <p:nvPicPr>
          <p:cNvPr id="328708" name="Picture 4" descr="0001   61 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075" y="3933825"/>
            <a:ext cx="3027363" cy="2498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836613"/>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307" name="Rectangle 3"/>
          <p:cNvSpPr>
            <a:spLocks noChangeArrowheads="1"/>
          </p:cNvSpPr>
          <p:nvPr/>
        </p:nvSpPr>
        <p:spPr bwMode="auto">
          <a:xfrm>
            <a:off x="755650" y="-2547938"/>
            <a:ext cx="7993063" cy="57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ar-SA" altLang="fa-IR" sz="2500" b="1" i="1">
              <a:solidFill>
                <a:srgbClr val="CC0000"/>
              </a:solidFill>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fa-IR" altLang="fa-IR" sz="2100" b="1">
              <a:cs typeface="Lotus" pitchFamily="2" charset="-78"/>
            </a:endParaRPr>
          </a:p>
          <a:p>
            <a:pPr rtl="1"/>
            <a:endParaRPr lang="en-US" altLang="fa-IR" sz="2100" b="1">
              <a:cs typeface="Lotus" pitchFamily="2" charset="-78"/>
            </a:endParaRPr>
          </a:p>
          <a:p>
            <a:pPr rtl="1"/>
            <a:endParaRPr lang="en-US" altLang="fa-IR" sz="2100" b="1">
              <a:cs typeface="Lotus" pitchFamily="2" charset="-78"/>
            </a:endParaRPr>
          </a:p>
          <a:p>
            <a:pPr rtl="1"/>
            <a:endParaRPr lang="fa-IR" altLang="fa-IR" sz="2100" b="1">
              <a:cs typeface="Lotus" pitchFamily="2" charset="-78"/>
            </a:endParaRPr>
          </a:p>
          <a:p>
            <a:pPr rtl="1"/>
            <a:r>
              <a:rPr lang="ar-SA" altLang="fa-IR" sz="2100" b="1">
                <a:solidFill>
                  <a:srgbClr val="3333FF"/>
                </a:solidFill>
                <a:cs typeface="Lotus" pitchFamily="2" charset="-78"/>
              </a:rPr>
              <a:t>از خصوصيات اين خط مي توان گفت :</a:t>
            </a:r>
          </a:p>
          <a:p>
            <a:pPr rtl="1"/>
            <a:r>
              <a:rPr lang="ar-SA" altLang="fa-IR" sz="2100" b="1">
                <a:solidFill>
                  <a:srgbClr val="3333FF"/>
                </a:solidFill>
                <a:cs typeface="Lotus" pitchFamily="2" charset="-78"/>
              </a:rPr>
              <a:t>تصوير قائم اين خط موازي محور </a:t>
            </a:r>
            <a:r>
              <a:rPr lang="en-US" altLang="fa-IR" sz="2100" b="1">
                <a:solidFill>
                  <a:srgbClr val="3333FF"/>
                </a:solidFill>
                <a:cs typeface="Lotus" pitchFamily="2" charset="-78"/>
              </a:rPr>
              <a:t>ox</a:t>
            </a:r>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تصوير جانبي اين خط موازي محور </a:t>
            </a:r>
            <a:r>
              <a:rPr lang="en-US" altLang="fa-IR" sz="2100" b="1">
                <a:solidFill>
                  <a:srgbClr val="3333FF"/>
                </a:solidFill>
                <a:cs typeface="Lotus" pitchFamily="2" charset="-78"/>
              </a:rPr>
              <a:t>oy</a:t>
            </a:r>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و تصوير افقي اندازه واقعي خط را نشان مي دهد.</a:t>
            </a:r>
          </a:p>
          <a:p>
            <a:pPr rtl="1"/>
            <a:endParaRPr lang="en-US" altLang="fa-IR" sz="2100" b="1">
              <a:solidFill>
                <a:srgbClr val="3333FF"/>
              </a:solidFill>
              <a:cs typeface="Lotus" pitchFamily="2" charset="-78"/>
            </a:endParaRPr>
          </a:p>
        </p:txBody>
      </p:sp>
      <p:graphicFrame>
        <p:nvGraphicFramePr>
          <p:cNvPr id="738308" name="Object 4"/>
          <p:cNvGraphicFramePr>
            <a:graphicFrameLocks noGrp="1" noChangeAspect="1"/>
          </p:cNvGraphicFramePr>
          <p:nvPr>
            <p:ph/>
          </p:nvPr>
        </p:nvGraphicFramePr>
        <p:xfrm>
          <a:off x="1042988" y="3357563"/>
          <a:ext cx="6480175" cy="2849562"/>
        </p:xfrm>
        <a:graphic>
          <a:graphicData uri="http://schemas.openxmlformats.org/presentationml/2006/ole">
            <mc:AlternateContent xmlns:mc="http://schemas.openxmlformats.org/markup-compatibility/2006">
              <mc:Choice xmlns:v="urn:schemas-microsoft-com:vml" Requires="v">
                <p:oleObj spid="_x0000_s738313"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2386" t="31006" r="21991" b="15982"/>
                      <a:stretch>
                        <a:fillRect/>
                      </a:stretch>
                    </p:blipFill>
                    <p:spPr bwMode="auto">
                      <a:xfrm>
                        <a:off x="1042988" y="3357563"/>
                        <a:ext cx="6480175"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500" b="1" i="1">
              <a:solidFill>
                <a:srgbClr val="CC0000"/>
              </a:solidFill>
              <a:cs typeface="Lotus" pitchFamily="2" charset="-78"/>
            </a:endParaRPr>
          </a:p>
          <a:p>
            <a:pPr rtl="1"/>
            <a:r>
              <a:rPr lang="ar-SA" altLang="fa-IR" sz="2500" b="1" i="1">
                <a:solidFill>
                  <a:srgbClr val="CC0000"/>
                </a:solidFill>
                <a:cs typeface="Lotus" pitchFamily="2" charset="-78"/>
              </a:rPr>
              <a:t>2</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جبهيه</a:t>
            </a:r>
            <a:endParaRPr lang="fa-IR" altLang="fa-IR" sz="2500" b="1" i="1">
              <a:solidFill>
                <a:srgbClr val="CC0000"/>
              </a:solidFill>
              <a:cs typeface="Lotus" pitchFamily="2" charset="-78"/>
            </a:endParaRPr>
          </a:p>
          <a:p>
            <a:pPr rtl="1"/>
            <a:endParaRPr lang="ar-SA" altLang="fa-IR" sz="2500" b="1" i="1">
              <a:solidFill>
                <a:srgbClr val="3333FF"/>
              </a:solidFill>
              <a:cs typeface="Lotus" pitchFamily="2" charset="-78"/>
            </a:endParaRPr>
          </a:p>
          <a:p>
            <a:pPr rtl="1"/>
            <a:r>
              <a:rPr lang="ar-SA" altLang="fa-IR" sz="2100" b="1">
                <a:solidFill>
                  <a:srgbClr val="3333FF"/>
                </a:solidFill>
                <a:cs typeface="Lotus" pitchFamily="2" charset="-78"/>
              </a:rPr>
              <a:t>خطي است عمود بر افق و موازي صفحه تصوير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a:t>
            </a:r>
            <a:endParaRPr lang="en-US" altLang="fa-IR" sz="2100" b="1">
              <a:solidFill>
                <a:srgbClr val="3333FF"/>
              </a:solidFill>
              <a:cs typeface="Lotus" pitchFamily="2" charset="-78"/>
            </a:endParaRPr>
          </a:p>
        </p:txBody>
      </p:sp>
      <p:graphicFrame>
        <p:nvGraphicFramePr>
          <p:cNvPr id="126982" name="Object 6"/>
          <p:cNvGraphicFramePr>
            <a:graphicFrameLocks noGrp="1" noChangeAspect="1"/>
          </p:cNvGraphicFramePr>
          <p:nvPr>
            <p:ph/>
          </p:nvPr>
        </p:nvGraphicFramePr>
        <p:xfrm>
          <a:off x="611188" y="2976563"/>
          <a:ext cx="3744912" cy="3476625"/>
        </p:xfrm>
        <a:graphic>
          <a:graphicData uri="http://schemas.openxmlformats.org/presentationml/2006/ole">
            <mc:AlternateContent xmlns:mc="http://schemas.openxmlformats.org/markup-compatibility/2006">
              <mc:Choice xmlns:v="urn:schemas-microsoft-com:vml" Requires="v">
                <p:oleObj spid="_x0000_s126988"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2878" t="37421" r="52625" b="20801"/>
                      <a:stretch>
                        <a:fillRect/>
                      </a:stretch>
                    </p:blipFill>
                    <p:spPr bwMode="auto">
                      <a:xfrm>
                        <a:off x="611188" y="2976563"/>
                        <a:ext cx="3744912"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از خصوصيات آن مي توان گفت:</a:t>
            </a:r>
          </a:p>
          <a:p>
            <a:pPr algn="justLow" rtl="1"/>
            <a:r>
              <a:rPr lang="ar-SA" altLang="fa-IR" sz="2100" b="1">
                <a:solidFill>
                  <a:srgbClr val="3333FF"/>
                </a:solidFill>
                <a:cs typeface="Lotus" pitchFamily="2" charset="-78"/>
              </a:rPr>
              <a:t>الف- تصوير افقي خط موازي محور </a:t>
            </a:r>
            <a:r>
              <a:rPr lang="en-US" altLang="fa-IR" sz="2100" b="1">
                <a:solidFill>
                  <a:srgbClr val="3333FF"/>
                </a:solidFill>
                <a:cs typeface="Lotus" pitchFamily="2" charset="-78"/>
              </a:rPr>
              <a:t>ox</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ب- تصوير جانبي خط موازي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و عمود بر محور </a:t>
            </a:r>
            <a:r>
              <a:rPr lang="en-US" altLang="fa-IR" sz="2100" b="1">
                <a:solidFill>
                  <a:srgbClr val="3333FF"/>
                </a:solidFill>
                <a:cs typeface="Lotus" pitchFamily="2" charset="-78"/>
              </a:rPr>
              <a:t>oy</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ج- تصوير قائم خط اندازه طول واقعي را نشان مي دهد.</a:t>
            </a:r>
            <a:endParaRPr lang="en-US" altLang="fa-IR" sz="2100" b="1">
              <a:solidFill>
                <a:srgbClr val="3333FF"/>
              </a:solidFill>
              <a:cs typeface="Lotus" pitchFamily="2" charset="-78"/>
            </a:endParaRPr>
          </a:p>
        </p:txBody>
      </p:sp>
      <p:graphicFrame>
        <p:nvGraphicFramePr>
          <p:cNvPr id="128006" name="Object 6"/>
          <p:cNvGraphicFramePr>
            <a:graphicFrameLocks noGrp="1" noChangeAspect="1"/>
          </p:cNvGraphicFramePr>
          <p:nvPr>
            <p:ph/>
          </p:nvPr>
        </p:nvGraphicFramePr>
        <p:xfrm>
          <a:off x="971550" y="3060700"/>
          <a:ext cx="4176713" cy="2960688"/>
        </p:xfrm>
        <a:graphic>
          <a:graphicData uri="http://schemas.openxmlformats.org/presentationml/2006/ole">
            <mc:AlternateContent xmlns:mc="http://schemas.openxmlformats.org/markup-compatibility/2006">
              <mc:Choice xmlns:v="urn:schemas-microsoft-com:vml" Requires="v">
                <p:oleObj spid="_x0000_s128012"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38618" t="39015" r="40375" b="33629"/>
                      <a:stretch>
                        <a:fillRect/>
                      </a:stretch>
                    </p:blipFill>
                    <p:spPr bwMode="auto">
                      <a:xfrm>
                        <a:off x="971550" y="3060700"/>
                        <a:ext cx="4176713" cy="296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3</a:t>
            </a:r>
            <a:r>
              <a:rPr lang="fa-IR" altLang="fa-IR" sz="2500" b="1" i="1">
                <a:solidFill>
                  <a:srgbClr val="CC0000"/>
                </a:solidFill>
                <a:cs typeface="Lotus" pitchFamily="2" charset="-78"/>
              </a:rPr>
              <a:t>ـ </a:t>
            </a:r>
            <a:r>
              <a:rPr lang="ar-SA" altLang="fa-IR" sz="2500" b="1" i="1">
                <a:solidFill>
                  <a:srgbClr val="CC0000"/>
                </a:solidFill>
                <a:cs typeface="Lotus" pitchFamily="2" charset="-78"/>
              </a:rPr>
              <a:t>خط نيمرخ</a:t>
            </a:r>
            <a:endParaRPr lang="fa-IR" altLang="fa-IR" sz="2500" b="1" i="1">
              <a:solidFill>
                <a:srgbClr val="CC0000"/>
              </a:solidFill>
              <a:cs typeface="Lotus" pitchFamily="2" charset="-78"/>
            </a:endParaRPr>
          </a:p>
          <a:p>
            <a:pPr rtl="1"/>
            <a:endParaRPr lang="ar-SA" altLang="fa-IR" sz="2500" b="1" i="1">
              <a:solidFill>
                <a:srgbClr val="3333FF"/>
              </a:solidFill>
              <a:cs typeface="Lotus" pitchFamily="2" charset="-78"/>
            </a:endParaRPr>
          </a:p>
          <a:p>
            <a:pPr rtl="1"/>
            <a:r>
              <a:rPr lang="ar-SA" altLang="fa-IR" sz="2100" b="1">
                <a:solidFill>
                  <a:srgbClr val="3333FF"/>
                </a:solidFill>
                <a:cs typeface="Lotus" pitchFamily="2" charset="-78"/>
              </a:rPr>
              <a:t>خطي است عمود بر افق و موازي صفحه تصوير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en-US" altLang="fa-IR" sz="2100">
              <a:cs typeface="Lotus" pitchFamily="2" charset="-78"/>
            </a:endParaRPr>
          </a:p>
        </p:txBody>
      </p:sp>
      <p:graphicFrame>
        <p:nvGraphicFramePr>
          <p:cNvPr id="129033" name="Object 9"/>
          <p:cNvGraphicFramePr>
            <a:graphicFrameLocks noGrp="1" noChangeAspect="1"/>
          </p:cNvGraphicFramePr>
          <p:nvPr>
            <p:ph/>
          </p:nvPr>
        </p:nvGraphicFramePr>
        <p:xfrm>
          <a:off x="1116013" y="3068638"/>
          <a:ext cx="6264275" cy="2698750"/>
        </p:xfrm>
        <a:graphic>
          <a:graphicData uri="http://schemas.openxmlformats.org/presentationml/2006/ole">
            <mc:AlternateContent xmlns:mc="http://schemas.openxmlformats.org/markup-compatibility/2006">
              <mc:Choice xmlns:v="urn:schemas-microsoft-com:vml" Requires="v">
                <p:oleObj spid="_x0000_s129039" name="AutoCAD Drawing" r:id="rId4" imgW="9220320" imgH="5019840" progId="AutoCAD.Drawing.17">
                  <p:embed/>
                </p:oleObj>
              </mc:Choice>
              <mc:Fallback>
                <p:oleObj name="AutoCAD Drawing" r:id="rId4" imgW="9220320" imgH="5019840" progId="AutoCAD.Drawing.17">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17632" t="24557" r="25502" b="30440"/>
                      <a:stretch>
                        <a:fillRect/>
                      </a:stretch>
                    </p:blipFill>
                    <p:spPr bwMode="auto">
                      <a:xfrm>
                        <a:off x="1116013" y="3068638"/>
                        <a:ext cx="6264275"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 تصوير افقي آن عمود بر محور </a:t>
            </a:r>
            <a:r>
              <a:rPr lang="en-US" altLang="fa-IR" sz="2100" b="1">
                <a:solidFill>
                  <a:srgbClr val="3333FF"/>
                </a:solidFill>
                <a:cs typeface="Lotus" pitchFamily="2" charset="-78"/>
              </a:rPr>
              <a:t>ox</a:t>
            </a:r>
            <a:r>
              <a:rPr lang="ar-SA" altLang="fa-IR" sz="2100" b="1">
                <a:solidFill>
                  <a:srgbClr val="3333FF"/>
                </a:solidFill>
                <a:cs typeface="Lotus" pitchFamily="2" charset="-78"/>
              </a:rPr>
              <a:t> و موازي بر محور </a:t>
            </a:r>
            <a:r>
              <a:rPr lang="en-US" altLang="fa-IR" sz="2100" b="1">
                <a:solidFill>
                  <a:srgbClr val="3333FF"/>
                </a:solidFill>
                <a:cs typeface="Lotus" pitchFamily="2" charset="-78"/>
              </a:rPr>
              <a:t>oy</a:t>
            </a:r>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ب- تصوير قائم آن عمود بر محور </a:t>
            </a:r>
            <a:r>
              <a:rPr lang="en-US" altLang="fa-IR" sz="2100" b="1">
                <a:solidFill>
                  <a:srgbClr val="3333FF"/>
                </a:solidFill>
                <a:cs typeface="Lotus" pitchFamily="2" charset="-78"/>
              </a:rPr>
              <a:t>ox</a:t>
            </a:r>
            <a:r>
              <a:rPr lang="ar-SA" altLang="fa-IR" sz="2100" b="1">
                <a:solidFill>
                  <a:srgbClr val="3333FF"/>
                </a:solidFill>
                <a:cs typeface="Lotus" pitchFamily="2" charset="-78"/>
              </a:rPr>
              <a:t> و موازي محور </a:t>
            </a:r>
            <a:r>
              <a:rPr lang="en-US" altLang="fa-IR" sz="2100" b="1">
                <a:solidFill>
                  <a:srgbClr val="3333FF"/>
                </a:solidFill>
                <a:cs typeface="Lotus" pitchFamily="2" charset="-78"/>
              </a:rPr>
              <a:t>oz</a:t>
            </a:r>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ج- تصوير جانبي خط اندازه طول واقعي را نشان مي دهد.</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en-US" altLang="fa-IR" sz="2100">
              <a:cs typeface="Lotus" pitchFamily="2" charset="-78"/>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468313" y="1027113"/>
            <a:ext cx="83518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4-خط قائم</a:t>
            </a:r>
            <a:endParaRPr lang="fa-IR" altLang="fa-IR" sz="2500" b="1" i="1">
              <a:solidFill>
                <a:srgbClr val="CC0000"/>
              </a:solidFill>
              <a:cs typeface="Lotus" pitchFamily="2" charset="-78"/>
            </a:endParaRPr>
          </a:p>
          <a:p>
            <a:pPr rtl="1"/>
            <a:endParaRPr lang="ar-SA" altLang="fa-IR" sz="2500" i="1">
              <a:solidFill>
                <a:srgbClr val="CC0000"/>
              </a:solidFill>
              <a:cs typeface="Lotus" pitchFamily="2" charset="-78"/>
            </a:endParaRPr>
          </a:p>
          <a:p>
            <a:pPr rtl="1"/>
            <a:r>
              <a:rPr lang="ar-SA" altLang="fa-IR" sz="2100" b="1">
                <a:solidFill>
                  <a:srgbClr val="3333FF"/>
                </a:solidFill>
                <a:cs typeface="Lotus" pitchFamily="2" charset="-78"/>
              </a:rPr>
              <a:t>خطي است عمود بر صفحه تصوير افقي</a:t>
            </a:r>
            <a:r>
              <a:rPr lang="ar-SA" altLang="fa-IR" sz="2100">
                <a:cs typeface="Lotus" pitchFamily="2" charset="-78"/>
              </a:rPr>
              <a:t> </a:t>
            </a: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130053" name="Object 5"/>
          <p:cNvGraphicFramePr>
            <a:graphicFrameLocks noGrp="1" noChangeAspect="1"/>
          </p:cNvGraphicFramePr>
          <p:nvPr>
            <p:ph/>
          </p:nvPr>
        </p:nvGraphicFramePr>
        <p:xfrm>
          <a:off x="900113" y="3117850"/>
          <a:ext cx="6769100" cy="2616200"/>
        </p:xfrm>
        <a:graphic>
          <a:graphicData uri="http://schemas.openxmlformats.org/presentationml/2006/ole">
            <mc:AlternateContent xmlns:mc="http://schemas.openxmlformats.org/markup-compatibility/2006">
              <mc:Choice xmlns:v="urn:schemas-microsoft-com:vml" Requires="v">
                <p:oleObj spid="_x0000_s13005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4120" t="22963" r="20255" b="30440"/>
                      <a:stretch>
                        <a:fillRect/>
                      </a:stretch>
                    </p:blipFill>
                    <p:spPr bwMode="auto">
                      <a:xfrm>
                        <a:off x="900113" y="3117850"/>
                        <a:ext cx="67691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1" name="Rectangle 3"/>
          <p:cNvSpPr>
            <a:spLocks noChangeArrowheads="1"/>
          </p:cNvSpPr>
          <p:nvPr/>
        </p:nvSpPr>
        <p:spPr bwMode="auto">
          <a:xfrm>
            <a:off x="73025" y="1027113"/>
            <a:ext cx="8820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تصوير افقي آن يك نقطه است.</a:t>
            </a:r>
          </a:p>
          <a:p>
            <a:pPr rtl="1"/>
            <a:r>
              <a:rPr lang="ar-SA" altLang="fa-IR" sz="2100" b="1">
                <a:solidFill>
                  <a:srgbClr val="3333FF"/>
                </a:solidFill>
                <a:cs typeface="Lotus" pitchFamily="2" charset="-78"/>
              </a:rPr>
              <a:t>ب</a:t>
            </a:r>
            <a:r>
              <a:rPr lang="fa-IR" altLang="fa-IR" sz="2100" b="1">
                <a:solidFill>
                  <a:srgbClr val="3333FF"/>
                </a:solidFill>
                <a:cs typeface="Lotus" pitchFamily="2" charset="-78"/>
              </a:rPr>
              <a:t> ـ</a:t>
            </a:r>
            <a:r>
              <a:rPr lang="ar-SA" altLang="fa-IR" sz="2100" b="1">
                <a:solidFill>
                  <a:srgbClr val="3333FF"/>
                </a:solidFill>
                <a:cs typeface="Lotus" pitchFamily="2" charset="-78"/>
              </a:rPr>
              <a:t> تصوير قائم آن عمـود بر محـور </a:t>
            </a:r>
            <a:r>
              <a:rPr lang="en-US" altLang="fa-IR" sz="2100" b="1">
                <a:solidFill>
                  <a:srgbClr val="3333FF"/>
                </a:solidFill>
                <a:cs typeface="Lotus" pitchFamily="2" charset="-78"/>
              </a:rPr>
              <a:t>ox</a:t>
            </a:r>
            <a:r>
              <a:rPr lang="ar-SA" altLang="fa-IR" sz="2100" b="1">
                <a:solidFill>
                  <a:srgbClr val="3333FF"/>
                </a:solidFill>
                <a:cs typeface="Lotus" pitchFamily="2" charset="-78"/>
              </a:rPr>
              <a:t> و مـوازي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و اندازه واقعي خط را نشان مي دهد.</a:t>
            </a:r>
          </a:p>
          <a:p>
            <a:pPr rtl="1"/>
            <a:r>
              <a:rPr lang="ar-SA" altLang="fa-IR" sz="2100" b="1">
                <a:solidFill>
                  <a:srgbClr val="3333FF"/>
                </a:solidFill>
                <a:cs typeface="Lotus" pitchFamily="2" charset="-78"/>
              </a:rPr>
              <a:t>ج</a:t>
            </a:r>
            <a:r>
              <a:rPr lang="fa-IR" altLang="fa-IR" sz="2100" b="1">
                <a:solidFill>
                  <a:srgbClr val="3333FF"/>
                </a:solidFill>
                <a:cs typeface="Lotus" pitchFamily="2" charset="-78"/>
              </a:rPr>
              <a:t> ـ</a:t>
            </a:r>
            <a:r>
              <a:rPr lang="ar-SA" altLang="fa-IR" sz="2100" b="1">
                <a:solidFill>
                  <a:srgbClr val="3333FF"/>
                </a:solidFill>
                <a:cs typeface="Lotus" pitchFamily="2" charset="-78"/>
              </a:rPr>
              <a:t> تصوير جانبي آن عمود بر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و موازي محـور </a:t>
            </a:r>
            <a:r>
              <a:rPr lang="en-US" altLang="fa-IR" sz="2100" b="1">
                <a:solidFill>
                  <a:srgbClr val="3333FF"/>
                </a:solidFill>
                <a:cs typeface="Lotus" pitchFamily="2" charset="-78"/>
              </a:rPr>
              <a:t>oz</a:t>
            </a:r>
            <a:r>
              <a:rPr lang="ar-SA" altLang="fa-IR" sz="2100" b="1">
                <a:solidFill>
                  <a:srgbClr val="3333FF"/>
                </a:solidFill>
                <a:cs typeface="Lotus" pitchFamily="2" charset="-78"/>
              </a:rPr>
              <a:t> و انـدازه واقعي خط را نشان مي دهد.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ChangeArrowheads="1"/>
          </p:cNvSpPr>
          <p:nvPr/>
        </p:nvSpPr>
        <p:spPr bwMode="auto">
          <a:xfrm>
            <a:off x="468313" y="549275"/>
            <a:ext cx="835183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5-خط منتصب</a:t>
            </a:r>
            <a:endParaRPr lang="fa-IR" altLang="fa-IR" sz="2500" b="1" i="1">
              <a:solidFill>
                <a:srgbClr val="CC0000"/>
              </a:solidFill>
              <a:cs typeface="Lotus" pitchFamily="2" charset="-78"/>
            </a:endParaRPr>
          </a:p>
          <a:p>
            <a:pPr rtl="1"/>
            <a:endParaRPr lang="ar-SA" altLang="fa-IR" sz="2500" i="1">
              <a:solidFill>
                <a:srgbClr val="CC0000"/>
              </a:solidFill>
              <a:cs typeface="Lotus" pitchFamily="2" charset="-78"/>
            </a:endParaRPr>
          </a:p>
          <a:p>
            <a:pPr rtl="1"/>
            <a:r>
              <a:rPr lang="ar-SA" altLang="fa-IR" sz="2100" b="1">
                <a:solidFill>
                  <a:srgbClr val="3333FF"/>
                </a:solidFill>
                <a:cs typeface="Lotus" pitchFamily="2" charset="-78"/>
              </a:rPr>
              <a:t>خطي است موازي افق و عمود بر صفحه تصوير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ar-SA" altLang="fa-IR" sz="2100">
              <a:cs typeface="Lotus" pitchFamily="2" charset="-78"/>
            </a:endParaRPr>
          </a:p>
        </p:txBody>
      </p:sp>
      <p:graphicFrame>
        <p:nvGraphicFramePr>
          <p:cNvPr id="131078" name="Object 6"/>
          <p:cNvGraphicFramePr>
            <a:graphicFrameLocks noGrp="1" noChangeAspect="1"/>
          </p:cNvGraphicFramePr>
          <p:nvPr>
            <p:ph/>
          </p:nvPr>
        </p:nvGraphicFramePr>
        <p:xfrm>
          <a:off x="539750" y="2792413"/>
          <a:ext cx="7200900" cy="3300412"/>
        </p:xfrm>
        <a:graphic>
          <a:graphicData uri="http://schemas.openxmlformats.org/presentationml/2006/ole">
            <mc:AlternateContent xmlns:mc="http://schemas.openxmlformats.org/markup-compatibility/2006">
              <mc:Choice xmlns:v="urn:schemas-microsoft-com:vml" Requires="v">
                <p:oleObj spid="_x0000_s131084"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4120" t="32600" r="43866" b="32034"/>
                      <a:stretch>
                        <a:fillRect/>
                      </a:stretch>
                    </p:blipFill>
                    <p:spPr bwMode="auto">
                      <a:xfrm>
                        <a:off x="539750" y="2792413"/>
                        <a:ext cx="7200900" cy="33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3"/>
          <p:cNvSpPr>
            <a:spLocks noChangeArrowheads="1"/>
          </p:cNvSpPr>
          <p:nvPr/>
        </p:nvSpPr>
        <p:spPr bwMode="auto">
          <a:xfrm>
            <a:off x="0" y="549275"/>
            <a:ext cx="882015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fa-IR" altLang="fa-IR" sz="2100">
              <a:solidFill>
                <a:srgbClr val="3333FF"/>
              </a:solidFill>
              <a:cs typeface="Lotus" pitchFamily="2" charset="-78"/>
            </a:endParaRPr>
          </a:p>
          <a:p>
            <a:pPr rtl="1"/>
            <a:endParaRPr lang="ar-SA" altLang="fa-IR" sz="2100">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تصوير قائم آن يك نقطه است.</a:t>
            </a:r>
          </a:p>
          <a:p>
            <a:pPr rtl="1"/>
            <a:r>
              <a:rPr lang="ar-SA" altLang="fa-IR" sz="2100" b="1">
                <a:solidFill>
                  <a:srgbClr val="3333FF"/>
                </a:solidFill>
                <a:cs typeface="Lotus" pitchFamily="2" charset="-78"/>
              </a:rPr>
              <a:t>ب</a:t>
            </a:r>
            <a:r>
              <a:rPr lang="fa-IR" altLang="fa-IR" sz="2100" b="1">
                <a:solidFill>
                  <a:srgbClr val="3333FF"/>
                </a:solidFill>
                <a:cs typeface="Lotus" pitchFamily="2" charset="-78"/>
              </a:rPr>
              <a:t> ـ </a:t>
            </a:r>
            <a:r>
              <a:rPr lang="ar-SA" altLang="fa-IR" sz="2100" b="1">
                <a:solidFill>
                  <a:srgbClr val="3333FF"/>
                </a:solidFill>
                <a:cs typeface="Lotus" pitchFamily="2" charset="-78"/>
              </a:rPr>
              <a:t>تصوير افقي آن عمود بر محـور </a:t>
            </a:r>
            <a:r>
              <a:rPr lang="en-US" altLang="fa-IR" sz="2100" b="1">
                <a:solidFill>
                  <a:srgbClr val="3333FF"/>
                </a:solidFill>
                <a:cs typeface="Lotus" pitchFamily="2" charset="-78"/>
              </a:rPr>
              <a:t>ox</a:t>
            </a:r>
            <a:r>
              <a:rPr lang="ar-SA" altLang="fa-IR" sz="2100" b="1">
                <a:solidFill>
                  <a:srgbClr val="3333FF"/>
                </a:solidFill>
                <a:cs typeface="Lotus" pitchFamily="2" charset="-78"/>
              </a:rPr>
              <a:t> و مـوازي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و اندازه واقعي خط را نشان مي دهد.</a:t>
            </a:r>
          </a:p>
          <a:p>
            <a:pPr rtl="1"/>
            <a:r>
              <a:rPr lang="ar-SA" altLang="fa-IR" sz="2100" b="1">
                <a:solidFill>
                  <a:srgbClr val="3333FF"/>
                </a:solidFill>
                <a:cs typeface="Lotus" pitchFamily="2" charset="-78"/>
              </a:rPr>
              <a:t>ج</a:t>
            </a:r>
            <a:r>
              <a:rPr lang="fa-IR" altLang="fa-IR" sz="2100" b="1">
                <a:solidFill>
                  <a:srgbClr val="3333FF"/>
                </a:solidFill>
                <a:cs typeface="Lotus" pitchFamily="2" charset="-78"/>
              </a:rPr>
              <a:t> ـ</a:t>
            </a:r>
            <a:r>
              <a:rPr lang="ar-SA" altLang="fa-IR" sz="2100" b="1">
                <a:solidFill>
                  <a:srgbClr val="3333FF"/>
                </a:solidFill>
                <a:cs typeface="Lotus" pitchFamily="2" charset="-78"/>
              </a:rPr>
              <a:t> تصوير جانبي آن عمود بر محور </a:t>
            </a:r>
            <a:r>
              <a:rPr lang="en-US" altLang="fa-IR" sz="2100" b="1">
                <a:solidFill>
                  <a:srgbClr val="3333FF"/>
                </a:solidFill>
                <a:cs typeface="Lotus" pitchFamily="2" charset="-78"/>
              </a:rPr>
              <a:t>oz</a:t>
            </a:r>
            <a:r>
              <a:rPr lang="ar-SA" altLang="fa-IR" sz="2100" b="1">
                <a:solidFill>
                  <a:srgbClr val="3333FF"/>
                </a:solidFill>
                <a:cs typeface="Lotus" pitchFamily="2" charset="-78"/>
              </a:rPr>
              <a:t> و مـوازي محـور </a:t>
            </a:r>
            <a:r>
              <a:rPr lang="en-US" altLang="fa-IR" sz="2100" b="1">
                <a:solidFill>
                  <a:srgbClr val="3333FF"/>
                </a:solidFill>
                <a:cs typeface="Lotus" pitchFamily="2" charset="-78"/>
              </a:rPr>
              <a:t>oy</a:t>
            </a:r>
            <a:r>
              <a:rPr lang="ar-SA" altLang="fa-IR" sz="2100" b="1">
                <a:solidFill>
                  <a:srgbClr val="3333FF"/>
                </a:solidFill>
                <a:cs typeface="Lotus" pitchFamily="2" charset="-78"/>
              </a:rPr>
              <a:t> و اندازه واقعي خط را نشان مي دهد.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ChangeArrowheads="1"/>
          </p:cNvSpPr>
          <p:nvPr/>
        </p:nvSpPr>
        <p:spPr bwMode="auto">
          <a:xfrm>
            <a:off x="395288" y="981075"/>
            <a:ext cx="84248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2500" b="1" i="1">
                <a:solidFill>
                  <a:srgbClr val="CC0000"/>
                </a:solidFill>
                <a:cs typeface="Lotus" pitchFamily="2" charset="-78"/>
              </a:rPr>
              <a:t>6ـ </a:t>
            </a:r>
            <a:r>
              <a:rPr lang="ar-SA" altLang="fa-IR" sz="2500" b="1" i="1">
                <a:solidFill>
                  <a:srgbClr val="CC0000"/>
                </a:solidFill>
                <a:cs typeface="Lotus" pitchFamily="2" charset="-78"/>
              </a:rPr>
              <a:t>خط مواجه</a:t>
            </a:r>
            <a:endParaRPr lang="fa-IR" altLang="fa-IR" sz="2500" b="1" i="1">
              <a:solidFill>
                <a:srgbClr val="CC0000"/>
              </a:solidFill>
              <a:cs typeface="Lotus" pitchFamily="2" charset="-78"/>
            </a:endParaRPr>
          </a:p>
          <a:p>
            <a:pPr rtl="1"/>
            <a:endParaRPr lang="ar-SA" altLang="fa-IR" sz="2500" b="1" i="1">
              <a:solidFill>
                <a:srgbClr val="3333FF"/>
              </a:solidFill>
              <a:cs typeface="Lotus" pitchFamily="2" charset="-78"/>
            </a:endParaRPr>
          </a:p>
          <a:p>
            <a:pPr rtl="1"/>
            <a:r>
              <a:rPr lang="ar-SA" altLang="fa-IR" sz="2100" b="1">
                <a:solidFill>
                  <a:srgbClr val="3333FF"/>
                </a:solidFill>
                <a:cs typeface="Lotus" pitchFamily="2" charset="-78"/>
              </a:rPr>
              <a:t>خطي است موازي افق و عمود بر صفحه تصوير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132101" name="Object 5"/>
          <p:cNvGraphicFramePr>
            <a:graphicFrameLocks noGrp="1" noChangeAspect="1"/>
          </p:cNvGraphicFramePr>
          <p:nvPr>
            <p:ph/>
          </p:nvPr>
        </p:nvGraphicFramePr>
        <p:xfrm>
          <a:off x="611188" y="3082925"/>
          <a:ext cx="6769100" cy="2938463"/>
        </p:xfrm>
        <a:graphic>
          <a:graphicData uri="http://schemas.openxmlformats.org/presentationml/2006/ole">
            <mc:AlternateContent xmlns:mc="http://schemas.openxmlformats.org/markup-compatibility/2006">
              <mc:Choice xmlns:v="urn:schemas-microsoft-com:vml" Requires="v">
                <p:oleObj spid="_x0000_s13210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9741" t="29376" r="23746" b="17577"/>
                      <a:stretch>
                        <a:fillRect/>
                      </a:stretch>
                    </p:blipFill>
                    <p:spPr bwMode="auto">
                      <a:xfrm>
                        <a:off x="611188" y="3082925"/>
                        <a:ext cx="6769100"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2" name="Rectangle 4"/>
          <p:cNvSpPr>
            <a:spLocks noChangeArrowheads="1"/>
          </p:cNvSpPr>
          <p:nvPr/>
        </p:nvSpPr>
        <p:spPr bwMode="auto">
          <a:xfrm>
            <a:off x="571500" y="765175"/>
            <a:ext cx="796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تخته رسم</a:t>
            </a:r>
            <a:endParaRPr lang="en-US" altLang="fa-IR" sz="2500" b="1" i="1">
              <a:solidFill>
                <a:srgbClr val="CC0000"/>
              </a:solidFill>
              <a:latin typeface="Times New Roman" pitchFamily="18" charset="0"/>
              <a:cs typeface="Lotus" pitchFamily="2" charset="-78"/>
            </a:endParaRPr>
          </a:p>
          <a:p>
            <a:pPr rtl="1"/>
            <a:endParaRPr lang="en-US" altLang="fa-IR" sz="25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از تخته رسم براي ترسيم خطوط بر روي كاغذ استفاده مي گردد. بدين ترتيب كه كاغـذ را بـه وسيلـه چسب بر روي تخته فيكس نموده، به وسيله ابزار مختلف از جمله خط كش مدرج و خط كش</a:t>
            </a:r>
            <a:r>
              <a:rPr lang="en-US" altLang="fa-IR" sz="2100" b="1">
                <a:solidFill>
                  <a:srgbClr val="3333FF"/>
                </a:solidFill>
                <a:latin typeface="Times New Roman" pitchFamily="18" charset="0"/>
                <a:cs typeface="Lotus" pitchFamily="2" charset="-78"/>
              </a:rPr>
              <a:t> T ، </a:t>
            </a:r>
            <a:r>
              <a:rPr lang="ar-SA" altLang="fa-IR" sz="2100" b="1">
                <a:solidFill>
                  <a:srgbClr val="3333FF"/>
                </a:solidFill>
                <a:latin typeface="Times New Roman" pitchFamily="18" charset="0"/>
                <a:cs typeface="Lotus" pitchFamily="2" charset="-78"/>
              </a:rPr>
              <a:t>گونيا و غيره به ترسيم طرح هاي مورد نظر مي پردازيم</a:t>
            </a:r>
            <a:r>
              <a:rPr lang="en-US" altLang="fa-IR" sz="2100" b="1">
                <a:solidFill>
                  <a:srgbClr val="3333FF"/>
                </a:solidFill>
                <a:latin typeface="Times New Roman" pitchFamily="18" charset="0"/>
                <a:cs typeface="Lotus" pitchFamily="2" charset="-78"/>
              </a:rPr>
              <a:t>.</a:t>
            </a:r>
          </a:p>
          <a:p>
            <a:pPr algn="justLow" rtl="1"/>
            <a:r>
              <a:rPr lang="ar-SA" altLang="fa-IR" sz="2100" b="1">
                <a:solidFill>
                  <a:srgbClr val="3333FF"/>
                </a:solidFill>
                <a:latin typeface="Times New Roman" pitchFamily="18" charset="0"/>
                <a:cs typeface="Lotus" pitchFamily="2" charset="-78"/>
              </a:rPr>
              <a:t>از خصوصيات آن مي توان گفت</a:t>
            </a:r>
            <a:r>
              <a:rPr lang="en-US" altLang="fa-IR" sz="2100" b="1">
                <a:solidFill>
                  <a:srgbClr val="3333FF"/>
                </a:solidFill>
                <a:latin typeface="Times New Roman" pitchFamily="18" charset="0"/>
                <a:cs typeface="Lotus" pitchFamily="2" charset="-78"/>
              </a:rPr>
              <a:t> :</a:t>
            </a:r>
          </a:p>
          <a:p>
            <a:pPr algn="justLow" rtl="1"/>
            <a:r>
              <a:rPr lang="fa-IR" altLang="fa-IR" sz="2100" b="1">
                <a:solidFill>
                  <a:srgbClr val="3333FF"/>
                </a:solidFill>
                <a:latin typeface="Times New Roman" pitchFamily="18" charset="0"/>
                <a:cs typeface="Lotus" pitchFamily="2" charset="-78"/>
              </a:rPr>
              <a:t>1ـ </a:t>
            </a:r>
            <a:r>
              <a:rPr lang="ar-SA" altLang="fa-IR" sz="2100" b="1">
                <a:solidFill>
                  <a:srgbClr val="3333FF"/>
                </a:solidFill>
                <a:latin typeface="Times New Roman" pitchFamily="18" charset="0"/>
                <a:cs typeface="Lotus" pitchFamily="2" charset="-78"/>
              </a:rPr>
              <a:t>سطح روي آن كاملاً مسطح بوده</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2ـ </a:t>
            </a:r>
            <a:r>
              <a:rPr lang="ar-SA" altLang="fa-IR" sz="2100" b="1">
                <a:solidFill>
                  <a:srgbClr val="3333FF"/>
                </a:solidFill>
                <a:latin typeface="Times New Roman" pitchFamily="18" charset="0"/>
                <a:cs typeface="Lotus" pitchFamily="2" charset="-78"/>
              </a:rPr>
              <a:t>گوشه هاي آن زواياي 90 درجه داشته باشند كه هنگام استفاده از خط كش</a:t>
            </a:r>
            <a:r>
              <a:rPr lang="en-US" altLang="fa-IR" sz="2100" b="1">
                <a:solidFill>
                  <a:srgbClr val="3333FF"/>
                </a:solidFill>
                <a:latin typeface="Times New Roman" pitchFamily="18" charset="0"/>
                <a:cs typeface="Lotus" pitchFamily="2" charset="-78"/>
              </a:rPr>
              <a:t> T  </a:t>
            </a:r>
            <a:r>
              <a:rPr lang="ar-SA" altLang="fa-IR" sz="2100" b="1">
                <a:solidFill>
                  <a:srgbClr val="3333FF"/>
                </a:solidFill>
                <a:latin typeface="Times New Roman" pitchFamily="18" charset="0"/>
                <a:cs typeface="Lotus" pitchFamily="2" charset="-78"/>
              </a:rPr>
              <a:t>بتوان</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به آن استناد كرد</a:t>
            </a:r>
            <a:r>
              <a:rPr lang="en-US" altLang="fa-IR" sz="2100" b="1">
                <a:solidFill>
                  <a:srgbClr val="3333FF"/>
                </a:solidFill>
                <a:latin typeface="Times New Roman" pitchFamily="18" charset="0"/>
                <a:cs typeface="Lotus" pitchFamily="2" charset="-78"/>
              </a:rPr>
              <a:t>.</a:t>
            </a:r>
          </a:p>
          <a:p>
            <a:pPr algn="justLow" rtl="1"/>
            <a:endParaRPr lang="en-US" altLang="fa-IR"/>
          </a:p>
        </p:txBody>
      </p:sp>
      <p:pic>
        <p:nvPicPr>
          <p:cNvPr id="329733" name="Picture 5" descr="0001   6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292600"/>
            <a:ext cx="4584700" cy="2170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9" name="Rectangle 3"/>
          <p:cNvSpPr>
            <a:spLocks noChangeArrowheads="1"/>
          </p:cNvSpPr>
          <p:nvPr/>
        </p:nvSpPr>
        <p:spPr bwMode="auto">
          <a:xfrm>
            <a:off x="0" y="981075"/>
            <a:ext cx="8820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 تصوير جانبي آن يك نقطه است.</a:t>
            </a:r>
          </a:p>
          <a:p>
            <a:pPr rtl="1"/>
            <a:r>
              <a:rPr lang="ar-SA" altLang="fa-IR" sz="2100" b="1">
                <a:solidFill>
                  <a:srgbClr val="3333FF"/>
                </a:solidFill>
                <a:cs typeface="Lotus" pitchFamily="2" charset="-78"/>
              </a:rPr>
              <a:t>ب- تصوير افقي آن مـوازي محـور </a:t>
            </a:r>
            <a:r>
              <a:rPr lang="en-US" altLang="fa-IR" sz="2100" b="1">
                <a:solidFill>
                  <a:srgbClr val="3333FF"/>
                </a:solidFill>
                <a:cs typeface="Lotus" pitchFamily="2" charset="-78"/>
              </a:rPr>
              <a:t>ox</a:t>
            </a:r>
            <a:r>
              <a:rPr lang="ar-SA" altLang="fa-IR" sz="2100" b="1">
                <a:solidFill>
                  <a:srgbClr val="3333FF"/>
                </a:solidFill>
                <a:cs typeface="Lotus" pitchFamily="2" charset="-78"/>
              </a:rPr>
              <a:t> و عمود بر محور </a:t>
            </a:r>
            <a:r>
              <a:rPr lang="en-US" altLang="fa-IR" sz="2100" b="1">
                <a:solidFill>
                  <a:srgbClr val="3333FF"/>
                </a:solidFill>
                <a:cs typeface="Lotus" pitchFamily="2" charset="-78"/>
              </a:rPr>
              <a:t>oy</a:t>
            </a:r>
            <a:r>
              <a:rPr lang="ar-SA" altLang="fa-IR" sz="2100" b="1">
                <a:solidFill>
                  <a:srgbClr val="3333FF"/>
                </a:solidFill>
                <a:cs typeface="Lotus" pitchFamily="2" charset="-78"/>
              </a:rPr>
              <a:t> و اندازه واقعي خط را نشان مي دهد.</a:t>
            </a:r>
          </a:p>
          <a:p>
            <a:pPr rtl="1"/>
            <a:r>
              <a:rPr lang="ar-SA" altLang="fa-IR" sz="2100" b="1">
                <a:solidFill>
                  <a:srgbClr val="3333FF"/>
                </a:solidFill>
                <a:cs typeface="Lotus" pitchFamily="2" charset="-78"/>
              </a:rPr>
              <a:t>ج- تصوير قائم آن مـوازي محـور </a:t>
            </a:r>
            <a:r>
              <a:rPr lang="en-US" altLang="fa-IR" sz="2100" b="1">
                <a:solidFill>
                  <a:srgbClr val="3333FF"/>
                </a:solidFill>
                <a:cs typeface="Lotus" pitchFamily="2" charset="-78"/>
              </a:rPr>
              <a:t>ox</a:t>
            </a:r>
            <a:r>
              <a:rPr lang="ar-SA" altLang="fa-IR" sz="2100" b="1">
                <a:solidFill>
                  <a:srgbClr val="3333FF"/>
                </a:solidFill>
                <a:cs typeface="Lotus" pitchFamily="2" charset="-78"/>
              </a:rPr>
              <a:t> و عمـود بر محـور </a:t>
            </a:r>
            <a:r>
              <a:rPr lang="en-US" altLang="fa-IR" sz="2100" b="1">
                <a:solidFill>
                  <a:srgbClr val="3333FF"/>
                </a:solidFill>
                <a:cs typeface="Lotus" pitchFamily="2" charset="-78"/>
              </a:rPr>
              <a:t>oz</a:t>
            </a:r>
            <a:r>
              <a:rPr lang="ar-SA" altLang="fa-IR" sz="2100" b="1">
                <a:solidFill>
                  <a:srgbClr val="3333FF"/>
                </a:solidFill>
                <a:cs typeface="Lotus" pitchFamily="2" charset="-78"/>
              </a:rPr>
              <a:t> و اندازه واقعي خط را نشان مي دهد.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ChangeArrowheads="1"/>
          </p:cNvSpPr>
          <p:nvPr/>
        </p:nvSpPr>
        <p:spPr bwMode="auto">
          <a:xfrm>
            <a:off x="827088" y="6921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2500" b="1" i="1">
                <a:solidFill>
                  <a:srgbClr val="CC0000"/>
                </a:solidFill>
                <a:cs typeface="Lotus" pitchFamily="2" charset="-78"/>
              </a:rPr>
              <a:t>7ـ </a:t>
            </a:r>
            <a:r>
              <a:rPr lang="ar-SA" altLang="fa-IR" sz="2500" b="1" i="1">
                <a:solidFill>
                  <a:srgbClr val="CC0000"/>
                </a:solidFill>
                <a:cs typeface="Lotus" pitchFamily="2" charset="-78"/>
              </a:rPr>
              <a:t>خط نامشخص</a:t>
            </a:r>
            <a:endParaRPr lang="fa-IR" altLang="fa-IR" sz="2500" b="1" i="1">
              <a:solidFill>
                <a:srgbClr val="CC0000"/>
              </a:solidFill>
              <a:cs typeface="Lotus" pitchFamily="2" charset="-78"/>
            </a:endParaRPr>
          </a:p>
          <a:p>
            <a:pPr rtl="1"/>
            <a:endParaRPr lang="ar-SA" altLang="fa-IR" sz="2500" b="1" i="1">
              <a:solidFill>
                <a:srgbClr val="CC0000"/>
              </a:solidFill>
              <a:cs typeface="Lotus" pitchFamily="2" charset="-78"/>
            </a:endParaRPr>
          </a:p>
          <a:p>
            <a:pPr rtl="1"/>
            <a:r>
              <a:rPr lang="ar-SA" altLang="fa-IR" sz="2100" b="1">
                <a:solidFill>
                  <a:srgbClr val="3333FF"/>
                </a:solidFill>
                <a:cs typeface="Lotus" pitchFamily="2" charset="-78"/>
              </a:rPr>
              <a:t>اين خط موازي و يا عمود بر هيچكدام از صفحات تصوير نيست.</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 هيچكدام از تصاوير اندازه واقعي خط را نشان نمي دهند.</a:t>
            </a:r>
            <a:endParaRPr lang="en-US" altLang="fa-IR" sz="2100" b="1">
              <a:solidFill>
                <a:srgbClr val="3333FF"/>
              </a:solidFill>
              <a:cs typeface="Lotus" pitchFamily="2" charset="-78"/>
            </a:endParaRPr>
          </a:p>
        </p:txBody>
      </p:sp>
      <p:graphicFrame>
        <p:nvGraphicFramePr>
          <p:cNvPr id="133125" name="Object 5"/>
          <p:cNvGraphicFramePr>
            <a:graphicFrameLocks noGrp="1" noChangeAspect="1"/>
          </p:cNvGraphicFramePr>
          <p:nvPr>
            <p:ph/>
          </p:nvPr>
        </p:nvGraphicFramePr>
        <p:xfrm>
          <a:off x="684213" y="2349500"/>
          <a:ext cx="6911975" cy="3086100"/>
        </p:xfrm>
        <a:graphic>
          <a:graphicData uri="http://schemas.openxmlformats.org/presentationml/2006/ole">
            <mc:AlternateContent xmlns:mc="http://schemas.openxmlformats.org/markup-compatibility/2006">
              <mc:Choice xmlns:v="urn:schemas-microsoft-com:vml" Requires="v">
                <p:oleObj spid="_x0000_s13313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2504" t="31006" r="26369" b="35258"/>
                      <a:stretch>
                        <a:fillRect/>
                      </a:stretch>
                    </p:blipFill>
                    <p:spPr bwMode="auto">
                      <a:xfrm>
                        <a:off x="684213" y="2349500"/>
                        <a:ext cx="69119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cs typeface="Lotus" pitchFamily="2" charset="-78"/>
              </a:rPr>
              <a:t>تعيين اندازه حقيقي انواع خطوط</a:t>
            </a:r>
            <a:endParaRPr lang="fa-IR" altLang="fa-IR" sz="2500" b="1" i="1">
              <a:solidFill>
                <a:srgbClr val="CC0000"/>
              </a:solidFill>
              <a:cs typeface="Lotus" pitchFamily="2" charset="-78"/>
            </a:endParaRPr>
          </a:p>
          <a:p>
            <a:pPr algn="justLow" rtl="1"/>
            <a:endParaRPr lang="en-US" altLang="fa-IR" sz="2500" b="1">
              <a:cs typeface="Lotus" pitchFamily="2" charset="-78"/>
            </a:endParaRPr>
          </a:p>
          <a:p>
            <a:pPr algn="justLow" rtl="1"/>
            <a:r>
              <a:rPr lang="ar-SA" altLang="fa-IR" sz="2100" b="1">
                <a:solidFill>
                  <a:srgbClr val="3333FF"/>
                </a:solidFill>
                <a:cs typeface="Lotus" pitchFamily="2" charset="-78"/>
              </a:rPr>
              <a:t>در صورتي كه خطي به صورت نامشخص باشد و اندازه واقعي آن مشخص نباشد براي بدست آوردن اندازه واقعي آن دو روش وجود دارد:</a:t>
            </a:r>
            <a:endParaRPr lang="fa-IR" altLang="fa-IR" sz="2100" b="1">
              <a:solidFill>
                <a:srgbClr val="3333FF"/>
              </a:solidFill>
              <a:cs typeface="Lotus" pitchFamily="2" charset="-78"/>
            </a:endParaRPr>
          </a:p>
          <a:p>
            <a:pPr algn="justLow" rtl="1"/>
            <a:endParaRPr lang="ar-SA" altLang="fa-IR" sz="2100" b="1" i="1">
              <a:solidFill>
                <a:srgbClr val="3333FF"/>
              </a:solidFill>
              <a:cs typeface="Lotus" pitchFamily="2" charset="-78"/>
            </a:endParaRPr>
          </a:p>
          <a:p>
            <a:pPr algn="justLow" rtl="1"/>
            <a:r>
              <a:rPr lang="ar-SA" altLang="fa-IR" sz="2500" b="1" i="1">
                <a:solidFill>
                  <a:srgbClr val="CC0000"/>
                </a:solidFill>
                <a:cs typeface="Lotus" pitchFamily="2" charset="-78"/>
              </a:rPr>
              <a:t>الف</a:t>
            </a:r>
            <a:r>
              <a:rPr lang="fa-IR" altLang="fa-IR" sz="2500" b="1" i="1">
                <a:solidFill>
                  <a:srgbClr val="CC0000"/>
                </a:solidFill>
                <a:cs typeface="Lotus" pitchFamily="2" charset="-78"/>
              </a:rPr>
              <a:t> ـ </a:t>
            </a:r>
            <a:r>
              <a:rPr lang="ar-SA" altLang="fa-IR" sz="2500" b="1" i="1">
                <a:solidFill>
                  <a:srgbClr val="CC0000"/>
                </a:solidFill>
                <a:cs typeface="Lotus" pitchFamily="2" charset="-78"/>
              </a:rPr>
              <a:t>تعيين اندازه حقيقي خطوط به روش دوران</a:t>
            </a:r>
            <a:endParaRPr lang="fa-IR" altLang="fa-IR" sz="2500" b="1" i="1">
              <a:solidFill>
                <a:srgbClr val="CC0000"/>
              </a:solidFill>
              <a:cs typeface="Lotus" pitchFamily="2" charset="-78"/>
            </a:endParaRPr>
          </a:p>
          <a:p>
            <a:pPr algn="justLow" rtl="1"/>
            <a:endParaRPr lang="fa-IR" altLang="fa-IR" sz="2500" b="1" i="1">
              <a:solidFill>
                <a:srgbClr val="CC0000"/>
              </a:solidFill>
              <a:cs typeface="Lotus" pitchFamily="2" charset="-78"/>
            </a:endParaRPr>
          </a:p>
          <a:p>
            <a:pPr rtl="1"/>
            <a:r>
              <a:rPr lang="ar-SA" altLang="fa-IR" sz="2500" b="1" i="1">
                <a:solidFill>
                  <a:srgbClr val="CC0000"/>
                </a:solidFill>
                <a:cs typeface="Lotus" pitchFamily="2" charset="-78"/>
              </a:rPr>
              <a:t>ب </a:t>
            </a:r>
            <a:r>
              <a:rPr lang="fa-IR" altLang="fa-IR" sz="2500" b="1" i="1">
                <a:solidFill>
                  <a:srgbClr val="CC0000"/>
                </a:solidFill>
                <a:cs typeface="Lotus" pitchFamily="2" charset="-78"/>
              </a:rPr>
              <a:t>ـ </a:t>
            </a:r>
            <a:r>
              <a:rPr lang="ar-SA" altLang="fa-IR" sz="2500" b="1" i="1">
                <a:solidFill>
                  <a:srgbClr val="CC0000"/>
                </a:solidFill>
                <a:cs typeface="Lotus" pitchFamily="2" charset="-78"/>
              </a:rPr>
              <a:t>تعيين اندازه حقيقي خط نامشخص به روش تسطيح</a:t>
            </a:r>
            <a:endParaRPr lang="fa-IR" altLang="fa-IR" sz="2500" b="1" i="1">
              <a:solidFill>
                <a:srgbClr val="CC0000"/>
              </a:solidFill>
              <a:cs typeface="Lotus" pitchFamily="2" charset="-78"/>
            </a:endParaRPr>
          </a:p>
          <a:p>
            <a:pPr algn="justLow" rtl="1"/>
            <a:endParaRPr lang="fa-IR" altLang="fa-IR" sz="2500" b="1" i="1">
              <a:solidFill>
                <a:srgbClr val="CC0000"/>
              </a:solidFill>
              <a:cs typeface="Lotus" pitchFamily="2" charset="-78"/>
            </a:endParaRPr>
          </a:p>
          <a:p>
            <a:pPr algn="justLow" rtl="1"/>
            <a:endParaRPr lang="en-US" altLang="fa-IR" sz="2100" b="1" i="1">
              <a:solidFill>
                <a:srgbClr val="CC0000"/>
              </a:solidFill>
              <a:cs typeface="Lotus" pitchFamily="2" charset="-78"/>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ChangeArrowheads="1"/>
          </p:cNvSpPr>
          <p:nvPr/>
        </p:nvSpPr>
        <p:spPr bwMode="auto">
          <a:xfrm>
            <a:off x="827088" y="10985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cs typeface="Lotus" pitchFamily="2" charset="-78"/>
              </a:rPr>
              <a:t>الف</a:t>
            </a:r>
            <a:r>
              <a:rPr lang="fa-IR" altLang="fa-IR" sz="2500" b="1" i="1">
                <a:solidFill>
                  <a:srgbClr val="CC0000"/>
                </a:solidFill>
                <a:cs typeface="Lotus" pitchFamily="2" charset="-78"/>
              </a:rPr>
              <a:t> ـ </a:t>
            </a:r>
            <a:r>
              <a:rPr lang="ar-SA" altLang="fa-IR" sz="2500" b="1" i="1">
                <a:solidFill>
                  <a:srgbClr val="CC0000"/>
                </a:solidFill>
                <a:cs typeface="Lotus" pitchFamily="2" charset="-78"/>
              </a:rPr>
              <a:t>تعيين اندازه حقيقي خطوط به روش دوران</a:t>
            </a:r>
            <a:endParaRPr lang="fa-IR" altLang="fa-IR" sz="2500" b="1" i="1">
              <a:solidFill>
                <a:srgbClr val="CC0000"/>
              </a:solidFill>
              <a:cs typeface="Lotus" pitchFamily="2" charset="-78"/>
            </a:endParaRPr>
          </a:p>
          <a:p>
            <a:pPr algn="justLow" rtl="1"/>
            <a:endParaRPr lang="en-US" altLang="fa-IR" sz="2500" b="1" i="1">
              <a:solidFill>
                <a:srgbClr val="CC0000"/>
              </a:solidFill>
              <a:cs typeface="Lotus" pitchFamily="2" charset="-78"/>
            </a:endParaRPr>
          </a:p>
          <a:p>
            <a:pPr algn="justLow" rtl="1"/>
            <a:r>
              <a:rPr lang="ar-SA" altLang="fa-IR" sz="2100" b="1">
                <a:solidFill>
                  <a:srgbClr val="3333FF"/>
                </a:solidFill>
                <a:cs typeface="Lotus" pitchFamily="2" charset="-78"/>
              </a:rPr>
              <a:t>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بين دو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و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قرار دارد كه موازي هيچكدام از صفحات </a:t>
            </a:r>
            <a:r>
              <a:rPr lang="fa-IR" altLang="fa-IR" sz="2100" b="1">
                <a:solidFill>
                  <a:srgbClr val="3333FF"/>
                </a:solidFill>
                <a:cs typeface="Lotus" pitchFamily="2" charset="-78"/>
              </a:rPr>
              <a:t>   </a:t>
            </a:r>
            <a:r>
              <a:rPr lang="ar-SA" altLang="fa-IR" sz="2100" b="1">
                <a:solidFill>
                  <a:srgbClr val="3333FF"/>
                </a:solidFill>
                <a:cs typeface="Lotus" pitchFamily="2" charset="-78"/>
              </a:rPr>
              <a:t>نمي باشد. براي تعيين اندازه حقيقي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به روش دوران مراحل زير را طي مي كنيم:</a:t>
            </a:r>
          </a:p>
          <a:p>
            <a:pPr algn="justLow" rtl="1"/>
            <a:r>
              <a:rPr lang="ar-SA" altLang="fa-IR" sz="2100" b="1">
                <a:solidFill>
                  <a:srgbClr val="3333FF"/>
                </a:solidFill>
                <a:cs typeface="Lotus" pitchFamily="2" charset="-78"/>
              </a:rPr>
              <a:t>الف- با ثابت نگه داشتن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مخروطي رسم مي كنيم به طول يال </a:t>
            </a:r>
            <a:r>
              <a:rPr lang="en-US" altLang="fa-IR" sz="2100" b="1">
                <a:solidFill>
                  <a:srgbClr val="3333FF"/>
                </a:solidFill>
                <a:cs typeface="Lotus" pitchFamily="2" charset="-78"/>
              </a:rPr>
              <a:t>AB</a:t>
            </a:r>
            <a:r>
              <a:rPr lang="ar-SA" altLang="fa-IR" sz="2100" b="1">
                <a:solidFill>
                  <a:srgbClr val="3333FF"/>
                </a:solidFill>
                <a:cs typeface="Lotus" pitchFamily="2" charset="-78"/>
              </a:rPr>
              <a:t> ، قاعده آن موازي صفحه تصوير افق </a:t>
            </a:r>
          </a:p>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 </a:t>
            </a:r>
            <a:r>
              <a:rPr lang="ar-SA" altLang="fa-IR" sz="2100" b="1">
                <a:solidFill>
                  <a:srgbClr val="3333FF"/>
                </a:solidFill>
                <a:cs typeface="Lotus" pitchFamily="2" charset="-78"/>
              </a:rPr>
              <a:t>تصوير اين مخروط را بر روي دو صفحه تصوير مشخص مي كنيم.</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a:cs typeface="Lotus" pitchFamily="2" charset="-78"/>
              </a:rPr>
              <a:t> </a:t>
            </a:r>
            <a:r>
              <a:rPr lang="ar-SA" altLang="fa-IR" sz="2100" b="1">
                <a:solidFill>
                  <a:srgbClr val="3333FF"/>
                </a:solidFill>
                <a:cs typeface="Lotus" pitchFamily="2" charset="-78"/>
              </a:rPr>
              <a:t>تصاوير اين مخروط در صفحه تصوير افق به صورت دايره اي است به مركز </a:t>
            </a:r>
            <a:r>
              <a:rPr lang="en-US" altLang="fa-IR" b="1">
                <a:solidFill>
                  <a:srgbClr val="3333FF"/>
                </a:solidFill>
              </a:rPr>
              <a:t>a</a:t>
            </a:r>
            <a:r>
              <a:rPr lang="ar-SA" altLang="fa-IR" sz="2100" b="1">
                <a:solidFill>
                  <a:srgbClr val="3333FF"/>
                </a:solidFill>
                <a:cs typeface="Lotus" pitchFamily="2" charset="-78"/>
              </a:rPr>
              <a:t> و شعاع </a:t>
            </a:r>
            <a:r>
              <a:rPr lang="en-US" altLang="fa-IR" sz="2100" b="1">
                <a:solidFill>
                  <a:srgbClr val="3333FF"/>
                </a:solidFill>
                <a:cs typeface="Lotus" pitchFamily="2" charset="-78"/>
              </a:rPr>
              <a:t>ab</a:t>
            </a:r>
            <a:r>
              <a:rPr lang="ar-SA" altLang="fa-IR" sz="2100" b="1">
                <a:solidFill>
                  <a:srgbClr val="3333FF"/>
                </a:solidFill>
                <a:cs typeface="Lotus" pitchFamily="2" charset="-78"/>
              </a:rPr>
              <a:t> و همچنين تصوير آن در صفحه قائم بصورت مثلثي</a:t>
            </a:r>
            <a:r>
              <a:rPr lang="en-US" altLang="fa-IR" sz="2000" b="1">
                <a:solidFill>
                  <a:srgbClr val="3333FF"/>
                </a:solidFill>
              </a:rPr>
              <a:t>′</a:t>
            </a:r>
            <a:r>
              <a:rPr lang="ar-SA" altLang="fa-IR" sz="2500" b="1">
                <a:solidFill>
                  <a:srgbClr val="3333FF"/>
                </a:solidFill>
                <a:cs typeface="Lotus" pitchFamily="2" charset="-78"/>
              </a:rPr>
              <a:t> </a:t>
            </a:r>
            <a:r>
              <a:rPr lang="en-US" altLang="fa-IR" sz="2500" b="1">
                <a:solidFill>
                  <a:srgbClr val="3333FF"/>
                </a:solidFill>
                <a:cs typeface="Lotus" pitchFamily="2" charset="-78"/>
              </a:rPr>
              <a:t>c</a:t>
            </a:r>
            <a:r>
              <a:rPr lang="ar-SA" altLang="fa-IR" sz="2100" b="1">
                <a:solidFill>
                  <a:srgbClr val="3333FF"/>
                </a:solidFill>
                <a:cs typeface="Lotus" pitchFamily="2" charset="-78"/>
              </a:rPr>
              <a:t>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1</a:t>
            </a:r>
            <a:r>
              <a:rPr lang="ar-SA" altLang="fa-IR" sz="2100" b="1">
                <a:solidFill>
                  <a:srgbClr val="3333FF"/>
                </a:solidFill>
                <a:cs typeface="Lotus" pitchFamily="2" charset="-78"/>
              </a:rPr>
              <a:t>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صفحه تصوير قائم)</a:t>
            </a:r>
          </a:p>
          <a:p>
            <a:pPr algn="justLow" rtl="1"/>
            <a:r>
              <a:rPr lang="ar-SA" altLang="fa-IR" sz="2100" b="1">
                <a:solidFill>
                  <a:srgbClr val="3333FF"/>
                </a:solidFill>
                <a:cs typeface="Lotus" pitchFamily="2" charset="-78"/>
              </a:rPr>
              <a:t>با دقت در اين دو تصوير در مي يابيم كه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بدون تغيير در اندازه دوران پيدا كرده و بصورت </a:t>
            </a:r>
            <a:r>
              <a:rPr lang="en-US" altLang="fa-IR" sz="2100" b="1">
                <a:solidFill>
                  <a:srgbClr val="3333FF"/>
                </a:solidFill>
                <a:cs typeface="Lotus" pitchFamily="2" charset="-78"/>
              </a:rPr>
              <a:t>AB1</a:t>
            </a:r>
            <a:r>
              <a:rPr lang="ar-SA" altLang="fa-IR" sz="2100" b="1">
                <a:solidFill>
                  <a:srgbClr val="3333FF"/>
                </a:solidFill>
                <a:cs typeface="Lotus" pitchFamily="2" charset="-78"/>
              </a:rPr>
              <a:t> و يا</a:t>
            </a:r>
            <a:r>
              <a:rPr lang="en-US" altLang="fa-IR" sz="2100" b="1">
                <a:solidFill>
                  <a:srgbClr val="3333FF"/>
                </a:solidFill>
                <a:cs typeface="Lotus" pitchFamily="2" charset="-78"/>
              </a:rPr>
              <a:t>AC</a:t>
            </a:r>
            <a:r>
              <a:rPr lang="ar-SA" altLang="fa-IR" sz="2100" b="1">
                <a:solidFill>
                  <a:srgbClr val="3333FF"/>
                </a:solidFill>
                <a:cs typeface="Lotus" pitchFamily="2" charset="-78"/>
              </a:rPr>
              <a:t> در مي آيد كه موازي صفحه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مي باشد (خط جبهيه)، اگر تصاوير اين دو خط را در صفحه قائم </a:t>
            </a:r>
            <a:r>
              <a:rPr lang="en-US" altLang="fa-IR" sz="2100" b="1">
                <a:solidFill>
                  <a:srgbClr val="3333FF"/>
                </a:solidFill>
                <a:cs typeface="Lotus" pitchFamily="2" charset="-78"/>
              </a:rPr>
              <a:t> a</a:t>
            </a:r>
            <a:r>
              <a:rPr lang="en-US" altLang="fa-IR" sz="2100" b="1">
                <a:solidFill>
                  <a:srgbClr val="3333FF"/>
                </a:solidFill>
              </a:rPr>
              <a:t>′</a:t>
            </a:r>
            <a:r>
              <a:rPr lang="en-US" altLang="fa-IR" sz="2100" b="1">
                <a:solidFill>
                  <a:srgbClr val="3333FF"/>
                </a:solidFill>
                <a:cs typeface="Lotus" pitchFamily="2" charset="-78"/>
              </a:rPr>
              <a:t>c</a:t>
            </a:r>
            <a:r>
              <a:rPr lang="en-US" altLang="fa-IR" b="1">
                <a:solidFill>
                  <a:srgbClr val="3333FF"/>
                </a:solidFill>
              </a:rPr>
              <a:t>′</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1</a:t>
            </a:r>
            <a:r>
              <a:rPr lang="ar-SA" altLang="fa-IR" sz="2100" b="1">
                <a:solidFill>
                  <a:srgbClr val="3333FF"/>
                </a:solidFill>
                <a:cs typeface="Lotus" pitchFamily="2" charset="-78"/>
              </a:rPr>
              <a:t> بناميم اندازه طول آنها طول حقيقي خط </a:t>
            </a:r>
            <a:r>
              <a:rPr lang="en-US" altLang="fa-IR" sz="2100" b="1">
                <a:solidFill>
                  <a:srgbClr val="3333FF"/>
                </a:solidFill>
                <a:cs typeface="Lotus" pitchFamily="2" charset="-78"/>
              </a:rPr>
              <a:t>AB</a:t>
            </a:r>
            <a:r>
              <a:rPr lang="ar-SA" altLang="fa-IR" sz="2100" b="1">
                <a:solidFill>
                  <a:srgbClr val="3333FF"/>
                </a:solidFill>
                <a:cs typeface="Lotus" pitchFamily="2" charset="-78"/>
              </a:rPr>
              <a:t> مي باشند بر روي صفحه قائم </a:t>
            </a:r>
            <a:r>
              <a:rPr lang="en-US" altLang="fa-IR" sz="2100" b="1">
                <a:solidFill>
                  <a:srgbClr val="3333FF"/>
                </a:solidFill>
                <a:cs typeface="Lotus" pitchFamily="2" charset="-78"/>
              </a:rPr>
              <a:t>V</a:t>
            </a:r>
          </a:p>
        </p:txBody>
      </p:sp>
      <p:graphicFrame>
        <p:nvGraphicFramePr>
          <p:cNvPr id="135174" name="Object 6"/>
          <p:cNvGraphicFramePr>
            <a:graphicFrameLocks noGrp="1" noChangeAspect="1"/>
          </p:cNvGraphicFramePr>
          <p:nvPr>
            <p:ph/>
          </p:nvPr>
        </p:nvGraphicFramePr>
        <p:xfrm>
          <a:off x="971550" y="3579813"/>
          <a:ext cx="4895850" cy="2873375"/>
        </p:xfrm>
        <a:graphic>
          <a:graphicData uri="http://schemas.openxmlformats.org/presentationml/2006/ole">
            <mc:AlternateContent xmlns:mc="http://schemas.openxmlformats.org/markup-compatibility/2006">
              <mc:Choice xmlns:v="urn:schemas-microsoft-com:vml" Requires="v">
                <p:oleObj spid="_x0000_s13518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31616" t="34195" r="28125" b="22395"/>
                      <a:stretch>
                        <a:fillRect/>
                      </a:stretch>
                    </p:blipFill>
                    <p:spPr bwMode="auto">
                      <a:xfrm>
                        <a:off x="971550" y="3579813"/>
                        <a:ext cx="489585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p:cNvSpPr>
            <a:spLocks noChangeArrowheads="1"/>
          </p:cNvSpPr>
          <p:nvPr/>
        </p:nvSpPr>
        <p:spPr bwMode="auto">
          <a:xfrm>
            <a:off x="323850" y="954088"/>
            <a:ext cx="8496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100">
                <a:cs typeface="Lotus" pitchFamily="2" charset="-78"/>
              </a:rPr>
              <a:t> </a:t>
            </a:r>
            <a:r>
              <a:rPr lang="ar-SA" altLang="fa-IR" sz="2100" b="1">
                <a:solidFill>
                  <a:srgbClr val="3333FF"/>
                </a:solidFill>
                <a:cs typeface="Lotus" pitchFamily="2" charset="-78"/>
              </a:rPr>
              <a:t>همين روش را مي توان با ثابت نگه داشتن نقطة</a:t>
            </a:r>
            <a:r>
              <a:rPr lang="en-US" altLang="fa-IR" sz="2100" b="1">
                <a:solidFill>
                  <a:srgbClr val="3333FF"/>
                </a:solidFill>
                <a:cs typeface="Lotus" pitchFamily="2" charset="-78"/>
              </a:rPr>
              <a:t>B</a:t>
            </a:r>
            <a:r>
              <a:rPr lang="ar-SA" altLang="fa-IR" sz="2100" b="1">
                <a:solidFill>
                  <a:srgbClr val="3333FF"/>
                </a:solidFill>
                <a:cs typeface="Lotus" pitchFamily="2" charset="-78"/>
              </a:rPr>
              <a:t> و ساخت مخروط به طول </a:t>
            </a:r>
            <a:r>
              <a:rPr lang="en-US" altLang="fa-IR" sz="2100" b="1">
                <a:solidFill>
                  <a:srgbClr val="3333FF"/>
                </a:solidFill>
                <a:cs typeface="Lotus" pitchFamily="2" charset="-78"/>
              </a:rPr>
              <a:t>AB</a:t>
            </a:r>
            <a:r>
              <a:rPr lang="ar-SA" altLang="fa-IR" sz="2100" b="1">
                <a:solidFill>
                  <a:srgbClr val="3333FF"/>
                </a:solidFill>
                <a:cs typeface="Lotus" pitchFamily="2" charset="-78"/>
              </a:rPr>
              <a:t> و قاعده اي موازي با صفحه تصوير قائم انجام داد كه در اين صورت تصوير به دست آمده بر صفحة افقي اندازه واقعي پاره خط </a:t>
            </a:r>
            <a:r>
              <a:rPr lang="en-US" altLang="fa-IR" sz="2100" b="1">
                <a:solidFill>
                  <a:srgbClr val="3333FF"/>
                </a:solidFill>
                <a:cs typeface="Lotus" pitchFamily="2" charset="-78"/>
              </a:rPr>
              <a:t>AB</a:t>
            </a:r>
            <a:r>
              <a:rPr lang="ar-SA" altLang="fa-IR" sz="2100" b="1">
                <a:solidFill>
                  <a:srgbClr val="3333FF"/>
                </a:solidFill>
                <a:cs typeface="Lotus" pitchFamily="2" charset="-78"/>
              </a:rPr>
              <a:t> مي باشد.</a:t>
            </a:r>
          </a:p>
          <a:p>
            <a:pPr rtl="1"/>
            <a:r>
              <a:rPr lang="ar-SA" altLang="fa-IR" sz="2100">
                <a:cs typeface="Lotus" pitchFamily="2" charset="-78"/>
              </a:rPr>
              <a:t>       </a:t>
            </a:r>
            <a:endParaRPr lang="en-US" altLang="fa-IR" sz="2100">
              <a:cs typeface="Lotus" pitchFamily="2" charset="-78"/>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Rectangle 3"/>
          <p:cNvSpPr>
            <a:spLocks noChangeArrowheads="1"/>
          </p:cNvSpPr>
          <p:nvPr/>
        </p:nvSpPr>
        <p:spPr bwMode="auto">
          <a:xfrm>
            <a:off x="827088" y="8366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ب </a:t>
            </a:r>
            <a:r>
              <a:rPr lang="fa-IR" altLang="fa-IR" sz="2500" b="1" i="1">
                <a:solidFill>
                  <a:srgbClr val="CC0000"/>
                </a:solidFill>
                <a:cs typeface="Lotus" pitchFamily="2" charset="-78"/>
              </a:rPr>
              <a:t>ـ </a:t>
            </a:r>
            <a:r>
              <a:rPr lang="ar-SA" altLang="fa-IR" sz="2500" b="1" i="1">
                <a:solidFill>
                  <a:srgbClr val="CC0000"/>
                </a:solidFill>
                <a:cs typeface="Lotus" pitchFamily="2" charset="-78"/>
              </a:rPr>
              <a:t>تعيين اندازه حقيقي خط نامشخص به روش تسطيح</a:t>
            </a:r>
            <a:endParaRPr lang="fa-IR" altLang="fa-IR" sz="2500" b="1" i="1">
              <a:solidFill>
                <a:srgbClr val="CC0000"/>
              </a:solidFill>
              <a:cs typeface="Lotus" pitchFamily="2" charset="-78"/>
            </a:endParaRPr>
          </a:p>
          <a:p>
            <a:pPr rtl="1"/>
            <a:endParaRPr lang="en-US" altLang="fa-IR" sz="2500" b="1" i="1">
              <a:solidFill>
                <a:srgbClr val="3333FF"/>
              </a:solidFill>
              <a:cs typeface="Lotus" pitchFamily="2" charset="-78"/>
            </a:endParaRPr>
          </a:p>
          <a:p>
            <a:pPr rtl="1"/>
            <a:r>
              <a:rPr lang="ar-SA" altLang="fa-IR" sz="2100" b="1">
                <a:solidFill>
                  <a:srgbClr val="3333FF"/>
                </a:solidFill>
                <a:cs typeface="Lotus" pitchFamily="2" charset="-78"/>
              </a:rPr>
              <a:t>پاره خط </a:t>
            </a:r>
            <a:r>
              <a:rPr lang="en-US" altLang="fa-IR" sz="2100" b="1">
                <a:solidFill>
                  <a:srgbClr val="3333FF"/>
                </a:solidFill>
                <a:cs typeface="Lotus" pitchFamily="2" charset="-78"/>
              </a:rPr>
              <a:t>AB</a:t>
            </a:r>
            <a:r>
              <a:rPr lang="ar-SA" altLang="fa-IR" sz="2100" b="1">
                <a:solidFill>
                  <a:srgbClr val="3333FF"/>
                </a:solidFill>
                <a:cs typeface="Lotus" pitchFamily="2" charset="-78"/>
              </a:rPr>
              <a:t> و تصاوير آن بر صفحات افقي </a:t>
            </a:r>
            <a:r>
              <a:rPr lang="en-US" altLang="fa-IR" sz="2100" b="1">
                <a:solidFill>
                  <a:srgbClr val="3333FF"/>
                </a:solidFill>
                <a:cs typeface="Lotus" pitchFamily="2" charset="-78"/>
              </a:rPr>
              <a:t>ab</a:t>
            </a:r>
            <a:r>
              <a:rPr lang="ar-SA" altLang="fa-IR" sz="2100" b="1">
                <a:solidFill>
                  <a:srgbClr val="3333FF"/>
                </a:solidFill>
                <a:cs typeface="Lotus" pitchFamily="2" charset="-78"/>
              </a:rPr>
              <a:t> و قائم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ar-SA" altLang="fa-IR" sz="2100" b="1">
                <a:solidFill>
                  <a:srgbClr val="3333FF"/>
                </a:solidFill>
                <a:cs typeface="Lotus" pitchFamily="2" charset="-78"/>
              </a:rPr>
              <a:t> مشخص مي باشد.</a:t>
            </a:r>
            <a:endParaRPr lang="fa-IR" altLang="fa-IR" sz="2100" b="1">
              <a:solidFill>
                <a:srgbClr val="3333FF"/>
              </a:solidFill>
              <a:cs typeface="Lotus" pitchFamily="2" charset="-78"/>
            </a:endParaRPr>
          </a:p>
          <a:p>
            <a:pPr rtl="1"/>
            <a:endParaRPr lang="en-US" altLang="fa-IR" sz="2100" b="1">
              <a:solidFill>
                <a:srgbClr val="3333FF"/>
              </a:solidFill>
              <a:cs typeface="Lotus" pitchFamily="2" charset="-78"/>
            </a:endParaRPr>
          </a:p>
        </p:txBody>
      </p:sp>
      <p:graphicFrame>
        <p:nvGraphicFramePr>
          <p:cNvPr id="137221" name="Object 5"/>
          <p:cNvGraphicFramePr>
            <a:graphicFrameLocks noGrp="1" noChangeAspect="1"/>
          </p:cNvGraphicFramePr>
          <p:nvPr>
            <p:ph/>
          </p:nvPr>
        </p:nvGraphicFramePr>
        <p:xfrm>
          <a:off x="1189038" y="2636838"/>
          <a:ext cx="6119812" cy="3427412"/>
        </p:xfrm>
        <a:graphic>
          <a:graphicData uri="http://schemas.openxmlformats.org/presentationml/2006/ole">
            <mc:AlternateContent xmlns:mc="http://schemas.openxmlformats.org/markup-compatibility/2006">
              <mc:Choice xmlns:v="urn:schemas-microsoft-com:vml" Requires="v">
                <p:oleObj spid="_x0000_s13722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4634" t="42239" r="31618" b="12756"/>
                      <a:stretch>
                        <a:fillRect/>
                      </a:stretch>
                    </p:blipFill>
                    <p:spPr bwMode="auto">
                      <a:xfrm>
                        <a:off x="1189038" y="2636838"/>
                        <a:ext cx="6119812" cy="342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ChangeArrowheads="1"/>
          </p:cNvSpPr>
          <p:nvPr/>
        </p:nvSpPr>
        <p:spPr bwMode="auto">
          <a:xfrm>
            <a:off x="323850" y="908050"/>
            <a:ext cx="84963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براي تعيين طول واقعي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به روش زير عمل مي كنيم:</a:t>
            </a:r>
          </a:p>
          <a:p>
            <a:pPr algn="justLow" rtl="1"/>
            <a:r>
              <a:rPr lang="ar-SA" altLang="fa-IR" sz="2100" b="1">
                <a:solidFill>
                  <a:srgbClr val="3333FF"/>
                </a:solidFill>
                <a:cs typeface="Lotus" pitchFamily="2" charset="-78"/>
              </a:rPr>
              <a:t>الف</a:t>
            </a:r>
            <a:r>
              <a:rPr lang="fa-IR" altLang="fa-IR" sz="2100" b="1">
                <a:solidFill>
                  <a:srgbClr val="3333FF"/>
                </a:solidFill>
                <a:cs typeface="Lotus" pitchFamily="2" charset="-78"/>
              </a:rPr>
              <a:t> ـ</a:t>
            </a:r>
            <a:r>
              <a:rPr lang="ar-SA" altLang="fa-IR" sz="2100" b="1">
                <a:solidFill>
                  <a:srgbClr val="3333FF"/>
                </a:solidFill>
                <a:cs typeface="Lotus" pitchFamily="2" charset="-78"/>
              </a:rPr>
              <a:t> صفحه ي كمكي كه مـوازي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باشـد و بر صفحه افقي عمود است را رسم مي كنيم.</a:t>
            </a:r>
          </a:p>
          <a:p>
            <a:pPr algn="justLow" rtl="1"/>
            <a:r>
              <a:rPr lang="ar-SA" altLang="fa-IR" sz="2100" b="1">
                <a:solidFill>
                  <a:srgbClr val="3333FF"/>
                </a:solidFill>
                <a:cs typeface="Lotus" pitchFamily="2" charset="-78"/>
              </a:rPr>
              <a:t>ب</a:t>
            </a:r>
            <a:r>
              <a:rPr lang="fa-IR" altLang="fa-IR" sz="2100" b="1">
                <a:solidFill>
                  <a:srgbClr val="3333FF"/>
                </a:solidFill>
                <a:cs typeface="Lotus" pitchFamily="2" charset="-78"/>
              </a:rPr>
              <a:t> ـ </a:t>
            </a:r>
            <a:r>
              <a:rPr lang="ar-SA" altLang="fa-IR" sz="2100" b="1">
                <a:solidFill>
                  <a:srgbClr val="3333FF"/>
                </a:solidFill>
                <a:cs typeface="Lotus" pitchFamily="2" charset="-78"/>
              </a:rPr>
              <a:t>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را بر روي اين صفحه ي كمكي به نامهاي </a:t>
            </a:r>
            <a:r>
              <a:rPr lang="en-US" altLang="fa-IR" sz="2100" b="1">
                <a:solidFill>
                  <a:srgbClr val="3333FF"/>
                </a:solidFill>
                <a:cs typeface="Lotus" pitchFamily="2" charset="-78"/>
              </a:rPr>
              <a:t>a"1</a:t>
            </a:r>
            <a:r>
              <a:rPr lang="ar-SA" altLang="fa-IR" sz="2100" b="1">
                <a:solidFill>
                  <a:srgbClr val="3333FF"/>
                </a:solidFill>
                <a:cs typeface="Lotus" pitchFamily="2" charset="-78"/>
              </a:rPr>
              <a:t>  و </a:t>
            </a:r>
            <a:r>
              <a:rPr lang="en-US" altLang="fa-IR" sz="2100" b="1">
                <a:solidFill>
                  <a:srgbClr val="3333FF"/>
                </a:solidFill>
                <a:cs typeface="Lotus" pitchFamily="2" charset="-78"/>
              </a:rPr>
              <a:t>b"1</a:t>
            </a:r>
            <a:r>
              <a:rPr lang="ar-SA" altLang="fa-IR" sz="2100" b="1">
                <a:solidFill>
                  <a:srgbClr val="3333FF"/>
                </a:solidFill>
                <a:cs typeface="Lotus" pitchFamily="2" charset="-78"/>
              </a:rPr>
              <a:t> مي ناميم.</a:t>
            </a:r>
          </a:p>
          <a:p>
            <a:pPr algn="justLow" rtl="1"/>
            <a:r>
              <a:rPr lang="ar-SA" altLang="fa-IR" sz="2100" b="1">
                <a:solidFill>
                  <a:srgbClr val="3333FF"/>
                </a:solidFill>
                <a:cs typeface="Lotus" pitchFamily="2" charset="-78"/>
              </a:rPr>
              <a:t>چون صفحه كمكي موازي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بوده و عمود بر افق، بنابراين تصوير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روي اين صفحه اندازه واقعي خط مي باشد و همچنين فصل مشترك اين صفحه و صفحه ي افقي موازي تصوير افقي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است. بنابراين براي تعيين طول واقعي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در صفحات مسطح به روش زير عمل</a:t>
            </a:r>
            <a:r>
              <a:rPr lang="fa-IR" altLang="fa-IR" sz="2100" b="1">
                <a:solidFill>
                  <a:srgbClr val="3333FF"/>
                </a:solidFill>
                <a:cs typeface="Lotus" pitchFamily="2" charset="-78"/>
              </a:rPr>
              <a:t> </a:t>
            </a:r>
            <a:r>
              <a:rPr lang="ar-SA" altLang="fa-IR" sz="2100" b="1">
                <a:solidFill>
                  <a:srgbClr val="3333FF"/>
                </a:solidFill>
                <a:cs typeface="Lotus" pitchFamily="2" charset="-78"/>
              </a:rPr>
              <a:t>مي كنيم:</a:t>
            </a:r>
            <a:endParaRPr lang="fa-IR" altLang="fa-IR" sz="2100" b="1">
              <a:solidFill>
                <a:srgbClr val="3333FF"/>
              </a:solidFill>
              <a:cs typeface="Lotus" pitchFamily="2" charset="-78"/>
            </a:endParaRPr>
          </a:p>
          <a:p>
            <a:pPr algn="justLow" rtl="1"/>
            <a:r>
              <a:rPr lang="ar-SA" altLang="fa-IR" sz="2100" b="1">
                <a:solidFill>
                  <a:srgbClr val="3333FF"/>
                </a:solidFill>
                <a:cs typeface="Lotus" pitchFamily="2" charset="-78"/>
              </a:rPr>
              <a:t>1- محل تلاقي خط </a:t>
            </a:r>
            <a:r>
              <a:rPr lang="en-US" altLang="fa-IR" sz="2100" b="1">
                <a:solidFill>
                  <a:srgbClr val="3333FF"/>
                </a:solidFill>
                <a:cs typeface="Lotus" pitchFamily="2" charset="-78"/>
              </a:rPr>
              <a:t>aa</a:t>
            </a:r>
            <a:r>
              <a:rPr lang="en-US" altLang="fa-IR" sz="2100" b="1">
                <a:solidFill>
                  <a:srgbClr val="3333FF"/>
                </a:solidFill>
              </a:rPr>
              <a:t>′</a:t>
            </a:r>
            <a:r>
              <a:rPr lang="ar-SA" altLang="fa-IR" sz="2100" b="1">
                <a:solidFill>
                  <a:srgbClr val="3333FF"/>
                </a:solidFill>
                <a:cs typeface="Lotus" pitchFamily="2" charset="-78"/>
              </a:rPr>
              <a:t> با فصل مشترك دو صفحه را </a:t>
            </a:r>
            <a:r>
              <a:rPr lang="en-US" altLang="fa-IR" sz="2100" b="1">
                <a:solidFill>
                  <a:srgbClr val="3333FF"/>
                </a:solidFill>
                <a:cs typeface="Lotus" pitchFamily="2" charset="-78"/>
              </a:rPr>
              <a:t>o</a:t>
            </a:r>
            <a:r>
              <a:rPr lang="ar-SA" altLang="fa-IR" sz="2100" b="1">
                <a:solidFill>
                  <a:srgbClr val="3333FF"/>
                </a:solidFill>
                <a:cs typeface="Lotus" pitchFamily="2" charset="-78"/>
              </a:rPr>
              <a:t> و محل تلاقي خط </a:t>
            </a:r>
            <a:r>
              <a:rPr lang="en-US" altLang="fa-IR" sz="2100" b="1">
                <a:solidFill>
                  <a:srgbClr val="3333FF"/>
                </a:solidFill>
                <a:cs typeface="Lotus" pitchFamily="2" charset="-78"/>
              </a:rPr>
              <a:t>bb</a:t>
            </a:r>
            <a:r>
              <a:rPr lang="en-US" altLang="fa-IR" sz="2100" b="1">
                <a:solidFill>
                  <a:srgbClr val="3333FF"/>
                </a:solidFill>
              </a:rPr>
              <a:t>′</a:t>
            </a:r>
            <a:r>
              <a:rPr lang="ar-SA" altLang="fa-IR" sz="2100" b="1">
                <a:solidFill>
                  <a:srgbClr val="3333FF"/>
                </a:solidFill>
                <a:cs typeface="Lotus" pitchFamily="2" charset="-78"/>
              </a:rPr>
              <a:t> با فصل مشترك دو صفحه </a:t>
            </a:r>
            <a:r>
              <a:rPr lang="en-US" altLang="fa-IR" sz="2100" b="1">
                <a:solidFill>
                  <a:srgbClr val="3333FF"/>
                </a:solidFill>
                <a:cs typeface="Lotus" pitchFamily="2" charset="-78"/>
              </a:rPr>
              <a:t>o</a:t>
            </a:r>
            <a:r>
              <a:rPr lang="en-US" altLang="fa-IR" sz="2100" b="1">
                <a:solidFill>
                  <a:srgbClr val="3333FF"/>
                </a:solidFill>
              </a:rPr>
              <a:t>′</a:t>
            </a:r>
            <a:r>
              <a:rPr lang="ar-SA" altLang="fa-IR" sz="2100" b="1">
                <a:solidFill>
                  <a:srgbClr val="3333FF"/>
                </a:solidFill>
                <a:cs typeface="Lotus" pitchFamily="2" charset="-78"/>
              </a:rPr>
              <a:t> مي ناميم.</a:t>
            </a:r>
          </a:p>
          <a:p>
            <a:pPr algn="justLow" rtl="1"/>
            <a:r>
              <a:rPr lang="ar-SA" altLang="fa-IR" sz="2100" b="1">
                <a:solidFill>
                  <a:srgbClr val="3333FF"/>
                </a:solidFill>
                <a:cs typeface="Lotus" pitchFamily="2" charset="-78"/>
              </a:rPr>
              <a:t>2- از نقطه </a:t>
            </a:r>
            <a:r>
              <a:rPr lang="en-US" altLang="fa-IR" sz="2100" b="1">
                <a:solidFill>
                  <a:srgbClr val="3333FF"/>
                </a:solidFill>
                <a:cs typeface="Lotus" pitchFamily="2" charset="-78"/>
              </a:rPr>
              <a:t>b</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ar-SA" altLang="fa-IR" sz="2100" b="1">
                <a:solidFill>
                  <a:srgbClr val="3333FF"/>
                </a:solidFill>
                <a:cs typeface="Lotus" pitchFamily="2" charset="-78"/>
              </a:rPr>
              <a:t> عمودي بر خط </a:t>
            </a:r>
            <a:r>
              <a:rPr lang="en-US" altLang="fa-IR" sz="2100" b="1">
                <a:solidFill>
                  <a:srgbClr val="3333FF"/>
                </a:solidFill>
                <a:cs typeface="Lotus" pitchFamily="2" charset="-78"/>
              </a:rPr>
              <a:t>ab</a:t>
            </a:r>
            <a:r>
              <a:rPr lang="ar-SA" altLang="fa-IR" sz="2100" b="1">
                <a:solidFill>
                  <a:srgbClr val="3333FF"/>
                </a:solidFill>
                <a:cs typeface="Lotus" pitchFamily="2" charset="-78"/>
              </a:rPr>
              <a:t> وارد مي كنيم.</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3"/>
          <p:cNvSpPr>
            <a:spLocks noChangeArrowheads="1"/>
          </p:cNvSpPr>
          <p:nvPr/>
        </p:nvSpPr>
        <p:spPr bwMode="auto">
          <a:xfrm>
            <a:off x="0" y="549275"/>
            <a:ext cx="88201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3333FF"/>
                </a:solidFill>
                <a:cs typeface="Lotus" pitchFamily="2" charset="-78"/>
              </a:rPr>
              <a:t>3- بر روي اين عمودها به اندازه </a:t>
            </a:r>
            <a:r>
              <a:rPr lang="en-US" altLang="fa-IR" sz="2500" b="1" i="1">
                <a:solidFill>
                  <a:srgbClr val="3333FF"/>
                </a:solidFill>
                <a:cs typeface="Lotus" pitchFamily="2" charset="-78"/>
              </a:rPr>
              <a:t>oa</a:t>
            </a:r>
            <a:r>
              <a:rPr lang="en-US" altLang="fa-IR" sz="2500" b="1" i="1">
                <a:solidFill>
                  <a:srgbClr val="3333FF"/>
                </a:solidFill>
              </a:rPr>
              <a:t>′</a:t>
            </a:r>
            <a:r>
              <a:rPr lang="ar-SA" altLang="fa-IR" sz="2500" b="1" i="1">
                <a:solidFill>
                  <a:srgbClr val="3333FF"/>
                </a:solidFill>
                <a:cs typeface="Lotus" pitchFamily="2" charset="-78"/>
              </a:rPr>
              <a:t> و </a:t>
            </a:r>
            <a:r>
              <a:rPr lang="en-US" altLang="fa-IR" sz="2500" b="1" i="1">
                <a:solidFill>
                  <a:srgbClr val="3333FF"/>
                </a:solidFill>
                <a:cs typeface="Lotus" pitchFamily="2" charset="-78"/>
              </a:rPr>
              <a:t>o</a:t>
            </a:r>
            <a:r>
              <a:rPr lang="en-US" altLang="fa-IR" sz="2500" b="1" i="1">
                <a:solidFill>
                  <a:srgbClr val="3333FF"/>
                </a:solidFill>
              </a:rPr>
              <a:t>′</a:t>
            </a:r>
            <a:r>
              <a:rPr lang="en-US" altLang="fa-IR" sz="2500" b="1" i="1">
                <a:solidFill>
                  <a:srgbClr val="3333FF"/>
                </a:solidFill>
                <a:cs typeface="Lotus" pitchFamily="2" charset="-78"/>
              </a:rPr>
              <a:t>b</a:t>
            </a:r>
            <a:r>
              <a:rPr lang="en-US" altLang="fa-IR" sz="2500" b="1" i="1">
                <a:solidFill>
                  <a:srgbClr val="3333FF"/>
                </a:solidFill>
              </a:rPr>
              <a:t>′</a:t>
            </a:r>
            <a:r>
              <a:rPr lang="ar-SA" altLang="fa-IR" sz="2500" b="1" i="1">
                <a:solidFill>
                  <a:srgbClr val="3333FF"/>
                </a:solidFill>
                <a:cs typeface="Lotus" pitchFamily="2" charset="-78"/>
              </a:rPr>
              <a:t> جدا نموده تا نقاط </a:t>
            </a:r>
            <a:r>
              <a:rPr lang="en-US" altLang="fa-IR" sz="2500" b="1" i="1">
                <a:solidFill>
                  <a:srgbClr val="3333FF"/>
                </a:solidFill>
                <a:cs typeface="Lotus" pitchFamily="2" charset="-78"/>
              </a:rPr>
              <a:t>b</a:t>
            </a:r>
            <a:r>
              <a:rPr lang="en-US" altLang="fa-IR" sz="2500" b="1" i="1">
                <a:solidFill>
                  <a:srgbClr val="3333FF"/>
                </a:solidFill>
              </a:rPr>
              <a:t>″</a:t>
            </a:r>
            <a:r>
              <a:rPr lang="en-US" altLang="fa-IR" sz="2500" b="1" i="1">
                <a:solidFill>
                  <a:srgbClr val="3333FF"/>
                </a:solidFill>
                <a:cs typeface="Lotus" pitchFamily="2" charset="-78"/>
              </a:rPr>
              <a:t>1</a:t>
            </a:r>
            <a:r>
              <a:rPr lang="ar-SA" altLang="fa-IR" sz="2500" b="1" i="1">
                <a:solidFill>
                  <a:srgbClr val="3333FF"/>
                </a:solidFill>
                <a:cs typeface="Lotus" pitchFamily="2" charset="-78"/>
              </a:rPr>
              <a:t> و </a:t>
            </a:r>
            <a:r>
              <a:rPr lang="en-US" altLang="fa-IR" sz="2500" b="1" i="1">
                <a:solidFill>
                  <a:srgbClr val="3333FF"/>
                </a:solidFill>
                <a:cs typeface="Lotus" pitchFamily="2" charset="-78"/>
              </a:rPr>
              <a:t>a</a:t>
            </a:r>
            <a:r>
              <a:rPr lang="en-US" altLang="fa-IR" sz="2500" b="1" i="1">
                <a:solidFill>
                  <a:srgbClr val="3333FF"/>
                </a:solidFill>
              </a:rPr>
              <a:t>″</a:t>
            </a:r>
            <a:r>
              <a:rPr lang="en-US" altLang="fa-IR" sz="2500" b="1" i="1">
                <a:solidFill>
                  <a:srgbClr val="3333FF"/>
                </a:solidFill>
                <a:cs typeface="Lotus" pitchFamily="2" charset="-78"/>
              </a:rPr>
              <a:t>1</a:t>
            </a:r>
            <a:r>
              <a:rPr lang="ar-SA" altLang="fa-IR" sz="2500" b="1" i="1">
                <a:solidFill>
                  <a:srgbClr val="3333FF"/>
                </a:solidFill>
                <a:cs typeface="Lotus" pitchFamily="2" charset="-78"/>
              </a:rPr>
              <a:t> به دست آيد</a:t>
            </a:r>
            <a:r>
              <a:rPr lang="ar-SA" altLang="fa-IR" sz="2100">
                <a:solidFill>
                  <a:srgbClr val="CC0000"/>
                </a:solidFill>
                <a:cs typeface="Lotus" pitchFamily="2" charset="-78"/>
              </a:rPr>
              <a:t>.</a:t>
            </a:r>
            <a:endParaRPr lang="fa-IR" altLang="fa-IR" sz="2100">
              <a:solidFill>
                <a:srgbClr val="CC0000"/>
              </a:solidFill>
              <a:cs typeface="Lotus" pitchFamily="2" charset="-78"/>
            </a:endParaRPr>
          </a:p>
          <a:p>
            <a:pPr rtl="1"/>
            <a:endParaRPr lang="ar-SA" altLang="fa-IR" sz="2100">
              <a:cs typeface="Lotus" pitchFamily="2" charset="-78"/>
            </a:endParaRPr>
          </a:p>
          <a:p>
            <a:pPr rtl="1"/>
            <a:r>
              <a:rPr lang="ar-SA" altLang="fa-IR" sz="2100" b="1">
                <a:solidFill>
                  <a:srgbClr val="3333FF"/>
                </a:solidFill>
                <a:cs typeface="Lotus" pitchFamily="2" charset="-78"/>
              </a:rPr>
              <a:t>خط </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1</a:t>
            </a:r>
            <a:r>
              <a:rPr lang="ar-SA" altLang="fa-IR" sz="2100" b="1">
                <a:solidFill>
                  <a:srgbClr val="3333FF"/>
                </a:solidFill>
                <a:cs typeface="Lotus" pitchFamily="2" charset="-78"/>
              </a:rPr>
              <a:t> و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1</a:t>
            </a:r>
            <a:r>
              <a:rPr lang="ar-SA" altLang="fa-IR" sz="2100" b="1">
                <a:solidFill>
                  <a:srgbClr val="3333FF"/>
                </a:solidFill>
                <a:cs typeface="Lotus" pitchFamily="2" charset="-78"/>
              </a:rPr>
              <a:t> اندازه واقعي پاره خط </a:t>
            </a:r>
            <a:r>
              <a:rPr lang="en-US" altLang="fa-IR" sz="2100" b="1">
                <a:solidFill>
                  <a:srgbClr val="3333FF"/>
                </a:solidFill>
                <a:cs typeface="Lotus" pitchFamily="2" charset="-78"/>
              </a:rPr>
              <a:t>AB</a:t>
            </a:r>
            <a:r>
              <a:rPr lang="ar-SA" altLang="fa-IR" sz="2100" b="1">
                <a:solidFill>
                  <a:srgbClr val="3333FF"/>
                </a:solidFill>
                <a:cs typeface="Lotus" pitchFamily="2" charset="-78"/>
              </a:rPr>
              <a:t> مي باشد</a:t>
            </a:r>
            <a:r>
              <a:rPr lang="ar-SA" altLang="fa-IR" sz="2100">
                <a:solidFill>
                  <a:srgbClr val="3333FF"/>
                </a:solidFill>
                <a:cs typeface="Lotus" pitchFamily="2" charset="-78"/>
              </a:rPr>
              <a:t>.</a:t>
            </a:r>
            <a:endParaRPr lang="en-US" altLang="fa-IR" sz="2100">
              <a:solidFill>
                <a:srgbClr val="3333FF"/>
              </a:solidFill>
              <a:cs typeface="Lotus" pitchFamily="2" charset="-78"/>
            </a:endParaRPr>
          </a:p>
        </p:txBody>
      </p:sp>
      <p:graphicFrame>
        <p:nvGraphicFramePr>
          <p:cNvPr id="139269" name="Object 5"/>
          <p:cNvGraphicFramePr>
            <a:graphicFrameLocks noGrp="1" noChangeAspect="1"/>
          </p:cNvGraphicFramePr>
          <p:nvPr>
            <p:ph/>
          </p:nvPr>
        </p:nvGraphicFramePr>
        <p:xfrm>
          <a:off x="684213" y="2636838"/>
          <a:ext cx="5832475" cy="3500437"/>
        </p:xfrm>
        <a:graphic>
          <a:graphicData uri="http://schemas.openxmlformats.org/presentationml/2006/ole">
            <mc:AlternateContent xmlns:mc="http://schemas.openxmlformats.org/markup-compatibility/2006">
              <mc:Choice xmlns:v="urn:schemas-microsoft-com:vml" Requires="v">
                <p:oleObj spid="_x0000_s13927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4634" t="37421" r="35995" b="19171"/>
                      <a:stretch>
                        <a:fillRect/>
                      </a:stretch>
                    </p:blipFill>
                    <p:spPr bwMode="auto">
                      <a:xfrm>
                        <a:off x="684213" y="2636838"/>
                        <a:ext cx="5832475" cy="35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a:cs typeface="Lotus" pitchFamily="2" charset="-78"/>
              </a:rPr>
              <a:t> </a:t>
            </a:r>
            <a:r>
              <a:rPr lang="ar-SA" altLang="fa-IR" sz="2100" b="1">
                <a:solidFill>
                  <a:srgbClr val="3333FF"/>
                </a:solidFill>
                <a:cs typeface="Lotus" pitchFamily="2" charset="-78"/>
              </a:rPr>
              <a:t>همين صفحه كمكي را مي توان طوري انتخاب نمود كه علاوه بر موازي بودن با خط </a:t>
            </a:r>
            <a:r>
              <a:rPr lang="en-US" altLang="fa-IR" sz="2100" b="1">
                <a:solidFill>
                  <a:srgbClr val="3333FF"/>
                </a:solidFill>
                <a:cs typeface="Lotus" pitchFamily="2" charset="-78"/>
              </a:rPr>
              <a:t>AB</a:t>
            </a:r>
            <a:r>
              <a:rPr lang="ar-SA" altLang="fa-IR" sz="2100" b="1">
                <a:solidFill>
                  <a:srgbClr val="3333FF"/>
                </a:solidFill>
                <a:cs typeface="Lotus" pitchFamily="2" charset="-78"/>
              </a:rPr>
              <a:t> بر صفحه قائم عمود باشد كه در اين صورت اين صفحه با صفحه افقي موازي مي باشد و مراحل بالا را مي توان در صفحه قائم نيز انجام داد و اندازه واقعي خط </a:t>
            </a:r>
            <a:r>
              <a:rPr lang="en-US" altLang="fa-IR" sz="2100" b="1">
                <a:solidFill>
                  <a:srgbClr val="3333FF"/>
                </a:solidFill>
                <a:cs typeface="Lotus" pitchFamily="2" charset="-78"/>
              </a:rPr>
              <a:t>AB</a:t>
            </a:r>
            <a:r>
              <a:rPr lang="ar-SA" altLang="fa-IR" sz="2100" b="1">
                <a:solidFill>
                  <a:srgbClr val="3333FF"/>
                </a:solidFill>
                <a:cs typeface="Lotus" pitchFamily="2" charset="-78"/>
              </a:rPr>
              <a:t> را بر روي اين صفحه مشخص نمود.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3"/>
          <p:cNvSpPr>
            <a:spLocks noChangeArrowheads="1"/>
          </p:cNvSpPr>
          <p:nvPr/>
        </p:nvSpPr>
        <p:spPr bwMode="auto">
          <a:xfrm>
            <a:off x="539750" y="836613"/>
            <a:ext cx="796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خط كش مدرج</a:t>
            </a:r>
            <a:endParaRPr lang="en-US" altLang="fa-IR" sz="2500" b="1" i="1">
              <a:solidFill>
                <a:srgbClr val="CC0000"/>
              </a:solidFill>
              <a:latin typeface="Times New Roman" pitchFamily="18" charset="0"/>
              <a:cs typeface="Lotus" pitchFamily="2" charset="-78"/>
            </a:endParaRPr>
          </a:p>
          <a:p>
            <a:pPr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بـراي رسـم خطـوط صاف با انـدازه هاي مشخص از خط كش بهــره مي بريم. خط كش ها بر حسب جنس يا اندازه به دسته هاي مختلف تقسيم مي شوند</a:t>
            </a:r>
            <a:r>
              <a:rPr lang="en-US" altLang="fa-IR" sz="2100" b="1">
                <a:solidFill>
                  <a:srgbClr val="3333FF"/>
                </a:solidFill>
                <a:latin typeface="Times New Roman" pitchFamily="18" charset="0"/>
                <a:cs typeface="Lotus" pitchFamily="2" charset="-78"/>
              </a:rPr>
              <a:t>:</a:t>
            </a:r>
            <a:endParaRPr lang="fa-IR"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1ـ </a:t>
            </a:r>
            <a:r>
              <a:rPr lang="ar-SA" altLang="fa-IR" sz="2100" b="1">
                <a:solidFill>
                  <a:srgbClr val="3333FF"/>
                </a:solidFill>
                <a:latin typeface="Times New Roman" pitchFamily="18" charset="0"/>
                <a:cs typeface="Lotus" pitchFamily="2" charset="-78"/>
              </a:rPr>
              <a:t>انواع خط كش از</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نظر</a:t>
            </a:r>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جنس</a:t>
            </a:r>
            <a:r>
              <a:rPr lang="en-US" altLang="fa-IR" sz="2100" b="1">
                <a:solidFill>
                  <a:srgbClr val="3333FF"/>
                </a:solidFill>
                <a:latin typeface="Times New Roman" pitchFamily="18" charset="0"/>
                <a:cs typeface="Lotus" pitchFamily="2" charset="-78"/>
              </a:rPr>
              <a:t>:</a:t>
            </a:r>
          </a:p>
          <a:p>
            <a:pPr algn="justLow" rtl="1">
              <a:spcBef>
                <a:spcPts val="1200"/>
              </a:spcBef>
              <a:spcAft>
                <a:spcPts val="300"/>
              </a:spcAft>
            </a:pPr>
            <a:r>
              <a:rPr lang="ar-SA" altLang="fa-IR" sz="2100" b="1" i="1">
                <a:solidFill>
                  <a:srgbClr val="3333FF"/>
                </a:solidFill>
                <a:cs typeface="Lotus" pitchFamily="2" charset="-78"/>
              </a:rPr>
              <a:t>     الف- پلاستيكي</a:t>
            </a: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 فلزي</a:t>
            </a:r>
            <a:endParaRPr lang="en-US" altLang="fa-IR" sz="2100" b="1">
              <a:solidFill>
                <a:srgbClr val="3333FF"/>
              </a:solidFill>
              <a:latin typeface="Times New Roman" pitchFamily="18" charset="0"/>
              <a:cs typeface="Lotus" pitchFamily="2" charset="-78"/>
            </a:endParaRP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 چوبي</a:t>
            </a:r>
            <a:endParaRPr lang="fa-IR" altLang="fa-IR" sz="2100" b="1">
              <a:solidFill>
                <a:srgbClr val="3333FF"/>
              </a:solidFill>
              <a:latin typeface="Times New Roman" pitchFamily="18" charset="0"/>
              <a:cs typeface="Lotus" pitchFamily="2" charset="-78"/>
            </a:endParaRPr>
          </a:p>
          <a:p>
            <a:pPr algn="justLow" rtl="1"/>
            <a:endParaRPr lang="fa-IR" altLang="fa-IR" sz="2100" b="1">
              <a:solidFill>
                <a:srgbClr val="3333FF"/>
              </a:solidFill>
              <a:latin typeface="Times New Roman" pitchFamily="18" charset="0"/>
              <a:cs typeface="Lotus" pitchFamily="2" charset="-78"/>
            </a:endParaRP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لازم به ذكر است خط كش هاي پلاستيكي به لحاظ انعطاف، شفافيت و نيز دقت بيشتر مورد استفاده قرار مي گيرند. ضمناً درج بندي روي خط كش ها بر حسب ميلي متر و سانتي متر و يا اينچ و گاهي نيز هر دو مي باشد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endParaRPr>
          </a:p>
        </p:txBody>
      </p:sp>
      <p:pic>
        <p:nvPicPr>
          <p:cNvPr id="330756" name="Picture 4" descr="0001   62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5216525"/>
            <a:ext cx="4011612" cy="94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3"/>
          <p:cNvSpPr>
            <a:spLocks noChangeArrowheads="1"/>
          </p:cNvSpPr>
          <p:nvPr/>
        </p:nvSpPr>
        <p:spPr bwMode="auto">
          <a:xfrm>
            <a:off x="395288" y="692150"/>
            <a:ext cx="84248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cs typeface="Lotus" pitchFamily="2" charset="-78"/>
              </a:rPr>
              <a:t>مشخص كردن آثار محل برخورد خط </a:t>
            </a:r>
            <a:r>
              <a:rPr lang="en-US" altLang="fa-IR" sz="2500" b="1" i="1">
                <a:solidFill>
                  <a:srgbClr val="CC0000"/>
                </a:solidFill>
                <a:cs typeface="Lotus" pitchFamily="2" charset="-78"/>
              </a:rPr>
              <a:t>d</a:t>
            </a:r>
            <a:r>
              <a:rPr lang="ar-SA" altLang="fa-IR" sz="2500" b="1" i="1">
                <a:solidFill>
                  <a:srgbClr val="CC0000"/>
                </a:solidFill>
                <a:cs typeface="Lotus" pitchFamily="2" charset="-78"/>
              </a:rPr>
              <a:t> بر صفحات تصوير</a:t>
            </a:r>
            <a:endParaRPr lang="fa-IR" altLang="fa-IR" sz="2500" b="1" i="1">
              <a:solidFill>
                <a:srgbClr val="CC0000"/>
              </a:solidFill>
              <a:cs typeface="Lotus" pitchFamily="2" charset="-78"/>
            </a:endParaRPr>
          </a:p>
          <a:p>
            <a:pPr algn="justLow" rtl="1"/>
            <a:endParaRPr lang="ar-SA" altLang="fa-IR" sz="2500" i="1">
              <a:solidFill>
                <a:srgbClr val="CC0000"/>
              </a:solidFill>
              <a:cs typeface="Lotus" pitchFamily="2" charset="-78"/>
            </a:endParaRPr>
          </a:p>
          <a:p>
            <a:pPr algn="justLow" rtl="1"/>
            <a:r>
              <a:rPr lang="ar-SA" altLang="fa-IR" sz="2100" b="1">
                <a:solidFill>
                  <a:srgbClr val="3333FF"/>
                </a:solidFill>
                <a:cs typeface="Lotus" pitchFamily="2" charset="-78"/>
              </a:rPr>
              <a:t>همانطوريكه در شكل ديده مي شود با امتداد دادن خط</a:t>
            </a:r>
            <a:r>
              <a:rPr lang="en-US" altLang="fa-IR" sz="2100" b="1">
                <a:solidFill>
                  <a:srgbClr val="3333FF"/>
                </a:solidFill>
                <a:cs typeface="Lotus" pitchFamily="2" charset="-78"/>
              </a:rPr>
              <a:t>D</a:t>
            </a:r>
            <a:r>
              <a:rPr lang="ar-SA" altLang="fa-IR" sz="2100" b="1">
                <a:solidFill>
                  <a:srgbClr val="3333FF"/>
                </a:solidFill>
                <a:cs typeface="Lotus" pitchFamily="2" charset="-78"/>
              </a:rPr>
              <a:t> و برخورد آن با صفحات تصوير افقي و قائم نقاط </a:t>
            </a:r>
            <a:r>
              <a:rPr lang="en-US" altLang="fa-IR" sz="2100" b="1">
                <a:solidFill>
                  <a:srgbClr val="3333FF"/>
                </a:solidFill>
              </a:rPr>
              <a:t>T</a:t>
            </a:r>
            <a:r>
              <a:rPr lang="ar-SA" altLang="fa-IR" sz="2100" b="1">
                <a:solidFill>
                  <a:srgbClr val="3333FF"/>
                </a:solidFill>
                <a:cs typeface="Lotus" pitchFamily="2" charset="-78"/>
              </a:rPr>
              <a:t> و </a:t>
            </a:r>
            <a:r>
              <a:rPr lang="en-US" altLang="fa-IR" sz="2100" b="1">
                <a:solidFill>
                  <a:srgbClr val="3333FF"/>
                </a:solidFill>
                <a:cs typeface="Lotus" pitchFamily="2" charset="-78"/>
              </a:rPr>
              <a:t>K</a:t>
            </a:r>
            <a:r>
              <a:rPr lang="ar-SA" altLang="fa-IR" sz="2100" b="1">
                <a:solidFill>
                  <a:srgbClr val="3333FF"/>
                </a:solidFill>
                <a:cs typeface="Lotus" pitchFamily="2" charset="-78"/>
              </a:rPr>
              <a:t> به دست مي آيد.</a:t>
            </a:r>
            <a:r>
              <a:rPr lang="en-US" altLang="fa-IR" sz="2100" b="1">
                <a:solidFill>
                  <a:srgbClr val="3333FF"/>
                </a:solidFill>
                <a:cs typeface="Lotus" pitchFamily="2" charset="-78"/>
              </a:rPr>
              <a:t> </a:t>
            </a:r>
            <a:endParaRPr lang="fa-IR" altLang="fa-IR" sz="2100" b="1">
              <a:solidFill>
                <a:srgbClr val="3333FF"/>
              </a:solidFill>
              <a:cs typeface="Lotus" pitchFamily="2" charset="-78"/>
            </a:endParaRPr>
          </a:p>
          <a:p>
            <a:pPr algn="justLow" rtl="1"/>
            <a:r>
              <a:rPr lang="ar-SA" altLang="fa-IR" sz="2100" b="1">
                <a:solidFill>
                  <a:srgbClr val="3333FF"/>
                </a:solidFill>
                <a:cs typeface="Lotus" pitchFamily="2" charset="-78"/>
              </a:rPr>
              <a:t> </a:t>
            </a:r>
            <a:endParaRPr lang="en-US" altLang="fa-IR" sz="2100" b="1">
              <a:solidFill>
                <a:srgbClr val="3333FF"/>
              </a:solidFill>
              <a:cs typeface="Lotus" pitchFamily="2" charset="-78"/>
            </a:endParaRPr>
          </a:p>
        </p:txBody>
      </p:sp>
      <p:graphicFrame>
        <p:nvGraphicFramePr>
          <p:cNvPr id="141319" name="Object 7"/>
          <p:cNvGraphicFramePr>
            <a:graphicFrameLocks noGrp="1" noChangeAspect="1"/>
          </p:cNvGraphicFramePr>
          <p:nvPr>
            <p:ph/>
          </p:nvPr>
        </p:nvGraphicFramePr>
        <p:xfrm>
          <a:off x="1141413" y="2349500"/>
          <a:ext cx="3738562" cy="4103688"/>
        </p:xfrm>
        <a:graphic>
          <a:graphicData uri="http://schemas.openxmlformats.org/presentationml/2006/ole">
            <mc:AlternateContent xmlns:mc="http://schemas.openxmlformats.org/markup-compatibility/2006">
              <mc:Choice xmlns:v="urn:schemas-microsoft-com:vml" Requires="v">
                <p:oleObj spid="_x0000_s141325" name="AutoCAD Drawing" r:id="rId4" imgW="9220320" imgH="5019840" progId="AutoCAD.Drawing.17">
                  <p:embed/>
                </p:oleObj>
              </mc:Choice>
              <mc:Fallback>
                <p:oleObj name="AutoCAD Drawing" r:id="rId4" imgW="9220320" imgH="501984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37286" t="31520" r="42998" b="28719"/>
                      <a:stretch>
                        <a:fillRect/>
                      </a:stretch>
                    </p:blipFill>
                    <p:spPr bwMode="auto">
                      <a:xfrm>
                        <a:off x="1141413" y="2349500"/>
                        <a:ext cx="3738562"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1" name="Rectangle 3"/>
          <p:cNvSpPr>
            <a:spLocks noChangeArrowheads="1"/>
          </p:cNvSpPr>
          <p:nvPr/>
        </p:nvSpPr>
        <p:spPr bwMode="auto">
          <a:xfrm>
            <a:off x="395288" y="954088"/>
            <a:ext cx="84248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بنابراين اگر در صفحات تصوير دو خط </a:t>
            </a:r>
            <a:r>
              <a:rPr lang="en-US" altLang="fa-IR" sz="2100" b="1">
                <a:solidFill>
                  <a:srgbClr val="3333FF"/>
                </a:solidFill>
                <a:cs typeface="Lotus" pitchFamily="2" charset="-78"/>
              </a:rPr>
              <a:t>d'</a:t>
            </a:r>
            <a:r>
              <a:rPr lang="ar-SA" altLang="fa-IR" sz="2100" b="1">
                <a:solidFill>
                  <a:srgbClr val="3333FF"/>
                </a:solidFill>
                <a:cs typeface="Lotus" pitchFamily="2" charset="-78"/>
              </a:rPr>
              <a:t> و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بر صفحات تصوير باشد با امتداد دادن خط'</a:t>
            </a:r>
            <a:r>
              <a:rPr lang="en-US" altLang="fa-IR" sz="2100" b="1">
                <a:solidFill>
                  <a:srgbClr val="3333FF"/>
                </a:solidFill>
                <a:cs typeface="Lotus" pitchFamily="2" charset="-78"/>
              </a:rPr>
              <a:t>d</a:t>
            </a:r>
            <a:r>
              <a:rPr lang="ar-SA" altLang="fa-IR" sz="2100" b="1">
                <a:solidFill>
                  <a:srgbClr val="3333FF"/>
                </a:solidFill>
                <a:cs typeface="Lotus" pitchFamily="2" charset="-78"/>
              </a:rPr>
              <a:t> (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بر صفحه قائم تصوير) و محل برخورد آن با فصل مشترك دو صفحه (</a:t>
            </a:r>
            <a:r>
              <a:rPr lang="en-US" altLang="fa-IR" sz="2100" b="1">
                <a:solidFill>
                  <a:srgbClr val="3333FF"/>
                </a:solidFill>
                <a:cs typeface="Lotus" pitchFamily="2" charset="-78"/>
              </a:rPr>
              <a:t>XY</a:t>
            </a:r>
            <a:r>
              <a:rPr lang="ar-SA" altLang="fa-IR" sz="2100" b="1">
                <a:solidFill>
                  <a:srgbClr val="3333FF"/>
                </a:solidFill>
                <a:cs typeface="Lotus" pitchFamily="2" charset="-78"/>
              </a:rPr>
              <a:t>)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به دست مي آيد اگر از ‘</a:t>
            </a:r>
            <a:r>
              <a:rPr lang="en-US" altLang="fa-IR" sz="2100" b="1">
                <a:solidFill>
                  <a:srgbClr val="3333FF"/>
                </a:solidFill>
                <a:cs typeface="Lotus" pitchFamily="2" charset="-78"/>
              </a:rPr>
              <a:t>t</a:t>
            </a:r>
            <a:r>
              <a:rPr lang="ar-SA" altLang="fa-IR" sz="2100" b="1">
                <a:solidFill>
                  <a:srgbClr val="3333FF"/>
                </a:solidFill>
                <a:cs typeface="Lotus" pitchFamily="2" charset="-78"/>
              </a:rPr>
              <a:t>  عمودي رسم كنيم تا امتداد خط </a:t>
            </a:r>
            <a:r>
              <a:rPr lang="en-US" altLang="fa-IR" sz="2100" b="1">
                <a:solidFill>
                  <a:srgbClr val="3333FF"/>
                </a:solidFill>
                <a:cs typeface="Lotus" pitchFamily="2" charset="-78"/>
              </a:rPr>
              <a:t>d</a:t>
            </a:r>
            <a:r>
              <a:rPr lang="ar-SA" altLang="fa-IR" sz="2100" b="1">
                <a:solidFill>
                  <a:srgbClr val="3333FF"/>
                </a:solidFill>
                <a:cs typeface="Lotus" pitchFamily="2" charset="-78"/>
              </a:rPr>
              <a:t> (تصوبر خط </a:t>
            </a:r>
            <a:r>
              <a:rPr lang="en-US" altLang="fa-IR" sz="2100" b="1">
                <a:solidFill>
                  <a:srgbClr val="3333FF"/>
                </a:solidFill>
                <a:cs typeface="Lotus" pitchFamily="2" charset="-78"/>
              </a:rPr>
              <a:t>D</a:t>
            </a:r>
            <a:r>
              <a:rPr lang="ar-SA" altLang="fa-IR" sz="2100" b="1">
                <a:solidFill>
                  <a:srgbClr val="3333FF"/>
                </a:solidFill>
                <a:cs typeface="Lotus" pitchFamily="2" charset="-78"/>
              </a:rPr>
              <a:t>  بر صفحه افقي تصوير) را در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قطع كند نقطه برخورد خط </a:t>
            </a:r>
            <a:r>
              <a:rPr lang="en-US" altLang="fa-IR" sz="2100" b="1">
                <a:solidFill>
                  <a:srgbClr val="3333FF"/>
                </a:solidFill>
                <a:cs typeface="Lotus" pitchFamily="2" charset="-78"/>
              </a:rPr>
              <a:t>D</a:t>
            </a:r>
            <a:r>
              <a:rPr lang="ar-SA" altLang="fa-IR" sz="2100" b="1">
                <a:solidFill>
                  <a:srgbClr val="3333FF"/>
                </a:solidFill>
                <a:cs typeface="Lotus" pitchFamily="2" charset="-78"/>
              </a:rPr>
              <a:t> با صفحه تصوير افقي به دست مي آيد اگر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از سمت ديگر امتداد داده تا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k</a:t>
            </a:r>
            <a:r>
              <a:rPr lang="ar-SA" altLang="fa-IR" sz="2100" b="1">
                <a:solidFill>
                  <a:srgbClr val="3333FF"/>
                </a:solidFill>
                <a:cs typeface="Lotus" pitchFamily="2" charset="-78"/>
              </a:rPr>
              <a:t>  قطع كند و از نقطه فوق عمودي بر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رسم كنيم تا امتداد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a:t>
            </a:r>
            <a:r>
              <a:rPr lang="en-US" altLang="fa-IR" sz="2100" b="1">
                <a:solidFill>
                  <a:srgbClr val="3333FF"/>
                </a:solidFill>
                <a:cs typeface="Lotus" pitchFamily="2" charset="-78"/>
              </a:rPr>
              <a:t>k</a:t>
            </a:r>
            <a:r>
              <a:rPr lang="ar-SA" altLang="fa-IR" sz="2100" b="1">
                <a:solidFill>
                  <a:srgbClr val="3333FF"/>
                </a:solidFill>
                <a:cs typeface="Lotus" pitchFamily="2" charset="-78"/>
              </a:rPr>
              <a:t>  قطع كند بدين صورت نقطه برخورد خط </a:t>
            </a:r>
            <a:r>
              <a:rPr lang="en-US" altLang="fa-IR" sz="2100" b="1">
                <a:solidFill>
                  <a:srgbClr val="3333FF"/>
                </a:solidFill>
                <a:cs typeface="Lotus" pitchFamily="2" charset="-78"/>
              </a:rPr>
              <a:t>D</a:t>
            </a:r>
            <a:r>
              <a:rPr lang="ar-SA" altLang="fa-IR" sz="2100" b="1">
                <a:solidFill>
                  <a:srgbClr val="3333FF"/>
                </a:solidFill>
                <a:cs typeface="Lotus" pitchFamily="2" charset="-78"/>
              </a:rPr>
              <a:t>  با صفحه تصوير قائم به دست مي آيد.</a:t>
            </a:r>
          </a:p>
          <a:p>
            <a:pPr algn="justLow" rtl="1"/>
            <a:r>
              <a:rPr lang="ar-SA" altLang="fa-IR" sz="2100" b="1">
                <a:solidFill>
                  <a:srgbClr val="3333FF"/>
                </a:solidFill>
                <a:cs typeface="Lotus" pitchFamily="2" charset="-78"/>
              </a:rPr>
              <a:t>‘</a:t>
            </a:r>
            <a:r>
              <a:rPr lang="en-US" altLang="fa-IR" sz="2100" b="1">
                <a:solidFill>
                  <a:srgbClr val="3333FF"/>
                </a:solidFill>
                <a:cs typeface="Lotus" pitchFamily="2" charset="-78"/>
              </a:rPr>
              <a:t>tt</a:t>
            </a:r>
            <a:r>
              <a:rPr lang="ar-SA" altLang="fa-IR" sz="2100" b="1">
                <a:solidFill>
                  <a:srgbClr val="3333FF"/>
                </a:solidFill>
                <a:cs typeface="Lotus" pitchFamily="2" charset="-78"/>
              </a:rPr>
              <a:t>  اثر افقي</a:t>
            </a:r>
          </a:p>
          <a:p>
            <a:pPr algn="justLow" rtl="1"/>
            <a:r>
              <a:rPr lang="ar-SA" altLang="fa-IR" sz="2100" b="1">
                <a:solidFill>
                  <a:srgbClr val="3333FF"/>
                </a:solidFill>
                <a:cs typeface="Lotus" pitchFamily="2" charset="-78"/>
              </a:rPr>
              <a:t>‘</a:t>
            </a:r>
            <a:r>
              <a:rPr lang="en-US" altLang="fa-IR" sz="2100" b="1">
                <a:solidFill>
                  <a:srgbClr val="3333FF"/>
                </a:solidFill>
                <a:cs typeface="Lotus" pitchFamily="2" charset="-78"/>
              </a:rPr>
              <a:t>kk</a:t>
            </a:r>
            <a:r>
              <a:rPr lang="ar-SA" altLang="fa-IR" sz="2100" b="1">
                <a:solidFill>
                  <a:srgbClr val="3333FF"/>
                </a:solidFill>
                <a:cs typeface="Lotus" pitchFamily="2" charset="-78"/>
              </a:rPr>
              <a:t>  اثر قائم</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3"/>
          <p:cNvSpPr>
            <a:spLocks noChangeArrowheads="1"/>
          </p:cNvSpPr>
          <p:nvPr/>
        </p:nvSpPr>
        <p:spPr bwMode="auto">
          <a:xfrm>
            <a:off x="250825" y="1027113"/>
            <a:ext cx="85693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500" b="1" i="1">
                <a:solidFill>
                  <a:srgbClr val="CC0000"/>
                </a:solidFill>
                <a:cs typeface="Lotus" pitchFamily="2" charset="-78"/>
              </a:rPr>
              <a:t>مشخص كردن نقطه اي بر خط </a:t>
            </a:r>
            <a:r>
              <a:rPr lang="en-US" altLang="fa-IR" sz="2500" b="1" i="1">
                <a:solidFill>
                  <a:srgbClr val="CC0000"/>
                </a:solidFill>
                <a:cs typeface="Lotus" pitchFamily="2" charset="-78"/>
              </a:rPr>
              <a:t>D</a:t>
            </a:r>
            <a:r>
              <a:rPr lang="ar-SA" altLang="fa-IR" sz="2500" b="1" i="1">
                <a:solidFill>
                  <a:srgbClr val="CC0000"/>
                </a:solidFill>
                <a:cs typeface="Lotus" pitchFamily="2" charset="-78"/>
              </a:rPr>
              <a:t> كه ارتفاع و بعد آن با هم برابر باشد (</a:t>
            </a:r>
            <a:r>
              <a:rPr lang="en-US" altLang="fa-IR" sz="2500" b="1" i="1">
                <a:solidFill>
                  <a:srgbClr val="CC0000"/>
                </a:solidFill>
                <a:cs typeface="Lotus" pitchFamily="2" charset="-78"/>
              </a:rPr>
              <a:t>e=h</a:t>
            </a:r>
            <a:r>
              <a:rPr lang="ar-SA" altLang="fa-IR" sz="2500" b="1" i="1">
                <a:solidFill>
                  <a:srgbClr val="CC0000"/>
                </a:solidFill>
                <a:cs typeface="Lotus" pitchFamily="2" charset="-78"/>
              </a:rPr>
              <a:t> ) </a:t>
            </a:r>
            <a:endParaRPr lang="fa-IR" altLang="fa-IR" sz="2500" b="1" i="1">
              <a:solidFill>
                <a:srgbClr val="CC0000"/>
              </a:solidFill>
              <a:cs typeface="Lotus" pitchFamily="2" charset="-78"/>
            </a:endParaRPr>
          </a:p>
          <a:p>
            <a:pPr algn="justLow" rtl="1"/>
            <a:endParaRPr lang="ar-SA" altLang="fa-IR" sz="2500" b="1" i="1">
              <a:solidFill>
                <a:srgbClr val="CC0000"/>
              </a:solidFill>
              <a:cs typeface="Lotus" pitchFamily="2" charset="-78"/>
            </a:endParaRPr>
          </a:p>
          <a:p>
            <a:pPr algn="justLow" rtl="1"/>
            <a:r>
              <a:rPr lang="ar-SA" altLang="fa-IR" sz="2100" b="1">
                <a:solidFill>
                  <a:srgbClr val="3333FF"/>
                </a:solidFill>
                <a:cs typeface="Lotus" pitchFamily="2" charset="-78"/>
              </a:rPr>
              <a:t>خط </a:t>
            </a:r>
            <a:r>
              <a:rPr lang="en-US" altLang="fa-IR" sz="2100" b="1">
                <a:solidFill>
                  <a:srgbClr val="3333FF"/>
                </a:solidFill>
                <a:cs typeface="Lotus" pitchFamily="2" charset="-78"/>
              </a:rPr>
              <a:t>d</a:t>
            </a:r>
            <a:r>
              <a:rPr lang="ar-SA" altLang="fa-IR" sz="2100" b="1">
                <a:solidFill>
                  <a:srgbClr val="3333FF"/>
                </a:solidFill>
                <a:cs typeface="Lotus" pitchFamily="2" charset="-78"/>
              </a:rPr>
              <a:t> و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بر صفحات تصوير افقي و قائم مفروض است براي پيدا كردن</a:t>
            </a:r>
            <a:r>
              <a:rPr lang="en-US" altLang="fa-IR" sz="2100" b="1">
                <a:solidFill>
                  <a:srgbClr val="3333FF"/>
                </a:solidFill>
                <a:cs typeface="Lotus" pitchFamily="2" charset="-78"/>
              </a:rPr>
              <a:t>   </a:t>
            </a:r>
            <a:r>
              <a:rPr lang="ar-SA" altLang="fa-IR" sz="2100" b="1">
                <a:solidFill>
                  <a:srgbClr val="3333FF"/>
                </a:solidFill>
                <a:cs typeface="Lotus" pitchFamily="2" charset="-78"/>
              </a:rPr>
              <a:t> نقطه اي بر روي آن كه ارتفاع و بعد آن با هم برابر باشد به روش زير عمل مي كنيم:</a:t>
            </a:r>
          </a:p>
          <a:p>
            <a:pPr algn="justLow" rtl="1"/>
            <a:r>
              <a:rPr lang="ar-SA" altLang="fa-IR" sz="2100" b="1">
                <a:solidFill>
                  <a:srgbClr val="3333FF"/>
                </a:solidFill>
                <a:cs typeface="Lotus" pitchFamily="2" charset="-78"/>
              </a:rPr>
              <a:t>ابتدا خط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قائم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امتداد مي دهيم تا </a:t>
            </a:r>
            <a:r>
              <a:rPr lang="en-US" altLang="fa-IR" sz="2100" b="1">
                <a:solidFill>
                  <a:srgbClr val="3333FF"/>
                </a:solidFill>
                <a:cs typeface="Lotus" pitchFamily="2" charset="-78"/>
              </a:rPr>
              <a:t>XY</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قطع كند.</a:t>
            </a:r>
          </a:p>
          <a:p>
            <a:pPr algn="justLow" rtl="1"/>
            <a:r>
              <a:rPr lang="ar-SA" altLang="fa-IR" sz="2100" b="1">
                <a:solidFill>
                  <a:srgbClr val="3333FF"/>
                </a:solidFill>
                <a:cs typeface="Lotus" pitchFamily="2" charset="-78"/>
              </a:rPr>
              <a:t> 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خطي رسم مي كنيم كه زاويه آن خط با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برابر زاويه خط '</a:t>
            </a:r>
            <a:r>
              <a:rPr lang="en-US" altLang="fa-IR" sz="2100" b="1">
                <a:solidFill>
                  <a:srgbClr val="3333FF"/>
                </a:solidFill>
                <a:cs typeface="Lotus" pitchFamily="2" charset="-78"/>
              </a:rPr>
              <a:t>d</a:t>
            </a:r>
            <a:r>
              <a:rPr lang="ar-SA" altLang="fa-IR" sz="2100" b="1">
                <a:solidFill>
                  <a:srgbClr val="3333FF"/>
                </a:solidFill>
                <a:cs typeface="Lotus" pitchFamily="2" charset="-78"/>
              </a:rPr>
              <a:t>  با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باشد اين خط </a:t>
            </a:r>
            <a:r>
              <a:rPr lang="en-US" altLang="fa-IR" sz="2100" b="1">
                <a:solidFill>
                  <a:srgbClr val="3333FF"/>
                </a:solidFill>
                <a:cs typeface="Lotus" pitchFamily="2" charset="-78"/>
              </a:rPr>
              <a:t>‘</a:t>
            </a:r>
            <a:r>
              <a:rPr lang="ar-SA" altLang="fa-IR" b="1">
                <a:solidFill>
                  <a:srgbClr val="3333FF"/>
                </a:solidFill>
              </a:rPr>
              <a:t>خط</a:t>
            </a:r>
            <a:r>
              <a:rPr lang="ar-SA" altLang="fa-IR"/>
              <a:t>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k</a:t>
            </a:r>
            <a:r>
              <a:rPr lang="ar-SA" altLang="fa-IR" sz="2100" b="1">
                <a:solidFill>
                  <a:srgbClr val="3333FF"/>
                </a:solidFill>
                <a:cs typeface="Lotus" pitchFamily="2" charset="-78"/>
              </a:rPr>
              <a:t>  قطع مي كند.</a:t>
            </a:r>
          </a:p>
          <a:p>
            <a:pPr algn="justLow" rtl="1"/>
            <a:r>
              <a:rPr lang="ar-SA" altLang="fa-IR" sz="2100" b="1">
                <a:solidFill>
                  <a:srgbClr val="3333FF"/>
                </a:solidFill>
                <a:cs typeface="Lotus" pitchFamily="2" charset="-78"/>
              </a:rPr>
              <a:t> تصوير اين بر روي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به دست مي آوريم نقطه </a:t>
            </a:r>
            <a:r>
              <a:rPr lang="en-US" altLang="fa-IR" sz="2100" b="1">
                <a:solidFill>
                  <a:srgbClr val="3333FF"/>
                </a:solidFill>
                <a:cs typeface="Lotus" pitchFamily="2" charset="-78"/>
              </a:rPr>
              <a:t>K</a:t>
            </a:r>
            <a:r>
              <a:rPr lang="ar-SA" altLang="fa-IR" sz="2100" b="1">
                <a:solidFill>
                  <a:srgbClr val="3333FF"/>
                </a:solidFill>
                <a:cs typeface="Lotus" pitchFamily="2" charset="-78"/>
              </a:rPr>
              <a:t> نقطه اي است كه ارتفاع و بعد آن با هم برابر است.</a:t>
            </a:r>
            <a:endParaRPr lang="en-US" altLang="fa-IR" sz="2100" b="1">
              <a:solidFill>
                <a:srgbClr val="3333FF"/>
              </a:solidFill>
              <a:cs typeface="Lotus" pitchFamily="2" charset="-78"/>
            </a:endParaRPr>
          </a:p>
        </p:txBody>
      </p:sp>
      <p:graphicFrame>
        <p:nvGraphicFramePr>
          <p:cNvPr id="143365" name="Object 5"/>
          <p:cNvGraphicFramePr>
            <a:graphicFrameLocks noGrp="1" noChangeAspect="1"/>
          </p:cNvGraphicFramePr>
          <p:nvPr>
            <p:ph/>
          </p:nvPr>
        </p:nvGraphicFramePr>
        <p:xfrm>
          <a:off x="682625" y="4019550"/>
          <a:ext cx="5113338" cy="2505075"/>
        </p:xfrm>
        <a:graphic>
          <a:graphicData uri="http://schemas.openxmlformats.org/presentationml/2006/ole">
            <mc:AlternateContent xmlns:mc="http://schemas.openxmlformats.org/markup-compatibility/2006">
              <mc:Choice xmlns:v="urn:schemas-microsoft-com:vml" Requires="v">
                <p:oleObj spid="_x0000_s14337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6743" t="32600" r="40375" b="28810"/>
                      <a:stretch>
                        <a:fillRect/>
                      </a:stretch>
                    </p:blipFill>
                    <p:spPr bwMode="auto">
                      <a:xfrm>
                        <a:off x="682625" y="4019550"/>
                        <a:ext cx="5113338"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p:cNvSpPr>
            <a:spLocks noChangeArrowheads="1"/>
          </p:cNvSpPr>
          <p:nvPr/>
        </p:nvSpPr>
        <p:spPr bwMode="auto">
          <a:xfrm>
            <a:off x="827088" y="6207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500" b="1" i="1">
                <a:solidFill>
                  <a:srgbClr val="CC0000"/>
                </a:solidFill>
                <a:cs typeface="Lotus" pitchFamily="2" charset="-78"/>
              </a:rPr>
              <a:t>مشخص كردن نقطه اي بر خط </a:t>
            </a:r>
            <a:r>
              <a:rPr lang="en-US" altLang="fa-IR" sz="2500" b="1" i="1">
                <a:solidFill>
                  <a:srgbClr val="CC0000"/>
                </a:solidFill>
                <a:cs typeface="Lotus" pitchFamily="2" charset="-78"/>
              </a:rPr>
              <a:t>D</a:t>
            </a:r>
            <a:r>
              <a:rPr lang="ar-SA" altLang="fa-IR" sz="2500" b="1" i="1">
                <a:solidFill>
                  <a:srgbClr val="CC0000"/>
                </a:solidFill>
                <a:cs typeface="Lotus" pitchFamily="2" charset="-78"/>
              </a:rPr>
              <a:t>  كه مجموع ارتفاع و بعد آن برابر عدد ثابت </a:t>
            </a:r>
            <a:r>
              <a:rPr lang="en-US" altLang="fa-IR" sz="2500" b="1" i="1">
                <a:solidFill>
                  <a:srgbClr val="CC0000"/>
                </a:solidFill>
                <a:cs typeface="Lotus" pitchFamily="2" charset="-78"/>
              </a:rPr>
              <a:t>K</a:t>
            </a:r>
            <a:r>
              <a:rPr lang="ar-SA" altLang="fa-IR" sz="2500" b="1" i="1">
                <a:solidFill>
                  <a:srgbClr val="CC0000"/>
                </a:solidFill>
                <a:cs typeface="Lotus" pitchFamily="2" charset="-78"/>
              </a:rPr>
              <a:t>  باشد (</a:t>
            </a:r>
            <a:r>
              <a:rPr lang="en-US" altLang="fa-IR" sz="2500" b="1" i="1">
                <a:solidFill>
                  <a:srgbClr val="CC0000"/>
                </a:solidFill>
                <a:cs typeface="Lotus" pitchFamily="2" charset="-78"/>
              </a:rPr>
              <a:t>e+h=K </a:t>
            </a:r>
            <a:r>
              <a:rPr lang="ar-SA" altLang="fa-IR" sz="2500" b="1" i="1">
                <a:solidFill>
                  <a:srgbClr val="CC0000"/>
                </a:solidFill>
                <a:cs typeface="Lotus" pitchFamily="2" charset="-78"/>
              </a:rPr>
              <a:t>)</a:t>
            </a:r>
            <a:r>
              <a:rPr lang="ar-SA" altLang="fa-IR" sz="2100">
                <a:cs typeface="Lotus" pitchFamily="2" charset="-78"/>
              </a:rPr>
              <a:t> </a:t>
            </a:r>
          </a:p>
          <a:p>
            <a:pPr algn="justLow" rtl="1"/>
            <a:endParaRPr lang="fa-IR" altLang="fa-IR" sz="2100">
              <a:cs typeface="Lotus" pitchFamily="2" charset="-78"/>
            </a:endParaRPr>
          </a:p>
          <a:p>
            <a:pPr algn="r" rtl="1"/>
            <a:r>
              <a:rPr lang="ar-SA" altLang="fa-IR" sz="2100" b="1">
                <a:solidFill>
                  <a:srgbClr val="3333FF"/>
                </a:solidFill>
                <a:cs typeface="Lotus" pitchFamily="2" charset="-78"/>
              </a:rPr>
              <a:t>خط </a:t>
            </a:r>
            <a:r>
              <a:rPr lang="en-US" altLang="fa-IR" sz="2100" b="1">
                <a:solidFill>
                  <a:srgbClr val="3333FF"/>
                </a:solidFill>
                <a:cs typeface="Lotus" pitchFamily="2" charset="-78"/>
              </a:rPr>
              <a:t>d</a:t>
            </a:r>
            <a:r>
              <a:rPr lang="ar-SA" altLang="fa-IR" sz="2100" b="1">
                <a:solidFill>
                  <a:srgbClr val="3333FF"/>
                </a:solidFill>
                <a:cs typeface="Lotus" pitchFamily="2" charset="-78"/>
              </a:rPr>
              <a:t> و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بر صفحات تصوير افقي و قائم مفروض است براي پيدا كردن نقطه اي بر روي آن كه مجموع ارتفاع و بعد آن برابر عدد ثابتي باشد به طريق زير عمل مي كنيم:</a:t>
            </a:r>
          </a:p>
          <a:p>
            <a:pPr algn="r" rtl="1"/>
            <a:r>
              <a:rPr lang="ar-SA" altLang="fa-IR" sz="2100" b="1">
                <a:solidFill>
                  <a:srgbClr val="3333FF"/>
                </a:solidFill>
                <a:cs typeface="Lotus" pitchFamily="2" charset="-78"/>
              </a:rPr>
              <a:t>ابتدا خط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صفحه تصوير قائم را امتداد مي دهيم تا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قطع كند.</a:t>
            </a:r>
          </a:p>
          <a:p>
            <a:pPr algn="r" rtl="1"/>
            <a:r>
              <a:rPr lang="ar-SA" altLang="fa-IR" sz="2100" b="1">
                <a:solidFill>
                  <a:srgbClr val="3333FF"/>
                </a:solidFill>
                <a:cs typeface="Lotus" pitchFamily="2" charset="-78"/>
              </a:rPr>
              <a:t> </a:t>
            </a:r>
            <a:endParaRPr lang="en-US" altLang="fa-IR" sz="2100" b="1">
              <a:solidFill>
                <a:srgbClr val="3333FF"/>
              </a:solidFill>
              <a:cs typeface="Lotus" pitchFamily="2" charset="-78"/>
            </a:endParaRPr>
          </a:p>
        </p:txBody>
      </p:sp>
      <p:graphicFrame>
        <p:nvGraphicFramePr>
          <p:cNvPr id="144390" name="Object 6"/>
          <p:cNvGraphicFramePr>
            <a:graphicFrameLocks noGrp="1" noChangeAspect="1"/>
          </p:cNvGraphicFramePr>
          <p:nvPr>
            <p:ph/>
          </p:nvPr>
        </p:nvGraphicFramePr>
        <p:xfrm>
          <a:off x="1116013" y="3213100"/>
          <a:ext cx="4968875" cy="2933700"/>
        </p:xfrm>
        <a:graphic>
          <a:graphicData uri="http://schemas.openxmlformats.org/presentationml/2006/ole">
            <mc:AlternateContent xmlns:mc="http://schemas.openxmlformats.org/markup-compatibility/2006">
              <mc:Choice xmlns:v="urn:schemas-microsoft-com:vml" Requires="v">
                <p:oleObj spid="_x0000_s144396"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9880" t="32600" r="31616" b="25621"/>
                      <a:stretch>
                        <a:fillRect/>
                      </a:stretch>
                    </p:blipFill>
                    <p:spPr bwMode="auto">
                      <a:xfrm>
                        <a:off x="1116013" y="3213100"/>
                        <a:ext cx="496887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5" name="Rectangle 3"/>
          <p:cNvSpPr>
            <a:spLocks noChangeArrowheads="1"/>
          </p:cNvSpPr>
          <p:nvPr/>
        </p:nvSpPr>
        <p:spPr bwMode="auto">
          <a:xfrm>
            <a:off x="827088" y="10985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100" b="1">
                <a:solidFill>
                  <a:srgbClr val="3333FF"/>
                </a:solidFill>
                <a:cs typeface="Lotus" pitchFamily="2" charset="-78"/>
              </a:rPr>
              <a:t>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عمودي بر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رسم مي كنيم به طول </a:t>
            </a:r>
            <a:r>
              <a:rPr lang="en-US" altLang="fa-IR" sz="2100" b="1">
                <a:solidFill>
                  <a:srgbClr val="3333FF"/>
                </a:solidFill>
                <a:cs typeface="Lotus" pitchFamily="2" charset="-78"/>
              </a:rPr>
              <a:t>K</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 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موازي خط '</a:t>
            </a:r>
            <a:r>
              <a:rPr lang="en-US" altLang="fa-IR" sz="2100" b="1">
                <a:solidFill>
                  <a:srgbClr val="3333FF"/>
                </a:solidFill>
                <a:cs typeface="Lotus" pitchFamily="2" charset="-78"/>
              </a:rPr>
              <a:t>d</a:t>
            </a:r>
            <a:r>
              <a:rPr lang="ar-SA" altLang="fa-IR" sz="2100" b="1">
                <a:solidFill>
                  <a:srgbClr val="3333FF"/>
                </a:solidFill>
                <a:cs typeface="Lotus" pitchFamily="2" charset="-78"/>
              </a:rPr>
              <a:t>  رسم مي كنيم تا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m</a:t>
            </a:r>
            <a:r>
              <a:rPr lang="ar-SA" altLang="fa-IR" sz="2100" b="1">
                <a:solidFill>
                  <a:srgbClr val="3333FF"/>
                </a:solidFill>
                <a:cs typeface="Lotus" pitchFamily="2" charset="-78"/>
              </a:rPr>
              <a:t> قطع كند.</a:t>
            </a:r>
          </a:p>
          <a:p>
            <a:pPr algn="justLow" rtl="1"/>
            <a:r>
              <a:rPr lang="ar-SA" altLang="fa-IR" sz="2100" b="1">
                <a:solidFill>
                  <a:srgbClr val="3333FF"/>
                </a:solidFill>
                <a:cs typeface="Lotus" pitchFamily="2" charset="-78"/>
              </a:rPr>
              <a:t> تصوير نقطه </a:t>
            </a:r>
            <a:r>
              <a:rPr lang="en-US" altLang="fa-IR" sz="2100" b="1">
                <a:solidFill>
                  <a:srgbClr val="3333FF"/>
                </a:solidFill>
                <a:cs typeface="Lotus" pitchFamily="2" charset="-78"/>
              </a:rPr>
              <a:t>m</a:t>
            </a:r>
            <a:r>
              <a:rPr lang="ar-SA" altLang="fa-IR" sz="2100" b="1">
                <a:solidFill>
                  <a:srgbClr val="3333FF"/>
                </a:solidFill>
                <a:cs typeface="Lotus" pitchFamily="2" charset="-78"/>
              </a:rPr>
              <a:t>  را بر روي خط '</a:t>
            </a:r>
            <a:r>
              <a:rPr lang="en-US" altLang="fa-IR" sz="2100" b="1">
                <a:solidFill>
                  <a:srgbClr val="3333FF"/>
                </a:solidFill>
                <a:cs typeface="Lotus" pitchFamily="2" charset="-78"/>
              </a:rPr>
              <a:t>d</a:t>
            </a:r>
            <a:r>
              <a:rPr lang="ar-SA" altLang="fa-IR" sz="2100" b="1">
                <a:solidFill>
                  <a:srgbClr val="3333FF"/>
                </a:solidFill>
                <a:cs typeface="Lotus" pitchFamily="2" charset="-78"/>
              </a:rPr>
              <a:t>  به دست مي آوريم ('</a:t>
            </a:r>
            <a:r>
              <a:rPr lang="en-US" altLang="fa-IR" sz="2100" b="1">
                <a:solidFill>
                  <a:srgbClr val="3333FF"/>
                </a:solidFill>
                <a:cs typeface="Lotus" pitchFamily="2" charset="-78"/>
              </a:rPr>
              <a:t>m</a:t>
            </a:r>
            <a:r>
              <a:rPr lang="ar-SA" altLang="fa-IR" sz="2100" b="1">
                <a:solidFill>
                  <a:srgbClr val="3333FF"/>
                </a:solidFill>
                <a:cs typeface="Lotus" pitchFamily="2" charset="-78"/>
              </a:rPr>
              <a:t> ) </a:t>
            </a:r>
          </a:p>
          <a:p>
            <a:pPr algn="justLow" rtl="1"/>
            <a:r>
              <a:rPr lang="ar-SA" altLang="fa-IR" sz="2100" b="1">
                <a:solidFill>
                  <a:srgbClr val="3333FF"/>
                </a:solidFill>
                <a:cs typeface="Lotus" pitchFamily="2" charset="-78"/>
              </a:rPr>
              <a:t>نقطه </a:t>
            </a:r>
            <a:r>
              <a:rPr lang="en-US" altLang="fa-IR" sz="2100" b="1">
                <a:solidFill>
                  <a:srgbClr val="3333FF"/>
                </a:solidFill>
                <a:cs typeface="Lotus" pitchFamily="2" charset="-78"/>
              </a:rPr>
              <a:t>M</a:t>
            </a:r>
            <a:r>
              <a:rPr lang="ar-SA" altLang="fa-IR" sz="2100" b="1">
                <a:solidFill>
                  <a:srgbClr val="3333FF"/>
                </a:solidFill>
                <a:cs typeface="Lotus" pitchFamily="2" charset="-78"/>
              </a:rPr>
              <a:t>  نقطه اي است كه مجموع ارتفاع و بعد آن برابر عدد ثابت </a:t>
            </a:r>
            <a:r>
              <a:rPr lang="en-US" altLang="fa-IR" sz="2100" b="1">
                <a:solidFill>
                  <a:srgbClr val="3333FF"/>
                </a:solidFill>
                <a:cs typeface="Lotus" pitchFamily="2" charset="-78"/>
              </a:rPr>
              <a:t>K</a:t>
            </a:r>
            <a:r>
              <a:rPr lang="ar-SA" altLang="fa-IR" sz="2100" b="1">
                <a:solidFill>
                  <a:srgbClr val="3333FF"/>
                </a:solidFill>
                <a:cs typeface="Lotus" pitchFamily="2" charset="-78"/>
              </a:rPr>
              <a:t> است.</a:t>
            </a:r>
            <a:endParaRPr lang="fa-IR"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ChangeArrowheads="1"/>
          </p:cNvSpPr>
          <p:nvPr/>
        </p:nvSpPr>
        <p:spPr bwMode="auto">
          <a:xfrm>
            <a:off x="611188" y="765175"/>
            <a:ext cx="82089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500" b="1" i="1">
                <a:solidFill>
                  <a:srgbClr val="CC0000"/>
                </a:solidFill>
                <a:cs typeface="Lotus" pitchFamily="2" charset="-78"/>
              </a:rPr>
              <a:t>مشخص كردن نقطه اي بر خط </a:t>
            </a:r>
            <a:r>
              <a:rPr lang="en-US" altLang="fa-IR" sz="2500" b="1" i="1">
                <a:solidFill>
                  <a:srgbClr val="CC0000"/>
                </a:solidFill>
                <a:cs typeface="Lotus" pitchFamily="2" charset="-78"/>
              </a:rPr>
              <a:t>D</a:t>
            </a:r>
            <a:r>
              <a:rPr lang="ar-SA" altLang="fa-IR" sz="2500" b="1" i="1">
                <a:solidFill>
                  <a:srgbClr val="CC0000"/>
                </a:solidFill>
                <a:cs typeface="Lotus" pitchFamily="2" charset="-78"/>
              </a:rPr>
              <a:t>  كه تفاضل بعد و ارتفاع آن نقطه برابر عدد ثابت </a:t>
            </a:r>
            <a:r>
              <a:rPr lang="en-US" altLang="fa-IR" sz="2500" b="1" i="1">
                <a:solidFill>
                  <a:srgbClr val="CC0000"/>
                </a:solidFill>
                <a:cs typeface="Lotus" pitchFamily="2" charset="-78"/>
              </a:rPr>
              <a:t>K </a:t>
            </a:r>
            <a:r>
              <a:rPr lang="ar-SA" altLang="fa-IR" sz="2500" b="1" i="1">
                <a:solidFill>
                  <a:srgbClr val="CC0000"/>
                </a:solidFill>
                <a:cs typeface="Lotus" pitchFamily="2" charset="-78"/>
              </a:rPr>
              <a:t> باشد.</a:t>
            </a:r>
          </a:p>
          <a:p>
            <a:pPr algn="justLow" rtl="1"/>
            <a:r>
              <a:rPr lang="ar-SA" altLang="fa-IR" sz="2100" b="1">
                <a:solidFill>
                  <a:srgbClr val="3333FF"/>
                </a:solidFill>
                <a:cs typeface="Lotus" pitchFamily="2" charset="-78"/>
              </a:rPr>
              <a:t>خط </a:t>
            </a:r>
            <a:r>
              <a:rPr lang="en-US" altLang="fa-IR" sz="2100" b="1">
                <a:solidFill>
                  <a:srgbClr val="3333FF"/>
                </a:solidFill>
                <a:cs typeface="Lotus" pitchFamily="2" charset="-78"/>
              </a:rPr>
              <a:t>d</a:t>
            </a:r>
            <a:r>
              <a:rPr lang="ar-SA" altLang="fa-IR" sz="2100" b="1">
                <a:solidFill>
                  <a:srgbClr val="3333FF"/>
                </a:solidFill>
                <a:cs typeface="Lotus" pitchFamily="2" charset="-78"/>
              </a:rPr>
              <a:t> و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a:t>
            </a:r>
            <a:r>
              <a:rPr lang="en-US" altLang="fa-IR" sz="2100" b="1">
                <a:solidFill>
                  <a:srgbClr val="3333FF"/>
                </a:solidFill>
                <a:cs typeface="Lotus" pitchFamily="2" charset="-78"/>
              </a:rPr>
              <a:t>D </a:t>
            </a:r>
            <a:r>
              <a:rPr lang="ar-SA" altLang="fa-IR" sz="2100" b="1">
                <a:solidFill>
                  <a:srgbClr val="3333FF"/>
                </a:solidFill>
                <a:cs typeface="Lotus" pitchFamily="2" charset="-78"/>
              </a:rPr>
              <a:t> بر صفحات تصوير افقي و قائم مفروض است براي پيدا كردن </a:t>
            </a:r>
            <a:r>
              <a:rPr lang="fa-IR" altLang="fa-IR" sz="2100" b="1">
                <a:solidFill>
                  <a:srgbClr val="3333FF"/>
                </a:solidFill>
                <a:cs typeface="Lotus" pitchFamily="2" charset="-78"/>
              </a:rPr>
              <a:t> </a:t>
            </a:r>
            <a:r>
              <a:rPr lang="ar-SA" altLang="fa-IR" sz="2100" b="1">
                <a:solidFill>
                  <a:srgbClr val="3333FF"/>
                </a:solidFill>
                <a:cs typeface="Lotus" pitchFamily="2" charset="-78"/>
              </a:rPr>
              <a:t>نقطه اي بر روي آن كه تفاضل بعد و ارتفاع آن برابر عدد ثابت </a:t>
            </a:r>
            <a:r>
              <a:rPr lang="en-US" altLang="fa-IR" sz="2100" b="1">
                <a:solidFill>
                  <a:srgbClr val="3333FF"/>
                </a:solidFill>
                <a:cs typeface="Lotus" pitchFamily="2" charset="-78"/>
              </a:rPr>
              <a:t>K</a:t>
            </a:r>
            <a:r>
              <a:rPr lang="ar-SA" altLang="fa-IR" sz="2100" b="1">
                <a:solidFill>
                  <a:srgbClr val="3333FF"/>
                </a:solidFill>
                <a:cs typeface="Lotus" pitchFamily="2" charset="-78"/>
              </a:rPr>
              <a:t>  باشد به روش زير عمل مي كنيم:</a:t>
            </a:r>
          </a:p>
          <a:p>
            <a:pPr algn="justLow" rtl="1"/>
            <a:r>
              <a:rPr lang="ar-SA" altLang="fa-IR" sz="2100" b="1">
                <a:solidFill>
                  <a:srgbClr val="3333FF"/>
                </a:solidFill>
                <a:cs typeface="Lotus" pitchFamily="2" charset="-78"/>
              </a:rPr>
              <a:t>ابتدا خط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صفحه تصوير قائم امتداد مي دهيم تا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قطع كند.</a:t>
            </a:r>
          </a:p>
          <a:p>
            <a:pPr algn="justLow" rtl="1"/>
            <a:r>
              <a:rPr lang="ar-SA" altLang="fa-IR" sz="2100">
                <a:cs typeface="Lotus" pitchFamily="2" charset="-78"/>
              </a:rPr>
              <a:t> </a:t>
            </a:r>
            <a:endParaRPr lang="en-US" altLang="fa-IR" sz="2100">
              <a:cs typeface="Lotus" pitchFamily="2" charset="-78"/>
            </a:endParaRPr>
          </a:p>
        </p:txBody>
      </p:sp>
      <p:graphicFrame>
        <p:nvGraphicFramePr>
          <p:cNvPr id="146437" name="Object 5"/>
          <p:cNvGraphicFramePr>
            <a:graphicFrameLocks noGrp="1" noChangeAspect="1"/>
          </p:cNvGraphicFramePr>
          <p:nvPr>
            <p:ph/>
          </p:nvPr>
        </p:nvGraphicFramePr>
        <p:xfrm>
          <a:off x="1042988" y="3068638"/>
          <a:ext cx="4679950" cy="3413125"/>
        </p:xfrm>
        <a:graphic>
          <a:graphicData uri="http://schemas.openxmlformats.org/presentationml/2006/ole">
            <mc:AlternateContent xmlns:mc="http://schemas.openxmlformats.org/markup-compatibility/2006">
              <mc:Choice xmlns:v="urn:schemas-microsoft-com:vml" Requires="v">
                <p:oleObj spid="_x0000_s14644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2878" t="31006" r="44754" b="25621"/>
                      <a:stretch>
                        <a:fillRect/>
                      </a:stretch>
                    </p:blipFill>
                    <p:spPr bwMode="auto">
                      <a:xfrm>
                        <a:off x="1042988" y="3068638"/>
                        <a:ext cx="4679950" cy="341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17145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3"/>
          <p:cNvSpPr>
            <a:spLocks noChangeArrowheads="1"/>
          </p:cNvSpPr>
          <p:nvPr/>
        </p:nvSpPr>
        <p:spPr bwMode="auto">
          <a:xfrm>
            <a:off x="611188" y="1169988"/>
            <a:ext cx="82089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100" b="1">
                <a:solidFill>
                  <a:srgbClr val="3333FF"/>
                </a:solidFill>
                <a:cs typeface="Lotus" pitchFamily="2" charset="-78"/>
              </a:rPr>
              <a:t>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خطي رسم مي كنيم كه زاويه آن با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برابر زاويه خط '</a:t>
            </a:r>
            <a:r>
              <a:rPr lang="en-US" altLang="fa-IR" sz="2100" b="1">
                <a:solidFill>
                  <a:srgbClr val="3333FF"/>
                </a:solidFill>
                <a:cs typeface="Lotus" pitchFamily="2" charset="-78"/>
              </a:rPr>
              <a:t>d</a:t>
            </a:r>
            <a:r>
              <a:rPr lang="ar-SA" altLang="fa-IR" sz="2100" b="1">
                <a:solidFill>
                  <a:srgbClr val="3333FF"/>
                </a:solidFill>
                <a:cs typeface="Lotus" pitchFamily="2" charset="-78"/>
              </a:rPr>
              <a:t> با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باشد </a:t>
            </a:r>
            <a:r>
              <a:rPr lang="fa-IR" altLang="fa-IR" sz="2100" b="1">
                <a:solidFill>
                  <a:srgbClr val="3333FF"/>
                </a:solidFill>
                <a:cs typeface="Lotus" pitchFamily="2" charset="-78"/>
              </a:rPr>
              <a:t>       </a:t>
            </a:r>
            <a:r>
              <a:rPr lang="ar-SA" altLang="fa-IR" sz="2100" b="1">
                <a:solidFill>
                  <a:srgbClr val="3333FF"/>
                </a:solidFill>
                <a:cs typeface="Lotus" pitchFamily="2" charset="-78"/>
              </a:rPr>
              <a:t>( خط </a:t>
            </a:r>
            <a:r>
              <a:rPr lang="en-US" altLang="fa-IR" sz="2100" b="1">
                <a:solidFill>
                  <a:srgbClr val="3333FF"/>
                </a:solidFill>
                <a:cs typeface="Lotus" pitchFamily="2" charset="-78"/>
              </a:rPr>
              <a:t>L</a:t>
            </a:r>
            <a:r>
              <a:rPr lang="ar-SA" altLang="fa-IR" sz="2100" b="1">
                <a:solidFill>
                  <a:srgbClr val="3333FF"/>
                </a:solidFill>
                <a:cs typeface="Lotus" pitchFamily="2" charset="-78"/>
              </a:rPr>
              <a:t>)</a:t>
            </a:r>
          </a:p>
          <a:p>
            <a:pPr algn="justLow" rtl="1"/>
            <a:r>
              <a:rPr lang="ar-SA" altLang="fa-IR" sz="2100" b="1">
                <a:solidFill>
                  <a:srgbClr val="3333FF"/>
                </a:solidFill>
                <a:cs typeface="Lotus" pitchFamily="2" charset="-78"/>
              </a:rPr>
              <a:t> 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عمودي بر خط </a:t>
            </a:r>
            <a:r>
              <a:rPr lang="en-US" altLang="fa-IR" sz="2100" b="1">
                <a:solidFill>
                  <a:srgbClr val="3333FF"/>
                </a:solidFill>
                <a:cs typeface="Lotus" pitchFamily="2" charset="-78"/>
              </a:rPr>
              <a:t>xy </a:t>
            </a:r>
            <a:r>
              <a:rPr lang="ar-SA" altLang="fa-IR" sz="2100" b="1">
                <a:solidFill>
                  <a:srgbClr val="3333FF"/>
                </a:solidFill>
                <a:cs typeface="Lotus" pitchFamily="2" charset="-78"/>
              </a:rPr>
              <a:t> رسم مي كنيم</a:t>
            </a:r>
            <a:r>
              <a:rPr lang="fa-IR" altLang="fa-IR" sz="2100" b="1">
                <a:solidFill>
                  <a:srgbClr val="3333FF"/>
                </a:solidFill>
                <a:cs typeface="Lotus" pitchFamily="2" charset="-78"/>
              </a:rPr>
              <a:t> به</a:t>
            </a:r>
            <a:r>
              <a:rPr lang="ar-SA" altLang="fa-IR" sz="2100" b="1">
                <a:solidFill>
                  <a:srgbClr val="3333FF"/>
                </a:solidFill>
                <a:cs typeface="Lotus" pitchFamily="2" charset="-78"/>
              </a:rPr>
              <a:t> اندازه </a:t>
            </a:r>
            <a:r>
              <a:rPr lang="en-US" altLang="fa-IR" sz="2100" b="1">
                <a:solidFill>
                  <a:srgbClr val="3333FF"/>
                </a:solidFill>
                <a:cs typeface="Lotus" pitchFamily="2" charset="-78"/>
              </a:rPr>
              <a:t>K</a:t>
            </a:r>
            <a:endParaRPr lang="ar-SA" altLang="fa-IR" sz="2100" b="1">
              <a:solidFill>
                <a:srgbClr val="3333FF"/>
              </a:solidFill>
              <a:cs typeface="Lotus" pitchFamily="2" charset="-78"/>
            </a:endParaRPr>
          </a:p>
          <a:p>
            <a:pPr algn="justLow" rtl="1"/>
            <a:r>
              <a:rPr lang="ar-SA" altLang="fa-IR" sz="2100" b="1">
                <a:solidFill>
                  <a:srgbClr val="3333FF"/>
                </a:solidFill>
                <a:cs typeface="Lotus" pitchFamily="2" charset="-78"/>
              </a:rPr>
              <a:t> از نقطه</a:t>
            </a:r>
            <a:r>
              <a:rPr lang="en-US" altLang="fa-IR" sz="2100" b="1">
                <a:solidFill>
                  <a:srgbClr val="3333FF"/>
                </a:solidFill>
                <a:cs typeface="Lotus" pitchFamily="2" charset="-78"/>
              </a:rPr>
              <a:t>t</a:t>
            </a:r>
            <a:r>
              <a:rPr lang="ar-SA" altLang="fa-IR" sz="2100" b="1">
                <a:solidFill>
                  <a:srgbClr val="3333FF"/>
                </a:solidFill>
                <a:cs typeface="Lotus" pitchFamily="2" charset="-78"/>
              </a:rPr>
              <a:t> موازي خط </a:t>
            </a:r>
            <a:r>
              <a:rPr lang="en-US" altLang="fa-IR" sz="2100" b="1">
                <a:solidFill>
                  <a:srgbClr val="3333FF"/>
                </a:solidFill>
                <a:cs typeface="Lotus" pitchFamily="2" charset="-78"/>
              </a:rPr>
              <a:t>L</a:t>
            </a:r>
            <a:r>
              <a:rPr lang="ar-SA" altLang="fa-IR" sz="2100" b="1">
                <a:solidFill>
                  <a:srgbClr val="3333FF"/>
                </a:solidFill>
                <a:cs typeface="Lotus" pitchFamily="2" charset="-78"/>
              </a:rPr>
              <a:t>  رسم مي كنيم تا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m</a:t>
            </a:r>
            <a:r>
              <a:rPr lang="ar-SA" altLang="fa-IR" sz="2100" b="1">
                <a:solidFill>
                  <a:srgbClr val="3333FF"/>
                </a:solidFill>
                <a:cs typeface="Lotus" pitchFamily="2" charset="-78"/>
              </a:rPr>
              <a:t> قطع كند.</a:t>
            </a:r>
            <a:endParaRPr lang="en-US" altLang="fa-IR" sz="2100" b="1">
              <a:solidFill>
                <a:srgbClr val="3333FF"/>
              </a:solidFill>
              <a:cs typeface="Lotus" pitchFamily="2" charset="-78"/>
            </a:endParaRPr>
          </a:p>
          <a:p>
            <a:pPr algn="justLow" rtl="1"/>
            <a:r>
              <a:rPr lang="ar-SA" altLang="fa-IR" b="1">
                <a:solidFill>
                  <a:srgbClr val="3333FF"/>
                </a:solidFill>
              </a:rPr>
              <a:t>نقطه </a:t>
            </a:r>
            <a:r>
              <a:rPr lang="en-US" altLang="fa-IR" b="1">
                <a:solidFill>
                  <a:srgbClr val="3333FF"/>
                </a:solidFill>
              </a:rPr>
              <a:t>m</a:t>
            </a:r>
          </a:p>
        </p:txBody>
      </p:sp>
      <p:sp>
        <p:nvSpPr>
          <p:cNvPr id="377868" name="Rectangle 12"/>
          <p:cNvSpPr>
            <a:spLocks noChangeArrowheads="1"/>
          </p:cNvSpPr>
          <p:nvPr/>
        </p:nvSpPr>
        <p:spPr bwMode="auto">
          <a:xfrm>
            <a:off x="1835150" y="2492375"/>
            <a:ext cx="627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1"/>
            <a:r>
              <a:rPr lang="ar-SA" altLang="fa-IR" b="1" i="1">
                <a:solidFill>
                  <a:srgbClr val="3333FF"/>
                </a:solidFill>
              </a:rPr>
              <a:t>نقطه اي بر خط </a:t>
            </a:r>
            <a:r>
              <a:rPr lang="en-US" altLang="fa-IR" b="1" i="1">
                <a:solidFill>
                  <a:srgbClr val="3333FF"/>
                </a:solidFill>
              </a:rPr>
              <a:t>D</a:t>
            </a:r>
            <a:r>
              <a:rPr lang="fa-IR" altLang="fa-IR" b="1" i="1">
                <a:solidFill>
                  <a:srgbClr val="3333FF"/>
                </a:solidFill>
              </a:rPr>
              <a:t>است</a:t>
            </a:r>
            <a:r>
              <a:rPr lang="ar-SA" altLang="fa-IR" b="1" i="1">
                <a:solidFill>
                  <a:srgbClr val="3333FF"/>
                </a:solidFill>
              </a:rPr>
              <a:t>  كه تفاضل بعد و ارتفاع آن نقطه برابر عدد ثابت </a:t>
            </a:r>
            <a:r>
              <a:rPr lang="en-US" altLang="fa-IR" b="1" i="1">
                <a:solidFill>
                  <a:srgbClr val="3333FF"/>
                </a:solidFill>
              </a:rPr>
              <a:t>K </a:t>
            </a:r>
            <a:r>
              <a:rPr lang="ar-SA" altLang="fa-IR" b="1" i="1">
                <a:solidFill>
                  <a:srgbClr val="3333FF"/>
                </a:solidFill>
              </a:rPr>
              <a:t> باشد.</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ChangeArrowheads="1"/>
          </p:cNvSpPr>
          <p:nvPr/>
        </p:nvSpPr>
        <p:spPr bwMode="auto">
          <a:xfrm>
            <a:off x="468313" y="666750"/>
            <a:ext cx="83518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500" b="1" i="1">
                <a:solidFill>
                  <a:srgbClr val="CC0000"/>
                </a:solidFill>
                <a:cs typeface="Lotus" pitchFamily="2" charset="-78"/>
              </a:rPr>
              <a:t>مشخص كردن نقطه بر خط </a:t>
            </a:r>
            <a:r>
              <a:rPr lang="en-US" altLang="fa-IR" sz="2500" b="1" i="1">
                <a:solidFill>
                  <a:srgbClr val="CC0000"/>
                </a:solidFill>
                <a:cs typeface="Lotus" pitchFamily="2" charset="-78"/>
              </a:rPr>
              <a:t>D</a:t>
            </a:r>
            <a:r>
              <a:rPr lang="ar-SA" altLang="fa-IR" sz="2500" b="1" i="1">
                <a:solidFill>
                  <a:srgbClr val="CC0000"/>
                </a:solidFill>
                <a:cs typeface="Lotus" pitchFamily="2" charset="-78"/>
              </a:rPr>
              <a:t> كه نسبت بعـد با ارتفـاع آن برابر عدد ثابت </a:t>
            </a:r>
            <a:r>
              <a:rPr lang="en-US" altLang="fa-IR" sz="2500" b="1" i="1">
                <a:solidFill>
                  <a:srgbClr val="CC0000"/>
                </a:solidFill>
                <a:cs typeface="Lotus" pitchFamily="2" charset="-78"/>
              </a:rPr>
              <a:t>K</a:t>
            </a:r>
            <a:r>
              <a:rPr lang="ar-SA" altLang="fa-IR" sz="2500" b="1" i="1">
                <a:solidFill>
                  <a:srgbClr val="CC0000"/>
                </a:solidFill>
                <a:cs typeface="Lotus" pitchFamily="2" charset="-78"/>
              </a:rPr>
              <a:t> باشد (</a:t>
            </a:r>
            <a:r>
              <a:rPr lang="en-US" altLang="fa-IR" sz="2500" b="1" i="1">
                <a:solidFill>
                  <a:srgbClr val="CC0000"/>
                </a:solidFill>
                <a:cs typeface="Lotus" pitchFamily="2" charset="-78"/>
              </a:rPr>
              <a:t>e/h=K</a:t>
            </a:r>
            <a:r>
              <a:rPr lang="ar-SA" altLang="fa-IR" sz="2500" b="1" i="1">
                <a:solidFill>
                  <a:srgbClr val="CC0000"/>
                </a:solidFill>
                <a:cs typeface="Lotus" pitchFamily="2" charset="-78"/>
              </a:rPr>
              <a:t> ) </a:t>
            </a:r>
          </a:p>
          <a:p>
            <a:pPr algn="justLow" rtl="1"/>
            <a:endParaRPr lang="fa-IR" altLang="fa-IR" sz="2500" i="1">
              <a:solidFill>
                <a:srgbClr val="CC0000"/>
              </a:solidFill>
              <a:cs typeface="Lotus" pitchFamily="2" charset="-78"/>
            </a:endParaRPr>
          </a:p>
          <a:p>
            <a:pPr algn="justLow" rtl="1"/>
            <a:r>
              <a:rPr lang="ar-SA" altLang="fa-IR" sz="2100" b="1">
                <a:solidFill>
                  <a:srgbClr val="3333FF"/>
                </a:solidFill>
                <a:cs typeface="Lotus" pitchFamily="2" charset="-78"/>
              </a:rPr>
              <a:t>خط </a:t>
            </a:r>
            <a:r>
              <a:rPr lang="en-US" altLang="fa-IR" sz="2100" b="1">
                <a:solidFill>
                  <a:srgbClr val="3333FF"/>
                </a:solidFill>
                <a:cs typeface="Lotus" pitchFamily="2" charset="-78"/>
              </a:rPr>
              <a:t>d</a:t>
            </a:r>
            <a:r>
              <a:rPr lang="ar-SA" altLang="fa-IR" sz="2100" b="1">
                <a:solidFill>
                  <a:srgbClr val="3333FF"/>
                </a:solidFill>
                <a:cs typeface="Lotus" pitchFamily="2" charset="-78"/>
              </a:rPr>
              <a:t> و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 </a:t>
            </a:r>
            <a:r>
              <a:rPr lang="ar-SA" altLang="fa-IR" sz="2100" b="1">
                <a:solidFill>
                  <a:srgbClr val="3333FF"/>
                </a:solidFill>
                <a:cs typeface="Lotus" pitchFamily="2" charset="-78"/>
              </a:rPr>
              <a:t>بر صفحات تصوير افقي و قائم مفروض است براي پيدا كردن نقطه اي</a:t>
            </a:r>
            <a:endParaRPr lang="fa-IR" altLang="fa-IR" sz="2100" b="1">
              <a:solidFill>
                <a:srgbClr val="3333FF"/>
              </a:solidFill>
              <a:cs typeface="Lotus" pitchFamily="2" charset="-78"/>
            </a:endParaRPr>
          </a:p>
          <a:p>
            <a:pPr algn="justLow" rtl="1"/>
            <a:r>
              <a:rPr lang="ar-SA" altLang="fa-IR" sz="2100" b="1">
                <a:solidFill>
                  <a:srgbClr val="3333FF"/>
                </a:solidFill>
                <a:cs typeface="Lotus" pitchFamily="2" charset="-78"/>
              </a:rPr>
              <a:t> بر روي </a:t>
            </a:r>
            <a:r>
              <a:rPr lang="en-US" altLang="fa-IR" sz="2100" b="1">
                <a:solidFill>
                  <a:srgbClr val="3333FF"/>
                </a:solidFill>
                <a:cs typeface="Lotus" pitchFamily="2" charset="-78"/>
              </a:rPr>
              <a:t>D</a:t>
            </a:r>
            <a:r>
              <a:rPr lang="fa-IR" altLang="fa-IR" sz="2100" b="1">
                <a:solidFill>
                  <a:srgbClr val="3333FF"/>
                </a:solidFill>
                <a:cs typeface="Lotus" pitchFamily="2" charset="-78"/>
              </a:rPr>
              <a:t> </a:t>
            </a:r>
            <a:r>
              <a:rPr lang="ar-SA" altLang="fa-IR" sz="2100" b="1">
                <a:solidFill>
                  <a:srgbClr val="3333FF"/>
                </a:solidFill>
                <a:cs typeface="Lotus" pitchFamily="2" charset="-78"/>
              </a:rPr>
              <a:t>كه نسبت بعد و ارتفاع آن برابر عدد ثابت </a:t>
            </a:r>
            <a:r>
              <a:rPr lang="en-US" altLang="fa-IR" sz="2100" b="1">
                <a:solidFill>
                  <a:srgbClr val="3333FF"/>
                </a:solidFill>
                <a:cs typeface="Lotus" pitchFamily="2" charset="-78"/>
              </a:rPr>
              <a:t>K</a:t>
            </a:r>
            <a:r>
              <a:rPr lang="ar-SA" altLang="fa-IR" sz="2100" b="1">
                <a:solidFill>
                  <a:srgbClr val="3333FF"/>
                </a:solidFill>
                <a:cs typeface="Lotus" pitchFamily="2" charset="-78"/>
              </a:rPr>
              <a:t>  باشد به طريق زير عمل مي كنيم:</a:t>
            </a:r>
          </a:p>
          <a:p>
            <a:pPr algn="justLow" rtl="1"/>
            <a:r>
              <a:rPr lang="fa-IR" altLang="fa-IR" sz="2100" b="1">
                <a:solidFill>
                  <a:srgbClr val="3333FF"/>
                </a:solidFill>
                <a:cs typeface="Lotus" pitchFamily="2" charset="-78"/>
              </a:rPr>
              <a:t>1ـ </a:t>
            </a:r>
            <a:r>
              <a:rPr lang="ar-SA" altLang="fa-IR" sz="2100" b="1">
                <a:solidFill>
                  <a:srgbClr val="3333FF"/>
                </a:solidFill>
                <a:cs typeface="Lotus" pitchFamily="2" charset="-78"/>
              </a:rPr>
              <a:t>ابتدا خط '</a:t>
            </a:r>
            <a:r>
              <a:rPr lang="en-US" altLang="fa-IR" sz="2100" b="1">
                <a:solidFill>
                  <a:srgbClr val="3333FF"/>
                </a:solidFill>
                <a:cs typeface="Lotus" pitchFamily="2" charset="-78"/>
              </a:rPr>
              <a:t>d</a:t>
            </a:r>
            <a:r>
              <a:rPr lang="ar-SA" altLang="fa-IR" sz="2100" b="1">
                <a:solidFill>
                  <a:srgbClr val="3333FF"/>
                </a:solidFill>
                <a:cs typeface="Lotus" pitchFamily="2" charset="-78"/>
              </a:rPr>
              <a:t> تصوير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صفحه تصوير قائم امتداد مي دهيم تا خط </a:t>
            </a:r>
            <a:r>
              <a:rPr lang="en-US" altLang="fa-IR" sz="2100" b="1">
                <a:solidFill>
                  <a:srgbClr val="3333FF"/>
                </a:solidFill>
                <a:cs typeface="Lotus" pitchFamily="2" charset="-78"/>
              </a:rPr>
              <a:t>xy</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قطع كند.</a:t>
            </a:r>
            <a:r>
              <a:rPr lang="en-US" altLang="fa-IR" sz="2100" b="1">
                <a:solidFill>
                  <a:srgbClr val="3333FF"/>
                </a:solidFill>
                <a:cs typeface="Lotus" pitchFamily="2" charset="-78"/>
              </a:rPr>
              <a:t> </a:t>
            </a:r>
            <a:endParaRPr lang="ar-SA" altLang="fa-IR" sz="2100" b="1">
              <a:solidFill>
                <a:srgbClr val="3333FF"/>
              </a:solidFill>
              <a:cs typeface="Lotus" pitchFamily="2" charset="-78"/>
            </a:endParaRPr>
          </a:p>
        </p:txBody>
      </p:sp>
      <p:graphicFrame>
        <p:nvGraphicFramePr>
          <p:cNvPr id="147461" name="Object 5"/>
          <p:cNvGraphicFramePr>
            <a:graphicFrameLocks noGrp="1" noChangeAspect="1"/>
          </p:cNvGraphicFramePr>
          <p:nvPr>
            <p:ph/>
          </p:nvPr>
        </p:nvGraphicFramePr>
        <p:xfrm>
          <a:off x="611188" y="3644900"/>
          <a:ext cx="4752975" cy="2808288"/>
        </p:xfrm>
        <a:graphic>
          <a:graphicData uri="http://schemas.openxmlformats.org/presentationml/2006/ole">
            <mc:AlternateContent xmlns:mc="http://schemas.openxmlformats.org/markup-compatibility/2006">
              <mc:Choice xmlns:v="urn:schemas-microsoft-com:vml" Requires="v">
                <p:oleObj spid="_x0000_s14746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9368" t="21332" r="22878" b="15982"/>
                      <a:stretch>
                        <a:fillRect/>
                      </a:stretch>
                    </p:blipFill>
                    <p:spPr bwMode="auto">
                      <a:xfrm>
                        <a:off x="611188" y="3644900"/>
                        <a:ext cx="4752975"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1" name="Rectangle 3"/>
          <p:cNvSpPr>
            <a:spLocks noChangeArrowheads="1"/>
          </p:cNvSpPr>
          <p:nvPr/>
        </p:nvSpPr>
        <p:spPr bwMode="auto">
          <a:xfrm>
            <a:off x="468313" y="620713"/>
            <a:ext cx="83518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fa-IR" altLang="fa-IR" sz="2100" b="1">
                <a:solidFill>
                  <a:srgbClr val="3333FF"/>
                </a:solidFill>
                <a:cs typeface="Lotus" pitchFamily="2" charset="-78"/>
              </a:rPr>
              <a:t>2ـ </a:t>
            </a:r>
            <a:r>
              <a:rPr lang="ar-SA" altLang="fa-IR" sz="2100" b="1">
                <a:solidFill>
                  <a:srgbClr val="3333FF"/>
                </a:solidFill>
                <a:cs typeface="Lotus" pitchFamily="2" charset="-78"/>
              </a:rPr>
              <a:t> در صفحه قائم تصوير خط موازي محور </a:t>
            </a:r>
            <a:r>
              <a:rPr lang="en-US" altLang="fa-IR" sz="2100" b="1">
                <a:solidFill>
                  <a:srgbClr val="3333FF"/>
                </a:solidFill>
                <a:cs typeface="Lotus" pitchFamily="2" charset="-78"/>
              </a:rPr>
              <a:t>xy</a:t>
            </a:r>
            <a:r>
              <a:rPr lang="ar-SA" altLang="fa-IR" sz="2100" b="1">
                <a:solidFill>
                  <a:srgbClr val="3333FF"/>
                </a:solidFill>
                <a:cs typeface="Lotus" pitchFamily="2" charset="-78"/>
              </a:rPr>
              <a:t>  به ارتفاع يك واحد رسم مي كنيم تا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n</a:t>
            </a:r>
            <a:r>
              <a:rPr lang="ar-SA" altLang="fa-IR" sz="2100" b="1">
                <a:solidFill>
                  <a:srgbClr val="3333FF"/>
                </a:solidFill>
                <a:cs typeface="Lotus" pitchFamily="2" charset="-78"/>
              </a:rPr>
              <a:t>  قطع كند.</a:t>
            </a:r>
          </a:p>
          <a:p>
            <a:pPr algn="justLow" rtl="1"/>
            <a:r>
              <a:rPr lang="fa-IR" altLang="fa-IR" sz="2100" b="1">
                <a:solidFill>
                  <a:srgbClr val="3333FF"/>
                </a:solidFill>
                <a:cs typeface="Lotus" pitchFamily="2" charset="-78"/>
              </a:rPr>
              <a:t>3ـ </a:t>
            </a:r>
            <a:r>
              <a:rPr lang="ar-SA" altLang="fa-IR" sz="2100" b="1">
                <a:solidFill>
                  <a:srgbClr val="3333FF"/>
                </a:solidFill>
                <a:cs typeface="Lotus" pitchFamily="2" charset="-78"/>
              </a:rPr>
              <a:t> از '</a:t>
            </a:r>
            <a:r>
              <a:rPr lang="en-US" altLang="fa-IR" sz="2100" b="1">
                <a:solidFill>
                  <a:srgbClr val="3333FF"/>
                </a:solidFill>
                <a:cs typeface="Lotus" pitchFamily="2" charset="-78"/>
              </a:rPr>
              <a:t>n</a:t>
            </a:r>
            <a:r>
              <a:rPr lang="ar-SA" altLang="fa-IR" sz="2100" b="1">
                <a:solidFill>
                  <a:srgbClr val="3333FF"/>
                </a:solidFill>
                <a:cs typeface="Lotus" pitchFamily="2" charset="-78"/>
              </a:rPr>
              <a:t>  عمودي برخط </a:t>
            </a:r>
            <a:r>
              <a:rPr lang="en-US" altLang="fa-IR" sz="2100" b="1">
                <a:solidFill>
                  <a:srgbClr val="3333FF"/>
                </a:solidFill>
                <a:cs typeface="Lotus" pitchFamily="2" charset="-78"/>
              </a:rPr>
              <a:t>xy</a:t>
            </a:r>
            <a:r>
              <a:rPr lang="ar-SA" altLang="fa-IR" sz="2100" b="1">
                <a:solidFill>
                  <a:srgbClr val="3333FF"/>
                </a:solidFill>
                <a:cs typeface="Lotus" pitchFamily="2" charset="-78"/>
              </a:rPr>
              <a:t>  رسم نموده و به اندازه عدد ثابت </a:t>
            </a:r>
            <a:r>
              <a:rPr lang="en-US" altLang="fa-IR" sz="2100" b="1">
                <a:solidFill>
                  <a:srgbClr val="3333FF"/>
                </a:solidFill>
                <a:cs typeface="Lotus" pitchFamily="2" charset="-78"/>
              </a:rPr>
              <a:t>K</a:t>
            </a:r>
            <a:r>
              <a:rPr lang="ar-SA" altLang="fa-IR" sz="2100" b="1">
                <a:solidFill>
                  <a:srgbClr val="3333FF"/>
                </a:solidFill>
                <a:cs typeface="Lotus" pitchFamily="2" charset="-78"/>
              </a:rPr>
              <a:t>  امتداد مي دهيم (</a:t>
            </a:r>
            <a:r>
              <a:rPr lang="en-US" altLang="fa-IR" sz="2100" b="1">
                <a:solidFill>
                  <a:srgbClr val="3333FF"/>
                </a:solidFill>
                <a:cs typeface="Lotus" pitchFamily="2" charset="-78"/>
              </a:rPr>
              <a:t>n</a:t>
            </a:r>
            <a:r>
              <a:rPr lang="ar-SA" altLang="fa-IR" sz="2100" b="1">
                <a:solidFill>
                  <a:srgbClr val="3333FF"/>
                </a:solidFill>
                <a:cs typeface="Lotus" pitchFamily="2" charset="-78"/>
              </a:rPr>
              <a:t>)</a:t>
            </a:r>
          </a:p>
          <a:p>
            <a:pPr algn="justLow" rtl="1"/>
            <a:r>
              <a:rPr lang="fa-IR" altLang="fa-IR" sz="2100" b="1">
                <a:solidFill>
                  <a:srgbClr val="3333FF"/>
                </a:solidFill>
                <a:cs typeface="Lotus" pitchFamily="2" charset="-78"/>
              </a:rPr>
              <a:t>4ـ </a:t>
            </a:r>
            <a:r>
              <a:rPr lang="ar-SA" altLang="fa-IR" sz="2100" b="1">
                <a:solidFill>
                  <a:srgbClr val="3333FF"/>
                </a:solidFill>
                <a:cs typeface="Lotus" pitchFamily="2" charset="-78"/>
              </a:rPr>
              <a:t> از نقطه ‘</a:t>
            </a:r>
            <a:r>
              <a:rPr lang="en-US" altLang="fa-IR" sz="2100" b="1">
                <a:solidFill>
                  <a:srgbClr val="3333FF"/>
                </a:solidFill>
                <a:cs typeface="Lotus" pitchFamily="2" charset="-78"/>
              </a:rPr>
              <a:t>t</a:t>
            </a:r>
            <a:r>
              <a:rPr lang="ar-SA" altLang="fa-IR" sz="2100" b="1">
                <a:solidFill>
                  <a:srgbClr val="3333FF"/>
                </a:solidFill>
                <a:cs typeface="Lotus" pitchFamily="2" charset="-78"/>
              </a:rPr>
              <a:t> به نقطه </a:t>
            </a:r>
            <a:r>
              <a:rPr lang="en-US" altLang="fa-IR" sz="2100" b="1">
                <a:solidFill>
                  <a:srgbClr val="3333FF"/>
                </a:solidFill>
                <a:cs typeface="Lotus" pitchFamily="2" charset="-78"/>
              </a:rPr>
              <a:t>n</a:t>
            </a:r>
            <a:r>
              <a:rPr lang="ar-SA" altLang="fa-IR" sz="2100" b="1">
                <a:solidFill>
                  <a:srgbClr val="3333FF"/>
                </a:solidFill>
                <a:cs typeface="Lotus" pitchFamily="2" charset="-78"/>
              </a:rPr>
              <a:t>  وصل نموده و امتداد مي دهيم تا خط </a:t>
            </a:r>
            <a:r>
              <a:rPr lang="en-US" altLang="fa-IR" sz="2100" b="1">
                <a:solidFill>
                  <a:srgbClr val="3333FF"/>
                </a:solidFill>
                <a:cs typeface="Lotus" pitchFamily="2" charset="-78"/>
              </a:rPr>
              <a:t>d</a:t>
            </a:r>
            <a:r>
              <a:rPr lang="ar-SA" altLang="fa-IR" sz="2100" b="1">
                <a:solidFill>
                  <a:srgbClr val="3333FF"/>
                </a:solidFill>
                <a:cs typeface="Lotus" pitchFamily="2" charset="-78"/>
              </a:rPr>
              <a:t> را در نقطه </a:t>
            </a:r>
            <a:r>
              <a:rPr lang="en-US" altLang="fa-IR" sz="2100" b="1">
                <a:solidFill>
                  <a:srgbClr val="3333FF"/>
                </a:solidFill>
                <a:cs typeface="Lotus" pitchFamily="2" charset="-78"/>
              </a:rPr>
              <a:t>m</a:t>
            </a:r>
            <a:r>
              <a:rPr lang="ar-SA" altLang="fa-IR" sz="2100" b="1">
                <a:solidFill>
                  <a:srgbClr val="3333FF"/>
                </a:solidFill>
                <a:cs typeface="Lotus" pitchFamily="2" charset="-78"/>
              </a:rPr>
              <a:t> قطع كند.</a:t>
            </a:r>
          </a:p>
          <a:p>
            <a:pPr algn="justLow" rtl="1"/>
            <a:r>
              <a:rPr lang="fa-IR" altLang="fa-IR" sz="2100" b="1">
                <a:solidFill>
                  <a:srgbClr val="3333FF"/>
                </a:solidFill>
                <a:cs typeface="Lotus" pitchFamily="2" charset="-78"/>
              </a:rPr>
              <a:t>5ـ</a:t>
            </a:r>
            <a:r>
              <a:rPr lang="ar-SA" altLang="fa-IR" sz="2100" b="1">
                <a:solidFill>
                  <a:srgbClr val="3333FF"/>
                </a:solidFill>
                <a:cs typeface="Lotus" pitchFamily="2" charset="-78"/>
              </a:rPr>
              <a:t> تصوير نقطه </a:t>
            </a:r>
            <a:r>
              <a:rPr lang="en-US" altLang="fa-IR" sz="2100" b="1">
                <a:solidFill>
                  <a:srgbClr val="3333FF"/>
                </a:solidFill>
                <a:cs typeface="Lotus" pitchFamily="2" charset="-78"/>
              </a:rPr>
              <a:t>m</a:t>
            </a:r>
            <a:r>
              <a:rPr lang="ar-SA" altLang="fa-IR" sz="2100" b="1">
                <a:solidFill>
                  <a:srgbClr val="3333FF"/>
                </a:solidFill>
                <a:cs typeface="Lotus" pitchFamily="2" charset="-78"/>
              </a:rPr>
              <a:t>  را بر روي خط '</a:t>
            </a:r>
            <a:r>
              <a:rPr lang="en-US" altLang="fa-IR" sz="2100" b="1">
                <a:solidFill>
                  <a:srgbClr val="3333FF"/>
                </a:solidFill>
                <a:cs typeface="Lotus" pitchFamily="2" charset="-78"/>
              </a:rPr>
              <a:t>d</a:t>
            </a:r>
            <a:r>
              <a:rPr lang="ar-SA" altLang="fa-IR" sz="2100" b="1">
                <a:solidFill>
                  <a:srgbClr val="3333FF"/>
                </a:solidFill>
                <a:cs typeface="Lotus" pitchFamily="2" charset="-78"/>
              </a:rPr>
              <a:t>  به دست مي آوريم ('</a:t>
            </a:r>
            <a:r>
              <a:rPr lang="en-US" altLang="fa-IR" sz="2100" b="1">
                <a:solidFill>
                  <a:srgbClr val="3333FF"/>
                </a:solidFill>
                <a:cs typeface="Lotus" pitchFamily="2" charset="-78"/>
              </a:rPr>
              <a:t>m</a:t>
            </a:r>
            <a:r>
              <a:rPr lang="ar-SA" altLang="fa-IR" sz="2100" b="1">
                <a:solidFill>
                  <a:srgbClr val="3333FF"/>
                </a:solidFill>
                <a:cs typeface="Lotus" pitchFamily="2" charset="-78"/>
              </a:rPr>
              <a:t>)</a:t>
            </a:r>
          </a:p>
          <a:p>
            <a:pPr algn="justLow" rtl="1"/>
            <a:r>
              <a:rPr lang="ar-SA" altLang="fa-IR" sz="2100" b="1">
                <a:solidFill>
                  <a:srgbClr val="3333FF"/>
                </a:solidFill>
                <a:cs typeface="Lotus" pitchFamily="2" charset="-78"/>
              </a:rPr>
              <a:t>نقطه </a:t>
            </a:r>
            <a:r>
              <a:rPr lang="en-US" altLang="fa-IR" sz="2100" b="1">
                <a:solidFill>
                  <a:srgbClr val="3333FF"/>
                </a:solidFill>
                <a:cs typeface="Lotus" pitchFamily="2" charset="-78"/>
              </a:rPr>
              <a:t>M</a:t>
            </a:r>
            <a:r>
              <a:rPr lang="ar-SA" altLang="fa-IR" sz="2100" b="1">
                <a:solidFill>
                  <a:srgbClr val="3333FF"/>
                </a:solidFill>
                <a:cs typeface="Lotus" pitchFamily="2" charset="-78"/>
              </a:rPr>
              <a:t> نقطه اي است كه نسبت بعد به ارتفاع آن برابر </a:t>
            </a:r>
            <a:r>
              <a:rPr lang="en-US" altLang="fa-IR" sz="2100" b="1">
                <a:solidFill>
                  <a:srgbClr val="3333FF"/>
                </a:solidFill>
                <a:cs typeface="Lotus" pitchFamily="2" charset="-78"/>
              </a:rPr>
              <a:t>K</a:t>
            </a:r>
            <a:r>
              <a:rPr lang="ar-SA" altLang="fa-IR" sz="2100" b="1">
                <a:solidFill>
                  <a:srgbClr val="3333FF"/>
                </a:solidFill>
                <a:cs typeface="Lotus" pitchFamily="2" charset="-78"/>
              </a:rPr>
              <a:t>  است.</a:t>
            </a:r>
          </a:p>
          <a:p>
            <a:pPr algn="justLow" rtl="1"/>
            <a:r>
              <a:rPr lang="ar-SA" altLang="fa-IR" sz="2100" b="1">
                <a:solidFill>
                  <a:srgbClr val="3333FF"/>
                </a:solidFill>
                <a:cs typeface="Lotus" pitchFamily="2" charset="-78"/>
              </a:rPr>
              <a:t/>
            </a:r>
            <a:br>
              <a:rPr lang="ar-SA" altLang="fa-IR" sz="2100" b="1">
                <a:solidFill>
                  <a:srgbClr val="3333FF"/>
                </a:solidFill>
                <a:cs typeface="Lotus" pitchFamily="2" charset="-78"/>
              </a:rPr>
            </a:b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4627" name="Rectangle 3"/>
          <p:cNvSpPr>
            <a:spLocks noChangeArrowheads="1"/>
          </p:cNvSpPr>
          <p:nvPr/>
        </p:nvSpPr>
        <p:spPr bwMode="auto">
          <a:xfrm>
            <a:off x="827088" y="8826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رسم تصاوير صفحه روي صفحات تصوير</a:t>
            </a:r>
            <a:endParaRPr lang="fa-IR" altLang="fa-IR" sz="2500" b="1" i="1">
              <a:solidFill>
                <a:srgbClr val="CC0000"/>
              </a:solidFill>
              <a:cs typeface="Lotus" pitchFamily="2" charset="-78"/>
            </a:endParaRPr>
          </a:p>
          <a:p>
            <a:pPr rtl="1"/>
            <a:endParaRPr lang="en-US" altLang="fa-IR" sz="2500" b="1" i="1">
              <a:solidFill>
                <a:srgbClr val="CC0000"/>
              </a:solidFill>
              <a:cs typeface="Lotus" pitchFamily="2" charset="-78"/>
            </a:endParaRPr>
          </a:p>
          <a:p>
            <a:pPr rtl="1"/>
            <a:r>
              <a:rPr lang="ar-SA" altLang="fa-IR" sz="2100" b="1">
                <a:solidFill>
                  <a:srgbClr val="3333FF"/>
                </a:solidFill>
                <a:cs typeface="Lotus" pitchFamily="2" charset="-78"/>
              </a:rPr>
              <a:t>رسم تصاوير صفحاتي كه به خطوط مستقيم محدود باشند با تصوير كردن خطوط مشخص مي گردد، يعني پس از تصوير كردن نقاط رأس با وصل كردن اين نقاط و كشيدن خط مي توان شكل فوق را رسم كرد.</a:t>
            </a:r>
          </a:p>
          <a:p>
            <a:pPr rtl="1"/>
            <a:r>
              <a:rPr lang="ar-SA" altLang="fa-IR" sz="2100" b="1">
                <a:solidFill>
                  <a:srgbClr val="3333FF"/>
                </a:solidFill>
                <a:cs typeface="Lotus" pitchFamily="2" charset="-78"/>
              </a:rPr>
              <a:t>مثال: اگر صفحه مربع </a:t>
            </a:r>
            <a:r>
              <a:rPr lang="en-US" altLang="fa-IR" sz="2100" b="1">
                <a:solidFill>
                  <a:srgbClr val="3333FF"/>
                </a:solidFill>
                <a:cs typeface="Lotus" pitchFamily="2" charset="-78"/>
              </a:rPr>
              <a:t>ABCD</a:t>
            </a:r>
            <a:r>
              <a:rPr lang="ar-SA" altLang="fa-IR" sz="2100" b="1">
                <a:solidFill>
                  <a:srgbClr val="3333FF"/>
                </a:solidFill>
                <a:cs typeface="Lotus" pitchFamily="2" charset="-78"/>
              </a:rPr>
              <a:t> را در نظر بگيريم تصاوير اين نقاط را بر روي صفحات تصوير مشخص نماييد.</a:t>
            </a:r>
          </a:p>
          <a:p>
            <a:pPr rtl="1"/>
            <a:r>
              <a:rPr lang="ar-SA" altLang="fa-IR" sz="2100" b="1">
                <a:solidFill>
                  <a:srgbClr val="3333FF"/>
                </a:solidFill>
                <a:cs typeface="Lotus" pitchFamily="2" charset="-78"/>
              </a:rPr>
              <a:t> </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79" name="Rectangle 3"/>
          <p:cNvSpPr>
            <a:spLocks noChangeArrowheads="1"/>
          </p:cNvSpPr>
          <p:nvPr/>
        </p:nvSpPr>
        <p:spPr bwMode="auto">
          <a:xfrm>
            <a:off x="571500" y="620713"/>
            <a:ext cx="81041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latin typeface="Times New Roman" pitchFamily="18" charset="0"/>
                <a:cs typeface="Lotus" pitchFamily="2" charset="-78"/>
              </a:rPr>
              <a:t>خط كش</a:t>
            </a:r>
            <a:r>
              <a:rPr lang="en-US" altLang="fa-IR" sz="2500" b="1" i="1">
                <a:solidFill>
                  <a:srgbClr val="CC0000"/>
                </a:solidFill>
                <a:latin typeface="Times New Roman" pitchFamily="18" charset="0"/>
                <a:cs typeface="Lotus" pitchFamily="2" charset="-78"/>
              </a:rPr>
              <a:t> T </a:t>
            </a:r>
          </a:p>
          <a:p>
            <a:pPr algn="justLow"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اين نوع خط كش كه به شكل</a:t>
            </a:r>
            <a:r>
              <a:rPr lang="en-US" altLang="fa-IR" sz="2100" b="1">
                <a:solidFill>
                  <a:srgbClr val="3333FF"/>
                </a:solidFill>
                <a:latin typeface="Times New Roman" pitchFamily="18" charset="0"/>
                <a:cs typeface="Lotus" pitchFamily="2" charset="-78"/>
              </a:rPr>
              <a:t> T </a:t>
            </a:r>
            <a:r>
              <a:rPr lang="ar-SA" altLang="fa-IR" sz="2100" b="1">
                <a:solidFill>
                  <a:srgbClr val="3333FF"/>
                </a:solidFill>
                <a:latin typeface="Times New Roman" pitchFamily="18" charset="0"/>
                <a:cs typeface="Lotus" pitchFamily="2" charset="-78"/>
              </a:rPr>
              <a:t>انگليسي بوده به جنس هاي پلاستيكي و يا چوبي به چشم مي خورند و عموماً جهت ترسيم خطوط با زاويه 90 درجه بكار مي روند. البته با قرار گرفتن گونيا بر روي لبه آن طراح قادر به ترسيم خطوط زاويه دار نيز مي باشد نجوه استفاده از آن نيز بدين ترتيب است كه تيغه كوچك بالاي آن را بر روي لبه تخته رسم گذاشته، خطوط مورد نظر را رسم مي نماييم همچنين با قرار دادن گونيا بر روي لبه آن قادر به ترسيم خطوط با زواياي ديگر نيز مي باشيم</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cs typeface="Lotus" pitchFamily="2" charset="-78"/>
            </a:endParaRPr>
          </a:p>
        </p:txBody>
      </p:sp>
      <p:pic>
        <p:nvPicPr>
          <p:cNvPr id="331780" name="Picture 4" descr="0001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3716338"/>
            <a:ext cx="5949950" cy="22558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9"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براي تعيين اين صفحات ابتدا تصوير نقاط رأس را بر روي صفحات مشخص نموده و به ترتيب نامگذاري مي نماييم تصوير نقاط بر روي صفحه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 به نام </a:t>
            </a:r>
            <a:r>
              <a:rPr lang="en-US" altLang="fa-IR" sz="2100" b="1">
                <a:solidFill>
                  <a:srgbClr val="3333FF"/>
                </a:solidFill>
                <a:cs typeface="Lotus" pitchFamily="2" charset="-78"/>
              </a:rPr>
              <a:t>a,b,c,d</a:t>
            </a:r>
            <a:r>
              <a:rPr lang="ar-SA" altLang="fa-IR" sz="2100" b="1">
                <a:solidFill>
                  <a:srgbClr val="3333FF"/>
                </a:solidFill>
                <a:cs typeface="Lotus" pitchFamily="2" charset="-78"/>
              </a:rPr>
              <a:t> و بر روي صفحه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,c</a:t>
            </a:r>
            <a:r>
              <a:rPr lang="en-US" altLang="fa-IR" sz="2100" b="1">
                <a:solidFill>
                  <a:srgbClr val="3333FF"/>
                </a:solidFill>
              </a:rPr>
              <a:t>′</a:t>
            </a:r>
            <a:r>
              <a:rPr lang="en-US" altLang="fa-IR" sz="2100" b="1">
                <a:solidFill>
                  <a:srgbClr val="3333FF"/>
                </a:solidFill>
                <a:cs typeface="Lotus" pitchFamily="2" charset="-78"/>
              </a:rPr>
              <a:t>,d</a:t>
            </a:r>
            <a:r>
              <a:rPr lang="en-US" altLang="fa-IR" sz="2100" b="1">
                <a:solidFill>
                  <a:srgbClr val="3333FF"/>
                </a:solidFill>
              </a:rPr>
              <a:t>′</a:t>
            </a:r>
            <a:r>
              <a:rPr lang="ar-SA" altLang="fa-IR" sz="2100" b="1">
                <a:solidFill>
                  <a:srgbClr val="3333FF"/>
                </a:solidFill>
                <a:cs typeface="Lotus" pitchFamily="2" charset="-78"/>
              </a:rPr>
              <a:t> و بر روي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,c</a:t>
            </a:r>
            <a:r>
              <a:rPr lang="en-US" altLang="fa-IR" sz="2100" b="1">
                <a:solidFill>
                  <a:srgbClr val="3333FF"/>
                </a:solidFill>
              </a:rPr>
              <a:t>″</a:t>
            </a:r>
            <a:r>
              <a:rPr lang="en-US" altLang="fa-IR" sz="2100" b="1">
                <a:solidFill>
                  <a:srgbClr val="3333FF"/>
                </a:solidFill>
                <a:cs typeface="Lotus" pitchFamily="2" charset="-78"/>
              </a:rPr>
              <a:t>,d</a:t>
            </a:r>
            <a:r>
              <a:rPr lang="en-US" altLang="fa-IR" sz="2100" b="1">
                <a:solidFill>
                  <a:srgbClr val="3333FF"/>
                </a:solidFill>
              </a:rPr>
              <a:t>″</a:t>
            </a:r>
            <a:r>
              <a:rPr lang="ar-SA" altLang="fa-IR" sz="2100" b="1">
                <a:solidFill>
                  <a:srgbClr val="3333FF"/>
                </a:solidFill>
                <a:cs typeface="Lotus" pitchFamily="2" charset="-78"/>
              </a:rPr>
              <a:t> مي ناميم از وصل كردن نقاط به يكديگر مي توان تصوير مربع</a:t>
            </a:r>
            <a:r>
              <a:rPr lang="en-US" altLang="fa-IR" sz="2100" b="1">
                <a:solidFill>
                  <a:srgbClr val="3333FF"/>
                </a:solidFill>
                <a:cs typeface="Lotus" pitchFamily="2" charset="-78"/>
              </a:rPr>
              <a:t>ABCD</a:t>
            </a:r>
            <a:r>
              <a:rPr lang="ar-SA" altLang="fa-IR" sz="2100" b="1">
                <a:solidFill>
                  <a:srgbClr val="3333FF"/>
                </a:solidFill>
                <a:cs typeface="Lotus" pitchFamily="2" charset="-78"/>
              </a:rPr>
              <a:t> را بروي صفحات به دست آورد. </a:t>
            </a:r>
            <a:endParaRPr lang="en-US" altLang="fa-IR" sz="2100" b="1">
              <a:solidFill>
                <a:srgbClr val="3333FF"/>
              </a:solidFill>
              <a:cs typeface="Lotus" pitchFamily="2" charset="-78"/>
            </a:endParaRPr>
          </a:p>
          <a:p>
            <a:pPr algn="justLow" rtl="1"/>
            <a:r>
              <a:rPr lang="en-US" altLang="fa-IR" sz="2100" b="1">
                <a:solidFill>
                  <a:srgbClr val="3333FF"/>
                </a:solidFill>
                <a:cs typeface="Lotus" pitchFamily="2" charset="-78"/>
              </a:rPr>
              <a:t>abcd</a:t>
            </a:r>
            <a:r>
              <a:rPr lang="ar-SA" altLang="fa-IR" sz="2100" b="1">
                <a:solidFill>
                  <a:srgbClr val="3333FF"/>
                </a:solidFill>
                <a:cs typeface="Lotus" pitchFamily="2" charset="-78"/>
              </a:rPr>
              <a:t> تصوير مربع </a:t>
            </a:r>
            <a:r>
              <a:rPr lang="en-US" altLang="fa-IR" sz="2100" b="1">
                <a:solidFill>
                  <a:srgbClr val="3333FF"/>
                </a:solidFill>
                <a:cs typeface="Lotus" pitchFamily="2" charset="-78"/>
              </a:rPr>
              <a:t>ABCD</a:t>
            </a:r>
            <a:r>
              <a:rPr lang="ar-SA" altLang="fa-IR" sz="2100" b="1">
                <a:solidFill>
                  <a:srgbClr val="3333FF"/>
                </a:solidFill>
                <a:cs typeface="Lotus" pitchFamily="2" charset="-78"/>
              </a:rPr>
              <a:t> بر روي صفحه افقي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c</a:t>
            </a:r>
            <a:r>
              <a:rPr lang="en-US" altLang="fa-IR" sz="2100" b="1">
                <a:solidFill>
                  <a:srgbClr val="3333FF"/>
                </a:solidFill>
              </a:rPr>
              <a:t>′</a:t>
            </a:r>
            <a:r>
              <a:rPr lang="en-US" altLang="fa-IR" sz="2100" b="1">
                <a:solidFill>
                  <a:srgbClr val="3333FF"/>
                </a:solidFill>
                <a:cs typeface="Lotus" pitchFamily="2" charset="-78"/>
              </a:rPr>
              <a:t>d</a:t>
            </a:r>
            <a:r>
              <a:rPr lang="en-US" altLang="fa-IR" sz="2100" b="1">
                <a:solidFill>
                  <a:srgbClr val="3333FF"/>
                </a:solidFill>
              </a:rPr>
              <a:t>′</a:t>
            </a:r>
            <a:r>
              <a:rPr lang="ar-SA" altLang="fa-IR" sz="2100" b="1">
                <a:solidFill>
                  <a:srgbClr val="3333FF"/>
                </a:solidFill>
                <a:cs typeface="Lotus" pitchFamily="2" charset="-78"/>
              </a:rPr>
              <a:t> تصوير مربع </a:t>
            </a:r>
            <a:r>
              <a:rPr lang="en-US" altLang="fa-IR" sz="2100" b="1">
                <a:solidFill>
                  <a:srgbClr val="3333FF"/>
                </a:solidFill>
                <a:cs typeface="Lotus" pitchFamily="2" charset="-78"/>
              </a:rPr>
              <a:t>ABCD</a:t>
            </a:r>
            <a:r>
              <a:rPr lang="ar-SA" altLang="fa-IR" sz="2100" b="1">
                <a:solidFill>
                  <a:srgbClr val="3333FF"/>
                </a:solidFill>
                <a:cs typeface="Lotus" pitchFamily="2" charset="-78"/>
              </a:rPr>
              <a:t> بر روي صفحه قائم  </a:t>
            </a:r>
            <a:r>
              <a:rPr lang="en-US" altLang="fa-IR" sz="2100" b="1">
                <a:solidFill>
                  <a:srgbClr val="3333FF"/>
                </a:solidFill>
                <a:cs typeface="Lotus" pitchFamily="2" charset="-78"/>
              </a:rPr>
              <a:t>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c</a:t>
            </a:r>
            <a:r>
              <a:rPr lang="en-US" altLang="fa-IR" sz="2100" b="1">
                <a:solidFill>
                  <a:srgbClr val="3333FF"/>
                </a:solidFill>
              </a:rPr>
              <a:t>″</a:t>
            </a:r>
            <a:r>
              <a:rPr lang="en-US" altLang="fa-IR" sz="2100" b="1">
                <a:solidFill>
                  <a:srgbClr val="3333FF"/>
                </a:solidFill>
                <a:cs typeface="Lotus" pitchFamily="2" charset="-78"/>
              </a:rPr>
              <a:t>d</a:t>
            </a:r>
            <a:r>
              <a:rPr lang="en-US" altLang="fa-IR" sz="2100" b="1">
                <a:solidFill>
                  <a:srgbClr val="3333FF"/>
                </a:solidFill>
              </a:rPr>
              <a:t>″</a:t>
            </a:r>
            <a:r>
              <a:rPr lang="ar-SA" altLang="fa-IR" sz="2100" b="1">
                <a:solidFill>
                  <a:srgbClr val="3333FF"/>
                </a:solidFill>
                <a:cs typeface="Lotus" pitchFamily="2" charset="-78"/>
              </a:rPr>
              <a:t> تصوير مربع </a:t>
            </a:r>
            <a:r>
              <a:rPr lang="en-US" altLang="fa-IR" sz="2100" b="1">
                <a:solidFill>
                  <a:srgbClr val="3333FF"/>
                </a:solidFill>
                <a:cs typeface="Lotus" pitchFamily="2" charset="-78"/>
              </a:rPr>
              <a:t>ABCD </a:t>
            </a:r>
            <a:r>
              <a:rPr lang="ar-SA" altLang="fa-IR" sz="2100" b="1">
                <a:solidFill>
                  <a:srgbClr val="3333FF"/>
                </a:solidFill>
                <a:cs typeface="Lotus" pitchFamily="2" charset="-78"/>
              </a:rPr>
              <a:t> بر روي صفحه جانبي است.</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3"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r" rtl="1"/>
            <a:r>
              <a:rPr lang="ar-SA" altLang="fa-IR" sz="2500" b="1" i="1">
                <a:solidFill>
                  <a:srgbClr val="CC0000"/>
                </a:solidFill>
                <a:cs typeface="Lotus" pitchFamily="2" charset="-78"/>
              </a:rPr>
              <a:t>انواع صفحات</a:t>
            </a:r>
            <a:endParaRPr lang="fa-IR" altLang="fa-IR" sz="2500" b="1" i="1">
              <a:solidFill>
                <a:srgbClr val="CC0000"/>
              </a:solidFill>
              <a:cs typeface="Lotus" pitchFamily="2" charset="-78"/>
            </a:endParaRPr>
          </a:p>
          <a:p>
            <a:pPr algn="r" rtl="1"/>
            <a:endParaRPr lang="en-US" altLang="fa-IR" sz="2500" b="1" i="1">
              <a:solidFill>
                <a:srgbClr val="CC0000"/>
              </a:solidFill>
              <a:cs typeface="Lotus" pitchFamily="2" charset="-78"/>
            </a:endParaRPr>
          </a:p>
          <a:p>
            <a:pPr algn="r" rtl="1"/>
            <a:r>
              <a:rPr lang="ar-SA" altLang="fa-IR" sz="2100" b="1">
                <a:solidFill>
                  <a:srgbClr val="3333FF"/>
                </a:solidFill>
                <a:cs typeface="Lotus" pitchFamily="2" charset="-78"/>
              </a:rPr>
              <a:t>صفحات را نيز مي توان مانند خطوط به 7 نوع تقسيم كرد:</a:t>
            </a:r>
            <a:endParaRPr lang="en-US" altLang="fa-IR" sz="2100" b="1">
              <a:solidFill>
                <a:srgbClr val="3333FF"/>
              </a:solidFill>
              <a:cs typeface="Lotus" pitchFamily="2" charset="-78"/>
            </a:endParaRPr>
          </a:p>
          <a:p>
            <a:pPr algn="r" rtl="1"/>
            <a:endParaRPr lang="fa-IR" altLang="fa-IR" sz="2500" b="1">
              <a:solidFill>
                <a:srgbClr val="3333FF"/>
              </a:solidFill>
              <a:cs typeface="Lotus" pitchFamily="2" charset="-78"/>
            </a:endParaRPr>
          </a:p>
          <a:p>
            <a:pPr algn="r" rtl="1"/>
            <a:r>
              <a:rPr lang="fa-IR" altLang="fa-IR" sz="2500" b="1" i="1">
                <a:solidFill>
                  <a:srgbClr val="CC0000"/>
                </a:solidFill>
                <a:cs typeface="Lotus" pitchFamily="2" charset="-78"/>
              </a:rPr>
              <a:t>	1ـ </a:t>
            </a:r>
            <a:r>
              <a:rPr lang="ar-SA" altLang="fa-IR" sz="2500" b="1" i="1">
                <a:solidFill>
                  <a:srgbClr val="CC0000"/>
                </a:solidFill>
                <a:cs typeface="Lotus" pitchFamily="2" charset="-78"/>
              </a:rPr>
              <a:t>صفحه افقيه</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2</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جبهيه</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3</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نيمرخ</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4</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قائم</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5</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منتصب</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6</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مواجه</a:t>
            </a:r>
            <a:endParaRPr lang="fa-IR" altLang="fa-IR" sz="2500" b="1" i="1">
              <a:solidFill>
                <a:srgbClr val="CC0000"/>
              </a:solidFill>
              <a:cs typeface="Lotus" pitchFamily="2" charset="-78"/>
            </a:endParaRPr>
          </a:p>
          <a:p>
            <a:pPr algn="r" rtl="1"/>
            <a:r>
              <a:rPr lang="fa-IR" altLang="fa-IR" sz="2500" b="1" i="1">
                <a:solidFill>
                  <a:srgbClr val="CC0000"/>
                </a:solidFill>
                <a:cs typeface="Lotus" pitchFamily="2" charset="-78"/>
              </a:rPr>
              <a:t>	</a:t>
            </a:r>
            <a:r>
              <a:rPr lang="ar-SA" altLang="fa-IR" sz="2500" b="1" i="1">
                <a:solidFill>
                  <a:srgbClr val="CC0000"/>
                </a:solidFill>
                <a:cs typeface="Lotus" pitchFamily="2" charset="-78"/>
              </a:rPr>
              <a:t>7</a:t>
            </a:r>
            <a:r>
              <a:rPr lang="fa-IR" altLang="fa-IR" sz="2500" b="1" i="1">
                <a:solidFill>
                  <a:srgbClr val="CC0000"/>
                </a:solidFill>
                <a:cs typeface="Lotus" pitchFamily="2" charset="-78"/>
              </a:rPr>
              <a:t>ـ </a:t>
            </a:r>
            <a:r>
              <a:rPr lang="ar-SA" altLang="fa-IR" sz="2500" b="1" i="1">
                <a:solidFill>
                  <a:srgbClr val="CC0000"/>
                </a:solidFill>
                <a:cs typeface="Lotus" pitchFamily="2" charset="-78"/>
              </a:rPr>
              <a:t>صفحه نامشخص</a:t>
            </a:r>
            <a:endParaRPr lang="en-US" altLang="fa-IR" sz="2500" b="1" i="1">
              <a:solidFill>
                <a:srgbClr val="CC0000"/>
              </a:solidFill>
              <a:cs typeface="Lotus" pitchFamily="2" charset="-78"/>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Rectangle 3"/>
          <p:cNvSpPr>
            <a:spLocks noChangeArrowheads="1"/>
          </p:cNvSpPr>
          <p:nvPr/>
        </p:nvSpPr>
        <p:spPr bwMode="auto">
          <a:xfrm>
            <a:off x="900113" y="9810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صفحه افقيه</a:t>
            </a:r>
            <a:endParaRPr lang="en-US" altLang="fa-IR" sz="2500" b="1" i="1">
              <a:solidFill>
                <a:srgbClr val="CC0000"/>
              </a:solidFill>
              <a:cs typeface="Lotus" pitchFamily="2" charset="-78"/>
            </a:endParaRPr>
          </a:p>
          <a:p>
            <a:pPr rtl="1"/>
            <a:r>
              <a:rPr lang="ar-SA" altLang="fa-IR" sz="2100" b="1">
                <a:solidFill>
                  <a:srgbClr val="3333FF"/>
                </a:solidFill>
                <a:cs typeface="Lotus" pitchFamily="2" charset="-78"/>
              </a:rPr>
              <a:t>اين صفحه موازي صفحه افقي تصوير مي باشد.</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p:txBody>
      </p:sp>
      <p:graphicFrame>
        <p:nvGraphicFramePr>
          <p:cNvPr id="382984" name="Object 8"/>
          <p:cNvGraphicFramePr>
            <a:graphicFrameLocks noGrp="1" noChangeAspect="1"/>
          </p:cNvGraphicFramePr>
          <p:nvPr>
            <p:ph/>
          </p:nvPr>
        </p:nvGraphicFramePr>
        <p:xfrm>
          <a:off x="900113" y="1700213"/>
          <a:ext cx="2871787" cy="4897437"/>
        </p:xfrm>
        <a:graphic>
          <a:graphicData uri="http://schemas.openxmlformats.org/presentationml/2006/ole">
            <mc:AlternateContent xmlns:mc="http://schemas.openxmlformats.org/markup-compatibility/2006">
              <mc:Choice xmlns:v="urn:schemas-microsoft-com:vml" Requires="v">
                <p:oleObj spid="_x0000_s382990" name="AutoCAD Drawing" r:id="rId4" imgW="9220320" imgH="5019840" progId="AutoCAD.Drawing.17">
                  <p:embed/>
                </p:oleObj>
              </mc:Choice>
              <mc:Fallback>
                <p:oleObj name="AutoCAD Drawing" r:id="rId4" imgW="9220320" imgH="5019840" progId="AutoCAD.Drawing.17">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l="29880" t="45464" r="55247" b="7938"/>
                      <a:stretch>
                        <a:fillRect/>
                      </a:stretch>
                    </p:blipFill>
                    <p:spPr bwMode="auto">
                      <a:xfrm>
                        <a:off x="900113" y="1700213"/>
                        <a:ext cx="2871787"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9331" name="Rectangle 3"/>
          <p:cNvSpPr>
            <a:spLocks noChangeArrowheads="1"/>
          </p:cNvSpPr>
          <p:nvPr/>
        </p:nvSpPr>
        <p:spPr bwMode="auto">
          <a:xfrm>
            <a:off x="900113" y="692150"/>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اين صفحه مي توان گفت:</a:t>
            </a:r>
          </a:p>
          <a:p>
            <a:pPr rtl="1"/>
            <a:r>
              <a:rPr lang="ar-SA" altLang="fa-IR" sz="2100" b="1">
                <a:solidFill>
                  <a:srgbClr val="3333FF"/>
                </a:solidFill>
                <a:cs typeface="Lotus" pitchFamily="2" charset="-78"/>
              </a:rPr>
              <a:t>الف-ارتفاع تمام نقاط صفحه مساوي يكديگرند.</a:t>
            </a:r>
          </a:p>
          <a:p>
            <a:pPr rtl="1"/>
            <a:r>
              <a:rPr lang="ar-SA" altLang="fa-IR" sz="2100" b="1">
                <a:solidFill>
                  <a:srgbClr val="3333FF"/>
                </a:solidFill>
                <a:cs typeface="Lotus" pitchFamily="2" charset="-78"/>
              </a:rPr>
              <a:t>ب-تصوير قائم و جانبي اين صفحه يك خط مستقيم مي باشد.</a:t>
            </a:r>
          </a:p>
          <a:p>
            <a:pPr rtl="1"/>
            <a:r>
              <a:rPr lang="ar-SA" altLang="fa-IR" sz="2100" b="1">
                <a:solidFill>
                  <a:srgbClr val="3333FF"/>
                </a:solidFill>
                <a:cs typeface="Lotus" pitchFamily="2" charset="-78"/>
              </a:rPr>
              <a:t>ج-جهت تصاوير قائم و جانبي عمود بر محور ارتفاعات است.</a:t>
            </a:r>
          </a:p>
          <a:p>
            <a:pPr rtl="1"/>
            <a:r>
              <a:rPr lang="ar-SA" altLang="fa-IR" sz="2100" b="1">
                <a:solidFill>
                  <a:srgbClr val="3333FF"/>
                </a:solidFill>
                <a:cs typeface="Lotus" pitchFamily="2" charset="-78"/>
              </a:rPr>
              <a:t>د-تصوير افقي آن اندازه حقيقي صفحه را نشان مي دهد.</a:t>
            </a:r>
            <a:endParaRPr lang="fa-IR" altLang="fa-IR" sz="2100" b="1">
              <a:solidFill>
                <a:srgbClr val="3333FF"/>
              </a:solidFill>
              <a:cs typeface="Lotus" pitchFamily="2" charset="-78"/>
            </a:endParaRPr>
          </a:p>
          <a:p>
            <a:pPr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2-صفحه جبهيه</a:t>
            </a:r>
            <a:endParaRPr lang="fa-IR" altLang="fa-IR" sz="2500" b="1" i="1">
              <a:solidFill>
                <a:srgbClr val="CC0000"/>
              </a:solidFill>
              <a:cs typeface="Lotus" pitchFamily="2" charset="-78"/>
            </a:endParaRPr>
          </a:p>
          <a:p>
            <a:pPr rtl="1"/>
            <a:endParaRPr lang="ar-SA" altLang="fa-IR" sz="2500" b="1">
              <a:cs typeface="Lotus" pitchFamily="2" charset="-78"/>
            </a:endParaRPr>
          </a:p>
          <a:p>
            <a:pPr rtl="1"/>
            <a:r>
              <a:rPr lang="ar-SA" altLang="fa-IR" sz="2100" b="1">
                <a:solidFill>
                  <a:srgbClr val="3333FF"/>
                </a:solidFill>
                <a:cs typeface="Lotus" pitchFamily="2" charset="-78"/>
              </a:rPr>
              <a:t> اين صفحه موازي صفحه قائم تصوير مي باشد.</a:t>
            </a:r>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150534" name="Object 6"/>
          <p:cNvGraphicFramePr>
            <a:graphicFrameLocks noGrp="1" noChangeAspect="1"/>
          </p:cNvGraphicFramePr>
          <p:nvPr>
            <p:ph/>
          </p:nvPr>
        </p:nvGraphicFramePr>
        <p:xfrm>
          <a:off x="1042988" y="3044825"/>
          <a:ext cx="6337300" cy="2832100"/>
        </p:xfrm>
        <a:graphic>
          <a:graphicData uri="http://schemas.openxmlformats.org/presentationml/2006/ole">
            <mc:AlternateContent xmlns:mc="http://schemas.openxmlformats.org/markup-compatibility/2006">
              <mc:Choice xmlns:v="urn:schemas-microsoft-com:vml" Requires="v">
                <p:oleObj spid="_x0000_s15054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6743" t="34195" r="42130" b="32034"/>
                      <a:stretch>
                        <a:fillRect/>
                      </a:stretch>
                    </p:blipFill>
                    <p:spPr bwMode="auto">
                      <a:xfrm>
                        <a:off x="1042988" y="3044825"/>
                        <a:ext cx="6337300" cy="283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ar-SA" altLang="fa-IR" sz="2100">
              <a:cs typeface="Lotus" pitchFamily="2" charset="-78"/>
            </a:endParaRPr>
          </a:p>
          <a:p>
            <a:pPr rtl="1"/>
            <a:r>
              <a:rPr lang="ar-SA" altLang="fa-IR" sz="2100" b="1">
                <a:solidFill>
                  <a:srgbClr val="3333FF"/>
                </a:solidFill>
                <a:cs typeface="Lotus" pitchFamily="2" charset="-78"/>
              </a:rPr>
              <a:t>از خصوصيات اين صفحه مي توان گفت: </a:t>
            </a:r>
          </a:p>
          <a:p>
            <a:pPr rtl="1"/>
            <a:r>
              <a:rPr lang="ar-SA" altLang="fa-IR" sz="2100" b="1">
                <a:solidFill>
                  <a:srgbClr val="3333FF"/>
                </a:solidFill>
                <a:cs typeface="Lotus" pitchFamily="2" charset="-78"/>
              </a:rPr>
              <a:t>الف- عرض تمام نقاط صفحه با يكديگر مساوي است.</a:t>
            </a:r>
          </a:p>
          <a:p>
            <a:pPr rtl="1"/>
            <a:r>
              <a:rPr lang="ar-SA" altLang="fa-IR" sz="2100" b="1">
                <a:solidFill>
                  <a:srgbClr val="3333FF"/>
                </a:solidFill>
                <a:cs typeface="Lotus" pitchFamily="2" charset="-78"/>
              </a:rPr>
              <a:t>ب- تصوير جانبي و افقي اين صفحه يك خط مستقيم است.</a:t>
            </a:r>
          </a:p>
          <a:p>
            <a:pPr rtl="1"/>
            <a:r>
              <a:rPr lang="ar-SA" altLang="fa-IR" sz="2100" b="1">
                <a:solidFill>
                  <a:srgbClr val="3333FF"/>
                </a:solidFill>
                <a:cs typeface="Lotus" pitchFamily="2" charset="-78"/>
              </a:rPr>
              <a:t>ج- جهت تصاوير افقي و جانبي عمود بر محور عرضها است.</a:t>
            </a:r>
          </a:p>
          <a:p>
            <a:pPr rtl="1"/>
            <a:r>
              <a:rPr lang="ar-SA" altLang="fa-IR" sz="2100" b="1">
                <a:solidFill>
                  <a:srgbClr val="3333FF"/>
                </a:solidFill>
                <a:cs typeface="Lotus" pitchFamily="2" charset="-78"/>
              </a:rPr>
              <a:t>د- تصوير قائم آن اندازه حقيقي صفحه را نشان مي دهد.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Rectangle 3"/>
          <p:cNvSpPr>
            <a:spLocks noChangeArrowheads="1"/>
          </p:cNvSpPr>
          <p:nvPr/>
        </p:nvSpPr>
        <p:spPr bwMode="auto">
          <a:xfrm>
            <a:off x="827088" y="7651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3- صفحه نيمرخ</a:t>
            </a:r>
            <a:endParaRPr lang="fa-IR" altLang="fa-IR" sz="2500" b="1" i="1">
              <a:solidFill>
                <a:srgbClr val="CC0000"/>
              </a:solidFill>
              <a:cs typeface="Lotus" pitchFamily="2" charset="-78"/>
            </a:endParaRPr>
          </a:p>
          <a:p>
            <a:pPr rtl="1"/>
            <a:endParaRPr lang="ar-SA" altLang="fa-IR" sz="2500" b="1" i="1">
              <a:solidFill>
                <a:srgbClr val="CC0000"/>
              </a:solidFill>
              <a:cs typeface="Lotus" pitchFamily="2" charset="-78"/>
            </a:endParaRPr>
          </a:p>
          <a:p>
            <a:pPr rtl="1"/>
            <a:r>
              <a:rPr lang="ar-SA" altLang="fa-IR" sz="2100" b="1">
                <a:solidFill>
                  <a:srgbClr val="3333FF"/>
                </a:solidFill>
                <a:cs typeface="Lotus" pitchFamily="2" charset="-78"/>
              </a:rPr>
              <a:t> صفحه اي است موازي صفحه جانبي (</a:t>
            </a:r>
            <a:r>
              <a:rPr lang="en-US" altLang="fa-IR" sz="2100" b="1">
                <a:solidFill>
                  <a:srgbClr val="3333FF"/>
                </a:solidFill>
                <a:cs typeface="Lotus" pitchFamily="2" charset="-78"/>
              </a:rPr>
              <a:t>L</a:t>
            </a:r>
            <a:r>
              <a:rPr lang="ar-SA" altLang="fa-IR" sz="2100" b="1">
                <a:solidFill>
                  <a:srgbClr val="3333FF"/>
                </a:solidFill>
                <a:cs typeface="Lotus" pitchFamily="2" charset="-78"/>
              </a:rPr>
              <a:t> ) تصوير مي باشد.</a:t>
            </a:r>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151557" name="Object 5"/>
          <p:cNvGraphicFramePr>
            <a:graphicFrameLocks noGrp="1" noChangeAspect="1"/>
          </p:cNvGraphicFramePr>
          <p:nvPr>
            <p:ph/>
          </p:nvPr>
        </p:nvGraphicFramePr>
        <p:xfrm>
          <a:off x="755650" y="3284538"/>
          <a:ext cx="6337300" cy="2695575"/>
        </p:xfrm>
        <a:graphic>
          <a:graphicData uri="http://schemas.openxmlformats.org/presentationml/2006/ole">
            <mc:AlternateContent xmlns:mc="http://schemas.openxmlformats.org/markup-compatibility/2006">
              <mc:Choice xmlns:v="urn:schemas-microsoft-com:vml" Requires="v">
                <p:oleObj spid="_x0000_s15156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9368" t="31006" r="39507" b="36853"/>
                      <a:stretch>
                        <a:fillRect/>
                      </a:stretch>
                    </p:blipFill>
                    <p:spPr bwMode="auto">
                      <a:xfrm>
                        <a:off x="755650" y="3284538"/>
                        <a:ext cx="6337300"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867" name="Rectangle 3"/>
          <p:cNvSpPr>
            <a:spLocks noChangeArrowheads="1"/>
          </p:cNvSpPr>
          <p:nvPr/>
        </p:nvSpPr>
        <p:spPr bwMode="auto">
          <a:xfrm>
            <a:off x="827088" y="765175"/>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اين صفحه مي توان گفت:</a:t>
            </a:r>
          </a:p>
          <a:p>
            <a:pPr rtl="1"/>
            <a:r>
              <a:rPr lang="ar-SA" altLang="fa-IR" sz="2100" b="1">
                <a:solidFill>
                  <a:srgbClr val="3333FF"/>
                </a:solidFill>
                <a:cs typeface="Lotus" pitchFamily="2" charset="-78"/>
              </a:rPr>
              <a:t>الف- طولهاي تمام نقاط صفحه با يكديگر مساوي است.</a:t>
            </a:r>
          </a:p>
          <a:p>
            <a:pPr rtl="1"/>
            <a:r>
              <a:rPr lang="ar-SA" altLang="fa-IR" sz="2100" b="1">
                <a:solidFill>
                  <a:srgbClr val="3333FF"/>
                </a:solidFill>
                <a:cs typeface="Lotus" pitchFamily="2" charset="-78"/>
              </a:rPr>
              <a:t>ب- تصوير افقي و قائم اين صفحه يك خط مستقيم است.</a:t>
            </a:r>
          </a:p>
          <a:p>
            <a:pPr rtl="1"/>
            <a:r>
              <a:rPr lang="ar-SA" altLang="fa-IR" sz="2100" b="1">
                <a:solidFill>
                  <a:srgbClr val="3333FF"/>
                </a:solidFill>
                <a:cs typeface="Lotus" pitchFamily="2" charset="-78"/>
              </a:rPr>
              <a:t>ج- جهت تصوير افقي و قائم عمود بر محور طولها است.</a:t>
            </a:r>
          </a:p>
          <a:p>
            <a:pPr rtl="1"/>
            <a:r>
              <a:rPr lang="ar-SA" altLang="fa-IR" sz="2100" b="1">
                <a:solidFill>
                  <a:srgbClr val="3333FF"/>
                </a:solidFill>
                <a:cs typeface="Lotus" pitchFamily="2" charset="-78"/>
              </a:rPr>
              <a:t>د- تصوير قائم آن اندازه حقيقي صفحه را نشان مي دهد.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5891" name="Rectangle 3"/>
          <p:cNvSpPr>
            <a:spLocks noChangeArrowheads="1"/>
          </p:cNvSpPr>
          <p:nvPr/>
        </p:nvSpPr>
        <p:spPr bwMode="auto">
          <a:xfrm>
            <a:off x="827088" y="1027113"/>
            <a:ext cx="799306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4- صفحه قائم</a:t>
            </a:r>
            <a:endParaRPr lang="fa-IR" altLang="fa-IR" sz="2500" b="1" i="1">
              <a:solidFill>
                <a:srgbClr val="CC0000"/>
              </a:solidFill>
              <a:cs typeface="Lotus" pitchFamily="2" charset="-78"/>
            </a:endParaRPr>
          </a:p>
          <a:p>
            <a:pPr rtl="1"/>
            <a:endParaRPr lang="ar-SA" altLang="fa-IR" sz="2500" i="1">
              <a:solidFill>
                <a:srgbClr val="CC0000"/>
              </a:solidFill>
              <a:cs typeface="Lotus" pitchFamily="2" charset="-78"/>
            </a:endParaRPr>
          </a:p>
          <a:p>
            <a:pPr rtl="1"/>
            <a:r>
              <a:rPr lang="ar-SA" altLang="fa-IR" sz="2100">
                <a:cs typeface="Lotus" pitchFamily="2" charset="-78"/>
              </a:rPr>
              <a:t> </a:t>
            </a:r>
            <a:r>
              <a:rPr lang="ar-SA" altLang="fa-IR" sz="2100" b="1">
                <a:solidFill>
                  <a:srgbClr val="3333FF"/>
                </a:solidFill>
                <a:cs typeface="Lotus" pitchFamily="2" charset="-78"/>
              </a:rPr>
              <a:t>صفحه اي است عمود بر صفحه تصوير افقي (</a:t>
            </a:r>
            <a:r>
              <a:rPr lang="en-US" altLang="fa-IR" sz="2100" b="1">
                <a:solidFill>
                  <a:srgbClr val="3333FF"/>
                </a:solidFill>
                <a:cs typeface="Lotus" pitchFamily="2" charset="-78"/>
              </a:rPr>
              <a:t>H</a:t>
            </a:r>
            <a:r>
              <a:rPr lang="ar-SA" altLang="fa-IR" sz="2100" b="1">
                <a:solidFill>
                  <a:srgbClr val="3333FF"/>
                </a:solidFill>
                <a:cs typeface="Lotus" pitchFamily="2" charset="-78"/>
              </a:rPr>
              <a:t> )</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ar-SA" altLang="fa-IR" sz="2100">
              <a:cs typeface="Lotus" pitchFamily="2" charset="-78"/>
            </a:endParaRPr>
          </a:p>
        </p:txBody>
      </p:sp>
      <p:graphicFrame>
        <p:nvGraphicFramePr>
          <p:cNvPr id="805893" name="Object 5"/>
          <p:cNvGraphicFramePr>
            <a:graphicFrameLocks noGrp="1" noChangeAspect="1"/>
          </p:cNvGraphicFramePr>
          <p:nvPr>
            <p:ph/>
          </p:nvPr>
        </p:nvGraphicFramePr>
        <p:xfrm>
          <a:off x="611188" y="2205038"/>
          <a:ext cx="7345362" cy="4217987"/>
        </p:xfrm>
        <a:graphic>
          <a:graphicData uri="http://schemas.openxmlformats.org/presentationml/2006/ole">
            <mc:AlternateContent xmlns:mc="http://schemas.openxmlformats.org/markup-compatibility/2006">
              <mc:Choice xmlns:v="urn:schemas-microsoft-com:vml" Requires="v">
                <p:oleObj spid="_x0000_s805899"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1008" t="21457" r="37866" b="37247"/>
                      <a:stretch>
                        <a:fillRect/>
                      </a:stretch>
                    </p:blipFill>
                    <p:spPr bwMode="auto">
                      <a:xfrm>
                        <a:off x="611188" y="2205038"/>
                        <a:ext cx="7345362" cy="421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23"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 تصوير افقي و قائم اين صفحه سطوحي هستند كه اندازه واقعي را نشان نمي دهند.</a:t>
            </a:r>
          </a:p>
          <a:p>
            <a:pPr rtl="1"/>
            <a:r>
              <a:rPr lang="ar-SA" altLang="fa-IR" sz="2100" b="1">
                <a:solidFill>
                  <a:srgbClr val="3333FF"/>
                </a:solidFill>
                <a:cs typeface="Lotus" pitchFamily="2" charset="-78"/>
              </a:rPr>
              <a:t>ب- تمام نقاط در تصوير جانبي اين صفحه روي يك خط قرار مي گيرند.</a:t>
            </a:r>
          </a:p>
          <a:p>
            <a:pPr rtl="1"/>
            <a:r>
              <a:rPr lang="ar-SA" altLang="fa-IR" sz="2100" b="1">
                <a:solidFill>
                  <a:srgbClr val="3333FF"/>
                </a:solidFill>
                <a:cs typeface="Lotus" pitchFamily="2" charset="-78"/>
              </a:rPr>
              <a:t>ج- صفحات افقيه و جبهيه حالات خاصي از اين نوع صفحه مي باشند.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3"/>
          <p:cNvSpPr>
            <a:spLocks noChangeArrowheads="1"/>
          </p:cNvSpPr>
          <p:nvPr/>
        </p:nvSpPr>
        <p:spPr bwMode="auto">
          <a:xfrm>
            <a:off x="644525" y="549275"/>
            <a:ext cx="78882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Mitra" charset="-78"/>
            </a:endParaRPr>
          </a:p>
          <a:p>
            <a:pPr algn="justLow" rtl="1"/>
            <a:r>
              <a:rPr lang="ar-SA" altLang="fa-IR" sz="2500" b="1" i="1">
                <a:solidFill>
                  <a:srgbClr val="CC0000"/>
                </a:solidFill>
                <a:latin typeface="Times New Roman" pitchFamily="18" charset="0"/>
                <a:cs typeface="Mitra" charset="-78"/>
              </a:rPr>
              <a:t>چسب</a:t>
            </a:r>
            <a:endParaRPr lang="en-US" altLang="fa-IR" sz="2500" b="1" i="1">
              <a:solidFill>
                <a:srgbClr val="CC0000"/>
              </a:solidFill>
              <a:latin typeface="Times New Roman" pitchFamily="18" charset="0"/>
              <a:cs typeface="Mitra" charset="-78"/>
            </a:endParaRPr>
          </a:p>
          <a:p>
            <a:pPr algn="justLow" rtl="1"/>
            <a:endParaRPr lang="en-US" altLang="fa-IR" sz="2500" b="1" i="1">
              <a:solidFill>
                <a:srgbClr val="3333FF"/>
              </a:solidFill>
              <a:latin typeface="Times New Roman" pitchFamily="18" charset="0"/>
              <a:cs typeface="Mitra" charset="-78"/>
            </a:endParaRPr>
          </a:p>
          <a:p>
            <a:pPr algn="justLow" rtl="1"/>
            <a:r>
              <a:rPr lang="ar-SA" altLang="fa-IR" sz="2100" b="1">
                <a:solidFill>
                  <a:srgbClr val="3333FF"/>
                </a:solidFill>
                <a:latin typeface="Times New Roman" pitchFamily="18" charset="0"/>
                <a:cs typeface="Mitra" charset="-78"/>
              </a:rPr>
              <a:t>از چسب ها در جهت چسباندن و فيكس نمودن كاغذ بر روي ميز نقشه كشي و يا تختـه رسـم استفاده مي شـود كه ممكـن است از جنس پلاستيك و يا كاغـذ باشد. چسب هاي كاغـذي به دليل دوام بيشتر و سهولت در چسباندن و كندن در اولويت قرار مي گيرند</a:t>
            </a:r>
            <a:r>
              <a:rPr lang="en-US" altLang="fa-IR" sz="2100" b="1">
                <a:solidFill>
                  <a:srgbClr val="3333FF"/>
                </a:solidFill>
                <a:latin typeface="Times New Roman" pitchFamily="18" charset="0"/>
                <a:cs typeface="Mitra" charset="-78"/>
              </a:rPr>
              <a:t>.</a:t>
            </a:r>
          </a:p>
          <a:p>
            <a:pPr algn="justLow" rtl="1"/>
            <a:endParaRPr lang="en-US" altLang="fa-IR" sz="2100" b="1">
              <a:solidFill>
                <a:srgbClr val="3333FF"/>
              </a:solidFill>
              <a:latin typeface="Times New Roman" pitchFamily="18" charset="0"/>
              <a:cs typeface="Mitra" charset="-78"/>
            </a:endParaRPr>
          </a:p>
          <a:p>
            <a:pPr algn="justLow" rtl="1"/>
            <a:endParaRPr lang="en-US" altLang="fa-IR" sz="2100" b="1">
              <a:solidFill>
                <a:srgbClr val="3333FF"/>
              </a:solidFill>
            </a:endParaRPr>
          </a:p>
        </p:txBody>
      </p:sp>
      <p:pic>
        <p:nvPicPr>
          <p:cNvPr id="332804" name="Picture 4" descr="0001   63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924175"/>
            <a:ext cx="2587625" cy="28813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5"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a:solidFill>
                  <a:srgbClr val="CC0000"/>
                </a:solidFill>
                <a:cs typeface="Lotus" pitchFamily="2" charset="-78"/>
              </a:rPr>
              <a:t>5- صفحه منتصب</a:t>
            </a:r>
            <a:endParaRPr lang="fa-IR" altLang="fa-IR" sz="2500" b="1">
              <a:solidFill>
                <a:srgbClr val="CC0000"/>
              </a:solidFill>
              <a:cs typeface="Lotus" pitchFamily="2" charset="-78"/>
            </a:endParaRPr>
          </a:p>
          <a:p>
            <a:pPr rtl="1"/>
            <a:endParaRPr lang="ar-SA" altLang="fa-IR" sz="2500" b="1">
              <a:solidFill>
                <a:srgbClr val="CC0000"/>
              </a:solidFill>
              <a:cs typeface="Lotus" pitchFamily="2" charset="-78"/>
            </a:endParaRPr>
          </a:p>
          <a:p>
            <a:pPr rtl="1"/>
            <a:r>
              <a:rPr lang="ar-SA" altLang="fa-IR" sz="2100" b="1">
                <a:solidFill>
                  <a:srgbClr val="3333FF"/>
                </a:solidFill>
                <a:cs typeface="Lotus" pitchFamily="2" charset="-78"/>
              </a:rPr>
              <a:t>صفحه اي است عمود بر صفحه تصوير قائم  (</a:t>
            </a:r>
            <a:r>
              <a:rPr lang="en-US" altLang="fa-IR" sz="2100" b="1">
                <a:solidFill>
                  <a:srgbClr val="3333FF"/>
                </a:solidFill>
                <a:cs typeface="Lotus" pitchFamily="2" charset="-78"/>
              </a:rPr>
              <a:t>V</a:t>
            </a:r>
            <a:r>
              <a:rPr lang="ar-SA" altLang="fa-IR" sz="2100" b="1">
                <a:solidFill>
                  <a:srgbClr val="3333FF"/>
                </a:solidFill>
                <a:cs typeface="Lotus" pitchFamily="2" charset="-78"/>
              </a:rPr>
              <a:t> )</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806917" name="Object 5"/>
          <p:cNvGraphicFramePr>
            <a:graphicFrameLocks noGrp="1" noChangeAspect="1"/>
          </p:cNvGraphicFramePr>
          <p:nvPr>
            <p:ph/>
          </p:nvPr>
        </p:nvGraphicFramePr>
        <p:xfrm>
          <a:off x="287338" y="2349500"/>
          <a:ext cx="8856662" cy="4014788"/>
        </p:xfrm>
        <a:graphic>
          <a:graphicData uri="http://schemas.openxmlformats.org/presentationml/2006/ole">
            <mc:AlternateContent xmlns:mc="http://schemas.openxmlformats.org/markup-compatibility/2006">
              <mc:Choice xmlns:v="urn:schemas-microsoft-com:vml" Requires="v">
                <p:oleObj spid="_x0000_s806923"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5759" t="30600" r="18616" b="17375"/>
                      <a:stretch>
                        <a:fillRect/>
                      </a:stretch>
                    </p:blipFill>
                    <p:spPr bwMode="auto">
                      <a:xfrm>
                        <a:off x="287338" y="2349500"/>
                        <a:ext cx="8856662"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3475" name="Rectangle 3"/>
          <p:cNvSpPr>
            <a:spLocks noChangeArrowheads="1"/>
          </p:cNvSpPr>
          <p:nvPr/>
        </p:nvSpPr>
        <p:spPr bwMode="auto">
          <a:xfrm>
            <a:off x="900113" y="549275"/>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500" b="1">
              <a:solidFill>
                <a:srgbClr val="CC0000"/>
              </a:solidFill>
              <a:cs typeface="Lotus" pitchFamily="2" charset="-78"/>
            </a:endParaRPr>
          </a:p>
          <a:p>
            <a:pPr rtl="1"/>
            <a:endParaRPr lang="ar-SA" altLang="fa-IR" sz="2500" b="1">
              <a:solidFill>
                <a:srgbClr val="CC0000"/>
              </a:solidFill>
              <a:cs typeface="Lotus" pitchFamily="2" charset="-78"/>
            </a:endParaRPr>
          </a:p>
          <a:p>
            <a:pPr rtl="1"/>
            <a:endParaRPr lang="fa-IR" altLang="fa-IR" sz="2100" b="1">
              <a:solidFill>
                <a:srgbClr val="3333FF"/>
              </a:solidFill>
              <a:cs typeface="Lotus" pitchFamily="2" charset="-78"/>
            </a:endParaRPr>
          </a:p>
          <a:p>
            <a:pPr rtl="1"/>
            <a:r>
              <a:rPr lang="ar-SA" altLang="fa-IR" sz="2000">
                <a:solidFill>
                  <a:srgbClr val="3333FF"/>
                </a:solidFill>
              </a:rPr>
              <a:t>از خصوصيات آن مي توان گفت:</a:t>
            </a:r>
            <a:endParaRPr lang="fa-IR" altLang="fa-IR" sz="2000">
              <a:solidFill>
                <a:srgbClr val="3333FF"/>
              </a:solidFill>
              <a:cs typeface="Lotus" pitchFamily="2" charset="-78"/>
            </a:endParaRPr>
          </a:p>
          <a:p>
            <a:pPr rtl="1"/>
            <a:endParaRPr lang="fa-IR" altLang="fa-IR" sz="2000">
              <a:solidFill>
                <a:srgbClr val="3333FF"/>
              </a:solidFill>
              <a:cs typeface="Lotus" pitchFamily="2" charset="-78"/>
            </a:endParaRPr>
          </a:p>
          <a:p>
            <a:r>
              <a:rPr lang="ar-SA" altLang="fa-IR" sz="2000">
                <a:solidFill>
                  <a:srgbClr val="3333FF"/>
                </a:solidFill>
              </a:rPr>
              <a:t>الف- تصوير جانبي و افقي اين صفحه سطوحي هستند كه اندازه واقعي را نشان نمي دهد.</a:t>
            </a:r>
          </a:p>
          <a:p>
            <a:r>
              <a:rPr lang="ar-SA" altLang="fa-IR" sz="2000">
                <a:solidFill>
                  <a:srgbClr val="3333FF"/>
                </a:solidFill>
              </a:rPr>
              <a:t>ب- تمام نقاط اين صفحه در تصوير قائم بر روي يك خط قرار دارد.</a:t>
            </a:r>
          </a:p>
          <a:p>
            <a:r>
              <a:rPr lang="ar-SA" altLang="fa-IR" sz="2000">
                <a:solidFill>
                  <a:srgbClr val="3333FF"/>
                </a:solidFill>
              </a:rPr>
              <a:t>ج- صفحات افقيه و نيمرخ حالت خاصي از صفحه منتصب مي باشند.</a:t>
            </a:r>
          </a:p>
          <a:p>
            <a:endParaRPr lang="ar-SA" altLang="fa-IR"/>
          </a:p>
          <a:p>
            <a:endParaRPr lang="en-US" altLang="fa-I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6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6067"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6- صفحه مواجه</a:t>
            </a:r>
            <a:endParaRPr lang="fa-IR" altLang="fa-IR" sz="2500" b="1" i="1">
              <a:solidFill>
                <a:srgbClr val="CC0000"/>
              </a:solidFill>
              <a:cs typeface="Lotus" pitchFamily="2" charset="-78"/>
            </a:endParaRPr>
          </a:p>
          <a:p>
            <a:pPr rtl="1"/>
            <a:endParaRPr lang="ar-SA" altLang="fa-IR" sz="2500" b="1" i="1">
              <a:solidFill>
                <a:srgbClr val="CC0000"/>
              </a:solidFill>
              <a:cs typeface="Lotus" pitchFamily="2" charset="-78"/>
            </a:endParaRPr>
          </a:p>
          <a:p>
            <a:pPr rtl="1"/>
            <a:r>
              <a:rPr lang="ar-SA" altLang="fa-IR" sz="2100" b="1">
                <a:solidFill>
                  <a:srgbClr val="3333FF"/>
                </a:solidFill>
                <a:cs typeface="Lotus" pitchFamily="2" charset="-78"/>
              </a:rPr>
              <a:t>صفحه اي است عمود بر صفحه تصوير جانبي</a:t>
            </a:r>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p:txBody>
      </p:sp>
      <p:graphicFrame>
        <p:nvGraphicFramePr>
          <p:cNvPr id="856069" name="Object 5"/>
          <p:cNvGraphicFramePr>
            <a:graphicFrameLocks noGrp="1" noChangeAspect="1"/>
          </p:cNvGraphicFramePr>
          <p:nvPr>
            <p:ph/>
          </p:nvPr>
        </p:nvGraphicFramePr>
        <p:xfrm>
          <a:off x="323850" y="2060575"/>
          <a:ext cx="8569325" cy="3948113"/>
        </p:xfrm>
        <a:graphic>
          <a:graphicData uri="http://schemas.openxmlformats.org/presentationml/2006/ole">
            <mc:AlternateContent xmlns:mc="http://schemas.openxmlformats.org/markup-compatibility/2006">
              <mc:Choice xmlns:v="urn:schemas-microsoft-com:vml" Requires="v">
                <p:oleObj spid="_x0000_s856075"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5759" t="32152" r="17747" b="14272"/>
                      <a:stretch>
                        <a:fillRect/>
                      </a:stretch>
                    </p:blipFill>
                    <p:spPr bwMode="auto">
                      <a:xfrm>
                        <a:off x="323850" y="2060575"/>
                        <a:ext cx="8569325" cy="394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3"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ar-SA"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 تصوير افقي و قائم اين صفحه سطوحي هستند كه اندازه واقعي را نشان نمي دهند.</a:t>
            </a:r>
          </a:p>
          <a:p>
            <a:pPr rtl="1"/>
            <a:r>
              <a:rPr lang="ar-SA" altLang="fa-IR" sz="2100" b="1">
                <a:solidFill>
                  <a:srgbClr val="3333FF"/>
                </a:solidFill>
                <a:cs typeface="Lotus" pitchFamily="2" charset="-78"/>
              </a:rPr>
              <a:t>ب- تمام نقاط در تصوير جانبي اين صفحه روي يك خط قرار مي گيرند.</a:t>
            </a:r>
          </a:p>
          <a:p>
            <a:pPr rtl="1"/>
            <a:r>
              <a:rPr lang="ar-SA" altLang="fa-IR" sz="2100" b="1">
                <a:solidFill>
                  <a:srgbClr val="3333FF"/>
                </a:solidFill>
                <a:cs typeface="Lotus" pitchFamily="2" charset="-78"/>
              </a:rPr>
              <a:t>ج- صفحات افقيه و جبهيه حالات خاصي از اين نوع صفحه مي باشند.</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p:cNvSpPr>
            <a:spLocks noChangeArrowheads="1"/>
          </p:cNvSpPr>
          <p:nvPr/>
        </p:nvSpPr>
        <p:spPr bwMode="auto">
          <a:xfrm>
            <a:off x="827088" y="620713"/>
            <a:ext cx="79930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7- صفحه نامشخص</a:t>
            </a:r>
            <a:endParaRPr lang="fa-IR" altLang="fa-IR" sz="2500" b="1" i="1">
              <a:solidFill>
                <a:srgbClr val="CC0000"/>
              </a:solidFill>
              <a:cs typeface="Lotus" pitchFamily="2" charset="-78"/>
            </a:endParaRPr>
          </a:p>
          <a:p>
            <a:pPr rtl="1"/>
            <a:endParaRPr lang="ar-SA" altLang="fa-IR" sz="2500" i="1">
              <a:solidFill>
                <a:srgbClr val="CC0000"/>
              </a:solidFill>
              <a:cs typeface="Lotus" pitchFamily="2" charset="-78"/>
            </a:endParaRPr>
          </a:p>
          <a:p>
            <a:pPr rtl="1"/>
            <a:r>
              <a:rPr lang="ar-SA" altLang="fa-IR" sz="2100" b="1">
                <a:solidFill>
                  <a:srgbClr val="3333FF"/>
                </a:solidFill>
                <a:cs typeface="Lotus" pitchFamily="2" charset="-78"/>
              </a:rPr>
              <a:t>صفحه اي است كه با هيچكدام از صفحات تصوير موازي و يا عمود نباشد.</a:t>
            </a: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r>
              <a:rPr lang="ar-SA" altLang="fa-IR" sz="2100" b="1">
                <a:solidFill>
                  <a:srgbClr val="3333FF"/>
                </a:solidFill>
                <a:cs typeface="Lotus" pitchFamily="2" charset="-78"/>
              </a:rPr>
              <a:t>از خصوصيات آن مي توان گفت:</a:t>
            </a:r>
          </a:p>
          <a:p>
            <a:pPr rtl="1"/>
            <a:r>
              <a:rPr lang="ar-SA" altLang="fa-IR" sz="2100" b="1">
                <a:solidFill>
                  <a:srgbClr val="3333FF"/>
                </a:solidFill>
                <a:cs typeface="Lotus" pitchFamily="2" charset="-78"/>
              </a:rPr>
              <a:t>الف- در كليه تصاوير قائم، افقي و جانبي اندازه سطوح حقيقي را نشان نمي دهد.</a:t>
            </a:r>
            <a:endParaRPr lang="en-US" altLang="fa-IR" sz="2100" b="1">
              <a:solidFill>
                <a:srgbClr val="3333FF"/>
              </a:solidFill>
              <a:cs typeface="Lotus" pitchFamily="2" charset="-78"/>
            </a:endParaRPr>
          </a:p>
        </p:txBody>
      </p:sp>
      <p:graphicFrame>
        <p:nvGraphicFramePr>
          <p:cNvPr id="155653" name="Object 5"/>
          <p:cNvGraphicFramePr>
            <a:graphicFrameLocks noGrp="1" noChangeAspect="1"/>
          </p:cNvGraphicFramePr>
          <p:nvPr>
            <p:ph/>
          </p:nvPr>
        </p:nvGraphicFramePr>
        <p:xfrm>
          <a:off x="827088" y="1916113"/>
          <a:ext cx="5905500" cy="3243262"/>
        </p:xfrm>
        <a:graphic>
          <a:graphicData uri="http://schemas.openxmlformats.org/presentationml/2006/ole">
            <mc:AlternateContent xmlns:mc="http://schemas.openxmlformats.org/markup-compatibility/2006">
              <mc:Choice xmlns:v="urn:schemas-microsoft-com:vml" Requires="v">
                <p:oleObj spid="_x0000_s15565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2504" t="39015" r="40373" b="33629"/>
                      <a:stretch>
                        <a:fillRect/>
                      </a:stretch>
                    </p:blipFill>
                    <p:spPr bwMode="auto">
                      <a:xfrm>
                        <a:off x="827088" y="1916113"/>
                        <a:ext cx="5905500" cy="32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ChangeArrowheads="1"/>
          </p:cNvSpPr>
          <p:nvPr/>
        </p:nvSpPr>
        <p:spPr bwMode="auto">
          <a:xfrm>
            <a:off x="755650" y="404813"/>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حالات مختلف خط و صفحه</a:t>
            </a:r>
            <a:endParaRPr lang="fa-IR" altLang="fa-IR" sz="2500" b="1" i="1">
              <a:solidFill>
                <a:srgbClr val="CC0000"/>
              </a:solidFill>
              <a:cs typeface="Lotus" pitchFamily="2" charset="-78"/>
            </a:endParaRPr>
          </a:p>
          <a:p>
            <a:pPr rtl="1"/>
            <a:endParaRPr lang="ar-SA" altLang="fa-IR" sz="2500" b="1">
              <a:cs typeface="Lotus" pitchFamily="2" charset="-78"/>
            </a:endParaRPr>
          </a:p>
          <a:p>
            <a:pPr rtl="1"/>
            <a:r>
              <a:rPr lang="ar-SA" altLang="fa-IR" sz="2100" b="1">
                <a:solidFill>
                  <a:srgbClr val="3333FF"/>
                </a:solidFill>
                <a:cs typeface="Lotus" pitchFamily="2" charset="-78"/>
              </a:rPr>
              <a:t>بين يك خط و يك صفحه سه حالت ممكن است بوجود آيد:</a:t>
            </a:r>
          </a:p>
          <a:p>
            <a:pPr rtl="1"/>
            <a:r>
              <a:rPr lang="ar-SA" altLang="fa-IR" sz="2500" b="1" i="1">
                <a:solidFill>
                  <a:srgbClr val="CC0000"/>
                </a:solidFill>
                <a:cs typeface="Lotus" pitchFamily="2" charset="-78"/>
              </a:rPr>
              <a:t>الف- خط در داخل صفحه قرار دارد.</a:t>
            </a:r>
          </a:p>
        </p:txBody>
      </p:sp>
      <p:graphicFrame>
        <p:nvGraphicFramePr>
          <p:cNvPr id="156678" name="Object 6"/>
          <p:cNvGraphicFramePr>
            <a:graphicFrameLocks noGrp="1" noChangeAspect="1"/>
          </p:cNvGraphicFramePr>
          <p:nvPr>
            <p:ph/>
          </p:nvPr>
        </p:nvGraphicFramePr>
        <p:xfrm>
          <a:off x="1116013" y="2519363"/>
          <a:ext cx="3748087" cy="4005262"/>
        </p:xfrm>
        <a:graphic>
          <a:graphicData uri="http://schemas.openxmlformats.org/presentationml/2006/ole">
            <mc:AlternateContent xmlns:mc="http://schemas.openxmlformats.org/markup-compatibility/2006">
              <mc:Choice xmlns:v="urn:schemas-microsoft-com:vml" Requires="v">
                <p:oleObj spid="_x0000_s156684"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35995" t="42239" r="38618" b="7938"/>
                      <a:stretch>
                        <a:fillRect/>
                      </a:stretch>
                    </p:blipFill>
                    <p:spPr bwMode="auto">
                      <a:xfrm>
                        <a:off x="1116013" y="2519363"/>
                        <a:ext cx="3748087"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3059" name="Rectangle 3"/>
          <p:cNvSpPr>
            <a:spLocks noChangeArrowheads="1"/>
          </p:cNvSpPr>
          <p:nvPr/>
        </p:nvSpPr>
        <p:spPr bwMode="auto">
          <a:xfrm>
            <a:off x="395288" y="1149350"/>
            <a:ext cx="82089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a:solidFill>
                  <a:srgbClr val="CC0000"/>
                </a:solidFill>
                <a:cs typeface="Lotus" pitchFamily="2" charset="-78"/>
              </a:rPr>
              <a:t>ب- خط موازي صفحه باشد كه در اين خط و صفحه هيچگونه تقاطعي ندارد.</a:t>
            </a:r>
          </a:p>
        </p:txBody>
      </p:sp>
      <p:graphicFrame>
        <p:nvGraphicFramePr>
          <p:cNvPr id="813061" name="Object 5"/>
          <p:cNvGraphicFramePr>
            <a:graphicFrameLocks noGrp="1" noChangeAspect="1"/>
          </p:cNvGraphicFramePr>
          <p:nvPr>
            <p:ph/>
          </p:nvPr>
        </p:nvGraphicFramePr>
        <p:xfrm>
          <a:off x="2124075" y="1557338"/>
          <a:ext cx="4738688" cy="5545137"/>
        </p:xfrm>
        <a:graphic>
          <a:graphicData uri="http://schemas.openxmlformats.org/presentationml/2006/ole">
            <mc:AlternateContent xmlns:mc="http://schemas.openxmlformats.org/markup-compatibility/2006">
              <mc:Choice xmlns:v="urn:schemas-microsoft-com:vml" Requires="v">
                <p:oleObj spid="_x0000_s813068"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48129" t="1114" r="22993" b="39777"/>
                      <a:stretch>
                        <a:fillRect/>
                      </a:stretch>
                    </p:blipFill>
                    <p:spPr bwMode="auto">
                      <a:xfrm>
                        <a:off x="2124075" y="1557338"/>
                        <a:ext cx="4738688"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043" name="Rectangle 3"/>
          <p:cNvSpPr>
            <a:spLocks noChangeArrowheads="1"/>
          </p:cNvSpPr>
          <p:nvPr/>
        </p:nvSpPr>
        <p:spPr bwMode="auto">
          <a:xfrm>
            <a:off x="144463" y="404813"/>
            <a:ext cx="88201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a:solidFill>
                  <a:srgbClr val="CC0000"/>
                </a:solidFill>
                <a:cs typeface="Lotus" pitchFamily="2" charset="-78"/>
              </a:rPr>
              <a:t>ج- خط صفحه را قطع كند كه در اين صورت خط و صفحه يك نقطه تقاطع دارند.</a:t>
            </a:r>
          </a:p>
          <a:p>
            <a:pPr rtl="1"/>
            <a:endParaRPr lang="fa-IR" altLang="fa-IR" sz="25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rtl="1"/>
            <a:endParaRPr lang="fa-IR" altLang="fa-IR" sz="2100">
              <a:cs typeface="Lotus" pitchFamily="2" charset="-78"/>
            </a:endParaRPr>
          </a:p>
          <a:p>
            <a:pPr algn="justLow" rtl="1"/>
            <a:r>
              <a:rPr lang="ar-SA" altLang="fa-IR" sz="2100" b="1">
                <a:solidFill>
                  <a:srgbClr val="3333FF"/>
                </a:solidFill>
                <a:cs typeface="Lotus" pitchFamily="2" charset="-78"/>
              </a:rPr>
              <a:t>براي اثبات موازي بودن خط و صفحه كافي است كه خط موازي با يكي از خطوط صفحه باشد و بالعكس اگر خطي با يك خط در صفحه اي موازي باشد با آن صفحه موازي است بنابراين اگر لازم باشد كه از نقطه معلوم </a:t>
            </a:r>
            <a:r>
              <a:rPr lang="en-US" altLang="fa-IR" sz="2100" b="1">
                <a:solidFill>
                  <a:srgbClr val="3333FF"/>
                </a:solidFill>
                <a:cs typeface="Lotus" pitchFamily="2" charset="-78"/>
              </a:rPr>
              <a:t>A</a:t>
            </a:r>
            <a:r>
              <a:rPr lang="ar-SA" altLang="fa-IR" sz="2100" b="1">
                <a:solidFill>
                  <a:srgbClr val="3333FF"/>
                </a:solidFill>
                <a:cs typeface="Lotus" pitchFamily="2" charset="-78"/>
              </a:rPr>
              <a:t>  خطي موازي با صفحه </a:t>
            </a:r>
            <a:r>
              <a:rPr lang="en-US" altLang="fa-IR" sz="2100" b="1">
                <a:solidFill>
                  <a:srgbClr val="3333FF"/>
                </a:solidFill>
                <a:cs typeface="Lotus" pitchFamily="2" charset="-78"/>
              </a:rPr>
              <a:t>P</a:t>
            </a:r>
            <a:r>
              <a:rPr lang="ar-SA" altLang="fa-IR" sz="2100" b="1">
                <a:solidFill>
                  <a:srgbClr val="3333FF"/>
                </a:solidFill>
                <a:cs typeface="Lotus" pitchFamily="2" charset="-78"/>
              </a:rPr>
              <a:t>  كشيده شود، ابتدا بايد خطي در اين صفحه رسم نمود و سپس از نقطه </a:t>
            </a:r>
            <a:r>
              <a:rPr lang="en-US" altLang="fa-IR" sz="2100" b="1">
                <a:solidFill>
                  <a:srgbClr val="3333FF"/>
                </a:solidFill>
                <a:cs typeface="Lotus" pitchFamily="2" charset="-78"/>
              </a:rPr>
              <a:t>A</a:t>
            </a:r>
            <a:r>
              <a:rPr lang="ar-SA" altLang="fa-IR" sz="2100" b="1">
                <a:solidFill>
                  <a:srgbClr val="3333FF"/>
                </a:solidFill>
                <a:cs typeface="Lotus" pitchFamily="2" charset="-78"/>
              </a:rPr>
              <a:t>  خط م</a:t>
            </a:r>
            <a:r>
              <a:rPr lang="fa-IR" altLang="fa-IR" sz="2100" b="1">
                <a:solidFill>
                  <a:srgbClr val="3333FF"/>
                </a:solidFill>
                <a:cs typeface="Lotus" pitchFamily="2" charset="-78"/>
              </a:rPr>
              <a:t>فر</a:t>
            </a:r>
            <a:r>
              <a:rPr lang="ar-SA" altLang="fa-IR" sz="2100" b="1">
                <a:solidFill>
                  <a:srgbClr val="3333FF"/>
                </a:solidFill>
                <a:cs typeface="Lotus" pitchFamily="2" charset="-78"/>
              </a:rPr>
              <a:t>و</a:t>
            </a:r>
            <a:r>
              <a:rPr lang="fa-IR" altLang="fa-IR" sz="2100" b="1">
                <a:solidFill>
                  <a:srgbClr val="3333FF"/>
                </a:solidFill>
                <a:cs typeface="Lotus" pitchFamily="2" charset="-78"/>
              </a:rPr>
              <a:t>ض</a:t>
            </a:r>
            <a:r>
              <a:rPr lang="ar-SA" altLang="fa-IR" sz="2100" b="1">
                <a:solidFill>
                  <a:srgbClr val="3333FF"/>
                </a:solidFill>
                <a:cs typeface="Lotus" pitchFamily="2" charset="-78"/>
              </a:rPr>
              <a:t> را به موازات اين خط اختياري رسم كنيم كه در اين صورت تصاوير مشابه خطوط موازي بايد با هم موازي باشند.</a:t>
            </a:r>
            <a:endParaRPr lang="en-US" altLang="fa-IR" sz="2100" b="1">
              <a:solidFill>
                <a:srgbClr val="3333FF"/>
              </a:solidFill>
              <a:cs typeface="Lotus" pitchFamily="2" charset="-78"/>
            </a:endParaRPr>
          </a:p>
        </p:txBody>
      </p:sp>
      <p:graphicFrame>
        <p:nvGraphicFramePr>
          <p:cNvPr id="855045" name="Object 5"/>
          <p:cNvGraphicFramePr>
            <a:graphicFrameLocks noGrp="1" noChangeAspect="1"/>
          </p:cNvGraphicFramePr>
          <p:nvPr>
            <p:ph/>
          </p:nvPr>
        </p:nvGraphicFramePr>
        <p:xfrm>
          <a:off x="2124075" y="836613"/>
          <a:ext cx="4130675" cy="4248150"/>
        </p:xfrm>
        <a:graphic>
          <a:graphicData uri="http://schemas.openxmlformats.org/presentationml/2006/ole">
            <mc:AlternateContent xmlns:mc="http://schemas.openxmlformats.org/markup-compatibility/2006">
              <mc:Choice xmlns:v="urn:schemas-microsoft-com:vml" Requires="v">
                <p:oleObj spid="_x0000_s855051"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0987" t="4588" r="49248" b="41869"/>
                      <a:stretch>
                        <a:fillRect/>
                      </a:stretch>
                    </p:blipFill>
                    <p:spPr bwMode="auto">
                      <a:xfrm>
                        <a:off x="2124075" y="836613"/>
                        <a:ext cx="413067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4083" name="Rectangle 3"/>
          <p:cNvSpPr>
            <a:spLocks noChangeArrowheads="1"/>
          </p:cNvSpPr>
          <p:nvPr/>
        </p:nvSpPr>
        <p:spPr bwMode="auto">
          <a:xfrm>
            <a:off x="755650" y="620713"/>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cs typeface="Lotus" pitchFamily="2" charset="-78"/>
              </a:rPr>
              <a:t>تعيين نقطه برخورد خط و صفحه</a:t>
            </a:r>
            <a:endParaRPr lang="fa-IR" altLang="fa-IR" sz="2500" b="1" i="1">
              <a:solidFill>
                <a:srgbClr val="CC0000"/>
              </a:solidFill>
              <a:cs typeface="Lotus" pitchFamily="2" charset="-78"/>
            </a:endParaRPr>
          </a:p>
          <a:p>
            <a:pPr rtl="1"/>
            <a:endParaRPr lang="en-US" altLang="fa-IR" sz="2500" b="1">
              <a:cs typeface="Lotus" pitchFamily="2" charset="-78"/>
            </a:endParaRPr>
          </a:p>
          <a:p>
            <a:pPr algn="justLow" rtl="1"/>
            <a:r>
              <a:rPr lang="ar-SA" altLang="fa-IR" sz="2100" b="1">
                <a:solidFill>
                  <a:srgbClr val="3333FF"/>
                </a:solidFill>
                <a:cs typeface="Lotus" pitchFamily="2" charset="-78"/>
              </a:rPr>
              <a:t>براي تعيين نقطه برخورد خط و صفحه مطابق با شكل</a:t>
            </a:r>
            <a:r>
              <a:rPr lang="fa-IR" altLang="fa-IR" sz="2100" b="1">
                <a:solidFill>
                  <a:srgbClr val="3333FF"/>
                </a:solidFill>
                <a:cs typeface="Lotus" pitchFamily="2" charset="-78"/>
              </a:rPr>
              <a:t> </a:t>
            </a:r>
            <a:r>
              <a:rPr lang="ar-SA" altLang="fa-IR" sz="2100" b="1">
                <a:solidFill>
                  <a:srgbClr val="3333FF"/>
                </a:solidFill>
                <a:cs typeface="Lotus" pitchFamily="2" charset="-78"/>
              </a:rPr>
              <a:t>ابتدا صفحه كمكي قائمي درنظر مي گيريم كه خط مفروض يكي از آن خطوط صفحه كمكي باشد و چون</a:t>
            </a:r>
            <a:r>
              <a:rPr lang="en-US" altLang="fa-IR" sz="2100" b="1">
                <a:solidFill>
                  <a:srgbClr val="3333FF"/>
                </a:solidFill>
                <a:cs typeface="Lotus" pitchFamily="2" charset="-78"/>
              </a:rPr>
              <a:t> </a:t>
            </a:r>
            <a:r>
              <a:rPr lang="ar-SA" altLang="fa-IR" sz="2100" b="1">
                <a:solidFill>
                  <a:srgbClr val="3333FF"/>
                </a:solidFill>
                <a:cs typeface="Lotus" pitchFamily="2" charset="-78"/>
              </a:rPr>
              <a:t>صفحه اختياري قائم است پس تصوير افقي آن خط است و چون خط مفروض يكي از خطوط آن صفحه است پس بر روي هم منطبق مي باشد فصل مشترك صفحه كمكي قائم و صفحه مفروض را پيدا نموده و تقاطع اين خط با صفحه مفروض را پيدا نموده </a:t>
            </a:r>
            <a:endParaRPr lang="en-US" altLang="fa-IR" sz="2100" b="1">
              <a:solidFill>
                <a:srgbClr val="3333FF"/>
              </a:solidFill>
              <a:cs typeface="Lotus" pitchFamily="2" charset="-78"/>
            </a:endParaRPr>
          </a:p>
        </p:txBody>
      </p:sp>
      <p:graphicFrame>
        <p:nvGraphicFramePr>
          <p:cNvPr id="814087" name="Object 7"/>
          <p:cNvGraphicFramePr>
            <a:graphicFrameLocks noGrp="1" noChangeAspect="1"/>
          </p:cNvGraphicFramePr>
          <p:nvPr>
            <p:ph/>
          </p:nvPr>
        </p:nvGraphicFramePr>
        <p:xfrm>
          <a:off x="684213" y="2406650"/>
          <a:ext cx="7272337" cy="4319588"/>
        </p:xfrm>
        <a:graphic>
          <a:graphicData uri="http://schemas.openxmlformats.org/presentationml/2006/ole">
            <mc:AlternateContent xmlns:mc="http://schemas.openxmlformats.org/markup-compatibility/2006">
              <mc:Choice xmlns:v="urn:schemas-microsoft-com:vml" Requires="v">
                <p:oleObj spid="_x0000_s814092" name="AutoCAD Drawing" r:id="rId4" imgW="8696160" imgH="4971960" progId="AutoCAD.Drawing.17">
                  <p:embed/>
                </p:oleObj>
              </mc:Choice>
              <mc:Fallback>
                <p:oleObj name="AutoCAD Drawing" r:id="rId4" imgW="8696160" imgH="497196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42130" t="-237" r="29880" b="71155"/>
                      <a:stretch>
                        <a:fillRect/>
                      </a:stretch>
                    </p:blipFill>
                    <p:spPr bwMode="auto">
                      <a:xfrm>
                        <a:off x="684213" y="2406650"/>
                        <a:ext cx="7272337" cy="4319588"/>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07" name="Rectangle 3"/>
          <p:cNvSpPr>
            <a:spLocks noChangeArrowheads="1"/>
          </p:cNvSpPr>
          <p:nvPr/>
        </p:nvSpPr>
        <p:spPr bwMode="auto">
          <a:xfrm>
            <a:off x="827088" y="1220788"/>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cs typeface="Lotus" pitchFamily="2" charset="-78"/>
              </a:rPr>
              <a:t>و همين نقاط را در صفحه قائم مشخص مي كنيم كه اين نقاط فصل مشترك صفحه كمكي با صفحه مفروض در صفحه قائم تصوير مي باشد حال با پيدا كردن محل تقاطع تصوير قائم صفحه كمكي اوليه با خط فصل مشترك جديد نقطه برخورد خط و صفحه مشخص مي گردد و اگر محل اين نقطه را در صفحه افقي پيدا كنيم محل تقاطع خط و صفحه در صفحه افق مشخص مي گردد.</a:t>
            </a:r>
            <a:endParaRPr lang="en-US" altLang="fa-IR" sz="2100" b="1">
              <a:solidFill>
                <a:srgbClr val="3333FF"/>
              </a:solidFill>
              <a:cs typeface="Lotus" pitchFamily="2" charset="-78"/>
            </a:endParaRPr>
          </a:p>
        </p:txBody>
      </p:sp>
      <p:graphicFrame>
        <p:nvGraphicFramePr>
          <p:cNvPr id="815111" name="Object 7"/>
          <p:cNvGraphicFramePr>
            <a:graphicFrameLocks noGrp="1" noChangeAspect="1"/>
          </p:cNvGraphicFramePr>
          <p:nvPr>
            <p:ph/>
          </p:nvPr>
        </p:nvGraphicFramePr>
        <p:xfrm>
          <a:off x="468313" y="3079750"/>
          <a:ext cx="8280400" cy="3379788"/>
        </p:xfrm>
        <a:graphic>
          <a:graphicData uri="http://schemas.openxmlformats.org/presentationml/2006/ole">
            <mc:AlternateContent xmlns:mc="http://schemas.openxmlformats.org/markup-compatibility/2006">
              <mc:Choice xmlns:v="urn:schemas-microsoft-com:vml" Requires="v">
                <p:oleObj spid="_x0000_s815116" name="AutoCAD Drawing" r:id="rId4" imgW="8696160" imgH="4971960" progId="AutoCAD.Drawing.17">
                  <p:embed/>
                </p:oleObj>
              </mc:Choice>
              <mc:Fallback>
                <p:oleObj name="AutoCAD Drawing" r:id="rId4" imgW="8696160" imgH="497196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22011" t="70175" r="35127" b="-777"/>
                      <a:stretch>
                        <a:fillRect/>
                      </a:stretch>
                    </p:blipFill>
                    <p:spPr bwMode="auto">
                      <a:xfrm>
                        <a:off x="468313" y="3079750"/>
                        <a:ext cx="8280400" cy="3379788"/>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Rectangle 3"/>
          <p:cNvSpPr>
            <a:spLocks noChangeArrowheads="1"/>
          </p:cNvSpPr>
          <p:nvPr/>
        </p:nvSpPr>
        <p:spPr bwMode="auto">
          <a:xfrm>
            <a:off x="571500" y="1143000"/>
            <a:ext cx="796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Mitra" charset="-78"/>
            </a:endParaRPr>
          </a:p>
          <a:p>
            <a:pPr algn="justLow" rtl="1"/>
            <a:r>
              <a:rPr lang="ar-SA" altLang="fa-IR" sz="2500" b="1" i="1">
                <a:solidFill>
                  <a:srgbClr val="CC0000"/>
                </a:solidFill>
                <a:latin typeface="Times New Roman" pitchFamily="18" charset="0"/>
                <a:cs typeface="Mitra" charset="-78"/>
              </a:rPr>
              <a:t>پايه چسب</a:t>
            </a:r>
            <a:endParaRPr lang="en-US" altLang="fa-IR" sz="2500" b="1" i="1">
              <a:solidFill>
                <a:srgbClr val="CC0000"/>
              </a:solidFill>
              <a:latin typeface="Times New Roman" pitchFamily="18" charset="0"/>
              <a:cs typeface="Mitra" charset="-78"/>
            </a:endParaRPr>
          </a:p>
          <a:p>
            <a:pPr algn="justLow" rtl="1"/>
            <a:endParaRPr lang="en-US" altLang="fa-IR" sz="2500" b="1" i="1">
              <a:solidFill>
                <a:srgbClr val="CC0000"/>
              </a:solidFill>
              <a:latin typeface="Times New Roman" pitchFamily="18" charset="0"/>
              <a:cs typeface="Mitra" charset="-78"/>
            </a:endParaRPr>
          </a:p>
          <a:p>
            <a:pPr algn="justLow" rtl="1"/>
            <a:r>
              <a:rPr lang="en-US"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براي استفتده تميزتر و برش راحت تر چسب ها از پايه چسب استفاده مي شود كه ممكن است بزرگ بوده و روي ميز قرار گيرد يا نصب شود و ممكن است كوچك، سبك و قابل حمل باشد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a:p>
        </p:txBody>
      </p:sp>
      <p:pic>
        <p:nvPicPr>
          <p:cNvPr id="333828" name="Picture 4" descr="0001   63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573463"/>
            <a:ext cx="4208463" cy="213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6131" name="Rectangle 3"/>
          <p:cNvSpPr>
            <a:spLocks noChangeArrowheads="1"/>
          </p:cNvSpPr>
          <p:nvPr/>
        </p:nvSpPr>
        <p:spPr bwMode="auto">
          <a:xfrm>
            <a:off x="684213" y="836613"/>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CC0000"/>
                </a:solidFill>
                <a:cs typeface="Lotus" pitchFamily="2" charset="-78"/>
              </a:rPr>
              <a:t>مثال:</a:t>
            </a:r>
            <a:r>
              <a:rPr lang="ar-SA" altLang="fa-IR" sz="2100" b="1">
                <a:solidFill>
                  <a:srgbClr val="3333FF"/>
                </a:solidFill>
                <a:cs typeface="Lotus" pitchFamily="2" charset="-78"/>
              </a:rPr>
              <a:t> صفحه كمكي </a:t>
            </a:r>
            <a:r>
              <a:rPr lang="en-US" altLang="fa-IR" sz="2100" b="1">
                <a:solidFill>
                  <a:srgbClr val="3333FF"/>
                </a:solidFill>
                <a:cs typeface="Lotus" pitchFamily="2" charset="-78"/>
              </a:rPr>
              <a:t>ABC</a:t>
            </a:r>
            <a:r>
              <a:rPr lang="ar-SA" altLang="fa-IR" sz="2100" b="1">
                <a:solidFill>
                  <a:srgbClr val="3333FF"/>
                </a:solidFill>
                <a:cs typeface="Lotus" pitchFamily="2" charset="-78"/>
              </a:rPr>
              <a:t>  و خط </a:t>
            </a:r>
            <a:r>
              <a:rPr lang="en-US" altLang="fa-IR" sz="2100" b="1">
                <a:solidFill>
                  <a:srgbClr val="3333FF"/>
                </a:solidFill>
                <a:cs typeface="Lotus" pitchFamily="2" charset="-78"/>
              </a:rPr>
              <a:t>EF</a:t>
            </a:r>
            <a:r>
              <a:rPr lang="ar-SA" altLang="fa-IR" sz="2100" b="1">
                <a:solidFill>
                  <a:srgbClr val="3333FF"/>
                </a:solidFill>
                <a:cs typeface="Lotus" pitchFamily="2" charset="-78"/>
              </a:rPr>
              <a:t>  با يكديگر تقاطع دارند محل برخورد اين دو را در دو صفحه افقي و قائم تصوير مشخص نمايد.</a:t>
            </a:r>
            <a:endParaRPr lang="en-US" altLang="fa-IR" sz="2100" b="1">
              <a:solidFill>
                <a:srgbClr val="3333FF"/>
              </a:solidFill>
              <a:cs typeface="Lotus" pitchFamily="2" charset="-78"/>
            </a:endParaRPr>
          </a:p>
          <a:p>
            <a:pPr algn="justLow" rtl="1"/>
            <a:r>
              <a:rPr lang="ar-SA" altLang="fa-IR" sz="2100" b="1">
                <a:solidFill>
                  <a:srgbClr val="3333FF"/>
                </a:solidFill>
                <a:cs typeface="Lotus" pitchFamily="2" charset="-78"/>
              </a:rPr>
              <a:t>ابتدا براي صفحه كمكي قائم</a:t>
            </a:r>
            <a:r>
              <a:rPr lang="en-US" altLang="fa-IR" sz="2100" b="1">
                <a:solidFill>
                  <a:srgbClr val="3333FF"/>
                </a:solidFill>
                <a:cs typeface="Lotus" pitchFamily="2" charset="-78"/>
              </a:rPr>
              <a:t> </a:t>
            </a:r>
            <a:r>
              <a:rPr lang="el-GR" altLang="fa-IR" sz="2100" b="1">
                <a:solidFill>
                  <a:srgbClr val="3333FF"/>
                </a:solidFill>
              </a:rPr>
              <a:t>α</a:t>
            </a:r>
            <a:r>
              <a:rPr lang="ar-SA" altLang="fa-IR" sz="2100" b="1">
                <a:solidFill>
                  <a:srgbClr val="3333FF"/>
                </a:solidFill>
                <a:cs typeface="Lotus" pitchFamily="2" charset="-78"/>
              </a:rPr>
              <a:t> را طوري انتخاب مي كنيم كه خط</a:t>
            </a:r>
            <a:r>
              <a:rPr lang="en-US" altLang="fa-IR" sz="2100" b="1">
                <a:solidFill>
                  <a:srgbClr val="3333FF"/>
                </a:solidFill>
                <a:cs typeface="Lotus" pitchFamily="2" charset="-78"/>
              </a:rPr>
              <a:t> EF</a:t>
            </a:r>
            <a:r>
              <a:rPr lang="ar-SA" altLang="fa-IR" sz="2100" b="1">
                <a:solidFill>
                  <a:srgbClr val="3333FF"/>
                </a:solidFill>
                <a:cs typeface="Lotus" pitchFamily="2" charset="-78"/>
              </a:rPr>
              <a:t> يكي از خطوط آن صفحه باشد و در نتيجه چون صفحه كمكي قائم است پس تصوير آن و تصوير افقي خط</a:t>
            </a:r>
            <a:r>
              <a:rPr lang="en-US" altLang="fa-IR" sz="2100" b="1">
                <a:solidFill>
                  <a:srgbClr val="3333FF"/>
                </a:solidFill>
                <a:cs typeface="Lotus" pitchFamily="2" charset="-78"/>
              </a:rPr>
              <a:t> EF</a:t>
            </a:r>
            <a:r>
              <a:rPr lang="ar-SA" altLang="fa-IR" sz="2100" b="1">
                <a:solidFill>
                  <a:srgbClr val="3333FF"/>
                </a:solidFill>
                <a:cs typeface="Lotus" pitchFamily="2" charset="-78"/>
              </a:rPr>
              <a:t> به نام</a:t>
            </a:r>
            <a:r>
              <a:rPr lang="en-US" altLang="fa-IR" sz="2100" b="1">
                <a:solidFill>
                  <a:srgbClr val="3333FF"/>
                </a:solidFill>
                <a:cs typeface="Lotus" pitchFamily="2" charset="-78"/>
              </a:rPr>
              <a:t> ef  </a:t>
            </a:r>
            <a:r>
              <a:rPr lang="ar-SA" altLang="fa-IR" sz="2100" b="1">
                <a:solidFill>
                  <a:srgbClr val="3333FF"/>
                </a:solidFill>
                <a:cs typeface="Lotus" pitchFamily="2" charset="-78"/>
              </a:rPr>
              <a:t>بر يكديگر منطبق است در صفحه افقي تصوير فصل مشترك صفحه كمكي</a:t>
            </a:r>
            <a:r>
              <a:rPr lang="en-US" altLang="fa-IR" sz="2100" b="1">
                <a:solidFill>
                  <a:srgbClr val="3333FF"/>
                </a:solidFill>
                <a:cs typeface="Lotus" pitchFamily="2" charset="-78"/>
              </a:rPr>
              <a:t> </a:t>
            </a:r>
            <a:r>
              <a:rPr lang="el-GR" altLang="fa-IR" sz="2100" b="1">
                <a:solidFill>
                  <a:srgbClr val="3333FF"/>
                </a:solidFill>
              </a:rPr>
              <a:t>α</a:t>
            </a:r>
            <a:r>
              <a:rPr lang="ar-SA" altLang="fa-IR" sz="2100" b="1">
                <a:solidFill>
                  <a:srgbClr val="3333FF"/>
                </a:solidFill>
                <a:cs typeface="Lotus" pitchFamily="2" charset="-78"/>
              </a:rPr>
              <a:t> با صفحه</a:t>
            </a:r>
            <a:r>
              <a:rPr lang="en-US" altLang="fa-IR" sz="2100" b="1">
                <a:solidFill>
                  <a:srgbClr val="3333FF"/>
                </a:solidFill>
                <a:cs typeface="Lotus" pitchFamily="2" charset="-78"/>
              </a:rPr>
              <a:t> ABC  </a:t>
            </a:r>
            <a:r>
              <a:rPr lang="ar-SA" altLang="fa-IR" sz="2100" b="1">
                <a:solidFill>
                  <a:srgbClr val="3333FF"/>
                </a:solidFill>
                <a:cs typeface="Lotus" pitchFamily="2" charset="-78"/>
              </a:rPr>
              <a:t>خط</a:t>
            </a:r>
            <a:r>
              <a:rPr lang="en-US" altLang="fa-IR" sz="2100" b="1">
                <a:solidFill>
                  <a:srgbClr val="3333FF"/>
                </a:solidFill>
                <a:cs typeface="Lotus" pitchFamily="2" charset="-78"/>
              </a:rPr>
              <a:t> mn  </a:t>
            </a:r>
            <a:r>
              <a:rPr lang="ar-SA" altLang="fa-IR" sz="2100" b="1">
                <a:solidFill>
                  <a:srgbClr val="3333FF"/>
                </a:solidFill>
                <a:cs typeface="Lotus" pitchFamily="2" charset="-78"/>
              </a:rPr>
              <a:t>مي ناميم كه در امتداد خط</a:t>
            </a:r>
            <a:r>
              <a:rPr lang="en-US" altLang="fa-IR" sz="2100" b="1">
                <a:solidFill>
                  <a:srgbClr val="3333FF"/>
                </a:solidFill>
                <a:cs typeface="Lotus" pitchFamily="2" charset="-78"/>
              </a:rPr>
              <a:t> ef</a:t>
            </a:r>
            <a:r>
              <a:rPr lang="ar-SA" altLang="fa-IR" sz="2100" b="1">
                <a:solidFill>
                  <a:srgbClr val="3333FF"/>
                </a:solidFill>
                <a:cs typeface="Lotus" pitchFamily="2" charset="-78"/>
              </a:rPr>
              <a:t> مي باشد و نقطه</a:t>
            </a:r>
            <a:r>
              <a:rPr lang="en-US" altLang="fa-IR" sz="2100" b="1">
                <a:solidFill>
                  <a:srgbClr val="3333FF"/>
                </a:solidFill>
                <a:cs typeface="Lotus" pitchFamily="2" charset="-78"/>
              </a:rPr>
              <a:t> m</a:t>
            </a:r>
            <a:r>
              <a:rPr lang="ar-SA" altLang="fa-IR" sz="2100" b="1">
                <a:solidFill>
                  <a:srgbClr val="3333FF"/>
                </a:solidFill>
                <a:cs typeface="Lotus" pitchFamily="2" charset="-78"/>
              </a:rPr>
              <a:t> روي خط</a:t>
            </a:r>
            <a:r>
              <a:rPr lang="en-US" altLang="fa-IR" sz="2100" b="1">
                <a:solidFill>
                  <a:srgbClr val="3333FF"/>
                </a:solidFill>
                <a:cs typeface="Lotus" pitchFamily="2" charset="-78"/>
              </a:rPr>
              <a:t> ac </a:t>
            </a:r>
            <a:r>
              <a:rPr lang="ar-SA" altLang="fa-IR" sz="2100" b="1">
                <a:solidFill>
                  <a:srgbClr val="3333FF"/>
                </a:solidFill>
                <a:cs typeface="Lotus" pitchFamily="2" charset="-78"/>
              </a:rPr>
              <a:t>و نقطه</a:t>
            </a:r>
            <a:r>
              <a:rPr lang="en-US" altLang="fa-IR" sz="2100" b="1">
                <a:solidFill>
                  <a:srgbClr val="3333FF"/>
                </a:solidFill>
                <a:cs typeface="Lotus" pitchFamily="2" charset="-78"/>
              </a:rPr>
              <a:t> n  </a:t>
            </a:r>
            <a:r>
              <a:rPr lang="ar-SA" altLang="fa-IR" sz="2100" b="1">
                <a:solidFill>
                  <a:srgbClr val="3333FF"/>
                </a:solidFill>
                <a:cs typeface="Lotus" pitchFamily="2" charset="-78"/>
              </a:rPr>
              <a:t>روي خط</a:t>
            </a:r>
            <a:r>
              <a:rPr lang="en-US" altLang="fa-IR" sz="2100" b="1">
                <a:solidFill>
                  <a:srgbClr val="3333FF"/>
                </a:solidFill>
                <a:cs typeface="Lotus" pitchFamily="2" charset="-78"/>
              </a:rPr>
              <a:t> cb  </a:t>
            </a:r>
            <a:r>
              <a:rPr lang="ar-SA" altLang="fa-IR" sz="2100" b="1">
                <a:solidFill>
                  <a:srgbClr val="3333FF"/>
                </a:solidFill>
                <a:cs typeface="Lotus" pitchFamily="2" charset="-78"/>
              </a:rPr>
              <a:t>قرار دارد با مشخص شدن تين نقاط در صفحه قائم تصوير نقاط</a:t>
            </a:r>
            <a:r>
              <a:rPr lang="en-US" altLang="fa-IR" sz="2100" b="1">
                <a:solidFill>
                  <a:srgbClr val="3333FF"/>
                </a:solidFill>
                <a:cs typeface="Lotus" pitchFamily="2" charset="-78"/>
              </a:rPr>
              <a:t> n</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m</a:t>
            </a:r>
            <a:r>
              <a:rPr lang="en-US" altLang="fa-IR" sz="2100" b="1">
                <a:solidFill>
                  <a:srgbClr val="3333FF"/>
                </a:solidFill>
              </a:rPr>
              <a:t>′</a:t>
            </a:r>
            <a:r>
              <a:rPr lang="ar-SA" altLang="fa-IR" sz="2100" b="1">
                <a:solidFill>
                  <a:srgbClr val="3333FF"/>
                </a:solidFill>
                <a:cs typeface="Lotus" pitchFamily="2" charset="-78"/>
              </a:rPr>
              <a:t>بدست مي آيد از تقاطع خط</a:t>
            </a:r>
            <a:r>
              <a:rPr lang="en-US" altLang="fa-IR" sz="2100" b="1">
                <a:solidFill>
                  <a:srgbClr val="3333FF"/>
                </a:solidFill>
                <a:cs typeface="Lotus" pitchFamily="2" charset="-78"/>
              </a:rPr>
              <a:t> m</a:t>
            </a:r>
            <a:r>
              <a:rPr lang="en-US" altLang="fa-IR" sz="2100" b="1">
                <a:solidFill>
                  <a:srgbClr val="3333FF"/>
                </a:solidFill>
              </a:rPr>
              <a:t>′</a:t>
            </a:r>
            <a:r>
              <a:rPr lang="en-US" altLang="fa-IR" sz="2100" b="1">
                <a:solidFill>
                  <a:srgbClr val="3333FF"/>
                </a:solidFill>
                <a:cs typeface="Lotus" pitchFamily="2" charset="-78"/>
              </a:rPr>
              <a:t>n</a:t>
            </a:r>
            <a:r>
              <a:rPr lang="en-US" altLang="fa-IR" sz="2100" b="1">
                <a:solidFill>
                  <a:srgbClr val="3333FF"/>
                </a:solidFill>
              </a:rPr>
              <a:t>′</a:t>
            </a:r>
            <a:r>
              <a:rPr lang="ar-SA" altLang="fa-IR" sz="2100" b="1">
                <a:solidFill>
                  <a:srgbClr val="3333FF"/>
                </a:solidFill>
                <a:cs typeface="Lotus" pitchFamily="2" charset="-78"/>
              </a:rPr>
              <a:t> و</a:t>
            </a:r>
            <a:r>
              <a:rPr lang="en-US" altLang="fa-IR" sz="2100" b="1">
                <a:solidFill>
                  <a:srgbClr val="3333FF"/>
                </a:solidFill>
                <a:cs typeface="Lotus" pitchFamily="2" charset="-78"/>
              </a:rPr>
              <a:t> e</a:t>
            </a:r>
            <a:r>
              <a:rPr lang="en-US" altLang="fa-IR" sz="2100" b="1">
                <a:solidFill>
                  <a:srgbClr val="3333FF"/>
                </a:solidFill>
              </a:rPr>
              <a:t>′</a:t>
            </a:r>
            <a:r>
              <a:rPr lang="en-US" altLang="fa-IR" sz="2100" b="1">
                <a:solidFill>
                  <a:srgbClr val="3333FF"/>
                </a:solidFill>
                <a:cs typeface="Lotus" pitchFamily="2" charset="-78"/>
              </a:rPr>
              <a:t>f</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در صفحه قائم تصوير نقطه</a:t>
            </a:r>
            <a:r>
              <a:rPr lang="en-US" altLang="fa-IR" sz="2100" b="1">
                <a:solidFill>
                  <a:srgbClr val="3333FF"/>
                </a:solidFill>
                <a:cs typeface="Lotus" pitchFamily="2" charset="-78"/>
              </a:rPr>
              <a:t> o</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بدست مي آيد كه اين نقطه در صفحه تصوير افقي و نقطه تقاطع خط و صفحه است حال بايد ديد اين خط در كدام جهت نقطه</a:t>
            </a:r>
            <a:r>
              <a:rPr lang="en-US" altLang="fa-IR" sz="2100" b="1">
                <a:solidFill>
                  <a:srgbClr val="3333FF"/>
                </a:solidFill>
                <a:cs typeface="Lotus" pitchFamily="2" charset="-78"/>
              </a:rPr>
              <a:t> o  </a:t>
            </a:r>
            <a:r>
              <a:rPr lang="ar-SA" altLang="fa-IR" sz="2100" b="1">
                <a:solidFill>
                  <a:srgbClr val="3333FF"/>
                </a:solidFill>
                <a:cs typeface="Lotus" pitchFamily="2" charset="-78"/>
              </a:rPr>
              <a:t>مرئي و در كدام جهت مخفي مي باشد</a:t>
            </a:r>
            <a:r>
              <a:rPr lang="en-US" altLang="fa-IR" sz="2100" b="1">
                <a:solidFill>
                  <a:srgbClr val="3333FF"/>
                </a:solidFill>
                <a:cs typeface="Lotus" pitchFamily="2" charset="-78"/>
              </a:rPr>
              <a:t> </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5" name="Rectangle 3"/>
          <p:cNvSpPr>
            <a:spLocks noChangeArrowheads="1"/>
          </p:cNvSpPr>
          <p:nvPr/>
        </p:nvSpPr>
        <p:spPr bwMode="auto">
          <a:xfrm>
            <a:off x="755650" y="836613"/>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cs typeface="Lotus" pitchFamily="2" charset="-78"/>
              </a:rPr>
              <a:t> </a:t>
            </a:r>
            <a:r>
              <a:rPr lang="ar-SA" altLang="fa-IR" sz="2100" b="1">
                <a:solidFill>
                  <a:srgbClr val="3333FF"/>
                </a:solidFill>
                <a:cs typeface="Lotus" pitchFamily="2" charset="-78"/>
              </a:rPr>
              <a:t>براي اينكار نقطه</a:t>
            </a:r>
            <a:r>
              <a:rPr lang="en-US" altLang="fa-IR" sz="2100" b="1">
                <a:solidFill>
                  <a:srgbClr val="3333FF"/>
                </a:solidFill>
                <a:cs typeface="Lotus" pitchFamily="2" charset="-78"/>
              </a:rPr>
              <a:t> s</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از خط</a:t>
            </a:r>
            <a:r>
              <a:rPr lang="en-US" altLang="fa-IR" sz="2100" b="1">
                <a:solidFill>
                  <a:srgbClr val="3333FF"/>
                </a:solidFill>
                <a:cs typeface="Lotus" pitchFamily="2" charset="-78"/>
              </a:rPr>
              <a:t> a</a:t>
            </a:r>
            <a:r>
              <a:rPr lang="en-US" altLang="fa-IR" sz="2100" b="1">
                <a:solidFill>
                  <a:srgbClr val="3333FF"/>
                </a:solidFill>
              </a:rPr>
              <a:t>′</a:t>
            </a:r>
            <a:r>
              <a:rPr lang="en-US" altLang="fa-IR" sz="2100" b="1">
                <a:solidFill>
                  <a:srgbClr val="3333FF"/>
                </a:solidFill>
                <a:cs typeface="Lotus" pitchFamily="2" charset="-78"/>
              </a:rPr>
              <a:t>b</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و نقطه</a:t>
            </a:r>
            <a:r>
              <a:rPr lang="en-US" altLang="fa-IR" sz="2100" b="1">
                <a:solidFill>
                  <a:srgbClr val="3333FF"/>
                </a:solidFill>
                <a:cs typeface="Lotus" pitchFamily="2" charset="-78"/>
              </a:rPr>
              <a:t> r</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از خط مفروض را طوري درنظر مي گيريم كه اين دو نقطه بر روي يكديگر منطبق گردند و محل اين دو نقطه را در صفحه تصوير افقي پيدا مي كنيم به نامهاي</a:t>
            </a:r>
            <a:r>
              <a:rPr lang="en-US" altLang="fa-IR" sz="2100" b="1">
                <a:solidFill>
                  <a:srgbClr val="3333FF"/>
                </a:solidFill>
                <a:cs typeface="Lotus" pitchFamily="2" charset="-78"/>
              </a:rPr>
              <a:t> r</a:t>
            </a:r>
            <a:r>
              <a:rPr lang="ar-SA" altLang="fa-IR" sz="2100" b="1">
                <a:solidFill>
                  <a:srgbClr val="3333FF"/>
                </a:solidFill>
                <a:cs typeface="Lotus" pitchFamily="2" charset="-78"/>
              </a:rPr>
              <a:t> و</a:t>
            </a:r>
            <a:r>
              <a:rPr lang="en-US" altLang="fa-IR" sz="2100" b="1">
                <a:solidFill>
                  <a:srgbClr val="3333FF"/>
                </a:solidFill>
                <a:cs typeface="Lotus" pitchFamily="2" charset="-78"/>
              </a:rPr>
              <a:t> s  </a:t>
            </a:r>
            <a:r>
              <a:rPr lang="ar-SA" altLang="fa-IR" sz="2100" b="1">
                <a:solidFill>
                  <a:srgbClr val="3333FF"/>
                </a:solidFill>
                <a:cs typeface="Lotus" pitchFamily="2" charset="-78"/>
              </a:rPr>
              <a:t>و چنانچه در شكل ديده مي شود نقطه</a:t>
            </a:r>
            <a:r>
              <a:rPr lang="en-US" altLang="fa-IR" sz="2100" b="1">
                <a:solidFill>
                  <a:srgbClr val="3333FF"/>
                </a:solidFill>
                <a:cs typeface="Lotus" pitchFamily="2" charset="-78"/>
              </a:rPr>
              <a:t> s</a:t>
            </a:r>
            <a:r>
              <a:rPr lang="ar-SA" altLang="fa-IR" sz="2100" b="1">
                <a:solidFill>
                  <a:srgbClr val="3333FF"/>
                </a:solidFill>
                <a:cs typeface="Lotus" pitchFamily="2" charset="-78"/>
              </a:rPr>
              <a:t> روي خط</a:t>
            </a:r>
            <a:r>
              <a:rPr lang="en-US" altLang="fa-IR" sz="2100" b="1">
                <a:solidFill>
                  <a:srgbClr val="3333FF"/>
                </a:solidFill>
                <a:cs typeface="Lotus" pitchFamily="2" charset="-78"/>
              </a:rPr>
              <a:t> ab</a:t>
            </a:r>
            <a:r>
              <a:rPr lang="ar-SA" altLang="fa-IR" sz="2100" b="1">
                <a:solidFill>
                  <a:srgbClr val="3333FF"/>
                </a:solidFill>
                <a:cs typeface="Lotus" pitchFamily="2" charset="-78"/>
              </a:rPr>
              <a:t> مربوط به صفحه</a:t>
            </a:r>
            <a:r>
              <a:rPr lang="en-US" altLang="fa-IR" sz="2100" b="1">
                <a:solidFill>
                  <a:srgbClr val="3333FF"/>
                </a:solidFill>
                <a:cs typeface="Lotus" pitchFamily="2" charset="-78"/>
              </a:rPr>
              <a:t> abc  </a:t>
            </a:r>
            <a:r>
              <a:rPr lang="ar-SA" altLang="fa-IR" sz="2100" b="1">
                <a:solidFill>
                  <a:srgbClr val="3333FF"/>
                </a:solidFill>
                <a:cs typeface="Lotus" pitchFamily="2" charset="-78"/>
              </a:rPr>
              <a:t>داراي عرض كمتري نسبت به نقطه</a:t>
            </a:r>
            <a:r>
              <a:rPr lang="en-US" altLang="fa-IR" sz="2100" b="1">
                <a:solidFill>
                  <a:srgbClr val="3333FF"/>
                </a:solidFill>
                <a:cs typeface="Lotus" pitchFamily="2" charset="-78"/>
              </a:rPr>
              <a:t> r  </a:t>
            </a:r>
            <a:r>
              <a:rPr lang="ar-SA" altLang="fa-IR" sz="2100" b="1">
                <a:solidFill>
                  <a:srgbClr val="3333FF"/>
                </a:solidFill>
                <a:cs typeface="Lotus" pitchFamily="2" charset="-78"/>
              </a:rPr>
              <a:t>بر روي خط است يعني در تصوير قائم قسمتي از خط كه نقطه</a:t>
            </a:r>
            <a:r>
              <a:rPr lang="en-US" altLang="fa-IR" sz="2100" b="1">
                <a:solidFill>
                  <a:srgbClr val="3333FF"/>
                </a:solidFill>
                <a:cs typeface="Lotus" pitchFamily="2" charset="-78"/>
              </a:rPr>
              <a:t> r</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بر روي آن قرار دارد تا نقطه برخورد</a:t>
            </a:r>
            <a:r>
              <a:rPr lang="en-US" altLang="fa-IR" sz="2100" b="1">
                <a:solidFill>
                  <a:srgbClr val="3333FF"/>
                </a:solidFill>
                <a:cs typeface="Lotus" pitchFamily="2" charset="-78"/>
              </a:rPr>
              <a:t> o</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مرئي و از نقطه</a:t>
            </a:r>
            <a:r>
              <a:rPr lang="en-US" altLang="fa-IR" sz="2100" b="1">
                <a:solidFill>
                  <a:srgbClr val="3333FF"/>
                </a:solidFill>
                <a:cs typeface="Lotus" pitchFamily="2" charset="-78"/>
              </a:rPr>
              <a:t> o</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بقيه خط</a:t>
            </a:r>
            <a:r>
              <a:rPr lang="en-US" altLang="fa-IR" sz="2100" b="1">
                <a:solidFill>
                  <a:srgbClr val="3333FF"/>
                </a:solidFill>
                <a:cs typeface="Lotus" pitchFamily="2" charset="-78"/>
              </a:rPr>
              <a:t>         </a:t>
            </a:r>
            <a:r>
              <a:rPr lang="ar-SA" altLang="fa-IR" sz="2100" b="1">
                <a:solidFill>
                  <a:srgbClr val="3333FF"/>
                </a:solidFill>
                <a:cs typeface="Lotus" pitchFamily="2" charset="-78"/>
              </a:rPr>
              <a:t>صفحه قرار دارد كه به صورت خط چين مشخص مي گردد و به</a:t>
            </a:r>
            <a:r>
              <a:rPr lang="en-US" altLang="fa-IR" sz="2100" b="1">
                <a:solidFill>
                  <a:srgbClr val="3333FF"/>
                </a:solidFill>
                <a:cs typeface="Lotus" pitchFamily="2" charset="-78"/>
              </a:rPr>
              <a:t>  </a:t>
            </a:r>
            <a:r>
              <a:rPr lang="ar-SA" altLang="fa-IR" sz="2100" b="1">
                <a:solidFill>
                  <a:srgbClr val="3333FF"/>
                </a:solidFill>
                <a:cs typeface="Lotus" pitchFamily="2" charset="-78"/>
              </a:rPr>
              <a:t>همين ترتيب</a:t>
            </a:r>
            <a:r>
              <a:rPr lang="en-US" altLang="fa-IR" sz="2100" b="1">
                <a:solidFill>
                  <a:srgbClr val="3333FF"/>
                </a:solidFill>
                <a:cs typeface="Lotus" pitchFamily="2" charset="-78"/>
              </a:rPr>
              <a:t>  </a:t>
            </a:r>
            <a:r>
              <a:rPr lang="ar-SA" altLang="fa-IR" sz="2100" b="1">
                <a:solidFill>
                  <a:srgbClr val="3333FF"/>
                </a:solidFill>
                <a:cs typeface="Lotus" pitchFamily="2" charset="-78"/>
              </a:rPr>
              <a:t>خط مخفي و مرئي را در صفحه تصوير افقي مشخص مي كنيم به اين صـورت كه دو نقطـه</a:t>
            </a:r>
            <a:r>
              <a:rPr lang="en-US" altLang="fa-IR" sz="2100" b="1">
                <a:solidFill>
                  <a:srgbClr val="3333FF"/>
                </a:solidFill>
                <a:cs typeface="Lotus" pitchFamily="2" charset="-78"/>
              </a:rPr>
              <a:t> p  </a:t>
            </a:r>
            <a:r>
              <a:rPr lang="ar-SA" altLang="fa-IR" sz="2100" b="1">
                <a:solidFill>
                  <a:srgbClr val="3333FF"/>
                </a:solidFill>
                <a:cs typeface="Lotus" pitchFamily="2" charset="-78"/>
              </a:rPr>
              <a:t>از خط</a:t>
            </a:r>
            <a:r>
              <a:rPr lang="en-US" altLang="fa-IR" sz="2100" b="1">
                <a:solidFill>
                  <a:srgbClr val="3333FF"/>
                </a:solidFill>
                <a:cs typeface="Lotus" pitchFamily="2" charset="-78"/>
              </a:rPr>
              <a:t> ac  </a:t>
            </a:r>
            <a:r>
              <a:rPr lang="ar-SA" altLang="fa-IR" sz="2100" b="1">
                <a:solidFill>
                  <a:srgbClr val="3333FF"/>
                </a:solidFill>
                <a:cs typeface="Lotus" pitchFamily="2" charset="-78"/>
              </a:rPr>
              <a:t>و نقطـه</a:t>
            </a:r>
            <a:r>
              <a:rPr lang="en-US" altLang="fa-IR" sz="2100" b="1">
                <a:solidFill>
                  <a:srgbClr val="3333FF"/>
                </a:solidFill>
                <a:cs typeface="Lotus" pitchFamily="2" charset="-78"/>
              </a:rPr>
              <a:t>         </a:t>
            </a:r>
            <a:r>
              <a:rPr lang="ar-SA" altLang="fa-IR" sz="2100" b="1">
                <a:solidFill>
                  <a:srgbClr val="3333FF"/>
                </a:solidFill>
                <a:cs typeface="Lotus" pitchFamily="2" charset="-78"/>
              </a:rPr>
              <a:t>را از خط مفـروض طـوري درنظـر مي گيريم كه بر يكديگر در صفحه تصوير افق منطبق باشد و محل اين نقاط را در صفحه تصوير قائم به نامهاي</a:t>
            </a:r>
            <a:r>
              <a:rPr lang="en-US" altLang="fa-IR" sz="2100" b="1">
                <a:solidFill>
                  <a:srgbClr val="3333FF"/>
                </a:solidFill>
                <a:cs typeface="Lotus" pitchFamily="2" charset="-78"/>
              </a:rPr>
              <a:t> p</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t</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به دست مي آوريم چنانچه در شكل ديده مي شود ارتفاع نقطه</a:t>
            </a:r>
            <a:r>
              <a:rPr lang="en-US" altLang="fa-IR" sz="2100" b="1">
                <a:solidFill>
                  <a:srgbClr val="3333FF"/>
                </a:solidFill>
                <a:cs typeface="Lotus" pitchFamily="2" charset="-78"/>
              </a:rPr>
              <a:t> p</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a:t>
            </a:r>
            <a:r>
              <a:rPr lang="en-US" altLang="fa-IR" sz="21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بيشتر است در نتيجه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زير نقطه</a:t>
            </a:r>
            <a:r>
              <a:rPr lang="en-US" altLang="fa-IR" sz="2100" b="1">
                <a:solidFill>
                  <a:srgbClr val="3333FF"/>
                </a:solidFill>
                <a:cs typeface="Lotus" pitchFamily="2" charset="-78"/>
              </a:rPr>
              <a:t> p  </a:t>
            </a:r>
            <a:r>
              <a:rPr lang="ar-SA" altLang="fa-IR" sz="2100" b="1">
                <a:solidFill>
                  <a:srgbClr val="3333FF"/>
                </a:solidFill>
                <a:cs typeface="Lotus" pitchFamily="2" charset="-78"/>
              </a:rPr>
              <a:t>در صفحه تصوير افقي قرار مي گيرد و چـون نقطـه</a:t>
            </a:r>
            <a:r>
              <a:rPr lang="en-US" altLang="fa-IR" sz="2100" b="1">
                <a:solidFill>
                  <a:srgbClr val="3333FF"/>
                </a:solidFill>
                <a:cs typeface="Lotus" pitchFamily="2" charset="-78"/>
              </a:rPr>
              <a:t> t  </a:t>
            </a:r>
            <a:r>
              <a:rPr lang="ar-SA" altLang="fa-IR" sz="2100" b="1">
                <a:solidFill>
                  <a:srgbClr val="3333FF"/>
                </a:solidFill>
                <a:cs typeface="Lotus" pitchFamily="2" charset="-78"/>
              </a:rPr>
              <a:t>مربـوط بـه خط مفـروض بوده و نقطه</a:t>
            </a:r>
            <a:r>
              <a:rPr lang="en-US" altLang="fa-IR" sz="2100" b="1">
                <a:solidFill>
                  <a:srgbClr val="3333FF"/>
                </a:solidFill>
                <a:cs typeface="Lotus" pitchFamily="2" charset="-78"/>
              </a:rPr>
              <a:t> p  </a:t>
            </a:r>
            <a:r>
              <a:rPr lang="ar-SA" altLang="fa-IR" sz="2100" b="1">
                <a:solidFill>
                  <a:srgbClr val="3333FF"/>
                </a:solidFill>
                <a:cs typeface="Lotus" pitchFamily="2" charset="-78"/>
              </a:rPr>
              <a:t>مربوط به صفحه مي باشد بقيه خط 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تا محل برخورد خط و صفحه</a:t>
            </a:r>
            <a:r>
              <a:rPr lang="en-US" altLang="fa-IR" sz="2100" b="1">
                <a:solidFill>
                  <a:srgbClr val="3333FF"/>
                </a:solidFill>
                <a:cs typeface="Lotus" pitchFamily="2" charset="-78"/>
              </a:rPr>
              <a:t> abc  </a:t>
            </a:r>
            <a:r>
              <a:rPr lang="ar-SA" altLang="fa-IR" sz="2100" b="1">
                <a:solidFill>
                  <a:srgbClr val="3333FF"/>
                </a:solidFill>
                <a:cs typeface="Lotus" pitchFamily="2" charset="-78"/>
              </a:rPr>
              <a:t>نامرئي و مابقي از نقطه</a:t>
            </a:r>
            <a:r>
              <a:rPr lang="en-US" altLang="fa-IR" sz="2100" b="1">
                <a:solidFill>
                  <a:srgbClr val="3333FF"/>
                </a:solidFill>
                <a:cs typeface="Lotus" pitchFamily="2" charset="-78"/>
              </a:rPr>
              <a:t> o  </a:t>
            </a:r>
            <a:r>
              <a:rPr lang="ar-SA" altLang="fa-IR" sz="2100" b="1">
                <a:solidFill>
                  <a:srgbClr val="3333FF"/>
                </a:solidFill>
                <a:cs typeface="Lotus" pitchFamily="2" charset="-78"/>
              </a:rPr>
              <a:t>مرئي مي باشد</a:t>
            </a:r>
            <a:r>
              <a:rPr lang="en-US" altLang="fa-IR" sz="2100" b="1">
                <a:solidFill>
                  <a:srgbClr val="3333FF"/>
                </a:solidFill>
                <a:cs typeface="Lotus" pitchFamily="2" charset="-78"/>
              </a:rPr>
              <a:t>. </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8179" name="Rectangle 3"/>
          <p:cNvSpPr>
            <a:spLocks noChangeArrowheads="1"/>
          </p:cNvSpPr>
          <p:nvPr/>
        </p:nvSpPr>
        <p:spPr bwMode="auto">
          <a:xfrm>
            <a:off x="900113" y="1412875"/>
            <a:ext cx="7902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i="1">
                <a:solidFill>
                  <a:srgbClr val="CC0000"/>
                </a:solidFill>
                <a:cs typeface="Lotus" pitchFamily="2" charset="-78"/>
              </a:rPr>
              <a:t>تعيين فصل مشترك دو صفحه</a:t>
            </a:r>
            <a:r>
              <a:rPr lang="en-US" altLang="fa-IR" sz="2500" b="1" i="1">
                <a:solidFill>
                  <a:srgbClr val="333333"/>
                </a:solidFill>
                <a:cs typeface="Lotus" pitchFamily="2" charset="-78"/>
              </a:rPr>
              <a:t> </a:t>
            </a:r>
          </a:p>
          <a:p>
            <a:pPr rtl="1">
              <a:spcBef>
                <a:spcPts val="500"/>
              </a:spcBef>
              <a:spcAft>
                <a:spcPts val="500"/>
              </a:spcAft>
            </a:pPr>
            <a:r>
              <a:rPr lang="ar-SA" altLang="fa-IR" sz="2100" b="1">
                <a:solidFill>
                  <a:srgbClr val="3333FF"/>
                </a:solidFill>
                <a:cs typeface="Lotus" pitchFamily="2" charset="-78"/>
              </a:rPr>
              <a:t>همانطور كه مي دانيم فصل مشترك دو صفحه خطي است مستقيم و با داشتن دو نقطه از</a:t>
            </a:r>
            <a:r>
              <a:rPr lang="en-US" altLang="fa-IR" sz="2100" b="1">
                <a:solidFill>
                  <a:srgbClr val="3333FF"/>
                </a:solidFill>
                <a:cs typeface="Lotus" pitchFamily="2" charset="-78"/>
              </a:rPr>
              <a:t> </a:t>
            </a:r>
            <a:r>
              <a:rPr lang="ar-SA" altLang="fa-IR" sz="2100" b="1">
                <a:solidFill>
                  <a:srgbClr val="3333FF"/>
                </a:solidFill>
                <a:cs typeface="Lotus" pitchFamily="2" charset="-78"/>
              </a:rPr>
              <a:t>اين خط مي توان اين فصل مشترك را تعيين كرد براي اين كار سه روش وجود دارد</a:t>
            </a:r>
            <a:r>
              <a:rPr lang="en-US" altLang="fa-IR" sz="2100" b="1">
                <a:solidFill>
                  <a:srgbClr val="3333FF"/>
                </a:solidFill>
                <a:cs typeface="Lotus" pitchFamily="2" charset="-78"/>
              </a:rPr>
              <a:t>:</a:t>
            </a:r>
          </a:p>
          <a:p>
            <a:pPr rtl="1">
              <a:spcBef>
                <a:spcPts val="500"/>
              </a:spcBef>
              <a:spcAft>
                <a:spcPts val="500"/>
              </a:spcAft>
            </a:pPr>
            <a:r>
              <a:rPr lang="ar-SA" altLang="fa-IR" sz="2100" b="1">
                <a:solidFill>
                  <a:srgbClr val="3333FF"/>
                </a:solidFill>
                <a:cs typeface="Lotus" pitchFamily="2" charset="-78"/>
              </a:rPr>
              <a:t>الف- </a:t>
            </a:r>
            <a:r>
              <a:rPr lang="fa-IR" altLang="fa-IR" sz="2100" b="1">
                <a:solidFill>
                  <a:srgbClr val="3333FF"/>
                </a:solidFill>
                <a:cs typeface="Lotus" pitchFamily="2" charset="-78"/>
              </a:rPr>
              <a:t>تعيين فصل مشترك دو صفحه مشخص </a:t>
            </a:r>
            <a:endParaRPr lang="en-US" altLang="fa-IR" sz="2100" b="1">
              <a:solidFill>
                <a:srgbClr val="3333FF"/>
              </a:solidFill>
              <a:cs typeface="Lotus" pitchFamily="2" charset="-78"/>
            </a:endParaRPr>
          </a:p>
          <a:p>
            <a:pPr rtl="1">
              <a:spcBef>
                <a:spcPts val="500"/>
              </a:spcBef>
              <a:spcAft>
                <a:spcPts val="500"/>
              </a:spcAft>
            </a:pPr>
            <a:r>
              <a:rPr lang="ar-SA" altLang="fa-IR" sz="2100" b="1">
                <a:solidFill>
                  <a:srgbClr val="3333FF"/>
                </a:solidFill>
                <a:cs typeface="Lotus" pitchFamily="2" charset="-78"/>
              </a:rPr>
              <a:t>ب- </a:t>
            </a:r>
            <a:r>
              <a:rPr lang="fa-IR" altLang="fa-IR" sz="2100" b="1">
                <a:solidFill>
                  <a:srgbClr val="3333FF"/>
                </a:solidFill>
                <a:cs typeface="Lotus" pitchFamily="2" charset="-78"/>
              </a:rPr>
              <a:t>تعيين فصل مشترك دو صفحه نامشخص</a:t>
            </a:r>
            <a:endParaRPr lang="en-US" altLang="fa-IR" sz="2100" b="1">
              <a:solidFill>
                <a:srgbClr val="3333FF"/>
              </a:solidFill>
              <a:cs typeface="Lotus" pitchFamily="2" charset="-78"/>
            </a:endParaRPr>
          </a:p>
          <a:p>
            <a:pPr rtl="1">
              <a:spcBef>
                <a:spcPts val="500"/>
              </a:spcBef>
              <a:spcAft>
                <a:spcPts val="500"/>
              </a:spcAft>
            </a:pPr>
            <a:endParaRPr lang="fa-IR" altLang="fa-IR" sz="2100" b="1">
              <a:solidFill>
                <a:srgbClr val="3333FF"/>
              </a:solidFill>
              <a:cs typeface="Lotus" pitchFamily="2" charset="-78"/>
            </a:endParaRPr>
          </a:p>
          <a:p>
            <a:pPr rtl="1">
              <a:spcBef>
                <a:spcPts val="500"/>
              </a:spcBef>
              <a:spcAft>
                <a:spcPts val="500"/>
              </a:spcAft>
            </a:pPr>
            <a:r>
              <a:rPr lang="fa-IR" altLang="fa-IR" sz="2100" b="1">
                <a:solidFill>
                  <a:srgbClr val="3333FF"/>
                </a:solidFill>
                <a:latin typeface="Latha" pitchFamily="34" charset="0"/>
                <a:cs typeface="Lotus" pitchFamily="2" charset="-78"/>
              </a:rPr>
              <a:t>.</a:t>
            </a:r>
            <a:endParaRPr lang="en-US" altLang="fa-IR" sz="2100" b="1">
              <a:solidFill>
                <a:srgbClr val="3333FF"/>
              </a:solidFill>
              <a:latin typeface="Latha" pitchFamily="34" charset="0"/>
              <a:cs typeface="Lotus" pitchFamily="2" charset="-78"/>
            </a:endParaRPr>
          </a:p>
          <a:p>
            <a:pPr rtl="1">
              <a:spcBef>
                <a:spcPts val="500"/>
              </a:spcBef>
              <a:spcAft>
                <a:spcPts val="500"/>
              </a:spcAft>
            </a:pPr>
            <a:endParaRPr lang="en-US" altLang="fa-IR" sz="2500" b="1">
              <a:solidFill>
                <a:srgbClr val="3333FF"/>
              </a:solidFill>
              <a:latin typeface="Latha" pitchFamily="34" charset="0"/>
              <a:cs typeface="Lotus" pitchFamily="2" charset="-78"/>
            </a:endParaRPr>
          </a:p>
          <a:p>
            <a:pPr algn="l"/>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4499" name="Rectangle 3"/>
          <p:cNvSpPr>
            <a:spLocks noChangeArrowheads="1"/>
          </p:cNvSpPr>
          <p:nvPr/>
        </p:nvSpPr>
        <p:spPr bwMode="auto">
          <a:xfrm>
            <a:off x="846138" y="501650"/>
            <a:ext cx="7902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a-IR" altLang="fa-IR" sz="2100" b="1">
              <a:solidFill>
                <a:srgbClr val="3333FF"/>
              </a:solidFill>
            </a:endParaRPr>
          </a:p>
        </p:txBody>
      </p:sp>
      <p:sp>
        <p:nvSpPr>
          <p:cNvPr id="874500" name="Rectangle 4"/>
          <p:cNvSpPr>
            <a:spLocks noChangeArrowheads="1"/>
          </p:cNvSpPr>
          <p:nvPr/>
        </p:nvSpPr>
        <p:spPr bwMode="auto">
          <a:xfrm>
            <a:off x="684213" y="1196975"/>
            <a:ext cx="7993062"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a-IR" altLang="fa-IR" sz="2400" b="1">
                <a:solidFill>
                  <a:srgbClr val="CC0000"/>
                </a:solidFill>
              </a:rPr>
              <a:t>الف: تعيين فصل مشترك دو صفحه مشخص</a:t>
            </a:r>
            <a:endParaRPr lang="en-US" altLang="fa-IR" sz="2400" b="1">
              <a:solidFill>
                <a:srgbClr val="CC0000"/>
              </a:solidFill>
            </a:endParaRPr>
          </a:p>
          <a:p>
            <a:endParaRPr lang="en-US" altLang="fa-IR" b="1">
              <a:solidFill>
                <a:srgbClr val="3333FF"/>
              </a:solidFill>
            </a:endParaRPr>
          </a:p>
          <a:p>
            <a:r>
              <a:rPr lang="fa-IR" altLang="fa-IR" sz="2000" b="1">
                <a:solidFill>
                  <a:srgbClr val="3333FF"/>
                </a:solidFill>
              </a:rPr>
              <a:t>در اين صفحات با توجه به خصوصيات هر يك از آنها مي توان فصل مشترك را از روي محل</a:t>
            </a:r>
            <a:r>
              <a:rPr lang="fa-IR" altLang="fa-IR" b="1">
                <a:solidFill>
                  <a:srgbClr val="3333FF"/>
                </a:solidFill>
              </a:rPr>
              <a:t> </a:t>
            </a:r>
            <a:endParaRPr lang="en-US" altLang="fa-IR" b="1">
              <a:solidFill>
                <a:srgbClr val="3333FF"/>
              </a:solidFill>
            </a:endParaRPr>
          </a:p>
          <a:p>
            <a:endParaRPr lang="en-US" altLang="fa-IR" b="1">
              <a:solidFill>
                <a:srgbClr val="3333FF"/>
              </a:solidFill>
            </a:endParaRPr>
          </a:p>
          <a:p>
            <a:r>
              <a:rPr lang="fa-IR" altLang="fa-IR" sz="2000" b="1">
                <a:solidFill>
                  <a:srgbClr val="3333FF"/>
                </a:solidFill>
              </a:rPr>
              <a:t>برخورد تصاوير اين صفحات بدست آورد برخي از نمونه هاي آن در زير رسم شده است</a:t>
            </a:r>
            <a:endParaRPr lang="en-US" altLang="fa-IR" sz="2000" b="1">
              <a:solidFill>
                <a:srgbClr val="3333FF"/>
              </a:solidFill>
            </a:endParaRPr>
          </a:p>
        </p:txBody>
      </p:sp>
      <p:graphicFrame>
        <p:nvGraphicFramePr>
          <p:cNvPr id="874501" name="Object 5"/>
          <p:cNvGraphicFramePr>
            <a:graphicFrameLocks noGrp="1" noChangeAspect="1"/>
          </p:cNvGraphicFramePr>
          <p:nvPr>
            <p:ph/>
          </p:nvPr>
        </p:nvGraphicFramePr>
        <p:xfrm>
          <a:off x="1116013" y="2886075"/>
          <a:ext cx="5976937" cy="4249738"/>
        </p:xfrm>
        <a:graphic>
          <a:graphicData uri="http://schemas.openxmlformats.org/presentationml/2006/ole">
            <mc:AlternateContent xmlns:mc="http://schemas.openxmlformats.org/markup-compatibility/2006">
              <mc:Choice xmlns:v="urn:schemas-microsoft-com:vml" Requires="v">
                <p:oleObj spid="_x0000_s874507"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2504" t="4352" r="34259" b="54318"/>
                      <a:stretch>
                        <a:fillRect/>
                      </a:stretch>
                    </p:blipFill>
                    <p:spPr bwMode="auto">
                      <a:xfrm>
                        <a:off x="1116013" y="2886075"/>
                        <a:ext cx="5976937" cy="424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595" name="Rectangle 3"/>
          <p:cNvSpPr>
            <a:spLocks noChangeArrowheads="1"/>
          </p:cNvSpPr>
          <p:nvPr/>
        </p:nvSpPr>
        <p:spPr bwMode="auto">
          <a:xfrm>
            <a:off x="846138" y="501650"/>
            <a:ext cx="7902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a-IR" altLang="fa-IR" sz="2100" b="1">
              <a:solidFill>
                <a:srgbClr val="3333FF"/>
              </a:solidFill>
            </a:endParaRPr>
          </a:p>
        </p:txBody>
      </p:sp>
      <p:sp>
        <p:nvSpPr>
          <p:cNvPr id="878596" name="Rectangle 4"/>
          <p:cNvSpPr>
            <a:spLocks noChangeArrowheads="1"/>
          </p:cNvSpPr>
          <p:nvPr/>
        </p:nvSpPr>
        <p:spPr bwMode="auto">
          <a:xfrm>
            <a:off x="684213" y="1196975"/>
            <a:ext cx="7993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a-IR" altLang="fa-IR" sz="2000" b="1">
              <a:solidFill>
                <a:srgbClr val="3333FF"/>
              </a:solidFill>
            </a:endParaRPr>
          </a:p>
        </p:txBody>
      </p:sp>
      <p:graphicFrame>
        <p:nvGraphicFramePr>
          <p:cNvPr id="878597" name="Object 5"/>
          <p:cNvGraphicFramePr>
            <a:graphicFrameLocks noGrp="1" noChangeAspect="1"/>
          </p:cNvGraphicFramePr>
          <p:nvPr>
            <p:ph/>
          </p:nvPr>
        </p:nvGraphicFramePr>
        <p:xfrm>
          <a:off x="2051050" y="249238"/>
          <a:ext cx="4918075" cy="6608762"/>
        </p:xfrm>
        <a:graphic>
          <a:graphicData uri="http://schemas.openxmlformats.org/presentationml/2006/ole">
            <mc:AlternateContent xmlns:mc="http://schemas.openxmlformats.org/markup-compatibility/2006">
              <mc:Choice xmlns:v="urn:schemas-microsoft-com:vml" Requires="v">
                <p:oleObj spid="_x0000_s878603"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5995" t="25777" r="35995" b="8401"/>
                      <a:stretch>
                        <a:fillRect/>
                      </a:stretch>
                    </p:blipFill>
                    <p:spPr bwMode="auto">
                      <a:xfrm>
                        <a:off x="2051050" y="249238"/>
                        <a:ext cx="4918075" cy="66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5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5523" name="Rectangle 3"/>
          <p:cNvSpPr>
            <a:spLocks noChangeArrowheads="1"/>
          </p:cNvSpPr>
          <p:nvPr/>
        </p:nvSpPr>
        <p:spPr bwMode="auto">
          <a:xfrm>
            <a:off x="846138" y="404813"/>
            <a:ext cx="7902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a:solidFill>
                  <a:srgbClr val="CC0000"/>
                </a:solidFill>
                <a:cs typeface="Lotus" pitchFamily="2" charset="-78"/>
              </a:rPr>
              <a:t>ب- </a:t>
            </a:r>
            <a:r>
              <a:rPr lang="fa-IR" altLang="fa-IR" sz="2500" b="1">
                <a:solidFill>
                  <a:srgbClr val="CC0000"/>
                </a:solidFill>
                <a:cs typeface="Lotus" pitchFamily="2" charset="-78"/>
              </a:rPr>
              <a:t>تعيين فصل مشترك دو صفحه نامشخص</a:t>
            </a:r>
          </a:p>
          <a:p>
            <a:pPr rtl="1">
              <a:spcBef>
                <a:spcPts val="500"/>
              </a:spcBef>
              <a:spcAft>
                <a:spcPts val="500"/>
              </a:spcAft>
            </a:pPr>
            <a:r>
              <a:rPr lang="fa-IR" altLang="fa-IR" sz="2100" b="1">
                <a:solidFill>
                  <a:srgbClr val="3333FF"/>
                </a:solidFill>
                <a:latin typeface="Latha" pitchFamily="34" charset="0"/>
                <a:cs typeface="Lotus" pitchFamily="2" charset="-78"/>
              </a:rPr>
              <a:t>يكي از روشهاي تعيين فصل مشترك دو صفحه نامشخص استفاده از برخورد خط استفاده است بدين صورت كه ابتدا يك ضلع از يكي صفحات را بصورت خط فرض نموده و تقاطع اين خط و صفحه دوم را پيدا مي كنيم . محل تقاطع مشخص شده يكي از نقاط خط فصل مشترك است براي پيدا كردن نقطه دوم نيز از يكي ديگر از اضلاع استفاده مي كنيم و محل تقاطع اين خط و صفحه دوم را بدست مي آوريم بدين صورت دو نقطه فصل مشترك پيدا شده از وصل كردن و امتداد دادن اين نقاط خط فصل مشترك بدست مي آيد.</a:t>
            </a:r>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03" name="Rectangle 3"/>
          <p:cNvSpPr>
            <a:spLocks noChangeArrowheads="1"/>
          </p:cNvSpPr>
          <p:nvPr/>
        </p:nvSpPr>
        <p:spPr bwMode="auto">
          <a:xfrm>
            <a:off x="539750" y="1077913"/>
            <a:ext cx="8135938"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100" b="1">
                <a:solidFill>
                  <a:srgbClr val="CC0000"/>
                </a:solidFill>
                <a:cs typeface="Lotus" pitchFamily="2" charset="-78"/>
              </a:rPr>
              <a:t>مثال</a:t>
            </a:r>
            <a:r>
              <a:rPr lang="en-US" altLang="fa-IR" sz="2100" b="1">
                <a:solidFill>
                  <a:srgbClr val="CC0000"/>
                </a:solidFill>
                <a:cs typeface="Lotus" pitchFamily="2" charset="-78"/>
              </a:rPr>
              <a:t>:</a:t>
            </a:r>
            <a:r>
              <a:rPr lang="en-US" altLang="fa-IR" sz="2100" b="1">
                <a:solidFill>
                  <a:srgbClr val="3333FF"/>
                </a:solidFill>
                <a:cs typeface="Lotus" pitchFamily="2" charset="-78"/>
              </a:rPr>
              <a:t> </a:t>
            </a:r>
            <a:r>
              <a:rPr lang="ar-SA" altLang="fa-IR" sz="2100" b="1">
                <a:solidFill>
                  <a:srgbClr val="3333FF"/>
                </a:solidFill>
                <a:cs typeface="Lotus" pitchFamily="2" charset="-78"/>
              </a:rPr>
              <a:t>دو صفحه</a:t>
            </a:r>
            <a:r>
              <a:rPr lang="en-US" altLang="fa-IR" sz="2100" b="1">
                <a:solidFill>
                  <a:srgbClr val="3333FF"/>
                </a:solidFill>
                <a:cs typeface="Lotus" pitchFamily="2" charset="-78"/>
              </a:rPr>
              <a:t> DEF </a:t>
            </a:r>
            <a:r>
              <a:rPr lang="ar-SA" altLang="fa-IR" sz="2100" b="1">
                <a:solidFill>
                  <a:srgbClr val="3333FF"/>
                </a:solidFill>
                <a:cs typeface="Lotus" pitchFamily="2" charset="-78"/>
              </a:rPr>
              <a:t>و</a:t>
            </a:r>
            <a:r>
              <a:rPr lang="en-US" altLang="fa-IR" sz="2100" b="1">
                <a:solidFill>
                  <a:srgbClr val="3333FF"/>
                </a:solidFill>
                <a:cs typeface="Lotus" pitchFamily="2" charset="-78"/>
              </a:rPr>
              <a:t> ABC </a:t>
            </a:r>
            <a:r>
              <a:rPr lang="ar-SA" altLang="fa-IR" sz="2100" b="1">
                <a:solidFill>
                  <a:srgbClr val="3333FF"/>
                </a:solidFill>
                <a:cs typeface="Lotus" pitchFamily="2" charset="-78"/>
              </a:rPr>
              <a:t>دو صفحه مفروض مي باشد كه با يكديگر تقاطع دارند</a:t>
            </a:r>
            <a:r>
              <a:rPr lang="en-US" altLang="fa-IR" sz="2100" b="1">
                <a:solidFill>
                  <a:srgbClr val="3333FF"/>
                </a:solidFill>
                <a:cs typeface="Lotus" pitchFamily="2" charset="-78"/>
              </a:rPr>
              <a:t> </a:t>
            </a:r>
            <a:r>
              <a:rPr lang="ar-SA" altLang="fa-IR" sz="2100" b="1">
                <a:solidFill>
                  <a:srgbClr val="3333FF"/>
                </a:solidFill>
                <a:cs typeface="Lotus" pitchFamily="2" charset="-78"/>
              </a:rPr>
              <a:t>براي پيدا كردن فصل مشترك اين دو صفحه به صورت زير عمل مي كنيم</a:t>
            </a:r>
            <a:r>
              <a:rPr lang="en-US" altLang="fa-IR" sz="2100" b="1">
                <a:solidFill>
                  <a:srgbClr val="3333FF"/>
                </a:solidFill>
                <a:cs typeface="Lotus" pitchFamily="2" charset="-78"/>
              </a:rPr>
              <a:t>:</a:t>
            </a:r>
          </a:p>
          <a:p>
            <a:pPr algn="justLow" rtl="1">
              <a:spcBef>
                <a:spcPts val="500"/>
              </a:spcBef>
              <a:spcAft>
                <a:spcPts val="500"/>
              </a:spcAft>
            </a:pPr>
            <a:endParaRPr lang="en-US" altLang="fa-IR" sz="2100" b="1">
              <a:solidFill>
                <a:srgbClr val="3333FF"/>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ابتدا خط</a:t>
            </a:r>
            <a:r>
              <a:rPr lang="en-US" altLang="fa-IR" sz="2100" b="1">
                <a:solidFill>
                  <a:srgbClr val="3333FF"/>
                </a:solidFill>
                <a:cs typeface="Lotus" pitchFamily="2" charset="-78"/>
              </a:rPr>
              <a:t> DE </a:t>
            </a:r>
            <a:r>
              <a:rPr lang="ar-SA" altLang="fa-IR" sz="2100" b="1">
                <a:solidFill>
                  <a:srgbClr val="3333FF"/>
                </a:solidFill>
                <a:cs typeface="Lotus" pitchFamily="2" charset="-78"/>
              </a:rPr>
              <a:t>از صفحه</a:t>
            </a:r>
            <a:r>
              <a:rPr lang="en-US" altLang="fa-IR" sz="2100" b="1">
                <a:solidFill>
                  <a:srgbClr val="3333FF"/>
                </a:solidFill>
                <a:cs typeface="Lotus" pitchFamily="2" charset="-78"/>
              </a:rPr>
              <a:t> DEF </a:t>
            </a:r>
            <a:r>
              <a:rPr lang="ar-SA" altLang="fa-IR" sz="2100" b="1">
                <a:solidFill>
                  <a:srgbClr val="3333FF"/>
                </a:solidFill>
                <a:cs typeface="Lotus" pitchFamily="2" charset="-78"/>
              </a:rPr>
              <a:t>را درنظر گرفته و محل تقاطع اين خط با صفحه</a:t>
            </a:r>
            <a:r>
              <a:rPr lang="en-US" altLang="fa-IR" sz="2100" b="1">
                <a:solidFill>
                  <a:srgbClr val="3333FF"/>
                </a:solidFill>
                <a:cs typeface="Lotus" pitchFamily="2" charset="-78"/>
              </a:rPr>
              <a:t> ABC </a:t>
            </a:r>
            <a:r>
              <a:rPr lang="ar-SA" altLang="fa-IR" sz="2100" b="1">
                <a:solidFill>
                  <a:srgbClr val="3333FF"/>
                </a:solidFill>
                <a:cs typeface="Lotus" pitchFamily="2" charset="-78"/>
              </a:rPr>
              <a:t>را مشخص</a:t>
            </a:r>
            <a:r>
              <a:rPr lang="en-US" altLang="fa-IR" sz="2100" b="1">
                <a:solidFill>
                  <a:srgbClr val="3333FF"/>
                </a:solidFill>
                <a:cs typeface="Lotus" pitchFamily="2" charset="-78"/>
              </a:rPr>
              <a:t> </a:t>
            </a:r>
            <a:r>
              <a:rPr lang="ar-SA" altLang="fa-IR" sz="2100" b="1">
                <a:solidFill>
                  <a:srgbClr val="3333FF"/>
                </a:solidFill>
                <a:cs typeface="Lotus" pitchFamily="2" charset="-78"/>
              </a:rPr>
              <a:t>به نام</a:t>
            </a:r>
            <a:r>
              <a:rPr lang="en-US" altLang="fa-IR" sz="2100" b="1">
                <a:solidFill>
                  <a:srgbClr val="3333FF"/>
                </a:solidFill>
                <a:cs typeface="Lotus" pitchFamily="2" charset="-78"/>
              </a:rPr>
              <a:t> M </a:t>
            </a:r>
            <a:r>
              <a:rPr lang="ar-SA" altLang="fa-IR" sz="2100" b="1">
                <a:solidFill>
                  <a:srgbClr val="3333FF"/>
                </a:solidFill>
                <a:cs typeface="Lotus" pitchFamily="2" charset="-78"/>
              </a:rPr>
              <a:t>سپس خط</a:t>
            </a:r>
            <a:r>
              <a:rPr lang="en-US" altLang="fa-IR" sz="2100" b="1">
                <a:solidFill>
                  <a:srgbClr val="3333FF"/>
                </a:solidFill>
                <a:cs typeface="Lotus" pitchFamily="2" charset="-78"/>
              </a:rPr>
              <a:t> EF </a:t>
            </a:r>
            <a:r>
              <a:rPr lang="ar-SA" altLang="fa-IR" sz="2100" b="1">
                <a:solidFill>
                  <a:srgbClr val="3333FF"/>
                </a:solidFill>
                <a:cs typeface="Lotus" pitchFamily="2" charset="-78"/>
              </a:rPr>
              <a:t>را به عنوان خط درنظر گرفته و تقاطع اين خط با صفحه</a:t>
            </a:r>
            <a:r>
              <a:rPr lang="en-US" altLang="fa-IR" sz="2100" b="1">
                <a:solidFill>
                  <a:srgbClr val="3333FF"/>
                </a:solidFill>
                <a:cs typeface="Lotus" pitchFamily="2" charset="-78"/>
              </a:rPr>
              <a:t> ABC </a:t>
            </a:r>
            <a:r>
              <a:rPr lang="ar-SA" altLang="fa-IR" sz="2100" b="1">
                <a:solidFill>
                  <a:srgbClr val="3333FF"/>
                </a:solidFill>
                <a:cs typeface="Lotus" pitchFamily="2" charset="-78"/>
              </a:rPr>
              <a:t>را به</a:t>
            </a:r>
            <a:r>
              <a:rPr lang="en-US" altLang="fa-IR" sz="2100" b="1">
                <a:solidFill>
                  <a:srgbClr val="3333FF"/>
                </a:solidFill>
                <a:cs typeface="Lotus" pitchFamily="2" charset="-78"/>
              </a:rPr>
              <a:t> </a:t>
            </a:r>
            <a:r>
              <a:rPr lang="ar-SA" altLang="fa-IR" sz="2100" b="1">
                <a:solidFill>
                  <a:srgbClr val="3333FF"/>
                </a:solidFill>
                <a:cs typeface="Lotus" pitchFamily="2" charset="-78"/>
              </a:rPr>
              <a:t>دست آورده به نام</a:t>
            </a:r>
            <a:r>
              <a:rPr lang="en-US" altLang="fa-IR" sz="2100" b="1">
                <a:solidFill>
                  <a:srgbClr val="3333FF"/>
                </a:solidFill>
                <a:cs typeface="Lotus" pitchFamily="2" charset="-78"/>
              </a:rPr>
              <a:t> N </a:t>
            </a:r>
            <a:r>
              <a:rPr lang="ar-SA" altLang="fa-IR" sz="2100" b="1">
                <a:solidFill>
                  <a:srgbClr val="3333FF"/>
                </a:solidFill>
                <a:cs typeface="Lotus" pitchFamily="2" charset="-78"/>
              </a:rPr>
              <a:t>حال: با وصل كردن دو نقطه</a:t>
            </a:r>
            <a:r>
              <a:rPr lang="en-US" altLang="fa-IR" sz="2100" b="1">
                <a:solidFill>
                  <a:srgbClr val="3333FF"/>
                </a:solidFill>
                <a:cs typeface="Lotus" pitchFamily="2" charset="-78"/>
              </a:rPr>
              <a:t> N </a:t>
            </a:r>
            <a:r>
              <a:rPr lang="ar-SA" altLang="fa-IR" sz="2100" b="1">
                <a:solidFill>
                  <a:srgbClr val="3333FF"/>
                </a:solidFill>
                <a:cs typeface="Lotus" pitchFamily="2" charset="-78"/>
              </a:rPr>
              <a:t>و</a:t>
            </a:r>
            <a:r>
              <a:rPr lang="en-US" altLang="fa-IR" sz="2100" b="1">
                <a:solidFill>
                  <a:srgbClr val="3333FF"/>
                </a:solidFill>
                <a:cs typeface="Lotus" pitchFamily="2" charset="-78"/>
              </a:rPr>
              <a:t> M </a:t>
            </a:r>
            <a:r>
              <a:rPr lang="ar-SA" altLang="fa-IR" sz="2100" b="1">
                <a:solidFill>
                  <a:srgbClr val="3333FF"/>
                </a:solidFill>
                <a:cs typeface="Lotus" pitchFamily="2" charset="-78"/>
              </a:rPr>
              <a:t>به يكديگر خط فصل مشترك مشخص مي</a:t>
            </a:r>
            <a:r>
              <a:rPr lang="en-US" altLang="fa-IR" sz="2100" b="1">
                <a:solidFill>
                  <a:srgbClr val="3333FF"/>
                </a:solidFill>
                <a:cs typeface="Lotus" pitchFamily="2" charset="-78"/>
              </a:rPr>
              <a:t> </a:t>
            </a:r>
            <a:r>
              <a:rPr lang="ar-SA" altLang="fa-IR" sz="2100" b="1">
                <a:solidFill>
                  <a:srgbClr val="3333FF"/>
                </a:solidFill>
                <a:cs typeface="Lotus" pitchFamily="2" charset="-78"/>
              </a:rPr>
              <a:t>شود بنابراين خط</a:t>
            </a:r>
            <a:r>
              <a:rPr lang="en-US" altLang="fa-IR" sz="2100" b="1">
                <a:solidFill>
                  <a:srgbClr val="3333FF"/>
                </a:solidFill>
                <a:cs typeface="Lotus" pitchFamily="2" charset="-78"/>
              </a:rPr>
              <a:t> mn </a:t>
            </a:r>
            <a:r>
              <a:rPr lang="ar-SA" altLang="fa-IR" sz="2100" b="1">
                <a:solidFill>
                  <a:srgbClr val="3333FF"/>
                </a:solidFill>
                <a:cs typeface="Lotus" pitchFamily="2" charset="-78"/>
              </a:rPr>
              <a:t>در صفحه تصوير افقي و</a:t>
            </a:r>
            <a:r>
              <a:rPr lang="en-US" altLang="fa-IR" sz="2100" b="1">
                <a:solidFill>
                  <a:srgbClr val="3333FF"/>
                </a:solidFill>
                <a:cs typeface="Lotus" pitchFamily="2" charset="-78"/>
              </a:rPr>
              <a:t> m′n′ </a:t>
            </a:r>
            <a:r>
              <a:rPr lang="ar-SA" altLang="fa-IR" sz="2100" b="1">
                <a:solidFill>
                  <a:srgbClr val="3333FF"/>
                </a:solidFill>
                <a:cs typeface="Lotus" pitchFamily="2" charset="-78"/>
              </a:rPr>
              <a:t>در صفحه تصوير قائم تصوير فصل مشترك</a:t>
            </a:r>
            <a:r>
              <a:rPr lang="en-US" altLang="fa-IR" sz="2100" b="1">
                <a:solidFill>
                  <a:srgbClr val="3333FF"/>
                </a:solidFill>
                <a:cs typeface="Lotus" pitchFamily="2" charset="-78"/>
              </a:rPr>
              <a:t> </a:t>
            </a:r>
            <a:r>
              <a:rPr lang="ar-SA" altLang="fa-IR" sz="2100" b="1">
                <a:solidFill>
                  <a:srgbClr val="3333FF"/>
                </a:solidFill>
                <a:cs typeface="Lotus" pitchFamily="2" charset="-78"/>
              </a:rPr>
              <a:t>دو صفحه است در صفحات تصوير</a:t>
            </a:r>
            <a:r>
              <a:rPr lang="en-US" altLang="fa-IR" sz="2100" b="1">
                <a:solidFill>
                  <a:srgbClr val="3333FF"/>
                </a:solidFill>
                <a:cs typeface="Lotus" pitchFamily="2" charset="-78"/>
              </a:rPr>
              <a:t> </a:t>
            </a:r>
            <a:r>
              <a:rPr lang="ar-SA" altLang="fa-IR" sz="2100" b="1">
                <a:solidFill>
                  <a:srgbClr val="3333FF"/>
                </a:solidFill>
                <a:cs typeface="Lotus" pitchFamily="2" charset="-78"/>
              </a:rPr>
              <a:t>و پس از مشخص شدن فصل مشترك نقاط مرئي و مخفي خط را مطابق با آنچه گفته شد تعيين مي كنيم</a:t>
            </a:r>
            <a:r>
              <a:rPr lang="en-US" altLang="fa-IR" sz="2100" b="1">
                <a:solidFill>
                  <a:srgbClr val="3333FF"/>
                </a:solidFill>
                <a:cs typeface="Lotus" pitchFamily="2" charset="-78"/>
              </a:rPr>
              <a:t>.</a:t>
            </a:r>
          </a:p>
          <a:p>
            <a:pPr algn="justLow"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66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667" name="Rectangle 3"/>
          <p:cNvSpPr>
            <a:spLocks noChangeArrowheads="1"/>
          </p:cNvSpPr>
          <p:nvPr/>
        </p:nvSpPr>
        <p:spPr bwMode="auto">
          <a:xfrm>
            <a:off x="846138" y="501650"/>
            <a:ext cx="7902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fa-IR" altLang="fa-IR" sz="2100" b="1">
              <a:solidFill>
                <a:srgbClr val="3333FF"/>
              </a:solidFill>
            </a:endParaRPr>
          </a:p>
        </p:txBody>
      </p:sp>
      <p:graphicFrame>
        <p:nvGraphicFramePr>
          <p:cNvPr id="881668" name="Object 4"/>
          <p:cNvGraphicFramePr>
            <a:graphicFrameLocks noGrp="1" noChangeAspect="1"/>
          </p:cNvGraphicFramePr>
          <p:nvPr>
            <p:ph/>
          </p:nvPr>
        </p:nvGraphicFramePr>
        <p:xfrm>
          <a:off x="142875" y="692150"/>
          <a:ext cx="9001125" cy="5816600"/>
        </p:xfrm>
        <a:graphic>
          <a:graphicData uri="http://schemas.openxmlformats.org/presentationml/2006/ole">
            <mc:AlternateContent xmlns:mc="http://schemas.openxmlformats.org/markup-compatibility/2006">
              <mc:Choice xmlns:v="urn:schemas-microsoft-com:vml" Requires="v">
                <p:oleObj spid="_x0000_s881674"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8618" t="48752" r="31616" b="17612"/>
                      <a:stretch>
                        <a:fillRect/>
                      </a:stretch>
                    </p:blipFill>
                    <p:spPr bwMode="auto">
                      <a:xfrm>
                        <a:off x="142875" y="692150"/>
                        <a:ext cx="9001125" cy="581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47" name="Rectangle 3"/>
          <p:cNvSpPr>
            <a:spLocks noChangeArrowheads="1"/>
          </p:cNvSpPr>
          <p:nvPr/>
        </p:nvSpPr>
        <p:spPr bwMode="auto">
          <a:xfrm>
            <a:off x="1042988" y="404813"/>
            <a:ext cx="770572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500" b="1" i="1">
                <a:solidFill>
                  <a:srgbClr val="CC0000"/>
                </a:solidFill>
                <a:cs typeface="Lotus" pitchFamily="2" charset="-78"/>
              </a:rPr>
              <a:t>تسطيح يك نقطه واقع بر روي صفحه اي مشخص</a:t>
            </a:r>
            <a:r>
              <a:rPr lang="en-US" altLang="fa-IR" sz="2500" b="1" i="1">
                <a:solidFill>
                  <a:srgbClr val="CC0000"/>
                </a:solidFill>
                <a:cs typeface="Lotus" pitchFamily="2" charset="-78"/>
              </a:rPr>
              <a:t> </a:t>
            </a:r>
          </a:p>
          <a:p>
            <a:pPr algn="justLow" rtl="1">
              <a:spcBef>
                <a:spcPts val="500"/>
              </a:spcBef>
              <a:spcAft>
                <a:spcPts val="500"/>
              </a:spcAft>
            </a:pPr>
            <a:endParaRPr lang="en-US" altLang="fa-IR" sz="2500" b="1" i="1">
              <a:solidFill>
                <a:srgbClr val="CC0000"/>
              </a:solidFill>
              <a:cs typeface="Lotus" pitchFamily="2" charset="-78"/>
            </a:endParaRPr>
          </a:p>
          <a:p>
            <a:pPr algn="justLow" rtl="1">
              <a:spcBef>
                <a:spcPts val="500"/>
              </a:spcBef>
              <a:spcAft>
                <a:spcPts val="500"/>
              </a:spcAft>
            </a:pPr>
            <a:r>
              <a:rPr lang="ar-SA" altLang="fa-IR" sz="2000" b="1">
                <a:solidFill>
                  <a:srgbClr val="3333FF"/>
                </a:solidFill>
                <a:cs typeface="Lotus" pitchFamily="2" charset="-78"/>
              </a:rPr>
              <a:t>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b="1"/>
              <a:t> </a:t>
            </a:r>
            <a:r>
              <a:rPr lang="ar-SA" altLang="fa-IR" sz="2000" b="1">
                <a:solidFill>
                  <a:srgbClr val="3333FF"/>
                </a:solidFill>
                <a:cs typeface="Lotus" pitchFamily="2" charset="-78"/>
              </a:rPr>
              <a:t>و نقطه</a:t>
            </a:r>
            <a:r>
              <a:rPr lang="en-US" altLang="fa-IR" sz="2000" b="1">
                <a:solidFill>
                  <a:srgbClr val="3333FF"/>
                </a:solidFill>
                <a:cs typeface="Lotus" pitchFamily="2" charset="-78"/>
              </a:rPr>
              <a:t> aa' </a:t>
            </a:r>
            <a:r>
              <a:rPr lang="ar-SA" altLang="fa-IR" sz="2000" b="1">
                <a:solidFill>
                  <a:srgbClr val="3333FF"/>
                </a:solidFill>
                <a:cs typeface="Lotus" pitchFamily="2" charset="-78"/>
              </a:rPr>
              <a:t>با واقع برآن مشخص مي باشد براي تسطيح نقطه مذكور به روش</a:t>
            </a:r>
            <a:r>
              <a:rPr lang="en-US" altLang="fa-IR" sz="2000" b="1">
                <a:solidFill>
                  <a:srgbClr val="3333FF"/>
                </a:solidFill>
                <a:cs typeface="Lotus" pitchFamily="2" charset="-78"/>
              </a:rPr>
              <a:t> </a:t>
            </a:r>
            <a:r>
              <a:rPr lang="ar-SA" altLang="fa-IR" sz="2000" b="1">
                <a:solidFill>
                  <a:srgbClr val="3333FF"/>
                </a:solidFill>
                <a:cs typeface="Lotus" pitchFamily="2" charset="-78"/>
              </a:rPr>
              <a:t>زير عمل مي كنيم</a:t>
            </a:r>
            <a:r>
              <a:rPr lang="en-US" altLang="fa-IR" sz="2000" b="1">
                <a:solidFill>
                  <a:srgbClr val="3333FF"/>
                </a:solidFill>
                <a:cs typeface="Lotus" pitchFamily="2" charset="-78"/>
              </a:rPr>
              <a:t>:</a:t>
            </a:r>
          </a:p>
          <a:p>
            <a:pPr algn="justLow" rtl="1">
              <a:spcBef>
                <a:spcPts val="500"/>
              </a:spcBef>
              <a:spcAft>
                <a:spcPts val="500"/>
              </a:spcAft>
              <a:buClr>
                <a:srgbClr val="333333"/>
              </a:buClr>
              <a:buFont typeface="Arial" pitchFamily="34" charset="0"/>
              <a:buNone/>
            </a:pPr>
            <a:r>
              <a:rPr lang="fa-IR" altLang="fa-IR" sz="2000" b="1">
                <a:solidFill>
                  <a:srgbClr val="3333FF"/>
                </a:solidFill>
                <a:cs typeface="Lotus" pitchFamily="2" charset="-78"/>
              </a:rPr>
              <a:t>1ـ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افقيه اي رسم مي كنيم تا</a:t>
            </a:r>
            <a:r>
              <a:rPr lang="en-US" altLang="fa-IR" sz="2000" b="1">
                <a:solidFill>
                  <a:srgbClr val="3333FF"/>
                </a:solidFill>
                <a:cs typeface="Lotus" pitchFamily="2" charset="-78"/>
              </a:rPr>
              <a:t> </a:t>
            </a:r>
            <a:r>
              <a:rPr lang="en-US" altLang="fa-IR" sz="2000" b="1">
                <a:solidFill>
                  <a:srgbClr val="3333FF"/>
                </a:solidFill>
              </a:rPr>
              <a:t>αQ'</a:t>
            </a:r>
            <a:r>
              <a:rPr lang="en-US" altLang="fa-IR" sz="2000" b="1"/>
              <a:t> </a:t>
            </a:r>
            <a:r>
              <a:rPr lang="en-US" altLang="fa-IR" sz="2000" b="1">
                <a:solidFill>
                  <a:srgbClr val="3333FF"/>
                </a:solidFill>
                <a:cs typeface="Lotus" pitchFamily="2" charset="-78"/>
              </a:rPr>
              <a:t>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2ـ </a:t>
            </a:r>
            <a:r>
              <a:rPr lang="ar-SA" altLang="fa-IR" sz="2000" b="1">
                <a:solidFill>
                  <a:srgbClr val="3333FF"/>
                </a:solidFill>
                <a:cs typeface="Lotus" pitchFamily="2" charset="-78"/>
              </a:rPr>
              <a:t>از</a:t>
            </a:r>
            <a:r>
              <a:rPr lang="en-US" altLang="fa-IR" sz="2000" b="1">
                <a:solidFill>
                  <a:srgbClr val="3333FF"/>
                </a:solidFill>
                <a:cs typeface="Lotus" pitchFamily="2" charset="-78"/>
              </a:rPr>
              <a:t> t' </a:t>
            </a:r>
            <a:r>
              <a:rPr lang="ar-SA" altLang="fa-IR" sz="2000" b="1">
                <a:solidFill>
                  <a:srgbClr val="3333FF"/>
                </a:solidFill>
                <a:cs typeface="Lotus" pitchFamily="2" charset="-78"/>
              </a:rPr>
              <a:t>عمود بر</a:t>
            </a:r>
            <a:r>
              <a:rPr lang="en-US" altLang="fa-IR" sz="2000" b="1">
                <a:solidFill>
                  <a:srgbClr val="3333FF"/>
                </a:solidFill>
                <a:cs typeface="Lotus" pitchFamily="2" charset="-78"/>
              </a:rPr>
              <a:t> xy </a:t>
            </a:r>
            <a:r>
              <a:rPr lang="ar-SA" altLang="fa-IR" sz="2000" b="1">
                <a:solidFill>
                  <a:srgbClr val="3333FF"/>
                </a:solidFill>
                <a:cs typeface="Lotus" pitchFamily="2" charset="-78"/>
              </a:rPr>
              <a:t>وارد مي كنيم تا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به دست آيد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3ـ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O </a:t>
            </a:r>
            <a:r>
              <a:rPr lang="ar-SA" altLang="fa-IR" sz="2000" b="1">
                <a:solidFill>
                  <a:srgbClr val="3333FF"/>
                </a:solidFill>
                <a:cs typeface="Lotus" pitchFamily="2" charset="-78"/>
              </a:rPr>
              <a:t>به شعاع</a:t>
            </a:r>
            <a:r>
              <a:rPr lang="en-US" altLang="fa-IR" sz="2000" b="1">
                <a:solidFill>
                  <a:srgbClr val="3333FF"/>
                </a:solidFill>
                <a:cs typeface="Lotus" pitchFamily="2" charset="-78"/>
              </a:rPr>
              <a:t>ot' </a:t>
            </a:r>
            <a:r>
              <a:rPr lang="ar-SA" altLang="fa-IR" sz="2000" b="1">
                <a:solidFill>
                  <a:srgbClr val="3333FF"/>
                </a:solidFill>
                <a:cs typeface="Lotus" pitchFamily="2" charset="-78"/>
              </a:rPr>
              <a:t>قوسي مي زنيم</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4ـ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عمود بر</a:t>
            </a:r>
            <a:r>
              <a:rPr lang="en-US" altLang="fa-IR" sz="2000" b="1">
                <a:solidFill>
                  <a:srgbClr val="3333FF"/>
                </a:solidFill>
                <a:cs typeface="Lotus" pitchFamily="2" charset="-78"/>
              </a:rPr>
              <a:t> OP </a:t>
            </a:r>
            <a:r>
              <a:rPr lang="ar-SA" altLang="fa-IR" sz="2000" b="1">
                <a:solidFill>
                  <a:srgbClr val="3333FF"/>
                </a:solidFill>
                <a:cs typeface="Lotus" pitchFamily="2" charset="-78"/>
              </a:rPr>
              <a:t>رسم كرده و امتداد مي دهيم تا قوس مذكور را در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قطع</a:t>
            </a:r>
            <a:r>
              <a:rPr lang="en-US" altLang="fa-IR" sz="2000" b="1">
                <a:solidFill>
                  <a:srgbClr val="3333FF"/>
                </a:solidFill>
                <a:cs typeface="Lotus" pitchFamily="2" charset="-78"/>
              </a:rPr>
              <a:t> </a:t>
            </a:r>
            <a:r>
              <a:rPr lang="ar-SA" altLang="fa-IR" sz="2000" b="1">
                <a:solidFill>
                  <a:srgbClr val="3333FF"/>
                </a:solidFill>
                <a:cs typeface="Lotus" pitchFamily="2" charset="-78"/>
              </a:rPr>
              <a:t>كند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5ـ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عمودي بر خط</a:t>
            </a:r>
            <a:r>
              <a:rPr lang="en-US" altLang="fa-IR" sz="2000" b="1">
                <a:solidFill>
                  <a:srgbClr val="3333FF"/>
                </a:solidFill>
                <a:cs typeface="Lotus" pitchFamily="2" charset="-78"/>
              </a:rPr>
              <a:t> OP </a:t>
            </a:r>
            <a:r>
              <a:rPr lang="ar-SA" altLang="fa-IR" sz="2000" b="1">
                <a:solidFill>
                  <a:srgbClr val="3333FF"/>
                </a:solidFill>
                <a:cs typeface="Lotus" pitchFamily="2" charset="-78"/>
              </a:rPr>
              <a:t>رسم نموده و امتداد مي دهيم</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6ـ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موازي</a:t>
            </a:r>
            <a:r>
              <a:rPr lang="en-US" altLang="fa-IR" sz="2000" b="1">
                <a:solidFill>
                  <a:srgbClr val="3333FF"/>
                </a:solidFill>
                <a:cs typeface="Lotus" pitchFamily="2" charset="-78"/>
              </a:rPr>
              <a:t> OP </a:t>
            </a:r>
            <a:r>
              <a:rPr lang="ar-SA" altLang="fa-IR" sz="2000" b="1">
                <a:solidFill>
                  <a:srgbClr val="3333FF"/>
                </a:solidFill>
                <a:cs typeface="Lotus" pitchFamily="2" charset="-78"/>
              </a:rPr>
              <a:t>رسم مي كنيم تا عمود فوق 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 </a:t>
            </a:r>
          </a:p>
          <a:p>
            <a:pPr algn="justLow" rtl="1">
              <a:spcBef>
                <a:spcPts val="500"/>
              </a:spcBef>
              <a:spcAft>
                <a:spcPts val="500"/>
              </a:spcAft>
            </a:pPr>
            <a:r>
              <a:rPr lang="ar-SA" altLang="fa-IR" sz="2000" b="1">
                <a:solidFill>
                  <a:srgbClr val="3333FF"/>
                </a:solidFill>
                <a:cs typeface="Lotus" pitchFamily="2" charset="-78"/>
              </a:rPr>
              <a:t>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تسطيح شده نقطه</a:t>
            </a:r>
            <a:r>
              <a:rPr lang="en-US" altLang="fa-IR" sz="2000" b="1">
                <a:solidFill>
                  <a:srgbClr val="3333FF"/>
                </a:solidFill>
                <a:cs typeface="Lotus" pitchFamily="2" charset="-78"/>
              </a:rPr>
              <a:t> aa' </a:t>
            </a:r>
            <a:r>
              <a:rPr lang="ar-SA" altLang="fa-IR" sz="2000" b="1">
                <a:solidFill>
                  <a:srgbClr val="3333FF"/>
                </a:solidFill>
                <a:cs typeface="Lotus" pitchFamily="2" charset="-78"/>
              </a:rPr>
              <a:t>است</a:t>
            </a:r>
            <a:r>
              <a:rPr lang="en-US" altLang="fa-IR" sz="2000" b="1">
                <a:solidFill>
                  <a:srgbClr val="3333FF"/>
                </a:solidFill>
                <a:cs typeface="Lotus" pitchFamily="2" charset="-78"/>
              </a:rPr>
              <a:t>.</a:t>
            </a:r>
          </a:p>
          <a:p>
            <a:pPr algn="justLow" rtl="1"/>
            <a:endParaRPr lang="en-US" altLang="fa-IR" sz="20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3812" name="Object 4"/>
          <p:cNvGraphicFramePr>
            <a:graphicFrameLocks noGrp="1" noChangeAspect="1"/>
          </p:cNvGraphicFramePr>
          <p:nvPr>
            <p:ph/>
          </p:nvPr>
        </p:nvGraphicFramePr>
        <p:xfrm>
          <a:off x="2124075" y="188913"/>
          <a:ext cx="4524375" cy="6553200"/>
        </p:xfrm>
        <a:graphic>
          <a:graphicData uri="http://schemas.openxmlformats.org/presentationml/2006/ole">
            <mc:AlternateContent xmlns:mc="http://schemas.openxmlformats.org/markup-compatibility/2006">
              <mc:Choice xmlns:v="urn:schemas-microsoft-com:vml" Requires="v">
                <p:oleObj spid="_x0000_s503818"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6882" t="14919" r="37752" b="17577"/>
                      <a:stretch>
                        <a:fillRect/>
                      </a:stretch>
                    </p:blipFill>
                    <p:spPr bwMode="auto">
                      <a:xfrm>
                        <a:off x="2124075" y="188913"/>
                        <a:ext cx="452437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1" name="Rectangle 3"/>
          <p:cNvSpPr>
            <a:spLocks noChangeArrowheads="1"/>
          </p:cNvSpPr>
          <p:nvPr/>
        </p:nvSpPr>
        <p:spPr bwMode="auto">
          <a:xfrm>
            <a:off x="571500" y="333375"/>
            <a:ext cx="80327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100" b="1">
              <a:latin typeface="Times New Roman" pitchFamily="18" charset="0"/>
              <a:cs typeface="Lotus" pitchFamily="2" charset="-78"/>
            </a:endParaRPr>
          </a:p>
          <a:p>
            <a:pPr algn="justLow" rtl="1"/>
            <a:endParaRPr lang="en-US" altLang="fa-IR" sz="2500" b="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پرگار</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از پـرگار در جهت ترسيـم قـوس هاي متقـارن و دايره در اقطار گوناگون استفاده مي شود و داراي دو پايه مي باشد كه انتهاي يكي از پايه ها به سوزني نوك تيز و انتهاي پايه ديگر به مداد يا مغزي منتهي مي گردد و با پيچي كه در بالا يا يين دو پايه قرار دارد اندازه دهنه و شعاع دايره مورد تقاضا تنظيم مي گردد. لازم به ذكر است كه بـرخي از پـرگارها بـه وسيله ابـزاري خاص يك عـدد راپيد گراف نصب مي شود كه در نتيجه آن مي توان قوس ها يا دواير مورد درخواست را با جوهر ترسيم نمود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latin typeface="Times New Roman" pitchFamily="18" charset="0"/>
              <a:cs typeface="Lotus" pitchFamily="2" charset="-78"/>
            </a:endParaRPr>
          </a:p>
          <a:p>
            <a:pPr algn="justLow" rtl="1"/>
            <a:endParaRPr lang="en-US" altLang="fa-IR"/>
          </a:p>
        </p:txBody>
      </p:sp>
      <p:pic>
        <p:nvPicPr>
          <p:cNvPr id="334852" name="Picture 4" descr="0001   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3922713"/>
            <a:ext cx="5111750" cy="253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5" name="Rectangle 3"/>
          <p:cNvSpPr>
            <a:spLocks noChangeArrowheads="1"/>
          </p:cNvSpPr>
          <p:nvPr/>
        </p:nvSpPr>
        <p:spPr bwMode="auto">
          <a:xfrm>
            <a:off x="684213" y="1125538"/>
            <a:ext cx="7775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a:solidFill>
                  <a:srgbClr val="CC0000"/>
                </a:solidFill>
                <a:cs typeface="Lotus" pitchFamily="2" charset="-78"/>
              </a:rPr>
              <a:t>تسطيح يك خط واقع بر روي صفحه اي مشخص</a:t>
            </a:r>
            <a:endParaRPr lang="fa-IR" altLang="fa-IR" sz="2500" b="1">
              <a:solidFill>
                <a:srgbClr val="CC0000"/>
              </a:solidFill>
              <a:cs typeface="Lotus" pitchFamily="2" charset="-78"/>
            </a:endParaRPr>
          </a:p>
          <a:p>
            <a:pPr rtl="1">
              <a:spcBef>
                <a:spcPts val="500"/>
              </a:spcBef>
              <a:spcAft>
                <a:spcPts val="500"/>
              </a:spcAft>
            </a:pPr>
            <a:endParaRPr lang="en-US" altLang="fa-IR" sz="2500" b="1">
              <a:solidFill>
                <a:srgbClr val="CC0000"/>
              </a:solidFill>
              <a:cs typeface="Lotus" pitchFamily="2" charset="-78"/>
            </a:endParaRPr>
          </a:p>
          <a:p>
            <a:pPr rtl="1">
              <a:spcBef>
                <a:spcPts val="500"/>
              </a:spcBef>
              <a:spcAft>
                <a:spcPts val="500"/>
              </a:spcAft>
            </a:pPr>
            <a:r>
              <a:rPr lang="ar-SA" altLang="fa-IR" sz="2100" b="1">
                <a:solidFill>
                  <a:srgbClr val="3333FF"/>
                </a:solidFill>
                <a:cs typeface="Lotus" pitchFamily="2" charset="-78"/>
              </a:rPr>
              <a:t>با دانستن اين نكته كه خط از بينهايت نقطه تشكيل شده با داشتن نقاط اين خط</a:t>
            </a:r>
            <a:r>
              <a:rPr lang="en-US" altLang="fa-IR" sz="2100" b="1">
                <a:solidFill>
                  <a:srgbClr val="3333FF"/>
                </a:solidFill>
                <a:cs typeface="Lotus" pitchFamily="2" charset="-78"/>
              </a:rPr>
              <a:t> </a:t>
            </a:r>
            <a:r>
              <a:rPr lang="fa-IR" altLang="fa-IR" sz="2100" b="1">
                <a:solidFill>
                  <a:srgbClr val="3333FF"/>
                </a:solidFill>
                <a:cs typeface="Lotus" pitchFamily="2" charset="-78"/>
              </a:rPr>
              <a:t>(</a:t>
            </a:r>
            <a:r>
              <a:rPr lang="en-US" altLang="fa-IR" sz="2100" b="1">
                <a:solidFill>
                  <a:srgbClr val="3333FF"/>
                </a:solidFill>
                <a:cs typeface="Lotus" pitchFamily="2" charset="-78"/>
              </a:rPr>
              <a:t> </a:t>
            </a:r>
            <a:r>
              <a:rPr lang="ar-SA" altLang="fa-IR" sz="2100" b="1">
                <a:solidFill>
                  <a:srgbClr val="3333FF"/>
                </a:solidFill>
                <a:cs typeface="Lotus" pitchFamily="2" charset="-78"/>
              </a:rPr>
              <a:t>ابتدايي و انتهايي كافي است) و تسطيح هر كدام به روش قبل مي توان تسطيح شده نقاط را</a:t>
            </a:r>
            <a:r>
              <a:rPr lang="en-US" altLang="fa-IR" sz="2100" b="1">
                <a:solidFill>
                  <a:srgbClr val="3333FF"/>
                </a:solidFill>
                <a:cs typeface="Lotus" pitchFamily="2" charset="-78"/>
              </a:rPr>
              <a:t> </a:t>
            </a:r>
            <a:r>
              <a:rPr lang="ar-SA" altLang="fa-IR" sz="2100" b="1">
                <a:solidFill>
                  <a:srgbClr val="3333FF"/>
                </a:solidFill>
                <a:cs typeface="Lotus" pitchFamily="2" charset="-78"/>
              </a:rPr>
              <a:t>به دست آورد و سپس آن خط را رسم كرد</a:t>
            </a:r>
            <a:r>
              <a:rPr lang="en-US" altLang="fa-IR" sz="2100" b="1">
                <a:solidFill>
                  <a:srgbClr val="3333FF"/>
                </a:solidFill>
                <a:cs typeface="Lotus" pitchFamily="2" charset="-78"/>
              </a:rPr>
              <a:t>.</a:t>
            </a:r>
          </a:p>
          <a:p>
            <a:pPr rtl="1">
              <a:spcBef>
                <a:spcPts val="500"/>
              </a:spcBef>
              <a:spcAft>
                <a:spcPts val="500"/>
              </a:spcAft>
            </a:pPr>
            <a:r>
              <a:rPr lang="ar-SA" altLang="fa-IR" sz="2100" b="1">
                <a:solidFill>
                  <a:srgbClr val="3333FF"/>
                </a:solidFill>
                <a:cs typeface="Lotus" pitchFamily="2" charset="-78"/>
              </a:rPr>
              <a:t>بدين ترتيب به روش زير عمل مي كنيم</a:t>
            </a:r>
            <a:r>
              <a:rPr lang="en-US" altLang="fa-IR" sz="2100" b="1">
                <a:solidFill>
                  <a:srgbClr val="3333FF"/>
                </a:solidFill>
                <a:cs typeface="Lotus" pitchFamily="2" charset="-78"/>
              </a:rPr>
              <a:t>:</a:t>
            </a: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3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371" name="Rectangle 3"/>
          <p:cNvSpPr>
            <a:spLocks noChangeArrowheads="1"/>
          </p:cNvSpPr>
          <p:nvPr/>
        </p:nvSpPr>
        <p:spPr bwMode="auto">
          <a:xfrm>
            <a:off x="539750" y="717550"/>
            <a:ext cx="82804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100" b="1">
                <a:solidFill>
                  <a:srgbClr val="3333FF"/>
                </a:solidFill>
                <a:cs typeface="Lotus" pitchFamily="2" charset="-78"/>
              </a:rPr>
              <a:t>خط</a:t>
            </a:r>
            <a:r>
              <a:rPr lang="en-US" altLang="fa-IR" sz="2100" b="1">
                <a:solidFill>
                  <a:srgbClr val="3333FF"/>
                </a:solidFill>
                <a:cs typeface="Lotus" pitchFamily="2" charset="-78"/>
              </a:rPr>
              <a:t> AB </a:t>
            </a:r>
            <a:r>
              <a:rPr lang="ar-SA" altLang="fa-IR" sz="2100" b="1">
                <a:solidFill>
                  <a:srgbClr val="3333FF"/>
                </a:solidFill>
                <a:cs typeface="Lotus" pitchFamily="2" charset="-78"/>
              </a:rPr>
              <a:t>مفروض است و نقاط ابتدايي و انتهايي آن را تك تك تسطيح مي كنيم</a:t>
            </a:r>
            <a:r>
              <a:rPr lang="en-US" altLang="fa-IR" sz="2100" b="1">
                <a:solidFill>
                  <a:srgbClr val="3333FF"/>
                </a:solidFill>
                <a:cs typeface="Lotus" pitchFamily="2" charset="-78"/>
              </a:rPr>
              <a:t>.</a:t>
            </a:r>
            <a:endParaRPr lang="fa-IR" altLang="fa-IR" sz="2100" b="1">
              <a:solidFill>
                <a:srgbClr val="3333FF"/>
              </a:solidFill>
              <a:cs typeface="Lotus" pitchFamily="2" charset="-78"/>
            </a:endParaRPr>
          </a:p>
          <a:p>
            <a:pPr algn="justLow" rtl="1">
              <a:spcBef>
                <a:spcPts val="500"/>
              </a:spcBef>
              <a:spcAft>
                <a:spcPts val="500"/>
              </a:spcAft>
            </a:pPr>
            <a:endParaRPr lang="en-US" altLang="fa-IR" sz="2100" b="1">
              <a:solidFill>
                <a:srgbClr val="3333FF"/>
              </a:solidFill>
              <a:cs typeface="Lotus" pitchFamily="2" charset="-78"/>
            </a:endParaRPr>
          </a:p>
          <a:p>
            <a:pPr algn="justLow"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1ـ </a:t>
            </a:r>
            <a:r>
              <a:rPr lang="ar-SA" altLang="fa-IR" sz="2100" b="1">
                <a:solidFill>
                  <a:srgbClr val="3333FF"/>
                </a:solidFill>
                <a:cs typeface="Lotus" pitchFamily="2" charset="-78"/>
              </a:rPr>
              <a:t>از نقاط</a:t>
            </a:r>
            <a:r>
              <a:rPr lang="en-US" altLang="fa-IR" sz="2100" b="1">
                <a:solidFill>
                  <a:srgbClr val="3333FF"/>
                </a:solidFill>
                <a:cs typeface="Lotus" pitchFamily="2" charset="-78"/>
              </a:rPr>
              <a:t> b </a:t>
            </a:r>
            <a:r>
              <a:rPr lang="ar-SA" altLang="fa-IR" sz="2100" b="1">
                <a:solidFill>
                  <a:srgbClr val="3333FF"/>
                </a:solidFill>
                <a:cs typeface="Lotus" pitchFamily="2" charset="-78"/>
              </a:rPr>
              <a:t>و</a:t>
            </a:r>
            <a:r>
              <a:rPr lang="en-US" altLang="fa-IR" sz="2100" b="1">
                <a:solidFill>
                  <a:srgbClr val="3333FF"/>
                </a:solidFill>
                <a:cs typeface="Lotus" pitchFamily="2" charset="-78"/>
              </a:rPr>
              <a:t> a </a:t>
            </a:r>
            <a:r>
              <a:rPr lang="ar-SA" altLang="fa-IR" sz="2100" b="1">
                <a:solidFill>
                  <a:srgbClr val="3333FF"/>
                </a:solidFill>
                <a:cs typeface="Lotus" pitchFamily="2" charset="-78"/>
              </a:rPr>
              <a:t>افقيه اي رسم كنيم تا خط</a:t>
            </a:r>
            <a:r>
              <a:rPr lang="en-US" altLang="fa-IR" sz="2100" b="1">
                <a:solidFill>
                  <a:srgbClr val="3333FF"/>
                </a:solidFill>
                <a:cs typeface="Lotus" pitchFamily="2" charset="-78"/>
              </a:rPr>
              <a:t>OQ' </a:t>
            </a:r>
            <a:r>
              <a:rPr lang="ar-SA" altLang="fa-IR" sz="2100" b="1">
                <a:solidFill>
                  <a:srgbClr val="3333FF"/>
                </a:solidFill>
                <a:cs typeface="Lotus" pitchFamily="2" charset="-78"/>
              </a:rPr>
              <a:t>را در نقاط</a:t>
            </a:r>
            <a:r>
              <a:rPr lang="en-US" altLang="fa-IR" sz="2100" b="1">
                <a:solidFill>
                  <a:srgbClr val="3333FF"/>
                </a:solidFill>
                <a:cs typeface="Lotus" pitchFamily="2" charset="-78"/>
              </a:rPr>
              <a:t>s' </a:t>
            </a:r>
            <a:r>
              <a:rPr lang="ar-SA" altLang="fa-IR" sz="2100" b="1">
                <a:solidFill>
                  <a:srgbClr val="3333FF"/>
                </a:solidFill>
                <a:cs typeface="Lotus" pitchFamily="2" charset="-78"/>
              </a:rPr>
              <a:t>و</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2ـ </a:t>
            </a:r>
            <a:r>
              <a:rPr lang="ar-SA" altLang="fa-IR" sz="2100" b="1">
                <a:solidFill>
                  <a:srgbClr val="3333FF"/>
                </a:solidFill>
                <a:cs typeface="Lotus" pitchFamily="2" charset="-78"/>
              </a:rPr>
              <a:t>از نقاط</a:t>
            </a:r>
            <a:r>
              <a:rPr lang="en-US" altLang="fa-IR" sz="2100" b="1">
                <a:solidFill>
                  <a:srgbClr val="3333FF"/>
                </a:solidFill>
                <a:cs typeface="Lotus" pitchFamily="2" charset="-78"/>
              </a:rPr>
              <a:t> s' </a:t>
            </a:r>
            <a:r>
              <a:rPr lang="ar-SA" altLang="fa-IR" sz="2100" b="1">
                <a:solidFill>
                  <a:srgbClr val="3333FF"/>
                </a:solidFill>
                <a:cs typeface="Lotus" pitchFamily="2" charset="-78"/>
              </a:rPr>
              <a:t>و</a:t>
            </a:r>
            <a:r>
              <a:rPr lang="en-US" altLang="fa-IR" sz="2100" b="1">
                <a:solidFill>
                  <a:srgbClr val="3333FF"/>
                </a:solidFill>
                <a:cs typeface="Lotus" pitchFamily="2" charset="-78"/>
              </a:rPr>
              <a:t> t' </a:t>
            </a:r>
            <a:r>
              <a:rPr lang="ar-SA" altLang="fa-IR" sz="2100" b="1">
                <a:solidFill>
                  <a:srgbClr val="3333FF"/>
                </a:solidFill>
                <a:cs typeface="Lotus" pitchFamily="2" charset="-78"/>
              </a:rPr>
              <a:t>عمودي بر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رسم مي كنيم تا نقاط</a:t>
            </a:r>
            <a:r>
              <a:rPr lang="en-US" altLang="fa-IR" sz="2100" b="1">
                <a:solidFill>
                  <a:srgbClr val="3333FF"/>
                </a:solidFill>
                <a:cs typeface="Lotus" pitchFamily="2" charset="-78"/>
              </a:rPr>
              <a:t> t </a:t>
            </a:r>
            <a:r>
              <a:rPr lang="ar-SA" altLang="fa-IR" sz="2100" b="1">
                <a:solidFill>
                  <a:srgbClr val="3333FF"/>
                </a:solidFill>
                <a:cs typeface="Lotus" pitchFamily="2" charset="-78"/>
              </a:rPr>
              <a:t>و</a:t>
            </a:r>
            <a:r>
              <a:rPr lang="en-US" altLang="fa-IR" sz="2100" b="1">
                <a:solidFill>
                  <a:srgbClr val="3333FF"/>
                </a:solidFill>
                <a:cs typeface="Lotus" pitchFamily="2" charset="-78"/>
              </a:rPr>
              <a:t> s </a:t>
            </a:r>
            <a:r>
              <a:rPr lang="ar-SA" altLang="fa-IR" sz="2100" b="1">
                <a:solidFill>
                  <a:srgbClr val="3333FF"/>
                </a:solidFill>
                <a:cs typeface="Lotus" pitchFamily="2" charset="-78"/>
              </a:rPr>
              <a:t>به دست آيد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3ـ </a:t>
            </a:r>
            <a:r>
              <a:rPr lang="ar-SA" altLang="fa-IR" sz="2100" b="1">
                <a:solidFill>
                  <a:srgbClr val="3333FF"/>
                </a:solidFill>
                <a:cs typeface="Lotus" pitchFamily="2" charset="-78"/>
              </a:rPr>
              <a:t>از نقاط</a:t>
            </a:r>
            <a:r>
              <a:rPr lang="en-US" altLang="fa-IR" sz="2100" b="1">
                <a:solidFill>
                  <a:srgbClr val="3333FF"/>
                </a:solidFill>
                <a:cs typeface="Lotus" pitchFamily="2" charset="-78"/>
              </a:rPr>
              <a:t> t </a:t>
            </a:r>
            <a:r>
              <a:rPr lang="ar-SA" altLang="fa-IR" sz="2100" b="1">
                <a:solidFill>
                  <a:srgbClr val="3333FF"/>
                </a:solidFill>
                <a:cs typeface="Lotus" pitchFamily="2" charset="-78"/>
              </a:rPr>
              <a:t>و</a:t>
            </a:r>
            <a:r>
              <a:rPr lang="en-US" altLang="fa-IR" sz="2100" b="1">
                <a:solidFill>
                  <a:srgbClr val="3333FF"/>
                </a:solidFill>
                <a:cs typeface="Lotus" pitchFamily="2" charset="-78"/>
              </a:rPr>
              <a:t> s </a:t>
            </a:r>
            <a:r>
              <a:rPr lang="ar-SA" altLang="fa-IR" sz="2100" b="1">
                <a:solidFill>
                  <a:srgbClr val="3333FF"/>
                </a:solidFill>
                <a:cs typeface="Lotus" pitchFamily="2" charset="-78"/>
              </a:rPr>
              <a:t>عمود بر خط</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كنيم و امتداد مي دهيم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4ـ </a:t>
            </a:r>
            <a:r>
              <a:rPr lang="ar-SA" altLang="fa-IR" sz="2100" b="1">
                <a:solidFill>
                  <a:srgbClr val="3333FF"/>
                </a:solidFill>
                <a:cs typeface="Lotus" pitchFamily="2" charset="-78"/>
              </a:rPr>
              <a:t>به مركز</a:t>
            </a:r>
            <a:r>
              <a:rPr lang="en-US" altLang="fa-IR" sz="2100" b="1">
                <a:solidFill>
                  <a:srgbClr val="3333FF"/>
                </a:solidFill>
                <a:cs typeface="Lotus" pitchFamily="2" charset="-78"/>
              </a:rPr>
              <a:t> O </a:t>
            </a:r>
            <a:r>
              <a:rPr lang="ar-SA" altLang="fa-IR" sz="2100" b="1">
                <a:solidFill>
                  <a:srgbClr val="3333FF"/>
                </a:solidFill>
                <a:cs typeface="Lotus" pitchFamily="2" charset="-78"/>
              </a:rPr>
              <a:t>و شعاع</a:t>
            </a:r>
            <a:r>
              <a:rPr lang="en-US" altLang="fa-IR" sz="2100" b="1">
                <a:solidFill>
                  <a:srgbClr val="3333FF"/>
                </a:solidFill>
                <a:cs typeface="Lotus" pitchFamily="2" charset="-78"/>
              </a:rPr>
              <a:t>os' </a:t>
            </a:r>
            <a:r>
              <a:rPr lang="ar-SA" altLang="fa-IR" sz="2100" b="1">
                <a:solidFill>
                  <a:srgbClr val="3333FF"/>
                </a:solidFill>
                <a:cs typeface="Lotus" pitchFamily="2" charset="-78"/>
              </a:rPr>
              <a:t>و</a:t>
            </a:r>
            <a:r>
              <a:rPr lang="en-US" altLang="fa-IR" sz="2100" b="1">
                <a:solidFill>
                  <a:srgbClr val="3333FF"/>
                </a:solidFill>
                <a:cs typeface="Lotus" pitchFamily="2" charset="-78"/>
              </a:rPr>
              <a:t> ot' </a:t>
            </a:r>
            <a:r>
              <a:rPr lang="ar-SA" altLang="fa-IR" sz="2100" b="1">
                <a:solidFill>
                  <a:srgbClr val="3333FF"/>
                </a:solidFill>
                <a:cs typeface="Lotus" pitchFamily="2" charset="-78"/>
              </a:rPr>
              <a:t>دو قوس مي زنيم از امتدادهاي فوق را در نقاط</a:t>
            </a:r>
            <a:r>
              <a:rPr lang="en-US" altLang="fa-IR" sz="2100" b="1">
                <a:solidFill>
                  <a:srgbClr val="3333FF"/>
                </a:solidFill>
                <a:cs typeface="Lotus" pitchFamily="2" charset="-78"/>
              </a:rPr>
              <a:t> T </a:t>
            </a:r>
            <a:r>
              <a:rPr lang="ar-SA" altLang="fa-IR" sz="2100" b="1">
                <a:solidFill>
                  <a:srgbClr val="3333FF"/>
                </a:solidFill>
                <a:cs typeface="Lotus" pitchFamily="2" charset="-78"/>
              </a:rPr>
              <a:t>و</a:t>
            </a:r>
            <a:r>
              <a:rPr lang="en-US" altLang="fa-IR" sz="2100" b="1">
                <a:solidFill>
                  <a:srgbClr val="3333FF"/>
                </a:solidFill>
                <a:cs typeface="Lotus" pitchFamily="2" charset="-78"/>
              </a:rPr>
              <a:t> S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5ـ </a:t>
            </a:r>
            <a:r>
              <a:rPr lang="ar-SA" altLang="fa-IR" sz="2100" b="1">
                <a:solidFill>
                  <a:srgbClr val="3333FF"/>
                </a:solidFill>
                <a:cs typeface="Lotus" pitchFamily="2" charset="-78"/>
              </a:rPr>
              <a:t>از دو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و</a:t>
            </a:r>
            <a:r>
              <a:rPr lang="en-US" altLang="fa-IR" sz="2100" b="1">
                <a:solidFill>
                  <a:srgbClr val="3333FF"/>
                </a:solidFill>
                <a:cs typeface="Lotus" pitchFamily="2" charset="-78"/>
              </a:rPr>
              <a:t> S </a:t>
            </a:r>
            <a:r>
              <a:rPr lang="ar-SA" altLang="fa-IR" sz="2100" b="1">
                <a:solidFill>
                  <a:srgbClr val="3333FF"/>
                </a:solidFill>
                <a:cs typeface="Lotus" pitchFamily="2" charset="-78"/>
              </a:rPr>
              <a:t>موازي خط</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كنيم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6ـ </a:t>
            </a:r>
            <a:r>
              <a:rPr lang="ar-SA" altLang="fa-IR" sz="2100" b="1">
                <a:solidFill>
                  <a:srgbClr val="3333FF"/>
                </a:solidFill>
                <a:cs typeface="Lotus" pitchFamily="2" charset="-78"/>
              </a:rPr>
              <a:t>از دو نقطه</a:t>
            </a:r>
            <a:r>
              <a:rPr lang="en-US" altLang="fa-IR" sz="2100" b="1">
                <a:solidFill>
                  <a:srgbClr val="3333FF"/>
                </a:solidFill>
                <a:cs typeface="Lotus" pitchFamily="2" charset="-78"/>
              </a:rPr>
              <a:t> b </a:t>
            </a:r>
            <a:r>
              <a:rPr lang="ar-SA" altLang="fa-IR" sz="2100" b="1">
                <a:solidFill>
                  <a:srgbClr val="3333FF"/>
                </a:solidFill>
                <a:cs typeface="Lotus" pitchFamily="2" charset="-78"/>
              </a:rPr>
              <a:t>و</a:t>
            </a:r>
            <a:r>
              <a:rPr lang="en-US" altLang="fa-IR" sz="2100" b="1">
                <a:solidFill>
                  <a:srgbClr val="3333FF"/>
                </a:solidFill>
                <a:cs typeface="Lotus" pitchFamily="2" charset="-78"/>
              </a:rPr>
              <a:t> a </a:t>
            </a:r>
            <a:r>
              <a:rPr lang="ar-SA" altLang="fa-IR" sz="2100" b="1">
                <a:solidFill>
                  <a:srgbClr val="3333FF"/>
                </a:solidFill>
                <a:cs typeface="Lotus" pitchFamily="2" charset="-78"/>
              </a:rPr>
              <a:t>دو عمود بر خط</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كنيم تا خطوط مذكور را در نقاط</a:t>
            </a:r>
            <a:r>
              <a:rPr lang="en-US" altLang="fa-IR" sz="2100" b="1">
                <a:solidFill>
                  <a:srgbClr val="3333FF"/>
                </a:solidFill>
                <a:cs typeface="Lotus" pitchFamily="2" charset="-78"/>
              </a:rPr>
              <a:t> B </a:t>
            </a:r>
            <a:r>
              <a:rPr lang="ar-SA" altLang="fa-IR" sz="2100" b="1">
                <a:solidFill>
                  <a:srgbClr val="3333FF"/>
                </a:solidFill>
                <a:cs typeface="Lotus" pitchFamily="2" charset="-78"/>
              </a:rPr>
              <a:t>و</a:t>
            </a:r>
            <a:r>
              <a:rPr lang="en-US" altLang="fa-IR" sz="2100" b="1">
                <a:solidFill>
                  <a:srgbClr val="3333FF"/>
                </a:solidFill>
                <a:cs typeface="Lotus" pitchFamily="2" charset="-78"/>
              </a:rPr>
              <a:t> A </a:t>
            </a:r>
            <a:r>
              <a:rPr lang="ar-SA" altLang="fa-IR" sz="2100" b="1">
                <a:solidFill>
                  <a:srgbClr val="3333FF"/>
                </a:solidFill>
                <a:cs typeface="Lotus" pitchFamily="2" charset="-78"/>
              </a:rPr>
              <a:t>قطع كند با وصل كردن دو نقطه</a:t>
            </a:r>
            <a:r>
              <a:rPr lang="en-US" altLang="fa-IR" sz="2100" b="1">
                <a:solidFill>
                  <a:srgbClr val="3333FF"/>
                </a:solidFill>
                <a:cs typeface="Lotus" pitchFamily="2" charset="-78"/>
              </a:rPr>
              <a:t> B </a:t>
            </a:r>
            <a:r>
              <a:rPr lang="ar-SA" altLang="fa-IR" sz="2100" b="1">
                <a:solidFill>
                  <a:srgbClr val="3333FF"/>
                </a:solidFill>
                <a:cs typeface="Lotus" pitchFamily="2" charset="-78"/>
              </a:rPr>
              <a:t>و</a:t>
            </a:r>
            <a:r>
              <a:rPr lang="en-US" altLang="fa-IR" sz="2100" b="1">
                <a:solidFill>
                  <a:srgbClr val="3333FF"/>
                </a:solidFill>
                <a:cs typeface="Lotus" pitchFamily="2" charset="-78"/>
              </a:rPr>
              <a:t> A </a:t>
            </a:r>
            <a:r>
              <a:rPr lang="ar-SA" altLang="fa-IR" sz="2100" b="1">
                <a:solidFill>
                  <a:srgbClr val="3333FF"/>
                </a:solidFill>
                <a:cs typeface="Lotus" pitchFamily="2" charset="-78"/>
              </a:rPr>
              <a:t>به يكديگر پاره خط</a:t>
            </a:r>
            <a:r>
              <a:rPr lang="en-US" altLang="fa-IR" sz="2100" b="1">
                <a:solidFill>
                  <a:srgbClr val="3333FF"/>
                </a:solidFill>
                <a:cs typeface="Lotus" pitchFamily="2" charset="-78"/>
              </a:rPr>
              <a:t> AB </a:t>
            </a:r>
            <a:r>
              <a:rPr lang="ar-SA" altLang="fa-IR" sz="2100" b="1">
                <a:solidFill>
                  <a:srgbClr val="3333FF"/>
                </a:solidFill>
                <a:cs typeface="Lotus" pitchFamily="2" charset="-78"/>
              </a:rPr>
              <a:t>به دست مي آيد كه اندازه</a:t>
            </a:r>
            <a:r>
              <a:rPr lang="en-US" altLang="fa-IR" sz="2100" b="1">
                <a:solidFill>
                  <a:srgbClr val="3333FF"/>
                </a:solidFill>
                <a:cs typeface="Lotus" pitchFamily="2" charset="-78"/>
              </a:rPr>
              <a:t> </a:t>
            </a:r>
            <a:r>
              <a:rPr lang="ar-SA" altLang="fa-IR" sz="2100" b="1">
                <a:solidFill>
                  <a:srgbClr val="3333FF"/>
                </a:solidFill>
                <a:cs typeface="Lotus" pitchFamily="2" charset="-78"/>
              </a:rPr>
              <a:t>واقعي مي باشد</a:t>
            </a:r>
            <a:r>
              <a:rPr lang="en-US" altLang="fa-IR" sz="2100" b="1">
                <a:solidFill>
                  <a:srgbClr val="3333FF"/>
                </a:solidFill>
                <a:cs typeface="Lotus" pitchFamily="2" charset="-78"/>
              </a:rPr>
              <a:t>. </a:t>
            </a:r>
          </a:p>
          <a:p>
            <a:pPr algn="justLow"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6884" name="Object 4"/>
          <p:cNvGraphicFramePr>
            <a:graphicFrameLocks noGrp="1" noChangeAspect="1"/>
          </p:cNvGraphicFramePr>
          <p:nvPr>
            <p:ph/>
          </p:nvPr>
        </p:nvGraphicFramePr>
        <p:xfrm>
          <a:off x="2446338" y="476250"/>
          <a:ext cx="4862512" cy="5400675"/>
        </p:xfrm>
        <a:graphic>
          <a:graphicData uri="http://schemas.openxmlformats.org/presentationml/2006/ole">
            <mc:AlternateContent xmlns:mc="http://schemas.openxmlformats.org/markup-compatibility/2006">
              <mc:Choice xmlns:v="urn:schemas-microsoft-com:vml" Requires="v">
                <p:oleObj spid="_x0000_s506890"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8618" t="19737" r="29881" b="15982"/>
                      <a:stretch>
                        <a:fillRect/>
                      </a:stretch>
                    </p:blipFill>
                    <p:spPr bwMode="auto">
                      <a:xfrm>
                        <a:off x="2446338" y="476250"/>
                        <a:ext cx="48625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07" name="Rectangle 3"/>
          <p:cNvSpPr>
            <a:spLocks noChangeArrowheads="1"/>
          </p:cNvSpPr>
          <p:nvPr/>
        </p:nvSpPr>
        <p:spPr bwMode="auto">
          <a:xfrm>
            <a:off x="828675" y="646113"/>
            <a:ext cx="7775575"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500" b="1">
                <a:solidFill>
                  <a:srgbClr val="CC0000"/>
                </a:solidFill>
                <a:cs typeface="Lotus" pitchFamily="2" charset="-78"/>
              </a:rPr>
              <a:t>ترفيع صفحه</a:t>
            </a:r>
            <a:endParaRPr lang="fa-IR" altLang="fa-IR" sz="2500" b="1">
              <a:solidFill>
                <a:srgbClr val="CC0000"/>
              </a:solidFill>
              <a:cs typeface="Lotus" pitchFamily="2" charset="-78"/>
            </a:endParaRPr>
          </a:p>
          <a:p>
            <a:pPr algn="justLow" rtl="1">
              <a:spcBef>
                <a:spcPts val="500"/>
              </a:spcBef>
              <a:spcAft>
                <a:spcPts val="500"/>
              </a:spcAft>
            </a:pPr>
            <a:endParaRPr lang="en-US" altLang="fa-IR" sz="25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عكس عمل تسطيح را ترفيع گويند بدين معني كه در بعضي حالت ما اندازه وضعيت دقيق</a:t>
            </a:r>
            <a:r>
              <a:rPr lang="en-US" altLang="fa-IR" sz="2100" b="1">
                <a:solidFill>
                  <a:srgbClr val="3333FF"/>
                </a:solidFill>
                <a:cs typeface="Lotus" pitchFamily="2" charset="-78"/>
              </a:rPr>
              <a:t> </a:t>
            </a:r>
            <a:r>
              <a:rPr lang="ar-SA" altLang="fa-IR" sz="2100" b="1">
                <a:solidFill>
                  <a:srgbClr val="3333FF"/>
                </a:solidFill>
                <a:cs typeface="Lotus" pitchFamily="2" charset="-78"/>
              </a:rPr>
              <a:t>نقاط را روي سطح افق به دست مي آوريم و يا عمل ترفيع نقطه فوق را به صفحات تصوير</a:t>
            </a:r>
            <a:r>
              <a:rPr lang="en-US" altLang="fa-IR" sz="2100" b="1">
                <a:solidFill>
                  <a:srgbClr val="3333FF"/>
                </a:solidFill>
                <a:cs typeface="Lotus" pitchFamily="2" charset="-78"/>
              </a:rPr>
              <a:t> </a:t>
            </a:r>
            <a:r>
              <a:rPr lang="ar-SA" altLang="fa-IR" sz="2100" b="1">
                <a:solidFill>
                  <a:srgbClr val="3333FF"/>
                </a:solidFill>
                <a:cs typeface="Lotus" pitchFamily="2" charset="-78"/>
              </a:rPr>
              <a:t>افقي و قائم انتقال مي دهيم</a:t>
            </a:r>
            <a:r>
              <a:rPr lang="en-US" altLang="fa-IR" sz="2100" b="1">
                <a:solidFill>
                  <a:srgbClr val="3333FF"/>
                </a:solidFill>
                <a:cs typeface="Lotus" pitchFamily="2" charset="-78"/>
              </a:rPr>
              <a:t>.</a:t>
            </a:r>
          </a:p>
          <a:p>
            <a:pPr algn="justLow" rtl="1">
              <a:spcBef>
                <a:spcPts val="500"/>
              </a:spcBef>
              <a:spcAft>
                <a:spcPts val="500"/>
              </a:spcAft>
            </a:pPr>
            <a:r>
              <a:rPr lang="ar-SA" altLang="fa-IR" sz="2100" b="1">
                <a:solidFill>
                  <a:srgbClr val="3333FF"/>
                </a:solidFill>
                <a:cs typeface="Lotus" pitchFamily="2" charset="-78"/>
              </a:rPr>
              <a:t>براي ترفيع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به طريق زير عمل مي كنيم</a:t>
            </a:r>
            <a:r>
              <a:rPr lang="en-US" altLang="fa-IR" sz="2100" b="1">
                <a:solidFill>
                  <a:srgbClr val="3333FF"/>
                </a:solidFill>
                <a:cs typeface="Lotus" pitchFamily="2" charset="-78"/>
              </a:rPr>
              <a:t>:</a:t>
            </a:r>
          </a:p>
          <a:p>
            <a:pPr algn="justLow"/>
            <a:endParaRPr lang="en-US" altLang="fa-IR">
              <a:solidFill>
                <a:srgbClr val="3333FF"/>
              </a:solidFill>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3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p:cNvSpPr>
            <a:spLocks noChangeArrowheads="1"/>
          </p:cNvSpPr>
          <p:nvPr/>
        </p:nvSpPr>
        <p:spPr bwMode="auto">
          <a:xfrm>
            <a:off x="250825" y="1077913"/>
            <a:ext cx="864235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1ـ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موازي ضلع</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كنيم تا خط</a:t>
            </a:r>
            <a:r>
              <a:rPr lang="en-US" altLang="fa-IR" sz="2100" b="1">
                <a:solidFill>
                  <a:srgbClr val="3333FF"/>
                </a:solidFill>
                <a:cs typeface="Lotus" pitchFamily="2" charset="-78"/>
              </a:rPr>
              <a:t> OQ </a:t>
            </a:r>
            <a:r>
              <a:rPr lang="ar-SA" altLang="fa-IR" sz="2100" b="1">
                <a:solidFill>
                  <a:srgbClr val="3333FF"/>
                </a:solidFill>
                <a:cs typeface="Lotus" pitchFamily="2" charset="-78"/>
              </a:rPr>
              <a:t>را</a:t>
            </a:r>
            <a:r>
              <a:rPr lang="fa-IR" altLang="fa-IR" sz="2100" b="1">
                <a:solidFill>
                  <a:srgbClr val="3333FF"/>
                </a:solidFill>
                <a:cs typeface="Lotus" pitchFamily="2" charset="-78"/>
              </a:rPr>
              <a:t> </a:t>
            </a:r>
            <a:r>
              <a:rPr lang="ar-SA" altLang="fa-IR" sz="2100" b="1">
                <a:solidFill>
                  <a:srgbClr val="3333FF"/>
                </a:solidFill>
                <a:cs typeface="Lotus" pitchFamily="2" charset="-78"/>
              </a:rPr>
              <a:t>درنقطه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2ـ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O </a:t>
            </a:r>
            <a:r>
              <a:rPr lang="ar-SA" altLang="fa-IR" sz="2100" b="1">
                <a:solidFill>
                  <a:srgbClr val="3333FF"/>
                </a:solidFill>
                <a:cs typeface="Lotus" pitchFamily="2" charset="-78"/>
              </a:rPr>
              <a:t>و شعاع</a:t>
            </a:r>
            <a:r>
              <a:rPr lang="en-US" altLang="fa-IR" sz="2100" b="1">
                <a:solidFill>
                  <a:srgbClr val="3333FF"/>
                </a:solidFill>
                <a:cs typeface="Lotus" pitchFamily="2" charset="-78"/>
              </a:rPr>
              <a:t> OT </a:t>
            </a:r>
            <a:r>
              <a:rPr lang="ar-SA" altLang="fa-IR" sz="2100" b="1">
                <a:solidFill>
                  <a:srgbClr val="3333FF"/>
                </a:solidFill>
                <a:cs typeface="Lotus" pitchFamily="2" charset="-78"/>
              </a:rPr>
              <a:t>قوسي مي زنيم تا خط</a:t>
            </a:r>
            <a:r>
              <a:rPr lang="en-US" altLang="fa-IR" sz="2100" b="1">
                <a:solidFill>
                  <a:srgbClr val="3333FF"/>
                </a:solidFill>
                <a:cs typeface="Lotus" pitchFamily="2" charset="-78"/>
              </a:rPr>
              <a:t> OQ' </a:t>
            </a:r>
            <a:r>
              <a:rPr lang="ar-SA" altLang="fa-IR" sz="2100" b="1">
                <a:solidFill>
                  <a:srgbClr val="3333FF"/>
                </a:solidFill>
                <a:cs typeface="Lotus" pitchFamily="2" charset="-78"/>
              </a:rPr>
              <a:t>را در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3ـ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افقيه اي رسم مي كنيم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4ـ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بر خط</a:t>
            </a:r>
            <a:r>
              <a:rPr lang="en-US" altLang="fa-IR" sz="2100" b="1">
                <a:solidFill>
                  <a:srgbClr val="3333FF"/>
                </a:solidFill>
                <a:cs typeface="Lotus" pitchFamily="2" charset="-78"/>
              </a:rPr>
              <a:t> OP </a:t>
            </a:r>
            <a:r>
              <a:rPr lang="ar-SA" altLang="fa-IR" sz="2100" b="1">
                <a:solidFill>
                  <a:srgbClr val="3333FF"/>
                </a:solidFill>
                <a:cs typeface="Lotus" pitchFamily="2" charset="-78"/>
              </a:rPr>
              <a:t>عمود رسم مي كنيم و امتداد مي دهيم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درنقطه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5ـ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موازي</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كنيم تا عمودي كه از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بر خط</a:t>
            </a:r>
            <a:r>
              <a:rPr lang="en-US" altLang="fa-IR" sz="2100" b="1">
                <a:solidFill>
                  <a:srgbClr val="3333FF"/>
                </a:solidFill>
                <a:cs typeface="Lotus" pitchFamily="2" charset="-78"/>
              </a:rPr>
              <a:t> OP </a:t>
            </a:r>
            <a:r>
              <a:rPr lang="ar-SA" altLang="fa-IR" sz="2100" b="1">
                <a:solidFill>
                  <a:srgbClr val="3333FF"/>
                </a:solidFill>
                <a:cs typeface="Lotus" pitchFamily="2" charset="-78"/>
              </a:rPr>
              <a:t>رسم مي شود را</a:t>
            </a:r>
            <a:r>
              <a:rPr lang="en-US" altLang="fa-IR" sz="2100" b="1">
                <a:solidFill>
                  <a:srgbClr val="3333FF"/>
                </a:solidFill>
                <a:cs typeface="Lotus" pitchFamily="2" charset="-78"/>
              </a:rPr>
              <a:t> </a:t>
            </a:r>
            <a:r>
              <a:rPr lang="ar-SA" altLang="fa-IR" sz="2100" b="1">
                <a:solidFill>
                  <a:srgbClr val="3333FF"/>
                </a:solidFill>
                <a:cs typeface="Lotus" pitchFamily="2" charset="-78"/>
              </a:rPr>
              <a:t>در </a:t>
            </a:r>
            <a:r>
              <a:rPr lang="fa-IR" altLang="fa-IR" sz="2100" b="1">
                <a:solidFill>
                  <a:srgbClr val="3333FF"/>
                </a:solidFill>
                <a:cs typeface="Lotus" pitchFamily="2" charset="-78"/>
              </a:rPr>
              <a:t>   </a:t>
            </a:r>
            <a:r>
              <a:rPr lang="ar-SA" altLang="fa-IR" sz="2100" b="1">
                <a:solidFill>
                  <a:srgbClr val="3333FF"/>
                </a:solidFill>
                <a:cs typeface="Lotus" pitchFamily="2" charset="-78"/>
              </a:rPr>
              <a:t>نقطه</a:t>
            </a:r>
            <a:r>
              <a:rPr lang="en-US" altLang="fa-IR" sz="2100" b="1">
                <a:solidFill>
                  <a:srgbClr val="3333FF"/>
                </a:solidFill>
                <a:cs typeface="Lotus" pitchFamily="2" charset="-78"/>
              </a:rPr>
              <a:t> a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6ـ </a:t>
            </a:r>
            <a:r>
              <a:rPr lang="ar-SA" altLang="fa-IR" sz="2100" b="1">
                <a:solidFill>
                  <a:srgbClr val="3333FF"/>
                </a:solidFill>
                <a:cs typeface="Lotus" pitchFamily="2" charset="-78"/>
              </a:rPr>
              <a:t>از</a:t>
            </a:r>
            <a:r>
              <a:rPr lang="en-US" altLang="fa-IR" sz="2100" b="1">
                <a:solidFill>
                  <a:srgbClr val="3333FF"/>
                </a:solidFill>
                <a:cs typeface="Lotus" pitchFamily="2" charset="-78"/>
              </a:rPr>
              <a:t> a </a:t>
            </a:r>
            <a:r>
              <a:rPr lang="ar-SA" altLang="fa-IR" sz="2100" b="1">
                <a:solidFill>
                  <a:srgbClr val="3333FF"/>
                </a:solidFill>
                <a:cs typeface="Lotus" pitchFamily="2" charset="-78"/>
              </a:rPr>
              <a:t>بر خط</a:t>
            </a:r>
            <a:r>
              <a:rPr lang="en-US" altLang="fa-IR" sz="2100" b="1">
                <a:solidFill>
                  <a:srgbClr val="3333FF"/>
                </a:solidFill>
                <a:cs typeface="Lotus" pitchFamily="2" charset="-78"/>
              </a:rPr>
              <a:t> xy </a:t>
            </a:r>
            <a:r>
              <a:rPr lang="ar-SA" altLang="fa-IR" sz="2100" b="1">
                <a:solidFill>
                  <a:srgbClr val="3333FF"/>
                </a:solidFill>
                <a:cs typeface="Lotus" pitchFamily="2" charset="-78"/>
              </a:rPr>
              <a:t>عمود رسم مي كنيم و امتداد مي دهيم تا خط افقيه را در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قطع كند نقطه</a:t>
            </a:r>
            <a:r>
              <a:rPr lang="en-US" altLang="fa-IR" sz="2100" b="1">
                <a:solidFill>
                  <a:srgbClr val="3333FF"/>
                </a:solidFill>
                <a:cs typeface="Lotus" pitchFamily="2" charset="-78"/>
              </a:rPr>
              <a:t> 'aa </a:t>
            </a:r>
            <a:r>
              <a:rPr lang="ar-SA" altLang="fa-IR" sz="2100" b="1">
                <a:solidFill>
                  <a:srgbClr val="3333FF"/>
                </a:solidFill>
                <a:cs typeface="Lotus" pitchFamily="2" charset="-78"/>
              </a:rPr>
              <a:t>ترفيع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است بر صفحات تصوير افقي و قائم</a:t>
            </a:r>
            <a:r>
              <a:rPr lang="en-US" altLang="fa-IR" sz="2100" b="1">
                <a:solidFill>
                  <a:srgbClr val="3333FF"/>
                </a:solidFill>
                <a:cs typeface="Lotus" pitchFamily="2" charset="-78"/>
              </a:rPr>
              <a:t> </a:t>
            </a:r>
          </a:p>
          <a:p>
            <a:pPr algn="justLow"/>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8420" name="Object 4"/>
          <p:cNvGraphicFramePr>
            <a:graphicFrameLocks noGrp="1" noChangeAspect="1"/>
          </p:cNvGraphicFramePr>
          <p:nvPr>
            <p:ph/>
          </p:nvPr>
        </p:nvGraphicFramePr>
        <p:xfrm>
          <a:off x="457200" y="847725"/>
          <a:ext cx="8229600" cy="4705350"/>
        </p:xfrm>
        <a:graphic>
          <a:graphicData uri="http://schemas.openxmlformats.org/presentationml/2006/ole">
            <mc:AlternateContent xmlns:mc="http://schemas.openxmlformats.org/markup-compatibility/2006">
              <mc:Choice xmlns:v="urn:schemas-microsoft-com:vml" Requires="v">
                <p:oleObj spid="_x0000_s828426"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47725"/>
                        <a:ext cx="82296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43" name="Rectangle 3"/>
          <p:cNvSpPr>
            <a:spLocks noChangeArrowheads="1"/>
          </p:cNvSpPr>
          <p:nvPr/>
        </p:nvSpPr>
        <p:spPr bwMode="auto">
          <a:xfrm>
            <a:off x="846138" y="573088"/>
            <a:ext cx="761365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تسطيح مثلث</a:t>
            </a:r>
            <a:r>
              <a:rPr lang="en-US" altLang="fa-IR" sz="2500" b="1" i="1">
                <a:solidFill>
                  <a:srgbClr val="CC0000"/>
                </a:solidFill>
                <a:cs typeface="Lotus" pitchFamily="2" charset="-78"/>
              </a:rPr>
              <a:t> ABC </a:t>
            </a:r>
            <a:r>
              <a:rPr lang="ar-SA" altLang="fa-IR" sz="2500" b="1" i="1">
                <a:solidFill>
                  <a:srgbClr val="CC0000"/>
                </a:solidFill>
                <a:cs typeface="Lotus" pitchFamily="2" charset="-78"/>
              </a:rPr>
              <a:t>واقع در صفحه قائم</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CC0000"/>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مثلث</a:t>
            </a:r>
            <a:r>
              <a:rPr lang="en-US" altLang="fa-IR" sz="2100" b="1">
                <a:solidFill>
                  <a:srgbClr val="3333FF"/>
                </a:solidFill>
                <a:cs typeface="Lotus" pitchFamily="2" charset="-78"/>
              </a:rPr>
              <a:t> ABC </a:t>
            </a:r>
            <a:r>
              <a:rPr lang="ar-SA" altLang="fa-IR" sz="2100" b="1">
                <a:solidFill>
                  <a:srgbClr val="3333FF"/>
                </a:solidFill>
                <a:cs typeface="Lotus" pitchFamily="2" charset="-78"/>
              </a:rPr>
              <a:t>با مشخصات زير واقع در صفحه قائم</a:t>
            </a:r>
            <a:r>
              <a:rPr lang="en-US" altLang="fa-IR" sz="2100" b="1">
                <a:solidFill>
                  <a:srgbClr val="3333FF"/>
                </a:solidFill>
                <a:cs typeface="Lotus" pitchFamily="2" charset="-78"/>
              </a:rPr>
              <a:t> </a:t>
            </a:r>
            <a:r>
              <a:rPr lang="en-US" altLang="fa-IR" b="1">
                <a:solidFill>
                  <a:srgbClr val="3333FF"/>
                </a:solidFill>
              </a:rPr>
              <a:t>PαQ'</a:t>
            </a:r>
            <a:r>
              <a:rPr lang="en-US" altLang="fa-IR"/>
              <a:t> </a:t>
            </a:r>
            <a:r>
              <a:rPr lang="ar-SA" altLang="fa-IR" sz="2100" b="1">
                <a:solidFill>
                  <a:srgbClr val="3333FF"/>
                </a:solidFill>
                <a:cs typeface="Lotus" pitchFamily="2" charset="-78"/>
              </a:rPr>
              <a:t>است مطلوب است تسطيح مثلث مورد</a:t>
            </a:r>
            <a:r>
              <a:rPr lang="en-US" altLang="fa-IR" sz="2100" b="1">
                <a:solidFill>
                  <a:srgbClr val="3333FF"/>
                </a:solidFill>
                <a:cs typeface="Lotus" pitchFamily="2" charset="-78"/>
              </a:rPr>
              <a:t> </a:t>
            </a:r>
            <a:r>
              <a:rPr lang="ar-SA" altLang="fa-IR" sz="2100" b="1">
                <a:solidFill>
                  <a:srgbClr val="3333FF"/>
                </a:solidFill>
                <a:cs typeface="Lotus" pitchFamily="2" charset="-78"/>
              </a:rPr>
              <a:t>نظر و به دست آوردن مساحت واقعي آن</a:t>
            </a:r>
            <a:endParaRPr lang="en-US" altLang="fa-IR" sz="2100" b="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(3و2) </a:t>
            </a:r>
            <a:r>
              <a:rPr lang="en-US" altLang="fa-IR" b="1">
                <a:solidFill>
                  <a:srgbClr val="3333FF"/>
                </a:solidFill>
              </a:rPr>
              <a:t>aa'</a:t>
            </a:r>
            <a:r>
              <a:rPr lang="en-US" altLang="fa-IR"/>
              <a:t> </a:t>
            </a:r>
            <a:endParaRPr lang="en-US" altLang="fa-IR" sz="2100" b="1">
              <a:solidFill>
                <a:srgbClr val="3333FF"/>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(4و4) </a:t>
            </a:r>
            <a:r>
              <a:rPr lang="en-US" altLang="fa-IR" sz="2100" b="1">
                <a:solidFill>
                  <a:srgbClr val="3333FF"/>
                </a:solidFill>
                <a:cs typeface="Lotus" pitchFamily="2" charset="-78"/>
              </a:rPr>
              <a:t>bb'</a:t>
            </a:r>
          </a:p>
          <a:p>
            <a:pPr algn="just" rtl="1">
              <a:spcBef>
                <a:spcPts val="500"/>
              </a:spcBef>
              <a:spcAft>
                <a:spcPts val="500"/>
              </a:spcAft>
            </a:pPr>
            <a:r>
              <a:rPr lang="ar-SA" altLang="fa-IR" sz="2100" b="1">
                <a:solidFill>
                  <a:srgbClr val="3333FF"/>
                </a:solidFill>
                <a:cs typeface="Lotus" pitchFamily="2" charset="-78"/>
              </a:rPr>
              <a:t>(5و1) </a:t>
            </a:r>
            <a:r>
              <a:rPr lang="en-US" altLang="fa-IR" b="1">
                <a:solidFill>
                  <a:srgbClr val="3333FF"/>
                </a:solidFill>
              </a:rPr>
              <a:t>cc'</a:t>
            </a:r>
            <a:r>
              <a:rPr lang="ar-SA" altLang="fa-IR"/>
              <a:t> </a:t>
            </a:r>
            <a:endParaRPr lang="fa-IR" altLang="fa-IR"/>
          </a:p>
          <a:p>
            <a:pPr algn="just" rtl="1">
              <a:spcBef>
                <a:spcPts val="500"/>
              </a:spcBef>
              <a:spcAft>
                <a:spcPts val="500"/>
              </a:spcAft>
            </a:pPr>
            <a:r>
              <a:rPr lang="ar-SA" altLang="fa-IR" sz="2100" b="1">
                <a:solidFill>
                  <a:srgbClr val="3333FF"/>
                </a:solidFill>
                <a:cs typeface="Lotus" pitchFamily="2" charset="-78"/>
              </a:rPr>
              <a:t>ابتدا محل قرارگيري نقاط رأس مثلث را در صفحه</a:t>
            </a:r>
            <a:r>
              <a:rPr lang="en-US" altLang="fa-IR" sz="2100" b="1">
                <a:solidFill>
                  <a:srgbClr val="3333FF"/>
                </a:solidFill>
                <a:cs typeface="Lotus" pitchFamily="2" charset="-78"/>
              </a:rPr>
              <a:t> </a:t>
            </a:r>
            <a:r>
              <a:rPr lang="en-US" altLang="fa-IR" b="1">
                <a:solidFill>
                  <a:srgbClr val="3333FF"/>
                </a:solidFill>
              </a:rPr>
              <a:t>PαQ'</a:t>
            </a:r>
            <a:r>
              <a:rPr lang="en-US" altLang="fa-IR"/>
              <a:t> </a:t>
            </a:r>
            <a:r>
              <a:rPr lang="ar-SA" altLang="fa-IR" sz="2100" b="1">
                <a:solidFill>
                  <a:srgbClr val="3333FF"/>
                </a:solidFill>
                <a:cs typeface="Lotus" pitchFamily="2" charset="-78"/>
              </a:rPr>
              <a:t>پيدا مي كنيم</a:t>
            </a:r>
            <a:endParaRPr lang="en-US" altLang="fa-IR" sz="2100" b="1">
              <a:solidFill>
                <a:srgbClr val="3333FF"/>
              </a:solidFill>
              <a:cs typeface="Lotus" pitchFamily="2" charset="-78"/>
            </a:endParaRP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0467" name="Rectangle 3"/>
          <p:cNvSpPr>
            <a:spLocks noChangeArrowheads="1"/>
          </p:cNvSpPr>
          <p:nvPr/>
        </p:nvSpPr>
        <p:spPr bwMode="auto">
          <a:xfrm>
            <a:off x="611188" y="692150"/>
            <a:ext cx="7974012"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spcBef>
                <a:spcPts val="500"/>
              </a:spcBef>
              <a:spcAft>
                <a:spcPts val="500"/>
              </a:spcAft>
            </a:pPr>
            <a:endParaRPr lang="en-US" altLang="fa-IR" sz="2000" b="1">
              <a:solidFill>
                <a:srgbClr val="3333FF"/>
              </a:solidFill>
              <a:cs typeface="Lotus" pitchFamily="2" charset="-78"/>
            </a:endParaRPr>
          </a:p>
          <a:p>
            <a:pPr algn="justLow" rtl="1">
              <a:spcBef>
                <a:spcPts val="500"/>
              </a:spcBef>
              <a:spcAft>
                <a:spcPts val="500"/>
              </a:spcAft>
              <a:buFontTx/>
              <a:buAutoNum type="arabicParenR"/>
            </a:pPr>
            <a:r>
              <a:rPr lang="ar-SA" altLang="fa-IR" sz="2000" b="1">
                <a:solidFill>
                  <a:srgbClr val="3333FF"/>
                </a:solidFill>
                <a:cs typeface="Lotus" pitchFamily="2" charset="-78"/>
              </a:rPr>
              <a:t>افقيه اي با توجه به مختصات رأس</a:t>
            </a:r>
            <a:r>
              <a:rPr lang="en-US" altLang="fa-IR" sz="2000" b="1">
                <a:solidFill>
                  <a:srgbClr val="3333FF"/>
                </a:solidFill>
                <a:cs typeface="Lotus" pitchFamily="2" charset="-78"/>
              </a:rPr>
              <a:t> A </a:t>
            </a:r>
            <a:r>
              <a:rPr lang="ar-SA" altLang="fa-IR" sz="2000" b="1">
                <a:solidFill>
                  <a:srgbClr val="3333FF"/>
                </a:solidFill>
                <a:cs typeface="Lotus" pitchFamily="2" charset="-78"/>
              </a:rPr>
              <a:t>به بعد 2 و ارتفاع 3 رسم مي كنيم افقيه فوق</a:t>
            </a:r>
            <a:r>
              <a:rPr lang="en-US" altLang="fa-IR" sz="2000" b="1">
                <a:solidFill>
                  <a:srgbClr val="3333FF"/>
                </a:solidFill>
                <a:cs typeface="Lotus" pitchFamily="2" charset="-78"/>
              </a:rPr>
              <a:t> </a:t>
            </a:r>
            <a:r>
              <a:rPr lang="ar-SA" altLang="fa-IR" sz="2000" b="1">
                <a:solidFill>
                  <a:srgbClr val="3333FF"/>
                </a:solidFill>
                <a:cs typeface="Lotus" pitchFamily="2" charset="-78"/>
              </a:rPr>
              <a:t>خط</a:t>
            </a:r>
            <a:r>
              <a:rPr lang="en-US" altLang="fa-IR" sz="2000" b="1">
                <a:solidFill>
                  <a:srgbClr val="3333FF"/>
                </a:solidFill>
              </a:rPr>
              <a:t> αP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قطع مي كند 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عمودي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رسم مي كنيم و امتداد مي</a:t>
            </a:r>
            <a:r>
              <a:rPr lang="en-US" altLang="fa-IR" sz="2000" b="1">
                <a:solidFill>
                  <a:srgbClr val="3333FF"/>
                </a:solidFill>
                <a:cs typeface="Lotus" pitchFamily="2" charset="-78"/>
              </a:rPr>
              <a:t> </a:t>
            </a:r>
            <a:r>
              <a:rPr lang="ar-SA" altLang="fa-IR" sz="2000" b="1">
                <a:solidFill>
                  <a:srgbClr val="3333FF"/>
                </a:solidFill>
                <a:cs typeface="Lotus" pitchFamily="2" charset="-78"/>
              </a:rPr>
              <a:t>دهيم تا افقيه به ارتفاع 3 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 a'</a:t>
            </a:r>
            <a:r>
              <a:rPr lang="fa-IR" altLang="fa-IR" sz="2000" b="1">
                <a:solidFill>
                  <a:srgbClr val="3333FF"/>
                </a:solidFill>
                <a:cs typeface="Lotus" pitchFamily="2" charset="-78"/>
              </a:rPr>
              <a:t>و</a:t>
            </a:r>
            <a:r>
              <a:rPr lang="en-US" altLang="fa-IR" sz="2000" b="1">
                <a:solidFill>
                  <a:srgbClr val="3333FF"/>
                </a:solidFill>
                <a:cs typeface="Lotus" pitchFamily="2" charset="-78"/>
              </a:rPr>
              <a:t>a </a:t>
            </a:r>
            <a:r>
              <a:rPr lang="ar-SA" altLang="fa-IR" sz="2000" b="1">
                <a:solidFill>
                  <a:srgbClr val="3333FF"/>
                </a:solidFill>
                <a:cs typeface="Lotus" pitchFamily="2" charset="-78"/>
              </a:rPr>
              <a:t>محل قرارگيري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در</a:t>
            </a:r>
            <a:r>
              <a:rPr lang="en-US" altLang="fa-IR" sz="2000" b="1">
                <a:solidFill>
                  <a:srgbClr val="3333FF"/>
                </a:solidFill>
                <a:cs typeface="Lotus" pitchFamily="2" charset="-78"/>
              </a:rPr>
              <a:t> </a:t>
            </a:r>
            <a:r>
              <a:rPr lang="ar-SA" altLang="fa-IR" sz="2000" b="1">
                <a:solidFill>
                  <a:srgbClr val="3333FF"/>
                </a:solidFill>
                <a:cs typeface="Lotus" pitchFamily="2" charset="-78"/>
              </a:rPr>
              <a:t>صفحه تصوير افقي و قائم است به همين ترتيب محل قرارگيري نقاط</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را در اين صفحات</a:t>
            </a:r>
            <a:r>
              <a:rPr lang="en-US" altLang="fa-IR" sz="2000" b="1">
                <a:solidFill>
                  <a:srgbClr val="3333FF"/>
                </a:solidFill>
                <a:cs typeface="Lotus" pitchFamily="2" charset="-78"/>
              </a:rPr>
              <a:t> </a:t>
            </a:r>
            <a:r>
              <a:rPr lang="ar-SA" altLang="fa-IR" sz="2000" b="1">
                <a:solidFill>
                  <a:srgbClr val="3333FF"/>
                </a:solidFill>
                <a:cs typeface="Lotus" pitchFamily="2" charset="-78"/>
              </a:rPr>
              <a:t>به نامهاي</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مشخص مي كنيم</a:t>
            </a:r>
            <a:r>
              <a:rPr lang="en-US" altLang="fa-IR" sz="2000" b="1">
                <a:solidFill>
                  <a:srgbClr val="3333FF"/>
                </a:solidFill>
                <a:cs typeface="Lotus" pitchFamily="2" charset="-78"/>
              </a:rPr>
              <a:t>.</a:t>
            </a:r>
            <a:endParaRPr lang="fa-IR" altLang="fa-IR" sz="2000" b="1">
              <a:solidFill>
                <a:srgbClr val="3333FF"/>
              </a:solidFill>
              <a:cs typeface="Lotus" pitchFamily="2" charset="-78"/>
            </a:endParaRPr>
          </a:p>
          <a:p>
            <a:pPr algn="justLow" rtl="1">
              <a:spcBef>
                <a:spcPts val="500"/>
              </a:spcBef>
              <a:spcAft>
                <a:spcPts val="500"/>
              </a:spcAft>
            </a:pPr>
            <a:endParaRPr lang="en-US"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2) </a:t>
            </a:r>
            <a:r>
              <a:rPr lang="en-US" altLang="fa-IR" sz="2000" b="1">
                <a:solidFill>
                  <a:srgbClr val="3333FF"/>
                </a:solidFill>
                <a:cs typeface="Lotus" pitchFamily="2" charset="-78"/>
              </a:rPr>
              <a:t> </a:t>
            </a:r>
            <a:r>
              <a:rPr lang="ar-SA" altLang="fa-IR" sz="2000" b="1">
                <a:solidFill>
                  <a:srgbClr val="3333FF"/>
                </a:solidFill>
                <a:cs typeface="Lotus" pitchFamily="2" charset="-78"/>
              </a:rPr>
              <a:t>از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بر خط</a:t>
            </a:r>
            <a:r>
              <a:rPr lang="en-US" altLang="fa-IR" sz="2000" b="1">
                <a:solidFill>
                  <a:srgbClr val="3333FF"/>
                </a:solidFill>
              </a:rPr>
              <a:t>αP</a:t>
            </a:r>
            <a:r>
              <a:rPr lang="en-US" altLang="fa-IR" sz="2000" b="1"/>
              <a:t> </a:t>
            </a:r>
            <a:r>
              <a:rPr lang="ar-SA" altLang="fa-IR" sz="2000" b="1">
                <a:solidFill>
                  <a:srgbClr val="3333FF"/>
                </a:solidFill>
                <a:cs typeface="Lotus" pitchFamily="2" charset="-78"/>
              </a:rPr>
              <a:t> عمودي رسم مي كنيم و بر روي آنها عمودها به اندازه</a:t>
            </a:r>
            <a:r>
              <a:rPr lang="en-US" altLang="fa-IR" sz="2000" b="1">
                <a:solidFill>
                  <a:srgbClr val="3333FF"/>
                </a:solidFill>
                <a:cs typeface="Lotus" pitchFamily="2" charset="-78"/>
              </a:rPr>
              <a:t> </a:t>
            </a:r>
            <a:r>
              <a:rPr lang="ar-SA" altLang="fa-IR" sz="2000" b="1">
                <a:solidFill>
                  <a:srgbClr val="3333FF"/>
                </a:solidFill>
                <a:cs typeface="Lotus" pitchFamily="2" charset="-78"/>
              </a:rPr>
              <a:t>ارتفاع هاي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جدا مي كنيم تا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به دست آيد با وصل كردن</a:t>
            </a:r>
            <a:r>
              <a:rPr lang="en-US" altLang="fa-IR" sz="2000" b="1">
                <a:solidFill>
                  <a:srgbClr val="3333FF"/>
                </a:solidFill>
                <a:cs typeface="Lotus" pitchFamily="2" charset="-78"/>
              </a:rPr>
              <a:t> </a:t>
            </a:r>
            <a:r>
              <a:rPr lang="ar-SA" altLang="fa-IR" sz="2000" b="1">
                <a:solidFill>
                  <a:srgbClr val="3333FF"/>
                </a:solidFill>
                <a:cs typeface="Lotus" pitchFamily="2" charset="-78"/>
              </a:rPr>
              <a:t>اين نقاط به يكديگر مثلث</a:t>
            </a:r>
            <a:r>
              <a:rPr lang="en-US" altLang="fa-IR" sz="2000" b="1">
                <a:solidFill>
                  <a:srgbClr val="3333FF"/>
                </a:solidFill>
                <a:cs typeface="Lotus" pitchFamily="2" charset="-78"/>
              </a:rPr>
              <a:t> ABC </a:t>
            </a:r>
            <a:r>
              <a:rPr lang="ar-SA" altLang="fa-IR" sz="2000" b="1">
                <a:solidFill>
                  <a:srgbClr val="3333FF"/>
                </a:solidFill>
                <a:cs typeface="Lotus" pitchFamily="2" charset="-78"/>
              </a:rPr>
              <a:t>به دست مي آيد كه با داشتن اندازه دقيق اضلاع مساحت آن</a:t>
            </a:r>
            <a:r>
              <a:rPr lang="en-US" altLang="fa-IR" sz="2000" b="1">
                <a:solidFill>
                  <a:srgbClr val="3333FF"/>
                </a:solidFill>
                <a:cs typeface="Lotus" pitchFamily="2" charset="-78"/>
              </a:rPr>
              <a:t> </a:t>
            </a:r>
            <a:r>
              <a:rPr lang="ar-SA" altLang="fa-IR" sz="2000" b="1">
                <a:solidFill>
                  <a:srgbClr val="3333FF"/>
                </a:solidFill>
                <a:cs typeface="Lotus" pitchFamily="2" charset="-78"/>
              </a:rPr>
              <a:t>مثلث مشخص مي شود</a:t>
            </a:r>
            <a:r>
              <a:rPr lang="en-US" altLang="fa-IR" sz="2000" b="1">
                <a:solidFill>
                  <a:srgbClr val="3333FF"/>
                </a:solidFill>
                <a:cs typeface="Lotus" pitchFamily="2" charset="-78"/>
              </a:rPr>
              <a:t>.</a:t>
            </a:r>
          </a:p>
          <a:p>
            <a:pPr algn="justLow"/>
            <a:endParaRPr lang="en-US" altLang="fa-IR" sz="2000" b="1">
              <a:solidFill>
                <a:srgbClr val="3333FF"/>
              </a:solidFill>
            </a:endParaRP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1460" name="Object 4"/>
          <p:cNvGraphicFramePr>
            <a:graphicFrameLocks noGrp="1" noChangeAspect="1"/>
          </p:cNvGraphicFramePr>
          <p:nvPr>
            <p:ph/>
          </p:nvPr>
        </p:nvGraphicFramePr>
        <p:xfrm>
          <a:off x="936625" y="765175"/>
          <a:ext cx="7380288" cy="4981575"/>
        </p:xfrm>
        <a:graphic>
          <a:graphicData uri="http://schemas.openxmlformats.org/presentationml/2006/ole">
            <mc:AlternateContent xmlns:mc="http://schemas.openxmlformats.org/markup-compatibility/2006">
              <mc:Choice xmlns:v="urn:schemas-microsoft-com:vml" Requires="v">
                <p:oleObj spid="_x0000_s531466"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35127" t="31006" r="29880" b="25621"/>
                      <a:stretch>
                        <a:fillRect/>
                      </a:stretch>
                    </p:blipFill>
                    <p:spPr bwMode="auto">
                      <a:xfrm>
                        <a:off x="936625" y="765175"/>
                        <a:ext cx="7380288"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4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1491" name="Rectangle 3"/>
          <p:cNvSpPr>
            <a:spLocks noChangeArrowheads="1"/>
          </p:cNvSpPr>
          <p:nvPr/>
        </p:nvSpPr>
        <p:spPr bwMode="auto">
          <a:xfrm>
            <a:off x="1116013" y="908050"/>
            <a:ext cx="7272337"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i="1">
                <a:solidFill>
                  <a:srgbClr val="CC0000"/>
                </a:solidFill>
                <a:cs typeface="Lotus" pitchFamily="2" charset="-78"/>
              </a:rPr>
              <a:t>تسطيح مثلث</a:t>
            </a:r>
            <a:r>
              <a:rPr lang="en-US" altLang="fa-IR" sz="2500" b="1" i="1">
                <a:solidFill>
                  <a:srgbClr val="CC0000"/>
                </a:solidFill>
                <a:cs typeface="Lotus" pitchFamily="2" charset="-78"/>
              </a:rPr>
              <a:t> ABC </a:t>
            </a:r>
            <a:r>
              <a:rPr lang="ar-SA" altLang="fa-IR" sz="2500" b="1" i="1">
                <a:solidFill>
                  <a:srgbClr val="CC0000"/>
                </a:solidFill>
                <a:cs typeface="Lotus" pitchFamily="2" charset="-78"/>
              </a:rPr>
              <a:t>در صفحه منتصب</a:t>
            </a:r>
            <a:endParaRPr lang="fa-IR" altLang="fa-IR" sz="2500" b="1" i="1">
              <a:solidFill>
                <a:srgbClr val="CC0000"/>
              </a:solidFill>
              <a:cs typeface="Lotus" pitchFamily="2" charset="-78"/>
            </a:endParaRPr>
          </a:p>
          <a:p>
            <a:pPr rtl="1">
              <a:spcBef>
                <a:spcPts val="500"/>
              </a:spcBef>
              <a:spcAft>
                <a:spcPts val="500"/>
              </a:spcAft>
            </a:pPr>
            <a:endParaRPr lang="en-US" altLang="fa-IR" sz="2500" b="1" i="1">
              <a:solidFill>
                <a:srgbClr val="3333FF"/>
              </a:solidFill>
              <a:cs typeface="Lotus" pitchFamily="2" charset="-78"/>
            </a:endParaRPr>
          </a:p>
          <a:p>
            <a:pPr rtl="1">
              <a:spcBef>
                <a:spcPts val="500"/>
              </a:spcBef>
              <a:spcAft>
                <a:spcPts val="500"/>
              </a:spcAft>
            </a:pPr>
            <a:r>
              <a:rPr lang="ar-SA" altLang="fa-IR" sz="2100" b="1">
                <a:solidFill>
                  <a:srgbClr val="3333FF"/>
                </a:solidFill>
                <a:cs typeface="Lotus" pitchFamily="2" charset="-78"/>
              </a:rPr>
              <a:t>مثلث</a:t>
            </a:r>
            <a:r>
              <a:rPr lang="en-US" altLang="fa-IR" sz="2100" b="1">
                <a:solidFill>
                  <a:srgbClr val="3333FF"/>
                </a:solidFill>
                <a:cs typeface="Lotus" pitchFamily="2" charset="-78"/>
              </a:rPr>
              <a:t> ABC </a:t>
            </a:r>
            <a:r>
              <a:rPr lang="ar-SA" altLang="fa-IR" sz="2100" b="1">
                <a:solidFill>
                  <a:srgbClr val="3333FF"/>
                </a:solidFill>
                <a:cs typeface="Lotus" pitchFamily="2" charset="-78"/>
              </a:rPr>
              <a:t>با مشخصات زير در صفحه منتصب</a:t>
            </a:r>
            <a:r>
              <a:rPr lang="en-US" altLang="fa-IR" sz="2100" b="1">
                <a:solidFill>
                  <a:srgbClr val="3333FF"/>
                </a:solidFill>
                <a:cs typeface="Lotus" pitchFamily="2" charset="-78"/>
              </a:rPr>
              <a:t> </a:t>
            </a:r>
            <a:r>
              <a:rPr lang="en-US" altLang="fa-IR" b="1">
                <a:solidFill>
                  <a:srgbClr val="3333FF"/>
                </a:solidFill>
              </a:rPr>
              <a:t>PαQ'</a:t>
            </a:r>
            <a:r>
              <a:rPr lang="en-US" altLang="fa-IR"/>
              <a:t> </a:t>
            </a:r>
            <a:r>
              <a:rPr lang="ar-SA" altLang="fa-IR" sz="2100" b="1">
                <a:solidFill>
                  <a:srgbClr val="3333FF"/>
                </a:solidFill>
                <a:cs typeface="Lotus" pitchFamily="2" charset="-78"/>
              </a:rPr>
              <a:t>واقع است مطلوب است رسم تصاوير</a:t>
            </a:r>
            <a:r>
              <a:rPr lang="en-US" altLang="fa-IR" sz="2100" b="1">
                <a:solidFill>
                  <a:srgbClr val="3333FF"/>
                </a:solidFill>
                <a:cs typeface="Lotus" pitchFamily="2" charset="-78"/>
              </a:rPr>
              <a:t> </a:t>
            </a:r>
            <a:r>
              <a:rPr lang="ar-SA" altLang="fa-IR" sz="2100" b="1">
                <a:solidFill>
                  <a:srgbClr val="3333FF"/>
                </a:solidFill>
                <a:cs typeface="Lotus" pitchFamily="2" charset="-78"/>
              </a:rPr>
              <a:t>قائم و افقي مثلث و اندازه واقعي اضلاع و بدست آوردن مساحت واقعي آن</a:t>
            </a:r>
          </a:p>
          <a:p>
            <a:pPr rtl="1">
              <a:spcBef>
                <a:spcPts val="500"/>
              </a:spcBef>
              <a:spcAft>
                <a:spcPts val="500"/>
              </a:spcAft>
            </a:pPr>
            <a:r>
              <a:rPr lang="ar-SA" altLang="fa-IR" sz="2100" b="1">
                <a:solidFill>
                  <a:srgbClr val="3333FF"/>
                </a:solidFill>
                <a:cs typeface="Lotus" pitchFamily="2" charset="-78"/>
              </a:rPr>
              <a:t>(1و3)</a:t>
            </a:r>
            <a:r>
              <a:rPr lang="en-US" altLang="fa-IR" sz="2100" b="1">
                <a:solidFill>
                  <a:srgbClr val="3333FF"/>
                </a:solidFill>
                <a:cs typeface="Lotus" pitchFamily="2" charset="-78"/>
              </a:rPr>
              <a:t> aa'  </a:t>
            </a:r>
          </a:p>
          <a:p>
            <a:pPr rtl="1">
              <a:spcBef>
                <a:spcPts val="500"/>
              </a:spcBef>
              <a:spcAft>
                <a:spcPts val="500"/>
              </a:spcAft>
            </a:pPr>
            <a:r>
              <a:rPr lang="ar-SA" altLang="fa-IR" sz="2100" b="1">
                <a:solidFill>
                  <a:srgbClr val="3333FF"/>
                </a:solidFill>
                <a:cs typeface="Lotus" pitchFamily="2" charset="-78"/>
              </a:rPr>
              <a:t>(2و4) </a:t>
            </a:r>
            <a:r>
              <a:rPr lang="en-US" altLang="fa-IR" sz="2100" b="1">
                <a:solidFill>
                  <a:srgbClr val="3333FF"/>
                </a:solidFill>
                <a:cs typeface="Lotus" pitchFamily="2" charset="-78"/>
              </a:rPr>
              <a:t>bb'</a:t>
            </a:r>
          </a:p>
          <a:p>
            <a:pPr rtl="1">
              <a:spcBef>
                <a:spcPts val="500"/>
              </a:spcBef>
              <a:spcAft>
                <a:spcPts val="500"/>
              </a:spcAft>
            </a:pPr>
            <a:r>
              <a:rPr lang="ar-SA" altLang="fa-IR" sz="2100" b="1">
                <a:solidFill>
                  <a:srgbClr val="3333FF"/>
                </a:solidFill>
                <a:cs typeface="Lotus" pitchFamily="2" charset="-78"/>
              </a:rPr>
              <a:t>(3و1) </a:t>
            </a:r>
            <a:r>
              <a:rPr lang="en-US" altLang="fa-IR" sz="2100" b="1">
                <a:solidFill>
                  <a:srgbClr val="3333FF"/>
                </a:solidFill>
                <a:cs typeface="Lotus" pitchFamily="2" charset="-78"/>
              </a:rPr>
              <a:t> cc'</a:t>
            </a: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00013"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Rectangle 3"/>
          <p:cNvSpPr>
            <a:spLocks noChangeArrowheads="1"/>
          </p:cNvSpPr>
          <p:nvPr/>
        </p:nvSpPr>
        <p:spPr bwMode="auto">
          <a:xfrm>
            <a:off x="571500" y="549275"/>
            <a:ext cx="81041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گونيا</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جهت ترسيم خطوط با زواياي 30، 60، 45 و 90 درجه نسبت به خط افقي از گونيا استفاده </a:t>
            </a:r>
            <a:r>
              <a:rPr lang="fa-IR"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شود كه در انواع چوبي، فلزي و يا پلاستيكي به چشم مي خورد. اندازه گونيا نيز مي تواند كوچك ( با ارتفاع تقريبي 10 سانتيمتر) متوسط و بزرگ باشد كه البته در كتاب استاندارد گرافيك حداقل ارتفاع آن را 10 سانتيمتر و حداكثر ارتفاع 45 سانتيمتر تعريف شده است</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a:p>
        </p:txBody>
      </p:sp>
      <p:pic>
        <p:nvPicPr>
          <p:cNvPr id="335876" name="Picture 4" descr="0001   64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640138"/>
            <a:ext cx="6192837" cy="2525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25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15" name="Rectangle 3"/>
          <p:cNvSpPr>
            <a:spLocks noChangeArrowheads="1"/>
          </p:cNvSpPr>
          <p:nvPr/>
        </p:nvSpPr>
        <p:spPr bwMode="auto">
          <a:xfrm>
            <a:off x="539750" y="285750"/>
            <a:ext cx="8135938"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000" b="1">
                <a:solidFill>
                  <a:srgbClr val="3333FF"/>
                </a:solidFill>
                <a:cs typeface="Lotus" pitchFamily="2" charset="-78"/>
              </a:rPr>
              <a:t>ابتدا محل قرارگيري نقاط رأس مثلث را در صفحه </a:t>
            </a:r>
            <a:r>
              <a:rPr lang="en-US" altLang="fa-IR" sz="2000" b="1">
                <a:solidFill>
                  <a:srgbClr val="3333FF"/>
                </a:solidFill>
                <a:cs typeface="Lotus" pitchFamily="2" charset="-78"/>
              </a:rPr>
              <a:t>P</a:t>
            </a:r>
            <a:r>
              <a:rPr lang="en-US" altLang="fa-IR" sz="2000" b="1">
                <a:solidFill>
                  <a:srgbClr val="3333FF"/>
                </a:solidFill>
              </a:rPr>
              <a:t>α</a:t>
            </a:r>
            <a:r>
              <a:rPr lang="en-US" altLang="fa-IR" sz="2000" b="1">
                <a:solidFill>
                  <a:srgbClr val="3333FF"/>
                </a:solidFill>
                <a:cs typeface="Lotus" pitchFamily="2" charset="-78"/>
              </a:rPr>
              <a:t>Q' </a:t>
            </a:r>
            <a:r>
              <a:rPr lang="ar-SA" altLang="fa-IR" sz="2000" b="1">
                <a:solidFill>
                  <a:srgbClr val="3333FF"/>
                </a:solidFill>
                <a:cs typeface="Lotus" pitchFamily="2" charset="-78"/>
              </a:rPr>
              <a:t>پيدا مي كنيم</a:t>
            </a:r>
            <a:r>
              <a:rPr lang="en-US" altLang="fa-IR" sz="2000" b="1">
                <a:solidFill>
                  <a:srgbClr val="3333FF"/>
                </a:solidFill>
                <a:cs typeface="Lotus" pitchFamily="2" charset="-78"/>
              </a:rPr>
              <a:t>.</a:t>
            </a:r>
          </a:p>
          <a:p>
            <a:pPr algn="justLow" rtl="1">
              <a:spcBef>
                <a:spcPts val="500"/>
              </a:spcBef>
              <a:spcAft>
                <a:spcPts val="500"/>
              </a:spcAft>
            </a:pPr>
            <a:endParaRPr lang="fa-IR"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1) </a:t>
            </a:r>
            <a:r>
              <a:rPr lang="en-US" altLang="fa-IR" sz="2000" b="1">
                <a:solidFill>
                  <a:srgbClr val="3333FF"/>
                </a:solidFill>
                <a:cs typeface="Lotus" pitchFamily="2" charset="-78"/>
              </a:rPr>
              <a:t> </a:t>
            </a:r>
            <a:r>
              <a:rPr lang="ar-SA" altLang="fa-IR" sz="2000" b="1">
                <a:solidFill>
                  <a:srgbClr val="3333FF"/>
                </a:solidFill>
                <a:cs typeface="Lotus" pitchFamily="2" charset="-78"/>
              </a:rPr>
              <a:t>افقيه اي با توجه به مختصات رأس</a:t>
            </a:r>
            <a:r>
              <a:rPr lang="en-US" altLang="fa-IR" sz="2000" b="1">
                <a:solidFill>
                  <a:srgbClr val="3333FF"/>
                </a:solidFill>
                <a:cs typeface="Lotus" pitchFamily="2" charset="-78"/>
              </a:rPr>
              <a:t>  A </a:t>
            </a:r>
            <a:r>
              <a:rPr lang="ar-SA" altLang="fa-IR" sz="2000" b="1">
                <a:solidFill>
                  <a:srgbClr val="3333FF"/>
                </a:solidFill>
                <a:cs typeface="Lotus" pitchFamily="2" charset="-78"/>
              </a:rPr>
              <a:t>به بعد 3 و ارتفاع 1 رسم مي كنيم افقيه فوق</a:t>
            </a:r>
            <a:r>
              <a:rPr lang="en-US" altLang="fa-IR" sz="2000" b="1">
                <a:solidFill>
                  <a:srgbClr val="3333FF"/>
                </a:solidFill>
                <a:cs typeface="Lotus" pitchFamily="2" charset="-78"/>
              </a:rPr>
              <a:t>   </a:t>
            </a:r>
            <a:r>
              <a:rPr lang="ar-SA" altLang="fa-IR" sz="2000" b="1">
                <a:solidFill>
                  <a:srgbClr val="3333FF"/>
                </a:solidFill>
                <a:cs typeface="Lotus" pitchFamily="2" charset="-78"/>
              </a:rPr>
              <a:t>خط</a:t>
            </a:r>
            <a:r>
              <a:rPr lang="en-US" altLang="fa-IR" sz="2000" b="1">
                <a:solidFill>
                  <a:srgbClr val="3333FF"/>
                </a:solidFill>
                <a:cs typeface="Lotus" pitchFamily="2" charset="-78"/>
              </a:rPr>
              <a:t> </a:t>
            </a:r>
            <a:r>
              <a:rPr lang="en-US" altLang="fa-IR" sz="2000" b="1">
                <a:solidFill>
                  <a:srgbClr val="3333FF"/>
                </a:solidFill>
              </a:rPr>
              <a:t>α</a:t>
            </a:r>
            <a:r>
              <a:rPr lang="en-US" altLang="fa-IR" sz="2000" b="1">
                <a:solidFill>
                  <a:srgbClr val="3333FF"/>
                </a:solidFill>
                <a:cs typeface="Lotus" pitchFamily="2" charset="-78"/>
              </a:rPr>
              <a:t>Q'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قطع مي كند 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عمودي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رسم مي كنيم و امتداد</a:t>
            </a:r>
            <a:r>
              <a:rPr lang="en-US" altLang="fa-IR" sz="2000" b="1">
                <a:solidFill>
                  <a:srgbClr val="3333FF"/>
                </a:solidFill>
                <a:cs typeface="Lotus" pitchFamily="2" charset="-78"/>
              </a:rPr>
              <a:t> </a:t>
            </a:r>
            <a:r>
              <a:rPr lang="ar-SA" altLang="fa-IR" sz="2000" b="1">
                <a:solidFill>
                  <a:srgbClr val="3333FF"/>
                </a:solidFill>
                <a:cs typeface="Lotus" pitchFamily="2" charset="-78"/>
              </a:rPr>
              <a:t>مي دهيم تا افقيه به بعد 1 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 a'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محل قرارگيري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در</a:t>
            </a:r>
            <a:r>
              <a:rPr lang="en-US" altLang="fa-IR" sz="2000" b="1">
                <a:solidFill>
                  <a:srgbClr val="3333FF"/>
                </a:solidFill>
                <a:cs typeface="Lotus" pitchFamily="2" charset="-78"/>
              </a:rPr>
              <a:t> </a:t>
            </a:r>
            <a:r>
              <a:rPr lang="ar-SA" altLang="fa-IR" sz="2000" b="1">
                <a:solidFill>
                  <a:srgbClr val="3333FF"/>
                </a:solidFill>
                <a:cs typeface="Lotus" pitchFamily="2" charset="-78"/>
              </a:rPr>
              <a:t>صفحه تصوير افقي و قائم است به همين ترتيب محل قرارگيري نقاط</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را در اين صفحات</a:t>
            </a:r>
            <a:r>
              <a:rPr lang="en-US" altLang="fa-IR" sz="2000" b="1">
                <a:solidFill>
                  <a:srgbClr val="3333FF"/>
                </a:solidFill>
                <a:cs typeface="Lotus" pitchFamily="2" charset="-78"/>
              </a:rPr>
              <a:t> </a:t>
            </a:r>
            <a:r>
              <a:rPr lang="ar-SA" altLang="fa-IR" sz="2000" b="1">
                <a:solidFill>
                  <a:srgbClr val="3333FF"/>
                </a:solidFill>
                <a:cs typeface="Lotus" pitchFamily="2" charset="-78"/>
              </a:rPr>
              <a:t>به نام هاي</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مشخص مي كنيم</a:t>
            </a:r>
            <a:r>
              <a:rPr lang="en-US" altLang="fa-IR" sz="2000" b="1">
                <a:solidFill>
                  <a:srgbClr val="3333FF"/>
                </a:solidFill>
                <a:cs typeface="Lotus" pitchFamily="2" charset="-78"/>
              </a:rPr>
              <a:t>.</a:t>
            </a:r>
          </a:p>
          <a:p>
            <a:pPr algn="justLow" rtl="1">
              <a:spcBef>
                <a:spcPts val="500"/>
              </a:spcBef>
              <a:spcAft>
                <a:spcPts val="500"/>
              </a:spcAft>
            </a:pPr>
            <a:r>
              <a:rPr lang="fa-IR" altLang="fa-IR" sz="2000" b="1">
                <a:solidFill>
                  <a:srgbClr val="3333FF"/>
                </a:solidFill>
                <a:cs typeface="Lotus" pitchFamily="2" charset="-78"/>
              </a:rPr>
              <a:t>2)</a:t>
            </a:r>
            <a:r>
              <a:rPr lang="en-US" altLang="fa-IR" sz="2000" b="1">
                <a:solidFill>
                  <a:srgbClr val="3333FF"/>
                </a:solidFill>
                <a:cs typeface="Lotus" pitchFamily="2" charset="-78"/>
              </a:rPr>
              <a:t> </a:t>
            </a:r>
            <a:r>
              <a:rPr lang="ar-SA" altLang="fa-IR" sz="2000" b="1">
                <a:solidFill>
                  <a:srgbClr val="3333FF"/>
                </a:solidFill>
                <a:cs typeface="Lotus" pitchFamily="2" charset="-78"/>
              </a:rPr>
              <a:t>به مركز</a:t>
            </a:r>
            <a:r>
              <a:rPr lang="en-US" altLang="fa-IR" sz="2000" b="1">
                <a:solidFill>
                  <a:srgbClr val="3333FF"/>
                </a:solidFill>
                <a:cs typeface="Lotus" pitchFamily="2" charset="-78"/>
              </a:rPr>
              <a:t> O </a:t>
            </a:r>
            <a:r>
              <a:rPr lang="ar-SA" altLang="fa-IR" sz="2000" b="1">
                <a:solidFill>
                  <a:srgbClr val="3333FF"/>
                </a:solidFill>
                <a:cs typeface="Lotus" pitchFamily="2" charset="-78"/>
              </a:rPr>
              <a:t>و شعاع</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قوس هايي را مي زنيم 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قطع كند از</a:t>
            </a:r>
            <a:r>
              <a:rPr lang="en-US" altLang="fa-IR" sz="2000" b="1">
                <a:solidFill>
                  <a:srgbClr val="3333FF"/>
                </a:solidFill>
                <a:cs typeface="Lotus" pitchFamily="2" charset="-78"/>
              </a:rPr>
              <a:t> </a:t>
            </a:r>
            <a:r>
              <a:rPr lang="ar-SA" altLang="fa-IR" sz="2000" b="1">
                <a:solidFill>
                  <a:srgbClr val="3333FF"/>
                </a:solidFill>
                <a:cs typeface="Lotus" pitchFamily="2" charset="-78"/>
              </a:rPr>
              <a:t>اين تقاطع ها عمودهايي را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رسم مي كنيم تا افقيه هايي را كه از رئوس</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رسم مي كند قطع كند بدين ترتيب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به دست مي آيد اين نقاط را به هم</a:t>
            </a:r>
            <a:r>
              <a:rPr lang="en-US" altLang="fa-IR" sz="2000" b="1">
                <a:solidFill>
                  <a:srgbClr val="3333FF"/>
                </a:solidFill>
                <a:cs typeface="Lotus" pitchFamily="2" charset="-78"/>
              </a:rPr>
              <a:t> </a:t>
            </a:r>
            <a:r>
              <a:rPr lang="ar-SA" altLang="fa-IR" sz="2000" b="1">
                <a:solidFill>
                  <a:srgbClr val="3333FF"/>
                </a:solidFill>
                <a:cs typeface="Lotus" pitchFamily="2" charset="-78"/>
              </a:rPr>
              <a:t>وصل مي كنيم مثلث</a:t>
            </a:r>
            <a:r>
              <a:rPr lang="en-US" altLang="fa-IR" sz="2000" b="1">
                <a:solidFill>
                  <a:srgbClr val="3333FF"/>
                </a:solidFill>
                <a:cs typeface="Lotus" pitchFamily="2" charset="-78"/>
              </a:rPr>
              <a:t> ABC </a:t>
            </a:r>
            <a:r>
              <a:rPr lang="ar-SA" altLang="fa-IR" sz="2000" b="1">
                <a:solidFill>
                  <a:srgbClr val="3333FF"/>
                </a:solidFill>
                <a:cs typeface="Lotus" pitchFamily="2" charset="-78"/>
              </a:rPr>
              <a:t>به صورت اندازه واقعي رسم مي گردد. كه با داشتن طول ضلع واقعي</a:t>
            </a:r>
            <a:r>
              <a:rPr lang="en-US" altLang="fa-IR" sz="2000" b="1">
                <a:solidFill>
                  <a:srgbClr val="3333FF"/>
                </a:solidFill>
                <a:cs typeface="Lotus" pitchFamily="2" charset="-78"/>
              </a:rPr>
              <a:t> </a:t>
            </a:r>
            <a:r>
              <a:rPr lang="ar-SA" altLang="fa-IR" sz="2000" b="1">
                <a:solidFill>
                  <a:srgbClr val="3333FF"/>
                </a:solidFill>
                <a:cs typeface="Lotus" pitchFamily="2" charset="-78"/>
              </a:rPr>
              <a:t>اضلاع مساحت آن به دست مي آيد</a:t>
            </a:r>
            <a:r>
              <a:rPr lang="en-US" altLang="fa-IR" sz="2000" b="1">
                <a:solidFill>
                  <a:srgbClr val="3333FF"/>
                </a:solidFill>
                <a:cs typeface="Lotus" pitchFamily="2" charset="-78"/>
              </a:rPr>
              <a:t>.</a:t>
            </a:r>
          </a:p>
          <a:p>
            <a:pPr algn="justLow"/>
            <a:endParaRPr lang="en-US" altLang="fa-IR" sz="20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54020" name="Object 4"/>
          <p:cNvGraphicFramePr>
            <a:graphicFrameLocks noGrp="1" noChangeAspect="1"/>
          </p:cNvGraphicFramePr>
          <p:nvPr>
            <p:ph/>
          </p:nvPr>
        </p:nvGraphicFramePr>
        <p:xfrm>
          <a:off x="684213" y="765175"/>
          <a:ext cx="7345362" cy="5913438"/>
        </p:xfrm>
        <a:graphic>
          <a:graphicData uri="http://schemas.openxmlformats.org/presentationml/2006/ole">
            <mc:AlternateContent xmlns:mc="http://schemas.openxmlformats.org/markup-compatibility/2006">
              <mc:Choice xmlns:v="urn:schemas-microsoft-com:vml" Requires="v">
                <p:oleObj spid="_x0000_s854026"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9368" t="-1755" r="13252" b="6883"/>
                      <a:stretch>
                        <a:fillRect/>
                      </a:stretch>
                    </p:blipFill>
                    <p:spPr bwMode="auto">
                      <a:xfrm>
                        <a:off x="684213" y="765175"/>
                        <a:ext cx="7345362" cy="591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3539" name="Rectangle 3"/>
          <p:cNvSpPr>
            <a:spLocks noChangeArrowheads="1"/>
          </p:cNvSpPr>
          <p:nvPr/>
        </p:nvSpPr>
        <p:spPr bwMode="auto">
          <a:xfrm>
            <a:off x="755650" y="765175"/>
            <a:ext cx="7920038"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i="1">
                <a:solidFill>
                  <a:srgbClr val="CC0000"/>
                </a:solidFill>
                <a:cs typeface="Lotus" pitchFamily="2" charset="-78"/>
              </a:rPr>
              <a:t>تسطيح مثلث</a:t>
            </a:r>
            <a:r>
              <a:rPr lang="en-US" altLang="fa-IR" sz="2500" b="1" i="1">
                <a:solidFill>
                  <a:srgbClr val="CC0000"/>
                </a:solidFill>
                <a:cs typeface="Lotus" pitchFamily="2" charset="-78"/>
              </a:rPr>
              <a:t> ABC </a:t>
            </a:r>
            <a:r>
              <a:rPr lang="ar-SA" altLang="fa-IR" sz="2500" b="1" i="1">
                <a:solidFill>
                  <a:srgbClr val="CC0000"/>
                </a:solidFill>
                <a:cs typeface="Lotus" pitchFamily="2" charset="-78"/>
              </a:rPr>
              <a:t>در صفحه نيمرخ</a:t>
            </a:r>
            <a:r>
              <a:rPr lang="en-US" altLang="fa-IR" sz="2500" b="1" i="1">
                <a:solidFill>
                  <a:srgbClr val="CC0000"/>
                </a:solidFill>
                <a:cs typeface="Lotus" pitchFamily="2" charset="-78"/>
              </a:rPr>
              <a:t> </a:t>
            </a:r>
            <a:endParaRPr lang="fa-IR" altLang="fa-IR" sz="2500" b="1" i="1">
              <a:solidFill>
                <a:srgbClr val="CC0000"/>
              </a:solidFill>
              <a:cs typeface="Lotus" pitchFamily="2" charset="-78"/>
            </a:endParaRPr>
          </a:p>
          <a:p>
            <a:pPr rtl="1">
              <a:spcBef>
                <a:spcPts val="500"/>
              </a:spcBef>
              <a:spcAft>
                <a:spcPts val="500"/>
              </a:spcAft>
            </a:pPr>
            <a:endParaRPr lang="en-US" altLang="fa-IR" sz="2500" b="1" i="1">
              <a:solidFill>
                <a:srgbClr val="CC0000"/>
              </a:solidFill>
              <a:cs typeface="Lotus" pitchFamily="2" charset="-78"/>
            </a:endParaRPr>
          </a:p>
          <a:p>
            <a:pPr rtl="1">
              <a:spcBef>
                <a:spcPts val="500"/>
              </a:spcBef>
              <a:spcAft>
                <a:spcPts val="500"/>
              </a:spcAft>
            </a:pPr>
            <a:r>
              <a:rPr lang="ar-SA" altLang="fa-IR" sz="2100" b="1">
                <a:solidFill>
                  <a:srgbClr val="3333FF"/>
                </a:solidFill>
                <a:cs typeface="Lotus" pitchFamily="2" charset="-78"/>
              </a:rPr>
              <a:t>مثلث</a:t>
            </a:r>
            <a:r>
              <a:rPr lang="en-US" altLang="fa-IR" sz="2100" b="1">
                <a:solidFill>
                  <a:srgbClr val="3333FF"/>
                </a:solidFill>
                <a:cs typeface="Lotus" pitchFamily="2" charset="-78"/>
              </a:rPr>
              <a:t> ABC </a:t>
            </a:r>
            <a:r>
              <a:rPr lang="ar-SA" altLang="fa-IR" sz="2100" b="1">
                <a:solidFill>
                  <a:srgbClr val="3333FF"/>
                </a:solidFill>
                <a:cs typeface="Lotus" pitchFamily="2" charset="-78"/>
              </a:rPr>
              <a:t>با مشخصات زير و در صفحه نيمرخ</a:t>
            </a:r>
            <a:r>
              <a:rPr lang="en-US" altLang="fa-IR" sz="2100" b="1">
                <a:solidFill>
                  <a:srgbClr val="3333FF"/>
                </a:solidFill>
                <a:cs typeface="Lotus" pitchFamily="2" charset="-78"/>
              </a:rPr>
              <a:t> </a:t>
            </a:r>
            <a:r>
              <a:rPr lang="en-US" altLang="fa-IR" b="1">
                <a:solidFill>
                  <a:srgbClr val="3333FF"/>
                </a:solidFill>
              </a:rPr>
              <a:t>PαQ'</a:t>
            </a:r>
            <a:r>
              <a:rPr lang="en-US" altLang="fa-IR"/>
              <a:t> </a:t>
            </a:r>
            <a:r>
              <a:rPr lang="ar-SA" altLang="fa-IR" sz="2100" b="1">
                <a:solidFill>
                  <a:srgbClr val="3333FF"/>
                </a:solidFill>
                <a:cs typeface="Lotus" pitchFamily="2" charset="-78"/>
              </a:rPr>
              <a:t>واقع است مطلوب است رسم تصاوير</a:t>
            </a:r>
            <a:r>
              <a:rPr lang="en-US" altLang="fa-IR" sz="2100" b="1">
                <a:solidFill>
                  <a:srgbClr val="3333FF"/>
                </a:solidFill>
                <a:cs typeface="Lotus" pitchFamily="2" charset="-78"/>
              </a:rPr>
              <a:t> </a:t>
            </a:r>
            <a:r>
              <a:rPr lang="ar-SA" altLang="fa-IR" sz="2100" b="1">
                <a:solidFill>
                  <a:srgbClr val="3333FF"/>
                </a:solidFill>
                <a:cs typeface="Lotus" pitchFamily="2" charset="-78"/>
              </a:rPr>
              <a:t>قائم واقعي مثلث و اندازه واقعي مساحت آن</a:t>
            </a:r>
            <a:endParaRPr lang="fa-IR" altLang="fa-IR" sz="2100" b="1">
              <a:solidFill>
                <a:srgbClr val="3333FF"/>
              </a:solidFill>
              <a:cs typeface="Lotus" pitchFamily="2" charset="-78"/>
            </a:endParaRPr>
          </a:p>
          <a:p>
            <a:pPr rtl="1">
              <a:spcBef>
                <a:spcPts val="500"/>
              </a:spcBef>
              <a:spcAft>
                <a:spcPts val="500"/>
              </a:spcAft>
            </a:pPr>
            <a:endParaRPr lang="fa-IR" altLang="fa-IR" sz="2100" b="1">
              <a:solidFill>
                <a:srgbClr val="3333FF"/>
              </a:solidFill>
              <a:cs typeface="Lotus" pitchFamily="2" charset="-78"/>
            </a:endParaRPr>
          </a:p>
          <a:p>
            <a:pPr rtl="1">
              <a:spcBef>
                <a:spcPts val="500"/>
              </a:spcBef>
              <a:spcAft>
                <a:spcPts val="500"/>
              </a:spcAft>
            </a:pPr>
            <a:endParaRPr lang="fa-IR" altLang="fa-IR" sz="2100" b="1">
              <a:solidFill>
                <a:srgbClr val="3333FF"/>
              </a:solidFill>
              <a:cs typeface="Lotus" pitchFamily="2" charset="-78"/>
            </a:endParaRPr>
          </a:p>
          <a:p>
            <a:pPr rtl="1"/>
            <a:r>
              <a:rPr lang="ar-SA" altLang="fa-IR" sz="2100" b="1">
                <a:solidFill>
                  <a:srgbClr val="3333FF"/>
                </a:solidFill>
              </a:rPr>
              <a:t>(1و3)</a:t>
            </a:r>
            <a:r>
              <a:rPr lang="en-US" altLang="fa-IR" sz="2100" b="1">
                <a:solidFill>
                  <a:srgbClr val="3333FF"/>
                </a:solidFill>
              </a:rPr>
              <a:t> aa'  </a:t>
            </a:r>
          </a:p>
          <a:p>
            <a:pPr rtl="1"/>
            <a:r>
              <a:rPr lang="ar-SA" altLang="fa-IR" sz="2100" b="1">
                <a:solidFill>
                  <a:srgbClr val="3333FF"/>
                </a:solidFill>
              </a:rPr>
              <a:t>(2و4) </a:t>
            </a:r>
            <a:r>
              <a:rPr lang="en-US" altLang="fa-IR" sz="2100" b="1">
                <a:solidFill>
                  <a:srgbClr val="3333FF"/>
                </a:solidFill>
              </a:rPr>
              <a:t>bb'</a:t>
            </a:r>
          </a:p>
          <a:p>
            <a:pPr rtl="1"/>
            <a:r>
              <a:rPr lang="ar-SA" altLang="fa-IR" sz="2100" b="1">
                <a:solidFill>
                  <a:srgbClr val="3333FF"/>
                </a:solidFill>
              </a:rPr>
              <a:t>(3و1) </a:t>
            </a:r>
            <a:r>
              <a:rPr lang="en-US" altLang="fa-IR" sz="2100" b="1">
                <a:solidFill>
                  <a:srgbClr val="3333FF"/>
                </a:solidFill>
              </a:rPr>
              <a:t> cc'</a:t>
            </a:r>
          </a:p>
          <a:p>
            <a:pPr rtl="1"/>
            <a:endParaRPr lang="en-US" altLang="fa-IR" sz="2100" b="1">
              <a:solidFill>
                <a:srgbClr val="3333FF"/>
              </a:solidFill>
            </a:endParaRPr>
          </a:p>
          <a:p>
            <a:pPr rtl="1">
              <a:spcBef>
                <a:spcPts val="500"/>
              </a:spcBef>
              <a:spcAft>
                <a:spcPts val="500"/>
              </a:spcAft>
            </a:pPr>
            <a:endParaRPr lang="fa-IR" altLang="fa-IR" sz="2100" b="1">
              <a:solidFill>
                <a:srgbClr val="333333"/>
              </a:solidFill>
              <a:cs typeface="Lotus" pitchFamily="2" charset="-78"/>
            </a:endParaRPr>
          </a:p>
          <a:p>
            <a:pPr rtl="1">
              <a:spcBef>
                <a:spcPts val="500"/>
              </a:spcBef>
              <a:spcAft>
                <a:spcPts val="500"/>
              </a:spcAft>
            </a:pPr>
            <a:r>
              <a:rPr lang="ar-SA" altLang="fa-IR" sz="2100" b="1">
                <a:solidFill>
                  <a:srgbClr val="3333FF"/>
                </a:solidFill>
                <a:cs typeface="Lotus" pitchFamily="2" charset="-78"/>
              </a:rPr>
              <a:t>ابتدا محل قرارگيري نقاط رأس مثلث را در صفحه نيمرخ</a:t>
            </a:r>
            <a:r>
              <a:rPr lang="en-US" altLang="fa-IR" sz="2100" b="1">
                <a:solidFill>
                  <a:srgbClr val="3333FF"/>
                </a:solidFill>
                <a:cs typeface="Lotus" pitchFamily="2" charset="-78"/>
              </a:rPr>
              <a:t> </a:t>
            </a:r>
            <a:r>
              <a:rPr lang="en-US" altLang="fa-IR" b="1">
                <a:solidFill>
                  <a:srgbClr val="3333FF"/>
                </a:solidFill>
              </a:rPr>
              <a:t>PαQ'</a:t>
            </a:r>
            <a:r>
              <a:rPr lang="en-US" altLang="fa-IR"/>
              <a:t> </a:t>
            </a:r>
            <a:r>
              <a:rPr lang="ar-SA" altLang="fa-IR" sz="2100" b="1">
                <a:solidFill>
                  <a:srgbClr val="3333FF"/>
                </a:solidFill>
                <a:cs typeface="Lotus" pitchFamily="2" charset="-78"/>
              </a:rPr>
              <a:t>پيدا مي كنيم</a:t>
            </a:r>
            <a:r>
              <a:rPr lang="en-US" altLang="fa-IR" sz="2100" b="1">
                <a:solidFill>
                  <a:srgbClr val="3333FF"/>
                </a:solidFill>
                <a:cs typeface="Lotus" pitchFamily="2" charset="-78"/>
              </a:rPr>
              <a:t>.</a:t>
            </a:r>
          </a:p>
          <a:p>
            <a:pPr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4563" name="Rectangle 3"/>
          <p:cNvSpPr>
            <a:spLocks noChangeArrowheads="1"/>
          </p:cNvSpPr>
          <p:nvPr/>
        </p:nvSpPr>
        <p:spPr bwMode="auto">
          <a:xfrm>
            <a:off x="288925" y="1006475"/>
            <a:ext cx="8675688"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endParaRPr lang="en-US" altLang="fa-IR" sz="2100" b="1">
              <a:solidFill>
                <a:srgbClr val="3333FF"/>
              </a:solidFill>
              <a:cs typeface="Lotus" pitchFamily="2" charset="-78"/>
            </a:endParaRPr>
          </a:p>
          <a:p>
            <a:pPr rtl="1">
              <a:spcBef>
                <a:spcPts val="500"/>
              </a:spcBef>
              <a:spcAft>
                <a:spcPts val="500"/>
              </a:spcAft>
              <a:buClr>
                <a:srgbClr val="333333"/>
              </a:buClr>
              <a:buFont typeface="Arial" pitchFamily="34" charset="0"/>
              <a:buNone/>
            </a:pPr>
            <a:r>
              <a:rPr lang="fa-IR" altLang="fa-IR" sz="2000" b="1">
                <a:solidFill>
                  <a:srgbClr val="3333FF"/>
                </a:solidFill>
                <a:cs typeface="Lotus" pitchFamily="2" charset="-78"/>
              </a:rPr>
              <a:t>1) </a:t>
            </a:r>
            <a:r>
              <a:rPr lang="ar-SA" altLang="fa-IR" sz="2000" b="1">
                <a:solidFill>
                  <a:srgbClr val="3333FF"/>
                </a:solidFill>
                <a:cs typeface="Lotus" pitchFamily="2" charset="-78"/>
              </a:rPr>
              <a:t>افقيه اي با توجه به مختصات رأس</a:t>
            </a:r>
            <a:r>
              <a:rPr lang="en-US" altLang="fa-IR" sz="2000" b="1">
                <a:solidFill>
                  <a:srgbClr val="3333FF"/>
                </a:solidFill>
                <a:cs typeface="Lotus" pitchFamily="2" charset="-78"/>
              </a:rPr>
              <a:t> A </a:t>
            </a:r>
            <a:r>
              <a:rPr lang="ar-SA" altLang="fa-IR" sz="2000" b="1">
                <a:solidFill>
                  <a:srgbClr val="3333FF"/>
                </a:solidFill>
                <a:cs typeface="Lotus" pitchFamily="2" charset="-78"/>
              </a:rPr>
              <a:t>به بعد 1 و ارتفاع 5 رسم مي كنيم افقيه فوق</a:t>
            </a:r>
            <a:r>
              <a:rPr lang="en-US" altLang="fa-IR" sz="2000" b="1">
                <a:solidFill>
                  <a:srgbClr val="3333FF"/>
                </a:solidFill>
                <a:cs typeface="Lotus" pitchFamily="2" charset="-78"/>
              </a:rPr>
              <a:t> </a:t>
            </a:r>
            <a:r>
              <a:rPr lang="ar-SA" altLang="fa-IR" sz="2000" b="1">
                <a:solidFill>
                  <a:srgbClr val="3333FF"/>
                </a:solidFill>
                <a:cs typeface="Lotus" pitchFamily="2" charset="-78"/>
              </a:rPr>
              <a:t>خط</a:t>
            </a:r>
            <a:r>
              <a:rPr lang="en-US" altLang="fa-IR" sz="2000" b="1">
                <a:solidFill>
                  <a:srgbClr val="3333FF"/>
                </a:solidFill>
                <a:cs typeface="Lotus" pitchFamily="2" charset="-78"/>
              </a:rPr>
              <a:t> PQ'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قطع مي كند به همين ترتيب نقاط</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را به دست</a:t>
            </a:r>
            <a:r>
              <a:rPr lang="en-US" altLang="fa-IR" sz="2000" b="1">
                <a:solidFill>
                  <a:srgbClr val="3333FF"/>
                </a:solidFill>
                <a:cs typeface="Lotus" pitchFamily="2" charset="-78"/>
              </a:rPr>
              <a:t> </a:t>
            </a:r>
            <a:r>
              <a:rPr lang="ar-SA" altLang="fa-IR" sz="2000" b="1">
                <a:solidFill>
                  <a:srgbClr val="3333FF"/>
                </a:solidFill>
                <a:cs typeface="Lotus" pitchFamily="2" charset="-78"/>
              </a:rPr>
              <a:t>مي آوريم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و</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تصاوير رئوس مثلث است در صفحات تصوير افقي</a:t>
            </a:r>
            <a:r>
              <a:rPr lang="en-US" altLang="fa-IR" sz="2000" b="1">
                <a:solidFill>
                  <a:srgbClr val="3333FF"/>
                </a:solidFill>
                <a:cs typeface="Lotus" pitchFamily="2" charset="-78"/>
              </a:rPr>
              <a:t> </a:t>
            </a:r>
            <a:r>
              <a:rPr lang="ar-SA" altLang="fa-IR" sz="2000" b="1">
                <a:solidFill>
                  <a:srgbClr val="3333FF"/>
                </a:solidFill>
                <a:cs typeface="Lotus" pitchFamily="2" charset="-78"/>
              </a:rPr>
              <a:t>و قائم</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2) </a:t>
            </a:r>
            <a:r>
              <a:rPr lang="ar-SA" altLang="fa-IR" sz="2000" b="1">
                <a:solidFill>
                  <a:srgbClr val="3333FF"/>
                </a:solidFill>
                <a:cs typeface="Lotus" pitchFamily="2" charset="-78"/>
              </a:rPr>
              <a:t>به مركز</a:t>
            </a:r>
            <a:r>
              <a:rPr lang="en-US" altLang="fa-IR" sz="2000" b="1">
                <a:solidFill>
                  <a:srgbClr val="3333FF"/>
                </a:solidFill>
                <a:cs typeface="Lotus" pitchFamily="2" charset="-78"/>
              </a:rPr>
              <a:t> o </a:t>
            </a:r>
            <a:r>
              <a:rPr lang="ar-SA" altLang="fa-IR" sz="2000" b="1">
                <a:solidFill>
                  <a:srgbClr val="3333FF"/>
                </a:solidFill>
                <a:cs typeface="Lotus" pitchFamily="2" charset="-78"/>
              </a:rPr>
              <a:t>و شعاع</a:t>
            </a:r>
            <a:r>
              <a:rPr lang="en-US" altLang="fa-IR" sz="2000" b="1">
                <a:solidFill>
                  <a:srgbClr val="3333FF"/>
                </a:solidFill>
                <a:cs typeface="Lotus" pitchFamily="2" charset="-78"/>
              </a:rPr>
              <a:t> oc' </a:t>
            </a:r>
            <a:r>
              <a:rPr lang="ar-SA" altLang="fa-IR" sz="2000" b="1">
                <a:solidFill>
                  <a:srgbClr val="3333FF"/>
                </a:solidFill>
                <a:cs typeface="Lotus" pitchFamily="2" charset="-78"/>
              </a:rPr>
              <a:t>و</a:t>
            </a:r>
            <a:r>
              <a:rPr lang="en-US" altLang="fa-IR" sz="2000" b="1">
                <a:solidFill>
                  <a:srgbClr val="3333FF"/>
                </a:solidFill>
                <a:cs typeface="Lotus" pitchFamily="2" charset="-78"/>
              </a:rPr>
              <a:t> ob' </a:t>
            </a:r>
            <a:r>
              <a:rPr lang="ar-SA" altLang="fa-IR" sz="2000" b="1">
                <a:solidFill>
                  <a:srgbClr val="3333FF"/>
                </a:solidFill>
                <a:cs typeface="Lotus" pitchFamily="2" charset="-78"/>
              </a:rPr>
              <a:t>و</a:t>
            </a:r>
            <a:r>
              <a:rPr lang="en-US" altLang="fa-IR" sz="2000" b="1">
                <a:solidFill>
                  <a:srgbClr val="3333FF"/>
                </a:solidFill>
                <a:cs typeface="Lotus" pitchFamily="2" charset="-78"/>
              </a:rPr>
              <a:t> oa' </a:t>
            </a:r>
            <a:r>
              <a:rPr lang="ar-SA" altLang="fa-IR" sz="2000" b="1">
                <a:solidFill>
                  <a:srgbClr val="3333FF"/>
                </a:solidFill>
                <a:cs typeface="Lotus" pitchFamily="2" charset="-78"/>
              </a:rPr>
              <a:t>قوسي مي زنيم 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قطع كند از اين</a:t>
            </a:r>
            <a:r>
              <a:rPr lang="en-US" altLang="fa-IR" sz="2000" b="1">
                <a:solidFill>
                  <a:srgbClr val="3333FF"/>
                </a:solidFill>
                <a:cs typeface="Lotus" pitchFamily="2" charset="-78"/>
              </a:rPr>
              <a:t> </a:t>
            </a:r>
            <a:r>
              <a:rPr lang="ar-SA" altLang="fa-IR" sz="2000" b="1">
                <a:solidFill>
                  <a:srgbClr val="3333FF"/>
                </a:solidFill>
                <a:cs typeface="Lotus" pitchFamily="2" charset="-78"/>
              </a:rPr>
              <a:t>نقاط عمودهايي را رسم مي كنيم تا افقيه هايي كه از 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رسم مي شود را در</a:t>
            </a:r>
            <a:r>
              <a:rPr lang="en-US" altLang="fa-IR" sz="2000" b="1">
                <a:solidFill>
                  <a:srgbClr val="3333FF"/>
                </a:solidFill>
                <a:cs typeface="Lotus" pitchFamily="2" charset="-78"/>
              </a:rPr>
              <a:t> </a:t>
            </a:r>
            <a:r>
              <a:rPr lang="ar-SA" altLang="fa-IR" sz="2000" b="1">
                <a:solidFill>
                  <a:srgbClr val="3333FF"/>
                </a:solidFill>
                <a:cs typeface="Lotus" pitchFamily="2" charset="-78"/>
              </a:rPr>
              <a:t>نقاط</a:t>
            </a:r>
            <a:r>
              <a:rPr lang="en-US" altLang="fa-IR" sz="2000" b="1">
                <a:solidFill>
                  <a:srgbClr val="3333FF"/>
                </a:solidFill>
                <a:cs typeface="Lotus" pitchFamily="2" charset="-78"/>
              </a:rPr>
              <a:t> C </a:t>
            </a:r>
            <a:r>
              <a:rPr lang="ar-SA" altLang="fa-IR" sz="2000" b="1">
                <a:solidFill>
                  <a:srgbClr val="3333FF"/>
                </a:solidFill>
                <a:cs typeface="Lotus" pitchFamily="2" charset="-78"/>
              </a:rPr>
              <a:t>و</a:t>
            </a:r>
            <a:r>
              <a:rPr lang="en-US" altLang="fa-IR" sz="2000" b="1">
                <a:solidFill>
                  <a:srgbClr val="3333FF"/>
                </a:solidFill>
                <a:cs typeface="Lotus" pitchFamily="2" charset="-78"/>
              </a:rPr>
              <a:t> B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قطع كند اين نقاط رئوس مثلث</a:t>
            </a:r>
            <a:r>
              <a:rPr lang="en-US" altLang="fa-IR" sz="2000" b="1">
                <a:solidFill>
                  <a:srgbClr val="3333FF"/>
                </a:solidFill>
                <a:cs typeface="Lotus" pitchFamily="2" charset="-78"/>
              </a:rPr>
              <a:t> ABC </a:t>
            </a:r>
            <a:r>
              <a:rPr lang="ar-SA" altLang="fa-IR" sz="2000" b="1">
                <a:solidFill>
                  <a:srgbClr val="3333FF"/>
                </a:solidFill>
                <a:cs typeface="Lotus" pitchFamily="2" charset="-78"/>
              </a:rPr>
              <a:t>در اندازه واقعي مي باشند كه با</a:t>
            </a:r>
            <a:r>
              <a:rPr lang="en-US" altLang="fa-IR" sz="2000" b="1">
                <a:solidFill>
                  <a:srgbClr val="3333FF"/>
                </a:solidFill>
                <a:cs typeface="Lotus" pitchFamily="2" charset="-78"/>
              </a:rPr>
              <a:t> </a:t>
            </a:r>
            <a:r>
              <a:rPr lang="ar-SA" altLang="fa-IR" sz="2000" b="1">
                <a:solidFill>
                  <a:srgbClr val="3333FF"/>
                </a:solidFill>
                <a:cs typeface="Lotus" pitchFamily="2" charset="-78"/>
              </a:rPr>
              <a:t>داشتن طول واقعي اين اضلاع مساحت مثلث به دست مي آيد</a:t>
            </a:r>
            <a:r>
              <a:rPr lang="en-US" altLang="fa-IR" sz="2000" b="1">
                <a:solidFill>
                  <a:srgbClr val="3333FF"/>
                </a:solidFill>
                <a:cs typeface="Lotus" pitchFamily="2" charset="-78"/>
              </a:rPr>
              <a:t>. </a:t>
            </a:r>
          </a:p>
          <a:p>
            <a:pPr algn="justLow" rtl="1"/>
            <a:endParaRPr lang="en-US" altLang="fa-IR" sz="2000" b="1">
              <a:solidFill>
                <a:srgbClr val="3333FF"/>
              </a:solidFill>
            </a:endParaRPr>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5588" name="Object 4"/>
          <p:cNvGraphicFramePr>
            <a:graphicFrameLocks noGrp="1" noChangeAspect="1"/>
          </p:cNvGraphicFramePr>
          <p:nvPr>
            <p:ph/>
          </p:nvPr>
        </p:nvGraphicFramePr>
        <p:xfrm>
          <a:off x="1042988" y="620713"/>
          <a:ext cx="6624637" cy="5418137"/>
        </p:xfrm>
        <a:graphic>
          <a:graphicData uri="http://schemas.openxmlformats.org/presentationml/2006/ole">
            <mc:AlternateContent xmlns:mc="http://schemas.openxmlformats.org/markup-compatibility/2006">
              <mc:Choice xmlns:v="urn:schemas-microsoft-com:vml" Requires="v">
                <p:oleObj spid="_x0000_s835594"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9366" t="16599" r="32504" b="14542"/>
                      <a:stretch>
                        <a:fillRect/>
                      </a:stretch>
                    </p:blipFill>
                    <p:spPr bwMode="auto">
                      <a:xfrm>
                        <a:off x="1042988" y="620713"/>
                        <a:ext cx="6624637" cy="541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611" name="Rectangle 3"/>
          <p:cNvSpPr>
            <a:spLocks noChangeArrowheads="1"/>
          </p:cNvSpPr>
          <p:nvPr/>
        </p:nvSpPr>
        <p:spPr bwMode="auto">
          <a:xfrm>
            <a:off x="539750" y="536575"/>
            <a:ext cx="792003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a:solidFill>
                  <a:srgbClr val="CC0000"/>
                </a:solidFill>
                <a:cs typeface="Lotus" pitchFamily="2" charset="-78"/>
              </a:rPr>
              <a:t>انواع نمايش صفحه</a:t>
            </a:r>
            <a:r>
              <a:rPr lang="en-US" altLang="fa-IR" sz="2500" b="1">
                <a:solidFill>
                  <a:srgbClr val="CC0000"/>
                </a:solidFill>
                <a:cs typeface="Lotus" pitchFamily="2" charset="-78"/>
              </a:rPr>
              <a:t> </a:t>
            </a:r>
            <a:endParaRPr lang="fa-IR" altLang="fa-IR" sz="2500" b="1">
              <a:solidFill>
                <a:srgbClr val="CC0000"/>
              </a:solidFill>
              <a:cs typeface="Lotus" pitchFamily="2" charset="-78"/>
            </a:endParaRPr>
          </a:p>
          <a:p>
            <a:pPr rtl="1">
              <a:spcBef>
                <a:spcPts val="500"/>
              </a:spcBef>
              <a:spcAft>
                <a:spcPts val="500"/>
              </a:spcAft>
            </a:pPr>
            <a:endParaRPr lang="en-US" altLang="fa-IR" sz="2500" b="1">
              <a:solidFill>
                <a:srgbClr val="CC0000"/>
              </a:solidFill>
              <a:cs typeface="Lotus" pitchFamily="2" charset="-78"/>
            </a:endParaRPr>
          </a:p>
          <a:p>
            <a:pPr rtl="1">
              <a:spcBef>
                <a:spcPts val="500"/>
              </a:spcBef>
              <a:spcAft>
                <a:spcPts val="500"/>
              </a:spcAft>
            </a:pPr>
            <a:r>
              <a:rPr lang="ar-SA" altLang="fa-IR" sz="2100" b="1">
                <a:solidFill>
                  <a:srgbClr val="3333FF"/>
                </a:solidFill>
                <a:cs typeface="Lotus" pitchFamily="2" charset="-78"/>
              </a:rPr>
              <a:t>نمايش صفحه به چهار صورت امكان پذير است</a:t>
            </a:r>
            <a:r>
              <a:rPr lang="en-US" altLang="fa-IR" sz="2100" b="1">
                <a:solidFill>
                  <a:srgbClr val="3333FF"/>
                </a:solidFill>
                <a:cs typeface="Lotus" pitchFamily="2" charset="-78"/>
              </a:rPr>
              <a:t>:</a:t>
            </a:r>
          </a:p>
          <a:p>
            <a:pPr rtl="1">
              <a:spcBef>
                <a:spcPts val="500"/>
              </a:spcBef>
              <a:spcAft>
                <a:spcPts val="500"/>
              </a:spcAft>
            </a:pPr>
            <a:r>
              <a:rPr lang="ar-SA" altLang="fa-IR" sz="2100" b="1">
                <a:solidFill>
                  <a:srgbClr val="3333FF"/>
                </a:solidFill>
                <a:cs typeface="Lotus" pitchFamily="2" charset="-78"/>
              </a:rPr>
              <a:t>الف- سه نقطه كه در يك استقامت نباشند</a:t>
            </a:r>
            <a:r>
              <a:rPr lang="en-US" altLang="fa-IR" sz="2100" b="1">
                <a:solidFill>
                  <a:srgbClr val="3333FF"/>
                </a:solidFill>
                <a:cs typeface="Lotus" pitchFamily="2" charset="-78"/>
              </a:rPr>
              <a:t>.</a:t>
            </a:r>
          </a:p>
          <a:p>
            <a:pPr rtl="1">
              <a:spcBef>
                <a:spcPts val="500"/>
              </a:spcBef>
              <a:spcAft>
                <a:spcPts val="500"/>
              </a:spcAft>
            </a:pPr>
            <a:r>
              <a:rPr lang="ar-SA" altLang="fa-IR" sz="2100" b="1">
                <a:solidFill>
                  <a:srgbClr val="3333FF"/>
                </a:solidFill>
                <a:cs typeface="Lotus" pitchFamily="2" charset="-78"/>
              </a:rPr>
              <a:t>ب- دو خط متقاطع</a:t>
            </a:r>
            <a:endParaRPr lang="en-US" altLang="fa-IR" sz="2100" b="1">
              <a:solidFill>
                <a:srgbClr val="3333FF"/>
              </a:solidFill>
              <a:cs typeface="Lotus" pitchFamily="2" charset="-78"/>
            </a:endParaRPr>
          </a:p>
          <a:p>
            <a:pPr rtl="1">
              <a:spcBef>
                <a:spcPts val="500"/>
              </a:spcBef>
              <a:spcAft>
                <a:spcPts val="500"/>
              </a:spcAft>
            </a:pPr>
            <a:r>
              <a:rPr lang="ar-SA" altLang="fa-IR" sz="2100" b="1">
                <a:solidFill>
                  <a:srgbClr val="3333FF"/>
                </a:solidFill>
                <a:cs typeface="Lotus" pitchFamily="2" charset="-78"/>
              </a:rPr>
              <a:t>ج- يك خط و يك نقطه در خارج از آن</a:t>
            </a:r>
            <a:endParaRPr lang="en-US" altLang="fa-IR" sz="2100" b="1">
              <a:solidFill>
                <a:srgbClr val="3333FF"/>
              </a:solidFill>
              <a:cs typeface="Lotus" pitchFamily="2" charset="-78"/>
            </a:endParaRPr>
          </a:p>
          <a:p>
            <a:pPr rtl="1">
              <a:spcBef>
                <a:spcPts val="500"/>
              </a:spcBef>
              <a:spcAft>
                <a:spcPts val="500"/>
              </a:spcAft>
            </a:pPr>
            <a:r>
              <a:rPr lang="ar-SA" altLang="fa-IR" sz="2100" b="1">
                <a:solidFill>
                  <a:srgbClr val="3333FF"/>
                </a:solidFill>
                <a:cs typeface="Lotus" pitchFamily="2" charset="-78"/>
              </a:rPr>
              <a:t>پ- دو خط موازي</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1" name="Rectangle 3"/>
          <p:cNvSpPr>
            <a:spLocks noChangeArrowheads="1"/>
          </p:cNvSpPr>
          <p:nvPr/>
        </p:nvSpPr>
        <p:spPr bwMode="auto">
          <a:xfrm>
            <a:off x="539750" y="536575"/>
            <a:ext cx="792003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100" b="1">
                <a:solidFill>
                  <a:srgbClr val="CC0000"/>
                </a:solidFill>
                <a:cs typeface="Lotus" pitchFamily="2" charset="-78"/>
              </a:rPr>
              <a:t>الف: نمايش صفحه توسط سه نقطه كه در يك استقامت نباشند</a:t>
            </a:r>
            <a:r>
              <a:rPr lang="en-US" altLang="fa-IR" sz="2100" b="1">
                <a:solidFill>
                  <a:srgbClr val="CC0000"/>
                </a:solidFill>
                <a:cs typeface="Lotus" pitchFamily="2" charset="-78"/>
              </a:rPr>
              <a:t>.</a:t>
            </a:r>
          </a:p>
          <a:p>
            <a:pPr rtl="1">
              <a:spcBef>
                <a:spcPts val="500"/>
              </a:spcBef>
              <a:spcAft>
                <a:spcPts val="500"/>
              </a:spcAft>
            </a:pPr>
            <a:endParaRPr lang="en-US" altLang="fa-IR" sz="2100" b="1">
              <a:solidFill>
                <a:srgbClr val="CC0000"/>
              </a:solidFill>
              <a:cs typeface="Lotus" pitchFamily="2" charset="-78"/>
            </a:endParaRPr>
          </a:p>
          <a:p>
            <a:pPr rtl="1">
              <a:spcBef>
                <a:spcPts val="500"/>
              </a:spcBef>
              <a:spcAft>
                <a:spcPts val="500"/>
              </a:spcAft>
            </a:pPr>
            <a:r>
              <a:rPr lang="ar-SA" altLang="fa-IR" sz="2100" b="1">
                <a:solidFill>
                  <a:srgbClr val="3333FF"/>
                </a:solidFill>
                <a:cs typeface="Lotus" pitchFamily="2" charset="-78"/>
              </a:rPr>
              <a:t>سه نقطه</a:t>
            </a:r>
            <a:r>
              <a:rPr lang="en-US" altLang="fa-IR" sz="2100" b="1">
                <a:solidFill>
                  <a:srgbClr val="3333FF"/>
                </a:solidFill>
                <a:cs typeface="Lotus" pitchFamily="2" charset="-78"/>
              </a:rPr>
              <a:t> C </a:t>
            </a:r>
            <a:r>
              <a:rPr lang="ar-SA" altLang="fa-IR" sz="2100" b="1">
                <a:solidFill>
                  <a:srgbClr val="3333FF"/>
                </a:solidFill>
                <a:cs typeface="Lotus" pitchFamily="2" charset="-78"/>
              </a:rPr>
              <a:t>و</a:t>
            </a:r>
            <a:r>
              <a:rPr lang="en-US" altLang="fa-IR" sz="2100" b="1">
                <a:solidFill>
                  <a:srgbClr val="3333FF"/>
                </a:solidFill>
                <a:cs typeface="Lotus" pitchFamily="2" charset="-78"/>
              </a:rPr>
              <a:t> B </a:t>
            </a:r>
            <a:r>
              <a:rPr lang="ar-SA" altLang="fa-IR" sz="2100" b="1">
                <a:solidFill>
                  <a:srgbClr val="3333FF"/>
                </a:solidFill>
                <a:cs typeface="Lotus" pitchFamily="2" charset="-78"/>
              </a:rPr>
              <a:t>و</a:t>
            </a:r>
            <a:r>
              <a:rPr lang="en-US" altLang="fa-IR" sz="2100" b="1">
                <a:solidFill>
                  <a:srgbClr val="3333FF"/>
                </a:solidFill>
                <a:cs typeface="Lotus" pitchFamily="2" charset="-78"/>
              </a:rPr>
              <a:t> A </a:t>
            </a:r>
            <a:r>
              <a:rPr lang="ar-SA" altLang="fa-IR" sz="2100" b="1">
                <a:solidFill>
                  <a:srgbClr val="3333FF"/>
                </a:solidFill>
                <a:cs typeface="Lotus" pitchFamily="2" charset="-78"/>
              </a:rPr>
              <a:t>با مختصات زير مفروض است مطلوب است نمايش صفحه اي كه از اين</a:t>
            </a:r>
            <a:r>
              <a:rPr lang="en-US" altLang="fa-IR" sz="2100" b="1">
                <a:solidFill>
                  <a:srgbClr val="3333FF"/>
                </a:solidFill>
                <a:cs typeface="Lotus" pitchFamily="2" charset="-78"/>
              </a:rPr>
              <a:t> </a:t>
            </a:r>
          </a:p>
          <a:p>
            <a:pPr rtl="1">
              <a:spcBef>
                <a:spcPts val="500"/>
              </a:spcBef>
              <a:spcAft>
                <a:spcPts val="500"/>
              </a:spcAft>
            </a:pPr>
            <a:r>
              <a:rPr lang="ar-SA" altLang="fa-IR" sz="2100" b="1">
                <a:solidFill>
                  <a:srgbClr val="3333FF"/>
                </a:solidFill>
                <a:cs typeface="Lotus" pitchFamily="2" charset="-78"/>
              </a:rPr>
              <a:t>سه نقطه تشكيل شده است</a:t>
            </a:r>
            <a:r>
              <a:rPr lang="en-US" altLang="fa-IR" sz="2100" b="1">
                <a:solidFill>
                  <a:srgbClr val="3333FF"/>
                </a:solidFill>
                <a:cs typeface="Lotus" pitchFamily="2" charset="-78"/>
              </a:rPr>
              <a:t>. </a:t>
            </a:r>
          </a:p>
          <a:p>
            <a:pPr rtl="1">
              <a:spcBef>
                <a:spcPts val="500"/>
              </a:spcBef>
              <a:spcAft>
                <a:spcPts val="500"/>
              </a:spcAft>
            </a:pPr>
            <a:endParaRPr lang="fa-IR" altLang="fa-IR" sz="2100" b="1">
              <a:solidFill>
                <a:srgbClr val="3333FF"/>
              </a:solidFill>
              <a:cs typeface="Lotus" pitchFamily="2" charset="-78"/>
            </a:endParaRPr>
          </a:p>
          <a:p>
            <a:pPr rtl="1">
              <a:spcBef>
                <a:spcPts val="500"/>
              </a:spcBef>
              <a:spcAft>
                <a:spcPts val="500"/>
              </a:spcAft>
            </a:pPr>
            <a:r>
              <a:rPr lang="en-US" altLang="fa-IR" sz="2100" b="1">
                <a:solidFill>
                  <a:srgbClr val="3333FF"/>
                </a:solidFill>
                <a:cs typeface="Lotus" pitchFamily="2" charset="-78"/>
              </a:rPr>
              <a:t>                 </a:t>
            </a:r>
            <a:r>
              <a:rPr lang="fa-IR" altLang="fa-IR" sz="2100" b="1">
                <a:solidFill>
                  <a:srgbClr val="3333FF"/>
                </a:solidFill>
                <a:cs typeface="Lotus" pitchFamily="2" charset="-78"/>
              </a:rPr>
              <a:t>(5و1و6) </a:t>
            </a:r>
            <a:r>
              <a:rPr lang="en-US" altLang="fa-IR" sz="2100" b="1">
                <a:solidFill>
                  <a:srgbClr val="3333FF"/>
                </a:solidFill>
                <a:cs typeface="Lotus" pitchFamily="2" charset="-78"/>
              </a:rPr>
              <a:t>A</a:t>
            </a:r>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fa-IR" altLang="fa-IR" sz="2100" b="1">
                <a:solidFill>
                  <a:srgbClr val="3333FF"/>
                </a:solidFill>
                <a:cs typeface="Lotus" pitchFamily="2" charset="-78"/>
              </a:rPr>
              <a:t>    (4و2و5)</a:t>
            </a:r>
            <a:r>
              <a:rPr lang="en-US" altLang="fa-IR" sz="2100" b="1">
                <a:solidFill>
                  <a:srgbClr val="3333FF"/>
                </a:solidFill>
                <a:cs typeface="Lotus" pitchFamily="2" charset="-78"/>
              </a:rPr>
              <a:t>B</a:t>
            </a:r>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fa-IR" altLang="fa-IR" sz="2100" b="1">
                <a:solidFill>
                  <a:srgbClr val="3333FF"/>
                </a:solidFill>
                <a:cs typeface="Lotus" pitchFamily="2" charset="-78"/>
              </a:rPr>
              <a:t> (1و5/1 و 8) </a:t>
            </a:r>
            <a:r>
              <a:rPr lang="en-US" altLang="fa-IR" sz="2100" b="1">
                <a:solidFill>
                  <a:srgbClr val="3333FF"/>
                </a:solidFill>
                <a:cs typeface="Lotus" pitchFamily="2" charset="-78"/>
              </a:rPr>
              <a:t>c</a:t>
            </a:r>
            <a:r>
              <a:rPr lang="fa-IR" altLang="fa-IR" sz="2100" b="1">
                <a:solidFill>
                  <a:srgbClr val="3333FF"/>
                </a:solidFill>
                <a:cs typeface="Lotus" pitchFamily="2" charset="-78"/>
              </a:rPr>
              <a:t> </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76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7635" name="Rectangle 3"/>
          <p:cNvSpPr>
            <a:spLocks noChangeArrowheads="1"/>
          </p:cNvSpPr>
          <p:nvPr/>
        </p:nvSpPr>
        <p:spPr bwMode="auto">
          <a:xfrm>
            <a:off x="539750" y="463550"/>
            <a:ext cx="811847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100" b="1">
                <a:solidFill>
                  <a:srgbClr val="CC0000"/>
                </a:solidFill>
                <a:cs typeface="Lotus" pitchFamily="2" charset="-78"/>
              </a:rPr>
              <a:t>حل</a:t>
            </a:r>
            <a:r>
              <a:rPr lang="en-US" altLang="fa-IR" sz="2100" b="1">
                <a:solidFill>
                  <a:srgbClr val="CC0000"/>
                </a:solidFill>
                <a:cs typeface="Lotus" pitchFamily="2" charset="-78"/>
              </a:rPr>
              <a:t>:</a:t>
            </a:r>
          </a:p>
          <a:p>
            <a:pPr algn="justLow" rtl="1">
              <a:spcBef>
                <a:spcPts val="500"/>
              </a:spcBef>
              <a:spcAft>
                <a:spcPts val="500"/>
              </a:spcAft>
            </a:pPr>
            <a:r>
              <a:rPr lang="ar-SA" altLang="fa-IR" sz="2100" b="1">
                <a:solidFill>
                  <a:srgbClr val="3333FF"/>
                </a:solidFill>
                <a:cs typeface="Lotus" pitchFamily="2" charset="-78"/>
              </a:rPr>
              <a:t>ابتدا محل قرارگيري سه نقطه را در صفحات تصوير مشخص مي كنيم</a:t>
            </a:r>
            <a:r>
              <a:rPr lang="en-US" altLang="fa-IR" sz="2100" b="1">
                <a:solidFill>
                  <a:srgbClr val="3333FF"/>
                </a:solidFill>
                <a:cs typeface="Lotus" pitchFamily="2" charset="-78"/>
              </a:rPr>
              <a:t>.</a:t>
            </a:r>
          </a:p>
          <a:p>
            <a:pPr algn="justLow"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1) </a:t>
            </a:r>
            <a:r>
              <a:rPr lang="ar-SA" altLang="fa-IR" sz="2100" b="1">
                <a:solidFill>
                  <a:srgbClr val="3333FF"/>
                </a:solidFill>
                <a:cs typeface="Lotus" pitchFamily="2" charset="-78"/>
              </a:rPr>
              <a:t>نقطه</a:t>
            </a:r>
            <a:r>
              <a:rPr lang="en-US" altLang="fa-IR" sz="2100" b="1">
                <a:solidFill>
                  <a:srgbClr val="3333FF"/>
                </a:solidFill>
                <a:cs typeface="Lotus" pitchFamily="2" charset="-78"/>
              </a:rPr>
              <a:t> A </a:t>
            </a:r>
            <a:r>
              <a:rPr lang="ar-SA" altLang="fa-IR" sz="2100" b="1">
                <a:solidFill>
                  <a:srgbClr val="3333FF"/>
                </a:solidFill>
                <a:cs typeface="Lotus" pitchFamily="2" charset="-78"/>
              </a:rPr>
              <a:t>با عرض از مبدأ 6 و بعد 1 و ارتفاع 5 را رسم مي كنيم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2) </a:t>
            </a:r>
            <a:r>
              <a:rPr lang="ar-SA" altLang="fa-IR" sz="2100" b="1">
                <a:solidFill>
                  <a:srgbClr val="3333FF"/>
                </a:solidFill>
                <a:cs typeface="Lotus" pitchFamily="2" charset="-78"/>
              </a:rPr>
              <a:t>نقطه</a:t>
            </a:r>
            <a:r>
              <a:rPr lang="en-US" altLang="fa-IR" sz="2100" b="1">
                <a:solidFill>
                  <a:srgbClr val="3333FF"/>
                </a:solidFill>
                <a:cs typeface="Lotus" pitchFamily="2" charset="-78"/>
              </a:rPr>
              <a:t> B </a:t>
            </a:r>
            <a:r>
              <a:rPr lang="ar-SA" altLang="fa-IR" sz="2100" b="1">
                <a:solidFill>
                  <a:srgbClr val="3333FF"/>
                </a:solidFill>
                <a:cs typeface="Lotus" pitchFamily="2" charset="-78"/>
              </a:rPr>
              <a:t>با عرض از مبدأ 5 و بعد 2 و ارتفاع 4 را رسم مي كنيم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3) </a:t>
            </a:r>
            <a:r>
              <a:rPr lang="ar-SA" altLang="fa-IR" sz="2100" b="1">
                <a:solidFill>
                  <a:srgbClr val="3333FF"/>
                </a:solidFill>
                <a:cs typeface="Lotus" pitchFamily="2" charset="-78"/>
              </a:rPr>
              <a:t>نقطه</a:t>
            </a:r>
            <a:r>
              <a:rPr lang="en-US" altLang="fa-IR" sz="2100" b="1">
                <a:solidFill>
                  <a:srgbClr val="3333FF"/>
                </a:solidFill>
                <a:cs typeface="Lotus" pitchFamily="2" charset="-78"/>
              </a:rPr>
              <a:t> C </a:t>
            </a:r>
            <a:r>
              <a:rPr lang="ar-SA" altLang="fa-IR" sz="2100" b="1">
                <a:solidFill>
                  <a:srgbClr val="3333FF"/>
                </a:solidFill>
                <a:cs typeface="Lotus" pitchFamily="2" charset="-78"/>
              </a:rPr>
              <a:t>با عرض از مبدأ 8 و بعد 5/1 و ارتفاع 1 را رسم مي كنيم</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4) </a:t>
            </a:r>
            <a:r>
              <a:rPr lang="ar-SA" altLang="fa-IR" sz="2100" b="1">
                <a:solidFill>
                  <a:srgbClr val="3333FF"/>
                </a:solidFill>
                <a:cs typeface="Lotus" pitchFamily="2" charset="-78"/>
              </a:rPr>
              <a:t>خط</a:t>
            </a:r>
            <a:r>
              <a:rPr lang="en-US" altLang="fa-IR" sz="2100" b="1">
                <a:solidFill>
                  <a:srgbClr val="3333FF"/>
                </a:solidFill>
                <a:cs typeface="Lotus" pitchFamily="2" charset="-78"/>
              </a:rPr>
              <a:t> ab </a:t>
            </a:r>
            <a:r>
              <a:rPr lang="ar-SA" altLang="fa-IR" sz="2100" b="1">
                <a:solidFill>
                  <a:srgbClr val="3333FF"/>
                </a:solidFill>
                <a:cs typeface="Lotus" pitchFamily="2" charset="-78"/>
              </a:rPr>
              <a:t>را امتداد مي دهيم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در نقطه</a:t>
            </a:r>
            <a:r>
              <a:rPr lang="en-US" altLang="fa-IR" sz="2100" b="1">
                <a:solidFill>
                  <a:srgbClr val="3333FF"/>
                </a:solidFill>
                <a:cs typeface="Lotus" pitchFamily="2" charset="-78"/>
              </a:rPr>
              <a:t> k</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5) </a:t>
            </a:r>
            <a:r>
              <a:rPr lang="ar-SA" altLang="fa-IR" sz="2100" b="1">
                <a:solidFill>
                  <a:srgbClr val="3333FF"/>
                </a:solidFill>
                <a:cs typeface="Lotus" pitchFamily="2" charset="-78"/>
              </a:rPr>
              <a:t>خط</a:t>
            </a:r>
            <a:r>
              <a:rPr lang="en-US" altLang="fa-IR" sz="2100" b="1">
                <a:solidFill>
                  <a:srgbClr val="3333FF"/>
                </a:solidFill>
                <a:cs typeface="Lotus" pitchFamily="2" charset="-78"/>
              </a:rPr>
              <a:t> b'a'</a:t>
            </a:r>
            <a:r>
              <a:rPr lang="ar-SA" altLang="fa-IR" sz="2100" b="1">
                <a:solidFill>
                  <a:srgbClr val="3333FF"/>
                </a:solidFill>
                <a:cs typeface="Lotus" pitchFamily="2" charset="-78"/>
              </a:rPr>
              <a:t>را امتداد مي دهيم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در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6) </a:t>
            </a:r>
            <a:r>
              <a:rPr lang="ar-SA" altLang="fa-IR" sz="2100" b="1">
                <a:solidFill>
                  <a:srgbClr val="3333FF"/>
                </a:solidFill>
                <a:cs typeface="Lotus" pitchFamily="2" charset="-78"/>
              </a:rPr>
              <a:t>از نقاط</a:t>
            </a:r>
            <a:r>
              <a:rPr lang="en-US" altLang="fa-IR" sz="2100" b="1">
                <a:solidFill>
                  <a:srgbClr val="3333FF"/>
                </a:solidFill>
                <a:cs typeface="Lotus" pitchFamily="2" charset="-78"/>
              </a:rPr>
              <a:t> k </a:t>
            </a:r>
            <a:r>
              <a:rPr lang="ar-SA" altLang="fa-IR" sz="2100" b="1">
                <a:solidFill>
                  <a:srgbClr val="3333FF"/>
                </a:solidFill>
                <a:cs typeface="Lotus" pitchFamily="2" charset="-78"/>
              </a:rPr>
              <a:t>و</a:t>
            </a:r>
            <a:r>
              <a:rPr lang="en-US" altLang="fa-IR" sz="2100" b="1">
                <a:solidFill>
                  <a:srgbClr val="3333FF"/>
                </a:solidFill>
                <a:cs typeface="Lotus" pitchFamily="2" charset="-78"/>
              </a:rPr>
              <a:t> t' </a:t>
            </a:r>
            <a:r>
              <a:rPr lang="ar-SA" altLang="fa-IR" sz="2100" b="1">
                <a:solidFill>
                  <a:srgbClr val="3333FF"/>
                </a:solidFill>
                <a:cs typeface="Lotus" pitchFamily="2" charset="-78"/>
              </a:rPr>
              <a:t>دو عمود بر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رسم مي كنيم تا امتداد خط</a:t>
            </a:r>
            <a:r>
              <a:rPr lang="en-US" altLang="fa-IR" sz="2100" b="1">
                <a:solidFill>
                  <a:srgbClr val="3333FF"/>
                </a:solidFill>
                <a:cs typeface="Lotus" pitchFamily="2" charset="-78"/>
              </a:rPr>
              <a:t> ab </a:t>
            </a:r>
            <a:r>
              <a:rPr lang="ar-SA" altLang="fa-IR" sz="2100" b="1">
                <a:solidFill>
                  <a:srgbClr val="3333FF"/>
                </a:solidFill>
                <a:cs typeface="Lotus" pitchFamily="2" charset="-78"/>
              </a:rPr>
              <a:t>و</a:t>
            </a:r>
            <a:r>
              <a:rPr lang="en-US" altLang="fa-IR" sz="2100" b="1">
                <a:solidFill>
                  <a:srgbClr val="3333FF"/>
                </a:solidFill>
                <a:cs typeface="Lotus" pitchFamily="2" charset="-78"/>
              </a:rPr>
              <a:t> b'a' </a:t>
            </a:r>
            <a:r>
              <a:rPr lang="ar-SA" altLang="fa-IR" sz="2100" b="1">
                <a:solidFill>
                  <a:srgbClr val="3333FF"/>
                </a:solidFill>
                <a:cs typeface="Lotus" pitchFamily="2" charset="-78"/>
              </a:rPr>
              <a:t>را در</a:t>
            </a:r>
            <a:r>
              <a:rPr lang="en-US" altLang="fa-IR" sz="2100" b="1">
                <a:solidFill>
                  <a:srgbClr val="3333FF"/>
                </a:solidFill>
                <a:cs typeface="Lotus" pitchFamily="2" charset="-78"/>
              </a:rPr>
              <a:t> </a:t>
            </a:r>
            <a:r>
              <a:rPr lang="ar-SA" altLang="fa-IR" sz="2100" b="1">
                <a:solidFill>
                  <a:srgbClr val="3333FF"/>
                </a:solidFill>
                <a:cs typeface="Lotus" pitchFamily="2" charset="-78"/>
              </a:rPr>
              <a:t>نقاط</a:t>
            </a:r>
            <a:r>
              <a:rPr lang="en-US" altLang="fa-IR" sz="2100" b="1">
                <a:solidFill>
                  <a:srgbClr val="3333FF"/>
                </a:solidFill>
                <a:cs typeface="Lotus" pitchFamily="2" charset="-78"/>
              </a:rPr>
              <a:t> k' </a:t>
            </a:r>
            <a:r>
              <a:rPr lang="ar-SA" altLang="fa-IR" sz="2100" b="1">
                <a:solidFill>
                  <a:srgbClr val="3333FF"/>
                </a:solidFill>
                <a:cs typeface="Lotus" pitchFamily="2" charset="-78"/>
              </a:rPr>
              <a:t>و</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7) </a:t>
            </a:r>
            <a:r>
              <a:rPr lang="ar-SA" altLang="fa-IR" sz="2100" b="1">
                <a:solidFill>
                  <a:srgbClr val="3333FF"/>
                </a:solidFill>
                <a:cs typeface="Lotus" pitchFamily="2" charset="-78"/>
              </a:rPr>
              <a:t>حال همين كار را براي خط</a:t>
            </a:r>
            <a:r>
              <a:rPr lang="en-US" altLang="fa-IR" sz="2100" b="1">
                <a:solidFill>
                  <a:srgbClr val="3333FF"/>
                </a:solidFill>
                <a:cs typeface="Lotus" pitchFamily="2" charset="-78"/>
              </a:rPr>
              <a:t> ac </a:t>
            </a:r>
            <a:r>
              <a:rPr lang="ar-SA" altLang="fa-IR" sz="2100" b="1">
                <a:solidFill>
                  <a:srgbClr val="3333FF"/>
                </a:solidFill>
                <a:cs typeface="Lotus" pitchFamily="2" charset="-78"/>
              </a:rPr>
              <a:t>انجام مي دهيم تا دو نقطه</a:t>
            </a:r>
            <a:r>
              <a:rPr lang="en-US" altLang="fa-IR" sz="2100" b="1">
                <a:solidFill>
                  <a:srgbClr val="3333FF"/>
                </a:solidFill>
                <a:cs typeface="Lotus" pitchFamily="2" charset="-78"/>
              </a:rPr>
              <a:t> s </a:t>
            </a:r>
            <a:r>
              <a:rPr lang="ar-SA" altLang="fa-IR" sz="2100" b="1">
                <a:solidFill>
                  <a:srgbClr val="3333FF"/>
                </a:solidFill>
                <a:cs typeface="Lotus" pitchFamily="2" charset="-78"/>
              </a:rPr>
              <a:t>و</a:t>
            </a:r>
            <a:r>
              <a:rPr lang="en-US" altLang="fa-IR" sz="2100" b="1">
                <a:solidFill>
                  <a:srgbClr val="3333FF"/>
                </a:solidFill>
                <a:cs typeface="Lotus" pitchFamily="2" charset="-78"/>
              </a:rPr>
              <a:t> s' </a:t>
            </a:r>
            <a:r>
              <a:rPr lang="ar-SA" altLang="fa-IR" sz="2100" b="1">
                <a:solidFill>
                  <a:srgbClr val="3333FF"/>
                </a:solidFill>
                <a:cs typeface="Lotus" pitchFamily="2" charset="-78"/>
              </a:rPr>
              <a:t>و</a:t>
            </a:r>
            <a:r>
              <a:rPr lang="en-US" altLang="fa-IR" sz="2100" b="1">
                <a:solidFill>
                  <a:srgbClr val="3333FF"/>
                </a:solidFill>
                <a:cs typeface="Lotus" pitchFamily="2" charset="-78"/>
              </a:rPr>
              <a:t> m </a:t>
            </a:r>
            <a:r>
              <a:rPr lang="ar-SA" altLang="fa-IR" sz="2100" b="1">
                <a:solidFill>
                  <a:srgbClr val="3333FF"/>
                </a:solidFill>
                <a:cs typeface="Lotus" pitchFamily="2" charset="-78"/>
              </a:rPr>
              <a:t>و</a:t>
            </a:r>
            <a:r>
              <a:rPr lang="en-US" altLang="fa-IR" sz="2100" b="1">
                <a:solidFill>
                  <a:srgbClr val="3333FF"/>
                </a:solidFill>
                <a:cs typeface="Lotus" pitchFamily="2" charset="-78"/>
              </a:rPr>
              <a:t> m' </a:t>
            </a:r>
            <a:r>
              <a:rPr lang="ar-SA" altLang="fa-IR" sz="2100" b="1">
                <a:solidFill>
                  <a:srgbClr val="3333FF"/>
                </a:solidFill>
                <a:cs typeface="Lotus" pitchFamily="2" charset="-78"/>
              </a:rPr>
              <a:t>به دست</a:t>
            </a:r>
            <a:r>
              <a:rPr lang="en-US" altLang="fa-IR" sz="2100" b="1">
                <a:solidFill>
                  <a:srgbClr val="3333FF"/>
                </a:solidFill>
                <a:cs typeface="Lotus" pitchFamily="2" charset="-78"/>
              </a:rPr>
              <a:t> </a:t>
            </a:r>
            <a:r>
              <a:rPr lang="ar-SA" altLang="fa-IR" sz="2100" b="1">
                <a:solidFill>
                  <a:srgbClr val="3333FF"/>
                </a:solidFill>
                <a:cs typeface="Lotus" pitchFamily="2" charset="-78"/>
              </a:rPr>
              <a:t>آيد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8) </a:t>
            </a:r>
            <a:r>
              <a:rPr lang="ar-SA" altLang="fa-IR" sz="2100" b="1">
                <a:solidFill>
                  <a:srgbClr val="3333FF"/>
                </a:solidFill>
                <a:cs typeface="Lotus" pitchFamily="2" charset="-78"/>
              </a:rPr>
              <a:t>با وصل كردن دو نقطه</a:t>
            </a:r>
            <a:r>
              <a:rPr lang="en-US" altLang="fa-IR" sz="2100" b="1">
                <a:solidFill>
                  <a:srgbClr val="3333FF"/>
                </a:solidFill>
                <a:cs typeface="Lotus" pitchFamily="2" charset="-78"/>
              </a:rPr>
              <a:t> s' </a:t>
            </a:r>
            <a:r>
              <a:rPr lang="ar-SA" altLang="fa-IR" sz="2100" b="1">
                <a:solidFill>
                  <a:srgbClr val="3333FF"/>
                </a:solidFill>
                <a:cs typeface="Lotus" pitchFamily="2" charset="-78"/>
              </a:rPr>
              <a:t>و</a:t>
            </a:r>
            <a:r>
              <a:rPr lang="en-US" altLang="fa-IR" sz="2100" b="1">
                <a:solidFill>
                  <a:srgbClr val="3333FF"/>
                </a:solidFill>
                <a:cs typeface="Lotus" pitchFamily="2" charset="-78"/>
              </a:rPr>
              <a:t> k' </a:t>
            </a:r>
            <a:r>
              <a:rPr lang="ar-SA" altLang="fa-IR" sz="2100" b="1">
                <a:solidFill>
                  <a:srgbClr val="3333FF"/>
                </a:solidFill>
                <a:cs typeface="Lotus" pitchFamily="2" charset="-78"/>
              </a:rPr>
              <a:t>و امتداد آن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نقطه</a:t>
            </a:r>
            <a:r>
              <a:rPr lang="en-US" altLang="fa-IR" sz="2100" b="1">
                <a:solidFill>
                  <a:srgbClr val="3333FF"/>
                </a:solidFill>
                <a:cs typeface="Lotus" pitchFamily="2" charset="-78"/>
              </a:rPr>
              <a:t> o </a:t>
            </a:r>
            <a:r>
              <a:rPr lang="ar-SA" altLang="fa-IR" sz="2100" b="1">
                <a:solidFill>
                  <a:srgbClr val="3333FF"/>
                </a:solidFill>
                <a:cs typeface="Lotus" pitchFamily="2" charset="-78"/>
              </a:rPr>
              <a:t>به دست مي آيد</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9) </a:t>
            </a:r>
            <a:r>
              <a:rPr lang="ar-SA" altLang="fa-IR" sz="2100" b="1">
                <a:solidFill>
                  <a:srgbClr val="3333FF"/>
                </a:solidFill>
                <a:cs typeface="Lotus" pitchFamily="2" charset="-78"/>
              </a:rPr>
              <a:t>از</a:t>
            </a:r>
            <a:r>
              <a:rPr lang="en-US" altLang="fa-IR" sz="2100" b="1">
                <a:solidFill>
                  <a:srgbClr val="3333FF"/>
                </a:solidFill>
                <a:cs typeface="Lotus" pitchFamily="2" charset="-78"/>
              </a:rPr>
              <a:t> </a:t>
            </a:r>
            <a:r>
              <a:rPr lang="en-US" altLang="fa-IR" sz="2100" b="1">
                <a:solidFill>
                  <a:srgbClr val="3333FF"/>
                </a:solidFill>
              </a:rPr>
              <a:t>α</a:t>
            </a:r>
            <a:r>
              <a:rPr lang="en-US" altLang="fa-IR" sz="2100" b="1">
                <a:solidFill>
                  <a:srgbClr val="3333FF"/>
                </a:solidFill>
                <a:cs typeface="Lotus" pitchFamily="2" charset="-78"/>
              </a:rPr>
              <a:t> </a:t>
            </a:r>
            <a:r>
              <a:rPr lang="ar-SA" altLang="fa-IR" sz="2100" b="1">
                <a:solidFill>
                  <a:srgbClr val="3333FF"/>
                </a:solidFill>
                <a:cs typeface="Lotus" pitchFamily="2" charset="-78"/>
              </a:rPr>
              <a:t>به</a:t>
            </a:r>
            <a:r>
              <a:rPr lang="en-US" altLang="fa-IR" sz="2100" b="1">
                <a:solidFill>
                  <a:srgbClr val="3333FF"/>
                </a:solidFill>
                <a:cs typeface="Lotus" pitchFamily="2" charset="-78"/>
              </a:rPr>
              <a:t> m </a:t>
            </a:r>
            <a:r>
              <a:rPr lang="ar-SA" altLang="fa-IR" sz="2100" b="1">
                <a:solidFill>
                  <a:srgbClr val="3333FF"/>
                </a:solidFill>
                <a:cs typeface="Lotus" pitchFamily="2" charset="-78"/>
              </a:rPr>
              <a:t>وصل نموده امتداد مي دهيم (حتماً 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عبور مي كند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60" name="Rectangle 4"/>
          <p:cNvSpPr>
            <a:spLocks noChangeArrowheads="1"/>
          </p:cNvSpPr>
          <p:nvPr/>
        </p:nvSpPr>
        <p:spPr bwMode="auto">
          <a:xfrm>
            <a:off x="3995738" y="5949950"/>
            <a:ext cx="32464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rtl="1">
              <a:spcBef>
                <a:spcPts val="500"/>
              </a:spcBef>
              <a:spcAft>
                <a:spcPts val="500"/>
              </a:spcAft>
            </a:pPr>
            <a:r>
              <a:rPr lang="ar-SA" altLang="fa-IR" b="1">
                <a:solidFill>
                  <a:srgbClr val="3333FF"/>
                </a:solidFill>
              </a:rPr>
              <a:t>بدين ترتيب صفحه</a:t>
            </a:r>
            <a:r>
              <a:rPr lang="en-US" altLang="fa-IR" b="1">
                <a:solidFill>
                  <a:srgbClr val="3333FF"/>
                </a:solidFill>
              </a:rPr>
              <a:t> PαQ'</a:t>
            </a:r>
            <a:r>
              <a:rPr lang="en-US" altLang="fa-IR"/>
              <a:t> </a:t>
            </a:r>
            <a:r>
              <a:rPr lang="ar-SA" altLang="fa-IR" b="1">
                <a:solidFill>
                  <a:srgbClr val="3333FF"/>
                </a:solidFill>
              </a:rPr>
              <a:t>رسم مي شود</a:t>
            </a:r>
            <a:r>
              <a:rPr lang="en-US" altLang="fa-IR" b="1">
                <a:solidFill>
                  <a:srgbClr val="3333FF"/>
                </a:solidFill>
              </a:rPr>
              <a:t>.</a:t>
            </a:r>
            <a:endParaRPr lang="fa-IR" altLang="fa-IR" b="1">
              <a:solidFill>
                <a:srgbClr val="3333FF"/>
              </a:solidFill>
            </a:endParaRPr>
          </a:p>
        </p:txBody>
      </p:sp>
      <p:graphicFrame>
        <p:nvGraphicFramePr>
          <p:cNvPr id="838661" name="Object 5"/>
          <p:cNvGraphicFramePr>
            <a:graphicFrameLocks noGrp="1" noChangeAspect="1"/>
          </p:cNvGraphicFramePr>
          <p:nvPr>
            <p:ph/>
          </p:nvPr>
        </p:nvGraphicFramePr>
        <p:xfrm>
          <a:off x="1331913" y="836613"/>
          <a:ext cx="5616575" cy="4867275"/>
        </p:xfrm>
        <a:graphic>
          <a:graphicData uri="http://schemas.openxmlformats.org/presentationml/2006/ole">
            <mc:AlternateContent xmlns:mc="http://schemas.openxmlformats.org/markup-compatibility/2006">
              <mc:Choice xmlns:v="urn:schemas-microsoft-com:vml" Requires="v">
                <p:oleObj spid="_x0000_s838667" name="AutoCAD Drawing" r:id="rId4" imgW="8696160" imgH="4971960" progId="AutoCAD.Drawing.17">
                  <p:embed/>
                </p:oleObj>
              </mc:Choice>
              <mc:Fallback>
                <p:oleObj name="AutoCAD Drawing" r:id="rId4" imgW="8696160" imgH="497196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6370" t="-237" r="21123" b="20648"/>
                      <a:stretch>
                        <a:fillRect/>
                      </a:stretch>
                    </p:blipFill>
                    <p:spPr bwMode="auto">
                      <a:xfrm>
                        <a:off x="1331913" y="836613"/>
                        <a:ext cx="56165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3" name="Rectangle 3"/>
          <p:cNvSpPr>
            <a:spLocks noChangeArrowheads="1"/>
          </p:cNvSpPr>
          <p:nvPr/>
        </p:nvSpPr>
        <p:spPr bwMode="auto">
          <a:xfrm>
            <a:off x="900113" y="692150"/>
            <a:ext cx="74263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endParaRPr lang="en-US" altLang="fa-IR" sz="2100" b="1">
              <a:solidFill>
                <a:srgbClr val="3333FF"/>
              </a:solidFill>
              <a:cs typeface="Lotus" pitchFamily="2" charset="-78"/>
            </a:endParaRPr>
          </a:p>
          <a:p>
            <a:pPr rtl="1">
              <a:spcBef>
                <a:spcPts val="500"/>
              </a:spcBef>
              <a:spcAft>
                <a:spcPts val="500"/>
              </a:spcAft>
            </a:pPr>
            <a:r>
              <a:rPr lang="ar-SA" altLang="fa-IR" sz="2100" b="1">
                <a:solidFill>
                  <a:srgbClr val="CC0000"/>
                </a:solidFill>
                <a:cs typeface="Lotus" pitchFamily="2" charset="-78"/>
              </a:rPr>
              <a:t>ب: نمايش صفحه توسط دو خط موازي</a:t>
            </a:r>
            <a:r>
              <a:rPr lang="en-US" altLang="fa-IR" sz="2100" b="1">
                <a:solidFill>
                  <a:srgbClr val="CC0000"/>
                </a:solidFill>
                <a:cs typeface="Lotus" pitchFamily="2" charset="-78"/>
              </a:rPr>
              <a:t> </a:t>
            </a:r>
          </a:p>
          <a:p>
            <a:pPr rtl="1"/>
            <a:r>
              <a:rPr lang="ar-SA" altLang="fa-IR" sz="2100" b="1">
                <a:solidFill>
                  <a:srgbClr val="3333FF"/>
                </a:solidFill>
                <a:cs typeface="Lotus" pitchFamily="2" charset="-78"/>
              </a:rPr>
              <a:t>دو خط مواجه</a:t>
            </a:r>
            <a:r>
              <a:rPr lang="en-US" altLang="fa-IR" sz="2100" b="1">
                <a:solidFill>
                  <a:srgbClr val="3333FF"/>
                </a:solidFill>
                <a:cs typeface="Lotus" pitchFamily="2" charset="-78"/>
              </a:rPr>
              <a:t> D </a:t>
            </a:r>
            <a:r>
              <a:rPr lang="ar-SA" altLang="fa-IR" sz="2100" b="1">
                <a:solidFill>
                  <a:srgbClr val="3333FF"/>
                </a:solidFill>
                <a:cs typeface="Lotus" pitchFamily="2" charset="-78"/>
              </a:rPr>
              <a:t>و</a:t>
            </a:r>
            <a:r>
              <a:rPr lang="en-US" altLang="fa-IR" sz="2100" b="1">
                <a:solidFill>
                  <a:srgbClr val="3333FF"/>
                </a:solidFill>
                <a:cs typeface="Lotus" pitchFamily="2" charset="-78"/>
              </a:rPr>
              <a:t> L </a:t>
            </a:r>
            <a:r>
              <a:rPr lang="ar-SA" altLang="fa-IR" sz="2100" b="1">
                <a:solidFill>
                  <a:srgbClr val="3333FF"/>
                </a:solidFill>
                <a:cs typeface="Lotus" pitchFamily="2" charset="-78"/>
              </a:rPr>
              <a:t>مفروض است مطلوب است نمايش صفحه اي كه از اين دو خط تشكيل شده</a:t>
            </a:r>
            <a:r>
              <a:rPr lang="en-US" altLang="fa-IR" sz="2100" b="1">
                <a:solidFill>
                  <a:srgbClr val="3333FF"/>
                </a:solidFill>
                <a:cs typeface="Lotus" pitchFamily="2" charset="-78"/>
              </a:rPr>
              <a:t> </a:t>
            </a:r>
            <a:r>
              <a:rPr lang="ar-SA" altLang="fa-IR" sz="2100" b="1">
                <a:solidFill>
                  <a:srgbClr val="3333FF"/>
                </a:solidFill>
                <a:cs typeface="Lotus" pitchFamily="2" charset="-78"/>
              </a:rPr>
              <a:t>است</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7" name="Rectangle 3"/>
          <p:cNvSpPr>
            <a:spLocks noChangeArrowheads="1"/>
          </p:cNvSpPr>
          <p:nvPr/>
        </p:nvSpPr>
        <p:spPr bwMode="auto">
          <a:xfrm>
            <a:off x="395288" y="188913"/>
            <a:ext cx="80645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ar-SA" altLang="fa-IR" sz="2500" b="1">
                <a:solidFill>
                  <a:srgbClr val="CC0000"/>
                </a:solidFill>
                <a:cs typeface="Lotus" pitchFamily="2" charset="-78"/>
              </a:rPr>
              <a:t>هدف</a:t>
            </a:r>
            <a:r>
              <a:rPr lang="fa-IR" altLang="fa-IR" sz="2500" b="1">
                <a:solidFill>
                  <a:srgbClr val="CC0000"/>
                </a:solidFill>
                <a:cs typeface="Lotus" pitchFamily="2" charset="-78"/>
              </a:rPr>
              <a:t>:</a:t>
            </a:r>
            <a:endParaRPr lang="en-US" altLang="fa-IR" sz="2500" b="1">
              <a:solidFill>
                <a:srgbClr val="CC0000"/>
              </a:solidFill>
              <a:cs typeface="Lotus" pitchFamily="2" charset="-78"/>
            </a:endParaRPr>
          </a:p>
          <a:p>
            <a:pPr algn="justLow" rtl="1"/>
            <a:endParaRPr lang="en-US" altLang="fa-IR" sz="2500" b="1">
              <a:solidFill>
                <a:srgbClr val="CC0000"/>
              </a:solidFill>
              <a:cs typeface="Lotus" pitchFamily="2" charset="-78"/>
            </a:endParaRPr>
          </a:p>
          <a:p>
            <a:pPr algn="justLow" rtl="1"/>
            <a:r>
              <a:rPr lang="fa-IR" altLang="fa-IR" sz="2100" b="1">
                <a:solidFill>
                  <a:srgbClr val="3333FF"/>
                </a:solidFill>
                <a:cs typeface="Lotus" pitchFamily="2" charset="-78"/>
              </a:rPr>
              <a:t>چگونگی استفاده از ابزار و وسايل ترسيم و تسلط بر آنها.</a:t>
            </a:r>
          </a:p>
          <a:p>
            <a:pPr algn="justLow" rtl="1"/>
            <a:r>
              <a:rPr lang="fa-IR" altLang="fa-IR" sz="2100" b="1">
                <a:solidFill>
                  <a:srgbClr val="3333FF"/>
                </a:solidFill>
                <a:cs typeface="Lotus" pitchFamily="2" charset="-78"/>
              </a:rPr>
              <a:t>آشنايي با علائم و قراردادهای ترسيم نقشه برای ثبت و انتقال اطلاعات مختلف.</a:t>
            </a:r>
          </a:p>
          <a:p>
            <a:pPr algn="justLow" rtl="1"/>
            <a:r>
              <a:rPr lang="fa-IR" altLang="fa-IR" sz="2100" b="1">
                <a:solidFill>
                  <a:srgbClr val="3333FF"/>
                </a:solidFill>
                <a:cs typeface="Lotus" pitchFamily="2" charset="-78"/>
              </a:rPr>
              <a:t>روشهای ترسيم و ارائه يک بنا بصورت دو بعدی.</a:t>
            </a:r>
          </a:p>
          <a:p>
            <a:pPr algn="justLow" rtl="1"/>
            <a:r>
              <a:rPr lang="fa-IR" altLang="fa-IR" sz="2100" b="1">
                <a:solidFill>
                  <a:srgbClr val="3333FF"/>
                </a:solidFill>
                <a:cs typeface="Lotus" pitchFamily="2" charset="-78"/>
              </a:rPr>
              <a:t>ترسيم اشکال سه بعدی از روی تصاوير دو بعدی.</a:t>
            </a:r>
          </a:p>
          <a:p>
            <a:pPr algn="justLow" rtl="1"/>
            <a:r>
              <a:rPr lang="fa-IR" altLang="fa-IR" sz="2100" b="1">
                <a:solidFill>
                  <a:srgbClr val="3333FF"/>
                </a:solidFill>
                <a:cs typeface="Lotus" pitchFamily="2" charset="-78"/>
              </a:rPr>
              <a:t>قدرت بخشيدن به تصور فضايي.</a:t>
            </a:r>
          </a:p>
          <a:p>
            <a:pPr algn="justLow" rtl="1"/>
            <a:r>
              <a:rPr lang="fa-IR" altLang="fa-IR" sz="2100" b="1">
                <a:solidFill>
                  <a:srgbClr val="3333FF"/>
                </a:solidFill>
                <a:cs typeface="Lotus" pitchFamily="2" charset="-78"/>
              </a:rPr>
              <a:t>آشنا نمودن ترسيم جسم سه بعدی به روی صفحات از طريق قوانين خاص.</a:t>
            </a:r>
          </a:p>
          <a:p>
            <a:pPr algn="justLow" rtl="1"/>
            <a:r>
              <a:rPr lang="fa-IR" altLang="fa-IR" sz="2100" b="1">
                <a:solidFill>
                  <a:srgbClr val="3333FF"/>
                </a:solidFill>
                <a:cs typeface="Lotus" pitchFamily="2" charset="-78"/>
              </a:rPr>
              <a:t>کسب توانايی درک و تجسم احجام و دخل و تصرف در آنها.</a:t>
            </a:r>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899" name="Rectangle 3"/>
          <p:cNvSpPr>
            <a:spLocks noChangeArrowheads="1"/>
          </p:cNvSpPr>
          <p:nvPr/>
        </p:nvSpPr>
        <p:spPr bwMode="auto">
          <a:xfrm>
            <a:off x="571500" y="549275"/>
            <a:ext cx="79613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i="1" dirty="0">
              <a:solidFill>
                <a:srgbClr val="CC0000"/>
              </a:solidFill>
              <a:latin typeface="Times New Roman" pitchFamily="18" charset="0"/>
              <a:cs typeface="Lotus" pitchFamily="2" charset="-78"/>
            </a:endParaRPr>
          </a:p>
          <a:p>
            <a:pPr algn="justLow" rtl="1"/>
            <a:r>
              <a:rPr lang="fa-IR" altLang="fa-IR" sz="2500" b="1" i="1" dirty="0">
                <a:solidFill>
                  <a:srgbClr val="CC0000"/>
                </a:solidFill>
                <a:latin typeface="Times New Roman" pitchFamily="18" charset="0"/>
                <a:cs typeface="Lotus" pitchFamily="2" charset="-78"/>
              </a:rPr>
              <a:t>ن</a:t>
            </a:r>
            <a:r>
              <a:rPr lang="ar-SA" altLang="fa-IR" sz="2500" b="1" i="1" dirty="0">
                <a:solidFill>
                  <a:srgbClr val="CC0000"/>
                </a:solidFill>
                <a:latin typeface="Times New Roman" pitchFamily="18" charset="0"/>
                <a:cs typeface="Lotus" pitchFamily="2" charset="-78"/>
              </a:rPr>
              <a:t>قاله</a:t>
            </a:r>
            <a:endParaRPr lang="en-US" altLang="fa-IR" sz="2500" b="1" i="1" dirty="0">
              <a:solidFill>
                <a:srgbClr val="CC0000"/>
              </a:solidFill>
              <a:latin typeface="Times New Roman" pitchFamily="18" charset="0"/>
              <a:cs typeface="Lotus" pitchFamily="2" charset="-78"/>
            </a:endParaRPr>
          </a:p>
          <a:p>
            <a:pPr algn="justLow" rtl="1"/>
            <a:endParaRPr lang="en-US" altLang="fa-IR" sz="2500" b="1" i="1" dirty="0">
              <a:solidFill>
                <a:srgbClr val="CC0000"/>
              </a:solidFill>
              <a:latin typeface="Times New Roman" pitchFamily="18" charset="0"/>
              <a:cs typeface="Lotus" pitchFamily="2" charset="-78"/>
            </a:endParaRPr>
          </a:p>
          <a:p>
            <a:pPr algn="justLow" rtl="1"/>
            <a:r>
              <a:rPr lang="en-US" altLang="fa-IR" sz="2100" dirty="0">
                <a:latin typeface="Times New Roman" pitchFamily="18" charset="0"/>
                <a:cs typeface="Lotus" pitchFamily="2" charset="-78"/>
              </a:rPr>
              <a:t> </a:t>
            </a:r>
            <a:r>
              <a:rPr lang="ar-SA" altLang="fa-IR" sz="2100" b="1" dirty="0">
                <a:solidFill>
                  <a:srgbClr val="3333FF"/>
                </a:solidFill>
                <a:latin typeface="Times New Roman" pitchFamily="18" charset="0"/>
                <a:cs typeface="Lotus" pitchFamily="2" charset="-78"/>
              </a:rPr>
              <a:t>از نقاله براي اندازه گيري يا ترسيم زواياي مختلف استفاده مي شود كه مي تواند به شكل دايره كامل با 360 درجه يا</a:t>
            </a:r>
            <a:r>
              <a:rPr lang="en-US" altLang="fa-IR" sz="2100" b="1" dirty="0">
                <a:solidFill>
                  <a:srgbClr val="3333FF"/>
                </a:solidFill>
                <a:latin typeface="Times New Roman" pitchFamily="18" charset="0"/>
                <a:cs typeface="Lotus" pitchFamily="2" charset="-78"/>
              </a:rPr>
              <a:t> G 400 </a:t>
            </a:r>
            <a:r>
              <a:rPr lang="ar-SA" altLang="fa-IR" sz="2100" b="1" dirty="0">
                <a:solidFill>
                  <a:srgbClr val="3333FF"/>
                </a:solidFill>
                <a:latin typeface="Times New Roman" pitchFamily="18" charset="0"/>
                <a:cs typeface="Lotus" pitchFamily="2" charset="-78"/>
              </a:rPr>
              <a:t>گردد و يا نيم دايره 180 درجه يا</a:t>
            </a:r>
            <a:r>
              <a:rPr lang="en-US" altLang="fa-IR" sz="2100" b="1" dirty="0">
                <a:solidFill>
                  <a:srgbClr val="3333FF"/>
                </a:solidFill>
                <a:latin typeface="Times New Roman" pitchFamily="18" charset="0"/>
                <a:cs typeface="Lotus" pitchFamily="2" charset="-78"/>
              </a:rPr>
              <a:t> G 200 </a:t>
            </a:r>
            <a:r>
              <a:rPr lang="ar-SA" altLang="fa-IR" sz="2100" b="1" dirty="0">
                <a:solidFill>
                  <a:srgbClr val="3333FF"/>
                </a:solidFill>
                <a:latin typeface="Times New Roman" pitchFamily="18" charset="0"/>
                <a:cs typeface="Lotus" pitchFamily="2" charset="-78"/>
              </a:rPr>
              <a:t>باشد. ضمناً تقاله در انواع فلزي و پلاستيكي به چشم مي خورد كه نوع پلاستيكي آن داراي دقت و كارائي بالاتري است. جهت تبديل گراد </a:t>
            </a:r>
            <a:r>
              <a:rPr lang="fa-IR" altLang="fa-IR" sz="2100" b="1" dirty="0" smtClean="0">
                <a:solidFill>
                  <a:srgbClr val="3333FF"/>
                </a:solidFill>
                <a:latin typeface="Times New Roman" pitchFamily="18" charset="0"/>
                <a:cs typeface="Lotus" pitchFamily="2" charset="-78"/>
              </a:rPr>
              <a:t>به</a:t>
            </a:r>
            <a:r>
              <a:rPr lang="ar-SA" altLang="fa-IR" sz="2100" b="1" dirty="0" smtClean="0">
                <a:solidFill>
                  <a:srgbClr val="3333FF"/>
                </a:solidFill>
                <a:latin typeface="Times New Roman" pitchFamily="18" charset="0"/>
                <a:cs typeface="Lotus" pitchFamily="2" charset="-78"/>
              </a:rPr>
              <a:t> </a:t>
            </a:r>
            <a:r>
              <a:rPr lang="ar-SA" altLang="fa-IR" sz="2100" b="1" dirty="0">
                <a:solidFill>
                  <a:srgbClr val="3333FF"/>
                </a:solidFill>
                <a:latin typeface="Times New Roman" pitchFamily="18" charset="0"/>
                <a:cs typeface="Lotus" pitchFamily="2" charset="-78"/>
              </a:rPr>
              <a:t>درجه مي توان عدد گرادي را در </a:t>
            </a:r>
            <a:r>
              <a:rPr lang="ar-SA" altLang="fa-IR" sz="2100" b="1" dirty="0" smtClean="0">
                <a:solidFill>
                  <a:srgbClr val="3333FF"/>
                </a:solidFill>
                <a:latin typeface="Times New Roman" pitchFamily="18" charset="0"/>
                <a:cs typeface="Lotus" pitchFamily="2" charset="-78"/>
              </a:rPr>
              <a:t>0/9 </a:t>
            </a:r>
            <a:r>
              <a:rPr lang="ar-SA" altLang="fa-IR" sz="2100" b="1" dirty="0">
                <a:solidFill>
                  <a:srgbClr val="3333FF"/>
                </a:solidFill>
                <a:latin typeface="Times New Roman" pitchFamily="18" charset="0"/>
                <a:cs typeface="Lotus" pitchFamily="2" charset="-78"/>
              </a:rPr>
              <a:t>ضرب نمود، حاصل درجه همان گراد است</a:t>
            </a:r>
            <a:r>
              <a:rPr lang="en-US" altLang="fa-IR" sz="2100" b="1" dirty="0">
                <a:solidFill>
                  <a:srgbClr val="3333FF"/>
                </a:solidFill>
                <a:latin typeface="Times New Roman" pitchFamily="18" charset="0"/>
                <a:cs typeface="Lotus" pitchFamily="2" charset="-78"/>
              </a:rPr>
              <a:t>.</a:t>
            </a:r>
          </a:p>
          <a:p>
            <a:pPr algn="justLow" rtl="1"/>
            <a:endParaRPr lang="en-US" altLang="fa-IR" sz="2100" b="1" dirty="0">
              <a:solidFill>
                <a:srgbClr val="3333FF"/>
              </a:solidFill>
              <a:latin typeface="Times New Roman" pitchFamily="18" charset="0"/>
              <a:cs typeface="Lotus" pitchFamily="2" charset="-78"/>
            </a:endParaRPr>
          </a:p>
          <a:p>
            <a:pPr algn="justLow" rtl="1"/>
            <a:endParaRPr lang="en-US" altLang="fa-IR" b="1" dirty="0">
              <a:solidFill>
                <a:srgbClr val="3333FF"/>
              </a:solidFill>
            </a:endParaRPr>
          </a:p>
        </p:txBody>
      </p:sp>
      <p:pic>
        <p:nvPicPr>
          <p:cNvPr id="336900" name="Picture 4" descr="0001   64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500438"/>
            <a:ext cx="3024188" cy="2427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73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1" name="Rectangle 3"/>
          <p:cNvSpPr>
            <a:spLocks noChangeArrowheads="1"/>
          </p:cNvSpPr>
          <p:nvPr/>
        </p:nvSpPr>
        <p:spPr bwMode="auto">
          <a:xfrm>
            <a:off x="611188" y="692150"/>
            <a:ext cx="76422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100" b="1">
                <a:solidFill>
                  <a:srgbClr val="CC0000"/>
                </a:solidFill>
                <a:cs typeface="Lotus" pitchFamily="2" charset="-78"/>
              </a:rPr>
              <a:t>حل</a:t>
            </a:r>
            <a:r>
              <a:rPr lang="en-US" altLang="fa-IR" sz="2100" b="1">
                <a:solidFill>
                  <a:srgbClr val="CC0000"/>
                </a:solidFill>
                <a:cs typeface="Lotus" pitchFamily="2" charset="-78"/>
              </a:rPr>
              <a:t>:</a:t>
            </a:r>
            <a:endParaRPr lang="en-US" altLang="fa-IR" sz="2100" b="1">
              <a:solidFill>
                <a:srgbClr val="3333FF"/>
              </a:solidFill>
              <a:cs typeface="Lotus" pitchFamily="2" charset="-78"/>
            </a:endParaRPr>
          </a:p>
          <a:p>
            <a:pPr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1</a:t>
            </a:r>
            <a:r>
              <a:rPr lang="fa-IR" altLang="fa-IR" sz="2000" b="1">
                <a:solidFill>
                  <a:srgbClr val="3333FF"/>
                </a:solidFill>
                <a:cs typeface="Lotus" pitchFamily="2" charset="-78"/>
              </a:rPr>
              <a:t>) </a:t>
            </a:r>
            <a:r>
              <a:rPr lang="ar-SA" altLang="fa-IR" sz="2000" b="1">
                <a:solidFill>
                  <a:srgbClr val="3333FF"/>
                </a:solidFill>
                <a:cs typeface="Lotus" pitchFamily="2" charset="-78"/>
              </a:rPr>
              <a:t>يك صفحه نيمرخ از اين دو خط مي گذرانيم</a:t>
            </a:r>
            <a:r>
              <a:rPr lang="en-US" altLang="fa-IR" sz="2000" b="1">
                <a:solidFill>
                  <a:srgbClr val="3333FF"/>
                </a:solidFill>
                <a:cs typeface="Lotus" pitchFamily="2" charset="-78"/>
              </a:rPr>
              <a:t> </a:t>
            </a:r>
            <a:r>
              <a:rPr lang="fa-IR" altLang="fa-IR" sz="2000" b="1">
                <a:solidFill>
                  <a:srgbClr val="3333FF"/>
                </a:solidFill>
                <a:cs typeface="Lotus" pitchFamily="2" charset="-78"/>
              </a:rPr>
              <a:t>اين </a:t>
            </a:r>
            <a:r>
              <a:rPr lang="ar-SA" altLang="fa-IR" sz="2000" b="1">
                <a:solidFill>
                  <a:srgbClr val="3333FF"/>
                </a:solidFill>
              </a:rPr>
              <a:t>صفحه</a:t>
            </a:r>
            <a:r>
              <a:rPr lang="fa-IR" altLang="fa-IR" sz="2000" b="1">
                <a:solidFill>
                  <a:srgbClr val="3333FF"/>
                </a:solidFill>
              </a:rPr>
              <a:t> تصا وير </a:t>
            </a:r>
            <a:r>
              <a:rPr lang="ar-SA" altLang="fa-IR" sz="2000" b="1">
                <a:solidFill>
                  <a:srgbClr val="3333FF"/>
                </a:solidFill>
              </a:rPr>
              <a:t>دو خط</a:t>
            </a:r>
            <a:r>
              <a:rPr lang="ar-SA" altLang="fa-IR" sz="2000" b="1"/>
              <a:t> </a:t>
            </a:r>
            <a:r>
              <a:rPr lang="en-US" altLang="fa-IR" sz="2000" b="1">
                <a:solidFill>
                  <a:srgbClr val="3333FF"/>
                </a:solidFill>
              </a:rPr>
              <a:t>L</a:t>
            </a:r>
            <a:r>
              <a:rPr lang="fa-IR" altLang="fa-IR" sz="2000" b="1">
                <a:solidFill>
                  <a:srgbClr val="3333FF"/>
                </a:solidFill>
              </a:rPr>
              <a:t>و </a:t>
            </a:r>
            <a:r>
              <a:rPr lang="en-US" altLang="fa-IR" sz="2000" b="1">
                <a:solidFill>
                  <a:srgbClr val="3333FF"/>
                </a:solidFill>
              </a:rPr>
              <a:t>D</a:t>
            </a:r>
            <a:r>
              <a:rPr lang="fa-IR" altLang="fa-IR" sz="2000" b="1">
                <a:solidFill>
                  <a:srgbClr val="3333FF"/>
                </a:solidFill>
              </a:rPr>
              <a:t>(</a:t>
            </a:r>
            <a:r>
              <a:rPr lang="en-US" altLang="fa-IR" sz="2000" b="1">
                <a:solidFill>
                  <a:srgbClr val="3333FF"/>
                </a:solidFill>
              </a:rPr>
              <a:t>dd'</a:t>
            </a:r>
            <a:r>
              <a:rPr lang="fa-IR" altLang="fa-IR" sz="2000" b="1"/>
              <a:t> </a:t>
            </a:r>
            <a:r>
              <a:rPr lang="fa-IR" altLang="fa-IR" sz="2000" b="1">
                <a:solidFill>
                  <a:srgbClr val="3333FF"/>
                </a:solidFill>
              </a:rPr>
              <a:t>و</a:t>
            </a:r>
            <a:endParaRPr lang="en-US" altLang="fa-IR" sz="2000" b="1">
              <a:solidFill>
                <a:srgbClr val="3333FF"/>
              </a:solidFill>
            </a:endParaRPr>
          </a:p>
          <a:p>
            <a:pPr rtl="1">
              <a:spcBef>
                <a:spcPts val="500"/>
              </a:spcBef>
              <a:spcAft>
                <a:spcPts val="500"/>
              </a:spcAft>
              <a:buClr>
                <a:srgbClr val="333333"/>
              </a:buClr>
              <a:buFont typeface="Arial" pitchFamily="34" charset="0"/>
              <a:buNone/>
            </a:pPr>
            <a:r>
              <a:rPr lang="fa-IR" altLang="fa-IR" sz="2000" b="1">
                <a:solidFill>
                  <a:srgbClr val="3333FF"/>
                </a:solidFill>
              </a:rPr>
              <a:t> </a:t>
            </a:r>
            <a:r>
              <a:rPr lang="en-US" altLang="fa-IR" sz="2000" b="1">
                <a:solidFill>
                  <a:srgbClr val="3333FF"/>
                </a:solidFill>
              </a:rPr>
              <a:t>ll'</a:t>
            </a:r>
            <a:r>
              <a:rPr lang="fa-IR" altLang="fa-IR" sz="2000" b="1">
                <a:solidFill>
                  <a:srgbClr val="3333FF"/>
                </a:solidFill>
              </a:rPr>
              <a:t>)</a:t>
            </a:r>
            <a:r>
              <a:rPr lang="fa-IR" altLang="fa-IR" sz="2000" b="1">
                <a:solidFill>
                  <a:srgbClr val="3333FF"/>
                </a:solidFill>
                <a:cs typeface="Lotus" pitchFamily="2" charset="-78"/>
              </a:rPr>
              <a:t>را در </a:t>
            </a:r>
            <a:r>
              <a:rPr lang="ar-SA" altLang="fa-IR" sz="2000" b="1">
                <a:solidFill>
                  <a:srgbClr val="3333FF"/>
                </a:solidFill>
              </a:rPr>
              <a:t>نق</a:t>
            </a:r>
            <a:r>
              <a:rPr lang="fa-IR" altLang="fa-IR" sz="2000" b="1">
                <a:solidFill>
                  <a:srgbClr val="3333FF"/>
                </a:solidFill>
              </a:rPr>
              <a:t>ا</a:t>
            </a:r>
            <a:r>
              <a:rPr lang="ar-SA" altLang="fa-IR" sz="2000" b="1">
                <a:solidFill>
                  <a:srgbClr val="3333FF"/>
                </a:solidFill>
              </a:rPr>
              <a:t>ط</a:t>
            </a:r>
            <a:r>
              <a:rPr lang="fa-IR" altLang="fa-IR" sz="2000" b="1">
                <a:solidFill>
                  <a:srgbClr val="3333FF"/>
                </a:solidFill>
              </a:rPr>
              <a:t> </a:t>
            </a:r>
            <a:r>
              <a:rPr lang="en-US" altLang="fa-IR" sz="2000" b="1">
                <a:solidFill>
                  <a:srgbClr val="3333FF"/>
                </a:solidFill>
              </a:rPr>
              <a:t>mm'</a:t>
            </a:r>
            <a:r>
              <a:rPr lang="fa-IR" altLang="fa-IR" sz="2000" b="1"/>
              <a:t> </a:t>
            </a:r>
            <a:r>
              <a:rPr lang="fa-IR" altLang="fa-IR" sz="2000" b="1">
                <a:solidFill>
                  <a:srgbClr val="3333FF"/>
                </a:solidFill>
              </a:rPr>
              <a:t>و </a:t>
            </a:r>
            <a:r>
              <a:rPr lang="en-US" altLang="fa-IR" sz="2000" b="1">
                <a:solidFill>
                  <a:srgbClr val="3333FF"/>
                </a:solidFill>
              </a:rPr>
              <a:t>nn'</a:t>
            </a:r>
            <a:r>
              <a:rPr lang="fa-IR" altLang="fa-IR" sz="2000" b="1"/>
              <a:t> </a:t>
            </a:r>
            <a:r>
              <a:rPr lang="fa-IR" altLang="fa-IR" sz="2000" b="1">
                <a:solidFill>
                  <a:srgbClr val="3333FF"/>
                </a:solidFill>
              </a:rPr>
              <a:t>قطع مي كند</a:t>
            </a:r>
            <a:endParaRPr lang="en-US" altLang="fa-IR" sz="2000" b="1">
              <a:solidFill>
                <a:srgbClr val="3333FF"/>
              </a:solidFill>
              <a:cs typeface="Lotus" pitchFamily="2" charset="-78"/>
            </a:endParaRPr>
          </a:p>
          <a:p>
            <a:pPr rtl="1">
              <a:buClr>
                <a:srgbClr val="333333"/>
              </a:buClr>
              <a:buFont typeface="Arial" pitchFamily="34" charset="0"/>
              <a:buNone/>
            </a:pPr>
            <a:r>
              <a:rPr lang="fa-IR" altLang="fa-IR" sz="2000" b="1">
                <a:solidFill>
                  <a:srgbClr val="3333FF"/>
                </a:solidFill>
                <a:cs typeface="Lotus" pitchFamily="2" charset="-78"/>
              </a:rPr>
              <a:t>2) </a:t>
            </a:r>
            <a:r>
              <a:rPr lang="ar-SA" altLang="fa-IR" sz="2000" b="1">
                <a:solidFill>
                  <a:srgbClr val="3333FF"/>
                </a:solidFill>
                <a:cs typeface="Lotus" pitchFamily="2" charset="-78"/>
              </a:rPr>
              <a:t>دو </a:t>
            </a:r>
            <a:r>
              <a:rPr lang="ar-SA" altLang="fa-IR" sz="2000" b="1">
                <a:solidFill>
                  <a:srgbClr val="3333FF"/>
                </a:solidFill>
              </a:rPr>
              <a:t>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و</a:t>
            </a:r>
            <a:r>
              <a:rPr lang="en-US" altLang="fa-IR" sz="2000" b="1">
                <a:solidFill>
                  <a:srgbClr val="3333FF"/>
                </a:solidFill>
                <a:cs typeface="Lotus" pitchFamily="2" charset="-78"/>
              </a:rPr>
              <a:t> m' </a:t>
            </a:r>
            <a:r>
              <a:rPr lang="ar-SA" altLang="fa-IR" sz="2000" b="1">
                <a:solidFill>
                  <a:srgbClr val="3333FF"/>
                </a:solidFill>
                <a:cs typeface="Lotus" pitchFamily="2" charset="-78"/>
              </a:rPr>
              <a:t>را تسطيح كرده تا دو نقطه</a:t>
            </a:r>
            <a:r>
              <a:rPr lang="en-US" altLang="fa-IR" sz="2000" b="1">
                <a:solidFill>
                  <a:srgbClr val="3333FF"/>
                </a:solidFill>
                <a:cs typeface="Lotus" pitchFamily="2" charset="-78"/>
              </a:rPr>
              <a:t> M </a:t>
            </a:r>
            <a:r>
              <a:rPr lang="ar-SA" altLang="fa-IR" sz="2000" b="1">
                <a:solidFill>
                  <a:srgbClr val="3333FF"/>
                </a:solidFill>
                <a:cs typeface="Lotus" pitchFamily="2" charset="-78"/>
              </a:rPr>
              <a:t>و</a:t>
            </a:r>
            <a:r>
              <a:rPr lang="en-US" altLang="fa-IR" sz="2000" b="1">
                <a:solidFill>
                  <a:srgbClr val="3333FF"/>
                </a:solidFill>
                <a:cs typeface="Lotus" pitchFamily="2" charset="-78"/>
              </a:rPr>
              <a:t> N</a:t>
            </a:r>
            <a:r>
              <a:rPr lang="ar-SA" altLang="fa-IR" sz="2000" b="1">
                <a:solidFill>
                  <a:srgbClr val="3333FF"/>
                </a:solidFill>
                <a:cs typeface="Lotus" pitchFamily="2" charset="-78"/>
              </a:rPr>
              <a:t>به دست آيد</a:t>
            </a:r>
            <a:r>
              <a:rPr lang="en-US" altLang="fa-IR" sz="2000" b="1">
                <a:solidFill>
                  <a:srgbClr val="3333FF"/>
                </a:solidFill>
                <a:cs typeface="Lotus" pitchFamily="2" charset="-78"/>
              </a:rPr>
              <a:t>. </a:t>
            </a:r>
          </a:p>
          <a:p>
            <a:pPr rtl="1">
              <a:buClr>
                <a:srgbClr val="333333"/>
              </a:buClr>
              <a:buFont typeface="Arial" pitchFamily="34" charset="0"/>
              <a:buNone/>
            </a:pPr>
            <a:r>
              <a:rPr lang="fa-IR" altLang="fa-IR" sz="2000" b="1">
                <a:solidFill>
                  <a:srgbClr val="3333FF"/>
                </a:solidFill>
                <a:cs typeface="Lotus" pitchFamily="2" charset="-78"/>
              </a:rPr>
              <a:t>3) </a:t>
            </a:r>
            <a:r>
              <a:rPr lang="ar-SA" altLang="fa-IR" sz="2000" b="1">
                <a:solidFill>
                  <a:srgbClr val="3333FF"/>
                </a:solidFill>
                <a:cs typeface="Lotus" pitchFamily="2" charset="-78"/>
              </a:rPr>
              <a:t>از امتداد خط</a:t>
            </a:r>
            <a:r>
              <a:rPr lang="en-US" altLang="fa-IR" sz="2000" b="1">
                <a:solidFill>
                  <a:srgbClr val="3333FF"/>
                </a:solidFill>
                <a:cs typeface="Lotus" pitchFamily="2" charset="-78"/>
              </a:rPr>
              <a:t> N </a:t>
            </a:r>
            <a:r>
              <a:rPr lang="ar-SA" altLang="fa-IR" sz="2000" b="1">
                <a:solidFill>
                  <a:srgbClr val="3333FF"/>
                </a:solidFill>
                <a:cs typeface="Lotus" pitchFamily="2" charset="-78"/>
              </a:rPr>
              <a:t>و</a:t>
            </a:r>
            <a:r>
              <a:rPr lang="en-US" altLang="fa-IR" sz="2000" b="1">
                <a:solidFill>
                  <a:srgbClr val="3333FF"/>
                </a:solidFill>
                <a:cs typeface="Lotus" pitchFamily="2" charset="-78"/>
              </a:rPr>
              <a:t> M </a:t>
            </a:r>
            <a:r>
              <a:rPr lang="ar-SA" altLang="fa-IR" sz="2000" b="1">
                <a:solidFill>
                  <a:srgbClr val="3333FF"/>
                </a:solidFill>
                <a:cs typeface="Lotus" pitchFamily="2" charset="-78"/>
              </a:rPr>
              <a:t>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نقطه</a:t>
            </a:r>
            <a:r>
              <a:rPr lang="en-US" altLang="fa-IR" sz="2000" b="1">
                <a:solidFill>
                  <a:srgbClr val="3333FF"/>
                </a:solidFill>
                <a:cs typeface="Lotus" pitchFamily="2" charset="-78"/>
              </a:rPr>
              <a:t> o </a:t>
            </a:r>
            <a:r>
              <a:rPr lang="ar-SA" altLang="fa-IR" sz="2000" b="1">
                <a:solidFill>
                  <a:srgbClr val="3333FF"/>
                </a:solidFill>
                <a:cs typeface="Lotus" pitchFamily="2" charset="-78"/>
              </a:rPr>
              <a:t>به دست مي آيد</a:t>
            </a:r>
            <a:r>
              <a:rPr lang="en-US" altLang="fa-IR" sz="2000" b="1">
                <a:solidFill>
                  <a:srgbClr val="3333FF"/>
                </a:solidFill>
                <a:cs typeface="Lotus" pitchFamily="2" charset="-78"/>
              </a:rPr>
              <a:t>. </a:t>
            </a:r>
          </a:p>
          <a:p>
            <a:pPr rtl="1">
              <a:buClr>
                <a:srgbClr val="333333"/>
              </a:buClr>
              <a:buFont typeface="Arial" pitchFamily="34" charset="0"/>
              <a:buNone/>
            </a:pPr>
            <a:r>
              <a:rPr lang="fa-IR" altLang="fa-IR" sz="2000" b="1">
                <a:solidFill>
                  <a:srgbClr val="3333FF"/>
                </a:solidFill>
                <a:cs typeface="Lotus" pitchFamily="2" charset="-78"/>
              </a:rPr>
              <a:t>4) </a:t>
            </a:r>
            <a:r>
              <a:rPr lang="ar-SA" altLang="fa-IR" sz="2000" b="1">
                <a:solidFill>
                  <a:srgbClr val="3333FF"/>
                </a:solidFill>
                <a:cs typeface="Lotus" pitchFamily="2" charset="-78"/>
              </a:rPr>
              <a:t>قرينه خط</a:t>
            </a:r>
            <a:r>
              <a:rPr lang="en-US" altLang="fa-IR" sz="2000" b="1">
                <a:solidFill>
                  <a:srgbClr val="3333FF"/>
                </a:solidFill>
                <a:cs typeface="Lotus" pitchFamily="2" charset="-78"/>
              </a:rPr>
              <a:t> </a:t>
            </a:r>
            <a:r>
              <a:rPr lang="en-US" altLang="fa-IR" sz="2000" b="1">
                <a:solidFill>
                  <a:srgbClr val="3333FF"/>
                </a:solidFill>
              </a:rPr>
              <a:t>αP</a:t>
            </a:r>
            <a:r>
              <a:rPr lang="en-US" altLang="fa-IR" sz="2000" b="1">
                <a:solidFill>
                  <a:srgbClr val="3333FF"/>
                </a:solidFill>
                <a:cs typeface="Lotus" pitchFamily="2" charset="-78"/>
              </a:rPr>
              <a:t> </a:t>
            </a:r>
            <a:r>
              <a:rPr lang="ar-SA" altLang="fa-IR" sz="2000" b="1">
                <a:solidFill>
                  <a:srgbClr val="3333FF"/>
                </a:solidFill>
                <a:cs typeface="Lotus" pitchFamily="2" charset="-78"/>
              </a:rPr>
              <a:t>را نسبت به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رسم مي كنيم</a:t>
            </a:r>
            <a:r>
              <a:rPr lang="en-US" altLang="fa-IR" sz="2000" b="1">
                <a:solidFill>
                  <a:srgbClr val="3333FF"/>
                </a:solidFill>
                <a:cs typeface="Lotus" pitchFamily="2" charset="-78"/>
              </a:rPr>
              <a:t> </a:t>
            </a:r>
            <a:r>
              <a:rPr lang="en-US" altLang="fa-IR" sz="2000" b="1">
                <a:solidFill>
                  <a:srgbClr val="3333FF"/>
                </a:solidFill>
              </a:rPr>
              <a:t>αQ'</a:t>
            </a:r>
            <a:r>
              <a:rPr lang="en-US" altLang="fa-IR" sz="2000" b="1">
                <a:solidFill>
                  <a:srgbClr val="3333FF"/>
                </a:solidFill>
                <a:cs typeface="Lotus" pitchFamily="2" charset="-78"/>
              </a:rPr>
              <a:t> </a:t>
            </a:r>
            <a:r>
              <a:rPr lang="ar-SA" altLang="fa-IR" sz="2000" b="1">
                <a:solidFill>
                  <a:srgbClr val="3333FF"/>
                </a:solidFill>
                <a:cs typeface="Lotus" pitchFamily="2" charset="-78"/>
              </a:rPr>
              <a:t>به دست مي آيد</a:t>
            </a:r>
            <a:r>
              <a:rPr lang="en-US" altLang="fa-IR" sz="2000" b="1">
                <a:solidFill>
                  <a:srgbClr val="3333FF"/>
                </a:solidFill>
                <a:cs typeface="Lotus" pitchFamily="2" charset="-78"/>
              </a:rPr>
              <a:t>. </a:t>
            </a:r>
          </a:p>
          <a:p>
            <a:pPr rtl="1">
              <a:spcBef>
                <a:spcPts val="500"/>
              </a:spcBef>
              <a:spcAft>
                <a:spcPts val="500"/>
              </a:spcAft>
            </a:pPr>
            <a:r>
              <a:rPr lang="fa-IR" altLang="fa-IR" sz="2000" b="1">
                <a:solidFill>
                  <a:srgbClr val="3333FF"/>
                </a:solidFill>
                <a:cs typeface="Lotus" pitchFamily="2" charset="-78"/>
              </a:rPr>
              <a:t>5) </a:t>
            </a:r>
            <a:r>
              <a:rPr lang="ar-SA" altLang="fa-IR" sz="2000" b="1">
                <a:solidFill>
                  <a:srgbClr val="3333FF"/>
                </a:solidFill>
                <a:cs typeface="Lotus" pitchFamily="2" charset="-78"/>
              </a:rPr>
              <a:t>بدين ترتيب صفحه</a:t>
            </a:r>
            <a:r>
              <a:rPr lang="en-US" altLang="fa-IR" sz="2000" b="1">
                <a:solidFill>
                  <a:srgbClr val="3333FF"/>
                </a:solidFill>
              </a:rPr>
              <a:t> PαQ'</a:t>
            </a:r>
            <a:r>
              <a:rPr lang="en-US" altLang="fa-IR" sz="2000" b="1"/>
              <a:t> </a:t>
            </a:r>
            <a:r>
              <a:rPr lang="ar-SA" altLang="fa-IR" sz="2000" b="1">
                <a:solidFill>
                  <a:srgbClr val="3333FF"/>
                </a:solidFill>
                <a:cs typeface="Lotus" pitchFamily="2" charset="-78"/>
              </a:rPr>
              <a:t>رسم مي شود</a:t>
            </a:r>
            <a:r>
              <a:rPr lang="en-US" altLang="fa-IR" sz="2000" b="1">
                <a:solidFill>
                  <a:srgbClr val="3333FF"/>
                </a:solidFill>
                <a:cs typeface="Lotus" pitchFamily="2" charset="-78"/>
              </a:rPr>
              <a:t>.</a:t>
            </a:r>
          </a:p>
          <a:p>
            <a:pPr rtl="1"/>
            <a:endParaRPr lang="en-US" altLang="fa-IR" sz="2000" b="1">
              <a:solidFill>
                <a:srgbClr val="3333FF"/>
              </a:solidFill>
            </a:endParaRPr>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75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2756" name="Object 4"/>
          <p:cNvGraphicFramePr>
            <a:graphicFrameLocks noGrp="1" noChangeAspect="1"/>
          </p:cNvGraphicFramePr>
          <p:nvPr>
            <p:ph/>
          </p:nvPr>
        </p:nvGraphicFramePr>
        <p:xfrm>
          <a:off x="1187450" y="333375"/>
          <a:ext cx="6126163" cy="6265863"/>
        </p:xfrm>
        <a:graphic>
          <a:graphicData uri="http://schemas.openxmlformats.org/presentationml/2006/ole">
            <mc:AlternateContent xmlns:mc="http://schemas.openxmlformats.org/markup-compatibility/2006">
              <mc:Choice xmlns:v="urn:schemas-microsoft-com:vml" Requires="v">
                <p:oleObj spid="_x0000_s842762"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6745" t="12010" r="45621" b="20648"/>
                      <a:stretch>
                        <a:fillRect/>
                      </a:stretch>
                    </p:blipFill>
                    <p:spPr bwMode="auto">
                      <a:xfrm>
                        <a:off x="1187450" y="333375"/>
                        <a:ext cx="6126163" cy="626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3779" name="Rectangle 3"/>
          <p:cNvSpPr>
            <a:spLocks noChangeArrowheads="1"/>
          </p:cNvSpPr>
          <p:nvPr/>
        </p:nvSpPr>
        <p:spPr bwMode="auto">
          <a:xfrm>
            <a:off x="539750" y="692150"/>
            <a:ext cx="813593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i="1">
                <a:solidFill>
                  <a:srgbClr val="CC0000"/>
                </a:solidFill>
                <a:cs typeface="Lotus" pitchFamily="2" charset="-78"/>
              </a:rPr>
              <a:t>ج: نمايش صفحه توسط دو خط متقاطع</a:t>
            </a:r>
            <a:endParaRPr lang="fa-IR" altLang="fa-IR" sz="2500" b="1" i="1">
              <a:solidFill>
                <a:srgbClr val="CC0000"/>
              </a:solidFill>
              <a:cs typeface="Lotus" pitchFamily="2" charset="-78"/>
            </a:endParaRPr>
          </a:p>
          <a:p>
            <a:pPr algn="justLow" rtl="1">
              <a:spcBef>
                <a:spcPts val="500"/>
              </a:spcBef>
              <a:spcAft>
                <a:spcPts val="500"/>
              </a:spcAft>
            </a:pPr>
            <a:endParaRPr lang="en-US" altLang="fa-IR" sz="2500" b="1" i="1">
              <a:solidFill>
                <a:srgbClr val="3333FF"/>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در اين حالت نقطه تقاطع و دو نقطه دلخواه از دو خط را انتخاب نموده و</a:t>
            </a:r>
            <a:r>
              <a:rPr lang="en-US" altLang="fa-IR" sz="2100" b="1">
                <a:solidFill>
                  <a:srgbClr val="3333FF"/>
                </a:solidFill>
                <a:cs typeface="Lotus" pitchFamily="2" charset="-78"/>
              </a:rPr>
              <a:t> </a:t>
            </a:r>
            <a:r>
              <a:rPr lang="ar-SA" altLang="fa-IR" sz="2100" b="1">
                <a:solidFill>
                  <a:srgbClr val="3333FF"/>
                </a:solidFill>
                <a:cs typeface="Lotus" pitchFamily="2" charset="-78"/>
              </a:rPr>
              <a:t>همانند سه</a:t>
            </a:r>
            <a:r>
              <a:rPr lang="en-US" altLang="fa-IR" sz="2100" b="1">
                <a:solidFill>
                  <a:srgbClr val="3333FF"/>
                </a:solidFill>
                <a:cs typeface="Lotus" pitchFamily="2" charset="-78"/>
              </a:rPr>
              <a:t> </a:t>
            </a:r>
            <a:r>
              <a:rPr lang="ar-SA" altLang="fa-IR" sz="2100" b="1">
                <a:solidFill>
                  <a:srgbClr val="3333FF"/>
                </a:solidFill>
                <a:cs typeface="Lotus" pitchFamily="2" charset="-78"/>
              </a:rPr>
              <a:t>نقطه واقع در يك استقامت صفحه را رسم مي كنيم</a:t>
            </a:r>
            <a:r>
              <a:rPr lang="en-US" altLang="fa-IR" sz="2100" b="1">
                <a:solidFill>
                  <a:srgbClr val="3333FF"/>
                </a:solidFill>
                <a:cs typeface="Lotus" pitchFamily="2" charset="-78"/>
              </a:rPr>
              <a:t>.</a:t>
            </a:r>
          </a:p>
          <a:p>
            <a:pPr algn="justLow" rtl="1">
              <a:spcBef>
                <a:spcPts val="500"/>
              </a:spcBef>
              <a:spcAft>
                <a:spcPts val="500"/>
              </a:spcAft>
            </a:pPr>
            <a:r>
              <a:rPr lang="ar-SA" altLang="fa-IR" sz="2400" b="1">
                <a:solidFill>
                  <a:srgbClr val="CC0000"/>
                </a:solidFill>
                <a:cs typeface="Lotus" pitchFamily="2" charset="-78"/>
              </a:rPr>
              <a:t>د: نمايش صفحه توسط يك </a:t>
            </a:r>
            <a:r>
              <a:rPr lang="ar-SA" altLang="fa-IR" sz="2400" b="1">
                <a:solidFill>
                  <a:srgbClr val="CC0000"/>
                </a:solidFill>
              </a:rPr>
              <a:t>خط</a:t>
            </a:r>
            <a:r>
              <a:rPr lang="ar-SA" altLang="fa-IR" sz="2400">
                <a:solidFill>
                  <a:srgbClr val="CC0000"/>
                </a:solidFill>
              </a:rPr>
              <a:t> </a:t>
            </a:r>
            <a:r>
              <a:rPr lang="ar-SA" altLang="fa-IR" sz="2400" b="1">
                <a:solidFill>
                  <a:srgbClr val="CC0000"/>
                </a:solidFill>
                <a:cs typeface="Lotus" pitchFamily="2" charset="-78"/>
              </a:rPr>
              <a:t>و يك نقطه در خارج آن</a:t>
            </a:r>
            <a:endParaRPr lang="en-US" altLang="fa-IR" sz="24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در اين حالت نقطه مفروض و دو نقطه از خط را به عنوان نقطه در نظر گرفته و صفحه</a:t>
            </a:r>
            <a:r>
              <a:rPr lang="en-US" altLang="fa-IR" sz="2100" b="1">
                <a:solidFill>
                  <a:srgbClr val="3333FF"/>
                </a:solidFill>
                <a:cs typeface="Lotus" pitchFamily="2" charset="-78"/>
              </a:rPr>
              <a:t> </a:t>
            </a:r>
            <a:r>
              <a:rPr lang="ar-SA" altLang="fa-IR" sz="2100" b="1">
                <a:solidFill>
                  <a:srgbClr val="3333FF"/>
                </a:solidFill>
                <a:cs typeface="Lotus" pitchFamily="2" charset="-78"/>
              </a:rPr>
              <a:t>را رسم مي كنيم</a:t>
            </a:r>
            <a:r>
              <a:rPr lang="en-US" altLang="fa-IR" sz="2100" b="1">
                <a:solidFill>
                  <a:srgbClr val="3333FF"/>
                </a:solidFill>
                <a:cs typeface="Lotus" pitchFamily="2" charset="-78"/>
              </a:rPr>
              <a:t>.</a:t>
            </a:r>
          </a:p>
          <a:p>
            <a:pPr algn="justLow"/>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4803" name="Rectangle 3"/>
          <p:cNvSpPr>
            <a:spLocks noChangeArrowheads="1"/>
          </p:cNvSpPr>
          <p:nvPr/>
        </p:nvSpPr>
        <p:spPr bwMode="auto">
          <a:xfrm>
            <a:off x="250825" y="536575"/>
            <a:ext cx="8497888"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a:solidFill>
                  <a:srgbClr val="CC0000"/>
                </a:solidFill>
                <a:cs typeface="Lotus" pitchFamily="2" charset="-78"/>
              </a:rPr>
              <a:t>رسم صفحه اي موازي صفحه مفروض از نقطه اي در خارج آن</a:t>
            </a:r>
            <a:endParaRPr lang="fa-IR" altLang="fa-IR" sz="2500" b="1">
              <a:solidFill>
                <a:srgbClr val="CC0000"/>
              </a:solidFill>
              <a:cs typeface="Lotus" pitchFamily="2" charset="-78"/>
            </a:endParaRPr>
          </a:p>
          <a:p>
            <a:pPr rtl="1">
              <a:spcBef>
                <a:spcPts val="500"/>
              </a:spcBef>
              <a:spcAft>
                <a:spcPts val="500"/>
              </a:spcAft>
            </a:pPr>
            <a:endParaRPr lang="en-US" altLang="fa-IR" sz="2500" b="1">
              <a:solidFill>
                <a:srgbClr val="CC0000"/>
              </a:solidFill>
              <a:cs typeface="Lotus" pitchFamily="2" charset="-78"/>
            </a:endParaRPr>
          </a:p>
          <a:p>
            <a:pPr rtl="1">
              <a:spcBef>
                <a:spcPts val="500"/>
              </a:spcBef>
              <a:spcAft>
                <a:spcPts val="500"/>
              </a:spcAft>
            </a:pPr>
            <a:r>
              <a:rPr lang="ar-SA" altLang="fa-IR" sz="2000" b="1">
                <a:solidFill>
                  <a:srgbClr val="3333FF"/>
                </a:solidFill>
                <a:cs typeface="Lotus" pitchFamily="2" charset="-78"/>
              </a:rPr>
              <a:t>نقطه</a:t>
            </a:r>
            <a:r>
              <a:rPr lang="en-US" altLang="fa-IR" sz="2000" b="1">
                <a:solidFill>
                  <a:srgbClr val="3333FF"/>
                </a:solidFill>
                <a:cs typeface="Lotus" pitchFamily="2" charset="-78"/>
              </a:rPr>
              <a:t> A </a:t>
            </a:r>
            <a:r>
              <a:rPr lang="ar-SA" altLang="fa-IR" sz="2000" b="1">
                <a:solidFill>
                  <a:srgbClr val="3333FF"/>
                </a:solidFill>
                <a:cs typeface="Lotus" pitchFamily="2" charset="-78"/>
              </a:rPr>
              <a:t>و 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b="1">
                <a:solidFill>
                  <a:srgbClr val="3333FF"/>
                </a:solidFill>
                <a:cs typeface="Lotus" pitchFamily="2" charset="-78"/>
              </a:rPr>
              <a:t> </a:t>
            </a:r>
            <a:r>
              <a:rPr lang="ar-SA" altLang="fa-IR" sz="2000" b="1">
                <a:solidFill>
                  <a:srgbClr val="3333FF"/>
                </a:solidFill>
                <a:cs typeface="Lotus" pitchFamily="2" charset="-78"/>
              </a:rPr>
              <a:t>مفروض است</a:t>
            </a:r>
            <a:r>
              <a:rPr lang="en-US" altLang="fa-IR" sz="2000" b="1">
                <a:solidFill>
                  <a:srgbClr val="3333FF"/>
                </a:solidFill>
                <a:cs typeface="Lotus" pitchFamily="2" charset="-78"/>
              </a:rPr>
              <a:t>.</a:t>
            </a:r>
            <a:endParaRPr lang="fa-IR" altLang="fa-IR" sz="2000" b="1">
              <a:solidFill>
                <a:srgbClr val="3333FF"/>
              </a:solidFill>
              <a:cs typeface="Lotus" pitchFamily="2" charset="-78"/>
            </a:endParaRPr>
          </a:p>
          <a:p>
            <a:pPr algn="justLow" rtl="1">
              <a:spcBef>
                <a:spcPts val="500"/>
              </a:spcBef>
              <a:spcAft>
                <a:spcPts val="500"/>
              </a:spcAft>
            </a:pPr>
            <a:endParaRPr lang="en-US" altLang="fa-IR" sz="2000" b="1">
              <a:solidFill>
                <a:srgbClr val="3333FF"/>
              </a:solidFill>
              <a:cs typeface="Lotus" pitchFamily="2" charset="-78"/>
            </a:endParaRPr>
          </a:p>
          <a:p>
            <a:pPr algn="justLow" rtl="1">
              <a:spcBef>
                <a:spcPts val="500"/>
              </a:spcBef>
              <a:spcAft>
                <a:spcPts val="500"/>
              </a:spcAft>
              <a:buClr>
                <a:srgbClr val="333333"/>
              </a:buClr>
              <a:buFont typeface="Arial" pitchFamily="34" charset="0"/>
              <a:buNone/>
            </a:pPr>
            <a:r>
              <a:rPr lang="fa-IR" altLang="fa-IR" sz="2000" b="1">
                <a:solidFill>
                  <a:srgbClr val="3333FF"/>
                </a:solidFill>
                <a:cs typeface="Lotus" pitchFamily="2" charset="-78"/>
              </a:rPr>
              <a:t>1) </a:t>
            </a:r>
            <a:r>
              <a:rPr lang="ar-SA" altLang="fa-IR" sz="2000" b="1">
                <a:solidFill>
                  <a:srgbClr val="3333FF"/>
                </a:solidFill>
                <a:cs typeface="Lotus" pitchFamily="2" charset="-78"/>
              </a:rPr>
              <a:t>ابتدا تصاوير اين دو را بر روي صفحات تصوير به دست مي آوريم</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2)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خطي موازي</a:t>
            </a:r>
            <a:r>
              <a:rPr lang="en-US" altLang="fa-IR" sz="2000" b="1">
                <a:solidFill>
                  <a:srgbClr val="3333FF"/>
                </a:solidFill>
                <a:cs typeface="Lotus" pitchFamily="2" charset="-78"/>
              </a:rPr>
              <a:t> </a:t>
            </a:r>
            <a:r>
              <a:rPr lang="en-US" altLang="fa-IR" sz="2000" b="1">
                <a:solidFill>
                  <a:srgbClr val="3333FF"/>
                </a:solidFill>
              </a:rPr>
              <a:t>αP</a:t>
            </a:r>
            <a:r>
              <a:rPr lang="en-US" altLang="fa-IR" sz="2000" b="1"/>
              <a:t> </a:t>
            </a:r>
            <a:r>
              <a:rPr lang="ar-SA" altLang="fa-IR" sz="2000" b="1">
                <a:solidFill>
                  <a:srgbClr val="3333FF"/>
                </a:solidFill>
                <a:cs typeface="Lotus" pitchFamily="2" charset="-78"/>
              </a:rPr>
              <a:t>رسم مي كنيم 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قطع</a:t>
            </a:r>
            <a:r>
              <a:rPr lang="en-US" altLang="fa-IR" sz="2000" b="1">
                <a:solidFill>
                  <a:srgbClr val="3333FF"/>
                </a:solidFill>
                <a:cs typeface="Lotus" pitchFamily="2" charset="-78"/>
              </a:rPr>
              <a:t> </a:t>
            </a:r>
            <a:r>
              <a:rPr lang="ar-SA" altLang="fa-IR" sz="2000" b="1">
                <a:solidFill>
                  <a:srgbClr val="3333FF"/>
                </a:solidFill>
                <a:cs typeface="Lotus" pitchFamily="2" charset="-78"/>
              </a:rPr>
              <a:t>كند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3)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عمودي رسم مي كنيم تا افقيه اي كه 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رسم مي شود را در نقطه</a:t>
            </a:r>
            <a:r>
              <a:rPr lang="fa-IR" altLang="fa-IR" sz="2000" b="1">
                <a:solidFill>
                  <a:srgbClr val="3333FF"/>
                </a:solidFill>
                <a:cs typeface="Lotus" pitchFamily="2" charset="-78"/>
              </a:rPr>
              <a:t> </a:t>
            </a:r>
            <a:r>
              <a:rPr lang="en-US" altLang="fa-IR" sz="2000" b="1">
                <a:solidFill>
                  <a:srgbClr val="3333FF"/>
                </a:solidFill>
                <a:cs typeface="Lotus" pitchFamily="2" charset="-78"/>
              </a:rPr>
              <a:t> t'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4)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خطي موازي</a:t>
            </a:r>
            <a:r>
              <a:rPr lang="en-US" altLang="fa-IR" sz="2000" b="1">
                <a:solidFill>
                  <a:srgbClr val="3333FF"/>
                </a:solidFill>
                <a:cs typeface="Lotus" pitchFamily="2" charset="-78"/>
              </a:rPr>
              <a:t> </a:t>
            </a:r>
            <a:r>
              <a:rPr lang="en-US" altLang="fa-IR" sz="2000" b="1">
                <a:solidFill>
                  <a:srgbClr val="3333FF"/>
                </a:solidFill>
              </a:rPr>
              <a:t>αQ'</a:t>
            </a:r>
            <a:r>
              <a:rPr lang="en-US" altLang="fa-IR" sz="2000" b="1"/>
              <a:t> </a:t>
            </a:r>
            <a:r>
              <a:rPr lang="ar-SA" altLang="fa-IR" sz="2000" b="1">
                <a:solidFill>
                  <a:srgbClr val="3333FF"/>
                </a:solidFill>
                <a:cs typeface="Lotus" pitchFamily="2" charset="-78"/>
              </a:rPr>
              <a:t>رسم مي كنيم تا نقطه</a:t>
            </a:r>
            <a:r>
              <a:rPr lang="en-US" altLang="fa-IR" sz="2000" b="1">
                <a:solidFill>
                  <a:srgbClr val="3333FF"/>
                </a:solidFill>
                <a:cs typeface="Lotus" pitchFamily="2" charset="-78"/>
              </a:rPr>
              <a:t> B </a:t>
            </a:r>
            <a:r>
              <a:rPr lang="ar-SA" altLang="fa-IR" sz="2000" b="1">
                <a:solidFill>
                  <a:srgbClr val="3333FF"/>
                </a:solidFill>
                <a:cs typeface="Lotus" pitchFamily="2" charset="-78"/>
              </a:rPr>
              <a:t>به دست آيد</a:t>
            </a:r>
            <a:r>
              <a:rPr lang="en-US" altLang="fa-IR" sz="2000" b="1">
                <a:solidFill>
                  <a:srgbClr val="3333FF"/>
                </a:solidFill>
                <a:cs typeface="Lotus" pitchFamily="2" charset="-78"/>
              </a:rPr>
              <a:t>. </a:t>
            </a:r>
          </a:p>
          <a:p>
            <a:pPr algn="justLow" rtl="1">
              <a:buClr>
                <a:srgbClr val="333333"/>
              </a:buClr>
              <a:buFont typeface="Arial" pitchFamily="34" charset="0"/>
              <a:buNone/>
            </a:pPr>
            <a:r>
              <a:rPr lang="fa-IR" altLang="fa-IR" sz="2000" b="1">
                <a:solidFill>
                  <a:srgbClr val="3333FF"/>
                </a:solidFill>
                <a:cs typeface="Lotus" pitchFamily="2" charset="-78"/>
              </a:rPr>
              <a:t>5)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B </a:t>
            </a:r>
            <a:r>
              <a:rPr lang="ar-SA" altLang="fa-IR" sz="2000" b="1">
                <a:solidFill>
                  <a:srgbClr val="3333FF"/>
                </a:solidFill>
                <a:cs typeface="Lotus" pitchFamily="2" charset="-78"/>
              </a:rPr>
              <a:t>خطي موازي</a:t>
            </a:r>
            <a:r>
              <a:rPr lang="en-US" altLang="fa-IR" sz="2000" b="1">
                <a:solidFill>
                  <a:srgbClr val="3333FF"/>
                </a:solidFill>
                <a:cs typeface="Lotus" pitchFamily="2" charset="-78"/>
              </a:rPr>
              <a:t> </a:t>
            </a:r>
            <a:r>
              <a:rPr lang="en-US" altLang="fa-IR" sz="2000" b="1">
                <a:solidFill>
                  <a:srgbClr val="3333FF"/>
                </a:solidFill>
              </a:rPr>
              <a:t>αP</a:t>
            </a:r>
            <a:r>
              <a:rPr lang="en-US" altLang="fa-IR" sz="2000" b="1">
                <a:solidFill>
                  <a:srgbClr val="3333FF"/>
                </a:solidFill>
                <a:cs typeface="Lotus" pitchFamily="2" charset="-78"/>
              </a:rPr>
              <a:t> </a:t>
            </a:r>
            <a:r>
              <a:rPr lang="ar-SA" altLang="fa-IR" sz="2000" b="1">
                <a:solidFill>
                  <a:srgbClr val="3333FF"/>
                </a:solidFill>
                <a:cs typeface="Lotus" pitchFamily="2" charset="-78"/>
              </a:rPr>
              <a:t>رسم مي كنيم تا</a:t>
            </a:r>
            <a:r>
              <a:rPr lang="en-US" altLang="fa-IR" sz="2000" b="1">
                <a:solidFill>
                  <a:srgbClr val="3333FF"/>
                </a:solidFill>
                <a:cs typeface="Lotus" pitchFamily="2" charset="-78"/>
              </a:rPr>
              <a:t> BR </a:t>
            </a:r>
            <a:r>
              <a:rPr lang="ar-SA" altLang="fa-IR" sz="2000" b="1">
                <a:solidFill>
                  <a:srgbClr val="3333FF"/>
                </a:solidFill>
                <a:cs typeface="Lotus" pitchFamily="2" charset="-78"/>
              </a:rPr>
              <a:t>به دست آيد</a:t>
            </a:r>
            <a:r>
              <a:rPr lang="en-US" altLang="fa-IR" sz="2000" b="1">
                <a:solidFill>
                  <a:srgbClr val="3333FF"/>
                </a:solidFill>
                <a:cs typeface="Lotus" pitchFamily="2" charset="-78"/>
              </a:rPr>
              <a:t>. </a:t>
            </a:r>
          </a:p>
          <a:p>
            <a:pPr algn="justLow" rtl="1">
              <a:spcBef>
                <a:spcPts val="500"/>
              </a:spcBef>
              <a:spcAft>
                <a:spcPts val="500"/>
              </a:spcAft>
            </a:pPr>
            <a:r>
              <a:rPr lang="ar-SA" altLang="fa-IR" sz="2000" b="1">
                <a:solidFill>
                  <a:srgbClr val="3333FF"/>
                </a:solidFill>
                <a:cs typeface="Lotus" pitchFamily="2" charset="-78"/>
              </a:rPr>
              <a:t>بدين ترتيب صفحه</a:t>
            </a:r>
            <a:r>
              <a:rPr lang="en-US" altLang="fa-IR" sz="2000" b="1">
                <a:solidFill>
                  <a:srgbClr val="3333FF"/>
                </a:solidFill>
                <a:cs typeface="Lotus" pitchFamily="2" charset="-78"/>
              </a:rPr>
              <a:t> RBS</a:t>
            </a:r>
            <a:r>
              <a:rPr lang="en-US" altLang="fa-IR" sz="2000" b="1">
                <a:solidFill>
                  <a:srgbClr val="3333FF"/>
                </a:solidFill>
              </a:rPr>
              <a:t>'</a:t>
            </a:r>
            <a:r>
              <a:rPr lang="en-US" altLang="fa-IR" sz="2000" b="1">
                <a:solidFill>
                  <a:srgbClr val="3333FF"/>
                </a:solidFill>
                <a:cs typeface="Lotus" pitchFamily="2" charset="-78"/>
              </a:rPr>
              <a:t> </a:t>
            </a:r>
            <a:r>
              <a:rPr lang="ar-SA" altLang="fa-IR" sz="2000" b="1">
                <a:solidFill>
                  <a:srgbClr val="3333FF"/>
                </a:solidFill>
                <a:cs typeface="Lotus" pitchFamily="2" charset="-78"/>
              </a:rPr>
              <a:t>موازي 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b="1">
                <a:solidFill>
                  <a:srgbClr val="3333FF"/>
                </a:solidFill>
                <a:cs typeface="Lotus" pitchFamily="2" charset="-78"/>
              </a:rPr>
              <a:t> </a:t>
            </a:r>
            <a:r>
              <a:rPr lang="ar-SA" altLang="fa-IR" sz="2000" b="1">
                <a:solidFill>
                  <a:srgbClr val="3333FF"/>
                </a:solidFill>
                <a:cs typeface="Lotus" pitchFamily="2" charset="-78"/>
              </a:rPr>
              <a:t>رسم مي شود</a:t>
            </a:r>
            <a:r>
              <a:rPr lang="en-US" altLang="fa-IR" sz="2000" b="1">
                <a:solidFill>
                  <a:srgbClr val="3333FF"/>
                </a:solidFill>
                <a:cs typeface="Lotus" pitchFamily="2" charset="-78"/>
              </a:rPr>
              <a:t>.</a:t>
            </a:r>
          </a:p>
          <a:p>
            <a:pPr algn="justLow" rtl="1"/>
            <a:endParaRPr lang="en-US" altLang="fa-IR" sz="2000" b="1">
              <a:solidFill>
                <a:srgbClr val="3333FF"/>
              </a:solidFill>
            </a:endParaRPr>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6820" name="Object 4"/>
          <p:cNvGraphicFramePr>
            <a:graphicFrameLocks noGrp="1" noChangeAspect="1"/>
          </p:cNvGraphicFramePr>
          <p:nvPr>
            <p:ph/>
          </p:nvPr>
        </p:nvGraphicFramePr>
        <p:xfrm>
          <a:off x="1114425" y="633413"/>
          <a:ext cx="6553200" cy="5459412"/>
        </p:xfrm>
        <a:graphic>
          <a:graphicData uri="http://schemas.openxmlformats.org/presentationml/2006/ole">
            <mc:AlternateContent xmlns:mc="http://schemas.openxmlformats.org/markup-compatibility/2006">
              <mc:Choice xmlns:v="urn:schemas-microsoft-com:vml" Requires="v">
                <p:oleObj spid="_x0000_s546826" name="AutoCAD Drawing" r:id="rId4" imgW="9220320" imgH="5019840" progId="AutoCAD.Drawing.17">
                  <p:embed/>
                </p:oleObj>
              </mc:Choice>
              <mc:Fallback>
                <p:oleObj name="AutoCAD Drawing" r:id="rId4" imgW="9220320" imgH="501984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8125" t="19739" r="29880" b="15982"/>
                      <a:stretch>
                        <a:fillRect/>
                      </a:stretch>
                    </p:blipFill>
                    <p:spPr bwMode="auto">
                      <a:xfrm>
                        <a:off x="1114425" y="633413"/>
                        <a:ext cx="6553200" cy="545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5827" name="Rectangle 3"/>
          <p:cNvSpPr>
            <a:spLocks noChangeArrowheads="1"/>
          </p:cNvSpPr>
          <p:nvPr/>
        </p:nvSpPr>
        <p:spPr bwMode="auto">
          <a:xfrm>
            <a:off x="468313" y="608013"/>
            <a:ext cx="80740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r" rtl="1">
              <a:spcBef>
                <a:spcPts val="500"/>
              </a:spcBef>
              <a:spcAft>
                <a:spcPts val="500"/>
              </a:spcAft>
            </a:pPr>
            <a:r>
              <a:rPr lang="ar-SA" altLang="fa-IR" sz="2500" b="1" i="1">
                <a:solidFill>
                  <a:srgbClr val="CC0000"/>
                </a:solidFill>
                <a:cs typeface="Lotus" pitchFamily="2" charset="-78"/>
              </a:rPr>
              <a:t>تعيين فصل مشترك خط و صفحه</a:t>
            </a:r>
            <a:endParaRPr lang="en-US" altLang="fa-IR" sz="2500" b="1" i="1">
              <a:solidFill>
                <a:srgbClr val="CC0000"/>
              </a:solidFill>
              <a:cs typeface="Lotus" pitchFamily="2" charset="-78"/>
            </a:endParaRPr>
          </a:p>
          <a:p>
            <a:pPr algn="r" rtl="1">
              <a:spcBef>
                <a:spcPts val="500"/>
              </a:spcBef>
              <a:spcAft>
                <a:spcPts val="500"/>
              </a:spcAft>
            </a:pPr>
            <a:endParaRPr lang="en-US" altLang="fa-IR" sz="2500" b="1" i="1">
              <a:solidFill>
                <a:srgbClr val="CC0000"/>
              </a:solidFill>
              <a:cs typeface="Lotus" pitchFamily="2" charset="-78"/>
            </a:endParaRPr>
          </a:p>
          <a:p>
            <a:pPr algn="justLow" rtl="1">
              <a:spcBef>
                <a:spcPts val="500"/>
              </a:spcBef>
              <a:spcAft>
                <a:spcPts val="500"/>
              </a:spcAft>
            </a:pPr>
            <a:r>
              <a:rPr lang="ar-SA" altLang="fa-IR" sz="2000" b="1">
                <a:solidFill>
                  <a:srgbClr val="3333FF"/>
                </a:solidFill>
                <a:cs typeface="Lotus" pitchFamily="2" charset="-78"/>
              </a:rPr>
              <a:t>براي پيدا كردن فصل مشترك خط و صفحه از اثر افقي خط يك صفحه قائم مي گذرانيم</a:t>
            </a:r>
            <a:r>
              <a:rPr lang="en-US" altLang="fa-IR" sz="2000" b="1">
                <a:solidFill>
                  <a:srgbClr val="3333FF"/>
                </a:solidFill>
                <a:cs typeface="Lotus" pitchFamily="2" charset="-78"/>
              </a:rPr>
              <a:t> </a:t>
            </a:r>
            <a:r>
              <a:rPr lang="ar-SA" altLang="fa-IR" sz="2000" b="1">
                <a:solidFill>
                  <a:srgbClr val="3333FF"/>
                </a:solidFill>
                <a:cs typeface="Lotus" pitchFamily="2" charset="-78"/>
              </a:rPr>
              <a:t>براي اين كار</a:t>
            </a:r>
            <a:endParaRPr lang="en-US" altLang="fa-IR" sz="2000" b="1">
              <a:solidFill>
                <a:srgbClr val="3333FF"/>
              </a:solidFill>
              <a:cs typeface="Lotus" pitchFamily="2" charset="-78"/>
            </a:endParaRPr>
          </a:p>
          <a:p>
            <a:pPr algn="justLow" rtl="1">
              <a:spcBef>
                <a:spcPts val="500"/>
              </a:spcBef>
              <a:spcAft>
                <a:spcPts val="500"/>
              </a:spcAft>
            </a:pPr>
            <a:r>
              <a:rPr lang="ar-SA" altLang="fa-IR" sz="2000" b="1">
                <a:solidFill>
                  <a:srgbClr val="3333FF"/>
                </a:solidFill>
                <a:cs typeface="Lotus" pitchFamily="2" charset="-78"/>
              </a:rPr>
              <a:t> به ترتيب زير عمل مي كنيم</a:t>
            </a:r>
            <a:r>
              <a:rPr lang="en-US" altLang="fa-IR" sz="2000" b="1">
                <a:solidFill>
                  <a:srgbClr val="3333FF"/>
                </a:solidFill>
                <a:cs typeface="Lotus" pitchFamily="2" charset="-78"/>
              </a:rPr>
              <a:t>:</a:t>
            </a:r>
          </a:p>
          <a:p>
            <a:pPr algn="justLow" rtl="1">
              <a:spcBef>
                <a:spcPts val="500"/>
              </a:spcBef>
              <a:spcAft>
                <a:spcPts val="500"/>
              </a:spcAft>
              <a:buClr>
                <a:srgbClr val="333333"/>
              </a:buClr>
              <a:buFont typeface="Arial" pitchFamily="34" charset="0"/>
              <a:buAutoNum type="arabicParenR"/>
            </a:pPr>
            <a:r>
              <a:rPr lang="ar-SA" altLang="fa-IR" sz="2000" b="1">
                <a:solidFill>
                  <a:srgbClr val="3333FF"/>
                </a:solidFill>
                <a:cs typeface="Lotus" pitchFamily="2" charset="-78"/>
              </a:rPr>
              <a:t>در تصوير افقي خط</a:t>
            </a:r>
            <a:r>
              <a:rPr lang="en-US" altLang="fa-IR" sz="2000" b="1">
                <a:solidFill>
                  <a:srgbClr val="3333FF"/>
                </a:solidFill>
                <a:cs typeface="Lotus" pitchFamily="2" charset="-78"/>
              </a:rPr>
              <a:t> d </a:t>
            </a:r>
            <a:r>
              <a:rPr lang="ar-SA" altLang="fa-IR" sz="2000" b="1">
                <a:solidFill>
                  <a:srgbClr val="3333FF"/>
                </a:solidFill>
                <a:cs typeface="Lotus" pitchFamily="2" charset="-78"/>
              </a:rPr>
              <a:t>را امتداد مي دهيم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قطع كند از اين نقطه</a:t>
            </a:r>
            <a:r>
              <a:rPr lang="en-US" altLang="fa-IR" sz="2000" b="1">
                <a:solidFill>
                  <a:srgbClr val="3333FF"/>
                </a:solidFill>
                <a:cs typeface="Lotus" pitchFamily="2" charset="-78"/>
              </a:rPr>
              <a:t> </a:t>
            </a:r>
            <a:r>
              <a:rPr lang="ar-SA" altLang="fa-IR" sz="2000" b="1">
                <a:solidFill>
                  <a:srgbClr val="3333FF"/>
                </a:solidFill>
                <a:cs typeface="Lotus" pitchFamily="2" charset="-78"/>
              </a:rPr>
              <a:t>در صفحه</a:t>
            </a:r>
            <a:endParaRPr lang="en-US" altLang="fa-IR" sz="2000" b="1">
              <a:solidFill>
                <a:srgbClr val="3333FF"/>
              </a:solidFill>
              <a:cs typeface="Lotus" pitchFamily="2" charset="-78"/>
            </a:endParaRPr>
          </a:p>
          <a:p>
            <a:pPr algn="justLow" rtl="1">
              <a:spcBef>
                <a:spcPts val="500"/>
              </a:spcBef>
              <a:spcAft>
                <a:spcPts val="500"/>
              </a:spcAft>
              <a:buClr>
                <a:srgbClr val="333333"/>
              </a:buClr>
              <a:buFont typeface="Arial" pitchFamily="34" charset="0"/>
              <a:buAutoNum type="arabicParenR"/>
            </a:pPr>
            <a:r>
              <a:rPr lang="ar-SA" altLang="fa-IR" sz="2000" b="1">
                <a:solidFill>
                  <a:srgbClr val="3333FF"/>
                </a:solidFill>
                <a:cs typeface="Lotus" pitchFamily="2" charset="-78"/>
              </a:rPr>
              <a:t> تصوير قائم عمودي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وارد كرده تا خط</a:t>
            </a:r>
            <a:r>
              <a:rPr lang="en-US" altLang="fa-IR" sz="2000" b="1">
                <a:solidFill>
                  <a:srgbClr val="3333FF"/>
                </a:solidFill>
                <a:cs typeface="Lotus" pitchFamily="2" charset="-78"/>
              </a:rPr>
              <a:t> </a:t>
            </a:r>
            <a:r>
              <a:rPr lang="en-US" altLang="fa-IR" sz="2000" b="1">
                <a:solidFill>
                  <a:srgbClr val="3333FF"/>
                </a:solidFill>
              </a:rPr>
              <a:t>αQ'</a:t>
            </a:r>
            <a:r>
              <a:rPr lang="en-US" altLang="fa-IR" sz="2000">
                <a:solidFill>
                  <a:srgbClr val="3333FF"/>
                </a:solidFill>
              </a:rPr>
              <a:t> </a:t>
            </a:r>
            <a:r>
              <a:rPr lang="en-US" altLang="fa-IR" sz="2000" b="1">
                <a:solidFill>
                  <a:srgbClr val="3333FF"/>
                </a:solidFill>
                <a:cs typeface="Lotus" pitchFamily="2" charset="-78"/>
              </a:rPr>
              <a:t>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قطع نمايد</a:t>
            </a:r>
            <a:r>
              <a:rPr lang="en-US" altLang="fa-IR" sz="2000" b="1">
                <a:solidFill>
                  <a:srgbClr val="3333FF"/>
                </a:solidFill>
                <a:cs typeface="Lotus" pitchFamily="2" charset="-78"/>
              </a:rPr>
              <a:t>. </a:t>
            </a:r>
          </a:p>
          <a:p>
            <a:pPr algn="justLow" rtl="1">
              <a:spcBef>
                <a:spcPts val="500"/>
              </a:spcBef>
              <a:spcAft>
                <a:spcPts val="500"/>
              </a:spcAft>
              <a:buFontTx/>
              <a:buAutoNum type="arabicParenR" startAt="2"/>
            </a:pPr>
            <a:r>
              <a:rPr lang="ar-SA" altLang="fa-IR" sz="2000" b="1">
                <a:solidFill>
                  <a:srgbClr val="3333FF"/>
                </a:solidFill>
                <a:cs typeface="Lotus" pitchFamily="2" charset="-78"/>
              </a:rPr>
              <a:t>از محل تقاطع خط</a:t>
            </a:r>
            <a:r>
              <a:rPr lang="en-US" altLang="fa-IR" sz="2000" b="1">
                <a:solidFill>
                  <a:srgbClr val="3333FF"/>
                </a:solidFill>
                <a:cs typeface="Lotus" pitchFamily="2" charset="-78"/>
              </a:rPr>
              <a:t> d </a:t>
            </a:r>
            <a:r>
              <a:rPr lang="ar-SA" altLang="fa-IR" sz="2000" b="1">
                <a:solidFill>
                  <a:srgbClr val="3333FF"/>
                </a:solidFill>
                <a:cs typeface="Lotus" pitchFamily="2" charset="-78"/>
              </a:rPr>
              <a:t>و خط</a:t>
            </a:r>
            <a:r>
              <a:rPr lang="en-US" altLang="fa-IR" sz="2000" b="1">
                <a:solidFill>
                  <a:srgbClr val="3333FF"/>
                </a:solidFill>
                <a:cs typeface="Lotus" pitchFamily="2" charset="-78"/>
              </a:rPr>
              <a:t> ) </a:t>
            </a:r>
            <a:r>
              <a:rPr lang="en-US" altLang="fa-IR" sz="2000" b="1">
                <a:solidFill>
                  <a:srgbClr val="3333FF"/>
                </a:solidFill>
              </a:rPr>
              <a:t>αP</a:t>
            </a:r>
            <a:r>
              <a:rPr lang="en-US" altLang="fa-IR" sz="2000" b="1">
                <a:solidFill>
                  <a:srgbClr val="3333FF"/>
                </a:solidFill>
                <a:cs typeface="Lotus" pitchFamily="2" charset="-78"/>
              </a:rPr>
              <a:t> </a:t>
            </a:r>
            <a:r>
              <a:rPr lang="ar-SA" altLang="fa-IR" sz="2000" b="1">
                <a:solidFill>
                  <a:srgbClr val="3333FF"/>
                </a:solidFill>
                <a:cs typeface="Lotus" pitchFamily="2" charset="-78"/>
              </a:rPr>
              <a:t>نقطه</a:t>
            </a:r>
            <a:r>
              <a:rPr lang="en-US" altLang="fa-IR" sz="2000" b="1">
                <a:solidFill>
                  <a:srgbClr val="3333FF"/>
                </a:solidFill>
                <a:cs typeface="Lotus" pitchFamily="2" charset="-78"/>
              </a:rPr>
              <a:t> ( t</a:t>
            </a:r>
            <a:r>
              <a:rPr lang="ar-SA" altLang="fa-IR" sz="2000" b="1">
                <a:solidFill>
                  <a:srgbClr val="3333FF"/>
                </a:solidFill>
                <a:cs typeface="Lotus" pitchFamily="2" charset="-78"/>
              </a:rPr>
              <a:t>عمودي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وارد مي كنيم از محل</a:t>
            </a:r>
            <a:r>
              <a:rPr lang="en-US" altLang="fa-IR" sz="2000" b="1">
                <a:solidFill>
                  <a:srgbClr val="3333FF"/>
                </a:solidFill>
                <a:cs typeface="Lotus" pitchFamily="2" charset="-78"/>
              </a:rPr>
              <a:t> </a:t>
            </a:r>
            <a:r>
              <a:rPr lang="ar-SA" altLang="fa-IR" sz="2000" b="1">
                <a:solidFill>
                  <a:srgbClr val="3333FF"/>
                </a:solidFill>
                <a:cs typeface="Lotus" pitchFamily="2" charset="-78"/>
              </a:rPr>
              <a:t>تقاطع</a:t>
            </a:r>
            <a:endParaRPr lang="en-US" altLang="fa-IR" sz="2000" b="1">
              <a:solidFill>
                <a:srgbClr val="3333FF"/>
              </a:solidFill>
              <a:cs typeface="Lotus" pitchFamily="2" charset="-78"/>
            </a:endParaRPr>
          </a:p>
          <a:p>
            <a:pPr algn="justLow" rtl="1">
              <a:spcBef>
                <a:spcPts val="500"/>
              </a:spcBef>
              <a:spcAft>
                <a:spcPts val="500"/>
              </a:spcAft>
              <a:buFontTx/>
              <a:buAutoNum type="arabicParenR" startAt="2"/>
            </a:pPr>
            <a:r>
              <a:rPr lang="ar-SA" altLang="fa-IR" sz="2000" b="1">
                <a:solidFill>
                  <a:srgbClr val="3333FF"/>
                </a:solidFill>
                <a:cs typeface="Lotus" pitchFamily="2" charset="-78"/>
              </a:rPr>
              <a:t> (نقطه</a:t>
            </a:r>
            <a:r>
              <a:rPr lang="en-US" altLang="fa-IR" sz="2000" b="1">
                <a:solidFill>
                  <a:srgbClr val="3333FF"/>
                </a:solidFill>
                <a:cs typeface="Lotus" pitchFamily="2" charset="-78"/>
              </a:rPr>
              <a:t> (t</a:t>
            </a:r>
            <a:r>
              <a:rPr lang="en-US" altLang="fa-IR" sz="2000" b="1">
                <a:solidFill>
                  <a:srgbClr val="3333FF"/>
                </a:solidFill>
              </a:rPr>
              <a:t>'</a:t>
            </a:r>
            <a:r>
              <a:rPr lang="en-US" altLang="fa-IR" sz="2000" b="1">
                <a:solidFill>
                  <a:srgbClr val="3333FF"/>
                </a:solidFill>
                <a:cs typeface="Lotus" pitchFamily="2" charset="-78"/>
              </a:rPr>
              <a:t> </a:t>
            </a:r>
            <a:r>
              <a:rPr lang="ar-SA" altLang="fa-IR" sz="2000" b="1">
                <a:solidFill>
                  <a:srgbClr val="3333FF"/>
                </a:solidFill>
                <a:cs typeface="Lotus" pitchFamily="2" charset="-78"/>
              </a:rPr>
              <a:t>به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وصل مي نماييم</a:t>
            </a:r>
            <a:r>
              <a:rPr lang="en-US" altLang="fa-IR" sz="2000" b="1">
                <a:solidFill>
                  <a:srgbClr val="3333FF"/>
                </a:solidFill>
                <a:cs typeface="Lotus" pitchFamily="2" charset="-78"/>
              </a:rPr>
              <a:t>.</a:t>
            </a:r>
            <a:r>
              <a:rPr lang="ar-SA" altLang="fa-IR" sz="2000" b="1">
                <a:solidFill>
                  <a:srgbClr val="3333FF"/>
                </a:solidFill>
                <a:cs typeface="Lotus" pitchFamily="2" charset="-78"/>
              </a:rPr>
              <a:t> محل برخورد اين خط با خط</a:t>
            </a:r>
            <a:r>
              <a:rPr lang="en-US" altLang="fa-IR" sz="2000" b="1">
                <a:solidFill>
                  <a:srgbClr val="3333FF"/>
                </a:solidFill>
                <a:cs typeface="Lotus" pitchFamily="2" charset="-78"/>
              </a:rPr>
              <a:t>) d'</a:t>
            </a:r>
            <a:r>
              <a:rPr lang="ar-SA" altLang="fa-IR" sz="2000" b="1">
                <a:solidFill>
                  <a:srgbClr val="3333FF"/>
                </a:solidFill>
                <a:cs typeface="Lotus" pitchFamily="2" charset="-78"/>
              </a:rPr>
              <a:t>نقطه</a:t>
            </a:r>
            <a:r>
              <a:rPr lang="en-US" altLang="fa-IR" sz="2000" b="1">
                <a:solidFill>
                  <a:srgbClr val="3333FF"/>
                </a:solidFill>
                <a:cs typeface="Lotus" pitchFamily="2" charset="-78"/>
              </a:rPr>
              <a:t>( m' </a:t>
            </a:r>
            <a:r>
              <a:rPr lang="ar-SA" altLang="fa-IR" sz="2000" b="1">
                <a:solidFill>
                  <a:srgbClr val="3333FF"/>
                </a:solidFill>
                <a:cs typeface="Lotus" pitchFamily="2" charset="-78"/>
              </a:rPr>
              <a:t>نقطه برخورد</a:t>
            </a:r>
            <a:endParaRPr lang="en-US" altLang="fa-IR" sz="2000" b="1">
              <a:solidFill>
                <a:srgbClr val="3333FF"/>
              </a:solidFill>
              <a:cs typeface="Lotus" pitchFamily="2" charset="-78"/>
            </a:endParaRPr>
          </a:p>
          <a:p>
            <a:pPr algn="justLow" rtl="1">
              <a:spcBef>
                <a:spcPts val="500"/>
              </a:spcBef>
              <a:spcAft>
                <a:spcPts val="500"/>
              </a:spcAft>
              <a:buFontTx/>
              <a:buAutoNum type="arabicParenR" startAt="2"/>
            </a:pPr>
            <a:r>
              <a:rPr lang="ar-SA" altLang="fa-IR" sz="2000" b="1">
                <a:solidFill>
                  <a:srgbClr val="3333FF"/>
                </a:solidFill>
                <a:cs typeface="Lotus" pitchFamily="2" charset="-78"/>
              </a:rPr>
              <a:t> خط و صفحه در صفحه قائم تصوير است</a:t>
            </a:r>
            <a:r>
              <a:rPr lang="en-US" altLang="fa-IR" sz="2000" b="1">
                <a:solidFill>
                  <a:srgbClr val="3333FF"/>
                </a:solidFill>
                <a:cs typeface="Lotus" pitchFamily="2" charset="-78"/>
              </a:rPr>
              <a:t>.</a:t>
            </a:r>
          </a:p>
          <a:p>
            <a:pPr algn="justLow"/>
            <a:endParaRPr lang="en-US" altLang="fa-IR" sz="20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6851" name="Rectangle 3"/>
          <p:cNvSpPr>
            <a:spLocks noChangeArrowheads="1"/>
          </p:cNvSpPr>
          <p:nvPr/>
        </p:nvSpPr>
        <p:spPr bwMode="auto">
          <a:xfrm>
            <a:off x="684213" y="1484313"/>
            <a:ext cx="78486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000" b="1">
                <a:solidFill>
                  <a:srgbClr val="3333FF"/>
                </a:solidFill>
              </a:rPr>
              <a:t>محل برخورد اين خط با خط</a:t>
            </a:r>
            <a:r>
              <a:rPr lang="en-US" altLang="fa-IR" sz="2000" b="1">
                <a:solidFill>
                  <a:srgbClr val="3333FF"/>
                </a:solidFill>
              </a:rPr>
              <a:t>) d'</a:t>
            </a:r>
            <a:r>
              <a:rPr lang="ar-SA" altLang="fa-IR" sz="2000" b="1">
                <a:solidFill>
                  <a:srgbClr val="3333FF"/>
                </a:solidFill>
              </a:rPr>
              <a:t>نقطه</a:t>
            </a:r>
            <a:r>
              <a:rPr lang="en-US" altLang="fa-IR" sz="2000" b="1">
                <a:solidFill>
                  <a:srgbClr val="3333FF"/>
                </a:solidFill>
              </a:rPr>
              <a:t>( m' </a:t>
            </a:r>
            <a:r>
              <a:rPr lang="ar-SA" altLang="fa-IR" sz="2000" b="1">
                <a:solidFill>
                  <a:srgbClr val="3333FF"/>
                </a:solidFill>
              </a:rPr>
              <a:t>نقطه برخورد خط و صفحه در صفحه قائم تصوير است</a:t>
            </a:r>
            <a:r>
              <a:rPr lang="en-US" altLang="fa-IR" sz="2000" b="1">
                <a:solidFill>
                  <a:srgbClr val="3333FF"/>
                </a:solidFill>
              </a:rPr>
              <a:t>.</a:t>
            </a:r>
          </a:p>
          <a:p>
            <a:pPr rtl="1">
              <a:spcBef>
                <a:spcPts val="500"/>
              </a:spcBef>
              <a:spcAft>
                <a:spcPts val="500"/>
              </a:spcAft>
              <a:buClr>
                <a:srgbClr val="333333"/>
              </a:buClr>
              <a:buFont typeface="Arial" pitchFamily="34" charset="0"/>
              <a:buNone/>
            </a:pPr>
            <a:r>
              <a:rPr lang="fa-IR" altLang="fa-IR" sz="2000" b="1">
                <a:solidFill>
                  <a:srgbClr val="3333FF"/>
                </a:solidFill>
                <a:cs typeface="Lotus" pitchFamily="2" charset="-78"/>
              </a:rPr>
              <a:t>3) </a:t>
            </a:r>
            <a:r>
              <a:rPr lang="ar-SA" altLang="fa-IR" sz="2000" b="1">
                <a:solidFill>
                  <a:srgbClr val="3333FF"/>
                </a:solidFill>
                <a:cs typeface="Lotus" pitchFamily="2" charset="-78"/>
              </a:rPr>
              <a:t>محل اين نقطه را در روي خط</a:t>
            </a:r>
            <a:r>
              <a:rPr lang="en-US" altLang="fa-IR" sz="2000" b="1">
                <a:solidFill>
                  <a:srgbClr val="3333FF"/>
                </a:solidFill>
                <a:cs typeface="Lotus" pitchFamily="2" charset="-78"/>
              </a:rPr>
              <a:t> d </a:t>
            </a:r>
            <a:r>
              <a:rPr lang="ar-SA" altLang="fa-IR" sz="2000" b="1">
                <a:solidFill>
                  <a:srgbClr val="3333FF"/>
                </a:solidFill>
                <a:cs typeface="Lotus" pitchFamily="2" charset="-78"/>
              </a:rPr>
              <a:t>مشخص مي كنيم (نقطه</a:t>
            </a:r>
            <a:r>
              <a:rPr lang="en-US" altLang="fa-IR" sz="2000" b="1">
                <a:solidFill>
                  <a:srgbClr val="3333FF"/>
                </a:solidFill>
                <a:cs typeface="Lotus" pitchFamily="2" charset="-78"/>
              </a:rPr>
              <a:t> m </a:t>
            </a:r>
            <a:r>
              <a:rPr lang="fa-IR" altLang="fa-IR" sz="2000" b="1">
                <a:solidFill>
                  <a:srgbClr val="3333FF"/>
                </a:solidFill>
                <a:cs typeface="Lotus" pitchFamily="2" charset="-78"/>
              </a:rPr>
              <a:t>)</a:t>
            </a:r>
            <a:r>
              <a:rPr lang="en-US" altLang="fa-IR" sz="2000" b="1">
                <a:solidFill>
                  <a:srgbClr val="3333FF"/>
                </a:solidFill>
                <a:cs typeface="Lotus" pitchFamily="2" charset="-78"/>
              </a:rPr>
              <a:t> </a:t>
            </a:r>
          </a:p>
          <a:p>
            <a:pPr rtl="1">
              <a:spcBef>
                <a:spcPts val="500"/>
              </a:spcBef>
              <a:spcAft>
                <a:spcPts val="500"/>
              </a:spcAft>
            </a:pPr>
            <a:r>
              <a:rPr lang="ar-SA" altLang="fa-IR" sz="2000" b="1">
                <a:solidFill>
                  <a:srgbClr val="3333FF"/>
                </a:solidFill>
                <a:cs typeface="Lotus" pitchFamily="2" charset="-78"/>
              </a:rPr>
              <a:t>نقطه</a:t>
            </a:r>
            <a:r>
              <a:rPr lang="en-US" altLang="fa-IR" sz="2000" b="1">
                <a:solidFill>
                  <a:srgbClr val="3333FF"/>
                </a:solidFill>
                <a:cs typeface="Lotus" pitchFamily="2" charset="-78"/>
              </a:rPr>
              <a:t> m'm </a:t>
            </a:r>
            <a:r>
              <a:rPr lang="ar-SA" altLang="fa-IR" sz="2000" b="1">
                <a:solidFill>
                  <a:srgbClr val="3333FF"/>
                </a:solidFill>
                <a:cs typeface="Lotus" pitchFamily="2" charset="-78"/>
              </a:rPr>
              <a:t>تصوير نقطه برخورد خط</a:t>
            </a:r>
            <a:r>
              <a:rPr lang="en-US" altLang="fa-IR" sz="2000" b="1">
                <a:solidFill>
                  <a:srgbClr val="3333FF"/>
                </a:solidFill>
                <a:cs typeface="Lotus" pitchFamily="2" charset="-78"/>
              </a:rPr>
              <a:t> D </a:t>
            </a:r>
            <a:r>
              <a:rPr lang="ar-SA" altLang="fa-IR" sz="2000" b="1">
                <a:solidFill>
                  <a:srgbClr val="3333FF"/>
                </a:solidFill>
                <a:cs typeface="Lotus" pitchFamily="2" charset="-78"/>
              </a:rPr>
              <a:t>و 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a:t> </a:t>
            </a:r>
            <a:r>
              <a:rPr lang="ar-SA" altLang="fa-IR" sz="2000" b="1">
                <a:solidFill>
                  <a:srgbClr val="3333FF"/>
                </a:solidFill>
                <a:cs typeface="Lotus" pitchFamily="2" charset="-78"/>
              </a:rPr>
              <a:t>در صفحات تصوير افقي و قائم</a:t>
            </a:r>
            <a:r>
              <a:rPr lang="en-US" altLang="fa-IR" sz="2000" b="1">
                <a:solidFill>
                  <a:srgbClr val="3333FF"/>
                </a:solidFill>
                <a:cs typeface="Lotus" pitchFamily="2" charset="-78"/>
              </a:rPr>
              <a:t> </a:t>
            </a:r>
            <a:r>
              <a:rPr lang="ar-SA" altLang="fa-IR" sz="2000" b="1">
                <a:solidFill>
                  <a:srgbClr val="3333FF"/>
                </a:solidFill>
                <a:cs typeface="Lotus" pitchFamily="2" charset="-78"/>
              </a:rPr>
              <a:t>است</a:t>
            </a:r>
            <a:r>
              <a:rPr lang="en-US" altLang="fa-IR" sz="2000" b="1">
                <a:solidFill>
                  <a:srgbClr val="3333FF"/>
                </a:solidFill>
                <a:cs typeface="Lotus" pitchFamily="2" charset="-78"/>
              </a:rPr>
              <a:t>.</a:t>
            </a:r>
          </a:p>
          <a:p>
            <a:pPr algn="l"/>
            <a:endParaRPr lang="en-US" altLang="fa-IR" sz="20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47876" name="Object 4"/>
          <p:cNvGraphicFramePr>
            <a:graphicFrameLocks noGrp="1" noChangeAspect="1"/>
          </p:cNvGraphicFramePr>
          <p:nvPr>
            <p:ph/>
          </p:nvPr>
        </p:nvGraphicFramePr>
        <p:xfrm>
          <a:off x="684213" y="0"/>
          <a:ext cx="7343775" cy="6426200"/>
        </p:xfrm>
        <a:graphic>
          <a:graphicData uri="http://schemas.openxmlformats.org/presentationml/2006/ole">
            <mc:AlternateContent xmlns:mc="http://schemas.openxmlformats.org/markup-compatibility/2006">
              <mc:Choice xmlns:v="urn:schemas-microsoft-com:vml" Requires="v">
                <p:oleObj spid="_x0000_s847882"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28993" t="22705" r="28993" b="12990"/>
                      <a:stretch>
                        <a:fillRect/>
                      </a:stretch>
                    </p:blipFill>
                    <p:spPr bwMode="auto">
                      <a:xfrm>
                        <a:off x="684213" y="0"/>
                        <a:ext cx="7343775" cy="642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8899" name="Rectangle 3"/>
          <p:cNvSpPr>
            <a:spLocks noChangeArrowheads="1"/>
          </p:cNvSpPr>
          <p:nvPr/>
        </p:nvSpPr>
        <p:spPr bwMode="auto">
          <a:xfrm>
            <a:off x="611188" y="476250"/>
            <a:ext cx="792162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spcBef>
                <a:spcPts val="500"/>
              </a:spcBef>
              <a:spcAft>
                <a:spcPts val="500"/>
              </a:spcAft>
            </a:pPr>
            <a:r>
              <a:rPr lang="ar-SA" altLang="fa-IR" sz="2500" b="1">
                <a:solidFill>
                  <a:srgbClr val="CC0000"/>
                </a:solidFill>
                <a:cs typeface="Lotus" pitchFamily="2" charset="-78"/>
              </a:rPr>
              <a:t>تعيين فاصله نقطه از صفحه</a:t>
            </a:r>
            <a:r>
              <a:rPr lang="en-US" altLang="fa-IR" sz="2100" b="1">
                <a:solidFill>
                  <a:srgbClr val="333333"/>
                </a:solidFill>
                <a:cs typeface="Lotus" pitchFamily="2" charset="-78"/>
              </a:rPr>
              <a:t> </a:t>
            </a:r>
            <a:endParaRPr lang="fa-IR" altLang="fa-IR" sz="2100" b="1">
              <a:solidFill>
                <a:srgbClr val="333333"/>
              </a:solidFill>
              <a:cs typeface="Lotus" pitchFamily="2" charset="-78"/>
            </a:endParaRPr>
          </a:p>
          <a:p>
            <a:pPr algn="justLow" rtl="1">
              <a:spcBef>
                <a:spcPts val="500"/>
              </a:spcBef>
              <a:spcAft>
                <a:spcPts val="500"/>
              </a:spcAft>
            </a:pPr>
            <a:endParaRPr lang="en-US" altLang="fa-IR" sz="2100" b="1">
              <a:solidFill>
                <a:srgbClr val="333333"/>
              </a:solidFill>
              <a:cs typeface="Lotus" pitchFamily="2" charset="-78"/>
            </a:endParaRPr>
          </a:p>
          <a:p>
            <a:pPr algn="justLow" rtl="1">
              <a:spcBef>
                <a:spcPts val="500"/>
              </a:spcBef>
              <a:spcAft>
                <a:spcPts val="500"/>
              </a:spcAft>
            </a:pPr>
            <a:r>
              <a:rPr lang="fa-IR" altLang="fa-IR" sz="2100" b="1">
                <a:solidFill>
                  <a:srgbClr val="3333FF"/>
                </a:solidFill>
                <a:cs typeface="Lotus" pitchFamily="2" charset="-78"/>
              </a:rPr>
              <a:t>     </a:t>
            </a:r>
            <a:r>
              <a:rPr lang="ar-SA" altLang="fa-IR" sz="2000" b="1">
                <a:solidFill>
                  <a:srgbClr val="3333FF"/>
                </a:solidFill>
                <a:cs typeface="Lotus" pitchFamily="2" charset="-78"/>
              </a:rPr>
              <a:t>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a:t> </a:t>
            </a:r>
            <a:r>
              <a:rPr lang="ar-SA" altLang="fa-IR" sz="2000" b="1">
                <a:solidFill>
                  <a:srgbClr val="3333FF"/>
                </a:solidFill>
                <a:cs typeface="Lotus" pitchFamily="2" charset="-78"/>
              </a:rPr>
              <a:t>و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در قاصله اي از آن صفحه مفروض است مطلوب است</a:t>
            </a:r>
            <a:r>
              <a:rPr lang="fa-IR" altLang="fa-IR" sz="2000" b="1">
                <a:solidFill>
                  <a:srgbClr val="3333FF"/>
                </a:solidFill>
                <a:cs typeface="Lotus" pitchFamily="2" charset="-78"/>
              </a:rPr>
              <a:t> </a:t>
            </a:r>
            <a:r>
              <a:rPr lang="ar-SA" altLang="fa-IR" sz="2000" b="1">
                <a:solidFill>
                  <a:srgbClr val="3333FF"/>
                </a:solidFill>
                <a:cs typeface="Lotus" pitchFamily="2" charset="-78"/>
              </a:rPr>
              <a:t>تعيين فاصله</a:t>
            </a:r>
            <a:r>
              <a:rPr lang="en-US" altLang="fa-IR" sz="2000" b="1">
                <a:solidFill>
                  <a:srgbClr val="3333FF"/>
                </a:solidFill>
                <a:cs typeface="Lotus" pitchFamily="2" charset="-78"/>
              </a:rPr>
              <a:t> </a:t>
            </a:r>
            <a:r>
              <a:rPr lang="ar-SA" altLang="fa-IR" sz="2000" b="1">
                <a:solidFill>
                  <a:srgbClr val="3333FF"/>
                </a:solidFill>
                <a:cs typeface="Lotus" pitchFamily="2" charset="-78"/>
              </a:rPr>
              <a:t>نقطه از صفحه</a:t>
            </a:r>
            <a:r>
              <a:rPr lang="en-US" altLang="fa-IR" sz="2000" b="1">
                <a:solidFill>
                  <a:srgbClr val="3333FF"/>
                </a:solidFill>
                <a:cs typeface="Lotus" pitchFamily="2" charset="-78"/>
              </a:rPr>
              <a:t> </a:t>
            </a:r>
          </a:p>
          <a:p>
            <a:pPr algn="justLow" rtl="1">
              <a:spcBef>
                <a:spcPts val="500"/>
              </a:spcBef>
              <a:spcAft>
                <a:spcPts val="500"/>
              </a:spcAft>
            </a:pPr>
            <a:r>
              <a:rPr lang="ar-SA" altLang="fa-IR" sz="2000" b="1">
                <a:solidFill>
                  <a:srgbClr val="3333FF"/>
                </a:solidFill>
                <a:cs typeface="Lotus" pitchFamily="2" charset="-78"/>
              </a:rPr>
              <a:t>براي پيدا كردن فاصله از نقطه</a:t>
            </a:r>
            <a:r>
              <a:rPr lang="en-US" altLang="fa-IR" sz="2000" b="1">
                <a:solidFill>
                  <a:srgbClr val="3333FF"/>
                </a:solidFill>
                <a:cs typeface="Lotus" pitchFamily="2" charset="-78"/>
              </a:rPr>
              <a:t> A </a:t>
            </a:r>
            <a:r>
              <a:rPr lang="ar-SA" altLang="fa-IR" sz="2000" b="1">
                <a:solidFill>
                  <a:srgbClr val="3333FF"/>
                </a:solidFill>
                <a:cs typeface="Lotus" pitchFamily="2" charset="-78"/>
              </a:rPr>
              <a:t>عمودي بر صفحه رسم مي كنيم و فصل مشترك خط و</a:t>
            </a:r>
            <a:r>
              <a:rPr lang="en-US" altLang="fa-IR" sz="2000" b="1">
                <a:solidFill>
                  <a:srgbClr val="3333FF"/>
                </a:solidFill>
                <a:cs typeface="Lotus" pitchFamily="2" charset="-78"/>
              </a:rPr>
              <a:t> </a:t>
            </a:r>
            <a:r>
              <a:rPr lang="ar-SA" altLang="fa-IR" sz="2000" b="1">
                <a:solidFill>
                  <a:srgbClr val="3333FF"/>
                </a:solidFill>
                <a:cs typeface="Lotus" pitchFamily="2" charset="-78"/>
              </a:rPr>
              <a:t>صفحه را به دست مي آوريم</a:t>
            </a:r>
            <a:r>
              <a:rPr lang="en-US" altLang="fa-IR" sz="2000" b="1">
                <a:solidFill>
                  <a:srgbClr val="3333FF"/>
                </a:solidFill>
                <a:cs typeface="Lotus" pitchFamily="2" charset="-78"/>
              </a:rPr>
              <a:t>.</a:t>
            </a:r>
            <a:endParaRPr lang="fa-IR"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 </a:t>
            </a:r>
            <a:endParaRPr lang="en-US"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1) </a:t>
            </a:r>
            <a:r>
              <a:rPr lang="ar-SA" altLang="fa-IR" sz="2000" b="1">
                <a:solidFill>
                  <a:srgbClr val="3333FF"/>
                </a:solidFill>
                <a:cs typeface="Lotus" pitchFamily="2" charset="-78"/>
              </a:rPr>
              <a:t>از نقاط</a:t>
            </a:r>
            <a:r>
              <a:rPr lang="en-US" altLang="fa-IR" sz="2000" b="1">
                <a:solidFill>
                  <a:srgbClr val="3333FF"/>
                </a:solidFill>
                <a:cs typeface="Lotus" pitchFamily="2" charset="-78"/>
              </a:rPr>
              <a:t> a </a:t>
            </a:r>
            <a:r>
              <a:rPr lang="ar-SA" altLang="fa-IR" sz="2000" b="1">
                <a:solidFill>
                  <a:srgbClr val="3333FF"/>
                </a:solidFill>
                <a:cs typeface="Lotus" pitchFamily="2" charset="-78"/>
              </a:rPr>
              <a:t>و</a:t>
            </a:r>
            <a:r>
              <a:rPr lang="en-US" altLang="fa-IR" sz="2000" b="1">
                <a:solidFill>
                  <a:srgbClr val="3333FF"/>
                </a:solidFill>
                <a:cs typeface="Lotus" pitchFamily="2" charset="-78"/>
              </a:rPr>
              <a:t> a' </a:t>
            </a:r>
            <a:r>
              <a:rPr lang="ar-SA" altLang="fa-IR" sz="2000" b="1">
                <a:solidFill>
                  <a:srgbClr val="3333FF"/>
                </a:solidFill>
                <a:cs typeface="Lotus" pitchFamily="2" charset="-78"/>
              </a:rPr>
              <a:t>بر دو خط</a:t>
            </a:r>
            <a:r>
              <a:rPr lang="en-US" altLang="fa-IR" sz="2000" b="1">
                <a:solidFill>
                  <a:srgbClr val="3333FF"/>
                </a:solidFill>
                <a:cs typeface="Lotus" pitchFamily="2" charset="-78"/>
              </a:rPr>
              <a:t> </a:t>
            </a:r>
            <a:r>
              <a:rPr lang="en-US" altLang="fa-IR" b="1">
                <a:solidFill>
                  <a:srgbClr val="3333FF"/>
                </a:solidFill>
              </a:rPr>
              <a:t>α</a:t>
            </a:r>
            <a:r>
              <a:rPr lang="en-US" altLang="fa-IR" sz="2000" b="1">
                <a:solidFill>
                  <a:srgbClr val="3333FF"/>
                </a:solidFill>
                <a:cs typeface="Lotus" pitchFamily="2" charset="-78"/>
              </a:rPr>
              <a:t>P </a:t>
            </a:r>
            <a:r>
              <a:rPr lang="ar-SA" altLang="fa-IR" sz="2000" b="1">
                <a:solidFill>
                  <a:srgbClr val="3333FF"/>
                </a:solidFill>
                <a:cs typeface="Lotus" pitchFamily="2" charset="-78"/>
              </a:rPr>
              <a:t>و</a:t>
            </a:r>
            <a:r>
              <a:rPr lang="en-US" altLang="fa-IR" b="1">
                <a:solidFill>
                  <a:srgbClr val="3333FF"/>
                </a:solidFill>
              </a:rPr>
              <a:t>α</a:t>
            </a:r>
            <a:r>
              <a:rPr lang="en-US" altLang="fa-IR" sz="2000" b="1">
                <a:solidFill>
                  <a:srgbClr val="3333FF"/>
                </a:solidFill>
                <a:cs typeface="Lotus" pitchFamily="2" charset="-78"/>
              </a:rPr>
              <a:t>Q' </a:t>
            </a:r>
            <a:r>
              <a:rPr lang="ar-SA" altLang="fa-IR" sz="2000" b="1">
                <a:solidFill>
                  <a:srgbClr val="3333FF"/>
                </a:solidFill>
                <a:cs typeface="Lotus" pitchFamily="2" charset="-78"/>
              </a:rPr>
              <a:t>عمودرسم مي كنيم و پاي عمود را</a:t>
            </a:r>
            <a:r>
              <a:rPr lang="en-US" altLang="fa-IR" sz="2000" b="1">
                <a:solidFill>
                  <a:srgbClr val="3333FF"/>
                </a:solidFill>
                <a:cs typeface="Lotus" pitchFamily="2" charset="-78"/>
              </a:rPr>
              <a:t> t</a:t>
            </a:r>
            <a:r>
              <a:rPr lang="ar-SA" altLang="fa-IR" sz="2000" b="1">
                <a:solidFill>
                  <a:srgbClr val="3333FF"/>
                </a:solidFill>
                <a:cs typeface="Lotus" pitchFamily="2" charset="-78"/>
              </a:rPr>
              <a:t>و</a:t>
            </a:r>
            <a:r>
              <a:rPr lang="en-US" altLang="fa-IR" sz="2000" b="1">
                <a:solidFill>
                  <a:srgbClr val="3333FF"/>
                </a:solidFill>
                <a:cs typeface="Lotus" pitchFamily="2" charset="-78"/>
              </a:rPr>
              <a:t>s'</a:t>
            </a:r>
            <a:r>
              <a:rPr lang="ar-SA" altLang="fa-IR" sz="2000" b="1">
                <a:solidFill>
                  <a:srgbClr val="3333FF"/>
                </a:solidFill>
                <a:cs typeface="Lotus" pitchFamily="2" charset="-78"/>
              </a:rPr>
              <a:t>مي</a:t>
            </a:r>
            <a:r>
              <a:rPr lang="en-US" altLang="fa-IR" sz="2000" b="1">
                <a:solidFill>
                  <a:srgbClr val="3333FF"/>
                </a:solidFill>
                <a:cs typeface="Lotus" pitchFamily="2" charset="-78"/>
              </a:rPr>
              <a:t> </a:t>
            </a:r>
            <a:r>
              <a:rPr lang="ar-SA" altLang="fa-IR" sz="2000" b="1">
                <a:solidFill>
                  <a:srgbClr val="3333FF"/>
                </a:solidFill>
                <a:cs typeface="Lotus" pitchFamily="2" charset="-78"/>
              </a:rPr>
              <a:t>ناميم</a:t>
            </a:r>
            <a:r>
              <a:rPr lang="en-US" altLang="fa-IR" sz="2000" b="1">
                <a:solidFill>
                  <a:srgbClr val="3333FF"/>
                </a:solidFill>
                <a:cs typeface="Lotus" pitchFamily="2" charset="-78"/>
              </a:rPr>
              <a:t>.</a:t>
            </a:r>
            <a:endParaRPr lang="fa-IR" altLang="fa-IR" sz="2000" b="1">
              <a:solidFill>
                <a:srgbClr val="3333FF"/>
              </a:solidFill>
              <a:cs typeface="Lotus" pitchFamily="2" charset="-78"/>
            </a:endParaRPr>
          </a:p>
          <a:p>
            <a:pPr algn="justLow" rtl="1">
              <a:spcBef>
                <a:spcPts val="500"/>
              </a:spcBef>
              <a:spcAft>
                <a:spcPts val="500"/>
              </a:spcAft>
            </a:pPr>
            <a:endParaRPr lang="en-US"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2)</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عمود رسم نموده تا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به دست آيد</a:t>
            </a:r>
            <a:r>
              <a:rPr lang="en-US" altLang="fa-IR" sz="2000" b="1">
                <a:solidFill>
                  <a:srgbClr val="3333FF"/>
                </a:solidFill>
                <a:cs typeface="Lotus" pitchFamily="2" charset="-78"/>
              </a:rPr>
              <a:t>.</a:t>
            </a:r>
          </a:p>
          <a:p>
            <a:pPr algn="justLow"/>
            <a:endParaRPr lang="en-US" altLang="fa-IR" sz="20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23" name="Rectangle 3"/>
          <p:cNvSpPr>
            <a:spLocks noChangeArrowheads="1"/>
          </p:cNvSpPr>
          <p:nvPr/>
        </p:nvSpPr>
        <p:spPr bwMode="auto">
          <a:xfrm>
            <a:off x="684213" y="908050"/>
            <a:ext cx="78486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endParaRPr lang="en-US" altLang="fa-IR" sz="21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3)</a:t>
            </a:r>
            <a:r>
              <a:rPr lang="ar-SA" altLang="fa-IR" sz="2000" b="1">
                <a:solidFill>
                  <a:srgbClr val="3333FF"/>
                </a:solidFill>
                <a:cs typeface="Lotus" pitchFamily="2" charset="-78"/>
              </a:rPr>
              <a:t>خط</a:t>
            </a:r>
            <a:r>
              <a:rPr lang="en-US" altLang="fa-IR" sz="2000" b="1">
                <a:solidFill>
                  <a:srgbClr val="3333FF"/>
                </a:solidFill>
                <a:cs typeface="Lotus" pitchFamily="2" charset="-78"/>
              </a:rPr>
              <a:t> at </a:t>
            </a:r>
            <a:r>
              <a:rPr lang="ar-SA" altLang="fa-IR" sz="2000" b="1">
                <a:solidFill>
                  <a:srgbClr val="3333FF"/>
                </a:solidFill>
                <a:cs typeface="Lotus" pitchFamily="2" charset="-78"/>
              </a:rPr>
              <a:t>را امتداد مي دهيم 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قطع كند از اين نقطه عمودي بر</a:t>
            </a:r>
            <a:r>
              <a:rPr lang="en-US" altLang="fa-IR" sz="2000" b="1">
                <a:solidFill>
                  <a:srgbClr val="3333FF"/>
                </a:solidFill>
                <a:cs typeface="Lotus" pitchFamily="2" charset="-78"/>
              </a:rPr>
              <a:t> </a:t>
            </a:r>
            <a:r>
              <a:rPr lang="ar-SA" altLang="fa-IR" sz="2000" b="1">
                <a:solidFill>
                  <a:srgbClr val="3333FF"/>
                </a:solidFill>
                <a:cs typeface="Lotus" pitchFamily="2" charset="-78"/>
              </a:rPr>
              <a:t>خط</a:t>
            </a:r>
            <a:r>
              <a:rPr lang="en-US" altLang="fa-IR" sz="2000" b="1">
                <a:solidFill>
                  <a:srgbClr val="3333FF"/>
                </a:solidFill>
                <a:cs typeface="Lotus" pitchFamily="2" charset="-78"/>
              </a:rPr>
              <a:t> xy </a:t>
            </a:r>
            <a:r>
              <a:rPr lang="ar-SA" altLang="fa-IR" sz="2000" b="1">
                <a:solidFill>
                  <a:srgbClr val="3333FF"/>
                </a:solidFill>
                <a:cs typeface="Lotus" pitchFamily="2" charset="-78"/>
              </a:rPr>
              <a:t>وارد مي كنيم تا</a:t>
            </a:r>
            <a:r>
              <a:rPr lang="en-US" altLang="fa-IR" sz="2000" b="1">
                <a:solidFill>
                  <a:srgbClr val="3333FF"/>
                </a:solidFill>
              </a:rPr>
              <a:t>α</a:t>
            </a:r>
            <a:r>
              <a:rPr lang="en-US" altLang="fa-IR" sz="2000" b="1">
                <a:solidFill>
                  <a:srgbClr val="3333FF"/>
                </a:solidFill>
                <a:cs typeface="Lotus" pitchFamily="2" charset="-78"/>
              </a:rPr>
              <a:t>Q'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قطع كند</a:t>
            </a:r>
            <a:r>
              <a:rPr lang="en-US" altLang="fa-IR" sz="2000" b="1">
                <a:solidFill>
                  <a:srgbClr val="3333FF"/>
                </a:solidFill>
                <a:cs typeface="Lotus" pitchFamily="2" charset="-78"/>
              </a:rPr>
              <a:t>.</a:t>
            </a:r>
          </a:p>
          <a:p>
            <a:pPr algn="justLow" rtl="1">
              <a:spcBef>
                <a:spcPts val="500"/>
              </a:spcBef>
              <a:spcAft>
                <a:spcPts val="500"/>
              </a:spcAft>
            </a:pPr>
            <a:r>
              <a:rPr lang="fa-IR" altLang="fa-IR" sz="2000" b="1">
                <a:solidFill>
                  <a:srgbClr val="3333FF"/>
                </a:solidFill>
                <a:cs typeface="Lotus" pitchFamily="2" charset="-78"/>
              </a:rPr>
              <a:t>4)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n' </a:t>
            </a:r>
            <a:r>
              <a:rPr lang="ar-SA" altLang="fa-IR" sz="2000" b="1">
                <a:solidFill>
                  <a:srgbClr val="3333FF"/>
                </a:solidFill>
                <a:cs typeface="Lotus" pitchFamily="2" charset="-78"/>
              </a:rPr>
              <a:t>به 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وصل نموده تا خط</a:t>
            </a:r>
            <a:r>
              <a:rPr lang="en-US" altLang="fa-IR" sz="2000" b="1">
                <a:solidFill>
                  <a:srgbClr val="3333FF"/>
                </a:solidFill>
                <a:cs typeface="Lotus" pitchFamily="2" charset="-78"/>
              </a:rPr>
              <a:t> a's'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m' </a:t>
            </a:r>
            <a:r>
              <a:rPr lang="ar-SA" altLang="fa-IR" sz="2000" b="1">
                <a:solidFill>
                  <a:srgbClr val="3333FF"/>
                </a:solidFill>
                <a:cs typeface="Lotus" pitchFamily="2" charset="-78"/>
              </a:rPr>
              <a:t>قطع كند اين نقطه</a:t>
            </a:r>
            <a:r>
              <a:rPr lang="en-US" altLang="fa-IR" sz="2000" b="1">
                <a:solidFill>
                  <a:srgbClr val="3333FF"/>
                </a:solidFill>
                <a:cs typeface="Lotus" pitchFamily="2" charset="-78"/>
              </a:rPr>
              <a:t> </a:t>
            </a:r>
            <a:r>
              <a:rPr lang="ar-SA" altLang="fa-IR" sz="2000" b="1">
                <a:solidFill>
                  <a:srgbClr val="3333FF"/>
                </a:solidFill>
                <a:cs typeface="Lotus" pitchFamily="2" charset="-78"/>
              </a:rPr>
              <a:t>محل برخورد خط با عمود بر صفحه با صفحه</a:t>
            </a:r>
            <a:r>
              <a:rPr lang="en-US" altLang="fa-IR" sz="2000" b="1">
                <a:solidFill>
                  <a:srgbClr val="3333FF"/>
                </a:solidFill>
                <a:cs typeface="Lotus" pitchFamily="2" charset="-78"/>
              </a:rPr>
              <a:t> </a:t>
            </a:r>
            <a:r>
              <a:rPr lang="en-US" altLang="fa-IR" sz="2000" b="1">
                <a:solidFill>
                  <a:srgbClr val="3333FF"/>
                </a:solidFill>
              </a:rPr>
              <a:t>PαQ'</a:t>
            </a:r>
            <a:r>
              <a:rPr lang="en-US" altLang="fa-IR" sz="2000"/>
              <a:t> </a:t>
            </a:r>
            <a:r>
              <a:rPr lang="ar-SA" altLang="fa-IR" sz="2000" b="1">
                <a:solidFill>
                  <a:srgbClr val="3333FF"/>
                </a:solidFill>
                <a:cs typeface="Lotus" pitchFamily="2" charset="-78"/>
              </a:rPr>
              <a:t>است</a:t>
            </a:r>
            <a:r>
              <a:rPr lang="en-US" altLang="fa-IR" sz="2000" b="1">
                <a:solidFill>
                  <a:srgbClr val="3333FF"/>
                </a:solidFill>
                <a:cs typeface="Lotus" pitchFamily="2" charset="-78"/>
              </a:rPr>
              <a:t>.</a:t>
            </a:r>
          </a:p>
          <a:p>
            <a:pPr algn="justLow" rtl="1">
              <a:spcBef>
                <a:spcPts val="500"/>
              </a:spcBef>
              <a:spcAft>
                <a:spcPts val="500"/>
              </a:spcAft>
            </a:pPr>
            <a:r>
              <a:rPr lang="fa-IR" altLang="fa-IR" sz="2000" b="1">
                <a:solidFill>
                  <a:srgbClr val="3333FF"/>
                </a:solidFill>
                <a:cs typeface="Lotus" pitchFamily="2" charset="-78"/>
              </a:rPr>
              <a:t>5) </a:t>
            </a:r>
            <a:r>
              <a:rPr lang="ar-SA" altLang="fa-IR" sz="2000" b="1">
                <a:solidFill>
                  <a:srgbClr val="3333FF"/>
                </a:solidFill>
                <a:cs typeface="Lotus" pitchFamily="2" charset="-78"/>
              </a:rPr>
              <a:t>محل نقطه</a:t>
            </a:r>
            <a:r>
              <a:rPr lang="en-US" altLang="fa-IR" sz="2000" b="1">
                <a:solidFill>
                  <a:srgbClr val="3333FF"/>
                </a:solidFill>
                <a:cs typeface="Lotus" pitchFamily="2" charset="-78"/>
              </a:rPr>
              <a:t> m' </a:t>
            </a:r>
            <a:r>
              <a:rPr lang="ar-SA" altLang="fa-IR" sz="2000" b="1">
                <a:solidFill>
                  <a:srgbClr val="3333FF"/>
                </a:solidFill>
                <a:cs typeface="Lotus" pitchFamily="2" charset="-78"/>
              </a:rPr>
              <a:t>را در صفحه تصوير افقي به دست مي آوريم(نقطه</a:t>
            </a:r>
            <a:r>
              <a:rPr lang="en-US" altLang="fa-IR" sz="2000" b="1">
                <a:solidFill>
                  <a:srgbClr val="3333FF"/>
                </a:solidFill>
                <a:cs typeface="Lotus" pitchFamily="2" charset="-78"/>
              </a:rPr>
              <a:t> m</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Low" rtl="1">
              <a:spcBef>
                <a:spcPts val="500"/>
              </a:spcBef>
              <a:spcAft>
                <a:spcPts val="500"/>
              </a:spcAft>
            </a:pPr>
            <a:r>
              <a:rPr lang="fa-IR" altLang="fa-IR" sz="2000" b="1">
                <a:solidFill>
                  <a:srgbClr val="3333FF"/>
                </a:solidFill>
                <a:cs typeface="Lotus" pitchFamily="2" charset="-78"/>
              </a:rPr>
              <a:t>6) </a:t>
            </a:r>
            <a:r>
              <a:rPr lang="ar-SA" altLang="fa-IR" sz="2000" b="1">
                <a:solidFill>
                  <a:srgbClr val="3333FF"/>
                </a:solidFill>
                <a:cs typeface="Lotus" pitchFamily="2" charset="-78"/>
              </a:rPr>
              <a:t>حال به روش تسطيح اندازه واقعي خط</a:t>
            </a:r>
            <a:r>
              <a:rPr lang="en-US" altLang="fa-IR" sz="2000" b="1">
                <a:solidFill>
                  <a:srgbClr val="3333FF"/>
                </a:solidFill>
                <a:cs typeface="Lotus" pitchFamily="2" charset="-78"/>
              </a:rPr>
              <a:t> m'a</a:t>
            </a:r>
            <a:r>
              <a:rPr lang="en-US" altLang="fa-IR" sz="2000" b="1">
                <a:solidFill>
                  <a:srgbClr val="3333FF"/>
                </a:solidFill>
              </a:rPr>
              <a:t>'</a:t>
            </a:r>
            <a:r>
              <a:rPr lang="ar-SA" altLang="fa-IR" sz="2000" b="1">
                <a:solidFill>
                  <a:srgbClr val="3333FF"/>
                </a:solidFill>
                <a:cs typeface="Lotus" pitchFamily="2" charset="-78"/>
              </a:rPr>
              <a:t>را به دست مي آوريم</a:t>
            </a:r>
            <a:r>
              <a:rPr lang="en-US" altLang="fa-IR" sz="2000" b="1">
                <a:solidFill>
                  <a:srgbClr val="3333FF"/>
                </a:solidFill>
                <a:cs typeface="Lotus" pitchFamily="2" charset="-78"/>
              </a:rPr>
              <a:t>.</a:t>
            </a:r>
            <a:endParaRPr lang="fa-IR" altLang="fa-IR" sz="2000" b="1">
              <a:solidFill>
                <a:srgbClr val="3333FF"/>
              </a:solidFill>
              <a:cs typeface="Lotus" pitchFamily="2" charset="-78"/>
            </a:endParaRPr>
          </a:p>
          <a:p>
            <a:pPr algn="justLow" rtl="1">
              <a:spcBef>
                <a:spcPts val="500"/>
              </a:spcBef>
              <a:spcAft>
                <a:spcPts val="500"/>
              </a:spcAft>
            </a:pPr>
            <a:endParaRPr lang="en-US" altLang="fa-IR" sz="20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3" name="Rectangle 3"/>
          <p:cNvSpPr>
            <a:spLocks noChangeArrowheads="1"/>
          </p:cNvSpPr>
          <p:nvPr/>
        </p:nvSpPr>
        <p:spPr bwMode="auto">
          <a:xfrm>
            <a:off x="755650" y="476250"/>
            <a:ext cx="80327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شابلن</a:t>
            </a:r>
            <a:endParaRPr lang="en-US" altLang="fa-IR" sz="2500" b="1" i="1">
              <a:solidFill>
                <a:srgbClr val="CC0000"/>
              </a:solidFill>
              <a:latin typeface="Times New Roman" pitchFamily="18" charset="0"/>
              <a:cs typeface="Lotus" pitchFamily="2" charset="-78"/>
            </a:endParaRPr>
          </a:p>
          <a:p>
            <a:pPr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شابلون ها ابزاري هستند كه براي رسم دقيق، سريع و راحت اشكال مختلف از جمله دايره،‌بيضي، مربع و ... استفاده مي شـونـد. علاوه بـر اشكال فوق برخي از اشكال قراردادي در نقشه ها از قبيل مبلمان، سرويس ها، وسايل برقي منصوب  در ساختمان را نيز مي توان با شابلون و به سهولت طراحي نمود</a:t>
            </a:r>
            <a:r>
              <a:rPr lang="en-US" altLang="fa-IR" sz="2100" b="1">
                <a:solidFill>
                  <a:srgbClr val="3333FF"/>
                </a:solidFill>
                <a:latin typeface="Times New Roman" pitchFamily="18" charset="0"/>
                <a:cs typeface="Lotus" pitchFamily="2" charset="-78"/>
              </a:rPr>
              <a:t>.</a:t>
            </a:r>
          </a:p>
          <a:p>
            <a:pPr algn="justLow" rtl="1"/>
            <a:r>
              <a:rPr lang="fa-IR" altLang="fa-IR" sz="2100" b="1">
                <a:solidFill>
                  <a:srgbClr val="3333FF"/>
                </a:solidFill>
                <a:latin typeface="Times New Roman" pitchFamily="18" charset="0"/>
                <a:cs typeface="Lotus" pitchFamily="2" charset="-78"/>
              </a:rPr>
              <a:t>شابلون ها بر حسب مقياس و انواع در گروه هاي مختلف طبقه بندي مي شوند</a:t>
            </a:r>
            <a:r>
              <a:rPr lang="en-US" altLang="fa-IR" sz="2100" b="1">
                <a:solidFill>
                  <a:srgbClr val="3333FF"/>
                </a:solidFill>
                <a:latin typeface="Times New Roman" pitchFamily="18" charset="0"/>
                <a:cs typeface="Lotus" pitchFamily="2" charset="-78"/>
              </a:rPr>
              <a:t>. </a:t>
            </a:r>
          </a:p>
          <a:p>
            <a:pPr algn="justLow" rtl="1">
              <a:buFontTx/>
              <a:buChar char="1"/>
            </a:pPr>
            <a:r>
              <a:rPr lang="fa-IR" altLang="fa-IR" sz="2100" b="1">
                <a:solidFill>
                  <a:srgbClr val="3333FF"/>
                </a:solidFill>
                <a:latin typeface="Times New Roman" pitchFamily="18" charset="0"/>
                <a:cs typeface="Lotus" pitchFamily="2" charset="-78"/>
              </a:rPr>
              <a:t>شابلون حروف و اعداد</a:t>
            </a:r>
          </a:p>
          <a:p>
            <a:pPr algn="justLow" rtl="1">
              <a:buFontTx/>
              <a:buChar char="2"/>
            </a:pPr>
            <a:r>
              <a:rPr lang="fa-IR" altLang="fa-IR" sz="2100" b="1">
                <a:solidFill>
                  <a:srgbClr val="3333FF"/>
                </a:solidFill>
                <a:latin typeface="Times New Roman" pitchFamily="18" charset="0"/>
                <a:cs typeface="Lotus" pitchFamily="2" charset="-78"/>
              </a:rPr>
              <a:t>شابلون مبلمان و معماري </a:t>
            </a:r>
            <a:endParaRPr lang="en-US" altLang="fa-IR" sz="2100" b="1">
              <a:solidFill>
                <a:srgbClr val="3333FF"/>
              </a:solidFill>
              <a:latin typeface="Times New Roman" pitchFamily="18" charset="0"/>
              <a:cs typeface="Lotus" pitchFamily="2" charset="-78"/>
            </a:endParaRPr>
          </a:p>
          <a:p>
            <a:pPr algn="justLow" rtl="1">
              <a:buFontTx/>
              <a:buChar char="3"/>
            </a:pPr>
            <a:r>
              <a:rPr lang="fa-IR" altLang="fa-IR" sz="2100" b="1">
                <a:solidFill>
                  <a:srgbClr val="3333FF"/>
                </a:solidFill>
                <a:latin typeface="Times New Roman" pitchFamily="18" charset="0"/>
                <a:cs typeface="Lotus" pitchFamily="2" charset="-78"/>
              </a:rPr>
              <a:t>شابلون اشكال هندسي </a:t>
            </a:r>
            <a:endParaRPr lang="en-US" altLang="fa-IR" sz="2100" b="1">
              <a:solidFill>
                <a:srgbClr val="3333FF"/>
              </a:solidFill>
              <a:latin typeface="Times New Roman" pitchFamily="18" charset="0"/>
              <a:cs typeface="Lotus" pitchFamily="2" charset="-78"/>
            </a:endParaRPr>
          </a:p>
          <a:p>
            <a:pPr algn="justLow" rtl="1">
              <a:buFontTx/>
              <a:buChar char="4"/>
            </a:pPr>
            <a:r>
              <a:rPr lang="fa-IR" altLang="fa-IR" sz="2100" b="1">
                <a:solidFill>
                  <a:srgbClr val="3333FF"/>
                </a:solidFill>
                <a:latin typeface="Times New Roman" pitchFamily="18" charset="0"/>
                <a:cs typeface="Lotus" pitchFamily="2" charset="-78"/>
              </a:rPr>
              <a:t>شابلون تاسيسات مكانيكي و الكتريكي </a:t>
            </a:r>
            <a:endParaRPr lang="en-US" altLang="fa-IR" sz="2100" b="1">
              <a:solidFill>
                <a:srgbClr val="3333FF"/>
              </a:solidFill>
              <a:latin typeface="Times New Roman" pitchFamily="18" charset="0"/>
              <a:cs typeface="Lotus" pitchFamily="2" charset="-78"/>
            </a:endParaRPr>
          </a:p>
          <a:p>
            <a:pPr algn="justLow" rtl="1">
              <a:buFontTx/>
              <a:buChar char="5"/>
            </a:pPr>
            <a:r>
              <a:rPr lang="fa-IR" altLang="fa-IR" sz="2100" b="1">
                <a:solidFill>
                  <a:srgbClr val="3333FF"/>
                </a:solidFill>
                <a:latin typeface="Times New Roman" pitchFamily="18" charset="0"/>
                <a:cs typeface="Lotus" pitchFamily="2" charset="-78"/>
              </a:rPr>
              <a:t>شابلون سازه </a:t>
            </a:r>
          </a:p>
          <a:p>
            <a:pPr algn="justLow" rtl="1"/>
            <a:endParaRPr lang="en-US" altLang="fa-IR" sz="2100" b="1">
              <a:solidFill>
                <a:srgbClr val="3333FF"/>
              </a:solidFill>
            </a:endParaRPr>
          </a:p>
        </p:txBody>
      </p:sp>
      <p:pic>
        <p:nvPicPr>
          <p:cNvPr id="337924" name="Picture 4" descr="0001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429000"/>
            <a:ext cx="4541837" cy="2736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47" name="Rectangle 3"/>
          <p:cNvSpPr>
            <a:spLocks noChangeArrowheads="1"/>
          </p:cNvSpPr>
          <p:nvPr/>
        </p:nvSpPr>
        <p:spPr bwMode="auto">
          <a:xfrm>
            <a:off x="1368425" y="5791200"/>
            <a:ext cx="6732588"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fa-IR" sz="2100" b="1">
              <a:solidFill>
                <a:srgbClr val="3333FF"/>
              </a:solidFill>
              <a:cs typeface="Lotus" pitchFamily="2" charset="-78"/>
            </a:endParaRPr>
          </a:p>
          <a:p>
            <a:pPr algn="ctr"/>
            <a:r>
              <a:rPr lang="ar-SA" altLang="fa-IR" sz="2100" b="1">
                <a:solidFill>
                  <a:srgbClr val="3333FF"/>
                </a:solidFill>
                <a:cs typeface="Lotus" pitchFamily="2" charset="-78"/>
              </a:rPr>
              <a:t>بدين ترتيب اندازه واقعي فاصله نقطه از صفحه به دست مي </a:t>
            </a:r>
            <a:r>
              <a:rPr lang="fa-IR" altLang="fa-IR" sz="2100" b="1">
                <a:solidFill>
                  <a:srgbClr val="3333FF"/>
                </a:solidFill>
                <a:cs typeface="Lotus" pitchFamily="2" charset="-78"/>
              </a:rPr>
              <a:t>آ</a:t>
            </a:r>
            <a:r>
              <a:rPr lang="ar-SA" altLang="fa-IR" sz="2100" b="1">
                <a:solidFill>
                  <a:srgbClr val="3333FF"/>
                </a:solidFill>
                <a:cs typeface="Lotus" pitchFamily="2" charset="-78"/>
              </a:rPr>
              <a:t>يد</a:t>
            </a:r>
            <a:endParaRPr lang="en-US" altLang="fa-IR" sz="2100" b="1">
              <a:solidFill>
                <a:srgbClr val="3333FF"/>
              </a:solidFill>
              <a:cs typeface="Lotus" pitchFamily="2" charset="-78"/>
            </a:endParaRPr>
          </a:p>
        </p:txBody>
      </p:sp>
      <p:graphicFrame>
        <p:nvGraphicFramePr>
          <p:cNvPr id="850951" name="Object 7"/>
          <p:cNvGraphicFramePr>
            <a:graphicFrameLocks noGrp="1" noChangeAspect="1"/>
          </p:cNvGraphicFramePr>
          <p:nvPr>
            <p:ph/>
          </p:nvPr>
        </p:nvGraphicFramePr>
        <p:xfrm>
          <a:off x="1258888" y="620713"/>
          <a:ext cx="6408737" cy="5173662"/>
        </p:xfrm>
        <a:graphic>
          <a:graphicData uri="http://schemas.openxmlformats.org/presentationml/2006/ole">
            <mc:AlternateContent xmlns:mc="http://schemas.openxmlformats.org/markup-compatibility/2006">
              <mc:Choice xmlns:v="urn:schemas-microsoft-com:vml" Requires="v">
                <p:oleObj spid="_x0000_s850956" name="AutoCAD Drawing" r:id="rId4" imgW="8696160" imgH="4971960" progId="AutoCAD.Drawing.17">
                  <p:embed/>
                </p:oleObj>
              </mc:Choice>
              <mc:Fallback>
                <p:oleObj name="AutoCAD Drawing" r:id="rId4" imgW="8696160" imgH="497196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27257" t="22705" r="22878" b="6883"/>
                      <a:stretch>
                        <a:fillRect/>
                      </a:stretch>
                    </p:blipFill>
                    <p:spPr bwMode="auto">
                      <a:xfrm>
                        <a:off x="1258888" y="620713"/>
                        <a:ext cx="6408737" cy="5173662"/>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1" name="Rectangle 3"/>
          <p:cNvSpPr>
            <a:spLocks noChangeArrowheads="1"/>
          </p:cNvSpPr>
          <p:nvPr/>
        </p:nvSpPr>
        <p:spPr bwMode="auto">
          <a:xfrm>
            <a:off x="846138" y="476250"/>
            <a:ext cx="7686675"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spcBef>
                <a:spcPts val="500"/>
              </a:spcBef>
              <a:spcAft>
                <a:spcPts val="500"/>
              </a:spcAft>
            </a:pPr>
            <a:r>
              <a:rPr lang="ar-SA" altLang="fa-IR" sz="2500" b="1" i="1">
                <a:solidFill>
                  <a:srgbClr val="CC0000"/>
                </a:solidFill>
                <a:cs typeface="Lotus" pitchFamily="2" charset="-78"/>
              </a:rPr>
              <a:t>تعيين فاصله دو صفحه موازي</a:t>
            </a:r>
            <a:r>
              <a:rPr lang="en-US" altLang="fa-IR" sz="2500" b="1" i="1">
                <a:solidFill>
                  <a:srgbClr val="CC0000"/>
                </a:solidFill>
                <a:cs typeface="Lotus" pitchFamily="2" charset="-78"/>
              </a:rPr>
              <a:t> </a:t>
            </a:r>
            <a:endParaRPr lang="fa-IR" altLang="fa-IR" sz="2500" b="1" i="1">
              <a:solidFill>
                <a:srgbClr val="CC0000"/>
              </a:solidFill>
              <a:cs typeface="Lotus" pitchFamily="2" charset="-78"/>
            </a:endParaRPr>
          </a:p>
          <a:p>
            <a:pPr algn="just" rtl="1">
              <a:spcBef>
                <a:spcPts val="500"/>
              </a:spcBef>
              <a:spcAft>
                <a:spcPts val="500"/>
              </a:spcAft>
            </a:pPr>
            <a:endParaRPr lang="en-US" altLang="fa-IR" sz="2500" b="1" i="1">
              <a:solidFill>
                <a:srgbClr val="CC0000"/>
              </a:solidFill>
              <a:cs typeface="Lotus" pitchFamily="2" charset="-78"/>
            </a:endParaRPr>
          </a:p>
          <a:p>
            <a:pPr algn="just" rtl="1">
              <a:spcBef>
                <a:spcPts val="500"/>
              </a:spcBef>
              <a:spcAft>
                <a:spcPts val="500"/>
              </a:spcAft>
            </a:pPr>
            <a:r>
              <a:rPr lang="ar-SA" altLang="fa-IR" sz="2100" b="1">
                <a:solidFill>
                  <a:srgbClr val="3333FF"/>
                </a:solidFill>
                <a:cs typeface="Lotus" pitchFamily="2" charset="-78"/>
              </a:rPr>
              <a:t>دو صفحه</a:t>
            </a:r>
            <a:r>
              <a:rPr lang="en-US" altLang="fa-IR" sz="2100" b="1">
                <a:solidFill>
                  <a:srgbClr val="3333FF"/>
                </a:solidFill>
              </a:rPr>
              <a:t> </a:t>
            </a:r>
            <a:r>
              <a:rPr lang="en-US" altLang="fa-IR" b="1">
                <a:solidFill>
                  <a:srgbClr val="3333FF"/>
                </a:solidFill>
              </a:rPr>
              <a:t>PαQ'</a:t>
            </a:r>
            <a:r>
              <a:rPr lang="en-US" altLang="fa-IR"/>
              <a:t> </a:t>
            </a:r>
            <a:r>
              <a:rPr lang="ar-SA" altLang="fa-IR" sz="2100" b="1">
                <a:solidFill>
                  <a:srgbClr val="3333FF"/>
                </a:solidFill>
                <a:cs typeface="Lotus" pitchFamily="2" charset="-78"/>
              </a:rPr>
              <a:t>و</a:t>
            </a:r>
            <a:r>
              <a:rPr lang="en-US" altLang="fa-IR" sz="2100" b="1">
                <a:solidFill>
                  <a:srgbClr val="3333FF"/>
                </a:solidFill>
                <a:cs typeface="Lotus" pitchFamily="2" charset="-78"/>
              </a:rPr>
              <a:t> </a:t>
            </a:r>
            <a:r>
              <a:rPr lang="en-US" altLang="fa-IR" b="1">
                <a:solidFill>
                  <a:srgbClr val="3333FF"/>
                </a:solidFill>
                <a:cs typeface="Lotus" pitchFamily="2" charset="-78"/>
              </a:rPr>
              <a:t>RBS' </a:t>
            </a:r>
            <a:r>
              <a:rPr lang="ar-SA" altLang="fa-IR" sz="2100" b="1">
                <a:solidFill>
                  <a:srgbClr val="3333FF"/>
                </a:solidFill>
                <a:cs typeface="Lotus" pitchFamily="2" charset="-78"/>
              </a:rPr>
              <a:t>در فاصله اي از يكديگر قرار دارند مطلوب است تعيين فاصله</a:t>
            </a:r>
            <a:r>
              <a:rPr lang="en-US" altLang="fa-IR" sz="2100" b="1">
                <a:solidFill>
                  <a:srgbClr val="3333FF"/>
                </a:solidFill>
                <a:cs typeface="Lotus" pitchFamily="2" charset="-78"/>
              </a:rPr>
              <a:t> </a:t>
            </a:r>
            <a:r>
              <a:rPr lang="ar-SA" altLang="fa-IR" sz="2100" b="1">
                <a:solidFill>
                  <a:srgbClr val="3333FF"/>
                </a:solidFill>
                <a:cs typeface="Lotus" pitchFamily="2" charset="-78"/>
              </a:rPr>
              <a:t>دو صفحه براي پيدا كردن به ترتيب زير عمل مي كنيم</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1)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a:t>
            </a:r>
            <a:r>
              <a:rPr lang="en-US" altLang="fa-IR" b="1">
                <a:solidFill>
                  <a:srgbClr val="3333FF"/>
                </a:solidFill>
                <a:cs typeface="Lotus" pitchFamily="2" charset="-78"/>
              </a:rPr>
              <a:t>B</a:t>
            </a:r>
            <a:r>
              <a:rPr lang="en-US" altLang="fa-IR" sz="2100" b="1">
                <a:solidFill>
                  <a:srgbClr val="3333FF"/>
                </a:solidFill>
                <a:cs typeface="Lotus" pitchFamily="2" charset="-78"/>
              </a:rPr>
              <a:t> </a:t>
            </a:r>
            <a:r>
              <a:rPr lang="ar-SA" altLang="fa-IR" sz="2100" b="1">
                <a:solidFill>
                  <a:srgbClr val="3333FF"/>
                </a:solidFill>
                <a:cs typeface="Lotus" pitchFamily="2" charset="-78"/>
              </a:rPr>
              <a:t>دو عمود بر خط</a:t>
            </a:r>
            <a:r>
              <a:rPr lang="en-US" altLang="fa-IR" sz="2100" b="1">
                <a:solidFill>
                  <a:srgbClr val="3333FF"/>
                </a:solidFill>
                <a:cs typeface="Lotus" pitchFamily="2" charset="-78"/>
              </a:rPr>
              <a:t> </a:t>
            </a:r>
            <a:r>
              <a:rPr lang="en-US" altLang="fa-IR" b="1">
                <a:solidFill>
                  <a:srgbClr val="3333FF"/>
                </a:solidFill>
              </a:rPr>
              <a:t>α</a:t>
            </a:r>
            <a:r>
              <a:rPr lang="en-US" altLang="fa-IR" b="1">
                <a:solidFill>
                  <a:srgbClr val="3333FF"/>
                </a:solidFill>
                <a:cs typeface="Lotus" pitchFamily="2" charset="-78"/>
              </a:rPr>
              <a:t>P</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b="1">
                <a:solidFill>
                  <a:srgbClr val="3333FF"/>
                </a:solidFill>
              </a:rPr>
              <a:t>α</a:t>
            </a:r>
            <a:r>
              <a:rPr lang="en-US" altLang="fa-IR" b="1">
                <a:solidFill>
                  <a:srgbClr val="3333FF"/>
                </a:solidFill>
                <a:cs typeface="Lotus" pitchFamily="2" charset="-78"/>
              </a:rPr>
              <a:t>Q'</a:t>
            </a:r>
            <a:r>
              <a:rPr lang="en-US" altLang="fa-IR" sz="2100" b="1">
                <a:solidFill>
                  <a:srgbClr val="3333FF"/>
                </a:solidFill>
                <a:cs typeface="Lotus" pitchFamily="2" charset="-78"/>
              </a:rPr>
              <a:t> </a:t>
            </a:r>
            <a:r>
              <a:rPr lang="ar-SA" altLang="fa-IR" sz="2100" b="1">
                <a:solidFill>
                  <a:srgbClr val="3333FF"/>
                </a:solidFill>
                <a:cs typeface="Lotus" pitchFamily="2" charset="-78"/>
              </a:rPr>
              <a:t>رسم مي كنيم و پاي عمود به نام هاي</a:t>
            </a:r>
            <a:r>
              <a:rPr lang="en-US" altLang="fa-IR" sz="2100" b="1">
                <a:solidFill>
                  <a:srgbClr val="3333FF"/>
                </a:solidFill>
                <a:cs typeface="Lotus" pitchFamily="2" charset="-78"/>
              </a:rPr>
              <a:t> </a:t>
            </a:r>
            <a:r>
              <a:rPr lang="en-US" altLang="fa-IR" b="1">
                <a:solidFill>
                  <a:srgbClr val="3333FF"/>
                </a:solidFill>
                <a:cs typeface="Lotus" pitchFamily="2" charset="-78"/>
              </a:rPr>
              <a:t>t</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t>
            </a:r>
            <a:r>
              <a:rPr lang="en-US" altLang="fa-IR" b="1">
                <a:solidFill>
                  <a:srgbClr val="3333FF"/>
                </a:solidFill>
                <a:cs typeface="Lotus" pitchFamily="2" charset="-78"/>
              </a:rPr>
              <a:t>n</a:t>
            </a:r>
            <a:r>
              <a:rPr lang="en-US" altLang="fa-IR" sz="2100" b="1">
                <a:solidFill>
                  <a:srgbClr val="3333FF"/>
                </a:solidFill>
                <a:cs typeface="Lotus" pitchFamily="2" charset="-78"/>
              </a:rPr>
              <a:t>' </a:t>
            </a:r>
            <a:r>
              <a:rPr lang="ar-SA" altLang="fa-IR" sz="2100" b="1">
                <a:solidFill>
                  <a:srgbClr val="3333FF"/>
                </a:solidFill>
                <a:cs typeface="Lotus" pitchFamily="2" charset="-78"/>
              </a:rPr>
              <a:t>مي ناميم</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2) </a:t>
            </a:r>
            <a:r>
              <a:rPr lang="ar-SA" altLang="fa-IR" sz="2100" b="1">
                <a:solidFill>
                  <a:srgbClr val="3333FF"/>
                </a:solidFill>
                <a:cs typeface="Lotus" pitchFamily="2" charset="-78"/>
              </a:rPr>
              <a:t>از خط</a:t>
            </a:r>
            <a:r>
              <a:rPr lang="en-US" altLang="fa-IR" sz="2100" b="1">
                <a:solidFill>
                  <a:srgbClr val="3333FF"/>
                </a:solidFill>
                <a:cs typeface="Lotus" pitchFamily="2" charset="-78"/>
              </a:rPr>
              <a:t> </a:t>
            </a:r>
            <a:r>
              <a:rPr lang="en-US" altLang="fa-IR" b="1">
                <a:solidFill>
                  <a:srgbClr val="3333FF"/>
                </a:solidFill>
                <a:cs typeface="Lotus" pitchFamily="2" charset="-78"/>
              </a:rPr>
              <a:t>Bt</a:t>
            </a:r>
            <a:r>
              <a:rPr lang="en-US" altLang="fa-IR" sz="2100" b="1">
                <a:solidFill>
                  <a:srgbClr val="3333FF"/>
                </a:solidFill>
                <a:cs typeface="Lotus" pitchFamily="2" charset="-78"/>
              </a:rPr>
              <a:t> </a:t>
            </a:r>
            <a:r>
              <a:rPr lang="ar-SA" altLang="fa-IR" sz="2100" b="1">
                <a:solidFill>
                  <a:srgbClr val="3333FF"/>
                </a:solidFill>
                <a:cs typeface="Lotus" pitchFamily="2" charset="-78"/>
              </a:rPr>
              <a:t>صفحه اي قائم رسم مي كنيم تا نقاط</a:t>
            </a:r>
            <a:r>
              <a:rPr lang="en-US" altLang="fa-IR" sz="2100" b="1">
                <a:solidFill>
                  <a:srgbClr val="3333FF"/>
                </a:solidFill>
                <a:cs typeface="Lotus" pitchFamily="2" charset="-78"/>
              </a:rPr>
              <a:t> </a:t>
            </a:r>
            <a:r>
              <a:rPr lang="en-US" altLang="fa-IR" b="1">
                <a:solidFill>
                  <a:srgbClr val="3333FF"/>
                </a:solidFill>
                <a:cs typeface="Lotus" pitchFamily="2" charset="-78"/>
              </a:rPr>
              <a:t>k</a:t>
            </a:r>
            <a:r>
              <a:rPr lang="en-US" altLang="fa-IR"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و</a:t>
            </a:r>
            <a:r>
              <a:rPr lang="en-US" altLang="fa-IR" sz="2100" b="1">
                <a:solidFill>
                  <a:srgbClr val="3333FF"/>
                </a:solidFill>
                <a:cs typeface="Lotus" pitchFamily="2" charset="-78"/>
              </a:rPr>
              <a:t> </a:t>
            </a:r>
            <a:r>
              <a:rPr lang="en-US" altLang="fa-IR" b="1">
                <a:solidFill>
                  <a:srgbClr val="3333FF"/>
                </a:solidFill>
                <a:cs typeface="Lotus" pitchFamily="2" charset="-78"/>
              </a:rPr>
              <a:t>t' </a:t>
            </a:r>
          </a:p>
          <a:p>
            <a:pPr algn="just" rtl="1">
              <a:spcBef>
                <a:spcPts val="500"/>
              </a:spcBef>
              <a:spcAft>
                <a:spcPts val="500"/>
              </a:spcAft>
            </a:pPr>
            <a:r>
              <a:rPr lang="fa-IR" altLang="fa-IR" sz="2100" b="1">
                <a:solidFill>
                  <a:srgbClr val="3333FF"/>
                </a:solidFill>
                <a:cs typeface="Lotus" pitchFamily="2" charset="-78"/>
              </a:rPr>
              <a:t>3) </a:t>
            </a:r>
            <a:r>
              <a:rPr lang="ar-SA" altLang="fa-IR" sz="2100" b="1">
                <a:solidFill>
                  <a:srgbClr val="3333FF"/>
                </a:solidFill>
                <a:cs typeface="Lotus" pitchFamily="2" charset="-78"/>
              </a:rPr>
              <a:t>محل برخورد</a:t>
            </a:r>
            <a:r>
              <a:rPr lang="en-US" altLang="fa-IR" sz="2100" b="1">
                <a:solidFill>
                  <a:srgbClr val="3333FF"/>
                </a:solidFill>
                <a:cs typeface="Lotus" pitchFamily="2" charset="-78"/>
              </a:rPr>
              <a:t> </a:t>
            </a:r>
            <a:r>
              <a:rPr lang="en-US" altLang="fa-IR" b="1">
                <a:solidFill>
                  <a:srgbClr val="3333FF"/>
                </a:solidFill>
                <a:cs typeface="Lotus" pitchFamily="2" charset="-78"/>
              </a:rPr>
              <a:t>t</a:t>
            </a:r>
            <a:r>
              <a:rPr lang="en-US" altLang="fa-IR" b="1">
                <a:solidFill>
                  <a:srgbClr val="3333FF"/>
                </a:solidFill>
              </a:rPr>
              <a:t>'</a:t>
            </a:r>
            <a:r>
              <a:rPr lang="en-US" altLang="fa-IR" b="1">
                <a:solidFill>
                  <a:srgbClr val="3333FF"/>
                </a:solidFill>
                <a:cs typeface="Lotus" pitchFamily="2" charset="-78"/>
              </a:rPr>
              <a:t>k'</a:t>
            </a:r>
            <a:r>
              <a:rPr lang="en-US" altLang="fa-IR" sz="2100" b="1">
                <a:solidFill>
                  <a:srgbClr val="3333FF"/>
                </a:solidFill>
                <a:cs typeface="Lotus" pitchFamily="2" charset="-78"/>
              </a:rPr>
              <a:t> </a:t>
            </a:r>
            <a:r>
              <a:rPr lang="ar-SA" altLang="fa-IR" sz="2100" b="1">
                <a:solidFill>
                  <a:srgbClr val="3333FF"/>
                </a:solidFill>
                <a:cs typeface="Lotus" pitchFamily="2" charset="-78"/>
              </a:rPr>
              <a:t>با خط</a:t>
            </a:r>
            <a:r>
              <a:rPr lang="en-US" altLang="fa-IR" sz="2100" b="1">
                <a:solidFill>
                  <a:srgbClr val="3333FF"/>
                </a:solidFill>
                <a:cs typeface="Lotus" pitchFamily="2" charset="-78"/>
              </a:rPr>
              <a:t> </a:t>
            </a:r>
            <a:r>
              <a:rPr lang="en-US" altLang="fa-IR" b="1">
                <a:solidFill>
                  <a:srgbClr val="3333FF"/>
                </a:solidFill>
                <a:cs typeface="Lotus" pitchFamily="2" charset="-78"/>
              </a:rPr>
              <a:t>Bn</a:t>
            </a:r>
            <a:r>
              <a:rPr lang="en-US" altLang="fa-IR" b="1">
                <a:solidFill>
                  <a:srgbClr val="3333FF"/>
                </a:solidFill>
              </a:rPr>
              <a:t>'</a:t>
            </a:r>
            <a:r>
              <a:rPr lang="en-US" altLang="fa-IR" sz="2100" b="1">
                <a:solidFill>
                  <a:srgbClr val="3333FF"/>
                </a:solidFill>
                <a:cs typeface="Lotus" pitchFamily="2" charset="-78"/>
              </a:rPr>
              <a:t> </a:t>
            </a:r>
            <a:r>
              <a:rPr lang="fa-IR" altLang="fa-IR" sz="2100" b="1">
                <a:solidFill>
                  <a:srgbClr val="3333FF"/>
                </a:solidFill>
                <a:cs typeface="Lotus" pitchFamily="2" charset="-78"/>
              </a:rPr>
              <a:t>(</a:t>
            </a:r>
            <a:r>
              <a:rPr lang="ar-SA" altLang="fa-IR" sz="2100" b="1">
                <a:solidFill>
                  <a:srgbClr val="3333FF"/>
                </a:solidFill>
                <a:cs typeface="Lotus" pitchFamily="2" charset="-78"/>
              </a:rPr>
              <a:t>نقطه</a:t>
            </a:r>
            <a:r>
              <a:rPr lang="en-US" altLang="fa-IR" sz="2100" b="1">
                <a:solidFill>
                  <a:srgbClr val="3333FF"/>
                </a:solidFill>
                <a:cs typeface="Lotus" pitchFamily="2" charset="-78"/>
              </a:rPr>
              <a:t> </a:t>
            </a:r>
            <a:r>
              <a:rPr lang="en-US" altLang="fa-IR" b="1">
                <a:solidFill>
                  <a:srgbClr val="3333FF"/>
                </a:solidFill>
                <a:cs typeface="Lotus" pitchFamily="2" charset="-78"/>
              </a:rPr>
              <a:t>m</a:t>
            </a:r>
            <a:r>
              <a:rPr lang="en-US" altLang="fa-IR" sz="2100" b="1">
                <a:solidFill>
                  <a:srgbClr val="3333FF"/>
                </a:solidFill>
              </a:rPr>
              <a:t>'</a:t>
            </a:r>
            <a:r>
              <a:rPr lang="fa-IR" altLang="fa-IR" sz="2100" b="1">
                <a:solidFill>
                  <a:srgbClr val="3333FF"/>
                </a:solidFill>
                <a:cs typeface="Lotus" pitchFamily="2" charset="-78"/>
              </a:rPr>
              <a:t>)</a:t>
            </a:r>
            <a:r>
              <a:rPr lang="ar-SA" altLang="fa-IR" sz="2100" b="1">
                <a:solidFill>
                  <a:srgbClr val="3333FF"/>
                </a:solidFill>
                <a:cs typeface="Lotus" pitchFamily="2" charset="-78"/>
              </a:rPr>
              <a:t>محل برخورد عمودي است كه از نقطه</a:t>
            </a:r>
            <a:r>
              <a:rPr lang="en-US" altLang="fa-IR" sz="2100" b="1">
                <a:solidFill>
                  <a:srgbClr val="3333FF"/>
                </a:solidFill>
                <a:cs typeface="Lotus" pitchFamily="2" charset="-78"/>
              </a:rPr>
              <a:t> </a:t>
            </a:r>
            <a:r>
              <a:rPr lang="en-US" altLang="fa-IR" b="1">
                <a:solidFill>
                  <a:srgbClr val="3333FF"/>
                </a:solidFill>
                <a:cs typeface="Lotus" pitchFamily="2" charset="-78"/>
              </a:rPr>
              <a:t>B</a:t>
            </a:r>
            <a:r>
              <a:rPr lang="en-US" altLang="fa-IR" sz="2100" b="1">
                <a:solidFill>
                  <a:srgbClr val="3333FF"/>
                </a:solidFill>
                <a:cs typeface="Lotus" pitchFamily="2" charset="-78"/>
              </a:rPr>
              <a:t> </a:t>
            </a:r>
            <a:r>
              <a:rPr lang="ar-SA" altLang="fa-IR" sz="2100" b="1">
                <a:solidFill>
                  <a:srgbClr val="3333FF"/>
                </a:solidFill>
                <a:cs typeface="Lotus" pitchFamily="2" charset="-78"/>
              </a:rPr>
              <a:t>بر</a:t>
            </a:r>
            <a:r>
              <a:rPr lang="en-US" altLang="fa-IR" sz="2100" b="1">
                <a:solidFill>
                  <a:srgbClr val="3333FF"/>
                </a:solidFill>
                <a:cs typeface="Lotus" pitchFamily="2" charset="-78"/>
              </a:rPr>
              <a:t> </a:t>
            </a:r>
            <a:r>
              <a:rPr lang="ar-SA" altLang="fa-IR" sz="2100" b="1">
                <a:solidFill>
                  <a:srgbClr val="3333FF"/>
                </a:solidFill>
                <a:cs typeface="Lotus" pitchFamily="2" charset="-78"/>
              </a:rPr>
              <a:t>صفحه</a:t>
            </a:r>
            <a:r>
              <a:rPr lang="en-US" altLang="fa-IR" sz="2100" b="1">
                <a:solidFill>
                  <a:srgbClr val="3333FF"/>
                </a:solidFill>
              </a:rPr>
              <a:t> </a:t>
            </a:r>
            <a:r>
              <a:rPr lang="en-US" altLang="fa-IR" b="1">
                <a:solidFill>
                  <a:srgbClr val="3333FF"/>
                </a:solidFill>
              </a:rPr>
              <a:t>PαQ'</a:t>
            </a:r>
            <a:r>
              <a:rPr lang="en-US" altLang="fa-IR"/>
              <a:t> </a:t>
            </a:r>
            <a:r>
              <a:rPr lang="ar-SA" altLang="fa-IR" sz="2100" b="1">
                <a:solidFill>
                  <a:srgbClr val="3333FF"/>
                </a:solidFill>
                <a:cs typeface="Lotus" pitchFamily="2" charset="-78"/>
              </a:rPr>
              <a:t>است</a:t>
            </a:r>
            <a:r>
              <a:rPr lang="en-US" altLang="fa-IR" sz="2100" b="1">
                <a:solidFill>
                  <a:srgbClr val="3333FF"/>
                </a:solidFill>
                <a:cs typeface="Lotus" pitchFamily="2" charset="-78"/>
              </a:rPr>
              <a:t>.</a:t>
            </a:r>
          </a:p>
          <a:p>
            <a:pPr algn="just" rtl="1">
              <a:spcBef>
                <a:spcPts val="500"/>
              </a:spcBef>
              <a:spcAft>
                <a:spcPts val="500"/>
              </a:spcAft>
            </a:pPr>
            <a:r>
              <a:rPr lang="fa-IR" altLang="fa-IR" sz="2100" b="1">
                <a:solidFill>
                  <a:srgbClr val="3333FF"/>
                </a:solidFill>
                <a:cs typeface="Lotus" pitchFamily="2" charset="-78"/>
              </a:rPr>
              <a:t>4) </a:t>
            </a:r>
            <a:r>
              <a:rPr lang="ar-SA" altLang="fa-IR" sz="2100" b="1">
                <a:solidFill>
                  <a:srgbClr val="3333FF"/>
                </a:solidFill>
                <a:cs typeface="Lotus" pitchFamily="2" charset="-78"/>
              </a:rPr>
              <a:t>با تسطيح خط</a:t>
            </a:r>
            <a:r>
              <a:rPr lang="en-US" altLang="fa-IR" sz="2100" b="1">
                <a:solidFill>
                  <a:srgbClr val="3333FF"/>
                </a:solidFill>
                <a:cs typeface="Lotus" pitchFamily="2" charset="-78"/>
              </a:rPr>
              <a:t> </a:t>
            </a:r>
            <a:r>
              <a:rPr lang="en-US" altLang="fa-IR" b="1">
                <a:solidFill>
                  <a:srgbClr val="3333FF"/>
                </a:solidFill>
                <a:cs typeface="Lotus" pitchFamily="2" charset="-78"/>
              </a:rPr>
              <a:t>m</a:t>
            </a:r>
            <a:r>
              <a:rPr lang="en-US" altLang="fa-IR" b="1">
                <a:solidFill>
                  <a:srgbClr val="3333FF"/>
                </a:solidFill>
              </a:rPr>
              <a:t>'</a:t>
            </a:r>
            <a:r>
              <a:rPr lang="en-US" altLang="fa-IR" b="1">
                <a:solidFill>
                  <a:srgbClr val="3333FF"/>
                </a:solidFill>
                <a:cs typeface="Lotus" pitchFamily="2" charset="-78"/>
              </a:rPr>
              <a:t>B</a:t>
            </a:r>
            <a:r>
              <a:rPr lang="en-US" altLang="fa-IR" sz="2100" b="1">
                <a:solidFill>
                  <a:srgbClr val="3333FF"/>
                </a:solidFill>
                <a:cs typeface="Lotus" pitchFamily="2" charset="-78"/>
              </a:rPr>
              <a:t> </a:t>
            </a:r>
            <a:r>
              <a:rPr lang="ar-SA" altLang="fa-IR" sz="2100" b="1">
                <a:solidFill>
                  <a:srgbClr val="3333FF"/>
                </a:solidFill>
                <a:cs typeface="Lotus" pitchFamily="2" charset="-78"/>
              </a:rPr>
              <a:t>فاصله دو صفحه مشخص مي گردد</a:t>
            </a:r>
            <a:r>
              <a:rPr lang="en-US" altLang="fa-IR" sz="2100" b="1">
                <a:solidFill>
                  <a:srgbClr val="3333FF"/>
                </a:solidFill>
                <a:cs typeface="Lotus" pitchFamily="2" charset="-78"/>
              </a:rPr>
              <a:t>.</a:t>
            </a:r>
          </a:p>
          <a:p>
            <a:pPr algn="l"/>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52996" name="Object 4"/>
          <p:cNvGraphicFramePr>
            <a:graphicFrameLocks noGrp="1" noChangeAspect="1"/>
          </p:cNvGraphicFramePr>
          <p:nvPr>
            <p:ph/>
          </p:nvPr>
        </p:nvGraphicFramePr>
        <p:xfrm>
          <a:off x="1187450" y="981075"/>
          <a:ext cx="6985000" cy="5240338"/>
        </p:xfrm>
        <a:graphic>
          <a:graphicData uri="http://schemas.openxmlformats.org/presentationml/2006/ole">
            <mc:AlternateContent xmlns:mc="http://schemas.openxmlformats.org/markup-compatibility/2006">
              <mc:Choice xmlns:v="urn:schemas-microsoft-com:vml" Requires="v">
                <p:oleObj spid="_x0000_s853002" name="AutoCAD Drawing" r:id="rId4" imgW="8696160" imgH="4971960" progId="AutoCAD.Drawing.17">
                  <p:embed/>
                </p:oleObj>
              </mc:Choice>
              <mc:Fallback>
                <p:oleObj name="AutoCAD Drawing" r:id="rId4" imgW="8696160" imgH="4971960" progId="AutoCAD.Drawing.1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5007" t="8940" r="25502" b="12990"/>
                      <a:stretch>
                        <a:fillRect/>
                      </a:stretch>
                    </p:blipFill>
                    <p:spPr bwMode="auto">
                      <a:xfrm>
                        <a:off x="1187450" y="981075"/>
                        <a:ext cx="6985000" cy="5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5" name="Rectangle 3"/>
          <p:cNvSpPr>
            <a:spLocks noChangeArrowheads="1"/>
          </p:cNvSpPr>
          <p:nvPr/>
        </p:nvSpPr>
        <p:spPr bwMode="auto">
          <a:xfrm>
            <a:off x="144463" y="476250"/>
            <a:ext cx="882015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500" b="1">
                <a:solidFill>
                  <a:srgbClr val="CC0000"/>
                </a:solidFill>
                <a:cs typeface="Lotus" pitchFamily="2" charset="-78"/>
              </a:rPr>
              <a:t>رسم صفحه اي به موازات صفحه ديگر به فاصله</a:t>
            </a:r>
            <a:r>
              <a:rPr lang="en-US" altLang="fa-IR" sz="2500" b="1">
                <a:solidFill>
                  <a:srgbClr val="CC0000"/>
                </a:solidFill>
                <a:cs typeface="Lotus" pitchFamily="2" charset="-78"/>
              </a:rPr>
              <a:t> </a:t>
            </a:r>
            <a:r>
              <a:rPr lang="fa-IR" altLang="fa-IR" sz="2500" b="1">
                <a:solidFill>
                  <a:srgbClr val="CC0000"/>
                </a:solidFill>
                <a:cs typeface="Lotus" pitchFamily="2" charset="-78"/>
              </a:rPr>
              <a:t>(</a:t>
            </a:r>
            <a:r>
              <a:rPr lang="en-US" altLang="fa-IR" sz="2500" b="1">
                <a:solidFill>
                  <a:srgbClr val="CC0000"/>
                </a:solidFill>
                <a:cs typeface="Lotus" pitchFamily="2" charset="-78"/>
              </a:rPr>
              <a:t>L</a:t>
            </a:r>
            <a:r>
              <a:rPr lang="fa-IR" altLang="fa-IR" sz="2500" b="1">
                <a:solidFill>
                  <a:srgbClr val="CC0000"/>
                </a:solidFill>
                <a:cs typeface="Lotus" pitchFamily="2" charset="-78"/>
              </a:rPr>
              <a:t>)</a:t>
            </a:r>
            <a:r>
              <a:rPr lang="en-US" altLang="fa-IR" sz="2500" b="1">
                <a:solidFill>
                  <a:srgbClr val="CC0000"/>
                </a:solidFill>
                <a:cs typeface="Lotus" pitchFamily="2" charset="-78"/>
              </a:rPr>
              <a:t> </a:t>
            </a:r>
            <a:endParaRPr lang="fa-IR" altLang="fa-IR" sz="2500" b="1">
              <a:solidFill>
                <a:srgbClr val="CC0000"/>
              </a:solidFill>
              <a:cs typeface="Lotus" pitchFamily="2" charset="-78"/>
            </a:endParaRPr>
          </a:p>
          <a:p>
            <a:pPr algn="justLow" rtl="1">
              <a:spcBef>
                <a:spcPts val="500"/>
              </a:spcBef>
              <a:spcAft>
                <a:spcPts val="500"/>
              </a:spcAft>
            </a:pPr>
            <a:endParaRPr lang="en-US" altLang="fa-IR" sz="25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صفحه </a:t>
            </a:r>
            <a:r>
              <a:rPr lang="en-US" altLang="fa-IR" sz="2100" b="1">
                <a:solidFill>
                  <a:srgbClr val="3333FF"/>
                </a:solidFill>
                <a:cs typeface="Lotus" pitchFamily="2" charset="-78"/>
              </a:rPr>
              <a:t>P</a:t>
            </a:r>
            <a:r>
              <a:rPr lang="en-US" altLang="fa-IR" b="1">
                <a:solidFill>
                  <a:srgbClr val="3333FF"/>
                </a:solidFill>
              </a:rPr>
              <a:t>α</a:t>
            </a:r>
            <a:r>
              <a:rPr lang="en-US" altLang="fa-IR" sz="2100" b="1">
                <a:solidFill>
                  <a:srgbClr val="3333FF"/>
                </a:solidFill>
                <a:cs typeface="Lotus" pitchFamily="2" charset="-78"/>
              </a:rPr>
              <a:t>Q' </a:t>
            </a:r>
            <a:r>
              <a:rPr lang="ar-SA" altLang="fa-IR" sz="2100" b="1">
                <a:solidFill>
                  <a:srgbClr val="3333FF"/>
                </a:solidFill>
                <a:cs typeface="Lotus" pitchFamily="2" charset="-78"/>
              </a:rPr>
              <a:t>مفروض است مطلوب است رسم صفحه اي به فاصله</a:t>
            </a:r>
            <a:r>
              <a:rPr lang="en-US" altLang="fa-IR" sz="2100" b="1">
                <a:solidFill>
                  <a:srgbClr val="3333FF"/>
                </a:solidFill>
                <a:cs typeface="Lotus" pitchFamily="2" charset="-78"/>
              </a:rPr>
              <a:t> L </a:t>
            </a:r>
            <a:r>
              <a:rPr lang="ar-SA" altLang="fa-IR" sz="2100" b="1">
                <a:solidFill>
                  <a:srgbClr val="3333FF"/>
                </a:solidFill>
                <a:cs typeface="Lotus" pitchFamily="2" charset="-78"/>
              </a:rPr>
              <a:t>و موازي صفحه مفروض</a:t>
            </a:r>
            <a:r>
              <a:rPr lang="en-US" altLang="fa-IR" sz="2100" b="1">
                <a:solidFill>
                  <a:srgbClr val="3333FF"/>
                </a:solidFill>
                <a:cs typeface="Lotus" pitchFamily="2" charset="-78"/>
              </a:rPr>
              <a:t>.</a:t>
            </a:r>
          </a:p>
          <a:p>
            <a:pPr algn="justLow" rtl="1">
              <a:spcBef>
                <a:spcPts val="500"/>
              </a:spcBef>
              <a:spcAft>
                <a:spcPts val="500"/>
              </a:spcAft>
            </a:pPr>
            <a:r>
              <a:rPr lang="ar-SA" altLang="fa-IR" sz="2100" b="1">
                <a:solidFill>
                  <a:srgbClr val="3333FF"/>
                </a:solidFill>
                <a:cs typeface="Lotus" pitchFamily="2" charset="-78"/>
              </a:rPr>
              <a:t>براي رسم </a:t>
            </a:r>
            <a:r>
              <a:rPr lang="ar-SA" altLang="fa-IR" b="1">
                <a:solidFill>
                  <a:srgbClr val="3333FF"/>
                </a:solidFill>
              </a:rPr>
              <a:t>صفحه</a:t>
            </a:r>
            <a:r>
              <a:rPr lang="ar-SA" altLang="fa-IR"/>
              <a:t> </a:t>
            </a:r>
            <a:r>
              <a:rPr lang="ar-SA" altLang="fa-IR" sz="2100" b="1">
                <a:solidFill>
                  <a:srgbClr val="3333FF"/>
                </a:solidFill>
                <a:cs typeface="Lotus" pitchFamily="2" charset="-78"/>
              </a:rPr>
              <a:t>به ترتيب زير عمل مي كنيم</a:t>
            </a:r>
            <a:r>
              <a:rPr lang="en-US" altLang="fa-IR" sz="2100" b="1">
                <a:solidFill>
                  <a:srgbClr val="3333FF"/>
                </a:solidFill>
                <a:cs typeface="Lotus" pitchFamily="2" charset="-78"/>
              </a:rPr>
              <a:t>:</a:t>
            </a:r>
          </a:p>
          <a:p>
            <a:pPr algn="justLow" rtl="1">
              <a:spcBef>
                <a:spcPts val="500"/>
              </a:spcBef>
              <a:spcAft>
                <a:spcPts val="500"/>
              </a:spcAft>
            </a:pPr>
            <a:r>
              <a:rPr lang="fa-IR" altLang="fa-IR" sz="2100" b="1">
                <a:solidFill>
                  <a:srgbClr val="3333FF"/>
                </a:solidFill>
                <a:cs typeface="Lotus" pitchFamily="2" charset="-78"/>
              </a:rPr>
              <a:t>1) </a:t>
            </a:r>
            <a:r>
              <a:rPr lang="en-US" altLang="fa-IR" sz="2100" b="1">
                <a:solidFill>
                  <a:srgbClr val="3333FF"/>
                </a:solidFill>
                <a:cs typeface="Lotus" pitchFamily="2" charset="-78"/>
              </a:rPr>
              <a:t>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a:t>
            </a:r>
            <a:r>
              <a:rPr lang="en-US" altLang="fa-IR" sz="2100" b="1">
                <a:solidFill>
                  <a:srgbClr val="3333FF"/>
                </a:solidFill>
              </a:rPr>
              <a:t>α</a:t>
            </a:r>
            <a:r>
              <a:rPr lang="en-US" altLang="fa-IR" sz="2100" b="1">
                <a:solidFill>
                  <a:srgbClr val="3333FF"/>
                </a:solidFill>
                <a:cs typeface="Lotus" pitchFamily="2" charset="-78"/>
              </a:rPr>
              <a:t> </a:t>
            </a:r>
            <a:r>
              <a:rPr lang="ar-SA" altLang="fa-IR" sz="2100" b="1">
                <a:solidFill>
                  <a:srgbClr val="3333FF"/>
                </a:solidFill>
                <a:cs typeface="Lotus" pitchFamily="2" charset="-78"/>
              </a:rPr>
              <a:t>عمودي بر تصاوير صفحه در دو صفحه تصوير رسم مي كنيم</a:t>
            </a:r>
            <a:r>
              <a:rPr lang="en-US" altLang="fa-IR" sz="2100" b="1">
                <a:solidFill>
                  <a:srgbClr val="3333FF"/>
                </a:solidFill>
                <a:cs typeface="Lotus" pitchFamily="2" charset="-78"/>
              </a:rPr>
              <a:t>.</a:t>
            </a:r>
          </a:p>
          <a:p>
            <a:pPr algn="justLow"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2)  </a:t>
            </a:r>
            <a:r>
              <a:rPr lang="ar-SA" altLang="fa-IR" sz="2100" b="1">
                <a:solidFill>
                  <a:srgbClr val="3333FF"/>
                </a:solidFill>
                <a:cs typeface="Lotus" pitchFamily="2" charset="-78"/>
              </a:rPr>
              <a:t>از نقطه دلخواه</a:t>
            </a:r>
            <a:r>
              <a:rPr lang="en-US" altLang="fa-IR" sz="2100" b="1">
                <a:solidFill>
                  <a:srgbClr val="3333FF"/>
                </a:solidFill>
                <a:cs typeface="Lotus" pitchFamily="2" charset="-78"/>
              </a:rPr>
              <a:t> k' </a:t>
            </a:r>
            <a:r>
              <a:rPr lang="ar-SA" altLang="fa-IR" sz="2100" b="1">
                <a:solidFill>
                  <a:srgbClr val="3333FF"/>
                </a:solidFill>
                <a:cs typeface="Lotus" pitchFamily="2" charset="-78"/>
              </a:rPr>
              <a:t>بر روي صفحه تصوير قائم و در امتداد عمود رسم شده</a:t>
            </a:r>
            <a:r>
              <a:rPr lang="en-US" altLang="fa-IR" sz="2100" b="1">
                <a:solidFill>
                  <a:srgbClr val="3333FF"/>
                </a:solidFill>
                <a:cs typeface="Lotus" pitchFamily="2" charset="-78"/>
              </a:rPr>
              <a:t> </a:t>
            </a:r>
            <a:r>
              <a:rPr lang="ar-SA" altLang="fa-IR" sz="2100" b="1">
                <a:solidFill>
                  <a:srgbClr val="3333FF"/>
                </a:solidFill>
                <a:cs typeface="Lotus" pitchFamily="2" charset="-78"/>
              </a:rPr>
              <a:t>انتخاب مي كنيم و تصوير آن را بر روي صفحه تصوير افق مشخص مي كنيم (نقطه</a:t>
            </a:r>
            <a:r>
              <a:rPr lang="en-US" altLang="fa-IR" sz="2100" b="1">
                <a:solidFill>
                  <a:srgbClr val="3333FF"/>
                </a:solidFill>
                <a:cs typeface="Lotus" pitchFamily="2" charset="-78"/>
              </a:rPr>
              <a:t> k</a:t>
            </a:r>
            <a:r>
              <a:rPr lang="fa-IR" altLang="fa-IR" sz="2100" b="1">
                <a:solidFill>
                  <a:srgbClr val="3333FF"/>
                </a:solidFill>
                <a:cs typeface="Lotus" pitchFamily="2" charset="-78"/>
              </a:rPr>
              <a:t>)</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3)  </a:t>
            </a:r>
            <a:r>
              <a:rPr lang="ar-SA" altLang="fa-IR" sz="2100" b="1">
                <a:solidFill>
                  <a:srgbClr val="3333FF"/>
                </a:solidFill>
                <a:cs typeface="Lotus" pitchFamily="2" charset="-78"/>
              </a:rPr>
              <a:t>اندازه واقعي</a:t>
            </a:r>
            <a:r>
              <a:rPr lang="en-US" altLang="fa-IR" sz="2100" b="1">
                <a:solidFill>
                  <a:srgbClr val="3333FF"/>
                </a:solidFill>
                <a:cs typeface="Lotus" pitchFamily="2" charset="-78"/>
              </a:rPr>
              <a:t> </a:t>
            </a:r>
            <a:r>
              <a:rPr lang="en-US" altLang="fa-IR" sz="2000" b="1">
                <a:solidFill>
                  <a:srgbClr val="3333FF"/>
                </a:solidFill>
              </a:rPr>
              <a:t>α</a:t>
            </a:r>
            <a:r>
              <a:rPr lang="en-US" altLang="fa-IR" sz="2100" b="1">
                <a:solidFill>
                  <a:srgbClr val="3333FF"/>
                </a:solidFill>
                <a:cs typeface="Lotus" pitchFamily="2" charset="-78"/>
              </a:rPr>
              <a:t>k</a:t>
            </a:r>
            <a:r>
              <a:rPr lang="en-US" altLang="fa-IR" b="1">
                <a:solidFill>
                  <a:srgbClr val="3333FF"/>
                </a:solidFill>
              </a:rPr>
              <a:t>'</a:t>
            </a:r>
            <a:r>
              <a:rPr lang="en-US" altLang="fa-IR"/>
              <a:t> </a:t>
            </a:r>
            <a:r>
              <a:rPr lang="ar-SA" altLang="fa-IR" sz="2100" b="1">
                <a:solidFill>
                  <a:srgbClr val="3333FF"/>
                </a:solidFill>
                <a:cs typeface="Lotus" pitchFamily="2" charset="-78"/>
              </a:rPr>
              <a:t>را به روش تسطيح مشخص مي كنيم (خط</a:t>
            </a:r>
            <a:r>
              <a:rPr lang="en-US" altLang="fa-IR" sz="2100" b="1">
                <a:solidFill>
                  <a:srgbClr val="3333FF"/>
                </a:solidFill>
                <a:cs typeface="Lotus" pitchFamily="2" charset="-78"/>
              </a:rPr>
              <a:t> </a:t>
            </a:r>
            <a:r>
              <a:rPr lang="en-US" altLang="fa-IR" sz="2000" b="1">
                <a:solidFill>
                  <a:srgbClr val="3333FF"/>
                </a:solidFill>
              </a:rPr>
              <a:t>α</a:t>
            </a:r>
            <a:r>
              <a:rPr lang="en-US" altLang="fa-IR" sz="2100" b="1">
                <a:solidFill>
                  <a:srgbClr val="3333FF"/>
                </a:solidFill>
                <a:cs typeface="Lotus" pitchFamily="2" charset="-78"/>
              </a:rPr>
              <a:t>K</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buClr>
                <a:srgbClr val="333333"/>
              </a:buClr>
              <a:buFont typeface="Arial" pitchFamily="34" charset="0"/>
              <a:buNone/>
            </a:pPr>
            <a:r>
              <a:rPr lang="fa-IR" altLang="fa-IR" sz="2100" b="1">
                <a:solidFill>
                  <a:srgbClr val="3333FF"/>
                </a:solidFill>
                <a:cs typeface="Lotus" pitchFamily="2" charset="-78"/>
              </a:rPr>
              <a:t>4)  </a:t>
            </a:r>
            <a:r>
              <a:rPr lang="ar-SA" altLang="fa-IR" sz="2100" b="1">
                <a:solidFill>
                  <a:srgbClr val="3333FF"/>
                </a:solidFill>
                <a:cs typeface="Lotus" pitchFamily="2" charset="-78"/>
              </a:rPr>
              <a:t>در امتداد خط</a:t>
            </a:r>
            <a:r>
              <a:rPr lang="en-US" altLang="fa-IR" sz="2100" b="1">
                <a:solidFill>
                  <a:srgbClr val="3333FF"/>
                </a:solidFill>
                <a:cs typeface="Lotus" pitchFamily="2" charset="-78"/>
              </a:rPr>
              <a:t> </a:t>
            </a:r>
            <a:r>
              <a:rPr lang="en-US" altLang="fa-IR" sz="2000" b="1">
                <a:solidFill>
                  <a:srgbClr val="3333FF"/>
                </a:solidFill>
              </a:rPr>
              <a:t>α</a:t>
            </a:r>
            <a:r>
              <a:rPr lang="en-US" altLang="fa-IR" sz="2100" b="1">
                <a:solidFill>
                  <a:srgbClr val="3333FF"/>
                </a:solidFill>
                <a:cs typeface="Lotus" pitchFamily="2" charset="-78"/>
              </a:rPr>
              <a:t>K </a:t>
            </a:r>
            <a:r>
              <a:rPr lang="ar-SA" altLang="fa-IR" sz="2100" b="1">
                <a:solidFill>
                  <a:srgbClr val="3333FF"/>
                </a:solidFill>
                <a:cs typeface="Lotus" pitchFamily="2" charset="-78"/>
              </a:rPr>
              <a:t>نقطه</a:t>
            </a:r>
            <a:r>
              <a:rPr lang="en-US" altLang="fa-IR" sz="2100" b="1">
                <a:solidFill>
                  <a:srgbClr val="3333FF"/>
                </a:solidFill>
                <a:cs typeface="Lotus" pitchFamily="2" charset="-78"/>
              </a:rPr>
              <a:t> L </a:t>
            </a:r>
            <a:r>
              <a:rPr lang="ar-SA" altLang="fa-IR" sz="2100" b="1">
                <a:solidFill>
                  <a:srgbClr val="3333FF"/>
                </a:solidFill>
                <a:cs typeface="Lotus" pitchFamily="2" charset="-78"/>
              </a:rPr>
              <a:t>را به اندازه طول</a:t>
            </a:r>
            <a:r>
              <a:rPr lang="en-US" altLang="fa-IR" sz="2100" b="1">
                <a:solidFill>
                  <a:srgbClr val="3333FF"/>
                </a:solidFill>
                <a:cs typeface="Lotus" pitchFamily="2" charset="-78"/>
              </a:rPr>
              <a:t> L </a:t>
            </a:r>
            <a:r>
              <a:rPr lang="ar-SA" altLang="fa-IR" sz="2100" b="1">
                <a:solidFill>
                  <a:srgbClr val="3333FF"/>
                </a:solidFill>
                <a:cs typeface="Lotus" pitchFamily="2" charset="-78"/>
              </a:rPr>
              <a:t>جدا مي كنيم</a:t>
            </a:r>
            <a:r>
              <a:rPr lang="en-US" altLang="fa-IR" sz="2100" b="1">
                <a:solidFill>
                  <a:srgbClr val="3333FF"/>
                </a:solidFill>
                <a:cs typeface="Lotus" pitchFamily="2" charset="-78"/>
              </a:rPr>
              <a:t>. </a:t>
            </a:r>
          </a:p>
          <a:p>
            <a:pPr algn="justLow" rtl="1"/>
            <a:endParaRPr lang="en-US" altLang="fa-IR" sz="21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59" name="Rectangle 3"/>
          <p:cNvSpPr>
            <a:spLocks noChangeArrowheads="1"/>
          </p:cNvSpPr>
          <p:nvPr/>
        </p:nvSpPr>
        <p:spPr bwMode="auto">
          <a:xfrm>
            <a:off x="755650" y="1341438"/>
            <a:ext cx="7920038"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itchFamily="34" charset="0"/>
                <a:cs typeface="Arial" pitchFamily="34" charset="0"/>
              </a:defRPr>
            </a:lvl1pPr>
            <a:lvl2pPr marL="800100" indent="-342900" algn="l">
              <a:defRPr>
                <a:solidFill>
                  <a:schemeClr val="tx1"/>
                </a:solidFill>
                <a:latin typeface="Arial" pitchFamily="34" charset="0"/>
                <a:cs typeface="Arial" pitchFamily="34" charset="0"/>
              </a:defRPr>
            </a:lvl2pPr>
            <a:lvl3pPr marL="1257300" indent="-342900" algn="l">
              <a:defRPr>
                <a:solidFill>
                  <a:schemeClr val="tx1"/>
                </a:solidFill>
                <a:latin typeface="Arial" pitchFamily="34" charset="0"/>
                <a:cs typeface="Arial" pitchFamily="34" charset="0"/>
              </a:defRPr>
            </a:lvl3pPr>
            <a:lvl4pPr marL="1714500" indent="-342900" algn="l">
              <a:defRPr>
                <a:solidFill>
                  <a:schemeClr val="tx1"/>
                </a:solidFill>
                <a:latin typeface="Arial" pitchFamily="34" charset="0"/>
                <a:cs typeface="Arial" pitchFamily="34" charset="0"/>
              </a:defRPr>
            </a:lvl4pPr>
            <a:lvl5pPr marL="2171700" indent="-342900" algn="l">
              <a:defRPr>
                <a:solidFill>
                  <a:schemeClr val="tx1"/>
                </a:solidFill>
                <a:latin typeface="Arial" pitchFamily="34" charset="0"/>
                <a:cs typeface="Arial" pitchFamily="34" charset="0"/>
              </a:defRPr>
            </a:lvl5pPr>
            <a:lvl6pPr marL="2628900" indent="-342900" algn="l" rtl="0" fontAlgn="base">
              <a:spcBef>
                <a:spcPct val="0"/>
              </a:spcBef>
              <a:spcAft>
                <a:spcPct val="0"/>
              </a:spcAft>
              <a:defRPr>
                <a:solidFill>
                  <a:schemeClr val="tx1"/>
                </a:solidFill>
                <a:latin typeface="Arial" pitchFamily="34" charset="0"/>
                <a:cs typeface="Arial" pitchFamily="34" charset="0"/>
              </a:defRPr>
            </a:lvl6pPr>
            <a:lvl7pPr marL="3086100" indent="-342900" algn="l" rtl="0" fontAlgn="base">
              <a:spcBef>
                <a:spcPct val="0"/>
              </a:spcBef>
              <a:spcAft>
                <a:spcPct val="0"/>
              </a:spcAft>
              <a:defRPr>
                <a:solidFill>
                  <a:schemeClr val="tx1"/>
                </a:solidFill>
                <a:latin typeface="Arial" pitchFamily="34" charset="0"/>
                <a:cs typeface="Arial" pitchFamily="34" charset="0"/>
              </a:defRPr>
            </a:lvl7pPr>
            <a:lvl8pPr marL="3543300" indent="-342900" algn="l" rtl="0" fontAlgn="base">
              <a:spcBef>
                <a:spcPct val="0"/>
              </a:spcBef>
              <a:spcAft>
                <a:spcPct val="0"/>
              </a:spcAft>
              <a:defRPr>
                <a:solidFill>
                  <a:schemeClr val="tx1"/>
                </a:solidFill>
                <a:latin typeface="Arial" pitchFamily="34" charset="0"/>
                <a:cs typeface="Arial" pitchFamily="34" charset="0"/>
              </a:defRPr>
            </a:lvl8pPr>
            <a:lvl9pPr marL="4000500" indent="-342900" algn="l" rtl="0" fontAlgn="base">
              <a:spcBef>
                <a:spcPct val="0"/>
              </a:spcBef>
              <a:spcAft>
                <a:spcPct val="0"/>
              </a:spcAft>
              <a:defRPr>
                <a:solidFill>
                  <a:schemeClr val="tx1"/>
                </a:solidFill>
                <a:latin typeface="Arial" pitchFamily="34" charset="0"/>
                <a:cs typeface="Arial" pitchFamily="34" charset="0"/>
              </a:defRPr>
            </a:lvl9pPr>
          </a:lstStyle>
          <a:p>
            <a:pPr algn="justLow" rtl="1"/>
            <a:r>
              <a:rPr lang="fa-IR" altLang="fa-IR" sz="2100" b="1">
                <a:solidFill>
                  <a:srgbClr val="3333FF"/>
                </a:solidFill>
                <a:cs typeface="Lotus" pitchFamily="2" charset="-78"/>
              </a:rPr>
              <a:t>5)   </a:t>
            </a:r>
            <a:r>
              <a:rPr lang="ar-SA" altLang="fa-IR" sz="2100" b="1">
                <a:solidFill>
                  <a:srgbClr val="3333FF"/>
                </a:solidFill>
                <a:cs typeface="Lotus" pitchFamily="2" charset="-78"/>
              </a:rPr>
              <a:t>از طريق ترفيع ( عكس تسطيح) محل نقطه</a:t>
            </a:r>
            <a:r>
              <a:rPr lang="en-US" altLang="fa-IR" sz="2100" b="1">
                <a:solidFill>
                  <a:srgbClr val="3333FF"/>
                </a:solidFill>
                <a:cs typeface="Lotus" pitchFamily="2" charset="-78"/>
              </a:rPr>
              <a:t> L </a:t>
            </a:r>
            <a:r>
              <a:rPr lang="ar-SA" altLang="fa-IR" sz="2100" b="1">
                <a:solidFill>
                  <a:srgbClr val="3333FF"/>
                </a:solidFill>
                <a:cs typeface="Lotus" pitchFamily="2" charset="-78"/>
              </a:rPr>
              <a:t>را در دو صفحه تصوير افقي و قائم </a:t>
            </a:r>
            <a:r>
              <a:rPr lang="fa-IR" altLang="fa-IR" sz="2100" b="1">
                <a:solidFill>
                  <a:srgbClr val="3333FF"/>
                </a:solidFill>
                <a:cs typeface="Lotus" pitchFamily="2" charset="-78"/>
              </a:rPr>
              <a:t>  </a:t>
            </a:r>
            <a:r>
              <a:rPr lang="ar-SA" altLang="fa-IR" sz="2100" b="1">
                <a:solidFill>
                  <a:srgbClr val="3333FF"/>
                </a:solidFill>
                <a:cs typeface="Lotus" pitchFamily="2" charset="-78"/>
              </a:rPr>
              <a:t>مشخص</a:t>
            </a:r>
            <a:r>
              <a:rPr lang="fa-IR" altLang="fa-IR" sz="2100" b="1">
                <a:solidFill>
                  <a:srgbClr val="3333FF"/>
                </a:solidFill>
                <a:cs typeface="Lotus" pitchFamily="2" charset="-78"/>
              </a:rPr>
              <a:t>  </a:t>
            </a:r>
            <a:r>
              <a:rPr lang="ar-SA" altLang="fa-IR" sz="2100" b="1">
                <a:solidFill>
                  <a:srgbClr val="3333FF"/>
                </a:solidFill>
                <a:cs typeface="Lotus" pitchFamily="2" charset="-78"/>
              </a:rPr>
              <a:t>مي كنيم</a:t>
            </a:r>
            <a:r>
              <a:rPr lang="en-US" altLang="fa-IR" sz="2100" b="1">
                <a:solidFill>
                  <a:srgbClr val="3333FF"/>
                </a:solidFill>
                <a:cs typeface="Lotus" pitchFamily="2" charset="-78"/>
              </a:rPr>
              <a:t>.</a:t>
            </a:r>
            <a:endParaRPr lang="fa-IR"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a:p>
            <a:pPr algn="justLow" rtl="1"/>
            <a:r>
              <a:rPr lang="fa-IR" altLang="fa-IR" sz="2100" b="1">
                <a:solidFill>
                  <a:srgbClr val="3333FF"/>
                </a:solidFill>
                <a:cs typeface="Lotus" pitchFamily="2" charset="-78"/>
              </a:rPr>
              <a:t>6)   </a:t>
            </a:r>
            <a:r>
              <a:rPr lang="ar-SA" altLang="fa-IR" sz="2100" b="1">
                <a:solidFill>
                  <a:srgbClr val="3333FF"/>
                </a:solidFill>
                <a:cs typeface="Lotus" pitchFamily="2" charset="-78"/>
              </a:rPr>
              <a:t>حال با داشتن نقطه</a:t>
            </a:r>
            <a:r>
              <a:rPr lang="en-US" altLang="fa-IR" sz="2100" b="1">
                <a:solidFill>
                  <a:srgbClr val="3333FF"/>
                </a:solidFill>
                <a:cs typeface="Lotus" pitchFamily="2" charset="-78"/>
              </a:rPr>
              <a:t> L </a:t>
            </a:r>
            <a:r>
              <a:rPr lang="ar-SA" altLang="fa-IR" sz="2100" b="1">
                <a:solidFill>
                  <a:srgbClr val="3333FF"/>
                </a:solidFill>
                <a:cs typeface="Lotus" pitchFamily="2" charset="-78"/>
              </a:rPr>
              <a:t>صفحه اي رسم مي كنيم كه اين نقطه در داخل آن صفحه قـرار</a:t>
            </a:r>
            <a:r>
              <a:rPr lang="en-US" altLang="fa-IR" sz="2100" b="1">
                <a:solidFill>
                  <a:srgbClr val="3333FF"/>
                </a:solidFill>
                <a:cs typeface="Lotus" pitchFamily="2" charset="-78"/>
              </a:rPr>
              <a:t> </a:t>
            </a:r>
            <a:r>
              <a:rPr lang="ar-SA" altLang="fa-IR" sz="2100" b="1">
                <a:solidFill>
                  <a:srgbClr val="3333FF"/>
                </a:solidFill>
                <a:cs typeface="Lotus" pitchFamily="2" charset="-78"/>
              </a:rPr>
              <a:t>گيـرد بـراي ايـن كار امتداد خط</a:t>
            </a:r>
            <a:r>
              <a:rPr lang="en-US" altLang="fa-IR" sz="2100" b="1">
                <a:solidFill>
                  <a:srgbClr val="3333FF"/>
                </a:solidFill>
                <a:cs typeface="Lotus" pitchFamily="2" charset="-78"/>
              </a:rPr>
              <a:t> l</a:t>
            </a:r>
            <a:r>
              <a:rPr lang="en-US" altLang="fa-IR" sz="2000"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مشخص مي كنيم تا نقطه</a:t>
            </a:r>
            <a:r>
              <a:rPr lang="en-US" altLang="fa-IR" sz="2100" b="1">
                <a:solidFill>
                  <a:srgbClr val="3333FF"/>
                </a:solidFill>
                <a:cs typeface="Lotus" pitchFamily="2" charset="-78"/>
              </a:rPr>
              <a:t> t</a:t>
            </a:r>
            <a:r>
              <a:rPr lang="en-US" altLang="fa-IR"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به دست آيد</a:t>
            </a:r>
            <a:r>
              <a:rPr lang="en-US" altLang="fa-IR" sz="2100" b="1">
                <a:solidFill>
                  <a:srgbClr val="3333FF"/>
                </a:solidFill>
                <a:cs typeface="Lotus" pitchFamily="2" charset="-78"/>
              </a:rPr>
              <a:t>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عمودي بر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رسم نموده تا افقيه اي كه از نقطه</a:t>
            </a:r>
            <a:r>
              <a:rPr lang="en-US" altLang="fa-IR" sz="2100" b="1">
                <a:solidFill>
                  <a:srgbClr val="3333FF"/>
                </a:solidFill>
                <a:cs typeface="Lotus" pitchFamily="2" charset="-78"/>
              </a:rPr>
              <a:t>l ' </a:t>
            </a:r>
            <a:r>
              <a:rPr lang="ar-SA" altLang="fa-IR" sz="2100" b="1">
                <a:solidFill>
                  <a:srgbClr val="3333FF"/>
                </a:solidFill>
                <a:cs typeface="Lotus" pitchFamily="2" charset="-78"/>
              </a:rPr>
              <a:t>رسم</a:t>
            </a:r>
            <a:r>
              <a:rPr lang="fa-IR" altLang="fa-IR" sz="2100" b="1">
                <a:solidFill>
                  <a:srgbClr val="3333FF"/>
                </a:solidFill>
                <a:cs typeface="Lotus" pitchFamily="2" charset="-78"/>
              </a:rPr>
              <a:t>  </a:t>
            </a:r>
            <a:r>
              <a:rPr lang="ar-SA" altLang="fa-IR" sz="2100" b="1">
                <a:solidFill>
                  <a:srgbClr val="3333FF"/>
                </a:solidFill>
                <a:cs typeface="Lotus" pitchFamily="2" charset="-78"/>
              </a:rPr>
              <a:t> مي شود </a:t>
            </a:r>
            <a:r>
              <a:rPr lang="fa-IR" altLang="fa-IR" sz="2100" b="1">
                <a:solidFill>
                  <a:srgbClr val="3333FF"/>
                </a:solidFill>
                <a:cs typeface="Lotus" pitchFamily="2" charset="-78"/>
              </a:rPr>
              <a:t>را</a:t>
            </a:r>
            <a:r>
              <a:rPr lang="ar-SA" altLang="fa-IR" sz="2100" b="1">
                <a:solidFill>
                  <a:srgbClr val="3333FF"/>
                </a:solidFill>
                <a:cs typeface="Lotus" pitchFamily="2" charset="-78"/>
              </a:rPr>
              <a:t> قطع</a:t>
            </a:r>
            <a:r>
              <a:rPr lang="en-US" altLang="fa-IR" sz="2100" b="1">
                <a:solidFill>
                  <a:srgbClr val="3333FF"/>
                </a:solidFill>
                <a:cs typeface="Lotus" pitchFamily="2" charset="-78"/>
              </a:rPr>
              <a:t> </a:t>
            </a:r>
            <a:r>
              <a:rPr lang="ar-SA" altLang="fa-IR" sz="2100" b="1">
                <a:solidFill>
                  <a:srgbClr val="3333FF"/>
                </a:solidFill>
                <a:cs typeface="Lotus" pitchFamily="2" charset="-78"/>
              </a:rPr>
              <a:t>كند (نقطه</a:t>
            </a:r>
            <a:r>
              <a:rPr lang="en-US" altLang="fa-IR" sz="2100" b="1">
                <a:solidFill>
                  <a:srgbClr val="3333FF"/>
                </a:solidFill>
                <a:cs typeface="Lotus" pitchFamily="2" charset="-78"/>
              </a:rPr>
              <a:t>t'</a:t>
            </a:r>
            <a:r>
              <a:rPr lang="fa-IR" altLang="fa-IR" sz="2100" b="1">
                <a:solidFill>
                  <a:srgbClr val="3333FF"/>
                </a:solidFill>
                <a:cs typeface="Lotus" pitchFamily="2" charset="-78"/>
              </a:rPr>
              <a:t>)</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موازي </a:t>
            </a:r>
            <a:r>
              <a:rPr lang="en-US" altLang="fa-IR" sz="2000" b="1">
                <a:solidFill>
                  <a:srgbClr val="3333FF"/>
                </a:solidFill>
              </a:rPr>
              <a:t>α</a:t>
            </a:r>
            <a:r>
              <a:rPr lang="en-US" altLang="fa-IR" sz="2100" b="1">
                <a:solidFill>
                  <a:srgbClr val="3333FF"/>
                </a:solidFill>
                <a:cs typeface="Lotus" pitchFamily="2" charset="-78"/>
              </a:rPr>
              <a:t> Q' </a:t>
            </a:r>
            <a:r>
              <a:rPr lang="ar-SA" altLang="fa-IR" sz="2100" b="1">
                <a:solidFill>
                  <a:srgbClr val="3333FF"/>
                </a:solidFill>
                <a:cs typeface="Lotus" pitchFamily="2" charset="-78"/>
              </a:rPr>
              <a:t>رسم نموده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درنقطه</a:t>
            </a:r>
            <a:r>
              <a:rPr lang="en-US" altLang="fa-IR" sz="2100" b="1">
                <a:solidFill>
                  <a:srgbClr val="3333FF"/>
                </a:solidFill>
                <a:cs typeface="Lotus" pitchFamily="2" charset="-78"/>
              </a:rPr>
              <a:t> B </a:t>
            </a:r>
            <a:r>
              <a:rPr lang="ar-SA" altLang="fa-IR" sz="2100" b="1">
                <a:solidFill>
                  <a:srgbClr val="3333FF"/>
                </a:solidFill>
                <a:cs typeface="Lotus" pitchFamily="2" charset="-78"/>
              </a:rPr>
              <a:t>قطع كند و از</a:t>
            </a:r>
            <a:r>
              <a:rPr lang="en-US" altLang="fa-IR" sz="2100" b="1">
                <a:solidFill>
                  <a:srgbClr val="3333FF"/>
                </a:solidFill>
                <a:cs typeface="Lotus" pitchFamily="2" charset="-78"/>
              </a:rPr>
              <a:t> </a:t>
            </a:r>
            <a:r>
              <a:rPr lang="ar-SA" altLang="fa-IR" sz="2100" b="1">
                <a:solidFill>
                  <a:srgbClr val="3333FF"/>
                </a:solidFill>
                <a:cs typeface="Lotus" pitchFamily="2" charset="-78"/>
              </a:rPr>
              <a:t>نقطه</a:t>
            </a:r>
            <a:r>
              <a:rPr lang="en-US" altLang="fa-IR" sz="2100" b="1">
                <a:solidFill>
                  <a:srgbClr val="3333FF"/>
                </a:solidFill>
                <a:cs typeface="Lotus" pitchFamily="2" charset="-78"/>
              </a:rPr>
              <a:t> B </a:t>
            </a:r>
            <a:r>
              <a:rPr lang="ar-SA" altLang="fa-IR" sz="2100" b="1">
                <a:solidFill>
                  <a:srgbClr val="3333FF"/>
                </a:solidFill>
                <a:cs typeface="Lotus" pitchFamily="2" charset="-78"/>
              </a:rPr>
              <a:t>موازي</a:t>
            </a:r>
            <a:r>
              <a:rPr lang="en-US" altLang="fa-IR" sz="2100" b="1">
                <a:solidFill>
                  <a:srgbClr val="3333FF"/>
                </a:solidFill>
                <a:cs typeface="Lotus" pitchFamily="2" charset="-78"/>
              </a:rPr>
              <a:t> </a:t>
            </a:r>
            <a:r>
              <a:rPr lang="en-US" altLang="fa-IR" sz="2100" b="1">
                <a:solidFill>
                  <a:srgbClr val="3333FF"/>
                </a:solidFill>
              </a:rPr>
              <a:t>αP</a:t>
            </a:r>
            <a:r>
              <a:rPr lang="en-US" altLang="fa-IR" sz="2100" b="1">
                <a:solidFill>
                  <a:srgbClr val="3333FF"/>
                </a:solidFill>
                <a:cs typeface="Lotus" pitchFamily="2" charset="-78"/>
              </a:rPr>
              <a:t> </a:t>
            </a:r>
            <a:r>
              <a:rPr lang="ar-SA" altLang="fa-IR" sz="2100" b="1">
                <a:solidFill>
                  <a:srgbClr val="3333FF"/>
                </a:solidFill>
                <a:cs typeface="Lotus" pitchFamily="2" charset="-78"/>
              </a:rPr>
              <a:t>رسم مي كنيم</a:t>
            </a:r>
            <a:r>
              <a:rPr lang="en-US" altLang="fa-IR" sz="2100" b="1">
                <a:solidFill>
                  <a:srgbClr val="3333FF"/>
                </a:solidFill>
                <a:cs typeface="Lotus" pitchFamily="2" charset="-78"/>
              </a:rPr>
              <a:t>.</a:t>
            </a:r>
            <a:r>
              <a:rPr lang="en-US" altLang="fa-IR" sz="2100">
                <a:cs typeface="Lotus" pitchFamily="2" charset="-78"/>
              </a:rPr>
              <a:t> </a:t>
            </a:r>
          </a:p>
        </p:txBody>
      </p:sp>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4" name="Rectangle 4"/>
          <p:cNvSpPr>
            <a:spLocks noChangeArrowheads="1"/>
          </p:cNvSpPr>
          <p:nvPr/>
        </p:nvSpPr>
        <p:spPr bwMode="auto">
          <a:xfrm>
            <a:off x="4929188" y="6070600"/>
            <a:ext cx="33877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ar-SA" altLang="fa-IR" sz="2100" b="1">
                <a:solidFill>
                  <a:srgbClr val="3333FF"/>
                </a:solidFill>
                <a:cs typeface="Lotus" pitchFamily="2" charset="-78"/>
              </a:rPr>
              <a:t>صفحه</a:t>
            </a:r>
            <a:r>
              <a:rPr lang="en-US" altLang="fa-IR" sz="2100" b="1">
                <a:solidFill>
                  <a:srgbClr val="3333FF"/>
                </a:solidFill>
                <a:cs typeface="Lotus" pitchFamily="2" charset="-78"/>
              </a:rPr>
              <a:t> RBS</a:t>
            </a:r>
            <a:r>
              <a:rPr lang="en-US" altLang="fa-IR" b="1">
                <a:solidFill>
                  <a:srgbClr val="3333FF"/>
                </a:solidFill>
              </a:rPr>
              <a:t>'</a:t>
            </a:r>
            <a:r>
              <a:rPr lang="en-US" altLang="fa-IR" sz="2100" b="1">
                <a:solidFill>
                  <a:srgbClr val="3333FF"/>
                </a:solidFill>
                <a:cs typeface="Lotus" pitchFamily="2" charset="-78"/>
              </a:rPr>
              <a:t> </a:t>
            </a:r>
            <a:r>
              <a:rPr lang="ar-SA" altLang="fa-IR" sz="2100" b="1">
                <a:solidFill>
                  <a:srgbClr val="3333FF"/>
                </a:solidFill>
                <a:cs typeface="Lotus" pitchFamily="2" charset="-78"/>
              </a:rPr>
              <a:t>صفحه مورد نظر است</a:t>
            </a:r>
            <a:r>
              <a:rPr lang="en-US" altLang="fa-IR" sz="2100" b="1">
                <a:solidFill>
                  <a:srgbClr val="3333FF"/>
                </a:solidFill>
                <a:cs typeface="Lotus" pitchFamily="2" charset="-78"/>
              </a:rPr>
              <a:t>.</a:t>
            </a:r>
          </a:p>
        </p:txBody>
      </p:sp>
      <p:graphicFrame>
        <p:nvGraphicFramePr>
          <p:cNvPr id="558086" name="Object 6"/>
          <p:cNvGraphicFramePr>
            <a:graphicFrameLocks noGrp="1" noChangeAspect="1"/>
          </p:cNvGraphicFramePr>
          <p:nvPr>
            <p:ph/>
          </p:nvPr>
        </p:nvGraphicFramePr>
        <p:xfrm>
          <a:off x="1547813" y="768350"/>
          <a:ext cx="5903912" cy="4748213"/>
        </p:xfrm>
        <a:graphic>
          <a:graphicData uri="http://schemas.openxmlformats.org/presentationml/2006/ole">
            <mc:AlternateContent xmlns:mc="http://schemas.openxmlformats.org/markup-compatibility/2006">
              <mc:Choice xmlns:v="urn:schemas-microsoft-com:vml" Requires="v">
                <p:oleObj spid="_x0000_s558092"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7257" t="21332" r="28125" b="12756"/>
                      <a:stretch>
                        <a:fillRect/>
                      </a:stretch>
                    </p:blipFill>
                    <p:spPr bwMode="auto">
                      <a:xfrm>
                        <a:off x="1547813" y="768350"/>
                        <a:ext cx="5903912" cy="474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7" name="Rectangle 3"/>
          <p:cNvSpPr>
            <a:spLocks noChangeArrowheads="1"/>
          </p:cNvSpPr>
          <p:nvPr/>
        </p:nvSpPr>
        <p:spPr bwMode="auto">
          <a:xfrm>
            <a:off x="395288" y="247650"/>
            <a:ext cx="8280400"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500"/>
              </a:spcBef>
              <a:spcAft>
                <a:spcPts val="500"/>
              </a:spcAft>
            </a:pPr>
            <a:r>
              <a:rPr lang="ar-SA" altLang="fa-IR" sz="2500" b="1" i="1">
                <a:solidFill>
                  <a:srgbClr val="CC0000"/>
                </a:solidFill>
                <a:cs typeface="Lotus" pitchFamily="2" charset="-78"/>
              </a:rPr>
              <a:t>تعيين صفحه عمود منصف پاره خط</a:t>
            </a:r>
            <a:endParaRPr lang="fa-IR" altLang="fa-IR" sz="2500" b="1" i="1">
              <a:solidFill>
                <a:srgbClr val="CC0000"/>
              </a:solidFill>
              <a:cs typeface="Lotus" pitchFamily="2" charset="-78"/>
            </a:endParaRPr>
          </a:p>
          <a:p>
            <a:pPr algn="justLow" rtl="1">
              <a:spcBef>
                <a:spcPts val="500"/>
              </a:spcBef>
              <a:spcAft>
                <a:spcPts val="500"/>
              </a:spcAft>
            </a:pPr>
            <a:endParaRPr lang="en-US" altLang="fa-IR" sz="2500" b="1" i="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خط</a:t>
            </a:r>
            <a:r>
              <a:rPr lang="en-US" altLang="fa-IR" sz="2100" b="1">
                <a:solidFill>
                  <a:srgbClr val="3333FF"/>
                </a:solidFill>
                <a:cs typeface="Lotus" pitchFamily="2" charset="-78"/>
              </a:rPr>
              <a:t> D </a:t>
            </a:r>
            <a:r>
              <a:rPr lang="ar-SA" altLang="fa-IR" sz="2100" b="1">
                <a:solidFill>
                  <a:srgbClr val="3333FF"/>
                </a:solidFill>
                <a:cs typeface="Lotus" pitchFamily="2" charset="-78"/>
              </a:rPr>
              <a:t>با آثار</a:t>
            </a:r>
            <a:r>
              <a:rPr lang="en-US" altLang="fa-IR" sz="2100" b="1">
                <a:solidFill>
                  <a:srgbClr val="3333FF"/>
                </a:solidFill>
                <a:cs typeface="Lotus" pitchFamily="2" charset="-78"/>
              </a:rPr>
              <a:t> d </a:t>
            </a:r>
            <a:r>
              <a:rPr lang="ar-SA" altLang="fa-IR" sz="2100" b="1">
                <a:solidFill>
                  <a:srgbClr val="3333FF"/>
                </a:solidFill>
                <a:cs typeface="Lotus" pitchFamily="2" charset="-78"/>
              </a:rPr>
              <a:t>و</a:t>
            </a:r>
            <a:r>
              <a:rPr lang="en-US" altLang="fa-IR" sz="2100" b="1">
                <a:solidFill>
                  <a:srgbClr val="3333FF"/>
                </a:solidFill>
                <a:cs typeface="Lotus" pitchFamily="2" charset="-78"/>
              </a:rPr>
              <a:t> d' </a:t>
            </a:r>
            <a:r>
              <a:rPr lang="ar-SA" altLang="fa-IR" sz="2100" b="1">
                <a:solidFill>
                  <a:srgbClr val="3333FF"/>
                </a:solidFill>
                <a:cs typeface="Lotus" pitchFamily="2" charset="-78"/>
              </a:rPr>
              <a:t>در صفحات تصوير مفروض است براي تعيين صفحه عمودمنصف پاره خط</a:t>
            </a:r>
            <a:r>
              <a:rPr lang="en-US" altLang="fa-IR" sz="2100" b="1">
                <a:solidFill>
                  <a:srgbClr val="3333FF"/>
                </a:solidFill>
                <a:cs typeface="Lotus" pitchFamily="2" charset="-78"/>
              </a:rPr>
              <a:t> D </a:t>
            </a:r>
            <a:r>
              <a:rPr lang="ar-SA" altLang="fa-IR" sz="2100" b="1">
                <a:solidFill>
                  <a:srgbClr val="3333FF"/>
                </a:solidFill>
                <a:cs typeface="Lotus" pitchFamily="2" charset="-78"/>
              </a:rPr>
              <a:t>به ترتيب زير عمل مي كنيم</a:t>
            </a:r>
            <a:r>
              <a:rPr lang="en-US" altLang="fa-IR" sz="2100" b="1">
                <a:solidFill>
                  <a:srgbClr val="3333FF"/>
                </a:solidFill>
                <a:cs typeface="Lotus" pitchFamily="2" charset="-78"/>
              </a:rPr>
              <a:t>:</a:t>
            </a:r>
          </a:p>
          <a:p>
            <a:pPr algn="justLow" rtl="1">
              <a:spcBef>
                <a:spcPts val="500"/>
              </a:spcBef>
              <a:spcAft>
                <a:spcPts val="500"/>
              </a:spcAft>
              <a:buClr>
                <a:srgbClr val="333333"/>
              </a:buClr>
              <a:buFont typeface="Arial" pitchFamily="34" charset="0"/>
              <a:buNone/>
            </a:pPr>
            <a:r>
              <a:rPr lang="fa-IR" altLang="fa-IR" sz="2100" b="1">
                <a:solidFill>
                  <a:srgbClr val="3333FF"/>
                </a:solidFill>
                <a:cs typeface="Lotus" pitchFamily="2" charset="-78"/>
              </a:rPr>
              <a:t>1) </a:t>
            </a:r>
            <a:r>
              <a:rPr lang="ar-SA" altLang="fa-IR" sz="2100" b="1">
                <a:solidFill>
                  <a:srgbClr val="3333FF"/>
                </a:solidFill>
                <a:cs typeface="Lotus" pitchFamily="2" charset="-78"/>
              </a:rPr>
              <a:t>وسط پاره خط</a:t>
            </a:r>
            <a:r>
              <a:rPr lang="en-US" altLang="fa-IR" sz="2100" b="1">
                <a:solidFill>
                  <a:srgbClr val="3333FF"/>
                </a:solidFill>
                <a:cs typeface="Lotus" pitchFamily="2" charset="-78"/>
              </a:rPr>
              <a:t> d' </a:t>
            </a:r>
            <a:r>
              <a:rPr lang="ar-SA" altLang="fa-IR" sz="2100" b="1">
                <a:solidFill>
                  <a:srgbClr val="3333FF"/>
                </a:solidFill>
                <a:cs typeface="Lotus" pitchFamily="2" charset="-78"/>
              </a:rPr>
              <a:t>را به دست مي آوريم (نقطه</a:t>
            </a:r>
            <a:r>
              <a:rPr lang="en-US" altLang="fa-IR" sz="2100" b="1">
                <a:solidFill>
                  <a:srgbClr val="3333FF"/>
                </a:solidFill>
                <a:cs typeface="Lotus" pitchFamily="2" charset="-78"/>
              </a:rPr>
              <a:t>m'</a:t>
            </a:r>
            <a:r>
              <a:rPr lang="fa-IR" altLang="fa-IR" sz="2100" b="1">
                <a:solidFill>
                  <a:srgbClr val="3333FF"/>
                </a:solidFill>
                <a:cs typeface="Lotus" pitchFamily="2" charset="-78"/>
              </a:rPr>
              <a:t>)</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2)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d' </a:t>
            </a:r>
            <a:r>
              <a:rPr lang="ar-SA" altLang="fa-IR" sz="2100" b="1">
                <a:solidFill>
                  <a:srgbClr val="3333FF"/>
                </a:solidFill>
                <a:cs typeface="Lotus" pitchFamily="2" charset="-78"/>
              </a:rPr>
              <a:t>عمودي رسم مي كنيم تا خط</a:t>
            </a:r>
            <a:r>
              <a:rPr lang="en-US" altLang="fa-IR" sz="2100" b="1">
                <a:solidFill>
                  <a:srgbClr val="3333FF"/>
                </a:solidFill>
                <a:cs typeface="Lotus" pitchFamily="2" charset="-78"/>
              </a:rPr>
              <a:t> d </a:t>
            </a:r>
            <a:r>
              <a:rPr lang="ar-SA" altLang="fa-IR" sz="2100" b="1">
                <a:solidFill>
                  <a:srgbClr val="3333FF"/>
                </a:solidFill>
                <a:cs typeface="Lotus" pitchFamily="2" charset="-78"/>
              </a:rPr>
              <a:t>را درنقطه</a:t>
            </a:r>
            <a:r>
              <a:rPr lang="en-US" altLang="fa-IR" sz="2100" b="1">
                <a:solidFill>
                  <a:srgbClr val="3333FF"/>
                </a:solidFill>
                <a:cs typeface="Lotus" pitchFamily="2" charset="-78"/>
              </a:rPr>
              <a:t> m </a:t>
            </a:r>
            <a:r>
              <a:rPr lang="ar-SA" altLang="fa-IR" sz="2100" b="1">
                <a:solidFill>
                  <a:srgbClr val="3333FF"/>
                </a:solidFill>
                <a:cs typeface="Lotus" pitchFamily="2" charset="-78"/>
              </a:rPr>
              <a:t>قطع كند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buClr>
                <a:srgbClr val="333333"/>
              </a:buClr>
              <a:buFont typeface="Arial" pitchFamily="34" charset="0"/>
              <a:buNone/>
            </a:pPr>
            <a:r>
              <a:rPr lang="fa-IR" altLang="fa-IR" sz="2100" b="1">
                <a:solidFill>
                  <a:srgbClr val="3333FF"/>
                </a:solidFill>
                <a:cs typeface="Lotus" pitchFamily="2" charset="-78"/>
              </a:rPr>
              <a:t>3)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m </a:t>
            </a:r>
            <a:r>
              <a:rPr lang="ar-SA" altLang="fa-IR" sz="2100" b="1">
                <a:solidFill>
                  <a:srgbClr val="3333FF"/>
                </a:solidFill>
                <a:cs typeface="Lotus" pitchFamily="2" charset="-78"/>
              </a:rPr>
              <a:t>عمود بر خط</a:t>
            </a:r>
            <a:r>
              <a:rPr lang="en-US" altLang="fa-IR" sz="2100" b="1">
                <a:solidFill>
                  <a:srgbClr val="3333FF"/>
                </a:solidFill>
                <a:cs typeface="Lotus" pitchFamily="2" charset="-78"/>
              </a:rPr>
              <a:t> d </a:t>
            </a:r>
            <a:r>
              <a:rPr lang="ar-SA" altLang="fa-IR" sz="2100" b="1">
                <a:solidFill>
                  <a:srgbClr val="3333FF"/>
                </a:solidFill>
                <a:cs typeface="Lotus" pitchFamily="2" charset="-78"/>
              </a:rPr>
              <a:t>رسم نموده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 در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قطع كند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buClr>
                <a:srgbClr val="333333"/>
              </a:buClr>
              <a:buFont typeface="Arial" pitchFamily="34" charset="0"/>
              <a:buNone/>
            </a:pPr>
            <a:r>
              <a:rPr lang="fa-IR" altLang="fa-IR" sz="2100" b="1">
                <a:solidFill>
                  <a:srgbClr val="3333FF"/>
                </a:solidFill>
                <a:cs typeface="Lotus" pitchFamily="2" charset="-78"/>
              </a:rPr>
              <a:t>4)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عمود بر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رسم نموده تا افقيه اي كه از نقطه</a:t>
            </a:r>
            <a:r>
              <a:rPr lang="en-US" altLang="fa-IR" sz="2100" b="1">
                <a:solidFill>
                  <a:srgbClr val="3333FF"/>
                </a:solidFill>
                <a:cs typeface="Lotus" pitchFamily="2" charset="-78"/>
              </a:rPr>
              <a:t> m' </a:t>
            </a:r>
            <a:r>
              <a:rPr lang="ar-SA" altLang="fa-IR" sz="2100" b="1">
                <a:solidFill>
                  <a:srgbClr val="3333FF"/>
                </a:solidFill>
                <a:cs typeface="Lotus" pitchFamily="2" charset="-78"/>
              </a:rPr>
              <a:t>رسم مي شود را در</a:t>
            </a:r>
            <a:r>
              <a:rPr lang="en-US" altLang="fa-IR" sz="2100" b="1">
                <a:solidFill>
                  <a:srgbClr val="3333FF"/>
                </a:solidFill>
                <a:cs typeface="Lotus" pitchFamily="2" charset="-78"/>
              </a:rPr>
              <a:t> </a:t>
            </a:r>
            <a:r>
              <a:rPr lang="ar-SA" altLang="fa-IR" sz="2100" b="1">
                <a:solidFill>
                  <a:srgbClr val="3333FF"/>
                </a:solidFill>
                <a:cs typeface="Lotus" pitchFamily="2" charset="-78"/>
              </a:rPr>
              <a:t>نقطه</a:t>
            </a:r>
            <a:r>
              <a:rPr lang="en-US" altLang="fa-IR" sz="2100" b="1">
                <a:solidFill>
                  <a:srgbClr val="3333FF"/>
                </a:solidFill>
                <a:cs typeface="Lotus" pitchFamily="2" charset="-78"/>
              </a:rPr>
              <a:t>t' </a:t>
            </a:r>
            <a:r>
              <a:rPr lang="ar-SA" altLang="fa-IR" sz="2100" b="1">
                <a:solidFill>
                  <a:srgbClr val="3333FF"/>
                </a:solidFill>
                <a:cs typeface="Lotus" pitchFamily="2" charset="-78"/>
              </a:rPr>
              <a:t>قطع كند</a:t>
            </a:r>
            <a:r>
              <a:rPr lang="fa-IR" altLang="fa-IR" sz="2100" b="1">
                <a:solidFill>
                  <a:srgbClr val="3333FF"/>
                </a:solidFill>
                <a:cs typeface="Lotus" pitchFamily="2" charset="-78"/>
              </a:rPr>
              <a:t>.</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5)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t' </a:t>
            </a:r>
            <a:r>
              <a:rPr lang="ar-SA" altLang="fa-IR" sz="2100" b="1">
                <a:solidFill>
                  <a:srgbClr val="3333FF"/>
                </a:solidFill>
                <a:cs typeface="Lotus" pitchFamily="2" charset="-78"/>
              </a:rPr>
              <a:t>عمود بر خط</a:t>
            </a:r>
            <a:r>
              <a:rPr lang="en-US" altLang="fa-IR" sz="2100" b="1">
                <a:solidFill>
                  <a:srgbClr val="3333FF"/>
                </a:solidFill>
                <a:cs typeface="Lotus" pitchFamily="2" charset="-78"/>
              </a:rPr>
              <a:t> d' </a:t>
            </a:r>
            <a:r>
              <a:rPr lang="ar-SA" altLang="fa-IR" sz="2100" b="1">
                <a:solidFill>
                  <a:srgbClr val="3333FF"/>
                </a:solidFill>
                <a:cs typeface="Lotus" pitchFamily="2" charset="-78"/>
              </a:rPr>
              <a:t>رسم نموده و در جهت مخالف امتداد مي دهيم تا خط</a:t>
            </a:r>
            <a:r>
              <a:rPr lang="en-US" altLang="fa-IR" sz="2100" b="1">
                <a:solidFill>
                  <a:srgbClr val="3333FF"/>
                </a:solidFill>
                <a:cs typeface="Lotus" pitchFamily="2" charset="-78"/>
              </a:rPr>
              <a:t> xy </a:t>
            </a:r>
            <a:r>
              <a:rPr lang="ar-SA" altLang="fa-IR" sz="2100" b="1">
                <a:solidFill>
                  <a:srgbClr val="3333FF"/>
                </a:solidFill>
                <a:cs typeface="Lotus" pitchFamily="2" charset="-78"/>
              </a:rPr>
              <a:t>را</a:t>
            </a:r>
            <a:r>
              <a:rPr lang="en-US" altLang="fa-IR" sz="2100" b="1">
                <a:solidFill>
                  <a:srgbClr val="3333FF"/>
                </a:solidFill>
                <a:cs typeface="Lotus" pitchFamily="2" charset="-78"/>
              </a:rPr>
              <a:t> </a:t>
            </a:r>
            <a:r>
              <a:rPr lang="ar-SA" altLang="fa-IR" sz="2100" b="1">
                <a:solidFill>
                  <a:srgbClr val="3333FF"/>
                </a:solidFill>
                <a:cs typeface="Lotus" pitchFamily="2" charset="-78"/>
              </a:rPr>
              <a:t>در نقطه</a:t>
            </a:r>
            <a:r>
              <a:rPr lang="en-US" altLang="fa-IR" sz="2100" b="1">
                <a:solidFill>
                  <a:srgbClr val="3333FF"/>
                </a:solidFill>
                <a:cs typeface="Lotus" pitchFamily="2" charset="-78"/>
              </a:rPr>
              <a:t> </a:t>
            </a:r>
            <a:r>
              <a:rPr lang="en-US" altLang="fa-IR" sz="2100" b="1">
                <a:solidFill>
                  <a:srgbClr val="3333FF"/>
                </a:solidFill>
              </a:rPr>
              <a:t>α</a:t>
            </a:r>
            <a:r>
              <a:rPr lang="en-US" altLang="fa-IR" sz="2100" b="1">
                <a:solidFill>
                  <a:srgbClr val="3333FF"/>
                </a:solidFill>
                <a:cs typeface="Lotus" pitchFamily="2" charset="-78"/>
              </a:rPr>
              <a:t> </a:t>
            </a:r>
            <a:r>
              <a:rPr lang="ar-SA" altLang="fa-IR" sz="2100" b="1">
                <a:solidFill>
                  <a:srgbClr val="3333FF"/>
                </a:solidFill>
                <a:cs typeface="Lotus" pitchFamily="2" charset="-78"/>
              </a:rPr>
              <a:t>قطع كند</a:t>
            </a:r>
            <a:r>
              <a:rPr lang="fa-IR" altLang="fa-IR" sz="2100" b="1">
                <a:solidFill>
                  <a:srgbClr val="3333FF"/>
                </a:solidFill>
                <a:cs typeface="Lotus" pitchFamily="2" charset="-78"/>
              </a:rPr>
              <a:t>.</a:t>
            </a:r>
            <a:r>
              <a:rPr lang="en-US" altLang="fa-IR" sz="2100" b="1">
                <a:solidFill>
                  <a:srgbClr val="3333FF"/>
                </a:solidFill>
                <a:cs typeface="Lotus" pitchFamily="2" charset="-78"/>
              </a:rPr>
              <a:t> </a:t>
            </a:r>
          </a:p>
          <a:p>
            <a:pPr algn="justLow" rtl="1">
              <a:buClr>
                <a:srgbClr val="333333"/>
              </a:buClr>
              <a:buFont typeface="Arial" pitchFamily="34" charset="0"/>
              <a:buNone/>
            </a:pPr>
            <a:r>
              <a:rPr lang="fa-IR" altLang="fa-IR" sz="2100" b="1">
                <a:solidFill>
                  <a:srgbClr val="3333FF"/>
                </a:solidFill>
                <a:cs typeface="Lotus" pitchFamily="2" charset="-78"/>
              </a:rPr>
              <a:t>6) </a:t>
            </a:r>
            <a:r>
              <a:rPr lang="ar-SA" altLang="fa-IR" sz="2100" b="1">
                <a:solidFill>
                  <a:srgbClr val="3333FF"/>
                </a:solidFill>
                <a:cs typeface="Lotus" pitchFamily="2" charset="-78"/>
              </a:rPr>
              <a:t>از نقطه</a:t>
            </a:r>
            <a:r>
              <a:rPr lang="en-US" altLang="fa-IR" sz="2100" b="1">
                <a:solidFill>
                  <a:srgbClr val="3333FF"/>
                </a:solidFill>
                <a:cs typeface="Lotus" pitchFamily="2" charset="-78"/>
              </a:rPr>
              <a:t> </a:t>
            </a:r>
            <a:r>
              <a:rPr lang="en-US" altLang="fa-IR" sz="2100" b="1">
                <a:solidFill>
                  <a:srgbClr val="3333FF"/>
                </a:solidFill>
              </a:rPr>
              <a:t>α</a:t>
            </a:r>
            <a:r>
              <a:rPr lang="en-US" altLang="fa-IR" sz="2100" b="1">
                <a:solidFill>
                  <a:srgbClr val="3333FF"/>
                </a:solidFill>
                <a:cs typeface="Lotus" pitchFamily="2" charset="-78"/>
              </a:rPr>
              <a:t> </a:t>
            </a:r>
            <a:r>
              <a:rPr lang="ar-SA" altLang="fa-IR" sz="2100" b="1">
                <a:solidFill>
                  <a:srgbClr val="3333FF"/>
                </a:solidFill>
                <a:cs typeface="Lotus" pitchFamily="2" charset="-78"/>
              </a:rPr>
              <a:t>بر خط</a:t>
            </a:r>
            <a:r>
              <a:rPr lang="en-US" altLang="fa-IR" sz="2100" b="1">
                <a:solidFill>
                  <a:srgbClr val="3333FF"/>
                </a:solidFill>
                <a:cs typeface="Lotus" pitchFamily="2" charset="-78"/>
              </a:rPr>
              <a:t> d </a:t>
            </a:r>
            <a:r>
              <a:rPr lang="ar-SA" altLang="fa-IR" sz="2100" b="1">
                <a:solidFill>
                  <a:srgbClr val="3333FF"/>
                </a:solidFill>
                <a:cs typeface="Lotus" pitchFamily="2" charset="-78"/>
              </a:rPr>
              <a:t>عمود رسم مي كنيم و امتداد مي دهيم</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0131" name="Rectangle 3"/>
          <p:cNvSpPr>
            <a:spLocks noChangeArrowheads="1"/>
          </p:cNvSpPr>
          <p:nvPr/>
        </p:nvSpPr>
        <p:spPr bwMode="auto">
          <a:xfrm>
            <a:off x="1309688" y="6184900"/>
            <a:ext cx="6646862"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ar-SA" altLang="fa-IR" sz="2100" b="1">
                <a:solidFill>
                  <a:srgbClr val="3333FF"/>
                </a:solidFill>
                <a:cs typeface="Lotus" pitchFamily="2" charset="-78"/>
              </a:rPr>
              <a:t>بدين صورت صفحه</a:t>
            </a:r>
            <a:r>
              <a:rPr lang="en-US" altLang="fa-IR" sz="2100" b="1">
                <a:solidFill>
                  <a:srgbClr val="3333FF"/>
                </a:solidFill>
                <a:cs typeface="Lotus" pitchFamily="2" charset="-78"/>
              </a:rPr>
              <a:t> P</a:t>
            </a:r>
            <a:r>
              <a:rPr lang="en-US" altLang="fa-IR" sz="2000" b="1">
                <a:solidFill>
                  <a:srgbClr val="3333FF"/>
                </a:solidFill>
              </a:rPr>
              <a:t>αQ</a:t>
            </a:r>
            <a:r>
              <a:rPr lang="en-US" altLang="fa-IR" sz="2100" b="1">
                <a:solidFill>
                  <a:srgbClr val="3333FF"/>
                </a:solidFill>
                <a:cs typeface="Lotus" pitchFamily="2" charset="-78"/>
              </a:rPr>
              <a:t>' </a:t>
            </a:r>
            <a:r>
              <a:rPr lang="ar-SA" altLang="fa-IR" sz="2100" b="1">
                <a:solidFill>
                  <a:srgbClr val="3333FF"/>
                </a:solidFill>
                <a:cs typeface="Lotus" pitchFamily="2" charset="-78"/>
              </a:rPr>
              <a:t>صفحه عمودمنصف پاره خط</a:t>
            </a:r>
            <a:r>
              <a:rPr lang="en-US" altLang="fa-IR" sz="2100" b="1">
                <a:solidFill>
                  <a:srgbClr val="3333FF"/>
                </a:solidFill>
                <a:cs typeface="Lotus" pitchFamily="2" charset="-78"/>
              </a:rPr>
              <a:t> D </a:t>
            </a:r>
            <a:r>
              <a:rPr lang="ar-SA" altLang="fa-IR" sz="2100" b="1">
                <a:solidFill>
                  <a:srgbClr val="3333FF"/>
                </a:solidFill>
                <a:cs typeface="Lotus" pitchFamily="2" charset="-78"/>
              </a:rPr>
              <a:t>رسم مي شود</a:t>
            </a:r>
            <a:r>
              <a:rPr lang="en-US" altLang="fa-IR" sz="2100" b="1">
                <a:solidFill>
                  <a:srgbClr val="3333FF"/>
                </a:solidFill>
                <a:cs typeface="Lotus" pitchFamily="2" charset="-78"/>
              </a:rPr>
              <a:t> </a:t>
            </a:r>
          </a:p>
        </p:txBody>
      </p:sp>
      <p:graphicFrame>
        <p:nvGraphicFramePr>
          <p:cNvPr id="560133" name="Object 5"/>
          <p:cNvGraphicFramePr>
            <a:graphicFrameLocks noGrp="1" noChangeAspect="1"/>
          </p:cNvGraphicFramePr>
          <p:nvPr>
            <p:ph/>
          </p:nvPr>
        </p:nvGraphicFramePr>
        <p:xfrm>
          <a:off x="2555875" y="622300"/>
          <a:ext cx="4746625" cy="4894263"/>
        </p:xfrm>
        <a:graphic>
          <a:graphicData uri="http://schemas.openxmlformats.org/presentationml/2006/ole">
            <mc:AlternateContent xmlns:mc="http://schemas.openxmlformats.org/markup-compatibility/2006">
              <mc:Choice xmlns:v="urn:schemas-microsoft-com:vml" Requires="v">
                <p:oleObj spid="_x0000_s56013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8747" t="39015" r="39507" b="19797"/>
                      <a:stretch>
                        <a:fillRect/>
                      </a:stretch>
                    </p:blipFill>
                    <p:spPr bwMode="auto">
                      <a:xfrm>
                        <a:off x="2555875" y="622300"/>
                        <a:ext cx="4746625"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6" name="Rectangle 4"/>
          <p:cNvSpPr>
            <a:spLocks noChangeArrowheads="1"/>
          </p:cNvSpPr>
          <p:nvPr/>
        </p:nvSpPr>
        <p:spPr bwMode="auto">
          <a:xfrm>
            <a:off x="323850" y="476250"/>
            <a:ext cx="8640763"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500"/>
              </a:spcBef>
              <a:spcAft>
                <a:spcPts val="500"/>
              </a:spcAft>
            </a:pPr>
            <a:r>
              <a:rPr lang="ar-SA" altLang="fa-IR" sz="2500" b="1">
                <a:solidFill>
                  <a:srgbClr val="CC0000"/>
                </a:solidFill>
                <a:cs typeface="Lotus" pitchFamily="2" charset="-78"/>
              </a:rPr>
              <a:t>تعيين صفحه اي </a:t>
            </a:r>
            <a:r>
              <a:rPr lang="fa-IR" altLang="fa-IR" sz="2500" b="1">
                <a:solidFill>
                  <a:srgbClr val="CC0000"/>
                </a:solidFill>
                <a:cs typeface="Lotus" pitchFamily="2" charset="-78"/>
              </a:rPr>
              <a:t>از</a:t>
            </a:r>
            <a:r>
              <a:rPr lang="ar-SA" altLang="fa-IR" sz="2500" b="1">
                <a:solidFill>
                  <a:srgbClr val="CC0000"/>
                </a:solidFill>
                <a:cs typeface="Lotus" pitchFamily="2" charset="-78"/>
              </a:rPr>
              <a:t> نقطه اي خارج خط عمود بر آن</a:t>
            </a:r>
            <a:r>
              <a:rPr lang="ar-SA" altLang="fa-IR" sz="2100" b="1">
                <a:solidFill>
                  <a:srgbClr val="CC0000"/>
                </a:solidFill>
                <a:cs typeface="Lotus" pitchFamily="2" charset="-78"/>
              </a:rPr>
              <a:t> </a:t>
            </a:r>
            <a:endParaRPr lang="fa-IR" altLang="fa-IR" sz="2100" b="1">
              <a:solidFill>
                <a:srgbClr val="CC0000"/>
              </a:solidFill>
              <a:cs typeface="Lotus" pitchFamily="2" charset="-78"/>
            </a:endParaRPr>
          </a:p>
          <a:p>
            <a:pPr rtl="1">
              <a:spcBef>
                <a:spcPts val="500"/>
              </a:spcBef>
              <a:spcAft>
                <a:spcPts val="500"/>
              </a:spcAft>
            </a:pPr>
            <a:endParaRPr lang="fa-IR" altLang="fa-IR" sz="2100" b="1">
              <a:solidFill>
                <a:srgbClr val="CC0000"/>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خط</a:t>
            </a:r>
            <a:r>
              <a:rPr lang="en-US" altLang="fa-IR" sz="2100" b="1">
                <a:solidFill>
                  <a:srgbClr val="3333FF"/>
                </a:solidFill>
                <a:cs typeface="Lotus" pitchFamily="2" charset="-78"/>
              </a:rPr>
              <a:t> D </a:t>
            </a:r>
            <a:r>
              <a:rPr lang="ar-SA" altLang="fa-IR" sz="2100" b="1">
                <a:solidFill>
                  <a:srgbClr val="3333FF"/>
                </a:solidFill>
                <a:cs typeface="Lotus" pitchFamily="2" charset="-78"/>
              </a:rPr>
              <a:t>و نقطه</a:t>
            </a:r>
            <a:r>
              <a:rPr lang="en-US" altLang="fa-IR" sz="2100" b="1">
                <a:solidFill>
                  <a:srgbClr val="3333FF"/>
                </a:solidFill>
                <a:cs typeface="Lotus" pitchFamily="2" charset="-78"/>
              </a:rPr>
              <a:t> A </a:t>
            </a:r>
            <a:r>
              <a:rPr lang="ar-SA" altLang="fa-IR" sz="2100" b="1">
                <a:solidFill>
                  <a:srgbClr val="3333FF"/>
                </a:solidFill>
                <a:cs typeface="Lotus" pitchFamily="2" charset="-78"/>
              </a:rPr>
              <a:t>خارج آن مفروض است</a:t>
            </a:r>
            <a:r>
              <a:rPr lang="en-US" altLang="fa-IR" sz="2100" b="1">
                <a:solidFill>
                  <a:srgbClr val="3333FF"/>
                </a:solidFill>
                <a:cs typeface="Lotus" pitchFamily="2" charset="-78"/>
              </a:rPr>
              <a:t> </a:t>
            </a:r>
            <a:r>
              <a:rPr lang="ar-SA" altLang="fa-IR" sz="2100" b="1">
                <a:solidFill>
                  <a:srgbClr val="3333FF"/>
                </a:solidFill>
                <a:cs typeface="Lotus" pitchFamily="2" charset="-78"/>
              </a:rPr>
              <a:t>مطلوب است تعيين صفحه اي عمود برآن خط كه از نقطه</a:t>
            </a:r>
            <a:r>
              <a:rPr lang="en-US" altLang="fa-IR" sz="2100" b="1">
                <a:solidFill>
                  <a:srgbClr val="3333FF"/>
                </a:solidFill>
                <a:cs typeface="Lotus" pitchFamily="2" charset="-78"/>
              </a:rPr>
              <a:t> A </a:t>
            </a:r>
            <a:r>
              <a:rPr lang="fa-IR" altLang="fa-IR" sz="2100" b="1">
                <a:solidFill>
                  <a:srgbClr val="3333FF"/>
                </a:solidFill>
                <a:cs typeface="Lotus" pitchFamily="2" charset="-78"/>
              </a:rPr>
              <a:t> </a:t>
            </a:r>
            <a:r>
              <a:rPr lang="ar-SA" altLang="fa-IR" sz="2100" b="1">
                <a:solidFill>
                  <a:srgbClr val="3333FF"/>
                </a:solidFill>
                <a:cs typeface="Lotus" pitchFamily="2" charset="-78"/>
              </a:rPr>
              <a:t>مي گذرد</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pPr>
            <a:r>
              <a:rPr lang="ar-SA" altLang="fa-IR" sz="2100" b="1">
                <a:solidFill>
                  <a:srgbClr val="3333FF"/>
                </a:solidFill>
                <a:cs typeface="Lotus" pitchFamily="2" charset="-78"/>
              </a:rPr>
              <a:t>براي تعيين صفحه مذكور به ترتيب زير عمل مي كنيم</a:t>
            </a:r>
            <a:r>
              <a:rPr lang="fa-IR" altLang="fa-IR" sz="2100" b="1">
                <a:solidFill>
                  <a:srgbClr val="3333FF"/>
                </a:solidFill>
                <a:cs typeface="Lotus" pitchFamily="2" charset="-78"/>
              </a:rPr>
              <a:t>:</a:t>
            </a:r>
            <a:endParaRPr lang="en-US" altLang="fa-IR" sz="2100" b="1">
              <a:solidFill>
                <a:srgbClr val="3333FF"/>
              </a:solidFill>
              <a:cs typeface="Lotus" pitchFamily="2" charset="-78"/>
            </a:endParaRPr>
          </a:p>
          <a:p>
            <a:pPr algn="justLow" rtl="1">
              <a:spcBef>
                <a:spcPts val="500"/>
              </a:spcBef>
              <a:spcAft>
                <a:spcPts val="500"/>
              </a:spcAft>
              <a:buClr>
                <a:srgbClr val="333333"/>
              </a:buClr>
              <a:buFont typeface="Arial" pitchFamily="34" charset="0"/>
              <a:buNone/>
            </a:pPr>
            <a:r>
              <a:rPr lang="fa-IR" altLang="fa-IR" sz="2000" b="1">
                <a:solidFill>
                  <a:srgbClr val="3333FF"/>
                </a:solidFill>
                <a:cs typeface="Lotus" pitchFamily="2" charset="-78"/>
              </a:rPr>
              <a:t>1) </a:t>
            </a:r>
            <a:r>
              <a:rPr lang="ar-SA" altLang="fa-IR" b="1">
                <a:solidFill>
                  <a:srgbClr val="3333FF"/>
                </a:solidFill>
                <a:cs typeface="Lotus" pitchFamily="2" charset="-78"/>
              </a:rPr>
              <a:t>از نقطه</a:t>
            </a:r>
            <a:r>
              <a:rPr lang="en-US" altLang="fa-IR" b="1">
                <a:solidFill>
                  <a:srgbClr val="3333FF"/>
                </a:solidFill>
                <a:cs typeface="Lotus" pitchFamily="2" charset="-78"/>
              </a:rPr>
              <a:t> a </a:t>
            </a:r>
            <a:r>
              <a:rPr lang="ar-SA" altLang="fa-IR" b="1">
                <a:solidFill>
                  <a:srgbClr val="3333FF"/>
                </a:solidFill>
                <a:cs typeface="Lotus" pitchFamily="2" charset="-78"/>
              </a:rPr>
              <a:t>عمود بر خط</a:t>
            </a:r>
            <a:r>
              <a:rPr lang="en-US" altLang="fa-IR" b="1">
                <a:solidFill>
                  <a:srgbClr val="3333FF"/>
                </a:solidFill>
                <a:cs typeface="Lotus" pitchFamily="2" charset="-78"/>
              </a:rPr>
              <a:t> d </a:t>
            </a:r>
            <a:r>
              <a:rPr lang="ar-SA" altLang="fa-IR" b="1">
                <a:solidFill>
                  <a:srgbClr val="3333FF"/>
                </a:solidFill>
                <a:cs typeface="Lotus" pitchFamily="2" charset="-78"/>
              </a:rPr>
              <a:t>رسم نمود و امتداد مي دهيم تا خط</a:t>
            </a:r>
            <a:r>
              <a:rPr lang="en-US" altLang="fa-IR" b="1">
                <a:solidFill>
                  <a:srgbClr val="3333FF"/>
                </a:solidFill>
                <a:cs typeface="Lotus" pitchFamily="2" charset="-78"/>
              </a:rPr>
              <a:t> xy </a:t>
            </a:r>
            <a:r>
              <a:rPr lang="ar-SA" altLang="fa-IR" b="1">
                <a:solidFill>
                  <a:srgbClr val="3333FF"/>
                </a:solidFill>
                <a:cs typeface="Lotus" pitchFamily="2" charset="-78"/>
              </a:rPr>
              <a:t>را در نقطه</a:t>
            </a:r>
            <a:r>
              <a:rPr lang="en-US" altLang="fa-IR" b="1">
                <a:solidFill>
                  <a:srgbClr val="3333FF"/>
                </a:solidFill>
                <a:cs typeface="Lotus" pitchFamily="2" charset="-78"/>
              </a:rPr>
              <a:t> t </a:t>
            </a:r>
            <a:r>
              <a:rPr lang="ar-SA" altLang="fa-IR" b="1">
                <a:solidFill>
                  <a:srgbClr val="3333FF"/>
                </a:solidFill>
                <a:cs typeface="Lotus" pitchFamily="2" charset="-78"/>
              </a:rPr>
              <a:t>قطع</a:t>
            </a:r>
            <a:r>
              <a:rPr lang="en-US" altLang="fa-IR" b="1">
                <a:solidFill>
                  <a:srgbClr val="3333FF"/>
                </a:solidFill>
                <a:cs typeface="Lotus" pitchFamily="2" charset="-78"/>
              </a:rPr>
              <a:t> </a:t>
            </a:r>
            <a:r>
              <a:rPr lang="ar-SA" altLang="fa-IR" b="1">
                <a:solidFill>
                  <a:srgbClr val="3333FF"/>
                </a:solidFill>
                <a:cs typeface="Lotus" pitchFamily="2" charset="-78"/>
              </a:rPr>
              <a:t>كند</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Low" rtl="1">
              <a:buClr>
                <a:srgbClr val="333333"/>
              </a:buClr>
              <a:buFont typeface="Arial" pitchFamily="34" charset="0"/>
              <a:buNone/>
            </a:pPr>
            <a:r>
              <a:rPr lang="fa-IR" altLang="fa-IR" sz="2000" b="1">
                <a:solidFill>
                  <a:srgbClr val="3333FF"/>
                </a:solidFill>
                <a:cs typeface="Lotus" pitchFamily="2" charset="-78"/>
              </a:rPr>
              <a:t>2)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t</a:t>
            </a:r>
            <a:r>
              <a:rPr lang="ar-SA" altLang="fa-IR" sz="2000" b="1">
                <a:solidFill>
                  <a:srgbClr val="3333FF"/>
                </a:solidFill>
                <a:cs typeface="Lotus" pitchFamily="2" charset="-78"/>
              </a:rPr>
              <a:t>عمود بر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رسم نموده تا افقيه اي كه از نقطه</a:t>
            </a:r>
            <a:r>
              <a:rPr lang="en-US" altLang="fa-IR" sz="2000" b="1">
                <a:solidFill>
                  <a:srgbClr val="3333FF"/>
                </a:solidFill>
                <a:cs typeface="Lotus" pitchFamily="2" charset="-78"/>
              </a:rPr>
              <a:t>a ' </a:t>
            </a:r>
            <a:r>
              <a:rPr lang="ar-SA" altLang="fa-IR" sz="2000" b="1">
                <a:solidFill>
                  <a:srgbClr val="3333FF"/>
                </a:solidFill>
                <a:cs typeface="Lotus" pitchFamily="2" charset="-78"/>
              </a:rPr>
              <a:t>رسم مي شود در</a:t>
            </a:r>
            <a:r>
              <a:rPr lang="en-US" altLang="fa-IR" sz="2000" b="1">
                <a:solidFill>
                  <a:srgbClr val="3333FF"/>
                </a:solidFill>
                <a:cs typeface="Lotus" pitchFamily="2" charset="-78"/>
              </a:rPr>
              <a:t> </a:t>
            </a:r>
            <a:r>
              <a:rPr lang="ar-SA" altLang="fa-IR" sz="2000" b="1">
                <a:solidFill>
                  <a:srgbClr val="3333FF"/>
                </a:solidFill>
                <a:cs typeface="Lotus" pitchFamily="2" charset="-78"/>
              </a:rPr>
              <a:t>نقطه</a:t>
            </a:r>
            <a:r>
              <a:rPr lang="en-US" altLang="fa-IR" sz="2000" b="1">
                <a:solidFill>
                  <a:srgbClr val="3333FF"/>
                </a:solidFill>
                <a:cs typeface="Lotus" pitchFamily="2" charset="-78"/>
              </a:rPr>
              <a:t> t' </a:t>
            </a:r>
            <a:r>
              <a:rPr lang="ar-SA" altLang="fa-IR" sz="2000" b="1">
                <a:solidFill>
                  <a:srgbClr val="3333FF"/>
                </a:solidFill>
                <a:cs typeface="Lotus" pitchFamily="2" charset="-78"/>
              </a:rPr>
              <a:t>قطع كند</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Low" rtl="1">
              <a:buClr>
                <a:srgbClr val="333333"/>
              </a:buClr>
              <a:buFont typeface="Arial" pitchFamily="34" charset="0"/>
              <a:buNone/>
            </a:pPr>
            <a:r>
              <a:rPr lang="fa-IR" altLang="fa-IR" sz="2000" b="1">
                <a:solidFill>
                  <a:srgbClr val="3333FF"/>
                </a:solidFill>
                <a:cs typeface="Lotus" pitchFamily="2" charset="-78"/>
              </a:rPr>
              <a:t>3)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t ' </a:t>
            </a:r>
            <a:r>
              <a:rPr lang="ar-SA" altLang="fa-IR" sz="2000" b="1">
                <a:solidFill>
                  <a:srgbClr val="3333FF"/>
                </a:solidFill>
                <a:cs typeface="Lotus" pitchFamily="2" charset="-78"/>
              </a:rPr>
              <a:t>عمود بر خط</a:t>
            </a:r>
            <a:r>
              <a:rPr lang="en-US" altLang="fa-IR" sz="2000" b="1">
                <a:solidFill>
                  <a:srgbClr val="3333FF"/>
                </a:solidFill>
                <a:cs typeface="Lotus" pitchFamily="2" charset="-78"/>
              </a:rPr>
              <a:t> d' </a:t>
            </a:r>
            <a:r>
              <a:rPr lang="ar-SA" altLang="fa-IR" sz="2000" b="1">
                <a:solidFill>
                  <a:srgbClr val="3333FF"/>
                </a:solidFill>
                <a:cs typeface="Lotus" pitchFamily="2" charset="-78"/>
              </a:rPr>
              <a:t>رسم نموده و امتداد مي دهيم تا خط</a:t>
            </a:r>
            <a:r>
              <a:rPr lang="en-US" altLang="fa-IR" sz="2000" b="1">
                <a:solidFill>
                  <a:srgbClr val="3333FF"/>
                </a:solidFill>
                <a:cs typeface="Lotus" pitchFamily="2" charset="-78"/>
              </a:rPr>
              <a:t> xy </a:t>
            </a:r>
            <a:r>
              <a:rPr lang="ar-SA" altLang="fa-IR" sz="2000" b="1">
                <a:solidFill>
                  <a:srgbClr val="3333FF"/>
                </a:solidFill>
                <a:cs typeface="Lotus" pitchFamily="2" charset="-78"/>
              </a:rPr>
              <a:t>را در نقطه</a:t>
            </a:r>
            <a:r>
              <a:rPr lang="en-US" altLang="fa-IR" sz="2000" b="1">
                <a:solidFill>
                  <a:srgbClr val="3333FF"/>
                </a:solidFill>
                <a:cs typeface="Lotus" pitchFamily="2" charset="-78"/>
              </a:rPr>
              <a:t> </a:t>
            </a:r>
            <a:r>
              <a:rPr lang="en-US" altLang="fa-IR" sz="2000" b="1">
                <a:solidFill>
                  <a:srgbClr val="3333FF"/>
                </a:solidFill>
              </a:rPr>
              <a:t>α</a:t>
            </a:r>
            <a:r>
              <a:rPr lang="en-US" altLang="fa-IR" sz="2000" b="1">
                <a:solidFill>
                  <a:srgbClr val="3333FF"/>
                </a:solidFill>
                <a:cs typeface="Lotus" pitchFamily="2" charset="-78"/>
              </a:rPr>
              <a:t> </a:t>
            </a:r>
            <a:r>
              <a:rPr lang="ar-SA" altLang="fa-IR" sz="2000" b="1">
                <a:solidFill>
                  <a:srgbClr val="3333FF"/>
                </a:solidFill>
                <a:cs typeface="Lotus" pitchFamily="2" charset="-78"/>
              </a:rPr>
              <a:t>قطع كند</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Low" rtl="1">
              <a:buClr>
                <a:srgbClr val="333333"/>
              </a:buClr>
              <a:buFont typeface="Arial" pitchFamily="34" charset="0"/>
              <a:buNone/>
            </a:pPr>
            <a:r>
              <a:rPr lang="fa-IR" altLang="fa-IR" sz="2000" b="1">
                <a:solidFill>
                  <a:srgbClr val="3333FF"/>
                </a:solidFill>
                <a:cs typeface="Lotus" pitchFamily="2" charset="-78"/>
              </a:rPr>
              <a:t>4) </a:t>
            </a:r>
            <a:r>
              <a:rPr lang="ar-SA" altLang="fa-IR" sz="2000" b="1">
                <a:solidFill>
                  <a:srgbClr val="3333FF"/>
                </a:solidFill>
                <a:cs typeface="Lotus" pitchFamily="2" charset="-78"/>
              </a:rPr>
              <a:t>از نقطه</a:t>
            </a:r>
            <a:r>
              <a:rPr lang="en-US" altLang="fa-IR" sz="2000" b="1">
                <a:solidFill>
                  <a:srgbClr val="3333FF"/>
                </a:solidFill>
                <a:cs typeface="Lotus" pitchFamily="2" charset="-78"/>
              </a:rPr>
              <a:t> </a:t>
            </a:r>
            <a:r>
              <a:rPr lang="en-US" altLang="fa-IR" sz="2000" b="1">
                <a:solidFill>
                  <a:srgbClr val="3333FF"/>
                </a:solidFill>
              </a:rPr>
              <a:t>α</a:t>
            </a:r>
            <a:r>
              <a:rPr lang="en-US" altLang="fa-IR" sz="2000" b="1">
                <a:solidFill>
                  <a:srgbClr val="3333FF"/>
                </a:solidFill>
                <a:cs typeface="Lotus" pitchFamily="2" charset="-78"/>
              </a:rPr>
              <a:t> </a:t>
            </a:r>
            <a:r>
              <a:rPr lang="ar-SA" altLang="fa-IR" sz="2000" b="1">
                <a:solidFill>
                  <a:srgbClr val="3333FF"/>
                </a:solidFill>
                <a:cs typeface="Lotus" pitchFamily="2" charset="-78"/>
              </a:rPr>
              <a:t>عمود بر خط</a:t>
            </a:r>
            <a:r>
              <a:rPr lang="en-US" altLang="fa-IR" sz="2000" b="1">
                <a:solidFill>
                  <a:srgbClr val="3333FF"/>
                </a:solidFill>
                <a:cs typeface="Lotus" pitchFamily="2" charset="-78"/>
              </a:rPr>
              <a:t> d </a:t>
            </a:r>
            <a:r>
              <a:rPr lang="ar-SA" altLang="fa-IR" sz="2000" b="1">
                <a:solidFill>
                  <a:srgbClr val="3333FF"/>
                </a:solidFill>
                <a:cs typeface="Lotus" pitchFamily="2" charset="-78"/>
              </a:rPr>
              <a:t>رسم مي كنيم و امتداد مي دهيم</a:t>
            </a:r>
            <a:r>
              <a:rPr lang="fa-IR" altLang="fa-IR" sz="2000" b="1">
                <a:solidFill>
                  <a:srgbClr val="3333FF"/>
                </a:solidFill>
                <a:cs typeface="Lotus" pitchFamily="2" charset="-78"/>
              </a:rPr>
              <a:t>.</a:t>
            </a:r>
            <a:endParaRPr lang="en-US" altLang="fa-IR" sz="2000" b="1">
              <a:solidFill>
                <a:srgbClr val="3333FF"/>
              </a:solidFill>
              <a:cs typeface="Lotus" pitchFamily="2" charset="-78"/>
            </a:endParaRPr>
          </a:p>
          <a:p>
            <a:pPr algn="justLow" rtl="1"/>
            <a:endParaRPr lang="en-US" altLang="fa-IR" sz="20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0" name="Rectangle 4"/>
          <p:cNvSpPr>
            <a:spLocks noChangeArrowheads="1"/>
          </p:cNvSpPr>
          <p:nvPr/>
        </p:nvSpPr>
        <p:spPr bwMode="auto">
          <a:xfrm>
            <a:off x="3403600" y="6165850"/>
            <a:ext cx="354965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rtl="1"/>
            <a:r>
              <a:rPr lang="ar-SA" altLang="fa-IR" sz="2100" b="1">
                <a:solidFill>
                  <a:srgbClr val="3333FF"/>
                </a:solidFill>
                <a:cs typeface="Lotus" pitchFamily="2" charset="-78"/>
              </a:rPr>
              <a:t>صفحه </a:t>
            </a:r>
            <a:r>
              <a:rPr lang="en-US" altLang="fa-IR" sz="2000" b="1">
                <a:solidFill>
                  <a:srgbClr val="3333FF"/>
                </a:solidFill>
              </a:rPr>
              <a:t>Pα</a:t>
            </a:r>
            <a:r>
              <a:rPr lang="en-US" altLang="fa-IR" sz="2100" b="1">
                <a:solidFill>
                  <a:srgbClr val="3333FF"/>
                </a:solidFill>
                <a:cs typeface="Lotus" pitchFamily="2" charset="-78"/>
              </a:rPr>
              <a:t>Q'  </a:t>
            </a:r>
            <a:r>
              <a:rPr lang="ar-SA" altLang="fa-IR" sz="2100" b="1">
                <a:solidFill>
                  <a:srgbClr val="3333FF"/>
                </a:solidFill>
                <a:cs typeface="Lotus" pitchFamily="2" charset="-78"/>
              </a:rPr>
              <a:t>صفحه مورد نظر است</a:t>
            </a:r>
            <a:r>
              <a:rPr lang="en-US" altLang="fa-IR" sz="2100" b="1">
                <a:solidFill>
                  <a:srgbClr val="3333FF"/>
                </a:solidFill>
                <a:cs typeface="Lotus" pitchFamily="2" charset="-78"/>
              </a:rPr>
              <a:t>.</a:t>
            </a:r>
          </a:p>
        </p:txBody>
      </p:sp>
      <p:graphicFrame>
        <p:nvGraphicFramePr>
          <p:cNvPr id="562181" name="Object 5"/>
          <p:cNvGraphicFramePr>
            <a:graphicFrameLocks noGrp="1" noChangeAspect="1"/>
          </p:cNvGraphicFramePr>
          <p:nvPr>
            <p:ph/>
          </p:nvPr>
        </p:nvGraphicFramePr>
        <p:xfrm>
          <a:off x="2339975" y="765175"/>
          <a:ext cx="5472113" cy="5000625"/>
        </p:xfrm>
        <a:graphic>
          <a:graphicData uri="http://schemas.openxmlformats.org/presentationml/2006/ole">
            <mc:AlternateContent xmlns:mc="http://schemas.openxmlformats.org/markup-compatibility/2006">
              <mc:Choice xmlns:v="urn:schemas-microsoft-com:vml" Requires="v">
                <p:oleObj spid="_x0000_s562188"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3372" t="31006" r="35995" b="17577"/>
                      <a:stretch>
                        <a:fillRect/>
                      </a:stretch>
                    </p:blipFill>
                    <p:spPr bwMode="auto">
                      <a:xfrm>
                        <a:off x="2339975" y="765175"/>
                        <a:ext cx="5472113"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47" name="Rectangle 3"/>
          <p:cNvSpPr>
            <a:spLocks noChangeArrowheads="1"/>
          </p:cNvSpPr>
          <p:nvPr/>
        </p:nvSpPr>
        <p:spPr bwMode="auto">
          <a:xfrm>
            <a:off x="571500" y="1143000"/>
            <a:ext cx="78882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پيستوله</a:t>
            </a:r>
            <a:endParaRPr lang="en-US" altLang="fa-IR" sz="2500" b="1" i="1">
              <a:solidFill>
                <a:srgbClr val="CC0000"/>
              </a:solidFill>
              <a:latin typeface="Times New Roman" pitchFamily="18" charset="0"/>
              <a:cs typeface="Lotus" pitchFamily="2" charset="-78"/>
            </a:endParaRPr>
          </a:p>
          <a:p>
            <a:pPr algn="justLow" rtl="1"/>
            <a:endParaRPr lang="en-US" altLang="fa-IR" sz="1200" i="1">
              <a:solidFill>
                <a:srgbClr val="CC0000"/>
              </a:solidFill>
              <a:latin typeface="Times New Roman" pitchFamily="18" charset="0"/>
              <a:cs typeface="Mitra"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شابلوني است با شكلي تقريباً مارپيچ كه از آن در جهت ترسيم خطوطي كه داراي قوس هاي نامتقارن هستند استفاده مي شود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endParaRPr>
          </a:p>
        </p:txBody>
      </p:sp>
      <p:pic>
        <p:nvPicPr>
          <p:cNvPr id="338948" name="Picture 4" descr="0001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573463"/>
            <a:ext cx="4360863" cy="2185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5782" name="Rectangle 6"/>
          <p:cNvSpPr>
            <a:spLocks noChangeArrowheads="1"/>
          </p:cNvSpPr>
          <p:nvPr/>
        </p:nvSpPr>
        <p:spPr bwMode="auto">
          <a:xfrm>
            <a:off x="179388" y="439738"/>
            <a:ext cx="8496300" cy="367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ar-SA" altLang="fa-IR" sz="2500" b="1">
                <a:solidFill>
                  <a:srgbClr val="CC0000"/>
                </a:solidFill>
                <a:cs typeface="Lotus" pitchFamily="2" charset="-78"/>
              </a:rPr>
              <a:t>تمرين 1:</a:t>
            </a:r>
            <a:endParaRPr lang="en-US" altLang="fa-IR" sz="2500">
              <a:solidFill>
                <a:srgbClr val="3333FF"/>
              </a:solidFill>
              <a:cs typeface="Lotus" pitchFamily="2" charset="-78"/>
            </a:endParaRPr>
          </a:p>
          <a:p>
            <a:pPr rtl="1"/>
            <a:r>
              <a:rPr lang="ar-SA" altLang="fa-IR" sz="2100">
                <a:solidFill>
                  <a:srgbClr val="3333FF"/>
                </a:solidFill>
                <a:cs typeface="Lotus" pitchFamily="2" charset="-78"/>
              </a:rPr>
              <a:t>       صفحه منتصب َ</a:t>
            </a:r>
            <a:r>
              <a:rPr lang="en-US" altLang="fa-IR" sz="2100">
                <a:solidFill>
                  <a:srgbClr val="3333FF"/>
                </a:solidFill>
                <a:cs typeface="Lotus" pitchFamily="2" charset="-78"/>
              </a:rPr>
              <a:t>P</a:t>
            </a:r>
            <a:r>
              <a:rPr lang="el-GR" altLang="fa-IR" sz="2100">
                <a:solidFill>
                  <a:srgbClr val="3333FF"/>
                </a:solidFill>
              </a:rPr>
              <a:t>α</a:t>
            </a:r>
            <a:r>
              <a:rPr lang="en-US" altLang="fa-IR" sz="2100">
                <a:solidFill>
                  <a:srgbClr val="3333FF"/>
                </a:solidFill>
                <a:cs typeface="Lotus" pitchFamily="2" charset="-78"/>
              </a:rPr>
              <a:t>Q</a:t>
            </a:r>
            <a:r>
              <a:rPr lang="ar-SA" altLang="fa-IR" sz="2100">
                <a:solidFill>
                  <a:srgbClr val="3333FF"/>
                </a:solidFill>
                <a:cs typeface="Lotus" pitchFamily="2" charset="-78"/>
              </a:rPr>
              <a:t>  ( </a:t>
            </a:r>
            <a:r>
              <a:rPr lang="el-GR" altLang="fa-IR" sz="2100">
                <a:solidFill>
                  <a:srgbClr val="3333FF"/>
                </a:solidFill>
              </a:rPr>
              <a:t>α</a:t>
            </a:r>
            <a:r>
              <a:rPr lang="ar-SA" altLang="fa-IR" sz="2100">
                <a:solidFill>
                  <a:srgbClr val="3333FF"/>
                </a:solidFill>
                <a:cs typeface="Lotus" pitchFamily="2" charset="-78"/>
              </a:rPr>
              <a:t> مركز كاغذ) و زاويه </a:t>
            </a:r>
            <a:r>
              <a:rPr lang="en-US" altLang="fa-IR" sz="2100">
                <a:solidFill>
                  <a:srgbClr val="3333FF"/>
                </a:solidFill>
                <a:cs typeface="Lotus" pitchFamily="2" charset="-78"/>
              </a:rPr>
              <a:t>°</a:t>
            </a:r>
            <a:r>
              <a:rPr lang="ar-SA" altLang="fa-IR" sz="2100">
                <a:solidFill>
                  <a:srgbClr val="3333FF"/>
                </a:solidFill>
                <a:cs typeface="Lotus" pitchFamily="2" charset="-78"/>
              </a:rPr>
              <a:t>60= </a:t>
            </a:r>
            <a:r>
              <a:rPr lang="en-US" altLang="fa-IR" sz="2100">
                <a:solidFill>
                  <a:srgbClr val="3333FF"/>
                </a:solidFill>
                <a:cs typeface="Lotus" pitchFamily="2" charset="-78"/>
              </a:rPr>
              <a:t>y</a:t>
            </a:r>
            <a:r>
              <a:rPr lang="el-GR" altLang="fa-IR" sz="2400">
                <a:solidFill>
                  <a:srgbClr val="3333FF"/>
                </a:solidFill>
              </a:rPr>
              <a:t>α</a:t>
            </a:r>
            <a:r>
              <a:rPr lang="en-US" altLang="fa-IR" sz="2100">
                <a:solidFill>
                  <a:srgbClr val="3333FF"/>
                </a:solidFill>
                <a:cs typeface="Lotus" pitchFamily="2" charset="-78"/>
              </a:rPr>
              <a:t>Q</a:t>
            </a:r>
            <a:r>
              <a:rPr lang="en-US" altLang="fa-IR" sz="2100">
                <a:solidFill>
                  <a:srgbClr val="3333FF"/>
                </a:solidFill>
              </a:rPr>
              <a:t>′</a:t>
            </a:r>
            <a:r>
              <a:rPr lang="ar-SA" altLang="fa-IR" sz="2100">
                <a:solidFill>
                  <a:srgbClr val="3333FF"/>
                </a:solidFill>
                <a:cs typeface="Lotus" pitchFamily="2" charset="-78"/>
              </a:rPr>
              <a:t> را رسم كنيد مربع </a:t>
            </a:r>
            <a:r>
              <a:rPr lang="en-US" altLang="fa-IR" sz="2100">
                <a:solidFill>
                  <a:srgbClr val="3333FF"/>
                </a:solidFill>
                <a:cs typeface="Lotus" pitchFamily="2" charset="-78"/>
              </a:rPr>
              <a:t>ABCD</a:t>
            </a:r>
            <a:r>
              <a:rPr lang="ar-SA" altLang="fa-IR">
                <a:solidFill>
                  <a:srgbClr val="3333FF"/>
                </a:solidFill>
                <a:cs typeface="Lotus" pitchFamily="2" charset="-78"/>
              </a:rPr>
              <a:t>  </a:t>
            </a:r>
            <a:r>
              <a:rPr lang="ar-SA" altLang="fa-IR" sz="2100">
                <a:solidFill>
                  <a:srgbClr val="3333FF"/>
                </a:solidFill>
                <a:cs typeface="Lotus" pitchFamily="2" charset="-78"/>
              </a:rPr>
              <a:t>در اين صفحه واقع است بطوريكه مختصات مركز آن (5 و 5) </a:t>
            </a:r>
            <a:r>
              <a:rPr lang="en-US" altLang="fa-IR" sz="2100">
                <a:solidFill>
                  <a:srgbClr val="3333FF"/>
                </a:solidFill>
                <a:cs typeface="Lotus" pitchFamily="2" charset="-78"/>
              </a:rPr>
              <a:t>oo</a:t>
            </a:r>
            <a:r>
              <a:rPr lang="en-US" altLang="fa-IR" sz="2100">
                <a:solidFill>
                  <a:srgbClr val="3333FF"/>
                </a:solidFill>
              </a:rPr>
              <a:t>′</a:t>
            </a:r>
            <a:r>
              <a:rPr lang="ar-SA" altLang="fa-IR" sz="2100">
                <a:solidFill>
                  <a:srgbClr val="3333FF"/>
                </a:solidFill>
                <a:cs typeface="Lotus" pitchFamily="2" charset="-78"/>
              </a:rPr>
              <a:t> و قطر دايره محيطي مربع </a:t>
            </a:r>
            <a:r>
              <a:rPr lang="fa-IR" altLang="fa-IR" sz="2100">
                <a:solidFill>
                  <a:srgbClr val="3333FF"/>
                </a:solidFill>
              </a:rPr>
              <a:t>4</a:t>
            </a:r>
            <a:r>
              <a:rPr lang="ar-SA" altLang="fa-IR" sz="2100">
                <a:solidFill>
                  <a:srgbClr val="3333FF"/>
                </a:solidFill>
                <a:cs typeface="Lotus" pitchFamily="2" charset="-78"/>
              </a:rPr>
              <a:t>=</a:t>
            </a:r>
            <a:r>
              <a:rPr lang="en-US" altLang="fa-IR" sz="2100">
                <a:solidFill>
                  <a:srgbClr val="3333FF"/>
                </a:solidFill>
                <a:cs typeface="Lotus" pitchFamily="2" charset="-78"/>
              </a:rPr>
              <a:t>D</a:t>
            </a:r>
            <a:r>
              <a:rPr lang="ar-SA" altLang="fa-IR" sz="2100">
                <a:solidFill>
                  <a:srgbClr val="3333FF"/>
                </a:solidFill>
                <a:cs typeface="Lotus" pitchFamily="2" charset="-78"/>
              </a:rPr>
              <a:t> مي باشد</a:t>
            </a:r>
            <a:r>
              <a:rPr lang="fa-IR" altLang="fa-IR" sz="2100">
                <a:solidFill>
                  <a:srgbClr val="3333FF"/>
                </a:solidFill>
                <a:cs typeface="Lotus" pitchFamily="2" charset="-78"/>
              </a:rPr>
              <a:t>(راس </a:t>
            </a:r>
            <a:r>
              <a:rPr lang="en-US" altLang="fa-IR" sz="2100">
                <a:solidFill>
                  <a:srgbClr val="3333FF"/>
                </a:solidFill>
                <a:cs typeface="Lotus" pitchFamily="2" charset="-78"/>
              </a:rPr>
              <a:t>A</a:t>
            </a:r>
            <a:r>
              <a:rPr lang="ar-SA" altLang="fa-IR" sz="2100">
                <a:solidFill>
                  <a:srgbClr val="3333FF"/>
                </a:solidFill>
                <a:cs typeface="Lotus" pitchFamily="2" charset="-78"/>
              </a:rPr>
              <a:t> </a:t>
            </a:r>
            <a:r>
              <a:rPr lang="fa-IR" altLang="fa-IR" sz="2100">
                <a:solidFill>
                  <a:srgbClr val="3333FF"/>
                </a:solidFill>
                <a:cs typeface="Lotus" pitchFamily="2" charset="-78"/>
              </a:rPr>
              <a:t>درنزدیکترین فاصله به خط </a:t>
            </a:r>
            <a:r>
              <a:rPr lang="en-US" altLang="fa-IR" sz="2100">
                <a:solidFill>
                  <a:srgbClr val="3333FF"/>
                </a:solidFill>
                <a:cs typeface="Lotus" pitchFamily="2" charset="-78"/>
              </a:rPr>
              <a:t>XY</a:t>
            </a:r>
            <a:r>
              <a:rPr lang="fa-IR" altLang="fa-IR" sz="2100">
                <a:solidFill>
                  <a:srgbClr val="3333FF"/>
                </a:solidFill>
                <a:cs typeface="Lotus" pitchFamily="2" charset="-78"/>
              </a:rPr>
              <a:t> قرار دارد)</a:t>
            </a:r>
            <a:r>
              <a:rPr lang="ar-SA" altLang="fa-IR" sz="2100">
                <a:solidFill>
                  <a:srgbClr val="3333FF"/>
                </a:solidFill>
                <a:cs typeface="Lotus" pitchFamily="2" charset="-78"/>
              </a:rPr>
              <a:t>اين مربع قاعده مكعب </a:t>
            </a:r>
            <a:r>
              <a:rPr lang="en-US" altLang="fa-IR" sz="2100">
                <a:solidFill>
                  <a:srgbClr val="3333FF"/>
                </a:solidFill>
                <a:cs typeface="Lotus" pitchFamily="2" charset="-78"/>
              </a:rPr>
              <a:t>ABCDEFGH</a:t>
            </a:r>
            <a:r>
              <a:rPr lang="ar-SA" altLang="fa-IR" sz="2100">
                <a:solidFill>
                  <a:srgbClr val="3333FF"/>
                </a:solidFill>
                <a:cs typeface="Lotus" pitchFamily="2" charset="-78"/>
              </a:rPr>
              <a:t> مي باشد رأس </a:t>
            </a:r>
            <a:r>
              <a:rPr lang="en-US" altLang="fa-IR" sz="2100">
                <a:solidFill>
                  <a:srgbClr val="3333FF"/>
                </a:solidFill>
                <a:cs typeface="Lotus" pitchFamily="2" charset="-78"/>
              </a:rPr>
              <a:t>e</a:t>
            </a:r>
            <a:r>
              <a:rPr lang="ar-SA" altLang="fa-IR" sz="2100">
                <a:solidFill>
                  <a:srgbClr val="3333FF"/>
                </a:solidFill>
                <a:cs typeface="Lotus" pitchFamily="2" charset="-78"/>
              </a:rPr>
              <a:t> در صفحه افق واقع است ملخص مكعب را رسم كنيد و خطوط مرئي و مخفي آن را مشخص نماييد.</a:t>
            </a:r>
            <a:endParaRPr lang="en-US" altLang="fa-IR" sz="2100">
              <a:solidFill>
                <a:srgbClr val="3333FF"/>
              </a:solidFill>
              <a:cs typeface="Lotus" pitchFamily="2" charset="-78"/>
            </a:endParaRPr>
          </a:p>
          <a:p>
            <a:endParaRPr lang="fa-IR" altLang="fa-IR" sz="2100" b="1">
              <a:solidFill>
                <a:srgbClr val="CC0000"/>
              </a:solidFill>
              <a:cs typeface="Lotus" pitchFamily="2" charset="-78"/>
            </a:endParaRPr>
          </a:p>
          <a:p>
            <a:r>
              <a:rPr lang="ar-SA" altLang="fa-IR" sz="2100" b="1">
                <a:solidFill>
                  <a:srgbClr val="CC0000"/>
                </a:solidFill>
                <a:cs typeface="Lotus" pitchFamily="2" charset="-78"/>
              </a:rPr>
              <a:t>حل:</a:t>
            </a:r>
            <a:endParaRPr lang="en-US" altLang="fa-IR" sz="2100">
              <a:solidFill>
                <a:srgbClr val="CC0000"/>
              </a:solidFill>
              <a:cs typeface="Lotus" pitchFamily="2" charset="-78"/>
            </a:endParaRPr>
          </a:p>
          <a:p>
            <a:r>
              <a:rPr lang="fa-IR" altLang="fa-IR" sz="2100">
                <a:solidFill>
                  <a:srgbClr val="3333FF"/>
                </a:solidFill>
                <a:cs typeface="Lotus" pitchFamily="2" charset="-78"/>
              </a:rPr>
              <a:t> را مطابق با فرضیات مساله رسم می کنیم . </a:t>
            </a:r>
            <a:r>
              <a:rPr lang="ar-SA" altLang="fa-IR" sz="2100">
                <a:solidFill>
                  <a:srgbClr val="3333FF"/>
                </a:solidFill>
                <a:cs typeface="Lotus" pitchFamily="2" charset="-78"/>
              </a:rPr>
              <a:t> </a:t>
            </a:r>
            <a:r>
              <a:rPr lang="en-US" altLang="fa-IR" sz="2100">
                <a:solidFill>
                  <a:srgbClr val="3333FF"/>
                </a:solidFill>
                <a:cs typeface="Lotus" pitchFamily="2" charset="-78"/>
              </a:rPr>
              <a:t>P</a:t>
            </a:r>
            <a:r>
              <a:rPr lang="el-GR" altLang="fa-IR" sz="2100">
                <a:solidFill>
                  <a:srgbClr val="3333FF"/>
                </a:solidFill>
              </a:rPr>
              <a:t>α</a:t>
            </a:r>
            <a:r>
              <a:rPr lang="en-US" altLang="fa-IR" sz="2100">
                <a:solidFill>
                  <a:srgbClr val="3333FF"/>
                </a:solidFill>
                <a:cs typeface="Lotus" pitchFamily="2" charset="-78"/>
              </a:rPr>
              <a:t>Q</a:t>
            </a:r>
            <a:r>
              <a:rPr lang="en-US" altLang="fa-IR" sz="2100">
                <a:solidFill>
                  <a:srgbClr val="3333FF"/>
                </a:solidFill>
              </a:rPr>
              <a:t>′</a:t>
            </a:r>
            <a:r>
              <a:rPr lang="ar-SA" altLang="fa-IR" sz="2100">
                <a:solidFill>
                  <a:srgbClr val="3333FF"/>
                </a:solidFill>
                <a:cs typeface="Lotus" pitchFamily="2" charset="-78"/>
              </a:rPr>
              <a:t> </a:t>
            </a:r>
            <a:r>
              <a:rPr lang="fa-IR" altLang="fa-IR" sz="2100">
                <a:solidFill>
                  <a:srgbClr val="3333FF"/>
                </a:solidFill>
                <a:cs typeface="Lotus" pitchFamily="2" charset="-78"/>
              </a:rPr>
              <a:t>ابتدا صفحه </a:t>
            </a:r>
            <a:endParaRPr lang="en-US" altLang="fa-IR" sz="2100">
              <a:solidFill>
                <a:srgbClr val="3333FF"/>
              </a:solidFill>
              <a:cs typeface="Lotus" pitchFamily="2" charset="-78"/>
            </a:endParaRPr>
          </a:p>
          <a:p>
            <a:r>
              <a:rPr lang="en-US" altLang="fa-IR" sz="2100">
                <a:solidFill>
                  <a:srgbClr val="3333FF"/>
                </a:solidFill>
                <a:cs typeface="Lotus" pitchFamily="2" charset="-78"/>
              </a:rPr>
              <a:t>Ha &lt; hb &lt; hd &lt; he</a:t>
            </a:r>
          </a:p>
          <a:p>
            <a:pPr eaLnBrk="0" hangingPunct="0"/>
            <a:endParaRPr lang="en-US" altLang="fa-IR">
              <a:solidFill>
                <a:srgbClr val="3333FF"/>
              </a:solidFill>
            </a:endParaRPr>
          </a:p>
        </p:txBody>
      </p:sp>
      <p:graphicFrame>
        <p:nvGraphicFramePr>
          <p:cNvPr id="715783" name="Object 7"/>
          <p:cNvGraphicFramePr>
            <a:graphicFrameLocks noGrp="1" noChangeAspect="1"/>
          </p:cNvGraphicFramePr>
          <p:nvPr>
            <p:ph/>
          </p:nvPr>
        </p:nvGraphicFramePr>
        <p:xfrm>
          <a:off x="755650" y="3463925"/>
          <a:ext cx="4606925" cy="3349625"/>
        </p:xfrm>
        <a:graphic>
          <a:graphicData uri="http://schemas.openxmlformats.org/presentationml/2006/ole">
            <mc:AlternateContent xmlns:mc="http://schemas.openxmlformats.org/markup-compatibility/2006">
              <mc:Choice xmlns:v="urn:schemas-microsoft-com:vml" Requires="v">
                <p:oleObj spid="_x0000_s715789" name="AutoCAD Drawing" r:id="rId4" imgW="9220320" imgH="5019840" progId="AutoCAD.Drawing.17">
                  <p:embed/>
                </p:oleObj>
              </mc:Choice>
              <mc:Fallback>
                <p:oleObj name="AutoCAD Drawing" r:id="rId4" imgW="9220320" imgH="501984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22878" t="18143" r="28993" b="17577"/>
                      <a:stretch>
                        <a:fillRect/>
                      </a:stretch>
                    </p:blipFill>
                    <p:spPr bwMode="auto">
                      <a:xfrm>
                        <a:off x="755650" y="3463925"/>
                        <a:ext cx="4606925" cy="334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43" name="Rectangle 3"/>
          <p:cNvSpPr>
            <a:spLocks noChangeArrowheads="1"/>
          </p:cNvSpPr>
          <p:nvPr/>
        </p:nvSpPr>
        <p:spPr bwMode="auto">
          <a:xfrm>
            <a:off x="179388" y="701675"/>
            <a:ext cx="84963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fa-IR" sz="2500">
              <a:solidFill>
                <a:srgbClr val="3333FF"/>
              </a:solidFill>
              <a:cs typeface="Lotus" pitchFamily="2" charset="-78"/>
            </a:endParaRPr>
          </a:p>
          <a:p>
            <a:pPr rtl="1"/>
            <a:r>
              <a:rPr lang="ar-SA" altLang="fa-IR" sz="2100">
                <a:solidFill>
                  <a:srgbClr val="3333FF"/>
                </a:solidFill>
                <a:cs typeface="Lotus" pitchFamily="2" charset="-78"/>
              </a:rPr>
              <a:t>و چون نقطه </a:t>
            </a:r>
            <a:r>
              <a:rPr lang="en-US" altLang="fa-IR" sz="2100">
                <a:solidFill>
                  <a:srgbClr val="3333FF"/>
                </a:solidFill>
                <a:cs typeface="Lotus" pitchFamily="2" charset="-78"/>
              </a:rPr>
              <a:t>o</a:t>
            </a:r>
            <a:r>
              <a:rPr lang="ar-SA" altLang="fa-IR" sz="2100">
                <a:solidFill>
                  <a:srgbClr val="3333FF"/>
                </a:solidFill>
                <a:cs typeface="Lotus" pitchFamily="2" charset="-78"/>
              </a:rPr>
              <a:t> مختصات مركز آن نيز داده شده محل آن را در صفحه فوق مشخص مي كنيم براي اين كار در صفحه قائم خطي موازي فصل مشترك (</a:t>
            </a:r>
            <a:r>
              <a:rPr lang="en-US" altLang="fa-IR" sz="2100">
                <a:solidFill>
                  <a:srgbClr val="3333FF"/>
                </a:solidFill>
              </a:rPr>
              <a:t>XY</a:t>
            </a:r>
            <a:r>
              <a:rPr lang="ar-SA" altLang="fa-IR" sz="2100">
                <a:solidFill>
                  <a:srgbClr val="3333FF"/>
                </a:solidFill>
                <a:cs typeface="Lotus" pitchFamily="2" charset="-78"/>
              </a:rPr>
              <a:t> ) در صفحات تصوير قائم و افقي در فاصله 5 واحدي رسم مي كنيم اين خط صفحه منتصب را در صفحه قائم در نقطه </a:t>
            </a:r>
            <a:r>
              <a:rPr lang="en-US" altLang="fa-IR" sz="2100">
                <a:solidFill>
                  <a:srgbClr val="3333FF"/>
                </a:solidFill>
                <a:cs typeface="Lotus" pitchFamily="2" charset="-78"/>
              </a:rPr>
              <a:t>o</a:t>
            </a:r>
            <a:r>
              <a:rPr lang="en-US" altLang="fa-IR" sz="2100">
                <a:solidFill>
                  <a:srgbClr val="3333FF"/>
                </a:solidFill>
              </a:rPr>
              <a:t>′</a:t>
            </a:r>
            <a:r>
              <a:rPr lang="ar-SA" altLang="fa-IR" sz="2100">
                <a:solidFill>
                  <a:srgbClr val="3333FF"/>
                </a:solidFill>
                <a:cs typeface="Lotus" pitchFamily="2" charset="-78"/>
              </a:rPr>
              <a:t> قطع مي كند از نقطه </a:t>
            </a:r>
            <a:r>
              <a:rPr lang="en-US" altLang="fa-IR" sz="2100">
                <a:solidFill>
                  <a:srgbClr val="3333FF"/>
                </a:solidFill>
                <a:cs typeface="Lotus" pitchFamily="2" charset="-78"/>
              </a:rPr>
              <a:t>o</a:t>
            </a:r>
            <a:r>
              <a:rPr lang="en-US" altLang="fa-IR" sz="2100">
                <a:solidFill>
                  <a:srgbClr val="3333FF"/>
                </a:solidFill>
              </a:rPr>
              <a:t>′</a:t>
            </a:r>
            <a:r>
              <a:rPr lang="ar-SA" altLang="fa-IR" sz="2100">
                <a:solidFill>
                  <a:srgbClr val="3333FF"/>
                </a:solidFill>
                <a:cs typeface="Lotus" pitchFamily="2" charset="-78"/>
              </a:rPr>
              <a:t> عمودي بر فصل مشترك (</a:t>
            </a:r>
            <a:r>
              <a:rPr lang="en-US" altLang="fa-IR" sz="2100">
                <a:solidFill>
                  <a:srgbClr val="3333FF"/>
                </a:solidFill>
              </a:rPr>
              <a:t>XY</a:t>
            </a:r>
            <a:r>
              <a:rPr lang="ar-SA" altLang="fa-IR" sz="2100">
                <a:solidFill>
                  <a:srgbClr val="3333FF"/>
                </a:solidFill>
                <a:cs typeface="Lotus" pitchFamily="2" charset="-78"/>
              </a:rPr>
              <a:t> ) رسم نموده و امتداد مي دهيم تا در صفحه افق نقطه </a:t>
            </a:r>
            <a:r>
              <a:rPr lang="en-US" altLang="fa-IR" sz="2100">
                <a:solidFill>
                  <a:srgbClr val="3333FF"/>
                </a:solidFill>
                <a:cs typeface="Lotus" pitchFamily="2" charset="-78"/>
              </a:rPr>
              <a:t>o</a:t>
            </a:r>
            <a:r>
              <a:rPr lang="ar-SA" altLang="fa-IR" sz="2100">
                <a:solidFill>
                  <a:srgbClr val="3333FF"/>
                </a:solidFill>
                <a:cs typeface="Lotus" pitchFamily="2" charset="-78"/>
              </a:rPr>
              <a:t> به دست آيد و چون اين نقطه در مركز سطح </a:t>
            </a:r>
            <a:r>
              <a:rPr lang="en-US" altLang="fa-IR" sz="2100">
                <a:solidFill>
                  <a:srgbClr val="3333FF"/>
                </a:solidFill>
                <a:cs typeface="Lotus" pitchFamily="2" charset="-78"/>
              </a:rPr>
              <a:t>ABCD</a:t>
            </a:r>
            <a:r>
              <a:rPr lang="ar-SA" altLang="fa-IR" sz="2100">
                <a:solidFill>
                  <a:srgbClr val="3333FF"/>
                </a:solidFill>
                <a:cs typeface="Lotus" pitchFamily="2" charset="-78"/>
              </a:rPr>
              <a:t> قرار دارد پس سطح فوق را به صورت حقيقي پيدا مي كنيم در نتيجه از نقطه </a:t>
            </a:r>
            <a:r>
              <a:rPr lang="el-GR" altLang="fa-IR" sz="2100">
                <a:solidFill>
                  <a:srgbClr val="3333FF"/>
                </a:solidFill>
              </a:rPr>
              <a:t>α</a:t>
            </a:r>
            <a:r>
              <a:rPr lang="ar-SA" altLang="fa-IR" sz="2100">
                <a:solidFill>
                  <a:srgbClr val="3333FF"/>
                </a:solidFill>
                <a:cs typeface="Lotus" pitchFamily="2" charset="-78"/>
              </a:rPr>
              <a:t> مركز دو صفحه قائم و افقي و به شعاع </a:t>
            </a:r>
            <a:r>
              <a:rPr lang="el-GR" altLang="fa-IR" sz="2100">
                <a:solidFill>
                  <a:srgbClr val="3333FF"/>
                </a:solidFill>
              </a:rPr>
              <a:t>α</a:t>
            </a:r>
            <a:r>
              <a:rPr lang="en-US" altLang="fa-IR" sz="2100">
                <a:solidFill>
                  <a:srgbClr val="3333FF"/>
                </a:solidFill>
                <a:cs typeface="Lotus" pitchFamily="2" charset="-78"/>
              </a:rPr>
              <a:t>o</a:t>
            </a:r>
            <a:r>
              <a:rPr lang="en-US" altLang="fa-IR" sz="2100">
                <a:solidFill>
                  <a:srgbClr val="3333FF"/>
                </a:solidFill>
              </a:rPr>
              <a:t>′</a:t>
            </a:r>
            <a:r>
              <a:rPr lang="ar-SA" altLang="fa-IR" sz="2100">
                <a:solidFill>
                  <a:srgbClr val="3333FF"/>
                </a:solidFill>
                <a:cs typeface="Lotus" pitchFamily="2" charset="-78"/>
              </a:rPr>
              <a:t> كماني رسم مي كنيم تا امتداد خط </a:t>
            </a:r>
            <a:r>
              <a:rPr lang="el-GR" altLang="fa-IR" sz="2100">
                <a:solidFill>
                  <a:srgbClr val="3333FF"/>
                </a:solidFill>
              </a:rPr>
              <a:t>α</a:t>
            </a:r>
            <a:r>
              <a:rPr lang="en-US" altLang="fa-IR" sz="2100">
                <a:solidFill>
                  <a:srgbClr val="3333FF"/>
                </a:solidFill>
                <a:cs typeface="Lotus" pitchFamily="2" charset="-78"/>
              </a:rPr>
              <a:t>x</a:t>
            </a:r>
            <a:r>
              <a:rPr lang="ar-SA" altLang="fa-IR" sz="2100">
                <a:solidFill>
                  <a:srgbClr val="3333FF"/>
                </a:solidFill>
                <a:cs typeface="Lotus" pitchFamily="2" charset="-78"/>
              </a:rPr>
              <a:t> را در نقطه 1 قطع كند از آن نقطه نيز خطي عمود رسم مي كنيم تا خط افقي كه از نقطه </a:t>
            </a:r>
            <a:r>
              <a:rPr lang="en-US" altLang="fa-IR" sz="2100">
                <a:solidFill>
                  <a:srgbClr val="3333FF"/>
                </a:solidFill>
                <a:cs typeface="Lotus" pitchFamily="2" charset="-78"/>
              </a:rPr>
              <a:t>o</a:t>
            </a:r>
            <a:r>
              <a:rPr lang="ar-SA" altLang="fa-IR" sz="2100">
                <a:solidFill>
                  <a:srgbClr val="3333FF"/>
                </a:solidFill>
                <a:cs typeface="Lotus" pitchFamily="2" charset="-78"/>
              </a:rPr>
              <a:t> رسم شده را در نقطه </a:t>
            </a:r>
            <a:r>
              <a:rPr lang="en-US" altLang="fa-IR" sz="2100">
                <a:solidFill>
                  <a:srgbClr val="3333FF"/>
                </a:solidFill>
                <a:cs typeface="Lotus" pitchFamily="2" charset="-78"/>
              </a:rPr>
              <a:t>O</a:t>
            </a:r>
            <a:r>
              <a:rPr lang="ar-SA" altLang="fa-IR" sz="2100">
                <a:solidFill>
                  <a:srgbClr val="3333FF"/>
                </a:solidFill>
                <a:cs typeface="Lotus" pitchFamily="2" charset="-78"/>
              </a:rPr>
              <a:t> قطع كند اين نقطه مركز دايره محيطي مربع </a:t>
            </a:r>
            <a:r>
              <a:rPr lang="en-US" altLang="fa-IR" sz="2100">
                <a:solidFill>
                  <a:srgbClr val="3333FF"/>
                </a:solidFill>
                <a:cs typeface="Lotus" pitchFamily="2" charset="-78"/>
              </a:rPr>
              <a:t>ABCD</a:t>
            </a:r>
            <a:r>
              <a:rPr lang="ar-SA" altLang="fa-IR" sz="2100">
                <a:solidFill>
                  <a:srgbClr val="3333FF"/>
                </a:solidFill>
                <a:cs typeface="Lotus" pitchFamily="2" charset="-78"/>
              </a:rPr>
              <a:t> مي باشد</a:t>
            </a:r>
            <a:r>
              <a:rPr lang="fa-IR" altLang="fa-IR" sz="2100">
                <a:solidFill>
                  <a:srgbClr val="3333FF"/>
                </a:solidFill>
              </a:rPr>
              <a:t>. </a:t>
            </a:r>
            <a:r>
              <a:rPr lang="ar-SA" altLang="fa-IR" sz="2100">
                <a:solidFill>
                  <a:srgbClr val="3333FF"/>
                </a:solidFill>
                <a:cs typeface="Lotus" pitchFamily="2" charset="-78"/>
              </a:rPr>
              <a:t>به اين مركز و شعاع</a:t>
            </a:r>
            <a:r>
              <a:rPr lang="fa-IR" altLang="fa-IR" sz="2100">
                <a:solidFill>
                  <a:srgbClr val="3333FF"/>
                </a:solidFill>
                <a:cs typeface="Lotus" pitchFamily="2" charset="-78"/>
              </a:rPr>
              <a:t>4</a:t>
            </a:r>
            <a:r>
              <a:rPr lang="ar-SA" altLang="fa-IR" sz="2100">
                <a:solidFill>
                  <a:srgbClr val="3333FF"/>
                </a:solidFill>
                <a:cs typeface="Lotus" pitchFamily="2" charset="-78"/>
              </a:rPr>
              <a:t> دايره اي رسم مي كنيم و از طريق رسم هندسي مربع </a:t>
            </a:r>
            <a:r>
              <a:rPr lang="en-US" altLang="fa-IR" sz="2100">
                <a:solidFill>
                  <a:srgbClr val="3333FF"/>
                </a:solidFill>
                <a:cs typeface="Lotus" pitchFamily="2" charset="-78"/>
              </a:rPr>
              <a:t>ABCD</a:t>
            </a:r>
            <a:r>
              <a:rPr lang="ar-SA" altLang="fa-IR" sz="2100">
                <a:solidFill>
                  <a:srgbClr val="3333FF"/>
                </a:solidFill>
                <a:cs typeface="Lotus" pitchFamily="2" charset="-78"/>
              </a:rPr>
              <a:t> را ترسيم مي نماييم با رسم دو قطر عمود بر هم دايره نقاط </a:t>
            </a:r>
            <a:r>
              <a:rPr lang="en-US" altLang="fa-IR" sz="2100">
                <a:solidFill>
                  <a:srgbClr val="3333FF"/>
                </a:solidFill>
                <a:cs typeface="Lotus" pitchFamily="2" charset="-78"/>
              </a:rPr>
              <a:t>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را تعيين مي كنيم</a:t>
            </a:r>
            <a:endParaRPr lang="en-US" altLang="fa-IR" sz="21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0355" name="Rectangle 3"/>
          <p:cNvSpPr>
            <a:spLocks noChangeArrowheads="1"/>
          </p:cNvSpPr>
          <p:nvPr/>
        </p:nvSpPr>
        <p:spPr bwMode="auto">
          <a:xfrm>
            <a:off x="179388" y="1503363"/>
            <a:ext cx="849630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fa-IR" sz="2500">
              <a:solidFill>
                <a:srgbClr val="3333FF"/>
              </a:solidFill>
              <a:cs typeface="Lotus" pitchFamily="2" charset="-78"/>
            </a:endParaRPr>
          </a:p>
          <a:p>
            <a:pPr rtl="1"/>
            <a:r>
              <a:rPr lang="ar-SA" altLang="fa-IR" sz="2100">
                <a:solidFill>
                  <a:srgbClr val="3333FF"/>
                </a:solidFill>
                <a:cs typeface="Lotus" pitchFamily="2" charset="-78"/>
              </a:rPr>
              <a:t>حال به طريق عكس از هر يك از اين نقاط عمودي بر امتداد محور </a:t>
            </a:r>
            <a:r>
              <a:rPr lang="el-GR" altLang="fa-IR" sz="2100">
                <a:solidFill>
                  <a:srgbClr val="3333FF"/>
                </a:solidFill>
              </a:rPr>
              <a:t>α</a:t>
            </a:r>
            <a:r>
              <a:rPr lang="en-US" altLang="fa-IR" sz="2100">
                <a:solidFill>
                  <a:srgbClr val="3333FF"/>
                </a:solidFill>
                <a:cs typeface="Lotus" pitchFamily="2" charset="-78"/>
              </a:rPr>
              <a:t>x</a:t>
            </a:r>
            <a:r>
              <a:rPr lang="ar-SA" altLang="fa-IR" sz="2100">
                <a:solidFill>
                  <a:srgbClr val="3333FF"/>
                </a:solidFill>
                <a:cs typeface="Lotus" pitchFamily="2" charset="-78"/>
              </a:rPr>
              <a:t> (فصل مشترك) رسم نموده و از نقطه مركز </a:t>
            </a:r>
            <a:r>
              <a:rPr lang="el-GR" altLang="fa-IR" sz="2100">
                <a:solidFill>
                  <a:srgbClr val="3333FF"/>
                </a:solidFill>
              </a:rPr>
              <a:t>α</a:t>
            </a:r>
            <a:r>
              <a:rPr lang="ar-SA" altLang="fa-IR" sz="2100">
                <a:solidFill>
                  <a:srgbClr val="3333FF"/>
                </a:solidFill>
                <a:cs typeface="Lotus" pitchFamily="2" charset="-78"/>
              </a:rPr>
              <a:t> كماني مي زنيم تا صفحه منتصب را در نقاط </a:t>
            </a:r>
            <a:r>
              <a:rPr lang="en-US" altLang="fa-IR" sz="2100">
                <a:solidFill>
                  <a:srgbClr val="3333FF"/>
                </a:solidFill>
                <a:cs typeface="Lotus" pitchFamily="2" charset="-78"/>
              </a:rPr>
              <a:t>d</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en-US" altLang="fa-IR" sz="2100">
                <a:solidFill>
                  <a:srgbClr val="3333FF"/>
                </a:solidFill>
              </a:rPr>
              <a:t>′</a:t>
            </a:r>
            <a:r>
              <a:rPr lang="ar-SA" altLang="fa-IR" sz="2100">
                <a:solidFill>
                  <a:srgbClr val="3333FF"/>
                </a:solidFill>
                <a:cs typeface="Lotus" pitchFamily="2" charset="-78"/>
              </a:rPr>
              <a:t> قطع نمايد اين نقاط محل نقاط </a:t>
            </a:r>
            <a:r>
              <a:rPr lang="en-US" altLang="fa-IR" sz="2100">
                <a:solidFill>
                  <a:srgbClr val="3333FF"/>
                </a:solidFill>
                <a:cs typeface="Lotus" pitchFamily="2" charset="-78"/>
              </a:rPr>
              <a:t>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است ازصفحه قائم (</a:t>
            </a:r>
            <a:r>
              <a:rPr lang="en-US" altLang="fa-IR" sz="2100">
                <a:solidFill>
                  <a:srgbClr val="3333FF"/>
                </a:solidFill>
                <a:cs typeface="Lotus" pitchFamily="2" charset="-78"/>
              </a:rPr>
              <a:t>V</a:t>
            </a:r>
            <a:r>
              <a:rPr lang="ar-SA" altLang="fa-IR" sz="2100">
                <a:solidFill>
                  <a:srgbClr val="3333FF"/>
                </a:solidFill>
                <a:cs typeface="Lotus" pitchFamily="2" charset="-78"/>
              </a:rPr>
              <a:t>) از نقاط </a:t>
            </a:r>
            <a:r>
              <a:rPr lang="en-US" altLang="fa-IR" sz="2100">
                <a:solidFill>
                  <a:srgbClr val="3333FF"/>
                </a:solidFill>
                <a:cs typeface="Lotus" pitchFamily="2" charset="-78"/>
              </a:rPr>
              <a:t>d</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en-US" altLang="fa-IR" sz="2100">
                <a:solidFill>
                  <a:srgbClr val="3333FF"/>
                </a:solidFill>
              </a:rPr>
              <a:t>′</a:t>
            </a:r>
            <a:r>
              <a:rPr lang="ar-SA" altLang="fa-IR" sz="2100">
                <a:solidFill>
                  <a:srgbClr val="3333FF"/>
                </a:solidFill>
                <a:cs typeface="Lotus" pitchFamily="2" charset="-78"/>
              </a:rPr>
              <a:t>    عمودي بر محور </a:t>
            </a:r>
            <a:r>
              <a:rPr lang="el-GR" altLang="fa-IR" sz="2100">
                <a:solidFill>
                  <a:srgbClr val="3333FF"/>
                </a:solidFill>
              </a:rPr>
              <a:t>α</a:t>
            </a:r>
            <a:r>
              <a:rPr lang="en-US" altLang="fa-IR" sz="2100">
                <a:solidFill>
                  <a:srgbClr val="3333FF"/>
                </a:solidFill>
                <a:cs typeface="Lotus" pitchFamily="2" charset="-78"/>
              </a:rPr>
              <a:t>x</a:t>
            </a:r>
            <a:r>
              <a:rPr lang="ar-SA" altLang="fa-IR" sz="2100">
                <a:solidFill>
                  <a:srgbClr val="3333FF"/>
                </a:solidFill>
                <a:cs typeface="Lotus" pitchFamily="2" charset="-78"/>
              </a:rPr>
              <a:t> (فصل مشترك) رسم نموده و امتداد مي دهيم تا خطوط افقي كه از نقاط</a:t>
            </a:r>
            <a:r>
              <a:rPr lang="fa-IR" altLang="fa-IR" sz="2100">
                <a:solidFill>
                  <a:srgbClr val="3333FF"/>
                </a:solidFill>
                <a:cs typeface="Lotus" pitchFamily="2" charset="-78"/>
              </a:rPr>
              <a:t> </a:t>
            </a:r>
            <a:r>
              <a:rPr lang="en-US" altLang="fa-IR" sz="2100">
                <a:solidFill>
                  <a:srgbClr val="3333FF"/>
                </a:solidFill>
                <a:cs typeface="Lotus" pitchFamily="2" charset="-78"/>
              </a:rPr>
              <a:t> 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رسم شده را در نقاط </a:t>
            </a:r>
            <a:r>
              <a:rPr lang="en-US" altLang="fa-IR" sz="2100">
                <a:solidFill>
                  <a:srgbClr val="3333FF"/>
                </a:solidFill>
                <a:cs typeface="Lotus" pitchFamily="2" charset="-78"/>
              </a:rPr>
              <a:t>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قطع كند اين نقاط محل قرارگيري نقاط</a:t>
            </a:r>
            <a:r>
              <a:rPr lang="fa-IR" altLang="fa-IR" sz="2100">
                <a:solidFill>
                  <a:srgbClr val="3333FF"/>
                </a:solidFill>
                <a:cs typeface="Lotus" pitchFamily="2" charset="-78"/>
              </a:rPr>
              <a:t> </a:t>
            </a:r>
            <a:r>
              <a:rPr lang="en-US" altLang="fa-IR" sz="2100">
                <a:solidFill>
                  <a:srgbClr val="3333FF"/>
                </a:solidFill>
                <a:cs typeface="Lotus" pitchFamily="2" charset="-78"/>
              </a:rPr>
              <a:t> 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است در صفحه تصوير افق (</a:t>
            </a:r>
            <a:r>
              <a:rPr lang="en-US" altLang="fa-IR" sz="2100">
                <a:solidFill>
                  <a:srgbClr val="3333FF"/>
                </a:solidFill>
                <a:cs typeface="Lotus" pitchFamily="2" charset="-78"/>
              </a:rPr>
              <a:t>H</a:t>
            </a:r>
            <a:r>
              <a:rPr lang="ar-SA" altLang="fa-IR" sz="2100">
                <a:solidFill>
                  <a:srgbClr val="3333FF"/>
                </a:solidFill>
                <a:cs typeface="Lotus" pitchFamily="2" charset="-78"/>
              </a:rPr>
              <a:t> )  </a:t>
            </a:r>
            <a:endParaRPr lang="en-US" altLang="fa-IR" sz="21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4925"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28070" name="Object 6"/>
          <p:cNvGraphicFramePr>
            <a:graphicFrameLocks noGrp="1" noChangeAspect="1"/>
          </p:cNvGraphicFramePr>
          <p:nvPr>
            <p:ph/>
          </p:nvPr>
        </p:nvGraphicFramePr>
        <p:xfrm>
          <a:off x="1978025" y="307975"/>
          <a:ext cx="5473700" cy="4344988"/>
        </p:xfrm>
        <a:graphic>
          <a:graphicData uri="http://schemas.openxmlformats.org/presentationml/2006/ole">
            <mc:AlternateContent xmlns:mc="http://schemas.openxmlformats.org/markup-compatibility/2006">
              <mc:Choice xmlns:v="urn:schemas-microsoft-com:vml" Requires="v">
                <p:oleObj spid="_x0000_s728077"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8993" t="39015" r="41241" b="17577"/>
                      <a:stretch>
                        <a:fillRect/>
                      </a:stretch>
                    </p:blipFill>
                    <p:spPr bwMode="auto">
                      <a:xfrm>
                        <a:off x="1978025" y="307975"/>
                        <a:ext cx="5473700" cy="434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8072" name="Rectangle 8"/>
          <p:cNvSpPr>
            <a:spLocks noChangeArrowheads="1"/>
          </p:cNvSpPr>
          <p:nvPr/>
        </p:nvSpPr>
        <p:spPr bwMode="auto">
          <a:xfrm>
            <a:off x="611188" y="5013325"/>
            <a:ext cx="813752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rtl="1"/>
            <a:r>
              <a:rPr lang="ar-SA" altLang="fa-IR"/>
              <a:t>       </a:t>
            </a:r>
            <a:r>
              <a:rPr lang="ar-SA" altLang="fa-IR" sz="2100">
                <a:solidFill>
                  <a:srgbClr val="3333FF"/>
                </a:solidFill>
                <a:cs typeface="Lotus" pitchFamily="2" charset="-78"/>
              </a:rPr>
              <a:t>با مشخص شدن محل نقاط </a:t>
            </a:r>
            <a:r>
              <a:rPr lang="en-US" altLang="fa-IR" sz="2100">
                <a:solidFill>
                  <a:srgbClr val="3333FF"/>
                </a:solidFill>
                <a:cs typeface="Lotus" pitchFamily="2" charset="-78"/>
              </a:rPr>
              <a:t>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در صفحات تصوير قائم و افقي مربع </a:t>
            </a:r>
            <a:r>
              <a:rPr lang="en-US" altLang="fa-IR" sz="2100">
                <a:solidFill>
                  <a:srgbClr val="3333FF"/>
                </a:solidFill>
                <a:cs typeface="Lotus" pitchFamily="2" charset="-78"/>
              </a:rPr>
              <a:t>ABCD</a:t>
            </a:r>
            <a:r>
              <a:rPr lang="ar-SA" altLang="fa-IR" sz="2100">
                <a:solidFill>
                  <a:srgbClr val="3333FF"/>
                </a:solidFill>
                <a:cs typeface="Lotus" pitchFamily="2" charset="-78"/>
              </a:rPr>
              <a:t> را در اين صفحات رسم مي كنيم حال براي رسم مكعب </a:t>
            </a:r>
            <a:r>
              <a:rPr lang="en-US" altLang="fa-IR" sz="2100">
                <a:solidFill>
                  <a:srgbClr val="3333FF"/>
                </a:solidFill>
                <a:cs typeface="Lotus" pitchFamily="2" charset="-78"/>
              </a:rPr>
              <a:t>ABCDEFGH</a:t>
            </a:r>
            <a:r>
              <a:rPr lang="ar-SA" altLang="fa-IR" sz="2100">
                <a:solidFill>
                  <a:srgbClr val="3333FF"/>
                </a:solidFill>
                <a:cs typeface="Lotus" pitchFamily="2" charset="-78"/>
              </a:rPr>
              <a:t> به طريق زير عمل مي كنيم:</a:t>
            </a:r>
          </a:p>
        </p:txBody>
      </p:sp>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9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9091" name="Rectangle 3"/>
          <p:cNvSpPr>
            <a:spLocks noChangeArrowheads="1"/>
          </p:cNvSpPr>
          <p:nvPr/>
        </p:nvSpPr>
        <p:spPr bwMode="auto">
          <a:xfrm>
            <a:off x="539750" y="692150"/>
            <a:ext cx="7777163"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fa-IR" sz="2500">
              <a:solidFill>
                <a:srgbClr val="3333FF"/>
              </a:solidFill>
              <a:cs typeface="Lotus" pitchFamily="2" charset="-78"/>
            </a:endParaRPr>
          </a:p>
          <a:p>
            <a:pPr rtl="1"/>
            <a:r>
              <a:rPr lang="fa-IR" altLang="fa-IR"/>
              <a:t>	</a:t>
            </a:r>
            <a:r>
              <a:rPr lang="fa-IR" altLang="fa-IR" sz="2100">
                <a:solidFill>
                  <a:srgbClr val="3333FF"/>
                </a:solidFill>
                <a:cs typeface="Lotus" pitchFamily="2" charset="-78"/>
              </a:rPr>
              <a:t>از</a:t>
            </a:r>
            <a:r>
              <a:rPr lang="ar-SA" altLang="fa-IR" sz="2100">
                <a:solidFill>
                  <a:srgbClr val="3333FF"/>
                </a:solidFill>
                <a:cs typeface="Lotus" pitchFamily="2" charset="-78"/>
              </a:rPr>
              <a:t> نقاط </a:t>
            </a:r>
            <a:r>
              <a:rPr lang="en-US" altLang="fa-IR" sz="2100">
                <a:solidFill>
                  <a:srgbClr val="3333FF"/>
                </a:solidFill>
                <a:cs typeface="Lotus" pitchFamily="2" charset="-78"/>
              </a:rPr>
              <a:t>d</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en-US" altLang="fa-IR" sz="2100">
                <a:solidFill>
                  <a:srgbClr val="3333FF"/>
                </a:solidFill>
              </a:rPr>
              <a:t>′</a:t>
            </a:r>
            <a:r>
              <a:rPr lang="ar-SA" altLang="fa-IR" sz="2100">
                <a:solidFill>
                  <a:srgbClr val="3333FF"/>
                </a:solidFill>
                <a:cs typeface="Lotus" pitchFamily="2" charset="-78"/>
              </a:rPr>
              <a:t> عمودي بر تصوير صفحه منتصب (</a:t>
            </a:r>
            <a:r>
              <a:rPr lang="el-GR" altLang="fa-IR" sz="2100">
                <a:solidFill>
                  <a:srgbClr val="3333FF"/>
                </a:solidFill>
              </a:rPr>
              <a:t>α</a:t>
            </a:r>
            <a:r>
              <a:rPr lang="en-US" altLang="fa-IR" sz="2100">
                <a:solidFill>
                  <a:srgbClr val="3333FF"/>
                </a:solidFill>
                <a:cs typeface="Lotus" pitchFamily="2" charset="-78"/>
              </a:rPr>
              <a:t>Q</a:t>
            </a:r>
            <a:r>
              <a:rPr lang="en-US" altLang="fa-IR" sz="2100">
                <a:solidFill>
                  <a:srgbClr val="3333FF"/>
                </a:solidFill>
              </a:rPr>
              <a:t>′</a:t>
            </a:r>
            <a:r>
              <a:rPr lang="ar-SA" altLang="fa-IR" sz="2100">
                <a:solidFill>
                  <a:srgbClr val="3333FF"/>
                </a:solidFill>
                <a:cs typeface="Lotus" pitchFamily="2" charset="-78"/>
              </a:rPr>
              <a:t> )</a:t>
            </a:r>
            <a:r>
              <a:rPr lang="fa-IR" altLang="fa-IR" sz="2100">
                <a:solidFill>
                  <a:srgbClr val="3333FF"/>
                </a:solidFill>
                <a:cs typeface="Lotus" pitchFamily="2" charset="-78"/>
              </a:rPr>
              <a:t/>
            </a:r>
            <a:br>
              <a:rPr lang="fa-IR" altLang="fa-IR" sz="2100">
                <a:solidFill>
                  <a:srgbClr val="3333FF"/>
                </a:solidFill>
                <a:cs typeface="Lotus" pitchFamily="2" charset="-78"/>
              </a:rPr>
            </a:br>
            <a:r>
              <a:rPr lang="fa-IR" altLang="fa-IR" sz="2100">
                <a:solidFill>
                  <a:srgbClr val="3333FF"/>
                </a:solidFill>
                <a:cs typeface="Lotus" pitchFamily="2" charset="-78"/>
              </a:rPr>
              <a:t> </a:t>
            </a:r>
            <a:r>
              <a:rPr lang="ar-SA" altLang="fa-IR" sz="2100">
                <a:solidFill>
                  <a:srgbClr val="3333FF"/>
                </a:solidFill>
                <a:cs typeface="Lotus" pitchFamily="2" charset="-78"/>
              </a:rPr>
              <a:t> در صفحه قائم (</a:t>
            </a:r>
            <a:r>
              <a:rPr lang="en-US" altLang="fa-IR" sz="2100">
                <a:solidFill>
                  <a:srgbClr val="3333FF"/>
                </a:solidFill>
                <a:cs typeface="Lotus" pitchFamily="2" charset="-78"/>
              </a:rPr>
              <a:t>V</a:t>
            </a:r>
            <a:r>
              <a:rPr lang="ar-SA" altLang="fa-IR" sz="2100">
                <a:solidFill>
                  <a:srgbClr val="3333FF"/>
                </a:solidFill>
                <a:cs typeface="Lotus" pitchFamily="2" charset="-78"/>
              </a:rPr>
              <a:t> ) رسم نموده (طول اين عمودها برابر طول ضلع مربع </a:t>
            </a:r>
            <a:r>
              <a:rPr lang="en-US" altLang="fa-IR" sz="2100">
                <a:solidFill>
                  <a:srgbClr val="3333FF"/>
                </a:solidFill>
                <a:cs typeface="Lotus" pitchFamily="2" charset="-78"/>
              </a:rPr>
              <a:t>ABCD</a:t>
            </a:r>
            <a:r>
              <a:rPr lang="fa-IR" altLang="fa-IR" sz="2100">
                <a:solidFill>
                  <a:srgbClr val="3333FF"/>
                </a:solidFill>
                <a:cs typeface="Lotus" pitchFamily="2" charset="-78"/>
              </a:rPr>
              <a:t/>
            </a:r>
            <a:br>
              <a:rPr lang="fa-IR" altLang="fa-IR" sz="2100">
                <a:solidFill>
                  <a:srgbClr val="3333FF"/>
                </a:solidFill>
                <a:cs typeface="Lotus" pitchFamily="2" charset="-78"/>
              </a:rPr>
            </a:br>
            <a:r>
              <a:rPr lang="ar-SA" altLang="fa-IR" sz="2100">
                <a:solidFill>
                  <a:srgbClr val="3333FF"/>
                </a:solidFill>
                <a:cs typeface="Lotus" pitchFamily="2" charset="-78"/>
              </a:rPr>
              <a:t> مي باشد) </a:t>
            </a:r>
            <a:r>
              <a:rPr lang="fa-IR" altLang="fa-IR" sz="2100">
                <a:solidFill>
                  <a:srgbClr val="3333FF"/>
                </a:solidFill>
                <a:cs typeface="Lotus" pitchFamily="2" charset="-78"/>
              </a:rPr>
              <a:t>تا</a:t>
            </a:r>
            <a:r>
              <a:rPr lang="ar-SA" altLang="fa-IR" sz="2100">
                <a:solidFill>
                  <a:srgbClr val="3333FF"/>
                </a:solidFill>
                <a:cs typeface="Lotus" pitchFamily="2" charset="-78"/>
              </a:rPr>
              <a:t> نقاط </a:t>
            </a:r>
            <a:r>
              <a:rPr lang="en-US" altLang="fa-IR" sz="2100">
                <a:solidFill>
                  <a:srgbClr val="3333FF"/>
                </a:solidFill>
                <a:cs typeface="Lotus" pitchFamily="2" charset="-78"/>
              </a:rPr>
              <a:t>h</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g</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f</a:t>
            </a:r>
            <a:r>
              <a:rPr lang="en-US" altLang="fa-IR" sz="2100">
                <a:solidFill>
                  <a:srgbClr val="3333FF"/>
                </a:solidFill>
              </a:rPr>
              <a:t>′</a:t>
            </a:r>
            <a:r>
              <a:rPr lang="ar-SA" altLang="fa-IR" sz="2100">
                <a:solidFill>
                  <a:srgbClr val="3333FF"/>
                </a:solidFill>
                <a:cs typeface="Lotus" pitchFamily="2" charset="-78"/>
              </a:rPr>
              <a:t> و </a:t>
            </a:r>
            <a:r>
              <a:rPr lang="en-US" altLang="fa-IR" sz="2100">
                <a:solidFill>
                  <a:srgbClr val="3333FF"/>
                </a:solidFill>
                <a:cs typeface="Lotus" pitchFamily="2" charset="-78"/>
              </a:rPr>
              <a:t>e</a:t>
            </a:r>
            <a:r>
              <a:rPr lang="en-US" altLang="fa-IR" sz="2100">
                <a:solidFill>
                  <a:srgbClr val="3333FF"/>
                </a:solidFill>
              </a:rPr>
              <a:t>′</a:t>
            </a:r>
            <a:r>
              <a:rPr lang="ar-SA" altLang="fa-IR" sz="2100">
                <a:solidFill>
                  <a:srgbClr val="3333FF"/>
                </a:solidFill>
                <a:cs typeface="Lotus" pitchFamily="2" charset="-78"/>
              </a:rPr>
              <a:t> به دست مي آيد از اين نقاط عمودي بر فصل مشترك كشيده و آن را امتداد مي دهيم تا خطوط افقي رسم شده از نقاط </a:t>
            </a:r>
            <a:r>
              <a:rPr lang="en-US" altLang="fa-IR" sz="2100">
                <a:solidFill>
                  <a:srgbClr val="3333FF"/>
                </a:solidFill>
                <a:cs typeface="Lotus" pitchFamily="2" charset="-78"/>
              </a:rPr>
              <a:t>d</a:t>
            </a:r>
            <a:r>
              <a:rPr lang="ar-SA" altLang="fa-IR" sz="2100">
                <a:solidFill>
                  <a:srgbClr val="3333FF"/>
                </a:solidFill>
                <a:cs typeface="Lotus" pitchFamily="2" charset="-78"/>
              </a:rPr>
              <a:t> و </a:t>
            </a:r>
            <a:r>
              <a:rPr lang="en-US" altLang="fa-IR" sz="2100">
                <a:solidFill>
                  <a:srgbClr val="3333FF"/>
                </a:solidFill>
                <a:cs typeface="Lotus" pitchFamily="2" charset="-78"/>
              </a:rPr>
              <a:t>c</a:t>
            </a:r>
            <a:r>
              <a:rPr lang="ar-SA" altLang="fa-IR" sz="2100">
                <a:solidFill>
                  <a:srgbClr val="3333FF"/>
                </a:solidFill>
                <a:cs typeface="Lotus" pitchFamily="2" charset="-78"/>
              </a:rPr>
              <a:t> و </a:t>
            </a:r>
            <a:r>
              <a:rPr lang="en-US" altLang="fa-IR" sz="2100">
                <a:solidFill>
                  <a:srgbClr val="3333FF"/>
                </a:solidFill>
                <a:cs typeface="Lotus" pitchFamily="2" charset="-78"/>
              </a:rPr>
              <a:t>b</a:t>
            </a:r>
            <a:r>
              <a:rPr lang="ar-SA" altLang="fa-IR" sz="2100">
                <a:solidFill>
                  <a:srgbClr val="3333FF"/>
                </a:solidFill>
                <a:cs typeface="Lotus" pitchFamily="2" charset="-78"/>
              </a:rPr>
              <a:t> و </a:t>
            </a:r>
            <a:r>
              <a:rPr lang="en-US" altLang="fa-IR" sz="2100">
                <a:solidFill>
                  <a:srgbClr val="3333FF"/>
                </a:solidFill>
                <a:cs typeface="Lotus" pitchFamily="2" charset="-78"/>
              </a:rPr>
              <a:t>a</a:t>
            </a:r>
            <a:r>
              <a:rPr lang="ar-SA" altLang="fa-IR" sz="2100">
                <a:solidFill>
                  <a:srgbClr val="3333FF"/>
                </a:solidFill>
                <a:cs typeface="Lotus" pitchFamily="2" charset="-78"/>
              </a:rPr>
              <a:t> را در نقاط </a:t>
            </a:r>
            <a:r>
              <a:rPr lang="en-US" altLang="fa-IR" sz="2100">
                <a:solidFill>
                  <a:srgbClr val="3333FF"/>
                </a:solidFill>
                <a:cs typeface="Lotus" pitchFamily="2" charset="-78"/>
              </a:rPr>
              <a:t>h</a:t>
            </a:r>
            <a:r>
              <a:rPr lang="ar-SA" altLang="fa-IR" sz="2100">
                <a:solidFill>
                  <a:srgbClr val="3333FF"/>
                </a:solidFill>
                <a:cs typeface="Lotus" pitchFamily="2" charset="-78"/>
              </a:rPr>
              <a:t> و </a:t>
            </a:r>
            <a:r>
              <a:rPr lang="en-US" altLang="fa-IR" sz="2100">
                <a:solidFill>
                  <a:srgbClr val="3333FF"/>
                </a:solidFill>
                <a:cs typeface="Lotus" pitchFamily="2" charset="-78"/>
              </a:rPr>
              <a:t>g</a:t>
            </a:r>
            <a:r>
              <a:rPr lang="ar-SA" altLang="fa-IR" sz="2100">
                <a:solidFill>
                  <a:srgbClr val="3333FF"/>
                </a:solidFill>
                <a:cs typeface="Lotus" pitchFamily="2" charset="-78"/>
              </a:rPr>
              <a:t> و </a:t>
            </a:r>
            <a:r>
              <a:rPr lang="en-US" altLang="fa-IR" sz="2100">
                <a:solidFill>
                  <a:srgbClr val="3333FF"/>
                </a:solidFill>
                <a:cs typeface="Lotus" pitchFamily="2" charset="-78"/>
              </a:rPr>
              <a:t>f</a:t>
            </a:r>
            <a:r>
              <a:rPr lang="ar-SA" altLang="fa-IR" sz="2100">
                <a:solidFill>
                  <a:srgbClr val="3333FF"/>
                </a:solidFill>
                <a:cs typeface="Lotus" pitchFamily="2" charset="-78"/>
              </a:rPr>
              <a:t> و </a:t>
            </a:r>
            <a:r>
              <a:rPr lang="en-US" altLang="fa-IR" sz="2100">
                <a:solidFill>
                  <a:srgbClr val="3333FF"/>
                </a:solidFill>
                <a:cs typeface="Lotus" pitchFamily="2" charset="-78"/>
              </a:rPr>
              <a:t>e</a:t>
            </a:r>
            <a:r>
              <a:rPr lang="ar-SA" altLang="fa-IR" sz="2100">
                <a:solidFill>
                  <a:srgbClr val="3333FF"/>
                </a:solidFill>
                <a:cs typeface="Lotus" pitchFamily="2" charset="-78"/>
              </a:rPr>
              <a:t> قطع نمايد با مشخص شدن محل نقاط </a:t>
            </a:r>
            <a:r>
              <a:rPr lang="en-US" altLang="fa-IR" sz="2100">
                <a:solidFill>
                  <a:srgbClr val="3333FF"/>
                </a:solidFill>
                <a:cs typeface="Lotus" pitchFamily="2" charset="-78"/>
              </a:rPr>
              <a:t>h</a:t>
            </a:r>
            <a:r>
              <a:rPr lang="ar-SA" altLang="fa-IR" sz="2100">
                <a:solidFill>
                  <a:srgbClr val="3333FF"/>
                </a:solidFill>
                <a:cs typeface="Lotus" pitchFamily="2" charset="-78"/>
              </a:rPr>
              <a:t> و </a:t>
            </a:r>
            <a:r>
              <a:rPr lang="en-US" altLang="fa-IR" sz="2100">
                <a:solidFill>
                  <a:srgbClr val="3333FF"/>
                </a:solidFill>
                <a:cs typeface="Lotus" pitchFamily="2" charset="-78"/>
              </a:rPr>
              <a:t>g</a:t>
            </a:r>
            <a:r>
              <a:rPr lang="ar-SA" altLang="fa-IR" sz="2100">
                <a:solidFill>
                  <a:srgbClr val="3333FF"/>
                </a:solidFill>
                <a:cs typeface="Lotus" pitchFamily="2" charset="-78"/>
              </a:rPr>
              <a:t> و </a:t>
            </a:r>
            <a:r>
              <a:rPr lang="en-US" altLang="fa-IR" sz="2100">
                <a:solidFill>
                  <a:srgbClr val="3333FF"/>
                </a:solidFill>
                <a:cs typeface="Lotus" pitchFamily="2" charset="-78"/>
              </a:rPr>
              <a:t>f</a:t>
            </a:r>
            <a:r>
              <a:rPr lang="ar-SA" altLang="fa-IR" sz="2100">
                <a:solidFill>
                  <a:srgbClr val="3333FF"/>
                </a:solidFill>
                <a:cs typeface="Lotus" pitchFamily="2" charset="-78"/>
              </a:rPr>
              <a:t> و </a:t>
            </a:r>
            <a:r>
              <a:rPr lang="en-US" altLang="fa-IR" sz="2100">
                <a:solidFill>
                  <a:srgbClr val="3333FF"/>
                </a:solidFill>
                <a:cs typeface="Lotus" pitchFamily="2" charset="-78"/>
              </a:rPr>
              <a:t>e</a:t>
            </a:r>
            <a:r>
              <a:rPr lang="ar-SA" altLang="fa-IR" sz="2100">
                <a:solidFill>
                  <a:srgbClr val="3333FF"/>
                </a:solidFill>
                <a:cs typeface="Lotus" pitchFamily="2" charset="-78"/>
              </a:rPr>
              <a:t> در دو صفحه افقي و قائم مكعب </a:t>
            </a:r>
            <a:r>
              <a:rPr lang="en-US" altLang="fa-IR" sz="2100">
                <a:solidFill>
                  <a:srgbClr val="3333FF"/>
                </a:solidFill>
                <a:cs typeface="Lotus" pitchFamily="2" charset="-78"/>
              </a:rPr>
              <a:t>ABCDEFGH</a:t>
            </a:r>
            <a:r>
              <a:rPr lang="ar-SA" altLang="fa-IR" sz="2100">
                <a:solidFill>
                  <a:srgbClr val="3333FF"/>
                </a:solidFill>
                <a:cs typeface="Lotus" pitchFamily="2" charset="-78"/>
              </a:rPr>
              <a:t> رسم مي گردد.</a:t>
            </a:r>
            <a:endParaRPr lang="en-US" altLang="fa-IR" sz="2100">
              <a:solidFill>
                <a:srgbClr val="3333FF"/>
              </a:solidFill>
              <a:cs typeface="Lotus" pitchFamily="2" charset="-78"/>
            </a:endParaRPr>
          </a:p>
        </p:txBody>
      </p:sp>
      <p:graphicFrame>
        <p:nvGraphicFramePr>
          <p:cNvPr id="729095" name="Object 7"/>
          <p:cNvGraphicFramePr>
            <a:graphicFrameLocks noGrp="1" noChangeAspect="1"/>
          </p:cNvGraphicFramePr>
          <p:nvPr>
            <p:ph/>
          </p:nvPr>
        </p:nvGraphicFramePr>
        <p:xfrm>
          <a:off x="969963" y="3252788"/>
          <a:ext cx="7273925" cy="2667000"/>
        </p:xfrm>
        <a:graphic>
          <a:graphicData uri="http://schemas.openxmlformats.org/presentationml/2006/ole">
            <mc:AlternateContent xmlns:mc="http://schemas.openxmlformats.org/markup-compatibility/2006">
              <mc:Choice xmlns:v="urn:schemas-microsoft-com:vml" Requires="v">
                <p:oleObj spid="_x0000_s729101" name="AutoCAD Drawing" r:id="rId4" imgW="9220320" imgH="5019840" progId="AutoCAD.Drawing.17">
                  <p:embed/>
                </p:oleObj>
              </mc:Choice>
              <mc:Fallback>
                <p:oleObj name="AutoCAD Drawing" r:id="rId4" imgW="9220320" imgH="501984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50488" t="24516" r="15007" b="52251"/>
                      <a:stretch>
                        <a:fillRect/>
                      </a:stretch>
                    </p:blipFill>
                    <p:spPr bwMode="auto">
                      <a:xfrm>
                        <a:off x="969963" y="3252788"/>
                        <a:ext cx="7273925"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1139" name="Rectangle 3"/>
          <p:cNvSpPr>
            <a:spLocks noChangeArrowheads="1"/>
          </p:cNvSpPr>
          <p:nvPr/>
        </p:nvSpPr>
        <p:spPr bwMode="auto">
          <a:xfrm>
            <a:off x="611188" y="871538"/>
            <a:ext cx="80645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ar-SA" altLang="fa-IR" sz="2500" b="1">
                <a:solidFill>
                  <a:srgbClr val="CC0000"/>
                </a:solidFill>
                <a:cs typeface="Lotus" pitchFamily="2" charset="-78"/>
              </a:rPr>
              <a:t>تمرين </a:t>
            </a:r>
            <a:r>
              <a:rPr lang="fa-IR" altLang="fa-IR" sz="2500" b="1">
                <a:solidFill>
                  <a:srgbClr val="CC0000"/>
                </a:solidFill>
                <a:cs typeface="Lotus" pitchFamily="2" charset="-78"/>
              </a:rPr>
              <a:t>2</a:t>
            </a:r>
            <a:r>
              <a:rPr lang="ar-SA" altLang="fa-IR" sz="2500" b="1">
                <a:solidFill>
                  <a:srgbClr val="CC0000"/>
                </a:solidFill>
                <a:cs typeface="Lotus" pitchFamily="2" charset="-78"/>
              </a:rPr>
              <a:t>:</a:t>
            </a:r>
            <a:endParaRPr lang="en-US" altLang="fa-IR" sz="2500">
              <a:solidFill>
                <a:srgbClr val="3333FF"/>
              </a:solidFill>
              <a:cs typeface="Lotus" pitchFamily="2" charset="-78"/>
            </a:endParaRPr>
          </a:p>
          <a:p>
            <a:pPr rtl="1"/>
            <a:r>
              <a:rPr lang="ar-SA" altLang="fa-IR" sz="2100">
                <a:solidFill>
                  <a:srgbClr val="3333FF"/>
                </a:solidFill>
                <a:cs typeface="Lotus" pitchFamily="2" charset="-78"/>
              </a:rPr>
              <a:t>       </a:t>
            </a:r>
            <a:r>
              <a:rPr lang="ar-SA" altLang="fa-IR"/>
              <a:t> </a:t>
            </a:r>
            <a:r>
              <a:rPr lang="ar-SA" altLang="fa-IR" sz="2100">
                <a:solidFill>
                  <a:srgbClr val="3333FF"/>
                </a:solidFill>
                <a:cs typeface="Lotus" pitchFamily="2" charset="-78"/>
              </a:rPr>
              <a:t>صفحه َ</a:t>
            </a:r>
            <a:r>
              <a:rPr lang="en-US" altLang="fa-IR" sz="2100">
                <a:solidFill>
                  <a:srgbClr val="3333FF"/>
                </a:solidFill>
                <a:cs typeface="Lotus" pitchFamily="2" charset="-78"/>
              </a:rPr>
              <a:t>P</a:t>
            </a:r>
            <a:r>
              <a:rPr lang="el-GR" altLang="fa-IR" sz="2100">
                <a:solidFill>
                  <a:srgbClr val="3333FF"/>
                </a:solidFill>
              </a:rPr>
              <a:t>α</a:t>
            </a:r>
            <a:r>
              <a:rPr lang="en-US" altLang="fa-IR" sz="2100">
                <a:solidFill>
                  <a:srgbClr val="3333FF"/>
                </a:solidFill>
                <a:cs typeface="Lotus" pitchFamily="2" charset="-78"/>
              </a:rPr>
              <a:t>Q</a:t>
            </a:r>
            <a:r>
              <a:rPr lang="ar-SA" altLang="fa-IR" sz="2100">
                <a:solidFill>
                  <a:srgbClr val="3333FF"/>
                </a:solidFill>
                <a:cs typeface="Lotus" pitchFamily="2" charset="-78"/>
              </a:rPr>
              <a:t> (</a:t>
            </a:r>
            <a:r>
              <a:rPr lang="el-GR" altLang="fa-IR" sz="2100">
                <a:solidFill>
                  <a:srgbClr val="3333FF"/>
                </a:solidFill>
              </a:rPr>
              <a:t>α</a:t>
            </a:r>
            <a:r>
              <a:rPr lang="ar-SA" altLang="fa-IR" sz="2100">
                <a:solidFill>
                  <a:srgbClr val="3333FF"/>
                </a:solidFill>
                <a:cs typeface="Lotus" pitchFamily="2" charset="-78"/>
              </a:rPr>
              <a:t> مركز كاغذ) و زاويه </a:t>
            </a:r>
            <a:r>
              <a:rPr lang="en-US" altLang="fa-IR" sz="2100">
                <a:solidFill>
                  <a:srgbClr val="3333FF"/>
                </a:solidFill>
                <a:cs typeface="Lotus" pitchFamily="2" charset="-78"/>
              </a:rPr>
              <a:t>°</a:t>
            </a:r>
            <a:r>
              <a:rPr lang="ar-SA" altLang="fa-IR" sz="2100">
                <a:solidFill>
                  <a:srgbClr val="3333FF"/>
                </a:solidFill>
                <a:cs typeface="Lotus" pitchFamily="2" charset="-78"/>
              </a:rPr>
              <a:t>60= </a:t>
            </a:r>
            <a:r>
              <a:rPr lang="en-US" altLang="fa-IR" sz="2100">
                <a:solidFill>
                  <a:srgbClr val="3333FF"/>
                </a:solidFill>
                <a:cs typeface="Lotus" pitchFamily="2" charset="-78"/>
              </a:rPr>
              <a:t>y=y </a:t>
            </a:r>
            <a:r>
              <a:rPr lang="el-GR" altLang="fa-IR" sz="2100">
                <a:solidFill>
                  <a:srgbClr val="3333FF"/>
                </a:solidFill>
              </a:rPr>
              <a:t>α</a:t>
            </a:r>
            <a:r>
              <a:rPr lang="en-US" altLang="fa-IR" sz="2100">
                <a:cs typeface="Lotus" pitchFamily="2" charset="-78"/>
              </a:rPr>
              <a:t> </a:t>
            </a:r>
            <a:r>
              <a:rPr lang="en-US" altLang="fa-IR" sz="2100">
                <a:solidFill>
                  <a:srgbClr val="3333FF"/>
                </a:solidFill>
                <a:cs typeface="Lotus" pitchFamily="2" charset="-78"/>
              </a:rPr>
              <a:t>Q</a:t>
            </a:r>
            <a:r>
              <a:rPr lang="ar-SA" altLang="fa-IR" sz="2100">
                <a:solidFill>
                  <a:srgbClr val="3333FF"/>
                </a:solidFill>
                <a:cs typeface="Lotus" pitchFamily="2" charset="-78"/>
              </a:rPr>
              <a:t> </a:t>
            </a:r>
            <a:r>
              <a:rPr lang="en-US" altLang="fa-IR" sz="2100">
                <a:solidFill>
                  <a:srgbClr val="3333FF"/>
                </a:solidFill>
                <a:cs typeface="Lotus" pitchFamily="2" charset="-78"/>
              </a:rPr>
              <a:t> p</a:t>
            </a:r>
            <a:r>
              <a:rPr lang="el-GR" altLang="fa-IR" sz="2000">
                <a:solidFill>
                  <a:srgbClr val="3333FF"/>
                </a:solidFill>
              </a:rPr>
              <a:t>α</a:t>
            </a:r>
            <a:r>
              <a:rPr lang="ar-SA" altLang="fa-IR" sz="2100">
                <a:solidFill>
                  <a:srgbClr val="3333FF"/>
                </a:solidFill>
                <a:cs typeface="Lotus" pitchFamily="2" charset="-78"/>
              </a:rPr>
              <a:t>مثلث متساوي</a:t>
            </a:r>
            <a:r>
              <a:rPr lang="fa-IR" altLang="fa-IR" sz="2100">
                <a:solidFill>
                  <a:srgbClr val="3333FF"/>
                </a:solidFill>
                <a:cs typeface="Lotus" pitchFamily="2" charset="-78"/>
              </a:rPr>
              <a:t/>
            </a:r>
            <a:br>
              <a:rPr lang="fa-IR" altLang="fa-IR" sz="2100">
                <a:solidFill>
                  <a:srgbClr val="3333FF"/>
                </a:solidFill>
                <a:cs typeface="Lotus" pitchFamily="2" charset="-78"/>
              </a:rPr>
            </a:br>
            <a:r>
              <a:rPr lang="ar-SA" altLang="fa-IR" sz="2100">
                <a:solidFill>
                  <a:srgbClr val="3333FF"/>
                </a:solidFill>
                <a:cs typeface="Lotus" pitchFamily="2" charset="-78"/>
              </a:rPr>
              <a:t> الاضلاع </a:t>
            </a:r>
            <a:r>
              <a:rPr lang="en-US" altLang="fa-IR" sz="2100">
                <a:solidFill>
                  <a:srgbClr val="3333FF"/>
                </a:solidFill>
                <a:cs typeface="Lotus" pitchFamily="2" charset="-78"/>
              </a:rPr>
              <a:t>ABC</a:t>
            </a:r>
            <a:r>
              <a:rPr lang="ar-SA" altLang="fa-IR" sz="2100">
                <a:solidFill>
                  <a:srgbClr val="3333FF"/>
                </a:solidFill>
                <a:cs typeface="Lotus" pitchFamily="2" charset="-78"/>
              </a:rPr>
              <a:t> در اين صفحه واقع است بطوريكه نقطه</a:t>
            </a:r>
            <a:r>
              <a:rPr lang="en-US" altLang="fa-IR" sz="2100">
                <a:solidFill>
                  <a:srgbClr val="3333FF"/>
                </a:solidFill>
                <a:cs typeface="Lotus" pitchFamily="2" charset="-78"/>
              </a:rPr>
              <a:t>)</a:t>
            </a:r>
            <a:r>
              <a:rPr lang="fa-IR" altLang="fa-IR" sz="2100">
                <a:solidFill>
                  <a:srgbClr val="3333FF"/>
                </a:solidFill>
                <a:cs typeface="Lotus" pitchFamily="2" charset="-78"/>
              </a:rPr>
              <a:t>4و4)</a:t>
            </a:r>
            <a:r>
              <a:rPr lang="en-US" altLang="fa-IR" sz="2100">
                <a:solidFill>
                  <a:srgbClr val="3333FF"/>
                </a:solidFill>
                <a:cs typeface="Lotus" pitchFamily="2" charset="-78"/>
              </a:rPr>
              <a:t>M </a:t>
            </a:r>
            <a:r>
              <a:rPr lang="ar-SA" altLang="fa-IR" sz="2100">
                <a:solidFill>
                  <a:srgbClr val="3333FF"/>
                </a:solidFill>
                <a:cs typeface="Lotus" pitchFamily="2" charset="-78"/>
              </a:rPr>
              <a:t> وسط ضلع </a:t>
            </a:r>
            <a:r>
              <a:rPr lang="en-US" altLang="fa-IR" sz="2100">
                <a:solidFill>
                  <a:srgbClr val="3333FF"/>
                </a:solidFill>
                <a:cs typeface="Lotus" pitchFamily="2" charset="-78"/>
              </a:rPr>
              <a:t>BC</a:t>
            </a:r>
            <a:r>
              <a:rPr lang="ar-SA" altLang="fa-IR" sz="2100">
                <a:solidFill>
                  <a:srgbClr val="3333FF"/>
                </a:solidFill>
                <a:cs typeface="Lotus" pitchFamily="2" charset="-78"/>
              </a:rPr>
              <a:t> بوده و نقطه</a:t>
            </a:r>
            <a:r>
              <a:rPr lang="fa-IR" altLang="fa-IR" sz="2100">
                <a:solidFill>
                  <a:srgbClr val="3333FF"/>
                </a:solidFill>
                <a:cs typeface="Lotus" pitchFamily="2" charset="-78"/>
              </a:rPr>
              <a:t>(3و2)</a:t>
            </a:r>
            <a:r>
              <a:rPr lang="en-US" altLang="fa-IR" sz="2100">
                <a:solidFill>
                  <a:srgbClr val="3333FF"/>
                </a:solidFill>
                <a:cs typeface="Lotus" pitchFamily="2" charset="-78"/>
              </a:rPr>
              <a:t>A </a:t>
            </a:r>
            <a:r>
              <a:rPr lang="fa-IR" altLang="fa-IR" sz="2100">
                <a:solidFill>
                  <a:srgbClr val="3333FF"/>
                </a:solidFill>
                <a:cs typeface="Lotus" pitchFamily="2" charset="-78"/>
              </a:rPr>
              <a:t>.</a:t>
            </a:r>
            <a:r>
              <a:rPr lang="ar-SA" altLang="fa-IR" sz="2100">
                <a:solidFill>
                  <a:srgbClr val="3333FF"/>
                </a:solidFill>
                <a:cs typeface="Lotus" pitchFamily="2" charset="-78"/>
              </a:rPr>
              <a:t> اين مثلث قاعده هرم متساوي الاضلاع </a:t>
            </a:r>
            <a:r>
              <a:rPr lang="en-US" altLang="fa-IR" sz="2100">
                <a:solidFill>
                  <a:srgbClr val="3333FF"/>
                </a:solidFill>
                <a:cs typeface="Lotus" pitchFamily="2" charset="-78"/>
              </a:rPr>
              <a:t> SABC</a:t>
            </a:r>
            <a:r>
              <a:rPr lang="ar-SA" altLang="fa-IR" sz="2100">
                <a:solidFill>
                  <a:srgbClr val="3333FF"/>
                </a:solidFill>
                <a:cs typeface="Lotus" pitchFamily="2" charset="-78"/>
              </a:rPr>
              <a:t>مي باشد هرم را رسم كنيد و خطوط مرئي و مخفي آن را رسم كنيد.</a:t>
            </a:r>
            <a:endParaRPr lang="en-US" altLang="fa-IR" sz="2100">
              <a:solidFill>
                <a:srgbClr val="3333FF"/>
              </a:solidFill>
              <a:cs typeface="Lotus" pitchFamily="2" charset="-78"/>
            </a:endParaRPr>
          </a:p>
          <a:p>
            <a:pPr rtl="1"/>
            <a:endParaRPr lang="en-US" altLang="fa-IR" sz="2100">
              <a:solidFill>
                <a:srgbClr val="3333FF"/>
              </a:solidFill>
              <a:cs typeface="Lotus" pitchFamily="2" charset="-78"/>
            </a:endParaRPr>
          </a:p>
          <a:p>
            <a:endParaRPr lang="ar-SA" altLang="fa-IR" sz="2100">
              <a:solidFill>
                <a:srgbClr val="CC0000"/>
              </a:solidFill>
              <a:cs typeface="Lotus" pitchFamily="2" charset="-78"/>
            </a:endParaRPr>
          </a:p>
          <a:p>
            <a:endParaRPr lang="en-US" altLang="fa-IR" sz="2100">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l="-15851" t="-20982"/>
          <a:stretch>
            <a:fillRect/>
          </a:stretch>
        </p:blipFill>
        <p:spPr bwMode="auto">
          <a:xfrm>
            <a:off x="-1476375" y="-1323975"/>
            <a:ext cx="10475913" cy="78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3" name="Rectangle 3"/>
          <p:cNvSpPr>
            <a:spLocks noChangeArrowheads="1"/>
          </p:cNvSpPr>
          <p:nvPr/>
        </p:nvSpPr>
        <p:spPr bwMode="auto">
          <a:xfrm>
            <a:off x="611188" y="655638"/>
            <a:ext cx="80645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ar-SA" altLang="fa-IR" sz="2500" b="1">
                <a:solidFill>
                  <a:srgbClr val="CC0000"/>
                </a:solidFill>
                <a:cs typeface="Lotus" pitchFamily="2" charset="-78"/>
              </a:rPr>
              <a:t>تمرين </a:t>
            </a:r>
            <a:r>
              <a:rPr lang="fa-IR" altLang="fa-IR" sz="2500" b="1">
                <a:solidFill>
                  <a:srgbClr val="CC0000"/>
                </a:solidFill>
                <a:cs typeface="Lotus" pitchFamily="2" charset="-78"/>
              </a:rPr>
              <a:t>3</a:t>
            </a:r>
            <a:r>
              <a:rPr lang="ar-SA" altLang="fa-IR" sz="2500" b="1">
                <a:solidFill>
                  <a:srgbClr val="CC0000"/>
                </a:solidFill>
                <a:cs typeface="Lotus" pitchFamily="2" charset="-78"/>
              </a:rPr>
              <a:t>:</a:t>
            </a:r>
            <a:endParaRPr lang="en-US" altLang="fa-IR" sz="2500">
              <a:solidFill>
                <a:srgbClr val="3333FF"/>
              </a:solidFill>
              <a:cs typeface="Lotus" pitchFamily="2" charset="-78"/>
            </a:endParaRPr>
          </a:p>
          <a:p>
            <a:pPr rtl="1"/>
            <a:r>
              <a:rPr lang="ar-SA" altLang="fa-IR" sz="2100">
                <a:solidFill>
                  <a:srgbClr val="3333FF"/>
                </a:solidFill>
              </a:rPr>
              <a:t>صفحه</a:t>
            </a:r>
            <a:r>
              <a:rPr lang="en-US" altLang="fa-IR" sz="2100">
                <a:solidFill>
                  <a:srgbClr val="3333FF"/>
                </a:solidFill>
              </a:rPr>
              <a:t> </a:t>
            </a:r>
            <a:r>
              <a:rPr lang="fa-IR" altLang="fa-IR" sz="2100">
                <a:solidFill>
                  <a:srgbClr val="3333FF"/>
                </a:solidFill>
              </a:rPr>
              <a:t>نیمرخ</a:t>
            </a:r>
            <a:r>
              <a:rPr lang="fa-IR" altLang="fa-IR">
                <a:solidFill>
                  <a:srgbClr val="3333FF"/>
                </a:solidFill>
              </a:rPr>
              <a:t> </a:t>
            </a:r>
            <a:r>
              <a:rPr lang="ar-SA" altLang="fa-IR">
                <a:solidFill>
                  <a:srgbClr val="3333FF"/>
                </a:solidFill>
              </a:rPr>
              <a:t> َ</a:t>
            </a:r>
            <a:r>
              <a:rPr lang="en-US" altLang="fa-IR" sz="2000">
                <a:solidFill>
                  <a:srgbClr val="3333FF"/>
                </a:solidFill>
              </a:rPr>
              <a:t>P</a:t>
            </a:r>
            <a:r>
              <a:rPr lang="el-GR" altLang="fa-IR" sz="2000">
                <a:solidFill>
                  <a:srgbClr val="3333FF"/>
                </a:solidFill>
              </a:rPr>
              <a:t>α</a:t>
            </a:r>
            <a:r>
              <a:rPr lang="en-US" altLang="fa-IR" sz="2000">
                <a:solidFill>
                  <a:srgbClr val="3333FF"/>
                </a:solidFill>
              </a:rPr>
              <a:t>Q</a:t>
            </a:r>
            <a:r>
              <a:rPr lang="ar-SA" altLang="fa-IR">
                <a:solidFill>
                  <a:srgbClr val="3333FF"/>
                </a:solidFill>
              </a:rPr>
              <a:t> </a:t>
            </a:r>
            <a:r>
              <a:rPr lang="ar-SA" altLang="fa-IR" sz="2100">
                <a:solidFill>
                  <a:srgbClr val="3333FF"/>
                </a:solidFill>
                <a:cs typeface="Lotus" pitchFamily="2" charset="-78"/>
              </a:rPr>
              <a:t>(</a:t>
            </a:r>
            <a:r>
              <a:rPr lang="el-GR" altLang="fa-IR" sz="2100">
                <a:solidFill>
                  <a:srgbClr val="3333FF"/>
                </a:solidFill>
              </a:rPr>
              <a:t>α</a:t>
            </a:r>
            <a:r>
              <a:rPr lang="ar-SA" altLang="fa-IR">
                <a:solidFill>
                  <a:srgbClr val="3333FF"/>
                </a:solidFill>
              </a:rPr>
              <a:t> </a:t>
            </a:r>
            <a:r>
              <a:rPr lang="ar-SA" altLang="fa-IR" sz="2100">
                <a:solidFill>
                  <a:srgbClr val="3333FF"/>
                </a:solidFill>
                <a:cs typeface="Lotus" pitchFamily="2" charset="-78"/>
              </a:rPr>
              <a:t>مركز كاغذ)</a:t>
            </a:r>
            <a:r>
              <a:rPr lang="fa-IR" altLang="fa-IR" sz="2100">
                <a:solidFill>
                  <a:srgbClr val="3333FF"/>
                </a:solidFill>
                <a:cs typeface="Lotus" pitchFamily="2" charset="-78"/>
              </a:rPr>
              <a:t> را رسم کنید پنج ضلعی </a:t>
            </a:r>
            <a:r>
              <a:rPr lang="en-US" altLang="fa-IR" sz="2100">
                <a:solidFill>
                  <a:srgbClr val="3333FF"/>
                </a:solidFill>
                <a:cs typeface="Lotus" pitchFamily="2" charset="-78"/>
              </a:rPr>
              <a:t>ABCDE </a:t>
            </a:r>
            <a:r>
              <a:rPr lang="fa-IR" altLang="fa-IR" sz="2100">
                <a:solidFill>
                  <a:srgbClr val="3333FF"/>
                </a:solidFill>
                <a:cs typeface="Lotus" pitchFamily="2" charset="-78"/>
              </a:rPr>
              <a:t> دراین صفحه قرار دارد بطوریکه مختصات مرکز آن (5و3) </a:t>
            </a:r>
            <a:r>
              <a:rPr lang="en-US" altLang="fa-IR" sz="2100">
                <a:solidFill>
                  <a:srgbClr val="3333FF"/>
                </a:solidFill>
                <a:latin typeface="Arial Unicode MS" pitchFamily="34" charset="-128"/>
                <a:ea typeface="Arial Unicode MS" pitchFamily="34" charset="-128"/>
                <a:cs typeface="Arial Unicode MS" pitchFamily="34" charset="-128"/>
              </a:rPr>
              <a:t> </a:t>
            </a:r>
            <a:r>
              <a:rPr lang="ar-SA" altLang="fa-IR" sz="2100">
                <a:solidFill>
                  <a:srgbClr val="3333FF"/>
                </a:solidFill>
              </a:rPr>
              <a:t>َ</a:t>
            </a:r>
            <a:r>
              <a:rPr lang="en-US" altLang="fa-IR" sz="2100">
                <a:solidFill>
                  <a:srgbClr val="3333FF"/>
                </a:solidFill>
              </a:rPr>
              <a:t>oo</a:t>
            </a:r>
            <a:r>
              <a:rPr lang="fa-IR" altLang="fa-IR" sz="2100">
                <a:solidFill>
                  <a:srgbClr val="3333FF"/>
                </a:solidFill>
                <a:cs typeface="Lotus" pitchFamily="2" charset="-78"/>
              </a:rPr>
              <a:t> و خط </a:t>
            </a:r>
            <a:r>
              <a:rPr lang="en-US" altLang="fa-IR" sz="2100">
                <a:solidFill>
                  <a:srgbClr val="3333FF"/>
                </a:solidFill>
                <a:cs typeface="Lotus" pitchFamily="2" charset="-78"/>
              </a:rPr>
              <a:t>AB </a:t>
            </a:r>
            <a:r>
              <a:rPr lang="fa-IR" altLang="fa-IR" sz="2100">
                <a:solidFill>
                  <a:srgbClr val="3333FF"/>
                </a:solidFill>
                <a:cs typeface="Lotus" pitchFamily="2" charset="-78"/>
              </a:rPr>
              <a:t> برابر 4 واحد این مربع قاعده هرم </a:t>
            </a:r>
            <a:r>
              <a:rPr lang="en-US" altLang="fa-IR" sz="2100">
                <a:solidFill>
                  <a:srgbClr val="3333FF"/>
                </a:solidFill>
                <a:cs typeface="Lotus" pitchFamily="2" charset="-78"/>
              </a:rPr>
              <a:t>SABCDE</a:t>
            </a:r>
            <a:r>
              <a:rPr lang="fa-IR" altLang="fa-IR" sz="2100">
                <a:solidFill>
                  <a:srgbClr val="3333FF"/>
                </a:solidFill>
                <a:cs typeface="Lotus" pitchFamily="2" charset="-78"/>
              </a:rPr>
              <a:t> بوده و نقطه راس این هرم برروی فصل مشترک در صفحه قراردارد هرم را رسم کنید و خطوط مرئی و مخفی آن را رسم کنید.</a:t>
            </a:r>
            <a:endParaRPr lang="ar-SA" altLang="fa-IR" sz="2100">
              <a:solidFill>
                <a:srgbClr val="CC0000"/>
              </a:solidFill>
              <a:cs typeface="Lotus" pitchFamily="2" charset="-78"/>
            </a:endParaRPr>
          </a:p>
          <a:p>
            <a:endParaRPr lang="en-US" altLang="fa-IR" sz="2100">
              <a:solidFill>
                <a:srgbClr val="3333FF"/>
              </a:solidFill>
              <a:cs typeface="Lotus" pitchFamily="2" charset="-78"/>
            </a:endParaRPr>
          </a:p>
        </p:txBody>
      </p:sp>
      <p:sp>
        <p:nvSpPr>
          <p:cNvPr id="793606" name="Rectangle 6"/>
          <p:cNvSpPr>
            <a:spLocks noChangeArrowheads="1"/>
          </p:cNvSpPr>
          <p:nvPr/>
        </p:nvSpPr>
        <p:spPr bwMode="auto">
          <a:xfrm>
            <a:off x="827088" y="5013325"/>
            <a:ext cx="7343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fa-IR" altLang="fa-IR" sz="2000">
              <a:solidFill>
                <a:srgbClr val="3333FF"/>
              </a:solidFill>
            </a:endParaRPr>
          </a:p>
        </p:txBody>
      </p:sp>
    </p:spTree>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5" name="WordArt 3"/>
          <p:cNvSpPr>
            <a:spLocks noChangeArrowheads="1" noChangeShapeType="1" noTextEdit="1"/>
          </p:cNvSpPr>
          <p:nvPr/>
        </p:nvSpPr>
        <p:spPr bwMode="auto">
          <a:xfrm rot="-1247102">
            <a:off x="1979613" y="2205038"/>
            <a:ext cx="5113337" cy="27368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42662"/>
              </a:avLst>
            </a:prstTxWarp>
          </a:bodyPr>
          <a:lstStyle/>
          <a:p>
            <a:pPr algn="ctr" rtl="1"/>
            <a:r>
              <a:rPr lang="fa-IR" sz="3600" b="1" kern="10">
                <a:ln w="9525" cap="rnd">
                  <a:solidFill>
                    <a:srgbClr val="0000FF"/>
                  </a:solidFill>
                  <a:prstDash val="sysDot"/>
                  <a:round/>
                  <a:headEnd/>
                  <a:tailEnd/>
                </a:ln>
                <a:solidFill>
                  <a:srgbClr val="FFFFFF"/>
                </a:solidFill>
                <a:latin typeface="Arial Black"/>
              </a:rPr>
              <a:t>پايان</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1" name="Rectangle 3"/>
          <p:cNvSpPr>
            <a:spLocks noChangeArrowheads="1"/>
          </p:cNvSpPr>
          <p:nvPr/>
        </p:nvSpPr>
        <p:spPr bwMode="auto">
          <a:xfrm>
            <a:off x="571500" y="879475"/>
            <a:ext cx="81772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چراغ مطالعه</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Mitra"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براي تنظيم جهت تابش نور روي صفحه كاغذ از چراغ مطالعه استفاده مي كنيم كه اين چراغ ها باعث ديد بيشتر و كاهش مشكلات بينايي مي گردد. اين چراغ ها ممكن است روي ميز قرار گيرد و يا بر روي آن نصب گردد. جهت نصب چراغ بر روي ميز نيز به راست دست يا چپ دست بودن نقشه كش بستگي دارد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rtl="1"/>
            <a:endParaRPr lang="en-US" altLang="fa-I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5" name="Rectangle 3"/>
          <p:cNvSpPr>
            <a:spLocks noChangeArrowheads="1"/>
          </p:cNvSpPr>
          <p:nvPr/>
        </p:nvSpPr>
        <p:spPr bwMode="auto">
          <a:xfrm>
            <a:off x="571500" y="1143000"/>
            <a:ext cx="824865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500" b="1" i="1">
                <a:solidFill>
                  <a:srgbClr val="CC0000"/>
                </a:solidFill>
                <a:latin typeface="Times New Roman" pitchFamily="18" charset="0"/>
                <a:cs typeface="Lotus" pitchFamily="2" charset="-78"/>
              </a:rPr>
              <a:t>صندلي</a:t>
            </a:r>
            <a:endParaRPr lang="en-US" altLang="fa-IR" sz="2500" b="1" i="1">
              <a:solidFill>
                <a:srgbClr val="CC0000"/>
              </a:solidFill>
              <a:latin typeface="Times New Roman" pitchFamily="18" charset="0"/>
              <a:cs typeface="Lotus" pitchFamily="2" charset="-78"/>
            </a:endParaRPr>
          </a:p>
          <a:p>
            <a:pPr algn="justLow" rtl="1"/>
            <a:endParaRPr lang="en-US" altLang="fa-IR" sz="1200"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جهت استفاده از ميز نقشه كشي و نشستن بالاتر از كف اتاق صندلي بهترين و تنهاترين وسيله ممكن است. صندلي ها بسته به نوع نياز در انواع مختلف با پشتي، بدون پشتي، با دسته، بدون دسته، ثابت، چرخدار و ... طبقه بندي مي شود</a:t>
            </a:r>
            <a:r>
              <a:rPr lang="en-US" altLang="fa-IR" sz="2100" b="1">
                <a:solidFill>
                  <a:srgbClr val="3333FF"/>
                </a:solidFill>
                <a:latin typeface="Times New Roman" pitchFamily="18" charset="0"/>
                <a:cs typeface="Lotus" pitchFamily="2" charset="-78"/>
              </a:rPr>
              <a:t>.</a:t>
            </a:r>
          </a:p>
          <a:p>
            <a:pPr algn="justLow" rtl="1"/>
            <a:endParaRPr lang="en-US" altLang="fa-IR" sz="2100" b="1">
              <a:solidFill>
                <a:srgbClr val="3333FF"/>
              </a:solidFill>
            </a:endParaRPr>
          </a:p>
        </p:txBody>
      </p:sp>
      <p:pic>
        <p:nvPicPr>
          <p:cNvPr id="340996" name="Picture 4" descr="0001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141663"/>
            <a:ext cx="6192837" cy="2951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9" name="Rectangle 3"/>
          <p:cNvSpPr>
            <a:spLocks noChangeArrowheads="1"/>
          </p:cNvSpPr>
          <p:nvPr/>
        </p:nvSpPr>
        <p:spPr bwMode="auto">
          <a:xfrm>
            <a:off x="571500" y="836613"/>
            <a:ext cx="81772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i="1">
              <a:solidFill>
                <a:srgbClr val="CC0000"/>
              </a:solidFill>
              <a:latin typeface="Times New Roman" pitchFamily="18" charset="0"/>
              <a:cs typeface="Lotus" pitchFamily="2" charset="-78"/>
            </a:endParaRPr>
          </a:p>
          <a:p>
            <a:pPr algn="justLow" rtl="1"/>
            <a:r>
              <a:rPr lang="fa-IR" altLang="fa-IR" sz="2500" b="1" i="1">
                <a:solidFill>
                  <a:srgbClr val="CC0000"/>
                </a:solidFill>
                <a:latin typeface="Times New Roman" pitchFamily="18" charset="0"/>
                <a:cs typeface="Lotus" pitchFamily="2" charset="-78"/>
              </a:rPr>
              <a:t>اشل</a:t>
            </a:r>
            <a:endParaRPr lang="en-US" altLang="fa-IR" sz="2500" b="1" i="1">
              <a:solidFill>
                <a:srgbClr val="CC0000"/>
              </a:solidFill>
              <a:latin typeface="Times New Roman" pitchFamily="18" charset="0"/>
              <a:cs typeface="Lotus" pitchFamily="2" charset="-78"/>
            </a:endParaRPr>
          </a:p>
          <a:p>
            <a:pPr algn="justLow" rtl="1"/>
            <a:endParaRPr lang="en-US" altLang="fa-IR" sz="2500" b="1" i="1">
              <a:solidFill>
                <a:srgbClr val="CC0000"/>
              </a:solidFill>
              <a:latin typeface="Times New Roman" pitchFamily="18" charset="0"/>
              <a:cs typeface="Lotus" pitchFamily="2" charset="-78"/>
            </a:endParaRPr>
          </a:p>
          <a:p>
            <a:pPr algn="justLow" rtl="1"/>
            <a:r>
              <a:rPr lang="en-US" altLang="fa-IR" sz="2100">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براي مشخص نمودن اندازه ها و تبديل اين مقياس ها به اندازههاي واقعي ساختمان از ابزاري به نام اشل استفاده مي شود. اشلها عموماً داراي سه ضلع بوده كه بر روي هر لبه آن مقياس خاص درج شده است. اين مقياس ها عبارتند </a:t>
            </a:r>
            <a:r>
              <a:rPr lang="fa-IR" altLang="fa-IR" sz="2100" b="1">
                <a:solidFill>
                  <a:srgbClr val="3333FF"/>
                </a:solidFill>
                <a:latin typeface="Marlett" pitchFamily="2" charset="2"/>
                <a:cs typeface="Lotus" pitchFamily="2" charset="-78"/>
              </a:rPr>
              <a:t>از 1.20 ،1.25، 1.50، 1.75، 1.100، 1.200 كه در صورت نياز با ضرب يا تقسيم نمودن مقياس هاي فوق الذكر به عدد 10 مي توان مقياس هاي بزرگتر يا كوچكتر را به دست آورد.</a:t>
            </a:r>
            <a:endParaRPr lang="en-US" altLang="fa-IR" sz="2100" b="1">
              <a:solidFill>
                <a:srgbClr val="3333FF"/>
              </a:solidFill>
              <a:latin typeface="Marlett" pitchFamily="2" charset="2"/>
              <a:cs typeface="Lotus" pitchFamily="2" charset="-78"/>
            </a:endParaRPr>
          </a:p>
          <a:p>
            <a:pPr algn="justLow" rtl="1"/>
            <a:r>
              <a:rPr lang="en-US" altLang="fa-IR" sz="2100" b="1">
                <a:solidFill>
                  <a:srgbClr val="3333FF"/>
                </a:solidFill>
                <a:latin typeface="Times New Roman" pitchFamily="18" charset="0"/>
                <a:cs typeface="Lotus" pitchFamily="2" charset="-78"/>
              </a:rPr>
              <a:t/>
            </a:r>
            <a:br>
              <a:rPr lang="en-US" altLang="fa-IR" sz="2100" b="1">
                <a:solidFill>
                  <a:srgbClr val="3333FF"/>
                </a:solidFill>
                <a:latin typeface="Times New Roman" pitchFamily="18" charset="0"/>
                <a:cs typeface="Lotus" pitchFamily="2" charset="-78"/>
              </a:rPr>
            </a:br>
            <a:endParaRPr lang="en-US" altLang="fa-IR" sz="2100" b="1">
              <a:solidFill>
                <a:srgbClr val="3333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ChangeArrowheads="1"/>
          </p:cNvSpPr>
          <p:nvPr/>
        </p:nvSpPr>
        <p:spPr bwMode="auto">
          <a:xfrm>
            <a:off x="1403350" y="1700213"/>
            <a:ext cx="6481763" cy="352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fa-IR" altLang="fa-IR" sz="6000" i="1">
                <a:solidFill>
                  <a:srgbClr val="FF6600"/>
                </a:solidFill>
                <a:cs typeface="Lotus" pitchFamily="2" charset="-78"/>
              </a:rPr>
              <a:t>بخش 2 </a:t>
            </a:r>
          </a:p>
          <a:p>
            <a:pPr algn="ctr"/>
            <a:endParaRPr lang="fa-IR" altLang="fa-IR" sz="6000" i="1">
              <a:solidFill>
                <a:srgbClr val="FF6600"/>
              </a:solidFill>
              <a:cs typeface="Lotus" pitchFamily="2" charset="-78"/>
            </a:endParaRPr>
          </a:p>
          <a:p>
            <a:pPr algn="ctr"/>
            <a:r>
              <a:rPr lang="fa-IR" altLang="fa-IR" sz="6000" i="1">
                <a:solidFill>
                  <a:srgbClr val="FF6600"/>
                </a:solidFill>
                <a:cs typeface="Lotus" pitchFamily="2" charset="-78"/>
              </a:rPr>
              <a:t>ترسيمات هندسی</a:t>
            </a:r>
            <a:r>
              <a:rPr lang="fa-IR" altLang="fa-IR" sz="6000">
                <a:solidFill>
                  <a:srgbClr val="FF6600"/>
                </a:solidFill>
                <a:cs typeface="Lotus" pitchFamily="2" charset="-78"/>
              </a:rPr>
              <a:t> </a:t>
            </a:r>
          </a:p>
          <a:p>
            <a:pPr algn="ctr"/>
            <a:endParaRPr lang="en-US" altLang="fa-IR" sz="6000">
              <a:solidFill>
                <a:srgbClr val="FF6600"/>
              </a:solidFill>
              <a:cs typeface="Lotus"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10"/>
          <p:cNvSpPr>
            <a:spLocks noGrp="1" noChangeArrowheads="1"/>
          </p:cNvSpPr>
          <p:nvPr>
            <p:ph type="title"/>
          </p:nvPr>
        </p:nvSpPr>
        <p:spPr/>
        <p:txBody>
          <a:bodyPr/>
          <a:lstStyle/>
          <a:p>
            <a:endParaRPr lang="fa-IR" altLang="fa-IR"/>
          </a:p>
        </p:txBody>
      </p:sp>
      <p:pic>
        <p:nvPicPr>
          <p:cNvPr id="4100" name="Picture 4"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468313" y="969963"/>
            <a:ext cx="828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100" b="1">
                <a:latin typeface="Times New Roman" pitchFamily="18" charset="0"/>
                <a:cs typeface="Lotus" pitchFamily="2" charset="-78"/>
              </a:rPr>
              <a:t> </a:t>
            </a:r>
            <a:r>
              <a:rPr lang="ar-SA" altLang="fa-IR" sz="2100" b="1">
                <a:latin typeface="Times New Roman" pitchFamily="18" charset="0"/>
                <a:cs typeface="Lotus" pitchFamily="2" charset="-78"/>
              </a:rPr>
              <a:t> </a:t>
            </a:r>
            <a:r>
              <a:rPr lang="ar-SA" altLang="fa-IR" sz="2100" b="1" i="1">
                <a:solidFill>
                  <a:srgbClr val="3333FF"/>
                </a:solidFill>
                <a:latin typeface="Times New Roman" pitchFamily="18" charset="0"/>
                <a:cs typeface="Lotus" pitchFamily="2" charset="-78"/>
              </a:rPr>
              <a:t>بعضي از ترسيمات هندسي كه به وسيله ابزار نقشه كشي امكان پذير مي باشد و در رسم فني موارد استعمال فراوان دارد در زير آمده است :</a:t>
            </a:r>
            <a:endParaRPr lang="fa-IR" altLang="fa-IR" sz="2100" b="1" i="1">
              <a:solidFill>
                <a:srgbClr val="3333FF"/>
              </a:solidFill>
              <a:latin typeface="Times New Roman" pitchFamily="18" charset="0"/>
              <a:cs typeface="Lotus" pitchFamily="2" charset="-78"/>
            </a:endParaRPr>
          </a:p>
          <a:p>
            <a:pPr algn="justLow" rtl="1"/>
            <a:endParaRPr lang="ar-SA" altLang="fa-IR" sz="2100" b="1" i="1">
              <a:solidFill>
                <a:srgbClr val="3333FF"/>
              </a:solidFill>
              <a:latin typeface="Times New Roman" pitchFamily="18" charset="0"/>
              <a:cs typeface="Lotus" pitchFamily="2" charset="-78"/>
            </a:endParaRPr>
          </a:p>
          <a:p>
            <a:pPr algn="justLow" rtl="1">
              <a:buSzPts val="1400"/>
            </a:pPr>
            <a:r>
              <a:rPr lang="fa-IR" altLang="fa-IR" sz="2500" b="1" i="1">
                <a:solidFill>
                  <a:srgbClr val="CC0000"/>
                </a:solidFill>
              </a:rPr>
              <a:t>1ـ </a:t>
            </a:r>
            <a:r>
              <a:rPr lang="ar-SA" altLang="fa-IR" sz="2500" b="1" i="1">
                <a:solidFill>
                  <a:srgbClr val="CC0000"/>
                </a:solidFill>
                <a:latin typeface="Times New Roman" pitchFamily="18" charset="0"/>
                <a:cs typeface="Lotus" pitchFamily="2" charset="-78"/>
              </a:rPr>
              <a:t>تقسيم پاره خط به چند قسمت مساوي</a:t>
            </a:r>
            <a:endParaRPr lang="fa-IR" altLang="fa-IR" sz="2500" b="1" i="1">
              <a:solidFill>
                <a:srgbClr val="CC0000"/>
              </a:solidFill>
              <a:latin typeface="Times New Roman" pitchFamily="18" charset="0"/>
              <a:cs typeface="Lotus" pitchFamily="2" charset="-78"/>
            </a:endParaRPr>
          </a:p>
          <a:p>
            <a:pPr algn="justLow" rtl="1">
              <a:buSzPts val="1400"/>
            </a:pPr>
            <a:endParaRPr lang="ar-SA" altLang="fa-IR" sz="2100" b="1" i="1">
              <a:solidFill>
                <a:srgbClr val="3333FF"/>
              </a:solidFill>
              <a:latin typeface="Times New Roman" pitchFamily="18" charset="0"/>
              <a:cs typeface="Lotus" pitchFamily="2" charset="-78"/>
            </a:endParaRPr>
          </a:p>
          <a:p>
            <a:pPr algn="justLow" rtl="1"/>
            <a:r>
              <a:rPr lang="ar-SA" altLang="fa-IR" sz="2100" b="1" i="1">
                <a:solidFill>
                  <a:srgbClr val="3333FF"/>
                </a:solidFill>
                <a:latin typeface="Times New Roman" pitchFamily="18" charset="0"/>
                <a:cs typeface="Lotus" pitchFamily="2" charset="-78"/>
              </a:rPr>
              <a:t>پاره خط </a:t>
            </a:r>
            <a:r>
              <a:rPr lang="en-US" altLang="fa-IR" sz="2100" b="1" i="1">
                <a:solidFill>
                  <a:srgbClr val="3333FF"/>
                </a:solidFill>
                <a:latin typeface="Times New Roman" pitchFamily="18" charset="0"/>
                <a:cs typeface="Lotus" pitchFamily="2" charset="-78"/>
              </a:rPr>
              <a:t>AB</a:t>
            </a:r>
            <a:r>
              <a:rPr lang="ar-SA" altLang="fa-IR" sz="2100" b="1" i="1">
                <a:solidFill>
                  <a:srgbClr val="3333FF"/>
                </a:solidFill>
                <a:latin typeface="Times New Roman" pitchFamily="18" charset="0"/>
                <a:cs typeface="Lotus" pitchFamily="2" charset="-78"/>
              </a:rPr>
              <a:t>  مفروض است براي تقسيم اين پاره خط به تعداد مساوي ابتدا خطي از نقطه </a:t>
            </a:r>
            <a:r>
              <a:rPr lang="en-US" altLang="fa-IR" sz="2100" b="1" i="1">
                <a:solidFill>
                  <a:srgbClr val="3333FF"/>
                </a:solidFill>
                <a:latin typeface="Times New Roman" pitchFamily="18" charset="0"/>
                <a:cs typeface="Lotus" pitchFamily="2" charset="-78"/>
              </a:rPr>
              <a:t>A</a:t>
            </a:r>
            <a:r>
              <a:rPr lang="ar-SA" altLang="fa-IR" sz="2100" b="1" i="1">
                <a:solidFill>
                  <a:srgbClr val="3333FF"/>
                </a:solidFill>
                <a:latin typeface="Times New Roman" pitchFamily="18" charset="0"/>
                <a:cs typeface="Lotus" pitchFamily="2" charset="-78"/>
              </a:rPr>
              <a:t>  به دلخواه رسم مي كنيم و آن را به تعدادي مساوي توسط خط كش يا پرگار جدا مي كنيم و از آخرين تقسيم به انتهاي پاره خط </a:t>
            </a:r>
            <a:r>
              <a:rPr lang="en-US" altLang="fa-IR" sz="2100" b="1" i="1">
                <a:solidFill>
                  <a:srgbClr val="3333FF"/>
                </a:solidFill>
                <a:latin typeface="Times New Roman" pitchFamily="18" charset="0"/>
                <a:cs typeface="Lotus" pitchFamily="2" charset="-78"/>
              </a:rPr>
              <a:t>AB</a:t>
            </a:r>
            <a:r>
              <a:rPr lang="ar-SA" altLang="fa-IR" sz="2100" b="1" i="1">
                <a:solidFill>
                  <a:srgbClr val="3333FF"/>
                </a:solidFill>
                <a:latin typeface="Times New Roman" pitchFamily="18" charset="0"/>
                <a:cs typeface="Lotus" pitchFamily="2" charset="-78"/>
              </a:rPr>
              <a:t>  وصل نموده و ديگر نقاط تقسيم را موازي با خط فوق كشيده تا پاره خط </a:t>
            </a:r>
            <a:r>
              <a:rPr lang="en-US" altLang="fa-IR" sz="2100" b="1" i="1">
                <a:solidFill>
                  <a:srgbClr val="3333FF"/>
                </a:solidFill>
                <a:latin typeface="Times New Roman" pitchFamily="18" charset="0"/>
                <a:cs typeface="Lotus" pitchFamily="2" charset="-78"/>
              </a:rPr>
              <a:t>AB</a:t>
            </a:r>
            <a:r>
              <a:rPr lang="ar-SA" altLang="fa-IR" sz="2100" b="1" i="1">
                <a:solidFill>
                  <a:srgbClr val="3333FF"/>
                </a:solidFill>
                <a:latin typeface="Times New Roman" pitchFamily="18" charset="0"/>
                <a:cs typeface="Lotus" pitchFamily="2" charset="-78"/>
              </a:rPr>
              <a:t>  به تعداد مورد نظر تقسيم گردد طبق قوانين و اصول هندسه اين تقسيمات با يكديگر مساوي هستند.</a:t>
            </a:r>
          </a:p>
          <a:p>
            <a:pPr algn="justLow" rtl="1"/>
            <a:endParaRPr lang="en-US" altLang="fa-IR" sz="2100" b="1" i="1">
              <a:solidFill>
                <a:srgbClr val="3333FF"/>
              </a:solidFill>
              <a:latin typeface="Times New Roman" pitchFamily="18" charset="0"/>
              <a:cs typeface="Lotus" pitchFamily="2" charset="-78"/>
            </a:endParaRPr>
          </a:p>
          <a:p>
            <a:pPr algn="l"/>
            <a:endParaRPr lang="en-US" altLang="fa-IR" sz="2100" b="1" i="1">
              <a:solidFill>
                <a:srgbClr val="3333FF"/>
              </a:solidFill>
            </a:endParaRPr>
          </a:p>
        </p:txBody>
      </p:sp>
      <p:graphicFrame>
        <p:nvGraphicFramePr>
          <p:cNvPr id="4105" name="Object 9"/>
          <p:cNvGraphicFramePr>
            <a:graphicFrameLocks noGrp="1" noChangeAspect="1"/>
          </p:cNvGraphicFramePr>
          <p:nvPr>
            <p:ph idx="1"/>
          </p:nvPr>
        </p:nvGraphicFramePr>
        <p:xfrm>
          <a:off x="1042988" y="4235450"/>
          <a:ext cx="3816350" cy="2073275"/>
        </p:xfrm>
        <a:graphic>
          <a:graphicData uri="http://schemas.openxmlformats.org/presentationml/2006/ole">
            <mc:AlternateContent xmlns:mc="http://schemas.openxmlformats.org/markup-compatibility/2006">
              <mc:Choice xmlns:v="urn:schemas-microsoft-com:vml" Requires="v">
                <p:oleObj spid="_x0000_s4112" name="AutoCAD Drawing" r:id="rId4" imgW="9220320" imgH="5019840" progId="AutoCAD.Drawing.17">
                  <p:embed/>
                </p:oleObj>
              </mc:Choice>
              <mc:Fallback>
                <p:oleObj name="AutoCAD Drawing" r:id="rId4" imgW="9220320" imgH="5019840" progId="AutoCAD.Drawing.17">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26370" t="40326" r="33371" b="19490"/>
                      <a:stretch>
                        <a:fillRect/>
                      </a:stretch>
                    </p:blipFill>
                    <p:spPr bwMode="auto">
                      <a:xfrm>
                        <a:off x="1042988" y="4235450"/>
                        <a:ext cx="381635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0"/>
          <p:cNvSpPr>
            <a:spLocks noGrp="1" noChangeArrowheads="1"/>
          </p:cNvSpPr>
          <p:nvPr>
            <p:ph type="title"/>
          </p:nvPr>
        </p:nvSpPr>
        <p:spPr/>
        <p:txBody>
          <a:bodyPr/>
          <a:lstStyle/>
          <a:p>
            <a:endParaRPr lang="fa-IR" altLang="fa-IR"/>
          </a:p>
        </p:txBody>
      </p:sp>
      <p:pic>
        <p:nvPicPr>
          <p:cNvPr id="5124" name="Picture 4"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ChangeArrowheads="1"/>
          </p:cNvSpPr>
          <p:nvPr/>
        </p:nvSpPr>
        <p:spPr bwMode="auto">
          <a:xfrm>
            <a:off x="468313" y="981075"/>
            <a:ext cx="83026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solidFill>
                <a:srgbClr val="CC0000"/>
              </a:solidFill>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2</a:t>
            </a:r>
            <a:r>
              <a:rPr lang="fa-IR" altLang="fa-IR" sz="2500" b="1" i="1">
                <a:solidFill>
                  <a:srgbClr val="CC0000"/>
                </a:solidFill>
                <a:latin typeface="Times New Roman" pitchFamily="18" charset="0"/>
                <a:cs typeface="Lotus" pitchFamily="2" charset="-78"/>
              </a:rPr>
              <a:t>ـ </a:t>
            </a:r>
            <a:r>
              <a:rPr lang="ar-SA" altLang="fa-IR" sz="2500" b="1" i="1">
                <a:solidFill>
                  <a:srgbClr val="CC0000"/>
                </a:solidFill>
                <a:latin typeface="Times New Roman" pitchFamily="18" charset="0"/>
                <a:cs typeface="Lotus" pitchFamily="2" charset="-78"/>
              </a:rPr>
              <a:t> نصف كردن يك زاويه</a:t>
            </a:r>
            <a:endParaRPr lang="fa-IR" altLang="fa-IR" sz="2500" b="1" i="1">
              <a:solidFill>
                <a:srgbClr val="CC0000"/>
              </a:solidFill>
              <a:latin typeface="Times New Roman" pitchFamily="18" charset="0"/>
              <a:cs typeface="Lotus" pitchFamily="2" charset="-78"/>
            </a:endParaRPr>
          </a:p>
          <a:p>
            <a:pPr rtl="1"/>
            <a:endParaRPr lang="ar-SA" altLang="fa-IR" sz="2500" b="1" i="1">
              <a:solidFill>
                <a:srgbClr val="CC0000"/>
              </a:solidFill>
              <a:latin typeface="Times New Roman" pitchFamily="18" charset="0"/>
              <a:cs typeface="Lotus" pitchFamily="2" charset="-78"/>
            </a:endParaRPr>
          </a:p>
          <a:p>
            <a:pPr algn="justLow" rtl="1"/>
            <a:r>
              <a:rPr lang="ar-SA" altLang="fa-IR" sz="2100" i="1">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مفروض است براي تقسيم اين زاويه به دو قسمت مساوي ابتدا به مركز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و به شعاع دلخواه كماني زده تا زاويه فوق را در نقاط 2 و 1 قطع كند. از اين دو نقطه دو كمان مساوي به طوري مي زنيم كه همديگر را قطع كند از محل تقاطع اين دو كمان به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وصل نموده بدين ترتيب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به دو قسمت مساوي تقسيم مي گردد.</a:t>
            </a:r>
          </a:p>
          <a:p>
            <a:pPr algn="justLow" rtl="1"/>
            <a:endParaRPr lang="en-US" altLang="fa-IR" sz="2100" b="1">
              <a:solidFill>
                <a:srgbClr val="3333FF"/>
              </a:solidFill>
              <a:latin typeface="Times New Roman" pitchFamily="18" charset="0"/>
              <a:cs typeface="Lotus" pitchFamily="2" charset="-78"/>
            </a:endParaRPr>
          </a:p>
          <a:p>
            <a:pPr algn="l"/>
            <a:endParaRPr lang="en-US" altLang="fa-IR" sz="2800" b="1">
              <a:solidFill>
                <a:srgbClr val="3333FF"/>
              </a:solidFill>
              <a:cs typeface="Lotus" pitchFamily="2" charset="-78"/>
            </a:endParaRPr>
          </a:p>
        </p:txBody>
      </p:sp>
      <p:graphicFrame>
        <p:nvGraphicFramePr>
          <p:cNvPr id="5129" name="Object 9"/>
          <p:cNvGraphicFramePr>
            <a:graphicFrameLocks noGrp="1" noChangeAspect="1"/>
          </p:cNvGraphicFramePr>
          <p:nvPr>
            <p:ph idx="1"/>
          </p:nvPr>
        </p:nvGraphicFramePr>
        <p:xfrm>
          <a:off x="1116013" y="3789363"/>
          <a:ext cx="4321175" cy="2592387"/>
        </p:xfrm>
        <a:graphic>
          <a:graphicData uri="http://schemas.openxmlformats.org/presentationml/2006/ole">
            <mc:AlternateContent xmlns:mc="http://schemas.openxmlformats.org/markup-compatibility/2006">
              <mc:Choice xmlns:v="urn:schemas-microsoft-com:vml" Requires="v">
                <p:oleObj spid="_x0000_s5136" name="AutoCAD Drawing" r:id="rId4" imgW="9220320" imgH="5019840" progId="AutoCAD.Drawing.17">
                  <p:embed/>
                </p:oleObj>
              </mc:Choice>
              <mc:Fallback>
                <p:oleObj name="AutoCAD Drawing" r:id="rId4" imgW="9220320" imgH="5019840" progId="AutoCAD.Drawing.17">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l="18500" t="4961" r="24634" b="32353"/>
                      <a:stretch>
                        <a:fillRect/>
                      </a:stretch>
                    </p:blipFill>
                    <p:spPr bwMode="auto">
                      <a:xfrm>
                        <a:off x="1116013" y="3789363"/>
                        <a:ext cx="4321175"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250825" y="549275"/>
            <a:ext cx="86423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fa-IR" altLang="fa-IR" sz="2500" b="1" i="1">
                <a:solidFill>
                  <a:srgbClr val="CC0000"/>
                </a:solidFill>
                <a:latin typeface="Times New Roman" pitchFamily="18" charset="0"/>
                <a:cs typeface="Lotus" pitchFamily="2" charset="-78"/>
              </a:rPr>
              <a:t>3 ـ</a:t>
            </a:r>
            <a:r>
              <a:rPr lang="ar-SA" altLang="fa-IR" sz="2500" b="1" i="1">
                <a:solidFill>
                  <a:srgbClr val="CC0000"/>
                </a:solidFill>
                <a:latin typeface="Times New Roman" pitchFamily="18" charset="0"/>
                <a:cs typeface="Lotus" pitchFamily="2" charset="-78"/>
              </a:rPr>
              <a:t> تقسيم زاويه به قطعات مساوي در حالت كلي</a:t>
            </a:r>
            <a:endParaRPr lang="fa-IR" altLang="fa-IR" sz="2500" b="1" i="1">
              <a:solidFill>
                <a:srgbClr val="CC0000"/>
              </a:solidFill>
              <a:latin typeface="Times New Roman" pitchFamily="18" charset="0"/>
              <a:cs typeface="Lotus" pitchFamily="2" charset="-78"/>
            </a:endParaRPr>
          </a:p>
          <a:p>
            <a:pPr algn="justLow" rtl="1"/>
            <a:endParaRPr lang="ar-SA" altLang="fa-IR" sz="2500" b="1" i="1">
              <a:solidFill>
                <a:srgbClr val="CC0000"/>
              </a:solidFill>
              <a:latin typeface="Times New Roman" pitchFamily="18" charset="0"/>
              <a:cs typeface="Lotus" pitchFamily="2" charset="-78"/>
            </a:endParaRPr>
          </a:p>
          <a:p>
            <a:pPr algn="justLow" rtl="1"/>
            <a:r>
              <a:rPr lang="ar-SA"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مفروض است براي تقسيم اين زاويه به قطعات مساوي ابتدا كماني دلخواه به مركز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رسم نموده تا خط عمود بر يكي از اضلاع ر</a:t>
            </a:r>
            <a:r>
              <a:rPr lang="fa-IR" altLang="fa-IR" sz="2100" b="1">
                <a:solidFill>
                  <a:srgbClr val="3333FF"/>
                </a:solidFill>
                <a:latin typeface="Times New Roman" pitchFamily="18" charset="0"/>
                <a:cs typeface="Lotus" pitchFamily="2" charset="-78"/>
              </a:rPr>
              <a:t>ا</a:t>
            </a:r>
            <a:r>
              <a:rPr lang="ar-SA" altLang="fa-IR" sz="2100" b="1">
                <a:solidFill>
                  <a:srgbClr val="3333FF"/>
                </a:solidFill>
                <a:latin typeface="Times New Roman" pitchFamily="18" charset="0"/>
                <a:cs typeface="Lotus" pitchFamily="2" charset="-78"/>
              </a:rPr>
              <a:t> در دو نقطه </a:t>
            </a:r>
            <a:r>
              <a:rPr lang="en-US" altLang="fa-IR" sz="2100" b="1">
                <a:solidFill>
                  <a:srgbClr val="3333FF"/>
                </a:solidFill>
                <a:latin typeface="Times New Roman" pitchFamily="18" charset="0"/>
                <a:cs typeface="Lotus" pitchFamily="2" charset="-78"/>
              </a:rPr>
              <a:t>D</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C</a:t>
            </a:r>
            <a:r>
              <a:rPr lang="ar-SA" altLang="fa-IR" sz="2100" b="1">
                <a:solidFill>
                  <a:srgbClr val="3333FF"/>
                </a:solidFill>
                <a:latin typeface="Times New Roman" pitchFamily="18" charset="0"/>
                <a:cs typeface="Lotus" pitchFamily="2" charset="-78"/>
              </a:rPr>
              <a:t> و زاوي</a:t>
            </a:r>
            <a:r>
              <a:rPr lang="fa-IR" altLang="fa-IR" sz="2100" b="1">
                <a:solidFill>
                  <a:srgbClr val="3333FF"/>
                </a:solidFill>
                <a:latin typeface="Times New Roman" pitchFamily="18" charset="0"/>
                <a:cs typeface="Lotus" pitchFamily="2" charset="-78"/>
              </a:rPr>
              <a:t>ه</a:t>
            </a:r>
            <a:r>
              <a:rPr lang="ar-SA" altLang="fa-IR" sz="2100" b="1">
                <a:solidFill>
                  <a:srgbClr val="3333FF"/>
                </a:solidFill>
                <a:latin typeface="Times New Roman" pitchFamily="18" charset="0"/>
                <a:cs typeface="Lotus" pitchFamily="2" charset="-78"/>
              </a:rPr>
              <a:t> را در نقاط 2و1 قطع نمايد به مركز </a:t>
            </a:r>
            <a:r>
              <a:rPr lang="en-US" altLang="fa-IR" sz="2100" b="1">
                <a:solidFill>
                  <a:srgbClr val="3333FF"/>
                </a:solidFill>
                <a:latin typeface="Times New Roman" pitchFamily="18" charset="0"/>
                <a:cs typeface="Lotus" pitchFamily="2" charset="-78"/>
              </a:rPr>
              <a:t>C</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CD</a:t>
            </a:r>
            <a:r>
              <a:rPr lang="ar-SA" altLang="fa-IR" sz="2100" b="1">
                <a:solidFill>
                  <a:srgbClr val="3333FF"/>
                </a:solidFill>
                <a:latin typeface="Times New Roman" pitchFamily="18" charset="0"/>
                <a:cs typeface="Lotus" pitchFamily="2" charset="-78"/>
              </a:rPr>
              <a:t>  كماني مي زنيم تا امتداد ضلع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از زاويه را در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قطع نمايد از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به نقطه 1 وصل نموده تا پاره خط </a:t>
            </a:r>
            <a:r>
              <a:rPr lang="en-US" altLang="fa-IR" sz="2100" b="1">
                <a:solidFill>
                  <a:srgbClr val="3333FF"/>
                </a:solidFill>
                <a:latin typeface="Times New Roman" pitchFamily="18" charset="0"/>
                <a:cs typeface="Lotus" pitchFamily="2" charset="-78"/>
              </a:rPr>
              <a:t>OD</a:t>
            </a:r>
            <a:r>
              <a:rPr lang="ar-SA" altLang="fa-IR" sz="2100" b="1">
                <a:solidFill>
                  <a:srgbClr val="3333FF"/>
                </a:solidFill>
                <a:latin typeface="Times New Roman" pitchFamily="18" charset="0"/>
                <a:cs typeface="Lotus" pitchFamily="2" charset="-78"/>
              </a:rPr>
              <a:t>  را در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قطع كند حال پاره خط </a:t>
            </a:r>
            <a:r>
              <a:rPr lang="en-US" altLang="fa-IR" sz="2100" b="1">
                <a:solidFill>
                  <a:srgbClr val="3333FF"/>
                </a:solidFill>
                <a:latin typeface="Times New Roman" pitchFamily="18" charset="0"/>
                <a:cs typeface="Lotus" pitchFamily="2" charset="-78"/>
              </a:rPr>
              <a:t>on</a:t>
            </a:r>
            <a:r>
              <a:rPr lang="ar-SA" altLang="fa-IR" sz="2100" b="1">
                <a:solidFill>
                  <a:srgbClr val="3333FF"/>
                </a:solidFill>
                <a:latin typeface="Times New Roman" pitchFamily="18" charset="0"/>
                <a:cs typeface="Lotus" pitchFamily="2" charset="-78"/>
              </a:rPr>
              <a:t>  را به تعداد مورد نظر مطابق نحوه تقسيم پاره خط به تعداد مورد نياز تقسيم مي كنيم.</a:t>
            </a:r>
          </a:p>
          <a:p>
            <a:pPr algn="justLow" rtl="1"/>
            <a:r>
              <a:rPr lang="ar-SA" altLang="fa-IR" sz="2100" b="1">
                <a:solidFill>
                  <a:srgbClr val="3333FF"/>
                </a:solidFill>
                <a:latin typeface="Times New Roman" pitchFamily="18" charset="0"/>
                <a:cs typeface="Lotus" pitchFamily="2" charset="-78"/>
              </a:rPr>
              <a:t>به همين جهت پاره خطي دلخواه كه از نقطه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مي گذرد را رسم نموده و آن را به تعداد مساوي تقسيم مي كنيم از آخرين تقسيم به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وصل نموده و مابقي نقاط را موازي با خط فوق كشيده تا پاره خط </a:t>
            </a:r>
            <a:r>
              <a:rPr lang="en-US" altLang="fa-IR" sz="2100" b="1">
                <a:solidFill>
                  <a:srgbClr val="3333FF"/>
                </a:solidFill>
                <a:latin typeface="Times New Roman" pitchFamily="18" charset="0"/>
                <a:cs typeface="Lotus" pitchFamily="2" charset="-78"/>
              </a:rPr>
              <a:t>on</a:t>
            </a:r>
            <a:r>
              <a:rPr lang="ar-SA" altLang="fa-IR" sz="2100" b="1">
                <a:solidFill>
                  <a:srgbClr val="3333FF"/>
                </a:solidFill>
                <a:latin typeface="Times New Roman" pitchFamily="18" charset="0"/>
                <a:cs typeface="Lotus" pitchFamily="2" charset="-78"/>
              </a:rPr>
              <a:t>  به تعداد مورد نياز تقسيم شود از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به اين نقاط تقسيم وصل نموده و امتداد مي دهيم تا كمان بين نقطه 1 و 2 را قطع كند اگر از مركز زاويه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به اين نقاط وصل كنيم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به تعداد مورد نياز تقسيم مي گردد.</a:t>
            </a:r>
          </a:p>
          <a:p>
            <a:pPr algn="justLow"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algn="l"/>
            <a:endParaRPr lang="en-US" altLang="fa-IR"/>
          </a:p>
        </p:txBody>
      </p:sp>
      <p:graphicFrame>
        <p:nvGraphicFramePr>
          <p:cNvPr id="7174" name="Object 6"/>
          <p:cNvGraphicFramePr>
            <a:graphicFrameLocks noGrp="1" noChangeAspect="1"/>
          </p:cNvGraphicFramePr>
          <p:nvPr>
            <p:ph/>
          </p:nvPr>
        </p:nvGraphicFramePr>
        <p:xfrm>
          <a:off x="684213" y="4395788"/>
          <a:ext cx="3168650" cy="2346325"/>
        </p:xfrm>
        <a:graphic>
          <a:graphicData uri="http://schemas.openxmlformats.org/presentationml/2006/ole">
            <mc:AlternateContent xmlns:mc="http://schemas.openxmlformats.org/markup-compatibility/2006">
              <mc:Choice xmlns:v="urn:schemas-microsoft-com:vml" Requires="v">
                <p:oleObj spid="_x0000_s718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8993" t="13324" r="23746" b="22395"/>
                      <a:stretch>
                        <a:fillRect/>
                      </a:stretch>
                    </p:blipFill>
                    <p:spPr bwMode="auto">
                      <a:xfrm>
                        <a:off x="684213" y="4395788"/>
                        <a:ext cx="31686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1" name="Rectangle 3"/>
          <p:cNvSpPr>
            <a:spLocks noChangeArrowheads="1"/>
          </p:cNvSpPr>
          <p:nvPr/>
        </p:nvSpPr>
        <p:spPr bwMode="auto">
          <a:xfrm>
            <a:off x="731838" y="857250"/>
            <a:ext cx="7943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1200"/>
              </a:spcBef>
              <a:spcAft>
                <a:spcPts val="300"/>
              </a:spcAft>
            </a:pPr>
            <a:r>
              <a:rPr lang="fa-IR" altLang="fa-IR" sz="2500" b="1">
                <a:solidFill>
                  <a:srgbClr val="CC0000"/>
                </a:solidFill>
                <a:cs typeface="Lotus" pitchFamily="2" charset="-78"/>
              </a:rPr>
              <a:t>موضوع:</a:t>
            </a:r>
            <a:endParaRPr lang="en-US" altLang="fa-IR" sz="2500" b="1">
              <a:solidFill>
                <a:srgbClr val="CC0000"/>
              </a:solidFill>
              <a:cs typeface="Lotus" pitchFamily="2" charset="-78"/>
            </a:endParaRPr>
          </a:p>
          <a:p>
            <a:pPr rtl="1">
              <a:spcBef>
                <a:spcPts val="1200"/>
              </a:spcBef>
              <a:spcAft>
                <a:spcPts val="300"/>
              </a:spcAft>
            </a:pPr>
            <a:endParaRPr lang="fa-IR" altLang="fa-IR" sz="2100" b="1">
              <a:solidFill>
                <a:srgbClr val="3333FF"/>
              </a:solidFill>
              <a:cs typeface="Lotus" pitchFamily="2" charset="-78"/>
            </a:endParaRPr>
          </a:p>
          <a:p>
            <a:pPr algn="justLow" rtl="1"/>
            <a:r>
              <a:rPr lang="fa-IR" altLang="fa-IR" sz="2100" b="1">
                <a:solidFill>
                  <a:srgbClr val="3333FF"/>
                </a:solidFill>
                <a:latin typeface="Times New Roman" pitchFamily="18" charset="0"/>
                <a:cs typeface="Lotus" pitchFamily="2" charset="-78"/>
              </a:rPr>
              <a:t>اين درس اهداف خود را از طريق موضوعات زير بطور موازی دنبال مي کند:</a:t>
            </a:r>
          </a:p>
          <a:p>
            <a:pPr algn="justLow" rtl="1"/>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1- به دانشجو آمادگی آنرا می دهند که در ذهن خود فضای مورد نظرش را تجسم کند، از هر زاويه ای به آن نگاه کند، در آن دخل و تصرف به عمل آورد و به درک جامعی از آن حجم و فضا دست يابد.</a:t>
            </a:r>
            <a:endParaRPr lang="en-US" altLang="fa-IR" sz="2100" b="1">
              <a:solidFill>
                <a:srgbClr val="3333FF"/>
              </a:solidFill>
              <a:latin typeface="Times New Roman" pitchFamily="18" charset="0"/>
              <a:cs typeface="Lotus" pitchFamily="2" charset="-78"/>
            </a:endParaRPr>
          </a:p>
          <a:p>
            <a:pPr algn="justLow" rtl="1"/>
            <a:endParaRPr lang="fa-IR" altLang="fa-IR" sz="2100" b="1">
              <a:solidFill>
                <a:srgbClr val="3333FF"/>
              </a:solidFill>
              <a:latin typeface="Times New Roman" pitchFamily="18" charset="0"/>
              <a:cs typeface="Lotus" pitchFamily="2" charset="-78"/>
            </a:endParaRPr>
          </a:p>
          <a:p>
            <a:pPr rtl="1"/>
            <a:r>
              <a:rPr lang="fa-IR" altLang="fa-IR" sz="2100" b="1">
                <a:solidFill>
                  <a:srgbClr val="3333FF"/>
                </a:solidFill>
                <a:cs typeface="Lotus" pitchFamily="2" charset="-78"/>
              </a:rPr>
              <a:t>2- توان درک نقشه های معماری و نيز ترسيم دقيق و درست آنها را تقويت می کنند و سرفصلهای زير را شامل می شوند:</a:t>
            </a:r>
            <a:endParaRPr lang="en-US" altLang="fa-IR" sz="2100" b="1">
              <a:solidFill>
                <a:srgbClr val="3333FF"/>
              </a:solidFill>
              <a:cs typeface="Lotus" pitchFamily="2" charset="-78"/>
            </a:endParaRPr>
          </a:p>
          <a:p>
            <a:pPr rtl="1"/>
            <a:endParaRPr lang="fa-IR" altLang="fa-IR" sz="2100" b="1">
              <a:solidFill>
                <a:srgbClr val="3333FF"/>
              </a:solidFill>
              <a:cs typeface="Lotus" pitchFamily="2" charset="-78"/>
            </a:endParaRPr>
          </a:p>
          <a:p>
            <a:pPr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ChangeArrowheads="1"/>
          </p:cNvSpPr>
          <p:nvPr/>
        </p:nvSpPr>
        <p:spPr bwMode="auto">
          <a:xfrm>
            <a:off x="615950" y="1082675"/>
            <a:ext cx="7988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4ـ دو برابر كردن يك زاويه</a:t>
            </a:r>
            <a:endParaRPr lang="fa-IR" altLang="fa-IR" sz="2500" b="1" i="1">
              <a:solidFill>
                <a:srgbClr val="CC0000"/>
              </a:solidFill>
              <a:latin typeface="Times New Roman" pitchFamily="18" charset="0"/>
              <a:cs typeface="Lotus" pitchFamily="2" charset="-78"/>
            </a:endParaRPr>
          </a:p>
          <a:p>
            <a:pPr rtl="1"/>
            <a:endParaRPr lang="ar-SA" altLang="fa-IR" sz="2500" b="1">
              <a:latin typeface="Times New Roman" pitchFamily="18" charset="0"/>
              <a:cs typeface="Lotus" pitchFamily="2" charset="-78"/>
            </a:endParaRPr>
          </a:p>
          <a:p>
            <a:pPr algn="justLow" rtl="1"/>
            <a:r>
              <a:rPr lang="ar-SA" altLang="fa-IR" sz="2100">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براي دو برابر كردن يك زاويه به صورت عكس تقسيم زاويه عمل مي كنيم بدين صورت كه ابتدا به مركز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كماني مي زنيم تا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را در نقاط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قطع كند و آن را امتداد مي دهيم سپس به مركز نقطه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كماني مي زنيم تا كمان قبلي را در نقطه </a:t>
            </a:r>
            <a:r>
              <a:rPr lang="en-US" altLang="fa-IR" sz="2100" b="1">
                <a:solidFill>
                  <a:srgbClr val="3333FF"/>
                </a:solidFill>
                <a:latin typeface="Times New Roman" pitchFamily="18" charset="0"/>
                <a:cs typeface="Lotus" pitchFamily="2" charset="-78"/>
              </a:rPr>
              <a:t>C</a:t>
            </a:r>
            <a:r>
              <a:rPr lang="ar-SA" altLang="fa-IR" sz="2100" b="1">
                <a:solidFill>
                  <a:srgbClr val="3333FF"/>
                </a:solidFill>
                <a:latin typeface="Times New Roman" pitchFamily="18" charset="0"/>
                <a:cs typeface="Lotus" pitchFamily="2" charset="-78"/>
              </a:rPr>
              <a:t>  قطع كند از مركز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به اين نقطه وصل نموده و امتداد مي دهيم بدين ترتيب زاويه فوق دو برابر مي شود.</a:t>
            </a:r>
          </a:p>
          <a:p>
            <a:pPr algn="justLow" rtl="1"/>
            <a:endParaRPr lang="en-US" altLang="fa-IR" sz="2100" b="1">
              <a:solidFill>
                <a:srgbClr val="3333FF"/>
              </a:solidFill>
              <a:latin typeface="Times New Roman" pitchFamily="18" charset="0"/>
              <a:cs typeface="Lotus" pitchFamily="2" charset="-78"/>
            </a:endParaRPr>
          </a:p>
          <a:p>
            <a:pPr algn="l"/>
            <a:endParaRPr lang="en-US" altLang="fa-IR" sz="2100" b="1">
              <a:solidFill>
                <a:srgbClr val="3333FF"/>
              </a:solidFill>
              <a:cs typeface="Lotus" pitchFamily="2" charset="-78"/>
            </a:endParaRPr>
          </a:p>
        </p:txBody>
      </p:sp>
      <p:graphicFrame>
        <p:nvGraphicFramePr>
          <p:cNvPr id="8197" name="Object 5"/>
          <p:cNvGraphicFramePr>
            <a:graphicFrameLocks noGrp="1" noChangeAspect="1"/>
          </p:cNvGraphicFramePr>
          <p:nvPr>
            <p:ph/>
          </p:nvPr>
        </p:nvGraphicFramePr>
        <p:xfrm>
          <a:off x="1331913" y="3789363"/>
          <a:ext cx="3455987" cy="2736850"/>
        </p:xfrm>
        <a:graphic>
          <a:graphicData uri="http://schemas.openxmlformats.org/presentationml/2006/ole">
            <mc:AlternateContent xmlns:mc="http://schemas.openxmlformats.org/markup-compatibility/2006">
              <mc:Choice xmlns:v="urn:schemas-microsoft-com:vml" Requires="v">
                <p:oleObj spid="_x0000_s820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0748" t="27675" r="27257" b="11234"/>
                      <a:stretch>
                        <a:fillRect/>
                      </a:stretch>
                    </p:blipFill>
                    <p:spPr bwMode="auto">
                      <a:xfrm>
                        <a:off x="1331913" y="3789363"/>
                        <a:ext cx="345598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395288" y="549275"/>
            <a:ext cx="84248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solidFill>
                <a:srgbClr val="CC0000"/>
              </a:solidFill>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5</a:t>
            </a:r>
            <a:r>
              <a:rPr lang="fa-IR" altLang="fa-IR" sz="2500" b="1" i="1">
                <a:solidFill>
                  <a:srgbClr val="CC0000"/>
                </a:solidFill>
                <a:latin typeface="Times New Roman" pitchFamily="18" charset="0"/>
                <a:cs typeface="Lotus" pitchFamily="2" charset="-78"/>
              </a:rPr>
              <a:t>ـ </a:t>
            </a:r>
            <a:r>
              <a:rPr lang="ar-SA" altLang="fa-IR" sz="2500" b="1" i="1">
                <a:solidFill>
                  <a:srgbClr val="CC0000"/>
                </a:solidFill>
                <a:latin typeface="Times New Roman" pitchFamily="18" charset="0"/>
                <a:cs typeface="Lotus" pitchFamily="2" charset="-78"/>
              </a:rPr>
              <a:t>انتقال يك زاويه</a:t>
            </a:r>
          </a:p>
          <a:p>
            <a:pPr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براي انتقال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به خط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ابتدا كماني به مركز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به شعاع دلخواه مي زنيم تا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را در نقاط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قطع كند سپس به مركز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mn</a:t>
            </a:r>
            <a:r>
              <a:rPr lang="ar-SA" altLang="fa-IR" sz="2100" b="1">
                <a:solidFill>
                  <a:srgbClr val="3333FF"/>
                </a:solidFill>
                <a:latin typeface="Times New Roman" pitchFamily="18" charset="0"/>
                <a:cs typeface="Lotus" pitchFamily="2" charset="-78"/>
              </a:rPr>
              <a:t>  كماني مي زنيم حال همين كار را نسبت به خط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انجام مي دهيم ابتدا به مركز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om</a:t>
            </a:r>
            <a:r>
              <a:rPr lang="ar-SA" altLang="fa-IR" sz="2100" b="1">
                <a:solidFill>
                  <a:srgbClr val="3333FF"/>
                </a:solidFill>
                <a:latin typeface="Times New Roman" pitchFamily="18" charset="0"/>
                <a:cs typeface="Lotus" pitchFamily="2" charset="-78"/>
              </a:rPr>
              <a:t> كماني مي زنيم تا خط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را در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قطع كند به مركز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mn</a:t>
            </a:r>
            <a:r>
              <a:rPr lang="ar-SA" altLang="fa-IR" sz="2100" b="1">
                <a:solidFill>
                  <a:srgbClr val="3333FF"/>
                </a:solidFill>
                <a:latin typeface="Times New Roman" pitchFamily="18" charset="0"/>
                <a:cs typeface="Lotus" pitchFamily="2" charset="-78"/>
              </a:rPr>
              <a:t> كماني مي زنيم تا كمان قبلي را در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قطع كند از نقطه </a:t>
            </a:r>
            <a:r>
              <a:rPr lang="en-US" altLang="fa-IR" sz="2100" b="1">
                <a:solidFill>
                  <a:srgbClr val="3333FF"/>
                </a:solidFill>
                <a:latin typeface="Times New Roman" pitchFamily="18" charset="0"/>
                <a:cs typeface="Lotus" pitchFamily="2" charset="-78"/>
              </a:rPr>
              <a:t>O′</a:t>
            </a:r>
            <a:r>
              <a:rPr lang="ar-SA" altLang="fa-IR" sz="2100" b="1">
                <a:solidFill>
                  <a:srgbClr val="3333FF"/>
                </a:solidFill>
                <a:latin typeface="Times New Roman" pitchFamily="18" charset="0"/>
                <a:cs typeface="Lotus" pitchFamily="2" charset="-78"/>
              </a:rPr>
              <a:t> به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وصل نموده و امتداد مي دهيم بدين ترتيب زاويه </a:t>
            </a:r>
            <a:r>
              <a:rPr lang="en-US" altLang="fa-IR" sz="2100" b="1">
                <a:solidFill>
                  <a:srgbClr val="3333FF"/>
                </a:solidFill>
                <a:latin typeface="Times New Roman" pitchFamily="18" charset="0"/>
                <a:cs typeface="Lotus" pitchFamily="2" charset="-78"/>
              </a:rPr>
              <a:t>AÔB</a:t>
            </a:r>
            <a:r>
              <a:rPr lang="ar-SA" altLang="fa-IR" sz="2100" b="1">
                <a:solidFill>
                  <a:srgbClr val="3333FF"/>
                </a:solidFill>
                <a:latin typeface="Times New Roman" pitchFamily="18" charset="0"/>
                <a:cs typeface="Lotus" pitchFamily="2" charset="-78"/>
              </a:rPr>
              <a:t> به محل جديد انتقال پيدا مي كند.</a:t>
            </a:r>
          </a:p>
          <a:p>
            <a:pPr algn="justLow" rtl="1"/>
            <a:r>
              <a:rPr lang="en-US" altLang="fa-IR" sz="2100" b="1">
                <a:solidFill>
                  <a:srgbClr val="3333FF"/>
                </a:solidFill>
                <a:latin typeface="Times New Roman" pitchFamily="18" charset="0"/>
                <a:cs typeface="Lotus" pitchFamily="2" charset="-78"/>
              </a:rPr>
              <a:t>A′Ô′B′= AÔB </a:t>
            </a:r>
          </a:p>
          <a:p>
            <a:pPr algn="justLow" rtl="1"/>
            <a:endParaRPr lang="en-US" altLang="fa-IR" sz="2100" b="1">
              <a:solidFill>
                <a:srgbClr val="3333FF"/>
              </a:solidFill>
              <a:latin typeface="Times New Roman" pitchFamily="18" charset="0"/>
              <a:cs typeface="Lotus" pitchFamily="2" charset="-78"/>
            </a:endParaRPr>
          </a:p>
          <a:p>
            <a:pPr algn="l"/>
            <a:endParaRPr lang="en-US" altLang="fa-IR"/>
          </a:p>
        </p:txBody>
      </p:sp>
      <p:graphicFrame>
        <p:nvGraphicFramePr>
          <p:cNvPr id="9221" name="Object 5"/>
          <p:cNvGraphicFramePr>
            <a:graphicFrameLocks noGrp="1" noChangeAspect="1"/>
          </p:cNvGraphicFramePr>
          <p:nvPr>
            <p:ph/>
          </p:nvPr>
        </p:nvGraphicFramePr>
        <p:xfrm>
          <a:off x="754063" y="4652963"/>
          <a:ext cx="7850187" cy="1997075"/>
        </p:xfrm>
        <a:graphic>
          <a:graphicData uri="http://schemas.openxmlformats.org/presentationml/2006/ole">
            <mc:AlternateContent xmlns:mc="http://schemas.openxmlformats.org/markup-compatibility/2006">
              <mc:Choice xmlns:v="urn:schemas-microsoft-com:vml" Requires="v">
                <p:oleObj spid="_x0000_s922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0255" t="45358" r="31616" b="32140"/>
                      <a:stretch>
                        <a:fillRect/>
                      </a:stretch>
                    </p:blipFill>
                    <p:spPr bwMode="auto">
                      <a:xfrm>
                        <a:off x="754063" y="4652963"/>
                        <a:ext cx="7850187"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ChangeArrowheads="1"/>
          </p:cNvSpPr>
          <p:nvPr/>
        </p:nvSpPr>
        <p:spPr bwMode="auto">
          <a:xfrm>
            <a:off x="107950" y="476250"/>
            <a:ext cx="8893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a:latin typeface="Times New Roman" pitchFamily="18" charset="0"/>
              <a:cs typeface="Lotus" pitchFamily="2" charset="-78"/>
            </a:endParaRPr>
          </a:p>
          <a:p>
            <a:pPr rtl="1"/>
            <a:r>
              <a:rPr lang="fa-IR" altLang="fa-IR" sz="2500" b="1" i="1">
                <a:solidFill>
                  <a:srgbClr val="CC0000"/>
                </a:solidFill>
                <a:latin typeface="Times New Roman" pitchFamily="18" charset="0"/>
                <a:cs typeface="Lotus" pitchFamily="2" charset="-78"/>
              </a:rPr>
              <a:t>6</a:t>
            </a:r>
            <a:r>
              <a:rPr lang="ar-SA" altLang="fa-IR" sz="2500" b="1" i="1">
                <a:solidFill>
                  <a:srgbClr val="CC0000"/>
                </a:solidFill>
                <a:latin typeface="Times New Roman" pitchFamily="18" charset="0"/>
                <a:cs typeface="Lotus" pitchFamily="2" charset="-78"/>
              </a:rPr>
              <a:t>ـ رسم زواياي مشخص</a:t>
            </a:r>
          </a:p>
          <a:p>
            <a:pPr algn="justLow" rtl="1"/>
            <a:endParaRPr lang="en-US" altLang="fa-IR" sz="2100" i="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بعضي از زواياي مشخص كه در هندسه كاربرد زيادي داشته به شرح زير مي باشد:</a:t>
            </a:r>
          </a:p>
          <a:p>
            <a:pPr algn="justLow" rtl="1"/>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180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165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150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135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120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155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90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75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60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45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30 و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15 اين زوايا </a:t>
            </a:r>
            <a:endParaRPr lang="fa-IR"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را مطابق با اشكال زير توسط دو گونيا رسم مي كنيم:</a:t>
            </a:r>
          </a:p>
          <a:p>
            <a:pPr algn="justLow" rtl="1"/>
            <a:endParaRPr lang="en-US" altLang="fa-IR" sz="2100" b="1">
              <a:solidFill>
                <a:srgbClr val="3333FF"/>
              </a:solidFill>
              <a:latin typeface="Times New Roman" pitchFamily="18" charset="0"/>
              <a:cs typeface="Lotus" pitchFamily="2" charset="-78"/>
            </a:endParaRPr>
          </a:p>
          <a:p>
            <a:pPr algn="justLow"/>
            <a:endParaRPr lang="en-US" altLang="fa-IR" sz="2100">
              <a:solidFill>
                <a:srgbClr val="3333FF"/>
              </a:solidFill>
            </a:endParaRPr>
          </a:p>
        </p:txBody>
      </p:sp>
      <p:graphicFrame>
        <p:nvGraphicFramePr>
          <p:cNvPr id="10245" name="Object 5"/>
          <p:cNvGraphicFramePr>
            <a:graphicFrameLocks noGrp="1" noChangeAspect="1"/>
          </p:cNvGraphicFramePr>
          <p:nvPr>
            <p:ph/>
          </p:nvPr>
        </p:nvGraphicFramePr>
        <p:xfrm>
          <a:off x="900113" y="3467100"/>
          <a:ext cx="7562850" cy="2914650"/>
        </p:xfrm>
        <a:graphic>
          <a:graphicData uri="http://schemas.openxmlformats.org/presentationml/2006/ole">
            <mc:AlternateContent xmlns:mc="http://schemas.openxmlformats.org/markup-compatibility/2006">
              <mc:Choice xmlns:v="urn:schemas-microsoft-com:vml" Requires="v">
                <p:oleObj spid="_x0000_s1025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5383" t="14812" r="10609" b="25726"/>
                      <a:stretch>
                        <a:fillRect/>
                      </a:stretch>
                    </p:blipFill>
                    <p:spPr bwMode="auto">
                      <a:xfrm>
                        <a:off x="900113" y="3467100"/>
                        <a:ext cx="75628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ChangeArrowheads="1"/>
          </p:cNvSpPr>
          <p:nvPr/>
        </p:nvSpPr>
        <p:spPr bwMode="auto">
          <a:xfrm>
            <a:off x="250825" y="404813"/>
            <a:ext cx="85693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i="1">
              <a:solidFill>
                <a:srgbClr val="CC0000"/>
              </a:solidFill>
              <a:latin typeface="Times New Roman" pitchFamily="18" charset="0"/>
              <a:cs typeface="Lotus" pitchFamily="2" charset="-78"/>
            </a:endParaRPr>
          </a:p>
          <a:p>
            <a:pPr rtl="1"/>
            <a:endParaRPr lang="en-US" altLang="fa-IR" sz="2100" b="1" i="1">
              <a:solidFill>
                <a:srgbClr val="CC0000"/>
              </a:solidFill>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7</a:t>
            </a:r>
            <a:r>
              <a:rPr lang="fa-IR" altLang="fa-IR" sz="2500" b="1" i="1">
                <a:solidFill>
                  <a:srgbClr val="CC0000"/>
                </a:solidFill>
                <a:latin typeface="Times New Roman" pitchFamily="18" charset="0"/>
                <a:cs typeface="Lotus" pitchFamily="2" charset="-78"/>
              </a:rPr>
              <a:t>ـ </a:t>
            </a:r>
            <a:r>
              <a:rPr lang="ar-SA" altLang="fa-IR" sz="2500" b="1" i="1">
                <a:solidFill>
                  <a:srgbClr val="CC0000"/>
                </a:solidFill>
                <a:latin typeface="Times New Roman" pitchFamily="18" charset="0"/>
                <a:cs typeface="Lotus" pitchFamily="2" charset="-78"/>
              </a:rPr>
              <a:t>تقسيم دايره به دو قسمت مساوي</a:t>
            </a:r>
          </a:p>
          <a:p>
            <a:pPr rtl="1"/>
            <a:endParaRPr lang="en-US" altLang="fa-IR" sz="2100" b="1" i="1">
              <a:solidFill>
                <a:srgbClr val="CC0000"/>
              </a:solidFill>
              <a:latin typeface="Times New Roman" pitchFamily="18" charset="0"/>
              <a:cs typeface="Lotus" pitchFamily="2" charset="-78"/>
            </a:endParaRPr>
          </a:p>
          <a:p>
            <a:pPr rtl="1"/>
            <a:r>
              <a:rPr lang="ar-SA" altLang="fa-IR" sz="2100" b="1">
                <a:solidFill>
                  <a:srgbClr val="3333FF"/>
                </a:solidFill>
                <a:latin typeface="Times New Roman" pitchFamily="18" charset="0"/>
                <a:cs typeface="Lotus" pitchFamily="2" charset="-78"/>
              </a:rPr>
              <a:t>براي تقسيم دايره به دو قسمت مساوي كافي است بدانيم هر خطي كه از مركز دايره بگذرد اين دايره را به دو قسمت مساوي تقسيم مي كند.</a:t>
            </a: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algn="l"/>
            <a:endParaRPr lang="en-US" altLang="fa-I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468313" y="836613"/>
            <a:ext cx="84248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8</a:t>
            </a:r>
            <a:r>
              <a:rPr lang="fa-IR" altLang="fa-IR" sz="2500" b="1" i="1">
                <a:solidFill>
                  <a:srgbClr val="CC0000"/>
                </a:solidFill>
                <a:latin typeface="Times New Roman" pitchFamily="18" charset="0"/>
                <a:cs typeface="Lotus" pitchFamily="2" charset="-78"/>
              </a:rPr>
              <a:t>ـ </a:t>
            </a:r>
            <a:r>
              <a:rPr lang="ar-SA" altLang="fa-IR" sz="2500" b="1" i="1">
                <a:solidFill>
                  <a:srgbClr val="CC0000"/>
                </a:solidFill>
                <a:latin typeface="Times New Roman" pitchFamily="18" charset="0"/>
                <a:cs typeface="Lotus" pitchFamily="2" charset="-78"/>
              </a:rPr>
              <a:t>تقسيم دايره به سه قسمت</a:t>
            </a:r>
          </a:p>
          <a:p>
            <a:pPr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الف- با استفاده از پرگار</a:t>
            </a:r>
            <a:endParaRPr lang="fa-IR"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براي تقسيم دايره به سه قسمت با دانستن اينكه دايره يك زاويه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360 است با تقسيم زاويه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360 به سه قسمت توسط پرگار مطابق با آنچه گفته شد مي توان دايره را به سه قسمت مساوي تقسيم كرد بنابراين به مركز اولين نقطه تقسيم و شعاع دايره اصلي دايره را به شش قسمت تقسيم و با وصل كردن يك در ميان دايره به سه قسمت تقسيم مي شود.</a:t>
            </a:r>
          </a:p>
          <a:p>
            <a:pPr algn="justLow" rtl="1"/>
            <a:r>
              <a:rPr lang="ar-SA" altLang="fa-IR" sz="2100" b="1">
                <a:solidFill>
                  <a:srgbClr val="3333FF"/>
                </a:solidFill>
                <a:latin typeface="Times New Roman" pitchFamily="18" charset="0"/>
                <a:cs typeface="Lotus" pitchFamily="2" charset="-78"/>
              </a:rPr>
              <a:t>ب- با استفاده از گونيا</a:t>
            </a:r>
          </a:p>
          <a:p>
            <a:pPr algn="justLow" rtl="1"/>
            <a:r>
              <a:rPr lang="ar-SA" altLang="fa-IR" sz="2100" b="1">
                <a:solidFill>
                  <a:srgbClr val="3333FF"/>
                </a:solidFill>
                <a:latin typeface="Times New Roman" pitchFamily="18" charset="0"/>
                <a:cs typeface="Lotus" pitchFamily="2" charset="-78"/>
              </a:rPr>
              <a:t>در تقسيم دايره به سه قسمت توسط گونيا مطابق با شكل با قراردادن يك گونيا و تغيير مكان آن دايره را تقسيم كرد</a:t>
            </a:r>
            <a:r>
              <a:rPr lang="ar-SA" altLang="fa-IR" sz="2100">
                <a:latin typeface="Times New Roman" pitchFamily="18" charset="0"/>
                <a:cs typeface="Lotus" pitchFamily="2" charset="-78"/>
              </a:rPr>
              <a:t>.</a:t>
            </a:r>
          </a:p>
          <a:p>
            <a:pPr algn="justLow" rtl="1"/>
            <a:endParaRPr lang="en-US" altLang="fa-IR" sz="2100">
              <a:latin typeface="Times New Roman" pitchFamily="18" charset="0"/>
              <a:cs typeface="Lotus" pitchFamily="2" charset="-78"/>
            </a:endParaRPr>
          </a:p>
          <a:p>
            <a:pPr algn="justLow"/>
            <a:endParaRPr lang="en-US" altLang="fa-IR"/>
          </a:p>
        </p:txBody>
      </p:sp>
      <p:graphicFrame>
        <p:nvGraphicFramePr>
          <p:cNvPr id="12294" name="Object 6"/>
          <p:cNvGraphicFramePr>
            <a:graphicFrameLocks noGrp="1" noChangeAspect="1"/>
          </p:cNvGraphicFramePr>
          <p:nvPr>
            <p:ph/>
          </p:nvPr>
        </p:nvGraphicFramePr>
        <p:xfrm>
          <a:off x="1835150" y="4076700"/>
          <a:ext cx="2592388" cy="2406650"/>
        </p:xfrm>
        <a:graphic>
          <a:graphicData uri="http://schemas.openxmlformats.org/presentationml/2006/ole">
            <mc:AlternateContent xmlns:mc="http://schemas.openxmlformats.org/markup-compatibility/2006">
              <mc:Choice xmlns:v="urn:schemas-microsoft-com:vml" Requires="v">
                <p:oleObj spid="_x0000_s1230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8125" t="19737" r="35127" b="17577"/>
                      <a:stretch>
                        <a:fillRect/>
                      </a:stretch>
                    </p:blipFill>
                    <p:spPr bwMode="auto">
                      <a:xfrm>
                        <a:off x="1835150" y="4076700"/>
                        <a:ext cx="2592388" cy="240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468313" y="476250"/>
            <a:ext cx="835183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9ـ تقسيم دايره به چهار قسمت مساوي</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 براي تقسيم دايره مفروض به چهار قسمت كافي است دو قطر عمود بر هم دايره را رسم نماييم كه در اين صورت دايره به چهار قسمت مساوي تقسيم مي شود.</a:t>
            </a:r>
          </a:p>
          <a:p>
            <a:pPr algn="justLow" rtl="1"/>
            <a:endParaRPr lang="en-US" altLang="fa-IR" sz="2100" b="1">
              <a:solidFill>
                <a:srgbClr val="3333FF"/>
              </a:solidFill>
              <a:latin typeface="Times New Roman" pitchFamily="18" charset="0"/>
              <a:cs typeface="Lotus" pitchFamily="2" charset="-78"/>
            </a:endParaRPr>
          </a:p>
          <a:p>
            <a:pPr algn="justLow"/>
            <a:endParaRPr lang="en-US" altLang="fa-IR" b="1">
              <a:solidFill>
                <a:srgbClr val="3333FF"/>
              </a:solidFill>
            </a:endParaRPr>
          </a:p>
        </p:txBody>
      </p:sp>
      <p:graphicFrame>
        <p:nvGraphicFramePr>
          <p:cNvPr id="13317" name="Object 5"/>
          <p:cNvGraphicFramePr>
            <a:graphicFrameLocks noGrp="1" noChangeAspect="1"/>
          </p:cNvGraphicFramePr>
          <p:nvPr>
            <p:ph/>
          </p:nvPr>
        </p:nvGraphicFramePr>
        <p:xfrm>
          <a:off x="1835150" y="3214688"/>
          <a:ext cx="3024188" cy="3167062"/>
        </p:xfrm>
        <a:graphic>
          <a:graphicData uri="http://schemas.openxmlformats.org/presentationml/2006/ole">
            <mc:AlternateContent xmlns:mc="http://schemas.openxmlformats.org/markup-compatibility/2006">
              <mc:Choice xmlns:v="urn:schemas-microsoft-com:vml" Requires="v">
                <p:oleObj spid="_x0000_s1332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7257" t="13324" r="35995" b="15982"/>
                      <a:stretch>
                        <a:fillRect/>
                      </a:stretch>
                    </p:blipFill>
                    <p:spPr bwMode="auto">
                      <a:xfrm>
                        <a:off x="1835150" y="3214688"/>
                        <a:ext cx="3024188" cy="3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395288" y="333375"/>
            <a:ext cx="84978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10ـ تقسيم دايره به پنج قسمت مساوي</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براي تقسيم دايره به پنج قسمت مساوي مراحل زير را طي مي كنيم:</a:t>
            </a:r>
          </a:p>
          <a:p>
            <a:pPr algn="justLow" rtl="1"/>
            <a:r>
              <a:rPr lang="ar-SA" altLang="fa-IR" sz="2100" b="1">
                <a:solidFill>
                  <a:srgbClr val="3333FF"/>
                </a:solidFill>
                <a:latin typeface="Times New Roman" pitchFamily="18" charset="0"/>
                <a:cs typeface="Lotus" pitchFamily="2" charset="-78"/>
              </a:rPr>
              <a:t>ابتدا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را در وسط خط </a:t>
            </a:r>
            <a:r>
              <a:rPr lang="en-US" altLang="fa-IR" sz="2100" b="1">
                <a:solidFill>
                  <a:srgbClr val="3333FF"/>
                </a:solidFill>
                <a:latin typeface="Times New Roman" pitchFamily="18" charset="0"/>
                <a:cs typeface="Lotus" pitchFamily="2" charset="-78"/>
              </a:rPr>
              <a:t>om</a:t>
            </a:r>
            <a:r>
              <a:rPr lang="ar-SA" altLang="fa-IR" sz="2100" b="1">
                <a:solidFill>
                  <a:srgbClr val="3333FF"/>
                </a:solidFill>
                <a:latin typeface="Times New Roman" pitchFamily="18" charset="0"/>
                <a:cs typeface="Lotus" pitchFamily="2" charset="-78"/>
              </a:rPr>
              <a:t>  انتخاب مي كنيم و به مركز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1b</a:t>
            </a:r>
            <a:r>
              <a:rPr lang="ar-SA" altLang="fa-IR" sz="2100" b="1">
                <a:solidFill>
                  <a:srgbClr val="3333FF"/>
                </a:solidFill>
                <a:latin typeface="Times New Roman" pitchFamily="18" charset="0"/>
                <a:cs typeface="Lotus" pitchFamily="2" charset="-78"/>
              </a:rPr>
              <a:t>  ( 1 اولين نقطه تقسيم) كماني مي زنيم تا امتداد خط </a:t>
            </a:r>
            <a:r>
              <a:rPr lang="en-US" altLang="fa-IR" sz="2100" b="1">
                <a:solidFill>
                  <a:srgbClr val="3333FF"/>
                </a:solidFill>
                <a:latin typeface="Times New Roman" pitchFamily="18" charset="0"/>
                <a:cs typeface="Lotus" pitchFamily="2" charset="-78"/>
              </a:rPr>
              <a:t>om</a:t>
            </a:r>
            <a:r>
              <a:rPr lang="ar-SA" altLang="fa-IR" sz="2100" b="1">
                <a:solidFill>
                  <a:srgbClr val="3333FF"/>
                </a:solidFill>
                <a:latin typeface="Times New Roman" pitchFamily="18" charset="0"/>
                <a:cs typeface="Lotus" pitchFamily="2" charset="-78"/>
              </a:rPr>
              <a:t>  را در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قطع كند به مركز 1 و شعاع </a:t>
            </a:r>
            <a:r>
              <a:rPr lang="en-US" altLang="fa-IR" sz="2100" b="1">
                <a:solidFill>
                  <a:srgbClr val="3333FF"/>
                </a:solidFill>
                <a:latin typeface="Times New Roman" pitchFamily="18" charset="0"/>
                <a:cs typeface="Lotus" pitchFamily="2" charset="-78"/>
              </a:rPr>
              <a:t>1n</a:t>
            </a:r>
            <a:r>
              <a:rPr lang="ar-SA" altLang="fa-IR" sz="2100" b="1">
                <a:solidFill>
                  <a:srgbClr val="3333FF"/>
                </a:solidFill>
                <a:latin typeface="Times New Roman" pitchFamily="18" charset="0"/>
                <a:cs typeface="Lotus" pitchFamily="2" charset="-78"/>
              </a:rPr>
              <a:t> كماني مي زنيم تا دايره را در نقطه 2 قطع كند طول كمان (2و1) طول تقسيم دايره است.</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l"/>
            <a:endParaRPr lang="en-US" altLang="fa-IR"/>
          </a:p>
        </p:txBody>
      </p:sp>
      <p:graphicFrame>
        <p:nvGraphicFramePr>
          <p:cNvPr id="14341" name="Object 5"/>
          <p:cNvGraphicFramePr>
            <a:graphicFrameLocks noGrp="1" noChangeAspect="1"/>
          </p:cNvGraphicFramePr>
          <p:nvPr>
            <p:ph/>
          </p:nvPr>
        </p:nvGraphicFramePr>
        <p:xfrm>
          <a:off x="1476375" y="3500438"/>
          <a:ext cx="2740025" cy="2809875"/>
        </p:xfrm>
        <a:graphic>
          <a:graphicData uri="http://schemas.openxmlformats.org/presentationml/2006/ole">
            <mc:AlternateContent xmlns:mc="http://schemas.openxmlformats.org/markup-compatibility/2006">
              <mc:Choice xmlns:v="urn:schemas-microsoft-com:vml" Requires="v">
                <p:oleObj spid="_x0000_s1434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5127" t="21332" r="29880" b="12756"/>
                      <a:stretch>
                        <a:fillRect/>
                      </a:stretch>
                    </p:blipFill>
                    <p:spPr bwMode="auto">
                      <a:xfrm>
                        <a:off x="1476375" y="3500438"/>
                        <a:ext cx="274002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395288" y="692150"/>
            <a:ext cx="849788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11ـ تقسيم دايره به شش قسمت مساوي</a:t>
            </a:r>
          </a:p>
          <a:p>
            <a:pPr rtl="1"/>
            <a:endParaRPr lang="en-US" altLang="fa-IR" sz="2500" b="1">
              <a:latin typeface="Times New Roman" pitchFamily="18" charset="0"/>
              <a:cs typeface="Lotus" pitchFamily="2" charset="-78"/>
            </a:endParaRPr>
          </a:p>
          <a:p>
            <a:pPr rtl="1"/>
            <a:r>
              <a:rPr lang="ar-SA" altLang="fa-IR" sz="2100" b="1">
                <a:solidFill>
                  <a:srgbClr val="3333FF"/>
                </a:solidFill>
                <a:latin typeface="Times New Roman" pitchFamily="18" charset="0"/>
                <a:cs typeface="Lotus" pitchFamily="2" charset="-78"/>
              </a:rPr>
              <a:t>در تقسيم دايره به شش قسمت مساوي طول هر تقسيم برابر شعاع دايره بوده بنابراين مي توان توسط پركار دايره را به شش قسمت مساوي تقسيم كرد.</a:t>
            </a:r>
          </a:p>
          <a:p>
            <a:pPr rtl="1"/>
            <a:endParaRPr lang="en-US"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15365" name="Object 5"/>
          <p:cNvGraphicFramePr>
            <a:graphicFrameLocks noGrp="1" noChangeAspect="1"/>
          </p:cNvGraphicFramePr>
          <p:nvPr>
            <p:ph/>
          </p:nvPr>
        </p:nvGraphicFramePr>
        <p:xfrm>
          <a:off x="1547813" y="3213100"/>
          <a:ext cx="2952750" cy="2851150"/>
        </p:xfrm>
        <a:graphic>
          <a:graphicData uri="http://schemas.openxmlformats.org/presentationml/2006/ole">
            <mc:AlternateContent xmlns:mc="http://schemas.openxmlformats.org/markup-compatibility/2006">
              <mc:Choice xmlns:v="urn:schemas-microsoft-com:vml" Requires="v">
                <p:oleObj spid="_x0000_s1537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8125" t="6874" r="46509" b="48122"/>
                      <a:stretch>
                        <a:fillRect/>
                      </a:stretch>
                    </p:blipFill>
                    <p:spPr bwMode="auto">
                      <a:xfrm>
                        <a:off x="1547813" y="3213100"/>
                        <a:ext cx="2952750" cy="285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688975" y="620713"/>
            <a:ext cx="8059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r>
              <a:rPr lang="ar-SA" altLang="fa-IR" sz="2500" b="1">
                <a:solidFill>
                  <a:srgbClr val="CC0000"/>
                </a:solidFill>
                <a:latin typeface="Times New Roman" pitchFamily="18" charset="0"/>
                <a:cs typeface="Lotus" pitchFamily="2" charset="-78"/>
              </a:rPr>
              <a:t>از طريق گونيا نيز مطابق با شكل زير مي توان دايره را به شش قسمت مساوي تقسيم كرد.</a:t>
            </a:r>
          </a:p>
          <a:p>
            <a:pPr rtl="1"/>
            <a:endParaRPr lang="en-US" altLang="fa-IR" sz="2500">
              <a:solidFill>
                <a:srgbClr val="CC0000"/>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16389" name="Object 5"/>
          <p:cNvGraphicFramePr>
            <a:graphicFrameLocks noGrp="1" noChangeAspect="1"/>
          </p:cNvGraphicFramePr>
          <p:nvPr>
            <p:ph/>
          </p:nvPr>
        </p:nvGraphicFramePr>
        <p:xfrm>
          <a:off x="1763713" y="3198813"/>
          <a:ext cx="2808287" cy="2606675"/>
        </p:xfrm>
        <a:graphic>
          <a:graphicData uri="http://schemas.openxmlformats.org/presentationml/2006/ole">
            <mc:AlternateContent xmlns:mc="http://schemas.openxmlformats.org/markup-compatibility/2006">
              <mc:Choice xmlns:v="urn:schemas-microsoft-com:vml" Requires="v">
                <p:oleObj spid="_x0000_s1639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7257" t="50284" r="48245" b="7938"/>
                      <a:stretch>
                        <a:fillRect/>
                      </a:stretch>
                    </p:blipFill>
                    <p:spPr bwMode="auto">
                      <a:xfrm>
                        <a:off x="1763713" y="3198813"/>
                        <a:ext cx="2808287"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ChangeArrowheads="1"/>
          </p:cNvSpPr>
          <p:nvPr/>
        </p:nvSpPr>
        <p:spPr bwMode="auto">
          <a:xfrm>
            <a:off x="611188" y="765175"/>
            <a:ext cx="813593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12ـ تقسيم دايره به هفت قسمت مساوي</a:t>
            </a:r>
          </a:p>
          <a:p>
            <a:pPr algn="justLow" rtl="1"/>
            <a:endParaRPr lang="en-US" altLang="fa-IR" sz="2100" b="1" i="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مطابق شكل براي تقسيم دايره عمود منصف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را رسم نموده طول اين عمود منصف (</a:t>
            </a:r>
            <a:r>
              <a:rPr lang="en-US" altLang="fa-IR" sz="2100" b="1">
                <a:solidFill>
                  <a:srgbClr val="3333FF"/>
                </a:solidFill>
                <a:latin typeface="Times New Roman" pitchFamily="18" charset="0"/>
                <a:cs typeface="Lotus" pitchFamily="2" charset="-78"/>
              </a:rPr>
              <a:t>BC</a:t>
            </a:r>
            <a:r>
              <a:rPr lang="ar-SA" altLang="fa-IR" sz="2100" b="1">
                <a:solidFill>
                  <a:srgbClr val="3333FF"/>
                </a:solidFill>
                <a:latin typeface="Times New Roman" pitchFamily="18" charset="0"/>
                <a:cs typeface="Lotus" pitchFamily="2" charset="-78"/>
              </a:rPr>
              <a:t>) برابر طول وتر قوسي كه دايره را به هفت قسمت مساوي تقسيم مي كند.</a:t>
            </a:r>
          </a:p>
          <a:p>
            <a:pPr algn="justLow" rtl="1"/>
            <a:endParaRPr lang="en-US" altLang="fa-IR" sz="2100" b="1">
              <a:solidFill>
                <a:srgbClr val="3333FF"/>
              </a:solidFill>
              <a:latin typeface="Times New Roman" pitchFamily="18" charset="0"/>
              <a:cs typeface="Lotus" pitchFamily="2" charset="-78"/>
            </a:endParaRPr>
          </a:p>
          <a:p>
            <a:pPr algn="justLow"/>
            <a:endParaRPr lang="en-US" altLang="fa-IR" sz="2100" b="1">
              <a:solidFill>
                <a:srgbClr val="3333FF"/>
              </a:solidFill>
            </a:endParaRPr>
          </a:p>
        </p:txBody>
      </p:sp>
      <p:graphicFrame>
        <p:nvGraphicFramePr>
          <p:cNvPr id="17413" name="Object 5"/>
          <p:cNvGraphicFramePr>
            <a:graphicFrameLocks noGrp="1" noChangeAspect="1"/>
          </p:cNvGraphicFramePr>
          <p:nvPr>
            <p:ph/>
          </p:nvPr>
        </p:nvGraphicFramePr>
        <p:xfrm>
          <a:off x="1547813" y="3500438"/>
          <a:ext cx="2735262" cy="2592387"/>
        </p:xfrm>
        <a:graphic>
          <a:graphicData uri="http://schemas.openxmlformats.org/presentationml/2006/ole">
            <mc:AlternateContent xmlns:mc="http://schemas.openxmlformats.org/markup-compatibility/2006">
              <mc:Choice xmlns:v="urn:schemas-microsoft-com:vml" Requires="v">
                <p:oleObj spid="_x0000_s1741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7257" t="35826" r="39507" b="6308"/>
                      <a:stretch>
                        <a:fillRect/>
                      </a:stretch>
                    </p:blipFill>
                    <p:spPr bwMode="auto">
                      <a:xfrm>
                        <a:off x="1547813" y="3500438"/>
                        <a:ext cx="2735262"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Rectangle 3"/>
          <p:cNvSpPr>
            <a:spLocks noChangeArrowheads="1"/>
          </p:cNvSpPr>
          <p:nvPr/>
        </p:nvSpPr>
        <p:spPr bwMode="auto">
          <a:xfrm>
            <a:off x="731838" y="404813"/>
            <a:ext cx="79438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spcBef>
                <a:spcPts val="1200"/>
              </a:spcBef>
              <a:spcAft>
                <a:spcPts val="300"/>
              </a:spcAft>
            </a:pPr>
            <a:endParaRPr lang="fa-IR" altLang="fa-IR" sz="2100" b="1">
              <a:solidFill>
                <a:srgbClr val="3333FF"/>
              </a:solidFill>
              <a:cs typeface="Lotus" pitchFamily="2" charset="-78"/>
            </a:endParaRPr>
          </a:p>
          <a:p>
            <a:pPr algn="justLow" rtl="1"/>
            <a:endParaRPr lang="en-US" altLang="fa-IR" sz="2100" b="1">
              <a:solidFill>
                <a:srgbClr val="3333FF"/>
              </a:solidFill>
              <a:latin typeface="Times New Roman" pitchFamily="18" charset="0"/>
              <a:cs typeface="Lotus" pitchFamily="2" charset="-78"/>
            </a:endParaRPr>
          </a:p>
          <a:p>
            <a:pPr algn="justLow" rtl="1"/>
            <a:r>
              <a:rPr lang="fa-IR" altLang="fa-IR" sz="2100" b="1">
                <a:solidFill>
                  <a:srgbClr val="CC0000"/>
                </a:solidFill>
                <a:latin typeface="Times New Roman" pitchFamily="18" charset="0"/>
                <a:cs typeface="Lotus" pitchFamily="2" charset="-78"/>
              </a:rPr>
              <a:t>1- به دانشجو آمادگی آنرا می دهند که در ذهن خود فضای مورد نظرش را تجسم کند، از هر زاويه ای به آن نگاه کند، در آن دخل و تصرف به عمل آورد و به درک جامعی از آن حجم و فضا دست يابد.</a:t>
            </a:r>
            <a:endParaRPr lang="en-US" altLang="fa-IR" sz="2100" b="1">
              <a:solidFill>
                <a:srgbClr val="CC0000"/>
              </a:solidFill>
              <a:latin typeface="Times New Roman" pitchFamily="18" charset="0"/>
              <a:cs typeface="Lotus" pitchFamily="2" charset="-78"/>
            </a:endParaRPr>
          </a:p>
          <a:p>
            <a:pPr algn="justLow" rtl="1"/>
            <a:endParaRPr lang="fa-IR" altLang="fa-IR" sz="2100" b="1">
              <a:solidFill>
                <a:srgbClr val="CC0000"/>
              </a:solidFill>
              <a:latin typeface="Times New Roman" pitchFamily="18" charset="0"/>
              <a:cs typeface="Lotus" pitchFamily="2" charset="-78"/>
            </a:endParaRPr>
          </a:p>
          <a:p>
            <a:pPr algn="justLow" rtl="1"/>
            <a:r>
              <a:rPr lang="fa-IR" altLang="fa-IR" sz="2100" b="1">
                <a:solidFill>
                  <a:srgbClr val="3333FF"/>
                </a:solidFill>
                <a:latin typeface="Times New Roman" pitchFamily="18" charset="0"/>
                <a:cs typeface="Lotus" pitchFamily="2" charset="-78"/>
              </a:rPr>
              <a:t>اين تمرينها مبتنی بر سرفصلهای زيرند:.</a:t>
            </a:r>
          </a:p>
          <a:p>
            <a:pPr algn="justLow" rtl="1"/>
            <a:r>
              <a:rPr lang="fa-IR" altLang="fa-IR" sz="2100" b="1">
                <a:solidFill>
                  <a:srgbClr val="3333FF"/>
                </a:solidFill>
                <a:latin typeface="Times New Roman" pitchFamily="18" charset="0"/>
                <a:cs typeface="Lotus" pitchFamily="2" charset="-78"/>
              </a:rPr>
              <a:t>- شناخت و تصوير کردن خطوط، سطوح، احجام.</a:t>
            </a:r>
          </a:p>
          <a:p>
            <a:pPr algn="justLow" rtl="1">
              <a:buFontTx/>
              <a:buChar char="-"/>
            </a:pPr>
            <a:r>
              <a:rPr lang="fa-IR" altLang="fa-IR" sz="2100" b="1">
                <a:solidFill>
                  <a:srgbClr val="3333FF"/>
                </a:solidFill>
                <a:latin typeface="Times New Roman" pitchFamily="18" charset="0"/>
                <a:cs typeface="Lotus" pitchFamily="2" charset="-78"/>
              </a:rPr>
              <a:t>تصوير نمودن احجام بر روی صفحات افق و قائم تصوير.</a:t>
            </a:r>
            <a:endParaRPr lang="en-US" altLang="fa-IR" sz="2100" b="1">
              <a:solidFill>
                <a:srgbClr val="3333FF"/>
              </a:solidFill>
              <a:latin typeface="Times New Roman" pitchFamily="18" charset="0"/>
              <a:cs typeface="Lotus" pitchFamily="2" charset="-78"/>
            </a:endParaRPr>
          </a:p>
          <a:p>
            <a:pPr algn="justLow" rtl="1">
              <a:buFontTx/>
              <a:buChar char="-"/>
            </a:pP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برش احجام با صفحات مختلف و دوران، ترکيب، تسطيع، ترفيع و تداخل آنها.</a:t>
            </a:r>
            <a:endParaRPr lang="en-US" altLang="fa-IR" sz="2100" b="1">
              <a:solidFill>
                <a:srgbClr val="3333FF"/>
              </a:solidFill>
              <a:latin typeface="Times New Roman" pitchFamily="18" charset="0"/>
              <a:cs typeface="Lotus" pitchFamily="2" charset="-78"/>
            </a:endParaRPr>
          </a:p>
          <a:p>
            <a:pPr rtl="1"/>
            <a:r>
              <a:rPr lang="fa-IR" altLang="fa-IR" sz="2100" b="1">
                <a:solidFill>
                  <a:srgbClr val="3333FF"/>
                </a:solidFill>
                <a:cs typeface="Lotus" pitchFamily="2" charset="-78"/>
              </a:rPr>
              <a:t>- تکرار و گسترش احجام و درک فضايی از احجام حاصله و تصور و تصوير نمودن آنها.</a:t>
            </a:r>
          </a:p>
          <a:p>
            <a:pPr rtl="1"/>
            <a:r>
              <a:rPr lang="fa-IR" altLang="fa-IR" sz="2100" b="1">
                <a:solidFill>
                  <a:srgbClr val="3333FF"/>
                </a:solidFill>
                <a:cs typeface="Lotus" pitchFamily="2" charset="-78"/>
              </a:rPr>
              <a:t>- يافتن و تصوير گسترده احجام.</a:t>
            </a:r>
          </a:p>
          <a:p>
            <a:pPr rtl="1"/>
            <a:r>
              <a:rPr lang="fa-IR" altLang="fa-IR" sz="2100" b="1">
                <a:solidFill>
                  <a:srgbClr val="3333FF"/>
                </a:solidFill>
                <a:cs typeface="Lotus" pitchFamily="2" charset="-78"/>
              </a:rPr>
              <a:t>- </a:t>
            </a:r>
            <a:r>
              <a:rPr lang="en-US" altLang="fa-IR" sz="2100" b="1">
                <a:solidFill>
                  <a:srgbClr val="3333FF"/>
                </a:solidFill>
                <a:cs typeface="Lotus" pitchFamily="2" charset="-78"/>
              </a:rPr>
              <a:t> </a:t>
            </a:r>
            <a:r>
              <a:rPr lang="fa-IR" altLang="fa-IR" sz="2100" b="1">
                <a:solidFill>
                  <a:srgbClr val="3333FF"/>
                </a:solidFill>
                <a:cs typeface="Lotus" pitchFamily="2" charset="-78"/>
              </a:rPr>
              <a:t>درک و ساخت احجام از طريق تصاوير آنها.</a:t>
            </a:r>
          </a:p>
          <a:p>
            <a:pPr rtl="1"/>
            <a:r>
              <a:rPr lang="ar-SA" altLang="fa-IR" sz="2100" b="1">
                <a:solidFill>
                  <a:srgbClr val="3333FF"/>
                </a:solidFill>
                <a:cs typeface="Lotus" pitchFamily="2" charset="-78"/>
              </a:rPr>
              <a:t>- </a:t>
            </a:r>
            <a:r>
              <a:rPr lang="en-US" altLang="fa-IR" sz="2100" b="1">
                <a:solidFill>
                  <a:srgbClr val="3333FF"/>
                </a:solidFill>
                <a:cs typeface="Lotus" pitchFamily="2" charset="-78"/>
              </a:rPr>
              <a:t> </a:t>
            </a:r>
            <a:r>
              <a:rPr lang="ar-SA" altLang="fa-IR" sz="2100" b="1">
                <a:solidFill>
                  <a:srgbClr val="3333FF"/>
                </a:solidFill>
                <a:cs typeface="Lotus" pitchFamily="2" charset="-78"/>
              </a:rPr>
              <a:t>انواع روش</a:t>
            </a:r>
            <a:r>
              <a:rPr lang="ar-SA" altLang="fa-IR" sz="2100" b="1">
                <a:solidFill>
                  <a:srgbClr val="3333FF"/>
                </a:solidFill>
              </a:rPr>
              <a:t>‌</a:t>
            </a:r>
            <a:r>
              <a:rPr lang="ar-SA" altLang="fa-IR" sz="2100" b="1">
                <a:solidFill>
                  <a:srgbClr val="3333FF"/>
                </a:solidFill>
                <a:cs typeface="Lotus" pitchFamily="2" charset="-78"/>
              </a:rPr>
              <a:t>های نمايش تصاوير را بشناسند.</a:t>
            </a:r>
            <a:endParaRPr lang="en-US" altLang="fa-IR" sz="2100" b="1">
              <a:solidFill>
                <a:srgbClr val="3333FF"/>
              </a:solidFill>
              <a:cs typeface="Lotus" pitchFamily="2" charset="-78"/>
            </a:endParaRPr>
          </a:p>
          <a:p>
            <a:pPr rtl="1">
              <a:buFontTx/>
              <a:buChar char="-"/>
            </a:pPr>
            <a:endParaRPr lang="fa-IR" altLang="fa-IR" sz="2100" b="1">
              <a:solidFill>
                <a:srgbClr val="3333FF"/>
              </a:solidFill>
              <a:latin typeface="Times New Roman" pitchFamily="18" charset="0"/>
              <a:cs typeface="Lotus" pitchFamily="2" charset="-78"/>
            </a:endParaRPr>
          </a:p>
          <a:p>
            <a:pPr rtl="1"/>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755650" y="260350"/>
            <a:ext cx="80597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13</a:t>
            </a:r>
            <a:r>
              <a:rPr lang="fa-IR" altLang="fa-IR" sz="2500" b="1" i="1">
                <a:solidFill>
                  <a:srgbClr val="CC0000"/>
                </a:solidFill>
                <a:latin typeface="Times New Roman" pitchFamily="18" charset="0"/>
                <a:cs typeface="Lotus" pitchFamily="2" charset="-78"/>
              </a:rPr>
              <a:t>ـ </a:t>
            </a:r>
            <a:r>
              <a:rPr lang="ar-SA" altLang="fa-IR" sz="2500" b="1" i="1">
                <a:solidFill>
                  <a:srgbClr val="CC0000"/>
                </a:solidFill>
                <a:latin typeface="Times New Roman" pitchFamily="18" charset="0"/>
                <a:cs typeface="Lotus" pitchFamily="2" charset="-78"/>
              </a:rPr>
              <a:t>تقسيم دايره به هشت قسمت مساوي</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مطابق شكل براي تقسيم دايره به هشت قسمت مساوي از گونياي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45 استفاده مي نماييم.</a:t>
            </a:r>
          </a:p>
          <a:p>
            <a:pPr algn="justLow" rtl="1"/>
            <a:endParaRPr lang="en-US"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18437" name="Object 5"/>
          <p:cNvGraphicFramePr>
            <a:graphicFrameLocks noGrp="1" noChangeAspect="1"/>
          </p:cNvGraphicFramePr>
          <p:nvPr>
            <p:ph/>
          </p:nvPr>
        </p:nvGraphicFramePr>
        <p:xfrm>
          <a:off x="1763713" y="3213100"/>
          <a:ext cx="5832475" cy="2738438"/>
        </p:xfrm>
        <a:graphic>
          <a:graphicData uri="http://schemas.openxmlformats.org/presentationml/2006/ole">
            <mc:AlternateContent xmlns:mc="http://schemas.openxmlformats.org/markup-compatibility/2006">
              <mc:Choice xmlns:v="urn:schemas-microsoft-com:vml" Requires="v">
                <p:oleObj spid="_x0000_s1844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0256" t="31006" r="21991" b="19171"/>
                      <a:stretch>
                        <a:fillRect/>
                      </a:stretch>
                    </p:blipFill>
                    <p:spPr bwMode="auto">
                      <a:xfrm>
                        <a:off x="1763713" y="3213100"/>
                        <a:ext cx="5832475"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0" name="Rectangle 4"/>
          <p:cNvSpPr>
            <a:spLocks noChangeArrowheads="1"/>
          </p:cNvSpPr>
          <p:nvPr/>
        </p:nvSpPr>
        <p:spPr bwMode="auto">
          <a:xfrm>
            <a:off x="471488" y="260350"/>
            <a:ext cx="8277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rtl="1"/>
            <a:endParaRPr lang="fa-IR"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algn="justLow" rtl="1"/>
            <a:r>
              <a:rPr lang="ar-SA" altLang="fa-IR" sz="2500" b="1">
                <a:solidFill>
                  <a:srgbClr val="CC0000"/>
                </a:solidFill>
                <a:latin typeface="Times New Roman" pitchFamily="18" charset="0"/>
                <a:cs typeface="Lotus" pitchFamily="2" charset="-78"/>
              </a:rPr>
              <a:t>14ـ تقسيم دايره در حالت</a:t>
            </a:r>
            <a:r>
              <a:rPr lang="ar-SA" altLang="fa-IR" sz="2500">
                <a:solidFill>
                  <a:srgbClr val="CC0000"/>
                </a:solidFill>
                <a:latin typeface="Times New Roman" pitchFamily="18" charset="0"/>
                <a:cs typeface="Lotus" pitchFamily="2" charset="-78"/>
              </a:rPr>
              <a:t> </a:t>
            </a:r>
            <a:r>
              <a:rPr lang="ar-SA" altLang="fa-IR" sz="2500" b="1">
                <a:solidFill>
                  <a:srgbClr val="CC0000"/>
                </a:solidFill>
                <a:latin typeface="Times New Roman" pitchFamily="18" charset="0"/>
                <a:cs typeface="Lotus" pitchFamily="2" charset="-78"/>
              </a:rPr>
              <a:t>كلي </a:t>
            </a:r>
          </a:p>
          <a:p>
            <a:pPr algn="justLow" rtl="1"/>
            <a:endParaRPr lang="en-US" altLang="fa-IR" sz="2500">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در حالت كلي چون دايره را مي توان به يك زاويه به اندازه </a:t>
            </a:r>
            <a:r>
              <a:rPr lang="en-US" altLang="fa-IR" sz="2100" b="1">
                <a:solidFill>
                  <a:srgbClr val="3333FF"/>
                </a:solidFill>
                <a:latin typeface="Times New Roman" pitchFamily="18" charset="0"/>
                <a:cs typeface="Lotus" pitchFamily="2" charset="-78"/>
              </a:rPr>
              <a:t>°</a:t>
            </a:r>
            <a:r>
              <a:rPr lang="ar-SA" altLang="fa-IR" sz="2100" b="1">
                <a:solidFill>
                  <a:srgbClr val="3333FF"/>
                </a:solidFill>
                <a:latin typeface="Times New Roman" pitchFamily="18" charset="0"/>
                <a:cs typeface="Lotus" pitchFamily="2" charset="-78"/>
              </a:rPr>
              <a:t>360  فرض نمود در تقسيم دايره به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قسمت كافي است از روش تقسيم زاويه به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قسمت استفاده نمود.</a:t>
            </a:r>
          </a:p>
          <a:p>
            <a:pPr algn="justLow" rtl="1"/>
            <a:endParaRPr lang="en-US" altLang="fa-IR" sz="2100" b="1">
              <a:solidFill>
                <a:srgbClr val="3333FF"/>
              </a:solidFill>
              <a:latin typeface="Times New Roman" pitchFamily="18" charset="0"/>
              <a:cs typeface="Lotus" pitchFamily="2" charset="-78"/>
            </a:endParaRPr>
          </a:p>
          <a:p>
            <a:pPr algn="justLow"/>
            <a:endParaRPr lang="en-US" altLang="fa-IR" b="1">
              <a:solidFill>
                <a:srgbClr val="3333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ChangeArrowheads="1"/>
          </p:cNvSpPr>
          <p:nvPr/>
        </p:nvSpPr>
        <p:spPr bwMode="auto">
          <a:xfrm>
            <a:off x="471488" y="260350"/>
            <a:ext cx="8277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rtl="1"/>
            <a:endParaRPr lang="fa-IR"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15ـ رسم عمود منصف يك پاره خط</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پاره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مفروض است براي رسم عمودمنصف به مركزهاي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و شعاع مساوي به صورتيكه همديگر را قطع كنند كماني را رسم مي كنيم اين دو كمان همديگر را در دو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همديگر را قطع مي كند با وصل كردن دو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عمود منصف پاره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رسم مي شود</a:t>
            </a:r>
            <a:r>
              <a:rPr lang="ar-SA" altLang="fa-IR" sz="2100">
                <a:latin typeface="Times New Roman" pitchFamily="18" charset="0"/>
                <a:cs typeface="Lotus" pitchFamily="2" charset="-78"/>
              </a:rPr>
              <a:t>.</a:t>
            </a:r>
          </a:p>
          <a:p>
            <a:pPr algn="justLow" rtl="1"/>
            <a:endParaRPr lang="en-US" altLang="fa-IR" sz="2100">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a:endParaRPr lang="en-US" altLang="fa-IR"/>
          </a:p>
        </p:txBody>
      </p:sp>
      <p:graphicFrame>
        <p:nvGraphicFramePr>
          <p:cNvPr id="19461" name="Object 5"/>
          <p:cNvGraphicFramePr>
            <a:graphicFrameLocks noGrp="1" noChangeAspect="1"/>
          </p:cNvGraphicFramePr>
          <p:nvPr>
            <p:ph/>
          </p:nvPr>
        </p:nvGraphicFramePr>
        <p:xfrm>
          <a:off x="1763713" y="3429000"/>
          <a:ext cx="2520950" cy="2881313"/>
        </p:xfrm>
        <a:graphic>
          <a:graphicData uri="http://schemas.openxmlformats.org/presentationml/2006/ole">
            <mc:AlternateContent xmlns:mc="http://schemas.openxmlformats.org/markup-compatibility/2006">
              <mc:Choice xmlns:v="urn:schemas-microsoft-com:vml" Requires="v">
                <p:oleObj spid="_x0000_s1946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8993" t="16513" r="40375" b="19171"/>
                      <a:stretch>
                        <a:fillRect/>
                      </a:stretch>
                    </p:blipFill>
                    <p:spPr bwMode="auto">
                      <a:xfrm>
                        <a:off x="1763713" y="3429000"/>
                        <a:ext cx="2520950"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539750" y="620713"/>
            <a:ext cx="81359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16ـ رسم عمود بر يك خط از يك نقطه ثابت</a:t>
            </a:r>
          </a:p>
          <a:p>
            <a:pPr algn="justLow" rtl="1"/>
            <a:endParaRPr lang="en-US" altLang="fa-IR" sz="21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رسم عمود بر يك خط از يك نقطه ثابت دو حالت دارد:</a:t>
            </a:r>
          </a:p>
          <a:p>
            <a:pPr algn="justLow" rtl="1"/>
            <a:r>
              <a:rPr lang="ar-SA" altLang="fa-IR" sz="2100" b="1">
                <a:solidFill>
                  <a:srgbClr val="3333FF"/>
                </a:solidFill>
                <a:latin typeface="Times New Roman" pitchFamily="18" charset="0"/>
                <a:cs typeface="Lotus" pitchFamily="2" charset="-78"/>
              </a:rPr>
              <a:t>الف ـ اين نقطه بر روي پاره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قرار دارد.</a:t>
            </a:r>
          </a:p>
          <a:p>
            <a:pPr algn="justLow" rtl="1"/>
            <a:r>
              <a:rPr lang="ar-SA" altLang="fa-IR" sz="2100" b="1">
                <a:solidFill>
                  <a:srgbClr val="3333FF"/>
                </a:solidFill>
                <a:latin typeface="Times New Roman" pitchFamily="18" charset="0"/>
                <a:cs typeface="Lotus" pitchFamily="2" charset="-78"/>
              </a:rPr>
              <a:t>ب ـ  اين نقطه خارج از پاره خط </a:t>
            </a:r>
            <a:r>
              <a:rPr lang="en-US" altLang="fa-IR" sz="2100" b="1">
                <a:solidFill>
                  <a:srgbClr val="3333FF"/>
                </a:solidFill>
                <a:latin typeface="Times New Roman" pitchFamily="18" charset="0"/>
                <a:cs typeface="Lotus" pitchFamily="2" charset="-78"/>
              </a:rPr>
              <a:t>AB </a:t>
            </a:r>
            <a:r>
              <a:rPr lang="ar-SA" altLang="fa-IR" sz="2100" b="1">
                <a:solidFill>
                  <a:srgbClr val="3333FF"/>
                </a:solidFill>
                <a:latin typeface="Times New Roman" pitchFamily="18" charset="0"/>
                <a:cs typeface="Lotus" pitchFamily="2" charset="-78"/>
              </a:rPr>
              <a:t> قرار دارد.</a:t>
            </a:r>
          </a:p>
          <a:p>
            <a:pPr algn="justLow" rtl="1"/>
            <a:r>
              <a:rPr lang="ar-SA" altLang="fa-IR" sz="2100" b="1">
                <a:solidFill>
                  <a:srgbClr val="3333FF"/>
                </a:solidFill>
                <a:latin typeface="Times New Roman" pitchFamily="18" charset="0"/>
                <a:cs typeface="Lotus" pitchFamily="2" charset="-78"/>
              </a:rPr>
              <a:t>در حالت الف ابتدا از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بر روي پاره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به شعاع دلخواه كماني را رسم مي كنيم تا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را در دو نقطه </a:t>
            </a:r>
            <a:r>
              <a:rPr lang="en-US" altLang="fa-IR" sz="2100" b="1">
                <a:solidFill>
                  <a:srgbClr val="3333FF"/>
                </a:solidFill>
                <a:latin typeface="Times New Roman" pitchFamily="18" charset="0"/>
                <a:cs typeface="Lotus" pitchFamily="2" charset="-78"/>
              </a:rPr>
              <a:t>D</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C</a:t>
            </a:r>
            <a:r>
              <a:rPr lang="ar-SA" altLang="fa-IR" sz="2100" b="1">
                <a:solidFill>
                  <a:srgbClr val="3333FF"/>
                </a:solidFill>
                <a:latin typeface="Times New Roman" pitchFamily="18" charset="0"/>
                <a:cs typeface="Lotus" pitchFamily="2" charset="-78"/>
              </a:rPr>
              <a:t> قطع كند به مركز اين دو نقطه و شعاع مساوي دو كمان مي زنيم تا همديگر را در دو نقطه </a:t>
            </a:r>
            <a:r>
              <a:rPr lang="en-US" altLang="fa-IR" sz="2100" b="1">
                <a:solidFill>
                  <a:srgbClr val="3333FF"/>
                </a:solidFill>
                <a:latin typeface="Times New Roman" pitchFamily="18" charset="0"/>
                <a:cs typeface="Lotus" pitchFamily="2" charset="-78"/>
              </a:rPr>
              <a:t>N</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قطع نمايند با وصل كردن اين دو نقطه به يكديگر عمود مورد نظر رسم مي گردد.</a:t>
            </a:r>
          </a:p>
          <a:p>
            <a:pPr algn="justLow"/>
            <a:endParaRPr lang="en-US" altLang="fa-IR" sz="2100" b="1">
              <a:solidFill>
                <a:srgbClr val="3333FF"/>
              </a:solidFill>
            </a:endParaRPr>
          </a:p>
        </p:txBody>
      </p:sp>
      <p:graphicFrame>
        <p:nvGraphicFramePr>
          <p:cNvPr id="20485" name="Object 5"/>
          <p:cNvGraphicFramePr>
            <a:graphicFrameLocks noGrp="1" noChangeAspect="1"/>
          </p:cNvGraphicFramePr>
          <p:nvPr>
            <p:ph/>
          </p:nvPr>
        </p:nvGraphicFramePr>
        <p:xfrm>
          <a:off x="1042988" y="3775075"/>
          <a:ext cx="3024187" cy="2822575"/>
        </p:xfrm>
        <a:graphic>
          <a:graphicData uri="http://schemas.openxmlformats.org/presentationml/2006/ole">
            <mc:AlternateContent xmlns:mc="http://schemas.openxmlformats.org/markup-compatibility/2006">
              <mc:Choice xmlns:v="urn:schemas-microsoft-com:vml" Requires="v">
                <p:oleObj spid="_x0000_s2049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5995" t="3685" r="37750" b="51311"/>
                      <a:stretch>
                        <a:fillRect/>
                      </a:stretch>
                    </p:blipFill>
                    <p:spPr bwMode="auto">
                      <a:xfrm>
                        <a:off x="1042988" y="3775075"/>
                        <a:ext cx="3024187"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ChangeArrowheads="1"/>
          </p:cNvSpPr>
          <p:nvPr/>
        </p:nvSpPr>
        <p:spPr bwMode="auto">
          <a:xfrm>
            <a:off x="179388" y="908050"/>
            <a:ext cx="84248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a:solidFill>
                <a:srgbClr val="CC0000"/>
              </a:solidFill>
              <a:latin typeface="Times New Roman" pitchFamily="18" charset="0"/>
              <a:cs typeface="Lotus" pitchFamily="2" charset="-78"/>
            </a:endParaRPr>
          </a:p>
          <a:p>
            <a:pPr rtl="1"/>
            <a:r>
              <a:rPr lang="ar-SA" altLang="fa-IR" sz="2500" b="1">
                <a:solidFill>
                  <a:srgbClr val="CC0000"/>
                </a:solidFill>
                <a:latin typeface="Times New Roman" pitchFamily="18" charset="0"/>
                <a:cs typeface="Lotus" pitchFamily="2" charset="-78"/>
              </a:rPr>
              <a:t>درحالت دوم نيز همانند حالت اول عمل نموده وعمود مورد نظر را رسم مي كنيم.</a:t>
            </a:r>
          </a:p>
          <a:p>
            <a:pPr rtl="1"/>
            <a:endParaRPr lang="en-US" altLang="fa-IR" sz="2500" b="1">
              <a:solidFill>
                <a:srgbClr val="CC0000"/>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21509" name="Object 5"/>
          <p:cNvGraphicFramePr>
            <a:graphicFrameLocks noGrp="1" noChangeAspect="1"/>
          </p:cNvGraphicFramePr>
          <p:nvPr>
            <p:ph/>
          </p:nvPr>
        </p:nvGraphicFramePr>
        <p:xfrm>
          <a:off x="1692275" y="2924175"/>
          <a:ext cx="3168650" cy="2805113"/>
        </p:xfrm>
        <a:graphic>
          <a:graphicData uri="http://schemas.openxmlformats.org/presentationml/2006/ole">
            <mc:AlternateContent xmlns:mc="http://schemas.openxmlformats.org/markup-compatibility/2006">
              <mc:Choice xmlns:v="urn:schemas-microsoft-com:vml" Requires="v">
                <p:oleObj spid="_x0000_s2151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5127" t="51878" r="42130" b="11127"/>
                      <a:stretch>
                        <a:fillRect/>
                      </a:stretch>
                    </p:blipFill>
                    <p:spPr bwMode="auto">
                      <a:xfrm>
                        <a:off x="1692275" y="2924175"/>
                        <a:ext cx="316865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684213" y="188913"/>
            <a:ext cx="81327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500" b="1">
              <a:solidFill>
                <a:srgbClr val="CC0000"/>
              </a:solidFill>
              <a:latin typeface="Times New Roman" pitchFamily="18" charset="0"/>
              <a:cs typeface="Lotus" pitchFamily="2" charset="-78"/>
            </a:endParaRPr>
          </a:p>
          <a:p>
            <a:pPr algn="justLow" rtl="1"/>
            <a:r>
              <a:rPr lang="fa-IR" altLang="fa-IR" sz="2500" b="1">
                <a:solidFill>
                  <a:srgbClr val="CC0000"/>
                </a:solidFill>
                <a:latin typeface="Times New Roman" pitchFamily="18" charset="0"/>
                <a:cs typeface="Lotus" pitchFamily="2" charset="-78"/>
              </a:rPr>
              <a:t>17ـ</a:t>
            </a:r>
            <a:r>
              <a:rPr lang="en-US" altLang="fa-IR" sz="2500" b="1">
                <a:solidFill>
                  <a:srgbClr val="CC0000"/>
                </a:solidFill>
                <a:latin typeface="Times New Roman" pitchFamily="18" charset="0"/>
                <a:cs typeface="Lotus" pitchFamily="2" charset="-78"/>
              </a:rPr>
              <a:t> </a:t>
            </a:r>
            <a:r>
              <a:rPr lang="ar-SA" altLang="fa-IR" sz="2500" b="1">
                <a:solidFill>
                  <a:srgbClr val="CC0000"/>
                </a:solidFill>
                <a:latin typeface="Times New Roman" pitchFamily="18" charset="0"/>
                <a:cs typeface="Lotus" pitchFamily="2" charset="-78"/>
              </a:rPr>
              <a:t>رسم پنج ضلعي به طول </a:t>
            </a:r>
            <a:r>
              <a:rPr lang="en-US" altLang="fa-IR" sz="2500" b="1">
                <a:solidFill>
                  <a:srgbClr val="CC0000"/>
                </a:solidFill>
                <a:latin typeface="Times New Roman" pitchFamily="18" charset="0"/>
                <a:cs typeface="Lotus" pitchFamily="2" charset="-78"/>
              </a:rPr>
              <a:t>L) </a:t>
            </a:r>
            <a:r>
              <a:rPr lang="fa-IR" altLang="fa-IR" sz="2500" b="1">
                <a:solidFill>
                  <a:srgbClr val="CC0000"/>
                </a:solidFill>
                <a:latin typeface="Times New Roman" pitchFamily="18" charset="0"/>
                <a:cs typeface="Times New Roman" pitchFamily="18" charset="0"/>
              </a:rPr>
              <a:t>)</a:t>
            </a:r>
          </a:p>
          <a:p>
            <a:pPr algn="justLow" rtl="1"/>
            <a:endParaRPr lang="en-US" altLang="fa-IR" sz="1200" b="1">
              <a:solidFill>
                <a:srgbClr val="3333FF"/>
              </a:solidFill>
              <a:latin typeface="Times New Roman" pitchFamily="18" charset="0"/>
              <a:cs typeface="Times New Roman" pitchFamily="18" charset="0"/>
            </a:endParaRPr>
          </a:p>
          <a:p>
            <a:pPr algn="justLow" rtl="1"/>
            <a:r>
              <a:rPr lang="ar-SA" altLang="fa-IR" sz="2100" b="1">
                <a:solidFill>
                  <a:srgbClr val="3333FF"/>
                </a:solidFill>
                <a:latin typeface="Times New Roman" pitchFamily="18" charset="0"/>
                <a:cs typeface="Lotus" pitchFamily="2" charset="-78"/>
              </a:rPr>
              <a:t>بر پاره خط </a:t>
            </a:r>
            <a:r>
              <a:rPr lang="en-US" altLang="fa-IR" sz="2100" b="1">
                <a:solidFill>
                  <a:srgbClr val="3333FF"/>
                </a:solidFill>
                <a:latin typeface="Times New Roman" pitchFamily="18" charset="0"/>
                <a:cs typeface="Lotus" pitchFamily="2" charset="-78"/>
              </a:rPr>
              <a:t>MY</a:t>
            </a:r>
            <a:r>
              <a:rPr lang="ar-SA" altLang="fa-IR" sz="2100" b="1">
                <a:solidFill>
                  <a:srgbClr val="3333FF"/>
                </a:solidFill>
                <a:latin typeface="Times New Roman" pitchFamily="18" charset="0"/>
                <a:cs typeface="Lotus" pitchFamily="2" charset="-78"/>
              </a:rPr>
              <a:t>  نقاط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را برابر طول </a:t>
            </a:r>
            <a:r>
              <a:rPr lang="en-US" altLang="fa-IR" sz="2100" b="1">
                <a:solidFill>
                  <a:srgbClr val="3333FF"/>
                </a:solidFill>
                <a:latin typeface="Times New Roman" pitchFamily="18" charset="0"/>
                <a:cs typeface="Lotus" pitchFamily="2" charset="-78"/>
              </a:rPr>
              <a:t>L</a:t>
            </a:r>
            <a:r>
              <a:rPr lang="ar-SA" altLang="fa-IR" sz="2100" b="1">
                <a:solidFill>
                  <a:srgbClr val="3333FF"/>
                </a:solidFill>
                <a:latin typeface="Times New Roman" pitchFamily="18" charset="0"/>
                <a:cs typeface="Lotus" pitchFamily="2" charset="-78"/>
              </a:rPr>
              <a:t> مشخص نموده و به مراكز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به شعاع </a:t>
            </a:r>
            <a:r>
              <a:rPr lang="en-US" altLang="fa-IR" sz="2100" b="1">
                <a:solidFill>
                  <a:srgbClr val="3333FF"/>
                </a:solidFill>
                <a:latin typeface="Times New Roman" pitchFamily="18" charset="0"/>
                <a:cs typeface="Lotus" pitchFamily="2" charset="-78"/>
              </a:rPr>
              <a:t>AB </a:t>
            </a:r>
            <a:r>
              <a:rPr lang="ar-SA" altLang="fa-IR" sz="2100" b="1">
                <a:solidFill>
                  <a:srgbClr val="3333FF"/>
                </a:solidFill>
                <a:latin typeface="Times New Roman" pitchFamily="18" charset="0"/>
                <a:cs typeface="Lotus" pitchFamily="2" charset="-78"/>
              </a:rPr>
              <a:t> دو قوس مي زنيم تا </a:t>
            </a:r>
            <a:r>
              <a:rPr lang="en-US" altLang="fa-IR" sz="2100" b="1">
                <a:solidFill>
                  <a:srgbClr val="3333FF"/>
                </a:solidFill>
                <a:latin typeface="Times New Roman" pitchFamily="18" charset="0"/>
                <a:cs typeface="Lotus" pitchFamily="2" charset="-78"/>
              </a:rPr>
              <a:t>MY</a:t>
            </a:r>
            <a:r>
              <a:rPr lang="ar-SA" altLang="fa-IR" sz="2100" b="1">
                <a:solidFill>
                  <a:srgbClr val="3333FF"/>
                </a:solidFill>
                <a:latin typeface="Times New Roman" pitchFamily="18" charset="0"/>
                <a:cs typeface="Lotus" pitchFamily="2" charset="-78"/>
              </a:rPr>
              <a:t> را در نقاط </a:t>
            </a:r>
            <a:r>
              <a:rPr lang="en-US" altLang="fa-IR" sz="2100" b="1">
                <a:solidFill>
                  <a:srgbClr val="3333FF"/>
                </a:solidFill>
                <a:latin typeface="Times New Roman" pitchFamily="18" charset="0"/>
                <a:cs typeface="Lotus" pitchFamily="2" charset="-78"/>
              </a:rPr>
              <a:t>K</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قطع نمايد از نقطه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عمودي بر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رسم </a:t>
            </a:r>
            <a:r>
              <a:rPr lang="fa-IR" altLang="fa-IR" sz="2100" b="1">
                <a:solidFill>
                  <a:srgbClr val="3333FF"/>
                </a:solidFill>
                <a:latin typeface="Times New Roman" pitchFamily="18" charset="0"/>
                <a:cs typeface="Lotus" pitchFamily="2" charset="-78"/>
              </a:rPr>
              <a:t> </a:t>
            </a:r>
            <a:r>
              <a:rPr lang="ar-SA" altLang="fa-IR" sz="2100" b="1">
                <a:solidFill>
                  <a:srgbClr val="3333FF"/>
                </a:solidFill>
                <a:latin typeface="Times New Roman" pitchFamily="18" charset="0"/>
                <a:cs typeface="Lotus" pitchFamily="2" charset="-78"/>
              </a:rPr>
              <a:t>مي كنيم تا قوس </a:t>
            </a:r>
            <a:r>
              <a:rPr lang="en-US" altLang="fa-IR" sz="2100" b="1">
                <a:solidFill>
                  <a:srgbClr val="3333FF"/>
                </a:solidFill>
                <a:latin typeface="Times New Roman" pitchFamily="18" charset="0"/>
                <a:cs typeface="Lotus" pitchFamily="2" charset="-78"/>
              </a:rPr>
              <a:t>PB</a:t>
            </a:r>
            <a:r>
              <a:rPr lang="ar-SA" altLang="fa-IR" sz="2100" b="1">
                <a:solidFill>
                  <a:srgbClr val="3333FF"/>
                </a:solidFill>
                <a:latin typeface="Times New Roman" pitchFamily="18" charset="0"/>
                <a:cs typeface="Lotus" pitchFamily="2" charset="-78"/>
              </a:rPr>
              <a:t> را در </a:t>
            </a:r>
            <a:r>
              <a:rPr lang="en-US" altLang="fa-IR" sz="2100" b="1">
                <a:solidFill>
                  <a:srgbClr val="3333FF"/>
                </a:solidFill>
                <a:latin typeface="Times New Roman" pitchFamily="18" charset="0"/>
                <a:cs typeface="Lotus" pitchFamily="2" charset="-78"/>
              </a:rPr>
              <a:t>R</a:t>
            </a:r>
            <a:r>
              <a:rPr lang="ar-SA" altLang="fa-IR" sz="2100" b="1">
                <a:solidFill>
                  <a:srgbClr val="3333FF"/>
                </a:solidFill>
                <a:latin typeface="Times New Roman" pitchFamily="18" charset="0"/>
                <a:cs typeface="Lotus" pitchFamily="2" charset="-78"/>
              </a:rPr>
              <a:t> قطع كند از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وسط</a:t>
            </a:r>
            <a:r>
              <a:rPr lang="en-US" altLang="fa-IR" sz="2100" b="1">
                <a:solidFill>
                  <a:srgbClr val="3333FF"/>
                </a:solidFill>
                <a:latin typeface="Times New Roman" pitchFamily="18" charset="0"/>
                <a:cs typeface="Lotus" pitchFamily="2" charset="-78"/>
              </a:rPr>
              <a:t>AB  </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MR</a:t>
            </a:r>
            <a:r>
              <a:rPr lang="ar-SA" altLang="fa-IR" sz="2100" b="1">
                <a:solidFill>
                  <a:srgbClr val="3333FF"/>
                </a:solidFill>
                <a:latin typeface="Times New Roman" pitchFamily="18" charset="0"/>
                <a:cs typeface="Lotus" pitchFamily="2" charset="-78"/>
              </a:rPr>
              <a:t> قوسي مي زنيم تا </a:t>
            </a:r>
            <a:r>
              <a:rPr lang="en-US" altLang="fa-IR" sz="2100" b="1">
                <a:solidFill>
                  <a:srgbClr val="3333FF"/>
                </a:solidFill>
                <a:latin typeface="Times New Roman" pitchFamily="18" charset="0"/>
                <a:cs typeface="Lotus" pitchFamily="2" charset="-78"/>
              </a:rPr>
              <a:t>MY</a:t>
            </a:r>
            <a:r>
              <a:rPr lang="ar-SA" altLang="fa-IR" sz="2100" b="1">
                <a:solidFill>
                  <a:srgbClr val="3333FF"/>
                </a:solidFill>
                <a:latin typeface="Times New Roman" pitchFamily="18" charset="0"/>
                <a:cs typeface="Lotus" pitchFamily="2" charset="-78"/>
              </a:rPr>
              <a:t> را در نقاط </a:t>
            </a:r>
            <a:r>
              <a:rPr lang="en-US" altLang="fa-IR" sz="2100" b="1">
                <a:solidFill>
                  <a:srgbClr val="3333FF"/>
                </a:solidFill>
                <a:latin typeface="Times New Roman" pitchFamily="18" charset="0"/>
                <a:cs typeface="Lotus" pitchFamily="2" charset="-78"/>
              </a:rPr>
              <a:t>T</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S</a:t>
            </a:r>
            <a:r>
              <a:rPr lang="ar-SA" altLang="fa-IR" sz="2100" b="1">
                <a:solidFill>
                  <a:srgbClr val="3333FF"/>
                </a:solidFill>
                <a:latin typeface="Times New Roman" pitchFamily="18" charset="0"/>
                <a:cs typeface="Lotus" pitchFamily="2" charset="-78"/>
              </a:rPr>
              <a:t>  قطع كند. به مركز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AT</a:t>
            </a:r>
            <a:r>
              <a:rPr lang="ar-SA" altLang="fa-IR" sz="2100" b="1">
                <a:solidFill>
                  <a:srgbClr val="3333FF"/>
                </a:solidFill>
                <a:latin typeface="Times New Roman" pitchFamily="18" charset="0"/>
                <a:cs typeface="Lotus" pitchFamily="2" charset="-78"/>
              </a:rPr>
              <a:t> قوسي مي زنيم تا قوس </a:t>
            </a:r>
            <a:r>
              <a:rPr lang="en-US" altLang="fa-IR" sz="2100" b="1">
                <a:solidFill>
                  <a:srgbClr val="3333FF"/>
                </a:solidFill>
                <a:latin typeface="Times New Roman" pitchFamily="18" charset="0"/>
                <a:cs typeface="Lotus" pitchFamily="2" charset="-78"/>
              </a:rPr>
              <a:t>AK</a:t>
            </a:r>
            <a:r>
              <a:rPr lang="ar-SA" altLang="fa-IR" sz="2100" b="1">
                <a:solidFill>
                  <a:srgbClr val="3333FF"/>
                </a:solidFill>
                <a:latin typeface="Times New Roman" pitchFamily="18" charset="0"/>
                <a:cs typeface="Lotus" pitchFamily="2" charset="-78"/>
              </a:rPr>
              <a:t> را در نقطه </a:t>
            </a:r>
            <a:r>
              <a:rPr lang="en-US" altLang="fa-IR" sz="2100" b="1">
                <a:solidFill>
                  <a:srgbClr val="3333FF"/>
                </a:solidFill>
                <a:latin typeface="Times New Roman" pitchFamily="18" charset="0"/>
                <a:cs typeface="Lotus" pitchFamily="2" charset="-78"/>
              </a:rPr>
              <a:t>C</a:t>
            </a:r>
            <a:r>
              <a:rPr lang="ar-SA" altLang="fa-IR" sz="2100" b="1">
                <a:solidFill>
                  <a:srgbClr val="3333FF"/>
                </a:solidFill>
                <a:latin typeface="Times New Roman" pitchFamily="18" charset="0"/>
                <a:cs typeface="Lotus" pitchFamily="2" charset="-78"/>
              </a:rPr>
              <a:t>  قطع كند و همينطور به مركز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شعاع </a:t>
            </a:r>
            <a:r>
              <a:rPr lang="en-US" altLang="fa-IR" sz="2100" b="1">
                <a:solidFill>
                  <a:srgbClr val="3333FF"/>
                </a:solidFill>
                <a:latin typeface="Times New Roman" pitchFamily="18" charset="0"/>
                <a:cs typeface="Lotus" pitchFamily="2" charset="-78"/>
              </a:rPr>
              <a:t>BS</a:t>
            </a:r>
            <a:r>
              <a:rPr lang="ar-SA" altLang="fa-IR" sz="2100" b="1">
                <a:solidFill>
                  <a:srgbClr val="3333FF"/>
                </a:solidFill>
                <a:latin typeface="Times New Roman" pitchFamily="18" charset="0"/>
                <a:cs typeface="Lotus" pitchFamily="2" charset="-78"/>
              </a:rPr>
              <a:t> قوسي مي زنيم تا قوس </a:t>
            </a:r>
            <a:r>
              <a:rPr lang="en-US" altLang="fa-IR" sz="2100" b="1">
                <a:solidFill>
                  <a:srgbClr val="3333FF"/>
                </a:solidFill>
                <a:latin typeface="Times New Roman" pitchFamily="18" charset="0"/>
                <a:cs typeface="Lotus" pitchFamily="2" charset="-78"/>
              </a:rPr>
              <a:t>BP </a:t>
            </a:r>
            <a:r>
              <a:rPr lang="ar-SA" altLang="fa-IR" sz="2100" b="1">
                <a:solidFill>
                  <a:srgbClr val="3333FF"/>
                </a:solidFill>
                <a:latin typeface="Times New Roman" pitchFamily="18" charset="0"/>
                <a:cs typeface="Lotus" pitchFamily="2" charset="-78"/>
              </a:rPr>
              <a:t> را  در نقطه </a:t>
            </a:r>
            <a:r>
              <a:rPr lang="en-US" altLang="fa-IR" sz="2100" b="1">
                <a:solidFill>
                  <a:srgbClr val="3333FF"/>
                </a:solidFill>
                <a:latin typeface="Times New Roman" pitchFamily="18" charset="0"/>
                <a:cs typeface="Lotus" pitchFamily="2" charset="-78"/>
              </a:rPr>
              <a:t>E</a:t>
            </a:r>
            <a:r>
              <a:rPr lang="ar-SA" altLang="fa-IR" sz="2100" b="1">
                <a:solidFill>
                  <a:srgbClr val="3333FF"/>
                </a:solidFill>
                <a:latin typeface="Times New Roman" pitchFamily="18" charset="0"/>
                <a:cs typeface="Lotus" pitchFamily="2" charset="-78"/>
              </a:rPr>
              <a:t>  قطع كند همچنين دو قوس </a:t>
            </a:r>
            <a:r>
              <a:rPr lang="en-US" altLang="fa-IR" sz="2100" b="1">
                <a:solidFill>
                  <a:srgbClr val="3333FF"/>
                </a:solidFill>
                <a:latin typeface="Times New Roman" pitchFamily="18" charset="0"/>
                <a:cs typeface="Lotus" pitchFamily="2" charset="-78"/>
              </a:rPr>
              <a:t>BS</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AK</a:t>
            </a:r>
            <a:r>
              <a:rPr lang="ar-SA" altLang="fa-IR" sz="2100" b="1">
                <a:solidFill>
                  <a:srgbClr val="3333FF"/>
                </a:solidFill>
                <a:latin typeface="Times New Roman" pitchFamily="18" charset="0"/>
                <a:cs typeface="Lotus" pitchFamily="2" charset="-78"/>
              </a:rPr>
              <a:t>  همديگر را در نقطه </a:t>
            </a:r>
            <a:r>
              <a:rPr lang="en-US" altLang="fa-IR" sz="2100" b="1">
                <a:solidFill>
                  <a:srgbClr val="3333FF"/>
                </a:solidFill>
                <a:latin typeface="Times New Roman" pitchFamily="18" charset="0"/>
                <a:cs typeface="Lotus" pitchFamily="2" charset="-78"/>
              </a:rPr>
              <a:t>D</a:t>
            </a:r>
            <a:r>
              <a:rPr lang="ar-SA" altLang="fa-IR" sz="2100" b="1">
                <a:solidFill>
                  <a:srgbClr val="3333FF"/>
                </a:solidFill>
                <a:latin typeface="Times New Roman" pitchFamily="18" charset="0"/>
                <a:cs typeface="Lotus" pitchFamily="2" charset="-78"/>
              </a:rPr>
              <a:t> قطع مي كند. نقاط </a:t>
            </a:r>
            <a:r>
              <a:rPr lang="en-US" altLang="fa-IR" sz="2100" b="1">
                <a:solidFill>
                  <a:srgbClr val="3333FF"/>
                </a:solidFill>
                <a:latin typeface="Times New Roman" pitchFamily="18" charset="0"/>
                <a:cs typeface="Lotus" pitchFamily="2" charset="-78"/>
              </a:rPr>
              <a:t>A,B,C,D,E</a:t>
            </a:r>
            <a:r>
              <a:rPr lang="ar-SA" altLang="fa-IR" sz="2100" b="1">
                <a:solidFill>
                  <a:srgbClr val="3333FF"/>
                </a:solidFill>
                <a:latin typeface="Times New Roman" pitchFamily="18" charset="0"/>
                <a:cs typeface="Lotus" pitchFamily="2" charset="-78"/>
              </a:rPr>
              <a:t> نقاط رأس پنج ضلعي مفروض است كه با وصل كردن آنها به يكديگر پنج ضلعي رسم مي گردد.</a:t>
            </a:r>
          </a:p>
          <a:p>
            <a:pPr algn="justLow" rtl="1"/>
            <a:endParaRPr lang="en-US" altLang="fa-IR" sz="2100" b="1">
              <a:solidFill>
                <a:srgbClr val="3333FF"/>
              </a:solidFill>
              <a:latin typeface="Times New Roman" pitchFamily="18" charset="0"/>
              <a:cs typeface="Lotus" pitchFamily="2" charset="-78"/>
            </a:endParaRPr>
          </a:p>
          <a:p>
            <a:pPr algn="l"/>
            <a:endParaRPr lang="en-US" altLang="fa-IR" b="1">
              <a:solidFill>
                <a:srgbClr val="3333FF"/>
              </a:solidFill>
            </a:endParaRPr>
          </a:p>
        </p:txBody>
      </p:sp>
      <p:graphicFrame>
        <p:nvGraphicFramePr>
          <p:cNvPr id="22534" name="Object 6"/>
          <p:cNvGraphicFramePr>
            <a:graphicFrameLocks noGrp="1" noChangeAspect="1"/>
          </p:cNvGraphicFramePr>
          <p:nvPr>
            <p:ph/>
          </p:nvPr>
        </p:nvGraphicFramePr>
        <p:xfrm>
          <a:off x="900113" y="4248150"/>
          <a:ext cx="5184775" cy="2205038"/>
        </p:xfrm>
        <a:graphic>
          <a:graphicData uri="http://schemas.openxmlformats.org/presentationml/2006/ole">
            <mc:AlternateContent xmlns:mc="http://schemas.openxmlformats.org/markup-compatibility/2006">
              <mc:Choice xmlns:v="urn:schemas-microsoft-com:vml" Requires="v">
                <p:oleObj spid="_x0000_s2254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16714" t="26274" r="23746" b="27214"/>
                      <a:stretch>
                        <a:fillRect/>
                      </a:stretch>
                    </p:blipFill>
                    <p:spPr bwMode="auto">
                      <a:xfrm>
                        <a:off x="900113" y="4248150"/>
                        <a:ext cx="5184775"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ChangeArrowheads="1"/>
          </p:cNvSpPr>
          <p:nvPr/>
        </p:nvSpPr>
        <p:spPr bwMode="auto">
          <a:xfrm>
            <a:off x="395288" y="836613"/>
            <a:ext cx="8348662"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500" b="1" i="1">
                <a:solidFill>
                  <a:srgbClr val="CC0000"/>
                </a:solidFill>
                <a:latin typeface="Times New Roman" pitchFamily="18" charset="0"/>
                <a:cs typeface="Lotus" pitchFamily="2" charset="-78"/>
              </a:rPr>
              <a:t>18ـ </a:t>
            </a:r>
            <a:r>
              <a:rPr lang="ar-SA" altLang="fa-IR" sz="2500" b="1" i="1">
                <a:solidFill>
                  <a:srgbClr val="CC0000"/>
                </a:solidFill>
                <a:latin typeface="Times New Roman" pitchFamily="18" charset="0"/>
                <a:cs typeface="Lotus" pitchFamily="2" charset="-78"/>
              </a:rPr>
              <a:t>رسم مماس از نقطه اي ثابت بر دايره اي مفروض</a:t>
            </a:r>
          </a:p>
          <a:p>
            <a:pPr algn="justLow" rtl="1"/>
            <a:endParaRPr lang="en-US" altLang="fa-IR" sz="2100" b="1" i="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در دو حالت اتفاق مي افتد:</a:t>
            </a:r>
          </a:p>
          <a:p>
            <a:pPr algn="justLow" rtl="1"/>
            <a:r>
              <a:rPr lang="ar-SA" altLang="fa-IR" sz="2100" b="1">
                <a:solidFill>
                  <a:srgbClr val="3333FF"/>
                </a:solidFill>
                <a:latin typeface="Times New Roman" pitchFamily="18" charset="0"/>
                <a:cs typeface="Lotus" pitchFamily="2" charset="-78"/>
              </a:rPr>
              <a:t>الف- نقطه بر روي دايره قرار دارد كه در اين صورت از آن نقطه عمودي بر خط  </a:t>
            </a:r>
            <a:r>
              <a:rPr lang="en-US" altLang="fa-IR" sz="2100" b="1">
                <a:solidFill>
                  <a:srgbClr val="3333FF"/>
                </a:solidFill>
                <a:latin typeface="Times New Roman" pitchFamily="18" charset="0"/>
                <a:cs typeface="Lotus" pitchFamily="2" charset="-78"/>
              </a:rPr>
              <a:t>OA</a:t>
            </a:r>
            <a:r>
              <a:rPr lang="ar-SA" altLang="fa-IR" sz="2100" b="1">
                <a:solidFill>
                  <a:srgbClr val="3333FF"/>
                </a:solidFill>
                <a:latin typeface="Times New Roman" pitchFamily="18" charset="0"/>
                <a:cs typeface="Lotus" pitchFamily="2" charset="-78"/>
              </a:rPr>
              <a:t> رسم مي كنيم اين خط خط مماس بر دايره است.</a:t>
            </a:r>
          </a:p>
          <a:p>
            <a:pPr algn="justLow" rtl="1"/>
            <a:endParaRPr lang="en-US" altLang="fa-IR" sz="2100" b="1">
              <a:solidFill>
                <a:srgbClr val="3333FF"/>
              </a:solidFill>
              <a:latin typeface="Times New Roman" pitchFamily="18" charset="0"/>
              <a:cs typeface="Lotus" pitchFamily="2" charset="-78"/>
            </a:endParaRPr>
          </a:p>
          <a:p>
            <a:pPr algn="l"/>
            <a:endParaRPr lang="en-US" altLang="fa-IR" b="1">
              <a:solidFill>
                <a:srgbClr val="3333FF"/>
              </a:solidFill>
            </a:endParaRPr>
          </a:p>
        </p:txBody>
      </p:sp>
      <p:graphicFrame>
        <p:nvGraphicFramePr>
          <p:cNvPr id="23557" name="Object 5"/>
          <p:cNvGraphicFramePr>
            <a:graphicFrameLocks noGrp="1" noChangeAspect="1"/>
          </p:cNvGraphicFramePr>
          <p:nvPr>
            <p:ph/>
          </p:nvPr>
        </p:nvGraphicFramePr>
        <p:xfrm>
          <a:off x="1547813" y="3644900"/>
          <a:ext cx="3024187" cy="2376488"/>
        </p:xfrm>
        <a:graphic>
          <a:graphicData uri="http://schemas.openxmlformats.org/presentationml/2006/ole">
            <mc:AlternateContent xmlns:mc="http://schemas.openxmlformats.org/markup-compatibility/2006">
              <mc:Choice xmlns:v="urn:schemas-microsoft-com:vml" Requires="v">
                <p:oleObj spid="_x0000_s2356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3372" t="24557" r="29881" b="22395"/>
                      <a:stretch>
                        <a:fillRect/>
                      </a:stretch>
                    </p:blipFill>
                    <p:spPr bwMode="auto">
                      <a:xfrm>
                        <a:off x="1547813" y="3644900"/>
                        <a:ext cx="3024187"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615950" y="549275"/>
            <a:ext cx="79883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r>
              <a:rPr lang="ar-SA" altLang="fa-IR" sz="2100" b="1">
                <a:solidFill>
                  <a:srgbClr val="CC0000"/>
                </a:solidFill>
                <a:latin typeface="Times New Roman" pitchFamily="18" charset="0"/>
                <a:cs typeface="Lotus" pitchFamily="2" charset="-78"/>
              </a:rPr>
              <a:t>ب</a:t>
            </a:r>
            <a:r>
              <a:rPr lang="fa-IR" altLang="fa-IR" sz="2100" b="1">
                <a:solidFill>
                  <a:srgbClr val="CC0000"/>
                </a:solidFill>
                <a:latin typeface="Times New Roman" pitchFamily="18" charset="0"/>
                <a:cs typeface="Lotus" pitchFamily="2" charset="-78"/>
              </a:rPr>
              <a:t> ـ</a:t>
            </a:r>
            <a:r>
              <a:rPr lang="ar-SA" altLang="fa-IR" sz="2100" b="1">
                <a:solidFill>
                  <a:srgbClr val="CC0000"/>
                </a:solidFill>
                <a:latin typeface="Times New Roman" pitchFamily="18" charset="0"/>
                <a:cs typeface="Lotus" pitchFamily="2" charset="-78"/>
              </a:rPr>
              <a:t> نقطه در خارج از دايره قرار دارد.</a:t>
            </a:r>
            <a:endParaRPr lang="en-US" altLang="fa-IR" sz="2100" b="1">
              <a:solidFill>
                <a:srgbClr val="CC0000"/>
              </a:solidFill>
              <a:latin typeface="Times New Roman" pitchFamily="18" charset="0"/>
              <a:cs typeface="Lotus" pitchFamily="2" charset="-78"/>
            </a:endParaRPr>
          </a:p>
          <a:p>
            <a:pPr rtl="1"/>
            <a:endParaRPr lang="en-US" altLang="fa-IR" sz="2100">
              <a:solidFill>
                <a:srgbClr val="CC0000"/>
              </a:solidFill>
              <a:latin typeface="Times New Roman" pitchFamily="18" charset="0"/>
              <a:cs typeface="Lotus" pitchFamily="2" charset="-78"/>
            </a:endParaRPr>
          </a:p>
          <a:p>
            <a:pPr algn="l"/>
            <a:endParaRPr lang="en-US" altLang="fa-I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684213" y="692150"/>
            <a:ext cx="79867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r>
              <a:rPr lang="fa-IR" altLang="fa-IR" sz="2500" b="1" i="1">
                <a:solidFill>
                  <a:srgbClr val="CC0000"/>
                </a:solidFill>
                <a:latin typeface="Times New Roman" pitchFamily="18" charset="0"/>
                <a:cs typeface="Lotus" pitchFamily="2" charset="-78"/>
              </a:rPr>
              <a:t>19ـ </a:t>
            </a:r>
            <a:r>
              <a:rPr lang="ar-SA" altLang="fa-IR" sz="2500" b="1" i="1">
                <a:solidFill>
                  <a:srgbClr val="CC0000"/>
                </a:solidFill>
                <a:latin typeface="Times New Roman" pitchFamily="18" charset="0"/>
                <a:cs typeface="Lotus" pitchFamily="2" charset="-78"/>
              </a:rPr>
              <a:t>مماس كردن قوسي از دايره به شعاع </a:t>
            </a:r>
            <a:r>
              <a:rPr lang="en-US" altLang="fa-IR" sz="2500" b="1" i="1">
                <a:solidFill>
                  <a:srgbClr val="CC0000"/>
                </a:solidFill>
                <a:latin typeface="Times New Roman" pitchFamily="18" charset="0"/>
                <a:cs typeface="Lotus" pitchFamily="2" charset="-78"/>
              </a:rPr>
              <a:t>R</a:t>
            </a:r>
            <a:r>
              <a:rPr lang="ar-SA" altLang="fa-IR" sz="2500" b="1" i="1">
                <a:solidFill>
                  <a:srgbClr val="CC0000"/>
                </a:solidFill>
                <a:latin typeface="Times New Roman" pitchFamily="18" charset="0"/>
                <a:cs typeface="Lotus" pitchFamily="2" charset="-78"/>
              </a:rPr>
              <a:t>  بر دو خط مفروض</a:t>
            </a:r>
            <a:endParaRPr lang="en-US" altLang="fa-IR" sz="2500" b="1" i="1">
              <a:solidFill>
                <a:srgbClr val="CC0000"/>
              </a:solidFill>
              <a:latin typeface="Times New Roman" pitchFamily="18" charset="0"/>
              <a:cs typeface="Lotus" pitchFamily="2" charset="-78"/>
            </a:endParaRPr>
          </a:p>
          <a:p>
            <a:pPr rtl="1"/>
            <a:endParaRPr lang="ar-SA" altLang="fa-IR" sz="2500" b="1" i="1">
              <a:solidFill>
                <a:srgbClr val="CC0000"/>
              </a:solidFill>
              <a:latin typeface="Times New Roman" pitchFamily="18" charset="0"/>
              <a:cs typeface="Lotus" pitchFamily="2" charset="-78"/>
            </a:endParaRPr>
          </a:p>
          <a:p>
            <a:pPr rtl="1"/>
            <a:r>
              <a:rPr lang="ar-SA" altLang="fa-IR" sz="2100" b="1">
                <a:solidFill>
                  <a:srgbClr val="3333FF"/>
                </a:solidFill>
                <a:latin typeface="Times New Roman" pitchFamily="18" charset="0"/>
                <a:cs typeface="Lotus" pitchFamily="2" charset="-78"/>
              </a:rPr>
              <a:t>مطابق با شكل           دو خط موازي با دو خط مفروض و به فاصله </a:t>
            </a:r>
            <a:r>
              <a:rPr lang="en-US" altLang="fa-IR" sz="2100" b="1">
                <a:solidFill>
                  <a:srgbClr val="3333FF"/>
                </a:solidFill>
                <a:latin typeface="Times New Roman" pitchFamily="18" charset="0"/>
                <a:cs typeface="Lotus" pitchFamily="2" charset="-78"/>
              </a:rPr>
              <a:t>R </a:t>
            </a:r>
            <a:r>
              <a:rPr lang="ar-SA" altLang="fa-IR" sz="2100" b="1">
                <a:solidFill>
                  <a:srgbClr val="3333FF"/>
                </a:solidFill>
                <a:latin typeface="Times New Roman" pitchFamily="18" charset="0"/>
                <a:cs typeface="Lotus" pitchFamily="2" charset="-78"/>
              </a:rPr>
              <a:t> شعاع دايره مفروض رسم نموده محل برخورد اين دو خط مركز دايره فوق مي باشد.</a:t>
            </a: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algn="l"/>
            <a:endParaRPr lang="en-US" altLang="fa-IR"/>
          </a:p>
        </p:txBody>
      </p:sp>
      <p:graphicFrame>
        <p:nvGraphicFramePr>
          <p:cNvPr id="25608" name="Object 8"/>
          <p:cNvGraphicFramePr>
            <a:graphicFrameLocks noGrp="1" noChangeAspect="1"/>
          </p:cNvGraphicFramePr>
          <p:nvPr>
            <p:ph/>
          </p:nvPr>
        </p:nvGraphicFramePr>
        <p:xfrm>
          <a:off x="1044575" y="3341688"/>
          <a:ext cx="7559675" cy="2392362"/>
        </p:xfrm>
        <a:graphic>
          <a:graphicData uri="http://schemas.openxmlformats.org/presentationml/2006/ole">
            <mc:AlternateContent xmlns:mc="http://schemas.openxmlformats.org/markup-compatibility/2006">
              <mc:Choice xmlns:v="urn:schemas-microsoft-com:vml" Requires="v">
                <p:oleObj spid="_x0000_s25613" name="AutoCAD Drawing" r:id="rId4" imgW="9220320" imgH="5019840" progId="AutoCAD.Drawing.17">
                  <p:embed/>
                </p:oleObj>
              </mc:Choice>
              <mc:Fallback>
                <p:oleObj name="AutoCAD Drawing" r:id="rId4" imgW="9220320" imgH="5019840" progId="AutoCAD.Drawing.17">
                  <p:embed/>
                  <p:pic>
                    <p:nvPicPr>
                      <p:cNvPr id="0" name="Object 8"/>
                      <p:cNvPicPr>
                        <a:picLocks noGrp="1" noChangeAspect="1" noChangeArrowheads="1"/>
                      </p:cNvPicPr>
                      <p:nvPr/>
                    </p:nvPicPr>
                    <p:blipFill>
                      <a:blip r:embed="rId5">
                        <a:extLst>
                          <a:ext uri="{28A0092B-C50C-407E-A947-70E740481C1C}">
                            <a14:useLocalDpi xmlns:a14="http://schemas.microsoft.com/office/drawing/2010/main" val="0"/>
                          </a:ext>
                        </a:extLst>
                      </a:blip>
                      <a:srcRect l="19368" t="37421" r="11497" b="22395"/>
                      <a:stretch>
                        <a:fillRect/>
                      </a:stretch>
                    </p:blipFill>
                    <p:spPr bwMode="auto">
                      <a:xfrm>
                        <a:off x="1044575" y="3341688"/>
                        <a:ext cx="7559675"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323850" y="549275"/>
            <a:ext cx="84899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a:latin typeface="Times New Roman" pitchFamily="18" charset="0"/>
              <a:cs typeface="Lotus" pitchFamily="2" charset="-78"/>
            </a:endParaRPr>
          </a:p>
          <a:p>
            <a:pPr rtl="1"/>
            <a:r>
              <a:rPr lang="fa-IR" altLang="fa-IR" sz="2500" b="1" i="1">
                <a:solidFill>
                  <a:srgbClr val="CC0000"/>
                </a:solidFill>
                <a:latin typeface="Times New Roman" pitchFamily="18" charset="0"/>
                <a:cs typeface="Lotus" pitchFamily="2" charset="-78"/>
              </a:rPr>
              <a:t>20</a:t>
            </a:r>
            <a:r>
              <a:rPr lang="ar-SA" altLang="fa-IR" sz="2500" b="1" i="1">
                <a:solidFill>
                  <a:srgbClr val="CC0000"/>
                </a:solidFill>
                <a:latin typeface="Times New Roman" pitchFamily="18" charset="0"/>
                <a:cs typeface="Lotus" pitchFamily="2" charset="-78"/>
              </a:rPr>
              <a:t>ـ مماس كردن دايره اي به شعاع </a:t>
            </a:r>
            <a:r>
              <a:rPr lang="en-US" altLang="fa-IR" sz="2500" b="1" i="1">
                <a:solidFill>
                  <a:srgbClr val="CC0000"/>
                </a:solidFill>
                <a:latin typeface="Times New Roman" pitchFamily="18" charset="0"/>
                <a:cs typeface="Lotus" pitchFamily="2" charset="-78"/>
              </a:rPr>
              <a:t>R</a:t>
            </a:r>
            <a:r>
              <a:rPr lang="ar-SA" altLang="fa-IR" sz="2500" b="1" i="1">
                <a:solidFill>
                  <a:srgbClr val="CC0000"/>
                </a:solidFill>
                <a:latin typeface="Times New Roman" pitchFamily="18" charset="0"/>
                <a:cs typeface="Lotus" pitchFamily="2" charset="-78"/>
              </a:rPr>
              <a:t>  بر دايره </a:t>
            </a:r>
            <a:r>
              <a:rPr lang="en-US" altLang="fa-IR" sz="2500" b="1" i="1">
                <a:solidFill>
                  <a:srgbClr val="CC0000"/>
                </a:solidFill>
                <a:latin typeface="Times New Roman" pitchFamily="18" charset="0"/>
                <a:cs typeface="Lotus" pitchFamily="2" charset="-78"/>
              </a:rPr>
              <a:t>O</a:t>
            </a:r>
            <a:r>
              <a:rPr lang="ar-SA" altLang="fa-IR" sz="2500" b="1" i="1">
                <a:solidFill>
                  <a:srgbClr val="CC0000"/>
                </a:solidFill>
                <a:latin typeface="Times New Roman" pitchFamily="18" charset="0"/>
                <a:cs typeface="Lotus" pitchFamily="2" charset="-78"/>
              </a:rPr>
              <a:t>  و نقطه مفروض </a:t>
            </a:r>
            <a:r>
              <a:rPr lang="en-US" altLang="fa-IR" sz="2500" b="1" i="1">
                <a:solidFill>
                  <a:srgbClr val="CC0000"/>
                </a:solidFill>
                <a:latin typeface="Times New Roman" pitchFamily="18" charset="0"/>
                <a:cs typeface="Lotus" pitchFamily="2" charset="-78"/>
              </a:rPr>
              <a:t>m</a:t>
            </a:r>
            <a:r>
              <a:rPr lang="ar-SA" altLang="fa-IR" sz="2500" b="1" i="1">
                <a:solidFill>
                  <a:srgbClr val="CC0000"/>
                </a:solidFill>
                <a:latin typeface="Times New Roman" pitchFamily="18" charset="0"/>
                <a:cs typeface="Lotus" pitchFamily="2" charset="-78"/>
              </a:rPr>
              <a:t>  واقع بر محيط دايره:</a:t>
            </a:r>
            <a:endParaRPr lang="fa-IR" altLang="fa-IR" sz="2500" b="1" i="1">
              <a:solidFill>
                <a:srgbClr val="CC0000"/>
              </a:solidFill>
              <a:latin typeface="Times New Roman" pitchFamily="18" charset="0"/>
              <a:cs typeface="Lotus" pitchFamily="2" charset="-78"/>
            </a:endParaRPr>
          </a:p>
          <a:p>
            <a:pPr rtl="1"/>
            <a:endParaRPr lang="ar-SA" altLang="fa-IR" sz="2500" b="1" i="1">
              <a:solidFill>
                <a:srgbClr val="CC0000"/>
              </a:solidFill>
              <a:latin typeface="Times New Roman" pitchFamily="18" charset="0"/>
              <a:cs typeface="Lotus" pitchFamily="2" charset="-78"/>
            </a:endParaRPr>
          </a:p>
          <a:p>
            <a:pPr rtl="1"/>
            <a:r>
              <a:rPr lang="ar-SA" altLang="fa-IR" sz="2100" b="1">
                <a:solidFill>
                  <a:srgbClr val="3333FF"/>
                </a:solidFill>
                <a:latin typeface="Times New Roman" pitchFamily="18" charset="0"/>
                <a:cs typeface="Lotus" pitchFamily="2" charset="-78"/>
              </a:rPr>
              <a:t>مطابق شكل           بسته به نوع مماس نقطه </a:t>
            </a:r>
            <a:r>
              <a:rPr lang="en-US" altLang="fa-IR" sz="2100" b="1">
                <a:solidFill>
                  <a:srgbClr val="3333FF"/>
                </a:solidFill>
                <a:latin typeface="Times New Roman" pitchFamily="18" charset="0"/>
                <a:cs typeface="Lotus" pitchFamily="2" charset="-78"/>
              </a:rPr>
              <a:t>m′</a:t>
            </a:r>
            <a:r>
              <a:rPr lang="ar-SA" altLang="fa-IR" sz="2100" b="1">
                <a:solidFill>
                  <a:srgbClr val="3333FF"/>
                </a:solidFill>
                <a:latin typeface="Times New Roman" pitchFamily="18" charset="0"/>
                <a:cs typeface="Lotus" pitchFamily="2" charset="-78"/>
              </a:rPr>
              <a:t>  را در امتداد </a:t>
            </a:r>
            <a:r>
              <a:rPr lang="en-US" altLang="fa-IR" sz="2100" b="1">
                <a:solidFill>
                  <a:srgbClr val="3333FF"/>
                </a:solidFill>
                <a:latin typeface="Times New Roman" pitchFamily="18" charset="0"/>
                <a:cs typeface="Lotus" pitchFamily="2" charset="-78"/>
              </a:rPr>
              <a:t>om</a:t>
            </a:r>
            <a:r>
              <a:rPr lang="ar-SA" altLang="fa-IR" sz="2100" b="1">
                <a:solidFill>
                  <a:srgbClr val="3333FF"/>
                </a:solidFill>
                <a:latin typeface="Times New Roman" pitchFamily="18" charset="0"/>
                <a:cs typeface="Lotus" pitchFamily="2" charset="-78"/>
              </a:rPr>
              <a:t>  به اندازه شعاع </a:t>
            </a:r>
            <a:r>
              <a:rPr lang="en-US" altLang="fa-IR" sz="2100" b="1">
                <a:solidFill>
                  <a:srgbClr val="3333FF"/>
                </a:solidFill>
                <a:latin typeface="Times New Roman" pitchFamily="18" charset="0"/>
                <a:cs typeface="Lotus" pitchFamily="2" charset="-78"/>
              </a:rPr>
              <a:t>R</a:t>
            </a:r>
            <a:r>
              <a:rPr lang="ar-SA" altLang="fa-IR" sz="2100" b="1">
                <a:solidFill>
                  <a:srgbClr val="3333FF"/>
                </a:solidFill>
                <a:latin typeface="Times New Roman" pitchFamily="18" charset="0"/>
                <a:cs typeface="Lotus" pitchFamily="2" charset="-78"/>
              </a:rPr>
              <a:t>  رسم نموده آنگاه دايره مفروض را رسم مي نماييم.</a:t>
            </a: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26629" name="Object 5"/>
          <p:cNvGraphicFramePr>
            <a:graphicFrameLocks noGrp="1" noChangeAspect="1"/>
          </p:cNvGraphicFramePr>
          <p:nvPr>
            <p:ph/>
          </p:nvPr>
        </p:nvGraphicFramePr>
        <p:xfrm>
          <a:off x="1330325" y="3789363"/>
          <a:ext cx="6842125" cy="2132012"/>
        </p:xfrm>
        <a:graphic>
          <a:graphicData uri="http://schemas.openxmlformats.org/presentationml/2006/ole">
            <mc:AlternateContent xmlns:mc="http://schemas.openxmlformats.org/markup-compatibility/2006">
              <mc:Choice xmlns:v="urn:schemas-microsoft-com:vml" Requires="v">
                <p:oleObj spid="_x0000_s2663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6743" t="37421" r="29881" b="32034"/>
                      <a:stretch>
                        <a:fillRect/>
                      </a:stretch>
                    </p:blipFill>
                    <p:spPr bwMode="auto">
                      <a:xfrm>
                        <a:off x="1330325" y="3789363"/>
                        <a:ext cx="6842125" cy="213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Rectangle 3"/>
          <p:cNvSpPr>
            <a:spLocks noChangeArrowheads="1"/>
          </p:cNvSpPr>
          <p:nvPr/>
        </p:nvSpPr>
        <p:spPr bwMode="auto">
          <a:xfrm>
            <a:off x="395288" y="260350"/>
            <a:ext cx="8280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endParaRPr lang="en-US" altLang="fa-IR" sz="2100">
              <a:latin typeface="Times New Roman" pitchFamily="18" charset="0"/>
              <a:cs typeface="Lotus" pitchFamily="2" charset="-78"/>
            </a:endParaRPr>
          </a:p>
          <a:p>
            <a:pPr algn="just" rtl="1"/>
            <a:r>
              <a:rPr lang="fa-IR" altLang="fa-IR" sz="2100" b="1">
                <a:solidFill>
                  <a:srgbClr val="CC0000"/>
                </a:solidFill>
                <a:latin typeface="Times New Roman" pitchFamily="18" charset="0"/>
                <a:cs typeface="Lotus" pitchFamily="2" charset="-78"/>
              </a:rPr>
              <a:t>2- توان درک نقشه های معماری و نيز ترسيم دقيق و درست آنها را تقويت می کنند و سرفصلهای زير را شامل می شوند:</a:t>
            </a:r>
            <a:endParaRPr lang="en-US" altLang="fa-IR" sz="2100" b="1">
              <a:solidFill>
                <a:srgbClr val="CC0000"/>
              </a:solidFill>
              <a:latin typeface="Times New Roman" pitchFamily="18" charset="0"/>
              <a:cs typeface="Lotus" pitchFamily="2" charset="-78"/>
            </a:endParaRPr>
          </a:p>
          <a:p>
            <a:pPr algn="just" rtl="1"/>
            <a:endParaRPr lang="fa-IR" altLang="fa-IR" sz="2100" b="1">
              <a:solidFill>
                <a:srgbClr val="CC0000"/>
              </a:solidFill>
              <a:latin typeface="Times New Roman" pitchFamily="18" charset="0"/>
              <a:cs typeface="Lotus" pitchFamily="2" charset="-78"/>
            </a:endParaRPr>
          </a:p>
          <a:p>
            <a:pPr algn="just" rtl="1"/>
            <a:r>
              <a:rPr lang="fa-IR" altLang="fa-IR" sz="2100" b="1">
                <a:solidFill>
                  <a:srgbClr val="3333FF"/>
                </a:solidFill>
                <a:latin typeface="Times New Roman" pitchFamily="18" charset="0"/>
                <a:cs typeface="Lotus" pitchFamily="2" charset="-78"/>
              </a:rPr>
              <a:t>- ترسيم خطوط موازی، شبکه، دواير و خطوط مماس، تقسيم خطوط، منحنی ها، عمود منصف نيمساز...</a:t>
            </a:r>
          </a:p>
          <a:p>
            <a:pPr algn="just" rtl="1"/>
            <a:r>
              <a:rPr lang="fa-IR" altLang="fa-IR" sz="2100" b="1">
                <a:solidFill>
                  <a:srgbClr val="3333FF"/>
                </a:solidFill>
                <a:latin typeface="Times New Roman" pitchFamily="18" charset="0"/>
                <a:cs typeface="Lotus" pitchFamily="2" charset="-78"/>
              </a:rPr>
              <a:t>- ترسيم اشکال متشابه در مقياسهای متفاوت</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ترسيم اشکال و انتقال، دوران و تکرار آنها</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ترسيم مناظر مايل از احجام و اشکال</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يافتن نمای مجهول</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درک نما و برش های افقی و عمودی از طريق تجربه روی احجام ساده تا پيچيده (پر و تو خالی)</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نقشه خوانی</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نسخه برداری از روی نقشه های پُرکار</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کامل نمودن نقشه های ناقص</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يافتن و تکميل و ترسيم مقاطع جديد از روی نما و نقشه های ارائه شده</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ترسيم کامل نقشه، نما و برشهای يک ساختمان</a:t>
            </a:r>
            <a:r>
              <a:rPr lang="en-US" altLang="fa-IR" sz="2100" b="1">
                <a:solidFill>
                  <a:srgbClr val="3333FF"/>
                </a:solidFill>
                <a:latin typeface="Times New Roman" pitchFamily="18" charset="0"/>
                <a:cs typeface="Lotus" pitchFamily="2" charset="-78"/>
              </a:rPr>
              <a:t>.</a:t>
            </a:r>
          </a:p>
          <a:p>
            <a:pPr algn="just" rtl="1"/>
            <a:r>
              <a:rPr lang="fa-IR" altLang="fa-IR" sz="2100" b="1">
                <a:solidFill>
                  <a:srgbClr val="3333FF"/>
                </a:solidFill>
                <a:latin typeface="Times New Roman" pitchFamily="18" charset="0"/>
                <a:cs typeface="Lotus" pitchFamily="2" charset="-78"/>
              </a:rPr>
              <a:t>- ترسيم مناظر مايل و برشهای سه بعدی از يک ساختمان</a:t>
            </a:r>
            <a:r>
              <a:rPr lang="en-US" altLang="fa-IR" sz="2100" b="1">
                <a:solidFill>
                  <a:srgbClr val="3333FF"/>
                </a:solidFill>
                <a:latin typeface="Times New Roman" pitchFamily="18" charset="0"/>
                <a:cs typeface="Lotus" pitchFamily="2" charset="-78"/>
              </a:rPr>
              <a:t>.</a:t>
            </a:r>
          </a:p>
          <a:p>
            <a:pPr algn="l"/>
            <a:endParaRPr lang="en-US" altLang="fa-IR" sz="2100" b="1">
              <a:solidFill>
                <a:srgbClr val="3333FF"/>
              </a:solidFill>
              <a:cs typeface="Lotus" pitchFamily="2" charset="-7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611188" y="549275"/>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solidFill>
                <a:srgbClr val="CC0000"/>
              </a:solidFill>
              <a:latin typeface="Times New Roman" pitchFamily="18" charset="0"/>
              <a:cs typeface="Lotus" pitchFamily="2" charset="-78"/>
            </a:endParaRPr>
          </a:p>
          <a:p>
            <a:pPr algn="justLow" rtl="1"/>
            <a:r>
              <a:rPr lang="fa-IR" altLang="fa-IR" sz="2500" b="1" i="1">
                <a:solidFill>
                  <a:srgbClr val="CC0000"/>
                </a:solidFill>
                <a:latin typeface="Times New Roman" pitchFamily="18" charset="0"/>
                <a:cs typeface="Lotus" pitchFamily="2" charset="-78"/>
              </a:rPr>
              <a:t>21ـ </a:t>
            </a:r>
            <a:r>
              <a:rPr lang="ar-SA" altLang="fa-IR" sz="2500" b="1" i="1">
                <a:solidFill>
                  <a:srgbClr val="CC0000"/>
                </a:solidFill>
                <a:latin typeface="Times New Roman" pitchFamily="18" charset="0"/>
                <a:cs typeface="Lotus" pitchFamily="2" charset="-78"/>
              </a:rPr>
              <a:t>مماس بر خط و دايره مفروض توسط دايره اي با شعاع </a:t>
            </a:r>
            <a:r>
              <a:rPr lang="en-US" altLang="fa-IR" sz="2500" b="1" i="1">
                <a:solidFill>
                  <a:srgbClr val="CC0000"/>
                </a:solidFill>
                <a:latin typeface="Times New Roman" pitchFamily="18" charset="0"/>
                <a:cs typeface="Lotus" pitchFamily="2" charset="-78"/>
              </a:rPr>
              <a:t>R </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مطابق شكل             و بسته به نوع مماس مي توان با جمع كردن و يا كم كردن در شعاع دايره و پيدا كردن محل تقاطع دايره جديد با خط موازي خط مفروض به اندازه </a:t>
            </a:r>
            <a:r>
              <a:rPr lang="en-US" altLang="fa-IR" sz="2100" b="1">
                <a:solidFill>
                  <a:srgbClr val="3333FF"/>
                </a:solidFill>
                <a:latin typeface="Times New Roman" pitchFamily="18" charset="0"/>
                <a:cs typeface="Lotus" pitchFamily="2" charset="-78"/>
              </a:rPr>
              <a:t>R</a:t>
            </a:r>
            <a:r>
              <a:rPr lang="ar-SA" altLang="fa-IR" sz="2100" b="1">
                <a:solidFill>
                  <a:srgbClr val="3333FF"/>
                </a:solidFill>
                <a:latin typeface="Times New Roman" pitchFamily="18" charset="0"/>
                <a:cs typeface="Lotus" pitchFamily="2" charset="-78"/>
              </a:rPr>
              <a:t>  مي توان مرمز دايره مماس را پيدا نمود و با شعاع </a:t>
            </a:r>
            <a:r>
              <a:rPr lang="en-US" altLang="fa-IR" sz="2100" b="1">
                <a:solidFill>
                  <a:srgbClr val="3333FF"/>
                </a:solidFill>
                <a:latin typeface="Times New Roman" pitchFamily="18" charset="0"/>
                <a:cs typeface="Lotus" pitchFamily="2" charset="-78"/>
              </a:rPr>
              <a:t>R</a:t>
            </a:r>
            <a:r>
              <a:rPr lang="ar-SA" altLang="fa-IR" sz="2100" b="1">
                <a:solidFill>
                  <a:srgbClr val="3333FF"/>
                </a:solidFill>
                <a:latin typeface="Times New Roman" pitchFamily="18" charset="0"/>
                <a:cs typeface="Lotus" pitchFamily="2" charset="-78"/>
              </a:rPr>
              <a:t>  اين دايره را رسم كرد.</a:t>
            </a:r>
          </a:p>
          <a:p>
            <a:pPr algn="justLow"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algn="l"/>
            <a:endParaRPr lang="en-US" altLang="fa-IR"/>
          </a:p>
        </p:txBody>
      </p:sp>
      <p:graphicFrame>
        <p:nvGraphicFramePr>
          <p:cNvPr id="27653" name="Object 5"/>
          <p:cNvGraphicFramePr>
            <a:graphicFrameLocks noGrp="1" noChangeAspect="1"/>
          </p:cNvGraphicFramePr>
          <p:nvPr>
            <p:ph/>
          </p:nvPr>
        </p:nvGraphicFramePr>
        <p:xfrm>
          <a:off x="971550" y="3508375"/>
          <a:ext cx="7488238" cy="2152650"/>
        </p:xfrm>
        <a:graphic>
          <a:graphicData uri="http://schemas.openxmlformats.org/presentationml/2006/ole">
            <mc:AlternateContent xmlns:mc="http://schemas.openxmlformats.org/markup-compatibility/2006">
              <mc:Choice xmlns:v="urn:schemas-microsoft-com:vml" Requires="v">
                <p:oleObj spid="_x0000_s2765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384" t="35826" r="23746" b="30440"/>
                      <a:stretch>
                        <a:fillRect/>
                      </a:stretch>
                    </p:blipFill>
                    <p:spPr bwMode="auto">
                      <a:xfrm>
                        <a:off x="971550" y="3508375"/>
                        <a:ext cx="7488238"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617538" y="620713"/>
            <a:ext cx="79867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latin typeface="Times New Roman" pitchFamily="18" charset="0"/>
              <a:cs typeface="Lotus" pitchFamily="2" charset="-78"/>
            </a:endParaRPr>
          </a:p>
          <a:p>
            <a:pPr rtl="1"/>
            <a:r>
              <a:rPr lang="fa-IR" altLang="fa-IR" sz="2500" b="1" i="1">
                <a:solidFill>
                  <a:srgbClr val="CC0000"/>
                </a:solidFill>
                <a:latin typeface="Times New Roman" pitchFamily="18" charset="0"/>
                <a:cs typeface="Lotus" pitchFamily="2" charset="-78"/>
              </a:rPr>
              <a:t>22</a:t>
            </a:r>
            <a:r>
              <a:rPr lang="ar-SA" altLang="fa-IR" sz="2500" b="1" i="1">
                <a:solidFill>
                  <a:srgbClr val="CC0000"/>
                </a:solidFill>
                <a:latin typeface="Times New Roman" pitchFamily="18" charset="0"/>
                <a:cs typeface="Lotus" pitchFamily="2" charset="-78"/>
              </a:rPr>
              <a:t>ـ مماس بر دو دايره مفروض توسط دايره اي به شعاع </a:t>
            </a:r>
            <a:r>
              <a:rPr lang="en-US" altLang="fa-IR" sz="2500" b="1" i="1">
                <a:solidFill>
                  <a:srgbClr val="CC0000"/>
                </a:solidFill>
                <a:latin typeface="Times New Roman" pitchFamily="18" charset="0"/>
                <a:cs typeface="Lotus" pitchFamily="2" charset="-78"/>
              </a:rPr>
              <a:t>R</a:t>
            </a:r>
            <a:r>
              <a:rPr lang="en-US" altLang="fa-IR" sz="2500" b="1" i="1">
                <a:latin typeface="Times New Roman" pitchFamily="18" charset="0"/>
                <a:cs typeface="Lotus" pitchFamily="2" charset="-78"/>
              </a:rPr>
              <a:t> </a:t>
            </a:r>
            <a:endParaRPr lang="fa-IR" altLang="fa-IR" sz="2500" b="1" i="1">
              <a:latin typeface="Times New Roman" pitchFamily="18" charset="0"/>
              <a:cs typeface="Lotus" pitchFamily="2" charset="-78"/>
            </a:endParaRPr>
          </a:p>
          <a:p>
            <a:pPr rtl="1"/>
            <a:endParaRPr lang="en-US" altLang="fa-IR" sz="2500" b="1" i="1">
              <a:latin typeface="Times New Roman" pitchFamily="18" charset="0"/>
              <a:cs typeface="Lotus" pitchFamily="2" charset="-78"/>
            </a:endParaRPr>
          </a:p>
          <a:p>
            <a:pPr rtl="1"/>
            <a:r>
              <a:rPr lang="ar-SA" altLang="fa-IR" sz="2100" b="1">
                <a:solidFill>
                  <a:srgbClr val="3333FF"/>
                </a:solidFill>
                <a:latin typeface="Times New Roman" pitchFamily="18" charset="0"/>
                <a:cs typeface="Lotus" pitchFamily="2" charset="-78"/>
              </a:rPr>
              <a:t>مطابق با شكل               مي توان براي رسم مماس هاي داخلي يا خارجي دو دايره مفروض دايره اي به شعاع </a:t>
            </a:r>
            <a:r>
              <a:rPr lang="en-US" altLang="fa-IR" sz="2100" b="1">
                <a:solidFill>
                  <a:srgbClr val="3333FF"/>
                </a:solidFill>
                <a:latin typeface="Times New Roman" pitchFamily="18" charset="0"/>
                <a:cs typeface="Lotus" pitchFamily="2" charset="-78"/>
              </a:rPr>
              <a:t>R</a:t>
            </a:r>
            <a:r>
              <a:rPr lang="ar-SA" altLang="fa-IR" sz="2100" b="1">
                <a:solidFill>
                  <a:srgbClr val="3333FF"/>
                </a:solidFill>
                <a:latin typeface="Times New Roman" pitchFamily="18" charset="0"/>
                <a:cs typeface="Lotus" pitchFamily="2" charset="-78"/>
              </a:rPr>
              <a:t>  رسم نمود.</a:t>
            </a:r>
          </a:p>
          <a:p>
            <a:pPr rtl="1"/>
            <a:endParaRPr lang="en-US" altLang="fa-IR" sz="2100" b="1">
              <a:solidFill>
                <a:srgbClr val="3333FF"/>
              </a:solidFill>
              <a:latin typeface="Times New Roman" pitchFamily="18" charset="0"/>
              <a:cs typeface="Lotus" pitchFamily="2" charset="-78"/>
            </a:endParaRPr>
          </a:p>
          <a:p>
            <a:pPr rtl="1"/>
            <a:endParaRPr lang="en-US"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28677" name="Object 5"/>
          <p:cNvGraphicFramePr>
            <a:graphicFrameLocks noGrp="1" noChangeAspect="1"/>
          </p:cNvGraphicFramePr>
          <p:nvPr>
            <p:ph/>
          </p:nvPr>
        </p:nvGraphicFramePr>
        <p:xfrm>
          <a:off x="1042988" y="2349500"/>
          <a:ext cx="4105275" cy="4038600"/>
        </p:xfrm>
        <a:graphic>
          <a:graphicData uri="http://schemas.openxmlformats.org/presentationml/2006/ole">
            <mc:AlternateContent xmlns:mc="http://schemas.openxmlformats.org/markup-compatibility/2006">
              <mc:Choice xmlns:v="urn:schemas-microsoft-com:vml" Requires="v">
                <p:oleObj spid="_x0000_s2868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30984" t="26187" r="35995" b="14148"/>
                      <a:stretch>
                        <a:fillRect/>
                      </a:stretch>
                    </p:blipFill>
                    <p:spPr bwMode="auto">
                      <a:xfrm>
                        <a:off x="1042988" y="2349500"/>
                        <a:ext cx="41052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p:cNvSpPr>
            <a:spLocks noChangeArrowheads="1"/>
          </p:cNvSpPr>
          <p:nvPr/>
        </p:nvSpPr>
        <p:spPr bwMode="auto">
          <a:xfrm>
            <a:off x="611188" y="1052513"/>
            <a:ext cx="78486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Low" rtl="1"/>
            <a:r>
              <a:rPr lang="fa-IR" altLang="fa-IR" sz="2500" b="1" i="1">
                <a:solidFill>
                  <a:srgbClr val="CC0000"/>
                </a:solidFill>
                <a:cs typeface="Lotus" pitchFamily="2" charset="-78"/>
              </a:rPr>
              <a:t>تمرين زير را ربه راهنمای رسم در کاغذ 70*50 بوسيله راپيد 2/0 و 5/0 </a:t>
            </a:r>
          </a:p>
          <a:p>
            <a:pPr algn="justLow" rtl="1"/>
            <a:r>
              <a:rPr lang="fa-IR" altLang="fa-IR" sz="2500" b="1" i="1">
                <a:solidFill>
                  <a:srgbClr val="CC0000"/>
                </a:solidFill>
                <a:cs typeface="Lotus" pitchFamily="2" charset="-78"/>
              </a:rPr>
              <a:t>ترسيم نمائيد.</a:t>
            </a:r>
            <a:endParaRPr lang="en-US" altLang="fa-IR" sz="2500" b="1" i="1">
              <a:solidFill>
                <a:srgbClr val="CC0000"/>
              </a:solidFill>
              <a:cs typeface="Lotus"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99" name="Picture 3" descr="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3975" y="477838"/>
            <a:ext cx="4210050" cy="5759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3" descr="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513" y="1733550"/>
            <a:ext cx="8529637" cy="3238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7" name="Picture 3" descr="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313" y="476250"/>
            <a:ext cx="4214812" cy="5757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1" name="Picture 3" descr="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313" y="1917700"/>
            <a:ext cx="8580437" cy="2879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1476375" y="-674688"/>
            <a:ext cx="6515100" cy="400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rtl="1"/>
            <a:endParaRPr lang="en-US" altLang="fa-IR" sz="2400" i="1">
              <a:latin typeface="Times New Roman" pitchFamily="18" charset="0"/>
              <a:cs typeface="Mitra" charset="-78"/>
            </a:endParaRPr>
          </a:p>
          <a:p>
            <a:pPr algn="ctr" rtl="1"/>
            <a:endParaRPr lang="en-US" altLang="fa-IR" sz="2400" i="1">
              <a:latin typeface="Times New Roman" pitchFamily="18" charset="0"/>
              <a:cs typeface="Mitra" charset="-78"/>
            </a:endParaRPr>
          </a:p>
          <a:p>
            <a:pPr algn="ctr" rtl="1"/>
            <a:endParaRPr lang="en-US" altLang="fa-IR" sz="6000" i="1">
              <a:latin typeface="Times New Roman" pitchFamily="18" charset="0"/>
              <a:cs typeface="Mitra" charset="-78"/>
            </a:endParaRPr>
          </a:p>
          <a:p>
            <a:pPr algn="ctr" rtl="1"/>
            <a:endParaRPr lang="en-US" altLang="fa-IR" sz="6000" i="1">
              <a:latin typeface="Times New Roman" pitchFamily="18" charset="0"/>
              <a:cs typeface="Mitra" charset="-78"/>
            </a:endParaRPr>
          </a:p>
          <a:p>
            <a:pPr algn="ctr" rtl="1"/>
            <a:r>
              <a:rPr lang="fa-IR" altLang="fa-IR" sz="6000" i="1">
                <a:solidFill>
                  <a:srgbClr val="FF6600"/>
                </a:solidFill>
                <a:latin typeface="Times New Roman" pitchFamily="18" charset="0"/>
                <a:cs typeface="Mitra" charset="-78"/>
              </a:rPr>
              <a:t>بخش 3</a:t>
            </a:r>
          </a:p>
          <a:p>
            <a:pPr algn="ctr" rtl="1"/>
            <a:endParaRPr lang="en-US" altLang="fa-IR" sz="6000" i="1">
              <a:solidFill>
                <a:srgbClr val="FF6600"/>
              </a:solidFill>
              <a:latin typeface="Times New Roman" pitchFamily="18" charset="0"/>
              <a:cs typeface="Mitra" charset="-78"/>
            </a:endParaRPr>
          </a:p>
          <a:p>
            <a:pPr algn="ctr" rtl="1"/>
            <a:r>
              <a:rPr lang="fa-IR" altLang="fa-IR" sz="6000" i="1">
                <a:solidFill>
                  <a:srgbClr val="FF6600"/>
                </a:solidFill>
                <a:latin typeface="Times New Roman" pitchFamily="18" charset="0"/>
                <a:cs typeface="Mitra" charset="-78"/>
              </a:rPr>
              <a:t>رسم </a:t>
            </a:r>
            <a:r>
              <a:rPr lang="ar-SA" altLang="fa-IR" sz="6000" i="1">
                <a:solidFill>
                  <a:srgbClr val="FF6600"/>
                </a:solidFill>
                <a:latin typeface="Times New Roman" pitchFamily="18" charset="0"/>
                <a:cs typeface="Mitra" charset="-78"/>
              </a:rPr>
              <a:t>تص</a:t>
            </a:r>
            <a:r>
              <a:rPr lang="fa-IR" altLang="fa-IR" sz="6000" i="1">
                <a:solidFill>
                  <a:srgbClr val="FF6600"/>
                </a:solidFill>
                <a:latin typeface="Times New Roman" pitchFamily="18" charset="0"/>
                <a:cs typeface="Mitra" charset="-78"/>
              </a:rPr>
              <a:t>ا</a:t>
            </a:r>
            <a:r>
              <a:rPr lang="ar-SA" altLang="fa-IR" sz="6000" i="1">
                <a:solidFill>
                  <a:srgbClr val="FF6600"/>
                </a:solidFill>
                <a:latin typeface="Times New Roman" pitchFamily="18" charset="0"/>
                <a:cs typeface="Mitra" charset="-78"/>
              </a:rPr>
              <a:t>وير </a:t>
            </a:r>
            <a:r>
              <a:rPr lang="fa-IR" altLang="fa-IR" sz="6000" i="1">
                <a:solidFill>
                  <a:srgbClr val="FF6600"/>
                </a:solidFill>
                <a:latin typeface="Times New Roman" pitchFamily="18" charset="0"/>
                <a:cs typeface="Mitra" charset="-78"/>
              </a:rPr>
              <a:t>احجام</a:t>
            </a:r>
          </a:p>
          <a:p>
            <a:pPr rtl="1"/>
            <a:endParaRPr lang="en-US" altLang="fa-IR" sz="6000" i="1">
              <a:solidFill>
                <a:srgbClr val="FF6600"/>
              </a:solidFill>
              <a:latin typeface="Times New Roman" pitchFamily="18" charset="0"/>
              <a:cs typeface="Lotus" pitchFamily="2" charset="-78"/>
            </a:endParaRPr>
          </a:p>
          <a:p>
            <a:pPr rtl="1"/>
            <a:endParaRPr lang="en-US" altLang="fa-IR" sz="6000" i="1">
              <a:latin typeface="Times New Roman" pitchFamily="18" charset="0"/>
              <a:cs typeface="Lotus" pitchFamily="2" charset="-78"/>
            </a:endParaRPr>
          </a:p>
          <a:p>
            <a:pPr algn="l"/>
            <a:endParaRPr lang="en-US" altLang="fa-IR" sz="6000" i="1"/>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617538" y="836613"/>
            <a:ext cx="79867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اشكال از طريق تصويري كه در صفحه ها ايجاد مي كند معرفي مي نمايند براي رسم تصوير هر جسم از نقاط آن بر صفحه تصوير عمود رسم مي كنيم.</a:t>
            </a:r>
          </a:p>
          <a:p>
            <a:pPr algn="justLow" rtl="1"/>
            <a:r>
              <a:rPr lang="ar-SA" altLang="fa-IR" sz="2100" b="1">
                <a:solidFill>
                  <a:srgbClr val="3333FF"/>
                </a:solidFill>
                <a:latin typeface="Times New Roman" pitchFamily="18" charset="0"/>
                <a:cs typeface="Lotus" pitchFamily="2" charset="-78"/>
              </a:rPr>
              <a:t>اگر نقطه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بين ناظر و صفحه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قرار گيرد و شعاعي از آن نقطه بگذرد و بر صفحه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عمود باشد  محل برخورد اين شعاع بر صفحه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نقطه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مي باشد كه اين نقطه تصوير نقطه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بر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است.</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l"/>
            <a:endParaRPr lang="en-US" altLang="fa-IR"/>
          </a:p>
        </p:txBody>
      </p:sp>
      <p:graphicFrame>
        <p:nvGraphicFramePr>
          <p:cNvPr id="30725" name="Object 5"/>
          <p:cNvGraphicFramePr>
            <a:graphicFrameLocks noGrp="1" noChangeAspect="1"/>
          </p:cNvGraphicFramePr>
          <p:nvPr>
            <p:ph/>
          </p:nvPr>
        </p:nvGraphicFramePr>
        <p:xfrm>
          <a:off x="755650" y="3157538"/>
          <a:ext cx="7848600" cy="2576512"/>
        </p:xfrm>
        <a:graphic>
          <a:graphicData uri="http://schemas.openxmlformats.org/presentationml/2006/ole">
            <mc:AlternateContent xmlns:mc="http://schemas.openxmlformats.org/markup-compatibility/2006">
              <mc:Choice xmlns:v="urn:schemas-microsoft-com:vml" Requires="v">
                <p:oleObj spid="_x0000_s3073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9368" t="34195" r="21991" b="30440"/>
                      <a:stretch>
                        <a:fillRect/>
                      </a:stretch>
                    </p:blipFill>
                    <p:spPr bwMode="auto">
                      <a:xfrm>
                        <a:off x="755650" y="3157538"/>
                        <a:ext cx="7848600" cy="25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617538" y="908050"/>
            <a:ext cx="79152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اگر تصوير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بر روي صفحه تصوير </a:t>
            </a:r>
            <a:r>
              <a:rPr lang="en-US" altLang="fa-IR" sz="2100" b="1">
                <a:solidFill>
                  <a:srgbClr val="3333FF"/>
                </a:solidFill>
                <a:latin typeface="Times New Roman" pitchFamily="18" charset="0"/>
                <a:cs typeface="Lotus" pitchFamily="2" charset="-78"/>
              </a:rPr>
              <a:t>P </a:t>
            </a:r>
            <a:r>
              <a:rPr lang="fa-IR" altLang="fa-IR" sz="2100" b="1">
                <a:solidFill>
                  <a:srgbClr val="3333FF"/>
                </a:solidFill>
                <a:latin typeface="Times New Roman" pitchFamily="18" charset="0"/>
                <a:cs typeface="Lotus" pitchFamily="2" charset="-78"/>
              </a:rPr>
              <a:t>را</a:t>
            </a:r>
            <a:r>
              <a:rPr lang="ar-SA" altLang="fa-IR" sz="2100" b="1">
                <a:solidFill>
                  <a:srgbClr val="3333FF"/>
                </a:solidFill>
                <a:latin typeface="Times New Roman" pitchFamily="18" charset="0"/>
                <a:cs typeface="Lotus" pitchFamily="2" charset="-78"/>
              </a:rPr>
              <a:t> بخواهيم كافي است تصوير نقطه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را بر صفحه تصوير پيدا كنيم بدين ترتيب كه از نقاط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 و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بر صفحه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عمود رسم مي </a:t>
            </a:r>
            <a:r>
              <a:rPr lang="fa-IR" altLang="fa-IR" sz="2100" b="1">
                <a:solidFill>
                  <a:srgbClr val="3333FF"/>
                </a:solidFill>
                <a:latin typeface="Times New Roman" pitchFamily="18" charset="0"/>
                <a:cs typeface="Lotus" pitchFamily="2" charset="-78"/>
              </a:rPr>
              <a:t>كني</a:t>
            </a:r>
            <a:r>
              <a:rPr lang="ar-SA" altLang="fa-IR" sz="2100" b="1">
                <a:solidFill>
                  <a:srgbClr val="3333FF"/>
                </a:solidFill>
                <a:latin typeface="Times New Roman" pitchFamily="18" charset="0"/>
                <a:cs typeface="Lotus" pitchFamily="2" charset="-78"/>
              </a:rPr>
              <a:t>م و پاي عمودها را </a:t>
            </a:r>
            <a:r>
              <a:rPr lang="en-US" altLang="fa-IR" sz="2100" b="1">
                <a:solidFill>
                  <a:srgbClr val="3333FF"/>
                </a:solidFill>
                <a:latin typeface="Times New Roman" pitchFamily="18" charset="0"/>
                <a:cs typeface="Lotus" pitchFamily="2" charset="-78"/>
              </a:rPr>
              <a:t>b</a:t>
            </a:r>
            <a:r>
              <a:rPr lang="ar-SA" altLang="fa-IR" sz="2100" b="1">
                <a:solidFill>
                  <a:srgbClr val="3333FF"/>
                </a:solidFill>
                <a:latin typeface="Times New Roman" pitchFamily="18" charset="0"/>
                <a:cs typeface="Lotus" pitchFamily="2" charset="-78"/>
              </a:rPr>
              <a:t>و</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مي </a:t>
            </a:r>
            <a:r>
              <a:rPr lang="fa-IR" altLang="fa-IR" sz="2100" b="1">
                <a:solidFill>
                  <a:srgbClr val="3333FF"/>
                </a:solidFill>
                <a:latin typeface="Times New Roman" pitchFamily="18" charset="0"/>
                <a:cs typeface="Lotus" pitchFamily="2" charset="-78"/>
              </a:rPr>
              <a:t>نامي</a:t>
            </a:r>
            <a:r>
              <a:rPr lang="ar-SA" altLang="fa-IR" sz="2100" b="1">
                <a:solidFill>
                  <a:srgbClr val="3333FF"/>
                </a:solidFill>
                <a:latin typeface="Times New Roman" pitchFamily="18" charset="0"/>
                <a:cs typeface="Lotus" pitchFamily="2" charset="-78"/>
              </a:rPr>
              <a:t>م با وصل كردن اين دو نقطه تصوير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بر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خط </a:t>
            </a:r>
            <a:r>
              <a:rPr lang="en-US" altLang="fa-IR" sz="2100" b="1">
                <a:solidFill>
                  <a:srgbClr val="3333FF"/>
                </a:solidFill>
                <a:latin typeface="Times New Roman" pitchFamily="18" charset="0"/>
                <a:cs typeface="Lotus" pitchFamily="2" charset="-78"/>
              </a:rPr>
              <a:t>ab</a:t>
            </a:r>
            <a:r>
              <a:rPr lang="ar-SA" altLang="fa-IR" sz="2100" b="1">
                <a:solidFill>
                  <a:srgbClr val="3333FF"/>
                </a:solidFill>
                <a:latin typeface="Times New Roman" pitchFamily="18" charset="0"/>
                <a:cs typeface="Lotus" pitchFamily="2" charset="-78"/>
              </a:rPr>
              <a:t>  مي باشد.</a:t>
            </a:r>
          </a:p>
          <a:p>
            <a:pPr algn="justLow" rtl="1"/>
            <a:endParaRPr lang="en-US" altLang="fa-IR" sz="2100" b="1">
              <a:solidFill>
                <a:srgbClr val="3333FF"/>
              </a:solidFill>
              <a:latin typeface="Times New Roman" pitchFamily="18" charset="0"/>
              <a:cs typeface="Lotus" pitchFamily="2" charset="-78"/>
            </a:endParaRPr>
          </a:p>
          <a:p>
            <a:pPr algn="l"/>
            <a:endParaRPr lang="en-US" altLang="fa-IR" b="1">
              <a:solidFill>
                <a:srgbClr val="3333FF"/>
              </a:solidFill>
            </a:endParaRPr>
          </a:p>
        </p:txBody>
      </p:sp>
      <p:graphicFrame>
        <p:nvGraphicFramePr>
          <p:cNvPr id="31751" name="Object 7"/>
          <p:cNvGraphicFramePr>
            <a:graphicFrameLocks noGrp="1" noChangeAspect="1"/>
          </p:cNvGraphicFramePr>
          <p:nvPr>
            <p:ph/>
          </p:nvPr>
        </p:nvGraphicFramePr>
        <p:xfrm>
          <a:off x="1979613" y="3213100"/>
          <a:ext cx="2808287" cy="2808288"/>
        </p:xfrm>
        <a:graphic>
          <a:graphicData uri="http://schemas.openxmlformats.org/presentationml/2006/ole">
            <mc:AlternateContent xmlns:mc="http://schemas.openxmlformats.org/markup-compatibility/2006">
              <mc:Choice xmlns:v="urn:schemas-microsoft-com:vml" Requires="v">
                <p:oleObj spid="_x0000_s31757" name="AutoCAD Drawing" r:id="rId4" imgW="9220320" imgH="5019840" progId="AutoCAD.Drawing.17">
                  <p:embed/>
                </p:oleObj>
              </mc:Choice>
              <mc:Fallback>
                <p:oleObj name="AutoCAD Drawing" r:id="rId4" imgW="9220320" imgH="5019840" progId="AutoCAD.Drawing.17">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l="38618" t="27782" r="27257" b="9532"/>
                      <a:stretch>
                        <a:fillRect/>
                      </a:stretch>
                    </p:blipFill>
                    <p:spPr bwMode="auto">
                      <a:xfrm>
                        <a:off x="1979613" y="3213100"/>
                        <a:ext cx="2808287"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19" name="Rectangle 3"/>
          <p:cNvSpPr>
            <a:spLocks noChangeArrowheads="1"/>
          </p:cNvSpPr>
          <p:nvPr/>
        </p:nvSpPr>
        <p:spPr bwMode="auto">
          <a:xfrm>
            <a:off x="388938" y="823913"/>
            <a:ext cx="8504237"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spcBef>
                <a:spcPts val="1200"/>
              </a:spcBef>
              <a:spcAft>
                <a:spcPts val="300"/>
              </a:spcAft>
            </a:pPr>
            <a:r>
              <a:rPr lang="fa-IR" altLang="fa-IR" sz="2500" b="1">
                <a:solidFill>
                  <a:srgbClr val="CC0000"/>
                </a:solidFill>
                <a:cs typeface="Lotus" pitchFamily="2" charset="-78"/>
              </a:rPr>
              <a:t>مقدمه:</a:t>
            </a:r>
            <a:endParaRPr lang="en-US" altLang="fa-IR" sz="2500" b="1">
              <a:solidFill>
                <a:srgbClr val="CC0000"/>
              </a:solidFill>
              <a:cs typeface="Lotus" pitchFamily="2" charset="-78"/>
            </a:endParaRPr>
          </a:p>
          <a:p>
            <a:pPr algn="justLow" rtl="1">
              <a:spcBef>
                <a:spcPts val="1200"/>
              </a:spcBef>
              <a:spcAft>
                <a:spcPts val="300"/>
              </a:spcAft>
            </a:pPr>
            <a:endParaRPr lang="en-US" altLang="fa-IR" sz="2500" b="1">
              <a:solidFill>
                <a:srgbClr val="CC0000"/>
              </a:solidFill>
              <a:cs typeface="Lotus" pitchFamily="2" charset="-78"/>
            </a:endParaRPr>
          </a:p>
          <a:p>
            <a:pPr algn="justLow" rtl="1">
              <a:spcBef>
                <a:spcPts val="1200"/>
              </a:spcBef>
              <a:spcAft>
                <a:spcPts val="300"/>
              </a:spcAft>
            </a:pPr>
            <a:r>
              <a:rPr lang="fa-IR" altLang="fa-IR" sz="2100" b="1">
                <a:solidFill>
                  <a:srgbClr val="3333FF"/>
                </a:solidFill>
                <a:latin typeface="Times New Roman" pitchFamily="18" charset="0"/>
                <a:cs typeface="Lotus" pitchFamily="2" charset="-78"/>
              </a:rPr>
              <a:t>آثار معماری گذشته به ويژه آنهايي که بيانگر تمدنهای عظيم بشری هستند نشان دهندة بکارگيری عمق وسيع هندسه در طراحی بنا بوده اند بصورتيکه بناهای عظيم و مانـدگـار دوران گذشتـه، خود را مقيـد به هنـدسه مطلـق نمـوده و به خاطـر رعايـت</a:t>
            </a:r>
          </a:p>
          <a:p>
            <a:pPr algn="justLow" rtl="1"/>
            <a:r>
              <a:rPr lang="fa-IR" altLang="fa-IR" sz="2100" b="1">
                <a:solidFill>
                  <a:srgbClr val="3333FF"/>
                </a:solidFill>
                <a:latin typeface="Times New Roman" pitchFamily="18" charset="0"/>
                <a:cs typeface="Lotus" pitchFamily="2" charset="-78"/>
              </a:rPr>
              <a:t>جنبـه هـای نظـم (بـه ويـژه تقـارن) بـسيـاری از بنـاهـای ديـگـر معمـاری را پشـت</a:t>
            </a:r>
          </a:p>
          <a:p>
            <a:pPr algn="justLow" rtl="1"/>
            <a:r>
              <a:rPr lang="fa-IR" altLang="fa-IR" sz="2100" b="1">
                <a:solidFill>
                  <a:srgbClr val="3333FF"/>
                </a:solidFill>
                <a:latin typeface="Times New Roman" pitchFamily="18" charset="0"/>
                <a:cs typeface="Lotus" pitchFamily="2" charset="-78"/>
              </a:rPr>
              <a:t> سر گذاشته اند.</a:t>
            </a:r>
          </a:p>
          <a:p>
            <a:pPr algn="justLow" rtl="1"/>
            <a:r>
              <a:rPr lang="fa-IR" altLang="fa-IR" sz="2100" b="1">
                <a:solidFill>
                  <a:srgbClr val="3333FF"/>
                </a:solidFill>
                <a:latin typeface="Times New Roman" pitchFamily="18" charset="0"/>
                <a:cs typeface="Lotus" pitchFamily="2" charset="-78"/>
              </a:rPr>
              <a:t>هندسه معرب کلمة اندازه است و به دانش اطلاق می شود که رابطه رياضی مابين نقاط، طول ها، سطـوح و حجم ها را تعييـن می کنـد و نسبت های ميـان آنها را نشـان</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می دهد.</a:t>
            </a:r>
          </a:p>
          <a:p>
            <a:pPr algn="justLow" rtl="1"/>
            <a:r>
              <a:rPr lang="fa-IR" altLang="fa-IR" sz="2100" b="1">
                <a:solidFill>
                  <a:srgbClr val="3333FF"/>
                </a:solidFill>
                <a:latin typeface="Times New Roman" pitchFamily="18" charset="0"/>
                <a:cs typeface="Lotus" pitchFamily="2" charset="-78"/>
              </a:rPr>
              <a:t>کلمة هندسه در زبانهای اروپايي، ريشه يونانی دارد (</a:t>
            </a:r>
            <a:r>
              <a:rPr lang="en-US" altLang="fa-IR" sz="2100" b="1">
                <a:solidFill>
                  <a:srgbClr val="3333FF"/>
                </a:solidFill>
                <a:latin typeface="Times New Roman" pitchFamily="18" charset="0"/>
                <a:cs typeface="Lotus" pitchFamily="2" charset="-78"/>
              </a:rPr>
              <a:t>Geometry</a:t>
            </a:r>
            <a:r>
              <a:rPr lang="fa-IR" altLang="fa-IR" sz="2100" b="1">
                <a:solidFill>
                  <a:srgbClr val="3333FF"/>
                </a:solidFill>
                <a:latin typeface="Times New Roman" pitchFamily="18" charset="0"/>
                <a:cs typeface="Lotus" pitchFamily="2" charset="-78"/>
              </a:rPr>
              <a:t>) و به معنای مساحی است. </a:t>
            </a:r>
            <a:endParaRPr lang="en-US" altLang="fa-IR" sz="2100" b="1">
              <a:solidFill>
                <a:srgbClr val="3333FF"/>
              </a:solidFill>
              <a:latin typeface="Times New Roman" pitchFamily="18" charset="0"/>
              <a:cs typeface="Lotus"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617538" y="981075"/>
            <a:ext cx="81311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r>
              <a:rPr lang="ar-SA" altLang="fa-IR" sz="2100" b="1">
                <a:solidFill>
                  <a:srgbClr val="CC0000"/>
                </a:solidFill>
                <a:latin typeface="Times New Roman" pitchFamily="18" charset="0"/>
                <a:cs typeface="Lotus" pitchFamily="2" charset="-78"/>
              </a:rPr>
              <a:t>اگر اين خط موازي صفحه باشد در اين صورت تصوير خط اندازه واقعي آن را نشان مي دهد.</a:t>
            </a:r>
          </a:p>
          <a:p>
            <a:pPr rtl="1"/>
            <a:endParaRPr lang="en-US" altLang="fa-IR" sz="2100" b="1">
              <a:solidFill>
                <a:srgbClr val="CC0000"/>
              </a:solidFill>
              <a:latin typeface="Times New Roman" pitchFamily="18" charset="0"/>
              <a:cs typeface="Lotus" pitchFamily="2" charset="-78"/>
            </a:endParaRPr>
          </a:p>
          <a:p>
            <a:pPr algn="l"/>
            <a:endParaRPr lang="en-US" altLang="fa-IR"/>
          </a:p>
        </p:txBody>
      </p:sp>
      <p:graphicFrame>
        <p:nvGraphicFramePr>
          <p:cNvPr id="32773" name="Object 5"/>
          <p:cNvGraphicFramePr>
            <a:graphicFrameLocks noGrp="1" noChangeAspect="1"/>
          </p:cNvGraphicFramePr>
          <p:nvPr>
            <p:ph/>
          </p:nvPr>
        </p:nvGraphicFramePr>
        <p:xfrm>
          <a:off x="827088" y="2492375"/>
          <a:ext cx="7777162" cy="3384550"/>
        </p:xfrm>
        <a:graphic>
          <a:graphicData uri="http://schemas.openxmlformats.org/presentationml/2006/ole">
            <mc:AlternateContent xmlns:mc="http://schemas.openxmlformats.org/markup-compatibility/2006">
              <mc:Choice xmlns:v="urn:schemas-microsoft-com:vml" Requires="v">
                <p:oleObj spid="_x0000_s32779"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6564" t="20871" r="27373" b="26312"/>
                      <a:stretch>
                        <a:fillRect/>
                      </a:stretch>
                    </p:blipFill>
                    <p:spPr bwMode="auto">
                      <a:xfrm>
                        <a:off x="827088" y="2492375"/>
                        <a:ext cx="7777162"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617538" y="981075"/>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1400">
              <a:solidFill>
                <a:srgbClr val="3333FF"/>
              </a:solidFill>
              <a:latin typeface="Times New Roman" pitchFamily="18" charset="0"/>
              <a:cs typeface="Mitra" charset="-78"/>
            </a:endParaRPr>
          </a:p>
          <a:p>
            <a:pPr rtl="1"/>
            <a:r>
              <a:rPr lang="ar-SA" altLang="fa-IR" sz="2100" b="1">
                <a:solidFill>
                  <a:srgbClr val="3333FF"/>
                </a:solidFill>
                <a:latin typeface="Times New Roman" pitchFamily="18" charset="0"/>
                <a:cs typeface="Lotus" pitchFamily="2" charset="-78"/>
              </a:rPr>
              <a:t>در صورتيكه خط عمود بر صفحه باشد در اين صورت تصوير آن يك نقطه است.</a:t>
            </a:r>
          </a:p>
          <a:p>
            <a:pPr rtl="1"/>
            <a:endParaRPr lang="en-US" altLang="fa-IR" sz="1400" b="1">
              <a:solidFill>
                <a:srgbClr val="3333FF"/>
              </a:solidFill>
              <a:latin typeface="Times New Roman" pitchFamily="18" charset="0"/>
              <a:cs typeface="Mitra" charset="-78"/>
            </a:endParaRPr>
          </a:p>
          <a:p>
            <a:pPr algn="l"/>
            <a:endParaRPr lang="en-US" altLang="fa-IR"/>
          </a:p>
        </p:txBody>
      </p:sp>
      <p:graphicFrame>
        <p:nvGraphicFramePr>
          <p:cNvPr id="33797" name="Object 5"/>
          <p:cNvGraphicFramePr>
            <a:graphicFrameLocks noGrp="1" noChangeAspect="1"/>
          </p:cNvGraphicFramePr>
          <p:nvPr>
            <p:ph/>
          </p:nvPr>
        </p:nvGraphicFramePr>
        <p:xfrm>
          <a:off x="1690688" y="2492375"/>
          <a:ext cx="3529012" cy="3527425"/>
        </p:xfrm>
        <a:graphic>
          <a:graphicData uri="http://schemas.openxmlformats.org/presentationml/2006/ole">
            <mc:AlternateContent xmlns:mc="http://schemas.openxmlformats.org/markup-compatibility/2006">
              <mc:Choice xmlns:v="urn:schemas-microsoft-com:vml" Requires="v">
                <p:oleObj spid="_x0000_s3380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8125" t="18143" r="35995" b="15982"/>
                      <a:stretch>
                        <a:fillRect/>
                      </a:stretch>
                    </p:blipFill>
                    <p:spPr bwMode="auto">
                      <a:xfrm>
                        <a:off x="1690688" y="2492375"/>
                        <a:ext cx="3529012"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468313" y="981075"/>
            <a:ext cx="8280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500" b="1" i="1">
                <a:solidFill>
                  <a:srgbClr val="CC0000"/>
                </a:solidFill>
                <a:latin typeface="Times New Roman" pitchFamily="18" charset="0"/>
                <a:cs typeface="Lotus" pitchFamily="2" charset="-78"/>
              </a:rPr>
              <a:t>تصوير صفحه </a:t>
            </a:r>
            <a:r>
              <a:rPr lang="en-US" altLang="fa-IR" sz="2500" b="1" i="1">
                <a:solidFill>
                  <a:srgbClr val="CC0000"/>
                </a:solidFill>
                <a:latin typeface="Times New Roman" pitchFamily="18" charset="0"/>
                <a:cs typeface="Lotus" pitchFamily="2" charset="-78"/>
              </a:rPr>
              <a:t>ABCD</a:t>
            </a:r>
            <a:r>
              <a:rPr lang="ar-SA" altLang="fa-IR" sz="2500" b="1" i="1">
                <a:solidFill>
                  <a:srgbClr val="CC0000"/>
                </a:solidFill>
                <a:latin typeface="Times New Roman" pitchFamily="18" charset="0"/>
                <a:cs typeface="Lotus" pitchFamily="2" charset="-78"/>
              </a:rPr>
              <a:t>  بر صفحه تصوير </a:t>
            </a:r>
            <a:r>
              <a:rPr lang="en-US" altLang="fa-IR" sz="2500" b="1" i="1">
                <a:solidFill>
                  <a:srgbClr val="CC0000"/>
                </a:solidFill>
                <a:latin typeface="Times New Roman" pitchFamily="18" charset="0"/>
                <a:cs typeface="Lotus" pitchFamily="2" charset="-78"/>
              </a:rPr>
              <a:t>P</a:t>
            </a:r>
          </a:p>
          <a:p>
            <a:pPr algn="justLow" rtl="1"/>
            <a:endParaRPr lang="en-US" altLang="fa-IR" sz="21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براي پيدا كردن اين تصوير كافي است تصوير كنج هاي آن را بر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مشخص نموده و از وصل كردن آنها به يكديگر تصوير صفحه </a:t>
            </a:r>
            <a:r>
              <a:rPr lang="en-US" altLang="fa-IR" sz="2100" b="1">
                <a:solidFill>
                  <a:srgbClr val="3333FF"/>
                </a:solidFill>
                <a:latin typeface="Times New Roman" pitchFamily="18" charset="0"/>
                <a:cs typeface="Lotus" pitchFamily="2" charset="-78"/>
              </a:rPr>
              <a:t>ABCD</a:t>
            </a:r>
            <a:r>
              <a:rPr lang="ar-SA" altLang="fa-IR" sz="2100" b="1">
                <a:solidFill>
                  <a:srgbClr val="3333FF"/>
                </a:solidFill>
                <a:latin typeface="Times New Roman" pitchFamily="18" charset="0"/>
                <a:cs typeface="Lotus" pitchFamily="2" charset="-78"/>
              </a:rPr>
              <a:t>  بر روي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مشخص مي گردد.</a:t>
            </a:r>
          </a:p>
          <a:p>
            <a:pPr algn="justLow" rtl="1"/>
            <a:endParaRPr lang="en-US" altLang="fa-IR" sz="2100">
              <a:latin typeface="Times New Roman" pitchFamily="18" charset="0"/>
              <a:cs typeface="Lotus" pitchFamily="2" charset="-78"/>
            </a:endParaRPr>
          </a:p>
          <a:p>
            <a:pPr algn="l"/>
            <a:endParaRPr lang="en-US" altLang="fa-IR"/>
          </a:p>
        </p:txBody>
      </p:sp>
      <p:graphicFrame>
        <p:nvGraphicFramePr>
          <p:cNvPr id="34822" name="Object 6"/>
          <p:cNvGraphicFramePr>
            <a:graphicFrameLocks noGrp="1" noChangeAspect="1"/>
          </p:cNvGraphicFramePr>
          <p:nvPr>
            <p:ph/>
          </p:nvPr>
        </p:nvGraphicFramePr>
        <p:xfrm>
          <a:off x="1404938" y="2924175"/>
          <a:ext cx="3382962" cy="3384550"/>
        </p:xfrm>
        <a:graphic>
          <a:graphicData uri="http://schemas.openxmlformats.org/presentationml/2006/ole">
            <mc:AlternateContent xmlns:mc="http://schemas.openxmlformats.org/markup-compatibility/2006">
              <mc:Choice xmlns:v="urn:schemas-microsoft-com:vml" Requires="v">
                <p:oleObj spid="_x0000_s34828"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27257" t="16513" r="36884" b="17577"/>
                      <a:stretch>
                        <a:fillRect/>
                      </a:stretch>
                    </p:blipFill>
                    <p:spPr bwMode="auto">
                      <a:xfrm>
                        <a:off x="1404938" y="2924175"/>
                        <a:ext cx="3382962"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617538" y="981075"/>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solidFill>
                <a:srgbClr val="CC0000"/>
              </a:solidFill>
              <a:latin typeface="Times New Roman" pitchFamily="18" charset="0"/>
              <a:cs typeface="Lotus" pitchFamily="2" charset="-78"/>
            </a:endParaRPr>
          </a:p>
          <a:p>
            <a:pPr rtl="1"/>
            <a:r>
              <a:rPr lang="ar-SA" altLang="fa-IR" sz="2100" b="1">
                <a:solidFill>
                  <a:srgbClr val="CC0000"/>
                </a:solidFill>
                <a:latin typeface="Times New Roman" pitchFamily="18" charset="0"/>
                <a:cs typeface="Lotus" pitchFamily="2" charset="-78"/>
              </a:rPr>
              <a:t>اگر صفحه اي عمود بر صفحه تصوير </a:t>
            </a:r>
            <a:r>
              <a:rPr lang="en-US" altLang="fa-IR" sz="2100" b="1">
                <a:solidFill>
                  <a:srgbClr val="CC0000"/>
                </a:solidFill>
                <a:latin typeface="Times New Roman" pitchFamily="18" charset="0"/>
                <a:cs typeface="Lotus" pitchFamily="2" charset="-78"/>
              </a:rPr>
              <a:t>p</a:t>
            </a:r>
            <a:r>
              <a:rPr lang="ar-SA" altLang="fa-IR" sz="2100" b="1">
                <a:solidFill>
                  <a:srgbClr val="CC0000"/>
                </a:solidFill>
                <a:latin typeface="Times New Roman" pitchFamily="18" charset="0"/>
                <a:cs typeface="Lotus" pitchFamily="2" charset="-78"/>
              </a:rPr>
              <a:t>  باشد تصوير آن به صورت يك خط مي باشد.</a:t>
            </a:r>
          </a:p>
          <a:p>
            <a:pPr rtl="1"/>
            <a:endParaRPr lang="en-US" altLang="fa-IR" sz="2100" b="1">
              <a:solidFill>
                <a:srgbClr val="CC0000"/>
              </a:solidFill>
              <a:latin typeface="Times New Roman" pitchFamily="18" charset="0"/>
              <a:cs typeface="Lotus" pitchFamily="2" charset="-78"/>
            </a:endParaRPr>
          </a:p>
          <a:p>
            <a:pPr algn="l"/>
            <a:endParaRPr lang="en-US" altLang="fa-IR"/>
          </a:p>
        </p:txBody>
      </p:sp>
      <p:graphicFrame>
        <p:nvGraphicFramePr>
          <p:cNvPr id="35845" name="Object 5"/>
          <p:cNvGraphicFramePr>
            <a:graphicFrameLocks noGrp="1" noChangeAspect="1"/>
          </p:cNvGraphicFramePr>
          <p:nvPr>
            <p:ph/>
          </p:nvPr>
        </p:nvGraphicFramePr>
        <p:xfrm>
          <a:off x="1403350" y="2657475"/>
          <a:ext cx="6696075" cy="3076575"/>
        </p:xfrm>
        <a:graphic>
          <a:graphicData uri="http://schemas.openxmlformats.org/presentationml/2006/ole">
            <mc:AlternateContent xmlns:mc="http://schemas.openxmlformats.org/markup-compatibility/2006">
              <mc:Choice xmlns:v="urn:schemas-microsoft-com:vml" Requires="v">
                <p:oleObj spid="_x0000_s3585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0629" t="29376" r="24634" b="15982"/>
                      <a:stretch>
                        <a:fillRect/>
                      </a:stretch>
                    </p:blipFill>
                    <p:spPr bwMode="auto">
                      <a:xfrm>
                        <a:off x="1403350" y="2657475"/>
                        <a:ext cx="66960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617538" y="1052513"/>
            <a:ext cx="82026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b="1">
              <a:solidFill>
                <a:srgbClr val="3333FF"/>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اگر صفحه اي موازي با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باشد تصوير آن به اندازه واقعي مي باشد و اگر صفحه اي با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موازي با عمود نباشد در اين صورت اندازه آن از اندازه واقعي كوچكتر است.</a:t>
            </a:r>
          </a:p>
          <a:p>
            <a:pPr algn="justLow" rtl="1"/>
            <a:endParaRPr lang="en-US" altLang="fa-IR" sz="2100" b="1">
              <a:solidFill>
                <a:srgbClr val="3333FF"/>
              </a:solidFill>
              <a:latin typeface="Times New Roman" pitchFamily="18" charset="0"/>
              <a:cs typeface="Lotus" pitchFamily="2" charset="-78"/>
            </a:endParaRPr>
          </a:p>
          <a:p>
            <a:pPr algn="l"/>
            <a:endParaRPr lang="en-US" altLang="fa-IR" b="1">
              <a:solidFill>
                <a:srgbClr val="3333FF"/>
              </a:solidFill>
            </a:endParaRPr>
          </a:p>
        </p:txBody>
      </p:sp>
      <p:graphicFrame>
        <p:nvGraphicFramePr>
          <p:cNvPr id="36869" name="Object 5"/>
          <p:cNvGraphicFramePr>
            <a:graphicFrameLocks noGrp="1" noChangeAspect="1"/>
          </p:cNvGraphicFramePr>
          <p:nvPr>
            <p:ph/>
          </p:nvPr>
        </p:nvGraphicFramePr>
        <p:xfrm>
          <a:off x="1116013" y="2870200"/>
          <a:ext cx="6840537" cy="3100388"/>
        </p:xfrm>
        <a:graphic>
          <a:graphicData uri="http://schemas.openxmlformats.org/presentationml/2006/ole">
            <mc:AlternateContent xmlns:mc="http://schemas.openxmlformats.org/markup-compatibility/2006">
              <mc:Choice xmlns:v="urn:schemas-microsoft-com:vml" Requires="v">
                <p:oleObj spid="_x0000_s36875"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2384" t="26187" r="21991" b="19171"/>
                      <a:stretch>
                        <a:fillRect/>
                      </a:stretch>
                    </p:blipFill>
                    <p:spPr bwMode="auto">
                      <a:xfrm>
                        <a:off x="1116013" y="2870200"/>
                        <a:ext cx="6840537"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617538" y="836613"/>
            <a:ext cx="82026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500" b="1" i="1">
              <a:solidFill>
                <a:srgbClr val="CC0000"/>
              </a:solidFill>
              <a:latin typeface="Times New Roman" pitchFamily="18" charset="0"/>
              <a:cs typeface="Lotus" pitchFamily="2" charset="-78"/>
            </a:endParaRPr>
          </a:p>
          <a:p>
            <a:pPr algn="justLow" rtl="1"/>
            <a:r>
              <a:rPr lang="ar-SA" altLang="fa-IR" sz="2500" b="1" i="1">
                <a:solidFill>
                  <a:srgbClr val="CC0000"/>
                </a:solidFill>
                <a:latin typeface="Times New Roman" pitchFamily="18" charset="0"/>
                <a:cs typeface="Lotus" pitchFamily="2" charset="-78"/>
              </a:rPr>
              <a:t>تصوير يك جسم بر روي صفحه تصوير</a:t>
            </a:r>
          </a:p>
          <a:p>
            <a:pPr algn="justLow" rtl="1"/>
            <a:endParaRPr lang="en-US" altLang="fa-IR" sz="2500" b="1" i="1">
              <a:solidFill>
                <a:srgbClr val="CC0000"/>
              </a:solidFill>
              <a:latin typeface="Times New Roman" pitchFamily="18" charset="0"/>
              <a:cs typeface="Lotus" pitchFamily="2" charset="-78"/>
            </a:endParaRPr>
          </a:p>
          <a:p>
            <a:pPr algn="justLow" rtl="1"/>
            <a:r>
              <a:rPr lang="ar-SA" altLang="fa-IR" sz="2100" b="1">
                <a:solidFill>
                  <a:srgbClr val="3333FF"/>
                </a:solidFill>
                <a:latin typeface="Times New Roman" pitchFamily="18" charset="0"/>
                <a:cs typeface="Lotus" pitchFamily="2" charset="-78"/>
              </a:rPr>
              <a:t> با تصوير كردن نقاط </a:t>
            </a:r>
            <a:r>
              <a:rPr lang="fa-IR" altLang="fa-IR" sz="2100" b="1">
                <a:solidFill>
                  <a:srgbClr val="3333FF"/>
                </a:solidFill>
                <a:latin typeface="Times New Roman" pitchFamily="18" charset="0"/>
                <a:cs typeface="Lotus" pitchFamily="2" charset="-78"/>
              </a:rPr>
              <a:t>كن</a:t>
            </a:r>
            <a:r>
              <a:rPr lang="ar-SA" altLang="fa-IR" sz="2100" b="1">
                <a:solidFill>
                  <a:srgbClr val="3333FF"/>
                </a:solidFill>
                <a:latin typeface="Times New Roman" pitchFamily="18" charset="0"/>
                <a:cs typeface="Lotus" pitchFamily="2" charset="-78"/>
              </a:rPr>
              <a:t>ج جسم مورد نظر و يا خطوط يال و يا سطوح تشكيل دهنده جسم بر روي صفحه تصوير </a:t>
            </a:r>
            <a:r>
              <a:rPr lang="en-US" altLang="fa-IR" sz="2100" b="1">
                <a:solidFill>
                  <a:srgbClr val="3333FF"/>
                </a:solidFill>
                <a:latin typeface="Times New Roman" pitchFamily="18" charset="0"/>
                <a:cs typeface="Lotus" pitchFamily="2" charset="-78"/>
              </a:rPr>
              <a:t>p</a:t>
            </a:r>
            <a:r>
              <a:rPr lang="ar-SA" altLang="fa-IR" sz="2100" b="1">
                <a:solidFill>
                  <a:srgbClr val="3333FF"/>
                </a:solidFill>
                <a:latin typeface="Times New Roman" pitchFamily="18" charset="0"/>
                <a:cs typeface="Lotus" pitchFamily="2" charset="-78"/>
              </a:rPr>
              <a:t>  مي توان تصوير آن جسم را بر روي </a:t>
            </a:r>
            <a:r>
              <a:rPr lang="fa-IR" altLang="fa-IR" sz="2100" b="1">
                <a:solidFill>
                  <a:srgbClr val="3333FF"/>
                </a:solidFill>
                <a:latin typeface="Times New Roman" pitchFamily="18" charset="0"/>
                <a:cs typeface="Lotus" pitchFamily="2" charset="-78"/>
              </a:rPr>
              <a:t>صفحه فوق</a:t>
            </a:r>
            <a:r>
              <a:rPr lang="ar-SA" altLang="fa-IR" sz="2100" b="1">
                <a:solidFill>
                  <a:srgbClr val="3333FF"/>
                </a:solidFill>
                <a:latin typeface="Times New Roman" pitchFamily="18" charset="0"/>
                <a:cs typeface="Lotus" pitchFamily="2" charset="-78"/>
              </a:rPr>
              <a:t> به دست آورد در اين صورت خطوط مخفي به صورت خط چين رسم مي گردد.</a:t>
            </a:r>
          </a:p>
          <a:p>
            <a:pPr algn="justLow" rtl="1"/>
            <a:endParaRPr lang="en-US" altLang="fa-IR" sz="2100" b="1">
              <a:solidFill>
                <a:srgbClr val="3333FF"/>
              </a:solidFill>
              <a:latin typeface="Times New Roman" pitchFamily="18" charset="0"/>
              <a:cs typeface="Lotus" pitchFamily="2" charset="-78"/>
            </a:endParaRPr>
          </a:p>
          <a:p>
            <a:pPr algn="justLow"/>
            <a:r>
              <a:rPr lang="en-US" altLang="fa-IR" sz="2100">
                <a:latin typeface="Times New Roman" pitchFamily="18" charset="0"/>
                <a:cs typeface="Lotus" pitchFamily="2" charset="-78"/>
              </a:rPr>
              <a:t>       </a:t>
            </a:r>
            <a:endParaRPr lang="en-US" altLang="fa-IR"/>
          </a:p>
        </p:txBody>
      </p:sp>
      <p:graphicFrame>
        <p:nvGraphicFramePr>
          <p:cNvPr id="37894" name="Object 6"/>
          <p:cNvGraphicFramePr>
            <a:graphicFrameLocks noGrp="1" noChangeAspect="1"/>
          </p:cNvGraphicFramePr>
          <p:nvPr>
            <p:ph/>
          </p:nvPr>
        </p:nvGraphicFramePr>
        <p:xfrm>
          <a:off x="612775" y="3789363"/>
          <a:ext cx="7920038" cy="2141537"/>
        </p:xfrm>
        <a:graphic>
          <a:graphicData uri="http://schemas.openxmlformats.org/presentationml/2006/ole">
            <mc:AlternateContent xmlns:mc="http://schemas.openxmlformats.org/markup-compatibility/2006">
              <mc:Choice xmlns:v="urn:schemas-microsoft-com:vml" Requires="v">
                <p:oleObj spid="_x0000_s37900" name="AutoCAD Drawing" r:id="rId4" imgW="9220320" imgH="5019840" progId="AutoCAD.Drawing.17">
                  <p:embed/>
                </p:oleObj>
              </mc:Choice>
              <mc:Fallback>
                <p:oleObj name="AutoCAD Drawing" r:id="rId4" imgW="9220320" imgH="5019840" progId="AutoCAD.Drawing.1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l="3627" t="39015" r="31616" b="28809"/>
                      <a:stretch>
                        <a:fillRect/>
                      </a:stretch>
                    </p:blipFill>
                    <p:spPr bwMode="auto">
                      <a:xfrm>
                        <a:off x="612775" y="3789363"/>
                        <a:ext cx="7920038" cy="214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688975" y="723900"/>
            <a:ext cx="798671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همانگونه كه توضيح داده شد در بعضي اوقات تصوير سطوح و خطوط از اندازه واقعي كوچكتر و يا به صورت يك خط مستقيم بوده كه در اين صورت براي </a:t>
            </a:r>
            <a:r>
              <a:rPr lang="fa-IR" altLang="fa-IR" sz="2100" b="1">
                <a:solidFill>
                  <a:srgbClr val="3333FF"/>
                </a:solidFill>
                <a:latin typeface="Times New Roman" pitchFamily="18" charset="0"/>
                <a:cs typeface="Lotus" pitchFamily="2" charset="-78"/>
              </a:rPr>
              <a:t>مشخص</a:t>
            </a:r>
            <a:r>
              <a:rPr lang="ar-SA" altLang="fa-IR" sz="2100" b="1">
                <a:solidFill>
                  <a:srgbClr val="3333FF"/>
                </a:solidFill>
                <a:latin typeface="Times New Roman" pitchFamily="18" charset="0"/>
                <a:cs typeface="Lotus" pitchFamily="2" charset="-78"/>
              </a:rPr>
              <a:t> شدن وضعيت جسم آن را داخل يك مكعب قرار داده و هر يك از سطوح مربع را يك صفحه تصوير فرض </a:t>
            </a:r>
            <a:r>
              <a:rPr lang="fa-IR" altLang="fa-IR" sz="2100" b="1">
                <a:solidFill>
                  <a:srgbClr val="3333FF"/>
                </a:solidFill>
                <a:latin typeface="Times New Roman" pitchFamily="18" charset="0"/>
                <a:cs typeface="Lotus" pitchFamily="2" charset="-78"/>
              </a:rPr>
              <a:t>مي نماييم</a:t>
            </a:r>
            <a:r>
              <a:rPr lang="ar-SA" altLang="fa-IR" sz="2100" b="1">
                <a:solidFill>
                  <a:srgbClr val="3333FF"/>
                </a:solidFill>
                <a:latin typeface="Times New Roman" pitchFamily="18" charset="0"/>
                <a:cs typeface="Lotus" pitchFamily="2" charset="-78"/>
              </a:rPr>
              <a:t> و تصاوير جسم را بر روي هر يك از اين صفحات تصوير به دست مي آوريم.</a:t>
            </a:r>
          </a:p>
          <a:p>
            <a:pPr algn="justLow" rtl="1"/>
            <a:endParaRPr lang="en-US" altLang="fa-IR" sz="2100" b="1">
              <a:solidFill>
                <a:srgbClr val="3333FF"/>
              </a:solidFill>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algn="justLow"/>
            <a:r>
              <a:rPr lang="en-US" altLang="fa-IR" sz="2100">
                <a:latin typeface="Times New Roman" pitchFamily="18" charset="0"/>
                <a:cs typeface="Lotus" pitchFamily="2" charset="-78"/>
              </a:rPr>
              <a:t>       </a:t>
            </a:r>
            <a:endParaRPr lang="en-US" altLang="fa-IR"/>
          </a:p>
        </p:txBody>
      </p:sp>
      <p:graphicFrame>
        <p:nvGraphicFramePr>
          <p:cNvPr id="38917" name="Object 5"/>
          <p:cNvGraphicFramePr>
            <a:graphicFrameLocks noGrp="1" noChangeAspect="1"/>
          </p:cNvGraphicFramePr>
          <p:nvPr>
            <p:ph/>
          </p:nvPr>
        </p:nvGraphicFramePr>
        <p:xfrm>
          <a:off x="1331913" y="2997200"/>
          <a:ext cx="6408737" cy="2860675"/>
        </p:xfrm>
        <a:graphic>
          <a:graphicData uri="http://schemas.openxmlformats.org/presentationml/2006/ole">
            <mc:AlternateContent xmlns:mc="http://schemas.openxmlformats.org/markup-compatibility/2006">
              <mc:Choice xmlns:v="urn:schemas-microsoft-com:vml" Requires="v">
                <p:oleObj spid="_x0000_s38923"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3746" t="21332" r="19368" b="32034"/>
                      <a:stretch>
                        <a:fillRect/>
                      </a:stretch>
                    </p:blipFill>
                    <p:spPr bwMode="auto">
                      <a:xfrm>
                        <a:off x="1331913" y="2997200"/>
                        <a:ext cx="6408737"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0" y="1052513"/>
            <a:ext cx="88931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حال با باز كردن و گسترش اين مكعب تصوير جسم مورد نظر بر روي صفحات به شكل زير در</a:t>
            </a:r>
            <a:r>
              <a:rPr lang="en-US" altLang="fa-IR" sz="2100" b="1">
                <a:solidFill>
                  <a:srgbClr val="3333FF"/>
                </a:solidFill>
                <a:latin typeface="Times New Roman" pitchFamily="18" charset="0"/>
                <a:cs typeface="Lotus" pitchFamily="2" charset="-78"/>
              </a:rPr>
              <a:t/>
            </a:r>
            <a:br>
              <a:rPr lang="en-US" altLang="fa-IR" sz="2100" b="1">
                <a:solidFill>
                  <a:srgbClr val="3333FF"/>
                </a:solidFill>
                <a:latin typeface="Times New Roman" pitchFamily="18" charset="0"/>
                <a:cs typeface="Lotus" pitchFamily="2" charset="-78"/>
              </a:rPr>
            </a:br>
            <a:r>
              <a:rPr lang="ar-SA" altLang="fa-IR" sz="2100" b="1">
                <a:solidFill>
                  <a:srgbClr val="3333FF"/>
                </a:solidFill>
                <a:latin typeface="Times New Roman" pitchFamily="18" charset="0"/>
                <a:cs typeface="Lotus" pitchFamily="2" charset="-78"/>
              </a:rPr>
              <a:t> م</a:t>
            </a:r>
            <a:r>
              <a:rPr lang="fa-IR" altLang="fa-IR" sz="2100" b="1">
                <a:solidFill>
                  <a:srgbClr val="3333FF"/>
                </a:solidFill>
                <a:latin typeface="Times New Roman" pitchFamily="18" charset="0"/>
                <a:cs typeface="Lotus" pitchFamily="2" charset="-78"/>
              </a:rPr>
              <a:t>ی</a:t>
            </a:r>
            <a:r>
              <a:rPr lang="ar-SA" altLang="fa-IR" sz="2100" b="1">
                <a:solidFill>
                  <a:srgbClr val="3333FF"/>
                </a:solidFill>
                <a:latin typeface="Times New Roman" pitchFamily="18" charset="0"/>
                <a:cs typeface="Lotus" pitchFamily="2" charset="-78"/>
              </a:rPr>
              <a:t> آيد</a:t>
            </a:r>
            <a:r>
              <a:rPr lang="ar-SA" altLang="fa-IR" sz="2100">
                <a:latin typeface="Times New Roman" pitchFamily="18" charset="0"/>
                <a:cs typeface="Lotus" pitchFamily="2" charset="-78"/>
              </a:rPr>
              <a:t>.</a:t>
            </a:r>
          </a:p>
          <a:p>
            <a:pPr algn="justLow" rtl="1"/>
            <a:endParaRPr lang="en-US" altLang="fa-IR" sz="2100">
              <a:latin typeface="Times New Roman" pitchFamily="18" charset="0"/>
              <a:cs typeface="Lotus" pitchFamily="2" charset="-78"/>
            </a:endParaRPr>
          </a:p>
          <a:p>
            <a:pPr rtl="1"/>
            <a:endParaRPr lang="fa-IR"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ctr" rtl="1"/>
            <a:endParaRPr lang="fa-IR" altLang="fa-IR" sz="2100" b="1">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r>
              <a:rPr lang="en-US" altLang="fa-IR" sz="2100">
                <a:latin typeface="Times New Roman" pitchFamily="18" charset="0"/>
                <a:cs typeface="Lotus" pitchFamily="2" charset="-78"/>
              </a:rPr>
              <a:t>       </a:t>
            </a:r>
            <a:endParaRPr lang="en-US" altLang="fa-IR"/>
          </a:p>
        </p:txBody>
      </p:sp>
      <p:graphicFrame>
        <p:nvGraphicFramePr>
          <p:cNvPr id="39941" name="Object 5"/>
          <p:cNvGraphicFramePr>
            <a:graphicFrameLocks noGrp="1" noChangeAspect="1"/>
          </p:cNvGraphicFramePr>
          <p:nvPr>
            <p:ph/>
          </p:nvPr>
        </p:nvGraphicFramePr>
        <p:xfrm>
          <a:off x="468313" y="2257425"/>
          <a:ext cx="5688012" cy="4267200"/>
        </p:xfrm>
        <a:graphic>
          <a:graphicData uri="http://schemas.openxmlformats.org/presentationml/2006/ole">
            <mc:AlternateContent xmlns:mc="http://schemas.openxmlformats.org/markup-compatibility/2006">
              <mc:Choice xmlns:v="urn:schemas-microsoft-com:vml" Requires="v">
                <p:oleObj spid="_x0000_s39947"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5007" t="21332" r="39507" b="15982"/>
                      <a:stretch>
                        <a:fillRect/>
                      </a:stretch>
                    </p:blipFill>
                    <p:spPr bwMode="auto">
                      <a:xfrm>
                        <a:off x="468313" y="2257425"/>
                        <a:ext cx="56880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g9"/>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617538" y="1258888"/>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با كمي دقت در اين تصاوير در مي يابيم كه اين تصاوير دو به دو با يكديگر برابر و فقط در خطوط مرئي و مخفي با يكديگر تفاوت دارند بنابراين با داشتن سه تصوير از شش تصوير فوق مي توان جسم مورد نظر را تصوير نمود.</a:t>
            </a:r>
            <a:endParaRPr lang="fa-IR" altLang="fa-IR" sz="2100" b="1">
              <a:solidFill>
                <a:srgbClr val="3333FF"/>
              </a:solidFill>
              <a:latin typeface="Times New Roman" pitchFamily="18" charset="0"/>
              <a:cs typeface="Lotus" pitchFamily="2" charset="-78"/>
            </a:endParaRPr>
          </a:p>
          <a:p>
            <a:pPr algn="justLow" rtl="1"/>
            <a:endParaRPr lang="ar-SA"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graphicFrame>
        <p:nvGraphicFramePr>
          <p:cNvPr id="40965" name="Object 5"/>
          <p:cNvGraphicFramePr>
            <a:graphicFrameLocks noGrp="1" noChangeAspect="1"/>
          </p:cNvGraphicFramePr>
          <p:nvPr>
            <p:ph/>
          </p:nvPr>
        </p:nvGraphicFramePr>
        <p:xfrm>
          <a:off x="1258888" y="2520950"/>
          <a:ext cx="4033837" cy="3932238"/>
        </p:xfrm>
        <a:graphic>
          <a:graphicData uri="http://schemas.openxmlformats.org/presentationml/2006/ole">
            <mc:AlternateContent xmlns:mc="http://schemas.openxmlformats.org/markup-compatibility/2006">
              <mc:Choice xmlns:v="urn:schemas-microsoft-com:vml" Requires="v">
                <p:oleObj spid="_x0000_s40971" name="AutoCAD Drawing" r:id="rId4" imgW="9220320" imgH="5019840" progId="AutoCAD.Drawing.17">
                  <p:embed/>
                </p:oleObj>
              </mc:Choice>
              <mc:Fallback>
                <p:oleObj name="AutoCAD Drawing" r:id="rId4" imgW="9220320" imgH="5019840" progId="AutoCAD.Drawing.1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29866" t="24557" r="34630" b="11868"/>
                      <a:stretch>
                        <a:fillRect/>
                      </a:stretch>
                    </p:blipFill>
                    <p:spPr bwMode="auto">
                      <a:xfrm>
                        <a:off x="1258888" y="2520950"/>
                        <a:ext cx="4033837"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617538" y="1258888"/>
            <a:ext cx="79867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1400">
              <a:latin typeface="Times New Roman" pitchFamily="18" charset="0"/>
              <a:cs typeface="Mitra" charset="-78"/>
            </a:endParaRPr>
          </a:p>
          <a:p>
            <a:pPr rtl="1"/>
            <a:r>
              <a:rPr lang="ar-SA" altLang="fa-IR" sz="2100" b="1">
                <a:solidFill>
                  <a:srgbClr val="3333FF"/>
                </a:solidFill>
                <a:latin typeface="Times New Roman" pitchFamily="18" charset="0"/>
                <a:cs typeface="Lotus" pitchFamily="2" charset="-78"/>
              </a:rPr>
              <a:t>در نتيجه ما فقط از سه صفحه عمود بر هم مي توانيم استفاده كنيم اين سه صفحه تشكيل يك كنج قائمه را ميدهند تصاوير رسم شده بر روي هر يك از </a:t>
            </a:r>
            <a:r>
              <a:rPr lang="fa-IR" altLang="fa-IR" sz="2100" b="1">
                <a:solidFill>
                  <a:srgbClr val="3333FF"/>
                </a:solidFill>
                <a:latin typeface="Times New Roman" pitchFamily="18" charset="0"/>
                <a:cs typeface="Lotus" pitchFamily="2" charset="-78"/>
              </a:rPr>
              <a:t>ا</a:t>
            </a:r>
            <a:r>
              <a:rPr lang="ar-SA" altLang="fa-IR" sz="2100" b="1">
                <a:solidFill>
                  <a:srgbClr val="3333FF"/>
                </a:solidFill>
                <a:latin typeface="Times New Roman" pitchFamily="18" charset="0"/>
                <a:cs typeface="Lotus" pitchFamily="2" charset="-78"/>
              </a:rPr>
              <a:t>ين صفحات به</a:t>
            </a:r>
            <a:r>
              <a:rPr lang="en-US" altLang="fa-IR" sz="2100" b="1">
                <a:solidFill>
                  <a:srgbClr val="3333FF"/>
                </a:solidFill>
                <a:latin typeface="Times New Roman" pitchFamily="18" charset="0"/>
                <a:cs typeface="Lotus" pitchFamily="2" charset="-78"/>
              </a:rPr>
              <a:t> </a:t>
            </a:r>
          </a:p>
          <a:p>
            <a:pPr rtl="1"/>
            <a:endParaRPr lang="en-US" altLang="fa-IR" sz="2100" b="1">
              <a:solidFill>
                <a:srgbClr val="3333FF"/>
              </a:solidFill>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algn="ctr" rtl="1"/>
            <a:endParaRPr lang="en-US" altLang="fa-IR" sz="2100" b="1">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pic>
        <p:nvPicPr>
          <p:cNvPr id="41988" name="Picture 4" descr="24 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4181475" cy="431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388938" y="1255713"/>
            <a:ext cx="8504237"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fa-IR" altLang="fa-IR" sz="2100" b="1">
                <a:solidFill>
                  <a:srgbClr val="3333FF"/>
                </a:solidFill>
                <a:latin typeface="Times New Roman" pitchFamily="18" charset="0"/>
                <a:cs typeface="Lotus" pitchFamily="2" charset="-78"/>
              </a:rPr>
              <a:t>آغاز دانش هندسه را به تجارب مساحی و معماری نسبت داده اند ود اولين قدمهای آنها در ترسيم روی زمين (به منظور تعيين و يا ترسيم مجدد حدود اراضی زراعی و يا احداث ساختمان...) صورت گرفته است. اولين آثار ترسيمات و</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احداثاث منظم به دوران نوسنگی تعلق دارد. بعدها که دستورالعملهای مختلفی برای مساحی و ترسيمات بدست آمد برخی مساحان به کشف روابط پيچيده تر آن همت گماشتند و سرانجام اولين قدمها در راه جمع آوری و تدوين مباحث و تعاريف اين دانش در قرن قبل از ميلاد توسط اقليدس صورت گرفت که به صورت دانش مستقل از حرفه های مساحی و معماری مطرح گشت.</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617538" y="1258888"/>
            <a:ext cx="82026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Low" rtl="1"/>
            <a:r>
              <a:rPr lang="ar-SA" altLang="fa-IR" sz="2100" b="1">
                <a:solidFill>
                  <a:srgbClr val="3333FF"/>
                </a:solidFill>
                <a:latin typeface="Times New Roman" pitchFamily="18" charset="0"/>
                <a:cs typeface="Lotus" pitchFamily="2" charset="-78"/>
              </a:rPr>
              <a:t>نام هاي نماي روبرو، نماي جانبي و نماي بالاي جسم مورد نظر مي نامند كه با باز كردن اين سه صفحه و گسترش  آن بر روي صفحه كاغذ محل تصاوير نامبرده شده مشخص مي گردد.</a:t>
            </a:r>
          </a:p>
          <a:p>
            <a:pPr algn="justLow" rtl="1"/>
            <a:endParaRPr lang="fa-IR" altLang="fa-IR" sz="2100" b="1">
              <a:solidFill>
                <a:srgbClr val="3333FF"/>
              </a:solidFill>
              <a:latin typeface="Times New Roman" pitchFamily="18" charset="0"/>
              <a:cs typeface="Lotus" pitchFamily="2" charset="-78"/>
            </a:endParaRPr>
          </a:p>
          <a:p>
            <a:pPr algn="justLow" rtl="1"/>
            <a:endParaRPr lang="en-US" altLang="fa-IR" sz="2100">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b="1">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algn="l"/>
            <a:endParaRPr lang="en-US" altLang="fa-IR"/>
          </a:p>
        </p:txBody>
      </p:sp>
      <p:pic>
        <p:nvPicPr>
          <p:cNvPr id="43012" name="Picture 4" descr="24 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05038"/>
            <a:ext cx="4271962" cy="4319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ChangeArrowheads="1"/>
          </p:cNvSpPr>
          <p:nvPr/>
        </p:nvSpPr>
        <p:spPr bwMode="auto">
          <a:xfrm>
            <a:off x="617538" y="1258888"/>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r>
              <a:rPr lang="ar-SA" altLang="fa-IR" sz="2100" b="1">
                <a:solidFill>
                  <a:srgbClr val="3333FF"/>
                </a:solidFill>
                <a:latin typeface="Times New Roman" pitchFamily="18" charset="0"/>
                <a:cs typeface="Lotus" pitchFamily="2" charset="-78"/>
              </a:rPr>
              <a:t>اگر به رابطه ي متقابل تصاوير سه خانه ي متقابل </a:t>
            </a:r>
            <a:r>
              <a:rPr lang="en-US" altLang="fa-IR" sz="2100" b="1">
                <a:solidFill>
                  <a:srgbClr val="3333FF"/>
                </a:solidFill>
                <a:latin typeface="Times New Roman" pitchFamily="18" charset="0"/>
                <a:cs typeface="Lotus" pitchFamily="2" charset="-78"/>
              </a:rPr>
              <a:t>A</a:t>
            </a:r>
            <a:r>
              <a:rPr lang="ar-SA" altLang="fa-IR" sz="2100" b="1">
                <a:solidFill>
                  <a:srgbClr val="3333FF"/>
                </a:solidFill>
                <a:latin typeface="Times New Roman" pitchFamily="18" charset="0"/>
                <a:cs typeface="Lotus" pitchFamily="2" charset="-78"/>
              </a:rPr>
              <a:t>  دقت كنيد مي توان پي برد كه محل هر نقطه از جسم را با داشتن دو تصوير از آن نقطه و خطوط رابطه تعيين و كنترل </a:t>
            </a:r>
            <a:r>
              <a:rPr lang="fa-IR" altLang="fa-IR" sz="2100" b="1">
                <a:solidFill>
                  <a:srgbClr val="3333FF"/>
                </a:solidFill>
                <a:latin typeface="Times New Roman" pitchFamily="18" charset="0"/>
                <a:cs typeface="Lotus" pitchFamily="2" charset="-78"/>
              </a:rPr>
              <a:t>مي شود</a:t>
            </a:r>
            <a:r>
              <a:rPr lang="en-US" altLang="fa-IR" sz="2100" b="1">
                <a:solidFill>
                  <a:srgbClr val="3333FF"/>
                </a:solidFill>
                <a:latin typeface="Times New Roman" pitchFamily="18" charset="0"/>
                <a:cs typeface="Lotus" pitchFamily="2" charset="-78"/>
              </a:rPr>
              <a:t>.</a:t>
            </a:r>
          </a:p>
          <a:p>
            <a:pPr rtl="1"/>
            <a:endParaRPr lang="en-US" altLang="fa-IR" sz="2100" b="1">
              <a:solidFill>
                <a:srgbClr val="3333FF"/>
              </a:solidFill>
              <a:latin typeface="Times New Roman" pitchFamily="18" charset="0"/>
              <a:cs typeface="Lotus" pitchFamily="2" charset="-78"/>
            </a:endParaRPr>
          </a:p>
          <a:p>
            <a:pPr algn="l"/>
            <a:endParaRPr lang="en-US" altLang="fa-I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ChangeArrowheads="1"/>
          </p:cNvSpPr>
          <p:nvPr/>
        </p:nvSpPr>
        <p:spPr bwMode="auto">
          <a:xfrm>
            <a:off x="468313" y="620713"/>
            <a:ext cx="80581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1"/>
            <a:endParaRPr lang="en-US" altLang="fa-IR" sz="2100">
              <a:latin typeface="Times New Roman" pitchFamily="18" charset="0"/>
              <a:cs typeface="Lotus" pitchFamily="2" charset="-78"/>
            </a:endParaRPr>
          </a:p>
          <a:p>
            <a:pPr rtl="1"/>
            <a:endParaRPr lang="en-US" altLang="fa-IR" sz="2100">
              <a:latin typeface="Times New Roman" pitchFamily="18" charset="0"/>
              <a:cs typeface="Lotus" pitchFamily="2" charset="-78"/>
            </a:endParaRPr>
          </a:p>
          <a:p>
            <a:pPr rtl="1"/>
            <a:r>
              <a:rPr lang="ar-SA" altLang="fa-IR" sz="2500" b="1" i="1">
                <a:solidFill>
                  <a:srgbClr val="CC0000"/>
                </a:solidFill>
                <a:latin typeface="Times New Roman" pitchFamily="18" charset="0"/>
                <a:cs typeface="Lotus" pitchFamily="2" charset="-78"/>
              </a:rPr>
              <a:t>تمرين:</a:t>
            </a:r>
            <a:endParaRPr lang="fa-IR" altLang="fa-IR" sz="2500" b="1" i="1">
              <a:solidFill>
                <a:srgbClr val="CC0000"/>
              </a:solidFill>
              <a:latin typeface="Times New Roman" pitchFamily="18" charset="0"/>
              <a:cs typeface="Lotus" pitchFamily="2" charset="-78"/>
            </a:endParaRPr>
          </a:p>
          <a:p>
            <a:pPr rtl="1"/>
            <a:endParaRPr lang="ar-SA" altLang="fa-IR" sz="2500" b="1" i="1">
              <a:solidFill>
                <a:srgbClr val="3333FF"/>
              </a:solidFill>
              <a:latin typeface="Times New Roman" pitchFamily="18" charset="0"/>
              <a:cs typeface="Lotus" pitchFamily="2" charset="-78"/>
            </a:endParaRPr>
          </a:p>
          <a:p>
            <a:pPr rtl="1"/>
            <a:r>
              <a:rPr lang="fa-IR" altLang="fa-IR" sz="2100" b="1">
                <a:solidFill>
                  <a:srgbClr val="3333FF"/>
                </a:solidFill>
                <a:latin typeface="Times New Roman" pitchFamily="18" charset="0"/>
                <a:cs typeface="Lotus" pitchFamily="2" charset="-78"/>
              </a:rPr>
              <a:t>تصاوير</a:t>
            </a:r>
            <a:r>
              <a:rPr lang="ar-SA" altLang="fa-IR" sz="2100" b="1">
                <a:solidFill>
                  <a:srgbClr val="3333FF"/>
                </a:solidFill>
                <a:latin typeface="Times New Roman" pitchFamily="18" charset="0"/>
                <a:cs typeface="Lotus" pitchFamily="2" charset="-78"/>
              </a:rPr>
              <a:t> اشكال زير </a:t>
            </a:r>
            <a:r>
              <a:rPr lang="fa-IR" altLang="fa-IR" sz="2100" b="1">
                <a:solidFill>
                  <a:srgbClr val="3333FF"/>
                </a:solidFill>
                <a:latin typeface="Times New Roman" pitchFamily="18" charset="0"/>
                <a:cs typeface="Lotus" pitchFamily="2" charset="-78"/>
              </a:rPr>
              <a:t>را </a:t>
            </a:r>
            <a:r>
              <a:rPr lang="ar-SA" altLang="fa-IR" sz="2100" b="1">
                <a:solidFill>
                  <a:srgbClr val="3333FF"/>
                </a:solidFill>
                <a:latin typeface="Times New Roman" pitchFamily="18" charset="0"/>
                <a:cs typeface="Lotus" pitchFamily="2" charset="-78"/>
              </a:rPr>
              <a:t>با توجه ب</a:t>
            </a:r>
            <a:r>
              <a:rPr lang="fa-IR" altLang="fa-IR" sz="2100" b="1">
                <a:solidFill>
                  <a:srgbClr val="3333FF"/>
                </a:solidFill>
                <a:latin typeface="Times New Roman" pitchFamily="18" charset="0"/>
                <a:cs typeface="Lotus" pitchFamily="2" charset="-78"/>
              </a:rPr>
              <a:t>ه</a:t>
            </a:r>
            <a:r>
              <a:rPr lang="en-US" altLang="fa-IR" sz="2100" b="1">
                <a:solidFill>
                  <a:srgbClr val="3333FF"/>
                </a:solidFill>
                <a:latin typeface="Times New Roman" pitchFamily="18" charset="0"/>
                <a:cs typeface="Lotus" pitchFamily="2" charset="-78"/>
              </a:rPr>
              <a:t> </a:t>
            </a:r>
            <a:r>
              <a:rPr lang="fa-IR" altLang="fa-IR" sz="2100" b="1">
                <a:solidFill>
                  <a:srgbClr val="3333FF"/>
                </a:solidFill>
                <a:latin typeface="Times New Roman" pitchFamily="18" charset="0"/>
                <a:cs typeface="Lotus" pitchFamily="2" charset="-78"/>
              </a:rPr>
              <a:t>جهت ديد</a:t>
            </a:r>
            <a:r>
              <a:rPr lang="ar-SA" altLang="fa-IR" sz="2100" b="1">
                <a:solidFill>
                  <a:srgbClr val="3333FF"/>
                </a:solidFill>
                <a:latin typeface="Times New Roman" pitchFamily="18" charset="0"/>
                <a:cs typeface="Lotus" pitchFamily="2" charset="-78"/>
              </a:rPr>
              <a:t> مشخص شده</a:t>
            </a:r>
            <a:r>
              <a:rPr lang="fa-IR" altLang="fa-IR" sz="2100" b="1">
                <a:solidFill>
                  <a:srgbClr val="3333FF"/>
                </a:solidFill>
                <a:latin typeface="Times New Roman" pitchFamily="18" charset="0"/>
                <a:cs typeface="Lotus" pitchFamily="2" charset="-78"/>
              </a:rPr>
              <a:t> رسم نماييد.</a:t>
            </a:r>
          </a:p>
          <a:p>
            <a:pPr rtl="1"/>
            <a:endParaRPr lang="en-US" altLang="fa-IR" sz="2100">
              <a:latin typeface="Times New Roman" pitchFamily="18" charset="0"/>
              <a:cs typeface="Lotus" pitchFamily="2" charset="-78"/>
            </a:endParaRPr>
          </a:p>
          <a:p>
            <a:pPr algn="l"/>
            <a:endParaRPr lang="en-US" altLang="fa-I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050" y="822325"/>
            <a:ext cx="8636000" cy="548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65" name="Picture 5" descr="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1057275"/>
            <a:ext cx="8489950" cy="431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8" name="Picture 4" descr="28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981075"/>
            <a:ext cx="7734300" cy="4895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2" name="Picture 4" descr="28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675" y="1062038"/>
            <a:ext cx="7991475" cy="473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4" descr="29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1228725"/>
            <a:ext cx="7532688" cy="4735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0" name="Picture 4" descr="29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996950"/>
            <a:ext cx="7629525" cy="4797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4" descr="30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4575" y="1052513"/>
            <a:ext cx="7343775" cy="475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Rectangle 3"/>
          <p:cNvSpPr>
            <a:spLocks noChangeArrowheads="1"/>
          </p:cNvSpPr>
          <p:nvPr/>
        </p:nvSpPr>
        <p:spPr bwMode="auto">
          <a:xfrm>
            <a:off x="533400" y="1039813"/>
            <a:ext cx="8215313" cy="74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endParaRPr lang="en-US" altLang="fa-IR" b="1">
              <a:latin typeface="Times New Roman" pitchFamily="18" charset="0"/>
              <a:cs typeface="Lotus" pitchFamily="2" charset="-78"/>
            </a:endParaRPr>
          </a:p>
          <a:p>
            <a:pPr algn="justLow" rtl="1"/>
            <a:r>
              <a:rPr lang="fa-IR" altLang="fa-IR" sz="2100" b="1">
                <a:solidFill>
                  <a:srgbClr val="3333FF"/>
                </a:solidFill>
                <a:cs typeface="Lotus" pitchFamily="2" charset="-78"/>
              </a:rPr>
              <a:t>هندسه در اصل علم اندازه گيری زمين بوده است. هرودوت مورخ يونانی (سده پنجم قبل از ميلاد) پيدايش هندسه را به مساحان مصری نسبت می دهد ولی تمدنهای کهن ديگر هم اطلاعات هندسی زيادی داشته اند. مطالعات و تجربيات نشان می دهد بدست آوردن و به کار بستن اصول طراحی هندسي در معماری که با شرايط وامکانات</a:t>
            </a:r>
            <a:r>
              <a:rPr lang="en-US" altLang="fa-IR" sz="2100" b="1">
                <a:solidFill>
                  <a:srgbClr val="3333FF"/>
                </a:solidFill>
                <a:cs typeface="Lotus" pitchFamily="2" charset="-78"/>
              </a:rPr>
              <a:t> </a:t>
            </a:r>
            <a:r>
              <a:rPr lang="fa-IR" altLang="fa-IR" sz="2100" b="1">
                <a:solidFill>
                  <a:srgbClr val="3333FF"/>
                </a:solidFill>
                <a:latin typeface="Times New Roman" pitchFamily="18" charset="0"/>
                <a:cs typeface="Lotus" pitchFamily="2" charset="-78"/>
              </a:rPr>
              <a:t>طراحی و اجرائی معاصر تناسب داشته باشد، از يک سو در افزايش سرعت و دقت ساختمان سازی از طريق ترسيم و اجرای صحيح ساختمان مؤثر خواهد بود و از طرف ديگر به ايجاد هويت و منطق در گزينش و ترکيب شکلها و حجمها در طرحهای معماری ياری خواهد نمود.</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8" name="Picture 4" descr="30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013" y="1433513"/>
            <a:ext cx="7277100" cy="3990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descr="31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013" y="1176338"/>
            <a:ext cx="7077075" cy="450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31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00" y="1295400"/>
            <a:ext cx="7086600"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3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113" y="1471613"/>
            <a:ext cx="8105775" cy="3914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3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088" y="1347788"/>
            <a:ext cx="7705725" cy="4162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3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3475" y="1308100"/>
            <a:ext cx="7399338" cy="441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3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000" y="1301750"/>
            <a:ext cx="7874000" cy="4254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3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1700" y="1268413"/>
            <a:ext cx="7558088" cy="4640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572" name="Picture 4" descr="3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450" y="1125538"/>
            <a:ext cx="6978650" cy="4778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bg9"/>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3500"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2596" name="Picture 4" descr="3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988" y="1341438"/>
            <a:ext cx="6997700" cy="4314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fa-IR"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Generic</Template>
  <TotalTime>2695</TotalTime>
  <Words>16640</Words>
  <Application>Microsoft Office PowerPoint</Application>
  <PresentationFormat>On-screen Show (4:3)</PresentationFormat>
  <Paragraphs>1430</Paragraphs>
  <Slides>327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327</vt:i4>
      </vt:variant>
    </vt:vector>
  </HeadingPairs>
  <TitlesOfParts>
    <vt:vector size="329" baseType="lpstr">
      <vt:lpstr>Default Design</vt:lpstr>
      <vt:lpstr>AutoCAD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SBU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omid</cp:lastModifiedBy>
  <cp:revision>218</cp:revision>
  <dcterms:created xsi:type="dcterms:W3CDTF">2007-01-06T05:12:26Z</dcterms:created>
  <dcterms:modified xsi:type="dcterms:W3CDTF">2014-02-13T17:15:01Z</dcterms:modified>
</cp:coreProperties>
</file>