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0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6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8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6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8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9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59CD-9C6D-40EB-8E90-1CBC3C1AC6F6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FB862-72C0-410C-86CF-36B0B5D13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2362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fa-IR" sz="15300" dirty="0" smtClean="0"/>
              <a:t>به نام خدا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bg1"/>
                </a:solidFill>
                <a:cs typeface="B Nazanin" pitchFamily="2" charset="-78"/>
              </a:rPr>
              <a:t>نام و نام خانوادگی</a:t>
            </a:r>
            <a:r>
              <a:rPr lang="fa-IR" sz="4400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sz="4400" dirty="0" smtClean="0">
                <a:cs typeface="B Nazanin" pitchFamily="2" charset="-78"/>
              </a:rPr>
              <a:t> </a:t>
            </a:r>
            <a:r>
              <a:rPr lang="fa-IR" sz="4400" dirty="0" smtClean="0">
                <a:solidFill>
                  <a:schemeClr val="tx1"/>
                </a:solidFill>
                <a:cs typeface="B Nazanin" pitchFamily="2" charset="-78"/>
              </a:rPr>
              <a:t>علی ملایی</a:t>
            </a:r>
          </a:p>
          <a:p>
            <a:r>
              <a:rPr lang="fa-IR" sz="4400" dirty="0" smtClean="0">
                <a:solidFill>
                  <a:schemeClr val="bg1"/>
                </a:solidFill>
                <a:cs typeface="B Nazanin" pitchFamily="2" charset="-78"/>
              </a:rPr>
              <a:t>موضوع</a:t>
            </a:r>
            <a:r>
              <a:rPr lang="fa-IR" sz="4400" dirty="0" smtClean="0">
                <a:solidFill>
                  <a:srgbClr val="FF0000"/>
                </a:solidFill>
                <a:cs typeface="B Nazanin" pitchFamily="2" charset="-78"/>
              </a:rPr>
              <a:t>:</a:t>
            </a:r>
            <a:r>
              <a:rPr lang="fa-IR" sz="4400" dirty="0" smtClean="0">
                <a:cs typeface="B Nazanin" pitchFamily="2" charset="-78"/>
              </a:rPr>
              <a:t> </a:t>
            </a:r>
            <a:r>
              <a:rPr lang="fa-IR" sz="4400" dirty="0" smtClean="0">
                <a:solidFill>
                  <a:schemeClr val="tx1"/>
                </a:solidFill>
                <a:cs typeface="B Nazanin" pitchFamily="2" charset="-78"/>
              </a:rPr>
              <a:t>درس</a:t>
            </a:r>
            <a:r>
              <a:rPr lang="fa-IR" sz="4400" dirty="0" smtClean="0">
                <a:cs typeface="B Nazanin" pitchFamily="2" charset="-78"/>
              </a:rPr>
              <a:t> </a:t>
            </a:r>
            <a:r>
              <a:rPr lang="fa-IR" sz="4400" dirty="0" smtClean="0">
                <a:solidFill>
                  <a:srgbClr val="FF0000"/>
                </a:solidFill>
                <a:cs typeface="B Nazanin" pitchFamily="2" charset="-78"/>
              </a:rPr>
              <a:t>14</a:t>
            </a:r>
            <a:r>
              <a:rPr lang="fa-IR" sz="4400" dirty="0" smtClean="0">
                <a:solidFill>
                  <a:schemeClr val="tx1"/>
                </a:solidFill>
                <a:cs typeface="B Nazanin" pitchFamily="2" charset="-78"/>
              </a:rPr>
              <a:t>جامعه شناسی</a:t>
            </a:r>
            <a:endParaRPr lang="en-US" sz="44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5115705"/>
      </p:ext>
    </p:extLst>
  </p:cSld>
  <p:clrMapOvr>
    <a:masterClrMapping/>
  </p:clrMapOvr>
  <p:transition spd="slow"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6096001"/>
          </a:xfrm>
        </p:spPr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FFC000"/>
                </a:solidFill>
              </a:rPr>
              <a:t>همه ی جوامع علومی را که به آن احتیاج دارند و با </a:t>
            </a:r>
            <a:r>
              <a:rPr lang="fa-IR" sz="4800" dirty="0" smtClean="0">
                <a:solidFill>
                  <a:srgbClr val="FF0000"/>
                </a:solidFill>
              </a:rPr>
              <a:t>عقاید</a:t>
            </a:r>
            <a:r>
              <a:rPr lang="fa-IR" sz="4800" dirty="0" smtClean="0">
                <a:solidFill>
                  <a:srgbClr val="FFC000"/>
                </a:solidFill>
              </a:rPr>
              <a:t> و </a:t>
            </a:r>
            <a:r>
              <a:rPr lang="fa-IR" sz="4800" dirty="0" smtClean="0">
                <a:solidFill>
                  <a:srgbClr val="FF0000"/>
                </a:solidFill>
              </a:rPr>
              <a:t>ارزش</a:t>
            </a:r>
            <a:r>
              <a:rPr lang="fa-IR" sz="4800" dirty="0" smtClean="0">
                <a:solidFill>
                  <a:srgbClr val="FFC000"/>
                </a:solidFill>
              </a:rPr>
              <a:t> هایشان مخالفت ندارد به سهولت می پذیرند و برای </a:t>
            </a:r>
            <a:r>
              <a:rPr lang="fa-IR" sz="4800" dirty="0" smtClean="0">
                <a:solidFill>
                  <a:srgbClr val="FF0000"/>
                </a:solidFill>
              </a:rPr>
              <a:t>شناخت</a:t>
            </a:r>
            <a:r>
              <a:rPr lang="fa-IR" sz="4800" dirty="0" smtClean="0">
                <a:solidFill>
                  <a:srgbClr val="FFC000"/>
                </a:solidFill>
              </a:rPr>
              <a:t> آنها اقدام واز آنها حمایت می کنند وعلومی را که به آنها نیاز ندارند دنبال نمی کنند آن بخش هایی را که مخالف </a:t>
            </a:r>
            <a:r>
              <a:rPr lang="fa-IR" sz="4800" dirty="0" smtClean="0">
                <a:solidFill>
                  <a:srgbClr val="FF0000"/>
                </a:solidFill>
              </a:rPr>
              <a:t>عقاید</a:t>
            </a:r>
            <a:r>
              <a:rPr lang="fa-IR" sz="4800" dirty="0" smtClean="0">
                <a:solidFill>
                  <a:srgbClr val="FFC000"/>
                </a:solidFill>
              </a:rPr>
              <a:t> و </a:t>
            </a:r>
            <a:r>
              <a:rPr lang="fa-IR" sz="4800" dirty="0" smtClean="0">
                <a:solidFill>
                  <a:srgbClr val="FF0000"/>
                </a:solidFill>
              </a:rPr>
              <a:t>باورهایشان</a:t>
            </a:r>
            <a:r>
              <a:rPr lang="fa-IR" sz="4800" dirty="0" smtClean="0">
                <a:solidFill>
                  <a:srgbClr val="FFC000"/>
                </a:solidFill>
              </a:rPr>
              <a:t> باشد نمی پذیرند</a:t>
            </a:r>
            <a:r>
              <a:rPr lang="fa-IR" sz="4800" dirty="0" smtClean="0">
                <a:solidFill>
                  <a:srgbClr val="FF0000"/>
                </a:solidFill>
              </a:rPr>
              <a:t>.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152400" y="6477000"/>
            <a:ext cx="762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amera.wav"/>
          </p:stSnd>
        </p:sndAc>
      </p:transition>
    </mc:Choice>
    <mc:Fallback>
      <p:transition spd="slow">
        <p:split orient="vert"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867401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FF00"/>
                </a:solidFill>
              </a:rPr>
              <a:t>قوانین علمی اگر درست اند به جامعه ای خاص و به اعتقادات و ارزش های جوامع مختلف ارتباط ندارد اما جوامع مختلف براساس شناخت عمومی اعتقادات ارزش ها و نیازهای خود با قوانین علمی برخوردهایی متفاوت دارند</a:t>
            </a:r>
            <a:r>
              <a:rPr lang="fa-IR" sz="5400" dirty="0" smtClean="0">
                <a:solidFill>
                  <a:srgbClr val="FF0000"/>
                </a:solidFill>
              </a:rPr>
              <a:t>.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304800" y="6431280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477000"/>
          </a:xfrm>
        </p:spPr>
        <p:txBody>
          <a:bodyPr/>
          <a:lstStyle/>
          <a:p>
            <a:r>
              <a:rPr lang="fa-IR" dirty="0" smtClean="0"/>
              <a:t>آنچه از این درس آموختیم</a:t>
            </a:r>
            <a:br>
              <a:rPr lang="fa-IR" dirty="0" smtClean="0"/>
            </a:br>
            <a:r>
              <a:rPr lang="fa-IR" dirty="0" smtClean="0">
                <a:solidFill>
                  <a:srgbClr val="FF0000"/>
                </a:solidFill>
              </a:rPr>
              <a:t>تمام جهان های اجتماعی علوم مختلف را اگر با آرمان ها و ارزش های آنان مغایرت نداشته باشند را می پذیرند.در برخی موارد شناخت عمومی با شناخت علمی مغایرت می یابد که در این صورت با شناخت عمومی تغییر می کند و اصلاح می شود یا آن بخش از علوم که مغایرت دارد طرد می شود</a:t>
            </a:r>
            <a:r>
              <a:rPr lang="fa-IR" dirty="0" smtClean="0"/>
              <a:t>.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82881" y="65836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3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110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به نام خدا</vt:lpstr>
      <vt:lpstr>همه ی جوامع علومی را که به آن احتیاج دارند و با عقاید و ارزش هایشان مخالفت ندارد به سهولت می پذیرند و برای شناخت آنها اقدام واز آنها حمایت می کنند وعلومی را که به آنها نیاز ندارند دنبال نمی کنند آن بخش هایی را که مخالف عقاید و باورهایشان باشد نمی پذیرند.</vt:lpstr>
      <vt:lpstr>قوانین علمی اگر درست اند به جامعه ای خاص و به اعتقادات و ارزش های جوامع مختلف ارتباط ندارد اما جوامع مختلف براساس شناخت عمومی اعتقادات ارزش ها و نیازهای خود با قوانین علمی برخوردهایی متفاوت دارند.</vt:lpstr>
      <vt:lpstr>آنچه از این درس آموختیم تمام جهان های اجتماعی علوم مختلف را اگر با آرمان ها و ارزش های آنان مغایرت نداشته باشند را می پذیرند.در برخی موارد شناخت عمومی با شناخت علمی مغایرت می یابد که در این صورت با شناخت عمومی تغییر می کند و اصلاح می شود یا آن بخش از علوم که مغایرت دارد طرد می شود. 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MRT Pack 24 DVDs</dc:creator>
  <cp:lastModifiedBy>MRT Pack 24 DVDs</cp:lastModifiedBy>
  <cp:revision>3</cp:revision>
  <dcterms:created xsi:type="dcterms:W3CDTF">2016-02-24T09:56:57Z</dcterms:created>
  <dcterms:modified xsi:type="dcterms:W3CDTF">2016-02-24T10:22:57Z</dcterms:modified>
</cp:coreProperties>
</file>